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30.xml" ContentType="application/vnd.openxmlformats-officedocument.drawingml.chart+xml"/>
  <Override PartName="/ppt/notesSlides/notesSlide35.xml" ContentType="application/vnd.openxmlformats-officedocument.presentationml.notesSlid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charts/chart34.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9.xml" ContentType="application/vnd.openxmlformats-officedocument.presentationml.notesSlide+xml"/>
  <Override PartName="/ppt/charts/chart35.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0.xml" ContentType="application/vnd.openxmlformats-officedocument.presentationml.notesSlide+xml"/>
  <Override PartName="/ppt/charts/chart36.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1.xml" ContentType="application/vnd.openxmlformats-officedocument.presentationml.notesSlide+xml"/>
  <Override PartName="/ppt/charts/chart37.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2.xml" ContentType="application/vnd.openxmlformats-officedocument.presentationml.notesSlide+xml"/>
  <Override PartName="/ppt/charts/chart38.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3.xml" ContentType="application/vnd.openxmlformats-officedocument.presentationml.notesSlide+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4.xml" ContentType="application/vnd.openxmlformats-officedocument.presentationml.notesSlide+xml"/>
  <Override PartName="/ppt/charts/chart40.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5.xml" ContentType="application/vnd.openxmlformats-officedocument.presentationml.notesSlide+xml"/>
  <Override PartName="/ppt/charts/chart41.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6.xml" ContentType="application/vnd.openxmlformats-officedocument.presentationml.notesSlide+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7.xml" ContentType="application/vnd.openxmlformats-officedocument.presentationml.notesSlid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8.xml" ContentType="application/vnd.openxmlformats-officedocument.presentationml.notesSlid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9.xml" ContentType="application/vnd.openxmlformats-officedocument.presentationml.notesSlid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0.xml" ContentType="application/vnd.openxmlformats-officedocument.presentationml.notesSlid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1.xml" ContentType="application/vnd.openxmlformats-officedocument.presentationml.notesSlide+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2.xml" ContentType="application/vnd.openxmlformats-officedocument.presentationml.notesSlid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3.xml" ContentType="application/vnd.openxmlformats-officedocument.presentationml.notesSlide+xml"/>
  <Override PartName="/ppt/charts/chart49.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4.xml" ContentType="application/vnd.openxmlformats-officedocument.presentationml.notesSlide+xml"/>
  <Override PartName="/ppt/charts/chart50.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5.xml" ContentType="application/vnd.openxmlformats-officedocument.presentationml.notesSlide+xml"/>
  <Override PartName="/ppt/charts/chart5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6.xml" ContentType="application/vnd.openxmlformats-officedocument.presentationml.notesSlide+xml"/>
  <Override PartName="/ppt/charts/chart52.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7.xml" ContentType="application/vnd.openxmlformats-officedocument.presentationml.notesSlide+xml"/>
  <Override PartName="/ppt/charts/chart53.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8.xml" ContentType="application/vnd.openxmlformats-officedocument.presentationml.notesSlide+xml"/>
  <Override PartName="/ppt/charts/chart54.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9.xml" ContentType="application/vnd.openxmlformats-officedocument.presentationml.notesSlide+xml"/>
  <Override PartName="/ppt/charts/chart55.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0.xml" ContentType="application/vnd.openxmlformats-officedocument.presentationml.notesSlide+xml"/>
  <Override PartName="/ppt/charts/chart56.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1.xml" ContentType="application/vnd.openxmlformats-officedocument.presentationml.notesSlide+xml"/>
  <Override PartName="/ppt/charts/chart57.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62.xml" ContentType="application/vnd.openxmlformats-officedocument.presentationml.notesSlide+xml"/>
  <Override PartName="/ppt/charts/chart58.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3.xml" ContentType="application/vnd.openxmlformats-officedocument.presentationml.notesSlide+xml"/>
  <Override PartName="/ppt/charts/chart59.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4.xml" ContentType="application/vnd.openxmlformats-officedocument.presentationml.notesSlide+xml"/>
  <Override PartName="/ppt/charts/chart6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4"/>
    <p:sldMasterId id="2147483700" r:id="rId5"/>
    <p:sldMasterId id="2147483785" r:id="rId6"/>
  </p:sldMasterIdLst>
  <p:notesMasterIdLst>
    <p:notesMasterId r:id="rId73"/>
  </p:notesMasterIdLst>
  <p:handoutMasterIdLst>
    <p:handoutMasterId r:id="rId74"/>
  </p:handoutMasterIdLst>
  <p:sldIdLst>
    <p:sldId id="257" r:id="rId7"/>
    <p:sldId id="991" r:id="rId8"/>
    <p:sldId id="930" r:id="rId9"/>
    <p:sldId id="929" r:id="rId10"/>
    <p:sldId id="927" r:id="rId11"/>
    <p:sldId id="934" r:id="rId12"/>
    <p:sldId id="935" r:id="rId13"/>
    <p:sldId id="928" r:id="rId14"/>
    <p:sldId id="999" r:id="rId15"/>
    <p:sldId id="1051" r:id="rId16"/>
    <p:sldId id="1003" r:id="rId17"/>
    <p:sldId id="1062" r:id="rId18"/>
    <p:sldId id="1063" r:id="rId19"/>
    <p:sldId id="993" r:id="rId20"/>
    <p:sldId id="1004" r:id="rId21"/>
    <p:sldId id="994" r:id="rId22"/>
    <p:sldId id="1005" r:id="rId23"/>
    <p:sldId id="996" r:id="rId24"/>
    <p:sldId id="1007" r:id="rId25"/>
    <p:sldId id="997" r:id="rId26"/>
    <p:sldId id="1008" r:id="rId27"/>
    <p:sldId id="1058" r:id="rId28"/>
    <p:sldId id="1059" r:id="rId29"/>
    <p:sldId id="1060" r:id="rId30"/>
    <p:sldId id="1061" r:id="rId31"/>
    <p:sldId id="998" r:id="rId32"/>
    <p:sldId id="1009" r:id="rId33"/>
    <p:sldId id="1010" r:id="rId34"/>
    <p:sldId id="1011" r:id="rId35"/>
    <p:sldId id="1017" r:id="rId36"/>
    <p:sldId id="1064" r:id="rId37"/>
    <p:sldId id="1065" r:id="rId38"/>
    <p:sldId id="1069" r:id="rId39"/>
    <p:sldId id="1072" r:id="rId40"/>
    <p:sldId id="1020" r:id="rId41"/>
    <p:sldId id="1021" r:id="rId42"/>
    <p:sldId id="1070" r:id="rId43"/>
    <p:sldId id="1071" r:id="rId44"/>
    <p:sldId id="1086" r:id="rId45"/>
    <p:sldId id="1087" r:id="rId46"/>
    <p:sldId id="1088" r:id="rId47"/>
    <p:sldId id="1089" r:id="rId48"/>
    <p:sldId id="1090" r:id="rId49"/>
    <p:sldId id="1091" r:id="rId50"/>
    <p:sldId id="1074" r:id="rId51"/>
    <p:sldId id="1075" r:id="rId52"/>
    <p:sldId id="1076" r:id="rId53"/>
    <p:sldId id="1077" r:id="rId54"/>
    <p:sldId id="1082" r:id="rId55"/>
    <p:sldId id="1083" r:id="rId56"/>
    <p:sldId id="1078" r:id="rId57"/>
    <p:sldId id="1079" r:id="rId58"/>
    <p:sldId id="971" r:id="rId59"/>
    <p:sldId id="972" r:id="rId60"/>
    <p:sldId id="974" r:id="rId61"/>
    <p:sldId id="975" r:id="rId62"/>
    <p:sldId id="1084" r:id="rId63"/>
    <p:sldId id="1085" r:id="rId64"/>
    <p:sldId id="980" r:id="rId65"/>
    <p:sldId id="985" r:id="rId66"/>
    <p:sldId id="1057" r:id="rId67"/>
    <p:sldId id="981" r:id="rId68"/>
    <p:sldId id="1053" r:id="rId69"/>
    <p:sldId id="990" r:id="rId70"/>
    <p:sldId id="1092" r:id="rId71"/>
    <p:sldId id="1093" r:id="rId72"/>
  </p:sldIdLst>
  <p:sldSz cx="9144000" cy="6858000" type="screen4x3"/>
  <p:notesSz cx="7077075" cy="9385300"/>
  <p:defaultTextStyle>
    <a:defPPr>
      <a:defRPr lang="en-US"/>
    </a:defPPr>
    <a:lvl1pPr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1200" b="1"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1200" b="1"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FF"/>
    <a:srgbClr val="00FF00"/>
    <a:srgbClr val="FF6600"/>
    <a:srgbClr val="1200B0"/>
    <a:srgbClr val="00FFFF"/>
    <a:srgbClr val="00CC99"/>
    <a:srgbClr val="DBBB45"/>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AE73F-DE8D-44A9-8C73-99771CBF48C1}" v="323" dt="2021-12-19T18:33:12.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93042" autoAdjust="0"/>
  </p:normalViewPr>
  <p:slideViewPr>
    <p:cSldViewPr>
      <p:cViewPr varScale="1">
        <p:scale>
          <a:sx n="131" d="100"/>
          <a:sy n="131" d="100"/>
        </p:scale>
        <p:origin x="200" y="1488"/>
      </p:cViewPr>
      <p:guideLst>
        <p:guide orient="horz" pos="2208"/>
        <p:guide pos="2880"/>
      </p:guideLst>
    </p:cSldViewPr>
  </p:slideViewPr>
  <p:outlineViewPr>
    <p:cViewPr>
      <p:scale>
        <a:sx n="33" d="100"/>
        <a:sy n="33" d="100"/>
      </p:scale>
      <p:origin x="0" y="11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440" y="344"/>
      </p:cViewPr>
      <p:guideLst>
        <p:guide orient="horz" pos="2956"/>
        <p:guide pos="223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1" Type="http://schemas.openxmlformats.org/officeDocument/2006/relationships/oleObject" Target="https://mcvay-my.sharepoint.com/personal/david_mcvay_mcvayandassociates_com/Documents/Shared%20with%20Everyone/Commercial%20Market%20Share.xlsm"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oleObject" Target="https://mcvay-my.sharepoint.com/personal/david_mcvay_mcvayandassociates_com/Documents/Shared%20with%20Everyone/Commercial%20Market%20Share.xlsm"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6.xml"/><Relationship Id="rId1" Type="http://schemas.microsoft.com/office/2011/relationships/chartStyle" Target="style26.xml"/></Relationships>
</file>

<file path=ppt/charts/_rels/chart3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7.xml"/><Relationship Id="rId1" Type="http://schemas.microsoft.com/office/2011/relationships/chartStyle" Target="style27.xml"/></Relationships>
</file>

<file path=ppt/charts/_rels/chart3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8.xml"/><Relationship Id="rId1" Type="http://schemas.microsoft.com/office/2011/relationships/chartStyle" Target="style28.xml"/></Relationships>
</file>

<file path=ppt/charts/_rels/chart3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9.xml"/><Relationship Id="rId1" Type="http://schemas.microsoft.com/office/2011/relationships/chartStyle" Target="style29.xml"/></Relationships>
</file>

<file path=ppt/charts/_rels/chart3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0.xml"/><Relationship Id="rId1" Type="http://schemas.microsoft.com/office/2011/relationships/chartStyle" Target="style30.xml"/></Relationships>
</file>

<file path=ppt/charts/_rels/chart3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1.xml"/><Relationship Id="rId1" Type="http://schemas.microsoft.com/office/2011/relationships/chartStyle" Target="style31.xml"/></Relationships>
</file>

<file path=ppt/charts/_rels/chart3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2.xml"/><Relationship Id="rId1" Type="http://schemas.microsoft.com/office/2011/relationships/chartStyle" Target="style32.xml"/></Relationships>
</file>

<file path=ppt/charts/_rels/chart3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4.xml"/><Relationship Id="rId1" Type="http://schemas.microsoft.com/office/2011/relationships/chartStyle" Target="style34.xml"/></Relationships>
</file>

<file path=ppt/charts/_rels/chart4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5.xml"/><Relationship Id="rId1" Type="http://schemas.microsoft.com/office/2011/relationships/chartStyle" Target="style35.xml"/></Relationships>
</file>

<file path=ppt/charts/_rels/chart4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6.xml"/><Relationship Id="rId1" Type="http://schemas.microsoft.com/office/2011/relationships/chartStyle" Target="style36.xml"/></Relationships>
</file>

<file path=ppt/charts/_rels/chart4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7.xml"/><Relationship Id="rId1" Type="http://schemas.microsoft.com/office/2011/relationships/chartStyle" Target="style37.xml"/></Relationships>
</file>

<file path=ppt/charts/_rels/chart4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8.xml"/><Relationship Id="rId1" Type="http://schemas.microsoft.com/office/2011/relationships/chartStyle" Target="style38.xml"/></Relationships>
</file>

<file path=ppt/charts/_rels/chart4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9.xml"/><Relationship Id="rId1" Type="http://schemas.microsoft.com/office/2011/relationships/chartStyle" Target="style39.xml"/></Relationships>
</file>

<file path=ppt/charts/_rels/chart4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0.xml"/><Relationship Id="rId1" Type="http://schemas.microsoft.com/office/2011/relationships/chartStyle" Target="style40.xml"/></Relationships>
</file>

<file path=ppt/charts/_rels/chart4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1.xml"/><Relationship Id="rId1" Type="http://schemas.microsoft.com/office/2011/relationships/chartStyle" Target="style41.xml"/></Relationships>
</file>

<file path=ppt/charts/_rels/chart4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2.xml"/><Relationship Id="rId1" Type="http://schemas.microsoft.com/office/2011/relationships/chartStyle" Target="style42.xml"/></Relationships>
</file>

<file path=ppt/charts/_rels/chart4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1.xml"/><Relationship Id="rId1" Type="http://schemas.microsoft.com/office/2011/relationships/chartStyle" Target="style1.xml"/></Relationships>
</file>

<file path=ppt/charts/_rels/chart5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4.xml"/><Relationship Id="rId1" Type="http://schemas.microsoft.com/office/2011/relationships/chartStyle" Target="style44.xml"/></Relationships>
</file>

<file path=ppt/charts/_rels/chart5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5.xml"/><Relationship Id="rId1" Type="http://schemas.microsoft.com/office/2011/relationships/chartStyle" Target="style45.xml"/></Relationships>
</file>

<file path=ppt/charts/_rels/chart5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6.xml"/><Relationship Id="rId1" Type="http://schemas.microsoft.com/office/2011/relationships/chartStyle" Target="style46.xml"/></Relationships>
</file>

<file path=ppt/charts/_rels/chart5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7.xml"/><Relationship Id="rId1" Type="http://schemas.microsoft.com/office/2011/relationships/chartStyle" Target="style47.xml"/></Relationships>
</file>

<file path=ppt/charts/_rels/chart5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8.xml"/><Relationship Id="rId1" Type="http://schemas.microsoft.com/office/2011/relationships/chartStyle" Target="style48.xml"/></Relationships>
</file>

<file path=ppt/charts/_rels/chart5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9.xml"/><Relationship Id="rId1" Type="http://schemas.microsoft.com/office/2011/relationships/chartStyle" Target="style49.xml"/></Relationships>
</file>

<file path=ppt/charts/_rels/chart5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50.xml"/><Relationship Id="rId1" Type="http://schemas.microsoft.com/office/2011/relationships/chartStyle" Target="style50.xml"/></Relationships>
</file>

<file path=ppt/charts/_rels/chart5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51.xml"/><Relationship Id="rId1" Type="http://schemas.microsoft.com/office/2011/relationships/chartStyle" Target="style51.xml"/></Relationships>
</file>

<file path=ppt/charts/_rels/chart5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52.xml"/><Relationship Id="rId1" Type="http://schemas.microsoft.com/office/2011/relationships/chartStyle" Target="style52.xml"/></Relationships>
</file>

<file path=ppt/charts/_rels/chart5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2.xml"/><Relationship Id="rId1" Type="http://schemas.microsoft.com/office/2011/relationships/chartStyle" Target="style2.xml"/></Relationships>
</file>

<file path=ppt/charts/_rels/chart6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54.xml"/><Relationship Id="rId1" Type="http://schemas.microsoft.com/office/2011/relationships/chartStyle" Target="style54.xml"/></Relationships>
</file>

<file path=ppt/charts/_rels/chart6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55.xml"/><Relationship Id="rId1" Type="http://schemas.microsoft.com/office/2011/relationships/chartStyle" Target="style55.xml"/></Relationships>
</file>

<file path=ppt/charts/_rels/chart62.xml.rels><?xml version="1.0" encoding="UTF-8" standalone="yes"?>
<Relationships xmlns="http://schemas.openxmlformats.org/package/2006/relationships"><Relationship Id="rId1" Type="http://schemas.openxmlformats.org/officeDocument/2006/relationships/oleObject" Target="https://mcvay-my.sharepoint.com/personal/david_mcvay_mcvayandassociates_com/Documents/Shared%20with%20Everyone/Commercial%20Market%20Share.xlsm"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ommercial%20Market%20Share.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Deposits</a:t>
            </a:r>
          </a:p>
          <a:p>
            <a:pPr>
              <a:defRPr/>
            </a:pPr>
            <a:r>
              <a:rPr lang="en-CA" dirty="0"/>
              <a:t>Q3’21</a:t>
            </a:r>
            <a:endParaRPr lang="en-US" dirty="0"/>
          </a:p>
        </c:rich>
      </c:tx>
      <c:layout>
        <c:manualLayout>
          <c:xMode val="edge"/>
          <c:yMode val="edge"/>
          <c:x val="0.34446718259511133"/>
          <c:y val="1.488095238095238E-2"/>
        </c:manualLayout>
      </c:layout>
      <c:overlay val="0"/>
    </c:title>
    <c:autoTitleDeleted val="0"/>
    <c:plotArea>
      <c:layout/>
      <c:pieChart>
        <c:varyColors val="1"/>
        <c:ser>
          <c:idx val="0"/>
          <c:order val="0"/>
          <c:tx>
            <c:strRef>
              <c:f>Sheet1!$B$1</c:f>
              <c:strCache>
                <c:ptCount val="1"/>
                <c:pt idx="0">
                  <c:v>Deposits</c:v>
                </c:pt>
              </c:strCache>
            </c:strRef>
          </c:tx>
          <c:dPt>
            <c:idx val="0"/>
            <c:bubble3D val="0"/>
            <c:spPr>
              <a:solidFill>
                <a:srgbClr val="00B050"/>
              </a:solidFill>
            </c:spPr>
            <c:extLst>
              <c:ext xmlns:c16="http://schemas.microsoft.com/office/drawing/2014/chart" uri="{C3380CC4-5D6E-409C-BE32-E72D297353CC}">
                <c16:uniqueId val="{00000001-4170-FA45-AB0C-EF4F061E696B}"/>
              </c:ext>
            </c:extLst>
          </c:dPt>
          <c:dPt>
            <c:idx val="1"/>
            <c:bubble3D val="0"/>
            <c:extLst>
              <c:ext xmlns:c16="http://schemas.microsoft.com/office/drawing/2014/chart" uri="{C3380CC4-5D6E-409C-BE32-E72D297353CC}">
                <c16:uniqueId val="{00000002-4170-FA45-AB0C-EF4F061E696B}"/>
              </c:ext>
            </c:extLst>
          </c:dPt>
          <c:cat>
            <c:strRef>
              <c:f>Sheet1!$A$2:$A$3</c:f>
              <c:strCache>
                <c:ptCount val="2"/>
                <c:pt idx="0">
                  <c:v>Demand</c:v>
                </c:pt>
                <c:pt idx="1">
                  <c:v>Term</c:v>
                </c:pt>
              </c:strCache>
            </c:strRef>
          </c:cat>
          <c:val>
            <c:numRef>
              <c:f>Sheet1!$B$2:$B$3</c:f>
              <c:numCache>
                <c:formatCode>_(* #,##0_);_(* \(#,##0\);_(* "-"??_);_(@_)</c:formatCode>
                <c:ptCount val="2"/>
                <c:pt idx="0">
                  <c:v>1015980</c:v>
                </c:pt>
                <c:pt idx="1">
                  <c:v>380104</c:v>
                </c:pt>
              </c:numCache>
            </c:numRef>
          </c:val>
          <c:extLst>
            <c:ext xmlns:c16="http://schemas.microsoft.com/office/drawing/2014/chart" uri="{C3380CC4-5D6E-409C-BE32-E72D297353CC}">
              <c16:uniqueId val="{00000003-4170-FA45-AB0C-EF4F061E696B}"/>
            </c:ext>
          </c:extLst>
        </c:ser>
        <c:dLbls>
          <c:showLegendKey val="0"/>
          <c:showVal val="0"/>
          <c:showCatName val="0"/>
          <c:showSerName val="0"/>
          <c:showPercent val="0"/>
          <c:showBubbleSize val="0"/>
          <c:showLeaderLines val="1"/>
        </c:dLbls>
        <c:firstSliceAng val="0"/>
      </c:pieChart>
      <c:spPr>
        <a:noFill/>
        <a:ln w="25368">
          <a:noFill/>
        </a:ln>
      </c:spPr>
    </c:plotArea>
    <c:legend>
      <c:legendPos val="b"/>
      <c:layout>
        <c:manualLayout>
          <c:xMode val="edge"/>
          <c:yMode val="edge"/>
          <c:x val="0.29847868778872999"/>
          <c:y val="0.91546288339792703"/>
          <c:w val="0.33799608176453799"/>
          <c:h val="5.9593644544431897E-2"/>
        </c:manualLayout>
      </c:layout>
      <c:overlay val="0"/>
    </c:legend>
    <c:plotVisOnly val="1"/>
    <c:dispBlanksAs val="zero"/>
    <c:showDLblsOverMax val="0"/>
  </c:chart>
  <c:txPr>
    <a:bodyPr/>
    <a:lstStyle/>
    <a:p>
      <a:pPr>
        <a:defRPr sz="1000">
          <a:solidFill>
            <a:srgbClr val="7F7F7F"/>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BMO Bank of Montreal</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Changes'!$BK$3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Changes'!$BK$4:$BK$28</c:f>
              <c:numCache>
                <c:formatCode>0.0%</c:formatCode>
                <c:ptCount val="25"/>
                <c:pt idx="0">
                  <c:v>0</c:v>
                </c:pt>
                <c:pt idx="1">
                  <c:v>-1.6188842834896293E-2</c:v>
                </c:pt>
                <c:pt idx="2">
                  <c:v>1.5219521756806042E-3</c:v>
                </c:pt>
                <c:pt idx="3">
                  <c:v>2.1056778683615475E-2</c:v>
                </c:pt>
                <c:pt idx="4">
                  <c:v>4.0715572853438159E-2</c:v>
                </c:pt>
                <c:pt idx="5">
                  <c:v>3.9111833316730148E-2</c:v>
                </c:pt>
                <c:pt idx="6">
                  <c:v>-1.8520315476258545E-3</c:v>
                </c:pt>
                <c:pt idx="7">
                  <c:v>2.1203017204955873E-2</c:v>
                </c:pt>
                <c:pt idx="8">
                  <c:v>1.8373648784136339E-2</c:v>
                </c:pt>
                <c:pt idx="9">
                  <c:v>-1.7451408299580175E-3</c:v>
                </c:pt>
                <c:pt idx="10">
                  <c:v>1.9235208941701665E-2</c:v>
                </c:pt>
                <c:pt idx="11">
                  <c:v>1.0205174919779122E-2</c:v>
                </c:pt>
                <c:pt idx="12">
                  <c:v>3.9796621881466883E-2</c:v>
                </c:pt>
                <c:pt idx="13">
                  <c:v>4.5337419943734497E-2</c:v>
                </c:pt>
                <c:pt idx="14">
                  <c:v>5.7780963402470617E-2</c:v>
                </c:pt>
                <c:pt idx="15">
                  <c:v>9.1021781250440179E-2</c:v>
                </c:pt>
                <c:pt idx="16">
                  <c:v>7.0930029774179462E-2</c:v>
                </c:pt>
                <c:pt idx="17">
                  <c:v>6.653995275979388E-2</c:v>
                </c:pt>
                <c:pt idx="18">
                  <c:v>7.0032532879279227E-2</c:v>
                </c:pt>
                <c:pt idx="19">
                  <c:v>7.8906333804219436E-2</c:v>
                </c:pt>
                <c:pt idx="20">
                  <c:v>7.7368449083221533E-2</c:v>
                </c:pt>
                <c:pt idx="21">
                  <c:v>7.2378363591323602E-2</c:v>
                </c:pt>
                <c:pt idx="22">
                  <c:v>8.1634705201716007E-2</c:v>
                </c:pt>
              </c:numCache>
            </c:numRef>
          </c:val>
          <c:smooth val="0"/>
          <c:extLst>
            <c:ext xmlns:c16="http://schemas.microsoft.com/office/drawing/2014/chart" uri="{C3380CC4-5D6E-409C-BE32-E72D297353CC}">
              <c16:uniqueId val="{00000000-5653-3D4D-9DCF-C892FAD52746}"/>
            </c:ext>
          </c:extLst>
        </c:ser>
        <c:ser>
          <c:idx val="1"/>
          <c:order val="1"/>
          <c:tx>
            <c:strRef>
              <c:f>'5. Tot Mkt BP Changes'!$BL$3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Changes'!$BL$4:$BL$28</c:f>
              <c:numCache>
                <c:formatCode>0.0%</c:formatCode>
                <c:ptCount val="25"/>
                <c:pt idx="0">
                  <c:v>0</c:v>
                </c:pt>
                <c:pt idx="1">
                  <c:v>4.1312516989112175E-2</c:v>
                </c:pt>
                <c:pt idx="2">
                  <c:v>3.5540573469699445E-2</c:v>
                </c:pt>
                <c:pt idx="3">
                  <c:v>-3.1432601195447669E-2</c:v>
                </c:pt>
                <c:pt idx="4">
                  <c:v>0.20371056414614158</c:v>
                </c:pt>
                <c:pt idx="5">
                  <c:v>0.23332605642139304</c:v>
                </c:pt>
                <c:pt idx="6">
                  <c:v>0.22389402388590418</c:v>
                </c:pt>
                <c:pt idx="7">
                  <c:v>0.21547638064807126</c:v>
                </c:pt>
                <c:pt idx="8">
                  <c:v>0.23359959861853016</c:v>
                </c:pt>
                <c:pt idx="9">
                  <c:v>0.19409211127103956</c:v>
                </c:pt>
                <c:pt idx="10">
                  <c:v>0.12222666072542739</c:v>
                </c:pt>
                <c:pt idx="11">
                  <c:v>0.11704358714474168</c:v>
                </c:pt>
                <c:pt idx="12">
                  <c:v>0.10076055354090582</c:v>
                </c:pt>
                <c:pt idx="13">
                  <c:v>9.9129306751167712E-2</c:v>
                </c:pt>
                <c:pt idx="14">
                  <c:v>9.0348972306608738E-2</c:v>
                </c:pt>
                <c:pt idx="15">
                  <c:v>4.7898663456686669E-2</c:v>
                </c:pt>
                <c:pt idx="16">
                  <c:v>-7.296901199400059E-2</c:v>
                </c:pt>
                <c:pt idx="17">
                  <c:v>-5.6614297043517024E-2</c:v>
                </c:pt>
                <c:pt idx="18">
                  <c:v>-6.9490666635781517E-2</c:v>
                </c:pt>
                <c:pt idx="19">
                  <c:v>-9.0472480819070195E-2</c:v>
                </c:pt>
                <c:pt idx="20">
                  <c:v>-5.5222779443500285E-2</c:v>
                </c:pt>
                <c:pt idx="21">
                  <c:v>-5.4125688088293725E-2</c:v>
                </c:pt>
                <c:pt idx="22">
                  <c:v>-0.12121429741335504</c:v>
                </c:pt>
              </c:numCache>
            </c:numRef>
          </c:val>
          <c:smooth val="0"/>
          <c:extLst>
            <c:ext xmlns:c16="http://schemas.microsoft.com/office/drawing/2014/chart" uri="{C3380CC4-5D6E-409C-BE32-E72D297353CC}">
              <c16:uniqueId val="{00000001-5653-3D4D-9DCF-C892FAD52746}"/>
            </c:ext>
          </c:extLst>
        </c:ser>
        <c:ser>
          <c:idx val="2"/>
          <c:order val="2"/>
          <c:tx>
            <c:strRef>
              <c:f>'5. Tot Mkt BP Changes'!$BM$3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Changes'!$BM$4:$BM$28</c:f>
              <c:numCache>
                <c:formatCode>0.0%</c:formatCode>
                <c:ptCount val="25"/>
                <c:pt idx="0">
                  <c:v>0</c:v>
                </c:pt>
                <c:pt idx="1">
                  <c:v>6.2359149700934868E-3</c:v>
                </c:pt>
                <c:pt idx="2">
                  <c:v>1.4649416944054611E-2</c:v>
                </c:pt>
                <c:pt idx="3">
                  <c:v>9.9461841231952754E-4</c:v>
                </c:pt>
                <c:pt idx="4">
                  <c:v>0.10349570660430971</c:v>
                </c:pt>
                <c:pt idx="5">
                  <c:v>0.11303458329598878</c:v>
                </c:pt>
                <c:pt idx="6">
                  <c:v>8.0759055832791138E-2</c:v>
                </c:pt>
                <c:pt idx="7">
                  <c:v>9.0077247835124677E-2</c:v>
                </c:pt>
                <c:pt idx="8">
                  <c:v>9.2503375669220525E-2</c:v>
                </c:pt>
                <c:pt idx="9">
                  <c:v>6.3546640173188812E-2</c:v>
                </c:pt>
                <c:pt idx="10">
                  <c:v>5.208284255528587E-2</c:v>
                </c:pt>
                <c:pt idx="11">
                  <c:v>4.3507173285449181E-2</c:v>
                </c:pt>
                <c:pt idx="12">
                  <c:v>5.7756840291086811E-2</c:v>
                </c:pt>
                <c:pt idx="13">
                  <c:v>6.0800360293025352E-2</c:v>
                </c:pt>
                <c:pt idx="14">
                  <c:v>6.6154241071457204E-2</c:v>
                </c:pt>
                <c:pt idx="15">
                  <c:v>7.457272013146686E-2</c:v>
                </c:pt>
                <c:pt idx="16">
                  <c:v>2.4841634148817945E-2</c:v>
                </c:pt>
                <c:pt idx="17">
                  <c:v>2.6667722618663452E-2</c:v>
                </c:pt>
                <c:pt idx="18">
                  <c:v>2.6094229419196768E-2</c:v>
                </c:pt>
                <c:pt idx="19">
                  <c:v>2.6624972520830327E-2</c:v>
                </c:pt>
                <c:pt idx="20">
                  <c:v>3.5816484087731353E-2</c:v>
                </c:pt>
                <c:pt idx="21">
                  <c:v>3.2596206476560641E-2</c:v>
                </c:pt>
                <c:pt idx="22">
                  <c:v>2.041837913735392E-2</c:v>
                </c:pt>
              </c:numCache>
            </c:numRef>
          </c:val>
          <c:smooth val="0"/>
          <c:extLst>
            <c:ext xmlns:c16="http://schemas.microsoft.com/office/drawing/2014/chart" uri="{C3380CC4-5D6E-409C-BE32-E72D297353CC}">
              <c16:uniqueId val="{00000002-5653-3D4D-9DCF-C892FAD52746}"/>
            </c:ext>
          </c:extLst>
        </c:ser>
        <c:ser>
          <c:idx val="3"/>
          <c:order val="3"/>
          <c:tx>
            <c:strRef>
              <c:f>'5. Tot Mkt BP Changes'!$BN$3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Changes'!$BN$4:$BN$28</c:f>
              <c:numCache>
                <c:formatCode>0.0%</c:formatCode>
                <c:ptCount val="25"/>
                <c:pt idx="0">
                  <c:v>0</c:v>
                </c:pt>
                <c:pt idx="1">
                  <c:v>-3.3173132308832787E-2</c:v>
                </c:pt>
                <c:pt idx="2">
                  <c:v>-5.1393659096887791E-2</c:v>
                </c:pt>
                <c:pt idx="3">
                  <c:v>-6.4255958580489214E-2</c:v>
                </c:pt>
                <c:pt idx="4">
                  <c:v>-6.0243085895850999E-2</c:v>
                </c:pt>
                <c:pt idx="5">
                  <c:v>-6.4420192716911046E-2</c:v>
                </c:pt>
                <c:pt idx="6">
                  <c:v>-6.5462503783939058E-2</c:v>
                </c:pt>
                <c:pt idx="7">
                  <c:v>-7.887252365072446E-2</c:v>
                </c:pt>
                <c:pt idx="8">
                  <c:v>-8.1980681144151413E-2</c:v>
                </c:pt>
                <c:pt idx="9">
                  <c:v>-8.8300785191997508E-2</c:v>
                </c:pt>
                <c:pt idx="10">
                  <c:v>-0.10199268131392697</c:v>
                </c:pt>
                <c:pt idx="11">
                  <c:v>-0.10772943235752823</c:v>
                </c:pt>
                <c:pt idx="12">
                  <c:v>-0.12486173525587174</c:v>
                </c:pt>
                <c:pt idx="13">
                  <c:v>-0.12541142995460605</c:v>
                </c:pt>
                <c:pt idx="14">
                  <c:v>-0.12670931065756144</c:v>
                </c:pt>
                <c:pt idx="15">
                  <c:v>-0.12741020581602672</c:v>
                </c:pt>
                <c:pt idx="16">
                  <c:v>-0.14037718825934731</c:v>
                </c:pt>
                <c:pt idx="17">
                  <c:v>-0.15927793934497864</c:v>
                </c:pt>
                <c:pt idx="18">
                  <c:v>-0.17311832668238042</c:v>
                </c:pt>
                <c:pt idx="19">
                  <c:v>-0.17401882697625798</c:v>
                </c:pt>
                <c:pt idx="20">
                  <c:v>-0.17662535339268046</c:v>
                </c:pt>
                <c:pt idx="21">
                  <c:v>-0.190446655326131</c:v>
                </c:pt>
                <c:pt idx="22">
                  <c:v>-0.17820250469451338</c:v>
                </c:pt>
              </c:numCache>
            </c:numRef>
          </c:val>
          <c:smooth val="0"/>
          <c:extLst>
            <c:ext xmlns:c16="http://schemas.microsoft.com/office/drawing/2014/chart" uri="{C3380CC4-5D6E-409C-BE32-E72D297353CC}">
              <c16:uniqueId val="{00000003-5653-3D4D-9DCF-C892FAD52746}"/>
            </c:ext>
          </c:extLst>
        </c:ser>
        <c:ser>
          <c:idx val="4"/>
          <c:order val="4"/>
          <c:tx>
            <c:strRef>
              <c:f>'5. Tot Mkt BP Changes'!$BO$3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Changes'!$BO$4:$BO$28</c:f>
              <c:numCache>
                <c:formatCode>0.0%</c:formatCode>
                <c:ptCount val="25"/>
                <c:pt idx="0">
                  <c:v>0</c:v>
                </c:pt>
                <c:pt idx="1">
                  <c:v>-1.0245015433479302E-2</c:v>
                </c:pt>
                <c:pt idx="2">
                  <c:v>3.9573813756297333E-3</c:v>
                </c:pt>
                <c:pt idx="3">
                  <c:v>2.7141164493929754E-2</c:v>
                </c:pt>
                <c:pt idx="4">
                  <c:v>-9.1529788389947252E-3</c:v>
                </c:pt>
                <c:pt idx="5">
                  <c:v>-2.0485009949676941E-3</c:v>
                </c:pt>
                <c:pt idx="6">
                  <c:v>1.4909697663189357E-2</c:v>
                </c:pt>
                <c:pt idx="7">
                  <c:v>-2.2904025500757887E-3</c:v>
                </c:pt>
                <c:pt idx="8">
                  <c:v>1.7280704985812832E-2</c:v>
                </c:pt>
                <c:pt idx="9">
                  <c:v>2.9383579259143217E-2</c:v>
                </c:pt>
                <c:pt idx="10">
                  <c:v>3.4724979638349952E-2</c:v>
                </c:pt>
                <c:pt idx="11">
                  <c:v>4.3691158319189863E-2</c:v>
                </c:pt>
                <c:pt idx="12">
                  <c:v>4.4870056245180708E-2</c:v>
                </c:pt>
                <c:pt idx="13">
                  <c:v>4.6775629219424734E-2</c:v>
                </c:pt>
                <c:pt idx="14">
                  <c:v>5.5006960890095179E-2</c:v>
                </c:pt>
                <c:pt idx="15">
                  <c:v>5.801643050216259E-2</c:v>
                </c:pt>
                <c:pt idx="16">
                  <c:v>6.0320404752327555E-2</c:v>
                </c:pt>
                <c:pt idx="17">
                  <c:v>5.691882815595168E-2</c:v>
                </c:pt>
                <c:pt idx="18">
                  <c:v>3.8831566558046648E-2</c:v>
                </c:pt>
                <c:pt idx="19">
                  <c:v>3.0558406079817326E-2</c:v>
                </c:pt>
                <c:pt idx="20">
                  <c:v>4.0106893511187465E-2</c:v>
                </c:pt>
                <c:pt idx="21">
                  <c:v>3.0777455830497659E-2</c:v>
                </c:pt>
                <c:pt idx="22">
                  <c:v>4.1374835422765648E-2</c:v>
                </c:pt>
              </c:numCache>
            </c:numRef>
          </c:val>
          <c:smooth val="0"/>
          <c:extLst>
            <c:ext xmlns:c16="http://schemas.microsoft.com/office/drawing/2014/chart" uri="{C3380CC4-5D6E-409C-BE32-E72D297353CC}">
              <c16:uniqueId val="{00000004-5653-3D4D-9DCF-C892FAD52746}"/>
            </c:ext>
          </c:extLst>
        </c:ser>
        <c:ser>
          <c:idx val="5"/>
          <c:order val="5"/>
          <c:tx>
            <c:strRef>
              <c:f>'5. Tot Mkt BP Changes'!$BP$3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Changes'!$BP$4:$BP$28</c:f>
              <c:numCache>
                <c:formatCode>0.0%</c:formatCode>
                <c:ptCount val="25"/>
                <c:pt idx="0">
                  <c:v>0</c:v>
                </c:pt>
                <c:pt idx="1">
                  <c:v>-1.9798428337074819E-2</c:v>
                </c:pt>
                <c:pt idx="2">
                  <c:v>-3.6969510175592197E-3</c:v>
                </c:pt>
                <c:pt idx="3">
                  <c:v>2.6670974205200336E-2</c:v>
                </c:pt>
                <c:pt idx="4">
                  <c:v>-5.2099261376783498E-3</c:v>
                </c:pt>
                <c:pt idx="5">
                  <c:v>2.4011242104388241E-3</c:v>
                </c:pt>
                <c:pt idx="6">
                  <c:v>1.6775917190075929E-2</c:v>
                </c:pt>
                <c:pt idx="7">
                  <c:v>-3.6043796775090463E-3</c:v>
                </c:pt>
                <c:pt idx="8">
                  <c:v>1.3640527236582279E-2</c:v>
                </c:pt>
                <c:pt idx="9">
                  <c:v>2.4743929535321667E-2</c:v>
                </c:pt>
                <c:pt idx="10">
                  <c:v>2.7569280557515535E-2</c:v>
                </c:pt>
                <c:pt idx="11">
                  <c:v>3.3934471472183279E-2</c:v>
                </c:pt>
                <c:pt idx="12">
                  <c:v>3.5145737440125301E-2</c:v>
                </c:pt>
                <c:pt idx="13">
                  <c:v>3.6328633105055963E-2</c:v>
                </c:pt>
                <c:pt idx="14">
                  <c:v>4.4004250711780872E-2</c:v>
                </c:pt>
                <c:pt idx="15">
                  <c:v>4.8216435452334436E-2</c:v>
                </c:pt>
                <c:pt idx="16">
                  <c:v>4.9478615703962524E-2</c:v>
                </c:pt>
                <c:pt idx="17">
                  <c:v>4.4932235281204755E-2</c:v>
                </c:pt>
                <c:pt idx="18">
                  <c:v>2.8963024083678159E-2</c:v>
                </c:pt>
                <c:pt idx="19">
                  <c:v>2.0614331393637789E-2</c:v>
                </c:pt>
                <c:pt idx="20">
                  <c:v>2.9197049666371731E-2</c:v>
                </c:pt>
                <c:pt idx="21">
                  <c:v>1.860063419136616E-2</c:v>
                </c:pt>
                <c:pt idx="22">
                  <c:v>2.9733256589168831E-2</c:v>
                </c:pt>
              </c:numCache>
            </c:numRef>
          </c:val>
          <c:smooth val="0"/>
          <c:extLst>
            <c:ext xmlns:c16="http://schemas.microsoft.com/office/drawing/2014/chart" uri="{C3380CC4-5D6E-409C-BE32-E72D297353CC}">
              <c16:uniqueId val="{00000005-5653-3D4D-9DCF-C892FAD52746}"/>
            </c:ext>
          </c:extLst>
        </c:ser>
        <c:ser>
          <c:idx val="6"/>
          <c:order val="6"/>
          <c:tx>
            <c:strRef>
              <c:f>'5. Tot Mkt BP Changes'!$BQ$3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Changes'!$BQ$4:$BQ$28</c:f>
              <c:numCache>
                <c:formatCode>0.0%</c:formatCode>
                <c:ptCount val="25"/>
                <c:pt idx="0">
                  <c:v>0</c:v>
                </c:pt>
                <c:pt idx="1">
                  <c:v>-3.0393056959108337E-3</c:v>
                </c:pt>
                <c:pt idx="2">
                  <c:v>7.9454318627873478E-3</c:v>
                </c:pt>
                <c:pt idx="3">
                  <c:v>9.4331696491832054E-3</c:v>
                </c:pt>
                <c:pt idx="4">
                  <c:v>6.6608124558697412E-2</c:v>
                </c:pt>
                <c:pt idx="5">
                  <c:v>7.5605404129379924E-2</c:v>
                </c:pt>
                <c:pt idx="6">
                  <c:v>6.1978926893001982E-2</c:v>
                </c:pt>
                <c:pt idx="7">
                  <c:v>6.1753356115375822E-2</c:v>
                </c:pt>
                <c:pt idx="8">
                  <c:v>7.0144761841133385E-2</c:v>
                </c:pt>
                <c:pt idx="9">
                  <c:v>5.5513361450394032E-2</c:v>
                </c:pt>
                <c:pt idx="10">
                  <c:v>4.8880937419668501E-2</c:v>
                </c:pt>
                <c:pt idx="11">
                  <c:v>4.6080894854107324E-2</c:v>
                </c:pt>
                <c:pt idx="12">
                  <c:v>5.5068716067040814E-2</c:v>
                </c:pt>
                <c:pt idx="13">
                  <c:v>5.7319536331457907E-2</c:v>
                </c:pt>
                <c:pt idx="14">
                  <c:v>6.3920075153544573E-2</c:v>
                </c:pt>
                <c:pt idx="15">
                  <c:v>7.0304838976142814E-2</c:v>
                </c:pt>
                <c:pt idx="16">
                  <c:v>3.7306283823657527E-2</c:v>
                </c:pt>
                <c:pt idx="17">
                  <c:v>3.7743185370062549E-2</c:v>
                </c:pt>
                <c:pt idx="18">
                  <c:v>3.1454840089788855E-2</c:v>
                </c:pt>
                <c:pt idx="19">
                  <c:v>2.9364045489046694E-2</c:v>
                </c:pt>
                <c:pt idx="20">
                  <c:v>3.8893658613668468E-2</c:v>
                </c:pt>
                <c:pt idx="21">
                  <c:v>3.3149621468538906E-2</c:v>
                </c:pt>
                <c:pt idx="22">
                  <c:v>2.8382909497079282E-2</c:v>
                </c:pt>
              </c:numCache>
            </c:numRef>
          </c:val>
          <c:smooth val="0"/>
          <c:extLst>
            <c:ext xmlns:c16="http://schemas.microsoft.com/office/drawing/2014/chart" uri="{C3380CC4-5D6E-409C-BE32-E72D297353CC}">
              <c16:uniqueId val="{00000006-5653-3D4D-9DCF-C892FAD52746}"/>
            </c:ext>
          </c:extLst>
        </c:ser>
        <c:dLbls>
          <c:showLegendKey val="0"/>
          <c:showVal val="0"/>
          <c:showCatName val="0"/>
          <c:showSerName val="0"/>
          <c:showPercent val="0"/>
          <c:showBubbleSize val="0"/>
        </c:dLbls>
        <c:smooth val="0"/>
        <c:axId val="627619296"/>
        <c:axId val="627622048"/>
      </c:lineChart>
      <c:catAx>
        <c:axId val="62761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622048"/>
        <c:crosses val="autoZero"/>
        <c:auto val="1"/>
        <c:lblAlgn val="ctr"/>
        <c:lblOffset val="100"/>
        <c:noMultiLvlLbl val="0"/>
      </c:catAx>
      <c:valAx>
        <c:axId val="627622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61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BMO Bank of Montreal</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057992367518477"/>
          <c:w val="0.85836329833770775"/>
          <c:h val="0.63124704120573882"/>
        </c:manualLayout>
      </c:layout>
      <c:lineChart>
        <c:grouping val="standard"/>
        <c:varyColors val="0"/>
        <c:ser>
          <c:idx val="0"/>
          <c:order val="0"/>
          <c:tx>
            <c:strRef>
              <c:f>'7. 5 Yr Change'!$BA$3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Change'!$BA$4:$BA$9</c:f>
              <c:numCache>
                <c:formatCode>0.0%</c:formatCode>
                <c:ptCount val="6"/>
                <c:pt idx="0">
                  <c:v>0</c:v>
                </c:pt>
                <c:pt idx="1">
                  <c:v>-3.8411964973628192E-2</c:v>
                </c:pt>
                <c:pt idx="2">
                  <c:v>-8.0730722989269671E-3</c:v>
                </c:pt>
                <c:pt idx="3">
                  <c:v>-4.0905066700615854E-2</c:v>
                </c:pt>
                <c:pt idx="4">
                  <c:v>1.0764025582700096E-2</c:v>
                </c:pt>
                <c:pt idx="5">
                  <c:v>3.6302304425464171E-2</c:v>
                </c:pt>
              </c:numCache>
            </c:numRef>
          </c:val>
          <c:smooth val="0"/>
          <c:extLst>
            <c:ext xmlns:c16="http://schemas.microsoft.com/office/drawing/2014/chart" uri="{C3380CC4-5D6E-409C-BE32-E72D297353CC}">
              <c16:uniqueId val="{00000000-22CB-944D-83BE-1C8383671B5A}"/>
            </c:ext>
          </c:extLst>
        </c:ser>
        <c:ser>
          <c:idx val="1"/>
          <c:order val="1"/>
          <c:tx>
            <c:strRef>
              <c:f>'7. 5 Yr Change'!$BB$3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Change'!$BB$4:$BB$9</c:f>
              <c:numCache>
                <c:formatCode>0.0%</c:formatCode>
                <c:ptCount val="6"/>
                <c:pt idx="0">
                  <c:v>0</c:v>
                </c:pt>
                <c:pt idx="1">
                  <c:v>4.428488120646671E-3</c:v>
                </c:pt>
                <c:pt idx="2">
                  <c:v>-0.25031041676066107</c:v>
                </c:pt>
                <c:pt idx="3">
                  <c:v>-0.17645409559031106</c:v>
                </c:pt>
                <c:pt idx="4">
                  <c:v>-0.12220152593662402</c:v>
                </c:pt>
                <c:pt idx="5">
                  <c:v>-3.5186859355285559E-2</c:v>
                </c:pt>
              </c:numCache>
            </c:numRef>
          </c:val>
          <c:smooth val="0"/>
          <c:extLst>
            <c:ext xmlns:c16="http://schemas.microsoft.com/office/drawing/2014/chart" uri="{C3380CC4-5D6E-409C-BE32-E72D297353CC}">
              <c16:uniqueId val="{00000001-22CB-944D-83BE-1C8383671B5A}"/>
            </c:ext>
          </c:extLst>
        </c:ser>
        <c:ser>
          <c:idx val="2"/>
          <c:order val="2"/>
          <c:tx>
            <c:strRef>
              <c:f>'7. 5 Yr Change'!$BC$3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Change'!$BC$4:$BC$9</c:f>
              <c:numCache>
                <c:formatCode>0.0%</c:formatCode>
                <c:ptCount val="6"/>
                <c:pt idx="0">
                  <c:v>0</c:v>
                </c:pt>
                <c:pt idx="1">
                  <c:v>-2.339125307744366E-2</c:v>
                </c:pt>
                <c:pt idx="2">
                  <c:v>-0.11649542938483987</c:v>
                </c:pt>
                <c:pt idx="3">
                  <c:v>-0.10420296455256564</c:v>
                </c:pt>
                <c:pt idx="4">
                  <c:v>-5.3149750883326075E-2</c:v>
                </c:pt>
                <c:pt idx="5">
                  <c:v>-6.4073976876151051E-3</c:v>
                </c:pt>
              </c:numCache>
            </c:numRef>
          </c:val>
          <c:smooth val="0"/>
          <c:extLst>
            <c:ext xmlns:c16="http://schemas.microsoft.com/office/drawing/2014/chart" uri="{C3380CC4-5D6E-409C-BE32-E72D297353CC}">
              <c16:uniqueId val="{00000002-22CB-944D-83BE-1C8383671B5A}"/>
            </c:ext>
          </c:extLst>
        </c:ser>
        <c:ser>
          <c:idx val="4"/>
          <c:order val="3"/>
          <c:tx>
            <c:strRef>
              <c:f>'7. 5 Yr Change'!$BD$3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Change'!$BD$4:$BD$9</c:f>
              <c:numCache>
                <c:formatCode>0.0%</c:formatCode>
                <c:ptCount val="6"/>
                <c:pt idx="0">
                  <c:v>0</c:v>
                </c:pt>
                <c:pt idx="1">
                  <c:v>-5.090649548498772E-2</c:v>
                </c:pt>
                <c:pt idx="2">
                  <c:v>-0.15359234215249418</c:v>
                </c:pt>
                <c:pt idx="3">
                  <c:v>-0.23147591201312123</c:v>
                </c:pt>
                <c:pt idx="4">
                  <c:v>-0.29017998638057912</c:v>
                </c:pt>
                <c:pt idx="5">
                  <c:v>-0.36048979295185624</c:v>
                </c:pt>
              </c:numCache>
            </c:numRef>
          </c:val>
          <c:smooth val="0"/>
          <c:extLst>
            <c:ext xmlns:c16="http://schemas.microsoft.com/office/drawing/2014/chart" uri="{C3380CC4-5D6E-409C-BE32-E72D297353CC}">
              <c16:uniqueId val="{00000003-22CB-944D-83BE-1C8383671B5A}"/>
            </c:ext>
          </c:extLst>
        </c:ser>
        <c:ser>
          <c:idx val="5"/>
          <c:order val="4"/>
          <c:tx>
            <c:strRef>
              <c:f>'7. 5 Yr Change'!$BE$3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Change'!$BE$4:$BE$9</c:f>
              <c:numCache>
                <c:formatCode>0.0%</c:formatCode>
                <c:ptCount val="6"/>
                <c:pt idx="0">
                  <c:v>0</c:v>
                </c:pt>
                <c:pt idx="1">
                  <c:v>-1.2638998632545823E-2</c:v>
                </c:pt>
                <c:pt idx="2">
                  <c:v>-2.3809409257146745E-2</c:v>
                </c:pt>
                <c:pt idx="3">
                  <c:v>-2.5671780820331239E-2</c:v>
                </c:pt>
                <c:pt idx="4">
                  <c:v>-8.9957035787897183E-3</c:v>
                </c:pt>
                <c:pt idx="5">
                  <c:v>3.1383125394991718E-2</c:v>
                </c:pt>
              </c:numCache>
            </c:numRef>
          </c:val>
          <c:smooth val="0"/>
          <c:extLst>
            <c:ext xmlns:c16="http://schemas.microsoft.com/office/drawing/2014/chart" uri="{C3380CC4-5D6E-409C-BE32-E72D297353CC}">
              <c16:uniqueId val="{00000004-22CB-944D-83BE-1C8383671B5A}"/>
            </c:ext>
          </c:extLst>
        </c:ser>
        <c:ser>
          <c:idx val="6"/>
          <c:order val="5"/>
          <c:tx>
            <c:strRef>
              <c:f>'7. 5 Yr Change'!$BF$3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Change'!$BF$4:$BF$9</c:f>
              <c:numCache>
                <c:formatCode>0.0%</c:formatCode>
                <c:ptCount val="6"/>
                <c:pt idx="0">
                  <c:v>0</c:v>
                </c:pt>
                <c:pt idx="1">
                  <c:v>-1.215290032830779E-2</c:v>
                </c:pt>
                <c:pt idx="2">
                  <c:v>-2.9797583065045749E-2</c:v>
                </c:pt>
                <c:pt idx="3">
                  <c:v>-2.8363983516732468E-2</c:v>
                </c:pt>
                <c:pt idx="4">
                  <c:v>-1.916357724441365E-2</c:v>
                </c:pt>
                <c:pt idx="5">
                  <c:v>2.0163371937253906E-2</c:v>
                </c:pt>
              </c:numCache>
            </c:numRef>
          </c:val>
          <c:smooth val="0"/>
          <c:extLst>
            <c:ext xmlns:c16="http://schemas.microsoft.com/office/drawing/2014/chart" uri="{C3380CC4-5D6E-409C-BE32-E72D297353CC}">
              <c16:uniqueId val="{00000005-22CB-944D-83BE-1C8383671B5A}"/>
            </c:ext>
          </c:extLst>
        </c:ser>
        <c:ser>
          <c:idx val="3"/>
          <c:order val="6"/>
          <c:tx>
            <c:strRef>
              <c:f>'7. 5 Yr Change'!$BG$3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Change'!$BG$4:$BG$9</c:f>
              <c:numCache>
                <c:formatCode>0.0%</c:formatCode>
                <c:ptCount val="6"/>
                <c:pt idx="0">
                  <c:v>0</c:v>
                </c:pt>
                <c:pt idx="1">
                  <c:v>-1.6955093345891258E-2</c:v>
                </c:pt>
                <c:pt idx="2">
                  <c:v>-8.6913734884503324E-2</c:v>
                </c:pt>
                <c:pt idx="3">
                  <c:v>-8.0356983360191689E-2</c:v>
                </c:pt>
                <c:pt idx="4">
                  <c:v>-3.49147900393895E-2</c:v>
                </c:pt>
                <c:pt idx="5">
                  <c:v>4.8544060131937294E-3</c:v>
                </c:pt>
              </c:numCache>
            </c:numRef>
          </c:val>
          <c:smooth val="0"/>
          <c:extLst>
            <c:ext xmlns:c16="http://schemas.microsoft.com/office/drawing/2014/chart" uri="{C3380CC4-5D6E-409C-BE32-E72D297353CC}">
              <c16:uniqueId val="{00000006-22CB-944D-83BE-1C8383671B5A}"/>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Scotiabank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Changes'!$BR$3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Changes'!$BR$4:$BR$28</c:f>
              <c:numCache>
                <c:formatCode>0.0%</c:formatCode>
                <c:ptCount val="25"/>
                <c:pt idx="0">
                  <c:v>0</c:v>
                </c:pt>
                <c:pt idx="1">
                  <c:v>1.8186606054369E-2</c:v>
                </c:pt>
                <c:pt idx="2">
                  <c:v>1.6033315408010802E-2</c:v>
                </c:pt>
                <c:pt idx="3">
                  <c:v>-4.1946113820567803E-3</c:v>
                </c:pt>
                <c:pt idx="4">
                  <c:v>-2.1951883121945889E-2</c:v>
                </c:pt>
                <c:pt idx="5">
                  <c:v>-1.9990518861928805E-2</c:v>
                </c:pt>
                <c:pt idx="6">
                  <c:v>-2.3321991133538351E-2</c:v>
                </c:pt>
                <c:pt idx="7">
                  <c:v>-2.431685455249857E-2</c:v>
                </c:pt>
                <c:pt idx="8">
                  <c:v>-3.0964528710442821E-2</c:v>
                </c:pt>
                <c:pt idx="9">
                  <c:v>-5.4191088378843698E-2</c:v>
                </c:pt>
                <c:pt idx="10">
                  <c:v>-2.7337373711789251E-2</c:v>
                </c:pt>
                <c:pt idx="11">
                  <c:v>-1.5878283067977561E-2</c:v>
                </c:pt>
                <c:pt idx="12">
                  <c:v>-2.5688352590039345E-2</c:v>
                </c:pt>
                <c:pt idx="13">
                  <c:v>-1.6447214708162822E-2</c:v>
                </c:pt>
                <c:pt idx="14">
                  <c:v>1.2219143014408939E-2</c:v>
                </c:pt>
                <c:pt idx="15">
                  <c:v>8.2174425874015633E-3</c:v>
                </c:pt>
                <c:pt idx="16">
                  <c:v>3.9045338888491064E-2</c:v>
                </c:pt>
                <c:pt idx="17">
                  <c:v>5.3122756341493355E-2</c:v>
                </c:pt>
                <c:pt idx="18">
                  <c:v>4.8203608943616777E-2</c:v>
                </c:pt>
                <c:pt idx="19">
                  <c:v>6.9139045585205325E-2</c:v>
                </c:pt>
                <c:pt idx="20">
                  <c:v>6.5142306680335493E-2</c:v>
                </c:pt>
                <c:pt idx="21">
                  <c:v>4.3649793202054324E-2</c:v>
                </c:pt>
                <c:pt idx="22">
                  <c:v>3.8525674099425505E-2</c:v>
                </c:pt>
              </c:numCache>
            </c:numRef>
          </c:val>
          <c:smooth val="0"/>
          <c:extLst>
            <c:ext xmlns:c16="http://schemas.microsoft.com/office/drawing/2014/chart" uri="{C3380CC4-5D6E-409C-BE32-E72D297353CC}">
              <c16:uniqueId val="{00000000-E4FA-2841-BB95-4C2CC4F4102A}"/>
            </c:ext>
          </c:extLst>
        </c:ser>
        <c:ser>
          <c:idx val="1"/>
          <c:order val="1"/>
          <c:tx>
            <c:strRef>
              <c:f>'5. Tot Mkt BP Changes'!$BS$3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Changes'!$BS$4:$BS$28</c:f>
              <c:numCache>
                <c:formatCode>0.0%</c:formatCode>
                <c:ptCount val="25"/>
                <c:pt idx="0">
                  <c:v>0</c:v>
                </c:pt>
                <c:pt idx="1">
                  <c:v>3.7589647106579444E-2</c:v>
                </c:pt>
                <c:pt idx="2">
                  <c:v>5.5328699945356587E-2</c:v>
                </c:pt>
                <c:pt idx="3">
                  <c:v>4.5694731871069948E-2</c:v>
                </c:pt>
                <c:pt idx="4">
                  <c:v>0.12322633023216771</c:v>
                </c:pt>
                <c:pt idx="5">
                  <c:v>0.12809236132913179</c:v>
                </c:pt>
                <c:pt idx="6">
                  <c:v>9.6831517681059937E-2</c:v>
                </c:pt>
                <c:pt idx="7">
                  <c:v>9.109049920261747E-2</c:v>
                </c:pt>
                <c:pt idx="8">
                  <c:v>0.16594455030384356</c:v>
                </c:pt>
                <c:pt idx="9">
                  <c:v>4.0788724151441309E-2</c:v>
                </c:pt>
                <c:pt idx="10">
                  <c:v>2.0531238391204798E-2</c:v>
                </c:pt>
                <c:pt idx="11">
                  <c:v>3.9905189664155287E-2</c:v>
                </c:pt>
                <c:pt idx="12">
                  <c:v>2.5358463577048523E-3</c:v>
                </c:pt>
                <c:pt idx="13">
                  <c:v>-1.9023563854072844E-2</c:v>
                </c:pt>
                <c:pt idx="14">
                  <c:v>-2.8011392813914803E-2</c:v>
                </c:pt>
                <c:pt idx="15">
                  <c:v>-2.3480504473868995E-2</c:v>
                </c:pt>
                <c:pt idx="16">
                  <c:v>-0.13879643458326174</c:v>
                </c:pt>
                <c:pt idx="17">
                  <c:v>-8.7984621238983943E-2</c:v>
                </c:pt>
                <c:pt idx="18">
                  <c:v>-0.14868837856402814</c:v>
                </c:pt>
                <c:pt idx="19">
                  <c:v>-0.12368932509941352</c:v>
                </c:pt>
                <c:pt idx="20">
                  <c:v>-0.15794956849740893</c:v>
                </c:pt>
                <c:pt idx="21">
                  <c:v>-0.16283106644261736</c:v>
                </c:pt>
                <c:pt idx="22">
                  <c:v>-0.11253783533351989</c:v>
                </c:pt>
              </c:numCache>
            </c:numRef>
          </c:val>
          <c:smooth val="0"/>
          <c:extLst>
            <c:ext xmlns:c16="http://schemas.microsoft.com/office/drawing/2014/chart" uri="{C3380CC4-5D6E-409C-BE32-E72D297353CC}">
              <c16:uniqueId val="{00000001-E4FA-2841-BB95-4C2CC4F4102A}"/>
            </c:ext>
          </c:extLst>
        </c:ser>
        <c:ser>
          <c:idx val="2"/>
          <c:order val="2"/>
          <c:tx>
            <c:strRef>
              <c:f>'5. Tot Mkt BP Changes'!$BT$3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Changes'!$BT$4:$BT$28</c:f>
              <c:numCache>
                <c:formatCode>0.0%</c:formatCode>
                <c:ptCount val="25"/>
                <c:pt idx="0">
                  <c:v>0</c:v>
                </c:pt>
                <c:pt idx="1">
                  <c:v>2.5879192170278016E-2</c:v>
                </c:pt>
                <c:pt idx="2">
                  <c:v>3.1196766678668136E-2</c:v>
                </c:pt>
                <c:pt idx="3">
                  <c:v>1.4770624067563637E-2</c:v>
                </c:pt>
                <c:pt idx="4">
                  <c:v>3.3997521894008696E-2</c:v>
                </c:pt>
                <c:pt idx="5">
                  <c:v>3.6386899163173503E-2</c:v>
                </c:pt>
                <c:pt idx="6">
                  <c:v>2.0412727741373472E-2</c:v>
                </c:pt>
                <c:pt idx="7">
                  <c:v>1.6266175279660948E-2</c:v>
                </c:pt>
                <c:pt idx="8">
                  <c:v>3.6818585511109739E-2</c:v>
                </c:pt>
                <c:pt idx="9">
                  <c:v>-2.3274776289698047E-2</c:v>
                </c:pt>
                <c:pt idx="10">
                  <c:v>-1.2986942404006626E-2</c:v>
                </c:pt>
                <c:pt idx="11">
                  <c:v>5.6095655680521569E-4</c:v>
                </c:pt>
                <c:pt idx="12">
                  <c:v>-1.8420486631035581E-2</c:v>
                </c:pt>
                <c:pt idx="13">
                  <c:v>-1.9403916127388014E-2</c:v>
                </c:pt>
                <c:pt idx="14">
                  <c:v>-3.1691198936342839E-3</c:v>
                </c:pt>
                <c:pt idx="15">
                  <c:v>-4.4495292584861602E-3</c:v>
                </c:pt>
                <c:pt idx="16">
                  <c:v>-1.7038335943749549E-2</c:v>
                </c:pt>
                <c:pt idx="17">
                  <c:v>7.9306616352903814E-3</c:v>
                </c:pt>
                <c:pt idx="18">
                  <c:v>-1.2174134981610829E-2</c:v>
                </c:pt>
                <c:pt idx="19">
                  <c:v>1.0122942002791289E-2</c:v>
                </c:pt>
                <c:pt idx="20">
                  <c:v>-1.9449082857426062E-3</c:v>
                </c:pt>
                <c:pt idx="21">
                  <c:v>-1.8601908891254619E-2</c:v>
                </c:pt>
                <c:pt idx="22">
                  <c:v>-8.0834494615564245E-3</c:v>
                </c:pt>
              </c:numCache>
            </c:numRef>
          </c:val>
          <c:smooth val="0"/>
          <c:extLst>
            <c:ext xmlns:c16="http://schemas.microsoft.com/office/drawing/2014/chart" uri="{C3380CC4-5D6E-409C-BE32-E72D297353CC}">
              <c16:uniqueId val="{00000002-E4FA-2841-BB95-4C2CC4F4102A}"/>
            </c:ext>
          </c:extLst>
        </c:ser>
        <c:ser>
          <c:idx val="3"/>
          <c:order val="3"/>
          <c:tx>
            <c:strRef>
              <c:f>'5. Tot Mkt BP Changes'!$BU$3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Changes'!$BU$4:$BU$28</c:f>
              <c:numCache>
                <c:formatCode>0.0%</c:formatCode>
                <c:ptCount val="25"/>
                <c:pt idx="0">
                  <c:v>0</c:v>
                </c:pt>
                <c:pt idx="1">
                  <c:v>-2.2562275848280182E-2</c:v>
                </c:pt>
                <c:pt idx="2">
                  <c:v>-5.8387697633136733E-3</c:v>
                </c:pt>
                <c:pt idx="3">
                  <c:v>-2.6592268381203075E-2</c:v>
                </c:pt>
                <c:pt idx="4">
                  <c:v>-3.411419456135606E-3</c:v>
                </c:pt>
                <c:pt idx="5">
                  <c:v>1.5530988087061786E-2</c:v>
                </c:pt>
                <c:pt idx="6">
                  <c:v>1.1650834765309259E-2</c:v>
                </c:pt>
                <c:pt idx="7">
                  <c:v>2.8306844125196972E-3</c:v>
                </c:pt>
                <c:pt idx="8">
                  <c:v>-6.9095940771082215E-3</c:v>
                </c:pt>
                <c:pt idx="9">
                  <c:v>-6.0246772877501741E-4</c:v>
                </c:pt>
                <c:pt idx="10">
                  <c:v>1.2761177038056349E-3</c:v>
                </c:pt>
                <c:pt idx="11">
                  <c:v>-2.0382723103566622E-2</c:v>
                </c:pt>
                <c:pt idx="12">
                  <c:v>-6.1443804998279894E-3</c:v>
                </c:pt>
                <c:pt idx="13">
                  <c:v>-2.5885611611537816E-2</c:v>
                </c:pt>
                <c:pt idx="14">
                  <c:v>-2.1335725159053055E-2</c:v>
                </c:pt>
                <c:pt idx="15">
                  <c:v>-1.1467458038202802E-2</c:v>
                </c:pt>
                <c:pt idx="16">
                  <c:v>9.7096975822133901E-3</c:v>
                </c:pt>
                <c:pt idx="17">
                  <c:v>2.9707160070954339E-2</c:v>
                </c:pt>
                <c:pt idx="18">
                  <c:v>1.7179421505005128E-2</c:v>
                </c:pt>
                <c:pt idx="19">
                  <c:v>1.034881918934367E-2</c:v>
                </c:pt>
                <c:pt idx="20">
                  <c:v>-1.9977386944050345E-3</c:v>
                </c:pt>
                <c:pt idx="21">
                  <c:v>1.2040141357212484E-2</c:v>
                </c:pt>
                <c:pt idx="22">
                  <c:v>2.5281791410695E-2</c:v>
                </c:pt>
              </c:numCache>
            </c:numRef>
          </c:val>
          <c:smooth val="0"/>
          <c:extLst>
            <c:ext xmlns:c16="http://schemas.microsoft.com/office/drawing/2014/chart" uri="{C3380CC4-5D6E-409C-BE32-E72D297353CC}">
              <c16:uniqueId val="{00000003-E4FA-2841-BB95-4C2CC4F4102A}"/>
            </c:ext>
          </c:extLst>
        </c:ser>
        <c:ser>
          <c:idx val="4"/>
          <c:order val="4"/>
          <c:tx>
            <c:strRef>
              <c:f>'5. Tot Mkt BP Changes'!$BV$3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Changes'!$BV$4:$BV$28</c:f>
              <c:numCache>
                <c:formatCode>0.0%</c:formatCode>
                <c:ptCount val="25"/>
                <c:pt idx="0">
                  <c:v>0</c:v>
                </c:pt>
                <c:pt idx="1">
                  <c:v>-0.11676662092593816</c:v>
                </c:pt>
                <c:pt idx="2">
                  <c:v>2.0308106320097552E-2</c:v>
                </c:pt>
                <c:pt idx="3">
                  <c:v>2.7053792443236226E-2</c:v>
                </c:pt>
                <c:pt idx="4">
                  <c:v>-0.10651163688430763</c:v>
                </c:pt>
                <c:pt idx="5">
                  <c:v>-3.893844249377424E-2</c:v>
                </c:pt>
                <c:pt idx="6">
                  <c:v>-4.1174784540212971E-2</c:v>
                </c:pt>
                <c:pt idx="7">
                  <c:v>-6.5778274841663736E-2</c:v>
                </c:pt>
                <c:pt idx="8">
                  <c:v>-4.4749986345599568E-2</c:v>
                </c:pt>
                <c:pt idx="9">
                  <c:v>-6.3826898570725224E-2</c:v>
                </c:pt>
                <c:pt idx="10">
                  <c:v>-6.6048704781097409E-2</c:v>
                </c:pt>
                <c:pt idx="11">
                  <c:v>-5.1375233482283914E-2</c:v>
                </c:pt>
                <c:pt idx="12">
                  <c:v>-9.5537872707236571E-2</c:v>
                </c:pt>
                <c:pt idx="13">
                  <c:v>-5.645437414079587E-2</c:v>
                </c:pt>
                <c:pt idx="14">
                  <c:v>-5.9809997969059767E-2</c:v>
                </c:pt>
                <c:pt idx="15">
                  <c:v>-6.8090884717669315E-3</c:v>
                </c:pt>
                <c:pt idx="16">
                  <c:v>-3.3505512597464329E-2</c:v>
                </c:pt>
                <c:pt idx="17">
                  <c:v>-5.6125327839042685E-2</c:v>
                </c:pt>
                <c:pt idx="18">
                  <c:v>-5.6700116617610964E-2</c:v>
                </c:pt>
                <c:pt idx="19">
                  <c:v>-3.8535829576627934E-2</c:v>
                </c:pt>
                <c:pt idx="20">
                  <c:v>-4.1128506813296786E-2</c:v>
                </c:pt>
                <c:pt idx="21">
                  <c:v>-6.6839090860059944E-2</c:v>
                </c:pt>
                <c:pt idx="22">
                  <c:v>-6.6306433479429869E-2</c:v>
                </c:pt>
              </c:numCache>
            </c:numRef>
          </c:val>
          <c:smooth val="0"/>
          <c:extLst>
            <c:ext xmlns:c16="http://schemas.microsoft.com/office/drawing/2014/chart" uri="{C3380CC4-5D6E-409C-BE32-E72D297353CC}">
              <c16:uniqueId val="{00000004-E4FA-2841-BB95-4C2CC4F4102A}"/>
            </c:ext>
          </c:extLst>
        </c:ser>
        <c:ser>
          <c:idx val="5"/>
          <c:order val="5"/>
          <c:tx>
            <c:strRef>
              <c:f>'5. Tot Mkt BP Changes'!$BW$3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Changes'!$BW$4:$BW$28</c:f>
              <c:numCache>
                <c:formatCode>0.0%</c:formatCode>
                <c:ptCount val="25"/>
                <c:pt idx="0">
                  <c:v>0</c:v>
                </c:pt>
                <c:pt idx="1">
                  <c:v>-0.11989559923602774</c:v>
                </c:pt>
                <c:pt idx="2">
                  <c:v>1.518631051481803E-2</c:v>
                </c:pt>
                <c:pt idx="3">
                  <c:v>3.1970843824816221E-2</c:v>
                </c:pt>
                <c:pt idx="4">
                  <c:v>-9.3461980168147565E-2</c:v>
                </c:pt>
                <c:pt idx="5">
                  <c:v>-2.6190957115583842E-2</c:v>
                </c:pt>
                <c:pt idx="6">
                  <c:v>-2.9979359988054448E-2</c:v>
                </c:pt>
                <c:pt idx="7">
                  <c:v>-5.7519402544288591E-2</c:v>
                </c:pt>
                <c:pt idx="8">
                  <c:v>-3.8569631301506827E-2</c:v>
                </c:pt>
                <c:pt idx="9">
                  <c:v>-5.6125755454113753E-2</c:v>
                </c:pt>
                <c:pt idx="10">
                  <c:v>-5.9218660268249922E-2</c:v>
                </c:pt>
                <c:pt idx="11">
                  <c:v>-4.7747238461541615E-2</c:v>
                </c:pt>
                <c:pt idx="12">
                  <c:v>-8.7790596811225863E-2</c:v>
                </c:pt>
                <c:pt idx="13">
                  <c:v>-5.1954675595292585E-2</c:v>
                </c:pt>
                <c:pt idx="14">
                  <c:v>-5.478011677761227E-2</c:v>
                </c:pt>
                <c:pt idx="15">
                  <c:v>-2.1821181710150774E-3</c:v>
                </c:pt>
                <c:pt idx="16">
                  <c:v>-2.6562988621189412E-2</c:v>
                </c:pt>
                <c:pt idx="17">
                  <c:v>-4.7168566339048951E-2</c:v>
                </c:pt>
                <c:pt idx="18">
                  <c:v>-4.6505936294870834E-2</c:v>
                </c:pt>
                <c:pt idx="19">
                  <c:v>-3.0010005130121982E-2</c:v>
                </c:pt>
                <c:pt idx="20">
                  <c:v>-3.3176162938238156E-2</c:v>
                </c:pt>
                <c:pt idx="21">
                  <c:v>-5.7971943445777545E-2</c:v>
                </c:pt>
                <c:pt idx="22">
                  <c:v>-5.64782677870556E-2</c:v>
                </c:pt>
              </c:numCache>
            </c:numRef>
          </c:val>
          <c:smooth val="0"/>
          <c:extLst>
            <c:ext xmlns:c16="http://schemas.microsoft.com/office/drawing/2014/chart" uri="{C3380CC4-5D6E-409C-BE32-E72D297353CC}">
              <c16:uniqueId val="{00000005-E4FA-2841-BB95-4C2CC4F4102A}"/>
            </c:ext>
          </c:extLst>
        </c:ser>
        <c:ser>
          <c:idx val="6"/>
          <c:order val="6"/>
          <c:tx>
            <c:strRef>
              <c:f>'5. Tot Mkt BP Changes'!$BX$3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Changes'!$BX$4:$BX$28</c:f>
              <c:numCache>
                <c:formatCode>0.0%</c:formatCode>
                <c:ptCount val="25"/>
                <c:pt idx="0">
                  <c:v>0</c:v>
                </c:pt>
                <c:pt idx="1">
                  <c:v>-1.3837904575333059E-2</c:v>
                </c:pt>
                <c:pt idx="2">
                  <c:v>2.6574467182321017E-2</c:v>
                </c:pt>
                <c:pt idx="3">
                  <c:v>1.7260247966237801E-2</c:v>
                </c:pt>
                <c:pt idx="4">
                  <c:v>3.4815088108732864E-3</c:v>
                </c:pt>
                <c:pt idx="5">
                  <c:v>2.3640296865898924E-2</c:v>
                </c:pt>
                <c:pt idx="6">
                  <c:v>1.5331208906591537E-2</c:v>
                </c:pt>
                <c:pt idx="7">
                  <c:v>6.4232353476239776E-3</c:v>
                </c:pt>
                <c:pt idx="8">
                  <c:v>2.8418644265555761E-2</c:v>
                </c:pt>
                <c:pt idx="9">
                  <c:v>-1.9786150799915588E-2</c:v>
                </c:pt>
                <c:pt idx="10">
                  <c:v>-1.2861229577096192E-2</c:v>
                </c:pt>
                <c:pt idx="11">
                  <c:v>2.0389893068570998E-3</c:v>
                </c:pt>
                <c:pt idx="12">
                  <c:v>-2.4775220365383516E-2</c:v>
                </c:pt>
                <c:pt idx="13">
                  <c:v>-1.6535667466023272E-2</c:v>
                </c:pt>
                <c:pt idx="14">
                  <c:v>-4.117978265399478E-3</c:v>
                </c:pt>
                <c:pt idx="15">
                  <c:v>7.2612855338023748E-3</c:v>
                </c:pt>
                <c:pt idx="16">
                  <c:v>-1.0102060075424461E-2</c:v>
                </c:pt>
                <c:pt idx="17">
                  <c:v>5.3497088257224963E-3</c:v>
                </c:pt>
                <c:pt idx="18">
                  <c:v>-1.0653173990533792E-2</c:v>
                </c:pt>
                <c:pt idx="19">
                  <c:v>1.1457051230597586E-2</c:v>
                </c:pt>
                <c:pt idx="20">
                  <c:v>2.8028055221769178E-3</c:v>
                </c:pt>
                <c:pt idx="21">
                  <c:v>-1.615963636319297E-2</c:v>
                </c:pt>
                <c:pt idx="22">
                  <c:v>-9.1306352923292925E-3</c:v>
                </c:pt>
              </c:numCache>
            </c:numRef>
          </c:val>
          <c:smooth val="0"/>
          <c:extLst>
            <c:ext xmlns:c16="http://schemas.microsoft.com/office/drawing/2014/chart" uri="{C3380CC4-5D6E-409C-BE32-E72D297353CC}">
              <c16:uniqueId val="{00000006-E4FA-2841-BB95-4C2CC4F4102A}"/>
            </c:ext>
          </c:extLst>
        </c:ser>
        <c:dLbls>
          <c:showLegendKey val="0"/>
          <c:showVal val="0"/>
          <c:showCatName val="0"/>
          <c:showSerName val="0"/>
          <c:showPercent val="0"/>
          <c:showBubbleSize val="0"/>
        </c:dLbls>
        <c:smooth val="0"/>
        <c:axId val="121670576"/>
        <c:axId val="121673328"/>
      </c:lineChart>
      <c:catAx>
        <c:axId val="1216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673328"/>
        <c:crosses val="autoZero"/>
        <c:auto val="1"/>
        <c:lblAlgn val="ctr"/>
        <c:lblOffset val="100"/>
        <c:noMultiLvlLbl val="0"/>
      </c:catAx>
      <c:valAx>
        <c:axId val="121673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67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Bank of Nova Scotia</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493743588424272"/>
          <c:w val="0.85836329833770775"/>
          <c:h val="0.62688959157487367"/>
        </c:manualLayout>
      </c:layout>
      <c:lineChart>
        <c:grouping val="standard"/>
        <c:varyColors val="0"/>
        <c:ser>
          <c:idx val="0"/>
          <c:order val="0"/>
          <c:tx>
            <c:strRef>
              <c:f>'7. 5 Yr Change'!$BH$3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Change'!$BH$4:$BH$9</c:f>
              <c:numCache>
                <c:formatCode>0.0%</c:formatCode>
                <c:ptCount val="6"/>
                <c:pt idx="0">
                  <c:v>0</c:v>
                </c:pt>
                <c:pt idx="1">
                  <c:v>-2.2238840360537967E-2</c:v>
                </c:pt>
                <c:pt idx="2">
                  <c:v>-2.0865603212963012E-2</c:v>
                </c:pt>
                <c:pt idx="3">
                  <c:v>-2.4788654647218966E-3</c:v>
                </c:pt>
                <c:pt idx="4">
                  <c:v>-3.3136373623295891E-2</c:v>
                </c:pt>
                <c:pt idx="5">
                  <c:v>-2.2638394776160999E-2</c:v>
                </c:pt>
              </c:numCache>
            </c:numRef>
          </c:val>
          <c:smooth val="0"/>
          <c:extLst>
            <c:ext xmlns:c16="http://schemas.microsoft.com/office/drawing/2014/chart" uri="{C3380CC4-5D6E-409C-BE32-E72D297353CC}">
              <c16:uniqueId val="{00000000-C13D-854F-BAAC-E417789474AB}"/>
            </c:ext>
          </c:extLst>
        </c:ser>
        <c:ser>
          <c:idx val="1"/>
          <c:order val="1"/>
          <c:tx>
            <c:strRef>
              <c:f>'7. 5 Yr Change'!$BI$3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Change'!$BI$4:$BI$9</c:f>
              <c:numCache>
                <c:formatCode>0.0%</c:formatCode>
                <c:ptCount val="6"/>
                <c:pt idx="0">
                  <c:v>0</c:v>
                </c:pt>
                <c:pt idx="1">
                  <c:v>-1.8425753287606195E-2</c:v>
                </c:pt>
                <c:pt idx="2">
                  <c:v>5.816464477480867E-2</c:v>
                </c:pt>
                <c:pt idx="3">
                  <c:v>7.5999679817914556E-2</c:v>
                </c:pt>
                <c:pt idx="4">
                  <c:v>-1.4376093637066923E-2</c:v>
                </c:pt>
                <c:pt idx="5">
                  <c:v>-3.3127062470655055E-2</c:v>
                </c:pt>
              </c:numCache>
            </c:numRef>
          </c:val>
          <c:smooth val="0"/>
          <c:extLst>
            <c:ext xmlns:c16="http://schemas.microsoft.com/office/drawing/2014/chart" uri="{C3380CC4-5D6E-409C-BE32-E72D297353CC}">
              <c16:uniqueId val="{00000001-C13D-854F-BAAC-E417789474AB}"/>
            </c:ext>
          </c:extLst>
        </c:ser>
        <c:ser>
          <c:idx val="2"/>
          <c:order val="2"/>
          <c:tx>
            <c:strRef>
              <c:f>'7. 5 Yr Change'!$BJ$3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Change'!$BJ$4:$BJ$9</c:f>
              <c:numCache>
                <c:formatCode>0.0%</c:formatCode>
                <c:ptCount val="6"/>
                <c:pt idx="0">
                  <c:v>0</c:v>
                </c:pt>
                <c:pt idx="1">
                  <c:v>-2.1816272284796441E-2</c:v>
                </c:pt>
                <c:pt idx="2">
                  <c:v>8.4799654874572888E-3</c:v>
                </c:pt>
                <c:pt idx="3">
                  <c:v>2.6731542926034756E-2</c:v>
                </c:pt>
                <c:pt idx="4">
                  <c:v>-3.2246229431297346E-2</c:v>
                </c:pt>
                <c:pt idx="5">
                  <c:v>-3.1097092942057543E-2</c:v>
                </c:pt>
              </c:numCache>
            </c:numRef>
          </c:val>
          <c:smooth val="0"/>
          <c:extLst>
            <c:ext xmlns:c16="http://schemas.microsoft.com/office/drawing/2014/chart" uri="{C3380CC4-5D6E-409C-BE32-E72D297353CC}">
              <c16:uniqueId val="{00000002-C13D-854F-BAAC-E417789474AB}"/>
            </c:ext>
          </c:extLst>
        </c:ser>
        <c:ser>
          <c:idx val="4"/>
          <c:order val="3"/>
          <c:tx>
            <c:strRef>
              <c:f>'7. 5 Yr Change'!$BK$3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Change'!$BK$4:$BK$9</c:f>
              <c:numCache>
                <c:formatCode>0.0%</c:formatCode>
                <c:ptCount val="6"/>
                <c:pt idx="0">
                  <c:v>0</c:v>
                </c:pt>
                <c:pt idx="1">
                  <c:v>-7.629164347577358E-2</c:v>
                </c:pt>
                <c:pt idx="2">
                  <c:v>-0.11899282652268614</c:v>
                </c:pt>
                <c:pt idx="3">
                  <c:v>-0.20628175045516409</c:v>
                </c:pt>
                <c:pt idx="4">
                  <c:v>-7.1920977589602975E-2</c:v>
                </c:pt>
                <c:pt idx="5">
                  <c:v>-6.8698381843575865E-2</c:v>
                </c:pt>
              </c:numCache>
            </c:numRef>
          </c:val>
          <c:smooth val="0"/>
          <c:extLst>
            <c:ext xmlns:c16="http://schemas.microsoft.com/office/drawing/2014/chart" uri="{C3380CC4-5D6E-409C-BE32-E72D297353CC}">
              <c16:uniqueId val="{00000003-C13D-854F-BAAC-E417789474AB}"/>
            </c:ext>
          </c:extLst>
        </c:ser>
        <c:ser>
          <c:idx val="5"/>
          <c:order val="4"/>
          <c:tx>
            <c:strRef>
              <c:f>'7. 5 Yr Change'!$BL$3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Change'!$BL$4:$BL$9</c:f>
              <c:numCache>
                <c:formatCode>0.0%</c:formatCode>
                <c:ptCount val="6"/>
                <c:pt idx="0">
                  <c:v>0</c:v>
                </c:pt>
                <c:pt idx="1">
                  <c:v>6.1285243802596284E-2</c:v>
                </c:pt>
                <c:pt idx="2">
                  <c:v>0.14135162791503625</c:v>
                </c:pt>
                <c:pt idx="3">
                  <c:v>8.1957960369720459E-2</c:v>
                </c:pt>
                <c:pt idx="4">
                  <c:v>0.22664207382397994</c:v>
                </c:pt>
                <c:pt idx="5">
                  <c:v>0.15072525280903096</c:v>
                </c:pt>
              </c:numCache>
            </c:numRef>
          </c:val>
          <c:smooth val="0"/>
          <c:extLst>
            <c:ext xmlns:c16="http://schemas.microsoft.com/office/drawing/2014/chart" uri="{C3380CC4-5D6E-409C-BE32-E72D297353CC}">
              <c16:uniqueId val="{00000004-C13D-854F-BAAC-E417789474AB}"/>
            </c:ext>
          </c:extLst>
        </c:ser>
        <c:ser>
          <c:idx val="6"/>
          <c:order val="5"/>
          <c:tx>
            <c:strRef>
              <c:f>'7. 5 Yr Change'!$BM$3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Change'!$BM$4:$BM$9</c:f>
              <c:numCache>
                <c:formatCode>0.0%</c:formatCode>
                <c:ptCount val="6"/>
                <c:pt idx="0">
                  <c:v>0</c:v>
                </c:pt>
                <c:pt idx="1">
                  <c:v>5.827351354056471E-2</c:v>
                </c:pt>
                <c:pt idx="2">
                  <c:v>0.13627747111398772</c:v>
                </c:pt>
                <c:pt idx="3">
                  <c:v>9.0420196968501454E-2</c:v>
                </c:pt>
                <c:pt idx="4">
                  <c:v>0.23861815998941779</c:v>
                </c:pt>
                <c:pt idx="5">
                  <c:v>0.17853419492865694</c:v>
                </c:pt>
              </c:numCache>
            </c:numRef>
          </c:val>
          <c:smooth val="0"/>
          <c:extLst>
            <c:ext xmlns:c16="http://schemas.microsoft.com/office/drawing/2014/chart" uri="{C3380CC4-5D6E-409C-BE32-E72D297353CC}">
              <c16:uniqueId val="{00000005-C13D-854F-BAAC-E417789474AB}"/>
            </c:ext>
          </c:extLst>
        </c:ser>
        <c:ser>
          <c:idx val="3"/>
          <c:order val="6"/>
          <c:tx>
            <c:strRef>
              <c:f>'7. 5 Yr Change'!$BN$3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Change'!$BN$4:$BN$9</c:f>
              <c:numCache>
                <c:formatCode>0.0%</c:formatCode>
                <c:ptCount val="6"/>
                <c:pt idx="0">
                  <c:v>0</c:v>
                </c:pt>
                <c:pt idx="1">
                  <c:v>3.0614008939037853E-3</c:v>
                </c:pt>
                <c:pt idx="2">
                  <c:v>3.784275599701746E-2</c:v>
                </c:pt>
                <c:pt idx="3">
                  <c:v>3.3539345764346258E-2</c:v>
                </c:pt>
                <c:pt idx="4">
                  <c:v>4.4958323674498771E-2</c:v>
                </c:pt>
                <c:pt idx="5">
                  <c:v>2.1213870272249944E-2</c:v>
                </c:pt>
              </c:numCache>
            </c:numRef>
          </c:val>
          <c:smooth val="0"/>
          <c:extLst>
            <c:ext xmlns:c16="http://schemas.microsoft.com/office/drawing/2014/chart" uri="{C3380CC4-5D6E-409C-BE32-E72D297353CC}">
              <c16:uniqueId val="{00000006-C13D-854F-BAAC-E417789474AB}"/>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CIBC</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Changes'!$BY$3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Changes'!$BY$4:$BY$28</c:f>
              <c:numCache>
                <c:formatCode>0.0%</c:formatCode>
                <c:ptCount val="25"/>
                <c:pt idx="0">
                  <c:v>0</c:v>
                </c:pt>
                <c:pt idx="1">
                  <c:v>7.8498229572965851E-3</c:v>
                </c:pt>
                <c:pt idx="2">
                  <c:v>-9.5623654862364883E-3</c:v>
                </c:pt>
                <c:pt idx="3">
                  <c:v>3.7909709473164153E-3</c:v>
                </c:pt>
                <c:pt idx="4">
                  <c:v>-5.5728271221515188E-3</c:v>
                </c:pt>
                <c:pt idx="5">
                  <c:v>-8.5945522895313851E-3</c:v>
                </c:pt>
                <c:pt idx="6">
                  <c:v>-2.1257046335354701E-2</c:v>
                </c:pt>
                <c:pt idx="7">
                  <c:v>2.2612011341116598E-2</c:v>
                </c:pt>
                <c:pt idx="8">
                  <c:v>1.4965699232513261E-2</c:v>
                </c:pt>
                <c:pt idx="9">
                  <c:v>4.2187324521003308E-2</c:v>
                </c:pt>
                <c:pt idx="10">
                  <c:v>2.9820016414490908E-2</c:v>
                </c:pt>
                <c:pt idx="11">
                  <c:v>3.1852644884858228E-2</c:v>
                </c:pt>
                <c:pt idx="12">
                  <c:v>2.4715761334102571E-2</c:v>
                </c:pt>
                <c:pt idx="13">
                  <c:v>-1.133342185260996E-2</c:v>
                </c:pt>
                <c:pt idx="14">
                  <c:v>-3.6200507072307063E-2</c:v>
                </c:pt>
                <c:pt idx="15">
                  <c:v>-3.4644254348256659E-2</c:v>
                </c:pt>
                <c:pt idx="16">
                  <c:v>-7.6808383602138985E-2</c:v>
                </c:pt>
                <c:pt idx="17">
                  <c:v>-2.197296707590141E-2</c:v>
                </c:pt>
                <c:pt idx="18">
                  <c:v>-1.4727931783697882E-2</c:v>
                </c:pt>
                <c:pt idx="19">
                  <c:v>-3.3559224839589244E-2</c:v>
                </c:pt>
                <c:pt idx="20">
                  <c:v>-3.1371212167559462E-2</c:v>
                </c:pt>
                <c:pt idx="21">
                  <c:v>9.0501694475587013E-4</c:v>
                </c:pt>
                <c:pt idx="22">
                  <c:v>-1.0971235880452086E-2</c:v>
                </c:pt>
              </c:numCache>
            </c:numRef>
          </c:val>
          <c:smooth val="0"/>
          <c:extLst>
            <c:ext xmlns:c16="http://schemas.microsoft.com/office/drawing/2014/chart" uri="{C3380CC4-5D6E-409C-BE32-E72D297353CC}">
              <c16:uniqueId val="{00000000-D97C-6240-B02A-70222EA514D4}"/>
            </c:ext>
          </c:extLst>
        </c:ser>
        <c:ser>
          <c:idx val="1"/>
          <c:order val="1"/>
          <c:tx>
            <c:strRef>
              <c:f>'5. Tot Mkt BP Changes'!$BZ$3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Changes'!$BZ$4:$BZ$28</c:f>
              <c:numCache>
                <c:formatCode>0.0%</c:formatCode>
                <c:ptCount val="25"/>
                <c:pt idx="0">
                  <c:v>0</c:v>
                </c:pt>
                <c:pt idx="1">
                  <c:v>-5.361068470252818E-2</c:v>
                </c:pt>
                <c:pt idx="2">
                  <c:v>-1.2977949675729317E-2</c:v>
                </c:pt>
                <c:pt idx="3">
                  <c:v>-3.6088793206847262E-2</c:v>
                </c:pt>
                <c:pt idx="4">
                  <c:v>-5.5391753664295877E-2</c:v>
                </c:pt>
                <c:pt idx="5">
                  <c:v>-3.2107362182001851E-2</c:v>
                </c:pt>
                <c:pt idx="6">
                  <c:v>-2.5173239740469318E-2</c:v>
                </c:pt>
                <c:pt idx="7">
                  <c:v>-1.9282243357781687E-2</c:v>
                </c:pt>
                <c:pt idx="8">
                  <c:v>-3.7956349471598677E-2</c:v>
                </c:pt>
                <c:pt idx="9">
                  <c:v>-5.5827123255891044E-2</c:v>
                </c:pt>
                <c:pt idx="10">
                  <c:v>-4.1006451384936644E-2</c:v>
                </c:pt>
                <c:pt idx="11">
                  <c:v>-6.2760888951672339E-2</c:v>
                </c:pt>
                <c:pt idx="12">
                  <c:v>-5.7164770336328809E-2</c:v>
                </c:pt>
                <c:pt idx="13">
                  <c:v>-0.11030318507699347</c:v>
                </c:pt>
                <c:pt idx="14">
                  <c:v>-0.12977927072426618</c:v>
                </c:pt>
                <c:pt idx="15">
                  <c:v>-7.1607976583027963E-2</c:v>
                </c:pt>
                <c:pt idx="16">
                  <c:v>-0.12584244426771787</c:v>
                </c:pt>
                <c:pt idx="17">
                  <c:v>-0.12840874907623229</c:v>
                </c:pt>
                <c:pt idx="18">
                  <c:v>-7.0713851197352587E-2</c:v>
                </c:pt>
                <c:pt idx="19">
                  <c:v>-7.9268755455967038E-2</c:v>
                </c:pt>
                <c:pt idx="20">
                  <c:v>-8.7508623185307055E-2</c:v>
                </c:pt>
                <c:pt idx="21">
                  <c:v>-5.7704289314425956E-2</c:v>
                </c:pt>
                <c:pt idx="22">
                  <c:v>-8.5437788288489233E-2</c:v>
                </c:pt>
              </c:numCache>
            </c:numRef>
          </c:val>
          <c:smooth val="0"/>
          <c:extLst>
            <c:ext xmlns:c16="http://schemas.microsoft.com/office/drawing/2014/chart" uri="{C3380CC4-5D6E-409C-BE32-E72D297353CC}">
              <c16:uniqueId val="{00000001-D97C-6240-B02A-70222EA514D4}"/>
            </c:ext>
          </c:extLst>
        </c:ser>
        <c:ser>
          <c:idx val="2"/>
          <c:order val="2"/>
          <c:tx>
            <c:strRef>
              <c:f>'5. Tot Mkt BP Changes'!$CA$3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Changes'!$CA$4:$CA$28</c:f>
              <c:numCache>
                <c:formatCode>0.0%</c:formatCode>
                <c:ptCount val="25"/>
                <c:pt idx="0">
                  <c:v>0</c:v>
                </c:pt>
                <c:pt idx="1">
                  <c:v>-1.3922578625425015E-2</c:v>
                </c:pt>
                <c:pt idx="2">
                  <c:v>-1.0940593488947164E-2</c:v>
                </c:pt>
                <c:pt idx="3">
                  <c:v>-9.5244642255817788E-3</c:v>
                </c:pt>
                <c:pt idx="4">
                  <c:v>-2.2899520049667894E-2</c:v>
                </c:pt>
                <c:pt idx="5">
                  <c:v>-1.6340561430488162E-2</c:v>
                </c:pt>
                <c:pt idx="6">
                  <c:v>-2.0627080364007441E-2</c:v>
                </c:pt>
                <c:pt idx="7">
                  <c:v>1.2508123313449113E-2</c:v>
                </c:pt>
                <c:pt idx="8">
                  <c:v>2.9826393229886498E-3</c:v>
                </c:pt>
                <c:pt idx="9">
                  <c:v>1.8312131556661271E-2</c:v>
                </c:pt>
                <c:pt idx="10">
                  <c:v>1.5140429241164245E-2</c:v>
                </c:pt>
                <c:pt idx="11">
                  <c:v>1.1392606446115278E-2</c:v>
                </c:pt>
                <c:pt idx="12">
                  <c:v>8.1814542878474571E-3</c:v>
                </c:pt>
                <c:pt idx="13">
                  <c:v>-3.2851726163670811E-2</c:v>
                </c:pt>
                <c:pt idx="14">
                  <c:v>-5.6054036732384786E-2</c:v>
                </c:pt>
                <c:pt idx="15">
                  <c:v>-3.6404576396001434E-2</c:v>
                </c:pt>
                <c:pt idx="16">
                  <c:v>-7.8525956292920737E-2</c:v>
                </c:pt>
                <c:pt idx="17">
                  <c:v>-3.7853889164959166E-2</c:v>
                </c:pt>
                <c:pt idx="18">
                  <c:v>-1.5897612228555416E-2</c:v>
                </c:pt>
                <c:pt idx="19">
                  <c:v>-3.2042529349083769E-2</c:v>
                </c:pt>
                <c:pt idx="20">
                  <c:v>-3.1931874270507345E-2</c:v>
                </c:pt>
                <c:pt idx="21">
                  <c:v>2.5760010162592596E-4</c:v>
                </c:pt>
                <c:pt idx="22">
                  <c:v>-1.5674292066065163E-2</c:v>
                </c:pt>
              </c:numCache>
            </c:numRef>
          </c:val>
          <c:smooth val="0"/>
          <c:extLst>
            <c:ext xmlns:c16="http://schemas.microsoft.com/office/drawing/2014/chart" uri="{C3380CC4-5D6E-409C-BE32-E72D297353CC}">
              <c16:uniqueId val="{00000002-D97C-6240-B02A-70222EA514D4}"/>
            </c:ext>
          </c:extLst>
        </c:ser>
        <c:ser>
          <c:idx val="3"/>
          <c:order val="3"/>
          <c:tx>
            <c:strRef>
              <c:f>'5. Tot Mkt BP Changes'!$CB$3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Changes'!$CB$4:$CB$28</c:f>
              <c:numCache>
                <c:formatCode>0.0%</c:formatCode>
                <c:ptCount val="25"/>
                <c:pt idx="0">
                  <c:v>0</c:v>
                </c:pt>
                <c:pt idx="1">
                  <c:v>-3.4172615112705897E-2</c:v>
                </c:pt>
                <c:pt idx="2">
                  <c:v>-4.88485855717379E-2</c:v>
                </c:pt>
                <c:pt idx="3">
                  <c:v>-5.6626278091521341E-2</c:v>
                </c:pt>
                <c:pt idx="4">
                  <c:v>-8.0373558967280892E-2</c:v>
                </c:pt>
                <c:pt idx="5">
                  <c:v>-8.7842886089721794E-2</c:v>
                </c:pt>
                <c:pt idx="6">
                  <c:v>-8.4974466947127694E-2</c:v>
                </c:pt>
                <c:pt idx="7">
                  <c:v>-8.8381058395678558E-2</c:v>
                </c:pt>
                <c:pt idx="8">
                  <c:v>-0.10178939418505992</c:v>
                </c:pt>
                <c:pt idx="9">
                  <c:v>-0.10520018438121349</c:v>
                </c:pt>
                <c:pt idx="10">
                  <c:v>-0.11725612958894513</c:v>
                </c:pt>
                <c:pt idx="11">
                  <c:v>-0.12158598612926658</c:v>
                </c:pt>
                <c:pt idx="12">
                  <c:v>-0.12406589445890821</c:v>
                </c:pt>
                <c:pt idx="13">
                  <c:v>-0.12591433696215118</c:v>
                </c:pt>
                <c:pt idx="14">
                  <c:v>-0.12305818557107005</c:v>
                </c:pt>
                <c:pt idx="15">
                  <c:v>-0.11771164110671796</c:v>
                </c:pt>
                <c:pt idx="16">
                  <c:v>-0.10626822002002848</c:v>
                </c:pt>
                <c:pt idx="17">
                  <c:v>-0.10893432656233328</c:v>
                </c:pt>
                <c:pt idx="18">
                  <c:v>-0.10803787759250144</c:v>
                </c:pt>
                <c:pt idx="19">
                  <c:v>-9.4332318495621709E-2</c:v>
                </c:pt>
                <c:pt idx="20">
                  <c:v>-9.6121214048042872E-2</c:v>
                </c:pt>
                <c:pt idx="21">
                  <c:v>-0.10350942441685232</c:v>
                </c:pt>
                <c:pt idx="22">
                  <c:v>-0.1047169332713159</c:v>
                </c:pt>
              </c:numCache>
            </c:numRef>
          </c:val>
          <c:smooth val="0"/>
          <c:extLst>
            <c:ext xmlns:c16="http://schemas.microsoft.com/office/drawing/2014/chart" uri="{C3380CC4-5D6E-409C-BE32-E72D297353CC}">
              <c16:uniqueId val="{00000003-D97C-6240-B02A-70222EA514D4}"/>
            </c:ext>
          </c:extLst>
        </c:ser>
        <c:ser>
          <c:idx val="4"/>
          <c:order val="4"/>
          <c:tx>
            <c:strRef>
              <c:f>'5. Tot Mkt BP Changes'!$CC$3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Changes'!$CC$4:$CC$28</c:f>
              <c:numCache>
                <c:formatCode>0.0%</c:formatCode>
                <c:ptCount val="25"/>
                <c:pt idx="0">
                  <c:v>0</c:v>
                </c:pt>
                <c:pt idx="1">
                  <c:v>-8.2633897656875215E-3</c:v>
                </c:pt>
                <c:pt idx="2">
                  <c:v>-3.4701683908155583E-2</c:v>
                </c:pt>
                <c:pt idx="3">
                  <c:v>3.9811890884530264E-2</c:v>
                </c:pt>
                <c:pt idx="4">
                  <c:v>-3.7811876510580662E-2</c:v>
                </c:pt>
                <c:pt idx="5">
                  <c:v>-7.5913037675726394E-2</c:v>
                </c:pt>
                <c:pt idx="6">
                  <c:v>-9.4811683619374199E-2</c:v>
                </c:pt>
                <c:pt idx="7">
                  <c:v>-9.1948258456207396E-2</c:v>
                </c:pt>
                <c:pt idx="8">
                  <c:v>-0.11578214216449699</c:v>
                </c:pt>
                <c:pt idx="9">
                  <c:v>-0.10639236502410403</c:v>
                </c:pt>
                <c:pt idx="10">
                  <c:v>-0.10712959873314111</c:v>
                </c:pt>
                <c:pt idx="11">
                  <c:v>-0.11089881848733148</c:v>
                </c:pt>
                <c:pt idx="12">
                  <c:v>-0.10374238088073656</c:v>
                </c:pt>
                <c:pt idx="13">
                  <c:v>-9.4947405413579031E-2</c:v>
                </c:pt>
                <c:pt idx="14">
                  <c:v>-9.6167222466983421E-2</c:v>
                </c:pt>
                <c:pt idx="15">
                  <c:v>-0.10519570068172622</c:v>
                </c:pt>
                <c:pt idx="16">
                  <c:v>-9.1782673545801774E-2</c:v>
                </c:pt>
                <c:pt idx="17">
                  <c:v>-7.89888617061935E-2</c:v>
                </c:pt>
                <c:pt idx="18">
                  <c:v>-7.7724777204448703E-2</c:v>
                </c:pt>
                <c:pt idx="19">
                  <c:v>-7.7750431368941261E-2</c:v>
                </c:pt>
                <c:pt idx="20">
                  <c:v>-7.1810890220520368E-2</c:v>
                </c:pt>
                <c:pt idx="21">
                  <c:v>-5.9373123659399313E-2</c:v>
                </c:pt>
                <c:pt idx="22">
                  <c:v>-5.8465005224428622E-2</c:v>
                </c:pt>
              </c:numCache>
            </c:numRef>
          </c:val>
          <c:smooth val="0"/>
          <c:extLst>
            <c:ext xmlns:c16="http://schemas.microsoft.com/office/drawing/2014/chart" uri="{C3380CC4-5D6E-409C-BE32-E72D297353CC}">
              <c16:uniqueId val="{00000004-D97C-6240-B02A-70222EA514D4}"/>
            </c:ext>
          </c:extLst>
        </c:ser>
        <c:ser>
          <c:idx val="5"/>
          <c:order val="5"/>
          <c:tx>
            <c:strRef>
              <c:f>'5. Tot Mkt BP Changes'!$CD$3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Changes'!$CD$4:$CD$28</c:f>
              <c:numCache>
                <c:formatCode>0.0%</c:formatCode>
                <c:ptCount val="25"/>
                <c:pt idx="0">
                  <c:v>0</c:v>
                </c:pt>
                <c:pt idx="1">
                  <c:v>-1.7693426414117405E-2</c:v>
                </c:pt>
                <c:pt idx="2">
                  <c:v>-3.8907585863152405E-2</c:v>
                </c:pt>
                <c:pt idx="3">
                  <c:v>3.5379428059908832E-2</c:v>
                </c:pt>
                <c:pt idx="4">
                  <c:v>-3.5745801541129107E-2</c:v>
                </c:pt>
                <c:pt idx="5">
                  <c:v>-6.9908254237556824E-2</c:v>
                </c:pt>
                <c:pt idx="6">
                  <c:v>-8.7728007059406324E-2</c:v>
                </c:pt>
                <c:pt idx="7">
                  <c:v>-8.8019272834579318E-2</c:v>
                </c:pt>
                <c:pt idx="8">
                  <c:v>-0.11133078279199347</c:v>
                </c:pt>
                <c:pt idx="9">
                  <c:v>-0.10298882038187568</c:v>
                </c:pt>
                <c:pt idx="10">
                  <c:v>-0.10568153983187599</c:v>
                </c:pt>
                <c:pt idx="11">
                  <c:v>-0.11056611670007903</c:v>
                </c:pt>
                <c:pt idx="12">
                  <c:v>-0.10339458573425026</c:v>
                </c:pt>
                <c:pt idx="13">
                  <c:v>-9.608326217693948E-2</c:v>
                </c:pt>
                <c:pt idx="14">
                  <c:v>-9.6762124376199576E-2</c:v>
                </c:pt>
                <c:pt idx="15">
                  <c:v>-0.10327192384875163</c:v>
                </c:pt>
                <c:pt idx="16">
                  <c:v>-8.9929908849577467E-2</c:v>
                </c:pt>
                <c:pt idx="17">
                  <c:v>-7.8667513310659271E-2</c:v>
                </c:pt>
                <c:pt idx="18">
                  <c:v>-7.6081318306520221E-2</c:v>
                </c:pt>
                <c:pt idx="19">
                  <c:v>-7.5101966839431003E-2</c:v>
                </c:pt>
                <c:pt idx="20">
                  <c:v>-7.0005552468061533E-2</c:v>
                </c:pt>
                <c:pt idx="21">
                  <c:v>-6.0235236208178292E-2</c:v>
                </c:pt>
                <c:pt idx="22">
                  <c:v>-5.9279251733886325E-2</c:v>
                </c:pt>
              </c:numCache>
            </c:numRef>
          </c:val>
          <c:smooth val="0"/>
          <c:extLst>
            <c:ext xmlns:c16="http://schemas.microsoft.com/office/drawing/2014/chart" uri="{C3380CC4-5D6E-409C-BE32-E72D297353CC}">
              <c16:uniqueId val="{00000005-D97C-6240-B02A-70222EA514D4}"/>
            </c:ext>
          </c:extLst>
        </c:ser>
        <c:ser>
          <c:idx val="6"/>
          <c:order val="6"/>
          <c:tx>
            <c:strRef>
              <c:f>'5. Tot Mkt BP Changes'!$CE$3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Changes'!$CE$4:$CE$28</c:f>
              <c:numCache>
                <c:formatCode>0.0%</c:formatCode>
                <c:ptCount val="25"/>
                <c:pt idx="0">
                  <c:v>0</c:v>
                </c:pt>
                <c:pt idx="1">
                  <c:v>-1.489156670381753E-2</c:v>
                </c:pt>
                <c:pt idx="2">
                  <c:v>-1.96619960340975E-2</c:v>
                </c:pt>
                <c:pt idx="3">
                  <c:v>2.5846107280869612E-3</c:v>
                </c:pt>
                <c:pt idx="4">
                  <c:v>-2.3868537431827777E-2</c:v>
                </c:pt>
                <c:pt idx="5">
                  <c:v>-2.9363697369514892E-2</c:v>
                </c:pt>
                <c:pt idx="6">
                  <c:v>-3.4227630953969454E-2</c:v>
                </c:pt>
                <c:pt idx="7">
                  <c:v>-9.5224891719607862E-3</c:v>
                </c:pt>
                <c:pt idx="8">
                  <c:v>-2.1786447311023627E-2</c:v>
                </c:pt>
                <c:pt idx="9">
                  <c:v>-7.0593327906572625E-3</c:v>
                </c:pt>
                <c:pt idx="10">
                  <c:v>-1.0125281969331894E-2</c:v>
                </c:pt>
                <c:pt idx="11">
                  <c:v>-1.2695501357364381E-2</c:v>
                </c:pt>
                <c:pt idx="12">
                  <c:v>-1.4804388765635808E-2</c:v>
                </c:pt>
                <c:pt idx="13">
                  <c:v>-4.2479605913490037E-2</c:v>
                </c:pt>
                <c:pt idx="14">
                  <c:v>-5.8605006546530197E-2</c:v>
                </c:pt>
                <c:pt idx="15">
                  <c:v>-4.7487927151248555E-2</c:v>
                </c:pt>
                <c:pt idx="16">
                  <c:v>-7.4945760311634954E-2</c:v>
                </c:pt>
                <c:pt idx="17">
                  <c:v>-4.0905310942297539E-2</c:v>
                </c:pt>
                <c:pt idx="18">
                  <c:v>-2.527924588764232E-2</c:v>
                </c:pt>
                <c:pt idx="19">
                  <c:v>-3.5710218240998369E-2</c:v>
                </c:pt>
                <c:pt idx="20">
                  <c:v>-3.3190655441552155E-2</c:v>
                </c:pt>
                <c:pt idx="21">
                  <c:v>-7.1454953884861547E-3</c:v>
                </c:pt>
                <c:pt idx="22">
                  <c:v>-1.9358265212168418E-2</c:v>
                </c:pt>
              </c:numCache>
            </c:numRef>
          </c:val>
          <c:smooth val="0"/>
          <c:extLst>
            <c:ext xmlns:c16="http://schemas.microsoft.com/office/drawing/2014/chart" uri="{C3380CC4-5D6E-409C-BE32-E72D297353CC}">
              <c16:uniqueId val="{00000006-D97C-6240-B02A-70222EA514D4}"/>
            </c:ext>
          </c:extLst>
        </c:ser>
        <c:dLbls>
          <c:showLegendKey val="0"/>
          <c:showVal val="0"/>
          <c:showCatName val="0"/>
          <c:showSerName val="0"/>
          <c:showPercent val="0"/>
          <c:showBubbleSize val="0"/>
        </c:dLbls>
        <c:smooth val="0"/>
        <c:axId val="121723824"/>
        <c:axId val="121726576"/>
      </c:lineChart>
      <c:catAx>
        <c:axId val="12172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26576"/>
        <c:crosses val="autoZero"/>
        <c:auto val="1"/>
        <c:lblAlgn val="ctr"/>
        <c:lblOffset val="100"/>
        <c:noMultiLvlLbl val="0"/>
      </c:catAx>
      <c:valAx>
        <c:axId val="121726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2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CIBC</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85892388451443"/>
          <c:y val="0.16215598050243721"/>
          <c:w val="0.85836329833770775"/>
          <c:h val="0.58693288338957628"/>
        </c:manualLayout>
      </c:layout>
      <c:lineChart>
        <c:grouping val="standard"/>
        <c:varyColors val="0"/>
        <c:ser>
          <c:idx val="0"/>
          <c:order val="0"/>
          <c:tx>
            <c:strRef>
              <c:f>'7. 5 Yr Change'!$BO$3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Change'!$BO$4:$BO$9</c:f>
              <c:numCache>
                <c:formatCode>0.0%</c:formatCode>
                <c:ptCount val="6"/>
                <c:pt idx="0">
                  <c:v>0</c:v>
                </c:pt>
                <c:pt idx="1">
                  <c:v>0.10729761336562152</c:v>
                </c:pt>
                <c:pt idx="2">
                  <c:v>1.3989245187901608E-2</c:v>
                </c:pt>
                <c:pt idx="3">
                  <c:v>2.45742672455307E-2</c:v>
                </c:pt>
                <c:pt idx="4">
                  <c:v>8.7687096210318019E-2</c:v>
                </c:pt>
                <c:pt idx="5">
                  <c:v>4.3871663607348101E-2</c:v>
                </c:pt>
              </c:numCache>
            </c:numRef>
          </c:val>
          <c:smooth val="0"/>
          <c:extLst>
            <c:ext xmlns:c16="http://schemas.microsoft.com/office/drawing/2014/chart" uri="{C3380CC4-5D6E-409C-BE32-E72D297353CC}">
              <c16:uniqueId val="{00000000-FDB3-9544-BD54-F5D6001AF791}"/>
            </c:ext>
          </c:extLst>
        </c:ser>
        <c:ser>
          <c:idx val="1"/>
          <c:order val="1"/>
          <c:tx>
            <c:strRef>
              <c:f>'7. 5 Yr Change'!$BP$3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Change'!$BP$4:$BP$9</c:f>
              <c:numCache>
                <c:formatCode>0.0%</c:formatCode>
                <c:ptCount val="6"/>
                <c:pt idx="0">
                  <c:v>0</c:v>
                </c:pt>
                <c:pt idx="1">
                  <c:v>3.5710796135234525E-3</c:v>
                </c:pt>
                <c:pt idx="2">
                  <c:v>-8.845776545378109E-2</c:v>
                </c:pt>
                <c:pt idx="3">
                  <c:v>-0.16609277299544051</c:v>
                </c:pt>
                <c:pt idx="4">
                  <c:v>-0.18505485908171121</c:v>
                </c:pt>
                <c:pt idx="5">
                  <c:v>-0.27494657083094054</c:v>
                </c:pt>
              </c:numCache>
            </c:numRef>
          </c:val>
          <c:smooth val="0"/>
          <c:extLst>
            <c:ext xmlns:c16="http://schemas.microsoft.com/office/drawing/2014/chart" uri="{C3380CC4-5D6E-409C-BE32-E72D297353CC}">
              <c16:uniqueId val="{00000001-FDB3-9544-BD54-F5D6001AF791}"/>
            </c:ext>
          </c:extLst>
        </c:ser>
        <c:ser>
          <c:idx val="2"/>
          <c:order val="2"/>
          <c:tx>
            <c:strRef>
              <c:f>'7. 5 Yr Change'!$BQ$3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Change'!$BQ$4:$BQ$9</c:f>
              <c:numCache>
                <c:formatCode>0.0%</c:formatCode>
                <c:ptCount val="6"/>
                <c:pt idx="0">
                  <c:v>0</c:v>
                </c:pt>
                <c:pt idx="1">
                  <c:v>5.9871299638715923E-2</c:v>
                </c:pt>
                <c:pt idx="2">
                  <c:v>-3.2766103508499615E-2</c:v>
                </c:pt>
                <c:pt idx="3">
                  <c:v>-5.851788780543786E-2</c:v>
                </c:pt>
                <c:pt idx="4">
                  <c:v>-1.7864967357069772E-2</c:v>
                </c:pt>
                <c:pt idx="5">
                  <c:v>-7.7727269728272166E-2</c:v>
                </c:pt>
              </c:numCache>
            </c:numRef>
          </c:val>
          <c:smooth val="0"/>
          <c:extLst>
            <c:ext xmlns:c16="http://schemas.microsoft.com/office/drawing/2014/chart" uri="{C3380CC4-5D6E-409C-BE32-E72D297353CC}">
              <c16:uniqueId val="{00000002-FDB3-9544-BD54-F5D6001AF791}"/>
            </c:ext>
          </c:extLst>
        </c:ser>
        <c:ser>
          <c:idx val="4"/>
          <c:order val="3"/>
          <c:tx>
            <c:strRef>
              <c:f>'7. 5 Yr Change'!$BR$3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Change'!$BR$4:$BR$9</c:f>
              <c:numCache>
                <c:formatCode>0.0%</c:formatCode>
                <c:ptCount val="6"/>
                <c:pt idx="0">
                  <c:v>0</c:v>
                </c:pt>
                <c:pt idx="1">
                  <c:v>-9.8179994460074083E-2</c:v>
                </c:pt>
                <c:pt idx="2">
                  <c:v>-0.17315445963275419</c:v>
                </c:pt>
                <c:pt idx="3">
                  <c:v>-0.2314081929255449</c:v>
                </c:pt>
                <c:pt idx="4">
                  <c:v>-0.31620331151352665</c:v>
                </c:pt>
                <c:pt idx="5">
                  <c:v>-0.38428967970154559</c:v>
                </c:pt>
              </c:numCache>
            </c:numRef>
          </c:val>
          <c:smooth val="0"/>
          <c:extLst>
            <c:ext xmlns:c16="http://schemas.microsoft.com/office/drawing/2014/chart" uri="{C3380CC4-5D6E-409C-BE32-E72D297353CC}">
              <c16:uniqueId val="{00000003-FDB3-9544-BD54-F5D6001AF791}"/>
            </c:ext>
          </c:extLst>
        </c:ser>
        <c:ser>
          <c:idx val="5"/>
          <c:order val="4"/>
          <c:tx>
            <c:strRef>
              <c:f>'7. 5 Yr Change'!$BS$3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Change'!$BS$4:$BS$9</c:f>
              <c:numCache>
                <c:formatCode>0.0%</c:formatCode>
                <c:ptCount val="6"/>
                <c:pt idx="0">
                  <c:v>0</c:v>
                </c:pt>
                <c:pt idx="1">
                  <c:v>0.16722496603229894</c:v>
                </c:pt>
                <c:pt idx="2">
                  <c:v>0.22812032033526436</c:v>
                </c:pt>
                <c:pt idx="3">
                  <c:v>0.26073438953998967</c:v>
                </c:pt>
                <c:pt idx="4">
                  <c:v>0.32235143552509182</c:v>
                </c:pt>
                <c:pt idx="5">
                  <c:v>0.18990308378914839</c:v>
                </c:pt>
              </c:numCache>
            </c:numRef>
          </c:val>
          <c:smooth val="0"/>
          <c:extLst>
            <c:ext xmlns:c16="http://schemas.microsoft.com/office/drawing/2014/chart" uri="{C3380CC4-5D6E-409C-BE32-E72D297353CC}">
              <c16:uniqueId val="{00000004-FDB3-9544-BD54-F5D6001AF791}"/>
            </c:ext>
          </c:extLst>
        </c:ser>
        <c:ser>
          <c:idx val="6"/>
          <c:order val="5"/>
          <c:tx>
            <c:strRef>
              <c:f>'7. 5 Yr Change'!$BT$3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Change'!$BT$4:$BT$9</c:f>
              <c:numCache>
                <c:formatCode>0.0%</c:formatCode>
                <c:ptCount val="6"/>
                <c:pt idx="0">
                  <c:v>0</c:v>
                </c:pt>
                <c:pt idx="1">
                  <c:v>0.11638483454534765</c:v>
                </c:pt>
                <c:pt idx="2">
                  <c:v>0.15369512308581115</c:v>
                </c:pt>
                <c:pt idx="3">
                  <c:v>0.17989704439565266</c:v>
                </c:pt>
                <c:pt idx="4">
                  <c:v>0.21468714880453849</c:v>
                </c:pt>
                <c:pt idx="5">
                  <c:v>0.10196679724685608</c:v>
                </c:pt>
              </c:numCache>
            </c:numRef>
          </c:val>
          <c:smooth val="0"/>
          <c:extLst>
            <c:ext xmlns:c16="http://schemas.microsoft.com/office/drawing/2014/chart" uri="{C3380CC4-5D6E-409C-BE32-E72D297353CC}">
              <c16:uniqueId val="{00000005-FDB3-9544-BD54-F5D6001AF791}"/>
            </c:ext>
          </c:extLst>
        </c:ser>
        <c:ser>
          <c:idx val="3"/>
          <c:order val="6"/>
          <c:tx>
            <c:strRef>
              <c:f>'7. 5 Yr Change'!$BU$3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Change'!$BU$4:$BU$9</c:f>
              <c:numCache>
                <c:formatCode>0.0%</c:formatCode>
                <c:ptCount val="6"/>
                <c:pt idx="0">
                  <c:v>0</c:v>
                </c:pt>
                <c:pt idx="1">
                  <c:v>8.0502997614666602E-2</c:v>
                </c:pt>
                <c:pt idx="2">
                  <c:v>1.4029025152746359E-2</c:v>
                </c:pt>
                <c:pt idx="3">
                  <c:v>-4.1945369965305894E-3</c:v>
                </c:pt>
                <c:pt idx="4">
                  <c:v>5.4119935477468684E-2</c:v>
                </c:pt>
                <c:pt idx="5">
                  <c:v>-2.8818306936541211E-2</c:v>
                </c:pt>
              </c:numCache>
            </c:numRef>
          </c:val>
          <c:smooth val="0"/>
          <c:extLst>
            <c:ext xmlns:c16="http://schemas.microsoft.com/office/drawing/2014/chart" uri="{C3380CC4-5D6E-409C-BE32-E72D297353CC}">
              <c16:uniqueId val="{00000006-FDB3-9544-BD54-F5D6001AF791}"/>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National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Changes'!$CF$3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Changes'!$CF$4:$CF$28</c:f>
              <c:numCache>
                <c:formatCode>0.0%</c:formatCode>
                <c:ptCount val="25"/>
                <c:pt idx="0">
                  <c:v>0</c:v>
                </c:pt>
                <c:pt idx="1">
                  <c:v>-2.4082611784257738E-3</c:v>
                </c:pt>
                <c:pt idx="2">
                  <c:v>1.7529497859000286E-2</c:v>
                </c:pt>
                <c:pt idx="3">
                  <c:v>6.0412651341673488E-3</c:v>
                </c:pt>
                <c:pt idx="4">
                  <c:v>-3.9411538149680139E-2</c:v>
                </c:pt>
                <c:pt idx="5">
                  <c:v>-1.9820205132211232E-2</c:v>
                </c:pt>
                <c:pt idx="6">
                  <c:v>-2.6538388565589717E-3</c:v>
                </c:pt>
                <c:pt idx="7">
                  <c:v>-2.7473907631811584E-2</c:v>
                </c:pt>
                <c:pt idx="8">
                  <c:v>-4.2629343839210167E-2</c:v>
                </c:pt>
                <c:pt idx="9">
                  <c:v>-5.542021256689731E-2</c:v>
                </c:pt>
                <c:pt idx="10">
                  <c:v>-4.2968745774970028E-2</c:v>
                </c:pt>
                <c:pt idx="11">
                  <c:v>-6.2814100067900822E-2</c:v>
                </c:pt>
                <c:pt idx="12">
                  <c:v>-5.4769400551643942E-2</c:v>
                </c:pt>
                <c:pt idx="13">
                  <c:v>-3.6694419451162023E-2</c:v>
                </c:pt>
                <c:pt idx="14">
                  <c:v>-7.7417025654849606E-2</c:v>
                </c:pt>
                <c:pt idx="15">
                  <c:v>-9.7892668085466289E-2</c:v>
                </c:pt>
                <c:pt idx="16">
                  <c:v>-9.7134005571664669E-2</c:v>
                </c:pt>
                <c:pt idx="17">
                  <c:v>-0.11128713641012417</c:v>
                </c:pt>
                <c:pt idx="18">
                  <c:v>-0.1081497892355209</c:v>
                </c:pt>
                <c:pt idx="19">
                  <c:v>-9.6548015245100552E-2</c:v>
                </c:pt>
                <c:pt idx="20">
                  <c:v>-7.9225553881692223E-2</c:v>
                </c:pt>
                <c:pt idx="21">
                  <c:v>-8.0280468187447829E-2</c:v>
                </c:pt>
                <c:pt idx="22">
                  <c:v>-7.8170837498191689E-2</c:v>
                </c:pt>
              </c:numCache>
            </c:numRef>
          </c:val>
          <c:smooth val="0"/>
          <c:extLst>
            <c:ext xmlns:c16="http://schemas.microsoft.com/office/drawing/2014/chart" uri="{C3380CC4-5D6E-409C-BE32-E72D297353CC}">
              <c16:uniqueId val="{00000000-E00B-8540-8AA6-E8324EA5AC99}"/>
            </c:ext>
          </c:extLst>
        </c:ser>
        <c:ser>
          <c:idx val="1"/>
          <c:order val="1"/>
          <c:tx>
            <c:strRef>
              <c:f>'5. Tot Mkt BP Changes'!$CG$3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Changes'!$CG$4:$CG$28</c:f>
              <c:numCache>
                <c:formatCode>0.0%</c:formatCode>
                <c:ptCount val="25"/>
                <c:pt idx="0">
                  <c:v>0</c:v>
                </c:pt>
                <c:pt idx="1">
                  <c:v>2.2038531321208026E-2</c:v>
                </c:pt>
                <c:pt idx="2">
                  <c:v>-5.3408042759942884E-3</c:v>
                </c:pt>
                <c:pt idx="3">
                  <c:v>-0.13733446133276783</c:v>
                </c:pt>
                <c:pt idx="4">
                  <c:v>-0.19105804931210899</c:v>
                </c:pt>
                <c:pt idx="5">
                  <c:v>-0.21526007537245498</c:v>
                </c:pt>
                <c:pt idx="6">
                  <c:v>-0.2293137768389947</c:v>
                </c:pt>
                <c:pt idx="7">
                  <c:v>-9.399687715590152E-2</c:v>
                </c:pt>
                <c:pt idx="8">
                  <c:v>-0.14054947488597472</c:v>
                </c:pt>
                <c:pt idx="9">
                  <c:v>-0.14466693448195014</c:v>
                </c:pt>
                <c:pt idx="10">
                  <c:v>-7.7347976345340935E-2</c:v>
                </c:pt>
                <c:pt idx="11">
                  <c:v>-7.3321970568050385E-2</c:v>
                </c:pt>
                <c:pt idx="12">
                  <c:v>-3.1233315586640258E-2</c:v>
                </c:pt>
                <c:pt idx="13">
                  <c:v>-5.6871881324598902E-2</c:v>
                </c:pt>
                <c:pt idx="14">
                  <c:v>-4.2627371847384181E-2</c:v>
                </c:pt>
                <c:pt idx="15">
                  <c:v>4.5577633304680785E-3</c:v>
                </c:pt>
                <c:pt idx="16">
                  <c:v>2.5012672196060414E-2</c:v>
                </c:pt>
                <c:pt idx="17">
                  <c:v>0.13984512418865269</c:v>
                </c:pt>
                <c:pt idx="18">
                  <c:v>8.8450572784540771E-2</c:v>
                </c:pt>
                <c:pt idx="19">
                  <c:v>-3.3288402058655797E-2</c:v>
                </c:pt>
                <c:pt idx="20">
                  <c:v>1.8585093108372979E-3</c:v>
                </c:pt>
                <c:pt idx="21">
                  <c:v>4.4155233789311445E-2</c:v>
                </c:pt>
                <c:pt idx="22">
                  <c:v>-2.2070569988880441E-2</c:v>
                </c:pt>
              </c:numCache>
            </c:numRef>
          </c:val>
          <c:smooth val="0"/>
          <c:extLst>
            <c:ext xmlns:c16="http://schemas.microsoft.com/office/drawing/2014/chart" uri="{C3380CC4-5D6E-409C-BE32-E72D297353CC}">
              <c16:uniqueId val="{00000001-E00B-8540-8AA6-E8324EA5AC99}"/>
            </c:ext>
          </c:extLst>
        </c:ser>
        <c:ser>
          <c:idx val="2"/>
          <c:order val="2"/>
          <c:tx>
            <c:strRef>
              <c:f>'5. Tot Mkt BP Changes'!$CH$3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Changes'!$CH$4:$CH$28</c:f>
              <c:numCache>
                <c:formatCode>0.0%</c:formatCode>
                <c:ptCount val="25"/>
                <c:pt idx="0">
                  <c:v>0</c:v>
                </c:pt>
                <c:pt idx="1">
                  <c:v>1.1642797649655196E-3</c:v>
                </c:pt>
                <c:pt idx="2">
                  <c:v>1.1101306062724641E-2</c:v>
                </c:pt>
                <c:pt idx="3">
                  <c:v>-2.7796394133412825E-2</c:v>
                </c:pt>
                <c:pt idx="4">
                  <c:v>-7.7474114533002583E-2</c:v>
                </c:pt>
                <c:pt idx="5">
                  <c:v>-6.6152010739644398E-2</c:v>
                </c:pt>
                <c:pt idx="6">
                  <c:v>-4.7861902090635296E-2</c:v>
                </c:pt>
                <c:pt idx="7">
                  <c:v>-3.026929140045696E-2</c:v>
                </c:pt>
                <c:pt idx="8">
                  <c:v>-4.7551016849786069E-2</c:v>
                </c:pt>
                <c:pt idx="9">
                  <c:v>-5.359546643547107E-2</c:v>
                </c:pt>
                <c:pt idx="10">
                  <c:v>-2.6312667591441671E-2</c:v>
                </c:pt>
                <c:pt idx="11">
                  <c:v>-3.8525981039519888E-2</c:v>
                </c:pt>
                <c:pt idx="12">
                  <c:v>-2.2575378530370411E-2</c:v>
                </c:pt>
                <c:pt idx="13">
                  <c:v>-1.2419685849824341E-2</c:v>
                </c:pt>
                <c:pt idx="14">
                  <c:v>-4.229037526492696E-2</c:v>
                </c:pt>
                <c:pt idx="15">
                  <c:v>-4.5205329819426356E-2</c:v>
                </c:pt>
                <c:pt idx="16">
                  <c:v>-3.1156521552743361E-2</c:v>
                </c:pt>
                <c:pt idx="17">
                  <c:v>-2.154323265651386E-2</c:v>
                </c:pt>
                <c:pt idx="18">
                  <c:v>-2.5616515697987247E-2</c:v>
                </c:pt>
                <c:pt idx="19">
                  <c:v>-3.6759507707032929E-2</c:v>
                </c:pt>
                <c:pt idx="20">
                  <c:v>-1.3993416956403333E-2</c:v>
                </c:pt>
                <c:pt idx="21">
                  <c:v>-7.1886880990300944E-3</c:v>
                </c:pt>
                <c:pt idx="22">
                  <c:v>-1.696513446636665E-2</c:v>
                </c:pt>
              </c:numCache>
            </c:numRef>
          </c:val>
          <c:smooth val="0"/>
          <c:extLst>
            <c:ext xmlns:c16="http://schemas.microsoft.com/office/drawing/2014/chart" uri="{C3380CC4-5D6E-409C-BE32-E72D297353CC}">
              <c16:uniqueId val="{00000002-E00B-8540-8AA6-E8324EA5AC99}"/>
            </c:ext>
          </c:extLst>
        </c:ser>
        <c:ser>
          <c:idx val="3"/>
          <c:order val="3"/>
          <c:tx>
            <c:strRef>
              <c:f>'5. Tot Mkt BP Changes'!$CI$3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Changes'!$CI$4:$CI$28</c:f>
              <c:numCache>
                <c:formatCode>0.0%</c:formatCode>
                <c:ptCount val="25"/>
                <c:pt idx="0">
                  <c:v>0</c:v>
                </c:pt>
                <c:pt idx="1">
                  <c:v>9.7761829230910407E-3</c:v>
                </c:pt>
                <c:pt idx="2">
                  <c:v>-8.868215976462486E-3</c:v>
                </c:pt>
                <c:pt idx="3">
                  <c:v>-3.6972185405822526E-2</c:v>
                </c:pt>
                <c:pt idx="4">
                  <c:v>-2.3427630307067977E-2</c:v>
                </c:pt>
                <c:pt idx="5">
                  <c:v>-4.2546683773423168E-2</c:v>
                </c:pt>
                <c:pt idx="6">
                  <c:v>-6.0509445685246882E-2</c:v>
                </c:pt>
                <c:pt idx="7">
                  <c:v>-6.6553603659206123E-2</c:v>
                </c:pt>
                <c:pt idx="8">
                  <c:v>-7.5406063322931011E-2</c:v>
                </c:pt>
                <c:pt idx="9">
                  <c:v>-9.3494340506937182E-2</c:v>
                </c:pt>
                <c:pt idx="10">
                  <c:v>-0.12936290015903323</c:v>
                </c:pt>
                <c:pt idx="11">
                  <c:v>-0.12093629683645069</c:v>
                </c:pt>
                <c:pt idx="12">
                  <c:v>-0.14081475027332874</c:v>
                </c:pt>
                <c:pt idx="13">
                  <c:v>-0.12375773491785939</c:v>
                </c:pt>
                <c:pt idx="14">
                  <c:v>-0.13956077073889309</c:v>
                </c:pt>
                <c:pt idx="15">
                  <c:v>-0.1344434667537793</c:v>
                </c:pt>
                <c:pt idx="16">
                  <c:v>-0.11186080479487374</c:v>
                </c:pt>
                <c:pt idx="17">
                  <c:v>-0.13363460806611024</c:v>
                </c:pt>
                <c:pt idx="18">
                  <c:v>-0.13614588284957757</c:v>
                </c:pt>
                <c:pt idx="19">
                  <c:v>-0.14188490086478386</c:v>
                </c:pt>
                <c:pt idx="20">
                  <c:v>-0.15458529851176903</c:v>
                </c:pt>
                <c:pt idx="21">
                  <c:v>-0.16686630022077314</c:v>
                </c:pt>
                <c:pt idx="22">
                  <c:v>-0.17455185859081385</c:v>
                </c:pt>
              </c:numCache>
            </c:numRef>
          </c:val>
          <c:smooth val="0"/>
          <c:extLst>
            <c:ext xmlns:c16="http://schemas.microsoft.com/office/drawing/2014/chart" uri="{C3380CC4-5D6E-409C-BE32-E72D297353CC}">
              <c16:uniqueId val="{00000003-E00B-8540-8AA6-E8324EA5AC99}"/>
            </c:ext>
          </c:extLst>
        </c:ser>
        <c:ser>
          <c:idx val="4"/>
          <c:order val="4"/>
          <c:tx>
            <c:strRef>
              <c:f>'5. Tot Mkt BP Changes'!$CJ$3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Changes'!$CJ$4:$CJ$28</c:f>
              <c:numCache>
                <c:formatCode>0.0%</c:formatCode>
                <c:ptCount val="25"/>
                <c:pt idx="0">
                  <c:v>0</c:v>
                </c:pt>
                <c:pt idx="1">
                  <c:v>-2.1235193726998426E-2</c:v>
                </c:pt>
                <c:pt idx="2">
                  <c:v>-3.0855054637787725E-2</c:v>
                </c:pt>
                <c:pt idx="3">
                  <c:v>-2.1433137027003633E-2</c:v>
                </c:pt>
                <c:pt idx="4">
                  <c:v>-6.5945686354876562E-2</c:v>
                </c:pt>
                <c:pt idx="5">
                  <c:v>-9.7924871172804684E-2</c:v>
                </c:pt>
                <c:pt idx="6">
                  <c:v>-9.0083367167192993E-2</c:v>
                </c:pt>
                <c:pt idx="7">
                  <c:v>-9.1097220984028532E-2</c:v>
                </c:pt>
                <c:pt idx="8">
                  <c:v>-0.10027491520776648</c:v>
                </c:pt>
                <c:pt idx="9">
                  <c:v>-0.1008479442718084</c:v>
                </c:pt>
                <c:pt idx="10">
                  <c:v>-9.4670486392232883E-2</c:v>
                </c:pt>
                <c:pt idx="11">
                  <c:v>-9.6036122128503446E-2</c:v>
                </c:pt>
                <c:pt idx="12">
                  <c:v>-8.0030770569745197E-2</c:v>
                </c:pt>
                <c:pt idx="13">
                  <c:v>-8.4749618640986513E-2</c:v>
                </c:pt>
                <c:pt idx="14">
                  <c:v>-7.3437786336205402E-2</c:v>
                </c:pt>
                <c:pt idx="15">
                  <c:v>-7.7431777444723654E-2</c:v>
                </c:pt>
                <c:pt idx="16">
                  <c:v>-6.6048097565677713E-2</c:v>
                </c:pt>
                <c:pt idx="17">
                  <c:v>-5.8932078100030108E-2</c:v>
                </c:pt>
                <c:pt idx="18">
                  <c:v>-3.5300051523271751E-2</c:v>
                </c:pt>
                <c:pt idx="19">
                  <c:v>-2.7499054901868696E-2</c:v>
                </c:pt>
                <c:pt idx="20">
                  <c:v>-1.2958552517939833E-2</c:v>
                </c:pt>
                <c:pt idx="21">
                  <c:v>-7.4141143867043199E-3</c:v>
                </c:pt>
                <c:pt idx="22">
                  <c:v>-1.9463094465531981E-2</c:v>
                </c:pt>
              </c:numCache>
            </c:numRef>
          </c:val>
          <c:smooth val="0"/>
          <c:extLst>
            <c:ext xmlns:c16="http://schemas.microsoft.com/office/drawing/2014/chart" uri="{C3380CC4-5D6E-409C-BE32-E72D297353CC}">
              <c16:uniqueId val="{00000004-E00B-8540-8AA6-E8324EA5AC99}"/>
            </c:ext>
          </c:extLst>
        </c:ser>
        <c:ser>
          <c:idx val="5"/>
          <c:order val="5"/>
          <c:tx>
            <c:strRef>
              <c:f>'5. Tot Mkt BP Changes'!$CK$3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Changes'!$CK$4:$CK$28</c:f>
              <c:numCache>
                <c:formatCode>0.0%</c:formatCode>
                <c:ptCount val="25"/>
                <c:pt idx="0">
                  <c:v>0</c:v>
                </c:pt>
                <c:pt idx="1">
                  <c:v>-2.9738455890177668E-2</c:v>
                </c:pt>
                <c:pt idx="2">
                  <c:v>-3.4092734248484274E-2</c:v>
                </c:pt>
                <c:pt idx="3">
                  <c:v>-1.4166484291577406E-2</c:v>
                </c:pt>
                <c:pt idx="4">
                  <c:v>-5.5480992654503798E-2</c:v>
                </c:pt>
                <c:pt idx="5">
                  <c:v>-8.595150140144904E-2</c:v>
                </c:pt>
                <c:pt idx="6">
                  <c:v>-8.0289215919356699E-2</c:v>
                </c:pt>
                <c:pt idx="7">
                  <c:v>-8.5152813153689735E-2</c:v>
                </c:pt>
                <c:pt idx="8">
                  <c:v>-9.5088821333711396E-2</c:v>
                </c:pt>
                <c:pt idx="9">
                  <c:v>-9.5804216825145089E-2</c:v>
                </c:pt>
                <c:pt idx="10">
                  <c:v>-9.2000819774509135E-2</c:v>
                </c:pt>
                <c:pt idx="11">
                  <c:v>-9.4621782703326607E-2</c:v>
                </c:pt>
                <c:pt idx="12">
                  <c:v>-7.8147869301032957E-2</c:v>
                </c:pt>
                <c:pt idx="13">
                  <c:v>-8.2783003420613593E-2</c:v>
                </c:pt>
                <c:pt idx="14">
                  <c:v>-7.2093638958976941E-2</c:v>
                </c:pt>
                <c:pt idx="15">
                  <c:v>-7.4284968820430966E-2</c:v>
                </c:pt>
                <c:pt idx="16">
                  <c:v>-6.236933419989292E-2</c:v>
                </c:pt>
                <c:pt idx="17">
                  <c:v>-5.6025279269146112E-2</c:v>
                </c:pt>
                <c:pt idx="18">
                  <c:v>-3.0997043627480018E-2</c:v>
                </c:pt>
                <c:pt idx="19">
                  <c:v>-2.420688987875777E-2</c:v>
                </c:pt>
                <c:pt idx="20">
                  <c:v>-1.0487690630844095E-2</c:v>
                </c:pt>
                <c:pt idx="21">
                  <c:v>-6.4421576162039355E-3</c:v>
                </c:pt>
                <c:pt idx="22">
                  <c:v>-1.8027351773679548E-2</c:v>
                </c:pt>
              </c:numCache>
            </c:numRef>
          </c:val>
          <c:smooth val="0"/>
          <c:extLst>
            <c:ext xmlns:c16="http://schemas.microsoft.com/office/drawing/2014/chart" uri="{C3380CC4-5D6E-409C-BE32-E72D297353CC}">
              <c16:uniqueId val="{00000005-E00B-8540-8AA6-E8324EA5AC99}"/>
            </c:ext>
          </c:extLst>
        </c:ser>
        <c:ser>
          <c:idx val="6"/>
          <c:order val="6"/>
          <c:tx>
            <c:strRef>
              <c:f>'5. Tot Mkt BP Changes'!$CL$3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Changes'!$CL$4:$CL$28</c:f>
              <c:numCache>
                <c:formatCode>0.0%</c:formatCode>
                <c:ptCount val="25"/>
                <c:pt idx="0">
                  <c:v>0</c:v>
                </c:pt>
                <c:pt idx="1">
                  <c:v>-9.1452074875412615E-3</c:v>
                </c:pt>
                <c:pt idx="2">
                  <c:v>-4.318084491133572E-3</c:v>
                </c:pt>
                <c:pt idx="3">
                  <c:v>-2.4351540694200834E-2</c:v>
                </c:pt>
                <c:pt idx="4">
                  <c:v>-6.8215306614999111E-2</c:v>
                </c:pt>
                <c:pt idx="5">
                  <c:v>-7.0669833740608021E-2</c:v>
                </c:pt>
                <c:pt idx="6">
                  <c:v>-5.4180587581023898E-2</c:v>
                </c:pt>
                <c:pt idx="7">
                  <c:v>-4.3026870108215591E-2</c:v>
                </c:pt>
                <c:pt idx="8">
                  <c:v>-5.7126662648802784E-2</c:v>
                </c:pt>
                <c:pt idx="9">
                  <c:v>-6.0683365864773804E-2</c:v>
                </c:pt>
                <c:pt idx="10">
                  <c:v>-4.075696531860027E-2</c:v>
                </c:pt>
                <c:pt idx="11">
                  <c:v>-4.8974282281753809E-2</c:v>
                </c:pt>
                <c:pt idx="12">
                  <c:v>-3.3969031953201383E-2</c:v>
                </c:pt>
                <c:pt idx="13">
                  <c:v>-2.8741538098911841E-2</c:v>
                </c:pt>
                <c:pt idx="14">
                  <c:v>-4.520643012432974E-2</c:v>
                </c:pt>
                <c:pt idx="15">
                  <c:v>-4.8684779495354484E-2</c:v>
                </c:pt>
                <c:pt idx="16">
                  <c:v>-3.6139497489365895E-2</c:v>
                </c:pt>
                <c:pt idx="17">
                  <c:v>-2.6292466898446158E-2</c:v>
                </c:pt>
                <c:pt idx="18">
                  <c:v>-2.1601264302288949E-2</c:v>
                </c:pt>
                <c:pt idx="19">
                  <c:v>-2.6471466366080585E-2</c:v>
                </c:pt>
                <c:pt idx="20">
                  <c:v>-5.8272225281904913E-3</c:v>
                </c:pt>
                <c:pt idx="21">
                  <c:v>1.5549774907709272E-4</c:v>
                </c:pt>
                <c:pt idx="22">
                  <c:v>-1.0938360516705631E-2</c:v>
                </c:pt>
              </c:numCache>
            </c:numRef>
          </c:val>
          <c:smooth val="0"/>
          <c:extLst>
            <c:ext xmlns:c16="http://schemas.microsoft.com/office/drawing/2014/chart" uri="{C3380CC4-5D6E-409C-BE32-E72D297353CC}">
              <c16:uniqueId val="{00000006-E00B-8540-8AA6-E8324EA5AC99}"/>
            </c:ext>
          </c:extLst>
        </c:ser>
        <c:dLbls>
          <c:showLegendKey val="0"/>
          <c:showVal val="0"/>
          <c:showCatName val="0"/>
          <c:showSerName val="0"/>
          <c:showPercent val="0"/>
          <c:showBubbleSize val="0"/>
        </c:dLbls>
        <c:smooth val="0"/>
        <c:axId val="121767680"/>
        <c:axId val="121770432"/>
      </c:lineChart>
      <c:catAx>
        <c:axId val="12176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70432"/>
        <c:crosses val="autoZero"/>
        <c:auto val="1"/>
        <c:lblAlgn val="ctr"/>
        <c:lblOffset val="100"/>
        <c:noMultiLvlLbl val="0"/>
      </c:catAx>
      <c:valAx>
        <c:axId val="1217704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6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National Bank</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11912632062736"/>
          <c:w val="0.85836329833770775"/>
          <c:h val="0.63063572417538449"/>
        </c:manualLayout>
      </c:layout>
      <c:lineChart>
        <c:grouping val="standard"/>
        <c:varyColors val="0"/>
        <c:ser>
          <c:idx val="0"/>
          <c:order val="0"/>
          <c:tx>
            <c:strRef>
              <c:f>'7. 5 Yr Change'!$BV$3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Change'!$BV$4:$BV$9</c:f>
              <c:numCache>
                <c:formatCode>0.0%</c:formatCode>
                <c:ptCount val="6"/>
                <c:pt idx="0">
                  <c:v>0</c:v>
                </c:pt>
                <c:pt idx="1">
                  <c:v>9.6374473835632482E-2</c:v>
                </c:pt>
                <c:pt idx="2">
                  <c:v>0.20510958927190998</c:v>
                </c:pt>
                <c:pt idx="3">
                  <c:v>0.31703728212261673</c:v>
                </c:pt>
                <c:pt idx="4">
                  <c:v>0.2885835073715538</c:v>
                </c:pt>
                <c:pt idx="5">
                  <c:v>0.29659735651294228</c:v>
                </c:pt>
              </c:numCache>
            </c:numRef>
          </c:val>
          <c:smooth val="0"/>
          <c:extLst>
            <c:ext xmlns:c16="http://schemas.microsoft.com/office/drawing/2014/chart" uri="{C3380CC4-5D6E-409C-BE32-E72D297353CC}">
              <c16:uniqueId val="{00000000-A6CE-BF44-BA58-94C69104E6E1}"/>
            </c:ext>
          </c:extLst>
        </c:ser>
        <c:ser>
          <c:idx val="1"/>
          <c:order val="1"/>
          <c:tx>
            <c:strRef>
              <c:f>'7. 5 Yr Change'!$BW$3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Change'!$BW$4:$BW$9</c:f>
              <c:numCache>
                <c:formatCode>0.0%</c:formatCode>
                <c:ptCount val="6"/>
                <c:pt idx="0">
                  <c:v>0</c:v>
                </c:pt>
                <c:pt idx="1">
                  <c:v>-5.4314304814383554E-2</c:v>
                </c:pt>
                <c:pt idx="2">
                  <c:v>-0.11611986387882876</c:v>
                </c:pt>
                <c:pt idx="3">
                  <c:v>-0.16966850267476088</c:v>
                </c:pt>
                <c:pt idx="4">
                  <c:v>-0.16440905097875649</c:v>
                </c:pt>
                <c:pt idx="5">
                  <c:v>-0.21193140528373527</c:v>
                </c:pt>
              </c:numCache>
            </c:numRef>
          </c:val>
          <c:smooth val="0"/>
          <c:extLst>
            <c:ext xmlns:c16="http://schemas.microsoft.com/office/drawing/2014/chart" uri="{C3380CC4-5D6E-409C-BE32-E72D297353CC}">
              <c16:uniqueId val="{00000001-A6CE-BF44-BA58-94C69104E6E1}"/>
            </c:ext>
          </c:extLst>
        </c:ser>
        <c:ser>
          <c:idx val="2"/>
          <c:order val="2"/>
          <c:tx>
            <c:strRef>
              <c:f>'7. 5 Yr Change'!$BX$3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Change'!$BX$4:$BX$9</c:f>
              <c:numCache>
                <c:formatCode>0.0%</c:formatCode>
                <c:ptCount val="6"/>
                <c:pt idx="0">
                  <c:v>0</c:v>
                </c:pt>
                <c:pt idx="1">
                  <c:v>4.4645751914786133E-2</c:v>
                </c:pt>
                <c:pt idx="2">
                  <c:v>9.8447461941114783E-2</c:v>
                </c:pt>
                <c:pt idx="3">
                  <c:v>0.15196073726302284</c:v>
                </c:pt>
                <c:pt idx="4">
                  <c:v>0.1774679719245171</c:v>
                </c:pt>
                <c:pt idx="5">
                  <c:v>0.16623224983243673</c:v>
                </c:pt>
              </c:numCache>
            </c:numRef>
          </c:val>
          <c:smooth val="0"/>
          <c:extLst>
            <c:ext xmlns:c16="http://schemas.microsoft.com/office/drawing/2014/chart" uri="{C3380CC4-5D6E-409C-BE32-E72D297353CC}">
              <c16:uniqueId val="{00000002-A6CE-BF44-BA58-94C69104E6E1}"/>
            </c:ext>
          </c:extLst>
        </c:ser>
        <c:ser>
          <c:idx val="4"/>
          <c:order val="3"/>
          <c:tx>
            <c:strRef>
              <c:f>'7. 5 Yr Change'!$BY$3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Change'!$BY$4:$BY$9</c:f>
              <c:numCache>
                <c:formatCode>0.0%</c:formatCode>
                <c:ptCount val="6"/>
                <c:pt idx="0">
                  <c:v>0</c:v>
                </c:pt>
                <c:pt idx="1">
                  <c:v>-6.8567968617780736E-2</c:v>
                </c:pt>
                <c:pt idx="2">
                  <c:v>-0.15761357295589687</c:v>
                </c:pt>
                <c:pt idx="3">
                  <c:v>-0.26591581264774805</c:v>
                </c:pt>
                <c:pt idx="4">
                  <c:v>-0.45291528857799879</c:v>
                </c:pt>
                <c:pt idx="5">
                  <c:v>-0.50617369663320622</c:v>
                </c:pt>
              </c:numCache>
            </c:numRef>
          </c:val>
          <c:smooth val="0"/>
          <c:extLst>
            <c:ext xmlns:c16="http://schemas.microsoft.com/office/drawing/2014/chart" uri="{C3380CC4-5D6E-409C-BE32-E72D297353CC}">
              <c16:uniqueId val="{00000003-A6CE-BF44-BA58-94C69104E6E1}"/>
            </c:ext>
          </c:extLst>
        </c:ser>
        <c:ser>
          <c:idx val="5"/>
          <c:order val="4"/>
          <c:tx>
            <c:strRef>
              <c:f>'7. 5 Yr Change'!$BZ$3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Change'!$BZ$4:$BZ$9</c:f>
              <c:numCache>
                <c:formatCode>0.0%</c:formatCode>
                <c:ptCount val="6"/>
                <c:pt idx="0">
                  <c:v>0</c:v>
                </c:pt>
                <c:pt idx="1">
                  <c:v>4.8695081960919928E-2</c:v>
                </c:pt>
                <c:pt idx="2">
                  <c:v>0.11789712183484961</c:v>
                </c:pt>
                <c:pt idx="3">
                  <c:v>7.9090994777484686E-2</c:v>
                </c:pt>
                <c:pt idx="4">
                  <c:v>0.12807277960393759</c:v>
                </c:pt>
                <c:pt idx="5">
                  <c:v>2.6521192104443803E-2</c:v>
                </c:pt>
              </c:numCache>
            </c:numRef>
          </c:val>
          <c:smooth val="0"/>
          <c:extLst>
            <c:ext xmlns:c16="http://schemas.microsoft.com/office/drawing/2014/chart" uri="{C3380CC4-5D6E-409C-BE32-E72D297353CC}">
              <c16:uniqueId val="{00000004-A6CE-BF44-BA58-94C69104E6E1}"/>
            </c:ext>
          </c:extLst>
        </c:ser>
        <c:ser>
          <c:idx val="6"/>
          <c:order val="5"/>
          <c:tx>
            <c:strRef>
              <c:f>'7. 5 Yr Change'!$CA$3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Change'!$CA$4:$CA$9</c:f>
              <c:numCache>
                <c:formatCode>0.0%</c:formatCode>
                <c:ptCount val="6"/>
                <c:pt idx="0">
                  <c:v>0</c:v>
                </c:pt>
                <c:pt idx="1">
                  <c:v>4.7417972659241761E-2</c:v>
                </c:pt>
                <c:pt idx="2">
                  <c:v>0.11237607803009259</c:v>
                </c:pt>
                <c:pt idx="3">
                  <c:v>8.4922048108903206E-2</c:v>
                </c:pt>
                <c:pt idx="4">
                  <c:v>0.12071032287699654</c:v>
                </c:pt>
                <c:pt idx="5">
                  <c:v>3.1670732720724348E-2</c:v>
                </c:pt>
              </c:numCache>
            </c:numRef>
          </c:val>
          <c:smooth val="0"/>
          <c:extLst>
            <c:ext xmlns:c16="http://schemas.microsoft.com/office/drawing/2014/chart" uri="{C3380CC4-5D6E-409C-BE32-E72D297353CC}">
              <c16:uniqueId val="{00000005-A6CE-BF44-BA58-94C69104E6E1}"/>
            </c:ext>
          </c:extLst>
        </c:ser>
        <c:ser>
          <c:idx val="3"/>
          <c:order val="6"/>
          <c:tx>
            <c:strRef>
              <c:f>'7. 5 Yr Change'!$CB$3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Change'!$CB$4:$CB$9</c:f>
              <c:numCache>
                <c:formatCode>0.0%</c:formatCode>
                <c:ptCount val="6"/>
                <c:pt idx="0">
                  <c:v>0</c:v>
                </c:pt>
                <c:pt idx="1">
                  <c:v>4.8463213797341524E-2</c:v>
                </c:pt>
                <c:pt idx="2">
                  <c:v>0.10352005756179411</c:v>
                </c:pt>
                <c:pt idx="3">
                  <c:v>0.12548927397603354</c:v>
                </c:pt>
                <c:pt idx="4">
                  <c:v>0.16891458078018634</c:v>
                </c:pt>
                <c:pt idx="5">
                  <c:v>0.12447913817951131</c:v>
                </c:pt>
              </c:numCache>
            </c:numRef>
          </c:val>
          <c:smooth val="0"/>
          <c:extLst>
            <c:ext xmlns:c16="http://schemas.microsoft.com/office/drawing/2014/chart" uri="{C3380CC4-5D6E-409C-BE32-E72D297353CC}">
              <c16:uniqueId val="{00000006-A6CE-BF44-BA58-94C69104E6E1}"/>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HSBC</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Changes'!$CM$3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Changes'!$CM$4:$CM$28</c:f>
              <c:numCache>
                <c:formatCode>0.0%</c:formatCode>
                <c:ptCount val="25"/>
                <c:pt idx="0">
                  <c:v>0</c:v>
                </c:pt>
                <c:pt idx="1">
                  <c:v>-3.1405057992595506E-2</c:v>
                </c:pt>
                <c:pt idx="2">
                  <c:v>-5.1622886120998517E-2</c:v>
                </c:pt>
                <c:pt idx="3">
                  <c:v>-5.7288167153302802E-2</c:v>
                </c:pt>
                <c:pt idx="4">
                  <c:v>-4.8598822122348541E-2</c:v>
                </c:pt>
                <c:pt idx="5">
                  <c:v>-2.311583112344745E-2</c:v>
                </c:pt>
                <c:pt idx="6">
                  <c:v>-4.7284247002547519E-2</c:v>
                </c:pt>
                <c:pt idx="7">
                  <c:v>-6.7020597284756817E-2</c:v>
                </c:pt>
                <c:pt idx="8">
                  <c:v>-4.1582372212191417E-2</c:v>
                </c:pt>
                <c:pt idx="9">
                  <c:v>-8.5252908128640628E-2</c:v>
                </c:pt>
                <c:pt idx="10">
                  <c:v>-0.14335833143004603</c:v>
                </c:pt>
                <c:pt idx="11">
                  <c:v>-0.13761418230292069</c:v>
                </c:pt>
                <c:pt idx="12">
                  <c:v>-0.14038456280136755</c:v>
                </c:pt>
                <c:pt idx="13">
                  <c:v>-0.14595132059143814</c:v>
                </c:pt>
                <c:pt idx="14">
                  <c:v>-0.18356856777306052</c:v>
                </c:pt>
                <c:pt idx="15">
                  <c:v>-0.19229217974785753</c:v>
                </c:pt>
                <c:pt idx="16">
                  <c:v>-0.20924969175448035</c:v>
                </c:pt>
                <c:pt idx="17">
                  <c:v>-0.21736983332186091</c:v>
                </c:pt>
                <c:pt idx="18">
                  <c:v>-0.20186098708014194</c:v>
                </c:pt>
                <c:pt idx="19">
                  <c:v>-0.20285267458842135</c:v>
                </c:pt>
                <c:pt idx="20">
                  <c:v>-0.22376763222928511</c:v>
                </c:pt>
                <c:pt idx="21">
                  <c:v>-0.22056546169806457</c:v>
                </c:pt>
                <c:pt idx="22">
                  <c:v>-0.24717311664330768</c:v>
                </c:pt>
              </c:numCache>
            </c:numRef>
          </c:val>
          <c:smooth val="0"/>
          <c:extLst>
            <c:ext xmlns:c16="http://schemas.microsoft.com/office/drawing/2014/chart" uri="{C3380CC4-5D6E-409C-BE32-E72D297353CC}">
              <c16:uniqueId val="{00000000-ABFE-C14A-9E56-2F40588ABA2C}"/>
            </c:ext>
          </c:extLst>
        </c:ser>
        <c:ser>
          <c:idx val="1"/>
          <c:order val="1"/>
          <c:tx>
            <c:strRef>
              <c:f>'5. Tot Mkt BP Changes'!$CN$3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Changes'!$CN$4:$CN$28</c:f>
              <c:numCache>
                <c:formatCode>0.0%</c:formatCode>
                <c:ptCount val="25"/>
                <c:pt idx="0">
                  <c:v>0</c:v>
                </c:pt>
                <c:pt idx="1">
                  <c:v>2.7050295747732499E-2</c:v>
                </c:pt>
                <c:pt idx="2">
                  <c:v>-1.5242250706221526E-3</c:v>
                </c:pt>
                <c:pt idx="3">
                  <c:v>8.5476907961829746E-2</c:v>
                </c:pt>
                <c:pt idx="4">
                  <c:v>0.25432256718639523</c:v>
                </c:pt>
                <c:pt idx="5">
                  <c:v>0.20616319537513908</c:v>
                </c:pt>
                <c:pt idx="6">
                  <c:v>0.22831902011540467</c:v>
                </c:pt>
                <c:pt idx="7">
                  <c:v>0.14037697383524353</c:v>
                </c:pt>
                <c:pt idx="8">
                  <c:v>0.14203395207592673</c:v>
                </c:pt>
                <c:pt idx="9">
                  <c:v>0.18751737723037074</c:v>
                </c:pt>
                <c:pt idx="10">
                  <c:v>6.177841573344079E-2</c:v>
                </c:pt>
                <c:pt idx="11">
                  <c:v>3.9021911630001335E-2</c:v>
                </c:pt>
                <c:pt idx="12">
                  <c:v>4.2564744350483234E-2</c:v>
                </c:pt>
                <c:pt idx="13">
                  <c:v>-3.0020205903975323E-2</c:v>
                </c:pt>
                <c:pt idx="14">
                  <c:v>-5.5658194394691766E-2</c:v>
                </c:pt>
                <c:pt idx="15">
                  <c:v>-0.13220301434740575</c:v>
                </c:pt>
                <c:pt idx="16">
                  <c:v>-0.21446135928621637</c:v>
                </c:pt>
                <c:pt idx="17">
                  <c:v>-0.10550355256864756</c:v>
                </c:pt>
                <c:pt idx="18">
                  <c:v>-0.14494204372195671</c:v>
                </c:pt>
                <c:pt idx="19">
                  <c:v>-2.5934751817730702E-3</c:v>
                </c:pt>
                <c:pt idx="20">
                  <c:v>1.1153027754521686E-2</c:v>
                </c:pt>
                <c:pt idx="21">
                  <c:v>-5.3351318579216808E-2</c:v>
                </c:pt>
                <c:pt idx="22">
                  <c:v>-7.9750240836285055E-2</c:v>
                </c:pt>
              </c:numCache>
            </c:numRef>
          </c:val>
          <c:smooth val="0"/>
          <c:extLst>
            <c:ext xmlns:c16="http://schemas.microsoft.com/office/drawing/2014/chart" uri="{C3380CC4-5D6E-409C-BE32-E72D297353CC}">
              <c16:uniqueId val="{00000001-ABFE-C14A-9E56-2F40588ABA2C}"/>
            </c:ext>
          </c:extLst>
        </c:ser>
        <c:ser>
          <c:idx val="2"/>
          <c:order val="2"/>
          <c:tx>
            <c:strRef>
              <c:f>'5. Tot Mkt BP Changes'!$CO$3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Changes'!$CO$4:$CO$28</c:f>
              <c:numCache>
                <c:formatCode>0.0%</c:formatCode>
                <c:ptCount val="25"/>
                <c:pt idx="0">
                  <c:v>0</c:v>
                </c:pt>
                <c:pt idx="1">
                  <c:v>-9.4378788938674456E-3</c:v>
                </c:pt>
                <c:pt idx="2">
                  <c:v>-3.2924907563679551E-2</c:v>
                </c:pt>
                <c:pt idx="3">
                  <c:v>-4.3898225559492804E-3</c:v>
                </c:pt>
                <c:pt idx="4">
                  <c:v>6.465442522666498E-2</c:v>
                </c:pt>
                <c:pt idx="5">
                  <c:v>6.1799751018572081E-2</c:v>
                </c:pt>
                <c:pt idx="6">
                  <c:v>5.148521091123448E-2</c:v>
                </c:pt>
                <c:pt idx="7">
                  <c:v>5.5359788953437666E-3</c:v>
                </c:pt>
                <c:pt idx="8">
                  <c:v>2.1127394517541993E-2</c:v>
                </c:pt>
                <c:pt idx="9">
                  <c:v>5.5178564003032391E-3</c:v>
                </c:pt>
                <c:pt idx="10">
                  <c:v>-7.6011696793154088E-2</c:v>
                </c:pt>
                <c:pt idx="11">
                  <c:v>-8.0569589959487459E-2</c:v>
                </c:pt>
                <c:pt idx="12">
                  <c:v>-8.1498190713500285E-2</c:v>
                </c:pt>
                <c:pt idx="13">
                  <c:v>-0.10868155581666553</c:v>
                </c:pt>
                <c:pt idx="14">
                  <c:v>-0.14263969123936243</c:v>
                </c:pt>
                <c:pt idx="15">
                  <c:v>-0.17345335367284706</c:v>
                </c:pt>
                <c:pt idx="16">
                  <c:v>-0.21034794195540413</c:v>
                </c:pt>
                <c:pt idx="17">
                  <c:v>-0.18500900577538335</c:v>
                </c:pt>
                <c:pt idx="18">
                  <c:v>-0.18558539343569308</c:v>
                </c:pt>
                <c:pt idx="19">
                  <c:v>-0.14704833572214102</c:v>
                </c:pt>
                <c:pt idx="20">
                  <c:v>-0.15904103370993178</c:v>
                </c:pt>
                <c:pt idx="21">
                  <c:v>-0.17443118389670387</c:v>
                </c:pt>
                <c:pt idx="22">
                  <c:v>-0.2010549419578912</c:v>
                </c:pt>
              </c:numCache>
            </c:numRef>
          </c:val>
          <c:smooth val="0"/>
          <c:extLst>
            <c:ext xmlns:c16="http://schemas.microsoft.com/office/drawing/2014/chart" uri="{C3380CC4-5D6E-409C-BE32-E72D297353CC}">
              <c16:uniqueId val="{00000002-ABFE-C14A-9E56-2F40588ABA2C}"/>
            </c:ext>
          </c:extLst>
        </c:ser>
        <c:ser>
          <c:idx val="3"/>
          <c:order val="3"/>
          <c:tx>
            <c:strRef>
              <c:f>'5. Tot Mkt BP Changes'!$CP$3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Changes'!$CP$4:$CP$28</c:f>
              <c:numCache>
                <c:formatCode>0.0%</c:formatCode>
                <c:ptCount val="25"/>
                <c:pt idx="0">
                  <c:v>0</c:v>
                </c:pt>
                <c:pt idx="1">
                  <c:v>1.7938282895433005E-2</c:v>
                </c:pt>
                <c:pt idx="2">
                  <c:v>-3.8523645048886113E-2</c:v>
                </c:pt>
                <c:pt idx="3">
                  <c:v>-6.6028820147629577E-2</c:v>
                </c:pt>
                <c:pt idx="4">
                  <c:v>0.16236118179858258</c:v>
                </c:pt>
                <c:pt idx="5">
                  <c:v>4.2403171395652021E-2</c:v>
                </c:pt>
                <c:pt idx="6">
                  <c:v>-5.9855876762443298E-2</c:v>
                </c:pt>
                <c:pt idx="7">
                  <c:v>2.3683697982203312E-2</c:v>
                </c:pt>
                <c:pt idx="8">
                  <c:v>4.4057502285288305E-2</c:v>
                </c:pt>
                <c:pt idx="9">
                  <c:v>2.1624266141933236E-2</c:v>
                </c:pt>
                <c:pt idx="10">
                  <c:v>-1.7942186559574465E-2</c:v>
                </c:pt>
                <c:pt idx="11">
                  <c:v>-2.3608817505401544E-2</c:v>
                </c:pt>
                <c:pt idx="12">
                  <c:v>-6.8437542439109919E-2</c:v>
                </c:pt>
                <c:pt idx="13">
                  <c:v>-9.7151018176300299E-2</c:v>
                </c:pt>
                <c:pt idx="14">
                  <c:v>-0.12008411516333303</c:v>
                </c:pt>
                <c:pt idx="15">
                  <c:v>-0.12879636977791137</c:v>
                </c:pt>
                <c:pt idx="16">
                  <c:v>-0.1441844646030602</c:v>
                </c:pt>
                <c:pt idx="17">
                  <c:v>-0.14913588995061028</c:v>
                </c:pt>
                <c:pt idx="18">
                  <c:v>-0.21170546759141545</c:v>
                </c:pt>
                <c:pt idx="19">
                  <c:v>-0.24430902288761377</c:v>
                </c:pt>
                <c:pt idx="20">
                  <c:v>-0.27904241908535338</c:v>
                </c:pt>
                <c:pt idx="21">
                  <c:v>-0.20478827900159144</c:v>
                </c:pt>
                <c:pt idx="22">
                  <c:v>-0.22634688994965482</c:v>
                </c:pt>
              </c:numCache>
            </c:numRef>
          </c:val>
          <c:smooth val="0"/>
          <c:extLst>
            <c:ext xmlns:c16="http://schemas.microsoft.com/office/drawing/2014/chart" uri="{C3380CC4-5D6E-409C-BE32-E72D297353CC}">
              <c16:uniqueId val="{00000003-ABFE-C14A-9E56-2F40588ABA2C}"/>
            </c:ext>
          </c:extLst>
        </c:ser>
        <c:ser>
          <c:idx val="4"/>
          <c:order val="4"/>
          <c:tx>
            <c:strRef>
              <c:f>'5. Tot Mkt BP Changes'!$CQ$3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Changes'!$CQ$4:$CQ$28</c:f>
              <c:numCache>
                <c:formatCode>0.0%</c:formatCode>
                <c:ptCount val="25"/>
                <c:pt idx="0">
                  <c:v>0</c:v>
                </c:pt>
                <c:pt idx="1">
                  <c:v>-2.5056015745585154E-2</c:v>
                </c:pt>
                <c:pt idx="2">
                  <c:v>-4.426980518698477E-2</c:v>
                </c:pt>
                <c:pt idx="3">
                  <c:v>-9.3418401296382805E-2</c:v>
                </c:pt>
                <c:pt idx="4">
                  <c:v>-0.10106218751328179</c:v>
                </c:pt>
                <c:pt idx="5">
                  <c:v>-0.13485749606710856</c:v>
                </c:pt>
                <c:pt idx="6">
                  <c:v>-0.13681576137488949</c:v>
                </c:pt>
                <c:pt idx="7">
                  <c:v>-0.14414315936398953</c:v>
                </c:pt>
                <c:pt idx="8">
                  <c:v>-0.14858991152985329</c:v>
                </c:pt>
                <c:pt idx="9">
                  <c:v>-0.14958573884163612</c:v>
                </c:pt>
                <c:pt idx="10">
                  <c:v>-0.18070544419020582</c:v>
                </c:pt>
                <c:pt idx="11">
                  <c:v>-0.17546503161038718</c:v>
                </c:pt>
                <c:pt idx="12">
                  <c:v>-0.18218881951817142</c:v>
                </c:pt>
                <c:pt idx="13">
                  <c:v>-0.16894404365126572</c:v>
                </c:pt>
                <c:pt idx="14">
                  <c:v>-0.17129484097254483</c:v>
                </c:pt>
                <c:pt idx="15">
                  <c:v>-0.17850909575152032</c:v>
                </c:pt>
                <c:pt idx="16">
                  <c:v>-0.18647751143011326</c:v>
                </c:pt>
                <c:pt idx="17">
                  <c:v>-0.1704571210827166</c:v>
                </c:pt>
                <c:pt idx="18">
                  <c:v>-0.16472039997587304</c:v>
                </c:pt>
                <c:pt idx="19">
                  <c:v>-0.17676581596480404</c:v>
                </c:pt>
                <c:pt idx="20">
                  <c:v>-0.17390508432429042</c:v>
                </c:pt>
                <c:pt idx="21">
                  <c:v>-0.17193098799025686</c:v>
                </c:pt>
                <c:pt idx="22">
                  <c:v>-0.16259265472007098</c:v>
                </c:pt>
              </c:numCache>
            </c:numRef>
          </c:val>
          <c:smooth val="0"/>
          <c:extLst>
            <c:ext xmlns:c16="http://schemas.microsoft.com/office/drawing/2014/chart" uri="{C3380CC4-5D6E-409C-BE32-E72D297353CC}">
              <c16:uniqueId val="{00000004-ABFE-C14A-9E56-2F40588ABA2C}"/>
            </c:ext>
          </c:extLst>
        </c:ser>
        <c:ser>
          <c:idx val="5"/>
          <c:order val="5"/>
          <c:tx>
            <c:strRef>
              <c:f>'5. Tot Mkt BP Changes'!$CR$3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Changes'!$CR$4:$CR$28</c:f>
              <c:numCache>
                <c:formatCode>0.0%</c:formatCode>
                <c:ptCount val="25"/>
                <c:pt idx="0">
                  <c:v>0</c:v>
                </c:pt>
                <c:pt idx="1">
                  <c:v>-3.5717032255297827E-2</c:v>
                </c:pt>
                <c:pt idx="2">
                  <c:v>-4.8636843220801709E-2</c:v>
                </c:pt>
                <c:pt idx="3">
                  <c:v>-8.533131813127022E-2</c:v>
                </c:pt>
                <c:pt idx="4">
                  <c:v>-9.1064268969506479E-2</c:v>
                </c:pt>
                <c:pt idx="5">
                  <c:v>-0.12367693172797443</c:v>
                </c:pt>
                <c:pt idx="6">
                  <c:v>-0.1272772295218107</c:v>
                </c:pt>
                <c:pt idx="7">
                  <c:v>-0.13860715445161198</c:v>
                </c:pt>
                <c:pt idx="8">
                  <c:v>-0.14384667626897119</c:v>
                </c:pt>
                <c:pt idx="9">
                  <c:v>-0.14442921461977401</c:v>
                </c:pt>
                <c:pt idx="10">
                  <c:v>-0.1768858484057528</c:v>
                </c:pt>
                <c:pt idx="11">
                  <c:v>-0.17321136982710755</c:v>
                </c:pt>
                <c:pt idx="12">
                  <c:v>-0.17843039171533992</c:v>
                </c:pt>
                <c:pt idx="13">
                  <c:v>-0.16570153703881119</c:v>
                </c:pt>
                <c:pt idx="14">
                  <c:v>-0.1678948492377916</c:v>
                </c:pt>
                <c:pt idx="15">
                  <c:v>-0.17360204674658244</c:v>
                </c:pt>
                <c:pt idx="16">
                  <c:v>-0.18149036206699218</c:v>
                </c:pt>
                <c:pt idx="17">
                  <c:v>-0.16530660805095621</c:v>
                </c:pt>
                <c:pt idx="18">
                  <c:v>-0.15754602881279325</c:v>
                </c:pt>
                <c:pt idx="19">
                  <c:v>-0.17032130995711789</c:v>
                </c:pt>
                <c:pt idx="20">
                  <c:v>-0.16753234209600062</c:v>
                </c:pt>
                <c:pt idx="21">
                  <c:v>-0.16646209416394642</c:v>
                </c:pt>
                <c:pt idx="22">
                  <c:v>-0.15668291849773269</c:v>
                </c:pt>
              </c:numCache>
            </c:numRef>
          </c:val>
          <c:smooth val="0"/>
          <c:extLst>
            <c:ext xmlns:c16="http://schemas.microsoft.com/office/drawing/2014/chart" uri="{C3380CC4-5D6E-409C-BE32-E72D297353CC}">
              <c16:uniqueId val="{00000005-ABFE-C14A-9E56-2F40588ABA2C}"/>
            </c:ext>
          </c:extLst>
        </c:ser>
        <c:ser>
          <c:idx val="6"/>
          <c:order val="6"/>
          <c:tx>
            <c:strRef>
              <c:f>'5. Tot Mkt BP Changes'!$CS$3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Changes'!$CS$4:$CS$28</c:f>
              <c:numCache>
                <c:formatCode>0.0%</c:formatCode>
                <c:ptCount val="25"/>
                <c:pt idx="0">
                  <c:v>0</c:v>
                </c:pt>
                <c:pt idx="1">
                  <c:v>-1.9933892465787743E-2</c:v>
                </c:pt>
                <c:pt idx="2">
                  <c:v>-3.9252745945149076E-2</c:v>
                </c:pt>
                <c:pt idx="3">
                  <c:v>-3.7387715768832569E-2</c:v>
                </c:pt>
                <c:pt idx="4">
                  <c:v>3.6699248920875121E-3</c:v>
                </c:pt>
                <c:pt idx="5">
                  <c:v>-1.0840002874574685E-2</c:v>
                </c:pt>
                <c:pt idx="6">
                  <c:v>-1.6805381679978408E-2</c:v>
                </c:pt>
                <c:pt idx="7">
                  <c:v>-4.8907005679027997E-2</c:v>
                </c:pt>
                <c:pt idx="8">
                  <c:v>-4.0747867820652955E-2</c:v>
                </c:pt>
                <c:pt idx="9">
                  <c:v>-5.0124743503526206E-2</c:v>
                </c:pt>
                <c:pt idx="10">
                  <c:v>-0.11309052711744162</c:v>
                </c:pt>
                <c:pt idx="11">
                  <c:v>-0.114098698874487</c:v>
                </c:pt>
                <c:pt idx="12">
                  <c:v>-0.11718015488819655</c:v>
                </c:pt>
                <c:pt idx="13">
                  <c:v>-0.12925607398690814</c:v>
                </c:pt>
                <c:pt idx="14">
                  <c:v>-0.15099911251564108</c:v>
                </c:pt>
                <c:pt idx="15">
                  <c:v>-0.17243891493858879</c:v>
                </c:pt>
                <c:pt idx="16">
                  <c:v>-0.19835301074111247</c:v>
                </c:pt>
                <c:pt idx="17">
                  <c:v>-0.17637994579962424</c:v>
                </c:pt>
                <c:pt idx="18">
                  <c:v>-0.17382673320215597</c:v>
                </c:pt>
                <c:pt idx="19">
                  <c:v>-0.15477346938828038</c:v>
                </c:pt>
                <c:pt idx="20">
                  <c:v>-0.16100740748131545</c:v>
                </c:pt>
                <c:pt idx="21">
                  <c:v>-0.17016727402542561</c:v>
                </c:pt>
                <c:pt idx="22">
                  <c:v>-0.18303224164427881</c:v>
                </c:pt>
              </c:numCache>
            </c:numRef>
          </c:val>
          <c:smooth val="0"/>
          <c:extLst>
            <c:ext xmlns:c16="http://schemas.microsoft.com/office/drawing/2014/chart" uri="{C3380CC4-5D6E-409C-BE32-E72D297353CC}">
              <c16:uniqueId val="{00000006-ABFE-C14A-9E56-2F40588ABA2C}"/>
            </c:ext>
          </c:extLst>
        </c:ser>
        <c:dLbls>
          <c:showLegendKey val="0"/>
          <c:showVal val="0"/>
          <c:showCatName val="0"/>
          <c:showSerName val="0"/>
          <c:showPercent val="0"/>
          <c:showBubbleSize val="0"/>
        </c:dLbls>
        <c:smooth val="0"/>
        <c:axId val="511459632"/>
        <c:axId val="511098160"/>
      </c:lineChart>
      <c:catAx>
        <c:axId val="51145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098160"/>
        <c:crosses val="autoZero"/>
        <c:auto val="1"/>
        <c:lblAlgn val="ctr"/>
        <c:lblOffset val="100"/>
        <c:noMultiLvlLbl val="0"/>
      </c:catAx>
      <c:valAx>
        <c:axId val="511098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45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HSBC</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3953703703703705"/>
          <c:w val="0.85836329833770775"/>
          <c:h val="0.54229002624671918"/>
        </c:manualLayout>
      </c:layout>
      <c:lineChart>
        <c:grouping val="standard"/>
        <c:varyColors val="0"/>
        <c:ser>
          <c:idx val="0"/>
          <c:order val="0"/>
          <c:tx>
            <c:strRef>
              <c:f>'7. 5 Yr Change'!$CC$3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Change'!$CC$4:$CC$9</c:f>
              <c:numCache>
                <c:formatCode>0.0%</c:formatCode>
                <c:ptCount val="6"/>
                <c:pt idx="0">
                  <c:v>0</c:v>
                </c:pt>
                <c:pt idx="1">
                  <c:v>-0.18920555948423254</c:v>
                </c:pt>
                <c:pt idx="2">
                  <c:v>-0.18525375960340396</c:v>
                </c:pt>
                <c:pt idx="3">
                  <c:v>-0.26939692180783009</c:v>
                </c:pt>
                <c:pt idx="4">
                  <c:v>-0.43262842558509157</c:v>
                </c:pt>
                <c:pt idx="5">
                  <c:v>-0.4345351526277923</c:v>
                </c:pt>
              </c:numCache>
            </c:numRef>
          </c:val>
          <c:smooth val="0"/>
          <c:extLst>
            <c:ext xmlns:c16="http://schemas.microsoft.com/office/drawing/2014/chart" uri="{C3380CC4-5D6E-409C-BE32-E72D297353CC}">
              <c16:uniqueId val="{00000000-9420-E541-A1DF-D717B838E9B9}"/>
            </c:ext>
          </c:extLst>
        </c:ser>
        <c:ser>
          <c:idx val="1"/>
          <c:order val="1"/>
          <c:tx>
            <c:strRef>
              <c:f>'7. 5 Yr Change'!$CD$3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Change'!$CD$4:$CD$9</c:f>
              <c:numCache>
                <c:formatCode>0.0%</c:formatCode>
                <c:ptCount val="6"/>
                <c:pt idx="0">
                  <c:v>0</c:v>
                </c:pt>
                <c:pt idx="1">
                  <c:v>-0.12561785295743011</c:v>
                </c:pt>
                <c:pt idx="2">
                  <c:v>-0.12477549641189287</c:v>
                </c:pt>
                <c:pt idx="3">
                  <c:v>-5.1445369725291019E-2</c:v>
                </c:pt>
                <c:pt idx="4">
                  <c:v>-6.5890622184140865E-2</c:v>
                </c:pt>
                <c:pt idx="5">
                  <c:v>-9.3933611616296819E-2</c:v>
                </c:pt>
              </c:numCache>
            </c:numRef>
          </c:val>
          <c:smooth val="0"/>
          <c:extLst>
            <c:ext xmlns:c16="http://schemas.microsoft.com/office/drawing/2014/chart" uri="{C3380CC4-5D6E-409C-BE32-E72D297353CC}">
              <c16:uniqueId val="{00000001-9420-E541-A1DF-D717B838E9B9}"/>
            </c:ext>
          </c:extLst>
        </c:ser>
        <c:ser>
          <c:idx val="2"/>
          <c:order val="2"/>
          <c:tx>
            <c:strRef>
              <c:f>'7. 5 Yr Change'!$CE$3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Change'!$CE$4:$CE$9</c:f>
              <c:numCache>
                <c:formatCode>0.0%</c:formatCode>
                <c:ptCount val="6"/>
                <c:pt idx="0">
                  <c:v>0</c:v>
                </c:pt>
                <c:pt idx="1">
                  <c:v>-0.16211655583413959</c:v>
                </c:pt>
                <c:pt idx="2">
                  <c:v>-0.15551751465301919</c:v>
                </c:pt>
                <c:pt idx="3">
                  <c:v>-0.19203308187604162</c:v>
                </c:pt>
                <c:pt idx="4">
                  <c:v>-0.31850393947592343</c:v>
                </c:pt>
                <c:pt idx="5">
                  <c:v>-0.32669719295802269</c:v>
                </c:pt>
              </c:numCache>
            </c:numRef>
          </c:val>
          <c:smooth val="0"/>
          <c:extLst>
            <c:ext xmlns:c16="http://schemas.microsoft.com/office/drawing/2014/chart" uri="{C3380CC4-5D6E-409C-BE32-E72D297353CC}">
              <c16:uniqueId val="{00000002-9420-E541-A1DF-D717B838E9B9}"/>
            </c:ext>
          </c:extLst>
        </c:ser>
        <c:ser>
          <c:idx val="4"/>
          <c:order val="3"/>
          <c:tx>
            <c:strRef>
              <c:f>'7. 5 Yr Change'!$CF$3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Change'!$CF$4:$CF$9</c:f>
              <c:numCache>
                <c:formatCode>0.0%</c:formatCode>
                <c:ptCount val="6"/>
                <c:pt idx="0">
                  <c:v>0</c:v>
                </c:pt>
                <c:pt idx="1">
                  <c:v>-0.34815704894599359</c:v>
                </c:pt>
                <c:pt idx="2">
                  <c:v>-0.55800607207526098</c:v>
                </c:pt>
                <c:pt idx="3">
                  <c:v>-0.68304360898095895</c:v>
                </c:pt>
                <c:pt idx="4">
                  <c:v>-0.77232808752360493</c:v>
                </c:pt>
                <c:pt idx="5">
                  <c:v>-0.78825166149821224</c:v>
                </c:pt>
              </c:numCache>
            </c:numRef>
          </c:val>
          <c:smooth val="0"/>
          <c:extLst>
            <c:ext xmlns:c16="http://schemas.microsoft.com/office/drawing/2014/chart" uri="{C3380CC4-5D6E-409C-BE32-E72D297353CC}">
              <c16:uniqueId val="{00000003-9420-E541-A1DF-D717B838E9B9}"/>
            </c:ext>
          </c:extLst>
        </c:ser>
        <c:ser>
          <c:idx val="5"/>
          <c:order val="4"/>
          <c:tx>
            <c:strRef>
              <c:f>'7. 5 Yr Change'!$CG$3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Change'!$CG$4:$CG$9</c:f>
              <c:numCache>
                <c:formatCode>0.0%</c:formatCode>
                <c:ptCount val="6"/>
                <c:pt idx="0">
                  <c:v>0</c:v>
                </c:pt>
                <c:pt idx="1">
                  <c:v>-0.1207169621825068</c:v>
                </c:pt>
                <c:pt idx="2">
                  <c:v>-0.15718759760882309</c:v>
                </c:pt>
                <c:pt idx="3">
                  <c:v>-0.10403380619684943</c:v>
                </c:pt>
                <c:pt idx="4">
                  <c:v>-3.8900290059424358E-2</c:v>
                </c:pt>
                <c:pt idx="5">
                  <c:v>-0.20587367311569907</c:v>
                </c:pt>
              </c:numCache>
            </c:numRef>
          </c:val>
          <c:smooth val="0"/>
          <c:extLst>
            <c:ext xmlns:c16="http://schemas.microsoft.com/office/drawing/2014/chart" uri="{C3380CC4-5D6E-409C-BE32-E72D297353CC}">
              <c16:uniqueId val="{00000004-9420-E541-A1DF-D717B838E9B9}"/>
            </c:ext>
          </c:extLst>
        </c:ser>
        <c:ser>
          <c:idx val="6"/>
          <c:order val="5"/>
          <c:tx>
            <c:strRef>
              <c:f>'7. 5 Yr Change'!$CH$3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Change'!$CH$4:$CH$9</c:f>
              <c:numCache>
                <c:formatCode>0.0%</c:formatCode>
                <c:ptCount val="6"/>
                <c:pt idx="0">
                  <c:v>0</c:v>
                </c:pt>
                <c:pt idx="1">
                  <c:v>-0.11354430261726975</c:v>
                </c:pt>
                <c:pt idx="2">
                  <c:v>-0.14477361381458656</c:v>
                </c:pt>
                <c:pt idx="3">
                  <c:v>-7.4268676292732191E-2</c:v>
                </c:pt>
                <c:pt idx="4">
                  <c:v>-6.4979643171057715E-3</c:v>
                </c:pt>
                <c:pt idx="5">
                  <c:v>-0.16811010492610487</c:v>
                </c:pt>
              </c:numCache>
            </c:numRef>
          </c:val>
          <c:smooth val="0"/>
          <c:extLst>
            <c:ext xmlns:c16="http://schemas.microsoft.com/office/drawing/2014/chart" uri="{C3380CC4-5D6E-409C-BE32-E72D297353CC}">
              <c16:uniqueId val="{00000005-9420-E541-A1DF-D717B838E9B9}"/>
            </c:ext>
          </c:extLst>
        </c:ser>
        <c:ser>
          <c:idx val="3"/>
          <c:order val="6"/>
          <c:tx>
            <c:strRef>
              <c:f>'7. 5 Yr Change'!$CI$3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Change'!$CI$4:$CI$9</c:f>
              <c:numCache>
                <c:formatCode>0.0%</c:formatCode>
                <c:ptCount val="6"/>
                <c:pt idx="0">
                  <c:v>0</c:v>
                </c:pt>
                <c:pt idx="1">
                  <c:v>-0.14388487590797649</c:v>
                </c:pt>
                <c:pt idx="2">
                  <c:v>-0.15168797090235189</c:v>
                </c:pt>
                <c:pt idx="3">
                  <c:v>-0.15529412509945362</c:v>
                </c:pt>
                <c:pt idx="4">
                  <c:v>-0.21742473859075173</c:v>
                </c:pt>
                <c:pt idx="5">
                  <c:v>-0.27409020418720548</c:v>
                </c:pt>
              </c:numCache>
            </c:numRef>
          </c:val>
          <c:smooth val="0"/>
          <c:extLst>
            <c:ext xmlns:c16="http://schemas.microsoft.com/office/drawing/2014/chart" uri="{C3380CC4-5D6E-409C-BE32-E72D297353CC}">
              <c16:uniqueId val="{00000006-9420-E541-A1DF-D717B838E9B9}"/>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solidFill>
                  <a:srgbClr val="7F7F7F"/>
                </a:solidFill>
              </a:defRPr>
            </a:pPr>
            <a:r>
              <a:rPr lang="en-US" sz="1400" dirty="0">
                <a:solidFill>
                  <a:srgbClr val="7F7F7F"/>
                </a:solidFill>
              </a:rPr>
              <a:t>Business Loans</a:t>
            </a:r>
          </a:p>
          <a:p>
            <a:pPr>
              <a:defRPr sz="1400" b="0">
                <a:solidFill>
                  <a:srgbClr val="7F7F7F"/>
                </a:solidFill>
              </a:defRPr>
            </a:pPr>
            <a:r>
              <a:rPr lang="en-US" sz="1400" dirty="0">
                <a:solidFill>
                  <a:srgbClr val="7F7F7F"/>
                </a:solidFill>
              </a:rPr>
              <a:t>Q3’21</a:t>
            </a:r>
          </a:p>
        </c:rich>
      </c:tx>
      <c:overlay val="0"/>
    </c:title>
    <c:autoTitleDeleted val="0"/>
    <c:plotArea>
      <c:layout/>
      <c:pieChart>
        <c:varyColors val="1"/>
        <c:ser>
          <c:idx val="0"/>
          <c:order val="0"/>
          <c:tx>
            <c:strRef>
              <c:f>Sheet1!$B$1</c:f>
              <c:strCache>
                <c:ptCount val="1"/>
                <c:pt idx="0">
                  <c:v>Business Loans</c:v>
                </c:pt>
              </c:strCache>
            </c:strRef>
          </c:tx>
          <c:spPr>
            <a:solidFill>
              <a:srgbClr val="0000FF"/>
            </a:solidFill>
          </c:spPr>
          <c:dPt>
            <c:idx val="0"/>
            <c:bubble3D val="0"/>
            <c:extLst>
              <c:ext xmlns:c16="http://schemas.microsoft.com/office/drawing/2014/chart" uri="{C3380CC4-5D6E-409C-BE32-E72D297353CC}">
                <c16:uniqueId val="{00000000-DA68-1A4F-9885-DF2E3D7660D6}"/>
              </c:ext>
            </c:extLst>
          </c:dPt>
          <c:dPt>
            <c:idx val="1"/>
            <c:bubble3D val="0"/>
            <c:spPr>
              <a:solidFill>
                <a:srgbClr val="FF0000"/>
              </a:solidFill>
            </c:spPr>
            <c:extLst>
              <c:ext xmlns:c16="http://schemas.microsoft.com/office/drawing/2014/chart" uri="{C3380CC4-5D6E-409C-BE32-E72D297353CC}">
                <c16:uniqueId val="{00000002-DA68-1A4F-9885-DF2E3D7660D6}"/>
              </c:ext>
            </c:extLst>
          </c:dPt>
          <c:dPt>
            <c:idx val="2"/>
            <c:bubble3D val="0"/>
            <c:spPr>
              <a:solidFill>
                <a:srgbClr val="00B050"/>
              </a:solidFill>
            </c:spPr>
            <c:extLst>
              <c:ext xmlns:c16="http://schemas.microsoft.com/office/drawing/2014/chart" uri="{C3380CC4-5D6E-409C-BE32-E72D297353CC}">
                <c16:uniqueId val="{00000004-DA68-1A4F-9885-DF2E3D7660D6}"/>
              </c:ext>
            </c:extLst>
          </c:dPt>
          <c:dPt>
            <c:idx val="3"/>
            <c:bubble3D val="0"/>
            <c:spPr>
              <a:solidFill>
                <a:srgbClr val="FF0000"/>
              </a:solidFill>
            </c:spPr>
            <c:extLst>
              <c:ext xmlns:c16="http://schemas.microsoft.com/office/drawing/2014/chart" uri="{C3380CC4-5D6E-409C-BE32-E72D297353CC}">
                <c16:uniqueId val="{00000006-DA68-1A4F-9885-DF2E3D7660D6}"/>
              </c:ext>
            </c:extLst>
          </c:dPt>
          <c:dLbls>
            <c:dLbl>
              <c:idx val="0"/>
              <c:layout>
                <c:manualLayout>
                  <c:x val="-0.20560944545399865"/>
                  <c:y val="-0.18367196287964005"/>
                </c:manualLayout>
              </c:layout>
              <c:spPr>
                <a:noFill/>
                <a:ln w="25365">
                  <a:noFill/>
                </a:ln>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8-1A4F-9885-DF2E3D7660D6}"/>
                </c:ext>
              </c:extLst>
            </c:dLbl>
            <c:dLbl>
              <c:idx val="2"/>
              <c:spPr>
                <a:noFill/>
                <a:ln w="25365">
                  <a:noFill/>
                </a:ln>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4-DA68-1A4F-9885-DF2E3D7660D6}"/>
                </c:ext>
              </c:extLst>
            </c:dLbl>
            <c:dLbl>
              <c:idx val="3"/>
              <c:spPr>
                <a:noFill/>
                <a:ln w="25365">
                  <a:noFill/>
                </a:ln>
              </c:spPr>
              <c:txPr>
                <a:bodyPr/>
                <a:lstStyle/>
                <a:p>
                  <a:pPr>
                    <a:defRPr>
                      <a:solidFill>
                        <a:schemeClr val="tx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6-DA68-1A4F-9885-DF2E3D7660D6}"/>
                </c:ext>
              </c:extLst>
            </c:dLbl>
            <c:spPr>
              <a:noFill/>
              <a:ln w="25365">
                <a:noFill/>
              </a:ln>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Banks</c:v>
                </c:pt>
                <c:pt idx="1">
                  <c:v>Credit Unions</c:v>
                </c:pt>
                <c:pt idx="2">
                  <c:v>Other Non-Banks</c:v>
                </c:pt>
              </c:strCache>
            </c:strRef>
          </c:cat>
          <c:val>
            <c:numRef>
              <c:f>Sheet1!$B$2:$B$4</c:f>
              <c:numCache>
                <c:formatCode>#,##0</c:formatCode>
                <c:ptCount val="3"/>
                <c:pt idx="0" formatCode="_(* #,##0_);_(* \(#,##0\);_(* &quot;-&quot;??_);_(@_)">
                  <c:v>410344</c:v>
                </c:pt>
                <c:pt idx="1">
                  <c:v>16115</c:v>
                </c:pt>
                <c:pt idx="2" formatCode="_(* #,##0_);_(* \(#,##0\);_(* &quot;-&quot;??_);_(@_)">
                  <c:v>173940</c:v>
                </c:pt>
              </c:numCache>
            </c:numRef>
          </c:val>
          <c:extLst>
            <c:ext xmlns:c16="http://schemas.microsoft.com/office/drawing/2014/chart" uri="{C3380CC4-5D6E-409C-BE32-E72D297353CC}">
              <c16:uniqueId val="{00000007-DA68-1A4F-9885-DF2E3D7660D6}"/>
            </c:ext>
          </c:extLst>
        </c:ser>
        <c:dLbls>
          <c:showLegendKey val="0"/>
          <c:showVal val="0"/>
          <c:showCatName val="1"/>
          <c:showSerName val="0"/>
          <c:showPercent val="1"/>
          <c:showBubbleSize val="0"/>
          <c:showLeaderLines val="1"/>
        </c:dLbls>
        <c:firstSliceAng val="0"/>
      </c:pieChart>
      <c:spPr>
        <a:noFill/>
        <a:ln w="25365">
          <a:noFill/>
        </a:ln>
      </c:spPr>
    </c:plotArea>
    <c:plotVisOnly val="1"/>
    <c:dispBlanksAs val="zero"/>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Laurentian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Changes'!$CT$3</c:f>
              <c:strCache>
                <c:ptCount val="1"/>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Changes'!$CT$4:$CT$28</c:f>
              <c:numCache>
                <c:formatCode>0.0%</c:formatCode>
                <c:ptCount val="25"/>
                <c:pt idx="0">
                  <c:v>0</c:v>
                </c:pt>
                <c:pt idx="1">
                  <c:v>1.184377607724672E-2</c:v>
                </c:pt>
                <c:pt idx="2">
                  <c:v>-0.10324081170765857</c:v>
                </c:pt>
                <c:pt idx="3">
                  <c:v>-9.6885286911105595E-2</c:v>
                </c:pt>
                <c:pt idx="4">
                  <c:v>1.8688584897744633E-3</c:v>
                </c:pt>
                <c:pt idx="5">
                  <c:v>-2.2913482042352391E-2</c:v>
                </c:pt>
                <c:pt idx="6">
                  <c:v>-7.3677769179093133E-2</c:v>
                </c:pt>
                <c:pt idx="7">
                  <c:v>-4.2012127691491985E-2</c:v>
                </c:pt>
                <c:pt idx="8">
                  <c:v>-8.5567726317526752E-2</c:v>
                </c:pt>
                <c:pt idx="9">
                  <c:v>-0.12303548994921636</c:v>
                </c:pt>
                <c:pt idx="10">
                  <c:v>-0.16907567524791364</c:v>
                </c:pt>
                <c:pt idx="11">
                  <c:v>-0.17686681572282084</c:v>
                </c:pt>
                <c:pt idx="12">
                  <c:v>-0.20171420425347594</c:v>
                </c:pt>
                <c:pt idx="13">
                  <c:v>-0.16867429115011803</c:v>
                </c:pt>
                <c:pt idx="14">
                  <c:v>-0.23413007744576697</c:v>
                </c:pt>
                <c:pt idx="15">
                  <c:v>-0.20694597821573696</c:v>
                </c:pt>
                <c:pt idx="16">
                  <c:v>-0.16273314048834037</c:v>
                </c:pt>
                <c:pt idx="17">
                  <c:v>-0.16184652645636496</c:v>
                </c:pt>
                <c:pt idx="18">
                  <c:v>-0.15679851597635786</c:v>
                </c:pt>
                <c:pt idx="19">
                  <c:v>-0.2341160506074603</c:v>
                </c:pt>
                <c:pt idx="20">
                  <c:v>-0.23012791511009301</c:v>
                </c:pt>
                <c:pt idx="21">
                  <c:v>-0.23808884218373244</c:v>
                </c:pt>
                <c:pt idx="22">
                  <c:v>-0.24004047169791431</c:v>
                </c:pt>
              </c:numCache>
            </c:numRef>
          </c:val>
          <c:smooth val="0"/>
          <c:extLst>
            <c:ext xmlns:c16="http://schemas.microsoft.com/office/drawing/2014/chart" uri="{C3380CC4-5D6E-409C-BE32-E72D297353CC}">
              <c16:uniqueId val="{00000000-382E-2D44-8B66-290449FFC989}"/>
            </c:ext>
          </c:extLst>
        </c:ser>
        <c:ser>
          <c:idx val="1"/>
          <c:order val="1"/>
          <c:tx>
            <c:strRef>
              <c:f>'5. Tot Mkt BP Changes'!$CU$3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Changes'!$CU$4:$CU$28</c:f>
              <c:numCache>
                <c:formatCode>0.0%</c:formatCode>
                <c:ptCount val="25"/>
                <c:pt idx="0">
                  <c:v>0</c:v>
                </c:pt>
                <c:pt idx="1">
                  <c:v>-0.20289469769956206</c:v>
                </c:pt>
                <c:pt idx="2">
                  <c:v>-0.22527608412072941</c:v>
                </c:pt>
                <c:pt idx="3">
                  <c:v>-0.21057950447477669</c:v>
                </c:pt>
                <c:pt idx="4">
                  <c:v>-0.25873331064171251</c:v>
                </c:pt>
                <c:pt idx="5">
                  <c:v>-0.28034649481254265</c:v>
                </c:pt>
                <c:pt idx="6">
                  <c:v>-0.289205436887712</c:v>
                </c:pt>
                <c:pt idx="7">
                  <c:v>-0.21343923138488563</c:v>
                </c:pt>
                <c:pt idx="8">
                  <c:v>-0.2128599115411238</c:v>
                </c:pt>
                <c:pt idx="9">
                  <c:v>-0.21459224059812343</c:v>
                </c:pt>
                <c:pt idx="10">
                  <c:v>-0.26846868157394044</c:v>
                </c:pt>
                <c:pt idx="11">
                  <c:v>-0.26748949148583473</c:v>
                </c:pt>
                <c:pt idx="12">
                  <c:v>-0.25806663517629513</c:v>
                </c:pt>
                <c:pt idx="13">
                  <c:v>-0.21210987891822533</c:v>
                </c:pt>
                <c:pt idx="14">
                  <c:v>-0.23314107048739088</c:v>
                </c:pt>
                <c:pt idx="15">
                  <c:v>-0.35072235805998303</c:v>
                </c:pt>
                <c:pt idx="16">
                  <c:v>-0.31352179538037472</c:v>
                </c:pt>
                <c:pt idx="17">
                  <c:v>-0.26481322154961368</c:v>
                </c:pt>
                <c:pt idx="18">
                  <c:v>-0.24461329849404576</c:v>
                </c:pt>
                <c:pt idx="19">
                  <c:v>-0.22455349089257032</c:v>
                </c:pt>
                <c:pt idx="20">
                  <c:v>-0.20609350935898763</c:v>
                </c:pt>
                <c:pt idx="21">
                  <c:v>-0.23849668288708173</c:v>
                </c:pt>
                <c:pt idx="22">
                  <c:v>-0.25752165537163813</c:v>
                </c:pt>
              </c:numCache>
            </c:numRef>
          </c:val>
          <c:smooth val="0"/>
          <c:extLst>
            <c:ext xmlns:c16="http://schemas.microsoft.com/office/drawing/2014/chart" uri="{C3380CC4-5D6E-409C-BE32-E72D297353CC}">
              <c16:uniqueId val="{00000001-382E-2D44-8B66-290449FFC989}"/>
            </c:ext>
          </c:extLst>
        </c:ser>
        <c:ser>
          <c:idx val="2"/>
          <c:order val="2"/>
          <c:tx>
            <c:strRef>
              <c:f>'5. Tot Mkt BP Changes'!$CV$3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Changes'!$CV$4:$CV$28</c:f>
              <c:numCache>
                <c:formatCode>0.0%</c:formatCode>
                <c:ptCount val="25"/>
                <c:pt idx="0">
                  <c:v>0</c:v>
                </c:pt>
                <c:pt idx="1">
                  <c:v>-0.14251868539315271</c:v>
                </c:pt>
                <c:pt idx="2">
                  <c:v>-0.19208232351495155</c:v>
                </c:pt>
                <c:pt idx="3">
                  <c:v>-0.1830063833425892</c:v>
                </c:pt>
                <c:pt idx="4">
                  <c:v>-0.18947725283617256</c:v>
                </c:pt>
                <c:pt idx="5">
                  <c:v>-0.21568265033476142</c:v>
                </c:pt>
                <c:pt idx="6">
                  <c:v>-0.2480165342919731</c:v>
                </c:pt>
                <c:pt idx="7">
                  <c:v>-0.19591549634281608</c:v>
                </c:pt>
                <c:pt idx="8">
                  <c:v>-0.2175008147186584</c:v>
                </c:pt>
                <c:pt idx="9">
                  <c:v>-0.23915966049036289</c:v>
                </c:pt>
                <c:pt idx="10">
                  <c:v>-0.29283131493948078</c:v>
                </c:pt>
                <c:pt idx="11">
                  <c:v>-0.30074395797379139</c:v>
                </c:pt>
                <c:pt idx="12">
                  <c:v>-0.30282073274564753</c:v>
                </c:pt>
                <c:pt idx="13">
                  <c:v>-0.2657487938195503</c:v>
                </c:pt>
                <c:pt idx="14">
                  <c:v>-0.29893813407857139</c:v>
                </c:pt>
                <c:pt idx="15">
                  <c:v>-0.37514426917409177</c:v>
                </c:pt>
                <c:pt idx="16">
                  <c:v>-0.36203180291263637</c:v>
                </c:pt>
                <c:pt idx="17">
                  <c:v>-0.33498826682077698</c:v>
                </c:pt>
                <c:pt idx="18">
                  <c:v>-0.3307092079300919</c:v>
                </c:pt>
                <c:pt idx="19">
                  <c:v>-0.3446696557216552</c:v>
                </c:pt>
                <c:pt idx="20">
                  <c:v>-0.33685972427006411</c:v>
                </c:pt>
                <c:pt idx="21">
                  <c:v>-0.35744324379011477</c:v>
                </c:pt>
                <c:pt idx="22">
                  <c:v>-0.36881661096800422</c:v>
                </c:pt>
              </c:numCache>
            </c:numRef>
          </c:val>
          <c:smooth val="0"/>
          <c:extLst>
            <c:ext xmlns:c16="http://schemas.microsoft.com/office/drawing/2014/chart" uri="{C3380CC4-5D6E-409C-BE32-E72D297353CC}">
              <c16:uniqueId val="{00000002-382E-2D44-8B66-290449FFC989}"/>
            </c:ext>
          </c:extLst>
        </c:ser>
        <c:ser>
          <c:idx val="3"/>
          <c:order val="3"/>
          <c:tx>
            <c:strRef>
              <c:f>'5. Tot Mkt BP Changes'!$CW$3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Changes'!$CW$4:$CW$28</c:f>
              <c:numCache>
                <c:formatCode>0.0%</c:formatCode>
                <c:ptCount val="25"/>
                <c:pt idx="0">
                  <c:v>0</c:v>
                </c:pt>
                <c:pt idx="1">
                  <c:v>-2.6574724822886531E-2</c:v>
                </c:pt>
                <c:pt idx="2">
                  <c:v>-2.2441166645886298E-2</c:v>
                </c:pt>
                <c:pt idx="3">
                  <c:v>-2.4736357089074585E-2</c:v>
                </c:pt>
                <c:pt idx="4">
                  <c:v>-1.5899963552883707E-2</c:v>
                </c:pt>
                <c:pt idx="5">
                  <c:v>-1.4749685827451372E-2</c:v>
                </c:pt>
                <c:pt idx="6">
                  <c:v>-1.2505007170086287E-2</c:v>
                </c:pt>
                <c:pt idx="7">
                  <c:v>-1.796830424113683E-2</c:v>
                </c:pt>
                <c:pt idx="8">
                  <c:v>-3.6576264977342759E-3</c:v>
                </c:pt>
                <c:pt idx="9">
                  <c:v>5.6835518386064545E-3</c:v>
                </c:pt>
                <c:pt idx="10">
                  <c:v>-1.0052027086047318E-2</c:v>
                </c:pt>
                <c:pt idx="11">
                  <c:v>-2.3971684579845338E-2</c:v>
                </c:pt>
                <c:pt idx="12">
                  <c:v>-3.6805084592701515E-2</c:v>
                </c:pt>
                <c:pt idx="13">
                  <c:v>-2.8185800556148964E-2</c:v>
                </c:pt>
                <c:pt idx="14">
                  <c:v>-2.8172459955801046E-2</c:v>
                </c:pt>
                <c:pt idx="15">
                  <c:v>-2.6650711540459653E-2</c:v>
                </c:pt>
                <c:pt idx="16">
                  <c:v>-1.7479380252169805E-2</c:v>
                </c:pt>
                <c:pt idx="17">
                  <c:v>-7.679242891378924E-3</c:v>
                </c:pt>
                <c:pt idx="18">
                  <c:v>2.2311096344566E-2</c:v>
                </c:pt>
                <c:pt idx="19">
                  <c:v>3.5610720673502461E-2</c:v>
                </c:pt>
                <c:pt idx="20">
                  <c:v>4.4015788868095249E-2</c:v>
                </c:pt>
                <c:pt idx="21">
                  <c:v>4.774643711657918E-2</c:v>
                </c:pt>
                <c:pt idx="22">
                  <c:v>4.4840680402802577E-2</c:v>
                </c:pt>
              </c:numCache>
            </c:numRef>
          </c:val>
          <c:smooth val="0"/>
          <c:extLst>
            <c:ext xmlns:c16="http://schemas.microsoft.com/office/drawing/2014/chart" uri="{C3380CC4-5D6E-409C-BE32-E72D297353CC}">
              <c16:uniqueId val="{00000003-382E-2D44-8B66-290449FFC989}"/>
            </c:ext>
          </c:extLst>
        </c:ser>
        <c:ser>
          <c:idx val="4"/>
          <c:order val="4"/>
          <c:tx>
            <c:strRef>
              <c:f>'5. Tot Mkt BP Changes'!$CX$3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Changes'!$CX$4:$CX$28</c:f>
              <c:numCache>
                <c:formatCode>0.0%</c:formatCode>
                <c:ptCount val="25"/>
                <c:pt idx="0">
                  <c:v>0</c:v>
                </c:pt>
                <c:pt idx="1">
                  <c:v>-1.7466901282017156E-2</c:v>
                </c:pt>
                <c:pt idx="2">
                  <c:v>-4.110937801713279E-2</c:v>
                </c:pt>
                <c:pt idx="3">
                  <c:v>-0.16676631315937129</c:v>
                </c:pt>
                <c:pt idx="4">
                  <c:v>-0.17811371006126589</c:v>
                </c:pt>
                <c:pt idx="5">
                  <c:v>-0.1636796560881692</c:v>
                </c:pt>
                <c:pt idx="6">
                  <c:v>-0.16866366867224133</c:v>
                </c:pt>
                <c:pt idx="7">
                  <c:v>-0.14263283347715874</c:v>
                </c:pt>
                <c:pt idx="8">
                  <c:v>-0.12212689029857093</c:v>
                </c:pt>
                <c:pt idx="9">
                  <c:v>-0.15415318509854556</c:v>
                </c:pt>
                <c:pt idx="10">
                  <c:v>-0.156170081215428</c:v>
                </c:pt>
                <c:pt idx="11">
                  <c:v>-0.17012818921928116</c:v>
                </c:pt>
                <c:pt idx="12">
                  <c:v>-0.18491349441186475</c:v>
                </c:pt>
                <c:pt idx="13">
                  <c:v>-0.19498680326878334</c:v>
                </c:pt>
                <c:pt idx="14">
                  <c:v>-0.19165519164612374</c:v>
                </c:pt>
                <c:pt idx="15">
                  <c:v>-0.20755259750246005</c:v>
                </c:pt>
                <c:pt idx="16">
                  <c:v>-0.2287920954246222</c:v>
                </c:pt>
                <c:pt idx="17">
                  <c:v>-0.22435752888757271</c:v>
                </c:pt>
                <c:pt idx="18">
                  <c:v>-0.23281005407469887</c:v>
                </c:pt>
                <c:pt idx="19">
                  <c:v>-0.23600192737702333</c:v>
                </c:pt>
                <c:pt idx="20">
                  <c:v>-0.25098068889325065</c:v>
                </c:pt>
                <c:pt idx="21">
                  <c:v>-0.25976993898190909</c:v>
                </c:pt>
                <c:pt idx="22">
                  <c:v>-0.25014360042610334</c:v>
                </c:pt>
              </c:numCache>
            </c:numRef>
          </c:val>
          <c:smooth val="0"/>
          <c:extLst>
            <c:ext xmlns:c16="http://schemas.microsoft.com/office/drawing/2014/chart" uri="{C3380CC4-5D6E-409C-BE32-E72D297353CC}">
              <c16:uniqueId val="{00000004-382E-2D44-8B66-290449FFC989}"/>
            </c:ext>
          </c:extLst>
        </c:ser>
        <c:ser>
          <c:idx val="5"/>
          <c:order val="5"/>
          <c:tx>
            <c:strRef>
              <c:f>'5. Tot Mkt BP Changes'!$CY$3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Changes'!$CY$4:$CY$28</c:f>
              <c:numCache>
                <c:formatCode>0.0%</c:formatCode>
                <c:ptCount val="25"/>
                <c:pt idx="0">
                  <c:v>0</c:v>
                </c:pt>
                <c:pt idx="1">
                  <c:v>-1.0846012028970094E-2</c:v>
                </c:pt>
                <c:pt idx="2">
                  <c:v>-2.5352679187352293E-2</c:v>
                </c:pt>
                <c:pt idx="3">
                  <c:v>-9.5397131501561497E-2</c:v>
                </c:pt>
                <c:pt idx="4">
                  <c:v>-9.7858326687056324E-2</c:v>
                </c:pt>
                <c:pt idx="5">
                  <c:v>-9.3115497401434294E-2</c:v>
                </c:pt>
                <c:pt idx="6">
                  <c:v>-9.1836450865507749E-2</c:v>
                </c:pt>
                <c:pt idx="7">
                  <c:v>-7.8409765925210012E-2</c:v>
                </c:pt>
                <c:pt idx="8">
                  <c:v>-6.0503481617922156E-2</c:v>
                </c:pt>
                <c:pt idx="9">
                  <c:v>-6.9500375328285777E-2</c:v>
                </c:pt>
                <c:pt idx="10">
                  <c:v>-7.7622748699906818E-2</c:v>
                </c:pt>
                <c:pt idx="11">
                  <c:v>-8.9264345229106007E-2</c:v>
                </c:pt>
                <c:pt idx="12">
                  <c:v>-0.10501706787084528</c:v>
                </c:pt>
                <c:pt idx="13">
                  <c:v>-0.10363001464113393</c:v>
                </c:pt>
                <c:pt idx="14">
                  <c:v>-0.10243461538864013</c:v>
                </c:pt>
                <c:pt idx="15">
                  <c:v>-0.11053687372802971</c:v>
                </c:pt>
                <c:pt idx="16">
                  <c:v>-0.11462452243473262</c:v>
                </c:pt>
                <c:pt idx="17">
                  <c:v>-0.10728416157708429</c:v>
                </c:pt>
                <c:pt idx="18">
                  <c:v>-9.6937979742711899E-2</c:v>
                </c:pt>
                <c:pt idx="19">
                  <c:v>-8.9874144705124087E-2</c:v>
                </c:pt>
                <c:pt idx="20">
                  <c:v>-9.1422743514790558E-2</c:v>
                </c:pt>
                <c:pt idx="21">
                  <c:v>-9.1636552028215801E-2</c:v>
                </c:pt>
                <c:pt idx="22">
                  <c:v>-8.9744985815573941E-2</c:v>
                </c:pt>
              </c:numCache>
            </c:numRef>
          </c:val>
          <c:smooth val="0"/>
          <c:extLst>
            <c:ext xmlns:c16="http://schemas.microsoft.com/office/drawing/2014/chart" uri="{C3380CC4-5D6E-409C-BE32-E72D297353CC}">
              <c16:uniqueId val="{00000005-382E-2D44-8B66-290449FFC989}"/>
            </c:ext>
          </c:extLst>
        </c:ser>
        <c:ser>
          <c:idx val="6"/>
          <c:order val="6"/>
          <c:tx>
            <c:strRef>
              <c:f>'5. Tot Mkt BP Changes'!$CZ$3</c:f>
              <c:strCache>
                <c:ptCount val="1"/>
                <c:pt idx="0">
                  <c:v>Total Commercial</c:v>
                </c:pt>
              </c:strCache>
            </c:strRef>
          </c:tx>
          <c:spPr>
            <a:ln w="28575" cap="rnd">
              <a:solidFill>
                <a:schemeClr val="accent1">
                  <a:lumMod val="60000"/>
                </a:schemeClr>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Changes'!$CZ$4:$CZ$28</c:f>
              <c:numCache>
                <c:formatCode>0.0%</c:formatCode>
                <c:ptCount val="25"/>
                <c:pt idx="0">
                  <c:v>0</c:v>
                </c:pt>
                <c:pt idx="1">
                  <c:v>-6.7587835178492039E-2</c:v>
                </c:pt>
                <c:pt idx="2">
                  <c:v>-9.6559818770400777E-2</c:v>
                </c:pt>
                <c:pt idx="3">
                  <c:v>-0.13053331376173144</c:v>
                </c:pt>
                <c:pt idx="4">
                  <c:v>-0.14124745606944808</c:v>
                </c:pt>
                <c:pt idx="5">
                  <c:v>-0.15017655271170033</c:v>
                </c:pt>
                <c:pt idx="6">
                  <c:v>-0.16831521438140121</c:v>
                </c:pt>
                <c:pt idx="7">
                  <c:v>-0.13956372119533822</c:v>
                </c:pt>
                <c:pt idx="8">
                  <c:v>-0.14103780237312971</c:v>
                </c:pt>
                <c:pt idx="9">
                  <c:v>-0.15720247329151527</c:v>
                </c:pt>
                <c:pt idx="10">
                  <c:v>-0.18544489869026265</c:v>
                </c:pt>
                <c:pt idx="11">
                  <c:v>-0.19731242099085219</c:v>
                </c:pt>
                <c:pt idx="12">
                  <c:v>-0.20430697761279307</c:v>
                </c:pt>
                <c:pt idx="13">
                  <c:v>-0.18667370248717169</c:v>
                </c:pt>
                <c:pt idx="14">
                  <c:v>-0.20185639794613741</c:v>
                </c:pt>
                <c:pt idx="15">
                  <c:v>-0.23836062701847671</c:v>
                </c:pt>
                <c:pt idx="16">
                  <c:v>-0.23282199456958863</c:v>
                </c:pt>
                <c:pt idx="17">
                  <c:v>-0.21950179289431462</c:v>
                </c:pt>
                <c:pt idx="18">
                  <c:v>-0.21063572165886812</c:v>
                </c:pt>
                <c:pt idx="19">
                  <c:v>-0.21429760332467446</c:v>
                </c:pt>
                <c:pt idx="20">
                  <c:v>-0.21320512079622109</c:v>
                </c:pt>
                <c:pt idx="21">
                  <c:v>-0.22250974217873248</c:v>
                </c:pt>
                <c:pt idx="22">
                  <c:v>-0.22492145603735639</c:v>
                </c:pt>
              </c:numCache>
            </c:numRef>
          </c:val>
          <c:smooth val="0"/>
          <c:extLst>
            <c:ext xmlns:c16="http://schemas.microsoft.com/office/drawing/2014/chart" uri="{C3380CC4-5D6E-409C-BE32-E72D297353CC}">
              <c16:uniqueId val="{00000006-382E-2D44-8B66-290449FFC989}"/>
            </c:ext>
          </c:extLst>
        </c:ser>
        <c:dLbls>
          <c:showLegendKey val="0"/>
          <c:showVal val="0"/>
          <c:showCatName val="0"/>
          <c:showSerName val="0"/>
          <c:showPercent val="0"/>
          <c:showBubbleSize val="0"/>
        </c:dLbls>
        <c:smooth val="0"/>
        <c:axId val="511665312"/>
        <c:axId val="511667360"/>
      </c:lineChart>
      <c:catAx>
        <c:axId val="51166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667360"/>
        <c:crosses val="autoZero"/>
        <c:auto val="1"/>
        <c:lblAlgn val="ctr"/>
        <c:lblOffset val="100"/>
        <c:noMultiLvlLbl val="0"/>
      </c:catAx>
      <c:valAx>
        <c:axId val="511667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66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Laurentian</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086060426634046"/>
          <c:w val="0.85836329833770775"/>
          <c:h val="0.63096657850220972"/>
        </c:manualLayout>
      </c:layout>
      <c:lineChart>
        <c:grouping val="standard"/>
        <c:varyColors val="0"/>
        <c:ser>
          <c:idx val="0"/>
          <c:order val="0"/>
          <c:tx>
            <c:strRef>
              <c:f>'7. 5 Yr Change'!$CJ$3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Change'!$CJ$4:$CJ$9</c:f>
              <c:numCache>
                <c:formatCode>0.0%</c:formatCode>
                <c:ptCount val="6"/>
                <c:pt idx="0">
                  <c:v>0</c:v>
                </c:pt>
                <c:pt idx="1">
                  <c:v>-0.1582657536848748</c:v>
                </c:pt>
                <c:pt idx="2">
                  <c:v>-0.25996469888161855</c:v>
                </c:pt>
                <c:pt idx="3">
                  <c:v>-0.38088741947966098</c:v>
                </c:pt>
                <c:pt idx="4">
                  <c:v>-0.61838675378120211</c:v>
                </c:pt>
                <c:pt idx="5">
                  <c:v>-0.61833020844831199</c:v>
                </c:pt>
              </c:numCache>
            </c:numRef>
          </c:val>
          <c:smooth val="0"/>
          <c:extLst>
            <c:ext xmlns:c16="http://schemas.microsoft.com/office/drawing/2014/chart" uri="{C3380CC4-5D6E-409C-BE32-E72D297353CC}">
              <c16:uniqueId val="{00000000-E219-2148-8F8E-EEC4B9C02BF4}"/>
            </c:ext>
          </c:extLst>
        </c:ser>
        <c:ser>
          <c:idx val="1"/>
          <c:order val="1"/>
          <c:tx>
            <c:strRef>
              <c:f>'7. 5 Yr Change'!$CK$3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Change'!$CK$4:$CK$9</c:f>
              <c:numCache>
                <c:formatCode>0.0%</c:formatCode>
                <c:ptCount val="6"/>
                <c:pt idx="0">
                  <c:v>0</c:v>
                </c:pt>
                <c:pt idx="1">
                  <c:v>-1.7880648108854671E-2</c:v>
                </c:pt>
                <c:pt idx="2">
                  <c:v>0.2946025383046722</c:v>
                </c:pt>
                <c:pt idx="3">
                  <c:v>7.2137035945272876E-2</c:v>
                </c:pt>
                <c:pt idx="4">
                  <c:v>-5.9334034233702156E-2</c:v>
                </c:pt>
                <c:pt idx="5">
                  <c:v>-0.25885926017799749</c:v>
                </c:pt>
              </c:numCache>
            </c:numRef>
          </c:val>
          <c:smooth val="0"/>
          <c:extLst>
            <c:ext xmlns:c16="http://schemas.microsoft.com/office/drawing/2014/chart" uri="{C3380CC4-5D6E-409C-BE32-E72D297353CC}">
              <c16:uniqueId val="{00000001-E219-2148-8F8E-EEC4B9C02BF4}"/>
            </c:ext>
          </c:extLst>
        </c:ser>
        <c:ser>
          <c:idx val="2"/>
          <c:order val="2"/>
          <c:tx>
            <c:strRef>
              <c:f>'7. 5 Yr Change'!$CL$3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Change'!$CL$4:$CL$9</c:f>
              <c:numCache>
                <c:formatCode>0.0%</c:formatCode>
                <c:ptCount val="6"/>
                <c:pt idx="0">
                  <c:v>0</c:v>
                </c:pt>
                <c:pt idx="1">
                  <c:v>-9.1464935108569984E-2</c:v>
                </c:pt>
                <c:pt idx="2">
                  <c:v>3.388872094885257E-2</c:v>
                </c:pt>
                <c:pt idx="3">
                  <c:v>-0.14022782028281888</c:v>
                </c:pt>
                <c:pt idx="4">
                  <c:v>-0.39065631372666282</c:v>
                </c:pt>
                <c:pt idx="5">
                  <c:v>-0.4803922655076725</c:v>
                </c:pt>
              </c:numCache>
            </c:numRef>
          </c:val>
          <c:smooth val="0"/>
          <c:extLst>
            <c:ext xmlns:c16="http://schemas.microsoft.com/office/drawing/2014/chart" uri="{C3380CC4-5D6E-409C-BE32-E72D297353CC}">
              <c16:uniqueId val="{00000002-E219-2148-8F8E-EEC4B9C02BF4}"/>
            </c:ext>
          </c:extLst>
        </c:ser>
        <c:ser>
          <c:idx val="4"/>
          <c:order val="3"/>
          <c:tx>
            <c:strRef>
              <c:f>'7. 5 Yr Change'!$CM$3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Change'!$CM$4:$CM$9</c:f>
              <c:numCache>
                <c:formatCode>0.0%</c:formatCode>
                <c:ptCount val="6"/>
                <c:pt idx="0">
                  <c:v>0</c:v>
                </c:pt>
                <c:pt idx="1">
                  <c:v>2.9095354046151354E-2</c:v>
                </c:pt>
                <c:pt idx="2">
                  <c:v>0.11184470229386467</c:v>
                </c:pt>
                <c:pt idx="3">
                  <c:v>0.20038469396211542</c:v>
                </c:pt>
                <c:pt idx="4">
                  <c:v>0.14767439619026002</c:v>
                </c:pt>
                <c:pt idx="5">
                  <c:v>0.14894007081215946</c:v>
                </c:pt>
              </c:numCache>
            </c:numRef>
          </c:val>
          <c:smooth val="0"/>
          <c:extLst>
            <c:ext xmlns:c16="http://schemas.microsoft.com/office/drawing/2014/chart" uri="{C3380CC4-5D6E-409C-BE32-E72D297353CC}">
              <c16:uniqueId val="{00000003-E219-2148-8F8E-EEC4B9C02BF4}"/>
            </c:ext>
          </c:extLst>
        </c:ser>
        <c:ser>
          <c:idx val="5"/>
          <c:order val="4"/>
          <c:tx>
            <c:strRef>
              <c:f>'7. 5 Yr Change'!$CN$3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Change'!$CN$4:$CN$9</c:f>
              <c:numCache>
                <c:formatCode>0.0%</c:formatCode>
                <c:ptCount val="6"/>
                <c:pt idx="0">
                  <c:v>0</c:v>
                </c:pt>
                <c:pt idx="1">
                  <c:v>0.18693988969354638</c:v>
                </c:pt>
                <c:pt idx="2">
                  <c:v>0.1472752183592676</c:v>
                </c:pt>
                <c:pt idx="3">
                  <c:v>-0.13576663314392395</c:v>
                </c:pt>
                <c:pt idx="4">
                  <c:v>-0.24500796788985932</c:v>
                </c:pt>
                <c:pt idx="5">
                  <c:v>-0.39572274255261897</c:v>
                </c:pt>
              </c:numCache>
            </c:numRef>
          </c:val>
          <c:smooth val="0"/>
          <c:extLst>
            <c:ext xmlns:c16="http://schemas.microsoft.com/office/drawing/2014/chart" uri="{C3380CC4-5D6E-409C-BE32-E72D297353CC}">
              <c16:uniqueId val="{00000004-E219-2148-8F8E-EEC4B9C02BF4}"/>
            </c:ext>
          </c:extLst>
        </c:ser>
        <c:ser>
          <c:idx val="6"/>
          <c:order val="5"/>
          <c:tx>
            <c:strRef>
              <c:f>'7. 5 Yr Change'!$CO$3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Change'!$CO$4:$CO$9</c:f>
              <c:numCache>
                <c:formatCode>0.0%</c:formatCode>
                <c:ptCount val="6"/>
                <c:pt idx="0">
                  <c:v>0</c:v>
                </c:pt>
                <c:pt idx="1">
                  <c:v>0.10276339529608831</c:v>
                </c:pt>
                <c:pt idx="2">
                  <c:v>0.11832835326718724</c:v>
                </c:pt>
                <c:pt idx="3">
                  <c:v>-1.1325916959825295E-3</c:v>
                </c:pt>
                <c:pt idx="4">
                  <c:v>-8.2355346732520748E-2</c:v>
                </c:pt>
                <c:pt idx="5">
                  <c:v>-0.1744612022116265</c:v>
                </c:pt>
              </c:numCache>
            </c:numRef>
          </c:val>
          <c:smooth val="0"/>
          <c:extLst>
            <c:ext xmlns:c16="http://schemas.microsoft.com/office/drawing/2014/chart" uri="{C3380CC4-5D6E-409C-BE32-E72D297353CC}">
              <c16:uniqueId val="{00000005-E219-2148-8F8E-EEC4B9C02BF4}"/>
            </c:ext>
          </c:extLst>
        </c:ser>
        <c:ser>
          <c:idx val="3"/>
          <c:order val="6"/>
          <c:tx>
            <c:strRef>
              <c:f>'7. 5 Yr Change'!$CP$3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Change'!$CP$4:$CP$9</c:f>
              <c:numCache>
                <c:formatCode>0.0%</c:formatCode>
                <c:ptCount val="6"/>
                <c:pt idx="0">
                  <c:v>0</c:v>
                </c:pt>
                <c:pt idx="1">
                  <c:v>-1.1250264672879162E-3</c:v>
                </c:pt>
                <c:pt idx="2">
                  <c:v>7.5084077535263499E-2</c:v>
                </c:pt>
                <c:pt idx="3">
                  <c:v>-6.6543215789896706E-2</c:v>
                </c:pt>
                <c:pt idx="4">
                  <c:v>-0.25536799350877532</c:v>
                </c:pt>
                <c:pt idx="5">
                  <c:v>-0.33407123194724836</c:v>
                </c:pt>
              </c:numCache>
            </c:numRef>
          </c:val>
          <c:smooth val="0"/>
          <c:extLst>
            <c:ext xmlns:c16="http://schemas.microsoft.com/office/drawing/2014/chart" uri="{C3380CC4-5D6E-409C-BE32-E72D297353CC}">
              <c16:uniqueId val="{00000006-E219-2148-8F8E-EEC4B9C02BF4}"/>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Other Banks</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Changes'!$DA$3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Changes'!$DA$4:$DA$28</c:f>
              <c:numCache>
                <c:formatCode>0.0%</c:formatCode>
                <c:ptCount val="25"/>
                <c:pt idx="0">
                  <c:v>0</c:v>
                </c:pt>
                <c:pt idx="1">
                  <c:v>-3.6228484828130826E-2</c:v>
                </c:pt>
                <c:pt idx="2">
                  <c:v>-5.8351995782723376E-2</c:v>
                </c:pt>
                <c:pt idx="3">
                  <c:v>-1.2856162934197266E-2</c:v>
                </c:pt>
                <c:pt idx="4">
                  <c:v>-5.568294445246106E-2</c:v>
                </c:pt>
                <c:pt idx="5">
                  <c:v>-1.674424965708295E-2</c:v>
                </c:pt>
                <c:pt idx="6">
                  <c:v>-8.6523339311285447E-2</c:v>
                </c:pt>
                <c:pt idx="7">
                  <c:v>-6.7817424352460423E-2</c:v>
                </c:pt>
                <c:pt idx="8">
                  <c:v>-6.8911006634722147E-2</c:v>
                </c:pt>
                <c:pt idx="9">
                  <c:v>-4.6819415345379346E-2</c:v>
                </c:pt>
                <c:pt idx="10">
                  <c:v>-7.2463136878791232E-2</c:v>
                </c:pt>
                <c:pt idx="11">
                  <c:v>-5.821342670998976E-2</c:v>
                </c:pt>
                <c:pt idx="12">
                  <c:v>-6.8177063431374654E-2</c:v>
                </c:pt>
                <c:pt idx="13">
                  <c:v>-4.4645925420865207E-2</c:v>
                </c:pt>
                <c:pt idx="14">
                  <c:v>-3.4859571875329634E-2</c:v>
                </c:pt>
                <c:pt idx="15">
                  <c:v>-8.4008341428436231E-2</c:v>
                </c:pt>
                <c:pt idx="16">
                  <c:v>-1.7070290128961732E-2</c:v>
                </c:pt>
                <c:pt idx="17">
                  <c:v>-4.2771179529135187E-2</c:v>
                </c:pt>
                <c:pt idx="18">
                  <c:v>-9.6657102703485057E-2</c:v>
                </c:pt>
                <c:pt idx="19">
                  <c:v>-0.10942962828186822</c:v>
                </c:pt>
                <c:pt idx="20">
                  <c:v>-0.10698651883370358</c:v>
                </c:pt>
                <c:pt idx="21">
                  <c:v>-0.10164875654148663</c:v>
                </c:pt>
                <c:pt idx="22">
                  <c:v>-0.11109046450486648</c:v>
                </c:pt>
              </c:numCache>
            </c:numRef>
          </c:val>
          <c:smooth val="0"/>
          <c:extLst>
            <c:ext xmlns:c16="http://schemas.microsoft.com/office/drawing/2014/chart" uri="{C3380CC4-5D6E-409C-BE32-E72D297353CC}">
              <c16:uniqueId val="{00000000-B125-5D4E-81B5-9F21CBB1FBD0}"/>
            </c:ext>
          </c:extLst>
        </c:ser>
        <c:ser>
          <c:idx val="1"/>
          <c:order val="1"/>
          <c:tx>
            <c:strRef>
              <c:f>'5. Tot Mkt BP Changes'!$DB$3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Changes'!$DB$4:$DB$28</c:f>
              <c:numCache>
                <c:formatCode>0.0%</c:formatCode>
                <c:ptCount val="25"/>
                <c:pt idx="0">
                  <c:v>0</c:v>
                </c:pt>
                <c:pt idx="1">
                  <c:v>0.17348165405061505</c:v>
                </c:pt>
                <c:pt idx="2">
                  <c:v>0.20178612959521797</c:v>
                </c:pt>
                <c:pt idx="3">
                  <c:v>0.1198921975702807</c:v>
                </c:pt>
                <c:pt idx="4">
                  <c:v>3.8096333088746673E-2</c:v>
                </c:pt>
                <c:pt idx="5">
                  <c:v>9.485439053170508E-2</c:v>
                </c:pt>
                <c:pt idx="6">
                  <c:v>0.13023979178748368</c:v>
                </c:pt>
                <c:pt idx="7">
                  <c:v>0.15850262396263265</c:v>
                </c:pt>
                <c:pt idx="8">
                  <c:v>0.10841788142395249</c:v>
                </c:pt>
                <c:pt idx="9">
                  <c:v>0.19399768065254358</c:v>
                </c:pt>
                <c:pt idx="10">
                  <c:v>0.20779155233985422</c:v>
                </c:pt>
                <c:pt idx="11">
                  <c:v>0.23440010392757835</c:v>
                </c:pt>
                <c:pt idx="12">
                  <c:v>0.29601751412539179</c:v>
                </c:pt>
                <c:pt idx="13">
                  <c:v>0.28484986013281482</c:v>
                </c:pt>
                <c:pt idx="14">
                  <c:v>0.30159553442018927</c:v>
                </c:pt>
                <c:pt idx="15">
                  <c:v>0.2937518601194089</c:v>
                </c:pt>
                <c:pt idx="16">
                  <c:v>0.43851406616857952</c:v>
                </c:pt>
                <c:pt idx="17">
                  <c:v>0.39003438957185832</c:v>
                </c:pt>
                <c:pt idx="18">
                  <c:v>0.44582456428230366</c:v>
                </c:pt>
                <c:pt idx="19">
                  <c:v>0.42904653037912033</c:v>
                </c:pt>
                <c:pt idx="20">
                  <c:v>0.44974879470048162</c:v>
                </c:pt>
                <c:pt idx="21">
                  <c:v>0.38937205743848396</c:v>
                </c:pt>
                <c:pt idx="22">
                  <c:v>0.42585965850276603</c:v>
                </c:pt>
              </c:numCache>
            </c:numRef>
          </c:val>
          <c:smooth val="0"/>
          <c:extLst>
            <c:ext xmlns:c16="http://schemas.microsoft.com/office/drawing/2014/chart" uri="{C3380CC4-5D6E-409C-BE32-E72D297353CC}">
              <c16:uniqueId val="{00000001-B125-5D4E-81B5-9F21CBB1FBD0}"/>
            </c:ext>
          </c:extLst>
        </c:ser>
        <c:ser>
          <c:idx val="2"/>
          <c:order val="2"/>
          <c:tx>
            <c:strRef>
              <c:f>'5. Tot Mkt BP Changes'!$DC$3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Changes'!$DC$4:$DC$28</c:f>
              <c:numCache>
                <c:formatCode>0.0%</c:formatCode>
                <c:ptCount val="25"/>
                <c:pt idx="0">
                  <c:v>0</c:v>
                </c:pt>
                <c:pt idx="1">
                  <c:v>7.2574184282905671E-2</c:v>
                </c:pt>
                <c:pt idx="2">
                  <c:v>7.3545016223723142E-2</c:v>
                </c:pt>
                <c:pt idx="3">
                  <c:v>5.2758256194725489E-2</c:v>
                </c:pt>
                <c:pt idx="4">
                  <c:v>-7.2962576654925799E-3</c:v>
                </c:pt>
                <c:pt idx="5">
                  <c:v>3.8190992144677569E-2</c:v>
                </c:pt>
                <c:pt idx="6">
                  <c:v>1.1296410992624163E-2</c:v>
                </c:pt>
                <c:pt idx="7">
                  <c:v>2.7218476049155223E-2</c:v>
                </c:pt>
                <c:pt idx="8">
                  <c:v>-3.4975845302819926E-3</c:v>
                </c:pt>
                <c:pt idx="9">
                  <c:v>4.0093678069763737E-2</c:v>
                </c:pt>
                <c:pt idx="10">
                  <c:v>2.842856833778042E-2</c:v>
                </c:pt>
                <c:pt idx="11">
                  <c:v>4.2568420486163425E-2</c:v>
                </c:pt>
                <c:pt idx="12">
                  <c:v>6.2888049788996869E-2</c:v>
                </c:pt>
                <c:pt idx="13">
                  <c:v>6.9524268937297476E-2</c:v>
                </c:pt>
                <c:pt idx="14">
                  <c:v>8.0797440748159685E-2</c:v>
                </c:pt>
                <c:pt idx="15">
                  <c:v>4.123866925672931E-2</c:v>
                </c:pt>
                <c:pt idx="16">
                  <c:v>0.1130163657992455</c:v>
                </c:pt>
                <c:pt idx="17">
                  <c:v>7.8617225643258223E-2</c:v>
                </c:pt>
                <c:pt idx="18">
                  <c:v>6.0341844531386406E-2</c:v>
                </c:pt>
                <c:pt idx="19">
                  <c:v>4.4539652797869062E-2</c:v>
                </c:pt>
                <c:pt idx="20">
                  <c:v>5.016919023552454E-2</c:v>
                </c:pt>
                <c:pt idx="21">
                  <c:v>3.0457752612290067E-2</c:v>
                </c:pt>
                <c:pt idx="22">
                  <c:v>3.803760684089829E-2</c:v>
                </c:pt>
              </c:numCache>
            </c:numRef>
          </c:val>
          <c:smooth val="0"/>
          <c:extLst>
            <c:ext xmlns:c16="http://schemas.microsoft.com/office/drawing/2014/chart" uri="{C3380CC4-5D6E-409C-BE32-E72D297353CC}">
              <c16:uniqueId val="{00000002-B125-5D4E-81B5-9F21CBB1FBD0}"/>
            </c:ext>
          </c:extLst>
        </c:ser>
        <c:ser>
          <c:idx val="3"/>
          <c:order val="3"/>
          <c:tx>
            <c:strRef>
              <c:f>'5. Tot Mkt BP Changes'!$DD$3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Changes'!$DD$4:$DD$28</c:f>
              <c:numCache>
                <c:formatCode>0.0%</c:formatCode>
                <c:ptCount val="25"/>
                <c:pt idx="0">
                  <c:v>0</c:v>
                </c:pt>
                <c:pt idx="1">
                  <c:v>-3.3750356787477016E-2</c:v>
                </c:pt>
                <c:pt idx="2">
                  <c:v>-3.9860508779680753E-2</c:v>
                </c:pt>
                <c:pt idx="3">
                  <c:v>-4.6118550304576768E-2</c:v>
                </c:pt>
                <c:pt idx="4">
                  <c:v>-4.1802833911237999E-2</c:v>
                </c:pt>
                <c:pt idx="5">
                  <c:v>-4.2416623048740221E-2</c:v>
                </c:pt>
                <c:pt idx="6">
                  <c:v>-3.745943437178309E-2</c:v>
                </c:pt>
                <c:pt idx="7">
                  <c:v>-3.3099957823224536E-2</c:v>
                </c:pt>
                <c:pt idx="8">
                  <c:v>-4.0553731075857788E-2</c:v>
                </c:pt>
                <c:pt idx="9">
                  <c:v>-4.5033580176289535E-2</c:v>
                </c:pt>
                <c:pt idx="10">
                  <c:v>-4.8977625721099718E-2</c:v>
                </c:pt>
                <c:pt idx="11">
                  <c:v>-4.7791547331753788E-2</c:v>
                </c:pt>
                <c:pt idx="12">
                  <c:v>-5.3431394118765685E-2</c:v>
                </c:pt>
                <c:pt idx="13">
                  <c:v>-5.6750030995109946E-2</c:v>
                </c:pt>
                <c:pt idx="14">
                  <c:v>-4.888206556567852E-2</c:v>
                </c:pt>
                <c:pt idx="15">
                  <c:v>-3.5604626748353192E-2</c:v>
                </c:pt>
                <c:pt idx="16">
                  <c:v>-5.4298702450864156E-2</c:v>
                </c:pt>
                <c:pt idx="17">
                  <c:v>-5.9234918777245363E-2</c:v>
                </c:pt>
                <c:pt idx="18">
                  <c:v>-5.4300679204948972E-2</c:v>
                </c:pt>
                <c:pt idx="19">
                  <c:v>-4.53674450193607E-2</c:v>
                </c:pt>
                <c:pt idx="20">
                  <c:v>-3.9414557434389229E-2</c:v>
                </c:pt>
                <c:pt idx="21">
                  <c:v>-3.8421543876980456E-2</c:v>
                </c:pt>
                <c:pt idx="22">
                  <c:v>-3.9597876828916745E-2</c:v>
                </c:pt>
              </c:numCache>
            </c:numRef>
          </c:val>
          <c:smooth val="0"/>
          <c:extLst>
            <c:ext xmlns:c16="http://schemas.microsoft.com/office/drawing/2014/chart" uri="{C3380CC4-5D6E-409C-BE32-E72D297353CC}">
              <c16:uniqueId val="{00000003-B125-5D4E-81B5-9F21CBB1FBD0}"/>
            </c:ext>
          </c:extLst>
        </c:ser>
        <c:ser>
          <c:idx val="4"/>
          <c:order val="4"/>
          <c:tx>
            <c:strRef>
              <c:f>'5. Tot Mkt BP Changes'!$DE$3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Changes'!$DE$4:$DE$28</c:f>
              <c:numCache>
                <c:formatCode>0.0%</c:formatCode>
                <c:ptCount val="25"/>
                <c:pt idx="0">
                  <c:v>0</c:v>
                </c:pt>
                <c:pt idx="1">
                  <c:v>1.0216570780937111E-2</c:v>
                </c:pt>
                <c:pt idx="2">
                  <c:v>-2.6961096220150072E-2</c:v>
                </c:pt>
                <c:pt idx="3">
                  <c:v>2.7788824545734777E-2</c:v>
                </c:pt>
                <c:pt idx="4">
                  <c:v>-5.7411284292208913E-3</c:v>
                </c:pt>
                <c:pt idx="5">
                  <c:v>-2.1560429458956011E-2</c:v>
                </c:pt>
                <c:pt idx="6">
                  <c:v>-4.4488885316118588E-2</c:v>
                </c:pt>
                <c:pt idx="7">
                  <c:v>-6.292415060424536E-2</c:v>
                </c:pt>
                <c:pt idx="8">
                  <c:v>-6.5440341134175045E-2</c:v>
                </c:pt>
                <c:pt idx="9">
                  <c:v>-8.3333770336259314E-2</c:v>
                </c:pt>
                <c:pt idx="10">
                  <c:v>-9.9278005005290063E-2</c:v>
                </c:pt>
                <c:pt idx="11">
                  <c:v>-0.11817692122773338</c:v>
                </c:pt>
                <c:pt idx="12">
                  <c:v>-0.12829066866506972</c:v>
                </c:pt>
                <c:pt idx="13">
                  <c:v>-0.13701131853421328</c:v>
                </c:pt>
                <c:pt idx="14">
                  <c:v>-0.13703504301501762</c:v>
                </c:pt>
                <c:pt idx="15">
                  <c:v>-0.17379822940258979</c:v>
                </c:pt>
                <c:pt idx="16">
                  <c:v>-0.16883382100711392</c:v>
                </c:pt>
                <c:pt idx="17">
                  <c:v>-0.16262190601759011</c:v>
                </c:pt>
                <c:pt idx="18">
                  <c:v>-0.16028537535848245</c:v>
                </c:pt>
                <c:pt idx="19">
                  <c:v>-0.1720903881409295</c:v>
                </c:pt>
                <c:pt idx="20">
                  <c:v>-0.17085091985199172</c:v>
                </c:pt>
                <c:pt idx="21">
                  <c:v>-0.16206874661553816</c:v>
                </c:pt>
                <c:pt idx="22">
                  <c:v>-0.16229182411964496</c:v>
                </c:pt>
              </c:numCache>
            </c:numRef>
          </c:val>
          <c:smooth val="0"/>
          <c:extLst>
            <c:ext xmlns:c16="http://schemas.microsoft.com/office/drawing/2014/chart" uri="{C3380CC4-5D6E-409C-BE32-E72D297353CC}">
              <c16:uniqueId val="{00000004-B125-5D4E-81B5-9F21CBB1FBD0}"/>
            </c:ext>
          </c:extLst>
        </c:ser>
        <c:ser>
          <c:idx val="5"/>
          <c:order val="5"/>
          <c:tx>
            <c:strRef>
              <c:f>'5. Tot Mkt BP Changes'!$DF$3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Changes'!$DF$4:$DF$28</c:f>
              <c:numCache>
                <c:formatCode>0.0%</c:formatCode>
                <c:ptCount val="25"/>
                <c:pt idx="0">
                  <c:v>0</c:v>
                </c:pt>
                <c:pt idx="1">
                  <c:v>-2.4046303338816238E-3</c:v>
                </c:pt>
                <c:pt idx="2">
                  <c:v>-3.0260348592547826E-2</c:v>
                </c:pt>
                <c:pt idx="3">
                  <c:v>3.8995611920569735E-4</c:v>
                </c:pt>
                <c:pt idx="4">
                  <c:v>-2.082159771050527E-2</c:v>
                </c:pt>
                <c:pt idx="5">
                  <c:v>-3.1945826224167195E-2</c:v>
                </c:pt>
                <c:pt idx="6">
                  <c:v>-4.5003068915461929E-2</c:v>
                </c:pt>
                <c:pt idx="7">
                  <c:v>-5.4449578149693256E-2</c:v>
                </c:pt>
                <c:pt idx="8">
                  <c:v>-5.8387194210409964E-2</c:v>
                </c:pt>
                <c:pt idx="9">
                  <c:v>-7.1832237125771484E-2</c:v>
                </c:pt>
                <c:pt idx="10">
                  <c:v>-8.3265758649634078E-2</c:v>
                </c:pt>
                <c:pt idx="11">
                  <c:v>-9.4704709081060323E-2</c:v>
                </c:pt>
                <c:pt idx="12">
                  <c:v>-0.10384936281642988</c:v>
                </c:pt>
                <c:pt idx="13">
                  <c:v>-0.11050376665333334</c:v>
                </c:pt>
                <c:pt idx="14">
                  <c:v>-0.10789548010589932</c:v>
                </c:pt>
                <c:pt idx="15">
                  <c:v>-0.12819045404915139</c:v>
                </c:pt>
                <c:pt idx="16">
                  <c:v>-0.13132398092200667</c:v>
                </c:pt>
                <c:pt idx="17">
                  <c:v>-0.1289342236023574</c:v>
                </c:pt>
                <c:pt idx="18">
                  <c:v>-0.12649908262804582</c:v>
                </c:pt>
                <c:pt idx="19">
                  <c:v>-0.13102157063791939</c:v>
                </c:pt>
                <c:pt idx="20">
                  <c:v>-0.12815324169221382</c:v>
                </c:pt>
                <c:pt idx="21">
                  <c:v>-0.12164064792341209</c:v>
                </c:pt>
                <c:pt idx="22">
                  <c:v>-0.1223422062921103</c:v>
                </c:pt>
              </c:numCache>
            </c:numRef>
          </c:val>
          <c:smooth val="0"/>
          <c:extLst>
            <c:ext xmlns:c16="http://schemas.microsoft.com/office/drawing/2014/chart" uri="{C3380CC4-5D6E-409C-BE32-E72D297353CC}">
              <c16:uniqueId val="{00000005-B125-5D4E-81B5-9F21CBB1FBD0}"/>
            </c:ext>
          </c:extLst>
        </c:ser>
        <c:ser>
          <c:idx val="6"/>
          <c:order val="6"/>
          <c:tx>
            <c:strRef>
              <c:f>'5. Tot Mkt BP Changes'!$DG$3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Changes'!$DG$4:$DG$28</c:f>
              <c:numCache>
                <c:formatCode>0.0%</c:formatCode>
                <c:ptCount val="25"/>
                <c:pt idx="0">
                  <c:v>0</c:v>
                </c:pt>
                <c:pt idx="1">
                  <c:v>3.7750807696675007E-2</c:v>
                </c:pt>
                <c:pt idx="2">
                  <c:v>2.5433873569963898E-2</c:v>
                </c:pt>
                <c:pt idx="3">
                  <c:v>2.9012892855253082E-2</c:v>
                </c:pt>
                <c:pt idx="4">
                  <c:v>-1.4691366372004211E-2</c:v>
                </c:pt>
                <c:pt idx="5">
                  <c:v>4.8460463754857117E-3</c:v>
                </c:pt>
                <c:pt idx="6">
                  <c:v>-1.6613736753244738E-2</c:v>
                </c:pt>
                <c:pt idx="7">
                  <c:v>-1.2350723187276818E-2</c:v>
                </c:pt>
                <c:pt idx="8">
                  <c:v>-3.1358676037226738E-2</c:v>
                </c:pt>
                <c:pt idx="9">
                  <c:v>-1.3368074703449412E-2</c:v>
                </c:pt>
                <c:pt idx="10">
                  <c:v>-2.4884183528322164E-2</c:v>
                </c:pt>
                <c:pt idx="11">
                  <c:v>-2.2197039644493766E-2</c:v>
                </c:pt>
                <c:pt idx="12">
                  <c:v>-1.4798110616134234E-2</c:v>
                </c:pt>
                <c:pt idx="13">
                  <c:v>-1.4048778328350527E-2</c:v>
                </c:pt>
                <c:pt idx="14">
                  <c:v>-6.6412066472115172E-3</c:v>
                </c:pt>
                <c:pt idx="15">
                  <c:v>-3.7536936340490094E-2</c:v>
                </c:pt>
                <c:pt idx="16">
                  <c:v>6.6087471473625281E-4</c:v>
                </c:pt>
                <c:pt idx="17">
                  <c:v>-1.7146953830517977E-2</c:v>
                </c:pt>
                <c:pt idx="18">
                  <c:v>-2.6215802019277985E-2</c:v>
                </c:pt>
                <c:pt idx="19">
                  <c:v>-3.6966334765616997E-2</c:v>
                </c:pt>
                <c:pt idx="20">
                  <c:v>-3.2582018230650558E-2</c:v>
                </c:pt>
                <c:pt idx="21">
                  <c:v>-4.0688256868380394E-2</c:v>
                </c:pt>
                <c:pt idx="22">
                  <c:v>-3.6737935240487907E-2</c:v>
                </c:pt>
              </c:numCache>
            </c:numRef>
          </c:val>
          <c:smooth val="0"/>
          <c:extLst>
            <c:ext xmlns:c16="http://schemas.microsoft.com/office/drawing/2014/chart" uri="{C3380CC4-5D6E-409C-BE32-E72D297353CC}">
              <c16:uniqueId val="{00000006-B125-5D4E-81B5-9F21CBB1FBD0}"/>
            </c:ext>
          </c:extLst>
        </c:ser>
        <c:dLbls>
          <c:showLegendKey val="0"/>
          <c:showVal val="0"/>
          <c:showCatName val="0"/>
          <c:showSerName val="0"/>
          <c:showPercent val="0"/>
          <c:showBubbleSize val="0"/>
        </c:dLbls>
        <c:smooth val="0"/>
        <c:axId val="647000640"/>
        <c:axId val="647003120"/>
      </c:lineChart>
      <c:catAx>
        <c:axId val="64700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003120"/>
        <c:crosses val="autoZero"/>
        <c:auto val="1"/>
        <c:lblAlgn val="ctr"/>
        <c:lblOffset val="100"/>
        <c:noMultiLvlLbl val="0"/>
      </c:catAx>
      <c:valAx>
        <c:axId val="6470031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00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Other Banks</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52559055118112"/>
          <c:y val="0.17867282338338261"/>
          <c:w val="0.85836329833770775"/>
          <c:h val="0.54229002624671918"/>
        </c:manualLayout>
      </c:layout>
      <c:lineChart>
        <c:grouping val="standard"/>
        <c:varyColors val="0"/>
        <c:ser>
          <c:idx val="0"/>
          <c:order val="0"/>
          <c:tx>
            <c:strRef>
              <c:f>'7. 5 Yr Change'!$CQ$3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Change'!$CQ$4:$CQ$9</c:f>
              <c:numCache>
                <c:formatCode>0.0%</c:formatCode>
                <c:ptCount val="6"/>
                <c:pt idx="0">
                  <c:v>0</c:v>
                </c:pt>
                <c:pt idx="1">
                  <c:v>-5.8879828056117869E-2</c:v>
                </c:pt>
                <c:pt idx="2">
                  <c:v>2.0887156040211904E-3</c:v>
                </c:pt>
                <c:pt idx="3">
                  <c:v>8.4737491575788582E-2</c:v>
                </c:pt>
                <c:pt idx="4">
                  <c:v>2.2212797509243581E-2</c:v>
                </c:pt>
                <c:pt idx="5">
                  <c:v>5.2516961415015287E-2</c:v>
                </c:pt>
              </c:numCache>
            </c:numRef>
          </c:val>
          <c:smooth val="0"/>
          <c:extLst>
            <c:ext xmlns:c16="http://schemas.microsoft.com/office/drawing/2014/chart" uri="{C3380CC4-5D6E-409C-BE32-E72D297353CC}">
              <c16:uniqueId val="{00000000-B0A3-5041-8F19-DB0B572EE4C6}"/>
            </c:ext>
          </c:extLst>
        </c:ser>
        <c:ser>
          <c:idx val="1"/>
          <c:order val="1"/>
          <c:tx>
            <c:strRef>
              <c:f>'7. 5 Yr Change'!$CR$3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Change'!$CR$4:$CR$9</c:f>
              <c:numCache>
                <c:formatCode>0.0%</c:formatCode>
                <c:ptCount val="6"/>
                <c:pt idx="0">
                  <c:v>0</c:v>
                </c:pt>
                <c:pt idx="1">
                  <c:v>3.7828717150793223E-2</c:v>
                </c:pt>
                <c:pt idx="2">
                  <c:v>0.47082433405182206</c:v>
                </c:pt>
                <c:pt idx="3">
                  <c:v>0.56332207520726463</c:v>
                </c:pt>
                <c:pt idx="4">
                  <c:v>0.4267085309637994</c:v>
                </c:pt>
                <c:pt idx="5">
                  <c:v>0.83310457001868299</c:v>
                </c:pt>
              </c:numCache>
            </c:numRef>
          </c:val>
          <c:smooth val="0"/>
          <c:extLst>
            <c:ext xmlns:c16="http://schemas.microsoft.com/office/drawing/2014/chart" uri="{C3380CC4-5D6E-409C-BE32-E72D297353CC}">
              <c16:uniqueId val="{00000001-B0A3-5041-8F19-DB0B572EE4C6}"/>
            </c:ext>
          </c:extLst>
        </c:ser>
        <c:ser>
          <c:idx val="2"/>
          <c:order val="2"/>
          <c:tx>
            <c:strRef>
              <c:f>'7. 5 Yr Change'!$CS$3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Change'!$CS$4:$CS$9</c:f>
              <c:numCache>
                <c:formatCode>0.0%</c:formatCode>
                <c:ptCount val="6"/>
                <c:pt idx="0">
                  <c:v>0</c:v>
                </c:pt>
                <c:pt idx="1">
                  <c:v>-2.0190863513195087E-2</c:v>
                </c:pt>
                <c:pt idx="2">
                  <c:v>0.19975431685693568</c:v>
                </c:pt>
                <c:pt idx="3">
                  <c:v>0.286666955733824</c:v>
                </c:pt>
                <c:pt idx="4">
                  <c:v>0.13924828587106197</c:v>
                </c:pt>
                <c:pt idx="5">
                  <c:v>0.31177413215427902</c:v>
                </c:pt>
              </c:numCache>
            </c:numRef>
          </c:val>
          <c:smooth val="0"/>
          <c:extLst>
            <c:ext xmlns:c16="http://schemas.microsoft.com/office/drawing/2014/chart" uri="{C3380CC4-5D6E-409C-BE32-E72D297353CC}">
              <c16:uniqueId val="{00000002-B0A3-5041-8F19-DB0B572EE4C6}"/>
            </c:ext>
          </c:extLst>
        </c:ser>
        <c:ser>
          <c:idx val="4"/>
          <c:order val="3"/>
          <c:tx>
            <c:strRef>
              <c:f>'7. 5 Yr Change'!$CT$3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Change'!$CT$4:$CT$9</c:f>
              <c:numCache>
                <c:formatCode>0.0%</c:formatCode>
                <c:ptCount val="6"/>
                <c:pt idx="0">
                  <c:v>0</c:v>
                </c:pt>
                <c:pt idx="1">
                  <c:v>9.3439780370741327E-2</c:v>
                </c:pt>
                <c:pt idx="2">
                  <c:v>0.20440305636859762</c:v>
                </c:pt>
                <c:pt idx="3">
                  <c:v>0.62404513922220617</c:v>
                </c:pt>
                <c:pt idx="4">
                  <c:v>0.56546083338947861</c:v>
                </c:pt>
                <c:pt idx="5">
                  <c:v>0.52112340584977979</c:v>
                </c:pt>
              </c:numCache>
            </c:numRef>
          </c:val>
          <c:smooth val="0"/>
          <c:extLst>
            <c:ext xmlns:c16="http://schemas.microsoft.com/office/drawing/2014/chart" uri="{C3380CC4-5D6E-409C-BE32-E72D297353CC}">
              <c16:uniqueId val="{00000003-B0A3-5041-8F19-DB0B572EE4C6}"/>
            </c:ext>
          </c:extLst>
        </c:ser>
        <c:ser>
          <c:idx val="5"/>
          <c:order val="4"/>
          <c:tx>
            <c:strRef>
              <c:f>'7. 5 Yr Change'!$CU$3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Change'!$CU$4:$CU$9</c:f>
              <c:numCache>
                <c:formatCode>0.0%</c:formatCode>
                <c:ptCount val="6"/>
                <c:pt idx="0">
                  <c:v>0</c:v>
                </c:pt>
                <c:pt idx="1">
                  <c:v>-7.3027403116454797E-3</c:v>
                </c:pt>
                <c:pt idx="2">
                  <c:v>-6.1708580086434497E-2</c:v>
                </c:pt>
                <c:pt idx="3">
                  <c:v>-0.10215254057389755</c:v>
                </c:pt>
                <c:pt idx="4">
                  <c:v>-0.11887794293357835</c:v>
                </c:pt>
                <c:pt idx="5">
                  <c:v>-0.24398214210021651</c:v>
                </c:pt>
              </c:numCache>
            </c:numRef>
          </c:val>
          <c:smooth val="0"/>
          <c:extLst>
            <c:ext xmlns:c16="http://schemas.microsoft.com/office/drawing/2014/chart" uri="{C3380CC4-5D6E-409C-BE32-E72D297353CC}">
              <c16:uniqueId val="{00000004-B0A3-5041-8F19-DB0B572EE4C6}"/>
            </c:ext>
          </c:extLst>
        </c:ser>
        <c:ser>
          <c:idx val="6"/>
          <c:order val="5"/>
          <c:tx>
            <c:strRef>
              <c:f>'7. 5 Yr Change'!$CV$3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Change'!$CV$4:$CV$9</c:f>
              <c:numCache>
                <c:formatCode>0.0%</c:formatCode>
                <c:ptCount val="6"/>
                <c:pt idx="0">
                  <c:v>0</c:v>
                </c:pt>
                <c:pt idx="1">
                  <c:v>1.8675126318429297E-2</c:v>
                </c:pt>
                <c:pt idx="2">
                  <c:v>4.684517978306069E-3</c:v>
                </c:pt>
                <c:pt idx="3">
                  <c:v>6.9736684573434682E-2</c:v>
                </c:pt>
                <c:pt idx="4">
                  <c:v>4.3136009452775077E-2</c:v>
                </c:pt>
                <c:pt idx="5">
                  <c:v>-6.8761987612890652E-2</c:v>
                </c:pt>
              </c:numCache>
            </c:numRef>
          </c:val>
          <c:smooth val="0"/>
          <c:extLst>
            <c:ext xmlns:c16="http://schemas.microsoft.com/office/drawing/2014/chart" uri="{C3380CC4-5D6E-409C-BE32-E72D297353CC}">
              <c16:uniqueId val="{00000005-B0A3-5041-8F19-DB0B572EE4C6}"/>
            </c:ext>
          </c:extLst>
        </c:ser>
        <c:ser>
          <c:idx val="3"/>
          <c:order val="6"/>
          <c:tx>
            <c:strRef>
              <c:f>'7. 5 Yr Change'!$CW$3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Change'!$CW$4:$CW$9</c:f>
              <c:numCache>
                <c:formatCode>0.0%</c:formatCode>
                <c:ptCount val="6"/>
                <c:pt idx="0">
                  <c:v>0</c:v>
                </c:pt>
                <c:pt idx="1">
                  <c:v>-5.0684571911103647E-3</c:v>
                </c:pt>
                <c:pt idx="2">
                  <c:v>0.10351676152791291</c:v>
                </c:pt>
                <c:pt idx="3">
                  <c:v>0.18188349538858745</c:v>
                </c:pt>
                <c:pt idx="4">
                  <c:v>8.3569764447025977E-2</c:v>
                </c:pt>
                <c:pt idx="5">
                  <c:v>0.12441096144376082</c:v>
                </c:pt>
              </c:numCache>
            </c:numRef>
          </c:val>
          <c:smooth val="0"/>
          <c:extLst>
            <c:ext xmlns:c16="http://schemas.microsoft.com/office/drawing/2014/chart" uri="{C3380CC4-5D6E-409C-BE32-E72D297353CC}">
              <c16:uniqueId val="{00000006-B0A3-5041-8F19-DB0B572EE4C6}"/>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Desjardins</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Changes'!$DH$3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Changes'!$DH$4:$DH$28</c:f>
              <c:numCache>
                <c:formatCode>0.0%</c:formatCode>
                <c:ptCount val="25"/>
                <c:pt idx="0">
                  <c:v>0</c:v>
                </c:pt>
                <c:pt idx="1">
                  <c:v>-8.9645190363131779E-5</c:v>
                </c:pt>
                <c:pt idx="2">
                  <c:v>1.6820223429918073E-3</c:v>
                </c:pt>
                <c:pt idx="3">
                  <c:v>-4.4300040617554284E-3</c:v>
                </c:pt>
                <c:pt idx="4">
                  <c:v>-1.8710993427390088E-3</c:v>
                </c:pt>
                <c:pt idx="5">
                  <c:v>-8.4952459519990232E-4</c:v>
                </c:pt>
                <c:pt idx="6">
                  <c:v>-7.1679193354403769E-3</c:v>
                </c:pt>
                <c:pt idx="7">
                  <c:v>-5.5400412348712196E-3</c:v>
                </c:pt>
                <c:pt idx="8">
                  <c:v>-3.8496738166662325E-3</c:v>
                </c:pt>
                <c:pt idx="9">
                  <c:v>-3.4688408409558383E-3</c:v>
                </c:pt>
                <c:pt idx="10">
                  <c:v>-3.0361358570400263E-3</c:v>
                </c:pt>
                <c:pt idx="11">
                  <c:v>-2.1208069950678673E-3</c:v>
                </c:pt>
                <c:pt idx="12">
                  <c:v>-1.2744006110674501E-3</c:v>
                </c:pt>
                <c:pt idx="13">
                  <c:v>-8.6709355920604344E-4</c:v>
                </c:pt>
                <c:pt idx="14">
                  <c:v>-8.5242268884173385E-5</c:v>
                </c:pt>
                <c:pt idx="15">
                  <c:v>-6.1489413749844001E-3</c:v>
                </c:pt>
                <c:pt idx="16">
                  <c:v>-4.7400110748710431E-3</c:v>
                </c:pt>
                <c:pt idx="17">
                  <c:v>-3.4427249059703941E-3</c:v>
                </c:pt>
                <c:pt idx="18">
                  <c:v>-7.7417715349463673E-3</c:v>
                </c:pt>
                <c:pt idx="19">
                  <c:v>-6.7363862916971591E-3</c:v>
                </c:pt>
                <c:pt idx="20">
                  <c:v>-5.732130613781453E-3</c:v>
                </c:pt>
                <c:pt idx="21">
                  <c:v>-5.5418238606283589E-3</c:v>
                </c:pt>
                <c:pt idx="22">
                  <c:v>-5.8958981860426016E-3</c:v>
                </c:pt>
              </c:numCache>
            </c:numRef>
          </c:val>
          <c:smooth val="0"/>
          <c:extLst>
            <c:ext xmlns:c16="http://schemas.microsoft.com/office/drawing/2014/chart" uri="{C3380CC4-5D6E-409C-BE32-E72D297353CC}">
              <c16:uniqueId val="{00000000-C20C-544F-A29A-EAFB19577503}"/>
            </c:ext>
          </c:extLst>
        </c:ser>
        <c:ser>
          <c:idx val="1"/>
          <c:order val="1"/>
          <c:tx>
            <c:strRef>
              <c:f>'5. Tot Mkt BP Changes'!$DI$3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Changes'!$DI$4:$DI$28</c:f>
              <c:numCache>
                <c:formatCode>0.0%</c:formatCode>
                <c:ptCount val="25"/>
                <c:pt idx="0">
                  <c:v>0</c:v>
                </c:pt>
                <c:pt idx="1">
                  <c:v>-1.8033737008068051E-2</c:v>
                </c:pt>
                <c:pt idx="2">
                  <c:v>-3.1904568570170426E-2</c:v>
                </c:pt>
                <c:pt idx="3">
                  <c:v>1.5783252254314619E-2</c:v>
                </c:pt>
                <c:pt idx="4">
                  <c:v>-4.5533778742605273E-2</c:v>
                </c:pt>
                <c:pt idx="5">
                  <c:v>-4.5980497433030995E-2</c:v>
                </c:pt>
                <c:pt idx="6">
                  <c:v>-4.6013412607143492E-2</c:v>
                </c:pt>
                <c:pt idx="7">
                  <c:v>-2.6487666113045889E-2</c:v>
                </c:pt>
                <c:pt idx="8">
                  <c:v>-1.5794004708916842E-2</c:v>
                </c:pt>
                <c:pt idx="9">
                  <c:v>3.1001826770253565E-2</c:v>
                </c:pt>
                <c:pt idx="10">
                  <c:v>4.4982303703486062E-2</c:v>
                </c:pt>
                <c:pt idx="11">
                  <c:v>5.1715327913799312E-2</c:v>
                </c:pt>
                <c:pt idx="12">
                  <c:v>-3.3059100491390392E-3</c:v>
                </c:pt>
                <c:pt idx="13">
                  <c:v>2.1799358766586771E-3</c:v>
                </c:pt>
                <c:pt idx="14">
                  <c:v>-5.6524846464305247E-3</c:v>
                </c:pt>
                <c:pt idx="15">
                  <c:v>-9.1467371622182859E-3</c:v>
                </c:pt>
                <c:pt idx="16">
                  <c:v>7.338165519131315E-2</c:v>
                </c:pt>
                <c:pt idx="17">
                  <c:v>5.4696849801845096E-2</c:v>
                </c:pt>
                <c:pt idx="18">
                  <c:v>7.1046354455499505E-2</c:v>
                </c:pt>
                <c:pt idx="19">
                  <c:v>6.5598281766573688E-2</c:v>
                </c:pt>
                <c:pt idx="20">
                  <c:v>6.3230988571246205E-2</c:v>
                </c:pt>
                <c:pt idx="21">
                  <c:v>5.0802537195477233E-2</c:v>
                </c:pt>
                <c:pt idx="22">
                  <c:v>5.7282184066489265E-2</c:v>
                </c:pt>
              </c:numCache>
            </c:numRef>
          </c:val>
          <c:smooth val="0"/>
          <c:extLst>
            <c:ext xmlns:c16="http://schemas.microsoft.com/office/drawing/2014/chart" uri="{C3380CC4-5D6E-409C-BE32-E72D297353CC}">
              <c16:uniqueId val="{00000001-C20C-544F-A29A-EAFB19577503}"/>
            </c:ext>
          </c:extLst>
        </c:ser>
        <c:ser>
          <c:idx val="2"/>
          <c:order val="2"/>
          <c:tx>
            <c:strRef>
              <c:f>'5. Tot Mkt BP Changes'!$DJ$3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Changes'!$DJ$4:$DJ$28</c:f>
              <c:numCache>
                <c:formatCode>0.0%</c:formatCode>
                <c:ptCount val="25"/>
                <c:pt idx="0">
                  <c:v>0</c:v>
                </c:pt>
                <c:pt idx="1">
                  <c:v>-6.5955157174341127E-3</c:v>
                </c:pt>
                <c:pt idx="2">
                  <c:v>-2.7983078021143658E-2</c:v>
                </c:pt>
                <c:pt idx="3">
                  <c:v>4.829847915407056E-2</c:v>
                </c:pt>
                <c:pt idx="4">
                  <c:v>-5.8480635970363116E-3</c:v>
                </c:pt>
                <c:pt idx="5">
                  <c:v>-1.5847447475652334E-2</c:v>
                </c:pt>
                <c:pt idx="6">
                  <c:v>2.4192998257154527E-2</c:v>
                </c:pt>
                <c:pt idx="7">
                  <c:v>1.9322204561150028E-2</c:v>
                </c:pt>
                <c:pt idx="8">
                  <c:v>4.9090523325269987E-3</c:v>
                </c:pt>
                <c:pt idx="9">
                  <c:v>2.0990648172667176E-2</c:v>
                </c:pt>
                <c:pt idx="10">
                  <c:v>1.9926649081804981E-2</c:v>
                </c:pt>
                <c:pt idx="11">
                  <c:v>8.614372497519656E-3</c:v>
                </c:pt>
                <c:pt idx="12">
                  <c:v>-2.6972055280438344E-2</c:v>
                </c:pt>
                <c:pt idx="13">
                  <c:v>-2.5438607569966069E-2</c:v>
                </c:pt>
                <c:pt idx="14">
                  <c:v>-3.6820175849366012E-2</c:v>
                </c:pt>
                <c:pt idx="15">
                  <c:v>8.0538343843262008E-4</c:v>
                </c:pt>
                <c:pt idx="16">
                  <c:v>7.5979660735395003E-3</c:v>
                </c:pt>
                <c:pt idx="17">
                  <c:v>-1.3327728756352443E-2</c:v>
                </c:pt>
                <c:pt idx="18">
                  <c:v>2.5041357417404573E-2</c:v>
                </c:pt>
                <c:pt idx="19">
                  <c:v>1.3252037610639755E-2</c:v>
                </c:pt>
                <c:pt idx="20">
                  <c:v>7.2324736023657722E-4</c:v>
                </c:pt>
                <c:pt idx="21">
                  <c:v>-4.1790281686796132E-3</c:v>
                </c:pt>
                <c:pt idx="22">
                  <c:v>6.6358719972305503E-4</c:v>
                </c:pt>
              </c:numCache>
            </c:numRef>
          </c:val>
          <c:smooth val="0"/>
          <c:extLst>
            <c:ext xmlns:c16="http://schemas.microsoft.com/office/drawing/2014/chart" uri="{C3380CC4-5D6E-409C-BE32-E72D297353CC}">
              <c16:uniqueId val="{00000002-C20C-544F-A29A-EAFB19577503}"/>
            </c:ext>
          </c:extLst>
        </c:ser>
        <c:ser>
          <c:idx val="3"/>
          <c:order val="3"/>
          <c:tx>
            <c:strRef>
              <c:f>'5. Tot Mkt BP Changes'!$DK$3</c:f>
              <c:strCache>
                <c:ptCount val="1"/>
                <c:pt idx="0">
                  <c:v>Mortgages</c:v>
                </c:pt>
              </c:strCache>
            </c:strRef>
          </c:tx>
          <c:spPr>
            <a:ln w="28575" cap="rnd">
              <a:solidFill>
                <a:srgbClr val="CC66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Changes'!$DK$4:$DK$28</c:f>
              <c:numCache>
                <c:formatCode>General</c:formatCode>
                <c:ptCount val="25"/>
              </c:numCache>
            </c:numRef>
          </c:val>
          <c:smooth val="0"/>
          <c:extLst>
            <c:ext xmlns:c16="http://schemas.microsoft.com/office/drawing/2014/chart" uri="{C3380CC4-5D6E-409C-BE32-E72D297353CC}">
              <c16:uniqueId val="{00000003-C20C-544F-A29A-EAFB19577503}"/>
            </c:ext>
          </c:extLst>
        </c:ser>
        <c:ser>
          <c:idx val="4"/>
          <c:order val="4"/>
          <c:tx>
            <c:strRef>
              <c:f>'5. Tot Mkt BP Changes'!$DL$3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Changes'!$DL$4:$DL$28</c:f>
              <c:numCache>
                <c:formatCode>0.0%</c:formatCode>
                <c:ptCount val="25"/>
                <c:pt idx="0">
                  <c:v>0</c:v>
                </c:pt>
                <c:pt idx="1">
                  <c:v>6.0526077543332441E-3</c:v>
                </c:pt>
                <c:pt idx="2">
                  <c:v>-2.5010559780949338E-2</c:v>
                </c:pt>
                <c:pt idx="3">
                  <c:v>-3.8226550306888589E-2</c:v>
                </c:pt>
                <c:pt idx="4">
                  <c:v>-5.0664281140194049E-2</c:v>
                </c:pt>
                <c:pt idx="5">
                  <c:v>-6.0503570088808106E-2</c:v>
                </c:pt>
                <c:pt idx="6">
                  <c:v>-8.7451572432616836E-2</c:v>
                </c:pt>
                <c:pt idx="7">
                  <c:v>-7.892690816288217E-2</c:v>
                </c:pt>
                <c:pt idx="8">
                  <c:v>-8.1490703953425878E-2</c:v>
                </c:pt>
                <c:pt idx="9">
                  <c:v>-8.6040924584160669E-2</c:v>
                </c:pt>
                <c:pt idx="10">
                  <c:v>-8.5737569836219066E-2</c:v>
                </c:pt>
                <c:pt idx="11">
                  <c:v>-8.352876955631923E-2</c:v>
                </c:pt>
                <c:pt idx="12">
                  <c:v>-9.5861946346329024E-2</c:v>
                </c:pt>
                <c:pt idx="13">
                  <c:v>-9.6184593407957528E-2</c:v>
                </c:pt>
                <c:pt idx="14">
                  <c:v>-0.10102396030694517</c:v>
                </c:pt>
                <c:pt idx="15">
                  <c:v>-8.6546075480844503E-2</c:v>
                </c:pt>
                <c:pt idx="16">
                  <c:v>-9.0568607687853617E-2</c:v>
                </c:pt>
                <c:pt idx="17">
                  <c:v>-9.6101559022772023E-2</c:v>
                </c:pt>
                <c:pt idx="18">
                  <c:v>-8.1191395851186607E-2</c:v>
                </c:pt>
                <c:pt idx="19">
                  <c:v>-8.4340001776219739E-2</c:v>
                </c:pt>
                <c:pt idx="20">
                  <c:v>-8.7886852664712078E-2</c:v>
                </c:pt>
                <c:pt idx="21">
                  <c:v>-4.6087452141799268E-2</c:v>
                </c:pt>
                <c:pt idx="22">
                  <c:v>-5.0171966163657523E-2</c:v>
                </c:pt>
              </c:numCache>
            </c:numRef>
          </c:val>
          <c:smooth val="0"/>
          <c:extLst>
            <c:ext xmlns:c16="http://schemas.microsoft.com/office/drawing/2014/chart" uri="{C3380CC4-5D6E-409C-BE32-E72D297353CC}">
              <c16:uniqueId val="{00000004-C20C-544F-A29A-EAFB19577503}"/>
            </c:ext>
          </c:extLst>
        </c:ser>
        <c:ser>
          <c:idx val="5"/>
          <c:order val="5"/>
          <c:tx>
            <c:strRef>
              <c:f>'5. Tot Mkt BP Changes'!$DM$3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Changes'!$DM$4:$DM$28</c:f>
              <c:numCache>
                <c:formatCode>0.0%</c:formatCode>
                <c:ptCount val="25"/>
                <c:pt idx="0">
                  <c:v>0</c:v>
                </c:pt>
                <c:pt idx="1">
                  <c:v>-4.9554355318117589E-3</c:v>
                </c:pt>
                <c:pt idx="2">
                  <c:v>-2.9467376271771848E-2</c:v>
                </c:pt>
                <c:pt idx="3">
                  <c:v>-2.9646875171629009E-2</c:v>
                </c:pt>
                <c:pt idx="4">
                  <c:v>-4.0124210050641464E-2</c:v>
                </c:pt>
                <c:pt idx="5">
                  <c:v>-4.837332166174458E-2</c:v>
                </c:pt>
                <c:pt idx="6">
                  <c:v>-7.7370870553017376E-2</c:v>
                </c:pt>
                <c:pt idx="7">
                  <c:v>-7.2981427991981873E-2</c:v>
                </c:pt>
                <c:pt idx="8">
                  <c:v>-7.6388437459721625E-2</c:v>
                </c:pt>
                <c:pt idx="9">
                  <c:v>-8.0511864152902068E-2</c:v>
                </c:pt>
                <c:pt idx="10">
                  <c:v>-8.1488242669994923E-2</c:v>
                </c:pt>
                <c:pt idx="11">
                  <c:v>-8.1036412658392232E-2</c:v>
                </c:pt>
                <c:pt idx="12">
                  <c:v>-9.1715444537926322E-2</c:v>
                </c:pt>
                <c:pt idx="13">
                  <c:v>-9.2663314115864578E-2</c:v>
                </c:pt>
                <c:pt idx="14">
                  <c:v>-9.7338951357800338E-2</c:v>
                </c:pt>
                <c:pt idx="15">
                  <c:v>-8.1092426441145338E-2</c:v>
                </c:pt>
                <c:pt idx="16">
                  <c:v>-8.499557114904796E-2</c:v>
                </c:pt>
                <c:pt idx="17">
                  <c:v>-9.0489555651017337E-2</c:v>
                </c:pt>
                <c:pt idx="18">
                  <c:v>-7.3293252066666412E-2</c:v>
                </c:pt>
                <c:pt idx="19">
                  <c:v>-7.7164013007824966E-2</c:v>
                </c:pt>
                <c:pt idx="20">
                  <c:v>-8.0839439828507539E-2</c:v>
                </c:pt>
                <c:pt idx="21">
                  <c:v>-3.978263630692503E-2</c:v>
                </c:pt>
                <c:pt idx="22">
                  <c:v>-4.3461252130817293E-2</c:v>
                </c:pt>
              </c:numCache>
            </c:numRef>
          </c:val>
          <c:smooth val="0"/>
          <c:extLst>
            <c:ext xmlns:c16="http://schemas.microsoft.com/office/drawing/2014/chart" uri="{C3380CC4-5D6E-409C-BE32-E72D297353CC}">
              <c16:uniqueId val="{00000005-C20C-544F-A29A-EAFB19577503}"/>
            </c:ext>
          </c:extLst>
        </c:ser>
        <c:ser>
          <c:idx val="6"/>
          <c:order val="6"/>
          <c:tx>
            <c:strRef>
              <c:f>'5. Tot Mkt BP Changes'!$DN$3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Changes'!$DN$4:$DN$28</c:f>
              <c:numCache>
                <c:formatCode>0.0%</c:formatCode>
                <c:ptCount val="25"/>
                <c:pt idx="0">
                  <c:v>0</c:v>
                </c:pt>
                <c:pt idx="1">
                  <c:v>-5.9115616820563099E-3</c:v>
                </c:pt>
                <c:pt idx="2">
                  <c:v>-2.860321416250701E-2</c:v>
                </c:pt>
                <c:pt idx="3">
                  <c:v>1.7853083395709048E-2</c:v>
                </c:pt>
                <c:pt idx="4">
                  <c:v>-1.7630539236361934E-2</c:v>
                </c:pt>
                <c:pt idx="5">
                  <c:v>-2.6920742885625664E-2</c:v>
                </c:pt>
                <c:pt idx="6">
                  <c:v>-1.0801847726043857E-2</c:v>
                </c:pt>
                <c:pt idx="7">
                  <c:v>-1.1729486996631346E-2</c:v>
                </c:pt>
                <c:pt idx="8">
                  <c:v>-2.1579234213485295E-2</c:v>
                </c:pt>
                <c:pt idx="9">
                  <c:v>-1.2174247745992208E-2</c:v>
                </c:pt>
                <c:pt idx="10">
                  <c:v>-1.32114186690028E-2</c:v>
                </c:pt>
                <c:pt idx="11">
                  <c:v>-1.9656384673214049E-2</c:v>
                </c:pt>
                <c:pt idx="12">
                  <c:v>-4.7193402408410426E-2</c:v>
                </c:pt>
                <c:pt idx="13">
                  <c:v>-4.6684449819112322E-2</c:v>
                </c:pt>
                <c:pt idx="14">
                  <c:v>-5.5353646256714024E-2</c:v>
                </c:pt>
                <c:pt idx="15">
                  <c:v>-2.5830134275648783E-2</c:v>
                </c:pt>
                <c:pt idx="16">
                  <c:v>-2.3529885245692782E-2</c:v>
                </c:pt>
                <c:pt idx="17">
                  <c:v>-3.8078719416807003E-2</c:v>
                </c:pt>
                <c:pt idx="18">
                  <c:v>-7.6843003367244181E-3</c:v>
                </c:pt>
                <c:pt idx="19">
                  <c:v>-1.6207922330968239E-2</c:v>
                </c:pt>
                <c:pt idx="20">
                  <c:v>-2.5110947389158794E-2</c:v>
                </c:pt>
                <c:pt idx="21">
                  <c:v>-1.35155699114565E-2</c:v>
                </c:pt>
                <c:pt idx="22">
                  <c:v>-1.2127900208240901E-2</c:v>
                </c:pt>
              </c:numCache>
            </c:numRef>
          </c:val>
          <c:smooth val="0"/>
          <c:extLst>
            <c:ext xmlns:c16="http://schemas.microsoft.com/office/drawing/2014/chart" uri="{C3380CC4-5D6E-409C-BE32-E72D297353CC}">
              <c16:uniqueId val="{00000006-C20C-544F-A29A-EAFB19577503}"/>
            </c:ext>
          </c:extLst>
        </c:ser>
        <c:dLbls>
          <c:showLegendKey val="0"/>
          <c:showVal val="0"/>
          <c:showCatName val="0"/>
          <c:showSerName val="0"/>
          <c:showPercent val="0"/>
          <c:showBubbleSize val="0"/>
        </c:dLbls>
        <c:smooth val="0"/>
        <c:axId val="647045824"/>
        <c:axId val="647048576"/>
      </c:lineChart>
      <c:catAx>
        <c:axId val="64704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048576"/>
        <c:crosses val="autoZero"/>
        <c:auto val="1"/>
        <c:lblAlgn val="ctr"/>
        <c:lblOffset val="100"/>
        <c:noMultiLvlLbl val="0"/>
      </c:catAx>
      <c:valAx>
        <c:axId val="647048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045824"/>
        <c:crosses val="autoZero"/>
        <c:crossBetween val="between"/>
      </c:valAx>
      <c:spPr>
        <a:noFill/>
        <a:ln>
          <a:noFill/>
        </a:ln>
        <a:effectLst/>
      </c:spPr>
    </c:plotArea>
    <c:legend>
      <c:legendPos val="b"/>
      <c:legendEntry>
        <c:idx val="3"/>
        <c:delete val="1"/>
      </c:legendEntry>
      <c:layout>
        <c:manualLayout>
          <c:xMode val="edge"/>
          <c:yMode val="edge"/>
          <c:x val="0"/>
          <c:y val="0.81797414774020305"/>
          <c:w val="0.84487226600666732"/>
          <c:h val="0.16468481179736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Desjardins</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896234953389447"/>
          <c:w val="0.85836329833770775"/>
          <c:h val="0.6428647388903973"/>
        </c:manualLayout>
      </c:layout>
      <c:lineChart>
        <c:grouping val="standard"/>
        <c:varyColors val="0"/>
        <c:ser>
          <c:idx val="0"/>
          <c:order val="0"/>
          <c:tx>
            <c:strRef>
              <c:f>'7. 5 Yr Change'!$CX$3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Change'!$CX$4:$CX$9</c:f>
              <c:numCache>
                <c:formatCode>0.0%</c:formatCode>
                <c:ptCount val="6"/>
                <c:pt idx="0">
                  <c:v>0</c:v>
                </c:pt>
                <c:pt idx="1">
                  <c:v>1.4281491364083423E-2</c:v>
                </c:pt>
                <c:pt idx="2">
                  <c:v>5.673394568800097E-2</c:v>
                </c:pt>
                <c:pt idx="3">
                  <c:v>5.0650740036169817E-2</c:v>
                </c:pt>
                <c:pt idx="4">
                  <c:v>0.22727323966777171</c:v>
                </c:pt>
                <c:pt idx="5">
                  <c:v>0.18820407110768889</c:v>
                </c:pt>
              </c:numCache>
            </c:numRef>
          </c:val>
          <c:smooth val="0"/>
          <c:extLst>
            <c:ext xmlns:c16="http://schemas.microsoft.com/office/drawing/2014/chart" uri="{C3380CC4-5D6E-409C-BE32-E72D297353CC}">
              <c16:uniqueId val="{00000000-B909-8A48-96B2-D580F477DBAA}"/>
            </c:ext>
          </c:extLst>
        </c:ser>
        <c:ser>
          <c:idx val="1"/>
          <c:order val="1"/>
          <c:tx>
            <c:strRef>
              <c:f>'7. 5 Yr Change'!$CY$3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Change'!$CY$4:$CY$9</c:f>
              <c:numCache>
                <c:formatCode>0.0%</c:formatCode>
                <c:ptCount val="6"/>
                <c:pt idx="0">
                  <c:v>0</c:v>
                </c:pt>
                <c:pt idx="1">
                  <c:v>-0.10633301893229771</c:v>
                </c:pt>
                <c:pt idx="2">
                  <c:v>-2.8754301501227715E-2</c:v>
                </c:pt>
                <c:pt idx="3">
                  <c:v>1.6039138888122306E-2</c:v>
                </c:pt>
                <c:pt idx="4">
                  <c:v>6.515937490622052E-3</c:v>
                </c:pt>
                <c:pt idx="5">
                  <c:v>8.7091496894387884E-3</c:v>
                </c:pt>
              </c:numCache>
            </c:numRef>
          </c:val>
          <c:smooth val="0"/>
          <c:extLst>
            <c:ext xmlns:c16="http://schemas.microsoft.com/office/drawing/2014/chart" uri="{C3380CC4-5D6E-409C-BE32-E72D297353CC}">
              <c16:uniqueId val="{00000001-B909-8A48-96B2-D580F477DBAA}"/>
            </c:ext>
          </c:extLst>
        </c:ser>
        <c:ser>
          <c:idx val="2"/>
          <c:order val="2"/>
          <c:tx>
            <c:strRef>
              <c:f>'7. 5 Yr Change'!$CZ$3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Change'!$CZ$4:$CZ$9</c:f>
              <c:numCache>
                <c:formatCode>0.0%</c:formatCode>
                <c:ptCount val="6"/>
                <c:pt idx="0">
                  <c:v>0</c:v>
                </c:pt>
                <c:pt idx="1">
                  <c:v>-8.9443512801122699E-2</c:v>
                </c:pt>
                <c:pt idx="2">
                  <c:v>-4.1160891115727127E-2</c:v>
                </c:pt>
                <c:pt idx="3">
                  <c:v>-1.4464512313505288E-2</c:v>
                </c:pt>
                <c:pt idx="4">
                  <c:v>-2.7692810685495933E-2</c:v>
                </c:pt>
                <c:pt idx="5">
                  <c:v>-3.6321714132910035E-2</c:v>
                </c:pt>
              </c:numCache>
            </c:numRef>
          </c:val>
          <c:smooth val="0"/>
          <c:extLst>
            <c:ext xmlns:c16="http://schemas.microsoft.com/office/drawing/2014/chart" uri="{C3380CC4-5D6E-409C-BE32-E72D297353CC}">
              <c16:uniqueId val="{00000002-B909-8A48-96B2-D580F477DBAA}"/>
            </c:ext>
          </c:extLst>
        </c:ser>
        <c:ser>
          <c:idx val="4"/>
          <c:order val="3"/>
          <c:tx>
            <c:strRef>
              <c:f>'7. 5 Yr Change'!$DA$3</c:f>
              <c:strCache>
                <c:ptCount val="1"/>
                <c:pt idx="0">
                  <c:v>Mortgages</c:v>
                </c:pt>
              </c:strCache>
            </c:strRef>
          </c:tx>
          <c:spPr>
            <a:ln w="28575" cap="rnd">
              <a:solidFill>
                <a:srgbClr val="AB7942"/>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Change'!$DA$4:$DA$9</c:f>
              <c:numCache>
                <c:formatCode>0.0%</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3-B909-8A48-96B2-D580F477DBAA}"/>
            </c:ext>
          </c:extLst>
        </c:ser>
        <c:ser>
          <c:idx val="5"/>
          <c:order val="4"/>
          <c:tx>
            <c:strRef>
              <c:f>'7. 5 Yr Change'!$DB$3</c:f>
              <c:strCache>
                <c:ptCount val="1"/>
                <c:pt idx="0">
                  <c:v>Business Loans</c:v>
                </c:pt>
              </c:strCache>
            </c:strRef>
          </c:tx>
          <c:spPr>
            <a:ln w="28575" cap="rnd">
              <a:solidFill>
                <a:srgbClr val="00B0F0"/>
              </a:solidFill>
              <a:prstDash val="solid"/>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Change'!$DB$4:$DB$9</c:f>
              <c:numCache>
                <c:formatCode>0.0%</c:formatCode>
                <c:ptCount val="6"/>
                <c:pt idx="0">
                  <c:v>0</c:v>
                </c:pt>
                <c:pt idx="1">
                  <c:v>-2.3048478514885097E-2</c:v>
                </c:pt>
                <c:pt idx="2">
                  <c:v>-3.4767254231480492E-2</c:v>
                </c:pt>
                <c:pt idx="3">
                  <c:v>-6.149042927322998E-2</c:v>
                </c:pt>
                <c:pt idx="4">
                  <c:v>-1.421311577255485E-2</c:v>
                </c:pt>
                <c:pt idx="5">
                  <c:v>-0.11416332448893901</c:v>
                </c:pt>
              </c:numCache>
            </c:numRef>
          </c:val>
          <c:smooth val="0"/>
          <c:extLst>
            <c:ext xmlns:c16="http://schemas.microsoft.com/office/drawing/2014/chart" uri="{C3380CC4-5D6E-409C-BE32-E72D297353CC}">
              <c16:uniqueId val="{00000004-B909-8A48-96B2-D580F477DBAA}"/>
            </c:ext>
          </c:extLst>
        </c:ser>
        <c:ser>
          <c:idx val="6"/>
          <c:order val="5"/>
          <c:tx>
            <c:strRef>
              <c:f>'7. 5 Yr Change'!$DC$3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Change'!$DC$4:$DC$9</c:f>
              <c:numCache>
                <c:formatCode>0.0%</c:formatCode>
                <c:ptCount val="6"/>
                <c:pt idx="0">
                  <c:v>0</c:v>
                </c:pt>
                <c:pt idx="1">
                  <c:v>-1.4975261696077628E-2</c:v>
                </c:pt>
                <c:pt idx="2">
                  <c:v>-2.0364578472564288E-2</c:v>
                </c:pt>
                <c:pt idx="3">
                  <c:v>-3.0061112221559036E-2</c:v>
                </c:pt>
                <c:pt idx="4">
                  <c:v>1.9325318696535605E-2</c:v>
                </c:pt>
                <c:pt idx="5">
                  <c:v>-7.1767165581521894E-2</c:v>
                </c:pt>
              </c:numCache>
            </c:numRef>
          </c:val>
          <c:smooth val="0"/>
          <c:extLst>
            <c:ext xmlns:c16="http://schemas.microsoft.com/office/drawing/2014/chart" uri="{C3380CC4-5D6E-409C-BE32-E72D297353CC}">
              <c16:uniqueId val="{00000005-B909-8A48-96B2-D580F477DBAA}"/>
            </c:ext>
          </c:extLst>
        </c:ser>
        <c:ser>
          <c:idx val="3"/>
          <c:order val="6"/>
          <c:tx>
            <c:strRef>
              <c:f>'7. 5 Yr Change'!$DD$3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Change'!$DD$4:$DD$9</c:f>
              <c:numCache>
                <c:formatCode>0.0%</c:formatCode>
                <c:ptCount val="6"/>
                <c:pt idx="0">
                  <c:v>0</c:v>
                </c:pt>
                <c:pt idx="1">
                  <c:v>-6.1538676159716164E-2</c:v>
                </c:pt>
                <c:pt idx="2">
                  <c:v>-3.3466682988167462E-2</c:v>
                </c:pt>
                <c:pt idx="3">
                  <c:v>-2.2065139249946093E-2</c:v>
                </c:pt>
                <c:pt idx="4">
                  <c:v>-6.7308759202307274E-3</c:v>
                </c:pt>
                <c:pt idx="5">
                  <c:v>-4.7226043974704986E-2</c:v>
                </c:pt>
              </c:numCache>
            </c:numRef>
          </c:val>
          <c:smooth val="0"/>
          <c:extLst>
            <c:ext xmlns:c16="http://schemas.microsoft.com/office/drawing/2014/chart" uri="{C3380CC4-5D6E-409C-BE32-E72D297353CC}">
              <c16:uniqueId val="{00000006-B909-8A48-96B2-D580F477DBAA}"/>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egendEntry>
        <c:idx val="3"/>
        <c:delete val="1"/>
      </c:legendEntry>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Desjardins</a:t>
            </a:r>
          </a:p>
          <a:p>
            <a:pPr>
              <a:defRPr/>
            </a:pPr>
            <a:r>
              <a:rPr lang="en-US" sz="1200" b="0"/>
              <a:t>% Change in Share</a:t>
            </a:r>
          </a:p>
        </c:rich>
      </c:tx>
      <c:overlay val="0"/>
    </c:title>
    <c:autoTitleDeleted val="0"/>
    <c:plotArea>
      <c:layout/>
      <c:lineChart>
        <c:grouping val="standard"/>
        <c:varyColors val="0"/>
        <c:ser>
          <c:idx val="0"/>
          <c:order val="0"/>
          <c:tx>
            <c:strRef>
              <c:f>'11. QTRLY BP Change'!$AE$2</c:f>
              <c:strCache>
                <c:ptCount val="1"/>
                <c:pt idx="0">
                  <c:v>Demand Deposits</c:v>
                </c:pt>
              </c:strCache>
            </c:strRef>
          </c:tx>
          <c:spPr>
            <a:ln>
              <a:solidFill>
                <a:srgbClr val="00FA00"/>
              </a:solidFill>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Change'!$AE$3:$AE$23</c:f>
              <c:numCache>
                <c:formatCode>0.0%</c:formatCode>
                <c:ptCount val="21"/>
                <c:pt idx="0">
                  <c:v>0</c:v>
                </c:pt>
                <c:pt idx="1">
                  <c:v>-7.6193058794076868E-2</c:v>
                </c:pt>
                <c:pt idx="2">
                  <c:v>-1.0943318178152608E-2</c:v>
                </c:pt>
                <c:pt idx="3">
                  <c:v>0.14288106448779189</c:v>
                </c:pt>
                <c:pt idx="4">
                  <c:v>0.14858159420565226</c:v>
                </c:pt>
                <c:pt idx="5">
                  <c:v>1.6546732537536822E-2</c:v>
                </c:pt>
                <c:pt idx="6">
                  <c:v>4.3091242215384119E-3</c:v>
                </c:pt>
                <c:pt idx="7">
                  <c:v>8.7422388122644537E-2</c:v>
                </c:pt>
                <c:pt idx="8">
                  <c:v>5.2523703211052604E-2</c:v>
                </c:pt>
                <c:pt idx="9">
                  <c:v>-1.5184409982740728E-2</c:v>
                </c:pt>
                <c:pt idx="10">
                  <c:v>6.0246327140944446E-2</c:v>
                </c:pt>
                <c:pt idx="11">
                  <c:v>0.13926970180402368</c:v>
                </c:pt>
                <c:pt idx="12">
                  <c:v>7.3164148910867685E-2</c:v>
                </c:pt>
                <c:pt idx="13">
                  <c:v>1.3865956383019355E-2</c:v>
                </c:pt>
                <c:pt idx="14">
                  <c:v>8.8553594047508399E-2</c:v>
                </c:pt>
                <c:pt idx="15">
                  <c:v>0.10956178461240222</c:v>
                </c:pt>
                <c:pt idx="16">
                  <c:v>1.2501657369465284E-2</c:v>
                </c:pt>
                <c:pt idx="17">
                  <c:v>-9.6750773247383334E-2</c:v>
                </c:pt>
                <c:pt idx="18">
                  <c:v>-1.7899904241858569E-2</c:v>
                </c:pt>
                <c:pt idx="19">
                  <c:v>-1.133450243494122E-2</c:v>
                </c:pt>
                <c:pt idx="20">
                  <c:v>-3.7669343897643662E-2</c:v>
                </c:pt>
              </c:numCache>
            </c:numRef>
          </c:val>
          <c:smooth val="0"/>
          <c:extLst>
            <c:ext xmlns:c16="http://schemas.microsoft.com/office/drawing/2014/chart" uri="{C3380CC4-5D6E-409C-BE32-E72D297353CC}">
              <c16:uniqueId val="{00000000-A5AE-A847-9301-248E457C5A9F}"/>
            </c:ext>
          </c:extLst>
        </c:ser>
        <c:ser>
          <c:idx val="1"/>
          <c:order val="1"/>
          <c:tx>
            <c:strRef>
              <c:f>'11. QTRLY BP Change'!$AF$2</c:f>
              <c:strCache>
                <c:ptCount val="1"/>
                <c:pt idx="0">
                  <c:v>Term Deposits</c:v>
                </c:pt>
              </c:strCache>
            </c:strRef>
          </c:tx>
          <c:spPr>
            <a:ln>
              <a:solidFill>
                <a:srgbClr val="C00000"/>
              </a:solidFill>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Change'!$AF$3:$AF$23</c:f>
              <c:numCache>
                <c:formatCode>0.0%</c:formatCode>
                <c:ptCount val="21"/>
                <c:pt idx="0">
                  <c:v>0</c:v>
                </c:pt>
                <c:pt idx="1">
                  <c:v>-4.4653192718340375E-2</c:v>
                </c:pt>
                <c:pt idx="2">
                  <c:v>4.3397860525401497E-2</c:v>
                </c:pt>
                <c:pt idx="3">
                  <c:v>-2.1613813646349099E-3</c:v>
                </c:pt>
                <c:pt idx="4">
                  <c:v>5.6053772990194747E-2</c:v>
                </c:pt>
                <c:pt idx="5">
                  <c:v>0.12250828312771025</c:v>
                </c:pt>
                <c:pt idx="6">
                  <c:v>0.14249511865900863</c:v>
                </c:pt>
                <c:pt idx="7">
                  <c:v>0.18361239851141628</c:v>
                </c:pt>
                <c:pt idx="8">
                  <c:v>0.19942627992288775</c:v>
                </c:pt>
                <c:pt idx="9">
                  <c:v>0.19234270948664905</c:v>
                </c:pt>
                <c:pt idx="10">
                  <c:v>5.271757176496112E-2</c:v>
                </c:pt>
                <c:pt idx="11">
                  <c:v>4.446066499350889E-2</c:v>
                </c:pt>
                <c:pt idx="12">
                  <c:v>3.8368090263705794E-2</c:v>
                </c:pt>
                <c:pt idx="13">
                  <c:v>2.8697321197331788E-2</c:v>
                </c:pt>
                <c:pt idx="14">
                  <c:v>0.15796827911613101</c:v>
                </c:pt>
                <c:pt idx="15">
                  <c:v>0.27740833584384578</c:v>
                </c:pt>
                <c:pt idx="16">
                  <c:v>0.21356770365902183</c:v>
                </c:pt>
                <c:pt idx="17">
                  <c:v>6.8094067276557327E-2</c:v>
                </c:pt>
                <c:pt idx="18">
                  <c:v>-4.9074767475972406E-2</c:v>
                </c:pt>
                <c:pt idx="19">
                  <c:v>-7.4827158035766408E-2</c:v>
                </c:pt>
                <c:pt idx="20">
                  <c:v>-1.982010647965584E-2</c:v>
                </c:pt>
              </c:numCache>
            </c:numRef>
          </c:val>
          <c:smooth val="0"/>
          <c:extLst>
            <c:ext xmlns:c16="http://schemas.microsoft.com/office/drawing/2014/chart" uri="{C3380CC4-5D6E-409C-BE32-E72D297353CC}">
              <c16:uniqueId val="{00000001-A5AE-A847-9301-248E457C5A9F}"/>
            </c:ext>
          </c:extLst>
        </c:ser>
        <c:ser>
          <c:idx val="2"/>
          <c:order val="2"/>
          <c:tx>
            <c:strRef>
              <c:f>'11. QTRLY BP Change'!$AG$2</c:f>
              <c:strCache>
                <c:ptCount val="1"/>
                <c:pt idx="0">
                  <c:v>Total Deposits</c:v>
                </c:pt>
              </c:strCache>
            </c:strRef>
          </c:tx>
          <c:spPr>
            <a:ln>
              <a:solidFill>
                <a:srgbClr val="0432FF"/>
              </a:solidFill>
              <a:prstDash val="sysDot"/>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Change'!$AG$3:$AG$23</c:f>
              <c:numCache>
                <c:formatCode>0.0%</c:formatCode>
                <c:ptCount val="21"/>
                <c:pt idx="0">
                  <c:v>0</c:v>
                </c:pt>
                <c:pt idx="1">
                  <c:v>-6.2658149700838467E-2</c:v>
                </c:pt>
                <c:pt idx="2">
                  <c:v>2.757060731479349E-2</c:v>
                </c:pt>
                <c:pt idx="3">
                  <c:v>8.9146699049860445E-2</c:v>
                </c:pt>
                <c:pt idx="4">
                  <c:v>0.1111252095270841</c:v>
                </c:pt>
                <c:pt idx="5">
                  <c:v>4.7978925114068996E-2</c:v>
                </c:pt>
                <c:pt idx="6">
                  <c:v>4.2513548386071312E-2</c:v>
                </c:pt>
                <c:pt idx="7">
                  <c:v>0.10404341743685432</c:v>
                </c:pt>
                <c:pt idx="8">
                  <c:v>0.11021049270410568</c:v>
                </c:pt>
                <c:pt idx="9">
                  <c:v>6.4370283893382466E-2</c:v>
                </c:pt>
                <c:pt idx="10">
                  <c:v>5.2517565808334485E-2</c:v>
                </c:pt>
                <c:pt idx="11">
                  <c:v>6.6495543325763004E-2</c:v>
                </c:pt>
                <c:pt idx="12">
                  <c:v>3.1697556770064292E-2</c:v>
                </c:pt>
                <c:pt idx="13">
                  <c:v>-3.499254558001741E-3</c:v>
                </c:pt>
                <c:pt idx="14">
                  <c:v>6.0586912364188519E-2</c:v>
                </c:pt>
                <c:pt idx="15">
                  <c:v>5.3636685701120984E-2</c:v>
                </c:pt>
                <c:pt idx="16">
                  <c:v>-2.5251728103450201E-2</c:v>
                </c:pt>
                <c:pt idx="17">
                  <c:v>-0.14511199461760557</c:v>
                </c:pt>
                <c:pt idx="18">
                  <c:v>-0.15140793948415671</c:v>
                </c:pt>
                <c:pt idx="19">
                  <c:v>-0.1741376235814793</c:v>
                </c:pt>
                <c:pt idx="20">
                  <c:v>-0.17921926474108563</c:v>
                </c:pt>
              </c:numCache>
            </c:numRef>
          </c:val>
          <c:smooth val="0"/>
          <c:extLst>
            <c:ext xmlns:c16="http://schemas.microsoft.com/office/drawing/2014/chart" uri="{C3380CC4-5D6E-409C-BE32-E72D297353CC}">
              <c16:uniqueId val="{00000002-A5AE-A847-9301-248E457C5A9F}"/>
            </c:ext>
          </c:extLst>
        </c:ser>
        <c:ser>
          <c:idx val="6"/>
          <c:order val="3"/>
          <c:tx>
            <c:strRef>
              <c:f>'11. QTRLY BP Change'!$AI$2</c:f>
              <c:strCache>
                <c:ptCount val="1"/>
                <c:pt idx="0">
                  <c:v>Commercial Loans</c:v>
                </c:pt>
              </c:strCache>
            </c:strRef>
          </c:tx>
          <c:spPr>
            <a:ln>
              <a:solidFill>
                <a:srgbClr val="00B0F0"/>
              </a:solidFill>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Change'!$AI$3:$AI$23</c:f>
              <c:numCache>
                <c:formatCode>0.0%</c:formatCode>
                <c:ptCount val="21"/>
                <c:pt idx="0">
                  <c:v>0</c:v>
                </c:pt>
                <c:pt idx="1">
                  <c:v>-0.1049390875505458</c:v>
                </c:pt>
                <c:pt idx="2">
                  <c:v>-0.10923482177612323</c:v>
                </c:pt>
                <c:pt idx="3">
                  <c:v>-7.9259803495742479E-2</c:v>
                </c:pt>
                <c:pt idx="4">
                  <c:v>-9.1129437826790102E-2</c:v>
                </c:pt>
                <c:pt idx="5">
                  <c:v>-0.141571062933949</c:v>
                </c:pt>
                <c:pt idx="6">
                  <c:v>-0.13776870234641461</c:v>
                </c:pt>
                <c:pt idx="7">
                  <c:v>-0.17081818610725455</c:v>
                </c:pt>
                <c:pt idx="8">
                  <c:v>-0.12200410617205423</c:v>
                </c:pt>
                <c:pt idx="9">
                  <c:v>-0.12382361195320378</c:v>
                </c:pt>
                <c:pt idx="10">
                  <c:v>-0.14969251162855887</c:v>
                </c:pt>
                <c:pt idx="11">
                  <c:v>-0.1330409421321713</c:v>
                </c:pt>
                <c:pt idx="12">
                  <c:v>-0.12012514605542353</c:v>
                </c:pt>
                <c:pt idx="13">
                  <c:v>-9.4420597821245206E-2</c:v>
                </c:pt>
                <c:pt idx="14">
                  <c:v>-0.13257342337290562</c:v>
                </c:pt>
                <c:pt idx="15">
                  <c:v>-0.17270460940507912</c:v>
                </c:pt>
                <c:pt idx="16">
                  <c:v>-0.16642537235517715</c:v>
                </c:pt>
                <c:pt idx="17">
                  <c:v>-0.17229100335397768</c:v>
                </c:pt>
                <c:pt idx="18">
                  <c:v>-0.16787054356875072</c:v>
                </c:pt>
                <c:pt idx="19">
                  <c:v>-0.19328764349028568</c:v>
                </c:pt>
                <c:pt idx="20">
                  <c:v>-0.16008471799793081</c:v>
                </c:pt>
              </c:numCache>
            </c:numRef>
          </c:val>
          <c:smooth val="0"/>
          <c:extLst>
            <c:ext xmlns:c16="http://schemas.microsoft.com/office/drawing/2014/chart" uri="{C3380CC4-5D6E-409C-BE32-E72D297353CC}">
              <c16:uniqueId val="{00000003-A5AE-A847-9301-248E457C5A9F}"/>
            </c:ext>
          </c:extLst>
        </c:ser>
        <c:ser>
          <c:idx val="3"/>
          <c:order val="4"/>
          <c:tx>
            <c:strRef>
              <c:f>'11. QTRLY BP Change'!$AJ$2</c:f>
              <c:strCache>
                <c:ptCount val="1"/>
                <c:pt idx="0">
                  <c:v>Total Loans</c:v>
                </c:pt>
              </c:strCache>
            </c:strRef>
          </c:tx>
          <c:spPr>
            <a:ln>
              <a:solidFill>
                <a:srgbClr val="FF0000"/>
              </a:solidFill>
              <a:prstDash val="sysDot"/>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Change'!$AJ$3:$AJ$23</c:f>
              <c:numCache>
                <c:formatCode>0.0%</c:formatCode>
                <c:ptCount val="21"/>
                <c:pt idx="0">
                  <c:v>0</c:v>
                </c:pt>
                <c:pt idx="1">
                  <c:v>-8.6211247088447199E-2</c:v>
                </c:pt>
                <c:pt idx="2">
                  <c:v>-8.785644124090905E-2</c:v>
                </c:pt>
                <c:pt idx="3">
                  <c:v>-6.5032480593173861E-2</c:v>
                </c:pt>
                <c:pt idx="4">
                  <c:v>-7.2358667767151261E-2</c:v>
                </c:pt>
                <c:pt idx="5">
                  <c:v>-0.11355352916054265</c:v>
                </c:pt>
                <c:pt idx="6">
                  <c:v>-0.11242857164221892</c:v>
                </c:pt>
                <c:pt idx="7">
                  <c:v>-0.1354513481687529</c:v>
                </c:pt>
                <c:pt idx="8">
                  <c:v>-9.376366455523541E-2</c:v>
                </c:pt>
                <c:pt idx="9">
                  <c:v>-9.0765438770108675E-2</c:v>
                </c:pt>
                <c:pt idx="10">
                  <c:v>-0.11849329069293651</c:v>
                </c:pt>
                <c:pt idx="11">
                  <c:v>-0.1031830942310113</c:v>
                </c:pt>
                <c:pt idx="12">
                  <c:v>-8.9372332319342357E-2</c:v>
                </c:pt>
                <c:pt idx="13">
                  <c:v>-5.4882449561901026E-2</c:v>
                </c:pt>
                <c:pt idx="14">
                  <c:v>-8.9497850343200264E-2</c:v>
                </c:pt>
                <c:pt idx="15">
                  <c:v>-0.1354205943647368</c:v>
                </c:pt>
                <c:pt idx="16">
                  <c:v>-0.13431694951422843</c:v>
                </c:pt>
                <c:pt idx="17">
                  <c:v>-0.14122128672963843</c:v>
                </c:pt>
                <c:pt idx="18">
                  <c:v>-0.13313476839673191</c:v>
                </c:pt>
                <c:pt idx="19">
                  <c:v>-0.15642801570412895</c:v>
                </c:pt>
                <c:pt idx="20">
                  <c:v>-0.12306307905435281</c:v>
                </c:pt>
              </c:numCache>
            </c:numRef>
          </c:val>
          <c:smooth val="0"/>
          <c:extLst>
            <c:ext xmlns:c16="http://schemas.microsoft.com/office/drawing/2014/chart" uri="{C3380CC4-5D6E-409C-BE32-E72D297353CC}">
              <c16:uniqueId val="{00000004-A5AE-A847-9301-248E457C5A9F}"/>
            </c:ext>
          </c:extLst>
        </c:ser>
        <c:ser>
          <c:idx val="4"/>
          <c:order val="5"/>
          <c:tx>
            <c:strRef>
              <c:f>'11. QTRLY BP Change'!$AK$2</c:f>
              <c:strCache>
                <c:ptCount val="1"/>
                <c:pt idx="0">
                  <c:v>Total Commercial Products </c:v>
                </c:pt>
              </c:strCache>
            </c:strRef>
          </c:tx>
          <c:spPr>
            <a:ln>
              <a:solidFill>
                <a:schemeClr val="tx1"/>
              </a:solidFill>
              <a:prstDash val="sysDot"/>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Change'!$AK$3:$AK$23</c:f>
              <c:numCache>
                <c:formatCode>0.0%</c:formatCode>
                <c:ptCount val="21"/>
                <c:pt idx="0">
                  <c:v>0</c:v>
                </c:pt>
                <c:pt idx="1">
                  <c:v>-8.2849709633519814E-2</c:v>
                </c:pt>
                <c:pt idx="2">
                  <c:v>-2.7040641393830462E-2</c:v>
                </c:pt>
                <c:pt idx="3">
                  <c:v>7.6135698257615899E-3</c:v>
                </c:pt>
                <c:pt idx="4">
                  <c:v>1.0938538385237994E-2</c:v>
                </c:pt>
                <c:pt idx="5">
                  <c:v>-5.0311326177511002E-2</c:v>
                </c:pt>
                <c:pt idx="6">
                  <c:v>-4.5379662148936142E-2</c:v>
                </c:pt>
                <c:pt idx="7">
                  <c:v>-3.2914015503102967E-2</c:v>
                </c:pt>
                <c:pt idx="8">
                  <c:v>-7.4253531630709023E-3</c:v>
                </c:pt>
                <c:pt idx="9">
                  <c:v>-3.1758542642496064E-2</c:v>
                </c:pt>
                <c:pt idx="10">
                  <c:v>-5.4880314234437934E-2</c:v>
                </c:pt>
                <c:pt idx="11">
                  <c:v>-3.4033399932646667E-2</c:v>
                </c:pt>
                <c:pt idx="12">
                  <c:v>-4.4943405431839438E-2</c:v>
                </c:pt>
                <c:pt idx="13">
                  <c:v>-4.7487424176353536E-2</c:v>
                </c:pt>
                <c:pt idx="14">
                  <c:v>-3.0657398402739951E-2</c:v>
                </c:pt>
                <c:pt idx="15">
                  <c:v>-4.0741929164182837E-2</c:v>
                </c:pt>
                <c:pt idx="16">
                  <c:v>-6.6787840739878673E-2</c:v>
                </c:pt>
                <c:pt idx="17">
                  <c:v>-0.13271094952981291</c:v>
                </c:pt>
                <c:pt idx="18">
                  <c:v>-0.12999500771452441</c:v>
                </c:pt>
                <c:pt idx="19">
                  <c:v>-0.15225846786853536</c:v>
                </c:pt>
                <c:pt idx="20">
                  <c:v>-0.14357057691590044</c:v>
                </c:pt>
              </c:numCache>
            </c:numRef>
          </c:val>
          <c:smooth val="0"/>
          <c:extLst>
            <c:ext xmlns:c16="http://schemas.microsoft.com/office/drawing/2014/chart" uri="{C3380CC4-5D6E-409C-BE32-E72D297353CC}">
              <c16:uniqueId val="{00000005-A5AE-A847-9301-248E457C5A9F}"/>
            </c:ext>
          </c:extLst>
        </c:ser>
        <c:dLbls>
          <c:showLegendKey val="0"/>
          <c:showVal val="0"/>
          <c:showCatName val="0"/>
          <c:showSerName val="0"/>
          <c:showPercent val="0"/>
          <c:showBubbleSize val="0"/>
        </c:dLbls>
        <c:smooth val="0"/>
        <c:axId val="627735536"/>
        <c:axId val="627738288"/>
      </c:lineChart>
      <c:catAx>
        <c:axId val="627735536"/>
        <c:scaling>
          <c:orientation val="minMax"/>
        </c:scaling>
        <c:delete val="0"/>
        <c:axPos val="b"/>
        <c:numFmt formatCode="General" sourceLinked="1"/>
        <c:majorTickMark val="none"/>
        <c:minorTickMark val="none"/>
        <c:tickLblPos val="nextTo"/>
        <c:crossAx val="627738288"/>
        <c:crosses val="autoZero"/>
        <c:auto val="1"/>
        <c:lblAlgn val="ctr"/>
        <c:lblOffset val="100"/>
        <c:noMultiLvlLbl val="0"/>
      </c:catAx>
      <c:valAx>
        <c:axId val="627738288"/>
        <c:scaling>
          <c:orientation val="minMax"/>
        </c:scaling>
        <c:delete val="0"/>
        <c:axPos val="l"/>
        <c:numFmt formatCode="0%" sourceLinked="0"/>
        <c:majorTickMark val="none"/>
        <c:minorTickMark val="none"/>
        <c:tickLblPos val="nextTo"/>
        <c:crossAx val="627735536"/>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Vancity</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830964495864011"/>
          <c:w val="0.85836329833770775"/>
          <c:h val="0.69271132399063839"/>
        </c:manualLayout>
      </c:layout>
      <c:lineChart>
        <c:grouping val="standard"/>
        <c:varyColors val="0"/>
        <c:ser>
          <c:idx val="6"/>
          <c:order val="0"/>
          <c:tx>
            <c:strRef>
              <c:f>'12. 5 Yr Change'!$DJ$3</c:f>
              <c:strCache>
                <c:ptCount val="1"/>
                <c:pt idx="0">
                  <c:v>Total Loans</c:v>
                </c:pt>
              </c:strCache>
            </c:strRef>
          </c:tx>
          <c:spPr>
            <a:ln w="28575" cap="rnd">
              <a:solidFill>
                <a:srgbClr val="FF0000"/>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Change'!$DJ$4:$DJ$9</c:f>
              <c:numCache>
                <c:formatCode>0.0%</c:formatCode>
                <c:ptCount val="6"/>
                <c:pt idx="0">
                  <c:v>0</c:v>
                </c:pt>
                <c:pt idx="1">
                  <c:v>-1.392278074835891E-3</c:v>
                </c:pt>
                <c:pt idx="2">
                  <c:v>-2.1991689485774341E-3</c:v>
                </c:pt>
                <c:pt idx="3">
                  <c:v>-8.2981963564475996E-3</c:v>
                </c:pt>
                <c:pt idx="4">
                  <c:v>-2.3930550710813157E-2</c:v>
                </c:pt>
                <c:pt idx="5">
                  <c:v>-0.10195231697772882</c:v>
                </c:pt>
              </c:numCache>
            </c:numRef>
          </c:val>
          <c:smooth val="0"/>
          <c:extLst>
            <c:ext xmlns:c16="http://schemas.microsoft.com/office/drawing/2014/chart" uri="{C3380CC4-5D6E-409C-BE32-E72D297353CC}">
              <c16:uniqueId val="{00000000-EFB2-F546-A16F-7BAE1B45C47A}"/>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85264196442953666"/>
          <c:w val="0.79871128608923869"/>
          <c:h val="9.95546585557671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Vancity</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85836329833770775"/>
          <c:h val="0.73882185608301854"/>
        </c:manualLayout>
      </c:layout>
      <c:lineChart>
        <c:grouping val="standard"/>
        <c:varyColors val="0"/>
        <c:ser>
          <c:idx val="0"/>
          <c:order val="0"/>
          <c:tx>
            <c:strRef>
              <c:f>'13 5 Yr Prov Chg'!$AP$3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Chg'!$AP$4:$AP$9</c:f>
              <c:numCache>
                <c:formatCode>0.0%</c:formatCode>
                <c:ptCount val="6"/>
                <c:pt idx="0">
                  <c:v>0</c:v>
                </c:pt>
                <c:pt idx="1">
                  <c:v>0.12950626284266598</c:v>
                </c:pt>
                <c:pt idx="2">
                  <c:v>9.3222857336688184E-2</c:v>
                </c:pt>
                <c:pt idx="3">
                  <c:v>0.10441195828381916</c:v>
                </c:pt>
                <c:pt idx="4">
                  <c:v>7.6352876761990124E-2</c:v>
                </c:pt>
                <c:pt idx="5">
                  <c:v>-2.8311254820553446E-2</c:v>
                </c:pt>
              </c:numCache>
            </c:numRef>
          </c:val>
          <c:smooth val="0"/>
          <c:extLst>
            <c:ext xmlns:c16="http://schemas.microsoft.com/office/drawing/2014/chart" uri="{C3380CC4-5D6E-409C-BE32-E72D297353CC}">
              <c16:uniqueId val="{00000000-089A-814F-97E4-DDD072A986EA}"/>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80093610861316422"/>
          <c:h val="7.4814983387192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a:t>
            </a:r>
            <a:r>
              <a:rPr lang="en-US" baseline="0"/>
              <a:t> Capital</a:t>
            </a:r>
            <a:endParaRPr lang="en-US"/>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Changes'!$DV$3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Changes'!$DV$4:$DV$28</c:f>
              <c:numCache>
                <c:formatCode>0.0%</c:formatCode>
                <c:ptCount val="25"/>
                <c:pt idx="0">
                  <c:v>0</c:v>
                </c:pt>
                <c:pt idx="1">
                  <c:v>3.9996187004058326E-2</c:v>
                </c:pt>
                <c:pt idx="2">
                  <c:v>-3.1166510587491061E-2</c:v>
                </c:pt>
                <c:pt idx="3">
                  <c:v>-3.8073478383841626E-2</c:v>
                </c:pt>
                <c:pt idx="4">
                  <c:v>-3.4301245851877479E-2</c:v>
                </c:pt>
                <c:pt idx="5">
                  <c:v>-4.6995010560830199E-2</c:v>
                </c:pt>
                <c:pt idx="6">
                  <c:v>-4.9865798750717991E-2</c:v>
                </c:pt>
                <c:pt idx="7">
                  <c:v>-3.7625635437956766E-2</c:v>
                </c:pt>
                <c:pt idx="8">
                  <c:v>-3.412416221478503E-2</c:v>
                </c:pt>
                <c:pt idx="9">
                  <c:v>-5.0584815249410303E-2</c:v>
                </c:pt>
                <c:pt idx="10">
                  <c:v>-3.0518419948178818E-2</c:v>
                </c:pt>
                <c:pt idx="11">
                  <c:v>-3.1437959042702815E-2</c:v>
                </c:pt>
                <c:pt idx="12">
                  <c:v>-1.37073865286318E-2</c:v>
                </c:pt>
                <c:pt idx="13">
                  <c:v>-1.7842028257619616E-2</c:v>
                </c:pt>
                <c:pt idx="14">
                  <c:v>-1.8560175488625638E-2</c:v>
                </c:pt>
                <c:pt idx="15">
                  <c:v>4.9677445750460104E-2</c:v>
                </c:pt>
                <c:pt idx="16">
                  <c:v>6.1156613784959742E-2</c:v>
                </c:pt>
                <c:pt idx="17">
                  <c:v>0.12558425808999366</c:v>
                </c:pt>
                <c:pt idx="18">
                  <c:v>0.11109197261671142</c:v>
                </c:pt>
                <c:pt idx="19">
                  <c:v>8.3433392683550198E-2</c:v>
                </c:pt>
                <c:pt idx="20">
                  <c:v>7.2858534812086873E-2</c:v>
                </c:pt>
                <c:pt idx="21">
                  <c:v>-1.018301393592517E-2</c:v>
                </c:pt>
                <c:pt idx="22">
                  <c:v>-1.2652794510890747E-2</c:v>
                </c:pt>
              </c:numCache>
            </c:numRef>
          </c:val>
          <c:smooth val="0"/>
          <c:extLst>
            <c:ext xmlns:c16="http://schemas.microsoft.com/office/drawing/2014/chart" uri="{C3380CC4-5D6E-409C-BE32-E72D297353CC}">
              <c16:uniqueId val="{00000000-E36E-B84D-8E51-317CF5334077}"/>
            </c:ext>
          </c:extLst>
        </c:ser>
        <c:ser>
          <c:idx val="1"/>
          <c:order val="1"/>
          <c:tx>
            <c:strRef>
              <c:f>'5. Tot Mkt BP Changes'!$DW$3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Changes'!$DW$4:$DW$28</c:f>
              <c:numCache>
                <c:formatCode>0.0%</c:formatCode>
                <c:ptCount val="25"/>
                <c:pt idx="0">
                  <c:v>0</c:v>
                </c:pt>
                <c:pt idx="1">
                  <c:v>-1.5344977385123237E-3</c:v>
                </c:pt>
                <c:pt idx="2">
                  <c:v>4.0592735434221983E-3</c:v>
                </c:pt>
                <c:pt idx="3">
                  <c:v>-4.3118685566681504E-2</c:v>
                </c:pt>
                <c:pt idx="4">
                  <c:v>-9.8829737904346737E-2</c:v>
                </c:pt>
                <c:pt idx="5">
                  <c:v>-0.1097515524930625</c:v>
                </c:pt>
                <c:pt idx="6">
                  <c:v>-8.709829631207204E-2</c:v>
                </c:pt>
                <c:pt idx="7">
                  <c:v>-7.4876917679159771E-2</c:v>
                </c:pt>
                <c:pt idx="8">
                  <c:v>-7.8092932313965011E-2</c:v>
                </c:pt>
                <c:pt idx="9">
                  <c:v>-0.11147756061874149</c:v>
                </c:pt>
                <c:pt idx="10">
                  <c:v>-0.10983043068360158</c:v>
                </c:pt>
                <c:pt idx="11">
                  <c:v>-0.13077083288077093</c:v>
                </c:pt>
                <c:pt idx="12">
                  <c:v>-8.633168043457036E-2</c:v>
                </c:pt>
                <c:pt idx="13">
                  <c:v>-8.9907319098590649E-2</c:v>
                </c:pt>
                <c:pt idx="14">
                  <c:v>-8.5427160476667152E-2</c:v>
                </c:pt>
                <c:pt idx="15">
                  <c:v>-2.9850329040059284E-2</c:v>
                </c:pt>
                <c:pt idx="16">
                  <c:v>2.6713836480613692E-2</c:v>
                </c:pt>
                <c:pt idx="17">
                  <c:v>5.0952995392472174E-3</c:v>
                </c:pt>
                <c:pt idx="18">
                  <c:v>2.4849646036346353E-2</c:v>
                </c:pt>
                <c:pt idx="19">
                  <c:v>5.9703253193270932E-2</c:v>
                </c:pt>
                <c:pt idx="20">
                  <c:v>5.2240682369361274E-2</c:v>
                </c:pt>
                <c:pt idx="21">
                  <c:v>6.7770837179065249E-2</c:v>
                </c:pt>
                <c:pt idx="22">
                  <c:v>7.3119072331690405E-2</c:v>
                </c:pt>
              </c:numCache>
            </c:numRef>
          </c:val>
          <c:smooth val="0"/>
          <c:extLst>
            <c:ext xmlns:c16="http://schemas.microsoft.com/office/drawing/2014/chart" uri="{C3380CC4-5D6E-409C-BE32-E72D297353CC}">
              <c16:uniqueId val="{00000001-E36E-B84D-8E51-317CF5334077}"/>
            </c:ext>
          </c:extLst>
        </c:ser>
        <c:ser>
          <c:idx val="2"/>
          <c:order val="2"/>
          <c:tx>
            <c:strRef>
              <c:f>'5. Tot Mkt BP Changes'!$DX$3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Changes'!$DX$4:$DX$28</c:f>
              <c:numCache>
                <c:formatCode>0.0%</c:formatCode>
                <c:ptCount val="25"/>
                <c:pt idx="0">
                  <c:v>0</c:v>
                </c:pt>
                <c:pt idx="1">
                  <c:v>1.6878323467821327E-2</c:v>
                </c:pt>
                <c:pt idx="2">
                  <c:v>-4.3198295026080366E-3</c:v>
                </c:pt>
                <c:pt idx="3">
                  <c:v>-4.3506994998496876E-2</c:v>
                </c:pt>
                <c:pt idx="4">
                  <c:v>-7.7036182628362065E-2</c:v>
                </c:pt>
                <c:pt idx="5">
                  <c:v>-9.2900694529813019E-2</c:v>
                </c:pt>
                <c:pt idx="6">
                  <c:v>-9.3423604483984124E-2</c:v>
                </c:pt>
                <c:pt idx="7">
                  <c:v>-9.279087527475352E-2</c:v>
                </c:pt>
                <c:pt idx="8">
                  <c:v>-0.104892983717639</c:v>
                </c:pt>
                <c:pt idx="9">
                  <c:v>-0.14196177947673758</c:v>
                </c:pt>
                <c:pt idx="10">
                  <c:v>-0.14035411604871614</c:v>
                </c:pt>
                <c:pt idx="11">
                  <c:v>-0.16026201156228298</c:v>
                </c:pt>
                <c:pt idx="12">
                  <c:v>-0.12891569421398663</c:v>
                </c:pt>
                <c:pt idx="13">
                  <c:v>-0.13397261514070885</c:v>
                </c:pt>
                <c:pt idx="14">
                  <c:v>-0.13306839330113421</c:v>
                </c:pt>
                <c:pt idx="15">
                  <c:v>-9.0129904263746077E-2</c:v>
                </c:pt>
                <c:pt idx="16">
                  <c:v>-8.4552436440233941E-2</c:v>
                </c:pt>
                <c:pt idx="17">
                  <c:v>-7.5677096076298384E-2</c:v>
                </c:pt>
                <c:pt idx="18">
                  <c:v>-8.0491032932194562E-2</c:v>
                </c:pt>
                <c:pt idx="19">
                  <c:v>-7.4373916694484982E-2</c:v>
                </c:pt>
                <c:pt idx="20">
                  <c:v>-8.6037990058087738E-2</c:v>
                </c:pt>
                <c:pt idx="21">
                  <c:v>-0.10741098461388453</c:v>
                </c:pt>
                <c:pt idx="22">
                  <c:v>-0.10606041907593947</c:v>
                </c:pt>
              </c:numCache>
            </c:numRef>
          </c:val>
          <c:smooth val="0"/>
          <c:extLst>
            <c:ext xmlns:c16="http://schemas.microsoft.com/office/drawing/2014/chart" uri="{C3380CC4-5D6E-409C-BE32-E72D297353CC}">
              <c16:uniqueId val="{00000002-E36E-B84D-8E51-317CF5334077}"/>
            </c:ext>
          </c:extLst>
        </c:ser>
        <c:ser>
          <c:idx val="4"/>
          <c:order val="3"/>
          <c:tx>
            <c:strRef>
              <c:f>'5. Tot Mkt BP Changes'!$DY$3</c:f>
              <c:strCache>
                <c:ptCount val="1"/>
                <c:pt idx="0">
                  <c:v>Mortgages</c:v>
                </c:pt>
              </c:strCache>
            </c:strRef>
          </c:tx>
          <c:spPr>
            <a:ln w="28575" cap="rnd">
              <a:solidFill>
                <a:srgbClr val="AB7942"/>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Changes'!$DY$4:$DY$28</c:f>
              <c:numCache>
                <c:formatCode>0.0%</c:formatCode>
                <c:ptCount val="25"/>
                <c:pt idx="0">
                  <c:v>0</c:v>
                </c:pt>
                <c:pt idx="1">
                  <c:v>-4.4691185157603362E-2</c:v>
                </c:pt>
                <c:pt idx="2">
                  <c:v>-5.3901517349138034E-2</c:v>
                </c:pt>
                <c:pt idx="3">
                  <c:v>-5.4597727312728592E-2</c:v>
                </c:pt>
                <c:pt idx="4">
                  <c:v>-5.2515472351515942E-2</c:v>
                </c:pt>
                <c:pt idx="5">
                  <c:v>-6.4032619444136213E-2</c:v>
                </c:pt>
                <c:pt idx="6">
                  <c:v>-4.8389509956600636E-2</c:v>
                </c:pt>
                <c:pt idx="7">
                  <c:v>-5.5271690040172433E-2</c:v>
                </c:pt>
                <c:pt idx="8">
                  <c:v>-5.9479061710238396E-2</c:v>
                </c:pt>
                <c:pt idx="9">
                  <c:v>-5.6770989708922907E-2</c:v>
                </c:pt>
                <c:pt idx="10">
                  <c:v>-4.5840554435236283E-2</c:v>
                </c:pt>
                <c:pt idx="11">
                  <c:v>-5.7944635622558673E-2</c:v>
                </c:pt>
                <c:pt idx="12">
                  <c:v>-7.840116089454563E-2</c:v>
                </c:pt>
                <c:pt idx="13">
                  <c:v>-7.3038392595485488E-2</c:v>
                </c:pt>
                <c:pt idx="14">
                  <c:v>-6.496067664096232E-2</c:v>
                </c:pt>
                <c:pt idx="15">
                  <c:v>-6.6379900921333501E-2</c:v>
                </c:pt>
                <c:pt idx="16">
                  <c:v>-6.7202122237792872E-2</c:v>
                </c:pt>
                <c:pt idx="17">
                  <c:v>-7.0678881306798863E-2</c:v>
                </c:pt>
                <c:pt idx="18">
                  <c:v>-5.3411649753876807E-2</c:v>
                </c:pt>
                <c:pt idx="19">
                  <c:v>-6.267739989772321E-2</c:v>
                </c:pt>
                <c:pt idx="20">
                  <c:v>-6.5356196350943377E-2</c:v>
                </c:pt>
                <c:pt idx="21">
                  <c:v>-6.5914042533124703E-2</c:v>
                </c:pt>
                <c:pt idx="22">
                  <c:v>-7.5819451792119963E-2</c:v>
                </c:pt>
              </c:numCache>
            </c:numRef>
          </c:val>
          <c:smooth val="0"/>
          <c:extLst>
            <c:ext xmlns:c16="http://schemas.microsoft.com/office/drawing/2014/chart" uri="{C3380CC4-5D6E-409C-BE32-E72D297353CC}">
              <c16:uniqueId val="{00000003-E36E-B84D-8E51-317CF5334077}"/>
            </c:ext>
          </c:extLst>
        </c:ser>
        <c:ser>
          <c:idx val="5"/>
          <c:order val="4"/>
          <c:tx>
            <c:strRef>
              <c:f>'5. Tot Mkt BP Changes'!$DZ$3</c:f>
              <c:strCache>
                <c:ptCount val="1"/>
                <c:pt idx="0">
                  <c:v>Business Loans</c:v>
                </c:pt>
              </c:strCache>
            </c:strRef>
          </c:tx>
          <c:spPr>
            <a:ln w="28575" cap="rnd">
              <a:solidFill>
                <a:srgbClr val="00B0F0"/>
              </a:solidFill>
              <a:prstDash val="solid"/>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Changes'!$DZ$4:$DZ$28</c:f>
              <c:numCache>
                <c:formatCode>0.0%</c:formatCode>
                <c:ptCount val="25"/>
                <c:pt idx="0">
                  <c:v>0</c:v>
                </c:pt>
                <c:pt idx="1">
                  <c:v>4.225846205441261E-2</c:v>
                </c:pt>
                <c:pt idx="2">
                  <c:v>3.6978718278286068E-2</c:v>
                </c:pt>
                <c:pt idx="3">
                  <c:v>5.1340775102022528E-2</c:v>
                </c:pt>
                <c:pt idx="4">
                  <c:v>6.325904612659243E-2</c:v>
                </c:pt>
                <c:pt idx="5">
                  <c:v>4.5651192331720006E-2</c:v>
                </c:pt>
                <c:pt idx="6">
                  <c:v>4.8279350647421268E-2</c:v>
                </c:pt>
                <c:pt idx="7">
                  <c:v>9.596202994237775E-2</c:v>
                </c:pt>
                <c:pt idx="8">
                  <c:v>9.8774876997783576E-2</c:v>
                </c:pt>
                <c:pt idx="9">
                  <c:v>8.9779293617797962E-2</c:v>
                </c:pt>
                <c:pt idx="10">
                  <c:v>0.18363206034597154</c:v>
                </c:pt>
                <c:pt idx="11">
                  <c:v>0.20288266940225425</c:v>
                </c:pt>
                <c:pt idx="12">
                  <c:v>0.16778432547880862</c:v>
                </c:pt>
                <c:pt idx="13">
                  <c:v>0.16612618454465097</c:v>
                </c:pt>
                <c:pt idx="14">
                  <c:v>0.17230151927362336</c:v>
                </c:pt>
                <c:pt idx="15">
                  <c:v>0.17638300415657768</c:v>
                </c:pt>
                <c:pt idx="16">
                  <c:v>0.18252472139789327</c:v>
                </c:pt>
                <c:pt idx="17">
                  <c:v>0.15197598892723813</c:v>
                </c:pt>
                <c:pt idx="18">
                  <c:v>0.12609045663082222</c:v>
                </c:pt>
                <c:pt idx="19">
                  <c:v>0.11787547094415014</c:v>
                </c:pt>
                <c:pt idx="20">
                  <c:v>8.77731596866589E-2</c:v>
                </c:pt>
                <c:pt idx="21">
                  <c:v>5.8283268333244403E-2</c:v>
                </c:pt>
                <c:pt idx="22">
                  <c:v>3.4901783640124917E-2</c:v>
                </c:pt>
              </c:numCache>
            </c:numRef>
          </c:val>
          <c:smooth val="0"/>
          <c:extLst>
            <c:ext xmlns:c16="http://schemas.microsoft.com/office/drawing/2014/chart" uri="{C3380CC4-5D6E-409C-BE32-E72D297353CC}">
              <c16:uniqueId val="{00000004-E36E-B84D-8E51-317CF5334077}"/>
            </c:ext>
          </c:extLst>
        </c:ser>
        <c:ser>
          <c:idx val="3"/>
          <c:order val="5"/>
          <c:tx>
            <c:strRef>
              <c:f>'5. Tot Mkt BP Changes'!$EA$3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Changes'!$EA$4:$EA$28</c:f>
              <c:numCache>
                <c:formatCode>0.0%</c:formatCode>
                <c:ptCount val="25"/>
                <c:pt idx="0">
                  <c:v>0</c:v>
                </c:pt>
                <c:pt idx="1">
                  <c:v>-8.7365044178792546E-3</c:v>
                </c:pt>
                <c:pt idx="2">
                  <c:v>-2.9892968943854629E-2</c:v>
                </c:pt>
                <c:pt idx="3">
                  <c:v>-5.427586668860062E-2</c:v>
                </c:pt>
                <c:pt idx="4">
                  <c:v>-5.4819506753074489E-2</c:v>
                </c:pt>
                <c:pt idx="5">
                  <c:v>-7.0569366249303545E-2</c:v>
                </c:pt>
                <c:pt idx="6">
                  <c:v>-5.3893779625205238E-2</c:v>
                </c:pt>
                <c:pt idx="7">
                  <c:v>-4.2571513612978451E-2</c:v>
                </c:pt>
                <c:pt idx="8">
                  <c:v>-4.3817853688870485E-2</c:v>
                </c:pt>
                <c:pt idx="9">
                  <c:v>-4.405324929929013E-2</c:v>
                </c:pt>
                <c:pt idx="10">
                  <c:v>-1.6662012036968772E-2</c:v>
                </c:pt>
                <c:pt idx="11">
                  <c:v>-1.9730071158544828E-2</c:v>
                </c:pt>
                <c:pt idx="12">
                  <c:v>-4.6000125040377544E-2</c:v>
                </c:pt>
                <c:pt idx="13">
                  <c:v>-4.0564722911222269E-2</c:v>
                </c:pt>
                <c:pt idx="14">
                  <c:v>-3.3255186616315456E-2</c:v>
                </c:pt>
                <c:pt idx="15">
                  <c:v>-3.7285276892446262E-2</c:v>
                </c:pt>
                <c:pt idx="16">
                  <c:v>-3.7229641482426461E-2</c:v>
                </c:pt>
                <c:pt idx="17">
                  <c:v>-4.534680502004821E-2</c:v>
                </c:pt>
                <c:pt idx="18">
                  <c:v>-4.0134982763755968E-2</c:v>
                </c:pt>
                <c:pt idx="19">
                  <c:v>-4.7608889709581464E-2</c:v>
                </c:pt>
                <c:pt idx="20">
                  <c:v>-5.4632211684858642E-2</c:v>
                </c:pt>
                <c:pt idx="21">
                  <c:v>-5.7895102046351531E-2</c:v>
                </c:pt>
                <c:pt idx="22">
                  <c:v>-7.078596939189466E-2</c:v>
                </c:pt>
              </c:numCache>
            </c:numRef>
          </c:val>
          <c:smooth val="0"/>
          <c:extLst>
            <c:ext xmlns:c16="http://schemas.microsoft.com/office/drawing/2014/chart" uri="{C3380CC4-5D6E-409C-BE32-E72D297353CC}">
              <c16:uniqueId val="{00000005-E36E-B84D-8E51-317CF5334077}"/>
            </c:ext>
          </c:extLst>
        </c:ser>
        <c:ser>
          <c:idx val="6"/>
          <c:order val="6"/>
          <c:tx>
            <c:strRef>
              <c:f>'5. Tot Mkt BP Changes'!$EB$3</c:f>
              <c:strCache>
                <c:ptCount val="1"/>
                <c:pt idx="0">
                  <c:v>Total Commercial</c:v>
                </c:pt>
              </c:strCache>
            </c:strRef>
          </c:tx>
          <c:spPr>
            <a:ln w="28575" cap="rnd">
              <a:solidFill>
                <a:schemeClr val="accent1">
                  <a:lumMod val="60000"/>
                </a:schemeClr>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Changes'!$EB$4:$EB$28</c:f>
              <c:numCache>
                <c:formatCode>0.0%</c:formatCode>
                <c:ptCount val="25"/>
                <c:pt idx="0">
                  <c:v>0</c:v>
                </c:pt>
                <c:pt idx="1">
                  <c:v>6.957420992918721E-3</c:v>
                </c:pt>
                <c:pt idx="2">
                  <c:v>-1.4332243974635308E-2</c:v>
                </c:pt>
                <c:pt idx="3">
                  <c:v>-4.8157898130365369E-2</c:v>
                </c:pt>
                <c:pt idx="4">
                  <c:v>-6.7833793618857219E-2</c:v>
                </c:pt>
                <c:pt idx="5">
                  <c:v>-8.3636267897624544E-2</c:v>
                </c:pt>
                <c:pt idx="6">
                  <c:v>-7.7098754300044162E-2</c:v>
                </c:pt>
                <c:pt idx="7">
                  <c:v>-7.2308008508167709E-2</c:v>
                </c:pt>
                <c:pt idx="8">
                  <c:v>-8.0251109219547881E-2</c:v>
                </c:pt>
                <c:pt idx="9">
                  <c:v>-0.10367569118790831</c:v>
                </c:pt>
                <c:pt idx="10">
                  <c:v>-9.252562535381996E-2</c:v>
                </c:pt>
                <c:pt idx="11">
                  <c:v>-0.10634828229266424</c:v>
                </c:pt>
                <c:pt idx="12">
                  <c:v>-9.6158774605288558E-2</c:v>
                </c:pt>
                <c:pt idx="13">
                  <c:v>-9.7347549552588286E-2</c:v>
                </c:pt>
                <c:pt idx="14">
                  <c:v>-9.4054187708258616E-2</c:v>
                </c:pt>
                <c:pt idx="15">
                  <c:v>-6.8499753399212729E-2</c:v>
                </c:pt>
                <c:pt idx="16">
                  <c:v>-6.5124241448272849E-2</c:v>
                </c:pt>
                <c:pt idx="17">
                  <c:v>-6.231275792571913E-2</c:v>
                </c:pt>
                <c:pt idx="18">
                  <c:v>-6.3541397370553268E-2</c:v>
                </c:pt>
                <c:pt idx="19">
                  <c:v>-6.23317693036698E-2</c:v>
                </c:pt>
                <c:pt idx="20">
                  <c:v>-7.2148106635166576E-2</c:v>
                </c:pt>
                <c:pt idx="21">
                  <c:v>-8.6888775152822159E-2</c:v>
                </c:pt>
                <c:pt idx="22">
                  <c:v>-9.0935131800760197E-2</c:v>
                </c:pt>
              </c:numCache>
            </c:numRef>
          </c:val>
          <c:smooth val="0"/>
          <c:extLst>
            <c:ext xmlns:c16="http://schemas.microsoft.com/office/drawing/2014/chart" uri="{C3380CC4-5D6E-409C-BE32-E72D297353CC}">
              <c16:uniqueId val="{00000006-E36E-B84D-8E51-317CF5334077}"/>
            </c:ext>
          </c:extLst>
        </c:ser>
        <c:dLbls>
          <c:showLegendKey val="0"/>
          <c:showVal val="0"/>
          <c:showCatName val="0"/>
          <c:showSerName val="0"/>
          <c:showPercent val="0"/>
          <c:showBubbleSize val="0"/>
        </c:dLbls>
        <c:smooth val="0"/>
        <c:axId val="625146304"/>
        <c:axId val="625148080"/>
      </c:lineChart>
      <c:catAx>
        <c:axId val="62514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148080"/>
        <c:crosses val="autoZero"/>
        <c:auto val="1"/>
        <c:lblAlgn val="ctr"/>
        <c:lblOffset val="100"/>
        <c:noMultiLvlLbl val="0"/>
      </c:catAx>
      <c:valAx>
        <c:axId val="625148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14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7F7F7F"/>
                </a:solidFill>
              </a:defRPr>
            </a:pPr>
            <a:r>
              <a:rPr lang="en-US" sz="1399" dirty="0">
                <a:solidFill>
                  <a:srgbClr val="7F7F7F"/>
                </a:solidFill>
              </a:rPr>
              <a:t>Business Loans</a:t>
            </a:r>
          </a:p>
          <a:p>
            <a:pPr>
              <a:defRPr>
                <a:solidFill>
                  <a:srgbClr val="7F7F7F"/>
                </a:solidFill>
              </a:defRPr>
            </a:pPr>
            <a:r>
              <a:rPr lang="en-US" sz="1199" b="0" dirty="0">
                <a:solidFill>
                  <a:srgbClr val="7F7F7F"/>
                </a:solidFill>
              </a:rPr>
              <a:t>Mix by Segment</a:t>
            </a:r>
            <a:endParaRPr lang="en-US" sz="1200" b="0" dirty="0">
              <a:solidFill>
                <a:srgbClr val="7F7F7F"/>
              </a:solidFill>
            </a:endParaRPr>
          </a:p>
        </c:rich>
      </c:tx>
      <c:overlay val="0"/>
    </c:title>
    <c:autoTitleDeleted val="0"/>
    <c:plotArea>
      <c:layout>
        <c:manualLayout>
          <c:layoutTarget val="inner"/>
          <c:xMode val="edge"/>
          <c:yMode val="edge"/>
          <c:x val="0.11473425463889346"/>
          <c:y val="0.20881233595800525"/>
          <c:w val="0.76406684343489617"/>
          <c:h val="0.70352127859017621"/>
        </c:manualLayout>
      </c:layout>
      <c:pieChart>
        <c:varyColors val="1"/>
        <c:ser>
          <c:idx val="0"/>
          <c:order val="0"/>
          <c:tx>
            <c:strRef>
              <c:f>Sheet1!$B$1</c:f>
              <c:strCache>
                <c:ptCount val="1"/>
                <c:pt idx="0">
                  <c:v>Business Loans</c:v>
                </c:pt>
              </c:strCache>
            </c:strRef>
          </c:tx>
          <c:dPt>
            <c:idx val="0"/>
            <c:bubble3D val="0"/>
            <c:spPr>
              <a:solidFill>
                <a:srgbClr val="00FFFF"/>
              </a:solidFill>
            </c:spPr>
            <c:extLst>
              <c:ext xmlns:c16="http://schemas.microsoft.com/office/drawing/2014/chart" uri="{C3380CC4-5D6E-409C-BE32-E72D297353CC}">
                <c16:uniqueId val="{00000001-1D2E-144A-9366-8CE632933DAB}"/>
              </c:ext>
            </c:extLst>
          </c:dPt>
          <c:dPt>
            <c:idx val="1"/>
            <c:bubble3D val="0"/>
            <c:spPr>
              <a:solidFill>
                <a:srgbClr val="00FF00"/>
              </a:solidFill>
            </c:spPr>
            <c:extLst>
              <c:ext xmlns:c16="http://schemas.microsoft.com/office/drawing/2014/chart" uri="{C3380CC4-5D6E-409C-BE32-E72D297353CC}">
                <c16:uniqueId val="{00000003-1D2E-144A-9366-8CE632933DAB}"/>
              </c:ext>
            </c:extLst>
          </c:dPt>
          <c:dPt>
            <c:idx val="2"/>
            <c:bubble3D val="0"/>
            <c:spPr>
              <a:solidFill>
                <a:srgbClr val="FF0000"/>
              </a:solidFill>
            </c:spPr>
            <c:extLst>
              <c:ext xmlns:c16="http://schemas.microsoft.com/office/drawing/2014/chart" uri="{C3380CC4-5D6E-409C-BE32-E72D297353CC}">
                <c16:uniqueId val="{00000005-1D2E-144A-9366-8CE632933DAB}"/>
              </c:ext>
            </c:extLst>
          </c:dPt>
          <c:dLbls>
            <c:dLbl>
              <c:idx val="2"/>
              <c:layout>
                <c:manualLayout>
                  <c:x val="0.22387073555978501"/>
                  <c:y val="-6.2757077240345002E-2"/>
                </c:manualLayout>
              </c:layout>
              <c:spPr/>
              <c:txPr>
                <a:bodyPr/>
                <a:lstStyle/>
                <a:p>
                  <a:pPr>
                    <a:defRPr sz="999" b="1">
                      <a:solidFill>
                        <a:schemeClr val="bg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D2E-144A-9366-8CE632933DAB}"/>
                </c:ext>
              </c:extLst>
            </c:dLbl>
            <c:spPr>
              <a:noFill/>
              <a:ln w="25386">
                <a:noFill/>
              </a:ln>
            </c:spPr>
            <c:txPr>
              <a:bodyPr/>
              <a:lstStyle/>
              <a:p>
                <a:pPr>
                  <a:defRPr sz="999"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Business Loans &lt;$500K</c:v>
                </c:pt>
                <c:pt idx="1">
                  <c:v>Business Loans $500K&gt;&lt;$5MM</c:v>
                </c:pt>
                <c:pt idx="2">
                  <c:v>Business Loans &gt;$5MM</c:v>
                </c:pt>
              </c:strCache>
            </c:strRef>
          </c:cat>
          <c:val>
            <c:numRef>
              <c:f>Sheet1!$B$2:$B$4</c:f>
              <c:numCache>
                <c:formatCode>General</c:formatCode>
                <c:ptCount val="3"/>
                <c:pt idx="0">
                  <c:v>70373</c:v>
                </c:pt>
                <c:pt idx="1">
                  <c:v>145043</c:v>
                </c:pt>
                <c:pt idx="2">
                  <c:v>456119</c:v>
                </c:pt>
              </c:numCache>
            </c:numRef>
          </c:val>
          <c:extLst>
            <c:ext xmlns:c16="http://schemas.microsoft.com/office/drawing/2014/chart" uri="{C3380CC4-5D6E-409C-BE32-E72D297353CC}">
              <c16:uniqueId val="{00000006-1D2E-144A-9366-8CE632933DAB}"/>
            </c:ext>
          </c:extLst>
        </c:ser>
        <c:dLbls>
          <c:showLegendKey val="0"/>
          <c:showVal val="0"/>
          <c:showCatName val="1"/>
          <c:showSerName val="0"/>
          <c:showPercent val="1"/>
          <c:showBubbleSize val="0"/>
          <c:showLeaderLines val="1"/>
        </c:dLbls>
        <c:firstSliceAng val="0"/>
      </c:pieChart>
      <c:spPr>
        <a:noFill/>
        <a:ln w="25386">
          <a:noFill/>
        </a:ln>
      </c:spPr>
    </c:plotArea>
    <c:plotVisOnly val="1"/>
    <c:dispBlanksAs val="zero"/>
    <c:showDLblsOverMax val="0"/>
  </c:chart>
  <c:txPr>
    <a:bodyPr/>
    <a:lstStyle/>
    <a:p>
      <a:pPr>
        <a:defRPr sz="1799"/>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Coast Capital Savings Credit Union</a:t>
            </a:r>
          </a:p>
          <a:p>
            <a:pPr>
              <a:defRPr/>
            </a:pPr>
            <a:r>
              <a:rPr lang="en-US" sz="1200" b="0"/>
              <a:t>% Change in Share</a:t>
            </a:r>
          </a:p>
        </c:rich>
      </c:tx>
      <c:overlay val="0"/>
    </c:title>
    <c:autoTitleDeleted val="0"/>
    <c:plotArea>
      <c:layout/>
      <c:lineChart>
        <c:grouping val="standard"/>
        <c:varyColors val="0"/>
        <c:ser>
          <c:idx val="0"/>
          <c:order val="0"/>
          <c:tx>
            <c:strRef>
              <c:f>'11. QTRLY BP Change'!$BU$2</c:f>
              <c:strCache>
                <c:ptCount val="1"/>
                <c:pt idx="0">
                  <c:v>Demand Deposits</c:v>
                </c:pt>
              </c:strCache>
            </c:strRef>
          </c:tx>
          <c:spPr>
            <a:ln w="25400">
              <a:solidFill>
                <a:srgbClr val="00FA00"/>
              </a:solidFill>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Change'!$BU$3:$BU$23</c:f>
              <c:numCache>
                <c:formatCode>0.0%</c:formatCode>
                <c:ptCount val="21"/>
                <c:pt idx="0">
                  <c:v>0</c:v>
                </c:pt>
                <c:pt idx="1">
                  <c:v>-0.11153349160373843</c:v>
                </c:pt>
                <c:pt idx="2">
                  <c:v>-4.4901066310804108E-2</c:v>
                </c:pt>
                <c:pt idx="3">
                  <c:v>-5.8509359458483422E-2</c:v>
                </c:pt>
                <c:pt idx="4">
                  <c:v>-0.13056611682114369</c:v>
                </c:pt>
                <c:pt idx="5">
                  <c:v>-0.14261747414982731</c:v>
                </c:pt>
                <c:pt idx="6">
                  <c:v>-0.1706886292161213</c:v>
                </c:pt>
                <c:pt idx="7">
                  <c:v>-0.18738987273657914</c:v>
                </c:pt>
                <c:pt idx="8">
                  <c:v>-0.19207162347655649</c:v>
                </c:pt>
                <c:pt idx="9">
                  <c:v>-0.18587527304772819</c:v>
                </c:pt>
                <c:pt idx="10">
                  <c:v>-0.18141644451119615</c:v>
                </c:pt>
                <c:pt idx="11">
                  <c:v>-0.20305567543062378</c:v>
                </c:pt>
                <c:pt idx="12">
                  <c:v>-0.20521644476052633</c:v>
                </c:pt>
                <c:pt idx="13">
                  <c:v>-0.21268143489990313</c:v>
                </c:pt>
                <c:pt idx="14">
                  <c:v>-0.22024059016531108</c:v>
                </c:pt>
                <c:pt idx="15">
                  <c:v>-0.23786440327557776</c:v>
                </c:pt>
                <c:pt idx="16">
                  <c:v>-0.25914139931135699</c:v>
                </c:pt>
                <c:pt idx="17">
                  <c:v>-0.21031743399552677</c:v>
                </c:pt>
                <c:pt idx="18">
                  <c:v>-0.19662245934583047</c:v>
                </c:pt>
                <c:pt idx="19">
                  <c:v>-0.16240007002391443</c:v>
                </c:pt>
                <c:pt idx="20">
                  <c:v>-0.2422905469079783</c:v>
                </c:pt>
              </c:numCache>
            </c:numRef>
          </c:val>
          <c:smooth val="0"/>
          <c:extLst>
            <c:ext xmlns:c16="http://schemas.microsoft.com/office/drawing/2014/chart" uri="{C3380CC4-5D6E-409C-BE32-E72D297353CC}">
              <c16:uniqueId val="{00000000-128B-644C-A671-7881AE9354CF}"/>
            </c:ext>
          </c:extLst>
        </c:ser>
        <c:ser>
          <c:idx val="1"/>
          <c:order val="1"/>
          <c:tx>
            <c:strRef>
              <c:f>'11. QTRLY BP Change'!$BV$2</c:f>
              <c:strCache>
                <c:ptCount val="1"/>
                <c:pt idx="0">
                  <c:v>Term Deposits</c:v>
                </c:pt>
              </c:strCache>
            </c:strRef>
          </c:tx>
          <c:spPr>
            <a:ln w="25400">
              <a:solidFill>
                <a:srgbClr val="C00000"/>
              </a:solidFill>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Change'!$BV$3:$BV$23</c:f>
              <c:numCache>
                <c:formatCode>0.0%</c:formatCode>
                <c:ptCount val="21"/>
                <c:pt idx="0">
                  <c:v>0</c:v>
                </c:pt>
                <c:pt idx="1">
                  <c:v>-1.8025446203478401E-2</c:v>
                </c:pt>
                <c:pt idx="2">
                  <c:v>-6.4240757146963277E-3</c:v>
                </c:pt>
                <c:pt idx="3">
                  <c:v>1.6094038258733078E-2</c:v>
                </c:pt>
                <c:pt idx="4">
                  <c:v>0.1191534962982274</c:v>
                </c:pt>
                <c:pt idx="5">
                  <c:v>0.25967973782938081</c:v>
                </c:pt>
                <c:pt idx="6">
                  <c:v>0.53072400122940433</c:v>
                </c:pt>
                <c:pt idx="7">
                  <c:v>0.43661666027954527</c:v>
                </c:pt>
                <c:pt idx="8">
                  <c:v>0.40658447517343987</c:v>
                </c:pt>
                <c:pt idx="9">
                  <c:v>0.20027038748485793</c:v>
                </c:pt>
                <c:pt idx="10">
                  <c:v>0.38479945809844779</c:v>
                </c:pt>
                <c:pt idx="11">
                  <c:v>0.2775667894413269</c:v>
                </c:pt>
                <c:pt idx="12">
                  <c:v>0.2308976650193979</c:v>
                </c:pt>
                <c:pt idx="13">
                  <c:v>0.21534116652067961</c:v>
                </c:pt>
                <c:pt idx="14">
                  <c:v>0.32160087382288227</c:v>
                </c:pt>
                <c:pt idx="15">
                  <c:v>0.10731375454612788</c:v>
                </c:pt>
                <c:pt idx="16">
                  <c:v>0.18037224539577376</c:v>
                </c:pt>
                <c:pt idx="17">
                  <c:v>0.28576343505003948</c:v>
                </c:pt>
                <c:pt idx="18">
                  <c:v>0.42133797119005656</c:v>
                </c:pt>
                <c:pt idx="19">
                  <c:v>0.58872153453584575</c:v>
                </c:pt>
                <c:pt idx="20">
                  <c:v>0.6152857810264426</c:v>
                </c:pt>
              </c:numCache>
            </c:numRef>
          </c:val>
          <c:smooth val="0"/>
          <c:extLst>
            <c:ext xmlns:c16="http://schemas.microsoft.com/office/drawing/2014/chart" uri="{C3380CC4-5D6E-409C-BE32-E72D297353CC}">
              <c16:uniqueId val="{00000001-128B-644C-A671-7881AE9354CF}"/>
            </c:ext>
          </c:extLst>
        </c:ser>
        <c:ser>
          <c:idx val="2"/>
          <c:order val="2"/>
          <c:tx>
            <c:strRef>
              <c:f>'11. QTRLY BP Change'!$BW$2</c:f>
              <c:strCache>
                <c:ptCount val="1"/>
                <c:pt idx="0">
                  <c:v>Total Deposits</c:v>
                </c:pt>
              </c:strCache>
            </c:strRef>
          </c:tx>
          <c:spPr>
            <a:ln w="25400">
              <a:solidFill>
                <a:srgbClr val="0432FF"/>
              </a:solidFill>
              <a:prstDash val="sysDot"/>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Change'!$BW$3:$BW$23</c:f>
              <c:numCache>
                <c:formatCode>0.0%</c:formatCode>
                <c:ptCount val="21"/>
                <c:pt idx="0">
                  <c:v>0</c:v>
                </c:pt>
                <c:pt idx="1">
                  <c:v>-6.7351571185482323E-2</c:v>
                </c:pt>
                <c:pt idx="2">
                  <c:v>-1.5354691562504958E-2</c:v>
                </c:pt>
                <c:pt idx="3">
                  <c:v>-8.1319529037922847E-2</c:v>
                </c:pt>
                <c:pt idx="4">
                  <c:v>-7.4839274364855754E-2</c:v>
                </c:pt>
                <c:pt idx="5">
                  <c:v>1.0345818933155943E-2</c:v>
                </c:pt>
                <c:pt idx="6">
                  <c:v>0.10733697803374755</c:v>
                </c:pt>
                <c:pt idx="7">
                  <c:v>9.2281722005358724E-2</c:v>
                </c:pt>
                <c:pt idx="8">
                  <c:v>8.5827311377406221E-2</c:v>
                </c:pt>
                <c:pt idx="9">
                  <c:v>4.2437259100614799E-2</c:v>
                </c:pt>
                <c:pt idx="10">
                  <c:v>0.13579339368362062</c:v>
                </c:pt>
                <c:pt idx="11">
                  <c:v>6.8145670325859206E-2</c:v>
                </c:pt>
                <c:pt idx="12">
                  <c:v>3.4470189056126366E-2</c:v>
                </c:pt>
                <c:pt idx="13">
                  <c:v>8.9467829836487288E-3</c:v>
                </c:pt>
                <c:pt idx="14">
                  <c:v>6.1023164324353644E-3</c:v>
                </c:pt>
                <c:pt idx="15">
                  <c:v>-8.3069885254492631E-2</c:v>
                </c:pt>
                <c:pt idx="16">
                  <c:v>-0.16407872913962424</c:v>
                </c:pt>
                <c:pt idx="17">
                  <c:v>-0.13600289817023983</c:v>
                </c:pt>
                <c:pt idx="18">
                  <c:v>-0.14014309870759495</c:v>
                </c:pt>
                <c:pt idx="19">
                  <c:v>-0.14270367872466985</c:v>
                </c:pt>
                <c:pt idx="20">
                  <c:v>-0.18858953031425088</c:v>
                </c:pt>
              </c:numCache>
            </c:numRef>
          </c:val>
          <c:smooth val="0"/>
          <c:extLst>
            <c:ext xmlns:c16="http://schemas.microsoft.com/office/drawing/2014/chart" uri="{C3380CC4-5D6E-409C-BE32-E72D297353CC}">
              <c16:uniqueId val="{00000002-128B-644C-A671-7881AE9354CF}"/>
            </c:ext>
          </c:extLst>
        </c:ser>
        <c:ser>
          <c:idx val="5"/>
          <c:order val="3"/>
          <c:tx>
            <c:strRef>
              <c:f>'11. QTRLY BP Change'!$BX$2</c:f>
              <c:strCache>
                <c:ptCount val="1"/>
                <c:pt idx="0">
                  <c:v>Commercial Mortgages</c:v>
                </c:pt>
              </c:strCache>
            </c:strRef>
          </c:tx>
          <c:spPr>
            <a:ln w="25400">
              <a:solidFill>
                <a:srgbClr val="AB7942"/>
              </a:solidFill>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Change'!$BX$3:$BX$23</c:f>
              <c:numCache>
                <c:formatCode>0.0%</c:formatCode>
                <c:ptCount val="21"/>
                <c:pt idx="0">
                  <c:v>0</c:v>
                </c:pt>
                <c:pt idx="1">
                  <c:v>-0.17562517880385239</c:v>
                </c:pt>
                <c:pt idx="2">
                  <c:v>-0.18296464141055716</c:v>
                </c:pt>
                <c:pt idx="3">
                  <c:v>-0.16244887614604606</c:v>
                </c:pt>
                <c:pt idx="4">
                  <c:v>-0.13568615333085246</c:v>
                </c:pt>
                <c:pt idx="5">
                  <c:v>-7.7401918290858546E-2</c:v>
                </c:pt>
                <c:pt idx="6">
                  <c:v>-6.2645521088173825E-2</c:v>
                </c:pt>
                <c:pt idx="7">
                  <c:v>-6.9541956337203364E-2</c:v>
                </c:pt>
                <c:pt idx="8">
                  <c:v>-8.3365043416899806E-2</c:v>
                </c:pt>
                <c:pt idx="9">
                  <c:v>-9.3505019571117953E-2</c:v>
                </c:pt>
                <c:pt idx="10">
                  <c:v>-5.8899390215528133E-2</c:v>
                </c:pt>
                <c:pt idx="11">
                  <c:v>-6.5936685992637217E-2</c:v>
                </c:pt>
                <c:pt idx="12">
                  <c:v>-4.2467289315077636E-2</c:v>
                </c:pt>
                <c:pt idx="13">
                  <c:v>-3.8001020405191439E-2</c:v>
                </c:pt>
                <c:pt idx="14">
                  <c:v>-0.10271763775561552</c:v>
                </c:pt>
                <c:pt idx="15">
                  <c:v>-9.4046688383602944E-2</c:v>
                </c:pt>
                <c:pt idx="16">
                  <c:v>-0.10247599528520043</c:v>
                </c:pt>
                <c:pt idx="17">
                  <c:v>-0.12596547246824286</c:v>
                </c:pt>
                <c:pt idx="18">
                  <c:v>-0.11853607260145595</c:v>
                </c:pt>
                <c:pt idx="19">
                  <c:v>-0.10937537677537207</c:v>
                </c:pt>
                <c:pt idx="20">
                  <c:v>-0.12504232384924704</c:v>
                </c:pt>
              </c:numCache>
            </c:numRef>
          </c:val>
          <c:smooth val="0"/>
          <c:extLst>
            <c:ext xmlns:c16="http://schemas.microsoft.com/office/drawing/2014/chart" uri="{C3380CC4-5D6E-409C-BE32-E72D297353CC}">
              <c16:uniqueId val="{00000003-128B-644C-A671-7881AE9354CF}"/>
            </c:ext>
          </c:extLst>
        </c:ser>
        <c:ser>
          <c:idx val="6"/>
          <c:order val="4"/>
          <c:tx>
            <c:strRef>
              <c:f>'11. QTRLY BP Change'!$BY$2</c:f>
              <c:strCache>
                <c:ptCount val="1"/>
                <c:pt idx="0">
                  <c:v>Commercial Loans</c:v>
                </c:pt>
              </c:strCache>
            </c:strRef>
          </c:tx>
          <c:spPr>
            <a:ln w="25400">
              <a:solidFill>
                <a:srgbClr val="00B0F0"/>
              </a:solidFill>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Change'!$BY$3:$BY$23</c:f>
              <c:numCache>
                <c:formatCode>0.0%</c:formatCode>
                <c:ptCount val="21"/>
                <c:pt idx="0">
                  <c:v>0</c:v>
                </c:pt>
                <c:pt idx="1">
                  <c:v>2.1445606948227214E-2</c:v>
                </c:pt>
                <c:pt idx="2">
                  <c:v>-3.1661077442691671E-2</c:v>
                </c:pt>
                <c:pt idx="3">
                  <c:v>3.5829354972672686E-2</c:v>
                </c:pt>
                <c:pt idx="4">
                  <c:v>8.2018469911354849E-2</c:v>
                </c:pt>
                <c:pt idx="5">
                  <c:v>0.11039766659685975</c:v>
                </c:pt>
                <c:pt idx="6">
                  <c:v>0.15292796764227326</c:v>
                </c:pt>
                <c:pt idx="7">
                  <c:v>0.14598878262979528</c:v>
                </c:pt>
                <c:pt idx="8">
                  <c:v>0.18739002599407081</c:v>
                </c:pt>
                <c:pt idx="9">
                  <c:v>0.18137637214315744</c:v>
                </c:pt>
                <c:pt idx="10">
                  <c:v>5.4335581417690536E-2</c:v>
                </c:pt>
                <c:pt idx="11">
                  <c:v>4.3991177467433418E-2</c:v>
                </c:pt>
                <c:pt idx="12">
                  <c:v>3.4171432897104295E-2</c:v>
                </c:pt>
                <c:pt idx="13">
                  <c:v>0.11216546745630242</c:v>
                </c:pt>
                <c:pt idx="14">
                  <c:v>0.1950318270813339</c:v>
                </c:pt>
                <c:pt idx="15">
                  <c:v>0.17157213652281639</c:v>
                </c:pt>
                <c:pt idx="16">
                  <c:v>0.18463495731420468</c:v>
                </c:pt>
                <c:pt idx="17">
                  <c:v>0.27150873285051763</c:v>
                </c:pt>
                <c:pt idx="18">
                  <c:v>0.25892311880140478</c:v>
                </c:pt>
                <c:pt idx="19">
                  <c:v>0.20934830262273016</c:v>
                </c:pt>
                <c:pt idx="20">
                  <c:v>0.12725012162014432</c:v>
                </c:pt>
              </c:numCache>
            </c:numRef>
          </c:val>
          <c:smooth val="0"/>
          <c:extLst>
            <c:ext xmlns:c16="http://schemas.microsoft.com/office/drawing/2014/chart" uri="{C3380CC4-5D6E-409C-BE32-E72D297353CC}">
              <c16:uniqueId val="{00000004-128B-644C-A671-7881AE9354CF}"/>
            </c:ext>
          </c:extLst>
        </c:ser>
        <c:ser>
          <c:idx val="3"/>
          <c:order val="5"/>
          <c:tx>
            <c:strRef>
              <c:f>'11. QTRLY BP Change'!$BZ$2</c:f>
              <c:strCache>
                <c:ptCount val="1"/>
                <c:pt idx="0">
                  <c:v>Total Loans</c:v>
                </c:pt>
              </c:strCache>
            </c:strRef>
          </c:tx>
          <c:spPr>
            <a:ln w="25400">
              <a:solidFill>
                <a:srgbClr val="FF0000"/>
              </a:solidFill>
              <a:prstDash val="sysDot"/>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Change'!$BZ$3:$BZ$23</c:f>
              <c:numCache>
                <c:formatCode>0.0%</c:formatCode>
                <c:ptCount val="21"/>
                <c:pt idx="0">
                  <c:v>0</c:v>
                </c:pt>
                <c:pt idx="1">
                  <c:v>-0.17435687011236881</c:v>
                </c:pt>
                <c:pt idx="2">
                  <c:v>-0.21303004054720431</c:v>
                </c:pt>
                <c:pt idx="3">
                  <c:v>-0.18045206649269763</c:v>
                </c:pt>
                <c:pt idx="4">
                  <c:v>-0.14927290522968037</c:v>
                </c:pt>
                <c:pt idx="5">
                  <c:v>-0.126921327888872</c:v>
                </c:pt>
                <c:pt idx="6">
                  <c:v>-0.10928711056538082</c:v>
                </c:pt>
                <c:pt idx="7">
                  <c:v>-0.12974473443375281</c:v>
                </c:pt>
                <c:pt idx="8">
                  <c:v>-0.13572216828581934</c:v>
                </c:pt>
                <c:pt idx="9">
                  <c:v>-0.13962863930687341</c:v>
                </c:pt>
                <c:pt idx="10">
                  <c:v>-0.14349325993084139</c:v>
                </c:pt>
                <c:pt idx="11">
                  <c:v>-0.15509317719241264</c:v>
                </c:pt>
                <c:pt idx="12">
                  <c:v>-0.13662017527457504</c:v>
                </c:pt>
                <c:pt idx="13">
                  <c:v>-0.13311451350460021</c:v>
                </c:pt>
                <c:pt idx="14">
                  <c:v>-0.17019281622022714</c:v>
                </c:pt>
                <c:pt idx="15">
                  <c:v>-0.1769088538834438</c:v>
                </c:pt>
                <c:pt idx="16">
                  <c:v>-0.18449714608491999</c:v>
                </c:pt>
                <c:pt idx="17">
                  <c:v>-0.18678115796900119</c:v>
                </c:pt>
                <c:pt idx="18">
                  <c:v>-0.18915895515028591</c:v>
                </c:pt>
                <c:pt idx="19">
                  <c:v>-0.1899826243178924</c:v>
                </c:pt>
                <c:pt idx="20">
                  <c:v>-0.21096960828493092</c:v>
                </c:pt>
              </c:numCache>
            </c:numRef>
          </c:val>
          <c:smooth val="0"/>
          <c:extLst>
            <c:ext xmlns:c16="http://schemas.microsoft.com/office/drawing/2014/chart" uri="{C3380CC4-5D6E-409C-BE32-E72D297353CC}">
              <c16:uniqueId val="{00000005-128B-644C-A671-7881AE9354CF}"/>
            </c:ext>
          </c:extLst>
        </c:ser>
        <c:ser>
          <c:idx val="4"/>
          <c:order val="6"/>
          <c:tx>
            <c:strRef>
              <c:f>'11. QTRLY BP Change'!$CA$2</c:f>
              <c:strCache>
                <c:ptCount val="1"/>
                <c:pt idx="0">
                  <c:v>Total Commercial Products </c:v>
                </c:pt>
              </c:strCache>
            </c:strRef>
          </c:tx>
          <c:spPr>
            <a:ln w="25400">
              <a:solidFill>
                <a:schemeClr val="tx1"/>
              </a:solidFill>
              <a:prstDash val="sysDot"/>
            </a:ln>
          </c:spPr>
          <c:marker>
            <c:symbol val="none"/>
          </c:marker>
          <c:cat>
            <c:strRef>
              <c:f>'11. QTRLY BP Change'!$A$3:$A$23</c:f>
              <c:strCache>
                <c:ptCount val="21"/>
                <c:pt idx="0">
                  <c:v>Q3'16</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'11. QTRLY BP Change'!$CA$3:$CA$23</c:f>
              <c:numCache>
                <c:formatCode>0.0%</c:formatCode>
                <c:ptCount val="21"/>
                <c:pt idx="0">
                  <c:v>0</c:v>
                </c:pt>
                <c:pt idx="1">
                  <c:v>-0.11199886967927464</c:v>
                </c:pt>
                <c:pt idx="2">
                  <c:v>-0.10176840105173865</c:v>
                </c:pt>
                <c:pt idx="3">
                  <c:v>-0.12401508495226188</c:v>
                </c:pt>
                <c:pt idx="4">
                  <c:v>-0.10596007319860211</c:v>
                </c:pt>
                <c:pt idx="5">
                  <c:v>-4.7312044457097316E-2</c:v>
                </c:pt>
                <c:pt idx="6">
                  <c:v>1.6189962503694883E-2</c:v>
                </c:pt>
                <c:pt idx="7">
                  <c:v>-2.4474072967815641E-3</c:v>
                </c:pt>
                <c:pt idx="8">
                  <c:v>-7.8600204108996222E-3</c:v>
                </c:pt>
                <c:pt idx="9">
                  <c:v>-3.3707086669388334E-2</c:v>
                </c:pt>
                <c:pt idx="10">
                  <c:v>9.961391657755201E-3</c:v>
                </c:pt>
                <c:pt idx="11">
                  <c:v>-3.0553686829501159E-2</c:v>
                </c:pt>
                <c:pt idx="12">
                  <c:v>-3.7872745592146984E-2</c:v>
                </c:pt>
                <c:pt idx="13">
                  <c:v>-5.1387453823958186E-2</c:v>
                </c:pt>
                <c:pt idx="14">
                  <c:v>-7.1459896514406138E-2</c:v>
                </c:pt>
                <c:pt idx="15">
                  <c:v>-0.120718268294183</c:v>
                </c:pt>
                <c:pt idx="16">
                  <c:v>-0.17067131688754078</c:v>
                </c:pt>
                <c:pt idx="17">
                  <c:v>-0.15527058782400918</c:v>
                </c:pt>
                <c:pt idx="18">
                  <c:v>-0.15792972644628078</c:v>
                </c:pt>
                <c:pt idx="19">
                  <c:v>-0.15877269002587666</c:v>
                </c:pt>
                <c:pt idx="20">
                  <c:v>-0.19515863672433978</c:v>
                </c:pt>
              </c:numCache>
            </c:numRef>
          </c:val>
          <c:smooth val="0"/>
          <c:extLst>
            <c:ext xmlns:c16="http://schemas.microsoft.com/office/drawing/2014/chart" uri="{C3380CC4-5D6E-409C-BE32-E72D297353CC}">
              <c16:uniqueId val="{00000006-128B-644C-A671-7881AE9354CF}"/>
            </c:ext>
          </c:extLst>
        </c:ser>
        <c:dLbls>
          <c:showLegendKey val="0"/>
          <c:showVal val="0"/>
          <c:showCatName val="0"/>
          <c:showSerName val="0"/>
          <c:showPercent val="0"/>
          <c:showBubbleSize val="0"/>
        </c:dLbls>
        <c:smooth val="0"/>
        <c:axId val="627976224"/>
        <c:axId val="627978976"/>
      </c:lineChart>
      <c:catAx>
        <c:axId val="627976224"/>
        <c:scaling>
          <c:orientation val="minMax"/>
        </c:scaling>
        <c:delete val="0"/>
        <c:axPos val="b"/>
        <c:numFmt formatCode="General" sourceLinked="1"/>
        <c:majorTickMark val="none"/>
        <c:minorTickMark val="none"/>
        <c:tickLblPos val="nextTo"/>
        <c:crossAx val="627978976"/>
        <c:crosses val="autoZero"/>
        <c:auto val="1"/>
        <c:lblAlgn val="ctr"/>
        <c:lblOffset val="100"/>
        <c:noMultiLvlLbl val="0"/>
      </c:catAx>
      <c:valAx>
        <c:axId val="627978976"/>
        <c:scaling>
          <c:orientation val="minMax"/>
        </c:scaling>
        <c:delete val="0"/>
        <c:axPos val="l"/>
        <c:numFmt formatCode="0%" sourceLinked="0"/>
        <c:majorTickMark val="none"/>
        <c:minorTickMark val="none"/>
        <c:tickLblPos val="nextTo"/>
        <c:crossAx val="627976224"/>
        <c:crosses val="autoZero"/>
        <c:crossBetween val="between"/>
      </c:valAx>
    </c:plotArea>
    <c:legend>
      <c:legendPos val="b"/>
      <c:overlay val="0"/>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First</a:t>
            </a:r>
            <a:r>
              <a:rPr lang="en-US" b="1" baseline="0"/>
              <a:t> West</a:t>
            </a:r>
            <a:endParaRPr lang="en-US" b="1"/>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196182373755002"/>
          <c:w val="0.85836329833770775"/>
          <c:h val="0.62986523236319603"/>
        </c:manualLayout>
      </c:layout>
      <c:lineChart>
        <c:grouping val="standard"/>
        <c:varyColors val="0"/>
        <c:ser>
          <c:idx val="4"/>
          <c:order val="0"/>
          <c:tx>
            <c:strRef>
              <c:f>'12. 5 Yr Change'!$DL$3</c:f>
              <c:strCache>
                <c:ptCount val="1"/>
                <c:pt idx="0">
                  <c:v>Demand</c:v>
                </c:pt>
              </c:strCache>
            </c:strRef>
          </c:tx>
          <c:spPr>
            <a:ln w="28575" cap="rnd">
              <a:solidFill>
                <a:srgbClr val="00FA00"/>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Change'!$DL$4:$DL$9</c:f>
              <c:numCache>
                <c:formatCode>0.0%</c:formatCode>
                <c:ptCount val="6"/>
                <c:pt idx="0">
                  <c:v>0</c:v>
                </c:pt>
                <c:pt idx="1">
                  <c:v>2.2144330645993224E-3</c:v>
                </c:pt>
                <c:pt idx="2">
                  <c:v>5.6083192239745248E-2</c:v>
                </c:pt>
                <c:pt idx="3">
                  <c:v>6.0909875291892963E-2</c:v>
                </c:pt>
                <c:pt idx="4">
                  <c:v>8.0094987474690543E-2</c:v>
                </c:pt>
                <c:pt idx="5">
                  <c:v>2.7742092405998984E-2</c:v>
                </c:pt>
              </c:numCache>
            </c:numRef>
          </c:val>
          <c:smooth val="0"/>
          <c:extLst>
            <c:ext xmlns:c16="http://schemas.microsoft.com/office/drawing/2014/chart" uri="{C3380CC4-5D6E-409C-BE32-E72D297353CC}">
              <c16:uniqueId val="{00000000-229C-8942-9821-1835A70AD721}"/>
            </c:ext>
          </c:extLst>
        </c:ser>
        <c:ser>
          <c:idx val="5"/>
          <c:order val="1"/>
          <c:tx>
            <c:strRef>
              <c:f>'12. 5 Yr Change'!$DM$3</c:f>
              <c:strCache>
                <c:ptCount val="1"/>
                <c:pt idx="0">
                  <c:v>Term</c:v>
                </c:pt>
              </c:strCache>
            </c:strRef>
          </c:tx>
          <c:spPr>
            <a:ln w="28575" cap="rnd">
              <a:solidFill>
                <a:srgbClr val="C00000"/>
              </a:solidFill>
              <a:prstDash val="solid"/>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Change'!$DM$4:$DM$9</c:f>
              <c:numCache>
                <c:formatCode>0.0%</c:formatCode>
                <c:ptCount val="6"/>
                <c:pt idx="0">
                  <c:v>0</c:v>
                </c:pt>
                <c:pt idx="1">
                  <c:v>0.12407595118825453</c:v>
                </c:pt>
                <c:pt idx="2">
                  <c:v>7.3269951004949305E-2</c:v>
                </c:pt>
                <c:pt idx="3">
                  <c:v>1.6411452873832003E-2</c:v>
                </c:pt>
                <c:pt idx="4">
                  <c:v>9.7408400734397743E-2</c:v>
                </c:pt>
                <c:pt idx="5">
                  <c:v>-2.4119678056343321E-2</c:v>
                </c:pt>
              </c:numCache>
            </c:numRef>
          </c:val>
          <c:smooth val="0"/>
          <c:extLst>
            <c:ext xmlns:c16="http://schemas.microsoft.com/office/drawing/2014/chart" uri="{C3380CC4-5D6E-409C-BE32-E72D297353CC}">
              <c16:uniqueId val="{00000001-229C-8942-9821-1835A70AD721}"/>
            </c:ext>
          </c:extLst>
        </c:ser>
        <c:ser>
          <c:idx val="6"/>
          <c:order val="2"/>
          <c:tx>
            <c:strRef>
              <c:f>'12. 5 Yr Change'!$DN$3</c:f>
              <c:strCache>
                <c:ptCount val="1"/>
                <c:pt idx="0">
                  <c:v>Total Deposits</c:v>
                </c:pt>
              </c:strCache>
            </c:strRef>
          </c:tx>
          <c:spPr>
            <a:ln w="28575" cap="rnd">
              <a:solidFill>
                <a:srgbClr val="0432FF"/>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Change'!$DN$4:$DN$9</c:f>
              <c:numCache>
                <c:formatCode>0.0%</c:formatCode>
                <c:ptCount val="6"/>
                <c:pt idx="0">
                  <c:v>0</c:v>
                </c:pt>
                <c:pt idx="1">
                  <c:v>5.4628691029997817E-2</c:v>
                </c:pt>
                <c:pt idx="2">
                  <c:v>2.9098773858677329E-2</c:v>
                </c:pt>
                <c:pt idx="3">
                  <c:v>-1.1320128343397292E-3</c:v>
                </c:pt>
                <c:pt idx="4">
                  <c:v>-1.5155719479609E-2</c:v>
                </c:pt>
                <c:pt idx="5">
                  <c:v>-9.2098885908822134E-2</c:v>
                </c:pt>
              </c:numCache>
            </c:numRef>
          </c:val>
          <c:smooth val="0"/>
          <c:extLst>
            <c:ext xmlns:c16="http://schemas.microsoft.com/office/drawing/2014/chart" uri="{C3380CC4-5D6E-409C-BE32-E72D297353CC}">
              <c16:uniqueId val="{00000002-229C-8942-9821-1835A70AD721}"/>
            </c:ext>
          </c:extLst>
        </c:ser>
        <c:ser>
          <c:idx val="3"/>
          <c:order val="3"/>
          <c:tx>
            <c:strRef>
              <c:f>'12. 5 Yr Change'!$DO$3</c:f>
              <c:strCache>
                <c:ptCount val="1"/>
                <c:pt idx="0">
                  <c:v>Mortgages</c:v>
                </c:pt>
              </c:strCache>
            </c:strRef>
          </c:tx>
          <c:spPr>
            <a:ln w="28575" cap="rnd">
              <a:solidFill>
                <a:srgbClr val="AB7942"/>
              </a:solidFill>
              <a:prstDash val="solid"/>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Change'!$DO$4:$DO$9</c:f>
              <c:numCache>
                <c:formatCode>0.0%</c:formatCode>
                <c:ptCount val="6"/>
                <c:pt idx="0">
                  <c:v>0</c:v>
                </c:pt>
                <c:pt idx="1">
                  <c:v>0.12435993093155544</c:v>
                </c:pt>
                <c:pt idx="2">
                  <c:v>0.22307913278120373</c:v>
                </c:pt>
                <c:pt idx="3">
                  <c:v>0.18448491586805882</c:v>
                </c:pt>
                <c:pt idx="4">
                  <c:v>0.26563222763673688</c:v>
                </c:pt>
                <c:pt idx="5">
                  <c:v>0.21112963398617918</c:v>
                </c:pt>
              </c:numCache>
            </c:numRef>
          </c:val>
          <c:smooth val="0"/>
          <c:extLst>
            <c:ext xmlns:c16="http://schemas.microsoft.com/office/drawing/2014/chart" uri="{C3380CC4-5D6E-409C-BE32-E72D297353CC}">
              <c16:uniqueId val="{00000003-229C-8942-9821-1835A70AD721}"/>
            </c:ext>
          </c:extLst>
        </c:ser>
        <c:ser>
          <c:idx val="0"/>
          <c:order val="4"/>
          <c:tx>
            <c:strRef>
              <c:f>'12. 5 Yr Change'!$DP$3</c:f>
              <c:strCache>
                <c:ptCount val="1"/>
                <c:pt idx="0">
                  <c:v>Business Loans</c:v>
                </c:pt>
              </c:strCache>
            </c:strRef>
          </c:tx>
          <c:spPr>
            <a:ln w="28575" cap="rnd">
              <a:solidFill>
                <a:srgbClr val="00B0F0"/>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Change'!$DP$4:$DP$9</c:f>
              <c:numCache>
                <c:formatCode>0.0%</c:formatCode>
                <c:ptCount val="6"/>
                <c:pt idx="0">
                  <c:v>0</c:v>
                </c:pt>
                <c:pt idx="1">
                  <c:v>2.846555640878809E-3</c:v>
                </c:pt>
                <c:pt idx="2">
                  <c:v>-0.46378737187666308</c:v>
                </c:pt>
                <c:pt idx="3">
                  <c:v>-0.29909864415376752</c:v>
                </c:pt>
                <c:pt idx="4">
                  <c:v>4.7777799379922443E-2</c:v>
                </c:pt>
                <c:pt idx="5">
                  <c:v>-0.29525847367154134</c:v>
                </c:pt>
              </c:numCache>
            </c:numRef>
          </c:val>
          <c:smooth val="0"/>
          <c:extLst>
            <c:ext xmlns:c16="http://schemas.microsoft.com/office/drawing/2014/chart" uri="{C3380CC4-5D6E-409C-BE32-E72D297353CC}">
              <c16:uniqueId val="{00000004-229C-8942-9821-1835A70AD721}"/>
            </c:ext>
          </c:extLst>
        </c:ser>
        <c:ser>
          <c:idx val="1"/>
          <c:order val="5"/>
          <c:tx>
            <c:strRef>
              <c:f>'12. 5 Yr Change'!$DQ$3</c:f>
              <c:strCache>
                <c:ptCount val="1"/>
                <c:pt idx="0">
                  <c:v>Total Loans</c:v>
                </c:pt>
              </c:strCache>
            </c:strRef>
          </c:tx>
          <c:spPr>
            <a:ln w="28575" cap="rnd">
              <a:solidFill>
                <a:srgbClr val="FF0000"/>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Change'!$DQ$4:$DQ$9</c:f>
              <c:numCache>
                <c:formatCode>0.0%</c:formatCode>
                <c:ptCount val="6"/>
                <c:pt idx="0">
                  <c:v>0</c:v>
                </c:pt>
                <c:pt idx="1">
                  <c:v>8.699134909020842E-2</c:v>
                </c:pt>
                <c:pt idx="2">
                  <c:v>7.3438137582273619E-2</c:v>
                </c:pt>
                <c:pt idx="3">
                  <c:v>2.8838222287387458E-2</c:v>
                </c:pt>
                <c:pt idx="4">
                  <c:v>0.14966326354503515</c:v>
                </c:pt>
                <c:pt idx="5">
                  <c:v>3.9608978187556251E-2</c:v>
                </c:pt>
              </c:numCache>
            </c:numRef>
          </c:val>
          <c:smooth val="0"/>
          <c:extLst>
            <c:ext xmlns:c16="http://schemas.microsoft.com/office/drawing/2014/chart" uri="{C3380CC4-5D6E-409C-BE32-E72D297353CC}">
              <c16:uniqueId val="{00000005-229C-8942-9821-1835A70AD721}"/>
            </c:ext>
          </c:extLst>
        </c:ser>
        <c:ser>
          <c:idx val="2"/>
          <c:order val="6"/>
          <c:tx>
            <c:strRef>
              <c:f>'12. 5 Yr Change'!$DR$3</c:f>
              <c:strCache>
                <c:ptCount val="1"/>
                <c:pt idx="0">
                  <c:v>Total Commercial</c:v>
                </c:pt>
              </c:strCache>
            </c:strRef>
          </c:tx>
          <c:spPr>
            <a:ln w="28575" cap="rnd">
              <a:solidFill>
                <a:schemeClr val="tx1"/>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Change'!$DR$4:$DR$9</c:f>
              <c:numCache>
                <c:formatCode>0.0%</c:formatCode>
                <c:ptCount val="6"/>
                <c:pt idx="0">
                  <c:v>0</c:v>
                </c:pt>
                <c:pt idx="1">
                  <c:v>6.7097559608020094E-2</c:v>
                </c:pt>
                <c:pt idx="2">
                  <c:v>4.8090015716743012E-2</c:v>
                </c:pt>
                <c:pt idx="3">
                  <c:v>1.3274036494387405E-2</c:v>
                </c:pt>
                <c:pt idx="4">
                  <c:v>4.7954067365288212E-2</c:v>
                </c:pt>
                <c:pt idx="5">
                  <c:v>-3.7446299795128306E-2</c:v>
                </c:pt>
              </c:numCache>
            </c:numRef>
          </c:val>
          <c:smooth val="0"/>
          <c:extLst>
            <c:ext xmlns:c16="http://schemas.microsoft.com/office/drawing/2014/chart" uri="{C3380CC4-5D6E-409C-BE32-E72D297353CC}">
              <c16:uniqueId val="{00000006-229C-8942-9821-1835A70AD721}"/>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3444267742394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First</a:t>
            </a:r>
            <a:r>
              <a:rPr lang="en-US" b="1" baseline="0"/>
              <a:t> West</a:t>
            </a:r>
            <a:endParaRPr lang="en-US" b="1"/>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85836329833770775"/>
          <c:h val="0.68492105100328327"/>
        </c:manualLayout>
      </c:layout>
      <c:lineChart>
        <c:grouping val="standard"/>
        <c:varyColors val="0"/>
        <c:ser>
          <c:idx val="0"/>
          <c:order val="0"/>
          <c:tx>
            <c:strRef>
              <c:f>'13 5 Yr Prov Chg'!$AY$3</c:f>
              <c:strCache>
                <c:ptCount val="1"/>
                <c:pt idx="0">
                  <c:v>Demand</c:v>
                </c:pt>
              </c:strCache>
            </c:strRef>
          </c:tx>
          <c:spPr>
            <a:ln w="28575" cap="rnd">
              <a:solidFill>
                <a:srgbClr val="00FA00"/>
              </a:solidFill>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Chg'!$AY$4:$AY$9</c:f>
              <c:numCache>
                <c:formatCode>0.0%</c:formatCode>
                <c:ptCount val="6"/>
                <c:pt idx="0">
                  <c:v>0</c:v>
                </c:pt>
                <c:pt idx="1">
                  <c:v>-3.264974616612918E-2</c:v>
                </c:pt>
                <c:pt idx="2">
                  <c:v>-3.6640779934455428E-2</c:v>
                </c:pt>
                <c:pt idx="3">
                  <c:v>-4.8996286378076473E-2</c:v>
                </c:pt>
                <c:pt idx="4">
                  <c:v>0.27135377382671183</c:v>
                </c:pt>
                <c:pt idx="5">
                  <c:v>-4.9017012963509035E-2</c:v>
                </c:pt>
              </c:numCache>
            </c:numRef>
          </c:val>
          <c:smooth val="0"/>
          <c:extLst>
            <c:ext xmlns:c16="http://schemas.microsoft.com/office/drawing/2014/chart" uri="{C3380CC4-5D6E-409C-BE32-E72D297353CC}">
              <c16:uniqueId val="{00000000-205C-D344-A255-5A9B3B61DD52}"/>
            </c:ext>
          </c:extLst>
        </c:ser>
        <c:ser>
          <c:idx val="1"/>
          <c:order val="1"/>
          <c:tx>
            <c:strRef>
              <c:f>'13 5 Yr Prov Chg'!$AZ$3</c:f>
              <c:strCache>
                <c:ptCount val="1"/>
                <c:pt idx="0">
                  <c:v>Term</c:v>
                </c:pt>
              </c:strCache>
            </c:strRef>
          </c:tx>
          <c:spPr>
            <a:ln w="28575" cap="rnd">
              <a:solidFill>
                <a:srgbClr val="C00000"/>
              </a:solidFill>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Chg'!$AZ$4:$AZ$9</c:f>
              <c:numCache>
                <c:formatCode>0.0%</c:formatCode>
                <c:ptCount val="6"/>
                <c:pt idx="0">
                  <c:v>0</c:v>
                </c:pt>
                <c:pt idx="1">
                  <c:v>0.10239862048269023</c:v>
                </c:pt>
                <c:pt idx="2">
                  <c:v>6.834720017598267E-2</c:v>
                </c:pt>
                <c:pt idx="3">
                  <c:v>-0.1399026654761939</c:v>
                </c:pt>
                <c:pt idx="4">
                  <c:v>-5.3297873494155386E-2</c:v>
                </c:pt>
                <c:pt idx="5">
                  <c:v>-2.5199083652452509E-2</c:v>
                </c:pt>
              </c:numCache>
            </c:numRef>
          </c:val>
          <c:smooth val="0"/>
          <c:extLst>
            <c:ext xmlns:c16="http://schemas.microsoft.com/office/drawing/2014/chart" uri="{C3380CC4-5D6E-409C-BE32-E72D297353CC}">
              <c16:uniqueId val="{00000001-205C-D344-A255-5A9B3B61DD52}"/>
            </c:ext>
          </c:extLst>
        </c:ser>
        <c:ser>
          <c:idx val="2"/>
          <c:order val="2"/>
          <c:tx>
            <c:strRef>
              <c:f>'13 5 Yr Prov Chg'!$BA$3</c:f>
              <c:strCache>
                <c:ptCount val="1"/>
                <c:pt idx="0">
                  <c:v>Total Deposits</c:v>
                </c:pt>
              </c:strCache>
            </c:strRef>
          </c:tx>
          <c:spPr>
            <a:ln w="28575" cap="rnd">
              <a:solidFill>
                <a:srgbClr val="0432FF"/>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Chg'!$BA$4:$BA$9</c:f>
              <c:numCache>
                <c:formatCode>0.0%</c:formatCode>
                <c:ptCount val="6"/>
                <c:pt idx="0">
                  <c:v>0</c:v>
                </c:pt>
                <c:pt idx="1">
                  <c:v>-4.5490475114441332E-3</c:v>
                </c:pt>
                <c:pt idx="2">
                  <c:v>-8.7815735257727637E-2</c:v>
                </c:pt>
                <c:pt idx="3">
                  <c:v>-0.14725022751977912</c:v>
                </c:pt>
                <c:pt idx="4">
                  <c:v>-9.5825284842577347E-4</c:v>
                </c:pt>
                <c:pt idx="5">
                  <c:v>-0.23721648872836423</c:v>
                </c:pt>
              </c:numCache>
            </c:numRef>
          </c:val>
          <c:smooth val="0"/>
          <c:extLst>
            <c:ext xmlns:c16="http://schemas.microsoft.com/office/drawing/2014/chart" uri="{C3380CC4-5D6E-409C-BE32-E72D297353CC}">
              <c16:uniqueId val="{00000002-205C-D344-A255-5A9B3B61DD52}"/>
            </c:ext>
          </c:extLst>
        </c:ser>
        <c:ser>
          <c:idx val="3"/>
          <c:order val="3"/>
          <c:tx>
            <c:strRef>
              <c:f>'13 5 Yr Prov Chg'!$BB$3</c:f>
              <c:strCache>
                <c:ptCount val="1"/>
                <c:pt idx="0">
                  <c:v>Mortgages</c:v>
                </c:pt>
              </c:strCache>
            </c:strRef>
          </c:tx>
          <c:spPr>
            <a:ln w="28575" cap="rnd">
              <a:solidFill>
                <a:srgbClr val="AB7942"/>
              </a:solidFill>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Chg'!$BB$4:$BB$9</c:f>
              <c:numCache>
                <c:formatCode>0.0%</c:formatCode>
                <c:ptCount val="6"/>
                <c:pt idx="0">
                  <c:v>0</c:v>
                </c:pt>
                <c:pt idx="1">
                  <c:v>0.11534374635347509</c:v>
                </c:pt>
                <c:pt idx="2">
                  <c:v>0.24099358908029947</c:v>
                </c:pt>
                <c:pt idx="3">
                  <c:v>0.18215119724363774</c:v>
                </c:pt>
                <c:pt idx="4">
                  <c:v>0.30470629807399635</c:v>
                </c:pt>
                <c:pt idx="5">
                  <c:v>0.23085791629881511</c:v>
                </c:pt>
              </c:numCache>
            </c:numRef>
          </c:val>
          <c:smooth val="0"/>
          <c:extLst>
            <c:ext xmlns:c16="http://schemas.microsoft.com/office/drawing/2014/chart" uri="{C3380CC4-5D6E-409C-BE32-E72D297353CC}">
              <c16:uniqueId val="{00000003-205C-D344-A255-5A9B3B61DD52}"/>
            </c:ext>
          </c:extLst>
        </c:ser>
        <c:ser>
          <c:idx val="4"/>
          <c:order val="4"/>
          <c:tx>
            <c:strRef>
              <c:f>'13 5 Yr Prov Chg'!$BC$3</c:f>
              <c:strCache>
                <c:ptCount val="1"/>
                <c:pt idx="0">
                  <c:v>Business Loans</c:v>
                </c:pt>
              </c:strCache>
            </c:strRef>
          </c:tx>
          <c:spPr>
            <a:ln w="28575" cap="rnd">
              <a:solidFill>
                <a:srgbClr val="00B0F0"/>
              </a:solidFill>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Chg'!$BC$4:$BC$9</c:f>
              <c:numCache>
                <c:formatCode>0.0%</c:formatCode>
                <c:ptCount val="6"/>
                <c:pt idx="0">
                  <c:v>0</c:v>
                </c:pt>
                <c:pt idx="1">
                  <c:v>0.23446685557245503</c:v>
                </c:pt>
                <c:pt idx="2">
                  <c:v>-0.38791781396909264</c:v>
                </c:pt>
                <c:pt idx="3">
                  <c:v>-0.17959880614666127</c:v>
                </c:pt>
                <c:pt idx="4">
                  <c:v>0.18213142483761346</c:v>
                </c:pt>
                <c:pt idx="5">
                  <c:v>-0.22285327900477989</c:v>
                </c:pt>
              </c:numCache>
            </c:numRef>
          </c:val>
          <c:smooth val="0"/>
          <c:extLst>
            <c:ext xmlns:c16="http://schemas.microsoft.com/office/drawing/2014/chart" uri="{C3380CC4-5D6E-409C-BE32-E72D297353CC}">
              <c16:uniqueId val="{00000004-205C-D344-A255-5A9B3B61DD52}"/>
            </c:ext>
          </c:extLst>
        </c:ser>
        <c:ser>
          <c:idx val="5"/>
          <c:order val="5"/>
          <c:tx>
            <c:strRef>
              <c:f>'13 5 Yr Prov Chg'!$BD$3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Chg'!$BD$4:$BD$9</c:f>
              <c:numCache>
                <c:formatCode>0.0%</c:formatCode>
                <c:ptCount val="6"/>
                <c:pt idx="0">
                  <c:v>0</c:v>
                </c:pt>
                <c:pt idx="1">
                  <c:v>0.22947530796802493</c:v>
                </c:pt>
                <c:pt idx="2">
                  <c:v>0.17609353632758087</c:v>
                </c:pt>
                <c:pt idx="3">
                  <c:v>0.14576905240969354</c:v>
                </c:pt>
                <c:pt idx="4">
                  <c:v>0.26778208448736218</c:v>
                </c:pt>
                <c:pt idx="5">
                  <c:v>0.12582485728396667</c:v>
                </c:pt>
              </c:numCache>
            </c:numRef>
          </c:val>
          <c:smooth val="0"/>
          <c:extLst>
            <c:ext xmlns:c16="http://schemas.microsoft.com/office/drawing/2014/chart" uri="{C3380CC4-5D6E-409C-BE32-E72D297353CC}">
              <c16:uniqueId val="{00000005-205C-D344-A255-5A9B3B61DD52}"/>
            </c:ext>
          </c:extLst>
        </c:ser>
        <c:ser>
          <c:idx val="6"/>
          <c:order val="6"/>
          <c:tx>
            <c:strRef>
              <c:f>'13 5 Yr Prov Chg'!$BE$3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Chg'!$BE$4:$BE$9</c:f>
              <c:numCache>
                <c:formatCode>0.0%</c:formatCode>
                <c:ptCount val="6"/>
                <c:pt idx="0">
                  <c:v>0</c:v>
                </c:pt>
                <c:pt idx="1">
                  <c:v>9.8644708264752606E-2</c:v>
                </c:pt>
                <c:pt idx="2">
                  <c:v>2.5761178257550411E-2</c:v>
                </c:pt>
                <c:pt idx="3">
                  <c:v>-2.3324532215808019E-2</c:v>
                </c:pt>
                <c:pt idx="4">
                  <c:v>0.11559405319990829</c:v>
                </c:pt>
                <c:pt idx="5">
                  <c:v>-8.9922524103036458E-2</c:v>
                </c:pt>
              </c:numCache>
            </c:numRef>
          </c:val>
          <c:smooth val="0"/>
          <c:extLst>
            <c:ext xmlns:c16="http://schemas.microsoft.com/office/drawing/2014/chart" uri="{C3380CC4-5D6E-409C-BE32-E72D297353CC}">
              <c16:uniqueId val="{00000006-205C-D344-A255-5A9B3B61DD52}"/>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719759612222E-2"/>
          <c:y val="0.85709993698555031"/>
          <c:w val="0.80093610861316422"/>
          <c:h val="0.123041911421921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Prospera</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3953703703703705"/>
          <c:w val="0.85836329833770775"/>
          <c:h val="0.54229002624671918"/>
        </c:manualLayout>
      </c:layout>
      <c:lineChart>
        <c:grouping val="standard"/>
        <c:varyColors val="0"/>
        <c:ser>
          <c:idx val="4"/>
          <c:order val="0"/>
          <c:tx>
            <c:strRef>
              <c:f>'12. 5 Yr Change'!$DV$3</c:f>
              <c:strCache>
                <c:ptCount val="1"/>
                <c:pt idx="0">
                  <c:v>Mortgages</c:v>
                </c:pt>
              </c:strCache>
            </c:strRef>
          </c:tx>
          <c:spPr>
            <a:ln w="28575" cap="rnd">
              <a:solidFill>
                <a:srgbClr val="AB7942"/>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Change'!$DV$4:$DV$9</c:f>
              <c:numCache>
                <c:formatCode>General</c:formatCode>
                <c:ptCount val="6"/>
              </c:numCache>
            </c:numRef>
          </c:val>
          <c:smooth val="0"/>
          <c:extLst>
            <c:ext xmlns:c16="http://schemas.microsoft.com/office/drawing/2014/chart" uri="{C3380CC4-5D6E-409C-BE32-E72D297353CC}">
              <c16:uniqueId val="{00000000-6812-7D41-AEFF-F62A8045D806}"/>
            </c:ext>
          </c:extLst>
        </c:ser>
        <c:ser>
          <c:idx val="5"/>
          <c:order val="1"/>
          <c:tx>
            <c:strRef>
              <c:f>'12. 5 Yr Change'!$DW$3</c:f>
              <c:strCache>
                <c:ptCount val="1"/>
                <c:pt idx="0">
                  <c:v>Business Loans</c:v>
                </c:pt>
              </c:strCache>
            </c:strRef>
          </c:tx>
          <c:spPr>
            <a:ln w="28575" cap="rnd">
              <a:solidFill>
                <a:srgbClr val="00B0F0"/>
              </a:solidFill>
              <a:prstDash val="solid"/>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Change'!$DW$4:$DW$9</c:f>
              <c:numCache>
                <c:formatCode>General</c:formatCode>
                <c:ptCount val="6"/>
              </c:numCache>
            </c:numRef>
          </c:val>
          <c:smooth val="0"/>
          <c:extLst>
            <c:ext xmlns:c16="http://schemas.microsoft.com/office/drawing/2014/chart" uri="{C3380CC4-5D6E-409C-BE32-E72D297353CC}">
              <c16:uniqueId val="{00000001-6812-7D41-AEFF-F62A8045D806}"/>
            </c:ext>
          </c:extLst>
        </c:ser>
        <c:ser>
          <c:idx val="6"/>
          <c:order val="2"/>
          <c:tx>
            <c:strRef>
              <c:f>'12. 5 Yr Change'!$DX$3</c:f>
              <c:strCache>
                <c:ptCount val="1"/>
                <c:pt idx="0">
                  <c:v>Total Loans</c:v>
                </c:pt>
              </c:strCache>
            </c:strRef>
          </c:tx>
          <c:spPr>
            <a:ln w="28575" cap="rnd">
              <a:solidFill>
                <a:srgbClr val="FF0000"/>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Change'!$DX$4:$DX$9</c:f>
              <c:numCache>
                <c:formatCode>0.0%</c:formatCode>
                <c:ptCount val="6"/>
                <c:pt idx="0">
                  <c:v>0</c:v>
                </c:pt>
                <c:pt idx="1">
                  <c:v>9.275925492871398E-2</c:v>
                </c:pt>
                <c:pt idx="2">
                  <c:v>0.10944170107182206</c:v>
                </c:pt>
                <c:pt idx="3">
                  <c:v>8.45779896640593E-2</c:v>
                </c:pt>
                <c:pt idx="4">
                  <c:v>0.12827910839275311</c:v>
                </c:pt>
                <c:pt idx="5">
                  <c:v>-5.8547267215022701E-2</c:v>
                </c:pt>
              </c:numCache>
            </c:numRef>
          </c:val>
          <c:smooth val="0"/>
          <c:extLst>
            <c:ext xmlns:c16="http://schemas.microsoft.com/office/drawing/2014/chart" uri="{C3380CC4-5D6E-409C-BE32-E72D297353CC}">
              <c16:uniqueId val="{00000002-6812-7D41-AEFF-F62A8045D806}"/>
            </c:ext>
          </c:extLst>
        </c:ser>
        <c:ser>
          <c:idx val="3"/>
          <c:order val="3"/>
          <c:tx>
            <c:strRef>
              <c:f>'12. 5 Yr Change'!$DY$3</c:f>
              <c:strCache>
                <c:ptCount val="1"/>
                <c:pt idx="0">
                  <c:v>Total Commercial</c:v>
                </c:pt>
              </c:strCache>
            </c:strRef>
          </c:tx>
          <c:spPr>
            <a:ln w="28575" cap="rnd">
              <a:solidFill>
                <a:schemeClr val="tx1"/>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Change'!$DY$4:$DY$9</c:f>
              <c:numCache>
                <c:formatCode>0.0%</c:formatCode>
                <c:ptCount val="6"/>
                <c:pt idx="0">
                  <c:v>0</c:v>
                </c:pt>
                <c:pt idx="1">
                  <c:v>6.5684803072583897E-2</c:v>
                </c:pt>
                <c:pt idx="2">
                  <c:v>0.10616560585039612</c:v>
                </c:pt>
                <c:pt idx="3">
                  <c:v>0.1112894804030309</c:v>
                </c:pt>
                <c:pt idx="4">
                  <c:v>4.8495175354748191E-2</c:v>
                </c:pt>
                <c:pt idx="5">
                  <c:v>-8.0953264531080954E-2</c:v>
                </c:pt>
              </c:numCache>
            </c:numRef>
          </c:val>
          <c:smooth val="0"/>
          <c:extLst>
            <c:ext xmlns:c16="http://schemas.microsoft.com/office/drawing/2014/chart" uri="{C3380CC4-5D6E-409C-BE32-E72D297353CC}">
              <c16:uniqueId val="{00000003-6812-7D41-AEFF-F62A8045D806}"/>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Prospera</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85836329833770775"/>
          <c:h val="0.73882185608301854"/>
        </c:manualLayout>
      </c:layout>
      <c:lineChart>
        <c:grouping val="standard"/>
        <c:varyColors val="0"/>
        <c:ser>
          <c:idx val="4"/>
          <c:order val="0"/>
          <c:tx>
            <c:strRef>
              <c:f>'13 5 Yr Prov Chg'!$BI$3</c:f>
              <c:strCache>
                <c:ptCount val="1"/>
                <c:pt idx="0">
                  <c:v>Mortgages</c:v>
                </c:pt>
              </c:strCache>
            </c:strRef>
          </c:tx>
          <c:spPr>
            <a:ln w="28575" cap="rnd">
              <a:solidFill>
                <a:srgbClr val="AB7942"/>
              </a:solidFill>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Chg'!$BI$4:$BI$9</c:f>
              <c:numCache>
                <c:formatCode>General</c:formatCode>
                <c:ptCount val="6"/>
              </c:numCache>
            </c:numRef>
          </c:val>
          <c:smooth val="0"/>
          <c:extLst>
            <c:ext xmlns:c16="http://schemas.microsoft.com/office/drawing/2014/chart" uri="{C3380CC4-5D6E-409C-BE32-E72D297353CC}">
              <c16:uniqueId val="{00000000-B816-374A-A866-47D176747746}"/>
            </c:ext>
          </c:extLst>
        </c:ser>
        <c:ser>
          <c:idx val="5"/>
          <c:order val="1"/>
          <c:tx>
            <c:strRef>
              <c:f>'13 5 Yr Prov Chg'!$BJ$3</c:f>
              <c:strCache>
                <c:ptCount val="1"/>
                <c:pt idx="0">
                  <c:v>Business Loans</c:v>
                </c:pt>
              </c:strCache>
            </c:strRef>
          </c:tx>
          <c:spPr>
            <a:ln w="28575" cap="rnd">
              <a:solidFill>
                <a:srgbClr val="00B0F0"/>
              </a:solidFill>
              <a:prstDash val="solid"/>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Chg'!$BJ$4:$BJ$9</c:f>
              <c:numCache>
                <c:formatCode>General</c:formatCode>
                <c:ptCount val="6"/>
              </c:numCache>
            </c:numRef>
          </c:val>
          <c:smooth val="0"/>
          <c:extLst>
            <c:ext xmlns:c16="http://schemas.microsoft.com/office/drawing/2014/chart" uri="{C3380CC4-5D6E-409C-BE32-E72D297353CC}">
              <c16:uniqueId val="{00000001-B816-374A-A866-47D176747746}"/>
            </c:ext>
          </c:extLst>
        </c:ser>
        <c:ser>
          <c:idx val="6"/>
          <c:order val="2"/>
          <c:tx>
            <c:strRef>
              <c:f>'13 5 Yr Prov Chg'!$BK$3</c:f>
              <c:strCache>
                <c:ptCount val="1"/>
                <c:pt idx="0">
                  <c:v>Total Loans</c:v>
                </c:pt>
              </c:strCache>
            </c:strRef>
          </c:tx>
          <c:spPr>
            <a:ln w="28575" cap="rnd">
              <a:solidFill>
                <a:srgbClr val="FF0000"/>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Chg'!$BK$4:$BK$9</c:f>
              <c:numCache>
                <c:formatCode>0.0%</c:formatCode>
                <c:ptCount val="6"/>
                <c:pt idx="0">
                  <c:v>0</c:v>
                </c:pt>
                <c:pt idx="1">
                  <c:v>0.23599927691502975</c:v>
                </c:pt>
                <c:pt idx="2">
                  <c:v>0.21554020476828753</c:v>
                </c:pt>
                <c:pt idx="3">
                  <c:v>0.20784382671844423</c:v>
                </c:pt>
                <c:pt idx="4">
                  <c:v>0.2442008762730844</c:v>
                </c:pt>
                <c:pt idx="5">
                  <c:v>1.9528409974955682E-2</c:v>
                </c:pt>
              </c:numCache>
            </c:numRef>
          </c:val>
          <c:smooth val="0"/>
          <c:extLst>
            <c:ext xmlns:c16="http://schemas.microsoft.com/office/drawing/2014/chart" uri="{C3380CC4-5D6E-409C-BE32-E72D297353CC}">
              <c16:uniqueId val="{00000002-B816-374A-A866-47D176747746}"/>
            </c:ext>
          </c:extLst>
        </c:ser>
        <c:ser>
          <c:idx val="0"/>
          <c:order val="3"/>
          <c:tx>
            <c:strRef>
              <c:f>'13 5 Yr Prov Chg'!$BL$3</c:f>
              <c:strCache>
                <c:ptCount val="1"/>
                <c:pt idx="0">
                  <c:v>Total Commercial</c:v>
                </c:pt>
              </c:strCache>
            </c:strRef>
          </c:tx>
          <c:spPr>
            <a:ln w="28575" cap="rnd">
              <a:solidFill>
                <a:schemeClr val="tx1"/>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Chg'!$BL$4:$BL$9</c:f>
              <c:numCache>
                <c:formatCode>0.0%</c:formatCode>
                <c:ptCount val="6"/>
                <c:pt idx="0">
                  <c:v>0</c:v>
                </c:pt>
                <c:pt idx="1">
                  <c:v>9.7190185688303635E-2</c:v>
                </c:pt>
                <c:pt idx="2">
                  <c:v>8.2599507857284218E-2</c:v>
                </c:pt>
                <c:pt idx="3">
                  <c:v>7.1150679900296998E-2</c:v>
                </c:pt>
                <c:pt idx="4">
                  <c:v>0.1161700868964021</c:v>
                </c:pt>
                <c:pt idx="5">
                  <c:v>-0.13105758871543863</c:v>
                </c:pt>
              </c:numCache>
            </c:numRef>
          </c:val>
          <c:smooth val="0"/>
          <c:extLst>
            <c:ext xmlns:c16="http://schemas.microsoft.com/office/drawing/2014/chart" uri="{C3380CC4-5D6E-409C-BE32-E72D297353CC}">
              <c16:uniqueId val="{00000003-B816-374A-A866-47D176747746}"/>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max val="0.30000000000000004"/>
          <c:min val="-0.300000000000000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egendEntry>
        <c:idx val="0"/>
        <c:delete val="1"/>
      </c:legendEntry>
      <c:legendEntry>
        <c:idx val="1"/>
        <c:delete val="1"/>
      </c:legendEntry>
      <c:legendEntry>
        <c:idx val="2"/>
        <c:delete val="1"/>
      </c:legendEntry>
      <c:layout>
        <c:manualLayout>
          <c:xMode val="edge"/>
          <c:yMode val="edge"/>
          <c:x val="4.1762551268835144E-2"/>
          <c:y val="0.87465646794150731"/>
          <c:w val="0.91926019345074916"/>
          <c:h val="0.125343532058492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ATB Financial</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878582677344161"/>
          <c:w val="0.85836329833770775"/>
          <c:h val="0.67495251103912546"/>
        </c:manualLayout>
      </c:layout>
      <c:lineChart>
        <c:grouping val="standard"/>
        <c:varyColors val="0"/>
        <c:ser>
          <c:idx val="4"/>
          <c:order val="0"/>
          <c:tx>
            <c:strRef>
              <c:f>'12. 5 Yr Change'!$EE$3</c:f>
              <c:strCache>
                <c:ptCount val="1"/>
                <c:pt idx="0">
                  <c:v>Total Loans</c:v>
                </c:pt>
              </c:strCache>
            </c:strRef>
          </c:tx>
          <c:spPr>
            <a:ln w="28575" cap="rnd">
              <a:solidFill>
                <a:srgbClr val="FF0000"/>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Change'!$EE$4:$EE$9</c:f>
              <c:numCache>
                <c:formatCode>0.0%</c:formatCode>
                <c:ptCount val="6"/>
                <c:pt idx="0">
                  <c:v>0</c:v>
                </c:pt>
                <c:pt idx="1">
                  <c:v>-4.3949177402620443E-2</c:v>
                </c:pt>
                <c:pt idx="2">
                  <c:v>-6.3745231274282874E-2</c:v>
                </c:pt>
                <c:pt idx="3">
                  <c:v>-1.9840456273192662E-2</c:v>
                </c:pt>
                <c:pt idx="4">
                  <c:v>-7.0243710712526372E-2</c:v>
                </c:pt>
                <c:pt idx="5">
                  <c:v>-0.19396272959938468</c:v>
                </c:pt>
              </c:numCache>
            </c:numRef>
          </c:val>
          <c:smooth val="0"/>
          <c:extLst>
            <c:ext xmlns:c16="http://schemas.microsoft.com/office/drawing/2014/chart" uri="{C3380CC4-5D6E-409C-BE32-E72D297353CC}">
              <c16:uniqueId val="{00000000-746B-304D-80EC-9DF27E3317FF}"/>
            </c:ext>
          </c:extLst>
        </c:ser>
        <c:ser>
          <c:idx val="5"/>
          <c:order val="1"/>
          <c:tx>
            <c:strRef>
              <c:f>'12. 5 Yr Change'!$EF$3</c:f>
              <c:strCache>
                <c:ptCount val="1"/>
                <c:pt idx="0">
                  <c:v>Total Commercial</c:v>
                </c:pt>
              </c:strCache>
            </c:strRef>
          </c:tx>
          <c:spPr>
            <a:ln w="28575" cap="rnd">
              <a:solidFill>
                <a:schemeClr val="tx1"/>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Change'!$EF$4:$EF$9</c:f>
              <c:numCache>
                <c:formatCode>0.0%</c:formatCode>
                <c:ptCount val="6"/>
                <c:pt idx="0">
                  <c:v>0</c:v>
                </c:pt>
                <c:pt idx="1">
                  <c:v>-6.7636510043985479E-2</c:v>
                </c:pt>
                <c:pt idx="2">
                  <c:v>-6.6509918928349496E-2</c:v>
                </c:pt>
                <c:pt idx="3">
                  <c:v>4.2993684553935853E-3</c:v>
                </c:pt>
                <c:pt idx="4">
                  <c:v>-0.13598951152935246</c:v>
                </c:pt>
                <c:pt idx="5">
                  <c:v>-0.21314592200864632</c:v>
                </c:pt>
              </c:numCache>
            </c:numRef>
          </c:val>
          <c:smooth val="0"/>
          <c:extLst>
            <c:ext xmlns:c16="http://schemas.microsoft.com/office/drawing/2014/chart" uri="{C3380CC4-5D6E-409C-BE32-E72D297353CC}">
              <c16:uniqueId val="{00000001-746B-304D-80EC-9DF27E3317FF}"/>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84990400019983392"/>
          <c:w val="0.79871128608923869"/>
          <c:h val="0.1022927545413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ATB Financial</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85836329833770775"/>
          <c:h val="0.73882185608301854"/>
        </c:manualLayout>
      </c:layout>
      <c:lineChart>
        <c:grouping val="standard"/>
        <c:varyColors val="0"/>
        <c:ser>
          <c:idx val="4"/>
          <c:order val="0"/>
          <c:tx>
            <c:strRef>
              <c:f>'13 5 Yr Prov Chg'!$BR$3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Chg'!$BR$4:$BR$9</c:f>
              <c:numCache>
                <c:formatCode>0.0%</c:formatCode>
                <c:ptCount val="6"/>
                <c:pt idx="0">
                  <c:v>0</c:v>
                </c:pt>
                <c:pt idx="1">
                  <c:v>0.11119724570731944</c:v>
                </c:pt>
                <c:pt idx="2">
                  <c:v>0.18878686127169328</c:v>
                </c:pt>
                <c:pt idx="3">
                  <c:v>0.25065037295845649</c:v>
                </c:pt>
                <c:pt idx="4">
                  <c:v>0.23258910496510032</c:v>
                </c:pt>
                <c:pt idx="5">
                  <c:v>0.10935913742508109</c:v>
                </c:pt>
              </c:numCache>
            </c:numRef>
          </c:val>
          <c:smooth val="0"/>
          <c:extLst>
            <c:ext xmlns:c16="http://schemas.microsoft.com/office/drawing/2014/chart" uri="{C3380CC4-5D6E-409C-BE32-E72D297353CC}">
              <c16:uniqueId val="{00000000-46D9-284A-A1C7-657F48D257F1}"/>
            </c:ext>
          </c:extLst>
        </c:ser>
        <c:ser>
          <c:idx val="5"/>
          <c:order val="1"/>
          <c:tx>
            <c:strRef>
              <c:f>'13 5 Yr Prov Chg'!$BS$3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Chg'!$BS$4:$BS$9</c:f>
              <c:numCache>
                <c:formatCode>0.0%</c:formatCode>
                <c:ptCount val="6"/>
                <c:pt idx="0">
                  <c:v>0</c:v>
                </c:pt>
                <c:pt idx="1">
                  <c:v>-5.4379411632539662E-2</c:v>
                </c:pt>
                <c:pt idx="2">
                  <c:v>-8.112170937278769E-2</c:v>
                </c:pt>
                <c:pt idx="3">
                  <c:v>-9.2718899431000895E-3</c:v>
                </c:pt>
                <c:pt idx="4">
                  <c:v>-5.2258476158631835E-2</c:v>
                </c:pt>
                <c:pt idx="5">
                  <c:v>-0.21163135031003796</c:v>
                </c:pt>
              </c:numCache>
            </c:numRef>
          </c:val>
          <c:smooth val="0"/>
          <c:extLst>
            <c:ext xmlns:c16="http://schemas.microsoft.com/office/drawing/2014/chart" uri="{C3380CC4-5D6E-409C-BE32-E72D297353CC}">
              <c16:uniqueId val="{00000001-46D9-284A-A1C7-657F48D257F1}"/>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max val="0.30000000000000004"/>
          <c:min val="-0.300000000000000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l"/>
      <c:layout>
        <c:manualLayout>
          <c:xMode val="edge"/>
          <c:yMode val="edge"/>
          <c:x val="0.40668523676880225"/>
          <c:y val="0.88492634486679034"/>
          <c:w val="0.28369179479306034"/>
          <c:h val="9.51783311350040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Servus Credit Union</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3953703703703705"/>
          <c:w val="0.85836329833770775"/>
          <c:h val="0.65987597563954736"/>
        </c:manualLayout>
      </c:layout>
      <c:lineChart>
        <c:grouping val="standard"/>
        <c:varyColors val="0"/>
        <c:ser>
          <c:idx val="4"/>
          <c:order val="0"/>
          <c:tx>
            <c:strRef>
              <c:f>'12. 5 Yr Change'!$EL$3</c:f>
              <c:strCache>
                <c:ptCount val="1"/>
                <c:pt idx="0">
                  <c:v>Total Loans</c:v>
                </c:pt>
              </c:strCache>
            </c:strRef>
          </c:tx>
          <c:spPr>
            <a:ln w="28575" cap="rnd">
              <a:solidFill>
                <a:srgbClr val="FF0000"/>
              </a:solidFill>
              <a:prstDash val="sysDot"/>
              <a:round/>
            </a:ln>
            <a:effectLst/>
          </c:spPr>
          <c:marker>
            <c:symbol val="none"/>
          </c:marker>
          <c:cat>
            <c:numRef>
              <c:f>'12. 5 Yr Change'!$A$5:$A$9</c:f>
              <c:numCache>
                <c:formatCode>General</c:formatCode>
                <c:ptCount val="5"/>
                <c:pt idx="0">
                  <c:v>2016</c:v>
                </c:pt>
                <c:pt idx="1">
                  <c:v>2017</c:v>
                </c:pt>
                <c:pt idx="2">
                  <c:v>2018</c:v>
                </c:pt>
                <c:pt idx="3">
                  <c:v>2019</c:v>
                </c:pt>
                <c:pt idx="4">
                  <c:v>2020</c:v>
                </c:pt>
              </c:numCache>
            </c:numRef>
          </c:cat>
          <c:val>
            <c:numRef>
              <c:f>'12. 5 Yr Change'!$EL$5:$EL$9</c:f>
              <c:numCache>
                <c:formatCode>0.0%</c:formatCode>
                <c:ptCount val="5"/>
                <c:pt idx="0">
                  <c:v>0</c:v>
                </c:pt>
                <c:pt idx="1">
                  <c:v>-5.4639370483053E-2</c:v>
                </c:pt>
                <c:pt idx="2">
                  <c:v>-0.13592669655924741</c:v>
                </c:pt>
                <c:pt idx="3">
                  <c:v>-0.14891940889922986</c:v>
                </c:pt>
                <c:pt idx="4">
                  <c:v>-0.20625779325385682</c:v>
                </c:pt>
              </c:numCache>
            </c:numRef>
          </c:val>
          <c:smooth val="0"/>
          <c:extLst>
            <c:ext xmlns:c16="http://schemas.microsoft.com/office/drawing/2014/chart" uri="{C3380CC4-5D6E-409C-BE32-E72D297353CC}">
              <c16:uniqueId val="{00000000-A7F9-1C43-8E4D-21758CEF64C7}"/>
            </c:ext>
          </c:extLst>
        </c:ser>
        <c:ser>
          <c:idx val="0"/>
          <c:order val="1"/>
          <c:tx>
            <c:strRef>
              <c:f>'12. 5 Yr Change'!$EM$3</c:f>
              <c:strCache>
                <c:ptCount val="1"/>
                <c:pt idx="0">
                  <c:v>Total Commercial</c:v>
                </c:pt>
              </c:strCache>
            </c:strRef>
          </c:tx>
          <c:spPr>
            <a:ln w="28575" cap="rnd">
              <a:solidFill>
                <a:schemeClr val="tx1"/>
              </a:solidFill>
              <a:prstDash val="sysDot"/>
              <a:round/>
            </a:ln>
            <a:effectLst/>
          </c:spPr>
          <c:marker>
            <c:symbol val="none"/>
          </c:marker>
          <c:cat>
            <c:numRef>
              <c:f>'12. 5 Yr Change'!$A$5:$A$9</c:f>
              <c:numCache>
                <c:formatCode>General</c:formatCode>
                <c:ptCount val="5"/>
                <c:pt idx="0">
                  <c:v>2016</c:v>
                </c:pt>
                <c:pt idx="1">
                  <c:v>2017</c:v>
                </c:pt>
                <c:pt idx="2">
                  <c:v>2018</c:v>
                </c:pt>
                <c:pt idx="3">
                  <c:v>2019</c:v>
                </c:pt>
                <c:pt idx="4">
                  <c:v>2020</c:v>
                </c:pt>
              </c:numCache>
            </c:numRef>
          </c:cat>
          <c:val>
            <c:numRef>
              <c:f>'12. 5 Yr Change'!$EM$5:$EM$9</c:f>
              <c:numCache>
                <c:formatCode>0.0%</c:formatCode>
                <c:ptCount val="5"/>
                <c:pt idx="0">
                  <c:v>0</c:v>
                </c:pt>
                <c:pt idx="1">
                  <c:v>-3.3484335082181363E-2</c:v>
                </c:pt>
                <c:pt idx="2">
                  <c:v>-9.2152870731181447E-2</c:v>
                </c:pt>
                <c:pt idx="3">
                  <c:v>-0.1890085101626463</c:v>
                </c:pt>
                <c:pt idx="4">
                  <c:v>-0.20546273468430679</c:v>
                </c:pt>
              </c:numCache>
            </c:numRef>
          </c:val>
          <c:smooth val="0"/>
          <c:extLst>
            <c:ext xmlns:c16="http://schemas.microsoft.com/office/drawing/2014/chart" uri="{C3380CC4-5D6E-409C-BE32-E72D297353CC}">
              <c16:uniqueId val="{00000001-A7F9-1C43-8E4D-21758CEF64C7}"/>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117554680664917"/>
          <c:y val="0.9191177989272683"/>
          <c:w val="0.56330205599300087"/>
          <c:h val="6.344029364750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Servus Credit Union</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85836329833770775"/>
          <c:h val="0.73882185608301854"/>
        </c:manualLayout>
      </c:layout>
      <c:lineChart>
        <c:grouping val="standard"/>
        <c:varyColors val="0"/>
        <c:ser>
          <c:idx val="4"/>
          <c:order val="0"/>
          <c:tx>
            <c:strRef>
              <c:f>'13 5 Yr Prov Chg'!$BY$3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Chg'!$BY$4:$BY$9</c:f>
              <c:numCache>
                <c:formatCode>0.0%</c:formatCode>
                <c:ptCount val="6"/>
                <c:pt idx="1">
                  <c:v>0</c:v>
                </c:pt>
                <c:pt idx="2">
                  <c:v>3.2754958341195926E-2</c:v>
                </c:pt>
                <c:pt idx="3">
                  <c:v>-5.1407788442999085E-2</c:v>
                </c:pt>
                <c:pt idx="4">
                  <c:v>-2.9244835743047877E-2</c:v>
                </c:pt>
                <c:pt idx="5">
                  <c:v>-6.0089851739514054E-2</c:v>
                </c:pt>
              </c:numCache>
            </c:numRef>
          </c:val>
          <c:smooth val="0"/>
          <c:extLst>
            <c:ext xmlns:c16="http://schemas.microsoft.com/office/drawing/2014/chart" uri="{C3380CC4-5D6E-409C-BE32-E72D297353CC}">
              <c16:uniqueId val="{00000000-82E6-BB4D-B786-AE5DC1D924FB}"/>
            </c:ext>
          </c:extLst>
        </c:ser>
        <c:ser>
          <c:idx val="5"/>
          <c:order val="1"/>
          <c:tx>
            <c:strRef>
              <c:f>'13 5 Yr Prov Chg'!$BZ$3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Chg'!$BZ$4:$BZ$9</c:f>
              <c:numCache>
                <c:formatCode>0.0%</c:formatCode>
                <c:ptCount val="6"/>
                <c:pt idx="1">
                  <c:v>0</c:v>
                </c:pt>
                <c:pt idx="2">
                  <c:v>8.2166197297373594E-2</c:v>
                </c:pt>
                <c:pt idx="3">
                  <c:v>2.1794081754601222E-2</c:v>
                </c:pt>
                <c:pt idx="4">
                  <c:v>6.220032562272123E-2</c:v>
                </c:pt>
                <c:pt idx="5">
                  <c:v>-4.0415177990752948E-2</c:v>
                </c:pt>
              </c:numCache>
            </c:numRef>
          </c:val>
          <c:smooth val="0"/>
          <c:extLst>
            <c:ext xmlns:c16="http://schemas.microsoft.com/office/drawing/2014/chart" uri="{C3380CC4-5D6E-409C-BE32-E72D297353CC}">
              <c16:uniqueId val="{00000001-82E6-BB4D-B786-AE5DC1D924FB}"/>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l"/>
      <c:layout>
        <c:manualLayout>
          <c:xMode val="edge"/>
          <c:yMode val="edge"/>
          <c:x val="0.40668523676880225"/>
          <c:y val="0.88492634486679034"/>
          <c:w val="0.28369179479306034"/>
          <c:h val="9.51783311350040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Connect</a:t>
            </a:r>
            <a:r>
              <a:rPr lang="en-US" b="1" baseline="0"/>
              <a:t> First</a:t>
            </a:r>
            <a:r>
              <a:rPr lang="en-US" b="1"/>
              <a:t> Credit Union</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334738652614851"/>
          <c:w val="0.85836329833770775"/>
          <c:h val="0.69969132551009094"/>
        </c:manualLayout>
      </c:layout>
      <c:lineChart>
        <c:grouping val="standard"/>
        <c:varyColors val="0"/>
        <c:ser>
          <c:idx val="4"/>
          <c:order val="0"/>
          <c:tx>
            <c:strRef>
              <c:f>'12. 5 Yr Change'!$ES$3</c:f>
              <c:strCache>
                <c:ptCount val="1"/>
                <c:pt idx="0">
                  <c:v>Total Loans</c:v>
                </c:pt>
              </c:strCache>
            </c:strRef>
          </c:tx>
          <c:spPr>
            <a:ln w="28575" cap="rnd">
              <a:solidFill>
                <a:srgbClr val="FF0000"/>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Change'!$ES$4:$ES$9</c:f>
              <c:numCache>
                <c:formatCode>0.0%</c:formatCode>
                <c:ptCount val="6"/>
                <c:pt idx="0">
                  <c:v>0</c:v>
                </c:pt>
                <c:pt idx="1">
                  <c:v>-2.7440822033446794E-2</c:v>
                </c:pt>
                <c:pt idx="2">
                  <c:v>-7.3558244855392696E-2</c:v>
                </c:pt>
                <c:pt idx="3">
                  <c:v>8.4035313998069017E-2</c:v>
                </c:pt>
                <c:pt idx="4">
                  <c:v>0.10281370782173437</c:v>
                </c:pt>
                <c:pt idx="5">
                  <c:v>5.7206167110777389E-2</c:v>
                </c:pt>
              </c:numCache>
            </c:numRef>
          </c:val>
          <c:smooth val="0"/>
          <c:extLst>
            <c:ext xmlns:c16="http://schemas.microsoft.com/office/drawing/2014/chart" uri="{C3380CC4-5D6E-409C-BE32-E72D297353CC}">
              <c16:uniqueId val="{00000000-05EA-A843-877B-A473C39D8ACC}"/>
            </c:ext>
          </c:extLst>
        </c:ser>
        <c:ser>
          <c:idx val="0"/>
          <c:order val="1"/>
          <c:tx>
            <c:strRef>
              <c:f>'12. 5 Yr Change'!$ET$3</c:f>
              <c:strCache>
                <c:ptCount val="1"/>
                <c:pt idx="0">
                  <c:v>Total Commercial</c:v>
                </c:pt>
              </c:strCache>
            </c:strRef>
          </c:tx>
          <c:spPr>
            <a:ln w="28575" cap="rnd">
              <a:solidFill>
                <a:schemeClr val="tx1"/>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Change'!$ET$4:$ET$9</c:f>
              <c:numCache>
                <c:formatCode>0.0%</c:formatCode>
                <c:ptCount val="6"/>
                <c:pt idx="0">
                  <c:v>0</c:v>
                </c:pt>
                <c:pt idx="1">
                  <c:v>-5.1537169442383582E-2</c:v>
                </c:pt>
                <c:pt idx="2">
                  <c:v>-7.6293955442101949E-2</c:v>
                </c:pt>
                <c:pt idx="3">
                  <c:v>0.11073343946855392</c:v>
                </c:pt>
                <c:pt idx="4">
                  <c:v>2.4830508129610414E-2</c:v>
                </c:pt>
                <c:pt idx="5">
                  <c:v>3.2045309090075434E-2</c:v>
                </c:pt>
              </c:numCache>
            </c:numRef>
          </c:val>
          <c:smooth val="0"/>
          <c:extLst>
            <c:ext xmlns:c16="http://schemas.microsoft.com/office/drawing/2014/chart" uri="{C3380CC4-5D6E-409C-BE32-E72D297353CC}">
              <c16:uniqueId val="{00000001-05EA-A843-877B-A473C39D8ACC}"/>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5619991251093612"/>
          <c:y val="0.89722050659889552"/>
          <c:w val="0.56330205599300087"/>
          <c:h val="6.344029364750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Non-Residential Mortgages</a:t>
            </a:r>
          </a:p>
          <a:p>
            <a:pPr>
              <a:defRPr/>
            </a:pPr>
            <a:r>
              <a:rPr lang="en-US" dirty="0"/>
              <a:t>Q3’21</a:t>
            </a:r>
          </a:p>
        </c:rich>
      </c:tx>
      <c:layout>
        <c:manualLayout>
          <c:xMode val="edge"/>
          <c:yMode val="edge"/>
          <c:x val="0.19099474641109621"/>
          <c:y val="1.7857142857142856E-2"/>
        </c:manualLayout>
      </c:layout>
      <c:overlay val="0"/>
    </c:title>
    <c:autoTitleDeleted val="0"/>
    <c:plotArea>
      <c:layout/>
      <c:pieChart>
        <c:varyColors val="1"/>
        <c:ser>
          <c:idx val="0"/>
          <c:order val="0"/>
          <c:tx>
            <c:strRef>
              <c:f>Sheet1!$B$1</c:f>
              <c:strCache>
                <c:ptCount val="1"/>
                <c:pt idx="0">
                  <c:v>Non-Residential Mortgages</c:v>
                </c:pt>
              </c:strCache>
            </c:strRef>
          </c:tx>
          <c:dPt>
            <c:idx val="0"/>
            <c:bubble3D val="0"/>
            <c:spPr>
              <a:solidFill>
                <a:srgbClr val="0000FF"/>
              </a:solidFill>
            </c:spPr>
            <c:extLst>
              <c:ext xmlns:c16="http://schemas.microsoft.com/office/drawing/2014/chart" uri="{C3380CC4-5D6E-409C-BE32-E72D297353CC}">
                <c16:uniqueId val="{00000001-EF0B-E341-97EE-C4EF994658EE}"/>
              </c:ext>
            </c:extLst>
          </c:dPt>
          <c:dPt>
            <c:idx val="1"/>
            <c:bubble3D val="0"/>
            <c:spPr>
              <a:solidFill>
                <a:srgbClr val="FF0000"/>
              </a:solidFill>
            </c:spPr>
            <c:extLst>
              <c:ext xmlns:c16="http://schemas.microsoft.com/office/drawing/2014/chart" uri="{C3380CC4-5D6E-409C-BE32-E72D297353CC}">
                <c16:uniqueId val="{00000003-EF0B-E341-97EE-C4EF994658EE}"/>
              </c:ext>
            </c:extLst>
          </c:dPt>
          <c:dPt>
            <c:idx val="2"/>
            <c:bubble3D val="0"/>
            <c:spPr>
              <a:solidFill>
                <a:srgbClr val="00B050"/>
              </a:solidFill>
            </c:spPr>
            <c:extLst>
              <c:ext xmlns:c16="http://schemas.microsoft.com/office/drawing/2014/chart" uri="{C3380CC4-5D6E-409C-BE32-E72D297353CC}">
                <c16:uniqueId val="{00000005-EF0B-E341-97EE-C4EF994658EE}"/>
              </c:ext>
            </c:extLst>
          </c:dPt>
          <c:dPt>
            <c:idx val="3"/>
            <c:bubble3D val="0"/>
            <c:spPr>
              <a:solidFill>
                <a:srgbClr val="FF0000"/>
              </a:solidFill>
            </c:spPr>
            <c:extLst>
              <c:ext xmlns:c16="http://schemas.microsoft.com/office/drawing/2014/chart" uri="{C3380CC4-5D6E-409C-BE32-E72D297353CC}">
                <c16:uniqueId val="{00000007-EF0B-E341-97EE-C4EF994658EE}"/>
              </c:ext>
            </c:extLst>
          </c:dPt>
          <c:dPt>
            <c:idx val="4"/>
            <c:bubble3D val="0"/>
            <c:spPr>
              <a:solidFill>
                <a:srgbClr val="FFC000"/>
              </a:solidFill>
            </c:spPr>
            <c:extLst>
              <c:ext xmlns:c16="http://schemas.microsoft.com/office/drawing/2014/chart" uri="{C3380CC4-5D6E-409C-BE32-E72D297353CC}">
                <c16:uniqueId val="{00000009-EF0B-E341-97EE-C4EF994658EE}"/>
              </c:ext>
            </c:extLst>
          </c:dPt>
          <c:dLbls>
            <c:dLbl>
              <c:idx val="1"/>
              <c:layout>
                <c:manualLayout>
                  <c:x val="0.17232081197185103"/>
                  <c:y val="-0.1785714285714285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F0B-E341-97EE-C4EF994658EE}"/>
                </c:ext>
              </c:extLst>
            </c:dLbl>
            <c:dLbl>
              <c:idx val="4"/>
              <c:spPr>
                <a:noFill/>
                <a:ln w="25349">
                  <a:noFill/>
                </a:ln>
              </c:spPr>
              <c:txPr>
                <a:bodyPr/>
                <a:lstStyle/>
                <a:p>
                  <a:pPr>
                    <a:defRPr>
                      <a:solidFill>
                        <a:schemeClr val="tx1">
                          <a:lumMod val="50000"/>
                          <a:lumOff val="50000"/>
                        </a:schemeClr>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9-EF0B-E341-97EE-C4EF994658EE}"/>
                </c:ext>
              </c:extLst>
            </c:dLbl>
            <c:spPr>
              <a:noFill/>
              <a:ln w="25349">
                <a:noFill/>
              </a:ln>
            </c:spPr>
            <c:txPr>
              <a:bodyPr/>
              <a:lstStyle/>
              <a:p>
                <a:pPr>
                  <a:defRPr>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2"/>
                <c:pt idx="0">
                  <c:v>Chartered Banks</c:v>
                </c:pt>
                <c:pt idx="1">
                  <c:v>Non-Banks</c:v>
                </c:pt>
              </c:strCache>
            </c:strRef>
          </c:cat>
          <c:val>
            <c:numRef>
              <c:f>Sheet1!$B$2:$B$4</c:f>
              <c:numCache>
                <c:formatCode>General</c:formatCode>
                <c:ptCount val="3"/>
                <c:pt idx="0">
                  <c:v>92767</c:v>
                </c:pt>
                <c:pt idx="1">
                  <c:v>152046</c:v>
                </c:pt>
              </c:numCache>
            </c:numRef>
          </c:val>
          <c:extLst>
            <c:ext xmlns:c16="http://schemas.microsoft.com/office/drawing/2014/chart" uri="{C3380CC4-5D6E-409C-BE32-E72D297353CC}">
              <c16:uniqueId val="{0000000A-EF0B-E341-97EE-C4EF994658EE}"/>
            </c:ext>
          </c:extLst>
        </c:ser>
        <c:dLbls>
          <c:showLegendKey val="0"/>
          <c:showVal val="0"/>
          <c:showCatName val="1"/>
          <c:showSerName val="0"/>
          <c:showPercent val="1"/>
          <c:showBubbleSize val="0"/>
          <c:showLeaderLines val="1"/>
        </c:dLbls>
        <c:firstSliceAng val="0"/>
      </c:pieChart>
      <c:spPr>
        <a:noFill/>
        <a:ln w="25349">
          <a:noFill/>
        </a:ln>
      </c:spPr>
    </c:plotArea>
    <c:plotVisOnly val="1"/>
    <c:dispBlanksAs val="zero"/>
    <c:showDLblsOverMax val="0"/>
  </c:chart>
  <c:txPr>
    <a:bodyPr/>
    <a:lstStyle/>
    <a:p>
      <a:pPr>
        <a:defRPr sz="1000">
          <a:solidFill>
            <a:schemeClr val="tx1">
              <a:lumMod val="50000"/>
              <a:lumOff val="50000"/>
            </a:schemeClr>
          </a:solidFill>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Connect First Credit Union</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85836329833770775"/>
          <c:h val="0.69652064431032412"/>
        </c:manualLayout>
      </c:layout>
      <c:lineChart>
        <c:grouping val="standard"/>
        <c:varyColors val="0"/>
        <c:ser>
          <c:idx val="4"/>
          <c:order val="0"/>
          <c:tx>
            <c:strRef>
              <c:f>'13 5 Yr Prov Chg'!$CF$3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Chg'!$CF$4:$CF$9</c:f>
              <c:numCache>
                <c:formatCode>0.0%</c:formatCode>
                <c:ptCount val="6"/>
                <c:pt idx="0">
                  <c:v>0</c:v>
                </c:pt>
                <c:pt idx="1">
                  <c:v>0.13038455100929749</c:v>
                </c:pt>
                <c:pt idx="2">
                  <c:v>0.17632702447899889</c:v>
                </c:pt>
                <c:pt idx="3">
                  <c:v>0.38319233682807535</c:v>
                </c:pt>
                <c:pt idx="4">
                  <c:v>0.46201340795334456</c:v>
                </c:pt>
                <c:pt idx="5">
                  <c:v>0.45504601920401816</c:v>
                </c:pt>
              </c:numCache>
            </c:numRef>
          </c:val>
          <c:smooth val="0"/>
          <c:extLst>
            <c:ext xmlns:c16="http://schemas.microsoft.com/office/drawing/2014/chart" uri="{C3380CC4-5D6E-409C-BE32-E72D297353CC}">
              <c16:uniqueId val="{00000000-C808-874D-88C8-BF60599F25C8}"/>
            </c:ext>
          </c:extLst>
        </c:ser>
        <c:ser>
          <c:idx val="5"/>
          <c:order val="1"/>
          <c:tx>
            <c:strRef>
              <c:f>'13 5 Yr Prov Chg'!$CG$3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Chg'!$CG$4:$CG$9</c:f>
              <c:numCache>
                <c:formatCode>0.0%</c:formatCode>
                <c:ptCount val="6"/>
                <c:pt idx="0">
                  <c:v>0</c:v>
                </c:pt>
                <c:pt idx="1">
                  <c:v>4.9027862626218409E-2</c:v>
                </c:pt>
                <c:pt idx="2">
                  <c:v>0.14389341483945611</c:v>
                </c:pt>
                <c:pt idx="3">
                  <c:v>0.38269761134110597</c:v>
                </c:pt>
                <c:pt idx="4">
                  <c:v>0.48459805126549044</c:v>
                </c:pt>
                <c:pt idx="5">
                  <c:v>0.37858824308767913</c:v>
                </c:pt>
              </c:numCache>
            </c:numRef>
          </c:val>
          <c:smooth val="0"/>
          <c:extLst>
            <c:ext xmlns:c16="http://schemas.microsoft.com/office/drawing/2014/chart" uri="{C3380CC4-5D6E-409C-BE32-E72D297353CC}">
              <c16:uniqueId val="{00000001-C808-874D-88C8-BF60599F25C8}"/>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l"/>
      <c:layout>
        <c:manualLayout>
          <c:xMode val="edge"/>
          <c:yMode val="edge"/>
          <c:x val="0.40668523676880225"/>
          <c:y val="0.88492634486679034"/>
          <c:w val="0.28369179479306034"/>
          <c:h val="9.51783311350040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Conexus</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83800853018373"/>
          <c:w val="0.85836329833770775"/>
          <c:h val="0.63198910032079314"/>
        </c:manualLayout>
      </c:layout>
      <c:lineChart>
        <c:grouping val="standard"/>
        <c:varyColors val="0"/>
        <c:ser>
          <c:idx val="4"/>
          <c:order val="0"/>
          <c:tx>
            <c:strRef>
              <c:f>'12. 5 Yr Change'!$EX$3</c:f>
              <c:strCache>
                <c:ptCount val="1"/>
                <c:pt idx="0">
                  <c:v>Mortgages</c:v>
                </c:pt>
              </c:strCache>
            </c:strRef>
          </c:tx>
          <c:spPr>
            <a:ln w="28575" cap="rnd">
              <a:solidFill>
                <a:srgbClr val="AB7942"/>
              </a:solidFill>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Change'!$EX$4:$EX$9</c:f>
              <c:numCache>
                <c:formatCode>0.0%</c:formatCode>
                <c:ptCount val="6"/>
                <c:pt idx="0">
                  <c:v>0</c:v>
                </c:pt>
                <c:pt idx="1">
                  <c:v>3.1829754825583513E-2</c:v>
                </c:pt>
                <c:pt idx="2">
                  <c:v>0.3456358906582041</c:v>
                </c:pt>
                <c:pt idx="3">
                  <c:v>0.36038628893827501</c:v>
                </c:pt>
                <c:pt idx="4">
                  <c:v>0.35390540508387297</c:v>
                </c:pt>
                <c:pt idx="5">
                  <c:v>0.25422421868947798</c:v>
                </c:pt>
              </c:numCache>
            </c:numRef>
          </c:val>
          <c:smooth val="0"/>
          <c:extLst>
            <c:ext xmlns:c16="http://schemas.microsoft.com/office/drawing/2014/chart" uri="{C3380CC4-5D6E-409C-BE32-E72D297353CC}">
              <c16:uniqueId val="{00000000-961A-8E48-A833-FDFA3E044372}"/>
            </c:ext>
          </c:extLst>
        </c:ser>
        <c:ser>
          <c:idx val="5"/>
          <c:order val="1"/>
          <c:tx>
            <c:strRef>
              <c:f>'12. 5 Yr Change'!$EY$3</c:f>
              <c:strCache>
                <c:ptCount val="1"/>
                <c:pt idx="0">
                  <c:v>Business Loans</c:v>
                </c:pt>
              </c:strCache>
            </c:strRef>
          </c:tx>
          <c:spPr>
            <a:ln w="28575" cap="rnd">
              <a:solidFill>
                <a:srgbClr val="00B0F0"/>
              </a:solidFill>
              <a:prstDash val="solid"/>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Change'!$EY$4:$EY$9</c:f>
              <c:numCache>
                <c:formatCode>0.0%</c:formatCode>
                <c:ptCount val="6"/>
                <c:pt idx="0">
                  <c:v>0</c:v>
                </c:pt>
                <c:pt idx="1">
                  <c:v>-0.15948554161969222</c:v>
                </c:pt>
                <c:pt idx="2">
                  <c:v>0.40707744728962092</c:v>
                </c:pt>
                <c:pt idx="3">
                  <c:v>0.32554795940870512</c:v>
                </c:pt>
                <c:pt idx="4">
                  <c:v>0.27309202459486859</c:v>
                </c:pt>
                <c:pt idx="5">
                  <c:v>-5.8364814029370181E-2</c:v>
                </c:pt>
              </c:numCache>
            </c:numRef>
          </c:val>
          <c:smooth val="0"/>
          <c:extLst>
            <c:ext xmlns:c16="http://schemas.microsoft.com/office/drawing/2014/chart" uri="{C3380CC4-5D6E-409C-BE32-E72D297353CC}">
              <c16:uniqueId val="{00000001-961A-8E48-A833-FDFA3E044372}"/>
            </c:ext>
          </c:extLst>
        </c:ser>
        <c:ser>
          <c:idx val="6"/>
          <c:order val="2"/>
          <c:tx>
            <c:strRef>
              <c:f>'12. 5 Yr Change'!$EZ$3</c:f>
              <c:strCache>
                <c:ptCount val="1"/>
                <c:pt idx="0">
                  <c:v>Total Loans</c:v>
                </c:pt>
              </c:strCache>
            </c:strRef>
          </c:tx>
          <c:spPr>
            <a:ln w="28575" cap="rnd">
              <a:solidFill>
                <a:srgbClr val="FF0000"/>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Change'!$EZ$4:$EZ$9</c:f>
              <c:numCache>
                <c:formatCode>0.0%</c:formatCode>
                <c:ptCount val="6"/>
                <c:pt idx="0">
                  <c:v>0</c:v>
                </c:pt>
                <c:pt idx="1">
                  <c:v>-3.3150018742242625E-2</c:v>
                </c:pt>
                <c:pt idx="2">
                  <c:v>0.33322161730593186</c:v>
                </c:pt>
                <c:pt idx="3">
                  <c:v>0.28391148656789517</c:v>
                </c:pt>
                <c:pt idx="4">
                  <c:v>0.26374741439701865</c:v>
                </c:pt>
                <c:pt idx="5">
                  <c:v>9.6168077878943048E-2</c:v>
                </c:pt>
              </c:numCache>
            </c:numRef>
          </c:val>
          <c:smooth val="0"/>
          <c:extLst>
            <c:ext xmlns:c16="http://schemas.microsoft.com/office/drawing/2014/chart" uri="{C3380CC4-5D6E-409C-BE32-E72D297353CC}">
              <c16:uniqueId val="{00000002-961A-8E48-A833-FDFA3E044372}"/>
            </c:ext>
          </c:extLst>
        </c:ser>
        <c:ser>
          <c:idx val="3"/>
          <c:order val="3"/>
          <c:tx>
            <c:strRef>
              <c:f>'12. 5 Yr Change'!$FA$3</c:f>
              <c:strCache>
                <c:ptCount val="1"/>
                <c:pt idx="0">
                  <c:v>Total Commercial</c:v>
                </c:pt>
              </c:strCache>
            </c:strRef>
          </c:tx>
          <c:spPr>
            <a:ln w="28575" cap="rnd">
              <a:solidFill>
                <a:schemeClr val="tx1"/>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Change'!$FA$4:$FA$9</c:f>
              <c:numCache>
                <c:formatCode>0.0%</c:formatCode>
                <c:ptCount val="6"/>
                <c:pt idx="0">
                  <c:v>0</c:v>
                </c:pt>
                <c:pt idx="1">
                  <c:v>-5.7104913794924002E-2</c:v>
                </c:pt>
                <c:pt idx="2">
                  <c:v>0.32928471736307052</c:v>
                </c:pt>
                <c:pt idx="3">
                  <c:v>0.31553225530001744</c:v>
                </c:pt>
                <c:pt idx="4">
                  <c:v>0.17438411914746571</c:v>
                </c:pt>
                <c:pt idx="5">
                  <c:v>7.0079950291008067E-2</c:v>
                </c:pt>
              </c:numCache>
            </c:numRef>
          </c:val>
          <c:smooth val="0"/>
          <c:extLst>
            <c:ext xmlns:c16="http://schemas.microsoft.com/office/drawing/2014/chart" uri="{C3380CC4-5D6E-409C-BE32-E72D297353CC}">
              <c16:uniqueId val="{00000003-961A-8E48-A833-FDFA3E044372}"/>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82357842762515909"/>
          <c:w val="0.79871128608923869"/>
          <c:h val="0.128618517202768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Conexus</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2"/>
          <c:order val="0"/>
          <c:tx>
            <c:strRef>
              <c:f>'13 5 Yr Prov Chg'!$CK$3</c:f>
              <c:strCache>
                <c:ptCount val="1"/>
                <c:pt idx="0">
                  <c:v>Mortgages</c:v>
                </c:pt>
              </c:strCache>
            </c:strRef>
          </c:tx>
          <c:spPr>
            <a:ln w="28575" cap="rnd">
              <a:solidFill>
                <a:srgbClr val="AB7942"/>
              </a:solidFill>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Chg'!$CK$4:$CK$9</c:f>
              <c:numCache>
                <c:formatCode>0.0%</c:formatCode>
                <c:ptCount val="6"/>
                <c:pt idx="0">
                  <c:v>0</c:v>
                </c:pt>
                <c:pt idx="1">
                  <c:v>9.0764039469333271E-2</c:v>
                </c:pt>
                <c:pt idx="2">
                  <c:v>-3.5883603551234602E-3</c:v>
                </c:pt>
                <c:pt idx="3">
                  <c:v>1.8041880099332597E-2</c:v>
                </c:pt>
                <c:pt idx="4">
                  <c:v>-6.0801021567247614E-2</c:v>
                </c:pt>
                <c:pt idx="5">
                  <c:v>-9.8177288988650427E-2</c:v>
                </c:pt>
              </c:numCache>
            </c:numRef>
          </c:val>
          <c:smooth val="0"/>
          <c:extLst>
            <c:ext xmlns:c16="http://schemas.microsoft.com/office/drawing/2014/chart" uri="{C3380CC4-5D6E-409C-BE32-E72D297353CC}">
              <c16:uniqueId val="{00000000-B1FB-4D48-BE4A-D31F3C81273A}"/>
            </c:ext>
          </c:extLst>
        </c:ser>
        <c:ser>
          <c:idx val="3"/>
          <c:order val="1"/>
          <c:tx>
            <c:strRef>
              <c:f>'13 5 Yr Prov Chg'!$CL$3</c:f>
              <c:strCache>
                <c:ptCount val="1"/>
                <c:pt idx="0">
                  <c:v>Business Loans</c:v>
                </c:pt>
              </c:strCache>
            </c:strRef>
          </c:tx>
          <c:spPr>
            <a:ln w="28575" cap="rnd">
              <a:solidFill>
                <a:srgbClr val="00B0F0"/>
              </a:solidFill>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Chg'!$CL$4:$CL$9</c:f>
              <c:numCache>
                <c:formatCode>0.0%</c:formatCode>
                <c:ptCount val="6"/>
                <c:pt idx="0">
                  <c:v>0</c:v>
                </c:pt>
                <c:pt idx="1">
                  <c:v>-4.3165847176856502E-2</c:v>
                </c:pt>
                <c:pt idx="2">
                  <c:v>0.64853963724759034</c:v>
                </c:pt>
                <c:pt idx="3">
                  <c:v>0.54223371383028407</c:v>
                </c:pt>
                <c:pt idx="4">
                  <c:v>0.61619310439080632</c:v>
                </c:pt>
                <c:pt idx="5">
                  <c:v>0.24383600366856889</c:v>
                </c:pt>
              </c:numCache>
            </c:numRef>
          </c:val>
          <c:smooth val="0"/>
          <c:extLst>
            <c:ext xmlns:c16="http://schemas.microsoft.com/office/drawing/2014/chart" uri="{C3380CC4-5D6E-409C-BE32-E72D297353CC}">
              <c16:uniqueId val="{00000001-B1FB-4D48-BE4A-D31F3C81273A}"/>
            </c:ext>
          </c:extLst>
        </c:ser>
        <c:ser>
          <c:idx val="5"/>
          <c:order val="2"/>
          <c:tx>
            <c:strRef>
              <c:f>'13 5 Yr Prov Chg'!$CM$3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Chg'!$CM$4:$CM$9</c:f>
              <c:numCache>
                <c:formatCode>0.0%</c:formatCode>
                <c:ptCount val="6"/>
                <c:pt idx="0">
                  <c:v>0</c:v>
                </c:pt>
                <c:pt idx="1">
                  <c:v>6.9306514926682883E-2</c:v>
                </c:pt>
                <c:pt idx="2">
                  <c:v>0.25777460595395846</c:v>
                </c:pt>
                <c:pt idx="3">
                  <c:v>0.23469800691454859</c:v>
                </c:pt>
                <c:pt idx="4">
                  <c:v>0.2139029573173942</c:v>
                </c:pt>
                <c:pt idx="5">
                  <c:v>9.7787299693127452E-2</c:v>
                </c:pt>
              </c:numCache>
            </c:numRef>
          </c:val>
          <c:smooth val="0"/>
          <c:extLst>
            <c:ext xmlns:c16="http://schemas.microsoft.com/office/drawing/2014/chart" uri="{C3380CC4-5D6E-409C-BE32-E72D297353CC}">
              <c16:uniqueId val="{00000002-B1FB-4D48-BE4A-D31F3C81273A}"/>
            </c:ext>
          </c:extLst>
        </c:ser>
        <c:ser>
          <c:idx val="6"/>
          <c:order val="3"/>
          <c:tx>
            <c:strRef>
              <c:f>'13 5 Yr Prov Chg'!$CN$3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Chg'!$CN$4:$CN$9</c:f>
              <c:numCache>
                <c:formatCode>0.0%</c:formatCode>
                <c:ptCount val="6"/>
                <c:pt idx="0">
                  <c:v>0</c:v>
                </c:pt>
                <c:pt idx="1">
                  <c:v>3.4156182972998293E-2</c:v>
                </c:pt>
                <c:pt idx="2">
                  <c:v>0.32491446530844148</c:v>
                </c:pt>
                <c:pt idx="3">
                  <c:v>0.30899149812647542</c:v>
                </c:pt>
                <c:pt idx="4">
                  <c:v>0.29257642242811593</c:v>
                </c:pt>
                <c:pt idx="5">
                  <c:v>7.2403133893165147E-2</c:v>
                </c:pt>
              </c:numCache>
            </c:numRef>
          </c:val>
          <c:smooth val="0"/>
          <c:extLst>
            <c:ext xmlns:c16="http://schemas.microsoft.com/office/drawing/2014/chart" uri="{C3380CC4-5D6E-409C-BE32-E72D297353CC}">
              <c16:uniqueId val="{00000003-B1FB-4D48-BE4A-D31F3C81273A}"/>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79871128608923869"/>
          <c:h val="7.4814983387192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Affinity</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83800853018373"/>
          <c:w val="0.85836329833770775"/>
          <c:h val="0.63198910032079314"/>
        </c:manualLayout>
      </c:layout>
      <c:lineChart>
        <c:grouping val="standard"/>
        <c:varyColors val="0"/>
        <c:ser>
          <c:idx val="4"/>
          <c:order val="0"/>
          <c:tx>
            <c:strRef>
              <c:f>'12. 5 Yr Change'!$FE$3</c:f>
              <c:strCache>
                <c:ptCount val="1"/>
                <c:pt idx="0">
                  <c:v>Mortgages</c:v>
                </c:pt>
              </c:strCache>
            </c:strRef>
          </c:tx>
          <c:spPr>
            <a:ln w="28575" cap="rnd">
              <a:solidFill>
                <a:srgbClr val="AB7942"/>
              </a:solidFill>
              <a:round/>
            </a:ln>
            <a:effectLst/>
          </c:spPr>
          <c:marker>
            <c:symbol val="none"/>
          </c:marker>
          <c:cat>
            <c:numRef>
              <c:f>'12. 5 Yr Change'!$A$6:$A$9</c:f>
              <c:numCache>
                <c:formatCode>General</c:formatCode>
                <c:ptCount val="4"/>
                <c:pt idx="0">
                  <c:v>2017</c:v>
                </c:pt>
                <c:pt idx="1">
                  <c:v>2018</c:v>
                </c:pt>
                <c:pt idx="2">
                  <c:v>2019</c:v>
                </c:pt>
                <c:pt idx="3">
                  <c:v>2020</c:v>
                </c:pt>
              </c:numCache>
            </c:numRef>
          </c:cat>
          <c:val>
            <c:numRef>
              <c:f>'12. 5 Yr Change'!$FE$6:$FE$9</c:f>
              <c:numCache>
                <c:formatCode>0.0%</c:formatCode>
                <c:ptCount val="4"/>
                <c:pt idx="0">
                  <c:v>0</c:v>
                </c:pt>
                <c:pt idx="1">
                  <c:v>7.1892796082110383E-2</c:v>
                </c:pt>
                <c:pt idx="2">
                  <c:v>0.12224575592320779</c:v>
                </c:pt>
                <c:pt idx="3">
                  <c:v>3.7468133297626278E-2</c:v>
                </c:pt>
              </c:numCache>
            </c:numRef>
          </c:val>
          <c:smooth val="0"/>
          <c:extLst>
            <c:ext xmlns:c16="http://schemas.microsoft.com/office/drawing/2014/chart" uri="{C3380CC4-5D6E-409C-BE32-E72D297353CC}">
              <c16:uniqueId val="{00000000-CB3D-AB49-86D2-F8899E0E6E3E}"/>
            </c:ext>
          </c:extLst>
        </c:ser>
        <c:ser>
          <c:idx val="5"/>
          <c:order val="1"/>
          <c:tx>
            <c:strRef>
              <c:f>'12. 5 Yr Change'!$FF$3</c:f>
              <c:strCache>
                <c:ptCount val="1"/>
                <c:pt idx="0">
                  <c:v>Business Loans</c:v>
                </c:pt>
              </c:strCache>
            </c:strRef>
          </c:tx>
          <c:spPr>
            <a:ln w="28575" cap="rnd">
              <a:solidFill>
                <a:srgbClr val="00B0F0"/>
              </a:solidFill>
              <a:prstDash val="solid"/>
              <a:round/>
            </a:ln>
            <a:effectLst/>
          </c:spPr>
          <c:marker>
            <c:symbol val="none"/>
          </c:marker>
          <c:cat>
            <c:numRef>
              <c:f>'12. 5 Yr Change'!$A$6:$A$9</c:f>
              <c:numCache>
                <c:formatCode>General</c:formatCode>
                <c:ptCount val="4"/>
                <c:pt idx="0">
                  <c:v>2017</c:v>
                </c:pt>
                <c:pt idx="1">
                  <c:v>2018</c:v>
                </c:pt>
                <c:pt idx="2">
                  <c:v>2019</c:v>
                </c:pt>
                <c:pt idx="3">
                  <c:v>2020</c:v>
                </c:pt>
              </c:numCache>
            </c:numRef>
          </c:cat>
          <c:val>
            <c:numRef>
              <c:f>'12. 5 Yr Change'!$FF$6:$FF$9</c:f>
              <c:numCache>
                <c:formatCode>0.0%</c:formatCode>
                <c:ptCount val="4"/>
                <c:pt idx="0">
                  <c:v>0</c:v>
                </c:pt>
                <c:pt idx="1">
                  <c:v>-2.4851911644797301E-3</c:v>
                </c:pt>
                <c:pt idx="2">
                  <c:v>-2.5804535971719427E-2</c:v>
                </c:pt>
                <c:pt idx="3">
                  <c:v>-0.15243743627234868</c:v>
                </c:pt>
              </c:numCache>
            </c:numRef>
          </c:val>
          <c:smooth val="0"/>
          <c:extLst>
            <c:ext xmlns:c16="http://schemas.microsoft.com/office/drawing/2014/chart" uri="{C3380CC4-5D6E-409C-BE32-E72D297353CC}">
              <c16:uniqueId val="{00000001-CB3D-AB49-86D2-F8899E0E6E3E}"/>
            </c:ext>
          </c:extLst>
        </c:ser>
        <c:ser>
          <c:idx val="6"/>
          <c:order val="2"/>
          <c:tx>
            <c:strRef>
              <c:f>'12. 5 Yr Change'!$FG$3</c:f>
              <c:strCache>
                <c:ptCount val="1"/>
                <c:pt idx="0">
                  <c:v>Total Loans</c:v>
                </c:pt>
              </c:strCache>
            </c:strRef>
          </c:tx>
          <c:spPr>
            <a:ln w="28575" cap="rnd">
              <a:solidFill>
                <a:srgbClr val="FF0000"/>
              </a:solidFill>
              <a:prstDash val="sysDot"/>
              <a:round/>
            </a:ln>
            <a:effectLst/>
          </c:spPr>
          <c:marker>
            <c:symbol val="none"/>
          </c:marker>
          <c:cat>
            <c:numRef>
              <c:f>'12. 5 Yr Change'!$A$6:$A$9</c:f>
              <c:numCache>
                <c:formatCode>General</c:formatCode>
                <c:ptCount val="4"/>
                <c:pt idx="0">
                  <c:v>2017</c:v>
                </c:pt>
                <c:pt idx="1">
                  <c:v>2018</c:v>
                </c:pt>
                <c:pt idx="2">
                  <c:v>2019</c:v>
                </c:pt>
                <c:pt idx="3">
                  <c:v>2020</c:v>
                </c:pt>
              </c:numCache>
            </c:numRef>
          </c:cat>
          <c:val>
            <c:numRef>
              <c:f>'12. 5 Yr Change'!$FG$6:$FG$9</c:f>
              <c:numCache>
                <c:formatCode>0.0%</c:formatCode>
                <c:ptCount val="4"/>
                <c:pt idx="0">
                  <c:v>0</c:v>
                </c:pt>
                <c:pt idx="1">
                  <c:v>2.1758929935422815E-2</c:v>
                </c:pt>
                <c:pt idx="2">
                  <c:v>5.9026839946311027E-2</c:v>
                </c:pt>
                <c:pt idx="3">
                  <c:v>-3.6565868043798681E-2</c:v>
                </c:pt>
              </c:numCache>
            </c:numRef>
          </c:val>
          <c:smooth val="0"/>
          <c:extLst>
            <c:ext xmlns:c16="http://schemas.microsoft.com/office/drawing/2014/chart" uri="{C3380CC4-5D6E-409C-BE32-E72D297353CC}">
              <c16:uniqueId val="{00000002-CB3D-AB49-86D2-F8899E0E6E3E}"/>
            </c:ext>
          </c:extLst>
        </c:ser>
        <c:ser>
          <c:idx val="3"/>
          <c:order val="3"/>
          <c:tx>
            <c:strRef>
              <c:f>'12. 5 Yr Change'!$FH$3</c:f>
              <c:strCache>
                <c:ptCount val="1"/>
                <c:pt idx="0">
                  <c:v>Total Commercial</c:v>
                </c:pt>
              </c:strCache>
            </c:strRef>
          </c:tx>
          <c:spPr>
            <a:ln w="28575" cap="rnd">
              <a:solidFill>
                <a:schemeClr val="tx1"/>
              </a:solidFill>
              <a:prstDash val="sysDot"/>
              <a:round/>
            </a:ln>
            <a:effectLst/>
          </c:spPr>
          <c:marker>
            <c:symbol val="none"/>
          </c:marker>
          <c:cat>
            <c:numRef>
              <c:f>'12. 5 Yr Change'!$A$6:$A$9</c:f>
              <c:numCache>
                <c:formatCode>General</c:formatCode>
                <c:ptCount val="4"/>
                <c:pt idx="0">
                  <c:v>2017</c:v>
                </c:pt>
                <c:pt idx="1">
                  <c:v>2018</c:v>
                </c:pt>
                <c:pt idx="2">
                  <c:v>2019</c:v>
                </c:pt>
                <c:pt idx="3">
                  <c:v>2020</c:v>
                </c:pt>
              </c:numCache>
            </c:numRef>
          </c:cat>
          <c:val>
            <c:numRef>
              <c:f>'12. 5 Yr Change'!$FH$6:$FH$9</c:f>
              <c:numCache>
                <c:formatCode>0.0%</c:formatCode>
                <c:ptCount val="4"/>
                <c:pt idx="0">
                  <c:v>0</c:v>
                </c:pt>
                <c:pt idx="1">
                  <c:v>5.0023922813636129E-2</c:v>
                </c:pt>
                <c:pt idx="2">
                  <c:v>-1.2945365866189783E-2</c:v>
                </c:pt>
                <c:pt idx="3">
                  <c:v>-5.6709545683744679E-2</c:v>
                </c:pt>
              </c:numCache>
            </c:numRef>
          </c:val>
          <c:smooth val="0"/>
          <c:extLst>
            <c:ext xmlns:c16="http://schemas.microsoft.com/office/drawing/2014/chart" uri="{C3380CC4-5D6E-409C-BE32-E72D297353CC}">
              <c16:uniqueId val="{00000003-CB3D-AB49-86D2-F8899E0E6E3E}"/>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Affinity</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2"/>
          <c:order val="0"/>
          <c:tx>
            <c:strRef>
              <c:f>'13 5 Yr Prov Chg'!$CR$3</c:f>
              <c:strCache>
                <c:ptCount val="1"/>
                <c:pt idx="0">
                  <c:v>Mortgages</c:v>
                </c:pt>
              </c:strCache>
            </c:strRef>
          </c:tx>
          <c:spPr>
            <a:ln w="28575" cap="rnd">
              <a:solidFill>
                <a:srgbClr val="AB7942"/>
              </a:solidFill>
              <a:round/>
            </a:ln>
            <a:effectLst/>
          </c:spPr>
          <c:marker>
            <c:symbol val="none"/>
          </c:marker>
          <c:cat>
            <c:numRef>
              <c:f>'13 5 Yr Prov Chg'!$A$5:$A$8</c:f>
              <c:numCache>
                <c:formatCode>General</c:formatCode>
                <c:ptCount val="4"/>
                <c:pt idx="0">
                  <c:v>2017</c:v>
                </c:pt>
                <c:pt idx="1">
                  <c:v>2018</c:v>
                </c:pt>
                <c:pt idx="2">
                  <c:v>2019</c:v>
                </c:pt>
                <c:pt idx="3">
                  <c:v>2020</c:v>
                </c:pt>
              </c:numCache>
            </c:numRef>
          </c:cat>
          <c:val>
            <c:numRef>
              <c:f>'13 5 Yr Prov Chg'!$CR$6:$CR$9</c:f>
              <c:numCache>
                <c:formatCode>0.0%</c:formatCode>
                <c:ptCount val="4"/>
                <c:pt idx="0">
                  <c:v>0</c:v>
                </c:pt>
                <c:pt idx="1">
                  <c:v>8.3286972248769894E-2</c:v>
                </c:pt>
                <c:pt idx="2">
                  <c:v>5.1346882101483679E-2</c:v>
                </c:pt>
                <c:pt idx="3">
                  <c:v>7.4175708655198824E-3</c:v>
                </c:pt>
              </c:numCache>
            </c:numRef>
          </c:val>
          <c:smooth val="0"/>
          <c:extLst>
            <c:ext xmlns:c16="http://schemas.microsoft.com/office/drawing/2014/chart" uri="{C3380CC4-5D6E-409C-BE32-E72D297353CC}">
              <c16:uniqueId val="{00000000-FEAA-C842-A5C7-B201412A038D}"/>
            </c:ext>
          </c:extLst>
        </c:ser>
        <c:ser>
          <c:idx val="3"/>
          <c:order val="1"/>
          <c:tx>
            <c:strRef>
              <c:f>'13 5 Yr Prov Chg'!$CS$3</c:f>
              <c:strCache>
                <c:ptCount val="1"/>
                <c:pt idx="0">
                  <c:v>Business Loans</c:v>
                </c:pt>
              </c:strCache>
            </c:strRef>
          </c:tx>
          <c:spPr>
            <a:ln w="28575" cap="rnd">
              <a:solidFill>
                <a:srgbClr val="00B0F0"/>
              </a:solidFill>
              <a:round/>
            </a:ln>
            <a:effectLst/>
          </c:spPr>
          <c:marker>
            <c:symbol val="none"/>
          </c:marker>
          <c:cat>
            <c:numRef>
              <c:f>'13 5 Yr Prov Chg'!$A$5:$A$8</c:f>
              <c:numCache>
                <c:formatCode>General</c:formatCode>
                <c:ptCount val="4"/>
                <c:pt idx="0">
                  <c:v>2017</c:v>
                </c:pt>
                <c:pt idx="1">
                  <c:v>2018</c:v>
                </c:pt>
                <c:pt idx="2">
                  <c:v>2019</c:v>
                </c:pt>
                <c:pt idx="3">
                  <c:v>2020</c:v>
                </c:pt>
              </c:numCache>
            </c:numRef>
          </c:cat>
          <c:val>
            <c:numRef>
              <c:f>'13 5 Yr Prov Chg'!$CS$6:$CS$9</c:f>
              <c:numCache>
                <c:formatCode>0.0%</c:formatCode>
                <c:ptCount val="4"/>
                <c:pt idx="0">
                  <c:v>0</c:v>
                </c:pt>
                <c:pt idx="1">
                  <c:v>-9.4128098691306436E-3</c:v>
                </c:pt>
                <c:pt idx="2">
                  <c:v>5.5597039667939732E-2</c:v>
                </c:pt>
                <c:pt idx="3">
                  <c:v>-4.4411708861233384E-2</c:v>
                </c:pt>
              </c:numCache>
            </c:numRef>
          </c:val>
          <c:smooth val="0"/>
          <c:extLst>
            <c:ext xmlns:c16="http://schemas.microsoft.com/office/drawing/2014/chart" uri="{C3380CC4-5D6E-409C-BE32-E72D297353CC}">
              <c16:uniqueId val="{00000001-FEAA-C842-A5C7-B201412A038D}"/>
            </c:ext>
          </c:extLst>
        </c:ser>
        <c:ser>
          <c:idx val="5"/>
          <c:order val="2"/>
          <c:tx>
            <c:strRef>
              <c:f>'13 5 Yr Prov Chg'!$CT$3</c:f>
              <c:strCache>
                <c:ptCount val="1"/>
                <c:pt idx="0">
                  <c:v>Total Loans</c:v>
                </c:pt>
              </c:strCache>
            </c:strRef>
          </c:tx>
          <c:spPr>
            <a:ln w="28575" cap="rnd">
              <a:solidFill>
                <a:srgbClr val="FF0000"/>
              </a:solidFill>
              <a:prstDash val="sysDot"/>
              <a:round/>
            </a:ln>
            <a:effectLst/>
          </c:spPr>
          <c:marker>
            <c:symbol val="none"/>
          </c:marker>
          <c:cat>
            <c:numRef>
              <c:f>'13 5 Yr Prov Chg'!$A$5:$A$8</c:f>
              <c:numCache>
                <c:formatCode>General</c:formatCode>
                <c:ptCount val="4"/>
                <c:pt idx="0">
                  <c:v>2017</c:v>
                </c:pt>
                <c:pt idx="1">
                  <c:v>2018</c:v>
                </c:pt>
                <c:pt idx="2">
                  <c:v>2019</c:v>
                </c:pt>
                <c:pt idx="3">
                  <c:v>2020</c:v>
                </c:pt>
              </c:numCache>
            </c:numRef>
          </c:cat>
          <c:val>
            <c:numRef>
              <c:f>'13 5 Yr Prov Chg'!$CT$6:$CT$9</c:f>
              <c:numCache>
                <c:formatCode>0.0%</c:formatCode>
                <c:ptCount val="4"/>
                <c:pt idx="0">
                  <c:v>0</c:v>
                </c:pt>
                <c:pt idx="1">
                  <c:v>4.1534426277944146E-2</c:v>
                </c:pt>
                <c:pt idx="2">
                  <c:v>7.8276601161305845E-2</c:v>
                </c:pt>
                <c:pt idx="3">
                  <c:v>2.2733788881728376E-2</c:v>
                </c:pt>
              </c:numCache>
            </c:numRef>
          </c:val>
          <c:smooth val="0"/>
          <c:extLst>
            <c:ext xmlns:c16="http://schemas.microsoft.com/office/drawing/2014/chart" uri="{C3380CC4-5D6E-409C-BE32-E72D297353CC}">
              <c16:uniqueId val="{00000002-FEAA-C842-A5C7-B201412A038D}"/>
            </c:ext>
          </c:extLst>
        </c:ser>
        <c:ser>
          <c:idx val="6"/>
          <c:order val="3"/>
          <c:tx>
            <c:strRef>
              <c:f>'13 5 Yr Prov Chg'!$CU$3</c:f>
              <c:strCache>
                <c:ptCount val="1"/>
                <c:pt idx="0">
                  <c:v>Total Commercial</c:v>
                </c:pt>
              </c:strCache>
            </c:strRef>
          </c:tx>
          <c:spPr>
            <a:ln w="28575" cap="rnd">
              <a:solidFill>
                <a:schemeClr val="tx1"/>
              </a:solidFill>
              <a:prstDash val="sysDot"/>
              <a:round/>
            </a:ln>
            <a:effectLst/>
          </c:spPr>
          <c:marker>
            <c:symbol val="none"/>
          </c:marker>
          <c:cat>
            <c:numRef>
              <c:f>'13 5 Yr Prov Chg'!$A$5:$A$8</c:f>
              <c:numCache>
                <c:formatCode>General</c:formatCode>
                <c:ptCount val="4"/>
                <c:pt idx="0">
                  <c:v>2017</c:v>
                </c:pt>
                <c:pt idx="1">
                  <c:v>2018</c:v>
                </c:pt>
                <c:pt idx="2">
                  <c:v>2019</c:v>
                </c:pt>
                <c:pt idx="3">
                  <c:v>2020</c:v>
                </c:pt>
              </c:numCache>
            </c:numRef>
          </c:cat>
          <c:val>
            <c:numRef>
              <c:f>'13 5 Yr Prov Chg'!$CU$6:$CU$9</c:f>
              <c:numCache>
                <c:formatCode>0.0%</c:formatCode>
                <c:ptCount val="4"/>
                <c:pt idx="0">
                  <c:v>0</c:v>
                </c:pt>
                <c:pt idx="1">
                  <c:v>4.8249559758036062E-2</c:v>
                </c:pt>
                <c:pt idx="2">
                  <c:v>8.9977220986816625E-2</c:v>
                </c:pt>
                <c:pt idx="3">
                  <c:v>-5.1543412719832156E-2</c:v>
                </c:pt>
              </c:numCache>
            </c:numRef>
          </c:val>
          <c:smooth val="0"/>
          <c:extLst>
            <c:ext xmlns:c16="http://schemas.microsoft.com/office/drawing/2014/chart" uri="{C3380CC4-5D6E-409C-BE32-E72D297353CC}">
              <c16:uniqueId val="{00000003-FEAA-C842-A5C7-B201412A038D}"/>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79871128608923869"/>
          <c:h val="7.4814983387192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Access</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83800853018373"/>
          <c:w val="0.85836329833770775"/>
          <c:h val="0.63198910032079314"/>
        </c:manualLayout>
      </c:layout>
      <c:lineChart>
        <c:grouping val="standard"/>
        <c:varyColors val="0"/>
        <c:ser>
          <c:idx val="4"/>
          <c:order val="0"/>
          <c:tx>
            <c:strRef>
              <c:f>'12. 5 Yr Change'!$FN$3</c:f>
              <c:strCache>
                <c:ptCount val="1"/>
                <c:pt idx="0">
                  <c:v>Total Loans</c:v>
                </c:pt>
              </c:strCache>
            </c:strRef>
          </c:tx>
          <c:spPr>
            <a:ln w="28575" cap="rnd">
              <a:solidFill>
                <a:srgbClr val="FF0000"/>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Change'!$FN$4:$FN$9</c:f>
              <c:numCache>
                <c:formatCode>0.0%</c:formatCode>
                <c:ptCount val="6"/>
                <c:pt idx="0">
                  <c:v>0</c:v>
                </c:pt>
                <c:pt idx="1">
                  <c:v>-8.6309669093568627E-3</c:v>
                </c:pt>
                <c:pt idx="2">
                  <c:v>0.68092533052221904</c:v>
                </c:pt>
                <c:pt idx="3">
                  <c:v>0.56149238165856641</c:v>
                </c:pt>
                <c:pt idx="4">
                  <c:v>0.56916194341537119</c:v>
                </c:pt>
                <c:pt idx="5">
                  <c:v>0.45810464504189047</c:v>
                </c:pt>
              </c:numCache>
            </c:numRef>
          </c:val>
          <c:smooth val="0"/>
          <c:extLst>
            <c:ext xmlns:c16="http://schemas.microsoft.com/office/drawing/2014/chart" uri="{C3380CC4-5D6E-409C-BE32-E72D297353CC}">
              <c16:uniqueId val="{00000000-6936-2845-9AE8-3E5CCFF0A9A5}"/>
            </c:ext>
          </c:extLst>
        </c:ser>
        <c:ser>
          <c:idx val="5"/>
          <c:order val="1"/>
          <c:tx>
            <c:strRef>
              <c:f>'12. 5 Yr Change'!$FO$3</c:f>
              <c:strCache>
                <c:ptCount val="1"/>
                <c:pt idx="0">
                  <c:v>Total Commercial</c:v>
                </c:pt>
              </c:strCache>
            </c:strRef>
          </c:tx>
          <c:spPr>
            <a:ln w="28575" cap="rnd">
              <a:solidFill>
                <a:schemeClr val="tx1"/>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Change'!$FO$4:$FO$9</c:f>
              <c:numCache>
                <c:formatCode>0.0%</c:formatCode>
                <c:ptCount val="6"/>
                <c:pt idx="0">
                  <c:v>0</c:v>
                </c:pt>
                <c:pt idx="1">
                  <c:v>-3.3193351567285902E-2</c:v>
                </c:pt>
                <c:pt idx="2">
                  <c:v>0.67596168850517735</c:v>
                </c:pt>
                <c:pt idx="3">
                  <c:v>0.59994954166839343</c:v>
                </c:pt>
                <c:pt idx="4">
                  <c:v>0.45820188886151303</c:v>
                </c:pt>
                <c:pt idx="5">
                  <c:v>0.42340264925852611</c:v>
                </c:pt>
              </c:numCache>
            </c:numRef>
          </c:val>
          <c:smooth val="0"/>
          <c:extLst>
            <c:ext xmlns:c16="http://schemas.microsoft.com/office/drawing/2014/chart" uri="{C3380CC4-5D6E-409C-BE32-E72D297353CC}">
              <c16:uniqueId val="{00000001-6936-2845-9AE8-3E5CCFF0A9A5}"/>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Access</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2"/>
          <c:order val="0"/>
          <c:tx>
            <c:strRef>
              <c:f>'13 5 Yr Prov Chg'!$CT$3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Chg'!$CT$4:$CT$9</c:f>
              <c:numCache>
                <c:formatCode>0.0%</c:formatCode>
                <c:ptCount val="6"/>
                <c:pt idx="0">
                  <c:v>0</c:v>
                </c:pt>
                <c:pt idx="1">
                  <c:v>-9.379971682255997E-2</c:v>
                </c:pt>
                <c:pt idx="2">
                  <c:v>0.39513374689641384</c:v>
                </c:pt>
                <c:pt idx="3">
                  <c:v>0.32408127815670379</c:v>
                </c:pt>
                <c:pt idx="4">
                  <c:v>0.28817435826567411</c:v>
                </c:pt>
                <c:pt idx="5">
                  <c:v>0.23637209210849516</c:v>
                </c:pt>
              </c:numCache>
            </c:numRef>
          </c:val>
          <c:smooth val="0"/>
          <c:extLst>
            <c:ext xmlns:c16="http://schemas.microsoft.com/office/drawing/2014/chart" uri="{C3380CC4-5D6E-409C-BE32-E72D297353CC}">
              <c16:uniqueId val="{00000000-827F-AF46-BDD3-3E3E6C510AB9}"/>
            </c:ext>
          </c:extLst>
        </c:ser>
        <c:ser>
          <c:idx val="3"/>
          <c:order val="1"/>
          <c:tx>
            <c:strRef>
              <c:f>'13 5 Yr Prov Chg'!$CU$3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Chg'!$CU$4:$CU$9</c:f>
              <c:numCache>
                <c:formatCode>0.0%</c:formatCode>
                <c:ptCount val="6"/>
                <c:pt idx="0">
                  <c:v>0</c:v>
                </c:pt>
                <c:pt idx="1">
                  <c:v>-8.8349757494031234E-2</c:v>
                </c:pt>
                <c:pt idx="2">
                  <c:v>0.50887441364152231</c:v>
                </c:pt>
                <c:pt idx="3">
                  <c:v>0.46171203466257182</c:v>
                </c:pt>
                <c:pt idx="4">
                  <c:v>0.42401498605783189</c:v>
                </c:pt>
                <c:pt idx="5">
                  <c:v>0.31468587063260622</c:v>
                </c:pt>
              </c:numCache>
            </c:numRef>
          </c:val>
          <c:smooth val="0"/>
          <c:extLst>
            <c:ext xmlns:c16="http://schemas.microsoft.com/office/drawing/2014/chart" uri="{C3380CC4-5D6E-409C-BE32-E72D297353CC}">
              <c16:uniqueId val="{00000001-827F-AF46-BDD3-3E3E6C510AB9}"/>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79871128608923869"/>
          <c:h val="7.4814983387192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Steinbach</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83800853018373"/>
          <c:w val="0.85836329833770775"/>
          <c:h val="0.63198910032079314"/>
        </c:manualLayout>
      </c:layout>
      <c:lineChart>
        <c:grouping val="standard"/>
        <c:varyColors val="0"/>
        <c:ser>
          <c:idx val="4"/>
          <c:order val="0"/>
          <c:tx>
            <c:strRef>
              <c:f>'12. 5 Yr Change'!$FN$3</c:f>
              <c:strCache>
                <c:ptCount val="1"/>
                <c:pt idx="0">
                  <c:v>Total Loans</c:v>
                </c:pt>
              </c:strCache>
            </c:strRef>
          </c:tx>
          <c:spPr>
            <a:ln w="28575" cap="rnd">
              <a:solidFill>
                <a:srgbClr val="FF0000"/>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Change'!$FN$4:$FN$9</c:f>
              <c:numCache>
                <c:formatCode>0.0%</c:formatCode>
                <c:ptCount val="6"/>
                <c:pt idx="0">
                  <c:v>0</c:v>
                </c:pt>
                <c:pt idx="1">
                  <c:v>4.9238208047277191E-3</c:v>
                </c:pt>
                <c:pt idx="2">
                  <c:v>1.3124204228864046E-2</c:v>
                </c:pt>
                <c:pt idx="3">
                  <c:v>2.5715083827221808E-2</c:v>
                </c:pt>
                <c:pt idx="4">
                  <c:v>3.402418314303722E-2</c:v>
                </c:pt>
                <c:pt idx="5">
                  <c:v>-1.0692479205378124E-2</c:v>
                </c:pt>
              </c:numCache>
            </c:numRef>
          </c:val>
          <c:smooth val="0"/>
          <c:extLst>
            <c:ext xmlns:c16="http://schemas.microsoft.com/office/drawing/2014/chart" uri="{C3380CC4-5D6E-409C-BE32-E72D297353CC}">
              <c16:uniqueId val="{00000000-84EC-1E46-8E0B-6865A205DFBB}"/>
            </c:ext>
          </c:extLst>
        </c:ser>
        <c:ser>
          <c:idx val="5"/>
          <c:order val="1"/>
          <c:tx>
            <c:strRef>
              <c:f>'12. 5 Yr Change'!$FO$3</c:f>
              <c:strCache>
                <c:ptCount val="1"/>
                <c:pt idx="0">
                  <c:v>Total Commercial</c:v>
                </c:pt>
              </c:strCache>
            </c:strRef>
          </c:tx>
          <c:spPr>
            <a:ln w="28575" cap="rnd">
              <a:solidFill>
                <a:schemeClr val="tx1"/>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Change'!$FO$4:$FO$9</c:f>
              <c:numCache>
                <c:formatCode>0.0%</c:formatCode>
                <c:ptCount val="6"/>
                <c:pt idx="0">
                  <c:v>0</c:v>
                </c:pt>
                <c:pt idx="1">
                  <c:v>-1.9974400356740207E-2</c:v>
                </c:pt>
                <c:pt idx="2">
                  <c:v>1.0132527098845743E-2</c:v>
                </c:pt>
                <c:pt idx="3">
                  <c:v>5.0976871567318324E-2</c:v>
                </c:pt>
                <c:pt idx="4">
                  <c:v>-3.9094707009136739E-2</c:v>
                </c:pt>
                <c:pt idx="5">
                  <c:v>-3.4237391109886432E-2</c:v>
                </c:pt>
              </c:numCache>
            </c:numRef>
          </c:val>
          <c:smooth val="0"/>
          <c:extLst>
            <c:ext xmlns:c16="http://schemas.microsoft.com/office/drawing/2014/chart" uri="{C3380CC4-5D6E-409C-BE32-E72D297353CC}">
              <c16:uniqueId val="{00000001-84EC-1E46-8E0B-6865A205DFBB}"/>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83425983802281711"/>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Steinbach</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2"/>
          <c:order val="0"/>
          <c:tx>
            <c:strRef>
              <c:f>'13 5 Yr Prov Chg'!$DA$3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Chg'!$DA$4:$DA$9</c:f>
              <c:numCache>
                <c:formatCode>0.0%</c:formatCode>
                <c:ptCount val="6"/>
                <c:pt idx="0">
                  <c:v>0</c:v>
                </c:pt>
                <c:pt idx="1">
                  <c:v>-8.1409424151606083E-2</c:v>
                </c:pt>
                <c:pt idx="2">
                  <c:v>-0.15912757012344916</c:v>
                </c:pt>
                <c:pt idx="3">
                  <c:v>-0.13023582108290752</c:v>
                </c:pt>
                <c:pt idx="4">
                  <c:v>-0.15113704857493065</c:v>
                </c:pt>
                <c:pt idx="5">
                  <c:v>-0.16113551014140359</c:v>
                </c:pt>
              </c:numCache>
            </c:numRef>
          </c:val>
          <c:smooth val="0"/>
          <c:extLst>
            <c:ext xmlns:c16="http://schemas.microsoft.com/office/drawing/2014/chart" uri="{C3380CC4-5D6E-409C-BE32-E72D297353CC}">
              <c16:uniqueId val="{00000000-900B-6145-8789-D639DDFACEDB}"/>
            </c:ext>
          </c:extLst>
        </c:ser>
        <c:ser>
          <c:idx val="3"/>
          <c:order val="1"/>
          <c:tx>
            <c:strRef>
              <c:f>'13 5 Yr Prov Chg'!$DB$3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Chg'!$DB$4:$DB$9</c:f>
              <c:numCache>
                <c:formatCode>0.0%</c:formatCode>
                <c:ptCount val="6"/>
                <c:pt idx="0">
                  <c:v>0</c:v>
                </c:pt>
                <c:pt idx="1">
                  <c:v>-7.588494863457175E-2</c:v>
                </c:pt>
                <c:pt idx="2">
                  <c:v>-9.0574005969116037E-2</c:v>
                </c:pt>
                <c:pt idx="3">
                  <c:v>-3.9828756274384765E-2</c:v>
                </c:pt>
                <c:pt idx="4">
                  <c:v>-6.1622709548393655E-2</c:v>
                </c:pt>
                <c:pt idx="5">
                  <c:v>-0.10800049658857211</c:v>
                </c:pt>
              </c:numCache>
            </c:numRef>
          </c:val>
          <c:smooth val="0"/>
          <c:extLst>
            <c:ext xmlns:c16="http://schemas.microsoft.com/office/drawing/2014/chart" uri="{C3380CC4-5D6E-409C-BE32-E72D297353CC}">
              <c16:uniqueId val="{00000001-900B-6145-8789-D639DDFACEDB}"/>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79871128608923869"/>
          <c:h val="7.4814983387192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Assiniboine</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83800853018373"/>
          <c:w val="0.85836329833770775"/>
          <c:h val="0.63198910032079314"/>
        </c:manualLayout>
      </c:layout>
      <c:lineChart>
        <c:grouping val="standard"/>
        <c:varyColors val="0"/>
        <c:ser>
          <c:idx val="4"/>
          <c:order val="0"/>
          <c:tx>
            <c:strRef>
              <c:f>'12. 5 Yr Change'!$FS$3</c:f>
              <c:strCache>
                <c:ptCount val="1"/>
                <c:pt idx="0">
                  <c:v>Mortgages</c:v>
                </c:pt>
              </c:strCache>
            </c:strRef>
          </c:tx>
          <c:spPr>
            <a:ln w="28575" cap="rnd">
              <a:solidFill>
                <a:srgbClr val="AB7942"/>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Change'!$FS$4:$FS$9</c:f>
              <c:numCache>
                <c:formatCode>0.0%</c:formatCode>
                <c:ptCount val="6"/>
                <c:pt idx="0">
                  <c:v>0</c:v>
                </c:pt>
                <c:pt idx="1">
                  <c:v>0.26124459690372148</c:v>
                </c:pt>
                <c:pt idx="2">
                  <c:v>0.46439917814632103</c:v>
                </c:pt>
                <c:pt idx="3">
                  <c:v>0.68230841970630385</c:v>
                </c:pt>
                <c:pt idx="4">
                  <c:v>0.67010733495764796</c:v>
                </c:pt>
                <c:pt idx="5">
                  <c:v>0.54972926999282301</c:v>
                </c:pt>
              </c:numCache>
            </c:numRef>
          </c:val>
          <c:smooth val="0"/>
          <c:extLst>
            <c:ext xmlns:c16="http://schemas.microsoft.com/office/drawing/2014/chart" uri="{C3380CC4-5D6E-409C-BE32-E72D297353CC}">
              <c16:uniqueId val="{00000000-4ED8-2A47-A0ED-7140AF9C8509}"/>
            </c:ext>
          </c:extLst>
        </c:ser>
        <c:ser>
          <c:idx val="5"/>
          <c:order val="1"/>
          <c:tx>
            <c:strRef>
              <c:f>'12. 5 Yr Change'!$FT$3</c:f>
              <c:strCache>
                <c:ptCount val="1"/>
                <c:pt idx="0">
                  <c:v>Business Loans</c:v>
                </c:pt>
              </c:strCache>
            </c:strRef>
          </c:tx>
          <c:spPr>
            <a:ln w="28575" cap="rnd">
              <a:solidFill>
                <a:srgbClr val="00B0F0"/>
              </a:solidFill>
              <a:prstDash val="solid"/>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Change'!$FT$4:$FT$9</c:f>
              <c:numCache>
                <c:formatCode>0.0%</c:formatCode>
                <c:ptCount val="6"/>
                <c:pt idx="0">
                  <c:v>0</c:v>
                </c:pt>
                <c:pt idx="1">
                  <c:v>-0.12401664517233824</c:v>
                </c:pt>
                <c:pt idx="2">
                  <c:v>-0.15655461086101538</c:v>
                </c:pt>
                <c:pt idx="3">
                  <c:v>-0.26072844932599099</c:v>
                </c:pt>
                <c:pt idx="4">
                  <c:v>-0.40592334065472063</c:v>
                </c:pt>
                <c:pt idx="5">
                  <c:v>-0.53916150778511207</c:v>
                </c:pt>
              </c:numCache>
            </c:numRef>
          </c:val>
          <c:smooth val="0"/>
          <c:extLst>
            <c:ext xmlns:c16="http://schemas.microsoft.com/office/drawing/2014/chart" uri="{C3380CC4-5D6E-409C-BE32-E72D297353CC}">
              <c16:uniqueId val="{00000001-4ED8-2A47-A0ED-7140AF9C8509}"/>
            </c:ext>
          </c:extLst>
        </c:ser>
        <c:ser>
          <c:idx val="6"/>
          <c:order val="2"/>
          <c:tx>
            <c:strRef>
              <c:f>'12. 5 Yr Change'!$FU$3</c:f>
              <c:strCache>
                <c:ptCount val="1"/>
                <c:pt idx="0">
                  <c:v>Total Loans</c:v>
                </c:pt>
              </c:strCache>
            </c:strRef>
          </c:tx>
          <c:spPr>
            <a:ln w="28575" cap="rnd">
              <a:solidFill>
                <a:srgbClr val="FF0000"/>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Change'!$FU$4:$FU$9</c:f>
              <c:numCache>
                <c:formatCode>0.0%</c:formatCode>
                <c:ptCount val="6"/>
                <c:pt idx="0">
                  <c:v>0</c:v>
                </c:pt>
                <c:pt idx="1">
                  <c:v>0.18951016510758437</c:v>
                </c:pt>
                <c:pt idx="2">
                  <c:v>0.33845225241607441</c:v>
                </c:pt>
                <c:pt idx="3">
                  <c:v>0.44389700416761879</c:v>
                </c:pt>
                <c:pt idx="4">
                  <c:v>0.41244155709993247</c:v>
                </c:pt>
                <c:pt idx="5">
                  <c:v>0.28573048702971593</c:v>
                </c:pt>
              </c:numCache>
            </c:numRef>
          </c:val>
          <c:smooth val="0"/>
          <c:extLst>
            <c:ext xmlns:c16="http://schemas.microsoft.com/office/drawing/2014/chart" uri="{C3380CC4-5D6E-409C-BE32-E72D297353CC}">
              <c16:uniqueId val="{00000002-4ED8-2A47-A0ED-7140AF9C8509}"/>
            </c:ext>
          </c:extLst>
        </c:ser>
        <c:ser>
          <c:idx val="3"/>
          <c:order val="3"/>
          <c:tx>
            <c:strRef>
              <c:f>'12. 5 Yr Change'!$FV$3</c:f>
              <c:strCache>
                <c:ptCount val="1"/>
                <c:pt idx="0">
                  <c:v>Total Commercial</c:v>
                </c:pt>
              </c:strCache>
            </c:strRef>
          </c:tx>
          <c:spPr>
            <a:ln w="28575" cap="rnd">
              <a:solidFill>
                <a:schemeClr val="tx1"/>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Change'!$FV$4:$FV$9</c:f>
              <c:numCache>
                <c:formatCode>0.0%</c:formatCode>
                <c:ptCount val="6"/>
                <c:pt idx="0">
                  <c:v>0</c:v>
                </c:pt>
                <c:pt idx="1">
                  <c:v>0.16003859069416657</c:v>
                </c:pt>
                <c:pt idx="2">
                  <c:v>0.33449990681376751</c:v>
                </c:pt>
                <c:pt idx="3">
                  <c:v>0.47945797057336192</c:v>
                </c:pt>
                <c:pt idx="4">
                  <c:v>0.31256366184023432</c:v>
                </c:pt>
                <c:pt idx="5">
                  <c:v>0.25513089042931808</c:v>
                </c:pt>
              </c:numCache>
            </c:numRef>
          </c:val>
          <c:smooth val="0"/>
          <c:extLst>
            <c:ext xmlns:c16="http://schemas.microsoft.com/office/drawing/2014/chart" uri="{C3380CC4-5D6E-409C-BE32-E72D297353CC}">
              <c16:uniqueId val="{00000003-4ED8-2A47-A0ED-7140AF9C8509}"/>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Major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Changes'!$AN$3</c:f>
              <c:strCache>
                <c:ptCount val="1"/>
                <c:pt idx="0">
                  <c:v>Bank of Nova Scotia</c:v>
                </c:pt>
              </c:strCache>
            </c:strRef>
          </c:tx>
          <c:spPr>
            <a:ln w="28575" cap="rnd">
              <a:solidFill>
                <a:srgbClr val="0432FF"/>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Changes'!$AN$4:$AN$28</c:f>
              <c:numCache>
                <c:formatCode>0.0%</c:formatCode>
                <c:ptCount val="25"/>
                <c:pt idx="0">
                  <c:v>0</c:v>
                </c:pt>
                <c:pt idx="1">
                  <c:v>-1.3837904575333059E-2</c:v>
                </c:pt>
                <c:pt idx="2">
                  <c:v>2.6574467182321017E-2</c:v>
                </c:pt>
                <c:pt idx="3">
                  <c:v>1.7260247966237801E-2</c:v>
                </c:pt>
                <c:pt idx="4">
                  <c:v>3.4815088108732864E-3</c:v>
                </c:pt>
                <c:pt idx="5">
                  <c:v>2.3640296865898924E-2</c:v>
                </c:pt>
                <c:pt idx="6">
                  <c:v>1.5331208906591537E-2</c:v>
                </c:pt>
                <c:pt idx="7">
                  <c:v>6.4232353476239776E-3</c:v>
                </c:pt>
                <c:pt idx="8">
                  <c:v>2.8418644265555761E-2</c:v>
                </c:pt>
                <c:pt idx="9">
                  <c:v>-1.9786150799915588E-2</c:v>
                </c:pt>
                <c:pt idx="10">
                  <c:v>-1.2861229577096192E-2</c:v>
                </c:pt>
                <c:pt idx="11">
                  <c:v>2.0389893068570998E-3</c:v>
                </c:pt>
                <c:pt idx="12">
                  <c:v>-2.4775220365383516E-2</c:v>
                </c:pt>
                <c:pt idx="13">
                  <c:v>-1.6535667466023272E-2</c:v>
                </c:pt>
                <c:pt idx="14">
                  <c:v>-4.117978265399478E-3</c:v>
                </c:pt>
                <c:pt idx="15">
                  <c:v>7.2612855338023748E-3</c:v>
                </c:pt>
                <c:pt idx="16">
                  <c:v>-1.0102060075424461E-2</c:v>
                </c:pt>
                <c:pt idx="17">
                  <c:v>5.3497088257224963E-3</c:v>
                </c:pt>
                <c:pt idx="18">
                  <c:v>-1.0653173990533792E-2</c:v>
                </c:pt>
                <c:pt idx="19">
                  <c:v>1.1457051230597586E-2</c:v>
                </c:pt>
                <c:pt idx="20">
                  <c:v>2.8028055221769178E-3</c:v>
                </c:pt>
                <c:pt idx="21">
                  <c:v>-1.615963636319297E-2</c:v>
                </c:pt>
                <c:pt idx="22">
                  <c:v>-9.1306352923292925E-3</c:v>
                </c:pt>
              </c:numCache>
            </c:numRef>
          </c:val>
          <c:smooth val="0"/>
          <c:extLst>
            <c:ext xmlns:c16="http://schemas.microsoft.com/office/drawing/2014/chart" uri="{C3380CC4-5D6E-409C-BE32-E72D297353CC}">
              <c16:uniqueId val="{00000000-39DF-F14A-B471-494F97564269}"/>
            </c:ext>
          </c:extLst>
        </c:ser>
        <c:ser>
          <c:idx val="1"/>
          <c:order val="1"/>
          <c:tx>
            <c:strRef>
              <c:f>'5. Tot Mkt BP Changes'!$AO$3</c:f>
              <c:strCache>
                <c:ptCount val="1"/>
                <c:pt idx="0">
                  <c:v>CIBC</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Changes'!$AO$4:$AO$28</c:f>
              <c:numCache>
                <c:formatCode>0.0%</c:formatCode>
                <c:ptCount val="25"/>
                <c:pt idx="0">
                  <c:v>0</c:v>
                </c:pt>
                <c:pt idx="1">
                  <c:v>-1.489156670381753E-2</c:v>
                </c:pt>
                <c:pt idx="2">
                  <c:v>-1.96619960340975E-2</c:v>
                </c:pt>
                <c:pt idx="3">
                  <c:v>2.5846107280869612E-3</c:v>
                </c:pt>
                <c:pt idx="4">
                  <c:v>-2.3868537431827777E-2</c:v>
                </c:pt>
                <c:pt idx="5">
                  <c:v>-2.9363697369514892E-2</c:v>
                </c:pt>
                <c:pt idx="6">
                  <c:v>-3.4227630953969454E-2</c:v>
                </c:pt>
                <c:pt idx="7">
                  <c:v>-9.5224891719607862E-3</c:v>
                </c:pt>
                <c:pt idx="8">
                  <c:v>-2.1786447311023627E-2</c:v>
                </c:pt>
                <c:pt idx="9">
                  <c:v>-7.0593327906572625E-3</c:v>
                </c:pt>
                <c:pt idx="10">
                  <c:v>-1.0125281969331894E-2</c:v>
                </c:pt>
                <c:pt idx="11">
                  <c:v>-1.2695501357364381E-2</c:v>
                </c:pt>
                <c:pt idx="12">
                  <c:v>-1.4804388765635808E-2</c:v>
                </c:pt>
                <c:pt idx="13">
                  <c:v>-4.2479605913490037E-2</c:v>
                </c:pt>
                <c:pt idx="14">
                  <c:v>-5.8605006546530197E-2</c:v>
                </c:pt>
                <c:pt idx="15">
                  <c:v>-4.7487927151248555E-2</c:v>
                </c:pt>
                <c:pt idx="16">
                  <c:v>-7.4945760311634954E-2</c:v>
                </c:pt>
                <c:pt idx="17">
                  <c:v>-4.0905310942297539E-2</c:v>
                </c:pt>
                <c:pt idx="18">
                  <c:v>-2.527924588764232E-2</c:v>
                </c:pt>
                <c:pt idx="19">
                  <c:v>-3.5710218240998369E-2</c:v>
                </c:pt>
                <c:pt idx="20">
                  <c:v>-3.3190655441552155E-2</c:v>
                </c:pt>
                <c:pt idx="21">
                  <c:v>-7.1454953884861547E-3</c:v>
                </c:pt>
                <c:pt idx="22">
                  <c:v>-1.9358265212168418E-2</c:v>
                </c:pt>
              </c:numCache>
            </c:numRef>
          </c:val>
          <c:smooth val="0"/>
          <c:extLst>
            <c:ext xmlns:c16="http://schemas.microsoft.com/office/drawing/2014/chart" uri="{C3380CC4-5D6E-409C-BE32-E72D297353CC}">
              <c16:uniqueId val="{00000001-39DF-F14A-B471-494F97564269}"/>
            </c:ext>
          </c:extLst>
        </c:ser>
        <c:ser>
          <c:idx val="2"/>
          <c:order val="2"/>
          <c:tx>
            <c:strRef>
              <c:f>'5. Tot Mkt BP Changes'!$AP$3</c:f>
              <c:strCache>
                <c:ptCount val="1"/>
                <c:pt idx="0">
                  <c:v>HSBC</c:v>
                </c:pt>
              </c:strCache>
            </c:strRef>
          </c:tx>
          <c:spPr>
            <a:ln w="28575" cap="rnd">
              <a:solidFill>
                <a:srgbClr val="7030A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Changes'!$AP$4:$AP$28</c:f>
              <c:numCache>
                <c:formatCode>0.0%</c:formatCode>
                <c:ptCount val="25"/>
                <c:pt idx="0">
                  <c:v>0</c:v>
                </c:pt>
                <c:pt idx="1">
                  <c:v>-1.9933892465787743E-2</c:v>
                </c:pt>
                <c:pt idx="2">
                  <c:v>-3.9252745945149076E-2</c:v>
                </c:pt>
                <c:pt idx="3">
                  <c:v>-3.7387715768832569E-2</c:v>
                </c:pt>
                <c:pt idx="4">
                  <c:v>3.6699248920875121E-3</c:v>
                </c:pt>
                <c:pt idx="5">
                  <c:v>-1.0840002874574685E-2</c:v>
                </c:pt>
                <c:pt idx="6">
                  <c:v>-1.6805381679978408E-2</c:v>
                </c:pt>
                <c:pt idx="7">
                  <c:v>-4.8907005679027997E-2</c:v>
                </c:pt>
                <c:pt idx="8">
                  <c:v>-4.0747867820652955E-2</c:v>
                </c:pt>
                <c:pt idx="9">
                  <c:v>-5.0124743503526206E-2</c:v>
                </c:pt>
                <c:pt idx="10">
                  <c:v>-0.11309052711744162</c:v>
                </c:pt>
                <c:pt idx="11">
                  <c:v>-0.114098698874487</c:v>
                </c:pt>
                <c:pt idx="12">
                  <c:v>-0.11718015488819655</c:v>
                </c:pt>
                <c:pt idx="13">
                  <c:v>-0.12925607398690814</c:v>
                </c:pt>
                <c:pt idx="14">
                  <c:v>-0.15099911251564108</c:v>
                </c:pt>
                <c:pt idx="15">
                  <c:v>-0.17243891493858879</c:v>
                </c:pt>
                <c:pt idx="16">
                  <c:v>-0.19835301074111247</c:v>
                </c:pt>
                <c:pt idx="17">
                  <c:v>-0.17637994579962424</c:v>
                </c:pt>
                <c:pt idx="18">
                  <c:v>-0.17382673320215597</c:v>
                </c:pt>
                <c:pt idx="19">
                  <c:v>-0.15477346938828038</c:v>
                </c:pt>
                <c:pt idx="20">
                  <c:v>-0.16100740748131545</c:v>
                </c:pt>
                <c:pt idx="21">
                  <c:v>-0.17016727402542561</c:v>
                </c:pt>
                <c:pt idx="22">
                  <c:v>-0.18303224164427881</c:v>
                </c:pt>
              </c:numCache>
            </c:numRef>
          </c:val>
          <c:smooth val="0"/>
          <c:extLst>
            <c:ext xmlns:c16="http://schemas.microsoft.com/office/drawing/2014/chart" uri="{C3380CC4-5D6E-409C-BE32-E72D297353CC}">
              <c16:uniqueId val="{00000002-39DF-F14A-B471-494F97564269}"/>
            </c:ext>
          </c:extLst>
        </c:ser>
        <c:ser>
          <c:idx val="3"/>
          <c:order val="3"/>
          <c:tx>
            <c:strRef>
              <c:f>'5. Tot Mkt BP Changes'!$AQ$3</c:f>
              <c:strCache>
                <c:ptCount val="1"/>
                <c:pt idx="0">
                  <c:v>Laurentian</c:v>
                </c:pt>
              </c:strCache>
            </c:strRef>
          </c:tx>
          <c:spPr>
            <a:ln w="28575" cap="rnd">
              <a:solidFill>
                <a:srgbClr val="C0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Changes'!$AQ$4:$AQ$28</c:f>
              <c:numCache>
                <c:formatCode>0.0%</c:formatCode>
                <c:ptCount val="25"/>
                <c:pt idx="0">
                  <c:v>0</c:v>
                </c:pt>
                <c:pt idx="1">
                  <c:v>-6.7587835178492039E-2</c:v>
                </c:pt>
                <c:pt idx="2">
                  <c:v>-9.6559818770400777E-2</c:v>
                </c:pt>
                <c:pt idx="3">
                  <c:v>-0.13053331376173144</c:v>
                </c:pt>
                <c:pt idx="4">
                  <c:v>-0.14124745606944808</c:v>
                </c:pt>
                <c:pt idx="5">
                  <c:v>-0.15017655271170033</c:v>
                </c:pt>
                <c:pt idx="6">
                  <c:v>-0.16831521438140121</c:v>
                </c:pt>
                <c:pt idx="7">
                  <c:v>-0.13956372119533822</c:v>
                </c:pt>
                <c:pt idx="8">
                  <c:v>-0.14103780237312971</c:v>
                </c:pt>
                <c:pt idx="9">
                  <c:v>-0.15720247329151527</c:v>
                </c:pt>
                <c:pt idx="10">
                  <c:v>-0.18544489869026265</c:v>
                </c:pt>
                <c:pt idx="11">
                  <c:v>-0.19731242099085219</c:v>
                </c:pt>
                <c:pt idx="12">
                  <c:v>-0.20430697761279307</c:v>
                </c:pt>
                <c:pt idx="13">
                  <c:v>-0.18667370248717169</c:v>
                </c:pt>
                <c:pt idx="14">
                  <c:v>-0.20185639794613741</c:v>
                </c:pt>
                <c:pt idx="15">
                  <c:v>-0.23836062701847671</c:v>
                </c:pt>
                <c:pt idx="16">
                  <c:v>-0.23282199456958863</c:v>
                </c:pt>
                <c:pt idx="17">
                  <c:v>-0.21950179289431462</c:v>
                </c:pt>
                <c:pt idx="18">
                  <c:v>-0.21063572165886812</c:v>
                </c:pt>
                <c:pt idx="19">
                  <c:v>-0.21429760332467446</c:v>
                </c:pt>
                <c:pt idx="20">
                  <c:v>-0.21320512079622109</c:v>
                </c:pt>
                <c:pt idx="21">
                  <c:v>-0.22250974217873248</c:v>
                </c:pt>
                <c:pt idx="22">
                  <c:v>-0.22492145603735639</c:v>
                </c:pt>
              </c:numCache>
            </c:numRef>
          </c:val>
          <c:smooth val="0"/>
          <c:extLst>
            <c:ext xmlns:c16="http://schemas.microsoft.com/office/drawing/2014/chart" uri="{C3380CC4-5D6E-409C-BE32-E72D297353CC}">
              <c16:uniqueId val="{00000003-39DF-F14A-B471-494F97564269}"/>
            </c:ext>
          </c:extLst>
        </c:ser>
        <c:ser>
          <c:idx val="4"/>
          <c:order val="4"/>
          <c:tx>
            <c:strRef>
              <c:f>'5. Tot Mkt BP Changes'!$AR$3</c:f>
              <c:strCache>
                <c:ptCount val="1"/>
                <c:pt idx="0">
                  <c:v>National</c:v>
                </c:pt>
              </c:strCache>
            </c:strRef>
          </c:tx>
          <c:spPr>
            <a:ln w="28575" cap="rnd">
              <a:solidFill>
                <a:srgbClr val="0070C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Changes'!$AR$4:$AR$28</c:f>
              <c:numCache>
                <c:formatCode>0.0%</c:formatCode>
                <c:ptCount val="25"/>
                <c:pt idx="0">
                  <c:v>0</c:v>
                </c:pt>
                <c:pt idx="1">
                  <c:v>-9.1452074875412615E-3</c:v>
                </c:pt>
                <c:pt idx="2">
                  <c:v>-4.318084491133572E-3</c:v>
                </c:pt>
                <c:pt idx="3">
                  <c:v>-2.4351540694200834E-2</c:v>
                </c:pt>
                <c:pt idx="4">
                  <c:v>-6.8215306614999111E-2</c:v>
                </c:pt>
                <c:pt idx="5">
                  <c:v>-7.0669833740608021E-2</c:v>
                </c:pt>
                <c:pt idx="6">
                  <c:v>-5.4180587581023898E-2</c:v>
                </c:pt>
                <c:pt idx="7">
                  <c:v>-4.3026870108215591E-2</c:v>
                </c:pt>
                <c:pt idx="8">
                  <c:v>-5.7126662648802784E-2</c:v>
                </c:pt>
                <c:pt idx="9">
                  <c:v>-6.0683365864773804E-2</c:v>
                </c:pt>
                <c:pt idx="10">
                  <c:v>-4.075696531860027E-2</c:v>
                </c:pt>
                <c:pt idx="11">
                  <c:v>-4.8974282281753809E-2</c:v>
                </c:pt>
                <c:pt idx="12">
                  <c:v>-3.3969031953201383E-2</c:v>
                </c:pt>
                <c:pt idx="13">
                  <c:v>-2.8741538098911841E-2</c:v>
                </c:pt>
                <c:pt idx="14">
                  <c:v>-4.520643012432974E-2</c:v>
                </c:pt>
                <c:pt idx="15">
                  <c:v>-4.8684779495354484E-2</c:v>
                </c:pt>
                <c:pt idx="16">
                  <c:v>-3.6139497489365895E-2</c:v>
                </c:pt>
                <c:pt idx="17">
                  <c:v>-2.6292466898446158E-2</c:v>
                </c:pt>
                <c:pt idx="18">
                  <c:v>-2.1601264302288949E-2</c:v>
                </c:pt>
                <c:pt idx="19">
                  <c:v>-2.6471466366080585E-2</c:v>
                </c:pt>
                <c:pt idx="20">
                  <c:v>-5.8272225281904913E-3</c:v>
                </c:pt>
                <c:pt idx="21">
                  <c:v>1.5549774907709272E-4</c:v>
                </c:pt>
                <c:pt idx="22">
                  <c:v>-1.0938360516705631E-2</c:v>
                </c:pt>
              </c:numCache>
            </c:numRef>
          </c:val>
          <c:smooth val="0"/>
          <c:extLst>
            <c:ext xmlns:c16="http://schemas.microsoft.com/office/drawing/2014/chart" uri="{C3380CC4-5D6E-409C-BE32-E72D297353CC}">
              <c16:uniqueId val="{00000004-39DF-F14A-B471-494F97564269}"/>
            </c:ext>
          </c:extLst>
        </c:ser>
        <c:ser>
          <c:idx val="5"/>
          <c:order val="5"/>
          <c:tx>
            <c:strRef>
              <c:f>'5. Tot Mkt BP Changes'!$AS$3</c:f>
              <c:strCache>
                <c:ptCount val="1"/>
                <c:pt idx="0">
                  <c:v>Royal Bank</c:v>
                </c:pt>
              </c:strCache>
            </c:strRef>
          </c:tx>
          <c:spPr>
            <a:ln w="28575" cap="rnd">
              <a:solidFill>
                <a:schemeClr val="tx1"/>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Changes'!$AS$4:$AS$28</c:f>
              <c:numCache>
                <c:formatCode>0.0%</c:formatCode>
                <c:ptCount val="25"/>
                <c:pt idx="0">
                  <c:v>0</c:v>
                </c:pt>
                <c:pt idx="1">
                  <c:v>-1.2708540607108815E-2</c:v>
                </c:pt>
                <c:pt idx="2">
                  <c:v>-1.3039054544729093E-2</c:v>
                </c:pt>
                <c:pt idx="3">
                  <c:v>-1.4630724977575787E-2</c:v>
                </c:pt>
                <c:pt idx="4">
                  <c:v>-2.1925183700791575E-2</c:v>
                </c:pt>
                <c:pt idx="5">
                  <c:v>-4.6309030531434633E-2</c:v>
                </c:pt>
                <c:pt idx="6">
                  <c:v>-1.7602373411533829E-2</c:v>
                </c:pt>
                <c:pt idx="7">
                  <c:v>-3.8874327897141472E-2</c:v>
                </c:pt>
                <c:pt idx="8">
                  <c:v>-3.4987318996765972E-2</c:v>
                </c:pt>
                <c:pt idx="9">
                  <c:v>-4.7844486749686792E-3</c:v>
                </c:pt>
                <c:pt idx="10">
                  <c:v>-1.4368890292350528E-2</c:v>
                </c:pt>
                <c:pt idx="11">
                  <c:v>-3.2232493347957377E-3</c:v>
                </c:pt>
                <c:pt idx="12">
                  <c:v>-6.2537121269873406E-3</c:v>
                </c:pt>
                <c:pt idx="13">
                  <c:v>1.3126160693190062E-3</c:v>
                </c:pt>
                <c:pt idx="14">
                  <c:v>1.6762695752777054E-2</c:v>
                </c:pt>
                <c:pt idx="15">
                  <c:v>5.2954680426522431E-3</c:v>
                </c:pt>
                <c:pt idx="16">
                  <c:v>1.9175969973918822E-2</c:v>
                </c:pt>
                <c:pt idx="17">
                  <c:v>7.366547882179845E-3</c:v>
                </c:pt>
                <c:pt idx="18">
                  <c:v>9.4404285507686935E-3</c:v>
                </c:pt>
                <c:pt idx="19">
                  <c:v>8.2751774934245285E-3</c:v>
                </c:pt>
                <c:pt idx="20">
                  <c:v>1.1308228228259075E-2</c:v>
                </c:pt>
                <c:pt idx="21">
                  <c:v>1.7586599956861501E-2</c:v>
                </c:pt>
                <c:pt idx="22">
                  <c:v>1.932659492811882E-2</c:v>
                </c:pt>
              </c:numCache>
            </c:numRef>
          </c:val>
          <c:smooth val="0"/>
          <c:extLst>
            <c:ext xmlns:c16="http://schemas.microsoft.com/office/drawing/2014/chart" uri="{C3380CC4-5D6E-409C-BE32-E72D297353CC}">
              <c16:uniqueId val="{00000005-39DF-F14A-B471-494F97564269}"/>
            </c:ext>
          </c:extLst>
        </c:ser>
        <c:ser>
          <c:idx val="6"/>
          <c:order val="6"/>
          <c:tx>
            <c:strRef>
              <c:f>'5. Tot Mkt BP Changes'!$AT$3</c:f>
              <c:strCache>
                <c:ptCount val="1"/>
                <c:pt idx="0">
                  <c:v>Toronto Dominion</c:v>
                </c:pt>
              </c:strCache>
            </c:strRef>
          </c:tx>
          <c:spPr>
            <a:ln w="28575" cap="rnd">
              <a:solidFill>
                <a:srgbClr val="FFC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Changes'!$AT$4:$AT$28</c:f>
              <c:numCache>
                <c:formatCode>0.0%</c:formatCode>
                <c:ptCount val="25"/>
                <c:pt idx="0">
                  <c:v>0</c:v>
                </c:pt>
                <c:pt idx="1">
                  <c:v>-1.8486969048127279E-2</c:v>
                </c:pt>
                <c:pt idx="2">
                  <c:v>-2.7136681803122918E-2</c:v>
                </c:pt>
                <c:pt idx="3">
                  <c:v>-2.4702949680827369E-2</c:v>
                </c:pt>
                <c:pt idx="4">
                  <c:v>-2.218152852154235E-2</c:v>
                </c:pt>
                <c:pt idx="5">
                  <c:v>-3.1193548961135013E-2</c:v>
                </c:pt>
                <c:pt idx="6">
                  <c:v>-4.7570298595829362E-2</c:v>
                </c:pt>
                <c:pt idx="7">
                  <c:v>-4.185337200796984E-2</c:v>
                </c:pt>
                <c:pt idx="8">
                  <c:v>-4.0085831425750132E-2</c:v>
                </c:pt>
                <c:pt idx="9">
                  <c:v>-4.9077672027563531E-2</c:v>
                </c:pt>
                <c:pt idx="10">
                  <c:v>-2.5083475319056747E-2</c:v>
                </c:pt>
                <c:pt idx="11">
                  <c:v>-3.06096162400489E-2</c:v>
                </c:pt>
                <c:pt idx="12">
                  <c:v>-3.0097667383936211E-2</c:v>
                </c:pt>
                <c:pt idx="13">
                  <c:v>-3.032307792586901E-2</c:v>
                </c:pt>
                <c:pt idx="14">
                  <c:v>-3.4858466007334055E-2</c:v>
                </c:pt>
                <c:pt idx="15">
                  <c:v>-3.0829037371475049E-2</c:v>
                </c:pt>
                <c:pt idx="16">
                  <c:v>-1.4948511887788365E-2</c:v>
                </c:pt>
                <c:pt idx="17">
                  <c:v>-2.0468286927982554E-2</c:v>
                </c:pt>
                <c:pt idx="18">
                  <c:v>-2.9258959527887107E-2</c:v>
                </c:pt>
                <c:pt idx="19">
                  <c:v>-2.4090775688831882E-2</c:v>
                </c:pt>
                <c:pt idx="20">
                  <c:v>-2.1182373343169664E-2</c:v>
                </c:pt>
                <c:pt idx="21">
                  <c:v>-2.2242963104823963E-2</c:v>
                </c:pt>
                <c:pt idx="22">
                  <c:v>-1.5728803410962902E-2</c:v>
                </c:pt>
              </c:numCache>
            </c:numRef>
          </c:val>
          <c:smooth val="0"/>
          <c:extLst>
            <c:ext xmlns:c16="http://schemas.microsoft.com/office/drawing/2014/chart" uri="{C3380CC4-5D6E-409C-BE32-E72D297353CC}">
              <c16:uniqueId val="{00000006-39DF-F14A-B471-494F97564269}"/>
            </c:ext>
          </c:extLst>
        </c:ser>
        <c:ser>
          <c:idx val="7"/>
          <c:order val="7"/>
          <c:tx>
            <c:strRef>
              <c:f>'5. Tot Mkt BP Changes'!$AU$3</c:f>
              <c:strCache>
                <c:ptCount val="1"/>
                <c:pt idx="0">
                  <c:v>Desjardins</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Changes'!$AU$4:$AU$28</c:f>
              <c:numCache>
                <c:formatCode>0.0%</c:formatCode>
                <c:ptCount val="25"/>
                <c:pt idx="0">
                  <c:v>0</c:v>
                </c:pt>
                <c:pt idx="1">
                  <c:v>-5.9115616820563099E-3</c:v>
                </c:pt>
                <c:pt idx="2">
                  <c:v>-2.860321416250701E-2</c:v>
                </c:pt>
                <c:pt idx="3">
                  <c:v>1.7853083395709048E-2</c:v>
                </c:pt>
                <c:pt idx="4">
                  <c:v>-1.7630539236361934E-2</c:v>
                </c:pt>
                <c:pt idx="5">
                  <c:v>-2.6920742885625664E-2</c:v>
                </c:pt>
                <c:pt idx="6">
                  <c:v>-1.0801847726043857E-2</c:v>
                </c:pt>
                <c:pt idx="7">
                  <c:v>-1.1729486996631346E-2</c:v>
                </c:pt>
                <c:pt idx="8">
                  <c:v>-2.1579234213485295E-2</c:v>
                </c:pt>
                <c:pt idx="9">
                  <c:v>-1.2174247745992208E-2</c:v>
                </c:pt>
                <c:pt idx="10">
                  <c:v>-1.32114186690028E-2</c:v>
                </c:pt>
                <c:pt idx="11">
                  <c:v>-1.9656384673214049E-2</c:v>
                </c:pt>
                <c:pt idx="12">
                  <c:v>-4.7193402408410426E-2</c:v>
                </c:pt>
                <c:pt idx="13">
                  <c:v>-4.6684449819112322E-2</c:v>
                </c:pt>
                <c:pt idx="14">
                  <c:v>-5.5353646256714024E-2</c:v>
                </c:pt>
                <c:pt idx="15">
                  <c:v>-2.5830134275648783E-2</c:v>
                </c:pt>
                <c:pt idx="16">
                  <c:v>-2.3529885245692782E-2</c:v>
                </c:pt>
                <c:pt idx="17">
                  <c:v>-3.8078719416807003E-2</c:v>
                </c:pt>
                <c:pt idx="18">
                  <c:v>-7.6843003367244181E-3</c:v>
                </c:pt>
                <c:pt idx="19">
                  <c:v>-1.6207922330968239E-2</c:v>
                </c:pt>
                <c:pt idx="20">
                  <c:v>-2.5110947389158794E-2</c:v>
                </c:pt>
                <c:pt idx="21">
                  <c:v>-1.35155699114565E-2</c:v>
                </c:pt>
                <c:pt idx="22">
                  <c:v>-1.2127900208240901E-2</c:v>
                </c:pt>
              </c:numCache>
            </c:numRef>
          </c:val>
          <c:smooth val="0"/>
          <c:extLst>
            <c:ext xmlns:c16="http://schemas.microsoft.com/office/drawing/2014/chart" uri="{C3380CC4-5D6E-409C-BE32-E72D297353CC}">
              <c16:uniqueId val="{00000007-39DF-F14A-B471-494F97564269}"/>
            </c:ext>
          </c:extLst>
        </c:ser>
        <c:ser>
          <c:idx val="8"/>
          <c:order val="8"/>
          <c:tx>
            <c:strRef>
              <c:f>'5. Tot Mkt BP Changes'!$AV$3</c:f>
              <c:strCache>
                <c:ptCount val="1"/>
                <c:pt idx="0">
                  <c:v>Other Banks</c:v>
                </c:pt>
              </c:strCache>
            </c:strRef>
          </c:tx>
          <c:spPr>
            <a:ln w="28575" cap="rnd">
              <a:solidFill>
                <a:srgbClr val="00B05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Changes'!$AV$4:$AV$28</c:f>
              <c:numCache>
                <c:formatCode>0.0%</c:formatCode>
                <c:ptCount val="25"/>
                <c:pt idx="0">
                  <c:v>0</c:v>
                </c:pt>
                <c:pt idx="1">
                  <c:v>3.7750807696675007E-2</c:v>
                </c:pt>
                <c:pt idx="2">
                  <c:v>2.5433873569963898E-2</c:v>
                </c:pt>
                <c:pt idx="3">
                  <c:v>2.9012892855253082E-2</c:v>
                </c:pt>
                <c:pt idx="4">
                  <c:v>-1.4691366372004211E-2</c:v>
                </c:pt>
                <c:pt idx="5">
                  <c:v>4.8460463754857117E-3</c:v>
                </c:pt>
                <c:pt idx="6">
                  <c:v>-1.6613736753244738E-2</c:v>
                </c:pt>
                <c:pt idx="7">
                  <c:v>-1.2350723187276818E-2</c:v>
                </c:pt>
                <c:pt idx="8">
                  <c:v>-3.1358676037226738E-2</c:v>
                </c:pt>
                <c:pt idx="9">
                  <c:v>-1.3368074703449412E-2</c:v>
                </c:pt>
                <c:pt idx="10">
                  <c:v>-2.4884183528322164E-2</c:v>
                </c:pt>
                <c:pt idx="11">
                  <c:v>-2.2197039644493766E-2</c:v>
                </c:pt>
                <c:pt idx="12">
                  <c:v>-1.4798110616134234E-2</c:v>
                </c:pt>
                <c:pt idx="13">
                  <c:v>-1.4048778328350527E-2</c:v>
                </c:pt>
                <c:pt idx="14">
                  <c:v>-6.6412066472115172E-3</c:v>
                </c:pt>
                <c:pt idx="15">
                  <c:v>-3.7536936340490094E-2</c:v>
                </c:pt>
                <c:pt idx="16">
                  <c:v>6.6087471473625281E-4</c:v>
                </c:pt>
                <c:pt idx="17">
                  <c:v>-1.7146953830517977E-2</c:v>
                </c:pt>
                <c:pt idx="18">
                  <c:v>-2.6215802019277985E-2</c:v>
                </c:pt>
                <c:pt idx="19">
                  <c:v>-3.6966334765616997E-2</c:v>
                </c:pt>
                <c:pt idx="20">
                  <c:v>-3.2582018230650558E-2</c:v>
                </c:pt>
                <c:pt idx="21">
                  <c:v>-4.0688256868380394E-2</c:v>
                </c:pt>
                <c:pt idx="22">
                  <c:v>-3.6737935240487907E-2</c:v>
                </c:pt>
              </c:numCache>
            </c:numRef>
          </c:val>
          <c:smooth val="0"/>
          <c:extLst>
            <c:ext xmlns:c16="http://schemas.microsoft.com/office/drawing/2014/chart" uri="{C3380CC4-5D6E-409C-BE32-E72D297353CC}">
              <c16:uniqueId val="{00000008-39DF-F14A-B471-494F97564269}"/>
            </c:ext>
          </c:extLst>
        </c:ser>
        <c:dLbls>
          <c:showLegendKey val="0"/>
          <c:showVal val="0"/>
          <c:showCatName val="0"/>
          <c:showSerName val="0"/>
          <c:showPercent val="0"/>
          <c:showBubbleSize val="0"/>
        </c:dLbls>
        <c:smooth val="0"/>
        <c:axId val="628320448"/>
        <c:axId val="625312688"/>
      </c:lineChart>
      <c:catAx>
        <c:axId val="62832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312688"/>
        <c:crosses val="autoZero"/>
        <c:auto val="1"/>
        <c:lblAlgn val="ctr"/>
        <c:lblOffset val="100"/>
        <c:noMultiLvlLbl val="0"/>
      </c:catAx>
      <c:valAx>
        <c:axId val="625312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320448"/>
        <c:crosses val="autoZero"/>
        <c:crossBetween val="between"/>
      </c:valAx>
      <c:spPr>
        <a:noFill/>
        <a:ln>
          <a:noFill/>
        </a:ln>
        <a:effectLst/>
      </c:spPr>
    </c:plotArea>
    <c:legend>
      <c:legendPos val="b"/>
      <c:layout>
        <c:manualLayout>
          <c:xMode val="edge"/>
          <c:yMode val="edge"/>
          <c:x val="3.7208473940757408E-2"/>
          <c:y val="0.8290942495824386"/>
          <c:w val="0.93829466349470658"/>
          <c:h val="0.168261195689642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Assiniboine</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2"/>
          <c:order val="0"/>
          <c:tx>
            <c:strRef>
              <c:f>'13 5 Yr Prov Chg'!$DM$3</c:f>
              <c:strCache>
                <c:ptCount val="1"/>
                <c:pt idx="0">
                  <c:v>Mortgages</c:v>
                </c:pt>
              </c:strCache>
            </c:strRef>
          </c:tx>
          <c:spPr>
            <a:ln w="28575" cap="rnd">
              <a:solidFill>
                <a:srgbClr val="AB7942"/>
              </a:solidFill>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Chg'!$DM$4:$DM$9</c:f>
              <c:numCache>
                <c:formatCode>0.0%</c:formatCode>
                <c:ptCount val="6"/>
                <c:pt idx="0">
                  <c:v>0</c:v>
                </c:pt>
                <c:pt idx="1">
                  <c:v>0.11784417339477435</c:v>
                </c:pt>
                <c:pt idx="2">
                  <c:v>0.82799181800456845</c:v>
                </c:pt>
                <c:pt idx="3">
                  <c:v>1.0685391045457107</c:v>
                </c:pt>
                <c:pt idx="4">
                  <c:v>0.98389883959377511</c:v>
                </c:pt>
                <c:pt idx="5">
                  <c:v>0.80375659257530518</c:v>
                </c:pt>
              </c:numCache>
            </c:numRef>
          </c:val>
          <c:smooth val="0"/>
          <c:extLst>
            <c:ext xmlns:c16="http://schemas.microsoft.com/office/drawing/2014/chart" uri="{C3380CC4-5D6E-409C-BE32-E72D297353CC}">
              <c16:uniqueId val="{00000000-C92D-814E-ADAD-BC95B489A7AC}"/>
            </c:ext>
          </c:extLst>
        </c:ser>
        <c:ser>
          <c:idx val="3"/>
          <c:order val="1"/>
          <c:tx>
            <c:strRef>
              <c:f>'13 5 Yr Prov Chg'!$DN$3</c:f>
              <c:strCache>
                <c:ptCount val="1"/>
                <c:pt idx="0">
                  <c:v>Business Loans</c:v>
                </c:pt>
              </c:strCache>
            </c:strRef>
          </c:tx>
          <c:spPr>
            <a:ln w="28575" cap="rnd">
              <a:solidFill>
                <a:srgbClr val="00B0F0"/>
              </a:solidFill>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Chg'!$DN$4:$DN$9</c:f>
              <c:numCache>
                <c:formatCode>0.0%</c:formatCode>
                <c:ptCount val="6"/>
                <c:pt idx="0">
                  <c:v>0</c:v>
                </c:pt>
                <c:pt idx="1">
                  <c:v>-0.18545148652056712</c:v>
                </c:pt>
                <c:pt idx="2">
                  <c:v>-0.44827243190355948</c:v>
                </c:pt>
                <c:pt idx="3">
                  <c:v>-0.49898670338498957</c:v>
                </c:pt>
                <c:pt idx="4">
                  <c:v>-0.6099074085164492</c:v>
                </c:pt>
                <c:pt idx="5">
                  <c:v>-0.68079908754425622</c:v>
                </c:pt>
              </c:numCache>
            </c:numRef>
          </c:val>
          <c:smooth val="0"/>
          <c:extLst>
            <c:ext xmlns:c16="http://schemas.microsoft.com/office/drawing/2014/chart" uri="{C3380CC4-5D6E-409C-BE32-E72D297353CC}">
              <c16:uniqueId val="{00000001-C92D-814E-ADAD-BC95B489A7AC}"/>
            </c:ext>
          </c:extLst>
        </c:ser>
        <c:ser>
          <c:idx val="5"/>
          <c:order val="2"/>
          <c:tx>
            <c:strRef>
              <c:f>'13 5 Yr Prov Chg'!$DO$3</c:f>
              <c:strCache>
                <c:ptCount val="1"/>
                <c:pt idx="0">
                  <c:v>Total Loans</c:v>
                </c:pt>
              </c:strCache>
            </c:strRef>
          </c:tx>
          <c:spPr>
            <a:ln w="28575" cap="rnd">
              <a:solidFill>
                <a:srgbClr val="FF0000"/>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Chg'!$DO$4:$DO$9</c:f>
              <c:numCache>
                <c:formatCode>0.0%</c:formatCode>
                <c:ptCount val="6"/>
                <c:pt idx="0">
                  <c:v>0</c:v>
                </c:pt>
                <c:pt idx="1">
                  <c:v>8.7319063318350237E-2</c:v>
                </c:pt>
                <c:pt idx="2">
                  <c:v>0.1108880757808889</c:v>
                </c:pt>
                <c:pt idx="3">
                  <c:v>0.22436523755191512</c:v>
                </c:pt>
                <c:pt idx="4">
                  <c:v>0.15951766740199652</c:v>
                </c:pt>
                <c:pt idx="5">
                  <c:v>9.0210704383933374E-2</c:v>
                </c:pt>
              </c:numCache>
            </c:numRef>
          </c:val>
          <c:smooth val="0"/>
          <c:extLst>
            <c:ext xmlns:c16="http://schemas.microsoft.com/office/drawing/2014/chart" uri="{C3380CC4-5D6E-409C-BE32-E72D297353CC}">
              <c16:uniqueId val="{00000002-C92D-814E-ADAD-BC95B489A7AC}"/>
            </c:ext>
          </c:extLst>
        </c:ser>
        <c:ser>
          <c:idx val="6"/>
          <c:order val="3"/>
          <c:tx>
            <c:strRef>
              <c:f>'13 5 Yr Prov Chg'!$DP$3</c:f>
              <c:strCache>
                <c:ptCount val="1"/>
                <c:pt idx="0">
                  <c:v>Total Commercial</c:v>
                </c:pt>
              </c:strCache>
            </c:strRef>
          </c:tx>
          <c:spPr>
            <a:ln w="28575" cap="rnd">
              <a:solidFill>
                <a:schemeClr val="tx1"/>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Chg'!$DP$4:$DP$9</c:f>
              <c:numCache>
                <c:formatCode>0.0%</c:formatCode>
                <c:ptCount val="6"/>
                <c:pt idx="0">
                  <c:v>0</c:v>
                </c:pt>
                <c:pt idx="1">
                  <c:v>9.3858285146267817E-2</c:v>
                </c:pt>
                <c:pt idx="2">
                  <c:v>0.20145512764927906</c:v>
                </c:pt>
                <c:pt idx="3">
                  <c:v>0.35163107588349052</c:v>
                </c:pt>
                <c:pt idx="4">
                  <c:v>0.28179118330092179</c:v>
                </c:pt>
                <c:pt idx="5">
                  <c:v>0.1592663876953665</c:v>
                </c:pt>
              </c:numCache>
            </c:numRef>
          </c:val>
          <c:smooth val="0"/>
          <c:extLst>
            <c:ext xmlns:c16="http://schemas.microsoft.com/office/drawing/2014/chart" uri="{C3380CC4-5D6E-409C-BE32-E72D297353CC}">
              <c16:uniqueId val="{00000003-C92D-814E-ADAD-BC95B489A7AC}"/>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79871128608923869"/>
          <c:h val="7.4814983387192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Meridian</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793866556154165"/>
          <c:w val="0.85836329833770775"/>
          <c:h val="0.60244035285063058"/>
        </c:manualLayout>
      </c:layout>
      <c:lineChart>
        <c:grouping val="standard"/>
        <c:varyColors val="0"/>
        <c:ser>
          <c:idx val="0"/>
          <c:order val="0"/>
          <c:tx>
            <c:strRef>
              <c:f>'12. 5 Yr Change'!$GD$3</c:f>
              <c:strCache>
                <c:ptCount val="1"/>
                <c:pt idx="0">
                  <c:v>Demand</c:v>
                </c:pt>
              </c:strCache>
            </c:strRef>
          </c:tx>
          <c:spPr>
            <a:ln w="28575" cap="rnd">
              <a:solidFill>
                <a:srgbClr val="00FA00"/>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Change'!$GD$4:$GD$9</c:f>
              <c:numCache>
                <c:formatCode>0.0%</c:formatCode>
                <c:ptCount val="6"/>
                <c:pt idx="0">
                  <c:v>0</c:v>
                </c:pt>
                <c:pt idx="1">
                  <c:v>-7.1458167873049608E-2</c:v>
                </c:pt>
                <c:pt idx="2">
                  <c:v>5.1825405013645721E-2</c:v>
                </c:pt>
                <c:pt idx="3">
                  <c:v>-7.2459577810311634E-2</c:v>
                </c:pt>
                <c:pt idx="4">
                  <c:v>-4.5462304386153743E-2</c:v>
                </c:pt>
                <c:pt idx="5">
                  <c:v>-6.5000764740801645E-2</c:v>
                </c:pt>
              </c:numCache>
            </c:numRef>
          </c:val>
          <c:smooth val="0"/>
          <c:extLst>
            <c:ext xmlns:c16="http://schemas.microsoft.com/office/drawing/2014/chart" uri="{C3380CC4-5D6E-409C-BE32-E72D297353CC}">
              <c16:uniqueId val="{00000000-85E8-44B6-9807-AB23D843440B}"/>
            </c:ext>
          </c:extLst>
        </c:ser>
        <c:ser>
          <c:idx val="1"/>
          <c:order val="1"/>
          <c:tx>
            <c:strRef>
              <c:f>'12. 5 Yr Change'!$GE$3</c:f>
              <c:strCache>
                <c:ptCount val="1"/>
                <c:pt idx="0">
                  <c:v>Term</c:v>
                </c:pt>
              </c:strCache>
            </c:strRef>
          </c:tx>
          <c:spPr>
            <a:ln w="28575" cap="rnd">
              <a:solidFill>
                <a:srgbClr val="C00000"/>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Change'!$GE$4:$GE$9</c:f>
              <c:numCache>
                <c:formatCode>0.0%</c:formatCode>
                <c:ptCount val="6"/>
                <c:pt idx="0">
                  <c:v>0</c:v>
                </c:pt>
                <c:pt idx="1">
                  <c:v>0.11157301056620555</c:v>
                </c:pt>
                <c:pt idx="2">
                  <c:v>0.6813375388797418</c:v>
                </c:pt>
                <c:pt idx="3">
                  <c:v>0.75972354838121914</c:v>
                </c:pt>
                <c:pt idx="4">
                  <c:v>0.85774908922070792</c:v>
                </c:pt>
                <c:pt idx="5">
                  <c:v>1.1184993925787148</c:v>
                </c:pt>
              </c:numCache>
            </c:numRef>
          </c:val>
          <c:smooth val="0"/>
          <c:extLst>
            <c:ext xmlns:c16="http://schemas.microsoft.com/office/drawing/2014/chart" uri="{C3380CC4-5D6E-409C-BE32-E72D297353CC}">
              <c16:uniqueId val="{00000001-85E8-44B6-9807-AB23D843440B}"/>
            </c:ext>
          </c:extLst>
        </c:ser>
        <c:ser>
          <c:idx val="2"/>
          <c:order val="2"/>
          <c:tx>
            <c:strRef>
              <c:f>'12. 5 Yr Change'!$GF$3</c:f>
              <c:strCache>
                <c:ptCount val="1"/>
                <c:pt idx="0">
                  <c:v>Total Deposits</c:v>
                </c:pt>
              </c:strCache>
            </c:strRef>
          </c:tx>
          <c:spPr>
            <a:ln w="28575" cap="rnd">
              <a:solidFill>
                <a:srgbClr val="00389B"/>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Change'!$GF$4:$GF$9</c:f>
              <c:numCache>
                <c:formatCode>0.0%</c:formatCode>
                <c:ptCount val="6"/>
                <c:pt idx="0">
                  <c:v>0</c:v>
                </c:pt>
                <c:pt idx="1">
                  <c:v>-5.270713012836244E-3</c:v>
                </c:pt>
                <c:pt idx="2">
                  <c:v>0.25910343705840921</c:v>
                </c:pt>
                <c:pt idx="3">
                  <c:v>0.19521386065271645</c:v>
                </c:pt>
                <c:pt idx="4">
                  <c:v>0.21797756788303108</c:v>
                </c:pt>
                <c:pt idx="5">
                  <c:v>0.26440744207103245</c:v>
                </c:pt>
              </c:numCache>
            </c:numRef>
          </c:val>
          <c:smooth val="0"/>
          <c:extLst>
            <c:ext xmlns:c16="http://schemas.microsoft.com/office/drawing/2014/chart" uri="{C3380CC4-5D6E-409C-BE32-E72D297353CC}">
              <c16:uniqueId val="{00000002-85E8-44B6-9807-AB23D843440B}"/>
            </c:ext>
          </c:extLst>
        </c:ser>
        <c:ser>
          <c:idx val="4"/>
          <c:order val="3"/>
          <c:tx>
            <c:strRef>
              <c:f>'12. 5 Yr Change'!$GG$3</c:f>
              <c:strCache>
                <c:ptCount val="1"/>
                <c:pt idx="0">
                  <c:v>Mortgages</c:v>
                </c:pt>
              </c:strCache>
            </c:strRef>
          </c:tx>
          <c:spPr>
            <a:ln w="28575" cap="rnd">
              <a:solidFill>
                <a:srgbClr val="AB7942"/>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Change'!$GG$4:$GG$9</c:f>
              <c:numCache>
                <c:formatCode>0.0%</c:formatCode>
                <c:ptCount val="6"/>
                <c:pt idx="0">
                  <c:v>0</c:v>
                </c:pt>
                <c:pt idx="1">
                  <c:v>0.40896548000847338</c:v>
                </c:pt>
                <c:pt idx="2">
                  <c:v>0.14468594694453982</c:v>
                </c:pt>
                <c:pt idx="3">
                  <c:v>0.50821255086567385</c:v>
                </c:pt>
                <c:pt idx="4">
                  <c:v>2.259954608766872</c:v>
                </c:pt>
                <c:pt idx="5">
                  <c:v>1.3919564060278922</c:v>
                </c:pt>
              </c:numCache>
            </c:numRef>
          </c:val>
          <c:smooth val="0"/>
          <c:extLst>
            <c:ext xmlns:c16="http://schemas.microsoft.com/office/drawing/2014/chart" uri="{C3380CC4-5D6E-409C-BE32-E72D297353CC}">
              <c16:uniqueId val="{00000003-85E8-44B6-9807-AB23D843440B}"/>
            </c:ext>
          </c:extLst>
        </c:ser>
        <c:ser>
          <c:idx val="5"/>
          <c:order val="4"/>
          <c:tx>
            <c:strRef>
              <c:f>'12. 5 Yr Change'!$GH$3</c:f>
              <c:strCache>
                <c:ptCount val="1"/>
                <c:pt idx="0">
                  <c:v>Business Loans</c:v>
                </c:pt>
              </c:strCache>
            </c:strRef>
          </c:tx>
          <c:spPr>
            <a:ln w="28575" cap="rnd">
              <a:solidFill>
                <a:srgbClr val="00B0F0"/>
              </a:solidFill>
              <a:prstDash val="solid"/>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Change'!$GH$4:$GH$9</c:f>
              <c:numCache>
                <c:formatCode>0.0%</c:formatCode>
                <c:ptCount val="6"/>
                <c:pt idx="0">
                  <c:v>0</c:v>
                </c:pt>
                <c:pt idx="1">
                  <c:v>0.10701652120488765</c:v>
                </c:pt>
                <c:pt idx="2">
                  <c:v>0.14357221756664704</c:v>
                </c:pt>
                <c:pt idx="3">
                  <c:v>0.1401588064603804</c:v>
                </c:pt>
                <c:pt idx="4">
                  <c:v>0.22406445355166354</c:v>
                </c:pt>
                <c:pt idx="5">
                  <c:v>0.15837717653394931</c:v>
                </c:pt>
              </c:numCache>
            </c:numRef>
          </c:val>
          <c:smooth val="0"/>
          <c:extLst>
            <c:ext xmlns:c16="http://schemas.microsoft.com/office/drawing/2014/chart" uri="{C3380CC4-5D6E-409C-BE32-E72D297353CC}">
              <c16:uniqueId val="{00000004-85E8-44B6-9807-AB23D843440B}"/>
            </c:ext>
          </c:extLst>
        </c:ser>
        <c:ser>
          <c:idx val="6"/>
          <c:order val="5"/>
          <c:tx>
            <c:strRef>
              <c:f>'12. 5 Yr Change'!$GI$3</c:f>
              <c:strCache>
                <c:ptCount val="1"/>
                <c:pt idx="0">
                  <c:v>Total Loans</c:v>
                </c:pt>
              </c:strCache>
            </c:strRef>
          </c:tx>
          <c:spPr>
            <a:ln w="28575" cap="rnd">
              <a:solidFill>
                <a:srgbClr val="FF0000"/>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Change'!$GI$4:$GI$9</c:f>
              <c:numCache>
                <c:formatCode>0.0%</c:formatCode>
                <c:ptCount val="6"/>
                <c:pt idx="0">
                  <c:v>0</c:v>
                </c:pt>
                <c:pt idx="1">
                  <c:v>0.12303684527965379</c:v>
                </c:pt>
                <c:pt idx="2">
                  <c:v>0.15916619731552661</c:v>
                </c:pt>
                <c:pt idx="3">
                  <c:v>0.18377131788657444</c:v>
                </c:pt>
                <c:pt idx="4">
                  <c:v>0.31056162618868832</c:v>
                </c:pt>
                <c:pt idx="5">
                  <c:v>0.22828633541583229</c:v>
                </c:pt>
              </c:numCache>
            </c:numRef>
          </c:val>
          <c:smooth val="0"/>
          <c:extLst>
            <c:ext xmlns:c16="http://schemas.microsoft.com/office/drawing/2014/chart" uri="{C3380CC4-5D6E-409C-BE32-E72D297353CC}">
              <c16:uniqueId val="{00000005-85E8-44B6-9807-AB23D843440B}"/>
            </c:ext>
          </c:extLst>
        </c:ser>
        <c:ser>
          <c:idx val="3"/>
          <c:order val="6"/>
          <c:tx>
            <c:strRef>
              <c:f>'12. 5 Yr Change'!$GJ$3</c:f>
              <c:strCache>
                <c:ptCount val="1"/>
                <c:pt idx="0">
                  <c:v>Total Commercial</c:v>
                </c:pt>
              </c:strCache>
            </c:strRef>
          </c:tx>
          <c:spPr>
            <a:ln w="28575" cap="rnd">
              <a:solidFill>
                <a:schemeClr val="tx1"/>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Change'!$GJ$4:$GJ$9</c:f>
              <c:numCache>
                <c:formatCode>0.0%</c:formatCode>
                <c:ptCount val="6"/>
                <c:pt idx="0">
                  <c:v>0</c:v>
                </c:pt>
                <c:pt idx="1">
                  <c:v>6.5519060662887152E-2</c:v>
                </c:pt>
                <c:pt idx="2">
                  <c:v>0.19332981862623461</c:v>
                </c:pt>
                <c:pt idx="3">
                  <c:v>0.19950723368102671</c:v>
                </c:pt>
                <c:pt idx="4">
                  <c:v>0.23878720880745763</c:v>
                </c:pt>
                <c:pt idx="5">
                  <c:v>0.23128054331029982</c:v>
                </c:pt>
              </c:numCache>
            </c:numRef>
          </c:val>
          <c:smooth val="0"/>
          <c:extLst>
            <c:ext xmlns:c16="http://schemas.microsoft.com/office/drawing/2014/chart" uri="{C3380CC4-5D6E-409C-BE32-E72D297353CC}">
              <c16:uniqueId val="{00000006-85E8-44B6-9807-AB23D843440B}"/>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69"/>
          <c:h val="0.16574006184449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Meridian</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4"/>
          <c:order val="0"/>
          <c:tx>
            <c:strRef>
              <c:f>'13 5 Yr Prov Chg'!$DQ$3</c:f>
              <c:strCache>
                <c:ptCount val="1"/>
                <c:pt idx="0">
                  <c:v>Demand</c:v>
                </c:pt>
              </c:strCache>
            </c:strRef>
          </c:tx>
          <c:spPr>
            <a:ln w="28575" cap="rnd">
              <a:solidFill>
                <a:srgbClr val="00FA00"/>
              </a:solidFill>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Chg'!$DQ$4:$DQ$9</c:f>
              <c:numCache>
                <c:formatCode>0.0%</c:formatCode>
                <c:ptCount val="6"/>
                <c:pt idx="0">
                  <c:v>0</c:v>
                </c:pt>
                <c:pt idx="1">
                  <c:v>-8.9725376177822808E-2</c:v>
                </c:pt>
                <c:pt idx="2">
                  <c:v>1.8722833999326657E-2</c:v>
                </c:pt>
                <c:pt idx="3">
                  <c:v>-9.7620567885966E-2</c:v>
                </c:pt>
                <c:pt idx="4">
                  <c:v>0.18697584655717567</c:v>
                </c:pt>
                <c:pt idx="5">
                  <c:v>-7.2248920247525078E-2</c:v>
                </c:pt>
              </c:numCache>
            </c:numRef>
          </c:val>
          <c:smooth val="0"/>
          <c:extLst>
            <c:ext xmlns:c16="http://schemas.microsoft.com/office/drawing/2014/chart" uri="{C3380CC4-5D6E-409C-BE32-E72D297353CC}">
              <c16:uniqueId val="{00000000-C840-42DF-9F95-1DD8176A69D6}"/>
            </c:ext>
          </c:extLst>
        </c:ser>
        <c:ser>
          <c:idx val="0"/>
          <c:order val="1"/>
          <c:tx>
            <c:strRef>
              <c:f>'13 5 Yr Prov Chg'!$DR$3</c:f>
              <c:strCache>
                <c:ptCount val="1"/>
                <c:pt idx="0">
                  <c:v>Term</c:v>
                </c:pt>
              </c:strCache>
            </c:strRef>
          </c:tx>
          <c:spPr>
            <a:ln w="28575" cap="rnd">
              <a:solidFill>
                <a:srgbClr val="C00000"/>
              </a:solidFill>
              <a:round/>
            </a:ln>
            <a:effectLst/>
          </c:spPr>
          <c:marker>
            <c:symbol val="none"/>
          </c:marker>
          <c:val>
            <c:numRef>
              <c:f>'13 5 Yr Prov Chg'!$DR$4:$DR$9</c:f>
              <c:numCache>
                <c:formatCode>0.0%</c:formatCode>
                <c:ptCount val="6"/>
                <c:pt idx="0">
                  <c:v>0</c:v>
                </c:pt>
                <c:pt idx="1">
                  <c:v>0.10077459433712087</c:v>
                </c:pt>
                <c:pt idx="2">
                  <c:v>0.61205469379638289</c:v>
                </c:pt>
                <c:pt idx="3">
                  <c:v>0.69272126356437713</c:v>
                </c:pt>
                <c:pt idx="4">
                  <c:v>0.81608096481455572</c:v>
                </c:pt>
                <c:pt idx="5">
                  <c:v>1.027515742263303</c:v>
                </c:pt>
              </c:numCache>
            </c:numRef>
          </c:val>
          <c:smooth val="0"/>
          <c:extLst>
            <c:ext xmlns:c16="http://schemas.microsoft.com/office/drawing/2014/chart" uri="{C3380CC4-5D6E-409C-BE32-E72D297353CC}">
              <c16:uniqueId val="{00000001-C840-42DF-9F95-1DD8176A69D6}"/>
            </c:ext>
          </c:extLst>
        </c:ser>
        <c:ser>
          <c:idx val="1"/>
          <c:order val="2"/>
          <c:tx>
            <c:strRef>
              <c:f>'13 5 Yr Prov Chg'!$DS$3</c:f>
              <c:strCache>
                <c:ptCount val="1"/>
                <c:pt idx="0">
                  <c:v>Total Deposits</c:v>
                </c:pt>
              </c:strCache>
            </c:strRef>
          </c:tx>
          <c:spPr>
            <a:ln w="28575" cap="rnd">
              <a:solidFill>
                <a:srgbClr val="0432FF"/>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Chg'!$DS$4:$DS$9</c:f>
              <c:numCache>
                <c:formatCode>0.0%</c:formatCode>
                <c:ptCount val="6"/>
                <c:pt idx="0">
                  <c:v>0</c:v>
                </c:pt>
                <c:pt idx="1">
                  <c:v>-1.1544172689668496E-2</c:v>
                </c:pt>
                <c:pt idx="2">
                  <c:v>0.23131871254726608</c:v>
                </c:pt>
                <c:pt idx="3">
                  <c:v>0.17300201728547809</c:v>
                </c:pt>
                <c:pt idx="4">
                  <c:v>0.42320210582312207</c:v>
                </c:pt>
                <c:pt idx="5">
                  <c:v>0.29011721206735547</c:v>
                </c:pt>
              </c:numCache>
            </c:numRef>
          </c:val>
          <c:smooth val="0"/>
          <c:extLst>
            <c:ext xmlns:c16="http://schemas.microsoft.com/office/drawing/2014/chart" uri="{C3380CC4-5D6E-409C-BE32-E72D297353CC}">
              <c16:uniqueId val="{00000002-C840-42DF-9F95-1DD8176A69D6}"/>
            </c:ext>
          </c:extLst>
        </c:ser>
        <c:ser>
          <c:idx val="2"/>
          <c:order val="3"/>
          <c:tx>
            <c:strRef>
              <c:f>'13 5 Yr Prov Chg'!$DT$3</c:f>
              <c:strCache>
                <c:ptCount val="1"/>
                <c:pt idx="0">
                  <c:v>Mortgages</c:v>
                </c:pt>
              </c:strCache>
            </c:strRef>
          </c:tx>
          <c:spPr>
            <a:ln w="28575" cap="rnd">
              <a:solidFill>
                <a:srgbClr val="AB7942"/>
              </a:solidFill>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Chg'!$DT$4:$DT$9</c:f>
              <c:numCache>
                <c:formatCode>0.0%</c:formatCode>
                <c:ptCount val="6"/>
                <c:pt idx="0">
                  <c:v>0</c:v>
                </c:pt>
                <c:pt idx="1">
                  <c:v>0.42894977223756797</c:v>
                </c:pt>
                <c:pt idx="2">
                  <c:v>0.12405354177804262</c:v>
                </c:pt>
                <c:pt idx="3">
                  <c:v>0.46639697546502079</c:v>
                </c:pt>
                <c:pt idx="4">
                  <c:v>2.1069296634705648</c:v>
                </c:pt>
                <c:pt idx="5">
                  <c:v>1.3020391448078823</c:v>
                </c:pt>
              </c:numCache>
            </c:numRef>
          </c:val>
          <c:smooth val="0"/>
          <c:extLst>
            <c:ext xmlns:c16="http://schemas.microsoft.com/office/drawing/2014/chart" uri="{C3380CC4-5D6E-409C-BE32-E72D297353CC}">
              <c16:uniqueId val="{00000003-C840-42DF-9F95-1DD8176A69D6}"/>
            </c:ext>
          </c:extLst>
        </c:ser>
        <c:ser>
          <c:idx val="3"/>
          <c:order val="4"/>
          <c:tx>
            <c:strRef>
              <c:f>'13 5 Yr Prov Chg'!$DU$3</c:f>
              <c:strCache>
                <c:ptCount val="1"/>
                <c:pt idx="0">
                  <c:v>Business Loans</c:v>
                </c:pt>
              </c:strCache>
            </c:strRef>
          </c:tx>
          <c:spPr>
            <a:ln w="28575" cap="rnd">
              <a:solidFill>
                <a:srgbClr val="00B0F0"/>
              </a:solidFill>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Chg'!$DU$4:$DU$9</c:f>
              <c:numCache>
                <c:formatCode>0.0%</c:formatCode>
                <c:ptCount val="6"/>
                <c:pt idx="0">
                  <c:v>0</c:v>
                </c:pt>
                <c:pt idx="1">
                  <c:v>0.20702505509474847</c:v>
                </c:pt>
                <c:pt idx="2">
                  <c:v>0.14983943483557449</c:v>
                </c:pt>
                <c:pt idx="3">
                  <c:v>0.13628510469736785</c:v>
                </c:pt>
                <c:pt idx="4">
                  <c:v>0.22927995069809876</c:v>
                </c:pt>
                <c:pt idx="5">
                  <c:v>0.14843421305852816</c:v>
                </c:pt>
              </c:numCache>
            </c:numRef>
          </c:val>
          <c:smooth val="0"/>
          <c:extLst>
            <c:ext xmlns:c16="http://schemas.microsoft.com/office/drawing/2014/chart" uri="{C3380CC4-5D6E-409C-BE32-E72D297353CC}">
              <c16:uniqueId val="{00000004-C840-42DF-9F95-1DD8176A69D6}"/>
            </c:ext>
          </c:extLst>
        </c:ser>
        <c:ser>
          <c:idx val="5"/>
          <c:order val="5"/>
          <c:tx>
            <c:strRef>
              <c:f>'13 5 Yr Prov Chg'!$DV$3</c:f>
              <c:strCache>
                <c:ptCount val="1"/>
                <c:pt idx="0">
                  <c:v>Total Loans</c:v>
                </c:pt>
              </c:strCache>
            </c:strRef>
          </c:tx>
          <c:spPr>
            <a:ln w="28575" cap="rnd">
              <a:solidFill>
                <a:srgbClr val="FF0000"/>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Chg'!$DV$4:$DV$9</c:f>
              <c:numCache>
                <c:formatCode>0.0%</c:formatCode>
                <c:ptCount val="6"/>
                <c:pt idx="0">
                  <c:v>0</c:v>
                </c:pt>
                <c:pt idx="1">
                  <c:v>0.19944972744754594</c:v>
                </c:pt>
                <c:pt idx="2">
                  <c:v>0.15702360471787055</c:v>
                </c:pt>
                <c:pt idx="3">
                  <c:v>0.16978024679222561</c:v>
                </c:pt>
                <c:pt idx="4">
                  <c:v>0.29562644784156838</c:v>
                </c:pt>
                <c:pt idx="5">
                  <c:v>0.20561983431584424</c:v>
                </c:pt>
              </c:numCache>
            </c:numRef>
          </c:val>
          <c:smooth val="0"/>
          <c:extLst>
            <c:ext xmlns:c16="http://schemas.microsoft.com/office/drawing/2014/chart" uri="{C3380CC4-5D6E-409C-BE32-E72D297353CC}">
              <c16:uniqueId val="{00000005-C840-42DF-9F95-1DD8176A69D6}"/>
            </c:ext>
          </c:extLst>
        </c:ser>
        <c:ser>
          <c:idx val="6"/>
          <c:order val="6"/>
          <c:tx>
            <c:strRef>
              <c:f>'13 5 Yr Prov Chg'!$DW$3</c:f>
              <c:strCache>
                <c:ptCount val="1"/>
                <c:pt idx="0">
                  <c:v>Total Commercial</c:v>
                </c:pt>
              </c:strCache>
            </c:strRef>
          </c:tx>
          <c:spPr>
            <a:ln w="28575" cap="rnd">
              <a:solidFill>
                <a:schemeClr val="tx1"/>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Chg'!$DW$4:$DW$9</c:f>
              <c:numCache>
                <c:formatCode>0.0%</c:formatCode>
                <c:ptCount val="6"/>
                <c:pt idx="0">
                  <c:v>0</c:v>
                </c:pt>
                <c:pt idx="1">
                  <c:v>8.0669472705668141E-2</c:v>
                </c:pt>
                <c:pt idx="2">
                  <c:v>0.17465079289856017</c:v>
                </c:pt>
                <c:pt idx="3">
                  <c:v>0.18329810009948858</c:v>
                </c:pt>
                <c:pt idx="4">
                  <c:v>0.35883776025510605</c:v>
                </c:pt>
                <c:pt idx="5">
                  <c:v>0.23726964191397384</c:v>
                </c:pt>
              </c:numCache>
            </c:numRef>
          </c:val>
          <c:smooth val="0"/>
          <c:extLst>
            <c:ext xmlns:c16="http://schemas.microsoft.com/office/drawing/2014/chart" uri="{C3380CC4-5D6E-409C-BE32-E72D297353CC}">
              <c16:uniqueId val="{00000006-C840-42DF-9F95-1DD8176A69D6}"/>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egendEntry>
        <c:idx val="0"/>
        <c:delete val="1"/>
      </c:legendEntry>
      <c:layout>
        <c:manualLayout>
          <c:xMode val="edge"/>
          <c:yMode val="edge"/>
          <c:x val="9.5088801399825035E-2"/>
          <c:y val="0.92518501661280772"/>
          <c:w val="0.79871128608923869"/>
          <c:h val="7.4814983387192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Libro</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40182619703894"/>
          <c:w val="0.85836329833770775"/>
          <c:h val="0.6848214205550418"/>
        </c:manualLayout>
      </c:layout>
      <c:lineChart>
        <c:grouping val="standard"/>
        <c:varyColors val="0"/>
        <c:ser>
          <c:idx val="0"/>
          <c:order val="0"/>
          <c:tx>
            <c:strRef>
              <c:f>'12. 5 Yr Change'!$GP$3</c:f>
              <c:strCache>
                <c:ptCount val="1"/>
                <c:pt idx="0">
                  <c:v>Total Loans</c:v>
                </c:pt>
              </c:strCache>
            </c:strRef>
          </c:tx>
          <c:spPr>
            <a:ln w="28575" cap="rnd">
              <a:solidFill>
                <a:srgbClr val="FF0000"/>
              </a:solidFill>
              <a:prstDash val="sysDot"/>
              <a:round/>
            </a:ln>
            <a:effectLst/>
          </c:spPr>
          <c:marker>
            <c:symbol val="none"/>
          </c:marker>
          <c:cat>
            <c:numRef>
              <c:f>'12. 5 Yr Change'!$AL$5:$AL$9</c:f>
              <c:numCache>
                <c:formatCode>General</c:formatCode>
                <c:ptCount val="5"/>
                <c:pt idx="0">
                  <c:v>2016</c:v>
                </c:pt>
                <c:pt idx="1">
                  <c:v>2017</c:v>
                </c:pt>
                <c:pt idx="2">
                  <c:v>2018</c:v>
                </c:pt>
                <c:pt idx="3">
                  <c:v>2019</c:v>
                </c:pt>
                <c:pt idx="4">
                  <c:v>2020</c:v>
                </c:pt>
              </c:numCache>
            </c:numRef>
          </c:cat>
          <c:val>
            <c:numRef>
              <c:f>'12. 5 Yr Change'!$GP$5:$GP$9</c:f>
              <c:numCache>
                <c:formatCode>0.0%</c:formatCode>
                <c:ptCount val="5"/>
                <c:pt idx="0">
                  <c:v>0</c:v>
                </c:pt>
                <c:pt idx="1">
                  <c:v>-1.8488907240913444E-2</c:v>
                </c:pt>
                <c:pt idx="2">
                  <c:v>-8.7765526951439233E-3</c:v>
                </c:pt>
                <c:pt idx="3">
                  <c:v>4.3030885004452187E-2</c:v>
                </c:pt>
                <c:pt idx="4">
                  <c:v>-3.1956928379599799E-2</c:v>
                </c:pt>
              </c:numCache>
            </c:numRef>
          </c:val>
          <c:smooth val="0"/>
          <c:extLst>
            <c:ext xmlns:c16="http://schemas.microsoft.com/office/drawing/2014/chart" uri="{C3380CC4-5D6E-409C-BE32-E72D297353CC}">
              <c16:uniqueId val="{00000000-6B3D-3648-9DB0-3B47CC09753C}"/>
            </c:ext>
          </c:extLst>
        </c:ser>
        <c:ser>
          <c:idx val="1"/>
          <c:order val="1"/>
          <c:tx>
            <c:strRef>
              <c:f>'12. 5 Yr Change'!$GQ$3</c:f>
              <c:strCache>
                <c:ptCount val="1"/>
                <c:pt idx="0">
                  <c:v>Total Commercial</c:v>
                </c:pt>
              </c:strCache>
            </c:strRef>
          </c:tx>
          <c:spPr>
            <a:ln w="28575" cap="rnd">
              <a:solidFill>
                <a:schemeClr val="tx1"/>
              </a:solidFill>
              <a:prstDash val="sysDot"/>
              <a:round/>
            </a:ln>
            <a:effectLst/>
          </c:spPr>
          <c:marker>
            <c:symbol val="none"/>
          </c:marker>
          <c:cat>
            <c:numRef>
              <c:f>'12. 5 Yr Change'!$AL$5:$AL$9</c:f>
              <c:numCache>
                <c:formatCode>General</c:formatCode>
                <c:ptCount val="5"/>
                <c:pt idx="0">
                  <c:v>2016</c:v>
                </c:pt>
                <c:pt idx="1">
                  <c:v>2017</c:v>
                </c:pt>
                <c:pt idx="2">
                  <c:v>2018</c:v>
                </c:pt>
                <c:pt idx="3">
                  <c:v>2019</c:v>
                </c:pt>
                <c:pt idx="4">
                  <c:v>2020</c:v>
                </c:pt>
              </c:numCache>
            </c:numRef>
          </c:cat>
          <c:val>
            <c:numRef>
              <c:f>'12. 5 Yr Change'!$GQ$5:$GQ$9</c:f>
              <c:numCache>
                <c:formatCode>0.0%</c:formatCode>
                <c:ptCount val="5"/>
                <c:pt idx="0">
                  <c:v>0</c:v>
                </c:pt>
                <c:pt idx="1">
                  <c:v>3.4750938665541061E-3</c:v>
                </c:pt>
                <c:pt idx="2">
                  <c:v>4.1438680626195601E-2</c:v>
                </c:pt>
                <c:pt idx="3">
                  <c:v>-6.0997980437100556E-3</c:v>
                </c:pt>
                <c:pt idx="4">
                  <c:v>-3.0987279880069302E-2</c:v>
                </c:pt>
              </c:numCache>
            </c:numRef>
          </c:val>
          <c:smooth val="0"/>
          <c:extLst>
            <c:ext xmlns:c16="http://schemas.microsoft.com/office/drawing/2014/chart" uri="{C3380CC4-5D6E-409C-BE32-E72D297353CC}">
              <c16:uniqueId val="{00000001-6B3D-3648-9DB0-3B47CC09753C}"/>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85487165444114244"/>
          <c:w val="0.79871128608923869"/>
          <c:h val="9.73248996669031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Libro</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85836329833770775"/>
          <c:h val="0.73882185608301854"/>
        </c:manualLayout>
      </c:layout>
      <c:lineChart>
        <c:grouping val="standard"/>
        <c:varyColors val="0"/>
        <c:ser>
          <c:idx val="4"/>
          <c:order val="0"/>
          <c:tx>
            <c:strRef>
              <c:f>'13 5 Yr Prov Chg'!$EC$3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Chg'!$EC$4:$EC$9</c:f>
              <c:numCache>
                <c:formatCode>0.0%</c:formatCode>
                <c:ptCount val="6"/>
                <c:pt idx="0">
                  <c:v>0</c:v>
                </c:pt>
                <c:pt idx="1">
                  <c:v>0</c:v>
                </c:pt>
                <c:pt idx="2">
                  <c:v>-8.2716295559984152E-2</c:v>
                </c:pt>
                <c:pt idx="3">
                  <c:v>-8.2893034167398252E-2</c:v>
                </c:pt>
                <c:pt idx="4">
                  <c:v>-3.4546234552672639E-2</c:v>
                </c:pt>
                <c:pt idx="5">
                  <c:v>-0.11032680197776713</c:v>
                </c:pt>
              </c:numCache>
            </c:numRef>
          </c:val>
          <c:smooth val="0"/>
          <c:extLst>
            <c:ext xmlns:c16="http://schemas.microsoft.com/office/drawing/2014/chart" uri="{C3380CC4-5D6E-409C-BE32-E72D297353CC}">
              <c16:uniqueId val="{00000000-EEC2-2D4D-A5AC-26527A3248F7}"/>
            </c:ext>
          </c:extLst>
        </c:ser>
        <c:ser>
          <c:idx val="5"/>
          <c:order val="1"/>
          <c:tx>
            <c:strRef>
              <c:f>'13 5 Yr Prov Chg'!$ED$3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Chg'!$ED$4:$ED$9</c:f>
              <c:numCache>
                <c:formatCode>0.0%</c:formatCode>
                <c:ptCount val="6"/>
                <c:pt idx="0">
                  <c:v>0</c:v>
                </c:pt>
                <c:pt idx="1">
                  <c:v>0</c:v>
                </c:pt>
                <c:pt idx="2">
                  <c:v>-2.6080142714822018E-2</c:v>
                </c:pt>
                <c:pt idx="3">
                  <c:v>1.2962433351589524E-2</c:v>
                </c:pt>
                <c:pt idx="4">
                  <c:v>7.4934527460024367E-2</c:v>
                </c:pt>
                <c:pt idx="5">
                  <c:v>-4.2733273902025568E-2</c:v>
                </c:pt>
              </c:numCache>
            </c:numRef>
          </c:val>
          <c:smooth val="0"/>
          <c:extLst>
            <c:ext xmlns:c16="http://schemas.microsoft.com/office/drawing/2014/chart" uri="{C3380CC4-5D6E-409C-BE32-E72D297353CC}">
              <c16:uniqueId val="{00000001-EEC2-2D4D-A5AC-26527A3248F7}"/>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l"/>
      <c:layout>
        <c:manualLayout>
          <c:xMode val="edge"/>
          <c:yMode val="edge"/>
          <c:x val="0.3611111111111111"/>
          <c:y val="0.88871353147330556"/>
          <c:w val="0.28290376202974626"/>
          <c:h val="9.75440353192845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Alterna</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257014338430045"/>
          <c:w val="0.85836329833770775"/>
          <c:h val="0.68197079341707156"/>
        </c:manualLayout>
      </c:layout>
      <c:lineChart>
        <c:grouping val="standard"/>
        <c:varyColors val="0"/>
        <c:ser>
          <c:idx val="5"/>
          <c:order val="0"/>
          <c:tx>
            <c:strRef>
              <c:f>'12. 5 Yr Change'!$HD$3</c:f>
              <c:strCache>
                <c:ptCount val="1"/>
                <c:pt idx="0">
                  <c:v>Total Loans</c:v>
                </c:pt>
              </c:strCache>
            </c:strRef>
          </c:tx>
          <c:spPr>
            <a:ln w="28575" cap="rnd">
              <a:solidFill>
                <a:srgbClr val="FF0000"/>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Change'!$HD$4:$HD$9</c:f>
              <c:numCache>
                <c:formatCode>0.0%</c:formatCode>
                <c:ptCount val="6"/>
                <c:pt idx="0">
                  <c:v>0</c:v>
                </c:pt>
                <c:pt idx="1">
                  <c:v>0.12963449025612603</c:v>
                </c:pt>
                <c:pt idx="2">
                  <c:v>6.2965759066258231E-2</c:v>
                </c:pt>
                <c:pt idx="3">
                  <c:v>-7.7356827983408205E-2</c:v>
                </c:pt>
                <c:pt idx="4">
                  <c:v>-0.14926588996438703</c:v>
                </c:pt>
                <c:pt idx="5">
                  <c:v>-0.33462997795615879</c:v>
                </c:pt>
              </c:numCache>
            </c:numRef>
          </c:val>
          <c:smooth val="0"/>
          <c:extLst>
            <c:ext xmlns:c16="http://schemas.microsoft.com/office/drawing/2014/chart" uri="{C3380CC4-5D6E-409C-BE32-E72D297353CC}">
              <c16:uniqueId val="{00000000-5DF5-7746-9786-97E0330F3E07}"/>
            </c:ext>
          </c:extLst>
        </c:ser>
        <c:ser>
          <c:idx val="0"/>
          <c:order val="1"/>
          <c:tx>
            <c:strRef>
              <c:f>'12. 5 Yr Change'!$HE$3</c:f>
              <c:strCache>
                <c:ptCount val="1"/>
                <c:pt idx="0">
                  <c:v>Total Commercial</c:v>
                </c:pt>
              </c:strCache>
            </c:strRef>
          </c:tx>
          <c:spPr>
            <a:ln w="28575" cap="rnd">
              <a:solidFill>
                <a:schemeClr val="tx1"/>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Change'!$HE$4:$HE$9</c:f>
              <c:numCache>
                <c:formatCode>0.0%</c:formatCode>
                <c:ptCount val="6"/>
                <c:pt idx="0">
                  <c:v>0</c:v>
                </c:pt>
                <c:pt idx="1">
                  <c:v>0.1016464091819841</c:v>
                </c:pt>
                <c:pt idx="2">
                  <c:v>5.9826903693819752E-2</c:v>
                </c:pt>
                <c:pt idx="3">
                  <c:v>-5.4633543185484301E-2</c:v>
                </c:pt>
                <c:pt idx="4">
                  <c:v>-0.20942380015109341</c:v>
                </c:pt>
                <c:pt idx="5">
                  <c:v>-0.35046537617524831</c:v>
                </c:pt>
              </c:numCache>
            </c:numRef>
          </c:val>
          <c:smooth val="0"/>
          <c:extLst>
            <c:ext xmlns:c16="http://schemas.microsoft.com/office/drawing/2014/chart" uri="{C3380CC4-5D6E-409C-BE32-E72D297353CC}">
              <c16:uniqueId val="{00000001-5DF5-7746-9786-97E0330F3E07}"/>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7102878044413372"/>
          <c:y val="0.88622855295881631"/>
          <c:w val="0.54896789430828452"/>
          <c:h val="4.8104669641494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Alterna</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3"/>
          <c:order val="0"/>
          <c:tx>
            <c:strRef>
              <c:f>'13 5 Yr Prov Chg'!$EQ$3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Chg'!$EQ$4:$EQ$9</c:f>
              <c:numCache>
                <c:formatCode>0.0%</c:formatCode>
                <c:ptCount val="6"/>
                <c:pt idx="0">
                  <c:v>0</c:v>
                </c:pt>
                <c:pt idx="1">
                  <c:v>0.20649628473735132</c:v>
                </c:pt>
                <c:pt idx="2">
                  <c:v>6.1000982512032259E-2</c:v>
                </c:pt>
                <c:pt idx="3">
                  <c:v>-8.826160834034906E-2</c:v>
                </c:pt>
                <c:pt idx="4">
                  <c:v>-0.15896086760257014</c:v>
                </c:pt>
                <c:pt idx="5">
                  <c:v>-0.34688884516456975</c:v>
                </c:pt>
              </c:numCache>
            </c:numRef>
          </c:val>
          <c:smooth val="0"/>
          <c:extLst>
            <c:ext xmlns:c16="http://schemas.microsoft.com/office/drawing/2014/chart" uri="{C3380CC4-5D6E-409C-BE32-E72D297353CC}">
              <c16:uniqueId val="{00000000-DA4B-9E4B-9E98-422EC93A2801}"/>
            </c:ext>
          </c:extLst>
        </c:ser>
        <c:ser>
          <c:idx val="0"/>
          <c:order val="1"/>
          <c:tx>
            <c:strRef>
              <c:f>'13 5 Yr Prov Chg'!$ER$3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Chg'!$ER$4:$ER$9</c:f>
              <c:numCache>
                <c:formatCode>0.0%</c:formatCode>
                <c:ptCount val="6"/>
                <c:pt idx="0">
                  <c:v>0</c:v>
                </c:pt>
                <c:pt idx="1">
                  <c:v>0.11731050909416578</c:v>
                </c:pt>
                <c:pt idx="2">
                  <c:v>4.3237580531034964E-2</c:v>
                </c:pt>
                <c:pt idx="3">
                  <c:v>-6.7408431699484211E-2</c:v>
                </c:pt>
                <c:pt idx="4">
                  <c:v>-0.13280926290170256</c:v>
                </c:pt>
                <c:pt idx="5">
                  <c:v>-0.3492151230647571</c:v>
                </c:pt>
              </c:numCache>
            </c:numRef>
          </c:val>
          <c:smooth val="0"/>
          <c:extLst>
            <c:ext xmlns:c16="http://schemas.microsoft.com/office/drawing/2014/chart" uri="{C3380CC4-5D6E-409C-BE32-E72D297353CC}">
              <c16:uniqueId val="{00000001-DA4B-9E4B-9E98-422EC93A2801}"/>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56330205599300087"/>
          <c:h val="4.87720176596422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First Ontario</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756272571191759"/>
          <c:w val="0.85836329833770775"/>
          <c:h val="0.6891516063352493"/>
        </c:manualLayout>
      </c:layout>
      <c:lineChart>
        <c:grouping val="standard"/>
        <c:varyColors val="0"/>
        <c:ser>
          <c:idx val="6"/>
          <c:order val="0"/>
          <c:tx>
            <c:strRef>
              <c:f>'12. 5 Yr Change'!$GW$3</c:f>
              <c:strCache>
                <c:ptCount val="1"/>
                <c:pt idx="0">
                  <c:v>Total Loans</c:v>
                </c:pt>
              </c:strCache>
            </c:strRef>
          </c:tx>
          <c:spPr>
            <a:ln w="28575" cap="rnd">
              <a:solidFill>
                <a:srgbClr val="FF0000"/>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Change'!$GW$4:$GW$9</c:f>
              <c:numCache>
                <c:formatCode>0.0%</c:formatCode>
                <c:ptCount val="6"/>
                <c:pt idx="0">
                  <c:v>0</c:v>
                </c:pt>
                <c:pt idx="1">
                  <c:v>2.3057055915873814E-2</c:v>
                </c:pt>
                <c:pt idx="2">
                  <c:v>-3.9705554919081405E-2</c:v>
                </c:pt>
                <c:pt idx="3">
                  <c:v>-0.2042754332958229</c:v>
                </c:pt>
                <c:pt idx="4">
                  <c:v>-0.20339360835914952</c:v>
                </c:pt>
                <c:pt idx="5">
                  <c:v>-0.28256114947462108</c:v>
                </c:pt>
              </c:numCache>
            </c:numRef>
          </c:val>
          <c:smooth val="0"/>
          <c:extLst>
            <c:ext xmlns:c16="http://schemas.microsoft.com/office/drawing/2014/chart" uri="{C3380CC4-5D6E-409C-BE32-E72D297353CC}">
              <c16:uniqueId val="{00000000-7D93-5949-AA91-7CD09395AEF7}"/>
            </c:ext>
          </c:extLst>
        </c:ser>
        <c:ser>
          <c:idx val="0"/>
          <c:order val="1"/>
          <c:tx>
            <c:strRef>
              <c:f>'12. 5 Yr Change'!$GX$3</c:f>
              <c:strCache>
                <c:ptCount val="1"/>
                <c:pt idx="0">
                  <c:v>Total Commercial</c:v>
                </c:pt>
              </c:strCache>
            </c:strRef>
          </c:tx>
          <c:spPr>
            <a:ln w="28575" cap="rnd">
              <a:solidFill>
                <a:schemeClr val="tx1"/>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Change'!$GX$4:$GX$9</c:f>
              <c:numCache>
                <c:formatCode>0.0%</c:formatCode>
                <c:ptCount val="6"/>
                <c:pt idx="0">
                  <c:v>0</c:v>
                </c:pt>
                <c:pt idx="1">
                  <c:v>-2.2904384032438134E-3</c:v>
                </c:pt>
                <c:pt idx="2">
                  <c:v>-4.2541229871313875E-2</c:v>
                </c:pt>
                <c:pt idx="3">
                  <c:v>-0.18467795888932667</c:v>
                </c:pt>
                <c:pt idx="4">
                  <c:v>-0.25972398843581096</c:v>
                </c:pt>
                <c:pt idx="5">
                  <c:v>-0.29963575385943758</c:v>
                </c:pt>
              </c:numCache>
            </c:numRef>
          </c:val>
          <c:smooth val="0"/>
          <c:extLst>
            <c:ext xmlns:c16="http://schemas.microsoft.com/office/drawing/2014/chart" uri="{C3380CC4-5D6E-409C-BE32-E72D297353CC}">
              <c16:uniqueId val="{00000001-7D93-5949-AA91-7CD09395AEF7}"/>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8.6755468066491703E-2"/>
          <c:y val="0.90373362583109607"/>
          <c:w val="0.56330205599300087"/>
          <c:h val="4.82697886448404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FirstOntario</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3"/>
          <c:order val="0"/>
          <c:tx>
            <c:strRef>
              <c:f>'13 5 Yr Prov Chg'!$EJ$3</c:f>
              <c:strCache>
                <c:ptCount val="1"/>
                <c:pt idx="0">
                  <c:v>Total Loans</c:v>
                </c:pt>
              </c:strCache>
            </c:strRef>
          </c:tx>
          <c:spPr>
            <a:ln w="28575" cap="rnd">
              <a:solidFill>
                <a:srgbClr val="FF0000"/>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Chg'!$EJ$4:$EJ$9</c:f>
              <c:numCache>
                <c:formatCode>0.0%</c:formatCode>
                <c:ptCount val="6"/>
                <c:pt idx="0">
                  <c:v>0</c:v>
                </c:pt>
                <c:pt idx="1">
                  <c:v>9.2667183663075248E-2</c:v>
                </c:pt>
                <c:pt idx="2">
                  <c:v>-4.1480554720115172E-2</c:v>
                </c:pt>
                <c:pt idx="3">
                  <c:v>-0.21368015430575074</c:v>
                </c:pt>
                <c:pt idx="4">
                  <c:v>-0.21247174577281017</c:v>
                </c:pt>
                <c:pt idx="5">
                  <c:v>-0.29577933981588383</c:v>
                </c:pt>
              </c:numCache>
            </c:numRef>
          </c:val>
          <c:smooth val="0"/>
          <c:extLst>
            <c:ext xmlns:c16="http://schemas.microsoft.com/office/drawing/2014/chart" uri="{C3380CC4-5D6E-409C-BE32-E72D297353CC}">
              <c16:uniqueId val="{00000000-978D-9841-86D9-ABEB859D124A}"/>
            </c:ext>
          </c:extLst>
        </c:ser>
        <c:ser>
          <c:idx val="0"/>
          <c:order val="1"/>
          <c:tx>
            <c:strRef>
              <c:f>'13 5 Yr Prov Chg'!$EK$3</c:f>
              <c:strCache>
                <c:ptCount val="1"/>
                <c:pt idx="0">
                  <c:v>Total Commercial</c:v>
                </c:pt>
              </c:strCache>
            </c:strRef>
          </c:tx>
          <c:spPr>
            <a:ln w="28575" cap="rnd">
              <a:solidFill>
                <a:schemeClr val="tx1"/>
              </a:solidFill>
              <a:prstDash val="sysDot"/>
              <a:round/>
            </a:ln>
            <a:effectLst/>
          </c:spPr>
          <c:marker>
            <c:symbol val="none"/>
          </c:marker>
          <c:cat>
            <c:numRef>
              <c:f>'13 5 Yr Prov Chg'!$A$3:$A$8</c:f>
              <c:numCache>
                <c:formatCode>General</c:formatCode>
                <c:ptCount val="6"/>
                <c:pt idx="0">
                  <c:v>2015</c:v>
                </c:pt>
                <c:pt idx="1">
                  <c:v>2016</c:v>
                </c:pt>
                <c:pt idx="2">
                  <c:v>2017</c:v>
                </c:pt>
                <c:pt idx="3">
                  <c:v>2018</c:v>
                </c:pt>
                <c:pt idx="4">
                  <c:v>2019</c:v>
                </c:pt>
                <c:pt idx="5">
                  <c:v>2020</c:v>
                </c:pt>
              </c:numCache>
            </c:numRef>
          </c:cat>
          <c:val>
            <c:numRef>
              <c:f>'13 5 Yr Prov Chg'!$EK$4:$EK$9</c:f>
              <c:numCache>
                <c:formatCode>0.0%</c:formatCode>
                <c:ptCount val="6"/>
                <c:pt idx="0">
                  <c:v>0</c:v>
                </c:pt>
                <c:pt idx="1">
                  <c:v>1.1895803321807579E-2</c:v>
                </c:pt>
                <c:pt idx="2">
                  <c:v>-5.7528198872901233E-2</c:v>
                </c:pt>
                <c:pt idx="3">
                  <c:v>-0.19569553636218537</c:v>
                </c:pt>
                <c:pt idx="4">
                  <c:v>-0.18798402956321353</c:v>
                </c:pt>
                <c:pt idx="5">
                  <c:v>-0.29828766163294823</c:v>
                </c:pt>
              </c:numCache>
            </c:numRef>
          </c:val>
          <c:smooth val="0"/>
          <c:extLst>
            <c:ext xmlns:c16="http://schemas.microsoft.com/office/drawing/2014/chart" uri="{C3380CC4-5D6E-409C-BE32-E72D297353CC}">
              <c16:uniqueId val="{00000001-978D-9841-86D9-ABEB859D124A}"/>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9.5088801399825035E-2"/>
          <c:y val="0.92518501661280772"/>
          <c:w val="0.56330205599300087"/>
          <c:h val="4.87720176596422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DUCA</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3953703703703705"/>
          <c:w val="0.85836329833770775"/>
          <c:h val="0.54229002624671918"/>
        </c:manualLayout>
      </c:layout>
      <c:lineChart>
        <c:grouping val="standard"/>
        <c:varyColors val="0"/>
        <c:ser>
          <c:idx val="0"/>
          <c:order val="0"/>
          <c:tx>
            <c:strRef>
              <c:f>'12. 5 Yr Change'!$HK$3</c:f>
              <c:strCache>
                <c:ptCount val="1"/>
                <c:pt idx="0">
                  <c:v>Total Loans</c:v>
                </c:pt>
              </c:strCache>
            </c:strRef>
          </c:tx>
          <c:spPr>
            <a:ln w="28575" cap="rnd">
              <a:solidFill>
                <a:srgbClr val="FF0000"/>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Change'!$HK$4:$HK$9</c:f>
              <c:numCache>
                <c:formatCode>0.0%</c:formatCode>
                <c:ptCount val="6"/>
                <c:pt idx="0">
                  <c:v>0</c:v>
                </c:pt>
                <c:pt idx="1">
                  <c:v>3.2101481401854606E-2</c:v>
                </c:pt>
                <c:pt idx="2">
                  <c:v>-1.4332951870129496E-3</c:v>
                </c:pt>
                <c:pt idx="3">
                  <c:v>-0.1532917615333847</c:v>
                </c:pt>
                <c:pt idx="4">
                  <c:v>-0.23348334097376036</c:v>
                </c:pt>
                <c:pt idx="5">
                  <c:v>-0.24277983663899746</c:v>
                </c:pt>
              </c:numCache>
            </c:numRef>
          </c:val>
          <c:smooth val="0"/>
          <c:extLst>
            <c:ext xmlns:c16="http://schemas.microsoft.com/office/drawing/2014/chart" uri="{C3380CC4-5D6E-409C-BE32-E72D297353CC}">
              <c16:uniqueId val="{00000000-3D69-6741-AC64-F352596854F4}"/>
            </c:ext>
          </c:extLst>
        </c:ser>
        <c:ser>
          <c:idx val="1"/>
          <c:order val="1"/>
          <c:tx>
            <c:strRef>
              <c:f>'12. 5 Yr Change'!$HL$3</c:f>
              <c:strCache>
                <c:ptCount val="1"/>
                <c:pt idx="0">
                  <c:v>Total Commercial</c:v>
                </c:pt>
              </c:strCache>
            </c:strRef>
          </c:tx>
          <c:spPr>
            <a:ln w="28575" cap="rnd">
              <a:solidFill>
                <a:schemeClr val="tx1"/>
              </a:solidFill>
              <a:prstDash val="sysDot"/>
              <a:round/>
            </a:ln>
            <a:effectLst/>
          </c:spPr>
          <c:marker>
            <c:symbol val="none"/>
          </c:marker>
          <c:cat>
            <c:numRef>
              <c:f>'12. 5 Yr Change'!$A$4:$A$9</c:f>
              <c:numCache>
                <c:formatCode>General</c:formatCode>
                <c:ptCount val="6"/>
                <c:pt idx="0">
                  <c:v>2015</c:v>
                </c:pt>
                <c:pt idx="1">
                  <c:v>2016</c:v>
                </c:pt>
                <c:pt idx="2">
                  <c:v>2017</c:v>
                </c:pt>
                <c:pt idx="3">
                  <c:v>2018</c:v>
                </c:pt>
                <c:pt idx="4">
                  <c:v>2019</c:v>
                </c:pt>
                <c:pt idx="5">
                  <c:v>2020</c:v>
                </c:pt>
              </c:numCache>
            </c:numRef>
          </c:cat>
          <c:val>
            <c:numRef>
              <c:f>'12. 5 Yr Change'!$HL$4:$HL$9</c:f>
              <c:numCache>
                <c:formatCode>0.0%</c:formatCode>
                <c:ptCount val="6"/>
                <c:pt idx="0">
                  <c:v>0</c:v>
                </c:pt>
                <c:pt idx="1">
                  <c:v>6.5299003396764223E-3</c:v>
                </c:pt>
                <c:pt idx="2">
                  <c:v>-4.3819851513008908E-3</c:v>
                </c:pt>
                <c:pt idx="3">
                  <c:v>-0.1324386375663226</c:v>
                </c:pt>
                <c:pt idx="4">
                  <c:v>-0.28768598758961583</c:v>
                </c:pt>
                <c:pt idx="5">
                  <c:v>-0.26080121185742494</c:v>
                </c:pt>
              </c:numCache>
            </c:numRef>
          </c:val>
          <c:smooth val="0"/>
          <c:extLst>
            <c:ext xmlns:c16="http://schemas.microsoft.com/office/drawing/2014/chart" uri="{C3380CC4-5D6E-409C-BE32-E72D297353CC}">
              <c16:uniqueId val="{00000001-3D69-6741-AC64-F352596854F4}"/>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l"/>
      <c:layout>
        <c:manualLayout>
          <c:xMode val="edge"/>
          <c:yMode val="edge"/>
          <c:x val="0.34166666666666667"/>
          <c:y val="0.83947409627773795"/>
          <c:w val="0.28290376202974626"/>
          <c:h val="9.58813528990694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RBC Royal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Changes'!$AW$3</c:f>
              <c:strCache>
                <c:ptCount val="1"/>
                <c:pt idx="0">
                  <c:v>Demand</c:v>
                </c:pt>
              </c:strCache>
            </c:strRef>
          </c:tx>
          <c:spPr>
            <a:ln w="28575" cap="rnd">
              <a:solidFill>
                <a:srgbClr val="00B05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Changes'!$AW$4:$AW$28</c:f>
              <c:numCache>
                <c:formatCode>0.0%</c:formatCode>
                <c:ptCount val="25"/>
                <c:pt idx="0">
                  <c:v>0</c:v>
                </c:pt>
                <c:pt idx="1">
                  <c:v>-2.4201968815260898E-4</c:v>
                </c:pt>
                <c:pt idx="2">
                  <c:v>1.4179663310596443E-2</c:v>
                </c:pt>
                <c:pt idx="3">
                  <c:v>-2.058892984143337E-2</c:v>
                </c:pt>
                <c:pt idx="4">
                  <c:v>-1.0003174142342121E-2</c:v>
                </c:pt>
                <c:pt idx="5">
                  <c:v>-2.1397135242053396E-2</c:v>
                </c:pt>
                <c:pt idx="6">
                  <c:v>9.1277314217376344E-3</c:v>
                </c:pt>
                <c:pt idx="7">
                  <c:v>-1.8926324779013598E-2</c:v>
                </c:pt>
                <c:pt idx="8">
                  <c:v>-1.0238963132482768E-2</c:v>
                </c:pt>
                <c:pt idx="9">
                  <c:v>1.3863178333708925E-2</c:v>
                </c:pt>
                <c:pt idx="10">
                  <c:v>-1.7355543485302549E-2</c:v>
                </c:pt>
                <c:pt idx="11">
                  <c:v>-1.6040288488284266E-3</c:v>
                </c:pt>
                <c:pt idx="12">
                  <c:v>-4.4089544210429415E-3</c:v>
                </c:pt>
                <c:pt idx="13">
                  <c:v>-1.1717150385807545E-2</c:v>
                </c:pt>
                <c:pt idx="14">
                  <c:v>-1.0095079435739812E-4</c:v>
                </c:pt>
                <c:pt idx="15">
                  <c:v>-2.4600705934164212E-2</c:v>
                </c:pt>
                <c:pt idx="16">
                  <c:v>-1.291700088463596E-2</c:v>
                </c:pt>
                <c:pt idx="17">
                  <c:v>-2.2333075157712226E-2</c:v>
                </c:pt>
                <c:pt idx="18">
                  <c:v>-2.406366775534545E-2</c:v>
                </c:pt>
                <c:pt idx="19">
                  <c:v>-3.7009844904716073E-2</c:v>
                </c:pt>
                <c:pt idx="20">
                  <c:v>-3.1407794279227498E-2</c:v>
                </c:pt>
                <c:pt idx="21">
                  <c:v>-2.9101955561865192E-2</c:v>
                </c:pt>
                <c:pt idx="22">
                  <c:v>-2.8158842639045657E-2</c:v>
                </c:pt>
              </c:numCache>
            </c:numRef>
          </c:val>
          <c:smooth val="0"/>
          <c:extLst>
            <c:ext xmlns:c16="http://schemas.microsoft.com/office/drawing/2014/chart" uri="{C3380CC4-5D6E-409C-BE32-E72D297353CC}">
              <c16:uniqueId val="{00000000-2831-584E-8550-23DD4496CD41}"/>
            </c:ext>
          </c:extLst>
        </c:ser>
        <c:ser>
          <c:idx val="1"/>
          <c:order val="1"/>
          <c:tx>
            <c:strRef>
              <c:f>'5. Tot Mkt BP Changes'!$AX$3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Changes'!$AX$4:$AX$28</c:f>
              <c:numCache>
                <c:formatCode>0.0%</c:formatCode>
                <c:ptCount val="25"/>
                <c:pt idx="0">
                  <c:v>0</c:v>
                </c:pt>
                <c:pt idx="1">
                  <c:v>-3.8765334989996444E-2</c:v>
                </c:pt>
                <c:pt idx="2">
                  <c:v>-6.8362862891504686E-2</c:v>
                </c:pt>
                <c:pt idx="3">
                  <c:v>2.0448842552116624E-3</c:v>
                </c:pt>
                <c:pt idx="4">
                  <c:v>-2.7325387825485058E-2</c:v>
                </c:pt>
                <c:pt idx="5">
                  <c:v>-9.0175938014113166E-2</c:v>
                </c:pt>
                <c:pt idx="6">
                  <c:v>-6.0238065138915296E-2</c:v>
                </c:pt>
                <c:pt idx="7">
                  <c:v>-0.10507784809669217</c:v>
                </c:pt>
                <c:pt idx="8">
                  <c:v>-0.12065544090486846</c:v>
                </c:pt>
                <c:pt idx="9">
                  <c:v>-5.3222193941882892E-2</c:v>
                </c:pt>
                <c:pt idx="10">
                  <c:v>-1.239707292775577E-2</c:v>
                </c:pt>
                <c:pt idx="11">
                  <c:v>-2.3581627517159781E-2</c:v>
                </c:pt>
                <c:pt idx="12">
                  <c:v>-1.0184021017567891E-2</c:v>
                </c:pt>
                <c:pt idx="13">
                  <c:v>4.8975062418725623E-2</c:v>
                </c:pt>
                <c:pt idx="14">
                  <c:v>9.4449300542984269E-2</c:v>
                </c:pt>
                <c:pt idx="15">
                  <c:v>0.11188485165867992</c:v>
                </c:pt>
                <c:pt idx="16">
                  <c:v>0.1224493828936157</c:v>
                </c:pt>
                <c:pt idx="17">
                  <c:v>6.9713926409656693E-2</c:v>
                </c:pt>
                <c:pt idx="18">
                  <c:v>9.5133681676376758E-2</c:v>
                </c:pt>
                <c:pt idx="19">
                  <c:v>0.10898000220858488</c:v>
                </c:pt>
                <c:pt idx="20">
                  <c:v>9.9570983767960891E-2</c:v>
                </c:pt>
                <c:pt idx="21">
                  <c:v>0.1214434373707188</c:v>
                </c:pt>
                <c:pt idx="22">
                  <c:v>0.129923045011197</c:v>
                </c:pt>
              </c:numCache>
            </c:numRef>
          </c:val>
          <c:smooth val="0"/>
          <c:extLst>
            <c:ext xmlns:c16="http://schemas.microsoft.com/office/drawing/2014/chart" uri="{C3380CC4-5D6E-409C-BE32-E72D297353CC}">
              <c16:uniqueId val="{00000001-2831-584E-8550-23DD4496CD41}"/>
            </c:ext>
          </c:extLst>
        </c:ser>
        <c:ser>
          <c:idx val="2"/>
          <c:order val="2"/>
          <c:tx>
            <c:strRef>
              <c:f>'5. Tot Mkt BP Changes'!$AY$3</c:f>
              <c:strCache>
                <c:ptCount val="1"/>
                <c:pt idx="0">
                  <c:v>Total Deposits</c:v>
                </c:pt>
              </c:strCache>
            </c:strRef>
          </c:tx>
          <c:spPr>
            <a:ln w="28575" cap="rnd">
              <a:solidFill>
                <a:srgbClr val="0432FF"/>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Changes'!$AY$4:$AY$28</c:f>
              <c:numCache>
                <c:formatCode>0.0%</c:formatCode>
                <c:ptCount val="25"/>
                <c:pt idx="0">
                  <c:v>0</c:v>
                </c:pt>
                <c:pt idx="1">
                  <c:v>-1.2994927613670625E-2</c:v>
                </c:pt>
                <c:pt idx="2">
                  <c:v>-1.0041272108242818E-2</c:v>
                </c:pt>
                <c:pt idx="3">
                  <c:v>-1.3634219812670455E-2</c:v>
                </c:pt>
                <c:pt idx="4">
                  <c:v>-1.5727834618585759E-2</c:v>
                </c:pt>
                <c:pt idx="5">
                  <c:v>-4.0359075619634852E-2</c:v>
                </c:pt>
                <c:pt idx="6">
                  <c:v>-4.6768575406127199E-3</c:v>
                </c:pt>
                <c:pt idx="7">
                  <c:v>-3.362614579316018E-2</c:v>
                </c:pt>
                <c:pt idx="8">
                  <c:v>-2.7388692018475394E-2</c:v>
                </c:pt>
                <c:pt idx="9">
                  <c:v>1.204288031420808E-2</c:v>
                </c:pt>
                <c:pt idx="10">
                  <c:v>4.5823523646842463E-4</c:v>
                </c:pt>
                <c:pt idx="11">
                  <c:v>1.1957899726608125E-2</c:v>
                </c:pt>
                <c:pt idx="12">
                  <c:v>1.349577908382163E-2</c:v>
                </c:pt>
                <c:pt idx="13">
                  <c:v>2.2794522022490462E-2</c:v>
                </c:pt>
                <c:pt idx="14">
                  <c:v>4.331159462966104E-2</c:v>
                </c:pt>
                <c:pt idx="15">
                  <c:v>3.1031895131407399E-2</c:v>
                </c:pt>
                <c:pt idx="16">
                  <c:v>4.8583524171786949E-2</c:v>
                </c:pt>
                <c:pt idx="17">
                  <c:v>2.9628884950149526E-2</c:v>
                </c:pt>
                <c:pt idx="18">
                  <c:v>3.587480341732887E-2</c:v>
                </c:pt>
                <c:pt idx="19">
                  <c:v>2.8640584605464259E-2</c:v>
                </c:pt>
                <c:pt idx="20">
                  <c:v>3.2005978515175053E-2</c:v>
                </c:pt>
                <c:pt idx="21">
                  <c:v>3.8610329247569054E-2</c:v>
                </c:pt>
                <c:pt idx="22">
                  <c:v>4.1254975525562232E-2</c:v>
                </c:pt>
              </c:numCache>
            </c:numRef>
          </c:val>
          <c:smooth val="0"/>
          <c:extLst>
            <c:ext xmlns:c16="http://schemas.microsoft.com/office/drawing/2014/chart" uri="{C3380CC4-5D6E-409C-BE32-E72D297353CC}">
              <c16:uniqueId val="{00000002-2831-584E-8550-23DD4496CD41}"/>
            </c:ext>
          </c:extLst>
        </c:ser>
        <c:ser>
          <c:idx val="3"/>
          <c:order val="3"/>
          <c:tx>
            <c:strRef>
              <c:f>'5. Tot Mkt BP Changes'!$AZ$3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Changes'!$AZ$4:$AZ$28</c:f>
              <c:numCache>
                <c:formatCode>0.0%</c:formatCode>
                <c:ptCount val="25"/>
                <c:pt idx="0">
                  <c:v>0</c:v>
                </c:pt>
                <c:pt idx="1">
                  <c:v>-2.9968516720413466E-2</c:v>
                </c:pt>
                <c:pt idx="2">
                  <c:v>-4.5384575788360908E-2</c:v>
                </c:pt>
                <c:pt idx="3">
                  <c:v>-4.2072441549076182E-2</c:v>
                </c:pt>
                <c:pt idx="4">
                  <c:v>-4.0793776006751499E-2</c:v>
                </c:pt>
                <c:pt idx="5">
                  <c:v>-3.7154350003023438E-2</c:v>
                </c:pt>
                <c:pt idx="6">
                  <c:v>-3.1984248615835771E-2</c:v>
                </c:pt>
                <c:pt idx="7">
                  <c:v>-3.7232494538788526E-2</c:v>
                </c:pt>
                <c:pt idx="8">
                  <c:v>-4.1691064822317395E-2</c:v>
                </c:pt>
                <c:pt idx="9">
                  <c:v>-4.7805313298030325E-2</c:v>
                </c:pt>
                <c:pt idx="10">
                  <c:v>-4.5275589216291323E-2</c:v>
                </c:pt>
                <c:pt idx="11">
                  <c:v>-4.3081731526684285E-2</c:v>
                </c:pt>
                <c:pt idx="12">
                  <c:v>-4.0495248261460365E-2</c:v>
                </c:pt>
                <c:pt idx="13">
                  <c:v>-4.1706784027691443E-2</c:v>
                </c:pt>
                <c:pt idx="14">
                  <c:v>-4.6644909642926523E-2</c:v>
                </c:pt>
                <c:pt idx="15">
                  <c:v>-6.1586283317868903E-2</c:v>
                </c:pt>
                <c:pt idx="16">
                  <c:v>-4.7969664443580882E-2</c:v>
                </c:pt>
                <c:pt idx="17">
                  <c:v>-4.9070168645802104E-2</c:v>
                </c:pt>
                <c:pt idx="18">
                  <c:v>-4.8705583858611373E-2</c:v>
                </c:pt>
                <c:pt idx="19">
                  <c:v>-4.3372946338153112E-2</c:v>
                </c:pt>
                <c:pt idx="20">
                  <c:v>-4.8085255397179526E-2</c:v>
                </c:pt>
                <c:pt idx="21">
                  <c:v>-4.9412220868568585E-2</c:v>
                </c:pt>
                <c:pt idx="22">
                  <c:v>-5.4544725416659952E-2</c:v>
                </c:pt>
              </c:numCache>
            </c:numRef>
          </c:val>
          <c:smooth val="0"/>
          <c:extLst>
            <c:ext xmlns:c16="http://schemas.microsoft.com/office/drawing/2014/chart" uri="{C3380CC4-5D6E-409C-BE32-E72D297353CC}">
              <c16:uniqueId val="{00000003-2831-584E-8550-23DD4496CD41}"/>
            </c:ext>
          </c:extLst>
        </c:ser>
        <c:ser>
          <c:idx val="4"/>
          <c:order val="4"/>
          <c:tx>
            <c:strRef>
              <c:f>'5. Tot Mkt BP Changes'!$BA$3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Changes'!$BA$4:$BA$28</c:f>
              <c:numCache>
                <c:formatCode>0.0%</c:formatCode>
                <c:ptCount val="25"/>
                <c:pt idx="0">
                  <c:v>0</c:v>
                </c:pt>
                <c:pt idx="1">
                  <c:v>-6.2237765385176821E-3</c:v>
                </c:pt>
                <c:pt idx="2">
                  <c:v>-1.1319329358290971E-2</c:v>
                </c:pt>
                <c:pt idx="3">
                  <c:v>3.9413019749396042E-3</c:v>
                </c:pt>
                <c:pt idx="4">
                  <c:v>-6.1525214213390821E-2</c:v>
                </c:pt>
                <c:pt idx="5">
                  <c:v>-9.5470588887668184E-2</c:v>
                </c:pt>
                <c:pt idx="6">
                  <c:v>-0.11289397246189689</c:v>
                </c:pt>
                <c:pt idx="7">
                  <c:v>-0.11596821059076169</c:v>
                </c:pt>
                <c:pt idx="8">
                  <c:v>-0.12849160738442783</c:v>
                </c:pt>
                <c:pt idx="9">
                  <c:v>-0.13523963922526241</c:v>
                </c:pt>
                <c:pt idx="10">
                  <c:v>-0.14012211527674603</c:v>
                </c:pt>
                <c:pt idx="11">
                  <c:v>-0.13953222586712175</c:v>
                </c:pt>
                <c:pt idx="12">
                  <c:v>-0.1497593531000353</c:v>
                </c:pt>
                <c:pt idx="13">
                  <c:v>-0.14434673232822628</c:v>
                </c:pt>
                <c:pt idx="14">
                  <c:v>-0.15069669023671084</c:v>
                </c:pt>
                <c:pt idx="15">
                  <c:v>-0.14661110603446051</c:v>
                </c:pt>
                <c:pt idx="16">
                  <c:v>-0.13763076046264461</c:v>
                </c:pt>
                <c:pt idx="17">
                  <c:v>-0.13778230555827517</c:v>
                </c:pt>
                <c:pt idx="18">
                  <c:v>-0.14498093843585541</c:v>
                </c:pt>
                <c:pt idx="19">
                  <c:v>-0.13040417170661991</c:v>
                </c:pt>
                <c:pt idx="20">
                  <c:v>-0.13464265287030749</c:v>
                </c:pt>
                <c:pt idx="21">
                  <c:v>-0.12776201694085357</c:v>
                </c:pt>
                <c:pt idx="22">
                  <c:v>-0.11870595204470474</c:v>
                </c:pt>
              </c:numCache>
            </c:numRef>
          </c:val>
          <c:smooth val="0"/>
          <c:extLst>
            <c:ext xmlns:c16="http://schemas.microsoft.com/office/drawing/2014/chart" uri="{C3380CC4-5D6E-409C-BE32-E72D297353CC}">
              <c16:uniqueId val="{00000004-2831-584E-8550-23DD4496CD41}"/>
            </c:ext>
          </c:extLst>
        </c:ser>
        <c:ser>
          <c:idx val="5"/>
          <c:order val="5"/>
          <c:tx>
            <c:strRef>
              <c:f>'5. Tot Mkt BP Changes'!$BB$3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Changes'!$BB$4:$BB$28</c:f>
              <c:numCache>
                <c:formatCode>0.0%</c:formatCode>
                <c:ptCount val="25"/>
                <c:pt idx="0">
                  <c:v>0</c:v>
                </c:pt>
                <c:pt idx="1">
                  <c:v>-1.2880698412893278E-2</c:v>
                </c:pt>
                <c:pt idx="2">
                  <c:v>-2.0655692213980691E-2</c:v>
                </c:pt>
                <c:pt idx="3">
                  <c:v>-8.142852669181886E-3</c:v>
                </c:pt>
                <c:pt idx="4">
                  <c:v>-5.6039594146805281E-2</c:v>
                </c:pt>
                <c:pt idx="5">
                  <c:v>-8.0206482445707522E-2</c:v>
                </c:pt>
                <c:pt idx="6">
                  <c:v>-9.1639476944603407E-2</c:v>
                </c:pt>
                <c:pt idx="7">
                  <c:v>-9.5042350031737208E-2</c:v>
                </c:pt>
                <c:pt idx="8">
                  <c:v>-0.10537311982729709</c:v>
                </c:pt>
                <c:pt idx="9">
                  <c:v>-0.11198188105233077</c:v>
                </c:pt>
                <c:pt idx="10">
                  <c:v>-0.11480491002270377</c:v>
                </c:pt>
                <c:pt idx="11">
                  <c:v>-0.11366088769233748</c:v>
                </c:pt>
                <c:pt idx="12">
                  <c:v>-0.12059240896828868</c:v>
                </c:pt>
                <c:pt idx="13">
                  <c:v>-0.11689838221977318</c:v>
                </c:pt>
                <c:pt idx="14">
                  <c:v>-0.12288557918628643</c:v>
                </c:pt>
                <c:pt idx="15">
                  <c:v>-0.12398936073786895</c:v>
                </c:pt>
                <c:pt idx="16">
                  <c:v>-0.11378618458556967</c:v>
                </c:pt>
                <c:pt idx="17">
                  <c:v>-0.11419464417563865</c:v>
                </c:pt>
                <c:pt idx="18">
                  <c:v>-0.11954101439009633</c:v>
                </c:pt>
                <c:pt idx="19">
                  <c:v>-0.10735816915712977</c:v>
                </c:pt>
                <c:pt idx="20">
                  <c:v>-0.1117156578197033</c:v>
                </c:pt>
                <c:pt idx="21">
                  <c:v>-0.10694705353136405</c:v>
                </c:pt>
                <c:pt idx="22">
                  <c:v>-0.10167392220316668</c:v>
                </c:pt>
              </c:numCache>
            </c:numRef>
          </c:val>
          <c:smooth val="0"/>
          <c:extLst>
            <c:ext xmlns:c16="http://schemas.microsoft.com/office/drawing/2014/chart" uri="{C3380CC4-5D6E-409C-BE32-E72D297353CC}">
              <c16:uniqueId val="{00000005-2831-584E-8550-23DD4496CD41}"/>
            </c:ext>
          </c:extLst>
        </c:ser>
        <c:ser>
          <c:idx val="6"/>
          <c:order val="6"/>
          <c:tx>
            <c:strRef>
              <c:f>'5. Tot Mkt BP Changes'!$BC$3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Changes'!$BC$4:$BC$28</c:f>
              <c:numCache>
                <c:formatCode>0.0%</c:formatCode>
                <c:ptCount val="25"/>
                <c:pt idx="0">
                  <c:v>0</c:v>
                </c:pt>
                <c:pt idx="1">
                  <c:v>-1.2708540607108815E-2</c:v>
                </c:pt>
                <c:pt idx="2">
                  <c:v>-1.3039054544729093E-2</c:v>
                </c:pt>
                <c:pt idx="3">
                  <c:v>-1.4630724977575787E-2</c:v>
                </c:pt>
                <c:pt idx="4">
                  <c:v>-2.1925183700791575E-2</c:v>
                </c:pt>
                <c:pt idx="5">
                  <c:v>-4.6309030531434633E-2</c:v>
                </c:pt>
                <c:pt idx="6">
                  <c:v>-1.7602373411533829E-2</c:v>
                </c:pt>
                <c:pt idx="7">
                  <c:v>-3.8874327897141472E-2</c:v>
                </c:pt>
                <c:pt idx="8">
                  <c:v>-3.4987318996765972E-2</c:v>
                </c:pt>
                <c:pt idx="9">
                  <c:v>-4.7844486749686792E-3</c:v>
                </c:pt>
                <c:pt idx="10">
                  <c:v>-1.4368890292350528E-2</c:v>
                </c:pt>
                <c:pt idx="11">
                  <c:v>-3.2232493347957377E-3</c:v>
                </c:pt>
                <c:pt idx="12">
                  <c:v>-6.2537121269873406E-3</c:v>
                </c:pt>
                <c:pt idx="13">
                  <c:v>1.3126160693190062E-3</c:v>
                </c:pt>
                <c:pt idx="14">
                  <c:v>1.6762695752777054E-2</c:v>
                </c:pt>
                <c:pt idx="15">
                  <c:v>5.2954680426522431E-3</c:v>
                </c:pt>
                <c:pt idx="16">
                  <c:v>1.9175969973918822E-2</c:v>
                </c:pt>
                <c:pt idx="17">
                  <c:v>7.366547882179845E-3</c:v>
                </c:pt>
                <c:pt idx="18">
                  <c:v>9.4404285507686935E-3</c:v>
                </c:pt>
                <c:pt idx="19">
                  <c:v>8.2751774934245285E-3</c:v>
                </c:pt>
                <c:pt idx="20">
                  <c:v>1.1308228228259075E-2</c:v>
                </c:pt>
                <c:pt idx="21">
                  <c:v>1.7586599956861501E-2</c:v>
                </c:pt>
                <c:pt idx="22">
                  <c:v>1.932659492811882E-2</c:v>
                </c:pt>
              </c:numCache>
            </c:numRef>
          </c:val>
          <c:smooth val="0"/>
          <c:extLst>
            <c:ext xmlns:c16="http://schemas.microsoft.com/office/drawing/2014/chart" uri="{C3380CC4-5D6E-409C-BE32-E72D297353CC}">
              <c16:uniqueId val="{00000006-2831-584E-8550-23DD4496CD41}"/>
            </c:ext>
          </c:extLst>
        </c:ser>
        <c:dLbls>
          <c:showLegendKey val="0"/>
          <c:showVal val="0"/>
          <c:showCatName val="0"/>
          <c:showSerName val="0"/>
          <c:showPercent val="0"/>
          <c:showBubbleSize val="0"/>
        </c:dLbls>
        <c:smooth val="0"/>
        <c:axId val="510267008"/>
        <c:axId val="510139280"/>
      </c:lineChart>
      <c:catAx>
        <c:axId val="5102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139280"/>
        <c:crosses val="autoZero"/>
        <c:auto val="1"/>
        <c:lblAlgn val="ctr"/>
        <c:lblOffset val="100"/>
        <c:noMultiLvlLbl val="0"/>
      </c:catAx>
      <c:valAx>
        <c:axId val="510139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26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DUCA</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94174138637295"/>
          <c:w val="0.74782392825896749"/>
          <c:h val="0.73882185608301854"/>
        </c:manualLayout>
      </c:layout>
      <c:lineChart>
        <c:grouping val="standard"/>
        <c:varyColors val="0"/>
        <c:ser>
          <c:idx val="4"/>
          <c:order val="0"/>
          <c:tx>
            <c:strRef>
              <c:f>'13 5 Yr Prov Chg'!$EX$3</c:f>
              <c:strCache>
                <c:ptCount val="1"/>
                <c:pt idx="0">
                  <c:v>Total Loans</c:v>
                </c:pt>
              </c:strCache>
            </c:strRef>
          </c:tx>
          <c:spPr>
            <a:ln w="28575" cap="rnd">
              <a:solidFill>
                <a:srgbClr val="FF0000"/>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Chg'!$EX$4:$EX$9</c:f>
              <c:numCache>
                <c:formatCode>0.0%</c:formatCode>
                <c:ptCount val="6"/>
                <c:pt idx="0">
                  <c:v>0</c:v>
                </c:pt>
                <c:pt idx="1">
                  <c:v>0.10232700357875898</c:v>
                </c:pt>
                <c:pt idx="2">
                  <c:v>-3.2790370961135471E-3</c:v>
                </c:pt>
                <c:pt idx="3">
                  <c:v>-0.16329906191443036</c:v>
                </c:pt>
                <c:pt idx="4">
                  <c:v>-0.24221857538001115</c:v>
                </c:pt>
                <c:pt idx="5">
                  <c:v>-0.25673096326423978</c:v>
                </c:pt>
              </c:numCache>
            </c:numRef>
          </c:val>
          <c:smooth val="0"/>
          <c:extLst>
            <c:ext xmlns:c16="http://schemas.microsoft.com/office/drawing/2014/chart" uri="{C3380CC4-5D6E-409C-BE32-E72D297353CC}">
              <c16:uniqueId val="{00000000-7609-1F47-8BD2-78D4E0C4FA16}"/>
            </c:ext>
          </c:extLst>
        </c:ser>
        <c:ser>
          <c:idx val="0"/>
          <c:order val="1"/>
          <c:tx>
            <c:strRef>
              <c:f>'13 5 Yr Prov Chg'!$EY$3</c:f>
              <c:strCache>
                <c:ptCount val="1"/>
                <c:pt idx="0">
                  <c:v>Total Commercial</c:v>
                </c:pt>
              </c:strCache>
            </c:strRef>
          </c:tx>
          <c:spPr>
            <a:ln w="28575" cap="rnd">
              <a:solidFill>
                <a:schemeClr val="tx1"/>
              </a:solidFill>
              <a:prstDash val="sysDot"/>
              <a:round/>
            </a:ln>
            <a:effectLst/>
          </c:spPr>
          <c:marker>
            <c:symbol val="none"/>
          </c:marker>
          <c:cat>
            <c:numRef>
              <c:f>'13 5 Yr Prov Chg'!$AC$4:$AC$9</c:f>
              <c:numCache>
                <c:formatCode>General</c:formatCode>
                <c:ptCount val="6"/>
                <c:pt idx="0">
                  <c:v>2015</c:v>
                </c:pt>
                <c:pt idx="1">
                  <c:v>2016</c:v>
                </c:pt>
                <c:pt idx="2">
                  <c:v>2017</c:v>
                </c:pt>
                <c:pt idx="3">
                  <c:v>2018</c:v>
                </c:pt>
                <c:pt idx="4">
                  <c:v>2019</c:v>
                </c:pt>
                <c:pt idx="5">
                  <c:v>2020</c:v>
                </c:pt>
              </c:numCache>
            </c:numRef>
          </c:cat>
          <c:val>
            <c:numRef>
              <c:f>'13 5 Yr Prov Chg'!$EY$4:$EY$9</c:f>
              <c:numCache>
                <c:formatCode>0.0%</c:formatCode>
                <c:ptCount val="6"/>
                <c:pt idx="0">
                  <c:v>0</c:v>
                </c:pt>
                <c:pt idx="1">
                  <c:v>2.0841556776904867E-2</c:v>
                </c:pt>
                <c:pt idx="2">
                  <c:v>-1.9966255504742673E-2</c:v>
                </c:pt>
                <c:pt idx="3">
                  <c:v>-0.14416213336443787</c:v>
                </c:pt>
                <c:pt idx="4">
                  <c:v>-0.21865581890061614</c:v>
                </c:pt>
                <c:pt idx="5">
                  <c:v>-0.25937836917860913</c:v>
                </c:pt>
              </c:numCache>
            </c:numRef>
          </c:val>
          <c:smooth val="0"/>
          <c:extLst>
            <c:ext xmlns:c16="http://schemas.microsoft.com/office/drawing/2014/chart" uri="{C3380CC4-5D6E-409C-BE32-E72D297353CC}">
              <c16:uniqueId val="{00000001-7609-1F47-8BD2-78D4E0C4FA16}"/>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l"/>
      <c:layout>
        <c:manualLayout>
          <c:xMode val="edge"/>
          <c:yMode val="edge"/>
          <c:x val="0.35"/>
          <c:y val="0.89449387829411486"/>
          <c:w val="0.28290376202974626"/>
          <c:h val="9.75440353192845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Uni Financial</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6124658306403053"/>
          <c:w val="0.88961351706036695"/>
          <c:h val="0.65877588500059425"/>
        </c:manualLayout>
      </c:layout>
      <c:lineChart>
        <c:grouping val="standard"/>
        <c:varyColors val="0"/>
        <c:ser>
          <c:idx val="0"/>
          <c:order val="0"/>
          <c:tx>
            <c:strRef>
              <c:f>'5. Tot Mkt BP Changes'!$EX$3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Changes'!$EX$4:$EX$28</c:f>
              <c:numCache>
                <c:formatCode>0.0%</c:formatCode>
                <c:ptCount val="25"/>
                <c:pt idx="0">
                  <c:v>0</c:v>
                </c:pt>
                <c:pt idx="1">
                  <c:v>1.3967226093208199E-2</c:v>
                </c:pt>
                <c:pt idx="2">
                  <c:v>-6.9850396049254304E-2</c:v>
                </c:pt>
                <c:pt idx="3">
                  <c:v>-8.6106047174964159E-2</c:v>
                </c:pt>
                <c:pt idx="4">
                  <c:v>-6.5158543678699818E-2</c:v>
                </c:pt>
                <c:pt idx="5">
                  <c:v>-1.8123330500626741E-2</c:v>
                </c:pt>
                <c:pt idx="6">
                  <c:v>1.898208296456395E-2</c:v>
                </c:pt>
                <c:pt idx="7">
                  <c:v>-2.5211479397721323E-2</c:v>
                </c:pt>
                <c:pt idx="8">
                  <c:v>-3.440479282324313E-2</c:v>
                </c:pt>
                <c:pt idx="9">
                  <c:v>-2.7379918386482488E-2</c:v>
                </c:pt>
                <c:pt idx="10">
                  <c:v>-3.1553131723223257E-2</c:v>
                </c:pt>
                <c:pt idx="11">
                  <c:v>-2.8511374529780038E-2</c:v>
                </c:pt>
                <c:pt idx="12">
                  <c:v>-6.9335262750839094E-2</c:v>
                </c:pt>
                <c:pt idx="13">
                  <c:v>-3.3232967412572909E-2</c:v>
                </c:pt>
                <c:pt idx="14">
                  <c:v>3.8790417635071084E-3</c:v>
                </c:pt>
                <c:pt idx="15">
                  <c:v>-1.5560197402121938E-2</c:v>
                </c:pt>
                <c:pt idx="16">
                  <c:v>-3.6778763963500839E-3</c:v>
                </c:pt>
                <c:pt idx="17">
                  <c:v>7.8908783098381105E-2</c:v>
                </c:pt>
                <c:pt idx="18">
                  <c:v>0.1176398176086173</c:v>
                </c:pt>
                <c:pt idx="19">
                  <c:v>5.2873111177355103E-2</c:v>
                </c:pt>
                <c:pt idx="20">
                  <c:v>4.7120314126492778E-2</c:v>
                </c:pt>
                <c:pt idx="21">
                  <c:v>5.2790937765665798E-2</c:v>
                </c:pt>
                <c:pt idx="22">
                  <c:v>4.8402310422231948E-2</c:v>
                </c:pt>
              </c:numCache>
            </c:numRef>
          </c:val>
          <c:smooth val="0"/>
          <c:extLst>
            <c:ext xmlns:c16="http://schemas.microsoft.com/office/drawing/2014/chart" uri="{C3380CC4-5D6E-409C-BE32-E72D297353CC}">
              <c16:uniqueId val="{00000000-09F6-47E1-8910-7A8C47F190EC}"/>
            </c:ext>
          </c:extLst>
        </c:ser>
        <c:ser>
          <c:idx val="1"/>
          <c:order val="1"/>
          <c:tx>
            <c:strRef>
              <c:f>'5. Tot Mkt BP Changes'!$EY$3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Changes'!$EY$4:$EY$28</c:f>
              <c:numCache>
                <c:formatCode>0.0%</c:formatCode>
                <c:ptCount val="25"/>
                <c:pt idx="0">
                  <c:v>0</c:v>
                </c:pt>
                <c:pt idx="1">
                  <c:v>7.7253273325860267E-2</c:v>
                </c:pt>
                <c:pt idx="2">
                  <c:v>6.6117417891255442E-2</c:v>
                </c:pt>
                <c:pt idx="3">
                  <c:v>2.8684880283854068E-2</c:v>
                </c:pt>
                <c:pt idx="4">
                  <c:v>-2.2185007301768717E-2</c:v>
                </c:pt>
                <c:pt idx="5">
                  <c:v>-2.0093992616063757E-2</c:v>
                </c:pt>
                <c:pt idx="6">
                  <c:v>-2.4891099930802248E-2</c:v>
                </c:pt>
                <c:pt idx="7">
                  <c:v>-5.6461865179222945E-3</c:v>
                </c:pt>
                <c:pt idx="8">
                  <c:v>-1.169244255170031E-2</c:v>
                </c:pt>
                <c:pt idx="9">
                  <c:v>-1.5719323442501695E-2</c:v>
                </c:pt>
                <c:pt idx="10">
                  <c:v>-4.3454314798760482E-2</c:v>
                </c:pt>
                <c:pt idx="11">
                  <c:v>-6.0040530409006775E-2</c:v>
                </c:pt>
                <c:pt idx="12">
                  <c:v>-3.0453270669507159E-2</c:v>
                </c:pt>
                <c:pt idx="13">
                  <c:v>-3.6812952007049857E-2</c:v>
                </c:pt>
                <c:pt idx="14">
                  <c:v>-5.6700849005701333E-2</c:v>
                </c:pt>
                <c:pt idx="15">
                  <c:v>5.4643147676887466E-2</c:v>
                </c:pt>
                <c:pt idx="16">
                  <c:v>6.7151675525786936E-2</c:v>
                </c:pt>
                <c:pt idx="17">
                  <c:v>4.6156937904196643E-3</c:v>
                </c:pt>
                <c:pt idx="18">
                  <c:v>1.8688532166183557E-2</c:v>
                </c:pt>
                <c:pt idx="19">
                  <c:v>1.5353772731947693E-2</c:v>
                </c:pt>
                <c:pt idx="20">
                  <c:v>7.0114805824097615E-3</c:v>
                </c:pt>
                <c:pt idx="21">
                  <c:v>3.0814847793921053E-2</c:v>
                </c:pt>
                <c:pt idx="22">
                  <c:v>4.864834641135056E-2</c:v>
                </c:pt>
              </c:numCache>
            </c:numRef>
          </c:val>
          <c:smooth val="0"/>
          <c:extLst>
            <c:ext xmlns:c16="http://schemas.microsoft.com/office/drawing/2014/chart" uri="{C3380CC4-5D6E-409C-BE32-E72D297353CC}">
              <c16:uniqueId val="{00000001-09F6-47E1-8910-7A8C47F190EC}"/>
            </c:ext>
          </c:extLst>
        </c:ser>
        <c:ser>
          <c:idx val="3"/>
          <c:order val="2"/>
          <c:tx>
            <c:strRef>
              <c:f>'5. Tot Mkt BP Changes'!$EZ$3</c:f>
              <c:strCache>
                <c:ptCount val="1"/>
                <c:pt idx="0">
                  <c:v>Total Deposits</c:v>
                </c:pt>
              </c:strCache>
            </c:strRef>
          </c:tx>
          <c:spPr>
            <a:ln w="28575" cap="rnd">
              <a:solidFill>
                <a:srgbClr val="0070C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Changes'!$EZ$4:$EZ$28</c:f>
              <c:numCache>
                <c:formatCode>0.0%</c:formatCode>
                <c:ptCount val="25"/>
                <c:pt idx="0">
                  <c:v>0</c:v>
                </c:pt>
                <c:pt idx="1">
                  <c:v>3.0447248670350983E-2</c:v>
                </c:pt>
                <c:pt idx="2">
                  <c:v>-3.1651062547187789E-2</c:v>
                </c:pt>
                <c:pt idx="3">
                  <c:v>-5.3162045822351588E-2</c:v>
                </c:pt>
                <c:pt idx="4">
                  <c:v>-5.3624635569527457E-2</c:v>
                </c:pt>
                <c:pt idx="5">
                  <c:v>-1.8090276403237189E-2</c:v>
                </c:pt>
                <c:pt idx="6">
                  <c:v>1.239026818097157E-2</c:v>
                </c:pt>
                <c:pt idx="7">
                  <c:v>-1.1522891219011054E-2</c:v>
                </c:pt>
                <c:pt idx="8">
                  <c:v>-1.688968917956428E-2</c:v>
                </c:pt>
                <c:pt idx="9">
                  <c:v>-9.524702701538483E-3</c:v>
                </c:pt>
                <c:pt idx="10">
                  <c:v>-1.7908133279990957E-2</c:v>
                </c:pt>
                <c:pt idx="11">
                  <c:v>-1.7450704351647306E-2</c:v>
                </c:pt>
                <c:pt idx="12">
                  <c:v>-4.1447096287714015E-2</c:v>
                </c:pt>
                <c:pt idx="13">
                  <c:v>-1.4545877740703697E-2</c:v>
                </c:pt>
                <c:pt idx="14">
                  <c:v>9.9710444560540124E-3</c:v>
                </c:pt>
                <c:pt idx="15">
                  <c:v>2.4924722196307793E-2</c:v>
                </c:pt>
                <c:pt idx="16">
                  <c:v>4.4401770248035224E-2</c:v>
                </c:pt>
                <c:pt idx="17">
                  <c:v>9.8402947488847439E-2</c:v>
                </c:pt>
                <c:pt idx="18">
                  <c:v>0.13683310646558514</c:v>
                </c:pt>
                <c:pt idx="19">
                  <c:v>8.3554551957852899E-2</c:v>
                </c:pt>
                <c:pt idx="20">
                  <c:v>7.8260670650787886E-2</c:v>
                </c:pt>
                <c:pt idx="21">
                  <c:v>8.8108463247815516E-2</c:v>
                </c:pt>
                <c:pt idx="22">
                  <c:v>8.8328137368870435E-2</c:v>
                </c:pt>
              </c:numCache>
            </c:numRef>
          </c:val>
          <c:smooth val="0"/>
          <c:extLst>
            <c:ext xmlns:c16="http://schemas.microsoft.com/office/drawing/2014/chart" uri="{C3380CC4-5D6E-409C-BE32-E72D297353CC}">
              <c16:uniqueId val="{00000002-09F6-47E1-8910-7A8C47F190EC}"/>
            </c:ext>
          </c:extLst>
        </c:ser>
        <c:ser>
          <c:idx val="4"/>
          <c:order val="3"/>
          <c:tx>
            <c:strRef>
              <c:f>'5. Tot Mkt BP Changes'!$FA$3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Changes'!$FA$4:$FA$28</c:f>
              <c:numCache>
                <c:formatCode>0.0%</c:formatCode>
                <c:ptCount val="25"/>
                <c:pt idx="0">
                  <c:v>0</c:v>
                </c:pt>
                <c:pt idx="1">
                  <c:v>-3.3740830108476651E-2</c:v>
                </c:pt>
                <c:pt idx="2">
                  <c:v>-2.335851356993943E-2</c:v>
                </c:pt>
                <c:pt idx="3">
                  <c:v>-1.3851074436020492E-2</c:v>
                </c:pt>
                <c:pt idx="4">
                  <c:v>-1.4979134665841344E-2</c:v>
                </c:pt>
                <c:pt idx="5">
                  <c:v>-2.5657898859385544E-2</c:v>
                </c:pt>
                <c:pt idx="6">
                  <c:v>-1.7182342304153286E-2</c:v>
                </c:pt>
                <c:pt idx="7">
                  <c:v>5.4886696570591066E-3</c:v>
                </c:pt>
                <c:pt idx="8">
                  <c:v>-2.9007556324967612E-3</c:v>
                </c:pt>
                <c:pt idx="9">
                  <c:v>-7.8771270028683889E-3</c:v>
                </c:pt>
                <c:pt idx="10">
                  <c:v>-9.8357278416674465E-3</c:v>
                </c:pt>
                <c:pt idx="11">
                  <c:v>5.066185763382186E-4</c:v>
                </c:pt>
                <c:pt idx="12">
                  <c:v>-1.6269795975358756E-2</c:v>
                </c:pt>
                <c:pt idx="13">
                  <c:v>-1.3866601606320611E-2</c:v>
                </c:pt>
                <c:pt idx="14">
                  <c:v>-2.4238864431022883E-2</c:v>
                </c:pt>
                <c:pt idx="15">
                  <c:v>-1.7940399567996E-2</c:v>
                </c:pt>
                <c:pt idx="16">
                  <c:v>3.1283378812738058E-3</c:v>
                </c:pt>
                <c:pt idx="17">
                  <c:v>3.8585758666609443E-3</c:v>
                </c:pt>
                <c:pt idx="18">
                  <c:v>-1.1260871260115884E-2</c:v>
                </c:pt>
                <c:pt idx="19">
                  <c:v>-1.6242969086747754E-2</c:v>
                </c:pt>
                <c:pt idx="20">
                  <c:v>-4.2076926295641394E-2</c:v>
                </c:pt>
                <c:pt idx="21">
                  <c:v>-5.0010175281850061E-2</c:v>
                </c:pt>
                <c:pt idx="22">
                  <c:v>-5.3965032772815065E-2</c:v>
                </c:pt>
              </c:numCache>
            </c:numRef>
          </c:val>
          <c:smooth val="0"/>
          <c:extLst>
            <c:ext xmlns:c16="http://schemas.microsoft.com/office/drawing/2014/chart" uri="{C3380CC4-5D6E-409C-BE32-E72D297353CC}">
              <c16:uniqueId val="{00000003-09F6-47E1-8910-7A8C47F190EC}"/>
            </c:ext>
          </c:extLst>
        </c:ser>
        <c:ser>
          <c:idx val="5"/>
          <c:order val="4"/>
          <c:tx>
            <c:strRef>
              <c:f>'5. Tot Mkt BP Changes'!$FB$3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Changes'!$FB$4:$FB$28</c:f>
              <c:numCache>
                <c:formatCode>0.0%</c:formatCode>
                <c:ptCount val="25"/>
                <c:pt idx="0">
                  <c:v>0</c:v>
                </c:pt>
                <c:pt idx="1">
                  <c:v>1.9516018159295538E-2</c:v>
                </c:pt>
                <c:pt idx="2">
                  <c:v>1.2848255920592024E-2</c:v>
                </c:pt>
                <c:pt idx="3">
                  <c:v>-6.8222399493488947E-2</c:v>
                </c:pt>
                <c:pt idx="4">
                  <c:v>-0.10330596759854165</c:v>
                </c:pt>
                <c:pt idx="5">
                  <c:v>-0.11656038357104284</c:v>
                </c:pt>
                <c:pt idx="6">
                  <c:v>-0.11287471539178097</c:v>
                </c:pt>
                <c:pt idx="7">
                  <c:v>-0.11746707684039477</c:v>
                </c:pt>
                <c:pt idx="8">
                  <c:v>-0.12076876576720333</c:v>
                </c:pt>
                <c:pt idx="9">
                  <c:v>-9.5700245896869235E-2</c:v>
                </c:pt>
                <c:pt idx="10">
                  <c:v>-0.10248661542418488</c:v>
                </c:pt>
                <c:pt idx="11">
                  <c:v>-0.11203078433854417</c:v>
                </c:pt>
                <c:pt idx="12">
                  <c:v>-0.11297776648565627</c:v>
                </c:pt>
                <c:pt idx="13">
                  <c:v>-0.11452164380752876</c:v>
                </c:pt>
                <c:pt idx="14">
                  <c:v>-9.9365979587832179E-2</c:v>
                </c:pt>
                <c:pt idx="15">
                  <c:v>-0.12953718677234988</c:v>
                </c:pt>
                <c:pt idx="16">
                  <c:v>-0.12561637116282595</c:v>
                </c:pt>
                <c:pt idx="17">
                  <c:v>-0.11111288626195975</c:v>
                </c:pt>
                <c:pt idx="18">
                  <c:v>-0.10037405149633521</c:v>
                </c:pt>
                <c:pt idx="19">
                  <c:v>-0.13199154891078921</c:v>
                </c:pt>
                <c:pt idx="20">
                  <c:v>-0.11596781994488596</c:v>
                </c:pt>
                <c:pt idx="21">
                  <c:v>-0.10616311441374195</c:v>
                </c:pt>
                <c:pt idx="22">
                  <c:v>-0.11108324398754543</c:v>
                </c:pt>
              </c:numCache>
            </c:numRef>
          </c:val>
          <c:smooth val="0"/>
          <c:extLst>
            <c:ext xmlns:c16="http://schemas.microsoft.com/office/drawing/2014/chart" uri="{C3380CC4-5D6E-409C-BE32-E72D297353CC}">
              <c16:uniqueId val="{00000004-09F6-47E1-8910-7A8C47F190EC}"/>
            </c:ext>
          </c:extLst>
        </c:ser>
        <c:ser>
          <c:idx val="2"/>
          <c:order val="5"/>
          <c:tx>
            <c:strRef>
              <c:f>'5. Tot Mkt BP Changes'!$FC$3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Changes'!$FC$4:$FC$28</c:f>
              <c:numCache>
                <c:formatCode>0.0%</c:formatCode>
                <c:ptCount val="25"/>
                <c:pt idx="0">
                  <c:v>0</c:v>
                </c:pt>
                <c:pt idx="1">
                  <c:v>1.2615114290514054E-3</c:v>
                </c:pt>
                <c:pt idx="2">
                  <c:v>-1.9151780373037294E-3</c:v>
                </c:pt>
                <c:pt idx="3">
                  <c:v>-4.8300509201583915E-2</c:v>
                </c:pt>
                <c:pt idx="4">
                  <c:v>-6.7999974202081814E-2</c:v>
                </c:pt>
                <c:pt idx="5">
                  <c:v>-8.1503226004644228E-2</c:v>
                </c:pt>
                <c:pt idx="6">
                  <c:v>-7.3724971382705146E-2</c:v>
                </c:pt>
                <c:pt idx="7">
                  <c:v>-6.0140331514838573E-2</c:v>
                </c:pt>
                <c:pt idx="8">
                  <c:v>-6.5144861630941658E-2</c:v>
                </c:pt>
                <c:pt idx="9">
                  <c:v>-5.5972653379103177E-2</c:v>
                </c:pt>
                <c:pt idx="10">
                  <c:v>-5.8947176434869096E-2</c:v>
                </c:pt>
                <c:pt idx="11">
                  <c:v>-5.6445123277670824E-2</c:v>
                </c:pt>
                <c:pt idx="12">
                  <c:v>-6.7264576746550273E-2</c:v>
                </c:pt>
                <c:pt idx="13">
                  <c:v>-6.613667575978785E-2</c:v>
                </c:pt>
                <c:pt idx="14">
                  <c:v>-6.4284174273577105E-2</c:v>
                </c:pt>
                <c:pt idx="15">
                  <c:v>-7.7455402984591498E-2</c:v>
                </c:pt>
                <c:pt idx="16">
                  <c:v>-6.4983218211702734E-2</c:v>
                </c:pt>
                <c:pt idx="17">
                  <c:v>-5.7643187959567091E-2</c:v>
                </c:pt>
                <c:pt idx="18">
                  <c:v>-6.2352541331254681E-2</c:v>
                </c:pt>
                <c:pt idx="19">
                  <c:v>-7.9549898208449252E-2</c:v>
                </c:pt>
                <c:pt idx="20">
                  <c:v>-8.4730379174563053E-2</c:v>
                </c:pt>
                <c:pt idx="21">
                  <c:v>-8.2986168734524066E-2</c:v>
                </c:pt>
                <c:pt idx="22">
                  <c:v>-8.7789294265619974E-2</c:v>
                </c:pt>
              </c:numCache>
            </c:numRef>
          </c:val>
          <c:smooth val="0"/>
          <c:extLst>
            <c:ext xmlns:c16="http://schemas.microsoft.com/office/drawing/2014/chart" uri="{C3380CC4-5D6E-409C-BE32-E72D297353CC}">
              <c16:uniqueId val="{00000005-09F6-47E1-8910-7A8C47F190EC}"/>
            </c:ext>
          </c:extLst>
        </c:ser>
        <c:ser>
          <c:idx val="6"/>
          <c:order val="6"/>
          <c:tx>
            <c:strRef>
              <c:f>'5. Tot Mkt BP Changes'!$FD$3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Changes'!$FD$4:$FD$28</c:f>
              <c:numCache>
                <c:formatCode>0.0%</c:formatCode>
                <c:ptCount val="25"/>
                <c:pt idx="0">
                  <c:v>0</c:v>
                </c:pt>
                <c:pt idx="1">
                  <c:v>1.7250783900142192E-2</c:v>
                </c:pt>
                <c:pt idx="2">
                  <c:v>-1.8189398600980265E-2</c:v>
                </c:pt>
                <c:pt idx="3">
                  <c:v>-5.0458611844384382E-2</c:v>
                </c:pt>
                <c:pt idx="4">
                  <c:v>-6.0835659403686584E-2</c:v>
                </c:pt>
                <c:pt idx="5">
                  <c:v>-4.7114085117069347E-2</c:v>
                </c:pt>
                <c:pt idx="6">
                  <c:v>-2.7044051807926989E-2</c:v>
                </c:pt>
                <c:pt idx="7">
                  <c:v>-3.4761483367815899E-2</c:v>
                </c:pt>
                <c:pt idx="8">
                  <c:v>-4.0167908186591009E-2</c:v>
                </c:pt>
                <c:pt idx="9">
                  <c:v>-3.2243166892935861E-2</c:v>
                </c:pt>
                <c:pt idx="10">
                  <c:v>-3.8287077383162157E-2</c:v>
                </c:pt>
                <c:pt idx="11">
                  <c:v>-3.7212285646280298E-2</c:v>
                </c:pt>
                <c:pt idx="12">
                  <c:v>-5.5180042551665393E-2</c:v>
                </c:pt>
                <c:pt idx="13">
                  <c:v>-3.9352647469745636E-2</c:v>
                </c:pt>
                <c:pt idx="14">
                  <c:v>-2.4724049595844674E-2</c:v>
                </c:pt>
                <c:pt idx="15">
                  <c:v>-2.1773356194807556E-2</c:v>
                </c:pt>
                <c:pt idx="16">
                  <c:v>-5.2949492624470079E-3</c:v>
                </c:pt>
                <c:pt idx="17">
                  <c:v>2.8446786107595271E-2</c:v>
                </c:pt>
                <c:pt idx="18">
                  <c:v>4.8151820112458089E-2</c:v>
                </c:pt>
                <c:pt idx="19">
                  <c:v>1.0608879037892299E-2</c:v>
                </c:pt>
                <c:pt idx="20">
                  <c:v>5.4359720292258698E-3</c:v>
                </c:pt>
                <c:pt idx="21">
                  <c:v>1.1795618667145125E-2</c:v>
                </c:pt>
                <c:pt idx="22">
                  <c:v>9.7840140880492161E-3</c:v>
                </c:pt>
              </c:numCache>
            </c:numRef>
          </c:val>
          <c:smooth val="0"/>
          <c:extLst>
            <c:ext xmlns:c16="http://schemas.microsoft.com/office/drawing/2014/chart" uri="{C3380CC4-5D6E-409C-BE32-E72D297353CC}">
              <c16:uniqueId val="{00000006-09F6-47E1-8910-7A8C47F190EC}"/>
            </c:ext>
          </c:extLst>
        </c:ser>
        <c:dLbls>
          <c:showLegendKey val="0"/>
          <c:showVal val="0"/>
          <c:showCatName val="0"/>
          <c:showSerName val="0"/>
          <c:showPercent val="0"/>
          <c:showBubbleSize val="0"/>
        </c:dLbls>
        <c:smooth val="0"/>
        <c:axId val="510086464"/>
        <c:axId val="510088512"/>
      </c:lineChart>
      <c:catAx>
        <c:axId val="51008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088512"/>
        <c:crosses val="autoZero"/>
        <c:auto val="1"/>
        <c:lblAlgn val="ctr"/>
        <c:lblOffset val="100"/>
        <c:noMultiLvlLbl val="0"/>
      </c:catAx>
      <c:valAx>
        <c:axId val="510088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08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Uni Financial</a:t>
            </a:r>
          </a:p>
          <a:p>
            <a:pPr>
              <a:defRPr/>
            </a:pPr>
            <a:r>
              <a:rPr lang="en-US" sz="1200" b="0"/>
              <a:t>% Change in Share</a:t>
            </a:r>
          </a:p>
        </c:rich>
      </c:tx>
      <c:overlay val="0"/>
    </c:title>
    <c:autoTitleDeleted val="0"/>
    <c:plotArea>
      <c:layout/>
      <c:lineChart>
        <c:grouping val="standard"/>
        <c:varyColors val="0"/>
        <c:ser>
          <c:idx val="0"/>
          <c:order val="0"/>
          <c:tx>
            <c:strRef>
              <c:f>'11. QTRLY BP Change'!$CB$2</c:f>
              <c:strCache>
                <c:ptCount val="1"/>
                <c:pt idx="0">
                  <c:v>Demand Deposits</c:v>
                </c:pt>
              </c:strCache>
            </c:strRef>
          </c:tx>
          <c:spPr>
            <a:ln w="25400">
              <a:solidFill>
                <a:srgbClr val="00FA00"/>
              </a:solidFill>
            </a:ln>
          </c:spPr>
          <c:marker>
            <c:symbol val="none"/>
          </c:marker>
          <c:cat>
            <c:strRef>
              <c:f>'11. QTRLY BP Change'!$A$6:$A$23</c:f>
              <c:strCache>
                <c:ptCount val="18"/>
                <c:pt idx="0">
                  <c:v>Q2</c:v>
                </c:pt>
                <c:pt idx="1">
                  <c:v>Q3</c:v>
                </c:pt>
                <c:pt idx="2">
                  <c:v>Q4</c:v>
                </c:pt>
                <c:pt idx="3">
                  <c:v>Q1'18</c:v>
                </c:pt>
                <c:pt idx="4">
                  <c:v>Q2</c:v>
                </c:pt>
                <c:pt idx="5">
                  <c:v>Q3</c:v>
                </c:pt>
                <c:pt idx="6">
                  <c:v>Q4</c:v>
                </c:pt>
                <c:pt idx="7">
                  <c:v>Q1'19</c:v>
                </c:pt>
                <c:pt idx="8">
                  <c:v>Q2</c:v>
                </c:pt>
                <c:pt idx="9">
                  <c:v>Q3</c:v>
                </c:pt>
                <c:pt idx="10">
                  <c:v>Q4</c:v>
                </c:pt>
                <c:pt idx="11">
                  <c:v>Q1'20</c:v>
                </c:pt>
                <c:pt idx="12">
                  <c:v>Q2</c:v>
                </c:pt>
                <c:pt idx="13">
                  <c:v>Q3</c:v>
                </c:pt>
                <c:pt idx="14">
                  <c:v>Q4</c:v>
                </c:pt>
                <c:pt idx="15">
                  <c:v>Q1'21</c:v>
                </c:pt>
                <c:pt idx="16">
                  <c:v>Q2</c:v>
                </c:pt>
                <c:pt idx="17">
                  <c:v>Q3</c:v>
                </c:pt>
              </c:strCache>
            </c:strRef>
          </c:cat>
          <c:val>
            <c:numRef>
              <c:f>'11. QTRLY BP Change'!$CB$6:$CB$23</c:f>
              <c:numCache>
                <c:formatCode>0.0%</c:formatCode>
                <c:ptCount val="18"/>
                <c:pt idx="0">
                  <c:v>0.14920906139151863</c:v>
                </c:pt>
                <c:pt idx="1">
                  <c:v>-7.5019696766276539E-2</c:v>
                </c:pt>
                <c:pt idx="2">
                  <c:v>-0.14906188286635319</c:v>
                </c:pt>
                <c:pt idx="3">
                  <c:v>-0.16477451981059127</c:v>
                </c:pt>
                <c:pt idx="4">
                  <c:v>-9.3848048838280893E-2</c:v>
                </c:pt>
                <c:pt idx="5">
                  <c:v>-7.5451730480040349E-2</c:v>
                </c:pt>
                <c:pt idx="6">
                  <c:v>-3.3025351577434067E-2</c:v>
                </c:pt>
                <c:pt idx="7">
                  <c:v>-0.1714950855809437</c:v>
                </c:pt>
                <c:pt idx="8">
                  <c:v>-5.4617525381572773E-2</c:v>
                </c:pt>
                <c:pt idx="9">
                  <c:v>1.2007356573654444E-2</c:v>
                </c:pt>
                <c:pt idx="10">
                  <c:v>3.2589219175414414E-3</c:v>
                </c:pt>
                <c:pt idx="11">
                  <c:v>-2.7920792855141006E-2</c:v>
                </c:pt>
                <c:pt idx="12">
                  <c:v>-7.2000816207606469E-2</c:v>
                </c:pt>
                <c:pt idx="13">
                  <c:v>-1.2348786207960972E-2</c:v>
                </c:pt>
                <c:pt idx="14">
                  <c:v>2.8102522894420607E-3</c:v>
                </c:pt>
                <c:pt idx="15">
                  <c:v>-6.9480240037907825E-3</c:v>
                </c:pt>
                <c:pt idx="16">
                  <c:v>0.12420302983371506</c:v>
                </c:pt>
                <c:pt idx="17">
                  <c:v>8.2594451590897927E-2</c:v>
                </c:pt>
              </c:numCache>
            </c:numRef>
          </c:val>
          <c:smooth val="0"/>
          <c:extLst>
            <c:ext xmlns:c16="http://schemas.microsoft.com/office/drawing/2014/chart" uri="{C3380CC4-5D6E-409C-BE32-E72D297353CC}">
              <c16:uniqueId val="{00000000-E370-D442-86FE-DE151B385E0D}"/>
            </c:ext>
          </c:extLst>
        </c:ser>
        <c:ser>
          <c:idx val="1"/>
          <c:order val="1"/>
          <c:tx>
            <c:strRef>
              <c:f>'11. QTRLY BP Change'!$CC$2</c:f>
              <c:strCache>
                <c:ptCount val="1"/>
                <c:pt idx="0">
                  <c:v>Term Deposits</c:v>
                </c:pt>
              </c:strCache>
            </c:strRef>
          </c:tx>
          <c:spPr>
            <a:ln w="25400">
              <a:solidFill>
                <a:srgbClr val="C00000"/>
              </a:solidFill>
            </a:ln>
          </c:spPr>
          <c:marker>
            <c:symbol val="none"/>
          </c:marker>
          <c:cat>
            <c:strRef>
              <c:f>'11. QTRLY BP Change'!$A$6:$A$23</c:f>
              <c:strCache>
                <c:ptCount val="18"/>
                <c:pt idx="0">
                  <c:v>Q2</c:v>
                </c:pt>
                <c:pt idx="1">
                  <c:v>Q3</c:v>
                </c:pt>
                <c:pt idx="2">
                  <c:v>Q4</c:v>
                </c:pt>
                <c:pt idx="3">
                  <c:v>Q1'18</c:v>
                </c:pt>
                <c:pt idx="4">
                  <c:v>Q2</c:v>
                </c:pt>
                <c:pt idx="5">
                  <c:v>Q3</c:v>
                </c:pt>
                <c:pt idx="6">
                  <c:v>Q4</c:v>
                </c:pt>
                <c:pt idx="7">
                  <c:v>Q1'19</c:v>
                </c:pt>
                <c:pt idx="8">
                  <c:v>Q2</c:v>
                </c:pt>
                <c:pt idx="9">
                  <c:v>Q3</c:v>
                </c:pt>
                <c:pt idx="10">
                  <c:v>Q4</c:v>
                </c:pt>
                <c:pt idx="11">
                  <c:v>Q1'20</c:v>
                </c:pt>
                <c:pt idx="12">
                  <c:v>Q2</c:v>
                </c:pt>
                <c:pt idx="13">
                  <c:v>Q3</c:v>
                </c:pt>
                <c:pt idx="14">
                  <c:v>Q4</c:v>
                </c:pt>
                <c:pt idx="15">
                  <c:v>Q1'21</c:v>
                </c:pt>
                <c:pt idx="16">
                  <c:v>Q2</c:v>
                </c:pt>
                <c:pt idx="17">
                  <c:v>Q3</c:v>
                </c:pt>
              </c:strCache>
            </c:strRef>
          </c:cat>
          <c:val>
            <c:numRef>
              <c:f>'11. QTRLY BP Change'!$CC$6:$CC$23</c:f>
              <c:numCache>
                <c:formatCode>0.0%</c:formatCode>
                <c:ptCount val="18"/>
                <c:pt idx="0">
                  <c:v>7.7781679250125746E-2</c:v>
                </c:pt>
                <c:pt idx="1">
                  <c:v>9.0808200759442917E-2</c:v>
                </c:pt>
                <c:pt idx="2">
                  <c:v>-6.4287257991870225E-2</c:v>
                </c:pt>
                <c:pt idx="3">
                  <c:v>-6.0816577265472753E-3</c:v>
                </c:pt>
                <c:pt idx="4">
                  <c:v>-1.9099036644972464E-2</c:v>
                </c:pt>
                <c:pt idx="5">
                  <c:v>-2.3452570550471386E-2</c:v>
                </c:pt>
                <c:pt idx="6">
                  <c:v>-0.10138634788196481</c:v>
                </c:pt>
                <c:pt idx="7">
                  <c:v>-7.2835871501839206E-2</c:v>
                </c:pt>
                <c:pt idx="8">
                  <c:v>7.0846310647796951E-2</c:v>
                </c:pt>
                <c:pt idx="9">
                  <c:v>-6.2394650727989595E-2</c:v>
                </c:pt>
                <c:pt idx="10">
                  <c:v>-0.17178252751257089</c:v>
                </c:pt>
                <c:pt idx="11">
                  <c:v>-0.11065801043741047</c:v>
                </c:pt>
                <c:pt idx="12">
                  <c:v>-6.9180499021336897E-2</c:v>
                </c:pt>
                <c:pt idx="13">
                  <c:v>-2.3995294757433103E-2</c:v>
                </c:pt>
                <c:pt idx="14">
                  <c:v>-2.0404876550364607E-2</c:v>
                </c:pt>
                <c:pt idx="15">
                  <c:v>0.13620211167531135</c:v>
                </c:pt>
                <c:pt idx="16">
                  <c:v>1.1433375554389601E-2</c:v>
                </c:pt>
                <c:pt idx="17">
                  <c:v>3.4918729092928313E-2</c:v>
                </c:pt>
              </c:numCache>
            </c:numRef>
          </c:val>
          <c:smooth val="0"/>
          <c:extLst>
            <c:ext xmlns:c16="http://schemas.microsoft.com/office/drawing/2014/chart" uri="{C3380CC4-5D6E-409C-BE32-E72D297353CC}">
              <c16:uniqueId val="{00000001-E370-D442-86FE-DE151B385E0D}"/>
            </c:ext>
          </c:extLst>
        </c:ser>
        <c:ser>
          <c:idx val="2"/>
          <c:order val="2"/>
          <c:tx>
            <c:strRef>
              <c:f>'11. QTRLY BP Change'!$CD$2</c:f>
              <c:strCache>
                <c:ptCount val="1"/>
                <c:pt idx="0">
                  <c:v>Total Deposits</c:v>
                </c:pt>
              </c:strCache>
            </c:strRef>
          </c:tx>
          <c:spPr>
            <a:ln w="25400">
              <a:solidFill>
                <a:srgbClr val="0432FF"/>
              </a:solidFill>
              <a:prstDash val="sysDot"/>
            </a:ln>
          </c:spPr>
          <c:marker>
            <c:symbol val="none"/>
          </c:marker>
          <c:cat>
            <c:strRef>
              <c:f>'11. QTRLY BP Change'!$A$6:$A$23</c:f>
              <c:strCache>
                <c:ptCount val="18"/>
                <c:pt idx="0">
                  <c:v>Q2</c:v>
                </c:pt>
                <c:pt idx="1">
                  <c:v>Q3</c:v>
                </c:pt>
                <c:pt idx="2">
                  <c:v>Q4</c:v>
                </c:pt>
                <c:pt idx="3">
                  <c:v>Q1'18</c:v>
                </c:pt>
                <c:pt idx="4">
                  <c:v>Q2</c:v>
                </c:pt>
                <c:pt idx="5">
                  <c:v>Q3</c:v>
                </c:pt>
                <c:pt idx="6">
                  <c:v>Q4</c:v>
                </c:pt>
                <c:pt idx="7">
                  <c:v>Q1'19</c:v>
                </c:pt>
                <c:pt idx="8">
                  <c:v>Q2</c:v>
                </c:pt>
                <c:pt idx="9">
                  <c:v>Q3</c:v>
                </c:pt>
                <c:pt idx="10">
                  <c:v>Q4</c:v>
                </c:pt>
                <c:pt idx="11">
                  <c:v>Q1'20</c:v>
                </c:pt>
                <c:pt idx="12">
                  <c:v>Q2</c:v>
                </c:pt>
                <c:pt idx="13">
                  <c:v>Q3</c:v>
                </c:pt>
                <c:pt idx="14">
                  <c:v>Q4</c:v>
                </c:pt>
                <c:pt idx="15">
                  <c:v>Q1'21</c:v>
                </c:pt>
                <c:pt idx="16">
                  <c:v>Q2</c:v>
                </c:pt>
                <c:pt idx="17">
                  <c:v>Q3</c:v>
                </c:pt>
              </c:strCache>
            </c:strRef>
          </c:cat>
          <c:val>
            <c:numRef>
              <c:f>'11. QTRLY BP Change'!$CD$6:$CD$23</c:f>
              <c:numCache>
                <c:formatCode>0.0%</c:formatCode>
                <c:ptCount val="18"/>
                <c:pt idx="0">
                  <c:v>0.10030097419151474</c:v>
                </c:pt>
                <c:pt idx="1">
                  <c:v>-6.8606318960560797E-2</c:v>
                </c:pt>
                <c:pt idx="2">
                  <c:v>-0.16124161772186602</c:v>
                </c:pt>
                <c:pt idx="3">
                  <c:v>-0.15077833651957426</c:v>
                </c:pt>
                <c:pt idx="4">
                  <c:v>-0.11529152849094026</c:v>
                </c:pt>
                <c:pt idx="5">
                  <c:v>-0.10169152738619253</c:v>
                </c:pt>
                <c:pt idx="6">
                  <c:v>-8.2403900934108279E-2</c:v>
                </c:pt>
                <c:pt idx="7">
                  <c:v>-0.1723815585612084</c:v>
                </c:pt>
                <c:pt idx="8">
                  <c:v>-5.7363139014407795E-2</c:v>
                </c:pt>
                <c:pt idx="9">
                  <c:v>-5.3039822425747805E-2</c:v>
                </c:pt>
                <c:pt idx="10">
                  <c:v>-9.0193446251638137E-2</c:v>
                </c:pt>
                <c:pt idx="11">
                  <c:v>-9.0500406221233468E-2</c:v>
                </c:pt>
                <c:pt idx="12">
                  <c:v>-0.13702195744130649</c:v>
                </c:pt>
                <c:pt idx="13">
                  <c:v>-8.9269346616705755E-2</c:v>
                </c:pt>
                <c:pt idx="14">
                  <c:v>-7.9041055531422211E-2</c:v>
                </c:pt>
                <c:pt idx="15">
                  <c:v>-7.0426402195458718E-2</c:v>
                </c:pt>
                <c:pt idx="16">
                  <c:v>-5.3981140740601511E-3</c:v>
                </c:pt>
                <c:pt idx="17">
                  <c:v>-3.4836630604154213E-2</c:v>
                </c:pt>
              </c:numCache>
            </c:numRef>
          </c:val>
          <c:smooth val="0"/>
          <c:extLst>
            <c:ext xmlns:c16="http://schemas.microsoft.com/office/drawing/2014/chart" uri="{C3380CC4-5D6E-409C-BE32-E72D297353CC}">
              <c16:uniqueId val="{00000002-E370-D442-86FE-DE151B385E0D}"/>
            </c:ext>
          </c:extLst>
        </c:ser>
        <c:ser>
          <c:idx val="5"/>
          <c:order val="3"/>
          <c:tx>
            <c:strRef>
              <c:f>'11. QTRLY BP Change'!$CE$2</c:f>
              <c:strCache>
                <c:ptCount val="1"/>
                <c:pt idx="0">
                  <c:v>Commercial Mortgages</c:v>
                </c:pt>
              </c:strCache>
            </c:strRef>
          </c:tx>
          <c:spPr>
            <a:ln w="25400">
              <a:solidFill>
                <a:srgbClr val="AB7942"/>
              </a:solidFill>
            </a:ln>
          </c:spPr>
          <c:marker>
            <c:symbol val="none"/>
          </c:marker>
          <c:cat>
            <c:strRef>
              <c:f>'11. QTRLY BP Change'!$A$6:$A$23</c:f>
              <c:strCache>
                <c:ptCount val="18"/>
                <c:pt idx="0">
                  <c:v>Q2</c:v>
                </c:pt>
                <c:pt idx="1">
                  <c:v>Q3</c:v>
                </c:pt>
                <c:pt idx="2">
                  <c:v>Q4</c:v>
                </c:pt>
                <c:pt idx="3">
                  <c:v>Q1'18</c:v>
                </c:pt>
                <c:pt idx="4">
                  <c:v>Q2</c:v>
                </c:pt>
                <c:pt idx="5">
                  <c:v>Q3</c:v>
                </c:pt>
                <c:pt idx="6">
                  <c:v>Q4</c:v>
                </c:pt>
                <c:pt idx="7">
                  <c:v>Q1'19</c:v>
                </c:pt>
                <c:pt idx="8">
                  <c:v>Q2</c:v>
                </c:pt>
                <c:pt idx="9">
                  <c:v>Q3</c:v>
                </c:pt>
                <c:pt idx="10">
                  <c:v>Q4</c:v>
                </c:pt>
                <c:pt idx="11">
                  <c:v>Q1'20</c:v>
                </c:pt>
                <c:pt idx="12">
                  <c:v>Q2</c:v>
                </c:pt>
                <c:pt idx="13">
                  <c:v>Q3</c:v>
                </c:pt>
                <c:pt idx="14">
                  <c:v>Q4</c:v>
                </c:pt>
                <c:pt idx="15">
                  <c:v>Q1'21</c:v>
                </c:pt>
                <c:pt idx="16">
                  <c:v>Q2</c:v>
                </c:pt>
                <c:pt idx="17">
                  <c:v>Q3</c:v>
                </c:pt>
              </c:strCache>
            </c:strRef>
          </c:cat>
          <c:val>
            <c:numRef>
              <c:f>'11. QTRLY BP Change'!$CE$6:$CE$23</c:f>
              <c:numCache>
                <c:formatCode>0.0%</c:formatCode>
                <c:ptCount val="18"/>
                <c:pt idx="0">
                  <c:v>-0.17974899564412594</c:v>
                </c:pt>
                <c:pt idx="1">
                  <c:v>-0.18356955957793822</c:v>
                </c:pt>
                <c:pt idx="2">
                  <c:v>-0.13961587328561667</c:v>
                </c:pt>
                <c:pt idx="3">
                  <c:v>-0.1410740176814477</c:v>
                </c:pt>
                <c:pt idx="4">
                  <c:v>-0.12033574279943553</c:v>
                </c:pt>
                <c:pt idx="5">
                  <c:v>-0.11894503434101676</c:v>
                </c:pt>
                <c:pt idx="6">
                  <c:v>-0.13307994430791414</c:v>
                </c:pt>
                <c:pt idx="7">
                  <c:v>-0.14997023023000672</c:v>
                </c:pt>
                <c:pt idx="8">
                  <c:v>-0.1578011752828839</c:v>
                </c:pt>
                <c:pt idx="9">
                  <c:v>-0.1639987928328572</c:v>
                </c:pt>
                <c:pt idx="10">
                  <c:v>-0.16715454325885001</c:v>
                </c:pt>
                <c:pt idx="11">
                  <c:v>-0.17800516531837834</c:v>
                </c:pt>
                <c:pt idx="12">
                  <c:v>-0.18951454146562011</c:v>
                </c:pt>
                <c:pt idx="13">
                  <c:v>-0.20151228391695999</c:v>
                </c:pt>
                <c:pt idx="14">
                  <c:v>-0.2214794841390387</c:v>
                </c:pt>
                <c:pt idx="15">
                  <c:v>-0.21655634280167027</c:v>
                </c:pt>
                <c:pt idx="16">
                  <c:v>-0.20795335474108861</c:v>
                </c:pt>
                <c:pt idx="17">
                  <c:v>-0.23370564081878412</c:v>
                </c:pt>
              </c:numCache>
            </c:numRef>
          </c:val>
          <c:smooth val="0"/>
          <c:extLst>
            <c:ext xmlns:c16="http://schemas.microsoft.com/office/drawing/2014/chart" uri="{C3380CC4-5D6E-409C-BE32-E72D297353CC}">
              <c16:uniqueId val="{00000003-E370-D442-86FE-DE151B385E0D}"/>
            </c:ext>
          </c:extLst>
        </c:ser>
        <c:ser>
          <c:idx val="6"/>
          <c:order val="4"/>
          <c:tx>
            <c:strRef>
              <c:f>'11. QTRLY BP Change'!$CF$2</c:f>
              <c:strCache>
                <c:ptCount val="1"/>
                <c:pt idx="0">
                  <c:v>Commercial Loans</c:v>
                </c:pt>
              </c:strCache>
            </c:strRef>
          </c:tx>
          <c:spPr>
            <a:ln w="25400">
              <a:solidFill>
                <a:srgbClr val="00B0F0"/>
              </a:solidFill>
            </a:ln>
          </c:spPr>
          <c:marker>
            <c:symbol val="none"/>
          </c:marker>
          <c:cat>
            <c:strRef>
              <c:f>'11. QTRLY BP Change'!$A$6:$A$23</c:f>
              <c:strCache>
                <c:ptCount val="18"/>
                <c:pt idx="0">
                  <c:v>Q2</c:v>
                </c:pt>
                <c:pt idx="1">
                  <c:v>Q3</c:v>
                </c:pt>
                <c:pt idx="2">
                  <c:v>Q4</c:v>
                </c:pt>
                <c:pt idx="3">
                  <c:v>Q1'18</c:v>
                </c:pt>
                <c:pt idx="4">
                  <c:v>Q2</c:v>
                </c:pt>
                <c:pt idx="5">
                  <c:v>Q3</c:v>
                </c:pt>
                <c:pt idx="6">
                  <c:v>Q4</c:v>
                </c:pt>
                <c:pt idx="7">
                  <c:v>Q1'19</c:v>
                </c:pt>
                <c:pt idx="8">
                  <c:v>Q2</c:v>
                </c:pt>
                <c:pt idx="9">
                  <c:v>Q3</c:v>
                </c:pt>
                <c:pt idx="10">
                  <c:v>Q4</c:v>
                </c:pt>
                <c:pt idx="11">
                  <c:v>Q1'20</c:v>
                </c:pt>
                <c:pt idx="12">
                  <c:v>Q2</c:v>
                </c:pt>
                <c:pt idx="13">
                  <c:v>Q3</c:v>
                </c:pt>
                <c:pt idx="14">
                  <c:v>Q4</c:v>
                </c:pt>
                <c:pt idx="15">
                  <c:v>Q1'21</c:v>
                </c:pt>
                <c:pt idx="16">
                  <c:v>Q2</c:v>
                </c:pt>
                <c:pt idx="17">
                  <c:v>Q3</c:v>
                </c:pt>
              </c:strCache>
            </c:strRef>
          </c:cat>
          <c:val>
            <c:numRef>
              <c:f>'11. QTRLY BP Change'!$CF$6:$CF$23</c:f>
              <c:numCache>
                <c:formatCode>0.0%</c:formatCode>
                <c:ptCount val="18"/>
                <c:pt idx="0">
                  <c:v>8.56234665258747E-2</c:v>
                </c:pt>
                <c:pt idx="1">
                  <c:v>0.11218538220248281</c:v>
                </c:pt>
                <c:pt idx="2">
                  <c:v>9.503857120462203E-2</c:v>
                </c:pt>
                <c:pt idx="3">
                  <c:v>0.12237049313400711</c:v>
                </c:pt>
                <c:pt idx="4">
                  <c:v>-2.4648737181934197E-2</c:v>
                </c:pt>
                <c:pt idx="5">
                  <c:v>1.1130256045868914E-2</c:v>
                </c:pt>
                <c:pt idx="6">
                  <c:v>2.6189074039972497E-2</c:v>
                </c:pt>
                <c:pt idx="7">
                  <c:v>3.6966645748694495E-2</c:v>
                </c:pt>
                <c:pt idx="8">
                  <c:v>-6.8748078433430379E-2</c:v>
                </c:pt>
                <c:pt idx="9">
                  <c:v>-0.11887974183326688</c:v>
                </c:pt>
                <c:pt idx="10">
                  <c:v>-1.4390741048192521E-2</c:v>
                </c:pt>
                <c:pt idx="11">
                  <c:v>-2.1543391965497542E-2</c:v>
                </c:pt>
                <c:pt idx="12">
                  <c:v>-6.8502747217687801E-2</c:v>
                </c:pt>
                <c:pt idx="13">
                  <c:v>-0.14062472408966342</c:v>
                </c:pt>
                <c:pt idx="14">
                  <c:v>-0.13811851324133106</c:v>
                </c:pt>
                <c:pt idx="15">
                  <c:v>-0.15996047250276391</c:v>
                </c:pt>
                <c:pt idx="16">
                  <c:v>-0.15967993548689927</c:v>
                </c:pt>
                <c:pt idx="17">
                  <c:v>-0.12527022599221288</c:v>
                </c:pt>
              </c:numCache>
            </c:numRef>
          </c:val>
          <c:smooth val="0"/>
          <c:extLst>
            <c:ext xmlns:c16="http://schemas.microsoft.com/office/drawing/2014/chart" uri="{C3380CC4-5D6E-409C-BE32-E72D297353CC}">
              <c16:uniqueId val="{00000004-E370-D442-86FE-DE151B385E0D}"/>
            </c:ext>
          </c:extLst>
        </c:ser>
        <c:ser>
          <c:idx val="3"/>
          <c:order val="5"/>
          <c:tx>
            <c:strRef>
              <c:f>'11. QTRLY BP Change'!$CG$2</c:f>
              <c:strCache>
                <c:ptCount val="1"/>
                <c:pt idx="0">
                  <c:v>Total Loans</c:v>
                </c:pt>
              </c:strCache>
            </c:strRef>
          </c:tx>
          <c:spPr>
            <a:ln w="25400">
              <a:solidFill>
                <a:srgbClr val="FF0000"/>
              </a:solidFill>
              <a:prstDash val="sysDot"/>
            </a:ln>
          </c:spPr>
          <c:marker>
            <c:symbol val="none"/>
          </c:marker>
          <c:cat>
            <c:strRef>
              <c:f>'11. QTRLY BP Change'!$A$6:$A$23</c:f>
              <c:strCache>
                <c:ptCount val="18"/>
                <c:pt idx="0">
                  <c:v>Q2</c:v>
                </c:pt>
                <c:pt idx="1">
                  <c:v>Q3</c:v>
                </c:pt>
                <c:pt idx="2">
                  <c:v>Q4</c:v>
                </c:pt>
                <c:pt idx="3">
                  <c:v>Q1'18</c:v>
                </c:pt>
                <c:pt idx="4">
                  <c:v>Q2</c:v>
                </c:pt>
                <c:pt idx="5">
                  <c:v>Q3</c:v>
                </c:pt>
                <c:pt idx="6">
                  <c:v>Q4</c:v>
                </c:pt>
                <c:pt idx="7">
                  <c:v>Q1'19</c:v>
                </c:pt>
                <c:pt idx="8">
                  <c:v>Q2</c:v>
                </c:pt>
                <c:pt idx="9">
                  <c:v>Q3</c:v>
                </c:pt>
                <c:pt idx="10">
                  <c:v>Q4</c:v>
                </c:pt>
                <c:pt idx="11">
                  <c:v>Q1'20</c:v>
                </c:pt>
                <c:pt idx="12">
                  <c:v>Q2</c:v>
                </c:pt>
                <c:pt idx="13">
                  <c:v>Q3</c:v>
                </c:pt>
                <c:pt idx="14">
                  <c:v>Q4</c:v>
                </c:pt>
                <c:pt idx="15">
                  <c:v>Q1'21</c:v>
                </c:pt>
                <c:pt idx="16">
                  <c:v>Q2</c:v>
                </c:pt>
                <c:pt idx="17">
                  <c:v>Q3</c:v>
                </c:pt>
              </c:strCache>
            </c:strRef>
          </c:cat>
          <c:val>
            <c:numRef>
              <c:f>'11. QTRLY BP Change'!$CG$6:$CG$23</c:f>
              <c:numCache>
                <c:formatCode>0.0%</c:formatCode>
                <c:ptCount val="18"/>
                <c:pt idx="0">
                  <c:v>-3.8700329650189665E-2</c:v>
                </c:pt>
                <c:pt idx="1">
                  <c:v>-2.9306856840826609E-2</c:v>
                </c:pt>
                <c:pt idx="2">
                  <c:v>-1.1370971574119298E-2</c:v>
                </c:pt>
                <c:pt idx="3">
                  <c:v>1.8844533970096641E-4</c:v>
                </c:pt>
                <c:pt idx="4">
                  <c:v>-5.8078813962891877E-2</c:v>
                </c:pt>
                <c:pt idx="5">
                  <c:v>-3.7886650470575753E-2</c:v>
                </c:pt>
                <c:pt idx="6">
                  <c:v>-3.7540719789427059E-2</c:v>
                </c:pt>
                <c:pt idx="7">
                  <c:v>-4.2720327967526672E-2</c:v>
                </c:pt>
                <c:pt idx="8">
                  <c:v>-9.7367641826022755E-2</c:v>
                </c:pt>
                <c:pt idx="9">
                  <c:v>-0.12529354255338104</c:v>
                </c:pt>
                <c:pt idx="10">
                  <c:v>-7.6724028989232085E-2</c:v>
                </c:pt>
                <c:pt idx="11">
                  <c:v>-8.5469959830959341E-2</c:v>
                </c:pt>
                <c:pt idx="12">
                  <c:v>-0.11301946054623316</c:v>
                </c:pt>
                <c:pt idx="13">
                  <c:v>-0.15459446990360626</c:v>
                </c:pt>
                <c:pt idx="14">
                  <c:v>-0.16309626187605428</c:v>
                </c:pt>
                <c:pt idx="15">
                  <c:v>-0.17089761624661404</c:v>
                </c:pt>
                <c:pt idx="16">
                  <c:v>-0.16797548302074283</c:v>
                </c:pt>
                <c:pt idx="17">
                  <c:v>-0.16501928318342673</c:v>
                </c:pt>
              </c:numCache>
            </c:numRef>
          </c:val>
          <c:smooth val="0"/>
          <c:extLst>
            <c:ext xmlns:c16="http://schemas.microsoft.com/office/drawing/2014/chart" uri="{C3380CC4-5D6E-409C-BE32-E72D297353CC}">
              <c16:uniqueId val="{00000005-E370-D442-86FE-DE151B385E0D}"/>
            </c:ext>
          </c:extLst>
        </c:ser>
        <c:ser>
          <c:idx val="4"/>
          <c:order val="6"/>
          <c:tx>
            <c:strRef>
              <c:f>'11. QTRLY BP Change'!$CH$2</c:f>
              <c:strCache>
                <c:ptCount val="1"/>
                <c:pt idx="0">
                  <c:v>Total Commercial Products </c:v>
                </c:pt>
              </c:strCache>
            </c:strRef>
          </c:tx>
          <c:spPr>
            <a:ln w="25400">
              <a:solidFill>
                <a:schemeClr val="tx1"/>
              </a:solidFill>
              <a:prstDash val="sysDot"/>
            </a:ln>
          </c:spPr>
          <c:marker>
            <c:symbol val="none"/>
          </c:marker>
          <c:cat>
            <c:strRef>
              <c:f>'11. QTRLY BP Change'!$A$6:$A$23</c:f>
              <c:strCache>
                <c:ptCount val="18"/>
                <c:pt idx="0">
                  <c:v>Q2</c:v>
                </c:pt>
                <c:pt idx="1">
                  <c:v>Q3</c:v>
                </c:pt>
                <c:pt idx="2">
                  <c:v>Q4</c:v>
                </c:pt>
                <c:pt idx="3">
                  <c:v>Q1'18</c:v>
                </c:pt>
                <c:pt idx="4">
                  <c:v>Q2</c:v>
                </c:pt>
                <c:pt idx="5">
                  <c:v>Q3</c:v>
                </c:pt>
                <c:pt idx="6">
                  <c:v>Q4</c:v>
                </c:pt>
                <c:pt idx="7">
                  <c:v>Q1'19</c:v>
                </c:pt>
                <c:pt idx="8">
                  <c:v>Q2</c:v>
                </c:pt>
                <c:pt idx="9">
                  <c:v>Q3</c:v>
                </c:pt>
                <c:pt idx="10">
                  <c:v>Q4</c:v>
                </c:pt>
                <c:pt idx="11">
                  <c:v>Q1'20</c:v>
                </c:pt>
                <c:pt idx="12">
                  <c:v>Q2</c:v>
                </c:pt>
                <c:pt idx="13">
                  <c:v>Q3</c:v>
                </c:pt>
                <c:pt idx="14">
                  <c:v>Q4</c:v>
                </c:pt>
                <c:pt idx="15">
                  <c:v>Q1'21</c:v>
                </c:pt>
                <c:pt idx="16">
                  <c:v>Q2</c:v>
                </c:pt>
                <c:pt idx="17">
                  <c:v>Q3</c:v>
                </c:pt>
              </c:strCache>
            </c:strRef>
          </c:cat>
          <c:val>
            <c:numRef>
              <c:f>'11. QTRLY BP Change'!$CH$6:$CH$23</c:f>
              <c:numCache>
                <c:formatCode>0.0%</c:formatCode>
                <c:ptCount val="18"/>
                <c:pt idx="0">
                  <c:v>3.4032439128037967E-2</c:v>
                </c:pt>
                <c:pt idx="1">
                  <c:v>-4.4816769583227806E-2</c:v>
                </c:pt>
                <c:pt idx="2">
                  <c:v>-9.1561348363338568E-2</c:v>
                </c:pt>
                <c:pt idx="3">
                  <c:v>-8.084608093877213E-2</c:v>
                </c:pt>
                <c:pt idx="4">
                  <c:v>-8.6078835302028936E-2</c:v>
                </c:pt>
                <c:pt idx="5">
                  <c:v>-6.8971764351867332E-2</c:v>
                </c:pt>
                <c:pt idx="6">
                  <c:v>-6.1406564001179678E-2</c:v>
                </c:pt>
                <c:pt idx="7">
                  <c:v>-0.11191684120793799</c:v>
                </c:pt>
                <c:pt idx="8">
                  <c:v>-7.4035401164656595E-2</c:v>
                </c:pt>
                <c:pt idx="9">
                  <c:v>-8.5711454600841369E-2</c:v>
                </c:pt>
                <c:pt idx="10">
                  <c:v>-8.3490414992644382E-2</c:v>
                </c:pt>
                <c:pt idx="11">
                  <c:v>-8.9153712808795665E-2</c:v>
                </c:pt>
                <c:pt idx="12">
                  <c:v>-0.11837045423305062</c:v>
                </c:pt>
                <c:pt idx="13">
                  <c:v>-0.11467867732855688</c:v>
                </c:pt>
                <c:pt idx="14">
                  <c:v>-0.11586790731136817</c:v>
                </c:pt>
                <c:pt idx="15">
                  <c:v>-0.11044524066166003</c:v>
                </c:pt>
                <c:pt idx="16">
                  <c:v>-6.9926537854602011E-2</c:v>
                </c:pt>
                <c:pt idx="17">
                  <c:v>-8.3874116802715226E-2</c:v>
                </c:pt>
              </c:numCache>
            </c:numRef>
          </c:val>
          <c:smooth val="0"/>
          <c:extLst>
            <c:ext xmlns:c16="http://schemas.microsoft.com/office/drawing/2014/chart" uri="{C3380CC4-5D6E-409C-BE32-E72D297353CC}">
              <c16:uniqueId val="{00000006-E370-D442-86FE-DE151B385E0D}"/>
            </c:ext>
          </c:extLst>
        </c:ser>
        <c:dLbls>
          <c:showLegendKey val="0"/>
          <c:showVal val="0"/>
          <c:showCatName val="0"/>
          <c:showSerName val="0"/>
          <c:showPercent val="0"/>
          <c:showBubbleSize val="0"/>
        </c:dLbls>
        <c:smooth val="0"/>
        <c:axId val="627976224"/>
        <c:axId val="627978976"/>
      </c:lineChart>
      <c:catAx>
        <c:axId val="627976224"/>
        <c:scaling>
          <c:orientation val="minMax"/>
        </c:scaling>
        <c:delete val="0"/>
        <c:axPos val="b"/>
        <c:numFmt formatCode="General" sourceLinked="1"/>
        <c:majorTickMark val="none"/>
        <c:minorTickMark val="none"/>
        <c:tickLblPos val="nextTo"/>
        <c:crossAx val="627978976"/>
        <c:crosses val="autoZero"/>
        <c:auto val="1"/>
        <c:lblAlgn val="ctr"/>
        <c:lblOffset val="100"/>
        <c:noMultiLvlLbl val="0"/>
      </c:catAx>
      <c:valAx>
        <c:axId val="627978976"/>
        <c:scaling>
          <c:orientation val="minMax"/>
        </c:scaling>
        <c:delete val="0"/>
        <c:axPos val="l"/>
        <c:numFmt formatCode="0%" sourceLinked="0"/>
        <c:majorTickMark val="none"/>
        <c:minorTickMark val="none"/>
        <c:tickLblPos val="nextTo"/>
        <c:crossAx val="627976224"/>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Bank</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3953703703703705"/>
          <c:w val="0.85836329833770775"/>
          <c:h val="0.54229002624671918"/>
        </c:manualLayout>
      </c:layout>
      <c:lineChart>
        <c:grouping val="standard"/>
        <c:varyColors val="0"/>
        <c:ser>
          <c:idx val="0"/>
          <c:order val="0"/>
          <c:tx>
            <c:strRef>
              <c:f>'12. 5 Yr Change'!$AM$3</c:f>
              <c:strCache>
                <c:ptCount val="1"/>
                <c:pt idx="0">
                  <c:v>Demand</c:v>
                </c:pt>
              </c:strCache>
            </c:strRef>
          </c:tx>
          <c:spPr>
            <a:ln w="28575" cap="rnd">
              <a:solidFill>
                <a:srgbClr val="00FA00"/>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Change'!$AM$4:$AM$9</c:f>
              <c:numCache>
                <c:formatCode>0.0%</c:formatCode>
                <c:ptCount val="6"/>
                <c:pt idx="0">
                  <c:v>0</c:v>
                </c:pt>
                <c:pt idx="1">
                  <c:v>3.8542238996659168E-3</c:v>
                </c:pt>
                <c:pt idx="2">
                  <c:v>-1.3181828624807299E-2</c:v>
                </c:pt>
                <c:pt idx="3">
                  <c:v>-2.7816372552540963E-2</c:v>
                </c:pt>
                <c:pt idx="4">
                  <c:v>-0.27387971712837811</c:v>
                </c:pt>
                <c:pt idx="5">
                  <c:v>-0.17097895767687085</c:v>
                </c:pt>
              </c:numCache>
            </c:numRef>
          </c:val>
          <c:smooth val="0"/>
          <c:extLst>
            <c:ext xmlns:c16="http://schemas.microsoft.com/office/drawing/2014/chart" uri="{C3380CC4-5D6E-409C-BE32-E72D297353CC}">
              <c16:uniqueId val="{00000000-83A6-4E40-8C31-6399168D4F81}"/>
            </c:ext>
          </c:extLst>
        </c:ser>
        <c:ser>
          <c:idx val="1"/>
          <c:order val="1"/>
          <c:tx>
            <c:strRef>
              <c:f>'12. 5 Yr Change'!$AN$3</c:f>
              <c:strCache>
                <c:ptCount val="1"/>
                <c:pt idx="0">
                  <c:v>Term</c:v>
                </c:pt>
              </c:strCache>
            </c:strRef>
          </c:tx>
          <c:spPr>
            <a:ln w="28575" cap="rnd">
              <a:solidFill>
                <a:srgbClr val="C00000"/>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Change'!$AN$4:$AN$9</c:f>
              <c:numCache>
                <c:formatCode>0.0%</c:formatCode>
                <c:ptCount val="6"/>
                <c:pt idx="0">
                  <c:v>0</c:v>
                </c:pt>
                <c:pt idx="1">
                  <c:v>7.1742511545559527E-3</c:v>
                </c:pt>
                <c:pt idx="2">
                  <c:v>-4.4360132350116974E-2</c:v>
                </c:pt>
                <c:pt idx="3">
                  <c:v>-0.12374697813206331</c:v>
                </c:pt>
                <c:pt idx="4">
                  <c:v>-8.1039897875624656E-2</c:v>
                </c:pt>
                <c:pt idx="5">
                  <c:v>1.3754074636729013E-2</c:v>
                </c:pt>
              </c:numCache>
            </c:numRef>
          </c:val>
          <c:smooth val="0"/>
          <c:extLst>
            <c:ext xmlns:c16="http://schemas.microsoft.com/office/drawing/2014/chart" uri="{C3380CC4-5D6E-409C-BE32-E72D297353CC}">
              <c16:uniqueId val="{00000001-83A6-4E40-8C31-6399168D4F81}"/>
            </c:ext>
          </c:extLst>
        </c:ser>
        <c:ser>
          <c:idx val="2"/>
          <c:order val="2"/>
          <c:tx>
            <c:strRef>
              <c:f>'12. 5 Yr Change'!$AO$3</c:f>
              <c:strCache>
                <c:ptCount val="1"/>
                <c:pt idx="0">
                  <c:v>Total Deposits</c:v>
                </c:pt>
              </c:strCache>
            </c:strRef>
          </c:tx>
          <c:spPr>
            <a:ln w="28575" cap="rnd">
              <a:solidFill>
                <a:srgbClr val="00389B"/>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Change'!$AO$4:$AO$9</c:f>
              <c:numCache>
                <c:formatCode>0.0%</c:formatCode>
                <c:ptCount val="6"/>
                <c:pt idx="0">
                  <c:v>0</c:v>
                </c:pt>
                <c:pt idx="1">
                  <c:v>1.3646180865682747E-2</c:v>
                </c:pt>
                <c:pt idx="2">
                  <c:v>-8.3371830121266033E-3</c:v>
                </c:pt>
                <c:pt idx="3">
                  <c:v>-4.3282502572509145E-2</c:v>
                </c:pt>
                <c:pt idx="4">
                  <c:v>-0.19691074909406794</c:v>
                </c:pt>
                <c:pt idx="5">
                  <c:v>-8.5512086790622735E-2</c:v>
                </c:pt>
              </c:numCache>
            </c:numRef>
          </c:val>
          <c:smooth val="0"/>
          <c:extLst>
            <c:ext xmlns:c16="http://schemas.microsoft.com/office/drawing/2014/chart" uri="{C3380CC4-5D6E-409C-BE32-E72D297353CC}">
              <c16:uniqueId val="{00000002-83A6-4E40-8C31-6399168D4F81}"/>
            </c:ext>
          </c:extLst>
        </c:ser>
        <c:ser>
          <c:idx val="3"/>
          <c:order val="3"/>
          <c:tx>
            <c:strRef>
              <c:f>'12. 5 Yr Change'!$AP$3</c:f>
              <c:strCache>
                <c:ptCount val="1"/>
                <c:pt idx="0">
                  <c:v>Mortgages</c:v>
                </c:pt>
              </c:strCache>
            </c:strRef>
          </c:tx>
          <c:spPr>
            <a:ln w="28575" cap="rnd">
              <a:solidFill>
                <a:srgbClr val="AB7942"/>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Change'!$AP$4:$AP$9</c:f>
              <c:numCache>
                <c:formatCode>0.0%</c:formatCode>
                <c:ptCount val="6"/>
                <c:pt idx="0">
                  <c:v>0</c:v>
                </c:pt>
                <c:pt idx="1">
                  <c:v>5.4311275972956624E-2</c:v>
                </c:pt>
                <c:pt idx="2">
                  <c:v>0.15365333047785104</c:v>
                </c:pt>
                <c:pt idx="3">
                  <c:v>0.20508781110955965</c:v>
                </c:pt>
                <c:pt idx="4">
                  <c:v>0.24682277241497136</c:v>
                </c:pt>
                <c:pt idx="5">
                  <c:v>0.14066364306972307</c:v>
                </c:pt>
              </c:numCache>
            </c:numRef>
          </c:val>
          <c:smooth val="0"/>
          <c:extLst>
            <c:ext xmlns:c16="http://schemas.microsoft.com/office/drawing/2014/chart" uri="{C3380CC4-5D6E-409C-BE32-E72D297353CC}">
              <c16:uniqueId val="{00000003-83A6-4E40-8C31-6399168D4F81}"/>
            </c:ext>
          </c:extLst>
        </c:ser>
        <c:ser>
          <c:idx val="4"/>
          <c:order val="4"/>
          <c:tx>
            <c:strRef>
              <c:f>'12. 5 Yr Change'!$AQ$3</c:f>
              <c:strCache>
                <c:ptCount val="1"/>
                <c:pt idx="0">
                  <c:v>Business Loans</c:v>
                </c:pt>
              </c:strCache>
            </c:strRef>
          </c:tx>
          <c:spPr>
            <a:ln w="28575" cap="rnd">
              <a:solidFill>
                <a:srgbClr val="00B0F0"/>
              </a:solidFill>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Change'!$AQ$4:$AQ$9</c:f>
              <c:numCache>
                <c:formatCode>0.0%</c:formatCode>
                <c:ptCount val="6"/>
                <c:pt idx="0">
                  <c:v>0</c:v>
                </c:pt>
                <c:pt idx="1">
                  <c:v>8.361414751383054E-3</c:v>
                </c:pt>
                <c:pt idx="2">
                  <c:v>7.1827690542814182E-2</c:v>
                </c:pt>
                <c:pt idx="3">
                  <c:v>4.7515099835694789E-2</c:v>
                </c:pt>
                <c:pt idx="4">
                  <c:v>2.3626421697569525E-2</c:v>
                </c:pt>
                <c:pt idx="5">
                  <c:v>-0.1777886548335926</c:v>
                </c:pt>
              </c:numCache>
            </c:numRef>
          </c:val>
          <c:smooth val="0"/>
          <c:extLst>
            <c:ext xmlns:c16="http://schemas.microsoft.com/office/drawing/2014/chart" uri="{C3380CC4-5D6E-409C-BE32-E72D297353CC}">
              <c16:uniqueId val="{00000004-83A6-4E40-8C31-6399168D4F81}"/>
            </c:ext>
          </c:extLst>
        </c:ser>
        <c:ser>
          <c:idx val="5"/>
          <c:order val="5"/>
          <c:tx>
            <c:strRef>
              <c:f>'12. 5 Yr Change'!$AR$3</c:f>
              <c:strCache>
                <c:ptCount val="1"/>
                <c:pt idx="0">
                  <c:v>Total Loans</c:v>
                </c:pt>
              </c:strCache>
            </c:strRef>
          </c:tx>
          <c:spPr>
            <a:ln w="28575" cap="rnd">
              <a:solidFill>
                <a:srgbClr val="FF0000"/>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Change'!$AR$4:$AR$9</c:f>
              <c:numCache>
                <c:formatCode>0.0%</c:formatCode>
                <c:ptCount val="6"/>
                <c:pt idx="0">
                  <c:v>0</c:v>
                </c:pt>
                <c:pt idx="1">
                  <c:v>2.0984271471643976E-2</c:v>
                </c:pt>
                <c:pt idx="2">
                  <c:v>9.4133955682775702E-2</c:v>
                </c:pt>
                <c:pt idx="3">
                  <c:v>8.9282602746333137E-2</c:v>
                </c:pt>
                <c:pt idx="4">
                  <c:v>8.0669733058317053E-2</c:v>
                </c:pt>
                <c:pt idx="5">
                  <c:v>-4.9650833350302875E-2</c:v>
                </c:pt>
              </c:numCache>
            </c:numRef>
          </c:val>
          <c:smooth val="0"/>
          <c:extLst>
            <c:ext xmlns:c16="http://schemas.microsoft.com/office/drawing/2014/chart" uri="{C3380CC4-5D6E-409C-BE32-E72D297353CC}">
              <c16:uniqueId val="{00000005-83A6-4E40-8C31-6399168D4F81}"/>
            </c:ext>
          </c:extLst>
        </c:ser>
        <c:ser>
          <c:idx val="6"/>
          <c:order val="6"/>
          <c:tx>
            <c:strRef>
              <c:f>'12. 5 Yr Change'!$AS$3</c:f>
              <c:strCache>
                <c:ptCount val="1"/>
                <c:pt idx="0">
                  <c:v>Total Commercial</c:v>
                </c:pt>
              </c:strCache>
            </c:strRef>
          </c:tx>
          <c:spPr>
            <a:ln w="28575" cap="rnd">
              <a:solidFill>
                <a:schemeClr val="tx1"/>
              </a:solidFill>
              <a:prstDash val="sysDot"/>
              <a:round/>
            </a:ln>
            <a:effectLst/>
          </c:spPr>
          <c:marker>
            <c:symbol val="none"/>
          </c:marker>
          <c:cat>
            <c:numRef>
              <c:f>'12. 5 Yr Change'!$AL$4:$AL$9</c:f>
              <c:numCache>
                <c:formatCode>General</c:formatCode>
                <c:ptCount val="6"/>
                <c:pt idx="0">
                  <c:v>2015</c:v>
                </c:pt>
                <c:pt idx="1">
                  <c:v>2016</c:v>
                </c:pt>
                <c:pt idx="2">
                  <c:v>2017</c:v>
                </c:pt>
                <c:pt idx="3">
                  <c:v>2018</c:v>
                </c:pt>
                <c:pt idx="4">
                  <c:v>2019</c:v>
                </c:pt>
                <c:pt idx="5">
                  <c:v>2020</c:v>
                </c:pt>
              </c:numCache>
            </c:numRef>
          </c:cat>
          <c:val>
            <c:numRef>
              <c:f>'12. 5 Yr Change'!$AS$4:$AS$9</c:f>
              <c:numCache>
                <c:formatCode>0.0%</c:formatCode>
                <c:ptCount val="6"/>
                <c:pt idx="0">
                  <c:v>0</c:v>
                </c:pt>
                <c:pt idx="1">
                  <c:v>2.2812814518742876E-2</c:v>
                </c:pt>
                <c:pt idx="2">
                  <c:v>1.5760756821670847E-2</c:v>
                </c:pt>
                <c:pt idx="3">
                  <c:v>-1.9488260084684496E-2</c:v>
                </c:pt>
                <c:pt idx="4">
                  <c:v>-0.12123856287505592</c:v>
                </c:pt>
                <c:pt idx="5">
                  <c:v>-6.3504576834520307E-2</c:v>
                </c:pt>
              </c:numCache>
            </c:numRef>
          </c:val>
          <c:smooth val="0"/>
          <c:extLst>
            <c:ext xmlns:c16="http://schemas.microsoft.com/office/drawing/2014/chart" uri="{C3380CC4-5D6E-409C-BE32-E72D297353CC}">
              <c16:uniqueId val="{00000006-83A6-4E40-8C31-6399168D4F81}"/>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8"/>
          <c:h val="0.185765529308836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 Canada Trust</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75371828521397E-2"/>
          <c:y val="0.15276926747792899"/>
          <c:w val="0.88961351706036695"/>
          <c:h val="0.66725316153662595"/>
        </c:manualLayout>
      </c:layout>
      <c:lineChart>
        <c:grouping val="standard"/>
        <c:varyColors val="0"/>
        <c:ser>
          <c:idx val="0"/>
          <c:order val="0"/>
          <c:tx>
            <c:strRef>
              <c:f>'5. Tot Mkt BP Changes'!$BD$3</c:f>
              <c:strCache>
                <c:ptCount val="1"/>
                <c:pt idx="0">
                  <c:v>Demand</c:v>
                </c:pt>
              </c:strCache>
            </c:strRef>
          </c:tx>
          <c:spPr>
            <a:ln w="28575" cap="rnd">
              <a:solidFill>
                <a:srgbClr val="00FA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Changes'!$BD$4:$BD$28</c:f>
              <c:numCache>
                <c:formatCode>0.0%</c:formatCode>
                <c:ptCount val="25"/>
                <c:pt idx="0">
                  <c:v>0</c:v>
                </c:pt>
                <c:pt idx="1">
                  <c:v>8.960718427136985E-3</c:v>
                </c:pt>
                <c:pt idx="2">
                  <c:v>4.2942332800573937E-3</c:v>
                </c:pt>
                <c:pt idx="3">
                  <c:v>3.4114969962566752E-3</c:v>
                </c:pt>
                <c:pt idx="4">
                  <c:v>4.2878578429371671E-2</c:v>
                </c:pt>
                <c:pt idx="5">
                  <c:v>4.0399229590040393E-2</c:v>
                </c:pt>
                <c:pt idx="6">
                  <c:v>2.1943109725622422E-2</c:v>
                </c:pt>
                <c:pt idx="7">
                  <c:v>3.1651700455990875E-2</c:v>
                </c:pt>
                <c:pt idx="8">
                  <c:v>4.5205152885813227E-2</c:v>
                </c:pt>
                <c:pt idx="9">
                  <c:v>3.2958955288295358E-2</c:v>
                </c:pt>
                <c:pt idx="10">
                  <c:v>6.642251922654599E-2</c:v>
                </c:pt>
                <c:pt idx="11">
                  <c:v>4.8148254289143169E-2</c:v>
                </c:pt>
                <c:pt idx="12">
                  <c:v>5.0167435807021946E-2</c:v>
                </c:pt>
                <c:pt idx="13">
                  <c:v>6.2852312658215281E-2</c:v>
                </c:pt>
                <c:pt idx="14">
                  <c:v>6.063617228305624E-2</c:v>
                </c:pt>
                <c:pt idx="15">
                  <c:v>6.7009244512814009E-2</c:v>
                </c:pt>
                <c:pt idx="16">
                  <c:v>5.8769038803661328E-2</c:v>
                </c:pt>
                <c:pt idx="17">
                  <c:v>4.6595957860459752E-2</c:v>
                </c:pt>
                <c:pt idx="18">
                  <c:v>3.4247409432369265E-2</c:v>
                </c:pt>
                <c:pt idx="19">
                  <c:v>4.9118262268482669E-2</c:v>
                </c:pt>
                <c:pt idx="20">
                  <c:v>4.4565395780229868E-2</c:v>
                </c:pt>
                <c:pt idx="21">
                  <c:v>3.7583807908395134E-2</c:v>
                </c:pt>
                <c:pt idx="22">
                  <c:v>4.7921476751285642E-2</c:v>
                </c:pt>
              </c:numCache>
            </c:numRef>
          </c:val>
          <c:smooth val="0"/>
          <c:extLst>
            <c:ext xmlns:c16="http://schemas.microsoft.com/office/drawing/2014/chart" uri="{C3380CC4-5D6E-409C-BE32-E72D297353CC}">
              <c16:uniqueId val="{00000000-BF99-754D-843B-89BC385C7261}"/>
            </c:ext>
          </c:extLst>
        </c:ser>
        <c:ser>
          <c:idx val="1"/>
          <c:order val="1"/>
          <c:tx>
            <c:strRef>
              <c:f>'5. Tot Mkt BP Changes'!$BE$3</c:f>
              <c:strCache>
                <c:ptCount val="1"/>
                <c:pt idx="0">
                  <c:v>Term</c:v>
                </c:pt>
              </c:strCache>
            </c:strRef>
          </c:tx>
          <c:spPr>
            <a:ln w="28575" cap="rnd">
              <a:solidFill>
                <a:srgbClr val="FF000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Changes'!$BE$4:$BE$28</c:f>
              <c:numCache>
                <c:formatCode>0.0%</c:formatCode>
                <c:ptCount val="25"/>
                <c:pt idx="0">
                  <c:v>0</c:v>
                </c:pt>
                <c:pt idx="1">
                  <c:v>-7.7944858060796596E-2</c:v>
                </c:pt>
                <c:pt idx="2">
                  <c:v>-7.8021169929075568E-2</c:v>
                </c:pt>
                <c:pt idx="3">
                  <c:v>-4.5008623312215099E-2</c:v>
                </c:pt>
                <c:pt idx="4">
                  <c:v>-0.16673375591283493</c:v>
                </c:pt>
                <c:pt idx="5">
                  <c:v>-0.16413410163054612</c:v>
                </c:pt>
                <c:pt idx="6">
                  <c:v>-0.18608180078760078</c:v>
                </c:pt>
                <c:pt idx="7">
                  <c:v>-0.1859661794934972</c:v>
                </c:pt>
                <c:pt idx="8">
                  <c:v>-0.20805445984230178</c:v>
                </c:pt>
                <c:pt idx="9">
                  <c:v>-0.21314784024341521</c:v>
                </c:pt>
                <c:pt idx="10">
                  <c:v>-0.19913394857683669</c:v>
                </c:pt>
                <c:pt idx="11">
                  <c:v>-0.20261691206661847</c:v>
                </c:pt>
                <c:pt idx="12">
                  <c:v>-0.17918608434253933</c:v>
                </c:pt>
                <c:pt idx="13">
                  <c:v>-0.1611432210548413</c:v>
                </c:pt>
                <c:pt idx="14">
                  <c:v>-0.17880527978142857</c:v>
                </c:pt>
                <c:pt idx="15">
                  <c:v>-0.1955537426782388</c:v>
                </c:pt>
                <c:pt idx="16">
                  <c:v>-0.12137004145397798</c:v>
                </c:pt>
                <c:pt idx="17">
                  <c:v>-0.1348883367930345</c:v>
                </c:pt>
                <c:pt idx="18">
                  <c:v>-0.16505269290855287</c:v>
                </c:pt>
                <c:pt idx="19">
                  <c:v>-0.16493321812649187</c:v>
                </c:pt>
                <c:pt idx="20">
                  <c:v>-0.16754663021863911</c:v>
                </c:pt>
                <c:pt idx="21">
                  <c:v>-0.15941769877925219</c:v>
                </c:pt>
                <c:pt idx="22">
                  <c:v>-0.1469478668566038</c:v>
                </c:pt>
              </c:numCache>
            </c:numRef>
          </c:val>
          <c:smooth val="0"/>
          <c:extLst>
            <c:ext xmlns:c16="http://schemas.microsoft.com/office/drawing/2014/chart" uri="{C3380CC4-5D6E-409C-BE32-E72D297353CC}">
              <c16:uniqueId val="{00000001-BF99-754D-843B-89BC385C7261}"/>
            </c:ext>
          </c:extLst>
        </c:ser>
        <c:ser>
          <c:idx val="2"/>
          <c:order val="2"/>
          <c:tx>
            <c:strRef>
              <c:f>'5. Tot Mkt BP Changes'!$BF$3</c:f>
              <c:strCache>
                <c:ptCount val="1"/>
                <c:pt idx="0">
                  <c:v>Total Deposits</c:v>
                </c:pt>
              </c:strCache>
            </c:strRef>
          </c:tx>
          <c:spPr>
            <a:ln w="28575" cap="rnd">
              <a:solidFill>
                <a:srgbClr val="00389B"/>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Changes'!$BF$4:$BF$28</c:f>
              <c:numCache>
                <c:formatCode>0.0%</c:formatCode>
                <c:ptCount val="25"/>
                <c:pt idx="0">
                  <c:v>0</c:v>
                </c:pt>
                <c:pt idx="1">
                  <c:v>-2.2245994776942005E-2</c:v>
                </c:pt>
                <c:pt idx="2">
                  <c:v>-2.4783123883558533E-2</c:v>
                </c:pt>
                <c:pt idx="3">
                  <c:v>-1.332934629340809E-2</c:v>
                </c:pt>
                <c:pt idx="4">
                  <c:v>-3.1093534762951687E-2</c:v>
                </c:pt>
                <c:pt idx="5">
                  <c:v>-3.0721992909022323E-2</c:v>
                </c:pt>
                <c:pt idx="6">
                  <c:v>-4.6757578136131461E-2</c:v>
                </c:pt>
                <c:pt idx="7">
                  <c:v>-3.7544389597417904E-2</c:v>
                </c:pt>
                <c:pt idx="8">
                  <c:v>-3.2700997819826071E-2</c:v>
                </c:pt>
                <c:pt idx="9">
                  <c:v>-3.982169016140532E-2</c:v>
                </c:pt>
                <c:pt idx="10">
                  <c:v>-1.0597311423257413E-2</c:v>
                </c:pt>
                <c:pt idx="11">
                  <c:v>-2.2456478568862591E-2</c:v>
                </c:pt>
                <c:pt idx="12">
                  <c:v>-1.3611194497280557E-2</c:v>
                </c:pt>
                <c:pt idx="13">
                  <c:v>1.1514073015267674E-3</c:v>
                </c:pt>
                <c:pt idx="14">
                  <c:v>-5.3048118883464159E-3</c:v>
                </c:pt>
                <c:pt idx="15">
                  <c:v>-2.4739644789956222E-3</c:v>
                </c:pt>
                <c:pt idx="16">
                  <c:v>1.9160904621902144E-2</c:v>
                </c:pt>
                <c:pt idx="17">
                  <c:v>6.7912711703095865E-3</c:v>
                </c:pt>
                <c:pt idx="18">
                  <c:v>-8.2683896707911233E-3</c:v>
                </c:pt>
                <c:pt idx="19">
                  <c:v>3.4281781092690596E-3</c:v>
                </c:pt>
                <c:pt idx="20">
                  <c:v>1.9044486093546857E-4</c:v>
                </c:pt>
                <c:pt idx="21">
                  <c:v>-2.8466739585500406E-3</c:v>
                </c:pt>
                <c:pt idx="22">
                  <c:v>8.2429522466927509E-3</c:v>
                </c:pt>
              </c:numCache>
            </c:numRef>
          </c:val>
          <c:smooth val="0"/>
          <c:extLst>
            <c:ext xmlns:c16="http://schemas.microsoft.com/office/drawing/2014/chart" uri="{C3380CC4-5D6E-409C-BE32-E72D297353CC}">
              <c16:uniqueId val="{00000002-BF99-754D-843B-89BC385C7261}"/>
            </c:ext>
          </c:extLst>
        </c:ser>
        <c:ser>
          <c:idx val="3"/>
          <c:order val="3"/>
          <c:tx>
            <c:strRef>
              <c:f>'5. Tot Mkt BP Changes'!$BG$3</c:f>
              <c:strCache>
                <c:ptCount val="1"/>
                <c:pt idx="0">
                  <c:v>Mortgages</c:v>
                </c:pt>
              </c:strCache>
            </c:strRef>
          </c:tx>
          <c:spPr>
            <a:ln w="28575" cap="rnd">
              <a:solidFill>
                <a:srgbClr val="E5992B"/>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Changes'!$BG$4:$BG$28</c:f>
              <c:numCache>
                <c:formatCode>0.0%</c:formatCode>
                <c:ptCount val="25"/>
                <c:pt idx="0">
                  <c:v>0</c:v>
                </c:pt>
                <c:pt idx="1">
                  <c:v>-1.0963123185549468E-2</c:v>
                </c:pt>
                <c:pt idx="2">
                  <c:v>-1.0356454729662715E-2</c:v>
                </c:pt>
                <c:pt idx="3">
                  <c:v>-1.1940812247298867E-2</c:v>
                </c:pt>
                <c:pt idx="4">
                  <c:v>-7.0835276644473635E-3</c:v>
                </c:pt>
                <c:pt idx="5">
                  <c:v>-5.0108455287075368E-4</c:v>
                </c:pt>
                <c:pt idx="6">
                  <c:v>-7.995021194677588E-3</c:v>
                </c:pt>
                <c:pt idx="7">
                  <c:v>-6.8166149144667093E-3</c:v>
                </c:pt>
                <c:pt idx="8">
                  <c:v>-7.6600887615243902E-3</c:v>
                </c:pt>
                <c:pt idx="9">
                  <c:v>-6.1923807572044996E-3</c:v>
                </c:pt>
                <c:pt idx="10">
                  <c:v>4.0961507659066912E-3</c:v>
                </c:pt>
                <c:pt idx="11">
                  <c:v>7.2381164591537083E-3</c:v>
                </c:pt>
                <c:pt idx="12">
                  <c:v>1.7231523095315421E-2</c:v>
                </c:pt>
                <c:pt idx="13">
                  <c:v>2.3325648490953664E-2</c:v>
                </c:pt>
                <c:pt idx="14">
                  <c:v>3.3021288957510657E-2</c:v>
                </c:pt>
                <c:pt idx="15">
                  <c:v>4.3494286971410327E-2</c:v>
                </c:pt>
                <c:pt idx="16">
                  <c:v>4.9416677478988369E-2</c:v>
                </c:pt>
                <c:pt idx="17">
                  <c:v>5.0940390868722978E-2</c:v>
                </c:pt>
                <c:pt idx="18">
                  <c:v>6.4028626604987648E-2</c:v>
                </c:pt>
                <c:pt idx="19">
                  <c:v>6.3851569826296278E-2</c:v>
                </c:pt>
                <c:pt idx="20">
                  <c:v>6.8511782393197981E-2</c:v>
                </c:pt>
                <c:pt idx="21">
                  <c:v>7.2357053618449879E-2</c:v>
                </c:pt>
                <c:pt idx="22">
                  <c:v>7.5870001194709408E-2</c:v>
                </c:pt>
              </c:numCache>
            </c:numRef>
          </c:val>
          <c:smooth val="0"/>
          <c:extLst>
            <c:ext xmlns:c16="http://schemas.microsoft.com/office/drawing/2014/chart" uri="{C3380CC4-5D6E-409C-BE32-E72D297353CC}">
              <c16:uniqueId val="{00000003-BF99-754D-843B-89BC385C7261}"/>
            </c:ext>
          </c:extLst>
        </c:ser>
        <c:ser>
          <c:idx val="4"/>
          <c:order val="4"/>
          <c:tx>
            <c:strRef>
              <c:f>'5. Tot Mkt BP Changes'!$BH$3</c:f>
              <c:strCache>
                <c:ptCount val="1"/>
                <c:pt idx="0">
                  <c:v>Business Loans</c:v>
                </c:pt>
              </c:strCache>
            </c:strRef>
          </c:tx>
          <c:spPr>
            <a:ln w="28575" cap="rnd">
              <a:solidFill>
                <a:srgbClr val="00B0F0"/>
              </a:solidFill>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Changes'!$BH$4:$BH$28</c:f>
              <c:numCache>
                <c:formatCode>0.0%</c:formatCode>
                <c:ptCount val="25"/>
                <c:pt idx="0">
                  <c:v>0</c:v>
                </c:pt>
                <c:pt idx="1">
                  <c:v>-9.5746472012534171E-3</c:v>
                </c:pt>
                <c:pt idx="2">
                  <c:v>-4.191027156179248E-2</c:v>
                </c:pt>
                <c:pt idx="3">
                  <c:v>-5.9062992169989025E-2</c:v>
                </c:pt>
                <c:pt idx="4">
                  <c:v>-1.262773076143156E-2</c:v>
                </c:pt>
                <c:pt idx="5">
                  <c:v>-6.3381098596920593E-2</c:v>
                </c:pt>
                <c:pt idx="6">
                  <c:v>-0.10508960676251024</c:v>
                </c:pt>
                <c:pt idx="7">
                  <c:v>-0.11928261631340713</c:v>
                </c:pt>
                <c:pt idx="8">
                  <c:v>-0.13692013462834046</c:v>
                </c:pt>
                <c:pt idx="9">
                  <c:v>-0.16440080555473993</c:v>
                </c:pt>
                <c:pt idx="10">
                  <c:v>-0.15780439791739964</c:v>
                </c:pt>
                <c:pt idx="11">
                  <c:v>-0.15077880232512</c:v>
                </c:pt>
                <c:pt idx="12">
                  <c:v>-0.1755231895732256</c:v>
                </c:pt>
                <c:pt idx="13">
                  <c:v>-0.23594119628900054</c:v>
                </c:pt>
                <c:pt idx="14">
                  <c:v>-0.24384266683368247</c:v>
                </c:pt>
                <c:pt idx="15">
                  <c:v>-0.22873864291653642</c:v>
                </c:pt>
                <c:pt idx="16">
                  <c:v>-0.22276386638360796</c:v>
                </c:pt>
                <c:pt idx="17">
                  <c:v>-0.21685223567608727</c:v>
                </c:pt>
                <c:pt idx="18">
                  <c:v>-0.20161268486925377</c:v>
                </c:pt>
                <c:pt idx="19">
                  <c:v>-0.22702696717161935</c:v>
                </c:pt>
                <c:pt idx="20">
                  <c:v>-0.20780275276510315</c:v>
                </c:pt>
                <c:pt idx="21">
                  <c:v>-0.2033253548723862</c:v>
                </c:pt>
                <c:pt idx="22">
                  <c:v>-0.20673659919052528</c:v>
                </c:pt>
              </c:numCache>
            </c:numRef>
          </c:val>
          <c:smooth val="0"/>
          <c:extLst>
            <c:ext xmlns:c16="http://schemas.microsoft.com/office/drawing/2014/chart" uri="{C3380CC4-5D6E-409C-BE32-E72D297353CC}">
              <c16:uniqueId val="{00000004-BF99-754D-843B-89BC385C7261}"/>
            </c:ext>
          </c:extLst>
        </c:ser>
        <c:ser>
          <c:idx val="5"/>
          <c:order val="5"/>
          <c:tx>
            <c:strRef>
              <c:f>'5. Tot Mkt BP Changes'!$BI$3</c:f>
              <c:strCache>
                <c:ptCount val="1"/>
                <c:pt idx="0">
                  <c:v>Total Loans</c:v>
                </c:pt>
              </c:strCache>
            </c:strRef>
          </c:tx>
          <c:spPr>
            <a:ln w="28575" cap="rnd">
              <a:solidFill>
                <a:srgbClr val="FF0000"/>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Changes'!$BI$4:$BI$28</c:f>
              <c:numCache>
                <c:formatCode>0.0%</c:formatCode>
                <c:ptCount val="25"/>
                <c:pt idx="0">
                  <c:v>0</c:v>
                </c:pt>
                <c:pt idx="1">
                  <c:v>-9.414316342108462E-3</c:v>
                </c:pt>
                <c:pt idx="2">
                  <c:v>-3.2554449377827685E-2</c:v>
                </c:pt>
                <c:pt idx="3">
                  <c:v>-4.6362264398957451E-2</c:v>
                </c:pt>
                <c:pt idx="4">
                  <c:v>-1.1666130781636688E-2</c:v>
                </c:pt>
                <c:pt idx="5">
                  <c:v>-4.6672438414262024E-2</c:v>
                </c:pt>
                <c:pt idx="6">
                  <c:v>-7.8689399226769971E-2</c:v>
                </c:pt>
                <c:pt idx="7">
                  <c:v>-8.8004342895777438E-2</c:v>
                </c:pt>
                <c:pt idx="8">
                  <c:v>-0.10079073093889677</c:v>
                </c:pt>
                <c:pt idx="9">
                  <c:v>-0.12019739251759001</c:v>
                </c:pt>
                <c:pt idx="10">
                  <c:v>-0.1123293465561096</c:v>
                </c:pt>
                <c:pt idx="11">
                  <c:v>-0.10608166720892166</c:v>
                </c:pt>
                <c:pt idx="12">
                  <c:v>-0.12132648653493974</c:v>
                </c:pt>
                <c:pt idx="13">
                  <c:v>-0.1627954535439099</c:v>
                </c:pt>
                <c:pt idx="14">
                  <c:v>-0.16577129096747836</c:v>
                </c:pt>
                <c:pt idx="15">
                  <c:v>-0.15244544810860383</c:v>
                </c:pt>
                <c:pt idx="16">
                  <c:v>-0.14652661096869407</c:v>
                </c:pt>
                <c:pt idx="17">
                  <c:v>-0.14186982539414256</c:v>
                </c:pt>
                <c:pt idx="18">
                  <c:v>-0.12782596013548431</c:v>
                </c:pt>
                <c:pt idx="19">
                  <c:v>-0.14598436260665193</c:v>
                </c:pt>
                <c:pt idx="20">
                  <c:v>-0.13081369154047279</c:v>
                </c:pt>
                <c:pt idx="21">
                  <c:v>-0.12623214983808839</c:v>
                </c:pt>
                <c:pt idx="22">
                  <c:v>-0.12781668711671815</c:v>
                </c:pt>
              </c:numCache>
            </c:numRef>
          </c:val>
          <c:smooth val="0"/>
          <c:extLst>
            <c:ext xmlns:c16="http://schemas.microsoft.com/office/drawing/2014/chart" uri="{C3380CC4-5D6E-409C-BE32-E72D297353CC}">
              <c16:uniqueId val="{00000005-BF99-754D-843B-89BC385C7261}"/>
            </c:ext>
          </c:extLst>
        </c:ser>
        <c:ser>
          <c:idx val="6"/>
          <c:order val="6"/>
          <c:tx>
            <c:strRef>
              <c:f>'5. Tot Mkt BP Changes'!$BJ$3</c:f>
              <c:strCache>
                <c:ptCount val="1"/>
                <c:pt idx="0">
                  <c:v>Total Commercial</c:v>
                </c:pt>
              </c:strCache>
            </c:strRef>
          </c:tx>
          <c:spPr>
            <a:ln w="28575" cap="rnd">
              <a:solidFill>
                <a:schemeClr val="tx1"/>
              </a:solidFill>
              <a:prstDash val="sysDot"/>
              <a:round/>
            </a:ln>
            <a:effectLst/>
          </c:spPr>
          <c:marker>
            <c:symbol val="none"/>
          </c:marker>
          <c:cat>
            <c:strRef>
              <c:f>'5. Tot Mkt BP Changes'!$A$4:$A$28</c:f>
              <c:strCache>
                <c:ptCount val="25"/>
                <c:pt idx="0">
                  <c:v>D'19</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'5. Tot Mkt BP Changes'!$BJ$4:$BJ$28</c:f>
              <c:numCache>
                <c:formatCode>0.0%</c:formatCode>
                <c:ptCount val="25"/>
                <c:pt idx="0">
                  <c:v>0</c:v>
                </c:pt>
                <c:pt idx="1">
                  <c:v>-1.8486969048127279E-2</c:v>
                </c:pt>
                <c:pt idx="2">
                  <c:v>-2.7136681803122918E-2</c:v>
                </c:pt>
                <c:pt idx="3">
                  <c:v>-2.4702949680827369E-2</c:v>
                </c:pt>
                <c:pt idx="4">
                  <c:v>-2.218152852154235E-2</c:v>
                </c:pt>
                <c:pt idx="5">
                  <c:v>-3.1193548961135013E-2</c:v>
                </c:pt>
                <c:pt idx="6">
                  <c:v>-4.7570298595829362E-2</c:v>
                </c:pt>
                <c:pt idx="7">
                  <c:v>-4.185337200796984E-2</c:v>
                </c:pt>
                <c:pt idx="8">
                  <c:v>-4.0085831425750132E-2</c:v>
                </c:pt>
                <c:pt idx="9">
                  <c:v>-4.9077672027563531E-2</c:v>
                </c:pt>
                <c:pt idx="10">
                  <c:v>-2.5083475319056747E-2</c:v>
                </c:pt>
                <c:pt idx="11">
                  <c:v>-3.06096162400489E-2</c:v>
                </c:pt>
                <c:pt idx="12">
                  <c:v>-3.0097667383936211E-2</c:v>
                </c:pt>
                <c:pt idx="13">
                  <c:v>-3.032307792586901E-2</c:v>
                </c:pt>
                <c:pt idx="14">
                  <c:v>-3.4858466007334055E-2</c:v>
                </c:pt>
                <c:pt idx="15">
                  <c:v>-3.0829037371475049E-2</c:v>
                </c:pt>
                <c:pt idx="16">
                  <c:v>-1.4948511887788365E-2</c:v>
                </c:pt>
                <c:pt idx="17">
                  <c:v>-2.0468286927982554E-2</c:v>
                </c:pt>
                <c:pt idx="18">
                  <c:v>-2.9258959527887107E-2</c:v>
                </c:pt>
                <c:pt idx="19">
                  <c:v>-2.4090775688831882E-2</c:v>
                </c:pt>
                <c:pt idx="20">
                  <c:v>-2.1182373343169664E-2</c:v>
                </c:pt>
                <c:pt idx="21">
                  <c:v>-2.2242963104823963E-2</c:v>
                </c:pt>
                <c:pt idx="22">
                  <c:v>-1.5728803410962902E-2</c:v>
                </c:pt>
              </c:numCache>
            </c:numRef>
          </c:val>
          <c:smooth val="0"/>
          <c:extLst>
            <c:ext xmlns:c16="http://schemas.microsoft.com/office/drawing/2014/chart" uri="{C3380CC4-5D6E-409C-BE32-E72D297353CC}">
              <c16:uniqueId val="{00000006-BF99-754D-843B-89BC385C7261}"/>
            </c:ext>
          </c:extLst>
        </c:ser>
        <c:dLbls>
          <c:showLegendKey val="0"/>
          <c:showVal val="0"/>
          <c:showCatName val="0"/>
          <c:showSerName val="0"/>
          <c:showPercent val="0"/>
          <c:showBubbleSize val="0"/>
        </c:dLbls>
        <c:smooth val="0"/>
        <c:axId val="627575088"/>
        <c:axId val="627577840"/>
      </c:lineChart>
      <c:catAx>
        <c:axId val="62757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577840"/>
        <c:crosses val="autoZero"/>
        <c:auto val="1"/>
        <c:lblAlgn val="ctr"/>
        <c:lblOffset val="100"/>
        <c:noMultiLvlLbl val="0"/>
      </c:catAx>
      <c:valAx>
        <c:axId val="627577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57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TDCT</a:t>
            </a:r>
          </a:p>
          <a:p>
            <a:pPr>
              <a:defRPr/>
            </a:pPr>
            <a:r>
              <a:rPr lang="en-US" sz="1200"/>
              <a:t>% Change in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671489300033814"/>
          <c:w val="0.85836329833770775"/>
          <c:h val="0.62511207188058548"/>
        </c:manualLayout>
      </c:layout>
      <c:lineChart>
        <c:grouping val="standard"/>
        <c:varyColors val="0"/>
        <c:ser>
          <c:idx val="0"/>
          <c:order val="0"/>
          <c:tx>
            <c:strRef>
              <c:f>'7. 5 Yr Change'!$AT$3</c:f>
              <c:strCache>
                <c:ptCount val="1"/>
                <c:pt idx="0">
                  <c:v>Demand</c:v>
                </c:pt>
              </c:strCache>
            </c:strRef>
          </c:tx>
          <c:spPr>
            <a:ln w="28575" cap="rnd">
              <a:solidFill>
                <a:srgbClr val="00FA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Change'!$AT$4:$AT$9</c:f>
              <c:numCache>
                <c:formatCode>0.0%</c:formatCode>
                <c:ptCount val="6"/>
                <c:pt idx="0">
                  <c:v>0</c:v>
                </c:pt>
                <c:pt idx="1">
                  <c:v>8.2834768614660492E-3</c:v>
                </c:pt>
                <c:pt idx="2">
                  <c:v>8.6901086259579263E-3</c:v>
                </c:pt>
                <c:pt idx="3">
                  <c:v>-1.0251695119549813E-3</c:v>
                </c:pt>
                <c:pt idx="4">
                  <c:v>6.3526075208505409E-2</c:v>
                </c:pt>
                <c:pt idx="5">
                  <c:v>5.9610772505415889E-2</c:v>
                </c:pt>
              </c:numCache>
            </c:numRef>
          </c:val>
          <c:smooth val="0"/>
          <c:extLst>
            <c:ext xmlns:c16="http://schemas.microsoft.com/office/drawing/2014/chart" uri="{C3380CC4-5D6E-409C-BE32-E72D297353CC}">
              <c16:uniqueId val="{00000000-6995-F243-9D4E-3864B273EF6C}"/>
            </c:ext>
          </c:extLst>
        </c:ser>
        <c:ser>
          <c:idx val="1"/>
          <c:order val="1"/>
          <c:tx>
            <c:strRef>
              <c:f>'7. 5 Yr Change'!$AU$3</c:f>
              <c:strCache>
                <c:ptCount val="1"/>
                <c:pt idx="0">
                  <c:v>Term</c:v>
                </c:pt>
              </c:strCache>
            </c:strRef>
          </c:tx>
          <c:spPr>
            <a:ln w="28575" cap="rnd">
              <a:solidFill>
                <a:srgbClr val="C0000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Change'!$AU$4:$AU$9</c:f>
              <c:numCache>
                <c:formatCode>0.0%</c:formatCode>
                <c:ptCount val="6"/>
                <c:pt idx="0">
                  <c:v>0</c:v>
                </c:pt>
                <c:pt idx="1">
                  <c:v>0.13655971452607776</c:v>
                </c:pt>
                <c:pt idx="2">
                  <c:v>0.17088567981495134</c:v>
                </c:pt>
                <c:pt idx="3">
                  <c:v>0.17488522939332962</c:v>
                </c:pt>
                <c:pt idx="4">
                  <c:v>0.27638048109619057</c:v>
                </c:pt>
                <c:pt idx="5">
                  <c:v>7.069943404654587E-2</c:v>
                </c:pt>
              </c:numCache>
            </c:numRef>
          </c:val>
          <c:smooth val="0"/>
          <c:extLst>
            <c:ext xmlns:c16="http://schemas.microsoft.com/office/drawing/2014/chart" uri="{C3380CC4-5D6E-409C-BE32-E72D297353CC}">
              <c16:uniqueId val="{00000001-6995-F243-9D4E-3864B273EF6C}"/>
            </c:ext>
          </c:extLst>
        </c:ser>
        <c:ser>
          <c:idx val="2"/>
          <c:order val="2"/>
          <c:tx>
            <c:strRef>
              <c:f>'7. 5 Yr Change'!$AV$3</c:f>
              <c:strCache>
                <c:ptCount val="1"/>
                <c:pt idx="0">
                  <c:v>Total Deposits</c:v>
                </c:pt>
              </c:strCache>
            </c:strRef>
          </c:tx>
          <c:spPr>
            <a:ln w="28575" cap="rnd">
              <a:solidFill>
                <a:srgbClr val="00389B"/>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Change'!$AV$4:$AV$9</c:f>
              <c:numCache>
                <c:formatCode>0.0%</c:formatCode>
                <c:ptCount val="6"/>
                <c:pt idx="0">
                  <c:v>0</c:v>
                </c:pt>
                <c:pt idx="1">
                  <c:v>5.7871367217131514E-2</c:v>
                </c:pt>
                <c:pt idx="2">
                  <c:v>7.2571310533746172E-2</c:v>
                </c:pt>
                <c:pt idx="3">
                  <c:v>6.6806900987218087E-2</c:v>
                </c:pt>
                <c:pt idx="4">
                  <c:v>0.15672536529575054</c:v>
                </c:pt>
                <c:pt idx="5">
                  <c:v>9.9580356081961169E-2</c:v>
                </c:pt>
              </c:numCache>
            </c:numRef>
          </c:val>
          <c:smooth val="0"/>
          <c:extLst>
            <c:ext xmlns:c16="http://schemas.microsoft.com/office/drawing/2014/chart" uri="{C3380CC4-5D6E-409C-BE32-E72D297353CC}">
              <c16:uniqueId val="{00000002-6995-F243-9D4E-3864B273EF6C}"/>
            </c:ext>
          </c:extLst>
        </c:ser>
        <c:ser>
          <c:idx val="4"/>
          <c:order val="3"/>
          <c:tx>
            <c:strRef>
              <c:f>'7. 5 Yr Change'!$AX$3</c:f>
              <c:strCache>
                <c:ptCount val="1"/>
                <c:pt idx="0">
                  <c:v>Business Loans</c:v>
                </c:pt>
              </c:strCache>
            </c:strRef>
          </c:tx>
          <c:spPr>
            <a:ln w="28575" cap="rnd">
              <a:solidFill>
                <a:srgbClr val="00B0F0"/>
              </a:solidFill>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Change'!$AX$4:$AX$9</c:f>
              <c:numCache>
                <c:formatCode>0.0%</c:formatCode>
                <c:ptCount val="6"/>
                <c:pt idx="0">
                  <c:v>0</c:v>
                </c:pt>
                <c:pt idx="1">
                  <c:v>0.12354899165365583</c:v>
                </c:pt>
                <c:pt idx="2">
                  <c:v>0.24865025414331601</c:v>
                </c:pt>
                <c:pt idx="3">
                  <c:v>0.18094913166245788</c:v>
                </c:pt>
                <c:pt idx="4">
                  <c:v>0.28004672881279985</c:v>
                </c:pt>
                <c:pt idx="5">
                  <c:v>-2.7603270383530876E-2</c:v>
                </c:pt>
              </c:numCache>
            </c:numRef>
          </c:val>
          <c:smooth val="0"/>
          <c:extLst>
            <c:ext xmlns:c16="http://schemas.microsoft.com/office/drawing/2014/chart" uri="{C3380CC4-5D6E-409C-BE32-E72D297353CC}">
              <c16:uniqueId val="{00000003-6995-F243-9D4E-3864B273EF6C}"/>
            </c:ext>
          </c:extLst>
        </c:ser>
        <c:ser>
          <c:idx val="5"/>
          <c:order val="4"/>
          <c:tx>
            <c:strRef>
              <c:f>'7. 5 Yr Change'!$AY$3</c:f>
              <c:strCache>
                <c:ptCount val="1"/>
                <c:pt idx="0">
                  <c:v>Total Loans</c:v>
                </c:pt>
              </c:strCache>
            </c:strRef>
          </c:tx>
          <c:spPr>
            <a:ln w="28575" cap="rnd">
              <a:solidFill>
                <a:srgbClr val="FF0000"/>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Change'!$AY$4:$AY$9</c:f>
              <c:numCache>
                <c:formatCode>0.0%</c:formatCode>
                <c:ptCount val="6"/>
                <c:pt idx="0">
                  <c:v>0</c:v>
                </c:pt>
                <c:pt idx="1">
                  <c:v>0.10872042776666041</c:v>
                </c:pt>
                <c:pt idx="2">
                  <c:v>0.19948635279715241</c:v>
                </c:pt>
                <c:pt idx="3">
                  <c:v>0.161290443307785</c:v>
                </c:pt>
                <c:pt idx="4">
                  <c:v>0.25074590085164583</c:v>
                </c:pt>
                <c:pt idx="5">
                  <c:v>5.0936100159505428E-2</c:v>
                </c:pt>
              </c:numCache>
            </c:numRef>
          </c:val>
          <c:smooth val="0"/>
          <c:extLst>
            <c:ext xmlns:c16="http://schemas.microsoft.com/office/drawing/2014/chart" uri="{C3380CC4-5D6E-409C-BE32-E72D297353CC}">
              <c16:uniqueId val="{00000004-6995-F243-9D4E-3864B273EF6C}"/>
            </c:ext>
          </c:extLst>
        </c:ser>
        <c:ser>
          <c:idx val="6"/>
          <c:order val="5"/>
          <c:tx>
            <c:strRef>
              <c:f>'7. 5 Yr Change'!$AZ$3</c:f>
              <c:strCache>
                <c:ptCount val="1"/>
                <c:pt idx="0">
                  <c:v>Total Commercial</c:v>
                </c:pt>
              </c:strCache>
            </c:strRef>
          </c:tx>
          <c:spPr>
            <a:ln w="28575" cap="rnd">
              <a:solidFill>
                <a:schemeClr val="tx1"/>
              </a:solidFill>
              <a:prstDash val="sysDot"/>
              <a:round/>
            </a:ln>
            <a:effectLst/>
          </c:spPr>
          <c:marker>
            <c:symbol val="none"/>
          </c:marker>
          <c:cat>
            <c:numRef>
              <c:f>'7. 5 Yr Change'!$AL$4:$AL$9</c:f>
              <c:numCache>
                <c:formatCode>General</c:formatCode>
                <c:ptCount val="6"/>
                <c:pt idx="0">
                  <c:v>2015</c:v>
                </c:pt>
                <c:pt idx="1">
                  <c:v>2016</c:v>
                </c:pt>
                <c:pt idx="2">
                  <c:v>2017</c:v>
                </c:pt>
                <c:pt idx="3">
                  <c:v>2018</c:v>
                </c:pt>
                <c:pt idx="4">
                  <c:v>2019</c:v>
                </c:pt>
                <c:pt idx="5">
                  <c:v>2020</c:v>
                </c:pt>
              </c:numCache>
            </c:numRef>
          </c:cat>
          <c:val>
            <c:numRef>
              <c:f>'7. 5 Yr Change'!$AZ$4:$AZ$9</c:f>
              <c:numCache>
                <c:formatCode>0.0%</c:formatCode>
                <c:ptCount val="6"/>
                <c:pt idx="0">
                  <c:v>0</c:v>
                </c:pt>
                <c:pt idx="1">
                  <c:v>7.708708310752091E-2</c:v>
                </c:pt>
                <c:pt idx="2">
                  <c:v>0.10397666718107287</c:v>
                </c:pt>
                <c:pt idx="3">
                  <c:v>8.2893875530946182E-2</c:v>
                </c:pt>
                <c:pt idx="4">
                  <c:v>0.20043601892490595</c:v>
                </c:pt>
                <c:pt idx="5">
                  <c:v>9.4788092989213757E-2</c:v>
                </c:pt>
              </c:numCache>
            </c:numRef>
          </c:val>
          <c:smooth val="0"/>
          <c:extLst>
            <c:ext xmlns:c16="http://schemas.microsoft.com/office/drawing/2014/chart" uri="{C3380CC4-5D6E-409C-BE32-E72D297353CC}">
              <c16:uniqueId val="{00000005-6995-F243-9D4E-3864B273EF6C}"/>
            </c:ext>
          </c:extLst>
        </c:ser>
        <c:dLbls>
          <c:showLegendKey val="0"/>
          <c:showVal val="0"/>
          <c:showCatName val="0"/>
          <c:showSerName val="0"/>
          <c:showPercent val="0"/>
          <c:showBubbleSize val="0"/>
        </c:dLbls>
        <c:smooth val="0"/>
        <c:axId val="1237897263"/>
        <c:axId val="1237898959"/>
      </c:lineChart>
      <c:catAx>
        <c:axId val="123789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8959"/>
        <c:crosses val="autoZero"/>
        <c:auto val="1"/>
        <c:lblAlgn val="ctr"/>
        <c:lblOffset val="100"/>
        <c:noMultiLvlLbl val="0"/>
      </c:catAx>
      <c:valAx>
        <c:axId val="1237898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897263"/>
        <c:crosses val="autoZero"/>
        <c:crossBetween val="between"/>
      </c:valAx>
      <c:spPr>
        <a:noFill/>
        <a:ln>
          <a:noFill/>
        </a:ln>
        <a:effectLst/>
      </c:spPr>
    </c:plotArea>
    <c:legend>
      <c:legendPos val="b"/>
      <c:layout>
        <c:manualLayout>
          <c:xMode val="edge"/>
          <c:yMode val="edge"/>
          <c:x val="0.10064435695538057"/>
          <c:y val="0.78645669291338582"/>
          <c:w val="0.7987112860892388"/>
          <c:h val="0.185765529308836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85924" cy="460938"/>
          </a:xfrm>
          <a:prstGeom prst="rect">
            <a:avLst/>
          </a:prstGeom>
          <a:noFill/>
          <a:ln>
            <a:noFill/>
          </a:ln>
          <a:effectLst/>
        </p:spPr>
        <p:txBody>
          <a:bodyPr vert="horz" wrap="square" lIns="94105" tIns="47054" rIns="94105" bIns="47054" numCol="1" anchor="t" anchorCtr="0" compatLnSpc="1">
            <a:prstTxWarp prst="textNoShape">
              <a:avLst/>
            </a:prstTxWarp>
          </a:bodyPr>
          <a:lstStyle>
            <a:lvl1pPr algn="l" defTabSz="940781" eaLnBrk="0" hangingPunct="0">
              <a:defRPr sz="1300" b="0">
                <a:latin typeface="Arial" charset="0"/>
                <a:cs typeface="+mn-cs"/>
              </a:defRPr>
            </a:lvl1pPr>
          </a:lstStyle>
          <a:p>
            <a:pPr>
              <a:defRPr/>
            </a:pPr>
            <a:endParaRPr lang="en-US"/>
          </a:p>
        </p:txBody>
      </p:sp>
      <p:sp>
        <p:nvSpPr>
          <p:cNvPr id="46083" name="Rectangle 3"/>
          <p:cNvSpPr>
            <a:spLocks noGrp="1" noChangeArrowheads="1"/>
          </p:cNvSpPr>
          <p:nvPr>
            <p:ph type="dt" sz="quarter" idx="1"/>
          </p:nvPr>
        </p:nvSpPr>
        <p:spPr bwMode="auto">
          <a:xfrm>
            <a:off x="4013985" y="1"/>
            <a:ext cx="3090817" cy="460938"/>
          </a:xfrm>
          <a:prstGeom prst="rect">
            <a:avLst/>
          </a:prstGeom>
          <a:noFill/>
          <a:ln>
            <a:noFill/>
          </a:ln>
          <a:effectLst/>
        </p:spPr>
        <p:txBody>
          <a:bodyPr vert="horz" wrap="square" lIns="94105" tIns="47054" rIns="94105" bIns="47054" numCol="1" anchor="t" anchorCtr="0" compatLnSpc="1">
            <a:prstTxWarp prst="textNoShape">
              <a:avLst/>
            </a:prstTxWarp>
          </a:bodyPr>
          <a:lstStyle>
            <a:lvl1pPr algn="r" defTabSz="940781" eaLnBrk="0" hangingPunct="0">
              <a:defRPr sz="1300" b="0">
                <a:latin typeface="Arial" charset="0"/>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49639"/>
            <a:ext cx="3085924" cy="462425"/>
          </a:xfrm>
          <a:prstGeom prst="rect">
            <a:avLst/>
          </a:prstGeom>
          <a:noFill/>
          <a:ln>
            <a:noFill/>
          </a:ln>
          <a:effectLst/>
        </p:spPr>
        <p:txBody>
          <a:bodyPr vert="horz" wrap="square" lIns="94105" tIns="47054" rIns="94105" bIns="47054" numCol="1" anchor="b" anchorCtr="0" compatLnSpc="1">
            <a:prstTxWarp prst="textNoShape">
              <a:avLst/>
            </a:prstTxWarp>
          </a:bodyPr>
          <a:lstStyle>
            <a:lvl1pPr algn="l" defTabSz="940781" eaLnBrk="0" hangingPunct="0">
              <a:defRPr sz="1300" b="0">
                <a:latin typeface="Arial" charset="0"/>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3985" y="8949639"/>
            <a:ext cx="3090817" cy="462425"/>
          </a:xfrm>
          <a:prstGeom prst="rect">
            <a:avLst/>
          </a:prstGeom>
          <a:noFill/>
          <a:ln>
            <a:noFill/>
          </a:ln>
          <a:effectLst/>
        </p:spPr>
        <p:txBody>
          <a:bodyPr vert="horz" wrap="square" lIns="94105" tIns="47054" rIns="94105" bIns="47054" numCol="1" anchor="b" anchorCtr="0" compatLnSpc="1">
            <a:prstTxWarp prst="textNoShape">
              <a:avLst/>
            </a:prstTxWarp>
          </a:bodyPr>
          <a:lstStyle>
            <a:lvl1pPr algn="r" defTabSz="939800" eaLnBrk="0" hangingPunct="0">
              <a:defRPr sz="1300" b="0" smtClean="0">
                <a:latin typeface="Arial" panose="020B0604020202020204" pitchFamily="34" charset="0"/>
              </a:defRPr>
            </a:lvl1pPr>
          </a:lstStyle>
          <a:p>
            <a:pPr>
              <a:defRPr/>
            </a:pPr>
            <a:fld id="{D5C07744-985A-4A71-9C1D-68A7FE23C592}" type="slidenum">
              <a:rPr lang="en-US"/>
              <a:pPr>
                <a:defRPr/>
              </a:pPr>
              <a:t>‹#›</a:t>
            </a:fld>
            <a:endParaRPr lang="en-US"/>
          </a:p>
        </p:txBody>
      </p:sp>
    </p:spTree>
    <p:extLst>
      <p:ext uri="{BB962C8B-B14F-4D97-AF65-F5344CB8AC3E}">
        <p14:creationId xmlns:p14="http://schemas.microsoft.com/office/powerpoint/2010/main" val="101090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3085924" cy="460938"/>
          </a:xfrm>
          <a:prstGeom prst="rect">
            <a:avLst/>
          </a:prstGeom>
          <a:noFill/>
          <a:ln>
            <a:noFill/>
          </a:ln>
          <a:effectLst/>
        </p:spPr>
        <p:txBody>
          <a:bodyPr vert="horz" wrap="square" lIns="94105" tIns="47054" rIns="94105" bIns="47054" numCol="1" anchor="ctr" anchorCtr="0" compatLnSpc="1">
            <a:prstTxWarp prst="textNoShape">
              <a:avLst/>
            </a:prstTxWarp>
          </a:bodyPr>
          <a:lstStyle>
            <a:lvl1pPr algn="l" defTabSz="940781" eaLnBrk="0" hangingPunct="0">
              <a:defRPr sz="1300" b="0">
                <a:latin typeface="Arial" charset="0"/>
                <a:cs typeface="+mn-cs"/>
              </a:defRPr>
            </a:lvl1pPr>
          </a:lstStyle>
          <a:p>
            <a:pPr>
              <a:defRPr/>
            </a:pPr>
            <a:endParaRPr lang="en-US"/>
          </a:p>
        </p:txBody>
      </p:sp>
      <p:sp>
        <p:nvSpPr>
          <p:cNvPr id="41987" name="Rectangle 3"/>
          <p:cNvSpPr>
            <a:spLocks noGrp="1" noChangeArrowheads="1"/>
          </p:cNvSpPr>
          <p:nvPr>
            <p:ph type="dt" idx="1"/>
          </p:nvPr>
        </p:nvSpPr>
        <p:spPr bwMode="auto">
          <a:xfrm>
            <a:off x="4013985" y="1"/>
            <a:ext cx="3090817" cy="460938"/>
          </a:xfrm>
          <a:prstGeom prst="rect">
            <a:avLst/>
          </a:prstGeom>
          <a:noFill/>
          <a:ln>
            <a:noFill/>
          </a:ln>
          <a:effectLst/>
        </p:spPr>
        <p:txBody>
          <a:bodyPr vert="horz" wrap="square" lIns="94105" tIns="47054" rIns="94105" bIns="47054" numCol="1" anchor="ctr" anchorCtr="0" compatLnSpc="1">
            <a:prstTxWarp prst="textNoShape">
              <a:avLst/>
            </a:prstTxWarp>
          </a:bodyPr>
          <a:lstStyle>
            <a:lvl1pPr algn="r" defTabSz="940781" eaLnBrk="0" hangingPunct="0">
              <a:defRPr sz="1300" b="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52525" y="696913"/>
            <a:ext cx="4732338" cy="35480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874237" y="5910420"/>
            <a:ext cx="5165498" cy="2878634"/>
          </a:xfrm>
          <a:prstGeom prst="rect">
            <a:avLst/>
          </a:prstGeom>
          <a:noFill/>
          <a:ln>
            <a:noFill/>
          </a:ln>
          <a:effectLst/>
        </p:spPr>
        <p:txBody>
          <a:bodyPr vert="horz" wrap="square" lIns="94105" tIns="47054" rIns="94105" bIns="470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949639"/>
            <a:ext cx="3085924" cy="462425"/>
          </a:xfrm>
          <a:prstGeom prst="rect">
            <a:avLst/>
          </a:prstGeom>
          <a:noFill/>
          <a:ln>
            <a:noFill/>
          </a:ln>
          <a:effectLst/>
        </p:spPr>
        <p:txBody>
          <a:bodyPr vert="horz" wrap="square" lIns="94105" tIns="47054" rIns="94105" bIns="47054" numCol="1" anchor="b" anchorCtr="0" compatLnSpc="1">
            <a:prstTxWarp prst="textNoShape">
              <a:avLst/>
            </a:prstTxWarp>
          </a:bodyPr>
          <a:lstStyle>
            <a:lvl1pPr algn="l" defTabSz="940781" eaLnBrk="0" hangingPunct="0">
              <a:defRPr sz="1300" b="0">
                <a:latin typeface="Arial" charset="0"/>
                <a:cs typeface="+mn-cs"/>
              </a:defRPr>
            </a:lvl1pPr>
          </a:lstStyle>
          <a:p>
            <a:pPr>
              <a:defRPr/>
            </a:pPr>
            <a:endParaRPr lang="en-US"/>
          </a:p>
        </p:txBody>
      </p:sp>
      <p:sp>
        <p:nvSpPr>
          <p:cNvPr id="41991" name="Rectangle 7"/>
          <p:cNvSpPr>
            <a:spLocks noGrp="1" noChangeArrowheads="1"/>
          </p:cNvSpPr>
          <p:nvPr>
            <p:ph type="sldNum" sz="quarter" idx="5"/>
          </p:nvPr>
        </p:nvSpPr>
        <p:spPr bwMode="auto">
          <a:xfrm>
            <a:off x="4013985" y="8949639"/>
            <a:ext cx="3090817" cy="462425"/>
          </a:xfrm>
          <a:prstGeom prst="rect">
            <a:avLst/>
          </a:prstGeom>
          <a:noFill/>
          <a:ln>
            <a:noFill/>
          </a:ln>
          <a:effectLst/>
        </p:spPr>
        <p:txBody>
          <a:bodyPr vert="horz" wrap="square" lIns="94105" tIns="47054" rIns="94105" bIns="47054" numCol="1" anchor="b" anchorCtr="0" compatLnSpc="1">
            <a:prstTxWarp prst="textNoShape">
              <a:avLst/>
            </a:prstTxWarp>
          </a:bodyPr>
          <a:lstStyle>
            <a:lvl1pPr algn="r" defTabSz="939800" eaLnBrk="0" hangingPunct="0">
              <a:defRPr sz="1300" b="0" smtClean="0">
                <a:latin typeface="Arial" panose="020B0604020202020204" pitchFamily="34" charset="0"/>
              </a:defRPr>
            </a:lvl1pPr>
          </a:lstStyle>
          <a:p>
            <a:pPr>
              <a:defRPr/>
            </a:pPr>
            <a:fld id="{83D7A657-4798-409E-AB4C-C0588344896D}" type="slidenum">
              <a:rPr lang="en-US"/>
              <a:pPr>
                <a:defRPr/>
              </a:pPr>
              <a:t>‹#›</a:t>
            </a:fld>
            <a:endParaRPr lang="en-US"/>
          </a:p>
        </p:txBody>
      </p:sp>
    </p:spTree>
    <p:extLst>
      <p:ext uri="{BB962C8B-B14F-4D97-AF65-F5344CB8AC3E}">
        <p14:creationId xmlns:p14="http://schemas.microsoft.com/office/powerpoint/2010/main" val="4277420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BBB69570-CACD-45E0-AF18-C8684A5212F5}" type="slidenum">
              <a:rPr lang="en-US" sz="1300"/>
              <a:pPr>
                <a:spcBef>
                  <a:spcPct val="0"/>
                </a:spcBef>
              </a:pPr>
              <a:t>1</a:t>
            </a:fld>
            <a:endParaRPr lang="en-US" sz="1300"/>
          </a:p>
        </p:txBody>
      </p:sp>
      <p:sp>
        <p:nvSpPr>
          <p:cNvPr id="6147" name="Rectangle 2"/>
          <p:cNvSpPr>
            <a:spLocks noGrp="1" noRot="1" noChangeAspect="1" noChangeArrowheads="1" noTextEdit="1"/>
          </p:cNvSpPr>
          <p:nvPr>
            <p:ph type="sldImg"/>
          </p:nvPr>
        </p:nvSpPr>
        <p:spPr>
          <a:xfrm>
            <a:off x="1182688" y="695325"/>
            <a:ext cx="4729162" cy="3546475"/>
          </a:xfrm>
          <a:ln/>
        </p:spPr>
      </p:sp>
    </p:spTree>
    <p:extLst>
      <p:ext uri="{BB962C8B-B14F-4D97-AF65-F5344CB8AC3E}">
        <p14:creationId xmlns:p14="http://schemas.microsoft.com/office/powerpoint/2010/main" val="421330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10</a:t>
            </a:fld>
            <a:endParaRPr lang="en-US" sz="1300"/>
          </a:p>
        </p:txBody>
      </p:sp>
    </p:spTree>
    <p:extLst>
      <p:ext uri="{BB962C8B-B14F-4D97-AF65-F5344CB8AC3E}">
        <p14:creationId xmlns:p14="http://schemas.microsoft.com/office/powerpoint/2010/main" val="370971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11</a:t>
            </a:fld>
            <a:endParaRPr lang="en-US" sz="1300"/>
          </a:p>
        </p:txBody>
      </p:sp>
      <p:pic>
        <p:nvPicPr>
          <p:cNvPr id="3" name="Picture 2"/>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12</a:t>
            </a:fld>
            <a:endParaRPr lang="en-US" sz="1300"/>
          </a:p>
        </p:txBody>
      </p:sp>
    </p:spTree>
    <p:extLst>
      <p:ext uri="{BB962C8B-B14F-4D97-AF65-F5344CB8AC3E}">
        <p14:creationId xmlns:p14="http://schemas.microsoft.com/office/powerpoint/2010/main" val="207468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13</a:t>
            </a:fld>
            <a:endParaRPr lang="en-US" sz="1300"/>
          </a:p>
        </p:txBody>
      </p:sp>
      <p:pic>
        <p:nvPicPr>
          <p:cNvPr id="3" name="Picture 2"/>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781120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14</a:t>
            </a:fld>
            <a:endParaRPr lang="en-US" sz="1300"/>
          </a:p>
        </p:txBody>
      </p:sp>
    </p:spTree>
    <p:extLst>
      <p:ext uri="{BB962C8B-B14F-4D97-AF65-F5344CB8AC3E}">
        <p14:creationId xmlns:p14="http://schemas.microsoft.com/office/powerpoint/2010/main" val="370971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15</a:t>
            </a:fld>
            <a:endParaRPr lang="en-US" sz="1300"/>
          </a:p>
        </p:txBody>
      </p:sp>
      <p:pic>
        <p:nvPicPr>
          <p:cNvPr id="3" name="Picture 2"/>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16</a:t>
            </a:fld>
            <a:endParaRPr lang="en-US" sz="1300"/>
          </a:p>
        </p:txBody>
      </p:sp>
    </p:spTree>
    <p:extLst>
      <p:ext uri="{BB962C8B-B14F-4D97-AF65-F5344CB8AC3E}">
        <p14:creationId xmlns:p14="http://schemas.microsoft.com/office/powerpoint/2010/main" val="369814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17</a:t>
            </a:fld>
            <a:endParaRPr lang="en-US" sz="1300"/>
          </a:p>
        </p:txBody>
      </p:sp>
      <p:pic>
        <p:nvPicPr>
          <p:cNvPr id="3" name="Picture 2"/>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18</a:t>
            </a:fld>
            <a:endParaRPr lang="en-US" sz="1300"/>
          </a:p>
        </p:txBody>
      </p:sp>
    </p:spTree>
    <p:extLst>
      <p:ext uri="{BB962C8B-B14F-4D97-AF65-F5344CB8AC3E}">
        <p14:creationId xmlns:p14="http://schemas.microsoft.com/office/powerpoint/2010/main" val="2493867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19</a:t>
            </a:fld>
            <a:endParaRPr lang="en-US" sz="1300"/>
          </a:p>
        </p:txBody>
      </p:sp>
      <p:pic>
        <p:nvPicPr>
          <p:cNvPr id="3" name="Picture 2"/>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D7A657-4798-409E-AB4C-C0588344896D}" type="slidenum">
              <a:rPr lang="en-US" smtClean="0"/>
              <a:pPr>
                <a:defRPr/>
              </a:pPr>
              <a:t>2</a:t>
            </a:fld>
            <a:endParaRPr lang="en-US"/>
          </a:p>
        </p:txBody>
      </p:sp>
    </p:spTree>
    <p:extLst>
      <p:ext uri="{BB962C8B-B14F-4D97-AF65-F5344CB8AC3E}">
        <p14:creationId xmlns:p14="http://schemas.microsoft.com/office/powerpoint/2010/main" val="1442767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20</a:t>
            </a:fld>
            <a:endParaRPr lang="en-US" sz="1300"/>
          </a:p>
        </p:txBody>
      </p:sp>
    </p:spTree>
    <p:extLst>
      <p:ext uri="{BB962C8B-B14F-4D97-AF65-F5344CB8AC3E}">
        <p14:creationId xmlns:p14="http://schemas.microsoft.com/office/powerpoint/2010/main" val="3703608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21</a:t>
            </a:fld>
            <a:endParaRPr lang="en-US" sz="1300"/>
          </a:p>
        </p:txBody>
      </p:sp>
      <p:pic>
        <p:nvPicPr>
          <p:cNvPr id="3" name="Picture 2"/>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22</a:t>
            </a:fld>
            <a:endParaRPr lang="en-US" sz="1300"/>
          </a:p>
        </p:txBody>
      </p:sp>
    </p:spTree>
    <p:extLst>
      <p:ext uri="{BB962C8B-B14F-4D97-AF65-F5344CB8AC3E}">
        <p14:creationId xmlns:p14="http://schemas.microsoft.com/office/powerpoint/2010/main" val="3703608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23</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24</a:t>
            </a:fld>
            <a:endParaRPr lang="en-US" sz="1300"/>
          </a:p>
        </p:txBody>
      </p:sp>
      <p:pic>
        <p:nvPicPr>
          <p:cNvPr id="3" name="Picture 2"/>
          <p:cNvPicPr>
            <a:picLocks noChangeAspect="1"/>
          </p:cNvPicPr>
          <p:nvPr/>
        </p:nvPicPr>
        <p:blipFill>
          <a:blip r:embed="rId3"/>
          <a:stretch>
            <a:fillRect/>
          </a:stretch>
        </p:blipFill>
        <p:spPr>
          <a:xfrm>
            <a:off x="1456763" y="4255558"/>
            <a:ext cx="4102100" cy="1841500"/>
          </a:xfrm>
          <a:prstGeom prst="rect">
            <a:avLst/>
          </a:prstGeom>
        </p:spPr>
      </p:pic>
    </p:spTree>
    <p:extLst>
      <p:ext uri="{BB962C8B-B14F-4D97-AF65-F5344CB8AC3E}">
        <p14:creationId xmlns:p14="http://schemas.microsoft.com/office/powerpoint/2010/main" val="370360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25</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26</a:t>
            </a:fld>
            <a:endParaRPr lang="en-US" sz="1300"/>
          </a:p>
        </p:txBody>
      </p:sp>
    </p:spTree>
    <p:extLst>
      <p:ext uri="{BB962C8B-B14F-4D97-AF65-F5344CB8AC3E}">
        <p14:creationId xmlns:p14="http://schemas.microsoft.com/office/powerpoint/2010/main" val="2235318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27</a:t>
            </a:fld>
            <a:endParaRPr lang="en-US" sz="1300"/>
          </a:p>
        </p:txBody>
      </p:sp>
      <p:pic>
        <p:nvPicPr>
          <p:cNvPr id="3" name="Picture 2"/>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3144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28</a:t>
            </a:fld>
            <a:endParaRPr lang="en-US" sz="1300"/>
          </a:p>
        </p:txBody>
      </p:sp>
    </p:spTree>
    <p:extLst>
      <p:ext uri="{BB962C8B-B14F-4D97-AF65-F5344CB8AC3E}">
        <p14:creationId xmlns:p14="http://schemas.microsoft.com/office/powerpoint/2010/main" val="2235318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29</a:t>
            </a:fld>
            <a:endParaRPr lang="en-US" sz="1300"/>
          </a:p>
        </p:txBody>
      </p:sp>
    </p:spTree>
    <p:extLst>
      <p:ext uri="{BB962C8B-B14F-4D97-AF65-F5344CB8AC3E}">
        <p14:creationId xmlns:p14="http://schemas.microsoft.com/office/powerpoint/2010/main" val="353144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03313" y="696913"/>
            <a:ext cx="4732337" cy="3548062"/>
          </a:xfrm>
          <a:ln/>
        </p:spPr>
      </p:sp>
      <p:sp>
        <p:nvSpPr>
          <p:cNvPr id="819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latin typeface="Arial" panose="020B0604020202020204" pitchFamily="34" charset="0"/>
            </a:endParaRPr>
          </a:p>
        </p:txBody>
      </p:sp>
      <p:sp>
        <p:nvSpPr>
          <p:cNvPr id="819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EA31714B-D771-473A-8A5F-9211678879C1}" type="slidenum">
              <a:rPr lang="en-US" sz="1300"/>
              <a:pPr>
                <a:spcBef>
                  <a:spcPct val="0"/>
                </a:spcBef>
              </a:pPr>
              <a:t>3</a:t>
            </a:fld>
            <a:endParaRPr lang="en-US" sz="1300"/>
          </a:p>
        </p:txBody>
      </p:sp>
    </p:spTree>
    <p:extLst>
      <p:ext uri="{BB962C8B-B14F-4D97-AF65-F5344CB8AC3E}">
        <p14:creationId xmlns:p14="http://schemas.microsoft.com/office/powerpoint/2010/main" val="2859436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30</a:t>
            </a:fld>
            <a:endParaRPr lang="en-US" sz="1300"/>
          </a:p>
        </p:txBody>
      </p:sp>
    </p:spTree>
    <p:extLst>
      <p:ext uri="{BB962C8B-B14F-4D97-AF65-F5344CB8AC3E}">
        <p14:creationId xmlns:p14="http://schemas.microsoft.com/office/powerpoint/2010/main" val="3006319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31</a:t>
            </a:fld>
            <a:endParaRPr lang="en-US" sz="1300"/>
          </a:p>
        </p:txBody>
      </p:sp>
    </p:spTree>
    <p:extLst>
      <p:ext uri="{BB962C8B-B14F-4D97-AF65-F5344CB8AC3E}">
        <p14:creationId xmlns:p14="http://schemas.microsoft.com/office/powerpoint/2010/main" val="951921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32</a:t>
            </a:fld>
            <a:endParaRPr lang="en-US" sz="1300"/>
          </a:p>
        </p:txBody>
      </p:sp>
    </p:spTree>
    <p:extLst>
      <p:ext uri="{BB962C8B-B14F-4D97-AF65-F5344CB8AC3E}">
        <p14:creationId xmlns:p14="http://schemas.microsoft.com/office/powerpoint/2010/main" val="1055102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33</a:t>
            </a:fld>
            <a:endParaRPr lang="en-US" sz="1300"/>
          </a:p>
        </p:txBody>
      </p:sp>
    </p:spTree>
    <p:extLst>
      <p:ext uri="{BB962C8B-B14F-4D97-AF65-F5344CB8AC3E}">
        <p14:creationId xmlns:p14="http://schemas.microsoft.com/office/powerpoint/2010/main" val="3958188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34</a:t>
            </a:fld>
            <a:endParaRPr lang="en-US" sz="1300"/>
          </a:p>
        </p:txBody>
      </p:sp>
    </p:spTree>
    <p:extLst>
      <p:ext uri="{BB962C8B-B14F-4D97-AF65-F5344CB8AC3E}">
        <p14:creationId xmlns:p14="http://schemas.microsoft.com/office/powerpoint/2010/main" val="1823391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35</a:t>
            </a:fld>
            <a:endParaRPr lang="en-US" sz="1300"/>
          </a:p>
        </p:txBody>
      </p:sp>
    </p:spTree>
    <p:extLst>
      <p:ext uri="{BB962C8B-B14F-4D97-AF65-F5344CB8AC3E}">
        <p14:creationId xmlns:p14="http://schemas.microsoft.com/office/powerpoint/2010/main" val="2465651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36</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804996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37</a:t>
            </a:fld>
            <a:endParaRPr lang="en-US" sz="1300"/>
          </a:p>
        </p:txBody>
      </p:sp>
    </p:spTree>
    <p:extLst>
      <p:ext uri="{BB962C8B-B14F-4D97-AF65-F5344CB8AC3E}">
        <p14:creationId xmlns:p14="http://schemas.microsoft.com/office/powerpoint/2010/main" val="1700559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38</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592327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39</a:t>
            </a:fld>
            <a:endParaRPr lang="en-US" sz="1300"/>
          </a:p>
        </p:txBody>
      </p:sp>
    </p:spTree>
    <p:extLst>
      <p:ext uri="{BB962C8B-B14F-4D97-AF65-F5344CB8AC3E}">
        <p14:creationId xmlns:p14="http://schemas.microsoft.com/office/powerpoint/2010/main" val="282965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latin typeface="Arial" panose="020B0604020202020204" pitchFamily="34" charset="0"/>
            </a:endParaRPr>
          </a:p>
        </p:txBody>
      </p:sp>
      <p:sp>
        <p:nvSpPr>
          <p:cNvPr id="1024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7C5E19E-CFAC-43C1-B293-4EA8CAFFD03D}" type="slidenum">
              <a:rPr lang="en-US" sz="1300"/>
              <a:pPr>
                <a:spcBef>
                  <a:spcPct val="0"/>
                </a:spcBef>
              </a:pPr>
              <a:t>4</a:t>
            </a:fld>
            <a:endParaRPr lang="en-US" sz="1300"/>
          </a:p>
        </p:txBody>
      </p:sp>
    </p:spTree>
    <p:extLst>
      <p:ext uri="{BB962C8B-B14F-4D97-AF65-F5344CB8AC3E}">
        <p14:creationId xmlns:p14="http://schemas.microsoft.com/office/powerpoint/2010/main" val="2646894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40</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2299386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41</a:t>
            </a:fld>
            <a:endParaRPr lang="en-US" sz="1300"/>
          </a:p>
        </p:txBody>
      </p:sp>
    </p:spTree>
    <p:extLst>
      <p:ext uri="{BB962C8B-B14F-4D97-AF65-F5344CB8AC3E}">
        <p14:creationId xmlns:p14="http://schemas.microsoft.com/office/powerpoint/2010/main" val="1241296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42</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172057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43</a:t>
            </a:fld>
            <a:endParaRPr lang="en-US" sz="1300"/>
          </a:p>
        </p:txBody>
      </p:sp>
    </p:spTree>
    <p:extLst>
      <p:ext uri="{BB962C8B-B14F-4D97-AF65-F5344CB8AC3E}">
        <p14:creationId xmlns:p14="http://schemas.microsoft.com/office/powerpoint/2010/main" val="626913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44</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684318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45</a:t>
            </a:fld>
            <a:endParaRPr lang="en-US" sz="1300"/>
          </a:p>
        </p:txBody>
      </p:sp>
    </p:spTree>
    <p:extLst>
      <p:ext uri="{BB962C8B-B14F-4D97-AF65-F5344CB8AC3E}">
        <p14:creationId xmlns:p14="http://schemas.microsoft.com/office/powerpoint/2010/main" val="2933372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46</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2751839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47</a:t>
            </a:fld>
            <a:endParaRPr lang="en-US" sz="1300"/>
          </a:p>
        </p:txBody>
      </p:sp>
    </p:spTree>
    <p:extLst>
      <p:ext uri="{BB962C8B-B14F-4D97-AF65-F5344CB8AC3E}">
        <p14:creationId xmlns:p14="http://schemas.microsoft.com/office/powerpoint/2010/main" val="3118377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48</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671853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49</a:t>
            </a:fld>
            <a:endParaRPr lang="en-US" sz="1300"/>
          </a:p>
        </p:txBody>
      </p:sp>
    </p:spTree>
    <p:extLst>
      <p:ext uri="{BB962C8B-B14F-4D97-AF65-F5344CB8AC3E}">
        <p14:creationId xmlns:p14="http://schemas.microsoft.com/office/powerpoint/2010/main" val="225274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latin typeface="Arial" panose="020B0604020202020204" pitchFamily="34" charset="0"/>
            </a:endParaRPr>
          </a:p>
        </p:txBody>
      </p:sp>
      <p:sp>
        <p:nvSpPr>
          <p:cNvPr id="16388"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5BFA6660-3157-41F0-8A51-E6AE6A75E770}" type="slidenum">
              <a:rPr lang="en-US" sz="1300"/>
              <a:pPr>
                <a:spcBef>
                  <a:spcPct val="0"/>
                </a:spcBef>
              </a:pPr>
              <a:t>5</a:t>
            </a:fld>
            <a:endParaRPr lang="en-US" sz="1300"/>
          </a:p>
        </p:txBody>
      </p:sp>
    </p:spTree>
    <p:extLst>
      <p:ext uri="{BB962C8B-B14F-4D97-AF65-F5344CB8AC3E}">
        <p14:creationId xmlns:p14="http://schemas.microsoft.com/office/powerpoint/2010/main" val="162088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50</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27877461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51</a:t>
            </a:fld>
            <a:endParaRPr lang="en-US" sz="1300"/>
          </a:p>
        </p:txBody>
      </p:sp>
    </p:spTree>
    <p:extLst>
      <p:ext uri="{BB962C8B-B14F-4D97-AF65-F5344CB8AC3E}">
        <p14:creationId xmlns:p14="http://schemas.microsoft.com/office/powerpoint/2010/main" val="623965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52</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15732499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53</a:t>
            </a:fld>
            <a:endParaRPr lang="en-US" sz="1300"/>
          </a:p>
        </p:txBody>
      </p:sp>
    </p:spTree>
    <p:extLst>
      <p:ext uri="{BB962C8B-B14F-4D97-AF65-F5344CB8AC3E}">
        <p14:creationId xmlns:p14="http://schemas.microsoft.com/office/powerpoint/2010/main" val="3671254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54</a:t>
            </a:fld>
            <a:endParaRPr lang="en-US" sz="1300"/>
          </a:p>
        </p:txBody>
      </p:sp>
      <p:pic>
        <p:nvPicPr>
          <p:cNvPr id="5" name="Picture 4"/>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1806637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55</a:t>
            </a:fld>
            <a:endParaRPr lang="en-US" sz="1300"/>
          </a:p>
        </p:txBody>
      </p:sp>
    </p:spTree>
    <p:extLst>
      <p:ext uri="{BB962C8B-B14F-4D97-AF65-F5344CB8AC3E}">
        <p14:creationId xmlns:p14="http://schemas.microsoft.com/office/powerpoint/2010/main" val="893515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56</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1015914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57</a:t>
            </a:fld>
            <a:endParaRPr lang="en-US" sz="1300"/>
          </a:p>
        </p:txBody>
      </p:sp>
    </p:spTree>
    <p:extLst>
      <p:ext uri="{BB962C8B-B14F-4D97-AF65-F5344CB8AC3E}">
        <p14:creationId xmlns:p14="http://schemas.microsoft.com/office/powerpoint/2010/main" val="542707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81100" y="695325"/>
            <a:ext cx="4732338" cy="3548063"/>
          </a:xfrm>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58</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543000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59</a:t>
            </a:fld>
            <a:endParaRPr lang="en-US" sz="1300"/>
          </a:p>
        </p:txBody>
      </p:sp>
    </p:spTree>
    <p:extLst>
      <p:ext uri="{BB962C8B-B14F-4D97-AF65-F5344CB8AC3E}">
        <p14:creationId xmlns:p14="http://schemas.microsoft.com/office/powerpoint/2010/main" val="302872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latin typeface="Arial" panose="020B0604020202020204" pitchFamily="34" charset="0"/>
            </a:endParaRPr>
          </a:p>
        </p:txBody>
      </p:sp>
      <p:sp>
        <p:nvSpPr>
          <p:cNvPr id="2048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7D6724AF-6FE5-4110-9741-C5CBD646F504}" type="slidenum">
              <a:rPr lang="en-US" sz="1300"/>
              <a:pPr>
                <a:spcBef>
                  <a:spcPct val="0"/>
                </a:spcBef>
              </a:pPr>
              <a:t>6</a:t>
            </a:fld>
            <a:endParaRPr lang="en-US" sz="1300"/>
          </a:p>
        </p:txBody>
      </p:sp>
    </p:spTree>
    <p:extLst>
      <p:ext uri="{BB962C8B-B14F-4D97-AF65-F5344CB8AC3E}">
        <p14:creationId xmlns:p14="http://schemas.microsoft.com/office/powerpoint/2010/main" val="3159524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81100" y="695325"/>
            <a:ext cx="4732338" cy="3548063"/>
          </a:xfrm>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60</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3930305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61</a:t>
            </a:fld>
            <a:endParaRPr lang="en-US" sz="1300"/>
          </a:p>
        </p:txBody>
      </p:sp>
    </p:spTree>
    <p:extLst>
      <p:ext uri="{BB962C8B-B14F-4D97-AF65-F5344CB8AC3E}">
        <p14:creationId xmlns:p14="http://schemas.microsoft.com/office/powerpoint/2010/main" val="3028722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62</a:t>
            </a:fld>
            <a:endParaRPr lang="en-US" sz="1300"/>
          </a:p>
        </p:txBody>
      </p:sp>
      <p:pic>
        <p:nvPicPr>
          <p:cNvPr id="2" name="Picture 1"/>
          <p:cNvPicPr>
            <a:picLocks noChangeAspect="1"/>
          </p:cNvPicPr>
          <p:nvPr/>
        </p:nvPicPr>
        <p:blipFill>
          <a:blip r:embed="rId3"/>
          <a:stretch>
            <a:fillRect/>
          </a:stretch>
        </p:blipFill>
        <p:spPr>
          <a:xfrm>
            <a:off x="927100" y="4298950"/>
            <a:ext cx="5219700" cy="1460500"/>
          </a:xfrm>
          <a:prstGeom prst="rect">
            <a:avLst/>
          </a:prstGeom>
        </p:spPr>
      </p:pic>
    </p:spTree>
    <p:extLst>
      <p:ext uri="{BB962C8B-B14F-4D97-AF65-F5344CB8AC3E}">
        <p14:creationId xmlns:p14="http://schemas.microsoft.com/office/powerpoint/2010/main" val="15490063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63</a:t>
            </a:fld>
            <a:endParaRPr lang="en-US" sz="1300"/>
          </a:p>
        </p:txBody>
      </p:sp>
    </p:spTree>
    <p:extLst>
      <p:ext uri="{BB962C8B-B14F-4D97-AF65-F5344CB8AC3E}">
        <p14:creationId xmlns:p14="http://schemas.microsoft.com/office/powerpoint/2010/main" val="20253192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F0D721DB-F3D8-4BA3-BA97-F18BFFE3C7BB}" type="slidenum">
              <a:rPr lang="en-US" sz="1300"/>
              <a:pPr>
                <a:spcBef>
                  <a:spcPct val="0"/>
                </a:spcBef>
              </a:pPr>
              <a:t>64</a:t>
            </a:fld>
            <a:endParaRPr lang="en-US" sz="1300"/>
          </a:p>
        </p:txBody>
      </p:sp>
      <p:pic>
        <p:nvPicPr>
          <p:cNvPr id="2" name="Picture 1"/>
          <p:cNvPicPr>
            <a:picLocks noChangeAspect="1"/>
          </p:cNvPicPr>
          <p:nvPr/>
        </p:nvPicPr>
        <p:blipFill>
          <a:blip r:embed="rId3"/>
          <a:stretch>
            <a:fillRect/>
          </a:stretch>
        </p:blipFill>
        <p:spPr>
          <a:xfrm>
            <a:off x="927100" y="4337050"/>
            <a:ext cx="5219700" cy="1041400"/>
          </a:xfrm>
          <a:prstGeom prst="rect">
            <a:avLst/>
          </a:prstGeom>
        </p:spPr>
      </p:pic>
    </p:spTree>
    <p:extLst>
      <p:ext uri="{BB962C8B-B14F-4D97-AF65-F5344CB8AC3E}">
        <p14:creationId xmlns:p14="http://schemas.microsoft.com/office/powerpoint/2010/main" val="157279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latin typeface="Arial" panose="020B0604020202020204" pitchFamily="34" charset="0"/>
            </a:endParaRPr>
          </a:p>
        </p:txBody>
      </p:sp>
      <p:sp>
        <p:nvSpPr>
          <p:cNvPr id="2253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945209C0-0453-4C4A-B979-47B5A80CA820}" type="slidenum">
              <a:rPr lang="en-US" sz="1300"/>
              <a:pPr>
                <a:spcBef>
                  <a:spcPct val="0"/>
                </a:spcBef>
              </a:pPr>
              <a:t>7</a:t>
            </a:fld>
            <a:endParaRPr lang="en-US" sz="1300"/>
          </a:p>
        </p:txBody>
      </p:sp>
    </p:spTree>
    <p:extLst>
      <p:ext uri="{BB962C8B-B14F-4D97-AF65-F5344CB8AC3E}">
        <p14:creationId xmlns:p14="http://schemas.microsoft.com/office/powerpoint/2010/main" val="335340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932C9629-F6FA-4D20-BF7E-47B15AA7C26E}" type="slidenum">
              <a:rPr lang="en-US" sz="1300"/>
              <a:pPr>
                <a:spcBef>
                  <a:spcPct val="0"/>
                </a:spcBef>
              </a:pPr>
              <a:t>8</a:t>
            </a:fld>
            <a:endParaRPr lang="en-US" sz="1300"/>
          </a:p>
        </p:txBody>
      </p:sp>
    </p:spTree>
    <p:extLst>
      <p:ext uri="{BB962C8B-B14F-4D97-AF65-F5344CB8AC3E}">
        <p14:creationId xmlns:p14="http://schemas.microsoft.com/office/powerpoint/2010/main" val="409673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9800">
              <a:spcBef>
                <a:spcPct val="30000"/>
              </a:spcBef>
              <a:defRPr sz="800">
                <a:solidFill>
                  <a:schemeClr val="tx1"/>
                </a:solidFill>
                <a:latin typeface="Arial" panose="020B0604020202020204" pitchFamily="34" charset="0"/>
              </a:defRPr>
            </a:lvl1pPr>
            <a:lvl2pPr marL="742950" indent="-285750" defTabSz="939800">
              <a:spcBef>
                <a:spcPct val="30000"/>
              </a:spcBef>
              <a:defRPr sz="800">
                <a:solidFill>
                  <a:schemeClr val="tx1"/>
                </a:solidFill>
                <a:latin typeface="Arial" panose="020B0604020202020204" pitchFamily="34" charset="0"/>
              </a:defRPr>
            </a:lvl2pPr>
            <a:lvl3pPr marL="1143000" indent="-228600" defTabSz="939800">
              <a:spcBef>
                <a:spcPct val="30000"/>
              </a:spcBef>
              <a:defRPr sz="800">
                <a:solidFill>
                  <a:schemeClr val="tx1"/>
                </a:solidFill>
                <a:latin typeface="Arial" panose="020B0604020202020204" pitchFamily="34" charset="0"/>
              </a:defRPr>
            </a:lvl3pPr>
            <a:lvl4pPr marL="1600200" indent="-228600" defTabSz="939800">
              <a:spcBef>
                <a:spcPct val="30000"/>
              </a:spcBef>
              <a:defRPr sz="800">
                <a:solidFill>
                  <a:schemeClr val="tx1"/>
                </a:solidFill>
                <a:latin typeface="Arial" panose="020B0604020202020204" pitchFamily="34" charset="0"/>
              </a:defRPr>
            </a:lvl4pPr>
            <a:lvl5pPr marL="2057400" indent="-228600" defTabSz="939800">
              <a:spcBef>
                <a:spcPct val="30000"/>
              </a:spcBef>
              <a:defRPr sz="8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8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8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8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800">
                <a:solidFill>
                  <a:schemeClr val="tx1"/>
                </a:solidFill>
                <a:latin typeface="Arial" panose="020B0604020202020204" pitchFamily="34" charset="0"/>
              </a:defRPr>
            </a:lvl9pPr>
          </a:lstStyle>
          <a:p>
            <a:pPr>
              <a:spcBef>
                <a:spcPct val="0"/>
              </a:spcBef>
            </a:pPr>
            <a:fld id="{2B36A0D4-C004-4331-8656-C9E2B4AFD0F8}" type="slidenum">
              <a:rPr lang="en-US" sz="1300"/>
              <a:pPr>
                <a:spcBef>
                  <a:spcPct val="0"/>
                </a:spcBef>
              </a:pPr>
              <a:t>9</a:t>
            </a:fld>
            <a:endParaRPr lang="en-US" sz="1300"/>
          </a:p>
        </p:txBody>
      </p:sp>
    </p:spTree>
    <p:extLst>
      <p:ext uri="{BB962C8B-B14F-4D97-AF65-F5344CB8AC3E}">
        <p14:creationId xmlns:p14="http://schemas.microsoft.com/office/powerpoint/2010/main" val="917365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990601"/>
          </a:xfrm>
        </p:spPr>
        <p:txBody>
          <a:bodyPr anchor="b">
            <a:noAutofit/>
          </a:bodyPr>
          <a:lstStyle>
            <a:lvl1pPr>
              <a:lnSpc>
                <a:spcPct val="100000"/>
              </a:lnSpc>
              <a:defRPr sz="3600"/>
            </a:lvl1pPr>
          </a:lstStyle>
          <a:p>
            <a:r>
              <a:rPr lang="en-CA"/>
              <a:t>Click to edit Master title style</a:t>
            </a:r>
            <a:endParaRPr lang="en-US" dirty="0"/>
          </a:p>
        </p:txBody>
      </p:sp>
      <p:sp>
        <p:nvSpPr>
          <p:cNvPr id="3" name="Subtitle 2"/>
          <p:cNvSpPr>
            <a:spLocks noGrp="1"/>
          </p:cNvSpPr>
          <p:nvPr>
            <p:ph type="subTitle" idx="1"/>
          </p:nvPr>
        </p:nvSpPr>
        <p:spPr>
          <a:xfrm>
            <a:off x="1371600" y="3581401"/>
            <a:ext cx="6400800" cy="12192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12/20/21</a:t>
            </a:fld>
            <a:endParaRPr lang="en-US" dirty="0"/>
          </a:p>
        </p:txBody>
      </p:sp>
      <p:sp>
        <p:nvSpPr>
          <p:cNvPr id="8" name="Slide Number Placeholder 7"/>
          <p:cNvSpPr>
            <a:spLocks noGrp="1"/>
          </p:cNvSpPr>
          <p:nvPr>
            <p:ph type="sldNum" sz="quarter" idx="11"/>
          </p:nvPr>
        </p:nvSpPr>
        <p:spPr/>
        <p:txBody>
          <a:bodyPr/>
          <a:lstStyle/>
          <a:p>
            <a:pPr>
              <a:defRPr/>
            </a:pPr>
            <a:fld id="{DB85999C-4D4A-4EDC-A2BB-3FB942FED6DB}" type="slidenum">
              <a:rPr lang="en-US" smtClean="0"/>
              <a:pPr>
                <a:defRPr/>
              </a:pPr>
              <a:t>‹#›</a:t>
            </a:fld>
            <a:endParaRPr lang="en-US"/>
          </a:p>
        </p:txBody>
      </p:sp>
      <p:pic>
        <p:nvPicPr>
          <p:cNvPr id="13" name="Picture 12"/>
          <p:cNvPicPr>
            <a:picLocks noChangeAspect="1"/>
          </p:cNvPicPr>
          <p:nvPr/>
        </p:nvPicPr>
        <p:blipFill>
          <a:blip r:embed="rId2"/>
          <a:stretch>
            <a:fillRect/>
          </a:stretch>
        </p:blipFill>
        <p:spPr>
          <a:xfrm>
            <a:off x="3657600" y="6246006"/>
            <a:ext cx="1981200" cy="611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12/20/21</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3584938C-99BE-4CDD-96D4-A0F38B495A1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12/20/21</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51757182-152B-4C41-8BEA-1E08963F194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4D50258D-8DC7-450D-9820-9DB057A816E5}" type="slidenum">
              <a:rPr lang="en-US" smtClean="0"/>
              <a:pPr>
                <a:defRPr/>
              </a:pPr>
              <a:t>‹#›</a:t>
            </a:fld>
            <a:endParaRPr lang="en-US"/>
          </a:p>
        </p:txBody>
      </p:sp>
    </p:spTree>
    <p:extLst>
      <p:ext uri="{BB962C8B-B14F-4D97-AF65-F5344CB8AC3E}">
        <p14:creationId xmlns:p14="http://schemas.microsoft.com/office/powerpoint/2010/main" val="318128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CA"/>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12/20/21</a:t>
            </a:fld>
            <a:endParaRPr lang="en-US" dirty="0"/>
          </a:p>
        </p:txBody>
      </p:sp>
      <p:sp>
        <p:nvSpPr>
          <p:cNvPr id="8" name="Slide Number Placeholder 7"/>
          <p:cNvSpPr>
            <a:spLocks noGrp="1"/>
          </p:cNvSpPr>
          <p:nvPr>
            <p:ph type="sldNum" sz="quarter" idx="11"/>
          </p:nvPr>
        </p:nvSpPr>
        <p:spPr/>
        <p:txBody>
          <a:bodyPr/>
          <a:lstStyle/>
          <a:p>
            <a:pPr>
              <a:defRPr/>
            </a:pPr>
            <a:fld id="{0A71CB33-BBA6-42F2-A86E-2E41262EADE6}" type="slidenum">
              <a:rPr lang="en-US" smtClean="0"/>
              <a:pPr>
                <a:defRPr/>
              </a:pPr>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r>
              <a:rPr lang="en-US"/>
              <a:t>Footer Text</a:t>
            </a:r>
            <a:endParaRPr lang="en-US" dirty="0"/>
          </a:p>
        </p:txBody>
      </p:sp>
      <p:pic>
        <p:nvPicPr>
          <p:cNvPr id="10" name="Picture 11" descr="McVay and Associates Lt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29000" y="6113463"/>
            <a:ext cx="2286000" cy="59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ounded Rectangle 10"/>
          <p:cNvSpPr/>
          <p:nvPr userDrawn="1"/>
        </p:nvSpPr>
        <p:spPr bwMode="auto">
          <a:xfrm>
            <a:off x="381000" y="6172200"/>
            <a:ext cx="2590800" cy="510778"/>
          </a:xfrm>
          <a:prstGeom prst="roundRect">
            <a:avLst/>
          </a:prstGeom>
          <a:gradFill flip="none" rotWithShape="1">
            <a:gsLst>
              <a:gs pos="0">
                <a:srgbClr val="FFCC66"/>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Top 25 Credit Unions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848AC76-6E49-4276-8C00-7616D0340C86}"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12/20/21</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8585BDAA-78E3-4B52-8B5F-21A1C2694229}"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12/20/21</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8C8A5816-4F53-4ED5-8A53-9EF18EE41136}"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12/20/21</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CFB2ED94-AEA6-4794-9B2C-31DF370895E5}"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12/20/21</a:t>
            </a:fld>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4" name="Slide Number Placeholder 3"/>
          <p:cNvSpPr>
            <a:spLocks noGrp="1"/>
          </p:cNvSpPr>
          <p:nvPr>
            <p:ph type="sldNum" sz="quarter" idx="12"/>
          </p:nvPr>
        </p:nvSpPr>
        <p:spPr/>
        <p:txBody>
          <a:bodyPr/>
          <a:lstStyle/>
          <a:p>
            <a:pPr>
              <a:defRPr/>
            </a:pPr>
            <a:fld id="{AAC3B2AD-686F-4806-94D7-BAE0E0CF620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CA"/>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12/20/21</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26AC1CB0-86DE-438A-B358-040B7861E3ED}" type="slidenum">
              <a:rPr lang="en-US" smtClean="0"/>
              <a:pPr>
                <a:defRPr/>
              </a:pPr>
              <a:t>‹#›</a:t>
            </a:fld>
            <a:endParaRPr lang="en-US"/>
          </a:p>
        </p:txBody>
      </p:sp>
      <p:pic>
        <p:nvPicPr>
          <p:cNvPr id="7" name="Picture 6"/>
          <p:cNvPicPr>
            <a:picLocks noChangeAspect="1"/>
          </p:cNvPicPr>
          <p:nvPr/>
        </p:nvPicPr>
        <p:blipFill>
          <a:blip r:embed="rId2"/>
          <a:stretch>
            <a:fillRect/>
          </a:stretch>
        </p:blipFill>
        <p:spPr>
          <a:xfrm>
            <a:off x="3657600" y="6246006"/>
            <a:ext cx="1981200" cy="611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12/20/21</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28B2A9AC-A444-49BF-B6F0-0E3BE91E71B1}"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12/20/21</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0F1CAE32-0066-47EC-A0AA-3E53FA749A32}"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666438B8-E68A-40C9-A1F1-02400C03B107}" type="slidenum">
              <a:rPr lang="en-US"/>
              <a:pPr>
                <a:defRPr/>
              </a:pPr>
              <a:t>‹#›</a:t>
            </a:fld>
            <a:endParaRPr lang="en-US"/>
          </a:p>
        </p:txBody>
      </p:sp>
    </p:spTree>
    <p:extLst>
      <p:ext uri="{BB962C8B-B14F-4D97-AF65-F5344CB8AC3E}">
        <p14:creationId xmlns:p14="http://schemas.microsoft.com/office/powerpoint/2010/main" val="310694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1" y="6413748"/>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800" spc="-50" baseline="0">
                <a:solidFill>
                  <a:schemeClr val="tx1">
                    <a:lumMod val="50000"/>
                    <a:lumOff val="50000"/>
                  </a:schemeClr>
                </a:solidFill>
              </a:defRPr>
            </a:lvl1pPr>
          </a:lstStyle>
          <a:p>
            <a:r>
              <a:rPr lang="en-CA"/>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1">
                    <a:lumMod val="50000"/>
                    <a:lumOff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CA"/>
              <a:t>Click to edit Master subtitle style</a:t>
            </a:r>
            <a:endParaRPr lang="en-US" dirty="0"/>
          </a:p>
        </p:txBody>
      </p:sp>
      <p:sp>
        <p:nvSpPr>
          <p:cNvPr id="6" name="Slide Number Placeholder 5"/>
          <p:cNvSpPr>
            <a:spLocks noGrp="1"/>
          </p:cNvSpPr>
          <p:nvPr>
            <p:ph type="sldNum" sz="quarter" idx="12"/>
          </p:nvPr>
        </p:nvSpPr>
        <p:spPr/>
        <p:txBody>
          <a:bodyPr/>
          <a:lstStyle/>
          <a:p>
            <a:pPr>
              <a:defRPr/>
            </a:pPr>
            <a:fld id="{DB85999C-4D4A-4EDC-A2BB-3FB942FED6DB}"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userDrawn="1"/>
        </p:nvSpPr>
        <p:spPr bwMode="auto">
          <a:xfrm>
            <a:off x="575656" y="6442114"/>
            <a:ext cx="1828800" cy="374571"/>
          </a:xfrm>
          <a:prstGeom prst="roundRect">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Commercial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Banks and Credit Unions</a:t>
            </a:r>
          </a:p>
        </p:txBody>
      </p:sp>
      <p:pic>
        <p:nvPicPr>
          <p:cNvPr id="11" name="Picture 10"/>
          <p:cNvPicPr>
            <a:picLocks noChangeAspect="1"/>
          </p:cNvPicPr>
          <p:nvPr userDrawn="1"/>
        </p:nvPicPr>
        <p:blipFill>
          <a:blip r:embed="rId2"/>
          <a:stretch>
            <a:fillRect/>
          </a:stretch>
        </p:blipFill>
        <p:spPr>
          <a:xfrm>
            <a:off x="3657600" y="6400800"/>
            <a:ext cx="1600200" cy="494303"/>
          </a:xfrm>
          <a:prstGeom prst="rect">
            <a:avLst/>
          </a:prstGeom>
        </p:spPr>
      </p:pic>
    </p:spTree>
    <p:extLst>
      <p:ext uri="{BB962C8B-B14F-4D97-AF65-F5344CB8AC3E}">
        <p14:creationId xmlns:p14="http://schemas.microsoft.com/office/powerpoint/2010/main" val="146675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6AC1CB0-86DE-438A-B358-040B7861E3ED}" type="slidenum">
              <a:rPr lang="en-US" smtClean="0"/>
              <a:pPr>
                <a:defRPr/>
              </a:pPr>
              <a:t>‹#›</a:t>
            </a:fld>
            <a:endParaRPr lang="en-US"/>
          </a:p>
        </p:txBody>
      </p:sp>
      <p:cxnSp>
        <p:nvCxnSpPr>
          <p:cNvPr id="5" name="Straight Connector 4"/>
          <p:cNvCxnSpPr/>
          <p:nvPr userDrawn="1"/>
        </p:nvCxnSpPr>
        <p:spPr>
          <a:xfrm>
            <a:off x="8915400" y="5869094"/>
            <a:ext cx="0" cy="22690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flipH="1">
            <a:off x="8763000" y="6096000"/>
            <a:ext cx="1524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130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800" b="0">
                <a:solidFill>
                  <a:schemeClr val="tx1">
                    <a:lumMod val="50000"/>
                    <a:lumOff val="50000"/>
                  </a:schemeClr>
                </a:solidFill>
              </a:defRPr>
            </a:lvl1pPr>
          </a:lstStyle>
          <a:p>
            <a:r>
              <a:rPr lang="en-CA"/>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6" name="Slide Number Placeholder 5"/>
          <p:cNvSpPr>
            <a:spLocks noGrp="1"/>
          </p:cNvSpPr>
          <p:nvPr>
            <p:ph type="sldNum" sz="quarter" idx="12"/>
          </p:nvPr>
        </p:nvSpPr>
        <p:spPr/>
        <p:txBody>
          <a:bodyPr/>
          <a:lstStyle/>
          <a:p>
            <a:pPr>
              <a:defRPr/>
            </a:pPr>
            <a:fld id="{CA80DFB2-F4F9-4B91-9CF3-93D615354B7E}"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userDrawn="1"/>
        </p:nvSpPr>
        <p:spPr bwMode="auto">
          <a:xfrm>
            <a:off x="575656" y="6442114"/>
            <a:ext cx="1828800" cy="374571"/>
          </a:xfrm>
          <a:prstGeom prst="roundRect">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Commercial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Banks and Credit Unions</a:t>
            </a:r>
          </a:p>
        </p:txBody>
      </p:sp>
      <p:pic>
        <p:nvPicPr>
          <p:cNvPr id="11" name="Picture 10"/>
          <p:cNvPicPr>
            <a:picLocks noChangeAspect="1"/>
          </p:cNvPicPr>
          <p:nvPr userDrawn="1"/>
        </p:nvPicPr>
        <p:blipFill>
          <a:blip r:embed="rId2"/>
          <a:stretch>
            <a:fillRect/>
          </a:stretch>
        </p:blipFill>
        <p:spPr>
          <a:xfrm>
            <a:off x="3657600" y="6400800"/>
            <a:ext cx="1600200" cy="494303"/>
          </a:xfrm>
          <a:prstGeom prst="rect">
            <a:avLst/>
          </a:prstGeom>
        </p:spPr>
      </p:pic>
    </p:spTree>
    <p:extLst>
      <p:ext uri="{BB962C8B-B14F-4D97-AF65-F5344CB8AC3E}">
        <p14:creationId xmlns:p14="http://schemas.microsoft.com/office/powerpoint/2010/main" val="2741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CA"/>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Slide Number Placeholder 6"/>
          <p:cNvSpPr>
            <a:spLocks noGrp="1"/>
          </p:cNvSpPr>
          <p:nvPr>
            <p:ph type="sldNum" sz="quarter" idx="12"/>
          </p:nvPr>
        </p:nvSpPr>
        <p:spPr/>
        <p:txBody>
          <a:bodyPr/>
          <a:lstStyle/>
          <a:p>
            <a:pPr>
              <a:defRPr/>
            </a:pPr>
            <a:fld id="{427C0374-7B12-4916-8403-D8A07AA98104}" type="slidenum">
              <a:rPr lang="en-US" smtClean="0"/>
              <a:pPr>
                <a:defRPr/>
              </a:pPr>
              <a:t>‹#›</a:t>
            </a:fld>
            <a:endParaRPr lang="en-US"/>
          </a:p>
        </p:txBody>
      </p:sp>
    </p:spTree>
    <p:extLst>
      <p:ext uri="{BB962C8B-B14F-4D97-AF65-F5344CB8AC3E}">
        <p14:creationId xmlns:p14="http://schemas.microsoft.com/office/powerpoint/2010/main" val="171791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CA"/>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F7EAEB24-CE78-465C-A726-91D0868FA48F}" type="datetime1">
              <a:rPr lang="en-US" smtClean="0"/>
              <a:t>12/20/21</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A5BB1BD6-E007-4DE6-9C25-2155C8CD2F63}" type="slidenum">
              <a:rPr lang="en-US" smtClean="0"/>
              <a:pPr>
                <a:defRPr/>
              </a:pPr>
              <a:t>‹#›</a:t>
            </a:fld>
            <a:endParaRPr lang="en-US"/>
          </a:p>
        </p:txBody>
      </p:sp>
    </p:spTree>
    <p:extLst>
      <p:ext uri="{BB962C8B-B14F-4D97-AF65-F5344CB8AC3E}">
        <p14:creationId xmlns:p14="http://schemas.microsoft.com/office/powerpoint/2010/main" val="2282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12/20/21</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CA80DFB2-F4F9-4B91-9CF3-93D615354B7E}"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748B61E3-E1F2-49CB-99DF-F6CF86488594}" type="slidenum">
              <a:rPr lang="en-US" smtClean="0"/>
              <a:pPr>
                <a:defRPr/>
              </a:pPr>
              <a:t>‹#›</a:t>
            </a:fld>
            <a:endParaRPr lang="en-US"/>
          </a:p>
        </p:txBody>
      </p:sp>
    </p:spTree>
    <p:extLst>
      <p:ext uri="{BB962C8B-B14F-4D97-AF65-F5344CB8AC3E}">
        <p14:creationId xmlns:p14="http://schemas.microsoft.com/office/powerpoint/2010/main" val="143439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A8AF628A-A867-4937-BBE5-207DB6F9C51A}" type="datetime1">
              <a:rPr lang="en-US" smtClean="0"/>
              <a:t>12/20/21</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r>
              <a:rPr lang="en-US"/>
              <a:t>Footer Text</a:t>
            </a:r>
          </a:p>
        </p:txBody>
      </p:sp>
      <p:sp>
        <p:nvSpPr>
          <p:cNvPr id="9" name="Slide Number Placeholder 8"/>
          <p:cNvSpPr>
            <a:spLocks noGrp="1"/>
          </p:cNvSpPr>
          <p:nvPr>
            <p:ph type="sldNum" sz="quarter" idx="12"/>
          </p:nvPr>
        </p:nvSpPr>
        <p:spPr/>
        <p:txBody>
          <a:bodyPr/>
          <a:lstStyle/>
          <a:p>
            <a:pPr>
              <a:defRPr/>
            </a:pPr>
            <a:fld id="{EB27BED4-99E3-4EBB-B4AE-8CFDF0B8D726}" type="slidenum">
              <a:rPr lang="en-US" smtClean="0"/>
              <a:pPr>
                <a:defRPr/>
              </a:pPr>
              <a:t>‹#›</a:t>
            </a:fld>
            <a:endParaRPr lang="en-US"/>
          </a:p>
        </p:txBody>
      </p:sp>
    </p:spTree>
    <p:extLst>
      <p:ext uri="{BB962C8B-B14F-4D97-AF65-F5344CB8AC3E}">
        <p14:creationId xmlns:p14="http://schemas.microsoft.com/office/powerpoint/2010/main" val="18865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CA"/>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118BBB94-68E6-4675-A946-F1C5994EDBD7}" type="datetime1">
              <a:rPr lang="en-US" smtClean="0"/>
              <a:t>12/20/21</a:t>
            </a:fld>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r>
              <a:rPr lang="en-US"/>
              <a:t>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21C9481-881B-4E0B-8782-61F46790F73E}" type="slidenum">
              <a:rPr lang="en-US" smtClean="0"/>
              <a:pPr>
                <a:defRPr/>
              </a:pPr>
              <a:t>‹#›</a:t>
            </a:fld>
            <a:endParaRPr lang="en-US"/>
          </a:p>
        </p:txBody>
      </p:sp>
    </p:spTree>
    <p:extLst>
      <p:ext uri="{BB962C8B-B14F-4D97-AF65-F5344CB8AC3E}">
        <p14:creationId xmlns:p14="http://schemas.microsoft.com/office/powerpoint/2010/main" val="102354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CA"/>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DC3B8377-21E3-4835-B75D-4E2847E2750F}" type="datetime1">
              <a:rPr lang="en-US" smtClean="0"/>
              <a:t>12/20/21</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ACF8A70D-1388-4B32-B9CF-679582967609}" type="slidenum">
              <a:rPr lang="en-US" smtClean="0"/>
              <a:pPr>
                <a:defRPr/>
              </a:pPr>
              <a:t>‹#›</a:t>
            </a:fld>
            <a:endParaRPr lang="en-US"/>
          </a:p>
        </p:txBody>
      </p:sp>
    </p:spTree>
    <p:extLst>
      <p:ext uri="{BB962C8B-B14F-4D97-AF65-F5344CB8AC3E}">
        <p14:creationId xmlns:p14="http://schemas.microsoft.com/office/powerpoint/2010/main" val="138196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EA051B39-B140-43FE-96DB-472A2B59CE7C}" type="datetime1">
              <a:rPr lang="en-US" smtClean="0"/>
              <a:t>12/20/21</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3584938C-99BE-4CDD-96D4-A0F38B495A1B}" type="slidenum">
              <a:rPr lang="en-US" smtClean="0"/>
              <a:pPr>
                <a:defRPr/>
              </a:pPr>
              <a:t>‹#›</a:t>
            </a:fld>
            <a:endParaRPr lang="en-US"/>
          </a:p>
        </p:txBody>
      </p:sp>
    </p:spTree>
    <p:extLst>
      <p:ext uri="{BB962C8B-B14F-4D97-AF65-F5344CB8AC3E}">
        <p14:creationId xmlns:p14="http://schemas.microsoft.com/office/powerpoint/2010/main" val="160438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DA600BB2-27C5-458B-ABCE-839C88CF47CE}" type="datetime1">
              <a:rPr lang="en-US" smtClean="0"/>
              <a:t>12/20/21</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51757182-152B-4C41-8BEA-1E08963F194A}" type="slidenum">
              <a:rPr lang="en-US" smtClean="0"/>
              <a:pPr>
                <a:defRPr/>
              </a:pPr>
              <a:t>‹#›</a:t>
            </a:fld>
            <a:endParaRPr lang="en-US"/>
          </a:p>
        </p:txBody>
      </p:sp>
    </p:spTree>
    <p:extLst>
      <p:ext uri="{BB962C8B-B14F-4D97-AF65-F5344CB8AC3E}">
        <p14:creationId xmlns:p14="http://schemas.microsoft.com/office/powerpoint/2010/main" val="102424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12/20/21</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427C0374-7B12-4916-8403-D8A07AA98104}"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12/20/21</a:t>
            </a:fld>
            <a:endParaRPr lang="en-US"/>
          </a:p>
        </p:txBody>
      </p:sp>
      <p:sp>
        <p:nvSpPr>
          <p:cNvPr id="8" name="Footer Placeholder 7"/>
          <p:cNvSpPr>
            <a:spLocks noGrp="1"/>
          </p:cNvSpPr>
          <p:nvPr>
            <p:ph type="ftr" sz="quarter" idx="11"/>
          </p:nvPr>
        </p:nvSpPr>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A5BB1BD6-E007-4DE6-9C25-2155C8CD2F63}"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12/20/21</a:t>
            </a:fld>
            <a:endParaRPr lang="en-US"/>
          </a:p>
        </p:txBody>
      </p:sp>
      <p:sp>
        <p:nvSpPr>
          <p:cNvPr id="4" name="Footer Placeholder 3"/>
          <p:cNvSpPr>
            <a:spLocks noGrp="1"/>
          </p:cNvSpPr>
          <p:nvPr>
            <p:ph type="ftr" sz="quarter" idx="11"/>
          </p:nvPr>
        </p:nvSpPr>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748B61E3-E1F2-49CB-99DF-F6CF86488594}"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12/20/21</a:t>
            </a:fld>
            <a:endParaRPr lang="en-US"/>
          </a:p>
        </p:txBody>
      </p:sp>
      <p:sp>
        <p:nvSpPr>
          <p:cNvPr id="3" name="Footer Placeholder 2"/>
          <p:cNvSpPr>
            <a:spLocks noGrp="1"/>
          </p:cNvSpPr>
          <p:nvPr>
            <p:ph type="ftr" sz="quarter" idx="11"/>
          </p:nvPr>
        </p:nvSpPr>
        <p:spPr/>
        <p:txBody>
          <a:bodyPr/>
          <a:lstStyle/>
          <a:p>
            <a:r>
              <a:rPr lang="en-US"/>
              <a:t>Footer Text</a:t>
            </a:r>
          </a:p>
        </p:txBody>
      </p:sp>
      <p:sp>
        <p:nvSpPr>
          <p:cNvPr id="4" name="Slide Number Placeholder 3"/>
          <p:cNvSpPr>
            <a:spLocks noGrp="1"/>
          </p:cNvSpPr>
          <p:nvPr>
            <p:ph type="sldNum" sz="quarter" idx="12"/>
          </p:nvPr>
        </p:nvSpPr>
        <p:spPr/>
        <p:txBody>
          <a:bodyPr/>
          <a:lstStyle/>
          <a:p>
            <a:pPr>
              <a:defRPr/>
            </a:pPr>
            <a:fld id="{EB27BED4-99E3-4EBB-B4AE-8CFDF0B8D726}"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66700"/>
            <a:ext cx="8305800" cy="1181100"/>
          </a:xfrm>
        </p:spPr>
        <p:txBody>
          <a:bodyPr anchor="b"/>
          <a:lstStyle>
            <a:lvl1pPr algn="l">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685800" y="1752600"/>
            <a:ext cx="4995863" cy="4405313"/>
          </a:xfrm>
        </p:spPr>
        <p:txBody>
          <a:bodyPr/>
          <a:lstStyle>
            <a:lvl1pPr>
              <a:defRPr sz="14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791200" y="17526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12/20/21</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B21C9481-881B-4E0B-8782-61F46790F73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12/20/21</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ACF8A70D-1388-4B32-B9CF-679582967609}"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12/20/21</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4C183F2B-3302-44DF-8401-B47779D70AAB}"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sp>
        <p:nvSpPr>
          <p:cNvPr id="13" name="Rounded Rectangle 12"/>
          <p:cNvSpPr/>
          <p:nvPr userDrawn="1"/>
        </p:nvSpPr>
        <p:spPr bwMode="auto">
          <a:xfrm>
            <a:off x="533400" y="6293763"/>
            <a:ext cx="2362200" cy="442674"/>
          </a:xfrm>
          <a:prstGeom prst="roundRect">
            <a:avLst/>
          </a:prstGeom>
          <a:gradFill flip="none" rotWithShape="1">
            <a:gsLst>
              <a:gs pos="0">
                <a:srgbClr val="CCFFCC"/>
              </a:gs>
              <a:gs pos="100000">
                <a:srgbClr val="000000"/>
              </a:gs>
              <a:gs pos="99000">
                <a:srgbClr val="CCFFCC"/>
              </a:gs>
            </a:gsLst>
            <a:lin ang="0" scaled="1"/>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Verdana" pitchFamily="34" charset="0"/>
              </a:rPr>
              <a:t>Commercial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Verdana" pitchFamily="34" charset="0"/>
              </a:rPr>
              <a:t>Banks and Credit Unions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ctr">
            <a:noAutofit/>
          </a:bodyPr>
          <a:lstStyle/>
          <a:p>
            <a:br>
              <a:rPr lang="en-CA" dirty="0"/>
            </a:br>
            <a:r>
              <a:rPr lang="en-CA"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C9AF522-017E-47F5-B9EE-AEB28F73CCAA}" type="datetime3">
              <a:rPr lang="en-US" smtClean="0"/>
              <a:pPr>
                <a:defRPr/>
              </a:pPr>
              <a:t>20 December 2021</a:t>
            </a:fld>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FA580ECC-0059-4FC2-92D0-D6E31A57BC1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sp>
        <p:nvSpPr>
          <p:cNvPr id="14" name="Rounded Rectangle 13"/>
          <p:cNvSpPr/>
          <p:nvPr userDrawn="1"/>
        </p:nvSpPr>
        <p:spPr bwMode="auto">
          <a:xfrm>
            <a:off x="533400" y="6293763"/>
            <a:ext cx="2362200" cy="442674"/>
          </a:xfrm>
          <a:prstGeom prst="roundRect">
            <a:avLst/>
          </a:prstGeom>
          <a:gradFill flip="none" rotWithShape="1">
            <a:gsLst>
              <a:gs pos="0">
                <a:srgbClr val="CCFFCC"/>
              </a:gs>
              <a:gs pos="100000">
                <a:srgbClr val="000000"/>
              </a:gs>
              <a:gs pos="99000">
                <a:srgbClr val="CCFFCC"/>
              </a:gs>
            </a:gsLst>
            <a:lin ang="0" scaled="1"/>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a:ln>
                  <a:noFill/>
                </a:ln>
                <a:solidFill>
                  <a:schemeClr val="tx1"/>
                </a:solidFill>
                <a:effectLst/>
                <a:latin typeface="Verdana" pitchFamily="34" charset="0"/>
              </a:rPr>
              <a:t>Commercial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Verdana" pitchFamily="34" charset="0"/>
              </a:rPr>
              <a:t>Banks and Credit Unions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p:txStyles>
    <p:titleStyle>
      <a:lvl1pPr algn="l" defTabSz="914400" rtl="0" eaLnBrk="1" latinLnBrk="0" hangingPunct="1">
        <a:lnSpc>
          <a:spcPct val="100000"/>
        </a:lnSpc>
        <a:spcBef>
          <a:spcPct val="0"/>
        </a:spcBef>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595959"/>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CA"/>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CA"/>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4C183F2B-3302-44DF-8401-B47779D70AAB}"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bwMode="auto">
          <a:xfrm>
            <a:off x="533400" y="6437258"/>
            <a:ext cx="1828800" cy="374571"/>
          </a:xfrm>
          <a:prstGeom prst="roundRect">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Commercial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Banks and Credit Unions</a:t>
            </a:r>
          </a:p>
        </p:txBody>
      </p:sp>
      <p:pic>
        <p:nvPicPr>
          <p:cNvPr id="12" name="Picture 11"/>
          <p:cNvPicPr>
            <a:picLocks noChangeAspect="1"/>
          </p:cNvPicPr>
          <p:nvPr userDrawn="1"/>
        </p:nvPicPr>
        <p:blipFill>
          <a:blip r:embed="rId13"/>
          <a:stretch>
            <a:fillRect/>
          </a:stretch>
        </p:blipFill>
        <p:spPr>
          <a:xfrm>
            <a:off x="3657600" y="6400800"/>
            <a:ext cx="1600200" cy="494303"/>
          </a:xfrm>
          <a:prstGeom prst="rect">
            <a:avLst/>
          </a:prstGeom>
        </p:spPr>
      </p:pic>
    </p:spTree>
    <p:extLst>
      <p:ext uri="{BB962C8B-B14F-4D97-AF65-F5344CB8AC3E}">
        <p14:creationId xmlns:p14="http://schemas.microsoft.com/office/powerpoint/2010/main" val="145044050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50000"/>
              <a:lumOff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50000"/>
              <a:lumOff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50000"/>
              <a:lumOff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50000"/>
              <a:lumOff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50000"/>
              <a:lumOff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0.xml"/><Relationship Id="rId7" Type="http://schemas.openxmlformats.org/officeDocument/2006/relationships/image" Target="../media/image10.emf"/><Relationship Id="rId2" Type="http://schemas.openxmlformats.org/officeDocument/2006/relationships/slideLayout" Target="../slideLayouts/slideLayout26.xml"/><Relationship Id="rId1" Type="http://schemas.openxmlformats.org/officeDocument/2006/relationships/vmlDrawing" Target="../drawings/vmlDrawing8.vml"/><Relationship Id="rId6" Type="http://schemas.openxmlformats.org/officeDocument/2006/relationships/oleObject" Target="https://mcvay-my.sharepoint.com/personal/david_mcvay_mcvayandassociates_com/Documents/Shared%20with%20Everyone/Commercial%20Market%20Share.xlsm!6.%20Summary!R389C1:R399C6" TargetMode="External"/><Relationship Id="rId5" Type="http://schemas.openxmlformats.org/officeDocument/2006/relationships/chart" Target="../charts/chart6.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emf"/><Relationship Id="rId2" Type="http://schemas.openxmlformats.org/officeDocument/2006/relationships/slideLayout" Target="../slideLayouts/slideLayout26.xml"/><Relationship Id="rId1" Type="http://schemas.openxmlformats.org/officeDocument/2006/relationships/vmlDrawing" Target="../drawings/vmlDrawing9.vml"/><Relationship Id="rId6" Type="http://schemas.openxmlformats.org/officeDocument/2006/relationships/oleObject" Target="https://mcvay-my.sharepoint.com/personal/david_mcvay_mcvayandassociates_com/Documents/Shared%20with%20Everyone/Commercial%20Market%20Share.xlsm!6.%20Summary!R400C1:R410C6" TargetMode="External"/><Relationship Id="rId5" Type="http://schemas.openxmlformats.org/officeDocument/2006/relationships/chart" Target="../charts/chart8.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emf"/><Relationship Id="rId2" Type="http://schemas.openxmlformats.org/officeDocument/2006/relationships/slideLayout" Target="../slideLayouts/slideLayout26.xml"/><Relationship Id="rId1" Type="http://schemas.openxmlformats.org/officeDocument/2006/relationships/vmlDrawing" Target="../drawings/vmlDrawing10.vml"/><Relationship Id="rId6" Type="http://schemas.openxmlformats.org/officeDocument/2006/relationships/oleObject" Target="https://mcvay-my.sharepoint.com/personal/david_mcvay_mcvayandassociates_com/Documents/Shared%20with%20Everyone/Commercial%20Market%20Share.xlsm!6.%20Summary!R411C1:R421C6" TargetMode="External"/><Relationship Id="rId5" Type="http://schemas.openxmlformats.org/officeDocument/2006/relationships/chart" Target="../charts/chart10.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emf"/><Relationship Id="rId2" Type="http://schemas.openxmlformats.org/officeDocument/2006/relationships/slideLayout" Target="../slideLayouts/slideLayout26.xml"/><Relationship Id="rId1" Type="http://schemas.openxmlformats.org/officeDocument/2006/relationships/vmlDrawing" Target="../drawings/vmlDrawing11.vml"/><Relationship Id="rId6" Type="http://schemas.openxmlformats.org/officeDocument/2006/relationships/oleObject" Target="https://mcvay-my.sharepoint.com/personal/david_mcvay_mcvayandassociates_com/Documents/Shared%20with%20Everyone/Commercial%20Market%20Share.xlsm!6.%20Summary!R422C1:R432C6" TargetMode="External"/><Relationship Id="rId5" Type="http://schemas.openxmlformats.org/officeDocument/2006/relationships/chart" Target="../charts/chart12.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4.emf"/><Relationship Id="rId2" Type="http://schemas.openxmlformats.org/officeDocument/2006/relationships/slideLayout" Target="../slideLayouts/slideLayout26.xml"/><Relationship Id="rId1" Type="http://schemas.openxmlformats.org/officeDocument/2006/relationships/vmlDrawing" Target="../drawings/vmlDrawing12.vml"/><Relationship Id="rId6" Type="http://schemas.openxmlformats.org/officeDocument/2006/relationships/oleObject" Target="https://mcvay-my.sharepoint.com/personal/david_mcvay_mcvayandassociates_com/Documents/Shared%20with%20Everyone/Commercial%20Market%20Share.xlsm!6.%20Summary!R433C1:R443C6" TargetMode="External"/><Relationship Id="rId5" Type="http://schemas.openxmlformats.org/officeDocument/2006/relationships/chart" Target="../charts/chart14.xml"/><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7.emf"/><Relationship Id="rId2" Type="http://schemas.openxmlformats.org/officeDocument/2006/relationships/slideLayout" Target="../slideLayouts/slideLayout26.xml"/><Relationship Id="rId1" Type="http://schemas.openxmlformats.org/officeDocument/2006/relationships/vmlDrawing" Target="../drawings/vmlDrawing13.vml"/><Relationship Id="rId6" Type="http://schemas.openxmlformats.org/officeDocument/2006/relationships/oleObject" Target="https://mcvay-my.sharepoint.com/personal/david_mcvay_mcvayandassociates_com/Documents/Shared%20with%20Everyone/Commercial%20Market%20Share.xlsm!6.%20Summary!R444C1:R454C6" TargetMode="External"/><Relationship Id="rId5" Type="http://schemas.openxmlformats.org/officeDocument/2006/relationships/chart" Target="../charts/chart16.xml"/><Relationship Id="rId4" Type="http://schemas.openxmlformats.org/officeDocument/2006/relationships/image" Target="../media/image28.gif"/></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0.emf"/><Relationship Id="rId2" Type="http://schemas.openxmlformats.org/officeDocument/2006/relationships/slideLayout" Target="../slideLayouts/slideLayout26.xml"/><Relationship Id="rId1" Type="http://schemas.openxmlformats.org/officeDocument/2006/relationships/vmlDrawing" Target="../drawings/vmlDrawing14.vml"/><Relationship Id="rId6" Type="http://schemas.openxmlformats.org/officeDocument/2006/relationships/oleObject" Target="https://mcvay-my.sharepoint.com/personal/david_mcvay_mcvayandassociates_com/Documents/Shared%20with%20Everyone/Commercial%20Market%20Share.xlsm!6.%20Summary!R455C1:R465C6" TargetMode="External"/><Relationship Id="rId5" Type="http://schemas.openxmlformats.org/officeDocument/2006/relationships/chart" Target="../charts/chart18.xml"/><Relationship Id="rId4" Type="http://schemas.openxmlformats.org/officeDocument/2006/relationships/image" Target="../media/image31.gif"/></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3.emf"/><Relationship Id="rId2" Type="http://schemas.openxmlformats.org/officeDocument/2006/relationships/slideLayout" Target="../slideLayouts/slideLayout26.xml"/><Relationship Id="rId1" Type="http://schemas.openxmlformats.org/officeDocument/2006/relationships/vmlDrawing" Target="../drawings/vmlDrawing15.vml"/><Relationship Id="rId6" Type="http://schemas.openxmlformats.org/officeDocument/2006/relationships/oleObject" Target="https://mcvay-my.sharepoint.com/personal/david_mcvay_mcvayandassociates_com/Documents/Shared%20with%20Everyone/Commercial%20Market%20Share.xlsm!6.%20Summary!R466C1:R476C6" TargetMode="External"/><Relationship Id="rId5" Type="http://schemas.openxmlformats.org/officeDocument/2006/relationships/chart" Target="../charts/chart20.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6.xml"/><Relationship Id="rId1" Type="http://schemas.openxmlformats.org/officeDocument/2006/relationships/vmlDrawing" Target="../drawings/vmlDrawing16.vml"/><Relationship Id="rId6" Type="http://schemas.openxmlformats.org/officeDocument/2006/relationships/image" Target="../media/image37.emf"/><Relationship Id="rId5" Type="http://schemas.openxmlformats.org/officeDocument/2006/relationships/oleObject" Target="https://mcvay-my.sharepoint.com/personal/david_mcvay_mcvayandassociates_com/Documents/Shared%20with%20Everyone/Commercial%20Market%20Share.xlsm!6.%20Summary!R477C1:R487C6" TargetMode="Externa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9.emf"/><Relationship Id="rId2" Type="http://schemas.openxmlformats.org/officeDocument/2006/relationships/slideLayout" Target="../slideLayouts/slideLayout26.xml"/><Relationship Id="rId1" Type="http://schemas.openxmlformats.org/officeDocument/2006/relationships/vmlDrawing" Target="../drawings/vmlDrawing17.vml"/><Relationship Id="rId6" Type="http://schemas.openxmlformats.org/officeDocument/2006/relationships/oleObject" Target="https://mcvay-my.sharepoint.com/personal/david_mcvay_mcvayandassociates_com/Documents/Shared%20with%20Everyone/Commercial%20Market%20Share.xlsm!6.%20Summary!R488C1:R496C6" TargetMode="External"/><Relationship Id="rId5" Type="http://schemas.openxmlformats.org/officeDocument/2006/relationships/chart" Target="../charts/chart24.xml"/><Relationship Id="rId4" Type="http://schemas.openxmlformats.org/officeDocument/2006/relationships/image" Target="../media/image40.gif"/></Relationships>
</file>

<file path=ppt/slides/_rels/slide2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https://mcvay-my.sharepoint.com/personal/david_mcvay_mcvayandassociates_com/Documents/Shared%20with%20Everyone/Commercial%20Market%20Share.xlsm!2.%20BofC%20Summary!R1C1:R18C6"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1.emf"/><Relationship Id="rId2" Type="http://schemas.openxmlformats.org/officeDocument/2006/relationships/slideLayout" Target="../slideLayouts/slideLayout26.xml"/><Relationship Id="rId1" Type="http://schemas.openxmlformats.org/officeDocument/2006/relationships/vmlDrawing" Target="../drawings/vmlDrawing18.vml"/><Relationship Id="rId6" Type="http://schemas.openxmlformats.org/officeDocument/2006/relationships/oleObject" Target="https://mcvay-my.sharepoint.com/personal/david_mcvay_mcvayandassociates_com/Documents/Shared%20with%20Everyone/Commercial%20Market%20Share.xlsm!6.%20Summary!R497C1:R505C5" TargetMode="External"/><Relationship Id="rId5" Type="http://schemas.openxmlformats.org/officeDocument/2006/relationships/chart" Target="../charts/chart26.xml"/><Relationship Id="rId4" Type="http://schemas.openxmlformats.org/officeDocument/2006/relationships/image" Target="../media/image40.gi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3.emf"/><Relationship Id="rId2" Type="http://schemas.openxmlformats.org/officeDocument/2006/relationships/slideLayout" Target="../slideLayouts/slideLayout26.xml"/><Relationship Id="rId1" Type="http://schemas.openxmlformats.org/officeDocument/2006/relationships/vmlDrawing" Target="../drawings/vmlDrawing19.vml"/><Relationship Id="rId6" Type="http://schemas.openxmlformats.org/officeDocument/2006/relationships/oleObject" Target="https://mcvay-my.sharepoint.com/personal/david_mcvay_mcvayandassociates_com/Documents/Shared%20with%20Everyone/Commercial%20Market%20Share.xlsm!6.%20Summary!R524C1:R534C6" TargetMode="External"/><Relationship Id="rId5" Type="http://schemas.openxmlformats.org/officeDocument/2006/relationships/chart" Target="../charts/chart29.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5.emf"/><Relationship Id="rId2" Type="http://schemas.openxmlformats.org/officeDocument/2006/relationships/slideLayout" Target="../slideLayouts/slideLayout26.xml"/><Relationship Id="rId1" Type="http://schemas.openxmlformats.org/officeDocument/2006/relationships/vmlDrawing" Target="../drawings/vmlDrawing20.vml"/><Relationship Id="rId6" Type="http://schemas.openxmlformats.org/officeDocument/2006/relationships/oleObject" Target="https://mcvay-my.sharepoint.com/personal/david_mcvay_mcvayandassociates_com/Documents/Shared%20with%20Everyone/Commercial%20Market%20Share.xlsm!6.%20Summary!R535C1:R545C5" TargetMode="External"/><Relationship Id="rId5" Type="http://schemas.openxmlformats.org/officeDocument/2006/relationships/chart" Target="../charts/chart30.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chart" Target="../charts/char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https://mcvay-my.sharepoint.com/personal/david_mcvay_mcvayandassociates_com/Documents/Shared%20with%20Everyone/Commercial%20Market%20Share.xlsm!9.%20Prov%20Mkt%20Summ!R1C1:R26C7" TargetMode="Externa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chart" Target="../charts/chart36.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6.xml"/><Relationship Id="rId4" Type="http://schemas.openxmlformats.org/officeDocument/2006/relationships/chart" Target="../charts/chart38.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chart" Target="../charts/chart39.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6.xml"/><Relationship Id="rId4" Type="http://schemas.openxmlformats.org/officeDocument/2006/relationships/chart" Target="../charts/chart41.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6.xml"/><Relationship Id="rId4" Type="http://schemas.openxmlformats.org/officeDocument/2006/relationships/chart" Target="../charts/chart4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6.xml"/><Relationship Id="rId4" Type="http://schemas.openxmlformats.org/officeDocument/2006/relationships/chart" Target="../charts/chart44.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6.xml"/><Relationship Id="rId4" Type="http://schemas.openxmlformats.org/officeDocument/2006/relationships/chart" Target="../charts/chart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https://mcvay-my.sharepoint.com/personal/david_mcvay_mcvayandassociates_com/Documents/Shared%20with%20Everyone/Commercial%20Market%20Share.xlsm!9.%20Prov%20Mkt%20Summ!R28C1:R40C7" TargetMode="Externa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6.xml"/><Relationship Id="rId4" Type="http://schemas.openxmlformats.org/officeDocument/2006/relationships/chart" Target="../charts/chart46.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6.xml"/><Relationship Id="rId4" Type="http://schemas.openxmlformats.org/officeDocument/2006/relationships/chart" Target="../charts/chart47.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6.xml"/><Relationship Id="rId4" Type="http://schemas.openxmlformats.org/officeDocument/2006/relationships/chart" Target="../charts/chart48.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6.xml"/><Relationship Id="rId4" Type="http://schemas.openxmlformats.org/officeDocument/2006/relationships/chart" Target="../charts/chart50.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6.xml"/><Relationship Id="rId5" Type="http://schemas.openxmlformats.org/officeDocument/2006/relationships/image" Target="../media/image59.emf"/><Relationship Id="rId4" Type="http://schemas.openxmlformats.org/officeDocument/2006/relationships/chart" Target="../charts/chart51.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6.xml"/><Relationship Id="rId5" Type="http://schemas.openxmlformats.org/officeDocument/2006/relationships/image" Target="../media/image60.emf"/><Relationship Id="rId4" Type="http://schemas.openxmlformats.org/officeDocument/2006/relationships/chart" Target="../charts/chart5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7.xml"/><Relationship Id="rId1" Type="http://schemas.openxmlformats.org/officeDocument/2006/relationships/slideLayout" Target="../slideLayouts/slideLayout26.xml"/><Relationship Id="rId4" Type="http://schemas.openxmlformats.org/officeDocument/2006/relationships/chart" Target="../charts/chart53.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8.xml"/><Relationship Id="rId1" Type="http://schemas.openxmlformats.org/officeDocument/2006/relationships/slideLayout" Target="../slideLayouts/slideLayout26.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6.xml"/><Relationship Id="rId4" Type="http://schemas.openxmlformats.org/officeDocument/2006/relationships/chart" Target="../charts/chart5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https://mcvay-my.sharepoint.com/personal/david_mcvay_mcvayandassociates_com/Documents/Shared%20with%20Everyone/Commercial%20Market%20Share.xlsm!9.%20Prov%20Mkt%20Summ!R41C1:R66C7" TargetMode="Externa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26.xml"/><Relationship Id="rId4" Type="http://schemas.openxmlformats.org/officeDocument/2006/relationships/chart" Target="../charts/chart56.xml"/></Relationships>
</file>

<file path=ppt/slides/_rels/slide61.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61.xml"/><Relationship Id="rId1" Type="http://schemas.openxmlformats.org/officeDocument/2006/relationships/slideLayout" Target="../slideLayouts/slideLayout26.xml"/><Relationship Id="rId4" Type="http://schemas.openxmlformats.org/officeDocument/2006/relationships/chart" Target="../charts/chart57.xml"/></Relationships>
</file>

<file path=ppt/slides/_rels/slide62.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62.xml"/><Relationship Id="rId1" Type="http://schemas.openxmlformats.org/officeDocument/2006/relationships/slideLayout" Target="../slideLayouts/slideLayout26.xml"/><Relationship Id="rId4" Type="http://schemas.openxmlformats.org/officeDocument/2006/relationships/chart" Target="../charts/chart58.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26.xml"/><Relationship Id="rId4" Type="http://schemas.openxmlformats.org/officeDocument/2006/relationships/chart" Target="../charts/chart59.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26.xml"/><Relationship Id="rId4" Type="http://schemas.openxmlformats.org/officeDocument/2006/relationships/chart" Target="../charts/chart60.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6.xml"/><Relationship Id="rId1" Type="http://schemas.openxmlformats.org/officeDocument/2006/relationships/vmlDrawing" Target="../drawings/vmlDrawing21.vml"/><Relationship Id="rId6" Type="http://schemas.openxmlformats.org/officeDocument/2006/relationships/image" Target="../media/image69.emf"/><Relationship Id="rId5" Type="http://schemas.openxmlformats.org/officeDocument/2006/relationships/oleObject" Target="https://mcvay-my.sharepoint.com/personal/david_mcvay_mcvayandassociates_com/Documents/Shared%20with%20Everyone/Commercial%20Market%20Share.xlsm!6.%20Summary!R626C1:R636C6" TargetMode="External"/><Relationship Id="rId4" Type="http://schemas.openxmlformats.org/officeDocument/2006/relationships/chart" Target="../charts/chart61.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6.xml"/><Relationship Id="rId1" Type="http://schemas.openxmlformats.org/officeDocument/2006/relationships/vmlDrawing" Target="../drawings/vmlDrawing22.vml"/><Relationship Id="rId6" Type="http://schemas.openxmlformats.org/officeDocument/2006/relationships/image" Target="../media/image71.emf"/><Relationship Id="rId5" Type="http://schemas.openxmlformats.org/officeDocument/2006/relationships/oleObject" Target="https://mcvay-my.sharepoint.com/personal/david_mcvay_mcvayandassociates_com/Documents/Shared%20with%20Everyone/Commercial%20Market%20Share.xlsm!6.%20Summary!R637C1:R647C5" TargetMode="External"/><Relationship Id="rId4" Type="http://schemas.openxmlformats.org/officeDocument/2006/relationships/chart" Target="../charts/chart6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https://mcvay-my.sharepoint.com/personal/david_mcvay_mcvayandassociates_com/Documents/Shared%20with%20Everyone/Commercial%20Market%20Share.xlsm!9.%20Prov%20Mkt%20Summ!R68C1:R79C7"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https://mcvay-my.sharepoint.com/personal/david_mcvay_mcvayandassociates_com/Documents/Shared%20with%20Everyone/Commercial%20Market%20Share.xlsm!9.%20Prov%20Mkt%20Summ!R81C1:R92C7" TargetMode="Externa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emf"/><Relationship Id="rId2" Type="http://schemas.openxmlformats.org/officeDocument/2006/relationships/slideLayout" Target="../slideLayouts/slideLayout26.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https://mcvay-my.sharepoint.com/personal/david_mcvay_mcvayandassociates_com/Documents/Shared%20with%20Everyone/Commercial%20Market%20Share.xlsm!6.%20Summary!R664C1:R677C6" TargetMode="Externa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762000" y="1752600"/>
            <a:ext cx="7772400" cy="990601"/>
          </a:xfrm>
        </p:spPr>
        <p:txBody>
          <a:bodyPr>
            <a:normAutofit fontScale="90000"/>
          </a:bodyPr>
          <a:lstStyle/>
          <a:p>
            <a:pPr algn="ctr" eaLnBrk="1" hangingPunct="1"/>
            <a:br>
              <a:rPr lang="en-US" sz="5800" dirty="0"/>
            </a:br>
            <a:r>
              <a:rPr lang="en-US" dirty="0"/>
              <a:t> 2021</a:t>
            </a:r>
            <a:br>
              <a:rPr lang="en-US" dirty="0"/>
            </a:br>
            <a:r>
              <a:rPr lang="en-US" dirty="0"/>
              <a:t>Commercial Market Share</a:t>
            </a:r>
          </a:p>
        </p:txBody>
      </p:sp>
      <p:sp>
        <p:nvSpPr>
          <p:cNvPr id="5125" name="Rectangle 3"/>
          <p:cNvSpPr>
            <a:spLocks noGrp="1" noChangeArrowheads="1"/>
          </p:cNvSpPr>
          <p:nvPr>
            <p:ph type="subTitle" idx="1"/>
          </p:nvPr>
        </p:nvSpPr>
        <p:spPr>
          <a:xfrm>
            <a:off x="762000" y="2743200"/>
            <a:ext cx="7010400" cy="1600200"/>
          </a:xfrm>
        </p:spPr>
        <p:txBody>
          <a:bodyPr/>
          <a:lstStyle/>
          <a:p>
            <a:pPr eaLnBrk="1" hangingPunct="1"/>
            <a:r>
              <a:rPr lang="en-US" dirty="0"/>
              <a:t>Change in Share Analysis</a:t>
            </a:r>
          </a:p>
          <a:p>
            <a:pPr eaLnBrk="1" hangingPunct="1"/>
            <a:r>
              <a:rPr lang="en-US" dirty="0" err="1"/>
              <a:t>october</a:t>
            </a:r>
            <a:r>
              <a:rPr lang="en-US" dirty="0"/>
              <a:t> 2021</a:t>
            </a:r>
          </a:p>
        </p:txBody>
      </p:sp>
      <p:sp>
        <p:nvSpPr>
          <p:cNvPr id="5123" name="Rectangle 6"/>
          <p:cNvSpPr>
            <a:spLocks noGrp="1" noChangeArrowheads="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A433E072-6086-4FD1-957B-C43BE77987F4}" type="slidenum">
              <a:rPr lang="en-US">
                <a:solidFill>
                  <a:schemeClr val="bg1"/>
                </a:solidFill>
              </a:rPr>
              <a:pPr>
                <a:spcBef>
                  <a:spcPct val="0"/>
                </a:spcBef>
                <a:buClrTx/>
                <a:buFontTx/>
                <a:buNone/>
              </a:pPr>
              <a:t>1</a:t>
            </a:fld>
            <a:endParaRPr lang="en-US" dirty="0">
              <a:solidFill>
                <a:schemeClr val="bg1"/>
              </a:solidFill>
            </a:endParaRPr>
          </a:p>
        </p:txBody>
      </p:sp>
      <p:sp>
        <p:nvSpPr>
          <p:cNvPr id="5126" name="Text Box 5"/>
          <p:cNvSpPr txBox="1">
            <a:spLocks noChangeArrowheads="1"/>
          </p:cNvSpPr>
          <p:nvPr/>
        </p:nvSpPr>
        <p:spPr bwMode="auto">
          <a:xfrm>
            <a:off x="762000" y="4603750"/>
            <a:ext cx="4043363" cy="143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r>
              <a:rPr lang="en-US" sz="1800"/>
              <a:t>McVay and Associates Limited</a:t>
            </a:r>
          </a:p>
          <a:p>
            <a:pPr>
              <a:spcBef>
                <a:spcPct val="0"/>
              </a:spcBef>
              <a:buClrTx/>
              <a:buFontTx/>
              <a:buNone/>
            </a:pPr>
            <a:r>
              <a:rPr lang="en-US" sz="1400" b="0"/>
              <a:t>53 Parkinson Road</a:t>
            </a:r>
          </a:p>
          <a:p>
            <a:pPr>
              <a:spcBef>
                <a:spcPct val="0"/>
              </a:spcBef>
              <a:buClrTx/>
              <a:buFontTx/>
              <a:buNone/>
            </a:pPr>
            <a:r>
              <a:rPr lang="en-US" sz="1400" b="0"/>
              <a:t>Markham, Ontario</a:t>
            </a:r>
          </a:p>
          <a:p>
            <a:pPr>
              <a:spcBef>
                <a:spcPct val="0"/>
              </a:spcBef>
              <a:buClrTx/>
              <a:buFontTx/>
              <a:buNone/>
            </a:pPr>
            <a:r>
              <a:rPr lang="en-US" sz="1400" b="0"/>
              <a:t>L3P 4G6</a:t>
            </a:r>
          </a:p>
          <a:p>
            <a:pPr>
              <a:spcBef>
                <a:spcPct val="0"/>
              </a:spcBef>
              <a:buClrTx/>
              <a:buFontTx/>
              <a:buNone/>
            </a:pPr>
            <a:r>
              <a:rPr lang="en-US" sz="1400" b="0"/>
              <a:t>(416) 575-5580</a:t>
            </a:r>
          </a:p>
          <a:p>
            <a:pPr>
              <a:spcBef>
                <a:spcPct val="0"/>
              </a:spcBef>
              <a:buClrTx/>
              <a:buFontTx/>
              <a:buNone/>
            </a:pPr>
            <a:r>
              <a:rPr lang="en-US" sz="1400" b="0"/>
              <a:t>david.mcvay@mcvayandassociates.com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0153" y="48419"/>
            <a:ext cx="4267200" cy="1600200"/>
          </a:xfrm>
        </p:spPr>
        <p:txBody>
          <a:bodyPr/>
          <a:lstStyle/>
          <a:p>
            <a:r>
              <a:rPr lang="en-CA" dirty="0"/>
              <a:t>% Changes in Share by Product</a:t>
            </a:r>
            <a:endParaRPr lang="en-US" dirty="0"/>
          </a:p>
        </p:txBody>
      </p:sp>
      <p:sp>
        <p:nvSpPr>
          <p:cNvPr id="27652" name="Slide Number Placeholder 4"/>
          <p:cNvSpPr>
            <a:spLocks noGrp="1"/>
          </p:cNvSpPr>
          <p:nvPr>
            <p:ph type="sldNum" sz="quarter" idx="12"/>
          </p:nvPr>
        </p:nvSpPr>
        <p:spPr>
          <a:xfrm>
            <a:off x="7425344" y="6400800"/>
            <a:ext cx="984019"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10</a:t>
            </a:fld>
            <a:endParaRPr lang="en-US">
              <a:solidFill>
                <a:schemeClr val="bg1"/>
              </a:solidFill>
            </a:endParaRPr>
          </a:p>
        </p:txBody>
      </p:sp>
      <p:sp>
        <p:nvSpPr>
          <p:cNvPr id="27653" name="Text Box 11"/>
          <p:cNvSpPr txBox="1">
            <a:spLocks noChangeArrowheads="1"/>
          </p:cNvSpPr>
          <p:nvPr/>
        </p:nvSpPr>
        <p:spPr bwMode="auto">
          <a:xfrm>
            <a:off x="7391400" y="33655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A6A6A6"/>
                </a:solidFill>
              </a:rPr>
              <a:t>Updated Monthly</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4400" y="678656"/>
            <a:ext cx="2586568" cy="969963"/>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10" name="Chart 9">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120227530"/>
              </p:ext>
            </p:extLst>
          </p:nvPr>
        </p:nvGraphicFramePr>
        <p:xfrm>
          <a:off x="25940" y="1752600"/>
          <a:ext cx="3809462"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E659A7F8-ACFA-48A1-9888-6CD9018B58AF}"/>
              </a:ext>
            </a:extLst>
          </p:cNvPr>
          <p:cNvGraphicFramePr>
            <a:graphicFrameLocks noChangeAspect="1"/>
          </p:cNvGraphicFramePr>
          <p:nvPr>
            <p:extLst>
              <p:ext uri="{D42A27DB-BD31-4B8C-83A1-F6EECF244321}">
                <p14:modId xmlns:p14="http://schemas.microsoft.com/office/powerpoint/2010/main" val="1942834024"/>
              </p:ext>
            </p:extLst>
          </p:nvPr>
        </p:nvGraphicFramePr>
        <p:xfrm>
          <a:off x="4267200" y="5264150"/>
          <a:ext cx="4719638" cy="4763"/>
        </p:xfrm>
        <a:graphic>
          <a:graphicData uri="http://schemas.openxmlformats.org/presentationml/2006/ole">
            <mc:AlternateContent xmlns:mc="http://schemas.openxmlformats.org/markup-compatibility/2006">
              <mc:Choice xmlns:v="urn:schemas-microsoft-com:vml" Requires="v">
                <p:oleObj spid="_x0000_s8193" name="Macro-Enabled Worksheet" r:id="rId6" imgW="4719523" imgH="4841" progId="Excel.SheetMacroEnabled.12">
                  <p:link updateAutomatic="1"/>
                </p:oleObj>
              </mc:Choice>
              <mc:Fallback>
                <p:oleObj name="Macro-Enabled Worksheet" r:id="rId6" imgW="4719523" imgH="4841" progId="Excel.SheetMacroEnabled.12">
                  <p:link updateAutomatic="1"/>
                  <p:pic>
                    <p:nvPicPr>
                      <p:cNvPr id="2" name="Object 1">
                        <a:extLst>
                          <a:ext uri="{FF2B5EF4-FFF2-40B4-BE49-F238E27FC236}">
                            <a16:creationId xmlns:a16="http://schemas.microsoft.com/office/drawing/2014/main" id="{E659A7F8-ACFA-48A1-9888-6CD9018B58AF}"/>
                          </a:ext>
                        </a:extLst>
                      </p:cNvPr>
                      <p:cNvPicPr/>
                      <p:nvPr/>
                    </p:nvPicPr>
                    <p:blipFill>
                      <a:blip r:embed="rId7"/>
                      <a:stretch>
                        <a:fillRect/>
                      </a:stretch>
                    </p:blipFill>
                    <p:spPr>
                      <a:xfrm>
                        <a:off x="4267200" y="5264150"/>
                        <a:ext cx="4719638" cy="47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914F67A-1FC5-4D9F-92C9-52199FAAF36E}"/>
              </a:ext>
            </a:extLst>
          </p:cNvPr>
          <p:cNvGraphicFramePr>
            <a:graphicFrameLocks noChangeAspect="1"/>
          </p:cNvGraphicFramePr>
          <p:nvPr>
            <p:extLst>
              <p:ext uri="{D42A27DB-BD31-4B8C-83A1-F6EECF244321}">
                <p14:modId xmlns:p14="http://schemas.microsoft.com/office/powerpoint/2010/main" val="128351107"/>
              </p:ext>
            </p:extLst>
          </p:nvPr>
        </p:nvGraphicFramePr>
        <p:xfrm>
          <a:off x="4267200" y="4430759"/>
          <a:ext cx="4719637" cy="1681163"/>
        </p:xfrm>
        <a:graphic>
          <a:graphicData uri="http://schemas.openxmlformats.org/presentationml/2006/ole">
            <mc:AlternateContent xmlns:mc="http://schemas.openxmlformats.org/markup-compatibility/2006">
              <mc:Choice xmlns:v="urn:schemas-microsoft-com:vml" Requires="v">
                <p:oleObj spid="_x0000_s8194"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5" name="Object 4">
                        <a:extLst>
                          <a:ext uri="{FF2B5EF4-FFF2-40B4-BE49-F238E27FC236}">
                            <a16:creationId xmlns:a16="http://schemas.microsoft.com/office/drawing/2014/main" id="{4914F67A-1FC5-4D9F-92C9-52199FAAF36E}"/>
                          </a:ext>
                        </a:extLst>
                      </p:cNvPr>
                      <p:cNvPicPr/>
                      <p:nvPr/>
                    </p:nvPicPr>
                    <p:blipFill>
                      <a:blip r:embed="rId8"/>
                      <a:stretch>
                        <a:fillRect/>
                      </a:stretch>
                    </p:blipFill>
                    <p:spPr>
                      <a:xfrm>
                        <a:off x="4267200" y="4430759"/>
                        <a:ext cx="4719637" cy="1681163"/>
                      </a:xfrm>
                      <a:prstGeom prst="rect">
                        <a:avLst/>
                      </a:prstGeom>
                    </p:spPr>
                  </p:pic>
                </p:oleObj>
              </mc:Fallback>
            </mc:AlternateContent>
          </a:graphicData>
        </a:graphic>
      </p:graphicFrame>
    </p:spTree>
    <p:extLst>
      <p:ext uri="{BB962C8B-B14F-4D97-AF65-F5344CB8AC3E}">
        <p14:creationId xmlns:p14="http://schemas.microsoft.com/office/powerpoint/2010/main" val="35983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5344" y="116557"/>
            <a:ext cx="3810000" cy="1600200"/>
          </a:xfrm>
        </p:spPr>
        <p:txBody>
          <a:bodyPr>
            <a:normAutofit/>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pPr>
                <a:spcBef>
                  <a:spcPct val="0"/>
                </a:spcBef>
                <a:buClrTx/>
                <a:buFontTx/>
                <a:buNone/>
              </a:pPr>
              <a:t>11</a:t>
            </a:fld>
            <a:endParaRPr lang="en-US"/>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678656"/>
            <a:ext cx="2586568" cy="969963"/>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2" name="Table 1">
            <a:extLst>
              <a:ext uri="{FF2B5EF4-FFF2-40B4-BE49-F238E27FC236}">
                <a16:creationId xmlns:a16="http://schemas.microsoft.com/office/drawing/2014/main" id="{AE86279C-37D7-8E45-91BD-F02BB5412D75}"/>
              </a:ext>
            </a:extLst>
          </p:cNvPr>
          <p:cNvGraphicFramePr>
            <a:graphicFrameLocks noGrp="1"/>
          </p:cNvGraphicFramePr>
          <p:nvPr>
            <p:extLst>
              <p:ext uri="{D42A27DB-BD31-4B8C-83A1-F6EECF244321}">
                <p14:modId xmlns:p14="http://schemas.microsoft.com/office/powerpoint/2010/main" val="1262275951"/>
              </p:ext>
            </p:extLst>
          </p:nvPr>
        </p:nvGraphicFramePr>
        <p:xfrm>
          <a:off x="5371936" y="4343375"/>
          <a:ext cx="3543301" cy="1798320"/>
        </p:xfrm>
        <a:graphic>
          <a:graphicData uri="http://schemas.openxmlformats.org/drawingml/2006/table">
            <a:tbl>
              <a:tblPr/>
              <a:tblGrid>
                <a:gridCol w="1405921">
                  <a:extLst>
                    <a:ext uri="{9D8B030D-6E8A-4147-A177-3AD203B41FA5}">
                      <a16:colId xmlns:a16="http://schemas.microsoft.com/office/drawing/2014/main" val="1570644324"/>
                    </a:ext>
                  </a:extLst>
                </a:gridCol>
                <a:gridCol w="750458">
                  <a:extLst>
                    <a:ext uri="{9D8B030D-6E8A-4147-A177-3AD203B41FA5}">
                      <a16:colId xmlns:a16="http://schemas.microsoft.com/office/drawing/2014/main" val="3293310032"/>
                    </a:ext>
                  </a:extLst>
                </a:gridCol>
                <a:gridCol w="636464">
                  <a:extLst>
                    <a:ext uri="{9D8B030D-6E8A-4147-A177-3AD203B41FA5}">
                      <a16:colId xmlns:a16="http://schemas.microsoft.com/office/drawing/2014/main" val="1878986492"/>
                    </a:ext>
                  </a:extLst>
                </a:gridCol>
                <a:gridCol w="750458">
                  <a:extLst>
                    <a:ext uri="{9D8B030D-6E8A-4147-A177-3AD203B41FA5}">
                      <a16:colId xmlns:a16="http://schemas.microsoft.com/office/drawing/2014/main" val="3980694781"/>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Royal Bank</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350884"/>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010632"/>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65166340"/>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dirty="0">
                          <a:solidFill>
                            <a:srgbClr val="000000"/>
                          </a:solidFill>
                          <a:effectLst/>
                          <a:latin typeface="Calibri" panose="020F0502020204030204" pitchFamily="34" charset="0"/>
                        </a:rPr>
                        <a:t>23.38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45396976"/>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16.64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487503"/>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21.22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7790774"/>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9.98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263168683"/>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8.66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27731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9.01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21877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16.37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3100633"/>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5000490"/>
                  </a:ext>
                </a:extLst>
              </a:tr>
            </a:tbl>
          </a:graphicData>
        </a:graphic>
      </p:graphicFrame>
      <p:graphicFrame>
        <p:nvGraphicFramePr>
          <p:cNvPr id="8" name="Chart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621607505"/>
              </p:ext>
            </p:extLst>
          </p:nvPr>
        </p:nvGraphicFramePr>
        <p:xfrm>
          <a:off x="38524" y="1826259"/>
          <a:ext cx="4338320" cy="4315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604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5679" y="486044"/>
            <a:ext cx="3657600" cy="1600200"/>
          </a:xfrm>
        </p:spPr>
        <p:txBody>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12</a:t>
            </a:fld>
            <a:endParaRPr lang="en-US">
              <a:solidFill>
                <a:schemeClr val="bg1"/>
              </a:solidFill>
            </a:endParaRPr>
          </a:p>
        </p:txBody>
      </p:sp>
      <p:sp>
        <p:nvSpPr>
          <p:cNvPr id="27653" name="Text Box 11"/>
          <p:cNvSpPr txBox="1">
            <a:spLocks noChangeArrowheads="1"/>
          </p:cNvSpPr>
          <p:nvPr/>
        </p:nvSpPr>
        <p:spPr bwMode="auto">
          <a:xfrm>
            <a:off x="7391400" y="33655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4321" y="919195"/>
            <a:ext cx="3171358" cy="687388"/>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0400-00000B000000}"/>
              </a:ext>
            </a:extLst>
          </p:cNvPr>
          <p:cNvGraphicFramePr>
            <a:graphicFrameLocks/>
          </p:cNvGraphicFramePr>
          <p:nvPr>
            <p:extLst>
              <p:ext uri="{D42A27DB-BD31-4B8C-83A1-F6EECF244321}">
                <p14:modId xmlns:p14="http://schemas.microsoft.com/office/powerpoint/2010/main" val="3289713569"/>
              </p:ext>
            </p:extLst>
          </p:nvPr>
        </p:nvGraphicFramePr>
        <p:xfrm>
          <a:off x="104012" y="1752600"/>
          <a:ext cx="3657601"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FB98B109-BEC3-440A-9A12-32B0CEB9612A}"/>
              </a:ext>
            </a:extLst>
          </p:cNvPr>
          <p:cNvGraphicFramePr>
            <a:graphicFrameLocks noChangeAspect="1"/>
          </p:cNvGraphicFramePr>
          <p:nvPr>
            <p:extLst>
              <p:ext uri="{D42A27DB-BD31-4B8C-83A1-F6EECF244321}">
                <p14:modId xmlns:p14="http://schemas.microsoft.com/office/powerpoint/2010/main" val="2776321521"/>
              </p:ext>
            </p:extLst>
          </p:nvPr>
        </p:nvGraphicFramePr>
        <p:xfrm>
          <a:off x="4267200" y="4419600"/>
          <a:ext cx="4719638" cy="1681163"/>
        </p:xfrm>
        <a:graphic>
          <a:graphicData uri="http://schemas.openxmlformats.org/presentationml/2006/ole">
            <mc:AlternateContent xmlns:mc="http://schemas.openxmlformats.org/markup-compatibility/2006">
              <mc:Choice xmlns:v="urn:schemas-microsoft-com:vml" Requires="v">
                <p:oleObj spid="_x0000_s9217"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2" name="Object 1">
                        <a:extLst>
                          <a:ext uri="{FF2B5EF4-FFF2-40B4-BE49-F238E27FC236}">
                            <a16:creationId xmlns:a16="http://schemas.microsoft.com/office/drawing/2014/main" id="{FB98B109-BEC3-440A-9A12-32B0CEB9612A}"/>
                          </a:ext>
                        </a:extLst>
                      </p:cNvPr>
                      <p:cNvPicPr/>
                      <p:nvPr/>
                    </p:nvPicPr>
                    <p:blipFill>
                      <a:blip r:embed="rId7"/>
                      <a:stretch>
                        <a:fillRect/>
                      </a:stretch>
                    </p:blipFill>
                    <p:spPr>
                      <a:xfrm>
                        <a:off x="4267200" y="4419600"/>
                        <a:ext cx="4719638" cy="1681163"/>
                      </a:xfrm>
                      <a:prstGeom prst="rect">
                        <a:avLst/>
                      </a:prstGeom>
                    </p:spPr>
                  </p:pic>
                </p:oleObj>
              </mc:Fallback>
            </mc:AlternateContent>
          </a:graphicData>
        </a:graphic>
      </p:graphicFrame>
    </p:spTree>
    <p:extLst>
      <p:ext uri="{BB962C8B-B14F-4D97-AF65-F5344CB8AC3E}">
        <p14:creationId xmlns:p14="http://schemas.microsoft.com/office/powerpoint/2010/main" val="45461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383"/>
            <a:ext cx="33528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13</a:t>
            </a:fld>
            <a:endParaRPr lang="en-US" dirty="0">
              <a:solidFill>
                <a:schemeClr val="bg1"/>
              </a:solidFill>
            </a:endParaRPr>
          </a:p>
        </p:txBody>
      </p:sp>
      <p:sp>
        <p:nvSpPr>
          <p:cNvPr id="33796" name="Text Box 11"/>
          <p:cNvSpPr txBox="1">
            <a:spLocks noChangeArrowheads="1"/>
          </p:cNvSpPr>
          <p:nvPr/>
        </p:nvSpPr>
        <p:spPr bwMode="auto">
          <a:xfrm>
            <a:off x="7162800" y="22860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4321" y="919195"/>
            <a:ext cx="3171358" cy="687388"/>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11" name="Chart 10">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15712872"/>
              </p:ext>
            </p:extLst>
          </p:nvPr>
        </p:nvGraphicFramePr>
        <p:xfrm>
          <a:off x="0" y="1938020"/>
          <a:ext cx="4572000" cy="414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CAB3C3BC-F374-4643-AA2E-BE5D2E0B50F3}"/>
              </a:ext>
            </a:extLst>
          </p:cNvPr>
          <p:cNvGraphicFramePr>
            <a:graphicFrameLocks noGrp="1"/>
          </p:cNvGraphicFramePr>
          <p:nvPr>
            <p:extLst>
              <p:ext uri="{D42A27DB-BD31-4B8C-83A1-F6EECF244321}">
                <p14:modId xmlns:p14="http://schemas.microsoft.com/office/powerpoint/2010/main" val="655353118"/>
              </p:ext>
            </p:extLst>
          </p:nvPr>
        </p:nvGraphicFramePr>
        <p:xfrm>
          <a:off x="5391149" y="4303017"/>
          <a:ext cx="3543301" cy="1798320"/>
        </p:xfrm>
        <a:graphic>
          <a:graphicData uri="http://schemas.openxmlformats.org/drawingml/2006/table">
            <a:tbl>
              <a:tblPr/>
              <a:tblGrid>
                <a:gridCol w="1405921">
                  <a:extLst>
                    <a:ext uri="{9D8B030D-6E8A-4147-A177-3AD203B41FA5}">
                      <a16:colId xmlns:a16="http://schemas.microsoft.com/office/drawing/2014/main" val="2624812002"/>
                    </a:ext>
                  </a:extLst>
                </a:gridCol>
                <a:gridCol w="750458">
                  <a:extLst>
                    <a:ext uri="{9D8B030D-6E8A-4147-A177-3AD203B41FA5}">
                      <a16:colId xmlns:a16="http://schemas.microsoft.com/office/drawing/2014/main" val="2630926204"/>
                    </a:ext>
                  </a:extLst>
                </a:gridCol>
                <a:gridCol w="636464">
                  <a:extLst>
                    <a:ext uri="{9D8B030D-6E8A-4147-A177-3AD203B41FA5}">
                      <a16:colId xmlns:a16="http://schemas.microsoft.com/office/drawing/2014/main" val="12373215"/>
                    </a:ext>
                  </a:extLst>
                </a:gridCol>
                <a:gridCol w="750458">
                  <a:extLst>
                    <a:ext uri="{9D8B030D-6E8A-4147-A177-3AD203B41FA5}">
                      <a16:colId xmlns:a16="http://schemas.microsoft.com/office/drawing/2014/main" val="1263722806"/>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TD Canada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388652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061661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0186207"/>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17.73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23661822"/>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12.65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538268"/>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16.10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404867"/>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9.47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900" b="0" i="0" u="none" strike="noStrike">
                          <a:solidFill>
                            <a:srgbClr val="006100"/>
                          </a:solidFill>
                          <a:effectLst/>
                          <a:latin typeface="Calibri" panose="020F050202020403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675133364"/>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6.35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806692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428149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4905363"/>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33082"/>
                  </a:ext>
                </a:extLst>
              </a:tr>
            </a:tbl>
          </a:graphicData>
        </a:graphic>
      </p:graphicFrame>
    </p:spTree>
    <p:extLst>
      <p:ext uri="{BB962C8B-B14F-4D97-AF65-F5344CB8AC3E}">
        <p14:creationId xmlns:p14="http://schemas.microsoft.com/office/powerpoint/2010/main" val="55969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92025"/>
            <a:ext cx="4267200" cy="1600200"/>
          </a:xfrm>
        </p:spPr>
        <p:txBody>
          <a:bodyPr/>
          <a:lstStyle/>
          <a:p>
            <a:r>
              <a:rPr lang="en-CA" dirty="0"/>
              <a:t>% Changes in Share by Product</a:t>
            </a: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14</a:t>
            </a:fld>
            <a:endParaRPr lang="en-US">
              <a:solidFill>
                <a:schemeClr val="bg1"/>
              </a:solidFill>
            </a:endParaRPr>
          </a:p>
        </p:txBody>
      </p:sp>
      <p:sp>
        <p:nvSpPr>
          <p:cNvPr id="27653" name="Text Box 11"/>
          <p:cNvSpPr txBox="1">
            <a:spLocks noChangeArrowheads="1"/>
          </p:cNvSpPr>
          <p:nvPr/>
        </p:nvSpPr>
        <p:spPr bwMode="auto">
          <a:xfrm>
            <a:off x="7391400" y="33655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A6A6A6"/>
                </a:solidFill>
              </a:rPr>
              <a:t>Updated Monthly</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r="65714" b="-439"/>
          <a:stretch/>
        </p:blipFill>
        <p:spPr>
          <a:xfrm>
            <a:off x="914400" y="795287"/>
            <a:ext cx="2256051" cy="896938"/>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0400-00000C000000}"/>
              </a:ext>
            </a:extLst>
          </p:cNvPr>
          <p:cNvGraphicFramePr>
            <a:graphicFrameLocks/>
          </p:cNvGraphicFramePr>
          <p:nvPr>
            <p:extLst>
              <p:ext uri="{D42A27DB-BD31-4B8C-83A1-F6EECF244321}">
                <p14:modId xmlns:p14="http://schemas.microsoft.com/office/powerpoint/2010/main" val="1137314056"/>
              </p:ext>
            </p:extLst>
          </p:nvPr>
        </p:nvGraphicFramePr>
        <p:xfrm>
          <a:off x="76201" y="1752600"/>
          <a:ext cx="3581400"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0A96A869-24C4-4B55-99A9-02FC86131648}"/>
              </a:ext>
            </a:extLst>
          </p:cNvPr>
          <p:cNvGraphicFramePr>
            <a:graphicFrameLocks noChangeAspect="1"/>
          </p:cNvGraphicFramePr>
          <p:nvPr>
            <p:extLst>
              <p:ext uri="{D42A27DB-BD31-4B8C-83A1-F6EECF244321}">
                <p14:modId xmlns:p14="http://schemas.microsoft.com/office/powerpoint/2010/main" val="1219565457"/>
              </p:ext>
            </p:extLst>
          </p:nvPr>
        </p:nvGraphicFramePr>
        <p:xfrm>
          <a:off x="4267200" y="4495800"/>
          <a:ext cx="4719638" cy="1681163"/>
        </p:xfrm>
        <a:graphic>
          <a:graphicData uri="http://schemas.openxmlformats.org/presentationml/2006/ole">
            <mc:AlternateContent xmlns:mc="http://schemas.openxmlformats.org/markup-compatibility/2006">
              <mc:Choice xmlns:v="urn:schemas-microsoft-com:vml" Requires="v">
                <p:oleObj spid="_x0000_s10241"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5" name="Object 4">
                        <a:extLst>
                          <a:ext uri="{FF2B5EF4-FFF2-40B4-BE49-F238E27FC236}">
                            <a16:creationId xmlns:a16="http://schemas.microsoft.com/office/drawing/2014/main" id="{0A96A869-24C4-4B55-99A9-02FC86131648}"/>
                          </a:ext>
                        </a:extLst>
                      </p:cNvPr>
                      <p:cNvPicPr/>
                      <p:nvPr/>
                    </p:nvPicPr>
                    <p:blipFill>
                      <a:blip r:embed="rId7"/>
                      <a:stretch>
                        <a:fillRect/>
                      </a:stretch>
                    </p:blipFill>
                    <p:spPr>
                      <a:xfrm>
                        <a:off x="4267200" y="4495800"/>
                        <a:ext cx="4719638" cy="1681163"/>
                      </a:xfrm>
                      <a:prstGeom prst="rect">
                        <a:avLst/>
                      </a:prstGeom>
                    </p:spPr>
                  </p:pic>
                </p:oleObj>
              </mc:Fallback>
            </mc:AlternateContent>
          </a:graphicData>
        </a:graphic>
      </p:graphicFrame>
    </p:spTree>
    <p:extLst>
      <p:ext uri="{BB962C8B-B14F-4D97-AF65-F5344CB8AC3E}">
        <p14:creationId xmlns:p14="http://schemas.microsoft.com/office/powerpoint/2010/main" val="104598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4038600" cy="1600200"/>
          </a:xfrm>
        </p:spPr>
        <p:txBody>
          <a:bodyPr>
            <a:normAutofit/>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15</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65714" b="-439"/>
          <a:stretch/>
        </p:blipFill>
        <p:spPr>
          <a:xfrm>
            <a:off x="914400" y="795287"/>
            <a:ext cx="2256051" cy="896938"/>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10" name="Chart 9">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4083155165"/>
              </p:ext>
            </p:extLst>
          </p:nvPr>
        </p:nvGraphicFramePr>
        <p:xfrm>
          <a:off x="76200" y="1962710"/>
          <a:ext cx="4572000" cy="414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87CFF5D8-4A69-5342-ADED-0B2DBD69DA3D}"/>
              </a:ext>
            </a:extLst>
          </p:cNvPr>
          <p:cNvGraphicFramePr>
            <a:graphicFrameLocks noGrp="1"/>
          </p:cNvGraphicFramePr>
          <p:nvPr>
            <p:extLst>
              <p:ext uri="{D42A27DB-BD31-4B8C-83A1-F6EECF244321}">
                <p14:modId xmlns:p14="http://schemas.microsoft.com/office/powerpoint/2010/main" val="3162321164"/>
              </p:ext>
            </p:extLst>
          </p:nvPr>
        </p:nvGraphicFramePr>
        <p:xfrm>
          <a:off x="5371936" y="4292603"/>
          <a:ext cx="3543301" cy="1798320"/>
        </p:xfrm>
        <a:graphic>
          <a:graphicData uri="http://schemas.openxmlformats.org/drawingml/2006/table">
            <a:tbl>
              <a:tblPr/>
              <a:tblGrid>
                <a:gridCol w="1405921">
                  <a:extLst>
                    <a:ext uri="{9D8B030D-6E8A-4147-A177-3AD203B41FA5}">
                      <a16:colId xmlns:a16="http://schemas.microsoft.com/office/drawing/2014/main" val="3840365765"/>
                    </a:ext>
                  </a:extLst>
                </a:gridCol>
                <a:gridCol w="750458">
                  <a:extLst>
                    <a:ext uri="{9D8B030D-6E8A-4147-A177-3AD203B41FA5}">
                      <a16:colId xmlns:a16="http://schemas.microsoft.com/office/drawing/2014/main" val="2550473328"/>
                    </a:ext>
                  </a:extLst>
                </a:gridCol>
                <a:gridCol w="636464">
                  <a:extLst>
                    <a:ext uri="{9D8B030D-6E8A-4147-A177-3AD203B41FA5}">
                      <a16:colId xmlns:a16="http://schemas.microsoft.com/office/drawing/2014/main" val="3377573878"/>
                    </a:ext>
                  </a:extLst>
                </a:gridCol>
                <a:gridCol w="750458">
                  <a:extLst>
                    <a:ext uri="{9D8B030D-6E8A-4147-A177-3AD203B41FA5}">
                      <a16:colId xmlns:a16="http://schemas.microsoft.com/office/drawing/2014/main" val="3989428283"/>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Bank of Montreal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710037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331733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34374414"/>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12.06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37952280"/>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13.20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9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1231192"/>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9785666"/>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637073870"/>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12.12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48236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9.58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3195902"/>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11.30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6224673"/>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3789016"/>
                  </a:ext>
                </a:extLst>
              </a:tr>
            </a:tbl>
          </a:graphicData>
        </a:graphic>
      </p:graphicFrame>
    </p:spTree>
    <p:extLst>
      <p:ext uri="{BB962C8B-B14F-4D97-AF65-F5344CB8AC3E}">
        <p14:creationId xmlns:p14="http://schemas.microsoft.com/office/powerpoint/2010/main" val="252978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7259" y="474662"/>
            <a:ext cx="3276600" cy="1600200"/>
          </a:xfrm>
        </p:spPr>
        <p:txBody>
          <a:bodyPr>
            <a:normAutofit/>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xfrm>
            <a:off x="7425344" y="6477000"/>
            <a:ext cx="984019"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16</a:t>
            </a:fld>
            <a:endParaRPr lang="en-US">
              <a:solidFill>
                <a:schemeClr val="bg1"/>
              </a:solidFill>
            </a:endParaRPr>
          </a:p>
        </p:txBody>
      </p:sp>
      <p:sp>
        <p:nvSpPr>
          <p:cNvPr id="27653" name="Text Box 11"/>
          <p:cNvSpPr txBox="1">
            <a:spLocks noChangeArrowheads="1"/>
          </p:cNvSpPr>
          <p:nvPr/>
        </p:nvSpPr>
        <p:spPr bwMode="auto">
          <a:xfrm>
            <a:off x="7391400" y="33655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8319" y="1037995"/>
            <a:ext cx="3151188" cy="586268"/>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0400-00000D000000}"/>
              </a:ext>
            </a:extLst>
          </p:cNvPr>
          <p:cNvGraphicFramePr>
            <a:graphicFrameLocks/>
          </p:cNvGraphicFramePr>
          <p:nvPr>
            <p:extLst>
              <p:ext uri="{D42A27DB-BD31-4B8C-83A1-F6EECF244321}">
                <p14:modId xmlns:p14="http://schemas.microsoft.com/office/powerpoint/2010/main" val="581658670"/>
              </p:ext>
            </p:extLst>
          </p:nvPr>
        </p:nvGraphicFramePr>
        <p:xfrm>
          <a:off x="165610" y="1764471"/>
          <a:ext cx="3568190" cy="43696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9D608743-0EF7-429E-A188-E6163986E1A5}"/>
              </a:ext>
            </a:extLst>
          </p:cNvPr>
          <p:cNvGraphicFramePr>
            <a:graphicFrameLocks noChangeAspect="1"/>
          </p:cNvGraphicFramePr>
          <p:nvPr>
            <p:extLst>
              <p:ext uri="{D42A27DB-BD31-4B8C-83A1-F6EECF244321}">
                <p14:modId xmlns:p14="http://schemas.microsoft.com/office/powerpoint/2010/main" val="118843637"/>
              </p:ext>
            </p:extLst>
          </p:nvPr>
        </p:nvGraphicFramePr>
        <p:xfrm>
          <a:off x="4191000" y="4419600"/>
          <a:ext cx="4719638" cy="1681163"/>
        </p:xfrm>
        <a:graphic>
          <a:graphicData uri="http://schemas.openxmlformats.org/presentationml/2006/ole">
            <mc:AlternateContent xmlns:mc="http://schemas.openxmlformats.org/markup-compatibility/2006">
              <mc:Choice xmlns:v="urn:schemas-microsoft-com:vml" Requires="v">
                <p:oleObj spid="_x0000_s11265"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2" name="Object 1">
                        <a:extLst>
                          <a:ext uri="{FF2B5EF4-FFF2-40B4-BE49-F238E27FC236}">
                            <a16:creationId xmlns:a16="http://schemas.microsoft.com/office/drawing/2014/main" id="{9D608743-0EF7-429E-A188-E6163986E1A5}"/>
                          </a:ext>
                        </a:extLst>
                      </p:cNvPr>
                      <p:cNvPicPr/>
                      <p:nvPr/>
                    </p:nvPicPr>
                    <p:blipFill>
                      <a:blip r:embed="rId7"/>
                      <a:stretch>
                        <a:fillRect/>
                      </a:stretch>
                    </p:blipFill>
                    <p:spPr>
                      <a:xfrm>
                        <a:off x="4191000" y="4419600"/>
                        <a:ext cx="4719638" cy="1681163"/>
                      </a:xfrm>
                      <a:prstGeom prst="rect">
                        <a:avLst/>
                      </a:prstGeom>
                    </p:spPr>
                  </p:pic>
                </p:oleObj>
              </mc:Fallback>
            </mc:AlternateContent>
          </a:graphicData>
        </a:graphic>
      </p:graphicFrame>
    </p:spTree>
    <p:extLst>
      <p:ext uri="{BB962C8B-B14F-4D97-AF65-F5344CB8AC3E}">
        <p14:creationId xmlns:p14="http://schemas.microsoft.com/office/powerpoint/2010/main" val="139012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16557"/>
            <a:ext cx="32766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xfrm>
            <a:off x="7366165" y="6457706"/>
            <a:ext cx="984019"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17</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8319" y="1037995"/>
            <a:ext cx="3151188" cy="586268"/>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2399433938"/>
              </p:ext>
            </p:extLst>
          </p:nvPr>
        </p:nvGraphicFramePr>
        <p:xfrm>
          <a:off x="17834" y="1763044"/>
          <a:ext cx="4572000" cy="43534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0A04089D-6B81-344F-BE94-E0F51F72A807}"/>
              </a:ext>
            </a:extLst>
          </p:cNvPr>
          <p:cNvGraphicFramePr>
            <a:graphicFrameLocks noGrp="1"/>
          </p:cNvGraphicFramePr>
          <p:nvPr>
            <p:extLst>
              <p:ext uri="{D42A27DB-BD31-4B8C-83A1-F6EECF244321}">
                <p14:modId xmlns:p14="http://schemas.microsoft.com/office/powerpoint/2010/main" val="892529228"/>
              </p:ext>
            </p:extLst>
          </p:nvPr>
        </p:nvGraphicFramePr>
        <p:xfrm>
          <a:off x="5371936" y="4318178"/>
          <a:ext cx="3543301" cy="1798320"/>
        </p:xfrm>
        <a:graphic>
          <a:graphicData uri="http://schemas.openxmlformats.org/drawingml/2006/table">
            <a:tbl>
              <a:tblPr/>
              <a:tblGrid>
                <a:gridCol w="1405921">
                  <a:extLst>
                    <a:ext uri="{9D8B030D-6E8A-4147-A177-3AD203B41FA5}">
                      <a16:colId xmlns:a16="http://schemas.microsoft.com/office/drawing/2014/main" val="2763435368"/>
                    </a:ext>
                  </a:extLst>
                </a:gridCol>
                <a:gridCol w="750458">
                  <a:extLst>
                    <a:ext uri="{9D8B030D-6E8A-4147-A177-3AD203B41FA5}">
                      <a16:colId xmlns:a16="http://schemas.microsoft.com/office/drawing/2014/main" val="481720454"/>
                    </a:ext>
                  </a:extLst>
                </a:gridCol>
                <a:gridCol w="636464">
                  <a:extLst>
                    <a:ext uri="{9D8B030D-6E8A-4147-A177-3AD203B41FA5}">
                      <a16:colId xmlns:a16="http://schemas.microsoft.com/office/drawing/2014/main" val="2183403277"/>
                    </a:ext>
                  </a:extLst>
                </a:gridCol>
                <a:gridCol w="750458">
                  <a:extLst>
                    <a:ext uri="{9D8B030D-6E8A-4147-A177-3AD203B41FA5}">
                      <a16:colId xmlns:a16="http://schemas.microsoft.com/office/drawing/2014/main" val="901786618"/>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Scotiabank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923889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3695729"/>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0281031"/>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13.40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5448049"/>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13.92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0288493"/>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13.57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127299"/>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12951140"/>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8.94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6100"/>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8441415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6.95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61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24638500"/>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10.94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9667422"/>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5724646"/>
                  </a:ext>
                </a:extLst>
              </a:tr>
            </a:tbl>
          </a:graphicData>
        </a:graphic>
      </p:graphicFrame>
    </p:spTree>
    <p:extLst>
      <p:ext uri="{BB962C8B-B14F-4D97-AF65-F5344CB8AC3E}">
        <p14:creationId xmlns:p14="http://schemas.microsoft.com/office/powerpoint/2010/main" val="202880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0"/>
            <a:ext cx="4953000" cy="1600200"/>
          </a:xfrm>
        </p:spPr>
        <p:txBody>
          <a:bodyPr/>
          <a:lstStyle/>
          <a:p>
            <a:r>
              <a:rPr lang="en-CA" dirty="0"/>
              <a:t>% Changes in Share by Product</a:t>
            </a: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18</a:t>
            </a:fld>
            <a:endParaRPr lang="en-US" dirty="0">
              <a:solidFill>
                <a:schemeClr val="bg1"/>
              </a:solidFill>
            </a:endParaRPr>
          </a:p>
        </p:txBody>
      </p:sp>
      <p:sp>
        <p:nvSpPr>
          <p:cNvPr id="27653" name="Text Box 11"/>
          <p:cNvSpPr txBox="1">
            <a:spLocks noChangeArrowheads="1"/>
          </p:cNvSpPr>
          <p:nvPr/>
        </p:nvSpPr>
        <p:spPr bwMode="auto">
          <a:xfrm>
            <a:off x="7392917" y="336550"/>
            <a:ext cx="14955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0352" y="501750"/>
            <a:ext cx="1357392" cy="1108075"/>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8" name="Chart 7">
            <a:extLst>
              <a:ext uri="{FF2B5EF4-FFF2-40B4-BE49-F238E27FC236}">
                <a16:creationId xmlns:a16="http://schemas.microsoft.com/office/drawing/2014/main" id="{00000000-0008-0000-0400-00000E000000}"/>
              </a:ext>
            </a:extLst>
          </p:cNvPr>
          <p:cNvGraphicFramePr>
            <a:graphicFrameLocks/>
          </p:cNvGraphicFramePr>
          <p:nvPr>
            <p:extLst>
              <p:ext uri="{D42A27DB-BD31-4B8C-83A1-F6EECF244321}">
                <p14:modId xmlns:p14="http://schemas.microsoft.com/office/powerpoint/2010/main" val="3442579877"/>
              </p:ext>
            </p:extLst>
          </p:nvPr>
        </p:nvGraphicFramePr>
        <p:xfrm>
          <a:off x="95075" y="1779429"/>
          <a:ext cx="3691466" cy="43688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DB2D5C75-B85E-4146-AD76-3BAA09D5BE28}"/>
              </a:ext>
            </a:extLst>
          </p:cNvPr>
          <p:cNvGraphicFramePr>
            <a:graphicFrameLocks noChangeAspect="1"/>
          </p:cNvGraphicFramePr>
          <p:nvPr>
            <p:extLst>
              <p:ext uri="{D42A27DB-BD31-4B8C-83A1-F6EECF244321}">
                <p14:modId xmlns:p14="http://schemas.microsoft.com/office/powerpoint/2010/main" val="29891747"/>
              </p:ext>
            </p:extLst>
          </p:nvPr>
        </p:nvGraphicFramePr>
        <p:xfrm>
          <a:off x="4267200" y="4475163"/>
          <a:ext cx="4719638" cy="1681162"/>
        </p:xfrm>
        <a:graphic>
          <a:graphicData uri="http://schemas.openxmlformats.org/presentationml/2006/ole">
            <mc:AlternateContent xmlns:mc="http://schemas.openxmlformats.org/markup-compatibility/2006">
              <mc:Choice xmlns:v="urn:schemas-microsoft-com:vml" Requires="v">
                <p:oleObj spid="_x0000_s12289"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5" name="Object 4">
                        <a:extLst>
                          <a:ext uri="{FF2B5EF4-FFF2-40B4-BE49-F238E27FC236}">
                            <a16:creationId xmlns:a16="http://schemas.microsoft.com/office/drawing/2014/main" id="{DB2D5C75-B85E-4146-AD76-3BAA09D5BE28}"/>
                          </a:ext>
                        </a:extLst>
                      </p:cNvPr>
                      <p:cNvPicPr/>
                      <p:nvPr/>
                    </p:nvPicPr>
                    <p:blipFill>
                      <a:blip r:embed="rId7"/>
                      <a:stretch>
                        <a:fillRect/>
                      </a:stretch>
                    </p:blipFill>
                    <p:spPr>
                      <a:xfrm>
                        <a:off x="4267200" y="4475163"/>
                        <a:ext cx="4719638" cy="1681162"/>
                      </a:xfrm>
                      <a:prstGeom prst="rect">
                        <a:avLst/>
                      </a:prstGeom>
                    </p:spPr>
                  </p:pic>
                </p:oleObj>
              </mc:Fallback>
            </mc:AlternateContent>
          </a:graphicData>
        </a:graphic>
      </p:graphicFrame>
    </p:spTree>
    <p:extLst>
      <p:ext uri="{BB962C8B-B14F-4D97-AF65-F5344CB8AC3E}">
        <p14:creationId xmlns:p14="http://schemas.microsoft.com/office/powerpoint/2010/main" val="68014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740" y="429806"/>
            <a:ext cx="4876800" cy="1600200"/>
          </a:xfrm>
        </p:spPr>
        <p:txBody>
          <a:bodyPr/>
          <a:lstStyle/>
          <a:p>
            <a:r>
              <a:rPr lang="en-CA" dirty="0"/>
              <a:t>Changes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19</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0352" y="501750"/>
            <a:ext cx="1357392" cy="1108075"/>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8" name="Chart 7">
            <a:extLst>
              <a:ext uri="{FF2B5EF4-FFF2-40B4-BE49-F238E27FC236}">
                <a16:creationId xmlns:a16="http://schemas.microsoft.com/office/drawing/2014/main" id="{00000000-0008-0000-0900-000006000000}"/>
              </a:ext>
            </a:extLst>
          </p:cNvPr>
          <p:cNvGraphicFramePr>
            <a:graphicFrameLocks/>
          </p:cNvGraphicFramePr>
          <p:nvPr>
            <p:extLst>
              <p:ext uri="{D42A27DB-BD31-4B8C-83A1-F6EECF244321}">
                <p14:modId xmlns:p14="http://schemas.microsoft.com/office/powerpoint/2010/main" val="495744866"/>
              </p:ext>
            </p:extLst>
          </p:nvPr>
        </p:nvGraphicFramePr>
        <p:xfrm>
          <a:off x="-12970" y="1828800"/>
          <a:ext cx="4572000" cy="42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1724F662-0E14-4444-A68A-40EA4325525B}"/>
              </a:ext>
            </a:extLst>
          </p:cNvPr>
          <p:cNvGraphicFramePr>
            <a:graphicFrameLocks noGrp="1"/>
          </p:cNvGraphicFramePr>
          <p:nvPr>
            <p:extLst>
              <p:ext uri="{D42A27DB-BD31-4B8C-83A1-F6EECF244321}">
                <p14:modId xmlns:p14="http://schemas.microsoft.com/office/powerpoint/2010/main" val="919304977"/>
              </p:ext>
            </p:extLst>
          </p:nvPr>
        </p:nvGraphicFramePr>
        <p:xfrm>
          <a:off x="5371936" y="4297680"/>
          <a:ext cx="3543301" cy="1798320"/>
        </p:xfrm>
        <a:graphic>
          <a:graphicData uri="http://schemas.openxmlformats.org/drawingml/2006/table">
            <a:tbl>
              <a:tblPr/>
              <a:tblGrid>
                <a:gridCol w="1405921">
                  <a:extLst>
                    <a:ext uri="{9D8B030D-6E8A-4147-A177-3AD203B41FA5}">
                      <a16:colId xmlns:a16="http://schemas.microsoft.com/office/drawing/2014/main" val="1544593837"/>
                    </a:ext>
                  </a:extLst>
                </a:gridCol>
                <a:gridCol w="750458">
                  <a:extLst>
                    <a:ext uri="{9D8B030D-6E8A-4147-A177-3AD203B41FA5}">
                      <a16:colId xmlns:a16="http://schemas.microsoft.com/office/drawing/2014/main" val="1526261198"/>
                    </a:ext>
                  </a:extLst>
                </a:gridCol>
                <a:gridCol w="636464">
                  <a:extLst>
                    <a:ext uri="{9D8B030D-6E8A-4147-A177-3AD203B41FA5}">
                      <a16:colId xmlns:a16="http://schemas.microsoft.com/office/drawing/2014/main" val="2625642610"/>
                    </a:ext>
                  </a:extLst>
                </a:gridCol>
                <a:gridCol w="750458">
                  <a:extLst>
                    <a:ext uri="{9D8B030D-6E8A-4147-A177-3AD203B41FA5}">
                      <a16:colId xmlns:a16="http://schemas.microsoft.com/office/drawing/2014/main" val="3710000934"/>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CIBC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1C1C"/>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0660214"/>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7385503"/>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6003906"/>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12.28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41133762"/>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9.57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50186570"/>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11.42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3037281"/>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845350180"/>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6100"/>
                          </a:solidFill>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2608698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6.58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48556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9.50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59370"/>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8974213"/>
                  </a:ext>
                </a:extLst>
              </a:tr>
            </a:tbl>
          </a:graphicData>
        </a:graphic>
      </p:graphicFrame>
    </p:spTree>
    <p:extLst>
      <p:ext uri="{BB962C8B-B14F-4D97-AF65-F5344CB8AC3E}">
        <p14:creationId xmlns:p14="http://schemas.microsoft.com/office/powerpoint/2010/main" val="134908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Table of Contents</a:t>
            </a:r>
            <a:endParaRPr lang="en-US" dirty="0"/>
          </a:p>
        </p:txBody>
      </p:sp>
      <p:sp>
        <p:nvSpPr>
          <p:cNvPr id="3" name="Content Placeholder 2"/>
          <p:cNvSpPr>
            <a:spLocks noGrp="1"/>
          </p:cNvSpPr>
          <p:nvPr>
            <p:ph idx="1"/>
          </p:nvPr>
        </p:nvSpPr>
        <p:spPr>
          <a:xfrm>
            <a:off x="566738" y="1752600"/>
            <a:ext cx="8424862" cy="4267200"/>
          </a:xfrm>
        </p:spPr>
        <p:txBody>
          <a:bodyPr>
            <a:normAutofit/>
          </a:bodyPr>
          <a:lstStyle/>
          <a:p>
            <a:pPr>
              <a:buFont typeface="Wingdings" charset="2"/>
              <a:buChar char="§"/>
            </a:pPr>
            <a:r>
              <a:rPr lang="en-CA" sz="1000" dirty="0">
                <a:latin typeface="+mn-lt"/>
              </a:rPr>
              <a:t>Market Size and Growth Trends</a:t>
            </a:r>
          </a:p>
          <a:p>
            <a:pPr lvl="1">
              <a:buFont typeface="Wingdings" charset="2"/>
              <a:buChar char="§"/>
            </a:pPr>
            <a:r>
              <a:rPr lang="en-CA" sz="1000" dirty="0">
                <a:latin typeface="+mn-lt"/>
              </a:rPr>
              <a:t>Total deposits and loans			4</a:t>
            </a:r>
          </a:p>
          <a:p>
            <a:pPr lvl="1">
              <a:buFont typeface="Wingdings" charset="2"/>
              <a:buChar char="§"/>
            </a:pPr>
            <a:r>
              <a:rPr lang="en-CA" sz="1000" dirty="0">
                <a:latin typeface="+mn-lt"/>
              </a:rPr>
              <a:t>Deposits				5</a:t>
            </a:r>
          </a:p>
          <a:p>
            <a:pPr lvl="1">
              <a:buFont typeface="Wingdings" charset="2"/>
              <a:buChar char="§"/>
            </a:pPr>
            <a:r>
              <a:rPr lang="en-CA" sz="1000" dirty="0">
                <a:latin typeface="+mn-lt"/>
              </a:rPr>
              <a:t>Business Loans			7</a:t>
            </a:r>
          </a:p>
          <a:p>
            <a:pPr lvl="1">
              <a:buFont typeface="Wingdings" charset="2"/>
              <a:buChar char="§"/>
            </a:pPr>
            <a:r>
              <a:rPr lang="en-CA" sz="1000" dirty="0">
                <a:latin typeface="+mn-lt"/>
              </a:rPr>
              <a:t>Non-Residential Mortgages			</a:t>
            </a:r>
            <a:r>
              <a:rPr lang="en-CA" sz="1000" dirty="0"/>
              <a:t>10</a:t>
            </a:r>
            <a:endParaRPr lang="en-CA" sz="1000" dirty="0">
              <a:latin typeface="+mn-lt"/>
            </a:endParaRPr>
          </a:p>
          <a:p>
            <a:pPr lvl="1">
              <a:buFont typeface="Wingdings" charset="2"/>
              <a:buChar char="§"/>
            </a:pPr>
            <a:r>
              <a:rPr lang="en-CA" sz="1000" dirty="0">
                <a:latin typeface="+mn-lt"/>
              </a:rPr>
              <a:t>Total Commercial Share – Banks		11</a:t>
            </a:r>
          </a:p>
          <a:p>
            <a:pPr marL="628650" lvl="1" indent="-171450">
              <a:buFont typeface="Wingdings" charset="2"/>
              <a:buChar char="§"/>
            </a:pPr>
            <a:endParaRPr lang="en-CA" sz="1000" dirty="0">
              <a:latin typeface="+mn-lt"/>
            </a:endParaRPr>
          </a:p>
          <a:p>
            <a:pPr>
              <a:buFont typeface="Wingdings" charset="2"/>
              <a:buChar char="§"/>
            </a:pPr>
            <a:r>
              <a:rPr lang="en-CA" sz="1000" dirty="0">
                <a:latin typeface="+mn-lt"/>
              </a:rPr>
              <a:t>Bank Results</a:t>
            </a:r>
          </a:p>
          <a:p>
            <a:pPr lvl="1">
              <a:buFont typeface="Wingdings" charset="2"/>
              <a:buChar char="§"/>
            </a:pPr>
            <a:r>
              <a:rPr lang="en-CA" sz="1000" dirty="0">
                <a:latin typeface="+mn-lt"/>
              </a:rPr>
              <a:t>Royal Bank      			12</a:t>
            </a:r>
          </a:p>
          <a:p>
            <a:pPr lvl="1">
              <a:buFont typeface="Wingdings" charset="2"/>
              <a:buChar char="§"/>
            </a:pPr>
            <a:r>
              <a:rPr lang="en-CA" sz="1000" dirty="0"/>
              <a:t>TDCT				14</a:t>
            </a:r>
            <a:endParaRPr lang="en-CA" sz="1000" dirty="0">
              <a:latin typeface="+mn-lt"/>
            </a:endParaRPr>
          </a:p>
          <a:p>
            <a:pPr lvl="1">
              <a:buFont typeface="Wingdings" charset="2"/>
              <a:buChar char="§"/>
            </a:pPr>
            <a:r>
              <a:rPr lang="en-CA" sz="1000" dirty="0">
                <a:latin typeface="+mn-lt"/>
              </a:rPr>
              <a:t>Bank of Montreal			16</a:t>
            </a:r>
          </a:p>
          <a:p>
            <a:pPr lvl="1">
              <a:buFont typeface="Wingdings" charset="2"/>
              <a:buChar char="§"/>
            </a:pPr>
            <a:r>
              <a:rPr lang="en-CA" sz="1000" dirty="0">
                <a:latin typeface="+mn-lt"/>
              </a:rPr>
              <a:t>Bank of Nova Scotia			18</a:t>
            </a:r>
          </a:p>
          <a:p>
            <a:pPr lvl="1">
              <a:buFont typeface="Wingdings" charset="2"/>
              <a:buChar char="§"/>
            </a:pPr>
            <a:r>
              <a:rPr lang="en-CA" sz="1000" dirty="0">
                <a:latin typeface="+mn-lt"/>
              </a:rPr>
              <a:t>CIBC				20</a:t>
            </a:r>
          </a:p>
          <a:p>
            <a:pPr lvl="1">
              <a:buFont typeface="Wingdings" charset="2"/>
              <a:buChar char="§"/>
            </a:pPr>
            <a:r>
              <a:rPr lang="en-CA" sz="1000" dirty="0">
                <a:latin typeface="+mn-lt"/>
              </a:rPr>
              <a:t>National				22</a:t>
            </a:r>
          </a:p>
          <a:p>
            <a:pPr lvl="1">
              <a:buFont typeface="Wingdings" charset="2"/>
              <a:buChar char="§"/>
            </a:pPr>
            <a:r>
              <a:rPr lang="en-CA" sz="1000" dirty="0">
                <a:latin typeface="+mn-lt"/>
              </a:rPr>
              <a:t>HSBC				24</a:t>
            </a:r>
          </a:p>
          <a:p>
            <a:pPr lvl="1">
              <a:buFont typeface="Wingdings" charset="2"/>
              <a:buChar char="§"/>
            </a:pPr>
            <a:r>
              <a:rPr lang="en-CA" sz="1000" dirty="0">
                <a:latin typeface="+mn-lt"/>
              </a:rPr>
              <a:t>Laurentian			26</a:t>
            </a:r>
          </a:p>
          <a:p>
            <a:pPr lvl="1">
              <a:buFont typeface="Wingdings" charset="2"/>
              <a:buChar char="§"/>
            </a:pPr>
            <a:r>
              <a:rPr lang="en-CA" sz="1000" dirty="0">
                <a:latin typeface="+mn-lt"/>
              </a:rPr>
              <a:t>Other Banks			</a:t>
            </a:r>
            <a:r>
              <a:rPr lang="en-CA" sz="1000" dirty="0"/>
              <a:t>28</a:t>
            </a:r>
            <a:r>
              <a:rPr lang="en-CA" sz="1000" dirty="0">
                <a:latin typeface="+mn-lt"/>
              </a:rPr>
              <a:t> 											</a:t>
            </a:r>
          </a:p>
          <a:p>
            <a:pPr>
              <a:buFont typeface="Wingdings" charset="2"/>
              <a:buChar char="§"/>
            </a:pPr>
            <a:endParaRPr lang="en-US" sz="1000" dirty="0">
              <a:latin typeface="+mn-lt"/>
            </a:endParaRPr>
          </a:p>
        </p:txBody>
      </p:sp>
      <p:sp>
        <p:nvSpPr>
          <p:cNvPr id="5" name="Slide Number Placeholder 4"/>
          <p:cNvSpPr>
            <a:spLocks noGrp="1"/>
          </p:cNvSpPr>
          <p:nvPr>
            <p:ph type="sldNum" sz="quarter" idx="12"/>
          </p:nvPr>
        </p:nvSpPr>
        <p:spPr/>
        <p:txBody>
          <a:bodyPr/>
          <a:lstStyle/>
          <a:p>
            <a:pPr>
              <a:defRPr/>
            </a:pPr>
            <a:fld id="{26AC1CB0-86DE-438A-B358-040B7861E3ED}" type="slidenum">
              <a:rPr lang="en-US" smtClean="0"/>
              <a:pPr>
                <a:defRPr/>
              </a:pPr>
              <a:t>2</a:t>
            </a:fld>
            <a:endParaRPr lang="en-US" dirty="0"/>
          </a:p>
        </p:txBody>
      </p:sp>
      <p:sp>
        <p:nvSpPr>
          <p:cNvPr id="6" name="Content Placeholder 2"/>
          <p:cNvSpPr txBox="1">
            <a:spLocks/>
          </p:cNvSpPr>
          <p:nvPr/>
        </p:nvSpPr>
        <p:spPr bwMode="auto">
          <a:xfrm>
            <a:off x="5105400" y="1752600"/>
            <a:ext cx="4310062"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rgbClr val="0033CC"/>
              </a:buClr>
              <a:buFont typeface="Wingdings" panose="05000000000000000000" pitchFamily="2" charset="2"/>
              <a:buChar char="o"/>
              <a:defRPr>
                <a:solidFill>
                  <a:schemeClr val="tx1"/>
                </a:solidFill>
                <a:latin typeface="+mn-lt"/>
                <a:ea typeface="+mn-ea"/>
                <a:cs typeface="+mn-cs"/>
              </a:defRPr>
            </a:lvl1pPr>
            <a:lvl2pPr marL="908050" indent="-436563" algn="l" rtl="0" eaLnBrk="0" fontAlgn="base" hangingPunct="0">
              <a:spcBef>
                <a:spcPct val="20000"/>
              </a:spcBef>
              <a:spcAft>
                <a:spcPct val="0"/>
              </a:spcAft>
              <a:buClr>
                <a:srgbClr val="0033CC"/>
              </a:buClr>
              <a:buFont typeface="Wingdings" panose="05000000000000000000" pitchFamily="2" charset="2"/>
              <a:buChar char="n"/>
              <a:defRPr sz="1200">
                <a:solidFill>
                  <a:schemeClr val="tx1"/>
                </a:solidFill>
                <a:latin typeface="+mn-lt"/>
              </a:defRPr>
            </a:lvl2pPr>
            <a:lvl3pPr marL="1304925" indent="-395288" algn="l" rtl="0" eaLnBrk="0" fontAlgn="base" hangingPunct="0">
              <a:spcBef>
                <a:spcPct val="20000"/>
              </a:spcBef>
              <a:spcAft>
                <a:spcPct val="0"/>
              </a:spcAft>
              <a:buClr>
                <a:srgbClr val="0033CC"/>
              </a:buClr>
              <a:buFont typeface="Wingdings" panose="05000000000000000000" pitchFamily="2" charset="2"/>
              <a:buChar char="o"/>
              <a:defRPr sz="1200">
                <a:solidFill>
                  <a:schemeClr val="tx1"/>
                </a:solidFill>
                <a:latin typeface="+mn-lt"/>
              </a:defRPr>
            </a:lvl3pPr>
            <a:lvl4pPr marL="1693863" indent="-387350" algn="l" rtl="0" eaLnBrk="0" fontAlgn="base" hangingPunct="0">
              <a:spcBef>
                <a:spcPct val="20000"/>
              </a:spcBef>
              <a:spcAft>
                <a:spcPct val="0"/>
              </a:spcAft>
              <a:buClr>
                <a:srgbClr val="0033CC"/>
              </a:buClr>
              <a:buFont typeface="Wingdings" panose="05000000000000000000" pitchFamily="2" charset="2"/>
              <a:buChar char="n"/>
              <a:defRPr sz="1200">
                <a:solidFill>
                  <a:schemeClr val="tx1"/>
                </a:solidFill>
                <a:latin typeface="+mn-lt"/>
              </a:defRPr>
            </a:lvl4pPr>
            <a:lvl5pPr marL="2093913" indent="-398463" algn="l" rtl="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mn-lt"/>
              </a:defRPr>
            </a:lvl5pPr>
            <a:lvl6pPr marL="2551113" indent="-398463" algn="l" rtl="0" fontAlgn="base">
              <a:spcBef>
                <a:spcPct val="25000"/>
              </a:spcBef>
              <a:spcAft>
                <a:spcPct val="0"/>
              </a:spcAft>
              <a:buClr>
                <a:srgbClr val="0033CC"/>
              </a:buClr>
              <a:buFont typeface="Wingdings" pitchFamily="2" charset="2"/>
              <a:buChar char="§"/>
              <a:defRPr sz="1200">
                <a:solidFill>
                  <a:schemeClr val="tx1"/>
                </a:solidFill>
                <a:latin typeface="+mn-lt"/>
              </a:defRPr>
            </a:lvl6pPr>
            <a:lvl7pPr marL="3008313" indent="-398463" algn="l" rtl="0" fontAlgn="base">
              <a:spcBef>
                <a:spcPct val="25000"/>
              </a:spcBef>
              <a:spcAft>
                <a:spcPct val="0"/>
              </a:spcAft>
              <a:buClr>
                <a:srgbClr val="0033CC"/>
              </a:buClr>
              <a:buFont typeface="Wingdings" pitchFamily="2" charset="2"/>
              <a:buChar char="§"/>
              <a:defRPr sz="1200">
                <a:solidFill>
                  <a:schemeClr val="tx1"/>
                </a:solidFill>
                <a:latin typeface="+mn-lt"/>
              </a:defRPr>
            </a:lvl7pPr>
            <a:lvl8pPr marL="3465513" indent="-398463" algn="l" rtl="0" fontAlgn="base">
              <a:spcBef>
                <a:spcPct val="25000"/>
              </a:spcBef>
              <a:spcAft>
                <a:spcPct val="0"/>
              </a:spcAft>
              <a:buClr>
                <a:srgbClr val="0033CC"/>
              </a:buClr>
              <a:buFont typeface="Wingdings" pitchFamily="2" charset="2"/>
              <a:buChar char="§"/>
              <a:defRPr sz="1200">
                <a:solidFill>
                  <a:schemeClr val="tx1"/>
                </a:solidFill>
                <a:latin typeface="+mn-lt"/>
              </a:defRPr>
            </a:lvl8pPr>
            <a:lvl9pPr marL="3922713" indent="-398463" algn="l" rtl="0" fontAlgn="base">
              <a:spcBef>
                <a:spcPct val="25000"/>
              </a:spcBef>
              <a:spcAft>
                <a:spcPct val="0"/>
              </a:spcAft>
              <a:buClr>
                <a:srgbClr val="0033CC"/>
              </a:buClr>
              <a:buFont typeface="Wingdings" pitchFamily="2" charset="2"/>
              <a:buChar char="§"/>
              <a:defRPr sz="1200">
                <a:solidFill>
                  <a:schemeClr val="tx1"/>
                </a:solidFill>
                <a:latin typeface="+mn-lt"/>
              </a:defRPr>
            </a:lvl9pPr>
          </a:lstStyle>
          <a:p>
            <a:pPr>
              <a:buClr>
                <a:schemeClr val="accent1"/>
              </a:buClr>
              <a:buFont typeface="Wingdings" charset="2"/>
              <a:buChar char="§"/>
            </a:pPr>
            <a:r>
              <a:rPr lang="en-CA" sz="1000" b="0" dirty="0">
                <a:solidFill>
                  <a:srgbClr val="7F7F7F"/>
                </a:solidFill>
              </a:rPr>
              <a:t>Credit Union and Other Results</a:t>
            </a:r>
          </a:p>
          <a:p>
            <a:pPr lvl="1">
              <a:buClr>
                <a:schemeClr val="accent1"/>
              </a:buClr>
              <a:buFont typeface="Wingdings" charset="2"/>
              <a:buChar char="§"/>
            </a:pPr>
            <a:r>
              <a:rPr lang="en-CA" sz="1000" b="0" dirty="0">
                <a:solidFill>
                  <a:srgbClr val="7F7F7F"/>
                </a:solidFill>
              </a:rPr>
              <a:t>Desjardins		30</a:t>
            </a:r>
          </a:p>
          <a:p>
            <a:pPr lvl="1">
              <a:buClr>
                <a:schemeClr val="accent1"/>
              </a:buClr>
              <a:buFont typeface="Wingdings" charset="2"/>
              <a:buChar char="§"/>
            </a:pPr>
            <a:r>
              <a:rPr lang="en-CA" sz="1000" b="0" dirty="0" err="1">
                <a:solidFill>
                  <a:srgbClr val="7F7F7F"/>
                </a:solidFill>
              </a:rPr>
              <a:t>Vancity</a:t>
            </a:r>
            <a:r>
              <a:rPr lang="en-CA" sz="1000" b="0" dirty="0">
                <a:solidFill>
                  <a:srgbClr val="7F7F7F"/>
                </a:solidFill>
              </a:rPr>
              <a:t>		33</a:t>
            </a:r>
          </a:p>
          <a:p>
            <a:pPr lvl="1">
              <a:buClr>
                <a:schemeClr val="accent1"/>
              </a:buClr>
              <a:buFont typeface="Arial" panose="020B0604020202020204" pitchFamily="34" charset="0"/>
              <a:buChar char="•"/>
            </a:pPr>
            <a:r>
              <a:rPr lang="en-CA" sz="1000" b="0" dirty="0">
                <a:solidFill>
                  <a:srgbClr val="7F7F7F"/>
                </a:solidFill>
              </a:rPr>
              <a:t>Coast Capital		35</a:t>
            </a:r>
          </a:p>
          <a:p>
            <a:pPr lvl="1">
              <a:buClr>
                <a:schemeClr val="accent1"/>
              </a:buClr>
              <a:buFont typeface="Wingdings" charset="2"/>
              <a:buChar char="§"/>
            </a:pPr>
            <a:r>
              <a:rPr lang="en-CA" sz="1000" b="0" dirty="0">
                <a:solidFill>
                  <a:srgbClr val="7F7F7F"/>
                </a:solidFill>
              </a:rPr>
              <a:t>First West		37</a:t>
            </a:r>
          </a:p>
          <a:p>
            <a:pPr lvl="1">
              <a:buClr>
                <a:schemeClr val="accent1"/>
              </a:buClr>
              <a:buFont typeface="Wingdings" charset="2"/>
              <a:buChar char="§"/>
            </a:pPr>
            <a:r>
              <a:rPr lang="en-CA" sz="1000" b="0" dirty="0">
                <a:solidFill>
                  <a:srgbClr val="7F7F7F"/>
                </a:solidFill>
              </a:rPr>
              <a:t>Prospera		39</a:t>
            </a:r>
          </a:p>
          <a:p>
            <a:pPr lvl="1">
              <a:buClr>
                <a:schemeClr val="accent1"/>
              </a:buClr>
              <a:buFont typeface="Wingdings" charset="2"/>
              <a:buChar char="§"/>
            </a:pPr>
            <a:r>
              <a:rPr lang="en-CA" sz="1000" b="0" dirty="0">
                <a:solidFill>
                  <a:srgbClr val="7F7F7F"/>
                </a:solidFill>
              </a:rPr>
              <a:t>ATB Financial		41</a:t>
            </a:r>
          </a:p>
          <a:p>
            <a:pPr lvl="1">
              <a:buClr>
                <a:schemeClr val="accent1"/>
              </a:buClr>
              <a:buFont typeface="Wingdings" charset="2"/>
              <a:buChar char="§"/>
            </a:pPr>
            <a:r>
              <a:rPr lang="en-CA" sz="1000" b="0" dirty="0">
                <a:solidFill>
                  <a:srgbClr val="7F7F7F"/>
                </a:solidFill>
              </a:rPr>
              <a:t>Servus		43</a:t>
            </a:r>
          </a:p>
          <a:p>
            <a:pPr lvl="1">
              <a:buClr>
                <a:schemeClr val="accent1"/>
              </a:buClr>
              <a:buFont typeface="Wingdings" charset="2"/>
              <a:buChar char="§"/>
            </a:pPr>
            <a:r>
              <a:rPr lang="en-CA" sz="1000" b="0" dirty="0">
                <a:solidFill>
                  <a:srgbClr val="7F7F7F"/>
                </a:solidFill>
              </a:rPr>
              <a:t>Connect First		47</a:t>
            </a:r>
          </a:p>
          <a:p>
            <a:pPr lvl="1">
              <a:buClr>
                <a:schemeClr val="accent1"/>
              </a:buClr>
              <a:buFont typeface="Wingdings" charset="2"/>
              <a:buChar char="§"/>
            </a:pPr>
            <a:r>
              <a:rPr lang="en-CA" sz="1000" b="0" dirty="0">
                <a:solidFill>
                  <a:srgbClr val="7F7F7F"/>
                </a:solidFill>
              </a:rPr>
              <a:t>Affinity		49</a:t>
            </a:r>
          </a:p>
          <a:p>
            <a:pPr lvl="1">
              <a:buClr>
                <a:schemeClr val="accent1"/>
              </a:buClr>
              <a:buFont typeface="Wingdings" charset="2"/>
              <a:buChar char="§"/>
            </a:pPr>
            <a:r>
              <a:rPr lang="en-CA" sz="1000" b="0" dirty="0">
                <a:solidFill>
                  <a:srgbClr val="7F7F7F"/>
                </a:solidFill>
              </a:rPr>
              <a:t>Access		51</a:t>
            </a:r>
          </a:p>
          <a:p>
            <a:pPr lvl="1">
              <a:buClr>
                <a:schemeClr val="accent1"/>
              </a:buClr>
              <a:buFont typeface="Wingdings" charset="2"/>
              <a:buChar char="§"/>
            </a:pPr>
            <a:r>
              <a:rPr lang="en-CA" sz="1000" b="0" dirty="0">
                <a:solidFill>
                  <a:srgbClr val="7F7F7F"/>
                </a:solidFill>
              </a:rPr>
              <a:t>Steinbach		53</a:t>
            </a:r>
          </a:p>
          <a:p>
            <a:pPr lvl="1">
              <a:buClr>
                <a:schemeClr val="accent1"/>
              </a:buClr>
              <a:buFont typeface="Wingdings" charset="2"/>
              <a:buChar char="§"/>
            </a:pPr>
            <a:r>
              <a:rPr lang="en-CA" sz="1000" b="0" dirty="0">
                <a:solidFill>
                  <a:srgbClr val="7F7F7F"/>
                </a:solidFill>
              </a:rPr>
              <a:t>Assiniboine		55</a:t>
            </a:r>
          </a:p>
          <a:p>
            <a:pPr lvl="1">
              <a:buClr>
                <a:schemeClr val="accent1"/>
              </a:buClr>
              <a:buFont typeface="Wingdings" charset="2"/>
              <a:buChar char="§"/>
            </a:pPr>
            <a:r>
              <a:rPr lang="en-CA" sz="1000" b="0" dirty="0">
                <a:solidFill>
                  <a:srgbClr val="7F7F7F"/>
                </a:solidFill>
              </a:rPr>
              <a:t>Meridian		57</a:t>
            </a:r>
          </a:p>
          <a:p>
            <a:pPr lvl="1">
              <a:buClr>
                <a:schemeClr val="accent1"/>
              </a:buClr>
              <a:buFont typeface="Wingdings" charset="2"/>
              <a:buChar char="§"/>
            </a:pPr>
            <a:r>
              <a:rPr lang="en-CA" sz="1000" b="0" dirty="0">
                <a:solidFill>
                  <a:srgbClr val="7F7F7F"/>
                </a:solidFill>
              </a:rPr>
              <a:t>Libro		59</a:t>
            </a:r>
          </a:p>
          <a:p>
            <a:pPr lvl="1">
              <a:buClr>
                <a:schemeClr val="accent1"/>
              </a:buClr>
              <a:buFont typeface="Wingdings" charset="2"/>
              <a:buChar char="§"/>
            </a:pPr>
            <a:r>
              <a:rPr lang="en-CA" sz="1000" b="0" dirty="0">
                <a:solidFill>
                  <a:srgbClr val="7F7F7F"/>
                </a:solidFill>
              </a:rPr>
              <a:t>Alterna		61</a:t>
            </a:r>
          </a:p>
          <a:p>
            <a:pPr lvl="1">
              <a:buClr>
                <a:schemeClr val="accent1"/>
              </a:buClr>
              <a:buFont typeface="Wingdings" charset="2"/>
              <a:buChar char="§"/>
            </a:pPr>
            <a:r>
              <a:rPr lang="en-CA" sz="1000" b="0" dirty="0">
                <a:solidFill>
                  <a:srgbClr val="7F7F7F"/>
                </a:solidFill>
              </a:rPr>
              <a:t>First Ontario		63</a:t>
            </a:r>
          </a:p>
          <a:p>
            <a:pPr lvl="1">
              <a:buClr>
                <a:schemeClr val="accent1"/>
              </a:buClr>
              <a:buFont typeface="Wingdings" charset="2"/>
              <a:buChar char="§"/>
            </a:pPr>
            <a:r>
              <a:rPr lang="en-CA" sz="1000" b="0" dirty="0">
                <a:solidFill>
                  <a:srgbClr val="7F7F7F"/>
                </a:solidFill>
              </a:rPr>
              <a:t>DUCA		65</a:t>
            </a:r>
          </a:p>
          <a:p>
            <a:pPr lvl="1">
              <a:buClr>
                <a:schemeClr val="accent1"/>
              </a:buClr>
              <a:buFont typeface="Wingdings" charset="2"/>
              <a:buChar char="§"/>
            </a:pPr>
            <a:r>
              <a:rPr lang="en-CA" sz="1000" b="0" dirty="0">
                <a:solidFill>
                  <a:srgbClr val="7F7F7F"/>
                </a:solidFill>
              </a:rPr>
              <a:t>Uni Financial		67</a:t>
            </a:r>
          </a:p>
          <a:p>
            <a:pPr lvl="1">
              <a:buClr>
                <a:schemeClr val="accent1"/>
              </a:buClr>
              <a:buFont typeface="Wingdings" charset="2"/>
              <a:buChar char="§"/>
            </a:pPr>
            <a:endParaRPr lang="en-US" sz="1000" b="0" dirty="0">
              <a:solidFill>
                <a:srgbClr val="7F7F7F"/>
              </a:solidFill>
            </a:endParaRPr>
          </a:p>
        </p:txBody>
      </p:sp>
    </p:spTree>
    <p:extLst>
      <p:ext uri="{BB962C8B-B14F-4D97-AF65-F5344CB8AC3E}">
        <p14:creationId xmlns:p14="http://schemas.microsoft.com/office/powerpoint/2010/main" val="145035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62405" y="455365"/>
            <a:ext cx="3886200" cy="1600200"/>
          </a:xfrm>
        </p:spPr>
        <p:txBody>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20</a:t>
            </a:fld>
            <a:endParaRPr lang="en-US">
              <a:solidFill>
                <a:schemeClr val="bg1"/>
              </a:solidFill>
            </a:endParaRPr>
          </a:p>
        </p:txBody>
      </p:sp>
      <p:sp>
        <p:nvSpPr>
          <p:cNvPr id="27653" name="Text Box 11"/>
          <p:cNvSpPr txBox="1">
            <a:spLocks noChangeArrowheads="1"/>
          </p:cNvSpPr>
          <p:nvPr/>
        </p:nvSpPr>
        <p:spPr bwMode="auto">
          <a:xfrm>
            <a:off x="7315200" y="30480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grpSp>
        <p:nvGrpSpPr>
          <p:cNvPr id="5" name="Group 4"/>
          <p:cNvGrpSpPr/>
          <p:nvPr/>
        </p:nvGrpSpPr>
        <p:grpSpPr>
          <a:xfrm>
            <a:off x="914400" y="609600"/>
            <a:ext cx="2723358" cy="990600"/>
            <a:chOff x="609600" y="381000"/>
            <a:chExt cx="2723358" cy="990600"/>
          </a:xfrm>
        </p:grpSpPr>
        <p:sp>
          <p:nvSpPr>
            <p:cNvPr id="4" name="Rectangle 3"/>
            <p:cNvSpPr/>
            <p:nvPr/>
          </p:nvSpPr>
          <p:spPr>
            <a:xfrm>
              <a:off x="609600" y="381000"/>
              <a:ext cx="2590800" cy="990600"/>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a:ext>
              </a:extLst>
            </a:blip>
            <a:srcRect b="14014"/>
            <a:stretch/>
          </p:blipFill>
          <p:spPr>
            <a:xfrm>
              <a:off x="609600" y="474661"/>
              <a:ext cx="2723358" cy="836763"/>
            </a:xfrm>
            <a:prstGeom prst="rect">
              <a:avLst/>
            </a:prstGeom>
            <a:ln>
              <a:noFill/>
            </a:ln>
            <a:effectLst/>
          </p:spPr>
        </p:pic>
      </p:grpSp>
      <p:graphicFrame>
        <p:nvGraphicFramePr>
          <p:cNvPr id="11" name="Chart 10">
            <a:extLst>
              <a:ext uri="{FF2B5EF4-FFF2-40B4-BE49-F238E27FC236}">
                <a16:creationId xmlns:a16="http://schemas.microsoft.com/office/drawing/2014/main" id="{00000000-0008-0000-0400-00000F000000}"/>
              </a:ext>
            </a:extLst>
          </p:cNvPr>
          <p:cNvGraphicFramePr>
            <a:graphicFrameLocks/>
          </p:cNvGraphicFramePr>
          <p:nvPr>
            <p:extLst>
              <p:ext uri="{D42A27DB-BD31-4B8C-83A1-F6EECF244321}">
                <p14:modId xmlns:p14="http://schemas.microsoft.com/office/powerpoint/2010/main" val="819529162"/>
              </p:ext>
            </p:extLst>
          </p:nvPr>
        </p:nvGraphicFramePr>
        <p:xfrm>
          <a:off x="5558" y="1705210"/>
          <a:ext cx="3632200" cy="42502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Object 6">
            <a:extLst>
              <a:ext uri="{FF2B5EF4-FFF2-40B4-BE49-F238E27FC236}">
                <a16:creationId xmlns:a16="http://schemas.microsoft.com/office/drawing/2014/main" id="{70F14A2E-DF92-4A61-8C12-8DBDF3CC8B98}"/>
              </a:ext>
            </a:extLst>
          </p:cNvPr>
          <p:cNvGraphicFramePr>
            <a:graphicFrameLocks noChangeAspect="1"/>
          </p:cNvGraphicFramePr>
          <p:nvPr>
            <p:extLst>
              <p:ext uri="{D42A27DB-BD31-4B8C-83A1-F6EECF244321}">
                <p14:modId xmlns:p14="http://schemas.microsoft.com/office/powerpoint/2010/main" val="2506436005"/>
              </p:ext>
            </p:extLst>
          </p:nvPr>
        </p:nvGraphicFramePr>
        <p:xfrm>
          <a:off x="4191000" y="4419600"/>
          <a:ext cx="4719638" cy="1681163"/>
        </p:xfrm>
        <a:graphic>
          <a:graphicData uri="http://schemas.openxmlformats.org/presentationml/2006/ole">
            <mc:AlternateContent xmlns:mc="http://schemas.openxmlformats.org/markup-compatibility/2006">
              <mc:Choice xmlns:v="urn:schemas-microsoft-com:vml" Requires="v">
                <p:oleObj spid="_x0000_s13313"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7" name="Object 6">
                        <a:extLst>
                          <a:ext uri="{FF2B5EF4-FFF2-40B4-BE49-F238E27FC236}">
                            <a16:creationId xmlns:a16="http://schemas.microsoft.com/office/drawing/2014/main" id="{70F14A2E-DF92-4A61-8C12-8DBDF3CC8B98}"/>
                          </a:ext>
                        </a:extLst>
                      </p:cNvPr>
                      <p:cNvPicPr/>
                      <p:nvPr/>
                    </p:nvPicPr>
                    <p:blipFill>
                      <a:blip r:embed="rId7"/>
                      <a:stretch>
                        <a:fillRect/>
                      </a:stretch>
                    </p:blipFill>
                    <p:spPr>
                      <a:xfrm>
                        <a:off x="4191000" y="4419600"/>
                        <a:ext cx="4719638" cy="1681163"/>
                      </a:xfrm>
                      <a:prstGeom prst="rect">
                        <a:avLst/>
                      </a:prstGeom>
                    </p:spPr>
                  </p:pic>
                </p:oleObj>
              </mc:Fallback>
            </mc:AlternateContent>
          </a:graphicData>
        </a:graphic>
      </p:graphicFrame>
    </p:spTree>
    <p:extLst>
      <p:ext uri="{BB962C8B-B14F-4D97-AF65-F5344CB8AC3E}">
        <p14:creationId xmlns:p14="http://schemas.microsoft.com/office/powerpoint/2010/main" val="36230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523" y="92944"/>
            <a:ext cx="38862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21</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grpSp>
        <p:nvGrpSpPr>
          <p:cNvPr id="10" name="Group 9"/>
          <p:cNvGrpSpPr/>
          <p:nvPr/>
        </p:nvGrpSpPr>
        <p:grpSpPr>
          <a:xfrm>
            <a:off x="914400" y="609600"/>
            <a:ext cx="2723358" cy="990600"/>
            <a:chOff x="609600" y="381000"/>
            <a:chExt cx="2723358" cy="990600"/>
          </a:xfrm>
        </p:grpSpPr>
        <p:sp>
          <p:nvSpPr>
            <p:cNvPr id="12" name="Rectangle 11"/>
            <p:cNvSpPr/>
            <p:nvPr/>
          </p:nvSpPr>
          <p:spPr>
            <a:xfrm>
              <a:off x="609600" y="381000"/>
              <a:ext cx="2590800" cy="990600"/>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b="14014"/>
            <a:stretch/>
          </p:blipFill>
          <p:spPr>
            <a:xfrm>
              <a:off x="609600" y="474661"/>
              <a:ext cx="2723358" cy="836763"/>
            </a:xfrm>
            <a:prstGeom prst="rect">
              <a:avLst/>
            </a:prstGeom>
            <a:ln>
              <a:noFill/>
            </a:ln>
            <a:effectLst/>
          </p:spPr>
        </p:pic>
      </p:grpSp>
      <p:graphicFrame>
        <p:nvGraphicFramePr>
          <p:cNvPr id="11" name="Chart 10">
            <a:extLst>
              <a:ext uri="{FF2B5EF4-FFF2-40B4-BE49-F238E27FC236}">
                <a16:creationId xmlns:a16="http://schemas.microsoft.com/office/drawing/2014/main" id="{00000000-0008-0000-0900-000007000000}"/>
              </a:ext>
            </a:extLst>
          </p:cNvPr>
          <p:cNvGraphicFramePr>
            <a:graphicFrameLocks/>
          </p:cNvGraphicFramePr>
          <p:nvPr>
            <p:extLst>
              <p:ext uri="{D42A27DB-BD31-4B8C-83A1-F6EECF244321}">
                <p14:modId xmlns:p14="http://schemas.microsoft.com/office/powerpoint/2010/main" val="3437291485"/>
              </p:ext>
            </p:extLst>
          </p:nvPr>
        </p:nvGraphicFramePr>
        <p:xfrm>
          <a:off x="6485" y="1958806"/>
          <a:ext cx="4572000" cy="4168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A3696523-B553-3440-8486-2EDA1B6E7D81}"/>
              </a:ext>
            </a:extLst>
          </p:cNvPr>
          <p:cNvGraphicFramePr>
            <a:graphicFrameLocks noGrp="1"/>
          </p:cNvGraphicFramePr>
          <p:nvPr>
            <p:extLst>
              <p:ext uri="{D42A27DB-BD31-4B8C-83A1-F6EECF244321}">
                <p14:modId xmlns:p14="http://schemas.microsoft.com/office/powerpoint/2010/main" val="3300426302"/>
              </p:ext>
            </p:extLst>
          </p:nvPr>
        </p:nvGraphicFramePr>
        <p:xfrm>
          <a:off x="5371936" y="4307077"/>
          <a:ext cx="3543301" cy="1798320"/>
        </p:xfrm>
        <a:graphic>
          <a:graphicData uri="http://schemas.openxmlformats.org/drawingml/2006/table">
            <a:tbl>
              <a:tblPr/>
              <a:tblGrid>
                <a:gridCol w="1405921">
                  <a:extLst>
                    <a:ext uri="{9D8B030D-6E8A-4147-A177-3AD203B41FA5}">
                      <a16:colId xmlns:a16="http://schemas.microsoft.com/office/drawing/2014/main" val="607175230"/>
                    </a:ext>
                  </a:extLst>
                </a:gridCol>
                <a:gridCol w="750458">
                  <a:extLst>
                    <a:ext uri="{9D8B030D-6E8A-4147-A177-3AD203B41FA5}">
                      <a16:colId xmlns:a16="http://schemas.microsoft.com/office/drawing/2014/main" val="2987251905"/>
                    </a:ext>
                  </a:extLst>
                </a:gridCol>
                <a:gridCol w="636464">
                  <a:extLst>
                    <a:ext uri="{9D8B030D-6E8A-4147-A177-3AD203B41FA5}">
                      <a16:colId xmlns:a16="http://schemas.microsoft.com/office/drawing/2014/main" val="2743669165"/>
                    </a:ext>
                  </a:extLst>
                </a:gridCol>
                <a:gridCol w="750458">
                  <a:extLst>
                    <a:ext uri="{9D8B030D-6E8A-4147-A177-3AD203B41FA5}">
                      <a16:colId xmlns:a16="http://schemas.microsoft.com/office/drawing/2014/main" val="2903024475"/>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National Bank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004100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599662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83018113"/>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7.41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561380067"/>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29819526"/>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6.28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610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448169434"/>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842339115"/>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5.49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915143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045955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5.45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4419026"/>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73446"/>
                  </a:ext>
                </a:extLst>
              </a:tr>
            </a:tbl>
          </a:graphicData>
        </a:graphic>
      </p:graphicFrame>
    </p:spTree>
    <p:extLst>
      <p:ext uri="{BB962C8B-B14F-4D97-AF65-F5344CB8AC3E}">
        <p14:creationId xmlns:p14="http://schemas.microsoft.com/office/powerpoint/2010/main" val="300517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9833" y="413544"/>
            <a:ext cx="3886200" cy="1600200"/>
          </a:xfrm>
        </p:spPr>
        <p:txBody>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22</a:t>
            </a:fld>
            <a:endParaRPr lang="en-US" dirty="0">
              <a:solidFill>
                <a:schemeClr val="bg1"/>
              </a:solidFill>
            </a:endParaRPr>
          </a:p>
        </p:txBody>
      </p:sp>
      <p:sp>
        <p:nvSpPr>
          <p:cNvPr id="27653" name="Text Box 11"/>
          <p:cNvSpPr txBox="1">
            <a:spLocks noChangeArrowheads="1"/>
          </p:cNvSpPr>
          <p:nvPr/>
        </p:nvSpPr>
        <p:spPr bwMode="auto">
          <a:xfrm>
            <a:off x="7315200" y="30480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grpSp>
        <p:nvGrpSpPr>
          <p:cNvPr id="5" name="Group 4"/>
          <p:cNvGrpSpPr/>
          <p:nvPr/>
        </p:nvGrpSpPr>
        <p:grpSpPr>
          <a:xfrm>
            <a:off x="930845" y="770204"/>
            <a:ext cx="2540468" cy="886880"/>
            <a:chOff x="885474" y="581025"/>
            <a:chExt cx="2540468" cy="886880"/>
          </a:xfrm>
        </p:grpSpPr>
        <p:sp>
          <p:nvSpPr>
            <p:cNvPr id="3" name="Rectangle 2"/>
            <p:cNvSpPr/>
            <p:nvPr/>
          </p:nvSpPr>
          <p:spPr>
            <a:xfrm>
              <a:off x="885474" y="581025"/>
              <a:ext cx="2540468" cy="886880"/>
            </a:xfrm>
            <a:prstGeom prst="rect">
              <a:avLst/>
            </a:prstGeom>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descr="HSBC Full 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77" y="681291"/>
              <a:ext cx="2365045" cy="766509"/>
            </a:xfrm>
            <a:prstGeom prst="rect">
              <a:avLst/>
            </a:prstGeom>
          </p:spPr>
        </p:pic>
      </p:grpSp>
      <p:graphicFrame>
        <p:nvGraphicFramePr>
          <p:cNvPr id="11" name="Chart 10">
            <a:extLst>
              <a:ext uri="{FF2B5EF4-FFF2-40B4-BE49-F238E27FC236}">
                <a16:creationId xmlns:a16="http://schemas.microsoft.com/office/drawing/2014/main" id="{00000000-0008-0000-0400-000010000000}"/>
              </a:ext>
            </a:extLst>
          </p:cNvPr>
          <p:cNvGraphicFramePr>
            <a:graphicFrameLocks/>
          </p:cNvGraphicFramePr>
          <p:nvPr>
            <p:extLst>
              <p:ext uri="{D42A27DB-BD31-4B8C-83A1-F6EECF244321}">
                <p14:modId xmlns:p14="http://schemas.microsoft.com/office/powerpoint/2010/main" val="522285500"/>
              </p:ext>
            </p:extLst>
          </p:nvPr>
        </p:nvGraphicFramePr>
        <p:xfrm>
          <a:off x="66166" y="1716534"/>
          <a:ext cx="3513667" cy="42841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512CB2D5-E183-40D0-B917-A1F618AA97DC}"/>
              </a:ext>
            </a:extLst>
          </p:cNvPr>
          <p:cNvGraphicFramePr>
            <a:graphicFrameLocks noChangeAspect="1"/>
          </p:cNvGraphicFramePr>
          <p:nvPr>
            <p:extLst>
              <p:ext uri="{D42A27DB-BD31-4B8C-83A1-F6EECF244321}">
                <p14:modId xmlns:p14="http://schemas.microsoft.com/office/powerpoint/2010/main" val="1847679971"/>
              </p:ext>
            </p:extLst>
          </p:nvPr>
        </p:nvGraphicFramePr>
        <p:xfrm>
          <a:off x="4267200" y="4419600"/>
          <a:ext cx="4719638" cy="1681163"/>
        </p:xfrm>
        <a:graphic>
          <a:graphicData uri="http://schemas.openxmlformats.org/presentationml/2006/ole">
            <mc:AlternateContent xmlns:mc="http://schemas.openxmlformats.org/markup-compatibility/2006">
              <mc:Choice xmlns:v="urn:schemas-microsoft-com:vml" Requires="v">
                <p:oleObj spid="_x0000_s14337"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2" name="Object 1">
                        <a:extLst>
                          <a:ext uri="{FF2B5EF4-FFF2-40B4-BE49-F238E27FC236}">
                            <a16:creationId xmlns:a16="http://schemas.microsoft.com/office/drawing/2014/main" id="{512CB2D5-E183-40D0-B917-A1F618AA97DC}"/>
                          </a:ext>
                        </a:extLst>
                      </p:cNvPr>
                      <p:cNvPicPr/>
                      <p:nvPr/>
                    </p:nvPicPr>
                    <p:blipFill>
                      <a:blip r:embed="rId7"/>
                      <a:stretch>
                        <a:fillRect/>
                      </a:stretch>
                    </p:blipFill>
                    <p:spPr>
                      <a:xfrm>
                        <a:off x="4267200" y="4419600"/>
                        <a:ext cx="4719638" cy="1681163"/>
                      </a:xfrm>
                      <a:prstGeom prst="rect">
                        <a:avLst/>
                      </a:prstGeom>
                    </p:spPr>
                  </p:pic>
                </p:oleObj>
              </mc:Fallback>
            </mc:AlternateContent>
          </a:graphicData>
        </a:graphic>
      </p:graphicFrame>
    </p:spTree>
    <p:extLst>
      <p:ext uri="{BB962C8B-B14F-4D97-AF65-F5344CB8AC3E}">
        <p14:creationId xmlns:p14="http://schemas.microsoft.com/office/powerpoint/2010/main" val="38127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416" y="151474"/>
            <a:ext cx="38862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23</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grpSp>
        <p:nvGrpSpPr>
          <p:cNvPr id="13" name="Group 12"/>
          <p:cNvGrpSpPr/>
          <p:nvPr/>
        </p:nvGrpSpPr>
        <p:grpSpPr>
          <a:xfrm>
            <a:off x="930845" y="770204"/>
            <a:ext cx="2540468" cy="886880"/>
            <a:chOff x="885474" y="581025"/>
            <a:chExt cx="2540468" cy="886880"/>
          </a:xfrm>
        </p:grpSpPr>
        <p:sp>
          <p:nvSpPr>
            <p:cNvPr id="14" name="Rectangle 13"/>
            <p:cNvSpPr/>
            <p:nvPr/>
          </p:nvSpPr>
          <p:spPr>
            <a:xfrm>
              <a:off x="885474" y="581025"/>
              <a:ext cx="2540468" cy="886880"/>
            </a:xfrm>
            <a:prstGeom prst="rect">
              <a:avLst/>
            </a:prstGeom>
            <a:ln w="12700">
              <a:solidFill>
                <a:schemeClr val="tx1">
                  <a:lumMod val="50000"/>
                  <a:lumOff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descr="HSBC Full 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77" y="681291"/>
              <a:ext cx="2365045" cy="766509"/>
            </a:xfrm>
            <a:prstGeom prst="rect">
              <a:avLst/>
            </a:prstGeom>
          </p:spPr>
        </p:pic>
      </p:grpSp>
      <p:graphicFrame>
        <p:nvGraphicFramePr>
          <p:cNvPr id="11" name="Chart 10">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1014177970"/>
              </p:ext>
            </p:extLst>
          </p:nvPr>
        </p:nvGraphicFramePr>
        <p:xfrm>
          <a:off x="242208" y="1851940"/>
          <a:ext cx="4572000" cy="4135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732190CF-BD9D-C54B-BBB1-45440848AC67}"/>
              </a:ext>
            </a:extLst>
          </p:cNvPr>
          <p:cNvGraphicFramePr>
            <a:graphicFrameLocks noGrp="1"/>
          </p:cNvGraphicFramePr>
          <p:nvPr>
            <p:extLst>
              <p:ext uri="{D42A27DB-BD31-4B8C-83A1-F6EECF244321}">
                <p14:modId xmlns:p14="http://schemas.microsoft.com/office/powerpoint/2010/main" val="3490154426"/>
              </p:ext>
            </p:extLst>
          </p:nvPr>
        </p:nvGraphicFramePr>
        <p:xfrm>
          <a:off x="5371936" y="4343400"/>
          <a:ext cx="3543301" cy="1798320"/>
        </p:xfrm>
        <a:graphic>
          <a:graphicData uri="http://schemas.openxmlformats.org/drawingml/2006/table">
            <a:tbl>
              <a:tblPr/>
              <a:tblGrid>
                <a:gridCol w="1405921">
                  <a:extLst>
                    <a:ext uri="{9D8B030D-6E8A-4147-A177-3AD203B41FA5}">
                      <a16:colId xmlns:a16="http://schemas.microsoft.com/office/drawing/2014/main" val="2034785704"/>
                    </a:ext>
                  </a:extLst>
                </a:gridCol>
                <a:gridCol w="750458">
                  <a:extLst>
                    <a:ext uri="{9D8B030D-6E8A-4147-A177-3AD203B41FA5}">
                      <a16:colId xmlns:a16="http://schemas.microsoft.com/office/drawing/2014/main" val="3965468013"/>
                    </a:ext>
                  </a:extLst>
                </a:gridCol>
                <a:gridCol w="636464">
                  <a:extLst>
                    <a:ext uri="{9D8B030D-6E8A-4147-A177-3AD203B41FA5}">
                      <a16:colId xmlns:a16="http://schemas.microsoft.com/office/drawing/2014/main" val="2283309732"/>
                    </a:ext>
                  </a:extLst>
                </a:gridCol>
                <a:gridCol w="750458">
                  <a:extLst>
                    <a:ext uri="{9D8B030D-6E8A-4147-A177-3AD203B41FA5}">
                      <a16:colId xmlns:a16="http://schemas.microsoft.com/office/drawing/2014/main" val="709500752"/>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HSBC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850987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07347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68373993"/>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940630646"/>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3401922"/>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76514564"/>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456455427"/>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12917850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3182233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03645921"/>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8643148"/>
                  </a:ext>
                </a:extLst>
              </a:tr>
            </a:tbl>
          </a:graphicData>
        </a:graphic>
      </p:graphicFrame>
    </p:spTree>
    <p:extLst>
      <p:ext uri="{BB962C8B-B14F-4D97-AF65-F5344CB8AC3E}">
        <p14:creationId xmlns:p14="http://schemas.microsoft.com/office/powerpoint/2010/main" val="327371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39144" y="413544"/>
            <a:ext cx="3886200" cy="1600200"/>
          </a:xfrm>
        </p:spPr>
        <p:txBody>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24</a:t>
            </a:fld>
            <a:endParaRPr lang="en-US" dirty="0">
              <a:solidFill>
                <a:schemeClr val="bg1"/>
              </a:solidFill>
            </a:endParaRPr>
          </a:p>
        </p:txBody>
      </p:sp>
      <p:sp>
        <p:nvSpPr>
          <p:cNvPr id="27653" name="Text Box 11"/>
          <p:cNvSpPr txBox="1">
            <a:spLocks noChangeArrowheads="1"/>
          </p:cNvSpPr>
          <p:nvPr/>
        </p:nvSpPr>
        <p:spPr bwMode="auto">
          <a:xfrm>
            <a:off x="7315200" y="30480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pic>
        <p:nvPicPr>
          <p:cNvPr id="7" name="Picture 6" descr="Laurentian Bank Logo.jpg"/>
          <p:cNvPicPr>
            <a:picLocks noChangeAspect="1"/>
          </p:cNvPicPr>
          <p:nvPr/>
        </p:nvPicPr>
        <p:blipFill rotWithShape="1">
          <a:blip r:embed="rId4">
            <a:extLst>
              <a:ext uri="{28A0092B-C50C-407E-A947-70E740481C1C}">
                <a14:useLocalDpi xmlns:a14="http://schemas.microsoft.com/office/drawing/2010/main" val="0"/>
              </a:ext>
            </a:extLst>
          </a:blip>
          <a:srcRect l="7099" t="28240" r="6481" b="29166"/>
          <a:stretch/>
        </p:blipFill>
        <p:spPr>
          <a:xfrm>
            <a:off x="938719" y="788012"/>
            <a:ext cx="2590800" cy="851264"/>
          </a:xfrm>
          <a:prstGeom prst="rect">
            <a:avLst/>
          </a:prstGeom>
        </p:spPr>
      </p:pic>
      <p:graphicFrame>
        <p:nvGraphicFramePr>
          <p:cNvPr id="9" name="Chart 8">
            <a:extLst>
              <a:ext uri="{FF2B5EF4-FFF2-40B4-BE49-F238E27FC236}">
                <a16:creationId xmlns:a16="http://schemas.microsoft.com/office/drawing/2014/main" id="{00000000-0008-0000-0400-000011000000}"/>
              </a:ext>
            </a:extLst>
          </p:cNvPr>
          <p:cNvGraphicFramePr>
            <a:graphicFrameLocks/>
          </p:cNvGraphicFramePr>
          <p:nvPr>
            <p:extLst>
              <p:ext uri="{D42A27DB-BD31-4B8C-83A1-F6EECF244321}">
                <p14:modId xmlns:p14="http://schemas.microsoft.com/office/powerpoint/2010/main" val="815679366"/>
              </p:ext>
            </p:extLst>
          </p:nvPr>
        </p:nvGraphicFramePr>
        <p:xfrm>
          <a:off x="134566" y="1752600"/>
          <a:ext cx="3623734" cy="441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20608C51-B34D-400A-BBEF-103A700A98BE}"/>
              </a:ext>
            </a:extLst>
          </p:cNvPr>
          <p:cNvGraphicFramePr>
            <a:graphicFrameLocks noChangeAspect="1"/>
          </p:cNvGraphicFramePr>
          <p:nvPr>
            <p:extLst>
              <p:ext uri="{D42A27DB-BD31-4B8C-83A1-F6EECF244321}">
                <p14:modId xmlns:p14="http://schemas.microsoft.com/office/powerpoint/2010/main" val="1409043429"/>
              </p:ext>
            </p:extLst>
          </p:nvPr>
        </p:nvGraphicFramePr>
        <p:xfrm>
          <a:off x="4267200" y="4470400"/>
          <a:ext cx="4719638" cy="1681163"/>
        </p:xfrm>
        <a:graphic>
          <a:graphicData uri="http://schemas.openxmlformats.org/presentationml/2006/ole">
            <mc:AlternateContent xmlns:mc="http://schemas.openxmlformats.org/markup-compatibility/2006">
              <mc:Choice xmlns:v="urn:schemas-microsoft-com:vml" Requires="v">
                <p:oleObj spid="_x0000_s15361" name="Macro-Enabled Worksheet" r:id="rId6" imgW="4719523" imgH="1681017" progId="Excel.SheetMacroEnabled.12">
                  <p:link updateAutomatic="1"/>
                </p:oleObj>
              </mc:Choice>
              <mc:Fallback>
                <p:oleObj name="Macro-Enabled Worksheet" r:id="rId6" imgW="4719523" imgH="1681017" progId="Excel.SheetMacroEnabled.12">
                  <p:link updateAutomatic="1"/>
                  <p:pic>
                    <p:nvPicPr>
                      <p:cNvPr id="2" name="Object 1">
                        <a:extLst>
                          <a:ext uri="{FF2B5EF4-FFF2-40B4-BE49-F238E27FC236}">
                            <a16:creationId xmlns:a16="http://schemas.microsoft.com/office/drawing/2014/main" id="{20608C51-B34D-400A-BBEF-103A700A98BE}"/>
                          </a:ext>
                        </a:extLst>
                      </p:cNvPr>
                      <p:cNvPicPr/>
                      <p:nvPr/>
                    </p:nvPicPr>
                    <p:blipFill>
                      <a:blip r:embed="rId7"/>
                      <a:stretch>
                        <a:fillRect/>
                      </a:stretch>
                    </p:blipFill>
                    <p:spPr>
                      <a:xfrm>
                        <a:off x="4267200" y="4470400"/>
                        <a:ext cx="4719638" cy="1681163"/>
                      </a:xfrm>
                      <a:prstGeom prst="rect">
                        <a:avLst/>
                      </a:prstGeom>
                    </p:spPr>
                  </p:pic>
                </p:oleObj>
              </mc:Fallback>
            </mc:AlternateContent>
          </a:graphicData>
        </a:graphic>
      </p:graphicFrame>
    </p:spTree>
    <p:extLst>
      <p:ext uri="{BB962C8B-B14F-4D97-AF65-F5344CB8AC3E}">
        <p14:creationId xmlns:p14="http://schemas.microsoft.com/office/powerpoint/2010/main" val="26421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030" y="142570"/>
            <a:ext cx="38862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25</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descr="Laurentian Bank Logo.jpg"/>
          <p:cNvPicPr>
            <a:picLocks noChangeAspect="1"/>
          </p:cNvPicPr>
          <p:nvPr/>
        </p:nvPicPr>
        <p:blipFill rotWithShape="1">
          <a:blip r:embed="rId3">
            <a:extLst>
              <a:ext uri="{28A0092B-C50C-407E-A947-70E740481C1C}">
                <a14:useLocalDpi xmlns:a14="http://schemas.microsoft.com/office/drawing/2010/main" val="0"/>
              </a:ext>
            </a:extLst>
          </a:blip>
          <a:srcRect l="7099" t="28240" r="6481" b="29166"/>
          <a:stretch/>
        </p:blipFill>
        <p:spPr>
          <a:xfrm>
            <a:off x="938719" y="788012"/>
            <a:ext cx="2590800" cy="851264"/>
          </a:xfrm>
          <a:prstGeom prst="rect">
            <a:avLst/>
          </a:prstGeom>
        </p:spPr>
      </p:pic>
      <p:graphicFrame>
        <p:nvGraphicFramePr>
          <p:cNvPr id="9" name="Chart 8">
            <a:extLst>
              <a:ext uri="{FF2B5EF4-FFF2-40B4-BE49-F238E27FC236}">
                <a16:creationId xmlns:a16="http://schemas.microsoft.com/office/drawing/2014/main" id="{00000000-0008-0000-0900-000009000000}"/>
              </a:ext>
            </a:extLst>
          </p:cNvPr>
          <p:cNvGraphicFramePr>
            <a:graphicFrameLocks/>
          </p:cNvGraphicFramePr>
          <p:nvPr>
            <p:extLst>
              <p:ext uri="{D42A27DB-BD31-4B8C-83A1-F6EECF244321}">
                <p14:modId xmlns:p14="http://schemas.microsoft.com/office/powerpoint/2010/main" val="3932926897"/>
              </p:ext>
            </p:extLst>
          </p:nvPr>
        </p:nvGraphicFramePr>
        <p:xfrm>
          <a:off x="152400" y="1796049"/>
          <a:ext cx="4572000" cy="42965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64063C35-F9AB-FC48-897C-67861E46EC9C}"/>
              </a:ext>
            </a:extLst>
          </p:cNvPr>
          <p:cNvGraphicFramePr>
            <a:graphicFrameLocks noGrp="1"/>
          </p:cNvGraphicFramePr>
          <p:nvPr>
            <p:extLst>
              <p:ext uri="{D42A27DB-BD31-4B8C-83A1-F6EECF244321}">
                <p14:modId xmlns:p14="http://schemas.microsoft.com/office/powerpoint/2010/main" val="1869986485"/>
              </p:ext>
            </p:extLst>
          </p:nvPr>
        </p:nvGraphicFramePr>
        <p:xfrm>
          <a:off x="5371936" y="4294245"/>
          <a:ext cx="3543301" cy="1798320"/>
        </p:xfrm>
        <a:graphic>
          <a:graphicData uri="http://schemas.openxmlformats.org/drawingml/2006/table">
            <a:tbl>
              <a:tblPr/>
              <a:tblGrid>
                <a:gridCol w="1405921">
                  <a:extLst>
                    <a:ext uri="{9D8B030D-6E8A-4147-A177-3AD203B41FA5}">
                      <a16:colId xmlns:a16="http://schemas.microsoft.com/office/drawing/2014/main" val="4132141939"/>
                    </a:ext>
                  </a:extLst>
                </a:gridCol>
                <a:gridCol w="750458">
                  <a:extLst>
                    <a:ext uri="{9D8B030D-6E8A-4147-A177-3AD203B41FA5}">
                      <a16:colId xmlns:a16="http://schemas.microsoft.com/office/drawing/2014/main" val="3653149459"/>
                    </a:ext>
                  </a:extLst>
                </a:gridCol>
                <a:gridCol w="636464">
                  <a:extLst>
                    <a:ext uri="{9D8B030D-6E8A-4147-A177-3AD203B41FA5}">
                      <a16:colId xmlns:a16="http://schemas.microsoft.com/office/drawing/2014/main" val="1704243359"/>
                    </a:ext>
                  </a:extLst>
                </a:gridCol>
                <a:gridCol w="750458">
                  <a:extLst>
                    <a:ext uri="{9D8B030D-6E8A-4147-A177-3AD203B41FA5}">
                      <a16:colId xmlns:a16="http://schemas.microsoft.com/office/drawing/2014/main" val="228247786"/>
                    </a:ext>
                  </a:extLst>
                </a:gridCol>
              </a:tblGrid>
              <a:tr h="152400">
                <a:tc>
                  <a:txBody>
                    <a:bodyPr/>
                    <a:lstStyle/>
                    <a:p>
                      <a:pPr algn="l" fontAlgn="ctr"/>
                      <a:r>
                        <a:rPr lang="en-CA" sz="900" b="1" i="0" u="none" strike="noStrike">
                          <a:solidFill>
                            <a:srgbClr val="002060"/>
                          </a:solidFill>
                          <a:effectLst/>
                          <a:latin typeface="Calibri" panose="020F0502020204030204" pitchFamily="34" charset="0"/>
                        </a:rPr>
                        <a:t>LAURENTIAN BANK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702"/>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5067819"/>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13260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34131864"/>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790464415"/>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93681616"/>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77781969"/>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34172588"/>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7570324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4410347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22785822"/>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1200405"/>
                  </a:ext>
                </a:extLst>
              </a:tr>
            </a:tbl>
          </a:graphicData>
        </a:graphic>
      </p:graphicFrame>
    </p:spTree>
    <p:extLst>
      <p:ext uri="{BB962C8B-B14F-4D97-AF65-F5344CB8AC3E}">
        <p14:creationId xmlns:p14="http://schemas.microsoft.com/office/powerpoint/2010/main" val="20001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436107"/>
            <a:ext cx="4038600" cy="1600200"/>
          </a:xfrm>
        </p:spPr>
        <p:txBody>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26</a:t>
            </a:fld>
            <a:endParaRPr lang="en-US">
              <a:solidFill>
                <a:schemeClr val="bg1"/>
              </a:solidFill>
            </a:endParaRPr>
          </a:p>
        </p:txBody>
      </p:sp>
      <p:sp>
        <p:nvSpPr>
          <p:cNvPr id="27653" name="Text Box 11"/>
          <p:cNvSpPr txBox="1">
            <a:spLocks noChangeArrowheads="1"/>
          </p:cNvSpPr>
          <p:nvPr/>
        </p:nvSpPr>
        <p:spPr bwMode="auto">
          <a:xfrm>
            <a:off x="7391400" y="33655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sp>
        <p:nvSpPr>
          <p:cNvPr id="4" name="Rectangle 3"/>
          <p:cNvSpPr/>
          <p:nvPr/>
        </p:nvSpPr>
        <p:spPr bwMode="auto">
          <a:xfrm>
            <a:off x="914400" y="1027237"/>
            <a:ext cx="2057400" cy="637098"/>
          </a:xfrm>
          <a:prstGeom prst="rect">
            <a:avLst/>
          </a:prstGeom>
          <a:solidFill>
            <a:srgbClr val="0070C0"/>
          </a:solidFill>
          <a:ln w="9525" cap="flat" cmpd="sng" algn="ctr">
            <a:solidFill>
              <a:schemeClr val="tx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dirty="0">
                <a:ln>
                  <a:noFill/>
                </a:ln>
                <a:solidFill>
                  <a:schemeClr val="bg1"/>
                </a:solidFill>
                <a:effectLst/>
                <a:latin typeface="Verdana" pitchFamily="34" charset="0"/>
              </a:rPr>
              <a:t>Other Banks</a:t>
            </a:r>
            <a:endParaRPr kumimoji="0" lang="en-US" sz="1200" b="1" i="0" u="none" strike="noStrike" cap="none" normalizeH="0" baseline="0" dirty="0">
              <a:ln>
                <a:noFill/>
              </a:ln>
              <a:solidFill>
                <a:schemeClr val="bg1"/>
              </a:solidFill>
              <a:effectLst/>
              <a:latin typeface="Verdana" pitchFamily="34" charset="0"/>
            </a:endParaRPr>
          </a:p>
        </p:txBody>
      </p:sp>
      <p:graphicFrame>
        <p:nvGraphicFramePr>
          <p:cNvPr id="10" name="Chart 9">
            <a:extLst>
              <a:ext uri="{FF2B5EF4-FFF2-40B4-BE49-F238E27FC236}">
                <a16:creationId xmlns:a16="http://schemas.microsoft.com/office/drawing/2014/main" id="{00000000-0008-0000-0400-000013000000}"/>
              </a:ext>
            </a:extLst>
          </p:cNvPr>
          <p:cNvGraphicFramePr>
            <a:graphicFrameLocks/>
          </p:cNvGraphicFramePr>
          <p:nvPr>
            <p:extLst>
              <p:ext uri="{D42A27DB-BD31-4B8C-83A1-F6EECF244321}">
                <p14:modId xmlns:p14="http://schemas.microsoft.com/office/powerpoint/2010/main" val="2759618311"/>
              </p:ext>
            </p:extLst>
          </p:nvPr>
        </p:nvGraphicFramePr>
        <p:xfrm>
          <a:off x="76200" y="2036307"/>
          <a:ext cx="3437465" cy="42502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a:extLst>
              <a:ext uri="{FF2B5EF4-FFF2-40B4-BE49-F238E27FC236}">
                <a16:creationId xmlns:a16="http://schemas.microsoft.com/office/drawing/2014/main" id="{37515701-428D-4EB5-AAA5-B93C9B55E36C}"/>
              </a:ext>
            </a:extLst>
          </p:cNvPr>
          <p:cNvGraphicFramePr>
            <a:graphicFrameLocks noChangeAspect="1"/>
          </p:cNvGraphicFramePr>
          <p:nvPr>
            <p:extLst>
              <p:ext uri="{D42A27DB-BD31-4B8C-83A1-F6EECF244321}">
                <p14:modId xmlns:p14="http://schemas.microsoft.com/office/powerpoint/2010/main" val="3047926930"/>
              </p:ext>
            </p:extLst>
          </p:nvPr>
        </p:nvGraphicFramePr>
        <p:xfrm>
          <a:off x="4206875" y="4495800"/>
          <a:ext cx="4719638" cy="1681163"/>
        </p:xfrm>
        <a:graphic>
          <a:graphicData uri="http://schemas.openxmlformats.org/presentationml/2006/ole">
            <mc:AlternateContent xmlns:mc="http://schemas.openxmlformats.org/markup-compatibility/2006">
              <mc:Choice xmlns:v="urn:schemas-microsoft-com:vml" Requires="v">
                <p:oleObj spid="_x0000_s16385" name="Macro-Enabled Worksheet" r:id="rId5" imgW="4719523" imgH="1681017" progId="Excel.SheetMacroEnabled.12">
                  <p:link updateAutomatic="1"/>
                </p:oleObj>
              </mc:Choice>
              <mc:Fallback>
                <p:oleObj name="Macro-Enabled Worksheet" r:id="rId5" imgW="4719523" imgH="1681017" progId="Excel.SheetMacroEnabled.12">
                  <p:link updateAutomatic="1"/>
                  <p:pic>
                    <p:nvPicPr>
                      <p:cNvPr id="2" name="Object 1">
                        <a:extLst>
                          <a:ext uri="{FF2B5EF4-FFF2-40B4-BE49-F238E27FC236}">
                            <a16:creationId xmlns:a16="http://schemas.microsoft.com/office/drawing/2014/main" id="{37515701-428D-4EB5-AAA5-B93C9B55E36C}"/>
                          </a:ext>
                        </a:extLst>
                      </p:cNvPr>
                      <p:cNvPicPr/>
                      <p:nvPr/>
                    </p:nvPicPr>
                    <p:blipFill>
                      <a:blip r:embed="rId6"/>
                      <a:stretch>
                        <a:fillRect/>
                      </a:stretch>
                    </p:blipFill>
                    <p:spPr>
                      <a:xfrm>
                        <a:off x="4206875" y="4495800"/>
                        <a:ext cx="4719638" cy="1681163"/>
                      </a:xfrm>
                      <a:prstGeom prst="rect">
                        <a:avLst/>
                      </a:prstGeom>
                    </p:spPr>
                  </p:pic>
                </p:oleObj>
              </mc:Fallback>
            </mc:AlternateContent>
          </a:graphicData>
        </a:graphic>
      </p:graphicFrame>
    </p:spTree>
    <p:extLst>
      <p:ext uri="{BB962C8B-B14F-4D97-AF65-F5344CB8AC3E}">
        <p14:creationId xmlns:p14="http://schemas.microsoft.com/office/powerpoint/2010/main" val="7635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623" y="155099"/>
            <a:ext cx="38862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27</a:t>
            </a:fld>
            <a:endParaRPr lang="en-US" dirty="0">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sp>
        <p:nvSpPr>
          <p:cNvPr id="9" name="Rectangle 8"/>
          <p:cNvSpPr/>
          <p:nvPr/>
        </p:nvSpPr>
        <p:spPr bwMode="auto">
          <a:xfrm>
            <a:off x="914400" y="1027237"/>
            <a:ext cx="2057400" cy="637098"/>
          </a:xfrm>
          <a:prstGeom prst="rect">
            <a:avLst/>
          </a:prstGeom>
          <a:solidFill>
            <a:srgbClr val="0070C0"/>
          </a:solidFill>
          <a:ln w="9525" cap="flat" cmpd="sng" algn="ctr">
            <a:solidFill>
              <a:schemeClr val="tx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200" b="1" i="0" u="none" strike="noStrike" cap="none" normalizeH="0" baseline="0" dirty="0">
                <a:ln>
                  <a:noFill/>
                </a:ln>
                <a:solidFill>
                  <a:schemeClr val="bg1"/>
                </a:solidFill>
                <a:effectLst/>
                <a:latin typeface="Verdana" pitchFamily="34" charset="0"/>
              </a:rPr>
              <a:t>Other Banks</a:t>
            </a:r>
            <a:endParaRPr kumimoji="0" lang="en-US" sz="1200" b="1" i="0" u="none" strike="noStrike" cap="none" normalizeH="0" baseline="0" dirty="0">
              <a:ln>
                <a:noFill/>
              </a:ln>
              <a:solidFill>
                <a:schemeClr val="bg1"/>
              </a:solidFill>
              <a:effectLst/>
              <a:latin typeface="Verdana" pitchFamily="34" charset="0"/>
            </a:endParaRPr>
          </a:p>
        </p:txBody>
      </p:sp>
      <p:graphicFrame>
        <p:nvGraphicFramePr>
          <p:cNvPr id="10" name="Chart 9">
            <a:extLst>
              <a:ext uri="{FF2B5EF4-FFF2-40B4-BE49-F238E27FC236}">
                <a16:creationId xmlns:a16="http://schemas.microsoft.com/office/drawing/2014/main" id="{00000000-0008-0000-0800-00000A000000}"/>
              </a:ext>
            </a:extLst>
          </p:cNvPr>
          <p:cNvGraphicFramePr>
            <a:graphicFrameLocks/>
          </p:cNvGraphicFramePr>
          <p:nvPr>
            <p:extLst>
              <p:ext uri="{D42A27DB-BD31-4B8C-83A1-F6EECF244321}">
                <p14:modId xmlns:p14="http://schemas.microsoft.com/office/powerpoint/2010/main" val="2242248844"/>
              </p:ext>
            </p:extLst>
          </p:nvPr>
        </p:nvGraphicFramePr>
        <p:xfrm>
          <a:off x="176183" y="1922780"/>
          <a:ext cx="4572000" cy="4173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467B445E-0E0F-694B-A2E2-2DCAA3944648}"/>
              </a:ext>
            </a:extLst>
          </p:cNvPr>
          <p:cNvGraphicFramePr>
            <a:graphicFrameLocks noGrp="1"/>
          </p:cNvGraphicFramePr>
          <p:nvPr>
            <p:extLst>
              <p:ext uri="{D42A27DB-BD31-4B8C-83A1-F6EECF244321}">
                <p14:modId xmlns:p14="http://schemas.microsoft.com/office/powerpoint/2010/main" val="3426251878"/>
              </p:ext>
            </p:extLst>
          </p:nvPr>
        </p:nvGraphicFramePr>
        <p:xfrm>
          <a:off x="5371936" y="4297680"/>
          <a:ext cx="3543301" cy="1798320"/>
        </p:xfrm>
        <a:graphic>
          <a:graphicData uri="http://schemas.openxmlformats.org/drawingml/2006/table">
            <a:tbl>
              <a:tblPr/>
              <a:tblGrid>
                <a:gridCol w="1405921">
                  <a:extLst>
                    <a:ext uri="{9D8B030D-6E8A-4147-A177-3AD203B41FA5}">
                      <a16:colId xmlns:a16="http://schemas.microsoft.com/office/drawing/2014/main" val="502366971"/>
                    </a:ext>
                  </a:extLst>
                </a:gridCol>
                <a:gridCol w="750458">
                  <a:extLst>
                    <a:ext uri="{9D8B030D-6E8A-4147-A177-3AD203B41FA5}">
                      <a16:colId xmlns:a16="http://schemas.microsoft.com/office/drawing/2014/main" val="613711790"/>
                    </a:ext>
                  </a:extLst>
                </a:gridCol>
                <a:gridCol w="636464">
                  <a:extLst>
                    <a:ext uri="{9D8B030D-6E8A-4147-A177-3AD203B41FA5}">
                      <a16:colId xmlns:a16="http://schemas.microsoft.com/office/drawing/2014/main" val="850720665"/>
                    </a:ext>
                  </a:extLst>
                </a:gridCol>
                <a:gridCol w="750458">
                  <a:extLst>
                    <a:ext uri="{9D8B030D-6E8A-4147-A177-3AD203B41FA5}">
                      <a16:colId xmlns:a16="http://schemas.microsoft.com/office/drawing/2014/main" val="1983163539"/>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Other Banks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940903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968071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44517627"/>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5.23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73491195"/>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11.91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900" b="0" i="0" u="none" strike="noStrike">
                          <a:solidFill>
                            <a:srgbClr val="006100"/>
                          </a:solidFill>
                          <a:effectLst/>
                          <a:latin typeface="Calibri" panose="020F050202020403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43688112"/>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6100"/>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900" b="1" i="0" u="none" strike="noStrike">
                          <a:solidFill>
                            <a:srgbClr val="006100"/>
                          </a:solidFill>
                          <a:effectLst/>
                          <a:latin typeface="Calibri" panose="020F0502020204030204" pitchFamily="34" charset="0"/>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819447800"/>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10.28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212275073"/>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6.41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89144005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726437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3253393"/>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8532589"/>
                  </a:ext>
                </a:extLst>
              </a:tr>
            </a:tbl>
          </a:graphicData>
        </a:graphic>
      </p:graphicFrame>
    </p:spTree>
    <p:extLst>
      <p:ext uri="{BB962C8B-B14F-4D97-AF65-F5344CB8AC3E}">
        <p14:creationId xmlns:p14="http://schemas.microsoft.com/office/powerpoint/2010/main" val="101928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429806"/>
            <a:ext cx="3810000" cy="1600200"/>
          </a:xfrm>
        </p:spPr>
        <p:txBody>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28</a:t>
            </a:fld>
            <a:endParaRPr lang="en-US" dirty="0">
              <a:solidFill>
                <a:schemeClr val="bg1"/>
              </a:solidFill>
            </a:endParaRPr>
          </a:p>
        </p:txBody>
      </p:sp>
      <p:sp>
        <p:nvSpPr>
          <p:cNvPr id="27653" name="Text Box 11"/>
          <p:cNvSpPr txBox="1">
            <a:spLocks noChangeArrowheads="1"/>
          </p:cNvSpPr>
          <p:nvPr/>
        </p:nvSpPr>
        <p:spPr bwMode="auto">
          <a:xfrm>
            <a:off x="7334868" y="336550"/>
            <a:ext cx="16116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Quarterly</a:t>
            </a:r>
          </a:p>
        </p:txBody>
      </p:sp>
      <p:pic>
        <p:nvPicPr>
          <p:cNvPr id="3" name="Picture 2" descr="Desjardin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95779"/>
            <a:ext cx="2286000" cy="719371"/>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8" name="Chart 7">
            <a:extLst>
              <a:ext uri="{FF2B5EF4-FFF2-40B4-BE49-F238E27FC236}">
                <a16:creationId xmlns:a16="http://schemas.microsoft.com/office/drawing/2014/main" id="{00000000-0008-0000-0400-000014000000}"/>
              </a:ext>
            </a:extLst>
          </p:cNvPr>
          <p:cNvGraphicFramePr>
            <a:graphicFrameLocks/>
          </p:cNvGraphicFramePr>
          <p:nvPr>
            <p:extLst>
              <p:ext uri="{D42A27DB-BD31-4B8C-83A1-F6EECF244321}">
                <p14:modId xmlns:p14="http://schemas.microsoft.com/office/powerpoint/2010/main" val="2659969572"/>
              </p:ext>
            </p:extLst>
          </p:nvPr>
        </p:nvGraphicFramePr>
        <p:xfrm>
          <a:off x="381000" y="1722581"/>
          <a:ext cx="3572933" cy="4394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E97C9D54-75B9-4DA5-9EEC-4705A8B4EB9B}"/>
              </a:ext>
            </a:extLst>
          </p:cNvPr>
          <p:cNvGraphicFramePr>
            <a:graphicFrameLocks noChangeAspect="1"/>
          </p:cNvGraphicFramePr>
          <p:nvPr>
            <p:extLst>
              <p:ext uri="{D42A27DB-BD31-4B8C-83A1-F6EECF244321}">
                <p14:modId xmlns:p14="http://schemas.microsoft.com/office/powerpoint/2010/main" val="4034911390"/>
              </p:ext>
            </p:extLst>
          </p:nvPr>
        </p:nvGraphicFramePr>
        <p:xfrm>
          <a:off x="4233863" y="4740275"/>
          <a:ext cx="4719637" cy="1376363"/>
        </p:xfrm>
        <a:graphic>
          <a:graphicData uri="http://schemas.openxmlformats.org/presentationml/2006/ole">
            <mc:AlternateContent xmlns:mc="http://schemas.openxmlformats.org/markup-compatibility/2006">
              <mc:Choice xmlns:v="urn:schemas-microsoft-com:vml" Requires="v">
                <p:oleObj spid="_x0000_s17409" name="Macro-Enabled Worksheet" r:id="rId6" imgW="4719523" imgH="1376441" progId="Excel.SheetMacroEnabled.12">
                  <p:link updateAutomatic="1"/>
                </p:oleObj>
              </mc:Choice>
              <mc:Fallback>
                <p:oleObj name="Macro-Enabled Worksheet" r:id="rId6" imgW="4719523" imgH="1376441" progId="Excel.SheetMacroEnabled.12">
                  <p:link updateAutomatic="1"/>
                  <p:pic>
                    <p:nvPicPr>
                      <p:cNvPr id="5" name="Object 4">
                        <a:extLst>
                          <a:ext uri="{FF2B5EF4-FFF2-40B4-BE49-F238E27FC236}">
                            <a16:creationId xmlns:a16="http://schemas.microsoft.com/office/drawing/2014/main" id="{E97C9D54-75B9-4DA5-9EEC-4705A8B4EB9B}"/>
                          </a:ext>
                        </a:extLst>
                      </p:cNvPr>
                      <p:cNvPicPr/>
                      <p:nvPr/>
                    </p:nvPicPr>
                    <p:blipFill>
                      <a:blip r:embed="rId7"/>
                      <a:stretch>
                        <a:fillRect/>
                      </a:stretch>
                    </p:blipFill>
                    <p:spPr>
                      <a:xfrm>
                        <a:off x="4233863" y="4740275"/>
                        <a:ext cx="4719637" cy="1376363"/>
                      </a:xfrm>
                      <a:prstGeom prst="rect">
                        <a:avLst/>
                      </a:prstGeom>
                    </p:spPr>
                  </p:pic>
                </p:oleObj>
              </mc:Fallback>
            </mc:AlternateContent>
          </a:graphicData>
        </a:graphic>
      </p:graphicFrame>
    </p:spTree>
    <p:extLst>
      <p:ext uri="{BB962C8B-B14F-4D97-AF65-F5344CB8AC3E}">
        <p14:creationId xmlns:p14="http://schemas.microsoft.com/office/powerpoint/2010/main" val="309081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53451"/>
            <a:ext cx="3657600" cy="1600200"/>
          </a:xfrm>
        </p:spPr>
        <p:txBody>
          <a:bodyPr/>
          <a:lstStyle/>
          <a:p>
            <a:r>
              <a:rPr lang="en-CA" dirty="0"/>
              <a:t>5 Year 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29</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9" name="Picture 8" descr="Desjardin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95779"/>
            <a:ext cx="2286000" cy="719371"/>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8" name="Chart 7">
            <a:extLst>
              <a:ext uri="{FF2B5EF4-FFF2-40B4-BE49-F238E27FC236}">
                <a16:creationId xmlns:a16="http://schemas.microsoft.com/office/drawing/2014/main" id="{00000000-0008-0000-0800-00000B000000}"/>
              </a:ext>
            </a:extLst>
          </p:cNvPr>
          <p:cNvGraphicFramePr>
            <a:graphicFrameLocks/>
          </p:cNvGraphicFramePr>
          <p:nvPr>
            <p:extLst>
              <p:ext uri="{D42A27DB-BD31-4B8C-83A1-F6EECF244321}">
                <p14:modId xmlns:p14="http://schemas.microsoft.com/office/powerpoint/2010/main" val="3501747113"/>
              </p:ext>
            </p:extLst>
          </p:nvPr>
        </p:nvGraphicFramePr>
        <p:xfrm>
          <a:off x="0" y="1828800"/>
          <a:ext cx="4572000" cy="441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86580088-25D0-084B-95F3-1F1BE0F324EE}"/>
              </a:ext>
            </a:extLst>
          </p:cNvPr>
          <p:cNvGraphicFramePr>
            <a:graphicFrameLocks noGrp="1"/>
          </p:cNvGraphicFramePr>
          <p:nvPr>
            <p:extLst>
              <p:ext uri="{D42A27DB-BD31-4B8C-83A1-F6EECF244321}">
                <p14:modId xmlns:p14="http://schemas.microsoft.com/office/powerpoint/2010/main" val="1650618378"/>
              </p:ext>
            </p:extLst>
          </p:nvPr>
        </p:nvGraphicFramePr>
        <p:xfrm>
          <a:off x="5371936" y="4648200"/>
          <a:ext cx="3543301" cy="1493520"/>
        </p:xfrm>
        <a:graphic>
          <a:graphicData uri="http://schemas.openxmlformats.org/drawingml/2006/table">
            <a:tbl>
              <a:tblPr/>
              <a:tblGrid>
                <a:gridCol w="1405921">
                  <a:extLst>
                    <a:ext uri="{9D8B030D-6E8A-4147-A177-3AD203B41FA5}">
                      <a16:colId xmlns:a16="http://schemas.microsoft.com/office/drawing/2014/main" val="1348733365"/>
                    </a:ext>
                  </a:extLst>
                </a:gridCol>
                <a:gridCol w="750458">
                  <a:extLst>
                    <a:ext uri="{9D8B030D-6E8A-4147-A177-3AD203B41FA5}">
                      <a16:colId xmlns:a16="http://schemas.microsoft.com/office/drawing/2014/main" val="4049577642"/>
                    </a:ext>
                  </a:extLst>
                </a:gridCol>
                <a:gridCol w="636464">
                  <a:extLst>
                    <a:ext uri="{9D8B030D-6E8A-4147-A177-3AD203B41FA5}">
                      <a16:colId xmlns:a16="http://schemas.microsoft.com/office/drawing/2014/main" val="255519580"/>
                    </a:ext>
                  </a:extLst>
                </a:gridCol>
                <a:gridCol w="750458">
                  <a:extLst>
                    <a:ext uri="{9D8B030D-6E8A-4147-A177-3AD203B41FA5}">
                      <a16:colId xmlns:a16="http://schemas.microsoft.com/office/drawing/2014/main" val="3931229358"/>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Desjardins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AE62"/>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424553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1319"/>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6930840"/>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389747491"/>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12.43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6909690"/>
                  </a:ext>
                </a:extLst>
              </a:tr>
              <a:tr h="152400">
                <a:tc>
                  <a:txBody>
                    <a:bodyPr/>
                    <a:lstStyle/>
                    <a:p>
                      <a:pPr algn="l" fontAlgn="ctr"/>
                      <a:r>
                        <a:rPr lang="en-CA" sz="900" b="1" i="0" u="none" strike="noStrike">
                          <a:solidFill>
                            <a:srgbClr val="000000"/>
                          </a:solidFill>
                          <a:effectLst/>
                          <a:latin typeface="Calibri" panose="020F0502020204030204" pitchFamily="34" charset="0"/>
                        </a:rPr>
                        <a:t>Total Business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2160704"/>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5.87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032872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6.78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0801354"/>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9307998"/>
                  </a:ext>
                </a:extLst>
              </a:tr>
            </a:tbl>
          </a:graphicData>
        </a:graphic>
      </p:graphicFrame>
    </p:spTree>
    <p:extLst>
      <p:ext uri="{BB962C8B-B14F-4D97-AF65-F5344CB8AC3E}">
        <p14:creationId xmlns:p14="http://schemas.microsoft.com/office/powerpoint/2010/main" val="8049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dirty="0"/>
              <a:t>Commercial Deposits and Loans</a:t>
            </a:r>
          </a:p>
        </p:txBody>
      </p:sp>
      <p:sp>
        <p:nvSpPr>
          <p:cNvPr id="717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87C15E7D-E7FD-42BC-B381-7DC3FF569165}" type="slidenum">
              <a:rPr lang="en-US">
                <a:solidFill>
                  <a:schemeClr val="bg1"/>
                </a:solidFill>
              </a:rPr>
              <a:pPr>
                <a:spcBef>
                  <a:spcPct val="0"/>
                </a:spcBef>
                <a:buClrTx/>
                <a:buFontTx/>
                <a:buNone/>
              </a:pPr>
              <a:t>3</a:t>
            </a:fld>
            <a:endParaRPr lang="en-US">
              <a:solidFill>
                <a:schemeClr val="bg1"/>
              </a:solidFill>
            </a:endParaRPr>
          </a:p>
        </p:txBody>
      </p:sp>
      <p:sp>
        <p:nvSpPr>
          <p:cNvPr id="4" name="TextBox 3"/>
          <p:cNvSpPr txBox="1"/>
          <p:nvPr/>
        </p:nvSpPr>
        <p:spPr>
          <a:xfrm>
            <a:off x="6858000" y="304800"/>
            <a:ext cx="1497526" cy="276999"/>
          </a:xfrm>
          <a:prstGeom prst="rect">
            <a:avLst/>
          </a:prstGeom>
          <a:noFill/>
        </p:spPr>
        <p:txBody>
          <a:bodyPr wrap="none" rtlCol="0">
            <a:spAutoFit/>
          </a:bodyPr>
          <a:lstStyle/>
          <a:p>
            <a:r>
              <a:rPr lang="en-CA" b="0" dirty="0">
                <a:solidFill>
                  <a:srgbClr val="7F7F7F"/>
                </a:solidFill>
              </a:rPr>
              <a:t>Updated Monthly</a:t>
            </a:r>
            <a:endParaRPr lang="en-US" b="0" dirty="0">
              <a:solidFill>
                <a:srgbClr val="7F7F7F"/>
              </a:solidFill>
            </a:endParaRPr>
          </a:p>
        </p:txBody>
      </p:sp>
      <p:graphicFrame>
        <p:nvGraphicFramePr>
          <p:cNvPr id="3" name="Object 2">
            <a:extLst>
              <a:ext uri="{FF2B5EF4-FFF2-40B4-BE49-F238E27FC236}">
                <a16:creationId xmlns:a16="http://schemas.microsoft.com/office/drawing/2014/main" id="{66267A76-547E-4ABB-8D31-6802A5FF4989}"/>
              </a:ext>
            </a:extLst>
          </p:cNvPr>
          <p:cNvGraphicFramePr>
            <a:graphicFrameLocks noChangeAspect="1"/>
          </p:cNvGraphicFramePr>
          <p:nvPr>
            <p:extLst>
              <p:ext uri="{D42A27DB-BD31-4B8C-83A1-F6EECF244321}">
                <p14:modId xmlns:p14="http://schemas.microsoft.com/office/powerpoint/2010/main" val="2049979006"/>
              </p:ext>
            </p:extLst>
          </p:nvPr>
        </p:nvGraphicFramePr>
        <p:xfrm>
          <a:off x="914400" y="1828800"/>
          <a:ext cx="5638800" cy="4100512"/>
        </p:xfrm>
        <a:graphic>
          <a:graphicData uri="http://schemas.openxmlformats.org/presentationml/2006/ole">
            <mc:AlternateContent xmlns:mc="http://schemas.openxmlformats.org/markup-compatibility/2006">
              <mc:Choice xmlns:v="urn:schemas-microsoft-com:vml" Requires="v">
                <p:oleObj spid="_x0000_s1025" name="Macro-Enabled Worksheet" r:id="rId4" imgW="5638800" imgH="3986112" progId="Excel.SheetMacroEnabled.12">
                  <p:link updateAutomatic="1"/>
                </p:oleObj>
              </mc:Choice>
              <mc:Fallback>
                <p:oleObj name="Macro-Enabled Worksheet" r:id="rId4" imgW="5638800" imgH="3986112" progId="Excel.SheetMacroEnabled.12">
                  <p:link updateAutomatic="1"/>
                  <p:pic>
                    <p:nvPicPr>
                      <p:cNvPr id="3" name="Object 2">
                        <a:extLst>
                          <a:ext uri="{FF2B5EF4-FFF2-40B4-BE49-F238E27FC236}">
                            <a16:creationId xmlns:a16="http://schemas.microsoft.com/office/drawing/2014/main" id="{66267A76-547E-4ABB-8D31-6802A5FF4989}"/>
                          </a:ext>
                        </a:extLst>
                      </p:cNvPr>
                      <p:cNvPicPr/>
                      <p:nvPr/>
                    </p:nvPicPr>
                    <p:blipFill>
                      <a:blip r:embed="rId5"/>
                      <a:stretch>
                        <a:fillRect/>
                      </a:stretch>
                    </p:blipFill>
                    <p:spPr>
                      <a:xfrm>
                        <a:off x="914400" y="1828800"/>
                        <a:ext cx="5638800" cy="410051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485" y="355801"/>
            <a:ext cx="3581400" cy="1600200"/>
          </a:xfrm>
        </p:spPr>
        <p:txBody>
          <a:bodyPr/>
          <a:lstStyle/>
          <a:p>
            <a:r>
              <a:rPr lang="en-CA" dirty="0"/>
              <a:t>Change in Share of Quebec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30</a:t>
            </a:fld>
            <a:endParaRPr lang="en-US" dirty="0">
              <a:solidFill>
                <a:schemeClr val="bg1"/>
              </a:solidFill>
            </a:endParaRPr>
          </a:p>
        </p:txBody>
      </p:sp>
      <p:sp>
        <p:nvSpPr>
          <p:cNvPr id="33796" name="Text Box 11"/>
          <p:cNvSpPr txBox="1">
            <a:spLocks noChangeArrowheads="1"/>
          </p:cNvSpPr>
          <p:nvPr/>
        </p:nvSpPr>
        <p:spPr bwMode="auto">
          <a:xfrm>
            <a:off x="7333428" y="336550"/>
            <a:ext cx="16145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Quarterly</a:t>
            </a:r>
          </a:p>
        </p:txBody>
      </p:sp>
      <p:pic>
        <p:nvPicPr>
          <p:cNvPr id="8" name="Picture 7" descr="Desjardin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95779"/>
            <a:ext cx="2286000" cy="719371"/>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0900-000009000000}"/>
              </a:ext>
            </a:extLst>
          </p:cNvPr>
          <p:cNvGraphicFramePr>
            <a:graphicFrameLocks/>
          </p:cNvGraphicFramePr>
          <p:nvPr>
            <p:extLst>
              <p:ext uri="{D42A27DB-BD31-4B8C-83A1-F6EECF244321}">
                <p14:modId xmlns:p14="http://schemas.microsoft.com/office/powerpoint/2010/main" val="2436301992"/>
              </p:ext>
            </p:extLst>
          </p:nvPr>
        </p:nvGraphicFramePr>
        <p:xfrm>
          <a:off x="76201" y="1752600"/>
          <a:ext cx="4495800" cy="441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A8883B88-ED37-43D0-A5B0-3DA05D052B7D}"/>
              </a:ext>
            </a:extLst>
          </p:cNvPr>
          <p:cNvGraphicFramePr>
            <a:graphicFrameLocks noChangeAspect="1"/>
          </p:cNvGraphicFramePr>
          <p:nvPr>
            <p:extLst>
              <p:ext uri="{D42A27DB-BD31-4B8C-83A1-F6EECF244321}">
                <p14:modId xmlns:p14="http://schemas.microsoft.com/office/powerpoint/2010/main" val="3637451049"/>
              </p:ext>
            </p:extLst>
          </p:nvPr>
        </p:nvGraphicFramePr>
        <p:xfrm>
          <a:off x="4928423" y="4724400"/>
          <a:ext cx="4019550" cy="1376363"/>
        </p:xfrm>
        <a:graphic>
          <a:graphicData uri="http://schemas.openxmlformats.org/presentationml/2006/ole">
            <mc:AlternateContent xmlns:mc="http://schemas.openxmlformats.org/markup-compatibility/2006">
              <mc:Choice xmlns:v="urn:schemas-microsoft-com:vml" Requires="v">
                <p:oleObj spid="_x0000_s18433" name="Macro-Enabled Worksheet" r:id="rId6" imgW="4019702" imgH="1376441" progId="Excel.SheetMacroEnabled.12">
                  <p:link updateAutomatic="1"/>
                </p:oleObj>
              </mc:Choice>
              <mc:Fallback>
                <p:oleObj name="Macro-Enabled Worksheet" r:id="rId6" imgW="4019702" imgH="1376441" progId="Excel.SheetMacroEnabled.12">
                  <p:link updateAutomatic="1"/>
                  <p:pic>
                    <p:nvPicPr>
                      <p:cNvPr id="4" name="Object 3">
                        <a:extLst>
                          <a:ext uri="{FF2B5EF4-FFF2-40B4-BE49-F238E27FC236}">
                            <a16:creationId xmlns:a16="http://schemas.microsoft.com/office/drawing/2014/main" id="{A8883B88-ED37-43D0-A5B0-3DA05D052B7D}"/>
                          </a:ext>
                        </a:extLst>
                      </p:cNvPr>
                      <p:cNvPicPr/>
                      <p:nvPr/>
                    </p:nvPicPr>
                    <p:blipFill>
                      <a:blip r:embed="rId7"/>
                      <a:stretch>
                        <a:fillRect/>
                      </a:stretch>
                    </p:blipFill>
                    <p:spPr>
                      <a:xfrm>
                        <a:off x="4928423" y="4724400"/>
                        <a:ext cx="4019550" cy="1376363"/>
                      </a:xfrm>
                      <a:prstGeom prst="rect">
                        <a:avLst/>
                      </a:prstGeom>
                    </p:spPr>
                  </p:pic>
                </p:oleObj>
              </mc:Fallback>
            </mc:AlternateContent>
          </a:graphicData>
        </a:graphic>
      </p:graphicFrame>
    </p:spTree>
    <p:extLst>
      <p:ext uri="{BB962C8B-B14F-4D97-AF65-F5344CB8AC3E}">
        <p14:creationId xmlns:p14="http://schemas.microsoft.com/office/powerpoint/2010/main" val="31250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351" y="145505"/>
            <a:ext cx="38862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31</a:t>
            </a:fld>
            <a:endParaRPr lang="en-US">
              <a:solidFill>
                <a:schemeClr val="bg1"/>
              </a:solidFill>
            </a:endParaRPr>
          </a:p>
        </p:txBody>
      </p:sp>
      <p:sp>
        <p:nvSpPr>
          <p:cNvPr id="33796"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4400" y="865783"/>
            <a:ext cx="2514600" cy="779363"/>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703614" y="2057400"/>
            <a:ext cx="2667000" cy="1200329"/>
          </a:xfrm>
          <a:prstGeom prst="rect">
            <a:avLst/>
          </a:prstGeom>
          <a:noFill/>
        </p:spPr>
        <p:txBody>
          <a:bodyPr wrap="square" rtlCol="0">
            <a:spAutoFit/>
          </a:bodyPr>
          <a:lstStyle/>
          <a:p>
            <a:r>
              <a:rPr lang="en-US" b="0" dirty="0"/>
              <a:t>Note:  </a:t>
            </a:r>
            <a:r>
              <a:rPr lang="en-US" b="0" dirty="0" err="1"/>
              <a:t>Vancity</a:t>
            </a:r>
            <a:r>
              <a:rPr lang="en-US" b="0" dirty="0"/>
              <a:t> do not break out commercial deposits from total deposits in their annual report.  Nor do they separately report non-residential mortgages and commercial loans.</a:t>
            </a:r>
          </a:p>
        </p:txBody>
      </p:sp>
      <p:graphicFrame>
        <p:nvGraphicFramePr>
          <p:cNvPr id="9" name="Chart 8">
            <a:extLst>
              <a:ext uri="{FF2B5EF4-FFF2-40B4-BE49-F238E27FC236}">
                <a16:creationId xmlns:a16="http://schemas.microsoft.com/office/drawing/2014/main" id="{00000000-0008-0000-0A00-00000D000000}"/>
              </a:ext>
            </a:extLst>
          </p:cNvPr>
          <p:cNvGraphicFramePr>
            <a:graphicFrameLocks/>
          </p:cNvGraphicFramePr>
          <p:nvPr>
            <p:extLst>
              <p:ext uri="{D42A27DB-BD31-4B8C-83A1-F6EECF244321}">
                <p14:modId xmlns:p14="http://schemas.microsoft.com/office/powerpoint/2010/main" val="62309986"/>
              </p:ext>
            </p:extLst>
          </p:nvPr>
        </p:nvGraphicFramePr>
        <p:xfrm>
          <a:off x="76200" y="1770737"/>
          <a:ext cx="4572000" cy="4221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35F24EFA-E600-DF44-9BE5-9E1BC0EAC9E3}"/>
              </a:ext>
            </a:extLst>
          </p:cNvPr>
          <p:cNvGraphicFramePr>
            <a:graphicFrameLocks noGrp="1"/>
          </p:cNvGraphicFramePr>
          <p:nvPr>
            <p:extLst>
              <p:ext uri="{D42A27DB-BD31-4B8C-83A1-F6EECF244321}">
                <p14:modId xmlns:p14="http://schemas.microsoft.com/office/powerpoint/2010/main" val="3548910183"/>
              </p:ext>
            </p:extLst>
          </p:nvPr>
        </p:nvGraphicFramePr>
        <p:xfrm>
          <a:off x="4624115" y="5264368"/>
          <a:ext cx="4292599" cy="853440"/>
        </p:xfrm>
        <a:graphic>
          <a:graphicData uri="http://schemas.openxmlformats.org/drawingml/2006/table">
            <a:tbl>
              <a:tblPr/>
              <a:tblGrid>
                <a:gridCol w="1405542">
                  <a:extLst>
                    <a:ext uri="{9D8B030D-6E8A-4147-A177-3AD203B41FA5}">
                      <a16:colId xmlns:a16="http://schemas.microsoft.com/office/drawing/2014/main" val="17923625"/>
                    </a:ext>
                  </a:extLst>
                </a:gridCol>
                <a:gridCol w="750255">
                  <a:extLst>
                    <a:ext uri="{9D8B030D-6E8A-4147-A177-3AD203B41FA5}">
                      <a16:colId xmlns:a16="http://schemas.microsoft.com/office/drawing/2014/main" val="3374494935"/>
                    </a:ext>
                  </a:extLst>
                </a:gridCol>
                <a:gridCol w="636292">
                  <a:extLst>
                    <a:ext uri="{9D8B030D-6E8A-4147-A177-3AD203B41FA5}">
                      <a16:colId xmlns:a16="http://schemas.microsoft.com/office/drawing/2014/main" val="2874268864"/>
                    </a:ext>
                  </a:extLst>
                </a:gridCol>
                <a:gridCol w="750255">
                  <a:extLst>
                    <a:ext uri="{9D8B030D-6E8A-4147-A177-3AD203B41FA5}">
                      <a16:colId xmlns:a16="http://schemas.microsoft.com/office/drawing/2014/main" val="607504043"/>
                    </a:ext>
                  </a:extLst>
                </a:gridCol>
                <a:gridCol w="750255">
                  <a:extLst>
                    <a:ext uri="{9D8B030D-6E8A-4147-A177-3AD203B41FA5}">
                      <a16:colId xmlns:a16="http://schemas.microsoft.com/office/drawing/2014/main" val="2991036635"/>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Vancity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4">
                  <a:txBody>
                    <a:bodyPr/>
                    <a:lstStyle/>
                    <a:p>
                      <a:pPr algn="ctr" fontAlgn="ctr"/>
                      <a:r>
                        <a:rPr lang="en-CA" sz="900" b="1" i="0" u="none" strike="noStrike">
                          <a:solidFill>
                            <a:srgbClr val="000000"/>
                          </a:solidFill>
                          <a:effectLst/>
                          <a:latin typeface="Calibri" panose="020F0502020204030204" pitchFamily="34" charset="0"/>
                        </a:rPr>
                        <a:t>National Commercial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528452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Mar'21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Mar'21 %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193949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3208493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CA" sz="900" b="1" i="0" u="none" strike="noStrike">
                          <a:solidFill>
                            <a:srgbClr val="000000"/>
                          </a:solidFill>
                          <a:effectLst/>
                          <a:latin typeface="Calibri" panose="020F0502020204030204" pitchFamily="34" charset="0"/>
                        </a:rPr>
                        <a:t>      6,742,064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396154"/>
                  </a:ext>
                </a:extLst>
              </a:tr>
              <a:tr h="152400">
                <a:tc gridSpan="5">
                  <a:txBody>
                    <a:bodyPr/>
                    <a:lstStyle/>
                    <a:p>
                      <a:pPr algn="ctr" fontAlgn="ctr"/>
                      <a:r>
                        <a:rPr lang="en-CA" sz="800" b="0" i="0" u="none" strike="noStrike" dirty="0">
                          <a:solidFill>
                            <a:srgbClr val="000000"/>
                          </a:solidFill>
                          <a:effectLst/>
                          <a:latin typeface="Calibri" panose="020F0502020204030204" pitchFamily="34" charset="0"/>
                        </a:rPr>
                        <a:t>Share mix highlights +/-. 50% of total share.  3 month share highlights +/- 1%. 12 month highlights +/- 5%. 60 month change highlights +/- 20%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8453568"/>
                  </a:ext>
                </a:extLst>
              </a:tr>
            </a:tbl>
          </a:graphicData>
        </a:graphic>
      </p:graphicFrame>
    </p:spTree>
    <p:extLst>
      <p:ext uri="{BB962C8B-B14F-4D97-AF65-F5344CB8AC3E}">
        <p14:creationId xmlns:p14="http://schemas.microsoft.com/office/powerpoint/2010/main" val="22238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486" y="394792"/>
            <a:ext cx="3886200" cy="1600200"/>
          </a:xfrm>
        </p:spPr>
        <p:txBody>
          <a:bodyPr/>
          <a:lstStyle/>
          <a:p>
            <a:r>
              <a:rPr lang="en-CA" dirty="0"/>
              <a:t>Change in Share of BC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32</a:t>
            </a:fld>
            <a:endParaRPr lang="en-US" dirty="0">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4400" y="865783"/>
            <a:ext cx="2514600" cy="779363"/>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00000000-0008-0000-0B00-00000E000000}"/>
              </a:ext>
            </a:extLst>
          </p:cNvPr>
          <p:cNvGraphicFramePr>
            <a:graphicFrameLocks/>
          </p:cNvGraphicFramePr>
          <p:nvPr>
            <p:extLst>
              <p:ext uri="{D42A27DB-BD31-4B8C-83A1-F6EECF244321}">
                <p14:modId xmlns:p14="http://schemas.microsoft.com/office/powerpoint/2010/main" val="3598939069"/>
              </p:ext>
            </p:extLst>
          </p:nvPr>
        </p:nvGraphicFramePr>
        <p:xfrm>
          <a:off x="76200" y="1760054"/>
          <a:ext cx="45593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BBD5346F-6253-FD4B-B43C-CF05E12A1467}"/>
              </a:ext>
            </a:extLst>
          </p:cNvPr>
          <p:cNvGraphicFramePr>
            <a:graphicFrameLocks noGrp="1"/>
          </p:cNvGraphicFramePr>
          <p:nvPr>
            <p:extLst>
              <p:ext uri="{D42A27DB-BD31-4B8C-83A1-F6EECF244321}">
                <p14:modId xmlns:p14="http://schemas.microsoft.com/office/powerpoint/2010/main" val="3948462712"/>
              </p:ext>
            </p:extLst>
          </p:nvPr>
        </p:nvGraphicFramePr>
        <p:xfrm>
          <a:off x="5373413" y="5241345"/>
          <a:ext cx="3543301" cy="883920"/>
        </p:xfrm>
        <a:graphic>
          <a:graphicData uri="http://schemas.openxmlformats.org/drawingml/2006/table">
            <a:tbl>
              <a:tblPr/>
              <a:tblGrid>
                <a:gridCol w="1405921">
                  <a:extLst>
                    <a:ext uri="{9D8B030D-6E8A-4147-A177-3AD203B41FA5}">
                      <a16:colId xmlns:a16="http://schemas.microsoft.com/office/drawing/2014/main" val="2485334406"/>
                    </a:ext>
                  </a:extLst>
                </a:gridCol>
                <a:gridCol w="750458">
                  <a:extLst>
                    <a:ext uri="{9D8B030D-6E8A-4147-A177-3AD203B41FA5}">
                      <a16:colId xmlns:a16="http://schemas.microsoft.com/office/drawing/2014/main" val="1630805068"/>
                    </a:ext>
                  </a:extLst>
                </a:gridCol>
                <a:gridCol w="636464">
                  <a:extLst>
                    <a:ext uri="{9D8B030D-6E8A-4147-A177-3AD203B41FA5}">
                      <a16:colId xmlns:a16="http://schemas.microsoft.com/office/drawing/2014/main" val="3049504195"/>
                    </a:ext>
                  </a:extLst>
                </a:gridCol>
                <a:gridCol w="750458">
                  <a:extLst>
                    <a:ext uri="{9D8B030D-6E8A-4147-A177-3AD203B41FA5}">
                      <a16:colId xmlns:a16="http://schemas.microsoft.com/office/drawing/2014/main" val="2726667923"/>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Vancity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3">
                  <a:txBody>
                    <a:bodyPr/>
                    <a:lstStyle/>
                    <a:p>
                      <a:pPr algn="ctr" fontAlgn="ctr"/>
                      <a:r>
                        <a:rPr lang="en-CA" sz="900" b="1" i="0" u="none" strike="noStrike">
                          <a:solidFill>
                            <a:srgbClr val="000000"/>
                          </a:solidFill>
                          <a:effectLst/>
                          <a:latin typeface="Calibri" panose="020F0502020204030204" pitchFamily="34" charset="0"/>
                        </a:rPr>
                        <a:t>BC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9554256"/>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7764043"/>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243857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6.79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8042"/>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Share mix highlights +/-. 50% of total share.  3 month share highlights +/- 1%. 12 month highlights +/- 5%. 60 month change highlights +/- 20%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8845175"/>
                  </a:ext>
                </a:extLst>
              </a:tr>
            </a:tbl>
          </a:graphicData>
        </a:graphic>
      </p:graphicFrame>
    </p:spTree>
    <p:extLst>
      <p:ext uri="{BB962C8B-B14F-4D97-AF65-F5344CB8AC3E}">
        <p14:creationId xmlns:p14="http://schemas.microsoft.com/office/powerpoint/2010/main" val="1912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429806"/>
            <a:ext cx="3810000" cy="1600200"/>
          </a:xfrm>
        </p:spPr>
        <p:txBody>
          <a:bodyPr/>
          <a:lstStyle/>
          <a:p>
            <a:r>
              <a:rPr lang="en-CA" dirty="0"/>
              <a:t>% Changes in Share by Product</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33</a:t>
            </a:fld>
            <a:endParaRPr lang="en-US" dirty="0">
              <a:solidFill>
                <a:schemeClr val="bg1"/>
              </a:solidFill>
            </a:endParaRPr>
          </a:p>
        </p:txBody>
      </p:sp>
      <p:sp>
        <p:nvSpPr>
          <p:cNvPr id="27653" name="Text Box 11"/>
          <p:cNvSpPr txBox="1">
            <a:spLocks noChangeArrowheads="1"/>
          </p:cNvSpPr>
          <p:nvPr/>
        </p:nvSpPr>
        <p:spPr bwMode="auto">
          <a:xfrm>
            <a:off x="7391938" y="336550"/>
            <a:ext cx="14975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pic>
        <p:nvPicPr>
          <p:cNvPr id="8" name="Picture 7" descr="A close up of a sign&#10;&#10;Description automatically generated">
            <a:extLst>
              <a:ext uri="{FF2B5EF4-FFF2-40B4-BE49-F238E27FC236}">
                <a16:creationId xmlns:a16="http://schemas.microsoft.com/office/drawing/2014/main" id="{A23AD4B7-FD79-0B45-89FE-5CD76C3B3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889000"/>
            <a:ext cx="2679700" cy="787400"/>
          </a:xfrm>
          <a:prstGeom prst="rect">
            <a:avLst/>
          </a:prstGeom>
        </p:spPr>
      </p:pic>
      <p:graphicFrame>
        <p:nvGraphicFramePr>
          <p:cNvPr id="11" name="Chart 10">
            <a:extLst>
              <a:ext uri="{FF2B5EF4-FFF2-40B4-BE49-F238E27FC236}">
                <a16:creationId xmlns:a16="http://schemas.microsoft.com/office/drawing/2014/main" id="{00000000-0008-0000-0400-000017000000}"/>
              </a:ext>
            </a:extLst>
          </p:cNvPr>
          <p:cNvGraphicFramePr>
            <a:graphicFrameLocks/>
          </p:cNvGraphicFramePr>
          <p:nvPr>
            <p:extLst>
              <p:ext uri="{D42A27DB-BD31-4B8C-83A1-F6EECF244321}">
                <p14:modId xmlns:p14="http://schemas.microsoft.com/office/powerpoint/2010/main" val="3385530446"/>
              </p:ext>
            </p:extLst>
          </p:nvPr>
        </p:nvGraphicFramePr>
        <p:xfrm>
          <a:off x="139700" y="1749107"/>
          <a:ext cx="3606801" cy="4715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0897012D-14C0-4027-AD2E-5263ACE35A2B}"/>
              </a:ext>
            </a:extLst>
          </p:cNvPr>
          <p:cNvGraphicFramePr>
            <a:graphicFrameLocks noChangeAspect="1"/>
          </p:cNvGraphicFramePr>
          <p:nvPr>
            <p:extLst>
              <p:ext uri="{D42A27DB-BD31-4B8C-83A1-F6EECF244321}">
                <p14:modId xmlns:p14="http://schemas.microsoft.com/office/powerpoint/2010/main" val="3337945413"/>
              </p:ext>
            </p:extLst>
          </p:nvPr>
        </p:nvGraphicFramePr>
        <p:xfrm>
          <a:off x="4271963" y="4419600"/>
          <a:ext cx="4719637" cy="1671638"/>
        </p:xfrm>
        <a:graphic>
          <a:graphicData uri="http://schemas.openxmlformats.org/presentationml/2006/ole">
            <mc:AlternateContent xmlns:mc="http://schemas.openxmlformats.org/markup-compatibility/2006">
              <mc:Choice xmlns:v="urn:schemas-microsoft-com:vml" Requires="v">
                <p:oleObj spid="_x0000_s19457" name="Macro-Enabled Worksheet" r:id="rId6" imgW="4719523" imgH="1671738" progId="Excel.SheetMacroEnabled.12">
                  <p:link updateAutomatic="1"/>
                </p:oleObj>
              </mc:Choice>
              <mc:Fallback>
                <p:oleObj name="Macro-Enabled Worksheet" r:id="rId6" imgW="4719523" imgH="1671738" progId="Excel.SheetMacroEnabled.12">
                  <p:link updateAutomatic="1"/>
                  <p:pic>
                    <p:nvPicPr>
                      <p:cNvPr id="2" name="Object 1">
                        <a:extLst>
                          <a:ext uri="{FF2B5EF4-FFF2-40B4-BE49-F238E27FC236}">
                            <a16:creationId xmlns:a16="http://schemas.microsoft.com/office/drawing/2014/main" id="{0897012D-14C0-4027-AD2E-5263ACE35A2B}"/>
                          </a:ext>
                        </a:extLst>
                      </p:cNvPr>
                      <p:cNvPicPr/>
                      <p:nvPr/>
                    </p:nvPicPr>
                    <p:blipFill>
                      <a:blip r:embed="rId7"/>
                      <a:stretch>
                        <a:fillRect/>
                      </a:stretch>
                    </p:blipFill>
                    <p:spPr>
                      <a:xfrm>
                        <a:off x="4271963" y="4419600"/>
                        <a:ext cx="4719637" cy="1671638"/>
                      </a:xfrm>
                      <a:prstGeom prst="rect">
                        <a:avLst/>
                      </a:prstGeom>
                    </p:spPr>
                  </p:pic>
                </p:oleObj>
              </mc:Fallback>
            </mc:AlternateContent>
          </a:graphicData>
        </a:graphic>
      </p:graphicFrame>
    </p:spTree>
    <p:extLst>
      <p:ext uri="{BB962C8B-B14F-4D97-AF65-F5344CB8AC3E}">
        <p14:creationId xmlns:p14="http://schemas.microsoft.com/office/powerpoint/2010/main" val="238528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3800" y="475049"/>
            <a:ext cx="3810000" cy="1600200"/>
          </a:xfrm>
        </p:spPr>
        <p:txBody>
          <a:bodyPr/>
          <a:lstStyle/>
          <a:p>
            <a:r>
              <a:rPr lang="en-CA" dirty="0"/>
              <a:t>% Changes in Share of BC Banks</a:t>
            </a:r>
            <a:br>
              <a:rPr lang="en-CA" dirty="0"/>
            </a:br>
            <a:endParaRPr lang="en-US" dirty="0"/>
          </a:p>
        </p:txBody>
      </p:sp>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34</a:t>
            </a:fld>
            <a:endParaRPr lang="en-US" dirty="0">
              <a:solidFill>
                <a:schemeClr val="bg1"/>
              </a:solidFill>
            </a:endParaRPr>
          </a:p>
        </p:txBody>
      </p:sp>
      <p:sp>
        <p:nvSpPr>
          <p:cNvPr id="27653" name="Text Box 11"/>
          <p:cNvSpPr txBox="1">
            <a:spLocks noChangeArrowheads="1"/>
          </p:cNvSpPr>
          <p:nvPr/>
        </p:nvSpPr>
        <p:spPr bwMode="auto">
          <a:xfrm>
            <a:off x="7333431" y="336550"/>
            <a:ext cx="16145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Quarterly</a:t>
            </a:r>
          </a:p>
        </p:txBody>
      </p:sp>
      <p:pic>
        <p:nvPicPr>
          <p:cNvPr id="8" name="Picture 7" descr="A close up of a sign&#10;&#10;Description automatically generated">
            <a:extLst>
              <a:ext uri="{FF2B5EF4-FFF2-40B4-BE49-F238E27FC236}">
                <a16:creationId xmlns:a16="http://schemas.microsoft.com/office/drawing/2014/main" id="{A23AD4B7-FD79-0B45-89FE-5CD76C3B3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889000"/>
            <a:ext cx="2679700" cy="787400"/>
          </a:xfrm>
          <a:prstGeom prst="rect">
            <a:avLst/>
          </a:prstGeom>
        </p:spPr>
      </p:pic>
      <p:graphicFrame>
        <p:nvGraphicFramePr>
          <p:cNvPr id="10" name="Chart 9">
            <a:extLst>
              <a:ext uri="{FF2B5EF4-FFF2-40B4-BE49-F238E27FC236}">
                <a16:creationId xmlns:a16="http://schemas.microsoft.com/office/drawing/2014/main" id="{00000000-0008-0000-0900-00000A000000}"/>
              </a:ext>
            </a:extLst>
          </p:cNvPr>
          <p:cNvGraphicFramePr>
            <a:graphicFrameLocks/>
          </p:cNvGraphicFramePr>
          <p:nvPr>
            <p:extLst>
              <p:ext uri="{D42A27DB-BD31-4B8C-83A1-F6EECF244321}">
                <p14:modId xmlns:p14="http://schemas.microsoft.com/office/powerpoint/2010/main" val="2602189598"/>
              </p:ext>
            </p:extLst>
          </p:nvPr>
        </p:nvGraphicFramePr>
        <p:xfrm>
          <a:off x="196025" y="1981200"/>
          <a:ext cx="4375976" cy="43433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486D43D0-1629-4FD3-9A74-8FED3FC87775}"/>
              </a:ext>
            </a:extLst>
          </p:cNvPr>
          <p:cNvGraphicFramePr>
            <a:graphicFrameLocks noChangeAspect="1"/>
          </p:cNvGraphicFramePr>
          <p:nvPr>
            <p:extLst>
              <p:ext uri="{D42A27DB-BD31-4B8C-83A1-F6EECF244321}">
                <p14:modId xmlns:p14="http://schemas.microsoft.com/office/powerpoint/2010/main" val="3788702284"/>
              </p:ext>
            </p:extLst>
          </p:nvPr>
        </p:nvGraphicFramePr>
        <p:xfrm>
          <a:off x="4928425" y="4419600"/>
          <a:ext cx="4019550" cy="1671637"/>
        </p:xfrm>
        <a:graphic>
          <a:graphicData uri="http://schemas.openxmlformats.org/presentationml/2006/ole">
            <mc:AlternateContent xmlns:mc="http://schemas.openxmlformats.org/markup-compatibility/2006">
              <mc:Choice xmlns:v="urn:schemas-microsoft-com:vml" Requires="v">
                <p:oleObj spid="_x0000_s20481" name="Macro-Enabled Worksheet" r:id="rId6" imgW="4019702" imgH="1671738" progId="Excel.SheetMacroEnabled.12">
                  <p:link updateAutomatic="1"/>
                </p:oleObj>
              </mc:Choice>
              <mc:Fallback>
                <p:oleObj name="Macro-Enabled Worksheet" r:id="rId6" imgW="4019702" imgH="1671738" progId="Excel.SheetMacroEnabled.12">
                  <p:link updateAutomatic="1"/>
                  <p:pic>
                    <p:nvPicPr>
                      <p:cNvPr id="2" name="Object 1">
                        <a:extLst>
                          <a:ext uri="{FF2B5EF4-FFF2-40B4-BE49-F238E27FC236}">
                            <a16:creationId xmlns:a16="http://schemas.microsoft.com/office/drawing/2014/main" id="{486D43D0-1629-4FD3-9A74-8FED3FC87775}"/>
                          </a:ext>
                        </a:extLst>
                      </p:cNvPr>
                      <p:cNvPicPr/>
                      <p:nvPr/>
                    </p:nvPicPr>
                    <p:blipFill>
                      <a:blip r:embed="rId7"/>
                      <a:stretch>
                        <a:fillRect/>
                      </a:stretch>
                    </p:blipFill>
                    <p:spPr>
                      <a:xfrm>
                        <a:off x="4928425" y="4419600"/>
                        <a:ext cx="4019550" cy="1671637"/>
                      </a:xfrm>
                      <a:prstGeom prst="rect">
                        <a:avLst/>
                      </a:prstGeom>
                    </p:spPr>
                  </p:pic>
                </p:oleObj>
              </mc:Fallback>
            </mc:AlternateContent>
          </a:graphicData>
        </a:graphic>
      </p:graphicFrame>
    </p:spTree>
    <p:extLst>
      <p:ext uri="{BB962C8B-B14F-4D97-AF65-F5344CB8AC3E}">
        <p14:creationId xmlns:p14="http://schemas.microsoft.com/office/powerpoint/2010/main" val="429115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0358"/>
            <a:ext cx="38862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35</a:t>
            </a:fld>
            <a:endParaRPr lang="en-US">
              <a:solidFill>
                <a:schemeClr val="bg1"/>
              </a:solidFill>
            </a:endParaRPr>
          </a:p>
        </p:txBody>
      </p:sp>
      <p:sp>
        <p:nvSpPr>
          <p:cNvPr id="33796"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9" name="Picture 8" descr="firstwest-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45649"/>
            <a:ext cx="2529214" cy="682625"/>
          </a:xfrm>
          <a:prstGeom prst="rect">
            <a:avLst/>
          </a:prstGeom>
          <a:solidFill>
            <a:srgbClr val="1200B0"/>
          </a:solidFill>
          <a:ln>
            <a:solidFill>
              <a:schemeClr val="tx2"/>
            </a:solidFill>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C5F531EE-CC67-1048-8CDE-EA253B10760C}"/>
              </a:ext>
            </a:extLst>
          </p:cNvPr>
          <p:cNvSpPr txBox="1"/>
          <p:nvPr/>
        </p:nvSpPr>
        <p:spPr>
          <a:xfrm>
            <a:off x="5638800" y="2121259"/>
            <a:ext cx="3213100" cy="646331"/>
          </a:xfrm>
          <a:prstGeom prst="rect">
            <a:avLst/>
          </a:prstGeom>
          <a:noFill/>
        </p:spPr>
        <p:txBody>
          <a:bodyPr wrap="square" rtlCol="0">
            <a:spAutoFit/>
          </a:bodyPr>
          <a:lstStyle/>
          <a:p>
            <a:r>
              <a:rPr lang="en-US" dirty="0"/>
              <a:t>Note:</a:t>
            </a:r>
          </a:p>
          <a:p>
            <a:pPr marL="171450" indent="-171450">
              <a:buFont typeface="Arial" panose="020B0604020202020204" pitchFamily="34" charset="0"/>
              <a:buChar char="•"/>
            </a:pPr>
            <a:r>
              <a:rPr lang="en-US" b="0" dirty="0"/>
              <a:t>Merged with Island Savings December 2014</a:t>
            </a:r>
          </a:p>
        </p:txBody>
      </p:sp>
      <p:graphicFrame>
        <p:nvGraphicFramePr>
          <p:cNvPr id="4" name="Table 3">
            <a:extLst>
              <a:ext uri="{FF2B5EF4-FFF2-40B4-BE49-F238E27FC236}">
                <a16:creationId xmlns:a16="http://schemas.microsoft.com/office/drawing/2014/main" id="{6BF4AA43-36E0-B14B-9B06-B7C7CBFA5D11}"/>
              </a:ext>
            </a:extLst>
          </p:cNvPr>
          <p:cNvGraphicFramePr>
            <a:graphicFrameLocks noGrp="1"/>
          </p:cNvGraphicFramePr>
          <p:nvPr>
            <p:extLst>
              <p:ext uri="{D42A27DB-BD31-4B8C-83A1-F6EECF244321}">
                <p14:modId xmlns:p14="http://schemas.microsoft.com/office/powerpoint/2010/main" val="4239307412"/>
              </p:ext>
            </p:extLst>
          </p:nvPr>
        </p:nvGraphicFramePr>
        <p:xfrm>
          <a:off x="5373413" y="4308314"/>
          <a:ext cx="3543301" cy="1788795"/>
        </p:xfrm>
        <a:graphic>
          <a:graphicData uri="http://schemas.openxmlformats.org/drawingml/2006/table">
            <a:tbl>
              <a:tblPr/>
              <a:tblGrid>
                <a:gridCol w="1405921">
                  <a:extLst>
                    <a:ext uri="{9D8B030D-6E8A-4147-A177-3AD203B41FA5}">
                      <a16:colId xmlns:a16="http://schemas.microsoft.com/office/drawing/2014/main" val="3320286196"/>
                    </a:ext>
                  </a:extLst>
                </a:gridCol>
                <a:gridCol w="750458">
                  <a:extLst>
                    <a:ext uri="{9D8B030D-6E8A-4147-A177-3AD203B41FA5}">
                      <a16:colId xmlns:a16="http://schemas.microsoft.com/office/drawing/2014/main" val="3062768227"/>
                    </a:ext>
                  </a:extLst>
                </a:gridCol>
                <a:gridCol w="636464">
                  <a:extLst>
                    <a:ext uri="{9D8B030D-6E8A-4147-A177-3AD203B41FA5}">
                      <a16:colId xmlns:a16="http://schemas.microsoft.com/office/drawing/2014/main" val="691916595"/>
                    </a:ext>
                  </a:extLst>
                </a:gridCol>
                <a:gridCol w="750458">
                  <a:extLst>
                    <a:ext uri="{9D8B030D-6E8A-4147-A177-3AD203B41FA5}">
                      <a16:colId xmlns:a16="http://schemas.microsoft.com/office/drawing/2014/main" val="3041422950"/>
                    </a:ext>
                  </a:extLst>
                </a:gridCol>
              </a:tblGrid>
              <a:tr h="142875">
                <a:tc>
                  <a:txBody>
                    <a:bodyPr/>
                    <a:lstStyle/>
                    <a:p>
                      <a:pPr algn="l" fontAlgn="ctr"/>
                      <a:r>
                        <a:rPr lang="en-CA" sz="900" b="1" i="0" u="none" strike="noStrike">
                          <a:solidFill>
                            <a:srgbClr val="FFFFFF"/>
                          </a:solidFill>
                          <a:effectLst/>
                          <a:latin typeface="Calibri" panose="020F0502020204030204" pitchFamily="34" charset="0"/>
                        </a:rPr>
                        <a:t>First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89B"/>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016119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0216059"/>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50269064"/>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8397253"/>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2612901"/>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7278663"/>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61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956427804"/>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4523147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52925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8347825"/>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6106011"/>
                  </a:ext>
                </a:extLst>
              </a:tr>
            </a:tbl>
          </a:graphicData>
        </a:graphic>
      </p:graphicFrame>
      <p:graphicFrame>
        <p:nvGraphicFramePr>
          <p:cNvPr id="12" name="Chart 11">
            <a:extLst>
              <a:ext uri="{FF2B5EF4-FFF2-40B4-BE49-F238E27FC236}">
                <a16:creationId xmlns:a16="http://schemas.microsoft.com/office/drawing/2014/main" id="{00000000-0008-0000-0800-00000E000000}"/>
              </a:ext>
            </a:extLst>
          </p:cNvPr>
          <p:cNvGraphicFramePr>
            <a:graphicFrameLocks/>
          </p:cNvGraphicFramePr>
          <p:nvPr>
            <p:extLst>
              <p:ext uri="{D42A27DB-BD31-4B8C-83A1-F6EECF244321}">
                <p14:modId xmlns:p14="http://schemas.microsoft.com/office/powerpoint/2010/main" val="4090467152"/>
              </p:ext>
            </p:extLst>
          </p:nvPr>
        </p:nvGraphicFramePr>
        <p:xfrm>
          <a:off x="197320" y="1852597"/>
          <a:ext cx="4572000" cy="4640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868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04247"/>
            <a:ext cx="3962400" cy="1600200"/>
          </a:xfrm>
        </p:spPr>
        <p:txBody>
          <a:bodyPr/>
          <a:lstStyle/>
          <a:p>
            <a:r>
              <a:rPr lang="en-CA" dirty="0"/>
              <a:t>Change in Share of BC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36</a:t>
            </a:fld>
            <a:endParaRPr lang="en-US">
              <a:solidFill>
                <a:schemeClr val="bg1"/>
              </a:solidFill>
            </a:endParaRPr>
          </a:p>
        </p:txBody>
      </p:sp>
      <p:sp>
        <p:nvSpPr>
          <p:cNvPr id="10"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1" name="Picture 10" descr="firstwest-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45649"/>
            <a:ext cx="2529214" cy="682625"/>
          </a:xfrm>
          <a:prstGeom prst="rect">
            <a:avLst/>
          </a:prstGeom>
          <a:solidFill>
            <a:srgbClr val="1200B0"/>
          </a:solidFill>
          <a:ln>
            <a:solidFill>
              <a:schemeClr val="tx2"/>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0B00-000009000000}"/>
              </a:ext>
            </a:extLst>
          </p:cNvPr>
          <p:cNvGraphicFramePr>
            <a:graphicFrameLocks/>
          </p:cNvGraphicFramePr>
          <p:nvPr>
            <p:extLst>
              <p:ext uri="{D42A27DB-BD31-4B8C-83A1-F6EECF244321}">
                <p14:modId xmlns:p14="http://schemas.microsoft.com/office/powerpoint/2010/main" val="2511707897"/>
              </p:ext>
            </p:extLst>
          </p:nvPr>
        </p:nvGraphicFramePr>
        <p:xfrm>
          <a:off x="237928" y="1752600"/>
          <a:ext cx="4559300" cy="4476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CAE45D0E-23FF-3348-A143-AE36A0677E25}"/>
              </a:ext>
            </a:extLst>
          </p:cNvPr>
          <p:cNvGraphicFramePr>
            <a:graphicFrameLocks noGrp="1"/>
          </p:cNvGraphicFramePr>
          <p:nvPr>
            <p:extLst>
              <p:ext uri="{D42A27DB-BD31-4B8C-83A1-F6EECF244321}">
                <p14:modId xmlns:p14="http://schemas.microsoft.com/office/powerpoint/2010/main" val="2326548623"/>
              </p:ext>
            </p:extLst>
          </p:nvPr>
        </p:nvGraphicFramePr>
        <p:xfrm>
          <a:off x="5362771" y="4343400"/>
          <a:ext cx="3543301" cy="1798320"/>
        </p:xfrm>
        <a:graphic>
          <a:graphicData uri="http://schemas.openxmlformats.org/drawingml/2006/table">
            <a:tbl>
              <a:tblPr/>
              <a:tblGrid>
                <a:gridCol w="1405921">
                  <a:extLst>
                    <a:ext uri="{9D8B030D-6E8A-4147-A177-3AD203B41FA5}">
                      <a16:colId xmlns:a16="http://schemas.microsoft.com/office/drawing/2014/main" val="307808709"/>
                    </a:ext>
                  </a:extLst>
                </a:gridCol>
                <a:gridCol w="750458">
                  <a:extLst>
                    <a:ext uri="{9D8B030D-6E8A-4147-A177-3AD203B41FA5}">
                      <a16:colId xmlns:a16="http://schemas.microsoft.com/office/drawing/2014/main" val="4279288884"/>
                    </a:ext>
                  </a:extLst>
                </a:gridCol>
                <a:gridCol w="636464">
                  <a:extLst>
                    <a:ext uri="{9D8B030D-6E8A-4147-A177-3AD203B41FA5}">
                      <a16:colId xmlns:a16="http://schemas.microsoft.com/office/drawing/2014/main" val="679136667"/>
                    </a:ext>
                  </a:extLst>
                </a:gridCol>
                <a:gridCol w="750458">
                  <a:extLst>
                    <a:ext uri="{9D8B030D-6E8A-4147-A177-3AD203B41FA5}">
                      <a16:colId xmlns:a16="http://schemas.microsoft.com/office/drawing/2014/main" val="4073713953"/>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First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89B"/>
                    </a:solidFill>
                  </a:tcPr>
                </a:tc>
                <a:tc gridSpan="3">
                  <a:txBody>
                    <a:bodyPr/>
                    <a:lstStyle/>
                    <a:p>
                      <a:pPr algn="ctr" fontAlgn="ctr"/>
                      <a:r>
                        <a:rPr lang="en-CA" sz="900" b="1" i="0" u="none" strike="noStrike">
                          <a:solidFill>
                            <a:srgbClr val="000000"/>
                          </a:solidFill>
                          <a:effectLst/>
                          <a:latin typeface="Calibri" panose="020F0502020204030204" pitchFamily="34" charset="0"/>
                        </a:rPr>
                        <a:t>BC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836310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769830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93990650"/>
                  </a:ext>
                </a:extLst>
              </a:tr>
              <a:tr h="152400">
                <a:tc>
                  <a:txBody>
                    <a:bodyPr/>
                    <a:lstStyle/>
                    <a:p>
                      <a:pPr algn="l" fontAlgn="ctr"/>
                      <a:r>
                        <a:rPr lang="en-CA" sz="900" b="0" i="0" u="none" strike="noStrike">
                          <a:solidFill>
                            <a:srgbClr val="000000"/>
                          </a:solidFill>
                          <a:effectLst/>
                          <a:latin typeface="Calibri" panose="020F0502020204030204" pitchFamily="34" charset="0"/>
                        </a:rPr>
                        <a:t>Demand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16202943"/>
                  </a:ext>
                </a:extLst>
              </a:tr>
              <a:tr h="152400">
                <a:tc>
                  <a:txBody>
                    <a:bodyPr/>
                    <a:lstStyle/>
                    <a:p>
                      <a:pPr algn="l" fontAlgn="ctr"/>
                      <a:r>
                        <a:rPr lang="en-CA" sz="900" b="0" i="0" u="none" strike="noStrike">
                          <a:solidFill>
                            <a:srgbClr val="000000"/>
                          </a:solidFill>
                          <a:effectLst/>
                          <a:latin typeface="Calibri" panose="020F0502020204030204" pitchFamily="34" charset="0"/>
                        </a:rPr>
                        <a:t>Term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15.99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802106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09652779"/>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9.06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006100"/>
                          </a:solidFill>
                          <a:effectLst/>
                          <a:latin typeface="Calibri" panose="020F0502020204030204" pitchFamily="34" charset="0"/>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900919619"/>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577829432"/>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42444"/>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3536215"/>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0492586"/>
                  </a:ext>
                </a:extLst>
              </a:tr>
            </a:tbl>
          </a:graphicData>
        </a:graphic>
      </p:graphicFrame>
    </p:spTree>
    <p:extLst>
      <p:ext uri="{BB962C8B-B14F-4D97-AF65-F5344CB8AC3E}">
        <p14:creationId xmlns:p14="http://schemas.microsoft.com/office/powerpoint/2010/main" val="10245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86" y="47325"/>
            <a:ext cx="3886200" cy="1600200"/>
          </a:xfrm>
        </p:spPr>
        <p:txBody>
          <a:bodyPr/>
          <a:lstStyle/>
          <a:p>
            <a:r>
              <a:rPr lang="en-CA" dirty="0"/>
              <a:t>Changes in Share of National Commercial Market</a:t>
            </a: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37</a:t>
            </a:fld>
            <a:endParaRPr lang="en-US">
              <a:solidFill>
                <a:schemeClr val="bg1"/>
              </a:solidFill>
            </a:endParaRPr>
          </a:p>
        </p:txBody>
      </p:sp>
      <p:sp>
        <p:nvSpPr>
          <p:cNvPr id="33796"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5" name="Picture 4">
            <a:extLst>
              <a:ext uri="{FF2B5EF4-FFF2-40B4-BE49-F238E27FC236}">
                <a16:creationId xmlns:a16="http://schemas.microsoft.com/office/drawing/2014/main" id="{801E94BE-665B-9845-824B-A1767487D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65" y="739842"/>
            <a:ext cx="2673985" cy="907683"/>
          </a:xfrm>
          <a:prstGeom prst="rect">
            <a:avLst/>
          </a:prstGeom>
        </p:spPr>
      </p:pic>
      <p:graphicFrame>
        <p:nvGraphicFramePr>
          <p:cNvPr id="8" name="Chart 7">
            <a:extLst>
              <a:ext uri="{FF2B5EF4-FFF2-40B4-BE49-F238E27FC236}">
                <a16:creationId xmlns:a16="http://schemas.microsoft.com/office/drawing/2014/main" id="{00000000-0008-0000-0800-000010000000}"/>
              </a:ext>
            </a:extLst>
          </p:cNvPr>
          <p:cNvGraphicFramePr>
            <a:graphicFrameLocks/>
          </p:cNvGraphicFramePr>
          <p:nvPr>
            <p:extLst>
              <p:ext uri="{D42A27DB-BD31-4B8C-83A1-F6EECF244321}">
                <p14:modId xmlns:p14="http://schemas.microsoft.com/office/powerpoint/2010/main" val="453815150"/>
              </p:ext>
            </p:extLst>
          </p:nvPr>
        </p:nvGraphicFramePr>
        <p:xfrm>
          <a:off x="217059" y="1739900"/>
          <a:ext cx="4572000" cy="437825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D5A6F50-C4B5-474E-A5EF-68E7496E1486}"/>
              </a:ext>
            </a:extLst>
          </p:cNvPr>
          <p:cNvSpPr txBox="1"/>
          <p:nvPr/>
        </p:nvSpPr>
        <p:spPr>
          <a:xfrm>
            <a:off x="5356673" y="2057400"/>
            <a:ext cx="3482528" cy="461665"/>
          </a:xfrm>
          <a:prstGeom prst="rect">
            <a:avLst/>
          </a:prstGeom>
          <a:noFill/>
        </p:spPr>
        <p:txBody>
          <a:bodyPr wrap="square" rtlCol="0">
            <a:spAutoFit/>
          </a:bodyPr>
          <a:lstStyle/>
          <a:p>
            <a:r>
              <a:rPr lang="en-US" b="0" dirty="0"/>
              <a:t>Merged with Westminster in 2020.  Includes Westminster historical results</a:t>
            </a:r>
          </a:p>
        </p:txBody>
      </p:sp>
      <p:graphicFrame>
        <p:nvGraphicFramePr>
          <p:cNvPr id="9" name="Table 8">
            <a:extLst>
              <a:ext uri="{FF2B5EF4-FFF2-40B4-BE49-F238E27FC236}">
                <a16:creationId xmlns:a16="http://schemas.microsoft.com/office/drawing/2014/main" id="{D284EE85-2FB3-AD4D-89CF-389433748642}"/>
              </a:ext>
            </a:extLst>
          </p:cNvPr>
          <p:cNvGraphicFramePr>
            <a:graphicFrameLocks noGrp="1"/>
          </p:cNvGraphicFramePr>
          <p:nvPr>
            <p:extLst>
              <p:ext uri="{D42A27DB-BD31-4B8C-83A1-F6EECF244321}">
                <p14:modId xmlns:p14="http://schemas.microsoft.com/office/powerpoint/2010/main" val="3360745387"/>
              </p:ext>
            </p:extLst>
          </p:nvPr>
        </p:nvGraphicFramePr>
        <p:xfrm>
          <a:off x="5373413" y="5070086"/>
          <a:ext cx="3543301" cy="1036320"/>
        </p:xfrm>
        <a:graphic>
          <a:graphicData uri="http://schemas.openxmlformats.org/drawingml/2006/table">
            <a:tbl>
              <a:tblPr/>
              <a:tblGrid>
                <a:gridCol w="1405921">
                  <a:extLst>
                    <a:ext uri="{9D8B030D-6E8A-4147-A177-3AD203B41FA5}">
                      <a16:colId xmlns:a16="http://schemas.microsoft.com/office/drawing/2014/main" val="1567142120"/>
                    </a:ext>
                  </a:extLst>
                </a:gridCol>
                <a:gridCol w="750458">
                  <a:extLst>
                    <a:ext uri="{9D8B030D-6E8A-4147-A177-3AD203B41FA5}">
                      <a16:colId xmlns:a16="http://schemas.microsoft.com/office/drawing/2014/main" val="1545001883"/>
                    </a:ext>
                  </a:extLst>
                </a:gridCol>
                <a:gridCol w="636464">
                  <a:extLst>
                    <a:ext uri="{9D8B030D-6E8A-4147-A177-3AD203B41FA5}">
                      <a16:colId xmlns:a16="http://schemas.microsoft.com/office/drawing/2014/main" val="3246490291"/>
                    </a:ext>
                  </a:extLst>
                </a:gridCol>
                <a:gridCol w="750458">
                  <a:extLst>
                    <a:ext uri="{9D8B030D-6E8A-4147-A177-3AD203B41FA5}">
                      <a16:colId xmlns:a16="http://schemas.microsoft.com/office/drawing/2014/main" val="1683065884"/>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498072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National 5 Year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32094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6801185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19182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8478628"/>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2927176"/>
                  </a:ext>
                </a:extLst>
              </a:tr>
            </a:tbl>
          </a:graphicData>
        </a:graphic>
      </p:graphicFrame>
    </p:spTree>
    <p:extLst>
      <p:ext uri="{BB962C8B-B14F-4D97-AF65-F5344CB8AC3E}">
        <p14:creationId xmlns:p14="http://schemas.microsoft.com/office/powerpoint/2010/main" val="227806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403" y="404247"/>
            <a:ext cx="3962400" cy="1600200"/>
          </a:xfrm>
        </p:spPr>
        <p:txBody>
          <a:bodyPr/>
          <a:lstStyle/>
          <a:p>
            <a:r>
              <a:rPr lang="en-CA" dirty="0"/>
              <a:t>Change in Share of BC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38</a:t>
            </a:fld>
            <a:endParaRPr lang="en-US">
              <a:solidFill>
                <a:schemeClr val="bg1"/>
              </a:solidFill>
            </a:endParaRPr>
          </a:p>
        </p:txBody>
      </p:sp>
      <p:sp>
        <p:nvSpPr>
          <p:cNvPr id="10"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a:extLst>
              <a:ext uri="{FF2B5EF4-FFF2-40B4-BE49-F238E27FC236}">
                <a16:creationId xmlns:a16="http://schemas.microsoft.com/office/drawing/2014/main" id="{64DA7546-6E43-E84C-9757-8223D396E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65" y="739842"/>
            <a:ext cx="2673985" cy="907683"/>
          </a:xfrm>
          <a:prstGeom prst="rect">
            <a:avLst/>
          </a:prstGeom>
        </p:spPr>
      </p:pic>
      <p:graphicFrame>
        <p:nvGraphicFramePr>
          <p:cNvPr id="11" name="Chart 10">
            <a:extLst>
              <a:ext uri="{FF2B5EF4-FFF2-40B4-BE49-F238E27FC236}">
                <a16:creationId xmlns:a16="http://schemas.microsoft.com/office/drawing/2014/main" id="{00000000-0008-0000-0B00-000015000000}"/>
              </a:ext>
            </a:extLst>
          </p:cNvPr>
          <p:cNvGraphicFramePr>
            <a:graphicFrameLocks/>
          </p:cNvGraphicFramePr>
          <p:nvPr>
            <p:extLst>
              <p:ext uri="{D42A27DB-BD31-4B8C-83A1-F6EECF244321}">
                <p14:modId xmlns:p14="http://schemas.microsoft.com/office/powerpoint/2010/main" val="253024022"/>
              </p:ext>
            </p:extLst>
          </p:nvPr>
        </p:nvGraphicFramePr>
        <p:xfrm>
          <a:off x="29705" y="1828800"/>
          <a:ext cx="4559300" cy="444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72E35C38-CE94-6742-9499-1A297EDE8D51}"/>
              </a:ext>
            </a:extLst>
          </p:cNvPr>
          <p:cNvGraphicFramePr>
            <a:graphicFrameLocks noGrp="1"/>
          </p:cNvGraphicFramePr>
          <p:nvPr>
            <p:extLst>
              <p:ext uri="{D42A27DB-BD31-4B8C-83A1-F6EECF244321}">
                <p14:modId xmlns:p14="http://schemas.microsoft.com/office/powerpoint/2010/main" val="2935738360"/>
              </p:ext>
            </p:extLst>
          </p:nvPr>
        </p:nvGraphicFramePr>
        <p:xfrm>
          <a:off x="5373413" y="5068888"/>
          <a:ext cx="3543301" cy="1036320"/>
        </p:xfrm>
        <a:graphic>
          <a:graphicData uri="http://schemas.openxmlformats.org/drawingml/2006/table">
            <a:tbl>
              <a:tblPr/>
              <a:tblGrid>
                <a:gridCol w="1405921">
                  <a:extLst>
                    <a:ext uri="{9D8B030D-6E8A-4147-A177-3AD203B41FA5}">
                      <a16:colId xmlns:a16="http://schemas.microsoft.com/office/drawing/2014/main" val="2240709349"/>
                    </a:ext>
                  </a:extLst>
                </a:gridCol>
                <a:gridCol w="750458">
                  <a:extLst>
                    <a:ext uri="{9D8B030D-6E8A-4147-A177-3AD203B41FA5}">
                      <a16:colId xmlns:a16="http://schemas.microsoft.com/office/drawing/2014/main" val="2323643022"/>
                    </a:ext>
                  </a:extLst>
                </a:gridCol>
                <a:gridCol w="636464">
                  <a:extLst>
                    <a:ext uri="{9D8B030D-6E8A-4147-A177-3AD203B41FA5}">
                      <a16:colId xmlns:a16="http://schemas.microsoft.com/office/drawing/2014/main" val="352295801"/>
                    </a:ext>
                  </a:extLst>
                </a:gridCol>
                <a:gridCol w="750458">
                  <a:extLst>
                    <a:ext uri="{9D8B030D-6E8A-4147-A177-3AD203B41FA5}">
                      <a16:colId xmlns:a16="http://schemas.microsoft.com/office/drawing/2014/main" val="816568672"/>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Prospera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CA" sz="900" b="1" i="0" u="none" strike="noStrike">
                          <a:solidFill>
                            <a:srgbClr val="000000"/>
                          </a:solidFill>
                          <a:effectLst/>
                          <a:latin typeface="Calibri" panose="020F0502020204030204" pitchFamily="34" charset="0"/>
                        </a:rPr>
                        <a:t>BC Commercial Bank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280365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7482983"/>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532330"/>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944877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7259155"/>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5629231"/>
                  </a:ext>
                </a:extLst>
              </a:tr>
            </a:tbl>
          </a:graphicData>
        </a:graphic>
      </p:graphicFrame>
      <p:sp>
        <p:nvSpPr>
          <p:cNvPr id="12" name="TextBox 11">
            <a:extLst>
              <a:ext uri="{FF2B5EF4-FFF2-40B4-BE49-F238E27FC236}">
                <a16:creationId xmlns:a16="http://schemas.microsoft.com/office/drawing/2014/main" id="{A0E2E476-A4C3-C847-A3C2-59B9279DC8FD}"/>
              </a:ext>
            </a:extLst>
          </p:cNvPr>
          <p:cNvSpPr txBox="1"/>
          <p:nvPr/>
        </p:nvSpPr>
        <p:spPr>
          <a:xfrm>
            <a:off x="5356673" y="2057400"/>
            <a:ext cx="3482528" cy="461665"/>
          </a:xfrm>
          <a:prstGeom prst="rect">
            <a:avLst/>
          </a:prstGeom>
          <a:noFill/>
        </p:spPr>
        <p:txBody>
          <a:bodyPr wrap="square" rtlCol="0">
            <a:spAutoFit/>
          </a:bodyPr>
          <a:lstStyle/>
          <a:p>
            <a:r>
              <a:rPr lang="en-US" b="0" dirty="0"/>
              <a:t>Merged with Westminster in 2020.  Includes Westminster historical results</a:t>
            </a:r>
          </a:p>
        </p:txBody>
      </p:sp>
    </p:spTree>
    <p:extLst>
      <p:ext uri="{BB962C8B-B14F-4D97-AF65-F5344CB8AC3E}">
        <p14:creationId xmlns:p14="http://schemas.microsoft.com/office/powerpoint/2010/main" val="303513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5202" y="443299"/>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39</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4" name="Picture 3">
            <a:extLst>
              <a:ext uri="{FF2B5EF4-FFF2-40B4-BE49-F238E27FC236}">
                <a16:creationId xmlns:a16="http://schemas.microsoft.com/office/drawing/2014/main" id="{3BCCB8BA-9848-7643-9C95-2FC030E30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47" y="1110190"/>
            <a:ext cx="3249553" cy="566210"/>
          </a:xfrm>
          <a:prstGeom prst="rect">
            <a:avLst/>
          </a:prstGeom>
        </p:spPr>
      </p:pic>
      <p:graphicFrame>
        <p:nvGraphicFramePr>
          <p:cNvPr id="10" name="Chart 9">
            <a:extLst>
              <a:ext uri="{FF2B5EF4-FFF2-40B4-BE49-F238E27FC236}">
                <a16:creationId xmlns:a16="http://schemas.microsoft.com/office/drawing/2014/main" id="{915543AF-4225-5E4C-BB65-2A1367B6ED21}"/>
              </a:ext>
            </a:extLst>
          </p:cNvPr>
          <p:cNvGraphicFramePr>
            <a:graphicFrameLocks/>
          </p:cNvGraphicFramePr>
          <p:nvPr>
            <p:extLst>
              <p:ext uri="{D42A27DB-BD31-4B8C-83A1-F6EECF244321}">
                <p14:modId xmlns:p14="http://schemas.microsoft.com/office/powerpoint/2010/main" val="1944705078"/>
              </p:ext>
            </p:extLst>
          </p:nvPr>
        </p:nvGraphicFramePr>
        <p:xfrm>
          <a:off x="176878" y="1739900"/>
          <a:ext cx="4572000" cy="44036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A3904F8E-75D0-5548-8D4D-0036167B9BB1}"/>
              </a:ext>
            </a:extLst>
          </p:cNvPr>
          <p:cNvGraphicFramePr>
            <a:graphicFrameLocks noGrp="1"/>
          </p:cNvGraphicFramePr>
          <p:nvPr>
            <p:extLst>
              <p:ext uri="{D42A27DB-BD31-4B8C-83A1-F6EECF244321}">
                <p14:modId xmlns:p14="http://schemas.microsoft.com/office/powerpoint/2010/main" val="3421523840"/>
              </p:ext>
            </p:extLst>
          </p:nvPr>
        </p:nvGraphicFramePr>
        <p:xfrm>
          <a:off x="5423821" y="5029200"/>
          <a:ext cx="3543301" cy="1036320"/>
        </p:xfrm>
        <a:graphic>
          <a:graphicData uri="http://schemas.openxmlformats.org/drawingml/2006/table">
            <a:tbl>
              <a:tblPr/>
              <a:tblGrid>
                <a:gridCol w="1405921">
                  <a:extLst>
                    <a:ext uri="{9D8B030D-6E8A-4147-A177-3AD203B41FA5}">
                      <a16:colId xmlns:a16="http://schemas.microsoft.com/office/drawing/2014/main" val="3382838324"/>
                    </a:ext>
                  </a:extLst>
                </a:gridCol>
                <a:gridCol w="750458">
                  <a:extLst>
                    <a:ext uri="{9D8B030D-6E8A-4147-A177-3AD203B41FA5}">
                      <a16:colId xmlns:a16="http://schemas.microsoft.com/office/drawing/2014/main" val="2949323890"/>
                    </a:ext>
                  </a:extLst>
                </a:gridCol>
                <a:gridCol w="636464">
                  <a:extLst>
                    <a:ext uri="{9D8B030D-6E8A-4147-A177-3AD203B41FA5}">
                      <a16:colId xmlns:a16="http://schemas.microsoft.com/office/drawing/2014/main" val="1945910299"/>
                    </a:ext>
                  </a:extLst>
                </a:gridCol>
                <a:gridCol w="750458">
                  <a:extLst>
                    <a:ext uri="{9D8B030D-6E8A-4147-A177-3AD203B41FA5}">
                      <a16:colId xmlns:a16="http://schemas.microsoft.com/office/drawing/2014/main" val="1032322463"/>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ATB Financial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74AC"/>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809946"/>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National 5 Year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4578276"/>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787242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4635313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1605434"/>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4722990"/>
                  </a:ext>
                </a:extLst>
              </a:tr>
            </a:tbl>
          </a:graphicData>
        </a:graphic>
      </p:graphicFrame>
    </p:spTree>
    <p:extLst>
      <p:ext uri="{BB962C8B-B14F-4D97-AF65-F5344CB8AC3E}">
        <p14:creationId xmlns:p14="http://schemas.microsoft.com/office/powerpoint/2010/main" val="375126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CA" dirty="0"/>
              <a:t>Commercial Deposits</a:t>
            </a:r>
          </a:p>
        </p:txBody>
      </p:sp>
      <p:graphicFrame>
        <p:nvGraphicFramePr>
          <p:cNvPr id="2" name="Content Placeholder 8"/>
          <p:cNvGraphicFramePr>
            <a:graphicFrameLocks noGrp="1"/>
          </p:cNvGraphicFramePr>
          <p:nvPr>
            <p:ph idx="1"/>
            <p:extLst>
              <p:ext uri="{D42A27DB-BD31-4B8C-83A1-F6EECF244321}">
                <p14:modId xmlns:p14="http://schemas.microsoft.com/office/powerpoint/2010/main" val="1052763275"/>
              </p:ext>
            </p:extLst>
          </p:nvPr>
        </p:nvGraphicFramePr>
        <p:xfrm>
          <a:off x="76200" y="1858113"/>
          <a:ext cx="4008437"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9221"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291B752C-7835-439B-B130-DC91DEF2BA09}" type="slidenum">
              <a:rPr lang="en-US">
                <a:solidFill>
                  <a:schemeClr val="bg1"/>
                </a:solidFill>
              </a:rPr>
              <a:pPr>
                <a:spcBef>
                  <a:spcPct val="0"/>
                </a:spcBef>
                <a:buClrTx/>
                <a:buFontTx/>
                <a:buNone/>
              </a:pPr>
              <a:t>4</a:t>
            </a:fld>
            <a:endParaRPr lang="en-US">
              <a:solidFill>
                <a:schemeClr val="bg1"/>
              </a:solidFill>
            </a:endParaRPr>
          </a:p>
        </p:txBody>
      </p:sp>
      <p:sp>
        <p:nvSpPr>
          <p:cNvPr id="9" name="TextBox 8"/>
          <p:cNvSpPr txBox="1"/>
          <p:nvPr/>
        </p:nvSpPr>
        <p:spPr>
          <a:xfrm>
            <a:off x="6858000" y="304800"/>
            <a:ext cx="1611664" cy="276999"/>
          </a:xfrm>
          <a:prstGeom prst="rect">
            <a:avLst/>
          </a:prstGeom>
          <a:noFill/>
        </p:spPr>
        <p:txBody>
          <a:bodyPr wrap="none" rtlCol="0">
            <a:spAutoFit/>
          </a:bodyPr>
          <a:lstStyle/>
          <a:p>
            <a:r>
              <a:rPr lang="en-CA" b="0" dirty="0">
                <a:solidFill>
                  <a:srgbClr val="7F7F7F"/>
                </a:solidFill>
              </a:rPr>
              <a:t>Updated Quarterly</a:t>
            </a:r>
            <a:endParaRPr lang="en-US" b="0" dirty="0">
              <a:solidFill>
                <a:srgbClr val="7F7F7F"/>
              </a:solidFill>
            </a:endParaRPr>
          </a:p>
        </p:txBody>
      </p:sp>
      <p:graphicFrame>
        <p:nvGraphicFramePr>
          <p:cNvPr id="3" name="Object 2">
            <a:extLst>
              <a:ext uri="{FF2B5EF4-FFF2-40B4-BE49-F238E27FC236}">
                <a16:creationId xmlns:a16="http://schemas.microsoft.com/office/drawing/2014/main" id="{3AD4743A-FDB6-4196-B9ED-A13A5C5C7EED}"/>
              </a:ext>
            </a:extLst>
          </p:cNvPr>
          <p:cNvGraphicFramePr>
            <a:graphicFrameLocks noChangeAspect="1"/>
          </p:cNvGraphicFramePr>
          <p:nvPr>
            <p:extLst>
              <p:ext uri="{D42A27DB-BD31-4B8C-83A1-F6EECF244321}">
                <p14:modId xmlns:p14="http://schemas.microsoft.com/office/powerpoint/2010/main" val="963405040"/>
              </p:ext>
            </p:extLst>
          </p:nvPr>
        </p:nvGraphicFramePr>
        <p:xfrm>
          <a:off x="4572000" y="2158150"/>
          <a:ext cx="4352925" cy="3967163"/>
        </p:xfrm>
        <a:graphic>
          <a:graphicData uri="http://schemas.openxmlformats.org/presentationml/2006/ole">
            <mc:AlternateContent xmlns:mc="http://schemas.openxmlformats.org/markup-compatibility/2006">
              <mc:Choice xmlns:v="urn:schemas-microsoft-com:vml" Requires="v">
                <p:oleObj spid="_x0000_s2049" name="Macro-Enabled Worksheet" r:id="rId5" imgW="4352950" imgH="3967151" progId="Excel.SheetMacroEnabled.12">
                  <p:link updateAutomatic="1"/>
                </p:oleObj>
              </mc:Choice>
              <mc:Fallback>
                <p:oleObj name="Macro-Enabled Worksheet" r:id="rId5" imgW="4352950" imgH="3967151" progId="Excel.SheetMacroEnabled.12">
                  <p:link updateAutomatic="1"/>
                  <p:pic>
                    <p:nvPicPr>
                      <p:cNvPr id="3" name="Object 2">
                        <a:extLst>
                          <a:ext uri="{FF2B5EF4-FFF2-40B4-BE49-F238E27FC236}">
                            <a16:creationId xmlns:a16="http://schemas.microsoft.com/office/drawing/2014/main" id="{3AD4743A-FDB6-4196-B9ED-A13A5C5C7EED}"/>
                          </a:ext>
                        </a:extLst>
                      </p:cNvPr>
                      <p:cNvPicPr/>
                      <p:nvPr/>
                    </p:nvPicPr>
                    <p:blipFill>
                      <a:blip r:embed="rId6"/>
                      <a:stretch>
                        <a:fillRect/>
                      </a:stretch>
                    </p:blipFill>
                    <p:spPr>
                      <a:xfrm>
                        <a:off x="4572000" y="2158150"/>
                        <a:ext cx="4352925" cy="396716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Alberta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40</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9">
            <a:extLst>
              <a:ext uri="{FF2B5EF4-FFF2-40B4-BE49-F238E27FC236}">
                <a16:creationId xmlns:a16="http://schemas.microsoft.com/office/drawing/2014/main" id="{ADBF4932-F949-0B40-BB5A-C6EA18DC5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47" y="1110190"/>
            <a:ext cx="3249553" cy="566210"/>
          </a:xfrm>
          <a:prstGeom prst="rect">
            <a:avLst/>
          </a:prstGeom>
        </p:spPr>
      </p:pic>
      <p:graphicFrame>
        <p:nvGraphicFramePr>
          <p:cNvPr id="11" name="Chart 10">
            <a:extLst>
              <a:ext uri="{FF2B5EF4-FFF2-40B4-BE49-F238E27FC236}">
                <a16:creationId xmlns:a16="http://schemas.microsoft.com/office/drawing/2014/main" id="{9B9D56AA-B766-0648-8D5F-5186216E7DFF}"/>
              </a:ext>
            </a:extLst>
          </p:cNvPr>
          <p:cNvGraphicFramePr>
            <a:graphicFrameLocks/>
          </p:cNvGraphicFramePr>
          <p:nvPr>
            <p:extLst>
              <p:ext uri="{D42A27DB-BD31-4B8C-83A1-F6EECF244321}">
                <p14:modId xmlns:p14="http://schemas.microsoft.com/office/powerpoint/2010/main" val="3075836673"/>
              </p:ext>
            </p:extLst>
          </p:nvPr>
        </p:nvGraphicFramePr>
        <p:xfrm>
          <a:off x="76200" y="1884258"/>
          <a:ext cx="4559300" cy="4503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A441DAAF-06C7-DC41-86D6-847B8238392E}"/>
              </a:ext>
            </a:extLst>
          </p:cNvPr>
          <p:cNvGraphicFramePr>
            <a:graphicFrameLocks noGrp="1"/>
          </p:cNvGraphicFramePr>
          <p:nvPr>
            <p:extLst>
              <p:ext uri="{D42A27DB-BD31-4B8C-83A1-F6EECF244321}">
                <p14:modId xmlns:p14="http://schemas.microsoft.com/office/powerpoint/2010/main" val="2691376040"/>
              </p:ext>
            </p:extLst>
          </p:nvPr>
        </p:nvGraphicFramePr>
        <p:xfrm>
          <a:off x="5373413" y="5057028"/>
          <a:ext cx="3543301" cy="1036320"/>
        </p:xfrm>
        <a:graphic>
          <a:graphicData uri="http://schemas.openxmlformats.org/drawingml/2006/table">
            <a:tbl>
              <a:tblPr/>
              <a:tblGrid>
                <a:gridCol w="1405921">
                  <a:extLst>
                    <a:ext uri="{9D8B030D-6E8A-4147-A177-3AD203B41FA5}">
                      <a16:colId xmlns:a16="http://schemas.microsoft.com/office/drawing/2014/main" val="4057495098"/>
                    </a:ext>
                  </a:extLst>
                </a:gridCol>
                <a:gridCol w="750458">
                  <a:extLst>
                    <a:ext uri="{9D8B030D-6E8A-4147-A177-3AD203B41FA5}">
                      <a16:colId xmlns:a16="http://schemas.microsoft.com/office/drawing/2014/main" val="2617093349"/>
                    </a:ext>
                  </a:extLst>
                </a:gridCol>
                <a:gridCol w="636464">
                  <a:extLst>
                    <a:ext uri="{9D8B030D-6E8A-4147-A177-3AD203B41FA5}">
                      <a16:colId xmlns:a16="http://schemas.microsoft.com/office/drawing/2014/main" val="3277089160"/>
                    </a:ext>
                  </a:extLst>
                </a:gridCol>
                <a:gridCol w="750458">
                  <a:extLst>
                    <a:ext uri="{9D8B030D-6E8A-4147-A177-3AD203B41FA5}">
                      <a16:colId xmlns:a16="http://schemas.microsoft.com/office/drawing/2014/main" val="1948565562"/>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ATB Financial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74AC"/>
                    </a:solidFill>
                  </a:tcPr>
                </a:tc>
                <a:tc gridSpan="3">
                  <a:txBody>
                    <a:bodyPr/>
                    <a:lstStyle/>
                    <a:p>
                      <a:pPr algn="ctr" fontAlgn="ctr"/>
                      <a:r>
                        <a:rPr lang="en-CA" sz="900" b="1" i="0" u="none" strike="noStrike">
                          <a:solidFill>
                            <a:srgbClr val="000000"/>
                          </a:solidFill>
                          <a:effectLst/>
                          <a:latin typeface="Calibri" panose="020F0502020204030204" pitchFamily="34" charset="0"/>
                        </a:rPr>
                        <a:t>Alberta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99425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076663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2397676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25.64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0882724"/>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91617588"/>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5845250"/>
                  </a:ext>
                </a:extLst>
              </a:tr>
            </a:tbl>
          </a:graphicData>
        </a:graphic>
      </p:graphicFrame>
    </p:spTree>
    <p:extLst>
      <p:ext uri="{BB962C8B-B14F-4D97-AF65-F5344CB8AC3E}">
        <p14:creationId xmlns:p14="http://schemas.microsoft.com/office/powerpoint/2010/main" val="35370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5365"/>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41</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6" name="Picture 5">
            <a:extLst>
              <a:ext uri="{FF2B5EF4-FFF2-40B4-BE49-F238E27FC236}">
                <a16:creationId xmlns:a16="http://schemas.microsoft.com/office/drawing/2014/main" id="{0832A1EC-63C1-5241-9C8B-140B9BE93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865180"/>
            <a:ext cx="1950791" cy="811220"/>
          </a:xfrm>
          <a:prstGeom prst="rect">
            <a:avLst/>
          </a:prstGeom>
        </p:spPr>
      </p:pic>
      <p:graphicFrame>
        <p:nvGraphicFramePr>
          <p:cNvPr id="11" name="Chart 10">
            <a:extLst>
              <a:ext uri="{FF2B5EF4-FFF2-40B4-BE49-F238E27FC236}">
                <a16:creationId xmlns:a16="http://schemas.microsoft.com/office/drawing/2014/main" id="{99BC089C-5A7F-1144-B1B8-3B9492D71DDC}"/>
              </a:ext>
            </a:extLst>
          </p:cNvPr>
          <p:cNvGraphicFramePr>
            <a:graphicFrameLocks/>
          </p:cNvGraphicFramePr>
          <p:nvPr>
            <p:extLst>
              <p:ext uri="{D42A27DB-BD31-4B8C-83A1-F6EECF244321}">
                <p14:modId xmlns:p14="http://schemas.microsoft.com/office/powerpoint/2010/main" val="1503889971"/>
              </p:ext>
            </p:extLst>
          </p:nvPr>
        </p:nvGraphicFramePr>
        <p:xfrm>
          <a:off x="153761" y="1853282"/>
          <a:ext cx="4572000" cy="4212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97A76F95-5D4A-9148-8B42-C0187F633E2D}"/>
              </a:ext>
            </a:extLst>
          </p:cNvPr>
          <p:cNvGraphicFramePr>
            <a:graphicFrameLocks noGrp="1"/>
          </p:cNvGraphicFramePr>
          <p:nvPr>
            <p:extLst>
              <p:ext uri="{D42A27DB-BD31-4B8C-83A1-F6EECF244321}">
                <p14:modId xmlns:p14="http://schemas.microsoft.com/office/powerpoint/2010/main" val="1805424441"/>
              </p:ext>
            </p:extLst>
          </p:nvPr>
        </p:nvGraphicFramePr>
        <p:xfrm>
          <a:off x="5446938" y="5105400"/>
          <a:ext cx="3543301" cy="1036320"/>
        </p:xfrm>
        <a:graphic>
          <a:graphicData uri="http://schemas.openxmlformats.org/drawingml/2006/table">
            <a:tbl>
              <a:tblPr/>
              <a:tblGrid>
                <a:gridCol w="1405921">
                  <a:extLst>
                    <a:ext uri="{9D8B030D-6E8A-4147-A177-3AD203B41FA5}">
                      <a16:colId xmlns:a16="http://schemas.microsoft.com/office/drawing/2014/main" val="3437714113"/>
                    </a:ext>
                  </a:extLst>
                </a:gridCol>
                <a:gridCol w="750458">
                  <a:extLst>
                    <a:ext uri="{9D8B030D-6E8A-4147-A177-3AD203B41FA5}">
                      <a16:colId xmlns:a16="http://schemas.microsoft.com/office/drawing/2014/main" val="3595680272"/>
                    </a:ext>
                  </a:extLst>
                </a:gridCol>
                <a:gridCol w="636464">
                  <a:extLst>
                    <a:ext uri="{9D8B030D-6E8A-4147-A177-3AD203B41FA5}">
                      <a16:colId xmlns:a16="http://schemas.microsoft.com/office/drawing/2014/main" val="2925957903"/>
                    </a:ext>
                  </a:extLst>
                </a:gridCol>
                <a:gridCol w="750458">
                  <a:extLst>
                    <a:ext uri="{9D8B030D-6E8A-4147-A177-3AD203B41FA5}">
                      <a16:colId xmlns:a16="http://schemas.microsoft.com/office/drawing/2014/main" val="3181160279"/>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Servus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69A1"/>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65771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48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20263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2293434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7066135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46793376"/>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024872"/>
                  </a:ext>
                </a:extLst>
              </a:tr>
            </a:tbl>
          </a:graphicData>
        </a:graphic>
      </p:graphicFrame>
      <p:sp>
        <p:nvSpPr>
          <p:cNvPr id="8" name="Rectangle 7">
            <a:extLst>
              <a:ext uri="{FF2B5EF4-FFF2-40B4-BE49-F238E27FC236}">
                <a16:creationId xmlns:a16="http://schemas.microsoft.com/office/drawing/2014/main" id="{7524F10E-33B6-6F44-96D4-C006934FF073}"/>
              </a:ext>
            </a:extLst>
          </p:cNvPr>
          <p:cNvSpPr/>
          <p:nvPr/>
        </p:nvSpPr>
        <p:spPr>
          <a:xfrm>
            <a:off x="5446939" y="2309776"/>
            <a:ext cx="3316062" cy="461665"/>
          </a:xfrm>
          <a:prstGeom prst="rect">
            <a:avLst/>
          </a:prstGeom>
        </p:spPr>
        <p:txBody>
          <a:bodyPr wrap="square">
            <a:spAutoFit/>
          </a:bodyPr>
          <a:lstStyle/>
          <a:p>
            <a:r>
              <a:rPr lang="en-US" b="0" dirty="0"/>
              <a:t>Merged with Safeway Credit Union June 2018</a:t>
            </a:r>
          </a:p>
        </p:txBody>
      </p:sp>
    </p:spTree>
    <p:extLst>
      <p:ext uri="{BB962C8B-B14F-4D97-AF65-F5344CB8AC3E}">
        <p14:creationId xmlns:p14="http://schemas.microsoft.com/office/powerpoint/2010/main" val="41841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Alberta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42</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a:extLst>
              <a:ext uri="{FF2B5EF4-FFF2-40B4-BE49-F238E27FC236}">
                <a16:creationId xmlns:a16="http://schemas.microsoft.com/office/drawing/2014/main" id="{191B28FB-76BC-BD42-A62F-C047FEC88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865180"/>
            <a:ext cx="1950791" cy="811220"/>
          </a:xfrm>
          <a:prstGeom prst="rect">
            <a:avLst/>
          </a:prstGeom>
        </p:spPr>
      </p:pic>
      <p:graphicFrame>
        <p:nvGraphicFramePr>
          <p:cNvPr id="12" name="Chart 11">
            <a:extLst>
              <a:ext uri="{FF2B5EF4-FFF2-40B4-BE49-F238E27FC236}">
                <a16:creationId xmlns:a16="http://schemas.microsoft.com/office/drawing/2014/main" id="{F546151C-D43C-BA43-BC58-D74C4B8B6E0C}"/>
              </a:ext>
            </a:extLst>
          </p:cNvPr>
          <p:cNvGraphicFramePr>
            <a:graphicFrameLocks/>
          </p:cNvGraphicFramePr>
          <p:nvPr>
            <p:extLst>
              <p:ext uri="{D42A27DB-BD31-4B8C-83A1-F6EECF244321}">
                <p14:modId xmlns:p14="http://schemas.microsoft.com/office/powerpoint/2010/main" val="90086016"/>
              </p:ext>
            </p:extLst>
          </p:nvPr>
        </p:nvGraphicFramePr>
        <p:xfrm>
          <a:off x="227286" y="1828800"/>
          <a:ext cx="4559300" cy="4503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A950AA52-88AF-AC4A-A823-5E94751262CD}"/>
              </a:ext>
            </a:extLst>
          </p:cNvPr>
          <p:cNvGraphicFramePr>
            <a:graphicFrameLocks noGrp="1"/>
          </p:cNvGraphicFramePr>
          <p:nvPr>
            <p:extLst>
              <p:ext uri="{D42A27DB-BD31-4B8C-83A1-F6EECF244321}">
                <p14:modId xmlns:p14="http://schemas.microsoft.com/office/powerpoint/2010/main" val="996160660"/>
              </p:ext>
            </p:extLst>
          </p:nvPr>
        </p:nvGraphicFramePr>
        <p:xfrm>
          <a:off x="5373413" y="5043329"/>
          <a:ext cx="3543301" cy="1036320"/>
        </p:xfrm>
        <a:graphic>
          <a:graphicData uri="http://schemas.openxmlformats.org/drawingml/2006/table">
            <a:tbl>
              <a:tblPr/>
              <a:tblGrid>
                <a:gridCol w="1405921">
                  <a:extLst>
                    <a:ext uri="{9D8B030D-6E8A-4147-A177-3AD203B41FA5}">
                      <a16:colId xmlns:a16="http://schemas.microsoft.com/office/drawing/2014/main" val="1651736822"/>
                    </a:ext>
                  </a:extLst>
                </a:gridCol>
                <a:gridCol w="750458">
                  <a:extLst>
                    <a:ext uri="{9D8B030D-6E8A-4147-A177-3AD203B41FA5}">
                      <a16:colId xmlns:a16="http://schemas.microsoft.com/office/drawing/2014/main" val="2839585976"/>
                    </a:ext>
                  </a:extLst>
                </a:gridCol>
                <a:gridCol w="636464">
                  <a:extLst>
                    <a:ext uri="{9D8B030D-6E8A-4147-A177-3AD203B41FA5}">
                      <a16:colId xmlns:a16="http://schemas.microsoft.com/office/drawing/2014/main" val="2809111040"/>
                    </a:ext>
                  </a:extLst>
                </a:gridCol>
                <a:gridCol w="750458">
                  <a:extLst>
                    <a:ext uri="{9D8B030D-6E8A-4147-A177-3AD203B41FA5}">
                      <a16:colId xmlns:a16="http://schemas.microsoft.com/office/drawing/2014/main" val="129687021"/>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Servus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69A1"/>
                    </a:solidFill>
                  </a:tcPr>
                </a:tc>
                <a:tc gridSpan="3">
                  <a:txBody>
                    <a:bodyPr/>
                    <a:lstStyle/>
                    <a:p>
                      <a:pPr algn="ctr" fontAlgn="ctr"/>
                      <a:r>
                        <a:rPr lang="en-CA" sz="900" b="1" i="0" u="none" strike="noStrike">
                          <a:solidFill>
                            <a:srgbClr val="000000"/>
                          </a:solidFill>
                          <a:effectLst/>
                          <a:latin typeface="Calibri" panose="020F0502020204030204" pitchFamily="34" charset="0"/>
                        </a:rPr>
                        <a:t>Alberta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89075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48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0994613"/>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2476664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5.80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484372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5511154"/>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3000071"/>
                  </a:ext>
                </a:extLst>
              </a:tr>
            </a:tbl>
          </a:graphicData>
        </a:graphic>
      </p:graphicFrame>
      <p:sp>
        <p:nvSpPr>
          <p:cNvPr id="13" name="Rectangle 12">
            <a:extLst>
              <a:ext uri="{FF2B5EF4-FFF2-40B4-BE49-F238E27FC236}">
                <a16:creationId xmlns:a16="http://schemas.microsoft.com/office/drawing/2014/main" id="{A859638A-8B53-F049-8C72-36BE344F728E}"/>
              </a:ext>
            </a:extLst>
          </p:cNvPr>
          <p:cNvSpPr/>
          <p:nvPr/>
        </p:nvSpPr>
        <p:spPr>
          <a:xfrm>
            <a:off x="5446939" y="2309776"/>
            <a:ext cx="3316062" cy="461665"/>
          </a:xfrm>
          <a:prstGeom prst="rect">
            <a:avLst/>
          </a:prstGeom>
        </p:spPr>
        <p:txBody>
          <a:bodyPr wrap="square">
            <a:spAutoFit/>
          </a:bodyPr>
          <a:lstStyle/>
          <a:p>
            <a:r>
              <a:rPr lang="en-US" b="0" dirty="0"/>
              <a:t>Merged with Safeway Credit Union June 2018</a:t>
            </a:r>
          </a:p>
        </p:txBody>
      </p:sp>
    </p:spTree>
    <p:extLst>
      <p:ext uri="{BB962C8B-B14F-4D97-AF65-F5344CB8AC3E}">
        <p14:creationId xmlns:p14="http://schemas.microsoft.com/office/powerpoint/2010/main" val="7320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5365"/>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43</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a:extLst>
              <a:ext uri="{FF2B5EF4-FFF2-40B4-BE49-F238E27FC236}">
                <a16:creationId xmlns:a16="http://schemas.microsoft.com/office/drawing/2014/main" id="{7106FB77-BECC-D442-AAAF-9F5351E1F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74700"/>
            <a:ext cx="2082800" cy="90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9" name="Chart 8">
            <a:extLst>
              <a:ext uri="{FF2B5EF4-FFF2-40B4-BE49-F238E27FC236}">
                <a16:creationId xmlns:a16="http://schemas.microsoft.com/office/drawing/2014/main" id="{EB5077B2-FB06-5C4A-936C-DE3E4C3264C0}"/>
              </a:ext>
            </a:extLst>
          </p:cNvPr>
          <p:cNvGraphicFramePr>
            <a:graphicFrameLocks/>
          </p:cNvGraphicFramePr>
          <p:nvPr>
            <p:extLst>
              <p:ext uri="{D42A27DB-BD31-4B8C-83A1-F6EECF244321}">
                <p14:modId xmlns:p14="http://schemas.microsoft.com/office/powerpoint/2010/main" val="78457972"/>
              </p:ext>
            </p:extLst>
          </p:nvPr>
        </p:nvGraphicFramePr>
        <p:xfrm>
          <a:off x="187152" y="1891382"/>
          <a:ext cx="4572000" cy="43570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F5F25BBE-6B44-684F-954F-3D7A4FEF4AB6}"/>
              </a:ext>
            </a:extLst>
          </p:cNvPr>
          <p:cNvGraphicFramePr>
            <a:graphicFrameLocks noGrp="1"/>
          </p:cNvGraphicFramePr>
          <p:nvPr>
            <p:extLst>
              <p:ext uri="{D42A27DB-BD31-4B8C-83A1-F6EECF244321}">
                <p14:modId xmlns:p14="http://schemas.microsoft.com/office/powerpoint/2010/main" val="3488371465"/>
              </p:ext>
            </p:extLst>
          </p:nvPr>
        </p:nvGraphicFramePr>
        <p:xfrm>
          <a:off x="5401560" y="5105400"/>
          <a:ext cx="3543301" cy="1036320"/>
        </p:xfrm>
        <a:graphic>
          <a:graphicData uri="http://schemas.openxmlformats.org/drawingml/2006/table">
            <a:tbl>
              <a:tblPr/>
              <a:tblGrid>
                <a:gridCol w="1405921">
                  <a:extLst>
                    <a:ext uri="{9D8B030D-6E8A-4147-A177-3AD203B41FA5}">
                      <a16:colId xmlns:a16="http://schemas.microsoft.com/office/drawing/2014/main" val="3591330463"/>
                    </a:ext>
                  </a:extLst>
                </a:gridCol>
                <a:gridCol w="750458">
                  <a:extLst>
                    <a:ext uri="{9D8B030D-6E8A-4147-A177-3AD203B41FA5}">
                      <a16:colId xmlns:a16="http://schemas.microsoft.com/office/drawing/2014/main" val="665838427"/>
                    </a:ext>
                  </a:extLst>
                </a:gridCol>
                <a:gridCol w="636464">
                  <a:extLst>
                    <a:ext uri="{9D8B030D-6E8A-4147-A177-3AD203B41FA5}">
                      <a16:colId xmlns:a16="http://schemas.microsoft.com/office/drawing/2014/main" val="2713626650"/>
                    </a:ext>
                  </a:extLst>
                </a:gridCol>
                <a:gridCol w="750458">
                  <a:extLst>
                    <a:ext uri="{9D8B030D-6E8A-4147-A177-3AD203B41FA5}">
                      <a16:colId xmlns:a16="http://schemas.microsoft.com/office/drawing/2014/main" val="524438449"/>
                    </a:ext>
                  </a:extLst>
                </a:gridCol>
              </a:tblGrid>
              <a:tr h="152400">
                <a:tc>
                  <a:txBody>
                    <a:bodyPr/>
                    <a:lstStyle/>
                    <a:p>
                      <a:pPr algn="l" fontAlgn="ctr"/>
                      <a:r>
                        <a:rPr lang="en-CA" sz="900" b="1" i="0" u="none" strike="noStrike">
                          <a:solidFill>
                            <a:srgbClr val="000000"/>
                          </a:solidFill>
                          <a:effectLst/>
                          <a:latin typeface="Calibri" panose="020F0502020204030204" pitchFamily="34" charset="0"/>
                        </a:rPr>
                        <a:t>Connect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591249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48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2858484"/>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92875721"/>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913832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5348911"/>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4157609"/>
                  </a:ext>
                </a:extLst>
              </a:tr>
            </a:tbl>
          </a:graphicData>
        </a:graphic>
      </p:graphicFrame>
      <p:sp>
        <p:nvSpPr>
          <p:cNvPr id="4" name="Rectangle 3">
            <a:extLst>
              <a:ext uri="{FF2B5EF4-FFF2-40B4-BE49-F238E27FC236}">
                <a16:creationId xmlns:a16="http://schemas.microsoft.com/office/drawing/2014/main" id="{C3969F89-2317-104A-B21B-89E324643247}"/>
              </a:ext>
            </a:extLst>
          </p:cNvPr>
          <p:cNvSpPr/>
          <p:nvPr/>
        </p:nvSpPr>
        <p:spPr>
          <a:xfrm>
            <a:off x="5401560" y="2055565"/>
            <a:ext cx="3437640" cy="646331"/>
          </a:xfrm>
          <a:prstGeom prst="rect">
            <a:avLst/>
          </a:prstGeom>
        </p:spPr>
        <p:txBody>
          <a:bodyPr wrap="square">
            <a:spAutoFit/>
          </a:bodyPr>
          <a:lstStyle/>
          <a:p>
            <a:r>
              <a:rPr lang="en-US" b="0" dirty="0"/>
              <a:t>Merged with Chinook Credit Union Nov ‘14. Merged with Mountain View Credit Union August 2018.</a:t>
            </a:r>
            <a:endParaRPr lang="en-CA" b="0" dirty="0"/>
          </a:p>
        </p:txBody>
      </p:sp>
    </p:spTree>
    <p:extLst>
      <p:ext uri="{BB962C8B-B14F-4D97-AF65-F5344CB8AC3E}">
        <p14:creationId xmlns:p14="http://schemas.microsoft.com/office/powerpoint/2010/main" val="89227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Alberta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44</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9">
            <a:extLst>
              <a:ext uri="{FF2B5EF4-FFF2-40B4-BE49-F238E27FC236}">
                <a16:creationId xmlns:a16="http://schemas.microsoft.com/office/drawing/2014/main" id="{ACA503EA-3C44-F543-AC99-DA9905BA8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74700"/>
            <a:ext cx="2082800" cy="90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1" name="Chart 10">
            <a:extLst>
              <a:ext uri="{FF2B5EF4-FFF2-40B4-BE49-F238E27FC236}">
                <a16:creationId xmlns:a16="http://schemas.microsoft.com/office/drawing/2014/main" id="{9AC2EBC5-8F72-E246-9089-8BE3145AD594}"/>
              </a:ext>
            </a:extLst>
          </p:cNvPr>
          <p:cNvGraphicFramePr>
            <a:graphicFrameLocks/>
          </p:cNvGraphicFramePr>
          <p:nvPr>
            <p:extLst>
              <p:ext uri="{D42A27DB-BD31-4B8C-83A1-F6EECF244321}">
                <p14:modId xmlns:p14="http://schemas.microsoft.com/office/powerpoint/2010/main" val="2690121889"/>
              </p:ext>
            </p:extLst>
          </p:nvPr>
        </p:nvGraphicFramePr>
        <p:xfrm>
          <a:off x="227286" y="1828800"/>
          <a:ext cx="4559300" cy="4503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B6566B9E-54B1-DC45-A38B-E822DA57CCAD}"/>
              </a:ext>
            </a:extLst>
          </p:cNvPr>
          <p:cNvGraphicFramePr>
            <a:graphicFrameLocks noGrp="1"/>
          </p:cNvGraphicFramePr>
          <p:nvPr>
            <p:extLst>
              <p:ext uri="{D42A27DB-BD31-4B8C-83A1-F6EECF244321}">
                <p14:modId xmlns:p14="http://schemas.microsoft.com/office/powerpoint/2010/main" val="3629571722"/>
              </p:ext>
            </p:extLst>
          </p:nvPr>
        </p:nvGraphicFramePr>
        <p:xfrm>
          <a:off x="5373413" y="5043329"/>
          <a:ext cx="3543301" cy="1036320"/>
        </p:xfrm>
        <a:graphic>
          <a:graphicData uri="http://schemas.openxmlformats.org/drawingml/2006/table">
            <a:tbl>
              <a:tblPr/>
              <a:tblGrid>
                <a:gridCol w="1405921">
                  <a:extLst>
                    <a:ext uri="{9D8B030D-6E8A-4147-A177-3AD203B41FA5}">
                      <a16:colId xmlns:a16="http://schemas.microsoft.com/office/drawing/2014/main" val="786028224"/>
                    </a:ext>
                  </a:extLst>
                </a:gridCol>
                <a:gridCol w="750458">
                  <a:extLst>
                    <a:ext uri="{9D8B030D-6E8A-4147-A177-3AD203B41FA5}">
                      <a16:colId xmlns:a16="http://schemas.microsoft.com/office/drawing/2014/main" val="4733119"/>
                    </a:ext>
                  </a:extLst>
                </a:gridCol>
                <a:gridCol w="636464">
                  <a:extLst>
                    <a:ext uri="{9D8B030D-6E8A-4147-A177-3AD203B41FA5}">
                      <a16:colId xmlns:a16="http://schemas.microsoft.com/office/drawing/2014/main" val="1231221641"/>
                    </a:ext>
                  </a:extLst>
                </a:gridCol>
                <a:gridCol w="750458">
                  <a:extLst>
                    <a:ext uri="{9D8B030D-6E8A-4147-A177-3AD203B41FA5}">
                      <a16:colId xmlns:a16="http://schemas.microsoft.com/office/drawing/2014/main" val="3687635198"/>
                    </a:ext>
                  </a:extLst>
                </a:gridCol>
              </a:tblGrid>
              <a:tr h="152400">
                <a:tc>
                  <a:txBody>
                    <a:bodyPr/>
                    <a:lstStyle/>
                    <a:p>
                      <a:pPr algn="l" fontAlgn="ctr"/>
                      <a:r>
                        <a:rPr lang="en-CA" sz="900" b="1" i="0" u="none" strike="noStrike">
                          <a:solidFill>
                            <a:srgbClr val="000000"/>
                          </a:solidFill>
                          <a:effectLst/>
                          <a:latin typeface="Calibri" panose="020F0502020204030204" pitchFamily="34" charset="0"/>
                        </a:rPr>
                        <a:t>Connect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CA" sz="900" b="1" i="0" u="none" strike="noStrike">
                          <a:solidFill>
                            <a:srgbClr val="000000"/>
                          </a:solidFill>
                          <a:effectLst/>
                          <a:latin typeface="Calibri" panose="020F0502020204030204" pitchFamily="34" charset="0"/>
                        </a:rPr>
                        <a:t>Alberta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691285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20333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156557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6100"/>
                          </a:solidFill>
                          <a:effectLst/>
                          <a:latin typeface="Calibri" panose="020F0502020204030204" pitchFamily="34" charset="0"/>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47817761"/>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6100"/>
                          </a:solidFill>
                          <a:effectLst/>
                          <a:latin typeface="Calibri" panose="020F0502020204030204" pitchFamily="34" charset="0"/>
                        </a:rPr>
                        <a:t>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00835073"/>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8619007"/>
                  </a:ext>
                </a:extLst>
              </a:tr>
            </a:tbl>
          </a:graphicData>
        </a:graphic>
      </p:graphicFrame>
      <p:sp>
        <p:nvSpPr>
          <p:cNvPr id="13" name="Rectangle 12">
            <a:extLst>
              <a:ext uri="{FF2B5EF4-FFF2-40B4-BE49-F238E27FC236}">
                <a16:creationId xmlns:a16="http://schemas.microsoft.com/office/drawing/2014/main" id="{598B216B-1260-E648-84E1-5E41212A64B6}"/>
              </a:ext>
            </a:extLst>
          </p:cNvPr>
          <p:cNvSpPr/>
          <p:nvPr/>
        </p:nvSpPr>
        <p:spPr>
          <a:xfrm>
            <a:off x="5401560" y="2055565"/>
            <a:ext cx="3437640" cy="646331"/>
          </a:xfrm>
          <a:prstGeom prst="rect">
            <a:avLst/>
          </a:prstGeom>
        </p:spPr>
        <p:txBody>
          <a:bodyPr wrap="square">
            <a:spAutoFit/>
          </a:bodyPr>
          <a:lstStyle/>
          <a:p>
            <a:r>
              <a:rPr lang="en-US" b="0" dirty="0"/>
              <a:t>Merged with Chinook Credit Union Nov ‘14. Merged with Mountain View Credit Union August 2018.</a:t>
            </a:r>
            <a:endParaRPr lang="en-CA" b="0" dirty="0"/>
          </a:p>
        </p:txBody>
      </p:sp>
    </p:spTree>
    <p:extLst>
      <p:ext uri="{BB962C8B-B14F-4D97-AF65-F5344CB8AC3E}">
        <p14:creationId xmlns:p14="http://schemas.microsoft.com/office/powerpoint/2010/main" val="79637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5365"/>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45</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1" name="Picture 10">
            <a:extLst>
              <a:ext uri="{FF2B5EF4-FFF2-40B4-BE49-F238E27FC236}">
                <a16:creationId xmlns:a16="http://schemas.microsoft.com/office/drawing/2014/main" id="{0FBDAB07-1D98-2E4F-892E-57B4DEB04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72" y="761082"/>
            <a:ext cx="1856828" cy="844013"/>
          </a:xfrm>
          <a:prstGeom prst="rect">
            <a:avLst/>
          </a:prstGeom>
        </p:spPr>
      </p:pic>
      <p:graphicFrame>
        <p:nvGraphicFramePr>
          <p:cNvPr id="12" name="Chart 11">
            <a:extLst>
              <a:ext uri="{FF2B5EF4-FFF2-40B4-BE49-F238E27FC236}">
                <a16:creationId xmlns:a16="http://schemas.microsoft.com/office/drawing/2014/main" id="{13AA2D28-F9FD-1B4F-94C8-C7D397FE4AC3}"/>
              </a:ext>
            </a:extLst>
          </p:cNvPr>
          <p:cNvGraphicFramePr>
            <a:graphicFrameLocks/>
          </p:cNvGraphicFramePr>
          <p:nvPr>
            <p:extLst>
              <p:ext uri="{D42A27DB-BD31-4B8C-83A1-F6EECF244321}">
                <p14:modId xmlns:p14="http://schemas.microsoft.com/office/powerpoint/2010/main" val="612879274"/>
              </p:ext>
            </p:extLst>
          </p:nvPr>
        </p:nvGraphicFramePr>
        <p:xfrm>
          <a:off x="238876" y="1752600"/>
          <a:ext cx="4572000" cy="4447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EBAE46D2-9B77-0A46-94BF-C5B640D18CAF}"/>
              </a:ext>
            </a:extLst>
          </p:cNvPr>
          <p:cNvGraphicFramePr>
            <a:graphicFrameLocks noGrp="1"/>
          </p:cNvGraphicFramePr>
          <p:nvPr>
            <p:extLst>
              <p:ext uri="{D42A27DB-BD31-4B8C-83A1-F6EECF244321}">
                <p14:modId xmlns:p14="http://schemas.microsoft.com/office/powerpoint/2010/main" val="2207504447"/>
              </p:ext>
            </p:extLst>
          </p:nvPr>
        </p:nvGraphicFramePr>
        <p:xfrm>
          <a:off x="5384942" y="4802436"/>
          <a:ext cx="3543301" cy="1341120"/>
        </p:xfrm>
        <a:graphic>
          <a:graphicData uri="http://schemas.openxmlformats.org/drawingml/2006/table">
            <a:tbl>
              <a:tblPr/>
              <a:tblGrid>
                <a:gridCol w="1405921">
                  <a:extLst>
                    <a:ext uri="{9D8B030D-6E8A-4147-A177-3AD203B41FA5}">
                      <a16:colId xmlns:a16="http://schemas.microsoft.com/office/drawing/2014/main" val="3476558996"/>
                    </a:ext>
                  </a:extLst>
                </a:gridCol>
                <a:gridCol w="750458">
                  <a:extLst>
                    <a:ext uri="{9D8B030D-6E8A-4147-A177-3AD203B41FA5}">
                      <a16:colId xmlns:a16="http://schemas.microsoft.com/office/drawing/2014/main" val="3785798335"/>
                    </a:ext>
                  </a:extLst>
                </a:gridCol>
                <a:gridCol w="636464">
                  <a:extLst>
                    <a:ext uri="{9D8B030D-6E8A-4147-A177-3AD203B41FA5}">
                      <a16:colId xmlns:a16="http://schemas.microsoft.com/office/drawing/2014/main" val="427255058"/>
                    </a:ext>
                  </a:extLst>
                </a:gridCol>
                <a:gridCol w="750458">
                  <a:extLst>
                    <a:ext uri="{9D8B030D-6E8A-4147-A177-3AD203B41FA5}">
                      <a16:colId xmlns:a16="http://schemas.microsoft.com/office/drawing/2014/main" val="2226956586"/>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Conexus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EB7"/>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003657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127370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36927698"/>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006100"/>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201904443"/>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-26.0%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219483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835025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4031986"/>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5385895"/>
                  </a:ext>
                </a:extLst>
              </a:tr>
            </a:tbl>
          </a:graphicData>
        </a:graphic>
      </p:graphicFrame>
    </p:spTree>
    <p:extLst>
      <p:ext uri="{BB962C8B-B14F-4D97-AF65-F5344CB8AC3E}">
        <p14:creationId xmlns:p14="http://schemas.microsoft.com/office/powerpoint/2010/main" val="419372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Saskatchewan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46</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a:extLst>
              <a:ext uri="{FF2B5EF4-FFF2-40B4-BE49-F238E27FC236}">
                <a16:creationId xmlns:a16="http://schemas.microsoft.com/office/drawing/2014/main" id="{0F487C8A-836E-004F-86B1-DD2E2323D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72" y="761082"/>
            <a:ext cx="1856828" cy="844013"/>
          </a:xfrm>
          <a:prstGeom prst="rect">
            <a:avLst/>
          </a:prstGeom>
        </p:spPr>
      </p:pic>
      <p:graphicFrame>
        <p:nvGraphicFramePr>
          <p:cNvPr id="12" name="Chart 11">
            <a:extLst>
              <a:ext uri="{FF2B5EF4-FFF2-40B4-BE49-F238E27FC236}">
                <a16:creationId xmlns:a16="http://schemas.microsoft.com/office/drawing/2014/main" id="{B65A8C08-7DCD-7F49-8D46-C1227535BD94}"/>
              </a:ext>
            </a:extLst>
          </p:cNvPr>
          <p:cNvGraphicFramePr>
            <a:graphicFrameLocks/>
          </p:cNvGraphicFramePr>
          <p:nvPr>
            <p:extLst>
              <p:ext uri="{D42A27DB-BD31-4B8C-83A1-F6EECF244321}">
                <p14:modId xmlns:p14="http://schemas.microsoft.com/office/powerpoint/2010/main" val="1558809768"/>
              </p:ext>
            </p:extLst>
          </p:nvPr>
        </p:nvGraphicFramePr>
        <p:xfrm>
          <a:off x="34247" y="1752600"/>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A38D2BAC-DC74-9C49-8C1B-60F1D63FA511}"/>
              </a:ext>
            </a:extLst>
          </p:cNvPr>
          <p:cNvGraphicFramePr>
            <a:graphicFrameLocks noGrp="1"/>
          </p:cNvGraphicFramePr>
          <p:nvPr>
            <p:extLst>
              <p:ext uri="{D42A27DB-BD31-4B8C-83A1-F6EECF244321}">
                <p14:modId xmlns:p14="http://schemas.microsoft.com/office/powerpoint/2010/main" val="2585564426"/>
              </p:ext>
            </p:extLst>
          </p:nvPr>
        </p:nvGraphicFramePr>
        <p:xfrm>
          <a:off x="5373413" y="5043329"/>
          <a:ext cx="3543301" cy="1066800"/>
        </p:xfrm>
        <a:graphic>
          <a:graphicData uri="http://schemas.openxmlformats.org/drawingml/2006/table">
            <a:tbl>
              <a:tblPr/>
              <a:tblGrid>
                <a:gridCol w="1405921">
                  <a:extLst>
                    <a:ext uri="{9D8B030D-6E8A-4147-A177-3AD203B41FA5}">
                      <a16:colId xmlns:a16="http://schemas.microsoft.com/office/drawing/2014/main" val="1233520153"/>
                    </a:ext>
                  </a:extLst>
                </a:gridCol>
                <a:gridCol w="750458">
                  <a:extLst>
                    <a:ext uri="{9D8B030D-6E8A-4147-A177-3AD203B41FA5}">
                      <a16:colId xmlns:a16="http://schemas.microsoft.com/office/drawing/2014/main" val="4209942986"/>
                    </a:ext>
                  </a:extLst>
                </a:gridCol>
                <a:gridCol w="636464">
                  <a:extLst>
                    <a:ext uri="{9D8B030D-6E8A-4147-A177-3AD203B41FA5}">
                      <a16:colId xmlns:a16="http://schemas.microsoft.com/office/drawing/2014/main" val="1802909717"/>
                    </a:ext>
                  </a:extLst>
                </a:gridCol>
                <a:gridCol w="750458">
                  <a:extLst>
                    <a:ext uri="{9D8B030D-6E8A-4147-A177-3AD203B41FA5}">
                      <a16:colId xmlns:a16="http://schemas.microsoft.com/office/drawing/2014/main" val="2764867702"/>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Conexus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EB7"/>
                    </a:solidFill>
                  </a:tcPr>
                </a:tc>
                <a:tc gridSpan="3">
                  <a:txBody>
                    <a:bodyPr/>
                    <a:lstStyle/>
                    <a:p>
                      <a:pPr algn="ctr" fontAlgn="ctr"/>
                      <a:r>
                        <a:rPr lang="en-CA" sz="900" b="1" i="0" u="none" strike="noStrike">
                          <a:solidFill>
                            <a:srgbClr val="000000"/>
                          </a:solidFill>
                          <a:effectLst/>
                          <a:latin typeface="Calibri" panose="020F0502020204030204" pitchFamily="34" charset="0"/>
                        </a:rPr>
                        <a:t>Saskatchewan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06348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Q4'20 %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560434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1893176"/>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24.701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0002529"/>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10.180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61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14736343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18.349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506451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8.028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dirty="0">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3258526"/>
                  </a:ext>
                </a:extLst>
              </a:tr>
            </a:tbl>
          </a:graphicData>
        </a:graphic>
      </p:graphicFrame>
    </p:spTree>
    <p:extLst>
      <p:ext uri="{BB962C8B-B14F-4D97-AF65-F5344CB8AC3E}">
        <p14:creationId xmlns:p14="http://schemas.microsoft.com/office/powerpoint/2010/main" val="14322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5365"/>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47</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4" name="Picture 3">
            <a:extLst>
              <a:ext uri="{FF2B5EF4-FFF2-40B4-BE49-F238E27FC236}">
                <a16:creationId xmlns:a16="http://schemas.microsoft.com/office/drawing/2014/main" id="{9F2CDF1C-4EE5-064A-B557-E7E291BA6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53" y="742318"/>
            <a:ext cx="1631382" cy="857882"/>
          </a:xfrm>
          <a:prstGeom prst="rect">
            <a:avLst/>
          </a:prstGeom>
        </p:spPr>
      </p:pic>
      <p:graphicFrame>
        <p:nvGraphicFramePr>
          <p:cNvPr id="10" name="Chart 9">
            <a:extLst>
              <a:ext uri="{FF2B5EF4-FFF2-40B4-BE49-F238E27FC236}">
                <a16:creationId xmlns:a16="http://schemas.microsoft.com/office/drawing/2014/main" id="{A219A4EC-92C8-A446-ADB6-C771D1D4572E}"/>
              </a:ext>
            </a:extLst>
          </p:cNvPr>
          <p:cNvGraphicFramePr>
            <a:graphicFrameLocks/>
          </p:cNvGraphicFramePr>
          <p:nvPr>
            <p:extLst>
              <p:ext uri="{D42A27DB-BD31-4B8C-83A1-F6EECF244321}">
                <p14:modId xmlns:p14="http://schemas.microsoft.com/office/powerpoint/2010/main" val="3559435760"/>
              </p:ext>
            </p:extLst>
          </p:nvPr>
        </p:nvGraphicFramePr>
        <p:xfrm>
          <a:off x="264635" y="1713140"/>
          <a:ext cx="4572000" cy="4447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A1F4ADC4-1147-0645-8968-456656B8E92F}"/>
              </a:ext>
            </a:extLst>
          </p:cNvPr>
          <p:cNvGraphicFramePr>
            <a:graphicFrameLocks noGrp="1"/>
          </p:cNvGraphicFramePr>
          <p:nvPr>
            <p:extLst>
              <p:ext uri="{D42A27DB-BD31-4B8C-83A1-F6EECF244321}">
                <p14:modId xmlns:p14="http://schemas.microsoft.com/office/powerpoint/2010/main" val="3317375948"/>
              </p:ext>
            </p:extLst>
          </p:nvPr>
        </p:nvGraphicFramePr>
        <p:xfrm>
          <a:off x="5358325" y="4802436"/>
          <a:ext cx="3543301" cy="1341120"/>
        </p:xfrm>
        <a:graphic>
          <a:graphicData uri="http://schemas.openxmlformats.org/drawingml/2006/table">
            <a:tbl>
              <a:tblPr/>
              <a:tblGrid>
                <a:gridCol w="1405921">
                  <a:extLst>
                    <a:ext uri="{9D8B030D-6E8A-4147-A177-3AD203B41FA5}">
                      <a16:colId xmlns:a16="http://schemas.microsoft.com/office/drawing/2014/main" val="3858098230"/>
                    </a:ext>
                  </a:extLst>
                </a:gridCol>
                <a:gridCol w="750458">
                  <a:extLst>
                    <a:ext uri="{9D8B030D-6E8A-4147-A177-3AD203B41FA5}">
                      <a16:colId xmlns:a16="http://schemas.microsoft.com/office/drawing/2014/main" val="92204615"/>
                    </a:ext>
                  </a:extLst>
                </a:gridCol>
                <a:gridCol w="636464">
                  <a:extLst>
                    <a:ext uri="{9D8B030D-6E8A-4147-A177-3AD203B41FA5}">
                      <a16:colId xmlns:a16="http://schemas.microsoft.com/office/drawing/2014/main" val="2861774611"/>
                    </a:ext>
                  </a:extLst>
                </a:gridCol>
                <a:gridCol w="750458">
                  <a:extLst>
                    <a:ext uri="{9D8B030D-6E8A-4147-A177-3AD203B41FA5}">
                      <a16:colId xmlns:a16="http://schemas.microsoft.com/office/drawing/2014/main" val="3038378544"/>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Affinity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012587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36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8113446"/>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34876896"/>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1608481"/>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20455374"/>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431243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4998211"/>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0157159"/>
                  </a:ext>
                </a:extLst>
              </a:tr>
            </a:tbl>
          </a:graphicData>
        </a:graphic>
      </p:graphicFrame>
      <p:sp>
        <p:nvSpPr>
          <p:cNvPr id="13" name="Rectangle 12">
            <a:extLst>
              <a:ext uri="{FF2B5EF4-FFF2-40B4-BE49-F238E27FC236}">
                <a16:creationId xmlns:a16="http://schemas.microsoft.com/office/drawing/2014/main" id="{DD29DCA7-C0FF-E645-B9F1-1EF020190E37}"/>
              </a:ext>
            </a:extLst>
          </p:cNvPr>
          <p:cNvSpPr/>
          <p:nvPr/>
        </p:nvSpPr>
        <p:spPr>
          <a:xfrm>
            <a:off x="5358324" y="2080393"/>
            <a:ext cx="3814785" cy="1569660"/>
          </a:xfrm>
          <a:prstGeom prst="rect">
            <a:avLst/>
          </a:prstGeom>
        </p:spPr>
        <p:txBody>
          <a:bodyPr wrap="square">
            <a:spAutoFit/>
          </a:bodyPr>
          <a:lstStyle/>
          <a:p>
            <a:r>
              <a:rPr lang="en-CA" b="0" dirty="0"/>
              <a:t>Affinity merged with </a:t>
            </a:r>
            <a:r>
              <a:rPr lang="en-CA" b="0" dirty="0" err="1"/>
              <a:t>Kenaston</a:t>
            </a:r>
            <a:r>
              <a:rPr lang="en-CA" b="0" dirty="0"/>
              <a:t>, </a:t>
            </a:r>
            <a:r>
              <a:rPr lang="en-CA" b="0" dirty="0" err="1"/>
              <a:t>Lintlaw</a:t>
            </a:r>
            <a:r>
              <a:rPr lang="en-CA" b="0" dirty="0"/>
              <a:t>, Prairie Diamond and Milestone Credit Unions in Jan 2007; with </a:t>
            </a:r>
            <a:r>
              <a:rPr lang="en-CA" b="0" dirty="0" err="1"/>
              <a:t>FirstSask</a:t>
            </a:r>
            <a:r>
              <a:rPr lang="en-CA" b="0" dirty="0"/>
              <a:t> and Nokomis Savings Credit Unions Jan 2008; with Broadview and </a:t>
            </a:r>
            <a:r>
              <a:rPr lang="en-CA" b="0" dirty="0" err="1"/>
              <a:t>Canoday</a:t>
            </a:r>
            <a:r>
              <a:rPr lang="en-CA" b="0" dirty="0"/>
              <a:t> Credit Unions Jan'13; with Spectra and Advantage July 2013; and  Shaunavon Credit Union and </a:t>
            </a:r>
            <a:r>
              <a:rPr lang="en-CA" b="0" dirty="0" err="1"/>
              <a:t>Hudsons</a:t>
            </a:r>
            <a:r>
              <a:rPr lang="en-CA" b="0" dirty="0"/>
              <a:t> Bay Credit Union Jan 2015.</a:t>
            </a:r>
          </a:p>
        </p:txBody>
      </p:sp>
    </p:spTree>
    <p:extLst>
      <p:ext uri="{BB962C8B-B14F-4D97-AF65-F5344CB8AC3E}">
        <p14:creationId xmlns:p14="http://schemas.microsoft.com/office/powerpoint/2010/main" val="16373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Saskatchewan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48</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9">
            <a:extLst>
              <a:ext uri="{FF2B5EF4-FFF2-40B4-BE49-F238E27FC236}">
                <a16:creationId xmlns:a16="http://schemas.microsoft.com/office/drawing/2014/main" id="{97F91CD5-A997-8948-8C9C-A34492731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53" y="742318"/>
            <a:ext cx="1631382" cy="857882"/>
          </a:xfrm>
          <a:prstGeom prst="rect">
            <a:avLst/>
          </a:prstGeom>
        </p:spPr>
      </p:pic>
      <p:graphicFrame>
        <p:nvGraphicFramePr>
          <p:cNvPr id="13" name="Chart 12">
            <a:extLst>
              <a:ext uri="{FF2B5EF4-FFF2-40B4-BE49-F238E27FC236}">
                <a16:creationId xmlns:a16="http://schemas.microsoft.com/office/drawing/2014/main" id="{42CFD00D-0905-8245-A457-F5A9EAA5AF4F}"/>
              </a:ext>
            </a:extLst>
          </p:cNvPr>
          <p:cNvGraphicFramePr>
            <a:graphicFrameLocks/>
          </p:cNvGraphicFramePr>
          <p:nvPr>
            <p:extLst>
              <p:ext uri="{D42A27DB-BD31-4B8C-83A1-F6EECF244321}">
                <p14:modId xmlns:p14="http://schemas.microsoft.com/office/powerpoint/2010/main" val="775226679"/>
              </p:ext>
            </p:extLst>
          </p:nvPr>
        </p:nvGraphicFramePr>
        <p:xfrm>
          <a:off x="264635" y="1752600"/>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E62F2A70-A0E7-4346-8A8A-7B0602D1D252}"/>
              </a:ext>
            </a:extLst>
          </p:cNvPr>
          <p:cNvGraphicFramePr>
            <a:graphicFrameLocks noGrp="1"/>
          </p:cNvGraphicFramePr>
          <p:nvPr>
            <p:extLst>
              <p:ext uri="{D42A27DB-BD31-4B8C-83A1-F6EECF244321}">
                <p14:modId xmlns:p14="http://schemas.microsoft.com/office/powerpoint/2010/main" val="2436466505"/>
              </p:ext>
            </p:extLst>
          </p:nvPr>
        </p:nvGraphicFramePr>
        <p:xfrm>
          <a:off x="5373413" y="4805680"/>
          <a:ext cx="3543301" cy="1341120"/>
        </p:xfrm>
        <a:graphic>
          <a:graphicData uri="http://schemas.openxmlformats.org/drawingml/2006/table">
            <a:tbl>
              <a:tblPr/>
              <a:tblGrid>
                <a:gridCol w="1405921">
                  <a:extLst>
                    <a:ext uri="{9D8B030D-6E8A-4147-A177-3AD203B41FA5}">
                      <a16:colId xmlns:a16="http://schemas.microsoft.com/office/drawing/2014/main" val="1569491270"/>
                    </a:ext>
                  </a:extLst>
                </a:gridCol>
                <a:gridCol w="750458">
                  <a:extLst>
                    <a:ext uri="{9D8B030D-6E8A-4147-A177-3AD203B41FA5}">
                      <a16:colId xmlns:a16="http://schemas.microsoft.com/office/drawing/2014/main" val="3495667239"/>
                    </a:ext>
                  </a:extLst>
                </a:gridCol>
                <a:gridCol w="636464">
                  <a:extLst>
                    <a:ext uri="{9D8B030D-6E8A-4147-A177-3AD203B41FA5}">
                      <a16:colId xmlns:a16="http://schemas.microsoft.com/office/drawing/2014/main" val="876054705"/>
                    </a:ext>
                  </a:extLst>
                </a:gridCol>
                <a:gridCol w="750458">
                  <a:extLst>
                    <a:ext uri="{9D8B030D-6E8A-4147-A177-3AD203B41FA5}">
                      <a16:colId xmlns:a16="http://schemas.microsoft.com/office/drawing/2014/main" val="2225097120"/>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Affinity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fontAlgn="ctr"/>
                      <a:r>
                        <a:rPr lang="en-CA" sz="900" b="1" i="0" u="none" strike="noStrike">
                          <a:solidFill>
                            <a:srgbClr val="000000"/>
                          </a:solidFill>
                          <a:effectLst/>
                          <a:latin typeface="Calibri" panose="020F0502020204030204" pitchFamily="34" charset="0"/>
                        </a:rPr>
                        <a:t>Saskatchewan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731972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Q4'20 %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36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128567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3557981"/>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26.760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81335651"/>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4.684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8685744"/>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17.103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99243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7.483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4381965"/>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3732621"/>
                  </a:ext>
                </a:extLst>
              </a:tr>
            </a:tbl>
          </a:graphicData>
        </a:graphic>
      </p:graphicFrame>
      <p:sp>
        <p:nvSpPr>
          <p:cNvPr id="14" name="Rectangle 13">
            <a:extLst>
              <a:ext uri="{FF2B5EF4-FFF2-40B4-BE49-F238E27FC236}">
                <a16:creationId xmlns:a16="http://schemas.microsoft.com/office/drawing/2014/main" id="{E8F70838-4FB3-EB45-9695-1202944C7149}"/>
              </a:ext>
            </a:extLst>
          </p:cNvPr>
          <p:cNvSpPr/>
          <p:nvPr/>
        </p:nvSpPr>
        <p:spPr>
          <a:xfrm>
            <a:off x="5358324" y="2080393"/>
            <a:ext cx="3814785" cy="1569660"/>
          </a:xfrm>
          <a:prstGeom prst="rect">
            <a:avLst/>
          </a:prstGeom>
        </p:spPr>
        <p:txBody>
          <a:bodyPr wrap="square">
            <a:spAutoFit/>
          </a:bodyPr>
          <a:lstStyle/>
          <a:p>
            <a:r>
              <a:rPr lang="en-CA" b="0" dirty="0"/>
              <a:t>Affinity merged with </a:t>
            </a:r>
            <a:r>
              <a:rPr lang="en-CA" b="0" dirty="0" err="1"/>
              <a:t>Kenaston</a:t>
            </a:r>
            <a:r>
              <a:rPr lang="en-CA" b="0" dirty="0"/>
              <a:t>, </a:t>
            </a:r>
            <a:r>
              <a:rPr lang="en-CA" b="0" dirty="0" err="1"/>
              <a:t>Lintlaw</a:t>
            </a:r>
            <a:r>
              <a:rPr lang="en-CA" b="0" dirty="0"/>
              <a:t>, Prairie Diamond and Milestone Credit Unions in Jan 2007; with </a:t>
            </a:r>
            <a:r>
              <a:rPr lang="en-CA" b="0" dirty="0" err="1"/>
              <a:t>FirstSask</a:t>
            </a:r>
            <a:r>
              <a:rPr lang="en-CA" b="0" dirty="0"/>
              <a:t> and Nokomis Savings Credit Unions Jan 2008; with Broadview and </a:t>
            </a:r>
            <a:r>
              <a:rPr lang="en-CA" b="0" dirty="0" err="1"/>
              <a:t>Canoday</a:t>
            </a:r>
            <a:r>
              <a:rPr lang="en-CA" b="0" dirty="0"/>
              <a:t> Credit Unions Jan'13; with Spectra and Advantage July 2013; and  Shaunavon Credit Union and </a:t>
            </a:r>
            <a:r>
              <a:rPr lang="en-CA" b="0" dirty="0" err="1"/>
              <a:t>Hudsons</a:t>
            </a:r>
            <a:r>
              <a:rPr lang="en-CA" b="0" dirty="0"/>
              <a:t> Bay Credit Union Jan 2015.</a:t>
            </a:r>
          </a:p>
        </p:txBody>
      </p:sp>
    </p:spTree>
    <p:extLst>
      <p:ext uri="{BB962C8B-B14F-4D97-AF65-F5344CB8AC3E}">
        <p14:creationId xmlns:p14="http://schemas.microsoft.com/office/powerpoint/2010/main" val="139752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5365"/>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49</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5" name="Picture 4">
            <a:extLst>
              <a:ext uri="{FF2B5EF4-FFF2-40B4-BE49-F238E27FC236}">
                <a16:creationId xmlns:a16="http://schemas.microsoft.com/office/drawing/2014/main" id="{854F6AED-912B-F447-AB50-08FF0F171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88" y="838200"/>
            <a:ext cx="2908300" cy="774700"/>
          </a:xfrm>
          <a:prstGeom prst="rect">
            <a:avLst/>
          </a:prstGeom>
        </p:spPr>
      </p:pic>
      <p:graphicFrame>
        <p:nvGraphicFramePr>
          <p:cNvPr id="11" name="Chart 10">
            <a:extLst>
              <a:ext uri="{FF2B5EF4-FFF2-40B4-BE49-F238E27FC236}">
                <a16:creationId xmlns:a16="http://schemas.microsoft.com/office/drawing/2014/main" id="{B7742A42-489A-A34D-B7BB-96388BF6DCD5}"/>
              </a:ext>
            </a:extLst>
          </p:cNvPr>
          <p:cNvGraphicFramePr>
            <a:graphicFrameLocks/>
          </p:cNvGraphicFramePr>
          <p:nvPr/>
        </p:nvGraphicFramePr>
        <p:xfrm>
          <a:off x="191142" y="1828800"/>
          <a:ext cx="4572000" cy="4447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762249ED-3124-DB44-BFDE-FCC1AE15B0CA}"/>
              </a:ext>
            </a:extLst>
          </p:cNvPr>
          <p:cNvGraphicFramePr>
            <a:graphicFrameLocks noGrp="1"/>
          </p:cNvGraphicFramePr>
          <p:nvPr/>
        </p:nvGraphicFramePr>
        <p:xfrm>
          <a:off x="5384728" y="5105400"/>
          <a:ext cx="3543301" cy="1036320"/>
        </p:xfrm>
        <a:graphic>
          <a:graphicData uri="http://schemas.openxmlformats.org/drawingml/2006/table">
            <a:tbl>
              <a:tblPr/>
              <a:tblGrid>
                <a:gridCol w="1405921">
                  <a:extLst>
                    <a:ext uri="{9D8B030D-6E8A-4147-A177-3AD203B41FA5}">
                      <a16:colId xmlns:a16="http://schemas.microsoft.com/office/drawing/2014/main" val="570172064"/>
                    </a:ext>
                  </a:extLst>
                </a:gridCol>
                <a:gridCol w="750458">
                  <a:extLst>
                    <a:ext uri="{9D8B030D-6E8A-4147-A177-3AD203B41FA5}">
                      <a16:colId xmlns:a16="http://schemas.microsoft.com/office/drawing/2014/main" val="3606540421"/>
                    </a:ext>
                  </a:extLst>
                </a:gridCol>
                <a:gridCol w="636464">
                  <a:extLst>
                    <a:ext uri="{9D8B030D-6E8A-4147-A177-3AD203B41FA5}">
                      <a16:colId xmlns:a16="http://schemas.microsoft.com/office/drawing/2014/main" val="846442567"/>
                    </a:ext>
                  </a:extLst>
                </a:gridCol>
                <a:gridCol w="750458">
                  <a:extLst>
                    <a:ext uri="{9D8B030D-6E8A-4147-A177-3AD203B41FA5}">
                      <a16:colId xmlns:a16="http://schemas.microsoft.com/office/drawing/2014/main" val="3330878565"/>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92E1"/>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630063"/>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88200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9020860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6100"/>
                          </a:solidFill>
                          <a:effectLst/>
                          <a:latin typeface="Calibri" panose="020F0502020204030204" pitchFamily="34" charset="0"/>
                        </a:rPr>
                        <a:t>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93413151"/>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6100"/>
                          </a:solidFill>
                          <a:effectLst/>
                          <a:latin typeface="Calibri" panose="020F0502020204030204" pitchFamily="34" charset="0"/>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743025509"/>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804730"/>
                  </a:ext>
                </a:extLst>
              </a:tr>
            </a:tbl>
          </a:graphicData>
        </a:graphic>
      </p:graphicFrame>
      <p:sp>
        <p:nvSpPr>
          <p:cNvPr id="12" name="Rectangle 11">
            <a:extLst>
              <a:ext uri="{FF2B5EF4-FFF2-40B4-BE49-F238E27FC236}">
                <a16:creationId xmlns:a16="http://schemas.microsoft.com/office/drawing/2014/main" id="{BC43DC44-CEE2-E84E-8C46-48F9D05EBD41}"/>
              </a:ext>
            </a:extLst>
          </p:cNvPr>
          <p:cNvSpPr/>
          <p:nvPr/>
        </p:nvSpPr>
        <p:spPr>
          <a:xfrm>
            <a:off x="5373413" y="2240314"/>
            <a:ext cx="3694387" cy="1384995"/>
          </a:xfrm>
          <a:prstGeom prst="rect">
            <a:avLst/>
          </a:prstGeom>
        </p:spPr>
        <p:txBody>
          <a:bodyPr wrap="square">
            <a:spAutoFit/>
          </a:bodyPr>
          <a:lstStyle/>
          <a:p>
            <a:r>
              <a:rPr lang="en-CA" b="0" dirty="0"/>
              <a:t>Lowe Farm Credit Union amalgamated with Access in Jan 2010 and with Sanford Credit Union Jan 2013.</a:t>
            </a:r>
          </a:p>
          <a:p>
            <a:endParaRPr lang="en-CA" b="0" dirty="0"/>
          </a:p>
          <a:p>
            <a:r>
              <a:rPr lang="en-CA" b="0" dirty="0"/>
              <a:t>Merged with Crosstown Civic Credit Union Jan 1, 2021.  Crosstown historical results combined with Access.</a:t>
            </a:r>
          </a:p>
        </p:txBody>
      </p:sp>
    </p:spTree>
    <p:extLst>
      <p:ext uri="{BB962C8B-B14F-4D97-AF65-F5344CB8AC3E}">
        <p14:creationId xmlns:p14="http://schemas.microsoft.com/office/powerpoint/2010/main" val="88261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839186" y="228600"/>
            <a:ext cx="7543800" cy="1450757"/>
          </a:xfrm>
        </p:spPr>
        <p:txBody>
          <a:bodyPr/>
          <a:lstStyle/>
          <a:p>
            <a:r>
              <a:rPr lang="en-CA" dirty="0"/>
              <a:t>Business Loans</a:t>
            </a:r>
          </a:p>
        </p:txBody>
      </p:sp>
      <p:graphicFrame>
        <p:nvGraphicFramePr>
          <p:cNvPr id="2" name="Content Placeholder 5"/>
          <p:cNvGraphicFramePr>
            <a:graphicFrameLocks noGrp="1"/>
          </p:cNvGraphicFramePr>
          <p:nvPr>
            <p:ph idx="1"/>
            <p:extLst>
              <p:ext uri="{D42A27DB-BD31-4B8C-83A1-F6EECF244321}">
                <p14:modId xmlns:p14="http://schemas.microsoft.com/office/powerpoint/2010/main" val="3770769973"/>
              </p:ext>
            </p:extLst>
          </p:nvPr>
        </p:nvGraphicFramePr>
        <p:xfrm>
          <a:off x="566738" y="1752600"/>
          <a:ext cx="3624262"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1536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8D77931-BD7F-4AF1-9946-CF9DF46AEF97}" type="slidenum">
              <a:rPr lang="en-US">
                <a:solidFill>
                  <a:schemeClr val="bg1"/>
                </a:solidFill>
              </a:rPr>
              <a:pPr>
                <a:spcBef>
                  <a:spcPct val="0"/>
                </a:spcBef>
                <a:buClrTx/>
                <a:buFontTx/>
                <a:buNone/>
              </a:pPr>
              <a:t>5</a:t>
            </a:fld>
            <a:endParaRPr lang="en-US">
              <a:solidFill>
                <a:schemeClr val="bg1"/>
              </a:solidFill>
            </a:endParaRPr>
          </a:p>
        </p:txBody>
      </p:sp>
      <p:sp>
        <p:nvSpPr>
          <p:cNvPr id="9" name="TextBox 8"/>
          <p:cNvSpPr txBox="1"/>
          <p:nvPr/>
        </p:nvSpPr>
        <p:spPr>
          <a:xfrm>
            <a:off x="6858000" y="304800"/>
            <a:ext cx="1614545" cy="276999"/>
          </a:xfrm>
          <a:prstGeom prst="rect">
            <a:avLst/>
          </a:prstGeom>
          <a:noFill/>
        </p:spPr>
        <p:txBody>
          <a:bodyPr wrap="none" rtlCol="0">
            <a:spAutoFit/>
          </a:bodyPr>
          <a:lstStyle/>
          <a:p>
            <a:r>
              <a:rPr lang="en-CA" b="0" dirty="0">
                <a:solidFill>
                  <a:schemeClr val="tx1">
                    <a:lumMod val="50000"/>
                    <a:lumOff val="50000"/>
                  </a:schemeClr>
                </a:solidFill>
              </a:rPr>
              <a:t>Updated Quarterly</a:t>
            </a:r>
            <a:endParaRPr lang="en-US" b="0" dirty="0">
              <a:solidFill>
                <a:schemeClr val="tx1">
                  <a:lumMod val="50000"/>
                  <a:lumOff val="50000"/>
                </a:schemeClr>
              </a:solidFill>
            </a:endParaRPr>
          </a:p>
        </p:txBody>
      </p:sp>
      <p:graphicFrame>
        <p:nvGraphicFramePr>
          <p:cNvPr id="3" name="Object 2">
            <a:extLst>
              <a:ext uri="{FF2B5EF4-FFF2-40B4-BE49-F238E27FC236}">
                <a16:creationId xmlns:a16="http://schemas.microsoft.com/office/drawing/2014/main" id="{97B47974-683C-41C8-90FE-5EC0E57E4061}"/>
              </a:ext>
            </a:extLst>
          </p:cNvPr>
          <p:cNvGraphicFramePr>
            <a:graphicFrameLocks noChangeAspect="1"/>
          </p:cNvGraphicFramePr>
          <p:nvPr>
            <p:extLst>
              <p:ext uri="{D42A27DB-BD31-4B8C-83A1-F6EECF244321}">
                <p14:modId xmlns:p14="http://schemas.microsoft.com/office/powerpoint/2010/main" val="2808324344"/>
              </p:ext>
            </p:extLst>
          </p:nvPr>
        </p:nvGraphicFramePr>
        <p:xfrm>
          <a:off x="4571527" y="4114800"/>
          <a:ext cx="4352925" cy="1985963"/>
        </p:xfrm>
        <a:graphic>
          <a:graphicData uri="http://schemas.openxmlformats.org/presentationml/2006/ole">
            <mc:AlternateContent xmlns:mc="http://schemas.openxmlformats.org/markup-compatibility/2006">
              <mc:Choice xmlns:v="urn:schemas-microsoft-com:vml" Requires="v">
                <p:oleObj spid="_x0000_s3073" name="Macro-Enabled Worksheet" r:id="rId5" imgW="4352950" imgH="1985996" progId="Excel.SheetMacroEnabled.12">
                  <p:link updateAutomatic="1"/>
                </p:oleObj>
              </mc:Choice>
              <mc:Fallback>
                <p:oleObj name="Macro-Enabled Worksheet" r:id="rId5" imgW="4352950" imgH="1985996" progId="Excel.SheetMacroEnabled.12">
                  <p:link updateAutomatic="1"/>
                  <p:pic>
                    <p:nvPicPr>
                      <p:cNvPr id="3" name="Object 2">
                        <a:extLst>
                          <a:ext uri="{FF2B5EF4-FFF2-40B4-BE49-F238E27FC236}">
                            <a16:creationId xmlns:a16="http://schemas.microsoft.com/office/drawing/2014/main" id="{97B47974-683C-41C8-90FE-5EC0E57E4061}"/>
                          </a:ext>
                        </a:extLst>
                      </p:cNvPr>
                      <p:cNvPicPr/>
                      <p:nvPr/>
                    </p:nvPicPr>
                    <p:blipFill>
                      <a:blip r:embed="rId6"/>
                      <a:stretch>
                        <a:fillRect/>
                      </a:stretch>
                    </p:blipFill>
                    <p:spPr>
                      <a:xfrm>
                        <a:off x="4571527" y="4114800"/>
                        <a:ext cx="4352925" cy="198596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Saskatchewan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50</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a:extLst>
              <a:ext uri="{FF2B5EF4-FFF2-40B4-BE49-F238E27FC236}">
                <a16:creationId xmlns:a16="http://schemas.microsoft.com/office/drawing/2014/main" id="{1E8BDF5D-10E7-F04C-AB23-867DC389C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88" y="838200"/>
            <a:ext cx="2908300" cy="774700"/>
          </a:xfrm>
          <a:prstGeom prst="rect">
            <a:avLst/>
          </a:prstGeom>
        </p:spPr>
      </p:pic>
      <p:graphicFrame>
        <p:nvGraphicFramePr>
          <p:cNvPr id="13" name="Chart 12">
            <a:extLst>
              <a:ext uri="{FF2B5EF4-FFF2-40B4-BE49-F238E27FC236}">
                <a16:creationId xmlns:a16="http://schemas.microsoft.com/office/drawing/2014/main" id="{F064BED3-A360-B94A-BBB9-D098336C1F3F}"/>
              </a:ext>
            </a:extLst>
          </p:cNvPr>
          <p:cNvGraphicFramePr>
            <a:graphicFrameLocks/>
          </p:cNvGraphicFramePr>
          <p:nvPr/>
        </p:nvGraphicFramePr>
        <p:xfrm>
          <a:off x="533400" y="1905000"/>
          <a:ext cx="4572000" cy="4394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1A35EA3C-813A-CC42-8DF8-FEF6FC43FC08}"/>
              </a:ext>
            </a:extLst>
          </p:cNvPr>
          <p:cNvSpPr/>
          <p:nvPr/>
        </p:nvSpPr>
        <p:spPr>
          <a:xfrm>
            <a:off x="5373413" y="2240314"/>
            <a:ext cx="3694387" cy="1384995"/>
          </a:xfrm>
          <a:prstGeom prst="rect">
            <a:avLst/>
          </a:prstGeom>
        </p:spPr>
        <p:txBody>
          <a:bodyPr wrap="square">
            <a:spAutoFit/>
          </a:bodyPr>
          <a:lstStyle/>
          <a:p>
            <a:r>
              <a:rPr lang="en-CA" b="0" dirty="0"/>
              <a:t>Lowe Farm Credit Union amalgamated with Access in Jan 2010 and with Sanford Credit Union Jan 2013.</a:t>
            </a:r>
          </a:p>
          <a:p>
            <a:endParaRPr lang="en-CA" b="0" dirty="0"/>
          </a:p>
          <a:p>
            <a:r>
              <a:rPr lang="en-CA" b="0" dirty="0"/>
              <a:t>Merged with Crosstown Civic Credit Union Jan 1, 2021.  Crosstown historical results combined with Access.</a:t>
            </a:r>
          </a:p>
        </p:txBody>
      </p:sp>
      <p:graphicFrame>
        <p:nvGraphicFramePr>
          <p:cNvPr id="3" name="Table 2">
            <a:extLst>
              <a:ext uri="{FF2B5EF4-FFF2-40B4-BE49-F238E27FC236}">
                <a16:creationId xmlns:a16="http://schemas.microsoft.com/office/drawing/2014/main" id="{A44280D6-3E59-DE4A-9D6A-D60E392B6345}"/>
              </a:ext>
            </a:extLst>
          </p:cNvPr>
          <p:cNvGraphicFramePr>
            <a:graphicFrameLocks noGrp="1"/>
          </p:cNvGraphicFramePr>
          <p:nvPr>
            <p:extLst>
              <p:ext uri="{D42A27DB-BD31-4B8C-83A1-F6EECF244321}">
                <p14:modId xmlns:p14="http://schemas.microsoft.com/office/powerpoint/2010/main" val="1925055681"/>
              </p:ext>
            </p:extLst>
          </p:nvPr>
        </p:nvGraphicFramePr>
        <p:xfrm>
          <a:off x="5373413" y="5105400"/>
          <a:ext cx="3543301" cy="1036320"/>
        </p:xfrm>
        <a:graphic>
          <a:graphicData uri="http://schemas.openxmlformats.org/drawingml/2006/table">
            <a:tbl>
              <a:tblPr/>
              <a:tblGrid>
                <a:gridCol w="1405921">
                  <a:extLst>
                    <a:ext uri="{9D8B030D-6E8A-4147-A177-3AD203B41FA5}">
                      <a16:colId xmlns:a16="http://schemas.microsoft.com/office/drawing/2014/main" val="4069297189"/>
                    </a:ext>
                  </a:extLst>
                </a:gridCol>
                <a:gridCol w="750458">
                  <a:extLst>
                    <a:ext uri="{9D8B030D-6E8A-4147-A177-3AD203B41FA5}">
                      <a16:colId xmlns:a16="http://schemas.microsoft.com/office/drawing/2014/main" val="2037409340"/>
                    </a:ext>
                  </a:extLst>
                </a:gridCol>
                <a:gridCol w="636464">
                  <a:extLst>
                    <a:ext uri="{9D8B030D-6E8A-4147-A177-3AD203B41FA5}">
                      <a16:colId xmlns:a16="http://schemas.microsoft.com/office/drawing/2014/main" val="1330170051"/>
                    </a:ext>
                  </a:extLst>
                </a:gridCol>
                <a:gridCol w="750458">
                  <a:extLst>
                    <a:ext uri="{9D8B030D-6E8A-4147-A177-3AD203B41FA5}">
                      <a16:colId xmlns:a16="http://schemas.microsoft.com/office/drawing/2014/main" val="1631552068"/>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92E1"/>
                    </a:solidFill>
                  </a:tcPr>
                </a:tc>
                <a:tc gridSpan="3">
                  <a:txBody>
                    <a:bodyPr/>
                    <a:lstStyle/>
                    <a:p>
                      <a:pPr algn="ctr" fontAlgn="ctr"/>
                      <a:r>
                        <a:rPr lang="en-CA" sz="900" b="1" i="0" u="none" strike="noStrike">
                          <a:solidFill>
                            <a:srgbClr val="000000"/>
                          </a:solidFill>
                          <a:effectLst/>
                          <a:latin typeface="Calibri" panose="020F0502020204030204" pitchFamily="34" charset="0"/>
                        </a:rPr>
                        <a:t>Saskatchewan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225189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95776"/>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379707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61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19858707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5.99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6100"/>
                          </a:solidFill>
                          <a:effectLst/>
                          <a:latin typeface="Calibri" panose="020F0502020204030204" pitchFamily="34"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968914920"/>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1942782"/>
                  </a:ext>
                </a:extLst>
              </a:tr>
            </a:tbl>
          </a:graphicData>
        </a:graphic>
      </p:graphicFrame>
    </p:spTree>
    <p:extLst>
      <p:ext uri="{BB962C8B-B14F-4D97-AF65-F5344CB8AC3E}">
        <p14:creationId xmlns:p14="http://schemas.microsoft.com/office/powerpoint/2010/main" val="141208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5365"/>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51</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5" name="Picture 4">
            <a:extLst>
              <a:ext uri="{FF2B5EF4-FFF2-40B4-BE49-F238E27FC236}">
                <a16:creationId xmlns:a16="http://schemas.microsoft.com/office/drawing/2014/main" id="{4645787B-0D2D-CB48-8497-98C4B1FE6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95" y="773782"/>
            <a:ext cx="2054232" cy="902617"/>
          </a:xfrm>
          <a:prstGeom prst="rect">
            <a:avLst/>
          </a:prstGeom>
        </p:spPr>
      </p:pic>
      <p:graphicFrame>
        <p:nvGraphicFramePr>
          <p:cNvPr id="11" name="Chart 10">
            <a:extLst>
              <a:ext uri="{FF2B5EF4-FFF2-40B4-BE49-F238E27FC236}">
                <a16:creationId xmlns:a16="http://schemas.microsoft.com/office/drawing/2014/main" id="{B31D2D30-1F64-9249-A139-ACB622097E8C}"/>
              </a:ext>
            </a:extLst>
          </p:cNvPr>
          <p:cNvGraphicFramePr>
            <a:graphicFrameLocks/>
          </p:cNvGraphicFramePr>
          <p:nvPr>
            <p:extLst>
              <p:ext uri="{D42A27DB-BD31-4B8C-83A1-F6EECF244321}">
                <p14:modId xmlns:p14="http://schemas.microsoft.com/office/powerpoint/2010/main" val="453884877"/>
              </p:ext>
            </p:extLst>
          </p:nvPr>
        </p:nvGraphicFramePr>
        <p:xfrm>
          <a:off x="176587" y="1828800"/>
          <a:ext cx="4572000" cy="4447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6BA32E60-DD15-5445-B161-31BCBA1DD7FE}"/>
              </a:ext>
            </a:extLst>
          </p:cNvPr>
          <p:cNvGraphicFramePr>
            <a:graphicFrameLocks noGrp="1"/>
          </p:cNvGraphicFramePr>
          <p:nvPr>
            <p:extLst>
              <p:ext uri="{D42A27DB-BD31-4B8C-83A1-F6EECF244321}">
                <p14:modId xmlns:p14="http://schemas.microsoft.com/office/powerpoint/2010/main" val="2889294429"/>
              </p:ext>
            </p:extLst>
          </p:nvPr>
        </p:nvGraphicFramePr>
        <p:xfrm>
          <a:off x="5396714" y="5105400"/>
          <a:ext cx="3543301" cy="1036320"/>
        </p:xfrm>
        <a:graphic>
          <a:graphicData uri="http://schemas.openxmlformats.org/drawingml/2006/table">
            <a:tbl>
              <a:tblPr/>
              <a:tblGrid>
                <a:gridCol w="1405921">
                  <a:extLst>
                    <a:ext uri="{9D8B030D-6E8A-4147-A177-3AD203B41FA5}">
                      <a16:colId xmlns:a16="http://schemas.microsoft.com/office/drawing/2014/main" val="3306805431"/>
                    </a:ext>
                  </a:extLst>
                </a:gridCol>
                <a:gridCol w="750458">
                  <a:extLst>
                    <a:ext uri="{9D8B030D-6E8A-4147-A177-3AD203B41FA5}">
                      <a16:colId xmlns:a16="http://schemas.microsoft.com/office/drawing/2014/main" val="2644757883"/>
                    </a:ext>
                  </a:extLst>
                </a:gridCol>
                <a:gridCol w="636464">
                  <a:extLst>
                    <a:ext uri="{9D8B030D-6E8A-4147-A177-3AD203B41FA5}">
                      <a16:colId xmlns:a16="http://schemas.microsoft.com/office/drawing/2014/main" val="2626292351"/>
                    </a:ext>
                  </a:extLst>
                </a:gridCol>
                <a:gridCol w="750458">
                  <a:extLst>
                    <a:ext uri="{9D8B030D-6E8A-4147-A177-3AD203B41FA5}">
                      <a16:colId xmlns:a16="http://schemas.microsoft.com/office/drawing/2014/main" val="872519344"/>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Steinbach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ADED"/>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8761963"/>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524295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312320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555418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4803074"/>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0077089"/>
                  </a:ext>
                </a:extLst>
              </a:tr>
            </a:tbl>
          </a:graphicData>
        </a:graphic>
      </p:graphicFrame>
    </p:spTree>
    <p:extLst>
      <p:ext uri="{BB962C8B-B14F-4D97-AF65-F5344CB8AC3E}">
        <p14:creationId xmlns:p14="http://schemas.microsoft.com/office/powerpoint/2010/main" val="1549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Manitoba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52</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a:extLst>
              <a:ext uri="{FF2B5EF4-FFF2-40B4-BE49-F238E27FC236}">
                <a16:creationId xmlns:a16="http://schemas.microsoft.com/office/drawing/2014/main" id="{889831DD-BB29-B747-A2BE-6D2408927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95" y="773782"/>
            <a:ext cx="2054232" cy="902617"/>
          </a:xfrm>
          <a:prstGeom prst="rect">
            <a:avLst/>
          </a:prstGeom>
        </p:spPr>
      </p:pic>
      <p:graphicFrame>
        <p:nvGraphicFramePr>
          <p:cNvPr id="12" name="Chart 11">
            <a:extLst>
              <a:ext uri="{FF2B5EF4-FFF2-40B4-BE49-F238E27FC236}">
                <a16:creationId xmlns:a16="http://schemas.microsoft.com/office/drawing/2014/main" id="{E712CF34-6D95-3F4C-A1BA-F92E1DA4E1C4}"/>
              </a:ext>
            </a:extLst>
          </p:cNvPr>
          <p:cNvGraphicFramePr>
            <a:graphicFrameLocks/>
          </p:cNvGraphicFramePr>
          <p:nvPr>
            <p:extLst>
              <p:ext uri="{D42A27DB-BD31-4B8C-83A1-F6EECF244321}">
                <p14:modId xmlns:p14="http://schemas.microsoft.com/office/powerpoint/2010/main" val="1264529293"/>
              </p:ext>
            </p:extLst>
          </p:nvPr>
        </p:nvGraphicFramePr>
        <p:xfrm>
          <a:off x="227286" y="1752600"/>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0409EAB8-6183-9E45-9546-90C202D5A9D7}"/>
              </a:ext>
            </a:extLst>
          </p:cNvPr>
          <p:cNvGraphicFramePr>
            <a:graphicFrameLocks noGrp="1"/>
          </p:cNvGraphicFramePr>
          <p:nvPr>
            <p:extLst>
              <p:ext uri="{D42A27DB-BD31-4B8C-83A1-F6EECF244321}">
                <p14:modId xmlns:p14="http://schemas.microsoft.com/office/powerpoint/2010/main" val="3175439081"/>
              </p:ext>
            </p:extLst>
          </p:nvPr>
        </p:nvGraphicFramePr>
        <p:xfrm>
          <a:off x="5352865" y="5110480"/>
          <a:ext cx="3543301" cy="1036320"/>
        </p:xfrm>
        <a:graphic>
          <a:graphicData uri="http://schemas.openxmlformats.org/drawingml/2006/table">
            <a:tbl>
              <a:tblPr/>
              <a:tblGrid>
                <a:gridCol w="1405921">
                  <a:extLst>
                    <a:ext uri="{9D8B030D-6E8A-4147-A177-3AD203B41FA5}">
                      <a16:colId xmlns:a16="http://schemas.microsoft.com/office/drawing/2014/main" val="1447919881"/>
                    </a:ext>
                  </a:extLst>
                </a:gridCol>
                <a:gridCol w="750458">
                  <a:extLst>
                    <a:ext uri="{9D8B030D-6E8A-4147-A177-3AD203B41FA5}">
                      <a16:colId xmlns:a16="http://schemas.microsoft.com/office/drawing/2014/main" val="535460919"/>
                    </a:ext>
                  </a:extLst>
                </a:gridCol>
                <a:gridCol w="636464">
                  <a:extLst>
                    <a:ext uri="{9D8B030D-6E8A-4147-A177-3AD203B41FA5}">
                      <a16:colId xmlns:a16="http://schemas.microsoft.com/office/drawing/2014/main" val="1176094413"/>
                    </a:ext>
                  </a:extLst>
                </a:gridCol>
                <a:gridCol w="750458">
                  <a:extLst>
                    <a:ext uri="{9D8B030D-6E8A-4147-A177-3AD203B41FA5}">
                      <a16:colId xmlns:a16="http://schemas.microsoft.com/office/drawing/2014/main" val="1053356051"/>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Steinbach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ADED"/>
                    </a:solidFill>
                  </a:tcPr>
                </a:tc>
                <a:tc gridSpan="3">
                  <a:txBody>
                    <a:bodyPr/>
                    <a:lstStyle/>
                    <a:p>
                      <a:pPr algn="ctr" fontAlgn="ctr"/>
                      <a:r>
                        <a:rPr lang="en-CA" sz="900" b="1" i="0" u="none" strike="noStrike">
                          <a:solidFill>
                            <a:srgbClr val="000000"/>
                          </a:solidFill>
                          <a:effectLst/>
                          <a:latin typeface="Calibri" panose="020F0502020204030204" pitchFamily="34" charset="0"/>
                        </a:rPr>
                        <a:t>Manitoba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5003239"/>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763619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3758993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15.58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26276850"/>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1698707"/>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1184605"/>
                  </a:ext>
                </a:extLst>
              </a:tr>
            </a:tbl>
          </a:graphicData>
        </a:graphic>
      </p:graphicFrame>
    </p:spTree>
    <p:extLst>
      <p:ext uri="{BB962C8B-B14F-4D97-AF65-F5344CB8AC3E}">
        <p14:creationId xmlns:p14="http://schemas.microsoft.com/office/powerpoint/2010/main" val="334385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5365"/>
            <a:ext cx="41148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53</a:t>
            </a:fld>
            <a:endParaRPr lang="en-US">
              <a:solidFill>
                <a:schemeClr val="bg1"/>
              </a:solidFill>
            </a:endParaRPr>
          </a:p>
        </p:txBody>
      </p:sp>
      <p:sp>
        <p:nvSpPr>
          <p:cNvPr id="33796" name="Text Box 11"/>
          <p:cNvSpPr txBox="1">
            <a:spLocks noChangeArrowheads="1"/>
          </p:cNvSpPr>
          <p:nvPr/>
        </p:nvSpPr>
        <p:spPr bwMode="auto">
          <a:xfrm>
            <a:off x="70866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4400" y="828675"/>
            <a:ext cx="2076923" cy="81915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00000000-0008-0000-0800-000012000000}"/>
              </a:ext>
            </a:extLst>
          </p:cNvPr>
          <p:cNvGraphicFramePr>
            <a:graphicFrameLocks/>
          </p:cNvGraphicFramePr>
          <p:nvPr>
            <p:extLst>
              <p:ext uri="{D42A27DB-BD31-4B8C-83A1-F6EECF244321}">
                <p14:modId xmlns:p14="http://schemas.microsoft.com/office/powerpoint/2010/main" val="3238577890"/>
              </p:ext>
            </p:extLst>
          </p:nvPr>
        </p:nvGraphicFramePr>
        <p:xfrm>
          <a:off x="176587" y="1828800"/>
          <a:ext cx="4572000" cy="4447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ADC91ED4-1A7A-3C40-9C1F-EFFB7FB713A7}"/>
              </a:ext>
            </a:extLst>
          </p:cNvPr>
          <p:cNvGraphicFramePr>
            <a:graphicFrameLocks noGrp="1"/>
          </p:cNvGraphicFramePr>
          <p:nvPr>
            <p:extLst>
              <p:ext uri="{D42A27DB-BD31-4B8C-83A1-F6EECF244321}">
                <p14:modId xmlns:p14="http://schemas.microsoft.com/office/powerpoint/2010/main" val="2738086481"/>
              </p:ext>
            </p:extLst>
          </p:nvPr>
        </p:nvGraphicFramePr>
        <p:xfrm>
          <a:off x="5424112" y="4724400"/>
          <a:ext cx="3543301" cy="1341120"/>
        </p:xfrm>
        <a:graphic>
          <a:graphicData uri="http://schemas.openxmlformats.org/drawingml/2006/table">
            <a:tbl>
              <a:tblPr/>
              <a:tblGrid>
                <a:gridCol w="1405921">
                  <a:extLst>
                    <a:ext uri="{9D8B030D-6E8A-4147-A177-3AD203B41FA5}">
                      <a16:colId xmlns:a16="http://schemas.microsoft.com/office/drawing/2014/main" val="2273675679"/>
                    </a:ext>
                  </a:extLst>
                </a:gridCol>
                <a:gridCol w="750458">
                  <a:extLst>
                    <a:ext uri="{9D8B030D-6E8A-4147-A177-3AD203B41FA5}">
                      <a16:colId xmlns:a16="http://schemas.microsoft.com/office/drawing/2014/main" val="1946709676"/>
                    </a:ext>
                  </a:extLst>
                </a:gridCol>
                <a:gridCol w="636464">
                  <a:extLst>
                    <a:ext uri="{9D8B030D-6E8A-4147-A177-3AD203B41FA5}">
                      <a16:colId xmlns:a16="http://schemas.microsoft.com/office/drawing/2014/main" val="1637400478"/>
                    </a:ext>
                  </a:extLst>
                </a:gridCol>
                <a:gridCol w="750458">
                  <a:extLst>
                    <a:ext uri="{9D8B030D-6E8A-4147-A177-3AD203B41FA5}">
                      <a16:colId xmlns:a16="http://schemas.microsoft.com/office/drawing/2014/main" val="172012661"/>
                    </a:ext>
                  </a:extLst>
                </a:gridCol>
              </a:tblGrid>
              <a:tr h="152400">
                <a:tc>
                  <a:txBody>
                    <a:bodyPr/>
                    <a:lstStyle/>
                    <a:p>
                      <a:pPr algn="l" fontAlgn="ctr"/>
                      <a:r>
                        <a:rPr lang="en-CA" sz="900" b="1" i="0" u="none" strike="noStrike">
                          <a:solidFill>
                            <a:srgbClr val="595959"/>
                          </a:solidFill>
                          <a:effectLst/>
                          <a:latin typeface="Calibri" panose="020F0502020204030204" pitchFamily="34" charset="0"/>
                        </a:rPr>
                        <a:t>Assiniboine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5A"/>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9937333"/>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2039974"/>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12730822"/>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006100"/>
                          </a:solidFill>
                          <a:effectLst/>
                          <a:latin typeface="Calibri" panose="020F0502020204030204" pitchFamily="34" charset="0"/>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637413125"/>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91817940"/>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6100"/>
                          </a:solidFill>
                          <a:effectLst/>
                          <a:latin typeface="Calibri" panose="020F050202020403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7568894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6100"/>
                          </a:solidFill>
                          <a:effectLst/>
                          <a:latin typeface="Calibri" panose="020F050202020403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54582755"/>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200058"/>
                  </a:ext>
                </a:extLst>
              </a:tr>
            </a:tbl>
          </a:graphicData>
        </a:graphic>
      </p:graphicFrame>
    </p:spTree>
    <p:extLst>
      <p:ext uri="{BB962C8B-B14F-4D97-AF65-F5344CB8AC3E}">
        <p14:creationId xmlns:p14="http://schemas.microsoft.com/office/powerpoint/2010/main" val="37523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9806"/>
            <a:ext cx="4419600" cy="1600200"/>
          </a:xfrm>
        </p:spPr>
        <p:txBody>
          <a:bodyPr/>
          <a:lstStyle/>
          <a:p>
            <a:r>
              <a:rPr lang="en-CA" dirty="0"/>
              <a:t>Change in Share of Manitoba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54</a:t>
            </a:fld>
            <a:endParaRPr lang="en-US">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4400" y="828675"/>
            <a:ext cx="2076923" cy="81915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1" name="Chart 10">
            <a:extLst>
              <a:ext uri="{FF2B5EF4-FFF2-40B4-BE49-F238E27FC236}">
                <a16:creationId xmlns:a16="http://schemas.microsoft.com/office/drawing/2014/main" id="{00000000-0008-0000-0B00-000014000000}"/>
              </a:ext>
            </a:extLst>
          </p:cNvPr>
          <p:cNvGraphicFramePr>
            <a:graphicFrameLocks/>
          </p:cNvGraphicFramePr>
          <p:nvPr>
            <p:extLst>
              <p:ext uri="{D42A27DB-BD31-4B8C-83A1-F6EECF244321}">
                <p14:modId xmlns:p14="http://schemas.microsoft.com/office/powerpoint/2010/main" val="2732475400"/>
              </p:ext>
            </p:extLst>
          </p:nvPr>
        </p:nvGraphicFramePr>
        <p:xfrm>
          <a:off x="152400" y="1828800"/>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9953D14D-AB5B-F846-85AF-00CC56AC215D}"/>
              </a:ext>
            </a:extLst>
          </p:cNvPr>
          <p:cNvGraphicFramePr>
            <a:graphicFrameLocks noGrp="1"/>
          </p:cNvGraphicFramePr>
          <p:nvPr>
            <p:extLst>
              <p:ext uri="{D42A27DB-BD31-4B8C-83A1-F6EECF244321}">
                <p14:modId xmlns:p14="http://schemas.microsoft.com/office/powerpoint/2010/main" val="2205344733"/>
              </p:ext>
            </p:extLst>
          </p:nvPr>
        </p:nvGraphicFramePr>
        <p:xfrm>
          <a:off x="5373413" y="4724400"/>
          <a:ext cx="3543301" cy="1341120"/>
        </p:xfrm>
        <a:graphic>
          <a:graphicData uri="http://schemas.openxmlformats.org/drawingml/2006/table">
            <a:tbl>
              <a:tblPr/>
              <a:tblGrid>
                <a:gridCol w="1405921">
                  <a:extLst>
                    <a:ext uri="{9D8B030D-6E8A-4147-A177-3AD203B41FA5}">
                      <a16:colId xmlns:a16="http://schemas.microsoft.com/office/drawing/2014/main" val="303065160"/>
                    </a:ext>
                  </a:extLst>
                </a:gridCol>
                <a:gridCol w="750458">
                  <a:extLst>
                    <a:ext uri="{9D8B030D-6E8A-4147-A177-3AD203B41FA5}">
                      <a16:colId xmlns:a16="http://schemas.microsoft.com/office/drawing/2014/main" val="2050548271"/>
                    </a:ext>
                  </a:extLst>
                </a:gridCol>
                <a:gridCol w="636464">
                  <a:extLst>
                    <a:ext uri="{9D8B030D-6E8A-4147-A177-3AD203B41FA5}">
                      <a16:colId xmlns:a16="http://schemas.microsoft.com/office/drawing/2014/main" val="1755276907"/>
                    </a:ext>
                  </a:extLst>
                </a:gridCol>
                <a:gridCol w="750458">
                  <a:extLst>
                    <a:ext uri="{9D8B030D-6E8A-4147-A177-3AD203B41FA5}">
                      <a16:colId xmlns:a16="http://schemas.microsoft.com/office/drawing/2014/main" val="3066957786"/>
                    </a:ext>
                  </a:extLst>
                </a:gridCol>
              </a:tblGrid>
              <a:tr h="152400">
                <a:tc>
                  <a:txBody>
                    <a:bodyPr/>
                    <a:lstStyle/>
                    <a:p>
                      <a:pPr algn="l" fontAlgn="ctr"/>
                      <a:r>
                        <a:rPr lang="en-CA" sz="900" b="1" i="0" u="none" strike="noStrike">
                          <a:solidFill>
                            <a:srgbClr val="595959"/>
                          </a:solidFill>
                          <a:effectLst/>
                          <a:latin typeface="Calibri" panose="020F0502020204030204" pitchFamily="34" charset="0"/>
                        </a:rPr>
                        <a:t>Assiniboine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5A"/>
                    </a:solidFill>
                  </a:tcPr>
                </a:tc>
                <a:tc gridSpan="3">
                  <a:txBody>
                    <a:bodyPr/>
                    <a:lstStyle/>
                    <a:p>
                      <a:pPr algn="ctr" fontAlgn="ctr"/>
                      <a:r>
                        <a:rPr lang="en-CA" sz="900" b="1" i="0" u="none" strike="noStrike">
                          <a:solidFill>
                            <a:srgbClr val="000000"/>
                          </a:solidFill>
                          <a:effectLst/>
                          <a:latin typeface="Calibri" panose="020F0502020204030204" pitchFamily="34" charset="0"/>
                        </a:rPr>
                        <a:t>Manitoba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1063375"/>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Q4'20 %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732811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17463389"/>
                  </a:ext>
                </a:extLst>
              </a:tr>
              <a:tr h="152400">
                <a:tc>
                  <a:txBody>
                    <a:bodyPr/>
                    <a:lstStyle/>
                    <a:p>
                      <a:pPr algn="l" fontAlgn="ctr"/>
                      <a:r>
                        <a:rPr lang="en-CA" sz="900" b="0" i="0" u="none" strike="noStrike">
                          <a:solidFill>
                            <a:srgbClr val="000000"/>
                          </a:solidFill>
                          <a:effectLst/>
                          <a:latin typeface="Calibri" panose="020F0502020204030204" pitchFamily="34" charset="0"/>
                        </a:rPr>
                        <a:t>Non-Residential 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24.721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900" b="0" i="0" u="none" strike="noStrike">
                          <a:solidFill>
                            <a:srgbClr val="006100"/>
                          </a:solidFill>
                          <a:effectLst/>
                          <a:latin typeface="Calibri" panose="020F0502020204030204" pitchFamily="34" charset="0"/>
                        </a:rPr>
                        <a:t>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226027395"/>
                  </a:ext>
                </a:extLst>
              </a:tr>
              <a:tr h="152400">
                <a:tc>
                  <a:txBody>
                    <a:bodyPr/>
                    <a:lstStyle/>
                    <a:p>
                      <a:pPr algn="l" fontAlgn="ctr"/>
                      <a:r>
                        <a:rPr lang="en-CA" sz="900" b="0"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000000"/>
                          </a:solidFill>
                          <a:effectLst/>
                          <a:latin typeface="Calibri" panose="020F0502020204030204" pitchFamily="34" charset="0"/>
                        </a:rPr>
                        <a:t>0.537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0" i="0" u="none" strike="noStrike">
                          <a:solidFill>
                            <a:srgbClr val="9C0006"/>
                          </a:solidFill>
                          <a:effectLst/>
                          <a:latin typeface="Calibri" panose="020F050202020403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0" i="0" u="none" strike="noStrike">
                          <a:solidFill>
                            <a:srgbClr val="9C0006"/>
                          </a:solidFill>
                          <a:effectLst/>
                          <a:latin typeface="Calibri" panose="020F0502020204030204" pitchFamily="34" charset="0"/>
                        </a:rPr>
                        <a:t>-68.1%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35096846"/>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7.668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262944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3.597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61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371805206"/>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6948515"/>
                  </a:ext>
                </a:extLst>
              </a:tr>
            </a:tbl>
          </a:graphicData>
        </a:graphic>
      </p:graphicFrame>
    </p:spTree>
    <p:extLst>
      <p:ext uri="{BB962C8B-B14F-4D97-AF65-F5344CB8AC3E}">
        <p14:creationId xmlns:p14="http://schemas.microsoft.com/office/powerpoint/2010/main" val="213697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42807"/>
            <a:ext cx="44196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55</a:t>
            </a:fld>
            <a:endParaRPr lang="en-US">
              <a:solidFill>
                <a:schemeClr val="bg1"/>
              </a:solidFill>
            </a:endParaRPr>
          </a:p>
        </p:txBody>
      </p:sp>
      <p:sp>
        <p:nvSpPr>
          <p:cNvPr id="33796" name="Text Box 11"/>
          <p:cNvSpPr txBox="1">
            <a:spLocks noChangeArrowheads="1"/>
          </p:cNvSpPr>
          <p:nvPr/>
        </p:nvSpPr>
        <p:spPr bwMode="auto">
          <a:xfrm>
            <a:off x="7315200" y="30480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3" name="Picture 2" descr="Meridian_Logo_transparenc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24245"/>
            <a:ext cx="1447800" cy="941070"/>
          </a:xfrm>
          <a:prstGeom prst="rect">
            <a:avLst/>
          </a:prstGeom>
        </p:spPr>
      </p:pic>
      <p:graphicFrame>
        <p:nvGraphicFramePr>
          <p:cNvPr id="9" name="Chart 8">
            <a:extLst>
              <a:ext uri="{FF2B5EF4-FFF2-40B4-BE49-F238E27FC236}">
                <a16:creationId xmlns:a16="http://schemas.microsoft.com/office/drawing/2014/main" id="{00000000-0008-0000-0A00-000013000000}"/>
              </a:ext>
            </a:extLst>
          </p:cNvPr>
          <p:cNvGraphicFramePr>
            <a:graphicFrameLocks/>
          </p:cNvGraphicFramePr>
          <p:nvPr>
            <p:extLst>
              <p:ext uri="{D42A27DB-BD31-4B8C-83A1-F6EECF244321}">
                <p14:modId xmlns:p14="http://schemas.microsoft.com/office/powerpoint/2010/main" val="102046767"/>
              </p:ext>
            </p:extLst>
          </p:nvPr>
        </p:nvGraphicFramePr>
        <p:xfrm>
          <a:off x="193040" y="1752600"/>
          <a:ext cx="4338320" cy="44958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F74778DD-F6AC-4E6D-9F9C-4F2C31FA4595}"/>
              </a:ext>
            </a:extLst>
          </p:cNvPr>
          <p:cNvPicPr>
            <a:picLocks noChangeAspect="1"/>
          </p:cNvPicPr>
          <p:nvPr/>
        </p:nvPicPr>
        <p:blipFill>
          <a:blip r:embed="rId5"/>
          <a:stretch>
            <a:fillRect/>
          </a:stretch>
        </p:blipFill>
        <p:spPr>
          <a:xfrm>
            <a:off x="5626735" y="4419600"/>
            <a:ext cx="3324225" cy="1685925"/>
          </a:xfrm>
          <a:prstGeom prst="rect">
            <a:avLst/>
          </a:prstGeom>
        </p:spPr>
      </p:pic>
    </p:spTree>
    <p:extLst>
      <p:ext uri="{BB962C8B-B14F-4D97-AF65-F5344CB8AC3E}">
        <p14:creationId xmlns:p14="http://schemas.microsoft.com/office/powerpoint/2010/main" val="329095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29806"/>
            <a:ext cx="4648200" cy="1600200"/>
          </a:xfrm>
        </p:spPr>
        <p:txBody>
          <a:bodyPr/>
          <a:lstStyle/>
          <a:p>
            <a:r>
              <a:rPr lang="en-CA" dirty="0"/>
              <a:t>Change in Share of Ontario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56</a:t>
            </a:fld>
            <a:endParaRPr lang="en-US">
              <a:solidFill>
                <a:schemeClr val="bg1"/>
              </a:solidFill>
            </a:endParaRPr>
          </a:p>
        </p:txBody>
      </p:sp>
      <p:sp>
        <p:nvSpPr>
          <p:cNvPr id="8"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9" descr="Meridian_Logo_transparenc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24245"/>
            <a:ext cx="1447800" cy="941070"/>
          </a:xfrm>
          <a:prstGeom prst="rect">
            <a:avLst/>
          </a:prstGeom>
        </p:spPr>
      </p:pic>
      <p:graphicFrame>
        <p:nvGraphicFramePr>
          <p:cNvPr id="9" name="Chart 8">
            <a:extLst>
              <a:ext uri="{FF2B5EF4-FFF2-40B4-BE49-F238E27FC236}">
                <a16:creationId xmlns:a16="http://schemas.microsoft.com/office/drawing/2014/main" id="{00000000-0008-0000-0B00-000013000000}"/>
              </a:ext>
            </a:extLst>
          </p:cNvPr>
          <p:cNvGraphicFramePr>
            <a:graphicFrameLocks/>
          </p:cNvGraphicFramePr>
          <p:nvPr>
            <p:extLst>
              <p:ext uri="{D42A27DB-BD31-4B8C-83A1-F6EECF244321}">
                <p14:modId xmlns:p14="http://schemas.microsoft.com/office/powerpoint/2010/main" val="1611700660"/>
              </p:ext>
            </p:extLst>
          </p:nvPr>
        </p:nvGraphicFramePr>
        <p:xfrm>
          <a:off x="241300" y="1752600"/>
          <a:ext cx="4330700" cy="417512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C8D6CF71-9D75-4554-9ABC-08E2A075B78E}"/>
              </a:ext>
            </a:extLst>
          </p:cNvPr>
          <p:cNvPicPr>
            <a:picLocks noChangeAspect="1"/>
          </p:cNvPicPr>
          <p:nvPr/>
        </p:nvPicPr>
        <p:blipFill>
          <a:blip r:embed="rId5"/>
          <a:stretch>
            <a:fillRect/>
          </a:stretch>
        </p:blipFill>
        <p:spPr>
          <a:xfrm>
            <a:off x="5615764" y="4419600"/>
            <a:ext cx="3324225" cy="1685925"/>
          </a:xfrm>
          <a:prstGeom prst="rect">
            <a:avLst/>
          </a:prstGeom>
        </p:spPr>
      </p:pic>
    </p:spTree>
    <p:extLst>
      <p:ext uri="{BB962C8B-B14F-4D97-AF65-F5344CB8AC3E}">
        <p14:creationId xmlns:p14="http://schemas.microsoft.com/office/powerpoint/2010/main" val="64010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944" y="455365"/>
            <a:ext cx="43434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57</a:t>
            </a:fld>
            <a:endParaRPr lang="en-US" dirty="0">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9">
            <a:extLst>
              <a:ext uri="{FF2B5EF4-FFF2-40B4-BE49-F238E27FC236}">
                <a16:creationId xmlns:a16="http://schemas.microsoft.com/office/drawing/2014/main" id="{E94B1FA3-DBDB-3149-A4C2-7622AB05E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18" y="228600"/>
            <a:ext cx="1281865" cy="1337947"/>
          </a:xfrm>
          <a:prstGeom prst="rect">
            <a:avLst/>
          </a:prstGeom>
        </p:spPr>
      </p:pic>
      <p:graphicFrame>
        <p:nvGraphicFramePr>
          <p:cNvPr id="12" name="Chart 11">
            <a:extLst>
              <a:ext uri="{FF2B5EF4-FFF2-40B4-BE49-F238E27FC236}">
                <a16:creationId xmlns:a16="http://schemas.microsoft.com/office/drawing/2014/main" id="{00000000-0008-0000-0800-000014000000}"/>
              </a:ext>
            </a:extLst>
          </p:cNvPr>
          <p:cNvGraphicFramePr>
            <a:graphicFrameLocks/>
          </p:cNvGraphicFramePr>
          <p:nvPr>
            <p:extLst>
              <p:ext uri="{D42A27DB-BD31-4B8C-83A1-F6EECF244321}">
                <p14:modId xmlns:p14="http://schemas.microsoft.com/office/powerpoint/2010/main" val="3041803737"/>
              </p:ext>
            </p:extLst>
          </p:nvPr>
        </p:nvGraphicFramePr>
        <p:xfrm>
          <a:off x="238170" y="1752600"/>
          <a:ext cx="4572000" cy="4455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D869CBF7-6BE7-9244-A790-296F7859B8F6}"/>
              </a:ext>
            </a:extLst>
          </p:cNvPr>
          <p:cNvGraphicFramePr>
            <a:graphicFrameLocks noGrp="1"/>
          </p:cNvGraphicFramePr>
          <p:nvPr>
            <p:extLst>
              <p:ext uri="{D42A27DB-BD31-4B8C-83A1-F6EECF244321}">
                <p14:modId xmlns:p14="http://schemas.microsoft.com/office/powerpoint/2010/main" val="852203346"/>
              </p:ext>
            </p:extLst>
          </p:nvPr>
        </p:nvGraphicFramePr>
        <p:xfrm>
          <a:off x="5371936" y="5171440"/>
          <a:ext cx="3543301" cy="1036320"/>
        </p:xfrm>
        <a:graphic>
          <a:graphicData uri="http://schemas.openxmlformats.org/drawingml/2006/table">
            <a:tbl>
              <a:tblPr/>
              <a:tblGrid>
                <a:gridCol w="1405921">
                  <a:extLst>
                    <a:ext uri="{9D8B030D-6E8A-4147-A177-3AD203B41FA5}">
                      <a16:colId xmlns:a16="http://schemas.microsoft.com/office/drawing/2014/main" val="2713559979"/>
                    </a:ext>
                  </a:extLst>
                </a:gridCol>
                <a:gridCol w="750458">
                  <a:extLst>
                    <a:ext uri="{9D8B030D-6E8A-4147-A177-3AD203B41FA5}">
                      <a16:colId xmlns:a16="http://schemas.microsoft.com/office/drawing/2014/main" val="1572953327"/>
                    </a:ext>
                  </a:extLst>
                </a:gridCol>
                <a:gridCol w="636464">
                  <a:extLst>
                    <a:ext uri="{9D8B030D-6E8A-4147-A177-3AD203B41FA5}">
                      <a16:colId xmlns:a16="http://schemas.microsoft.com/office/drawing/2014/main" val="1118978495"/>
                    </a:ext>
                  </a:extLst>
                </a:gridCol>
                <a:gridCol w="750458">
                  <a:extLst>
                    <a:ext uri="{9D8B030D-6E8A-4147-A177-3AD203B41FA5}">
                      <a16:colId xmlns:a16="http://schemas.microsoft.com/office/drawing/2014/main" val="1547576946"/>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Libro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B"/>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396219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37266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38183547"/>
                  </a:ext>
                </a:extLst>
              </a:tr>
              <a:tr h="152400">
                <a:tc>
                  <a:txBody>
                    <a:bodyPr/>
                    <a:lstStyle/>
                    <a:p>
                      <a:pPr algn="l" fontAlgn="ctr"/>
                      <a:r>
                        <a:rPr lang="en-CA" sz="900" b="1" i="0" u="none" strike="noStrike">
                          <a:solidFill>
                            <a:srgbClr val="000000"/>
                          </a:solidFill>
                          <a:effectLst/>
                          <a:latin typeface="Calibri" panose="020F0502020204030204" pitchFamily="34" charset="0"/>
                        </a:rPr>
                        <a:t>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860893"/>
                  </a:ext>
                </a:extLst>
              </a:tr>
              <a:tr h="152400">
                <a:tc>
                  <a:txBody>
                    <a:bodyPr/>
                    <a:lstStyle/>
                    <a:p>
                      <a:pPr algn="l" fontAlgn="ctr"/>
                      <a:r>
                        <a:rPr lang="en-CA" sz="900" b="1" i="0" u="none" strike="noStrike">
                          <a:solidFill>
                            <a:srgbClr val="000000"/>
                          </a:solidFill>
                          <a:effectLst/>
                          <a:latin typeface="Calibri" panose="020F0502020204030204" pitchFamily="34" charset="0"/>
                        </a:rPr>
                        <a:t>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6885388"/>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0668094"/>
                  </a:ext>
                </a:extLst>
              </a:tr>
            </a:tbl>
          </a:graphicData>
        </a:graphic>
      </p:graphicFrame>
    </p:spTree>
    <p:extLst>
      <p:ext uri="{BB962C8B-B14F-4D97-AF65-F5344CB8AC3E}">
        <p14:creationId xmlns:p14="http://schemas.microsoft.com/office/powerpoint/2010/main" val="426026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0181"/>
            <a:ext cx="4038600" cy="1600200"/>
          </a:xfrm>
        </p:spPr>
        <p:txBody>
          <a:bodyPr/>
          <a:lstStyle/>
          <a:p>
            <a:r>
              <a:rPr lang="en-CA" dirty="0"/>
              <a:t>Change in Share of Ontario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58</a:t>
            </a:fld>
            <a:endParaRPr lang="en-US" dirty="0">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5" name="Picture 4">
            <a:extLst>
              <a:ext uri="{FF2B5EF4-FFF2-40B4-BE49-F238E27FC236}">
                <a16:creationId xmlns:a16="http://schemas.microsoft.com/office/drawing/2014/main" id="{F17D1B96-6759-3D4A-9229-1D6AEE873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18" y="228600"/>
            <a:ext cx="1281865" cy="1337947"/>
          </a:xfrm>
          <a:prstGeom prst="rect">
            <a:avLst/>
          </a:prstGeom>
        </p:spPr>
      </p:pic>
      <p:graphicFrame>
        <p:nvGraphicFramePr>
          <p:cNvPr id="14" name="Chart 13">
            <a:extLst>
              <a:ext uri="{FF2B5EF4-FFF2-40B4-BE49-F238E27FC236}">
                <a16:creationId xmlns:a16="http://schemas.microsoft.com/office/drawing/2014/main" id="{00000000-0008-0000-0B00-000012000000}"/>
              </a:ext>
            </a:extLst>
          </p:cNvPr>
          <p:cNvGraphicFramePr>
            <a:graphicFrameLocks/>
          </p:cNvGraphicFramePr>
          <p:nvPr>
            <p:extLst>
              <p:ext uri="{D42A27DB-BD31-4B8C-83A1-F6EECF244321}">
                <p14:modId xmlns:p14="http://schemas.microsoft.com/office/powerpoint/2010/main" val="3820165489"/>
              </p:ext>
            </p:extLst>
          </p:nvPr>
        </p:nvGraphicFramePr>
        <p:xfrm>
          <a:off x="332655" y="1905000"/>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8FD30345-3237-DC40-901A-770C98629173}"/>
              </a:ext>
            </a:extLst>
          </p:cNvPr>
          <p:cNvGraphicFramePr>
            <a:graphicFrameLocks noGrp="1"/>
          </p:cNvGraphicFramePr>
          <p:nvPr>
            <p:extLst>
              <p:ext uri="{D42A27DB-BD31-4B8C-83A1-F6EECF244321}">
                <p14:modId xmlns:p14="http://schemas.microsoft.com/office/powerpoint/2010/main" val="3863252208"/>
              </p:ext>
            </p:extLst>
          </p:nvPr>
        </p:nvGraphicFramePr>
        <p:xfrm>
          <a:off x="5373413" y="5105400"/>
          <a:ext cx="3543301" cy="1036320"/>
        </p:xfrm>
        <a:graphic>
          <a:graphicData uri="http://schemas.openxmlformats.org/drawingml/2006/table">
            <a:tbl>
              <a:tblPr/>
              <a:tblGrid>
                <a:gridCol w="1405921">
                  <a:extLst>
                    <a:ext uri="{9D8B030D-6E8A-4147-A177-3AD203B41FA5}">
                      <a16:colId xmlns:a16="http://schemas.microsoft.com/office/drawing/2014/main" val="2898560680"/>
                    </a:ext>
                  </a:extLst>
                </a:gridCol>
                <a:gridCol w="750458">
                  <a:extLst>
                    <a:ext uri="{9D8B030D-6E8A-4147-A177-3AD203B41FA5}">
                      <a16:colId xmlns:a16="http://schemas.microsoft.com/office/drawing/2014/main" val="3682918719"/>
                    </a:ext>
                  </a:extLst>
                </a:gridCol>
                <a:gridCol w="636464">
                  <a:extLst>
                    <a:ext uri="{9D8B030D-6E8A-4147-A177-3AD203B41FA5}">
                      <a16:colId xmlns:a16="http://schemas.microsoft.com/office/drawing/2014/main" val="1604340440"/>
                    </a:ext>
                  </a:extLst>
                </a:gridCol>
                <a:gridCol w="750458">
                  <a:extLst>
                    <a:ext uri="{9D8B030D-6E8A-4147-A177-3AD203B41FA5}">
                      <a16:colId xmlns:a16="http://schemas.microsoft.com/office/drawing/2014/main" val="4068252054"/>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Libro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B"/>
                    </a:solidFill>
                  </a:tcPr>
                </a:tc>
                <a:tc gridSpan="3">
                  <a:txBody>
                    <a:bodyPr/>
                    <a:lstStyle/>
                    <a:p>
                      <a:pPr algn="ctr" fontAlgn="ctr"/>
                      <a:r>
                        <a:rPr lang="en-CA" sz="900" b="1" i="0" u="none" strike="noStrike">
                          <a:solidFill>
                            <a:srgbClr val="000000"/>
                          </a:solidFill>
                          <a:effectLst/>
                          <a:latin typeface="Calibri" panose="020F0502020204030204" pitchFamily="34" charset="0"/>
                        </a:rPr>
                        <a:t>Ontario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0700989"/>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3605380"/>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9173167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0.496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034530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710800"/>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4867112"/>
                  </a:ext>
                </a:extLst>
              </a:tr>
            </a:tbl>
          </a:graphicData>
        </a:graphic>
      </p:graphicFrame>
    </p:spTree>
    <p:extLst>
      <p:ext uri="{BB962C8B-B14F-4D97-AF65-F5344CB8AC3E}">
        <p14:creationId xmlns:p14="http://schemas.microsoft.com/office/powerpoint/2010/main" val="8885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944" y="455365"/>
            <a:ext cx="43434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59</a:t>
            </a:fld>
            <a:endParaRPr lang="en-US" dirty="0">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136" y="813230"/>
            <a:ext cx="2130729" cy="833352"/>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11" name="Chart 10">
            <a:extLst>
              <a:ext uri="{FF2B5EF4-FFF2-40B4-BE49-F238E27FC236}">
                <a16:creationId xmlns:a16="http://schemas.microsoft.com/office/drawing/2014/main" id="{00000000-0008-0000-0800-000016000000}"/>
              </a:ext>
            </a:extLst>
          </p:cNvPr>
          <p:cNvGraphicFramePr>
            <a:graphicFrameLocks/>
          </p:cNvGraphicFramePr>
          <p:nvPr>
            <p:extLst>
              <p:ext uri="{D42A27DB-BD31-4B8C-83A1-F6EECF244321}">
                <p14:modId xmlns:p14="http://schemas.microsoft.com/office/powerpoint/2010/main" val="312980460"/>
              </p:ext>
            </p:extLst>
          </p:nvPr>
        </p:nvGraphicFramePr>
        <p:xfrm>
          <a:off x="353602" y="1828800"/>
          <a:ext cx="4691380" cy="44551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DA59B098-7063-7E47-9016-D5506D07FD1F}"/>
              </a:ext>
            </a:extLst>
          </p:cNvPr>
          <p:cNvSpPr/>
          <p:nvPr/>
        </p:nvSpPr>
        <p:spPr>
          <a:xfrm>
            <a:off x="5257800" y="1951881"/>
            <a:ext cx="3657437" cy="1754326"/>
          </a:xfrm>
          <a:prstGeom prst="rect">
            <a:avLst/>
          </a:prstGeom>
        </p:spPr>
        <p:txBody>
          <a:bodyPr wrap="square">
            <a:spAutoFit/>
          </a:bodyPr>
          <a:lstStyle/>
          <a:p>
            <a:r>
              <a:rPr lang="en-CA" b="0" dirty="0"/>
              <a:t>Alterna purchased Ottawa Women's Credit Union Oct 2013.  Alterna merged with Peterborough Community and Nexus Credit Unions in 2016 operating with the federated credit union model.  Merged with Toronto Municipal Employees Credit Union Dec 1, 2018.  Merged with Quinte First June 1, 2020.  Merged with Member Saving Dec 31, 2020.</a:t>
            </a:r>
            <a:endParaRPr lang="en-US" b="0" dirty="0"/>
          </a:p>
        </p:txBody>
      </p:sp>
      <p:graphicFrame>
        <p:nvGraphicFramePr>
          <p:cNvPr id="7" name="Table 6">
            <a:extLst>
              <a:ext uri="{FF2B5EF4-FFF2-40B4-BE49-F238E27FC236}">
                <a16:creationId xmlns:a16="http://schemas.microsoft.com/office/drawing/2014/main" id="{8249EA48-712F-9240-A063-63E3DB95B181}"/>
              </a:ext>
            </a:extLst>
          </p:cNvPr>
          <p:cNvGraphicFramePr>
            <a:graphicFrameLocks noGrp="1"/>
          </p:cNvGraphicFramePr>
          <p:nvPr>
            <p:extLst>
              <p:ext uri="{D42A27DB-BD31-4B8C-83A1-F6EECF244321}">
                <p14:modId xmlns:p14="http://schemas.microsoft.com/office/powerpoint/2010/main" val="726828181"/>
              </p:ext>
            </p:extLst>
          </p:nvPr>
        </p:nvGraphicFramePr>
        <p:xfrm>
          <a:off x="5364230" y="5044539"/>
          <a:ext cx="3543301" cy="1036320"/>
        </p:xfrm>
        <a:graphic>
          <a:graphicData uri="http://schemas.openxmlformats.org/drawingml/2006/table">
            <a:tbl>
              <a:tblPr/>
              <a:tblGrid>
                <a:gridCol w="1405921">
                  <a:extLst>
                    <a:ext uri="{9D8B030D-6E8A-4147-A177-3AD203B41FA5}">
                      <a16:colId xmlns:a16="http://schemas.microsoft.com/office/drawing/2014/main" val="317856926"/>
                    </a:ext>
                  </a:extLst>
                </a:gridCol>
                <a:gridCol w="750458">
                  <a:extLst>
                    <a:ext uri="{9D8B030D-6E8A-4147-A177-3AD203B41FA5}">
                      <a16:colId xmlns:a16="http://schemas.microsoft.com/office/drawing/2014/main" val="1992018185"/>
                    </a:ext>
                  </a:extLst>
                </a:gridCol>
                <a:gridCol w="636464">
                  <a:extLst>
                    <a:ext uri="{9D8B030D-6E8A-4147-A177-3AD203B41FA5}">
                      <a16:colId xmlns:a16="http://schemas.microsoft.com/office/drawing/2014/main" val="3622069100"/>
                    </a:ext>
                  </a:extLst>
                </a:gridCol>
                <a:gridCol w="750458">
                  <a:extLst>
                    <a:ext uri="{9D8B030D-6E8A-4147-A177-3AD203B41FA5}">
                      <a16:colId xmlns:a16="http://schemas.microsoft.com/office/drawing/2014/main" val="3600108002"/>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Alterna Savings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3E26"/>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93803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52526"/>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44796944"/>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2768457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74972714"/>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173575"/>
                  </a:ext>
                </a:extLst>
              </a:tr>
            </a:tbl>
          </a:graphicData>
        </a:graphic>
      </p:graphicFrame>
    </p:spTree>
    <p:extLst>
      <p:ext uri="{BB962C8B-B14F-4D97-AF65-F5344CB8AC3E}">
        <p14:creationId xmlns:p14="http://schemas.microsoft.com/office/powerpoint/2010/main" val="7713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22960" y="228600"/>
            <a:ext cx="7543800" cy="1450757"/>
          </a:xfrm>
        </p:spPr>
        <p:txBody>
          <a:bodyPr/>
          <a:lstStyle/>
          <a:p>
            <a:r>
              <a:rPr lang="en-CA"/>
              <a:t>Business Loans by Province and Segment</a:t>
            </a:r>
          </a:p>
        </p:txBody>
      </p:sp>
      <p:graphicFrame>
        <p:nvGraphicFramePr>
          <p:cNvPr id="2" name="Content Placeholder 5"/>
          <p:cNvGraphicFramePr>
            <a:graphicFrameLocks noGrp="1"/>
          </p:cNvGraphicFramePr>
          <p:nvPr>
            <p:ph idx="1"/>
            <p:extLst>
              <p:ext uri="{D42A27DB-BD31-4B8C-83A1-F6EECF244321}">
                <p14:modId xmlns:p14="http://schemas.microsoft.com/office/powerpoint/2010/main" val="1098694832"/>
              </p:ext>
            </p:extLst>
          </p:nvPr>
        </p:nvGraphicFramePr>
        <p:xfrm>
          <a:off x="381000" y="1749425"/>
          <a:ext cx="3929062"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19461"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A2BE6112-0B4B-4635-B4DB-C56AC061A69C}" type="slidenum">
              <a:rPr lang="en-US">
                <a:solidFill>
                  <a:schemeClr val="bg1"/>
                </a:solidFill>
              </a:rPr>
              <a:pPr>
                <a:spcBef>
                  <a:spcPct val="0"/>
                </a:spcBef>
                <a:buClrTx/>
                <a:buFontTx/>
                <a:buNone/>
              </a:pPr>
              <a:t>6</a:t>
            </a:fld>
            <a:endParaRPr lang="en-US">
              <a:solidFill>
                <a:schemeClr val="bg1"/>
              </a:solidFill>
            </a:endParaRPr>
          </a:p>
        </p:txBody>
      </p:sp>
      <p:sp>
        <p:nvSpPr>
          <p:cNvPr id="9" name="TextBox 8"/>
          <p:cNvSpPr txBox="1"/>
          <p:nvPr/>
        </p:nvSpPr>
        <p:spPr>
          <a:xfrm>
            <a:off x="6858000" y="304800"/>
            <a:ext cx="1614545" cy="276999"/>
          </a:xfrm>
          <a:prstGeom prst="rect">
            <a:avLst/>
          </a:prstGeom>
          <a:noFill/>
        </p:spPr>
        <p:txBody>
          <a:bodyPr wrap="none" rtlCol="0">
            <a:spAutoFit/>
          </a:bodyPr>
          <a:lstStyle/>
          <a:p>
            <a:r>
              <a:rPr lang="en-CA" b="0" dirty="0">
                <a:solidFill>
                  <a:srgbClr val="7F7F7F"/>
                </a:solidFill>
              </a:rPr>
              <a:t>Updated Quarterly</a:t>
            </a:r>
            <a:endParaRPr lang="en-US" b="0" dirty="0">
              <a:solidFill>
                <a:srgbClr val="7F7F7F"/>
              </a:solidFill>
            </a:endParaRPr>
          </a:p>
        </p:txBody>
      </p:sp>
      <p:graphicFrame>
        <p:nvGraphicFramePr>
          <p:cNvPr id="4" name="Object 3">
            <a:extLst>
              <a:ext uri="{FF2B5EF4-FFF2-40B4-BE49-F238E27FC236}">
                <a16:creationId xmlns:a16="http://schemas.microsoft.com/office/drawing/2014/main" id="{42717E70-C299-43D1-9427-5C68D570113E}"/>
              </a:ext>
            </a:extLst>
          </p:cNvPr>
          <p:cNvGraphicFramePr>
            <a:graphicFrameLocks noChangeAspect="1"/>
          </p:cNvGraphicFramePr>
          <p:nvPr>
            <p:extLst>
              <p:ext uri="{D42A27DB-BD31-4B8C-83A1-F6EECF244321}">
                <p14:modId xmlns:p14="http://schemas.microsoft.com/office/powerpoint/2010/main" val="2361621639"/>
              </p:ext>
            </p:extLst>
          </p:nvPr>
        </p:nvGraphicFramePr>
        <p:xfrm>
          <a:off x="4594860" y="2133600"/>
          <a:ext cx="4352925" cy="3967163"/>
        </p:xfrm>
        <a:graphic>
          <a:graphicData uri="http://schemas.openxmlformats.org/presentationml/2006/ole">
            <mc:AlternateContent xmlns:mc="http://schemas.openxmlformats.org/markup-compatibility/2006">
              <mc:Choice xmlns:v="urn:schemas-microsoft-com:vml" Requires="v">
                <p:oleObj spid="_x0000_s4097" name="Macro-Enabled Worksheet" r:id="rId5" imgW="4352950" imgH="3967151" progId="Excel.SheetMacroEnabled.12">
                  <p:link updateAutomatic="1"/>
                </p:oleObj>
              </mc:Choice>
              <mc:Fallback>
                <p:oleObj name="Macro-Enabled Worksheet" r:id="rId5" imgW="4352950" imgH="3967151" progId="Excel.SheetMacroEnabled.12">
                  <p:link updateAutomatic="1"/>
                  <p:pic>
                    <p:nvPicPr>
                      <p:cNvPr id="4" name="Object 3">
                        <a:extLst>
                          <a:ext uri="{FF2B5EF4-FFF2-40B4-BE49-F238E27FC236}">
                            <a16:creationId xmlns:a16="http://schemas.microsoft.com/office/drawing/2014/main" id="{42717E70-C299-43D1-9427-5C68D570113E}"/>
                          </a:ext>
                        </a:extLst>
                      </p:cNvPr>
                      <p:cNvPicPr/>
                      <p:nvPr/>
                    </p:nvPicPr>
                    <p:blipFill>
                      <a:blip r:embed="rId6"/>
                      <a:stretch>
                        <a:fillRect/>
                      </a:stretch>
                    </p:blipFill>
                    <p:spPr>
                      <a:xfrm>
                        <a:off x="4594860" y="2133600"/>
                        <a:ext cx="4352925" cy="396716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0181"/>
            <a:ext cx="4038600" cy="1600200"/>
          </a:xfrm>
        </p:spPr>
        <p:txBody>
          <a:bodyPr/>
          <a:lstStyle/>
          <a:p>
            <a:r>
              <a:rPr lang="en-CA" dirty="0"/>
              <a:t>Change in Share of Ontario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60</a:t>
            </a:fld>
            <a:endParaRPr lang="en-US" dirty="0">
              <a:solidFill>
                <a:schemeClr val="bg1"/>
              </a:solidFill>
            </a:endParaRPr>
          </a:p>
        </p:txBody>
      </p:sp>
      <p:sp>
        <p:nvSpPr>
          <p:cNvPr id="9"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136" y="813230"/>
            <a:ext cx="2130729" cy="833352"/>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11" name="Chart 10">
            <a:extLst>
              <a:ext uri="{FF2B5EF4-FFF2-40B4-BE49-F238E27FC236}">
                <a16:creationId xmlns:a16="http://schemas.microsoft.com/office/drawing/2014/main" id="{00000000-0008-0000-0B00-000010000000}"/>
              </a:ext>
            </a:extLst>
          </p:cNvPr>
          <p:cNvGraphicFramePr>
            <a:graphicFrameLocks/>
          </p:cNvGraphicFramePr>
          <p:nvPr>
            <p:extLst>
              <p:ext uri="{D42A27DB-BD31-4B8C-83A1-F6EECF244321}">
                <p14:modId xmlns:p14="http://schemas.microsoft.com/office/powerpoint/2010/main" val="2515198501"/>
              </p:ext>
            </p:extLst>
          </p:nvPr>
        </p:nvGraphicFramePr>
        <p:xfrm>
          <a:off x="304800" y="1828800"/>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CA7DEB35-560B-8446-A3D2-216914DE5A7F}"/>
              </a:ext>
            </a:extLst>
          </p:cNvPr>
          <p:cNvGraphicFramePr>
            <a:graphicFrameLocks noGrp="1"/>
          </p:cNvGraphicFramePr>
          <p:nvPr>
            <p:extLst>
              <p:ext uri="{D42A27DB-BD31-4B8C-83A1-F6EECF244321}">
                <p14:modId xmlns:p14="http://schemas.microsoft.com/office/powerpoint/2010/main" val="2078284017"/>
              </p:ext>
            </p:extLst>
          </p:nvPr>
        </p:nvGraphicFramePr>
        <p:xfrm>
          <a:off x="5391149" y="5105400"/>
          <a:ext cx="3543301" cy="1036320"/>
        </p:xfrm>
        <a:graphic>
          <a:graphicData uri="http://schemas.openxmlformats.org/drawingml/2006/table">
            <a:tbl>
              <a:tblPr/>
              <a:tblGrid>
                <a:gridCol w="1405921">
                  <a:extLst>
                    <a:ext uri="{9D8B030D-6E8A-4147-A177-3AD203B41FA5}">
                      <a16:colId xmlns:a16="http://schemas.microsoft.com/office/drawing/2014/main" val="1431652035"/>
                    </a:ext>
                  </a:extLst>
                </a:gridCol>
                <a:gridCol w="750458">
                  <a:extLst>
                    <a:ext uri="{9D8B030D-6E8A-4147-A177-3AD203B41FA5}">
                      <a16:colId xmlns:a16="http://schemas.microsoft.com/office/drawing/2014/main" val="3553177779"/>
                    </a:ext>
                  </a:extLst>
                </a:gridCol>
                <a:gridCol w="636464">
                  <a:extLst>
                    <a:ext uri="{9D8B030D-6E8A-4147-A177-3AD203B41FA5}">
                      <a16:colId xmlns:a16="http://schemas.microsoft.com/office/drawing/2014/main" val="2842097061"/>
                    </a:ext>
                  </a:extLst>
                </a:gridCol>
                <a:gridCol w="750458">
                  <a:extLst>
                    <a:ext uri="{9D8B030D-6E8A-4147-A177-3AD203B41FA5}">
                      <a16:colId xmlns:a16="http://schemas.microsoft.com/office/drawing/2014/main" val="3827036543"/>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Alterna Savings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3E26"/>
                    </a:solidFill>
                  </a:tcPr>
                </a:tc>
                <a:tc gridSpan="3">
                  <a:txBody>
                    <a:bodyPr/>
                    <a:lstStyle/>
                    <a:p>
                      <a:pPr algn="ctr" fontAlgn="ctr"/>
                      <a:r>
                        <a:rPr lang="en-CA" sz="900" b="1" i="0" u="none" strike="noStrike">
                          <a:solidFill>
                            <a:srgbClr val="000000"/>
                          </a:solidFill>
                          <a:effectLst/>
                          <a:latin typeface="Calibri" panose="020F0502020204030204" pitchFamily="34" charset="0"/>
                        </a:rPr>
                        <a:t>Ontario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9442932"/>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9140779"/>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27967908"/>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1435532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87589249"/>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89553"/>
                  </a:ext>
                </a:extLst>
              </a:tr>
            </a:tbl>
          </a:graphicData>
        </a:graphic>
      </p:graphicFrame>
    </p:spTree>
    <p:extLst>
      <p:ext uri="{BB962C8B-B14F-4D97-AF65-F5344CB8AC3E}">
        <p14:creationId xmlns:p14="http://schemas.microsoft.com/office/powerpoint/2010/main" val="276901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544" y="455364"/>
            <a:ext cx="4343400" cy="1600200"/>
          </a:xfrm>
        </p:spPr>
        <p:txBody>
          <a:bodyPr/>
          <a:lstStyle/>
          <a:p>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61</a:t>
            </a:fld>
            <a:endParaRPr lang="en-US">
              <a:solidFill>
                <a:schemeClr val="bg1"/>
              </a:solidFill>
            </a:endParaRPr>
          </a:p>
        </p:txBody>
      </p:sp>
      <p:sp>
        <p:nvSpPr>
          <p:cNvPr id="33796" name="Text Box 11"/>
          <p:cNvSpPr txBox="1">
            <a:spLocks noChangeArrowheads="1"/>
          </p:cNvSpPr>
          <p:nvPr/>
        </p:nvSpPr>
        <p:spPr bwMode="auto">
          <a:xfrm>
            <a:off x="7366165" y="336550"/>
            <a:ext cx="15490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grpSp>
        <p:nvGrpSpPr>
          <p:cNvPr id="8" name="Group 7"/>
          <p:cNvGrpSpPr/>
          <p:nvPr/>
        </p:nvGrpSpPr>
        <p:grpSpPr>
          <a:xfrm>
            <a:off x="822325" y="876439"/>
            <a:ext cx="2362200" cy="758051"/>
            <a:chOff x="457200" y="381000"/>
            <a:chExt cx="2819400" cy="990600"/>
          </a:xfrm>
        </p:grpSpPr>
        <p:sp>
          <p:nvSpPr>
            <p:cNvPr id="10" name="Rectangle 9"/>
            <p:cNvSpPr/>
            <p:nvPr/>
          </p:nvSpPr>
          <p:spPr>
            <a:xfrm>
              <a:off x="457200" y="381000"/>
              <a:ext cx="2819400" cy="990600"/>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309" y="578484"/>
              <a:ext cx="2527265" cy="640715"/>
            </a:xfrm>
            <a:prstGeom prst="rect">
              <a:avLst/>
            </a:prstGeom>
          </p:spPr>
        </p:pic>
      </p:grpSp>
      <p:graphicFrame>
        <p:nvGraphicFramePr>
          <p:cNvPr id="13" name="Chart 12">
            <a:extLst>
              <a:ext uri="{FF2B5EF4-FFF2-40B4-BE49-F238E27FC236}">
                <a16:creationId xmlns:a16="http://schemas.microsoft.com/office/drawing/2014/main" id="{00000000-0008-0000-0800-000015000000}"/>
              </a:ext>
            </a:extLst>
          </p:cNvPr>
          <p:cNvGraphicFramePr>
            <a:graphicFrameLocks/>
          </p:cNvGraphicFramePr>
          <p:nvPr>
            <p:extLst>
              <p:ext uri="{D42A27DB-BD31-4B8C-83A1-F6EECF244321}">
                <p14:modId xmlns:p14="http://schemas.microsoft.com/office/powerpoint/2010/main" val="2646095826"/>
              </p:ext>
            </p:extLst>
          </p:nvPr>
        </p:nvGraphicFramePr>
        <p:xfrm>
          <a:off x="228763" y="1802738"/>
          <a:ext cx="4572000" cy="4439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207F448C-6C19-9D41-AA64-06B4DBF2F15A}"/>
              </a:ext>
            </a:extLst>
          </p:cNvPr>
          <p:cNvGraphicFramePr>
            <a:graphicFrameLocks noGrp="1"/>
          </p:cNvGraphicFramePr>
          <p:nvPr>
            <p:extLst>
              <p:ext uri="{D42A27DB-BD31-4B8C-83A1-F6EECF244321}">
                <p14:modId xmlns:p14="http://schemas.microsoft.com/office/powerpoint/2010/main" val="2426079309"/>
              </p:ext>
            </p:extLst>
          </p:nvPr>
        </p:nvGraphicFramePr>
        <p:xfrm>
          <a:off x="5363374" y="5081608"/>
          <a:ext cx="3543301" cy="1036320"/>
        </p:xfrm>
        <a:graphic>
          <a:graphicData uri="http://schemas.openxmlformats.org/drawingml/2006/table">
            <a:tbl>
              <a:tblPr/>
              <a:tblGrid>
                <a:gridCol w="1405921">
                  <a:extLst>
                    <a:ext uri="{9D8B030D-6E8A-4147-A177-3AD203B41FA5}">
                      <a16:colId xmlns:a16="http://schemas.microsoft.com/office/drawing/2014/main" val="226452011"/>
                    </a:ext>
                  </a:extLst>
                </a:gridCol>
                <a:gridCol w="750458">
                  <a:extLst>
                    <a:ext uri="{9D8B030D-6E8A-4147-A177-3AD203B41FA5}">
                      <a16:colId xmlns:a16="http://schemas.microsoft.com/office/drawing/2014/main" val="1539550753"/>
                    </a:ext>
                  </a:extLst>
                </a:gridCol>
                <a:gridCol w="636464">
                  <a:extLst>
                    <a:ext uri="{9D8B030D-6E8A-4147-A177-3AD203B41FA5}">
                      <a16:colId xmlns:a16="http://schemas.microsoft.com/office/drawing/2014/main" val="1691595404"/>
                    </a:ext>
                  </a:extLst>
                </a:gridCol>
                <a:gridCol w="750458">
                  <a:extLst>
                    <a:ext uri="{9D8B030D-6E8A-4147-A177-3AD203B41FA5}">
                      <a16:colId xmlns:a16="http://schemas.microsoft.com/office/drawing/2014/main" val="3678920443"/>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FirstOntario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859A1"/>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0459342"/>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3013222"/>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7174435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97434463"/>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70387165"/>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2203983"/>
                  </a:ext>
                </a:extLst>
              </a:tr>
            </a:tbl>
          </a:graphicData>
        </a:graphic>
      </p:graphicFrame>
    </p:spTree>
    <p:extLst>
      <p:ext uri="{BB962C8B-B14F-4D97-AF65-F5344CB8AC3E}">
        <p14:creationId xmlns:p14="http://schemas.microsoft.com/office/powerpoint/2010/main" val="20034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689" y="455364"/>
            <a:ext cx="4038600" cy="1600200"/>
          </a:xfrm>
        </p:spPr>
        <p:txBody>
          <a:bodyPr/>
          <a:lstStyle/>
          <a:p>
            <a:r>
              <a:rPr lang="en-CA" dirty="0"/>
              <a:t>Change in Share of Ontario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62</a:t>
            </a:fld>
            <a:endParaRPr lang="en-US" dirty="0">
              <a:solidFill>
                <a:schemeClr val="bg1"/>
              </a:solidFill>
            </a:endParaRPr>
          </a:p>
        </p:txBody>
      </p:sp>
      <p:sp>
        <p:nvSpPr>
          <p:cNvPr id="11"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grpSp>
        <p:nvGrpSpPr>
          <p:cNvPr id="12" name="Group 11"/>
          <p:cNvGrpSpPr/>
          <p:nvPr/>
        </p:nvGrpSpPr>
        <p:grpSpPr>
          <a:xfrm>
            <a:off x="822325" y="876439"/>
            <a:ext cx="2362200" cy="758051"/>
            <a:chOff x="457200" y="381000"/>
            <a:chExt cx="2819400" cy="990600"/>
          </a:xfrm>
        </p:grpSpPr>
        <p:sp>
          <p:nvSpPr>
            <p:cNvPr id="13" name="Rectangle 12"/>
            <p:cNvSpPr/>
            <p:nvPr/>
          </p:nvSpPr>
          <p:spPr>
            <a:xfrm>
              <a:off x="457200" y="381000"/>
              <a:ext cx="2819400" cy="990600"/>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309" y="578484"/>
              <a:ext cx="2527265" cy="640715"/>
            </a:xfrm>
            <a:prstGeom prst="rect">
              <a:avLst/>
            </a:prstGeom>
          </p:spPr>
        </p:pic>
      </p:grpSp>
      <p:graphicFrame>
        <p:nvGraphicFramePr>
          <p:cNvPr id="10" name="Chart 9">
            <a:extLst>
              <a:ext uri="{FF2B5EF4-FFF2-40B4-BE49-F238E27FC236}">
                <a16:creationId xmlns:a16="http://schemas.microsoft.com/office/drawing/2014/main" id="{00000000-0008-0000-0B00-00000D000000}"/>
              </a:ext>
            </a:extLst>
          </p:cNvPr>
          <p:cNvGraphicFramePr>
            <a:graphicFrameLocks/>
          </p:cNvGraphicFramePr>
          <p:nvPr>
            <p:extLst>
              <p:ext uri="{D42A27DB-BD31-4B8C-83A1-F6EECF244321}">
                <p14:modId xmlns:p14="http://schemas.microsoft.com/office/powerpoint/2010/main" val="2315746730"/>
              </p:ext>
            </p:extLst>
          </p:nvPr>
        </p:nvGraphicFramePr>
        <p:xfrm>
          <a:off x="211875" y="1753034"/>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DB2F9BEA-0CC2-A44C-A084-EA9EDA6F4585}"/>
              </a:ext>
            </a:extLst>
          </p:cNvPr>
          <p:cNvGraphicFramePr>
            <a:graphicFrameLocks noGrp="1"/>
          </p:cNvGraphicFramePr>
          <p:nvPr>
            <p:extLst>
              <p:ext uri="{D42A27DB-BD31-4B8C-83A1-F6EECF244321}">
                <p14:modId xmlns:p14="http://schemas.microsoft.com/office/powerpoint/2010/main" val="1203976438"/>
              </p:ext>
            </p:extLst>
          </p:nvPr>
        </p:nvGraphicFramePr>
        <p:xfrm>
          <a:off x="5369132" y="5110914"/>
          <a:ext cx="3543301" cy="1036320"/>
        </p:xfrm>
        <a:graphic>
          <a:graphicData uri="http://schemas.openxmlformats.org/drawingml/2006/table">
            <a:tbl>
              <a:tblPr/>
              <a:tblGrid>
                <a:gridCol w="1405921">
                  <a:extLst>
                    <a:ext uri="{9D8B030D-6E8A-4147-A177-3AD203B41FA5}">
                      <a16:colId xmlns:a16="http://schemas.microsoft.com/office/drawing/2014/main" val="3617279033"/>
                    </a:ext>
                  </a:extLst>
                </a:gridCol>
                <a:gridCol w="750458">
                  <a:extLst>
                    <a:ext uri="{9D8B030D-6E8A-4147-A177-3AD203B41FA5}">
                      <a16:colId xmlns:a16="http://schemas.microsoft.com/office/drawing/2014/main" val="760911488"/>
                    </a:ext>
                  </a:extLst>
                </a:gridCol>
                <a:gridCol w="636464">
                  <a:extLst>
                    <a:ext uri="{9D8B030D-6E8A-4147-A177-3AD203B41FA5}">
                      <a16:colId xmlns:a16="http://schemas.microsoft.com/office/drawing/2014/main" val="797099840"/>
                    </a:ext>
                  </a:extLst>
                </a:gridCol>
                <a:gridCol w="750458">
                  <a:extLst>
                    <a:ext uri="{9D8B030D-6E8A-4147-A177-3AD203B41FA5}">
                      <a16:colId xmlns:a16="http://schemas.microsoft.com/office/drawing/2014/main" val="957820607"/>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FirstOntario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859A1"/>
                    </a:solidFill>
                  </a:tcPr>
                </a:tc>
                <a:tc gridSpan="3">
                  <a:txBody>
                    <a:bodyPr/>
                    <a:lstStyle/>
                    <a:p>
                      <a:pPr algn="ctr" fontAlgn="ctr"/>
                      <a:r>
                        <a:rPr lang="en-CA" sz="900" b="1" i="0" u="none" strike="noStrike">
                          <a:solidFill>
                            <a:srgbClr val="000000"/>
                          </a:solidFill>
                          <a:effectLst/>
                          <a:latin typeface="Calibri" panose="020F0502020204030204" pitchFamily="34" charset="0"/>
                        </a:rPr>
                        <a:t>Ontario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6454202"/>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584621"/>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34059632"/>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23930889"/>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0986170"/>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3850599"/>
                  </a:ext>
                </a:extLst>
              </a:tr>
            </a:tbl>
          </a:graphicData>
        </a:graphic>
      </p:graphicFrame>
    </p:spTree>
    <p:extLst>
      <p:ext uri="{BB962C8B-B14F-4D97-AF65-F5344CB8AC3E}">
        <p14:creationId xmlns:p14="http://schemas.microsoft.com/office/powerpoint/2010/main" val="214162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0936" y="475049"/>
            <a:ext cx="3657600" cy="1600200"/>
          </a:xfrm>
        </p:spPr>
        <p:txBody>
          <a:bodyPr>
            <a:normAutofit fontScale="90000"/>
          </a:bodyPr>
          <a:lstStyle/>
          <a:p>
            <a:br>
              <a:rPr lang="en-CA" dirty="0"/>
            </a:br>
            <a:br>
              <a:rPr lang="en-CA" dirty="0"/>
            </a:br>
            <a:r>
              <a:rPr lang="en-CA" dirty="0"/>
              <a:t>Change in Share of National Commercial Market</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63</a:t>
            </a:fld>
            <a:endParaRPr lang="en-US" dirty="0">
              <a:solidFill>
                <a:schemeClr val="bg1"/>
              </a:solidFill>
            </a:endParaRPr>
          </a:p>
        </p:txBody>
      </p:sp>
      <p:sp>
        <p:nvSpPr>
          <p:cNvPr id="33796"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grpSp>
        <p:nvGrpSpPr>
          <p:cNvPr id="9" name="Group 8"/>
          <p:cNvGrpSpPr/>
          <p:nvPr/>
        </p:nvGrpSpPr>
        <p:grpSpPr>
          <a:xfrm>
            <a:off x="822325" y="812781"/>
            <a:ext cx="2057400" cy="834251"/>
            <a:chOff x="533400" y="381000"/>
            <a:chExt cx="2819400" cy="1066800"/>
          </a:xfrm>
        </p:grpSpPr>
        <p:sp>
          <p:nvSpPr>
            <p:cNvPr id="10" name="Rectangle 9"/>
            <p:cNvSpPr/>
            <p:nvPr/>
          </p:nvSpPr>
          <p:spPr>
            <a:xfrm>
              <a:off x="533400" y="381000"/>
              <a:ext cx="2819400" cy="1066800"/>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UCA_logo_CMYK-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609600"/>
              <a:ext cx="2528760" cy="762000"/>
            </a:xfrm>
            <a:prstGeom prst="rect">
              <a:avLst/>
            </a:prstGeom>
          </p:spPr>
        </p:pic>
      </p:grpSp>
      <p:graphicFrame>
        <p:nvGraphicFramePr>
          <p:cNvPr id="13" name="Chart 12">
            <a:extLst>
              <a:ext uri="{FF2B5EF4-FFF2-40B4-BE49-F238E27FC236}">
                <a16:creationId xmlns:a16="http://schemas.microsoft.com/office/drawing/2014/main" id="{00000000-0008-0000-0800-000017000000}"/>
              </a:ext>
            </a:extLst>
          </p:cNvPr>
          <p:cNvGraphicFramePr>
            <a:graphicFrameLocks/>
          </p:cNvGraphicFramePr>
          <p:nvPr>
            <p:extLst>
              <p:ext uri="{D42A27DB-BD31-4B8C-83A1-F6EECF244321}">
                <p14:modId xmlns:p14="http://schemas.microsoft.com/office/powerpoint/2010/main" val="1157108971"/>
              </p:ext>
            </p:extLst>
          </p:nvPr>
        </p:nvGraphicFramePr>
        <p:xfrm>
          <a:off x="137481" y="1766211"/>
          <a:ext cx="4572000" cy="447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5A47ED3A-DD35-0740-B553-57BF9C8C521A}"/>
              </a:ext>
            </a:extLst>
          </p:cNvPr>
          <p:cNvGraphicFramePr>
            <a:graphicFrameLocks noGrp="1"/>
          </p:cNvGraphicFramePr>
          <p:nvPr>
            <p:extLst>
              <p:ext uri="{D42A27DB-BD31-4B8C-83A1-F6EECF244321}">
                <p14:modId xmlns:p14="http://schemas.microsoft.com/office/powerpoint/2010/main" val="1873824193"/>
              </p:ext>
            </p:extLst>
          </p:nvPr>
        </p:nvGraphicFramePr>
        <p:xfrm>
          <a:off x="5373413" y="5105400"/>
          <a:ext cx="3543301" cy="1036320"/>
        </p:xfrm>
        <a:graphic>
          <a:graphicData uri="http://schemas.openxmlformats.org/drawingml/2006/table">
            <a:tbl>
              <a:tblPr/>
              <a:tblGrid>
                <a:gridCol w="1405921">
                  <a:extLst>
                    <a:ext uri="{9D8B030D-6E8A-4147-A177-3AD203B41FA5}">
                      <a16:colId xmlns:a16="http://schemas.microsoft.com/office/drawing/2014/main" val="2259547396"/>
                    </a:ext>
                  </a:extLst>
                </a:gridCol>
                <a:gridCol w="750458">
                  <a:extLst>
                    <a:ext uri="{9D8B030D-6E8A-4147-A177-3AD203B41FA5}">
                      <a16:colId xmlns:a16="http://schemas.microsoft.com/office/drawing/2014/main" val="92601938"/>
                    </a:ext>
                  </a:extLst>
                </a:gridCol>
                <a:gridCol w="636464">
                  <a:extLst>
                    <a:ext uri="{9D8B030D-6E8A-4147-A177-3AD203B41FA5}">
                      <a16:colId xmlns:a16="http://schemas.microsoft.com/office/drawing/2014/main" val="105471795"/>
                    </a:ext>
                  </a:extLst>
                </a:gridCol>
                <a:gridCol w="750458">
                  <a:extLst>
                    <a:ext uri="{9D8B030D-6E8A-4147-A177-3AD203B41FA5}">
                      <a16:colId xmlns:a16="http://schemas.microsoft.com/office/drawing/2014/main" val="3351145511"/>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DUCA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gridSpan="3">
                  <a:txBody>
                    <a:bodyPr/>
                    <a:lstStyle/>
                    <a:p>
                      <a:pPr algn="ctr" fontAlgn="ctr"/>
                      <a:r>
                        <a:rPr lang="en-CA" sz="900" b="1" i="0" u="none" strike="noStrike">
                          <a:solidFill>
                            <a:srgbClr val="000000"/>
                          </a:solidFill>
                          <a:effectLst/>
                          <a:latin typeface="Calibri" panose="020F0502020204030204" pitchFamily="34" charset="0"/>
                        </a:rPr>
                        <a:t>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8106767"/>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342935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3387667"/>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46327085"/>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31109911"/>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3063472"/>
                  </a:ext>
                </a:extLst>
              </a:tr>
            </a:tbl>
          </a:graphicData>
        </a:graphic>
      </p:graphicFrame>
    </p:spTree>
    <p:extLst>
      <p:ext uri="{BB962C8B-B14F-4D97-AF65-F5344CB8AC3E}">
        <p14:creationId xmlns:p14="http://schemas.microsoft.com/office/powerpoint/2010/main" val="344862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197" y="475049"/>
            <a:ext cx="3657600" cy="1600200"/>
          </a:xfrm>
        </p:spPr>
        <p:txBody>
          <a:bodyPr/>
          <a:lstStyle/>
          <a:p>
            <a:r>
              <a:rPr lang="en-CA" dirty="0"/>
              <a:t>Change in Share of Ontario Banks</a:t>
            </a:r>
            <a:br>
              <a:rPr lang="en-CA" dirty="0"/>
            </a:br>
            <a:endParaRPr lang="en-US" dirty="0"/>
          </a:p>
        </p:txBody>
      </p:sp>
      <p:sp>
        <p:nvSpPr>
          <p:cNvPr id="33795"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F99E75CF-7C00-431C-886B-D8E7D286D8B9}" type="slidenum">
              <a:rPr lang="en-US">
                <a:solidFill>
                  <a:schemeClr val="bg1"/>
                </a:solidFill>
              </a:rPr>
              <a:pPr>
                <a:spcBef>
                  <a:spcPct val="0"/>
                </a:spcBef>
                <a:buClrTx/>
                <a:buFontTx/>
                <a:buNone/>
              </a:pPr>
              <a:t>64</a:t>
            </a:fld>
            <a:endParaRPr lang="en-US" dirty="0">
              <a:solidFill>
                <a:schemeClr val="bg1"/>
              </a:solidFill>
            </a:endParaRPr>
          </a:p>
        </p:txBody>
      </p:sp>
      <p:sp>
        <p:nvSpPr>
          <p:cNvPr id="10" name="Text Box 11"/>
          <p:cNvSpPr txBox="1">
            <a:spLocks noChangeArrowheads="1"/>
          </p:cNvSpPr>
          <p:nvPr/>
        </p:nvSpPr>
        <p:spPr bwMode="auto">
          <a:xfrm>
            <a:off x="7364686" y="336550"/>
            <a:ext cx="15520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Annually</a:t>
            </a:r>
          </a:p>
        </p:txBody>
      </p:sp>
      <p:grpSp>
        <p:nvGrpSpPr>
          <p:cNvPr id="13" name="Group 12"/>
          <p:cNvGrpSpPr/>
          <p:nvPr/>
        </p:nvGrpSpPr>
        <p:grpSpPr>
          <a:xfrm>
            <a:off x="822325" y="812781"/>
            <a:ext cx="2057400" cy="834251"/>
            <a:chOff x="533400" y="381000"/>
            <a:chExt cx="2819400" cy="1066800"/>
          </a:xfrm>
        </p:grpSpPr>
        <p:sp>
          <p:nvSpPr>
            <p:cNvPr id="14" name="Rectangle 13"/>
            <p:cNvSpPr/>
            <p:nvPr/>
          </p:nvSpPr>
          <p:spPr>
            <a:xfrm>
              <a:off x="533400" y="381000"/>
              <a:ext cx="2819400" cy="1066800"/>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UCA_logo_CMYK-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609600"/>
              <a:ext cx="2528760" cy="762000"/>
            </a:xfrm>
            <a:prstGeom prst="rect">
              <a:avLst/>
            </a:prstGeom>
          </p:spPr>
        </p:pic>
      </p:grpSp>
      <p:graphicFrame>
        <p:nvGraphicFramePr>
          <p:cNvPr id="12" name="Chart 11">
            <a:extLst>
              <a:ext uri="{FF2B5EF4-FFF2-40B4-BE49-F238E27FC236}">
                <a16:creationId xmlns:a16="http://schemas.microsoft.com/office/drawing/2014/main" id="{00000000-0008-0000-0B00-00000B000000}"/>
              </a:ext>
            </a:extLst>
          </p:cNvPr>
          <p:cNvGraphicFramePr>
            <a:graphicFrameLocks/>
          </p:cNvGraphicFramePr>
          <p:nvPr>
            <p:extLst>
              <p:ext uri="{D42A27DB-BD31-4B8C-83A1-F6EECF244321}">
                <p14:modId xmlns:p14="http://schemas.microsoft.com/office/powerpoint/2010/main" val="778478715"/>
              </p:ext>
            </p:extLst>
          </p:nvPr>
        </p:nvGraphicFramePr>
        <p:xfrm>
          <a:off x="240985" y="1825800"/>
          <a:ext cx="4572000"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0AF161EA-5B91-0748-8763-527414799AB9}"/>
              </a:ext>
            </a:extLst>
          </p:cNvPr>
          <p:cNvGraphicFramePr>
            <a:graphicFrameLocks noGrp="1"/>
          </p:cNvGraphicFramePr>
          <p:nvPr>
            <p:extLst>
              <p:ext uri="{D42A27DB-BD31-4B8C-83A1-F6EECF244321}">
                <p14:modId xmlns:p14="http://schemas.microsoft.com/office/powerpoint/2010/main" val="4193855168"/>
              </p:ext>
            </p:extLst>
          </p:nvPr>
        </p:nvGraphicFramePr>
        <p:xfrm>
          <a:off x="5359714" y="5105400"/>
          <a:ext cx="3543301" cy="1036320"/>
        </p:xfrm>
        <a:graphic>
          <a:graphicData uri="http://schemas.openxmlformats.org/drawingml/2006/table">
            <a:tbl>
              <a:tblPr/>
              <a:tblGrid>
                <a:gridCol w="1405921">
                  <a:extLst>
                    <a:ext uri="{9D8B030D-6E8A-4147-A177-3AD203B41FA5}">
                      <a16:colId xmlns:a16="http://schemas.microsoft.com/office/drawing/2014/main" val="557834422"/>
                    </a:ext>
                  </a:extLst>
                </a:gridCol>
                <a:gridCol w="750458">
                  <a:extLst>
                    <a:ext uri="{9D8B030D-6E8A-4147-A177-3AD203B41FA5}">
                      <a16:colId xmlns:a16="http://schemas.microsoft.com/office/drawing/2014/main" val="1736650698"/>
                    </a:ext>
                  </a:extLst>
                </a:gridCol>
                <a:gridCol w="636464">
                  <a:extLst>
                    <a:ext uri="{9D8B030D-6E8A-4147-A177-3AD203B41FA5}">
                      <a16:colId xmlns:a16="http://schemas.microsoft.com/office/drawing/2014/main" val="2717463118"/>
                    </a:ext>
                  </a:extLst>
                </a:gridCol>
                <a:gridCol w="750458">
                  <a:extLst>
                    <a:ext uri="{9D8B030D-6E8A-4147-A177-3AD203B41FA5}">
                      <a16:colId xmlns:a16="http://schemas.microsoft.com/office/drawing/2014/main" val="2689963155"/>
                    </a:ext>
                  </a:extLst>
                </a:gridCol>
              </a:tblGrid>
              <a:tr h="152400">
                <a:tc>
                  <a:txBody>
                    <a:bodyPr/>
                    <a:lstStyle/>
                    <a:p>
                      <a:pPr algn="l" fontAlgn="ctr"/>
                      <a:r>
                        <a:rPr lang="en-CA" sz="900" b="1" i="0" u="none" strike="noStrike">
                          <a:solidFill>
                            <a:srgbClr val="FFFFFF"/>
                          </a:solidFill>
                          <a:effectLst/>
                          <a:latin typeface="Calibri" panose="020F0502020204030204" pitchFamily="34" charset="0"/>
                        </a:rPr>
                        <a:t>DUCA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gridSpan="3">
                  <a:txBody>
                    <a:bodyPr/>
                    <a:lstStyle/>
                    <a:p>
                      <a:pPr algn="ctr" fontAlgn="ctr"/>
                      <a:r>
                        <a:rPr lang="en-CA" sz="900" b="1" i="0" u="none" strike="noStrike">
                          <a:solidFill>
                            <a:srgbClr val="000000"/>
                          </a:solidFill>
                          <a:effectLst/>
                          <a:latin typeface="Calibri" panose="020F0502020204030204" pitchFamily="34" charset="0"/>
                        </a:rPr>
                        <a:t>Ontario Commercial Bank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1336626"/>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900" b="1" i="0" u="none" strike="noStrike">
                          <a:solidFill>
                            <a:srgbClr val="000000"/>
                          </a:solidFill>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627878"/>
                  </a:ext>
                </a:extLst>
              </a:tr>
              <a:tr h="152400">
                <a:tc>
                  <a:txBody>
                    <a:bodyPr/>
                    <a:lstStyle/>
                    <a:p>
                      <a:pPr algn="l" fontAlgn="ctr"/>
                      <a:r>
                        <a:rPr lang="en-CA"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95440070"/>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0.225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60617532"/>
                  </a:ext>
                </a:extLst>
              </a:tr>
              <a:tr h="152400">
                <a:tc>
                  <a:txBody>
                    <a:bodyPr/>
                    <a:lstStyle/>
                    <a:p>
                      <a:pPr algn="l" fontAlgn="ctr"/>
                      <a:r>
                        <a:rPr lang="en-CA" sz="900" b="1" i="0" u="none" strike="noStrike">
                          <a:solidFill>
                            <a:srgbClr val="000000"/>
                          </a:solidFill>
                          <a:effectLst/>
                          <a:latin typeface="Calibri" panose="020F0502020204030204" pitchFamily="34" charset="0"/>
                        </a:rPr>
                        <a:t>Total Commercial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000000"/>
                          </a:solidFill>
                          <a:effectLst/>
                          <a:latin typeface="Calibri" panose="020F0502020204030204" pitchFamily="34" charset="0"/>
                        </a:rPr>
                        <a:t>0.076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900" b="1" i="0" u="none" strike="noStrike">
                          <a:solidFill>
                            <a:srgbClr val="9C0006"/>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900" b="1" i="0" u="none" strike="noStrike">
                          <a:solidFill>
                            <a:srgbClr val="9C0006"/>
                          </a:solidFill>
                          <a:effectLst/>
                          <a:latin typeface="Calibri" panose="020F050202020403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33111679"/>
                  </a:ext>
                </a:extLst>
              </a:tr>
              <a:tr h="152400">
                <a:tc gridSpan="4">
                  <a:txBody>
                    <a:bodyPr/>
                    <a:lstStyle/>
                    <a:p>
                      <a:pPr algn="ctr" fontAlgn="ctr"/>
                      <a:r>
                        <a:rPr lang="en-CA" sz="900" b="0" i="0" u="none" strike="noStrike" dirty="0">
                          <a:solidFill>
                            <a:srgbClr val="000000"/>
                          </a:solidFill>
                          <a:effectLst/>
                          <a:latin typeface="Calibri" panose="020F0502020204030204" pitchFamily="34" charset="0"/>
                        </a:rPr>
                        <a:t>Highlights represent +/ -1%, 5%, and 15% for 3, 12 and 60 months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119494"/>
                  </a:ext>
                </a:extLst>
              </a:tr>
            </a:tbl>
          </a:graphicData>
        </a:graphic>
      </p:graphicFrame>
    </p:spTree>
    <p:extLst>
      <p:ext uri="{BB962C8B-B14F-4D97-AF65-F5344CB8AC3E}">
        <p14:creationId xmlns:p14="http://schemas.microsoft.com/office/powerpoint/2010/main" val="8528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clipart&#10;&#10;Description automatically generated">
            <a:extLst>
              <a:ext uri="{FF2B5EF4-FFF2-40B4-BE49-F238E27FC236}">
                <a16:creationId xmlns:a16="http://schemas.microsoft.com/office/drawing/2014/main" id="{90514C22-F0BE-4C7D-8B4C-AA3AD4C86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435719"/>
            <a:ext cx="2952750" cy="1152525"/>
          </a:xfrm>
        </p:spPr>
      </p:pic>
      <p:sp>
        <p:nvSpPr>
          <p:cNvPr id="4" name="Slide Number Placeholder 3">
            <a:extLst>
              <a:ext uri="{FF2B5EF4-FFF2-40B4-BE49-F238E27FC236}">
                <a16:creationId xmlns:a16="http://schemas.microsoft.com/office/drawing/2014/main" id="{CF57EBBF-8762-4A10-A52C-0425A0F248C6}"/>
              </a:ext>
            </a:extLst>
          </p:cNvPr>
          <p:cNvSpPr>
            <a:spLocks noGrp="1"/>
          </p:cNvSpPr>
          <p:nvPr>
            <p:ph type="sldNum" sz="quarter" idx="12"/>
          </p:nvPr>
        </p:nvSpPr>
        <p:spPr/>
        <p:txBody>
          <a:bodyPr/>
          <a:lstStyle/>
          <a:p>
            <a:pPr>
              <a:defRPr/>
            </a:pPr>
            <a:fld id="{26AC1CB0-86DE-438A-B358-040B7861E3ED}" type="slidenum">
              <a:rPr lang="en-US" smtClean="0"/>
              <a:pPr>
                <a:defRPr/>
              </a:pPr>
              <a:t>65</a:t>
            </a:fld>
            <a:endParaRPr lang="en-US"/>
          </a:p>
        </p:txBody>
      </p:sp>
      <p:sp>
        <p:nvSpPr>
          <p:cNvPr id="7" name="Title 2">
            <a:extLst>
              <a:ext uri="{FF2B5EF4-FFF2-40B4-BE49-F238E27FC236}">
                <a16:creationId xmlns:a16="http://schemas.microsoft.com/office/drawing/2014/main" id="{95DFE200-4532-4C32-B73D-690F5152A68E}"/>
              </a:ext>
            </a:extLst>
          </p:cNvPr>
          <p:cNvSpPr>
            <a:spLocks noGrp="1"/>
          </p:cNvSpPr>
          <p:nvPr>
            <p:ph type="title"/>
          </p:nvPr>
        </p:nvSpPr>
        <p:spPr>
          <a:xfrm>
            <a:off x="3810000" y="287338"/>
            <a:ext cx="4556125" cy="1449387"/>
          </a:xfrm>
        </p:spPr>
        <p:txBody>
          <a:bodyPr>
            <a:normAutofit fontScale="90000"/>
          </a:bodyPr>
          <a:lstStyle/>
          <a:p>
            <a:br>
              <a:rPr lang="en-CA" dirty="0"/>
            </a:br>
            <a:br>
              <a:rPr lang="en-CA" dirty="0"/>
            </a:br>
            <a:r>
              <a:rPr lang="en-CA" dirty="0"/>
              <a:t>Change in Share of National Commercial Market</a:t>
            </a:r>
            <a:br>
              <a:rPr lang="en-CA" dirty="0"/>
            </a:br>
            <a:endParaRPr lang="en-US" dirty="0"/>
          </a:p>
        </p:txBody>
      </p:sp>
      <p:graphicFrame>
        <p:nvGraphicFramePr>
          <p:cNvPr id="8" name="Chart 7">
            <a:extLst>
              <a:ext uri="{FF2B5EF4-FFF2-40B4-BE49-F238E27FC236}">
                <a16:creationId xmlns:a16="http://schemas.microsoft.com/office/drawing/2014/main" id="{00000000-0008-0000-0400-000018000000}"/>
              </a:ext>
            </a:extLst>
          </p:cNvPr>
          <p:cNvGraphicFramePr>
            <a:graphicFrameLocks/>
          </p:cNvGraphicFramePr>
          <p:nvPr>
            <p:extLst>
              <p:ext uri="{D42A27DB-BD31-4B8C-83A1-F6EECF244321}">
                <p14:modId xmlns:p14="http://schemas.microsoft.com/office/powerpoint/2010/main" val="3021493114"/>
              </p:ext>
            </p:extLst>
          </p:nvPr>
        </p:nvGraphicFramePr>
        <p:xfrm>
          <a:off x="381000" y="1759322"/>
          <a:ext cx="3620558" cy="433667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1">
            <a:extLst>
              <a:ext uri="{FF2B5EF4-FFF2-40B4-BE49-F238E27FC236}">
                <a16:creationId xmlns:a16="http://schemas.microsoft.com/office/drawing/2014/main" id="{BEE4E34A-7E68-5646-8B66-5B8E4DF4592D}"/>
              </a:ext>
            </a:extLst>
          </p:cNvPr>
          <p:cNvSpPr txBox="1">
            <a:spLocks noChangeArrowheads="1"/>
          </p:cNvSpPr>
          <p:nvPr/>
        </p:nvSpPr>
        <p:spPr bwMode="auto">
          <a:xfrm>
            <a:off x="7391938" y="336550"/>
            <a:ext cx="14975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graphicFrame>
        <p:nvGraphicFramePr>
          <p:cNvPr id="2" name="Object 1">
            <a:extLst>
              <a:ext uri="{FF2B5EF4-FFF2-40B4-BE49-F238E27FC236}">
                <a16:creationId xmlns:a16="http://schemas.microsoft.com/office/drawing/2014/main" id="{E89CF528-61C6-4A15-A58F-DA286CC0A461}"/>
              </a:ext>
            </a:extLst>
          </p:cNvPr>
          <p:cNvGraphicFramePr>
            <a:graphicFrameLocks noChangeAspect="1"/>
          </p:cNvGraphicFramePr>
          <p:nvPr>
            <p:extLst>
              <p:ext uri="{D42A27DB-BD31-4B8C-83A1-F6EECF244321}">
                <p14:modId xmlns:p14="http://schemas.microsoft.com/office/powerpoint/2010/main" val="3907356740"/>
              </p:ext>
            </p:extLst>
          </p:nvPr>
        </p:nvGraphicFramePr>
        <p:xfrm>
          <a:off x="4267200" y="4491037"/>
          <a:ext cx="4719637" cy="1681163"/>
        </p:xfrm>
        <a:graphic>
          <a:graphicData uri="http://schemas.openxmlformats.org/presentationml/2006/ole">
            <mc:AlternateContent xmlns:mc="http://schemas.openxmlformats.org/markup-compatibility/2006">
              <mc:Choice xmlns:v="urn:schemas-microsoft-com:vml" Requires="v">
                <p:oleObj spid="_x0000_s21505" name="Macro-Enabled Worksheet" r:id="rId5" imgW="4719523" imgH="1681017" progId="Excel.SheetMacroEnabled.12">
                  <p:link updateAutomatic="1"/>
                </p:oleObj>
              </mc:Choice>
              <mc:Fallback>
                <p:oleObj name="Macro-Enabled Worksheet" r:id="rId5" imgW="4719523" imgH="1681017" progId="Excel.SheetMacroEnabled.12">
                  <p:link updateAutomatic="1"/>
                  <p:pic>
                    <p:nvPicPr>
                      <p:cNvPr id="2" name="Object 1">
                        <a:extLst>
                          <a:ext uri="{FF2B5EF4-FFF2-40B4-BE49-F238E27FC236}">
                            <a16:creationId xmlns:a16="http://schemas.microsoft.com/office/drawing/2014/main" id="{E89CF528-61C6-4A15-A58F-DA286CC0A461}"/>
                          </a:ext>
                        </a:extLst>
                      </p:cNvPr>
                      <p:cNvPicPr/>
                      <p:nvPr/>
                    </p:nvPicPr>
                    <p:blipFill>
                      <a:blip r:embed="rId6"/>
                      <a:stretch>
                        <a:fillRect/>
                      </a:stretch>
                    </p:blipFill>
                    <p:spPr>
                      <a:xfrm>
                        <a:off x="4267200" y="4491037"/>
                        <a:ext cx="4719637" cy="1681163"/>
                      </a:xfrm>
                      <a:prstGeom prst="rect">
                        <a:avLst/>
                      </a:prstGeom>
                    </p:spPr>
                  </p:pic>
                </p:oleObj>
              </mc:Fallback>
            </mc:AlternateContent>
          </a:graphicData>
        </a:graphic>
      </p:graphicFrame>
    </p:spTree>
    <p:extLst>
      <p:ext uri="{BB962C8B-B14F-4D97-AF65-F5344CB8AC3E}">
        <p14:creationId xmlns:p14="http://schemas.microsoft.com/office/powerpoint/2010/main" val="344038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clipart&#10;&#10;Description automatically generated">
            <a:extLst>
              <a:ext uri="{FF2B5EF4-FFF2-40B4-BE49-F238E27FC236}">
                <a16:creationId xmlns:a16="http://schemas.microsoft.com/office/drawing/2014/main" id="{90514C22-F0BE-4C7D-8B4C-AA3AD4C86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435719"/>
            <a:ext cx="2952750" cy="1152525"/>
          </a:xfrm>
        </p:spPr>
      </p:pic>
      <p:sp>
        <p:nvSpPr>
          <p:cNvPr id="4" name="Slide Number Placeholder 3">
            <a:extLst>
              <a:ext uri="{FF2B5EF4-FFF2-40B4-BE49-F238E27FC236}">
                <a16:creationId xmlns:a16="http://schemas.microsoft.com/office/drawing/2014/main" id="{CF57EBBF-8762-4A10-A52C-0425A0F248C6}"/>
              </a:ext>
            </a:extLst>
          </p:cNvPr>
          <p:cNvSpPr>
            <a:spLocks noGrp="1"/>
          </p:cNvSpPr>
          <p:nvPr>
            <p:ph type="sldNum" sz="quarter" idx="12"/>
          </p:nvPr>
        </p:nvSpPr>
        <p:spPr/>
        <p:txBody>
          <a:bodyPr/>
          <a:lstStyle/>
          <a:p>
            <a:pPr>
              <a:defRPr/>
            </a:pPr>
            <a:fld id="{26AC1CB0-86DE-438A-B358-040B7861E3ED}" type="slidenum">
              <a:rPr lang="en-US" smtClean="0"/>
              <a:pPr>
                <a:defRPr/>
              </a:pPr>
              <a:t>66</a:t>
            </a:fld>
            <a:endParaRPr lang="en-US"/>
          </a:p>
        </p:txBody>
      </p:sp>
      <p:sp>
        <p:nvSpPr>
          <p:cNvPr id="10" name="Title 1">
            <a:extLst>
              <a:ext uri="{FF2B5EF4-FFF2-40B4-BE49-F238E27FC236}">
                <a16:creationId xmlns:a16="http://schemas.microsoft.com/office/drawing/2014/main" id="{2F778DF4-979B-4E58-B475-0CE216FA1110}"/>
              </a:ext>
            </a:extLst>
          </p:cNvPr>
          <p:cNvSpPr txBox="1">
            <a:spLocks/>
          </p:cNvSpPr>
          <p:nvPr/>
        </p:nvSpPr>
        <p:spPr>
          <a:xfrm>
            <a:off x="3810000" y="159122"/>
            <a:ext cx="3657600" cy="16002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a:lstStyle>
          <a:p>
            <a:pPr fontAlgn="auto">
              <a:spcAft>
                <a:spcPts val="0"/>
              </a:spcAft>
            </a:pPr>
            <a:r>
              <a:rPr lang="en-CA" dirty="0"/>
              <a:t>Change in Share of New Brunswick Banks</a:t>
            </a:r>
            <a:br>
              <a:rPr lang="en-CA" dirty="0"/>
            </a:br>
            <a:endParaRPr lang="en-US" dirty="0"/>
          </a:p>
        </p:txBody>
      </p:sp>
      <p:sp>
        <p:nvSpPr>
          <p:cNvPr id="7" name="Text Box 11">
            <a:extLst>
              <a:ext uri="{FF2B5EF4-FFF2-40B4-BE49-F238E27FC236}">
                <a16:creationId xmlns:a16="http://schemas.microsoft.com/office/drawing/2014/main" id="{48A5CA0D-7905-4F49-9B72-E9A7FC4693ED}"/>
              </a:ext>
            </a:extLst>
          </p:cNvPr>
          <p:cNvSpPr txBox="1">
            <a:spLocks noChangeArrowheads="1"/>
          </p:cNvSpPr>
          <p:nvPr/>
        </p:nvSpPr>
        <p:spPr bwMode="auto">
          <a:xfrm>
            <a:off x="7333431" y="336550"/>
            <a:ext cx="16145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Quarterly</a:t>
            </a:r>
          </a:p>
        </p:txBody>
      </p:sp>
      <p:graphicFrame>
        <p:nvGraphicFramePr>
          <p:cNvPr id="9" name="Chart 8">
            <a:extLst>
              <a:ext uri="{FF2B5EF4-FFF2-40B4-BE49-F238E27FC236}">
                <a16:creationId xmlns:a16="http://schemas.microsoft.com/office/drawing/2014/main" id="{00000000-0008-0000-0900-00000B000000}"/>
              </a:ext>
            </a:extLst>
          </p:cNvPr>
          <p:cNvGraphicFramePr>
            <a:graphicFrameLocks/>
          </p:cNvGraphicFramePr>
          <p:nvPr>
            <p:extLst>
              <p:ext uri="{D42A27DB-BD31-4B8C-83A1-F6EECF244321}">
                <p14:modId xmlns:p14="http://schemas.microsoft.com/office/powerpoint/2010/main" val="3281816228"/>
              </p:ext>
            </p:extLst>
          </p:nvPr>
        </p:nvGraphicFramePr>
        <p:xfrm>
          <a:off x="159963" y="1828800"/>
          <a:ext cx="4328662" cy="43433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a:extLst>
              <a:ext uri="{FF2B5EF4-FFF2-40B4-BE49-F238E27FC236}">
                <a16:creationId xmlns:a16="http://schemas.microsoft.com/office/drawing/2014/main" id="{5A7216CE-3F25-4207-9435-1A9A0F8BAC2A}"/>
              </a:ext>
            </a:extLst>
          </p:cNvPr>
          <p:cNvGraphicFramePr>
            <a:graphicFrameLocks noChangeAspect="1"/>
          </p:cNvGraphicFramePr>
          <p:nvPr>
            <p:extLst>
              <p:ext uri="{D42A27DB-BD31-4B8C-83A1-F6EECF244321}">
                <p14:modId xmlns:p14="http://schemas.microsoft.com/office/powerpoint/2010/main" val="901508306"/>
              </p:ext>
            </p:extLst>
          </p:nvPr>
        </p:nvGraphicFramePr>
        <p:xfrm>
          <a:off x="4911387" y="4419600"/>
          <a:ext cx="4019550" cy="1681163"/>
        </p:xfrm>
        <a:graphic>
          <a:graphicData uri="http://schemas.openxmlformats.org/presentationml/2006/ole">
            <mc:AlternateContent xmlns:mc="http://schemas.openxmlformats.org/markup-compatibility/2006">
              <mc:Choice xmlns:v="urn:schemas-microsoft-com:vml" Requires="v">
                <p:oleObj spid="_x0000_s22529" name="Macro-Enabled Worksheet" r:id="rId5" imgW="4019702" imgH="1681017" progId="Excel.SheetMacroEnabled.12">
                  <p:link updateAutomatic="1"/>
                </p:oleObj>
              </mc:Choice>
              <mc:Fallback>
                <p:oleObj name="Macro-Enabled Worksheet" r:id="rId5" imgW="4019702" imgH="1681017" progId="Excel.SheetMacroEnabled.12">
                  <p:link updateAutomatic="1"/>
                  <p:pic>
                    <p:nvPicPr>
                      <p:cNvPr id="2" name="Object 1">
                        <a:extLst>
                          <a:ext uri="{FF2B5EF4-FFF2-40B4-BE49-F238E27FC236}">
                            <a16:creationId xmlns:a16="http://schemas.microsoft.com/office/drawing/2014/main" id="{5A7216CE-3F25-4207-9435-1A9A0F8BAC2A}"/>
                          </a:ext>
                        </a:extLst>
                      </p:cNvPr>
                      <p:cNvPicPr/>
                      <p:nvPr/>
                    </p:nvPicPr>
                    <p:blipFill>
                      <a:blip r:embed="rId6"/>
                      <a:stretch>
                        <a:fillRect/>
                      </a:stretch>
                    </p:blipFill>
                    <p:spPr>
                      <a:xfrm>
                        <a:off x="4911387" y="4419600"/>
                        <a:ext cx="4019550" cy="1681163"/>
                      </a:xfrm>
                      <a:prstGeom prst="rect">
                        <a:avLst/>
                      </a:prstGeom>
                    </p:spPr>
                  </p:pic>
                </p:oleObj>
              </mc:Fallback>
            </mc:AlternateContent>
          </a:graphicData>
        </a:graphic>
      </p:graphicFrame>
    </p:spTree>
    <p:extLst>
      <p:ext uri="{BB962C8B-B14F-4D97-AF65-F5344CB8AC3E}">
        <p14:creationId xmlns:p14="http://schemas.microsoft.com/office/powerpoint/2010/main" val="162203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a:t>Business Loans &gt;$5MM by Province</a:t>
            </a:r>
          </a:p>
        </p:txBody>
      </p:sp>
      <p:sp>
        <p:nvSpPr>
          <p:cNvPr id="21508"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0EDA3B8A-518A-47EC-A9D8-2C1C16B843B5}" type="slidenum">
              <a:rPr lang="en-US">
                <a:solidFill>
                  <a:schemeClr val="bg1"/>
                </a:solidFill>
              </a:rPr>
              <a:pPr>
                <a:spcBef>
                  <a:spcPct val="0"/>
                </a:spcBef>
                <a:buClrTx/>
                <a:buFontTx/>
                <a:buNone/>
              </a:pPr>
              <a:t>7</a:t>
            </a:fld>
            <a:endParaRPr lang="en-US" dirty="0">
              <a:solidFill>
                <a:schemeClr val="bg1"/>
              </a:solidFill>
            </a:endParaRPr>
          </a:p>
        </p:txBody>
      </p:sp>
      <p:sp>
        <p:nvSpPr>
          <p:cNvPr id="7" name="TextBox 6"/>
          <p:cNvSpPr txBox="1"/>
          <p:nvPr/>
        </p:nvSpPr>
        <p:spPr>
          <a:xfrm>
            <a:off x="6858000" y="304800"/>
            <a:ext cx="1614545" cy="276999"/>
          </a:xfrm>
          <a:prstGeom prst="rect">
            <a:avLst/>
          </a:prstGeom>
          <a:noFill/>
        </p:spPr>
        <p:txBody>
          <a:bodyPr wrap="none" rtlCol="0">
            <a:spAutoFit/>
          </a:bodyPr>
          <a:lstStyle/>
          <a:p>
            <a:r>
              <a:rPr lang="en-CA" b="0" dirty="0">
                <a:solidFill>
                  <a:srgbClr val="7F7F7F"/>
                </a:solidFill>
              </a:rPr>
              <a:t>Updated Quarterly</a:t>
            </a:r>
            <a:endParaRPr lang="en-US" b="0" dirty="0">
              <a:solidFill>
                <a:srgbClr val="7F7F7F"/>
              </a:solidFill>
            </a:endParaRPr>
          </a:p>
        </p:txBody>
      </p:sp>
      <p:graphicFrame>
        <p:nvGraphicFramePr>
          <p:cNvPr id="2" name="Object 1">
            <a:extLst>
              <a:ext uri="{FF2B5EF4-FFF2-40B4-BE49-F238E27FC236}">
                <a16:creationId xmlns:a16="http://schemas.microsoft.com/office/drawing/2014/main" id="{3B3AF7E9-2B73-4F21-9ABC-5DF3AE647E3D}"/>
              </a:ext>
            </a:extLst>
          </p:cNvPr>
          <p:cNvGraphicFramePr>
            <a:graphicFrameLocks noChangeAspect="1"/>
          </p:cNvGraphicFramePr>
          <p:nvPr>
            <p:extLst>
              <p:ext uri="{D42A27DB-BD31-4B8C-83A1-F6EECF244321}">
                <p14:modId xmlns:p14="http://schemas.microsoft.com/office/powerpoint/2010/main" val="2033433264"/>
              </p:ext>
            </p:extLst>
          </p:nvPr>
        </p:nvGraphicFramePr>
        <p:xfrm>
          <a:off x="914400" y="1828800"/>
          <a:ext cx="4352925" cy="1833563"/>
        </p:xfrm>
        <a:graphic>
          <a:graphicData uri="http://schemas.openxmlformats.org/presentationml/2006/ole">
            <mc:AlternateContent xmlns:mc="http://schemas.openxmlformats.org/markup-compatibility/2006">
              <mc:Choice xmlns:v="urn:schemas-microsoft-com:vml" Requires="v">
                <p:oleObj spid="_x0000_s5121" name="Macro-Enabled Worksheet" r:id="rId4" imgW="4352950" imgH="1833506" progId="Excel.SheetMacroEnabled.12">
                  <p:link updateAutomatic="1"/>
                </p:oleObj>
              </mc:Choice>
              <mc:Fallback>
                <p:oleObj name="Macro-Enabled Worksheet" r:id="rId4" imgW="4352950" imgH="1833506" progId="Excel.SheetMacroEnabled.12">
                  <p:link updateAutomatic="1"/>
                  <p:pic>
                    <p:nvPicPr>
                      <p:cNvPr id="2" name="Object 1">
                        <a:extLst>
                          <a:ext uri="{FF2B5EF4-FFF2-40B4-BE49-F238E27FC236}">
                            <a16:creationId xmlns:a16="http://schemas.microsoft.com/office/drawing/2014/main" id="{3B3AF7E9-2B73-4F21-9ABC-5DF3AE647E3D}"/>
                          </a:ext>
                        </a:extLst>
                      </p:cNvPr>
                      <p:cNvPicPr/>
                      <p:nvPr/>
                    </p:nvPicPr>
                    <p:blipFill>
                      <a:blip r:embed="rId5"/>
                      <a:stretch>
                        <a:fillRect/>
                      </a:stretch>
                    </p:blipFill>
                    <p:spPr>
                      <a:xfrm>
                        <a:off x="914400" y="1828800"/>
                        <a:ext cx="4352925" cy="183356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CA"/>
              <a:t>Non Residential Mortgages</a:t>
            </a:r>
          </a:p>
        </p:txBody>
      </p:sp>
      <p:graphicFrame>
        <p:nvGraphicFramePr>
          <p:cNvPr id="2" name="Content Placeholder 5"/>
          <p:cNvGraphicFramePr>
            <a:graphicFrameLocks noGrp="1"/>
          </p:cNvGraphicFramePr>
          <p:nvPr>
            <p:ph idx="1"/>
            <p:extLst>
              <p:ext uri="{D42A27DB-BD31-4B8C-83A1-F6EECF244321}">
                <p14:modId xmlns:p14="http://schemas.microsoft.com/office/powerpoint/2010/main" val="3402183131"/>
              </p:ext>
            </p:extLst>
          </p:nvPr>
        </p:nvGraphicFramePr>
        <p:xfrm>
          <a:off x="533400" y="1761009"/>
          <a:ext cx="4005262"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23557"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253112EE-294A-46AE-AF70-14FE75BE979C}" type="slidenum">
              <a:rPr lang="en-US">
                <a:solidFill>
                  <a:schemeClr val="bg1"/>
                </a:solidFill>
              </a:rPr>
              <a:pPr>
                <a:spcBef>
                  <a:spcPct val="0"/>
                </a:spcBef>
                <a:buClrTx/>
                <a:buFontTx/>
                <a:buNone/>
              </a:pPr>
              <a:t>8</a:t>
            </a:fld>
            <a:endParaRPr lang="en-US" dirty="0">
              <a:solidFill>
                <a:schemeClr val="bg1"/>
              </a:solidFill>
            </a:endParaRPr>
          </a:p>
        </p:txBody>
      </p:sp>
      <p:sp>
        <p:nvSpPr>
          <p:cNvPr id="9" name="TextBox 8"/>
          <p:cNvSpPr txBox="1"/>
          <p:nvPr/>
        </p:nvSpPr>
        <p:spPr>
          <a:xfrm>
            <a:off x="6858000" y="304800"/>
            <a:ext cx="1614545" cy="276999"/>
          </a:xfrm>
          <a:prstGeom prst="rect">
            <a:avLst/>
          </a:prstGeom>
          <a:noFill/>
        </p:spPr>
        <p:txBody>
          <a:bodyPr wrap="none" rtlCol="0">
            <a:spAutoFit/>
          </a:bodyPr>
          <a:lstStyle/>
          <a:p>
            <a:r>
              <a:rPr lang="en-CA" b="0" dirty="0">
                <a:solidFill>
                  <a:srgbClr val="7F7F7F"/>
                </a:solidFill>
              </a:rPr>
              <a:t>Updated Quarterly</a:t>
            </a:r>
            <a:endParaRPr lang="en-US" b="0" dirty="0">
              <a:solidFill>
                <a:srgbClr val="7F7F7F"/>
              </a:solidFill>
            </a:endParaRPr>
          </a:p>
        </p:txBody>
      </p:sp>
      <p:graphicFrame>
        <p:nvGraphicFramePr>
          <p:cNvPr id="4" name="Object 3">
            <a:extLst>
              <a:ext uri="{FF2B5EF4-FFF2-40B4-BE49-F238E27FC236}">
                <a16:creationId xmlns:a16="http://schemas.microsoft.com/office/drawing/2014/main" id="{47846901-234F-4F01-BD71-DEB85C5621F2}"/>
              </a:ext>
            </a:extLst>
          </p:cNvPr>
          <p:cNvGraphicFramePr>
            <a:graphicFrameLocks noChangeAspect="1"/>
          </p:cNvGraphicFramePr>
          <p:nvPr>
            <p:extLst>
              <p:ext uri="{D42A27DB-BD31-4B8C-83A1-F6EECF244321}">
                <p14:modId xmlns:p14="http://schemas.microsoft.com/office/powerpoint/2010/main" val="54013048"/>
              </p:ext>
            </p:extLst>
          </p:nvPr>
        </p:nvGraphicFramePr>
        <p:xfrm>
          <a:off x="4594860" y="4267200"/>
          <a:ext cx="4352925" cy="1833563"/>
        </p:xfrm>
        <a:graphic>
          <a:graphicData uri="http://schemas.openxmlformats.org/presentationml/2006/ole">
            <mc:AlternateContent xmlns:mc="http://schemas.openxmlformats.org/markup-compatibility/2006">
              <mc:Choice xmlns:v="urn:schemas-microsoft-com:vml" Requires="v">
                <p:oleObj spid="_x0000_s6145" name="Macro-Enabled Worksheet" r:id="rId5" imgW="4352950" imgH="1833506" progId="Excel.SheetMacroEnabled.12">
                  <p:link updateAutomatic="1"/>
                </p:oleObj>
              </mc:Choice>
              <mc:Fallback>
                <p:oleObj name="Macro-Enabled Worksheet" r:id="rId5" imgW="4352950" imgH="1833506" progId="Excel.SheetMacroEnabled.12">
                  <p:link updateAutomatic="1"/>
                  <p:pic>
                    <p:nvPicPr>
                      <p:cNvPr id="4" name="Object 3">
                        <a:extLst>
                          <a:ext uri="{FF2B5EF4-FFF2-40B4-BE49-F238E27FC236}">
                            <a16:creationId xmlns:a16="http://schemas.microsoft.com/office/drawing/2014/main" id="{47846901-234F-4F01-BD71-DEB85C5621F2}"/>
                          </a:ext>
                        </a:extLst>
                      </p:cNvPr>
                      <p:cNvPicPr/>
                      <p:nvPr/>
                    </p:nvPicPr>
                    <p:blipFill>
                      <a:blip r:embed="rId6"/>
                      <a:stretch>
                        <a:fillRect/>
                      </a:stretch>
                    </p:blipFill>
                    <p:spPr>
                      <a:xfrm>
                        <a:off x="4594860" y="4267200"/>
                        <a:ext cx="4352925" cy="183356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4"/>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spcBef>
                <a:spcPct val="0"/>
              </a:spcBef>
              <a:buClrTx/>
              <a:buFontTx/>
              <a:buNone/>
            </a:pPr>
            <a:fld id="{79F60A2D-03A5-4159-96C2-B98C82AED060}" type="slidenum">
              <a:rPr lang="en-US">
                <a:solidFill>
                  <a:schemeClr val="bg1"/>
                </a:solidFill>
              </a:rPr>
              <a:pPr>
                <a:spcBef>
                  <a:spcPct val="0"/>
                </a:spcBef>
                <a:buClrTx/>
                <a:buFontTx/>
                <a:buNone/>
              </a:pPr>
              <a:t>9</a:t>
            </a:fld>
            <a:endParaRPr lang="en-US">
              <a:solidFill>
                <a:schemeClr val="bg1"/>
              </a:solidFill>
            </a:endParaRPr>
          </a:p>
        </p:txBody>
      </p:sp>
      <p:sp>
        <p:nvSpPr>
          <p:cNvPr id="27653" name="Text Box 11"/>
          <p:cNvSpPr txBox="1">
            <a:spLocks noChangeArrowheads="1"/>
          </p:cNvSpPr>
          <p:nvPr/>
        </p:nvSpPr>
        <p:spPr bwMode="auto">
          <a:xfrm>
            <a:off x="7391400" y="336550"/>
            <a:ext cx="1498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algn="ctr">
              <a:spcBef>
                <a:spcPct val="0"/>
              </a:spcBef>
              <a:buClrTx/>
              <a:buFontTx/>
              <a:buNone/>
            </a:pPr>
            <a:r>
              <a:rPr lang="en-US" b="0" dirty="0">
                <a:solidFill>
                  <a:srgbClr val="7F7F7F"/>
                </a:solidFill>
              </a:rPr>
              <a:t>Updated Monthly</a:t>
            </a:r>
          </a:p>
        </p:txBody>
      </p:sp>
      <p:sp>
        <p:nvSpPr>
          <p:cNvPr id="27654" name="Rectangle 2"/>
          <p:cNvSpPr txBox="1">
            <a:spLocks noChangeArrowheads="1"/>
          </p:cNvSpPr>
          <p:nvPr/>
        </p:nvSpPr>
        <p:spPr bwMode="auto">
          <a:xfrm>
            <a:off x="914400" y="384175"/>
            <a:ext cx="6019800" cy="121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20000"/>
              </a:spcBef>
              <a:buClr>
                <a:srgbClr val="0033CC"/>
              </a:buClr>
              <a:buFont typeface="Wingdings" panose="05000000000000000000" pitchFamily="2" charset="2"/>
              <a:buChar char="o"/>
              <a:defRPr>
                <a:solidFill>
                  <a:schemeClr val="tx1"/>
                </a:solidFill>
                <a:latin typeface="Verdana" panose="020B0604030504040204" pitchFamily="34" charset="0"/>
              </a:defRPr>
            </a:lvl1pPr>
            <a:lvl2pPr marL="742950" indent="-28575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2pPr>
            <a:lvl3pPr marL="1143000" indent="-228600">
              <a:spcBef>
                <a:spcPct val="20000"/>
              </a:spcBef>
              <a:buClr>
                <a:srgbClr val="0033CC"/>
              </a:buClr>
              <a:buFont typeface="Wingdings" panose="05000000000000000000" pitchFamily="2" charset="2"/>
              <a:buChar char="o"/>
              <a:defRPr sz="1200">
                <a:solidFill>
                  <a:schemeClr val="tx1"/>
                </a:solidFill>
                <a:latin typeface="Verdana" panose="020B0604030504040204" pitchFamily="34" charset="0"/>
              </a:defRPr>
            </a:lvl3pPr>
            <a:lvl4pPr marL="1600200" indent="-228600">
              <a:spcBef>
                <a:spcPct val="20000"/>
              </a:spcBef>
              <a:buClr>
                <a:srgbClr val="0033CC"/>
              </a:buClr>
              <a:buFont typeface="Wingdings" panose="05000000000000000000" pitchFamily="2" charset="2"/>
              <a:buChar char="n"/>
              <a:defRPr sz="1200">
                <a:solidFill>
                  <a:schemeClr val="tx1"/>
                </a:solidFill>
                <a:latin typeface="Verdana" panose="020B0604030504040204" pitchFamily="34" charset="0"/>
              </a:defRPr>
            </a:lvl4pPr>
            <a:lvl5pPr marL="2057400" indent="-228600">
              <a:spcBef>
                <a:spcPct val="25000"/>
              </a:spcBef>
              <a:buClr>
                <a:srgbClr val="0033CC"/>
              </a:buClr>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25000"/>
              </a:spcBef>
              <a:spcAft>
                <a:spcPct val="0"/>
              </a:spcAft>
              <a:buClr>
                <a:srgbClr val="0033CC"/>
              </a:buClr>
              <a:buFont typeface="Wingdings" panose="05000000000000000000" pitchFamily="2" charset="2"/>
              <a:buChar char="§"/>
              <a:defRPr sz="1200">
                <a:solidFill>
                  <a:schemeClr val="tx1"/>
                </a:solidFill>
                <a:latin typeface="Verdana" panose="020B0604030504040204" pitchFamily="34" charset="0"/>
              </a:defRPr>
            </a:lvl9pPr>
          </a:lstStyle>
          <a:p>
            <a:pPr eaLnBrk="1" hangingPunct="1">
              <a:spcBef>
                <a:spcPct val="0"/>
              </a:spcBef>
              <a:buClrTx/>
              <a:buFontTx/>
              <a:buNone/>
            </a:pPr>
            <a:r>
              <a:rPr lang="en-CA" sz="2400" b="0" dirty="0">
                <a:solidFill>
                  <a:schemeClr val="tx1">
                    <a:lumMod val="50000"/>
                    <a:lumOff val="50000"/>
                  </a:schemeClr>
                </a:solidFill>
              </a:rPr>
              <a:t>Major Banks</a:t>
            </a:r>
          </a:p>
          <a:p>
            <a:pPr eaLnBrk="1" hangingPunct="1">
              <a:spcBef>
                <a:spcPct val="0"/>
              </a:spcBef>
              <a:buClrTx/>
              <a:buFontTx/>
              <a:buNone/>
            </a:pPr>
            <a:r>
              <a:rPr lang="en-CA" sz="1600" b="0" dirty="0">
                <a:solidFill>
                  <a:schemeClr val="tx1">
                    <a:lumMod val="50000"/>
                    <a:lumOff val="50000"/>
                  </a:schemeClr>
                </a:solidFill>
              </a:rPr>
              <a:t>% Changes in Total Commercial Deposits and Loans</a:t>
            </a:r>
          </a:p>
        </p:txBody>
      </p:sp>
      <p:graphicFrame>
        <p:nvGraphicFramePr>
          <p:cNvPr id="7" name="Chart 6">
            <a:extLst>
              <a:ext uri="{FF2B5EF4-FFF2-40B4-BE49-F238E27FC236}">
                <a16:creationId xmlns:a16="http://schemas.microsoft.com/office/drawing/2014/main" id="{00000000-0008-0000-0400-000015000000}"/>
              </a:ext>
            </a:extLst>
          </p:cNvPr>
          <p:cNvGraphicFramePr>
            <a:graphicFrameLocks/>
          </p:cNvGraphicFramePr>
          <p:nvPr>
            <p:extLst>
              <p:ext uri="{D42A27DB-BD31-4B8C-83A1-F6EECF244321}">
                <p14:modId xmlns:p14="http://schemas.microsoft.com/office/powerpoint/2010/main" val="1570538692"/>
              </p:ext>
            </p:extLst>
          </p:nvPr>
        </p:nvGraphicFramePr>
        <p:xfrm>
          <a:off x="76201" y="1905000"/>
          <a:ext cx="3733800" cy="4191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a:extLst>
              <a:ext uri="{FF2B5EF4-FFF2-40B4-BE49-F238E27FC236}">
                <a16:creationId xmlns:a16="http://schemas.microsoft.com/office/drawing/2014/main" id="{EC73D7E1-ED03-4788-9E4F-6F4DFCF9F857}"/>
              </a:ext>
            </a:extLst>
          </p:cNvPr>
          <p:cNvGraphicFramePr>
            <a:graphicFrameLocks noChangeAspect="1"/>
          </p:cNvGraphicFramePr>
          <p:nvPr>
            <p:extLst>
              <p:ext uri="{D42A27DB-BD31-4B8C-83A1-F6EECF244321}">
                <p14:modId xmlns:p14="http://schemas.microsoft.com/office/powerpoint/2010/main" val="2984219609"/>
              </p:ext>
            </p:extLst>
          </p:nvPr>
        </p:nvGraphicFramePr>
        <p:xfrm>
          <a:off x="3924300" y="5067300"/>
          <a:ext cx="5127625" cy="4763"/>
        </p:xfrm>
        <a:graphic>
          <a:graphicData uri="http://schemas.openxmlformats.org/presentationml/2006/ole">
            <mc:AlternateContent xmlns:mc="http://schemas.openxmlformats.org/markup-compatibility/2006">
              <mc:Choice xmlns:v="urn:schemas-microsoft-com:vml" Requires="v">
                <p:oleObj spid="_x0000_s7169" name="Macro-Enabled Worksheet" r:id="rId5" imgW="4719523" imgH="4841" progId="Excel.SheetMacroEnabled.12">
                  <p:link updateAutomatic="1"/>
                </p:oleObj>
              </mc:Choice>
              <mc:Fallback>
                <p:oleObj name="Macro-Enabled Worksheet" r:id="rId5" imgW="4719523" imgH="4841" progId="Excel.SheetMacroEnabled.12">
                  <p:link updateAutomatic="1"/>
                  <p:pic>
                    <p:nvPicPr>
                      <p:cNvPr id="3" name="Object 2">
                        <a:extLst>
                          <a:ext uri="{FF2B5EF4-FFF2-40B4-BE49-F238E27FC236}">
                            <a16:creationId xmlns:a16="http://schemas.microsoft.com/office/drawing/2014/main" id="{EC73D7E1-ED03-4788-9E4F-6F4DFCF9F857}"/>
                          </a:ext>
                        </a:extLst>
                      </p:cNvPr>
                      <p:cNvPicPr/>
                      <p:nvPr/>
                    </p:nvPicPr>
                    <p:blipFill>
                      <a:blip r:embed="rId6"/>
                      <a:stretch>
                        <a:fillRect/>
                      </a:stretch>
                    </p:blipFill>
                    <p:spPr>
                      <a:xfrm>
                        <a:off x="3924300" y="5067300"/>
                        <a:ext cx="5127625" cy="476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9640C477-0162-46D2-881E-33E3B492B0B7}"/>
              </a:ext>
            </a:extLst>
          </p:cNvPr>
          <p:cNvGraphicFramePr>
            <a:graphicFrameLocks noChangeAspect="1"/>
          </p:cNvGraphicFramePr>
          <p:nvPr>
            <p:extLst>
              <p:ext uri="{D42A27DB-BD31-4B8C-83A1-F6EECF244321}">
                <p14:modId xmlns:p14="http://schemas.microsoft.com/office/powerpoint/2010/main" val="181988967"/>
              </p:ext>
            </p:extLst>
          </p:nvPr>
        </p:nvGraphicFramePr>
        <p:xfrm>
          <a:off x="4267200" y="3998118"/>
          <a:ext cx="4719637" cy="2138363"/>
        </p:xfrm>
        <a:graphic>
          <a:graphicData uri="http://schemas.openxmlformats.org/presentationml/2006/ole">
            <mc:AlternateContent xmlns:mc="http://schemas.openxmlformats.org/markup-compatibility/2006">
              <mc:Choice xmlns:v="urn:schemas-microsoft-com:vml" Requires="v">
                <p:oleObj spid="_x0000_s7170" name="Macro-Enabled Worksheet" r:id="rId5" imgW="4719523" imgH="2138486" progId="Excel.SheetMacroEnabled.12">
                  <p:link updateAutomatic="1"/>
                </p:oleObj>
              </mc:Choice>
              <mc:Fallback>
                <p:oleObj name="Macro-Enabled Worksheet" r:id="rId5" imgW="4719523" imgH="2138486" progId="Excel.SheetMacroEnabled.12">
                  <p:link updateAutomatic="1"/>
                  <p:pic>
                    <p:nvPicPr>
                      <p:cNvPr id="2" name="Object 1">
                        <a:extLst>
                          <a:ext uri="{FF2B5EF4-FFF2-40B4-BE49-F238E27FC236}">
                            <a16:creationId xmlns:a16="http://schemas.microsoft.com/office/drawing/2014/main" id="{9640C477-0162-46D2-881E-33E3B492B0B7}"/>
                          </a:ext>
                        </a:extLst>
                      </p:cNvPr>
                      <p:cNvPicPr/>
                      <p:nvPr/>
                    </p:nvPicPr>
                    <p:blipFill>
                      <a:blip r:embed="rId7"/>
                      <a:stretch>
                        <a:fillRect/>
                      </a:stretch>
                    </p:blipFill>
                    <p:spPr>
                      <a:xfrm>
                        <a:off x="4267200" y="3998118"/>
                        <a:ext cx="4719637" cy="2138363"/>
                      </a:xfrm>
                      <a:prstGeom prst="rect">
                        <a:avLst/>
                      </a:prstGeom>
                    </p:spPr>
                  </p:pic>
                </p:oleObj>
              </mc:Fallback>
            </mc:AlternateContent>
          </a:graphicData>
        </a:graphic>
      </p:graphicFrame>
    </p:spTree>
    <p:extLst>
      <p:ext uri="{BB962C8B-B14F-4D97-AF65-F5344CB8AC3E}">
        <p14:creationId xmlns:p14="http://schemas.microsoft.com/office/powerpoint/2010/main" val="330291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28E091-B095-4919-AEEA-C446CAF03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42360-5a83-4aa1-b9c7-4c2a819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29F8B9-5EA4-4916-A791-AF590D339ED1}">
  <ds:schemaRefs>
    <ds:schemaRef ds:uri="http://schemas.microsoft.com/sharepoint/v3/contenttype/forms"/>
  </ds:schemaRefs>
</ds:datastoreItem>
</file>

<file path=customXml/itemProps3.xml><?xml version="1.0" encoding="utf-8"?>
<ds:datastoreItem xmlns:ds="http://schemas.openxmlformats.org/officeDocument/2006/customXml" ds:itemID="{A5879454-C423-41DB-886E-DBCBC8C6C13D}">
  <ds:schemaRefs>
    <ds:schemaRef ds:uri="http://purl.org/dc/terms/"/>
    <ds:schemaRef ds:uri="http://purl.org/dc/elements/1.1/"/>
    <ds:schemaRef ds:uri="60842360-5a83-4aa1-b9c7-4c2a819213b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Theme.thmx</Template>
  <TotalTime>74454</TotalTime>
  <Words>4436</Words>
  <Application>Microsoft Macintosh PowerPoint</Application>
  <PresentationFormat>On-screen Show (4:3)</PresentationFormat>
  <Paragraphs>1362</Paragraphs>
  <Slides>66</Slides>
  <Notes>64</Notes>
  <HiddenSlides>0</HiddenSlides>
  <MMClips>0</MMClips>
  <ScaleCrop>false</ScaleCrop>
  <HeadingPairs>
    <vt:vector size="8" baseType="variant">
      <vt:variant>
        <vt:lpstr>Fonts Used</vt:lpstr>
      </vt:variant>
      <vt:variant>
        <vt:i4>8</vt:i4>
      </vt:variant>
      <vt:variant>
        <vt:lpstr>Theme</vt:lpstr>
      </vt:variant>
      <vt:variant>
        <vt:i4>3</vt:i4>
      </vt:variant>
      <vt:variant>
        <vt:lpstr>Links</vt:lpstr>
      </vt:variant>
      <vt:variant>
        <vt:i4>24</vt:i4>
      </vt:variant>
      <vt:variant>
        <vt:lpstr>Slide Titles</vt:lpstr>
      </vt:variant>
      <vt:variant>
        <vt:i4>66</vt:i4>
      </vt:variant>
    </vt:vector>
  </HeadingPairs>
  <TitlesOfParts>
    <vt:vector size="101" baseType="lpstr">
      <vt:lpstr>Arial</vt:lpstr>
      <vt:lpstr>Calibri</vt:lpstr>
      <vt:lpstr>Calibri Light</vt:lpstr>
      <vt:lpstr>Century Gothic</vt:lpstr>
      <vt:lpstr>Courier New</vt:lpstr>
      <vt:lpstr>Palatino Linotype</vt:lpstr>
      <vt:lpstr>Verdana</vt:lpstr>
      <vt:lpstr>Wingdings</vt:lpstr>
      <vt:lpstr>Default Theme</vt:lpstr>
      <vt:lpstr>1_Executive</vt:lpstr>
      <vt:lpstr>Retrospect</vt:lpstr>
      <vt:lpstr>https://mcvay-my.sharepoint.com/personal/david_mcvay_mcvayandassociates_com/Documents/Shared%20with%20Everyone/Commercial%20Market%20Share.xlsm!2.%20BofC%20Summary!R1C1:R18C6</vt:lpstr>
      <vt:lpstr>https://mcvay-my.sharepoint.com/personal/david_mcvay_mcvayandassociates_com/Documents/Shared%20with%20Everyone/Commercial%20Market%20Share.xlsm!9.%20Prov%20Mkt%20Summ!R1C1:R26C7</vt:lpstr>
      <vt:lpstr>https://mcvay-my.sharepoint.com/personal/david_mcvay_mcvayandassociates_com/Documents/Shared%20with%20Everyone/Commercial%20Market%20Share.xlsm!9.%20Prov%20Mkt%20Summ!R28C1:R40C7</vt:lpstr>
      <vt:lpstr>https://mcvay-my.sharepoint.com/personal/david_mcvay_mcvayandassociates_com/Documents/Shared%20with%20Everyone/Commercial%20Market%20Share.xlsm!9.%20Prov%20Mkt%20Summ!R41C1:R66C7</vt:lpstr>
      <vt:lpstr>https://mcvay-my.sharepoint.com/personal/david_mcvay_mcvayandassociates_com/Documents/Shared%20with%20Everyone/Commercial%20Market%20Share.xlsm!9.%20Prov%20Mkt%20Summ!R68C1:R79C7</vt:lpstr>
      <vt:lpstr>https://mcvay-my.sharepoint.com/personal/david_mcvay_mcvayandassociates_com/Documents/Shared%20with%20Everyone/Commercial%20Market%20Share.xlsm!6.%20Summary!R535C1:R545C5</vt:lpstr>
      <vt:lpstr>https://mcvay-my.sharepoint.com/personal/david_mcvay_mcvayandassociates_com/Documents/Shared%20with%20Everyone/Commercial%20Market%20Share.xlsm!9.%20Prov%20Mkt%20Summ!R81C1:R92C7</vt:lpstr>
      <vt:lpstr>https://mcvay-my.sharepoint.com/personal/david_mcvay_mcvayandassociates_com/Documents/Shared%20with%20Everyone/Commercial%20Market%20Share.xlsm!6.%20Summary!R664C1:R677C6</vt:lpstr>
      <vt:lpstr>https://mcvay-my.sharepoint.com/personal/david_mcvay_mcvayandassociates_com/Documents/Shared%20with%20Everyone/Commercial%20Market%20Share.xlsm!6.%20Summary!R664C1:R677C6</vt:lpstr>
      <vt:lpstr>https://mcvay-my.sharepoint.com/personal/david_mcvay_mcvayandassociates_com/Documents/Shared%20with%20Everyone/Commercial%20Market%20Share.xlsm!6.%20Summary!R389C1:R399C6</vt:lpstr>
      <vt:lpstr>https://mcvay-my.sharepoint.com/personal/david_mcvay_mcvayandassociates_com/Documents/Shared%20with%20Everyone/Commercial%20Market%20Share.xlsm!6.%20Summary!R389C1:R399C6</vt:lpstr>
      <vt:lpstr>https://mcvay-my.sharepoint.com/personal/david_mcvay_mcvayandassociates_com/Documents/Shared%20with%20Everyone/Commercial%20Market%20Share.xlsm!6.%20Summary!R400C1:R410C6</vt:lpstr>
      <vt:lpstr>https://mcvay-my.sharepoint.com/personal/david_mcvay_mcvayandassociates_com/Documents/Shared%20with%20Everyone/Commercial%20Market%20Share.xlsm!6.%20Summary!R411C1:R421C6</vt:lpstr>
      <vt:lpstr>https://mcvay-my.sharepoint.com/personal/david_mcvay_mcvayandassociates_com/Documents/Shared%20with%20Everyone/Commercial%20Market%20Share.xlsm!6.%20Summary!R422C1:R432C6</vt:lpstr>
      <vt:lpstr>https://mcvay-my.sharepoint.com/personal/david_mcvay_mcvayandassociates_com/Documents/Shared%20with%20Everyone/Commercial%20Market%20Share.xlsm!6.%20Summary!R433C1:R443C6</vt:lpstr>
      <vt:lpstr>https://mcvay-my.sharepoint.com/personal/david_mcvay_mcvayandassociates_com/Documents/Shared%20with%20Everyone/Commercial%20Market%20Share.xlsm!6.%20Summary!R444C1:R454C6</vt:lpstr>
      <vt:lpstr>https://mcvay-my.sharepoint.com/personal/david_mcvay_mcvayandassociates_com/Documents/Shared%20with%20Everyone/Commercial%20Market%20Share.xlsm!6.%20Summary!R455C1:R465C6</vt:lpstr>
      <vt:lpstr>https://mcvay-my.sharepoint.com/personal/david_mcvay_mcvayandassociates_com/Documents/Shared%20with%20Everyone/Commercial%20Market%20Share.xlsm!6.%20Summary!R466C1:R476C6</vt:lpstr>
      <vt:lpstr>https://mcvay-my.sharepoint.com/personal/david_mcvay_mcvayandassociates_com/Documents/Shared%20with%20Everyone/Commercial%20Market%20Share.xlsm!6.%20Summary!R477C1:R487C6</vt:lpstr>
      <vt:lpstr>https://mcvay-my.sharepoint.com/personal/david_mcvay_mcvayandassociates_com/Documents/Shared%20with%20Everyone/Commercial%20Market%20Share.xlsm!6.%20Summary!R488C1:R496C6</vt:lpstr>
      <vt:lpstr>https://mcvay-my.sharepoint.com/personal/david_mcvay_mcvayandassociates_com/Documents/Shared%20with%20Everyone/Commercial%20Market%20Share.xlsm!6.%20Summary!R497C1:R505C5</vt:lpstr>
      <vt:lpstr>https://mcvay-my.sharepoint.com/personal/david_mcvay_mcvayandassociates_com/Documents/Shared%20with%20Everyone/Commercial%20Market%20Share.xlsm!6.%20Summary!R524C1:R534C6</vt:lpstr>
      <vt:lpstr>https://mcvay-my.sharepoint.com/personal/david_mcvay_mcvayandassociates_com/Documents/Shared%20with%20Everyone/Commercial%20Market%20Share.xlsm!6.%20Summary!R626C1:R636C6</vt:lpstr>
      <vt:lpstr>https://mcvay-my.sharepoint.com/personal/david_mcvay_mcvayandassociates_com/Documents/Shared%20with%20Everyone/Commercial%20Market%20Share.xlsm!6.%20Summary!R637C1:R647C5</vt:lpstr>
      <vt:lpstr>  2021 Commercial Market Share</vt:lpstr>
      <vt:lpstr>Table of Contents</vt:lpstr>
      <vt:lpstr>Commercial Deposits and Loans</vt:lpstr>
      <vt:lpstr>Commercial Deposits</vt:lpstr>
      <vt:lpstr>Business Loans</vt:lpstr>
      <vt:lpstr>Business Loans by Province and Segment</vt:lpstr>
      <vt:lpstr>Business Loans &gt;$5MM by Province</vt:lpstr>
      <vt:lpstr>Non Residential Mortgages</vt:lpstr>
      <vt:lpstr>PowerPoint Presentation</vt:lpstr>
      <vt:lpstr>% Changes in Share by Product</vt:lpstr>
      <vt:lpstr>Changes in Share of National Commercial Market</vt:lpstr>
      <vt:lpstr>% Changes in Share by Product </vt:lpstr>
      <vt:lpstr>Changes in Share of National Commercial Market</vt:lpstr>
      <vt:lpstr>% Changes in Share by Product</vt:lpstr>
      <vt:lpstr>Changes in Share of National Commercial Market</vt:lpstr>
      <vt:lpstr>% Changes in Share by Product </vt:lpstr>
      <vt:lpstr>Changes in Share of National Commercial Market</vt:lpstr>
      <vt:lpstr>% Changes in Share by Product</vt:lpstr>
      <vt:lpstr>Changes in Share of National Commercial Market </vt:lpstr>
      <vt:lpstr>% Changes in Share by Product </vt:lpstr>
      <vt:lpstr>Changes in Share of National Commercial Market</vt:lpstr>
      <vt:lpstr>% Changes in Share by Product </vt:lpstr>
      <vt:lpstr>Changes in Share of National Commercial Market</vt:lpstr>
      <vt:lpstr>% Changes in Share by Product </vt:lpstr>
      <vt:lpstr>Changes in Share of National Commercial Market</vt:lpstr>
      <vt:lpstr>% Changes in Share by Product </vt:lpstr>
      <vt:lpstr>Changes in Share of National Commercial Market</vt:lpstr>
      <vt:lpstr>% Changes in Share by Product </vt:lpstr>
      <vt:lpstr>5 Year Changes in Share of National Commercial Market</vt:lpstr>
      <vt:lpstr>Change in Share of Quebec Banks </vt:lpstr>
      <vt:lpstr>Changes in Share of National Commercial Market</vt:lpstr>
      <vt:lpstr>Change in Share of BC Banks </vt:lpstr>
      <vt:lpstr>% Changes in Share by Product </vt:lpstr>
      <vt:lpstr>% Changes in Share of BC Banks </vt:lpstr>
      <vt:lpstr>Changes in Share of National Commercial Market</vt:lpstr>
      <vt:lpstr>Change in Share of BC Banks </vt:lpstr>
      <vt:lpstr>Changes in Share of National Commercial Market</vt:lpstr>
      <vt:lpstr>Change in Share of BC Banks </vt:lpstr>
      <vt:lpstr>Change in Share of National Commercial Market </vt:lpstr>
      <vt:lpstr>Change in Share of Alberta Banks </vt:lpstr>
      <vt:lpstr>Change in Share of National Commercial Market </vt:lpstr>
      <vt:lpstr>Change in Share of Alberta Banks </vt:lpstr>
      <vt:lpstr>Change in Share of National Commercial Market </vt:lpstr>
      <vt:lpstr>Change in Share of Alberta Banks </vt:lpstr>
      <vt:lpstr>Change in Share of National Commercial Market </vt:lpstr>
      <vt:lpstr>Change in Share of Saskatchewan Banks </vt:lpstr>
      <vt:lpstr>Change in Share of National Commercial Market </vt:lpstr>
      <vt:lpstr>Change in Share of Saskatchewan Banks </vt:lpstr>
      <vt:lpstr>Change in Share of National Commercial Market </vt:lpstr>
      <vt:lpstr>Change in Share of Saskatchewan Banks </vt:lpstr>
      <vt:lpstr>Change in Share of National Commercial Market </vt:lpstr>
      <vt:lpstr>Change in Share of Manitoba Banks </vt:lpstr>
      <vt:lpstr>Change in Share of National Commercial Market </vt:lpstr>
      <vt:lpstr>Change in Share of Manitoba Banks </vt:lpstr>
      <vt:lpstr>Change in Share of National Commercial Market </vt:lpstr>
      <vt:lpstr>Change in Share of Ontario Banks </vt:lpstr>
      <vt:lpstr>Change in Share of National Commercial Market </vt:lpstr>
      <vt:lpstr>Change in Share of Ontario Banks </vt:lpstr>
      <vt:lpstr>Change in Share of National Commercial Market </vt:lpstr>
      <vt:lpstr>Change in Share of Ontario Banks </vt:lpstr>
      <vt:lpstr>Change in Share of National Commercial Market </vt:lpstr>
      <vt:lpstr>Change in Share of Ontario Banks </vt:lpstr>
      <vt:lpstr>  Change in Share of National Commercial Market </vt:lpstr>
      <vt:lpstr>Change in Share of Ontario Banks </vt:lpstr>
      <vt:lpstr>  Change in Share of National Commercial Market </vt:lpstr>
      <vt:lpstr>PowerPoint Presentation</vt:lpstr>
    </vt:vector>
  </TitlesOfParts>
  <Manager/>
  <Company>McVay and Associates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subject/>
  <dc:creator>David McVay</dc:creator>
  <cp:keywords/>
  <dc:description/>
  <cp:lastModifiedBy>David  McVay</cp:lastModifiedBy>
  <cp:revision>1897</cp:revision>
  <cp:lastPrinted>2021-04-16T18:38:14Z</cp:lastPrinted>
  <dcterms:created xsi:type="dcterms:W3CDTF">2002-05-29T17:14:36Z</dcterms:created>
  <dcterms:modified xsi:type="dcterms:W3CDTF">2021-12-20T16:52:45Z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