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6.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3.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9.xml" ContentType="application/vnd.openxmlformats-officedocument.presentationml.notesSlid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40.xml" ContentType="application/vnd.openxmlformats-officedocument.presentationml.notesSl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1.xml" ContentType="application/vnd.openxmlformats-officedocument.presentationml.notesSlid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2.xml" ContentType="application/vnd.openxmlformats-officedocument.presentationml.notesSlide+xml"/>
  <Override PartName="/ppt/charts/chart26.xml" ContentType="application/vnd.openxmlformats-officedocument.drawingml.chart+xml"/>
  <Override PartName="/ppt/notesSlides/notesSlide43.xml" ContentType="application/vnd.openxmlformats-officedocument.presentationml.notesSlid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8.xml" ContentType="application/vnd.openxmlformats-officedocument.presentationml.notesSlide+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49.xml" ContentType="application/vnd.openxmlformats-officedocument.presentationml.notesSlide+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50.xml" ContentType="application/vnd.openxmlformats-officedocument.presentationml.notesSlide+xml"/>
  <Override PartName="/ppt/charts/chart31.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51.xml" ContentType="application/vnd.openxmlformats-officedocument.presentationml.notesSlide+xml"/>
  <Override PartName="/ppt/charts/chart32.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3.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55.xml" ContentType="application/vnd.openxmlformats-officedocument.presentationml.notesSlide+xml"/>
  <Override PartName="/ppt/charts/chart34.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35.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58.xml" ContentType="application/vnd.openxmlformats-officedocument.presentationml.notesSlide+xml"/>
  <Override PartName="/ppt/charts/chart3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37.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61.xml" ContentType="application/vnd.openxmlformats-officedocument.presentationml.notesSlide+xml"/>
  <Override PartName="/ppt/charts/chart38.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39.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64.xml" ContentType="application/vnd.openxmlformats-officedocument.presentationml.notesSlide+xml"/>
  <Override PartName="/ppt/charts/chart40.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41.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67.xml" ContentType="application/vnd.openxmlformats-officedocument.presentationml.notesSlide+xml"/>
  <Override PartName="/ppt/charts/chart42.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4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70.xml" ContentType="application/vnd.openxmlformats-officedocument.presentationml.notesSlide+xml"/>
  <Override PartName="/ppt/charts/chart44.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4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73.xml" ContentType="application/vnd.openxmlformats-officedocument.presentationml.notesSlide+xml"/>
  <Override PartName="/ppt/charts/chart46.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47.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76.xml" ContentType="application/vnd.openxmlformats-officedocument.presentationml.notesSlide+xml"/>
  <Override PartName="/ppt/charts/chart48.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77.xml" ContentType="application/vnd.openxmlformats-officedocument.presentationml.notesSlide+xml"/>
  <Override PartName="/ppt/charts/chart49.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78.xml" ContentType="application/vnd.openxmlformats-officedocument.presentationml.notesSlide+xml"/>
  <Override PartName="/ppt/charts/chart50.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51.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81.xml" ContentType="application/vnd.openxmlformats-officedocument.presentationml.notesSlide+xml"/>
  <Override PartName="/ppt/charts/chart52.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rts/chart53.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84.xml" ContentType="application/vnd.openxmlformats-officedocument.presentationml.notesSlide+xml"/>
  <Override PartName="/ppt/charts/chart54.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85.xml" ContentType="application/vnd.openxmlformats-officedocument.presentationml.notesSlide+xml"/>
  <Override PartName="/ppt/charts/chart55.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86.xml" ContentType="application/vnd.openxmlformats-officedocument.presentationml.notesSlide+xml"/>
  <Override PartName="/ppt/charts/chart56.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7.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58.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89.xml" ContentType="application/vnd.openxmlformats-officedocument.presentationml.notesSlide+xml"/>
  <Override PartName="/ppt/charts/chart59.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90.xml" ContentType="application/vnd.openxmlformats-officedocument.presentationml.notesSlide+xml"/>
  <Override PartName="/ppt/charts/chart6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91.xml" ContentType="application/vnd.openxmlformats-officedocument.presentationml.notesSlide+xml"/>
  <Override PartName="/ppt/charts/chart61.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92.xml" ContentType="application/vnd.openxmlformats-officedocument.presentationml.notesSlide+xml"/>
  <Override PartName="/ppt/charts/chart62.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93.xml" ContentType="application/vnd.openxmlformats-officedocument.presentationml.notesSlide+xml"/>
  <Override PartName="/ppt/charts/chart63.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94.xml" ContentType="application/vnd.openxmlformats-officedocument.presentationml.notesSlide+xml"/>
  <Override PartName="/ppt/charts/chart64.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95.xml" ContentType="application/vnd.openxmlformats-officedocument.presentationml.notesSlide+xml"/>
  <Override PartName="/ppt/charts/chart65.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96.xml" ContentType="application/vnd.openxmlformats-officedocument.presentationml.notesSlide+xml"/>
  <Override PartName="/ppt/charts/chart66.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97.xml" ContentType="application/vnd.openxmlformats-officedocument.presentationml.notesSlide+xml"/>
  <Override PartName="/ppt/charts/chart67.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98.xml" ContentType="application/vnd.openxmlformats-officedocument.presentationml.notesSlide+xml"/>
  <Override PartName="/ppt/charts/chart68.xml" ContentType="application/vnd.openxmlformats-officedocument.drawingml.chart+xml"/>
  <Override PartName="/ppt/charts/style65.xml" ContentType="application/vnd.ms-office.chartstyle+xml"/>
  <Override PartName="/ppt/charts/colors65.xml" ContentType="application/vnd.ms-office.chartcolorstyle+xml"/>
  <Override PartName="/ppt/notesSlides/notesSlide99.xml" ContentType="application/vnd.openxmlformats-officedocument.presentationml.notesSlide+xml"/>
  <Override PartName="/ppt/charts/chart69.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100.xml" ContentType="application/vnd.openxmlformats-officedocument.presentationml.notesSlide+xml"/>
  <Override PartName="/ppt/charts/chart70.xml" ContentType="application/vnd.openxmlformats-officedocument.drawingml.chart+xml"/>
  <Override PartName="/ppt/charts/style67.xml" ContentType="application/vnd.ms-office.chartstyle+xml"/>
  <Override PartName="/ppt/charts/colors67.xml" ContentType="application/vnd.ms-office.chartcolorstyle+xml"/>
  <Override PartName="/ppt/notesSlides/notesSlide101.xml" ContentType="application/vnd.openxmlformats-officedocument.presentationml.notesSlide+xml"/>
  <Override PartName="/ppt/charts/chart71.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102.xml" ContentType="application/vnd.openxmlformats-officedocument.presentationml.notesSlide+xml"/>
  <Override PartName="/ppt/charts/chart72.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103.xml" ContentType="application/vnd.openxmlformats-officedocument.presentationml.notesSlide+xml"/>
  <Override PartName="/ppt/charts/chart73.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104.xml" ContentType="application/vnd.openxmlformats-officedocument.presentationml.notesSlide+xml"/>
  <Override PartName="/ppt/charts/chart74.xml" ContentType="application/vnd.openxmlformats-officedocument.drawingml.chart+xml"/>
  <Override PartName="/ppt/charts/style71.xml" ContentType="application/vnd.ms-office.chartstyle+xml"/>
  <Override PartName="/ppt/charts/colors71.xml" ContentType="application/vnd.ms-office.chartcolorstyle+xml"/>
  <Override PartName="/ppt/notesSlides/notesSlide105.xml" ContentType="application/vnd.openxmlformats-officedocument.presentationml.notesSlide+xml"/>
  <Override PartName="/ppt/charts/chart75.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106.xml" ContentType="application/vnd.openxmlformats-officedocument.presentationml.notesSlide+xml"/>
  <Override PartName="/ppt/charts/chart76.xml" ContentType="application/vnd.openxmlformats-officedocument.drawingml.chart+xml"/>
  <Override PartName="/ppt/charts/style73.xml" ContentType="application/vnd.ms-office.chartstyle+xml"/>
  <Override PartName="/ppt/charts/colors73.xml" ContentType="application/vnd.ms-office.chartcolorstyle+xml"/>
  <Override PartName="/ppt/notesSlides/notesSlide107.xml" ContentType="application/vnd.openxmlformats-officedocument.presentationml.notesSlide+xml"/>
  <Override PartName="/ppt/charts/chart77.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108.xml" ContentType="application/vnd.openxmlformats-officedocument.presentationml.notesSlide+xml"/>
  <Override PartName="/ppt/charts/chart78.xml" ContentType="application/vnd.openxmlformats-officedocument.drawingml.chart+xml"/>
  <Override PartName="/ppt/charts/style75.xml" ContentType="application/vnd.ms-office.chartstyle+xml"/>
  <Override PartName="/ppt/charts/colors75.xml" ContentType="application/vnd.ms-office.chartcolorstyle+xml"/>
  <Override PartName="/ppt/notesSlides/notesSlide109.xml" ContentType="application/vnd.openxmlformats-officedocument.presentationml.notesSlide+xml"/>
  <Override PartName="/ppt/charts/chart79.xml" ContentType="application/vnd.openxmlformats-officedocument.drawingml.chart+xml"/>
  <Override PartName="/ppt/charts/style76.xml" ContentType="application/vnd.ms-office.chartstyle+xml"/>
  <Override PartName="/ppt/charts/colors76.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856" r:id="rId4"/>
    <p:sldMasterId id="2147483869" r:id="rId5"/>
  </p:sldMasterIdLst>
  <p:notesMasterIdLst>
    <p:notesMasterId r:id="rId119"/>
  </p:notesMasterIdLst>
  <p:handoutMasterIdLst>
    <p:handoutMasterId r:id="rId120"/>
  </p:handoutMasterIdLst>
  <p:sldIdLst>
    <p:sldId id="257" r:id="rId6"/>
    <p:sldId id="425" r:id="rId7"/>
    <p:sldId id="797" r:id="rId8"/>
    <p:sldId id="583" r:id="rId9"/>
    <p:sldId id="760" r:id="rId10"/>
    <p:sldId id="407" r:id="rId11"/>
    <p:sldId id="408" r:id="rId12"/>
    <p:sldId id="791" r:id="rId13"/>
    <p:sldId id="399" r:id="rId14"/>
    <p:sldId id="793" r:id="rId15"/>
    <p:sldId id="736" r:id="rId16"/>
    <p:sldId id="737" r:id="rId17"/>
    <p:sldId id="768" r:id="rId18"/>
    <p:sldId id="792" r:id="rId19"/>
    <p:sldId id="794" r:id="rId20"/>
    <p:sldId id="739" r:id="rId21"/>
    <p:sldId id="769" r:id="rId22"/>
    <p:sldId id="586" r:id="rId23"/>
    <p:sldId id="725" r:id="rId24"/>
    <p:sldId id="410" r:id="rId25"/>
    <p:sldId id="411" r:id="rId26"/>
    <p:sldId id="403" r:id="rId27"/>
    <p:sldId id="652" r:id="rId28"/>
    <p:sldId id="653" r:id="rId29"/>
    <p:sldId id="654" r:id="rId30"/>
    <p:sldId id="770" r:id="rId31"/>
    <p:sldId id="589" r:id="rId32"/>
    <p:sldId id="412" r:id="rId33"/>
    <p:sldId id="413" r:id="rId34"/>
    <p:sldId id="404" r:id="rId35"/>
    <p:sldId id="659" r:id="rId36"/>
    <p:sldId id="660" r:id="rId37"/>
    <p:sldId id="661" r:id="rId38"/>
    <p:sldId id="771" r:id="rId39"/>
    <p:sldId id="798" r:id="rId40"/>
    <p:sldId id="759" r:id="rId41"/>
    <p:sldId id="419" r:id="rId42"/>
    <p:sldId id="420" r:id="rId43"/>
    <p:sldId id="405" r:id="rId44"/>
    <p:sldId id="728" r:id="rId45"/>
    <p:sldId id="667" r:id="rId46"/>
    <p:sldId id="668" r:id="rId47"/>
    <p:sldId id="772" r:id="rId48"/>
    <p:sldId id="597" r:id="rId49"/>
    <p:sldId id="713" r:id="rId50"/>
    <p:sldId id="422" r:id="rId51"/>
    <p:sldId id="773" r:id="rId52"/>
    <p:sldId id="493" r:id="rId53"/>
    <p:sldId id="673" r:id="rId54"/>
    <p:sldId id="729" r:id="rId55"/>
    <p:sldId id="675" r:id="rId56"/>
    <p:sldId id="774" r:id="rId57"/>
    <p:sldId id="678" r:id="rId58"/>
    <p:sldId id="795" r:id="rId59"/>
    <p:sldId id="796" r:id="rId60"/>
    <p:sldId id="776" r:id="rId61"/>
    <p:sldId id="600" r:id="rId62"/>
    <p:sldId id="732" r:id="rId63"/>
    <p:sldId id="741" r:id="rId64"/>
    <p:sldId id="751" r:id="rId65"/>
    <p:sldId id="752" r:id="rId66"/>
    <p:sldId id="753" r:id="rId67"/>
    <p:sldId id="681" r:id="rId68"/>
    <p:sldId id="682" r:id="rId69"/>
    <p:sldId id="742" r:id="rId70"/>
    <p:sldId id="683" r:id="rId71"/>
    <p:sldId id="684" r:id="rId72"/>
    <p:sldId id="743" r:id="rId73"/>
    <p:sldId id="685" r:id="rId74"/>
    <p:sldId id="686" r:id="rId75"/>
    <p:sldId id="710" r:id="rId76"/>
    <p:sldId id="610" r:id="rId77"/>
    <p:sldId id="783" r:id="rId78"/>
    <p:sldId id="744" r:id="rId79"/>
    <p:sldId id="688" r:id="rId80"/>
    <p:sldId id="689" r:id="rId81"/>
    <p:sldId id="381" r:id="rId82"/>
    <p:sldId id="692" r:id="rId83"/>
    <p:sldId id="693" r:id="rId84"/>
    <p:sldId id="694" r:id="rId85"/>
    <p:sldId id="695" r:id="rId86"/>
    <p:sldId id="384" r:id="rId87"/>
    <p:sldId id="701" r:id="rId88"/>
    <p:sldId id="764" r:id="rId89"/>
    <p:sldId id="540" r:id="rId90"/>
    <p:sldId id="775" r:id="rId91"/>
    <p:sldId id="718" r:id="rId92"/>
    <p:sldId id="763" r:id="rId93"/>
    <p:sldId id="700" r:id="rId94"/>
    <p:sldId id="784" r:id="rId95"/>
    <p:sldId id="734" r:id="rId96"/>
    <p:sldId id="755" r:id="rId97"/>
    <p:sldId id="756" r:id="rId98"/>
    <p:sldId id="697" r:id="rId99"/>
    <p:sldId id="785" r:id="rId100"/>
    <p:sldId id="746" r:id="rId101"/>
    <p:sldId id="696" r:id="rId102"/>
    <p:sldId id="786" r:id="rId103"/>
    <p:sldId id="704" r:id="rId104"/>
    <p:sldId id="787" r:id="rId105"/>
    <p:sldId id="706" r:id="rId106"/>
    <p:sldId id="789" r:id="rId107"/>
    <p:sldId id="747" r:id="rId108"/>
    <p:sldId id="790" r:id="rId109"/>
    <p:sldId id="777" r:id="rId110"/>
    <p:sldId id="781" r:id="rId111"/>
    <p:sldId id="778" r:id="rId112"/>
    <p:sldId id="779" r:id="rId113"/>
    <p:sldId id="780" r:id="rId114"/>
    <p:sldId id="802" r:id="rId115"/>
    <p:sldId id="799" r:id="rId116"/>
    <p:sldId id="801" r:id="rId117"/>
    <p:sldId id="800" r:id="rId118"/>
  </p:sldIdLst>
  <p:sldSz cx="9144000" cy="6858000" type="screen4x3"/>
  <p:notesSz cx="7102475" cy="9388475"/>
  <p:defaultTextStyle>
    <a:defPPr>
      <a:defRPr lang="en-US"/>
    </a:defPPr>
    <a:lvl1pPr algn="l" rtl="0" fontAlgn="base">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1200" kern="1200">
        <a:solidFill>
          <a:schemeClr val="tx1"/>
        </a:solidFill>
        <a:latin typeface="Verdana" pitchFamily="34" charset="0"/>
        <a:ea typeface="+mn-ea"/>
        <a:cs typeface="+mn-cs"/>
      </a:defRPr>
    </a:lvl2pPr>
    <a:lvl3pPr marL="914400" algn="l" rtl="0" fontAlgn="base">
      <a:spcBef>
        <a:spcPct val="0"/>
      </a:spcBef>
      <a:spcAft>
        <a:spcPct val="0"/>
      </a:spcAft>
      <a:defRPr sz="1200" kern="1200">
        <a:solidFill>
          <a:schemeClr val="tx1"/>
        </a:solidFill>
        <a:latin typeface="Verdana" pitchFamily="34" charset="0"/>
        <a:ea typeface="+mn-ea"/>
        <a:cs typeface="+mn-cs"/>
      </a:defRPr>
    </a:lvl3pPr>
    <a:lvl4pPr marL="1371600" algn="l" rtl="0" fontAlgn="base">
      <a:spcBef>
        <a:spcPct val="0"/>
      </a:spcBef>
      <a:spcAft>
        <a:spcPct val="0"/>
      </a:spcAft>
      <a:defRPr sz="1200" kern="1200">
        <a:solidFill>
          <a:schemeClr val="tx1"/>
        </a:solidFill>
        <a:latin typeface="Verdana" pitchFamily="34" charset="0"/>
        <a:ea typeface="+mn-ea"/>
        <a:cs typeface="+mn-cs"/>
      </a:defRPr>
    </a:lvl4pPr>
    <a:lvl5pPr marL="1828800" algn="l" rtl="0" fontAlgn="base">
      <a:spcBef>
        <a:spcPct val="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Verdana" pitchFamily="34" charset="0"/>
        <a:ea typeface="+mn-ea"/>
        <a:cs typeface="+mn-cs"/>
      </a:defRPr>
    </a:lvl6pPr>
    <a:lvl7pPr marL="2743200" algn="l" defTabSz="914400" rtl="0" eaLnBrk="1" latinLnBrk="0" hangingPunct="1">
      <a:defRPr sz="1200" kern="1200">
        <a:solidFill>
          <a:schemeClr val="tx1"/>
        </a:solidFill>
        <a:latin typeface="Verdana" pitchFamily="34" charset="0"/>
        <a:ea typeface="+mn-ea"/>
        <a:cs typeface="+mn-cs"/>
      </a:defRPr>
    </a:lvl7pPr>
    <a:lvl8pPr marL="3200400" algn="l" defTabSz="914400" rtl="0" eaLnBrk="1" latinLnBrk="0" hangingPunct="1">
      <a:defRPr sz="1200" kern="1200">
        <a:solidFill>
          <a:schemeClr val="tx1"/>
        </a:solidFill>
        <a:latin typeface="Verdana" pitchFamily="34" charset="0"/>
        <a:ea typeface="+mn-ea"/>
        <a:cs typeface="+mn-cs"/>
      </a:defRPr>
    </a:lvl8pPr>
    <a:lvl9pPr marL="3657600" algn="l" defTabSz="914400" rtl="0" eaLnBrk="1" latinLnBrk="0" hangingPunct="1">
      <a:defRPr sz="12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2958" userDrawn="1">
          <p15:clr>
            <a:srgbClr val="A4A3A4"/>
          </p15:clr>
        </p15:guide>
        <p15:guide id="2" pos="223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Horne" initials="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7942"/>
    <a:srgbClr val="0432FF"/>
    <a:srgbClr val="1EFF51"/>
    <a:srgbClr val="FF6600"/>
    <a:srgbClr val="006842"/>
    <a:srgbClr val="009999"/>
    <a:srgbClr val="B53101"/>
    <a:srgbClr val="009BD6"/>
    <a:srgbClr val="C93600"/>
    <a:srgbClr val="EE0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D2F142-0AF1-404D-B1BA-43D4E7EE5712}" v="57714" dt="2021-12-18T17:51:12.3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83" autoAdjust="0"/>
    <p:restoredTop sz="96327" autoAdjust="0"/>
  </p:normalViewPr>
  <p:slideViewPr>
    <p:cSldViewPr>
      <p:cViewPr varScale="1">
        <p:scale>
          <a:sx n="198" d="100"/>
          <a:sy n="198" d="100"/>
        </p:scale>
        <p:origin x="1008" y="200"/>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80" d="100"/>
          <a:sy n="180" d="100"/>
        </p:scale>
        <p:origin x="1128" y="144"/>
      </p:cViewPr>
      <p:guideLst>
        <p:guide orient="horz" pos="2958"/>
        <p:guide pos="223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theme" Target="theme/theme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notesMaster" Target="notesMasters/notesMaster1.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handoutMaster" Target="handoutMasters/handoutMaster1.xml"/><Relationship Id="rId125"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commentAuthors" Target="commentAuthors.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25.xml"/><Relationship Id="rId1" Type="http://schemas.microsoft.com/office/2011/relationships/chartStyle" Target="style25.xml"/></Relationships>
</file>

<file path=ppt/charts/_rels/chart2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27.xml"/><Relationship Id="rId1" Type="http://schemas.microsoft.com/office/2011/relationships/chartStyle" Target="style27.xml"/></Relationships>
</file>

<file path=ppt/charts/_rels/chart3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28.xml"/><Relationship Id="rId1" Type="http://schemas.microsoft.com/office/2011/relationships/chartStyle" Target="style28.xml"/></Relationships>
</file>

<file path=ppt/charts/_rels/chart3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29.xml"/><Relationship Id="rId1" Type="http://schemas.microsoft.com/office/2011/relationships/chartStyle" Target="style29.xml"/></Relationships>
</file>

<file path=ppt/charts/_rels/chart3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30.xml"/><Relationship Id="rId1" Type="http://schemas.microsoft.com/office/2011/relationships/chartStyle" Target="style30.xml"/></Relationships>
</file>

<file path=ppt/charts/_rels/chart3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31.xml"/><Relationship Id="rId1" Type="http://schemas.microsoft.com/office/2011/relationships/chartStyle" Target="style31.xml"/></Relationships>
</file>

<file path=ppt/charts/_rels/chart3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32.xml"/><Relationship Id="rId1" Type="http://schemas.microsoft.com/office/2011/relationships/chartStyle" Target="style32.xml"/></Relationships>
</file>

<file path=ppt/charts/_rels/chart3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33.xml"/><Relationship Id="rId1" Type="http://schemas.microsoft.com/office/2011/relationships/chartStyle" Target="style33.xml"/></Relationships>
</file>

<file path=ppt/charts/_rels/chart3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34.xml"/><Relationship Id="rId1" Type="http://schemas.microsoft.com/office/2011/relationships/chartStyle" Target="style34.xml"/></Relationships>
</file>

<file path=ppt/charts/_rels/chart3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35.xml"/><Relationship Id="rId1" Type="http://schemas.microsoft.com/office/2011/relationships/chartStyle" Target="style35.xml"/></Relationships>
</file>

<file path=ppt/charts/_rels/chart3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36.xml"/><Relationship Id="rId1" Type="http://schemas.microsoft.com/office/2011/relationships/chartStyle" Target="style36.xml"/></Relationships>
</file>

<file path=ppt/charts/_rels/chart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37.xml"/><Relationship Id="rId1" Type="http://schemas.microsoft.com/office/2011/relationships/chartStyle" Target="style37.xml"/></Relationships>
</file>

<file path=ppt/charts/_rels/chart4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38.xml"/><Relationship Id="rId1" Type="http://schemas.microsoft.com/office/2011/relationships/chartStyle" Target="style38.xml"/></Relationships>
</file>

<file path=ppt/charts/_rels/chart4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39.xml"/><Relationship Id="rId1" Type="http://schemas.microsoft.com/office/2011/relationships/chartStyle" Target="style39.xml"/></Relationships>
</file>

<file path=ppt/charts/_rels/chart4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40.xml"/><Relationship Id="rId1" Type="http://schemas.microsoft.com/office/2011/relationships/chartStyle" Target="style40.xml"/></Relationships>
</file>

<file path=ppt/charts/_rels/chart4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41.xml"/><Relationship Id="rId1" Type="http://schemas.microsoft.com/office/2011/relationships/chartStyle" Target="style41.xml"/></Relationships>
</file>

<file path=ppt/charts/_rels/chart4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42.xml"/><Relationship Id="rId1" Type="http://schemas.microsoft.com/office/2011/relationships/chartStyle" Target="style42.xml"/></Relationships>
</file>

<file path=ppt/charts/_rels/chart4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43.xml"/><Relationship Id="rId1" Type="http://schemas.microsoft.com/office/2011/relationships/chartStyle" Target="style43.xml"/></Relationships>
</file>

<file path=ppt/charts/_rels/chart4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44.xml"/><Relationship Id="rId1" Type="http://schemas.microsoft.com/office/2011/relationships/chartStyle" Target="style44.xml"/></Relationships>
</file>

<file path=ppt/charts/_rels/chart4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45.xml"/><Relationship Id="rId1" Type="http://schemas.microsoft.com/office/2011/relationships/chartStyle" Target="style45.xml"/></Relationships>
</file>

<file path=ppt/charts/_rels/chart4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46.xml"/><Relationship Id="rId1" Type="http://schemas.microsoft.com/office/2011/relationships/chartStyle" Target="style46.xml"/></Relationships>
</file>

<file path=ppt/charts/_rels/chart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47.xml"/><Relationship Id="rId1" Type="http://schemas.microsoft.com/office/2011/relationships/chartStyle" Target="style47.xml"/></Relationships>
</file>

<file path=ppt/charts/_rels/chart5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48.xml"/><Relationship Id="rId1" Type="http://schemas.microsoft.com/office/2011/relationships/chartStyle" Target="style48.xml"/></Relationships>
</file>

<file path=ppt/charts/_rels/chart5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49.xml"/><Relationship Id="rId1" Type="http://schemas.microsoft.com/office/2011/relationships/chartStyle" Target="style49.xml"/></Relationships>
</file>

<file path=ppt/charts/_rels/chart5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50.xml"/><Relationship Id="rId1" Type="http://schemas.microsoft.com/office/2011/relationships/chartStyle" Target="style50.xml"/></Relationships>
</file>

<file path=ppt/charts/_rels/chart5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51.xml"/><Relationship Id="rId1" Type="http://schemas.microsoft.com/office/2011/relationships/chartStyle" Target="style51.xml"/></Relationships>
</file>

<file path=ppt/charts/_rels/chart5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52.xml"/><Relationship Id="rId1" Type="http://schemas.microsoft.com/office/2011/relationships/chartStyle" Target="style52.xml"/></Relationships>
</file>

<file path=ppt/charts/_rels/chart5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53.xml"/><Relationship Id="rId1" Type="http://schemas.microsoft.com/office/2011/relationships/chartStyle" Target="style53.xml"/></Relationships>
</file>

<file path=ppt/charts/_rels/chart5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54.xml"/><Relationship Id="rId1" Type="http://schemas.microsoft.com/office/2011/relationships/chartStyle" Target="style54.xml"/></Relationships>
</file>

<file path=ppt/charts/_rels/chart5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55.xml"/><Relationship Id="rId1" Type="http://schemas.microsoft.com/office/2011/relationships/chartStyle" Target="style55.xml"/></Relationships>
</file>

<file path=ppt/charts/_rels/chart5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56.xml"/><Relationship Id="rId1" Type="http://schemas.microsoft.com/office/2011/relationships/chartStyle" Target="style56.xml"/></Relationships>
</file>

<file path=ppt/charts/_rels/chart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57.xml"/><Relationship Id="rId1" Type="http://schemas.microsoft.com/office/2011/relationships/chartStyle" Target="style57.xml"/></Relationships>
</file>

<file path=ppt/charts/_rels/chart6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58.xml"/><Relationship Id="rId1" Type="http://schemas.microsoft.com/office/2011/relationships/chartStyle" Target="style58.xml"/></Relationships>
</file>

<file path=ppt/charts/_rels/chart6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59.xml"/><Relationship Id="rId1" Type="http://schemas.microsoft.com/office/2011/relationships/chartStyle" Target="style59.xml"/></Relationships>
</file>

<file path=ppt/charts/_rels/chart6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60.xml"/><Relationship Id="rId1" Type="http://schemas.microsoft.com/office/2011/relationships/chartStyle" Target="style60.xml"/></Relationships>
</file>

<file path=ppt/charts/_rels/chart6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61.xml"/><Relationship Id="rId1" Type="http://schemas.microsoft.com/office/2011/relationships/chartStyle" Target="style61.xml"/></Relationships>
</file>

<file path=ppt/charts/_rels/chart6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62.xml"/><Relationship Id="rId1" Type="http://schemas.microsoft.com/office/2011/relationships/chartStyle" Target="style62.xml"/></Relationships>
</file>

<file path=ppt/charts/_rels/chart6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63.xml"/><Relationship Id="rId1" Type="http://schemas.microsoft.com/office/2011/relationships/chartStyle" Target="style63.xml"/></Relationships>
</file>

<file path=ppt/charts/_rels/chart6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64.xml"/><Relationship Id="rId1" Type="http://schemas.microsoft.com/office/2011/relationships/chartStyle" Target="style64.xml"/></Relationships>
</file>

<file path=ppt/charts/_rels/chart6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65.xml"/><Relationship Id="rId1" Type="http://schemas.microsoft.com/office/2011/relationships/chartStyle" Target="style65.xml"/></Relationships>
</file>

<file path=ppt/charts/_rels/chart6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66.xml"/><Relationship Id="rId1" Type="http://schemas.microsoft.com/office/2011/relationships/chartStyle" Target="style66.xml"/></Relationships>
</file>

<file path=ppt/charts/_rels/chart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67.xml"/><Relationship Id="rId1" Type="http://schemas.microsoft.com/office/2011/relationships/chartStyle" Target="style67.xml"/></Relationships>
</file>

<file path=ppt/charts/_rels/chart71.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68.xml"/><Relationship Id="rId1" Type="http://schemas.microsoft.com/office/2011/relationships/chartStyle" Target="style68.xml"/></Relationships>
</file>

<file path=ppt/charts/_rels/chart72.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69.xml"/><Relationship Id="rId1" Type="http://schemas.microsoft.com/office/2011/relationships/chartStyle" Target="style69.xml"/></Relationships>
</file>

<file path=ppt/charts/_rels/chart7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70.xml"/><Relationship Id="rId1" Type="http://schemas.microsoft.com/office/2011/relationships/chartStyle" Target="style70.xml"/></Relationships>
</file>

<file path=ppt/charts/_rels/chart74.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71.xml"/><Relationship Id="rId1" Type="http://schemas.microsoft.com/office/2011/relationships/chartStyle" Target="style71.xml"/></Relationships>
</file>

<file path=ppt/charts/_rels/chart75.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72.xml"/><Relationship Id="rId1" Type="http://schemas.microsoft.com/office/2011/relationships/chartStyle" Target="style72.xml"/></Relationships>
</file>

<file path=ppt/charts/_rels/chart76.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73.xml"/><Relationship Id="rId1" Type="http://schemas.microsoft.com/office/2011/relationships/chartStyle" Target="style73.xml"/></Relationships>
</file>

<file path=ppt/charts/_rels/chart77.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74.xml"/><Relationship Id="rId1" Type="http://schemas.microsoft.com/office/2011/relationships/chartStyle" Target="style74.xml"/></Relationships>
</file>

<file path=ppt/charts/_rels/chart7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75.xml"/><Relationship Id="rId1" Type="http://schemas.microsoft.com/office/2011/relationships/chartStyle" Target="style75.xml"/></Relationships>
</file>

<file path=ppt/charts/_rels/chart7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76.xml"/><Relationship Id="rId1" Type="http://schemas.microsoft.com/office/2011/relationships/chartStyle" Target="style76.xml"/></Relationships>
</file>

<file path=ppt/charts/_rels/chart8.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b="1" dirty="0">
                <a:latin typeface="Verdana" panose="020B0604030504040204" pitchFamily="34" charset="0"/>
                <a:ea typeface="Verdana" panose="020B0604030504040204" pitchFamily="34" charset="0"/>
                <a:cs typeface="Verdana" panose="020B0604030504040204" pitchFamily="34" charset="0"/>
              </a:rPr>
              <a:t>Total</a:t>
            </a:r>
            <a:r>
              <a:rPr lang="en-US" sz="1200" b="1" baseline="0" dirty="0">
                <a:latin typeface="Verdana" panose="020B0604030504040204" pitchFamily="34" charset="0"/>
                <a:ea typeface="Verdana" panose="020B0604030504040204" pitchFamily="34" charset="0"/>
                <a:cs typeface="Verdana" panose="020B0604030504040204" pitchFamily="34" charset="0"/>
              </a:rPr>
              <a:t> Personal Market</a:t>
            </a:r>
          </a:p>
          <a:p>
            <a:pPr>
              <a:defRPr/>
            </a:pPr>
            <a:r>
              <a:rPr lang="en-US" sz="1200" b="1" baseline="0" dirty="0">
                <a:latin typeface="Verdana" panose="020B0604030504040204" pitchFamily="34" charset="0"/>
                <a:ea typeface="Verdana" panose="020B0604030504040204" pitchFamily="34" charset="0"/>
                <a:cs typeface="Verdana" panose="020B0604030504040204" pitchFamily="34" charset="0"/>
              </a:rPr>
              <a:t>October 2021</a:t>
            </a:r>
            <a:endParaRPr lang="en-US" sz="1200" b="1" dirty="0">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0.2652456770109618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solidFill>
              <a:srgbClr val="1EFF51"/>
            </a:solidFill>
          </c:spPr>
          <c:dPt>
            <c:idx val="0"/>
            <c:bubble3D val="0"/>
            <c:spPr>
              <a:solidFill>
                <a:srgbClr val="0432FF"/>
              </a:solidFill>
              <a:ln w="19050">
                <a:solidFill>
                  <a:schemeClr val="lt1"/>
                </a:solidFill>
              </a:ln>
              <a:effectLst/>
            </c:spPr>
            <c:extLst>
              <c:ext xmlns:c16="http://schemas.microsoft.com/office/drawing/2014/chart" uri="{C3380CC4-5D6E-409C-BE32-E72D297353CC}">
                <c16:uniqueId val="{00000001-0CA6-4B4D-A12D-7E780E1C7EC4}"/>
              </c:ext>
            </c:extLst>
          </c:dPt>
          <c:dPt>
            <c:idx val="1"/>
            <c:bubble3D val="0"/>
            <c:spPr>
              <a:solidFill>
                <a:srgbClr val="1EFF51"/>
              </a:solidFill>
              <a:ln w="19050">
                <a:solidFill>
                  <a:schemeClr val="lt1"/>
                </a:solidFill>
              </a:ln>
              <a:effectLst/>
            </c:spPr>
            <c:extLst>
              <c:ext xmlns:c16="http://schemas.microsoft.com/office/drawing/2014/chart" uri="{C3380CC4-5D6E-409C-BE32-E72D297353CC}">
                <c16:uniqueId val="{00000002-0CA6-4B4D-A12D-7E780E1C7EC4}"/>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5DBE-4B75-B7EE-174CC82C570D}"/>
              </c:ext>
            </c:extLst>
          </c:dPt>
          <c:dPt>
            <c:idx val="3"/>
            <c:bubble3D val="0"/>
            <c:spPr>
              <a:solidFill>
                <a:srgbClr val="1EFF51"/>
              </a:solidFill>
              <a:ln w="19050">
                <a:solidFill>
                  <a:schemeClr val="lt1"/>
                </a:solidFill>
              </a:ln>
              <a:effectLst/>
            </c:spPr>
            <c:extLst>
              <c:ext xmlns:c16="http://schemas.microsoft.com/office/drawing/2014/chart" uri="{C3380CC4-5D6E-409C-BE32-E72D297353CC}">
                <c16:uniqueId val="{00000003-0CA6-4B4D-A12D-7E780E1C7EC4}"/>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1-0CA6-4B4D-A12D-7E780E1C7EC4}"/>
                </c:ext>
              </c:extLst>
            </c:dLbl>
            <c:dLbl>
              <c:idx val="3"/>
              <c:layout>
                <c:manualLayout>
                  <c:x val="0.23182344007230427"/>
                  <c:y val="6.5533312548342298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1083333333333334"/>
                      <c:h val="0.19381454914500629"/>
                    </c:manualLayout>
                  </c15:layout>
                </c:ext>
                <c:ext xmlns:c16="http://schemas.microsoft.com/office/drawing/2014/chart" uri="{C3380CC4-5D6E-409C-BE32-E72D297353CC}">
                  <c16:uniqueId val="{00000003-0CA6-4B4D-A12D-7E780E1C7E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Chartered Banks</c:v>
                </c:pt>
                <c:pt idx="1">
                  <c:v>Non Bank Fin Corps</c:v>
                </c:pt>
                <c:pt idx="2">
                  <c:v>Others</c:v>
                </c:pt>
              </c:strCache>
            </c:strRef>
          </c:cat>
          <c:val>
            <c:numRef>
              <c:f>Sheet1!$B$2:$B$5</c:f>
              <c:numCache>
                <c:formatCode>General</c:formatCode>
                <c:ptCount val="4"/>
                <c:pt idx="0">
                  <c:v>3279700</c:v>
                </c:pt>
                <c:pt idx="1">
                  <c:v>895634</c:v>
                </c:pt>
                <c:pt idx="2">
                  <c:v>59563</c:v>
                </c:pt>
              </c:numCache>
            </c:numRef>
          </c:val>
          <c:extLst>
            <c:ext xmlns:c16="http://schemas.microsoft.com/office/drawing/2014/chart" uri="{C3380CC4-5D6E-409C-BE32-E72D297353CC}">
              <c16:uniqueId val="{00000000-0CA6-4B4D-A12D-7E780E1C7EC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Smaller Direct Banks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485686595741905"/>
          <c:y val="0.15600441033979665"/>
          <c:w val="0.72598948534356356"/>
          <c:h val="0.6469195558475983"/>
        </c:manualLayout>
      </c:layout>
      <c:lineChart>
        <c:grouping val="standard"/>
        <c:varyColors val="0"/>
        <c:ser>
          <c:idx val="0"/>
          <c:order val="0"/>
          <c:tx>
            <c:strRef>
              <c:f>'6. Chgs in Tot Share'!$CM$3</c:f>
              <c:strCache>
                <c:ptCount val="1"/>
                <c:pt idx="0">
                  <c:v>Home Equity Bank</c:v>
                </c:pt>
              </c:strCache>
            </c:strRef>
          </c:tx>
          <c:spPr>
            <a:ln w="28575" cap="rnd">
              <a:solidFill>
                <a:srgbClr val="FFC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Share'!$CM$4:$CM$27</c:f>
              <c:numCache>
                <c:formatCode>0.00%</c:formatCode>
                <c:ptCount val="24"/>
                <c:pt idx="0">
                  <c:v>0</c:v>
                </c:pt>
                <c:pt idx="1">
                  <c:v>5.6249572127975087E-3</c:v>
                </c:pt>
                <c:pt idx="2">
                  <c:v>-1.3328711136931435E-3</c:v>
                </c:pt>
                <c:pt idx="3">
                  <c:v>-8.6602166868595038E-4</c:v>
                </c:pt>
                <c:pt idx="4">
                  <c:v>5.9610120107773511E-3</c:v>
                </c:pt>
                <c:pt idx="5">
                  <c:v>8.9045025920810456E-3</c:v>
                </c:pt>
                <c:pt idx="6">
                  <c:v>1.9166578226744587E-3</c:v>
                </c:pt>
                <c:pt idx="7">
                  <c:v>1.1381518515933586E-2</c:v>
                </c:pt>
                <c:pt idx="8">
                  <c:v>1.4886053857469305E-2</c:v>
                </c:pt>
                <c:pt idx="9">
                  <c:v>2.1522928609103376E-2</c:v>
                </c:pt>
                <c:pt idx="10">
                  <c:v>2.5932902230061124E-2</c:v>
                </c:pt>
                <c:pt idx="11">
                  <c:v>3.4648937245446501E-2</c:v>
                </c:pt>
                <c:pt idx="12">
                  <c:v>4.2372490110031441E-2</c:v>
                </c:pt>
              </c:numCache>
            </c:numRef>
          </c:val>
          <c:smooth val="0"/>
          <c:extLst>
            <c:ext xmlns:c16="http://schemas.microsoft.com/office/drawing/2014/chart" uri="{C3380CC4-5D6E-409C-BE32-E72D297353CC}">
              <c16:uniqueId val="{00000000-8175-1E4D-BCAF-04839E1F042F}"/>
            </c:ext>
          </c:extLst>
        </c:ser>
        <c:ser>
          <c:idx val="1"/>
          <c:order val="1"/>
          <c:tx>
            <c:strRef>
              <c:f>'6. Chgs in Tot Share'!$CN$3</c:f>
              <c:strCache>
                <c:ptCount val="1"/>
                <c:pt idx="0">
                  <c:v> Haventree Bank </c:v>
                </c:pt>
              </c:strCache>
            </c:strRef>
          </c:tx>
          <c:spPr>
            <a:ln w="28575" cap="rnd">
              <a:solidFill>
                <a:srgbClr val="00B05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Share'!$CN$4:$CN$27</c:f>
              <c:numCache>
                <c:formatCode>0.00%</c:formatCode>
                <c:ptCount val="24"/>
                <c:pt idx="0">
                  <c:v>0</c:v>
                </c:pt>
                <c:pt idx="1">
                  <c:v>1.5764231134838595E-2</c:v>
                </c:pt>
                <c:pt idx="2">
                  <c:v>2.5091891045171729E-2</c:v>
                </c:pt>
                <c:pt idx="3">
                  <c:v>2.3831657524697382E-2</c:v>
                </c:pt>
                <c:pt idx="4">
                  <c:v>1.687387176913856E-2</c:v>
                </c:pt>
                <c:pt idx="5">
                  <c:v>5.7310877515627745E-2</c:v>
                </c:pt>
                <c:pt idx="6">
                  <c:v>6.8587337064103526E-2</c:v>
                </c:pt>
                <c:pt idx="7">
                  <c:v>8.1097952487989372E-2</c:v>
                </c:pt>
                <c:pt idx="8">
                  <c:v>8.0089956039887833E-2</c:v>
                </c:pt>
                <c:pt idx="9">
                  <c:v>7.6621112138708036E-2</c:v>
                </c:pt>
                <c:pt idx="10">
                  <c:v>4.4225679196940579E-2</c:v>
                </c:pt>
                <c:pt idx="11">
                  <c:v>3.1971057101269768E-2</c:v>
                </c:pt>
                <c:pt idx="12">
                  <c:v>3.1007583249472878E-2</c:v>
                </c:pt>
              </c:numCache>
            </c:numRef>
          </c:val>
          <c:smooth val="0"/>
          <c:extLst>
            <c:ext xmlns:c16="http://schemas.microsoft.com/office/drawing/2014/chart" uri="{C3380CC4-5D6E-409C-BE32-E72D297353CC}">
              <c16:uniqueId val="{00000001-8175-1E4D-BCAF-04839E1F042F}"/>
            </c:ext>
          </c:extLst>
        </c:ser>
        <c:ser>
          <c:idx val="2"/>
          <c:order val="2"/>
          <c:tx>
            <c:strRef>
              <c:f>'6. Chgs in Tot Share'!$CO$3</c:f>
              <c:strCache>
                <c:ptCount val="1"/>
                <c:pt idx="0">
                  <c:v> Peoples Trust </c:v>
                </c:pt>
              </c:strCache>
            </c:strRef>
          </c:tx>
          <c:spPr>
            <a:ln w="28575" cap="rnd">
              <a:solidFill>
                <a:srgbClr val="0432FF"/>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Share'!$CO$4:$CO$27</c:f>
              <c:numCache>
                <c:formatCode>0.00%</c:formatCode>
                <c:ptCount val="24"/>
                <c:pt idx="0">
                  <c:v>0</c:v>
                </c:pt>
                <c:pt idx="1">
                  <c:v>-4.8711836206129032E-2</c:v>
                </c:pt>
                <c:pt idx="2">
                  <c:v>-3.5073949307822469E-2</c:v>
                </c:pt>
                <c:pt idx="3">
                  <c:v>7.5421184150559206E-3</c:v>
                </c:pt>
                <c:pt idx="4">
                  <c:v>-4.6598226434958423E-2</c:v>
                </c:pt>
                <c:pt idx="5">
                  <c:v>-7.9964073598070617E-2</c:v>
                </c:pt>
                <c:pt idx="6">
                  <c:v>-6.2287992676318439E-3</c:v>
                </c:pt>
                <c:pt idx="7">
                  <c:v>-8.5621943812851681E-2</c:v>
                </c:pt>
                <c:pt idx="8">
                  <c:v>-9.7507661009521671E-2</c:v>
                </c:pt>
                <c:pt idx="9">
                  <c:v>-6.5429223700166267E-2</c:v>
                </c:pt>
                <c:pt idx="10">
                  <c:v>-6.8986146070255258E-2</c:v>
                </c:pt>
                <c:pt idx="11">
                  <c:v>-7.1706405208643534E-2</c:v>
                </c:pt>
                <c:pt idx="12">
                  <c:v>1.9736091212528752E-3</c:v>
                </c:pt>
              </c:numCache>
            </c:numRef>
          </c:val>
          <c:smooth val="0"/>
          <c:extLst>
            <c:ext xmlns:c16="http://schemas.microsoft.com/office/drawing/2014/chart" uri="{C3380CC4-5D6E-409C-BE32-E72D297353CC}">
              <c16:uniqueId val="{00000002-8175-1E4D-BCAF-04839E1F042F}"/>
            </c:ext>
          </c:extLst>
        </c:ser>
        <c:ser>
          <c:idx val="3"/>
          <c:order val="3"/>
          <c:tx>
            <c:strRef>
              <c:f>'6. Chgs in Tot Share'!$CP$3</c:f>
              <c:strCache>
                <c:ptCount val="1"/>
                <c:pt idx="0">
                  <c:v> MCAN Mortgage Corp </c:v>
                </c:pt>
              </c:strCache>
            </c:strRef>
          </c:tx>
          <c:spPr>
            <a:ln w="28575" cap="rnd">
              <a:solidFill>
                <a:srgbClr val="DD5A01"/>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Share'!$CP$4:$CP$27</c:f>
              <c:numCache>
                <c:formatCode>0.00%</c:formatCode>
                <c:ptCount val="24"/>
                <c:pt idx="0">
                  <c:v>0</c:v>
                </c:pt>
                <c:pt idx="1">
                  <c:v>9.5369855631666119E-3</c:v>
                </c:pt>
                <c:pt idx="2">
                  <c:v>8.053081501127839E-3</c:v>
                </c:pt>
                <c:pt idx="3">
                  <c:v>2.7408775302568057E-2</c:v>
                </c:pt>
                <c:pt idx="4">
                  <c:v>5.518157881998359E-2</c:v>
                </c:pt>
                <c:pt idx="5">
                  <c:v>7.0020137672223537E-2</c:v>
                </c:pt>
                <c:pt idx="6">
                  <c:v>9.2665689323425532E-2</c:v>
                </c:pt>
                <c:pt idx="7">
                  <c:v>0.11474736458041193</c:v>
                </c:pt>
                <c:pt idx="8">
                  <c:v>0.15022441082484592</c:v>
                </c:pt>
                <c:pt idx="9">
                  <c:v>0.2188839144411997</c:v>
                </c:pt>
                <c:pt idx="10">
                  <c:v>0.25170422996158709</c:v>
                </c:pt>
                <c:pt idx="11">
                  <c:v>0.27868034862727747</c:v>
                </c:pt>
                <c:pt idx="12">
                  <c:v>-4.7143575070977564E-2</c:v>
                </c:pt>
              </c:numCache>
            </c:numRef>
          </c:val>
          <c:smooth val="0"/>
          <c:extLst>
            <c:ext xmlns:c16="http://schemas.microsoft.com/office/drawing/2014/chart" uri="{C3380CC4-5D6E-409C-BE32-E72D297353CC}">
              <c16:uniqueId val="{00000003-8175-1E4D-BCAF-04839E1F042F}"/>
            </c:ext>
          </c:extLst>
        </c:ser>
        <c:ser>
          <c:idx val="4"/>
          <c:order val="4"/>
          <c:tx>
            <c:strRef>
              <c:f>'6. Chgs in Tot Share'!$CQ$3</c:f>
              <c:strCache>
                <c:ptCount val="1"/>
                <c:pt idx="0">
                  <c:v> General Bank </c:v>
                </c:pt>
              </c:strCache>
            </c:strRef>
          </c:tx>
          <c:spPr>
            <a:ln w="28575" cap="rnd">
              <a:solidFill>
                <a:schemeClr val="accent6">
                  <a:lumMod val="60000"/>
                  <a:lumOff val="40000"/>
                </a:schemeClr>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Share'!$CQ$4:$CQ$27</c:f>
              <c:numCache>
                <c:formatCode>0.00%</c:formatCode>
                <c:ptCount val="24"/>
                <c:pt idx="0">
                  <c:v>0</c:v>
                </c:pt>
                <c:pt idx="1">
                  <c:v>-2.175976179428404E-3</c:v>
                </c:pt>
                <c:pt idx="2">
                  <c:v>-6.5700664106739977E-3</c:v>
                </c:pt>
                <c:pt idx="3">
                  <c:v>-2.0484177914607181E-2</c:v>
                </c:pt>
                <c:pt idx="4">
                  <c:v>-2.0248048801639131E-2</c:v>
                </c:pt>
                <c:pt idx="5">
                  <c:v>-3.8586935991694764E-2</c:v>
                </c:pt>
                <c:pt idx="6">
                  <c:v>-4.7718460054296641E-2</c:v>
                </c:pt>
                <c:pt idx="7">
                  <c:v>-4.5508363100163651E-2</c:v>
                </c:pt>
                <c:pt idx="8">
                  <c:v>-4.0984076649897824E-2</c:v>
                </c:pt>
                <c:pt idx="9">
                  <c:v>-2.8818215515723535E-2</c:v>
                </c:pt>
                <c:pt idx="10">
                  <c:v>-1.9436647370812868E-2</c:v>
                </c:pt>
                <c:pt idx="11">
                  <c:v>-2.680598507503822E-2</c:v>
                </c:pt>
                <c:pt idx="12">
                  <c:v>-2.6325441549422124E-2</c:v>
                </c:pt>
              </c:numCache>
            </c:numRef>
          </c:val>
          <c:smooth val="0"/>
          <c:extLst>
            <c:ext xmlns:c16="http://schemas.microsoft.com/office/drawing/2014/chart" uri="{C3380CC4-5D6E-409C-BE32-E72D297353CC}">
              <c16:uniqueId val="{00000004-8175-1E4D-BCAF-04839E1F042F}"/>
            </c:ext>
          </c:extLst>
        </c:ser>
        <c:ser>
          <c:idx val="5"/>
          <c:order val="5"/>
          <c:tx>
            <c:strRef>
              <c:f>'6. Chgs in Tot Share'!$CR$3</c:f>
              <c:strCache>
                <c:ptCount val="1"/>
                <c:pt idx="0">
                  <c:v> Community Trust </c:v>
                </c:pt>
              </c:strCache>
            </c:strRef>
          </c:tx>
          <c:spPr>
            <a:ln w="28575" cap="rnd">
              <a:solidFill>
                <a:srgbClr val="00206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Share'!$CR$4:$CR$27</c:f>
              <c:numCache>
                <c:formatCode>0.00%</c:formatCode>
                <c:ptCount val="24"/>
                <c:pt idx="0">
                  <c:v>0</c:v>
                </c:pt>
                <c:pt idx="1">
                  <c:v>-2.5319502099410411E-2</c:v>
                </c:pt>
                <c:pt idx="2">
                  <c:v>-4.0333745677240428E-2</c:v>
                </c:pt>
                <c:pt idx="3">
                  <c:v>-8.1523552674537224E-3</c:v>
                </c:pt>
                <c:pt idx="4">
                  <c:v>4.0564049949748014E-2</c:v>
                </c:pt>
                <c:pt idx="5">
                  <c:v>5.4137814738721077E-2</c:v>
                </c:pt>
                <c:pt idx="6">
                  <c:v>9.3939876265036068E-2</c:v>
                </c:pt>
                <c:pt idx="7">
                  <c:v>0.11988824624193666</c:v>
                </c:pt>
                <c:pt idx="8">
                  <c:v>0.18309338727805705</c:v>
                </c:pt>
                <c:pt idx="9">
                  <c:v>0.17500825061483619</c:v>
                </c:pt>
                <c:pt idx="10">
                  <c:v>0.2062757952253047</c:v>
                </c:pt>
                <c:pt idx="11">
                  <c:v>0.26961227832287782</c:v>
                </c:pt>
                <c:pt idx="12">
                  <c:v>0.26154670548339182</c:v>
                </c:pt>
              </c:numCache>
            </c:numRef>
          </c:val>
          <c:smooth val="0"/>
          <c:extLst>
            <c:ext xmlns:c16="http://schemas.microsoft.com/office/drawing/2014/chart" uri="{C3380CC4-5D6E-409C-BE32-E72D297353CC}">
              <c16:uniqueId val="{00000005-8175-1E4D-BCAF-04839E1F042F}"/>
            </c:ext>
          </c:extLst>
        </c:ser>
        <c:ser>
          <c:idx val="6"/>
          <c:order val="6"/>
          <c:tx>
            <c:strRef>
              <c:f>'6. Chgs in Tot Share'!$CS$3</c:f>
              <c:strCache>
                <c:ptCount val="1"/>
                <c:pt idx="0">
                  <c:v> Versabank </c:v>
                </c:pt>
              </c:strCache>
            </c:strRef>
          </c:tx>
          <c:spPr>
            <a:ln w="28575" cap="rnd">
              <a:solidFill>
                <a:schemeClr val="accent1">
                  <a:lumMod val="60000"/>
                </a:schemeClr>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Share'!$CS$4:$CS$27</c:f>
              <c:numCache>
                <c:formatCode>0.00%</c:formatCode>
                <c:ptCount val="24"/>
                <c:pt idx="0">
                  <c:v>0</c:v>
                </c:pt>
                <c:pt idx="1">
                  <c:v>2.2077553264680683E-2</c:v>
                </c:pt>
                <c:pt idx="2">
                  <c:v>3.3074778367575879E-2</c:v>
                </c:pt>
                <c:pt idx="3">
                  <c:v>6.8252518550388969E-2</c:v>
                </c:pt>
                <c:pt idx="4">
                  <c:v>6.8181030489748884E-2</c:v>
                </c:pt>
                <c:pt idx="5">
                  <c:v>6.9006122621389193E-2</c:v>
                </c:pt>
                <c:pt idx="6">
                  <c:v>7.1513615699914657E-2</c:v>
                </c:pt>
                <c:pt idx="7">
                  <c:v>6.984693290065537E-2</c:v>
                </c:pt>
                <c:pt idx="8">
                  <c:v>0.12522443437718242</c:v>
                </c:pt>
                <c:pt idx="9">
                  <c:v>0.13689518863495567</c:v>
                </c:pt>
                <c:pt idx="10">
                  <c:v>0.18266298176031856</c:v>
                </c:pt>
                <c:pt idx="11">
                  <c:v>0.16709799634834421</c:v>
                </c:pt>
                <c:pt idx="12">
                  <c:v>0.18736398084656991</c:v>
                </c:pt>
              </c:numCache>
            </c:numRef>
          </c:val>
          <c:smooth val="0"/>
          <c:extLst>
            <c:ext xmlns:c16="http://schemas.microsoft.com/office/drawing/2014/chart" uri="{C3380CC4-5D6E-409C-BE32-E72D297353CC}">
              <c16:uniqueId val="{00000006-8175-1E4D-BCAF-04839E1F042F}"/>
            </c:ext>
          </c:extLst>
        </c:ser>
        <c:dLbls>
          <c:showLegendKey val="0"/>
          <c:showVal val="0"/>
          <c:showCatName val="0"/>
          <c:showSerName val="0"/>
          <c:showPercent val="0"/>
          <c:showBubbleSize val="0"/>
        </c:dLbls>
        <c:smooth val="0"/>
        <c:axId val="400461488"/>
        <c:axId val="400456784"/>
      </c:lineChart>
      <c:catAx>
        <c:axId val="40046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0456784"/>
        <c:crosses val="autoZero"/>
        <c:auto val="1"/>
        <c:lblAlgn val="ctr"/>
        <c:lblOffset val="100"/>
        <c:noMultiLvlLbl val="0"/>
      </c:catAx>
      <c:valAx>
        <c:axId val="4004567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0461488"/>
        <c:crosses val="autoZero"/>
        <c:crossBetween val="between"/>
      </c:valAx>
      <c:spPr>
        <a:noFill/>
        <a:ln>
          <a:noFill/>
        </a:ln>
        <a:effectLst/>
      </c:spPr>
    </c:plotArea>
    <c:legend>
      <c:legendPos val="b"/>
      <c:layout>
        <c:manualLayout>
          <c:xMode val="edge"/>
          <c:yMode val="edge"/>
          <c:x val="3.8735012526843242E-2"/>
          <c:y val="0.83707536557930262"/>
          <c:w val="0.96126512248550644"/>
          <c:h val="0.145951508536680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Demand Deposits</a:t>
            </a:r>
          </a:p>
          <a:p>
            <a:pPr>
              <a:defRPr/>
            </a:pPr>
            <a:r>
              <a:rPr lang="en-US" dirty="0"/>
              <a:t>October 2021</a:t>
            </a:r>
            <a:endParaRPr lang="en-CA" dirty="0"/>
          </a:p>
        </c:rich>
      </c:tx>
      <c:layout>
        <c:manualLayout>
          <c:xMode val="edge"/>
          <c:yMode val="edge"/>
          <c:x val="0.32361040891267207"/>
          <c:y val="3.1046518121405037E-2"/>
        </c:manualLayout>
      </c:layout>
      <c:overlay val="0"/>
    </c:title>
    <c:autoTitleDeleted val="0"/>
    <c:plotArea>
      <c:layout/>
      <c:pieChart>
        <c:varyColors val="1"/>
        <c:ser>
          <c:idx val="0"/>
          <c:order val="0"/>
          <c:dPt>
            <c:idx val="1"/>
            <c:bubble3D val="0"/>
            <c:spPr>
              <a:solidFill>
                <a:srgbClr val="0000FF"/>
              </a:solidFill>
            </c:spPr>
            <c:extLst>
              <c:ext xmlns:c16="http://schemas.microsoft.com/office/drawing/2014/chart" uri="{C3380CC4-5D6E-409C-BE32-E72D297353CC}">
                <c16:uniqueId val="{00000001-BF98-4406-8FAC-7835CDC55A9D}"/>
              </c:ext>
            </c:extLst>
          </c:dPt>
          <c:dPt>
            <c:idx val="2"/>
            <c:bubble3D val="0"/>
            <c:spPr>
              <a:solidFill>
                <a:srgbClr val="FF0000"/>
              </a:solidFill>
            </c:spPr>
            <c:extLst>
              <c:ext xmlns:c16="http://schemas.microsoft.com/office/drawing/2014/chart" uri="{C3380CC4-5D6E-409C-BE32-E72D297353CC}">
                <c16:uniqueId val="{00000003-BF98-4406-8FAC-7835CDC55A9D}"/>
              </c:ext>
            </c:extLst>
          </c:dPt>
          <c:dPt>
            <c:idx val="3"/>
            <c:bubble3D val="0"/>
            <c:spPr>
              <a:solidFill>
                <a:srgbClr val="FFFF00"/>
              </a:solidFill>
            </c:spPr>
            <c:extLst>
              <c:ext xmlns:c16="http://schemas.microsoft.com/office/drawing/2014/chart" uri="{C3380CC4-5D6E-409C-BE32-E72D297353CC}">
                <c16:uniqueId val="{00000005-BF98-4406-8FAC-7835CDC55A9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Sheet1!$A$1:$A$3</c:f>
              <c:strCache>
                <c:ptCount val="3"/>
                <c:pt idx="0">
                  <c:v> </c:v>
                </c:pt>
                <c:pt idx="1">
                  <c:v> Chartered Banks </c:v>
                </c:pt>
                <c:pt idx="2">
                  <c:v> Credit Unions </c:v>
                </c:pt>
              </c:strCache>
            </c:strRef>
          </c:cat>
          <c:val>
            <c:numRef>
              <c:f>Sheet1!$B$1:$B$3</c:f>
              <c:numCache>
                <c:formatCode>General</c:formatCode>
                <c:ptCount val="3"/>
                <c:pt idx="1">
                  <c:v>902932</c:v>
                </c:pt>
                <c:pt idx="2">
                  <c:v>224878</c:v>
                </c:pt>
              </c:numCache>
            </c:numRef>
          </c:val>
          <c:extLst>
            <c:ext xmlns:c15="http://schemas.microsoft.com/office/drawing/2012/chart" uri="{02D57815-91ED-43cb-92C2-25804820EDAC}">
              <c15:filteredSeriesTitle>
                <c15:tx>
                  <c:strRef>
                    <c:extLst>
                      <c:ext uri="{02D57815-91ED-43cb-92C2-25804820EDAC}">
                        <c15:formulaRef>
                          <c15:sqref>Sheet1!$B$1:$B$0</c15:sqref>
                        </c15:formulaRef>
                      </c:ext>
                    </c:extLst>
                  </c:strRef>
                </c15:tx>
              </c15:filteredSeriesTitle>
            </c:ext>
            <c:ext xmlns:c16="http://schemas.microsoft.com/office/drawing/2014/chart" uri="{C3380CC4-5D6E-409C-BE32-E72D297353CC}">
              <c16:uniqueId val="{00000006-BF98-4406-8FAC-7835CDC55A9D}"/>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000">
          <a:solidFill>
            <a:srgbClr val="7F7F7F"/>
          </a:solidFill>
          <a:latin typeface="Verdana" charset="0"/>
          <a:ea typeface="Verdana" charset="0"/>
          <a:cs typeface="Verdana"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Large Full-</a:t>
            </a:r>
          </a:p>
          <a:p>
            <a:pPr>
              <a:defRPr/>
            </a:pPr>
            <a:r>
              <a:rPr lang="en-US" b="1"/>
              <a:t>Service Banks and Desjardins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04159017443456"/>
          <c:y val="0.20913141153965925"/>
          <c:w val="0.78187612350318991"/>
          <c:h val="0.64505093642955647"/>
        </c:manualLayout>
      </c:layout>
      <c:lineChart>
        <c:grouping val="standard"/>
        <c:varyColors val="0"/>
        <c:ser>
          <c:idx val="0"/>
          <c:order val="0"/>
          <c:tx>
            <c:strRef>
              <c:f>'6. Chgs in Tot Share'!$CT$3</c:f>
              <c:strCache>
                <c:ptCount val="1"/>
                <c:pt idx="0">
                  <c:v> RBC </c:v>
                </c:pt>
              </c:strCache>
            </c:strRef>
          </c:tx>
          <c:spPr>
            <a:ln w="28575" cap="rnd">
              <a:solidFill>
                <a:srgbClr val="FFC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Share'!$CT$4:$CT$27</c:f>
              <c:numCache>
                <c:formatCode>0.00%</c:formatCode>
                <c:ptCount val="24"/>
                <c:pt idx="0">
                  <c:v>0</c:v>
                </c:pt>
                <c:pt idx="1">
                  <c:v>-3.4209746383519787E-3</c:v>
                </c:pt>
                <c:pt idx="2">
                  <c:v>4.9446702524181436E-3</c:v>
                </c:pt>
                <c:pt idx="3">
                  <c:v>2.3695893624340754E-4</c:v>
                </c:pt>
                <c:pt idx="4">
                  <c:v>5.3601227120334254E-3</c:v>
                </c:pt>
                <c:pt idx="5">
                  <c:v>-1.3892943117962645E-3</c:v>
                </c:pt>
                <c:pt idx="6">
                  <c:v>3.4920775241862973E-3</c:v>
                </c:pt>
                <c:pt idx="7">
                  <c:v>7.651610773626763E-3</c:v>
                </c:pt>
                <c:pt idx="8">
                  <c:v>3.98209405165362E-3</c:v>
                </c:pt>
                <c:pt idx="9">
                  <c:v>5.5361197017186215E-3</c:v>
                </c:pt>
                <c:pt idx="10">
                  <c:v>-2.5441573161996044E-4</c:v>
                </c:pt>
                <c:pt idx="11">
                  <c:v>3.8198414021671694E-3</c:v>
                </c:pt>
                <c:pt idx="12">
                  <c:v>4.1776786915209713E-3</c:v>
                </c:pt>
              </c:numCache>
            </c:numRef>
          </c:val>
          <c:smooth val="0"/>
          <c:extLst>
            <c:ext xmlns:c16="http://schemas.microsoft.com/office/drawing/2014/chart" uri="{C3380CC4-5D6E-409C-BE32-E72D297353CC}">
              <c16:uniqueId val="{00000000-272A-494F-AE79-10DA8949C6EE}"/>
            </c:ext>
          </c:extLst>
        </c:ser>
        <c:ser>
          <c:idx val="1"/>
          <c:order val="1"/>
          <c:tx>
            <c:strRef>
              <c:f>'6. Chgs in Tot Share'!$CU$3</c:f>
              <c:strCache>
                <c:ptCount val="1"/>
                <c:pt idx="0">
                  <c:v> TDCT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Share'!$CU$4:$CU$27</c:f>
              <c:numCache>
                <c:formatCode>0.00%</c:formatCode>
                <c:ptCount val="24"/>
                <c:pt idx="0">
                  <c:v>0</c:v>
                </c:pt>
                <c:pt idx="1">
                  <c:v>-3.0223656801020349E-4</c:v>
                </c:pt>
                <c:pt idx="2">
                  <c:v>-1.2402168227161638E-3</c:v>
                </c:pt>
                <c:pt idx="3">
                  <c:v>1.0229449548534399E-4</c:v>
                </c:pt>
                <c:pt idx="4">
                  <c:v>1.2479902608254147E-3</c:v>
                </c:pt>
                <c:pt idx="5">
                  <c:v>-7.7008667736930226E-3</c:v>
                </c:pt>
                <c:pt idx="6">
                  <c:v>-4.6646316434471513E-3</c:v>
                </c:pt>
                <c:pt idx="7">
                  <c:v>-4.2845080083761785E-3</c:v>
                </c:pt>
                <c:pt idx="8">
                  <c:v>-1.0489503237228116E-2</c:v>
                </c:pt>
                <c:pt idx="9">
                  <c:v>-9.3666485903713004E-3</c:v>
                </c:pt>
                <c:pt idx="10">
                  <c:v>-1.120961881262828E-2</c:v>
                </c:pt>
                <c:pt idx="11">
                  <c:v>-5.0959696340827842E-3</c:v>
                </c:pt>
                <c:pt idx="12">
                  <c:v>2.4472401106537213E-4</c:v>
                </c:pt>
              </c:numCache>
            </c:numRef>
          </c:val>
          <c:smooth val="0"/>
          <c:extLst>
            <c:ext xmlns:c16="http://schemas.microsoft.com/office/drawing/2014/chart" uri="{C3380CC4-5D6E-409C-BE32-E72D297353CC}">
              <c16:uniqueId val="{00000001-272A-494F-AE79-10DA8949C6EE}"/>
            </c:ext>
          </c:extLst>
        </c:ser>
        <c:ser>
          <c:idx val="2"/>
          <c:order val="2"/>
          <c:tx>
            <c:strRef>
              <c:f>'6. Chgs in Tot Share'!$CV$3</c:f>
              <c:strCache>
                <c:ptCount val="1"/>
                <c:pt idx="0">
                  <c:v> BNS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Share'!$CV$4:$CV$27</c:f>
              <c:numCache>
                <c:formatCode>0.00%</c:formatCode>
                <c:ptCount val="24"/>
                <c:pt idx="0">
                  <c:v>0</c:v>
                </c:pt>
                <c:pt idx="1">
                  <c:v>1.0820923750007252E-2</c:v>
                </c:pt>
                <c:pt idx="2">
                  <c:v>6.2500643382642313E-3</c:v>
                </c:pt>
                <c:pt idx="3">
                  <c:v>3.1927686920963077E-3</c:v>
                </c:pt>
                <c:pt idx="4">
                  <c:v>3.0118265081270487E-3</c:v>
                </c:pt>
                <c:pt idx="5">
                  <c:v>-1.0487763357060977E-2</c:v>
                </c:pt>
                <c:pt idx="6">
                  <c:v>-2.0480552613896315E-2</c:v>
                </c:pt>
                <c:pt idx="7">
                  <c:v>-2.0435473910535983E-2</c:v>
                </c:pt>
                <c:pt idx="8">
                  <c:v>-2.8498270138523213E-2</c:v>
                </c:pt>
                <c:pt idx="9">
                  <c:v>-3.7292724372414481E-2</c:v>
                </c:pt>
                <c:pt idx="10">
                  <c:v>-4.2243653775497901E-2</c:v>
                </c:pt>
                <c:pt idx="11">
                  <c:v>-4.3916379585240674E-2</c:v>
                </c:pt>
                <c:pt idx="12">
                  <c:v>-5.1459165402616663E-2</c:v>
                </c:pt>
              </c:numCache>
            </c:numRef>
          </c:val>
          <c:smooth val="0"/>
          <c:extLst>
            <c:ext xmlns:c16="http://schemas.microsoft.com/office/drawing/2014/chart" uri="{C3380CC4-5D6E-409C-BE32-E72D297353CC}">
              <c16:uniqueId val="{00000002-272A-494F-AE79-10DA8949C6EE}"/>
            </c:ext>
          </c:extLst>
        </c:ser>
        <c:ser>
          <c:idx val="3"/>
          <c:order val="3"/>
          <c:tx>
            <c:strRef>
              <c:f>'6. Chgs in Tot Share'!$CW$3</c:f>
              <c:strCache>
                <c:ptCount val="1"/>
                <c:pt idx="0">
                  <c:v> BMO </c:v>
                </c:pt>
              </c:strCache>
            </c:strRef>
          </c:tx>
          <c:spPr>
            <a:ln w="28575" cap="rnd">
              <a:solidFill>
                <a:srgbClr val="0432FF"/>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Share'!$CW$4:$CW$27</c:f>
              <c:numCache>
                <c:formatCode>0.00%</c:formatCode>
                <c:ptCount val="24"/>
                <c:pt idx="0">
                  <c:v>0</c:v>
                </c:pt>
                <c:pt idx="1">
                  <c:v>-8.6588117446873209E-4</c:v>
                </c:pt>
                <c:pt idx="2">
                  <c:v>2.9991667731810055E-3</c:v>
                </c:pt>
                <c:pt idx="3">
                  <c:v>6.967695291479027E-3</c:v>
                </c:pt>
                <c:pt idx="4">
                  <c:v>-6.7844146714134568E-3</c:v>
                </c:pt>
                <c:pt idx="5">
                  <c:v>-1.1954573529322733E-2</c:v>
                </c:pt>
                <c:pt idx="6">
                  <c:v>-9.528796906414564E-3</c:v>
                </c:pt>
                <c:pt idx="7">
                  <c:v>-7.1484368560765154E-3</c:v>
                </c:pt>
                <c:pt idx="8">
                  <c:v>-1.4308022397061162E-2</c:v>
                </c:pt>
                <c:pt idx="9">
                  <c:v>-1.1197111110514321E-2</c:v>
                </c:pt>
                <c:pt idx="10">
                  <c:v>-9.3048457677330776E-3</c:v>
                </c:pt>
                <c:pt idx="11">
                  <c:v>-3.6888005132136759E-3</c:v>
                </c:pt>
                <c:pt idx="12">
                  <c:v>-1.4918450734809742E-3</c:v>
                </c:pt>
              </c:numCache>
            </c:numRef>
          </c:val>
          <c:smooth val="0"/>
          <c:extLst>
            <c:ext xmlns:c16="http://schemas.microsoft.com/office/drawing/2014/chart" uri="{C3380CC4-5D6E-409C-BE32-E72D297353CC}">
              <c16:uniqueId val="{00000003-272A-494F-AE79-10DA8949C6EE}"/>
            </c:ext>
          </c:extLst>
        </c:ser>
        <c:ser>
          <c:idx val="4"/>
          <c:order val="4"/>
          <c:tx>
            <c:strRef>
              <c:f>'6. Chgs in Tot Share'!$CX$3</c:f>
              <c:strCache>
                <c:ptCount val="1"/>
                <c:pt idx="0">
                  <c:v> CIBC </c:v>
                </c:pt>
              </c:strCache>
            </c:strRef>
          </c:tx>
          <c:spPr>
            <a:ln w="28575" cap="rnd">
              <a:solidFill>
                <a:srgbClr val="C0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Share'!$CX$4:$CX$27</c:f>
              <c:numCache>
                <c:formatCode>0.00%</c:formatCode>
                <c:ptCount val="24"/>
                <c:pt idx="0">
                  <c:v>0</c:v>
                </c:pt>
                <c:pt idx="1">
                  <c:v>8.1197111774764983E-4</c:v>
                </c:pt>
                <c:pt idx="2">
                  <c:v>7.7580399760143722E-3</c:v>
                </c:pt>
                <c:pt idx="3">
                  <c:v>9.679882234338362E-3</c:v>
                </c:pt>
                <c:pt idx="4">
                  <c:v>1.1526144592599452E-2</c:v>
                </c:pt>
                <c:pt idx="5">
                  <c:v>4.7898733206374663E-3</c:v>
                </c:pt>
                <c:pt idx="6">
                  <c:v>-1.5273023979796422E-3</c:v>
                </c:pt>
                <c:pt idx="7">
                  <c:v>-4.6447564803431913E-3</c:v>
                </c:pt>
                <c:pt idx="8">
                  <c:v>-1.3852126106333343E-2</c:v>
                </c:pt>
                <c:pt idx="9">
                  <c:v>-1.4923139454726822E-2</c:v>
                </c:pt>
                <c:pt idx="10">
                  <c:v>-1.8390505830004233E-2</c:v>
                </c:pt>
                <c:pt idx="11">
                  <c:v>-1.1577049075665712E-2</c:v>
                </c:pt>
                <c:pt idx="12">
                  <c:v>-8.36783365022159E-3</c:v>
                </c:pt>
              </c:numCache>
            </c:numRef>
          </c:val>
          <c:smooth val="0"/>
          <c:extLst>
            <c:ext xmlns:c16="http://schemas.microsoft.com/office/drawing/2014/chart" uri="{C3380CC4-5D6E-409C-BE32-E72D297353CC}">
              <c16:uniqueId val="{00000004-272A-494F-AE79-10DA8949C6EE}"/>
            </c:ext>
          </c:extLst>
        </c:ser>
        <c:ser>
          <c:idx val="5"/>
          <c:order val="5"/>
          <c:tx>
            <c:strRef>
              <c:f>'6. Chgs in Tot Share'!$CY$3</c:f>
              <c:strCache>
                <c:ptCount val="1"/>
                <c:pt idx="0">
                  <c:v> Desjardins </c:v>
                </c:pt>
              </c:strCache>
            </c:strRef>
          </c:tx>
          <c:spPr>
            <a:ln w="28575" cap="rnd">
              <a:solidFill>
                <a:srgbClr val="00B05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Share'!$CY$4:$CY$27</c:f>
              <c:numCache>
                <c:formatCode>0.00%</c:formatCode>
                <c:ptCount val="24"/>
                <c:pt idx="0">
                  <c:v>0</c:v>
                </c:pt>
                <c:pt idx="1">
                  <c:v>0</c:v>
                </c:pt>
                <c:pt idx="2">
                  <c:v>1.5743771417988436E-2</c:v>
                </c:pt>
                <c:pt idx="3">
                  <c:v>1.5743771417988436E-2</c:v>
                </c:pt>
                <c:pt idx="4">
                  <c:v>1.5743771417988436E-2</c:v>
                </c:pt>
                <c:pt idx="5">
                  <c:v>9.473122351686309E-3</c:v>
                </c:pt>
                <c:pt idx="6">
                  <c:v>9.473122351686309E-3</c:v>
                </c:pt>
                <c:pt idx="7">
                  <c:v>9.473122351686309E-3</c:v>
                </c:pt>
                <c:pt idx="8">
                  <c:v>9.3142395785384743E-3</c:v>
                </c:pt>
                <c:pt idx="9">
                  <c:v>9.3142395785384743E-3</c:v>
                </c:pt>
                <c:pt idx="10">
                  <c:v>9.3142395785384743E-3</c:v>
                </c:pt>
                <c:pt idx="11">
                  <c:v>-3.0445292860277706E-4</c:v>
                </c:pt>
                <c:pt idx="12">
                  <c:v>-3.0445292860277706E-4</c:v>
                </c:pt>
              </c:numCache>
            </c:numRef>
          </c:val>
          <c:smooth val="0"/>
          <c:extLst>
            <c:ext xmlns:c16="http://schemas.microsoft.com/office/drawing/2014/chart" uri="{C3380CC4-5D6E-409C-BE32-E72D297353CC}">
              <c16:uniqueId val="{00000005-272A-494F-AE79-10DA8949C6EE}"/>
            </c:ext>
          </c:extLst>
        </c:ser>
        <c:dLbls>
          <c:showLegendKey val="0"/>
          <c:showVal val="0"/>
          <c:showCatName val="0"/>
          <c:showSerName val="0"/>
          <c:showPercent val="0"/>
          <c:showBubbleSize val="0"/>
        </c:dLbls>
        <c:smooth val="0"/>
        <c:axId val="400458744"/>
        <c:axId val="400459136"/>
      </c:lineChart>
      <c:catAx>
        <c:axId val="400458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0459136"/>
        <c:crosses val="autoZero"/>
        <c:auto val="1"/>
        <c:lblAlgn val="ctr"/>
        <c:lblOffset val="100"/>
        <c:noMultiLvlLbl val="0"/>
      </c:catAx>
      <c:valAx>
        <c:axId val="4004591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0458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Smaller</a:t>
            </a:r>
            <a:r>
              <a:rPr lang="en-US" b="1" baseline="0"/>
              <a:t> Full-Service Banks</a:t>
            </a:r>
            <a:endParaRPr lang="en-US" b="1"/>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'6. Chgs in Tot Share'!$CZ$3</c:f>
              <c:strCache>
                <c:ptCount val="1"/>
                <c:pt idx="0">
                  <c:v> National </c:v>
                </c:pt>
              </c:strCache>
            </c:strRef>
          </c:tx>
          <c:spPr>
            <a:ln w="28575" cap="rnd">
              <a:solidFill>
                <a:schemeClr val="tx1"/>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Share'!$CZ$4:$CZ$27</c:f>
              <c:numCache>
                <c:formatCode>0.00%</c:formatCode>
                <c:ptCount val="24"/>
                <c:pt idx="0">
                  <c:v>0</c:v>
                </c:pt>
                <c:pt idx="1">
                  <c:v>-2.6583452832145842E-2</c:v>
                </c:pt>
                <c:pt idx="2">
                  <c:v>-2.8687315117155356E-2</c:v>
                </c:pt>
                <c:pt idx="3">
                  <c:v>-2.9178864962810951E-2</c:v>
                </c:pt>
                <c:pt idx="4">
                  <c:v>-3.3258368094812633E-2</c:v>
                </c:pt>
                <c:pt idx="5">
                  <c:v>-6.0900298538016984E-2</c:v>
                </c:pt>
                <c:pt idx="6">
                  <c:v>-6.0726421031781927E-2</c:v>
                </c:pt>
                <c:pt idx="7">
                  <c:v>-7.3983719960484584E-2</c:v>
                </c:pt>
                <c:pt idx="8">
                  <c:v>-7.9440549342277761E-2</c:v>
                </c:pt>
                <c:pt idx="9">
                  <c:v>-8.9735483092794568E-2</c:v>
                </c:pt>
                <c:pt idx="10">
                  <c:v>-9.4524125069639434E-2</c:v>
                </c:pt>
                <c:pt idx="11">
                  <c:v>-8.7798261175242379E-2</c:v>
                </c:pt>
                <c:pt idx="12">
                  <c:v>-9.2889881731332238E-2</c:v>
                </c:pt>
              </c:numCache>
            </c:numRef>
          </c:val>
          <c:smooth val="0"/>
          <c:extLst>
            <c:ext xmlns:c16="http://schemas.microsoft.com/office/drawing/2014/chart" uri="{C3380CC4-5D6E-409C-BE32-E72D297353CC}">
              <c16:uniqueId val="{00000000-403F-DD4A-937A-558B8F4886DA}"/>
            </c:ext>
          </c:extLst>
        </c:ser>
        <c:ser>
          <c:idx val="3"/>
          <c:order val="1"/>
          <c:tx>
            <c:strRef>
              <c:f>'6. Chgs in Tot Share'!$DA$3</c:f>
              <c:strCache>
                <c:ptCount val="1"/>
                <c:pt idx="0">
                  <c:v>Laurentian</c:v>
                </c:pt>
              </c:strCache>
            </c:strRef>
          </c:tx>
          <c:spPr>
            <a:ln w="28575" cap="rnd">
              <a:solidFill>
                <a:srgbClr val="0432FF"/>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Share'!$DA$4:$DA$27</c:f>
              <c:numCache>
                <c:formatCode>0.00%</c:formatCode>
                <c:ptCount val="24"/>
                <c:pt idx="0">
                  <c:v>0</c:v>
                </c:pt>
                <c:pt idx="1">
                  <c:v>-9.2635256039029258E-3</c:v>
                </c:pt>
                <c:pt idx="2">
                  <c:v>-1.0899302150487455E-2</c:v>
                </c:pt>
                <c:pt idx="3">
                  <c:v>-2.6499817477151077E-2</c:v>
                </c:pt>
                <c:pt idx="4">
                  <c:v>4.6770915968601823E-3</c:v>
                </c:pt>
                <c:pt idx="5">
                  <c:v>2.4871735308715386E-2</c:v>
                </c:pt>
                <c:pt idx="6">
                  <c:v>2.4510703001740023E-2</c:v>
                </c:pt>
                <c:pt idx="7">
                  <c:v>4.4630275032014874E-2</c:v>
                </c:pt>
                <c:pt idx="8">
                  <c:v>3.6772548114568954E-2</c:v>
                </c:pt>
                <c:pt idx="9">
                  <c:v>2.9440162583573484E-2</c:v>
                </c:pt>
                <c:pt idx="10">
                  <c:v>3.0632928557751845E-2</c:v>
                </c:pt>
                <c:pt idx="11">
                  <c:v>2.4093740952668537E-2</c:v>
                </c:pt>
                <c:pt idx="12">
                  <c:v>2.5638943424797341E-2</c:v>
                </c:pt>
              </c:numCache>
            </c:numRef>
          </c:val>
          <c:smooth val="0"/>
          <c:extLst>
            <c:ext xmlns:c16="http://schemas.microsoft.com/office/drawing/2014/chart" uri="{C3380CC4-5D6E-409C-BE32-E72D297353CC}">
              <c16:uniqueId val="{00000001-403F-DD4A-937A-558B8F4886DA}"/>
            </c:ext>
          </c:extLst>
        </c:ser>
        <c:ser>
          <c:idx val="4"/>
          <c:order val="2"/>
          <c:tx>
            <c:strRef>
              <c:f>'6. Chgs in Tot Share'!$DB$3</c:f>
              <c:strCache>
                <c:ptCount val="1"/>
                <c:pt idx="0">
                  <c:v>HSBC</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Share'!$DB$4:$DB$27</c:f>
              <c:numCache>
                <c:formatCode>0.00%</c:formatCode>
                <c:ptCount val="24"/>
                <c:pt idx="0">
                  <c:v>0</c:v>
                </c:pt>
                <c:pt idx="1">
                  <c:v>1.7671957299617291E-2</c:v>
                </c:pt>
                <c:pt idx="2">
                  <c:v>3.1853492837102461E-2</c:v>
                </c:pt>
                <c:pt idx="3">
                  <c:v>1.9570584714652634E-2</c:v>
                </c:pt>
                <c:pt idx="4">
                  <c:v>1.0801439699208075E-2</c:v>
                </c:pt>
                <c:pt idx="5">
                  <c:v>1.0388570270873192E-2</c:v>
                </c:pt>
                <c:pt idx="6">
                  <c:v>3.1770126403861378E-2</c:v>
                </c:pt>
                <c:pt idx="7">
                  <c:v>1.6649077247909795E-2</c:v>
                </c:pt>
                <c:pt idx="8">
                  <c:v>-1.457174009824814E-2</c:v>
                </c:pt>
                <c:pt idx="9">
                  <c:v>4.9353020047650964E-2</c:v>
                </c:pt>
                <c:pt idx="10">
                  <c:v>5.1391765655678913E-2</c:v>
                </c:pt>
                <c:pt idx="11">
                  <c:v>0.1116277930298864</c:v>
                </c:pt>
                <c:pt idx="12">
                  <c:v>0.14729221791347427</c:v>
                </c:pt>
              </c:numCache>
            </c:numRef>
          </c:val>
          <c:smooth val="0"/>
          <c:extLst>
            <c:ext xmlns:c16="http://schemas.microsoft.com/office/drawing/2014/chart" uri="{C3380CC4-5D6E-409C-BE32-E72D297353CC}">
              <c16:uniqueId val="{00000002-403F-DD4A-937A-558B8F4886DA}"/>
            </c:ext>
          </c:extLst>
        </c:ser>
        <c:ser>
          <c:idx val="5"/>
          <c:order val="3"/>
          <c:tx>
            <c:strRef>
              <c:f>'6. Chgs in Tot Share'!$DC$3</c:f>
              <c:strCache>
                <c:ptCount val="1"/>
                <c:pt idx="0">
                  <c:v>Canadian Western Bank</c:v>
                </c:pt>
              </c:strCache>
            </c:strRef>
          </c:tx>
          <c:spPr>
            <a:ln w="28575" cap="rnd">
              <a:solidFill>
                <a:schemeClr val="accent6"/>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Share'!$DC$4:$DC$27</c:f>
              <c:numCache>
                <c:formatCode>0.00%</c:formatCode>
                <c:ptCount val="24"/>
                <c:pt idx="0">
                  <c:v>0</c:v>
                </c:pt>
                <c:pt idx="1">
                  <c:v>1.0944093284596983E-2</c:v>
                </c:pt>
                <c:pt idx="2">
                  <c:v>-1.8562312411892521E-2</c:v>
                </c:pt>
                <c:pt idx="3">
                  <c:v>4.8174035966372389E-2</c:v>
                </c:pt>
                <c:pt idx="4">
                  <c:v>0.10077197083797619</c:v>
                </c:pt>
                <c:pt idx="5">
                  <c:v>7.4567267385604818E-2</c:v>
                </c:pt>
                <c:pt idx="6">
                  <c:v>4.8503789790222386E-2</c:v>
                </c:pt>
                <c:pt idx="7">
                  <c:v>4.1207930780256301E-2</c:v>
                </c:pt>
                <c:pt idx="8">
                  <c:v>3.1231751018409637E-2</c:v>
                </c:pt>
                <c:pt idx="9">
                  <c:v>3.0413259977856225E-2</c:v>
                </c:pt>
                <c:pt idx="10">
                  <c:v>3.6426874232482184E-2</c:v>
                </c:pt>
                <c:pt idx="11">
                  <c:v>4.0577677236455681E-2</c:v>
                </c:pt>
                <c:pt idx="12">
                  <c:v>4.4425739332770643E-2</c:v>
                </c:pt>
              </c:numCache>
            </c:numRef>
          </c:val>
          <c:smooth val="0"/>
          <c:extLst>
            <c:ext xmlns:c16="http://schemas.microsoft.com/office/drawing/2014/chart" uri="{C3380CC4-5D6E-409C-BE32-E72D297353CC}">
              <c16:uniqueId val="{00000003-403F-DD4A-937A-558B8F4886DA}"/>
            </c:ext>
          </c:extLst>
        </c:ser>
        <c:ser>
          <c:idx val="1"/>
          <c:order val="4"/>
          <c:tx>
            <c:strRef>
              <c:f>'6. Chgs in Tot Share'!$DD$3</c:f>
              <c:strCache>
                <c:ptCount val="1"/>
                <c:pt idx="0">
                  <c:v>ICICI</c:v>
                </c:pt>
              </c:strCache>
            </c:strRef>
          </c:tx>
          <c:spPr>
            <a:ln w="28575" cap="rnd">
              <a:solidFill>
                <a:schemeClr val="accent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Share'!$DD$4:$DD$27</c:f>
              <c:numCache>
                <c:formatCode>0.00%</c:formatCode>
                <c:ptCount val="24"/>
                <c:pt idx="0">
                  <c:v>0</c:v>
                </c:pt>
                <c:pt idx="1">
                  <c:v>9.5608172793947097E-3</c:v>
                </c:pt>
                <c:pt idx="2">
                  <c:v>-6.3726793817864141E-3</c:v>
                </c:pt>
                <c:pt idx="3">
                  <c:v>-2.5130470470323095E-2</c:v>
                </c:pt>
                <c:pt idx="4">
                  <c:v>-2.6697382687638785E-2</c:v>
                </c:pt>
                <c:pt idx="5">
                  <c:v>-1.37846195217937E-2</c:v>
                </c:pt>
                <c:pt idx="6">
                  <c:v>-4.5323152302104749E-2</c:v>
                </c:pt>
                <c:pt idx="7">
                  <c:v>1.1964347104287919E-2</c:v>
                </c:pt>
                <c:pt idx="8">
                  <c:v>2.1926976905186989E-2</c:v>
                </c:pt>
                <c:pt idx="9">
                  <c:v>3.0097758925453588E-2</c:v>
                </c:pt>
                <c:pt idx="10">
                  <c:v>2.426633893571415E-2</c:v>
                </c:pt>
                <c:pt idx="11">
                  <c:v>4.1690776225426313E-4</c:v>
                </c:pt>
                <c:pt idx="12">
                  <c:v>2.1654143453058064E-2</c:v>
                </c:pt>
              </c:numCache>
            </c:numRef>
          </c:val>
          <c:smooth val="0"/>
          <c:extLst>
            <c:ext xmlns:c16="http://schemas.microsoft.com/office/drawing/2014/chart" uri="{C3380CC4-5D6E-409C-BE32-E72D297353CC}">
              <c16:uniqueId val="{00000004-403F-DD4A-937A-558B8F4886DA}"/>
            </c:ext>
          </c:extLst>
        </c:ser>
        <c:dLbls>
          <c:showLegendKey val="0"/>
          <c:showVal val="0"/>
          <c:showCatName val="0"/>
          <c:showSerName val="0"/>
          <c:showPercent val="0"/>
          <c:showBubbleSize val="0"/>
        </c:dLbls>
        <c:smooth val="0"/>
        <c:axId val="401063984"/>
        <c:axId val="401061632"/>
      </c:lineChart>
      <c:catAx>
        <c:axId val="40106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061632"/>
        <c:crosses val="autoZero"/>
        <c:auto val="1"/>
        <c:lblAlgn val="ctr"/>
        <c:lblOffset val="100"/>
        <c:noMultiLvlLbl val="0"/>
      </c:catAx>
      <c:valAx>
        <c:axId val="4010616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063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Larger Direct Banks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045304577891619"/>
          <c:y val="0.15202263083451203"/>
          <c:w val="0.70299683058485618"/>
          <c:h val="0.7143133345955518"/>
        </c:manualLayout>
      </c:layout>
      <c:lineChart>
        <c:grouping val="standard"/>
        <c:varyColors val="0"/>
        <c:ser>
          <c:idx val="0"/>
          <c:order val="0"/>
          <c:tx>
            <c:strRef>
              <c:f>'6. Chgs in Tot Share'!$DE$3</c:f>
              <c:strCache>
                <c:ptCount val="1"/>
                <c:pt idx="0">
                  <c:v>Manulife</c:v>
                </c:pt>
              </c:strCache>
            </c:strRef>
          </c:tx>
          <c:spPr>
            <a:ln w="28575" cap="rnd">
              <a:solidFill>
                <a:srgbClr val="00B05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Share'!$DE$4:$DE$27</c:f>
              <c:numCache>
                <c:formatCode>0.00%</c:formatCode>
                <c:ptCount val="24"/>
                <c:pt idx="0">
                  <c:v>0</c:v>
                </c:pt>
                <c:pt idx="1">
                  <c:v>-2.3861521801746489E-2</c:v>
                </c:pt>
                <c:pt idx="2">
                  <c:v>-4.9189063687982836E-2</c:v>
                </c:pt>
                <c:pt idx="3">
                  <c:v>-8.4427084620354254E-2</c:v>
                </c:pt>
                <c:pt idx="4">
                  <c:v>-0.12161933798477757</c:v>
                </c:pt>
                <c:pt idx="5">
                  <c:v>-0.1540786661210938</c:v>
                </c:pt>
                <c:pt idx="6">
                  <c:v>-0.16870576877920021</c:v>
                </c:pt>
                <c:pt idx="7">
                  <c:v>-0.15304865111517413</c:v>
                </c:pt>
                <c:pt idx="8">
                  <c:v>-0.15004874009371186</c:v>
                </c:pt>
                <c:pt idx="9">
                  <c:v>-0.13802759055095787</c:v>
                </c:pt>
                <c:pt idx="10">
                  <c:v>-0.13663017915724293</c:v>
                </c:pt>
                <c:pt idx="11">
                  <c:v>-0.15331834587598792</c:v>
                </c:pt>
                <c:pt idx="12">
                  <c:v>-0.1665075170163659</c:v>
                </c:pt>
              </c:numCache>
            </c:numRef>
          </c:val>
          <c:smooth val="0"/>
          <c:extLst>
            <c:ext xmlns:c16="http://schemas.microsoft.com/office/drawing/2014/chart" uri="{C3380CC4-5D6E-409C-BE32-E72D297353CC}">
              <c16:uniqueId val="{00000000-67DC-634A-B9BB-78DAD837B580}"/>
            </c:ext>
          </c:extLst>
        </c:ser>
        <c:ser>
          <c:idx val="3"/>
          <c:order val="1"/>
          <c:tx>
            <c:strRef>
              <c:f>'6. Chgs in Tot Share'!$DF$3</c:f>
              <c:strCache>
                <c:ptCount val="1"/>
                <c:pt idx="0">
                  <c:v> Home Trust </c:v>
                </c:pt>
              </c:strCache>
            </c:strRef>
          </c:tx>
          <c:spPr>
            <a:ln w="28575" cap="rnd">
              <a:solidFill>
                <a:srgbClr val="0432FF"/>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Share'!$DF$4:$DF$27</c:f>
              <c:numCache>
                <c:formatCode>0.00%</c:formatCode>
                <c:ptCount val="24"/>
                <c:pt idx="0">
                  <c:v>0</c:v>
                </c:pt>
                <c:pt idx="1">
                  <c:v>1.3189028546240541E-2</c:v>
                </c:pt>
                <c:pt idx="2">
                  <c:v>5.6223893129602152E-2</c:v>
                </c:pt>
                <c:pt idx="3">
                  <c:v>6.7551310184682689E-2</c:v>
                </c:pt>
                <c:pt idx="4">
                  <c:v>3.7406715332932848E-2</c:v>
                </c:pt>
                <c:pt idx="5">
                  <c:v>0.12110419073869122</c:v>
                </c:pt>
                <c:pt idx="6">
                  <c:v>0.14378769015184709</c:v>
                </c:pt>
                <c:pt idx="7">
                  <c:v>0.14151054184226791</c:v>
                </c:pt>
                <c:pt idx="8">
                  <c:v>9.1811043752605875E-2</c:v>
                </c:pt>
                <c:pt idx="9">
                  <c:v>0.10467771144567764</c:v>
                </c:pt>
                <c:pt idx="10">
                  <c:v>0.12704409455551227</c:v>
                </c:pt>
                <c:pt idx="11">
                  <c:v>0.16397817948032786</c:v>
                </c:pt>
                <c:pt idx="12">
                  <c:v>0.1863898236840639</c:v>
                </c:pt>
              </c:numCache>
            </c:numRef>
          </c:val>
          <c:smooth val="0"/>
          <c:extLst>
            <c:ext xmlns:c16="http://schemas.microsoft.com/office/drawing/2014/chart" uri="{C3380CC4-5D6E-409C-BE32-E72D297353CC}">
              <c16:uniqueId val="{00000001-67DC-634A-B9BB-78DAD837B580}"/>
            </c:ext>
          </c:extLst>
        </c:ser>
        <c:ser>
          <c:idx val="4"/>
          <c:order val="2"/>
          <c:tx>
            <c:strRef>
              <c:f>'6. Chgs in Tot Share'!$DG$3</c:f>
              <c:strCache>
                <c:ptCount val="1"/>
                <c:pt idx="0">
                  <c:v> Tangrerine </c:v>
                </c:pt>
              </c:strCache>
            </c:strRef>
          </c:tx>
          <c:spPr>
            <a:ln w="28575" cap="rnd">
              <a:solidFill>
                <a:srgbClr val="FF66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Share'!$DG$4:$DG$27</c:f>
              <c:numCache>
                <c:formatCode>0.00%</c:formatCode>
                <c:ptCount val="24"/>
                <c:pt idx="0">
                  <c:v>0</c:v>
                </c:pt>
                <c:pt idx="1">
                  <c:v>2.6252188413850359E-2</c:v>
                </c:pt>
                <c:pt idx="2">
                  <c:v>1.71604906434333E-2</c:v>
                </c:pt>
                <c:pt idx="3">
                  <c:v>8.8735595248386843E-3</c:v>
                </c:pt>
                <c:pt idx="4">
                  <c:v>1.5071206705507367E-3</c:v>
                </c:pt>
                <c:pt idx="5">
                  <c:v>-2.0695135979627258E-2</c:v>
                </c:pt>
                <c:pt idx="6">
                  <c:v>-2.9454572438560232E-2</c:v>
                </c:pt>
                <c:pt idx="7">
                  <c:v>2.3202570905071246E-2</c:v>
                </c:pt>
                <c:pt idx="8">
                  <c:v>-5.604201659801164E-2</c:v>
                </c:pt>
                <c:pt idx="9">
                  <c:v>-8.0312997119239352E-2</c:v>
                </c:pt>
                <c:pt idx="10">
                  <c:v>-9.5331728511027641E-2</c:v>
                </c:pt>
                <c:pt idx="11">
                  <c:v>-9.9462327621847466E-2</c:v>
                </c:pt>
                <c:pt idx="12">
                  <c:v>-0.11090118398237254</c:v>
                </c:pt>
              </c:numCache>
            </c:numRef>
          </c:val>
          <c:smooth val="0"/>
          <c:extLst>
            <c:ext xmlns:c16="http://schemas.microsoft.com/office/drawing/2014/chart" uri="{C3380CC4-5D6E-409C-BE32-E72D297353CC}">
              <c16:uniqueId val="{00000002-67DC-634A-B9BB-78DAD837B580}"/>
            </c:ext>
          </c:extLst>
        </c:ser>
        <c:ser>
          <c:idx val="5"/>
          <c:order val="3"/>
          <c:tx>
            <c:strRef>
              <c:f>'6. Chgs in Tot Share'!$DH$3</c:f>
              <c:strCache>
                <c:ptCount val="1"/>
                <c:pt idx="0">
                  <c:v> Equitable </c:v>
                </c:pt>
              </c:strCache>
            </c:strRef>
          </c:tx>
          <c:spPr>
            <a:ln w="28575" cap="rnd">
              <a:solidFill>
                <a:srgbClr val="FFC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Share'!$DH$4:$DH$27</c:f>
              <c:numCache>
                <c:formatCode>0.00%</c:formatCode>
                <c:ptCount val="24"/>
                <c:pt idx="0">
                  <c:v>0</c:v>
                </c:pt>
                <c:pt idx="1">
                  <c:v>-1.2229697005466151E-2</c:v>
                </c:pt>
                <c:pt idx="2">
                  <c:v>3.3006891728886184E-2</c:v>
                </c:pt>
                <c:pt idx="3">
                  <c:v>0.11421292768206372</c:v>
                </c:pt>
                <c:pt idx="4">
                  <c:v>0.18541486779417501</c:v>
                </c:pt>
                <c:pt idx="5">
                  <c:v>0.31815589633707742</c:v>
                </c:pt>
                <c:pt idx="6">
                  <c:v>0.25710417608077402</c:v>
                </c:pt>
                <c:pt idx="7">
                  <c:v>0.17689187702770104</c:v>
                </c:pt>
                <c:pt idx="8">
                  <c:v>0.1866745783743774</c:v>
                </c:pt>
                <c:pt idx="9">
                  <c:v>0.29088753346756718</c:v>
                </c:pt>
                <c:pt idx="10">
                  <c:v>0.40225139931406312</c:v>
                </c:pt>
                <c:pt idx="11">
                  <c:v>0.3913611329968042</c:v>
                </c:pt>
                <c:pt idx="12">
                  <c:v>0.32178683987745704</c:v>
                </c:pt>
              </c:numCache>
            </c:numRef>
          </c:val>
          <c:smooth val="0"/>
          <c:extLst>
            <c:ext xmlns:c16="http://schemas.microsoft.com/office/drawing/2014/chart" uri="{C3380CC4-5D6E-409C-BE32-E72D297353CC}">
              <c16:uniqueId val="{00000003-67DC-634A-B9BB-78DAD837B580}"/>
            </c:ext>
          </c:extLst>
        </c:ser>
        <c:ser>
          <c:idx val="1"/>
          <c:order val="4"/>
          <c:tx>
            <c:strRef>
              <c:f>'6. Chgs in Tot Share'!$DI$3</c:f>
              <c:strCache>
                <c:ptCount val="1"/>
                <c:pt idx="0">
                  <c:v> B2B Bank </c:v>
                </c:pt>
              </c:strCache>
            </c:strRef>
          </c:tx>
          <c:spPr>
            <a:ln w="28575" cap="rnd">
              <a:solidFill>
                <a:srgbClr val="7030A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Share'!$DI$4:$DI$27</c:f>
              <c:numCache>
                <c:formatCode>0.00%</c:formatCode>
                <c:ptCount val="24"/>
                <c:pt idx="0">
                  <c:v>0</c:v>
                </c:pt>
                <c:pt idx="1">
                  <c:v>-1.3103627645938721E-2</c:v>
                </c:pt>
                <c:pt idx="2">
                  <c:v>-2.7763830544965309E-2</c:v>
                </c:pt>
                <c:pt idx="3">
                  <c:v>-5.1451484953197055E-2</c:v>
                </c:pt>
                <c:pt idx="4">
                  <c:v>3.5312164893635825E-2</c:v>
                </c:pt>
                <c:pt idx="5">
                  <c:v>4.643821322831776E-2</c:v>
                </c:pt>
                <c:pt idx="6">
                  <c:v>4.6804218694142835E-2</c:v>
                </c:pt>
                <c:pt idx="7">
                  <c:v>0.11461506347326959</c:v>
                </c:pt>
                <c:pt idx="8">
                  <c:v>0.11708354608683257</c:v>
                </c:pt>
                <c:pt idx="9">
                  <c:v>0.1125799234992533</c:v>
                </c:pt>
                <c:pt idx="10">
                  <c:v>0.1230033878952566</c:v>
                </c:pt>
                <c:pt idx="11">
                  <c:v>0.13142185066916162</c:v>
                </c:pt>
                <c:pt idx="12">
                  <c:v>0.14474663572702781</c:v>
                </c:pt>
              </c:numCache>
            </c:numRef>
          </c:val>
          <c:smooth val="0"/>
          <c:extLst>
            <c:ext xmlns:c16="http://schemas.microsoft.com/office/drawing/2014/chart" uri="{C3380CC4-5D6E-409C-BE32-E72D297353CC}">
              <c16:uniqueId val="{00000004-67DC-634A-B9BB-78DAD837B580}"/>
            </c:ext>
          </c:extLst>
        </c:ser>
        <c:ser>
          <c:idx val="2"/>
          <c:order val="5"/>
          <c:tx>
            <c:strRef>
              <c:f>'6. Chgs in Tot Share'!$DJ$3</c:f>
              <c:strCache>
                <c:ptCount val="1"/>
                <c:pt idx="0">
                  <c:v> Canadian Tire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Share'!$DJ$4:$DJ$27</c:f>
              <c:numCache>
                <c:formatCode>0.00%</c:formatCode>
                <c:ptCount val="24"/>
                <c:pt idx="0">
                  <c:v>0</c:v>
                </c:pt>
                <c:pt idx="1">
                  <c:v>6.194725564878753E-2</c:v>
                </c:pt>
                <c:pt idx="2">
                  <c:v>0.13213852023327721</c:v>
                </c:pt>
                <c:pt idx="3">
                  <c:v>0.26851774076681972</c:v>
                </c:pt>
                <c:pt idx="4">
                  <c:v>0.36583093794606336</c:v>
                </c:pt>
                <c:pt idx="5">
                  <c:v>0.56989953810509442</c:v>
                </c:pt>
                <c:pt idx="6">
                  <c:v>0.7408117434715219</c:v>
                </c:pt>
                <c:pt idx="7">
                  <c:v>0.79336095772446535</c:v>
                </c:pt>
                <c:pt idx="8">
                  <c:v>0.84810226398346822</c:v>
                </c:pt>
                <c:pt idx="9">
                  <c:v>0.84384332053283972</c:v>
                </c:pt>
                <c:pt idx="10">
                  <c:v>0.77984317018471205</c:v>
                </c:pt>
                <c:pt idx="11">
                  <c:v>0.69291645706793603</c:v>
                </c:pt>
                <c:pt idx="12">
                  <c:v>0.67787272558593958</c:v>
                </c:pt>
              </c:numCache>
            </c:numRef>
          </c:val>
          <c:smooth val="0"/>
          <c:extLst>
            <c:ext xmlns:c16="http://schemas.microsoft.com/office/drawing/2014/chart" uri="{C3380CC4-5D6E-409C-BE32-E72D297353CC}">
              <c16:uniqueId val="{00000005-67DC-634A-B9BB-78DAD837B580}"/>
            </c:ext>
          </c:extLst>
        </c:ser>
        <c:dLbls>
          <c:showLegendKey val="0"/>
          <c:showVal val="0"/>
          <c:showCatName val="0"/>
          <c:showSerName val="0"/>
          <c:showPercent val="0"/>
          <c:showBubbleSize val="0"/>
        </c:dLbls>
        <c:smooth val="0"/>
        <c:axId val="401060456"/>
        <c:axId val="401057320"/>
      </c:lineChart>
      <c:catAx>
        <c:axId val="401060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057320"/>
        <c:crosses val="autoZero"/>
        <c:auto val="1"/>
        <c:lblAlgn val="ctr"/>
        <c:lblOffset val="100"/>
        <c:noMultiLvlLbl val="0"/>
      </c:catAx>
      <c:valAx>
        <c:axId val="4010573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060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Smaller Direct Banks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045304577891619"/>
          <c:y val="0.15202263083451203"/>
          <c:w val="0.71647110287684623"/>
          <c:h val="0.7143133345955518"/>
        </c:manualLayout>
      </c:layout>
      <c:lineChart>
        <c:grouping val="standard"/>
        <c:varyColors val="0"/>
        <c:ser>
          <c:idx val="0"/>
          <c:order val="0"/>
          <c:tx>
            <c:strRef>
              <c:f>'6. Chgs in Tot Share'!$DK$3</c:f>
              <c:strCache>
                <c:ptCount val="1"/>
                <c:pt idx="0">
                  <c:v> Peoples Trust </c:v>
                </c:pt>
              </c:strCache>
            </c:strRef>
          </c:tx>
          <c:spPr>
            <a:ln w="28575" cap="rnd">
              <a:solidFill>
                <a:srgbClr val="FFC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Share'!$DK$4:$DK$27</c:f>
              <c:numCache>
                <c:formatCode>0.00%</c:formatCode>
                <c:ptCount val="24"/>
                <c:pt idx="0">
                  <c:v>0</c:v>
                </c:pt>
                <c:pt idx="1">
                  <c:v>2.740917159979309E-2</c:v>
                </c:pt>
                <c:pt idx="2">
                  <c:v>1.8141804904117501E-2</c:v>
                </c:pt>
                <c:pt idx="3">
                  <c:v>7.7979350244256521E-2</c:v>
                </c:pt>
                <c:pt idx="4">
                  <c:v>0.1206234320239768</c:v>
                </c:pt>
                <c:pt idx="5">
                  <c:v>0.12824067721630442</c:v>
                </c:pt>
                <c:pt idx="6">
                  <c:v>0.11619631075935817</c:v>
                </c:pt>
                <c:pt idx="7">
                  <c:v>6.6446918887687167E-2</c:v>
                </c:pt>
                <c:pt idx="8">
                  <c:v>5.1160027857796213E-2</c:v>
                </c:pt>
                <c:pt idx="9">
                  <c:v>6.1994749958523915E-2</c:v>
                </c:pt>
                <c:pt idx="10">
                  <c:v>6.439717809201588E-2</c:v>
                </c:pt>
                <c:pt idx="11">
                  <c:v>5.9197185853179894E-2</c:v>
                </c:pt>
                <c:pt idx="12">
                  <c:v>6.2579435672737202E-2</c:v>
                </c:pt>
              </c:numCache>
            </c:numRef>
          </c:val>
          <c:smooth val="0"/>
          <c:extLst>
            <c:ext xmlns:c16="http://schemas.microsoft.com/office/drawing/2014/chart" uri="{C3380CC4-5D6E-409C-BE32-E72D297353CC}">
              <c16:uniqueId val="{00000000-6135-4847-B354-5B11C72063AA}"/>
            </c:ext>
          </c:extLst>
        </c:ser>
        <c:ser>
          <c:idx val="3"/>
          <c:order val="1"/>
          <c:tx>
            <c:strRef>
              <c:f>'6. Chgs in Tot Share'!$DL$3</c:f>
              <c:strCache>
                <c:ptCount val="1"/>
                <c:pt idx="0">
                  <c:v> Community Trust </c:v>
                </c:pt>
              </c:strCache>
            </c:strRef>
          </c:tx>
          <c:spPr>
            <a:ln w="28575" cap="rnd">
              <a:solidFill>
                <a:schemeClr val="accent4"/>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Share'!$DL$4:$DL$27</c:f>
              <c:numCache>
                <c:formatCode>0.00%</c:formatCode>
                <c:ptCount val="24"/>
                <c:pt idx="0">
                  <c:v>0</c:v>
                </c:pt>
                <c:pt idx="1">
                  <c:v>4.0326575050585491E-2</c:v>
                </c:pt>
                <c:pt idx="2">
                  <c:v>-9.3541455791036274E-3</c:v>
                </c:pt>
                <c:pt idx="3">
                  <c:v>-0.1577633157321324</c:v>
                </c:pt>
                <c:pt idx="4">
                  <c:v>5.0438168385017294E-3</c:v>
                </c:pt>
                <c:pt idx="5">
                  <c:v>3.7727473034439657E-2</c:v>
                </c:pt>
                <c:pt idx="6">
                  <c:v>5.4873946088421277E-2</c:v>
                </c:pt>
                <c:pt idx="7">
                  <c:v>5.2465504456028697E-2</c:v>
                </c:pt>
                <c:pt idx="8">
                  <c:v>0.13563697224099491</c:v>
                </c:pt>
                <c:pt idx="9">
                  <c:v>0.11117675786882086</c:v>
                </c:pt>
                <c:pt idx="10">
                  <c:v>0.11533857186567766</c:v>
                </c:pt>
                <c:pt idx="11">
                  <c:v>0.3086287610040605</c:v>
                </c:pt>
                <c:pt idx="12">
                  <c:v>0.16923409001419834</c:v>
                </c:pt>
              </c:numCache>
            </c:numRef>
          </c:val>
          <c:smooth val="0"/>
          <c:extLst>
            <c:ext xmlns:c16="http://schemas.microsoft.com/office/drawing/2014/chart" uri="{C3380CC4-5D6E-409C-BE32-E72D297353CC}">
              <c16:uniqueId val="{00000001-6135-4847-B354-5B11C72063AA}"/>
            </c:ext>
          </c:extLst>
        </c:ser>
        <c:ser>
          <c:idx val="4"/>
          <c:order val="2"/>
          <c:tx>
            <c:strRef>
              <c:f>'6. Chgs in Tot Share'!$DM$3</c:f>
              <c:strCache>
                <c:ptCount val="1"/>
                <c:pt idx="0">
                  <c:v> Versabank </c:v>
                </c:pt>
              </c:strCache>
            </c:strRef>
          </c:tx>
          <c:spPr>
            <a:ln w="28575" cap="rnd">
              <a:solidFill>
                <a:srgbClr val="0432FF"/>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Share'!$DM$4:$DM$27</c:f>
              <c:numCache>
                <c:formatCode>0.00%</c:formatCode>
                <c:ptCount val="24"/>
                <c:pt idx="0">
                  <c:v>0</c:v>
                </c:pt>
                <c:pt idx="1">
                  <c:v>-6.0775253182730636E-3</c:v>
                </c:pt>
                <c:pt idx="2">
                  <c:v>-1.7328799712263827E-2</c:v>
                </c:pt>
                <c:pt idx="3">
                  <c:v>-1.8888310990902601E-2</c:v>
                </c:pt>
                <c:pt idx="4">
                  <c:v>-1.4887584887978481E-2</c:v>
                </c:pt>
                <c:pt idx="5">
                  <c:v>-1.887635936892364E-2</c:v>
                </c:pt>
                <c:pt idx="6">
                  <c:v>-2.4289302821924152E-2</c:v>
                </c:pt>
                <c:pt idx="7">
                  <c:v>-3.9583568255540345E-2</c:v>
                </c:pt>
                <c:pt idx="8">
                  <c:v>-5.9593882347752807E-2</c:v>
                </c:pt>
                <c:pt idx="9">
                  <c:v>9.7226724259702017E-3</c:v>
                </c:pt>
                <c:pt idx="10">
                  <c:v>6.4769101903533147E-2</c:v>
                </c:pt>
                <c:pt idx="11">
                  <c:v>5.5598369723630033E-2</c:v>
                </c:pt>
                <c:pt idx="12">
                  <c:v>-3.6666317248838974E-2</c:v>
                </c:pt>
              </c:numCache>
            </c:numRef>
          </c:val>
          <c:smooth val="0"/>
          <c:extLst>
            <c:ext xmlns:c16="http://schemas.microsoft.com/office/drawing/2014/chart" uri="{C3380CC4-5D6E-409C-BE32-E72D297353CC}">
              <c16:uniqueId val="{00000002-6135-4847-B354-5B11C72063AA}"/>
            </c:ext>
          </c:extLst>
        </c:ser>
        <c:dLbls>
          <c:showLegendKey val="0"/>
          <c:showVal val="0"/>
          <c:showCatName val="0"/>
          <c:showSerName val="0"/>
          <c:showPercent val="0"/>
          <c:showBubbleSize val="0"/>
        </c:dLbls>
        <c:smooth val="0"/>
        <c:axId val="401060456"/>
        <c:axId val="401057320"/>
      </c:lineChart>
      <c:catAx>
        <c:axId val="401060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057320"/>
        <c:crosses val="autoZero"/>
        <c:auto val="1"/>
        <c:lblAlgn val="ctr"/>
        <c:lblOffset val="100"/>
        <c:noMultiLvlLbl val="0"/>
      </c:catAx>
      <c:valAx>
        <c:axId val="401057320"/>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060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CA" dirty="0"/>
          </a:p>
          <a:p>
            <a:pPr>
              <a:defRPr/>
            </a:pPr>
            <a:r>
              <a:rPr lang="en-CA" dirty="0"/>
              <a:t>Term Investments</a:t>
            </a:r>
          </a:p>
          <a:p>
            <a:pPr>
              <a:defRPr/>
            </a:pPr>
            <a:r>
              <a:rPr lang="en-US" sz="1200" b="1" i="0" u="none" strike="noStrike" baseline="0" dirty="0">
                <a:effectLst/>
              </a:rPr>
              <a:t>October 2021</a:t>
            </a:r>
            <a:endParaRPr lang="en-CA" dirty="0"/>
          </a:p>
        </c:rich>
      </c:tx>
      <c:layout>
        <c:manualLayout>
          <c:xMode val="edge"/>
          <c:yMode val="edge"/>
          <c:x val="0.36562731243906071"/>
          <c:y val="0"/>
        </c:manualLayout>
      </c:layout>
      <c:overlay val="0"/>
    </c:title>
    <c:autoTitleDeleted val="0"/>
    <c:plotArea>
      <c:layout/>
      <c:pieChart>
        <c:varyColors val="1"/>
        <c:ser>
          <c:idx val="0"/>
          <c:order val="0"/>
          <c:dPt>
            <c:idx val="1"/>
            <c:bubble3D val="0"/>
            <c:spPr>
              <a:solidFill>
                <a:srgbClr val="0000FF"/>
              </a:solidFill>
            </c:spPr>
            <c:extLst>
              <c:ext xmlns:c16="http://schemas.microsoft.com/office/drawing/2014/chart" uri="{C3380CC4-5D6E-409C-BE32-E72D297353CC}">
                <c16:uniqueId val="{00000001-4E19-4FF3-90A0-669E579FE917}"/>
              </c:ext>
            </c:extLst>
          </c:dPt>
          <c:dPt>
            <c:idx val="2"/>
            <c:bubble3D val="0"/>
            <c:spPr>
              <a:solidFill>
                <a:srgbClr val="FF0000"/>
              </a:solidFill>
            </c:spPr>
            <c:extLst>
              <c:ext xmlns:c16="http://schemas.microsoft.com/office/drawing/2014/chart" uri="{C3380CC4-5D6E-409C-BE32-E72D297353CC}">
                <c16:uniqueId val="{00000003-4E19-4FF3-90A0-669E579FE917}"/>
              </c:ext>
            </c:extLst>
          </c:dPt>
          <c:dPt>
            <c:idx val="3"/>
            <c:bubble3D val="0"/>
            <c:spPr>
              <a:solidFill>
                <a:srgbClr val="FFFF00"/>
              </a:solidFill>
            </c:spPr>
            <c:extLst>
              <c:ext xmlns:c16="http://schemas.microsoft.com/office/drawing/2014/chart" uri="{C3380CC4-5D6E-409C-BE32-E72D297353CC}">
                <c16:uniqueId val="{00000005-4E19-4FF3-90A0-669E579FE917}"/>
              </c:ext>
            </c:extLst>
          </c:dPt>
          <c:dLbls>
            <c:dLbl>
              <c:idx val="1"/>
              <c:spPr>
                <a:noFill/>
                <a:ln>
                  <a:noFill/>
                </a:ln>
                <a:effectLst/>
              </c:spPr>
              <c:txPr>
                <a:bodyPr/>
                <a:lstStyle/>
                <a:p>
                  <a:pPr>
                    <a:defRPr>
                      <a:solidFill>
                        <a:schemeClr val="bg1"/>
                      </a:solidFill>
                    </a:defRPr>
                  </a:pPr>
                  <a:endParaRPr lang="en-US"/>
                </a:p>
              </c:txPr>
              <c:showLegendKey val="0"/>
              <c:showVal val="0"/>
              <c:showCatName val="1"/>
              <c:showSerName val="0"/>
              <c:showPercent val="1"/>
              <c:showBubbleSize val="0"/>
              <c:extLst>
                <c:ext xmlns:c16="http://schemas.microsoft.com/office/drawing/2014/chart" uri="{C3380CC4-5D6E-409C-BE32-E72D297353CC}">
                  <c16:uniqueId val="{00000001-4E19-4FF3-90A0-669E579FE917}"/>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Sheet1!$A$1:$A$3</c:f>
              <c:strCache>
                <c:ptCount val="3"/>
                <c:pt idx="0">
                  <c:v> </c:v>
                </c:pt>
                <c:pt idx="1">
                  <c:v> Chartered Banks </c:v>
                </c:pt>
                <c:pt idx="2">
                  <c:v> Credit Unions </c:v>
                </c:pt>
              </c:strCache>
            </c:strRef>
          </c:cat>
          <c:val>
            <c:numRef>
              <c:f>Sheet1!$B$1:$B$3</c:f>
              <c:numCache>
                <c:formatCode>General</c:formatCode>
                <c:ptCount val="3"/>
                <c:pt idx="1">
                  <c:v>366421</c:v>
                </c:pt>
                <c:pt idx="2">
                  <c:v>199328</c:v>
                </c:pt>
              </c:numCache>
            </c:numRef>
          </c:val>
          <c:extLst>
            <c:ext xmlns:c15="http://schemas.microsoft.com/office/drawing/2012/chart" uri="{02D57815-91ED-43cb-92C2-25804820EDAC}">
              <c15:filteredSeriesTitle>
                <c15:tx>
                  <c:strRef>
                    <c:extLst>
                      <c:ext uri="{02D57815-91ED-43cb-92C2-25804820EDAC}">
                        <c15:formulaRef>
                          <c15:sqref>Sheet1!$B$1:$B$0</c15:sqref>
                        </c15:formulaRef>
                      </c:ext>
                    </c:extLst>
                  </c:strRef>
                </c15:tx>
              </c15:filteredSeriesTitle>
            </c:ext>
            <c:ext xmlns:c16="http://schemas.microsoft.com/office/drawing/2014/chart" uri="{C3380CC4-5D6E-409C-BE32-E72D297353CC}">
              <c16:uniqueId val="{00000006-4E19-4FF3-90A0-669E579FE91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000">
          <a:solidFill>
            <a:srgbClr val="7F7F7F"/>
          </a:solidFill>
          <a:latin typeface="Verdana" charset="0"/>
          <a:ea typeface="Verdana" charset="0"/>
          <a:cs typeface="Verdana"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Large Banks and Desjardin</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464570961379196"/>
          <c:y val="0.15600441033979665"/>
          <c:w val="0.77244559745738439"/>
          <c:h val="0.69797168918241659"/>
        </c:manualLayout>
      </c:layout>
      <c:lineChart>
        <c:grouping val="standard"/>
        <c:varyColors val="0"/>
        <c:ser>
          <c:idx val="0"/>
          <c:order val="0"/>
          <c:tx>
            <c:strRef>
              <c:f>'6. Chgs in Tot Share'!$DN$3</c:f>
              <c:strCache>
                <c:ptCount val="1"/>
                <c:pt idx="0">
                  <c:v> RBC </c:v>
                </c:pt>
              </c:strCache>
            </c:strRef>
          </c:tx>
          <c:spPr>
            <a:ln w="28575" cap="rnd">
              <a:solidFill>
                <a:srgbClr val="FFC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Share'!$DN$4:$DN$27</c:f>
              <c:numCache>
                <c:formatCode>0.00%</c:formatCode>
                <c:ptCount val="24"/>
                <c:pt idx="0">
                  <c:v>0</c:v>
                </c:pt>
                <c:pt idx="1">
                  <c:v>3.7608289202015798E-3</c:v>
                </c:pt>
                <c:pt idx="2">
                  <c:v>1.5158322484004125E-2</c:v>
                </c:pt>
                <c:pt idx="3">
                  <c:v>1.8419815787853233E-2</c:v>
                </c:pt>
                <c:pt idx="4">
                  <c:v>4.6518622738604192E-3</c:v>
                </c:pt>
                <c:pt idx="5">
                  <c:v>8.0611406650026084E-4</c:v>
                </c:pt>
                <c:pt idx="6">
                  <c:v>-1.3823565919631254E-2</c:v>
                </c:pt>
                <c:pt idx="7">
                  <c:v>-2.0877762359980883E-2</c:v>
                </c:pt>
                <c:pt idx="8">
                  <c:v>-1.8304484356681763E-2</c:v>
                </c:pt>
                <c:pt idx="9">
                  <c:v>-1.5604453645749781E-2</c:v>
                </c:pt>
                <c:pt idx="10">
                  <c:v>-1.2184541737533848E-2</c:v>
                </c:pt>
                <c:pt idx="11">
                  <c:v>-1.1145142639801842E-2</c:v>
                </c:pt>
                <c:pt idx="12">
                  <c:v>-1.1325490510502809E-2</c:v>
                </c:pt>
              </c:numCache>
            </c:numRef>
          </c:val>
          <c:smooth val="0"/>
          <c:extLst>
            <c:ext xmlns:c16="http://schemas.microsoft.com/office/drawing/2014/chart" uri="{C3380CC4-5D6E-409C-BE32-E72D297353CC}">
              <c16:uniqueId val="{00000000-04CC-EF42-86B3-818470493B2F}"/>
            </c:ext>
          </c:extLst>
        </c:ser>
        <c:ser>
          <c:idx val="3"/>
          <c:order val="1"/>
          <c:tx>
            <c:strRef>
              <c:f>'6. Chgs in Tot Share'!$DO$3</c:f>
              <c:strCache>
                <c:ptCount val="1"/>
                <c:pt idx="0">
                  <c:v> TDCT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Share'!$DO$4:$DO$27</c:f>
              <c:numCache>
                <c:formatCode>0.00%</c:formatCode>
                <c:ptCount val="24"/>
                <c:pt idx="0">
                  <c:v>0</c:v>
                </c:pt>
                <c:pt idx="1">
                  <c:v>-7.0689060298883199E-3</c:v>
                </c:pt>
                <c:pt idx="2">
                  <c:v>-3.4924868879863554E-3</c:v>
                </c:pt>
                <c:pt idx="3">
                  <c:v>-6.030583558184326E-3</c:v>
                </c:pt>
                <c:pt idx="4">
                  <c:v>-2.0296958393077979E-3</c:v>
                </c:pt>
                <c:pt idx="5">
                  <c:v>-2.7441530213215522E-3</c:v>
                </c:pt>
                <c:pt idx="6">
                  <c:v>-1.3200660707366264E-2</c:v>
                </c:pt>
                <c:pt idx="7">
                  <c:v>-1.6129969695693611E-2</c:v>
                </c:pt>
                <c:pt idx="8">
                  <c:v>-3.6249702779383226E-2</c:v>
                </c:pt>
                <c:pt idx="9">
                  <c:v>-4.3568713803352796E-2</c:v>
                </c:pt>
                <c:pt idx="10">
                  <c:v>-4.7869145716542265E-2</c:v>
                </c:pt>
                <c:pt idx="11">
                  <c:v>-4.9587796614428879E-2</c:v>
                </c:pt>
                <c:pt idx="12">
                  <c:v>-5.4639119905291161E-2</c:v>
                </c:pt>
              </c:numCache>
            </c:numRef>
          </c:val>
          <c:smooth val="0"/>
          <c:extLst>
            <c:ext xmlns:c16="http://schemas.microsoft.com/office/drawing/2014/chart" uri="{C3380CC4-5D6E-409C-BE32-E72D297353CC}">
              <c16:uniqueId val="{00000001-04CC-EF42-86B3-818470493B2F}"/>
            </c:ext>
          </c:extLst>
        </c:ser>
        <c:ser>
          <c:idx val="4"/>
          <c:order val="2"/>
          <c:tx>
            <c:strRef>
              <c:f>'6. Chgs in Tot Share'!$DP$3</c:f>
              <c:strCache>
                <c:ptCount val="1"/>
                <c:pt idx="0">
                  <c:v> BNS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Share'!$DP$4:$DP$27</c:f>
              <c:numCache>
                <c:formatCode>0.00%</c:formatCode>
                <c:ptCount val="24"/>
                <c:pt idx="0">
                  <c:v>0</c:v>
                </c:pt>
                <c:pt idx="1">
                  <c:v>-6.5161100040132789E-5</c:v>
                </c:pt>
                <c:pt idx="2">
                  <c:v>-5.9770053191041648E-4</c:v>
                </c:pt>
                <c:pt idx="3">
                  <c:v>-2.2538609462610945E-3</c:v>
                </c:pt>
                <c:pt idx="4">
                  <c:v>1.1409665562573143E-3</c:v>
                </c:pt>
                <c:pt idx="5">
                  <c:v>-4.7385037170721645E-3</c:v>
                </c:pt>
                <c:pt idx="6">
                  <c:v>-9.1488565448276347E-3</c:v>
                </c:pt>
                <c:pt idx="7">
                  <c:v>-1.967554458308745E-2</c:v>
                </c:pt>
                <c:pt idx="8">
                  <c:v>-2.796506814992538E-2</c:v>
                </c:pt>
                <c:pt idx="9">
                  <c:v>-4.8207058274002901E-2</c:v>
                </c:pt>
                <c:pt idx="10">
                  <c:v>-6.1533807645960621E-2</c:v>
                </c:pt>
                <c:pt idx="11">
                  <c:v>-7.0154699894639572E-2</c:v>
                </c:pt>
                <c:pt idx="12">
                  <c:v>-8.5535933405061784E-2</c:v>
                </c:pt>
              </c:numCache>
            </c:numRef>
          </c:val>
          <c:smooth val="0"/>
          <c:extLst>
            <c:ext xmlns:c16="http://schemas.microsoft.com/office/drawing/2014/chart" uri="{C3380CC4-5D6E-409C-BE32-E72D297353CC}">
              <c16:uniqueId val="{00000002-04CC-EF42-86B3-818470493B2F}"/>
            </c:ext>
          </c:extLst>
        </c:ser>
        <c:ser>
          <c:idx val="5"/>
          <c:order val="3"/>
          <c:tx>
            <c:strRef>
              <c:f>'6. Chgs in Tot Share'!$DQ$3</c:f>
              <c:strCache>
                <c:ptCount val="1"/>
                <c:pt idx="0">
                  <c:v> BMO </c:v>
                </c:pt>
              </c:strCache>
            </c:strRef>
          </c:tx>
          <c:spPr>
            <a:ln w="28575" cap="rnd">
              <a:solidFill>
                <a:srgbClr val="0432FF"/>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Share'!$DQ$4:$DQ$27</c:f>
              <c:numCache>
                <c:formatCode>0.00%</c:formatCode>
                <c:ptCount val="24"/>
                <c:pt idx="0">
                  <c:v>0</c:v>
                </c:pt>
                <c:pt idx="1">
                  <c:v>-7.0936968183187288E-3</c:v>
                </c:pt>
                <c:pt idx="2">
                  <c:v>-1.8987270100044397E-2</c:v>
                </c:pt>
                <c:pt idx="3">
                  <c:v>-2.8245547755926706E-2</c:v>
                </c:pt>
                <c:pt idx="4">
                  <c:v>-2.9910071174082627E-2</c:v>
                </c:pt>
                <c:pt idx="5">
                  <c:v>-2.3757368241752248E-2</c:v>
                </c:pt>
                <c:pt idx="6">
                  <c:v>-3.2006309324829882E-2</c:v>
                </c:pt>
                <c:pt idx="7">
                  <c:v>-3.8424507700559107E-2</c:v>
                </c:pt>
                <c:pt idx="8">
                  <c:v>-4.0613388499704528E-2</c:v>
                </c:pt>
                <c:pt idx="9">
                  <c:v>-3.6031984095064591E-2</c:v>
                </c:pt>
                <c:pt idx="10">
                  <c:v>-4.856678557365595E-2</c:v>
                </c:pt>
                <c:pt idx="11">
                  <c:v>-5.7683400399520947E-2</c:v>
                </c:pt>
                <c:pt idx="12">
                  <c:v>-6.7623950832643553E-2</c:v>
                </c:pt>
              </c:numCache>
            </c:numRef>
          </c:val>
          <c:smooth val="0"/>
          <c:extLst>
            <c:ext xmlns:c16="http://schemas.microsoft.com/office/drawing/2014/chart" uri="{C3380CC4-5D6E-409C-BE32-E72D297353CC}">
              <c16:uniqueId val="{00000003-04CC-EF42-86B3-818470493B2F}"/>
            </c:ext>
          </c:extLst>
        </c:ser>
        <c:ser>
          <c:idx val="1"/>
          <c:order val="4"/>
          <c:tx>
            <c:strRef>
              <c:f>'6. Chgs in Tot Share'!$DR$3</c:f>
              <c:strCache>
                <c:ptCount val="1"/>
                <c:pt idx="0">
                  <c:v> CIBC </c:v>
                </c:pt>
              </c:strCache>
            </c:strRef>
          </c:tx>
          <c:spPr>
            <a:ln w="28575" cap="rnd">
              <a:solidFill>
                <a:srgbClr val="C0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Share'!$DR$4:$DR$27</c:f>
              <c:numCache>
                <c:formatCode>0.00%</c:formatCode>
                <c:ptCount val="24"/>
                <c:pt idx="0">
                  <c:v>0</c:v>
                </c:pt>
                <c:pt idx="1">
                  <c:v>-4.7104443057068455E-3</c:v>
                </c:pt>
                <c:pt idx="2">
                  <c:v>-1.8004264367337357E-2</c:v>
                </c:pt>
                <c:pt idx="3">
                  <c:v>-2.4709926148933803E-2</c:v>
                </c:pt>
                <c:pt idx="4">
                  <c:v>-3.1156213415418098E-2</c:v>
                </c:pt>
                <c:pt idx="5">
                  <c:v>-4.4666744328904454E-2</c:v>
                </c:pt>
                <c:pt idx="6">
                  <c:v>-1.9578725940465176E-2</c:v>
                </c:pt>
                <c:pt idx="7">
                  <c:v>-2.3367456135499457E-2</c:v>
                </c:pt>
                <c:pt idx="8">
                  <c:v>-2.6729958923589672E-2</c:v>
                </c:pt>
                <c:pt idx="9">
                  <c:v>-1.9832116237878727E-2</c:v>
                </c:pt>
                <c:pt idx="10">
                  <c:v>-1.2343891694428894E-2</c:v>
                </c:pt>
                <c:pt idx="11">
                  <c:v>-8.1789807839843746E-3</c:v>
                </c:pt>
                <c:pt idx="12">
                  <c:v>-8.2477349348220666E-3</c:v>
                </c:pt>
              </c:numCache>
            </c:numRef>
          </c:val>
          <c:smooth val="0"/>
          <c:extLst>
            <c:ext xmlns:c16="http://schemas.microsoft.com/office/drawing/2014/chart" uri="{C3380CC4-5D6E-409C-BE32-E72D297353CC}">
              <c16:uniqueId val="{00000004-04CC-EF42-86B3-818470493B2F}"/>
            </c:ext>
          </c:extLst>
        </c:ser>
        <c:ser>
          <c:idx val="2"/>
          <c:order val="5"/>
          <c:tx>
            <c:strRef>
              <c:f>'6. Chgs in Tot Share'!$DS$3</c:f>
              <c:strCache>
                <c:ptCount val="1"/>
                <c:pt idx="0">
                  <c:v> Desjardins </c:v>
                </c:pt>
              </c:strCache>
            </c:strRef>
          </c:tx>
          <c:spPr>
            <a:ln w="28575" cap="rnd">
              <a:solidFill>
                <a:srgbClr val="00B05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Share'!$DS$4:$DS$27</c:f>
              <c:numCache>
                <c:formatCode>0.00%</c:formatCode>
                <c:ptCount val="24"/>
                <c:pt idx="0">
                  <c:v>0</c:v>
                </c:pt>
                <c:pt idx="1">
                  <c:v>0</c:v>
                </c:pt>
                <c:pt idx="2">
                  <c:v>1.9881366538620642E-2</c:v>
                </c:pt>
                <c:pt idx="3">
                  <c:v>1.9881366538620642E-2</c:v>
                </c:pt>
                <c:pt idx="4">
                  <c:v>1.9881366538620642E-2</c:v>
                </c:pt>
                <c:pt idx="5">
                  <c:v>6.2102934086569424E-2</c:v>
                </c:pt>
                <c:pt idx="6">
                  <c:v>6.2102934086569424E-2</c:v>
                </c:pt>
                <c:pt idx="7">
                  <c:v>6.2102934086569424E-2</c:v>
                </c:pt>
                <c:pt idx="8">
                  <c:v>9.4239541600749377E-2</c:v>
                </c:pt>
                <c:pt idx="9">
                  <c:v>9.4239541600749377E-2</c:v>
                </c:pt>
                <c:pt idx="10">
                  <c:v>9.4239541600749377E-2</c:v>
                </c:pt>
                <c:pt idx="11">
                  <c:v>0.11382218012498012</c:v>
                </c:pt>
                <c:pt idx="12">
                  <c:v>0.11382218012498012</c:v>
                </c:pt>
              </c:numCache>
            </c:numRef>
          </c:val>
          <c:smooth val="0"/>
          <c:extLst>
            <c:ext xmlns:c16="http://schemas.microsoft.com/office/drawing/2014/chart" uri="{C3380CC4-5D6E-409C-BE32-E72D297353CC}">
              <c16:uniqueId val="{00000005-04CC-EF42-86B3-818470493B2F}"/>
            </c:ext>
          </c:extLst>
        </c:ser>
        <c:dLbls>
          <c:showLegendKey val="0"/>
          <c:showVal val="0"/>
          <c:showCatName val="0"/>
          <c:showSerName val="0"/>
          <c:showPercent val="0"/>
          <c:showBubbleSize val="0"/>
        </c:dLbls>
        <c:smooth val="0"/>
        <c:axId val="401060848"/>
        <c:axId val="401058888"/>
      </c:lineChart>
      <c:catAx>
        <c:axId val="40106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058888"/>
        <c:crosses val="autoZero"/>
        <c:auto val="1"/>
        <c:lblAlgn val="ctr"/>
        <c:lblOffset val="100"/>
        <c:noMultiLvlLbl val="0"/>
      </c:catAx>
      <c:valAx>
        <c:axId val="4010588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060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Smaller Full-Service Banks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734496423241213"/>
          <c:y val="0.15600441033979665"/>
          <c:w val="0.79729555864340484"/>
          <c:h val="0.64698593368898194"/>
        </c:manualLayout>
      </c:layout>
      <c:lineChart>
        <c:grouping val="standard"/>
        <c:varyColors val="0"/>
        <c:ser>
          <c:idx val="0"/>
          <c:order val="0"/>
          <c:tx>
            <c:strRef>
              <c:f>'6. Chgs in Tot Share'!$DT$3</c:f>
              <c:strCache>
                <c:ptCount val="1"/>
                <c:pt idx="0">
                  <c:v> National </c:v>
                </c:pt>
              </c:strCache>
            </c:strRef>
          </c:tx>
          <c:spPr>
            <a:ln w="28575" cap="rnd">
              <a:solidFill>
                <a:schemeClr val="tx1"/>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Share'!$DT$4:$DT$27</c:f>
              <c:numCache>
                <c:formatCode>0.00%</c:formatCode>
                <c:ptCount val="24"/>
                <c:pt idx="0">
                  <c:v>0</c:v>
                </c:pt>
                <c:pt idx="1">
                  <c:v>2.2795947716336647E-2</c:v>
                </c:pt>
                <c:pt idx="2">
                  <c:v>3.1091754263707871E-2</c:v>
                </c:pt>
                <c:pt idx="3">
                  <c:v>4.2558676543353692E-2</c:v>
                </c:pt>
                <c:pt idx="4">
                  <c:v>5.420710625165804E-2</c:v>
                </c:pt>
                <c:pt idx="5">
                  <c:v>6.7291567622733431E-2</c:v>
                </c:pt>
                <c:pt idx="6">
                  <c:v>7.0057645556110437E-2</c:v>
                </c:pt>
                <c:pt idx="7">
                  <c:v>8.5205733668622982E-2</c:v>
                </c:pt>
                <c:pt idx="8">
                  <c:v>8.6998453602554926E-2</c:v>
                </c:pt>
                <c:pt idx="9">
                  <c:v>8.962847691131634E-2</c:v>
                </c:pt>
                <c:pt idx="10">
                  <c:v>9.3368638382535424E-2</c:v>
                </c:pt>
                <c:pt idx="11">
                  <c:v>8.758123385489143E-2</c:v>
                </c:pt>
                <c:pt idx="12">
                  <c:v>9.2590167677355353E-2</c:v>
                </c:pt>
              </c:numCache>
            </c:numRef>
          </c:val>
          <c:smooth val="0"/>
          <c:extLst>
            <c:ext xmlns:c16="http://schemas.microsoft.com/office/drawing/2014/chart" uri="{C3380CC4-5D6E-409C-BE32-E72D297353CC}">
              <c16:uniqueId val="{00000000-EA0E-8D48-AB3E-13D9CC0946C9}"/>
            </c:ext>
          </c:extLst>
        </c:ser>
        <c:ser>
          <c:idx val="5"/>
          <c:order val="1"/>
          <c:tx>
            <c:strRef>
              <c:f>'6. Chgs in Tot Share'!$DU$3</c:f>
              <c:strCache>
                <c:ptCount val="1"/>
                <c:pt idx="0">
                  <c:v>Laurentian</c:v>
                </c:pt>
              </c:strCache>
            </c:strRef>
          </c:tx>
          <c:spPr>
            <a:ln w="28575" cap="rnd">
              <a:solidFill>
                <a:srgbClr val="0432FF"/>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Share'!$DU$4:$DU$27</c:f>
              <c:numCache>
                <c:formatCode>0.00%</c:formatCode>
                <c:ptCount val="24"/>
                <c:pt idx="0">
                  <c:v>0</c:v>
                </c:pt>
                <c:pt idx="1">
                  <c:v>-7.5680805918989019E-3</c:v>
                </c:pt>
                <c:pt idx="2">
                  <c:v>-8.8747198888859524E-3</c:v>
                </c:pt>
                <c:pt idx="3">
                  <c:v>-2.3201003699533991E-2</c:v>
                </c:pt>
                <c:pt idx="4">
                  <c:v>-1.9792321351493693E-2</c:v>
                </c:pt>
                <c:pt idx="5">
                  <c:v>-2.2797093083385147E-2</c:v>
                </c:pt>
                <c:pt idx="6">
                  <c:v>-2.2672099296486347E-2</c:v>
                </c:pt>
                <c:pt idx="7">
                  <c:v>-2.9636919323139704E-2</c:v>
                </c:pt>
                <c:pt idx="8">
                  <c:v>-3.0775143088690896E-2</c:v>
                </c:pt>
                <c:pt idx="9">
                  <c:v>-2.9954215633970119E-2</c:v>
                </c:pt>
                <c:pt idx="10">
                  <c:v>-3.224361515196629E-2</c:v>
                </c:pt>
                <c:pt idx="11">
                  <c:v>-3.8749388528872712E-2</c:v>
                </c:pt>
                <c:pt idx="12">
                  <c:v>-3.4661308717971573E-2</c:v>
                </c:pt>
              </c:numCache>
            </c:numRef>
          </c:val>
          <c:smooth val="0"/>
          <c:extLst>
            <c:ext xmlns:c16="http://schemas.microsoft.com/office/drawing/2014/chart" uri="{C3380CC4-5D6E-409C-BE32-E72D297353CC}">
              <c16:uniqueId val="{00000001-EA0E-8D48-AB3E-13D9CC0946C9}"/>
            </c:ext>
          </c:extLst>
        </c:ser>
        <c:ser>
          <c:idx val="1"/>
          <c:order val="2"/>
          <c:tx>
            <c:strRef>
              <c:f>'6. Chgs in Tot Share'!$DV$3</c:f>
              <c:strCache>
                <c:ptCount val="1"/>
                <c:pt idx="0">
                  <c:v>HSBC</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Share'!$DV$4:$DV$27</c:f>
              <c:numCache>
                <c:formatCode>0.00%</c:formatCode>
                <c:ptCount val="24"/>
                <c:pt idx="0">
                  <c:v>0</c:v>
                </c:pt>
                <c:pt idx="1">
                  <c:v>-3.9965947626406165E-2</c:v>
                </c:pt>
                <c:pt idx="2">
                  <c:v>-8.1335906491652468E-2</c:v>
                </c:pt>
                <c:pt idx="3">
                  <c:v>-9.2149270078502793E-2</c:v>
                </c:pt>
                <c:pt idx="4">
                  <c:v>-0.10883249729213575</c:v>
                </c:pt>
                <c:pt idx="5">
                  <c:v>-0.1264362129066039</c:v>
                </c:pt>
                <c:pt idx="6">
                  <c:v>-0.20459729496858067</c:v>
                </c:pt>
                <c:pt idx="7">
                  <c:v>-0.23104943193192601</c:v>
                </c:pt>
                <c:pt idx="8">
                  <c:v>-0.2304540987356048</c:v>
                </c:pt>
                <c:pt idx="9">
                  <c:v>-0.23331234299263831</c:v>
                </c:pt>
                <c:pt idx="10">
                  <c:v>-0.23439314877235917</c:v>
                </c:pt>
                <c:pt idx="11">
                  <c:v>-0.25473022773688986</c:v>
                </c:pt>
                <c:pt idx="12">
                  <c:v>-0.27511697908956623</c:v>
                </c:pt>
              </c:numCache>
            </c:numRef>
          </c:val>
          <c:smooth val="0"/>
          <c:extLst>
            <c:ext xmlns:c16="http://schemas.microsoft.com/office/drawing/2014/chart" uri="{C3380CC4-5D6E-409C-BE32-E72D297353CC}">
              <c16:uniqueId val="{00000002-EA0E-8D48-AB3E-13D9CC0946C9}"/>
            </c:ext>
          </c:extLst>
        </c:ser>
        <c:ser>
          <c:idx val="2"/>
          <c:order val="3"/>
          <c:tx>
            <c:strRef>
              <c:f>'6. Chgs in Tot Share'!$DW$3</c:f>
              <c:strCache>
                <c:ptCount val="1"/>
                <c:pt idx="0">
                  <c:v>Canadian Western Bank</c:v>
                </c:pt>
              </c:strCache>
            </c:strRef>
          </c:tx>
          <c:spPr>
            <a:ln w="28575" cap="rnd">
              <a:solidFill>
                <a:srgbClr val="009999"/>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Share'!$DW$4:$DW$27</c:f>
              <c:numCache>
                <c:formatCode>0.00%</c:formatCode>
                <c:ptCount val="24"/>
                <c:pt idx="0">
                  <c:v>0</c:v>
                </c:pt>
                <c:pt idx="1">
                  <c:v>-3.6681972044822538E-3</c:v>
                </c:pt>
                <c:pt idx="2">
                  <c:v>-5.1413037181808029E-3</c:v>
                </c:pt>
                <c:pt idx="3">
                  <c:v>-1.8154969895003027E-2</c:v>
                </c:pt>
                <c:pt idx="4">
                  <c:v>-3.3741902196442283E-2</c:v>
                </c:pt>
                <c:pt idx="5">
                  <c:v>-5.6525782004785891E-2</c:v>
                </c:pt>
                <c:pt idx="6">
                  <c:v>-5.5653546818763021E-2</c:v>
                </c:pt>
                <c:pt idx="7">
                  <c:v>-6.4596335939044236E-2</c:v>
                </c:pt>
                <c:pt idx="8">
                  <c:v>-7.2556073254201825E-2</c:v>
                </c:pt>
                <c:pt idx="9">
                  <c:v>-8.9170450924379058E-2</c:v>
                </c:pt>
                <c:pt idx="10">
                  <c:v>-8.5279907820125622E-2</c:v>
                </c:pt>
                <c:pt idx="11">
                  <c:v>-8.6661336355694035E-2</c:v>
                </c:pt>
                <c:pt idx="12">
                  <c:v>-9.9735159183212685E-2</c:v>
                </c:pt>
              </c:numCache>
            </c:numRef>
          </c:val>
          <c:smooth val="0"/>
          <c:extLst>
            <c:ext xmlns:c16="http://schemas.microsoft.com/office/drawing/2014/chart" uri="{C3380CC4-5D6E-409C-BE32-E72D297353CC}">
              <c16:uniqueId val="{00000003-EA0E-8D48-AB3E-13D9CC0946C9}"/>
            </c:ext>
          </c:extLst>
        </c:ser>
        <c:ser>
          <c:idx val="3"/>
          <c:order val="4"/>
          <c:tx>
            <c:strRef>
              <c:f>'6. Chgs in Tot Share'!$DX$3</c:f>
              <c:strCache>
                <c:ptCount val="1"/>
                <c:pt idx="0">
                  <c:v>ICICI</c:v>
                </c:pt>
              </c:strCache>
            </c:strRef>
          </c:tx>
          <c:spPr>
            <a:ln w="28575" cap="rnd">
              <a:solidFill>
                <a:schemeClr val="accent4"/>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Share'!$DX$4:$DX$27</c:f>
              <c:numCache>
                <c:formatCode>0.00%</c:formatCode>
                <c:ptCount val="24"/>
                <c:pt idx="0">
                  <c:v>0</c:v>
                </c:pt>
                <c:pt idx="1">
                  <c:v>-2.165184463832091E-2</c:v>
                </c:pt>
                <c:pt idx="2">
                  <c:v>-1.4917416734732779E-2</c:v>
                </c:pt>
                <c:pt idx="3">
                  <c:v>-1.1524133484233428E-2</c:v>
                </c:pt>
                <c:pt idx="4">
                  <c:v>-1.1612853403070365E-2</c:v>
                </c:pt>
                <c:pt idx="5">
                  <c:v>-4.668015484589149E-2</c:v>
                </c:pt>
                <c:pt idx="6">
                  <c:v>-6.7688389540320748E-2</c:v>
                </c:pt>
                <c:pt idx="7">
                  <c:v>-5.9323297513208986E-2</c:v>
                </c:pt>
                <c:pt idx="8">
                  <c:v>-3.9253259068697484E-2</c:v>
                </c:pt>
                <c:pt idx="9">
                  <c:v>-3.7740591046083807E-2</c:v>
                </c:pt>
                <c:pt idx="10">
                  <c:v>-5.0655492296235477E-2</c:v>
                </c:pt>
                <c:pt idx="11">
                  <c:v>-5.5412620387739232E-2</c:v>
                </c:pt>
                <c:pt idx="12">
                  <c:v>-6.8090522389931935E-2</c:v>
                </c:pt>
              </c:numCache>
            </c:numRef>
          </c:val>
          <c:smooth val="0"/>
          <c:extLst>
            <c:ext xmlns:c16="http://schemas.microsoft.com/office/drawing/2014/chart" uri="{C3380CC4-5D6E-409C-BE32-E72D297353CC}">
              <c16:uniqueId val="{00000004-EA0E-8D48-AB3E-13D9CC0946C9}"/>
            </c:ext>
          </c:extLst>
        </c:ser>
        <c:dLbls>
          <c:showLegendKey val="0"/>
          <c:showVal val="0"/>
          <c:showCatName val="0"/>
          <c:showSerName val="0"/>
          <c:showPercent val="0"/>
          <c:showBubbleSize val="0"/>
        </c:dLbls>
        <c:smooth val="0"/>
        <c:axId val="401062024"/>
        <c:axId val="401060064"/>
      </c:lineChart>
      <c:catAx>
        <c:axId val="401062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060064"/>
        <c:crosses val="autoZero"/>
        <c:auto val="1"/>
        <c:lblAlgn val="ctr"/>
        <c:lblOffset val="100"/>
        <c:noMultiLvlLbl val="0"/>
      </c:catAx>
      <c:valAx>
        <c:axId val="4010600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062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Larger Direct Banks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394474876356763"/>
          <c:y val="0.15600441033979665"/>
          <c:w val="0.77681730714214736"/>
          <c:h val="0.69797168918241659"/>
        </c:manualLayout>
      </c:layout>
      <c:lineChart>
        <c:grouping val="standard"/>
        <c:varyColors val="0"/>
        <c:ser>
          <c:idx val="0"/>
          <c:order val="0"/>
          <c:tx>
            <c:strRef>
              <c:f>'6. Chgs in Tot Share'!$DY$3</c:f>
              <c:strCache>
                <c:ptCount val="1"/>
                <c:pt idx="0">
                  <c:v>Manulife</c:v>
                </c:pt>
              </c:strCache>
            </c:strRef>
          </c:tx>
          <c:spPr>
            <a:ln w="28575" cap="rnd">
              <a:solidFill>
                <a:srgbClr val="00B05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Share'!$DY$4:$DY$27</c:f>
              <c:numCache>
                <c:formatCode>0.00%</c:formatCode>
                <c:ptCount val="24"/>
                <c:pt idx="0">
                  <c:v>0</c:v>
                </c:pt>
                <c:pt idx="1">
                  <c:v>-1.6913271824502713E-2</c:v>
                </c:pt>
                <c:pt idx="2">
                  <c:v>-1.8276865986169E-2</c:v>
                </c:pt>
                <c:pt idx="3">
                  <c:v>-2.4454776856414465E-2</c:v>
                </c:pt>
                <c:pt idx="4">
                  <c:v>-2.7753971411928039E-2</c:v>
                </c:pt>
                <c:pt idx="5">
                  <c:v>-2.1272509450407113E-3</c:v>
                </c:pt>
                <c:pt idx="6">
                  <c:v>2.7434051988736934E-2</c:v>
                </c:pt>
                <c:pt idx="7">
                  <c:v>4.7233488803529393E-2</c:v>
                </c:pt>
                <c:pt idx="8">
                  <c:v>8.8945496248615474E-2</c:v>
                </c:pt>
                <c:pt idx="9">
                  <c:v>0.1065202391539118</c:v>
                </c:pt>
                <c:pt idx="10">
                  <c:v>9.8740508783930744E-2</c:v>
                </c:pt>
                <c:pt idx="11">
                  <c:v>8.7767079985363317E-2</c:v>
                </c:pt>
                <c:pt idx="12">
                  <c:v>9.7540097543483417E-2</c:v>
                </c:pt>
              </c:numCache>
            </c:numRef>
          </c:val>
          <c:smooth val="0"/>
          <c:extLst>
            <c:ext xmlns:c16="http://schemas.microsoft.com/office/drawing/2014/chart" uri="{C3380CC4-5D6E-409C-BE32-E72D297353CC}">
              <c16:uniqueId val="{00000000-AFD9-5E46-8B0E-0AE217E675C2}"/>
            </c:ext>
          </c:extLst>
        </c:ser>
        <c:ser>
          <c:idx val="5"/>
          <c:order val="1"/>
          <c:tx>
            <c:strRef>
              <c:f>'6. Chgs in Tot Share'!$DZ$3</c:f>
              <c:strCache>
                <c:ptCount val="1"/>
                <c:pt idx="0">
                  <c:v> Home Trust </c:v>
                </c:pt>
              </c:strCache>
            </c:strRef>
          </c:tx>
          <c:spPr>
            <a:ln w="28575" cap="rnd">
              <a:solidFill>
                <a:srgbClr val="0432FF"/>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Share'!$DZ$4:$DZ$27</c:f>
              <c:numCache>
                <c:formatCode>0.00%</c:formatCode>
                <c:ptCount val="24"/>
                <c:pt idx="0">
                  <c:v>0</c:v>
                </c:pt>
                <c:pt idx="1">
                  <c:v>1.9765102800499115E-3</c:v>
                </c:pt>
                <c:pt idx="2">
                  <c:v>4.3654155073768628E-3</c:v>
                </c:pt>
                <c:pt idx="3">
                  <c:v>1.0708090001151986E-2</c:v>
                </c:pt>
                <c:pt idx="4">
                  <c:v>1.3320778609887892E-2</c:v>
                </c:pt>
                <c:pt idx="5">
                  <c:v>1.5479119478511438E-2</c:v>
                </c:pt>
                <c:pt idx="6">
                  <c:v>3.147042720505485E-2</c:v>
                </c:pt>
                <c:pt idx="7">
                  <c:v>2.0010626442358809E-2</c:v>
                </c:pt>
                <c:pt idx="8">
                  <c:v>1.6531055634361521E-2</c:v>
                </c:pt>
                <c:pt idx="9">
                  <c:v>2.4003570841896919E-2</c:v>
                </c:pt>
                <c:pt idx="10">
                  <c:v>3.8186389650310161E-2</c:v>
                </c:pt>
                <c:pt idx="11">
                  <c:v>3.9567708702169066E-2</c:v>
                </c:pt>
                <c:pt idx="12">
                  <c:v>3.6442144545396245E-2</c:v>
                </c:pt>
              </c:numCache>
            </c:numRef>
          </c:val>
          <c:smooth val="0"/>
          <c:extLst>
            <c:ext xmlns:c16="http://schemas.microsoft.com/office/drawing/2014/chart" uri="{C3380CC4-5D6E-409C-BE32-E72D297353CC}">
              <c16:uniqueId val="{00000001-AFD9-5E46-8B0E-0AE217E675C2}"/>
            </c:ext>
          </c:extLst>
        </c:ser>
        <c:ser>
          <c:idx val="1"/>
          <c:order val="2"/>
          <c:tx>
            <c:strRef>
              <c:f>'6. Chgs in Tot Share'!$EA$3</c:f>
              <c:strCache>
                <c:ptCount val="1"/>
                <c:pt idx="0">
                  <c:v> Tangrerine </c:v>
                </c:pt>
              </c:strCache>
            </c:strRef>
          </c:tx>
          <c:spPr>
            <a:ln w="28575" cap="rnd">
              <a:solidFill>
                <a:srgbClr val="FF66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Share'!$EA$4:$EA$27</c:f>
              <c:numCache>
                <c:formatCode>0.00%</c:formatCode>
                <c:ptCount val="24"/>
                <c:pt idx="0">
                  <c:v>0</c:v>
                </c:pt>
                <c:pt idx="1">
                  <c:v>-6.5904690478180039E-2</c:v>
                </c:pt>
                <c:pt idx="2">
                  <c:v>-0.11010974414601585</c:v>
                </c:pt>
                <c:pt idx="3">
                  <c:v>-0.1394775996359533</c:v>
                </c:pt>
                <c:pt idx="4">
                  <c:v>-0.14136561773453798</c:v>
                </c:pt>
                <c:pt idx="5">
                  <c:v>-0.1576214928866643</c:v>
                </c:pt>
                <c:pt idx="6">
                  <c:v>-0.20237802224850376</c:v>
                </c:pt>
                <c:pt idx="7">
                  <c:v>-0.23133550332497943</c:v>
                </c:pt>
                <c:pt idx="8">
                  <c:v>-0.2476649108526966</c:v>
                </c:pt>
                <c:pt idx="9">
                  <c:v>-0.26795164510581165</c:v>
                </c:pt>
                <c:pt idx="10">
                  <c:v>-0.2799424305423957</c:v>
                </c:pt>
                <c:pt idx="11">
                  <c:v>-0.29923463304662501</c:v>
                </c:pt>
                <c:pt idx="12">
                  <c:v>-0.32574664721264951</c:v>
                </c:pt>
              </c:numCache>
            </c:numRef>
          </c:val>
          <c:smooth val="0"/>
          <c:extLst>
            <c:ext xmlns:c16="http://schemas.microsoft.com/office/drawing/2014/chart" uri="{C3380CC4-5D6E-409C-BE32-E72D297353CC}">
              <c16:uniqueId val="{00000002-AFD9-5E46-8B0E-0AE217E675C2}"/>
            </c:ext>
          </c:extLst>
        </c:ser>
        <c:ser>
          <c:idx val="2"/>
          <c:order val="3"/>
          <c:tx>
            <c:strRef>
              <c:f>'6. Chgs in Tot Share'!$EB$3</c:f>
              <c:strCache>
                <c:ptCount val="1"/>
                <c:pt idx="0">
                  <c:v> Equitable </c:v>
                </c:pt>
              </c:strCache>
            </c:strRef>
          </c:tx>
          <c:spPr>
            <a:ln w="28575" cap="rnd">
              <a:solidFill>
                <a:srgbClr val="FFC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Share'!$EB$4:$EB$27</c:f>
              <c:numCache>
                <c:formatCode>0.00%</c:formatCode>
                <c:ptCount val="24"/>
                <c:pt idx="0">
                  <c:v>0</c:v>
                </c:pt>
                <c:pt idx="1">
                  <c:v>-9.105721030609526E-3</c:v>
                </c:pt>
                <c:pt idx="2">
                  <c:v>-1.1582327106781984E-2</c:v>
                </c:pt>
                <c:pt idx="3">
                  <c:v>-2.2737852209082501E-2</c:v>
                </c:pt>
                <c:pt idx="4">
                  <c:v>-3.6669416301617574E-2</c:v>
                </c:pt>
                <c:pt idx="5">
                  <c:v>-4.0555479021943022E-2</c:v>
                </c:pt>
                <c:pt idx="6">
                  <c:v>3.5796337512680139E-2</c:v>
                </c:pt>
                <c:pt idx="7">
                  <c:v>0.10553309326248715</c:v>
                </c:pt>
                <c:pt idx="8">
                  <c:v>0.11969021336863531</c:v>
                </c:pt>
                <c:pt idx="9">
                  <c:v>8.4677589349114207E-2</c:v>
                </c:pt>
                <c:pt idx="10">
                  <c:v>6.2858846327215834E-2</c:v>
                </c:pt>
                <c:pt idx="11">
                  <c:v>7.8853921517639175E-2</c:v>
                </c:pt>
                <c:pt idx="12">
                  <c:v>0.13779941852072261</c:v>
                </c:pt>
              </c:numCache>
            </c:numRef>
          </c:val>
          <c:smooth val="0"/>
          <c:extLst>
            <c:ext xmlns:c16="http://schemas.microsoft.com/office/drawing/2014/chart" uri="{C3380CC4-5D6E-409C-BE32-E72D297353CC}">
              <c16:uniqueId val="{00000003-AFD9-5E46-8B0E-0AE217E675C2}"/>
            </c:ext>
          </c:extLst>
        </c:ser>
        <c:ser>
          <c:idx val="3"/>
          <c:order val="4"/>
          <c:tx>
            <c:strRef>
              <c:f>'6. Chgs in Tot Share'!$EC$3</c:f>
              <c:strCache>
                <c:ptCount val="1"/>
                <c:pt idx="0">
                  <c:v> B2B Bank </c:v>
                </c:pt>
              </c:strCache>
            </c:strRef>
          </c:tx>
          <c:spPr>
            <a:ln w="28575" cap="rnd">
              <a:solidFill>
                <a:srgbClr val="7030A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Share'!$EC$4:$EC$27</c:f>
              <c:numCache>
                <c:formatCode>0.00%</c:formatCode>
                <c:ptCount val="24"/>
                <c:pt idx="0">
                  <c:v>0</c:v>
                </c:pt>
                <c:pt idx="1">
                  <c:v>-1.4695979135551067E-2</c:v>
                </c:pt>
                <c:pt idx="2">
                  <c:v>-2.5618024084345988E-2</c:v>
                </c:pt>
                <c:pt idx="3">
                  <c:v>-5.1601962837546721E-2</c:v>
                </c:pt>
                <c:pt idx="4">
                  <c:v>-5.1851351252949589E-2</c:v>
                </c:pt>
                <c:pt idx="5">
                  <c:v>-6.2232792563303115E-2</c:v>
                </c:pt>
                <c:pt idx="6">
                  <c:v>-7.0854143015303475E-2</c:v>
                </c:pt>
                <c:pt idx="7">
                  <c:v>-8.322585118641615E-2</c:v>
                </c:pt>
                <c:pt idx="8">
                  <c:v>-9.0224921088913418E-2</c:v>
                </c:pt>
                <c:pt idx="9">
                  <c:v>-9.0427345953755275E-2</c:v>
                </c:pt>
                <c:pt idx="10">
                  <c:v>-9.7837291280609182E-2</c:v>
                </c:pt>
                <c:pt idx="11">
                  <c:v>-0.10857504423316479</c:v>
                </c:pt>
                <c:pt idx="12">
                  <c:v>-0.10566279411707466</c:v>
                </c:pt>
              </c:numCache>
            </c:numRef>
          </c:val>
          <c:smooth val="0"/>
          <c:extLst>
            <c:ext xmlns:c16="http://schemas.microsoft.com/office/drawing/2014/chart" uri="{C3380CC4-5D6E-409C-BE32-E72D297353CC}">
              <c16:uniqueId val="{00000004-AFD9-5E46-8B0E-0AE217E675C2}"/>
            </c:ext>
          </c:extLst>
        </c:ser>
        <c:ser>
          <c:idx val="4"/>
          <c:order val="5"/>
          <c:tx>
            <c:strRef>
              <c:f>'6. Chgs in Tot Share'!$ED$3</c:f>
              <c:strCache>
                <c:ptCount val="1"/>
                <c:pt idx="0">
                  <c:v> Canadian Tire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Share'!$ED$4:$ED$27</c:f>
              <c:numCache>
                <c:formatCode>0.00%</c:formatCode>
                <c:ptCount val="24"/>
                <c:pt idx="0">
                  <c:v>0</c:v>
                </c:pt>
                <c:pt idx="1">
                  <c:v>6.1539618529114545E-5</c:v>
                </c:pt>
                <c:pt idx="2">
                  <c:v>-1.5097836689340566E-3</c:v>
                </c:pt>
                <c:pt idx="3">
                  <c:v>8.1319628978726351E-3</c:v>
                </c:pt>
                <c:pt idx="4">
                  <c:v>1.8120775579247243E-2</c:v>
                </c:pt>
                <c:pt idx="5">
                  <c:v>2.0797559455507108E-2</c:v>
                </c:pt>
                <c:pt idx="6">
                  <c:v>2.5886183261834356E-2</c:v>
                </c:pt>
                <c:pt idx="7">
                  <c:v>3.3921741090311312E-2</c:v>
                </c:pt>
                <c:pt idx="8">
                  <c:v>4.4047058020115291E-2</c:v>
                </c:pt>
                <c:pt idx="9">
                  <c:v>5.04610441592305E-2</c:v>
                </c:pt>
                <c:pt idx="10">
                  <c:v>6.2298172408858897E-2</c:v>
                </c:pt>
                <c:pt idx="11">
                  <c:v>7.0437335327628567E-2</c:v>
                </c:pt>
                <c:pt idx="12">
                  <c:v>7.2108142503494815E-2</c:v>
                </c:pt>
              </c:numCache>
            </c:numRef>
          </c:val>
          <c:smooth val="0"/>
          <c:extLst>
            <c:ext xmlns:c16="http://schemas.microsoft.com/office/drawing/2014/chart" uri="{C3380CC4-5D6E-409C-BE32-E72D297353CC}">
              <c16:uniqueId val="{00000005-AFD9-5E46-8B0E-0AE217E675C2}"/>
            </c:ext>
          </c:extLst>
        </c:ser>
        <c:dLbls>
          <c:showLegendKey val="0"/>
          <c:showVal val="0"/>
          <c:showCatName val="0"/>
          <c:showSerName val="0"/>
          <c:showPercent val="0"/>
          <c:showBubbleSize val="0"/>
        </c:dLbls>
        <c:smooth val="0"/>
        <c:axId val="401064376"/>
        <c:axId val="401728840"/>
      </c:lineChart>
      <c:catAx>
        <c:axId val="401064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28840"/>
        <c:crosses val="autoZero"/>
        <c:auto val="1"/>
        <c:lblAlgn val="ctr"/>
        <c:lblOffset val="100"/>
        <c:noMultiLvlLbl val="0"/>
      </c:catAx>
      <c:valAx>
        <c:axId val="4017288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064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Full Service Banks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486653790917645"/>
          <c:y val="0.16449097328180512"/>
          <c:w val="0.84739761303421979"/>
          <c:h val="0.59876265466816647"/>
        </c:manualLayout>
      </c:layout>
      <c:lineChart>
        <c:grouping val="standard"/>
        <c:varyColors val="0"/>
        <c:ser>
          <c:idx val="0"/>
          <c:order val="0"/>
          <c:tx>
            <c:strRef>
              <c:f>'6. Chgs in Tot Share'!$BF$3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Share'!$BF$4:$BF$27</c:f>
              <c:numCache>
                <c:formatCode>0.00%</c:formatCode>
                <c:ptCount val="24"/>
                <c:pt idx="0">
                  <c:v>0</c:v>
                </c:pt>
                <c:pt idx="1">
                  <c:v>-6.3356835706769577E-4</c:v>
                </c:pt>
                <c:pt idx="2">
                  <c:v>-5.7842730360384406E-4</c:v>
                </c:pt>
                <c:pt idx="3">
                  <c:v>-2.4639138304754187E-4</c:v>
                </c:pt>
                <c:pt idx="4">
                  <c:v>-2.4593390267795841E-4</c:v>
                </c:pt>
                <c:pt idx="5">
                  <c:v>6.0800682460120419E-5</c:v>
                </c:pt>
                <c:pt idx="6">
                  <c:v>7.3560998474819209E-4</c:v>
                </c:pt>
                <c:pt idx="7">
                  <c:v>-9.9190241081584902E-4</c:v>
                </c:pt>
                <c:pt idx="8">
                  <c:v>1.0183635074690381E-3</c:v>
                </c:pt>
                <c:pt idx="9">
                  <c:v>2.1350980475846161E-3</c:v>
                </c:pt>
                <c:pt idx="10">
                  <c:v>2.1312975558639554E-3</c:v>
                </c:pt>
                <c:pt idx="11">
                  <c:v>2.6174732177114152E-3</c:v>
                </c:pt>
                <c:pt idx="12">
                  <c:v>3.5801334206167876E-3</c:v>
                </c:pt>
              </c:numCache>
            </c:numRef>
          </c:val>
          <c:smooth val="0"/>
          <c:extLst>
            <c:ext xmlns:c16="http://schemas.microsoft.com/office/drawing/2014/chart" uri="{C3380CC4-5D6E-409C-BE32-E72D297353CC}">
              <c16:uniqueId val="{00000000-339B-C246-BED3-F6D57BD3522F}"/>
            </c:ext>
          </c:extLst>
        </c:ser>
        <c:ser>
          <c:idx val="2"/>
          <c:order val="1"/>
          <c:tx>
            <c:strRef>
              <c:f>'6. Chgs in Tot Share'!$BG$3</c:f>
              <c:strCache>
                <c:ptCount val="1"/>
                <c:pt idx="0">
                  <c:v> Term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Share'!$BG$4:$BG$27</c:f>
              <c:numCache>
                <c:formatCode>0.00%</c:formatCode>
                <c:ptCount val="24"/>
                <c:pt idx="0">
                  <c:v>0</c:v>
                </c:pt>
                <c:pt idx="1">
                  <c:v>1.3385407318860509E-3</c:v>
                </c:pt>
                <c:pt idx="2">
                  <c:v>2.6491078376027189E-3</c:v>
                </c:pt>
                <c:pt idx="3">
                  <c:v>3.2748055064856446E-3</c:v>
                </c:pt>
                <c:pt idx="4">
                  <c:v>3.1939855524220689E-3</c:v>
                </c:pt>
                <c:pt idx="5">
                  <c:v>2.911320231964607E-3</c:v>
                </c:pt>
                <c:pt idx="6">
                  <c:v>1.6408097422492703E-3</c:v>
                </c:pt>
                <c:pt idx="7">
                  <c:v>3.4967298563583308E-4</c:v>
                </c:pt>
                <c:pt idx="8">
                  <c:v>-5.8319022787908521E-4</c:v>
                </c:pt>
                <c:pt idx="9">
                  <c:v>-2.8286430908022254E-4</c:v>
                </c:pt>
                <c:pt idx="10">
                  <c:v>-6.1254534184283037E-5</c:v>
                </c:pt>
                <c:pt idx="11">
                  <c:v>-3.1314499471164948E-4</c:v>
                </c:pt>
                <c:pt idx="12">
                  <c:v>-1.7925914318655334E-3</c:v>
                </c:pt>
              </c:numCache>
            </c:numRef>
          </c:val>
          <c:smooth val="0"/>
          <c:extLst>
            <c:ext xmlns:c16="http://schemas.microsoft.com/office/drawing/2014/chart" uri="{C3380CC4-5D6E-409C-BE32-E72D297353CC}">
              <c16:uniqueId val="{00000001-339B-C246-BED3-F6D57BD3522F}"/>
            </c:ext>
          </c:extLst>
        </c:ser>
        <c:ser>
          <c:idx val="4"/>
          <c:order val="2"/>
          <c:tx>
            <c:strRef>
              <c:f>'6. Chgs in Tot Share'!$BI$3</c:f>
              <c:strCache>
                <c:ptCount val="1"/>
                <c:pt idx="0">
                  <c:v> Mortgages </c:v>
                </c:pt>
              </c:strCache>
            </c:strRef>
          </c:tx>
          <c:spPr>
            <a:ln w="28575" cap="rnd">
              <a:solidFill>
                <a:srgbClr val="DD5A01"/>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Share'!$BI$4:$BI$27</c:f>
              <c:numCache>
                <c:formatCode>0.00%</c:formatCode>
                <c:ptCount val="24"/>
                <c:pt idx="0">
                  <c:v>0</c:v>
                </c:pt>
                <c:pt idx="1">
                  <c:v>1.4054222723163093E-4</c:v>
                </c:pt>
                <c:pt idx="2">
                  <c:v>3.0115643560443486E-4</c:v>
                </c:pt>
                <c:pt idx="3">
                  <c:v>1.007427779694827E-4</c:v>
                </c:pt>
                <c:pt idx="4">
                  <c:v>1.0996352040701939E-4</c:v>
                </c:pt>
                <c:pt idx="5">
                  <c:v>3.5232449267713308E-4</c:v>
                </c:pt>
                <c:pt idx="6">
                  <c:v>8.4039360407603782E-4</c:v>
                </c:pt>
                <c:pt idx="7">
                  <c:v>8.8492927856102961E-4</c:v>
                </c:pt>
                <c:pt idx="8">
                  <c:v>4.5892481807813116E-4</c:v>
                </c:pt>
                <c:pt idx="9">
                  <c:v>-1.9367923427995832E-4</c:v>
                </c:pt>
                <c:pt idx="10">
                  <c:v>-6.3008288828541746E-4</c:v>
                </c:pt>
                <c:pt idx="11">
                  <c:v>-7.7202379250862724E-4</c:v>
                </c:pt>
                <c:pt idx="12">
                  <c:v>-1.0060312783084261E-3</c:v>
                </c:pt>
              </c:numCache>
            </c:numRef>
          </c:val>
          <c:smooth val="0"/>
          <c:extLst>
            <c:ext xmlns:c16="http://schemas.microsoft.com/office/drawing/2014/chart" uri="{C3380CC4-5D6E-409C-BE32-E72D297353CC}">
              <c16:uniqueId val="{00000002-339B-C246-BED3-F6D57BD3522F}"/>
            </c:ext>
          </c:extLst>
        </c:ser>
        <c:ser>
          <c:idx val="1"/>
          <c:order val="3"/>
          <c:tx>
            <c:strRef>
              <c:f>'6. Chgs in Tot Share'!$BJ$3</c:f>
              <c:strCache>
                <c:ptCount val="1"/>
                <c:pt idx="0">
                  <c:v> Real Estate Secured Personal Loans </c:v>
                </c:pt>
              </c:strCache>
            </c:strRef>
          </c:tx>
          <c:spPr>
            <a:ln w="28575" cap="rnd">
              <a:solidFill>
                <a:srgbClr val="00B0F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Share'!$BJ$4:$BJ$27</c:f>
              <c:numCache>
                <c:formatCode>0.00%</c:formatCode>
                <c:ptCount val="24"/>
                <c:pt idx="0">
                  <c:v>0</c:v>
                </c:pt>
                <c:pt idx="1">
                  <c:v>3.3074603334782746E-4</c:v>
                </c:pt>
                <c:pt idx="2">
                  <c:v>7.9030505226101219E-4</c:v>
                </c:pt>
                <c:pt idx="3">
                  <c:v>-2.5496810092432926E-3</c:v>
                </c:pt>
                <c:pt idx="4">
                  <c:v>-2.2683060446341717E-3</c:v>
                </c:pt>
                <c:pt idx="5">
                  <c:v>-2.7386196668730063E-3</c:v>
                </c:pt>
                <c:pt idx="6">
                  <c:v>-1.0376269834923302E-3</c:v>
                </c:pt>
                <c:pt idx="7">
                  <c:v>-4.0615465333105938E-4</c:v>
                </c:pt>
                <c:pt idx="8">
                  <c:v>-3.6201405345953371E-5</c:v>
                </c:pt>
                <c:pt idx="9">
                  <c:v>3.7287452653741196E-4</c:v>
                </c:pt>
                <c:pt idx="10">
                  <c:v>8.2052046559524425E-4</c:v>
                </c:pt>
                <c:pt idx="11">
                  <c:v>1.1772868308122942E-3</c:v>
                </c:pt>
                <c:pt idx="12">
                  <c:v>1.6820020758446961E-3</c:v>
                </c:pt>
              </c:numCache>
            </c:numRef>
          </c:val>
          <c:smooth val="0"/>
          <c:extLst>
            <c:ext xmlns:c16="http://schemas.microsoft.com/office/drawing/2014/chart" uri="{C3380CC4-5D6E-409C-BE32-E72D297353CC}">
              <c16:uniqueId val="{00000003-339B-C246-BED3-F6D57BD3522F}"/>
            </c:ext>
          </c:extLst>
        </c:ser>
        <c:ser>
          <c:idx val="5"/>
          <c:order val="4"/>
          <c:tx>
            <c:strRef>
              <c:f>'6. Chgs in Tot Share'!$BK$3</c:f>
              <c:strCache>
                <c:ptCount val="1"/>
                <c:pt idx="0">
                  <c:v> Other Personal Loans </c:v>
                </c:pt>
              </c:strCache>
            </c:strRef>
          </c:tx>
          <c:spPr>
            <a:ln w="28575" cap="rnd">
              <a:solidFill>
                <a:srgbClr val="0070C0"/>
              </a:solidFill>
              <a:prstDash val="solid"/>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Share'!$BK$4:$BK$27</c:f>
              <c:numCache>
                <c:formatCode>0.00%</c:formatCode>
                <c:ptCount val="24"/>
                <c:pt idx="0">
                  <c:v>0</c:v>
                </c:pt>
                <c:pt idx="1">
                  <c:v>-3.4828013276067328E-3</c:v>
                </c:pt>
                <c:pt idx="2">
                  <c:v>1.3012640070395649E-5</c:v>
                </c:pt>
                <c:pt idx="3">
                  <c:v>-7.1517895831463491E-4</c:v>
                </c:pt>
                <c:pt idx="4">
                  <c:v>-1.0440557999117372E-3</c:v>
                </c:pt>
                <c:pt idx="5">
                  <c:v>-1.9838548289234426E-3</c:v>
                </c:pt>
                <c:pt idx="6">
                  <c:v>-2.123330401665889E-3</c:v>
                </c:pt>
                <c:pt idx="7">
                  <c:v>-1.3051659686492949E-3</c:v>
                </c:pt>
                <c:pt idx="8">
                  <c:v>-5.072734047667506E-3</c:v>
                </c:pt>
                <c:pt idx="9">
                  <c:v>-8.0123716517666952E-3</c:v>
                </c:pt>
                <c:pt idx="10">
                  <c:v>-8.3519308603261753E-3</c:v>
                </c:pt>
                <c:pt idx="11">
                  <c:v>-1.1522537616783894E-2</c:v>
                </c:pt>
                <c:pt idx="12">
                  <c:v>-1.1973927733700008E-2</c:v>
                </c:pt>
              </c:numCache>
            </c:numRef>
          </c:val>
          <c:smooth val="0"/>
          <c:extLst>
            <c:ext xmlns:c16="http://schemas.microsoft.com/office/drawing/2014/chart" uri="{C3380CC4-5D6E-409C-BE32-E72D297353CC}">
              <c16:uniqueId val="{00000004-339B-C246-BED3-F6D57BD3522F}"/>
            </c:ext>
          </c:extLst>
        </c:ser>
        <c:dLbls>
          <c:showLegendKey val="0"/>
          <c:showVal val="0"/>
          <c:showCatName val="0"/>
          <c:showSerName val="0"/>
          <c:showPercent val="0"/>
          <c:showBubbleSize val="0"/>
        </c:dLbls>
        <c:smooth val="0"/>
        <c:axId val="402564776"/>
        <c:axId val="402568696"/>
      </c:lineChart>
      <c:catAx>
        <c:axId val="402564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8696"/>
        <c:crosses val="autoZero"/>
        <c:auto val="1"/>
        <c:lblAlgn val="ctr"/>
        <c:lblOffset val="100"/>
        <c:noMultiLvlLbl val="0"/>
      </c:catAx>
      <c:valAx>
        <c:axId val="4025686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4776"/>
        <c:crosses val="autoZero"/>
        <c:crossBetween val="between"/>
      </c:valAx>
      <c:spPr>
        <a:noFill/>
        <a:ln>
          <a:noFill/>
        </a:ln>
        <a:effectLst/>
      </c:spPr>
    </c:plotArea>
    <c:legend>
      <c:legendPos val="b"/>
      <c:layout>
        <c:manualLayout>
          <c:xMode val="edge"/>
          <c:yMode val="edge"/>
          <c:x val="0"/>
          <c:y val="0.81154929891189342"/>
          <c:w val="1"/>
          <c:h val="0.1714775752040895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Smaller Direct Banks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897094038543986"/>
          <c:y val="0.1531755560257938"/>
          <c:w val="0.76134601243078459"/>
          <c:h val="0.6469195558475983"/>
        </c:manualLayout>
      </c:layout>
      <c:lineChart>
        <c:grouping val="standard"/>
        <c:varyColors val="0"/>
        <c:ser>
          <c:idx val="0"/>
          <c:order val="0"/>
          <c:tx>
            <c:strRef>
              <c:f>'6. Chgs in Tot Share'!$EE$3</c:f>
              <c:strCache>
                <c:ptCount val="1"/>
                <c:pt idx="0">
                  <c:v>Home Equity Bank</c:v>
                </c:pt>
              </c:strCache>
            </c:strRef>
          </c:tx>
          <c:spPr>
            <a:ln w="28575" cap="rnd">
              <a:solidFill>
                <a:srgbClr val="FFC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Share'!$EE$4:$EE$27</c:f>
              <c:numCache>
                <c:formatCode>0.00%</c:formatCode>
                <c:ptCount val="24"/>
                <c:pt idx="0">
                  <c:v>0</c:v>
                </c:pt>
                <c:pt idx="1">
                  <c:v>1.4934359092340074E-2</c:v>
                </c:pt>
                <c:pt idx="2">
                  <c:v>8.2053861701365822E-3</c:v>
                </c:pt>
                <c:pt idx="3">
                  <c:v>1.640916805218387E-2</c:v>
                </c:pt>
                <c:pt idx="4">
                  <c:v>3.1732883840352652E-2</c:v>
                </c:pt>
                <c:pt idx="5">
                  <c:v>4.3369109629897838E-2</c:v>
                </c:pt>
                <c:pt idx="6">
                  <c:v>5.1451108821325857E-2</c:v>
                </c:pt>
                <c:pt idx="7">
                  <c:v>8.3464984021585795E-2</c:v>
                </c:pt>
                <c:pt idx="8">
                  <c:v>0.10507705430230127</c:v>
                </c:pt>
                <c:pt idx="9">
                  <c:v>0.12916986979335904</c:v>
                </c:pt>
                <c:pt idx="10">
                  <c:v>0.14345237692053353</c:v>
                </c:pt>
                <c:pt idx="11">
                  <c:v>0.15730364576381553</c:v>
                </c:pt>
                <c:pt idx="12">
                  <c:v>0.17023679996327468</c:v>
                </c:pt>
              </c:numCache>
            </c:numRef>
          </c:val>
          <c:smooth val="0"/>
          <c:extLst>
            <c:ext xmlns:c16="http://schemas.microsoft.com/office/drawing/2014/chart" uri="{C3380CC4-5D6E-409C-BE32-E72D297353CC}">
              <c16:uniqueId val="{00000000-8617-D840-A054-8807DD09F609}"/>
            </c:ext>
          </c:extLst>
        </c:ser>
        <c:ser>
          <c:idx val="5"/>
          <c:order val="1"/>
          <c:tx>
            <c:strRef>
              <c:f>'6. Chgs in Tot Share'!$EF$3</c:f>
              <c:strCache>
                <c:ptCount val="1"/>
                <c:pt idx="0">
                  <c:v> Haventree Bank </c:v>
                </c:pt>
              </c:strCache>
            </c:strRef>
          </c:tx>
          <c:spPr>
            <a:ln w="28575" cap="rnd">
              <a:solidFill>
                <a:srgbClr val="00B0F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Share'!$EF$4:$EF$27</c:f>
              <c:numCache>
                <c:formatCode>0.00%</c:formatCode>
                <c:ptCount val="24"/>
                <c:pt idx="0">
                  <c:v>0</c:v>
                </c:pt>
                <c:pt idx="1">
                  <c:v>3.1254835873416334E-2</c:v>
                </c:pt>
                <c:pt idx="2">
                  <c:v>4.1981435070595027E-2</c:v>
                </c:pt>
                <c:pt idx="3">
                  <c:v>5.1915860822571193E-2</c:v>
                </c:pt>
                <c:pt idx="4">
                  <c:v>3.0641499432054489E-2</c:v>
                </c:pt>
                <c:pt idx="5">
                  <c:v>0.11565399077345348</c:v>
                </c:pt>
                <c:pt idx="6">
                  <c:v>0.14608248213629071</c:v>
                </c:pt>
                <c:pt idx="7">
                  <c:v>0.18688921170584474</c:v>
                </c:pt>
                <c:pt idx="8">
                  <c:v>0.20092746979196852</c:v>
                </c:pt>
                <c:pt idx="9">
                  <c:v>0.21466520543986253</c:v>
                </c:pt>
                <c:pt idx="10">
                  <c:v>0.16254798773764093</c:v>
                </c:pt>
                <c:pt idx="11">
                  <c:v>0.14428813365903309</c:v>
                </c:pt>
                <c:pt idx="12">
                  <c:v>0.14221849604388126</c:v>
                </c:pt>
              </c:numCache>
            </c:numRef>
          </c:val>
          <c:smooth val="0"/>
          <c:extLst>
            <c:ext xmlns:c16="http://schemas.microsoft.com/office/drawing/2014/chart" uri="{C3380CC4-5D6E-409C-BE32-E72D297353CC}">
              <c16:uniqueId val="{00000001-8617-D840-A054-8807DD09F609}"/>
            </c:ext>
          </c:extLst>
        </c:ser>
        <c:ser>
          <c:idx val="1"/>
          <c:order val="2"/>
          <c:tx>
            <c:strRef>
              <c:f>'6. Chgs in Tot Share'!$EG$3</c:f>
              <c:strCache>
                <c:ptCount val="1"/>
                <c:pt idx="0">
                  <c:v> Peoples Trust </c:v>
                </c:pt>
              </c:strCache>
            </c:strRef>
          </c:tx>
          <c:spPr>
            <a:ln w="28575" cap="rnd">
              <a:solidFill>
                <a:schemeClr val="accent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Share'!$EG$4:$EG$27</c:f>
              <c:numCache>
                <c:formatCode>0.00%</c:formatCode>
                <c:ptCount val="24"/>
                <c:pt idx="0">
                  <c:v>0</c:v>
                </c:pt>
                <c:pt idx="1">
                  <c:v>7.6857351154871242E-3</c:v>
                </c:pt>
                <c:pt idx="2">
                  <c:v>3.0729181052487252E-2</c:v>
                </c:pt>
                <c:pt idx="3">
                  <c:v>2.2674837796518042E-2</c:v>
                </c:pt>
                <c:pt idx="4">
                  <c:v>-1.0913894492471465E-2</c:v>
                </c:pt>
                <c:pt idx="5">
                  <c:v>-3.3895561864683135E-2</c:v>
                </c:pt>
                <c:pt idx="6">
                  <c:v>-5.3528569574793752E-2</c:v>
                </c:pt>
                <c:pt idx="7">
                  <c:v>-3.700747944154803E-2</c:v>
                </c:pt>
                <c:pt idx="8">
                  <c:v>-5.235501832113866E-2</c:v>
                </c:pt>
                <c:pt idx="9">
                  <c:v>-6.6106889407787084E-2</c:v>
                </c:pt>
                <c:pt idx="10">
                  <c:v>-6.1444572760378104E-2</c:v>
                </c:pt>
                <c:pt idx="11">
                  <c:v>-5.0438193117144675E-2</c:v>
                </c:pt>
                <c:pt idx="12">
                  <c:v>-2.0911201507807099E-2</c:v>
                </c:pt>
              </c:numCache>
            </c:numRef>
          </c:val>
          <c:smooth val="0"/>
          <c:extLst>
            <c:ext xmlns:c16="http://schemas.microsoft.com/office/drawing/2014/chart" uri="{C3380CC4-5D6E-409C-BE32-E72D297353CC}">
              <c16:uniqueId val="{00000002-8617-D840-A054-8807DD09F609}"/>
            </c:ext>
          </c:extLst>
        </c:ser>
        <c:ser>
          <c:idx val="2"/>
          <c:order val="3"/>
          <c:tx>
            <c:strRef>
              <c:f>'6. Chgs in Tot Share'!$EH$3</c:f>
              <c:strCache>
                <c:ptCount val="1"/>
                <c:pt idx="0">
                  <c:v> MCAN Mortgage Corp </c:v>
                </c:pt>
              </c:strCache>
            </c:strRef>
          </c:tx>
          <c:spPr>
            <a:ln w="28575" cap="rnd">
              <a:solidFill>
                <a:srgbClr val="DD5A01"/>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Share'!$EH$4:$EH$27</c:f>
              <c:numCache>
                <c:formatCode>0.00%</c:formatCode>
                <c:ptCount val="24"/>
                <c:pt idx="0">
                  <c:v>0</c:v>
                </c:pt>
                <c:pt idx="1">
                  <c:v>6.1041411979596586E-3</c:v>
                </c:pt>
                <c:pt idx="2">
                  <c:v>7.8426252006844523E-3</c:v>
                </c:pt>
                <c:pt idx="3">
                  <c:v>2.0145958974424505E-2</c:v>
                </c:pt>
                <c:pt idx="4">
                  <c:v>6.7592363355498702E-2</c:v>
                </c:pt>
                <c:pt idx="5">
                  <c:v>5.237228696673972E-2</c:v>
                </c:pt>
                <c:pt idx="6">
                  <c:v>0.10259509796695573</c:v>
                </c:pt>
                <c:pt idx="7">
                  <c:v>0.16898432114087542</c:v>
                </c:pt>
                <c:pt idx="8">
                  <c:v>0.22595292742525458</c:v>
                </c:pt>
                <c:pt idx="9">
                  <c:v>0.33260488035701158</c:v>
                </c:pt>
                <c:pt idx="10">
                  <c:v>0.37249776378240579</c:v>
                </c:pt>
                <c:pt idx="11">
                  <c:v>0.40986464997001676</c:v>
                </c:pt>
                <c:pt idx="12">
                  <c:v>-0.71156852503128143</c:v>
                </c:pt>
              </c:numCache>
            </c:numRef>
          </c:val>
          <c:smooth val="0"/>
          <c:extLst>
            <c:ext xmlns:c16="http://schemas.microsoft.com/office/drawing/2014/chart" uri="{C3380CC4-5D6E-409C-BE32-E72D297353CC}">
              <c16:uniqueId val="{00000003-8617-D840-A054-8807DD09F609}"/>
            </c:ext>
          </c:extLst>
        </c:ser>
        <c:ser>
          <c:idx val="3"/>
          <c:order val="4"/>
          <c:tx>
            <c:strRef>
              <c:f>'6. Chgs in Tot Share'!$EI$3</c:f>
              <c:strCache>
                <c:ptCount val="1"/>
                <c:pt idx="0">
                  <c:v> General Bank </c:v>
                </c:pt>
              </c:strCache>
            </c:strRef>
          </c:tx>
          <c:spPr>
            <a:ln w="28575" cap="rnd">
              <a:solidFill>
                <a:srgbClr val="2E9827"/>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Share'!$EI$4:$EI$27</c:f>
              <c:numCache>
                <c:formatCode>0.00%</c:formatCode>
                <c:ptCount val="24"/>
                <c:pt idx="0">
                  <c:v>0</c:v>
                </c:pt>
                <c:pt idx="1">
                  <c:v>1.0240394331884808E-2</c:v>
                </c:pt>
                <c:pt idx="2">
                  <c:v>1.9675953367948997E-2</c:v>
                </c:pt>
                <c:pt idx="3">
                  <c:v>1.7262655588860979E-2</c:v>
                </c:pt>
                <c:pt idx="4">
                  <c:v>3.048348605089405E-2</c:v>
                </c:pt>
                <c:pt idx="5">
                  <c:v>1.454049743710163E-2</c:v>
                </c:pt>
                <c:pt idx="6">
                  <c:v>1.9573324467540787E-2</c:v>
                </c:pt>
                <c:pt idx="7">
                  <c:v>4.1196243197603823E-2</c:v>
                </c:pt>
                <c:pt idx="8">
                  <c:v>6.3992631795180957E-2</c:v>
                </c:pt>
                <c:pt idx="9">
                  <c:v>8.9211731897125626E-2</c:v>
                </c:pt>
                <c:pt idx="10">
                  <c:v>0.1151100528428835</c:v>
                </c:pt>
                <c:pt idx="11">
                  <c:v>9.8445624857339695E-2</c:v>
                </c:pt>
                <c:pt idx="12">
                  <c:v>0.1039183325308552</c:v>
                </c:pt>
              </c:numCache>
            </c:numRef>
          </c:val>
          <c:smooth val="0"/>
          <c:extLst>
            <c:ext xmlns:c16="http://schemas.microsoft.com/office/drawing/2014/chart" uri="{C3380CC4-5D6E-409C-BE32-E72D297353CC}">
              <c16:uniqueId val="{00000004-8617-D840-A054-8807DD09F609}"/>
            </c:ext>
          </c:extLst>
        </c:ser>
        <c:ser>
          <c:idx val="4"/>
          <c:order val="5"/>
          <c:tx>
            <c:strRef>
              <c:f>'6. Chgs in Tot Share'!$EJ$3</c:f>
              <c:strCache>
                <c:ptCount val="1"/>
                <c:pt idx="0">
                  <c:v> Community Trust </c:v>
                </c:pt>
              </c:strCache>
            </c:strRef>
          </c:tx>
          <c:spPr>
            <a:ln w="28575" cap="rnd">
              <a:solidFill>
                <a:srgbClr val="00206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Share'!$EJ$4:$EJ$27</c:f>
              <c:numCache>
                <c:formatCode>0.00%</c:formatCode>
                <c:ptCount val="24"/>
                <c:pt idx="0">
                  <c:v>0</c:v>
                </c:pt>
                <c:pt idx="1">
                  <c:v>-0.1193213657130975</c:v>
                </c:pt>
                <c:pt idx="2">
                  <c:v>-0.12843256060609753</c:v>
                </c:pt>
                <c:pt idx="3">
                  <c:v>0.11364871601269398</c:v>
                </c:pt>
                <c:pt idx="4">
                  <c:v>0.11980564719816594</c:v>
                </c:pt>
                <c:pt idx="5">
                  <c:v>0.12600985223201988</c:v>
                </c:pt>
                <c:pt idx="6">
                  <c:v>0.14252929963868691</c:v>
                </c:pt>
                <c:pt idx="7">
                  <c:v>0.12582468734079505</c:v>
                </c:pt>
                <c:pt idx="8">
                  <c:v>0.18245558541051696</c:v>
                </c:pt>
                <c:pt idx="9">
                  <c:v>0.18176695705255416</c:v>
                </c:pt>
                <c:pt idx="10">
                  <c:v>0.1690789391173752</c:v>
                </c:pt>
                <c:pt idx="11">
                  <c:v>0.19521584057362681</c:v>
                </c:pt>
                <c:pt idx="12">
                  <c:v>0.23625567556550847</c:v>
                </c:pt>
              </c:numCache>
            </c:numRef>
          </c:val>
          <c:smooth val="0"/>
          <c:extLst>
            <c:ext xmlns:c16="http://schemas.microsoft.com/office/drawing/2014/chart" uri="{C3380CC4-5D6E-409C-BE32-E72D297353CC}">
              <c16:uniqueId val="{00000005-8617-D840-A054-8807DD09F609}"/>
            </c:ext>
          </c:extLst>
        </c:ser>
        <c:ser>
          <c:idx val="6"/>
          <c:order val="6"/>
          <c:tx>
            <c:strRef>
              <c:f>'6. Chgs in Tot Share'!$EK$3</c:f>
              <c:strCache>
                <c:ptCount val="1"/>
                <c:pt idx="0">
                  <c:v> Versabank </c:v>
                </c:pt>
              </c:strCache>
            </c:strRef>
          </c:tx>
          <c:spPr>
            <a:ln w="28575" cap="rnd">
              <a:solidFill>
                <a:schemeClr val="accent1">
                  <a:lumMod val="60000"/>
                </a:schemeClr>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Share'!$EK$4:$EK$27</c:f>
              <c:numCache>
                <c:formatCode>0.00%</c:formatCode>
                <c:ptCount val="24"/>
                <c:pt idx="0">
                  <c:v>0</c:v>
                </c:pt>
                <c:pt idx="1">
                  <c:v>4.5914593530328743E-2</c:v>
                </c:pt>
                <c:pt idx="2">
                  <c:v>8.5140980870107283E-2</c:v>
                </c:pt>
                <c:pt idx="3">
                  <c:v>0.10872692548729512</c:v>
                </c:pt>
                <c:pt idx="4">
                  <c:v>0.11444885743437426</c:v>
                </c:pt>
                <c:pt idx="5">
                  <c:v>0.14880333106813601</c:v>
                </c:pt>
                <c:pt idx="6">
                  <c:v>0.14778112029166601</c:v>
                </c:pt>
                <c:pt idx="7">
                  <c:v>0.18150651272571627</c:v>
                </c:pt>
                <c:pt idx="8">
                  <c:v>0.2381778628049519</c:v>
                </c:pt>
                <c:pt idx="9">
                  <c:v>0.26893910287647377</c:v>
                </c:pt>
                <c:pt idx="10">
                  <c:v>0.28978247815917252</c:v>
                </c:pt>
                <c:pt idx="11">
                  <c:v>0.2832474958706197</c:v>
                </c:pt>
                <c:pt idx="12">
                  <c:v>0.32454627440397965</c:v>
                </c:pt>
              </c:numCache>
            </c:numRef>
          </c:val>
          <c:smooth val="0"/>
          <c:extLst>
            <c:ext xmlns:c16="http://schemas.microsoft.com/office/drawing/2014/chart" uri="{C3380CC4-5D6E-409C-BE32-E72D297353CC}">
              <c16:uniqueId val="{00000006-8617-D840-A054-8807DD09F609}"/>
            </c:ext>
          </c:extLst>
        </c:ser>
        <c:dLbls>
          <c:showLegendKey val="0"/>
          <c:showVal val="0"/>
          <c:showCatName val="0"/>
          <c:showSerName val="0"/>
          <c:showPercent val="0"/>
          <c:showBubbleSize val="0"/>
        </c:dLbls>
        <c:smooth val="0"/>
        <c:axId val="401064376"/>
        <c:axId val="401728840"/>
      </c:lineChart>
      <c:catAx>
        <c:axId val="401064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28840"/>
        <c:crosses val="autoZero"/>
        <c:auto val="1"/>
        <c:lblAlgn val="ctr"/>
        <c:lblOffset val="100"/>
        <c:noMultiLvlLbl val="0"/>
      </c:catAx>
      <c:valAx>
        <c:axId val="4017288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064376"/>
        <c:crosses val="autoZero"/>
        <c:crossBetween val="between"/>
      </c:valAx>
      <c:spPr>
        <a:noFill/>
        <a:ln>
          <a:noFill/>
        </a:ln>
        <a:effectLst/>
      </c:spPr>
    </c:plotArea>
    <c:legend>
      <c:legendPos val="b"/>
      <c:layout>
        <c:manualLayout>
          <c:xMode val="edge"/>
          <c:yMode val="edge"/>
          <c:x val="8.269530774525375E-3"/>
          <c:y val="0.82010223969528551"/>
          <c:w val="0.98346069549385051"/>
          <c:h val="0.162924634420697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t>Mortgage Market</a:t>
            </a:r>
          </a:p>
          <a:p>
            <a:pPr>
              <a:defRPr/>
            </a:pPr>
            <a:r>
              <a:rPr lang="en-US" sz="1400" dirty="0"/>
              <a:t>October 2021</a:t>
            </a:r>
          </a:p>
        </c:rich>
      </c:tx>
      <c:layout>
        <c:manualLayout>
          <c:xMode val="edge"/>
          <c:yMode val="edge"/>
          <c:x val="0.38689583333333333"/>
          <c:y val="1.250000000000000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Balances</c:v>
                </c:pt>
              </c:strCache>
            </c:strRef>
          </c:tx>
          <c:dPt>
            <c:idx val="0"/>
            <c:bubble3D val="0"/>
            <c:spPr>
              <a:solidFill>
                <a:srgbClr val="0432FF"/>
              </a:solidFill>
              <a:ln w="19050">
                <a:solidFill>
                  <a:schemeClr val="lt1"/>
                </a:solidFill>
              </a:ln>
              <a:effectLst/>
            </c:spPr>
            <c:extLst>
              <c:ext xmlns:c16="http://schemas.microsoft.com/office/drawing/2014/chart" uri="{C3380CC4-5D6E-409C-BE32-E72D297353CC}">
                <c16:uniqueId val="{00000001-4A5B-4D42-895E-77D418794B8A}"/>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4A5B-4D42-895E-77D418794B8A}"/>
              </c:ext>
            </c:extLst>
          </c:dPt>
          <c:dPt>
            <c:idx val="2"/>
            <c:bubble3D val="0"/>
            <c:spPr>
              <a:solidFill>
                <a:srgbClr val="1EFF51"/>
              </a:solidFill>
              <a:ln w="19050">
                <a:solidFill>
                  <a:schemeClr val="lt1"/>
                </a:solidFill>
              </a:ln>
              <a:effectLst/>
            </c:spPr>
            <c:extLst>
              <c:ext xmlns:c16="http://schemas.microsoft.com/office/drawing/2014/chart" uri="{C3380CC4-5D6E-409C-BE32-E72D297353CC}">
                <c16:uniqueId val="{00000005-4A5B-4D42-895E-77D418794B8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A5B-4D42-895E-77D418794B8A}"/>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1-4A5B-4D42-895E-77D418794B8A}"/>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3-4A5B-4D42-895E-77D418794B8A}"/>
                </c:ext>
              </c:extLst>
            </c:dLbl>
            <c:dLbl>
              <c:idx val="2"/>
              <c:layout>
                <c:manualLayout>
                  <c:x val="-6.2697342519685034E-2"/>
                  <c:y val="6.183612204724409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A5B-4D42-895E-77D418794B8A}"/>
                </c:ext>
              </c:extLst>
            </c:dLbl>
            <c:dLbl>
              <c:idx val="3"/>
              <c:layout>
                <c:manualLayout>
                  <c:x val="0.23244963910761154"/>
                  <c:y val="9.449458661417324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A5B-4D42-895E-77D418794B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Chartered Banks</c:v>
                </c:pt>
                <c:pt idx="1">
                  <c:v>Non-Bank Financial Insts</c:v>
                </c:pt>
              </c:strCache>
            </c:strRef>
          </c:cat>
          <c:val>
            <c:numRef>
              <c:f>Sheet1!$B$2:$B$5</c:f>
              <c:numCache>
                <c:formatCode>General</c:formatCode>
                <c:ptCount val="4"/>
                <c:pt idx="0">
                  <c:v>1471302</c:v>
                </c:pt>
                <c:pt idx="1">
                  <c:v>314051</c:v>
                </c:pt>
              </c:numCache>
            </c:numRef>
          </c:val>
          <c:extLst>
            <c:ext xmlns:c16="http://schemas.microsoft.com/office/drawing/2014/chart" uri="{C3380CC4-5D6E-409C-BE32-E72D297353CC}">
              <c16:uniqueId val="{00000000-DCC6-8145-9AB8-7B199C4B24A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Large Full-Service</a:t>
            </a:r>
            <a:r>
              <a:rPr lang="en-US" b="1" baseline="0"/>
              <a:t> Banks and Desjardins</a:t>
            </a:r>
            <a:endParaRPr lang="en-US" b="1"/>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435351046881221"/>
          <c:y val="0.20494896292070686"/>
          <c:w val="0.71659088738727694"/>
          <c:h val="0.65214961285410267"/>
        </c:manualLayout>
      </c:layout>
      <c:lineChart>
        <c:grouping val="standard"/>
        <c:varyColors val="0"/>
        <c:ser>
          <c:idx val="0"/>
          <c:order val="0"/>
          <c:tx>
            <c:strRef>
              <c:f>'6. Chgs in Tot Share'!$EL$3</c:f>
              <c:strCache>
                <c:ptCount val="1"/>
                <c:pt idx="0">
                  <c:v> RBC </c:v>
                </c:pt>
              </c:strCache>
            </c:strRef>
          </c:tx>
          <c:spPr>
            <a:ln w="28575" cap="rnd">
              <a:solidFill>
                <a:srgbClr val="FFC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Share'!$EL$4:$EL$27</c:f>
              <c:numCache>
                <c:formatCode>0.00%</c:formatCode>
                <c:ptCount val="24"/>
                <c:pt idx="0">
                  <c:v>0</c:v>
                </c:pt>
                <c:pt idx="1">
                  <c:v>7.1814646792189244E-3</c:v>
                </c:pt>
                <c:pt idx="2">
                  <c:v>1.5260200114289309E-2</c:v>
                </c:pt>
                <c:pt idx="3">
                  <c:v>1.4966722685196467E-2</c:v>
                </c:pt>
                <c:pt idx="4">
                  <c:v>1.3357146311283348E-2</c:v>
                </c:pt>
                <c:pt idx="5">
                  <c:v>1.4326584539916674E-2</c:v>
                </c:pt>
                <c:pt idx="6">
                  <c:v>1.2485194057545097E-2</c:v>
                </c:pt>
                <c:pt idx="7">
                  <c:v>1.2565620947982067E-2</c:v>
                </c:pt>
                <c:pt idx="8">
                  <c:v>1.1435500895761905E-2</c:v>
                </c:pt>
                <c:pt idx="9">
                  <c:v>1.1675233169764035E-2</c:v>
                </c:pt>
                <c:pt idx="10">
                  <c:v>1.158165382575021E-2</c:v>
                </c:pt>
                <c:pt idx="11">
                  <c:v>1.2193626058501413E-2</c:v>
                </c:pt>
                <c:pt idx="12">
                  <c:v>1.2687407176949649E-2</c:v>
                </c:pt>
              </c:numCache>
            </c:numRef>
          </c:val>
          <c:smooth val="0"/>
          <c:extLst>
            <c:ext xmlns:c16="http://schemas.microsoft.com/office/drawing/2014/chart" uri="{C3380CC4-5D6E-409C-BE32-E72D297353CC}">
              <c16:uniqueId val="{00000000-2596-FE48-84F0-0552BA9AF212}"/>
            </c:ext>
          </c:extLst>
        </c:ser>
        <c:ser>
          <c:idx val="5"/>
          <c:order val="1"/>
          <c:tx>
            <c:strRef>
              <c:f>'6. Chgs in Tot Share'!$EM$3</c:f>
              <c:strCache>
                <c:ptCount val="1"/>
                <c:pt idx="0">
                  <c:v> TDCT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Share'!$EM$4:$EM$27</c:f>
              <c:numCache>
                <c:formatCode>0.00%</c:formatCode>
                <c:ptCount val="24"/>
                <c:pt idx="0">
                  <c:v>0</c:v>
                </c:pt>
                <c:pt idx="1">
                  <c:v>-1.0072428098994377E-3</c:v>
                </c:pt>
                <c:pt idx="2">
                  <c:v>-2.4999636235877691E-3</c:v>
                </c:pt>
                <c:pt idx="3">
                  <c:v>-1.1292350742514899E-3</c:v>
                </c:pt>
                <c:pt idx="4">
                  <c:v>-9.6350020434199488E-4</c:v>
                </c:pt>
                <c:pt idx="5">
                  <c:v>-1.0373542022214799E-3</c:v>
                </c:pt>
                <c:pt idx="6">
                  <c:v>-7.9195656524411022E-4</c:v>
                </c:pt>
                <c:pt idx="7">
                  <c:v>-2.1403022500999145E-3</c:v>
                </c:pt>
                <c:pt idx="8">
                  <c:v>-5.4711443676507985E-3</c:v>
                </c:pt>
                <c:pt idx="9">
                  <c:v>-6.9533822817650724E-3</c:v>
                </c:pt>
                <c:pt idx="10">
                  <c:v>-8.0832836753354613E-3</c:v>
                </c:pt>
                <c:pt idx="11">
                  <c:v>-1.0987767114200353E-2</c:v>
                </c:pt>
                <c:pt idx="12">
                  <c:v>-1.524448795788067E-2</c:v>
                </c:pt>
              </c:numCache>
            </c:numRef>
          </c:val>
          <c:smooth val="0"/>
          <c:extLst>
            <c:ext xmlns:c16="http://schemas.microsoft.com/office/drawing/2014/chart" uri="{C3380CC4-5D6E-409C-BE32-E72D297353CC}">
              <c16:uniqueId val="{00000001-2596-FE48-84F0-0552BA9AF212}"/>
            </c:ext>
          </c:extLst>
        </c:ser>
        <c:ser>
          <c:idx val="1"/>
          <c:order val="2"/>
          <c:tx>
            <c:strRef>
              <c:f>'6. Chgs in Tot Share'!$EN$3</c:f>
              <c:strCache>
                <c:ptCount val="1"/>
                <c:pt idx="0">
                  <c:v> BNS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Share'!$EN$4:$EN$27</c:f>
              <c:numCache>
                <c:formatCode>0.00%</c:formatCode>
                <c:ptCount val="24"/>
                <c:pt idx="0">
                  <c:v>0</c:v>
                </c:pt>
                <c:pt idx="1">
                  <c:v>1.3468571581014914E-3</c:v>
                </c:pt>
                <c:pt idx="2">
                  <c:v>3.3585582421650243E-3</c:v>
                </c:pt>
                <c:pt idx="3">
                  <c:v>6.291958710950141E-3</c:v>
                </c:pt>
                <c:pt idx="4">
                  <c:v>6.287356944504891E-3</c:v>
                </c:pt>
                <c:pt idx="5">
                  <c:v>6.4613427543035286E-3</c:v>
                </c:pt>
                <c:pt idx="6">
                  <c:v>1.2309230711382662E-2</c:v>
                </c:pt>
                <c:pt idx="7">
                  <c:v>1.5318315509186865E-2</c:v>
                </c:pt>
                <c:pt idx="8">
                  <c:v>2.2791198558597823E-2</c:v>
                </c:pt>
                <c:pt idx="9">
                  <c:v>3.0288644867807683E-2</c:v>
                </c:pt>
                <c:pt idx="10">
                  <c:v>3.7665208653055129E-2</c:v>
                </c:pt>
                <c:pt idx="11">
                  <c:v>4.2372960325059439E-2</c:v>
                </c:pt>
                <c:pt idx="12">
                  <c:v>4.369827928372462E-2</c:v>
                </c:pt>
              </c:numCache>
            </c:numRef>
          </c:val>
          <c:smooth val="0"/>
          <c:extLst>
            <c:ext xmlns:c16="http://schemas.microsoft.com/office/drawing/2014/chart" uri="{C3380CC4-5D6E-409C-BE32-E72D297353CC}">
              <c16:uniqueId val="{00000002-2596-FE48-84F0-0552BA9AF212}"/>
            </c:ext>
          </c:extLst>
        </c:ser>
        <c:ser>
          <c:idx val="2"/>
          <c:order val="3"/>
          <c:tx>
            <c:strRef>
              <c:f>'6. Chgs in Tot Share'!$EO$3</c:f>
              <c:strCache>
                <c:ptCount val="1"/>
                <c:pt idx="0">
                  <c:v> BMO </c:v>
                </c:pt>
              </c:strCache>
            </c:strRef>
          </c:tx>
          <c:spPr>
            <a:ln w="28575" cap="rnd">
              <a:solidFill>
                <a:srgbClr val="0432FF"/>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Share'!$EO$4:$EO$27</c:f>
              <c:numCache>
                <c:formatCode>0.00%</c:formatCode>
                <c:ptCount val="24"/>
                <c:pt idx="0">
                  <c:v>0</c:v>
                </c:pt>
                <c:pt idx="1">
                  <c:v>3.7632742362216976E-4</c:v>
                </c:pt>
                <c:pt idx="2">
                  <c:v>3.0854587319685176E-4</c:v>
                </c:pt>
                <c:pt idx="3">
                  <c:v>9.3572404129255301E-4</c:v>
                </c:pt>
                <c:pt idx="4">
                  <c:v>3.0559028600388111E-3</c:v>
                </c:pt>
                <c:pt idx="5">
                  <c:v>5.0810519410851435E-3</c:v>
                </c:pt>
                <c:pt idx="6">
                  <c:v>2.9983821011159294E-3</c:v>
                </c:pt>
                <c:pt idx="7">
                  <c:v>3.1150684719022585E-3</c:v>
                </c:pt>
                <c:pt idx="8">
                  <c:v>6.568062154240381E-4</c:v>
                </c:pt>
                <c:pt idx="9">
                  <c:v>6.3441929098940195E-4</c:v>
                </c:pt>
                <c:pt idx="10">
                  <c:v>-1.8843178005632844E-3</c:v>
                </c:pt>
                <c:pt idx="11">
                  <c:v>-4.4454532485111217E-3</c:v>
                </c:pt>
                <c:pt idx="12">
                  <c:v>-8.591904487247122E-3</c:v>
                </c:pt>
              </c:numCache>
            </c:numRef>
          </c:val>
          <c:smooth val="0"/>
          <c:extLst>
            <c:ext xmlns:c16="http://schemas.microsoft.com/office/drawing/2014/chart" uri="{C3380CC4-5D6E-409C-BE32-E72D297353CC}">
              <c16:uniqueId val="{00000003-2596-FE48-84F0-0552BA9AF212}"/>
            </c:ext>
          </c:extLst>
        </c:ser>
        <c:ser>
          <c:idx val="3"/>
          <c:order val="4"/>
          <c:tx>
            <c:strRef>
              <c:f>'6. Chgs in Tot Share'!$EP$3</c:f>
              <c:strCache>
                <c:ptCount val="1"/>
                <c:pt idx="0">
                  <c:v> CIBC </c:v>
                </c:pt>
              </c:strCache>
            </c:strRef>
          </c:tx>
          <c:spPr>
            <a:ln w="28575" cap="rnd">
              <a:solidFill>
                <a:srgbClr val="C0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Share'!$EP$4:$EP$27</c:f>
              <c:numCache>
                <c:formatCode>0.00%</c:formatCode>
                <c:ptCount val="24"/>
                <c:pt idx="0">
                  <c:v>0</c:v>
                </c:pt>
                <c:pt idx="1">
                  <c:v>2.5481617414297333E-3</c:v>
                </c:pt>
                <c:pt idx="2">
                  <c:v>6.4371732480623285E-3</c:v>
                </c:pt>
                <c:pt idx="3">
                  <c:v>1.0344552642203311E-2</c:v>
                </c:pt>
                <c:pt idx="4">
                  <c:v>1.5193461499640709E-2</c:v>
                </c:pt>
                <c:pt idx="5">
                  <c:v>2.1255444799861724E-2</c:v>
                </c:pt>
                <c:pt idx="6">
                  <c:v>2.8084059004506147E-2</c:v>
                </c:pt>
                <c:pt idx="7">
                  <c:v>3.0643793891515593E-2</c:v>
                </c:pt>
                <c:pt idx="8">
                  <c:v>3.361382176125071E-2</c:v>
                </c:pt>
                <c:pt idx="9">
                  <c:v>3.6945484340803039E-2</c:v>
                </c:pt>
                <c:pt idx="10">
                  <c:v>3.878349839175859E-2</c:v>
                </c:pt>
                <c:pt idx="11">
                  <c:v>4.0704881631275475E-2</c:v>
                </c:pt>
                <c:pt idx="12">
                  <c:v>4.0968133794900684E-2</c:v>
                </c:pt>
              </c:numCache>
            </c:numRef>
          </c:val>
          <c:smooth val="0"/>
          <c:extLst>
            <c:ext xmlns:c16="http://schemas.microsoft.com/office/drawing/2014/chart" uri="{C3380CC4-5D6E-409C-BE32-E72D297353CC}">
              <c16:uniqueId val="{00000004-2596-FE48-84F0-0552BA9AF212}"/>
            </c:ext>
          </c:extLst>
        </c:ser>
        <c:ser>
          <c:idx val="4"/>
          <c:order val="5"/>
          <c:tx>
            <c:strRef>
              <c:f>'6. Chgs in Tot Share'!$EQ$3</c:f>
              <c:strCache>
                <c:ptCount val="1"/>
                <c:pt idx="0">
                  <c:v> Desjardins </c:v>
                </c:pt>
              </c:strCache>
            </c:strRef>
          </c:tx>
          <c:spPr>
            <a:ln w="28575" cap="rnd">
              <a:solidFill>
                <a:srgbClr val="00B05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Share'!$EQ$4:$EQ$27</c:f>
              <c:numCache>
                <c:formatCode>0.00%</c:formatCode>
                <c:ptCount val="24"/>
                <c:pt idx="0">
                  <c:v>0</c:v>
                </c:pt>
                <c:pt idx="1">
                  <c:v>0</c:v>
                </c:pt>
                <c:pt idx="2">
                  <c:v>2.3002970899285153E-3</c:v>
                </c:pt>
                <c:pt idx="3">
                  <c:v>2.3002970899285153E-3</c:v>
                </c:pt>
                <c:pt idx="4">
                  <c:v>2.3002970899285153E-3</c:v>
                </c:pt>
                <c:pt idx="5">
                  <c:v>5.3769590887485881E-3</c:v>
                </c:pt>
                <c:pt idx="6">
                  <c:v>5.3769590887485881E-3</c:v>
                </c:pt>
                <c:pt idx="7">
                  <c:v>5.3769590887485881E-3</c:v>
                </c:pt>
                <c:pt idx="8">
                  <c:v>8.3120866981177995E-3</c:v>
                </c:pt>
                <c:pt idx="9">
                  <c:v>8.3120866981177995E-3</c:v>
                </c:pt>
                <c:pt idx="10">
                  <c:v>8.3120866981177995E-3</c:v>
                </c:pt>
                <c:pt idx="11">
                  <c:v>5.3282094012789306E-3</c:v>
                </c:pt>
                <c:pt idx="12">
                  <c:v>5.3282094012789306E-3</c:v>
                </c:pt>
              </c:numCache>
            </c:numRef>
          </c:val>
          <c:smooth val="0"/>
          <c:extLst>
            <c:ext xmlns:c16="http://schemas.microsoft.com/office/drawing/2014/chart" uri="{C3380CC4-5D6E-409C-BE32-E72D297353CC}">
              <c16:uniqueId val="{00000005-2596-FE48-84F0-0552BA9AF212}"/>
            </c:ext>
          </c:extLst>
        </c:ser>
        <c:dLbls>
          <c:showLegendKey val="0"/>
          <c:showVal val="0"/>
          <c:showCatName val="0"/>
          <c:showSerName val="0"/>
          <c:showPercent val="0"/>
          <c:showBubbleSize val="0"/>
        </c:dLbls>
        <c:smooth val="0"/>
        <c:axId val="401732368"/>
        <c:axId val="401729232"/>
      </c:lineChart>
      <c:catAx>
        <c:axId val="40173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29232"/>
        <c:crosses val="autoZero"/>
        <c:auto val="1"/>
        <c:lblAlgn val="ctr"/>
        <c:lblOffset val="100"/>
        <c:noMultiLvlLbl val="0"/>
      </c:catAx>
      <c:valAx>
        <c:axId val="4017292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32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Smaller Full-Service Banks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491993276121383"/>
          <c:y val="0.15600441033979665"/>
          <c:w val="0.73987942518421157"/>
          <c:h val="0.64698593368898194"/>
        </c:manualLayout>
      </c:layout>
      <c:lineChart>
        <c:grouping val="standard"/>
        <c:varyColors val="0"/>
        <c:ser>
          <c:idx val="0"/>
          <c:order val="0"/>
          <c:tx>
            <c:strRef>
              <c:f>'6. Chgs in Tot Share'!$ER$3</c:f>
              <c:strCache>
                <c:ptCount val="1"/>
                <c:pt idx="0">
                  <c:v> National </c:v>
                </c:pt>
              </c:strCache>
            </c:strRef>
          </c:tx>
          <c:spPr>
            <a:ln w="28575" cap="rnd">
              <a:solidFill>
                <a:schemeClr val="tx1"/>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Share'!$ER$4:$ER$27</c:f>
              <c:numCache>
                <c:formatCode>0.00%</c:formatCode>
                <c:ptCount val="24"/>
                <c:pt idx="0">
                  <c:v>0</c:v>
                </c:pt>
                <c:pt idx="1">
                  <c:v>5.3467641103617878E-3</c:v>
                </c:pt>
                <c:pt idx="2">
                  <c:v>1.1474765224880229E-2</c:v>
                </c:pt>
                <c:pt idx="3">
                  <c:v>1.8416508175653656E-2</c:v>
                </c:pt>
                <c:pt idx="4">
                  <c:v>1.9793518018541761E-2</c:v>
                </c:pt>
                <c:pt idx="5">
                  <c:v>2.3826121386301843E-2</c:v>
                </c:pt>
                <c:pt idx="6">
                  <c:v>2.5539205112449202E-2</c:v>
                </c:pt>
                <c:pt idx="7">
                  <c:v>2.8504227150146808E-2</c:v>
                </c:pt>
                <c:pt idx="8">
                  <c:v>3.2637687794837215E-2</c:v>
                </c:pt>
                <c:pt idx="9">
                  <c:v>3.3916823430874536E-2</c:v>
                </c:pt>
                <c:pt idx="10">
                  <c:v>3.6252220700209073E-2</c:v>
                </c:pt>
                <c:pt idx="11">
                  <c:v>3.6240930125818784E-2</c:v>
                </c:pt>
                <c:pt idx="12">
                  <c:v>3.1994282123213431E-2</c:v>
                </c:pt>
              </c:numCache>
            </c:numRef>
          </c:val>
          <c:smooth val="0"/>
          <c:extLst>
            <c:ext xmlns:c16="http://schemas.microsoft.com/office/drawing/2014/chart" uri="{C3380CC4-5D6E-409C-BE32-E72D297353CC}">
              <c16:uniqueId val="{00000000-1009-0C49-ACF0-17A2CB669601}"/>
            </c:ext>
          </c:extLst>
        </c:ser>
        <c:ser>
          <c:idx val="5"/>
          <c:order val="1"/>
          <c:tx>
            <c:strRef>
              <c:f>'6. Chgs in Tot Share'!$ES$3</c:f>
              <c:strCache>
                <c:ptCount val="1"/>
                <c:pt idx="0">
                  <c:v>Laurentian</c:v>
                </c:pt>
              </c:strCache>
            </c:strRef>
          </c:tx>
          <c:spPr>
            <a:ln w="28575" cap="rnd">
              <a:solidFill>
                <a:srgbClr val="7030A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Share'!$ES$4:$ES$27</c:f>
              <c:numCache>
                <c:formatCode>0.00%</c:formatCode>
                <c:ptCount val="24"/>
                <c:pt idx="0">
                  <c:v>0</c:v>
                </c:pt>
                <c:pt idx="1">
                  <c:v>-8.9625516853261461E-4</c:v>
                </c:pt>
                <c:pt idx="2">
                  <c:v>-6.5242032562312039E-3</c:v>
                </c:pt>
                <c:pt idx="3">
                  <c:v>-1.1064003275433533E-2</c:v>
                </c:pt>
                <c:pt idx="4">
                  <c:v>-1.5906752561872742E-2</c:v>
                </c:pt>
                <c:pt idx="5">
                  <c:v>-2.538931735878092E-2</c:v>
                </c:pt>
                <c:pt idx="6">
                  <c:v>-3.7435486839176843E-2</c:v>
                </c:pt>
                <c:pt idx="7">
                  <c:v>-5.0808603347735716E-2</c:v>
                </c:pt>
                <c:pt idx="8">
                  <c:v>-6.1876586324324967E-2</c:v>
                </c:pt>
                <c:pt idx="9">
                  <c:v>-6.9721387951958827E-2</c:v>
                </c:pt>
                <c:pt idx="10">
                  <c:v>-7.33846554381824E-2</c:v>
                </c:pt>
                <c:pt idx="11">
                  <c:v>-7.0789803136149715E-2</c:v>
                </c:pt>
                <c:pt idx="12">
                  <c:v>-7.7118450313722303E-2</c:v>
                </c:pt>
              </c:numCache>
            </c:numRef>
          </c:val>
          <c:smooth val="0"/>
          <c:extLst>
            <c:ext xmlns:c16="http://schemas.microsoft.com/office/drawing/2014/chart" uri="{C3380CC4-5D6E-409C-BE32-E72D297353CC}">
              <c16:uniqueId val="{00000001-1009-0C49-ACF0-17A2CB669601}"/>
            </c:ext>
          </c:extLst>
        </c:ser>
        <c:ser>
          <c:idx val="1"/>
          <c:order val="2"/>
          <c:tx>
            <c:strRef>
              <c:f>'6. Chgs in Tot Share'!$ET$3</c:f>
              <c:strCache>
                <c:ptCount val="1"/>
                <c:pt idx="0">
                  <c:v>HSBC</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Share'!$ET$4:$ET$27</c:f>
              <c:numCache>
                <c:formatCode>0.00%</c:formatCode>
                <c:ptCount val="24"/>
                <c:pt idx="0">
                  <c:v>0</c:v>
                </c:pt>
                <c:pt idx="1">
                  <c:v>-2.8537783671549839E-3</c:v>
                </c:pt>
                <c:pt idx="2">
                  <c:v>-4.7028828920521459E-3</c:v>
                </c:pt>
                <c:pt idx="3">
                  <c:v>7.2272097188724087E-4</c:v>
                </c:pt>
                <c:pt idx="4">
                  <c:v>9.7699955222853244E-3</c:v>
                </c:pt>
                <c:pt idx="5">
                  <c:v>1.5711409017473553E-2</c:v>
                </c:pt>
                <c:pt idx="6">
                  <c:v>1.9390656752086916E-2</c:v>
                </c:pt>
                <c:pt idx="7">
                  <c:v>2.5121068807143706E-2</c:v>
                </c:pt>
                <c:pt idx="8">
                  <c:v>3.2584682130996363E-2</c:v>
                </c:pt>
                <c:pt idx="9">
                  <c:v>4.5075430027058674E-2</c:v>
                </c:pt>
                <c:pt idx="10">
                  <c:v>5.0064288767908624E-2</c:v>
                </c:pt>
                <c:pt idx="11">
                  <c:v>5.5331238453192454E-2</c:v>
                </c:pt>
                <c:pt idx="12">
                  <c:v>5.4726067879040115E-2</c:v>
                </c:pt>
              </c:numCache>
            </c:numRef>
          </c:val>
          <c:smooth val="0"/>
          <c:extLst>
            <c:ext xmlns:c16="http://schemas.microsoft.com/office/drawing/2014/chart" uri="{C3380CC4-5D6E-409C-BE32-E72D297353CC}">
              <c16:uniqueId val="{00000002-1009-0C49-ACF0-17A2CB669601}"/>
            </c:ext>
          </c:extLst>
        </c:ser>
        <c:ser>
          <c:idx val="2"/>
          <c:order val="3"/>
          <c:tx>
            <c:strRef>
              <c:f>'6. Chgs in Tot Share'!$EU$3</c:f>
              <c:strCache>
                <c:ptCount val="1"/>
                <c:pt idx="0">
                  <c:v>Canadian Western Bank</c:v>
                </c:pt>
              </c:strCache>
            </c:strRef>
          </c:tx>
          <c:spPr>
            <a:ln w="28575" cap="rnd">
              <a:solidFill>
                <a:srgbClr val="009999"/>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Share'!$EU$4:$EU$27</c:f>
              <c:numCache>
                <c:formatCode>0.00%</c:formatCode>
                <c:ptCount val="24"/>
                <c:pt idx="0">
                  <c:v>0</c:v>
                </c:pt>
                <c:pt idx="1">
                  <c:v>-4.8606728287967039E-3</c:v>
                </c:pt>
                <c:pt idx="2">
                  <c:v>-2.3798773101490762E-2</c:v>
                </c:pt>
                <c:pt idx="3">
                  <c:v>-1.5107420898536787E-2</c:v>
                </c:pt>
                <c:pt idx="4">
                  <c:v>-2.7745615656895772E-2</c:v>
                </c:pt>
                <c:pt idx="5">
                  <c:v>-3.3061424966223739E-2</c:v>
                </c:pt>
                <c:pt idx="6">
                  <c:v>-3.0728038898223942E-2</c:v>
                </c:pt>
                <c:pt idx="7">
                  <c:v>-4.7117297294533393E-2</c:v>
                </c:pt>
                <c:pt idx="8">
                  <c:v>-4.7234711027306114E-2</c:v>
                </c:pt>
                <c:pt idx="9">
                  <c:v>-4.6318262360818416E-2</c:v>
                </c:pt>
                <c:pt idx="10">
                  <c:v>-5.1431071909023907E-2</c:v>
                </c:pt>
                <c:pt idx="11">
                  <c:v>-3.5331839271481376E-2</c:v>
                </c:pt>
                <c:pt idx="12">
                  <c:v>-3.2080308048003332E-2</c:v>
                </c:pt>
              </c:numCache>
            </c:numRef>
          </c:val>
          <c:smooth val="0"/>
          <c:extLst>
            <c:ext xmlns:c16="http://schemas.microsoft.com/office/drawing/2014/chart" uri="{C3380CC4-5D6E-409C-BE32-E72D297353CC}">
              <c16:uniqueId val="{00000003-1009-0C49-ACF0-17A2CB669601}"/>
            </c:ext>
          </c:extLst>
        </c:ser>
        <c:ser>
          <c:idx val="3"/>
          <c:order val="4"/>
          <c:tx>
            <c:strRef>
              <c:f>'6. Chgs in Tot Share'!$EV$3</c:f>
              <c:strCache>
                <c:ptCount val="1"/>
                <c:pt idx="0">
                  <c:v>ICICI</c:v>
                </c:pt>
              </c:strCache>
            </c:strRef>
          </c:tx>
          <c:spPr>
            <a:ln w="28575" cap="rnd">
              <a:solidFill>
                <a:srgbClr val="AB794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Share'!$EV$4:$EV$27</c:f>
              <c:numCache>
                <c:formatCode>0.00%</c:formatCode>
                <c:ptCount val="24"/>
                <c:pt idx="0">
                  <c:v>0</c:v>
                </c:pt>
                <c:pt idx="1">
                  <c:v>-8.709311033658601E-3</c:v>
                </c:pt>
                <c:pt idx="2">
                  <c:v>-2.0995720577304863E-2</c:v>
                </c:pt>
                <c:pt idx="3">
                  <c:v>-2.5649675253961366E-2</c:v>
                </c:pt>
                <c:pt idx="4">
                  <c:v>-3.1729179132029918E-2</c:v>
                </c:pt>
                <c:pt idx="5">
                  <c:v>-4.5605537501528376E-2</c:v>
                </c:pt>
                <c:pt idx="6">
                  <c:v>-6.3044995366170087E-2</c:v>
                </c:pt>
                <c:pt idx="7">
                  <c:v>-7.0942275923509476E-2</c:v>
                </c:pt>
                <c:pt idx="8">
                  <c:v>-8.0221167053737552E-2</c:v>
                </c:pt>
                <c:pt idx="9">
                  <c:v>-8.568254445023557E-2</c:v>
                </c:pt>
                <c:pt idx="10">
                  <c:v>-9.2965416961607497E-2</c:v>
                </c:pt>
                <c:pt idx="11">
                  <c:v>-9.7742331071226984E-2</c:v>
                </c:pt>
                <c:pt idx="12">
                  <c:v>-0.10510755582409885</c:v>
                </c:pt>
              </c:numCache>
            </c:numRef>
          </c:val>
          <c:smooth val="0"/>
          <c:extLst>
            <c:ext xmlns:c16="http://schemas.microsoft.com/office/drawing/2014/chart" uri="{C3380CC4-5D6E-409C-BE32-E72D297353CC}">
              <c16:uniqueId val="{00000004-1009-0C49-ACF0-17A2CB669601}"/>
            </c:ext>
          </c:extLst>
        </c:ser>
        <c:dLbls>
          <c:showLegendKey val="0"/>
          <c:showVal val="0"/>
          <c:showCatName val="0"/>
          <c:showSerName val="0"/>
          <c:showPercent val="0"/>
          <c:showBubbleSize val="0"/>
        </c:dLbls>
        <c:smooth val="0"/>
        <c:axId val="401729624"/>
        <c:axId val="401730016"/>
      </c:lineChart>
      <c:catAx>
        <c:axId val="401729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30016"/>
        <c:crosses val="autoZero"/>
        <c:auto val="1"/>
        <c:lblAlgn val="ctr"/>
        <c:lblOffset val="100"/>
        <c:noMultiLvlLbl val="0"/>
      </c:catAx>
      <c:valAx>
        <c:axId val="4017300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29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Larger Direct Banks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62637724297379"/>
          <c:y val="0.15600441033979665"/>
          <c:w val="0.75977117358214574"/>
          <c:h val="0.69797168918241659"/>
        </c:manualLayout>
      </c:layout>
      <c:lineChart>
        <c:grouping val="standard"/>
        <c:varyColors val="0"/>
        <c:ser>
          <c:idx val="0"/>
          <c:order val="0"/>
          <c:tx>
            <c:strRef>
              <c:f>'6. Chgs in Tot Share'!$EW$3</c:f>
              <c:strCache>
                <c:ptCount val="1"/>
                <c:pt idx="0">
                  <c:v>Manulife</c:v>
                </c:pt>
              </c:strCache>
            </c:strRef>
          </c:tx>
          <c:spPr>
            <a:ln w="28575" cap="rnd">
              <a:solidFill>
                <a:srgbClr val="00684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Share'!$EW$4:$EW$27</c:f>
              <c:numCache>
                <c:formatCode>0.00%</c:formatCode>
                <c:ptCount val="24"/>
                <c:pt idx="0">
                  <c:v>0</c:v>
                </c:pt>
                <c:pt idx="1">
                  <c:v>-8.5335825361941252E-3</c:v>
                </c:pt>
                <c:pt idx="2">
                  <c:v>-1.8841639980345874E-2</c:v>
                </c:pt>
                <c:pt idx="3">
                  <c:v>-2.8936825963755932E-2</c:v>
                </c:pt>
                <c:pt idx="4">
                  <c:v>-4.0552848388504301E-2</c:v>
                </c:pt>
                <c:pt idx="5">
                  <c:v>-5.3486581938077461E-2</c:v>
                </c:pt>
                <c:pt idx="6">
                  <c:v>-6.8048728968376423E-2</c:v>
                </c:pt>
                <c:pt idx="7">
                  <c:v>-8.0101416405396961E-2</c:v>
                </c:pt>
                <c:pt idx="8">
                  <c:v>-8.6042282712204599E-2</c:v>
                </c:pt>
                <c:pt idx="9">
                  <c:v>-9.2895666014496878E-2</c:v>
                </c:pt>
                <c:pt idx="10">
                  <c:v>-9.032170967895449E-2</c:v>
                </c:pt>
                <c:pt idx="11">
                  <c:v>-8.6971910435826763E-2</c:v>
                </c:pt>
                <c:pt idx="12">
                  <c:v>-8.8595504934636859E-2</c:v>
                </c:pt>
              </c:numCache>
            </c:numRef>
          </c:val>
          <c:smooth val="0"/>
          <c:extLst>
            <c:ext xmlns:c16="http://schemas.microsoft.com/office/drawing/2014/chart" uri="{C3380CC4-5D6E-409C-BE32-E72D297353CC}">
              <c16:uniqueId val="{00000000-8A33-6545-A3EC-368B575DE533}"/>
            </c:ext>
          </c:extLst>
        </c:ser>
        <c:ser>
          <c:idx val="5"/>
          <c:order val="1"/>
          <c:tx>
            <c:strRef>
              <c:f>'6. Chgs in Tot Share'!$EX$3</c:f>
              <c:strCache>
                <c:ptCount val="1"/>
                <c:pt idx="0">
                  <c:v> Home Trust </c:v>
                </c:pt>
              </c:strCache>
            </c:strRef>
          </c:tx>
          <c:spPr>
            <a:ln w="28575" cap="rnd">
              <a:solidFill>
                <a:srgbClr val="0432FF"/>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Share'!$EX$4:$EX$27</c:f>
              <c:numCache>
                <c:formatCode>0.00%</c:formatCode>
                <c:ptCount val="24"/>
                <c:pt idx="0">
                  <c:v>0</c:v>
                </c:pt>
                <c:pt idx="1">
                  <c:v>-6.1958694903218323E-3</c:v>
                </c:pt>
                <c:pt idx="2">
                  <c:v>-1.6362068667715397E-2</c:v>
                </c:pt>
                <c:pt idx="3">
                  <c:v>-1.1030999660677105E-2</c:v>
                </c:pt>
                <c:pt idx="4">
                  <c:v>-2.6036357139051818E-2</c:v>
                </c:pt>
                <c:pt idx="5">
                  <c:v>-3.6492986473880488E-2</c:v>
                </c:pt>
                <c:pt idx="6">
                  <c:v>-4.1745011798667603E-2</c:v>
                </c:pt>
                <c:pt idx="7">
                  <c:v>-6.4444938653077558E-2</c:v>
                </c:pt>
                <c:pt idx="8">
                  <c:v>-7.0846517847761581E-2</c:v>
                </c:pt>
                <c:pt idx="9">
                  <c:v>-6.6214358356466413E-2</c:v>
                </c:pt>
                <c:pt idx="10">
                  <c:v>-5.9938388750033711E-2</c:v>
                </c:pt>
                <c:pt idx="11">
                  <c:v>-6.556547759155458E-2</c:v>
                </c:pt>
                <c:pt idx="12">
                  <c:v>-6.1629039256912918E-2</c:v>
                </c:pt>
              </c:numCache>
            </c:numRef>
          </c:val>
          <c:smooth val="0"/>
          <c:extLst>
            <c:ext xmlns:c16="http://schemas.microsoft.com/office/drawing/2014/chart" uri="{C3380CC4-5D6E-409C-BE32-E72D297353CC}">
              <c16:uniqueId val="{00000001-8A33-6545-A3EC-368B575DE533}"/>
            </c:ext>
          </c:extLst>
        </c:ser>
        <c:ser>
          <c:idx val="1"/>
          <c:order val="2"/>
          <c:tx>
            <c:strRef>
              <c:f>'6. Chgs in Tot Share'!$EY$3</c:f>
              <c:strCache>
                <c:ptCount val="1"/>
                <c:pt idx="0">
                  <c:v> Tangrerine </c:v>
                </c:pt>
              </c:strCache>
            </c:strRef>
          </c:tx>
          <c:spPr>
            <a:ln w="28575" cap="rnd">
              <a:solidFill>
                <a:srgbClr val="FF66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Share'!$EY$4:$EY$27</c:f>
              <c:numCache>
                <c:formatCode>0.00%</c:formatCode>
                <c:ptCount val="24"/>
                <c:pt idx="0">
                  <c:v>0</c:v>
                </c:pt>
                <c:pt idx="1">
                  <c:v>-9.4106752297147545E-3</c:v>
                </c:pt>
                <c:pt idx="2">
                  <c:v>-1.5065000977355874E-2</c:v>
                </c:pt>
                <c:pt idx="3">
                  <c:v>-1.8300514784333883E-2</c:v>
                </c:pt>
                <c:pt idx="4">
                  <c:v>-2.0907898553857808E-2</c:v>
                </c:pt>
                <c:pt idx="5">
                  <c:v>-2.5168549006577109E-2</c:v>
                </c:pt>
                <c:pt idx="6">
                  <c:v>-3.4122634081373455E-2</c:v>
                </c:pt>
                <c:pt idx="7">
                  <c:v>-3.1077559481085145E-2</c:v>
                </c:pt>
                <c:pt idx="8">
                  <c:v>0.10345959234384303</c:v>
                </c:pt>
                <c:pt idx="9">
                  <c:v>0.26130387391077997</c:v>
                </c:pt>
                <c:pt idx="10">
                  <c:v>0.36736893843035051</c:v>
                </c:pt>
                <c:pt idx="11">
                  <c:v>0.41372082579874142</c:v>
                </c:pt>
                <c:pt idx="12">
                  <c:v>0.44449850309020406</c:v>
                </c:pt>
              </c:numCache>
            </c:numRef>
          </c:val>
          <c:smooth val="0"/>
          <c:extLst>
            <c:ext xmlns:c16="http://schemas.microsoft.com/office/drawing/2014/chart" uri="{C3380CC4-5D6E-409C-BE32-E72D297353CC}">
              <c16:uniqueId val="{00000002-8A33-6545-A3EC-368B575DE533}"/>
            </c:ext>
          </c:extLst>
        </c:ser>
        <c:ser>
          <c:idx val="2"/>
          <c:order val="3"/>
          <c:tx>
            <c:strRef>
              <c:f>'6. Chgs in Tot Share'!$EZ$3</c:f>
              <c:strCache>
                <c:ptCount val="1"/>
                <c:pt idx="0">
                  <c:v> Equitable </c:v>
                </c:pt>
              </c:strCache>
            </c:strRef>
          </c:tx>
          <c:spPr>
            <a:ln w="28575" cap="rnd">
              <a:solidFill>
                <a:srgbClr val="FFC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Share'!$EZ$4:$EZ$27</c:f>
              <c:numCache>
                <c:formatCode>0.00%</c:formatCode>
                <c:ptCount val="24"/>
                <c:pt idx="0">
                  <c:v>0</c:v>
                </c:pt>
                <c:pt idx="1">
                  <c:v>7.2327559580846341E-5</c:v>
                </c:pt>
                <c:pt idx="2">
                  <c:v>2.7795348581275106E-3</c:v>
                </c:pt>
                <c:pt idx="3">
                  <c:v>1.0348388423710456E-2</c:v>
                </c:pt>
                <c:pt idx="4">
                  <c:v>1.0589857208844861E-2</c:v>
                </c:pt>
                <c:pt idx="5">
                  <c:v>7.7777994187466391E-3</c:v>
                </c:pt>
                <c:pt idx="6">
                  <c:v>-3.7136897182783938E-3</c:v>
                </c:pt>
                <c:pt idx="7">
                  <c:v>-4.8731723353574435E-3</c:v>
                </c:pt>
                <c:pt idx="8">
                  <c:v>8.357186461855971E-3</c:v>
                </c:pt>
                <c:pt idx="9">
                  <c:v>2.1057762338550699E-2</c:v>
                </c:pt>
                <c:pt idx="10">
                  <c:v>2.7505321179121744E-2</c:v>
                </c:pt>
                <c:pt idx="11">
                  <c:v>2.9600145976024221E-2</c:v>
                </c:pt>
                <c:pt idx="12">
                  <c:v>3.8483566726773936E-2</c:v>
                </c:pt>
              </c:numCache>
            </c:numRef>
          </c:val>
          <c:smooth val="0"/>
          <c:extLst>
            <c:ext xmlns:c16="http://schemas.microsoft.com/office/drawing/2014/chart" uri="{C3380CC4-5D6E-409C-BE32-E72D297353CC}">
              <c16:uniqueId val="{00000003-8A33-6545-A3EC-368B575DE533}"/>
            </c:ext>
          </c:extLst>
        </c:ser>
        <c:ser>
          <c:idx val="3"/>
          <c:order val="4"/>
          <c:tx>
            <c:strRef>
              <c:f>'6. Chgs in Tot Share'!$FA$3</c:f>
              <c:strCache>
                <c:ptCount val="1"/>
                <c:pt idx="0">
                  <c:v> B2B Bank </c:v>
                </c:pt>
              </c:strCache>
            </c:strRef>
          </c:tx>
          <c:spPr>
            <a:ln w="28575" cap="rnd">
              <a:solidFill>
                <a:srgbClr val="7030A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Share'!$FA$4:$FA$27</c:f>
              <c:numCache>
                <c:formatCode>0.00%</c:formatCode>
                <c:ptCount val="24"/>
                <c:pt idx="0">
                  <c:v>0</c:v>
                </c:pt>
                <c:pt idx="1">
                  <c:v>-1.8370552592174676E-2</c:v>
                </c:pt>
                <c:pt idx="2">
                  <c:v>-3.8514827612718426E-2</c:v>
                </c:pt>
                <c:pt idx="3">
                  <c:v>-4.5243003386582874E-2</c:v>
                </c:pt>
                <c:pt idx="4">
                  <c:v>-5.662275034723678E-2</c:v>
                </c:pt>
                <c:pt idx="5">
                  <c:v>-6.8677836083510468E-2</c:v>
                </c:pt>
                <c:pt idx="6">
                  <c:v>-8.1976978858049235E-2</c:v>
                </c:pt>
                <c:pt idx="7">
                  <c:v>-9.5026768950896706E-2</c:v>
                </c:pt>
                <c:pt idx="8">
                  <c:v>-0.10635865124482813</c:v>
                </c:pt>
                <c:pt idx="9">
                  <c:v>-0.11824182912924204</c:v>
                </c:pt>
                <c:pt idx="10">
                  <c:v>-0.12636234528137405</c:v>
                </c:pt>
                <c:pt idx="11">
                  <c:v>-0.13447917300662074</c:v>
                </c:pt>
                <c:pt idx="12">
                  <c:v>-0.14315718655847204</c:v>
                </c:pt>
              </c:numCache>
            </c:numRef>
          </c:val>
          <c:smooth val="0"/>
          <c:extLst>
            <c:ext xmlns:c16="http://schemas.microsoft.com/office/drawing/2014/chart" uri="{C3380CC4-5D6E-409C-BE32-E72D297353CC}">
              <c16:uniqueId val="{00000004-8A33-6545-A3EC-368B575DE533}"/>
            </c:ext>
          </c:extLst>
        </c:ser>
        <c:dLbls>
          <c:showLegendKey val="0"/>
          <c:showVal val="0"/>
          <c:showCatName val="0"/>
          <c:showSerName val="0"/>
          <c:showPercent val="0"/>
          <c:showBubbleSize val="0"/>
        </c:dLbls>
        <c:smooth val="0"/>
        <c:axId val="401730408"/>
        <c:axId val="401733544"/>
      </c:lineChart>
      <c:catAx>
        <c:axId val="401730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33544"/>
        <c:crosses val="autoZero"/>
        <c:auto val="1"/>
        <c:lblAlgn val="ctr"/>
        <c:lblOffset val="100"/>
        <c:noMultiLvlLbl val="0"/>
      </c:catAx>
      <c:valAx>
        <c:axId val="4017335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30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Smaller Direct Banks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219869007898362"/>
          <c:y val="0.15600441033979665"/>
          <c:w val="0.71743083478450809"/>
          <c:h val="0.64698593368898194"/>
        </c:manualLayout>
      </c:layout>
      <c:lineChart>
        <c:grouping val="standard"/>
        <c:varyColors val="0"/>
        <c:ser>
          <c:idx val="0"/>
          <c:order val="0"/>
          <c:tx>
            <c:strRef>
              <c:f>'6. Chgs in Tot Share'!$FC$3</c:f>
              <c:strCache>
                <c:ptCount val="1"/>
                <c:pt idx="0">
                  <c:v>Home Equity Bank</c:v>
                </c:pt>
              </c:strCache>
            </c:strRef>
          </c:tx>
          <c:spPr>
            <a:ln w="28575" cap="rnd">
              <a:solidFill>
                <a:srgbClr val="FFC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Share'!$FC$4:$FC$27</c:f>
              <c:numCache>
                <c:formatCode>0.00%</c:formatCode>
                <c:ptCount val="24"/>
                <c:pt idx="0">
                  <c:v>0</c:v>
                </c:pt>
                <c:pt idx="1">
                  <c:v>6.7093115608928998E-3</c:v>
                </c:pt>
                <c:pt idx="2">
                  <c:v>1.162345566734764E-2</c:v>
                </c:pt>
                <c:pt idx="3">
                  <c:v>1.307339386201388E-2</c:v>
                </c:pt>
                <c:pt idx="4">
                  <c:v>1.7710742005532826E-2</c:v>
                </c:pt>
                <c:pt idx="5">
                  <c:v>2.5852040669411939E-2</c:v>
                </c:pt>
                <c:pt idx="6">
                  <c:v>1.9265042979209859E-2</c:v>
                </c:pt>
                <c:pt idx="7">
                  <c:v>2.0827194083753716E-2</c:v>
                </c:pt>
                <c:pt idx="8">
                  <c:v>2.2216750542314652E-2</c:v>
                </c:pt>
                <c:pt idx="9">
                  <c:v>2.2470340765314054E-2</c:v>
                </c:pt>
                <c:pt idx="10">
                  <c:v>2.6334151752012747E-2</c:v>
                </c:pt>
                <c:pt idx="11">
                  <c:v>3.3233200936965905E-2</c:v>
                </c:pt>
                <c:pt idx="12">
                  <c:v>3.705823307307534E-2</c:v>
                </c:pt>
              </c:numCache>
            </c:numRef>
          </c:val>
          <c:smooth val="0"/>
          <c:extLst>
            <c:ext xmlns:c16="http://schemas.microsoft.com/office/drawing/2014/chart" uri="{C3380CC4-5D6E-409C-BE32-E72D297353CC}">
              <c16:uniqueId val="{00000000-E6DF-CA45-9F3A-2A9787553F3C}"/>
            </c:ext>
          </c:extLst>
        </c:ser>
        <c:ser>
          <c:idx val="1"/>
          <c:order val="1"/>
          <c:tx>
            <c:strRef>
              <c:f>'6. Chgs in Tot Share'!$FD$3</c:f>
              <c:strCache>
                <c:ptCount val="1"/>
                <c:pt idx="0">
                  <c:v> Haventree Bank </c:v>
                </c:pt>
              </c:strCache>
            </c:strRef>
          </c:tx>
          <c:spPr>
            <a:ln w="28575" cap="rnd">
              <a:solidFill>
                <a:schemeClr val="accent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Share'!$FD$4:$FD$27</c:f>
              <c:numCache>
                <c:formatCode>0.00%</c:formatCode>
                <c:ptCount val="24"/>
                <c:pt idx="0">
                  <c:v>0</c:v>
                </c:pt>
                <c:pt idx="1">
                  <c:v>1.0135285962594137E-2</c:v>
                </c:pt>
                <c:pt idx="2">
                  <c:v>2.9658428686926586E-2</c:v>
                </c:pt>
                <c:pt idx="3">
                  <c:v>2.5652418685913038E-2</c:v>
                </c:pt>
                <c:pt idx="4">
                  <c:v>3.9918354214642349E-2</c:v>
                </c:pt>
                <c:pt idx="5">
                  <c:v>5.3056243270397749E-2</c:v>
                </c:pt>
                <c:pt idx="6">
                  <c:v>6.2548464969592724E-2</c:v>
                </c:pt>
                <c:pt idx="7">
                  <c:v>6.3013279656328483E-2</c:v>
                </c:pt>
                <c:pt idx="8">
                  <c:v>6.5361163552141485E-2</c:v>
                </c:pt>
                <c:pt idx="9">
                  <c:v>5.6071577199604442E-2</c:v>
                </c:pt>
                <c:pt idx="10">
                  <c:v>4.5595721800470682E-2</c:v>
                </c:pt>
                <c:pt idx="11">
                  <c:v>3.8633680807641478E-2</c:v>
                </c:pt>
                <c:pt idx="12">
                  <c:v>3.7854073336928959E-2</c:v>
                </c:pt>
              </c:numCache>
            </c:numRef>
          </c:val>
          <c:smooth val="0"/>
          <c:extLst>
            <c:ext xmlns:c16="http://schemas.microsoft.com/office/drawing/2014/chart" uri="{C3380CC4-5D6E-409C-BE32-E72D297353CC}">
              <c16:uniqueId val="{00000001-E6DF-CA45-9F3A-2A9787553F3C}"/>
            </c:ext>
          </c:extLst>
        </c:ser>
        <c:ser>
          <c:idx val="2"/>
          <c:order val="2"/>
          <c:tx>
            <c:strRef>
              <c:f>'6. Chgs in Tot Share'!$FE$3</c:f>
              <c:strCache>
                <c:ptCount val="1"/>
                <c:pt idx="0">
                  <c:v> Peoples Trust </c:v>
                </c:pt>
              </c:strCache>
            </c:strRef>
          </c:tx>
          <c:spPr>
            <a:ln w="28575" cap="rnd">
              <a:solidFill>
                <a:srgbClr val="B53101"/>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Share'!$FE$4:$FE$27</c:f>
              <c:numCache>
                <c:formatCode>0.00%</c:formatCode>
                <c:ptCount val="24"/>
                <c:pt idx="0">
                  <c:v>0</c:v>
                </c:pt>
                <c:pt idx="1">
                  <c:v>-8.5263010315918777E-2</c:v>
                </c:pt>
                <c:pt idx="2">
                  <c:v>-6.9232651137269396E-2</c:v>
                </c:pt>
                <c:pt idx="3">
                  <c:v>-4.9492333895913718E-5</c:v>
                </c:pt>
                <c:pt idx="4">
                  <c:v>-7.7198993353023132E-2</c:v>
                </c:pt>
                <c:pt idx="5">
                  <c:v>-0.11800237852823431</c:v>
                </c:pt>
                <c:pt idx="6">
                  <c:v>2.0000877442631536E-2</c:v>
                </c:pt>
                <c:pt idx="7">
                  <c:v>-0.10859081497041438</c:v>
                </c:pt>
                <c:pt idx="8">
                  <c:v>-0.11496012473940989</c:v>
                </c:pt>
                <c:pt idx="9">
                  <c:v>-5.5568348064452919E-2</c:v>
                </c:pt>
                <c:pt idx="10">
                  <c:v>-6.2242677609620482E-2</c:v>
                </c:pt>
                <c:pt idx="11">
                  <c:v>-7.120862823132218E-2</c:v>
                </c:pt>
                <c:pt idx="12">
                  <c:v>3.3212844892398827E-2</c:v>
                </c:pt>
              </c:numCache>
            </c:numRef>
          </c:val>
          <c:smooth val="0"/>
          <c:extLst>
            <c:ext xmlns:c16="http://schemas.microsoft.com/office/drawing/2014/chart" uri="{C3380CC4-5D6E-409C-BE32-E72D297353CC}">
              <c16:uniqueId val="{00000002-E6DF-CA45-9F3A-2A9787553F3C}"/>
            </c:ext>
          </c:extLst>
        </c:ser>
        <c:ser>
          <c:idx val="3"/>
          <c:order val="3"/>
          <c:tx>
            <c:strRef>
              <c:f>'6. Chgs in Tot Share'!$FF$3</c:f>
              <c:strCache>
                <c:ptCount val="1"/>
                <c:pt idx="0">
                  <c:v> MCAN Mortgage Corp </c:v>
                </c:pt>
              </c:strCache>
            </c:strRef>
          </c:tx>
          <c:spPr>
            <a:ln w="28575" cap="rnd">
              <a:solidFill>
                <a:schemeClr val="accent4"/>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Share'!$FF$4:$FF$27</c:f>
              <c:numCache>
                <c:formatCode>0.00%</c:formatCode>
                <c:ptCount val="24"/>
                <c:pt idx="0">
                  <c:v>0</c:v>
                </c:pt>
                <c:pt idx="1">
                  <c:v>1.5839125256871287E-2</c:v>
                </c:pt>
                <c:pt idx="2">
                  <c:v>1.8933702575791075E-2</c:v>
                </c:pt>
                <c:pt idx="3">
                  <c:v>4.5465225151899005E-2</c:v>
                </c:pt>
                <c:pt idx="4">
                  <c:v>6.5915440822405344E-2</c:v>
                </c:pt>
                <c:pt idx="5">
                  <c:v>0.10125988895432671</c:v>
                </c:pt>
                <c:pt idx="6">
                  <c:v>0.11746973038493214</c:v>
                </c:pt>
                <c:pt idx="7">
                  <c:v>0.12330731586326245</c:v>
                </c:pt>
                <c:pt idx="8">
                  <c:v>0.15574843018067597</c:v>
                </c:pt>
                <c:pt idx="9">
                  <c:v>0.21344784045088314</c:v>
                </c:pt>
                <c:pt idx="10">
                  <c:v>0.24706935442374239</c:v>
                </c:pt>
                <c:pt idx="11">
                  <c:v>0.26997494586972792</c:v>
                </c:pt>
                <c:pt idx="12">
                  <c:v>0.29148027595023668</c:v>
                </c:pt>
              </c:numCache>
            </c:numRef>
          </c:val>
          <c:smooth val="0"/>
          <c:extLst>
            <c:ext xmlns:c16="http://schemas.microsoft.com/office/drawing/2014/chart" uri="{C3380CC4-5D6E-409C-BE32-E72D297353CC}">
              <c16:uniqueId val="{00000003-E6DF-CA45-9F3A-2A9787553F3C}"/>
            </c:ext>
          </c:extLst>
        </c:ser>
        <c:ser>
          <c:idx val="5"/>
          <c:order val="4"/>
          <c:tx>
            <c:strRef>
              <c:f>'6. Chgs in Tot Share'!$FH$3</c:f>
              <c:strCache>
                <c:ptCount val="1"/>
                <c:pt idx="0">
                  <c:v> Community Trust </c:v>
                </c:pt>
              </c:strCache>
            </c:strRef>
          </c:tx>
          <c:spPr>
            <a:ln w="28575" cap="rnd">
              <a:solidFill>
                <a:schemeClr val="accent6"/>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Share'!$FH$4:$FH$27</c:f>
              <c:numCache>
                <c:formatCode>0.00%</c:formatCode>
                <c:ptCount val="24"/>
                <c:pt idx="0">
                  <c:v>0</c:v>
                </c:pt>
                <c:pt idx="1">
                  <c:v>-2.1447468222682713E-2</c:v>
                </c:pt>
                <c:pt idx="2">
                  <c:v>-2.2327283359475977E-2</c:v>
                </c:pt>
                <c:pt idx="3">
                  <c:v>2.3353821483897922E-2</c:v>
                </c:pt>
                <c:pt idx="4">
                  <c:v>2.1130932275254633E-2</c:v>
                </c:pt>
                <c:pt idx="5">
                  <c:v>2.6821169617634425E-2</c:v>
                </c:pt>
                <c:pt idx="6">
                  <c:v>9.0454018838241515E-2</c:v>
                </c:pt>
                <c:pt idx="7">
                  <c:v>0.15230301830251591</c:v>
                </c:pt>
                <c:pt idx="8">
                  <c:v>0.20479007050538506</c:v>
                </c:pt>
                <c:pt idx="9">
                  <c:v>0.2021571851467848</c:v>
                </c:pt>
                <c:pt idx="10">
                  <c:v>0.26843322585230406</c:v>
                </c:pt>
                <c:pt idx="11">
                  <c:v>0.26688215260546233</c:v>
                </c:pt>
                <c:pt idx="12">
                  <c:v>0.31779707315953099</c:v>
                </c:pt>
              </c:numCache>
            </c:numRef>
          </c:val>
          <c:smooth val="0"/>
          <c:extLst>
            <c:ext xmlns:c16="http://schemas.microsoft.com/office/drawing/2014/chart" uri="{C3380CC4-5D6E-409C-BE32-E72D297353CC}">
              <c16:uniqueId val="{00000004-E6DF-CA45-9F3A-2A9787553F3C}"/>
            </c:ext>
          </c:extLst>
        </c:ser>
        <c:ser>
          <c:idx val="6"/>
          <c:order val="5"/>
          <c:tx>
            <c:strRef>
              <c:f>'6. Chgs in Tot Share'!$FI$3</c:f>
              <c:strCache>
                <c:ptCount val="1"/>
                <c:pt idx="0">
                  <c:v> Versabank </c:v>
                </c:pt>
              </c:strCache>
            </c:strRef>
          </c:tx>
          <c:spPr>
            <a:ln w="28575" cap="rnd">
              <a:solidFill>
                <a:schemeClr val="accent1">
                  <a:lumMod val="60000"/>
                </a:schemeClr>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Share'!$FI$4:$FI$27</c:f>
              <c:numCache>
                <c:formatCode>0.00%</c:formatCode>
                <c:ptCount val="24"/>
                <c:pt idx="0">
                  <c:v>0</c:v>
                </c:pt>
                <c:pt idx="1">
                  <c:v>5.2682880696773007E-3</c:v>
                </c:pt>
                <c:pt idx="2">
                  <c:v>-1.4074811199857433E-3</c:v>
                </c:pt>
                <c:pt idx="3">
                  <c:v>0.19202810081902269</c:v>
                </c:pt>
                <c:pt idx="4">
                  <c:v>0.17590188190022668</c:v>
                </c:pt>
                <c:pt idx="5">
                  <c:v>0.1477862094802537</c:v>
                </c:pt>
                <c:pt idx="6">
                  <c:v>0.13873352072876205</c:v>
                </c:pt>
                <c:pt idx="7">
                  <c:v>0.11553579352342395</c:v>
                </c:pt>
                <c:pt idx="8">
                  <c:v>0.39879557238837099</c:v>
                </c:pt>
                <c:pt idx="9">
                  <c:v>0.21692610593210757</c:v>
                </c:pt>
                <c:pt idx="10">
                  <c:v>0.35927920504143029</c:v>
                </c:pt>
                <c:pt idx="11">
                  <c:v>0.18853558409211554</c:v>
                </c:pt>
                <c:pt idx="12">
                  <c:v>0.26993442937572115</c:v>
                </c:pt>
              </c:numCache>
            </c:numRef>
          </c:val>
          <c:smooth val="0"/>
          <c:extLst>
            <c:ext xmlns:c16="http://schemas.microsoft.com/office/drawing/2014/chart" uri="{C3380CC4-5D6E-409C-BE32-E72D297353CC}">
              <c16:uniqueId val="{00000005-E6DF-CA45-9F3A-2A9787553F3C}"/>
            </c:ext>
          </c:extLst>
        </c:ser>
        <c:dLbls>
          <c:showLegendKey val="0"/>
          <c:showVal val="0"/>
          <c:showCatName val="0"/>
          <c:showSerName val="0"/>
          <c:showPercent val="0"/>
          <c:showBubbleSize val="0"/>
        </c:dLbls>
        <c:smooth val="0"/>
        <c:axId val="401726096"/>
        <c:axId val="401726488"/>
      </c:lineChart>
      <c:catAx>
        <c:axId val="401726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26488"/>
        <c:crosses val="autoZero"/>
        <c:auto val="1"/>
        <c:lblAlgn val="ctr"/>
        <c:lblOffset val="100"/>
        <c:noMultiLvlLbl val="0"/>
      </c:catAx>
      <c:valAx>
        <c:axId val="4017264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26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CA" sz="1000" dirty="0"/>
              <a:t>Personal Loans and Credit Cards</a:t>
            </a:r>
          </a:p>
          <a:p>
            <a:pPr>
              <a:defRPr sz="1000"/>
            </a:pPr>
            <a:endParaRPr lang="en-CA" sz="1000" dirty="0"/>
          </a:p>
          <a:p>
            <a:pPr>
              <a:defRPr sz="1000"/>
            </a:pPr>
            <a:r>
              <a:rPr lang="en-CA" sz="1000" dirty="0"/>
              <a:t>October 2021</a:t>
            </a:r>
          </a:p>
        </c:rich>
      </c:tx>
      <c:layout>
        <c:manualLayout>
          <c:xMode val="edge"/>
          <c:yMode val="edge"/>
          <c:x val="0.24590389662830608"/>
          <c:y val="2.9463691220516009E-3"/>
        </c:manualLayout>
      </c:layout>
      <c:overlay val="0"/>
    </c:title>
    <c:autoTitleDeleted val="0"/>
    <c:plotArea>
      <c:layout/>
      <c:pieChart>
        <c:varyColors val="1"/>
        <c:ser>
          <c:idx val="0"/>
          <c:order val="0"/>
          <c:dPt>
            <c:idx val="1"/>
            <c:bubble3D val="0"/>
            <c:spPr>
              <a:solidFill>
                <a:srgbClr val="0000FF"/>
              </a:solidFill>
            </c:spPr>
            <c:extLst>
              <c:ext xmlns:c16="http://schemas.microsoft.com/office/drawing/2014/chart" uri="{C3380CC4-5D6E-409C-BE32-E72D297353CC}">
                <c16:uniqueId val="{00000001-EBD9-4BF9-ABEB-E3754D02BCB2}"/>
              </c:ext>
            </c:extLst>
          </c:dPt>
          <c:dPt>
            <c:idx val="2"/>
            <c:bubble3D val="0"/>
            <c:spPr>
              <a:solidFill>
                <a:srgbClr val="FF0000"/>
              </a:solidFill>
            </c:spPr>
            <c:extLst>
              <c:ext xmlns:c16="http://schemas.microsoft.com/office/drawing/2014/chart" uri="{C3380CC4-5D6E-409C-BE32-E72D297353CC}">
                <c16:uniqueId val="{00000003-EBD9-4BF9-ABEB-E3754D02BCB2}"/>
              </c:ext>
            </c:extLst>
          </c:dPt>
          <c:dPt>
            <c:idx val="3"/>
            <c:bubble3D val="0"/>
            <c:spPr>
              <a:solidFill>
                <a:srgbClr val="FFFF00"/>
              </a:solidFill>
            </c:spPr>
            <c:extLst>
              <c:ext xmlns:c16="http://schemas.microsoft.com/office/drawing/2014/chart" uri="{C3380CC4-5D6E-409C-BE32-E72D297353CC}">
                <c16:uniqueId val="{00000005-EBD9-4BF9-ABEB-E3754D02BCB2}"/>
              </c:ext>
            </c:extLst>
          </c:dPt>
          <c:dPt>
            <c:idx val="4"/>
            <c:bubble3D val="0"/>
            <c:spPr>
              <a:solidFill>
                <a:srgbClr val="00B050"/>
              </a:solidFill>
            </c:spPr>
            <c:extLst>
              <c:ext xmlns:c16="http://schemas.microsoft.com/office/drawing/2014/chart" uri="{C3380CC4-5D6E-409C-BE32-E72D297353CC}">
                <c16:uniqueId val="{00000007-EBD9-4BF9-ABEB-E3754D02BCB2}"/>
              </c:ext>
            </c:extLst>
          </c:dPt>
          <c:dPt>
            <c:idx val="6"/>
            <c:bubble3D val="0"/>
            <c:spPr>
              <a:solidFill>
                <a:srgbClr val="7030A0"/>
              </a:solidFill>
            </c:spPr>
            <c:extLst>
              <c:ext xmlns:c16="http://schemas.microsoft.com/office/drawing/2014/chart" uri="{C3380CC4-5D6E-409C-BE32-E72D297353CC}">
                <c16:uniqueId val="{00000009-EBD9-4BF9-ABEB-E3754D02BCB2}"/>
              </c:ext>
            </c:extLst>
          </c:dPt>
          <c:dLbls>
            <c:dLbl>
              <c:idx val="1"/>
              <c:layout>
                <c:manualLayout>
                  <c:x val="-0.24893700787401574"/>
                  <c:y val="-0.13236064486044175"/>
                </c:manualLayout>
              </c:layout>
              <c:spPr>
                <a:noFill/>
                <a:ln>
                  <a:noFill/>
                </a:ln>
                <a:effectLst/>
              </c:spPr>
              <c:txPr>
                <a:bodyPr/>
                <a:lstStyle/>
                <a:p>
                  <a:pPr>
                    <a:defRPr>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BD9-4BF9-ABEB-E3754D02BCB2}"/>
                </c:ext>
              </c:extLst>
            </c:dLbl>
            <c:dLbl>
              <c:idx val="2"/>
              <c:layout>
                <c:manualLayout>
                  <c:x val="-5.5564910155461347E-2"/>
                  <c:y val="5.925519500555631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BD9-4BF9-ABEB-E3754D02BCB2}"/>
                </c:ext>
              </c:extLst>
            </c:dLbl>
            <c:dLbl>
              <c:idx val="3"/>
              <c:layout>
                <c:manualLayout>
                  <c:x val="0.14394558853220271"/>
                  <c:y val="0.22062945580330315"/>
                </c:manualLayout>
              </c:layout>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BD9-4BF9-ABEB-E3754D02BCB2}"/>
                </c:ext>
              </c:extLst>
            </c:dLbl>
            <c:dLbl>
              <c:idx val="4"/>
              <c:layout>
                <c:manualLayout>
                  <c:x val="1.08913789622451E-2"/>
                  <c:y val="2.8415062210147999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BD9-4BF9-ABEB-E3754D02BCB2}"/>
                </c:ext>
              </c:extLst>
            </c:dLbl>
            <c:dLbl>
              <c:idx val="5"/>
              <c:layout>
                <c:manualLayout>
                  <c:x val="-0.197122551988693"/>
                  <c:y val="-3.8161976062490902E-2"/>
                </c:manualLayout>
              </c:layout>
              <c:showLegendKey val="0"/>
              <c:showVal val="0"/>
              <c:showCatName val="1"/>
              <c:showSerName val="0"/>
              <c:showPercent val="1"/>
              <c:showBubbleSize val="0"/>
              <c:extLst>
                <c:ext xmlns:c15="http://schemas.microsoft.com/office/drawing/2012/chart" uri="{CE6537A1-D6FC-4f65-9D91-7224C49458BB}">
                  <c15:layout>
                    <c:manualLayout>
                      <c:w val="0.21367958812840701"/>
                      <c:h val="0.187904806757625"/>
                    </c:manualLayout>
                  </c15:layout>
                </c:ext>
                <c:ext xmlns:c16="http://schemas.microsoft.com/office/drawing/2014/chart" uri="{C3380CC4-5D6E-409C-BE32-E72D297353CC}">
                  <c16:uniqueId val="{0000000A-EBD9-4BF9-ABEB-E3754D02BCB2}"/>
                </c:ext>
              </c:extLst>
            </c:dLbl>
            <c:dLbl>
              <c:idx val="6"/>
              <c:layout>
                <c:manualLayout>
                  <c:x val="0.342829396325459"/>
                  <c:y val="1.580529836047319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BD9-4BF9-ABEB-E3754D02BCB2}"/>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Sheet1!$A$1:$A$4</c:f>
              <c:strCache>
                <c:ptCount val="4"/>
                <c:pt idx="0">
                  <c:v> </c:v>
                </c:pt>
                <c:pt idx="1">
                  <c:v> Chartered Banks </c:v>
                </c:pt>
                <c:pt idx="2">
                  <c:v> Credit Unions </c:v>
                </c:pt>
                <c:pt idx="3">
                  <c:v> Other Non-Bank Financial Corps </c:v>
                </c:pt>
              </c:strCache>
            </c:strRef>
          </c:cat>
          <c:val>
            <c:numRef>
              <c:f>Sheet1!$B$1:$B$4</c:f>
              <c:numCache>
                <c:formatCode>_(* #,##0_);_(* \(#,##0\);_(* "-"??_);_(@_)</c:formatCode>
                <c:ptCount val="4"/>
                <c:pt idx="1">
                  <c:v>539046</c:v>
                </c:pt>
                <c:pt idx="2">
                  <c:v>77779</c:v>
                </c:pt>
                <c:pt idx="3">
                  <c:v>83882</c:v>
                </c:pt>
              </c:numCache>
            </c:numRef>
          </c:val>
          <c:extLst>
            <c:ext xmlns:c15="http://schemas.microsoft.com/office/drawing/2012/chart" uri="{02D57815-91ED-43cb-92C2-25804820EDAC}">
              <c15:filteredSeriesTitle>
                <c15:tx>
                  <c:strRef>
                    <c:extLst>
                      <c:ext uri="{02D57815-91ED-43cb-92C2-25804820EDAC}">
                        <c15:formulaRef>
                          <c15:sqref>Sheet1!$B$1:$B$0</c15:sqref>
                        </c15:formulaRef>
                      </c:ext>
                    </c:extLst>
                  </c:strRef>
                </c15:tx>
              </c15:filteredSeriesTitle>
            </c:ext>
            <c:ext xmlns:c16="http://schemas.microsoft.com/office/drawing/2014/chart" uri="{C3380CC4-5D6E-409C-BE32-E72D297353CC}">
              <c16:uniqueId val="{0000000B-EBD9-4BF9-ABEB-E3754D02BCB2}"/>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000">
          <a:solidFill>
            <a:schemeClr val="tx1">
              <a:lumMod val="50000"/>
              <a:lumOff val="50000"/>
            </a:schemeClr>
          </a:solidFill>
          <a:latin typeface="Verdana" charset="0"/>
          <a:ea typeface="Verdana" charset="0"/>
          <a:cs typeface="Verdana"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sz="1800" dirty="0"/>
              <a:t>Personal Loan Mix</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rgbClr val="0432FF"/>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9AE1-874E-B309-96D4F6F76B36}"/>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9AE1-874E-B309-96D4F6F76B36}"/>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9AE1-874E-B309-96D4F6F76B36}"/>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9AE1-874E-B309-96D4F6F76B36}"/>
              </c:ext>
            </c:extLst>
          </c:dPt>
          <c:dPt>
            <c:idx val="4"/>
            <c:bubble3D val="0"/>
            <c:spPr>
              <a:solidFill>
                <a:srgbClr val="00B05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9AE1-874E-B309-96D4F6F76B36}"/>
              </c:ext>
            </c:extLst>
          </c:dPt>
          <c:dPt>
            <c:idx val="5"/>
            <c:bubble3D val="0"/>
            <c:spPr>
              <a:solidFill>
                <a:srgbClr val="FFFF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B-5267-4AC2-8DED-96E256F2F716}"/>
              </c:ext>
            </c:extLst>
          </c:dPt>
          <c:dPt>
            <c:idx val="6"/>
            <c:bubble3D val="0"/>
            <c:spPr>
              <a:solidFill>
                <a:srgbClr val="FF0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D-CD86-1243-8DDA-9BA04C1FC165}"/>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F-776F-4E0D-9806-772C0187A9D8}"/>
              </c:ext>
            </c:extLst>
          </c:dPt>
          <c:dLbls>
            <c:dLbl>
              <c:idx val="0"/>
              <c:layout>
                <c:manualLayout>
                  <c:x val="-0.18198707472886644"/>
                  <c:y val="0.1255031906058471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E1-874E-B309-96D4F6F76B36}"/>
                </c:ext>
              </c:extLst>
            </c:dLbl>
            <c:dLbl>
              <c:idx val="1"/>
              <c:layout>
                <c:manualLayout>
                  <c:x val="-1.9444444444444545E-2"/>
                  <c:y val="-0.1652475216298897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AE1-874E-B309-96D4F6F76B36}"/>
                </c:ext>
              </c:extLst>
            </c:dLbl>
            <c:dLbl>
              <c:idx val="2"/>
              <c:layout>
                <c:manualLayout>
                  <c:x val="-9.2275788639627709E-2"/>
                  <c:y val="1.4480409574971353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744465904026148"/>
                      <c:h val="0.15204272363150867"/>
                    </c:manualLayout>
                  </c15:layout>
                </c:ext>
                <c:ext xmlns:c16="http://schemas.microsoft.com/office/drawing/2014/chart" uri="{C3380CC4-5D6E-409C-BE32-E72D297353CC}">
                  <c16:uniqueId val="{00000005-9AE1-874E-B309-96D4F6F76B36}"/>
                </c:ext>
              </c:extLst>
            </c:dLbl>
            <c:dLbl>
              <c:idx val="3"/>
              <c:layout>
                <c:manualLayout>
                  <c:x val="-3.901884316347249E-2"/>
                  <c:y val="7.2387435215457888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4709864391951004"/>
                      <c:h val="0.13734322929260009"/>
                    </c:manualLayout>
                  </c15:layout>
                </c:ext>
                <c:ext xmlns:c16="http://schemas.microsoft.com/office/drawing/2014/chart" uri="{C3380CC4-5D6E-409C-BE32-E72D297353CC}">
                  <c16:uniqueId val="{00000007-9AE1-874E-B309-96D4F6F76B36}"/>
                </c:ext>
              </c:extLst>
            </c:dLbl>
            <c:dLbl>
              <c:idx val="4"/>
              <c:layout>
                <c:manualLayout>
                  <c:x val="-0.13275546806649169"/>
                  <c:y val="-0.1667548332159414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AE1-874E-B309-96D4F6F76B36}"/>
                </c:ext>
              </c:extLst>
            </c:dLbl>
            <c:dLbl>
              <c:idx val="5"/>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B-5267-4AC2-8DED-96E256F2F716}"/>
                </c:ext>
              </c:extLst>
            </c:dLbl>
            <c:dLbl>
              <c:idx val="6"/>
              <c:layout>
                <c:manualLayout>
                  <c:x val="0.17709908136482941"/>
                  <c:y val="0.1664756157816721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CD86-1243-8DDA-9BA04C1FC16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Sheet1!$A$2:$A$9</c:f>
              <c:strCache>
                <c:ptCount val="8"/>
                <c:pt idx="0">
                  <c:v>Auto Finance</c:v>
                </c:pt>
                <c:pt idx="1">
                  <c:v>Loans for Tax Sheltered Plans </c:v>
                </c:pt>
                <c:pt idx="2">
                  <c:v>Loans for Stocks and Bonds </c:v>
                </c:pt>
                <c:pt idx="3">
                  <c:v>Other Installment</c:v>
                </c:pt>
                <c:pt idx="4">
                  <c:v>Real Estate Secured Pers Loans</c:v>
                </c:pt>
                <c:pt idx="5">
                  <c:v>Non-Real Estate PLOCs</c:v>
                </c:pt>
                <c:pt idx="6">
                  <c:v>Credit Card</c:v>
                </c:pt>
                <c:pt idx="7">
                  <c:v>Other Loans</c:v>
                </c:pt>
              </c:strCache>
            </c:strRef>
          </c:cat>
          <c:val>
            <c:numRef>
              <c:f>Sheet1!$B$2:$B$9</c:f>
              <c:numCache>
                <c:formatCode>_(* #,##0.0_);_(* \(#,##0.0\);_(* "-"??_);_(@_)</c:formatCode>
                <c:ptCount val="8"/>
                <c:pt idx="0">
                  <c:v>95236</c:v>
                </c:pt>
                <c:pt idx="1">
                  <c:v>1022</c:v>
                </c:pt>
                <c:pt idx="2">
                  <c:v>7005</c:v>
                </c:pt>
                <c:pt idx="3">
                  <c:v>14118</c:v>
                </c:pt>
                <c:pt idx="4">
                  <c:v>266864.2</c:v>
                </c:pt>
                <c:pt idx="5">
                  <c:v>58928</c:v>
                </c:pt>
                <c:pt idx="6">
                  <c:v>79324</c:v>
                </c:pt>
                <c:pt idx="7">
                  <c:v>16547.599999999999</c:v>
                </c:pt>
              </c:numCache>
            </c:numRef>
          </c:val>
          <c:extLst>
            <c:ext xmlns:c16="http://schemas.microsoft.com/office/drawing/2014/chart" uri="{C3380CC4-5D6E-409C-BE32-E72D297353CC}">
              <c16:uniqueId val="{00000000-6C4F-2F44-854D-7FE7D2A6B2C3}"/>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Large Full-Service Banks and Desjardins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530678948150349"/>
          <c:y val="0.20942721268752298"/>
          <c:w val="0.77349824196503736"/>
          <c:h val="0.64454888683469025"/>
        </c:manualLayout>
      </c:layout>
      <c:lineChart>
        <c:grouping val="standard"/>
        <c:varyColors val="0"/>
        <c:ser>
          <c:idx val="0"/>
          <c:order val="0"/>
          <c:tx>
            <c:strRef>
              <c:f>'6. Chgs in Tot Share'!$FJ$3</c:f>
              <c:strCache>
                <c:ptCount val="1"/>
                <c:pt idx="0">
                  <c:v> RBC </c:v>
                </c:pt>
              </c:strCache>
            </c:strRef>
          </c:tx>
          <c:spPr>
            <a:ln w="28575" cap="rnd">
              <a:solidFill>
                <a:srgbClr val="FFC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Share'!$FJ$4:$FJ$27</c:f>
              <c:numCache>
                <c:formatCode>0.00%</c:formatCode>
                <c:ptCount val="24"/>
                <c:pt idx="0">
                  <c:v>0</c:v>
                </c:pt>
                <c:pt idx="1">
                  <c:v>-3.2310920595824319E-3</c:v>
                </c:pt>
                <c:pt idx="2">
                  <c:v>-8.8569214367589452E-3</c:v>
                </c:pt>
                <c:pt idx="3">
                  <c:v>-2.6847850693244097E-2</c:v>
                </c:pt>
                <c:pt idx="4">
                  <c:v>-3.0665114249838074E-2</c:v>
                </c:pt>
                <c:pt idx="5">
                  <c:v>-2.9237979716242809E-2</c:v>
                </c:pt>
                <c:pt idx="6">
                  <c:v>-3.0729248680755498E-2</c:v>
                </c:pt>
                <c:pt idx="7">
                  <c:v>-3.3208330247774739E-2</c:v>
                </c:pt>
                <c:pt idx="8">
                  <c:v>-3.1238635380710297E-2</c:v>
                </c:pt>
                <c:pt idx="9">
                  <c:v>-3.0775226651238916E-2</c:v>
                </c:pt>
                <c:pt idx="10">
                  <c:v>-3.1311173868129649E-2</c:v>
                </c:pt>
                <c:pt idx="11">
                  <c:v>-3.3325597990037779E-2</c:v>
                </c:pt>
                <c:pt idx="12">
                  <c:v>-3.0288166022600684E-2</c:v>
                </c:pt>
              </c:numCache>
            </c:numRef>
          </c:val>
          <c:smooth val="0"/>
          <c:extLst>
            <c:ext xmlns:c16="http://schemas.microsoft.com/office/drawing/2014/chart" uri="{C3380CC4-5D6E-409C-BE32-E72D297353CC}">
              <c16:uniqueId val="{00000000-242C-5B4F-8E41-D777DDB520D1}"/>
            </c:ext>
          </c:extLst>
        </c:ser>
        <c:ser>
          <c:idx val="1"/>
          <c:order val="1"/>
          <c:tx>
            <c:strRef>
              <c:f>'6. Chgs in Tot Share'!$FK$3</c:f>
              <c:strCache>
                <c:ptCount val="1"/>
                <c:pt idx="0">
                  <c:v> TDCT </c:v>
                </c:pt>
              </c:strCache>
            </c:strRef>
          </c:tx>
          <c:spPr>
            <a:ln w="28575" cap="rnd">
              <a:solidFill>
                <a:srgbClr val="1EFF51"/>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Share'!$FK$4:$FK$27</c:f>
              <c:numCache>
                <c:formatCode>0.00%</c:formatCode>
                <c:ptCount val="24"/>
                <c:pt idx="0">
                  <c:v>0</c:v>
                </c:pt>
                <c:pt idx="1">
                  <c:v>4.6085418984973701E-3</c:v>
                </c:pt>
                <c:pt idx="2">
                  <c:v>3.30891470051781E-3</c:v>
                </c:pt>
                <c:pt idx="3">
                  <c:v>7.8583739251234849E-3</c:v>
                </c:pt>
                <c:pt idx="4">
                  <c:v>1.402430136381534E-2</c:v>
                </c:pt>
                <c:pt idx="5">
                  <c:v>1.7693629406963684E-2</c:v>
                </c:pt>
                <c:pt idx="6">
                  <c:v>2.1035883384686576E-2</c:v>
                </c:pt>
                <c:pt idx="7">
                  <c:v>2.3862400203803084E-2</c:v>
                </c:pt>
                <c:pt idx="8">
                  <c:v>2.4429867359366704E-2</c:v>
                </c:pt>
                <c:pt idx="9">
                  <c:v>2.7860998807592036E-2</c:v>
                </c:pt>
                <c:pt idx="10">
                  <c:v>2.8339940002569234E-2</c:v>
                </c:pt>
                <c:pt idx="11">
                  <c:v>2.821012507334349E-2</c:v>
                </c:pt>
                <c:pt idx="12">
                  <c:v>3.005354659831164E-2</c:v>
                </c:pt>
              </c:numCache>
            </c:numRef>
          </c:val>
          <c:smooth val="0"/>
          <c:extLst>
            <c:ext xmlns:c16="http://schemas.microsoft.com/office/drawing/2014/chart" uri="{C3380CC4-5D6E-409C-BE32-E72D297353CC}">
              <c16:uniqueId val="{00000001-242C-5B4F-8E41-D777DDB520D1}"/>
            </c:ext>
          </c:extLst>
        </c:ser>
        <c:ser>
          <c:idx val="2"/>
          <c:order val="2"/>
          <c:tx>
            <c:strRef>
              <c:f>'6. Chgs in Tot Share'!$FL$3</c:f>
              <c:strCache>
                <c:ptCount val="1"/>
                <c:pt idx="0">
                  <c:v> BNS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Share'!$FL$4:$FL$27</c:f>
              <c:numCache>
                <c:formatCode>0.00%</c:formatCode>
                <c:ptCount val="24"/>
                <c:pt idx="0">
                  <c:v>0</c:v>
                </c:pt>
                <c:pt idx="1">
                  <c:v>-5.5802503174189238E-3</c:v>
                </c:pt>
                <c:pt idx="2">
                  <c:v>-9.7316432046321948E-3</c:v>
                </c:pt>
                <c:pt idx="3">
                  <c:v>-1.8884061350411502E-2</c:v>
                </c:pt>
                <c:pt idx="4">
                  <c:v>-1.9821679530924341E-2</c:v>
                </c:pt>
                <c:pt idx="5">
                  <c:v>-1.8184297034369457E-2</c:v>
                </c:pt>
                <c:pt idx="6">
                  <c:v>-1.8483890814672051E-2</c:v>
                </c:pt>
                <c:pt idx="7">
                  <c:v>-2.2137904641433552E-2</c:v>
                </c:pt>
                <c:pt idx="8">
                  <c:v>-2.0559450064253405E-2</c:v>
                </c:pt>
                <c:pt idx="9">
                  <c:v>-1.6299841988750938E-2</c:v>
                </c:pt>
                <c:pt idx="10">
                  <c:v>-1.9861724197677868E-2</c:v>
                </c:pt>
                <c:pt idx="11">
                  <c:v>-2.173000728492365E-2</c:v>
                </c:pt>
                <c:pt idx="12">
                  <c:v>-2.0308906493496679E-2</c:v>
                </c:pt>
              </c:numCache>
            </c:numRef>
          </c:val>
          <c:smooth val="0"/>
          <c:extLst>
            <c:ext xmlns:c16="http://schemas.microsoft.com/office/drawing/2014/chart" uri="{C3380CC4-5D6E-409C-BE32-E72D297353CC}">
              <c16:uniqueId val="{00000002-242C-5B4F-8E41-D777DDB520D1}"/>
            </c:ext>
          </c:extLst>
        </c:ser>
        <c:ser>
          <c:idx val="3"/>
          <c:order val="3"/>
          <c:tx>
            <c:strRef>
              <c:f>'6. Chgs in Tot Share'!$FM$3</c:f>
              <c:strCache>
                <c:ptCount val="1"/>
                <c:pt idx="0">
                  <c:v> BMO </c:v>
                </c:pt>
              </c:strCache>
            </c:strRef>
          </c:tx>
          <c:spPr>
            <a:ln w="28575" cap="rnd">
              <a:solidFill>
                <a:srgbClr val="0432FF"/>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Share'!$FM$4:$FM$27</c:f>
              <c:numCache>
                <c:formatCode>0.00%</c:formatCode>
                <c:ptCount val="24"/>
                <c:pt idx="0">
                  <c:v>0</c:v>
                </c:pt>
                <c:pt idx="1">
                  <c:v>5.6268381189111902E-3</c:v>
                </c:pt>
                <c:pt idx="2">
                  <c:v>1.0861013126441181E-2</c:v>
                </c:pt>
                <c:pt idx="3">
                  <c:v>1.3545079136909935E-2</c:v>
                </c:pt>
                <c:pt idx="4">
                  <c:v>2.1841606814856335E-2</c:v>
                </c:pt>
                <c:pt idx="5">
                  <c:v>3.2259035985146477E-2</c:v>
                </c:pt>
                <c:pt idx="6">
                  <c:v>4.0741203159595341E-2</c:v>
                </c:pt>
                <c:pt idx="7">
                  <c:v>4.9004894968693438E-2</c:v>
                </c:pt>
                <c:pt idx="8">
                  <c:v>5.9458950774135204E-2</c:v>
                </c:pt>
                <c:pt idx="9">
                  <c:v>6.9668548149339107E-2</c:v>
                </c:pt>
                <c:pt idx="10">
                  <c:v>7.5489195143493212E-2</c:v>
                </c:pt>
                <c:pt idx="11">
                  <c:v>8.3271436204421567E-2</c:v>
                </c:pt>
                <c:pt idx="12">
                  <c:v>8.9352781560846972E-2</c:v>
                </c:pt>
              </c:numCache>
            </c:numRef>
          </c:val>
          <c:smooth val="0"/>
          <c:extLst>
            <c:ext xmlns:c16="http://schemas.microsoft.com/office/drawing/2014/chart" uri="{C3380CC4-5D6E-409C-BE32-E72D297353CC}">
              <c16:uniqueId val="{00000003-242C-5B4F-8E41-D777DDB520D1}"/>
            </c:ext>
          </c:extLst>
        </c:ser>
        <c:ser>
          <c:idx val="4"/>
          <c:order val="4"/>
          <c:tx>
            <c:strRef>
              <c:f>'6. Chgs in Tot Share'!$FN$3</c:f>
              <c:strCache>
                <c:ptCount val="1"/>
                <c:pt idx="0">
                  <c:v> CIBC </c:v>
                </c:pt>
              </c:strCache>
            </c:strRef>
          </c:tx>
          <c:spPr>
            <a:ln w="28575" cap="rnd">
              <a:solidFill>
                <a:srgbClr val="C0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Share'!$FN$4:$FN$27</c:f>
              <c:numCache>
                <c:formatCode>0.00%</c:formatCode>
                <c:ptCount val="24"/>
                <c:pt idx="0">
                  <c:v>0</c:v>
                </c:pt>
                <c:pt idx="1">
                  <c:v>1.1747035266183082E-3</c:v>
                </c:pt>
                <c:pt idx="2">
                  <c:v>-7.3246026505264569E-3</c:v>
                </c:pt>
                <c:pt idx="3">
                  <c:v>-1.292178071714445E-2</c:v>
                </c:pt>
                <c:pt idx="4">
                  <c:v>-1.2985363628455444E-2</c:v>
                </c:pt>
                <c:pt idx="5">
                  <c:v>-8.3422890817892725E-3</c:v>
                </c:pt>
                <c:pt idx="6">
                  <c:v>-7.8026717168460328E-3</c:v>
                </c:pt>
                <c:pt idx="7">
                  <c:v>-8.0931154282633394E-3</c:v>
                </c:pt>
                <c:pt idx="8">
                  <c:v>-1.0187236101435584E-2</c:v>
                </c:pt>
                <c:pt idx="9">
                  <c:v>-2.9847530564630964E-2</c:v>
                </c:pt>
                <c:pt idx="10">
                  <c:v>-2.9092223703834835E-2</c:v>
                </c:pt>
                <c:pt idx="11">
                  <c:v>-2.8792348639286966E-2</c:v>
                </c:pt>
                <c:pt idx="12">
                  <c:v>-2.5164055822233029E-2</c:v>
                </c:pt>
              </c:numCache>
            </c:numRef>
          </c:val>
          <c:smooth val="0"/>
          <c:extLst>
            <c:ext xmlns:c16="http://schemas.microsoft.com/office/drawing/2014/chart" uri="{C3380CC4-5D6E-409C-BE32-E72D297353CC}">
              <c16:uniqueId val="{00000004-242C-5B4F-8E41-D777DDB520D1}"/>
            </c:ext>
          </c:extLst>
        </c:ser>
        <c:ser>
          <c:idx val="5"/>
          <c:order val="5"/>
          <c:tx>
            <c:strRef>
              <c:f>'6. Chgs in Tot Share'!$FO$3</c:f>
              <c:strCache>
                <c:ptCount val="1"/>
                <c:pt idx="0">
                  <c:v> Desjardins </c:v>
                </c:pt>
              </c:strCache>
            </c:strRef>
          </c:tx>
          <c:spPr>
            <a:ln w="28575" cap="rnd">
              <a:solidFill>
                <a:srgbClr val="00B05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Share'!$FO$4:$FO$27</c:f>
              <c:numCache>
                <c:formatCode>0.00%</c:formatCode>
                <c:ptCount val="24"/>
                <c:pt idx="0">
                  <c:v>0</c:v>
                </c:pt>
                <c:pt idx="1">
                  <c:v>0</c:v>
                </c:pt>
                <c:pt idx="2">
                  <c:v>-4.0218671297635518E-2</c:v>
                </c:pt>
                <c:pt idx="3">
                  <c:v>-4.0218671297635518E-2</c:v>
                </c:pt>
                <c:pt idx="4">
                  <c:v>-4.0218671297635518E-2</c:v>
                </c:pt>
                <c:pt idx="5">
                  <c:v>-4.926694401027705E-2</c:v>
                </c:pt>
                <c:pt idx="6">
                  <c:v>-4.926694401027705E-2</c:v>
                </c:pt>
                <c:pt idx="7">
                  <c:v>-4.926694401027705E-2</c:v>
                </c:pt>
                <c:pt idx="8">
                  <c:v>-5.8573924435224405E-2</c:v>
                </c:pt>
                <c:pt idx="9">
                  <c:v>-5.8573924435224405E-2</c:v>
                </c:pt>
                <c:pt idx="10">
                  <c:v>-5.8573924435224405E-2</c:v>
                </c:pt>
                <c:pt idx="11">
                  <c:v>-5.771541101448268E-2</c:v>
                </c:pt>
                <c:pt idx="12">
                  <c:v>-5.771541101448268E-2</c:v>
                </c:pt>
              </c:numCache>
            </c:numRef>
          </c:val>
          <c:smooth val="0"/>
          <c:extLst>
            <c:ext xmlns:c16="http://schemas.microsoft.com/office/drawing/2014/chart" uri="{C3380CC4-5D6E-409C-BE32-E72D297353CC}">
              <c16:uniqueId val="{00000005-242C-5B4F-8E41-D777DDB520D1}"/>
            </c:ext>
          </c:extLst>
        </c:ser>
        <c:dLbls>
          <c:showLegendKey val="0"/>
          <c:showVal val="0"/>
          <c:showCatName val="0"/>
          <c:showSerName val="0"/>
          <c:showPercent val="0"/>
          <c:showBubbleSize val="0"/>
        </c:dLbls>
        <c:smooth val="0"/>
        <c:axId val="401727272"/>
        <c:axId val="401730800"/>
      </c:lineChart>
      <c:catAx>
        <c:axId val="401727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30800"/>
        <c:crosses val="autoZero"/>
        <c:auto val="1"/>
        <c:lblAlgn val="ctr"/>
        <c:lblOffset val="100"/>
        <c:noMultiLvlLbl val="0"/>
      </c:catAx>
      <c:valAx>
        <c:axId val="4017308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27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Smaller Full-Service</a:t>
            </a:r>
            <a:r>
              <a:rPr lang="en-US" b="1" baseline="0"/>
              <a:t> Banks</a:t>
            </a:r>
            <a:endParaRPr lang="en-US" b="1"/>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4251968503937"/>
          <c:y val="0.16449097328180512"/>
          <c:w val="0.77990813648293966"/>
          <c:h val="0.64698593368898194"/>
        </c:manualLayout>
      </c:layout>
      <c:lineChart>
        <c:grouping val="standard"/>
        <c:varyColors val="0"/>
        <c:ser>
          <c:idx val="0"/>
          <c:order val="0"/>
          <c:tx>
            <c:strRef>
              <c:f>'6. Chgs in Tot Share'!$FP$3</c:f>
              <c:strCache>
                <c:ptCount val="1"/>
                <c:pt idx="0">
                  <c:v> National </c:v>
                </c:pt>
              </c:strCache>
            </c:strRef>
          </c:tx>
          <c:spPr>
            <a:ln w="28575" cap="rnd">
              <a:solidFill>
                <a:schemeClr val="tx1"/>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Share'!$FP$4:$FP$27</c:f>
              <c:numCache>
                <c:formatCode>0.00%</c:formatCode>
                <c:ptCount val="24"/>
                <c:pt idx="0">
                  <c:v>0</c:v>
                </c:pt>
                <c:pt idx="1">
                  <c:v>6.2363829731570931E-4</c:v>
                </c:pt>
                <c:pt idx="2">
                  <c:v>4.8890501466487121E-3</c:v>
                </c:pt>
                <c:pt idx="3">
                  <c:v>8.0511150168348453E-3</c:v>
                </c:pt>
                <c:pt idx="4">
                  <c:v>1.6717583368285927E-2</c:v>
                </c:pt>
                <c:pt idx="5">
                  <c:v>2.7888964885906534E-2</c:v>
                </c:pt>
                <c:pt idx="6">
                  <c:v>3.6334160094648488E-2</c:v>
                </c:pt>
                <c:pt idx="7">
                  <c:v>4.0343718143943434E-2</c:v>
                </c:pt>
                <c:pt idx="8">
                  <c:v>3.5690549027756827E-2</c:v>
                </c:pt>
                <c:pt idx="9">
                  <c:v>4.7956484555951487E-2</c:v>
                </c:pt>
                <c:pt idx="10">
                  <c:v>4.9426486155959543E-2</c:v>
                </c:pt>
                <c:pt idx="11">
                  <c:v>5.2802920027804109E-2</c:v>
                </c:pt>
                <c:pt idx="12">
                  <c:v>5.9845915216119767E-2</c:v>
                </c:pt>
              </c:numCache>
            </c:numRef>
          </c:val>
          <c:smooth val="0"/>
          <c:extLst>
            <c:ext xmlns:c16="http://schemas.microsoft.com/office/drawing/2014/chart" uri="{C3380CC4-5D6E-409C-BE32-E72D297353CC}">
              <c16:uniqueId val="{00000000-A076-6B4F-99E0-716FFB728AA5}"/>
            </c:ext>
          </c:extLst>
        </c:ser>
        <c:ser>
          <c:idx val="2"/>
          <c:order val="1"/>
          <c:tx>
            <c:strRef>
              <c:f>'6. Chgs in Tot Share'!$FQ$3</c:f>
              <c:strCache>
                <c:ptCount val="1"/>
                <c:pt idx="0">
                  <c:v>Laurentian</c:v>
                </c:pt>
              </c:strCache>
            </c:strRef>
          </c:tx>
          <c:spPr>
            <a:ln w="28575" cap="rnd">
              <a:solidFill>
                <a:srgbClr val="7030A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Share'!$FQ$4:$FQ$27</c:f>
              <c:numCache>
                <c:formatCode>0.00%</c:formatCode>
                <c:ptCount val="24"/>
                <c:pt idx="0">
                  <c:v>0</c:v>
                </c:pt>
                <c:pt idx="1">
                  <c:v>-1.1152997715566307E-2</c:v>
                </c:pt>
                <c:pt idx="2">
                  <c:v>-1.9708822244322261E-2</c:v>
                </c:pt>
                <c:pt idx="3">
                  <c:v>-2.6590187876675345E-2</c:v>
                </c:pt>
                <c:pt idx="4">
                  <c:v>-2.6936197939901929E-2</c:v>
                </c:pt>
                <c:pt idx="5">
                  <c:v>-3.0140789297074998E-2</c:v>
                </c:pt>
                <c:pt idx="6">
                  <c:v>-4.4697999037784757E-2</c:v>
                </c:pt>
                <c:pt idx="7">
                  <c:v>-5.8212600852067087E-2</c:v>
                </c:pt>
                <c:pt idx="8">
                  <c:v>-7.3883037883558003E-2</c:v>
                </c:pt>
                <c:pt idx="9">
                  <c:v>-8.8181904278785708E-2</c:v>
                </c:pt>
                <c:pt idx="10">
                  <c:v>-9.7584455722179164E-2</c:v>
                </c:pt>
                <c:pt idx="11">
                  <c:v>-0.11039200662121888</c:v>
                </c:pt>
                <c:pt idx="12">
                  <c:v>-0.12515884028562574</c:v>
                </c:pt>
              </c:numCache>
            </c:numRef>
          </c:val>
          <c:smooth val="0"/>
          <c:extLst>
            <c:ext xmlns:c16="http://schemas.microsoft.com/office/drawing/2014/chart" uri="{C3380CC4-5D6E-409C-BE32-E72D297353CC}">
              <c16:uniqueId val="{00000001-A076-6B4F-99E0-716FFB728AA5}"/>
            </c:ext>
          </c:extLst>
        </c:ser>
        <c:ser>
          <c:idx val="3"/>
          <c:order val="2"/>
          <c:tx>
            <c:strRef>
              <c:f>'6. Chgs in Tot Share'!$FR$3</c:f>
              <c:strCache>
                <c:ptCount val="1"/>
                <c:pt idx="0">
                  <c:v>HSBC</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Share'!$FR$4:$FR$27</c:f>
              <c:numCache>
                <c:formatCode>0.00%</c:formatCode>
                <c:ptCount val="24"/>
                <c:pt idx="0">
                  <c:v>0</c:v>
                </c:pt>
                <c:pt idx="1">
                  <c:v>0</c:v>
                </c:pt>
                <c:pt idx="2">
                  <c:v>0</c:v>
                </c:pt>
                <c:pt idx="3">
                  <c:v>0</c:v>
                </c:pt>
                <c:pt idx="4">
                  <c:v>0</c:v>
                </c:pt>
                <c:pt idx="5">
                  <c:v>0</c:v>
                </c:pt>
                <c:pt idx="6">
                  <c:v>0</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2-A076-6B4F-99E0-716FFB728AA5}"/>
            </c:ext>
          </c:extLst>
        </c:ser>
        <c:ser>
          <c:idx val="4"/>
          <c:order val="3"/>
          <c:tx>
            <c:strRef>
              <c:f>'6. Chgs in Tot Share'!$FS$3</c:f>
              <c:strCache>
                <c:ptCount val="1"/>
                <c:pt idx="0">
                  <c:v>Canadian Western Bank</c:v>
                </c:pt>
              </c:strCache>
            </c:strRef>
          </c:tx>
          <c:spPr>
            <a:ln w="28575" cap="rnd">
              <a:solidFill>
                <a:srgbClr val="009999"/>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Share'!$FS$4:$FS$27</c:f>
              <c:numCache>
                <c:formatCode>0.00%</c:formatCode>
                <c:ptCount val="24"/>
                <c:pt idx="0">
                  <c:v>0</c:v>
                </c:pt>
                <c:pt idx="1">
                  <c:v>2.2742320832596715E-3</c:v>
                </c:pt>
                <c:pt idx="2">
                  <c:v>2.138213244007461E-2</c:v>
                </c:pt>
                <c:pt idx="3">
                  <c:v>7.1622319291144119E-3</c:v>
                </c:pt>
                <c:pt idx="4">
                  <c:v>-1.0957267501187189E-2</c:v>
                </c:pt>
                <c:pt idx="5">
                  <c:v>-2.6121919525142749E-2</c:v>
                </c:pt>
                <c:pt idx="6">
                  <c:v>-2.1192427695696563E-2</c:v>
                </c:pt>
                <c:pt idx="7">
                  <c:v>-3.8084377704645518E-2</c:v>
                </c:pt>
                <c:pt idx="8">
                  <c:v>-4.205595084488279E-2</c:v>
                </c:pt>
                <c:pt idx="9">
                  <c:v>-4.2456639468498196E-2</c:v>
                </c:pt>
                <c:pt idx="10">
                  <c:v>-5.7956479927972461E-2</c:v>
                </c:pt>
                <c:pt idx="11">
                  <c:v>-5.9937390525902252E-2</c:v>
                </c:pt>
                <c:pt idx="12">
                  <c:v>-4.8712817338617223E-2</c:v>
                </c:pt>
              </c:numCache>
            </c:numRef>
          </c:val>
          <c:smooth val="0"/>
          <c:extLst xmlns:c15="http://schemas.microsoft.com/office/drawing/2012/chart">
            <c:ext xmlns:c16="http://schemas.microsoft.com/office/drawing/2014/chart" uri="{C3380CC4-5D6E-409C-BE32-E72D297353CC}">
              <c16:uniqueId val="{00000003-A076-6B4F-99E0-716FFB728AA5}"/>
            </c:ext>
          </c:extLst>
        </c:ser>
        <c:ser>
          <c:idx val="1"/>
          <c:order val="4"/>
          <c:tx>
            <c:strRef>
              <c:f>'6. Chgs in Tot Share'!$FT$3</c:f>
              <c:strCache>
                <c:ptCount val="1"/>
                <c:pt idx="0">
                  <c:v>ICICI</c:v>
                </c:pt>
              </c:strCache>
            </c:strRef>
          </c:tx>
          <c:spPr>
            <a:ln w="28575" cap="rnd">
              <a:solidFill>
                <a:srgbClr val="AB794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Share'!$FT$4:$FT$27</c:f>
              <c:numCache>
                <c:formatCode>0.00%</c:formatCode>
                <c:ptCount val="24"/>
                <c:pt idx="0">
                  <c:v>0</c:v>
                </c:pt>
                <c:pt idx="1">
                  <c:v>3.6432081110537431E-2</c:v>
                </c:pt>
                <c:pt idx="2">
                  <c:v>0.1379765149087703</c:v>
                </c:pt>
                <c:pt idx="3">
                  <c:v>0.2051845237095497</c:v>
                </c:pt>
                <c:pt idx="4">
                  <c:v>0.17915625954654621</c:v>
                </c:pt>
                <c:pt idx="5">
                  <c:v>0.17502774966570622</c:v>
                </c:pt>
                <c:pt idx="6">
                  <c:v>0.27295428534313715</c:v>
                </c:pt>
                <c:pt idx="7">
                  <c:v>0.32835638261276945</c:v>
                </c:pt>
                <c:pt idx="8">
                  <c:v>0.32445037556273254</c:v>
                </c:pt>
                <c:pt idx="9">
                  <c:v>0.45170905579699816</c:v>
                </c:pt>
                <c:pt idx="10">
                  <c:v>0.36867222116843862</c:v>
                </c:pt>
                <c:pt idx="11">
                  <c:v>0.53195545466632088</c:v>
                </c:pt>
                <c:pt idx="12">
                  <c:v>0.52002882159643526</c:v>
                </c:pt>
              </c:numCache>
            </c:numRef>
          </c:val>
          <c:smooth val="0"/>
          <c:extLst>
            <c:ext xmlns:c16="http://schemas.microsoft.com/office/drawing/2014/chart" uri="{C3380CC4-5D6E-409C-BE32-E72D297353CC}">
              <c16:uniqueId val="{00000004-A076-6B4F-99E0-716FFB728AA5}"/>
            </c:ext>
          </c:extLst>
        </c:ser>
        <c:dLbls>
          <c:showLegendKey val="0"/>
          <c:showVal val="0"/>
          <c:showCatName val="0"/>
          <c:showSerName val="0"/>
          <c:showPercent val="0"/>
          <c:showBubbleSize val="0"/>
        </c:dLbls>
        <c:smooth val="0"/>
        <c:axId val="401731976"/>
        <c:axId val="401728448"/>
        <c:extLst/>
      </c:lineChart>
      <c:catAx>
        <c:axId val="401731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28448"/>
        <c:crosses val="autoZero"/>
        <c:auto val="1"/>
        <c:lblAlgn val="ctr"/>
        <c:lblOffset val="100"/>
        <c:noMultiLvlLbl val="0"/>
      </c:catAx>
      <c:valAx>
        <c:axId val="4017284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31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Full-Service Banks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580514241275396"/>
          <c:y val="0.15586566873487104"/>
          <c:w val="0.85024424030329537"/>
          <c:h val="0.65859202582009402"/>
        </c:manualLayout>
      </c:layout>
      <c:lineChart>
        <c:grouping val="standard"/>
        <c:varyColors val="0"/>
        <c:ser>
          <c:idx val="0"/>
          <c:order val="0"/>
          <c:tx>
            <c:strRef>
              <c:f>'Qtrly Share Change'!$AT$2</c:f>
              <c:strCache>
                <c:ptCount val="1"/>
                <c:pt idx="0">
                  <c:v> Demand </c:v>
                </c:pt>
              </c:strCache>
            </c:strRef>
          </c:tx>
          <c:spPr>
            <a:ln w="28575" cap="rnd">
              <a:solidFill>
                <a:srgbClr val="00FA00"/>
              </a:solidFill>
              <a:round/>
            </a:ln>
            <a:effectLst/>
          </c:spPr>
          <c:marker>
            <c:symbol val="none"/>
          </c:marker>
          <c:cat>
            <c:multiLvlStrRef>
              <c:f>'Qtrly Share Change'!$A$3:$A$23</c:f>
            </c:multiLvlStrRef>
          </c:cat>
          <c:val>
            <c:numRef>
              <c:f>'Qtrly Share Change'!$AT$3:$AT$23</c:f>
            </c:numRef>
          </c:val>
          <c:smooth val="0"/>
          <c:extLst>
            <c:ext xmlns:c16="http://schemas.microsoft.com/office/drawing/2014/chart" uri="{C3380CC4-5D6E-409C-BE32-E72D297353CC}">
              <c16:uniqueId val="{00000000-8C03-B543-99DE-3CD6A60BA9FA}"/>
            </c:ext>
          </c:extLst>
        </c:ser>
        <c:ser>
          <c:idx val="2"/>
          <c:order val="1"/>
          <c:tx>
            <c:strRef>
              <c:f>'Qtrly Share Change'!$AU$2</c:f>
              <c:strCache>
                <c:ptCount val="1"/>
                <c:pt idx="0">
                  <c:v> Term </c:v>
                </c:pt>
              </c:strCache>
            </c:strRef>
          </c:tx>
          <c:spPr>
            <a:ln w="28575" cap="rnd">
              <a:solidFill>
                <a:srgbClr val="FF0000"/>
              </a:solidFill>
              <a:round/>
            </a:ln>
            <a:effectLst/>
          </c:spPr>
          <c:marker>
            <c:symbol val="none"/>
          </c:marker>
          <c:cat>
            <c:multiLvlStrRef>
              <c:f>'Qtrly Share Change'!$A$3:$A$23</c:f>
            </c:multiLvlStrRef>
          </c:cat>
          <c:val>
            <c:numRef>
              <c:f>'Qtrly Share Change'!$AU$3:$AU$23</c:f>
            </c:numRef>
          </c:val>
          <c:smooth val="0"/>
          <c:extLst>
            <c:ext xmlns:c16="http://schemas.microsoft.com/office/drawing/2014/chart" uri="{C3380CC4-5D6E-409C-BE32-E72D297353CC}">
              <c16:uniqueId val="{00000001-8C03-B543-99DE-3CD6A60BA9FA}"/>
            </c:ext>
          </c:extLst>
        </c:ser>
        <c:ser>
          <c:idx val="4"/>
          <c:order val="2"/>
          <c:tx>
            <c:strRef>
              <c:f>'Qtrly Share Change'!$AW$2</c:f>
              <c:strCache>
                <c:ptCount val="1"/>
                <c:pt idx="0">
                  <c:v> Mortgages </c:v>
                </c:pt>
              </c:strCache>
            </c:strRef>
          </c:tx>
          <c:spPr>
            <a:ln w="28575" cap="rnd">
              <a:solidFill>
                <a:srgbClr val="DD5A01"/>
              </a:solidFill>
              <a:round/>
            </a:ln>
            <a:effectLst/>
          </c:spPr>
          <c:marker>
            <c:symbol val="none"/>
          </c:marker>
          <c:cat>
            <c:multiLvlStrRef>
              <c:f>'Qtrly Share Change'!$A$3:$A$23</c:f>
            </c:multiLvlStrRef>
          </c:cat>
          <c:val>
            <c:numRef>
              <c:f>'Qtrly Share Change'!$AW$3:$AW$23</c:f>
            </c:numRef>
          </c:val>
          <c:smooth val="0"/>
          <c:extLst>
            <c:ext xmlns:c16="http://schemas.microsoft.com/office/drawing/2014/chart" uri="{C3380CC4-5D6E-409C-BE32-E72D297353CC}">
              <c16:uniqueId val="{00000002-8C03-B543-99DE-3CD6A60BA9FA}"/>
            </c:ext>
          </c:extLst>
        </c:ser>
        <c:ser>
          <c:idx val="1"/>
          <c:order val="3"/>
          <c:tx>
            <c:strRef>
              <c:f>'Qtrly Share Change'!$AX$2</c:f>
              <c:strCache>
                <c:ptCount val="1"/>
                <c:pt idx="0">
                  <c:v> Real Estate Secured Pers Loans </c:v>
                </c:pt>
              </c:strCache>
            </c:strRef>
          </c:tx>
          <c:spPr>
            <a:ln w="28575" cap="rnd">
              <a:solidFill>
                <a:srgbClr val="0070C0"/>
              </a:solidFill>
              <a:round/>
            </a:ln>
            <a:effectLst/>
          </c:spPr>
          <c:marker>
            <c:symbol val="none"/>
          </c:marker>
          <c:cat>
            <c:multiLvlStrRef>
              <c:f>'Qtrly Share Change'!$A$3:$A$23</c:f>
            </c:multiLvlStrRef>
          </c:cat>
          <c:val>
            <c:numRef>
              <c:f>'Qtrly Share Change'!$AX$3:$AX$23</c:f>
            </c:numRef>
          </c:val>
          <c:smooth val="0"/>
          <c:extLst>
            <c:ext xmlns:c16="http://schemas.microsoft.com/office/drawing/2014/chart" uri="{C3380CC4-5D6E-409C-BE32-E72D297353CC}">
              <c16:uniqueId val="{00000003-8C03-B543-99DE-3CD6A60BA9FA}"/>
            </c:ext>
          </c:extLst>
        </c:ser>
        <c:ser>
          <c:idx val="5"/>
          <c:order val="4"/>
          <c:tx>
            <c:strRef>
              <c:f>'Qtrly Share Change'!$AY$2</c:f>
              <c:strCache>
                <c:ptCount val="1"/>
                <c:pt idx="0">
                  <c:v> Other Personal Loans </c:v>
                </c:pt>
              </c:strCache>
            </c:strRef>
          </c:tx>
          <c:spPr>
            <a:ln w="28575" cap="rnd">
              <a:solidFill>
                <a:srgbClr val="00B0F0"/>
              </a:solidFill>
              <a:prstDash val="solid"/>
              <a:round/>
            </a:ln>
            <a:effectLst/>
          </c:spPr>
          <c:marker>
            <c:symbol val="none"/>
          </c:marker>
          <c:cat>
            <c:multiLvlStrRef>
              <c:f>'Qtrly Share Change'!$A$3:$A$23</c:f>
            </c:multiLvlStrRef>
          </c:cat>
          <c:val>
            <c:numRef>
              <c:f>'Qtrly Share Change'!$AY$3:$AY$23</c:f>
            </c:numRef>
          </c:val>
          <c:smooth val="0"/>
          <c:extLst>
            <c:ext xmlns:c16="http://schemas.microsoft.com/office/drawing/2014/chart" uri="{C3380CC4-5D6E-409C-BE32-E72D297353CC}">
              <c16:uniqueId val="{00000004-8C03-B543-99DE-3CD6A60BA9FA}"/>
            </c:ext>
          </c:extLst>
        </c:ser>
        <c:dLbls>
          <c:showLegendKey val="0"/>
          <c:showVal val="0"/>
          <c:showCatName val="0"/>
          <c:showSerName val="0"/>
          <c:showPercent val="0"/>
          <c:showBubbleSize val="0"/>
        </c:dLbls>
        <c:marker val="1"/>
        <c:smooth val="0"/>
        <c:axId val="402564776"/>
        <c:axId val="402568696"/>
      </c:lineChart>
      <c:catAx>
        <c:axId val="402564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8696"/>
        <c:crosses val="autoZero"/>
        <c:auto val="1"/>
        <c:lblAlgn val="ctr"/>
        <c:lblOffset val="100"/>
        <c:noMultiLvlLbl val="0"/>
      </c:catAx>
      <c:valAx>
        <c:axId val="4025686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4776"/>
        <c:crosses val="autoZero"/>
        <c:crossBetween val="between"/>
      </c:valAx>
      <c:spPr>
        <a:noFill/>
        <a:ln>
          <a:noFill/>
        </a:ln>
        <a:effectLst/>
      </c:spPr>
    </c:plotArea>
    <c:legend>
      <c:legendPos val="b"/>
      <c:layout>
        <c:manualLayout>
          <c:xMode val="edge"/>
          <c:yMode val="edge"/>
          <c:x val="3.7283221541751704E-2"/>
          <c:y val="0.83160958237110816"/>
          <c:w val="0.9593841742004473"/>
          <c:h val="0.1514292868868423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Larger Direct</a:t>
            </a:r>
            <a:r>
              <a:rPr lang="en-US" b="1" baseline="0"/>
              <a:t>Banks</a:t>
            </a:r>
            <a:endParaRPr lang="en-US" b="1"/>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470371492025035"/>
          <c:y val="0.15600441033979665"/>
          <c:w val="0.73068090046436507"/>
          <c:h val="0.69797168918241659"/>
        </c:manualLayout>
      </c:layout>
      <c:lineChart>
        <c:grouping val="standard"/>
        <c:varyColors val="0"/>
        <c:ser>
          <c:idx val="0"/>
          <c:order val="0"/>
          <c:tx>
            <c:strRef>
              <c:f>'6. Chgs in Tot Share'!$FU$3</c:f>
              <c:strCache>
                <c:ptCount val="1"/>
                <c:pt idx="0">
                  <c:v>Manulife</c:v>
                </c:pt>
              </c:strCache>
            </c:strRef>
          </c:tx>
          <c:spPr>
            <a:ln w="28575" cap="rnd">
              <a:solidFill>
                <a:srgbClr val="00684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Share'!$FU$4:$FU$27</c:f>
              <c:numCache>
                <c:formatCode>0.00%</c:formatCode>
                <c:ptCount val="24"/>
                <c:pt idx="0">
                  <c:v>0</c:v>
                </c:pt>
                <c:pt idx="1">
                  <c:v>-2.559058373399798E-3</c:v>
                </c:pt>
                <c:pt idx="2">
                  <c:v>-9.1357066129017209E-4</c:v>
                </c:pt>
                <c:pt idx="3">
                  <c:v>6.5284545483408436E-3</c:v>
                </c:pt>
                <c:pt idx="4">
                  <c:v>1.0991448915329816E-2</c:v>
                </c:pt>
                <c:pt idx="5">
                  <c:v>1.3108866366679723E-2</c:v>
                </c:pt>
                <c:pt idx="6">
                  <c:v>9.931468064368924E-3</c:v>
                </c:pt>
                <c:pt idx="7">
                  <c:v>6.6348619494502065E-3</c:v>
                </c:pt>
                <c:pt idx="8">
                  <c:v>3.3147655306545501E-3</c:v>
                </c:pt>
                <c:pt idx="9">
                  <c:v>3.6980999593968517E-3</c:v>
                </c:pt>
                <c:pt idx="10">
                  <c:v>1.7029703034876682E-3</c:v>
                </c:pt>
                <c:pt idx="11">
                  <c:v>-8.2812708345131466E-4</c:v>
                </c:pt>
                <c:pt idx="12">
                  <c:v>2.5481744939634013E-3</c:v>
                </c:pt>
              </c:numCache>
            </c:numRef>
          </c:val>
          <c:smooth val="0"/>
          <c:extLst>
            <c:ext xmlns:c16="http://schemas.microsoft.com/office/drawing/2014/chart" uri="{C3380CC4-5D6E-409C-BE32-E72D297353CC}">
              <c16:uniqueId val="{00000000-0C68-9747-9CED-AF614EA8E4DC}"/>
            </c:ext>
          </c:extLst>
        </c:ser>
        <c:ser>
          <c:idx val="2"/>
          <c:order val="1"/>
          <c:tx>
            <c:strRef>
              <c:f>'6. Chgs in Tot Share'!$FV$3</c:f>
              <c:strCache>
                <c:ptCount val="1"/>
                <c:pt idx="0">
                  <c:v> Home Trust </c:v>
                </c:pt>
              </c:strCache>
            </c:strRef>
          </c:tx>
          <c:spPr>
            <a:ln w="28575" cap="rnd">
              <a:solidFill>
                <a:srgbClr val="0432FF"/>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Share'!$FV$4:$FV$27</c:f>
              <c:numCache>
                <c:formatCode>0.00%</c:formatCode>
                <c:ptCount val="24"/>
                <c:pt idx="0">
                  <c:v>0</c:v>
                </c:pt>
                <c:pt idx="1">
                  <c:v>-2.5915939218868225E-2</c:v>
                </c:pt>
                <c:pt idx="2">
                  <c:v>-4.3236760948551875E-2</c:v>
                </c:pt>
                <c:pt idx="3">
                  <c:v>-4.9203025064052539E-2</c:v>
                </c:pt>
                <c:pt idx="4">
                  <c:v>-6.7017594213713977E-2</c:v>
                </c:pt>
                <c:pt idx="5">
                  <c:v>-0.12585415404788505</c:v>
                </c:pt>
                <c:pt idx="6">
                  <c:v>-0.13302685156088928</c:v>
                </c:pt>
                <c:pt idx="7">
                  <c:v>-0.19051602574922658</c:v>
                </c:pt>
                <c:pt idx="8">
                  <c:v>-0.19501134983544158</c:v>
                </c:pt>
                <c:pt idx="9">
                  <c:v>-0.22365695999468405</c:v>
                </c:pt>
                <c:pt idx="10">
                  <c:v>-0.23158979216847883</c:v>
                </c:pt>
                <c:pt idx="11">
                  <c:v>-0.23625955951253619</c:v>
                </c:pt>
                <c:pt idx="12">
                  <c:v>-0.23222753423668391</c:v>
                </c:pt>
              </c:numCache>
            </c:numRef>
          </c:val>
          <c:smooth val="0"/>
          <c:extLst>
            <c:ext xmlns:c16="http://schemas.microsoft.com/office/drawing/2014/chart" uri="{C3380CC4-5D6E-409C-BE32-E72D297353CC}">
              <c16:uniqueId val="{00000001-0C68-9747-9CED-AF614EA8E4DC}"/>
            </c:ext>
          </c:extLst>
        </c:ser>
        <c:ser>
          <c:idx val="3"/>
          <c:order val="2"/>
          <c:tx>
            <c:strRef>
              <c:f>'6. Chgs in Tot Share'!$FW$3</c:f>
              <c:strCache>
                <c:ptCount val="1"/>
                <c:pt idx="0">
                  <c:v> Tangrerine </c:v>
                </c:pt>
              </c:strCache>
            </c:strRef>
          </c:tx>
          <c:spPr>
            <a:ln w="28575" cap="rnd">
              <a:solidFill>
                <a:srgbClr val="FF66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Share'!$FW$4:$FW$27</c:f>
              <c:numCache>
                <c:formatCode>0.00%</c:formatCode>
                <c:ptCount val="24"/>
                <c:pt idx="0">
                  <c:v>0</c:v>
                </c:pt>
                <c:pt idx="1">
                  <c:v>2.274707217817885E-2</c:v>
                </c:pt>
                <c:pt idx="2">
                  <c:v>7.614435916573732E-3</c:v>
                </c:pt>
                <c:pt idx="3">
                  <c:v>-1.3318831091627917E-2</c:v>
                </c:pt>
                <c:pt idx="4">
                  <c:v>4.1127039792364498E-2</c:v>
                </c:pt>
                <c:pt idx="5">
                  <c:v>8.0668749441499932E-2</c:v>
                </c:pt>
                <c:pt idx="6">
                  <c:v>8.8073386155905084E-2</c:v>
                </c:pt>
                <c:pt idx="7">
                  <c:v>8.2565633422632109E-2</c:v>
                </c:pt>
                <c:pt idx="8">
                  <c:v>0.16283134650866324</c:v>
                </c:pt>
                <c:pt idx="9">
                  <c:v>0.19318097087288522</c:v>
                </c:pt>
                <c:pt idx="10">
                  <c:v>0.22256081738779737</c:v>
                </c:pt>
                <c:pt idx="11">
                  <c:v>0.23502342289129788</c:v>
                </c:pt>
                <c:pt idx="12">
                  <c:v>0.26325709348918847</c:v>
                </c:pt>
              </c:numCache>
            </c:numRef>
          </c:val>
          <c:smooth val="0"/>
          <c:extLst>
            <c:ext xmlns:c16="http://schemas.microsoft.com/office/drawing/2014/chart" uri="{C3380CC4-5D6E-409C-BE32-E72D297353CC}">
              <c16:uniqueId val="{00000002-0C68-9747-9CED-AF614EA8E4DC}"/>
            </c:ext>
          </c:extLst>
        </c:ser>
        <c:ser>
          <c:idx val="4"/>
          <c:order val="3"/>
          <c:tx>
            <c:strRef>
              <c:f>'6. Chgs in Tot Share'!$FX$3</c:f>
              <c:strCache>
                <c:ptCount val="1"/>
                <c:pt idx="0">
                  <c:v> Equitable </c:v>
                </c:pt>
              </c:strCache>
            </c:strRef>
          </c:tx>
          <c:spPr>
            <a:ln w="28575" cap="rnd">
              <a:solidFill>
                <a:srgbClr val="FFC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Share'!$FX$4:$FX$27</c:f>
              <c:numCache>
                <c:formatCode>0.00%</c:formatCode>
                <c:ptCount val="24"/>
                <c:pt idx="0">
                  <c:v>0</c:v>
                </c:pt>
                <c:pt idx="1">
                  <c:v>-3.5620795462060165E-2</c:v>
                </c:pt>
                <c:pt idx="2">
                  <c:v>-3.4551801349354157E-2</c:v>
                </c:pt>
                <c:pt idx="3">
                  <c:v>-3.3745339255510952E-2</c:v>
                </c:pt>
                <c:pt idx="4">
                  <c:v>-3.6515458473092795E-2</c:v>
                </c:pt>
                <c:pt idx="5">
                  <c:v>-3.8351877234115608E-2</c:v>
                </c:pt>
                <c:pt idx="6">
                  <c:v>-3.556776253520199E-2</c:v>
                </c:pt>
                <c:pt idx="7">
                  <c:v>-3.7847597723150737E-2</c:v>
                </c:pt>
                <c:pt idx="8">
                  <c:v>-4.2624109823495522E-2</c:v>
                </c:pt>
                <c:pt idx="9">
                  <c:v>-3.2687932372373503E-2</c:v>
                </c:pt>
                <c:pt idx="10">
                  <c:v>-3.3527622567256173E-2</c:v>
                </c:pt>
                <c:pt idx="11">
                  <c:v>-1.078171460677258E-2</c:v>
                </c:pt>
                <c:pt idx="12">
                  <c:v>3.9707677413805056E-3</c:v>
                </c:pt>
              </c:numCache>
            </c:numRef>
          </c:val>
          <c:smooth val="0"/>
          <c:extLst xmlns:c15="http://schemas.microsoft.com/office/drawing/2012/chart">
            <c:ext xmlns:c16="http://schemas.microsoft.com/office/drawing/2014/chart" uri="{C3380CC4-5D6E-409C-BE32-E72D297353CC}">
              <c16:uniqueId val="{00000003-0C68-9747-9CED-AF614EA8E4DC}"/>
            </c:ext>
          </c:extLst>
        </c:ser>
        <c:ser>
          <c:idx val="1"/>
          <c:order val="4"/>
          <c:tx>
            <c:strRef>
              <c:f>'6. Chgs in Tot Share'!$FY$3</c:f>
              <c:strCache>
                <c:ptCount val="1"/>
                <c:pt idx="0">
                  <c:v> B2B Bank </c:v>
                </c:pt>
              </c:strCache>
            </c:strRef>
          </c:tx>
          <c:spPr>
            <a:ln w="28575" cap="rnd">
              <a:solidFill>
                <a:srgbClr val="7030A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Share'!$FY$4:$FY$27</c:f>
              <c:numCache>
                <c:formatCode>0.00%</c:formatCode>
                <c:ptCount val="24"/>
                <c:pt idx="0">
                  <c:v>0</c:v>
                </c:pt>
                <c:pt idx="1">
                  <c:v>-1.339969403798341E-2</c:v>
                </c:pt>
                <c:pt idx="2">
                  <c:v>-1.6386198766107262E-2</c:v>
                </c:pt>
                <c:pt idx="3">
                  <c:v>-1.5248733108502095E-2</c:v>
                </c:pt>
                <c:pt idx="4">
                  <c:v>-1.5629475592212061E-2</c:v>
                </c:pt>
                <c:pt idx="5">
                  <c:v>-1.5915602659916837E-2</c:v>
                </c:pt>
                <c:pt idx="6">
                  <c:v>-2.8211626464604622E-2</c:v>
                </c:pt>
                <c:pt idx="7">
                  <c:v>-4.2596010858854269E-2</c:v>
                </c:pt>
                <c:pt idx="8">
                  <c:v>-6.0113937765602088E-2</c:v>
                </c:pt>
                <c:pt idx="9">
                  <c:v>-7.0187868024523384E-2</c:v>
                </c:pt>
                <c:pt idx="10">
                  <c:v>-7.9828448757229581E-2</c:v>
                </c:pt>
                <c:pt idx="11">
                  <c:v>-9.1333906270314291E-2</c:v>
                </c:pt>
                <c:pt idx="12">
                  <c:v>-0.10684315026040929</c:v>
                </c:pt>
              </c:numCache>
            </c:numRef>
          </c:val>
          <c:smooth val="0"/>
          <c:extLst>
            <c:ext xmlns:c16="http://schemas.microsoft.com/office/drawing/2014/chart" uri="{C3380CC4-5D6E-409C-BE32-E72D297353CC}">
              <c16:uniqueId val="{00000004-0C68-9747-9CED-AF614EA8E4DC}"/>
            </c:ext>
          </c:extLst>
        </c:ser>
        <c:ser>
          <c:idx val="5"/>
          <c:order val="5"/>
          <c:tx>
            <c:strRef>
              <c:f>'6. Chgs in Tot Share'!$FZ$3</c:f>
              <c:strCache>
                <c:ptCount val="1"/>
                <c:pt idx="0">
                  <c:v> Canadian Tire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Share'!$FZ$4:$FZ$27</c:f>
              <c:numCache>
                <c:formatCode>0.00%</c:formatCode>
                <c:ptCount val="24"/>
                <c:pt idx="0">
                  <c:v>0</c:v>
                </c:pt>
                <c:pt idx="1">
                  <c:v>2.5819254958083963E-2</c:v>
                </c:pt>
                <c:pt idx="2">
                  <c:v>2.4305839485790286E-2</c:v>
                </c:pt>
                <c:pt idx="3">
                  <c:v>-1.8700020095330026E-2</c:v>
                </c:pt>
                <c:pt idx="4">
                  <c:v>-1.8736327972387043E-2</c:v>
                </c:pt>
                <c:pt idx="5">
                  <c:v>-3.5359086013337137E-3</c:v>
                </c:pt>
                <c:pt idx="6">
                  <c:v>-2.452034988659639E-3</c:v>
                </c:pt>
                <c:pt idx="7">
                  <c:v>-7.5015542589295294E-3</c:v>
                </c:pt>
                <c:pt idx="8">
                  <c:v>3.0281637609028581E-2</c:v>
                </c:pt>
                <c:pt idx="9">
                  <c:v>3.7833474500090752E-2</c:v>
                </c:pt>
                <c:pt idx="10">
                  <c:v>4.7790804091734591E-2</c:v>
                </c:pt>
                <c:pt idx="11">
                  <c:v>6.185525035746936E-2</c:v>
                </c:pt>
                <c:pt idx="12">
                  <c:v>5.9706212677222037E-2</c:v>
                </c:pt>
              </c:numCache>
            </c:numRef>
          </c:val>
          <c:smooth val="0"/>
          <c:extLst>
            <c:ext xmlns:c16="http://schemas.microsoft.com/office/drawing/2014/chart" uri="{C3380CC4-5D6E-409C-BE32-E72D297353CC}">
              <c16:uniqueId val="{00000005-0C68-9747-9CED-AF614EA8E4DC}"/>
            </c:ext>
          </c:extLst>
        </c:ser>
        <c:dLbls>
          <c:showLegendKey val="0"/>
          <c:showVal val="0"/>
          <c:showCatName val="0"/>
          <c:showSerName val="0"/>
          <c:showPercent val="0"/>
          <c:showBubbleSize val="0"/>
        </c:dLbls>
        <c:smooth val="0"/>
        <c:axId val="401731976"/>
        <c:axId val="401728448"/>
        <c:extLst/>
      </c:lineChart>
      <c:catAx>
        <c:axId val="401731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28448"/>
        <c:crosses val="autoZero"/>
        <c:auto val="1"/>
        <c:lblAlgn val="ctr"/>
        <c:lblOffset val="100"/>
        <c:noMultiLvlLbl val="0"/>
      </c:catAx>
      <c:valAx>
        <c:axId val="4017284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31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Smaller Direct</a:t>
            </a:r>
            <a:r>
              <a:rPr lang="en-US" b="1" baseline="0"/>
              <a:t>Banks</a:t>
            </a:r>
            <a:endParaRPr lang="en-US" b="1"/>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006999245629572"/>
          <c:y val="0.15600441033979665"/>
          <c:w val="0.70997723769228249"/>
          <c:h val="0.70547082604773415"/>
        </c:manualLayout>
      </c:layout>
      <c:lineChart>
        <c:grouping val="standard"/>
        <c:varyColors val="0"/>
        <c:ser>
          <c:idx val="3"/>
          <c:order val="0"/>
          <c:tx>
            <c:strRef>
              <c:f>'6. Chgs in Tot Share'!$GC$3</c:f>
              <c:strCache>
                <c:ptCount val="1"/>
                <c:pt idx="0">
                  <c:v> Peoples Trust </c:v>
                </c:pt>
              </c:strCache>
            </c:strRef>
          </c:tx>
          <c:spPr>
            <a:ln w="28575" cap="rnd">
              <a:solidFill>
                <a:srgbClr val="0432FF"/>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Share'!$GC$4:$GC$27</c:f>
              <c:numCache>
                <c:formatCode>0.00%</c:formatCode>
                <c:ptCount val="24"/>
                <c:pt idx="0">
                  <c:v>0</c:v>
                </c:pt>
                <c:pt idx="1">
                  <c:v>1.5998547873871078E-2</c:v>
                </c:pt>
                <c:pt idx="2">
                  <c:v>7.8189708016151521E-2</c:v>
                </c:pt>
                <c:pt idx="3">
                  <c:v>0.13603401957730601</c:v>
                </c:pt>
                <c:pt idx="4">
                  <c:v>0.28368482238089565</c:v>
                </c:pt>
                <c:pt idx="5">
                  <c:v>0.31245238782774298</c:v>
                </c:pt>
                <c:pt idx="6">
                  <c:v>0.34746733270226432</c:v>
                </c:pt>
                <c:pt idx="7">
                  <c:v>0.33856952660778605</c:v>
                </c:pt>
                <c:pt idx="8">
                  <c:v>0.40329028528449984</c:v>
                </c:pt>
                <c:pt idx="9">
                  <c:v>0.43037537600380515</c:v>
                </c:pt>
                <c:pt idx="10">
                  <c:v>0.44543916909946735</c:v>
                </c:pt>
                <c:pt idx="11">
                  <c:v>0.51103081388962346</c:v>
                </c:pt>
                <c:pt idx="12">
                  <c:v>0.53047447504198708</c:v>
                </c:pt>
              </c:numCache>
            </c:numRef>
          </c:val>
          <c:smooth val="0"/>
          <c:extLst>
            <c:ext xmlns:c16="http://schemas.microsoft.com/office/drawing/2014/chart" uri="{C3380CC4-5D6E-409C-BE32-E72D297353CC}">
              <c16:uniqueId val="{00000000-A180-C34E-8D0E-79E50111125A}"/>
            </c:ext>
          </c:extLst>
        </c:ser>
        <c:ser>
          <c:idx val="1"/>
          <c:order val="1"/>
          <c:tx>
            <c:strRef>
              <c:f>'6. Chgs in Tot Share'!$GE$3</c:f>
              <c:strCache>
                <c:ptCount val="1"/>
                <c:pt idx="0">
                  <c:v> General Bank </c:v>
                </c:pt>
              </c:strCache>
            </c:strRef>
          </c:tx>
          <c:spPr>
            <a:ln w="28575" cap="rnd">
              <a:solidFill>
                <a:srgbClr val="2E9827"/>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Share'!$GE$4:$GE$27</c:f>
              <c:numCache>
                <c:formatCode>0.00%</c:formatCode>
                <c:ptCount val="24"/>
                <c:pt idx="0">
                  <c:v>0</c:v>
                </c:pt>
                <c:pt idx="1">
                  <c:v>-1.599138686324091E-3</c:v>
                </c:pt>
                <c:pt idx="2">
                  <c:v>1.393221506841752E-3</c:v>
                </c:pt>
                <c:pt idx="3">
                  <c:v>-4.1297777959961339E-3</c:v>
                </c:pt>
                <c:pt idx="4">
                  <c:v>-8.4583728759955144E-3</c:v>
                </c:pt>
                <c:pt idx="5">
                  <c:v>-5.9244246217321044E-3</c:v>
                </c:pt>
                <c:pt idx="6">
                  <c:v>-7.3814832084328468E-3</c:v>
                </c:pt>
                <c:pt idx="7">
                  <c:v>-6.6381810081598104E-3</c:v>
                </c:pt>
                <c:pt idx="8">
                  <c:v>4.0460498828550013E-3</c:v>
                </c:pt>
                <c:pt idx="9">
                  <c:v>2.3002204881142872E-2</c:v>
                </c:pt>
                <c:pt idx="10">
                  <c:v>2.8291108066649168E-2</c:v>
                </c:pt>
                <c:pt idx="11">
                  <c:v>3.4028524736944496E-2</c:v>
                </c:pt>
                <c:pt idx="12">
                  <c:v>3.6962500913625976E-2</c:v>
                </c:pt>
              </c:numCache>
            </c:numRef>
          </c:val>
          <c:smooth val="0"/>
          <c:extLst>
            <c:ext xmlns:c16="http://schemas.microsoft.com/office/drawing/2014/chart" uri="{C3380CC4-5D6E-409C-BE32-E72D297353CC}">
              <c16:uniqueId val="{00000001-A180-C34E-8D0E-79E50111125A}"/>
            </c:ext>
          </c:extLst>
        </c:ser>
        <c:ser>
          <c:idx val="6"/>
          <c:order val="2"/>
          <c:tx>
            <c:strRef>
              <c:f>'6. Chgs in Tot Share'!$GG$3</c:f>
              <c:strCache>
                <c:ptCount val="1"/>
                <c:pt idx="0">
                  <c:v> Versabank </c:v>
                </c:pt>
              </c:strCache>
            </c:strRef>
          </c:tx>
          <c:spPr>
            <a:ln w="28575" cap="rnd">
              <a:solidFill>
                <a:schemeClr val="accent1">
                  <a:lumMod val="60000"/>
                </a:schemeClr>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Share'!$GG$4:$GG$27</c:f>
              <c:numCache>
                <c:formatCode>0.00%</c:formatCode>
                <c:ptCount val="24"/>
                <c:pt idx="0">
                  <c:v>0</c:v>
                </c:pt>
                <c:pt idx="1">
                  <c:v>2.6948143486003062E-2</c:v>
                </c:pt>
                <c:pt idx="2">
                  <c:v>3.8591000763271752E-2</c:v>
                </c:pt>
                <c:pt idx="3">
                  <c:v>6.4537482317868336E-2</c:v>
                </c:pt>
                <c:pt idx="4">
                  <c:v>7.2146877274785123E-2</c:v>
                </c:pt>
                <c:pt idx="5">
                  <c:v>6.7284223162790938E-2</c:v>
                </c:pt>
                <c:pt idx="6">
                  <c:v>0.11198778006498046</c:v>
                </c:pt>
                <c:pt idx="7">
                  <c:v>0.1031556751206546</c:v>
                </c:pt>
                <c:pt idx="8">
                  <c:v>0.13658336292467144</c:v>
                </c:pt>
                <c:pt idx="9">
                  <c:v>0.19675254021462671</c:v>
                </c:pt>
                <c:pt idx="10">
                  <c:v>0.24847450906570384</c:v>
                </c:pt>
                <c:pt idx="11">
                  <c:v>0.29319615264553783</c:v>
                </c:pt>
                <c:pt idx="12">
                  <c:v>0.34459475167013015</c:v>
                </c:pt>
              </c:numCache>
            </c:numRef>
          </c:val>
          <c:smooth val="0"/>
          <c:extLst>
            <c:ext xmlns:c16="http://schemas.microsoft.com/office/drawing/2014/chart" uri="{C3380CC4-5D6E-409C-BE32-E72D297353CC}">
              <c16:uniqueId val="{00000002-A180-C34E-8D0E-79E50111125A}"/>
            </c:ext>
          </c:extLst>
        </c:ser>
        <c:dLbls>
          <c:showLegendKey val="0"/>
          <c:showVal val="0"/>
          <c:showCatName val="0"/>
          <c:showSerName val="0"/>
          <c:showPercent val="0"/>
          <c:showBubbleSize val="0"/>
        </c:dLbls>
        <c:smooth val="0"/>
        <c:axId val="401731976"/>
        <c:axId val="401728448"/>
        <c:extLst/>
      </c:lineChart>
      <c:catAx>
        <c:axId val="401731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28448"/>
        <c:crosses val="autoZero"/>
        <c:auto val="1"/>
        <c:lblAlgn val="ctr"/>
        <c:lblOffset val="100"/>
        <c:noMultiLvlLbl val="0"/>
      </c:catAx>
      <c:valAx>
        <c:axId val="4017284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31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Credit Card</a:t>
            </a:r>
            <a:r>
              <a:rPr lang="en-US" b="1" baseline="0"/>
              <a:t> Banks</a:t>
            </a:r>
            <a:endParaRPr lang="en-US" b="1"/>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780751332776352"/>
          <c:y val="0.15600441033979665"/>
          <c:w val="0.77694160617068952"/>
          <c:h val="0.64698593368898194"/>
        </c:manualLayout>
      </c:layout>
      <c:lineChart>
        <c:grouping val="standard"/>
        <c:varyColors val="0"/>
        <c:ser>
          <c:idx val="0"/>
          <c:order val="0"/>
          <c:tx>
            <c:strRef>
              <c:f>'6. Chgs in Tot Share'!$GH$3</c:f>
              <c:strCache>
                <c:ptCount val="1"/>
                <c:pt idx="0">
                  <c:v>duobank</c:v>
                </c:pt>
              </c:strCache>
            </c:strRef>
          </c:tx>
          <c:spPr>
            <a:ln w="28575" cap="rnd">
              <a:solidFill>
                <a:srgbClr val="00B0F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Share'!$GH$4:$GH$27</c:f>
              <c:numCache>
                <c:formatCode>0.00%</c:formatCode>
                <c:ptCount val="24"/>
                <c:pt idx="0">
                  <c:v>0</c:v>
                </c:pt>
                <c:pt idx="1">
                  <c:v>4.01101381213518E-2</c:v>
                </c:pt>
                <c:pt idx="2">
                  <c:v>4.0657100657875506E-2</c:v>
                </c:pt>
                <c:pt idx="3">
                  <c:v>2.3551208497712883</c:v>
                </c:pt>
                <c:pt idx="4">
                  <c:v>2.3562345101658062</c:v>
                </c:pt>
                <c:pt idx="5">
                  <c:v>2.3888498232210491</c:v>
                </c:pt>
                <c:pt idx="6">
                  <c:v>2.3650741916692337</c:v>
                </c:pt>
                <c:pt idx="7">
                  <c:v>2.375452628860713</c:v>
                </c:pt>
                <c:pt idx="8">
                  <c:v>2.4078830306737422</c:v>
                </c:pt>
                <c:pt idx="9">
                  <c:v>2.4495941877301717</c:v>
                </c:pt>
                <c:pt idx="10">
                  <c:v>2.5024480518422938</c:v>
                </c:pt>
                <c:pt idx="11">
                  <c:v>2.5649775494157536</c:v>
                </c:pt>
                <c:pt idx="12">
                  <c:v>2.5846498371766042</c:v>
                </c:pt>
              </c:numCache>
            </c:numRef>
          </c:val>
          <c:smooth val="0"/>
          <c:extLst>
            <c:ext xmlns:c16="http://schemas.microsoft.com/office/drawing/2014/chart" uri="{C3380CC4-5D6E-409C-BE32-E72D297353CC}">
              <c16:uniqueId val="{00000000-476E-514C-8D97-B2D0E79F8251}"/>
            </c:ext>
          </c:extLst>
        </c:ser>
        <c:ser>
          <c:idx val="2"/>
          <c:order val="1"/>
          <c:tx>
            <c:strRef>
              <c:f>'6. Chgs in Tot Share'!$GI$3</c:f>
              <c:strCache>
                <c:ptCount val="1"/>
                <c:pt idx="0">
                  <c:v>Capital One Bank</c:v>
                </c:pt>
              </c:strCache>
            </c:strRef>
          </c:tx>
          <c:spPr>
            <a:ln w="28575" cap="rnd">
              <a:solidFill>
                <a:schemeClr val="accent5">
                  <a:lumMod val="75000"/>
                </a:schemeClr>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Share'!$GI$4:$GI$27</c:f>
              <c:numCache>
                <c:formatCode>0.00%</c:formatCode>
                <c:ptCount val="24"/>
                <c:pt idx="0">
                  <c:v>0</c:v>
                </c:pt>
                <c:pt idx="1">
                  <c:v>2.1047563557412642E-2</c:v>
                </c:pt>
                <c:pt idx="2">
                  <c:v>-6.8688430705335368E-3</c:v>
                </c:pt>
                <c:pt idx="3">
                  <c:v>-6.7476211884509404E-2</c:v>
                </c:pt>
                <c:pt idx="4">
                  <c:v>-5.9410897315103149E-2</c:v>
                </c:pt>
                <c:pt idx="5">
                  <c:v>-5.8419258698775997E-2</c:v>
                </c:pt>
                <c:pt idx="6">
                  <c:v>-6.7116659878397655E-2</c:v>
                </c:pt>
                <c:pt idx="7">
                  <c:v>-6.7180622781669599E-2</c:v>
                </c:pt>
                <c:pt idx="8">
                  <c:v>-4.7246127066634405E-2</c:v>
                </c:pt>
                <c:pt idx="9">
                  <c:v>-3.301488653027234E-2</c:v>
                </c:pt>
                <c:pt idx="10">
                  <c:v>-4.1089977006760474E-2</c:v>
                </c:pt>
                <c:pt idx="11">
                  <c:v>-1.9070325904912235E-2</c:v>
                </c:pt>
                <c:pt idx="12">
                  <c:v>-2.119077839295468E-2</c:v>
                </c:pt>
              </c:numCache>
            </c:numRef>
          </c:val>
          <c:smooth val="0"/>
          <c:extLst>
            <c:ext xmlns:c16="http://schemas.microsoft.com/office/drawing/2014/chart" uri="{C3380CC4-5D6E-409C-BE32-E72D297353CC}">
              <c16:uniqueId val="{00000001-476E-514C-8D97-B2D0E79F8251}"/>
            </c:ext>
          </c:extLst>
        </c:ser>
        <c:ser>
          <c:idx val="3"/>
          <c:order val="2"/>
          <c:tx>
            <c:strRef>
              <c:f>'6. Chgs in Tot Share'!$GJ$3</c:f>
              <c:strCache>
                <c:ptCount val="1"/>
                <c:pt idx="0">
                  <c:v>Rogers Bank</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Share'!$GJ$4:$GJ$27</c:f>
              <c:numCache>
                <c:formatCode>0.00%</c:formatCode>
                <c:ptCount val="24"/>
                <c:pt idx="0">
                  <c:v>0</c:v>
                </c:pt>
                <c:pt idx="1">
                  <c:v>7.6385708231154023E-2</c:v>
                </c:pt>
                <c:pt idx="2">
                  <c:v>6.1148450382917961E-2</c:v>
                </c:pt>
                <c:pt idx="3">
                  <c:v>-2.1843556783724131E-2</c:v>
                </c:pt>
                <c:pt idx="4">
                  <c:v>-2.0173876170013445E-2</c:v>
                </c:pt>
                <c:pt idx="5">
                  <c:v>9.546224100225275E-3</c:v>
                </c:pt>
                <c:pt idx="6">
                  <c:v>3.0967986346843147E-3</c:v>
                </c:pt>
                <c:pt idx="7">
                  <c:v>2.1037217644751725E-2</c:v>
                </c:pt>
                <c:pt idx="8">
                  <c:v>5.1794299100361506E-2</c:v>
                </c:pt>
                <c:pt idx="9">
                  <c:v>7.7844397218977901E-2</c:v>
                </c:pt>
                <c:pt idx="10">
                  <c:v>0.10725611299346458</c:v>
                </c:pt>
                <c:pt idx="11">
                  <c:v>0.12862047414125155</c:v>
                </c:pt>
                <c:pt idx="12">
                  <c:v>0.14250988497876949</c:v>
                </c:pt>
              </c:numCache>
            </c:numRef>
          </c:val>
          <c:smooth val="0"/>
          <c:extLst>
            <c:ext xmlns:c16="http://schemas.microsoft.com/office/drawing/2014/chart" uri="{C3380CC4-5D6E-409C-BE32-E72D297353CC}">
              <c16:uniqueId val="{00000002-476E-514C-8D97-B2D0E79F8251}"/>
            </c:ext>
          </c:extLst>
        </c:ser>
        <c:ser>
          <c:idx val="4"/>
          <c:order val="3"/>
          <c:tx>
            <c:strRef>
              <c:f>'6. Chgs in Tot Share'!$GK$3</c:f>
              <c:strCache>
                <c:ptCount val="1"/>
                <c:pt idx="0">
                  <c:v> PCF </c:v>
                </c:pt>
              </c:strCache>
            </c:strRef>
          </c:tx>
          <c:spPr>
            <a:ln w="28575" cap="rnd">
              <a:solidFill>
                <a:srgbClr val="00B05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Share'!$GK$4:$GK$27</c:f>
              <c:numCache>
                <c:formatCode>0.00%</c:formatCode>
                <c:ptCount val="24"/>
                <c:pt idx="0">
                  <c:v>0</c:v>
                </c:pt>
                <c:pt idx="1">
                  <c:v>6.1347913375127745E-2</c:v>
                </c:pt>
                <c:pt idx="2">
                  <c:v>6.6472281139959677E-2</c:v>
                </c:pt>
                <c:pt idx="3">
                  <c:v>-5.0466260427649769E-2</c:v>
                </c:pt>
                <c:pt idx="4">
                  <c:v>-5.0522650166461174E-2</c:v>
                </c:pt>
                <c:pt idx="5">
                  <c:v>-2.2198505108892246E-2</c:v>
                </c:pt>
                <c:pt idx="6">
                  <c:v>-2.1140401885727991E-2</c:v>
                </c:pt>
                <c:pt idx="7">
                  <c:v>-2.4987494238345328E-3</c:v>
                </c:pt>
                <c:pt idx="8">
                  <c:v>2.3680397147462891E-2</c:v>
                </c:pt>
                <c:pt idx="9">
                  <c:v>3.6021930597527535E-2</c:v>
                </c:pt>
                <c:pt idx="10">
                  <c:v>5.4987016624555761E-2</c:v>
                </c:pt>
                <c:pt idx="11">
                  <c:v>6.1054896555634335E-2</c:v>
                </c:pt>
                <c:pt idx="12">
                  <c:v>5.308356727987535E-2</c:v>
                </c:pt>
              </c:numCache>
            </c:numRef>
          </c:val>
          <c:smooth val="0"/>
          <c:extLst>
            <c:ext xmlns:c16="http://schemas.microsoft.com/office/drawing/2014/chart" uri="{C3380CC4-5D6E-409C-BE32-E72D297353CC}">
              <c16:uniqueId val="{00000003-476E-514C-8D97-B2D0E79F8251}"/>
            </c:ext>
          </c:extLst>
        </c:ser>
        <c:ser>
          <c:idx val="1"/>
          <c:order val="4"/>
          <c:tx>
            <c:strRef>
              <c:f>'6. Chgs in Tot Share'!$GL$3</c:f>
              <c:strCache>
                <c:ptCount val="1"/>
                <c:pt idx="0">
                  <c:v>Amex Bank</c:v>
                </c:pt>
              </c:strCache>
            </c:strRef>
          </c:tx>
          <c:spPr>
            <a:ln w="28575" cap="rnd">
              <a:solidFill>
                <a:srgbClr val="00206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Share'!$GL$4:$GL$27</c:f>
              <c:numCache>
                <c:formatCode>0.00%</c:formatCode>
                <c:ptCount val="24"/>
                <c:pt idx="0">
                  <c:v>0</c:v>
                </c:pt>
                <c:pt idx="1">
                  <c:v>0</c:v>
                </c:pt>
                <c:pt idx="2">
                  <c:v>0</c:v>
                </c:pt>
                <c:pt idx="3">
                  <c:v>0</c:v>
                </c:pt>
                <c:pt idx="4">
                  <c:v>0</c:v>
                </c:pt>
                <c:pt idx="5">
                  <c:v>0</c:v>
                </c:pt>
                <c:pt idx="6">
                  <c:v>0</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4-476E-514C-8D97-B2D0E79F8251}"/>
            </c:ext>
          </c:extLst>
        </c:ser>
        <c:dLbls>
          <c:showLegendKey val="0"/>
          <c:showVal val="0"/>
          <c:showCatName val="0"/>
          <c:showSerName val="0"/>
          <c:showPercent val="0"/>
          <c:showBubbleSize val="0"/>
        </c:dLbls>
        <c:smooth val="0"/>
        <c:axId val="402565560"/>
        <c:axId val="402562816"/>
      </c:lineChart>
      <c:catAx>
        <c:axId val="40256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2816"/>
        <c:crosses val="autoZero"/>
        <c:auto val="1"/>
        <c:lblAlgn val="ctr"/>
        <c:lblOffset val="100"/>
        <c:noMultiLvlLbl val="0"/>
      </c:catAx>
      <c:valAx>
        <c:axId val="4025628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5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Bank</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221780502192926"/>
          <c:y val="0.15597589905222242"/>
          <c:w val="0.84195157608556259"/>
          <c:h val="0.62157547138290881"/>
        </c:manualLayout>
      </c:layout>
      <c:lineChart>
        <c:grouping val="standard"/>
        <c:varyColors val="0"/>
        <c:ser>
          <c:idx val="0"/>
          <c:order val="0"/>
          <c:tx>
            <c:strRef>
              <c:f>'6. Chgs in Tot Share'!$GM$3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Share'!$GM$4:$GM$27</c:f>
              <c:numCache>
                <c:formatCode>0.00%</c:formatCode>
                <c:ptCount val="24"/>
                <c:pt idx="0">
                  <c:v>0</c:v>
                </c:pt>
                <c:pt idx="1">
                  <c:v>-3.4209746383519787E-3</c:v>
                </c:pt>
                <c:pt idx="2">
                  <c:v>4.9446702524181436E-3</c:v>
                </c:pt>
                <c:pt idx="3">
                  <c:v>2.3695893624340754E-4</c:v>
                </c:pt>
                <c:pt idx="4">
                  <c:v>5.3601227120334254E-3</c:v>
                </c:pt>
                <c:pt idx="5">
                  <c:v>-1.3892943117962645E-3</c:v>
                </c:pt>
                <c:pt idx="6">
                  <c:v>3.4920775241862973E-3</c:v>
                </c:pt>
                <c:pt idx="7">
                  <c:v>7.651610773626763E-3</c:v>
                </c:pt>
                <c:pt idx="8">
                  <c:v>3.98209405165362E-3</c:v>
                </c:pt>
                <c:pt idx="9">
                  <c:v>5.5361197017186215E-3</c:v>
                </c:pt>
                <c:pt idx="10">
                  <c:v>-2.5441573161996044E-4</c:v>
                </c:pt>
                <c:pt idx="11">
                  <c:v>3.8198414021671694E-3</c:v>
                </c:pt>
                <c:pt idx="12">
                  <c:v>4.1776786915209713E-3</c:v>
                </c:pt>
              </c:numCache>
            </c:numRef>
          </c:val>
          <c:smooth val="0"/>
          <c:extLst>
            <c:ext xmlns:c16="http://schemas.microsoft.com/office/drawing/2014/chart" uri="{C3380CC4-5D6E-409C-BE32-E72D297353CC}">
              <c16:uniqueId val="{00000000-8AF7-B241-8848-A01337D17C10}"/>
            </c:ext>
          </c:extLst>
        </c:ser>
        <c:ser>
          <c:idx val="2"/>
          <c:order val="1"/>
          <c:tx>
            <c:strRef>
              <c:f>'6. Chgs in Tot Share'!$GN$3</c:f>
              <c:strCache>
                <c:ptCount val="1"/>
                <c:pt idx="0">
                  <c:v> Term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Share'!$GN$4:$GN$27</c:f>
              <c:numCache>
                <c:formatCode>0.00%</c:formatCode>
                <c:ptCount val="24"/>
                <c:pt idx="0">
                  <c:v>0</c:v>
                </c:pt>
                <c:pt idx="1">
                  <c:v>3.7608289202015798E-3</c:v>
                </c:pt>
                <c:pt idx="2">
                  <c:v>1.5158322484004125E-2</c:v>
                </c:pt>
                <c:pt idx="3">
                  <c:v>1.8419815787853233E-2</c:v>
                </c:pt>
                <c:pt idx="4">
                  <c:v>4.6518622738604192E-3</c:v>
                </c:pt>
                <c:pt idx="5">
                  <c:v>8.0611406650026084E-4</c:v>
                </c:pt>
                <c:pt idx="6">
                  <c:v>-1.3823565919631254E-2</c:v>
                </c:pt>
                <c:pt idx="7">
                  <c:v>-2.0877762359980883E-2</c:v>
                </c:pt>
                <c:pt idx="8">
                  <c:v>-1.8304484356681763E-2</c:v>
                </c:pt>
                <c:pt idx="9">
                  <c:v>-1.5604453645749781E-2</c:v>
                </c:pt>
                <c:pt idx="10">
                  <c:v>-1.2184541737533848E-2</c:v>
                </c:pt>
                <c:pt idx="11">
                  <c:v>-1.1145142639801842E-2</c:v>
                </c:pt>
                <c:pt idx="12">
                  <c:v>-1.1325490510502809E-2</c:v>
                </c:pt>
              </c:numCache>
            </c:numRef>
          </c:val>
          <c:smooth val="0"/>
          <c:extLst>
            <c:ext xmlns:c16="http://schemas.microsoft.com/office/drawing/2014/chart" uri="{C3380CC4-5D6E-409C-BE32-E72D297353CC}">
              <c16:uniqueId val="{00000001-8AF7-B241-8848-A01337D17C10}"/>
            </c:ext>
          </c:extLst>
        </c:ser>
        <c:ser>
          <c:idx val="4"/>
          <c:order val="2"/>
          <c:tx>
            <c:strRef>
              <c:f>'6. Chgs in Tot Share'!$GP$3</c:f>
              <c:strCache>
                <c:ptCount val="1"/>
                <c:pt idx="0">
                  <c:v> Mortgages </c:v>
                </c:pt>
              </c:strCache>
            </c:strRef>
          </c:tx>
          <c:spPr>
            <a:ln w="28575" cap="rnd">
              <a:solidFill>
                <a:srgbClr val="AB794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Share'!$GP$4:$GP$27</c:f>
              <c:numCache>
                <c:formatCode>0.00%</c:formatCode>
                <c:ptCount val="24"/>
                <c:pt idx="0">
                  <c:v>0</c:v>
                </c:pt>
                <c:pt idx="1">
                  <c:v>7.1814646792189244E-3</c:v>
                </c:pt>
                <c:pt idx="2">
                  <c:v>1.5260200114289309E-2</c:v>
                </c:pt>
                <c:pt idx="3">
                  <c:v>1.4966722685196467E-2</c:v>
                </c:pt>
                <c:pt idx="4">
                  <c:v>1.3357146311283348E-2</c:v>
                </c:pt>
                <c:pt idx="5">
                  <c:v>1.4326584539916674E-2</c:v>
                </c:pt>
                <c:pt idx="6">
                  <c:v>1.2485194057545097E-2</c:v>
                </c:pt>
                <c:pt idx="7">
                  <c:v>1.2565620947982067E-2</c:v>
                </c:pt>
                <c:pt idx="8">
                  <c:v>1.1435500895761905E-2</c:v>
                </c:pt>
                <c:pt idx="9">
                  <c:v>1.1675233169764035E-2</c:v>
                </c:pt>
                <c:pt idx="10">
                  <c:v>1.158165382575021E-2</c:v>
                </c:pt>
                <c:pt idx="11">
                  <c:v>1.2193626058501413E-2</c:v>
                </c:pt>
                <c:pt idx="12">
                  <c:v>1.2687407176949649E-2</c:v>
                </c:pt>
              </c:numCache>
            </c:numRef>
          </c:val>
          <c:smooth val="0"/>
          <c:extLst>
            <c:ext xmlns:c16="http://schemas.microsoft.com/office/drawing/2014/chart" uri="{C3380CC4-5D6E-409C-BE32-E72D297353CC}">
              <c16:uniqueId val="{00000002-8AF7-B241-8848-A01337D17C10}"/>
            </c:ext>
          </c:extLst>
        </c:ser>
        <c:ser>
          <c:idx val="1"/>
          <c:order val="3"/>
          <c:tx>
            <c:strRef>
              <c:f>'6. Chgs in Tot Share'!$GQ$3</c:f>
              <c:strCache>
                <c:ptCount val="1"/>
                <c:pt idx="0">
                  <c:v> Real Secured Personal Loans </c:v>
                </c:pt>
              </c:strCache>
            </c:strRef>
          </c:tx>
          <c:spPr>
            <a:ln w="28575" cap="rnd">
              <a:solidFill>
                <a:srgbClr val="0070C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Share'!$GQ$4:$GQ$27</c:f>
              <c:numCache>
                <c:formatCode>0.00%</c:formatCode>
                <c:ptCount val="24"/>
                <c:pt idx="0">
                  <c:v>0</c:v>
                </c:pt>
                <c:pt idx="1">
                  <c:v>-8.2838774692890575E-3</c:v>
                </c:pt>
                <c:pt idx="2">
                  <c:v>-1.2106706287451337E-2</c:v>
                </c:pt>
                <c:pt idx="3">
                  <c:v>-3.265559469117274E-2</c:v>
                </c:pt>
                <c:pt idx="4">
                  <c:v>-4.4724718094524961E-2</c:v>
                </c:pt>
                <c:pt idx="5">
                  <c:v>-5.652369919940356E-2</c:v>
                </c:pt>
                <c:pt idx="6">
                  <c:v>-6.0334864372044106E-2</c:v>
                </c:pt>
                <c:pt idx="7">
                  <c:v>-6.5591608205050389E-2</c:v>
                </c:pt>
                <c:pt idx="8">
                  <c:v>-7.3037381388784212E-2</c:v>
                </c:pt>
                <c:pt idx="9">
                  <c:v>-8.0260567524450779E-2</c:v>
                </c:pt>
                <c:pt idx="10">
                  <c:v>-8.3464456265702675E-2</c:v>
                </c:pt>
                <c:pt idx="11">
                  <c:v>-8.9820187120780007E-2</c:v>
                </c:pt>
                <c:pt idx="12">
                  <c:v>-9.1534579387526599E-2</c:v>
                </c:pt>
              </c:numCache>
            </c:numRef>
          </c:val>
          <c:smooth val="0"/>
          <c:extLst>
            <c:ext xmlns:c16="http://schemas.microsoft.com/office/drawing/2014/chart" uri="{C3380CC4-5D6E-409C-BE32-E72D297353CC}">
              <c16:uniqueId val="{00000003-8AF7-B241-8848-A01337D17C10}"/>
            </c:ext>
          </c:extLst>
        </c:ser>
        <c:ser>
          <c:idx val="5"/>
          <c:order val="4"/>
          <c:tx>
            <c:strRef>
              <c:f>'6. Chgs in Tot Share'!$GR$3</c:f>
              <c:strCache>
                <c:ptCount val="1"/>
                <c:pt idx="0">
                  <c:v> Other Personal Loans </c:v>
                </c:pt>
              </c:strCache>
            </c:strRef>
          </c:tx>
          <c:spPr>
            <a:ln w="28575" cap="rnd">
              <a:solidFill>
                <a:srgbClr val="00B0F0"/>
              </a:solidFill>
              <a:prstDash val="solid"/>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Share'!$GR$4:$GR$27</c:f>
              <c:numCache>
                <c:formatCode>0.00%</c:formatCode>
                <c:ptCount val="24"/>
                <c:pt idx="0">
                  <c:v>0</c:v>
                </c:pt>
                <c:pt idx="1">
                  <c:v>-3.187402839571351E-3</c:v>
                </c:pt>
                <c:pt idx="2">
                  <c:v>-3.8796677800676019E-3</c:v>
                </c:pt>
                <c:pt idx="3">
                  <c:v>-1.7413419018348277E-2</c:v>
                </c:pt>
                <c:pt idx="4">
                  <c:v>-1.986661769587331E-2</c:v>
                </c:pt>
                <c:pt idx="5">
                  <c:v>-1.6485031652597876E-2</c:v>
                </c:pt>
                <c:pt idx="6">
                  <c:v>-1.8966336728312043E-2</c:v>
                </c:pt>
                <c:pt idx="7">
                  <c:v>-2.6963417474050635E-2</c:v>
                </c:pt>
                <c:pt idx="8">
                  <c:v>-1.8047225955669186E-2</c:v>
                </c:pt>
                <c:pt idx="9">
                  <c:v>-1.4811195418309575E-2</c:v>
                </c:pt>
                <c:pt idx="10">
                  <c:v>-1.3910783032971686E-2</c:v>
                </c:pt>
                <c:pt idx="11">
                  <c:v>-1.4901057839110424E-2</c:v>
                </c:pt>
                <c:pt idx="12">
                  <c:v>-1.2581517609577523E-2</c:v>
                </c:pt>
              </c:numCache>
            </c:numRef>
          </c:val>
          <c:smooth val="0"/>
          <c:extLst>
            <c:ext xmlns:c16="http://schemas.microsoft.com/office/drawing/2014/chart" uri="{C3380CC4-5D6E-409C-BE32-E72D297353CC}">
              <c16:uniqueId val="{00000004-8AF7-B241-8848-A01337D17C10}"/>
            </c:ext>
          </c:extLst>
        </c:ser>
        <c:dLbls>
          <c:showLegendKey val="0"/>
          <c:showVal val="0"/>
          <c:showCatName val="0"/>
          <c:showSerName val="0"/>
          <c:showPercent val="0"/>
          <c:showBubbleSize val="0"/>
        </c:dLbls>
        <c:smooth val="0"/>
        <c:axId val="402564776"/>
        <c:axId val="402568696"/>
      </c:lineChart>
      <c:catAx>
        <c:axId val="402564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8696"/>
        <c:crosses val="autoZero"/>
        <c:auto val="1"/>
        <c:lblAlgn val="ctr"/>
        <c:lblOffset val="100"/>
        <c:noMultiLvlLbl val="0"/>
      </c:catAx>
      <c:valAx>
        <c:axId val="4025686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4776"/>
        <c:crosses val="autoZero"/>
        <c:crossBetween val="between"/>
      </c:valAx>
      <c:spPr>
        <a:noFill/>
        <a:ln>
          <a:noFill/>
        </a:ln>
        <a:effectLst/>
      </c:spPr>
    </c:plotArea>
    <c:legend>
      <c:legendPos val="b"/>
      <c:layout>
        <c:manualLayout>
          <c:xMode val="edge"/>
          <c:yMode val="edge"/>
          <c:x val="6.5357664982430966E-2"/>
          <c:y val="0.80037309692724057"/>
          <c:w val="0.89860063094719023"/>
          <c:h val="0.1826537771887425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Royal Bank</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792409206293907"/>
          <c:y val="0.15851696543031404"/>
          <c:w val="0.82597086889348004"/>
          <c:h val="0.64415980774572312"/>
        </c:manualLayout>
      </c:layout>
      <c:lineChart>
        <c:grouping val="standard"/>
        <c:varyColors val="0"/>
        <c:ser>
          <c:idx val="0"/>
          <c:order val="0"/>
          <c:tx>
            <c:strRef>
              <c:f>'Qtrly Share Change'!$BK$2</c:f>
              <c:strCache>
                <c:ptCount val="1"/>
                <c:pt idx="0">
                  <c:v> Demand </c:v>
                </c:pt>
              </c:strCache>
            </c:strRef>
          </c:tx>
          <c:spPr>
            <a:ln w="28575" cap="rnd">
              <a:solidFill>
                <a:srgbClr val="00FA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Change'!$BK$3:$BK$23</c:f>
              <c:numCache>
                <c:formatCode>0.00%</c:formatCode>
                <c:ptCount val="21"/>
                <c:pt idx="0">
                  <c:v>0</c:v>
                </c:pt>
                <c:pt idx="1">
                  <c:v>-8.1885241130862998E-3</c:v>
                </c:pt>
                <c:pt idx="2">
                  <c:v>-9.0571088922142273E-3</c:v>
                </c:pt>
                <c:pt idx="3">
                  <c:v>-2.8098405869753725E-3</c:v>
                </c:pt>
                <c:pt idx="4">
                  <c:v>-4.7125884903484851E-3</c:v>
                </c:pt>
                <c:pt idx="5">
                  <c:v>-2.017159409408683E-2</c:v>
                </c:pt>
                <c:pt idx="6">
                  <c:v>-1.2422943974541231E-2</c:v>
                </c:pt>
                <c:pt idx="7">
                  <c:v>-7.8726802137389865E-3</c:v>
                </c:pt>
                <c:pt idx="8">
                  <c:v>-8.4459635660522666E-4</c:v>
                </c:pt>
                <c:pt idx="9">
                  <c:v>-9.8046027381066083E-4</c:v>
                </c:pt>
                <c:pt idx="10">
                  <c:v>6.6702537898915585E-3</c:v>
                </c:pt>
                <c:pt idx="11">
                  <c:v>2.2073566517443149E-3</c:v>
                </c:pt>
                <c:pt idx="12">
                  <c:v>2.9594791483859669E-5</c:v>
                </c:pt>
                <c:pt idx="13">
                  <c:v>-1.624044832957221E-3</c:v>
                </c:pt>
                <c:pt idx="14">
                  <c:v>2.9350568178570385E-2</c:v>
                </c:pt>
                <c:pt idx="15">
                  <c:v>3.4583211229065124E-2</c:v>
                </c:pt>
                <c:pt idx="16">
                  <c:v>3.2466453595564472E-2</c:v>
                </c:pt>
                <c:pt idx="17">
                  <c:v>3.2711105748115477E-2</c:v>
                </c:pt>
                <c:pt idx="18">
                  <c:v>3.6071906492641873E-2</c:v>
                </c:pt>
                <c:pt idx="19">
                  <c:v>3.818231147067843E-2</c:v>
                </c:pt>
                <c:pt idx="20">
                  <c:v>3.6779766698460885E-2</c:v>
                </c:pt>
              </c:numCache>
            </c:numRef>
          </c:val>
          <c:smooth val="0"/>
          <c:extLst>
            <c:ext xmlns:c16="http://schemas.microsoft.com/office/drawing/2014/chart" uri="{C3380CC4-5D6E-409C-BE32-E72D297353CC}">
              <c16:uniqueId val="{00000000-138E-9D40-BDF1-6F2F4189DC7F}"/>
            </c:ext>
          </c:extLst>
        </c:ser>
        <c:ser>
          <c:idx val="2"/>
          <c:order val="1"/>
          <c:tx>
            <c:strRef>
              <c:f>'Qtrly Share Change'!$BL$2</c:f>
              <c:strCache>
                <c:ptCount val="1"/>
                <c:pt idx="0">
                  <c:v> Term </c:v>
                </c:pt>
              </c:strCache>
            </c:strRef>
          </c:tx>
          <c:spPr>
            <a:ln w="28575" cap="rnd">
              <a:solidFill>
                <a:srgbClr val="FF00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Change'!$BL$3:$BL$23</c:f>
              <c:numCache>
                <c:formatCode>0.00%</c:formatCode>
                <c:ptCount val="21"/>
                <c:pt idx="0">
                  <c:v>0</c:v>
                </c:pt>
                <c:pt idx="1">
                  <c:v>-8.6193731909191863E-3</c:v>
                </c:pt>
                <c:pt idx="2">
                  <c:v>-7.1054275458808536E-3</c:v>
                </c:pt>
                <c:pt idx="3">
                  <c:v>-7.6701402367971893E-3</c:v>
                </c:pt>
                <c:pt idx="4">
                  <c:v>6.7845320706899472E-3</c:v>
                </c:pt>
                <c:pt idx="5">
                  <c:v>1.6413868873883873E-2</c:v>
                </c:pt>
                <c:pt idx="6">
                  <c:v>-6.2924075771764384E-3</c:v>
                </c:pt>
                <c:pt idx="7">
                  <c:v>-1.5503799572242542E-2</c:v>
                </c:pt>
                <c:pt idx="8">
                  <c:v>-2.1802588725880153E-3</c:v>
                </c:pt>
                <c:pt idx="9">
                  <c:v>9.0395251485608594E-3</c:v>
                </c:pt>
                <c:pt idx="10">
                  <c:v>2.5473296453344035E-2</c:v>
                </c:pt>
                <c:pt idx="11">
                  <c:v>2.464835076225275E-2</c:v>
                </c:pt>
                <c:pt idx="12">
                  <c:v>2.987743913956396E-2</c:v>
                </c:pt>
                <c:pt idx="13">
                  <c:v>2.7029676325256064E-2</c:v>
                </c:pt>
                <c:pt idx="14">
                  <c:v>3.7348226155078448E-2</c:v>
                </c:pt>
                <c:pt idx="15">
                  <c:v>5.0523699864695945E-2</c:v>
                </c:pt>
                <c:pt idx="16">
                  <c:v>1.8928916417779214E-2</c:v>
                </c:pt>
                <c:pt idx="17">
                  <c:v>3.7697399359111615E-2</c:v>
                </c:pt>
                <c:pt idx="18">
                  <c:v>4.8436853742595985E-3</c:v>
                </c:pt>
                <c:pt idx="19">
                  <c:v>3.0290873732239259E-3</c:v>
                </c:pt>
                <c:pt idx="20">
                  <c:v>7.3890466440127466E-3</c:v>
                </c:pt>
              </c:numCache>
            </c:numRef>
          </c:val>
          <c:smooth val="0"/>
          <c:extLst>
            <c:ext xmlns:c16="http://schemas.microsoft.com/office/drawing/2014/chart" uri="{C3380CC4-5D6E-409C-BE32-E72D297353CC}">
              <c16:uniqueId val="{00000001-138E-9D40-BDF1-6F2F4189DC7F}"/>
            </c:ext>
          </c:extLst>
        </c:ser>
        <c:ser>
          <c:idx val="4"/>
          <c:order val="2"/>
          <c:tx>
            <c:strRef>
              <c:f>'Qtrly Share Change'!$BN$2</c:f>
              <c:strCache>
                <c:ptCount val="1"/>
                <c:pt idx="0">
                  <c:v> Mortgages </c:v>
                </c:pt>
              </c:strCache>
            </c:strRef>
          </c:tx>
          <c:spPr>
            <a:ln w="28575" cap="rnd">
              <a:solidFill>
                <a:srgbClr val="AB7942"/>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Change'!$BN$3:$BN$23</c:f>
              <c:numCache>
                <c:formatCode>0.00%</c:formatCode>
                <c:ptCount val="21"/>
                <c:pt idx="0">
                  <c:v>0</c:v>
                </c:pt>
                <c:pt idx="1">
                  <c:v>-4.765588130355972E-3</c:v>
                </c:pt>
                <c:pt idx="2">
                  <c:v>-5.960352597242426E-3</c:v>
                </c:pt>
                <c:pt idx="3">
                  <c:v>-2.4870938536688363E-3</c:v>
                </c:pt>
                <c:pt idx="4">
                  <c:v>4.8739833895746522E-3</c:v>
                </c:pt>
                <c:pt idx="5">
                  <c:v>4.7635842886898944E-3</c:v>
                </c:pt>
                <c:pt idx="6">
                  <c:v>1.8615959748244696E-4</c:v>
                </c:pt>
                <c:pt idx="7">
                  <c:v>5.1782359307650872E-3</c:v>
                </c:pt>
                <c:pt idx="8">
                  <c:v>1.052446864494676E-2</c:v>
                </c:pt>
                <c:pt idx="9">
                  <c:v>1.6310804182982711E-2</c:v>
                </c:pt>
                <c:pt idx="10">
                  <c:v>2.032797865077992E-2</c:v>
                </c:pt>
                <c:pt idx="11">
                  <c:v>3.4665648088055417E-2</c:v>
                </c:pt>
                <c:pt idx="12">
                  <c:v>4.9155198430500958E-2</c:v>
                </c:pt>
                <c:pt idx="13">
                  <c:v>5.7063032454410925E-2</c:v>
                </c:pt>
                <c:pt idx="14">
                  <c:v>6.3538318103406335E-2</c:v>
                </c:pt>
                <c:pt idx="15">
                  <c:v>7.6716457765439852E-2</c:v>
                </c:pt>
                <c:pt idx="16">
                  <c:v>9.2876029872243915E-2</c:v>
                </c:pt>
                <c:pt idx="17">
                  <c:v>0.10923280234064028</c:v>
                </c:pt>
                <c:pt idx="18">
                  <c:v>0.10652079918603834</c:v>
                </c:pt>
                <c:pt idx="19">
                  <c:v>0.10563561234664837</c:v>
                </c:pt>
                <c:pt idx="20">
                  <c:v>0.10674179305716126</c:v>
                </c:pt>
              </c:numCache>
            </c:numRef>
          </c:val>
          <c:smooth val="0"/>
          <c:extLst>
            <c:ext xmlns:c16="http://schemas.microsoft.com/office/drawing/2014/chart" uri="{C3380CC4-5D6E-409C-BE32-E72D297353CC}">
              <c16:uniqueId val="{00000002-138E-9D40-BDF1-6F2F4189DC7F}"/>
            </c:ext>
          </c:extLst>
        </c:ser>
        <c:ser>
          <c:idx val="1"/>
          <c:order val="3"/>
          <c:tx>
            <c:strRef>
              <c:f>'Qtrly Share Change'!$BO$2</c:f>
              <c:strCache>
                <c:ptCount val="1"/>
                <c:pt idx="0">
                  <c:v> Real Estate Secured Pers Loans </c:v>
                </c:pt>
              </c:strCache>
            </c:strRef>
          </c:tx>
          <c:spPr>
            <a:ln w="28575" cap="rnd">
              <a:solidFill>
                <a:srgbClr val="0070C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Change'!$BO$3:$BO$23</c:f>
              <c:numCache>
                <c:formatCode>0.00%</c:formatCode>
                <c:ptCount val="21"/>
                <c:pt idx="0">
                  <c:v>0</c:v>
                </c:pt>
                <c:pt idx="1">
                  <c:v>-1.4768582754613803E-2</c:v>
                </c:pt>
                <c:pt idx="2">
                  <c:v>-1.7983351068869113E-2</c:v>
                </c:pt>
                <c:pt idx="3">
                  <c:v>-3.811501289417573E-2</c:v>
                </c:pt>
                <c:pt idx="4">
                  <c:v>-6.5354298287365276E-2</c:v>
                </c:pt>
                <c:pt idx="5">
                  <c:v>-8.2857028754331097E-2</c:v>
                </c:pt>
                <c:pt idx="6">
                  <c:v>-9.1753740921521665E-2</c:v>
                </c:pt>
                <c:pt idx="7">
                  <c:v>-0.1178342674605953</c:v>
                </c:pt>
                <c:pt idx="8">
                  <c:v>-0.1342638013398415</c:v>
                </c:pt>
                <c:pt idx="9">
                  <c:v>-0.15170840486137568</c:v>
                </c:pt>
                <c:pt idx="10">
                  <c:v>-0.1583717117026251</c:v>
                </c:pt>
                <c:pt idx="11">
                  <c:v>-0.16992565571191057</c:v>
                </c:pt>
                <c:pt idx="12">
                  <c:v>-0.18611428151099774</c:v>
                </c:pt>
                <c:pt idx="13">
                  <c:v>-0.20374157901110568</c:v>
                </c:pt>
                <c:pt idx="14">
                  <c:v>-0.212078660200201</c:v>
                </c:pt>
                <c:pt idx="15">
                  <c:v>-0.22345552275194341</c:v>
                </c:pt>
                <c:pt idx="16">
                  <c:v>-0.23497415128596633</c:v>
                </c:pt>
                <c:pt idx="17">
                  <c:v>-0.25995652532984226</c:v>
                </c:pt>
                <c:pt idx="18">
                  <c:v>-0.28113188210923545</c:v>
                </c:pt>
                <c:pt idx="19">
                  <c:v>-0.29637556007462929</c:v>
                </c:pt>
                <c:pt idx="20">
                  <c:v>-0.30500047056859098</c:v>
                </c:pt>
              </c:numCache>
            </c:numRef>
          </c:val>
          <c:smooth val="0"/>
          <c:extLst>
            <c:ext xmlns:c16="http://schemas.microsoft.com/office/drawing/2014/chart" uri="{C3380CC4-5D6E-409C-BE32-E72D297353CC}">
              <c16:uniqueId val="{00000003-138E-9D40-BDF1-6F2F4189DC7F}"/>
            </c:ext>
          </c:extLst>
        </c:ser>
        <c:ser>
          <c:idx val="5"/>
          <c:order val="4"/>
          <c:tx>
            <c:strRef>
              <c:f>'Qtrly Share Change'!$BP$2</c:f>
              <c:strCache>
                <c:ptCount val="1"/>
                <c:pt idx="0">
                  <c:v> Other Personal Loans </c:v>
                </c:pt>
              </c:strCache>
            </c:strRef>
          </c:tx>
          <c:spPr>
            <a:ln w="28575" cap="rnd">
              <a:solidFill>
                <a:srgbClr val="00B0F0"/>
              </a:solidFill>
              <a:prstDash val="solid"/>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Change'!$BP$3:$BP$23</c:f>
              <c:numCache>
                <c:formatCode>0.00%</c:formatCode>
                <c:ptCount val="21"/>
                <c:pt idx="0">
                  <c:v>0</c:v>
                </c:pt>
                <c:pt idx="1">
                  <c:v>-5.9229594546606123E-3</c:v>
                </c:pt>
                <c:pt idx="2">
                  <c:v>-1.2544248291809005E-2</c:v>
                </c:pt>
                <c:pt idx="3">
                  <c:v>-1.1483262673036282E-2</c:v>
                </c:pt>
                <c:pt idx="4">
                  <c:v>-1.4991308750961886E-2</c:v>
                </c:pt>
                <c:pt idx="5">
                  <c:v>-1.3559434617019247E-2</c:v>
                </c:pt>
                <c:pt idx="6">
                  <c:v>-1.6822341937778217E-2</c:v>
                </c:pt>
                <c:pt idx="7">
                  <c:v>-1.3157494449616563E-2</c:v>
                </c:pt>
                <c:pt idx="8">
                  <c:v>-1.8864201214663399E-2</c:v>
                </c:pt>
                <c:pt idx="9">
                  <c:v>-2.3358094867850513E-2</c:v>
                </c:pt>
                <c:pt idx="10">
                  <c:v>-2.0523194793566655E-2</c:v>
                </c:pt>
                <c:pt idx="11">
                  <c:v>-2.0756387061886115E-2</c:v>
                </c:pt>
                <c:pt idx="12">
                  <c:v>-1.9762967320478702E-2</c:v>
                </c:pt>
                <c:pt idx="13">
                  <c:v>-2.5198102845538434E-2</c:v>
                </c:pt>
                <c:pt idx="14">
                  <c:v>-3.2583249768355305E-2</c:v>
                </c:pt>
                <c:pt idx="15">
                  <c:v>-2.8584240646987044E-2</c:v>
                </c:pt>
                <c:pt idx="16">
                  <c:v>-2.26350309541914E-2</c:v>
                </c:pt>
                <c:pt idx="17">
                  <c:v>-3.9654296694041059E-2</c:v>
                </c:pt>
                <c:pt idx="18">
                  <c:v>-4.0273757391716729E-2</c:v>
                </c:pt>
                <c:pt idx="19">
                  <c:v>-3.7198802887863362E-2</c:v>
                </c:pt>
                <c:pt idx="20">
                  <c:v>-3.4931765523225432E-2</c:v>
                </c:pt>
              </c:numCache>
            </c:numRef>
          </c:val>
          <c:smooth val="0"/>
          <c:extLst>
            <c:ext xmlns:c16="http://schemas.microsoft.com/office/drawing/2014/chart" uri="{C3380CC4-5D6E-409C-BE32-E72D297353CC}">
              <c16:uniqueId val="{00000004-138E-9D40-BDF1-6F2F4189DC7F}"/>
            </c:ext>
          </c:extLst>
        </c:ser>
        <c:dLbls>
          <c:showLegendKey val="0"/>
          <c:showVal val="0"/>
          <c:showCatName val="0"/>
          <c:showSerName val="0"/>
          <c:showPercent val="0"/>
          <c:showBubbleSize val="0"/>
        </c:dLbls>
        <c:smooth val="0"/>
        <c:axId val="402564776"/>
        <c:axId val="402568696"/>
      </c:lineChart>
      <c:catAx>
        <c:axId val="402564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8696"/>
        <c:crosses val="autoZero"/>
        <c:auto val="1"/>
        <c:lblAlgn val="ctr"/>
        <c:lblOffset val="100"/>
        <c:noMultiLvlLbl val="0"/>
      </c:catAx>
      <c:valAx>
        <c:axId val="4025686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4776"/>
        <c:crosses val="autoZero"/>
        <c:crossBetween val="between"/>
      </c:valAx>
      <c:spPr>
        <a:noFill/>
        <a:ln>
          <a:noFill/>
        </a:ln>
        <a:effectLst/>
      </c:spPr>
    </c:plotArea>
    <c:legend>
      <c:legendPos val="b"/>
      <c:layout>
        <c:manualLayout>
          <c:xMode val="edge"/>
          <c:yMode val="edge"/>
          <c:x val="0.25080880973290542"/>
          <c:y val="0.79712089440978029"/>
          <c:w val="0.49838238053418915"/>
          <c:h val="0.185629463656113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TDCT</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87497169882519"/>
          <c:y val="0.15597589905222242"/>
          <c:w val="0.84498125833312365"/>
          <c:h val="0.64137745158092874"/>
        </c:manualLayout>
      </c:layout>
      <c:lineChart>
        <c:grouping val="standard"/>
        <c:varyColors val="0"/>
        <c:ser>
          <c:idx val="0"/>
          <c:order val="0"/>
          <c:tx>
            <c:strRef>
              <c:f>'6. Chgs in Tot Share'!$GU$3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Share'!$GU$4:$GU$27</c:f>
              <c:numCache>
                <c:formatCode>0.00%</c:formatCode>
                <c:ptCount val="24"/>
                <c:pt idx="0">
                  <c:v>0</c:v>
                </c:pt>
                <c:pt idx="1">
                  <c:v>-3.0223656801020349E-4</c:v>
                </c:pt>
                <c:pt idx="2">
                  <c:v>-1.2402168227161638E-3</c:v>
                </c:pt>
                <c:pt idx="3">
                  <c:v>1.0229449548534399E-4</c:v>
                </c:pt>
                <c:pt idx="4">
                  <c:v>1.2479902608254147E-3</c:v>
                </c:pt>
                <c:pt idx="5">
                  <c:v>-7.7008667736930226E-3</c:v>
                </c:pt>
                <c:pt idx="6">
                  <c:v>-4.6646316434471513E-3</c:v>
                </c:pt>
                <c:pt idx="7">
                  <c:v>-4.2845080083761785E-3</c:v>
                </c:pt>
                <c:pt idx="8">
                  <c:v>-1.0489503237228116E-2</c:v>
                </c:pt>
                <c:pt idx="9">
                  <c:v>-9.3666485903713004E-3</c:v>
                </c:pt>
                <c:pt idx="10">
                  <c:v>-1.120961881262828E-2</c:v>
                </c:pt>
                <c:pt idx="11">
                  <c:v>-5.0959696340827842E-3</c:v>
                </c:pt>
                <c:pt idx="12">
                  <c:v>2.4472401106537213E-4</c:v>
                </c:pt>
              </c:numCache>
            </c:numRef>
          </c:val>
          <c:smooth val="0"/>
          <c:extLst>
            <c:ext xmlns:c16="http://schemas.microsoft.com/office/drawing/2014/chart" uri="{C3380CC4-5D6E-409C-BE32-E72D297353CC}">
              <c16:uniqueId val="{00000000-1EE1-AC4E-A143-CBAB457B34B1}"/>
            </c:ext>
          </c:extLst>
        </c:ser>
        <c:ser>
          <c:idx val="2"/>
          <c:order val="1"/>
          <c:tx>
            <c:strRef>
              <c:f>'6. Chgs in Tot Share'!$GV$3</c:f>
              <c:strCache>
                <c:ptCount val="1"/>
                <c:pt idx="0">
                  <c:v> Term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Share'!$GV$4:$GV$27</c:f>
              <c:numCache>
                <c:formatCode>0.00%</c:formatCode>
                <c:ptCount val="24"/>
                <c:pt idx="0">
                  <c:v>0</c:v>
                </c:pt>
                <c:pt idx="1">
                  <c:v>-7.0689060298883199E-3</c:v>
                </c:pt>
                <c:pt idx="2">
                  <c:v>-3.4924868879863554E-3</c:v>
                </c:pt>
                <c:pt idx="3">
                  <c:v>-6.030583558184326E-3</c:v>
                </c:pt>
                <c:pt idx="4">
                  <c:v>-2.0296958393077979E-3</c:v>
                </c:pt>
                <c:pt idx="5">
                  <c:v>-2.7441530213215522E-3</c:v>
                </c:pt>
                <c:pt idx="6">
                  <c:v>-1.3200660707366264E-2</c:v>
                </c:pt>
                <c:pt idx="7">
                  <c:v>-1.6129969695693611E-2</c:v>
                </c:pt>
                <c:pt idx="8">
                  <c:v>-3.6249702779383226E-2</c:v>
                </c:pt>
                <c:pt idx="9">
                  <c:v>-4.3568713803352796E-2</c:v>
                </c:pt>
                <c:pt idx="10">
                  <c:v>-4.7869145716542265E-2</c:v>
                </c:pt>
                <c:pt idx="11">
                  <c:v>-4.9587796614428879E-2</c:v>
                </c:pt>
                <c:pt idx="12">
                  <c:v>-5.4639119905291161E-2</c:v>
                </c:pt>
              </c:numCache>
            </c:numRef>
          </c:val>
          <c:smooth val="0"/>
          <c:extLst>
            <c:ext xmlns:c16="http://schemas.microsoft.com/office/drawing/2014/chart" uri="{C3380CC4-5D6E-409C-BE32-E72D297353CC}">
              <c16:uniqueId val="{00000001-1EE1-AC4E-A143-CBAB457B34B1}"/>
            </c:ext>
          </c:extLst>
        </c:ser>
        <c:ser>
          <c:idx val="1"/>
          <c:order val="2"/>
          <c:tx>
            <c:strRef>
              <c:f>'6. Chgs in Tot Share'!$GX$3</c:f>
              <c:strCache>
                <c:ptCount val="1"/>
                <c:pt idx="0">
                  <c:v> Mortgages </c:v>
                </c:pt>
              </c:strCache>
            </c:strRef>
          </c:tx>
          <c:spPr>
            <a:ln w="28575" cap="rnd">
              <a:solidFill>
                <a:schemeClr val="accent2">
                  <a:lumMod val="75000"/>
                </a:schemeClr>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Share'!$GX$4:$GX$27</c:f>
              <c:numCache>
                <c:formatCode>0.00%</c:formatCode>
                <c:ptCount val="24"/>
                <c:pt idx="0">
                  <c:v>0</c:v>
                </c:pt>
                <c:pt idx="1">
                  <c:v>-1.0072428098994377E-3</c:v>
                </c:pt>
                <c:pt idx="2">
                  <c:v>-2.4999636235877691E-3</c:v>
                </c:pt>
                <c:pt idx="3">
                  <c:v>-1.1292350742514899E-3</c:v>
                </c:pt>
                <c:pt idx="4">
                  <c:v>-9.6350020434199488E-4</c:v>
                </c:pt>
                <c:pt idx="5">
                  <c:v>-1.0373542022214799E-3</c:v>
                </c:pt>
                <c:pt idx="6">
                  <c:v>-7.9195656524411022E-4</c:v>
                </c:pt>
                <c:pt idx="7">
                  <c:v>-2.1403022500999145E-3</c:v>
                </c:pt>
                <c:pt idx="8">
                  <c:v>-5.4711443676507985E-3</c:v>
                </c:pt>
                <c:pt idx="9">
                  <c:v>-6.9533822817650724E-3</c:v>
                </c:pt>
                <c:pt idx="10">
                  <c:v>-8.0832836753354613E-3</c:v>
                </c:pt>
                <c:pt idx="11">
                  <c:v>-1.0987767114200353E-2</c:v>
                </c:pt>
                <c:pt idx="12">
                  <c:v>-1.524448795788067E-2</c:v>
                </c:pt>
              </c:numCache>
            </c:numRef>
          </c:val>
          <c:smooth val="0"/>
          <c:extLst>
            <c:ext xmlns:c16="http://schemas.microsoft.com/office/drawing/2014/chart" uri="{C3380CC4-5D6E-409C-BE32-E72D297353CC}">
              <c16:uniqueId val="{00000002-1EE1-AC4E-A143-CBAB457B34B1}"/>
            </c:ext>
          </c:extLst>
        </c:ser>
        <c:ser>
          <c:idx val="5"/>
          <c:order val="3"/>
          <c:tx>
            <c:strRef>
              <c:f>'6. Chgs in Tot Share'!$GY$3</c:f>
              <c:strCache>
                <c:ptCount val="1"/>
                <c:pt idx="0">
                  <c:v> Real Secured Personal Loans </c:v>
                </c:pt>
              </c:strCache>
            </c:strRef>
          </c:tx>
          <c:spPr>
            <a:ln w="28575" cap="rnd">
              <a:solidFill>
                <a:srgbClr val="002060"/>
              </a:solidFill>
              <a:prstDash val="solid"/>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Share'!$GY$4:$GY$27</c:f>
              <c:numCache>
                <c:formatCode>0.00%</c:formatCode>
                <c:ptCount val="24"/>
                <c:pt idx="0">
                  <c:v>0</c:v>
                </c:pt>
                <c:pt idx="1">
                  <c:v>3.6925705299558627E-3</c:v>
                </c:pt>
                <c:pt idx="2">
                  <c:v>6.2439342648701679E-3</c:v>
                </c:pt>
                <c:pt idx="3">
                  <c:v>8.5708406355382537E-3</c:v>
                </c:pt>
                <c:pt idx="4">
                  <c:v>1.2497217861879248E-2</c:v>
                </c:pt>
                <c:pt idx="5">
                  <c:v>1.7034740711756157E-2</c:v>
                </c:pt>
                <c:pt idx="6">
                  <c:v>1.7813475245402936E-2</c:v>
                </c:pt>
                <c:pt idx="7">
                  <c:v>1.9517860283375921E-2</c:v>
                </c:pt>
                <c:pt idx="8">
                  <c:v>2.0927595755535253E-2</c:v>
                </c:pt>
                <c:pt idx="9">
                  <c:v>2.2950803111558792E-2</c:v>
                </c:pt>
                <c:pt idx="10">
                  <c:v>2.3786453337234222E-2</c:v>
                </c:pt>
                <c:pt idx="11">
                  <c:v>2.3627814558771706E-2</c:v>
                </c:pt>
                <c:pt idx="12">
                  <c:v>2.3200658496375259E-2</c:v>
                </c:pt>
              </c:numCache>
            </c:numRef>
          </c:val>
          <c:smooth val="0"/>
          <c:extLst>
            <c:ext xmlns:c16="http://schemas.microsoft.com/office/drawing/2014/chart" uri="{C3380CC4-5D6E-409C-BE32-E72D297353CC}">
              <c16:uniqueId val="{00000003-1EE1-AC4E-A143-CBAB457B34B1}"/>
            </c:ext>
          </c:extLst>
        </c:ser>
        <c:ser>
          <c:idx val="3"/>
          <c:order val="4"/>
          <c:tx>
            <c:strRef>
              <c:f>'6. Chgs in Tot Share'!$GZ$3</c:f>
              <c:strCache>
                <c:ptCount val="1"/>
                <c:pt idx="0">
                  <c:v> Other Personal Loans </c:v>
                </c:pt>
              </c:strCache>
            </c:strRef>
          </c:tx>
          <c:spPr>
            <a:ln w="28575" cap="rnd">
              <a:solidFill>
                <a:srgbClr val="00B0F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Share'!$GZ$4:$GZ$27</c:f>
              <c:numCache>
                <c:formatCode>0.00%</c:formatCode>
                <c:ptCount val="24"/>
                <c:pt idx="0">
                  <c:v>0</c:v>
                </c:pt>
                <c:pt idx="1">
                  <c:v>4.615783643110263E-3</c:v>
                </c:pt>
                <c:pt idx="2">
                  <c:v>-6.070774878401045E-4</c:v>
                </c:pt>
                <c:pt idx="3">
                  <c:v>4.2447985390259898E-3</c:v>
                </c:pt>
                <c:pt idx="4">
                  <c:v>5.7946157678508839E-3</c:v>
                </c:pt>
                <c:pt idx="5">
                  <c:v>-4.4474951658097046E-3</c:v>
                </c:pt>
                <c:pt idx="6">
                  <c:v>-4.0534659528878745E-3</c:v>
                </c:pt>
                <c:pt idx="7">
                  <c:v>5.1553801013007371E-3</c:v>
                </c:pt>
                <c:pt idx="8">
                  <c:v>-9.4328613285860913E-3</c:v>
                </c:pt>
                <c:pt idx="9">
                  <c:v>-1.0251903763550766E-2</c:v>
                </c:pt>
                <c:pt idx="10">
                  <c:v>-1.1486703780908812E-2</c:v>
                </c:pt>
                <c:pt idx="11">
                  <c:v>-1.4221421380642307E-2</c:v>
                </c:pt>
                <c:pt idx="12">
                  <c:v>-1.8722165746772233E-2</c:v>
                </c:pt>
              </c:numCache>
            </c:numRef>
          </c:val>
          <c:smooth val="0"/>
          <c:extLst>
            <c:ext xmlns:c16="http://schemas.microsoft.com/office/drawing/2014/chart" uri="{C3380CC4-5D6E-409C-BE32-E72D297353CC}">
              <c16:uniqueId val="{00000004-1EE1-AC4E-A143-CBAB457B34B1}"/>
            </c:ext>
          </c:extLst>
        </c:ser>
        <c:dLbls>
          <c:showLegendKey val="0"/>
          <c:showVal val="0"/>
          <c:showCatName val="0"/>
          <c:showSerName val="0"/>
          <c:showPercent val="0"/>
          <c:showBubbleSize val="0"/>
        </c:dLbls>
        <c:smooth val="0"/>
        <c:axId val="402564776"/>
        <c:axId val="402568696"/>
      </c:lineChart>
      <c:catAx>
        <c:axId val="402564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8696"/>
        <c:crosses val="autoZero"/>
        <c:auto val="1"/>
        <c:lblAlgn val="ctr"/>
        <c:lblOffset val="100"/>
        <c:noMultiLvlLbl val="0"/>
      </c:catAx>
      <c:valAx>
        <c:axId val="4025686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4776"/>
        <c:crosses val="autoZero"/>
        <c:crossBetween val="between"/>
      </c:valAx>
      <c:spPr>
        <a:noFill/>
        <a:ln>
          <a:noFill/>
        </a:ln>
        <a:effectLst/>
      </c:spPr>
    </c:plotArea>
    <c:legend>
      <c:legendPos val="b"/>
      <c:layout>
        <c:manualLayout>
          <c:xMode val="edge"/>
          <c:yMode val="edge"/>
          <c:x val="0.27177253402430129"/>
          <c:y val="0.81451736849725453"/>
          <c:w val="0.45645493195139747"/>
          <c:h val="0.1685095056187283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TD Canada Trust</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044410828985124"/>
          <c:y val="0.15928017913180034"/>
          <c:w val="0.81712593612518847"/>
          <c:h val="0.63089140998963678"/>
        </c:manualLayout>
      </c:layout>
      <c:lineChart>
        <c:grouping val="standard"/>
        <c:varyColors val="0"/>
        <c:ser>
          <c:idx val="0"/>
          <c:order val="0"/>
          <c:tx>
            <c:strRef>
              <c:f>'Qtrly Share Change'!$BS$2</c:f>
              <c:strCache>
                <c:ptCount val="1"/>
                <c:pt idx="0">
                  <c:v> Demand </c:v>
                </c:pt>
              </c:strCache>
            </c:strRef>
          </c:tx>
          <c:spPr>
            <a:ln w="28575" cap="rnd">
              <a:solidFill>
                <a:srgbClr val="00FA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Change'!$BS$3:$BS$23</c:f>
              <c:numCache>
                <c:formatCode>0.00%</c:formatCode>
                <c:ptCount val="21"/>
                <c:pt idx="0">
                  <c:v>0</c:v>
                </c:pt>
                <c:pt idx="1">
                  <c:v>-2.508382749776935E-3</c:v>
                </c:pt>
                <c:pt idx="2">
                  <c:v>1.563411238688279E-3</c:v>
                </c:pt>
                <c:pt idx="3">
                  <c:v>1.2186544759976512E-3</c:v>
                </c:pt>
                <c:pt idx="4">
                  <c:v>2.3443080902428482E-3</c:v>
                </c:pt>
                <c:pt idx="5">
                  <c:v>4.7943473260370463E-3</c:v>
                </c:pt>
                <c:pt idx="6">
                  <c:v>7.9120071540055049E-3</c:v>
                </c:pt>
                <c:pt idx="7">
                  <c:v>1.7024171359069556E-2</c:v>
                </c:pt>
                <c:pt idx="8">
                  <c:v>1.3720939174376548E-2</c:v>
                </c:pt>
                <c:pt idx="9">
                  <c:v>6.7737137149996383E-3</c:v>
                </c:pt>
                <c:pt idx="10">
                  <c:v>1.6396506278951246E-2</c:v>
                </c:pt>
                <c:pt idx="11">
                  <c:v>1.4360778205470038E-2</c:v>
                </c:pt>
                <c:pt idx="12">
                  <c:v>1.4514239630486652E-2</c:v>
                </c:pt>
                <c:pt idx="13">
                  <c:v>1.2056839283983189E-2</c:v>
                </c:pt>
                <c:pt idx="14">
                  <c:v>2.9728340974555269E-2</c:v>
                </c:pt>
                <c:pt idx="15">
                  <c:v>2.4278325346451912E-2</c:v>
                </c:pt>
                <c:pt idx="16">
                  <c:v>1.3766963367118632E-2</c:v>
                </c:pt>
                <c:pt idx="17">
                  <c:v>1.3870666147175982E-2</c:v>
                </c:pt>
                <c:pt idx="18">
                  <c:v>9.038113910715042E-3</c:v>
                </c:pt>
                <c:pt idx="19">
                  <c:v>4.2713644687310181E-3</c:v>
                </c:pt>
                <c:pt idx="20">
                  <c:v>1.4015056484679397E-2</c:v>
                </c:pt>
              </c:numCache>
            </c:numRef>
          </c:val>
          <c:smooth val="0"/>
          <c:extLst>
            <c:ext xmlns:c16="http://schemas.microsoft.com/office/drawing/2014/chart" uri="{C3380CC4-5D6E-409C-BE32-E72D297353CC}">
              <c16:uniqueId val="{00000000-5F1F-4940-8379-CA1228DFD719}"/>
            </c:ext>
          </c:extLst>
        </c:ser>
        <c:ser>
          <c:idx val="2"/>
          <c:order val="1"/>
          <c:tx>
            <c:strRef>
              <c:f>'Qtrly Share Change'!$BT$2</c:f>
              <c:strCache>
                <c:ptCount val="1"/>
                <c:pt idx="0">
                  <c:v> Term </c:v>
                </c:pt>
              </c:strCache>
            </c:strRef>
          </c:tx>
          <c:spPr>
            <a:ln w="28575" cap="rnd">
              <a:solidFill>
                <a:srgbClr val="FF00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Change'!$BT$3:$BT$23</c:f>
              <c:numCache>
                <c:formatCode>0.00%</c:formatCode>
                <c:ptCount val="21"/>
                <c:pt idx="0">
                  <c:v>0</c:v>
                </c:pt>
                <c:pt idx="1">
                  <c:v>7.7811674907873906E-4</c:v>
                </c:pt>
                <c:pt idx="2">
                  <c:v>-1.0569934659467446E-2</c:v>
                </c:pt>
                <c:pt idx="3">
                  <c:v>-2.2313458725753035E-2</c:v>
                </c:pt>
                <c:pt idx="4">
                  <c:v>-2.2780755961546693E-2</c:v>
                </c:pt>
                <c:pt idx="5">
                  <c:v>-2.526305590319472E-2</c:v>
                </c:pt>
                <c:pt idx="6">
                  <c:v>-5.7588327647875803E-2</c:v>
                </c:pt>
                <c:pt idx="7">
                  <c:v>-9.0210084726312673E-2</c:v>
                </c:pt>
                <c:pt idx="8">
                  <c:v>-9.7529589490510146E-2</c:v>
                </c:pt>
                <c:pt idx="9">
                  <c:v>-0.11971563388488314</c:v>
                </c:pt>
                <c:pt idx="10">
                  <c:v>-0.13567912021294218</c:v>
                </c:pt>
                <c:pt idx="11">
                  <c:v>-0.12403339577560915</c:v>
                </c:pt>
                <c:pt idx="12">
                  <c:v>-0.1107294253452417</c:v>
                </c:pt>
                <c:pt idx="13">
                  <c:v>-8.5852070151236123E-2</c:v>
                </c:pt>
                <c:pt idx="14">
                  <c:v>-8.8863700276196708E-2</c:v>
                </c:pt>
                <c:pt idx="15">
                  <c:v>-8.6107752329296058E-2</c:v>
                </c:pt>
                <c:pt idx="16">
                  <c:v>-6.9604215785435047E-2</c:v>
                </c:pt>
                <c:pt idx="17">
                  <c:v>-7.5215045304323408E-2</c:v>
                </c:pt>
                <c:pt idx="18">
                  <c:v>-8.1886054856415466E-2</c:v>
                </c:pt>
                <c:pt idx="19">
                  <c:v>-0.11014036343172541</c:v>
                </c:pt>
                <c:pt idx="20">
                  <c:v>-0.12044022259851206</c:v>
                </c:pt>
              </c:numCache>
            </c:numRef>
          </c:val>
          <c:smooth val="0"/>
          <c:extLst>
            <c:ext xmlns:c16="http://schemas.microsoft.com/office/drawing/2014/chart" uri="{C3380CC4-5D6E-409C-BE32-E72D297353CC}">
              <c16:uniqueId val="{00000001-5F1F-4940-8379-CA1228DFD719}"/>
            </c:ext>
          </c:extLst>
        </c:ser>
        <c:ser>
          <c:idx val="4"/>
          <c:order val="2"/>
          <c:tx>
            <c:strRef>
              <c:f>'Qtrly Share Change'!$BV$2</c:f>
              <c:strCache>
                <c:ptCount val="1"/>
                <c:pt idx="0">
                  <c:v> Mortgages </c:v>
                </c:pt>
              </c:strCache>
            </c:strRef>
          </c:tx>
          <c:spPr>
            <a:ln w="28575" cap="rnd">
              <a:solidFill>
                <a:srgbClr val="AB7942"/>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Change'!$BV$3:$BV$23</c:f>
              <c:numCache>
                <c:formatCode>0.00%</c:formatCode>
                <c:ptCount val="21"/>
                <c:pt idx="0">
                  <c:v>0</c:v>
                </c:pt>
                <c:pt idx="1">
                  <c:v>-1.6487381029167272E-2</c:v>
                </c:pt>
                <c:pt idx="2">
                  <c:v>-2.4589645426815656E-2</c:v>
                </c:pt>
                <c:pt idx="3">
                  <c:v>-3.8202343945425529E-2</c:v>
                </c:pt>
                <c:pt idx="4">
                  <c:v>-4.463233398617035E-2</c:v>
                </c:pt>
                <c:pt idx="5">
                  <c:v>-5.3163009704751199E-2</c:v>
                </c:pt>
                <c:pt idx="6">
                  <c:v>-5.7690406101254775E-2</c:v>
                </c:pt>
                <c:pt idx="7">
                  <c:v>-6.1216499817183641E-2</c:v>
                </c:pt>
                <c:pt idx="8">
                  <c:v>-5.9184953473168829E-2</c:v>
                </c:pt>
                <c:pt idx="9">
                  <c:v>-6.2412114030476758E-2</c:v>
                </c:pt>
                <c:pt idx="10">
                  <c:v>-6.3976914922248926E-2</c:v>
                </c:pt>
                <c:pt idx="11">
                  <c:v>-5.9636315458506652E-2</c:v>
                </c:pt>
                <c:pt idx="12">
                  <c:v>-5.6610170211872798E-2</c:v>
                </c:pt>
                <c:pt idx="13">
                  <c:v>-5.7397217979319744E-2</c:v>
                </c:pt>
                <c:pt idx="14">
                  <c:v>-5.5714638427867308E-2</c:v>
                </c:pt>
                <c:pt idx="15">
                  <c:v>-5.7629833719025886E-2</c:v>
                </c:pt>
                <c:pt idx="16">
                  <c:v>-5.6206654722082298E-2</c:v>
                </c:pt>
                <c:pt idx="17">
                  <c:v>-5.7272419270415272E-2</c:v>
                </c:pt>
                <c:pt idx="18">
                  <c:v>-5.6954098058108846E-2</c:v>
                </c:pt>
                <c:pt idx="19">
                  <c:v>-6.2769210646785562E-2</c:v>
                </c:pt>
                <c:pt idx="20">
                  <c:v>-7.0594301008899421E-2</c:v>
                </c:pt>
              </c:numCache>
            </c:numRef>
          </c:val>
          <c:smooth val="0"/>
          <c:extLst>
            <c:ext xmlns:c16="http://schemas.microsoft.com/office/drawing/2014/chart" uri="{C3380CC4-5D6E-409C-BE32-E72D297353CC}">
              <c16:uniqueId val="{00000002-5F1F-4940-8379-CA1228DFD719}"/>
            </c:ext>
          </c:extLst>
        </c:ser>
        <c:ser>
          <c:idx val="1"/>
          <c:order val="3"/>
          <c:tx>
            <c:strRef>
              <c:f>'Qtrly Share Change'!$BW$2</c:f>
              <c:strCache>
                <c:ptCount val="1"/>
                <c:pt idx="0">
                  <c:v> Real Estate Secured Pers Loans </c:v>
                </c:pt>
              </c:strCache>
            </c:strRef>
          </c:tx>
          <c:spPr>
            <a:ln w="28575" cap="rnd">
              <a:solidFill>
                <a:srgbClr val="0070C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Change'!$BW$3:$BW$23</c:f>
              <c:numCache>
                <c:formatCode>0.00%</c:formatCode>
                <c:ptCount val="21"/>
                <c:pt idx="0">
                  <c:v>0</c:v>
                </c:pt>
                <c:pt idx="1">
                  <c:v>1.271744741948118E-2</c:v>
                </c:pt>
                <c:pt idx="2">
                  <c:v>2.4358712636920833E-2</c:v>
                </c:pt>
                <c:pt idx="3">
                  <c:v>5.0440136086770372E-2</c:v>
                </c:pt>
                <c:pt idx="4">
                  <c:v>7.4006656226072318E-2</c:v>
                </c:pt>
                <c:pt idx="5">
                  <c:v>9.1577720507664329E-2</c:v>
                </c:pt>
                <c:pt idx="6">
                  <c:v>0.11053030316922793</c:v>
                </c:pt>
                <c:pt idx="7">
                  <c:v>0.13828164465389714</c:v>
                </c:pt>
                <c:pt idx="8">
                  <c:v>0.15956548815565164</c:v>
                </c:pt>
                <c:pt idx="9">
                  <c:v>0.16681013417768159</c:v>
                </c:pt>
                <c:pt idx="10">
                  <c:v>0.17031286446237759</c:v>
                </c:pt>
                <c:pt idx="11">
                  <c:v>0.18183892181164776</c:v>
                </c:pt>
                <c:pt idx="12">
                  <c:v>0.18994087834766393</c:v>
                </c:pt>
                <c:pt idx="13">
                  <c:v>0.19764221938470952</c:v>
                </c:pt>
                <c:pt idx="14">
                  <c:v>0.20517442973633618</c:v>
                </c:pt>
                <c:pt idx="15">
                  <c:v>0.21151818413491358</c:v>
                </c:pt>
                <c:pt idx="16">
                  <c:v>0.22322225393414952</c:v>
                </c:pt>
                <c:pt idx="17">
                  <c:v>0.23370629693446301</c:v>
                </c:pt>
                <c:pt idx="18">
                  <c:v>0.24501209327423148</c:v>
                </c:pt>
                <c:pt idx="19">
                  <c:v>0.25129618704586937</c:v>
                </c:pt>
                <c:pt idx="20">
                  <c:v>0.25160181571284213</c:v>
                </c:pt>
              </c:numCache>
            </c:numRef>
          </c:val>
          <c:smooth val="0"/>
          <c:extLst>
            <c:ext xmlns:c16="http://schemas.microsoft.com/office/drawing/2014/chart" uri="{C3380CC4-5D6E-409C-BE32-E72D297353CC}">
              <c16:uniqueId val="{00000003-5F1F-4940-8379-CA1228DFD719}"/>
            </c:ext>
          </c:extLst>
        </c:ser>
        <c:ser>
          <c:idx val="5"/>
          <c:order val="4"/>
          <c:tx>
            <c:strRef>
              <c:f>'Qtrly Share Change'!$BX$2</c:f>
              <c:strCache>
                <c:ptCount val="1"/>
                <c:pt idx="0">
                  <c:v> Other Personal Loans </c:v>
                </c:pt>
              </c:strCache>
            </c:strRef>
          </c:tx>
          <c:spPr>
            <a:ln w="28575" cap="rnd">
              <a:solidFill>
                <a:srgbClr val="00B0F0"/>
              </a:solidFill>
              <a:prstDash val="solid"/>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Change'!$BX$3:$BX$23</c:f>
              <c:numCache>
                <c:formatCode>0.00%</c:formatCode>
                <c:ptCount val="21"/>
                <c:pt idx="0">
                  <c:v>0</c:v>
                </c:pt>
                <c:pt idx="1">
                  <c:v>-5.2333042005180315E-4</c:v>
                </c:pt>
                <c:pt idx="2">
                  <c:v>5.5916535108492581E-3</c:v>
                </c:pt>
                <c:pt idx="3">
                  <c:v>1.0306549239398994E-2</c:v>
                </c:pt>
                <c:pt idx="4">
                  <c:v>1.8281481449059001E-2</c:v>
                </c:pt>
                <c:pt idx="5">
                  <c:v>3.0716237119602051E-2</c:v>
                </c:pt>
                <c:pt idx="6">
                  <c:v>3.1525511995577626E-2</c:v>
                </c:pt>
                <c:pt idx="7">
                  <c:v>3.7386938908016365E-2</c:v>
                </c:pt>
                <c:pt idx="8">
                  <c:v>4.2485863252475171E-2</c:v>
                </c:pt>
                <c:pt idx="9">
                  <c:v>4.2554730234500911E-2</c:v>
                </c:pt>
                <c:pt idx="10">
                  <c:v>4.7994564634620963E-2</c:v>
                </c:pt>
                <c:pt idx="11">
                  <c:v>5.0576144043813873E-2</c:v>
                </c:pt>
                <c:pt idx="12">
                  <c:v>4.7480349786675327E-2</c:v>
                </c:pt>
                <c:pt idx="13">
                  <c:v>5.1603521873293236E-2</c:v>
                </c:pt>
                <c:pt idx="14">
                  <c:v>5.1533952042812511E-2</c:v>
                </c:pt>
                <c:pt idx="15">
                  <c:v>5.3583009910141477E-2</c:v>
                </c:pt>
                <c:pt idx="16">
                  <c:v>5.313856733748655E-2</c:v>
                </c:pt>
                <c:pt idx="17">
                  <c:v>5.7608928389512641E-2</c:v>
                </c:pt>
                <c:pt idx="18">
                  <c:v>4.3204457272006218E-2</c:v>
                </c:pt>
                <c:pt idx="19">
                  <c:v>3.8161439999174214E-2</c:v>
                </c:pt>
                <c:pt idx="20">
                  <c:v>3.3421532525475882E-2</c:v>
                </c:pt>
              </c:numCache>
            </c:numRef>
          </c:val>
          <c:smooth val="0"/>
          <c:extLst>
            <c:ext xmlns:c16="http://schemas.microsoft.com/office/drawing/2014/chart" uri="{C3380CC4-5D6E-409C-BE32-E72D297353CC}">
              <c16:uniqueId val="{00000004-5F1F-4940-8379-CA1228DFD719}"/>
            </c:ext>
          </c:extLst>
        </c:ser>
        <c:dLbls>
          <c:showLegendKey val="0"/>
          <c:showVal val="0"/>
          <c:showCatName val="0"/>
          <c:showSerName val="0"/>
          <c:showPercent val="0"/>
          <c:showBubbleSize val="0"/>
        </c:dLbls>
        <c:smooth val="0"/>
        <c:axId val="403022216"/>
        <c:axId val="403022608"/>
      </c:lineChart>
      <c:catAx>
        <c:axId val="403022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022608"/>
        <c:crosses val="autoZero"/>
        <c:auto val="1"/>
        <c:lblAlgn val="ctr"/>
        <c:lblOffset val="100"/>
        <c:noMultiLvlLbl val="0"/>
      </c:catAx>
      <c:valAx>
        <c:axId val="4030226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022216"/>
        <c:crosses val="autoZero"/>
        <c:crossBetween val="between"/>
      </c:valAx>
      <c:spPr>
        <a:noFill/>
        <a:ln>
          <a:noFill/>
        </a:ln>
        <a:effectLst/>
      </c:spPr>
    </c:plotArea>
    <c:legend>
      <c:legendPos val="b"/>
      <c:layout>
        <c:manualLayout>
          <c:xMode val="edge"/>
          <c:yMode val="edge"/>
          <c:x val="0.24625569662293587"/>
          <c:y val="0.80769921907342423"/>
          <c:w val="0.50748834358508343"/>
          <c:h val="0.174968086916409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Scotiabank</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142675126774202"/>
          <c:y val="0.15597589905222242"/>
          <c:w val="0.84297454323063981"/>
          <c:h val="0.65835057746494563"/>
        </c:manualLayout>
      </c:layout>
      <c:lineChart>
        <c:grouping val="standard"/>
        <c:varyColors val="0"/>
        <c:ser>
          <c:idx val="0"/>
          <c:order val="0"/>
          <c:tx>
            <c:strRef>
              <c:f>'6. Chgs in Tot Share'!$HC$3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Share'!$HC$4:$HC$27</c:f>
              <c:numCache>
                <c:formatCode>0.00%</c:formatCode>
                <c:ptCount val="24"/>
                <c:pt idx="0">
                  <c:v>0</c:v>
                </c:pt>
                <c:pt idx="1">
                  <c:v>1.0820923750007252E-2</c:v>
                </c:pt>
                <c:pt idx="2">
                  <c:v>6.2500643382642313E-3</c:v>
                </c:pt>
                <c:pt idx="3">
                  <c:v>3.1927686920963077E-3</c:v>
                </c:pt>
                <c:pt idx="4">
                  <c:v>3.0118265081270487E-3</c:v>
                </c:pt>
                <c:pt idx="5">
                  <c:v>-1.0487763357060977E-2</c:v>
                </c:pt>
                <c:pt idx="6">
                  <c:v>-2.0480552613896315E-2</c:v>
                </c:pt>
                <c:pt idx="7">
                  <c:v>-2.0435473910535983E-2</c:v>
                </c:pt>
                <c:pt idx="8">
                  <c:v>-2.8498270138523213E-2</c:v>
                </c:pt>
                <c:pt idx="9">
                  <c:v>-3.7292724372414481E-2</c:v>
                </c:pt>
                <c:pt idx="10">
                  <c:v>-4.2243653775497901E-2</c:v>
                </c:pt>
                <c:pt idx="11">
                  <c:v>-4.3916379585240674E-2</c:v>
                </c:pt>
                <c:pt idx="12">
                  <c:v>-5.1459165402616663E-2</c:v>
                </c:pt>
              </c:numCache>
            </c:numRef>
          </c:val>
          <c:smooth val="0"/>
          <c:extLst>
            <c:ext xmlns:c16="http://schemas.microsoft.com/office/drawing/2014/chart" uri="{C3380CC4-5D6E-409C-BE32-E72D297353CC}">
              <c16:uniqueId val="{00000000-7401-E349-B131-0E0721D4A994}"/>
            </c:ext>
          </c:extLst>
        </c:ser>
        <c:ser>
          <c:idx val="2"/>
          <c:order val="1"/>
          <c:tx>
            <c:strRef>
              <c:f>'6. Chgs in Tot Share'!$HD$3</c:f>
              <c:strCache>
                <c:ptCount val="1"/>
                <c:pt idx="0">
                  <c:v> Term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Share'!$HD$4:$HD$27</c:f>
              <c:numCache>
                <c:formatCode>0.00%</c:formatCode>
                <c:ptCount val="24"/>
                <c:pt idx="0">
                  <c:v>0</c:v>
                </c:pt>
                <c:pt idx="1">
                  <c:v>-6.5161100040132789E-5</c:v>
                </c:pt>
                <c:pt idx="2">
                  <c:v>-5.9770053191041648E-4</c:v>
                </c:pt>
                <c:pt idx="3">
                  <c:v>-2.2538609462610945E-3</c:v>
                </c:pt>
                <c:pt idx="4">
                  <c:v>1.1409665562573143E-3</c:v>
                </c:pt>
                <c:pt idx="5">
                  <c:v>-4.7385037170721645E-3</c:v>
                </c:pt>
                <c:pt idx="6">
                  <c:v>-9.1488565448276347E-3</c:v>
                </c:pt>
                <c:pt idx="7">
                  <c:v>-1.967554458308745E-2</c:v>
                </c:pt>
                <c:pt idx="8">
                  <c:v>-2.796506814992538E-2</c:v>
                </c:pt>
                <c:pt idx="9">
                  <c:v>-4.8207058274002901E-2</c:v>
                </c:pt>
                <c:pt idx="10">
                  <c:v>-6.1533807645960621E-2</c:v>
                </c:pt>
                <c:pt idx="11">
                  <c:v>-7.0154699894639572E-2</c:v>
                </c:pt>
                <c:pt idx="12">
                  <c:v>-8.5535933405061784E-2</c:v>
                </c:pt>
              </c:numCache>
            </c:numRef>
          </c:val>
          <c:smooth val="0"/>
          <c:extLst>
            <c:ext xmlns:c16="http://schemas.microsoft.com/office/drawing/2014/chart" uri="{C3380CC4-5D6E-409C-BE32-E72D297353CC}">
              <c16:uniqueId val="{00000001-7401-E349-B131-0E0721D4A994}"/>
            </c:ext>
          </c:extLst>
        </c:ser>
        <c:ser>
          <c:idx val="1"/>
          <c:order val="2"/>
          <c:tx>
            <c:strRef>
              <c:f>'6. Chgs in Tot Share'!$HF$3</c:f>
              <c:strCache>
                <c:ptCount val="1"/>
                <c:pt idx="0">
                  <c:v> Mortgages </c:v>
                </c:pt>
              </c:strCache>
            </c:strRef>
          </c:tx>
          <c:spPr>
            <a:ln w="28575" cap="rnd">
              <a:solidFill>
                <a:schemeClr val="accent2">
                  <a:lumMod val="75000"/>
                </a:schemeClr>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Share'!$HF$4:$HF$27</c:f>
              <c:numCache>
                <c:formatCode>0.00%</c:formatCode>
                <c:ptCount val="24"/>
                <c:pt idx="0">
                  <c:v>0</c:v>
                </c:pt>
                <c:pt idx="1">
                  <c:v>1.3468571581014914E-3</c:v>
                </c:pt>
                <c:pt idx="2">
                  <c:v>3.3585582421650243E-3</c:v>
                </c:pt>
                <c:pt idx="3">
                  <c:v>6.291958710950141E-3</c:v>
                </c:pt>
                <c:pt idx="4">
                  <c:v>6.287356944504891E-3</c:v>
                </c:pt>
                <c:pt idx="5">
                  <c:v>6.4613427543035286E-3</c:v>
                </c:pt>
                <c:pt idx="6">
                  <c:v>1.2309230711382662E-2</c:v>
                </c:pt>
                <c:pt idx="7">
                  <c:v>1.5318315509186865E-2</c:v>
                </c:pt>
                <c:pt idx="8">
                  <c:v>2.2791198558597823E-2</c:v>
                </c:pt>
                <c:pt idx="9">
                  <c:v>3.0288644867807683E-2</c:v>
                </c:pt>
                <c:pt idx="10">
                  <c:v>3.7665208653055129E-2</c:v>
                </c:pt>
                <c:pt idx="11">
                  <c:v>4.2372960325059439E-2</c:v>
                </c:pt>
                <c:pt idx="12">
                  <c:v>4.369827928372462E-2</c:v>
                </c:pt>
              </c:numCache>
            </c:numRef>
          </c:val>
          <c:smooth val="0"/>
          <c:extLst>
            <c:ext xmlns:c16="http://schemas.microsoft.com/office/drawing/2014/chart" uri="{C3380CC4-5D6E-409C-BE32-E72D297353CC}">
              <c16:uniqueId val="{00000002-7401-E349-B131-0E0721D4A994}"/>
            </c:ext>
          </c:extLst>
        </c:ser>
        <c:ser>
          <c:idx val="5"/>
          <c:order val="3"/>
          <c:tx>
            <c:strRef>
              <c:f>'6. Chgs in Tot Share'!$HG$3</c:f>
              <c:strCache>
                <c:ptCount val="1"/>
                <c:pt idx="0">
                  <c:v> Real Secured Personal Loans </c:v>
                </c:pt>
              </c:strCache>
            </c:strRef>
          </c:tx>
          <c:spPr>
            <a:ln w="28575" cap="rnd">
              <a:solidFill>
                <a:srgbClr val="002060"/>
              </a:solidFill>
              <a:prstDash val="solid"/>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Share'!$HG$4:$HG$27</c:f>
              <c:numCache>
                <c:formatCode>0.00%</c:formatCode>
                <c:ptCount val="24"/>
                <c:pt idx="0">
                  <c:v>0</c:v>
                </c:pt>
                <c:pt idx="1">
                  <c:v>-6.1738315486956101E-3</c:v>
                </c:pt>
                <c:pt idx="2">
                  <c:v>-1.7660614494968294E-2</c:v>
                </c:pt>
                <c:pt idx="3">
                  <c:v>-3.9045716890081079E-2</c:v>
                </c:pt>
                <c:pt idx="4">
                  <c:v>-4.3739790466029271E-2</c:v>
                </c:pt>
                <c:pt idx="5">
                  <c:v>-4.6112653967246245E-2</c:v>
                </c:pt>
                <c:pt idx="6">
                  <c:v>-4.8802586383551602E-2</c:v>
                </c:pt>
                <c:pt idx="7">
                  <c:v>-5.6709944407025183E-2</c:v>
                </c:pt>
                <c:pt idx="8">
                  <c:v>-6.0231731990879271E-2</c:v>
                </c:pt>
                <c:pt idx="9">
                  <c:v>-6.3683145119434875E-2</c:v>
                </c:pt>
                <c:pt idx="10">
                  <c:v>-7.215412896453631E-2</c:v>
                </c:pt>
                <c:pt idx="11">
                  <c:v>-7.3635876542741688E-2</c:v>
                </c:pt>
                <c:pt idx="12">
                  <c:v>-7.8065119393100291E-2</c:v>
                </c:pt>
              </c:numCache>
            </c:numRef>
          </c:val>
          <c:smooth val="0"/>
          <c:extLst>
            <c:ext xmlns:c16="http://schemas.microsoft.com/office/drawing/2014/chart" uri="{C3380CC4-5D6E-409C-BE32-E72D297353CC}">
              <c16:uniqueId val="{00000003-7401-E349-B131-0E0721D4A994}"/>
            </c:ext>
          </c:extLst>
        </c:ser>
        <c:ser>
          <c:idx val="3"/>
          <c:order val="4"/>
          <c:tx>
            <c:strRef>
              <c:f>'6. Chgs in Tot Share'!$HH$3</c:f>
              <c:strCache>
                <c:ptCount val="1"/>
                <c:pt idx="0">
                  <c:v> Other Personal Loans </c:v>
                </c:pt>
              </c:strCache>
            </c:strRef>
          </c:tx>
          <c:spPr>
            <a:ln w="28575" cap="rnd">
              <a:solidFill>
                <a:srgbClr val="00B0F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Share'!$HH$4:$HH$27</c:f>
              <c:numCache>
                <c:formatCode>0.00%</c:formatCode>
                <c:ptCount val="24"/>
                <c:pt idx="0">
                  <c:v>0</c:v>
                </c:pt>
                <c:pt idx="1">
                  <c:v>-9.1501382495947324E-3</c:v>
                </c:pt>
                <c:pt idx="2">
                  <c:v>-3.4505977006774121E-3</c:v>
                </c:pt>
                <c:pt idx="3">
                  <c:v>-3.4244984673398658E-3</c:v>
                </c:pt>
                <c:pt idx="4">
                  <c:v>-6.0746767174524856E-3</c:v>
                </c:pt>
                <c:pt idx="5">
                  <c:v>-8.6257777485315643E-3</c:v>
                </c:pt>
                <c:pt idx="6">
                  <c:v>-9.4222244605056682E-3</c:v>
                </c:pt>
                <c:pt idx="7">
                  <c:v>-1.9766650303382875E-2</c:v>
                </c:pt>
                <c:pt idx="8">
                  <c:v>-1.4287384195570737E-2</c:v>
                </c:pt>
                <c:pt idx="9">
                  <c:v>-8.6018416435863828E-3</c:v>
                </c:pt>
                <c:pt idx="10">
                  <c:v>-1.0477625762129922E-2</c:v>
                </c:pt>
                <c:pt idx="11">
                  <c:v>-1.4289184828537534E-2</c:v>
                </c:pt>
                <c:pt idx="12">
                  <c:v>-1.3082762896715425E-2</c:v>
                </c:pt>
              </c:numCache>
            </c:numRef>
          </c:val>
          <c:smooth val="0"/>
          <c:extLst>
            <c:ext xmlns:c16="http://schemas.microsoft.com/office/drawing/2014/chart" uri="{C3380CC4-5D6E-409C-BE32-E72D297353CC}">
              <c16:uniqueId val="{00000004-7401-E349-B131-0E0721D4A994}"/>
            </c:ext>
          </c:extLst>
        </c:ser>
        <c:dLbls>
          <c:showLegendKey val="0"/>
          <c:showVal val="0"/>
          <c:showCatName val="0"/>
          <c:showSerName val="0"/>
          <c:showPercent val="0"/>
          <c:showBubbleSize val="0"/>
        </c:dLbls>
        <c:smooth val="0"/>
        <c:axId val="402564776"/>
        <c:axId val="402568696"/>
      </c:lineChart>
      <c:catAx>
        <c:axId val="402564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8696"/>
        <c:crosses val="autoZero"/>
        <c:auto val="1"/>
        <c:lblAlgn val="ctr"/>
        <c:lblOffset val="100"/>
        <c:noMultiLvlLbl val="0"/>
      </c:catAx>
      <c:valAx>
        <c:axId val="4025686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4776"/>
        <c:crosses val="autoZero"/>
        <c:crossBetween val="between"/>
      </c:valAx>
      <c:spPr>
        <a:noFill/>
        <a:ln>
          <a:noFill/>
        </a:ln>
        <a:effectLst/>
      </c:spPr>
    </c:plotArea>
    <c:legend>
      <c:legendPos val="b"/>
      <c:layout>
        <c:manualLayout>
          <c:xMode val="edge"/>
          <c:yMode val="edge"/>
          <c:x val="0.26881813317024694"/>
          <c:y val="0.83149049438127154"/>
          <c:w val="0.46236373365950617"/>
          <c:h val="0.15153637973471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Scotiabank</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590578521434822"/>
          <c:y val="0.15851696543031404"/>
          <c:w val="0.80908819991251091"/>
          <c:h val="0.63553498677867004"/>
        </c:manualLayout>
      </c:layout>
      <c:lineChart>
        <c:grouping val="standard"/>
        <c:varyColors val="0"/>
        <c:ser>
          <c:idx val="0"/>
          <c:order val="0"/>
          <c:tx>
            <c:strRef>
              <c:f>'Qtrly Share Change'!$CA$2</c:f>
              <c:strCache>
                <c:ptCount val="1"/>
                <c:pt idx="0">
                  <c:v> Demand </c:v>
                </c:pt>
              </c:strCache>
            </c:strRef>
          </c:tx>
          <c:spPr>
            <a:ln w="28575" cap="rnd">
              <a:solidFill>
                <a:srgbClr val="00FA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Change'!$CA$3:$CA$23</c:f>
              <c:numCache>
                <c:formatCode>0.00%</c:formatCode>
                <c:ptCount val="21"/>
                <c:pt idx="0">
                  <c:v>0</c:v>
                </c:pt>
                <c:pt idx="1">
                  <c:v>5.9917045334686959E-3</c:v>
                </c:pt>
                <c:pt idx="2">
                  <c:v>-3.0066537108080103E-3</c:v>
                </c:pt>
                <c:pt idx="3">
                  <c:v>-8.5188640962621832E-3</c:v>
                </c:pt>
                <c:pt idx="4">
                  <c:v>-3.2772506686194751E-3</c:v>
                </c:pt>
                <c:pt idx="5">
                  <c:v>-1.2505893420255747E-2</c:v>
                </c:pt>
                <c:pt idx="6">
                  <c:v>-1.1544844154362381E-2</c:v>
                </c:pt>
                <c:pt idx="7">
                  <c:v>-1.2893292833091806E-2</c:v>
                </c:pt>
                <c:pt idx="8">
                  <c:v>-4.299940022654992E-3</c:v>
                </c:pt>
                <c:pt idx="9">
                  <c:v>-1.4999645582121164E-2</c:v>
                </c:pt>
                <c:pt idx="10">
                  <c:v>-3.6372719670619565E-2</c:v>
                </c:pt>
                <c:pt idx="11">
                  <c:v>-5.3802063980291033E-2</c:v>
                </c:pt>
                <c:pt idx="12">
                  <c:v>-4.082262613727726E-2</c:v>
                </c:pt>
                <c:pt idx="13">
                  <c:v>-4.4499700819368236E-2</c:v>
                </c:pt>
                <c:pt idx="14">
                  <c:v>-3.0770480068076395E-2</c:v>
                </c:pt>
                <c:pt idx="15">
                  <c:v>-2.1984971846478938E-2</c:v>
                </c:pt>
                <c:pt idx="16">
                  <c:v>-3.4300259734190985E-2</c:v>
                </c:pt>
                <c:pt idx="17">
                  <c:v>-3.1217003837504774E-2</c:v>
                </c:pt>
                <c:pt idx="18">
                  <c:v>-5.4078324073930893E-2</c:v>
                </c:pt>
                <c:pt idx="19">
                  <c:v>-7.0313833974436052E-2</c:v>
                </c:pt>
                <c:pt idx="20">
                  <c:v>-8.3994362397793204E-2</c:v>
                </c:pt>
              </c:numCache>
            </c:numRef>
          </c:val>
          <c:smooth val="0"/>
          <c:extLst>
            <c:ext xmlns:c16="http://schemas.microsoft.com/office/drawing/2014/chart" uri="{C3380CC4-5D6E-409C-BE32-E72D297353CC}">
              <c16:uniqueId val="{00000000-6FFB-D848-9DB2-BC52276834E7}"/>
            </c:ext>
          </c:extLst>
        </c:ser>
        <c:ser>
          <c:idx val="2"/>
          <c:order val="1"/>
          <c:tx>
            <c:strRef>
              <c:f>'Qtrly Share Change'!$CB$2</c:f>
              <c:strCache>
                <c:ptCount val="1"/>
                <c:pt idx="0">
                  <c:v> Term </c:v>
                </c:pt>
              </c:strCache>
            </c:strRef>
          </c:tx>
          <c:spPr>
            <a:ln w="28575" cap="rnd">
              <a:solidFill>
                <a:srgbClr val="FF00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Change'!$CB$3:$CB$23</c:f>
              <c:numCache>
                <c:formatCode>0.00%</c:formatCode>
                <c:ptCount val="21"/>
                <c:pt idx="0">
                  <c:v>0</c:v>
                </c:pt>
                <c:pt idx="1">
                  <c:v>-4.9720565765501705E-2</c:v>
                </c:pt>
                <c:pt idx="2">
                  <c:v>-7.5805030077247468E-2</c:v>
                </c:pt>
                <c:pt idx="3">
                  <c:v>-9.3823359895014183E-2</c:v>
                </c:pt>
                <c:pt idx="4">
                  <c:v>-0.10355827257383196</c:v>
                </c:pt>
                <c:pt idx="5">
                  <c:v>-0.10525161114553133</c:v>
                </c:pt>
                <c:pt idx="6">
                  <c:v>-9.9166000316490449E-2</c:v>
                </c:pt>
                <c:pt idx="7">
                  <c:v>-8.5769254232157435E-2</c:v>
                </c:pt>
                <c:pt idx="8">
                  <c:v>-7.3887106079006962E-2</c:v>
                </c:pt>
                <c:pt idx="9">
                  <c:v>-6.9291471689209488E-2</c:v>
                </c:pt>
                <c:pt idx="10">
                  <c:v>-4.1126211621763664E-2</c:v>
                </c:pt>
                <c:pt idx="11">
                  <c:v>-5.7009575248434786E-2</c:v>
                </c:pt>
                <c:pt idx="12">
                  <c:v>-6.8977833337222696E-2</c:v>
                </c:pt>
                <c:pt idx="13">
                  <c:v>-9.2540985923772107E-2</c:v>
                </c:pt>
                <c:pt idx="14">
                  <c:v>-0.11306932394028983</c:v>
                </c:pt>
                <c:pt idx="15">
                  <c:v>-0.11514219243096023</c:v>
                </c:pt>
                <c:pt idx="16">
                  <c:v>-0.10550262297970135</c:v>
                </c:pt>
                <c:pt idx="17">
                  <c:v>-0.10751869568430039</c:v>
                </c:pt>
                <c:pt idx="18">
                  <c:v>-0.11368625116178467</c:v>
                </c:pt>
                <c:pt idx="19">
                  <c:v>-0.14862371015966164</c:v>
                </c:pt>
                <c:pt idx="20">
                  <c:v>-0.18201429105151207</c:v>
                </c:pt>
              </c:numCache>
            </c:numRef>
          </c:val>
          <c:smooth val="0"/>
          <c:extLst>
            <c:ext xmlns:c16="http://schemas.microsoft.com/office/drawing/2014/chart" uri="{C3380CC4-5D6E-409C-BE32-E72D297353CC}">
              <c16:uniqueId val="{00000001-6FFB-D848-9DB2-BC52276834E7}"/>
            </c:ext>
          </c:extLst>
        </c:ser>
        <c:ser>
          <c:idx val="4"/>
          <c:order val="2"/>
          <c:tx>
            <c:strRef>
              <c:f>'Qtrly Share Change'!$CD$2</c:f>
              <c:strCache>
                <c:ptCount val="1"/>
                <c:pt idx="0">
                  <c:v> Mortgages </c:v>
                </c:pt>
              </c:strCache>
            </c:strRef>
          </c:tx>
          <c:spPr>
            <a:ln w="28575" cap="rnd">
              <a:solidFill>
                <a:schemeClr val="accent2"/>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Change'!$CD$3:$CD$23</c:f>
              <c:numCache>
                <c:formatCode>0.00%</c:formatCode>
                <c:ptCount val="21"/>
                <c:pt idx="0">
                  <c:v>0</c:v>
                </c:pt>
                <c:pt idx="1">
                  <c:v>-4.8753491505204565E-3</c:v>
                </c:pt>
                <c:pt idx="2">
                  <c:v>-3.5986260796025643E-3</c:v>
                </c:pt>
                <c:pt idx="3">
                  <c:v>3.5112014939216178E-3</c:v>
                </c:pt>
                <c:pt idx="4">
                  <c:v>1.1505527983666702E-2</c:v>
                </c:pt>
                <c:pt idx="5">
                  <c:v>1.6115927982777903E-2</c:v>
                </c:pt>
                <c:pt idx="6">
                  <c:v>1.8296361722858218E-2</c:v>
                </c:pt>
                <c:pt idx="7">
                  <c:v>1.7362538205595499E-2</c:v>
                </c:pt>
                <c:pt idx="8">
                  <c:v>1.3900721279110018E-2</c:v>
                </c:pt>
                <c:pt idx="9">
                  <c:v>2.21821594890633E-2</c:v>
                </c:pt>
                <c:pt idx="10">
                  <c:v>2.039451405029185E-2</c:v>
                </c:pt>
                <c:pt idx="11">
                  <c:v>2.9669501048011113E-2</c:v>
                </c:pt>
                <c:pt idx="12">
                  <c:v>3.4845703926008782E-2</c:v>
                </c:pt>
                <c:pt idx="13">
                  <c:v>3.8133599286591394E-2</c:v>
                </c:pt>
                <c:pt idx="14">
                  <c:v>4.2528149404645152E-2</c:v>
                </c:pt>
                <c:pt idx="15">
                  <c:v>4.2983577375374567E-2</c:v>
                </c:pt>
                <c:pt idx="16">
                  <c:v>4.9901173679773814E-2</c:v>
                </c:pt>
                <c:pt idx="17">
                  <c:v>5.6507108515145045E-2</c:v>
                </c:pt>
                <c:pt idx="18">
                  <c:v>6.2824649450749587E-2</c:v>
                </c:pt>
                <c:pt idx="19">
                  <c:v>8.1701257475654959E-2</c:v>
                </c:pt>
                <c:pt idx="20">
                  <c:v>9.5780048387542838E-2</c:v>
                </c:pt>
              </c:numCache>
            </c:numRef>
          </c:val>
          <c:smooth val="0"/>
          <c:extLst>
            <c:ext xmlns:c16="http://schemas.microsoft.com/office/drawing/2014/chart" uri="{C3380CC4-5D6E-409C-BE32-E72D297353CC}">
              <c16:uniqueId val="{00000002-6FFB-D848-9DB2-BC52276834E7}"/>
            </c:ext>
          </c:extLst>
        </c:ser>
        <c:ser>
          <c:idx val="1"/>
          <c:order val="3"/>
          <c:tx>
            <c:strRef>
              <c:f>'Qtrly Share Change'!$CE$2</c:f>
              <c:strCache>
                <c:ptCount val="1"/>
                <c:pt idx="0">
                  <c:v> Real Estate Secured Pers Loans </c:v>
                </c:pt>
              </c:strCache>
            </c:strRef>
          </c:tx>
          <c:spPr>
            <a:ln w="28575" cap="rnd">
              <a:solidFill>
                <a:srgbClr val="0070C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Change'!$CE$3:$CE$23</c:f>
              <c:numCache>
                <c:formatCode>0.00%</c:formatCode>
                <c:ptCount val="21"/>
                <c:pt idx="0">
                  <c:v>0</c:v>
                </c:pt>
                <c:pt idx="1">
                  <c:v>-7.1222337852380052E-3</c:v>
                </c:pt>
                <c:pt idx="2">
                  <c:v>-8.1791396662841721E-3</c:v>
                </c:pt>
                <c:pt idx="3">
                  <c:v>-3.9817515471833086E-3</c:v>
                </c:pt>
                <c:pt idx="4">
                  <c:v>-1.0055242552428588E-2</c:v>
                </c:pt>
                <c:pt idx="5">
                  <c:v>-1.3404622005206306E-2</c:v>
                </c:pt>
                <c:pt idx="6">
                  <c:v>-1.4929680309338018E-2</c:v>
                </c:pt>
                <c:pt idx="7">
                  <c:v>-2.1014514116325884E-2</c:v>
                </c:pt>
                <c:pt idx="8">
                  <c:v>-3.1644580795465289E-2</c:v>
                </c:pt>
                <c:pt idx="9">
                  <c:v>-2.7316319466748444E-2</c:v>
                </c:pt>
                <c:pt idx="10">
                  <c:v>-2.1598877763036275E-2</c:v>
                </c:pt>
                <c:pt idx="11">
                  <c:v>-2.9624599699772231E-2</c:v>
                </c:pt>
                <c:pt idx="12">
                  <c:v>-3.6542579681532392E-2</c:v>
                </c:pt>
                <c:pt idx="13">
                  <c:v>-4.7901642375776252E-2</c:v>
                </c:pt>
                <c:pt idx="14">
                  <c:v>-5.0496811583360002E-2</c:v>
                </c:pt>
                <c:pt idx="15">
                  <c:v>-5.1998157412748575E-2</c:v>
                </c:pt>
                <c:pt idx="16">
                  <c:v>-5.2901269143760109E-2</c:v>
                </c:pt>
                <c:pt idx="17">
                  <c:v>-8.9881418055727955E-2</c:v>
                </c:pt>
                <c:pt idx="18">
                  <c:v>-9.9122136770123839E-2</c:v>
                </c:pt>
                <c:pt idx="19">
                  <c:v>-0.11321549506331063</c:v>
                </c:pt>
                <c:pt idx="20">
                  <c:v>-0.12683664464510624</c:v>
                </c:pt>
              </c:numCache>
            </c:numRef>
          </c:val>
          <c:smooth val="0"/>
          <c:extLst>
            <c:ext xmlns:c16="http://schemas.microsoft.com/office/drawing/2014/chart" uri="{C3380CC4-5D6E-409C-BE32-E72D297353CC}">
              <c16:uniqueId val="{00000003-6FFB-D848-9DB2-BC52276834E7}"/>
            </c:ext>
          </c:extLst>
        </c:ser>
        <c:ser>
          <c:idx val="5"/>
          <c:order val="4"/>
          <c:tx>
            <c:strRef>
              <c:f>'Qtrly Share Change'!$CF$2</c:f>
              <c:strCache>
                <c:ptCount val="1"/>
                <c:pt idx="0">
                  <c:v> Other Personal Loans </c:v>
                </c:pt>
              </c:strCache>
            </c:strRef>
          </c:tx>
          <c:spPr>
            <a:ln w="28575" cap="rnd">
              <a:solidFill>
                <a:srgbClr val="00B0F0"/>
              </a:solidFill>
              <a:prstDash val="solid"/>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Change'!$CF$3:$CF$23</c:f>
              <c:numCache>
                <c:formatCode>0.00%</c:formatCode>
                <c:ptCount val="21"/>
                <c:pt idx="0">
                  <c:v>0</c:v>
                </c:pt>
                <c:pt idx="1">
                  <c:v>-1.7520607499098618E-3</c:v>
                </c:pt>
                <c:pt idx="2">
                  <c:v>5.2860438818446002E-5</c:v>
                </c:pt>
                <c:pt idx="3">
                  <c:v>6.7072206557122847E-3</c:v>
                </c:pt>
                <c:pt idx="4">
                  <c:v>9.0123626450520078E-3</c:v>
                </c:pt>
                <c:pt idx="5">
                  <c:v>1.5569141521487844E-2</c:v>
                </c:pt>
                <c:pt idx="6">
                  <c:v>1.2973813194163094E-2</c:v>
                </c:pt>
                <c:pt idx="7">
                  <c:v>1.9085450394245789E-2</c:v>
                </c:pt>
                <c:pt idx="8">
                  <c:v>1.7718237751875789E-2</c:v>
                </c:pt>
                <c:pt idx="9">
                  <c:v>1.7801942995286976E-2</c:v>
                </c:pt>
                <c:pt idx="10">
                  <c:v>1.1363429129206381E-2</c:v>
                </c:pt>
                <c:pt idx="11">
                  <c:v>1.421286096933125E-2</c:v>
                </c:pt>
                <c:pt idx="12">
                  <c:v>2.1778695565122092E-2</c:v>
                </c:pt>
                <c:pt idx="13">
                  <c:v>2.0378773530085388E-2</c:v>
                </c:pt>
                <c:pt idx="14">
                  <c:v>4.6548573924739226E-2</c:v>
                </c:pt>
                <c:pt idx="15">
                  <c:v>2.9098830186988136E-2</c:v>
                </c:pt>
                <c:pt idx="16">
                  <c:v>2.2387446100975282E-2</c:v>
                </c:pt>
                <c:pt idx="17">
                  <c:v>1.8886281858774973E-2</c:v>
                </c:pt>
                <c:pt idx="18">
                  <c:v>7.7802038618022809E-3</c:v>
                </c:pt>
                <c:pt idx="19">
                  <c:v>7.7783629172619917E-3</c:v>
                </c:pt>
                <c:pt idx="20">
                  <c:v>9.0117935550578024E-3</c:v>
                </c:pt>
              </c:numCache>
            </c:numRef>
          </c:val>
          <c:smooth val="0"/>
          <c:extLst>
            <c:ext xmlns:c16="http://schemas.microsoft.com/office/drawing/2014/chart" uri="{C3380CC4-5D6E-409C-BE32-E72D297353CC}">
              <c16:uniqueId val="{00000004-6FFB-D848-9DB2-BC52276834E7}"/>
            </c:ext>
          </c:extLst>
        </c:ser>
        <c:dLbls>
          <c:showLegendKey val="0"/>
          <c:showVal val="0"/>
          <c:showCatName val="0"/>
          <c:showSerName val="0"/>
          <c:showPercent val="0"/>
          <c:showBubbleSize val="0"/>
        </c:dLbls>
        <c:smooth val="0"/>
        <c:axId val="402563992"/>
        <c:axId val="402567912"/>
      </c:lineChart>
      <c:catAx>
        <c:axId val="402563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7912"/>
        <c:crosses val="autoZero"/>
        <c:auto val="1"/>
        <c:lblAlgn val="ctr"/>
        <c:lblOffset val="100"/>
        <c:noMultiLvlLbl val="0"/>
      </c:catAx>
      <c:valAx>
        <c:axId val="4025679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3992"/>
        <c:crosses val="autoZero"/>
        <c:crossBetween val="between"/>
      </c:valAx>
      <c:spPr>
        <a:noFill/>
        <a:ln>
          <a:noFill/>
        </a:ln>
        <a:effectLst/>
      </c:spPr>
    </c:plotArea>
    <c:legend>
      <c:legendPos val="b"/>
      <c:layout>
        <c:manualLayout>
          <c:xMode val="edge"/>
          <c:yMode val="edge"/>
          <c:x val="0.20420681137269892"/>
          <c:y val="0.81149559602153531"/>
          <c:w val="0.59158637725460217"/>
          <c:h val="0.171254762044358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CIBC</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4251968503937"/>
          <c:y val="0.15597589905222242"/>
          <c:w val="0.83060426152801192"/>
          <c:h val="0.64137745158092874"/>
        </c:manualLayout>
      </c:layout>
      <c:lineChart>
        <c:grouping val="standard"/>
        <c:varyColors val="0"/>
        <c:ser>
          <c:idx val="0"/>
          <c:order val="0"/>
          <c:tx>
            <c:strRef>
              <c:f>'6. Chgs in Tot Share'!$HK$3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Share'!$HK$4:$HK$27</c:f>
              <c:numCache>
                <c:formatCode>0.00%</c:formatCode>
                <c:ptCount val="24"/>
                <c:pt idx="0">
                  <c:v>0</c:v>
                </c:pt>
                <c:pt idx="1">
                  <c:v>8.1197111774764983E-4</c:v>
                </c:pt>
                <c:pt idx="2">
                  <c:v>7.7580399760143722E-3</c:v>
                </c:pt>
                <c:pt idx="3">
                  <c:v>9.679882234338362E-3</c:v>
                </c:pt>
                <c:pt idx="4">
                  <c:v>1.1526144592599452E-2</c:v>
                </c:pt>
                <c:pt idx="5">
                  <c:v>4.7898733206374663E-3</c:v>
                </c:pt>
                <c:pt idx="6">
                  <c:v>-1.5273023979796422E-3</c:v>
                </c:pt>
                <c:pt idx="7">
                  <c:v>-4.6447564803431913E-3</c:v>
                </c:pt>
                <c:pt idx="8">
                  <c:v>-1.3852126106333343E-2</c:v>
                </c:pt>
                <c:pt idx="9">
                  <c:v>-1.4923139454726822E-2</c:v>
                </c:pt>
                <c:pt idx="10">
                  <c:v>-1.8390505830004233E-2</c:v>
                </c:pt>
                <c:pt idx="11">
                  <c:v>-1.1577049075665712E-2</c:v>
                </c:pt>
                <c:pt idx="12">
                  <c:v>-8.36783365022159E-3</c:v>
                </c:pt>
              </c:numCache>
            </c:numRef>
          </c:val>
          <c:smooth val="0"/>
          <c:extLst>
            <c:ext xmlns:c16="http://schemas.microsoft.com/office/drawing/2014/chart" uri="{C3380CC4-5D6E-409C-BE32-E72D297353CC}">
              <c16:uniqueId val="{00000000-AB67-134D-9508-17670D61E2EF}"/>
            </c:ext>
          </c:extLst>
        </c:ser>
        <c:ser>
          <c:idx val="2"/>
          <c:order val="1"/>
          <c:tx>
            <c:strRef>
              <c:f>'6. Chgs in Tot Share'!$HL$3</c:f>
              <c:strCache>
                <c:ptCount val="1"/>
                <c:pt idx="0">
                  <c:v> Term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Share'!$HL$4:$HL$27</c:f>
              <c:numCache>
                <c:formatCode>0.00%</c:formatCode>
                <c:ptCount val="24"/>
                <c:pt idx="0">
                  <c:v>0</c:v>
                </c:pt>
                <c:pt idx="1">
                  <c:v>-4.7104443057068455E-3</c:v>
                </c:pt>
                <c:pt idx="2">
                  <c:v>-1.8004264367337357E-2</c:v>
                </c:pt>
                <c:pt idx="3">
                  <c:v>-2.4709926148933803E-2</c:v>
                </c:pt>
                <c:pt idx="4">
                  <c:v>-3.1156213415418098E-2</c:v>
                </c:pt>
                <c:pt idx="5">
                  <c:v>-4.4666744328904454E-2</c:v>
                </c:pt>
                <c:pt idx="6">
                  <c:v>-1.9578725940465176E-2</c:v>
                </c:pt>
                <c:pt idx="7">
                  <c:v>-2.3367456135499457E-2</c:v>
                </c:pt>
                <c:pt idx="8">
                  <c:v>-2.6729958923589672E-2</c:v>
                </c:pt>
                <c:pt idx="9">
                  <c:v>-1.9832116237878727E-2</c:v>
                </c:pt>
                <c:pt idx="10">
                  <c:v>-1.2343891694428894E-2</c:v>
                </c:pt>
                <c:pt idx="11">
                  <c:v>-8.1789807839843746E-3</c:v>
                </c:pt>
                <c:pt idx="12">
                  <c:v>-8.2477349348220666E-3</c:v>
                </c:pt>
              </c:numCache>
            </c:numRef>
          </c:val>
          <c:smooth val="0"/>
          <c:extLst>
            <c:ext xmlns:c16="http://schemas.microsoft.com/office/drawing/2014/chart" uri="{C3380CC4-5D6E-409C-BE32-E72D297353CC}">
              <c16:uniqueId val="{00000001-AB67-134D-9508-17670D61E2EF}"/>
            </c:ext>
          </c:extLst>
        </c:ser>
        <c:ser>
          <c:idx val="5"/>
          <c:order val="2"/>
          <c:tx>
            <c:strRef>
              <c:f>'6. Chgs in Tot Share'!$HN$3</c:f>
              <c:strCache>
                <c:ptCount val="1"/>
                <c:pt idx="0">
                  <c:v> Mortgages </c:v>
                </c:pt>
              </c:strCache>
            </c:strRef>
          </c:tx>
          <c:spPr>
            <a:ln w="28575" cap="rnd">
              <a:solidFill>
                <a:schemeClr val="accent2"/>
              </a:solidFill>
              <a:prstDash val="solid"/>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Share'!$HN$4:$HN$27</c:f>
              <c:numCache>
                <c:formatCode>0.00%</c:formatCode>
                <c:ptCount val="24"/>
                <c:pt idx="0">
                  <c:v>0</c:v>
                </c:pt>
                <c:pt idx="1">
                  <c:v>2.5481617414297333E-3</c:v>
                </c:pt>
                <c:pt idx="2">
                  <c:v>6.4371732480623285E-3</c:v>
                </c:pt>
                <c:pt idx="3">
                  <c:v>1.0344552642203311E-2</c:v>
                </c:pt>
                <c:pt idx="4">
                  <c:v>1.5193461499640709E-2</c:v>
                </c:pt>
                <c:pt idx="5">
                  <c:v>2.1255444799861724E-2</c:v>
                </c:pt>
                <c:pt idx="6">
                  <c:v>2.8084059004506147E-2</c:v>
                </c:pt>
                <c:pt idx="7">
                  <c:v>3.0643793891515593E-2</c:v>
                </c:pt>
                <c:pt idx="8">
                  <c:v>3.361382176125071E-2</c:v>
                </c:pt>
                <c:pt idx="9">
                  <c:v>3.6945484340803039E-2</c:v>
                </c:pt>
                <c:pt idx="10">
                  <c:v>3.878349839175859E-2</c:v>
                </c:pt>
                <c:pt idx="11">
                  <c:v>4.0704881631275475E-2</c:v>
                </c:pt>
                <c:pt idx="12">
                  <c:v>4.0968133794900684E-2</c:v>
                </c:pt>
              </c:numCache>
            </c:numRef>
          </c:val>
          <c:smooth val="0"/>
          <c:extLst>
            <c:ext xmlns:c16="http://schemas.microsoft.com/office/drawing/2014/chart" uri="{C3380CC4-5D6E-409C-BE32-E72D297353CC}">
              <c16:uniqueId val="{00000002-AB67-134D-9508-17670D61E2EF}"/>
            </c:ext>
          </c:extLst>
        </c:ser>
        <c:ser>
          <c:idx val="3"/>
          <c:order val="3"/>
          <c:tx>
            <c:strRef>
              <c:f>'6. Chgs in Tot Share'!$HO$3</c:f>
              <c:strCache>
                <c:ptCount val="1"/>
                <c:pt idx="0">
                  <c:v> Real Secured Personal Loans </c:v>
                </c:pt>
              </c:strCache>
            </c:strRef>
          </c:tx>
          <c:spPr>
            <a:ln w="28575" cap="rnd">
              <a:solidFill>
                <a:srgbClr val="00206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Share'!$HO$4:$HO$27</c:f>
              <c:numCache>
                <c:formatCode>0.00%</c:formatCode>
                <c:ptCount val="24"/>
                <c:pt idx="0">
                  <c:v>0</c:v>
                </c:pt>
                <c:pt idx="1">
                  <c:v>-1.088787243442587E-2</c:v>
                </c:pt>
                <c:pt idx="2">
                  <c:v>-2.1597042050432315E-2</c:v>
                </c:pt>
                <c:pt idx="3">
                  <c:v>-3.1597217546366255E-2</c:v>
                </c:pt>
                <c:pt idx="4">
                  <c:v>-3.7943811540619231E-2</c:v>
                </c:pt>
                <c:pt idx="5">
                  <c:v>-4.8269373894906348E-2</c:v>
                </c:pt>
                <c:pt idx="6">
                  <c:v>-5.7067315557253223E-2</c:v>
                </c:pt>
                <c:pt idx="7">
                  <c:v>-6.4655177874815797E-2</c:v>
                </c:pt>
                <c:pt idx="8">
                  <c:v>-7.3512841821959912E-2</c:v>
                </c:pt>
                <c:pt idx="9">
                  <c:v>-8.2013193608934554E-2</c:v>
                </c:pt>
                <c:pt idx="10">
                  <c:v>-8.2097498104364286E-2</c:v>
                </c:pt>
                <c:pt idx="11">
                  <c:v>-8.3421984814017122E-2</c:v>
                </c:pt>
                <c:pt idx="12">
                  <c:v>-8.3280699829203178E-2</c:v>
                </c:pt>
              </c:numCache>
            </c:numRef>
          </c:val>
          <c:smooth val="0"/>
          <c:extLst>
            <c:ext xmlns:c16="http://schemas.microsoft.com/office/drawing/2014/chart" uri="{C3380CC4-5D6E-409C-BE32-E72D297353CC}">
              <c16:uniqueId val="{00000003-AB67-134D-9508-17670D61E2EF}"/>
            </c:ext>
          </c:extLst>
        </c:ser>
        <c:ser>
          <c:idx val="4"/>
          <c:order val="4"/>
          <c:tx>
            <c:strRef>
              <c:f>'6. Chgs in Tot Share'!$HP$3</c:f>
              <c:strCache>
                <c:ptCount val="1"/>
                <c:pt idx="0">
                  <c:v> Other Personal Loans </c:v>
                </c:pt>
              </c:strCache>
            </c:strRef>
          </c:tx>
          <c:spPr>
            <a:ln w="28575" cap="rnd">
              <a:solidFill>
                <a:srgbClr val="00B0F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Share'!$HP$4:$HP$27</c:f>
              <c:numCache>
                <c:formatCode>0.00%</c:formatCode>
                <c:ptCount val="24"/>
                <c:pt idx="0">
                  <c:v>0</c:v>
                </c:pt>
                <c:pt idx="1">
                  <c:v>5.4942185497054334E-3</c:v>
                </c:pt>
                <c:pt idx="2">
                  <c:v>4.7110627290098839E-3</c:v>
                </c:pt>
                <c:pt idx="3">
                  <c:v>5.0228353381260608E-3</c:v>
                </c:pt>
                <c:pt idx="4">
                  <c:v>4.8869288555841535E-3</c:v>
                </c:pt>
                <c:pt idx="5">
                  <c:v>1.22686092966035E-2</c:v>
                </c:pt>
                <c:pt idx="6">
                  <c:v>1.642991612838314E-2</c:v>
                </c:pt>
                <c:pt idx="7">
                  <c:v>1.1710680287316776E-2</c:v>
                </c:pt>
                <c:pt idx="8">
                  <c:v>1.6257044076969183E-2</c:v>
                </c:pt>
                <c:pt idx="9">
                  <c:v>-1.2756736117592076E-2</c:v>
                </c:pt>
                <c:pt idx="10">
                  <c:v>-1.1841882091013219E-2</c:v>
                </c:pt>
                <c:pt idx="11">
                  <c:v>-1.2447015077155225E-2</c:v>
                </c:pt>
                <c:pt idx="12">
                  <c:v>-1.0401184559567225E-2</c:v>
                </c:pt>
              </c:numCache>
            </c:numRef>
          </c:val>
          <c:smooth val="0"/>
          <c:extLst>
            <c:ext xmlns:c16="http://schemas.microsoft.com/office/drawing/2014/chart" uri="{C3380CC4-5D6E-409C-BE32-E72D297353CC}">
              <c16:uniqueId val="{00000004-AB67-134D-9508-17670D61E2EF}"/>
            </c:ext>
          </c:extLst>
        </c:ser>
        <c:dLbls>
          <c:showLegendKey val="0"/>
          <c:showVal val="0"/>
          <c:showCatName val="0"/>
          <c:showSerName val="0"/>
          <c:showPercent val="0"/>
          <c:showBubbleSize val="0"/>
        </c:dLbls>
        <c:smooth val="0"/>
        <c:axId val="402564776"/>
        <c:axId val="402568696"/>
      </c:lineChart>
      <c:catAx>
        <c:axId val="402564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8696"/>
        <c:crosses val="autoZero"/>
        <c:auto val="1"/>
        <c:lblAlgn val="ctr"/>
        <c:lblOffset val="100"/>
        <c:noMultiLvlLbl val="0"/>
      </c:catAx>
      <c:valAx>
        <c:axId val="4025686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4776"/>
        <c:crosses val="autoZero"/>
        <c:crossBetween val="between"/>
      </c:valAx>
      <c:spPr>
        <a:noFill/>
        <a:ln>
          <a:noFill/>
        </a:ln>
        <a:effectLst/>
      </c:spPr>
    </c:plotArea>
    <c:legend>
      <c:legendPos val="b"/>
      <c:layout>
        <c:manualLayout>
          <c:xMode val="edge"/>
          <c:yMode val="edge"/>
          <c:x val="0.27177253402430129"/>
          <c:y val="0.83149049438127154"/>
          <c:w val="0.45645493195139747"/>
          <c:h val="0.15153637973471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Full-Service Banks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93143949993116"/>
          <c:y val="0.15200886389557794"/>
          <c:w val="0.83715579906880488"/>
          <c:h val="0.63384666806295453"/>
        </c:manualLayout>
      </c:layout>
      <c:lineChart>
        <c:grouping val="standard"/>
        <c:varyColors val="0"/>
        <c:ser>
          <c:idx val="0"/>
          <c:order val="0"/>
          <c:tx>
            <c:strRef>
              <c:f>'Qtrly Share Change'!$AU$2</c:f>
              <c:strCache>
                <c:ptCount val="1"/>
                <c:pt idx="0">
                  <c:v> Demand </c:v>
                </c:pt>
              </c:strCache>
            </c:strRef>
          </c:tx>
          <c:spPr>
            <a:ln w="28575" cap="rnd">
              <a:solidFill>
                <a:srgbClr val="00FA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Change'!$AU$3:$AU$23</c:f>
              <c:numCache>
                <c:formatCode>0.00%</c:formatCode>
                <c:ptCount val="21"/>
                <c:pt idx="0">
                  <c:v>0</c:v>
                </c:pt>
                <c:pt idx="1">
                  <c:v>-8.1742973581639845E-5</c:v>
                </c:pt>
                <c:pt idx="2">
                  <c:v>6.3912720071301272E-5</c:v>
                </c:pt>
                <c:pt idx="3">
                  <c:v>5.8230530018019166E-4</c:v>
                </c:pt>
                <c:pt idx="4">
                  <c:v>-2.2366096927210841E-5</c:v>
                </c:pt>
                <c:pt idx="5">
                  <c:v>1.9721381586629339E-3</c:v>
                </c:pt>
                <c:pt idx="6">
                  <c:v>5.5713267913631869E-4</c:v>
                </c:pt>
                <c:pt idx="7">
                  <c:v>3.7622607508981583E-4</c:v>
                </c:pt>
                <c:pt idx="8">
                  <c:v>1.728946577172405E-3</c:v>
                </c:pt>
                <c:pt idx="9">
                  <c:v>-6.8180584490770365E-4</c:v>
                </c:pt>
                <c:pt idx="10">
                  <c:v>-1.7420458416548786E-3</c:v>
                </c:pt>
                <c:pt idx="11">
                  <c:v>-3.4442955815037566E-3</c:v>
                </c:pt>
                <c:pt idx="12">
                  <c:v>-4.6686642384076342E-3</c:v>
                </c:pt>
                <c:pt idx="13">
                  <c:v>-2.4186115784273427E-3</c:v>
                </c:pt>
                <c:pt idx="14">
                  <c:v>-4.0000271261758137E-4</c:v>
                </c:pt>
                <c:pt idx="15">
                  <c:v>-1.2587227545171283E-3</c:v>
                </c:pt>
                <c:pt idx="16">
                  <c:v>1.3262383995817388E-4</c:v>
                </c:pt>
                <c:pt idx="17">
                  <c:v>-1.1380022046072036E-4</c:v>
                </c:pt>
                <c:pt idx="18">
                  <c:v>8.6833138412725482E-4</c:v>
                </c:pt>
                <c:pt idx="19">
                  <c:v>2.2680050524445479E-3</c:v>
                </c:pt>
                <c:pt idx="20">
                  <c:v>3.7132320716167662E-3</c:v>
                </c:pt>
              </c:numCache>
            </c:numRef>
          </c:val>
          <c:smooth val="0"/>
          <c:extLst>
            <c:ext xmlns:c16="http://schemas.microsoft.com/office/drawing/2014/chart" uri="{C3380CC4-5D6E-409C-BE32-E72D297353CC}">
              <c16:uniqueId val="{00000000-11B6-584A-9A31-B6FE6ABDFD9A}"/>
            </c:ext>
          </c:extLst>
        </c:ser>
        <c:ser>
          <c:idx val="2"/>
          <c:order val="1"/>
          <c:tx>
            <c:strRef>
              <c:f>'Qtrly Share Change'!$AV$2</c:f>
              <c:strCache>
                <c:ptCount val="1"/>
                <c:pt idx="0">
                  <c:v> Term </c:v>
                </c:pt>
              </c:strCache>
            </c:strRef>
          </c:tx>
          <c:spPr>
            <a:ln w="28575" cap="rnd">
              <a:solidFill>
                <a:srgbClr val="FF00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Change'!$AV$3:$AV$23</c:f>
              <c:numCache>
                <c:formatCode>0.00%</c:formatCode>
                <c:ptCount val="21"/>
                <c:pt idx="0">
                  <c:v>0</c:v>
                </c:pt>
                <c:pt idx="1">
                  <c:v>-6.0765965566357627E-3</c:v>
                </c:pt>
                <c:pt idx="2">
                  <c:v>-7.1606800592243546E-3</c:v>
                </c:pt>
                <c:pt idx="3">
                  <c:v>-8.5127749429057837E-3</c:v>
                </c:pt>
                <c:pt idx="4">
                  <c:v>-9.1633050519212139E-3</c:v>
                </c:pt>
                <c:pt idx="5">
                  <c:v>-1.1150532383349373E-2</c:v>
                </c:pt>
                <c:pt idx="6">
                  <c:v>-1.3006405841007427E-2</c:v>
                </c:pt>
                <c:pt idx="7">
                  <c:v>-1.9700185626003983E-2</c:v>
                </c:pt>
                <c:pt idx="8">
                  <c:v>-2.2100013710154819E-2</c:v>
                </c:pt>
                <c:pt idx="9">
                  <c:v>-3.3981081241410686E-2</c:v>
                </c:pt>
                <c:pt idx="10">
                  <c:v>-3.2759248748609728E-2</c:v>
                </c:pt>
                <c:pt idx="11">
                  <c:v>-3.0625313494900233E-2</c:v>
                </c:pt>
                <c:pt idx="12">
                  <c:v>-2.949789243866946E-2</c:v>
                </c:pt>
                <c:pt idx="13">
                  <c:v>-2.8832605564930825E-2</c:v>
                </c:pt>
                <c:pt idx="14">
                  <c:v>-3.1331236010179203E-2</c:v>
                </c:pt>
                <c:pt idx="15">
                  <c:v>-2.6948931126594314E-2</c:v>
                </c:pt>
                <c:pt idx="16">
                  <c:v>-2.7586750771417867E-2</c:v>
                </c:pt>
                <c:pt idx="17">
                  <c:v>-2.4402286508264509E-2</c:v>
                </c:pt>
                <c:pt idx="18">
                  <c:v>-2.5991205638591343E-2</c:v>
                </c:pt>
                <c:pt idx="19">
                  <c:v>-2.7861811773301364E-2</c:v>
                </c:pt>
                <c:pt idx="20">
                  <c:v>-2.9329890430217546E-2</c:v>
                </c:pt>
              </c:numCache>
            </c:numRef>
          </c:val>
          <c:smooth val="0"/>
          <c:extLst>
            <c:ext xmlns:c16="http://schemas.microsoft.com/office/drawing/2014/chart" uri="{C3380CC4-5D6E-409C-BE32-E72D297353CC}">
              <c16:uniqueId val="{00000001-11B6-584A-9A31-B6FE6ABDFD9A}"/>
            </c:ext>
          </c:extLst>
        </c:ser>
        <c:ser>
          <c:idx val="4"/>
          <c:order val="2"/>
          <c:tx>
            <c:strRef>
              <c:f>'Qtrly Share Change'!$AX$2</c:f>
              <c:strCache>
                <c:ptCount val="1"/>
                <c:pt idx="0">
                  <c:v> Mortgages </c:v>
                </c:pt>
              </c:strCache>
            </c:strRef>
          </c:tx>
          <c:spPr>
            <a:ln w="28575" cap="rnd">
              <a:solidFill>
                <a:srgbClr val="DD5A01"/>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Change'!$AX$3:$AX$23</c:f>
              <c:numCache>
                <c:formatCode>0.00%</c:formatCode>
                <c:ptCount val="21"/>
                <c:pt idx="0">
                  <c:v>0</c:v>
                </c:pt>
                <c:pt idx="1">
                  <c:v>-4.409423514324635E-3</c:v>
                </c:pt>
                <c:pt idx="2">
                  <c:v>-4.5881816895882851E-3</c:v>
                </c:pt>
                <c:pt idx="3">
                  <c:v>-4.6930348496645735E-3</c:v>
                </c:pt>
                <c:pt idx="4">
                  <c:v>-5.3639572342939713E-3</c:v>
                </c:pt>
                <c:pt idx="5">
                  <c:v>-5.9963432571980809E-3</c:v>
                </c:pt>
                <c:pt idx="6">
                  <c:v>-5.9476107831279114E-3</c:v>
                </c:pt>
                <c:pt idx="7">
                  <c:v>-7.1756758760705081E-3</c:v>
                </c:pt>
                <c:pt idx="8">
                  <c:v>-9.7268835499155128E-3</c:v>
                </c:pt>
                <c:pt idx="9">
                  <c:v>-1.7636868409072335E-2</c:v>
                </c:pt>
                <c:pt idx="10">
                  <c:v>-1.7251702272452301E-2</c:v>
                </c:pt>
                <c:pt idx="11">
                  <c:v>-1.6616739469386198E-2</c:v>
                </c:pt>
                <c:pt idx="12">
                  <c:v>-1.6621909622824338E-2</c:v>
                </c:pt>
                <c:pt idx="13">
                  <c:v>-1.6759374418258838E-2</c:v>
                </c:pt>
                <c:pt idx="14">
                  <c:v>-1.6624373070505093E-2</c:v>
                </c:pt>
                <c:pt idx="15">
                  <c:v>-1.6758801819885934E-2</c:v>
                </c:pt>
                <c:pt idx="16">
                  <c:v>-1.6206029409770218E-2</c:v>
                </c:pt>
                <c:pt idx="17">
                  <c:v>-1.6106919272223328E-2</c:v>
                </c:pt>
                <c:pt idx="18">
                  <c:v>-1.5379255249157618E-2</c:v>
                </c:pt>
                <c:pt idx="19">
                  <c:v>-1.6396569872683373E-2</c:v>
                </c:pt>
                <c:pt idx="20">
                  <c:v>-1.7195756915595228E-2</c:v>
                </c:pt>
              </c:numCache>
            </c:numRef>
          </c:val>
          <c:smooth val="0"/>
          <c:extLst>
            <c:ext xmlns:c16="http://schemas.microsoft.com/office/drawing/2014/chart" uri="{C3380CC4-5D6E-409C-BE32-E72D297353CC}">
              <c16:uniqueId val="{00000002-11B6-584A-9A31-B6FE6ABDFD9A}"/>
            </c:ext>
          </c:extLst>
        </c:ser>
        <c:ser>
          <c:idx val="1"/>
          <c:order val="3"/>
          <c:tx>
            <c:strRef>
              <c:f>'Qtrly Share Change'!$AY$2</c:f>
              <c:strCache>
                <c:ptCount val="1"/>
                <c:pt idx="0">
                  <c:v> Real Estate Secured Pers Loans </c:v>
                </c:pt>
              </c:strCache>
            </c:strRef>
          </c:tx>
          <c:spPr>
            <a:ln w="28575" cap="rnd">
              <a:solidFill>
                <a:srgbClr val="0070C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Change'!$AY$3:$AY$23</c:f>
              <c:numCache>
                <c:formatCode>0.00%</c:formatCode>
                <c:ptCount val="21"/>
                <c:pt idx="0">
                  <c:v>0</c:v>
                </c:pt>
                <c:pt idx="1">
                  <c:v>8.6467526291496277E-4</c:v>
                </c:pt>
                <c:pt idx="2">
                  <c:v>2.19104758884153E-3</c:v>
                </c:pt>
                <c:pt idx="3">
                  <c:v>4.4827273825941991E-3</c:v>
                </c:pt>
                <c:pt idx="4">
                  <c:v>5.0900989130163114E-3</c:v>
                </c:pt>
                <c:pt idx="5">
                  <c:v>4.7731579194811406E-3</c:v>
                </c:pt>
                <c:pt idx="6">
                  <c:v>5.4628215711476939E-3</c:v>
                </c:pt>
                <c:pt idx="7">
                  <c:v>6.0726777459975383E-3</c:v>
                </c:pt>
                <c:pt idx="8">
                  <c:v>1.8898342767707892E-3</c:v>
                </c:pt>
                <c:pt idx="9">
                  <c:v>2.374123234658178E-3</c:v>
                </c:pt>
                <c:pt idx="10">
                  <c:v>2.7816997933511208E-3</c:v>
                </c:pt>
                <c:pt idx="11">
                  <c:v>3.3525132947574438E-3</c:v>
                </c:pt>
                <c:pt idx="12">
                  <c:v>3.6627774368550837E-3</c:v>
                </c:pt>
                <c:pt idx="13">
                  <c:v>3.2379219301536368E-3</c:v>
                </c:pt>
                <c:pt idx="14">
                  <c:v>3.6107929935236E-3</c:v>
                </c:pt>
                <c:pt idx="15">
                  <c:v>3.089179587560502E-3</c:v>
                </c:pt>
                <c:pt idx="16">
                  <c:v>4.2010459508436473E-3</c:v>
                </c:pt>
                <c:pt idx="17">
                  <c:v>1.6406536145205308E-3</c:v>
                </c:pt>
                <c:pt idx="18">
                  <c:v>3.1590598487138306E-3</c:v>
                </c:pt>
                <c:pt idx="19">
                  <c:v>4.5754869404009421E-3</c:v>
                </c:pt>
                <c:pt idx="20">
                  <c:v>5.8901141946983817E-3</c:v>
                </c:pt>
              </c:numCache>
            </c:numRef>
          </c:val>
          <c:smooth val="0"/>
          <c:extLst>
            <c:ext xmlns:c16="http://schemas.microsoft.com/office/drawing/2014/chart" uri="{C3380CC4-5D6E-409C-BE32-E72D297353CC}">
              <c16:uniqueId val="{00000003-11B6-584A-9A31-B6FE6ABDFD9A}"/>
            </c:ext>
          </c:extLst>
        </c:ser>
        <c:ser>
          <c:idx val="5"/>
          <c:order val="4"/>
          <c:tx>
            <c:strRef>
              <c:f>'Qtrly Share Change'!$AZ$2</c:f>
              <c:strCache>
                <c:ptCount val="1"/>
                <c:pt idx="0">
                  <c:v> Other Personal Loans </c:v>
                </c:pt>
              </c:strCache>
            </c:strRef>
          </c:tx>
          <c:spPr>
            <a:ln w="28575" cap="rnd">
              <a:solidFill>
                <a:srgbClr val="00B0F0"/>
              </a:solidFill>
              <a:prstDash val="solid"/>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Change'!$AZ$3:$AZ$23</c:f>
              <c:numCache>
                <c:formatCode>0.00%</c:formatCode>
                <c:ptCount val="21"/>
                <c:pt idx="0">
                  <c:v>0</c:v>
                </c:pt>
                <c:pt idx="1">
                  <c:v>1.6970804184612233E-3</c:v>
                </c:pt>
                <c:pt idx="2">
                  <c:v>7.1205699189481355E-4</c:v>
                </c:pt>
                <c:pt idx="3">
                  <c:v>7.455932227054163E-4</c:v>
                </c:pt>
                <c:pt idx="4">
                  <c:v>4.1004655947256387E-3</c:v>
                </c:pt>
                <c:pt idx="5">
                  <c:v>1.5271562735939279E-2</c:v>
                </c:pt>
                <c:pt idx="6">
                  <c:v>1.8406221756688379E-2</c:v>
                </c:pt>
                <c:pt idx="7">
                  <c:v>2.0751757645456614E-2</c:v>
                </c:pt>
                <c:pt idx="8">
                  <c:v>2.3826969456259436E-2</c:v>
                </c:pt>
                <c:pt idx="9">
                  <c:v>2.4389202529736694E-2</c:v>
                </c:pt>
                <c:pt idx="10">
                  <c:v>2.1101748079884249E-2</c:v>
                </c:pt>
                <c:pt idx="11">
                  <c:v>2.03030587502257E-2</c:v>
                </c:pt>
                <c:pt idx="12">
                  <c:v>2.0397602543423286E-2</c:v>
                </c:pt>
                <c:pt idx="13">
                  <c:v>2.1619811524108364E-2</c:v>
                </c:pt>
                <c:pt idx="14">
                  <c:v>3.7760677944303163E-2</c:v>
                </c:pt>
                <c:pt idx="15">
                  <c:v>3.1291488532280719E-2</c:v>
                </c:pt>
                <c:pt idx="16">
                  <c:v>3.222923614851287E-2</c:v>
                </c:pt>
                <c:pt idx="17">
                  <c:v>3.1491007518662267E-2</c:v>
                </c:pt>
                <c:pt idx="18">
                  <c:v>2.6993011757304487E-2</c:v>
                </c:pt>
                <c:pt idx="19">
                  <c:v>2.0335335945847525E-2</c:v>
                </c:pt>
                <c:pt idx="20">
                  <c:v>1.9869397870258217E-2</c:v>
                </c:pt>
              </c:numCache>
            </c:numRef>
          </c:val>
          <c:smooth val="0"/>
          <c:extLst>
            <c:ext xmlns:c16="http://schemas.microsoft.com/office/drawing/2014/chart" uri="{C3380CC4-5D6E-409C-BE32-E72D297353CC}">
              <c16:uniqueId val="{00000004-11B6-584A-9A31-B6FE6ABDFD9A}"/>
            </c:ext>
          </c:extLst>
        </c:ser>
        <c:dLbls>
          <c:showLegendKey val="0"/>
          <c:showVal val="0"/>
          <c:showCatName val="0"/>
          <c:showSerName val="0"/>
          <c:showPercent val="0"/>
          <c:showBubbleSize val="0"/>
        </c:dLbls>
        <c:smooth val="0"/>
        <c:axId val="402564776"/>
        <c:axId val="402568696"/>
      </c:lineChart>
      <c:catAx>
        <c:axId val="402564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8696"/>
        <c:crosses val="autoZero"/>
        <c:auto val="1"/>
        <c:lblAlgn val="ctr"/>
        <c:lblOffset val="100"/>
        <c:noMultiLvlLbl val="0"/>
      </c:catAx>
      <c:valAx>
        <c:axId val="4025686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4776"/>
        <c:crosses val="autoZero"/>
        <c:crossBetween val="between"/>
      </c:valAx>
      <c:spPr>
        <a:noFill/>
        <a:ln>
          <a:noFill/>
        </a:ln>
        <a:effectLst/>
      </c:spPr>
    </c:plotArea>
    <c:legend>
      <c:legendPos val="b"/>
      <c:layout>
        <c:manualLayout>
          <c:xMode val="edge"/>
          <c:yMode val="edge"/>
          <c:x val="3.3824455378231609E-2"/>
          <c:y val="0.80259383976620502"/>
          <c:w val="0.92228370826076955"/>
          <c:h val="0.180867745859699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CIBC</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955470647688075"/>
          <c:y val="0.14874941227844002"/>
          <c:w val="0.83480813843440393"/>
          <c:h val="0.65323737522023295"/>
        </c:manualLayout>
      </c:layout>
      <c:lineChart>
        <c:grouping val="standard"/>
        <c:varyColors val="0"/>
        <c:ser>
          <c:idx val="0"/>
          <c:order val="0"/>
          <c:tx>
            <c:strRef>
              <c:f>'Qtrly Share Change'!$CI$2</c:f>
              <c:strCache>
                <c:ptCount val="1"/>
                <c:pt idx="0">
                  <c:v> Demand </c:v>
                </c:pt>
              </c:strCache>
            </c:strRef>
          </c:tx>
          <c:spPr>
            <a:ln w="28575" cap="rnd">
              <a:solidFill>
                <a:srgbClr val="00FA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Change'!$CI$3:$CI$23</c:f>
              <c:numCache>
                <c:formatCode>0.00%</c:formatCode>
                <c:ptCount val="21"/>
                <c:pt idx="0">
                  <c:v>0</c:v>
                </c:pt>
                <c:pt idx="1">
                  <c:v>2.4457711437544886E-2</c:v>
                </c:pt>
                <c:pt idx="2">
                  <c:v>1.9990920969127832E-2</c:v>
                </c:pt>
                <c:pt idx="3">
                  <c:v>7.0822390737710697E-3</c:v>
                </c:pt>
                <c:pt idx="4">
                  <c:v>4.0887370306243566E-3</c:v>
                </c:pt>
                <c:pt idx="5">
                  <c:v>5.2775793063073388E-2</c:v>
                </c:pt>
                <c:pt idx="6">
                  <c:v>1.3441797385480111E-2</c:v>
                </c:pt>
                <c:pt idx="7">
                  <c:v>-1.2385054186978189E-2</c:v>
                </c:pt>
                <c:pt idx="8">
                  <c:v>-2.6009921622410951E-2</c:v>
                </c:pt>
                <c:pt idx="9">
                  <c:v>1.5534903024777757E-2</c:v>
                </c:pt>
                <c:pt idx="10">
                  <c:v>-7.2025620071494711E-3</c:v>
                </c:pt>
                <c:pt idx="11">
                  <c:v>-2.0225844463222561E-2</c:v>
                </c:pt>
                <c:pt idx="12">
                  <c:v>-3.0471094467186158E-2</c:v>
                </c:pt>
                <c:pt idx="13">
                  <c:v>-2.3824752782725313E-2</c:v>
                </c:pt>
                <c:pt idx="14">
                  <c:v>-1.5147939449224821E-2</c:v>
                </c:pt>
                <c:pt idx="15">
                  <c:v>-4.7300922287368818E-2</c:v>
                </c:pt>
                <c:pt idx="16">
                  <c:v>-2.298918935460682E-2</c:v>
                </c:pt>
                <c:pt idx="17">
                  <c:v>-1.3531839765883956E-2</c:v>
                </c:pt>
                <c:pt idx="18">
                  <c:v>-2.4481380308557562E-2</c:v>
                </c:pt>
                <c:pt idx="19">
                  <c:v>-3.7569257930643724E-2</c:v>
                </c:pt>
                <c:pt idx="20">
                  <c:v>-3.1164653292555612E-2</c:v>
                </c:pt>
              </c:numCache>
            </c:numRef>
          </c:val>
          <c:smooth val="0"/>
          <c:extLst>
            <c:ext xmlns:c16="http://schemas.microsoft.com/office/drawing/2014/chart" uri="{C3380CC4-5D6E-409C-BE32-E72D297353CC}">
              <c16:uniqueId val="{00000000-20AB-5A47-B6D7-34D8332A79D6}"/>
            </c:ext>
          </c:extLst>
        </c:ser>
        <c:ser>
          <c:idx val="2"/>
          <c:order val="1"/>
          <c:tx>
            <c:strRef>
              <c:f>'Qtrly Share Change'!$CJ$2</c:f>
              <c:strCache>
                <c:ptCount val="1"/>
                <c:pt idx="0">
                  <c:v> Term </c:v>
                </c:pt>
              </c:strCache>
            </c:strRef>
          </c:tx>
          <c:spPr>
            <a:ln w="28575" cap="rnd">
              <a:solidFill>
                <a:srgbClr val="FF00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Change'!$CJ$3:$CJ$23</c:f>
              <c:numCache>
                <c:formatCode>0.00%</c:formatCode>
                <c:ptCount val="21"/>
                <c:pt idx="0">
                  <c:v>0</c:v>
                </c:pt>
                <c:pt idx="1">
                  <c:v>-2.8936402985247675E-2</c:v>
                </c:pt>
                <c:pt idx="2">
                  <c:v>-2.3092529260002843E-2</c:v>
                </c:pt>
                <c:pt idx="3">
                  <c:v>-2.5776685788364812E-2</c:v>
                </c:pt>
                <c:pt idx="4">
                  <c:v>-3.8939224536358764E-2</c:v>
                </c:pt>
                <c:pt idx="5">
                  <c:v>-8.604076664154528E-2</c:v>
                </c:pt>
                <c:pt idx="6">
                  <c:v>-6.6539586088763078E-2</c:v>
                </c:pt>
                <c:pt idx="7">
                  <c:v>-3.800299968903751E-2</c:v>
                </c:pt>
                <c:pt idx="8">
                  <c:v>-1.3421097664153022E-2</c:v>
                </c:pt>
                <c:pt idx="9">
                  <c:v>-3.8990998086004536E-2</c:v>
                </c:pt>
                <c:pt idx="10">
                  <c:v>2.0230072684669894E-3</c:v>
                </c:pt>
                <c:pt idx="11">
                  <c:v>2.7121914873121174E-3</c:v>
                </c:pt>
                <c:pt idx="12">
                  <c:v>1.1472628820480174E-2</c:v>
                </c:pt>
                <c:pt idx="13">
                  <c:v>2.1405551368712684E-2</c:v>
                </c:pt>
                <c:pt idx="14">
                  <c:v>-5.5404580902824957E-3</c:v>
                </c:pt>
                <c:pt idx="15">
                  <c:v>1.2508127771266715E-2</c:v>
                </c:pt>
                <c:pt idx="16">
                  <c:v>-4.3039220426026445E-3</c:v>
                </c:pt>
                <c:pt idx="17">
                  <c:v>-2.8907498595712965E-2</c:v>
                </c:pt>
                <c:pt idx="18">
                  <c:v>-2.3798382672926575E-2</c:v>
                </c:pt>
                <c:pt idx="19">
                  <c:v>-2.4050682398253708E-2</c:v>
                </c:pt>
                <c:pt idx="20">
                  <c:v>-1.2516159369237185E-2</c:v>
                </c:pt>
              </c:numCache>
            </c:numRef>
          </c:val>
          <c:smooth val="0"/>
          <c:extLst>
            <c:ext xmlns:c16="http://schemas.microsoft.com/office/drawing/2014/chart" uri="{C3380CC4-5D6E-409C-BE32-E72D297353CC}">
              <c16:uniqueId val="{00000001-20AB-5A47-B6D7-34D8332A79D6}"/>
            </c:ext>
          </c:extLst>
        </c:ser>
        <c:ser>
          <c:idx val="4"/>
          <c:order val="2"/>
          <c:tx>
            <c:strRef>
              <c:f>'Qtrly Share Change'!$CL$2</c:f>
              <c:strCache>
                <c:ptCount val="1"/>
                <c:pt idx="0">
                  <c:v> Mortgages </c:v>
                </c:pt>
              </c:strCache>
            </c:strRef>
          </c:tx>
          <c:spPr>
            <a:ln w="28575" cap="rnd">
              <a:solidFill>
                <a:srgbClr val="AB7942"/>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Change'!$CL$3:$CL$23</c:f>
              <c:numCache>
                <c:formatCode>0.00%</c:formatCode>
                <c:ptCount val="21"/>
                <c:pt idx="0">
                  <c:v>0</c:v>
                </c:pt>
                <c:pt idx="1">
                  <c:v>1.121872843858612E-2</c:v>
                </c:pt>
                <c:pt idx="2">
                  <c:v>2.7570446773295051E-2</c:v>
                </c:pt>
                <c:pt idx="3">
                  <c:v>4.1335684316153587E-2</c:v>
                </c:pt>
                <c:pt idx="4">
                  <c:v>4.8637462961864907E-2</c:v>
                </c:pt>
                <c:pt idx="5">
                  <c:v>4.4680238277505772E-2</c:v>
                </c:pt>
                <c:pt idx="6">
                  <c:v>4.0352497428424512E-2</c:v>
                </c:pt>
                <c:pt idx="7">
                  <c:v>2.8028870760868716E-2</c:v>
                </c:pt>
                <c:pt idx="8">
                  <c:v>1.558795693445225E-2</c:v>
                </c:pt>
                <c:pt idx="9">
                  <c:v>8.9538937918661049E-3</c:v>
                </c:pt>
                <c:pt idx="10">
                  <c:v>1.1680944328086313E-4</c:v>
                </c:pt>
                <c:pt idx="11">
                  <c:v>-1.4481334890886084E-2</c:v>
                </c:pt>
                <c:pt idx="12">
                  <c:v>-2.3712238452210873E-2</c:v>
                </c:pt>
                <c:pt idx="13">
                  <c:v>-2.8966457078735242E-2</c:v>
                </c:pt>
                <c:pt idx="14">
                  <c:v>-2.8368851115120559E-2</c:v>
                </c:pt>
                <c:pt idx="15">
                  <c:v>-2.9255924618569972E-2</c:v>
                </c:pt>
                <c:pt idx="16">
                  <c:v>-3.0242763118181176E-2</c:v>
                </c:pt>
                <c:pt idx="17">
                  <c:v>-2.0211058331099575E-2</c:v>
                </c:pt>
                <c:pt idx="18">
                  <c:v>-3.0080436575453296E-3</c:v>
                </c:pt>
                <c:pt idx="19">
                  <c:v>5.5853876914164855E-3</c:v>
                </c:pt>
                <c:pt idx="20">
                  <c:v>9.4863811109663718E-3</c:v>
                </c:pt>
              </c:numCache>
            </c:numRef>
          </c:val>
          <c:smooth val="0"/>
          <c:extLst>
            <c:ext xmlns:c16="http://schemas.microsoft.com/office/drawing/2014/chart" uri="{C3380CC4-5D6E-409C-BE32-E72D297353CC}">
              <c16:uniqueId val="{00000002-20AB-5A47-B6D7-34D8332A79D6}"/>
            </c:ext>
          </c:extLst>
        </c:ser>
        <c:ser>
          <c:idx val="1"/>
          <c:order val="3"/>
          <c:tx>
            <c:strRef>
              <c:f>'Qtrly Share Change'!$CM$2</c:f>
              <c:strCache>
                <c:ptCount val="1"/>
                <c:pt idx="0">
                  <c:v> Real Estate Secured Pers Loans </c:v>
                </c:pt>
              </c:strCache>
            </c:strRef>
          </c:tx>
          <c:spPr>
            <a:ln w="28575" cap="rnd">
              <a:solidFill>
                <a:srgbClr val="0070C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Change'!$CM$3:$CM$23</c:f>
              <c:numCache>
                <c:formatCode>0.00%</c:formatCode>
                <c:ptCount val="21"/>
                <c:pt idx="0">
                  <c:v>0</c:v>
                </c:pt>
                <c:pt idx="1">
                  <c:v>3.6100209262858326E-3</c:v>
                </c:pt>
                <c:pt idx="2">
                  <c:v>1.1310210877687766E-2</c:v>
                </c:pt>
                <c:pt idx="3">
                  <c:v>7.1651783933859518E-3</c:v>
                </c:pt>
                <c:pt idx="4">
                  <c:v>-1.1321620290799623E-3</c:v>
                </c:pt>
                <c:pt idx="5">
                  <c:v>-1.276242638194733E-2</c:v>
                </c:pt>
                <c:pt idx="6">
                  <c:v>-2.1733381087917055E-2</c:v>
                </c:pt>
                <c:pt idx="7">
                  <c:v>-4.1713974692918328E-2</c:v>
                </c:pt>
                <c:pt idx="8">
                  <c:v>-0.10140254882117551</c:v>
                </c:pt>
                <c:pt idx="9">
                  <c:v>-7.7928861936408161E-2</c:v>
                </c:pt>
                <c:pt idx="10">
                  <c:v>-8.5540805933634376E-2</c:v>
                </c:pt>
                <c:pt idx="11">
                  <c:v>-0.10301898062464786</c:v>
                </c:pt>
                <c:pt idx="12">
                  <c:v>-0.12157554686759217</c:v>
                </c:pt>
                <c:pt idx="13">
                  <c:v>-0.14534512241223455</c:v>
                </c:pt>
                <c:pt idx="14">
                  <c:v>-0.15988647745364293</c:v>
                </c:pt>
                <c:pt idx="15">
                  <c:v>-0.18599329858594549</c:v>
                </c:pt>
                <c:pt idx="16">
                  <c:v>-0.20403076785985419</c:v>
                </c:pt>
                <c:pt idx="17">
                  <c:v>-0.22918118084800049</c:v>
                </c:pt>
                <c:pt idx="18">
                  <c:v>-0.24945459520426044</c:v>
                </c:pt>
                <c:pt idx="19">
                  <c:v>-0.26931074660211896</c:v>
                </c:pt>
                <c:pt idx="20">
                  <c:v>-0.27031964255499902</c:v>
                </c:pt>
              </c:numCache>
            </c:numRef>
          </c:val>
          <c:smooth val="0"/>
          <c:extLst>
            <c:ext xmlns:c16="http://schemas.microsoft.com/office/drawing/2014/chart" uri="{C3380CC4-5D6E-409C-BE32-E72D297353CC}">
              <c16:uniqueId val="{00000003-20AB-5A47-B6D7-34D8332A79D6}"/>
            </c:ext>
          </c:extLst>
        </c:ser>
        <c:ser>
          <c:idx val="5"/>
          <c:order val="4"/>
          <c:tx>
            <c:strRef>
              <c:f>'Qtrly Share Change'!$CN$2</c:f>
              <c:strCache>
                <c:ptCount val="1"/>
                <c:pt idx="0">
                  <c:v> Other Personal Loans </c:v>
                </c:pt>
              </c:strCache>
            </c:strRef>
          </c:tx>
          <c:spPr>
            <a:ln w="28575" cap="rnd">
              <a:solidFill>
                <a:srgbClr val="00B0F0"/>
              </a:solidFill>
              <a:prstDash val="solid"/>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Change'!$CN$3:$CN$23</c:f>
              <c:numCache>
                <c:formatCode>0.00%</c:formatCode>
                <c:ptCount val="21"/>
                <c:pt idx="0">
                  <c:v>0</c:v>
                </c:pt>
                <c:pt idx="1">
                  <c:v>-6.204352840254785E-4</c:v>
                </c:pt>
                <c:pt idx="2">
                  <c:v>1.1269548255864457E-3</c:v>
                </c:pt>
                <c:pt idx="3">
                  <c:v>8.2764110804820039E-3</c:v>
                </c:pt>
                <c:pt idx="4">
                  <c:v>1.5705813845840747E-2</c:v>
                </c:pt>
                <c:pt idx="5">
                  <c:v>3.4947152583344757E-2</c:v>
                </c:pt>
                <c:pt idx="6">
                  <c:v>5.3979931315931116E-2</c:v>
                </c:pt>
                <c:pt idx="7">
                  <c:v>4.8977348866642283E-2</c:v>
                </c:pt>
                <c:pt idx="8">
                  <c:v>9.5317069761419057E-2</c:v>
                </c:pt>
                <c:pt idx="9">
                  <c:v>6.3226760213004773E-2</c:v>
                </c:pt>
                <c:pt idx="10">
                  <c:v>6.9045327594420836E-2</c:v>
                </c:pt>
                <c:pt idx="11">
                  <c:v>7.5957240999640449E-2</c:v>
                </c:pt>
                <c:pt idx="12">
                  <c:v>7.9755366695839283E-2</c:v>
                </c:pt>
                <c:pt idx="13">
                  <c:v>8.5320170330182188E-2</c:v>
                </c:pt>
                <c:pt idx="14">
                  <c:v>7.4482101641786286E-2</c:v>
                </c:pt>
                <c:pt idx="15">
                  <c:v>8.0954762514637374E-2</c:v>
                </c:pt>
                <c:pt idx="16">
                  <c:v>8.7451790948994995E-2</c:v>
                </c:pt>
                <c:pt idx="17">
                  <c:v>9.2913882233082085E-2</c:v>
                </c:pt>
                <c:pt idx="18">
                  <c:v>0.10513054264603189</c:v>
                </c:pt>
                <c:pt idx="19">
                  <c:v>7.3916262111373407E-2</c:v>
                </c:pt>
                <c:pt idx="20">
                  <c:v>7.6141004171702581E-2</c:v>
                </c:pt>
              </c:numCache>
            </c:numRef>
          </c:val>
          <c:smooth val="0"/>
          <c:extLst>
            <c:ext xmlns:c16="http://schemas.microsoft.com/office/drawing/2014/chart" uri="{C3380CC4-5D6E-409C-BE32-E72D297353CC}">
              <c16:uniqueId val="{00000004-20AB-5A47-B6D7-34D8332A79D6}"/>
            </c:ext>
          </c:extLst>
        </c:ser>
        <c:dLbls>
          <c:showLegendKey val="0"/>
          <c:showVal val="0"/>
          <c:showCatName val="0"/>
          <c:showSerName val="0"/>
          <c:showPercent val="0"/>
          <c:showBubbleSize val="0"/>
        </c:dLbls>
        <c:smooth val="0"/>
        <c:axId val="402568304"/>
        <c:axId val="402569088"/>
      </c:lineChart>
      <c:catAx>
        <c:axId val="402568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9088"/>
        <c:crosses val="autoZero"/>
        <c:auto val="1"/>
        <c:lblAlgn val="ctr"/>
        <c:lblOffset val="100"/>
        <c:noMultiLvlLbl val="0"/>
      </c:catAx>
      <c:valAx>
        <c:axId val="4025690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8304"/>
        <c:crosses val="autoZero"/>
        <c:crossBetween val="between"/>
      </c:valAx>
      <c:spPr>
        <a:noFill/>
        <a:ln>
          <a:noFill/>
        </a:ln>
        <a:effectLst/>
      </c:spPr>
    </c:plotArea>
    <c:legend>
      <c:legendPos val="b"/>
      <c:layout>
        <c:manualLayout>
          <c:xMode val="edge"/>
          <c:yMode val="edge"/>
          <c:x val="0.27149185753505173"/>
          <c:y val="0.8249863100774808"/>
          <c:w val="0.66111973624933851"/>
          <c:h val="0.1577640479884133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BMO Bank of Montreal</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49320427303275"/>
          <c:y val="0.15597589905222242"/>
          <c:w val="0.84547494859320926"/>
          <c:h val="0.65835057746494563"/>
        </c:manualLayout>
      </c:layout>
      <c:lineChart>
        <c:grouping val="standard"/>
        <c:varyColors val="0"/>
        <c:ser>
          <c:idx val="0"/>
          <c:order val="0"/>
          <c:tx>
            <c:strRef>
              <c:f>'6. Chgs in Tot Share'!$HS$3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Share'!$HS$4:$HS$27</c:f>
              <c:numCache>
                <c:formatCode>0.00%</c:formatCode>
                <c:ptCount val="24"/>
                <c:pt idx="0">
                  <c:v>0</c:v>
                </c:pt>
                <c:pt idx="1">
                  <c:v>-8.6588117446873209E-4</c:v>
                </c:pt>
                <c:pt idx="2">
                  <c:v>2.9991667731810055E-3</c:v>
                </c:pt>
                <c:pt idx="3">
                  <c:v>6.967695291479027E-3</c:v>
                </c:pt>
                <c:pt idx="4">
                  <c:v>-6.7844146714134568E-3</c:v>
                </c:pt>
                <c:pt idx="5">
                  <c:v>-1.1954573529322733E-2</c:v>
                </c:pt>
                <c:pt idx="6">
                  <c:v>-9.528796906414564E-3</c:v>
                </c:pt>
                <c:pt idx="7">
                  <c:v>-7.1484368560765154E-3</c:v>
                </c:pt>
                <c:pt idx="8">
                  <c:v>-1.4308022397061162E-2</c:v>
                </c:pt>
                <c:pt idx="9">
                  <c:v>-1.1197111110514321E-2</c:v>
                </c:pt>
                <c:pt idx="10">
                  <c:v>-9.3048457677330776E-3</c:v>
                </c:pt>
                <c:pt idx="11">
                  <c:v>-3.6888005132136759E-3</c:v>
                </c:pt>
                <c:pt idx="12">
                  <c:v>-1.4918450734809742E-3</c:v>
                </c:pt>
              </c:numCache>
            </c:numRef>
          </c:val>
          <c:smooth val="0"/>
          <c:extLst>
            <c:ext xmlns:c16="http://schemas.microsoft.com/office/drawing/2014/chart" uri="{C3380CC4-5D6E-409C-BE32-E72D297353CC}">
              <c16:uniqueId val="{00000000-F600-2940-AA7C-CEB908FCA990}"/>
            </c:ext>
          </c:extLst>
        </c:ser>
        <c:ser>
          <c:idx val="2"/>
          <c:order val="1"/>
          <c:tx>
            <c:strRef>
              <c:f>'6. Chgs in Tot Share'!$HT$3</c:f>
              <c:strCache>
                <c:ptCount val="1"/>
                <c:pt idx="0">
                  <c:v> Term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Share'!$HT$4:$HT$27</c:f>
              <c:numCache>
                <c:formatCode>0.00%</c:formatCode>
                <c:ptCount val="24"/>
                <c:pt idx="0">
                  <c:v>0</c:v>
                </c:pt>
                <c:pt idx="1">
                  <c:v>-7.0936968183187288E-3</c:v>
                </c:pt>
                <c:pt idx="2">
                  <c:v>-1.8987270100044397E-2</c:v>
                </c:pt>
                <c:pt idx="3">
                  <c:v>-2.8245547755926706E-2</c:v>
                </c:pt>
                <c:pt idx="4">
                  <c:v>-2.9910071174082627E-2</c:v>
                </c:pt>
                <c:pt idx="5">
                  <c:v>-2.3757368241752248E-2</c:v>
                </c:pt>
                <c:pt idx="6">
                  <c:v>-3.2006309324829882E-2</c:v>
                </c:pt>
                <c:pt idx="7">
                  <c:v>-3.8424507700559107E-2</c:v>
                </c:pt>
                <c:pt idx="8">
                  <c:v>-4.0613388499704528E-2</c:v>
                </c:pt>
                <c:pt idx="9">
                  <c:v>-3.6031984095064591E-2</c:v>
                </c:pt>
                <c:pt idx="10">
                  <c:v>-4.856678557365595E-2</c:v>
                </c:pt>
                <c:pt idx="11">
                  <c:v>-5.7683400399520947E-2</c:v>
                </c:pt>
                <c:pt idx="12">
                  <c:v>-6.7623950832643553E-2</c:v>
                </c:pt>
              </c:numCache>
            </c:numRef>
          </c:val>
          <c:smooth val="0"/>
          <c:extLst>
            <c:ext xmlns:c16="http://schemas.microsoft.com/office/drawing/2014/chart" uri="{C3380CC4-5D6E-409C-BE32-E72D297353CC}">
              <c16:uniqueId val="{00000001-F600-2940-AA7C-CEB908FCA990}"/>
            </c:ext>
          </c:extLst>
        </c:ser>
        <c:ser>
          <c:idx val="3"/>
          <c:order val="2"/>
          <c:tx>
            <c:strRef>
              <c:f>'6. Chgs in Tot Share'!$HV$3</c:f>
              <c:strCache>
                <c:ptCount val="1"/>
                <c:pt idx="0">
                  <c:v> Mortgages </c:v>
                </c:pt>
              </c:strCache>
            </c:strRef>
          </c:tx>
          <c:spPr>
            <a:ln w="28575" cap="rnd">
              <a:solidFill>
                <a:schemeClr val="accent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Share'!$HV$4:$HV$27</c:f>
              <c:numCache>
                <c:formatCode>0.00%</c:formatCode>
                <c:ptCount val="24"/>
                <c:pt idx="0">
                  <c:v>0</c:v>
                </c:pt>
                <c:pt idx="1">
                  <c:v>3.7632742362216976E-4</c:v>
                </c:pt>
                <c:pt idx="2">
                  <c:v>3.0854587319685176E-4</c:v>
                </c:pt>
                <c:pt idx="3">
                  <c:v>9.3572404129255301E-4</c:v>
                </c:pt>
                <c:pt idx="4">
                  <c:v>3.0559028600388111E-3</c:v>
                </c:pt>
                <c:pt idx="5">
                  <c:v>5.0810519410851435E-3</c:v>
                </c:pt>
                <c:pt idx="6">
                  <c:v>2.9983821011159294E-3</c:v>
                </c:pt>
                <c:pt idx="7">
                  <c:v>3.1150684719022585E-3</c:v>
                </c:pt>
                <c:pt idx="8">
                  <c:v>6.568062154240381E-4</c:v>
                </c:pt>
                <c:pt idx="9">
                  <c:v>6.3441929098940195E-4</c:v>
                </c:pt>
                <c:pt idx="10">
                  <c:v>-1.8843178005632844E-3</c:v>
                </c:pt>
                <c:pt idx="11">
                  <c:v>-4.4454532485111217E-3</c:v>
                </c:pt>
                <c:pt idx="12">
                  <c:v>-8.591904487247122E-3</c:v>
                </c:pt>
              </c:numCache>
            </c:numRef>
          </c:val>
          <c:smooth val="0"/>
          <c:extLst>
            <c:ext xmlns:c16="http://schemas.microsoft.com/office/drawing/2014/chart" uri="{C3380CC4-5D6E-409C-BE32-E72D297353CC}">
              <c16:uniqueId val="{00000002-F600-2940-AA7C-CEB908FCA990}"/>
            </c:ext>
          </c:extLst>
        </c:ser>
        <c:ser>
          <c:idx val="4"/>
          <c:order val="3"/>
          <c:tx>
            <c:strRef>
              <c:f>'6. Chgs in Tot Share'!$HW$3</c:f>
              <c:strCache>
                <c:ptCount val="1"/>
                <c:pt idx="0">
                  <c:v> Real Secured Personal Loans </c:v>
                </c:pt>
              </c:strCache>
            </c:strRef>
          </c:tx>
          <c:spPr>
            <a:ln w="28575" cap="rnd">
              <a:solidFill>
                <a:srgbClr val="00206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Share'!$HW$4:$HW$27</c:f>
              <c:numCache>
                <c:formatCode>0.00%</c:formatCode>
                <c:ptCount val="24"/>
                <c:pt idx="0">
                  <c:v>0</c:v>
                </c:pt>
                <c:pt idx="1">
                  <c:v>7.5302932131286315E-3</c:v>
                </c:pt>
                <c:pt idx="2">
                  <c:v>1.6981714340720388E-2</c:v>
                </c:pt>
                <c:pt idx="3">
                  <c:v>2.5770221984186402E-2</c:v>
                </c:pt>
                <c:pt idx="4">
                  <c:v>3.4300420842963461E-2</c:v>
                </c:pt>
                <c:pt idx="5">
                  <c:v>4.2977971777407774E-2</c:v>
                </c:pt>
                <c:pt idx="6">
                  <c:v>5.1706521445650952E-2</c:v>
                </c:pt>
                <c:pt idx="7">
                  <c:v>6.3649075298438468E-2</c:v>
                </c:pt>
                <c:pt idx="8">
                  <c:v>7.7130246442762174E-2</c:v>
                </c:pt>
                <c:pt idx="9">
                  <c:v>8.8427773374126051E-2</c:v>
                </c:pt>
                <c:pt idx="10">
                  <c:v>9.7494130361395176E-2</c:v>
                </c:pt>
                <c:pt idx="11">
                  <c:v>0.10734917669756773</c:v>
                </c:pt>
                <c:pt idx="12">
                  <c:v>0.11471380570437603</c:v>
                </c:pt>
              </c:numCache>
            </c:numRef>
          </c:val>
          <c:smooth val="0"/>
          <c:extLst>
            <c:ext xmlns:c16="http://schemas.microsoft.com/office/drawing/2014/chart" uri="{C3380CC4-5D6E-409C-BE32-E72D297353CC}">
              <c16:uniqueId val="{00000003-F600-2940-AA7C-CEB908FCA990}"/>
            </c:ext>
          </c:extLst>
        </c:ser>
        <c:ser>
          <c:idx val="1"/>
          <c:order val="4"/>
          <c:tx>
            <c:strRef>
              <c:f>'6. Chgs in Tot Share'!$HX$3</c:f>
              <c:strCache>
                <c:ptCount val="1"/>
                <c:pt idx="0">
                  <c:v> Other Personal Loans </c:v>
                </c:pt>
              </c:strCache>
            </c:strRef>
          </c:tx>
          <c:spPr>
            <a:ln w="28575" cap="rnd">
              <a:solidFill>
                <a:srgbClr val="00B0F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Share'!$HX$4:$HX$27</c:f>
              <c:numCache>
                <c:formatCode>0.00%</c:formatCode>
                <c:ptCount val="24"/>
                <c:pt idx="0">
                  <c:v>0</c:v>
                </c:pt>
                <c:pt idx="1">
                  <c:v>9.6258182607852471E-4</c:v>
                </c:pt>
                <c:pt idx="2">
                  <c:v>4.5311895668731783E-3</c:v>
                </c:pt>
                <c:pt idx="3">
                  <c:v>-2.1623018784022304E-3</c:v>
                </c:pt>
                <c:pt idx="4">
                  <c:v>-1.2244660021467554E-3</c:v>
                </c:pt>
                <c:pt idx="5">
                  <c:v>7.5598948188180539E-4</c:v>
                </c:pt>
                <c:pt idx="6">
                  <c:v>2.9459648319692566E-3</c:v>
                </c:pt>
                <c:pt idx="7">
                  <c:v>2.1827158228112251E-2</c:v>
                </c:pt>
                <c:pt idx="8">
                  <c:v>3.6354465820390919E-3</c:v>
                </c:pt>
                <c:pt idx="9">
                  <c:v>6.6364316334266505E-3</c:v>
                </c:pt>
                <c:pt idx="10">
                  <c:v>6.9945884792236724E-3</c:v>
                </c:pt>
                <c:pt idx="11">
                  <c:v>9.1805270138344258E-3</c:v>
                </c:pt>
                <c:pt idx="12">
                  <c:v>4.6039004613189676E-3</c:v>
                </c:pt>
              </c:numCache>
            </c:numRef>
          </c:val>
          <c:smooth val="0"/>
          <c:extLst>
            <c:ext xmlns:c16="http://schemas.microsoft.com/office/drawing/2014/chart" uri="{C3380CC4-5D6E-409C-BE32-E72D297353CC}">
              <c16:uniqueId val="{00000004-F600-2940-AA7C-CEB908FCA990}"/>
            </c:ext>
          </c:extLst>
        </c:ser>
        <c:dLbls>
          <c:showLegendKey val="0"/>
          <c:showVal val="0"/>
          <c:showCatName val="0"/>
          <c:showSerName val="0"/>
          <c:showPercent val="0"/>
          <c:showBubbleSize val="0"/>
        </c:dLbls>
        <c:smooth val="0"/>
        <c:axId val="402564776"/>
        <c:axId val="402568696"/>
      </c:lineChart>
      <c:catAx>
        <c:axId val="402564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8696"/>
        <c:crosses val="autoZero"/>
        <c:auto val="1"/>
        <c:lblAlgn val="ctr"/>
        <c:lblOffset val="100"/>
        <c:noMultiLvlLbl val="0"/>
      </c:catAx>
      <c:valAx>
        <c:axId val="4025686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4776"/>
        <c:crosses val="autoZero"/>
        <c:crossBetween val="between"/>
      </c:valAx>
      <c:spPr>
        <a:noFill/>
        <a:ln>
          <a:noFill/>
        </a:ln>
        <a:effectLst/>
      </c:spPr>
    </c:plotArea>
    <c:legend>
      <c:legendPos val="b"/>
      <c:layout>
        <c:manualLayout>
          <c:xMode val="edge"/>
          <c:yMode val="edge"/>
          <c:x val="0.27249937308791816"/>
          <c:y val="0.81451736849725453"/>
          <c:w val="0.45500125382416368"/>
          <c:h val="0.1685095056187283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BMO Bank of Montreal</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789728991106725"/>
          <c:y val="0.14874941227844002"/>
          <c:w val="0.83692146750859886"/>
          <c:h val="0.65611231554258387"/>
        </c:manualLayout>
      </c:layout>
      <c:lineChart>
        <c:grouping val="standard"/>
        <c:varyColors val="0"/>
        <c:ser>
          <c:idx val="0"/>
          <c:order val="0"/>
          <c:tx>
            <c:strRef>
              <c:f>'Qtrly Share Change'!$CQ$2</c:f>
              <c:strCache>
                <c:ptCount val="1"/>
                <c:pt idx="0">
                  <c:v> Demand </c:v>
                </c:pt>
              </c:strCache>
            </c:strRef>
          </c:tx>
          <c:spPr>
            <a:ln w="28575" cap="rnd">
              <a:solidFill>
                <a:srgbClr val="00FA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Change'!$CQ$3:$CQ$23</c:f>
              <c:numCache>
                <c:formatCode>0.00%</c:formatCode>
                <c:ptCount val="21"/>
                <c:pt idx="0">
                  <c:v>0</c:v>
                </c:pt>
                <c:pt idx="1">
                  <c:v>3.7822096837214474E-3</c:v>
                </c:pt>
                <c:pt idx="2">
                  <c:v>1.8057360446666969E-2</c:v>
                </c:pt>
                <c:pt idx="3">
                  <c:v>3.7341376008540052E-3</c:v>
                </c:pt>
                <c:pt idx="4">
                  <c:v>3.479753527917827E-3</c:v>
                </c:pt>
                <c:pt idx="5">
                  <c:v>4.8732993190782779E-3</c:v>
                </c:pt>
                <c:pt idx="6">
                  <c:v>3.9183850355357123E-3</c:v>
                </c:pt>
                <c:pt idx="7">
                  <c:v>5.7436472153351691E-3</c:v>
                </c:pt>
                <c:pt idx="8">
                  <c:v>-2.398703317454752E-3</c:v>
                </c:pt>
                <c:pt idx="9">
                  <c:v>-5.8282619302126954E-3</c:v>
                </c:pt>
                <c:pt idx="10">
                  <c:v>1.3521061417675674E-3</c:v>
                </c:pt>
                <c:pt idx="11">
                  <c:v>-5.6918952752173981E-3</c:v>
                </c:pt>
                <c:pt idx="12">
                  <c:v>-8.7502095775002006E-3</c:v>
                </c:pt>
                <c:pt idx="13">
                  <c:v>-4.8196281941223764E-3</c:v>
                </c:pt>
                <c:pt idx="14">
                  <c:v>2.1802867256709199E-2</c:v>
                </c:pt>
                <c:pt idx="15">
                  <c:v>1.7563143732743793E-2</c:v>
                </c:pt>
                <c:pt idx="16">
                  <c:v>1.8906813317990514E-2</c:v>
                </c:pt>
                <c:pt idx="17">
                  <c:v>2.6006245523602176E-2</c:v>
                </c:pt>
                <c:pt idx="18">
                  <c:v>9.1978572273213235E-3</c:v>
                </c:pt>
                <c:pt idx="19">
                  <c:v>7.4980005180089009E-3</c:v>
                </c:pt>
                <c:pt idx="20">
                  <c:v>1.7386762208205869E-2</c:v>
                </c:pt>
              </c:numCache>
            </c:numRef>
          </c:val>
          <c:smooth val="0"/>
          <c:extLst>
            <c:ext xmlns:c16="http://schemas.microsoft.com/office/drawing/2014/chart" uri="{C3380CC4-5D6E-409C-BE32-E72D297353CC}">
              <c16:uniqueId val="{00000000-F4FF-FA48-9F13-D7BBE40EF625}"/>
            </c:ext>
          </c:extLst>
        </c:ser>
        <c:ser>
          <c:idx val="2"/>
          <c:order val="1"/>
          <c:tx>
            <c:strRef>
              <c:f>'Qtrly Share Change'!$CR$2</c:f>
              <c:strCache>
                <c:ptCount val="1"/>
                <c:pt idx="0">
                  <c:v> Term </c:v>
                </c:pt>
              </c:strCache>
            </c:strRef>
          </c:tx>
          <c:spPr>
            <a:ln w="28575" cap="rnd">
              <a:solidFill>
                <a:srgbClr val="FF00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Change'!$CR$3:$CR$23</c:f>
              <c:numCache>
                <c:formatCode>0.00%</c:formatCode>
                <c:ptCount val="21"/>
                <c:pt idx="0">
                  <c:v>0</c:v>
                </c:pt>
                <c:pt idx="1">
                  <c:v>-4.8068380562275772E-3</c:v>
                </c:pt>
                <c:pt idx="2">
                  <c:v>7.1502553975240895E-3</c:v>
                </c:pt>
                <c:pt idx="3">
                  <c:v>-1.9734543676518225E-3</c:v>
                </c:pt>
                <c:pt idx="4">
                  <c:v>-2.7372205939561623E-2</c:v>
                </c:pt>
                <c:pt idx="5">
                  <c:v>-3.7932551747491293E-2</c:v>
                </c:pt>
                <c:pt idx="6">
                  <c:v>-4.5422717456789378E-2</c:v>
                </c:pt>
                <c:pt idx="7">
                  <c:v>-4.6600539980976859E-2</c:v>
                </c:pt>
                <c:pt idx="8">
                  <c:v>-2.8080045152876796E-2</c:v>
                </c:pt>
                <c:pt idx="9">
                  <c:v>-2.4220427634779548E-2</c:v>
                </c:pt>
                <c:pt idx="10">
                  <c:v>-2.5344584414447695E-3</c:v>
                </c:pt>
                <c:pt idx="11">
                  <c:v>3.5604025367777715E-2</c:v>
                </c:pt>
                <c:pt idx="12">
                  <c:v>5.276881988788161E-2</c:v>
                </c:pt>
                <c:pt idx="13">
                  <c:v>6.3524998245650707E-2</c:v>
                </c:pt>
                <c:pt idx="14">
                  <c:v>3.7608086598330849E-2</c:v>
                </c:pt>
                <c:pt idx="15">
                  <c:v>2.1704650133290551E-2</c:v>
                </c:pt>
                <c:pt idx="16">
                  <c:v>-1.3962402268107566E-2</c:v>
                </c:pt>
                <c:pt idx="17">
                  <c:v>-4.1813574323982979E-2</c:v>
                </c:pt>
                <c:pt idx="18">
                  <c:v>-4.5521826627026696E-2</c:v>
                </c:pt>
                <c:pt idx="19">
                  <c:v>-4.9491293306718809E-2</c:v>
                </c:pt>
                <c:pt idx="20">
                  <c:v>-8.0642160296267029E-2</c:v>
                </c:pt>
              </c:numCache>
            </c:numRef>
          </c:val>
          <c:smooth val="0"/>
          <c:extLst>
            <c:ext xmlns:c16="http://schemas.microsoft.com/office/drawing/2014/chart" uri="{C3380CC4-5D6E-409C-BE32-E72D297353CC}">
              <c16:uniqueId val="{00000001-F4FF-FA48-9F13-D7BBE40EF625}"/>
            </c:ext>
          </c:extLst>
        </c:ser>
        <c:ser>
          <c:idx val="4"/>
          <c:order val="2"/>
          <c:tx>
            <c:strRef>
              <c:f>'Qtrly Share Change'!$CT$2</c:f>
              <c:strCache>
                <c:ptCount val="1"/>
                <c:pt idx="0">
                  <c:v> Mortgages </c:v>
                </c:pt>
              </c:strCache>
            </c:strRef>
          </c:tx>
          <c:spPr>
            <a:ln w="28575" cap="rnd">
              <a:solidFill>
                <a:srgbClr val="AB7942"/>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Change'!$CT$3:$CT$23</c:f>
              <c:numCache>
                <c:formatCode>0.00%</c:formatCode>
                <c:ptCount val="21"/>
                <c:pt idx="0">
                  <c:v>0</c:v>
                </c:pt>
                <c:pt idx="1">
                  <c:v>-1.0197170995729574E-2</c:v>
                </c:pt>
                <c:pt idx="2">
                  <c:v>-1.6318569796528709E-2</c:v>
                </c:pt>
                <c:pt idx="3">
                  <c:v>-1.7798619290254229E-2</c:v>
                </c:pt>
                <c:pt idx="4">
                  <c:v>-2.1463915775753326E-2</c:v>
                </c:pt>
                <c:pt idx="5">
                  <c:v>-3.1013355253169339E-2</c:v>
                </c:pt>
                <c:pt idx="6">
                  <c:v>-3.6724773316430009E-2</c:v>
                </c:pt>
                <c:pt idx="7">
                  <c:v>-3.9851520692556847E-2</c:v>
                </c:pt>
                <c:pt idx="8">
                  <c:v>-4.1217273989066501E-2</c:v>
                </c:pt>
                <c:pt idx="9">
                  <c:v>-4.1537971823526421E-2</c:v>
                </c:pt>
                <c:pt idx="10">
                  <c:v>-4.4412836705770689E-2</c:v>
                </c:pt>
                <c:pt idx="11">
                  <c:v>-4.5191129299239942E-2</c:v>
                </c:pt>
                <c:pt idx="12">
                  <c:v>-4.1801737362512824E-2</c:v>
                </c:pt>
                <c:pt idx="13">
                  <c:v>-4.3486986002174322E-2</c:v>
                </c:pt>
                <c:pt idx="14">
                  <c:v>-4.7576093110430533E-2</c:v>
                </c:pt>
                <c:pt idx="15">
                  <c:v>-5.4477408618780948E-2</c:v>
                </c:pt>
                <c:pt idx="16">
                  <c:v>-5.7272589950233758E-2</c:v>
                </c:pt>
                <c:pt idx="17">
                  <c:v>-5.6390457248264726E-2</c:v>
                </c:pt>
                <c:pt idx="18">
                  <c:v>-5.4445932957709157E-2</c:v>
                </c:pt>
                <c:pt idx="19">
                  <c:v>-5.667450549515371E-2</c:v>
                </c:pt>
                <c:pt idx="20">
                  <c:v>-6.53724138148912E-2</c:v>
                </c:pt>
              </c:numCache>
            </c:numRef>
          </c:val>
          <c:smooth val="0"/>
          <c:extLst>
            <c:ext xmlns:c16="http://schemas.microsoft.com/office/drawing/2014/chart" uri="{C3380CC4-5D6E-409C-BE32-E72D297353CC}">
              <c16:uniqueId val="{00000002-F4FF-FA48-9F13-D7BBE40EF625}"/>
            </c:ext>
          </c:extLst>
        </c:ser>
        <c:ser>
          <c:idx val="1"/>
          <c:order val="3"/>
          <c:tx>
            <c:strRef>
              <c:f>'Qtrly Share Change'!$CU$2</c:f>
              <c:strCache>
                <c:ptCount val="1"/>
                <c:pt idx="0">
                  <c:v> Real Estate Secured Pers Loans </c:v>
                </c:pt>
              </c:strCache>
            </c:strRef>
          </c:tx>
          <c:spPr>
            <a:ln w="28575" cap="rnd">
              <a:solidFill>
                <a:srgbClr val="0070C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Change'!$CU$3:$CU$23</c:f>
              <c:numCache>
                <c:formatCode>0.00%</c:formatCode>
                <c:ptCount val="21"/>
                <c:pt idx="0">
                  <c:v>0</c:v>
                </c:pt>
                <c:pt idx="1">
                  <c:v>-3.0464395834892835E-3</c:v>
                </c:pt>
                <c:pt idx="2">
                  <c:v>-1.1801002871774676E-2</c:v>
                </c:pt>
                <c:pt idx="3">
                  <c:v>-1.4329701877158003E-2</c:v>
                </c:pt>
                <c:pt idx="4">
                  <c:v>-1.31344156816689E-2</c:v>
                </c:pt>
                <c:pt idx="5">
                  <c:v>-1.9460773904717548E-2</c:v>
                </c:pt>
                <c:pt idx="6">
                  <c:v>-3.2933116156455736E-2</c:v>
                </c:pt>
                <c:pt idx="7">
                  <c:v>-3.6737918656124274E-2</c:v>
                </c:pt>
                <c:pt idx="8">
                  <c:v>-4.1387588204139431E-2</c:v>
                </c:pt>
                <c:pt idx="9">
                  <c:v>-4.4838950348879844E-2</c:v>
                </c:pt>
                <c:pt idx="10">
                  <c:v>-3.8390055122115407E-2</c:v>
                </c:pt>
                <c:pt idx="11">
                  <c:v>-2.7886078274380544E-2</c:v>
                </c:pt>
                <c:pt idx="12">
                  <c:v>-7.3695263285901017E-3</c:v>
                </c:pt>
                <c:pt idx="13">
                  <c:v>1.5192501218543989E-2</c:v>
                </c:pt>
                <c:pt idx="14">
                  <c:v>2.3808615521838362E-2</c:v>
                </c:pt>
                <c:pt idx="15">
                  <c:v>3.6827161967804688E-2</c:v>
                </c:pt>
                <c:pt idx="16">
                  <c:v>4.5838128865656871E-2</c:v>
                </c:pt>
                <c:pt idx="17">
                  <c:v>7.2789609606050992E-2</c:v>
                </c:pt>
                <c:pt idx="18">
                  <c:v>9.9914780504528428E-2</c:v>
                </c:pt>
                <c:pt idx="19">
                  <c:v>0.13831926591100921</c:v>
                </c:pt>
                <c:pt idx="20">
                  <c:v>0.16581020077858</c:v>
                </c:pt>
              </c:numCache>
            </c:numRef>
          </c:val>
          <c:smooth val="0"/>
          <c:extLst>
            <c:ext xmlns:c16="http://schemas.microsoft.com/office/drawing/2014/chart" uri="{C3380CC4-5D6E-409C-BE32-E72D297353CC}">
              <c16:uniqueId val="{00000003-F4FF-FA48-9F13-D7BBE40EF625}"/>
            </c:ext>
          </c:extLst>
        </c:ser>
        <c:ser>
          <c:idx val="5"/>
          <c:order val="4"/>
          <c:tx>
            <c:strRef>
              <c:f>'Qtrly Share Change'!$CV$2</c:f>
              <c:strCache>
                <c:ptCount val="1"/>
                <c:pt idx="0">
                  <c:v> Other Personal Loans </c:v>
                </c:pt>
              </c:strCache>
            </c:strRef>
          </c:tx>
          <c:spPr>
            <a:ln w="28575" cap="rnd">
              <a:solidFill>
                <a:srgbClr val="00B0F0"/>
              </a:solidFill>
              <a:prstDash val="solid"/>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Change'!$CV$3:$CV$23</c:f>
              <c:numCache>
                <c:formatCode>0.00%</c:formatCode>
                <c:ptCount val="21"/>
                <c:pt idx="0">
                  <c:v>0</c:v>
                </c:pt>
                <c:pt idx="1">
                  <c:v>5.5967073689401192E-3</c:v>
                </c:pt>
                <c:pt idx="2">
                  <c:v>-5.2996498147902553E-3</c:v>
                </c:pt>
                <c:pt idx="3">
                  <c:v>-2.4112028972995393E-2</c:v>
                </c:pt>
                <c:pt idx="4">
                  <c:v>-3.7221887121312351E-2</c:v>
                </c:pt>
                <c:pt idx="5">
                  <c:v>-3.7914829360866396E-2</c:v>
                </c:pt>
                <c:pt idx="6">
                  <c:v>-3.996587423863935E-2</c:v>
                </c:pt>
                <c:pt idx="7">
                  <c:v>-5.4176202858774336E-2</c:v>
                </c:pt>
                <c:pt idx="8">
                  <c:v>-5.4759878020131034E-2</c:v>
                </c:pt>
                <c:pt idx="9">
                  <c:v>-4.898959150861823E-2</c:v>
                </c:pt>
                <c:pt idx="10">
                  <c:v>-4.9267882061527282E-2</c:v>
                </c:pt>
                <c:pt idx="11">
                  <c:v>-4.8255013320479878E-2</c:v>
                </c:pt>
                <c:pt idx="12">
                  <c:v>-4.7122497899946783E-2</c:v>
                </c:pt>
                <c:pt idx="13">
                  <c:v>-4.4844485090672945E-2</c:v>
                </c:pt>
                <c:pt idx="14">
                  <c:v>-3.0761439664454465E-2</c:v>
                </c:pt>
                <c:pt idx="15">
                  <c:v>-3.8898431107488869E-2</c:v>
                </c:pt>
                <c:pt idx="16">
                  <c:v>-3.9446594285461066E-2</c:v>
                </c:pt>
                <c:pt idx="17">
                  <c:v>-4.1523600718943274E-2</c:v>
                </c:pt>
                <c:pt idx="18">
                  <c:v>-3.5954553689790135E-2</c:v>
                </c:pt>
                <c:pt idx="19">
                  <c:v>-3.0628207796068084E-2</c:v>
                </c:pt>
                <c:pt idx="20">
                  <c:v>-3.5024302017770396E-2</c:v>
                </c:pt>
              </c:numCache>
            </c:numRef>
          </c:val>
          <c:smooth val="0"/>
          <c:extLst>
            <c:ext xmlns:c16="http://schemas.microsoft.com/office/drawing/2014/chart" uri="{C3380CC4-5D6E-409C-BE32-E72D297353CC}">
              <c16:uniqueId val="{00000004-F4FF-FA48-9F13-D7BBE40EF625}"/>
            </c:ext>
          </c:extLst>
        </c:ser>
        <c:dLbls>
          <c:showLegendKey val="0"/>
          <c:showVal val="0"/>
          <c:showCatName val="0"/>
          <c:showSerName val="0"/>
          <c:showPercent val="0"/>
          <c:showBubbleSize val="0"/>
        </c:dLbls>
        <c:smooth val="0"/>
        <c:axId val="402563208"/>
        <c:axId val="403134016"/>
      </c:lineChart>
      <c:catAx>
        <c:axId val="402563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4016"/>
        <c:crosses val="autoZero"/>
        <c:auto val="1"/>
        <c:lblAlgn val="ctr"/>
        <c:lblOffset val="100"/>
        <c:noMultiLvlLbl val="0"/>
      </c:catAx>
      <c:valAx>
        <c:axId val="4031340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3208"/>
        <c:crosses val="autoZero"/>
        <c:crossBetween val="between"/>
      </c:valAx>
      <c:spPr>
        <a:noFill/>
        <a:ln>
          <a:noFill/>
        </a:ln>
        <a:effectLst/>
      </c:spPr>
    </c:plotArea>
    <c:legend>
      <c:legendPos val="b"/>
      <c:layout>
        <c:manualLayout>
          <c:xMode val="edge"/>
          <c:yMode val="edge"/>
          <c:x val="0.27441520313201201"/>
          <c:y val="0.8134865487880768"/>
          <c:w val="0.65586020782368371"/>
          <c:h val="0.1692638092778172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Desjardins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'6. Chgs in Tot Share'!$IA$3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Share'!$IA$4:$IA$27</c:f>
              <c:numCache>
                <c:formatCode>0.00%</c:formatCode>
                <c:ptCount val="24"/>
                <c:pt idx="0">
                  <c:v>0</c:v>
                </c:pt>
                <c:pt idx="1">
                  <c:v>0</c:v>
                </c:pt>
                <c:pt idx="2">
                  <c:v>1.5743771417988436E-2</c:v>
                </c:pt>
                <c:pt idx="3">
                  <c:v>1.5743771417988436E-2</c:v>
                </c:pt>
                <c:pt idx="4">
                  <c:v>1.5743771417988436E-2</c:v>
                </c:pt>
                <c:pt idx="5">
                  <c:v>9.473122351686309E-3</c:v>
                </c:pt>
                <c:pt idx="6">
                  <c:v>9.473122351686309E-3</c:v>
                </c:pt>
                <c:pt idx="7">
                  <c:v>9.473122351686309E-3</c:v>
                </c:pt>
                <c:pt idx="8">
                  <c:v>9.3142395785384743E-3</c:v>
                </c:pt>
                <c:pt idx="9">
                  <c:v>9.3142395785384743E-3</c:v>
                </c:pt>
                <c:pt idx="10">
                  <c:v>9.3142395785384743E-3</c:v>
                </c:pt>
                <c:pt idx="11">
                  <c:v>-3.0445292860277706E-4</c:v>
                </c:pt>
                <c:pt idx="12">
                  <c:v>-3.0445292860277706E-4</c:v>
                </c:pt>
              </c:numCache>
            </c:numRef>
          </c:val>
          <c:smooth val="0"/>
          <c:extLst>
            <c:ext xmlns:c16="http://schemas.microsoft.com/office/drawing/2014/chart" uri="{C3380CC4-5D6E-409C-BE32-E72D297353CC}">
              <c16:uniqueId val="{00000000-D3C9-FC4B-944B-30B452B6EC85}"/>
            </c:ext>
          </c:extLst>
        </c:ser>
        <c:ser>
          <c:idx val="2"/>
          <c:order val="1"/>
          <c:tx>
            <c:strRef>
              <c:f>'6. Chgs in Tot Share'!$IB$3</c:f>
              <c:strCache>
                <c:ptCount val="1"/>
                <c:pt idx="0">
                  <c:v> Term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Share'!$IB$4:$IB$27</c:f>
              <c:numCache>
                <c:formatCode>0.00%</c:formatCode>
                <c:ptCount val="24"/>
                <c:pt idx="0">
                  <c:v>0</c:v>
                </c:pt>
                <c:pt idx="1">
                  <c:v>0</c:v>
                </c:pt>
                <c:pt idx="2">
                  <c:v>1.9881366538620642E-2</c:v>
                </c:pt>
                <c:pt idx="3">
                  <c:v>1.9881366538620642E-2</c:v>
                </c:pt>
                <c:pt idx="4">
                  <c:v>1.9881366538620642E-2</c:v>
                </c:pt>
                <c:pt idx="5">
                  <c:v>6.2102934086569424E-2</c:v>
                </c:pt>
                <c:pt idx="6">
                  <c:v>6.2102934086569424E-2</c:v>
                </c:pt>
                <c:pt idx="7">
                  <c:v>6.2102934086569424E-2</c:v>
                </c:pt>
                <c:pt idx="8">
                  <c:v>9.4239541600749377E-2</c:v>
                </c:pt>
                <c:pt idx="9">
                  <c:v>9.4239541600749377E-2</c:v>
                </c:pt>
                <c:pt idx="10">
                  <c:v>9.4239541600749377E-2</c:v>
                </c:pt>
                <c:pt idx="11">
                  <c:v>0.11382218012498012</c:v>
                </c:pt>
                <c:pt idx="12">
                  <c:v>0.11382218012498012</c:v>
                </c:pt>
              </c:numCache>
            </c:numRef>
          </c:val>
          <c:smooth val="0"/>
          <c:extLst>
            <c:ext xmlns:c16="http://schemas.microsoft.com/office/drawing/2014/chart" uri="{C3380CC4-5D6E-409C-BE32-E72D297353CC}">
              <c16:uniqueId val="{00000001-D3C9-FC4B-944B-30B452B6EC85}"/>
            </c:ext>
          </c:extLst>
        </c:ser>
        <c:ser>
          <c:idx val="3"/>
          <c:order val="2"/>
          <c:tx>
            <c:strRef>
              <c:f>'6. Chgs in Tot Share'!$IC$3</c:f>
              <c:strCache>
                <c:ptCount val="1"/>
                <c:pt idx="0">
                  <c:v> Total Deposits </c:v>
                </c:pt>
              </c:strCache>
            </c:strRef>
          </c:tx>
          <c:spPr>
            <a:ln w="28575" cap="rnd">
              <a:solidFill>
                <a:srgbClr val="0432FF"/>
              </a:solidFill>
              <a:prstDash val="sysDot"/>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Share'!$IC$4:$IC$27</c:f>
              <c:numCache>
                <c:formatCode>0.00%</c:formatCode>
                <c:ptCount val="24"/>
                <c:pt idx="0">
                  <c:v>0</c:v>
                </c:pt>
                <c:pt idx="1">
                  <c:v>0</c:v>
                </c:pt>
                <c:pt idx="2">
                  <c:v>1.3955244251562662E-2</c:v>
                </c:pt>
                <c:pt idx="3">
                  <c:v>1.3955244251562662E-2</c:v>
                </c:pt>
                <c:pt idx="4">
                  <c:v>1.3955244251562662E-2</c:v>
                </c:pt>
                <c:pt idx="5">
                  <c:v>2.4391020382798452E-2</c:v>
                </c:pt>
                <c:pt idx="6">
                  <c:v>2.4391020382798452E-2</c:v>
                </c:pt>
                <c:pt idx="7">
                  <c:v>2.4391020382798452E-2</c:v>
                </c:pt>
                <c:pt idx="8">
                  <c:v>3.083286593518654E-2</c:v>
                </c:pt>
                <c:pt idx="9">
                  <c:v>3.083286593518654E-2</c:v>
                </c:pt>
                <c:pt idx="10">
                  <c:v>3.083286593518654E-2</c:v>
                </c:pt>
                <c:pt idx="11">
                  <c:v>3.0306478619816935E-2</c:v>
                </c:pt>
                <c:pt idx="12">
                  <c:v>3.0306478619816935E-2</c:v>
                </c:pt>
              </c:numCache>
            </c:numRef>
          </c:val>
          <c:smooth val="0"/>
          <c:extLst>
            <c:ext xmlns:c16="http://schemas.microsoft.com/office/drawing/2014/chart" uri="{C3380CC4-5D6E-409C-BE32-E72D297353CC}">
              <c16:uniqueId val="{00000002-D3C9-FC4B-944B-30B452B6EC85}"/>
            </c:ext>
          </c:extLst>
        </c:ser>
        <c:ser>
          <c:idx val="4"/>
          <c:order val="3"/>
          <c:tx>
            <c:strRef>
              <c:f>'6. Chgs in Tot Share'!$ID$3</c:f>
              <c:strCache>
                <c:ptCount val="1"/>
                <c:pt idx="0">
                  <c:v> Mortgages </c:v>
                </c:pt>
              </c:strCache>
            </c:strRef>
          </c:tx>
          <c:spPr>
            <a:ln w="28575" cap="rnd">
              <a:solidFill>
                <a:srgbClr val="AB794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Share'!$ID$4:$ID$27</c:f>
              <c:numCache>
                <c:formatCode>0.00%</c:formatCode>
                <c:ptCount val="24"/>
                <c:pt idx="0">
                  <c:v>0</c:v>
                </c:pt>
                <c:pt idx="1">
                  <c:v>0</c:v>
                </c:pt>
                <c:pt idx="2">
                  <c:v>2.3002970899285153E-3</c:v>
                </c:pt>
                <c:pt idx="3">
                  <c:v>2.3002970899285153E-3</c:v>
                </c:pt>
                <c:pt idx="4">
                  <c:v>2.3002970899285153E-3</c:v>
                </c:pt>
                <c:pt idx="5">
                  <c:v>5.3769590887485881E-3</c:v>
                </c:pt>
                <c:pt idx="6">
                  <c:v>5.3769590887485881E-3</c:v>
                </c:pt>
                <c:pt idx="7">
                  <c:v>5.3769590887485881E-3</c:v>
                </c:pt>
                <c:pt idx="8">
                  <c:v>8.3120866981177995E-3</c:v>
                </c:pt>
                <c:pt idx="9">
                  <c:v>8.3120866981177995E-3</c:v>
                </c:pt>
                <c:pt idx="10">
                  <c:v>8.3120866981177995E-3</c:v>
                </c:pt>
                <c:pt idx="11">
                  <c:v>5.3282094012789306E-3</c:v>
                </c:pt>
                <c:pt idx="12">
                  <c:v>5.3282094012789306E-3</c:v>
                </c:pt>
              </c:numCache>
            </c:numRef>
          </c:val>
          <c:smooth val="0"/>
          <c:extLst>
            <c:ext xmlns:c16="http://schemas.microsoft.com/office/drawing/2014/chart" uri="{C3380CC4-5D6E-409C-BE32-E72D297353CC}">
              <c16:uniqueId val="{00000003-D3C9-FC4B-944B-30B452B6EC85}"/>
            </c:ext>
          </c:extLst>
        </c:ser>
        <c:ser>
          <c:idx val="1"/>
          <c:order val="4"/>
          <c:tx>
            <c:strRef>
              <c:f>'6. Chgs in Tot Share'!$IE$3</c:f>
              <c:strCache>
                <c:ptCount val="1"/>
                <c:pt idx="0">
                  <c:v> Personal Loans </c:v>
                </c:pt>
              </c:strCache>
            </c:strRef>
          </c:tx>
          <c:spPr>
            <a:ln w="28575" cap="rnd">
              <a:solidFill>
                <a:srgbClr val="00B0F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Share'!$IE$4:$IE$27</c:f>
              <c:numCache>
                <c:formatCode>0.00%</c:formatCode>
                <c:ptCount val="24"/>
                <c:pt idx="0">
                  <c:v>0</c:v>
                </c:pt>
                <c:pt idx="1">
                  <c:v>0</c:v>
                </c:pt>
                <c:pt idx="2">
                  <c:v>-4.0218671297635518E-2</c:v>
                </c:pt>
                <c:pt idx="3">
                  <c:v>-4.0218671297635518E-2</c:v>
                </c:pt>
                <c:pt idx="4">
                  <c:v>-4.0218671297635518E-2</c:v>
                </c:pt>
                <c:pt idx="5">
                  <c:v>-4.926694401027705E-2</c:v>
                </c:pt>
                <c:pt idx="6">
                  <c:v>-4.926694401027705E-2</c:v>
                </c:pt>
                <c:pt idx="7">
                  <c:v>-4.926694401027705E-2</c:v>
                </c:pt>
                <c:pt idx="8">
                  <c:v>-5.8573924435224405E-2</c:v>
                </c:pt>
                <c:pt idx="9">
                  <c:v>-5.8573924435224405E-2</c:v>
                </c:pt>
                <c:pt idx="10">
                  <c:v>-5.8573924435224405E-2</c:v>
                </c:pt>
                <c:pt idx="11">
                  <c:v>-5.771541101448268E-2</c:v>
                </c:pt>
                <c:pt idx="12">
                  <c:v>-5.771541101448268E-2</c:v>
                </c:pt>
              </c:numCache>
            </c:numRef>
          </c:val>
          <c:smooth val="0"/>
          <c:extLst>
            <c:ext xmlns:c16="http://schemas.microsoft.com/office/drawing/2014/chart" uri="{C3380CC4-5D6E-409C-BE32-E72D297353CC}">
              <c16:uniqueId val="{00000004-D3C9-FC4B-944B-30B452B6EC85}"/>
            </c:ext>
          </c:extLst>
        </c:ser>
        <c:ser>
          <c:idx val="5"/>
          <c:order val="5"/>
          <c:tx>
            <c:strRef>
              <c:f>'6. Chgs in Tot Share'!$IF$3</c:f>
              <c:strCache>
                <c:ptCount val="1"/>
                <c:pt idx="0">
                  <c:v> Total Loans </c:v>
                </c:pt>
              </c:strCache>
            </c:strRef>
          </c:tx>
          <c:spPr>
            <a:ln w="28575" cap="rnd">
              <a:solidFill>
                <a:srgbClr val="FF0000"/>
              </a:solidFill>
              <a:prstDash val="sysDot"/>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Share'!$IF$4:$IF$27</c:f>
              <c:numCache>
                <c:formatCode>0.00%</c:formatCode>
                <c:ptCount val="24"/>
                <c:pt idx="0">
                  <c:v>0</c:v>
                </c:pt>
                <c:pt idx="1">
                  <c:v>0</c:v>
                </c:pt>
                <c:pt idx="2">
                  <c:v>-2.5413728197979674E-3</c:v>
                </c:pt>
                <c:pt idx="3">
                  <c:v>-2.5413728197979674E-3</c:v>
                </c:pt>
                <c:pt idx="4">
                  <c:v>-2.5413728197979674E-3</c:v>
                </c:pt>
                <c:pt idx="5">
                  <c:v>2.2633358109486485E-3</c:v>
                </c:pt>
                <c:pt idx="6">
                  <c:v>2.2633358109486485E-3</c:v>
                </c:pt>
                <c:pt idx="7">
                  <c:v>2.2633358109486485E-3</c:v>
                </c:pt>
                <c:pt idx="8">
                  <c:v>6.4719401862848762E-3</c:v>
                </c:pt>
                <c:pt idx="9">
                  <c:v>6.4719401862848762E-3</c:v>
                </c:pt>
                <c:pt idx="10">
                  <c:v>6.4719401862848762E-3</c:v>
                </c:pt>
                <c:pt idx="11">
                  <c:v>5.8410965770073547E-3</c:v>
                </c:pt>
                <c:pt idx="12">
                  <c:v>5.8410965770073547E-3</c:v>
                </c:pt>
              </c:numCache>
            </c:numRef>
          </c:val>
          <c:smooth val="0"/>
          <c:extLst>
            <c:ext xmlns:c16="http://schemas.microsoft.com/office/drawing/2014/chart" uri="{C3380CC4-5D6E-409C-BE32-E72D297353CC}">
              <c16:uniqueId val="{00000005-D3C9-FC4B-944B-30B452B6EC85}"/>
            </c:ext>
          </c:extLst>
        </c:ser>
        <c:ser>
          <c:idx val="6"/>
          <c:order val="6"/>
          <c:tx>
            <c:strRef>
              <c:f>'6. Chgs in Tot Share'!$IG$3</c:f>
              <c:strCache>
                <c:ptCount val="1"/>
                <c:pt idx="0">
                  <c:v> Total </c:v>
                </c:pt>
              </c:strCache>
            </c:strRef>
          </c:tx>
          <c:spPr>
            <a:ln w="28575" cap="rnd">
              <a:solidFill>
                <a:schemeClr val="tx1"/>
              </a:solidFill>
              <a:prstDash val="sysDot"/>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Share'!$IG$4:$IG$27</c:f>
              <c:numCache>
                <c:formatCode>0.00%</c:formatCode>
                <c:ptCount val="24"/>
                <c:pt idx="0">
                  <c:v>0</c:v>
                </c:pt>
                <c:pt idx="1">
                  <c:v>0</c:v>
                </c:pt>
                <c:pt idx="2">
                  <c:v>4.8793261794915976E-3</c:v>
                </c:pt>
                <c:pt idx="3">
                  <c:v>4.8793261794915976E-3</c:v>
                </c:pt>
                <c:pt idx="4">
                  <c:v>4.8793261794915976E-3</c:v>
                </c:pt>
                <c:pt idx="5">
                  <c:v>1.2045579964850799E-2</c:v>
                </c:pt>
                <c:pt idx="6">
                  <c:v>1.2045579964850799E-2</c:v>
                </c:pt>
                <c:pt idx="7">
                  <c:v>1.2045579964850799E-2</c:v>
                </c:pt>
                <c:pt idx="8">
                  <c:v>1.6873576063826792E-2</c:v>
                </c:pt>
                <c:pt idx="9">
                  <c:v>1.6873576063826792E-2</c:v>
                </c:pt>
                <c:pt idx="10">
                  <c:v>1.6873576063826792E-2</c:v>
                </c:pt>
                <c:pt idx="11">
                  <c:v>1.5806511580006274E-2</c:v>
                </c:pt>
                <c:pt idx="12">
                  <c:v>1.5806511580006274E-2</c:v>
                </c:pt>
              </c:numCache>
            </c:numRef>
          </c:val>
          <c:smooth val="0"/>
          <c:extLst>
            <c:ext xmlns:c16="http://schemas.microsoft.com/office/drawing/2014/chart" uri="{C3380CC4-5D6E-409C-BE32-E72D297353CC}">
              <c16:uniqueId val="{00000006-D3C9-FC4B-944B-30B452B6EC85}"/>
            </c:ext>
          </c:extLst>
        </c:ser>
        <c:dLbls>
          <c:showLegendKey val="0"/>
          <c:showVal val="0"/>
          <c:showCatName val="0"/>
          <c:showSerName val="0"/>
          <c:showPercent val="0"/>
          <c:showBubbleSize val="0"/>
        </c:dLbls>
        <c:smooth val="0"/>
        <c:axId val="403135976"/>
        <c:axId val="403132840"/>
      </c:lineChart>
      <c:catAx>
        <c:axId val="403135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2840"/>
        <c:crosses val="autoZero"/>
        <c:auto val="1"/>
        <c:lblAlgn val="ctr"/>
        <c:lblOffset val="100"/>
        <c:noMultiLvlLbl val="0"/>
      </c:catAx>
      <c:valAx>
        <c:axId val="4031328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5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Desjardins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124682499364998"/>
          <c:y val="0.14874941227844002"/>
          <c:w val="0.78592678435356866"/>
          <c:h val="0.72978367998246974"/>
        </c:manualLayout>
      </c:layout>
      <c:lineChart>
        <c:grouping val="standard"/>
        <c:varyColors val="0"/>
        <c:ser>
          <c:idx val="0"/>
          <c:order val="0"/>
          <c:tx>
            <c:strRef>
              <c:f>'Qtrly Share Change'!$CY$2</c:f>
              <c:strCache>
                <c:ptCount val="1"/>
                <c:pt idx="0">
                  <c:v> Demand </c:v>
                </c:pt>
              </c:strCache>
            </c:strRef>
          </c:tx>
          <c:spPr>
            <a:ln w="28575" cap="rnd">
              <a:solidFill>
                <a:srgbClr val="00FA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Change'!$CY$3:$CY$23</c:f>
              <c:numCache>
                <c:formatCode>0.00%</c:formatCode>
                <c:ptCount val="21"/>
                <c:pt idx="0">
                  <c:v>0</c:v>
                </c:pt>
                <c:pt idx="1">
                  <c:v>-2.6853074570005299E-3</c:v>
                </c:pt>
                <c:pt idx="2">
                  <c:v>-8.7869794194799268E-3</c:v>
                </c:pt>
                <c:pt idx="3">
                  <c:v>3.2438122580635984E-2</c:v>
                </c:pt>
                <c:pt idx="4">
                  <c:v>3.3418510042890211E-2</c:v>
                </c:pt>
                <c:pt idx="5">
                  <c:v>3.726307900060441E-2</c:v>
                </c:pt>
                <c:pt idx="6">
                  <c:v>4.4358037083808227E-2</c:v>
                </c:pt>
                <c:pt idx="7">
                  <c:v>8.0094756908280676E-2</c:v>
                </c:pt>
                <c:pt idx="8">
                  <c:v>7.869816848324318E-2</c:v>
                </c:pt>
                <c:pt idx="9">
                  <c:v>5.5458671486811321E-2</c:v>
                </c:pt>
                <c:pt idx="10">
                  <c:v>7.4938858768715463E-2</c:v>
                </c:pt>
                <c:pt idx="11">
                  <c:v>9.7601797916425412E-2</c:v>
                </c:pt>
                <c:pt idx="12">
                  <c:v>5.2032189974462364E-2</c:v>
                </c:pt>
                <c:pt idx="13">
                  <c:v>6.2425392772046395E-2</c:v>
                </c:pt>
                <c:pt idx="14">
                  <c:v>1.761737144770335E-2</c:v>
                </c:pt>
                <c:pt idx="15">
                  <c:v>0.10051177775820742</c:v>
                </c:pt>
                <c:pt idx="16">
                  <c:v>7.3627602055930802E-2</c:v>
                </c:pt>
                <c:pt idx="17">
                  <c:v>8.0020512283980355E-2</c:v>
                </c:pt>
                <c:pt idx="18">
                  <c:v>6.6046548544237638E-2</c:v>
                </c:pt>
                <c:pt idx="19">
                  <c:v>6.9781898774615908E-2</c:v>
                </c:pt>
                <c:pt idx="20">
                  <c:v>6.7060726624258299E-2</c:v>
                </c:pt>
              </c:numCache>
            </c:numRef>
          </c:val>
          <c:smooth val="0"/>
          <c:extLst>
            <c:ext xmlns:c16="http://schemas.microsoft.com/office/drawing/2014/chart" uri="{C3380CC4-5D6E-409C-BE32-E72D297353CC}">
              <c16:uniqueId val="{00000000-486E-E948-A250-85DB27B8A203}"/>
            </c:ext>
          </c:extLst>
        </c:ser>
        <c:ser>
          <c:idx val="2"/>
          <c:order val="1"/>
          <c:tx>
            <c:strRef>
              <c:f>'Qtrly Share Change'!$CZ$2</c:f>
              <c:strCache>
                <c:ptCount val="1"/>
                <c:pt idx="0">
                  <c:v> Term </c:v>
                </c:pt>
              </c:strCache>
            </c:strRef>
          </c:tx>
          <c:spPr>
            <a:ln w="28575" cap="rnd">
              <a:solidFill>
                <a:srgbClr val="FF00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Change'!$CZ$3:$CZ$23</c:f>
              <c:numCache>
                <c:formatCode>0.00%</c:formatCode>
                <c:ptCount val="21"/>
                <c:pt idx="0">
                  <c:v>0</c:v>
                </c:pt>
                <c:pt idx="1">
                  <c:v>1.7950503284429331E-4</c:v>
                </c:pt>
                <c:pt idx="2">
                  <c:v>-5.7244126435644109E-3</c:v>
                </c:pt>
                <c:pt idx="3">
                  <c:v>-1.0988703341092023E-2</c:v>
                </c:pt>
                <c:pt idx="4">
                  <c:v>-2.4212404801046406E-2</c:v>
                </c:pt>
                <c:pt idx="5">
                  <c:v>-2.9502030690742764E-2</c:v>
                </c:pt>
                <c:pt idx="6">
                  <c:v>-4.8898900198403102E-2</c:v>
                </c:pt>
                <c:pt idx="7">
                  <c:v>-7.3980002688036908E-2</c:v>
                </c:pt>
                <c:pt idx="8">
                  <c:v>-8.07116474360942E-2</c:v>
                </c:pt>
                <c:pt idx="9">
                  <c:v>-0.11240448340055269</c:v>
                </c:pt>
                <c:pt idx="10">
                  <c:v>-0.12738996125330848</c:v>
                </c:pt>
                <c:pt idx="11">
                  <c:v>-0.12383192744842914</c:v>
                </c:pt>
                <c:pt idx="12">
                  <c:v>-0.12134552527147204</c:v>
                </c:pt>
                <c:pt idx="13">
                  <c:v>-0.11383040881445189</c:v>
                </c:pt>
                <c:pt idx="14">
                  <c:v>-0.12427492720274715</c:v>
                </c:pt>
                <c:pt idx="15">
                  <c:v>-0.12850132236662562</c:v>
                </c:pt>
                <c:pt idx="16">
                  <c:v>-9.0482372965403915E-2</c:v>
                </c:pt>
                <c:pt idx="17">
                  <c:v>-6.2569032846835307E-2</c:v>
                </c:pt>
                <c:pt idx="18">
                  <c:v>-2.4526939219458491E-2</c:v>
                </c:pt>
                <c:pt idx="19">
                  <c:v>-4.4102660216640752E-4</c:v>
                </c:pt>
                <c:pt idx="20">
                  <c:v>1.0292808686500506E-2</c:v>
                </c:pt>
              </c:numCache>
            </c:numRef>
          </c:val>
          <c:smooth val="0"/>
          <c:extLst>
            <c:ext xmlns:c16="http://schemas.microsoft.com/office/drawing/2014/chart" uri="{C3380CC4-5D6E-409C-BE32-E72D297353CC}">
              <c16:uniqueId val="{00000001-486E-E948-A250-85DB27B8A203}"/>
            </c:ext>
          </c:extLst>
        </c:ser>
        <c:ser>
          <c:idx val="4"/>
          <c:order val="2"/>
          <c:tx>
            <c:strRef>
              <c:f>'Qtrly Share Change'!$DB$2</c:f>
              <c:strCache>
                <c:ptCount val="1"/>
                <c:pt idx="0">
                  <c:v> Mortgages </c:v>
                </c:pt>
              </c:strCache>
            </c:strRef>
          </c:tx>
          <c:spPr>
            <a:ln w="28575" cap="rnd">
              <a:solidFill>
                <a:srgbClr val="AB7942"/>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Change'!$DB$3:$DB$23</c:f>
              <c:numCache>
                <c:formatCode>0.00%</c:formatCode>
                <c:ptCount val="21"/>
                <c:pt idx="0">
                  <c:v>0</c:v>
                </c:pt>
                <c:pt idx="1">
                  <c:v>-7.0552488042396446E-3</c:v>
                </c:pt>
                <c:pt idx="2">
                  <c:v>-9.6054650354987833E-3</c:v>
                </c:pt>
                <c:pt idx="3">
                  <c:v>-4.8694679373165661E-3</c:v>
                </c:pt>
                <c:pt idx="4">
                  <c:v>-9.5141722920512046E-4</c:v>
                </c:pt>
                <c:pt idx="5">
                  <c:v>6.3051241955657412E-3</c:v>
                </c:pt>
                <c:pt idx="6">
                  <c:v>1.1109900641563636E-2</c:v>
                </c:pt>
                <c:pt idx="7">
                  <c:v>2.7400946966081894E-2</c:v>
                </c:pt>
                <c:pt idx="8">
                  <c:v>3.2860687778814769E-2</c:v>
                </c:pt>
                <c:pt idx="9">
                  <c:v>3.6532535721804933E-2</c:v>
                </c:pt>
                <c:pt idx="10">
                  <c:v>3.5154313190041968E-2</c:v>
                </c:pt>
                <c:pt idx="11">
                  <c:v>4.187539439183556E-2</c:v>
                </c:pt>
                <c:pt idx="12">
                  <c:v>3.9334620957898539E-2</c:v>
                </c:pt>
                <c:pt idx="13">
                  <c:v>4.4106329534606074E-2</c:v>
                </c:pt>
                <c:pt idx="14">
                  <c:v>4.3685435930583306E-2</c:v>
                </c:pt>
                <c:pt idx="15">
                  <c:v>5.1793612810126427E-2</c:v>
                </c:pt>
                <c:pt idx="16">
                  <c:v>4.8453613775002465E-2</c:v>
                </c:pt>
                <c:pt idx="17">
                  <c:v>4.7457613210399235E-2</c:v>
                </c:pt>
                <c:pt idx="18">
                  <c:v>4.296852004633217E-2</c:v>
                </c:pt>
                <c:pt idx="19">
                  <c:v>4.7818567849424398E-2</c:v>
                </c:pt>
                <c:pt idx="20">
                  <c:v>4.6275270116510676E-2</c:v>
                </c:pt>
              </c:numCache>
            </c:numRef>
          </c:val>
          <c:smooth val="0"/>
          <c:extLst>
            <c:ext xmlns:c16="http://schemas.microsoft.com/office/drawing/2014/chart" uri="{C3380CC4-5D6E-409C-BE32-E72D297353CC}">
              <c16:uniqueId val="{00000002-486E-E948-A250-85DB27B8A203}"/>
            </c:ext>
          </c:extLst>
        </c:ser>
        <c:ser>
          <c:idx val="1"/>
          <c:order val="3"/>
          <c:tx>
            <c:strRef>
              <c:f>'Qtrly Share Change'!$DC$2</c:f>
              <c:strCache>
                <c:ptCount val="1"/>
                <c:pt idx="0">
                  <c:v> Personal Loans </c:v>
                </c:pt>
              </c:strCache>
            </c:strRef>
          </c:tx>
          <c:spPr>
            <a:ln w="28575" cap="rnd">
              <a:solidFill>
                <a:srgbClr val="00B0F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Change'!$DC$3:$DC$23</c:f>
              <c:numCache>
                <c:formatCode>0.00%</c:formatCode>
                <c:ptCount val="21"/>
                <c:pt idx="0">
                  <c:v>0</c:v>
                </c:pt>
                <c:pt idx="1">
                  <c:v>1.4422475785872695E-3</c:v>
                </c:pt>
                <c:pt idx="2">
                  <c:v>-1.0204095970982952E-2</c:v>
                </c:pt>
                <c:pt idx="3">
                  <c:v>-6.0980121536269747E-3</c:v>
                </c:pt>
                <c:pt idx="4">
                  <c:v>8.5734608031124652E-3</c:v>
                </c:pt>
                <c:pt idx="5">
                  <c:v>3.3837132082139926E-2</c:v>
                </c:pt>
                <c:pt idx="6">
                  <c:v>5.1447004869658641E-2</c:v>
                </c:pt>
                <c:pt idx="7">
                  <c:v>6.0107092403301324E-2</c:v>
                </c:pt>
                <c:pt idx="8">
                  <c:v>6.5353143272316269E-2</c:v>
                </c:pt>
                <c:pt idx="9">
                  <c:v>8.795692434660661E-2</c:v>
                </c:pt>
                <c:pt idx="10">
                  <c:v>7.7268324732977428E-2</c:v>
                </c:pt>
                <c:pt idx="11">
                  <c:v>6.4628850076849473E-2</c:v>
                </c:pt>
                <c:pt idx="12">
                  <c:v>6.5703986611557533E-2</c:v>
                </c:pt>
                <c:pt idx="13">
                  <c:v>7.7227274330936291E-2</c:v>
                </c:pt>
                <c:pt idx="14">
                  <c:v>8.8663606278965884E-2</c:v>
                </c:pt>
                <c:pt idx="15">
                  <c:v>4.5551122373122012E-2</c:v>
                </c:pt>
                <c:pt idx="16">
                  <c:v>6.1241834444681537E-2</c:v>
                </c:pt>
                <c:pt idx="17">
                  <c:v>2.7450029849478346E-2</c:v>
                </c:pt>
                <c:pt idx="18">
                  <c:v>4.8486403663125319E-3</c:v>
                </c:pt>
                <c:pt idx="19">
                  <c:v>-1.7171228038141964E-3</c:v>
                </c:pt>
                <c:pt idx="20">
                  <c:v>-8.1742160568447581E-6</c:v>
                </c:pt>
              </c:numCache>
            </c:numRef>
          </c:val>
          <c:smooth val="0"/>
          <c:extLst>
            <c:ext xmlns:c16="http://schemas.microsoft.com/office/drawing/2014/chart" uri="{C3380CC4-5D6E-409C-BE32-E72D297353CC}">
              <c16:uniqueId val="{00000003-486E-E948-A250-85DB27B8A203}"/>
            </c:ext>
          </c:extLst>
        </c:ser>
        <c:dLbls>
          <c:showLegendKey val="0"/>
          <c:showVal val="0"/>
          <c:showCatName val="0"/>
          <c:showSerName val="0"/>
          <c:showPercent val="0"/>
          <c:showBubbleSize val="0"/>
        </c:dLbls>
        <c:smooth val="0"/>
        <c:axId val="403135976"/>
        <c:axId val="403132840"/>
      </c:lineChart>
      <c:catAx>
        <c:axId val="403135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2840"/>
        <c:crosses val="autoZero"/>
        <c:auto val="1"/>
        <c:lblAlgn val="ctr"/>
        <c:lblOffset val="100"/>
        <c:noMultiLvlLbl val="0"/>
      </c:catAx>
      <c:valAx>
        <c:axId val="4031328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5976"/>
        <c:crosses val="autoZero"/>
        <c:crossBetween val="between"/>
      </c:valAx>
      <c:spPr>
        <a:noFill/>
        <a:ln>
          <a:noFill/>
        </a:ln>
        <a:effectLst/>
      </c:spPr>
    </c:plotArea>
    <c:legend>
      <c:legendPos val="b"/>
      <c:layout>
        <c:manualLayout>
          <c:xMode val="edge"/>
          <c:yMode val="edge"/>
          <c:x val="0.16598679197358396"/>
          <c:y val="0.89003285355031359"/>
          <c:w val="0.78496189992379983"/>
          <c:h val="9.271750451558047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National Bank</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267791764882893"/>
          <c:y val="0.1511734859600587"/>
          <c:w val="0.84547494859320926"/>
          <c:h val="0.65071672584312457"/>
        </c:manualLayout>
      </c:layout>
      <c:lineChart>
        <c:grouping val="standard"/>
        <c:varyColors val="0"/>
        <c:ser>
          <c:idx val="0"/>
          <c:order val="0"/>
          <c:tx>
            <c:strRef>
              <c:f>'6. Chgs in Tot Share'!$IH$3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Share'!$IH$4:$IH$27</c:f>
              <c:numCache>
                <c:formatCode>0.00%</c:formatCode>
                <c:ptCount val="24"/>
                <c:pt idx="0">
                  <c:v>0</c:v>
                </c:pt>
                <c:pt idx="1">
                  <c:v>-2.6583452832145842E-2</c:v>
                </c:pt>
                <c:pt idx="2">
                  <c:v>-2.8687315117155356E-2</c:v>
                </c:pt>
                <c:pt idx="3">
                  <c:v>-2.9178864962810951E-2</c:v>
                </c:pt>
                <c:pt idx="4">
                  <c:v>-3.3258368094812633E-2</c:v>
                </c:pt>
                <c:pt idx="5">
                  <c:v>-6.0900298538016984E-2</c:v>
                </c:pt>
                <c:pt idx="6">
                  <c:v>-6.0726421031781927E-2</c:v>
                </c:pt>
                <c:pt idx="7">
                  <c:v>-7.3983719960484584E-2</c:v>
                </c:pt>
                <c:pt idx="8">
                  <c:v>-7.9440549342277761E-2</c:v>
                </c:pt>
                <c:pt idx="9">
                  <c:v>-8.9735483092794568E-2</c:v>
                </c:pt>
                <c:pt idx="10">
                  <c:v>-9.4524125069639434E-2</c:v>
                </c:pt>
                <c:pt idx="11">
                  <c:v>-8.7798261175242379E-2</c:v>
                </c:pt>
                <c:pt idx="12">
                  <c:v>-9.2889881731332238E-2</c:v>
                </c:pt>
              </c:numCache>
            </c:numRef>
          </c:val>
          <c:smooth val="0"/>
          <c:extLst>
            <c:ext xmlns:c16="http://schemas.microsoft.com/office/drawing/2014/chart" uri="{C3380CC4-5D6E-409C-BE32-E72D297353CC}">
              <c16:uniqueId val="{00000000-DB28-CC41-ACA1-98E2E0A8FEAB}"/>
            </c:ext>
          </c:extLst>
        </c:ser>
        <c:ser>
          <c:idx val="2"/>
          <c:order val="1"/>
          <c:tx>
            <c:strRef>
              <c:f>'6. Chgs in Tot Share'!$II$3</c:f>
              <c:strCache>
                <c:ptCount val="1"/>
                <c:pt idx="0">
                  <c:v> Term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Share'!$II$4:$II$27</c:f>
              <c:numCache>
                <c:formatCode>0.00%</c:formatCode>
                <c:ptCount val="24"/>
                <c:pt idx="0">
                  <c:v>0</c:v>
                </c:pt>
                <c:pt idx="1">
                  <c:v>2.2795947716336647E-2</c:v>
                </c:pt>
                <c:pt idx="2">
                  <c:v>3.1091754263707871E-2</c:v>
                </c:pt>
                <c:pt idx="3">
                  <c:v>4.2558676543353692E-2</c:v>
                </c:pt>
                <c:pt idx="4">
                  <c:v>5.420710625165804E-2</c:v>
                </c:pt>
                <c:pt idx="5">
                  <c:v>6.7291567622733431E-2</c:v>
                </c:pt>
                <c:pt idx="6">
                  <c:v>7.0057645556110437E-2</c:v>
                </c:pt>
                <c:pt idx="7">
                  <c:v>8.5205733668622982E-2</c:v>
                </c:pt>
                <c:pt idx="8">
                  <c:v>8.6998453602554926E-2</c:v>
                </c:pt>
                <c:pt idx="9">
                  <c:v>8.962847691131634E-2</c:v>
                </c:pt>
                <c:pt idx="10">
                  <c:v>9.3368638382535424E-2</c:v>
                </c:pt>
                <c:pt idx="11">
                  <c:v>8.758123385489143E-2</c:v>
                </c:pt>
                <c:pt idx="12">
                  <c:v>9.2590167677355353E-2</c:v>
                </c:pt>
              </c:numCache>
            </c:numRef>
          </c:val>
          <c:smooth val="0"/>
          <c:extLst>
            <c:ext xmlns:c16="http://schemas.microsoft.com/office/drawing/2014/chart" uri="{C3380CC4-5D6E-409C-BE32-E72D297353CC}">
              <c16:uniqueId val="{00000001-DB28-CC41-ACA1-98E2E0A8FEAB}"/>
            </c:ext>
          </c:extLst>
        </c:ser>
        <c:ser>
          <c:idx val="4"/>
          <c:order val="2"/>
          <c:tx>
            <c:strRef>
              <c:f>'6. Chgs in Tot Share'!$IK$3</c:f>
              <c:strCache>
                <c:ptCount val="1"/>
                <c:pt idx="0">
                  <c:v> Mortgages </c:v>
                </c:pt>
              </c:strCache>
            </c:strRef>
          </c:tx>
          <c:spPr>
            <a:ln w="28575" cap="rnd">
              <a:solidFill>
                <a:srgbClr val="AB794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Share'!$IK$4:$IK$27</c:f>
              <c:numCache>
                <c:formatCode>0.00%</c:formatCode>
                <c:ptCount val="24"/>
                <c:pt idx="0">
                  <c:v>0</c:v>
                </c:pt>
                <c:pt idx="1">
                  <c:v>5.3467641103617878E-3</c:v>
                </c:pt>
                <c:pt idx="2">
                  <c:v>1.1474765224880229E-2</c:v>
                </c:pt>
                <c:pt idx="3">
                  <c:v>1.8416508175653656E-2</c:v>
                </c:pt>
                <c:pt idx="4">
                  <c:v>1.9793518018541761E-2</c:v>
                </c:pt>
                <c:pt idx="5">
                  <c:v>2.3826121386301843E-2</c:v>
                </c:pt>
                <c:pt idx="6">
                  <c:v>2.5539205112449202E-2</c:v>
                </c:pt>
                <c:pt idx="7">
                  <c:v>2.8504227150146808E-2</c:v>
                </c:pt>
                <c:pt idx="8">
                  <c:v>3.2637687794837215E-2</c:v>
                </c:pt>
                <c:pt idx="9">
                  <c:v>3.3916823430874536E-2</c:v>
                </c:pt>
                <c:pt idx="10">
                  <c:v>3.6252220700209073E-2</c:v>
                </c:pt>
                <c:pt idx="11">
                  <c:v>3.6240930125818784E-2</c:v>
                </c:pt>
                <c:pt idx="12">
                  <c:v>3.1994282123213431E-2</c:v>
                </c:pt>
              </c:numCache>
            </c:numRef>
          </c:val>
          <c:smooth val="0"/>
          <c:extLst>
            <c:ext xmlns:c16="http://schemas.microsoft.com/office/drawing/2014/chart" uri="{C3380CC4-5D6E-409C-BE32-E72D297353CC}">
              <c16:uniqueId val="{00000002-DB28-CC41-ACA1-98E2E0A8FEAB}"/>
            </c:ext>
          </c:extLst>
        </c:ser>
        <c:ser>
          <c:idx val="1"/>
          <c:order val="3"/>
          <c:tx>
            <c:strRef>
              <c:f>'6. Chgs in Tot Share'!$IL$3</c:f>
              <c:strCache>
                <c:ptCount val="1"/>
                <c:pt idx="0">
                  <c:v> Real Secured Personal Loans </c:v>
                </c:pt>
              </c:strCache>
            </c:strRef>
          </c:tx>
          <c:spPr>
            <a:ln w="28575" cap="rnd">
              <a:solidFill>
                <a:srgbClr val="00206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Share'!$IL$4:$IL$27</c:f>
              <c:numCache>
                <c:formatCode>0.00%</c:formatCode>
                <c:ptCount val="24"/>
                <c:pt idx="0">
                  <c:v>0</c:v>
                </c:pt>
                <c:pt idx="1">
                  <c:v>6.1204526515741976E-3</c:v>
                </c:pt>
                <c:pt idx="2">
                  <c:v>1.1898733997171524E-2</c:v>
                </c:pt>
                <c:pt idx="3">
                  <c:v>1.8119331862723541E-2</c:v>
                </c:pt>
                <c:pt idx="4">
                  <c:v>2.2303965361562633E-2</c:v>
                </c:pt>
                <c:pt idx="5">
                  <c:v>1.7636861959150148E-2</c:v>
                </c:pt>
                <c:pt idx="6">
                  <c:v>3.5284238580417598E-2</c:v>
                </c:pt>
                <c:pt idx="7">
                  <c:v>3.956511018910204E-2</c:v>
                </c:pt>
                <c:pt idx="8">
                  <c:v>4.1018614130943536E-2</c:v>
                </c:pt>
                <c:pt idx="9">
                  <c:v>4.2770755006598993E-2</c:v>
                </c:pt>
                <c:pt idx="10">
                  <c:v>4.3978625176576358E-2</c:v>
                </c:pt>
                <c:pt idx="11">
                  <c:v>4.672544446081045E-2</c:v>
                </c:pt>
                <c:pt idx="12">
                  <c:v>4.9696326927168355E-2</c:v>
                </c:pt>
              </c:numCache>
            </c:numRef>
          </c:val>
          <c:smooth val="0"/>
          <c:extLst>
            <c:ext xmlns:c16="http://schemas.microsoft.com/office/drawing/2014/chart" uri="{C3380CC4-5D6E-409C-BE32-E72D297353CC}">
              <c16:uniqueId val="{00000003-DB28-CC41-ACA1-98E2E0A8FEAB}"/>
            </c:ext>
          </c:extLst>
        </c:ser>
        <c:ser>
          <c:idx val="5"/>
          <c:order val="4"/>
          <c:tx>
            <c:strRef>
              <c:f>'6. Chgs in Tot Share'!$IM$3</c:f>
              <c:strCache>
                <c:ptCount val="1"/>
                <c:pt idx="0">
                  <c:v> Other Personal Loans </c:v>
                </c:pt>
              </c:strCache>
            </c:strRef>
          </c:tx>
          <c:spPr>
            <a:ln w="28575" cap="rnd">
              <a:solidFill>
                <a:srgbClr val="00B0F0"/>
              </a:solidFill>
              <a:prstDash val="solid"/>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Share'!$IM$4:$IM$27</c:f>
              <c:numCache>
                <c:formatCode>0.00%</c:formatCode>
                <c:ptCount val="24"/>
                <c:pt idx="0">
                  <c:v>0</c:v>
                </c:pt>
                <c:pt idx="1">
                  <c:v>-1.0726404365936365E-2</c:v>
                </c:pt>
                <c:pt idx="2">
                  <c:v>-7.4138203963097313E-3</c:v>
                </c:pt>
                <c:pt idx="3">
                  <c:v>-1.4688323010890479E-2</c:v>
                </c:pt>
                <c:pt idx="4">
                  <c:v>-6.7560659860954018E-3</c:v>
                </c:pt>
                <c:pt idx="5">
                  <c:v>2.0917065245395172E-2</c:v>
                </c:pt>
                <c:pt idx="6">
                  <c:v>3.5550676041026194E-3</c:v>
                </c:pt>
                <c:pt idx="7">
                  <c:v>1.7605687895816357E-2</c:v>
                </c:pt>
                <c:pt idx="8">
                  <c:v>-1.8719620500186791E-2</c:v>
                </c:pt>
                <c:pt idx="9">
                  <c:v>5.6258305287946739E-3</c:v>
                </c:pt>
                <c:pt idx="10">
                  <c:v>6.3162243151626768E-3</c:v>
                </c:pt>
                <c:pt idx="11">
                  <c:v>7.8894994074634375E-3</c:v>
                </c:pt>
                <c:pt idx="12">
                  <c:v>1.0857621491356132E-2</c:v>
                </c:pt>
              </c:numCache>
            </c:numRef>
          </c:val>
          <c:smooth val="0"/>
          <c:extLst>
            <c:ext xmlns:c16="http://schemas.microsoft.com/office/drawing/2014/chart" uri="{C3380CC4-5D6E-409C-BE32-E72D297353CC}">
              <c16:uniqueId val="{00000004-DB28-CC41-ACA1-98E2E0A8FEAB}"/>
            </c:ext>
          </c:extLst>
        </c:ser>
        <c:dLbls>
          <c:showLegendKey val="0"/>
          <c:showVal val="0"/>
          <c:showCatName val="0"/>
          <c:showSerName val="0"/>
          <c:showPercent val="0"/>
          <c:showBubbleSize val="0"/>
        </c:dLbls>
        <c:smooth val="0"/>
        <c:axId val="403135192"/>
        <c:axId val="403132448"/>
      </c:lineChart>
      <c:catAx>
        <c:axId val="403135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2448"/>
        <c:crosses val="autoZero"/>
        <c:auto val="1"/>
        <c:lblAlgn val="ctr"/>
        <c:lblOffset val="100"/>
        <c:noMultiLvlLbl val="0"/>
      </c:catAx>
      <c:valAx>
        <c:axId val="4031324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5192"/>
        <c:crosses val="autoZero"/>
        <c:crossBetween val="between"/>
      </c:valAx>
      <c:spPr>
        <a:noFill/>
        <a:ln>
          <a:noFill/>
        </a:ln>
        <a:effectLst/>
      </c:spPr>
    </c:plotArea>
    <c:legend>
      <c:legendPos val="b"/>
      <c:layout>
        <c:manualLayout>
          <c:xMode val="edge"/>
          <c:yMode val="edge"/>
          <c:x val="2.8316429598662412E-2"/>
          <c:y val="0.85044634356694038"/>
          <c:w val="0.94996641771170154"/>
          <c:h val="0.1182592040859757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National Bank</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927548273108563"/>
          <c:y val="0.14811069815101116"/>
          <c:w val="0.83516416942405725"/>
          <c:h val="0.68335229333355585"/>
        </c:manualLayout>
      </c:layout>
      <c:lineChart>
        <c:grouping val="standard"/>
        <c:varyColors val="0"/>
        <c:ser>
          <c:idx val="0"/>
          <c:order val="0"/>
          <c:tx>
            <c:strRef>
              <c:f>'Qtrly Share Change'!$DF$2</c:f>
              <c:strCache>
                <c:ptCount val="1"/>
                <c:pt idx="0">
                  <c:v> Demand </c:v>
                </c:pt>
              </c:strCache>
            </c:strRef>
          </c:tx>
          <c:spPr>
            <a:ln w="28575" cap="rnd">
              <a:solidFill>
                <a:srgbClr val="00FA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Change'!$DF$3:$DF$23</c:f>
              <c:numCache>
                <c:formatCode>0.00%</c:formatCode>
                <c:ptCount val="21"/>
                <c:pt idx="0">
                  <c:v>0</c:v>
                </c:pt>
                <c:pt idx="1">
                  <c:v>3.369044052438893E-2</c:v>
                </c:pt>
                <c:pt idx="2">
                  <c:v>6.0619852984905367E-3</c:v>
                </c:pt>
                <c:pt idx="3">
                  <c:v>-3.3059319177887438E-2</c:v>
                </c:pt>
                <c:pt idx="4">
                  <c:v>-3.0113824942314724E-2</c:v>
                </c:pt>
                <c:pt idx="5">
                  <c:v>-2.7258954963900111E-2</c:v>
                </c:pt>
                <c:pt idx="6">
                  <c:v>-1.9494125719774026E-2</c:v>
                </c:pt>
                <c:pt idx="7">
                  <c:v>-3.9775046588651955E-2</c:v>
                </c:pt>
                <c:pt idx="8">
                  <c:v>-8.3507838846885216E-2</c:v>
                </c:pt>
                <c:pt idx="9">
                  <c:v>-7.7292993659432069E-2</c:v>
                </c:pt>
                <c:pt idx="10">
                  <c:v>-7.9667141049863111E-2</c:v>
                </c:pt>
                <c:pt idx="11">
                  <c:v>-7.3585007177617165E-2</c:v>
                </c:pt>
                <c:pt idx="12">
                  <c:v>-6.1938953046400076E-2</c:v>
                </c:pt>
                <c:pt idx="13">
                  <c:v>-6.3958407773649653E-2</c:v>
                </c:pt>
                <c:pt idx="14">
                  <c:v>-1.838705743842731E-2</c:v>
                </c:pt>
                <c:pt idx="15">
                  <c:v>-2.648636731974521E-2</c:v>
                </c:pt>
                <c:pt idx="16">
                  <c:v>-5.8267572673526773E-2</c:v>
                </c:pt>
                <c:pt idx="17">
                  <c:v>-8.5746256001586113E-2</c:v>
                </c:pt>
                <c:pt idx="18">
                  <c:v>-0.11545561255463616</c:v>
                </c:pt>
                <c:pt idx="19">
                  <c:v>-0.14277438698381789</c:v>
                </c:pt>
                <c:pt idx="20">
                  <c:v>-0.14574498647044329</c:v>
                </c:pt>
              </c:numCache>
            </c:numRef>
          </c:val>
          <c:smooth val="0"/>
          <c:extLst>
            <c:ext xmlns:c16="http://schemas.microsoft.com/office/drawing/2014/chart" uri="{C3380CC4-5D6E-409C-BE32-E72D297353CC}">
              <c16:uniqueId val="{00000000-8035-B248-A850-43A16F4C2529}"/>
            </c:ext>
          </c:extLst>
        </c:ser>
        <c:ser>
          <c:idx val="2"/>
          <c:order val="1"/>
          <c:tx>
            <c:strRef>
              <c:f>'Qtrly Share Change'!$DG$2</c:f>
              <c:strCache>
                <c:ptCount val="1"/>
                <c:pt idx="0">
                  <c:v> Term </c:v>
                </c:pt>
              </c:strCache>
            </c:strRef>
          </c:tx>
          <c:spPr>
            <a:ln w="28575" cap="rnd">
              <a:solidFill>
                <a:srgbClr val="FF00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Change'!$DG$3:$DG$23</c:f>
              <c:numCache>
                <c:formatCode>0.00%</c:formatCode>
                <c:ptCount val="21"/>
                <c:pt idx="0">
                  <c:v>0</c:v>
                </c:pt>
                <c:pt idx="1">
                  <c:v>9.7769290721354096E-2</c:v>
                </c:pt>
                <c:pt idx="2">
                  <c:v>8.1857841697100212E-2</c:v>
                </c:pt>
                <c:pt idx="3">
                  <c:v>7.3813692545253481E-2</c:v>
                </c:pt>
                <c:pt idx="4">
                  <c:v>8.0949402690111583E-2</c:v>
                </c:pt>
                <c:pt idx="5">
                  <c:v>7.9543292907028232E-2</c:v>
                </c:pt>
                <c:pt idx="6">
                  <c:v>5.8391826306181609E-2</c:v>
                </c:pt>
                <c:pt idx="7">
                  <c:v>3.2880469739280549E-2</c:v>
                </c:pt>
                <c:pt idx="8">
                  <c:v>2.1542792273189976E-2</c:v>
                </c:pt>
                <c:pt idx="9">
                  <c:v>-1.6012494471412515E-2</c:v>
                </c:pt>
                <c:pt idx="10">
                  <c:v>-3.675552147805615E-2</c:v>
                </c:pt>
                <c:pt idx="11">
                  <c:v>-5.4214897378082105E-2</c:v>
                </c:pt>
                <c:pt idx="12">
                  <c:v>-4.9464403990041969E-2</c:v>
                </c:pt>
                <c:pt idx="13">
                  <c:v>-3.8229867332232402E-2</c:v>
                </c:pt>
                <c:pt idx="14">
                  <c:v>-9.5136067805752622E-2</c:v>
                </c:pt>
                <c:pt idx="15">
                  <c:v>-8.5482600487826493E-2</c:v>
                </c:pt>
                <c:pt idx="16">
                  <c:v>-4.8872444347314241E-2</c:v>
                </c:pt>
                <c:pt idx="17">
                  <c:v>-8.3937143548209539E-3</c:v>
                </c:pt>
                <c:pt idx="18">
                  <c:v>1.7761312825251323E-2</c:v>
                </c:pt>
                <c:pt idx="19">
                  <c:v>3.6375669814219254E-2</c:v>
                </c:pt>
                <c:pt idx="20">
                  <c:v>3.9192615513121074E-2</c:v>
                </c:pt>
              </c:numCache>
            </c:numRef>
          </c:val>
          <c:smooth val="0"/>
          <c:extLst>
            <c:ext xmlns:c16="http://schemas.microsoft.com/office/drawing/2014/chart" uri="{C3380CC4-5D6E-409C-BE32-E72D297353CC}">
              <c16:uniqueId val="{00000001-8035-B248-A850-43A16F4C2529}"/>
            </c:ext>
          </c:extLst>
        </c:ser>
        <c:ser>
          <c:idx val="4"/>
          <c:order val="2"/>
          <c:tx>
            <c:strRef>
              <c:f>'Qtrly Share Change'!$DI$2</c:f>
              <c:strCache>
                <c:ptCount val="1"/>
                <c:pt idx="0">
                  <c:v> Mortgages </c:v>
                </c:pt>
              </c:strCache>
            </c:strRef>
          </c:tx>
          <c:spPr>
            <a:ln w="28575" cap="rnd">
              <a:solidFill>
                <a:srgbClr val="AB7942"/>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Change'!$DI$3:$DI$23</c:f>
              <c:numCache>
                <c:formatCode>0.00%</c:formatCode>
                <c:ptCount val="21"/>
                <c:pt idx="0">
                  <c:v>0</c:v>
                </c:pt>
                <c:pt idx="1">
                  <c:v>-3.7732810808486133E-3</c:v>
                </c:pt>
                <c:pt idx="2">
                  <c:v>-1.2050445286863894E-2</c:v>
                </c:pt>
                <c:pt idx="3">
                  <c:v>-1.8635082842497486E-2</c:v>
                </c:pt>
                <c:pt idx="4">
                  <c:v>-2.9455306898562988E-2</c:v>
                </c:pt>
                <c:pt idx="5">
                  <c:v>-3.8637737198672861E-2</c:v>
                </c:pt>
                <c:pt idx="6">
                  <c:v>-4.1901603057684179E-2</c:v>
                </c:pt>
                <c:pt idx="7">
                  <c:v>-3.898662042227008E-2</c:v>
                </c:pt>
                <c:pt idx="8">
                  <c:v>-3.7582887066467667E-2</c:v>
                </c:pt>
                <c:pt idx="9">
                  <c:v>-3.8544391374283955E-2</c:v>
                </c:pt>
                <c:pt idx="10">
                  <c:v>-4.0621717783378149E-2</c:v>
                </c:pt>
                <c:pt idx="11">
                  <c:v>-3.5192751089953921E-2</c:v>
                </c:pt>
                <c:pt idx="12">
                  <c:v>-3.264492155085686E-2</c:v>
                </c:pt>
                <c:pt idx="13">
                  <c:v>-2.6771270581295144E-2</c:v>
                </c:pt>
                <c:pt idx="14">
                  <c:v>-1.9756356182305014E-2</c:v>
                </c:pt>
                <c:pt idx="15">
                  <c:v>-4.7893940204046942E-3</c:v>
                </c:pt>
                <c:pt idx="16">
                  <c:v>2.2739000095616132E-2</c:v>
                </c:pt>
                <c:pt idx="17">
                  <c:v>4.1574281252436895E-2</c:v>
                </c:pt>
                <c:pt idx="18">
                  <c:v>4.885894119555928E-2</c:v>
                </c:pt>
                <c:pt idx="19">
                  <c:v>5.7427058177728314E-2</c:v>
                </c:pt>
                <c:pt idx="20">
                  <c:v>5.5460800203088481E-2</c:v>
                </c:pt>
              </c:numCache>
            </c:numRef>
          </c:val>
          <c:smooth val="0"/>
          <c:extLst>
            <c:ext xmlns:c16="http://schemas.microsoft.com/office/drawing/2014/chart" uri="{C3380CC4-5D6E-409C-BE32-E72D297353CC}">
              <c16:uniqueId val="{00000002-8035-B248-A850-43A16F4C2529}"/>
            </c:ext>
          </c:extLst>
        </c:ser>
        <c:ser>
          <c:idx val="1"/>
          <c:order val="3"/>
          <c:tx>
            <c:strRef>
              <c:f>'Qtrly Share Change'!$DJ$2</c:f>
              <c:strCache>
                <c:ptCount val="1"/>
                <c:pt idx="0">
                  <c:v> Real Estate Secured Pers Loans </c:v>
                </c:pt>
              </c:strCache>
            </c:strRef>
          </c:tx>
          <c:spPr>
            <a:ln w="28575" cap="rnd">
              <a:solidFill>
                <a:srgbClr val="0070C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Change'!$DJ$3:$DJ$23</c:f>
              <c:numCache>
                <c:formatCode>0.00%</c:formatCode>
                <c:ptCount val="21"/>
                <c:pt idx="0">
                  <c:v>0</c:v>
                </c:pt>
                <c:pt idx="1">
                  <c:v>8.258007116662797E-3</c:v>
                </c:pt>
                <c:pt idx="2">
                  <c:v>-1.1658928360463534E-3</c:v>
                </c:pt>
                <c:pt idx="3">
                  <c:v>-1.2361623702265165E-2</c:v>
                </c:pt>
                <c:pt idx="4">
                  <c:v>-8.0497237655922718E-3</c:v>
                </c:pt>
                <c:pt idx="5">
                  <c:v>-4.9671410632419304E-3</c:v>
                </c:pt>
                <c:pt idx="6">
                  <c:v>-7.6795198149357639E-3</c:v>
                </c:pt>
                <c:pt idx="7">
                  <c:v>-4.1755587772780494E-3</c:v>
                </c:pt>
                <c:pt idx="8">
                  <c:v>-1.1542183627683677E-3</c:v>
                </c:pt>
                <c:pt idx="9">
                  <c:v>-3.7274171393889173E-3</c:v>
                </c:pt>
                <c:pt idx="10">
                  <c:v>-1.7269402422326462E-3</c:v>
                </c:pt>
                <c:pt idx="11">
                  <c:v>2.0760957982023606E-3</c:v>
                </c:pt>
                <c:pt idx="12">
                  <c:v>1.0122341486371755E-2</c:v>
                </c:pt>
                <c:pt idx="13">
                  <c:v>2.1959799896962159E-2</c:v>
                </c:pt>
                <c:pt idx="14">
                  <c:v>2.6184253317356267E-2</c:v>
                </c:pt>
                <c:pt idx="15">
                  <c:v>3.7242399823188693E-2</c:v>
                </c:pt>
                <c:pt idx="16">
                  <c:v>4.3825721009255469E-2</c:v>
                </c:pt>
                <c:pt idx="17">
                  <c:v>6.2739145655068843E-2</c:v>
                </c:pt>
                <c:pt idx="18">
                  <c:v>8.0656316785722465E-2</c:v>
                </c:pt>
                <c:pt idx="19">
                  <c:v>8.8470935192128883E-2</c:v>
                </c:pt>
                <c:pt idx="20">
                  <c:v>9.5700025295518659E-2</c:v>
                </c:pt>
              </c:numCache>
            </c:numRef>
          </c:val>
          <c:smooth val="0"/>
          <c:extLst>
            <c:ext xmlns:c16="http://schemas.microsoft.com/office/drawing/2014/chart" uri="{C3380CC4-5D6E-409C-BE32-E72D297353CC}">
              <c16:uniqueId val="{00000003-8035-B248-A850-43A16F4C2529}"/>
            </c:ext>
          </c:extLst>
        </c:ser>
        <c:ser>
          <c:idx val="5"/>
          <c:order val="4"/>
          <c:tx>
            <c:strRef>
              <c:f>'Qtrly Share Change'!$DK$2</c:f>
              <c:strCache>
                <c:ptCount val="1"/>
                <c:pt idx="0">
                  <c:v> Other Personal Loans </c:v>
                </c:pt>
              </c:strCache>
            </c:strRef>
          </c:tx>
          <c:spPr>
            <a:ln w="28575" cap="rnd">
              <a:solidFill>
                <a:srgbClr val="00B0F0"/>
              </a:solidFill>
              <a:prstDash val="solid"/>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Change'!$DK$3:$DK$23</c:f>
              <c:numCache>
                <c:formatCode>0.00%</c:formatCode>
                <c:ptCount val="21"/>
                <c:pt idx="0">
                  <c:v>0</c:v>
                </c:pt>
                <c:pt idx="1">
                  <c:v>-2.965939015229927E-3</c:v>
                </c:pt>
                <c:pt idx="2">
                  <c:v>1.2013276710716884E-2</c:v>
                </c:pt>
                <c:pt idx="3">
                  <c:v>9.9959663381169531E-3</c:v>
                </c:pt>
                <c:pt idx="4">
                  <c:v>1.3284785495313841E-2</c:v>
                </c:pt>
                <c:pt idx="5">
                  <c:v>1.8208295761154292E-2</c:v>
                </c:pt>
                <c:pt idx="6">
                  <c:v>1.6173146275507238E-2</c:v>
                </c:pt>
                <c:pt idx="7">
                  <c:v>-2.3360549411518398E-3</c:v>
                </c:pt>
                <c:pt idx="8">
                  <c:v>-3.5809729950316139E-3</c:v>
                </c:pt>
                <c:pt idx="9">
                  <c:v>-2.382820907835308E-2</c:v>
                </c:pt>
                <c:pt idx="10">
                  <c:v>-3.1070897379390641E-2</c:v>
                </c:pt>
                <c:pt idx="11">
                  <c:v>-5.1994205149344948E-2</c:v>
                </c:pt>
                <c:pt idx="12">
                  <c:v>-6.6815306121545126E-2</c:v>
                </c:pt>
                <c:pt idx="13">
                  <c:v>-7.5535312924559672E-2</c:v>
                </c:pt>
                <c:pt idx="14">
                  <c:v>-6.6356050229947561E-2</c:v>
                </c:pt>
                <c:pt idx="15">
                  <c:v>-5.3477869209847546E-2</c:v>
                </c:pt>
                <c:pt idx="16">
                  <c:v>-5.4312857436227428E-2</c:v>
                </c:pt>
                <c:pt idx="17">
                  <c:v>-6.8203415653450158E-2</c:v>
                </c:pt>
                <c:pt idx="18">
                  <c:v>-7.2015761856927291E-2</c:v>
                </c:pt>
                <c:pt idx="19">
                  <c:v>-4.6851859285324753E-2</c:v>
                </c:pt>
                <c:pt idx="20">
                  <c:v>-4.4044944393027842E-2</c:v>
                </c:pt>
              </c:numCache>
            </c:numRef>
          </c:val>
          <c:smooth val="0"/>
          <c:extLst>
            <c:ext xmlns:c16="http://schemas.microsoft.com/office/drawing/2014/chart" uri="{C3380CC4-5D6E-409C-BE32-E72D297353CC}">
              <c16:uniqueId val="{00000004-8035-B248-A850-43A16F4C2529}"/>
            </c:ext>
          </c:extLst>
        </c:ser>
        <c:dLbls>
          <c:showLegendKey val="0"/>
          <c:showVal val="0"/>
          <c:showCatName val="0"/>
          <c:showSerName val="0"/>
          <c:showPercent val="0"/>
          <c:showBubbleSize val="0"/>
        </c:dLbls>
        <c:smooth val="0"/>
        <c:axId val="403135192"/>
        <c:axId val="403132448"/>
      </c:lineChart>
      <c:catAx>
        <c:axId val="403135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2448"/>
        <c:crosses val="autoZero"/>
        <c:auto val="1"/>
        <c:lblAlgn val="ctr"/>
        <c:lblOffset val="100"/>
        <c:noMultiLvlLbl val="0"/>
      </c:catAx>
      <c:valAx>
        <c:axId val="4031324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5192"/>
        <c:crosses val="autoZero"/>
        <c:crossBetween val="between"/>
      </c:valAx>
      <c:spPr>
        <a:noFill/>
        <a:ln>
          <a:noFill/>
        </a:ln>
        <a:effectLst/>
      </c:spPr>
    </c:plotArea>
    <c:legend>
      <c:legendPos val="b"/>
      <c:layout>
        <c:manualLayout>
          <c:xMode val="edge"/>
          <c:yMode val="edge"/>
          <c:x val="0.27198447868453696"/>
          <c:y val="0.83146299148456693"/>
          <c:w val="0.70172071864993879"/>
          <c:h val="0.151361434705884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HSBC</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104177318744247"/>
          <c:y val="0.14405901185428743"/>
          <c:w val="0.81324394109827181"/>
          <c:h val="0.67837068443367654"/>
        </c:manualLayout>
      </c:layout>
      <c:lineChart>
        <c:grouping val="standard"/>
        <c:varyColors val="0"/>
        <c:ser>
          <c:idx val="0"/>
          <c:order val="0"/>
          <c:tx>
            <c:strRef>
              <c:f>'6. Chgs in Tot Share'!$IP$3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Share'!$IP$4:$IP$27</c:f>
              <c:numCache>
                <c:formatCode>0.00%</c:formatCode>
                <c:ptCount val="24"/>
                <c:pt idx="0">
                  <c:v>0</c:v>
                </c:pt>
                <c:pt idx="1">
                  <c:v>1.7671957299617291E-2</c:v>
                </c:pt>
                <c:pt idx="2">
                  <c:v>3.1853492837102461E-2</c:v>
                </c:pt>
                <c:pt idx="3">
                  <c:v>1.9570584714652634E-2</c:v>
                </c:pt>
                <c:pt idx="4">
                  <c:v>1.0801439699208075E-2</c:v>
                </c:pt>
                <c:pt idx="5">
                  <c:v>1.0388570270873192E-2</c:v>
                </c:pt>
                <c:pt idx="6">
                  <c:v>3.1770126403861378E-2</c:v>
                </c:pt>
                <c:pt idx="7">
                  <c:v>1.6649077247909795E-2</c:v>
                </c:pt>
                <c:pt idx="8">
                  <c:v>-1.457174009824814E-2</c:v>
                </c:pt>
                <c:pt idx="9">
                  <c:v>4.9353020047650964E-2</c:v>
                </c:pt>
                <c:pt idx="10">
                  <c:v>5.1391765655678913E-2</c:v>
                </c:pt>
                <c:pt idx="11">
                  <c:v>0.1116277930298864</c:v>
                </c:pt>
                <c:pt idx="12">
                  <c:v>0.14729221791347427</c:v>
                </c:pt>
              </c:numCache>
            </c:numRef>
          </c:val>
          <c:smooth val="0"/>
          <c:extLst>
            <c:ext xmlns:c16="http://schemas.microsoft.com/office/drawing/2014/chart" uri="{C3380CC4-5D6E-409C-BE32-E72D297353CC}">
              <c16:uniqueId val="{00000000-22A7-A441-9581-FA019C04A8E5}"/>
            </c:ext>
          </c:extLst>
        </c:ser>
        <c:ser>
          <c:idx val="1"/>
          <c:order val="1"/>
          <c:tx>
            <c:strRef>
              <c:f>'6. Chgs in Tot Share'!$IQ$3</c:f>
              <c:strCache>
                <c:ptCount val="1"/>
                <c:pt idx="0">
                  <c:v> Term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Share'!$IQ$4:$IQ$27</c:f>
              <c:numCache>
                <c:formatCode>0.00%</c:formatCode>
                <c:ptCount val="24"/>
                <c:pt idx="0">
                  <c:v>0</c:v>
                </c:pt>
                <c:pt idx="1">
                  <c:v>-3.9965947626406165E-2</c:v>
                </c:pt>
                <c:pt idx="2">
                  <c:v>-8.1335906491652468E-2</c:v>
                </c:pt>
                <c:pt idx="3">
                  <c:v>-9.2149270078502793E-2</c:v>
                </c:pt>
                <c:pt idx="4">
                  <c:v>-0.10883249729213575</c:v>
                </c:pt>
                <c:pt idx="5">
                  <c:v>-0.1264362129066039</c:v>
                </c:pt>
                <c:pt idx="6">
                  <c:v>-0.20459729496858067</c:v>
                </c:pt>
                <c:pt idx="7">
                  <c:v>-0.23104943193192601</c:v>
                </c:pt>
                <c:pt idx="8">
                  <c:v>-0.2304540987356048</c:v>
                </c:pt>
                <c:pt idx="9">
                  <c:v>-0.23331234299263831</c:v>
                </c:pt>
                <c:pt idx="10">
                  <c:v>-0.23439314877235917</c:v>
                </c:pt>
                <c:pt idx="11">
                  <c:v>-0.25473022773688986</c:v>
                </c:pt>
                <c:pt idx="12">
                  <c:v>-0.27511697908956623</c:v>
                </c:pt>
              </c:numCache>
            </c:numRef>
          </c:val>
          <c:smooth val="0"/>
          <c:extLst>
            <c:ext xmlns:c16="http://schemas.microsoft.com/office/drawing/2014/chart" uri="{C3380CC4-5D6E-409C-BE32-E72D297353CC}">
              <c16:uniqueId val="{00000001-22A7-A441-9581-FA019C04A8E5}"/>
            </c:ext>
          </c:extLst>
        </c:ser>
        <c:ser>
          <c:idx val="3"/>
          <c:order val="2"/>
          <c:tx>
            <c:strRef>
              <c:f>'6. Chgs in Tot Share'!$IS$3</c:f>
              <c:strCache>
                <c:ptCount val="1"/>
                <c:pt idx="0">
                  <c:v> Mortgages </c:v>
                </c:pt>
              </c:strCache>
            </c:strRef>
          </c:tx>
          <c:spPr>
            <a:ln w="28575" cap="rnd">
              <a:solidFill>
                <a:srgbClr val="AB794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Share'!$IS$4:$IS$27</c:f>
              <c:numCache>
                <c:formatCode>0.00%</c:formatCode>
                <c:ptCount val="24"/>
                <c:pt idx="0">
                  <c:v>0</c:v>
                </c:pt>
                <c:pt idx="1">
                  <c:v>-2.8537783671549839E-3</c:v>
                </c:pt>
                <c:pt idx="2">
                  <c:v>-4.7028828920521459E-3</c:v>
                </c:pt>
                <c:pt idx="3">
                  <c:v>7.2272097188724087E-4</c:v>
                </c:pt>
                <c:pt idx="4">
                  <c:v>9.7699955222853244E-3</c:v>
                </c:pt>
                <c:pt idx="5">
                  <c:v>1.5711409017473553E-2</c:v>
                </c:pt>
                <c:pt idx="6">
                  <c:v>1.9390656752086916E-2</c:v>
                </c:pt>
                <c:pt idx="7">
                  <c:v>2.5121068807143706E-2</c:v>
                </c:pt>
                <c:pt idx="8">
                  <c:v>3.2584682130996363E-2</c:v>
                </c:pt>
                <c:pt idx="9">
                  <c:v>4.5075430027058674E-2</c:v>
                </c:pt>
                <c:pt idx="10">
                  <c:v>5.0064288767908624E-2</c:v>
                </c:pt>
                <c:pt idx="11">
                  <c:v>5.5331238453192454E-2</c:v>
                </c:pt>
                <c:pt idx="12">
                  <c:v>5.4726067879040115E-2</c:v>
                </c:pt>
              </c:numCache>
            </c:numRef>
          </c:val>
          <c:smooth val="0"/>
          <c:extLst>
            <c:ext xmlns:c16="http://schemas.microsoft.com/office/drawing/2014/chart" uri="{C3380CC4-5D6E-409C-BE32-E72D297353CC}">
              <c16:uniqueId val="{00000002-22A7-A441-9581-FA019C04A8E5}"/>
            </c:ext>
          </c:extLst>
        </c:ser>
        <c:ser>
          <c:idx val="4"/>
          <c:order val="3"/>
          <c:tx>
            <c:strRef>
              <c:f>'6. Chgs in Tot Share'!$IT$3</c:f>
              <c:strCache>
                <c:ptCount val="1"/>
                <c:pt idx="0">
                  <c:v> Real Secured Personal Loans </c:v>
                </c:pt>
              </c:strCache>
            </c:strRef>
          </c:tx>
          <c:spPr>
            <a:ln w="28575" cap="rnd">
              <a:solidFill>
                <a:srgbClr val="00206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Share'!$IT$4:$IT$27</c:f>
              <c:numCache>
                <c:formatCode>0.00%</c:formatCode>
                <c:ptCount val="24"/>
                <c:pt idx="0">
                  <c:v>0</c:v>
                </c:pt>
                <c:pt idx="1">
                  <c:v>-1.7466469943505484E-2</c:v>
                </c:pt>
                <c:pt idx="2">
                  <c:v>-2.3275272928061953E-2</c:v>
                </c:pt>
                <c:pt idx="3">
                  <c:v>-4.533028836638725E-2</c:v>
                </c:pt>
                <c:pt idx="4">
                  <c:v>-5.935873438052601E-2</c:v>
                </c:pt>
                <c:pt idx="5">
                  <c:v>-7.4447430827962527E-2</c:v>
                </c:pt>
                <c:pt idx="6">
                  <c:v>-9.2742530339388257E-2</c:v>
                </c:pt>
                <c:pt idx="7">
                  <c:v>-0.1070454585025794</c:v>
                </c:pt>
                <c:pt idx="8">
                  <c:v>-0.11869417400017405</c:v>
                </c:pt>
                <c:pt idx="9">
                  <c:v>-0.12838639631888005</c:v>
                </c:pt>
                <c:pt idx="10">
                  <c:v>-0.13468966490212383</c:v>
                </c:pt>
                <c:pt idx="11">
                  <c:v>-0.1461132013777165</c:v>
                </c:pt>
                <c:pt idx="12">
                  <c:v>-0.15050010123592306</c:v>
                </c:pt>
              </c:numCache>
            </c:numRef>
          </c:val>
          <c:smooth val="0"/>
          <c:extLst>
            <c:ext xmlns:c16="http://schemas.microsoft.com/office/drawing/2014/chart" uri="{C3380CC4-5D6E-409C-BE32-E72D297353CC}">
              <c16:uniqueId val="{00000003-22A7-A441-9581-FA019C04A8E5}"/>
            </c:ext>
          </c:extLst>
        </c:ser>
        <c:ser>
          <c:idx val="5"/>
          <c:order val="4"/>
          <c:tx>
            <c:strRef>
              <c:f>'6. Chgs in Tot Share'!$IU$3</c:f>
              <c:strCache>
                <c:ptCount val="1"/>
                <c:pt idx="0">
                  <c:v> Other Personal Loans </c:v>
                </c:pt>
              </c:strCache>
            </c:strRef>
          </c:tx>
          <c:spPr>
            <a:ln w="28575" cap="rnd">
              <a:solidFill>
                <a:srgbClr val="00B0F0"/>
              </a:solidFill>
              <a:prstDash val="solid"/>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Share'!$IU$4:$IU$27</c:f>
              <c:numCache>
                <c:formatCode>0.00%</c:formatCode>
                <c:ptCount val="24"/>
                <c:pt idx="0">
                  <c:v>0</c:v>
                </c:pt>
                <c:pt idx="1">
                  <c:v>-5.5931327565218788E-3</c:v>
                </c:pt>
                <c:pt idx="2">
                  <c:v>-4.7241294685215228E-2</c:v>
                </c:pt>
                <c:pt idx="3">
                  <c:v>-7.1657543837053847E-2</c:v>
                </c:pt>
                <c:pt idx="4">
                  <c:v>-6.6509336281100603E-2</c:v>
                </c:pt>
                <c:pt idx="5">
                  <c:v>-7.6164590777592925E-2</c:v>
                </c:pt>
                <c:pt idx="6">
                  <c:v>-4.7594288959720135E-2</c:v>
                </c:pt>
                <c:pt idx="7">
                  <c:v>9.1598493816291617E-3</c:v>
                </c:pt>
                <c:pt idx="8">
                  <c:v>3.3979909346941374E-2</c:v>
                </c:pt>
                <c:pt idx="9">
                  <c:v>3.971306613854543E-2</c:v>
                </c:pt>
                <c:pt idx="10">
                  <c:v>9.0893430560191803E-3</c:v>
                </c:pt>
                <c:pt idx="11">
                  <c:v>3.2352195479629066E-2</c:v>
                </c:pt>
                <c:pt idx="12">
                  <c:v>3.050850705993232E-2</c:v>
                </c:pt>
              </c:numCache>
            </c:numRef>
          </c:val>
          <c:smooth val="0"/>
          <c:extLst>
            <c:ext xmlns:c16="http://schemas.microsoft.com/office/drawing/2014/chart" uri="{C3380CC4-5D6E-409C-BE32-E72D297353CC}">
              <c16:uniqueId val="{00000004-22A7-A441-9581-FA019C04A8E5}"/>
            </c:ext>
          </c:extLst>
        </c:ser>
        <c:dLbls>
          <c:showLegendKey val="0"/>
          <c:showVal val="0"/>
          <c:showCatName val="0"/>
          <c:showSerName val="0"/>
          <c:showPercent val="0"/>
          <c:showBubbleSize val="0"/>
        </c:dLbls>
        <c:smooth val="0"/>
        <c:axId val="99723168"/>
        <c:axId val="99721992"/>
      </c:lineChart>
      <c:catAx>
        <c:axId val="9972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721992"/>
        <c:crossesAt val="0"/>
        <c:auto val="1"/>
        <c:lblAlgn val="ctr"/>
        <c:lblOffset val="100"/>
        <c:noMultiLvlLbl val="0"/>
      </c:catAx>
      <c:valAx>
        <c:axId val="99721992"/>
        <c:scaling>
          <c:orientation val="minMax"/>
          <c:max val="0.15000000000000002"/>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723168"/>
        <c:crosses val="autoZero"/>
        <c:crossBetween val="between"/>
      </c:valAx>
      <c:spPr>
        <a:noFill/>
        <a:ln>
          <a:noFill/>
        </a:ln>
        <a:effectLst/>
      </c:spPr>
    </c:plotArea>
    <c:legend>
      <c:legendPos val="b"/>
      <c:layout>
        <c:manualLayout>
          <c:xMode val="edge"/>
          <c:yMode val="edge"/>
          <c:x val="0.26806754269352695"/>
          <c:y val="0.85008760924115245"/>
          <c:w val="0.4638649146129461"/>
          <c:h val="0.1334288742753309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HSBC</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293867412331873"/>
          <c:y val="0.13821041109874327"/>
          <c:w val="0.8217672022850987"/>
          <c:h val="0.67709164428458968"/>
        </c:manualLayout>
      </c:layout>
      <c:lineChart>
        <c:grouping val="standard"/>
        <c:varyColors val="0"/>
        <c:ser>
          <c:idx val="0"/>
          <c:order val="0"/>
          <c:tx>
            <c:strRef>
              <c:f>'Qtrly Share Change'!$DN$2</c:f>
              <c:strCache>
                <c:ptCount val="1"/>
                <c:pt idx="0">
                  <c:v> Demand </c:v>
                </c:pt>
              </c:strCache>
            </c:strRef>
          </c:tx>
          <c:spPr>
            <a:ln w="28575" cap="rnd">
              <a:solidFill>
                <a:srgbClr val="00FA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Change'!$DN$3:$DN$23</c:f>
              <c:numCache>
                <c:formatCode>0.00%</c:formatCode>
                <c:ptCount val="21"/>
                <c:pt idx="0">
                  <c:v>0</c:v>
                </c:pt>
                <c:pt idx="1">
                  <c:v>-3.2588044936855347E-2</c:v>
                </c:pt>
                <c:pt idx="2">
                  <c:v>-2.6563676767545629E-2</c:v>
                </c:pt>
                <c:pt idx="3">
                  <c:v>-1.8406366110813921E-2</c:v>
                </c:pt>
                <c:pt idx="4">
                  <c:v>-8.1508342495926311E-2</c:v>
                </c:pt>
                <c:pt idx="5">
                  <c:v>-5.9687652981726534E-2</c:v>
                </c:pt>
                <c:pt idx="6">
                  <c:v>-0.10093312285653736</c:v>
                </c:pt>
                <c:pt idx="7">
                  <c:v>-7.75707255601326E-2</c:v>
                </c:pt>
                <c:pt idx="8">
                  <c:v>-2.2548178162324146E-2</c:v>
                </c:pt>
                <c:pt idx="9">
                  <c:v>-0.17754706035627088</c:v>
                </c:pt>
                <c:pt idx="10">
                  <c:v>-9.755524130720214E-2</c:v>
                </c:pt>
                <c:pt idx="11">
                  <c:v>-2.8687510716692732E-2</c:v>
                </c:pt>
                <c:pt idx="12">
                  <c:v>-0.12456641961256584</c:v>
                </c:pt>
                <c:pt idx="13">
                  <c:v>-0.12716753974796033</c:v>
                </c:pt>
                <c:pt idx="14">
                  <c:v>-0.18095035142364527</c:v>
                </c:pt>
                <c:pt idx="15">
                  <c:v>-8.8445109421732213E-2</c:v>
                </c:pt>
                <c:pt idx="16">
                  <c:v>-0.12688533926558157</c:v>
                </c:pt>
                <c:pt idx="17">
                  <c:v>-0.10979797483207344</c:v>
                </c:pt>
                <c:pt idx="18">
                  <c:v>-9.9146376128984554E-2</c:v>
                </c:pt>
                <c:pt idx="19">
                  <c:v>-8.379449391045786E-2</c:v>
                </c:pt>
                <c:pt idx="20">
                  <c:v>1.7176556067615303E-3</c:v>
                </c:pt>
              </c:numCache>
            </c:numRef>
          </c:val>
          <c:smooth val="0"/>
          <c:extLst>
            <c:ext xmlns:c16="http://schemas.microsoft.com/office/drawing/2014/chart" uri="{C3380CC4-5D6E-409C-BE32-E72D297353CC}">
              <c16:uniqueId val="{00000000-EB55-BB44-81A5-767846A6B1F7}"/>
            </c:ext>
          </c:extLst>
        </c:ser>
        <c:ser>
          <c:idx val="1"/>
          <c:order val="1"/>
          <c:tx>
            <c:strRef>
              <c:f>'Qtrly Share Change'!$DO$2</c:f>
              <c:strCache>
                <c:ptCount val="1"/>
                <c:pt idx="0">
                  <c:v> Term </c:v>
                </c:pt>
              </c:strCache>
            </c:strRef>
          </c:tx>
          <c:spPr>
            <a:ln w="28575" cap="rnd">
              <a:solidFill>
                <a:srgbClr val="FF00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Change'!$DO$3:$DO$23</c:f>
              <c:numCache>
                <c:formatCode>0.00%</c:formatCode>
                <c:ptCount val="21"/>
                <c:pt idx="0">
                  <c:v>0</c:v>
                </c:pt>
                <c:pt idx="1">
                  <c:v>-5.1653132009704374E-2</c:v>
                </c:pt>
                <c:pt idx="2">
                  <c:v>-4.0178290781567941E-2</c:v>
                </c:pt>
                <c:pt idx="3">
                  <c:v>-6.846264318478483E-2</c:v>
                </c:pt>
                <c:pt idx="4">
                  <c:v>-1.0747810066070678E-2</c:v>
                </c:pt>
                <c:pt idx="5">
                  <c:v>-1.0097988711054703E-2</c:v>
                </c:pt>
                <c:pt idx="6">
                  <c:v>0.11110300578228997</c:v>
                </c:pt>
                <c:pt idx="7">
                  <c:v>6.6690608971038873E-2</c:v>
                </c:pt>
                <c:pt idx="8">
                  <c:v>1.1337163628947872E-2</c:v>
                </c:pt>
                <c:pt idx="9">
                  <c:v>0.12334571758952907</c:v>
                </c:pt>
                <c:pt idx="10">
                  <c:v>9.9188511999814905E-2</c:v>
                </c:pt>
                <c:pt idx="11">
                  <c:v>8.1058040723522101E-2</c:v>
                </c:pt>
                <c:pt idx="12">
                  <c:v>0.12728250718691914</c:v>
                </c:pt>
                <c:pt idx="13">
                  <c:v>0.11701559004815444</c:v>
                </c:pt>
                <c:pt idx="14">
                  <c:v>0.26075704204491884</c:v>
                </c:pt>
                <c:pt idx="15">
                  <c:v>0.18278444767256413</c:v>
                </c:pt>
                <c:pt idx="16">
                  <c:v>0.1132191926814328</c:v>
                </c:pt>
                <c:pt idx="17">
                  <c:v>1.06368566384586E-2</c:v>
                </c:pt>
                <c:pt idx="18">
                  <c:v>-0.11454244284829557</c:v>
                </c:pt>
                <c:pt idx="19">
                  <c:v>-0.14650858542744558</c:v>
                </c:pt>
                <c:pt idx="20">
                  <c:v>-0.19304630867360872</c:v>
                </c:pt>
              </c:numCache>
            </c:numRef>
          </c:val>
          <c:smooth val="0"/>
          <c:extLst>
            <c:ext xmlns:c16="http://schemas.microsoft.com/office/drawing/2014/chart" uri="{C3380CC4-5D6E-409C-BE32-E72D297353CC}">
              <c16:uniqueId val="{00000001-EB55-BB44-81A5-767846A6B1F7}"/>
            </c:ext>
          </c:extLst>
        </c:ser>
        <c:ser>
          <c:idx val="3"/>
          <c:order val="2"/>
          <c:tx>
            <c:strRef>
              <c:f>'Qtrly Share Change'!$DQ$2</c:f>
              <c:strCache>
                <c:ptCount val="1"/>
                <c:pt idx="0">
                  <c:v> Mortgages </c:v>
                </c:pt>
              </c:strCache>
            </c:strRef>
          </c:tx>
          <c:spPr>
            <a:ln w="28575" cap="rnd">
              <a:solidFill>
                <a:srgbClr val="AB7942"/>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Change'!$DQ$3:$DQ$23</c:f>
              <c:numCache>
                <c:formatCode>0.00%</c:formatCode>
                <c:ptCount val="21"/>
                <c:pt idx="0">
                  <c:v>0</c:v>
                </c:pt>
                <c:pt idx="1">
                  <c:v>-3.1205671229154432E-2</c:v>
                </c:pt>
                <c:pt idx="2">
                  <c:v>-2.647214361069675E-2</c:v>
                </c:pt>
                <c:pt idx="3">
                  <c:v>3.5059489257667112E-3</c:v>
                </c:pt>
                <c:pt idx="4">
                  <c:v>4.5720293838997922E-2</c:v>
                </c:pt>
                <c:pt idx="5">
                  <c:v>6.2332072409507208E-2</c:v>
                </c:pt>
                <c:pt idx="6">
                  <c:v>6.8321851955369897E-2</c:v>
                </c:pt>
                <c:pt idx="7">
                  <c:v>8.2550520673993572E-2</c:v>
                </c:pt>
                <c:pt idx="8">
                  <c:v>9.2273968252679903E-2</c:v>
                </c:pt>
                <c:pt idx="9">
                  <c:v>8.7819065257679713E-2</c:v>
                </c:pt>
                <c:pt idx="10">
                  <c:v>8.2182821946273812E-2</c:v>
                </c:pt>
                <c:pt idx="11">
                  <c:v>9.0480312993975881E-2</c:v>
                </c:pt>
                <c:pt idx="12">
                  <c:v>0.10482614693076599</c:v>
                </c:pt>
                <c:pt idx="13">
                  <c:v>0.1122234589954291</c:v>
                </c:pt>
                <c:pt idx="14">
                  <c:v>0.11456712893727732</c:v>
                </c:pt>
                <c:pt idx="15">
                  <c:v>0.12898058532256773</c:v>
                </c:pt>
                <c:pt idx="16">
                  <c:v>0.13225533133255168</c:v>
                </c:pt>
                <c:pt idx="17">
                  <c:v>0.13307363600603686</c:v>
                </c:pt>
                <c:pt idx="18">
                  <c:v>0.15421050581814164</c:v>
                </c:pt>
                <c:pt idx="19">
                  <c:v>0.18329222729279623</c:v>
                </c:pt>
                <c:pt idx="20">
                  <c:v>0.19421921345146195</c:v>
                </c:pt>
              </c:numCache>
            </c:numRef>
          </c:val>
          <c:smooth val="0"/>
          <c:extLst>
            <c:ext xmlns:c16="http://schemas.microsoft.com/office/drawing/2014/chart" uri="{C3380CC4-5D6E-409C-BE32-E72D297353CC}">
              <c16:uniqueId val="{00000002-EB55-BB44-81A5-767846A6B1F7}"/>
            </c:ext>
          </c:extLst>
        </c:ser>
        <c:ser>
          <c:idx val="4"/>
          <c:order val="3"/>
          <c:tx>
            <c:strRef>
              <c:f>'Qtrly Share Change'!$DR$2</c:f>
              <c:strCache>
                <c:ptCount val="1"/>
                <c:pt idx="0">
                  <c:v> Real Estate Secured Pers Loans </c:v>
                </c:pt>
              </c:strCache>
            </c:strRef>
          </c:tx>
          <c:spPr>
            <a:ln w="28575" cap="rnd">
              <a:solidFill>
                <a:srgbClr val="0070C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Change'!$DR$3:$DR$23</c:f>
              <c:numCache>
                <c:formatCode>0.00%</c:formatCode>
                <c:ptCount val="21"/>
                <c:pt idx="0">
                  <c:v>0</c:v>
                </c:pt>
                <c:pt idx="1">
                  <c:v>-2.720540244847507E-2</c:v>
                </c:pt>
                <c:pt idx="2">
                  <c:v>-4.9586498521057808E-2</c:v>
                </c:pt>
                <c:pt idx="3">
                  <c:v>-8.1506530298298296E-2</c:v>
                </c:pt>
                <c:pt idx="4">
                  <c:v>-0.12273818855363369</c:v>
                </c:pt>
                <c:pt idx="5">
                  <c:v>-0.13684055553095448</c:v>
                </c:pt>
                <c:pt idx="6">
                  <c:v>-0.15616331732064903</c:v>
                </c:pt>
                <c:pt idx="7">
                  <c:v>-0.17374812375553358</c:v>
                </c:pt>
                <c:pt idx="8">
                  <c:v>-0.18226080691620067</c:v>
                </c:pt>
                <c:pt idx="9">
                  <c:v>-0.20290801991011667</c:v>
                </c:pt>
                <c:pt idx="10">
                  <c:v>-0.2178087910830506</c:v>
                </c:pt>
                <c:pt idx="11">
                  <c:v>-0.22418941890452126</c:v>
                </c:pt>
                <c:pt idx="12">
                  <c:v>-0.23518985041382662</c:v>
                </c:pt>
                <c:pt idx="13">
                  <c:v>-0.25205968808868728</c:v>
                </c:pt>
                <c:pt idx="14">
                  <c:v>-0.26082792512897279</c:v>
                </c:pt>
                <c:pt idx="15">
                  <c:v>-0.2773667204497034</c:v>
                </c:pt>
                <c:pt idx="16">
                  <c:v>-0.29280649099836747</c:v>
                </c:pt>
                <c:pt idx="17">
                  <c:v>-0.32486377669224875</c:v>
                </c:pt>
                <c:pt idx="18">
                  <c:v>-0.35839340646276979</c:v>
                </c:pt>
                <c:pt idx="19">
                  <c:v>-0.38360051711919052</c:v>
                </c:pt>
                <c:pt idx="20">
                  <c:v>-0.39923918569650085</c:v>
                </c:pt>
              </c:numCache>
            </c:numRef>
          </c:val>
          <c:smooth val="0"/>
          <c:extLst>
            <c:ext xmlns:c16="http://schemas.microsoft.com/office/drawing/2014/chart" uri="{C3380CC4-5D6E-409C-BE32-E72D297353CC}">
              <c16:uniqueId val="{00000003-EB55-BB44-81A5-767846A6B1F7}"/>
            </c:ext>
          </c:extLst>
        </c:ser>
        <c:ser>
          <c:idx val="5"/>
          <c:order val="4"/>
          <c:tx>
            <c:strRef>
              <c:f>'Qtrly Share Change'!$DS$2</c:f>
              <c:strCache>
                <c:ptCount val="1"/>
                <c:pt idx="0">
                  <c:v> Other Personal Loans </c:v>
                </c:pt>
              </c:strCache>
            </c:strRef>
          </c:tx>
          <c:spPr>
            <a:ln w="28575" cap="rnd">
              <a:solidFill>
                <a:srgbClr val="00B0F0"/>
              </a:solidFill>
              <a:prstDash val="solid"/>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Change'!$DS$3:$DS$23</c:f>
              <c:numCache>
                <c:formatCode>0.00%</c:formatCode>
                <c:ptCount val="21"/>
                <c:pt idx="0">
                  <c:v>0</c:v>
                </c:pt>
                <c:pt idx="1">
                  <c:v>-5.2608937556535104E-2</c:v>
                </c:pt>
                <c:pt idx="2">
                  <c:v>-9.9838072715023721E-2</c:v>
                </c:pt>
                <c:pt idx="3">
                  <c:v>-0.15138738207281927</c:v>
                </c:pt>
                <c:pt idx="4">
                  <c:v>-0.18211959440841954</c:v>
                </c:pt>
                <c:pt idx="5">
                  <c:v>-0.19211776468183001</c:v>
                </c:pt>
                <c:pt idx="6">
                  <c:v>-0.21099983007274933</c:v>
                </c:pt>
                <c:pt idx="7">
                  <c:v>-0.25525307044698525</c:v>
                </c:pt>
                <c:pt idx="8">
                  <c:v>-0.28316662261234138</c:v>
                </c:pt>
                <c:pt idx="9">
                  <c:v>-0.30084985802596925</c:v>
                </c:pt>
                <c:pt idx="10">
                  <c:v>-0.34806701131625067</c:v>
                </c:pt>
                <c:pt idx="11">
                  <c:v>-0.39422703553730054</c:v>
                </c:pt>
                <c:pt idx="12">
                  <c:v>-0.42568469546169158</c:v>
                </c:pt>
                <c:pt idx="13">
                  <c:v>-0.44236731213499114</c:v>
                </c:pt>
                <c:pt idx="14">
                  <c:v>-0.46335518422797639</c:v>
                </c:pt>
                <c:pt idx="15">
                  <c:v>-0.48037113550462063</c:v>
                </c:pt>
                <c:pt idx="16">
                  <c:v>-0.48476170336815827</c:v>
                </c:pt>
                <c:pt idx="17">
                  <c:v>-0.52168241419558348</c:v>
                </c:pt>
                <c:pt idx="18">
                  <c:v>-0.46725395275653581</c:v>
                </c:pt>
                <c:pt idx="19">
                  <c:v>-0.46809261327693386</c:v>
                </c:pt>
                <c:pt idx="20">
                  <c:v>-0.46904255215781826</c:v>
                </c:pt>
              </c:numCache>
            </c:numRef>
          </c:val>
          <c:smooth val="0"/>
          <c:extLst>
            <c:ext xmlns:c16="http://schemas.microsoft.com/office/drawing/2014/chart" uri="{C3380CC4-5D6E-409C-BE32-E72D297353CC}">
              <c16:uniqueId val="{00000004-EB55-BB44-81A5-767846A6B1F7}"/>
            </c:ext>
          </c:extLst>
        </c:ser>
        <c:dLbls>
          <c:showLegendKey val="0"/>
          <c:showVal val="0"/>
          <c:showCatName val="0"/>
          <c:showSerName val="0"/>
          <c:showPercent val="0"/>
          <c:showBubbleSize val="0"/>
        </c:dLbls>
        <c:smooth val="0"/>
        <c:axId val="99723168"/>
        <c:axId val="99721992"/>
      </c:lineChart>
      <c:catAx>
        <c:axId val="9972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721992"/>
        <c:crossesAt val="0"/>
        <c:auto val="1"/>
        <c:lblAlgn val="ctr"/>
        <c:lblOffset val="100"/>
        <c:noMultiLvlLbl val="0"/>
      </c:catAx>
      <c:valAx>
        <c:axId val="997219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723168"/>
        <c:crosses val="autoZero"/>
        <c:crossBetween val="between"/>
      </c:valAx>
      <c:spPr>
        <a:noFill/>
        <a:ln>
          <a:noFill/>
        </a:ln>
        <a:effectLst/>
      </c:spPr>
    </c:plotArea>
    <c:legend>
      <c:legendPos val="b"/>
      <c:layout>
        <c:manualLayout>
          <c:xMode val="edge"/>
          <c:yMode val="edge"/>
          <c:x val="0.27369140152282651"/>
          <c:y val="0.83492822649616993"/>
          <c:w val="0.70288436614330985"/>
          <c:h val="0.1482493411213983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Laurentian (Exc B2B)</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055296485997502"/>
          <c:y val="0.14485491799712882"/>
          <c:w val="0.81384832963840681"/>
          <c:h val="0.64068212467916652"/>
        </c:manualLayout>
      </c:layout>
      <c:lineChart>
        <c:grouping val="standard"/>
        <c:varyColors val="0"/>
        <c:ser>
          <c:idx val="0"/>
          <c:order val="0"/>
          <c:tx>
            <c:strRef>
              <c:f>'6. Chgs in Tot Share'!$IX$3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Share'!$IX$4:$IX$27</c:f>
              <c:numCache>
                <c:formatCode>0.00%</c:formatCode>
                <c:ptCount val="24"/>
                <c:pt idx="0">
                  <c:v>0</c:v>
                </c:pt>
                <c:pt idx="1">
                  <c:v>-6.0168336461778353E-3</c:v>
                </c:pt>
                <c:pt idx="2">
                  <c:v>3.3591545545221713E-3</c:v>
                </c:pt>
                <c:pt idx="3">
                  <c:v>-5.4039254306529382E-3</c:v>
                </c:pt>
                <c:pt idx="4">
                  <c:v>-2.1223950877586675E-2</c:v>
                </c:pt>
                <c:pt idx="5">
                  <c:v>6.6379202559982246E-3</c:v>
                </c:pt>
                <c:pt idx="6">
                  <c:v>5.6621991558410585E-3</c:v>
                </c:pt>
                <c:pt idx="7">
                  <c:v>-1.4539780166543474E-2</c:v>
                </c:pt>
                <c:pt idx="8">
                  <c:v>-3.1128009833948821E-2</c:v>
                </c:pt>
                <c:pt idx="9">
                  <c:v>-4.0852030222082475E-2</c:v>
                </c:pt>
                <c:pt idx="10">
                  <c:v>-4.7463544968122398E-2</c:v>
                </c:pt>
                <c:pt idx="11">
                  <c:v>-6.6648980683370371E-2</c:v>
                </c:pt>
                <c:pt idx="12">
                  <c:v>-7.5063064612444177E-2</c:v>
                </c:pt>
              </c:numCache>
            </c:numRef>
          </c:val>
          <c:smooth val="0"/>
          <c:extLst>
            <c:ext xmlns:c16="http://schemas.microsoft.com/office/drawing/2014/chart" uri="{C3380CC4-5D6E-409C-BE32-E72D297353CC}">
              <c16:uniqueId val="{00000000-66E0-044D-A53E-CC1FCB00B6F2}"/>
            </c:ext>
          </c:extLst>
        </c:ser>
        <c:ser>
          <c:idx val="1"/>
          <c:order val="1"/>
          <c:tx>
            <c:strRef>
              <c:f>'6. Chgs in Tot Share'!$IY$3</c:f>
              <c:strCache>
                <c:ptCount val="1"/>
                <c:pt idx="0">
                  <c:v> Term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Share'!$IY$4:$IY$27</c:f>
              <c:numCache>
                <c:formatCode>0.00%</c:formatCode>
                <c:ptCount val="24"/>
                <c:pt idx="0">
                  <c:v>0</c:v>
                </c:pt>
                <c:pt idx="1">
                  <c:v>-5.7253004719410357E-3</c:v>
                </c:pt>
                <c:pt idx="2">
                  <c:v>-4.5460628625760705E-3</c:v>
                </c:pt>
                <c:pt idx="3">
                  <c:v>-1.5858485765706427E-2</c:v>
                </c:pt>
                <c:pt idx="4">
                  <c:v>-1.1504080068913151E-2</c:v>
                </c:pt>
                <c:pt idx="5">
                  <c:v>-1.260175674783247E-2</c:v>
                </c:pt>
                <c:pt idx="6">
                  <c:v>-1.021556505147312E-2</c:v>
                </c:pt>
                <c:pt idx="7">
                  <c:v>-1.5782538865469663E-2</c:v>
                </c:pt>
                <c:pt idx="8">
                  <c:v>-1.5405554371369817E-2</c:v>
                </c:pt>
                <c:pt idx="9">
                  <c:v>-1.4320058994048071E-2</c:v>
                </c:pt>
                <c:pt idx="10">
                  <c:v>-1.5285640564565032E-2</c:v>
                </c:pt>
                <c:pt idx="11">
                  <c:v>-2.0697317584415481E-2</c:v>
                </c:pt>
                <c:pt idx="12">
                  <c:v>-1.6305249778625578E-2</c:v>
                </c:pt>
              </c:numCache>
            </c:numRef>
          </c:val>
          <c:smooth val="0"/>
          <c:extLst>
            <c:ext xmlns:c16="http://schemas.microsoft.com/office/drawing/2014/chart" uri="{C3380CC4-5D6E-409C-BE32-E72D297353CC}">
              <c16:uniqueId val="{00000001-66E0-044D-A53E-CC1FCB00B6F2}"/>
            </c:ext>
          </c:extLst>
        </c:ser>
        <c:ser>
          <c:idx val="3"/>
          <c:order val="2"/>
          <c:tx>
            <c:strRef>
              <c:f>'6. Chgs in Tot Share'!$JA$3</c:f>
              <c:strCache>
                <c:ptCount val="1"/>
                <c:pt idx="0">
                  <c:v> Mortgages </c:v>
                </c:pt>
              </c:strCache>
            </c:strRef>
          </c:tx>
          <c:spPr>
            <a:ln w="28575" cap="rnd">
              <a:solidFill>
                <a:srgbClr val="AB794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Share'!$JA$4:$JA$27</c:f>
              <c:numCache>
                <c:formatCode>0.00%</c:formatCode>
                <c:ptCount val="24"/>
                <c:pt idx="0">
                  <c:v>0</c:v>
                </c:pt>
                <c:pt idx="1">
                  <c:v>7.1724036788993594E-3</c:v>
                </c:pt>
                <c:pt idx="2">
                  <c:v>8.2472881514638711E-3</c:v>
                </c:pt>
                <c:pt idx="3">
                  <c:v>4.7179583655577858E-3</c:v>
                </c:pt>
                <c:pt idx="4">
                  <c:v>2.8936310986688754E-3</c:v>
                </c:pt>
                <c:pt idx="5">
                  <c:v>-5.4010865800178127E-3</c:v>
                </c:pt>
                <c:pt idx="6">
                  <c:v>-1.6868702667949636E-2</c:v>
                </c:pt>
                <c:pt idx="7">
                  <c:v>-3.0391113335895201E-2</c:v>
                </c:pt>
                <c:pt idx="8">
                  <c:v>-4.1337242282529392E-2</c:v>
                </c:pt>
                <c:pt idx="9">
                  <c:v>-4.7317346318977591E-2</c:v>
                </c:pt>
                <c:pt idx="10">
                  <c:v>-4.892250422794716E-2</c:v>
                </c:pt>
                <c:pt idx="11">
                  <c:v>-4.1381593739561864E-2</c:v>
                </c:pt>
                <c:pt idx="12">
                  <c:v>-4.6625434167992336E-2</c:v>
                </c:pt>
              </c:numCache>
            </c:numRef>
          </c:val>
          <c:smooth val="0"/>
          <c:extLst>
            <c:ext xmlns:c16="http://schemas.microsoft.com/office/drawing/2014/chart" uri="{C3380CC4-5D6E-409C-BE32-E72D297353CC}">
              <c16:uniqueId val="{00000002-66E0-044D-A53E-CC1FCB00B6F2}"/>
            </c:ext>
          </c:extLst>
        </c:ser>
        <c:ser>
          <c:idx val="4"/>
          <c:order val="3"/>
          <c:tx>
            <c:strRef>
              <c:f>'6. Chgs in Tot Share'!$JB$3</c:f>
              <c:strCache>
                <c:ptCount val="1"/>
                <c:pt idx="0">
                  <c:v> Real Secured Personal Loans </c:v>
                </c:pt>
              </c:strCache>
            </c:strRef>
          </c:tx>
          <c:spPr>
            <a:ln w="28575" cap="rnd">
              <a:solidFill>
                <a:srgbClr val="00206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Share'!$JB$4:$JB$27</c:f>
              <c:numCache>
                <c:formatCode>0.00%</c:formatCode>
                <c:ptCount val="24"/>
                <c:pt idx="0">
                  <c:v>0</c:v>
                </c:pt>
                <c:pt idx="1">
                  <c:v>-1.6953941027736029E-2</c:v>
                </c:pt>
                <c:pt idx="2">
                  <c:v>-3.9848801429182054E-2</c:v>
                </c:pt>
                <c:pt idx="3">
                  <c:v>-5.8591670926489495E-2</c:v>
                </c:pt>
                <c:pt idx="4">
                  <c:v>-7.1958152445131762E-2</c:v>
                </c:pt>
                <c:pt idx="5">
                  <c:v>-9.277598754322719E-2</c:v>
                </c:pt>
                <c:pt idx="6">
                  <c:v>-0.11542038678267298</c:v>
                </c:pt>
                <c:pt idx="7">
                  <c:v>-0.1317993407672855</c:v>
                </c:pt>
                <c:pt idx="8">
                  <c:v>-0.14848841888242101</c:v>
                </c:pt>
                <c:pt idx="9">
                  <c:v>-0.1674360580609949</c:v>
                </c:pt>
                <c:pt idx="10">
                  <c:v>-0.16952112339624187</c:v>
                </c:pt>
                <c:pt idx="11">
                  <c:v>-0.17005681071716894</c:v>
                </c:pt>
                <c:pt idx="12">
                  <c:v>-0.16691780816932633</c:v>
                </c:pt>
              </c:numCache>
            </c:numRef>
          </c:val>
          <c:smooth val="0"/>
          <c:extLst>
            <c:ext xmlns:c16="http://schemas.microsoft.com/office/drawing/2014/chart" uri="{C3380CC4-5D6E-409C-BE32-E72D297353CC}">
              <c16:uniqueId val="{00000003-66E0-044D-A53E-CC1FCB00B6F2}"/>
            </c:ext>
          </c:extLst>
        </c:ser>
        <c:ser>
          <c:idx val="5"/>
          <c:order val="4"/>
          <c:tx>
            <c:strRef>
              <c:f>'6. Chgs in Tot Share'!$JC$3</c:f>
              <c:strCache>
                <c:ptCount val="1"/>
                <c:pt idx="0">
                  <c:v> Other Personal Loans </c:v>
                </c:pt>
              </c:strCache>
            </c:strRef>
          </c:tx>
          <c:spPr>
            <a:ln w="28575" cap="rnd" cmpd="sng">
              <a:solidFill>
                <a:srgbClr val="00B0F0"/>
              </a:solidFill>
              <a:prstDash val="solid"/>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Share'!$JC$4:$JC$27</c:f>
              <c:numCache>
                <c:formatCode>0.00%</c:formatCode>
                <c:ptCount val="24"/>
                <c:pt idx="0">
                  <c:v>0</c:v>
                </c:pt>
                <c:pt idx="1">
                  <c:v>-4.0183870340096605E-3</c:v>
                </c:pt>
                <c:pt idx="2">
                  <c:v>-1.7258086220428119E-2</c:v>
                </c:pt>
                <c:pt idx="3">
                  <c:v>-4.1591680423246874E-2</c:v>
                </c:pt>
                <c:pt idx="4">
                  <c:v>-3.8393742442260695E-2</c:v>
                </c:pt>
                <c:pt idx="5">
                  <c:v>-4.8220967925523939E-2</c:v>
                </c:pt>
                <c:pt idx="6">
                  <c:v>-6.7947422831327528E-2</c:v>
                </c:pt>
                <c:pt idx="7">
                  <c:v>-8.997258734581863E-2</c:v>
                </c:pt>
                <c:pt idx="8">
                  <c:v>-9.1731241120356993E-2</c:v>
                </c:pt>
                <c:pt idx="9">
                  <c:v>-0.11942351723840222</c:v>
                </c:pt>
                <c:pt idx="10">
                  <c:v>-0.13214851483205584</c:v>
                </c:pt>
                <c:pt idx="11">
                  <c:v>-0.15748904817516385</c:v>
                </c:pt>
                <c:pt idx="12">
                  <c:v>-0.18213057717891995</c:v>
                </c:pt>
              </c:numCache>
            </c:numRef>
          </c:val>
          <c:smooth val="0"/>
          <c:extLst>
            <c:ext xmlns:c16="http://schemas.microsoft.com/office/drawing/2014/chart" uri="{C3380CC4-5D6E-409C-BE32-E72D297353CC}">
              <c16:uniqueId val="{00000004-66E0-044D-A53E-CC1FCB00B6F2}"/>
            </c:ext>
          </c:extLst>
        </c:ser>
        <c:dLbls>
          <c:showLegendKey val="0"/>
          <c:showVal val="0"/>
          <c:showCatName val="0"/>
          <c:showSerName val="0"/>
          <c:showPercent val="0"/>
          <c:showBubbleSize val="0"/>
        </c:dLbls>
        <c:smooth val="0"/>
        <c:axId val="403137936"/>
        <c:axId val="403138720"/>
      </c:lineChart>
      <c:catAx>
        <c:axId val="40313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8720"/>
        <c:crossesAt val="0"/>
        <c:auto val="1"/>
        <c:lblAlgn val="ctr"/>
        <c:lblOffset val="100"/>
        <c:noMultiLvlLbl val="0"/>
      </c:catAx>
      <c:valAx>
        <c:axId val="4031387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7936"/>
        <c:crosses val="autoZero"/>
        <c:crossBetween val="between"/>
      </c:valAx>
      <c:spPr>
        <a:noFill/>
        <a:ln>
          <a:noFill/>
        </a:ln>
        <a:effectLst/>
      </c:spPr>
    </c:plotArea>
    <c:legend>
      <c:legendPos val="b"/>
      <c:layout>
        <c:manualLayout>
          <c:xMode val="edge"/>
          <c:yMode val="edge"/>
          <c:x val="5.1989654205845649E-2"/>
          <c:y val="0.84097207117066153"/>
          <c:w val="0.93161939708992692"/>
          <c:h val="0.1424533431939792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Large Full-Service Banks and Desjardins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340709315443281"/>
          <c:y val="0.20942721268752296"/>
          <c:w val="0.77175811214072199"/>
          <c:h val="0.64454888683469025"/>
        </c:manualLayout>
      </c:layout>
      <c:lineChart>
        <c:grouping val="standard"/>
        <c:varyColors val="0"/>
        <c:ser>
          <c:idx val="0"/>
          <c:order val="0"/>
          <c:tx>
            <c:strRef>
              <c:f>'6. Chgs in Tot Share'!$BN$3</c:f>
              <c:strCache>
                <c:ptCount val="1"/>
                <c:pt idx="0">
                  <c:v> RBC </c:v>
                </c:pt>
              </c:strCache>
            </c:strRef>
          </c:tx>
          <c:spPr>
            <a:ln w="28575" cap="rnd">
              <a:solidFill>
                <a:srgbClr val="FFC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Share'!$BN$4:$BN$27</c:f>
              <c:numCache>
                <c:formatCode>0.00%</c:formatCode>
                <c:ptCount val="24"/>
                <c:pt idx="0">
                  <c:v>0</c:v>
                </c:pt>
                <c:pt idx="1">
                  <c:v>3.2473245309225418E-3</c:v>
                </c:pt>
                <c:pt idx="2">
                  <c:v>1.0859545580757199E-2</c:v>
                </c:pt>
                <c:pt idx="3">
                  <c:v>8.4606136260353664E-3</c:v>
                </c:pt>
                <c:pt idx="4">
                  <c:v>7.4714458342004407E-3</c:v>
                </c:pt>
                <c:pt idx="5">
                  <c:v>7.0836443557605782E-3</c:v>
                </c:pt>
                <c:pt idx="6">
                  <c:v>6.7882581144456259E-3</c:v>
                </c:pt>
                <c:pt idx="7">
                  <c:v>7.8381967900161675E-3</c:v>
                </c:pt>
                <c:pt idx="8">
                  <c:v>8.0630531755133145E-3</c:v>
                </c:pt>
                <c:pt idx="9">
                  <c:v>9.8577762205977366E-3</c:v>
                </c:pt>
                <c:pt idx="10">
                  <c:v>9.1193464717232511E-3</c:v>
                </c:pt>
                <c:pt idx="11">
                  <c:v>1.0618704248760038E-2</c:v>
                </c:pt>
                <c:pt idx="12">
                  <c:v>1.1884446956133426E-2</c:v>
                </c:pt>
              </c:numCache>
            </c:numRef>
          </c:val>
          <c:smooth val="0"/>
          <c:extLst>
            <c:ext xmlns:c16="http://schemas.microsoft.com/office/drawing/2014/chart" uri="{C3380CC4-5D6E-409C-BE32-E72D297353CC}">
              <c16:uniqueId val="{00000000-BCC6-2647-8A01-0F98043A3246}"/>
            </c:ext>
          </c:extLst>
        </c:ser>
        <c:ser>
          <c:idx val="1"/>
          <c:order val="1"/>
          <c:tx>
            <c:strRef>
              <c:f>'6. Chgs in Tot Share'!$BO$3</c:f>
              <c:strCache>
                <c:ptCount val="1"/>
                <c:pt idx="0">
                  <c:v> TDCT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Share'!$BO$4:$BO$27</c:f>
              <c:numCache>
                <c:formatCode>0.00%</c:formatCode>
                <c:ptCount val="24"/>
                <c:pt idx="0">
                  <c:v>0</c:v>
                </c:pt>
                <c:pt idx="1">
                  <c:v>1.1248527898318503E-3</c:v>
                </c:pt>
                <c:pt idx="2">
                  <c:v>1.526215619433181E-3</c:v>
                </c:pt>
                <c:pt idx="3">
                  <c:v>4.162354671581707E-3</c:v>
                </c:pt>
                <c:pt idx="4">
                  <c:v>6.9026728283988056E-3</c:v>
                </c:pt>
                <c:pt idx="5">
                  <c:v>6.0428980888243694E-3</c:v>
                </c:pt>
                <c:pt idx="6">
                  <c:v>8.5678813707206949E-3</c:v>
                </c:pt>
                <c:pt idx="7">
                  <c:v>9.7835508770316264E-3</c:v>
                </c:pt>
                <c:pt idx="8">
                  <c:v>6.4237728429219236E-3</c:v>
                </c:pt>
                <c:pt idx="9">
                  <c:v>7.2331008697794361E-3</c:v>
                </c:pt>
                <c:pt idx="10">
                  <c:v>6.6441570297522895E-3</c:v>
                </c:pt>
                <c:pt idx="11">
                  <c:v>7.494301718974767E-3</c:v>
                </c:pt>
                <c:pt idx="12">
                  <c:v>7.5339800145251042E-3</c:v>
                </c:pt>
              </c:numCache>
            </c:numRef>
          </c:val>
          <c:smooth val="0"/>
          <c:extLst>
            <c:ext xmlns:c16="http://schemas.microsoft.com/office/drawing/2014/chart" uri="{C3380CC4-5D6E-409C-BE32-E72D297353CC}">
              <c16:uniqueId val="{00000001-BCC6-2647-8A01-0F98043A3246}"/>
            </c:ext>
          </c:extLst>
        </c:ser>
        <c:ser>
          <c:idx val="2"/>
          <c:order val="2"/>
          <c:tx>
            <c:strRef>
              <c:f>'6. Chgs in Tot Share'!$BP$3</c:f>
              <c:strCache>
                <c:ptCount val="1"/>
                <c:pt idx="0">
                  <c:v> BNS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Share'!$BP$4:$BP$27</c:f>
              <c:numCache>
                <c:formatCode>0.00%</c:formatCode>
                <c:ptCount val="24"/>
                <c:pt idx="0">
                  <c:v>0</c:v>
                </c:pt>
                <c:pt idx="1">
                  <c:v>3.1606221175293279E-3</c:v>
                </c:pt>
                <c:pt idx="2">
                  <c:v>3.134268631335921E-3</c:v>
                </c:pt>
                <c:pt idx="3">
                  <c:v>3.1030576557019214E-3</c:v>
                </c:pt>
                <c:pt idx="4">
                  <c:v>3.7528744296003651E-3</c:v>
                </c:pt>
                <c:pt idx="5">
                  <c:v>6.5734864475587627E-4</c:v>
                </c:pt>
                <c:pt idx="6">
                  <c:v>1.0127644065057514E-3</c:v>
                </c:pt>
                <c:pt idx="7">
                  <c:v>1.4721355374551273E-3</c:v>
                </c:pt>
                <c:pt idx="8">
                  <c:v>3.0703460483428387E-3</c:v>
                </c:pt>
                <c:pt idx="9">
                  <c:v>3.2907466493479302E-3</c:v>
                </c:pt>
                <c:pt idx="10">
                  <c:v>4.0183246839948115E-3</c:v>
                </c:pt>
                <c:pt idx="11">
                  <c:v>4.8652208867780156E-3</c:v>
                </c:pt>
                <c:pt idx="12">
                  <c:v>2.4060312169958114E-3</c:v>
                </c:pt>
              </c:numCache>
            </c:numRef>
          </c:val>
          <c:smooth val="0"/>
          <c:extLst>
            <c:ext xmlns:c16="http://schemas.microsoft.com/office/drawing/2014/chart" uri="{C3380CC4-5D6E-409C-BE32-E72D297353CC}">
              <c16:uniqueId val="{00000002-BCC6-2647-8A01-0F98043A3246}"/>
            </c:ext>
          </c:extLst>
        </c:ser>
        <c:ser>
          <c:idx val="3"/>
          <c:order val="3"/>
          <c:tx>
            <c:strRef>
              <c:f>'6. Chgs in Tot Share'!$BQ$3</c:f>
              <c:strCache>
                <c:ptCount val="1"/>
                <c:pt idx="0">
                  <c:v> BMO </c:v>
                </c:pt>
              </c:strCache>
            </c:strRef>
          </c:tx>
          <c:spPr>
            <a:ln w="28575" cap="rnd">
              <a:solidFill>
                <a:srgbClr val="0432FF"/>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Share'!$BQ$4:$BQ$27</c:f>
              <c:numCache>
                <c:formatCode>0.00%</c:formatCode>
                <c:ptCount val="24"/>
                <c:pt idx="0">
                  <c:v>0</c:v>
                </c:pt>
                <c:pt idx="1">
                  <c:v>-1.8482869634366418E-4</c:v>
                </c:pt>
                <c:pt idx="2">
                  <c:v>1.9613519885010465E-4</c:v>
                </c:pt>
                <c:pt idx="3">
                  <c:v>5.9711456492512484E-4</c:v>
                </c:pt>
                <c:pt idx="4">
                  <c:v>-1.2352312659318506E-3</c:v>
                </c:pt>
                <c:pt idx="5">
                  <c:v>8.2912696019530425E-4</c:v>
                </c:pt>
                <c:pt idx="6">
                  <c:v>1.1013072639321489E-3</c:v>
                </c:pt>
                <c:pt idx="7">
                  <c:v>2.3382649760003414E-3</c:v>
                </c:pt>
                <c:pt idx="8">
                  <c:v>8.9993218427455958E-4</c:v>
                </c:pt>
                <c:pt idx="9">
                  <c:v>4.30820211865654E-3</c:v>
                </c:pt>
                <c:pt idx="10">
                  <c:v>3.0701440168813239E-3</c:v>
                </c:pt>
                <c:pt idx="11">
                  <c:v>3.7787851200502989E-3</c:v>
                </c:pt>
                <c:pt idx="12">
                  <c:v>2.3942478109128923E-3</c:v>
                </c:pt>
              </c:numCache>
            </c:numRef>
          </c:val>
          <c:smooth val="0"/>
          <c:extLst>
            <c:ext xmlns:c16="http://schemas.microsoft.com/office/drawing/2014/chart" uri="{C3380CC4-5D6E-409C-BE32-E72D297353CC}">
              <c16:uniqueId val="{00000003-BCC6-2647-8A01-0F98043A3246}"/>
            </c:ext>
          </c:extLst>
        </c:ser>
        <c:ser>
          <c:idx val="4"/>
          <c:order val="4"/>
          <c:tx>
            <c:strRef>
              <c:f>'6. Chgs in Tot Share'!$BR$3</c:f>
              <c:strCache>
                <c:ptCount val="1"/>
                <c:pt idx="0">
                  <c:v> CIBC </c:v>
                </c:pt>
              </c:strCache>
            </c:strRef>
          </c:tx>
          <c:spPr>
            <a:ln w="28575" cap="rnd">
              <a:solidFill>
                <a:srgbClr val="C0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Share'!$BR$4:$BR$27</c:f>
              <c:numCache>
                <c:formatCode>0.00%</c:formatCode>
                <c:ptCount val="24"/>
                <c:pt idx="0">
                  <c:v>0</c:v>
                </c:pt>
                <c:pt idx="1">
                  <c:v>1.8751493091363207E-3</c:v>
                </c:pt>
                <c:pt idx="2">
                  <c:v>4.9303144335884064E-3</c:v>
                </c:pt>
                <c:pt idx="3">
                  <c:v>7.6645869986114923E-3</c:v>
                </c:pt>
                <c:pt idx="4">
                  <c:v>1.0529788203687076E-2</c:v>
                </c:pt>
                <c:pt idx="5">
                  <c:v>1.2002629533727825E-2</c:v>
                </c:pt>
                <c:pt idx="6">
                  <c:v>1.7817377097512445E-2</c:v>
                </c:pt>
                <c:pt idx="7">
                  <c:v>1.8864552657431883E-2</c:v>
                </c:pt>
                <c:pt idx="8">
                  <c:v>1.8555077666231708E-2</c:v>
                </c:pt>
                <c:pt idx="9">
                  <c:v>1.9712318018276637E-2</c:v>
                </c:pt>
                <c:pt idx="10">
                  <c:v>2.1064756798367057E-2</c:v>
                </c:pt>
                <c:pt idx="11">
                  <c:v>2.4706650836356009E-2</c:v>
                </c:pt>
                <c:pt idx="12">
                  <c:v>2.6900896263714461E-2</c:v>
                </c:pt>
              </c:numCache>
            </c:numRef>
          </c:val>
          <c:smooth val="0"/>
          <c:extLst>
            <c:ext xmlns:c16="http://schemas.microsoft.com/office/drawing/2014/chart" uri="{C3380CC4-5D6E-409C-BE32-E72D297353CC}">
              <c16:uniqueId val="{00000004-BCC6-2647-8A01-0F98043A3246}"/>
            </c:ext>
          </c:extLst>
        </c:ser>
        <c:ser>
          <c:idx val="5"/>
          <c:order val="5"/>
          <c:tx>
            <c:strRef>
              <c:f>'6. Chgs in Tot Share'!$BS$3</c:f>
              <c:strCache>
                <c:ptCount val="1"/>
                <c:pt idx="0">
                  <c:v> Desjardins </c:v>
                </c:pt>
              </c:strCache>
            </c:strRef>
          </c:tx>
          <c:spPr>
            <a:ln w="28575" cap="rnd">
              <a:solidFill>
                <a:srgbClr val="00B05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Share'!$BS$4:$BS$27</c:f>
              <c:numCache>
                <c:formatCode>0.00%</c:formatCode>
                <c:ptCount val="24"/>
                <c:pt idx="0">
                  <c:v>0</c:v>
                </c:pt>
                <c:pt idx="1">
                  <c:v>0</c:v>
                </c:pt>
                <c:pt idx="2">
                  <c:v>4.8793261794915976E-3</c:v>
                </c:pt>
                <c:pt idx="3">
                  <c:v>4.8793261794915976E-3</c:v>
                </c:pt>
                <c:pt idx="4">
                  <c:v>4.8793261794915976E-3</c:v>
                </c:pt>
                <c:pt idx="5">
                  <c:v>1.2045579964850799E-2</c:v>
                </c:pt>
                <c:pt idx="6">
                  <c:v>1.2045579964850799E-2</c:v>
                </c:pt>
                <c:pt idx="7">
                  <c:v>1.2045579964850799E-2</c:v>
                </c:pt>
                <c:pt idx="8">
                  <c:v>1.6873576063826792E-2</c:v>
                </c:pt>
                <c:pt idx="9">
                  <c:v>1.6873576063826792E-2</c:v>
                </c:pt>
                <c:pt idx="10">
                  <c:v>1.6873576063826792E-2</c:v>
                </c:pt>
                <c:pt idx="11">
                  <c:v>1.5806511580006274E-2</c:v>
                </c:pt>
                <c:pt idx="12">
                  <c:v>1.5806511580006274E-2</c:v>
                </c:pt>
              </c:numCache>
            </c:numRef>
          </c:val>
          <c:smooth val="0"/>
          <c:extLst>
            <c:ext xmlns:c16="http://schemas.microsoft.com/office/drawing/2014/chart" uri="{C3380CC4-5D6E-409C-BE32-E72D297353CC}">
              <c16:uniqueId val="{00000005-BCC6-2647-8A01-0F98043A3246}"/>
            </c:ext>
          </c:extLst>
        </c:ser>
        <c:dLbls>
          <c:showLegendKey val="0"/>
          <c:showVal val="0"/>
          <c:showCatName val="0"/>
          <c:showSerName val="0"/>
          <c:showPercent val="0"/>
          <c:showBubbleSize val="0"/>
        </c:dLbls>
        <c:smooth val="0"/>
        <c:axId val="99723560"/>
        <c:axId val="99723952"/>
      </c:lineChart>
      <c:catAx>
        <c:axId val="99723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723952"/>
        <c:crosses val="autoZero"/>
        <c:auto val="1"/>
        <c:lblAlgn val="ctr"/>
        <c:lblOffset val="100"/>
        <c:noMultiLvlLbl val="0"/>
      </c:catAx>
      <c:valAx>
        <c:axId val="997239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723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Laurentian (Ex B2B)</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217834998980985"/>
          <c:y val="0.13898979323157201"/>
          <c:w val="0.82271526409074081"/>
          <c:h val="0.66399253507674727"/>
        </c:manualLayout>
      </c:layout>
      <c:lineChart>
        <c:grouping val="standard"/>
        <c:varyColors val="0"/>
        <c:ser>
          <c:idx val="0"/>
          <c:order val="0"/>
          <c:tx>
            <c:strRef>
              <c:f>'Qtrly Share Change'!$DV$2</c:f>
              <c:strCache>
                <c:ptCount val="1"/>
                <c:pt idx="0">
                  <c:v> Demand </c:v>
                </c:pt>
              </c:strCache>
            </c:strRef>
          </c:tx>
          <c:spPr>
            <a:ln w="28575" cap="rnd">
              <a:solidFill>
                <a:srgbClr val="00FA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Change'!$DV$3:$DV$23</c:f>
              <c:numCache>
                <c:formatCode>0.00%</c:formatCode>
                <c:ptCount val="21"/>
                <c:pt idx="0">
                  <c:v>0</c:v>
                </c:pt>
                <c:pt idx="1">
                  <c:v>-6.452941675730425E-3</c:v>
                </c:pt>
                <c:pt idx="2">
                  <c:v>-2.4453349608519602E-2</c:v>
                </c:pt>
                <c:pt idx="3">
                  <c:v>-5.2966762046828958E-2</c:v>
                </c:pt>
                <c:pt idx="4">
                  <c:v>-6.7874152269407642E-2</c:v>
                </c:pt>
                <c:pt idx="5">
                  <c:v>-8.5758452953472675E-2</c:v>
                </c:pt>
                <c:pt idx="6">
                  <c:v>-0.10763906130425038</c:v>
                </c:pt>
                <c:pt idx="7">
                  <c:v>-0.13998546049144192</c:v>
                </c:pt>
                <c:pt idx="8">
                  <c:v>-0.14797263497376914</c:v>
                </c:pt>
                <c:pt idx="9">
                  <c:v>-0.17613714373116798</c:v>
                </c:pt>
                <c:pt idx="10">
                  <c:v>-0.20061394682513498</c:v>
                </c:pt>
                <c:pt idx="11">
                  <c:v>-0.23812041585135288</c:v>
                </c:pt>
                <c:pt idx="12">
                  <c:v>-0.26727402282564766</c:v>
                </c:pt>
                <c:pt idx="13">
                  <c:v>-5.2875713607408614E-2</c:v>
                </c:pt>
                <c:pt idx="14">
                  <c:v>-0.10135906096508836</c:v>
                </c:pt>
                <c:pt idx="15">
                  <c:v>-0.14729009921505248</c:v>
                </c:pt>
                <c:pt idx="16">
                  <c:v>-0.19728644863070161</c:v>
                </c:pt>
                <c:pt idx="17">
                  <c:v>-0.20162425280447591</c:v>
                </c:pt>
                <c:pt idx="18">
                  <c:v>-0.1927413246377562</c:v>
                </c:pt>
                <c:pt idx="19">
                  <c:v>-0.23007892689091533</c:v>
                </c:pt>
                <c:pt idx="20">
                  <c:v>-0.25754058780241978</c:v>
                </c:pt>
              </c:numCache>
            </c:numRef>
          </c:val>
          <c:smooth val="0"/>
          <c:extLst>
            <c:ext xmlns:c16="http://schemas.microsoft.com/office/drawing/2014/chart" uri="{C3380CC4-5D6E-409C-BE32-E72D297353CC}">
              <c16:uniqueId val="{00000000-DA13-094B-B58B-DF2693EE4073}"/>
            </c:ext>
          </c:extLst>
        </c:ser>
        <c:ser>
          <c:idx val="1"/>
          <c:order val="1"/>
          <c:tx>
            <c:strRef>
              <c:f>'Qtrly Share Change'!$DW$2</c:f>
              <c:strCache>
                <c:ptCount val="1"/>
                <c:pt idx="0">
                  <c:v> Term </c:v>
                </c:pt>
              </c:strCache>
            </c:strRef>
          </c:tx>
          <c:spPr>
            <a:ln w="28575" cap="rnd">
              <a:solidFill>
                <a:srgbClr val="FF00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Change'!$DW$3:$DW$23</c:f>
              <c:numCache>
                <c:formatCode>0.00%</c:formatCode>
                <c:ptCount val="21"/>
                <c:pt idx="0">
                  <c:v>0</c:v>
                </c:pt>
                <c:pt idx="1">
                  <c:v>-2.8827335019872564E-2</c:v>
                </c:pt>
                <c:pt idx="2">
                  <c:v>-3.7914910133355746E-2</c:v>
                </c:pt>
                <c:pt idx="3">
                  <c:v>-3.9136119508507462E-2</c:v>
                </c:pt>
                <c:pt idx="4">
                  <c:v>-1.2857458184451349E-2</c:v>
                </c:pt>
                <c:pt idx="5">
                  <c:v>2.8502228005653756E-2</c:v>
                </c:pt>
                <c:pt idx="6">
                  <c:v>3.7421573394427199E-2</c:v>
                </c:pt>
                <c:pt idx="7">
                  <c:v>7.6969331728772156E-3</c:v>
                </c:pt>
                <c:pt idx="8">
                  <c:v>-4.8686915865452561E-2</c:v>
                </c:pt>
                <c:pt idx="9">
                  <c:v>-6.8803291224790133E-2</c:v>
                </c:pt>
                <c:pt idx="10">
                  <c:v>-0.12871348472457556</c:v>
                </c:pt>
                <c:pt idx="11">
                  <c:v>-0.15674458104029718</c:v>
                </c:pt>
                <c:pt idx="12">
                  <c:v>-0.17551012723704951</c:v>
                </c:pt>
                <c:pt idx="13">
                  <c:v>-0.20143196510120001</c:v>
                </c:pt>
                <c:pt idx="14">
                  <c:v>-0.24321205477861521</c:v>
                </c:pt>
                <c:pt idx="15">
                  <c:v>-0.28336156150181246</c:v>
                </c:pt>
                <c:pt idx="16">
                  <c:v>-0.28330834122725213</c:v>
                </c:pt>
                <c:pt idx="17">
                  <c:v>-0.29467398569630027</c:v>
                </c:pt>
                <c:pt idx="18">
                  <c:v>-0.29062975148929332</c:v>
                </c:pt>
                <c:pt idx="19">
                  <c:v>-0.29357140806142007</c:v>
                </c:pt>
                <c:pt idx="20">
                  <c:v>-0.29499417773779929</c:v>
                </c:pt>
              </c:numCache>
            </c:numRef>
          </c:val>
          <c:smooth val="0"/>
          <c:extLst>
            <c:ext xmlns:c16="http://schemas.microsoft.com/office/drawing/2014/chart" uri="{C3380CC4-5D6E-409C-BE32-E72D297353CC}">
              <c16:uniqueId val="{00000001-DA13-094B-B58B-DF2693EE4073}"/>
            </c:ext>
          </c:extLst>
        </c:ser>
        <c:ser>
          <c:idx val="3"/>
          <c:order val="2"/>
          <c:tx>
            <c:strRef>
              <c:f>'Qtrly Share Change'!$DY$2</c:f>
              <c:strCache>
                <c:ptCount val="1"/>
                <c:pt idx="0">
                  <c:v> Mortgages </c:v>
                </c:pt>
              </c:strCache>
            </c:strRef>
          </c:tx>
          <c:spPr>
            <a:ln w="28575" cap="rnd">
              <a:solidFill>
                <a:srgbClr val="AB7942"/>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Change'!$DY$3:$DY$23</c:f>
              <c:numCache>
                <c:formatCode>0.00%</c:formatCode>
                <c:ptCount val="21"/>
                <c:pt idx="0">
                  <c:v>0</c:v>
                </c:pt>
                <c:pt idx="1">
                  <c:v>-2.4789116223545948E-3</c:v>
                </c:pt>
                <c:pt idx="2">
                  <c:v>-2.1120892494759083E-2</c:v>
                </c:pt>
                <c:pt idx="3">
                  <c:v>-4.2882722499918105E-2</c:v>
                </c:pt>
                <c:pt idx="4">
                  <c:v>-4.4813775276709683E-2</c:v>
                </c:pt>
                <c:pt idx="5">
                  <c:v>-6.0630446764933725E-2</c:v>
                </c:pt>
                <c:pt idx="6">
                  <c:v>-8.126451595048248E-2</c:v>
                </c:pt>
                <c:pt idx="7">
                  <c:v>-0.12116176372888141</c:v>
                </c:pt>
                <c:pt idx="8">
                  <c:v>-0.14687631599869236</c:v>
                </c:pt>
                <c:pt idx="9">
                  <c:v>-0.16679496604454444</c:v>
                </c:pt>
                <c:pt idx="10">
                  <c:v>-0.17110047692076213</c:v>
                </c:pt>
                <c:pt idx="11">
                  <c:v>-0.16812769891365828</c:v>
                </c:pt>
                <c:pt idx="12">
                  <c:v>-0.15914530497571008</c:v>
                </c:pt>
                <c:pt idx="13">
                  <c:v>-0.1635613075834173</c:v>
                </c:pt>
                <c:pt idx="14">
                  <c:v>-0.16440096735784071</c:v>
                </c:pt>
                <c:pt idx="15">
                  <c:v>-0.16073240994297028</c:v>
                </c:pt>
                <c:pt idx="16">
                  <c:v>-0.1204382727554839</c:v>
                </c:pt>
                <c:pt idx="17">
                  <c:v>-0.11628853714640618</c:v>
                </c:pt>
                <c:pt idx="18">
                  <c:v>-0.13527533801047986</c:v>
                </c:pt>
                <c:pt idx="19">
                  <c:v>-0.16205679961243077</c:v>
                </c:pt>
                <c:pt idx="20">
                  <c:v>-0.1614482201658087</c:v>
                </c:pt>
              </c:numCache>
            </c:numRef>
          </c:val>
          <c:smooth val="0"/>
          <c:extLst>
            <c:ext xmlns:c16="http://schemas.microsoft.com/office/drawing/2014/chart" uri="{C3380CC4-5D6E-409C-BE32-E72D297353CC}">
              <c16:uniqueId val="{00000002-DA13-094B-B58B-DF2693EE4073}"/>
            </c:ext>
          </c:extLst>
        </c:ser>
        <c:ser>
          <c:idx val="4"/>
          <c:order val="3"/>
          <c:tx>
            <c:strRef>
              <c:f>'Qtrly Share Change'!$DZ$2</c:f>
              <c:strCache>
                <c:ptCount val="1"/>
                <c:pt idx="0">
                  <c:v> Real Estate Secured Pers Loans </c:v>
                </c:pt>
              </c:strCache>
            </c:strRef>
          </c:tx>
          <c:spPr>
            <a:ln w="28575" cap="rnd">
              <a:solidFill>
                <a:srgbClr val="0070C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Change'!$DZ$3:$DZ$23</c:f>
              <c:numCache>
                <c:formatCode>0.00%</c:formatCode>
                <c:ptCount val="21"/>
                <c:pt idx="0">
                  <c:v>0</c:v>
                </c:pt>
                <c:pt idx="1">
                  <c:v>-1.9864018847399707E-2</c:v>
                </c:pt>
                <c:pt idx="2">
                  <c:v>-4.386833578889817E-2</c:v>
                </c:pt>
                <c:pt idx="3">
                  <c:v>-0.1045718261219552</c:v>
                </c:pt>
                <c:pt idx="4">
                  <c:v>-0.15953062189976364</c:v>
                </c:pt>
                <c:pt idx="5">
                  <c:v>-0.20618705782938426</c:v>
                </c:pt>
                <c:pt idx="6">
                  <c:v>-0.24099433198919187</c:v>
                </c:pt>
                <c:pt idx="7">
                  <c:v>-0.28607327759830892</c:v>
                </c:pt>
                <c:pt idx="8">
                  <c:v>-0.31665601268673799</c:v>
                </c:pt>
                <c:pt idx="9">
                  <c:v>-0.34810244876026503</c:v>
                </c:pt>
                <c:pt idx="10">
                  <c:v>-0.36995563551164257</c:v>
                </c:pt>
                <c:pt idx="11">
                  <c:v>-0.41053604941479327</c:v>
                </c:pt>
                <c:pt idx="12">
                  <c:v>-0.43030270584677272</c:v>
                </c:pt>
                <c:pt idx="13">
                  <c:v>-0.46026740282069634</c:v>
                </c:pt>
                <c:pt idx="14">
                  <c:v>-0.49333344486408748</c:v>
                </c:pt>
                <c:pt idx="15">
                  <c:v>-0.52560762330428756</c:v>
                </c:pt>
                <c:pt idx="16">
                  <c:v>-0.5481834668817489</c:v>
                </c:pt>
                <c:pt idx="17">
                  <c:v>-0.57465615250936086</c:v>
                </c:pt>
                <c:pt idx="18">
                  <c:v>-0.60033230588906383</c:v>
                </c:pt>
                <c:pt idx="19">
                  <c:v>-0.62383384615385384</c:v>
                </c:pt>
                <c:pt idx="20">
                  <c:v>-0.62359969228451118</c:v>
                </c:pt>
              </c:numCache>
            </c:numRef>
          </c:val>
          <c:smooth val="0"/>
          <c:extLst>
            <c:ext xmlns:c16="http://schemas.microsoft.com/office/drawing/2014/chart" uri="{C3380CC4-5D6E-409C-BE32-E72D297353CC}">
              <c16:uniqueId val="{00000003-DA13-094B-B58B-DF2693EE4073}"/>
            </c:ext>
          </c:extLst>
        </c:ser>
        <c:ser>
          <c:idx val="5"/>
          <c:order val="4"/>
          <c:tx>
            <c:strRef>
              <c:f>'Qtrly Share Change'!$EA$2</c:f>
              <c:strCache>
                <c:ptCount val="1"/>
                <c:pt idx="0">
                  <c:v> Other Personal Loans </c:v>
                </c:pt>
              </c:strCache>
            </c:strRef>
          </c:tx>
          <c:spPr>
            <a:ln w="28575" cap="rnd">
              <a:solidFill>
                <a:srgbClr val="00B0F0"/>
              </a:solidFill>
              <a:prstDash val="solid"/>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Change'!$EA$3:$EA$23</c:f>
              <c:numCache>
                <c:formatCode>0.00%</c:formatCode>
                <c:ptCount val="21"/>
                <c:pt idx="0">
                  <c:v>0</c:v>
                </c:pt>
                <c:pt idx="1">
                  <c:v>-1.3835728719741527E-2</c:v>
                </c:pt>
                <c:pt idx="2">
                  <c:v>-2.7189567235904637E-2</c:v>
                </c:pt>
                <c:pt idx="3">
                  <c:v>-6.8262621922620059E-2</c:v>
                </c:pt>
                <c:pt idx="4">
                  <c:v>-7.5872319544946623E-2</c:v>
                </c:pt>
                <c:pt idx="5">
                  <c:v>-7.8984776457726599E-2</c:v>
                </c:pt>
                <c:pt idx="6">
                  <c:v>-9.1233204897301828E-2</c:v>
                </c:pt>
                <c:pt idx="7">
                  <c:v>-0.12908473791986055</c:v>
                </c:pt>
                <c:pt idx="8">
                  <c:v>-0.15774698611411625</c:v>
                </c:pt>
                <c:pt idx="9">
                  <c:v>-0.18601407825364927</c:v>
                </c:pt>
                <c:pt idx="10">
                  <c:v>-0.19796939096621777</c:v>
                </c:pt>
                <c:pt idx="11">
                  <c:v>-0.2320332771140183</c:v>
                </c:pt>
                <c:pt idx="12">
                  <c:v>-0.26691576804946088</c:v>
                </c:pt>
                <c:pt idx="13">
                  <c:v>-0.29495290787017187</c:v>
                </c:pt>
                <c:pt idx="14">
                  <c:v>-0.30082088124408551</c:v>
                </c:pt>
                <c:pt idx="15">
                  <c:v>-0.32396540979854749</c:v>
                </c:pt>
                <c:pt idx="16">
                  <c:v>-0.3516574355688461</c:v>
                </c:pt>
                <c:pt idx="17">
                  <c:v>-0.37862309231345503</c:v>
                </c:pt>
                <c:pt idx="18">
                  <c:v>-0.41113070367527088</c:v>
                </c:pt>
                <c:pt idx="19">
                  <c:v>-0.45376428893255338</c:v>
                </c:pt>
                <c:pt idx="20">
                  <c:v>-0.46974044103835327</c:v>
                </c:pt>
              </c:numCache>
            </c:numRef>
          </c:val>
          <c:smooth val="0"/>
          <c:extLst>
            <c:ext xmlns:c16="http://schemas.microsoft.com/office/drawing/2014/chart" uri="{C3380CC4-5D6E-409C-BE32-E72D297353CC}">
              <c16:uniqueId val="{00000004-DA13-094B-B58B-DF2693EE4073}"/>
            </c:ext>
          </c:extLst>
        </c:ser>
        <c:dLbls>
          <c:showLegendKey val="0"/>
          <c:showVal val="0"/>
          <c:showCatName val="0"/>
          <c:showSerName val="0"/>
          <c:showPercent val="0"/>
          <c:showBubbleSize val="0"/>
        </c:dLbls>
        <c:smooth val="0"/>
        <c:axId val="403137936"/>
        <c:axId val="403138720"/>
      </c:lineChart>
      <c:catAx>
        <c:axId val="40313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8720"/>
        <c:crossesAt val="0"/>
        <c:auto val="1"/>
        <c:lblAlgn val="ctr"/>
        <c:lblOffset val="100"/>
        <c:noMultiLvlLbl val="0"/>
      </c:catAx>
      <c:valAx>
        <c:axId val="4031387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7936"/>
        <c:crosses val="autoZero"/>
        <c:crossBetween val="between"/>
      </c:valAx>
      <c:spPr>
        <a:noFill/>
        <a:ln>
          <a:noFill/>
        </a:ln>
        <a:effectLst/>
      </c:spPr>
    </c:plotArea>
    <c:legend>
      <c:legendPos val="b"/>
      <c:layout>
        <c:manualLayout>
          <c:xMode val="edge"/>
          <c:yMode val="edge"/>
          <c:x val="0.27489531537069151"/>
          <c:y val="0.81708007475579825"/>
          <c:w val="0.59382640256545494"/>
          <c:h val="0.166002629507227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Canadian Western Bank</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815562465519835"/>
          <c:y val="0.14485491799712882"/>
          <c:w val="0.81681252821104366"/>
          <c:h val="0.67383129594988467"/>
        </c:manualLayout>
      </c:layout>
      <c:lineChart>
        <c:grouping val="standard"/>
        <c:varyColors val="0"/>
        <c:ser>
          <c:idx val="7"/>
          <c:order val="0"/>
          <c:tx>
            <c:strRef>
              <c:f>'6. Chgs in Tot Share'!$JF$3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Share'!$JF$4:$JF$27</c:f>
              <c:numCache>
                <c:formatCode>0.00%</c:formatCode>
                <c:ptCount val="24"/>
                <c:pt idx="0">
                  <c:v>0</c:v>
                </c:pt>
                <c:pt idx="1">
                  <c:v>1.0944093284596983E-2</c:v>
                </c:pt>
                <c:pt idx="2">
                  <c:v>-1.8562312411892521E-2</c:v>
                </c:pt>
                <c:pt idx="3">
                  <c:v>4.8174035966372389E-2</c:v>
                </c:pt>
                <c:pt idx="4">
                  <c:v>0.10077197083797619</c:v>
                </c:pt>
                <c:pt idx="5">
                  <c:v>7.4567267385604818E-2</c:v>
                </c:pt>
                <c:pt idx="6">
                  <c:v>4.8503789790222386E-2</c:v>
                </c:pt>
                <c:pt idx="7">
                  <c:v>4.1207930780256301E-2</c:v>
                </c:pt>
                <c:pt idx="8">
                  <c:v>3.1231751018409637E-2</c:v>
                </c:pt>
                <c:pt idx="9">
                  <c:v>3.0413259977856225E-2</c:v>
                </c:pt>
                <c:pt idx="10">
                  <c:v>3.6426874232482184E-2</c:v>
                </c:pt>
                <c:pt idx="11">
                  <c:v>4.0577677236455681E-2</c:v>
                </c:pt>
                <c:pt idx="12">
                  <c:v>4.4425739332770643E-2</c:v>
                </c:pt>
              </c:numCache>
            </c:numRef>
          </c:val>
          <c:smooth val="0"/>
          <c:extLst>
            <c:ext xmlns:c16="http://schemas.microsoft.com/office/drawing/2014/chart" uri="{C3380CC4-5D6E-409C-BE32-E72D297353CC}">
              <c16:uniqueId val="{00000000-9FD2-DA45-A8E1-426F6167F8D2}"/>
            </c:ext>
          </c:extLst>
        </c:ser>
        <c:ser>
          <c:idx val="8"/>
          <c:order val="1"/>
          <c:tx>
            <c:strRef>
              <c:f>'6. Chgs in Tot Share'!$JG$3</c:f>
              <c:strCache>
                <c:ptCount val="1"/>
                <c:pt idx="0">
                  <c:v> Term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Share'!$JG$4:$JG$27</c:f>
              <c:numCache>
                <c:formatCode>0.00%</c:formatCode>
                <c:ptCount val="24"/>
                <c:pt idx="0">
                  <c:v>0</c:v>
                </c:pt>
                <c:pt idx="1">
                  <c:v>-3.6681972044822538E-3</c:v>
                </c:pt>
                <c:pt idx="2">
                  <c:v>-5.1413037181808029E-3</c:v>
                </c:pt>
                <c:pt idx="3">
                  <c:v>-1.8154969895003027E-2</c:v>
                </c:pt>
                <c:pt idx="4">
                  <c:v>-3.3741902196442283E-2</c:v>
                </c:pt>
                <c:pt idx="5">
                  <c:v>-5.6525782004785891E-2</c:v>
                </c:pt>
                <c:pt idx="6">
                  <c:v>-5.5653546818763021E-2</c:v>
                </c:pt>
                <c:pt idx="7">
                  <c:v>-6.4596335939044236E-2</c:v>
                </c:pt>
                <c:pt idx="8">
                  <c:v>-7.2556073254201825E-2</c:v>
                </c:pt>
                <c:pt idx="9">
                  <c:v>-8.9170450924379058E-2</c:v>
                </c:pt>
                <c:pt idx="10">
                  <c:v>-8.5279907820125622E-2</c:v>
                </c:pt>
                <c:pt idx="11">
                  <c:v>-8.6661336355694035E-2</c:v>
                </c:pt>
                <c:pt idx="12">
                  <c:v>-9.9735159183212685E-2</c:v>
                </c:pt>
              </c:numCache>
            </c:numRef>
          </c:val>
          <c:smooth val="0"/>
          <c:extLst>
            <c:ext xmlns:c16="http://schemas.microsoft.com/office/drawing/2014/chart" uri="{C3380CC4-5D6E-409C-BE32-E72D297353CC}">
              <c16:uniqueId val="{00000001-9FD2-DA45-A8E1-426F6167F8D2}"/>
            </c:ext>
          </c:extLst>
        </c:ser>
        <c:ser>
          <c:idx val="10"/>
          <c:order val="2"/>
          <c:tx>
            <c:strRef>
              <c:f>'6. Chgs in Tot Share'!$JI$3</c:f>
              <c:strCache>
                <c:ptCount val="1"/>
                <c:pt idx="0">
                  <c:v> Mortgages </c:v>
                </c:pt>
              </c:strCache>
            </c:strRef>
          </c:tx>
          <c:spPr>
            <a:ln w="28575" cap="rnd">
              <a:solidFill>
                <a:srgbClr val="AB794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Share'!$JI$4:$JI$27</c:f>
              <c:numCache>
                <c:formatCode>0.00%</c:formatCode>
                <c:ptCount val="24"/>
                <c:pt idx="0">
                  <c:v>0</c:v>
                </c:pt>
                <c:pt idx="1">
                  <c:v>-4.8606728287967039E-3</c:v>
                </c:pt>
                <c:pt idx="2">
                  <c:v>-2.3798773101490762E-2</c:v>
                </c:pt>
                <c:pt idx="3">
                  <c:v>-1.5107420898536787E-2</c:v>
                </c:pt>
                <c:pt idx="4">
                  <c:v>-2.7745615656895772E-2</c:v>
                </c:pt>
                <c:pt idx="5">
                  <c:v>-3.3061424966223739E-2</c:v>
                </c:pt>
                <c:pt idx="6">
                  <c:v>-3.0728038898223942E-2</c:v>
                </c:pt>
                <c:pt idx="7">
                  <c:v>-4.7117297294533393E-2</c:v>
                </c:pt>
                <c:pt idx="8">
                  <c:v>-4.7234711027306114E-2</c:v>
                </c:pt>
                <c:pt idx="9">
                  <c:v>-4.6318262360818416E-2</c:v>
                </c:pt>
                <c:pt idx="10">
                  <c:v>-5.1431071909023907E-2</c:v>
                </c:pt>
                <c:pt idx="11">
                  <c:v>-3.5331839271481376E-2</c:v>
                </c:pt>
                <c:pt idx="12">
                  <c:v>-3.2080308048003332E-2</c:v>
                </c:pt>
              </c:numCache>
            </c:numRef>
          </c:val>
          <c:smooth val="0"/>
          <c:extLst>
            <c:ext xmlns:c16="http://schemas.microsoft.com/office/drawing/2014/chart" uri="{C3380CC4-5D6E-409C-BE32-E72D297353CC}">
              <c16:uniqueId val="{00000002-9FD2-DA45-A8E1-426F6167F8D2}"/>
            </c:ext>
          </c:extLst>
        </c:ser>
        <c:ser>
          <c:idx val="11"/>
          <c:order val="3"/>
          <c:tx>
            <c:strRef>
              <c:f>'6. Chgs in Tot Share'!$JJ$3</c:f>
              <c:strCache>
                <c:ptCount val="1"/>
                <c:pt idx="0">
                  <c:v> Real Secured Personal Loans </c:v>
                </c:pt>
              </c:strCache>
            </c:strRef>
          </c:tx>
          <c:spPr>
            <a:ln w="28575" cap="rnd">
              <a:solidFill>
                <a:srgbClr val="00206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Share'!$JJ$4:$JJ$27</c:f>
              <c:numCache>
                <c:formatCode>0.00%</c:formatCode>
                <c:ptCount val="24"/>
                <c:pt idx="0">
                  <c:v>0</c:v>
                </c:pt>
                <c:pt idx="1">
                  <c:v>6.3963583586401683E-3</c:v>
                </c:pt>
                <c:pt idx="2">
                  <c:v>9.7392333886924046E-3</c:v>
                </c:pt>
                <c:pt idx="3">
                  <c:v>-6.699331957903832E-3</c:v>
                </c:pt>
                <c:pt idx="4">
                  <c:v>-1.5415230636850527E-2</c:v>
                </c:pt>
                <c:pt idx="5">
                  <c:v>-2.9875450410630045E-2</c:v>
                </c:pt>
                <c:pt idx="6">
                  <c:v>-2.7324883064756781E-2</c:v>
                </c:pt>
                <c:pt idx="7">
                  <c:v>-4.3986648604944736E-2</c:v>
                </c:pt>
                <c:pt idx="8">
                  <c:v>-4.9200812412429303E-2</c:v>
                </c:pt>
                <c:pt idx="9">
                  <c:v>-6.1182020293520344E-2</c:v>
                </c:pt>
                <c:pt idx="10">
                  <c:v>-7.5252007220771744E-2</c:v>
                </c:pt>
                <c:pt idx="11">
                  <c:v>-7.5239739650203669E-2</c:v>
                </c:pt>
                <c:pt idx="12">
                  <c:v>-8.4545977260368957E-2</c:v>
                </c:pt>
              </c:numCache>
            </c:numRef>
          </c:val>
          <c:smooth val="0"/>
          <c:extLst>
            <c:ext xmlns:c16="http://schemas.microsoft.com/office/drawing/2014/chart" uri="{C3380CC4-5D6E-409C-BE32-E72D297353CC}">
              <c16:uniqueId val="{00000003-9FD2-DA45-A8E1-426F6167F8D2}"/>
            </c:ext>
          </c:extLst>
        </c:ser>
        <c:ser>
          <c:idx val="12"/>
          <c:order val="4"/>
          <c:tx>
            <c:strRef>
              <c:f>'6. Chgs in Tot Share'!$JK$3</c:f>
              <c:strCache>
                <c:ptCount val="1"/>
                <c:pt idx="0">
                  <c:v> Other Personal Loans </c:v>
                </c:pt>
              </c:strCache>
            </c:strRef>
          </c:tx>
          <c:spPr>
            <a:ln w="28575" cap="rnd">
              <a:solidFill>
                <a:srgbClr val="00B0F0"/>
              </a:solidFill>
              <a:prstDash val="solid"/>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Share'!$JK$4:$JK$27</c:f>
              <c:numCache>
                <c:formatCode>0.00%</c:formatCode>
                <c:ptCount val="24"/>
                <c:pt idx="0">
                  <c:v>0</c:v>
                </c:pt>
                <c:pt idx="1">
                  <c:v>-9.206340210628482E-3</c:v>
                </c:pt>
                <c:pt idx="2">
                  <c:v>5.5126526612824592E-2</c:v>
                </c:pt>
                <c:pt idx="3">
                  <c:v>3.6641038296975487E-2</c:v>
                </c:pt>
                <c:pt idx="4">
                  <c:v>-2.3116479461251331E-2</c:v>
                </c:pt>
                <c:pt idx="5">
                  <c:v>-5.7994092388593994E-2</c:v>
                </c:pt>
                <c:pt idx="6">
                  <c:v>-5.8461944872865761E-2</c:v>
                </c:pt>
                <c:pt idx="7">
                  <c:v>-0.11751222369613161</c:v>
                </c:pt>
                <c:pt idx="8">
                  <c:v>-8.5993352289496519E-2</c:v>
                </c:pt>
                <c:pt idx="9">
                  <c:v>-6.151429817015585E-2</c:v>
                </c:pt>
                <c:pt idx="10">
                  <c:v>-8.1869773801754531E-2</c:v>
                </c:pt>
                <c:pt idx="11">
                  <c:v>-9.2970191828701393E-2</c:v>
                </c:pt>
                <c:pt idx="12">
                  <c:v>-3.5649144936064872E-2</c:v>
                </c:pt>
              </c:numCache>
            </c:numRef>
          </c:val>
          <c:smooth val="0"/>
          <c:extLst>
            <c:ext xmlns:c16="http://schemas.microsoft.com/office/drawing/2014/chart" uri="{C3380CC4-5D6E-409C-BE32-E72D297353CC}">
              <c16:uniqueId val="{00000004-9FD2-DA45-A8E1-426F6167F8D2}"/>
            </c:ext>
          </c:extLst>
        </c:ser>
        <c:dLbls>
          <c:showLegendKey val="0"/>
          <c:showVal val="0"/>
          <c:showCatName val="0"/>
          <c:showSerName val="0"/>
          <c:showPercent val="0"/>
          <c:showBubbleSize val="0"/>
        </c:dLbls>
        <c:smooth val="0"/>
        <c:axId val="403873008"/>
        <c:axId val="403873400"/>
      </c:lineChart>
      <c:catAx>
        <c:axId val="403873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3400"/>
        <c:crossesAt val="0"/>
        <c:auto val="1"/>
        <c:lblAlgn val="ctr"/>
        <c:lblOffset val="100"/>
        <c:noMultiLvlLbl val="0"/>
      </c:catAx>
      <c:valAx>
        <c:axId val="4038734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3008"/>
        <c:crosses val="autoZero"/>
        <c:crossBetween val="between"/>
      </c:valAx>
      <c:spPr>
        <a:noFill/>
        <a:ln>
          <a:noFill/>
        </a:ln>
        <a:effectLst/>
      </c:spPr>
    </c:plotArea>
    <c:legend>
      <c:legendPos val="b"/>
      <c:layout>
        <c:manualLayout>
          <c:xMode val="edge"/>
          <c:yMode val="edge"/>
          <c:x val="0.27249937308791816"/>
          <c:y val="0.81887262365684954"/>
          <c:w val="0.45500125382416368"/>
          <c:h val="0.164552790707791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Canadian Western Bank</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355279172786789"/>
          <c:y val="0.13821038058647578"/>
          <c:w val="0.82100144802400665"/>
          <c:h val="0.69111040612919228"/>
        </c:manualLayout>
      </c:layout>
      <c:lineChart>
        <c:grouping val="standard"/>
        <c:varyColors val="0"/>
        <c:ser>
          <c:idx val="7"/>
          <c:order val="0"/>
          <c:tx>
            <c:strRef>
              <c:f>'Qtrly Share Change'!$ED$2</c:f>
              <c:strCache>
                <c:ptCount val="1"/>
                <c:pt idx="0">
                  <c:v> Demand </c:v>
                </c:pt>
              </c:strCache>
            </c:strRef>
          </c:tx>
          <c:spPr>
            <a:ln w="28575" cap="rnd">
              <a:solidFill>
                <a:srgbClr val="00FA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Change'!$ED$3:$ED$23</c:f>
              <c:numCache>
                <c:formatCode>0.00%</c:formatCode>
                <c:ptCount val="21"/>
                <c:pt idx="0">
                  <c:v>0</c:v>
                </c:pt>
                <c:pt idx="1">
                  <c:v>-7.5786548728616534E-3</c:v>
                </c:pt>
                <c:pt idx="2">
                  <c:v>-2.3326535766645716E-3</c:v>
                </c:pt>
                <c:pt idx="3">
                  <c:v>-6.2160137790388786E-2</c:v>
                </c:pt>
                <c:pt idx="4">
                  <c:v>-9.2544120265219423E-2</c:v>
                </c:pt>
                <c:pt idx="5">
                  <c:v>-0.10553554700297865</c:v>
                </c:pt>
                <c:pt idx="6">
                  <c:v>-0.12819980551709051</c:v>
                </c:pt>
                <c:pt idx="7">
                  <c:v>-0.17670576358219187</c:v>
                </c:pt>
                <c:pt idx="8">
                  <c:v>-0.10903917572091394</c:v>
                </c:pt>
                <c:pt idx="9">
                  <c:v>-0.1166206461640865</c:v>
                </c:pt>
                <c:pt idx="10">
                  <c:v>-7.7587760057738681E-2</c:v>
                </c:pt>
                <c:pt idx="11">
                  <c:v>-6.4515307675798481E-2</c:v>
                </c:pt>
                <c:pt idx="12">
                  <c:v>9.7541924548162819E-3</c:v>
                </c:pt>
                <c:pt idx="13">
                  <c:v>9.6842472539698993E-2</c:v>
                </c:pt>
                <c:pt idx="14">
                  <c:v>0.14174580557877461</c:v>
                </c:pt>
                <c:pt idx="15">
                  <c:v>0.11361342312063952</c:v>
                </c:pt>
                <c:pt idx="16">
                  <c:v>0.15400872690497877</c:v>
                </c:pt>
                <c:pt idx="17">
                  <c:v>0.20960198482040684</c:v>
                </c:pt>
                <c:pt idx="18">
                  <c:v>0.20998252361086003</c:v>
                </c:pt>
                <c:pt idx="19">
                  <c:v>0.18910589433305477</c:v>
                </c:pt>
                <c:pt idx="20">
                  <c:v>0.20527641779420186</c:v>
                </c:pt>
              </c:numCache>
            </c:numRef>
          </c:val>
          <c:smooth val="0"/>
          <c:extLst>
            <c:ext xmlns:c16="http://schemas.microsoft.com/office/drawing/2014/chart" uri="{C3380CC4-5D6E-409C-BE32-E72D297353CC}">
              <c16:uniqueId val="{00000000-60C5-764A-AFBE-3E485ACB252E}"/>
            </c:ext>
          </c:extLst>
        </c:ser>
        <c:ser>
          <c:idx val="8"/>
          <c:order val="1"/>
          <c:tx>
            <c:strRef>
              <c:f>'Qtrly Share Change'!$EE$2</c:f>
              <c:strCache>
                <c:ptCount val="1"/>
                <c:pt idx="0">
                  <c:v> Term </c:v>
                </c:pt>
              </c:strCache>
            </c:strRef>
          </c:tx>
          <c:spPr>
            <a:ln w="28575" cap="rnd">
              <a:solidFill>
                <a:srgbClr val="FF00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Change'!$EE$3:$EE$23</c:f>
              <c:numCache>
                <c:formatCode>0.00%</c:formatCode>
                <c:ptCount val="21"/>
                <c:pt idx="0">
                  <c:v>0</c:v>
                </c:pt>
                <c:pt idx="1">
                  <c:v>-2.3865767513437747E-2</c:v>
                </c:pt>
                <c:pt idx="2">
                  <c:v>-8.7519861031591803E-2</c:v>
                </c:pt>
                <c:pt idx="3">
                  <c:v>-5.6972092629242528E-2</c:v>
                </c:pt>
                <c:pt idx="4">
                  <c:v>3.4354362042655199E-3</c:v>
                </c:pt>
                <c:pt idx="5">
                  <c:v>2.7344272718368021E-2</c:v>
                </c:pt>
                <c:pt idx="6">
                  <c:v>2.1035292973300715E-2</c:v>
                </c:pt>
                <c:pt idx="7">
                  <c:v>1.3700592601655475E-2</c:v>
                </c:pt>
                <c:pt idx="8">
                  <c:v>1.8481252072558838E-2</c:v>
                </c:pt>
                <c:pt idx="9">
                  <c:v>2.0132496921400591E-2</c:v>
                </c:pt>
                <c:pt idx="10">
                  <c:v>4.0428881033191064E-3</c:v>
                </c:pt>
                <c:pt idx="11">
                  <c:v>-2.3066085163304783E-2</c:v>
                </c:pt>
                <c:pt idx="12">
                  <c:v>-7.8735190790759593E-2</c:v>
                </c:pt>
                <c:pt idx="13">
                  <c:v>-0.13452730011118308</c:v>
                </c:pt>
                <c:pt idx="14">
                  <c:v>-0.16302474292428512</c:v>
                </c:pt>
                <c:pt idx="15">
                  <c:v>-0.18032781424862634</c:v>
                </c:pt>
                <c:pt idx="16">
                  <c:v>-0.20761038125845369</c:v>
                </c:pt>
                <c:pt idx="17">
                  <c:v>-0.22199619093181938</c:v>
                </c:pt>
                <c:pt idx="18">
                  <c:v>-0.25170967400378813</c:v>
                </c:pt>
                <c:pt idx="19">
                  <c:v>-0.27826812086943414</c:v>
                </c:pt>
                <c:pt idx="20">
                  <c:v>-0.28663948601876699</c:v>
                </c:pt>
              </c:numCache>
            </c:numRef>
          </c:val>
          <c:smooth val="0"/>
          <c:extLst>
            <c:ext xmlns:c16="http://schemas.microsoft.com/office/drawing/2014/chart" uri="{C3380CC4-5D6E-409C-BE32-E72D297353CC}">
              <c16:uniqueId val="{00000001-60C5-764A-AFBE-3E485ACB252E}"/>
            </c:ext>
          </c:extLst>
        </c:ser>
        <c:ser>
          <c:idx val="11"/>
          <c:order val="2"/>
          <c:tx>
            <c:strRef>
              <c:f>'Qtrly Share Change'!$EG$2</c:f>
              <c:strCache>
                <c:ptCount val="1"/>
                <c:pt idx="0">
                  <c:v> Mortgages </c:v>
                </c:pt>
              </c:strCache>
            </c:strRef>
          </c:tx>
          <c:spPr>
            <a:ln w="28575" cap="rnd">
              <a:solidFill>
                <a:schemeClr val="accent2">
                  <a:lumMod val="75000"/>
                </a:schemeClr>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Change'!$EG$3:$EG$23</c:f>
              <c:numCache>
                <c:formatCode>0.00%</c:formatCode>
                <c:ptCount val="21"/>
                <c:pt idx="0">
                  <c:v>0</c:v>
                </c:pt>
                <c:pt idx="1">
                  <c:v>-1.6599936580081211E-3</c:v>
                </c:pt>
                <c:pt idx="2">
                  <c:v>2.9765225262517587E-2</c:v>
                </c:pt>
                <c:pt idx="3">
                  <c:v>3.0806215739897475E-2</c:v>
                </c:pt>
                <c:pt idx="4">
                  <c:v>4.6169995472304382E-2</c:v>
                </c:pt>
                <c:pt idx="5">
                  <c:v>4.2553629644186776E-2</c:v>
                </c:pt>
                <c:pt idx="6">
                  <c:v>6.8568288452514642E-2</c:v>
                </c:pt>
                <c:pt idx="7">
                  <c:v>0.10170217224227268</c:v>
                </c:pt>
                <c:pt idx="8">
                  <c:v>0.11243627928857533</c:v>
                </c:pt>
                <c:pt idx="9">
                  <c:v>0.11450835986538359</c:v>
                </c:pt>
                <c:pt idx="10">
                  <c:v>0.13048677585744239</c:v>
                </c:pt>
                <c:pt idx="11">
                  <c:v>0.13640582816497149</c:v>
                </c:pt>
                <c:pt idx="12">
                  <c:v>0.118118887388381</c:v>
                </c:pt>
                <c:pt idx="13">
                  <c:v>0.10642969963398852</c:v>
                </c:pt>
                <c:pt idx="14">
                  <c:v>9.0946529721196823E-2</c:v>
                </c:pt>
                <c:pt idx="15">
                  <c:v>8.3183952557622079E-2</c:v>
                </c:pt>
                <c:pt idx="16">
                  <c:v>9.4415351597764194E-2</c:v>
                </c:pt>
                <c:pt idx="17">
                  <c:v>7.7881558243356658E-2</c:v>
                </c:pt>
                <c:pt idx="18">
                  <c:v>6.0786114103054671E-2</c:v>
                </c:pt>
                <c:pt idx="19">
                  <c:v>4.3723934210751624E-2</c:v>
                </c:pt>
                <c:pt idx="20">
                  <c:v>5.9306169986044044E-2</c:v>
                </c:pt>
              </c:numCache>
            </c:numRef>
          </c:val>
          <c:smooth val="0"/>
          <c:extLst>
            <c:ext xmlns:c16="http://schemas.microsoft.com/office/drawing/2014/chart" uri="{C3380CC4-5D6E-409C-BE32-E72D297353CC}">
              <c16:uniqueId val="{00000002-60C5-764A-AFBE-3E485ACB252E}"/>
            </c:ext>
          </c:extLst>
        </c:ser>
        <c:ser>
          <c:idx val="0"/>
          <c:order val="3"/>
          <c:tx>
            <c:strRef>
              <c:f>'Qtrly Share Change'!$EH$2</c:f>
              <c:strCache>
                <c:ptCount val="1"/>
                <c:pt idx="0">
                  <c:v> Real Estate Secured Pers Loans </c:v>
                </c:pt>
              </c:strCache>
            </c:strRef>
          </c:tx>
          <c:spPr>
            <a:ln w="28575" cap="rnd">
              <a:solidFill>
                <a:schemeClr val="accent1"/>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Change'!$EH$3:$EH$23</c:f>
              <c:numCache>
                <c:formatCode>0.00%</c:formatCode>
                <c:ptCount val="21"/>
                <c:pt idx="0">
                  <c:v>0</c:v>
                </c:pt>
                <c:pt idx="1">
                  <c:v>3.4413324631463655E-3</c:v>
                </c:pt>
                <c:pt idx="2">
                  <c:v>-8.632798207148561E-3</c:v>
                </c:pt>
                <c:pt idx="3">
                  <c:v>-5.0492480036000681E-2</c:v>
                </c:pt>
                <c:pt idx="4">
                  <c:v>-5.1048265068637674E-2</c:v>
                </c:pt>
                <c:pt idx="5">
                  <c:v>-4.656249224955706E-2</c:v>
                </c:pt>
                <c:pt idx="6">
                  <c:v>-8.1861493462069834E-2</c:v>
                </c:pt>
                <c:pt idx="7">
                  <c:v>-3.6782858421712673E-2</c:v>
                </c:pt>
                <c:pt idx="8">
                  <c:v>-1.968031136303261E-2</c:v>
                </c:pt>
                <c:pt idx="9">
                  <c:v>-4.9323151406668292E-2</c:v>
                </c:pt>
                <c:pt idx="10">
                  <c:v>-6.77518721516253E-2</c:v>
                </c:pt>
                <c:pt idx="11">
                  <c:v>-3.566893195237425E-2</c:v>
                </c:pt>
                <c:pt idx="12">
                  <c:v>-3.4256987765578222E-2</c:v>
                </c:pt>
                <c:pt idx="13">
                  <c:v>-1.9678090087120351E-2</c:v>
                </c:pt>
                <c:pt idx="14">
                  <c:v>-2.1871383895494811E-2</c:v>
                </c:pt>
                <c:pt idx="15">
                  <c:v>-7.4679332216991733E-3</c:v>
                </c:pt>
                <c:pt idx="16">
                  <c:v>-3.7488439769410159E-3</c:v>
                </c:pt>
                <c:pt idx="17">
                  <c:v>-1.0423061184584931E-2</c:v>
                </c:pt>
                <c:pt idx="18">
                  <c:v>-3.0971290318399868E-2</c:v>
                </c:pt>
                <c:pt idx="19">
                  <c:v>-6.4701502422186918E-2</c:v>
                </c:pt>
                <c:pt idx="20">
                  <c:v>-8.7977871559682841E-2</c:v>
                </c:pt>
              </c:numCache>
            </c:numRef>
          </c:val>
          <c:smooth val="0"/>
          <c:extLst>
            <c:ext xmlns:c16="http://schemas.microsoft.com/office/drawing/2014/chart" uri="{C3380CC4-5D6E-409C-BE32-E72D297353CC}">
              <c16:uniqueId val="{00000003-60C5-764A-AFBE-3E485ACB252E}"/>
            </c:ext>
          </c:extLst>
        </c:ser>
        <c:ser>
          <c:idx val="1"/>
          <c:order val="4"/>
          <c:tx>
            <c:strRef>
              <c:f>'Qtrly Share Change'!$EI$2</c:f>
              <c:strCache>
                <c:ptCount val="1"/>
                <c:pt idx="0">
                  <c:v> Other Personal Loans </c:v>
                </c:pt>
              </c:strCache>
            </c:strRef>
          </c:tx>
          <c:spPr>
            <a:ln w="28575" cap="rnd">
              <a:solidFill>
                <a:srgbClr val="00B0F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Change'!$EI$3:$EI$23</c:f>
              <c:numCache>
                <c:formatCode>0.00%</c:formatCode>
                <c:ptCount val="21"/>
                <c:pt idx="0">
                  <c:v>0</c:v>
                </c:pt>
                <c:pt idx="1">
                  <c:v>5.5496325446158151E-2</c:v>
                </c:pt>
                <c:pt idx="2">
                  <c:v>1.8632874168939228E-2</c:v>
                </c:pt>
                <c:pt idx="3">
                  <c:v>4.7919175610410605E-3</c:v>
                </c:pt>
                <c:pt idx="4">
                  <c:v>-3.0387286606496415E-2</c:v>
                </c:pt>
                <c:pt idx="5">
                  <c:v>-1.7161253288667754E-2</c:v>
                </c:pt>
                <c:pt idx="6">
                  <c:v>-4.3425442407096546E-2</c:v>
                </c:pt>
                <c:pt idx="7">
                  <c:v>-4.6685427504056881E-2</c:v>
                </c:pt>
                <c:pt idx="8">
                  <c:v>-5.4752117980655171E-2</c:v>
                </c:pt>
                <c:pt idx="9">
                  <c:v>-0.16261759410795679</c:v>
                </c:pt>
                <c:pt idx="10">
                  <c:v>-0.1878982486812357</c:v>
                </c:pt>
                <c:pt idx="11">
                  <c:v>-0.17415404232503637</c:v>
                </c:pt>
                <c:pt idx="12">
                  <c:v>-0.19769513006850806</c:v>
                </c:pt>
                <c:pt idx="13">
                  <c:v>-0.19100000978341572</c:v>
                </c:pt>
                <c:pt idx="14">
                  <c:v>-0.22578766442108486</c:v>
                </c:pt>
                <c:pt idx="15">
                  <c:v>-0.16070067150638856</c:v>
                </c:pt>
                <c:pt idx="16">
                  <c:v>-0.13596834001014396</c:v>
                </c:pt>
                <c:pt idx="17">
                  <c:v>-0.10430932286665634</c:v>
                </c:pt>
                <c:pt idx="18">
                  <c:v>-0.21026931893693013</c:v>
                </c:pt>
                <c:pt idx="19">
                  <c:v>-0.21629752918547218</c:v>
                </c:pt>
                <c:pt idx="20">
                  <c:v>-0.16677032988647106</c:v>
                </c:pt>
              </c:numCache>
            </c:numRef>
          </c:val>
          <c:smooth val="0"/>
          <c:extLst>
            <c:ext xmlns:c16="http://schemas.microsoft.com/office/drawing/2014/chart" uri="{C3380CC4-5D6E-409C-BE32-E72D297353CC}">
              <c16:uniqueId val="{00000004-60C5-764A-AFBE-3E485ACB252E}"/>
            </c:ext>
          </c:extLst>
        </c:ser>
        <c:dLbls>
          <c:showLegendKey val="0"/>
          <c:showVal val="0"/>
          <c:showCatName val="0"/>
          <c:showSerName val="0"/>
          <c:showPercent val="0"/>
          <c:showBubbleSize val="0"/>
        </c:dLbls>
        <c:smooth val="0"/>
        <c:axId val="403873008"/>
        <c:axId val="403873400"/>
      </c:lineChart>
      <c:catAx>
        <c:axId val="403873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3400"/>
        <c:crossesAt val="0"/>
        <c:auto val="1"/>
        <c:lblAlgn val="ctr"/>
        <c:lblOffset val="100"/>
        <c:noMultiLvlLbl val="0"/>
      </c:catAx>
      <c:valAx>
        <c:axId val="4038734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3008"/>
        <c:crosses val="autoZero"/>
        <c:crossBetween val="between"/>
      </c:valAx>
      <c:spPr>
        <a:noFill/>
        <a:ln>
          <a:noFill/>
        </a:ln>
        <a:effectLst/>
      </c:spPr>
    </c:plotArea>
    <c:legend>
      <c:legendPos val="b"/>
      <c:layout>
        <c:manualLayout>
          <c:xMode val="edge"/>
          <c:yMode val="edge"/>
          <c:x val="0.15027023269114007"/>
          <c:y val="0.83773200104996681"/>
          <c:w val="0.79935213168061869"/>
          <c:h val="0.145445570281435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Tangerine</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511532521457326"/>
          <c:y val="0.15597589905222242"/>
          <c:w val="0.82951489986581262"/>
          <c:h val="0.64986401452293707"/>
        </c:manualLayout>
      </c:layout>
      <c:lineChart>
        <c:grouping val="standard"/>
        <c:varyColors val="0"/>
        <c:ser>
          <c:idx val="0"/>
          <c:order val="0"/>
          <c:tx>
            <c:strRef>
              <c:f>'6. Chgs in Tot Share'!$JN$3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Share'!$JN$4:$JN$27</c:f>
              <c:numCache>
                <c:formatCode>0.00%</c:formatCode>
                <c:ptCount val="24"/>
                <c:pt idx="0">
                  <c:v>0</c:v>
                </c:pt>
                <c:pt idx="1">
                  <c:v>2.6252188413850359E-2</c:v>
                </c:pt>
                <c:pt idx="2">
                  <c:v>1.71604906434333E-2</c:v>
                </c:pt>
                <c:pt idx="3">
                  <c:v>8.8735595248386843E-3</c:v>
                </c:pt>
                <c:pt idx="4">
                  <c:v>1.5071206705507367E-3</c:v>
                </c:pt>
                <c:pt idx="5">
                  <c:v>-2.0695135979627258E-2</c:v>
                </c:pt>
                <c:pt idx="6">
                  <c:v>-2.9454572438560232E-2</c:v>
                </c:pt>
                <c:pt idx="7">
                  <c:v>2.3202570905071246E-2</c:v>
                </c:pt>
                <c:pt idx="8">
                  <c:v>-5.604201659801164E-2</c:v>
                </c:pt>
                <c:pt idx="9">
                  <c:v>-8.0312997119239352E-2</c:v>
                </c:pt>
                <c:pt idx="10">
                  <c:v>-9.5331728511027641E-2</c:v>
                </c:pt>
                <c:pt idx="11">
                  <c:v>-9.9462327621847466E-2</c:v>
                </c:pt>
                <c:pt idx="12">
                  <c:v>-0.11090118398237254</c:v>
                </c:pt>
              </c:numCache>
            </c:numRef>
          </c:val>
          <c:smooth val="0"/>
          <c:extLst>
            <c:ext xmlns:c16="http://schemas.microsoft.com/office/drawing/2014/chart" uri="{C3380CC4-5D6E-409C-BE32-E72D297353CC}">
              <c16:uniqueId val="{00000000-CF54-F74B-98E2-7C499A60027B}"/>
            </c:ext>
          </c:extLst>
        </c:ser>
        <c:ser>
          <c:idx val="2"/>
          <c:order val="1"/>
          <c:tx>
            <c:strRef>
              <c:f>'6. Chgs in Tot Share'!$JO$3</c:f>
              <c:strCache>
                <c:ptCount val="1"/>
                <c:pt idx="0">
                  <c:v> Term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Share'!$JO$4:$JO$27</c:f>
              <c:numCache>
                <c:formatCode>0.00%</c:formatCode>
                <c:ptCount val="24"/>
                <c:pt idx="0">
                  <c:v>0</c:v>
                </c:pt>
                <c:pt idx="1">
                  <c:v>-6.5904690478180039E-2</c:v>
                </c:pt>
                <c:pt idx="2">
                  <c:v>-0.11010974414601585</c:v>
                </c:pt>
                <c:pt idx="3">
                  <c:v>-0.1394775996359533</c:v>
                </c:pt>
                <c:pt idx="4">
                  <c:v>-0.14136561773453798</c:v>
                </c:pt>
                <c:pt idx="5">
                  <c:v>-0.1576214928866643</c:v>
                </c:pt>
                <c:pt idx="6">
                  <c:v>-0.20237802224850376</c:v>
                </c:pt>
                <c:pt idx="7">
                  <c:v>-0.23133550332497943</c:v>
                </c:pt>
                <c:pt idx="8">
                  <c:v>-0.2476649108526966</c:v>
                </c:pt>
                <c:pt idx="9">
                  <c:v>-0.26795164510581165</c:v>
                </c:pt>
                <c:pt idx="10">
                  <c:v>-0.2799424305423957</c:v>
                </c:pt>
                <c:pt idx="11">
                  <c:v>-0.29923463304662501</c:v>
                </c:pt>
                <c:pt idx="12">
                  <c:v>-0.32574664721264951</c:v>
                </c:pt>
              </c:numCache>
            </c:numRef>
          </c:val>
          <c:smooth val="0"/>
          <c:extLst>
            <c:ext xmlns:c16="http://schemas.microsoft.com/office/drawing/2014/chart" uri="{C3380CC4-5D6E-409C-BE32-E72D297353CC}">
              <c16:uniqueId val="{00000001-CF54-F74B-98E2-7C499A60027B}"/>
            </c:ext>
          </c:extLst>
        </c:ser>
        <c:ser>
          <c:idx val="4"/>
          <c:order val="2"/>
          <c:tx>
            <c:strRef>
              <c:f>'6. Chgs in Tot Share'!$JQ$3</c:f>
              <c:strCache>
                <c:ptCount val="1"/>
                <c:pt idx="0">
                  <c:v> Mortgages </c:v>
                </c:pt>
              </c:strCache>
            </c:strRef>
          </c:tx>
          <c:spPr>
            <a:ln w="28575" cap="rnd">
              <a:solidFill>
                <a:srgbClr val="DD5A01"/>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Share'!$JQ$4:$JQ$27</c:f>
              <c:numCache>
                <c:formatCode>0.00%</c:formatCode>
                <c:ptCount val="24"/>
                <c:pt idx="0">
                  <c:v>0</c:v>
                </c:pt>
                <c:pt idx="1">
                  <c:v>-9.4106752297147545E-3</c:v>
                </c:pt>
                <c:pt idx="2">
                  <c:v>-1.5065000977355874E-2</c:v>
                </c:pt>
                <c:pt idx="3">
                  <c:v>-1.8300514784333883E-2</c:v>
                </c:pt>
                <c:pt idx="4">
                  <c:v>-2.0907898553857808E-2</c:v>
                </c:pt>
                <c:pt idx="5">
                  <c:v>-2.5168549006577109E-2</c:v>
                </c:pt>
                <c:pt idx="6">
                  <c:v>-3.4122634081373455E-2</c:v>
                </c:pt>
                <c:pt idx="7">
                  <c:v>-3.1077559481085145E-2</c:v>
                </c:pt>
                <c:pt idx="8">
                  <c:v>0.10345959234384303</c:v>
                </c:pt>
                <c:pt idx="9">
                  <c:v>0.26130387391077997</c:v>
                </c:pt>
                <c:pt idx="10">
                  <c:v>0.36736893843035051</c:v>
                </c:pt>
                <c:pt idx="11">
                  <c:v>0.41372082579874142</c:v>
                </c:pt>
                <c:pt idx="12">
                  <c:v>0.44449850309020406</c:v>
                </c:pt>
              </c:numCache>
            </c:numRef>
          </c:val>
          <c:smooth val="0"/>
          <c:extLst>
            <c:ext xmlns:c16="http://schemas.microsoft.com/office/drawing/2014/chart" uri="{C3380CC4-5D6E-409C-BE32-E72D297353CC}">
              <c16:uniqueId val="{00000002-CF54-F74B-98E2-7C499A60027B}"/>
            </c:ext>
          </c:extLst>
        </c:ser>
        <c:ser>
          <c:idx val="1"/>
          <c:order val="3"/>
          <c:tx>
            <c:strRef>
              <c:f>'6. Chgs in Tot Share'!$JR$3</c:f>
              <c:strCache>
                <c:ptCount val="1"/>
                <c:pt idx="0">
                  <c:v> Real Secured Personal Loans </c:v>
                </c:pt>
              </c:strCache>
            </c:strRef>
          </c:tx>
          <c:spPr>
            <a:ln w="28575" cap="rnd">
              <a:solidFill>
                <a:srgbClr val="00206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Share'!$JR$4:$JR$27</c:f>
              <c:numCache>
                <c:formatCode>0.00%</c:formatCode>
                <c:ptCount val="24"/>
                <c:pt idx="0">
                  <c:v>0</c:v>
                </c:pt>
                <c:pt idx="1">
                  <c:v>2.7260843483974742E-2</c:v>
                </c:pt>
                <c:pt idx="2">
                  <c:v>3.3523357609424757E-2</c:v>
                </c:pt>
                <c:pt idx="3">
                  <c:v>6.8651534366479527E-2</c:v>
                </c:pt>
                <c:pt idx="4">
                  <c:v>0.10166565306760168</c:v>
                </c:pt>
                <c:pt idx="5">
                  <c:v>0.13269766735201283</c:v>
                </c:pt>
                <c:pt idx="6">
                  <c:v>0.14511884737225089</c:v>
                </c:pt>
                <c:pt idx="7">
                  <c:v>0.13830157041373042</c:v>
                </c:pt>
                <c:pt idx="8">
                  <c:v>0.18982278442263745</c:v>
                </c:pt>
                <c:pt idx="9">
                  <c:v>0.21499643234521423</c:v>
                </c:pt>
                <c:pt idx="10">
                  <c:v>0.25049978493443686</c:v>
                </c:pt>
                <c:pt idx="11">
                  <c:v>0.28861784593432854</c:v>
                </c:pt>
                <c:pt idx="12">
                  <c:v>0.33137081162583143</c:v>
                </c:pt>
              </c:numCache>
            </c:numRef>
          </c:val>
          <c:smooth val="0"/>
          <c:extLst>
            <c:ext xmlns:c16="http://schemas.microsoft.com/office/drawing/2014/chart" uri="{C3380CC4-5D6E-409C-BE32-E72D297353CC}">
              <c16:uniqueId val="{00000003-CF54-F74B-98E2-7C499A60027B}"/>
            </c:ext>
          </c:extLst>
        </c:ser>
        <c:ser>
          <c:idx val="5"/>
          <c:order val="4"/>
          <c:tx>
            <c:strRef>
              <c:f>'6. Chgs in Tot Share'!$JS$3</c:f>
              <c:strCache>
                <c:ptCount val="1"/>
                <c:pt idx="0">
                  <c:v> Other Personal Loans </c:v>
                </c:pt>
              </c:strCache>
            </c:strRef>
          </c:tx>
          <c:spPr>
            <a:ln w="28575" cap="rnd">
              <a:solidFill>
                <a:srgbClr val="00B0F0"/>
              </a:solidFill>
              <a:prstDash val="solid"/>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Share'!$JS$4:$JS$27</c:f>
              <c:numCache>
                <c:formatCode>0.00%</c:formatCode>
                <c:ptCount val="24"/>
                <c:pt idx="0">
                  <c:v>0</c:v>
                </c:pt>
                <c:pt idx="1">
                  <c:v>1.7063707888167381E-2</c:v>
                </c:pt>
                <c:pt idx="2">
                  <c:v>1.0344182513415168E-4</c:v>
                </c:pt>
                <c:pt idx="3">
                  <c:v>-4.0417793057076962E-2</c:v>
                </c:pt>
                <c:pt idx="4">
                  <c:v>1.9923928695206747E-2</c:v>
                </c:pt>
                <c:pt idx="5">
                  <c:v>5.6692811314159888E-2</c:v>
                </c:pt>
                <c:pt idx="6">
                  <c:v>6.0042060445112802E-2</c:v>
                </c:pt>
                <c:pt idx="7">
                  <c:v>4.7044960350421682E-2</c:v>
                </c:pt>
                <c:pt idx="8">
                  <c:v>0.13977704898176166</c:v>
                </c:pt>
                <c:pt idx="9">
                  <c:v>0.16993762619773994</c:v>
                </c:pt>
                <c:pt idx="10">
                  <c:v>0.19603004576368188</c:v>
                </c:pt>
                <c:pt idx="11">
                  <c:v>0.19515583088862529</c:v>
                </c:pt>
                <c:pt idx="12">
                  <c:v>0.21311048474259567</c:v>
                </c:pt>
              </c:numCache>
            </c:numRef>
          </c:val>
          <c:smooth val="0"/>
          <c:extLst>
            <c:ext xmlns:c16="http://schemas.microsoft.com/office/drawing/2014/chart" uri="{C3380CC4-5D6E-409C-BE32-E72D297353CC}">
              <c16:uniqueId val="{00000004-CF54-F74B-98E2-7C499A60027B}"/>
            </c:ext>
          </c:extLst>
        </c:ser>
        <c:dLbls>
          <c:showLegendKey val="0"/>
          <c:showVal val="0"/>
          <c:showCatName val="0"/>
          <c:showSerName val="0"/>
          <c:showPercent val="0"/>
          <c:showBubbleSize val="0"/>
        </c:dLbls>
        <c:smooth val="0"/>
        <c:axId val="402563600"/>
        <c:axId val="402565952"/>
      </c:lineChart>
      <c:catAx>
        <c:axId val="40256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5952"/>
        <c:crosses val="autoZero"/>
        <c:auto val="1"/>
        <c:lblAlgn val="ctr"/>
        <c:lblOffset val="100"/>
        <c:noMultiLvlLbl val="0"/>
      </c:catAx>
      <c:valAx>
        <c:axId val="4025659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3600"/>
        <c:crosses val="autoZero"/>
        <c:crossBetween val="between"/>
      </c:valAx>
      <c:spPr>
        <a:noFill/>
        <a:ln>
          <a:noFill/>
        </a:ln>
        <a:effectLst/>
      </c:spPr>
    </c:plotArea>
    <c:legend>
      <c:legendPos val="b"/>
      <c:layout>
        <c:manualLayout>
          <c:xMode val="edge"/>
          <c:yMode val="edge"/>
          <c:x val="0.27030483327847682"/>
          <c:y val="0.80603080555524609"/>
          <c:w val="0.45939033344304631"/>
          <c:h val="0.1769960685607368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Tangerine</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278593781546536"/>
          <c:y val="0.14874941227844002"/>
          <c:w val="0.82195765192812442"/>
          <c:h val="0.65323737522023295"/>
        </c:manualLayout>
      </c:layout>
      <c:lineChart>
        <c:grouping val="standard"/>
        <c:varyColors val="0"/>
        <c:ser>
          <c:idx val="0"/>
          <c:order val="0"/>
          <c:tx>
            <c:strRef>
              <c:f>'Qtrly Share Change'!$EL$2</c:f>
              <c:strCache>
                <c:ptCount val="1"/>
                <c:pt idx="0">
                  <c:v> Demand </c:v>
                </c:pt>
              </c:strCache>
            </c:strRef>
          </c:tx>
          <c:spPr>
            <a:ln w="28575" cap="rnd">
              <a:solidFill>
                <a:srgbClr val="00FA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Change'!$EL$3:$EL$23</c:f>
              <c:numCache>
                <c:formatCode>0.00%</c:formatCode>
                <c:ptCount val="21"/>
                <c:pt idx="0">
                  <c:v>0</c:v>
                </c:pt>
                <c:pt idx="1">
                  <c:v>1.1052913683293082E-3</c:v>
                </c:pt>
                <c:pt idx="2">
                  <c:v>-8.4635459939590655E-3</c:v>
                </c:pt>
                <c:pt idx="3">
                  <c:v>-1.9987299201731219E-2</c:v>
                </c:pt>
                <c:pt idx="4">
                  <c:v>-4.117098791699819E-3</c:v>
                </c:pt>
                <c:pt idx="5">
                  <c:v>-3.2984058793635002E-2</c:v>
                </c:pt>
                <c:pt idx="6">
                  <c:v>9.6287886091996153E-4</c:v>
                </c:pt>
                <c:pt idx="7">
                  <c:v>-3.4325445557390573E-3</c:v>
                </c:pt>
                <c:pt idx="8">
                  <c:v>-2.2159288921046003E-2</c:v>
                </c:pt>
                <c:pt idx="9">
                  <c:v>-7.4842498019182982E-2</c:v>
                </c:pt>
                <c:pt idx="10">
                  <c:v>-6.8023356153465386E-2</c:v>
                </c:pt>
                <c:pt idx="11">
                  <c:v>-6.2662672398820118E-2</c:v>
                </c:pt>
                <c:pt idx="12">
                  <c:v>-5.0491631190737636E-2</c:v>
                </c:pt>
                <c:pt idx="13">
                  <c:v>-7.7120153768011512E-2</c:v>
                </c:pt>
                <c:pt idx="14">
                  <c:v>-8.0634224380060987E-2</c:v>
                </c:pt>
                <c:pt idx="15">
                  <c:v>-5.7811724800547665E-2</c:v>
                </c:pt>
                <c:pt idx="16">
                  <c:v>-8.3179028048362691E-2</c:v>
                </c:pt>
                <c:pt idx="17">
                  <c:v>-7.5043562580129383E-2</c:v>
                </c:pt>
                <c:pt idx="18">
                  <c:v>-0.11018359777990339</c:v>
                </c:pt>
                <c:pt idx="19">
                  <c:v>-0.15681166812757277</c:v>
                </c:pt>
                <c:pt idx="20">
                  <c:v>-0.18485555933766884</c:v>
                </c:pt>
              </c:numCache>
            </c:numRef>
          </c:val>
          <c:smooth val="0"/>
          <c:extLst>
            <c:ext xmlns:c16="http://schemas.microsoft.com/office/drawing/2014/chart" uri="{C3380CC4-5D6E-409C-BE32-E72D297353CC}">
              <c16:uniqueId val="{00000000-6A8B-3F40-B267-D0C0329ABB6C}"/>
            </c:ext>
          </c:extLst>
        </c:ser>
        <c:ser>
          <c:idx val="2"/>
          <c:order val="1"/>
          <c:tx>
            <c:strRef>
              <c:f>'Qtrly Share Change'!$EM$2</c:f>
              <c:strCache>
                <c:ptCount val="1"/>
                <c:pt idx="0">
                  <c:v> Term </c:v>
                </c:pt>
              </c:strCache>
            </c:strRef>
          </c:tx>
          <c:spPr>
            <a:ln w="28575" cap="rnd">
              <a:solidFill>
                <a:srgbClr val="FF00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Change'!$EM$3:$EM$23</c:f>
              <c:numCache>
                <c:formatCode>0.00%</c:formatCode>
                <c:ptCount val="21"/>
                <c:pt idx="0">
                  <c:v>0</c:v>
                </c:pt>
                <c:pt idx="1">
                  <c:v>-4.2731638042122391E-2</c:v>
                </c:pt>
                <c:pt idx="2">
                  <c:v>-4.3555947079520874E-2</c:v>
                </c:pt>
                <c:pt idx="3">
                  <c:v>-6.6906709469789161E-2</c:v>
                </c:pt>
                <c:pt idx="4">
                  <c:v>-8.9605108375784892E-2</c:v>
                </c:pt>
                <c:pt idx="5">
                  <c:v>-5.7030895640744504E-2</c:v>
                </c:pt>
                <c:pt idx="6">
                  <c:v>-9.3820617897083253E-3</c:v>
                </c:pt>
                <c:pt idx="7">
                  <c:v>0.1348928548854996</c:v>
                </c:pt>
                <c:pt idx="8">
                  <c:v>0.25169027761954155</c:v>
                </c:pt>
                <c:pt idx="9">
                  <c:v>0.46722960167416516</c:v>
                </c:pt>
                <c:pt idx="10">
                  <c:v>0.5343601869604826</c:v>
                </c:pt>
                <c:pt idx="11">
                  <c:v>0.47795019120864052</c:v>
                </c:pt>
                <c:pt idx="12">
                  <c:v>0.43794566020227166</c:v>
                </c:pt>
                <c:pt idx="13">
                  <c:v>0.31307777232528183</c:v>
                </c:pt>
                <c:pt idx="14">
                  <c:v>0.44240343879299587</c:v>
                </c:pt>
                <c:pt idx="15">
                  <c:v>0.42061196885198809</c:v>
                </c:pt>
                <c:pt idx="16">
                  <c:v>0.35937798279547384</c:v>
                </c:pt>
                <c:pt idx="17">
                  <c:v>0.16977520475719696</c:v>
                </c:pt>
                <c:pt idx="18">
                  <c:v>8.4269755149165293E-2</c:v>
                </c:pt>
                <c:pt idx="19">
                  <c:v>-4.8695840151930644E-3</c:v>
                </c:pt>
                <c:pt idx="20">
                  <c:v>-8.3434837394846487E-2</c:v>
                </c:pt>
              </c:numCache>
            </c:numRef>
          </c:val>
          <c:smooth val="0"/>
          <c:extLst>
            <c:ext xmlns:c16="http://schemas.microsoft.com/office/drawing/2014/chart" uri="{C3380CC4-5D6E-409C-BE32-E72D297353CC}">
              <c16:uniqueId val="{00000001-6A8B-3F40-B267-D0C0329ABB6C}"/>
            </c:ext>
          </c:extLst>
        </c:ser>
        <c:ser>
          <c:idx val="4"/>
          <c:order val="2"/>
          <c:tx>
            <c:strRef>
              <c:f>'Qtrly Share Change'!$EO$2</c:f>
              <c:strCache>
                <c:ptCount val="1"/>
                <c:pt idx="0">
                  <c:v> Mortgages </c:v>
                </c:pt>
              </c:strCache>
            </c:strRef>
          </c:tx>
          <c:spPr>
            <a:ln w="28575" cap="rnd">
              <a:solidFill>
                <a:srgbClr val="DD5A01"/>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Change'!$EO$3:$EO$23</c:f>
              <c:numCache>
                <c:formatCode>0.00%</c:formatCode>
                <c:ptCount val="21"/>
                <c:pt idx="0">
                  <c:v>0</c:v>
                </c:pt>
                <c:pt idx="1">
                  <c:v>-9.1885465695868709E-2</c:v>
                </c:pt>
                <c:pt idx="2">
                  <c:v>-0.14587912571972034</c:v>
                </c:pt>
                <c:pt idx="3">
                  <c:v>-0.22178878551870346</c:v>
                </c:pt>
                <c:pt idx="4">
                  <c:v>-0.27631673790258021</c:v>
                </c:pt>
                <c:pt idx="5">
                  <c:v>-0.31413274816115616</c:v>
                </c:pt>
                <c:pt idx="6">
                  <c:v>-0.34171308744588386</c:v>
                </c:pt>
                <c:pt idx="7">
                  <c:v>-0.36797824899012849</c:v>
                </c:pt>
                <c:pt idx="8">
                  <c:v>-0.39138042804235673</c:v>
                </c:pt>
                <c:pt idx="9">
                  <c:v>-0.39943599679561348</c:v>
                </c:pt>
                <c:pt idx="10">
                  <c:v>-0.41896440529310941</c:v>
                </c:pt>
                <c:pt idx="11">
                  <c:v>-0.43489071811248259</c:v>
                </c:pt>
                <c:pt idx="12">
                  <c:v>-0.45157474931871716</c:v>
                </c:pt>
                <c:pt idx="13">
                  <c:v>-0.46926745536561593</c:v>
                </c:pt>
                <c:pt idx="14">
                  <c:v>-0.480882439562687</c:v>
                </c:pt>
                <c:pt idx="15">
                  <c:v>-0.49641373117940268</c:v>
                </c:pt>
                <c:pt idx="16">
                  <c:v>-0.5159502712704005</c:v>
                </c:pt>
                <c:pt idx="17">
                  <c:v>-0.52480863048736937</c:v>
                </c:pt>
                <c:pt idx="18">
                  <c:v>-0.53246732304102873</c:v>
                </c:pt>
                <c:pt idx="19">
                  <c:v>-0.389466201987894</c:v>
                </c:pt>
                <c:pt idx="20">
                  <c:v>-0.30079089142887416</c:v>
                </c:pt>
              </c:numCache>
            </c:numRef>
          </c:val>
          <c:smooth val="0"/>
          <c:extLst>
            <c:ext xmlns:c16="http://schemas.microsoft.com/office/drawing/2014/chart" uri="{C3380CC4-5D6E-409C-BE32-E72D297353CC}">
              <c16:uniqueId val="{00000002-6A8B-3F40-B267-D0C0329ABB6C}"/>
            </c:ext>
          </c:extLst>
        </c:ser>
        <c:ser>
          <c:idx val="1"/>
          <c:order val="3"/>
          <c:tx>
            <c:strRef>
              <c:f>'Qtrly Share Change'!$EP$2</c:f>
              <c:strCache>
                <c:ptCount val="1"/>
                <c:pt idx="0">
                  <c:v> Real Estate Secured Pers Loans </c:v>
                </c:pt>
              </c:strCache>
            </c:strRef>
          </c:tx>
          <c:spPr>
            <a:ln w="28575" cap="rnd">
              <a:solidFill>
                <a:srgbClr val="0070C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Change'!$EP$3:$EP$23</c:f>
              <c:numCache>
                <c:formatCode>0.00%</c:formatCode>
                <c:ptCount val="21"/>
                <c:pt idx="0">
                  <c:v>0</c:v>
                </c:pt>
                <c:pt idx="1">
                  <c:v>-1.5009805469687229E-2</c:v>
                </c:pt>
                <c:pt idx="2">
                  <c:v>-3.4177040031039232E-2</c:v>
                </c:pt>
                <c:pt idx="3">
                  <c:v>-5.4402113390361065E-2</c:v>
                </c:pt>
                <c:pt idx="4">
                  <c:v>-8.3729403081128154E-2</c:v>
                </c:pt>
                <c:pt idx="5">
                  <c:v>-9.522900939751601E-2</c:v>
                </c:pt>
                <c:pt idx="6">
                  <c:v>-0.10432151730192321</c:v>
                </c:pt>
                <c:pt idx="7">
                  <c:v>-0.1234906299970811</c:v>
                </c:pt>
                <c:pt idx="8">
                  <c:v>-0.12446732047050513</c:v>
                </c:pt>
                <c:pt idx="9">
                  <c:v>-0.12617344725339152</c:v>
                </c:pt>
                <c:pt idx="10">
                  <c:v>-0.12646480993446058</c:v>
                </c:pt>
                <c:pt idx="11">
                  <c:v>-0.12744425780965399</c:v>
                </c:pt>
                <c:pt idx="12">
                  <c:v>-9.2175352351890338E-2</c:v>
                </c:pt>
                <c:pt idx="13">
                  <c:v>-3.6520173211550384E-2</c:v>
                </c:pt>
                <c:pt idx="14">
                  <c:v>5.9456228164562093E-2</c:v>
                </c:pt>
                <c:pt idx="15">
                  <c:v>0.22750685267428597</c:v>
                </c:pt>
                <c:pt idx="16">
                  <c:v>0.37326547149416012</c:v>
                </c:pt>
                <c:pt idx="17">
                  <c:v>0.46754225320474113</c:v>
                </c:pt>
                <c:pt idx="18">
                  <c:v>0.57255217385350332</c:v>
                </c:pt>
                <c:pt idx="19">
                  <c:v>0.66851264852827297</c:v>
                </c:pt>
                <c:pt idx="20">
                  <c:v>0.82832556536090995</c:v>
                </c:pt>
              </c:numCache>
            </c:numRef>
          </c:val>
          <c:smooth val="0"/>
          <c:extLst>
            <c:ext xmlns:c16="http://schemas.microsoft.com/office/drawing/2014/chart" uri="{C3380CC4-5D6E-409C-BE32-E72D297353CC}">
              <c16:uniqueId val="{00000003-6A8B-3F40-B267-D0C0329ABB6C}"/>
            </c:ext>
          </c:extLst>
        </c:ser>
        <c:ser>
          <c:idx val="5"/>
          <c:order val="4"/>
          <c:tx>
            <c:strRef>
              <c:f>'Qtrly Share Change'!$EQ$2</c:f>
              <c:strCache>
                <c:ptCount val="1"/>
                <c:pt idx="0">
                  <c:v> Other Personal Loans </c:v>
                </c:pt>
              </c:strCache>
            </c:strRef>
          </c:tx>
          <c:spPr>
            <a:ln w="28575" cap="rnd">
              <a:solidFill>
                <a:srgbClr val="00B0F0"/>
              </a:solidFill>
              <a:prstDash val="solid"/>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Change'!$EQ$3:$EQ$23</c:f>
              <c:numCache>
                <c:formatCode>0.00%</c:formatCode>
                <c:ptCount val="21"/>
                <c:pt idx="0">
                  <c:v>0</c:v>
                </c:pt>
                <c:pt idx="1">
                  <c:v>6.400899226868724E-2</c:v>
                </c:pt>
                <c:pt idx="2">
                  <c:v>0.13651684873607051</c:v>
                </c:pt>
                <c:pt idx="3">
                  <c:v>8.2851672672512977E-2</c:v>
                </c:pt>
                <c:pt idx="4">
                  <c:v>6.3329032108036643E-2</c:v>
                </c:pt>
                <c:pt idx="5">
                  <c:v>2.753878658226953E-2</c:v>
                </c:pt>
                <c:pt idx="6">
                  <c:v>0.19018640934681894</c:v>
                </c:pt>
                <c:pt idx="7">
                  <c:v>0.21066309373891701</c:v>
                </c:pt>
                <c:pt idx="8">
                  <c:v>0.20484586412153427</c:v>
                </c:pt>
                <c:pt idx="9">
                  <c:v>0.25198781413969135</c:v>
                </c:pt>
                <c:pt idx="10">
                  <c:v>0.42873135420114555</c:v>
                </c:pt>
                <c:pt idx="11">
                  <c:v>0.50811394493185325</c:v>
                </c:pt>
                <c:pt idx="12">
                  <c:v>0.96668309503311867</c:v>
                </c:pt>
                <c:pt idx="13">
                  <c:v>0.72459986495069362</c:v>
                </c:pt>
                <c:pt idx="14">
                  <c:v>0.79991021952502783</c:v>
                </c:pt>
                <c:pt idx="15">
                  <c:v>0.80231770427777227</c:v>
                </c:pt>
                <c:pt idx="16">
                  <c:v>0.77000315009097686</c:v>
                </c:pt>
                <c:pt idx="17">
                  <c:v>0.69846352906022535</c:v>
                </c:pt>
                <c:pt idx="18">
                  <c:v>1.0174089670991158</c:v>
                </c:pt>
                <c:pt idx="19">
                  <c:v>1.1154295855224656</c:v>
                </c:pt>
                <c:pt idx="20">
                  <c:v>1.1472093794027862</c:v>
                </c:pt>
              </c:numCache>
            </c:numRef>
          </c:val>
          <c:smooth val="0"/>
          <c:extLst>
            <c:ext xmlns:c16="http://schemas.microsoft.com/office/drawing/2014/chart" uri="{C3380CC4-5D6E-409C-BE32-E72D297353CC}">
              <c16:uniqueId val="{00000004-6A8B-3F40-B267-D0C0329ABB6C}"/>
            </c:ext>
          </c:extLst>
        </c:ser>
        <c:dLbls>
          <c:showLegendKey val="0"/>
          <c:showVal val="0"/>
          <c:showCatName val="0"/>
          <c:showSerName val="0"/>
          <c:showPercent val="0"/>
          <c:showBubbleSize val="0"/>
        </c:dLbls>
        <c:smooth val="0"/>
        <c:axId val="402563600"/>
        <c:axId val="402565952"/>
      </c:lineChart>
      <c:catAx>
        <c:axId val="40256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5952"/>
        <c:crosses val="autoZero"/>
        <c:auto val="1"/>
        <c:lblAlgn val="ctr"/>
        <c:lblOffset val="100"/>
        <c:noMultiLvlLbl val="0"/>
      </c:catAx>
      <c:valAx>
        <c:axId val="4025659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3600"/>
        <c:crosses val="autoZero"/>
        <c:crossBetween val="between"/>
      </c:valAx>
      <c:spPr>
        <a:noFill/>
        <a:ln>
          <a:noFill/>
        </a:ln>
        <a:effectLst/>
      </c:spPr>
    </c:plotArea>
    <c:legend>
      <c:legendPos val="b"/>
      <c:layout>
        <c:manualLayout>
          <c:xMode val="edge"/>
          <c:yMode val="edge"/>
          <c:x val="2.7138350494649688E-2"/>
          <c:y val="0.81061160846572589"/>
          <c:w val="0.94572304663840101"/>
          <c:h val="0.1721387496001682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Equitable Bank</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006731013462027"/>
          <c:y val="0.14194213110138384"/>
          <c:w val="0.81444881889763776"/>
          <c:h val="0.70478881729029075"/>
        </c:manualLayout>
      </c:layout>
      <c:lineChart>
        <c:grouping val="standard"/>
        <c:varyColors val="0"/>
        <c:ser>
          <c:idx val="7"/>
          <c:order val="0"/>
          <c:tx>
            <c:strRef>
              <c:f>'6. Chgs in Tot Share'!$JV$3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Share'!$JV$4:$JV$27</c:f>
              <c:numCache>
                <c:formatCode>0.00%</c:formatCode>
                <c:ptCount val="24"/>
                <c:pt idx="0">
                  <c:v>0</c:v>
                </c:pt>
                <c:pt idx="1">
                  <c:v>-1.2229697005466151E-2</c:v>
                </c:pt>
                <c:pt idx="2">
                  <c:v>3.3006891728886184E-2</c:v>
                </c:pt>
                <c:pt idx="3">
                  <c:v>0.11421292768206372</c:v>
                </c:pt>
                <c:pt idx="4">
                  <c:v>0.18541486779417501</c:v>
                </c:pt>
                <c:pt idx="5">
                  <c:v>0.31815589633707742</c:v>
                </c:pt>
                <c:pt idx="6">
                  <c:v>0.25710417608077402</c:v>
                </c:pt>
                <c:pt idx="7">
                  <c:v>0.17689187702770104</c:v>
                </c:pt>
                <c:pt idx="8">
                  <c:v>0.1866745783743774</c:v>
                </c:pt>
                <c:pt idx="9">
                  <c:v>0.29088753346756718</c:v>
                </c:pt>
                <c:pt idx="10">
                  <c:v>0.40225139931406312</c:v>
                </c:pt>
                <c:pt idx="11">
                  <c:v>0.3913611329968042</c:v>
                </c:pt>
                <c:pt idx="12">
                  <c:v>0.32178683987745704</c:v>
                </c:pt>
              </c:numCache>
            </c:numRef>
          </c:val>
          <c:smooth val="0"/>
          <c:extLst>
            <c:ext xmlns:c16="http://schemas.microsoft.com/office/drawing/2014/chart" uri="{C3380CC4-5D6E-409C-BE32-E72D297353CC}">
              <c16:uniqueId val="{00000000-DF1C-2842-9736-B1B37DD277E2}"/>
            </c:ext>
          </c:extLst>
        </c:ser>
        <c:ser>
          <c:idx val="8"/>
          <c:order val="1"/>
          <c:tx>
            <c:strRef>
              <c:f>'6. Chgs in Tot Share'!$JW$3</c:f>
              <c:strCache>
                <c:ptCount val="1"/>
                <c:pt idx="0">
                  <c:v> Term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Share'!$JW$4:$JW$27</c:f>
              <c:numCache>
                <c:formatCode>0.00%</c:formatCode>
                <c:ptCount val="24"/>
                <c:pt idx="0">
                  <c:v>0</c:v>
                </c:pt>
                <c:pt idx="1">
                  <c:v>-9.105721030609526E-3</c:v>
                </c:pt>
                <c:pt idx="2">
                  <c:v>-1.1582327106781984E-2</c:v>
                </c:pt>
                <c:pt idx="3">
                  <c:v>-2.2737852209082501E-2</c:v>
                </c:pt>
                <c:pt idx="4">
                  <c:v>-3.6669416301617574E-2</c:v>
                </c:pt>
                <c:pt idx="5">
                  <c:v>-4.0555479021943022E-2</c:v>
                </c:pt>
                <c:pt idx="6">
                  <c:v>3.5796337512680139E-2</c:v>
                </c:pt>
                <c:pt idx="7">
                  <c:v>0.10553309326248715</c:v>
                </c:pt>
                <c:pt idx="8">
                  <c:v>0.11969021336863531</c:v>
                </c:pt>
                <c:pt idx="9">
                  <c:v>8.4677589349114207E-2</c:v>
                </c:pt>
                <c:pt idx="10">
                  <c:v>6.2858846327215834E-2</c:v>
                </c:pt>
                <c:pt idx="11">
                  <c:v>7.8853921517639175E-2</c:v>
                </c:pt>
                <c:pt idx="12">
                  <c:v>0.13779941852072261</c:v>
                </c:pt>
              </c:numCache>
            </c:numRef>
          </c:val>
          <c:smooth val="0"/>
          <c:extLst>
            <c:ext xmlns:c16="http://schemas.microsoft.com/office/drawing/2014/chart" uri="{C3380CC4-5D6E-409C-BE32-E72D297353CC}">
              <c16:uniqueId val="{00000001-DF1C-2842-9736-B1B37DD277E2}"/>
            </c:ext>
          </c:extLst>
        </c:ser>
        <c:ser>
          <c:idx val="10"/>
          <c:order val="2"/>
          <c:tx>
            <c:strRef>
              <c:f>'6. Chgs in Tot Share'!$JY$3</c:f>
              <c:strCache>
                <c:ptCount val="1"/>
                <c:pt idx="0">
                  <c:v> Mortgages </c:v>
                </c:pt>
              </c:strCache>
            </c:strRef>
          </c:tx>
          <c:spPr>
            <a:ln w="28575" cap="rnd">
              <a:solidFill>
                <a:srgbClr val="AB794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Share'!$JY$4:$JY$27</c:f>
              <c:numCache>
                <c:formatCode>0.00%</c:formatCode>
                <c:ptCount val="24"/>
                <c:pt idx="0">
                  <c:v>0</c:v>
                </c:pt>
                <c:pt idx="1">
                  <c:v>7.2327559580846341E-5</c:v>
                </c:pt>
                <c:pt idx="2">
                  <c:v>2.7795348581275106E-3</c:v>
                </c:pt>
                <c:pt idx="3">
                  <c:v>1.0348388423710456E-2</c:v>
                </c:pt>
                <c:pt idx="4">
                  <c:v>1.0589857208844861E-2</c:v>
                </c:pt>
                <c:pt idx="5">
                  <c:v>7.7777994187466391E-3</c:v>
                </c:pt>
                <c:pt idx="6">
                  <c:v>-3.7136897182783938E-3</c:v>
                </c:pt>
                <c:pt idx="7">
                  <c:v>-4.8731723353574435E-3</c:v>
                </c:pt>
                <c:pt idx="8">
                  <c:v>8.357186461855971E-3</c:v>
                </c:pt>
                <c:pt idx="9">
                  <c:v>2.1057762338550699E-2</c:v>
                </c:pt>
                <c:pt idx="10">
                  <c:v>2.7505321179121744E-2</c:v>
                </c:pt>
                <c:pt idx="11">
                  <c:v>2.9600145976024221E-2</c:v>
                </c:pt>
                <c:pt idx="12">
                  <c:v>3.8483566726773936E-2</c:v>
                </c:pt>
              </c:numCache>
            </c:numRef>
          </c:val>
          <c:smooth val="0"/>
          <c:extLst>
            <c:ext xmlns:c16="http://schemas.microsoft.com/office/drawing/2014/chart" uri="{C3380CC4-5D6E-409C-BE32-E72D297353CC}">
              <c16:uniqueId val="{00000002-DF1C-2842-9736-B1B37DD277E2}"/>
            </c:ext>
          </c:extLst>
        </c:ser>
        <c:ser>
          <c:idx val="11"/>
          <c:order val="3"/>
          <c:tx>
            <c:strRef>
              <c:f>'6. Chgs in Tot Share'!$JZ$3</c:f>
              <c:strCache>
                <c:ptCount val="1"/>
                <c:pt idx="0">
                  <c:v> Real Secured Personal Loans </c:v>
                </c:pt>
              </c:strCache>
            </c:strRef>
          </c:tx>
          <c:spPr>
            <a:ln w="28575" cap="rnd">
              <a:solidFill>
                <a:srgbClr val="00206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Share'!$JZ$4:$JZ$27</c:f>
              <c:numCache>
                <c:formatCode>0.00%</c:formatCode>
                <c:ptCount val="24"/>
                <c:pt idx="0">
                  <c:v>0</c:v>
                </c:pt>
                <c:pt idx="1">
                  <c:v>-3.3925213928451825E-2</c:v>
                </c:pt>
                <c:pt idx="2">
                  <c:v>-3.6224001055125438E-2</c:v>
                </c:pt>
                <c:pt idx="3">
                  <c:v>-4.1206998348428642E-2</c:v>
                </c:pt>
                <c:pt idx="4">
                  <c:v>-4.7622779158364464E-2</c:v>
                </c:pt>
                <c:pt idx="5">
                  <c:v>-5.3969436335629971E-2</c:v>
                </c:pt>
                <c:pt idx="6">
                  <c:v>-5.5226686525441299E-2</c:v>
                </c:pt>
                <c:pt idx="7">
                  <c:v>-5.8304508586179055E-2</c:v>
                </c:pt>
                <c:pt idx="8">
                  <c:v>-6.3972140623463292E-2</c:v>
                </c:pt>
                <c:pt idx="9">
                  <c:v>-5.7655655052489894E-2</c:v>
                </c:pt>
                <c:pt idx="10">
                  <c:v>-5.9036142812170574E-2</c:v>
                </c:pt>
                <c:pt idx="11">
                  <c:v>-3.7465335575306694E-2</c:v>
                </c:pt>
                <c:pt idx="12">
                  <c:v>-2.8429131388859274E-2</c:v>
                </c:pt>
              </c:numCache>
            </c:numRef>
          </c:val>
          <c:smooth val="0"/>
          <c:extLst>
            <c:ext xmlns:c16="http://schemas.microsoft.com/office/drawing/2014/chart" uri="{C3380CC4-5D6E-409C-BE32-E72D297353CC}">
              <c16:uniqueId val="{00000003-DF1C-2842-9736-B1B37DD277E2}"/>
            </c:ext>
          </c:extLst>
        </c:ser>
        <c:dLbls>
          <c:showLegendKey val="0"/>
          <c:showVal val="0"/>
          <c:showCatName val="0"/>
          <c:showSerName val="0"/>
          <c:showPercent val="0"/>
          <c:showBubbleSize val="0"/>
        </c:dLbls>
        <c:smooth val="0"/>
        <c:axId val="403875360"/>
        <c:axId val="403878104"/>
      </c:lineChart>
      <c:catAx>
        <c:axId val="40387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8104"/>
        <c:crossesAt val="0"/>
        <c:auto val="1"/>
        <c:lblAlgn val="ctr"/>
        <c:lblOffset val="100"/>
        <c:noMultiLvlLbl val="0"/>
      </c:catAx>
      <c:valAx>
        <c:axId val="4038781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5360"/>
        <c:crosses val="autoZero"/>
        <c:crossBetween val="between"/>
      </c:valAx>
      <c:spPr>
        <a:noFill/>
        <a:ln>
          <a:noFill/>
        </a:ln>
        <a:effectLst/>
      </c:spPr>
    </c:plotArea>
    <c:legend>
      <c:legendPos val="b"/>
      <c:layout>
        <c:manualLayout>
          <c:xMode val="edge"/>
          <c:yMode val="edge"/>
          <c:x val="0.26956388112776225"/>
          <c:y val="0.85774114225779197"/>
          <c:w val="0.4608722377444755"/>
          <c:h val="0.1260175589327889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Equitable Bank</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7"/>
          <c:order val="0"/>
          <c:tx>
            <c:strRef>
              <c:f>'Qtrly Share Change'!$DL$2</c:f>
              <c:strCache>
                <c:ptCount val="1"/>
                <c:pt idx="0">
                  <c:v> Total </c:v>
                </c:pt>
              </c:strCache>
            </c:strRef>
          </c:tx>
          <c:spPr>
            <a:ln w="28575" cap="rnd">
              <a:solidFill>
                <a:srgbClr val="00FA00"/>
              </a:solidFill>
              <a:round/>
            </a:ln>
            <a:effectLst/>
          </c:spPr>
          <c:marker>
            <c:symbol val="none"/>
          </c:marker>
          <c:cat>
            <c:multiLvlStrRef>
              <c:f>'Qtrly Share Change'!$A$3:$A$23</c:f>
            </c:multiLvlStrRef>
          </c:cat>
          <c:val>
            <c:numRef>
              <c:f>'Qtrly Share Change'!$DL$3:$DL$23</c:f>
            </c:numRef>
          </c:val>
          <c:smooth val="0"/>
          <c:extLst>
            <c:ext xmlns:c16="http://schemas.microsoft.com/office/drawing/2014/chart" uri="{C3380CC4-5D6E-409C-BE32-E72D297353CC}">
              <c16:uniqueId val="{00000000-7ED3-7D4F-8241-AD1DE97995A1}"/>
            </c:ext>
          </c:extLst>
        </c:ser>
        <c:ser>
          <c:idx val="8"/>
          <c:order val="1"/>
          <c:tx>
            <c:strRef>
              <c:f>'Qtrly Share Change'!$DM$2</c:f>
              <c:strCache>
                <c:ptCount val="1"/>
                <c:pt idx="0">
                  <c:v> Demand </c:v>
                </c:pt>
              </c:strCache>
            </c:strRef>
          </c:tx>
          <c:spPr>
            <a:ln w="28575" cap="rnd">
              <a:solidFill>
                <a:srgbClr val="FF0000"/>
              </a:solidFill>
              <a:round/>
            </a:ln>
            <a:effectLst/>
          </c:spPr>
          <c:marker>
            <c:symbol val="none"/>
          </c:marker>
          <c:cat>
            <c:multiLvlStrRef>
              <c:f>'Qtrly Share Change'!$A$3:$A$23</c:f>
            </c:multiLvlStrRef>
          </c:cat>
          <c:val>
            <c:numRef>
              <c:f>'Qtrly Share Change'!$DM$3:$DM$23</c:f>
            </c:numRef>
          </c:val>
          <c:smooth val="0"/>
          <c:extLst>
            <c:ext xmlns:c16="http://schemas.microsoft.com/office/drawing/2014/chart" uri="{C3380CC4-5D6E-409C-BE32-E72D297353CC}">
              <c16:uniqueId val="{00000001-7ED3-7D4F-8241-AD1DE97995A1}"/>
            </c:ext>
          </c:extLst>
        </c:ser>
        <c:ser>
          <c:idx val="10"/>
          <c:order val="2"/>
          <c:tx>
            <c:strRef>
              <c:f>'Qtrly Share Change'!$DO$2</c:f>
              <c:strCache>
                <c:ptCount val="1"/>
                <c:pt idx="0">
                  <c:v> Total Deposits </c:v>
                </c:pt>
              </c:strCache>
            </c:strRef>
          </c:tx>
          <c:spPr>
            <a:ln w="28575" cap="rnd">
              <a:solidFill>
                <a:srgbClr val="AB7942"/>
              </a:solidFill>
              <a:round/>
            </a:ln>
            <a:effectLst/>
          </c:spPr>
          <c:marker>
            <c:symbol val="none"/>
          </c:marker>
          <c:cat>
            <c:multiLvlStrRef>
              <c:f>'Qtrly Share Change'!$A$3:$A$23</c:f>
            </c:multiLvlStrRef>
          </c:cat>
          <c:val>
            <c:numRef>
              <c:f>'Qtrly Share Change'!$DO$3:$DO$23</c:f>
            </c:numRef>
          </c:val>
          <c:smooth val="0"/>
          <c:extLst>
            <c:ext xmlns:c16="http://schemas.microsoft.com/office/drawing/2014/chart" uri="{C3380CC4-5D6E-409C-BE32-E72D297353CC}">
              <c16:uniqueId val="{00000003-7ED3-7D4F-8241-AD1DE97995A1}"/>
            </c:ext>
          </c:extLst>
        </c:ser>
        <c:ser>
          <c:idx val="11"/>
          <c:order val="3"/>
          <c:tx>
            <c:strRef>
              <c:f>'Qtrly Share Change'!$DP$2</c:f>
              <c:strCache>
                <c:ptCount val="1"/>
                <c:pt idx="0">
                  <c:v> Mortgages </c:v>
                </c:pt>
              </c:strCache>
            </c:strRef>
          </c:tx>
          <c:spPr>
            <a:ln w="28575" cap="rnd">
              <a:solidFill>
                <a:srgbClr val="00B0F0"/>
              </a:solidFill>
              <a:round/>
            </a:ln>
            <a:effectLst/>
          </c:spPr>
          <c:marker>
            <c:symbol val="none"/>
          </c:marker>
          <c:cat>
            <c:multiLvlStrRef>
              <c:f>'Qtrly Share Change'!$A$3:$A$23</c:f>
            </c:multiLvlStrRef>
          </c:cat>
          <c:val>
            <c:numRef>
              <c:f>'Qtrly Share Change'!$DP$3:$DP$23</c:f>
            </c:numRef>
          </c:val>
          <c:smooth val="0"/>
          <c:extLst>
            <c:ext xmlns:c16="http://schemas.microsoft.com/office/drawing/2014/chart" uri="{C3380CC4-5D6E-409C-BE32-E72D297353CC}">
              <c16:uniqueId val="{00000004-7ED3-7D4F-8241-AD1DE97995A1}"/>
            </c:ext>
          </c:extLst>
        </c:ser>
        <c:dLbls>
          <c:showLegendKey val="0"/>
          <c:showVal val="0"/>
          <c:showCatName val="0"/>
          <c:showSerName val="0"/>
          <c:showPercent val="0"/>
          <c:showBubbleSize val="0"/>
        </c:dLbls>
        <c:marker val="1"/>
        <c:smooth val="0"/>
        <c:axId val="403875360"/>
        <c:axId val="403878104"/>
      </c:lineChart>
      <c:catAx>
        <c:axId val="40387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8104"/>
        <c:crossesAt val="0"/>
        <c:auto val="1"/>
        <c:lblAlgn val="ctr"/>
        <c:lblOffset val="100"/>
        <c:noMultiLvlLbl val="0"/>
      </c:catAx>
      <c:valAx>
        <c:axId val="4038781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5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Equitable Bank</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7"/>
          <c:order val="0"/>
          <c:tx>
            <c:strRef>
              <c:f>'Qtrly Share Change'!$ET$2</c:f>
              <c:strCache>
                <c:ptCount val="1"/>
                <c:pt idx="0">
                  <c:v> Demand </c:v>
                </c:pt>
              </c:strCache>
            </c:strRef>
          </c:tx>
          <c:spPr>
            <a:ln w="28575" cap="rnd">
              <a:solidFill>
                <a:srgbClr val="00FA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Change'!$ET$3:$ET$23</c:f>
              <c:numCache>
                <c:formatCode>0.00%</c:formatCode>
                <c:ptCount val="21"/>
                <c:pt idx="0">
                  <c:v>0</c:v>
                </c:pt>
                <c:pt idx="1">
                  <c:v>2.9109303079237866E-2</c:v>
                </c:pt>
                <c:pt idx="2">
                  <c:v>-8.436059084748701E-2</c:v>
                </c:pt>
                <c:pt idx="3">
                  <c:v>-9.1071215277792189E-3</c:v>
                </c:pt>
                <c:pt idx="4">
                  <c:v>0.12687064105182785</c:v>
                </c:pt>
                <c:pt idx="5">
                  <c:v>0.10105898129618672</c:v>
                </c:pt>
                <c:pt idx="6">
                  <c:v>0.1387629642521658</c:v>
                </c:pt>
                <c:pt idx="7">
                  <c:v>0.13750951646500323</c:v>
                </c:pt>
                <c:pt idx="8">
                  <c:v>0.1126713080691249</c:v>
                </c:pt>
                <c:pt idx="9">
                  <c:v>-4.8566016354219026E-2</c:v>
                </c:pt>
                <c:pt idx="10">
                  <c:v>0.12155294080568164</c:v>
                </c:pt>
                <c:pt idx="11">
                  <c:v>4.0551938825266781E-2</c:v>
                </c:pt>
                <c:pt idx="12">
                  <c:v>0.2696282293553155</c:v>
                </c:pt>
                <c:pt idx="13">
                  <c:v>0.31290738181564853</c:v>
                </c:pt>
                <c:pt idx="14">
                  <c:v>9.6501709196661678E-2</c:v>
                </c:pt>
                <c:pt idx="15">
                  <c:v>0.60741614284560097</c:v>
                </c:pt>
                <c:pt idx="16">
                  <c:v>0.50439114507295146</c:v>
                </c:pt>
                <c:pt idx="17">
                  <c:v>0.6762120621307055</c:v>
                </c:pt>
                <c:pt idx="18">
                  <c:v>0.89117639093014478</c:v>
                </c:pt>
                <c:pt idx="19">
                  <c:v>0.94199977463367135</c:v>
                </c:pt>
                <c:pt idx="20">
                  <c:v>0.98848441758560557</c:v>
                </c:pt>
              </c:numCache>
            </c:numRef>
          </c:val>
          <c:smooth val="0"/>
          <c:extLst>
            <c:ext xmlns:c16="http://schemas.microsoft.com/office/drawing/2014/chart" uri="{C3380CC4-5D6E-409C-BE32-E72D297353CC}">
              <c16:uniqueId val="{00000000-FB89-E44A-9AA3-5BCB3D788248}"/>
            </c:ext>
          </c:extLst>
        </c:ser>
        <c:ser>
          <c:idx val="8"/>
          <c:order val="1"/>
          <c:tx>
            <c:strRef>
              <c:f>'Qtrly Share Change'!$EU$2</c:f>
              <c:strCache>
                <c:ptCount val="1"/>
                <c:pt idx="0">
                  <c:v> Term </c:v>
                </c:pt>
              </c:strCache>
            </c:strRef>
          </c:tx>
          <c:spPr>
            <a:ln w="28575" cap="rnd">
              <a:solidFill>
                <a:srgbClr val="FF00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Change'!$EU$3:$EU$23</c:f>
              <c:numCache>
                <c:formatCode>0.00%</c:formatCode>
                <c:ptCount val="21"/>
                <c:pt idx="0">
                  <c:v>0</c:v>
                </c:pt>
                <c:pt idx="1">
                  <c:v>5.0280029069687246E-2</c:v>
                </c:pt>
                <c:pt idx="2">
                  <c:v>8.1522346732501416E-2</c:v>
                </c:pt>
                <c:pt idx="3">
                  <c:v>9.2265072470553572E-2</c:v>
                </c:pt>
                <c:pt idx="4">
                  <c:v>0.10296827508104282</c:v>
                </c:pt>
                <c:pt idx="5">
                  <c:v>0.18774417371160579</c:v>
                </c:pt>
                <c:pt idx="6">
                  <c:v>0.24577840244888366</c:v>
                </c:pt>
                <c:pt idx="7">
                  <c:v>0.27688924609049709</c:v>
                </c:pt>
                <c:pt idx="8">
                  <c:v>0.30868800127485746</c:v>
                </c:pt>
                <c:pt idx="9">
                  <c:v>0.39048841406126461</c:v>
                </c:pt>
                <c:pt idx="10">
                  <c:v>0.38408160883984449</c:v>
                </c:pt>
                <c:pt idx="11">
                  <c:v>0.37340030992746803</c:v>
                </c:pt>
                <c:pt idx="12">
                  <c:v>0.32550301239783169</c:v>
                </c:pt>
                <c:pt idx="13">
                  <c:v>0.32573798183376068</c:v>
                </c:pt>
                <c:pt idx="14">
                  <c:v>0.35719828246653373</c:v>
                </c:pt>
                <c:pt idx="15">
                  <c:v>0.18718289813286951</c:v>
                </c:pt>
                <c:pt idx="16">
                  <c:v>0.22723424915826176</c:v>
                </c:pt>
                <c:pt idx="17">
                  <c:v>0.1993295781749769</c:v>
                </c:pt>
                <c:pt idx="18">
                  <c:v>0.27116474054825151</c:v>
                </c:pt>
                <c:pt idx="19">
                  <c:v>0.3311534869436536</c:v>
                </c:pt>
                <c:pt idx="20">
                  <c:v>0.39634641508098584</c:v>
                </c:pt>
              </c:numCache>
            </c:numRef>
          </c:val>
          <c:smooth val="0"/>
          <c:extLst>
            <c:ext xmlns:c16="http://schemas.microsoft.com/office/drawing/2014/chart" uri="{C3380CC4-5D6E-409C-BE32-E72D297353CC}">
              <c16:uniqueId val="{00000001-FB89-E44A-9AA3-5BCB3D788248}"/>
            </c:ext>
          </c:extLst>
        </c:ser>
        <c:ser>
          <c:idx val="10"/>
          <c:order val="2"/>
          <c:tx>
            <c:strRef>
              <c:f>'Qtrly Share Change'!$EW$2</c:f>
              <c:strCache>
                <c:ptCount val="1"/>
                <c:pt idx="0">
                  <c:v> Mortgages </c:v>
                </c:pt>
              </c:strCache>
            </c:strRef>
          </c:tx>
          <c:spPr>
            <a:ln w="28575" cap="rnd">
              <a:solidFill>
                <a:srgbClr val="AB7942"/>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Change'!$EW$3:$EW$23</c:f>
              <c:numCache>
                <c:formatCode>0.00%</c:formatCode>
                <c:ptCount val="21"/>
                <c:pt idx="0">
                  <c:v>0</c:v>
                </c:pt>
                <c:pt idx="1">
                  <c:v>2.0074086987719116E-2</c:v>
                </c:pt>
                <c:pt idx="2">
                  <c:v>1.2961773463825188E-2</c:v>
                </c:pt>
                <c:pt idx="3">
                  <c:v>1.7287324056486805E-2</c:v>
                </c:pt>
                <c:pt idx="4">
                  <c:v>3.1281214658695933E-2</c:v>
                </c:pt>
                <c:pt idx="5">
                  <c:v>4.8727320127532739E-2</c:v>
                </c:pt>
                <c:pt idx="6">
                  <c:v>6.8531518544420161E-2</c:v>
                </c:pt>
                <c:pt idx="7">
                  <c:v>0.10566843370445869</c:v>
                </c:pt>
                <c:pt idx="8">
                  <c:v>0.17344525951670212</c:v>
                </c:pt>
                <c:pt idx="9">
                  <c:v>0.23971143233197267</c:v>
                </c:pt>
                <c:pt idx="10">
                  <c:v>0.26747536609807193</c:v>
                </c:pt>
                <c:pt idx="11">
                  <c:v>0.29384557472408263</c:v>
                </c:pt>
                <c:pt idx="12">
                  <c:v>0.30776935929753713</c:v>
                </c:pt>
                <c:pt idx="13">
                  <c:v>0.33868715623839313</c:v>
                </c:pt>
                <c:pt idx="14">
                  <c:v>0.33213002502252492</c:v>
                </c:pt>
                <c:pt idx="15">
                  <c:v>0.34575229433360849</c:v>
                </c:pt>
                <c:pt idx="16">
                  <c:v>0.31182336680674116</c:v>
                </c:pt>
                <c:pt idx="17">
                  <c:v>0.32539862454975688</c:v>
                </c:pt>
                <c:pt idx="18">
                  <c:v>0.3069516618572336</c:v>
                </c:pt>
                <c:pt idx="19">
                  <c:v>0.33944743149511492</c:v>
                </c:pt>
                <c:pt idx="20">
                  <c:v>0.36230700887698963</c:v>
                </c:pt>
              </c:numCache>
            </c:numRef>
          </c:val>
          <c:smooth val="0"/>
          <c:extLst>
            <c:ext xmlns:c16="http://schemas.microsoft.com/office/drawing/2014/chart" uri="{C3380CC4-5D6E-409C-BE32-E72D297353CC}">
              <c16:uniqueId val="{00000002-FB89-E44A-9AA3-5BCB3D788248}"/>
            </c:ext>
          </c:extLst>
        </c:ser>
        <c:ser>
          <c:idx val="11"/>
          <c:order val="3"/>
          <c:tx>
            <c:strRef>
              <c:f>'Qtrly Share Change'!$EX$2</c:f>
              <c:strCache>
                <c:ptCount val="1"/>
                <c:pt idx="0">
                  <c:v> Real Estate Secured Pers Loans </c:v>
                </c:pt>
              </c:strCache>
            </c:strRef>
          </c:tx>
          <c:spPr>
            <a:ln w="28575" cap="rnd">
              <a:solidFill>
                <a:srgbClr val="0070C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Change'!$EX$3:$EX$23</c:f>
              <c:numCache>
                <c:formatCode>0.00%</c:formatCode>
                <c:ptCount val="21"/>
                <c:pt idx="0">
                  <c:v>0</c:v>
                </c:pt>
                <c:pt idx="1">
                  <c:v>0.11104346118502001</c:v>
                </c:pt>
                <c:pt idx="2">
                  <c:v>0.18192560375610389</c:v>
                </c:pt>
                <c:pt idx="3">
                  <c:v>0.22588928574128139</c:v>
                </c:pt>
                <c:pt idx="4">
                  <c:v>0.36794427696671128</c:v>
                </c:pt>
                <c:pt idx="5">
                  <c:v>0.43665268385563472</c:v>
                </c:pt>
                <c:pt idx="6">
                  <c:v>0.4939986946425971</c:v>
                </c:pt>
                <c:pt idx="7">
                  <c:v>0.54468982318503079</c:v>
                </c:pt>
                <c:pt idx="8">
                  <c:v>0.60394414291342313</c:v>
                </c:pt>
                <c:pt idx="9">
                  <c:v>0.6512182509831087</c:v>
                </c:pt>
                <c:pt idx="10">
                  <c:v>0.70658186220137364</c:v>
                </c:pt>
                <c:pt idx="11">
                  <c:v>0.79909660318094211</c:v>
                </c:pt>
                <c:pt idx="12">
                  <c:v>0.81036515461485803</c:v>
                </c:pt>
                <c:pt idx="13">
                  <c:v>0.92669131177041508</c:v>
                </c:pt>
                <c:pt idx="14">
                  <c:v>0.90784147773021617</c:v>
                </c:pt>
                <c:pt idx="15">
                  <c:v>0.83854240432792837</c:v>
                </c:pt>
                <c:pt idx="16">
                  <c:v>0.69183143311967943</c:v>
                </c:pt>
                <c:pt idx="17">
                  <c:v>0.62211613804929711</c:v>
                </c:pt>
                <c:pt idx="18">
                  <c:v>0.59839718890889082</c:v>
                </c:pt>
                <c:pt idx="19">
                  <c:v>0.59428778360477164</c:v>
                </c:pt>
                <c:pt idx="20">
                  <c:v>0.64373413501971799</c:v>
                </c:pt>
              </c:numCache>
            </c:numRef>
          </c:val>
          <c:smooth val="0"/>
          <c:extLst>
            <c:ext xmlns:c16="http://schemas.microsoft.com/office/drawing/2014/chart" uri="{C3380CC4-5D6E-409C-BE32-E72D297353CC}">
              <c16:uniqueId val="{00000003-FB89-E44A-9AA3-5BCB3D788248}"/>
            </c:ext>
          </c:extLst>
        </c:ser>
        <c:dLbls>
          <c:showLegendKey val="0"/>
          <c:showVal val="0"/>
          <c:showCatName val="0"/>
          <c:showSerName val="0"/>
          <c:showPercent val="0"/>
          <c:showBubbleSize val="0"/>
        </c:dLbls>
        <c:smooth val="0"/>
        <c:axId val="403875360"/>
        <c:axId val="403878104"/>
      </c:lineChart>
      <c:catAx>
        <c:axId val="40387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8104"/>
        <c:crossesAt val="0"/>
        <c:auto val="1"/>
        <c:lblAlgn val="ctr"/>
        <c:lblOffset val="100"/>
        <c:noMultiLvlLbl val="0"/>
      </c:catAx>
      <c:valAx>
        <c:axId val="4038781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5360"/>
        <c:crosses val="autoZero"/>
        <c:crossBetween val="between"/>
      </c:valAx>
      <c:spPr>
        <a:noFill/>
        <a:ln>
          <a:noFill/>
        </a:ln>
        <a:effectLst/>
      </c:spPr>
    </c:plotArea>
    <c:legend>
      <c:legendPos val="b"/>
      <c:layout>
        <c:manualLayout>
          <c:xMode val="edge"/>
          <c:yMode val="edge"/>
          <c:x val="0.22661691997802599"/>
          <c:y val="0.85700803171623874"/>
          <c:w val="0.66304492461698106"/>
          <c:h val="0.1261695396151637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Manulife Bank</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768528933883265"/>
          <c:y val="0.14485491799712882"/>
          <c:w val="0.81739407574053247"/>
          <c:h val="0.65725671031452559"/>
        </c:manualLayout>
      </c:layout>
      <c:lineChart>
        <c:grouping val="standard"/>
        <c:varyColors val="0"/>
        <c:ser>
          <c:idx val="0"/>
          <c:order val="0"/>
          <c:tx>
            <c:strRef>
              <c:f>'6. Chgs in Tot Share'!$KC$3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Share'!$KC$4:$KC$27</c:f>
              <c:numCache>
                <c:formatCode>0.00%</c:formatCode>
                <c:ptCount val="24"/>
                <c:pt idx="0">
                  <c:v>0</c:v>
                </c:pt>
                <c:pt idx="1">
                  <c:v>-2.3861521801746489E-2</c:v>
                </c:pt>
                <c:pt idx="2">
                  <c:v>-4.9189063687982836E-2</c:v>
                </c:pt>
                <c:pt idx="3">
                  <c:v>-8.4427084620354254E-2</c:v>
                </c:pt>
                <c:pt idx="4">
                  <c:v>-0.12161933798477757</c:v>
                </c:pt>
                <c:pt idx="5">
                  <c:v>-0.1540786661210938</c:v>
                </c:pt>
                <c:pt idx="6">
                  <c:v>-0.16870576877920021</c:v>
                </c:pt>
                <c:pt idx="7">
                  <c:v>-0.15304865111517413</c:v>
                </c:pt>
                <c:pt idx="8">
                  <c:v>-0.15004874009371186</c:v>
                </c:pt>
                <c:pt idx="9">
                  <c:v>-0.13802759055095787</c:v>
                </c:pt>
                <c:pt idx="10">
                  <c:v>-0.13663017915724293</c:v>
                </c:pt>
                <c:pt idx="11">
                  <c:v>-0.15331834587598792</c:v>
                </c:pt>
                <c:pt idx="12">
                  <c:v>-0.1665075170163659</c:v>
                </c:pt>
              </c:numCache>
            </c:numRef>
          </c:val>
          <c:smooth val="0"/>
          <c:extLst>
            <c:ext xmlns:c16="http://schemas.microsoft.com/office/drawing/2014/chart" uri="{C3380CC4-5D6E-409C-BE32-E72D297353CC}">
              <c16:uniqueId val="{00000000-CAC6-FA46-87A0-8E4D420D1543}"/>
            </c:ext>
          </c:extLst>
        </c:ser>
        <c:ser>
          <c:idx val="1"/>
          <c:order val="1"/>
          <c:tx>
            <c:strRef>
              <c:f>'6. Chgs in Tot Share'!$KD$3</c:f>
              <c:strCache>
                <c:ptCount val="1"/>
                <c:pt idx="0">
                  <c:v> Term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Share'!$KD$4:$KD$27</c:f>
              <c:numCache>
                <c:formatCode>0.00%</c:formatCode>
                <c:ptCount val="24"/>
                <c:pt idx="0">
                  <c:v>0</c:v>
                </c:pt>
                <c:pt idx="1">
                  <c:v>-1.6913271824502713E-2</c:v>
                </c:pt>
                <c:pt idx="2">
                  <c:v>-1.8276865986169E-2</c:v>
                </c:pt>
                <c:pt idx="3">
                  <c:v>-2.4454776856414465E-2</c:v>
                </c:pt>
                <c:pt idx="4">
                  <c:v>-2.7753971411928039E-2</c:v>
                </c:pt>
                <c:pt idx="5">
                  <c:v>-2.1272509450407113E-3</c:v>
                </c:pt>
                <c:pt idx="6">
                  <c:v>2.7434051988736934E-2</c:v>
                </c:pt>
                <c:pt idx="7">
                  <c:v>4.7233488803529393E-2</c:v>
                </c:pt>
                <c:pt idx="8">
                  <c:v>8.8945496248615474E-2</c:v>
                </c:pt>
                <c:pt idx="9">
                  <c:v>0.1065202391539118</c:v>
                </c:pt>
                <c:pt idx="10">
                  <c:v>9.8740508783930744E-2</c:v>
                </c:pt>
                <c:pt idx="11">
                  <c:v>8.7767079985363317E-2</c:v>
                </c:pt>
                <c:pt idx="12">
                  <c:v>9.7540097543483417E-2</c:v>
                </c:pt>
              </c:numCache>
            </c:numRef>
          </c:val>
          <c:smooth val="0"/>
          <c:extLst>
            <c:ext xmlns:c16="http://schemas.microsoft.com/office/drawing/2014/chart" uri="{C3380CC4-5D6E-409C-BE32-E72D297353CC}">
              <c16:uniqueId val="{00000001-CAC6-FA46-87A0-8E4D420D1543}"/>
            </c:ext>
          </c:extLst>
        </c:ser>
        <c:ser>
          <c:idx val="3"/>
          <c:order val="2"/>
          <c:tx>
            <c:strRef>
              <c:f>'6. Chgs in Tot Share'!$KF$3</c:f>
              <c:strCache>
                <c:ptCount val="1"/>
                <c:pt idx="0">
                  <c:v> Mortgages </c:v>
                </c:pt>
              </c:strCache>
            </c:strRef>
          </c:tx>
          <c:spPr>
            <a:ln w="28575" cap="rnd">
              <a:solidFill>
                <a:srgbClr val="AB794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Share'!$KF$4:$KF$27</c:f>
              <c:numCache>
                <c:formatCode>0.00%</c:formatCode>
                <c:ptCount val="24"/>
                <c:pt idx="0">
                  <c:v>0</c:v>
                </c:pt>
                <c:pt idx="1">
                  <c:v>-8.5335825361941252E-3</c:v>
                </c:pt>
                <c:pt idx="2">
                  <c:v>-1.8841639980345874E-2</c:v>
                </c:pt>
                <c:pt idx="3">
                  <c:v>-2.8936825963755932E-2</c:v>
                </c:pt>
                <c:pt idx="4">
                  <c:v>-4.0552848388504301E-2</c:v>
                </c:pt>
                <c:pt idx="5">
                  <c:v>-5.3486581938077461E-2</c:v>
                </c:pt>
                <c:pt idx="6">
                  <c:v>-6.8048728968376423E-2</c:v>
                </c:pt>
                <c:pt idx="7">
                  <c:v>-8.0101416405396961E-2</c:v>
                </c:pt>
                <c:pt idx="8">
                  <c:v>-8.6042282712204599E-2</c:v>
                </c:pt>
                <c:pt idx="9">
                  <c:v>-9.2895666014496878E-2</c:v>
                </c:pt>
                <c:pt idx="10">
                  <c:v>-9.032170967895449E-2</c:v>
                </c:pt>
                <c:pt idx="11">
                  <c:v>-8.6971910435826763E-2</c:v>
                </c:pt>
                <c:pt idx="12">
                  <c:v>-8.8595504934636859E-2</c:v>
                </c:pt>
              </c:numCache>
            </c:numRef>
          </c:val>
          <c:smooth val="0"/>
          <c:extLst>
            <c:ext xmlns:c16="http://schemas.microsoft.com/office/drawing/2014/chart" uri="{C3380CC4-5D6E-409C-BE32-E72D297353CC}">
              <c16:uniqueId val="{00000002-CAC6-FA46-87A0-8E4D420D1543}"/>
            </c:ext>
          </c:extLst>
        </c:ser>
        <c:ser>
          <c:idx val="4"/>
          <c:order val="3"/>
          <c:tx>
            <c:strRef>
              <c:f>'6. Chgs in Tot Share'!$KG$3</c:f>
              <c:strCache>
                <c:ptCount val="1"/>
                <c:pt idx="0">
                  <c:v> Real Secured Personal Loans </c:v>
                </c:pt>
              </c:strCache>
            </c:strRef>
          </c:tx>
          <c:spPr>
            <a:ln w="28575" cap="rnd">
              <a:solidFill>
                <a:srgbClr val="00206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Share'!$KG$4:$KG$27</c:f>
              <c:numCache>
                <c:formatCode>0.00%</c:formatCode>
                <c:ptCount val="24"/>
                <c:pt idx="0">
                  <c:v>0</c:v>
                </c:pt>
                <c:pt idx="1">
                  <c:v>-1.5541064447477122E-3</c:v>
                </c:pt>
                <c:pt idx="2">
                  <c:v>-3.8838613607462828E-3</c:v>
                </c:pt>
                <c:pt idx="3">
                  <c:v>-3.3136820210357618E-3</c:v>
                </c:pt>
                <c:pt idx="4">
                  <c:v>-6.2949974654929793E-3</c:v>
                </c:pt>
                <c:pt idx="5">
                  <c:v>-1.0804210868716142E-2</c:v>
                </c:pt>
                <c:pt idx="6">
                  <c:v>-1.9339375992655741E-2</c:v>
                </c:pt>
                <c:pt idx="7">
                  <c:v>-2.5419638294889357E-2</c:v>
                </c:pt>
                <c:pt idx="8">
                  <c:v>-3.1219496124163318E-2</c:v>
                </c:pt>
                <c:pt idx="9">
                  <c:v>-3.5952891983121862E-2</c:v>
                </c:pt>
                <c:pt idx="10">
                  <c:v>-3.9865300577300068E-2</c:v>
                </c:pt>
                <c:pt idx="11">
                  <c:v>-4.4602153390904946E-2</c:v>
                </c:pt>
                <c:pt idx="12">
                  <c:v>-4.8818044134425982E-2</c:v>
                </c:pt>
              </c:numCache>
            </c:numRef>
          </c:val>
          <c:smooth val="0"/>
          <c:extLst>
            <c:ext xmlns:c16="http://schemas.microsoft.com/office/drawing/2014/chart" uri="{C3380CC4-5D6E-409C-BE32-E72D297353CC}">
              <c16:uniqueId val="{00000003-CAC6-FA46-87A0-8E4D420D1543}"/>
            </c:ext>
          </c:extLst>
        </c:ser>
        <c:ser>
          <c:idx val="5"/>
          <c:order val="4"/>
          <c:tx>
            <c:strRef>
              <c:f>'6. Chgs in Tot Share'!$KH$3</c:f>
              <c:strCache>
                <c:ptCount val="1"/>
                <c:pt idx="0">
                  <c:v> Other Personal Loans </c:v>
                </c:pt>
              </c:strCache>
            </c:strRef>
          </c:tx>
          <c:spPr>
            <a:ln w="28575" cap="rnd">
              <a:solidFill>
                <a:srgbClr val="00B0F0"/>
              </a:solidFill>
              <a:prstDash val="solid"/>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Share'!$KH$4:$KH$27</c:f>
              <c:numCache>
                <c:formatCode>0.00%</c:formatCode>
                <c:ptCount val="24"/>
                <c:pt idx="0">
                  <c:v>0</c:v>
                </c:pt>
                <c:pt idx="1">
                  <c:v>6.9474691904449089E-4</c:v>
                </c:pt>
                <c:pt idx="2">
                  <c:v>1.5983547895955588E-2</c:v>
                </c:pt>
                <c:pt idx="3">
                  <c:v>3.9313152808859768E-2</c:v>
                </c:pt>
                <c:pt idx="4">
                  <c:v>7.9747326147251163E-2</c:v>
                </c:pt>
                <c:pt idx="5">
                  <c:v>9.7181613515090609E-2</c:v>
                </c:pt>
                <c:pt idx="6">
                  <c:v>0.10747366431194795</c:v>
                </c:pt>
                <c:pt idx="7">
                  <c:v>0.11446914525235453</c:v>
                </c:pt>
                <c:pt idx="8">
                  <c:v>0.13151578879615242</c:v>
                </c:pt>
                <c:pt idx="9">
                  <c:v>0.14895403449545488</c:v>
                </c:pt>
                <c:pt idx="10">
                  <c:v>0.1617551120376427</c:v>
                </c:pt>
                <c:pt idx="11">
                  <c:v>0.17540317681651271</c:v>
                </c:pt>
                <c:pt idx="12">
                  <c:v>0.20251713133553392</c:v>
                </c:pt>
              </c:numCache>
            </c:numRef>
          </c:val>
          <c:smooth val="0"/>
          <c:extLst>
            <c:ext xmlns:c16="http://schemas.microsoft.com/office/drawing/2014/chart" uri="{C3380CC4-5D6E-409C-BE32-E72D297353CC}">
              <c16:uniqueId val="{00000004-CAC6-FA46-87A0-8E4D420D1543}"/>
            </c:ext>
          </c:extLst>
        </c:ser>
        <c:dLbls>
          <c:showLegendKey val="0"/>
          <c:showVal val="0"/>
          <c:showCatName val="0"/>
          <c:showSerName val="0"/>
          <c:showPercent val="0"/>
          <c:showBubbleSize val="0"/>
        </c:dLbls>
        <c:smooth val="0"/>
        <c:axId val="403133232"/>
        <c:axId val="403136760"/>
      </c:lineChart>
      <c:catAx>
        <c:axId val="403133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6760"/>
        <c:crossesAt val="0"/>
        <c:auto val="1"/>
        <c:lblAlgn val="ctr"/>
        <c:lblOffset val="100"/>
        <c:noMultiLvlLbl val="0"/>
      </c:catAx>
      <c:valAx>
        <c:axId val="4031367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3232"/>
        <c:crosses val="autoZero"/>
        <c:crossBetween val="between"/>
      </c:valAx>
      <c:spPr>
        <a:noFill/>
        <a:ln>
          <a:noFill/>
        </a:ln>
        <a:effectLst/>
      </c:spPr>
    </c:plotArea>
    <c:legend>
      <c:legendPos val="b"/>
      <c:layout>
        <c:manualLayout>
          <c:xMode val="edge"/>
          <c:yMode val="edge"/>
          <c:x val="0.27322159730033746"/>
          <c:y val="0.81611019271762286"/>
          <c:w val="0.45355680539932508"/>
          <c:h val="0.167315221647017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Manulife Bank</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217834998980985"/>
          <c:y val="0.13821038058647578"/>
          <c:w val="0.82271526409074081"/>
          <c:h val="0.6662268992400544"/>
        </c:manualLayout>
      </c:layout>
      <c:lineChart>
        <c:grouping val="standard"/>
        <c:varyColors val="0"/>
        <c:ser>
          <c:idx val="0"/>
          <c:order val="0"/>
          <c:tx>
            <c:strRef>
              <c:f>'Qtrly Share Change'!$FA$2</c:f>
              <c:strCache>
                <c:ptCount val="1"/>
                <c:pt idx="0">
                  <c:v> Demand </c:v>
                </c:pt>
              </c:strCache>
            </c:strRef>
          </c:tx>
          <c:spPr>
            <a:ln w="28575" cap="rnd">
              <a:solidFill>
                <a:srgbClr val="00FA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Change'!$FA$3:$FA$23</c:f>
              <c:numCache>
                <c:formatCode>0.00%</c:formatCode>
                <c:ptCount val="21"/>
                <c:pt idx="0">
                  <c:v>0</c:v>
                </c:pt>
                <c:pt idx="1">
                  <c:v>-1.6689694662171184E-2</c:v>
                </c:pt>
                <c:pt idx="2">
                  <c:v>-4.4542795556209696E-3</c:v>
                </c:pt>
                <c:pt idx="3">
                  <c:v>-2.2582609892833651E-2</c:v>
                </c:pt>
                <c:pt idx="4">
                  <c:v>-3.0366459375288889E-2</c:v>
                </c:pt>
                <c:pt idx="5">
                  <c:v>-4.7080013296090441E-2</c:v>
                </c:pt>
                <c:pt idx="6">
                  <c:v>-3.3948105172797186E-2</c:v>
                </c:pt>
                <c:pt idx="7">
                  <c:v>-1.6335646228988813E-2</c:v>
                </c:pt>
                <c:pt idx="8">
                  <c:v>-5.108308256402188E-2</c:v>
                </c:pt>
                <c:pt idx="9">
                  <c:v>-1.6207456036980726E-2</c:v>
                </c:pt>
                <c:pt idx="10">
                  <c:v>8.1548299602984321E-4</c:v>
                </c:pt>
                <c:pt idx="11">
                  <c:v>0.1593669815571275</c:v>
                </c:pt>
                <c:pt idx="12">
                  <c:v>0.15636081297216181</c:v>
                </c:pt>
                <c:pt idx="13">
                  <c:v>4.9559810789422939E-2</c:v>
                </c:pt>
                <c:pt idx="14">
                  <c:v>-4.1099959359768561E-2</c:v>
                </c:pt>
                <c:pt idx="15">
                  <c:v>-0.18160539769882797</c:v>
                </c:pt>
                <c:pt idx="16">
                  <c:v>-0.2242798993577573</c:v>
                </c:pt>
                <c:pt idx="17">
                  <c:v>-0.28977168593638963</c:v>
                </c:pt>
                <c:pt idx="18">
                  <c:v>-0.35514835529408539</c:v>
                </c:pt>
                <c:pt idx="19">
                  <c:v>-0.33135067579135258</c:v>
                </c:pt>
                <c:pt idx="20">
                  <c:v>-0.35344312721538262</c:v>
                </c:pt>
              </c:numCache>
            </c:numRef>
          </c:val>
          <c:smooth val="0"/>
          <c:extLst>
            <c:ext xmlns:c16="http://schemas.microsoft.com/office/drawing/2014/chart" uri="{C3380CC4-5D6E-409C-BE32-E72D297353CC}">
              <c16:uniqueId val="{00000000-5104-1D42-BAE9-5926DBAFA0AF}"/>
            </c:ext>
          </c:extLst>
        </c:ser>
        <c:ser>
          <c:idx val="1"/>
          <c:order val="1"/>
          <c:tx>
            <c:strRef>
              <c:f>'Qtrly Share Change'!$FB$2</c:f>
              <c:strCache>
                <c:ptCount val="1"/>
                <c:pt idx="0">
                  <c:v> Term </c:v>
                </c:pt>
              </c:strCache>
            </c:strRef>
          </c:tx>
          <c:spPr>
            <a:ln w="28575" cap="rnd">
              <a:solidFill>
                <a:srgbClr val="FF00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Change'!$FB$3:$FB$23</c:f>
              <c:numCache>
                <c:formatCode>0.00%</c:formatCode>
                <c:ptCount val="21"/>
                <c:pt idx="0">
                  <c:v>0</c:v>
                </c:pt>
                <c:pt idx="1">
                  <c:v>-2.3067971889073804E-2</c:v>
                </c:pt>
                <c:pt idx="2">
                  <c:v>-3.4280041090239549E-2</c:v>
                </c:pt>
                <c:pt idx="3">
                  <c:v>-7.6815102303928559E-2</c:v>
                </c:pt>
                <c:pt idx="4">
                  <c:v>-9.3014448373007139E-2</c:v>
                </c:pt>
                <c:pt idx="5">
                  <c:v>-9.8688586200230854E-2</c:v>
                </c:pt>
                <c:pt idx="6">
                  <c:v>-6.5387163510396501E-2</c:v>
                </c:pt>
                <c:pt idx="7">
                  <c:v>-3.0906879360004753E-2</c:v>
                </c:pt>
                <c:pt idx="8">
                  <c:v>4.119748078999079E-2</c:v>
                </c:pt>
                <c:pt idx="9">
                  <c:v>1.2563103206030157E-2</c:v>
                </c:pt>
                <c:pt idx="10">
                  <c:v>-4.071698770384842E-2</c:v>
                </c:pt>
                <c:pt idx="11">
                  <c:v>-7.1312381652493123E-2</c:v>
                </c:pt>
                <c:pt idx="12">
                  <c:v>-9.7667879783337866E-2</c:v>
                </c:pt>
                <c:pt idx="13">
                  <c:v>-0.14737734699849594</c:v>
                </c:pt>
                <c:pt idx="14">
                  <c:v>-0.18055602364891282</c:v>
                </c:pt>
                <c:pt idx="15">
                  <c:v>-0.28645914377224674</c:v>
                </c:pt>
                <c:pt idx="16">
                  <c:v>-0.33025322774623411</c:v>
                </c:pt>
                <c:pt idx="17">
                  <c:v>-0.34663173561200378</c:v>
                </c:pt>
                <c:pt idx="18">
                  <c:v>-0.31187935997693556</c:v>
                </c:pt>
                <c:pt idx="19">
                  <c:v>-0.25891164139320244</c:v>
                </c:pt>
                <c:pt idx="20">
                  <c:v>-0.2649260622511686</c:v>
                </c:pt>
              </c:numCache>
            </c:numRef>
          </c:val>
          <c:smooth val="0"/>
          <c:extLst>
            <c:ext xmlns:c16="http://schemas.microsoft.com/office/drawing/2014/chart" uri="{C3380CC4-5D6E-409C-BE32-E72D297353CC}">
              <c16:uniqueId val="{00000001-5104-1D42-BAE9-5926DBAFA0AF}"/>
            </c:ext>
          </c:extLst>
        </c:ser>
        <c:ser>
          <c:idx val="3"/>
          <c:order val="2"/>
          <c:tx>
            <c:strRef>
              <c:f>'Qtrly Share Change'!$FD$2</c:f>
              <c:strCache>
                <c:ptCount val="1"/>
                <c:pt idx="0">
                  <c:v> Mortgages </c:v>
                </c:pt>
              </c:strCache>
            </c:strRef>
          </c:tx>
          <c:spPr>
            <a:ln w="28575" cap="rnd">
              <a:solidFill>
                <a:srgbClr val="AB7942"/>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Change'!$FD$3:$FD$23</c:f>
              <c:numCache>
                <c:formatCode>0.00%</c:formatCode>
                <c:ptCount val="21"/>
                <c:pt idx="0">
                  <c:v>0</c:v>
                </c:pt>
                <c:pt idx="1">
                  <c:v>3.9456990786920901E-2</c:v>
                </c:pt>
                <c:pt idx="2">
                  <c:v>6.6956969861210816E-2</c:v>
                </c:pt>
                <c:pt idx="3">
                  <c:v>0.1038052223280817</c:v>
                </c:pt>
                <c:pt idx="4">
                  <c:v>0.14957538704808879</c:v>
                </c:pt>
                <c:pt idx="5">
                  <c:v>0.16861305660992737</c:v>
                </c:pt>
                <c:pt idx="6">
                  <c:v>0.19824520180470032</c:v>
                </c:pt>
                <c:pt idx="7">
                  <c:v>0.20879964915050478</c:v>
                </c:pt>
                <c:pt idx="8">
                  <c:v>0.20882075727197866</c:v>
                </c:pt>
                <c:pt idx="9">
                  <c:v>0.20793283203504692</c:v>
                </c:pt>
                <c:pt idx="10">
                  <c:v>0.22694662747790798</c:v>
                </c:pt>
                <c:pt idx="11">
                  <c:v>0.24468444276634888</c:v>
                </c:pt>
                <c:pt idx="12">
                  <c:v>0.2347745399779804</c:v>
                </c:pt>
                <c:pt idx="13">
                  <c:v>0.24670581761553123</c:v>
                </c:pt>
                <c:pt idx="14">
                  <c:v>0.24750241086800279</c:v>
                </c:pt>
                <c:pt idx="15">
                  <c:v>0.2615884216251842</c:v>
                </c:pt>
                <c:pt idx="16">
                  <c:v>0.23777926443222763</c:v>
                </c:pt>
                <c:pt idx="17">
                  <c:v>0.20196186127580645</c:v>
                </c:pt>
                <c:pt idx="18">
                  <c:v>0.15354995874420266</c:v>
                </c:pt>
                <c:pt idx="19">
                  <c:v>0.12279493528386182</c:v>
                </c:pt>
                <c:pt idx="20">
                  <c:v>0.12811758550223104</c:v>
                </c:pt>
              </c:numCache>
            </c:numRef>
          </c:val>
          <c:smooth val="0"/>
          <c:extLst>
            <c:ext xmlns:c16="http://schemas.microsoft.com/office/drawing/2014/chart" uri="{C3380CC4-5D6E-409C-BE32-E72D297353CC}">
              <c16:uniqueId val="{00000002-5104-1D42-BAE9-5926DBAFA0AF}"/>
            </c:ext>
          </c:extLst>
        </c:ser>
        <c:ser>
          <c:idx val="4"/>
          <c:order val="3"/>
          <c:tx>
            <c:strRef>
              <c:f>'Qtrly Share Change'!$FE$2</c:f>
              <c:strCache>
                <c:ptCount val="1"/>
                <c:pt idx="0">
                  <c:v> Real Estate Secured Pers Loans </c:v>
                </c:pt>
              </c:strCache>
            </c:strRef>
          </c:tx>
          <c:spPr>
            <a:ln w="28575" cap="rnd">
              <a:solidFill>
                <a:srgbClr val="0070C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Change'!$FE$3:$FE$23</c:f>
              <c:numCache>
                <c:formatCode>0.00%</c:formatCode>
                <c:ptCount val="21"/>
                <c:pt idx="0">
                  <c:v>0</c:v>
                </c:pt>
                <c:pt idx="1">
                  <c:v>-6.2973889741148792E-3</c:v>
                </c:pt>
                <c:pt idx="2">
                  <c:v>-2.1492117762223734E-2</c:v>
                </c:pt>
                <c:pt idx="3">
                  <c:v>-4.5121400057842126E-2</c:v>
                </c:pt>
                <c:pt idx="4">
                  <c:v>-4.6683378336166093E-2</c:v>
                </c:pt>
                <c:pt idx="5">
                  <c:v>-3.7277529715122409E-2</c:v>
                </c:pt>
                <c:pt idx="6">
                  <c:v>-4.3060297245884227E-2</c:v>
                </c:pt>
                <c:pt idx="7">
                  <c:v>-4.7877621063214991E-2</c:v>
                </c:pt>
                <c:pt idx="8">
                  <c:v>-5.2467155886967418E-2</c:v>
                </c:pt>
                <c:pt idx="9">
                  <c:v>-5.3498363897759194E-2</c:v>
                </c:pt>
                <c:pt idx="10">
                  <c:v>-5.7421203454357174E-2</c:v>
                </c:pt>
                <c:pt idx="11">
                  <c:v>-6.4287522736963698E-2</c:v>
                </c:pt>
                <c:pt idx="12">
                  <c:v>-6.5321590864246229E-2</c:v>
                </c:pt>
                <c:pt idx="13">
                  <c:v>-5.6831704747022149E-2</c:v>
                </c:pt>
                <c:pt idx="14">
                  <c:v>-5.9621234432971008E-2</c:v>
                </c:pt>
                <c:pt idx="15">
                  <c:v>-5.1955380158026213E-2</c:v>
                </c:pt>
                <c:pt idx="16">
                  <c:v>-6.3252109515469293E-2</c:v>
                </c:pt>
                <c:pt idx="17">
                  <c:v>-6.6356194158411055E-2</c:v>
                </c:pt>
                <c:pt idx="18">
                  <c:v>-8.1368229179876739E-2</c:v>
                </c:pt>
                <c:pt idx="19">
                  <c:v>-9.6930905237476897E-2</c:v>
                </c:pt>
                <c:pt idx="20">
                  <c:v>-0.10898230937597356</c:v>
                </c:pt>
              </c:numCache>
            </c:numRef>
          </c:val>
          <c:smooth val="0"/>
          <c:extLst>
            <c:ext xmlns:c16="http://schemas.microsoft.com/office/drawing/2014/chart" uri="{C3380CC4-5D6E-409C-BE32-E72D297353CC}">
              <c16:uniqueId val="{00000003-5104-1D42-BAE9-5926DBAFA0AF}"/>
            </c:ext>
          </c:extLst>
        </c:ser>
        <c:ser>
          <c:idx val="5"/>
          <c:order val="4"/>
          <c:tx>
            <c:strRef>
              <c:f>'Qtrly Share Change'!$FF$2</c:f>
              <c:strCache>
                <c:ptCount val="1"/>
                <c:pt idx="0">
                  <c:v> Other Personal Loans </c:v>
                </c:pt>
              </c:strCache>
            </c:strRef>
          </c:tx>
          <c:spPr>
            <a:ln w="28575" cap="rnd">
              <a:solidFill>
                <a:srgbClr val="00B0F0"/>
              </a:solidFill>
              <a:prstDash val="solid"/>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Change'!$FF$3:$FF$23</c:f>
              <c:numCache>
                <c:formatCode>0.00%</c:formatCode>
                <c:ptCount val="21"/>
                <c:pt idx="0">
                  <c:v>0</c:v>
                </c:pt>
                <c:pt idx="1">
                  <c:v>-1.4839862845037856E-2</c:v>
                </c:pt>
                <c:pt idx="2">
                  <c:v>-3.104414714319885E-2</c:v>
                </c:pt>
                <c:pt idx="3">
                  <c:v>-4.7921227082543857E-2</c:v>
                </c:pt>
                <c:pt idx="4">
                  <c:v>-5.9180731061938038E-2</c:v>
                </c:pt>
                <c:pt idx="5">
                  <c:v>-5.0388437806556975E-2</c:v>
                </c:pt>
                <c:pt idx="6">
                  <c:v>-2.886841479593279E-2</c:v>
                </c:pt>
                <c:pt idx="7">
                  <c:v>-3.6750303808240674E-2</c:v>
                </c:pt>
                <c:pt idx="8">
                  <c:v>-5.8340840770028636E-2</c:v>
                </c:pt>
                <c:pt idx="9">
                  <c:v>-4.8697748628266965E-2</c:v>
                </c:pt>
                <c:pt idx="10">
                  <c:v>-6.7671530975544458E-2</c:v>
                </c:pt>
                <c:pt idx="11">
                  <c:v>-0.10092235105593562</c:v>
                </c:pt>
                <c:pt idx="12">
                  <c:v>-0.12942218869001651</c:v>
                </c:pt>
                <c:pt idx="13">
                  <c:v>-0.12788387671694396</c:v>
                </c:pt>
                <c:pt idx="14">
                  <c:v>-1.1407096927687054E-2</c:v>
                </c:pt>
                <c:pt idx="15">
                  <c:v>4.1263038569663631E-2</c:v>
                </c:pt>
                <c:pt idx="16">
                  <c:v>3.8354337133643036E-2</c:v>
                </c:pt>
                <c:pt idx="17">
                  <c:v>7.9175319859120241E-2</c:v>
                </c:pt>
                <c:pt idx="18">
                  <c:v>0.17491432683168009</c:v>
                </c:pt>
                <c:pt idx="19">
                  <c:v>0.22048498652808829</c:v>
                </c:pt>
                <c:pt idx="20">
                  <c:v>0.24863887879975829</c:v>
                </c:pt>
              </c:numCache>
            </c:numRef>
          </c:val>
          <c:smooth val="0"/>
          <c:extLst>
            <c:ext xmlns:c16="http://schemas.microsoft.com/office/drawing/2014/chart" uri="{C3380CC4-5D6E-409C-BE32-E72D297353CC}">
              <c16:uniqueId val="{00000004-5104-1D42-BAE9-5926DBAFA0AF}"/>
            </c:ext>
          </c:extLst>
        </c:ser>
        <c:ser>
          <c:idx val="7"/>
          <c:order val="5"/>
          <c:tx>
            <c:strRef>
              <c:f>'Qtrly Share Change'!$FH$2</c:f>
              <c:strCache>
                <c:ptCount val="1"/>
                <c:pt idx="0">
                  <c:v> Total </c:v>
                </c:pt>
              </c:strCache>
            </c:strRef>
          </c:tx>
          <c:spPr>
            <a:ln w="28575" cap="rnd">
              <a:solidFill>
                <a:schemeClr val="accent2">
                  <a:lumMod val="60000"/>
                </a:schemeClr>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Change'!$FH$3:$FH$23</c:f>
              <c:numCache>
                <c:formatCode>0.00%</c:formatCode>
                <c:ptCount val="21"/>
                <c:pt idx="0">
                  <c:v>0</c:v>
                </c:pt>
                <c:pt idx="1">
                  <c:v>-1.3758776492258302E-2</c:v>
                </c:pt>
                <c:pt idx="2">
                  <c:v>-1.2774289405366481E-2</c:v>
                </c:pt>
                <c:pt idx="3">
                  <c:v>-2.669986474713228E-2</c:v>
                </c:pt>
                <c:pt idx="4">
                  <c:v>-2.927518389092516E-2</c:v>
                </c:pt>
                <c:pt idx="5">
                  <c:v>-2.9252306318723852E-2</c:v>
                </c:pt>
                <c:pt idx="6">
                  <c:v>-1.6640262187503981E-2</c:v>
                </c:pt>
                <c:pt idx="7">
                  <c:v>-8.0961922934696083E-3</c:v>
                </c:pt>
                <c:pt idx="8">
                  <c:v>-8.8146569630778143E-3</c:v>
                </c:pt>
                <c:pt idx="9">
                  <c:v>-3.0513204842590545E-3</c:v>
                </c:pt>
                <c:pt idx="10">
                  <c:v>-5.7724557080512905E-3</c:v>
                </c:pt>
                <c:pt idx="11">
                  <c:v>2.5748359768237781E-2</c:v>
                </c:pt>
                <c:pt idx="12">
                  <c:v>1.6801740698178007E-2</c:v>
                </c:pt>
                <c:pt idx="13">
                  <c:v>-1.7944501693172472E-2</c:v>
                </c:pt>
                <c:pt idx="14">
                  <c:v>-3.9762053621475724E-2</c:v>
                </c:pt>
                <c:pt idx="15">
                  <c:v>-9.2782069724984637E-2</c:v>
                </c:pt>
                <c:pt idx="16">
                  <c:v>-0.11747277178913471</c:v>
                </c:pt>
                <c:pt idx="17">
                  <c:v>-0.14457522219948504</c:v>
                </c:pt>
                <c:pt idx="18">
                  <c:v>-0.16614262093428686</c:v>
                </c:pt>
                <c:pt idx="19">
                  <c:v>-0.16255385132283379</c:v>
                </c:pt>
                <c:pt idx="20">
                  <c:v>-0.17279695443871421</c:v>
                </c:pt>
              </c:numCache>
            </c:numRef>
          </c:val>
          <c:smooth val="0"/>
          <c:extLst>
            <c:ext xmlns:c16="http://schemas.microsoft.com/office/drawing/2014/chart" uri="{C3380CC4-5D6E-409C-BE32-E72D297353CC}">
              <c16:uniqueId val="{00000005-5104-1D42-BAE9-5926DBAFA0AF}"/>
            </c:ext>
          </c:extLst>
        </c:ser>
        <c:dLbls>
          <c:showLegendKey val="0"/>
          <c:showVal val="0"/>
          <c:showCatName val="0"/>
          <c:showSerName val="0"/>
          <c:showPercent val="0"/>
          <c:showBubbleSize val="0"/>
        </c:dLbls>
        <c:smooth val="0"/>
        <c:axId val="403133232"/>
        <c:axId val="403136760"/>
      </c:lineChart>
      <c:catAx>
        <c:axId val="403133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6760"/>
        <c:crossesAt val="0"/>
        <c:auto val="1"/>
        <c:lblAlgn val="ctr"/>
        <c:lblOffset val="100"/>
        <c:noMultiLvlLbl val="0"/>
      </c:catAx>
      <c:valAx>
        <c:axId val="4031367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3232"/>
        <c:crosses val="autoZero"/>
        <c:crossBetween val="between"/>
      </c:valAx>
      <c:spPr>
        <a:noFill/>
        <a:ln>
          <a:noFill/>
        </a:ln>
        <a:effectLst/>
      </c:spPr>
    </c:plotArea>
    <c:legend>
      <c:legendPos val="b"/>
      <c:layout>
        <c:manualLayout>
          <c:xMode val="edge"/>
          <c:yMode val="edge"/>
          <c:x val="0.27489531537069151"/>
          <c:y val="0.818455970383695"/>
          <c:w val="0.68957109143668049"/>
          <c:h val="0.1647216009477076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Smaller Full-Service Banks </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601151797772851"/>
          <c:y val="0.15600441033979665"/>
          <c:w val="0.78631857910965008"/>
          <c:h val="0.64698593368898194"/>
        </c:manualLayout>
      </c:layout>
      <c:lineChart>
        <c:grouping val="standard"/>
        <c:varyColors val="0"/>
        <c:ser>
          <c:idx val="0"/>
          <c:order val="0"/>
          <c:tx>
            <c:strRef>
              <c:f>'6. Chgs in Tot Share'!$BT$3</c:f>
              <c:strCache>
                <c:ptCount val="1"/>
                <c:pt idx="0">
                  <c:v> National </c:v>
                </c:pt>
              </c:strCache>
            </c:strRef>
          </c:tx>
          <c:spPr>
            <a:ln w="28575" cap="rnd">
              <a:solidFill>
                <a:schemeClr val="tx1"/>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Share'!$BT$4:$BT$27</c:f>
              <c:numCache>
                <c:formatCode>0.00%</c:formatCode>
                <c:ptCount val="24"/>
                <c:pt idx="0">
                  <c:v>0</c:v>
                </c:pt>
                <c:pt idx="1">
                  <c:v>-7.2483069794686907E-5</c:v>
                </c:pt>
                <c:pt idx="2">
                  <c:v>2.8176490084471347E-3</c:v>
                </c:pt>
                <c:pt idx="3">
                  <c:v>6.7866062570142776E-3</c:v>
                </c:pt>
                <c:pt idx="4">
                  <c:v>9.8947516782135238E-3</c:v>
                </c:pt>
                <c:pt idx="5">
                  <c:v>9.222025496267279E-3</c:v>
                </c:pt>
                <c:pt idx="6">
                  <c:v>1.1144039384308791E-2</c:v>
                </c:pt>
                <c:pt idx="7">
                  <c:v>1.1866962074607636E-2</c:v>
                </c:pt>
                <c:pt idx="8">
                  <c:v>1.0213113337160786E-2</c:v>
                </c:pt>
                <c:pt idx="9">
                  <c:v>1.0601165950262462E-2</c:v>
                </c:pt>
                <c:pt idx="10">
                  <c:v>1.1079895462152838E-2</c:v>
                </c:pt>
                <c:pt idx="11">
                  <c:v>1.2642028824101287E-2</c:v>
                </c:pt>
                <c:pt idx="12">
                  <c:v>1.1739058401385541E-2</c:v>
                </c:pt>
              </c:numCache>
            </c:numRef>
          </c:val>
          <c:smooth val="0"/>
          <c:extLst>
            <c:ext xmlns:c16="http://schemas.microsoft.com/office/drawing/2014/chart" uri="{C3380CC4-5D6E-409C-BE32-E72D297353CC}">
              <c16:uniqueId val="{00000000-0C45-7D4F-BDFC-0937FDC0C7C5}"/>
            </c:ext>
          </c:extLst>
        </c:ser>
        <c:ser>
          <c:idx val="1"/>
          <c:order val="1"/>
          <c:tx>
            <c:strRef>
              <c:f>'6. Chgs in Tot Share'!$BU$3</c:f>
              <c:strCache>
                <c:ptCount val="1"/>
                <c:pt idx="0">
                  <c:v>Laurentian</c:v>
                </c:pt>
              </c:strCache>
            </c:strRef>
          </c:tx>
          <c:spPr>
            <a:ln w="28575" cap="rnd">
              <a:solidFill>
                <a:srgbClr val="7030A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Share'!$BU$4:$BU$27</c:f>
              <c:numCache>
                <c:formatCode>0.00%</c:formatCode>
                <c:ptCount val="24"/>
                <c:pt idx="0">
                  <c:v>0</c:v>
                </c:pt>
                <c:pt idx="1">
                  <c:v>-7.7187422005812563E-3</c:v>
                </c:pt>
                <c:pt idx="2">
                  <c:v>-1.4605733720961606E-2</c:v>
                </c:pt>
                <c:pt idx="3">
                  <c:v>-2.6006572159661203E-2</c:v>
                </c:pt>
                <c:pt idx="4">
                  <c:v>-2.4459354427542504E-2</c:v>
                </c:pt>
                <c:pt idx="5">
                  <c:v>-3.0402164906949247E-2</c:v>
                </c:pt>
                <c:pt idx="6">
                  <c:v>-4.0672272024752029E-2</c:v>
                </c:pt>
                <c:pt idx="7">
                  <c:v>-5.0259051643481212E-2</c:v>
                </c:pt>
                <c:pt idx="8">
                  <c:v>-6.1211221117892435E-2</c:v>
                </c:pt>
                <c:pt idx="9">
                  <c:v>-6.8724625790444985E-2</c:v>
                </c:pt>
                <c:pt idx="10">
                  <c:v>-7.3443184189456848E-2</c:v>
                </c:pt>
                <c:pt idx="11">
                  <c:v>-7.663550492308159E-2</c:v>
                </c:pt>
                <c:pt idx="12">
                  <c:v>-7.9498124804071008E-2</c:v>
                </c:pt>
              </c:numCache>
            </c:numRef>
          </c:val>
          <c:smooth val="0"/>
          <c:extLst>
            <c:ext xmlns:c16="http://schemas.microsoft.com/office/drawing/2014/chart" uri="{C3380CC4-5D6E-409C-BE32-E72D297353CC}">
              <c16:uniqueId val="{00000001-0C45-7D4F-BDFC-0937FDC0C7C5}"/>
            </c:ext>
          </c:extLst>
        </c:ser>
        <c:ser>
          <c:idx val="2"/>
          <c:order val="2"/>
          <c:tx>
            <c:strRef>
              <c:f>'6. Chgs in Tot Share'!$BV$3</c:f>
              <c:strCache>
                <c:ptCount val="1"/>
                <c:pt idx="0">
                  <c:v>HSBC</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Share'!$BV$4:$BV$27</c:f>
              <c:numCache>
                <c:formatCode>0.00%</c:formatCode>
                <c:ptCount val="24"/>
                <c:pt idx="0">
                  <c:v>0</c:v>
                </c:pt>
                <c:pt idx="1">
                  <c:v>-6.1295221536762316E-3</c:v>
                </c:pt>
                <c:pt idx="2">
                  <c:v>-1.1689125690299498E-2</c:v>
                </c:pt>
                <c:pt idx="3">
                  <c:v>-1.4517938957457944E-2</c:v>
                </c:pt>
                <c:pt idx="4">
                  <c:v>-1.6250053820982137E-2</c:v>
                </c:pt>
                <c:pt idx="5">
                  <c:v>-1.7393397906226547E-2</c:v>
                </c:pt>
                <c:pt idx="6">
                  <c:v>-2.5133448151944411E-2</c:v>
                </c:pt>
                <c:pt idx="7">
                  <c:v>-3.0896978186259211E-2</c:v>
                </c:pt>
                <c:pt idx="8">
                  <c:v>-3.5434748337212649E-2</c:v>
                </c:pt>
                <c:pt idx="9">
                  <c:v>-1.0661867683365911E-2</c:v>
                </c:pt>
                <c:pt idx="10">
                  <c:v>-8.5301559507675925E-3</c:v>
                </c:pt>
                <c:pt idx="11">
                  <c:v>7.3508544346133345E-3</c:v>
                </c:pt>
                <c:pt idx="12">
                  <c:v>1.4371740252888255E-2</c:v>
                </c:pt>
              </c:numCache>
            </c:numRef>
          </c:val>
          <c:smooth val="0"/>
          <c:extLst>
            <c:ext xmlns:c16="http://schemas.microsoft.com/office/drawing/2014/chart" uri="{C3380CC4-5D6E-409C-BE32-E72D297353CC}">
              <c16:uniqueId val="{00000002-0C45-7D4F-BDFC-0937FDC0C7C5}"/>
            </c:ext>
          </c:extLst>
        </c:ser>
        <c:ser>
          <c:idx val="3"/>
          <c:order val="3"/>
          <c:tx>
            <c:strRef>
              <c:f>'6. Chgs in Tot Share'!$BW$3</c:f>
              <c:strCache>
                <c:ptCount val="1"/>
                <c:pt idx="0">
                  <c:v>Canadian Western Bank</c:v>
                </c:pt>
              </c:strCache>
            </c:strRef>
          </c:tx>
          <c:spPr>
            <a:ln w="28575" cap="rnd">
              <a:solidFill>
                <a:srgbClr val="00B0F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Share'!$BW$4:$BW$27</c:f>
              <c:numCache>
                <c:formatCode>0.00%</c:formatCode>
                <c:ptCount val="24"/>
                <c:pt idx="0">
                  <c:v>0</c:v>
                </c:pt>
                <c:pt idx="1">
                  <c:v>-2.8951757697755942E-3</c:v>
                </c:pt>
                <c:pt idx="2">
                  <c:v>-1.7984898383982723E-2</c:v>
                </c:pt>
                <c:pt idx="3">
                  <c:v>-4.1625979096095948E-3</c:v>
                </c:pt>
                <c:pt idx="4">
                  <c:v>-2.1628483111803929E-3</c:v>
                </c:pt>
                <c:pt idx="5">
                  <c:v>-2.3003006234886738E-2</c:v>
                </c:pt>
                <c:pt idx="6">
                  <c:v>-3.1730591711467089E-2</c:v>
                </c:pt>
                <c:pt idx="7">
                  <c:v>-4.5971768786389006E-2</c:v>
                </c:pt>
                <c:pt idx="8">
                  <c:v>-5.4434553836513876E-2</c:v>
                </c:pt>
                <c:pt idx="9">
                  <c:v>-6.1376174242492886E-2</c:v>
                </c:pt>
                <c:pt idx="10">
                  <c:v>-6.2957368753996629E-2</c:v>
                </c:pt>
                <c:pt idx="11">
                  <c:v>-5.8269952217434293E-2</c:v>
                </c:pt>
                <c:pt idx="12">
                  <c:v>-6.0148113103478167E-2</c:v>
                </c:pt>
              </c:numCache>
            </c:numRef>
          </c:val>
          <c:smooth val="0"/>
          <c:extLst>
            <c:ext xmlns:c16="http://schemas.microsoft.com/office/drawing/2014/chart" uri="{C3380CC4-5D6E-409C-BE32-E72D297353CC}">
              <c16:uniqueId val="{00000003-0C45-7D4F-BDFC-0937FDC0C7C5}"/>
            </c:ext>
          </c:extLst>
        </c:ser>
        <c:ser>
          <c:idx val="4"/>
          <c:order val="4"/>
          <c:tx>
            <c:strRef>
              <c:f>'6. Chgs in Tot Share'!$BX$3</c:f>
              <c:strCache>
                <c:ptCount val="1"/>
                <c:pt idx="0">
                  <c:v>ICICI</c:v>
                </c:pt>
              </c:strCache>
            </c:strRef>
          </c:tx>
          <c:spPr>
            <a:ln w="28575" cap="rnd">
              <a:solidFill>
                <a:schemeClr val="accent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Share'!$BX$4:$BX$27</c:f>
              <c:numCache>
                <c:formatCode>0.00%</c:formatCode>
                <c:ptCount val="24"/>
                <c:pt idx="0">
                  <c:v>0</c:v>
                </c:pt>
                <c:pt idx="1">
                  <c:v>-1.3750335535997823E-2</c:v>
                </c:pt>
                <c:pt idx="2">
                  <c:v>-2.2552428846031095E-2</c:v>
                </c:pt>
                <c:pt idx="3">
                  <c:v>-2.6962319434619221E-2</c:v>
                </c:pt>
                <c:pt idx="4">
                  <c:v>-3.1922733161970147E-2</c:v>
                </c:pt>
                <c:pt idx="5">
                  <c:v>-5.2452389208408119E-2</c:v>
                </c:pt>
                <c:pt idx="6">
                  <c:v>-7.4810164201883703E-2</c:v>
                </c:pt>
                <c:pt idx="7">
                  <c:v>-7.436357843829533E-2</c:v>
                </c:pt>
                <c:pt idx="8">
                  <c:v>-7.5569887932668542E-2</c:v>
                </c:pt>
                <c:pt idx="9">
                  <c:v>-7.890037257691962E-2</c:v>
                </c:pt>
                <c:pt idx="10">
                  <c:v>-8.8834495941783206E-2</c:v>
                </c:pt>
                <c:pt idx="11">
                  <c:v>-9.5002843155245181E-2</c:v>
                </c:pt>
                <c:pt idx="12">
                  <c:v>-0.10054278444117361</c:v>
                </c:pt>
              </c:numCache>
            </c:numRef>
          </c:val>
          <c:smooth val="0"/>
          <c:extLst>
            <c:ext xmlns:c16="http://schemas.microsoft.com/office/drawing/2014/chart" uri="{C3380CC4-5D6E-409C-BE32-E72D297353CC}">
              <c16:uniqueId val="{00000004-0C45-7D4F-BDFC-0937FDC0C7C5}"/>
            </c:ext>
          </c:extLst>
        </c:ser>
        <c:dLbls>
          <c:showLegendKey val="0"/>
          <c:showVal val="0"/>
          <c:showCatName val="0"/>
          <c:showSerName val="0"/>
          <c:showPercent val="0"/>
          <c:showBubbleSize val="0"/>
        </c:dLbls>
        <c:smooth val="0"/>
        <c:axId val="400456392"/>
        <c:axId val="400462272"/>
      </c:lineChart>
      <c:catAx>
        <c:axId val="400456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0462272"/>
        <c:crosses val="autoZero"/>
        <c:auto val="1"/>
        <c:lblAlgn val="ctr"/>
        <c:lblOffset val="100"/>
        <c:noMultiLvlLbl val="0"/>
      </c:catAx>
      <c:valAx>
        <c:axId val="4004622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0456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Home Trust</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815562465519835"/>
          <c:y val="0.14485491799712882"/>
          <c:w val="0.81681252821104366"/>
          <c:h val="0.66830643407143164"/>
        </c:manualLayout>
      </c:layout>
      <c:lineChart>
        <c:grouping val="standard"/>
        <c:varyColors val="0"/>
        <c:ser>
          <c:idx val="0"/>
          <c:order val="0"/>
          <c:tx>
            <c:strRef>
              <c:f>'6. Chgs in Tot Share'!$KK$3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Share'!$KK$4:$KK$27</c:f>
              <c:numCache>
                <c:formatCode>0.00%</c:formatCode>
                <c:ptCount val="24"/>
                <c:pt idx="0">
                  <c:v>0</c:v>
                </c:pt>
                <c:pt idx="1">
                  <c:v>1.3189028546240541E-2</c:v>
                </c:pt>
                <c:pt idx="2">
                  <c:v>5.6223893129602152E-2</c:v>
                </c:pt>
                <c:pt idx="3">
                  <c:v>6.7551310184682689E-2</c:v>
                </c:pt>
                <c:pt idx="4">
                  <c:v>3.7406715332932848E-2</c:v>
                </c:pt>
                <c:pt idx="5">
                  <c:v>0.12110419073869122</c:v>
                </c:pt>
                <c:pt idx="6">
                  <c:v>0.14378769015184709</c:v>
                </c:pt>
                <c:pt idx="7">
                  <c:v>0.14151054184226791</c:v>
                </c:pt>
                <c:pt idx="8">
                  <c:v>9.1811043752605875E-2</c:v>
                </c:pt>
                <c:pt idx="9">
                  <c:v>0.10467771144567764</c:v>
                </c:pt>
                <c:pt idx="10">
                  <c:v>0.12704409455551227</c:v>
                </c:pt>
                <c:pt idx="11">
                  <c:v>0.16397817948032786</c:v>
                </c:pt>
                <c:pt idx="12">
                  <c:v>0.1863898236840639</c:v>
                </c:pt>
              </c:numCache>
            </c:numRef>
          </c:val>
          <c:smooth val="0"/>
          <c:extLst>
            <c:ext xmlns:c16="http://schemas.microsoft.com/office/drawing/2014/chart" uri="{C3380CC4-5D6E-409C-BE32-E72D297353CC}">
              <c16:uniqueId val="{00000000-FEC2-294C-A935-2F9B2919AE2E}"/>
            </c:ext>
          </c:extLst>
        </c:ser>
        <c:ser>
          <c:idx val="1"/>
          <c:order val="1"/>
          <c:tx>
            <c:strRef>
              <c:f>'6. Chgs in Tot Share'!$KL$3</c:f>
              <c:strCache>
                <c:ptCount val="1"/>
                <c:pt idx="0">
                  <c:v> Term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Share'!$KL$4:$KL$27</c:f>
              <c:numCache>
                <c:formatCode>0.00%</c:formatCode>
                <c:ptCount val="24"/>
                <c:pt idx="0">
                  <c:v>0</c:v>
                </c:pt>
                <c:pt idx="1">
                  <c:v>1.9765102800499115E-3</c:v>
                </c:pt>
                <c:pt idx="2">
                  <c:v>4.3654155073768628E-3</c:v>
                </c:pt>
                <c:pt idx="3">
                  <c:v>1.0708090001151986E-2</c:v>
                </c:pt>
                <c:pt idx="4">
                  <c:v>1.3320778609887892E-2</c:v>
                </c:pt>
                <c:pt idx="5">
                  <c:v>1.5479119478511438E-2</c:v>
                </c:pt>
                <c:pt idx="6">
                  <c:v>3.147042720505485E-2</c:v>
                </c:pt>
                <c:pt idx="7">
                  <c:v>2.0010626442358809E-2</c:v>
                </c:pt>
                <c:pt idx="8">
                  <c:v>1.6531055634361521E-2</c:v>
                </c:pt>
                <c:pt idx="9">
                  <c:v>2.4003570841896919E-2</c:v>
                </c:pt>
                <c:pt idx="10">
                  <c:v>3.8186389650310161E-2</c:v>
                </c:pt>
                <c:pt idx="11">
                  <c:v>3.9567708702169066E-2</c:v>
                </c:pt>
                <c:pt idx="12">
                  <c:v>3.6442144545396245E-2</c:v>
                </c:pt>
              </c:numCache>
            </c:numRef>
          </c:val>
          <c:smooth val="0"/>
          <c:extLst>
            <c:ext xmlns:c16="http://schemas.microsoft.com/office/drawing/2014/chart" uri="{C3380CC4-5D6E-409C-BE32-E72D297353CC}">
              <c16:uniqueId val="{00000001-FEC2-294C-A935-2F9B2919AE2E}"/>
            </c:ext>
          </c:extLst>
        </c:ser>
        <c:ser>
          <c:idx val="3"/>
          <c:order val="2"/>
          <c:tx>
            <c:strRef>
              <c:f>'6. Chgs in Tot Share'!$KN$3</c:f>
              <c:strCache>
                <c:ptCount val="1"/>
                <c:pt idx="0">
                  <c:v> Mortgages </c:v>
                </c:pt>
              </c:strCache>
            </c:strRef>
          </c:tx>
          <c:spPr>
            <a:ln w="28575" cap="rnd">
              <a:solidFill>
                <a:srgbClr val="AB794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Share'!$KN$4:$KN$27</c:f>
              <c:numCache>
                <c:formatCode>0.00%</c:formatCode>
                <c:ptCount val="24"/>
                <c:pt idx="0">
                  <c:v>0</c:v>
                </c:pt>
                <c:pt idx="1">
                  <c:v>-6.1958694903218323E-3</c:v>
                </c:pt>
                <c:pt idx="2">
                  <c:v>-1.6362068667715397E-2</c:v>
                </c:pt>
                <c:pt idx="3">
                  <c:v>-1.1030999660677105E-2</c:v>
                </c:pt>
                <c:pt idx="4">
                  <c:v>-2.6036357139051818E-2</c:v>
                </c:pt>
                <c:pt idx="5">
                  <c:v>-3.6492986473880488E-2</c:v>
                </c:pt>
                <c:pt idx="6">
                  <c:v>-4.1745011798667603E-2</c:v>
                </c:pt>
                <c:pt idx="7">
                  <c:v>-6.4444938653077558E-2</c:v>
                </c:pt>
                <c:pt idx="8">
                  <c:v>-7.0846517847761581E-2</c:v>
                </c:pt>
                <c:pt idx="9">
                  <c:v>-6.6214358356466413E-2</c:v>
                </c:pt>
                <c:pt idx="10">
                  <c:v>-5.9938388750033711E-2</c:v>
                </c:pt>
                <c:pt idx="11">
                  <c:v>-6.556547759155458E-2</c:v>
                </c:pt>
                <c:pt idx="12">
                  <c:v>-6.1629039256912918E-2</c:v>
                </c:pt>
              </c:numCache>
            </c:numRef>
          </c:val>
          <c:smooth val="0"/>
          <c:extLst>
            <c:ext xmlns:c16="http://schemas.microsoft.com/office/drawing/2014/chart" uri="{C3380CC4-5D6E-409C-BE32-E72D297353CC}">
              <c16:uniqueId val="{00000002-FEC2-294C-A935-2F9B2919AE2E}"/>
            </c:ext>
          </c:extLst>
        </c:ser>
        <c:ser>
          <c:idx val="4"/>
          <c:order val="3"/>
          <c:tx>
            <c:strRef>
              <c:f>'6. Chgs in Tot Share'!$KO$3</c:f>
              <c:strCache>
                <c:ptCount val="1"/>
                <c:pt idx="0">
                  <c:v> Real Secured Personal Loans </c:v>
                </c:pt>
              </c:strCache>
            </c:strRef>
          </c:tx>
          <c:spPr>
            <a:ln w="28575" cap="rnd">
              <a:solidFill>
                <a:srgbClr val="00206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Share'!$KO$4:$KO$27</c:f>
              <c:numCache>
                <c:formatCode>0.00%</c:formatCode>
                <c:ptCount val="24"/>
                <c:pt idx="0">
                  <c:v>0</c:v>
                </c:pt>
                <c:pt idx="1">
                  <c:v>-2.8624418176832579E-2</c:v>
                </c:pt>
                <c:pt idx="2">
                  <c:v>-3.8283615227865067E-2</c:v>
                </c:pt>
                <c:pt idx="3">
                  <c:v>-4.0761319705570891E-2</c:v>
                </c:pt>
                <c:pt idx="4">
                  <c:v>-5.7969465593112467E-2</c:v>
                </c:pt>
                <c:pt idx="5">
                  <c:v>-8.9973941099155241E-2</c:v>
                </c:pt>
                <c:pt idx="6">
                  <c:v>-9.6771297451894944E-2</c:v>
                </c:pt>
                <c:pt idx="7">
                  <c:v>-0.10591495036291518</c:v>
                </c:pt>
                <c:pt idx="8">
                  <c:v>-0.11182202187575563</c:v>
                </c:pt>
                <c:pt idx="9">
                  <c:v>-0.14521444119590335</c:v>
                </c:pt>
                <c:pt idx="10">
                  <c:v>-0.15506451888583644</c:v>
                </c:pt>
                <c:pt idx="11">
                  <c:v>-0.15881736302235172</c:v>
                </c:pt>
                <c:pt idx="12">
                  <c:v>-0.15744886563651836</c:v>
                </c:pt>
              </c:numCache>
            </c:numRef>
          </c:val>
          <c:smooth val="0"/>
          <c:extLst>
            <c:ext xmlns:c16="http://schemas.microsoft.com/office/drawing/2014/chart" uri="{C3380CC4-5D6E-409C-BE32-E72D297353CC}">
              <c16:uniqueId val="{00000003-FEC2-294C-A935-2F9B2919AE2E}"/>
            </c:ext>
          </c:extLst>
        </c:ser>
        <c:ser>
          <c:idx val="5"/>
          <c:order val="4"/>
          <c:tx>
            <c:strRef>
              <c:f>'6. Chgs in Tot Share'!$KP$3</c:f>
              <c:strCache>
                <c:ptCount val="1"/>
                <c:pt idx="0">
                  <c:v> Other Personal Loans </c:v>
                </c:pt>
              </c:strCache>
            </c:strRef>
          </c:tx>
          <c:spPr>
            <a:ln w="28575" cap="rnd">
              <a:solidFill>
                <a:srgbClr val="00B0F0"/>
              </a:solidFill>
              <a:prstDash val="solid"/>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Share'!$KP$4:$KP$27</c:f>
              <c:numCache>
                <c:formatCode>0.00%</c:formatCode>
                <c:ptCount val="24"/>
                <c:pt idx="0">
                  <c:v>0</c:v>
                </c:pt>
                <c:pt idx="1">
                  <c:v>-1.7325545453150643E-2</c:v>
                </c:pt>
                <c:pt idx="2">
                  <c:v>-5.8997396347871336E-2</c:v>
                </c:pt>
                <c:pt idx="3">
                  <c:v>-8.6206398921489236E-2</c:v>
                </c:pt>
                <c:pt idx="4">
                  <c:v>-0.11804059728167622</c:v>
                </c:pt>
                <c:pt idx="5">
                  <c:v>-0.27206523346473088</c:v>
                </c:pt>
                <c:pt idx="6">
                  <c:v>-0.29145724467948925</c:v>
                </c:pt>
                <c:pt idx="7">
                  <c:v>-0.50917601470433704</c:v>
                </c:pt>
                <c:pt idx="8">
                  <c:v>-0.49989405784712876</c:v>
                </c:pt>
                <c:pt idx="9">
                  <c:v>-0.52168224802920793</c:v>
                </c:pt>
                <c:pt idx="10">
                  <c:v>-0.52473405890539493</c:v>
                </c:pt>
                <c:pt idx="11">
                  <c:v>-0.53407508330755582</c:v>
                </c:pt>
                <c:pt idx="12">
                  <c:v>-0.53650063360791789</c:v>
                </c:pt>
              </c:numCache>
            </c:numRef>
          </c:val>
          <c:smooth val="0"/>
          <c:extLst>
            <c:ext xmlns:c16="http://schemas.microsoft.com/office/drawing/2014/chart" uri="{C3380CC4-5D6E-409C-BE32-E72D297353CC}">
              <c16:uniqueId val="{00000004-FEC2-294C-A935-2F9B2919AE2E}"/>
            </c:ext>
          </c:extLst>
        </c:ser>
        <c:dLbls>
          <c:showLegendKey val="0"/>
          <c:showVal val="0"/>
          <c:showCatName val="0"/>
          <c:showSerName val="0"/>
          <c:showPercent val="0"/>
          <c:showBubbleSize val="0"/>
        </c:dLbls>
        <c:smooth val="0"/>
        <c:axId val="403878888"/>
        <c:axId val="403879672"/>
      </c:lineChart>
      <c:catAx>
        <c:axId val="403878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9672"/>
        <c:crossesAt val="0"/>
        <c:auto val="1"/>
        <c:lblAlgn val="ctr"/>
        <c:lblOffset val="100"/>
        <c:noMultiLvlLbl val="0"/>
      </c:catAx>
      <c:valAx>
        <c:axId val="4038796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8888"/>
        <c:crosses val="autoZero"/>
        <c:crossBetween val="between"/>
      </c:valAx>
      <c:spPr>
        <a:noFill/>
        <a:ln>
          <a:noFill/>
        </a:ln>
        <a:effectLst/>
      </c:spPr>
    </c:plotArea>
    <c:legend>
      <c:legendPos val="b"/>
      <c:layout>
        <c:manualLayout>
          <c:xMode val="edge"/>
          <c:yMode val="edge"/>
          <c:x val="0.27249937308791816"/>
          <c:y val="0.83268477835298216"/>
          <c:w val="0.45500125382416368"/>
          <c:h val="0.1507406360116587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Home Trust</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706573830494405"/>
          <c:y val="0.13821038058647578"/>
          <c:w val="0.80775301911472208"/>
          <c:h val="0.68550292990632644"/>
        </c:manualLayout>
      </c:layout>
      <c:lineChart>
        <c:grouping val="standard"/>
        <c:varyColors val="0"/>
        <c:ser>
          <c:idx val="0"/>
          <c:order val="0"/>
          <c:tx>
            <c:strRef>
              <c:f>'Qtrly Share Change'!$FI$2</c:f>
              <c:strCache>
                <c:ptCount val="1"/>
                <c:pt idx="0">
                  <c:v> Demand </c:v>
                </c:pt>
              </c:strCache>
            </c:strRef>
          </c:tx>
          <c:spPr>
            <a:ln w="28575" cap="rnd">
              <a:solidFill>
                <a:srgbClr val="00FA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Change'!$FI$3:$FI$23</c:f>
              <c:numCache>
                <c:formatCode>0.00%</c:formatCode>
                <c:ptCount val="21"/>
                <c:pt idx="0">
                  <c:v>0</c:v>
                </c:pt>
                <c:pt idx="1">
                  <c:v>5.058549622507888E-2</c:v>
                </c:pt>
                <c:pt idx="2">
                  <c:v>-0.62191432388388157</c:v>
                </c:pt>
                <c:pt idx="3">
                  <c:v>-0.8263510900772324</c:v>
                </c:pt>
                <c:pt idx="4">
                  <c:v>-0.79606924948555324</c:v>
                </c:pt>
                <c:pt idx="5">
                  <c:v>-0.75974293445873597</c:v>
                </c:pt>
                <c:pt idx="6">
                  <c:v>-0.7916894409488503</c:v>
                </c:pt>
                <c:pt idx="7">
                  <c:v>-0.81475992678687537</c:v>
                </c:pt>
                <c:pt idx="8">
                  <c:v>-0.82585371133930296</c:v>
                </c:pt>
                <c:pt idx="9">
                  <c:v>-0.79838981353395255</c:v>
                </c:pt>
                <c:pt idx="10">
                  <c:v>-0.78753694534794294</c:v>
                </c:pt>
                <c:pt idx="11">
                  <c:v>-0.77715392842413389</c:v>
                </c:pt>
                <c:pt idx="12">
                  <c:v>-0.71441198172792475</c:v>
                </c:pt>
                <c:pt idx="13">
                  <c:v>-0.66478350288228871</c:v>
                </c:pt>
                <c:pt idx="14">
                  <c:v>-0.69634745268840359</c:v>
                </c:pt>
                <c:pt idx="15">
                  <c:v>-0.69282286829244588</c:v>
                </c:pt>
                <c:pt idx="16">
                  <c:v>-0.69678956093284949</c:v>
                </c:pt>
                <c:pt idx="17">
                  <c:v>-0.67630729851219062</c:v>
                </c:pt>
                <c:pt idx="18">
                  <c:v>-0.65319163226945676</c:v>
                </c:pt>
                <c:pt idx="19">
                  <c:v>-0.66505018608486122</c:v>
                </c:pt>
                <c:pt idx="20">
                  <c:v>-0.64027422065595574</c:v>
                </c:pt>
              </c:numCache>
            </c:numRef>
          </c:val>
          <c:smooth val="0"/>
          <c:extLst>
            <c:ext xmlns:c16="http://schemas.microsoft.com/office/drawing/2014/chart" uri="{C3380CC4-5D6E-409C-BE32-E72D297353CC}">
              <c16:uniqueId val="{00000000-9A19-2348-8FFF-1975B6449292}"/>
            </c:ext>
          </c:extLst>
        </c:ser>
        <c:ser>
          <c:idx val="1"/>
          <c:order val="1"/>
          <c:tx>
            <c:strRef>
              <c:f>'Qtrly Share Change'!$FJ$2</c:f>
              <c:strCache>
                <c:ptCount val="1"/>
                <c:pt idx="0">
                  <c:v> Term </c:v>
                </c:pt>
              </c:strCache>
            </c:strRef>
          </c:tx>
          <c:spPr>
            <a:ln w="28575" cap="rnd">
              <a:solidFill>
                <a:srgbClr val="FF00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Change'!$FJ$3:$FJ$23</c:f>
              <c:numCache>
                <c:formatCode>0.00%</c:formatCode>
                <c:ptCount val="21"/>
                <c:pt idx="0">
                  <c:v>0</c:v>
                </c:pt>
                <c:pt idx="1">
                  <c:v>1.8759421585271087E-2</c:v>
                </c:pt>
                <c:pt idx="2">
                  <c:v>2.1413959928348148E-2</c:v>
                </c:pt>
                <c:pt idx="3">
                  <c:v>-1.3687678553138852E-2</c:v>
                </c:pt>
                <c:pt idx="4">
                  <c:v>-7.9118877730101941E-2</c:v>
                </c:pt>
                <c:pt idx="5">
                  <c:v>-0.17083286405215115</c:v>
                </c:pt>
                <c:pt idx="6">
                  <c:v>-0.17450769660715756</c:v>
                </c:pt>
                <c:pt idx="7">
                  <c:v>-0.1285781771093184</c:v>
                </c:pt>
                <c:pt idx="8">
                  <c:v>-0.11456167983382444</c:v>
                </c:pt>
                <c:pt idx="9">
                  <c:v>-0.10675144941643476</c:v>
                </c:pt>
                <c:pt idx="10">
                  <c:v>-0.10795035547585635</c:v>
                </c:pt>
                <c:pt idx="11">
                  <c:v>-0.13229485974878832</c:v>
                </c:pt>
                <c:pt idx="12">
                  <c:v>-0.1339120756075326</c:v>
                </c:pt>
                <c:pt idx="13">
                  <c:v>-0.1276897825902073</c:v>
                </c:pt>
                <c:pt idx="14">
                  <c:v>-0.1324683419752731</c:v>
                </c:pt>
                <c:pt idx="15">
                  <c:v>-0.16589706099511065</c:v>
                </c:pt>
                <c:pt idx="16">
                  <c:v>-0.1428545038083284</c:v>
                </c:pt>
                <c:pt idx="17">
                  <c:v>-0.13367611269102589</c:v>
                </c:pt>
                <c:pt idx="18">
                  <c:v>-0.11587976886628779</c:v>
                </c:pt>
                <c:pt idx="19">
                  <c:v>-0.12227995116867872</c:v>
                </c:pt>
                <c:pt idx="20">
                  <c:v>-0.11161828373967611</c:v>
                </c:pt>
              </c:numCache>
            </c:numRef>
          </c:val>
          <c:smooth val="0"/>
          <c:extLst>
            <c:ext xmlns:c16="http://schemas.microsoft.com/office/drawing/2014/chart" uri="{C3380CC4-5D6E-409C-BE32-E72D297353CC}">
              <c16:uniqueId val="{00000001-9A19-2348-8FFF-1975B6449292}"/>
            </c:ext>
          </c:extLst>
        </c:ser>
        <c:ser>
          <c:idx val="3"/>
          <c:order val="2"/>
          <c:tx>
            <c:strRef>
              <c:f>'Qtrly Share Change'!$FL$2</c:f>
              <c:strCache>
                <c:ptCount val="1"/>
                <c:pt idx="0">
                  <c:v> Mortgages </c:v>
                </c:pt>
              </c:strCache>
            </c:strRef>
          </c:tx>
          <c:spPr>
            <a:ln w="28575" cap="rnd">
              <a:solidFill>
                <a:srgbClr val="AB7942"/>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Change'!$FL$3:$FL$23</c:f>
              <c:numCache>
                <c:formatCode>0.00%</c:formatCode>
                <c:ptCount val="21"/>
                <c:pt idx="0">
                  <c:v>0</c:v>
                </c:pt>
                <c:pt idx="1">
                  <c:v>-1.4826129495869202E-2</c:v>
                </c:pt>
                <c:pt idx="2">
                  <c:v>-6.5885288512530782E-3</c:v>
                </c:pt>
                <c:pt idx="3">
                  <c:v>-0.11835897747359823</c:v>
                </c:pt>
                <c:pt idx="4">
                  <c:v>-0.18126187867836399</c:v>
                </c:pt>
                <c:pt idx="5">
                  <c:v>-0.19310651369626594</c:v>
                </c:pt>
                <c:pt idx="6">
                  <c:v>-0.19353742551374103</c:v>
                </c:pt>
                <c:pt idx="7">
                  <c:v>-0.18865089489031769</c:v>
                </c:pt>
                <c:pt idx="8">
                  <c:v>-0.16937855948369163</c:v>
                </c:pt>
                <c:pt idx="9">
                  <c:v>-0.15924626036543296</c:v>
                </c:pt>
                <c:pt idx="10">
                  <c:v>-0.15393837680952394</c:v>
                </c:pt>
                <c:pt idx="11">
                  <c:v>-0.15843277295534181</c:v>
                </c:pt>
                <c:pt idx="12">
                  <c:v>-0.15810803287363862</c:v>
                </c:pt>
                <c:pt idx="13">
                  <c:v>-0.15517447625318129</c:v>
                </c:pt>
                <c:pt idx="14">
                  <c:v>-0.16878292154421637</c:v>
                </c:pt>
                <c:pt idx="15">
                  <c:v>-0.17462397544757818</c:v>
                </c:pt>
                <c:pt idx="16">
                  <c:v>-0.18089639827491763</c:v>
                </c:pt>
                <c:pt idx="17">
                  <c:v>-0.1899319298276064</c:v>
                </c:pt>
                <c:pt idx="18">
                  <c:v>-0.21508988779326232</c:v>
                </c:pt>
                <c:pt idx="19">
                  <c:v>-0.23513281769061456</c:v>
                </c:pt>
                <c:pt idx="20">
                  <c:v>-0.23137696630111149</c:v>
                </c:pt>
              </c:numCache>
            </c:numRef>
          </c:val>
          <c:smooth val="0"/>
          <c:extLst>
            <c:ext xmlns:c16="http://schemas.microsoft.com/office/drawing/2014/chart" uri="{C3380CC4-5D6E-409C-BE32-E72D297353CC}">
              <c16:uniqueId val="{00000002-9A19-2348-8FFF-1975B6449292}"/>
            </c:ext>
          </c:extLst>
        </c:ser>
        <c:ser>
          <c:idx val="4"/>
          <c:order val="3"/>
          <c:tx>
            <c:strRef>
              <c:f>'Qtrly Share Change'!$FM$2</c:f>
              <c:strCache>
                <c:ptCount val="1"/>
                <c:pt idx="0">
                  <c:v> Real Estate Secured Pers Loans </c:v>
                </c:pt>
              </c:strCache>
            </c:strRef>
          </c:tx>
          <c:spPr>
            <a:ln w="28575" cap="rnd">
              <a:solidFill>
                <a:srgbClr val="0070C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Change'!$FM$3:$FM$23</c:f>
              <c:numCache>
                <c:formatCode>0.00%</c:formatCode>
                <c:ptCount val="21"/>
                <c:pt idx="0">
                  <c:v>0</c:v>
                </c:pt>
                <c:pt idx="1">
                  <c:v>1.3879087487939232E-2</c:v>
                </c:pt>
                <c:pt idx="2">
                  <c:v>6.4516321911725349E-2</c:v>
                </c:pt>
                <c:pt idx="3">
                  <c:v>-2.9426607053684554E-2</c:v>
                </c:pt>
                <c:pt idx="4">
                  <c:v>-9.1610080154367196E-2</c:v>
                </c:pt>
                <c:pt idx="5">
                  <c:v>-0.10261577453514505</c:v>
                </c:pt>
                <c:pt idx="6">
                  <c:v>-0.10054172855974065</c:v>
                </c:pt>
                <c:pt idx="7">
                  <c:v>-9.6825980633454656E-2</c:v>
                </c:pt>
                <c:pt idx="8">
                  <c:v>-5.6761260514804887E-2</c:v>
                </c:pt>
                <c:pt idx="9">
                  <c:v>-1.9214579642507622E-2</c:v>
                </c:pt>
                <c:pt idx="10">
                  <c:v>1.5324837808020932E-2</c:v>
                </c:pt>
                <c:pt idx="11">
                  <c:v>7.3846178802226922E-2</c:v>
                </c:pt>
                <c:pt idx="12">
                  <c:v>0.10530930130948717</c:v>
                </c:pt>
                <c:pt idx="13">
                  <c:v>0.16980212031844052</c:v>
                </c:pt>
                <c:pt idx="14">
                  <c:v>0.20221073700122566</c:v>
                </c:pt>
                <c:pt idx="15">
                  <c:v>0.17314751246025709</c:v>
                </c:pt>
                <c:pt idx="16">
                  <c:v>0.12609017550775184</c:v>
                </c:pt>
                <c:pt idx="17">
                  <c:v>8.0189253846577935E-2</c:v>
                </c:pt>
                <c:pt idx="18">
                  <c:v>1.7116968176034614E-2</c:v>
                </c:pt>
                <c:pt idx="19">
                  <c:v>-3.7434380064803076E-2</c:v>
                </c:pt>
                <c:pt idx="20">
                  <c:v>-5.1211445230371549E-2</c:v>
                </c:pt>
              </c:numCache>
            </c:numRef>
          </c:val>
          <c:smooth val="0"/>
          <c:extLst>
            <c:ext xmlns:c16="http://schemas.microsoft.com/office/drawing/2014/chart" uri="{C3380CC4-5D6E-409C-BE32-E72D297353CC}">
              <c16:uniqueId val="{00000003-9A19-2348-8FFF-1975B6449292}"/>
            </c:ext>
          </c:extLst>
        </c:ser>
        <c:ser>
          <c:idx val="5"/>
          <c:order val="4"/>
          <c:tx>
            <c:strRef>
              <c:f>'Qtrly Share Change'!$FN$2</c:f>
              <c:strCache>
                <c:ptCount val="1"/>
                <c:pt idx="0">
                  <c:v> Other Personal Loans </c:v>
                </c:pt>
              </c:strCache>
            </c:strRef>
          </c:tx>
          <c:spPr>
            <a:ln w="28575" cap="rnd">
              <a:solidFill>
                <a:srgbClr val="00B0F0"/>
              </a:solidFill>
              <a:prstDash val="solid"/>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Change'!$FN$3:$FN$23</c:f>
              <c:numCache>
                <c:formatCode>0.00%</c:formatCode>
                <c:ptCount val="21"/>
                <c:pt idx="0">
                  <c:v>0</c:v>
                </c:pt>
                <c:pt idx="1">
                  <c:v>4.6964380452278194E-2</c:v>
                </c:pt>
                <c:pt idx="2">
                  <c:v>7.2209567380980388E-2</c:v>
                </c:pt>
                <c:pt idx="3">
                  <c:v>-9.0018625142383374E-2</c:v>
                </c:pt>
                <c:pt idx="4">
                  <c:v>-3.88257881133693E-2</c:v>
                </c:pt>
                <c:pt idx="5">
                  <c:v>-0.11277966300727703</c:v>
                </c:pt>
                <c:pt idx="6">
                  <c:v>-9.4580460139069095E-2</c:v>
                </c:pt>
                <c:pt idx="7">
                  <c:v>-0.10793873594103995</c:v>
                </c:pt>
                <c:pt idx="8">
                  <c:v>-0.1633780024399723</c:v>
                </c:pt>
                <c:pt idx="9">
                  <c:v>-0.17881859525120319</c:v>
                </c:pt>
                <c:pt idx="10">
                  <c:v>-0.20645840798790671</c:v>
                </c:pt>
                <c:pt idx="11">
                  <c:v>-0.21385180452385932</c:v>
                </c:pt>
                <c:pt idx="12">
                  <c:v>-0.23920724640613872</c:v>
                </c:pt>
                <c:pt idx="13">
                  <c:v>-0.29386504799466506</c:v>
                </c:pt>
                <c:pt idx="14">
                  <c:v>-0.38657793468012419</c:v>
                </c:pt>
                <c:pt idx="15">
                  <c:v>-0.47860961927588186</c:v>
                </c:pt>
                <c:pt idx="16">
                  <c:v>-0.66277232154844756</c:v>
                </c:pt>
                <c:pt idx="17">
                  <c:v>-0.69184350532440975</c:v>
                </c:pt>
                <c:pt idx="18">
                  <c:v>-0.83135043414796095</c:v>
                </c:pt>
                <c:pt idx="19">
                  <c:v>-0.84287722201107407</c:v>
                </c:pt>
                <c:pt idx="20">
                  <c:v>-0.84369518470783267</c:v>
                </c:pt>
              </c:numCache>
            </c:numRef>
          </c:val>
          <c:smooth val="0"/>
          <c:extLst>
            <c:ext xmlns:c16="http://schemas.microsoft.com/office/drawing/2014/chart" uri="{C3380CC4-5D6E-409C-BE32-E72D297353CC}">
              <c16:uniqueId val="{00000004-9A19-2348-8FFF-1975B6449292}"/>
            </c:ext>
          </c:extLst>
        </c:ser>
        <c:dLbls>
          <c:showLegendKey val="0"/>
          <c:showVal val="0"/>
          <c:showCatName val="0"/>
          <c:showSerName val="0"/>
          <c:showPercent val="0"/>
          <c:showBubbleSize val="0"/>
        </c:dLbls>
        <c:smooth val="0"/>
        <c:axId val="403878888"/>
        <c:axId val="403879672"/>
      </c:lineChart>
      <c:catAx>
        <c:axId val="403878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9672"/>
        <c:crossesAt val="0"/>
        <c:auto val="1"/>
        <c:lblAlgn val="ctr"/>
        <c:lblOffset val="100"/>
        <c:noMultiLvlLbl val="0"/>
      </c:catAx>
      <c:valAx>
        <c:axId val="4038796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8888"/>
        <c:crosses val="autoZero"/>
        <c:crossBetween val="between"/>
      </c:valAx>
      <c:spPr>
        <a:noFill/>
        <a:ln>
          <a:noFill/>
        </a:ln>
        <a:effectLst/>
      </c:spPr>
    </c:plotArea>
    <c:legend>
      <c:legendPos val="b"/>
      <c:layout>
        <c:manualLayout>
          <c:xMode val="edge"/>
          <c:yMode val="edge"/>
          <c:x val="0.27441520313201201"/>
          <c:y val="0.83212452482710098"/>
          <c:w val="0.66865338694380516"/>
          <c:h val="0.151053046504301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Home Bank</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7"/>
          <c:order val="0"/>
          <c:tx>
            <c:strRef>
              <c:f>'6. Chgs in Tot Share'!$KS$3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Share'!$KS$4:$KS$27</c:f>
              <c:numCache>
                <c:formatCode>0.00%</c:formatCode>
                <c:ptCount val="24"/>
                <c:pt idx="0">
                  <c:v>0</c:v>
                </c:pt>
                <c:pt idx="1">
                  <c:v>9.9617657994444751E-3</c:v>
                </c:pt>
                <c:pt idx="2">
                  <c:v>5.3337720920049826E-2</c:v>
                </c:pt>
                <c:pt idx="3">
                  <c:v>6.6332477948502652E-2</c:v>
                </c:pt>
                <c:pt idx="4">
                  <c:v>0.1017348780614437</c:v>
                </c:pt>
                <c:pt idx="5">
                  <c:v>0.21345519657221348</c:v>
                </c:pt>
                <c:pt idx="6">
                  <c:v>0.24817521511503235</c:v>
                </c:pt>
                <c:pt idx="7">
                  <c:v>0.25993406561333693</c:v>
                </c:pt>
                <c:pt idx="8">
                  <c:v>0.26382353794893965</c:v>
                </c:pt>
                <c:pt idx="9">
                  <c:v>0.27603245577405533</c:v>
                </c:pt>
                <c:pt idx="10">
                  <c:v>0.30221982383214419</c:v>
                </c:pt>
                <c:pt idx="11">
                  <c:v>0.3388448812617802</c:v>
                </c:pt>
                <c:pt idx="12">
                  <c:v>0.31974944077546952</c:v>
                </c:pt>
              </c:numCache>
            </c:numRef>
          </c:val>
          <c:smooth val="0"/>
          <c:extLst>
            <c:ext xmlns:c16="http://schemas.microsoft.com/office/drawing/2014/chart" uri="{C3380CC4-5D6E-409C-BE32-E72D297353CC}">
              <c16:uniqueId val="{00000000-D4ED-F84B-8E59-46C38FFBF60F}"/>
            </c:ext>
          </c:extLst>
        </c:ser>
        <c:ser>
          <c:idx val="8"/>
          <c:order val="1"/>
          <c:tx>
            <c:strRef>
              <c:f>'6. Chgs in Tot Share'!$KT$3</c:f>
              <c:strCache>
                <c:ptCount val="1"/>
                <c:pt idx="0">
                  <c:v> Term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Share'!$KT$4:$KT$27</c:f>
              <c:numCache>
                <c:formatCode>0.00%</c:formatCode>
                <c:ptCount val="24"/>
                <c:pt idx="0">
                  <c:v>0</c:v>
                </c:pt>
                <c:pt idx="1">
                  <c:v>2.183439805889412E-2</c:v>
                </c:pt>
                <c:pt idx="2">
                  <c:v>3.0302803975699354E-2</c:v>
                </c:pt>
                <c:pt idx="3">
                  <c:v>4.7676057462611193E-2</c:v>
                </c:pt>
                <c:pt idx="4">
                  <c:v>5.4015215587828069E-2</c:v>
                </c:pt>
                <c:pt idx="5">
                  <c:v>5.4354988091570369E-2</c:v>
                </c:pt>
                <c:pt idx="6">
                  <c:v>6.6471642882462295E-2</c:v>
                </c:pt>
                <c:pt idx="7">
                  <c:v>7.1849161822978264E-2</c:v>
                </c:pt>
                <c:pt idx="8">
                  <c:v>7.5538714123513651E-2</c:v>
                </c:pt>
                <c:pt idx="9">
                  <c:v>8.5975702326901091E-2</c:v>
                </c:pt>
                <c:pt idx="10">
                  <c:v>0.10564712630859384</c:v>
                </c:pt>
                <c:pt idx="11">
                  <c:v>0.10450675610298919</c:v>
                </c:pt>
                <c:pt idx="12">
                  <c:v>0.10276768207613139</c:v>
                </c:pt>
              </c:numCache>
            </c:numRef>
          </c:val>
          <c:smooth val="0"/>
          <c:extLst>
            <c:ext xmlns:c16="http://schemas.microsoft.com/office/drawing/2014/chart" uri="{C3380CC4-5D6E-409C-BE32-E72D297353CC}">
              <c16:uniqueId val="{00000001-D4ED-F84B-8E59-46C38FFBF60F}"/>
            </c:ext>
          </c:extLst>
        </c:ser>
        <c:ser>
          <c:idx val="10"/>
          <c:order val="2"/>
          <c:tx>
            <c:strRef>
              <c:f>'6. Chgs in Tot Share'!$KV$3</c:f>
              <c:strCache>
                <c:ptCount val="1"/>
                <c:pt idx="0">
                  <c:v> Mortgages </c:v>
                </c:pt>
              </c:strCache>
            </c:strRef>
          </c:tx>
          <c:spPr>
            <a:ln w="28575" cap="rnd">
              <a:solidFill>
                <a:schemeClr val="accent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Share'!$KV$4:$KV$27</c:f>
              <c:numCache>
                <c:formatCode>0.00%</c:formatCode>
                <c:ptCount val="24"/>
                <c:pt idx="0">
                  <c:v>0</c:v>
                </c:pt>
                <c:pt idx="1">
                  <c:v>1.4286646749406236E-3</c:v>
                </c:pt>
                <c:pt idx="2">
                  <c:v>7.2911149302656107E-3</c:v>
                </c:pt>
                <c:pt idx="3">
                  <c:v>-4.4358794547770461E-2</c:v>
                </c:pt>
                <c:pt idx="4">
                  <c:v>-1.5682480904630002E-4</c:v>
                </c:pt>
                <c:pt idx="5">
                  <c:v>-8.5454443380355051E-3</c:v>
                </c:pt>
                <c:pt idx="6">
                  <c:v>-2.9834612565055103E-2</c:v>
                </c:pt>
                <c:pt idx="7">
                  <c:v>-4.402996663835472E-2</c:v>
                </c:pt>
                <c:pt idx="8">
                  <c:v>-6.3840083310022028E-2</c:v>
                </c:pt>
                <c:pt idx="9">
                  <c:v>-5.6002317269326238E-2</c:v>
                </c:pt>
                <c:pt idx="10">
                  <c:v>-5.6569706071847449E-2</c:v>
                </c:pt>
                <c:pt idx="11">
                  <c:v>-5.6352797735740416E-2</c:v>
                </c:pt>
                <c:pt idx="12">
                  <c:v>-6.3227306097255132E-2</c:v>
                </c:pt>
              </c:numCache>
            </c:numRef>
          </c:val>
          <c:smooth val="0"/>
          <c:extLst>
            <c:ext xmlns:c16="http://schemas.microsoft.com/office/drawing/2014/chart" uri="{C3380CC4-5D6E-409C-BE32-E72D297353CC}">
              <c16:uniqueId val="{00000002-D4ED-F84B-8E59-46C38FFBF60F}"/>
            </c:ext>
          </c:extLst>
        </c:ser>
        <c:dLbls>
          <c:showLegendKey val="0"/>
          <c:showVal val="0"/>
          <c:showCatName val="0"/>
          <c:showSerName val="0"/>
          <c:showPercent val="0"/>
          <c:showBubbleSize val="0"/>
        </c:dLbls>
        <c:smooth val="0"/>
        <c:axId val="403874968"/>
        <c:axId val="403880064"/>
      </c:lineChart>
      <c:catAx>
        <c:axId val="403874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80064"/>
        <c:crossesAt val="0"/>
        <c:auto val="1"/>
        <c:lblAlgn val="ctr"/>
        <c:lblOffset val="100"/>
        <c:noMultiLvlLbl val="0"/>
      </c:catAx>
      <c:valAx>
        <c:axId val="4038800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4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B2B Bank</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721793082826673"/>
          <c:y val="0.14485491799712882"/>
          <c:w val="0.81797194258945483"/>
          <c:h val="0.64620698655761954"/>
        </c:manualLayout>
      </c:layout>
      <c:lineChart>
        <c:grouping val="standard"/>
        <c:varyColors val="0"/>
        <c:ser>
          <c:idx val="0"/>
          <c:order val="0"/>
          <c:tx>
            <c:strRef>
              <c:f>'6. Chgs in Tot Share'!$KZ$3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Share'!$KZ$4:$KZ$27</c:f>
              <c:numCache>
                <c:formatCode>0.00%</c:formatCode>
                <c:ptCount val="24"/>
                <c:pt idx="0">
                  <c:v>0</c:v>
                </c:pt>
                <c:pt idx="1">
                  <c:v>-1.3103627645938721E-2</c:v>
                </c:pt>
                <c:pt idx="2">
                  <c:v>-2.7763830544965309E-2</c:v>
                </c:pt>
                <c:pt idx="3">
                  <c:v>-5.1451484953197055E-2</c:v>
                </c:pt>
                <c:pt idx="4">
                  <c:v>3.5312164893635825E-2</c:v>
                </c:pt>
                <c:pt idx="5">
                  <c:v>4.643821322831776E-2</c:v>
                </c:pt>
                <c:pt idx="6">
                  <c:v>4.6804218694142835E-2</c:v>
                </c:pt>
                <c:pt idx="7">
                  <c:v>0.11461506347326959</c:v>
                </c:pt>
                <c:pt idx="8">
                  <c:v>0.11708354608683257</c:v>
                </c:pt>
                <c:pt idx="9">
                  <c:v>0.1125799234992533</c:v>
                </c:pt>
                <c:pt idx="10">
                  <c:v>0.1230033878952566</c:v>
                </c:pt>
                <c:pt idx="11">
                  <c:v>0.13142185066916162</c:v>
                </c:pt>
                <c:pt idx="12">
                  <c:v>0.14474663572702781</c:v>
                </c:pt>
              </c:numCache>
            </c:numRef>
          </c:val>
          <c:smooth val="0"/>
          <c:extLst>
            <c:ext xmlns:c16="http://schemas.microsoft.com/office/drawing/2014/chart" uri="{C3380CC4-5D6E-409C-BE32-E72D297353CC}">
              <c16:uniqueId val="{00000000-F2F1-9D45-8C45-50543A092095}"/>
            </c:ext>
          </c:extLst>
        </c:ser>
        <c:ser>
          <c:idx val="1"/>
          <c:order val="1"/>
          <c:tx>
            <c:strRef>
              <c:f>'6. Chgs in Tot Share'!$LA$3</c:f>
              <c:strCache>
                <c:ptCount val="1"/>
                <c:pt idx="0">
                  <c:v> Term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Share'!$LA$4:$LA$27</c:f>
              <c:numCache>
                <c:formatCode>0.00%</c:formatCode>
                <c:ptCount val="24"/>
                <c:pt idx="0">
                  <c:v>0</c:v>
                </c:pt>
                <c:pt idx="1">
                  <c:v>-1.4695979135551067E-2</c:v>
                </c:pt>
                <c:pt idx="2">
                  <c:v>-2.5618024084345988E-2</c:v>
                </c:pt>
                <c:pt idx="3">
                  <c:v>-5.1601962837546721E-2</c:v>
                </c:pt>
                <c:pt idx="4">
                  <c:v>-5.1851351252949589E-2</c:v>
                </c:pt>
                <c:pt idx="5">
                  <c:v>-6.2232792563303115E-2</c:v>
                </c:pt>
                <c:pt idx="6">
                  <c:v>-7.0854143015303475E-2</c:v>
                </c:pt>
                <c:pt idx="7">
                  <c:v>-8.322585118641615E-2</c:v>
                </c:pt>
                <c:pt idx="8">
                  <c:v>-9.0224921088913418E-2</c:v>
                </c:pt>
                <c:pt idx="9">
                  <c:v>-9.0427345953755275E-2</c:v>
                </c:pt>
                <c:pt idx="10">
                  <c:v>-9.7837291280609182E-2</c:v>
                </c:pt>
                <c:pt idx="11">
                  <c:v>-0.10857504423316479</c:v>
                </c:pt>
                <c:pt idx="12">
                  <c:v>-0.10566279411707466</c:v>
                </c:pt>
              </c:numCache>
            </c:numRef>
          </c:val>
          <c:smooth val="0"/>
          <c:extLst>
            <c:ext xmlns:c16="http://schemas.microsoft.com/office/drawing/2014/chart" uri="{C3380CC4-5D6E-409C-BE32-E72D297353CC}">
              <c16:uniqueId val="{00000001-F2F1-9D45-8C45-50543A092095}"/>
            </c:ext>
          </c:extLst>
        </c:ser>
        <c:ser>
          <c:idx val="3"/>
          <c:order val="2"/>
          <c:tx>
            <c:strRef>
              <c:f>'6. Chgs in Tot Share'!$LC$3</c:f>
              <c:strCache>
                <c:ptCount val="1"/>
                <c:pt idx="0">
                  <c:v> Mortgages </c:v>
                </c:pt>
              </c:strCache>
            </c:strRef>
          </c:tx>
          <c:spPr>
            <a:ln w="28575" cap="rnd">
              <a:solidFill>
                <a:srgbClr val="AB794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Share'!$LC$4:$LC$27</c:f>
              <c:numCache>
                <c:formatCode>0.00%</c:formatCode>
                <c:ptCount val="24"/>
                <c:pt idx="0">
                  <c:v>0</c:v>
                </c:pt>
                <c:pt idx="1">
                  <c:v>-1.8370552592174676E-2</c:v>
                </c:pt>
                <c:pt idx="2">
                  <c:v>-3.8514827612718426E-2</c:v>
                </c:pt>
                <c:pt idx="3">
                  <c:v>-4.5243003386582874E-2</c:v>
                </c:pt>
                <c:pt idx="4">
                  <c:v>-5.662275034723678E-2</c:v>
                </c:pt>
                <c:pt idx="5">
                  <c:v>-6.8677836083510468E-2</c:v>
                </c:pt>
                <c:pt idx="6">
                  <c:v>-8.1976978858049235E-2</c:v>
                </c:pt>
                <c:pt idx="7">
                  <c:v>-9.5026768950896706E-2</c:v>
                </c:pt>
                <c:pt idx="8">
                  <c:v>-0.10635865124482813</c:v>
                </c:pt>
                <c:pt idx="9">
                  <c:v>-0.11824182912924204</c:v>
                </c:pt>
                <c:pt idx="10">
                  <c:v>-0.12636234528137405</c:v>
                </c:pt>
                <c:pt idx="11">
                  <c:v>-0.13447917300662074</c:v>
                </c:pt>
                <c:pt idx="12">
                  <c:v>-0.14315718655847204</c:v>
                </c:pt>
              </c:numCache>
            </c:numRef>
          </c:val>
          <c:smooth val="0"/>
          <c:extLst>
            <c:ext xmlns:c16="http://schemas.microsoft.com/office/drawing/2014/chart" uri="{C3380CC4-5D6E-409C-BE32-E72D297353CC}">
              <c16:uniqueId val="{00000002-F2F1-9D45-8C45-50543A092095}"/>
            </c:ext>
          </c:extLst>
        </c:ser>
        <c:ser>
          <c:idx val="4"/>
          <c:order val="3"/>
          <c:tx>
            <c:strRef>
              <c:f>'6. Chgs in Tot Share'!$LD$3</c:f>
              <c:strCache>
                <c:ptCount val="1"/>
                <c:pt idx="0">
                  <c:v> Real Secured Personal Loans </c:v>
                </c:pt>
              </c:strCache>
            </c:strRef>
          </c:tx>
          <c:spPr>
            <a:ln w="28575" cap="rnd">
              <a:solidFill>
                <a:srgbClr val="00206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Share'!$LD$4:$LD$27</c:f>
              <c:numCache>
                <c:formatCode>0.00%</c:formatCode>
                <c:ptCount val="24"/>
                <c:pt idx="0">
                  <c:v>0</c:v>
                </c:pt>
                <c:pt idx="1">
                  <c:v>-4.3027455816163724E-3</c:v>
                </c:pt>
                <c:pt idx="2">
                  <c:v>-2.0309466028063952E-2</c:v>
                </c:pt>
                <c:pt idx="3">
                  <c:v>-5.1161710438272043E-2</c:v>
                </c:pt>
                <c:pt idx="4">
                  <c:v>-6.2678083890688061E-2</c:v>
                </c:pt>
                <c:pt idx="5">
                  <c:v>-7.2777110312097451E-2</c:v>
                </c:pt>
                <c:pt idx="6">
                  <c:v>-7.3736357616216372E-2</c:v>
                </c:pt>
                <c:pt idx="7">
                  <c:v>-8.7509936924672516E-2</c:v>
                </c:pt>
                <c:pt idx="8">
                  <c:v>-9.9579725487742576E-2</c:v>
                </c:pt>
                <c:pt idx="9">
                  <c:v>-0.10834079153050122</c:v>
                </c:pt>
                <c:pt idx="10">
                  <c:v>-9.9222727619845907E-2</c:v>
                </c:pt>
                <c:pt idx="11">
                  <c:v>-0.10306053325972472</c:v>
                </c:pt>
                <c:pt idx="12">
                  <c:v>-0.12965751086597499</c:v>
                </c:pt>
              </c:numCache>
            </c:numRef>
          </c:val>
          <c:smooth val="0"/>
          <c:extLst>
            <c:ext xmlns:c16="http://schemas.microsoft.com/office/drawing/2014/chart" uri="{C3380CC4-5D6E-409C-BE32-E72D297353CC}">
              <c16:uniqueId val="{00000003-F2F1-9D45-8C45-50543A092095}"/>
            </c:ext>
          </c:extLst>
        </c:ser>
        <c:ser>
          <c:idx val="5"/>
          <c:order val="4"/>
          <c:tx>
            <c:strRef>
              <c:f>'6. Chgs in Tot Share'!$LE$3</c:f>
              <c:strCache>
                <c:ptCount val="1"/>
                <c:pt idx="0">
                  <c:v> Other Personal Loans </c:v>
                </c:pt>
              </c:strCache>
            </c:strRef>
          </c:tx>
          <c:spPr>
            <a:ln w="28575" cap="rnd">
              <a:solidFill>
                <a:srgbClr val="00B0F0"/>
              </a:solidFill>
              <a:prstDash val="solid"/>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Share'!$LE$4:$LE$27</c:f>
              <c:numCache>
                <c:formatCode>0.00%</c:formatCode>
                <c:ptCount val="24"/>
                <c:pt idx="0">
                  <c:v>0</c:v>
                </c:pt>
                <c:pt idx="1">
                  <c:v>-1.8252138230972929E-2</c:v>
                </c:pt>
                <c:pt idx="2">
                  <c:v>-1.232611999100452E-2</c:v>
                </c:pt>
                <c:pt idx="3">
                  <c:v>-2.7624169922825653E-3</c:v>
                </c:pt>
                <c:pt idx="4">
                  <c:v>-4.4127131943959312E-3</c:v>
                </c:pt>
                <c:pt idx="5">
                  <c:v>-8.3491154790213944E-3</c:v>
                </c:pt>
                <c:pt idx="6">
                  <c:v>-2.1528175796590655E-2</c:v>
                </c:pt>
                <c:pt idx="7">
                  <c:v>-4.3550745775257804E-2</c:v>
                </c:pt>
                <c:pt idx="8">
                  <c:v>-5.9459812373673662E-2</c:v>
                </c:pt>
                <c:pt idx="9">
                  <c:v>-6.9975352787438619E-2</c:v>
                </c:pt>
                <c:pt idx="10">
                  <c:v>-8.0825108193858325E-2</c:v>
                </c:pt>
                <c:pt idx="11">
                  <c:v>-9.4293258770274266E-2</c:v>
                </c:pt>
                <c:pt idx="12">
                  <c:v>-0.10979605778043003</c:v>
                </c:pt>
              </c:numCache>
            </c:numRef>
          </c:val>
          <c:smooth val="0"/>
          <c:extLst>
            <c:ext xmlns:c16="http://schemas.microsoft.com/office/drawing/2014/chart" uri="{C3380CC4-5D6E-409C-BE32-E72D297353CC}">
              <c16:uniqueId val="{00000004-F2F1-9D45-8C45-50543A092095}"/>
            </c:ext>
          </c:extLst>
        </c:ser>
        <c:dLbls>
          <c:showLegendKey val="0"/>
          <c:showVal val="0"/>
          <c:showCatName val="0"/>
          <c:showSerName val="0"/>
          <c:showPercent val="0"/>
          <c:showBubbleSize val="0"/>
        </c:dLbls>
        <c:smooth val="0"/>
        <c:axId val="403139112"/>
        <c:axId val="403136368"/>
      </c:lineChart>
      <c:catAx>
        <c:axId val="403139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6368"/>
        <c:crossesAt val="0"/>
        <c:auto val="1"/>
        <c:lblAlgn val="ctr"/>
        <c:lblOffset val="100"/>
        <c:noMultiLvlLbl val="0"/>
      </c:catAx>
      <c:valAx>
        <c:axId val="4031363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9112"/>
        <c:crosses val="autoZero"/>
        <c:crossBetween val="between"/>
      </c:valAx>
      <c:spPr>
        <a:noFill/>
        <a:ln>
          <a:noFill/>
        </a:ln>
        <a:effectLst/>
      </c:spPr>
    </c:plotArea>
    <c:legend>
      <c:legendPos val="b"/>
      <c:layout>
        <c:manualLayout>
          <c:xMode val="edge"/>
          <c:yMode val="edge"/>
          <c:x val="0.27393925047343765"/>
          <c:y val="0.79124831426458431"/>
          <c:w val="0.45212149905312471"/>
          <c:h val="0.1921771001000565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B2B Bank</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752918609055835"/>
          <c:y val="0.14702096202656839"/>
          <c:w val="0.81758709007566799"/>
          <c:h val="0.63811291205291676"/>
        </c:manualLayout>
      </c:layout>
      <c:lineChart>
        <c:grouping val="standard"/>
        <c:varyColors val="0"/>
        <c:ser>
          <c:idx val="0"/>
          <c:order val="0"/>
          <c:tx>
            <c:strRef>
              <c:f>'Qtrly Share Change'!$FQ$2</c:f>
              <c:strCache>
                <c:ptCount val="1"/>
                <c:pt idx="0">
                  <c:v> Demand </c:v>
                </c:pt>
              </c:strCache>
            </c:strRef>
          </c:tx>
          <c:spPr>
            <a:ln w="28575" cap="rnd">
              <a:solidFill>
                <a:srgbClr val="00FA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Change'!$FQ$3:$FQ$23</c:f>
              <c:numCache>
                <c:formatCode>0.00%</c:formatCode>
                <c:ptCount val="21"/>
                <c:pt idx="0">
                  <c:v>0</c:v>
                </c:pt>
                <c:pt idx="1">
                  <c:v>-4.8159902714460058E-2</c:v>
                </c:pt>
                <c:pt idx="2">
                  <c:v>-5.912592573868565E-2</c:v>
                </c:pt>
                <c:pt idx="3">
                  <c:v>-6.9011373330708892E-2</c:v>
                </c:pt>
                <c:pt idx="4">
                  <c:v>-0.12512490248939129</c:v>
                </c:pt>
                <c:pt idx="5">
                  <c:v>-0.19444225193681652</c:v>
                </c:pt>
                <c:pt idx="6">
                  <c:v>-0.20440960663606295</c:v>
                </c:pt>
                <c:pt idx="7">
                  <c:v>-0.23028604096339267</c:v>
                </c:pt>
                <c:pt idx="8">
                  <c:v>-0.25399809718613287</c:v>
                </c:pt>
                <c:pt idx="9">
                  <c:v>-0.28626137170286331</c:v>
                </c:pt>
                <c:pt idx="10">
                  <c:v>-0.30731391622144361</c:v>
                </c:pt>
                <c:pt idx="11">
                  <c:v>-0.34241371449539121</c:v>
                </c:pt>
                <c:pt idx="12">
                  <c:v>-0.34997534427327237</c:v>
                </c:pt>
                <c:pt idx="13">
                  <c:v>-0.30721071155292029</c:v>
                </c:pt>
                <c:pt idx="14">
                  <c:v>-0.28285360117697039</c:v>
                </c:pt>
                <c:pt idx="15">
                  <c:v>-0.29996959809129814</c:v>
                </c:pt>
                <c:pt idx="16">
                  <c:v>-0.34175668831250045</c:v>
                </c:pt>
                <c:pt idx="17">
                  <c:v>-0.37562428415933247</c:v>
                </c:pt>
                <c:pt idx="18">
                  <c:v>-0.31094812439832192</c:v>
                </c:pt>
                <c:pt idx="19">
                  <c:v>-0.26765170663882659</c:v>
                </c:pt>
                <c:pt idx="20">
                  <c:v>-0.24647818345591754</c:v>
                </c:pt>
              </c:numCache>
            </c:numRef>
          </c:val>
          <c:smooth val="0"/>
          <c:extLst>
            <c:ext xmlns:c16="http://schemas.microsoft.com/office/drawing/2014/chart" uri="{C3380CC4-5D6E-409C-BE32-E72D297353CC}">
              <c16:uniqueId val="{00000000-0A5C-5A4A-87E1-A108D379D926}"/>
            </c:ext>
          </c:extLst>
        </c:ser>
        <c:ser>
          <c:idx val="1"/>
          <c:order val="1"/>
          <c:tx>
            <c:strRef>
              <c:f>'Qtrly Share Change'!$FR$2</c:f>
              <c:strCache>
                <c:ptCount val="1"/>
                <c:pt idx="0">
                  <c:v> Term </c:v>
                </c:pt>
              </c:strCache>
            </c:strRef>
          </c:tx>
          <c:spPr>
            <a:ln w="28575" cap="rnd">
              <a:solidFill>
                <a:srgbClr val="FF00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Change'!$FR$3:$FR$23</c:f>
              <c:numCache>
                <c:formatCode>0.00%</c:formatCode>
                <c:ptCount val="21"/>
                <c:pt idx="0">
                  <c:v>0</c:v>
                </c:pt>
                <c:pt idx="1">
                  <c:v>-3.8531523950962814E-2</c:v>
                </c:pt>
                <c:pt idx="2">
                  <c:v>-2.2803522248127279E-2</c:v>
                </c:pt>
                <c:pt idx="3">
                  <c:v>-1.8317653113870565E-2</c:v>
                </c:pt>
                <c:pt idx="4">
                  <c:v>2.7367365652014006E-2</c:v>
                </c:pt>
                <c:pt idx="5">
                  <c:v>4.1306240966599635E-2</c:v>
                </c:pt>
                <c:pt idx="6">
                  <c:v>-2.4673909924817559E-3</c:v>
                </c:pt>
                <c:pt idx="7">
                  <c:v>-6.3352885060392175E-2</c:v>
                </c:pt>
                <c:pt idx="8">
                  <c:v>-0.14790856667183441</c:v>
                </c:pt>
                <c:pt idx="9">
                  <c:v>-0.17413346818503603</c:v>
                </c:pt>
                <c:pt idx="10">
                  <c:v>-0.24767396818503404</c:v>
                </c:pt>
                <c:pt idx="11">
                  <c:v>-0.27340263787911651</c:v>
                </c:pt>
                <c:pt idx="12">
                  <c:v>-0.30471405477757779</c:v>
                </c:pt>
                <c:pt idx="13">
                  <c:v>-0.34189764041905202</c:v>
                </c:pt>
                <c:pt idx="14">
                  <c:v>-0.40006657748300178</c:v>
                </c:pt>
                <c:pt idx="15">
                  <c:v>-0.44521954963243754</c:v>
                </c:pt>
                <c:pt idx="16">
                  <c:v>-0.45308923340177526</c:v>
                </c:pt>
                <c:pt idx="17">
                  <c:v>-0.48131090245523106</c:v>
                </c:pt>
                <c:pt idx="18">
                  <c:v>-0.49184012707493513</c:v>
                </c:pt>
                <c:pt idx="19">
                  <c:v>-0.50254492249878646</c:v>
                </c:pt>
                <c:pt idx="20">
                  <c:v>-0.510877353133255</c:v>
                </c:pt>
              </c:numCache>
            </c:numRef>
          </c:val>
          <c:smooth val="0"/>
          <c:extLst>
            <c:ext xmlns:c16="http://schemas.microsoft.com/office/drawing/2014/chart" uri="{C3380CC4-5D6E-409C-BE32-E72D297353CC}">
              <c16:uniqueId val="{00000001-0A5C-5A4A-87E1-A108D379D926}"/>
            </c:ext>
          </c:extLst>
        </c:ser>
        <c:ser>
          <c:idx val="3"/>
          <c:order val="2"/>
          <c:tx>
            <c:strRef>
              <c:f>'Qtrly Share Change'!$FT$2</c:f>
              <c:strCache>
                <c:ptCount val="1"/>
                <c:pt idx="0">
                  <c:v> Mortgages </c:v>
                </c:pt>
              </c:strCache>
            </c:strRef>
          </c:tx>
          <c:spPr>
            <a:ln w="28575" cap="rnd">
              <a:solidFill>
                <a:srgbClr val="AB7942"/>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Change'!$FT$3:$FT$23</c:f>
              <c:numCache>
                <c:formatCode>0.00%</c:formatCode>
                <c:ptCount val="21"/>
                <c:pt idx="0">
                  <c:v>0</c:v>
                </c:pt>
                <c:pt idx="1">
                  <c:v>3.656915274690959E-2</c:v>
                </c:pt>
                <c:pt idx="2">
                  <c:v>8.8036431836350348E-2</c:v>
                </c:pt>
                <c:pt idx="3">
                  <c:v>0.14429821137811008</c:v>
                </c:pt>
                <c:pt idx="4">
                  <c:v>0.20910945299840311</c:v>
                </c:pt>
                <c:pt idx="5">
                  <c:v>0.21767109254344039</c:v>
                </c:pt>
                <c:pt idx="6">
                  <c:v>0.18290500204044777</c:v>
                </c:pt>
                <c:pt idx="7">
                  <c:v>0.11964339846997746</c:v>
                </c:pt>
                <c:pt idx="8">
                  <c:v>6.1469015942196212E-2</c:v>
                </c:pt>
                <c:pt idx="9">
                  <c:v>2.941905046797437E-2</c:v>
                </c:pt>
                <c:pt idx="10">
                  <c:v>-7.1765235062928624E-3</c:v>
                </c:pt>
                <c:pt idx="11">
                  <c:v>-6.7419395662774564E-2</c:v>
                </c:pt>
                <c:pt idx="12">
                  <c:v>-0.12222947354093121</c:v>
                </c:pt>
                <c:pt idx="13">
                  <c:v>-0.15260961409132226</c:v>
                </c:pt>
                <c:pt idx="14">
                  <c:v>-0.18286110721579413</c:v>
                </c:pt>
                <c:pt idx="15">
                  <c:v>-0.20726604060773948</c:v>
                </c:pt>
                <c:pt idx="16">
                  <c:v>-0.24370451054993805</c:v>
                </c:pt>
                <c:pt idx="17">
                  <c:v>-0.27792158994038457</c:v>
                </c:pt>
                <c:pt idx="18">
                  <c:v>-0.30570332989902377</c:v>
                </c:pt>
                <c:pt idx="19">
                  <c:v>-0.33313027258470879</c:v>
                </c:pt>
                <c:pt idx="20">
                  <c:v>-0.35197364502647149</c:v>
                </c:pt>
              </c:numCache>
            </c:numRef>
          </c:val>
          <c:smooth val="0"/>
          <c:extLst>
            <c:ext xmlns:c16="http://schemas.microsoft.com/office/drawing/2014/chart" uri="{C3380CC4-5D6E-409C-BE32-E72D297353CC}">
              <c16:uniqueId val="{00000002-0A5C-5A4A-87E1-A108D379D926}"/>
            </c:ext>
          </c:extLst>
        </c:ser>
        <c:ser>
          <c:idx val="4"/>
          <c:order val="3"/>
          <c:tx>
            <c:strRef>
              <c:f>'Qtrly Share Change'!$FU$2</c:f>
              <c:strCache>
                <c:ptCount val="1"/>
                <c:pt idx="0">
                  <c:v> Real Estate Secured Pers Loans </c:v>
                </c:pt>
              </c:strCache>
            </c:strRef>
          </c:tx>
          <c:spPr>
            <a:ln w="28575" cap="rnd">
              <a:solidFill>
                <a:srgbClr val="0070C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Change'!$FU$3:$FU$23</c:f>
              <c:numCache>
                <c:formatCode>0.00%</c:formatCode>
                <c:ptCount val="21"/>
                <c:pt idx="0">
                  <c:v>0</c:v>
                </c:pt>
                <c:pt idx="1">
                  <c:v>5.9628381327331862E-3</c:v>
                </c:pt>
                <c:pt idx="2">
                  <c:v>3.7415060765283647E-3</c:v>
                </c:pt>
                <c:pt idx="3">
                  <c:v>-2.3110372776115416E-2</c:v>
                </c:pt>
                <c:pt idx="4">
                  <c:v>-2.6041949383879957E-2</c:v>
                </c:pt>
                <c:pt idx="5">
                  <c:v>-2.862832889100787E-2</c:v>
                </c:pt>
                <c:pt idx="6">
                  <c:v>-5.3347542448403888E-2</c:v>
                </c:pt>
                <c:pt idx="7">
                  <c:v>-9.9338113813788528E-2</c:v>
                </c:pt>
                <c:pt idx="8">
                  <c:v>-0.14389362115268636</c:v>
                </c:pt>
                <c:pt idx="9">
                  <c:v>-0.21406095083886578</c:v>
                </c:pt>
                <c:pt idx="10">
                  <c:v>-0.23995460937777277</c:v>
                </c:pt>
                <c:pt idx="11">
                  <c:v>-0.28239587463253757</c:v>
                </c:pt>
                <c:pt idx="12">
                  <c:v>-0.3177316705242258</c:v>
                </c:pt>
                <c:pt idx="13">
                  <c:v>-0.35146219222955938</c:v>
                </c:pt>
                <c:pt idx="14">
                  <c:v>-0.36167859299146254</c:v>
                </c:pt>
                <c:pt idx="15">
                  <c:v>-0.37929564489375511</c:v>
                </c:pt>
                <c:pt idx="16">
                  <c:v>-0.41013571251283432</c:v>
                </c:pt>
                <c:pt idx="17">
                  <c:v>-0.44031417838713033</c:v>
                </c:pt>
                <c:pt idx="18">
                  <c:v>-0.45363015656002265</c:v>
                </c:pt>
                <c:pt idx="19">
                  <c:v>-0.47404207631476897</c:v>
                </c:pt>
                <c:pt idx="20">
                  <c:v>-0.48661604777715212</c:v>
                </c:pt>
              </c:numCache>
            </c:numRef>
          </c:val>
          <c:smooth val="0"/>
          <c:extLst>
            <c:ext xmlns:c16="http://schemas.microsoft.com/office/drawing/2014/chart" uri="{C3380CC4-5D6E-409C-BE32-E72D297353CC}">
              <c16:uniqueId val="{00000003-0A5C-5A4A-87E1-A108D379D926}"/>
            </c:ext>
          </c:extLst>
        </c:ser>
        <c:ser>
          <c:idx val="5"/>
          <c:order val="4"/>
          <c:tx>
            <c:strRef>
              <c:f>'Qtrly Share Change'!$FV$2</c:f>
              <c:strCache>
                <c:ptCount val="1"/>
                <c:pt idx="0">
                  <c:v> Other Personal Loans </c:v>
                </c:pt>
              </c:strCache>
            </c:strRef>
          </c:tx>
          <c:spPr>
            <a:ln w="28575" cap="rnd">
              <a:solidFill>
                <a:srgbClr val="00B0F0"/>
              </a:solidFill>
              <a:prstDash val="solid"/>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Change'!$FV$3:$FV$23</c:f>
              <c:numCache>
                <c:formatCode>0.00%</c:formatCode>
                <c:ptCount val="21"/>
                <c:pt idx="0">
                  <c:v>0</c:v>
                </c:pt>
                <c:pt idx="1">
                  <c:v>-2.8457172128392553E-2</c:v>
                </c:pt>
                <c:pt idx="2">
                  <c:v>-6.0040693827418133E-2</c:v>
                </c:pt>
                <c:pt idx="3">
                  <c:v>-0.10324176734072069</c:v>
                </c:pt>
                <c:pt idx="4">
                  <c:v>-0.13053619341952333</c:v>
                </c:pt>
                <c:pt idx="5">
                  <c:v>-0.15196600723195181</c:v>
                </c:pt>
                <c:pt idx="6">
                  <c:v>-0.17647597373459911</c:v>
                </c:pt>
                <c:pt idx="7">
                  <c:v>-0.2192040357658224</c:v>
                </c:pt>
                <c:pt idx="8">
                  <c:v>-0.25469413793520507</c:v>
                </c:pt>
                <c:pt idx="9">
                  <c:v>-0.26227115030964043</c:v>
                </c:pt>
                <c:pt idx="10">
                  <c:v>-0.29879624910439645</c:v>
                </c:pt>
                <c:pt idx="11">
                  <c:v>-0.34399354902421075</c:v>
                </c:pt>
                <c:pt idx="12">
                  <c:v>-0.3778419128440435</c:v>
                </c:pt>
                <c:pt idx="13">
                  <c:v>-0.39972939311207212</c:v>
                </c:pt>
                <c:pt idx="14">
                  <c:v>-0.36801130210767885</c:v>
                </c:pt>
                <c:pt idx="15">
                  <c:v>-0.37358606422885215</c:v>
                </c:pt>
                <c:pt idx="16">
                  <c:v>-0.3976578304094156</c:v>
                </c:pt>
                <c:pt idx="17">
                  <c:v>-0.399321750653861</c:v>
                </c:pt>
                <c:pt idx="18">
                  <c:v>-0.43347298279802327</c:v>
                </c:pt>
                <c:pt idx="19">
                  <c:v>-0.454454636474869</c:v>
                </c:pt>
                <c:pt idx="20">
                  <c:v>-0.46379262606537297</c:v>
                </c:pt>
              </c:numCache>
            </c:numRef>
          </c:val>
          <c:smooth val="0"/>
          <c:extLst>
            <c:ext xmlns:c16="http://schemas.microsoft.com/office/drawing/2014/chart" uri="{C3380CC4-5D6E-409C-BE32-E72D297353CC}">
              <c16:uniqueId val="{00000004-0A5C-5A4A-87E1-A108D379D926}"/>
            </c:ext>
          </c:extLst>
        </c:ser>
        <c:dLbls>
          <c:showLegendKey val="0"/>
          <c:showVal val="0"/>
          <c:showCatName val="0"/>
          <c:showSerName val="0"/>
          <c:showPercent val="0"/>
          <c:showBubbleSize val="0"/>
        </c:dLbls>
        <c:smooth val="0"/>
        <c:axId val="403139112"/>
        <c:axId val="403136368"/>
      </c:lineChart>
      <c:catAx>
        <c:axId val="403139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6368"/>
        <c:crossesAt val="0"/>
        <c:auto val="1"/>
        <c:lblAlgn val="ctr"/>
        <c:lblOffset val="100"/>
        <c:noMultiLvlLbl val="0"/>
      </c:catAx>
      <c:valAx>
        <c:axId val="4031363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9112"/>
        <c:crosses val="autoZero"/>
        <c:crossBetween val="between"/>
      </c:valAx>
      <c:spPr>
        <a:noFill/>
        <a:ln>
          <a:noFill/>
        </a:ln>
        <a:effectLst/>
      </c:spPr>
    </c:plotArea>
    <c:legend>
      <c:legendPos val="b"/>
      <c:layout>
        <c:manualLayout>
          <c:xMode val="edge"/>
          <c:yMode val="edge"/>
          <c:x val="3.0908177898501605E-2"/>
          <c:y val="0.80214549987890948"/>
          <c:w val="0.94769713736221617"/>
          <c:h val="0.1810320714524931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Canadian Tire Financial Services</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212324546388219"/>
          <c:y val="0.14765889415756733"/>
          <c:w val="0.82889124728974095"/>
          <c:h val="0.75815330404141468"/>
        </c:manualLayout>
      </c:layout>
      <c:lineChart>
        <c:grouping val="standard"/>
        <c:varyColors val="0"/>
        <c:ser>
          <c:idx val="7"/>
          <c:order val="0"/>
          <c:tx>
            <c:strRef>
              <c:f>'6. Chgs in Tot Share'!$LH$3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Share'!$LH$4:$LH$27</c:f>
              <c:numCache>
                <c:formatCode>0.00%</c:formatCode>
                <c:ptCount val="24"/>
                <c:pt idx="0">
                  <c:v>0</c:v>
                </c:pt>
                <c:pt idx="1">
                  <c:v>6.194725564878753E-2</c:v>
                </c:pt>
                <c:pt idx="2">
                  <c:v>0.13213852023327721</c:v>
                </c:pt>
                <c:pt idx="3">
                  <c:v>0.26851774076681972</c:v>
                </c:pt>
                <c:pt idx="4">
                  <c:v>0.36583093794606336</c:v>
                </c:pt>
                <c:pt idx="5">
                  <c:v>0.56989953810509442</c:v>
                </c:pt>
                <c:pt idx="6">
                  <c:v>0.7408117434715219</c:v>
                </c:pt>
                <c:pt idx="7">
                  <c:v>0.79336095772446535</c:v>
                </c:pt>
                <c:pt idx="8">
                  <c:v>0.84810226398346822</c:v>
                </c:pt>
                <c:pt idx="9">
                  <c:v>0.84384332053283972</c:v>
                </c:pt>
                <c:pt idx="10">
                  <c:v>0.77984317018471205</c:v>
                </c:pt>
                <c:pt idx="11">
                  <c:v>0.69291645706793603</c:v>
                </c:pt>
                <c:pt idx="12">
                  <c:v>0.67787272558593958</c:v>
                </c:pt>
              </c:numCache>
            </c:numRef>
          </c:val>
          <c:smooth val="0"/>
          <c:extLst>
            <c:ext xmlns:c16="http://schemas.microsoft.com/office/drawing/2014/chart" uri="{C3380CC4-5D6E-409C-BE32-E72D297353CC}">
              <c16:uniqueId val="{00000000-7532-1949-A59E-0D6E61C45B8A}"/>
            </c:ext>
          </c:extLst>
        </c:ser>
        <c:ser>
          <c:idx val="8"/>
          <c:order val="1"/>
          <c:tx>
            <c:strRef>
              <c:f>'6. Chgs in Tot Share'!$LI$3</c:f>
              <c:strCache>
                <c:ptCount val="1"/>
                <c:pt idx="0">
                  <c:v> Term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Share'!$LI$4:$LI$27</c:f>
              <c:numCache>
                <c:formatCode>0.00%</c:formatCode>
                <c:ptCount val="24"/>
                <c:pt idx="0">
                  <c:v>0</c:v>
                </c:pt>
                <c:pt idx="1">
                  <c:v>6.1539618529114545E-5</c:v>
                </c:pt>
                <c:pt idx="2">
                  <c:v>-1.5097836689340566E-3</c:v>
                </c:pt>
                <c:pt idx="3">
                  <c:v>8.1319628978726351E-3</c:v>
                </c:pt>
                <c:pt idx="4">
                  <c:v>1.8120775579247243E-2</c:v>
                </c:pt>
                <c:pt idx="5">
                  <c:v>2.0797559455507108E-2</c:v>
                </c:pt>
                <c:pt idx="6">
                  <c:v>2.5886183261834356E-2</c:v>
                </c:pt>
                <c:pt idx="7">
                  <c:v>3.3921741090311312E-2</c:v>
                </c:pt>
                <c:pt idx="8">
                  <c:v>4.4047058020115291E-2</c:v>
                </c:pt>
                <c:pt idx="9">
                  <c:v>5.04610441592305E-2</c:v>
                </c:pt>
                <c:pt idx="10">
                  <c:v>6.2298172408858897E-2</c:v>
                </c:pt>
                <c:pt idx="11">
                  <c:v>7.0437335327628567E-2</c:v>
                </c:pt>
                <c:pt idx="12">
                  <c:v>7.2108142503494815E-2</c:v>
                </c:pt>
              </c:numCache>
            </c:numRef>
          </c:val>
          <c:smooth val="0"/>
          <c:extLst>
            <c:ext xmlns:c16="http://schemas.microsoft.com/office/drawing/2014/chart" uri="{C3380CC4-5D6E-409C-BE32-E72D297353CC}">
              <c16:uniqueId val="{00000001-7532-1949-A59E-0D6E61C45B8A}"/>
            </c:ext>
          </c:extLst>
        </c:ser>
        <c:ser>
          <c:idx val="2"/>
          <c:order val="2"/>
          <c:tx>
            <c:strRef>
              <c:f>'6. Chgs in Tot Share'!$LL$3</c:f>
              <c:strCache>
                <c:ptCount val="1"/>
                <c:pt idx="0">
                  <c:v> Personal Loans </c:v>
                </c:pt>
              </c:strCache>
            </c:strRef>
          </c:tx>
          <c:spPr>
            <a:ln w="28575" cap="rnd">
              <a:solidFill>
                <a:srgbClr val="00B0F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Share'!$LL$4:$LL$27</c:f>
              <c:numCache>
                <c:formatCode>0.00%</c:formatCode>
                <c:ptCount val="24"/>
                <c:pt idx="0">
                  <c:v>0</c:v>
                </c:pt>
                <c:pt idx="1">
                  <c:v>2.5819254958083963E-2</c:v>
                </c:pt>
                <c:pt idx="2">
                  <c:v>2.4305839485790286E-2</c:v>
                </c:pt>
                <c:pt idx="3">
                  <c:v>-1.8700020095330026E-2</c:v>
                </c:pt>
                <c:pt idx="4">
                  <c:v>-1.8736327972387043E-2</c:v>
                </c:pt>
                <c:pt idx="5">
                  <c:v>-3.5359086013337137E-3</c:v>
                </c:pt>
                <c:pt idx="6">
                  <c:v>-2.452034988659639E-3</c:v>
                </c:pt>
                <c:pt idx="7">
                  <c:v>-7.5015542589295294E-3</c:v>
                </c:pt>
                <c:pt idx="8">
                  <c:v>3.0281637609028581E-2</c:v>
                </c:pt>
                <c:pt idx="9">
                  <c:v>3.7833474500090752E-2</c:v>
                </c:pt>
                <c:pt idx="10">
                  <c:v>4.7790804091734591E-2</c:v>
                </c:pt>
                <c:pt idx="11">
                  <c:v>6.185525035746936E-2</c:v>
                </c:pt>
                <c:pt idx="12">
                  <c:v>5.9706212677222037E-2</c:v>
                </c:pt>
              </c:numCache>
            </c:numRef>
          </c:val>
          <c:smooth val="0"/>
          <c:extLst>
            <c:ext xmlns:c16="http://schemas.microsoft.com/office/drawing/2014/chart" uri="{C3380CC4-5D6E-409C-BE32-E72D297353CC}">
              <c16:uniqueId val="{00000002-7532-1949-A59E-0D6E61C45B8A}"/>
            </c:ext>
          </c:extLst>
        </c:ser>
        <c:dLbls>
          <c:showLegendKey val="0"/>
          <c:showVal val="0"/>
          <c:showCatName val="0"/>
          <c:showSerName val="0"/>
          <c:showPercent val="0"/>
          <c:showBubbleSize val="0"/>
        </c:dLbls>
        <c:smooth val="0"/>
        <c:axId val="403876144"/>
        <c:axId val="403874184"/>
      </c:lineChart>
      <c:catAx>
        <c:axId val="40387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4184"/>
        <c:crossesAt val="0"/>
        <c:auto val="1"/>
        <c:lblAlgn val="ctr"/>
        <c:lblOffset val="100"/>
        <c:noMultiLvlLbl val="0"/>
      </c:catAx>
      <c:valAx>
        <c:axId val="4038741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6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Canadian Tire Financial Services</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7"/>
          <c:order val="0"/>
          <c:tx>
            <c:strRef>
              <c:f>'Qtrly Share Change'!$FY$2</c:f>
              <c:strCache>
                <c:ptCount val="1"/>
                <c:pt idx="0">
                  <c:v> Demand </c:v>
                </c:pt>
              </c:strCache>
            </c:strRef>
          </c:tx>
          <c:spPr>
            <a:ln w="28575" cap="rnd">
              <a:solidFill>
                <a:srgbClr val="00FA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Change'!$FY$3:$FY$23</c:f>
              <c:numCache>
                <c:formatCode>0.00%</c:formatCode>
                <c:ptCount val="21"/>
                <c:pt idx="0">
                  <c:v>0</c:v>
                </c:pt>
                <c:pt idx="1">
                  <c:v>-3.0098156479140707E-2</c:v>
                </c:pt>
                <c:pt idx="2">
                  <c:v>-4.4599062797410466E-2</c:v>
                </c:pt>
                <c:pt idx="3">
                  <c:v>-7.9018189090563962E-2</c:v>
                </c:pt>
                <c:pt idx="4">
                  <c:v>-0.11852660270076341</c:v>
                </c:pt>
                <c:pt idx="5">
                  <c:v>-0.13586517786924732</c:v>
                </c:pt>
                <c:pt idx="6">
                  <c:v>-0.13658432297369633</c:v>
                </c:pt>
                <c:pt idx="7">
                  <c:v>-0.1526921978977315</c:v>
                </c:pt>
                <c:pt idx="8">
                  <c:v>-0.22961813121536478</c:v>
                </c:pt>
                <c:pt idx="9">
                  <c:v>-0.27744306540977898</c:v>
                </c:pt>
                <c:pt idx="10">
                  <c:v>-0.20575510114626569</c:v>
                </c:pt>
                <c:pt idx="11">
                  <c:v>-0.30937173505261339</c:v>
                </c:pt>
                <c:pt idx="12">
                  <c:v>-0.37705174649027551</c:v>
                </c:pt>
                <c:pt idx="13">
                  <c:v>-0.43431881960645458</c:v>
                </c:pt>
                <c:pt idx="14">
                  <c:v>-0.47158592505811958</c:v>
                </c:pt>
                <c:pt idx="15">
                  <c:v>-0.39397512265770923</c:v>
                </c:pt>
                <c:pt idx="16">
                  <c:v>-6.3161712913138282E-2</c:v>
                </c:pt>
                <c:pt idx="17">
                  <c:v>0.18839598739928307</c:v>
                </c:pt>
                <c:pt idx="18">
                  <c:v>0.63085909189455391</c:v>
                </c:pt>
                <c:pt idx="19">
                  <c:v>0.72738301806453687</c:v>
                </c:pt>
                <c:pt idx="20">
                  <c:v>0.57189541018769563</c:v>
                </c:pt>
              </c:numCache>
            </c:numRef>
          </c:val>
          <c:smooth val="0"/>
          <c:extLst>
            <c:ext xmlns:c16="http://schemas.microsoft.com/office/drawing/2014/chart" uri="{C3380CC4-5D6E-409C-BE32-E72D297353CC}">
              <c16:uniqueId val="{00000000-CD21-744B-9E39-61C32F5B0C47}"/>
            </c:ext>
          </c:extLst>
        </c:ser>
        <c:ser>
          <c:idx val="8"/>
          <c:order val="1"/>
          <c:tx>
            <c:strRef>
              <c:f>'Qtrly Share Change'!$FZ$2</c:f>
              <c:strCache>
                <c:ptCount val="1"/>
                <c:pt idx="0">
                  <c:v> Term </c:v>
                </c:pt>
              </c:strCache>
            </c:strRef>
          </c:tx>
          <c:spPr>
            <a:ln w="28575" cap="rnd">
              <a:solidFill>
                <a:srgbClr val="FF00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Change'!$FZ$3:$FZ$23</c:f>
              <c:numCache>
                <c:formatCode>0.00%</c:formatCode>
                <c:ptCount val="21"/>
                <c:pt idx="0">
                  <c:v>0</c:v>
                </c:pt>
                <c:pt idx="1">
                  <c:v>3.3344149670445557E-2</c:v>
                </c:pt>
                <c:pt idx="2">
                  <c:v>0.10877896451141837</c:v>
                </c:pt>
                <c:pt idx="3">
                  <c:v>0.12503279358312108</c:v>
                </c:pt>
                <c:pt idx="4">
                  <c:v>0.12300557232227033</c:v>
                </c:pt>
                <c:pt idx="5">
                  <c:v>0.13209555141370108</c:v>
                </c:pt>
                <c:pt idx="6">
                  <c:v>9.1374724415710123E-2</c:v>
                </c:pt>
                <c:pt idx="7">
                  <c:v>3.5353790681707777E-2</c:v>
                </c:pt>
                <c:pt idx="8">
                  <c:v>2.586460463127669E-2</c:v>
                </c:pt>
                <c:pt idx="9">
                  <c:v>8.4768585807545982E-2</c:v>
                </c:pt>
                <c:pt idx="10">
                  <c:v>6.5319647473248449E-2</c:v>
                </c:pt>
                <c:pt idx="11">
                  <c:v>5.0755078398170547E-2</c:v>
                </c:pt>
                <c:pt idx="12">
                  <c:v>5.0577584484752816E-2</c:v>
                </c:pt>
                <c:pt idx="13">
                  <c:v>3.7620243893544326E-2</c:v>
                </c:pt>
                <c:pt idx="14">
                  <c:v>0.15719307995730605</c:v>
                </c:pt>
                <c:pt idx="15">
                  <c:v>0.27255033160192921</c:v>
                </c:pt>
                <c:pt idx="16">
                  <c:v>0.32921680012912458</c:v>
                </c:pt>
                <c:pt idx="17">
                  <c:v>0.3400259418310036</c:v>
                </c:pt>
                <c:pt idx="18">
                  <c:v>0.36362514981197613</c:v>
                </c:pt>
                <c:pt idx="19">
                  <c:v>0.39629046777763138</c:v>
                </c:pt>
                <c:pt idx="20">
                  <c:v>0.42506415457087487</c:v>
                </c:pt>
              </c:numCache>
            </c:numRef>
          </c:val>
          <c:smooth val="0"/>
          <c:extLst>
            <c:ext xmlns:c16="http://schemas.microsoft.com/office/drawing/2014/chart" uri="{C3380CC4-5D6E-409C-BE32-E72D297353CC}">
              <c16:uniqueId val="{00000001-CD21-744B-9E39-61C32F5B0C47}"/>
            </c:ext>
          </c:extLst>
        </c:ser>
        <c:ser>
          <c:idx val="0"/>
          <c:order val="2"/>
          <c:tx>
            <c:strRef>
              <c:f>'Qtrly Share Change'!$GC$2</c:f>
              <c:strCache>
                <c:ptCount val="1"/>
                <c:pt idx="0">
                  <c:v> Personal Loans </c:v>
                </c:pt>
              </c:strCache>
            </c:strRef>
          </c:tx>
          <c:spPr>
            <a:ln w="28575" cap="rnd">
              <a:solidFill>
                <a:srgbClr val="00B0F0"/>
              </a:solidFill>
              <a:prstDash val="solid"/>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Change'!$GC$3:$GC$23</c:f>
              <c:numCache>
                <c:formatCode>0.00%</c:formatCode>
                <c:ptCount val="21"/>
                <c:pt idx="0">
                  <c:v>0</c:v>
                </c:pt>
                <c:pt idx="1">
                  <c:v>1.5253457814265693E-2</c:v>
                </c:pt>
                <c:pt idx="2">
                  <c:v>1.0018682418001924E-2</c:v>
                </c:pt>
                <c:pt idx="3">
                  <c:v>1.5957571872518967E-2</c:v>
                </c:pt>
                <c:pt idx="4">
                  <c:v>1.9274340478318081E-2</c:v>
                </c:pt>
                <c:pt idx="5">
                  <c:v>-6.9310885230729147E-2</c:v>
                </c:pt>
                <c:pt idx="6">
                  <c:v>-5.589277874457993E-2</c:v>
                </c:pt>
                <c:pt idx="7">
                  <c:v>-3.9759737562799206E-2</c:v>
                </c:pt>
                <c:pt idx="8">
                  <c:v>-2.8023319985994471E-2</c:v>
                </c:pt>
                <c:pt idx="9">
                  <c:v>-1.4200156032037933E-2</c:v>
                </c:pt>
                <c:pt idx="10">
                  <c:v>-7.4049788548571993E-3</c:v>
                </c:pt>
                <c:pt idx="11">
                  <c:v>1.5642744567378204E-3</c:v>
                </c:pt>
                <c:pt idx="12">
                  <c:v>-4.1580820242985862E-3</c:v>
                </c:pt>
                <c:pt idx="13">
                  <c:v>8.4129679607442606E-3</c:v>
                </c:pt>
                <c:pt idx="14">
                  <c:v>-6.3024922745867171E-2</c:v>
                </c:pt>
                <c:pt idx="15">
                  <c:v>-7.5624110913377146E-2</c:v>
                </c:pt>
                <c:pt idx="16">
                  <c:v>-0.10633302612400505</c:v>
                </c:pt>
                <c:pt idx="17">
                  <c:v>-0.12304461649401893</c:v>
                </c:pt>
                <c:pt idx="18">
                  <c:v>-0.10852432881215857</c:v>
                </c:pt>
                <c:pt idx="19">
                  <c:v>-7.2522499456294326E-2</c:v>
                </c:pt>
                <c:pt idx="20">
                  <c:v>-5.2975555719155465E-2</c:v>
                </c:pt>
              </c:numCache>
            </c:numRef>
          </c:val>
          <c:smooth val="0"/>
          <c:extLst>
            <c:ext xmlns:c16="http://schemas.microsoft.com/office/drawing/2014/chart" uri="{C3380CC4-5D6E-409C-BE32-E72D297353CC}">
              <c16:uniqueId val="{00000002-CD21-744B-9E39-61C32F5B0C47}"/>
            </c:ext>
          </c:extLst>
        </c:ser>
        <c:dLbls>
          <c:showLegendKey val="0"/>
          <c:showVal val="0"/>
          <c:showCatName val="0"/>
          <c:showSerName val="0"/>
          <c:showPercent val="0"/>
          <c:showBubbleSize val="0"/>
        </c:dLbls>
        <c:smooth val="0"/>
        <c:axId val="403876144"/>
        <c:axId val="403874184"/>
      </c:lineChart>
      <c:catAx>
        <c:axId val="40387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4184"/>
        <c:crossesAt val="0"/>
        <c:auto val="1"/>
        <c:lblAlgn val="ctr"/>
        <c:lblOffset val="100"/>
        <c:noMultiLvlLbl val="0"/>
      </c:catAx>
      <c:valAx>
        <c:axId val="4038741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6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ICICI</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7"/>
          <c:order val="0"/>
          <c:tx>
            <c:strRef>
              <c:f>'6. Chgs in Tot Share'!$LO$3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Share'!$LO$4:$LO$27</c:f>
              <c:numCache>
                <c:formatCode>0.00%</c:formatCode>
                <c:ptCount val="24"/>
                <c:pt idx="0">
                  <c:v>0</c:v>
                </c:pt>
                <c:pt idx="1">
                  <c:v>9.5608172793947097E-3</c:v>
                </c:pt>
                <c:pt idx="2">
                  <c:v>-6.3726793817864141E-3</c:v>
                </c:pt>
                <c:pt idx="3">
                  <c:v>-2.5130470470323095E-2</c:v>
                </c:pt>
                <c:pt idx="4">
                  <c:v>-2.6697382687638785E-2</c:v>
                </c:pt>
                <c:pt idx="5">
                  <c:v>-1.37846195217937E-2</c:v>
                </c:pt>
                <c:pt idx="6">
                  <c:v>-4.5323152302104749E-2</c:v>
                </c:pt>
                <c:pt idx="7">
                  <c:v>1.1964347104287919E-2</c:v>
                </c:pt>
                <c:pt idx="8">
                  <c:v>2.1926976905186989E-2</c:v>
                </c:pt>
                <c:pt idx="9">
                  <c:v>3.0097758925453588E-2</c:v>
                </c:pt>
                <c:pt idx="10">
                  <c:v>2.426633893571415E-2</c:v>
                </c:pt>
                <c:pt idx="11">
                  <c:v>4.1690776225426313E-4</c:v>
                </c:pt>
                <c:pt idx="12">
                  <c:v>2.1654143453058064E-2</c:v>
                </c:pt>
              </c:numCache>
            </c:numRef>
          </c:val>
          <c:smooth val="0"/>
          <c:extLst>
            <c:ext xmlns:c16="http://schemas.microsoft.com/office/drawing/2014/chart" uri="{C3380CC4-5D6E-409C-BE32-E72D297353CC}">
              <c16:uniqueId val="{00000000-3FD5-BE47-BE7D-B82FDE02F199}"/>
            </c:ext>
          </c:extLst>
        </c:ser>
        <c:ser>
          <c:idx val="8"/>
          <c:order val="1"/>
          <c:tx>
            <c:strRef>
              <c:f>'6. Chgs in Tot Share'!$LP$3</c:f>
              <c:strCache>
                <c:ptCount val="1"/>
                <c:pt idx="0">
                  <c:v> Term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Share'!$LP$4:$LP$27</c:f>
              <c:numCache>
                <c:formatCode>0.00%</c:formatCode>
                <c:ptCount val="24"/>
                <c:pt idx="0">
                  <c:v>0</c:v>
                </c:pt>
                <c:pt idx="1">
                  <c:v>-2.165184463832091E-2</c:v>
                </c:pt>
                <c:pt idx="2">
                  <c:v>-1.4917416734732779E-2</c:v>
                </c:pt>
                <c:pt idx="3">
                  <c:v>-1.1524133484233428E-2</c:v>
                </c:pt>
                <c:pt idx="4">
                  <c:v>-1.1612853403070365E-2</c:v>
                </c:pt>
                <c:pt idx="5">
                  <c:v>-4.668015484589149E-2</c:v>
                </c:pt>
                <c:pt idx="6">
                  <c:v>-6.7688389540320748E-2</c:v>
                </c:pt>
                <c:pt idx="7">
                  <c:v>-5.9323297513208986E-2</c:v>
                </c:pt>
                <c:pt idx="8">
                  <c:v>-3.9253259068697484E-2</c:v>
                </c:pt>
                <c:pt idx="9">
                  <c:v>-3.7740591046083807E-2</c:v>
                </c:pt>
                <c:pt idx="10">
                  <c:v>-5.0655492296235477E-2</c:v>
                </c:pt>
                <c:pt idx="11">
                  <c:v>-5.5412620387739232E-2</c:v>
                </c:pt>
                <c:pt idx="12">
                  <c:v>-6.8090522389931935E-2</c:v>
                </c:pt>
              </c:numCache>
            </c:numRef>
          </c:val>
          <c:smooth val="0"/>
          <c:extLst>
            <c:ext xmlns:c16="http://schemas.microsoft.com/office/drawing/2014/chart" uri="{C3380CC4-5D6E-409C-BE32-E72D297353CC}">
              <c16:uniqueId val="{00000001-3FD5-BE47-BE7D-B82FDE02F199}"/>
            </c:ext>
          </c:extLst>
        </c:ser>
        <c:ser>
          <c:idx val="11"/>
          <c:order val="2"/>
          <c:tx>
            <c:strRef>
              <c:f>'6. Chgs in Tot Share'!$LR$3</c:f>
              <c:strCache>
                <c:ptCount val="1"/>
                <c:pt idx="0">
                  <c:v> Mortgages </c:v>
                </c:pt>
              </c:strCache>
            </c:strRef>
          </c:tx>
          <c:spPr>
            <a:ln w="28575" cap="rnd">
              <a:solidFill>
                <a:srgbClr val="AB794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Share'!$LR$4:$LR$27</c:f>
              <c:numCache>
                <c:formatCode>0.00%</c:formatCode>
                <c:ptCount val="24"/>
                <c:pt idx="0">
                  <c:v>0</c:v>
                </c:pt>
                <c:pt idx="1">
                  <c:v>-8.709311033658601E-3</c:v>
                </c:pt>
                <c:pt idx="2">
                  <c:v>-2.0995720577304863E-2</c:v>
                </c:pt>
                <c:pt idx="3">
                  <c:v>-2.5649675253961366E-2</c:v>
                </c:pt>
                <c:pt idx="4">
                  <c:v>-3.1729179132029918E-2</c:v>
                </c:pt>
                <c:pt idx="5">
                  <c:v>-4.5605537501528376E-2</c:v>
                </c:pt>
                <c:pt idx="6">
                  <c:v>-6.3044995366170087E-2</c:v>
                </c:pt>
                <c:pt idx="7">
                  <c:v>-7.0942275923509476E-2</c:v>
                </c:pt>
                <c:pt idx="8">
                  <c:v>-8.0221167053737552E-2</c:v>
                </c:pt>
                <c:pt idx="9">
                  <c:v>-8.568254445023557E-2</c:v>
                </c:pt>
                <c:pt idx="10">
                  <c:v>-9.2965416961607497E-2</c:v>
                </c:pt>
                <c:pt idx="11">
                  <c:v>-9.7742331071226984E-2</c:v>
                </c:pt>
                <c:pt idx="12">
                  <c:v>-0.10510755582409885</c:v>
                </c:pt>
              </c:numCache>
            </c:numRef>
          </c:val>
          <c:smooth val="0"/>
          <c:extLst>
            <c:ext xmlns:c16="http://schemas.microsoft.com/office/drawing/2014/chart" uri="{C3380CC4-5D6E-409C-BE32-E72D297353CC}">
              <c16:uniqueId val="{00000002-3FD5-BE47-BE7D-B82FDE02F199}"/>
            </c:ext>
          </c:extLst>
        </c:ser>
        <c:ser>
          <c:idx val="13"/>
          <c:order val="3"/>
          <c:tx>
            <c:strRef>
              <c:f>'6. Chgs in Tot Share'!$LS$3</c:f>
              <c:strCache>
                <c:ptCount val="1"/>
                <c:pt idx="0">
                  <c:v> Personal Loans </c:v>
                </c:pt>
              </c:strCache>
            </c:strRef>
          </c:tx>
          <c:spPr>
            <a:ln w="28575" cap="rnd">
              <a:solidFill>
                <a:srgbClr val="00B0F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Share'!$LS$4:$LS$27</c:f>
              <c:numCache>
                <c:formatCode>0.00%</c:formatCode>
                <c:ptCount val="24"/>
                <c:pt idx="0">
                  <c:v>0</c:v>
                </c:pt>
                <c:pt idx="1">
                  <c:v>3.6432081110537431E-2</c:v>
                </c:pt>
                <c:pt idx="2">
                  <c:v>0.1379765149087703</c:v>
                </c:pt>
                <c:pt idx="3">
                  <c:v>0.2051845237095497</c:v>
                </c:pt>
                <c:pt idx="4">
                  <c:v>0.17915625954654621</c:v>
                </c:pt>
                <c:pt idx="5">
                  <c:v>0.17502774966570622</c:v>
                </c:pt>
                <c:pt idx="6">
                  <c:v>0.27295428534313715</c:v>
                </c:pt>
                <c:pt idx="7">
                  <c:v>0.32835638261276945</c:v>
                </c:pt>
                <c:pt idx="8">
                  <c:v>0.32445037556273254</c:v>
                </c:pt>
                <c:pt idx="9">
                  <c:v>0.45170905579699816</c:v>
                </c:pt>
                <c:pt idx="10">
                  <c:v>0.36867222116843862</c:v>
                </c:pt>
                <c:pt idx="11">
                  <c:v>0.53195545466632088</c:v>
                </c:pt>
                <c:pt idx="12">
                  <c:v>0.52002882159643526</c:v>
                </c:pt>
              </c:numCache>
            </c:numRef>
          </c:val>
          <c:smooth val="0"/>
          <c:extLst>
            <c:ext xmlns:c16="http://schemas.microsoft.com/office/drawing/2014/chart" uri="{C3380CC4-5D6E-409C-BE32-E72D297353CC}">
              <c16:uniqueId val="{00000003-3FD5-BE47-BE7D-B82FDE02F199}"/>
            </c:ext>
          </c:extLst>
        </c:ser>
        <c:dLbls>
          <c:showLegendKey val="0"/>
          <c:showVal val="0"/>
          <c:showCatName val="0"/>
          <c:showSerName val="0"/>
          <c:showPercent val="0"/>
          <c:showBubbleSize val="0"/>
        </c:dLbls>
        <c:smooth val="0"/>
        <c:axId val="403874576"/>
        <c:axId val="403875752"/>
      </c:lineChart>
      <c:catAx>
        <c:axId val="40387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5752"/>
        <c:crossesAt val="0"/>
        <c:auto val="1"/>
        <c:lblAlgn val="ctr"/>
        <c:lblOffset val="100"/>
        <c:noMultiLvlLbl val="0"/>
      </c:catAx>
      <c:valAx>
        <c:axId val="4038757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4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ICICI</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7"/>
          <c:order val="0"/>
          <c:tx>
            <c:strRef>
              <c:f>'Qtrly Share Change'!$GM$2</c:f>
              <c:strCache>
                <c:ptCount val="1"/>
                <c:pt idx="0">
                  <c:v> Demand </c:v>
                </c:pt>
              </c:strCache>
            </c:strRef>
          </c:tx>
          <c:spPr>
            <a:ln w="28575" cap="rnd">
              <a:solidFill>
                <a:srgbClr val="00FA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Change'!$GM$3:$GM$23</c:f>
              <c:numCache>
                <c:formatCode>0.00%</c:formatCode>
                <c:ptCount val="21"/>
                <c:pt idx="0">
                  <c:v>0</c:v>
                </c:pt>
                <c:pt idx="1">
                  <c:v>-7.608498411298871E-2</c:v>
                </c:pt>
                <c:pt idx="2">
                  <c:v>-9.1662984004864181E-2</c:v>
                </c:pt>
                <c:pt idx="3">
                  <c:v>-3.9642746310032465E-2</c:v>
                </c:pt>
                <c:pt idx="4">
                  <c:v>-2.7151274634656213E-2</c:v>
                </c:pt>
                <c:pt idx="5">
                  <c:v>-9.2871419292499369E-2</c:v>
                </c:pt>
                <c:pt idx="6">
                  <c:v>-0.10985106527701062</c:v>
                </c:pt>
                <c:pt idx="7">
                  <c:v>-9.8651060417777811E-2</c:v>
                </c:pt>
                <c:pt idx="8">
                  <c:v>-0.20278118701661252</c:v>
                </c:pt>
                <c:pt idx="9">
                  <c:v>-0.29692700910893949</c:v>
                </c:pt>
                <c:pt idx="10">
                  <c:v>-0.29151990251748694</c:v>
                </c:pt>
                <c:pt idx="11">
                  <c:v>-0.22714419114144005</c:v>
                </c:pt>
                <c:pt idx="12">
                  <c:v>-0.3126048172773912</c:v>
                </c:pt>
                <c:pt idx="13">
                  <c:v>-0.33371600140977747</c:v>
                </c:pt>
                <c:pt idx="14">
                  <c:v>-0.36392121210025719</c:v>
                </c:pt>
                <c:pt idx="15">
                  <c:v>-0.36854829347315388</c:v>
                </c:pt>
                <c:pt idx="16">
                  <c:v>-0.41018252392085641</c:v>
                </c:pt>
                <c:pt idx="17">
                  <c:v>-0.42500491458634382</c:v>
                </c:pt>
                <c:pt idx="18">
                  <c:v>-0.43691491121963444</c:v>
                </c:pt>
                <c:pt idx="19">
                  <c:v>-0.39243033971580682</c:v>
                </c:pt>
                <c:pt idx="20">
                  <c:v>-0.39741053168271795</c:v>
                </c:pt>
              </c:numCache>
            </c:numRef>
          </c:val>
          <c:smooth val="0"/>
          <c:extLst>
            <c:ext xmlns:c16="http://schemas.microsoft.com/office/drawing/2014/chart" uri="{C3380CC4-5D6E-409C-BE32-E72D297353CC}">
              <c16:uniqueId val="{00000000-D77C-AC43-B9AD-A6FF1EBFC14C}"/>
            </c:ext>
          </c:extLst>
        </c:ser>
        <c:ser>
          <c:idx val="8"/>
          <c:order val="1"/>
          <c:tx>
            <c:strRef>
              <c:f>'Qtrly Share Change'!$GN$2</c:f>
              <c:strCache>
                <c:ptCount val="1"/>
                <c:pt idx="0">
                  <c:v> Term </c:v>
                </c:pt>
              </c:strCache>
            </c:strRef>
          </c:tx>
          <c:spPr>
            <a:ln w="28575" cap="rnd">
              <a:solidFill>
                <a:srgbClr val="FF00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Change'!$GN$3:$GN$23</c:f>
              <c:numCache>
                <c:formatCode>0.00%</c:formatCode>
                <c:ptCount val="21"/>
                <c:pt idx="0">
                  <c:v>0</c:v>
                </c:pt>
                <c:pt idx="1">
                  <c:v>-3.6946981700825839E-2</c:v>
                </c:pt>
                <c:pt idx="2">
                  <c:v>-5.3221493211008643E-2</c:v>
                </c:pt>
                <c:pt idx="3">
                  <c:v>-0.10909251370895461</c:v>
                </c:pt>
                <c:pt idx="4">
                  <c:v>-5.2822557102392156E-2</c:v>
                </c:pt>
                <c:pt idx="5">
                  <c:v>-2.9027636229382193E-2</c:v>
                </c:pt>
                <c:pt idx="6">
                  <c:v>0.10869892054741746</c:v>
                </c:pt>
                <c:pt idx="7">
                  <c:v>0.12686171644908259</c:v>
                </c:pt>
                <c:pt idx="8">
                  <c:v>0.19192217273365966</c:v>
                </c:pt>
                <c:pt idx="9">
                  <c:v>0.19616006500493274</c:v>
                </c:pt>
                <c:pt idx="10">
                  <c:v>9.5319687058487562E-2</c:v>
                </c:pt>
                <c:pt idx="11">
                  <c:v>1.5194764109213579E-2</c:v>
                </c:pt>
                <c:pt idx="12">
                  <c:v>3.3050778667402171E-2</c:v>
                </c:pt>
                <c:pt idx="13">
                  <c:v>1.2686627688061683E-2</c:v>
                </c:pt>
                <c:pt idx="14">
                  <c:v>3.5716589354622075E-2</c:v>
                </c:pt>
                <c:pt idx="15">
                  <c:v>-4.4838296862394628E-2</c:v>
                </c:pt>
                <c:pt idx="16">
                  <c:v>-9.1744180483858739E-2</c:v>
                </c:pt>
                <c:pt idx="17">
                  <c:v>-0.10221104178579457</c:v>
                </c:pt>
                <c:pt idx="18">
                  <c:v>-0.15322255419753056</c:v>
                </c:pt>
                <c:pt idx="19">
                  <c:v>-0.12602229193344311</c:v>
                </c:pt>
                <c:pt idx="20">
                  <c:v>-0.15358779369840853</c:v>
                </c:pt>
              </c:numCache>
            </c:numRef>
          </c:val>
          <c:smooth val="0"/>
          <c:extLst>
            <c:ext xmlns:c16="http://schemas.microsoft.com/office/drawing/2014/chart" uri="{C3380CC4-5D6E-409C-BE32-E72D297353CC}">
              <c16:uniqueId val="{00000001-D77C-AC43-B9AD-A6FF1EBFC14C}"/>
            </c:ext>
          </c:extLst>
        </c:ser>
        <c:ser>
          <c:idx val="9"/>
          <c:order val="2"/>
          <c:tx>
            <c:strRef>
              <c:f>'Qtrly Share Change'!$GO$2</c:f>
              <c:strCache>
                <c:ptCount val="1"/>
                <c:pt idx="0">
                  <c:v> Total Deposits </c:v>
                </c:pt>
              </c:strCache>
            </c:strRef>
          </c:tx>
          <c:spPr>
            <a:ln w="28575" cap="rnd">
              <a:solidFill>
                <a:srgbClr val="0432FF"/>
              </a:solidFill>
              <a:prstDash val="sysDot"/>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Change'!$GO$3:$GO$23</c:f>
              <c:numCache>
                <c:formatCode>0.00%</c:formatCode>
                <c:ptCount val="21"/>
                <c:pt idx="0">
                  <c:v>0</c:v>
                </c:pt>
                <c:pt idx="1">
                  <c:v>-5.5061129251534502E-2</c:v>
                </c:pt>
                <c:pt idx="2">
                  <c:v>-7.3951757836059742E-2</c:v>
                </c:pt>
                <c:pt idx="3">
                  <c:v>-0.10022849897320645</c:v>
                </c:pt>
                <c:pt idx="4">
                  <c:v>-5.3289189737423977E-2</c:v>
                </c:pt>
                <c:pt idx="5">
                  <c:v>-5.3709554377774547E-2</c:v>
                </c:pt>
                <c:pt idx="6">
                  <c:v>5.4831144756070184E-2</c:v>
                </c:pt>
                <c:pt idx="7">
                  <c:v>8.7595201042000345E-2</c:v>
                </c:pt>
                <c:pt idx="8">
                  <c:v>0.11413068619589177</c:v>
                </c:pt>
                <c:pt idx="9">
                  <c:v>0.10319403686465282</c:v>
                </c:pt>
                <c:pt idx="10">
                  <c:v>4.0950342057618778E-2</c:v>
                </c:pt>
                <c:pt idx="11">
                  <c:v>-4.4365821723527689E-3</c:v>
                </c:pt>
                <c:pt idx="12">
                  <c:v>-1.9879264934864277E-2</c:v>
                </c:pt>
                <c:pt idx="13">
                  <c:v>-5.06308755464824E-2</c:v>
                </c:pt>
                <c:pt idx="14">
                  <c:v>-5.7663811620299384E-2</c:v>
                </c:pt>
                <c:pt idx="15">
                  <c:v>-0.12916776883142614</c:v>
                </c:pt>
                <c:pt idx="16">
                  <c:v>-0.19807565060651108</c:v>
                </c:pt>
                <c:pt idx="17">
                  <c:v>-0.23046266000820145</c:v>
                </c:pt>
                <c:pt idx="18">
                  <c:v>-0.28684448416359226</c:v>
                </c:pt>
                <c:pt idx="19">
                  <c:v>-0.27570857537935228</c:v>
                </c:pt>
                <c:pt idx="20">
                  <c:v>-0.29894118207617393</c:v>
                </c:pt>
              </c:numCache>
            </c:numRef>
          </c:val>
          <c:smooth val="0"/>
          <c:extLst>
            <c:ext xmlns:c16="http://schemas.microsoft.com/office/drawing/2014/chart" uri="{C3380CC4-5D6E-409C-BE32-E72D297353CC}">
              <c16:uniqueId val="{00000002-D77C-AC43-B9AD-A6FF1EBFC14C}"/>
            </c:ext>
          </c:extLst>
        </c:ser>
        <c:ser>
          <c:idx val="11"/>
          <c:order val="3"/>
          <c:tx>
            <c:strRef>
              <c:f>'Qtrly Share Change'!$GP$2</c:f>
              <c:strCache>
                <c:ptCount val="1"/>
                <c:pt idx="0">
                  <c:v> Mortgages </c:v>
                </c:pt>
              </c:strCache>
            </c:strRef>
          </c:tx>
          <c:spPr>
            <a:ln w="28575" cap="rnd">
              <a:solidFill>
                <a:srgbClr val="AB7942"/>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Change'!$GP$3:$GP$23</c:f>
              <c:numCache>
                <c:formatCode>0.00%</c:formatCode>
                <c:ptCount val="21"/>
                <c:pt idx="0">
                  <c:v>0</c:v>
                </c:pt>
                <c:pt idx="1">
                  <c:v>-9.0019723158950606E-3</c:v>
                </c:pt>
                <c:pt idx="2">
                  <c:v>-4.1694175507887135E-2</c:v>
                </c:pt>
                <c:pt idx="3">
                  <c:v>-6.6537060301468776E-2</c:v>
                </c:pt>
                <c:pt idx="4">
                  <c:v>-8.1785221624711704E-2</c:v>
                </c:pt>
                <c:pt idx="5">
                  <c:v>-9.3323569311694901E-2</c:v>
                </c:pt>
                <c:pt idx="6">
                  <c:v>-8.8415892491167936E-2</c:v>
                </c:pt>
                <c:pt idx="7">
                  <c:v>-0.10249220028527208</c:v>
                </c:pt>
                <c:pt idx="8">
                  <c:v>-9.6665614463398886E-2</c:v>
                </c:pt>
                <c:pt idx="9">
                  <c:v>-8.5223607934720183E-2</c:v>
                </c:pt>
                <c:pt idx="10">
                  <c:v>-8.0161832471194447E-2</c:v>
                </c:pt>
                <c:pt idx="11">
                  <c:v>-9.2583646906565883E-2</c:v>
                </c:pt>
                <c:pt idx="12">
                  <c:v>-9.771176607217183E-2</c:v>
                </c:pt>
                <c:pt idx="13">
                  <c:v>-9.0635810030218686E-2</c:v>
                </c:pt>
                <c:pt idx="14">
                  <c:v>-9.511017981820806E-2</c:v>
                </c:pt>
                <c:pt idx="15">
                  <c:v>-0.11221275895870383</c:v>
                </c:pt>
                <c:pt idx="16">
                  <c:v>-0.1240789939794818</c:v>
                </c:pt>
                <c:pt idx="17">
                  <c:v>-0.14654608333203123</c:v>
                </c:pt>
                <c:pt idx="18">
                  <c:v>-0.1793014297451764</c:v>
                </c:pt>
                <c:pt idx="19">
                  <c:v>-0.19913013451272993</c:v>
                </c:pt>
                <c:pt idx="20">
                  <c:v>-0.21614491001728425</c:v>
                </c:pt>
              </c:numCache>
            </c:numRef>
          </c:val>
          <c:smooth val="0"/>
          <c:extLst>
            <c:ext xmlns:c16="http://schemas.microsoft.com/office/drawing/2014/chart" uri="{C3380CC4-5D6E-409C-BE32-E72D297353CC}">
              <c16:uniqueId val="{00000003-D77C-AC43-B9AD-A6FF1EBFC14C}"/>
            </c:ext>
          </c:extLst>
        </c:ser>
        <c:ser>
          <c:idx val="0"/>
          <c:order val="4"/>
          <c:tx>
            <c:strRef>
              <c:f>'Qtrly Share Change'!$GR$2</c:f>
              <c:strCache>
                <c:ptCount val="1"/>
                <c:pt idx="0">
                  <c:v> Total Loans </c:v>
                </c:pt>
              </c:strCache>
            </c:strRef>
          </c:tx>
          <c:spPr>
            <a:ln w="28575" cap="rnd">
              <a:solidFill>
                <a:srgbClr val="FF0000"/>
              </a:solidFill>
              <a:prstDash val="sysDot"/>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Change'!$GR$3:$GR$23</c:f>
              <c:numCache>
                <c:formatCode>0.00%</c:formatCode>
                <c:ptCount val="21"/>
                <c:pt idx="0">
                  <c:v>0</c:v>
                </c:pt>
                <c:pt idx="1">
                  <c:v>-7.7120567541557458E-3</c:v>
                </c:pt>
                <c:pt idx="2">
                  <c:v>-4.2505820242941396E-2</c:v>
                </c:pt>
                <c:pt idx="3">
                  <c:v>-6.8492018731576398E-2</c:v>
                </c:pt>
                <c:pt idx="4">
                  <c:v>-8.2391709073358521E-2</c:v>
                </c:pt>
                <c:pt idx="5">
                  <c:v>-9.8243906960987226E-2</c:v>
                </c:pt>
                <c:pt idx="6">
                  <c:v>-9.4465615344424408E-2</c:v>
                </c:pt>
                <c:pt idx="7">
                  <c:v>-0.11367015180013489</c:v>
                </c:pt>
                <c:pt idx="8">
                  <c:v>-0.1125330645254127</c:v>
                </c:pt>
                <c:pt idx="9">
                  <c:v>-9.9624250357918359E-2</c:v>
                </c:pt>
                <c:pt idx="10">
                  <c:v>-9.358453605523287E-2</c:v>
                </c:pt>
                <c:pt idx="11">
                  <c:v>-0.10628000372797292</c:v>
                </c:pt>
                <c:pt idx="12">
                  <c:v>-0.10950360463058335</c:v>
                </c:pt>
                <c:pt idx="13">
                  <c:v>-9.8060659190818925E-2</c:v>
                </c:pt>
                <c:pt idx="14">
                  <c:v>-9.1350143778295631E-2</c:v>
                </c:pt>
                <c:pt idx="15">
                  <c:v>-0.10385065372705266</c:v>
                </c:pt>
                <c:pt idx="16">
                  <c:v>-0.11295003907936778</c:v>
                </c:pt>
                <c:pt idx="17">
                  <c:v>-0.1286505798765043</c:v>
                </c:pt>
                <c:pt idx="18">
                  <c:v>-0.15736571379291606</c:v>
                </c:pt>
                <c:pt idx="19">
                  <c:v>-0.17202155796841209</c:v>
                </c:pt>
                <c:pt idx="20">
                  <c:v>-0.18688430156258745</c:v>
                </c:pt>
              </c:numCache>
            </c:numRef>
          </c:val>
          <c:smooth val="0"/>
          <c:extLst>
            <c:ext xmlns:c16="http://schemas.microsoft.com/office/drawing/2014/chart" uri="{C3380CC4-5D6E-409C-BE32-E72D297353CC}">
              <c16:uniqueId val="{00000005-D77C-AC43-B9AD-A6FF1EBFC14C}"/>
            </c:ext>
          </c:extLst>
        </c:ser>
        <c:ser>
          <c:idx val="1"/>
          <c:order val="5"/>
          <c:tx>
            <c:strRef>
              <c:f>'Qtrly Share Change'!$GS$2</c:f>
              <c:strCache>
                <c:ptCount val="1"/>
                <c:pt idx="0">
                  <c:v> Total </c:v>
                </c:pt>
              </c:strCache>
            </c:strRef>
          </c:tx>
          <c:spPr>
            <a:ln w="28575" cap="rnd">
              <a:solidFill>
                <a:schemeClr val="tx1"/>
              </a:solidFill>
              <a:prstDash val="sysDot"/>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Change'!$GS$3:$GS$23</c:f>
              <c:numCache>
                <c:formatCode>0.00%</c:formatCode>
                <c:ptCount val="21"/>
                <c:pt idx="0">
                  <c:v>0</c:v>
                </c:pt>
                <c:pt idx="1">
                  <c:v>-2.6712818581474968E-2</c:v>
                </c:pt>
                <c:pt idx="2">
                  <c:v>-5.4987476978430393E-2</c:v>
                </c:pt>
                <c:pt idx="3">
                  <c:v>-8.1401719393460928E-2</c:v>
                </c:pt>
                <c:pt idx="4">
                  <c:v>-7.0965828096312591E-2</c:v>
                </c:pt>
                <c:pt idx="5">
                  <c:v>-8.0455356323721194E-2</c:v>
                </c:pt>
                <c:pt idx="6">
                  <c:v>-3.4390603122654927E-2</c:v>
                </c:pt>
                <c:pt idx="7">
                  <c:v>-3.2821221658902909E-2</c:v>
                </c:pt>
                <c:pt idx="8">
                  <c:v>-2.1329471645514936E-2</c:v>
                </c:pt>
                <c:pt idx="9">
                  <c:v>-1.5381497699971587E-2</c:v>
                </c:pt>
                <c:pt idx="10">
                  <c:v>-3.689603438856362E-2</c:v>
                </c:pt>
                <c:pt idx="11">
                  <c:v>-6.3389539668215242E-2</c:v>
                </c:pt>
                <c:pt idx="12">
                  <c:v>-7.1395654402826664E-2</c:v>
                </c:pt>
                <c:pt idx="13">
                  <c:v>-7.6999696517360786E-2</c:v>
                </c:pt>
                <c:pt idx="14">
                  <c:v>-7.4267289317012167E-2</c:v>
                </c:pt>
                <c:pt idx="15">
                  <c:v>-0.11159715450838809</c:v>
                </c:pt>
                <c:pt idx="16">
                  <c:v>-0.1467438406942467</c:v>
                </c:pt>
                <c:pt idx="17">
                  <c:v>-0.16974960582100479</c:v>
                </c:pt>
                <c:pt idx="18">
                  <c:v>-0.21057607407817877</c:v>
                </c:pt>
                <c:pt idx="19">
                  <c:v>-0.21406606956702212</c:v>
                </c:pt>
                <c:pt idx="20">
                  <c:v>-0.23253259079242874</c:v>
                </c:pt>
              </c:numCache>
            </c:numRef>
          </c:val>
          <c:smooth val="0"/>
          <c:extLst>
            <c:ext xmlns:c16="http://schemas.microsoft.com/office/drawing/2014/chart" uri="{C3380CC4-5D6E-409C-BE32-E72D297353CC}">
              <c16:uniqueId val="{00000006-D77C-AC43-B9AD-A6FF1EBFC14C}"/>
            </c:ext>
          </c:extLst>
        </c:ser>
        <c:dLbls>
          <c:showLegendKey val="0"/>
          <c:showVal val="0"/>
          <c:showCatName val="0"/>
          <c:showSerName val="0"/>
          <c:showPercent val="0"/>
          <c:showBubbleSize val="0"/>
        </c:dLbls>
        <c:smooth val="0"/>
        <c:axId val="403874576"/>
        <c:axId val="403875752"/>
      </c:lineChart>
      <c:catAx>
        <c:axId val="40387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5752"/>
        <c:crossesAt val="0"/>
        <c:auto val="1"/>
        <c:lblAlgn val="ctr"/>
        <c:lblOffset val="100"/>
        <c:noMultiLvlLbl val="0"/>
      </c:catAx>
      <c:valAx>
        <c:axId val="4038757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457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Peoples Trust</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7"/>
          <c:order val="0"/>
          <c:tx>
            <c:strRef>
              <c:f>'6. Chgs in Tot Share'!$LV$3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Share'!$LV$4:$LV$27</c:f>
              <c:numCache>
                <c:formatCode>0.00%</c:formatCode>
                <c:ptCount val="24"/>
                <c:pt idx="0">
                  <c:v>0</c:v>
                </c:pt>
                <c:pt idx="1">
                  <c:v>2.740917159979309E-2</c:v>
                </c:pt>
                <c:pt idx="2">
                  <c:v>1.8141804904117501E-2</c:v>
                </c:pt>
                <c:pt idx="3">
                  <c:v>7.7979350244256521E-2</c:v>
                </c:pt>
                <c:pt idx="4">
                  <c:v>0.1206234320239768</c:v>
                </c:pt>
                <c:pt idx="5">
                  <c:v>0.12824067721630442</c:v>
                </c:pt>
                <c:pt idx="6">
                  <c:v>0.11619631075935817</c:v>
                </c:pt>
                <c:pt idx="7">
                  <c:v>6.6446918887687167E-2</c:v>
                </c:pt>
                <c:pt idx="8">
                  <c:v>5.1160027857796213E-2</c:v>
                </c:pt>
                <c:pt idx="9">
                  <c:v>6.1994749958523915E-2</c:v>
                </c:pt>
                <c:pt idx="10">
                  <c:v>6.439717809201588E-2</c:v>
                </c:pt>
                <c:pt idx="11">
                  <c:v>5.9197185853179894E-2</c:v>
                </c:pt>
                <c:pt idx="12">
                  <c:v>6.2579435672737202E-2</c:v>
                </c:pt>
              </c:numCache>
            </c:numRef>
          </c:val>
          <c:smooth val="0"/>
          <c:extLst>
            <c:ext xmlns:c16="http://schemas.microsoft.com/office/drawing/2014/chart" uri="{C3380CC4-5D6E-409C-BE32-E72D297353CC}">
              <c16:uniqueId val="{00000000-D067-D64B-A7CA-980FBCCF9952}"/>
            </c:ext>
          </c:extLst>
        </c:ser>
        <c:ser>
          <c:idx val="8"/>
          <c:order val="1"/>
          <c:tx>
            <c:strRef>
              <c:f>'6. Chgs in Tot Share'!$LW$3</c:f>
              <c:strCache>
                <c:ptCount val="1"/>
                <c:pt idx="0">
                  <c:v> Term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Share'!$LW$4:$LW$27</c:f>
              <c:numCache>
                <c:formatCode>0.00%</c:formatCode>
                <c:ptCount val="24"/>
                <c:pt idx="0">
                  <c:v>0</c:v>
                </c:pt>
                <c:pt idx="1">
                  <c:v>7.6857351154871242E-3</c:v>
                </c:pt>
                <c:pt idx="2">
                  <c:v>3.0729181052487252E-2</c:v>
                </c:pt>
                <c:pt idx="3">
                  <c:v>2.2674837796518042E-2</c:v>
                </c:pt>
                <c:pt idx="4">
                  <c:v>-1.0913894492471465E-2</c:v>
                </c:pt>
                <c:pt idx="5">
                  <c:v>-3.3895561864683135E-2</c:v>
                </c:pt>
                <c:pt idx="6">
                  <c:v>-5.3528569574793752E-2</c:v>
                </c:pt>
                <c:pt idx="7">
                  <c:v>-3.700747944154803E-2</c:v>
                </c:pt>
                <c:pt idx="8">
                  <c:v>-5.235501832113866E-2</c:v>
                </c:pt>
                <c:pt idx="9">
                  <c:v>-6.6106889407787084E-2</c:v>
                </c:pt>
                <c:pt idx="10">
                  <c:v>-6.1444572760378104E-2</c:v>
                </c:pt>
                <c:pt idx="11">
                  <c:v>-5.0438193117144675E-2</c:v>
                </c:pt>
                <c:pt idx="12">
                  <c:v>-2.0911201507807099E-2</c:v>
                </c:pt>
              </c:numCache>
            </c:numRef>
          </c:val>
          <c:smooth val="0"/>
          <c:extLst>
            <c:ext xmlns:c16="http://schemas.microsoft.com/office/drawing/2014/chart" uri="{C3380CC4-5D6E-409C-BE32-E72D297353CC}">
              <c16:uniqueId val="{00000001-D067-D64B-A7CA-980FBCCF9952}"/>
            </c:ext>
          </c:extLst>
        </c:ser>
        <c:ser>
          <c:idx val="11"/>
          <c:order val="2"/>
          <c:tx>
            <c:strRef>
              <c:f>'6. Chgs in Tot Share'!$LY$3</c:f>
              <c:strCache>
                <c:ptCount val="1"/>
                <c:pt idx="0">
                  <c:v> Mortgages </c:v>
                </c:pt>
              </c:strCache>
            </c:strRef>
          </c:tx>
          <c:spPr>
            <a:ln w="28575" cap="rnd">
              <a:solidFill>
                <a:srgbClr val="AB794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Share'!$LY$4:$LY$27</c:f>
              <c:numCache>
                <c:formatCode>0.00%</c:formatCode>
                <c:ptCount val="24"/>
                <c:pt idx="0">
                  <c:v>0</c:v>
                </c:pt>
                <c:pt idx="1">
                  <c:v>-8.5263010315918777E-2</c:v>
                </c:pt>
                <c:pt idx="2">
                  <c:v>-6.9232651137269396E-2</c:v>
                </c:pt>
                <c:pt idx="3">
                  <c:v>-4.9492333895913718E-5</c:v>
                </c:pt>
                <c:pt idx="4">
                  <c:v>-7.7198993353023132E-2</c:v>
                </c:pt>
                <c:pt idx="5">
                  <c:v>-0.11800237852823431</c:v>
                </c:pt>
                <c:pt idx="6">
                  <c:v>2.0000877442631536E-2</c:v>
                </c:pt>
                <c:pt idx="7">
                  <c:v>-0.10859081497041438</c:v>
                </c:pt>
                <c:pt idx="8">
                  <c:v>-0.11496012473940989</c:v>
                </c:pt>
                <c:pt idx="9">
                  <c:v>-5.5568348064452919E-2</c:v>
                </c:pt>
                <c:pt idx="10">
                  <c:v>-6.2242677609620482E-2</c:v>
                </c:pt>
                <c:pt idx="11">
                  <c:v>-7.120862823132218E-2</c:v>
                </c:pt>
                <c:pt idx="12">
                  <c:v>3.3212844892398827E-2</c:v>
                </c:pt>
              </c:numCache>
            </c:numRef>
          </c:val>
          <c:smooth val="0"/>
          <c:extLst>
            <c:ext xmlns:c16="http://schemas.microsoft.com/office/drawing/2014/chart" uri="{C3380CC4-5D6E-409C-BE32-E72D297353CC}">
              <c16:uniqueId val="{00000002-D067-D64B-A7CA-980FBCCF9952}"/>
            </c:ext>
          </c:extLst>
        </c:ser>
        <c:ser>
          <c:idx val="13"/>
          <c:order val="3"/>
          <c:tx>
            <c:strRef>
              <c:f>'6. Chgs in Tot Share'!$LZ$3</c:f>
              <c:strCache>
                <c:ptCount val="1"/>
                <c:pt idx="0">
                  <c:v> Personal Loans </c:v>
                </c:pt>
              </c:strCache>
            </c:strRef>
          </c:tx>
          <c:spPr>
            <a:ln w="28575" cap="rnd">
              <a:solidFill>
                <a:srgbClr val="00B0F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Share'!$LZ$4:$LZ$27</c:f>
              <c:numCache>
                <c:formatCode>0.00%</c:formatCode>
                <c:ptCount val="24"/>
                <c:pt idx="0">
                  <c:v>0</c:v>
                </c:pt>
                <c:pt idx="1">
                  <c:v>1.5998547873871078E-2</c:v>
                </c:pt>
                <c:pt idx="2">
                  <c:v>7.8189708016151521E-2</c:v>
                </c:pt>
                <c:pt idx="3">
                  <c:v>0.13603401957730601</c:v>
                </c:pt>
                <c:pt idx="4">
                  <c:v>0.28368482238089565</c:v>
                </c:pt>
                <c:pt idx="5">
                  <c:v>0.31245238782774298</c:v>
                </c:pt>
                <c:pt idx="6">
                  <c:v>0.34746733270226432</c:v>
                </c:pt>
                <c:pt idx="7">
                  <c:v>0.33856952660778605</c:v>
                </c:pt>
                <c:pt idx="8">
                  <c:v>0.40329028528449984</c:v>
                </c:pt>
                <c:pt idx="9">
                  <c:v>0.43037537600380515</c:v>
                </c:pt>
                <c:pt idx="10">
                  <c:v>0.44543916909946735</c:v>
                </c:pt>
                <c:pt idx="11">
                  <c:v>0.51103081388962346</c:v>
                </c:pt>
                <c:pt idx="12">
                  <c:v>0.53047447504198708</c:v>
                </c:pt>
              </c:numCache>
            </c:numRef>
          </c:val>
          <c:smooth val="0"/>
          <c:extLst>
            <c:ext xmlns:c16="http://schemas.microsoft.com/office/drawing/2014/chart" uri="{C3380CC4-5D6E-409C-BE32-E72D297353CC}">
              <c16:uniqueId val="{00000003-D067-D64B-A7CA-980FBCCF9952}"/>
            </c:ext>
          </c:extLst>
        </c:ser>
        <c:dLbls>
          <c:showLegendKey val="0"/>
          <c:showVal val="0"/>
          <c:showCatName val="0"/>
          <c:showSerName val="0"/>
          <c:showPercent val="0"/>
          <c:showBubbleSize val="0"/>
        </c:dLbls>
        <c:smooth val="0"/>
        <c:axId val="403876928"/>
        <c:axId val="403877320"/>
      </c:lineChart>
      <c:catAx>
        <c:axId val="40387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7320"/>
        <c:crossesAt val="0"/>
        <c:auto val="1"/>
        <c:lblAlgn val="ctr"/>
        <c:lblOffset val="100"/>
        <c:noMultiLvlLbl val="0"/>
      </c:catAx>
      <c:valAx>
        <c:axId val="4038773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6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Direct Banks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337631134476771"/>
          <c:y val="0.15600441033979665"/>
          <c:w val="0.85339106025644074"/>
          <c:h val="0.66948401251823719"/>
        </c:manualLayout>
      </c:layout>
      <c:lineChart>
        <c:grouping val="standard"/>
        <c:varyColors val="0"/>
        <c:ser>
          <c:idx val="0"/>
          <c:order val="0"/>
          <c:tx>
            <c:strRef>
              <c:f>'6. Chgs in Tot Share'!$BY$3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Share'!$BY$4:$BY$27</c:f>
              <c:numCache>
                <c:formatCode>0.00%</c:formatCode>
                <c:ptCount val="24"/>
                <c:pt idx="0">
                  <c:v>0</c:v>
                </c:pt>
                <c:pt idx="1">
                  <c:v>1.1662517307171433E-2</c:v>
                </c:pt>
                <c:pt idx="2">
                  <c:v>7.1723348397981831E-3</c:v>
                </c:pt>
                <c:pt idx="3">
                  <c:v>2.6069541109238884E-3</c:v>
                </c:pt>
                <c:pt idx="4">
                  <c:v>2.6723089864958529E-3</c:v>
                </c:pt>
                <c:pt idx="5">
                  <c:v>-2.8296787747675222E-3</c:v>
                </c:pt>
                <c:pt idx="6">
                  <c:v>-1.6366191754153686E-2</c:v>
                </c:pt>
                <c:pt idx="7">
                  <c:v>1.3762743294324833E-2</c:v>
                </c:pt>
                <c:pt idx="8">
                  <c:v>-3.4075777901175705E-2</c:v>
                </c:pt>
                <c:pt idx="9">
                  <c:v>-3.9298551441545038E-2</c:v>
                </c:pt>
                <c:pt idx="10">
                  <c:v>-3.9659816136099812E-2</c:v>
                </c:pt>
                <c:pt idx="11">
                  <c:v>-4.7699150565048261E-2</c:v>
                </c:pt>
                <c:pt idx="12">
                  <c:v>-6.4590378312785537E-2</c:v>
                </c:pt>
              </c:numCache>
            </c:numRef>
          </c:val>
          <c:smooth val="0"/>
          <c:extLst>
            <c:ext xmlns:c16="http://schemas.microsoft.com/office/drawing/2014/chart" uri="{C3380CC4-5D6E-409C-BE32-E72D297353CC}">
              <c16:uniqueId val="{00000000-CB37-734E-BDD0-3B10CE0FA4F8}"/>
            </c:ext>
          </c:extLst>
        </c:ser>
        <c:ser>
          <c:idx val="2"/>
          <c:order val="1"/>
          <c:tx>
            <c:strRef>
              <c:f>'6. Chgs in Tot Share'!$BZ$3</c:f>
              <c:strCache>
                <c:ptCount val="1"/>
                <c:pt idx="0">
                  <c:v> Term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Share'!$BZ$4:$BZ$27</c:f>
              <c:numCache>
                <c:formatCode>0.00%</c:formatCode>
                <c:ptCount val="24"/>
                <c:pt idx="0">
                  <c:v>0</c:v>
                </c:pt>
                <c:pt idx="1">
                  <c:v>-1.4043974546437361E-2</c:v>
                </c:pt>
                <c:pt idx="2">
                  <c:v>-2.0735117905059771E-2</c:v>
                </c:pt>
                <c:pt idx="3">
                  <c:v>-2.7846131276291243E-2</c:v>
                </c:pt>
                <c:pt idx="4">
                  <c:v>-2.7866534351988229E-2</c:v>
                </c:pt>
                <c:pt idx="5">
                  <c:v>-2.252920990786559E-2</c:v>
                </c:pt>
                <c:pt idx="6">
                  <c:v>-3.5758867507384392E-3</c:v>
                </c:pt>
                <c:pt idx="7">
                  <c:v>1.723726260190412E-2</c:v>
                </c:pt>
                <c:pt idx="8">
                  <c:v>2.813639310033144E-2</c:v>
                </c:pt>
                <c:pt idx="9">
                  <c:v>2.3807156976862823E-2</c:v>
                </c:pt>
                <c:pt idx="10">
                  <c:v>1.8731542457356067E-2</c:v>
                </c:pt>
                <c:pt idx="11">
                  <c:v>1.9521389417252309E-2</c:v>
                </c:pt>
                <c:pt idx="12">
                  <c:v>3.5901374563688665E-2</c:v>
                </c:pt>
              </c:numCache>
            </c:numRef>
          </c:val>
          <c:smooth val="0"/>
          <c:extLst>
            <c:ext xmlns:c16="http://schemas.microsoft.com/office/drawing/2014/chart" uri="{C3380CC4-5D6E-409C-BE32-E72D297353CC}">
              <c16:uniqueId val="{00000001-CB37-734E-BDD0-3B10CE0FA4F8}"/>
            </c:ext>
          </c:extLst>
        </c:ser>
        <c:ser>
          <c:idx val="4"/>
          <c:order val="2"/>
          <c:tx>
            <c:strRef>
              <c:f>'6. Chgs in Tot Share'!$CB$3</c:f>
              <c:strCache>
                <c:ptCount val="1"/>
                <c:pt idx="0">
                  <c:v> Mortgages </c:v>
                </c:pt>
              </c:strCache>
            </c:strRef>
          </c:tx>
          <c:spPr>
            <a:ln w="28575" cap="rnd">
              <a:solidFill>
                <a:srgbClr val="DD5A01"/>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Share'!$CB$4:$CB$27</c:f>
              <c:numCache>
                <c:formatCode>0.00%</c:formatCode>
                <c:ptCount val="24"/>
                <c:pt idx="0">
                  <c:v>0</c:v>
                </c:pt>
                <c:pt idx="1">
                  <c:v>-6.6053570233654676E-3</c:v>
                </c:pt>
                <c:pt idx="2">
                  <c:v>-1.0460508259540984E-2</c:v>
                </c:pt>
                <c:pt idx="3">
                  <c:v>-5.3764806904696844E-3</c:v>
                </c:pt>
                <c:pt idx="4">
                  <c:v>-9.6218549616954568E-3</c:v>
                </c:pt>
                <c:pt idx="5">
                  <c:v>-1.4449992698033886E-2</c:v>
                </c:pt>
                <c:pt idx="6">
                  <c:v>-1.5901842002107251E-2</c:v>
                </c:pt>
                <c:pt idx="7">
                  <c:v>-2.4144975836487236E-2</c:v>
                </c:pt>
                <c:pt idx="8">
                  <c:v>-1.0555916076223004E-2</c:v>
                </c:pt>
                <c:pt idx="9">
                  <c:v>8.3398405524956441E-3</c:v>
                </c:pt>
                <c:pt idx="10">
                  <c:v>2.1809623980969198E-2</c:v>
                </c:pt>
                <c:pt idx="11">
                  <c:v>2.4410603233464234E-2</c:v>
                </c:pt>
                <c:pt idx="12">
                  <c:v>3.5581078190835946E-2</c:v>
                </c:pt>
              </c:numCache>
            </c:numRef>
          </c:val>
          <c:smooth val="0"/>
          <c:extLst>
            <c:ext xmlns:c16="http://schemas.microsoft.com/office/drawing/2014/chart" uri="{C3380CC4-5D6E-409C-BE32-E72D297353CC}">
              <c16:uniqueId val="{00000002-CB37-734E-BDD0-3B10CE0FA4F8}"/>
            </c:ext>
          </c:extLst>
        </c:ser>
        <c:ser>
          <c:idx val="1"/>
          <c:order val="3"/>
          <c:tx>
            <c:strRef>
              <c:f>'6. Chgs in Tot Share'!$CC$3</c:f>
              <c:strCache>
                <c:ptCount val="1"/>
                <c:pt idx="0">
                  <c:v> Real Estate Secured Personal Loans </c:v>
                </c:pt>
              </c:strCache>
            </c:strRef>
          </c:tx>
          <c:spPr>
            <a:ln w="28575" cap="rnd">
              <a:solidFill>
                <a:srgbClr val="00B0F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Share'!$CC$4:$CC$27</c:f>
              <c:numCache>
                <c:formatCode>0.00%</c:formatCode>
                <c:ptCount val="24"/>
                <c:pt idx="0">
                  <c:v>0</c:v>
                </c:pt>
                <c:pt idx="1">
                  <c:v>-1.2417761658906183E-3</c:v>
                </c:pt>
                <c:pt idx="2">
                  <c:v>-3.5947862587089679E-3</c:v>
                </c:pt>
                <c:pt idx="3">
                  <c:v>-2.7768200578208377E-3</c:v>
                </c:pt>
                <c:pt idx="4">
                  <c:v>-5.2708382555225657E-3</c:v>
                </c:pt>
                <c:pt idx="5">
                  <c:v>-9.316326503028766E-3</c:v>
                </c:pt>
                <c:pt idx="6">
                  <c:v>-1.7427513327186492E-2</c:v>
                </c:pt>
                <c:pt idx="7">
                  <c:v>-2.3549576475064744E-2</c:v>
                </c:pt>
                <c:pt idx="8">
                  <c:v>-2.8481335063016058E-2</c:v>
                </c:pt>
                <c:pt idx="9">
                  <c:v>-3.2775065880484601E-2</c:v>
                </c:pt>
                <c:pt idx="10">
                  <c:v>-3.5967725776940983E-2</c:v>
                </c:pt>
                <c:pt idx="11">
                  <c:v>-3.9970763683996366E-2</c:v>
                </c:pt>
                <c:pt idx="12">
                  <c:v>-4.3643559768250698E-2</c:v>
                </c:pt>
              </c:numCache>
            </c:numRef>
          </c:val>
          <c:smooth val="0"/>
          <c:extLst>
            <c:ext xmlns:c16="http://schemas.microsoft.com/office/drawing/2014/chart" uri="{C3380CC4-5D6E-409C-BE32-E72D297353CC}">
              <c16:uniqueId val="{00000003-CB37-734E-BDD0-3B10CE0FA4F8}"/>
            </c:ext>
          </c:extLst>
        </c:ser>
        <c:ser>
          <c:idx val="5"/>
          <c:order val="4"/>
          <c:tx>
            <c:strRef>
              <c:f>'6. Chgs in Tot Share'!$CD$3</c:f>
              <c:strCache>
                <c:ptCount val="1"/>
                <c:pt idx="0">
                  <c:v> Other Personal Loans </c:v>
                </c:pt>
              </c:strCache>
            </c:strRef>
          </c:tx>
          <c:spPr>
            <a:ln w="28575" cap="rnd">
              <a:solidFill>
                <a:srgbClr val="0070C0"/>
              </a:solidFill>
              <a:prstDash val="solid"/>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Share'!$CD$4:$CD$27</c:f>
              <c:numCache>
                <c:formatCode>0.00%</c:formatCode>
                <c:ptCount val="24"/>
                <c:pt idx="0">
                  <c:v>0</c:v>
                </c:pt>
                <c:pt idx="1">
                  <c:v>1.652411475390398E-2</c:v>
                </c:pt>
                <c:pt idx="2">
                  <c:v>2.5727117700920753E-2</c:v>
                </c:pt>
                <c:pt idx="3">
                  <c:v>-4.2785981310039982E-3</c:v>
                </c:pt>
                <c:pt idx="4">
                  <c:v>1.2767446154096414E-3</c:v>
                </c:pt>
                <c:pt idx="5">
                  <c:v>1.1957983209029539E-2</c:v>
                </c:pt>
                <c:pt idx="6">
                  <c:v>1.3840482335611295E-2</c:v>
                </c:pt>
                <c:pt idx="7">
                  <c:v>7.050686041089398E-3</c:v>
                </c:pt>
                <c:pt idx="8">
                  <c:v>3.124715874534021E-2</c:v>
                </c:pt>
                <c:pt idx="9">
                  <c:v>4.2082960574635585E-2</c:v>
                </c:pt>
                <c:pt idx="10">
                  <c:v>5.2745016782729665E-2</c:v>
                </c:pt>
                <c:pt idx="11">
                  <c:v>5.920028533368283E-2</c:v>
                </c:pt>
                <c:pt idx="12">
                  <c:v>6.0343291295995347E-2</c:v>
                </c:pt>
              </c:numCache>
            </c:numRef>
          </c:val>
          <c:smooth val="0"/>
          <c:extLst>
            <c:ext xmlns:c16="http://schemas.microsoft.com/office/drawing/2014/chart" uri="{C3380CC4-5D6E-409C-BE32-E72D297353CC}">
              <c16:uniqueId val="{00000004-CB37-734E-BDD0-3B10CE0FA4F8}"/>
            </c:ext>
          </c:extLst>
        </c:ser>
        <c:dLbls>
          <c:showLegendKey val="0"/>
          <c:showVal val="0"/>
          <c:showCatName val="0"/>
          <c:showSerName val="0"/>
          <c:showPercent val="0"/>
          <c:showBubbleSize val="0"/>
        </c:dLbls>
        <c:smooth val="0"/>
        <c:axId val="402564776"/>
        <c:axId val="402568696"/>
      </c:lineChart>
      <c:catAx>
        <c:axId val="402564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8696"/>
        <c:crosses val="autoZero"/>
        <c:auto val="1"/>
        <c:lblAlgn val="ctr"/>
        <c:lblOffset val="100"/>
        <c:noMultiLvlLbl val="0"/>
      </c:catAx>
      <c:valAx>
        <c:axId val="4025686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4776"/>
        <c:crosses val="autoZero"/>
        <c:crossBetween val="between"/>
      </c:valAx>
      <c:spPr>
        <a:noFill/>
        <a:ln>
          <a:noFill/>
        </a:ln>
        <a:effectLst/>
      </c:spPr>
    </c:plotArea>
    <c:legend>
      <c:legendPos val="b"/>
      <c:layout>
        <c:manualLayout>
          <c:xMode val="edge"/>
          <c:yMode val="edge"/>
          <c:x val="3.6079168351690186E-2"/>
          <c:y val="0.82286471616790469"/>
          <c:w val="0.94294716559221636"/>
          <c:h val="0.160162157948078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Peoples Trust</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7"/>
          <c:order val="0"/>
          <c:tx>
            <c:strRef>
              <c:f>'Qtrly Share Change'!$GT$2</c:f>
              <c:strCache>
                <c:ptCount val="1"/>
                <c:pt idx="0">
                  <c:v> Demand </c:v>
                </c:pt>
              </c:strCache>
            </c:strRef>
          </c:tx>
          <c:spPr>
            <a:ln w="28575" cap="rnd">
              <a:solidFill>
                <a:srgbClr val="00FA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Change'!$GT$3:$GT$23</c:f>
              <c:numCache>
                <c:formatCode>0.00%</c:formatCode>
                <c:ptCount val="21"/>
                <c:pt idx="0">
                  <c:v>0</c:v>
                </c:pt>
                <c:pt idx="1">
                  <c:v>-3.6767427048806089E-2</c:v>
                </c:pt>
                <c:pt idx="2">
                  <c:v>-5.5109682058892412E-2</c:v>
                </c:pt>
                <c:pt idx="3">
                  <c:v>-8.4465434694667121E-2</c:v>
                </c:pt>
                <c:pt idx="4">
                  <c:v>-0.10230202845241791</c:v>
                </c:pt>
                <c:pt idx="5">
                  <c:v>-0.18950283968000506</c:v>
                </c:pt>
                <c:pt idx="6">
                  <c:v>-0.22480697398496585</c:v>
                </c:pt>
                <c:pt idx="7">
                  <c:v>-0.2977358892943221</c:v>
                </c:pt>
                <c:pt idx="8">
                  <c:v>-0.35755306020779132</c:v>
                </c:pt>
                <c:pt idx="9">
                  <c:v>-0.45179318554824971</c:v>
                </c:pt>
                <c:pt idx="10">
                  <c:v>-0.47843819131452503</c:v>
                </c:pt>
                <c:pt idx="11">
                  <c:v>-0.48292905741368503</c:v>
                </c:pt>
                <c:pt idx="12">
                  <c:v>-0.48839996076895781</c:v>
                </c:pt>
                <c:pt idx="13">
                  <c:v>-0.51449113891002651</c:v>
                </c:pt>
                <c:pt idx="14">
                  <c:v>-0.55786695303599398</c:v>
                </c:pt>
                <c:pt idx="15">
                  <c:v>-0.45827896695123144</c:v>
                </c:pt>
                <c:pt idx="16">
                  <c:v>-0.39647306644608188</c:v>
                </c:pt>
                <c:pt idx="17">
                  <c:v>-0.34941042831263874</c:v>
                </c:pt>
                <c:pt idx="18">
                  <c:v>-0.3263454633232083</c:v>
                </c:pt>
                <c:pt idx="19">
                  <c:v>-0.35905756510717202</c:v>
                </c:pt>
                <c:pt idx="20">
                  <c:v>-0.35870469153098011</c:v>
                </c:pt>
              </c:numCache>
            </c:numRef>
          </c:val>
          <c:smooth val="0"/>
          <c:extLst>
            <c:ext xmlns:c16="http://schemas.microsoft.com/office/drawing/2014/chart" uri="{C3380CC4-5D6E-409C-BE32-E72D297353CC}">
              <c16:uniqueId val="{00000000-54A6-BA42-9238-6074124AEC66}"/>
            </c:ext>
          </c:extLst>
        </c:ser>
        <c:ser>
          <c:idx val="8"/>
          <c:order val="1"/>
          <c:tx>
            <c:strRef>
              <c:f>'Qtrly Share Change'!$GU$2</c:f>
              <c:strCache>
                <c:ptCount val="1"/>
                <c:pt idx="0">
                  <c:v> Term </c:v>
                </c:pt>
              </c:strCache>
            </c:strRef>
          </c:tx>
          <c:spPr>
            <a:ln w="28575" cap="rnd">
              <a:solidFill>
                <a:srgbClr val="FF00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Change'!$GU$3:$GU$23</c:f>
              <c:numCache>
                <c:formatCode>0.00%</c:formatCode>
                <c:ptCount val="21"/>
                <c:pt idx="0">
                  <c:v>0</c:v>
                </c:pt>
                <c:pt idx="1">
                  <c:v>6.2102071355974134E-2</c:v>
                </c:pt>
                <c:pt idx="2">
                  <c:v>6.4486317630597215E-2</c:v>
                </c:pt>
                <c:pt idx="3">
                  <c:v>-5.3135470301242538E-3</c:v>
                </c:pt>
                <c:pt idx="4">
                  <c:v>-4.5154573451523405E-2</c:v>
                </c:pt>
                <c:pt idx="5">
                  <c:v>-5.5880781959188185E-2</c:v>
                </c:pt>
                <c:pt idx="6">
                  <c:v>-1.2068033563652377E-2</c:v>
                </c:pt>
                <c:pt idx="7">
                  <c:v>2.279687578375969E-2</c:v>
                </c:pt>
                <c:pt idx="8">
                  <c:v>-1.7943423385851899E-2</c:v>
                </c:pt>
                <c:pt idx="9">
                  <c:v>-7.666092527669198E-2</c:v>
                </c:pt>
                <c:pt idx="10">
                  <c:v>1.9148187875326995E-2</c:v>
                </c:pt>
                <c:pt idx="11">
                  <c:v>0.17385842565770274</c:v>
                </c:pt>
                <c:pt idx="12">
                  <c:v>0.22567757417052461</c:v>
                </c:pt>
                <c:pt idx="13">
                  <c:v>0.24073491605372807</c:v>
                </c:pt>
                <c:pt idx="14">
                  <c:v>0.22267926230178678</c:v>
                </c:pt>
                <c:pt idx="15">
                  <c:v>-3.2594692215914427E-2</c:v>
                </c:pt>
                <c:pt idx="16">
                  <c:v>-4.5994836108954058E-2</c:v>
                </c:pt>
                <c:pt idx="17">
                  <c:v>-2.4362923760683979E-2</c:v>
                </c:pt>
                <c:pt idx="18">
                  <c:v>-9.7061367899008433E-2</c:v>
                </c:pt>
                <c:pt idx="19">
                  <c:v>-0.10906114997275723</c:v>
                </c:pt>
                <c:pt idx="20">
                  <c:v>-6.594423033056826E-2</c:v>
                </c:pt>
              </c:numCache>
            </c:numRef>
          </c:val>
          <c:smooth val="0"/>
          <c:extLst>
            <c:ext xmlns:c16="http://schemas.microsoft.com/office/drawing/2014/chart" uri="{C3380CC4-5D6E-409C-BE32-E72D297353CC}">
              <c16:uniqueId val="{00000001-54A6-BA42-9238-6074124AEC66}"/>
            </c:ext>
          </c:extLst>
        </c:ser>
        <c:ser>
          <c:idx val="11"/>
          <c:order val="2"/>
          <c:tx>
            <c:strRef>
              <c:f>'Qtrly Share Change'!$GW$2</c:f>
              <c:strCache>
                <c:ptCount val="1"/>
                <c:pt idx="0">
                  <c:v> Mortgages </c:v>
                </c:pt>
              </c:strCache>
            </c:strRef>
          </c:tx>
          <c:spPr>
            <a:ln w="28575" cap="rnd">
              <a:solidFill>
                <a:srgbClr val="AB7942"/>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Change'!$GW$3:$GW$23</c:f>
              <c:numCache>
                <c:formatCode>0.00%</c:formatCode>
                <c:ptCount val="21"/>
                <c:pt idx="0">
                  <c:v>0</c:v>
                </c:pt>
                <c:pt idx="1">
                  <c:v>-1.6028310117140489E-2</c:v>
                </c:pt>
                <c:pt idx="2">
                  <c:v>-5.1375586183483687E-2</c:v>
                </c:pt>
                <c:pt idx="3">
                  <c:v>5.1313318691699826E-2</c:v>
                </c:pt>
                <c:pt idx="4">
                  <c:v>-3.9889834554348538E-2</c:v>
                </c:pt>
                <c:pt idx="5">
                  <c:v>-6.8956851954432893E-2</c:v>
                </c:pt>
                <c:pt idx="6">
                  <c:v>-0.11762982190445193</c:v>
                </c:pt>
                <c:pt idx="7">
                  <c:v>5.5891428816486816E-2</c:v>
                </c:pt>
                <c:pt idx="8">
                  <c:v>-4.7848901761421023E-2</c:v>
                </c:pt>
                <c:pt idx="9">
                  <c:v>6.4611100090975204E-2</c:v>
                </c:pt>
                <c:pt idx="10">
                  <c:v>9.1643679956673885E-2</c:v>
                </c:pt>
                <c:pt idx="11">
                  <c:v>0.392587535175697</c:v>
                </c:pt>
                <c:pt idx="12">
                  <c:v>0.33947179538584471</c:v>
                </c:pt>
                <c:pt idx="13">
                  <c:v>0.37167897664953375</c:v>
                </c:pt>
                <c:pt idx="14">
                  <c:v>0.23344555747266704</c:v>
                </c:pt>
                <c:pt idx="15">
                  <c:v>0.33925487497781609</c:v>
                </c:pt>
                <c:pt idx="16">
                  <c:v>0.33739563480933082</c:v>
                </c:pt>
                <c:pt idx="17">
                  <c:v>0.33732944397802189</c:v>
                </c:pt>
                <c:pt idx="18">
                  <c:v>0.36414472099346268</c:v>
                </c:pt>
                <c:pt idx="19">
                  <c:v>0.26307876867436597</c:v>
                </c:pt>
                <c:pt idx="20">
                  <c:v>0.38181434858802438</c:v>
                </c:pt>
              </c:numCache>
            </c:numRef>
          </c:val>
          <c:smooth val="0"/>
          <c:extLst>
            <c:ext xmlns:c16="http://schemas.microsoft.com/office/drawing/2014/chart" uri="{C3380CC4-5D6E-409C-BE32-E72D297353CC}">
              <c16:uniqueId val="{00000002-54A6-BA42-9238-6074124AEC66}"/>
            </c:ext>
          </c:extLst>
        </c:ser>
        <c:ser>
          <c:idx val="13"/>
          <c:order val="3"/>
          <c:tx>
            <c:strRef>
              <c:f>'Qtrly Share Change'!$GX$2</c:f>
              <c:strCache>
                <c:ptCount val="1"/>
                <c:pt idx="0">
                  <c:v> Personal Loans </c:v>
                </c:pt>
              </c:strCache>
            </c:strRef>
          </c:tx>
          <c:spPr>
            <a:ln w="28575" cap="rnd">
              <a:solidFill>
                <a:srgbClr val="00B0F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Change'!$GX$3:$GX$23</c:f>
              <c:numCache>
                <c:formatCode>0.00%</c:formatCode>
                <c:ptCount val="21"/>
                <c:pt idx="0">
                  <c:v>0</c:v>
                </c:pt>
                <c:pt idx="1">
                  <c:v>-8.2866787991007662E-2</c:v>
                </c:pt>
                <c:pt idx="2">
                  <c:v>-1.2594951619679573E-2</c:v>
                </c:pt>
                <c:pt idx="3">
                  <c:v>-8.986135243176957E-2</c:v>
                </c:pt>
                <c:pt idx="4">
                  <c:v>-0.21715959655980391</c:v>
                </c:pt>
                <c:pt idx="5">
                  <c:v>-0.26258449871313844</c:v>
                </c:pt>
                <c:pt idx="6">
                  <c:v>0.66715050188088099</c:v>
                </c:pt>
                <c:pt idx="7">
                  <c:v>0.41645091317641725</c:v>
                </c:pt>
                <c:pt idx="8">
                  <c:v>0.44006516437934307</c:v>
                </c:pt>
                <c:pt idx="9">
                  <c:v>-2.0191102901622408E-2</c:v>
                </c:pt>
                <c:pt idx="10">
                  <c:v>0.17283745839862402</c:v>
                </c:pt>
                <c:pt idx="11">
                  <c:v>0.40448969757789105</c:v>
                </c:pt>
                <c:pt idx="12">
                  <c:v>0.57016718812210343</c:v>
                </c:pt>
                <c:pt idx="13">
                  <c:v>0.72142410180366856</c:v>
                </c:pt>
                <c:pt idx="14">
                  <c:v>0.75691033826250964</c:v>
                </c:pt>
                <c:pt idx="15">
                  <c:v>0.65206631529885295</c:v>
                </c:pt>
                <c:pt idx="16">
                  <c:v>0.57101404856070981</c:v>
                </c:pt>
                <c:pt idx="17">
                  <c:v>0.7847254043988402</c:v>
                </c:pt>
                <c:pt idx="18">
                  <c:v>1.1168901096518853</c:v>
                </c:pt>
                <c:pt idx="19">
                  <c:v>1.2471398104172855</c:v>
                </c:pt>
                <c:pt idx="20">
                  <c:v>1.4043969012545392</c:v>
                </c:pt>
              </c:numCache>
            </c:numRef>
          </c:val>
          <c:smooth val="0"/>
          <c:extLst>
            <c:ext xmlns:c16="http://schemas.microsoft.com/office/drawing/2014/chart" uri="{C3380CC4-5D6E-409C-BE32-E72D297353CC}">
              <c16:uniqueId val="{00000003-54A6-BA42-9238-6074124AEC66}"/>
            </c:ext>
          </c:extLst>
        </c:ser>
        <c:dLbls>
          <c:showLegendKey val="0"/>
          <c:showVal val="0"/>
          <c:showCatName val="0"/>
          <c:showSerName val="0"/>
          <c:showPercent val="0"/>
          <c:showBubbleSize val="0"/>
        </c:dLbls>
        <c:smooth val="0"/>
        <c:axId val="403876928"/>
        <c:axId val="403877320"/>
      </c:lineChart>
      <c:catAx>
        <c:axId val="40387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7320"/>
        <c:crossesAt val="0"/>
        <c:auto val="1"/>
        <c:lblAlgn val="ctr"/>
        <c:lblOffset val="100"/>
        <c:noMultiLvlLbl val="0"/>
      </c:catAx>
      <c:valAx>
        <c:axId val="4038773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6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Haventree Bank</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7"/>
          <c:order val="0"/>
          <c:tx>
            <c:strRef>
              <c:f>'6. Chgs in Tot Share'!$MC$3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Share'!$MC$4:$MC$27</c:f>
              <c:numCache>
                <c:formatCode>0.00%</c:formatCode>
                <c:ptCount val="24"/>
                <c:pt idx="0">
                  <c:v>0</c:v>
                </c:pt>
                <c:pt idx="1">
                  <c:v>0.23418026841456671</c:v>
                </c:pt>
                <c:pt idx="2">
                  <c:v>0.48805398987061405</c:v>
                </c:pt>
                <c:pt idx="3">
                  <c:v>0.67842791154038939</c:v>
                </c:pt>
                <c:pt idx="4">
                  <c:v>1.6830897658824131E-3</c:v>
                </c:pt>
                <c:pt idx="5">
                  <c:v>5.2436517496552331E-3</c:v>
                </c:pt>
                <c:pt idx="6">
                  <c:v>0.23630729108326937</c:v>
                </c:pt>
                <c:pt idx="7">
                  <c:v>0.46823280069610373</c:v>
                </c:pt>
                <c:pt idx="8">
                  <c:v>-0.23304772582752395</c:v>
                </c:pt>
                <c:pt idx="9">
                  <c:v>-0.36260004952592795</c:v>
                </c:pt>
                <c:pt idx="10">
                  <c:v>-0.35077001662759333</c:v>
                </c:pt>
                <c:pt idx="11">
                  <c:v>-0.21399582594782171</c:v>
                </c:pt>
                <c:pt idx="12">
                  <c:v>-2.5469059940283402E-2</c:v>
                </c:pt>
              </c:numCache>
            </c:numRef>
          </c:val>
          <c:smooth val="0"/>
          <c:extLst>
            <c:ext xmlns:c16="http://schemas.microsoft.com/office/drawing/2014/chart" uri="{C3380CC4-5D6E-409C-BE32-E72D297353CC}">
              <c16:uniqueId val="{00000000-5DB3-434C-8329-47B4882082CC}"/>
            </c:ext>
          </c:extLst>
        </c:ser>
        <c:ser>
          <c:idx val="8"/>
          <c:order val="1"/>
          <c:tx>
            <c:strRef>
              <c:f>'6. Chgs in Tot Share'!$MD$3</c:f>
              <c:strCache>
                <c:ptCount val="1"/>
                <c:pt idx="0">
                  <c:v> Term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Share'!$MD$4:$MD$27</c:f>
              <c:numCache>
                <c:formatCode>0.00%</c:formatCode>
                <c:ptCount val="24"/>
                <c:pt idx="0">
                  <c:v>0</c:v>
                </c:pt>
                <c:pt idx="1">
                  <c:v>3.1254835873416334E-2</c:v>
                </c:pt>
                <c:pt idx="2">
                  <c:v>4.1981435070595027E-2</c:v>
                </c:pt>
                <c:pt idx="3">
                  <c:v>5.1915860822571193E-2</c:v>
                </c:pt>
                <c:pt idx="4">
                  <c:v>3.0641499432054489E-2</c:v>
                </c:pt>
                <c:pt idx="5">
                  <c:v>0.11565399077345348</c:v>
                </c:pt>
                <c:pt idx="6">
                  <c:v>0.14608248213629071</c:v>
                </c:pt>
                <c:pt idx="7">
                  <c:v>0.18688921170584474</c:v>
                </c:pt>
                <c:pt idx="8">
                  <c:v>0.20092746979196852</c:v>
                </c:pt>
                <c:pt idx="9">
                  <c:v>0.21466520543986253</c:v>
                </c:pt>
                <c:pt idx="10">
                  <c:v>0.16254798773764093</c:v>
                </c:pt>
                <c:pt idx="11">
                  <c:v>0.14428813365903309</c:v>
                </c:pt>
                <c:pt idx="12">
                  <c:v>0.14221849604388126</c:v>
                </c:pt>
              </c:numCache>
            </c:numRef>
          </c:val>
          <c:smooth val="0"/>
          <c:extLst>
            <c:ext xmlns:c16="http://schemas.microsoft.com/office/drawing/2014/chart" uri="{C3380CC4-5D6E-409C-BE32-E72D297353CC}">
              <c16:uniqueId val="{00000001-5DB3-434C-8329-47B4882082CC}"/>
            </c:ext>
          </c:extLst>
        </c:ser>
        <c:ser>
          <c:idx val="11"/>
          <c:order val="2"/>
          <c:tx>
            <c:strRef>
              <c:f>'6. Chgs in Tot Share'!$MF$3</c:f>
              <c:strCache>
                <c:ptCount val="1"/>
                <c:pt idx="0">
                  <c:v> Mortgages </c:v>
                </c:pt>
              </c:strCache>
            </c:strRef>
          </c:tx>
          <c:spPr>
            <a:ln w="28575" cap="rnd">
              <a:solidFill>
                <a:srgbClr val="AB794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Share'!$MF$4:$MF$27</c:f>
              <c:numCache>
                <c:formatCode>0.00%</c:formatCode>
                <c:ptCount val="24"/>
                <c:pt idx="0">
                  <c:v>0</c:v>
                </c:pt>
                <c:pt idx="1">
                  <c:v>1.0135285962594137E-2</c:v>
                </c:pt>
                <c:pt idx="2">
                  <c:v>2.9658428686926586E-2</c:v>
                </c:pt>
                <c:pt idx="3">
                  <c:v>2.5652418685913038E-2</c:v>
                </c:pt>
                <c:pt idx="4">
                  <c:v>3.9918354214642349E-2</c:v>
                </c:pt>
                <c:pt idx="5">
                  <c:v>5.3056243270397749E-2</c:v>
                </c:pt>
                <c:pt idx="6">
                  <c:v>6.2548464969592724E-2</c:v>
                </c:pt>
                <c:pt idx="7">
                  <c:v>6.3013279656328483E-2</c:v>
                </c:pt>
                <c:pt idx="8">
                  <c:v>6.5361163552141485E-2</c:v>
                </c:pt>
                <c:pt idx="9">
                  <c:v>5.6071577199604442E-2</c:v>
                </c:pt>
                <c:pt idx="10">
                  <c:v>4.5595721800470682E-2</c:v>
                </c:pt>
                <c:pt idx="11">
                  <c:v>3.8633680807641478E-2</c:v>
                </c:pt>
                <c:pt idx="12">
                  <c:v>3.7854073336928959E-2</c:v>
                </c:pt>
              </c:numCache>
            </c:numRef>
          </c:val>
          <c:smooth val="0"/>
          <c:extLst>
            <c:ext xmlns:c16="http://schemas.microsoft.com/office/drawing/2014/chart" uri="{C3380CC4-5D6E-409C-BE32-E72D297353CC}">
              <c16:uniqueId val="{00000002-5DB3-434C-8329-47B4882082CC}"/>
            </c:ext>
          </c:extLst>
        </c:ser>
        <c:dLbls>
          <c:showLegendKey val="0"/>
          <c:showVal val="0"/>
          <c:showCatName val="0"/>
          <c:showSerName val="0"/>
          <c:showPercent val="0"/>
          <c:showBubbleSize val="0"/>
        </c:dLbls>
        <c:smooth val="0"/>
        <c:axId val="403876928"/>
        <c:axId val="403877320"/>
      </c:lineChart>
      <c:catAx>
        <c:axId val="40387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7320"/>
        <c:crossesAt val="0"/>
        <c:auto val="1"/>
        <c:lblAlgn val="ctr"/>
        <c:lblOffset val="100"/>
        <c:noMultiLvlLbl val="0"/>
      </c:catAx>
      <c:valAx>
        <c:axId val="4038773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6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ADS Canadian Bank</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7"/>
          <c:order val="0"/>
          <c:tx>
            <c:strRef>
              <c:f>'6. Chgs in Tot Share'!$MJ$3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Share'!$MJ$4:$MJ$27</c:f>
              <c:numCache>
                <c:formatCode>0.00%</c:formatCode>
                <c:ptCount val="24"/>
                <c:pt idx="0">
                  <c:v>0</c:v>
                </c:pt>
                <c:pt idx="1">
                  <c:v>5.0459412001807183E-3</c:v>
                </c:pt>
                <c:pt idx="2">
                  <c:v>2.7210241904724292E-2</c:v>
                </c:pt>
                <c:pt idx="3">
                  <c:v>2.4261447860302117E-3</c:v>
                </c:pt>
                <c:pt idx="4">
                  <c:v>-7.2929816809083788E-3</c:v>
                </c:pt>
                <c:pt idx="5">
                  <c:v>-3.4676755971081628E-2</c:v>
                </c:pt>
                <c:pt idx="6">
                  <c:v>-9.4683435516494635E-2</c:v>
                </c:pt>
                <c:pt idx="7">
                  <c:v>-0.12486295332119238</c:v>
                </c:pt>
                <c:pt idx="8">
                  <c:v>-0.15537472180071971</c:v>
                </c:pt>
                <c:pt idx="9">
                  <c:v>-0.19375739489701621</c:v>
                </c:pt>
                <c:pt idx="10">
                  <c:v>-0.20627506002323329</c:v>
                </c:pt>
                <c:pt idx="11">
                  <c:v>-0.21924240424673003</c:v>
                </c:pt>
                <c:pt idx="12">
                  <c:v>-0.23685633793293881</c:v>
                </c:pt>
              </c:numCache>
            </c:numRef>
          </c:val>
          <c:smooth val="0"/>
          <c:extLst>
            <c:ext xmlns:c16="http://schemas.microsoft.com/office/drawing/2014/chart" uri="{C3380CC4-5D6E-409C-BE32-E72D297353CC}">
              <c16:uniqueId val="{00000000-20D7-1F4E-B850-74CDC020EC55}"/>
            </c:ext>
          </c:extLst>
        </c:ser>
        <c:ser>
          <c:idx val="0"/>
          <c:order val="1"/>
          <c:tx>
            <c:strRef>
              <c:f>'6. Chgs in Tot Share'!$MK$3</c:f>
              <c:strCache>
                <c:ptCount val="1"/>
                <c:pt idx="0">
                  <c:v> Term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Share'!$MK$4:$MK$27</c:f>
              <c:numCache>
                <c:formatCode>0.00%</c:formatCode>
                <c:ptCount val="24"/>
                <c:pt idx="0">
                  <c:v>0</c:v>
                </c:pt>
                <c:pt idx="1">
                  <c:v>6.0708139091840176E-2</c:v>
                </c:pt>
                <c:pt idx="2">
                  <c:v>0.10766357115168843</c:v>
                </c:pt>
                <c:pt idx="3">
                  <c:v>0.14188356869116875</c:v>
                </c:pt>
                <c:pt idx="4">
                  <c:v>0.2036390545096548</c:v>
                </c:pt>
                <c:pt idx="5">
                  <c:v>0.27223197514280006</c:v>
                </c:pt>
                <c:pt idx="6">
                  <c:v>0.33089799915192758</c:v>
                </c:pt>
                <c:pt idx="7">
                  <c:v>0.22216419263383239</c:v>
                </c:pt>
                <c:pt idx="8">
                  <c:v>0.23891474695827136</c:v>
                </c:pt>
                <c:pt idx="9">
                  <c:v>0.22639605161934429</c:v>
                </c:pt>
                <c:pt idx="10">
                  <c:v>0.17359903081001063</c:v>
                </c:pt>
                <c:pt idx="11">
                  <c:v>0.14576325125371592</c:v>
                </c:pt>
                <c:pt idx="12">
                  <c:v>0.11501229227945581</c:v>
                </c:pt>
              </c:numCache>
            </c:numRef>
          </c:val>
          <c:smooth val="0"/>
          <c:extLst>
            <c:ext xmlns:c16="http://schemas.microsoft.com/office/drawing/2014/chart" uri="{C3380CC4-5D6E-409C-BE32-E72D297353CC}">
              <c16:uniqueId val="{00000001-20D7-1F4E-B850-74CDC020EC55}"/>
            </c:ext>
          </c:extLst>
        </c:ser>
        <c:dLbls>
          <c:showLegendKey val="0"/>
          <c:showVal val="0"/>
          <c:showCatName val="0"/>
          <c:showSerName val="0"/>
          <c:showPercent val="0"/>
          <c:showBubbleSize val="0"/>
        </c:dLbls>
        <c:smooth val="0"/>
        <c:axId val="403876928"/>
        <c:axId val="403877320"/>
      </c:lineChart>
      <c:catAx>
        <c:axId val="40387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7320"/>
        <c:crossesAt val="0"/>
        <c:auto val="1"/>
        <c:lblAlgn val="ctr"/>
        <c:lblOffset val="100"/>
        <c:noMultiLvlLbl val="0"/>
      </c:catAx>
      <c:valAx>
        <c:axId val="4038773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6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MCAN Mortgage Corporation</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7"/>
          <c:order val="0"/>
          <c:tx>
            <c:strRef>
              <c:f>'6. Chgs in Tot Share'!$MQ$3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Share'!$MQ$4:$MQ$27</c:f>
              <c:numCache>
                <c:formatCode>0.00%</c:formatCode>
                <c:ptCount val="24"/>
                <c:pt idx="0">
                  <c:v>0</c:v>
                </c:pt>
                <c:pt idx="1">
                  <c:v>0.9511281871862336</c:v>
                </c:pt>
                <c:pt idx="2">
                  <c:v>0.21150061407513884</c:v>
                </c:pt>
                <c:pt idx="3">
                  <c:v>6.4106843875424049E-2</c:v>
                </c:pt>
                <c:pt idx="4">
                  <c:v>9.6457382143391113E-2</c:v>
                </c:pt>
                <c:pt idx="5">
                  <c:v>0.10228750953791595</c:v>
                </c:pt>
                <c:pt idx="6">
                  <c:v>-0.13719485670515522</c:v>
                </c:pt>
                <c:pt idx="7">
                  <c:v>0.52952523179901545</c:v>
                </c:pt>
                <c:pt idx="8">
                  <c:v>0.90154012818995899</c:v>
                </c:pt>
                <c:pt idx="9">
                  <c:v>-4.397927143185467E-2</c:v>
                </c:pt>
                <c:pt idx="10">
                  <c:v>0.23202138412112328</c:v>
                </c:pt>
                <c:pt idx="11">
                  <c:v>0.32180575604473088</c:v>
                </c:pt>
                <c:pt idx="12">
                  <c:v>3.1747876443989416E-2</c:v>
                </c:pt>
              </c:numCache>
            </c:numRef>
          </c:val>
          <c:smooth val="0"/>
          <c:extLst>
            <c:ext xmlns:c16="http://schemas.microsoft.com/office/drawing/2014/chart" uri="{C3380CC4-5D6E-409C-BE32-E72D297353CC}">
              <c16:uniqueId val="{00000000-F953-5D4C-8FC0-DAF51042BCA6}"/>
            </c:ext>
          </c:extLst>
        </c:ser>
        <c:ser>
          <c:idx val="8"/>
          <c:order val="1"/>
          <c:tx>
            <c:strRef>
              <c:f>'6. Chgs in Tot Share'!$MR$3</c:f>
              <c:strCache>
                <c:ptCount val="1"/>
                <c:pt idx="0">
                  <c:v> Term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Share'!$MR$4:$MR$27</c:f>
              <c:numCache>
                <c:formatCode>0.00%</c:formatCode>
                <c:ptCount val="24"/>
                <c:pt idx="0">
                  <c:v>0</c:v>
                </c:pt>
                <c:pt idx="1">
                  <c:v>6.1041411979596586E-3</c:v>
                </c:pt>
                <c:pt idx="2">
                  <c:v>7.8426252006844523E-3</c:v>
                </c:pt>
                <c:pt idx="3">
                  <c:v>2.0145958974424505E-2</c:v>
                </c:pt>
                <c:pt idx="4">
                  <c:v>6.7592363355498702E-2</c:v>
                </c:pt>
                <c:pt idx="5">
                  <c:v>5.237228696673972E-2</c:v>
                </c:pt>
                <c:pt idx="6">
                  <c:v>0.10259509796695573</c:v>
                </c:pt>
                <c:pt idx="7">
                  <c:v>0.16898432114087542</c:v>
                </c:pt>
                <c:pt idx="8">
                  <c:v>0.22595292742525458</c:v>
                </c:pt>
                <c:pt idx="9">
                  <c:v>0.33260488035701158</c:v>
                </c:pt>
                <c:pt idx="10">
                  <c:v>0.37249776378240579</c:v>
                </c:pt>
                <c:pt idx="11">
                  <c:v>0.40986464997001676</c:v>
                </c:pt>
                <c:pt idx="12">
                  <c:v>-0.71156852503128143</c:v>
                </c:pt>
              </c:numCache>
            </c:numRef>
          </c:val>
          <c:smooth val="0"/>
          <c:extLst>
            <c:ext xmlns:c16="http://schemas.microsoft.com/office/drawing/2014/chart" uri="{C3380CC4-5D6E-409C-BE32-E72D297353CC}">
              <c16:uniqueId val="{00000001-F953-5D4C-8FC0-DAF51042BCA6}"/>
            </c:ext>
          </c:extLst>
        </c:ser>
        <c:ser>
          <c:idx val="11"/>
          <c:order val="2"/>
          <c:tx>
            <c:strRef>
              <c:f>'6. Chgs in Tot Share'!$MT$3</c:f>
              <c:strCache>
                <c:ptCount val="1"/>
                <c:pt idx="0">
                  <c:v> Mortgages </c:v>
                </c:pt>
              </c:strCache>
            </c:strRef>
          </c:tx>
          <c:spPr>
            <a:ln w="28575" cap="rnd">
              <a:solidFill>
                <a:srgbClr val="AB794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Share'!$MT$4:$MT$27</c:f>
              <c:numCache>
                <c:formatCode>0.00%</c:formatCode>
                <c:ptCount val="24"/>
                <c:pt idx="0">
                  <c:v>0</c:v>
                </c:pt>
                <c:pt idx="1">
                  <c:v>1.5839125256871287E-2</c:v>
                </c:pt>
                <c:pt idx="2">
                  <c:v>1.8933702575791075E-2</c:v>
                </c:pt>
                <c:pt idx="3">
                  <c:v>4.5465225151899005E-2</c:v>
                </c:pt>
                <c:pt idx="4">
                  <c:v>6.5915440822405344E-2</c:v>
                </c:pt>
                <c:pt idx="5">
                  <c:v>0.10125988895432671</c:v>
                </c:pt>
                <c:pt idx="6">
                  <c:v>0.11746973038493214</c:v>
                </c:pt>
                <c:pt idx="7">
                  <c:v>0.12330731586326245</c:v>
                </c:pt>
                <c:pt idx="8">
                  <c:v>0.15574843018067597</c:v>
                </c:pt>
                <c:pt idx="9">
                  <c:v>0.21344784045088314</c:v>
                </c:pt>
                <c:pt idx="10">
                  <c:v>0.24706935442374239</c:v>
                </c:pt>
                <c:pt idx="11">
                  <c:v>0.26997494586972792</c:v>
                </c:pt>
                <c:pt idx="12">
                  <c:v>0.29148027595023668</c:v>
                </c:pt>
              </c:numCache>
            </c:numRef>
          </c:val>
          <c:smooth val="0"/>
          <c:extLst>
            <c:ext xmlns:c16="http://schemas.microsoft.com/office/drawing/2014/chart" uri="{C3380CC4-5D6E-409C-BE32-E72D297353CC}">
              <c16:uniqueId val="{00000002-F953-5D4C-8FC0-DAF51042BCA6}"/>
            </c:ext>
          </c:extLst>
        </c:ser>
        <c:ser>
          <c:idx val="0"/>
          <c:order val="3"/>
          <c:tx>
            <c:strRef>
              <c:f>'6. Chgs in Tot Share'!$MU$3</c:f>
              <c:strCache>
                <c:ptCount val="1"/>
                <c:pt idx="0">
                  <c:v> Personal Loans </c:v>
                </c:pt>
              </c:strCache>
            </c:strRef>
          </c:tx>
          <c:spPr>
            <a:ln w="28575" cap="rnd">
              <a:solidFill>
                <a:srgbClr val="00B0F0"/>
              </a:solidFill>
              <a:prstDash val="solid"/>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Share'!$MU$4:$MU$27</c:f>
              <c:numCache>
                <c:formatCode>0.00%</c:formatCode>
                <c:ptCount val="24"/>
                <c:pt idx="0">
                  <c:v>0</c:v>
                </c:pt>
                <c:pt idx="1">
                  <c:v>-3.8311879480098327E-3</c:v>
                </c:pt>
                <c:pt idx="2">
                  <c:v>9.7848405914265362E-4</c:v>
                </c:pt>
                <c:pt idx="3">
                  <c:v>-6.6556311462279269E-3</c:v>
                </c:pt>
                <c:pt idx="4">
                  <c:v>-5.7010848551058728E-3</c:v>
                </c:pt>
                <c:pt idx="5">
                  <c:v>-4.3546870504065555E-2</c:v>
                </c:pt>
                <c:pt idx="6">
                  <c:v>-5.3854662495572733E-2</c:v>
                </c:pt>
                <c:pt idx="7">
                  <c:v>0.21512067222002293</c:v>
                </c:pt>
                <c:pt idx="8">
                  <c:v>0.25336225063104539</c:v>
                </c:pt>
                <c:pt idx="9">
                  <c:v>0.19415217011798214</c:v>
                </c:pt>
                <c:pt idx="10">
                  <c:v>0.18686343388512081</c:v>
                </c:pt>
                <c:pt idx="11">
                  <c:v>0.167567598897015</c:v>
                </c:pt>
                <c:pt idx="12">
                  <c:v>0.16130260202488461</c:v>
                </c:pt>
              </c:numCache>
            </c:numRef>
          </c:val>
          <c:smooth val="0"/>
          <c:extLst>
            <c:ext xmlns:c16="http://schemas.microsoft.com/office/drawing/2014/chart" uri="{C3380CC4-5D6E-409C-BE32-E72D297353CC}">
              <c16:uniqueId val="{00000003-F953-5D4C-8FC0-DAF51042BCA6}"/>
            </c:ext>
          </c:extLst>
        </c:ser>
        <c:dLbls>
          <c:showLegendKey val="0"/>
          <c:showVal val="0"/>
          <c:showCatName val="0"/>
          <c:showSerName val="0"/>
          <c:showPercent val="0"/>
          <c:showBubbleSize val="0"/>
        </c:dLbls>
        <c:smooth val="0"/>
        <c:axId val="403876928"/>
        <c:axId val="403877320"/>
      </c:lineChart>
      <c:catAx>
        <c:axId val="40387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7320"/>
        <c:crossesAt val="0"/>
        <c:auto val="1"/>
        <c:lblAlgn val="ctr"/>
        <c:lblOffset val="100"/>
        <c:noMultiLvlLbl val="0"/>
      </c:catAx>
      <c:valAx>
        <c:axId val="4038773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6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Community Trust</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7"/>
          <c:order val="0"/>
          <c:tx>
            <c:strRef>
              <c:f>'6. Chgs in Tot Share'!$MX$3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Share'!$MX$4:$MX$27</c:f>
              <c:numCache>
                <c:formatCode>0.00%</c:formatCode>
                <c:ptCount val="24"/>
                <c:pt idx="0">
                  <c:v>0</c:v>
                </c:pt>
                <c:pt idx="1">
                  <c:v>4.0326575050585491E-2</c:v>
                </c:pt>
                <c:pt idx="2">
                  <c:v>-9.3541455791036274E-3</c:v>
                </c:pt>
                <c:pt idx="3">
                  <c:v>-0.1577633157321324</c:v>
                </c:pt>
                <c:pt idx="4">
                  <c:v>5.0438168385017294E-3</c:v>
                </c:pt>
                <c:pt idx="5">
                  <c:v>3.7727473034439657E-2</c:v>
                </c:pt>
                <c:pt idx="6">
                  <c:v>5.4873946088421277E-2</c:v>
                </c:pt>
                <c:pt idx="7">
                  <c:v>5.2465504456028697E-2</c:v>
                </c:pt>
                <c:pt idx="8">
                  <c:v>0.13563697224099491</c:v>
                </c:pt>
                <c:pt idx="9">
                  <c:v>0.11117675786882086</c:v>
                </c:pt>
                <c:pt idx="10">
                  <c:v>0.11533857186567766</c:v>
                </c:pt>
                <c:pt idx="11">
                  <c:v>0.3086287610040605</c:v>
                </c:pt>
                <c:pt idx="12">
                  <c:v>0.16923409001419834</c:v>
                </c:pt>
              </c:numCache>
            </c:numRef>
          </c:val>
          <c:smooth val="0"/>
          <c:extLst>
            <c:ext xmlns:c16="http://schemas.microsoft.com/office/drawing/2014/chart" uri="{C3380CC4-5D6E-409C-BE32-E72D297353CC}">
              <c16:uniqueId val="{00000000-31EC-EC4E-BDAE-2CB8740BFBB2}"/>
            </c:ext>
          </c:extLst>
        </c:ser>
        <c:ser>
          <c:idx val="8"/>
          <c:order val="1"/>
          <c:tx>
            <c:strRef>
              <c:f>'6. Chgs in Tot Share'!$MY$3</c:f>
              <c:strCache>
                <c:ptCount val="1"/>
                <c:pt idx="0">
                  <c:v> Term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Share'!$MY$4:$MY$27</c:f>
              <c:numCache>
                <c:formatCode>0.00%</c:formatCode>
                <c:ptCount val="24"/>
                <c:pt idx="0">
                  <c:v>0</c:v>
                </c:pt>
                <c:pt idx="1">
                  <c:v>-0.1193213657130975</c:v>
                </c:pt>
                <c:pt idx="2">
                  <c:v>-0.12843256060609753</c:v>
                </c:pt>
                <c:pt idx="3">
                  <c:v>0.11364871601269398</c:v>
                </c:pt>
                <c:pt idx="4">
                  <c:v>0.11980564719816594</c:v>
                </c:pt>
                <c:pt idx="5">
                  <c:v>0.12600985223201988</c:v>
                </c:pt>
                <c:pt idx="6">
                  <c:v>0.14252929963868691</c:v>
                </c:pt>
                <c:pt idx="7">
                  <c:v>0.12582468734079505</c:v>
                </c:pt>
                <c:pt idx="8">
                  <c:v>0.18245558541051696</c:v>
                </c:pt>
                <c:pt idx="9">
                  <c:v>0.18176695705255416</c:v>
                </c:pt>
                <c:pt idx="10">
                  <c:v>0.1690789391173752</c:v>
                </c:pt>
                <c:pt idx="11">
                  <c:v>0.19521584057362681</c:v>
                </c:pt>
                <c:pt idx="12">
                  <c:v>0.23625567556550847</c:v>
                </c:pt>
              </c:numCache>
            </c:numRef>
          </c:val>
          <c:smooth val="0"/>
          <c:extLst>
            <c:ext xmlns:c16="http://schemas.microsoft.com/office/drawing/2014/chart" uri="{C3380CC4-5D6E-409C-BE32-E72D297353CC}">
              <c16:uniqueId val="{00000001-31EC-EC4E-BDAE-2CB8740BFBB2}"/>
            </c:ext>
          </c:extLst>
        </c:ser>
        <c:ser>
          <c:idx val="11"/>
          <c:order val="2"/>
          <c:tx>
            <c:strRef>
              <c:f>'6. Chgs in Tot Share'!$NA$3</c:f>
              <c:strCache>
                <c:ptCount val="1"/>
                <c:pt idx="0">
                  <c:v> Mortgages </c:v>
                </c:pt>
              </c:strCache>
            </c:strRef>
          </c:tx>
          <c:spPr>
            <a:ln w="28575" cap="rnd">
              <a:solidFill>
                <a:srgbClr val="AB794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Share'!$NA$4:$NA$27</c:f>
              <c:numCache>
                <c:formatCode>0.00%</c:formatCode>
                <c:ptCount val="24"/>
                <c:pt idx="0">
                  <c:v>0</c:v>
                </c:pt>
                <c:pt idx="1">
                  <c:v>-2.1447468222682713E-2</c:v>
                </c:pt>
                <c:pt idx="2">
                  <c:v>-2.2327283359475977E-2</c:v>
                </c:pt>
                <c:pt idx="3">
                  <c:v>2.3353821483897922E-2</c:v>
                </c:pt>
                <c:pt idx="4">
                  <c:v>2.1130932275254633E-2</c:v>
                </c:pt>
                <c:pt idx="5">
                  <c:v>2.6821169617634425E-2</c:v>
                </c:pt>
                <c:pt idx="6">
                  <c:v>9.0454018838241515E-2</c:v>
                </c:pt>
                <c:pt idx="7">
                  <c:v>0.15230301830251591</c:v>
                </c:pt>
                <c:pt idx="8">
                  <c:v>0.20479007050538506</c:v>
                </c:pt>
                <c:pt idx="9">
                  <c:v>0.2021571851467848</c:v>
                </c:pt>
                <c:pt idx="10">
                  <c:v>0.26843322585230406</c:v>
                </c:pt>
                <c:pt idx="11">
                  <c:v>0.26688215260546233</c:v>
                </c:pt>
                <c:pt idx="12">
                  <c:v>0.31779707315953099</c:v>
                </c:pt>
              </c:numCache>
            </c:numRef>
          </c:val>
          <c:smooth val="0"/>
          <c:extLst>
            <c:ext xmlns:c16="http://schemas.microsoft.com/office/drawing/2014/chart" uri="{C3380CC4-5D6E-409C-BE32-E72D297353CC}">
              <c16:uniqueId val="{00000002-31EC-EC4E-BDAE-2CB8740BFBB2}"/>
            </c:ext>
          </c:extLst>
        </c:ser>
        <c:dLbls>
          <c:showLegendKey val="0"/>
          <c:showVal val="0"/>
          <c:showCatName val="0"/>
          <c:showSerName val="0"/>
          <c:showPercent val="0"/>
          <c:showBubbleSize val="0"/>
        </c:dLbls>
        <c:smooth val="0"/>
        <c:axId val="403876928"/>
        <c:axId val="403877320"/>
      </c:lineChart>
      <c:catAx>
        <c:axId val="40387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7320"/>
        <c:crossesAt val="0"/>
        <c:auto val="1"/>
        <c:lblAlgn val="ctr"/>
        <c:lblOffset val="100"/>
        <c:noMultiLvlLbl val="0"/>
      </c:catAx>
      <c:valAx>
        <c:axId val="4038773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6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Versabank</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7"/>
          <c:order val="0"/>
          <c:tx>
            <c:strRef>
              <c:f>'6. Chgs in Tot Share'!$NE$3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Share'!$NE$4:$NE$27</c:f>
              <c:numCache>
                <c:formatCode>0.00%</c:formatCode>
                <c:ptCount val="24"/>
                <c:pt idx="0">
                  <c:v>0</c:v>
                </c:pt>
                <c:pt idx="1">
                  <c:v>-6.0775253182730636E-3</c:v>
                </c:pt>
                <c:pt idx="2">
                  <c:v>-1.7328799712263827E-2</c:v>
                </c:pt>
                <c:pt idx="3">
                  <c:v>-1.8888310990902601E-2</c:v>
                </c:pt>
                <c:pt idx="4">
                  <c:v>-1.4887584887978481E-2</c:v>
                </c:pt>
                <c:pt idx="5">
                  <c:v>-1.887635936892364E-2</c:v>
                </c:pt>
                <c:pt idx="6">
                  <c:v>-2.4289302821924152E-2</c:v>
                </c:pt>
                <c:pt idx="7">
                  <c:v>-3.9583568255540345E-2</c:v>
                </c:pt>
                <c:pt idx="8">
                  <c:v>-5.9593882347752807E-2</c:v>
                </c:pt>
                <c:pt idx="9">
                  <c:v>9.7226724259702017E-3</c:v>
                </c:pt>
                <c:pt idx="10">
                  <c:v>6.4769101903533147E-2</c:v>
                </c:pt>
                <c:pt idx="11">
                  <c:v>5.5598369723630033E-2</c:v>
                </c:pt>
                <c:pt idx="12">
                  <c:v>-3.6666317248838974E-2</c:v>
                </c:pt>
              </c:numCache>
            </c:numRef>
          </c:val>
          <c:smooth val="0"/>
          <c:extLst>
            <c:ext xmlns:c16="http://schemas.microsoft.com/office/drawing/2014/chart" uri="{C3380CC4-5D6E-409C-BE32-E72D297353CC}">
              <c16:uniqueId val="{00000000-E293-9B41-B9B9-45EFF4EFA13B}"/>
            </c:ext>
          </c:extLst>
        </c:ser>
        <c:ser>
          <c:idx val="8"/>
          <c:order val="1"/>
          <c:tx>
            <c:strRef>
              <c:f>'6. Chgs in Tot Share'!$NF$3</c:f>
              <c:strCache>
                <c:ptCount val="1"/>
                <c:pt idx="0">
                  <c:v> Term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Share'!$NF$4:$NF$27</c:f>
              <c:numCache>
                <c:formatCode>0.00%</c:formatCode>
                <c:ptCount val="24"/>
                <c:pt idx="0">
                  <c:v>0</c:v>
                </c:pt>
                <c:pt idx="1">
                  <c:v>4.5914593530328743E-2</c:v>
                </c:pt>
                <c:pt idx="2">
                  <c:v>8.5140980870107283E-2</c:v>
                </c:pt>
                <c:pt idx="3">
                  <c:v>0.10872692548729512</c:v>
                </c:pt>
                <c:pt idx="4">
                  <c:v>0.11444885743437426</c:v>
                </c:pt>
                <c:pt idx="5">
                  <c:v>0.14880333106813601</c:v>
                </c:pt>
                <c:pt idx="6">
                  <c:v>0.14778112029166601</c:v>
                </c:pt>
                <c:pt idx="7">
                  <c:v>0.18150651272571627</c:v>
                </c:pt>
                <c:pt idx="8">
                  <c:v>0.2381778628049519</c:v>
                </c:pt>
                <c:pt idx="9">
                  <c:v>0.26893910287647377</c:v>
                </c:pt>
                <c:pt idx="10">
                  <c:v>0.28978247815917252</c:v>
                </c:pt>
                <c:pt idx="11">
                  <c:v>0.2832474958706197</c:v>
                </c:pt>
                <c:pt idx="12">
                  <c:v>0.32454627440397965</c:v>
                </c:pt>
              </c:numCache>
            </c:numRef>
          </c:val>
          <c:smooth val="0"/>
          <c:extLst>
            <c:ext xmlns:c16="http://schemas.microsoft.com/office/drawing/2014/chart" uri="{C3380CC4-5D6E-409C-BE32-E72D297353CC}">
              <c16:uniqueId val="{00000001-E293-9B41-B9B9-45EFF4EFA13B}"/>
            </c:ext>
          </c:extLst>
        </c:ser>
        <c:ser>
          <c:idx val="11"/>
          <c:order val="2"/>
          <c:tx>
            <c:strRef>
              <c:f>'6. Chgs in Tot Share'!$NH$3</c:f>
              <c:strCache>
                <c:ptCount val="1"/>
                <c:pt idx="0">
                  <c:v> Mortgages </c:v>
                </c:pt>
              </c:strCache>
            </c:strRef>
          </c:tx>
          <c:spPr>
            <a:ln w="28575" cap="rnd">
              <a:solidFill>
                <a:srgbClr val="AB794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Share'!$NH$4:$NH$27</c:f>
              <c:numCache>
                <c:formatCode>0.00%</c:formatCode>
                <c:ptCount val="24"/>
                <c:pt idx="0">
                  <c:v>0</c:v>
                </c:pt>
                <c:pt idx="1">
                  <c:v>5.2682880696773007E-3</c:v>
                </c:pt>
                <c:pt idx="2">
                  <c:v>-1.4074811199857433E-3</c:v>
                </c:pt>
                <c:pt idx="3">
                  <c:v>0.19202810081902269</c:v>
                </c:pt>
                <c:pt idx="4">
                  <c:v>0.17590188190022668</c:v>
                </c:pt>
                <c:pt idx="5">
                  <c:v>0.1477862094802537</c:v>
                </c:pt>
                <c:pt idx="6">
                  <c:v>0.13873352072876205</c:v>
                </c:pt>
                <c:pt idx="7">
                  <c:v>0.11553579352342395</c:v>
                </c:pt>
                <c:pt idx="8">
                  <c:v>0.39879557238837099</c:v>
                </c:pt>
                <c:pt idx="9">
                  <c:v>0.21692610593210757</c:v>
                </c:pt>
                <c:pt idx="10">
                  <c:v>0.35927920504143029</c:v>
                </c:pt>
                <c:pt idx="11">
                  <c:v>0.18853558409211554</c:v>
                </c:pt>
                <c:pt idx="12">
                  <c:v>0.26993442937572115</c:v>
                </c:pt>
              </c:numCache>
            </c:numRef>
          </c:val>
          <c:smooth val="0"/>
          <c:extLst>
            <c:ext xmlns:c16="http://schemas.microsoft.com/office/drawing/2014/chart" uri="{C3380CC4-5D6E-409C-BE32-E72D297353CC}">
              <c16:uniqueId val="{00000002-E293-9B41-B9B9-45EFF4EFA13B}"/>
            </c:ext>
          </c:extLst>
        </c:ser>
        <c:ser>
          <c:idx val="0"/>
          <c:order val="3"/>
          <c:tx>
            <c:strRef>
              <c:f>'6. Chgs in Tot Share'!$NI$3</c:f>
              <c:strCache>
                <c:ptCount val="1"/>
                <c:pt idx="0">
                  <c:v> Personal Loans </c:v>
                </c:pt>
              </c:strCache>
            </c:strRef>
          </c:tx>
          <c:spPr>
            <a:ln w="28575" cap="rnd">
              <a:solidFill>
                <a:srgbClr val="00B0F0"/>
              </a:solidFill>
              <a:prstDash val="solid"/>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Share'!$NI$4:$NI$27</c:f>
              <c:numCache>
                <c:formatCode>0.00%</c:formatCode>
                <c:ptCount val="24"/>
                <c:pt idx="0">
                  <c:v>0</c:v>
                </c:pt>
                <c:pt idx="1">
                  <c:v>2.6948143486003062E-2</c:v>
                </c:pt>
                <c:pt idx="2">
                  <c:v>3.8591000763271752E-2</c:v>
                </c:pt>
                <c:pt idx="3">
                  <c:v>6.4537482317868336E-2</c:v>
                </c:pt>
                <c:pt idx="4">
                  <c:v>7.2146877274785123E-2</c:v>
                </c:pt>
                <c:pt idx="5">
                  <c:v>6.7284223162790938E-2</c:v>
                </c:pt>
                <c:pt idx="6">
                  <c:v>0.11198778006498046</c:v>
                </c:pt>
                <c:pt idx="7">
                  <c:v>0.1031556751206546</c:v>
                </c:pt>
                <c:pt idx="8">
                  <c:v>0.13658336292467144</c:v>
                </c:pt>
                <c:pt idx="9">
                  <c:v>0.19675254021462671</c:v>
                </c:pt>
                <c:pt idx="10">
                  <c:v>0.24847450906570384</c:v>
                </c:pt>
                <c:pt idx="11">
                  <c:v>0.29319615264553783</c:v>
                </c:pt>
                <c:pt idx="12">
                  <c:v>0.34459475167013015</c:v>
                </c:pt>
              </c:numCache>
            </c:numRef>
          </c:val>
          <c:smooth val="0"/>
          <c:extLst>
            <c:ext xmlns:c16="http://schemas.microsoft.com/office/drawing/2014/chart" uri="{C3380CC4-5D6E-409C-BE32-E72D297353CC}">
              <c16:uniqueId val="{00000003-E293-9B41-B9B9-45EFF4EFA13B}"/>
            </c:ext>
          </c:extLst>
        </c:ser>
        <c:dLbls>
          <c:showLegendKey val="0"/>
          <c:showVal val="0"/>
          <c:showCatName val="0"/>
          <c:showSerName val="0"/>
          <c:showPercent val="0"/>
          <c:showBubbleSize val="0"/>
        </c:dLbls>
        <c:smooth val="0"/>
        <c:axId val="403876928"/>
        <c:axId val="403877320"/>
      </c:lineChart>
      <c:catAx>
        <c:axId val="40387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7320"/>
        <c:crossesAt val="0"/>
        <c:auto val="1"/>
        <c:lblAlgn val="ctr"/>
        <c:lblOffset val="100"/>
        <c:noMultiLvlLbl val="0"/>
      </c:catAx>
      <c:valAx>
        <c:axId val="4038773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876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Alterna</a:t>
            </a:r>
            <a:r>
              <a:rPr lang="en-US" b="1" baseline="0"/>
              <a:t>  </a:t>
            </a:r>
            <a:r>
              <a:rPr lang="en-US" b="1"/>
              <a:t>Bank</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417220905639222"/>
          <c:y val="0.13299020471094114"/>
          <c:w val="0.82022908544198969"/>
          <c:h val="0.65522668560395647"/>
        </c:manualLayout>
      </c:layout>
      <c:lineChart>
        <c:grouping val="standard"/>
        <c:varyColors val="0"/>
        <c:ser>
          <c:idx val="0"/>
          <c:order val="0"/>
          <c:tx>
            <c:strRef>
              <c:f>'6. Chgs in Tot Share'!$OR$3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Share'!$OR$4:$OR$27</c:f>
              <c:numCache>
                <c:formatCode>0.00%</c:formatCode>
                <c:ptCount val="24"/>
                <c:pt idx="0">
                  <c:v>0</c:v>
                </c:pt>
                <c:pt idx="1">
                  <c:v>1.5324568023779653E-3</c:v>
                </c:pt>
                <c:pt idx="2">
                  <c:v>-5.8987859584024027E-3</c:v>
                </c:pt>
                <c:pt idx="3">
                  <c:v>-1.3447760029123706E-3</c:v>
                </c:pt>
                <c:pt idx="4">
                  <c:v>2.9250073533186507E-3</c:v>
                </c:pt>
                <c:pt idx="5">
                  <c:v>7.4669658532731404E-3</c:v>
                </c:pt>
                <c:pt idx="6">
                  <c:v>5.9589417326775139E-3</c:v>
                </c:pt>
                <c:pt idx="7">
                  <c:v>8.3026316526018142E-3</c:v>
                </c:pt>
                <c:pt idx="8">
                  <c:v>-1.1235074415980593E-3</c:v>
                </c:pt>
                <c:pt idx="9">
                  <c:v>1.5645888369082411E-3</c:v>
                </c:pt>
                <c:pt idx="10">
                  <c:v>-2.2522089446884411E-3</c:v>
                </c:pt>
                <c:pt idx="11">
                  <c:v>-1.9660409734042851E-2</c:v>
                </c:pt>
                <c:pt idx="12">
                  <c:v>-3.3614021407003793E-2</c:v>
                </c:pt>
              </c:numCache>
            </c:numRef>
          </c:val>
          <c:smooth val="0"/>
          <c:extLst>
            <c:ext xmlns:c16="http://schemas.microsoft.com/office/drawing/2014/chart" uri="{C3380CC4-5D6E-409C-BE32-E72D297353CC}">
              <c16:uniqueId val="{00000000-9031-4823-B9ED-838E3BD6426F}"/>
            </c:ext>
          </c:extLst>
        </c:ser>
        <c:ser>
          <c:idx val="1"/>
          <c:order val="1"/>
          <c:tx>
            <c:strRef>
              <c:f>'6. Chgs in Tot Share'!$OS$3</c:f>
              <c:strCache>
                <c:ptCount val="1"/>
                <c:pt idx="0">
                  <c:v> Term </c:v>
                </c:pt>
              </c:strCache>
            </c:strRef>
          </c:tx>
          <c:spPr>
            <a:ln w="28575" cap="rnd">
              <a:solidFill>
                <a:srgbClr val="C0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Share'!$OS$4:$OS$27</c:f>
              <c:numCache>
                <c:formatCode>0.00%</c:formatCode>
                <c:ptCount val="24"/>
                <c:pt idx="0">
                  <c:v>0</c:v>
                </c:pt>
                <c:pt idx="1">
                  <c:v>-2.1108959321823294E-2</c:v>
                </c:pt>
                <c:pt idx="2">
                  <c:v>-9.8185354370044789E-2</c:v>
                </c:pt>
                <c:pt idx="3">
                  <c:v>-9.4516603486667031E-2</c:v>
                </c:pt>
                <c:pt idx="4">
                  <c:v>-9.4821465772286437E-2</c:v>
                </c:pt>
                <c:pt idx="5">
                  <c:v>-7.3797692111840438E-2</c:v>
                </c:pt>
                <c:pt idx="6">
                  <c:v>-7.8376230958100368E-2</c:v>
                </c:pt>
                <c:pt idx="7">
                  <c:v>-8.1693996065179394E-2</c:v>
                </c:pt>
                <c:pt idx="8">
                  <c:v>-0.11405289555021175</c:v>
                </c:pt>
                <c:pt idx="9">
                  <c:v>-0.12894230252407624</c:v>
                </c:pt>
                <c:pt idx="10">
                  <c:v>-0.14075249626947198</c:v>
                </c:pt>
                <c:pt idx="11">
                  <c:v>-0.15493137917216449</c:v>
                </c:pt>
                <c:pt idx="12">
                  <c:v>-0.16674908137154754</c:v>
                </c:pt>
              </c:numCache>
            </c:numRef>
          </c:val>
          <c:smooth val="0"/>
          <c:extLst>
            <c:ext xmlns:c16="http://schemas.microsoft.com/office/drawing/2014/chart" uri="{C3380CC4-5D6E-409C-BE32-E72D297353CC}">
              <c16:uniqueId val="{00000001-9031-4823-B9ED-838E3BD6426F}"/>
            </c:ext>
          </c:extLst>
        </c:ser>
        <c:ser>
          <c:idx val="3"/>
          <c:order val="2"/>
          <c:tx>
            <c:strRef>
              <c:f>'6. Chgs in Tot Share'!$OT$3</c:f>
              <c:strCache>
                <c:ptCount val="1"/>
                <c:pt idx="0">
                  <c:v> Total Deposits </c:v>
                </c:pt>
              </c:strCache>
            </c:strRef>
          </c:tx>
          <c:spPr>
            <a:ln w="28575" cap="rnd">
              <a:solidFill>
                <a:srgbClr val="0432FF"/>
              </a:solidFill>
              <a:prstDash val="sysDot"/>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Share'!$OT$4:$OT$27</c:f>
              <c:numCache>
                <c:formatCode>0.00%</c:formatCode>
                <c:ptCount val="24"/>
                <c:pt idx="0">
                  <c:v>0</c:v>
                </c:pt>
                <c:pt idx="1">
                  <c:v>-6.9397579185300536E-3</c:v>
                </c:pt>
                <c:pt idx="2">
                  <c:v>-3.9934692938816831E-2</c:v>
                </c:pt>
                <c:pt idx="3">
                  <c:v>-3.5227298174662788E-2</c:v>
                </c:pt>
                <c:pt idx="4">
                  <c:v>-3.235928450410723E-2</c:v>
                </c:pt>
                <c:pt idx="5">
                  <c:v>-2.1358942402306604E-2</c:v>
                </c:pt>
                <c:pt idx="6">
                  <c:v>-2.340281029497079E-2</c:v>
                </c:pt>
                <c:pt idx="7">
                  <c:v>-2.2586768132381162E-2</c:v>
                </c:pt>
                <c:pt idx="8">
                  <c:v>-3.9281253945240797E-2</c:v>
                </c:pt>
                <c:pt idx="9">
                  <c:v>-4.2050245646150897E-2</c:v>
                </c:pt>
                <c:pt idx="10">
                  <c:v>-4.8209183838490793E-2</c:v>
                </c:pt>
                <c:pt idx="11">
                  <c:v>-6.4499139398255398E-2</c:v>
                </c:pt>
                <c:pt idx="12">
                  <c:v>-7.7645866129329083E-2</c:v>
                </c:pt>
              </c:numCache>
            </c:numRef>
          </c:val>
          <c:smooth val="0"/>
          <c:extLst>
            <c:ext xmlns:c16="http://schemas.microsoft.com/office/drawing/2014/chart" uri="{C3380CC4-5D6E-409C-BE32-E72D297353CC}">
              <c16:uniqueId val="{00000002-9031-4823-B9ED-838E3BD6426F}"/>
            </c:ext>
          </c:extLst>
        </c:ser>
        <c:ser>
          <c:idx val="4"/>
          <c:order val="3"/>
          <c:tx>
            <c:strRef>
              <c:f>'6. Chgs in Tot Share'!$OU$3</c:f>
              <c:strCache>
                <c:ptCount val="1"/>
                <c:pt idx="0">
                  <c:v> Mortgages </c:v>
                </c:pt>
              </c:strCache>
            </c:strRef>
          </c:tx>
          <c:spPr>
            <a:ln w="28575" cap="rnd">
              <a:solidFill>
                <a:srgbClr val="AB794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Share'!$OU$4:$OU$27</c:f>
              <c:numCache>
                <c:formatCode>0.00%</c:formatCode>
                <c:ptCount val="24"/>
                <c:pt idx="0">
                  <c:v>0</c:v>
                </c:pt>
                <c:pt idx="1">
                  <c:v>8.198293282918181E-4</c:v>
                </c:pt>
                <c:pt idx="2">
                  <c:v>-0.10848608192336653</c:v>
                </c:pt>
                <c:pt idx="3">
                  <c:v>-0.10932694906352936</c:v>
                </c:pt>
                <c:pt idx="4">
                  <c:v>-0.11705856565708488</c:v>
                </c:pt>
                <c:pt idx="5">
                  <c:v>-0.12932492228662093</c:v>
                </c:pt>
                <c:pt idx="6">
                  <c:v>-0.13167773497821331</c:v>
                </c:pt>
                <c:pt idx="7">
                  <c:v>3.9892132089662982E-2</c:v>
                </c:pt>
                <c:pt idx="8">
                  <c:v>2.7991821573348747E-2</c:v>
                </c:pt>
                <c:pt idx="9">
                  <c:v>1.4298723421923721E-2</c:v>
                </c:pt>
                <c:pt idx="10">
                  <c:v>-9.6639994898453895E-3</c:v>
                </c:pt>
                <c:pt idx="11">
                  <c:v>-2.6118490097425059E-2</c:v>
                </c:pt>
                <c:pt idx="12">
                  <c:v>-4.650573974378959E-2</c:v>
                </c:pt>
              </c:numCache>
            </c:numRef>
          </c:val>
          <c:smooth val="0"/>
          <c:extLst>
            <c:ext xmlns:c16="http://schemas.microsoft.com/office/drawing/2014/chart" uri="{C3380CC4-5D6E-409C-BE32-E72D297353CC}">
              <c16:uniqueId val="{00000003-9031-4823-B9ED-838E3BD6426F}"/>
            </c:ext>
          </c:extLst>
        </c:ser>
        <c:ser>
          <c:idx val="6"/>
          <c:order val="4"/>
          <c:tx>
            <c:strRef>
              <c:f>'6. Chgs in Tot Share'!$OV$3</c:f>
              <c:strCache>
                <c:ptCount val="1"/>
                <c:pt idx="0">
                  <c:v> Real Secured Personal Loans </c:v>
                </c:pt>
              </c:strCache>
            </c:strRef>
          </c:tx>
          <c:spPr>
            <a:ln w="28575" cap="rnd">
              <a:solidFill>
                <a:srgbClr val="002060"/>
              </a:solidFill>
              <a:prstDash val="solid"/>
              <a:round/>
            </a:ln>
            <a:effectLst/>
          </c:spPr>
          <c:marker>
            <c:symbol val="none"/>
          </c:marker>
          <c:trendline>
            <c:spPr>
              <a:ln w="19050" cap="rnd">
                <a:noFill/>
                <a:prstDash val="solid"/>
              </a:ln>
              <a:effectLst/>
            </c:spPr>
            <c:trendlineType val="linear"/>
            <c:dispRSqr val="0"/>
            <c:dispEq val="0"/>
          </c:trendline>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Share'!$OV$4:$OV$27</c:f>
              <c:numCache>
                <c:formatCode>0.00%</c:formatCode>
                <c:ptCount val="24"/>
                <c:pt idx="0">
                  <c:v>0</c:v>
                </c:pt>
                <c:pt idx="1">
                  <c:v>-1.2798608816435915E-2</c:v>
                </c:pt>
                <c:pt idx="2">
                  <c:v>-4.8122916014831082E-2</c:v>
                </c:pt>
                <c:pt idx="3">
                  <c:v>-3.8461412056887308E-2</c:v>
                </c:pt>
                <c:pt idx="4">
                  <c:v>-4.0430937965187437E-2</c:v>
                </c:pt>
                <c:pt idx="5">
                  <c:v>-5.3198228116996725E-2</c:v>
                </c:pt>
                <c:pt idx="6">
                  <c:v>-5.7698865131182962E-2</c:v>
                </c:pt>
                <c:pt idx="7">
                  <c:v>-7.4013246272737337E-2</c:v>
                </c:pt>
                <c:pt idx="8">
                  <c:v>-7.3301233278134204E-2</c:v>
                </c:pt>
                <c:pt idx="9">
                  <c:v>-0.10301850934060361</c:v>
                </c:pt>
                <c:pt idx="10">
                  <c:v>-0.11347188942458765</c:v>
                </c:pt>
                <c:pt idx="11">
                  <c:v>-0.1316257304097859</c:v>
                </c:pt>
                <c:pt idx="12">
                  <c:v>-0.15637915158868446</c:v>
                </c:pt>
              </c:numCache>
            </c:numRef>
          </c:val>
          <c:smooth val="0"/>
          <c:extLst>
            <c:ext xmlns:c16="http://schemas.microsoft.com/office/drawing/2014/chart" uri="{C3380CC4-5D6E-409C-BE32-E72D297353CC}">
              <c16:uniqueId val="{00000005-9031-4823-B9ED-838E3BD6426F}"/>
            </c:ext>
          </c:extLst>
        </c:ser>
        <c:ser>
          <c:idx val="7"/>
          <c:order val="5"/>
          <c:tx>
            <c:strRef>
              <c:f>'6. Chgs in Tot Share'!$OW$3</c:f>
              <c:strCache>
                <c:ptCount val="1"/>
                <c:pt idx="0">
                  <c:v> Other Personal Loans </c:v>
                </c:pt>
              </c:strCache>
            </c:strRef>
          </c:tx>
          <c:spPr>
            <a:ln w="28575" cap="rnd">
              <a:solidFill>
                <a:srgbClr val="0099CC"/>
              </a:solidFill>
              <a:prstDash val="solid"/>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Share'!$OW$4:$OW$27</c:f>
              <c:numCache>
                <c:formatCode>0.00%</c:formatCode>
                <c:ptCount val="24"/>
                <c:pt idx="0">
                  <c:v>0</c:v>
                </c:pt>
                <c:pt idx="1">
                  <c:v>2.525081487490774E-2</c:v>
                </c:pt>
                <c:pt idx="2">
                  <c:v>-9.3976520843022715E-2</c:v>
                </c:pt>
                <c:pt idx="3">
                  <c:v>-8.9480074428350875E-2</c:v>
                </c:pt>
                <c:pt idx="4">
                  <c:v>-9.9265707348647259E-2</c:v>
                </c:pt>
                <c:pt idx="5">
                  <c:v>-0.10208589156981579</c:v>
                </c:pt>
                <c:pt idx="6">
                  <c:v>-8.0419194930712798E-2</c:v>
                </c:pt>
                <c:pt idx="7">
                  <c:v>-0.24762390670492609</c:v>
                </c:pt>
                <c:pt idx="8">
                  <c:v>-0.20223952763588379</c:v>
                </c:pt>
                <c:pt idx="9">
                  <c:v>-8.6815515791167669E-2</c:v>
                </c:pt>
                <c:pt idx="10">
                  <c:v>-0.28002221562712454</c:v>
                </c:pt>
                <c:pt idx="11">
                  <c:v>-0.31089788142543301</c:v>
                </c:pt>
                <c:pt idx="12">
                  <c:v>-0.34324397614904056</c:v>
                </c:pt>
              </c:numCache>
            </c:numRef>
          </c:val>
          <c:smooth val="0"/>
          <c:extLst>
            <c:ext xmlns:c16="http://schemas.microsoft.com/office/drawing/2014/chart" uri="{C3380CC4-5D6E-409C-BE32-E72D297353CC}">
              <c16:uniqueId val="{00000006-9031-4823-B9ED-838E3BD6426F}"/>
            </c:ext>
          </c:extLst>
        </c:ser>
        <c:ser>
          <c:idx val="2"/>
          <c:order val="6"/>
          <c:tx>
            <c:strRef>
              <c:f>'6. Chgs in Tot Share'!$OX$3</c:f>
              <c:strCache>
                <c:ptCount val="1"/>
                <c:pt idx="0">
                  <c:v> Total Loans </c:v>
                </c:pt>
              </c:strCache>
            </c:strRef>
          </c:tx>
          <c:spPr>
            <a:ln w="28575" cap="rnd">
              <a:solidFill>
                <a:srgbClr val="FF0000"/>
              </a:solidFill>
              <a:prstDash val="sysDot"/>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Share'!$OX$4:$OX$27</c:f>
              <c:numCache>
                <c:formatCode>0.00%</c:formatCode>
                <c:ptCount val="24"/>
                <c:pt idx="0">
                  <c:v>0</c:v>
                </c:pt>
                <c:pt idx="1">
                  <c:v>1.5406746139887029E-3</c:v>
                </c:pt>
                <c:pt idx="2">
                  <c:v>-0.10421140826654454</c:v>
                </c:pt>
                <c:pt idx="3">
                  <c:v>-0.101689663300912</c:v>
                </c:pt>
                <c:pt idx="4">
                  <c:v>-0.10838901124085082</c:v>
                </c:pt>
                <c:pt idx="5">
                  <c:v>-0.11876416306889916</c:v>
                </c:pt>
                <c:pt idx="6">
                  <c:v>-0.11940766076140596</c:v>
                </c:pt>
                <c:pt idx="7">
                  <c:v>5.2859099775823974E-2</c:v>
                </c:pt>
                <c:pt idx="8">
                  <c:v>4.3505489817887065E-2</c:v>
                </c:pt>
                <c:pt idx="9">
                  <c:v>3.2066793840137331E-2</c:v>
                </c:pt>
                <c:pt idx="10">
                  <c:v>8.206584424526887E-3</c:v>
                </c:pt>
                <c:pt idx="11">
                  <c:v>-8.3867527638092597E-3</c:v>
                </c:pt>
                <c:pt idx="12">
                  <c:v>-2.7147739522639429E-2</c:v>
                </c:pt>
              </c:numCache>
            </c:numRef>
          </c:val>
          <c:smooth val="0"/>
          <c:extLst>
            <c:ext xmlns:c16="http://schemas.microsoft.com/office/drawing/2014/chart" uri="{C3380CC4-5D6E-409C-BE32-E72D297353CC}">
              <c16:uniqueId val="{00000007-9031-4823-B9ED-838E3BD6426F}"/>
            </c:ext>
          </c:extLst>
        </c:ser>
        <c:ser>
          <c:idx val="5"/>
          <c:order val="7"/>
          <c:tx>
            <c:strRef>
              <c:f>'6. Chgs in Tot Share'!$OY$3</c:f>
              <c:strCache>
                <c:ptCount val="1"/>
                <c:pt idx="0">
                  <c:v> Total </c:v>
                </c:pt>
              </c:strCache>
            </c:strRef>
          </c:tx>
          <c:spPr>
            <a:ln w="28575" cap="rnd">
              <a:solidFill>
                <a:schemeClr val="accent6"/>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Share'!$OY$4:$OY$27</c:f>
              <c:numCache>
                <c:formatCode>0.00%</c:formatCode>
                <c:ptCount val="24"/>
                <c:pt idx="0">
                  <c:v>0</c:v>
                </c:pt>
                <c:pt idx="1">
                  <c:v>-2.9087304290356416E-3</c:v>
                </c:pt>
                <c:pt idx="2">
                  <c:v>-7.1431822948058388E-2</c:v>
                </c:pt>
                <c:pt idx="3">
                  <c:v>-6.7521187627591323E-2</c:v>
                </c:pt>
                <c:pt idx="4">
                  <c:v>-6.951581559719984E-2</c:v>
                </c:pt>
                <c:pt idx="5">
                  <c:v>-6.9651269346363703E-2</c:v>
                </c:pt>
                <c:pt idx="6">
                  <c:v>-7.1165874219626793E-2</c:v>
                </c:pt>
                <c:pt idx="7">
                  <c:v>1.4704399851105285E-2</c:v>
                </c:pt>
                <c:pt idx="8">
                  <c:v>1.4965951270313443E-3</c:v>
                </c:pt>
                <c:pt idx="9">
                  <c:v>-5.5611496879092222E-3</c:v>
                </c:pt>
                <c:pt idx="10">
                  <c:v>-2.1102034016755575E-2</c:v>
                </c:pt>
                <c:pt idx="11">
                  <c:v>-3.7984230749285031E-2</c:v>
                </c:pt>
                <c:pt idx="12">
                  <c:v>-5.3958891074493504E-2</c:v>
                </c:pt>
              </c:numCache>
            </c:numRef>
          </c:val>
          <c:smooth val="0"/>
          <c:extLst>
            <c:ext xmlns:c16="http://schemas.microsoft.com/office/drawing/2014/chart" uri="{C3380CC4-5D6E-409C-BE32-E72D297353CC}">
              <c16:uniqueId val="{00000008-9031-4823-B9ED-838E3BD6426F}"/>
            </c:ext>
          </c:extLst>
        </c:ser>
        <c:dLbls>
          <c:showLegendKey val="0"/>
          <c:showVal val="0"/>
          <c:showCatName val="0"/>
          <c:showSerName val="0"/>
          <c:showPercent val="0"/>
          <c:showBubbleSize val="0"/>
        </c:dLbls>
        <c:smooth val="0"/>
        <c:axId val="403137936"/>
        <c:axId val="403138720"/>
      </c:lineChart>
      <c:catAx>
        <c:axId val="40313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8720"/>
        <c:crossesAt val="0"/>
        <c:auto val="1"/>
        <c:lblAlgn val="ctr"/>
        <c:lblOffset val="100"/>
        <c:noMultiLvlLbl val="0"/>
      </c:catAx>
      <c:valAx>
        <c:axId val="4031387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7936"/>
        <c:crosses val="autoZero"/>
        <c:crossBetween val="between"/>
      </c:valAx>
      <c:spPr>
        <a:noFill/>
        <a:ln>
          <a:noFill/>
        </a:ln>
        <a:effectLst/>
      </c:spPr>
    </c:plotArea>
    <c:legend>
      <c:legendPos val="b"/>
      <c:layout>
        <c:manualLayout>
          <c:xMode val="edge"/>
          <c:yMode val="edge"/>
          <c:x val="3.7790433962744951E-2"/>
          <c:y val="0.79091473185048344"/>
          <c:w val="0.94255419583887035"/>
          <c:h val="0.209085178455257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Wealth One Bank</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417220905639222"/>
          <c:y val="0.13299020471094114"/>
          <c:w val="0.82022908544198969"/>
          <c:h val="0.65522668560395647"/>
        </c:manualLayout>
      </c:layout>
      <c:lineChart>
        <c:grouping val="standard"/>
        <c:varyColors val="0"/>
        <c:ser>
          <c:idx val="0"/>
          <c:order val="0"/>
          <c:tx>
            <c:strRef>
              <c:f>'6. Chgs in Tot Share'!$NT$3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Share'!$NT$4:$NT$27</c:f>
              <c:numCache>
                <c:formatCode>0.00%</c:formatCode>
                <c:ptCount val="24"/>
                <c:pt idx="0">
                  <c:v>0</c:v>
                </c:pt>
                <c:pt idx="1">
                  <c:v>9.4155480814005973E-2</c:v>
                </c:pt>
                <c:pt idx="2">
                  <c:v>0.10035514512238942</c:v>
                </c:pt>
                <c:pt idx="3">
                  <c:v>0.14947118701239476</c:v>
                </c:pt>
                <c:pt idx="4">
                  <c:v>0.19527457238157556</c:v>
                </c:pt>
                <c:pt idx="5">
                  <c:v>0.45917427834162705</c:v>
                </c:pt>
                <c:pt idx="6">
                  <c:v>0.87625247296448117</c:v>
                </c:pt>
                <c:pt idx="7">
                  <c:v>0.88695992037517035</c:v>
                </c:pt>
                <c:pt idx="8">
                  <c:v>0.79201211267670191</c:v>
                </c:pt>
                <c:pt idx="9">
                  <c:v>0.79348821286392091</c:v>
                </c:pt>
                <c:pt idx="10">
                  <c:v>0.81698878175370426</c:v>
                </c:pt>
                <c:pt idx="11">
                  <c:v>0.75990211148806741</c:v>
                </c:pt>
                <c:pt idx="12">
                  <c:v>0.7508712057929211</c:v>
                </c:pt>
              </c:numCache>
            </c:numRef>
          </c:val>
          <c:smooth val="0"/>
          <c:extLst>
            <c:ext xmlns:c16="http://schemas.microsoft.com/office/drawing/2014/chart" uri="{C3380CC4-5D6E-409C-BE32-E72D297353CC}">
              <c16:uniqueId val="{00000000-1660-46B7-AAAD-BAF89B09BBD2}"/>
            </c:ext>
          </c:extLst>
        </c:ser>
        <c:ser>
          <c:idx val="1"/>
          <c:order val="1"/>
          <c:tx>
            <c:strRef>
              <c:f>'6. Chgs in Tot Share'!$NU$3</c:f>
              <c:strCache>
                <c:ptCount val="1"/>
                <c:pt idx="0">
                  <c:v> Term </c:v>
                </c:pt>
              </c:strCache>
            </c:strRef>
          </c:tx>
          <c:spPr>
            <a:ln w="28575" cap="rnd">
              <a:solidFill>
                <a:srgbClr val="C0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Share'!$NU$4:$NU$27</c:f>
              <c:numCache>
                <c:formatCode>0.00%</c:formatCode>
                <c:ptCount val="24"/>
                <c:pt idx="0">
                  <c:v>0</c:v>
                </c:pt>
                <c:pt idx="1">
                  <c:v>-2.0069461467038623E-2</c:v>
                </c:pt>
                <c:pt idx="2">
                  <c:v>-7.7663328043738711E-2</c:v>
                </c:pt>
                <c:pt idx="3">
                  <c:v>-7.9884567880745744E-2</c:v>
                </c:pt>
                <c:pt idx="4">
                  <c:v>-4.3773777942176177E-2</c:v>
                </c:pt>
                <c:pt idx="5">
                  <c:v>-6.098542797518712E-2</c:v>
                </c:pt>
                <c:pt idx="6">
                  <c:v>-2.572560285300042E-2</c:v>
                </c:pt>
                <c:pt idx="7">
                  <c:v>-4.0387171382876771E-2</c:v>
                </c:pt>
                <c:pt idx="8">
                  <c:v>-3.9836686118916685E-2</c:v>
                </c:pt>
                <c:pt idx="9">
                  <c:v>1.2069778878356641E-2</c:v>
                </c:pt>
                <c:pt idx="10">
                  <c:v>8.5222860472493792E-2</c:v>
                </c:pt>
                <c:pt idx="11">
                  <c:v>0.14178207501807627</c:v>
                </c:pt>
                <c:pt idx="12">
                  <c:v>0.20307332165832162</c:v>
                </c:pt>
              </c:numCache>
            </c:numRef>
          </c:val>
          <c:smooth val="0"/>
          <c:extLst>
            <c:ext xmlns:c16="http://schemas.microsoft.com/office/drawing/2014/chart" uri="{C3380CC4-5D6E-409C-BE32-E72D297353CC}">
              <c16:uniqueId val="{00000001-1660-46B7-AAAD-BAF89B09BBD2}"/>
            </c:ext>
          </c:extLst>
        </c:ser>
        <c:ser>
          <c:idx val="3"/>
          <c:order val="2"/>
          <c:tx>
            <c:strRef>
              <c:f>'6. Chgs in Tot Share'!$NV$3</c:f>
              <c:strCache>
                <c:ptCount val="1"/>
                <c:pt idx="0">
                  <c:v> Total Deposits </c:v>
                </c:pt>
              </c:strCache>
            </c:strRef>
          </c:tx>
          <c:spPr>
            <a:ln w="28575" cap="rnd">
              <a:solidFill>
                <a:srgbClr val="0432FF"/>
              </a:solidFill>
              <a:prstDash val="sysDot"/>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Share'!$NV$4:$NV$27</c:f>
              <c:numCache>
                <c:formatCode>0.00%</c:formatCode>
                <c:ptCount val="24"/>
                <c:pt idx="0">
                  <c:v>0</c:v>
                </c:pt>
                <c:pt idx="1">
                  <c:v>-2.0189130621929976E-2</c:v>
                </c:pt>
                <c:pt idx="2">
                  <c:v>-8.4910695450152479E-2</c:v>
                </c:pt>
                <c:pt idx="3">
                  <c:v>-9.2787540539015542E-2</c:v>
                </c:pt>
                <c:pt idx="4">
                  <c:v>-6.2553758188645212E-2</c:v>
                </c:pt>
                <c:pt idx="5">
                  <c:v>-6.7627345630436028E-2</c:v>
                </c:pt>
                <c:pt idx="6">
                  <c:v>-1.6045484621827519E-2</c:v>
                </c:pt>
                <c:pt idx="7">
                  <c:v>-3.7355416402824818E-2</c:v>
                </c:pt>
                <c:pt idx="8">
                  <c:v>-5.6490030609277965E-2</c:v>
                </c:pt>
                <c:pt idx="9">
                  <c:v>-2.1963661811887907E-2</c:v>
                </c:pt>
                <c:pt idx="10">
                  <c:v>3.4098650888501128E-2</c:v>
                </c:pt>
                <c:pt idx="11">
                  <c:v>7.4500219669069029E-2</c:v>
                </c:pt>
                <c:pt idx="12">
                  <c:v>0.12164271399355904</c:v>
                </c:pt>
              </c:numCache>
            </c:numRef>
          </c:val>
          <c:smooth val="0"/>
          <c:extLst>
            <c:ext xmlns:c16="http://schemas.microsoft.com/office/drawing/2014/chart" uri="{C3380CC4-5D6E-409C-BE32-E72D297353CC}">
              <c16:uniqueId val="{00000002-1660-46B7-AAAD-BAF89B09BBD2}"/>
            </c:ext>
          </c:extLst>
        </c:ser>
        <c:ser>
          <c:idx val="4"/>
          <c:order val="3"/>
          <c:tx>
            <c:strRef>
              <c:f>'6. Chgs in Tot Share'!$NW$3</c:f>
              <c:strCache>
                <c:ptCount val="1"/>
                <c:pt idx="0">
                  <c:v> Mortgages </c:v>
                </c:pt>
              </c:strCache>
            </c:strRef>
          </c:tx>
          <c:spPr>
            <a:ln w="28575" cap="rnd">
              <a:solidFill>
                <a:srgbClr val="AB794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Share'!$NW$4:$NW$27</c:f>
              <c:numCache>
                <c:formatCode>0.00%</c:formatCode>
                <c:ptCount val="24"/>
                <c:pt idx="0">
                  <c:v>0</c:v>
                </c:pt>
                <c:pt idx="1">
                  <c:v>-5.399521810708836E-3</c:v>
                </c:pt>
                <c:pt idx="2">
                  <c:v>0.5015917382034073</c:v>
                </c:pt>
                <c:pt idx="3">
                  <c:v>-1.5511373406292777E-2</c:v>
                </c:pt>
                <c:pt idx="4">
                  <c:v>-1.3747874762958747E-2</c:v>
                </c:pt>
                <c:pt idx="5">
                  <c:v>-1.0286768886187419E-2</c:v>
                </c:pt>
                <c:pt idx="6">
                  <c:v>-2.1013443085721065E-2</c:v>
                </c:pt>
                <c:pt idx="7">
                  <c:v>-3.9663020682211711E-2</c:v>
                </c:pt>
                <c:pt idx="8">
                  <c:v>-2.3275906203100067E-2</c:v>
                </c:pt>
                <c:pt idx="9">
                  <c:v>-1.7522281946608844E-2</c:v>
                </c:pt>
                <c:pt idx="10">
                  <c:v>-2.234730632631611E-2</c:v>
                </c:pt>
                <c:pt idx="11">
                  <c:v>1.1254120684656975E-2</c:v>
                </c:pt>
                <c:pt idx="12">
                  <c:v>7.9065236394871383E-2</c:v>
                </c:pt>
              </c:numCache>
            </c:numRef>
          </c:val>
          <c:smooth val="0"/>
          <c:extLst>
            <c:ext xmlns:c16="http://schemas.microsoft.com/office/drawing/2014/chart" uri="{C3380CC4-5D6E-409C-BE32-E72D297353CC}">
              <c16:uniqueId val="{00000003-1660-46B7-AAAD-BAF89B09BBD2}"/>
            </c:ext>
          </c:extLst>
        </c:ser>
        <c:ser>
          <c:idx val="2"/>
          <c:order val="4"/>
          <c:tx>
            <c:strRef>
              <c:f>'6. Chgs in Tot Share'!$NY$3</c:f>
              <c:strCache>
                <c:ptCount val="1"/>
                <c:pt idx="0">
                  <c:v> Other Personal Loans </c:v>
                </c:pt>
              </c:strCache>
            </c:strRef>
          </c:tx>
          <c:spPr>
            <a:ln w="28575" cap="rnd">
              <a:solidFill>
                <a:srgbClr val="00B0F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Share'!$NY$4:$NY$27</c:f>
              <c:numCache>
                <c:formatCode>0.00%</c:formatCode>
                <c:ptCount val="24"/>
                <c:pt idx="0">
                  <c:v>0</c:v>
                </c:pt>
                <c:pt idx="1">
                  <c:v>7.1349895335789905E-3</c:v>
                </c:pt>
                <c:pt idx="2">
                  <c:v>3.5720296114779108E-2</c:v>
                </c:pt>
                <c:pt idx="3">
                  <c:v>6.8880000876141254E-2</c:v>
                </c:pt>
                <c:pt idx="4">
                  <c:v>0.14046127759180566</c:v>
                </c:pt>
                <c:pt idx="5">
                  <c:v>0.22036149835691138</c:v>
                </c:pt>
                <c:pt idx="6">
                  <c:v>0.31792467351203008</c:v>
                </c:pt>
                <c:pt idx="7">
                  <c:v>0.31008732606996986</c:v>
                </c:pt>
                <c:pt idx="8">
                  <c:v>0.353098007642072</c:v>
                </c:pt>
                <c:pt idx="9">
                  <c:v>0.40134613218640208</c:v>
                </c:pt>
                <c:pt idx="10">
                  <c:v>0.37183161761492456</c:v>
                </c:pt>
                <c:pt idx="11">
                  <c:v>0.39151357948044524</c:v>
                </c:pt>
                <c:pt idx="12">
                  <c:v>0.41433254222214883</c:v>
                </c:pt>
              </c:numCache>
            </c:numRef>
          </c:val>
          <c:smooth val="0"/>
          <c:extLst>
            <c:ext xmlns:c16="http://schemas.microsoft.com/office/drawing/2014/chart" uri="{C3380CC4-5D6E-409C-BE32-E72D297353CC}">
              <c16:uniqueId val="{00000004-1660-46B7-AAAD-BAF89B09BBD2}"/>
            </c:ext>
          </c:extLst>
        </c:ser>
        <c:ser>
          <c:idx val="6"/>
          <c:order val="5"/>
          <c:tx>
            <c:strRef>
              <c:f>'6. Chgs in Tot Share'!$NZ$3</c:f>
              <c:strCache>
                <c:ptCount val="1"/>
                <c:pt idx="0">
                  <c:v> Total Loans </c:v>
                </c:pt>
              </c:strCache>
            </c:strRef>
          </c:tx>
          <c:spPr>
            <a:ln w="28575" cap="rnd">
              <a:solidFill>
                <a:srgbClr val="FF0000"/>
              </a:solidFill>
              <a:prstDash val="sysDot"/>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Share'!$NZ$4:$NZ$27</c:f>
              <c:numCache>
                <c:formatCode>0.00%</c:formatCode>
                <c:ptCount val="24"/>
                <c:pt idx="0">
                  <c:v>0</c:v>
                </c:pt>
                <c:pt idx="1">
                  <c:v>-9.8599455214841967E-4</c:v>
                </c:pt>
                <c:pt idx="2">
                  <c:v>0.38730759691404804</c:v>
                </c:pt>
                <c:pt idx="3">
                  <c:v>3.8771422647487053E-3</c:v>
                </c:pt>
                <c:pt idx="4">
                  <c:v>2.3112310418574481E-2</c:v>
                </c:pt>
                <c:pt idx="5">
                  <c:v>4.6383982209891809E-2</c:v>
                </c:pt>
                <c:pt idx="6">
                  <c:v>6.1732835513141023E-2</c:v>
                </c:pt>
                <c:pt idx="7">
                  <c:v>4.7953025848424945E-2</c:v>
                </c:pt>
                <c:pt idx="8">
                  <c:v>7.0314715130262245E-2</c:v>
                </c:pt>
                <c:pt idx="9">
                  <c:v>8.6252307168716277E-2</c:v>
                </c:pt>
                <c:pt idx="10">
                  <c:v>7.5543792999065926E-2</c:v>
                </c:pt>
                <c:pt idx="11">
                  <c:v>0.10653635638975226</c:v>
                </c:pt>
                <c:pt idx="12">
                  <c:v>0.16428020052524286</c:v>
                </c:pt>
              </c:numCache>
            </c:numRef>
          </c:val>
          <c:smooth val="0"/>
          <c:extLst>
            <c:ext xmlns:c16="http://schemas.microsoft.com/office/drawing/2014/chart" uri="{C3380CC4-5D6E-409C-BE32-E72D297353CC}">
              <c16:uniqueId val="{00000005-1660-46B7-AAAD-BAF89B09BBD2}"/>
            </c:ext>
          </c:extLst>
        </c:ser>
        <c:ser>
          <c:idx val="7"/>
          <c:order val="6"/>
          <c:tx>
            <c:strRef>
              <c:f>'6. Chgs in Tot Share'!$OA$3</c:f>
              <c:strCache>
                <c:ptCount val="1"/>
                <c:pt idx="0">
                  <c:v> Total </c:v>
                </c:pt>
              </c:strCache>
            </c:strRef>
          </c:tx>
          <c:spPr>
            <a:ln w="28575" cap="rnd">
              <a:solidFill>
                <a:schemeClr val="tx1"/>
              </a:solidFill>
              <a:prstDash val="sysDot"/>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Share'!$OA$4:$OA$27</c:f>
              <c:numCache>
                <c:formatCode>0.00%</c:formatCode>
                <c:ptCount val="24"/>
                <c:pt idx="0">
                  <c:v>0</c:v>
                </c:pt>
                <c:pt idx="1">
                  <c:v>-1.1930254882217432E-2</c:v>
                </c:pt>
                <c:pt idx="2">
                  <c:v>0.12577985651727261</c:v>
                </c:pt>
                <c:pt idx="3">
                  <c:v>-4.8780298144931761E-2</c:v>
                </c:pt>
                <c:pt idx="4">
                  <c:v>-2.3522031307122219E-2</c:v>
                </c:pt>
                <c:pt idx="5">
                  <c:v>-1.6541477420223855E-2</c:v>
                </c:pt>
                <c:pt idx="6">
                  <c:v>1.8732599364164326E-2</c:v>
                </c:pt>
                <c:pt idx="7">
                  <c:v>1.3369427803143635E-4</c:v>
                </c:pt>
                <c:pt idx="8">
                  <c:v>-7.5579466168931213E-4</c:v>
                </c:pt>
                <c:pt idx="9">
                  <c:v>2.5502832974450846E-2</c:v>
                </c:pt>
                <c:pt idx="10">
                  <c:v>5.071433785649037E-2</c:v>
                </c:pt>
                <c:pt idx="11">
                  <c:v>8.5930986198758122E-2</c:v>
                </c:pt>
                <c:pt idx="12">
                  <c:v>0.13763877575479755</c:v>
                </c:pt>
              </c:numCache>
            </c:numRef>
          </c:val>
          <c:smooth val="0"/>
          <c:extLst>
            <c:ext xmlns:c16="http://schemas.microsoft.com/office/drawing/2014/chart" uri="{C3380CC4-5D6E-409C-BE32-E72D297353CC}">
              <c16:uniqueId val="{00000006-1660-46B7-AAAD-BAF89B09BBD2}"/>
            </c:ext>
          </c:extLst>
        </c:ser>
        <c:dLbls>
          <c:showLegendKey val="0"/>
          <c:showVal val="0"/>
          <c:showCatName val="0"/>
          <c:showSerName val="0"/>
          <c:showPercent val="0"/>
          <c:showBubbleSize val="0"/>
        </c:dLbls>
        <c:smooth val="0"/>
        <c:axId val="403137936"/>
        <c:axId val="403138720"/>
      </c:lineChart>
      <c:catAx>
        <c:axId val="40313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8720"/>
        <c:crossesAt val="0"/>
        <c:auto val="1"/>
        <c:lblAlgn val="ctr"/>
        <c:lblOffset val="100"/>
        <c:noMultiLvlLbl val="0"/>
      </c:catAx>
      <c:valAx>
        <c:axId val="4031387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7936"/>
        <c:crosses val="autoZero"/>
        <c:crossBetween val="between"/>
      </c:valAx>
      <c:spPr>
        <a:noFill/>
        <a:ln>
          <a:noFill/>
        </a:ln>
        <a:effectLst/>
      </c:spPr>
    </c:plotArea>
    <c:legend>
      <c:legendPos val="b"/>
      <c:layout>
        <c:manualLayout>
          <c:xMode val="edge"/>
          <c:yMode val="edge"/>
          <c:x val="3.7790433962744951E-2"/>
          <c:y val="0.79091473185048344"/>
          <c:w val="0.91471039421043254"/>
          <c:h val="0.20908526814951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motusbank</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417220905639222"/>
          <c:y val="0.13299020471094114"/>
          <c:w val="0.82022908544198969"/>
          <c:h val="0.65522668560395647"/>
        </c:manualLayout>
      </c:layout>
      <c:lineChart>
        <c:grouping val="standard"/>
        <c:varyColors val="0"/>
        <c:ser>
          <c:idx val="0"/>
          <c:order val="0"/>
          <c:tx>
            <c:strRef>
              <c:f>'6. Chgs in Tot Share'!$OB$3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Share'!$OB$4:$OB$27</c:f>
              <c:numCache>
                <c:formatCode>0.00%</c:formatCode>
                <c:ptCount val="24"/>
                <c:pt idx="0">
                  <c:v>0</c:v>
                </c:pt>
                <c:pt idx="1">
                  <c:v>-2.1108339214361452E-2</c:v>
                </c:pt>
                <c:pt idx="2">
                  <c:v>-8.1696001167601159E-2</c:v>
                </c:pt>
                <c:pt idx="3">
                  <c:v>-0.13619934722723634</c:v>
                </c:pt>
                <c:pt idx="4">
                  <c:v>-0.13403086615592708</c:v>
                </c:pt>
                <c:pt idx="5">
                  <c:v>-0.14102412334928488</c:v>
                </c:pt>
                <c:pt idx="6">
                  <c:v>-0.17025617544272903</c:v>
                </c:pt>
                <c:pt idx="7">
                  <c:v>-0.17007418033795171</c:v>
                </c:pt>
                <c:pt idx="8">
                  <c:v>-6.8758544077182834E-2</c:v>
                </c:pt>
                <c:pt idx="9">
                  <c:v>0.24507218804703862</c:v>
                </c:pt>
                <c:pt idx="10">
                  <c:v>0.25845811413259545</c:v>
                </c:pt>
                <c:pt idx="11">
                  <c:v>0.16567593199728101</c:v>
                </c:pt>
                <c:pt idx="12">
                  <c:v>-5.6147169411119288E-2</c:v>
                </c:pt>
              </c:numCache>
            </c:numRef>
          </c:val>
          <c:smooth val="0"/>
          <c:extLst>
            <c:ext xmlns:c16="http://schemas.microsoft.com/office/drawing/2014/chart" uri="{C3380CC4-5D6E-409C-BE32-E72D297353CC}">
              <c16:uniqueId val="{00000000-8492-4176-8016-3063482FF279}"/>
            </c:ext>
          </c:extLst>
        </c:ser>
        <c:ser>
          <c:idx val="1"/>
          <c:order val="1"/>
          <c:tx>
            <c:strRef>
              <c:f>'6. Chgs in Tot Share'!$OC$3</c:f>
              <c:strCache>
                <c:ptCount val="1"/>
                <c:pt idx="0">
                  <c:v> Term </c:v>
                </c:pt>
              </c:strCache>
            </c:strRef>
          </c:tx>
          <c:spPr>
            <a:ln w="28575" cap="rnd">
              <a:solidFill>
                <a:srgbClr val="C0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Share'!$OC$4:$OC$27</c:f>
              <c:numCache>
                <c:formatCode>0.00%</c:formatCode>
                <c:ptCount val="24"/>
                <c:pt idx="0">
                  <c:v>0</c:v>
                </c:pt>
                <c:pt idx="1">
                  <c:v>-5.3363348061934004E-2</c:v>
                </c:pt>
                <c:pt idx="2">
                  <c:v>-8.5814718190924427E-2</c:v>
                </c:pt>
                <c:pt idx="3">
                  <c:v>-7.2581312627193861E-2</c:v>
                </c:pt>
                <c:pt idx="4">
                  <c:v>0.10338779045677034</c:v>
                </c:pt>
                <c:pt idx="5">
                  <c:v>0.19903516233370891</c:v>
                </c:pt>
                <c:pt idx="6">
                  <c:v>0.24579473420665021</c:v>
                </c:pt>
                <c:pt idx="7">
                  <c:v>0.26837767970994547</c:v>
                </c:pt>
                <c:pt idx="8">
                  <c:v>0.39824401422301048</c:v>
                </c:pt>
                <c:pt idx="9">
                  <c:v>0.5715667831930229</c:v>
                </c:pt>
                <c:pt idx="10">
                  <c:v>0.6504188086938556</c:v>
                </c:pt>
                <c:pt idx="11">
                  <c:v>0.66335960361829094</c:v>
                </c:pt>
                <c:pt idx="12">
                  <c:v>0.71945840675748962</c:v>
                </c:pt>
              </c:numCache>
            </c:numRef>
          </c:val>
          <c:smooth val="0"/>
          <c:extLst>
            <c:ext xmlns:c16="http://schemas.microsoft.com/office/drawing/2014/chart" uri="{C3380CC4-5D6E-409C-BE32-E72D297353CC}">
              <c16:uniqueId val="{00000001-8492-4176-8016-3063482FF279}"/>
            </c:ext>
          </c:extLst>
        </c:ser>
        <c:ser>
          <c:idx val="3"/>
          <c:order val="2"/>
          <c:tx>
            <c:strRef>
              <c:f>'6. Chgs in Tot Share'!$OD$3</c:f>
              <c:strCache>
                <c:ptCount val="1"/>
                <c:pt idx="0">
                  <c:v> Total Deposits </c:v>
                </c:pt>
              </c:strCache>
            </c:strRef>
          </c:tx>
          <c:spPr>
            <a:ln w="28575" cap="rnd">
              <a:solidFill>
                <a:srgbClr val="0432FF"/>
              </a:solidFill>
              <a:prstDash val="sysDot"/>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Share'!$OD$4:$OD$27</c:f>
              <c:numCache>
                <c:formatCode>0.00%</c:formatCode>
                <c:ptCount val="24"/>
                <c:pt idx="0">
                  <c:v>0</c:v>
                </c:pt>
                <c:pt idx="1">
                  <c:v>-3.1273403631336572E-2</c:v>
                </c:pt>
                <c:pt idx="2">
                  <c:v>-8.1421059569945137E-2</c:v>
                </c:pt>
                <c:pt idx="3">
                  <c:v>-0.11312042285913103</c:v>
                </c:pt>
                <c:pt idx="4">
                  <c:v>-5.4219380241556772E-2</c:v>
                </c:pt>
                <c:pt idx="5">
                  <c:v>-2.8684001268083199E-2</c:v>
                </c:pt>
                <c:pt idx="6">
                  <c:v>-3.5049274732196184E-2</c:v>
                </c:pt>
                <c:pt idx="7">
                  <c:v>-2.895196710349977E-2</c:v>
                </c:pt>
                <c:pt idx="8">
                  <c:v>8.0410482734161889E-2</c:v>
                </c:pt>
                <c:pt idx="9">
                  <c:v>0.35317012365509359</c:v>
                </c:pt>
                <c:pt idx="10">
                  <c:v>0.38613692410007933</c:v>
                </c:pt>
                <c:pt idx="11">
                  <c:v>0.32426836818919497</c:v>
                </c:pt>
                <c:pt idx="12">
                  <c:v>0.18362624473987207</c:v>
                </c:pt>
              </c:numCache>
            </c:numRef>
          </c:val>
          <c:smooth val="0"/>
          <c:extLst>
            <c:ext xmlns:c16="http://schemas.microsoft.com/office/drawing/2014/chart" uri="{C3380CC4-5D6E-409C-BE32-E72D297353CC}">
              <c16:uniqueId val="{00000002-8492-4176-8016-3063482FF279}"/>
            </c:ext>
          </c:extLst>
        </c:ser>
        <c:ser>
          <c:idx val="4"/>
          <c:order val="3"/>
          <c:tx>
            <c:strRef>
              <c:f>'6. Chgs in Tot Share'!$OE$3</c:f>
              <c:strCache>
                <c:ptCount val="1"/>
                <c:pt idx="0">
                  <c:v> Mortgages </c:v>
                </c:pt>
              </c:strCache>
            </c:strRef>
          </c:tx>
          <c:spPr>
            <a:ln w="28575" cap="rnd">
              <a:solidFill>
                <a:srgbClr val="AB794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Share'!$OE$4:$OE$27</c:f>
              <c:numCache>
                <c:formatCode>0.00%</c:formatCode>
                <c:ptCount val="24"/>
                <c:pt idx="0">
                  <c:v>0</c:v>
                </c:pt>
                <c:pt idx="1">
                  <c:v>-1.4567326176270826E-2</c:v>
                </c:pt>
                <c:pt idx="2">
                  <c:v>-1.8196805892865559E-2</c:v>
                </c:pt>
                <c:pt idx="3">
                  <c:v>2.6415450142195426E-2</c:v>
                </c:pt>
                <c:pt idx="4">
                  <c:v>5.5316795993236023E-2</c:v>
                </c:pt>
                <c:pt idx="5">
                  <c:v>0.13171019456144051</c:v>
                </c:pt>
                <c:pt idx="6">
                  <c:v>0.14486395644413322</c:v>
                </c:pt>
                <c:pt idx="7">
                  <c:v>0.23641696165121118</c:v>
                </c:pt>
                <c:pt idx="8">
                  <c:v>0.45375424808752074</c:v>
                </c:pt>
                <c:pt idx="9">
                  <c:v>0.59718400963713414</c:v>
                </c:pt>
                <c:pt idx="10">
                  <c:v>0.62557494013116077</c:v>
                </c:pt>
                <c:pt idx="11">
                  <c:v>0.61318066964571805</c:v>
                </c:pt>
                <c:pt idx="12">
                  <c:v>0.60123156392699728</c:v>
                </c:pt>
              </c:numCache>
            </c:numRef>
          </c:val>
          <c:smooth val="0"/>
          <c:extLst>
            <c:ext xmlns:c16="http://schemas.microsoft.com/office/drawing/2014/chart" uri="{C3380CC4-5D6E-409C-BE32-E72D297353CC}">
              <c16:uniqueId val="{00000003-8492-4176-8016-3063482FF279}"/>
            </c:ext>
          </c:extLst>
        </c:ser>
        <c:ser>
          <c:idx val="5"/>
          <c:order val="4"/>
          <c:tx>
            <c:strRef>
              <c:f>'6. Chgs in Tot Share'!$OF$3</c:f>
              <c:strCache>
                <c:ptCount val="1"/>
                <c:pt idx="0">
                  <c:v> Real Secured Personal Loans </c:v>
                </c:pt>
              </c:strCache>
            </c:strRef>
          </c:tx>
          <c:spPr>
            <a:ln w="28575" cap="rnd" cmpd="sng">
              <a:solidFill>
                <a:srgbClr val="002060"/>
              </a:solidFill>
              <a:prstDash val="solid"/>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Share'!$OF$4:$OF$27</c:f>
              <c:numCache>
                <c:formatCode>0.00%</c:formatCode>
                <c:ptCount val="24"/>
                <c:pt idx="0">
                  <c:v>0</c:v>
                </c:pt>
                <c:pt idx="1">
                  <c:v>1.1014544305407522E-2</c:v>
                </c:pt>
                <c:pt idx="2">
                  <c:v>2.9252037642522708E-3</c:v>
                </c:pt>
                <c:pt idx="3">
                  <c:v>4.4894366433345177E-2</c:v>
                </c:pt>
                <c:pt idx="4">
                  <c:v>8.8879357766081815E-2</c:v>
                </c:pt>
                <c:pt idx="5">
                  <c:v>7.3682768905135698E-2</c:v>
                </c:pt>
                <c:pt idx="6">
                  <c:v>8.3877417869994114E-2</c:v>
                </c:pt>
                <c:pt idx="7">
                  <c:v>0.12918204320994406</c:v>
                </c:pt>
                <c:pt idx="8">
                  <c:v>0.20362758834049169</c:v>
                </c:pt>
                <c:pt idx="9">
                  <c:v>0.21248179422674271</c:v>
                </c:pt>
                <c:pt idx="10">
                  <c:v>0.21204741417067141</c:v>
                </c:pt>
                <c:pt idx="11">
                  <c:v>0.22123661380124113</c:v>
                </c:pt>
                <c:pt idx="12">
                  <c:v>0.24110165786552309</c:v>
                </c:pt>
              </c:numCache>
            </c:numRef>
          </c:val>
          <c:smooth val="0"/>
          <c:extLst>
            <c:ext xmlns:c16="http://schemas.microsoft.com/office/drawing/2014/chart" uri="{C3380CC4-5D6E-409C-BE32-E72D297353CC}">
              <c16:uniqueId val="{00000004-8492-4176-8016-3063482FF279}"/>
            </c:ext>
          </c:extLst>
        </c:ser>
        <c:ser>
          <c:idx val="2"/>
          <c:order val="5"/>
          <c:tx>
            <c:strRef>
              <c:f>'6. Chgs in Tot Share'!$OG$3</c:f>
              <c:strCache>
                <c:ptCount val="1"/>
                <c:pt idx="0">
                  <c:v> Other Personal Loans </c:v>
                </c:pt>
              </c:strCache>
            </c:strRef>
          </c:tx>
          <c:spPr>
            <a:ln w="28575" cap="rnd">
              <a:solidFill>
                <a:srgbClr val="00B0F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Share'!$OG$4:$OG$27</c:f>
              <c:numCache>
                <c:formatCode>0.00%</c:formatCode>
                <c:ptCount val="24"/>
                <c:pt idx="0">
                  <c:v>0</c:v>
                </c:pt>
                <c:pt idx="1">
                  <c:v>-2.6255086169727736E-2</c:v>
                </c:pt>
                <c:pt idx="2">
                  <c:v>-4.7840338629768511E-2</c:v>
                </c:pt>
                <c:pt idx="3">
                  <c:v>-5.9358223720413716E-2</c:v>
                </c:pt>
                <c:pt idx="4">
                  <c:v>-8.7431019934522458E-2</c:v>
                </c:pt>
                <c:pt idx="5">
                  <c:v>-0.31048777179358633</c:v>
                </c:pt>
                <c:pt idx="6">
                  <c:v>-0.13481898121661418</c:v>
                </c:pt>
                <c:pt idx="7">
                  <c:v>-7.8231511196866818E-2</c:v>
                </c:pt>
                <c:pt idx="8">
                  <c:v>-0.19115096801252579</c:v>
                </c:pt>
                <c:pt idx="9">
                  <c:v>-0.21341821074346615</c:v>
                </c:pt>
                <c:pt idx="10">
                  <c:v>-0.25769835666275626</c:v>
                </c:pt>
                <c:pt idx="11">
                  <c:v>-0.27974059948609498</c:v>
                </c:pt>
                <c:pt idx="12">
                  <c:v>-0.28405157037778567</c:v>
                </c:pt>
              </c:numCache>
            </c:numRef>
          </c:val>
          <c:smooth val="0"/>
          <c:extLst>
            <c:ext xmlns:c16="http://schemas.microsoft.com/office/drawing/2014/chart" uri="{C3380CC4-5D6E-409C-BE32-E72D297353CC}">
              <c16:uniqueId val="{00000005-8492-4176-8016-3063482FF279}"/>
            </c:ext>
          </c:extLst>
        </c:ser>
        <c:ser>
          <c:idx val="6"/>
          <c:order val="6"/>
          <c:tx>
            <c:strRef>
              <c:f>'6. Chgs in Tot Share'!$OH$3</c:f>
              <c:strCache>
                <c:ptCount val="1"/>
                <c:pt idx="0">
                  <c:v> Total Loans </c:v>
                </c:pt>
              </c:strCache>
            </c:strRef>
          </c:tx>
          <c:spPr>
            <a:ln w="28575" cap="rnd">
              <a:solidFill>
                <a:srgbClr val="FF0000"/>
              </a:solidFill>
              <a:prstDash val="sysDot"/>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Share'!$OH$4:$OH$27</c:f>
              <c:numCache>
                <c:formatCode>0.00%</c:formatCode>
                <c:ptCount val="24"/>
                <c:pt idx="0">
                  <c:v>0</c:v>
                </c:pt>
                <c:pt idx="1">
                  <c:v>-1.274316943113237E-2</c:v>
                </c:pt>
                <c:pt idx="2">
                  <c:v>-1.7961379048855301E-2</c:v>
                </c:pt>
                <c:pt idx="3">
                  <c:v>2.2247730580919962E-2</c:v>
                </c:pt>
                <c:pt idx="4">
                  <c:v>4.800267251277239E-2</c:v>
                </c:pt>
                <c:pt idx="5">
                  <c:v>8.8427150898772663E-2</c:v>
                </c:pt>
                <c:pt idx="6">
                  <c:v>0.1189106536132617</c:v>
                </c:pt>
                <c:pt idx="7">
                  <c:v>0.20011001193357617</c:v>
                </c:pt>
                <c:pt idx="8">
                  <c:v>0.37990942704504188</c:v>
                </c:pt>
                <c:pt idx="9">
                  <c:v>0.49841761848208394</c:v>
                </c:pt>
                <c:pt idx="10">
                  <c:v>0.51806524142199228</c:v>
                </c:pt>
                <c:pt idx="11">
                  <c:v>0.50698989046671028</c:v>
                </c:pt>
                <c:pt idx="12">
                  <c:v>0.5012081485860953</c:v>
                </c:pt>
              </c:numCache>
            </c:numRef>
          </c:val>
          <c:smooth val="0"/>
          <c:extLst>
            <c:ext xmlns:c16="http://schemas.microsoft.com/office/drawing/2014/chart" uri="{C3380CC4-5D6E-409C-BE32-E72D297353CC}">
              <c16:uniqueId val="{00000006-8492-4176-8016-3063482FF279}"/>
            </c:ext>
          </c:extLst>
        </c:ser>
        <c:ser>
          <c:idx val="7"/>
          <c:order val="7"/>
          <c:tx>
            <c:strRef>
              <c:f>'6. Chgs in Tot Share'!$OI$3</c:f>
              <c:strCache>
                <c:ptCount val="1"/>
                <c:pt idx="0">
                  <c:v> Total </c:v>
                </c:pt>
              </c:strCache>
            </c:strRef>
          </c:tx>
          <c:spPr>
            <a:ln w="28575" cap="rnd">
              <a:solidFill>
                <a:schemeClr val="tx1"/>
              </a:solidFill>
              <a:prstDash val="sysDot"/>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Share'!$OI$4:$OI$27</c:f>
              <c:numCache>
                <c:formatCode>0.00%</c:formatCode>
                <c:ptCount val="24"/>
                <c:pt idx="0">
                  <c:v>0</c:v>
                </c:pt>
                <c:pt idx="1">
                  <c:v>-2.3636254023718876E-2</c:v>
                </c:pt>
                <c:pt idx="2">
                  <c:v>-5.3417276509372072E-2</c:v>
                </c:pt>
                <c:pt idx="3">
                  <c:v>-5.3971474188855006E-2</c:v>
                </c:pt>
                <c:pt idx="4">
                  <c:v>-9.3334597740700326E-3</c:v>
                </c:pt>
                <c:pt idx="5">
                  <c:v>2.198027438700452E-2</c:v>
                </c:pt>
                <c:pt idx="6">
                  <c:v>3.1237916227117878E-2</c:v>
                </c:pt>
                <c:pt idx="7">
                  <c:v>6.8998631420875395E-2</c:v>
                </c:pt>
                <c:pt idx="8">
                  <c:v>0.20830051956123222</c:v>
                </c:pt>
                <c:pt idx="9">
                  <c:v>0.41441389353961366</c:v>
                </c:pt>
                <c:pt idx="10">
                  <c:v>0.44024017525221198</c:v>
                </c:pt>
                <c:pt idx="11">
                  <c:v>0.39935625099042177</c:v>
                </c:pt>
                <c:pt idx="12">
                  <c:v>0.31746752114050408</c:v>
                </c:pt>
              </c:numCache>
            </c:numRef>
          </c:val>
          <c:smooth val="0"/>
          <c:extLst>
            <c:ext xmlns:c16="http://schemas.microsoft.com/office/drawing/2014/chart" uri="{C3380CC4-5D6E-409C-BE32-E72D297353CC}">
              <c16:uniqueId val="{00000007-8492-4176-8016-3063482FF279}"/>
            </c:ext>
          </c:extLst>
        </c:ser>
        <c:dLbls>
          <c:showLegendKey val="0"/>
          <c:showVal val="0"/>
          <c:showCatName val="0"/>
          <c:showSerName val="0"/>
          <c:showPercent val="0"/>
          <c:showBubbleSize val="0"/>
        </c:dLbls>
        <c:smooth val="0"/>
        <c:axId val="403137936"/>
        <c:axId val="403138720"/>
      </c:lineChart>
      <c:catAx>
        <c:axId val="40313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8720"/>
        <c:crossesAt val="0"/>
        <c:auto val="1"/>
        <c:lblAlgn val="ctr"/>
        <c:lblOffset val="100"/>
        <c:noMultiLvlLbl val="0"/>
      </c:catAx>
      <c:valAx>
        <c:axId val="4031387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7936"/>
        <c:crosses val="autoZero"/>
        <c:crossBetween val="between"/>
      </c:valAx>
      <c:spPr>
        <a:noFill/>
        <a:ln>
          <a:noFill/>
        </a:ln>
        <a:effectLst/>
      </c:spPr>
    </c:plotArea>
    <c:legend>
      <c:legendPos val="b"/>
      <c:layout>
        <c:manualLayout>
          <c:xMode val="edge"/>
          <c:yMode val="edge"/>
          <c:x val="3.7790433962744951E-2"/>
          <c:y val="0.79091473185048344"/>
          <c:w val="0.91471039421043254"/>
          <c:h val="0.20908526814951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Peoples Bank</a:t>
            </a:r>
          </a:p>
          <a:p>
            <a:pPr>
              <a:defRPr/>
            </a:pPr>
            <a:r>
              <a:rPr lang="en-US" sz="1000"/>
              <a:t>%</a:t>
            </a:r>
            <a:r>
              <a:rPr lang="en-US" sz="1000" baseline="0"/>
              <a:t> Change in Share of Total Market</a:t>
            </a:r>
            <a:endParaRPr lang="en-US" sz="10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417220905639222"/>
          <c:y val="0.13299020471094114"/>
          <c:w val="0.82022908544198969"/>
          <c:h val="0.65522668560395647"/>
        </c:manualLayout>
      </c:layout>
      <c:lineChart>
        <c:grouping val="standard"/>
        <c:varyColors val="0"/>
        <c:ser>
          <c:idx val="0"/>
          <c:order val="0"/>
          <c:tx>
            <c:strRef>
              <c:f>'6. Chgs in Tot Share'!$OJ$3</c:f>
              <c:strCache>
                <c:ptCount val="1"/>
                <c:pt idx="0">
                  <c:v> Demand </c:v>
                </c:pt>
              </c:strCache>
            </c:strRef>
          </c:tx>
          <c:spPr>
            <a:ln w="28575" cap="rnd">
              <a:solidFill>
                <a:srgbClr val="00FA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Share'!$OJ$4:$OJ$27</c:f>
              <c:numCache>
                <c:formatCode>0.00%</c:formatCode>
                <c:ptCount val="24"/>
                <c:pt idx="0">
                  <c:v>0</c:v>
                </c:pt>
                <c:pt idx="1">
                  <c:v>0.13665286721197004</c:v>
                </c:pt>
                <c:pt idx="2">
                  <c:v>0.20139871356918185</c:v>
                </c:pt>
                <c:pt idx="3">
                  <c:v>0.45104885555562707</c:v>
                </c:pt>
                <c:pt idx="4">
                  <c:v>0.58735587918799459</c:v>
                </c:pt>
                <c:pt idx="5">
                  <c:v>0.6512320431668025</c:v>
                </c:pt>
                <c:pt idx="6">
                  <c:v>0.79100440600880351</c:v>
                </c:pt>
                <c:pt idx="7">
                  <c:v>0.76367503445267937</c:v>
                </c:pt>
                <c:pt idx="8">
                  <c:v>0.72946066663646403</c:v>
                </c:pt>
                <c:pt idx="9">
                  <c:v>0.75105901539528674</c:v>
                </c:pt>
                <c:pt idx="10">
                  <c:v>0.71393312595440905</c:v>
                </c:pt>
                <c:pt idx="11">
                  <c:v>0.83500493569748846</c:v>
                </c:pt>
                <c:pt idx="12">
                  <c:v>0.8801236114837746</c:v>
                </c:pt>
              </c:numCache>
            </c:numRef>
          </c:val>
          <c:smooth val="0"/>
          <c:extLst>
            <c:ext xmlns:c16="http://schemas.microsoft.com/office/drawing/2014/chart" uri="{C3380CC4-5D6E-409C-BE32-E72D297353CC}">
              <c16:uniqueId val="{00000000-1319-4B40-ACEE-C49242DACAD0}"/>
            </c:ext>
          </c:extLst>
        </c:ser>
        <c:ser>
          <c:idx val="1"/>
          <c:order val="1"/>
          <c:tx>
            <c:strRef>
              <c:f>'6. Chgs in Tot Share'!$OK$3</c:f>
              <c:strCache>
                <c:ptCount val="1"/>
                <c:pt idx="0">
                  <c:v> Term </c:v>
                </c:pt>
              </c:strCache>
            </c:strRef>
          </c:tx>
          <c:spPr>
            <a:ln w="28575" cap="rnd">
              <a:solidFill>
                <a:srgbClr val="C0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Share'!$OK$4:$OK$27</c:f>
              <c:numCache>
                <c:formatCode>0.00%</c:formatCode>
                <c:ptCount val="24"/>
                <c:pt idx="0">
                  <c:v>0</c:v>
                </c:pt>
                <c:pt idx="1">
                  <c:v>5.246304669874792E-2</c:v>
                </c:pt>
                <c:pt idx="2">
                  <c:v>7.6573759889169896E-2</c:v>
                </c:pt>
                <c:pt idx="3">
                  <c:v>2.7033512965155826E-2</c:v>
                </c:pt>
                <c:pt idx="4">
                  <c:v>2.7542701897778524E-2</c:v>
                </c:pt>
                <c:pt idx="5">
                  <c:v>0.14420540380230751</c:v>
                </c:pt>
                <c:pt idx="6">
                  <c:v>0.32765336148485674</c:v>
                </c:pt>
                <c:pt idx="7">
                  <c:v>0.65963877033800933</c:v>
                </c:pt>
                <c:pt idx="8">
                  <c:v>0.81979869690838902</c:v>
                </c:pt>
                <c:pt idx="9">
                  <c:v>0.89208148822849131</c:v>
                </c:pt>
                <c:pt idx="10">
                  <c:v>0.98183847170457728</c:v>
                </c:pt>
                <c:pt idx="11">
                  <c:v>1.0138100899811118</c:v>
                </c:pt>
                <c:pt idx="12">
                  <c:v>1.0448561701088985</c:v>
                </c:pt>
              </c:numCache>
            </c:numRef>
          </c:val>
          <c:smooth val="0"/>
          <c:extLst>
            <c:ext xmlns:c16="http://schemas.microsoft.com/office/drawing/2014/chart" uri="{C3380CC4-5D6E-409C-BE32-E72D297353CC}">
              <c16:uniqueId val="{00000001-1319-4B40-ACEE-C49242DACAD0}"/>
            </c:ext>
          </c:extLst>
        </c:ser>
        <c:ser>
          <c:idx val="3"/>
          <c:order val="2"/>
          <c:tx>
            <c:strRef>
              <c:f>'6. Chgs in Tot Share'!$OL$3</c:f>
              <c:strCache>
                <c:ptCount val="1"/>
                <c:pt idx="0">
                  <c:v> Total Deposits </c:v>
                </c:pt>
              </c:strCache>
            </c:strRef>
          </c:tx>
          <c:spPr>
            <a:ln w="28575" cap="rnd">
              <a:solidFill>
                <a:srgbClr val="0432FF"/>
              </a:solidFill>
              <a:prstDash val="sysDot"/>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Share'!$OL$4:$OL$27</c:f>
              <c:numCache>
                <c:formatCode>0.00%</c:formatCode>
                <c:ptCount val="24"/>
                <c:pt idx="0">
                  <c:v>0</c:v>
                </c:pt>
                <c:pt idx="1">
                  <c:v>6.7204616642979151E-2</c:v>
                </c:pt>
                <c:pt idx="2">
                  <c:v>9.1649711319101226E-2</c:v>
                </c:pt>
                <c:pt idx="3">
                  <c:v>0.11284830557467304</c:v>
                </c:pt>
                <c:pt idx="4">
                  <c:v>0.14496340948883504</c:v>
                </c:pt>
                <c:pt idx="5">
                  <c:v>0.23645789720240884</c:v>
                </c:pt>
                <c:pt idx="6">
                  <c:v>0.39078366810713916</c:v>
                </c:pt>
                <c:pt idx="7">
                  <c:v>0.60143096903789828</c:v>
                </c:pt>
                <c:pt idx="8">
                  <c:v>0.68555906727823501</c:v>
                </c:pt>
                <c:pt idx="9">
                  <c:v>0.72833278305782334</c:v>
                </c:pt>
                <c:pt idx="10">
                  <c:v>0.77023921780868954</c:v>
                </c:pt>
                <c:pt idx="11">
                  <c:v>0.82308670620823088</c:v>
                </c:pt>
                <c:pt idx="12">
                  <c:v>0.85349840278474143</c:v>
                </c:pt>
              </c:numCache>
            </c:numRef>
          </c:val>
          <c:smooth val="0"/>
          <c:extLst>
            <c:ext xmlns:c16="http://schemas.microsoft.com/office/drawing/2014/chart" uri="{C3380CC4-5D6E-409C-BE32-E72D297353CC}">
              <c16:uniqueId val="{00000002-1319-4B40-ACEE-C49242DACAD0}"/>
            </c:ext>
          </c:extLst>
        </c:ser>
        <c:ser>
          <c:idx val="4"/>
          <c:order val="3"/>
          <c:tx>
            <c:strRef>
              <c:f>'6. Chgs in Tot Share'!$OM$3</c:f>
              <c:strCache>
                <c:ptCount val="1"/>
                <c:pt idx="0">
                  <c:v> Mortgages </c:v>
                </c:pt>
              </c:strCache>
            </c:strRef>
          </c:tx>
          <c:spPr>
            <a:ln w="28575" cap="rnd">
              <a:solidFill>
                <a:srgbClr val="AB7942"/>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Share'!$OM$4:$OM$27</c:f>
              <c:numCache>
                <c:formatCode>0.00%</c:formatCode>
                <c:ptCount val="24"/>
                <c:pt idx="0">
                  <c:v>0</c:v>
                </c:pt>
                <c:pt idx="1">
                  <c:v>-0.1718419627882061</c:v>
                </c:pt>
                <c:pt idx="2">
                  <c:v>1.8973727841556278</c:v>
                </c:pt>
                <c:pt idx="3">
                  <c:v>2.186424487792646</c:v>
                </c:pt>
                <c:pt idx="4">
                  <c:v>2.6350693930290712</c:v>
                </c:pt>
                <c:pt idx="5">
                  <c:v>3.4939924598419942</c:v>
                </c:pt>
                <c:pt idx="6">
                  <c:v>3.6281489422282127</c:v>
                </c:pt>
                <c:pt idx="7">
                  <c:v>4.0154676116671251</c:v>
                </c:pt>
                <c:pt idx="8">
                  <c:v>4.0846459312674064</c:v>
                </c:pt>
                <c:pt idx="9">
                  <c:v>5.7186429604825495</c:v>
                </c:pt>
                <c:pt idx="10">
                  <c:v>5.4753228818710573</c:v>
                </c:pt>
                <c:pt idx="11">
                  <c:v>6.7004119771721964</c:v>
                </c:pt>
                <c:pt idx="12">
                  <c:v>6.5216842929527195</c:v>
                </c:pt>
              </c:numCache>
            </c:numRef>
          </c:val>
          <c:smooth val="0"/>
          <c:extLst>
            <c:ext xmlns:c16="http://schemas.microsoft.com/office/drawing/2014/chart" uri="{C3380CC4-5D6E-409C-BE32-E72D297353CC}">
              <c16:uniqueId val="{00000003-1319-4B40-ACEE-C49242DACAD0}"/>
            </c:ext>
          </c:extLst>
        </c:ser>
        <c:ser>
          <c:idx val="6"/>
          <c:order val="4"/>
          <c:tx>
            <c:strRef>
              <c:f>'6. Chgs in Tot Share'!$OP$3</c:f>
              <c:strCache>
                <c:ptCount val="1"/>
                <c:pt idx="0">
                  <c:v> Total Loans </c:v>
                </c:pt>
              </c:strCache>
            </c:strRef>
          </c:tx>
          <c:spPr>
            <a:ln w="28575" cap="rnd">
              <a:solidFill>
                <a:srgbClr val="FF0000"/>
              </a:solidFill>
              <a:prstDash val="sysDot"/>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Share'!$OP$4:$OP$27</c:f>
              <c:numCache>
                <c:formatCode>0.00%</c:formatCode>
                <c:ptCount val="24"/>
                <c:pt idx="0">
                  <c:v>0</c:v>
                </c:pt>
                <c:pt idx="1">
                  <c:v>-0.17108319673853511</c:v>
                </c:pt>
                <c:pt idx="2">
                  <c:v>1.9090439768592471</c:v>
                </c:pt>
                <c:pt idx="3">
                  <c:v>2.2111411831235261</c:v>
                </c:pt>
                <c:pt idx="4">
                  <c:v>2.667451385380148</c:v>
                </c:pt>
                <c:pt idx="5">
                  <c:v>3.5444716403146641</c:v>
                </c:pt>
                <c:pt idx="6">
                  <c:v>3.6894964600042064</c:v>
                </c:pt>
                <c:pt idx="7">
                  <c:v>4.0897446739089034</c:v>
                </c:pt>
                <c:pt idx="8">
                  <c:v>4.1732669938591425</c:v>
                </c:pt>
                <c:pt idx="9">
                  <c:v>5.8524394531163653</c:v>
                </c:pt>
                <c:pt idx="10">
                  <c:v>5.6091234609701548</c:v>
                </c:pt>
                <c:pt idx="11">
                  <c:v>6.8614489972505783</c:v>
                </c:pt>
                <c:pt idx="12">
                  <c:v>6.6960035424430915</c:v>
                </c:pt>
              </c:numCache>
            </c:numRef>
          </c:val>
          <c:smooth val="0"/>
          <c:extLst>
            <c:ext xmlns:c16="http://schemas.microsoft.com/office/drawing/2014/chart" uri="{C3380CC4-5D6E-409C-BE32-E72D297353CC}">
              <c16:uniqueId val="{00000004-1319-4B40-ACEE-C49242DACAD0}"/>
            </c:ext>
          </c:extLst>
        </c:ser>
        <c:ser>
          <c:idx val="7"/>
          <c:order val="5"/>
          <c:tx>
            <c:strRef>
              <c:f>'6. Chgs in Tot Share'!$OQ$3</c:f>
              <c:strCache>
                <c:ptCount val="1"/>
                <c:pt idx="0">
                  <c:v> Total </c:v>
                </c:pt>
              </c:strCache>
            </c:strRef>
          </c:tx>
          <c:spPr>
            <a:ln w="28575" cap="rnd">
              <a:solidFill>
                <a:schemeClr val="tx1"/>
              </a:solidFill>
              <a:prstDash val="sysDot"/>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Share'!$OQ$4:$OQ$27</c:f>
              <c:numCache>
                <c:formatCode>0.00%</c:formatCode>
                <c:ptCount val="24"/>
                <c:pt idx="0">
                  <c:v>0</c:v>
                </c:pt>
                <c:pt idx="1">
                  <c:v>-7.0746662233463486E-2</c:v>
                </c:pt>
                <c:pt idx="2">
                  <c:v>1.1405321233839503</c:v>
                </c:pt>
                <c:pt idx="3">
                  <c:v>1.3225808202026719</c:v>
                </c:pt>
                <c:pt idx="4">
                  <c:v>1.5997954092763036</c:v>
                </c:pt>
                <c:pt idx="5">
                  <c:v>2.147642493253429</c:v>
                </c:pt>
                <c:pt idx="6">
                  <c:v>2.2976863161672845</c:v>
                </c:pt>
                <c:pt idx="7">
                  <c:v>2.6217995220683319</c:v>
                </c:pt>
                <c:pt idx="8">
                  <c:v>2.7074460918822201</c:v>
                </c:pt>
                <c:pt idx="9">
                  <c:v>3.6983210065781646</c:v>
                </c:pt>
                <c:pt idx="10">
                  <c:v>3.5821020624306374</c:v>
                </c:pt>
                <c:pt idx="11">
                  <c:v>4.3399153934826735</c:v>
                </c:pt>
                <c:pt idx="12">
                  <c:v>4.2567514410053784</c:v>
                </c:pt>
              </c:numCache>
            </c:numRef>
          </c:val>
          <c:smooth val="0"/>
          <c:extLst>
            <c:ext xmlns:c16="http://schemas.microsoft.com/office/drawing/2014/chart" uri="{C3380CC4-5D6E-409C-BE32-E72D297353CC}">
              <c16:uniqueId val="{00000005-1319-4B40-ACEE-C49242DACAD0}"/>
            </c:ext>
          </c:extLst>
        </c:ser>
        <c:dLbls>
          <c:showLegendKey val="0"/>
          <c:showVal val="0"/>
          <c:showCatName val="0"/>
          <c:showSerName val="0"/>
          <c:showPercent val="0"/>
          <c:showBubbleSize val="0"/>
        </c:dLbls>
        <c:smooth val="0"/>
        <c:axId val="403137936"/>
        <c:axId val="403138720"/>
      </c:lineChart>
      <c:catAx>
        <c:axId val="40313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8720"/>
        <c:crossesAt val="0"/>
        <c:auto val="1"/>
        <c:lblAlgn val="ctr"/>
        <c:lblOffset val="100"/>
        <c:noMultiLvlLbl val="0"/>
      </c:catAx>
      <c:valAx>
        <c:axId val="4031387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137936"/>
        <c:crosses val="autoZero"/>
        <c:crossBetween val="between"/>
      </c:valAx>
      <c:spPr>
        <a:noFill/>
        <a:ln>
          <a:noFill/>
        </a:ln>
        <a:effectLst/>
      </c:spPr>
    </c:plotArea>
    <c:legend>
      <c:legendPos val="b"/>
      <c:layout>
        <c:manualLayout>
          <c:xMode val="edge"/>
          <c:yMode val="edge"/>
          <c:x val="3.7790433962744951E-2"/>
          <c:y val="0.79091473185048344"/>
          <c:w val="0.91471039421043254"/>
          <c:h val="0.20908526814951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Direct Banks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065451850829"/>
          <c:y val="0.15854594120679127"/>
          <c:w val="0.81680312241172626"/>
          <c:h val="0.63535003983037397"/>
        </c:manualLayout>
      </c:layout>
      <c:lineChart>
        <c:grouping val="standard"/>
        <c:varyColors val="0"/>
        <c:ser>
          <c:idx val="0"/>
          <c:order val="0"/>
          <c:tx>
            <c:strRef>
              <c:f>'Qtrly Share Change'!$BC$2</c:f>
              <c:strCache>
                <c:ptCount val="1"/>
                <c:pt idx="0">
                  <c:v> Demand </c:v>
                </c:pt>
              </c:strCache>
            </c:strRef>
          </c:tx>
          <c:spPr>
            <a:ln w="28575" cap="rnd">
              <a:solidFill>
                <a:srgbClr val="00FA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Change'!$BC$3:$BC$23</c:f>
              <c:numCache>
                <c:formatCode>0.00%</c:formatCode>
                <c:ptCount val="21"/>
                <c:pt idx="0">
                  <c:v>0</c:v>
                </c:pt>
                <c:pt idx="1">
                  <c:v>-4.287731433082728E-3</c:v>
                </c:pt>
                <c:pt idx="2">
                  <c:v>-1.3359397534620843E-2</c:v>
                </c:pt>
                <c:pt idx="3">
                  <c:v>-2.1133183253098282E-2</c:v>
                </c:pt>
                <c:pt idx="4">
                  <c:v>-1.0871417418911886E-2</c:v>
                </c:pt>
                <c:pt idx="5">
                  <c:v>-4.1373915661087196E-2</c:v>
                </c:pt>
                <c:pt idx="6">
                  <c:v>-1.7206985283667871E-2</c:v>
                </c:pt>
                <c:pt idx="7">
                  <c:v>-1.3432844492903325E-2</c:v>
                </c:pt>
                <c:pt idx="8">
                  <c:v>-3.2242345358453738E-2</c:v>
                </c:pt>
                <c:pt idx="9">
                  <c:v>-6.9748876033332796E-2</c:v>
                </c:pt>
                <c:pt idx="10">
                  <c:v>-5.3481571994012558E-2</c:v>
                </c:pt>
                <c:pt idx="11">
                  <c:v>-2.5680421743429344E-2</c:v>
                </c:pt>
                <c:pt idx="12">
                  <c:v>-6.1046731624347008E-3</c:v>
                </c:pt>
                <c:pt idx="13">
                  <c:v>-4.0421442171812337E-2</c:v>
                </c:pt>
                <c:pt idx="14">
                  <c:v>-7.155289051707156E-2</c:v>
                </c:pt>
                <c:pt idx="15">
                  <c:v>-6.0083341275113243E-2</c:v>
                </c:pt>
                <c:pt idx="16">
                  <c:v>-8.3764372870410955E-2</c:v>
                </c:pt>
                <c:pt idx="17">
                  <c:v>-8.1375788635690546E-2</c:v>
                </c:pt>
                <c:pt idx="18">
                  <c:v>-9.8759660836001073E-2</c:v>
                </c:pt>
                <c:pt idx="19">
                  <c:v>-0.11977110579573939</c:v>
                </c:pt>
                <c:pt idx="20">
                  <c:v>-0.14294437865036341</c:v>
                </c:pt>
              </c:numCache>
            </c:numRef>
          </c:val>
          <c:smooth val="0"/>
          <c:extLst>
            <c:ext xmlns:c16="http://schemas.microsoft.com/office/drawing/2014/chart" uri="{C3380CC4-5D6E-409C-BE32-E72D297353CC}">
              <c16:uniqueId val="{00000000-3ECE-8441-AE8F-F7F7A7F381AC}"/>
            </c:ext>
          </c:extLst>
        </c:ser>
        <c:ser>
          <c:idx val="2"/>
          <c:order val="1"/>
          <c:tx>
            <c:strRef>
              <c:f>'Qtrly Share Change'!$BD$2</c:f>
              <c:strCache>
                <c:ptCount val="1"/>
                <c:pt idx="0">
                  <c:v> Term </c:v>
                </c:pt>
              </c:strCache>
            </c:strRef>
          </c:tx>
          <c:spPr>
            <a:ln w="28575" cap="rnd">
              <a:solidFill>
                <a:srgbClr val="FF000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Change'!$BD$3:$BD$23</c:f>
              <c:numCache>
                <c:formatCode>0.00%</c:formatCode>
                <c:ptCount val="21"/>
                <c:pt idx="0">
                  <c:v>0</c:v>
                </c:pt>
                <c:pt idx="1">
                  <c:v>5.3800504469574389E-3</c:v>
                </c:pt>
                <c:pt idx="2">
                  <c:v>2.6165288910022733E-2</c:v>
                </c:pt>
                <c:pt idx="3">
                  <c:v>5.3356190400180074E-2</c:v>
                </c:pt>
                <c:pt idx="4">
                  <c:v>6.7944573188648619E-2</c:v>
                </c:pt>
                <c:pt idx="5">
                  <c:v>9.8128747881368231E-2</c:v>
                </c:pt>
                <c:pt idx="6">
                  <c:v>0.12824132727078513</c:v>
                </c:pt>
                <c:pt idx="7">
                  <c:v>0.18060985748683941</c:v>
                </c:pt>
                <c:pt idx="8">
                  <c:v>0.26199585786560647</c:v>
                </c:pt>
                <c:pt idx="9">
                  <c:v>0.31531915711350922</c:v>
                </c:pt>
                <c:pt idx="10">
                  <c:v>0.30822918063169535</c:v>
                </c:pt>
                <c:pt idx="11">
                  <c:v>0.28911361576604139</c:v>
                </c:pt>
                <c:pt idx="12">
                  <c:v>0.26709884904648912</c:v>
                </c:pt>
                <c:pt idx="13">
                  <c:v>0.24258907737165375</c:v>
                </c:pt>
                <c:pt idx="14">
                  <c:v>0.28419003819523936</c:v>
                </c:pt>
                <c:pt idx="15">
                  <c:v>0.22121517084316528</c:v>
                </c:pt>
                <c:pt idx="16">
                  <c:v>0.23259199469058592</c:v>
                </c:pt>
                <c:pt idx="17">
                  <c:v>0.19826907619632619</c:v>
                </c:pt>
                <c:pt idx="18">
                  <c:v>0.2281843853077056</c:v>
                </c:pt>
                <c:pt idx="19">
                  <c:v>0.26193650579660915</c:v>
                </c:pt>
                <c:pt idx="20">
                  <c:v>0.27684374157617681</c:v>
                </c:pt>
              </c:numCache>
            </c:numRef>
          </c:val>
          <c:smooth val="0"/>
          <c:extLst>
            <c:ext xmlns:c16="http://schemas.microsoft.com/office/drawing/2014/chart" uri="{C3380CC4-5D6E-409C-BE32-E72D297353CC}">
              <c16:uniqueId val="{00000001-3ECE-8441-AE8F-F7F7A7F381AC}"/>
            </c:ext>
          </c:extLst>
        </c:ser>
        <c:ser>
          <c:idx val="4"/>
          <c:order val="2"/>
          <c:tx>
            <c:strRef>
              <c:f>'Qtrly Share Change'!$BF$2</c:f>
              <c:strCache>
                <c:ptCount val="1"/>
                <c:pt idx="0">
                  <c:v> Mortgages </c:v>
                </c:pt>
              </c:strCache>
            </c:strRef>
          </c:tx>
          <c:spPr>
            <a:ln w="28575" cap="rnd">
              <a:solidFill>
                <a:srgbClr val="DD5A01"/>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Change'!$BF$3:$BF$23</c:f>
              <c:numCache>
                <c:formatCode>0.00%</c:formatCode>
                <c:ptCount val="21"/>
                <c:pt idx="0">
                  <c:v>0</c:v>
                </c:pt>
                <c:pt idx="1">
                  <c:v>-5.4810173138283543E-3</c:v>
                </c:pt>
                <c:pt idx="2">
                  <c:v>-1.008989580519552E-3</c:v>
                </c:pt>
                <c:pt idx="3">
                  <c:v>-3.0880129052404212E-2</c:v>
                </c:pt>
                <c:pt idx="4">
                  <c:v>-4.1524433867638003E-2</c:v>
                </c:pt>
                <c:pt idx="5">
                  <c:v>-3.9118015360535746E-2</c:v>
                </c:pt>
                <c:pt idx="6">
                  <c:v>-4.065595002647799E-2</c:v>
                </c:pt>
                <c:pt idx="7">
                  <c:v>-3.0457590920106723E-2</c:v>
                </c:pt>
                <c:pt idx="8">
                  <c:v>9.9047840118538136E-2</c:v>
                </c:pt>
                <c:pt idx="9">
                  <c:v>0.1278988023398025</c:v>
                </c:pt>
                <c:pt idx="10">
                  <c:v>0.13740994158275152</c:v>
                </c:pt>
                <c:pt idx="11">
                  <c:v>0.13810018607375824</c:v>
                </c:pt>
                <c:pt idx="12">
                  <c:v>0.14105550666817887</c:v>
                </c:pt>
                <c:pt idx="13">
                  <c:v>0.15117258629773425</c:v>
                </c:pt>
                <c:pt idx="14">
                  <c:v>0.14021653694137204</c:v>
                </c:pt>
                <c:pt idx="15">
                  <c:v>0.14507335002091229</c:v>
                </c:pt>
                <c:pt idx="16">
                  <c:v>0.12768649347705238</c:v>
                </c:pt>
                <c:pt idx="17">
                  <c:v>0.12162350881996954</c:v>
                </c:pt>
                <c:pt idx="18">
                  <c:v>0.10975420102986994</c:v>
                </c:pt>
                <c:pt idx="19">
                  <c:v>0.13709121902585392</c:v>
                </c:pt>
                <c:pt idx="20">
                  <c:v>0.16781079477620897</c:v>
                </c:pt>
              </c:numCache>
            </c:numRef>
          </c:val>
          <c:smooth val="0"/>
          <c:extLst>
            <c:ext xmlns:c16="http://schemas.microsoft.com/office/drawing/2014/chart" uri="{C3380CC4-5D6E-409C-BE32-E72D297353CC}">
              <c16:uniqueId val="{00000002-3ECE-8441-AE8F-F7F7A7F381AC}"/>
            </c:ext>
          </c:extLst>
        </c:ser>
        <c:ser>
          <c:idx val="1"/>
          <c:order val="3"/>
          <c:tx>
            <c:strRef>
              <c:f>'Qtrly Share Change'!$BG$2</c:f>
              <c:strCache>
                <c:ptCount val="1"/>
                <c:pt idx="0">
                  <c:v> Real Estate Secured Pers Loans </c:v>
                </c:pt>
              </c:strCache>
            </c:strRef>
          </c:tx>
          <c:spPr>
            <a:ln w="28575" cap="rnd">
              <a:solidFill>
                <a:srgbClr val="0070C0"/>
              </a:solidFill>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Change'!$BG$3:$BG$23</c:f>
              <c:numCache>
                <c:formatCode>0.00%</c:formatCode>
                <c:ptCount val="21"/>
                <c:pt idx="0">
                  <c:v>0</c:v>
                </c:pt>
                <c:pt idx="1">
                  <c:v>-6.0029994325606203E-3</c:v>
                </c:pt>
                <c:pt idx="2">
                  <c:v>-2.0592007546358964E-2</c:v>
                </c:pt>
                <c:pt idx="3">
                  <c:v>-4.4104103247126443E-2</c:v>
                </c:pt>
                <c:pt idx="4">
                  <c:v>-4.5904853126342383E-2</c:v>
                </c:pt>
                <c:pt idx="5">
                  <c:v>-3.6866832832013335E-2</c:v>
                </c:pt>
                <c:pt idx="6">
                  <c:v>-4.2929238979904735E-2</c:v>
                </c:pt>
                <c:pt idx="7">
                  <c:v>-4.8414458744814919E-2</c:v>
                </c:pt>
                <c:pt idx="8">
                  <c:v>-5.3488917355914468E-2</c:v>
                </c:pt>
                <c:pt idx="9">
                  <c:v>-5.552645206464122E-2</c:v>
                </c:pt>
                <c:pt idx="10">
                  <c:v>-5.9535402929353338E-2</c:v>
                </c:pt>
                <c:pt idx="11">
                  <c:v>-6.6646929671777891E-2</c:v>
                </c:pt>
                <c:pt idx="12">
                  <c:v>-6.7735370927102204E-2</c:v>
                </c:pt>
                <c:pt idx="13">
                  <c:v>-5.9219898719712151E-2</c:v>
                </c:pt>
                <c:pt idx="14">
                  <c:v>-6.0916942727790156E-2</c:v>
                </c:pt>
                <c:pt idx="15">
                  <c:v>-5.2081305250306603E-2</c:v>
                </c:pt>
                <c:pt idx="16">
                  <c:v>-6.2165100975046142E-2</c:v>
                </c:pt>
                <c:pt idx="17">
                  <c:v>-6.4769299733583016E-2</c:v>
                </c:pt>
                <c:pt idx="18">
                  <c:v>-7.850923117650413E-2</c:v>
                </c:pt>
                <c:pt idx="19">
                  <c:v>-9.2902701575606622E-2</c:v>
                </c:pt>
                <c:pt idx="20">
                  <c:v>-0.10309555444339308</c:v>
                </c:pt>
              </c:numCache>
            </c:numRef>
          </c:val>
          <c:smooth val="0"/>
          <c:extLst>
            <c:ext xmlns:c16="http://schemas.microsoft.com/office/drawing/2014/chart" uri="{C3380CC4-5D6E-409C-BE32-E72D297353CC}">
              <c16:uniqueId val="{00000003-3ECE-8441-AE8F-F7F7A7F381AC}"/>
            </c:ext>
          </c:extLst>
        </c:ser>
        <c:ser>
          <c:idx val="5"/>
          <c:order val="4"/>
          <c:tx>
            <c:strRef>
              <c:f>'Qtrly Share Change'!$BH$2</c:f>
              <c:strCache>
                <c:ptCount val="1"/>
                <c:pt idx="0">
                  <c:v> Other Personal Loans </c:v>
                </c:pt>
              </c:strCache>
            </c:strRef>
          </c:tx>
          <c:spPr>
            <a:ln w="28575" cap="rnd">
              <a:solidFill>
                <a:srgbClr val="00B0F0"/>
              </a:solidFill>
              <a:prstDash val="solid"/>
              <a:round/>
            </a:ln>
            <a:effectLst/>
          </c:spPr>
          <c:marker>
            <c:symbol val="none"/>
          </c:marker>
          <c:cat>
            <c:strRef>
              <c:f>'Qtrly Share Change'!$A$3:$A$23</c:f>
              <c:strCache>
                <c:ptCount val="21"/>
                <c:pt idx="0">
                  <c:v>Q4'16</c:v>
                </c:pt>
                <c:pt idx="1">
                  <c:v>Q1</c:v>
                </c:pt>
                <c:pt idx="2">
                  <c:v>Q2</c:v>
                </c:pt>
                <c:pt idx="3">
                  <c:v>Q3</c:v>
                </c:pt>
                <c:pt idx="4">
                  <c:v>Q4'17</c:v>
                </c:pt>
                <c:pt idx="5">
                  <c:v>Q1</c:v>
                </c:pt>
                <c:pt idx="6">
                  <c:v>Q2</c:v>
                </c:pt>
                <c:pt idx="7">
                  <c:v>Q3</c:v>
                </c:pt>
                <c:pt idx="8">
                  <c:v>Q4'18</c:v>
                </c:pt>
                <c:pt idx="9">
                  <c:v>Q1</c:v>
                </c:pt>
                <c:pt idx="10">
                  <c:v>Q2</c:v>
                </c:pt>
                <c:pt idx="11">
                  <c:v>Q3</c:v>
                </c:pt>
                <c:pt idx="12">
                  <c:v>Q4'19</c:v>
                </c:pt>
                <c:pt idx="13">
                  <c:v>Q1'20</c:v>
                </c:pt>
                <c:pt idx="14">
                  <c:v>Q2</c:v>
                </c:pt>
                <c:pt idx="15">
                  <c:v>Q3</c:v>
                </c:pt>
                <c:pt idx="16">
                  <c:v>Q4</c:v>
                </c:pt>
                <c:pt idx="17">
                  <c:v>Q1'21</c:v>
                </c:pt>
                <c:pt idx="18">
                  <c:v>Q2</c:v>
                </c:pt>
                <c:pt idx="19">
                  <c:v>Q3</c:v>
                </c:pt>
                <c:pt idx="20">
                  <c:v>Q4</c:v>
                </c:pt>
              </c:strCache>
            </c:strRef>
          </c:cat>
          <c:val>
            <c:numRef>
              <c:f>'Qtrly Share Change'!$BH$3:$BH$23</c:f>
              <c:numCache>
                <c:formatCode>0.00%</c:formatCode>
                <c:ptCount val="21"/>
                <c:pt idx="0">
                  <c:v>0</c:v>
                </c:pt>
                <c:pt idx="1">
                  <c:v>-2.3498432089129428E-3</c:v>
                </c:pt>
                <c:pt idx="2">
                  <c:v>-7.5152993466338662E-3</c:v>
                </c:pt>
                <c:pt idx="3">
                  <c:v>-1.4132603139394894E-2</c:v>
                </c:pt>
                <c:pt idx="4">
                  <c:v>-2.2223573822760443E-2</c:v>
                </c:pt>
                <c:pt idx="5">
                  <c:v>-5.3775286485981684E-2</c:v>
                </c:pt>
                <c:pt idx="6">
                  <c:v>-3.9071701443575385E-2</c:v>
                </c:pt>
                <c:pt idx="7">
                  <c:v>-3.6607667130760115E-2</c:v>
                </c:pt>
                <c:pt idx="8">
                  <c:v>-4.0687512818713086E-2</c:v>
                </c:pt>
                <c:pt idx="9">
                  <c:v>-2.8027732438063349E-2</c:v>
                </c:pt>
                <c:pt idx="10">
                  <c:v>-3.1627458200269624E-2</c:v>
                </c:pt>
                <c:pt idx="11">
                  <c:v>-3.703942827629806E-2</c:v>
                </c:pt>
                <c:pt idx="12">
                  <c:v>-3.7739576882671398E-2</c:v>
                </c:pt>
                <c:pt idx="13">
                  <c:v>-3.3614379121345843E-2</c:v>
                </c:pt>
                <c:pt idx="14">
                  <c:v>-4.0216960726754424E-2</c:v>
                </c:pt>
                <c:pt idx="15">
                  <c:v>-2.8504134856261919E-2</c:v>
                </c:pt>
                <c:pt idx="16">
                  <c:v>-4.0858218026373065E-2</c:v>
                </c:pt>
                <c:pt idx="17">
                  <c:v>-4.4962000262093266E-2</c:v>
                </c:pt>
                <c:pt idx="18">
                  <c:v>-1.0887762505754652E-2</c:v>
                </c:pt>
                <c:pt idx="19">
                  <c:v>1.5923249141922658E-2</c:v>
                </c:pt>
                <c:pt idx="20">
                  <c:v>1.7019553917421566E-2</c:v>
                </c:pt>
              </c:numCache>
            </c:numRef>
          </c:val>
          <c:smooth val="0"/>
          <c:extLst>
            <c:ext xmlns:c16="http://schemas.microsoft.com/office/drawing/2014/chart" uri="{C3380CC4-5D6E-409C-BE32-E72D297353CC}">
              <c16:uniqueId val="{00000004-3ECE-8441-AE8F-F7F7A7F381AC}"/>
            </c:ext>
          </c:extLst>
        </c:ser>
        <c:dLbls>
          <c:showLegendKey val="0"/>
          <c:showVal val="0"/>
          <c:showCatName val="0"/>
          <c:showSerName val="0"/>
          <c:showPercent val="0"/>
          <c:showBubbleSize val="0"/>
        </c:dLbls>
        <c:smooth val="0"/>
        <c:axId val="402564776"/>
        <c:axId val="402568696"/>
      </c:lineChart>
      <c:catAx>
        <c:axId val="402564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8696"/>
        <c:crosses val="autoZero"/>
        <c:auto val="1"/>
        <c:lblAlgn val="ctr"/>
        <c:lblOffset val="100"/>
        <c:noMultiLvlLbl val="0"/>
      </c:catAx>
      <c:valAx>
        <c:axId val="4025686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64776"/>
        <c:crosses val="autoZero"/>
        <c:crossBetween val="between"/>
      </c:valAx>
      <c:spPr>
        <a:noFill/>
        <a:ln>
          <a:noFill/>
        </a:ln>
        <a:effectLst/>
      </c:spPr>
    </c:plotArea>
    <c:legend>
      <c:legendPos val="b"/>
      <c:layout>
        <c:manualLayout>
          <c:xMode val="edge"/>
          <c:yMode val="edge"/>
          <c:x val="0.23922256986543813"/>
          <c:y val="0.8113541127379551"/>
          <c:w val="0.50816771236328839"/>
          <c:h val="0.1857709469396939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Larger Direct Banks</a:t>
            </a:r>
          </a:p>
          <a:p>
            <a:pPr>
              <a:defRPr/>
            </a:pPr>
            <a:r>
              <a:rPr lang="en-US" sz="1200"/>
              <a:t>%</a:t>
            </a:r>
            <a:r>
              <a:rPr lang="en-US" sz="1200" baseline="0"/>
              <a:t> Change in Share</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111432481694995"/>
          <c:y val="0.15600441033979665"/>
          <c:w val="0.71944404650612359"/>
          <c:h val="0.64698593368898194"/>
        </c:manualLayout>
      </c:layout>
      <c:lineChart>
        <c:grouping val="standard"/>
        <c:varyColors val="0"/>
        <c:ser>
          <c:idx val="0"/>
          <c:order val="0"/>
          <c:tx>
            <c:strRef>
              <c:f>'6. Chgs in Tot Share'!$CG$3</c:f>
              <c:strCache>
                <c:ptCount val="1"/>
                <c:pt idx="0">
                  <c:v>Manulife</c:v>
                </c:pt>
              </c:strCache>
            </c:strRef>
          </c:tx>
          <c:spPr>
            <a:ln w="28575" cap="rnd">
              <a:solidFill>
                <a:srgbClr val="00B05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Share'!$CG$4:$CG$27</c:f>
              <c:numCache>
                <c:formatCode>0.00%</c:formatCode>
                <c:ptCount val="24"/>
                <c:pt idx="0">
                  <c:v>0</c:v>
                </c:pt>
                <c:pt idx="1">
                  <c:v>-1.0368609016944676E-2</c:v>
                </c:pt>
                <c:pt idx="2">
                  <c:v>-2.0104699486886205E-2</c:v>
                </c:pt>
                <c:pt idx="3">
                  <c:v>-3.0710044454146469E-2</c:v>
                </c:pt>
                <c:pt idx="4">
                  <c:v>-4.0793747021083022E-2</c:v>
                </c:pt>
                <c:pt idx="5">
                  <c:v>-4.9136369757196832E-2</c:v>
                </c:pt>
                <c:pt idx="6">
                  <c:v>-5.5148269185778954E-2</c:v>
                </c:pt>
                <c:pt idx="7">
                  <c:v>-5.2976973978366232E-2</c:v>
                </c:pt>
                <c:pt idx="8">
                  <c:v>-5.3062918763095997E-2</c:v>
                </c:pt>
                <c:pt idx="9">
                  <c:v>-5.1081800189996758E-2</c:v>
                </c:pt>
                <c:pt idx="10">
                  <c:v>-5.2427210204773887E-2</c:v>
                </c:pt>
                <c:pt idx="11">
                  <c:v>-5.8990104933623423E-2</c:v>
                </c:pt>
                <c:pt idx="12">
                  <c:v>-6.2688357799155284E-2</c:v>
                </c:pt>
              </c:numCache>
            </c:numRef>
          </c:val>
          <c:smooth val="0"/>
          <c:extLst>
            <c:ext xmlns:c16="http://schemas.microsoft.com/office/drawing/2014/chart" uri="{C3380CC4-5D6E-409C-BE32-E72D297353CC}">
              <c16:uniqueId val="{00000000-7F26-B445-8C1F-425D9270C0E9}"/>
            </c:ext>
          </c:extLst>
        </c:ser>
        <c:ser>
          <c:idx val="1"/>
          <c:order val="1"/>
          <c:tx>
            <c:strRef>
              <c:f>'6. Chgs in Tot Share'!$CH$3</c:f>
              <c:strCache>
                <c:ptCount val="1"/>
                <c:pt idx="0">
                  <c:v> Home Trust </c:v>
                </c:pt>
              </c:strCache>
            </c:strRef>
          </c:tx>
          <c:spPr>
            <a:ln w="28575" cap="rnd">
              <a:solidFill>
                <a:srgbClr val="0432FF"/>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Share'!$CH$4:$CH$27</c:f>
              <c:numCache>
                <c:formatCode>0.00%</c:formatCode>
                <c:ptCount val="24"/>
                <c:pt idx="0">
                  <c:v>0</c:v>
                </c:pt>
                <c:pt idx="1">
                  <c:v>-6.6669634824318893E-3</c:v>
                </c:pt>
                <c:pt idx="2">
                  <c:v>-1.4996601069863488E-2</c:v>
                </c:pt>
                <c:pt idx="3">
                  <c:v>-1.2658236006199133E-2</c:v>
                </c:pt>
                <c:pt idx="4">
                  <c:v>-2.2859562085677926E-2</c:v>
                </c:pt>
                <c:pt idx="5">
                  <c:v>-3.1470622839553569E-2</c:v>
                </c:pt>
                <c:pt idx="6">
                  <c:v>-3.3175111921067049E-2</c:v>
                </c:pt>
                <c:pt idx="7">
                  <c:v>-5.5646735292375238E-2</c:v>
                </c:pt>
                <c:pt idx="8">
                  <c:v>-6.6990980045817841E-2</c:v>
                </c:pt>
                <c:pt idx="9">
                  <c:v>-6.4960706336034402E-2</c:v>
                </c:pt>
                <c:pt idx="10">
                  <c:v>-5.84126879812156E-2</c:v>
                </c:pt>
                <c:pt idx="11">
                  <c:v>-6.0511234383579027E-2</c:v>
                </c:pt>
                <c:pt idx="12">
                  <c:v>-5.865957607025632E-2</c:v>
                </c:pt>
              </c:numCache>
            </c:numRef>
          </c:val>
          <c:smooth val="0"/>
          <c:extLst>
            <c:ext xmlns:c16="http://schemas.microsoft.com/office/drawing/2014/chart" uri="{C3380CC4-5D6E-409C-BE32-E72D297353CC}">
              <c16:uniqueId val="{00000001-7F26-B445-8C1F-425D9270C0E9}"/>
            </c:ext>
          </c:extLst>
        </c:ser>
        <c:ser>
          <c:idx val="2"/>
          <c:order val="2"/>
          <c:tx>
            <c:strRef>
              <c:f>'6. Chgs in Tot Share'!$CI$3</c:f>
              <c:strCache>
                <c:ptCount val="1"/>
                <c:pt idx="0">
                  <c:v> Tangerine </c:v>
                </c:pt>
              </c:strCache>
            </c:strRef>
          </c:tx>
          <c:spPr>
            <a:ln w="28575" cap="rnd">
              <a:solidFill>
                <a:srgbClr val="FF66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Share'!$CI$4:$CI$27</c:f>
              <c:numCache>
                <c:formatCode>0.00%</c:formatCode>
                <c:ptCount val="24"/>
                <c:pt idx="0">
                  <c:v>0</c:v>
                </c:pt>
                <c:pt idx="1">
                  <c:v>8.7639354844630379E-3</c:v>
                </c:pt>
                <c:pt idx="2">
                  <c:v>2.2133777835507229E-3</c:v>
                </c:pt>
                <c:pt idx="3">
                  <c:v>-4.2403568049850585E-3</c:v>
                </c:pt>
                <c:pt idx="4">
                  <c:v>-7.6192663021255914E-3</c:v>
                </c:pt>
                <c:pt idx="5">
                  <c:v>-2.4021401102614314E-2</c:v>
                </c:pt>
                <c:pt idx="6">
                  <c:v>-3.4439496089584756E-2</c:v>
                </c:pt>
                <c:pt idx="7">
                  <c:v>1.5501011176252077E-3</c:v>
                </c:pt>
                <c:pt idx="8">
                  <c:v>-3.9796667877025765E-2</c:v>
                </c:pt>
                <c:pt idx="9">
                  <c:v>-3.9617836752184991E-2</c:v>
                </c:pt>
                <c:pt idx="10">
                  <c:v>-4.1168462757209819E-2</c:v>
                </c:pt>
                <c:pt idx="11">
                  <c:v>-4.373725981028527E-2</c:v>
                </c:pt>
                <c:pt idx="12">
                  <c:v>-5.1653942552438971E-2</c:v>
                </c:pt>
              </c:numCache>
            </c:numRef>
          </c:val>
          <c:smooth val="0"/>
          <c:extLst>
            <c:ext xmlns:c16="http://schemas.microsoft.com/office/drawing/2014/chart" uri="{C3380CC4-5D6E-409C-BE32-E72D297353CC}">
              <c16:uniqueId val="{00000002-7F26-B445-8C1F-425D9270C0E9}"/>
            </c:ext>
          </c:extLst>
        </c:ser>
        <c:ser>
          <c:idx val="3"/>
          <c:order val="3"/>
          <c:tx>
            <c:strRef>
              <c:f>'6. Chgs in Tot Share'!$CJ$3</c:f>
              <c:strCache>
                <c:ptCount val="1"/>
                <c:pt idx="0">
                  <c:v> Equitable </c:v>
                </c:pt>
              </c:strCache>
            </c:strRef>
          </c:tx>
          <c:spPr>
            <a:ln w="28575" cap="rnd">
              <a:solidFill>
                <a:srgbClr val="FFC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Share'!$CJ$4:$CJ$27</c:f>
              <c:numCache>
                <c:formatCode>0.00%</c:formatCode>
                <c:ptCount val="24"/>
                <c:pt idx="0">
                  <c:v>0</c:v>
                </c:pt>
                <c:pt idx="1">
                  <c:v>-5.2881637895220955E-3</c:v>
                </c:pt>
                <c:pt idx="2">
                  <c:v>-5.8019724731668782E-4</c:v>
                </c:pt>
                <c:pt idx="3">
                  <c:v>1.0325649815835766E-2</c:v>
                </c:pt>
                <c:pt idx="4">
                  <c:v>1.4563525449450887E-2</c:v>
                </c:pt>
                <c:pt idx="5">
                  <c:v>2.6212323156687818E-2</c:v>
                </c:pt>
                <c:pt idx="6">
                  <c:v>2.9529241005741984E-2</c:v>
                </c:pt>
                <c:pt idx="7">
                  <c:v>3.5159443233537931E-2</c:v>
                </c:pt>
                <c:pt idx="8">
                  <c:v>4.6516117252174138E-2</c:v>
                </c:pt>
                <c:pt idx="9">
                  <c:v>5.7915177479536187E-2</c:v>
                </c:pt>
                <c:pt idx="10">
                  <c:v>6.9357283743139375E-2</c:v>
                </c:pt>
                <c:pt idx="11">
                  <c:v>7.3256874675927661E-2</c:v>
                </c:pt>
                <c:pt idx="12">
                  <c:v>8.5589647080403342E-2</c:v>
                </c:pt>
              </c:numCache>
            </c:numRef>
          </c:val>
          <c:smooth val="0"/>
          <c:extLst>
            <c:ext xmlns:c16="http://schemas.microsoft.com/office/drawing/2014/chart" uri="{C3380CC4-5D6E-409C-BE32-E72D297353CC}">
              <c16:uniqueId val="{00000003-7F26-B445-8C1F-425D9270C0E9}"/>
            </c:ext>
          </c:extLst>
        </c:ser>
        <c:ser>
          <c:idx val="4"/>
          <c:order val="4"/>
          <c:tx>
            <c:strRef>
              <c:f>'6. Chgs in Tot Share'!$CK$3</c:f>
              <c:strCache>
                <c:ptCount val="1"/>
                <c:pt idx="0">
                  <c:v> B2B Bank </c:v>
                </c:pt>
              </c:strCache>
            </c:strRef>
          </c:tx>
          <c:spPr>
            <a:ln w="28575" cap="rnd">
              <a:solidFill>
                <a:srgbClr val="7030A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Share'!$CK$4:$CK$27</c:f>
              <c:numCache>
                <c:formatCode>0.00%</c:formatCode>
                <c:ptCount val="24"/>
                <c:pt idx="0">
                  <c:v>0</c:v>
                </c:pt>
                <c:pt idx="1">
                  <c:v>-1.6662317864093102E-2</c:v>
                </c:pt>
                <c:pt idx="2">
                  <c:v>-3.2261702759844302E-2</c:v>
                </c:pt>
                <c:pt idx="3">
                  <c:v>-4.5533484720615913E-2</c:v>
                </c:pt>
                <c:pt idx="4">
                  <c:v>-3.5539977791585561E-2</c:v>
                </c:pt>
                <c:pt idx="5">
                  <c:v>-4.1822306305496708E-2</c:v>
                </c:pt>
                <c:pt idx="6">
                  <c:v>-5.2758485572456541E-2</c:v>
                </c:pt>
                <c:pt idx="7">
                  <c:v>-5.2001070469619534E-2</c:v>
                </c:pt>
                <c:pt idx="8">
                  <c:v>-6.2193859351610044E-2</c:v>
                </c:pt>
                <c:pt idx="9">
                  <c:v>-7.0897453612713698E-2</c:v>
                </c:pt>
                <c:pt idx="10">
                  <c:v>-7.6080711890903666E-2</c:v>
                </c:pt>
                <c:pt idx="11">
                  <c:v>-8.2234456958373114E-2</c:v>
                </c:pt>
                <c:pt idx="12">
                  <c:v>-8.6252932092253348E-2</c:v>
                </c:pt>
              </c:numCache>
            </c:numRef>
          </c:val>
          <c:smooth val="0"/>
          <c:extLst>
            <c:ext xmlns:c16="http://schemas.microsoft.com/office/drawing/2014/chart" uri="{C3380CC4-5D6E-409C-BE32-E72D297353CC}">
              <c16:uniqueId val="{00000004-7F26-B445-8C1F-425D9270C0E9}"/>
            </c:ext>
          </c:extLst>
        </c:ser>
        <c:ser>
          <c:idx val="5"/>
          <c:order val="5"/>
          <c:tx>
            <c:strRef>
              <c:f>'6. Chgs in Tot Share'!$CL$3</c:f>
              <c:strCache>
                <c:ptCount val="1"/>
                <c:pt idx="0">
                  <c:v> Canadian Tire </c:v>
                </c:pt>
              </c:strCache>
            </c:strRef>
          </c:tx>
          <c:spPr>
            <a:ln w="28575" cap="rnd">
              <a:solidFill>
                <a:srgbClr val="FF0000"/>
              </a:solidFill>
              <a:round/>
            </a:ln>
            <a:effectLst/>
          </c:spPr>
          <c:marker>
            <c:symbol val="none"/>
          </c:marker>
          <c:cat>
            <c:strRef>
              <c:f>'6. Chgs in Tot Share'!$A$4:$A$27</c:f>
              <c:strCache>
                <c:ptCount val="24"/>
                <c:pt idx="0">
                  <c:v>O'20</c:v>
                </c:pt>
                <c:pt idx="1">
                  <c:v>N</c:v>
                </c:pt>
                <c:pt idx="2">
                  <c:v>D'20</c:v>
                </c:pt>
                <c:pt idx="3">
                  <c:v>J'21</c:v>
                </c:pt>
                <c:pt idx="4">
                  <c:v>F</c:v>
                </c:pt>
                <c:pt idx="5">
                  <c:v>M</c:v>
                </c:pt>
                <c:pt idx="6">
                  <c:v>A</c:v>
                </c:pt>
                <c:pt idx="7">
                  <c:v>M</c:v>
                </c:pt>
                <c:pt idx="8">
                  <c:v>J</c:v>
                </c:pt>
                <c:pt idx="9">
                  <c:v>J</c:v>
                </c:pt>
                <c:pt idx="10">
                  <c:v>A</c:v>
                </c:pt>
                <c:pt idx="11">
                  <c:v>S</c:v>
                </c:pt>
                <c:pt idx="12">
                  <c:v>O'21</c:v>
                </c:pt>
                <c:pt idx="13">
                  <c:v>N</c:v>
                </c:pt>
                <c:pt idx="14">
                  <c:v>D</c:v>
                </c:pt>
                <c:pt idx="15">
                  <c:v>J'22</c:v>
                </c:pt>
                <c:pt idx="16">
                  <c:v>F</c:v>
                </c:pt>
                <c:pt idx="17">
                  <c:v>M</c:v>
                </c:pt>
                <c:pt idx="18">
                  <c:v>A</c:v>
                </c:pt>
                <c:pt idx="19">
                  <c:v>M</c:v>
                </c:pt>
                <c:pt idx="20">
                  <c:v>J</c:v>
                </c:pt>
                <c:pt idx="21">
                  <c:v>J</c:v>
                </c:pt>
                <c:pt idx="22">
                  <c:v>A</c:v>
                </c:pt>
                <c:pt idx="23">
                  <c:v>S</c:v>
                </c:pt>
              </c:strCache>
            </c:strRef>
          </c:cat>
          <c:val>
            <c:numRef>
              <c:f>'6. Chgs in Tot Share'!$CL$4:$CL$27</c:f>
              <c:numCache>
                <c:formatCode>0.00%</c:formatCode>
                <c:ptCount val="24"/>
                <c:pt idx="0">
                  <c:v>0</c:v>
                </c:pt>
                <c:pt idx="1">
                  <c:v>1.7134749810086763E-2</c:v>
                </c:pt>
                <c:pt idx="2">
                  <c:v>1.4440341554995803E-2</c:v>
                </c:pt>
                <c:pt idx="3">
                  <c:v>-2.0181871419430604E-3</c:v>
                </c:pt>
                <c:pt idx="4">
                  <c:v>7.430233315714397E-3</c:v>
                </c:pt>
                <c:pt idx="5">
                  <c:v>3.0545311704720791E-2</c:v>
                </c:pt>
                <c:pt idx="6">
                  <c:v>4.3318698135768142E-2</c:v>
                </c:pt>
                <c:pt idx="7">
                  <c:v>4.3031293151066165E-2</c:v>
                </c:pt>
                <c:pt idx="8">
                  <c:v>6.6055294323210029E-2</c:v>
                </c:pt>
                <c:pt idx="9">
                  <c:v>6.6174023467316948E-2</c:v>
                </c:pt>
                <c:pt idx="10">
                  <c:v>6.5848580320501143E-2</c:v>
                </c:pt>
                <c:pt idx="11">
                  <c:v>6.6490311879224814E-2</c:v>
                </c:pt>
                <c:pt idx="12">
                  <c:v>6.0678886908239547E-2</c:v>
                </c:pt>
              </c:numCache>
            </c:numRef>
          </c:val>
          <c:smooth val="0"/>
          <c:extLst>
            <c:ext xmlns:c16="http://schemas.microsoft.com/office/drawing/2014/chart" uri="{C3380CC4-5D6E-409C-BE32-E72D297353CC}">
              <c16:uniqueId val="{00000005-7F26-B445-8C1F-425D9270C0E9}"/>
            </c:ext>
          </c:extLst>
        </c:ser>
        <c:dLbls>
          <c:showLegendKey val="0"/>
          <c:showVal val="0"/>
          <c:showCatName val="0"/>
          <c:showSerName val="0"/>
          <c:showPercent val="0"/>
          <c:showBubbleSize val="0"/>
        </c:dLbls>
        <c:smooth val="0"/>
        <c:axId val="400461488"/>
        <c:axId val="400456784"/>
      </c:lineChart>
      <c:catAx>
        <c:axId val="40046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0456784"/>
        <c:crosses val="autoZero"/>
        <c:auto val="1"/>
        <c:lblAlgn val="ctr"/>
        <c:lblOffset val="100"/>
        <c:noMultiLvlLbl val="0"/>
      </c:catAx>
      <c:valAx>
        <c:axId val="4004567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0461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image" Target="../media/image6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image" Target="../media/image77.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image" Target="../media/image8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image" Target="../media/image9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6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7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78.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80.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8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83.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86.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88.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89.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89.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9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93.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94.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9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96.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97.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9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99.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00.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0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03.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05.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0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2"/>
            <a:ext cx="3096544" cy="461042"/>
          </a:xfrm>
          <a:prstGeom prst="rect">
            <a:avLst/>
          </a:prstGeom>
          <a:noFill/>
          <a:ln>
            <a:noFill/>
          </a:ln>
          <a:effectLst/>
        </p:spPr>
        <p:txBody>
          <a:bodyPr vert="horz" wrap="square" lIns="96687" tIns="48346" rIns="96687" bIns="48346" numCol="1" anchor="t" anchorCtr="0" compatLnSpc="1">
            <a:prstTxWarp prst="textNoShape">
              <a:avLst/>
            </a:prstTxWarp>
          </a:bodyPr>
          <a:lstStyle>
            <a:lvl1pPr algn="l" defTabSz="966572" eaLnBrk="0" hangingPunct="0">
              <a:defRPr sz="1300">
                <a:latin typeface="Arial" charset="0"/>
              </a:defRPr>
            </a:lvl1pPr>
          </a:lstStyle>
          <a:p>
            <a:pPr>
              <a:defRPr/>
            </a:pPr>
            <a:endParaRPr lang="en-US"/>
          </a:p>
        </p:txBody>
      </p:sp>
      <p:sp>
        <p:nvSpPr>
          <p:cNvPr id="46083" name="Rectangle 3"/>
          <p:cNvSpPr>
            <a:spLocks noGrp="1" noChangeArrowheads="1"/>
          </p:cNvSpPr>
          <p:nvPr>
            <p:ph type="dt" sz="quarter" idx="1"/>
          </p:nvPr>
        </p:nvSpPr>
        <p:spPr bwMode="auto">
          <a:xfrm>
            <a:off x="4029055" y="2"/>
            <a:ext cx="3101167" cy="461042"/>
          </a:xfrm>
          <a:prstGeom prst="rect">
            <a:avLst/>
          </a:prstGeom>
          <a:noFill/>
          <a:ln>
            <a:noFill/>
          </a:ln>
          <a:effectLst/>
        </p:spPr>
        <p:txBody>
          <a:bodyPr vert="horz" wrap="square" lIns="96687" tIns="48346" rIns="96687" bIns="48346" numCol="1" anchor="t" anchorCtr="0" compatLnSpc="1">
            <a:prstTxWarp prst="textNoShape">
              <a:avLst/>
            </a:prstTxWarp>
          </a:bodyPr>
          <a:lstStyle>
            <a:lvl1pPr algn="r" defTabSz="966572" eaLnBrk="0" hangingPunct="0">
              <a:defRPr sz="1300">
                <a:latin typeface="Arial" charset="0"/>
              </a:defRPr>
            </a:lvl1pPr>
          </a:lstStyle>
          <a:p>
            <a:pPr>
              <a:defRPr/>
            </a:pPr>
            <a:endParaRPr lang="en-US"/>
          </a:p>
        </p:txBody>
      </p:sp>
      <p:sp>
        <p:nvSpPr>
          <p:cNvPr id="46084" name="Rectangle 4"/>
          <p:cNvSpPr>
            <a:spLocks noGrp="1" noChangeArrowheads="1"/>
          </p:cNvSpPr>
          <p:nvPr>
            <p:ph type="ftr" sz="quarter" idx="2"/>
          </p:nvPr>
        </p:nvSpPr>
        <p:spPr bwMode="auto">
          <a:xfrm>
            <a:off x="0" y="8952278"/>
            <a:ext cx="3096544" cy="462593"/>
          </a:xfrm>
          <a:prstGeom prst="rect">
            <a:avLst/>
          </a:prstGeom>
          <a:noFill/>
          <a:ln>
            <a:noFill/>
          </a:ln>
          <a:effectLst/>
        </p:spPr>
        <p:txBody>
          <a:bodyPr vert="horz" wrap="square" lIns="96687" tIns="48346" rIns="96687" bIns="48346" numCol="1" anchor="b" anchorCtr="0" compatLnSpc="1">
            <a:prstTxWarp prst="textNoShape">
              <a:avLst/>
            </a:prstTxWarp>
          </a:bodyPr>
          <a:lstStyle>
            <a:lvl1pPr algn="l" defTabSz="966572" eaLnBrk="0" hangingPunct="0">
              <a:defRPr sz="1300">
                <a:latin typeface="Arial" charset="0"/>
              </a:defRPr>
            </a:lvl1pPr>
          </a:lstStyle>
          <a:p>
            <a:pPr>
              <a:defRPr/>
            </a:pPr>
            <a:endParaRPr lang="en-US"/>
          </a:p>
        </p:txBody>
      </p:sp>
      <p:sp>
        <p:nvSpPr>
          <p:cNvPr id="46085" name="Rectangle 5"/>
          <p:cNvSpPr>
            <a:spLocks noGrp="1" noChangeArrowheads="1"/>
          </p:cNvSpPr>
          <p:nvPr>
            <p:ph type="sldNum" sz="quarter" idx="3"/>
          </p:nvPr>
        </p:nvSpPr>
        <p:spPr bwMode="auto">
          <a:xfrm>
            <a:off x="4029055" y="8952278"/>
            <a:ext cx="3101167" cy="462593"/>
          </a:xfrm>
          <a:prstGeom prst="rect">
            <a:avLst/>
          </a:prstGeom>
          <a:noFill/>
          <a:ln>
            <a:noFill/>
          </a:ln>
          <a:effectLst/>
        </p:spPr>
        <p:txBody>
          <a:bodyPr vert="horz" wrap="square" lIns="96687" tIns="48346" rIns="96687" bIns="48346" numCol="1" anchor="b" anchorCtr="0" compatLnSpc="1">
            <a:prstTxWarp prst="textNoShape">
              <a:avLst/>
            </a:prstTxWarp>
          </a:bodyPr>
          <a:lstStyle>
            <a:lvl1pPr algn="r" defTabSz="966572" eaLnBrk="0" hangingPunct="0">
              <a:defRPr sz="1300">
                <a:latin typeface="Arial" charset="0"/>
              </a:defRPr>
            </a:lvl1pPr>
          </a:lstStyle>
          <a:p>
            <a:pPr>
              <a:defRPr/>
            </a:pPr>
            <a:fld id="{24C16F12-5D27-4624-AA20-1DF2B246013D}" type="slidenum">
              <a:rPr lang="en-US"/>
              <a:pPr>
                <a:defRPr/>
              </a:pPr>
              <a:t>‹#›</a:t>
            </a:fld>
            <a:endParaRPr lang="en-US"/>
          </a:p>
        </p:txBody>
      </p:sp>
    </p:spTree>
    <p:extLst>
      <p:ext uri="{BB962C8B-B14F-4D97-AF65-F5344CB8AC3E}">
        <p14:creationId xmlns:p14="http://schemas.microsoft.com/office/powerpoint/2010/main" val="2737794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2"/>
            <a:ext cx="3096544" cy="461042"/>
          </a:xfrm>
          <a:prstGeom prst="rect">
            <a:avLst/>
          </a:prstGeom>
          <a:noFill/>
          <a:ln>
            <a:noFill/>
          </a:ln>
          <a:effectLst/>
        </p:spPr>
        <p:txBody>
          <a:bodyPr vert="horz" wrap="square" lIns="96687" tIns="48346" rIns="96687" bIns="48346" numCol="1" anchor="ctr" anchorCtr="0" compatLnSpc="1">
            <a:prstTxWarp prst="textNoShape">
              <a:avLst/>
            </a:prstTxWarp>
          </a:bodyPr>
          <a:lstStyle>
            <a:lvl1pPr algn="l" defTabSz="966572" eaLnBrk="0" hangingPunct="0">
              <a:defRPr sz="1300">
                <a:latin typeface="Arial" charset="0"/>
              </a:defRPr>
            </a:lvl1pPr>
          </a:lstStyle>
          <a:p>
            <a:pPr>
              <a:defRPr/>
            </a:pPr>
            <a:endParaRPr lang="en-US"/>
          </a:p>
        </p:txBody>
      </p:sp>
      <p:sp>
        <p:nvSpPr>
          <p:cNvPr id="41987" name="Rectangle 3"/>
          <p:cNvSpPr>
            <a:spLocks noGrp="1" noChangeArrowheads="1"/>
          </p:cNvSpPr>
          <p:nvPr>
            <p:ph type="dt" idx="1"/>
          </p:nvPr>
        </p:nvSpPr>
        <p:spPr bwMode="auto">
          <a:xfrm>
            <a:off x="4029055" y="2"/>
            <a:ext cx="3101167" cy="461042"/>
          </a:xfrm>
          <a:prstGeom prst="rect">
            <a:avLst/>
          </a:prstGeom>
          <a:noFill/>
          <a:ln>
            <a:noFill/>
          </a:ln>
          <a:effectLst/>
        </p:spPr>
        <p:txBody>
          <a:bodyPr vert="horz" wrap="square" lIns="96687" tIns="48346" rIns="96687" bIns="48346" numCol="1" anchor="ctr" anchorCtr="0" compatLnSpc="1">
            <a:prstTxWarp prst="textNoShape">
              <a:avLst/>
            </a:prstTxWarp>
          </a:bodyPr>
          <a:lstStyle>
            <a:lvl1pPr algn="r" defTabSz="966572" eaLnBrk="0" hangingPunct="0">
              <a:defRPr sz="13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60463" y="695325"/>
            <a:ext cx="4735512" cy="3551238"/>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875484" y="5912816"/>
            <a:ext cx="5186595" cy="2879566"/>
          </a:xfrm>
          <a:prstGeom prst="rect">
            <a:avLst/>
          </a:prstGeom>
          <a:noFill/>
          <a:ln>
            <a:noFill/>
          </a:ln>
          <a:effectLst/>
        </p:spPr>
        <p:txBody>
          <a:bodyPr vert="horz" wrap="square" lIns="96687" tIns="48346" rIns="96687" bIns="483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p:cNvSpPr>
            <a:spLocks noGrp="1" noChangeArrowheads="1"/>
          </p:cNvSpPr>
          <p:nvPr>
            <p:ph type="ftr" sz="quarter" idx="4"/>
          </p:nvPr>
        </p:nvSpPr>
        <p:spPr bwMode="auto">
          <a:xfrm>
            <a:off x="0" y="8952278"/>
            <a:ext cx="3096544" cy="462593"/>
          </a:xfrm>
          <a:prstGeom prst="rect">
            <a:avLst/>
          </a:prstGeom>
          <a:noFill/>
          <a:ln>
            <a:noFill/>
          </a:ln>
          <a:effectLst/>
        </p:spPr>
        <p:txBody>
          <a:bodyPr vert="horz" wrap="square" lIns="96687" tIns="48346" rIns="96687" bIns="48346" numCol="1" anchor="b" anchorCtr="0" compatLnSpc="1">
            <a:prstTxWarp prst="textNoShape">
              <a:avLst/>
            </a:prstTxWarp>
          </a:bodyPr>
          <a:lstStyle>
            <a:lvl1pPr algn="l" defTabSz="966572" eaLnBrk="0" hangingPunct="0">
              <a:defRPr sz="1300">
                <a:latin typeface="Arial" charset="0"/>
              </a:defRPr>
            </a:lvl1pPr>
          </a:lstStyle>
          <a:p>
            <a:pPr>
              <a:defRPr/>
            </a:pPr>
            <a:endParaRPr lang="en-US"/>
          </a:p>
        </p:txBody>
      </p:sp>
      <p:sp>
        <p:nvSpPr>
          <p:cNvPr id="41991" name="Rectangle 7"/>
          <p:cNvSpPr>
            <a:spLocks noGrp="1" noChangeArrowheads="1"/>
          </p:cNvSpPr>
          <p:nvPr>
            <p:ph type="sldNum" sz="quarter" idx="5"/>
          </p:nvPr>
        </p:nvSpPr>
        <p:spPr bwMode="auto">
          <a:xfrm>
            <a:off x="4029055" y="8952278"/>
            <a:ext cx="3101167" cy="462593"/>
          </a:xfrm>
          <a:prstGeom prst="rect">
            <a:avLst/>
          </a:prstGeom>
          <a:noFill/>
          <a:ln>
            <a:noFill/>
          </a:ln>
          <a:effectLst/>
        </p:spPr>
        <p:txBody>
          <a:bodyPr vert="horz" wrap="square" lIns="96687" tIns="48346" rIns="96687" bIns="48346" numCol="1" anchor="b" anchorCtr="0" compatLnSpc="1">
            <a:prstTxWarp prst="textNoShape">
              <a:avLst/>
            </a:prstTxWarp>
          </a:bodyPr>
          <a:lstStyle>
            <a:lvl1pPr algn="r" defTabSz="966572" eaLnBrk="0" hangingPunct="0">
              <a:defRPr sz="1300">
                <a:latin typeface="Arial" charset="0"/>
              </a:defRPr>
            </a:lvl1pPr>
          </a:lstStyle>
          <a:p>
            <a:pPr>
              <a:defRPr/>
            </a:pPr>
            <a:fld id="{909C01E9-41F4-44E2-9FB7-77FBAC920B9A}" type="slidenum">
              <a:rPr lang="en-US"/>
              <a:pPr>
                <a:defRPr/>
              </a:pPr>
              <a:t>‹#›</a:t>
            </a:fld>
            <a:endParaRPr lang="en-US"/>
          </a:p>
        </p:txBody>
      </p:sp>
    </p:spTree>
    <p:extLst>
      <p:ext uri="{BB962C8B-B14F-4D97-AF65-F5344CB8AC3E}">
        <p14:creationId xmlns:p14="http://schemas.microsoft.com/office/powerpoint/2010/main" val="30966549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0" kern="1200">
        <a:solidFill>
          <a:schemeClr val="tx1"/>
        </a:solidFill>
        <a:latin typeface="Arial" charset="0"/>
        <a:ea typeface="+mn-ea"/>
        <a:cs typeface="+mn-cs"/>
      </a:defRPr>
    </a:lvl1pPr>
    <a:lvl2pPr marL="457200" algn="l" rtl="0" eaLnBrk="0" fontAlgn="base" hangingPunct="0">
      <a:spcBef>
        <a:spcPct val="30000"/>
      </a:spcBef>
      <a:spcAft>
        <a:spcPct val="0"/>
      </a:spcAft>
      <a:defRPr sz="800" kern="1200">
        <a:solidFill>
          <a:schemeClr val="tx1"/>
        </a:solidFill>
        <a:latin typeface="Arial" charset="0"/>
        <a:ea typeface="+mn-ea"/>
        <a:cs typeface="+mn-cs"/>
      </a:defRPr>
    </a:lvl2pPr>
    <a:lvl3pPr marL="914400" algn="l" rtl="0" eaLnBrk="0" fontAlgn="base" hangingPunct="0">
      <a:spcBef>
        <a:spcPct val="30000"/>
      </a:spcBef>
      <a:spcAft>
        <a:spcPct val="0"/>
      </a:spcAft>
      <a:defRPr sz="800" kern="1200">
        <a:solidFill>
          <a:schemeClr val="tx1"/>
        </a:solidFill>
        <a:latin typeface="Arial" charset="0"/>
        <a:ea typeface="+mn-ea"/>
        <a:cs typeface="+mn-cs"/>
      </a:defRPr>
    </a:lvl3pPr>
    <a:lvl4pPr marL="1371600" algn="l" rtl="0" eaLnBrk="0" fontAlgn="base" hangingPunct="0">
      <a:spcBef>
        <a:spcPct val="30000"/>
      </a:spcBef>
      <a:spcAft>
        <a:spcPct val="0"/>
      </a:spcAft>
      <a:defRPr sz="800" kern="1200">
        <a:solidFill>
          <a:schemeClr val="tx1"/>
        </a:solidFill>
        <a:latin typeface="Arial" charset="0"/>
        <a:ea typeface="+mn-ea"/>
        <a:cs typeface="+mn-cs"/>
      </a:defRPr>
    </a:lvl4pPr>
    <a:lvl5pPr marL="1828800" algn="l" rtl="0" eaLnBrk="0" fontAlgn="base" hangingPunct="0">
      <a:spcBef>
        <a:spcPct val="30000"/>
      </a:spcBef>
      <a:spcAft>
        <a:spcPct val="0"/>
      </a:spcAft>
      <a:defRPr sz="8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miter lim="800000"/>
            <a:headEnd/>
            <a:tailEnd/>
          </a:ln>
        </p:spPr>
        <p:txBody>
          <a:bodyPr/>
          <a:lstStyle/>
          <a:p>
            <a:fld id="{E8D3719A-F08F-4345-B18F-33521838CA53}" type="slidenum">
              <a:rPr lang="en-US" smtClean="0"/>
              <a:pPr/>
              <a:t>1</a:t>
            </a:fld>
            <a:endParaRPr lang="en-US" dirty="0"/>
          </a:p>
        </p:txBody>
      </p:sp>
      <p:sp>
        <p:nvSpPr>
          <p:cNvPr id="18434" name="Rectangle 2"/>
          <p:cNvSpPr>
            <a:spLocks noGrp="1" noRot="1" noChangeAspect="1" noChangeArrowheads="1" noTextEdit="1"/>
          </p:cNvSpPr>
          <p:nvPr>
            <p:ph type="sldImg"/>
          </p:nvPr>
        </p:nvSpPr>
        <p:spPr>
          <a:xfrm>
            <a:off x="1187450" y="654050"/>
            <a:ext cx="4727575" cy="3546475"/>
          </a:xfrm>
          <a:ln/>
        </p:spPr>
      </p:sp>
    </p:spTree>
    <p:extLst>
      <p:ext uri="{BB962C8B-B14F-4D97-AF65-F5344CB8AC3E}">
        <p14:creationId xmlns:p14="http://schemas.microsoft.com/office/powerpoint/2010/main" val="3510654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55638"/>
            <a:ext cx="4678363" cy="350837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12</a:t>
            </a:fld>
            <a:endParaRPr lang="en-US"/>
          </a:p>
        </p:txBody>
      </p:sp>
    </p:spTree>
    <p:extLst>
      <p:ext uri="{BB962C8B-B14F-4D97-AF65-F5344CB8AC3E}">
        <p14:creationId xmlns:p14="http://schemas.microsoft.com/office/powerpoint/2010/main" val="210523653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104</a:t>
            </a:fld>
            <a:endParaRPr lang="en-US"/>
          </a:p>
        </p:txBody>
      </p:sp>
      <p:sp>
        <p:nvSpPr>
          <p:cNvPr id="7" name="Rectangle 3"/>
          <p:cNvSpPr>
            <a:spLocks noGrp="1" noChangeArrowheads="1"/>
          </p:cNvSpPr>
          <p:nvPr>
            <p:ph type="body" sz="quarter" idx="11"/>
          </p:nvPr>
        </p:nvSpPr>
        <p:spPr>
          <a:xfrm>
            <a:off x="879832" y="8592362"/>
            <a:ext cx="5186595" cy="2384658"/>
          </a:xfrm>
          <a:noFill/>
        </p:spPr>
        <p:txBody>
          <a:bodyPr/>
          <a:lstStyle/>
          <a:p>
            <a:r>
              <a:rPr lang="en-US" dirty="0"/>
              <a:t>ICICI Bank is a direct bank subsidiary of India’s second largest bank.  They hope to duplicate ING’s Direct Banking success through strong ties to the large southeast Asian community in Canada.  </a:t>
            </a:r>
          </a:p>
          <a:p>
            <a:endParaRPr lang="en-US" dirty="0"/>
          </a:p>
        </p:txBody>
      </p:sp>
    </p:spTree>
    <p:extLst>
      <p:ext uri="{BB962C8B-B14F-4D97-AF65-F5344CB8AC3E}">
        <p14:creationId xmlns:p14="http://schemas.microsoft.com/office/powerpoint/2010/main" val="365217944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105</a:t>
            </a:fld>
            <a:endParaRPr lang="en-US"/>
          </a:p>
        </p:txBody>
      </p:sp>
      <p:sp>
        <p:nvSpPr>
          <p:cNvPr id="7" name="Rectangle 3"/>
          <p:cNvSpPr>
            <a:spLocks noGrp="1" noChangeArrowheads="1"/>
          </p:cNvSpPr>
          <p:nvPr>
            <p:ph type="body" sz="quarter" idx="11"/>
          </p:nvPr>
        </p:nvSpPr>
        <p:spPr>
          <a:xfrm>
            <a:off x="879832" y="8592362"/>
            <a:ext cx="5186595" cy="2384658"/>
          </a:xfrm>
          <a:noFill/>
        </p:spPr>
        <p:txBody>
          <a:bodyPr/>
          <a:lstStyle/>
          <a:p>
            <a:r>
              <a:rPr lang="en-US" dirty="0"/>
              <a:t>ICICI Bank is a direct bank subsidiary of India’s second largest bank.  They hope to duplicate ING’s Direct Banking success through strong ties to the large southeast Asian community in Canada.  </a:t>
            </a:r>
          </a:p>
          <a:p>
            <a:endParaRPr lang="en-US" dirty="0"/>
          </a:p>
        </p:txBody>
      </p:sp>
    </p:spTree>
    <p:extLst>
      <p:ext uri="{BB962C8B-B14F-4D97-AF65-F5344CB8AC3E}">
        <p14:creationId xmlns:p14="http://schemas.microsoft.com/office/powerpoint/2010/main" val="193707097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106</a:t>
            </a:fld>
            <a:endParaRPr lang="en-US"/>
          </a:p>
        </p:txBody>
      </p:sp>
      <p:sp>
        <p:nvSpPr>
          <p:cNvPr id="7" name="Rectangle 3"/>
          <p:cNvSpPr>
            <a:spLocks noGrp="1" noChangeArrowheads="1"/>
          </p:cNvSpPr>
          <p:nvPr>
            <p:ph type="body" sz="quarter" idx="11"/>
          </p:nvPr>
        </p:nvSpPr>
        <p:spPr>
          <a:xfrm>
            <a:off x="879832" y="8592362"/>
            <a:ext cx="5186595" cy="2384658"/>
          </a:xfrm>
          <a:noFill/>
        </p:spPr>
        <p:txBody>
          <a:bodyPr/>
          <a:lstStyle/>
          <a:p>
            <a:r>
              <a:rPr lang="en-US" dirty="0"/>
              <a:t>ICICI Bank is a direct bank subsidiary of India’s second largest bank.  They hope to duplicate ING’s Direct Banking success through strong ties to the large southeast Asian community in Canada.  </a:t>
            </a:r>
          </a:p>
          <a:p>
            <a:endParaRPr lang="en-US" dirty="0"/>
          </a:p>
        </p:txBody>
      </p:sp>
    </p:spTree>
    <p:extLst>
      <p:ext uri="{BB962C8B-B14F-4D97-AF65-F5344CB8AC3E}">
        <p14:creationId xmlns:p14="http://schemas.microsoft.com/office/powerpoint/2010/main" val="101496638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107</a:t>
            </a:fld>
            <a:endParaRPr lang="en-US"/>
          </a:p>
        </p:txBody>
      </p:sp>
      <p:sp>
        <p:nvSpPr>
          <p:cNvPr id="7" name="Rectangle 3"/>
          <p:cNvSpPr>
            <a:spLocks noGrp="1" noChangeArrowheads="1"/>
          </p:cNvSpPr>
          <p:nvPr>
            <p:ph type="body" sz="quarter" idx="11"/>
          </p:nvPr>
        </p:nvSpPr>
        <p:spPr>
          <a:xfrm>
            <a:off x="879832" y="8592362"/>
            <a:ext cx="5186595" cy="2384658"/>
          </a:xfrm>
          <a:noFill/>
        </p:spPr>
        <p:txBody>
          <a:bodyPr/>
          <a:lstStyle/>
          <a:p>
            <a:r>
              <a:rPr lang="en-US" dirty="0"/>
              <a:t>ICICI Bank is a direct bank subsidiary of India’s second largest bank.  They hope to duplicate ING’s Direct Banking success through strong ties to the large southeast Asian community in Canada.  </a:t>
            </a:r>
          </a:p>
          <a:p>
            <a:endParaRPr lang="en-US" dirty="0"/>
          </a:p>
        </p:txBody>
      </p:sp>
    </p:spTree>
    <p:extLst>
      <p:ext uri="{BB962C8B-B14F-4D97-AF65-F5344CB8AC3E}">
        <p14:creationId xmlns:p14="http://schemas.microsoft.com/office/powerpoint/2010/main" val="296349346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108</a:t>
            </a:fld>
            <a:endParaRPr lang="en-US"/>
          </a:p>
        </p:txBody>
      </p:sp>
      <p:sp>
        <p:nvSpPr>
          <p:cNvPr id="7" name="Rectangle 3"/>
          <p:cNvSpPr>
            <a:spLocks noGrp="1" noChangeArrowheads="1"/>
          </p:cNvSpPr>
          <p:nvPr>
            <p:ph type="body" sz="quarter" idx="11"/>
          </p:nvPr>
        </p:nvSpPr>
        <p:spPr>
          <a:xfrm>
            <a:off x="879832" y="8592362"/>
            <a:ext cx="5186595" cy="2384658"/>
          </a:xfrm>
          <a:noFill/>
        </p:spPr>
        <p:txBody>
          <a:bodyPr/>
          <a:lstStyle/>
          <a:p>
            <a:r>
              <a:rPr lang="en-US" dirty="0"/>
              <a:t>ICICI Bank is a direct bank subsidiary of India’s second largest bank.  They hope to duplicate ING’s Direct Banking success through strong ties to the large southeast Asian community in Canada.  </a:t>
            </a:r>
          </a:p>
          <a:p>
            <a:endParaRPr lang="en-US" dirty="0"/>
          </a:p>
        </p:txBody>
      </p:sp>
    </p:spTree>
    <p:extLst>
      <p:ext uri="{BB962C8B-B14F-4D97-AF65-F5344CB8AC3E}">
        <p14:creationId xmlns:p14="http://schemas.microsoft.com/office/powerpoint/2010/main" val="134034369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109</a:t>
            </a:fld>
            <a:endParaRPr lang="en-US"/>
          </a:p>
        </p:txBody>
      </p:sp>
      <p:sp>
        <p:nvSpPr>
          <p:cNvPr id="7" name="Rectangle 3"/>
          <p:cNvSpPr>
            <a:spLocks noGrp="1" noChangeArrowheads="1"/>
          </p:cNvSpPr>
          <p:nvPr>
            <p:ph type="body" sz="quarter" idx="11"/>
          </p:nvPr>
        </p:nvSpPr>
        <p:spPr>
          <a:xfrm>
            <a:off x="879832" y="8592362"/>
            <a:ext cx="5186595" cy="2384658"/>
          </a:xfrm>
          <a:noFill/>
        </p:spPr>
        <p:txBody>
          <a:bodyPr/>
          <a:lstStyle/>
          <a:p>
            <a:r>
              <a:rPr lang="en-US" dirty="0"/>
              <a:t>ICICI Bank is a direct bank subsidiary of India’s second largest bank.  They hope to duplicate ING’s Direct Banking success through strong ties to the large southeast Asian community in Canada.  </a:t>
            </a:r>
          </a:p>
          <a:p>
            <a:endParaRPr lang="en-US" dirty="0"/>
          </a:p>
        </p:txBody>
      </p:sp>
    </p:spTree>
    <p:extLst>
      <p:ext uri="{BB962C8B-B14F-4D97-AF65-F5344CB8AC3E}">
        <p14:creationId xmlns:p14="http://schemas.microsoft.com/office/powerpoint/2010/main" val="348386006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110</a:t>
            </a:fld>
            <a:endParaRPr lang="en-US"/>
          </a:p>
        </p:txBody>
      </p:sp>
      <p:sp>
        <p:nvSpPr>
          <p:cNvPr id="7" name="Rectangle 3"/>
          <p:cNvSpPr>
            <a:spLocks noGrp="1" noChangeArrowheads="1"/>
          </p:cNvSpPr>
          <p:nvPr>
            <p:ph type="body" sz="quarter" idx="11"/>
          </p:nvPr>
        </p:nvSpPr>
        <p:spPr>
          <a:xfrm>
            <a:off x="879832" y="8592362"/>
            <a:ext cx="5186595" cy="2384658"/>
          </a:xfrm>
          <a:noFill/>
        </p:spPr>
        <p:txBody>
          <a:bodyPr/>
          <a:lstStyle/>
          <a:p>
            <a:r>
              <a:rPr lang="en-US" dirty="0"/>
              <a:t>ICICI Bank is a direct bank subsidiary of India’s second largest bank.  They hope to duplicate ING’s Direct Banking success through strong ties to the large southeast Asian community in Canada.  </a:t>
            </a:r>
          </a:p>
          <a:p>
            <a:endParaRPr lang="en-US" dirty="0"/>
          </a:p>
        </p:txBody>
      </p:sp>
    </p:spTree>
    <p:extLst>
      <p:ext uri="{BB962C8B-B14F-4D97-AF65-F5344CB8AC3E}">
        <p14:creationId xmlns:p14="http://schemas.microsoft.com/office/powerpoint/2010/main" val="2287261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111</a:t>
            </a:fld>
            <a:endParaRPr lang="en-US"/>
          </a:p>
        </p:txBody>
      </p:sp>
      <p:sp>
        <p:nvSpPr>
          <p:cNvPr id="7" name="Rectangle 3"/>
          <p:cNvSpPr>
            <a:spLocks noGrp="1" noChangeArrowheads="1"/>
          </p:cNvSpPr>
          <p:nvPr>
            <p:ph type="body" sz="quarter" idx="11"/>
          </p:nvPr>
        </p:nvSpPr>
        <p:spPr>
          <a:xfrm>
            <a:off x="879832" y="8592362"/>
            <a:ext cx="5186595" cy="2384658"/>
          </a:xfrm>
          <a:noFill/>
        </p:spPr>
        <p:txBody>
          <a:bodyPr/>
          <a:lstStyle/>
          <a:p>
            <a:r>
              <a:rPr lang="en-US" dirty="0"/>
              <a:t>ICICI Bank is a direct bank subsidiary of India’s second largest bank.  They hope to duplicate ING’s Direct Banking success through strong ties to the large southeast Asian community in Canada.  </a:t>
            </a:r>
          </a:p>
          <a:p>
            <a:endParaRPr lang="en-US" dirty="0"/>
          </a:p>
        </p:txBody>
      </p:sp>
    </p:spTree>
    <p:extLst>
      <p:ext uri="{BB962C8B-B14F-4D97-AF65-F5344CB8AC3E}">
        <p14:creationId xmlns:p14="http://schemas.microsoft.com/office/powerpoint/2010/main" val="424900876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112</a:t>
            </a:fld>
            <a:endParaRPr lang="en-US"/>
          </a:p>
        </p:txBody>
      </p:sp>
      <p:sp>
        <p:nvSpPr>
          <p:cNvPr id="7" name="Rectangle 3"/>
          <p:cNvSpPr>
            <a:spLocks noGrp="1" noChangeArrowheads="1"/>
          </p:cNvSpPr>
          <p:nvPr>
            <p:ph type="body" sz="quarter" idx="11"/>
          </p:nvPr>
        </p:nvSpPr>
        <p:spPr>
          <a:xfrm>
            <a:off x="879832" y="8592362"/>
            <a:ext cx="5186595" cy="2384658"/>
          </a:xfrm>
          <a:noFill/>
        </p:spPr>
        <p:txBody>
          <a:bodyPr/>
          <a:lstStyle/>
          <a:p>
            <a:r>
              <a:rPr lang="en-US" dirty="0"/>
              <a:t>ICICI Bank is a direct bank subsidiary of India’s second largest bank.  They hope to duplicate ING’s Direct Banking success through strong ties to the large southeast Asian community in Canada.  </a:t>
            </a:r>
          </a:p>
          <a:p>
            <a:endParaRPr lang="en-US" dirty="0"/>
          </a:p>
        </p:txBody>
      </p:sp>
    </p:spTree>
    <p:extLst>
      <p:ext uri="{BB962C8B-B14F-4D97-AF65-F5344CB8AC3E}">
        <p14:creationId xmlns:p14="http://schemas.microsoft.com/office/powerpoint/2010/main" val="365953838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113</a:t>
            </a:fld>
            <a:endParaRPr lang="en-US"/>
          </a:p>
        </p:txBody>
      </p:sp>
      <p:sp>
        <p:nvSpPr>
          <p:cNvPr id="7" name="Rectangle 3"/>
          <p:cNvSpPr>
            <a:spLocks noGrp="1" noChangeArrowheads="1"/>
          </p:cNvSpPr>
          <p:nvPr>
            <p:ph type="body" sz="quarter" idx="11"/>
          </p:nvPr>
        </p:nvSpPr>
        <p:spPr>
          <a:xfrm>
            <a:off x="879832" y="8592362"/>
            <a:ext cx="5186595" cy="2384658"/>
          </a:xfrm>
          <a:noFill/>
        </p:spPr>
        <p:txBody>
          <a:bodyPr/>
          <a:lstStyle/>
          <a:p>
            <a:r>
              <a:rPr lang="en-US" dirty="0"/>
              <a:t>ICICI Bank is a direct bank subsidiary of India’s second largest bank.  They hope to duplicate ING’s Direct Banking success through strong ties to the large southeast Asian community in Canada.  </a:t>
            </a:r>
          </a:p>
          <a:p>
            <a:endParaRPr lang="en-US" dirty="0"/>
          </a:p>
        </p:txBody>
      </p:sp>
    </p:spTree>
    <p:extLst>
      <p:ext uri="{BB962C8B-B14F-4D97-AF65-F5344CB8AC3E}">
        <p14:creationId xmlns:p14="http://schemas.microsoft.com/office/powerpoint/2010/main" val="4177485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5" name="Rectangle 7"/>
          <p:cNvSpPr>
            <a:spLocks noGrp="1" noChangeArrowheads="1"/>
          </p:cNvSpPr>
          <p:nvPr>
            <p:ph type="sldNum" sz="quarter" idx="5"/>
          </p:nvPr>
        </p:nvSpPr>
        <p:spPr>
          <a:noFill/>
          <a:ln>
            <a:miter lim="800000"/>
            <a:headEnd/>
            <a:tailEnd/>
          </a:ln>
        </p:spPr>
        <p:txBody>
          <a:bodyPr/>
          <a:lstStyle/>
          <a:p>
            <a:fld id="{A8C632AD-5F44-4535-A35A-2B00D9CB22A5}" type="slidenum">
              <a:rPr lang="en-US" smtClean="0"/>
              <a:pPr/>
              <a:t>13</a:t>
            </a:fld>
            <a:endParaRPr lang="en-US" dirty="0"/>
          </a:p>
        </p:txBody>
      </p:sp>
      <p:sp>
        <p:nvSpPr>
          <p:cNvPr id="702466" name="Rectangle 2"/>
          <p:cNvSpPr>
            <a:spLocks noGrp="1" noRot="1" noChangeAspect="1" noChangeArrowheads="1" noTextEdit="1"/>
          </p:cNvSpPr>
          <p:nvPr>
            <p:ph type="sldImg"/>
          </p:nvPr>
        </p:nvSpPr>
        <p:spPr>
          <a:xfrm>
            <a:off x="1184275" y="671513"/>
            <a:ext cx="4733925" cy="3549650"/>
          </a:xfrm>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002920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5" name="Rectangle 7"/>
          <p:cNvSpPr>
            <a:spLocks noGrp="1" noChangeArrowheads="1"/>
          </p:cNvSpPr>
          <p:nvPr>
            <p:ph type="sldNum" sz="quarter" idx="5"/>
          </p:nvPr>
        </p:nvSpPr>
        <p:spPr>
          <a:noFill/>
          <a:ln>
            <a:miter lim="800000"/>
            <a:headEnd/>
            <a:tailEnd/>
          </a:ln>
        </p:spPr>
        <p:txBody>
          <a:bodyPr/>
          <a:lstStyle/>
          <a:p>
            <a:fld id="{A8C632AD-5F44-4535-A35A-2B00D9CB22A5}" type="slidenum">
              <a:rPr lang="en-US" smtClean="0"/>
              <a:pPr/>
              <a:t>14</a:t>
            </a:fld>
            <a:endParaRPr lang="en-US" dirty="0"/>
          </a:p>
        </p:txBody>
      </p:sp>
      <p:sp>
        <p:nvSpPr>
          <p:cNvPr id="702466" name="Rectangle 2"/>
          <p:cNvSpPr>
            <a:spLocks noGrp="1" noRot="1" noChangeAspect="1" noChangeArrowheads="1" noTextEdit="1"/>
          </p:cNvSpPr>
          <p:nvPr>
            <p:ph type="sldImg"/>
          </p:nvPr>
        </p:nvSpPr>
        <p:spPr>
          <a:xfrm>
            <a:off x="1184275" y="671513"/>
            <a:ext cx="4733925" cy="3549650"/>
          </a:xfrm>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024046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5" name="Rectangle 7"/>
          <p:cNvSpPr>
            <a:spLocks noGrp="1" noChangeArrowheads="1"/>
          </p:cNvSpPr>
          <p:nvPr>
            <p:ph type="sldNum" sz="quarter" idx="5"/>
          </p:nvPr>
        </p:nvSpPr>
        <p:spPr>
          <a:noFill/>
          <a:ln>
            <a:miter lim="800000"/>
            <a:headEnd/>
            <a:tailEnd/>
          </a:ln>
        </p:spPr>
        <p:txBody>
          <a:bodyPr/>
          <a:lstStyle/>
          <a:p>
            <a:fld id="{A8C632AD-5F44-4535-A35A-2B00D9CB22A5}" type="slidenum">
              <a:rPr lang="en-US" smtClean="0"/>
              <a:pPr/>
              <a:t>15</a:t>
            </a:fld>
            <a:endParaRPr lang="en-US" dirty="0"/>
          </a:p>
        </p:txBody>
      </p:sp>
      <p:sp>
        <p:nvSpPr>
          <p:cNvPr id="702466" name="Rectangle 2"/>
          <p:cNvSpPr>
            <a:spLocks noGrp="1" noRot="1" noChangeAspect="1" noChangeArrowheads="1" noTextEdit="1"/>
          </p:cNvSpPr>
          <p:nvPr>
            <p:ph type="sldImg"/>
          </p:nvPr>
        </p:nvSpPr>
        <p:spPr>
          <a:xfrm>
            <a:off x="1184275" y="671513"/>
            <a:ext cx="4733925" cy="3549650"/>
          </a:xfrm>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958968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16</a:t>
            </a:fld>
            <a:endParaRPr lang="en-US"/>
          </a:p>
        </p:txBody>
      </p:sp>
    </p:spTree>
    <p:extLst>
      <p:ext uri="{BB962C8B-B14F-4D97-AF65-F5344CB8AC3E}">
        <p14:creationId xmlns:p14="http://schemas.microsoft.com/office/powerpoint/2010/main" val="279315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17</a:t>
            </a:fld>
            <a:endParaRPr lang="en-US"/>
          </a:p>
        </p:txBody>
      </p:sp>
    </p:spTree>
    <p:extLst>
      <p:ext uri="{BB962C8B-B14F-4D97-AF65-F5344CB8AC3E}">
        <p14:creationId xmlns:p14="http://schemas.microsoft.com/office/powerpoint/2010/main" val="4259134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18</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36775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85007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3" name="Rectangle 7"/>
          <p:cNvSpPr>
            <a:spLocks noGrp="1" noChangeArrowheads="1"/>
          </p:cNvSpPr>
          <p:nvPr>
            <p:ph type="sldNum" sz="quarter" idx="5"/>
          </p:nvPr>
        </p:nvSpPr>
        <p:spPr>
          <a:noFill/>
          <a:ln>
            <a:miter lim="800000"/>
            <a:headEnd/>
            <a:tailEnd/>
          </a:ln>
        </p:spPr>
        <p:txBody>
          <a:bodyPr/>
          <a:lstStyle/>
          <a:p>
            <a:fld id="{2A1A4051-DE68-46D0-85EF-93EE11739387}" type="slidenum">
              <a:rPr lang="en-US" smtClean="0"/>
              <a:pPr/>
              <a:t>20</a:t>
            </a:fld>
            <a:endParaRPr lang="en-US"/>
          </a:p>
        </p:txBody>
      </p:sp>
      <p:sp>
        <p:nvSpPr>
          <p:cNvPr id="740354" name="Rectangle 2"/>
          <p:cNvSpPr>
            <a:spLocks noGrp="1" noRot="1" noChangeAspect="1" noChangeArrowheads="1" noTextEdit="1"/>
          </p:cNvSpPr>
          <p:nvPr>
            <p:ph type="sldImg"/>
          </p:nvPr>
        </p:nvSpPr>
        <p:spPr>
          <a:xfrm>
            <a:off x="1184275" y="642938"/>
            <a:ext cx="4733925" cy="3549650"/>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855964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1" name="Rectangle 7"/>
          <p:cNvSpPr>
            <a:spLocks noGrp="1" noChangeArrowheads="1"/>
          </p:cNvSpPr>
          <p:nvPr>
            <p:ph type="sldNum" sz="quarter" idx="5"/>
          </p:nvPr>
        </p:nvSpPr>
        <p:spPr>
          <a:noFill/>
          <a:ln>
            <a:miter lim="800000"/>
            <a:headEnd/>
            <a:tailEnd/>
          </a:ln>
        </p:spPr>
        <p:txBody>
          <a:bodyPr/>
          <a:lstStyle/>
          <a:p>
            <a:fld id="{D01746FF-272A-4113-8C67-85BBEC9D0E49}" type="slidenum">
              <a:rPr lang="en-US" smtClean="0"/>
              <a:pPr/>
              <a:t>21</a:t>
            </a:fld>
            <a:endParaRPr lang="en-US"/>
          </a:p>
        </p:txBody>
      </p:sp>
      <p:sp>
        <p:nvSpPr>
          <p:cNvPr id="742402"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76650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miter lim="800000"/>
            <a:headEnd/>
            <a:tailEnd/>
          </a:ln>
        </p:spPr>
        <p:txBody>
          <a:bodyPr/>
          <a:lstStyle/>
          <a:p>
            <a:fld id="{263B419C-BF43-4151-9E52-9E7C799A74EC}" type="slidenum">
              <a:rPr lang="en-US" smtClean="0"/>
              <a:pPr/>
              <a:t>2</a:t>
            </a:fld>
            <a:endParaRPr lang="en-US" dirty="0"/>
          </a:p>
        </p:txBody>
      </p:sp>
      <p:sp>
        <p:nvSpPr>
          <p:cNvPr id="20482" name="Rectangle 2"/>
          <p:cNvSpPr>
            <a:spLocks noGrp="1" noRot="1" noChangeAspect="1" noChangeArrowheads="1" noTextEdit="1"/>
          </p:cNvSpPr>
          <p:nvPr>
            <p:ph type="sldImg"/>
          </p:nvPr>
        </p:nvSpPr>
        <p:spPr>
          <a:xfrm>
            <a:off x="1185863" y="671513"/>
            <a:ext cx="4730750" cy="3548062"/>
          </a:xfrm>
          <a:ln/>
        </p:spPr>
      </p:sp>
    </p:spTree>
    <p:extLst>
      <p:ext uri="{BB962C8B-B14F-4D97-AF65-F5344CB8AC3E}">
        <p14:creationId xmlns:p14="http://schemas.microsoft.com/office/powerpoint/2010/main" val="2686505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7" name="Rectangle 7"/>
          <p:cNvSpPr>
            <a:spLocks noGrp="1" noChangeArrowheads="1"/>
          </p:cNvSpPr>
          <p:nvPr>
            <p:ph type="sldNum" sz="quarter" idx="5"/>
          </p:nvPr>
        </p:nvSpPr>
        <p:spPr>
          <a:noFill/>
          <a:ln>
            <a:miter lim="800000"/>
            <a:headEnd/>
            <a:tailEnd/>
          </a:ln>
        </p:spPr>
        <p:txBody>
          <a:bodyPr/>
          <a:lstStyle/>
          <a:p>
            <a:fld id="{2C6AF5CF-221F-4346-89D0-51BEA2658F66}" type="slidenum">
              <a:rPr lang="en-US" smtClean="0"/>
              <a:pPr/>
              <a:t>22</a:t>
            </a:fld>
            <a:endParaRPr lang="en-US"/>
          </a:p>
        </p:txBody>
      </p:sp>
      <p:sp>
        <p:nvSpPr>
          <p:cNvPr id="746498" name="Rectangle 2"/>
          <p:cNvSpPr>
            <a:spLocks noGrp="1" noRot="1" noChangeAspect="1" noChangeArrowheads="1" noTextEdit="1"/>
          </p:cNvSpPr>
          <p:nvPr>
            <p:ph type="sldImg"/>
          </p:nvPr>
        </p:nvSpPr>
        <p:spPr>
          <a:xfrm>
            <a:off x="1168400" y="671513"/>
            <a:ext cx="4732338" cy="3549650"/>
          </a:xfrm>
          <a:ln/>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48016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23</a:t>
            </a:fld>
            <a:endParaRPr lang="en-US"/>
          </a:p>
        </p:txBody>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7729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5325"/>
            <a:ext cx="4733925" cy="3551238"/>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24</a:t>
            </a:fld>
            <a:endParaRPr lang="en-US"/>
          </a:p>
        </p:txBody>
      </p:sp>
    </p:spTree>
    <p:extLst>
      <p:ext uri="{BB962C8B-B14F-4D97-AF65-F5344CB8AC3E}">
        <p14:creationId xmlns:p14="http://schemas.microsoft.com/office/powerpoint/2010/main" val="3097729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25</a:t>
            </a:fld>
            <a:endParaRPr lang="en-US"/>
          </a:p>
        </p:txBody>
      </p:sp>
    </p:spTree>
    <p:extLst>
      <p:ext uri="{BB962C8B-B14F-4D97-AF65-F5344CB8AC3E}">
        <p14:creationId xmlns:p14="http://schemas.microsoft.com/office/powerpoint/2010/main" val="3097729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26</a:t>
            </a:fld>
            <a:endParaRPr lang="en-US"/>
          </a:p>
        </p:txBody>
      </p:sp>
    </p:spTree>
    <p:extLst>
      <p:ext uri="{BB962C8B-B14F-4D97-AF65-F5344CB8AC3E}">
        <p14:creationId xmlns:p14="http://schemas.microsoft.com/office/powerpoint/2010/main" val="2975066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27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36775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7" name="Rectangle 7"/>
          <p:cNvSpPr>
            <a:spLocks noGrp="1" noChangeArrowheads="1"/>
          </p:cNvSpPr>
          <p:nvPr>
            <p:ph type="sldNum" sz="quarter" idx="5"/>
          </p:nvPr>
        </p:nvSpPr>
        <p:spPr>
          <a:noFill/>
          <a:ln>
            <a:miter lim="800000"/>
            <a:headEnd/>
            <a:tailEnd/>
          </a:ln>
        </p:spPr>
        <p:txBody>
          <a:bodyPr/>
          <a:lstStyle/>
          <a:p>
            <a:fld id="{1C3C01C7-5EB9-4789-9B13-6F090C1CCCF3}" type="slidenum">
              <a:rPr lang="en-US" smtClean="0"/>
              <a:pPr/>
              <a:t>28</a:t>
            </a:fld>
            <a:endParaRPr lang="en-US"/>
          </a:p>
        </p:txBody>
      </p:sp>
      <p:sp>
        <p:nvSpPr>
          <p:cNvPr id="766978" name="Rectangle 2"/>
          <p:cNvSpPr>
            <a:spLocks noGrp="1" noRot="1" noChangeAspect="1" noChangeArrowheads="1" noTextEdit="1"/>
          </p:cNvSpPr>
          <p:nvPr>
            <p:ph type="sldImg"/>
          </p:nvPr>
        </p:nvSpPr>
        <p:spPr>
          <a:xfrm>
            <a:off x="1182688" y="642938"/>
            <a:ext cx="4737100" cy="3552825"/>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88799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5" name="Rectangle 7"/>
          <p:cNvSpPr>
            <a:spLocks noGrp="1" noChangeArrowheads="1"/>
          </p:cNvSpPr>
          <p:nvPr>
            <p:ph type="sldNum" sz="quarter" idx="5"/>
          </p:nvPr>
        </p:nvSpPr>
        <p:spPr>
          <a:noFill/>
          <a:ln>
            <a:miter lim="800000"/>
            <a:headEnd/>
            <a:tailEnd/>
          </a:ln>
        </p:spPr>
        <p:txBody>
          <a:bodyPr/>
          <a:lstStyle/>
          <a:p>
            <a:fld id="{53F2AE18-3B5F-4961-AE96-137C4BC4357A}" type="slidenum">
              <a:rPr lang="en-US" smtClean="0"/>
              <a:pPr/>
              <a:t>29</a:t>
            </a:fld>
            <a:endParaRPr lang="en-US"/>
          </a:p>
        </p:txBody>
      </p:sp>
      <p:sp>
        <p:nvSpPr>
          <p:cNvPr id="769026"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30260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1" name="Rectangle 7"/>
          <p:cNvSpPr>
            <a:spLocks noGrp="1" noChangeArrowheads="1"/>
          </p:cNvSpPr>
          <p:nvPr>
            <p:ph type="sldNum" sz="quarter" idx="5"/>
          </p:nvPr>
        </p:nvSpPr>
        <p:spPr>
          <a:noFill/>
          <a:ln>
            <a:miter lim="800000"/>
            <a:headEnd/>
            <a:tailEnd/>
          </a:ln>
        </p:spPr>
        <p:txBody>
          <a:bodyPr/>
          <a:lstStyle/>
          <a:p>
            <a:fld id="{FF4B5EB0-A1E7-4793-84B1-33C0775F0490}" type="slidenum">
              <a:rPr lang="en-US" smtClean="0"/>
              <a:pPr/>
              <a:t>30</a:t>
            </a:fld>
            <a:endParaRPr lang="en-US"/>
          </a:p>
        </p:txBody>
      </p:sp>
      <p:sp>
        <p:nvSpPr>
          <p:cNvPr id="773122" name="Rectangle 2"/>
          <p:cNvSpPr>
            <a:spLocks noGrp="1" noRot="1" noChangeAspect="1" noChangeArrowheads="1" noTextEdit="1"/>
          </p:cNvSpPr>
          <p:nvPr>
            <p:ph type="sldImg"/>
          </p:nvPr>
        </p:nvSpPr>
        <p:spPr>
          <a:xfrm>
            <a:off x="1185863" y="671513"/>
            <a:ext cx="4730750" cy="3548062"/>
          </a:xfrm>
          <a:ln/>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31015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31</a:t>
            </a:fld>
            <a:endParaRPr lang="en-US"/>
          </a:p>
        </p:txBody>
      </p:sp>
    </p:spTree>
    <p:extLst>
      <p:ext uri="{BB962C8B-B14F-4D97-AF65-F5344CB8AC3E}">
        <p14:creationId xmlns:p14="http://schemas.microsoft.com/office/powerpoint/2010/main" val="309772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4</a:t>
            </a:fld>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6775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32</a:t>
            </a:fld>
            <a:endParaRPr lang="en-US"/>
          </a:p>
        </p:txBody>
      </p:sp>
      <p:sp>
        <p:nvSpPr>
          <p:cNvPr id="5" name="Notes Placeholder 4"/>
          <p:cNvSpPr>
            <a:spLocks noGrp="1"/>
          </p:cNvSpPr>
          <p:nvPr>
            <p:ph type="body" idx="1"/>
          </p:nvPr>
        </p:nvSpPr>
        <p:spPr>
          <a:xfrm>
            <a:off x="4846637" y="8428036"/>
            <a:ext cx="1215441" cy="364345"/>
          </a:xfrm>
        </p:spPr>
        <p:txBody>
          <a:bodyPr/>
          <a:lstStyle/>
          <a:p>
            <a:endParaRPr lang="en-US" dirty="0"/>
          </a:p>
        </p:txBody>
      </p:sp>
    </p:spTree>
    <p:extLst>
      <p:ext uri="{BB962C8B-B14F-4D97-AF65-F5344CB8AC3E}">
        <p14:creationId xmlns:p14="http://schemas.microsoft.com/office/powerpoint/2010/main" val="30977297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33</a:t>
            </a:fld>
            <a:endParaRPr lang="en-US"/>
          </a:p>
        </p:txBody>
      </p:sp>
    </p:spTree>
    <p:extLst>
      <p:ext uri="{BB962C8B-B14F-4D97-AF65-F5344CB8AC3E}">
        <p14:creationId xmlns:p14="http://schemas.microsoft.com/office/powerpoint/2010/main" val="3097729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34</a:t>
            </a:fld>
            <a:endParaRPr lang="en-US"/>
          </a:p>
        </p:txBody>
      </p:sp>
    </p:spTree>
    <p:extLst>
      <p:ext uri="{BB962C8B-B14F-4D97-AF65-F5344CB8AC3E}">
        <p14:creationId xmlns:p14="http://schemas.microsoft.com/office/powerpoint/2010/main" val="614732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35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22547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36</a:t>
            </a:fld>
            <a:endParaRPr lang="en-US"/>
          </a:p>
        </p:txBody>
      </p:sp>
    </p:spTree>
    <p:extLst>
      <p:ext uri="{BB962C8B-B14F-4D97-AF65-F5344CB8AC3E}">
        <p14:creationId xmlns:p14="http://schemas.microsoft.com/office/powerpoint/2010/main" val="2067077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1" name="Rectangle 7"/>
          <p:cNvSpPr>
            <a:spLocks noGrp="1" noChangeArrowheads="1"/>
          </p:cNvSpPr>
          <p:nvPr>
            <p:ph type="sldNum" sz="quarter" idx="5"/>
          </p:nvPr>
        </p:nvSpPr>
        <p:spPr>
          <a:noFill/>
          <a:ln>
            <a:miter lim="800000"/>
            <a:headEnd/>
            <a:tailEnd/>
          </a:ln>
        </p:spPr>
        <p:txBody>
          <a:bodyPr/>
          <a:lstStyle/>
          <a:p>
            <a:fld id="{2528F122-1E96-4FB6-AF09-306A229508F2}" type="slidenum">
              <a:rPr lang="en-US" smtClean="0"/>
              <a:pPr/>
              <a:t>37</a:t>
            </a:fld>
            <a:endParaRPr lang="en-US"/>
          </a:p>
        </p:txBody>
      </p:sp>
      <p:sp>
        <p:nvSpPr>
          <p:cNvPr id="803842" name="Rectangle 2"/>
          <p:cNvSpPr>
            <a:spLocks noGrp="1" noRot="1" noChangeAspect="1" noChangeArrowheads="1" noTextEdit="1"/>
          </p:cNvSpPr>
          <p:nvPr>
            <p:ph type="sldImg"/>
          </p:nvPr>
        </p:nvSpPr>
        <p:spPr>
          <a:xfrm>
            <a:off x="1182688" y="641350"/>
            <a:ext cx="4737100" cy="3552825"/>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953572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89" name="Rectangle 7"/>
          <p:cNvSpPr>
            <a:spLocks noGrp="1" noChangeArrowheads="1"/>
          </p:cNvSpPr>
          <p:nvPr>
            <p:ph type="sldNum" sz="quarter" idx="5"/>
          </p:nvPr>
        </p:nvSpPr>
        <p:spPr>
          <a:noFill/>
          <a:ln>
            <a:miter lim="800000"/>
            <a:headEnd/>
            <a:tailEnd/>
          </a:ln>
        </p:spPr>
        <p:txBody>
          <a:bodyPr/>
          <a:lstStyle/>
          <a:p>
            <a:fld id="{9DA8C747-F0E4-4D93-9995-3A2355CFEE54}" type="slidenum">
              <a:rPr lang="en-US" smtClean="0"/>
              <a:pPr/>
              <a:t>38</a:t>
            </a:fld>
            <a:endParaRPr lang="en-US"/>
          </a:p>
        </p:txBody>
      </p:sp>
      <p:sp>
        <p:nvSpPr>
          <p:cNvPr id="805890" name="Rectangle 2"/>
          <p:cNvSpPr>
            <a:spLocks noGrp="1" noRot="1" noChangeAspect="1" noChangeArrowheads="1" noTextEdit="1"/>
          </p:cNvSpPr>
          <p:nvPr>
            <p:ph type="sldImg"/>
          </p:nvPr>
        </p:nvSpPr>
        <p:spPr>
          <a:xfrm>
            <a:off x="1182688" y="641350"/>
            <a:ext cx="4737100" cy="3552825"/>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94108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5" name="Rectangle 7"/>
          <p:cNvSpPr>
            <a:spLocks noGrp="1" noChangeArrowheads="1"/>
          </p:cNvSpPr>
          <p:nvPr>
            <p:ph type="sldNum" sz="quarter" idx="5"/>
          </p:nvPr>
        </p:nvSpPr>
        <p:spPr>
          <a:noFill/>
          <a:ln>
            <a:miter lim="800000"/>
            <a:headEnd/>
            <a:tailEnd/>
          </a:ln>
        </p:spPr>
        <p:txBody>
          <a:bodyPr/>
          <a:lstStyle/>
          <a:p>
            <a:fld id="{34421AEB-EF5B-42FC-841E-4E2958F6DED1}" type="slidenum">
              <a:rPr lang="en-US" smtClean="0"/>
              <a:pPr/>
              <a:t>39</a:t>
            </a:fld>
            <a:endParaRPr lang="en-US"/>
          </a:p>
        </p:txBody>
      </p:sp>
      <p:sp>
        <p:nvSpPr>
          <p:cNvPr id="809986" name="Rectangle 2"/>
          <p:cNvSpPr>
            <a:spLocks noGrp="1" noRot="1" noChangeAspect="1" noChangeArrowheads="1" noTextEdit="1"/>
          </p:cNvSpPr>
          <p:nvPr>
            <p:ph type="sldImg"/>
          </p:nvPr>
        </p:nvSpPr>
        <p:spPr>
          <a:xfrm>
            <a:off x="1184275" y="641350"/>
            <a:ext cx="4733925" cy="3549650"/>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53719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40</a:t>
            </a:fld>
            <a:endParaRPr lang="en-US"/>
          </a:p>
        </p:txBody>
      </p:sp>
    </p:spTree>
    <p:extLst>
      <p:ext uri="{BB962C8B-B14F-4D97-AF65-F5344CB8AC3E}">
        <p14:creationId xmlns:p14="http://schemas.microsoft.com/office/powerpoint/2010/main" val="30977297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41</a:t>
            </a:fld>
            <a:endParaRPr lang="en-US"/>
          </a:p>
        </p:txBody>
      </p:sp>
    </p:spTree>
    <p:extLst>
      <p:ext uri="{BB962C8B-B14F-4D97-AF65-F5344CB8AC3E}">
        <p14:creationId xmlns:p14="http://schemas.microsoft.com/office/powerpoint/2010/main" val="3097729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1" name="Rectangle 7"/>
          <p:cNvSpPr>
            <a:spLocks noGrp="1" noChangeArrowheads="1"/>
          </p:cNvSpPr>
          <p:nvPr>
            <p:ph type="sldNum" sz="quarter" idx="5"/>
          </p:nvPr>
        </p:nvSpPr>
        <p:spPr>
          <a:noFill/>
          <a:ln>
            <a:miter lim="800000"/>
            <a:headEnd/>
            <a:tailEnd/>
          </a:ln>
        </p:spPr>
        <p:txBody>
          <a:bodyPr/>
          <a:lstStyle/>
          <a:p>
            <a:fld id="{37BBAA7E-5E66-4E09-88F1-AD51BB5F1848}" type="slidenum">
              <a:rPr lang="en-US" smtClean="0"/>
              <a:pPr/>
              <a:t>6</a:t>
            </a:fld>
            <a:endParaRPr lang="en-US" dirty="0"/>
          </a:p>
        </p:txBody>
      </p:sp>
      <p:sp>
        <p:nvSpPr>
          <p:cNvPr id="696322" name="Rectangle 2"/>
          <p:cNvSpPr>
            <a:spLocks noGrp="1" noRot="1" noChangeAspect="1" noChangeArrowheads="1" noTextEdit="1"/>
          </p:cNvSpPr>
          <p:nvPr>
            <p:ph type="sldImg"/>
          </p:nvPr>
        </p:nvSpPr>
        <p:spPr>
          <a:xfrm>
            <a:off x="1190625" y="658813"/>
            <a:ext cx="4733925" cy="3551237"/>
          </a:xfrm>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346212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42</a:t>
            </a:fld>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77297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43</a:t>
            </a:fld>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99470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44</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367753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EB0FAAF6-16BE-4429-A7E6-B0FEAA8F6BDC}" type="slidenum">
              <a:rPr lang="en-US" smtClean="0"/>
              <a:pPr>
                <a:defRPr/>
              </a:pPr>
              <a:t>45</a:t>
            </a:fld>
            <a:endParaRPr lang="en-US"/>
          </a:p>
        </p:txBody>
      </p:sp>
    </p:spTree>
    <p:extLst>
      <p:ext uri="{BB962C8B-B14F-4D97-AF65-F5344CB8AC3E}">
        <p14:creationId xmlns:p14="http://schemas.microsoft.com/office/powerpoint/2010/main" val="32759326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5" name="Rectangle 7"/>
          <p:cNvSpPr>
            <a:spLocks noGrp="1" noChangeArrowheads="1"/>
          </p:cNvSpPr>
          <p:nvPr>
            <p:ph type="sldNum" sz="quarter" idx="5"/>
          </p:nvPr>
        </p:nvSpPr>
        <p:spPr>
          <a:noFill/>
          <a:ln>
            <a:miter lim="800000"/>
            <a:headEnd/>
            <a:tailEnd/>
          </a:ln>
        </p:spPr>
        <p:txBody>
          <a:bodyPr/>
          <a:lstStyle/>
          <a:p>
            <a:fld id="{A5B15694-67FB-4687-A273-AC5D6F22A9AC}" type="slidenum">
              <a:rPr lang="en-US" smtClean="0"/>
              <a:pPr/>
              <a:t>46</a:t>
            </a:fld>
            <a:endParaRPr lang="en-US"/>
          </a:p>
        </p:txBody>
      </p:sp>
      <p:sp>
        <p:nvSpPr>
          <p:cNvPr id="830466" name="Rectangle 2"/>
          <p:cNvSpPr>
            <a:spLocks noGrp="1" noRot="1" noChangeAspect="1" noChangeArrowheads="1" noTextEdit="1"/>
          </p:cNvSpPr>
          <p:nvPr>
            <p:ph type="sldImg"/>
          </p:nvPr>
        </p:nvSpPr>
        <p:spPr>
          <a:xfrm>
            <a:off x="1185863" y="658813"/>
            <a:ext cx="4735512" cy="3551237"/>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637831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5" name="Rectangle 7"/>
          <p:cNvSpPr>
            <a:spLocks noGrp="1" noChangeArrowheads="1"/>
          </p:cNvSpPr>
          <p:nvPr>
            <p:ph type="sldNum" sz="quarter" idx="5"/>
          </p:nvPr>
        </p:nvSpPr>
        <p:spPr>
          <a:noFill/>
          <a:ln>
            <a:miter lim="800000"/>
            <a:headEnd/>
            <a:tailEnd/>
          </a:ln>
        </p:spPr>
        <p:txBody>
          <a:bodyPr/>
          <a:lstStyle/>
          <a:p>
            <a:fld id="{A5B15694-67FB-4687-A273-AC5D6F22A9AC}" type="slidenum">
              <a:rPr lang="en-US" smtClean="0"/>
              <a:pPr/>
              <a:t>47</a:t>
            </a:fld>
            <a:endParaRPr lang="en-US"/>
          </a:p>
        </p:txBody>
      </p:sp>
      <p:sp>
        <p:nvSpPr>
          <p:cNvPr id="830466" name="Rectangle 2"/>
          <p:cNvSpPr>
            <a:spLocks noGrp="1" noRot="1" noChangeAspect="1" noChangeArrowheads="1" noTextEdit="1"/>
          </p:cNvSpPr>
          <p:nvPr>
            <p:ph type="sldImg"/>
          </p:nvPr>
        </p:nvSpPr>
        <p:spPr>
          <a:xfrm>
            <a:off x="1185863" y="658813"/>
            <a:ext cx="4735512" cy="3551237"/>
          </a:xfrm>
          <a:ln/>
        </p:spPr>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102569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1" name="Rectangle 7"/>
          <p:cNvSpPr>
            <a:spLocks noGrp="1" noChangeArrowheads="1"/>
          </p:cNvSpPr>
          <p:nvPr>
            <p:ph type="sldNum" sz="quarter" idx="5"/>
          </p:nvPr>
        </p:nvSpPr>
        <p:spPr>
          <a:noFill/>
          <a:ln>
            <a:miter lim="800000"/>
            <a:headEnd/>
            <a:tailEnd/>
          </a:ln>
        </p:spPr>
        <p:txBody>
          <a:bodyPr/>
          <a:lstStyle/>
          <a:p>
            <a:fld id="{2B09F0EA-164F-40B7-ADFC-B8760F489F4E}" type="slidenum">
              <a:rPr lang="en-US" smtClean="0"/>
              <a:pPr/>
              <a:t>48</a:t>
            </a:fld>
            <a:endParaRPr lang="en-US"/>
          </a:p>
        </p:txBody>
      </p:sp>
      <p:sp>
        <p:nvSpPr>
          <p:cNvPr id="834562" name="Rectangle 2"/>
          <p:cNvSpPr>
            <a:spLocks noGrp="1" noRot="1" noChangeAspect="1" noChangeArrowheads="1" noTextEdit="1"/>
          </p:cNvSpPr>
          <p:nvPr>
            <p:ph type="sldImg"/>
          </p:nvPr>
        </p:nvSpPr>
        <p:spPr>
          <a:xfrm>
            <a:off x="1185863" y="671513"/>
            <a:ext cx="4730750" cy="3548062"/>
          </a:xfrm>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2706946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49</a:t>
            </a:fld>
            <a:endParaRPr lang="en-US"/>
          </a:p>
        </p:txBody>
      </p:sp>
    </p:spTree>
    <p:extLst>
      <p:ext uri="{BB962C8B-B14F-4D97-AF65-F5344CB8AC3E}">
        <p14:creationId xmlns:p14="http://schemas.microsoft.com/office/powerpoint/2010/main" val="30977297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50</a:t>
            </a:fld>
            <a:endParaRPr lang="en-US"/>
          </a:p>
        </p:txBody>
      </p:sp>
    </p:spTree>
    <p:extLst>
      <p:ext uri="{BB962C8B-B14F-4D97-AF65-F5344CB8AC3E}">
        <p14:creationId xmlns:p14="http://schemas.microsoft.com/office/powerpoint/2010/main" val="30977297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51</a:t>
            </a:fld>
            <a:endParaRPr lang="en-US"/>
          </a:p>
        </p:txBody>
      </p:sp>
    </p:spTree>
    <p:extLst>
      <p:ext uri="{BB962C8B-B14F-4D97-AF65-F5344CB8AC3E}">
        <p14:creationId xmlns:p14="http://schemas.microsoft.com/office/powerpoint/2010/main" val="3097729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69" name="Rectangle 7"/>
          <p:cNvSpPr>
            <a:spLocks noGrp="1" noChangeArrowheads="1"/>
          </p:cNvSpPr>
          <p:nvPr>
            <p:ph type="sldNum" sz="quarter" idx="5"/>
          </p:nvPr>
        </p:nvSpPr>
        <p:spPr>
          <a:noFill/>
          <a:ln>
            <a:miter lim="800000"/>
            <a:headEnd/>
            <a:tailEnd/>
          </a:ln>
        </p:spPr>
        <p:txBody>
          <a:bodyPr/>
          <a:lstStyle/>
          <a:p>
            <a:fld id="{A1F59624-0E8F-48A5-9A38-9BEA59F00337}" type="slidenum">
              <a:rPr lang="en-US" smtClean="0"/>
              <a:pPr/>
              <a:t>7</a:t>
            </a:fld>
            <a:endParaRPr lang="en-US" dirty="0"/>
          </a:p>
        </p:txBody>
      </p:sp>
      <p:sp>
        <p:nvSpPr>
          <p:cNvPr id="698370" name="Rectangle 2"/>
          <p:cNvSpPr>
            <a:spLocks noGrp="1" noRot="1" noChangeAspect="1" noChangeArrowheads="1" noTextEdit="1"/>
          </p:cNvSpPr>
          <p:nvPr>
            <p:ph type="sldImg"/>
          </p:nvPr>
        </p:nvSpPr>
        <p:spPr>
          <a:xfrm>
            <a:off x="1185863" y="658813"/>
            <a:ext cx="4735512" cy="3551237"/>
          </a:xfrm>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867785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52</a:t>
            </a:fld>
            <a:endParaRPr lang="en-US"/>
          </a:p>
        </p:txBody>
      </p:sp>
    </p:spTree>
    <p:extLst>
      <p:ext uri="{BB962C8B-B14F-4D97-AF65-F5344CB8AC3E}">
        <p14:creationId xmlns:p14="http://schemas.microsoft.com/office/powerpoint/2010/main" val="21331064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53</a:t>
            </a:fld>
            <a:endParaRPr lang="en-US"/>
          </a:p>
        </p:txBody>
      </p:sp>
    </p:spTree>
    <p:extLst>
      <p:ext uri="{BB962C8B-B14F-4D97-AF65-F5344CB8AC3E}">
        <p14:creationId xmlns:p14="http://schemas.microsoft.com/office/powerpoint/2010/main" val="30977297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1" name="Rectangle 7"/>
          <p:cNvSpPr>
            <a:spLocks noGrp="1" noChangeArrowheads="1"/>
          </p:cNvSpPr>
          <p:nvPr>
            <p:ph type="sldNum" sz="quarter" idx="5"/>
          </p:nvPr>
        </p:nvSpPr>
        <p:spPr>
          <a:noFill/>
          <a:ln>
            <a:miter lim="800000"/>
            <a:headEnd/>
            <a:tailEnd/>
          </a:ln>
        </p:spPr>
        <p:txBody>
          <a:bodyPr/>
          <a:lstStyle/>
          <a:p>
            <a:fld id="{2B09F0EA-164F-40B7-ADFC-B8760F489F4E}" type="slidenum">
              <a:rPr lang="en-US" smtClean="0"/>
              <a:pPr/>
              <a:t>54</a:t>
            </a:fld>
            <a:endParaRPr lang="en-US"/>
          </a:p>
        </p:txBody>
      </p:sp>
      <p:sp>
        <p:nvSpPr>
          <p:cNvPr id="834562" name="Rectangle 2"/>
          <p:cNvSpPr>
            <a:spLocks noGrp="1" noRot="1" noChangeAspect="1" noChangeArrowheads="1" noTextEdit="1"/>
          </p:cNvSpPr>
          <p:nvPr>
            <p:ph type="sldImg"/>
          </p:nvPr>
        </p:nvSpPr>
        <p:spPr>
          <a:xfrm>
            <a:off x="1185863" y="671513"/>
            <a:ext cx="4730750" cy="3548062"/>
          </a:xfrm>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51416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1" name="Rectangle 7"/>
          <p:cNvSpPr>
            <a:spLocks noGrp="1" noChangeArrowheads="1"/>
          </p:cNvSpPr>
          <p:nvPr>
            <p:ph type="sldNum" sz="quarter" idx="5"/>
          </p:nvPr>
        </p:nvSpPr>
        <p:spPr>
          <a:noFill/>
          <a:ln>
            <a:miter lim="800000"/>
            <a:headEnd/>
            <a:tailEnd/>
          </a:ln>
        </p:spPr>
        <p:txBody>
          <a:bodyPr/>
          <a:lstStyle/>
          <a:p>
            <a:fld id="{2B09F0EA-164F-40B7-ADFC-B8760F489F4E}" type="slidenum">
              <a:rPr lang="en-US" smtClean="0"/>
              <a:pPr/>
              <a:t>55</a:t>
            </a:fld>
            <a:endParaRPr lang="en-US"/>
          </a:p>
        </p:txBody>
      </p:sp>
      <p:sp>
        <p:nvSpPr>
          <p:cNvPr id="834562" name="Rectangle 2"/>
          <p:cNvSpPr>
            <a:spLocks noGrp="1" noRot="1" noChangeAspect="1" noChangeArrowheads="1" noTextEdit="1"/>
          </p:cNvSpPr>
          <p:nvPr>
            <p:ph type="sldImg"/>
          </p:nvPr>
        </p:nvSpPr>
        <p:spPr>
          <a:xfrm>
            <a:off x="1185863" y="671513"/>
            <a:ext cx="4730750" cy="3548062"/>
          </a:xfrm>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589481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57</a:t>
            </a:fld>
            <a:endParaRPr lang="en-US"/>
          </a:p>
        </p:txBody>
      </p:sp>
      <p:sp>
        <p:nvSpPr>
          <p:cNvPr id="5" name="Notes Placeholder 4">
            <a:extLst>
              <a:ext uri="{FF2B5EF4-FFF2-40B4-BE49-F238E27FC236}">
                <a16:creationId xmlns:a16="http://schemas.microsoft.com/office/drawing/2014/main" id="{CAA87FEC-8478-CD46-8168-F6E4A61E0A2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745739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58</a:t>
            </a:fld>
            <a:endParaRPr lang="en-US"/>
          </a:p>
        </p:txBody>
      </p:sp>
    </p:spTree>
    <p:extLst>
      <p:ext uri="{BB962C8B-B14F-4D97-AF65-F5344CB8AC3E}">
        <p14:creationId xmlns:p14="http://schemas.microsoft.com/office/powerpoint/2010/main" val="32860568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5" name="Rectangle 7"/>
          <p:cNvSpPr>
            <a:spLocks noGrp="1" noChangeArrowheads="1"/>
          </p:cNvSpPr>
          <p:nvPr>
            <p:ph type="sldNum" sz="quarter" idx="5"/>
          </p:nvPr>
        </p:nvSpPr>
        <p:spPr>
          <a:noFill/>
          <a:ln>
            <a:miter lim="800000"/>
            <a:headEnd/>
            <a:tailEnd/>
          </a:ln>
        </p:spPr>
        <p:txBody>
          <a:bodyPr/>
          <a:lstStyle/>
          <a:p>
            <a:fld id="{9C4D17EF-439B-4240-B6DA-7D3D66CB371D}" type="slidenum">
              <a:rPr lang="en-US" smtClean="0"/>
              <a:pPr/>
              <a:t>59</a:t>
            </a:fld>
            <a:endParaRPr lang="en-US"/>
          </a:p>
        </p:txBody>
      </p:sp>
      <p:sp>
        <p:nvSpPr>
          <p:cNvPr id="850946" name="Rectangle 2"/>
          <p:cNvSpPr>
            <a:spLocks noGrp="1" noRot="1" noChangeAspect="1" noChangeArrowheads="1" noTextEdit="1"/>
          </p:cNvSpPr>
          <p:nvPr>
            <p:ph type="sldImg"/>
          </p:nvPr>
        </p:nvSpPr>
        <p:spPr>
          <a:xfrm>
            <a:off x="1185863" y="641350"/>
            <a:ext cx="4730750" cy="3548063"/>
          </a:xfrm>
          <a:ln/>
        </p:spPr>
      </p:sp>
    </p:spTree>
    <p:extLst>
      <p:ext uri="{BB962C8B-B14F-4D97-AF65-F5344CB8AC3E}">
        <p14:creationId xmlns:p14="http://schemas.microsoft.com/office/powerpoint/2010/main" val="1954208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60</a:t>
            </a:fld>
            <a:endParaRPr lang="en-US"/>
          </a:p>
        </p:txBody>
      </p:sp>
      <p:sp>
        <p:nvSpPr>
          <p:cNvPr id="3" name="Notes Placeholder 2"/>
          <p:cNvSpPr>
            <a:spLocks noGrp="1"/>
          </p:cNvSpPr>
          <p:nvPr>
            <p:ph type="body" sz="quarter" idx="11"/>
          </p:nvPr>
        </p:nvSpPr>
        <p:spPr>
          <a:xfrm>
            <a:off x="934839" y="4389335"/>
            <a:ext cx="5186595" cy="2384658"/>
          </a:xfrm>
        </p:spPr>
        <p:txBody>
          <a:bodyPr/>
          <a:lstStyle/>
          <a:p>
            <a:pPr>
              <a:lnSpc>
                <a:spcPct val="90000"/>
              </a:lnSpc>
            </a:pPr>
            <a:endParaRPr lang="en-US" dirty="0">
              <a:latin typeface="+mn-lt"/>
            </a:endParaRPr>
          </a:p>
        </p:txBody>
      </p:sp>
    </p:spTree>
    <p:extLst>
      <p:ext uri="{BB962C8B-B14F-4D97-AF65-F5344CB8AC3E}">
        <p14:creationId xmlns:p14="http://schemas.microsoft.com/office/powerpoint/2010/main" val="13751785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61</a:t>
            </a:fld>
            <a:endParaRPr lang="en-US"/>
          </a:p>
        </p:txBody>
      </p:sp>
    </p:spTree>
    <p:extLst>
      <p:ext uri="{BB962C8B-B14F-4D97-AF65-F5344CB8AC3E}">
        <p14:creationId xmlns:p14="http://schemas.microsoft.com/office/powerpoint/2010/main" val="16546159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7" name="Rectangle 7"/>
          <p:cNvSpPr>
            <a:spLocks noGrp="1" noChangeArrowheads="1"/>
          </p:cNvSpPr>
          <p:nvPr>
            <p:ph type="sldNum" sz="quarter" idx="5"/>
          </p:nvPr>
        </p:nvSpPr>
        <p:spPr>
          <a:noFill/>
          <a:ln>
            <a:miter lim="800000"/>
            <a:headEnd/>
            <a:tailEnd/>
          </a:ln>
        </p:spPr>
        <p:txBody>
          <a:bodyPr/>
          <a:lstStyle/>
          <a:p>
            <a:fld id="{E9878D8C-3387-47AE-9C50-34001B8C3938}" type="slidenum">
              <a:rPr lang="en-US" smtClean="0"/>
              <a:pPr/>
              <a:t>62</a:t>
            </a:fld>
            <a:endParaRPr lang="en-US"/>
          </a:p>
        </p:txBody>
      </p:sp>
      <p:sp>
        <p:nvSpPr>
          <p:cNvPr id="859138" name="Rectangle 2"/>
          <p:cNvSpPr>
            <a:spLocks noGrp="1" noRot="1" noChangeAspect="1" noChangeArrowheads="1" noTextEdit="1"/>
          </p:cNvSpPr>
          <p:nvPr>
            <p:ph type="sldImg"/>
          </p:nvPr>
        </p:nvSpPr>
        <p:spPr>
          <a:xfrm>
            <a:off x="1168400" y="671513"/>
            <a:ext cx="4732338" cy="3549650"/>
          </a:xfrm>
          <a:ln/>
        </p:spPr>
      </p:sp>
    </p:spTree>
    <p:extLst>
      <p:ext uri="{BB962C8B-B14F-4D97-AF65-F5344CB8AC3E}">
        <p14:creationId xmlns:p14="http://schemas.microsoft.com/office/powerpoint/2010/main" val="2033866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7" name="Rectangle 7"/>
          <p:cNvSpPr>
            <a:spLocks noGrp="1" noChangeArrowheads="1"/>
          </p:cNvSpPr>
          <p:nvPr>
            <p:ph type="sldNum" sz="quarter" idx="5"/>
          </p:nvPr>
        </p:nvSpPr>
        <p:spPr>
          <a:noFill/>
          <a:ln>
            <a:miter lim="800000"/>
            <a:headEnd/>
            <a:tailEnd/>
          </a:ln>
        </p:spPr>
        <p:txBody>
          <a:bodyPr/>
          <a:lstStyle/>
          <a:p>
            <a:fld id="{DF23C6A2-D0C7-42CB-ACEB-58C0FDC72FBC}" type="slidenum">
              <a:rPr lang="en-US" smtClean="0"/>
              <a:pPr/>
              <a:t>8</a:t>
            </a:fld>
            <a:endParaRPr lang="en-US" dirty="0"/>
          </a:p>
        </p:txBody>
      </p:sp>
      <p:sp>
        <p:nvSpPr>
          <p:cNvPr id="700418"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1897797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63</a:t>
            </a:fld>
            <a:endParaRPr lang="en-US"/>
          </a:p>
        </p:txBody>
      </p:sp>
      <p:sp>
        <p:nvSpPr>
          <p:cNvPr id="5" name="Notes Placeholder 4">
            <a:extLst>
              <a:ext uri="{FF2B5EF4-FFF2-40B4-BE49-F238E27FC236}">
                <a16:creationId xmlns:a16="http://schemas.microsoft.com/office/drawing/2014/main" id="{4DA56D43-42A1-B748-A966-843A714A95D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473038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64</a:t>
            </a:fld>
            <a:endParaRPr lang="en-US"/>
          </a:p>
        </p:txBody>
      </p:sp>
    </p:spTree>
    <p:extLst>
      <p:ext uri="{BB962C8B-B14F-4D97-AF65-F5344CB8AC3E}">
        <p14:creationId xmlns:p14="http://schemas.microsoft.com/office/powerpoint/2010/main" val="5502386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1" name="Rectangle 7"/>
          <p:cNvSpPr>
            <a:spLocks noGrp="1" noChangeArrowheads="1"/>
          </p:cNvSpPr>
          <p:nvPr>
            <p:ph type="sldNum" sz="quarter" idx="5"/>
          </p:nvPr>
        </p:nvSpPr>
        <p:spPr>
          <a:noFill/>
          <a:ln>
            <a:miter lim="800000"/>
            <a:headEnd/>
            <a:tailEnd/>
          </a:ln>
        </p:spPr>
        <p:txBody>
          <a:bodyPr/>
          <a:lstStyle/>
          <a:p>
            <a:fld id="{78F9E6C1-892D-4CFC-97DA-241006FD9D49}" type="slidenum">
              <a:rPr lang="en-US" smtClean="0"/>
              <a:pPr/>
              <a:t>65</a:t>
            </a:fld>
            <a:endParaRPr lang="en-US"/>
          </a:p>
        </p:txBody>
      </p:sp>
      <p:sp>
        <p:nvSpPr>
          <p:cNvPr id="875522" name="Rectangle 2"/>
          <p:cNvSpPr>
            <a:spLocks noGrp="1" noRot="1" noChangeAspect="1" noChangeArrowheads="1" noTextEdit="1"/>
          </p:cNvSpPr>
          <p:nvPr>
            <p:ph type="sldImg"/>
          </p:nvPr>
        </p:nvSpPr>
        <p:spPr>
          <a:xfrm>
            <a:off x="1190625" y="658813"/>
            <a:ext cx="4733925" cy="3551237"/>
          </a:xfrm>
          <a:ln/>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88043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66</a:t>
            </a:fld>
            <a:endParaRPr lang="en-US"/>
          </a:p>
        </p:txBody>
      </p:sp>
    </p:spTree>
    <p:extLst>
      <p:ext uri="{BB962C8B-B14F-4D97-AF65-F5344CB8AC3E}">
        <p14:creationId xmlns:p14="http://schemas.microsoft.com/office/powerpoint/2010/main" val="29473038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67</a:t>
            </a:fld>
            <a:endParaRPr lang="en-US"/>
          </a:p>
        </p:txBody>
      </p:sp>
    </p:spTree>
    <p:extLst>
      <p:ext uri="{BB962C8B-B14F-4D97-AF65-F5344CB8AC3E}">
        <p14:creationId xmlns:p14="http://schemas.microsoft.com/office/powerpoint/2010/main" val="5502386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29" name="Rectangle 7"/>
          <p:cNvSpPr>
            <a:spLocks noGrp="1" noChangeArrowheads="1"/>
          </p:cNvSpPr>
          <p:nvPr>
            <p:ph type="sldNum" sz="quarter" idx="5"/>
          </p:nvPr>
        </p:nvSpPr>
        <p:spPr>
          <a:noFill/>
          <a:ln>
            <a:miter lim="800000"/>
            <a:headEnd/>
            <a:tailEnd/>
          </a:ln>
        </p:spPr>
        <p:txBody>
          <a:bodyPr/>
          <a:lstStyle/>
          <a:p>
            <a:fld id="{431C3E06-027B-4CE7-8ED6-168576AADFF5}" type="slidenum">
              <a:rPr lang="en-US" smtClean="0"/>
              <a:pPr/>
              <a:t>68</a:t>
            </a:fld>
            <a:endParaRPr lang="en-US"/>
          </a:p>
        </p:txBody>
      </p:sp>
      <p:sp>
        <p:nvSpPr>
          <p:cNvPr id="867330" name="Rectangle 2"/>
          <p:cNvSpPr>
            <a:spLocks noGrp="1" noRot="1" noChangeAspect="1" noChangeArrowheads="1" noTextEdit="1"/>
          </p:cNvSpPr>
          <p:nvPr>
            <p:ph type="sldImg"/>
          </p:nvPr>
        </p:nvSpPr>
        <p:spPr>
          <a:xfrm>
            <a:off x="1185863" y="671513"/>
            <a:ext cx="4730750" cy="3548062"/>
          </a:xfrm>
          <a:ln/>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77435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a:xfrm>
            <a:off x="4011949" y="8925887"/>
            <a:ext cx="3101167" cy="462593"/>
          </a:xfrm>
        </p:spPr>
        <p:txBody>
          <a:bodyPr/>
          <a:lstStyle/>
          <a:p>
            <a:pPr>
              <a:defRPr/>
            </a:pPr>
            <a:fld id="{909C01E9-41F4-44E2-9FB7-77FBAC920B9A}" type="slidenum">
              <a:rPr lang="en-US" smtClean="0"/>
              <a:pPr>
                <a:defRPr/>
              </a:pPr>
              <a:t>69</a:t>
            </a:fld>
            <a:endParaRPr lang="en-US"/>
          </a:p>
        </p:txBody>
      </p:sp>
      <p:sp>
        <p:nvSpPr>
          <p:cNvPr id="5" name="Notes Placeholder 4">
            <a:extLst>
              <a:ext uri="{FF2B5EF4-FFF2-40B4-BE49-F238E27FC236}">
                <a16:creationId xmlns:a16="http://schemas.microsoft.com/office/drawing/2014/main" id="{A550611C-812E-3A4E-AA25-87B787C7B27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473038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70</a:t>
            </a:fld>
            <a:endParaRPr lang="en-US"/>
          </a:p>
        </p:txBody>
      </p:sp>
    </p:spTree>
    <p:extLst>
      <p:ext uri="{BB962C8B-B14F-4D97-AF65-F5344CB8AC3E}">
        <p14:creationId xmlns:p14="http://schemas.microsoft.com/office/powerpoint/2010/main" val="5502386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3" name="Rectangle 7"/>
          <p:cNvSpPr>
            <a:spLocks noGrp="1" noChangeArrowheads="1"/>
          </p:cNvSpPr>
          <p:nvPr>
            <p:ph type="sldNum" sz="quarter" idx="5"/>
          </p:nvPr>
        </p:nvSpPr>
        <p:spPr>
          <a:noFill/>
          <a:ln>
            <a:miter lim="800000"/>
            <a:headEnd/>
            <a:tailEnd/>
          </a:ln>
        </p:spPr>
        <p:txBody>
          <a:bodyPr/>
          <a:lstStyle/>
          <a:p>
            <a:fld id="{519BAEE8-9B4C-443F-915E-312EBB82D396}" type="slidenum">
              <a:rPr lang="en-US" smtClean="0"/>
              <a:pPr/>
              <a:t>71</a:t>
            </a:fld>
            <a:endParaRPr lang="en-US"/>
          </a:p>
        </p:txBody>
      </p:sp>
      <p:sp>
        <p:nvSpPr>
          <p:cNvPr id="883714" name="Rectangle 2"/>
          <p:cNvSpPr>
            <a:spLocks noGrp="1" noRot="1" noChangeAspect="1" noChangeArrowheads="1" noTextEdit="1"/>
          </p:cNvSpPr>
          <p:nvPr>
            <p:ph type="sldImg"/>
          </p:nvPr>
        </p:nvSpPr>
        <p:spPr>
          <a:xfrm>
            <a:off x="1192213" y="695325"/>
            <a:ext cx="4733925" cy="3549650"/>
          </a:xfrm>
          <a:ln/>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73090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71513"/>
            <a:ext cx="4738688"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72</a:t>
            </a:fld>
            <a:endParaRPr lang="en-US"/>
          </a:p>
        </p:txBody>
      </p:sp>
      <p:sp>
        <p:nvSpPr>
          <p:cNvPr id="6" name="Notes Placeholder 5">
            <a:extLst>
              <a:ext uri="{FF2B5EF4-FFF2-40B4-BE49-F238E27FC236}">
                <a16:creationId xmlns:a16="http://schemas.microsoft.com/office/drawing/2014/main" id="{8E535DF2-A39D-D142-B14A-6EBF2DE4196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47303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5" name="Rectangle 7"/>
          <p:cNvSpPr>
            <a:spLocks noGrp="1" noChangeArrowheads="1"/>
          </p:cNvSpPr>
          <p:nvPr>
            <p:ph type="sldNum" sz="quarter" idx="5"/>
          </p:nvPr>
        </p:nvSpPr>
        <p:spPr>
          <a:noFill/>
          <a:ln>
            <a:miter lim="800000"/>
            <a:headEnd/>
            <a:tailEnd/>
          </a:ln>
        </p:spPr>
        <p:txBody>
          <a:bodyPr/>
          <a:lstStyle/>
          <a:p>
            <a:fld id="{A8C632AD-5F44-4535-A35A-2B00D9CB22A5}" type="slidenum">
              <a:rPr lang="en-US" smtClean="0"/>
              <a:pPr/>
              <a:t>9</a:t>
            </a:fld>
            <a:endParaRPr lang="en-US" dirty="0"/>
          </a:p>
        </p:txBody>
      </p:sp>
      <p:sp>
        <p:nvSpPr>
          <p:cNvPr id="702466" name="Rectangle 2"/>
          <p:cNvSpPr>
            <a:spLocks noGrp="1" noRot="1" noChangeAspect="1" noChangeArrowheads="1" noTextEdit="1"/>
          </p:cNvSpPr>
          <p:nvPr>
            <p:ph type="sldImg"/>
          </p:nvPr>
        </p:nvSpPr>
        <p:spPr>
          <a:xfrm>
            <a:off x="1184275" y="671513"/>
            <a:ext cx="4733925" cy="3549650"/>
          </a:xfrm>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5787816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71513"/>
            <a:ext cx="4738688"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73</a:t>
            </a:fld>
            <a:endParaRPr lang="en-US"/>
          </a:p>
        </p:txBody>
      </p:sp>
      <p:sp>
        <p:nvSpPr>
          <p:cNvPr id="6" name="Notes Placeholder 5">
            <a:extLst>
              <a:ext uri="{FF2B5EF4-FFF2-40B4-BE49-F238E27FC236}">
                <a16:creationId xmlns:a16="http://schemas.microsoft.com/office/drawing/2014/main" id="{8E535DF2-A39D-D142-B14A-6EBF2DE4196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980979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7" name="Rectangle 7"/>
          <p:cNvSpPr>
            <a:spLocks noGrp="1" noChangeArrowheads="1"/>
          </p:cNvSpPr>
          <p:nvPr>
            <p:ph type="sldNum" sz="quarter" idx="5"/>
          </p:nvPr>
        </p:nvSpPr>
        <p:spPr>
          <a:noFill/>
          <a:ln>
            <a:miter lim="800000"/>
            <a:headEnd/>
            <a:tailEnd/>
          </a:ln>
        </p:spPr>
        <p:txBody>
          <a:bodyPr/>
          <a:lstStyle/>
          <a:p>
            <a:fld id="{6EBB2FC3-9CDE-47A2-98E2-9B32862794EC}" type="slidenum">
              <a:rPr lang="en-US" smtClean="0"/>
              <a:pPr/>
              <a:t>74</a:t>
            </a:fld>
            <a:endParaRPr lang="en-US"/>
          </a:p>
        </p:txBody>
      </p:sp>
      <p:sp>
        <p:nvSpPr>
          <p:cNvPr id="889858"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3788663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75</a:t>
            </a:fld>
            <a:endParaRPr lang="en-US"/>
          </a:p>
        </p:txBody>
      </p:sp>
      <p:sp>
        <p:nvSpPr>
          <p:cNvPr id="5" name="Notes Placeholder 4">
            <a:extLst>
              <a:ext uri="{FF2B5EF4-FFF2-40B4-BE49-F238E27FC236}">
                <a16:creationId xmlns:a16="http://schemas.microsoft.com/office/drawing/2014/main" id="{CFCA09FD-EA48-6A4B-B8AC-28C9AC31AA3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473038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76</a:t>
            </a:fld>
            <a:endParaRPr lang="en-US"/>
          </a:p>
        </p:txBody>
      </p:sp>
    </p:spTree>
    <p:extLst>
      <p:ext uri="{BB962C8B-B14F-4D97-AF65-F5344CB8AC3E}">
        <p14:creationId xmlns:p14="http://schemas.microsoft.com/office/powerpoint/2010/main" val="5502386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49" name="Rectangle 7"/>
          <p:cNvSpPr>
            <a:spLocks noGrp="1" noChangeArrowheads="1"/>
          </p:cNvSpPr>
          <p:nvPr>
            <p:ph type="sldNum" sz="quarter" idx="5"/>
          </p:nvPr>
        </p:nvSpPr>
        <p:spPr>
          <a:noFill/>
          <a:ln>
            <a:miter lim="800000"/>
            <a:headEnd/>
            <a:tailEnd/>
          </a:ln>
        </p:spPr>
        <p:txBody>
          <a:bodyPr/>
          <a:lstStyle/>
          <a:p>
            <a:fld id="{826A8B38-DC6B-46A8-B5FE-E8270CEED77D}" type="slidenum">
              <a:rPr lang="en-US" smtClean="0"/>
              <a:pPr/>
              <a:t>77</a:t>
            </a:fld>
            <a:endParaRPr lang="en-US"/>
          </a:p>
        </p:txBody>
      </p:sp>
      <p:sp>
        <p:nvSpPr>
          <p:cNvPr id="898050" name="Rectangle 2"/>
          <p:cNvSpPr>
            <a:spLocks noGrp="1" noRot="1" noChangeAspect="1" noChangeArrowheads="1" noTextEdit="1"/>
          </p:cNvSpPr>
          <p:nvPr>
            <p:ph type="sldImg"/>
          </p:nvPr>
        </p:nvSpPr>
        <p:spPr>
          <a:xfrm>
            <a:off x="1184275" y="641350"/>
            <a:ext cx="4733925" cy="3549650"/>
          </a:xfrm>
          <a:ln/>
        </p:spPr>
      </p:sp>
    </p:spTree>
    <p:extLst>
      <p:ext uri="{BB962C8B-B14F-4D97-AF65-F5344CB8AC3E}">
        <p14:creationId xmlns:p14="http://schemas.microsoft.com/office/powerpoint/2010/main" val="17901446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596900"/>
            <a:ext cx="4738688"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78</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473038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79</a:t>
            </a:fld>
            <a:endParaRPr lang="en-US"/>
          </a:p>
        </p:txBody>
      </p:sp>
    </p:spTree>
    <p:extLst>
      <p:ext uri="{BB962C8B-B14F-4D97-AF65-F5344CB8AC3E}">
        <p14:creationId xmlns:p14="http://schemas.microsoft.com/office/powerpoint/2010/main" val="5502386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80</a:t>
            </a:fld>
            <a:endParaRPr lang="en-US"/>
          </a:p>
        </p:txBody>
      </p:sp>
      <p:sp>
        <p:nvSpPr>
          <p:cNvPr id="5" name="Notes Placeholder 4">
            <a:extLst>
              <a:ext uri="{FF2B5EF4-FFF2-40B4-BE49-F238E27FC236}">
                <a16:creationId xmlns:a16="http://schemas.microsoft.com/office/drawing/2014/main" id="{5032CC3C-E50F-B04E-A660-B49D1C04323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473038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81</a:t>
            </a:fld>
            <a:endParaRPr lang="en-US"/>
          </a:p>
        </p:txBody>
      </p:sp>
    </p:spTree>
    <p:extLst>
      <p:ext uri="{BB962C8B-B14F-4D97-AF65-F5344CB8AC3E}">
        <p14:creationId xmlns:p14="http://schemas.microsoft.com/office/powerpoint/2010/main" val="5502386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5" name="Rectangle 7"/>
          <p:cNvSpPr>
            <a:spLocks noGrp="1" noChangeArrowheads="1"/>
          </p:cNvSpPr>
          <p:nvPr>
            <p:ph type="sldNum" sz="quarter" idx="5"/>
          </p:nvPr>
        </p:nvSpPr>
        <p:spPr>
          <a:noFill/>
          <a:ln>
            <a:miter lim="800000"/>
            <a:headEnd/>
            <a:tailEnd/>
          </a:ln>
        </p:spPr>
        <p:txBody>
          <a:bodyPr/>
          <a:lstStyle/>
          <a:p>
            <a:fld id="{3277D923-DB0B-4C51-B9A1-A229E74D7C3F}" type="slidenum">
              <a:rPr lang="en-US" smtClean="0"/>
              <a:pPr/>
              <a:t>82</a:t>
            </a:fld>
            <a:endParaRPr lang="en-US"/>
          </a:p>
        </p:txBody>
      </p:sp>
      <p:sp>
        <p:nvSpPr>
          <p:cNvPr id="922626" name="Rectangle 2"/>
          <p:cNvSpPr>
            <a:spLocks noGrp="1" noRot="1" noChangeAspect="1" noChangeArrowheads="1" noTextEdit="1"/>
          </p:cNvSpPr>
          <p:nvPr>
            <p:ph type="sldImg"/>
          </p:nvPr>
        </p:nvSpPr>
        <p:spPr>
          <a:xfrm>
            <a:off x="1184275" y="641350"/>
            <a:ext cx="4733925" cy="3549650"/>
          </a:xfrm>
          <a:ln/>
        </p:spPr>
      </p:sp>
    </p:spTree>
    <p:extLst>
      <p:ext uri="{BB962C8B-B14F-4D97-AF65-F5344CB8AC3E}">
        <p14:creationId xmlns:p14="http://schemas.microsoft.com/office/powerpoint/2010/main" val="315811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5" name="Rectangle 7"/>
          <p:cNvSpPr>
            <a:spLocks noGrp="1" noChangeArrowheads="1"/>
          </p:cNvSpPr>
          <p:nvPr>
            <p:ph type="sldNum" sz="quarter" idx="5"/>
          </p:nvPr>
        </p:nvSpPr>
        <p:spPr>
          <a:noFill/>
          <a:ln>
            <a:miter lim="800000"/>
            <a:headEnd/>
            <a:tailEnd/>
          </a:ln>
        </p:spPr>
        <p:txBody>
          <a:bodyPr/>
          <a:lstStyle/>
          <a:p>
            <a:fld id="{A8C632AD-5F44-4535-A35A-2B00D9CB22A5}" type="slidenum">
              <a:rPr lang="en-US" smtClean="0"/>
              <a:pPr/>
              <a:t>10</a:t>
            </a:fld>
            <a:endParaRPr lang="en-US" dirty="0"/>
          </a:p>
        </p:txBody>
      </p:sp>
      <p:sp>
        <p:nvSpPr>
          <p:cNvPr id="702466" name="Rectangle 2"/>
          <p:cNvSpPr>
            <a:spLocks noGrp="1" noRot="1" noChangeAspect="1" noChangeArrowheads="1" noTextEdit="1"/>
          </p:cNvSpPr>
          <p:nvPr>
            <p:ph type="sldImg"/>
          </p:nvPr>
        </p:nvSpPr>
        <p:spPr>
          <a:xfrm>
            <a:off x="1184275" y="671513"/>
            <a:ext cx="4733925" cy="3549650"/>
          </a:xfrm>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660733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71513"/>
            <a:ext cx="4738688"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83</a:t>
            </a:fld>
            <a:endParaRPr lang="en-US"/>
          </a:p>
        </p:txBody>
      </p:sp>
      <p:sp>
        <p:nvSpPr>
          <p:cNvPr id="5" name="Notes Placeholder 4">
            <a:extLst>
              <a:ext uri="{FF2B5EF4-FFF2-40B4-BE49-F238E27FC236}">
                <a16:creationId xmlns:a16="http://schemas.microsoft.com/office/drawing/2014/main" id="{7695F9EB-E7B3-734B-AB04-F069BC48E7E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7070414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84</a:t>
            </a:fld>
            <a:endParaRPr lang="en-US"/>
          </a:p>
        </p:txBody>
      </p:sp>
    </p:spTree>
    <p:extLst>
      <p:ext uri="{BB962C8B-B14F-4D97-AF65-F5344CB8AC3E}">
        <p14:creationId xmlns:p14="http://schemas.microsoft.com/office/powerpoint/2010/main" val="320370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3" name="Slide Image Placeholder 1"/>
          <p:cNvSpPr>
            <a:spLocks noGrp="1" noRot="1" noChangeAspect="1"/>
          </p:cNvSpPr>
          <p:nvPr>
            <p:ph type="sldImg"/>
          </p:nvPr>
        </p:nvSpPr>
        <p:spPr>
          <a:ln/>
        </p:spPr>
      </p:sp>
      <p:sp>
        <p:nvSpPr>
          <p:cNvPr id="934915" name="Slide Number Placeholder 3"/>
          <p:cNvSpPr>
            <a:spLocks noGrp="1"/>
          </p:cNvSpPr>
          <p:nvPr>
            <p:ph type="sldNum" sz="quarter" idx="5"/>
          </p:nvPr>
        </p:nvSpPr>
        <p:spPr>
          <a:noFill/>
          <a:ln>
            <a:miter lim="800000"/>
            <a:headEnd/>
            <a:tailEnd/>
          </a:ln>
        </p:spPr>
        <p:txBody>
          <a:bodyPr/>
          <a:lstStyle/>
          <a:p>
            <a:fld id="{D304B6DE-DB27-470C-B38A-634C84DDE0EA}" type="slidenum">
              <a:rPr lang="en-US" smtClean="0"/>
              <a:pPr/>
              <a:t>85</a:t>
            </a:fld>
            <a:endParaRPr lang="en-US"/>
          </a:p>
        </p:txBody>
      </p:sp>
    </p:spTree>
    <p:extLst>
      <p:ext uri="{BB962C8B-B14F-4D97-AF65-F5344CB8AC3E}">
        <p14:creationId xmlns:p14="http://schemas.microsoft.com/office/powerpoint/2010/main" val="37503504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596900"/>
            <a:ext cx="4738688"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87</a:t>
            </a:fld>
            <a:endParaRPr lang="en-US"/>
          </a:p>
        </p:txBody>
      </p:sp>
      <p:sp>
        <p:nvSpPr>
          <p:cNvPr id="5" name="Notes Placeholder 4">
            <a:extLst>
              <a:ext uri="{FF2B5EF4-FFF2-40B4-BE49-F238E27FC236}">
                <a16:creationId xmlns:a16="http://schemas.microsoft.com/office/drawing/2014/main" id="{71C66956-B4BF-004C-8E3B-8DE4B09AEEF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5951744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88</a:t>
            </a:fld>
            <a:endParaRPr lang="en-US"/>
          </a:p>
        </p:txBody>
      </p:sp>
    </p:spTree>
    <p:extLst>
      <p:ext uri="{BB962C8B-B14F-4D97-AF65-F5344CB8AC3E}">
        <p14:creationId xmlns:p14="http://schemas.microsoft.com/office/powerpoint/2010/main" val="392648295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89</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473038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90</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5049490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91</a:t>
            </a:fld>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68692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92</a:t>
            </a:fld>
            <a:endParaRPr lang="en-US"/>
          </a:p>
        </p:txBody>
      </p:sp>
    </p:spTree>
    <p:extLst>
      <p:ext uri="{BB962C8B-B14F-4D97-AF65-F5344CB8AC3E}">
        <p14:creationId xmlns:p14="http://schemas.microsoft.com/office/powerpoint/2010/main" val="186663745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93</a:t>
            </a:fld>
            <a:endParaRPr lang="en-US"/>
          </a:p>
        </p:txBody>
      </p:sp>
    </p:spTree>
    <p:extLst>
      <p:ext uri="{BB962C8B-B14F-4D97-AF65-F5344CB8AC3E}">
        <p14:creationId xmlns:p14="http://schemas.microsoft.com/office/powerpoint/2010/main" val="1505977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654050"/>
            <a:ext cx="4678362" cy="350837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11</a:t>
            </a:fld>
            <a:endParaRPr lang="en-US"/>
          </a:p>
        </p:txBody>
      </p:sp>
    </p:spTree>
    <p:extLst>
      <p:ext uri="{BB962C8B-B14F-4D97-AF65-F5344CB8AC3E}">
        <p14:creationId xmlns:p14="http://schemas.microsoft.com/office/powerpoint/2010/main" val="15474696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94</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4730389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95</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450064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96</a:t>
            </a:fld>
            <a:endParaRPr lang="en-US"/>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33868565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97</a:t>
            </a:fld>
            <a:endParaRPr lang="en-US"/>
          </a:p>
        </p:txBody>
      </p:sp>
      <p:sp>
        <p:nvSpPr>
          <p:cNvPr id="8" name="Rectangle 6"/>
          <p:cNvSpPr>
            <a:spLocks noGrp="1" noChangeArrowheads="1"/>
          </p:cNvSpPr>
          <p:nvPr>
            <p:ph type="body" sz="quarter" idx="11"/>
          </p:nvPr>
        </p:nvSpPr>
        <p:spPr>
          <a:xfrm>
            <a:off x="874666" y="4465560"/>
            <a:ext cx="5186595" cy="2384658"/>
          </a:xfrm>
          <a:noFill/>
        </p:spPr>
        <p:txBody>
          <a:bodyPr/>
          <a:lstStyle/>
          <a:p>
            <a:r>
              <a:rPr lang="en-CA" dirty="0"/>
              <a:t>B2B Bank (B2B Trust until July 2012) 1s owned by Laurentian bank and results are part of </a:t>
            </a:r>
            <a:r>
              <a:rPr lang="en-CA" dirty="0" err="1"/>
              <a:t>Laurentian`s</a:t>
            </a:r>
            <a:r>
              <a:rPr lang="en-CA" dirty="0"/>
              <a:t> totals.  Share is presented in order to track the impact of the broker channel on </a:t>
            </a:r>
            <a:r>
              <a:rPr lang="en-CA" dirty="0" err="1"/>
              <a:t>Laurentian`s</a:t>
            </a:r>
            <a:r>
              <a:rPr lang="en-CA" dirty="0"/>
              <a:t> results.</a:t>
            </a:r>
          </a:p>
          <a:p>
            <a:endParaRPr lang="en-CA" dirty="0"/>
          </a:p>
          <a:p>
            <a:r>
              <a:rPr lang="en-CA" dirty="0"/>
              <a:t>B2B strength has traditionally been provision of investment loans to clients of financial planners and mutual fund companies. They introduced a high rate savings account to the broker channel priced significantly higher than other providers December 2009.  They have been able to defend share with competitive pricing.</a:t>
            </a:r>
          </a:p>
        </p:txBody>
      </p:sp>
    </p:spTree>
    <p:extLst>
      <p:ext uri="{BB962C8B-B14F-4D97-AF65-F5344CB8AC3E}">
        <p14:creationId xmlns:p14="http://schemas.microsoft.com/office/powerpoint/2010/main" val="24157500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98</a:t>
            </a:fld>
            <a:endParaRPr lang="en-US"/>
          </a:p>
        </p:txBody>
      </p:sp>
      <p:sp>
        <p:nvSpPr>
          <p:cNvPr id="8" name="Rectangle 6"/>
          <p:cNvSpPr>
            <a:spLocks noGrp="1" noChangeArrowheads="1"/>
          </p:cNvSpPr>
          <p:nvPr>
            <p:ph type="body" sz="quarter" idx="11"/>
          </p:nvPr>
        </p:nvSpPr>
        <p:spPr>
          <a:xfrm>
            <a:off x="874666" y="4465560"/>
            <a:ext cx="5186595" cy="2384658"/>
          </a:xfrm>
          <a:noFill/>
        </p:spPr>
        <p:txBody>
          <a:bodyPr/>
          <a:lstStyle/>
          <a:p>
            <a:r>
              <a:rPr lang="en-CA" dirty="0"/>
              <a:t>B2B Bank (B2B Trust until July 2012) 1s owned by Laurentian bank and results are part of </a:t>
            </a:r>
            <a:r>
              <a:rPr lang="en-CA" dirty="0" err="1"/>
              <a:t>Laurentian`s</a:t>
            </a:r>
            <a:r>
              <a:rPr lang="en-CA" dirty="0"/>
              <a:t> totals.  Share is presented in order to track the impact of the broker channel on </a:t>
            </a:r>
            <a:r>
              <a:rPr lang="en-CA" dirty="0" err="1"/>
              <a:t>Laurentian`s</a:t>
            </a:r>
            <a:r>
              <a:rPr lang="en-CA" dirty="0"/>
              <a:t> results.</a:t>
            </a:r>
          </a:p>
          <a:p>
            <a:endParaRPr lang="en-CA" dirty="0"/>
          </a:p>
          <a:p>
            <a:r>
              <a:rPr lang="en-CA" dirty="0"/>
              <a:t>B2B strength has traditionally been provision of investment loans to clients of financial planners and mutual fund companies. They introduced a high rate savings account to the broker channel priced significantly higher than other providers December 2009.  They have been able to defend share with competitive pricing.</a:t>
            </a:r>
          </a:p>
        </p:txBody>
      </p:sp>
    </p:spTree>
    <p:extLst>
      <p:ext uri="{BB962C8B-B14F-4D97-AF65-F5344CB8AC3E}">
        <p14:creationId xmlns:p14="http://schemas.microsoft.com/office/powerpoint/2010/main" val="19161174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99</a:t>
            </a:fld>
            <a:endParaRPr lang="en-US"/>
          </a:p>
        </p:txBody>
      </p:sp>
      <p:sp>
        <p:nvSpPr>
          <p:cNvPr id="7" name="Rectangle 3"/>
          <p:cNvSpPr>
            <a:spLocks noGrp="1" noChangeArrowheads="1"/>
          </p:cNvSpPr>
          <p:nvPr>
            <p:ph type="body" sz="quarter" idx="11"/>
          </p:nvPr>
        </p:nvSpPr>
        <p:spPr>
          <a:xfrm>
            <a:off x="934839" y="4389335"/>
            <a:ext cx="5186595" cy="2313263"/>
          </a:xfrm>
          <a:noFill/>
        </p:spPr>
        <p:txBody>
          <a:bodyPr/>
          <a:lstStyle/>
          <a:p>
            <a:endParaRPr lang="en-CA" dirty="0"/>
          </a:p>
          <a:p>
            <a:r>
              <a:rPr lang="en-CA" dirty="0"/>
              <a:t>Canadian Tire Bank was created July 1, 2003 with the transfer of their credit card business.</a:t>
            </a:r>
          </a:p>
          <a:p>
            <a:r>
              <a:rPr lang="en-CA" dirty="0"/>
              <a:t>Canadian Tire Bank was established on the belief that their large credit card client base would respond to attractively priced and featured banking products.  While the product line-up is impressive. Results have been modest at best and mainly reflect broker channel participation for term investments and continued strength in their credit card business.  Canadian Tire exited the mortgage lending business selling their portfolio to National Bank. </a:t>
            </a:r>
          </a:p>
        </p:txBody>
      </p:sp>
    </p:spTree>
    <p:extLst>
      <p:ext uri="{BB962C8B-B14F-4D97-AF65-F5344CB8AC3E}">
        <p14:creationId xmlns:p14="http://schemas.microsoft.com/office/powerpoint/2010/main" val="294730389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100</a:t>
            </a:fld>
            <a:endParaRPr lang="en-US"/>
          </a:p>
        </p:txBody>
      </p:sp>
      <p:sp>
        <p:nvSpPr>
          <p:cNvPr id="7" name="Rectangle 3"/>
          <p:cNvSpPr>
            <a:spLocks noGrp="1" noChangeArrowheads="1"/>
          </p:cNvSpPr>
          <p:nvPr>
            <p:ph type="body" sz="quarter" idx="11"/>
          </p:nvPr>
        </p:nvSpPr>
        <p:spPr>
          <a:xfrm>
            <a:off x="934839" y="4389335"/>
            <a:ext cx="5186595" cy="2313263"/>
          </a:xfrm>
          <a:noFill/>
        </p:spPr>
        <p:txBody>
          <a:bodyPr/>
          <a:lstStyle/>
          <a:p>
            <a:endParaRPr lang="en-CA" dirty="0"/>
          </a:p>
          <a:p>
            <a:r>
              <a:rPr lang="en-CA" dirty="0"/>
              <a:t>Canadian Tire Bank was created July 1, 2003 with the transfer of their credit card business.</a:t>
            </a:r>
          </a:p>
          <a:p>
            <a:r>
              <a:rPr lang="en-CA" dirty="0"/>
              <a:t>Canadian Tire Bank was established on the belief that their large credit card client base would respond to attractively priced and featured banking products.  While the product line-up is impressive. Results have been modest at best and mainly reflect broker channel participation for term investments and continued strength in their credit card business.  Canadian Tire exited the mortgage lending business selling their portfolio to National Bank. </a:t>
            </a:r>
          </a:p>
        </p:txBody>
      </p:sp>
    </p:spTree>
    <p:extLst>
      <p:ext uri="{BB962C8B-B14F-4D97-AF65-F5344CB8AC3E}">
        <p14:creationId xmlns:p14="http://schemas.microsoft.com/office/powerpoint/2010/main" val="81847491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101</a:t>
            </a:fld>
            <a:endParaRPr lang="en-US"/>
          </a:p>
        </p:txBody>
      </p:sp>
      <p:sp>
        <p:nvSpPr>
          <p:cNvPr id="7" name="Rectangle 3"/>
          <p:cNvSpPr>
            <a:spLocks noGrp="1" noChangeArrowheads="1"/>
          </p:cNvSpPr>
          <p:nvPr>
            <p:ph type="body" sz="quarter" idx="11"/>
          </p:nvPr>
        </p:nvSpPr>
        <p:spPr>
          <a:xfrm>
            <a:off x="879832" y="8592362"/>
            <a:ext cx="5186595" cy="2384658"/>
          </a:xfrm>
          <a:noFill/>
        </p:spPr>
        <p:txBody>
          <a:bodyPr/>
          <a:lstStyle/>
          <a:p>
            <a:r>
              <a:rPr lang="en-US" dirty="0"/>
              <a:t>ICICI Bank is a direct bank subsidiary of India’s second largest bank.  They hope to duplicate ING’s Direct Banking success through strong ties to the large southeast Asian community in Canada.  </a:t>
            </a:r>
          </a:p>
          <a:p>
            <a:endParaRPr lang="en-US" dirty="0"/>
          </a:p>
        </p:txBody>
      </p:sp>
    </p:spTree>
    <p:extLst>
      <p:ext uri="{BB962C8B-B14F-4D97-AF65-F5344CB8AC3E}">
        <p14:creationId xmlns:p14="http://schemas.microsoft.com/office/powerpoint/2010/main" val="294730389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102</a:t>
            </a:fld>
            <a:endParaRPr lang="en-US"/>
          </a:p>
        </p:txBody>
      </p:sp>
      <p:sp>
        <p:nvSpPr>
          <p:cNvPr id="7" name="Rectangle 3"/>
          <p:cNvSpPr>
            <a:spLocks noGrp="1" noChangeArrowheads="1"/>
          </p:cNvSpPr>
          <p:nvPr>
            <p:ph type="body" sz="quarter" idx="11"/>
          </p:nvPr>
        </p:nvSpPr>
        <p:spPr>
          <a:xfrm>
            <a:off x="879832" y="8592362"/>
            <a:ext cx="5186595" cy="2384658"/>
          </a:xfrm>
          <a:noFill/>
        </p:spPr>
        <p:txBody>
          <a:bodyPr/>
          <a:lstStyle/>
          <a:p>
            <a:r>
              <a:rPr lang="en-US" dirty="0"/>
              <a:t>ICICI Bank is a direct bank subsidiary of India’s second largest bank.  They hope to duplicate ING’s Direct Banking success through strong ties to the large southeast Asian community in Canada.  </a:t>
            </a:r>
          </a:p>
          <a:p>
            <a:endParaRPr lang="en-US" dirty="0"/>
          </a:p>
        </p:txBody>
      </p:sp>
    </p:spTree>
    <p:extLst>
      <p:ext uri="{BB962C8B-B14F-4D97-AF65-F5344CB8AC3E}">
        <p14:creationId xmlns:p14="http://schemas.microsoft.com/office/powerpoint/2010/main" val="370142464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695325"/>
            <a:ext cx="4737100" cy="3552825"/>
          </a:xfrm>
        </p:spPr>
      </p:sp>
      <p:sp>
        <p:nvSpPr>
          <p:cNvPr id="4" name="Slide Number Placeholder 3"/>
          <p:cNvSpPr>
            <a:spLocks noGrp="1"/>
          </p:cNvSpPr>
          <p:nvPr>
            <p:ph type="sldNum" sz="quarter" idx="10"/>
          </p:nvPr>
        </p:nvSpPr>
        <p:spPr/>
        <p:txBody>
          <a:bodyPr/>
          <a:lstStyle/>
          <a:p>
            <a:pPr>
              <a:defRPr/>
            </a:pPr>
            <a:fld id="{909C01E9-41F4-44E2-9FB7-77FBAC920B9A}" type="slidenum">
              <a:rPr lang="en-US" smtClean="0"/>
              <a:pPr>
                <a:defRPr/>
              </a:pPr>
              <a:t>103</a:t>
            </a:fld>
            <a:endParaRPr lang="en-US"/>
          </a:p>
        </p:txBody>
      </p:sp>
      <p:sp>
        <p:nvSpPr>
          <p:cNvPr id="7" name="Rectangle 3"/>
          <p:cNvSpPr>
            <a:spLocks noGrp="1" noChangeArrowheads="1"/>
          </p:cNvSpPr>
          <p:nvPr>
            <p:ph type="body" sz="quarter" idx="11"/>
          </p:nvPr>
        </p:nvSpPr>
        <p:spPr>
          <a:xfrm>
            <a:off x="879832" y="8592362"/>
            <a:ext cx="5186595" cy="2384658"/>
          </a:xfrm>
          <a:noFill/>
        </p:spPr>
        <p:txBody>
          <a:bodyPr/>
          <a:lstStyle/>
          <a:p>
            <a:r>
              <a:rPr lang="en-US" dirty="0"/>
              <a:t>ICICI Bank is a direct bank subsidiary of India’s second largest bank.  They hope to duplicate ING’s Direct Banking success through strong ties to the large southeast Asian community in Canada.  </a:t>
            </a:r>
          </a:p>
          <a:p>
            <a:endParaRPr lang="en-US" dirty="0"/>
          </a:p>
        </p:txBody>
      </p:sp>
    </p:spTree>
    <p:extLst>
      <p:ext uri="{BB962C8B-B14F-4D97-AF65-F5344CB8AC3E}">
        <p14:creationId xmlns:p14="http://schemas.microsoft.com/office/powerpoint/2010/main" val="1459776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990601"/>
          </a:xfrm>
        </p:spPr>
        <p:txBody>
          <a:bodyPr anchor="b">
            <a:noAutofit/>
          </a:bodyPr>
          <a:lstStyle>
            <a:lvl1pPr>
              <a:lnSpc>
                <a:spcPct val="100000"/>
              </a:lnSpc>
              <a:defRPr sz="3600"/>
            </a:lvl1pPr>
          </a:lstStyle>
          <a:p>
            <a:r>
              <a:rPr lang="en-CA"/>
              <a:t>Click to edit Master title style</a:t>
            </a:r>
            <a:endParaRPr lang="en-US" dirty="0"/>
          </a:p>
        </p:txBody>
      </p:sp>
      <p:sp>
        <p:nvSpPr>
          <p:cNvPr id="3" name="Subtitle 2"/>
          <p:cNvSpPr>
            <a:spLocks noGrp="1"/>
          </p:cNvSpPr>
          <p:nvPr>
            <p:ph type="subTitle" idx="1"/>
          </p:nvPr>
        </p:nvSpPr>
        <p:spPr>
          <a:xfrm>
            <a:off x="1371600" y="3581401"/>
            <a:ext cx="6400800" cy="1219200"/>
          </a:xfrm>
        </p:spPr>
        <p:txBody>
          <a:bodyP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7" name="Date Placeholder 6"/>
          <p:cNvSpPr>
            <a:spLocks noGrp="1"/>
          </p:cNvSpPr>
          <p:nvPr>
            <p:ph type="dt" sz="half" idx="10"/>
          </p:nvPr>
        </p:nvSpPr>
        <p:spPr/>
        <p:txBody>
          <a:bodyPr/>
          <a:lstStyle/>
          <a:p>
            <a:fld id="{04AF466F-BDA4-4F18-9C7B-FF0A9A1B0E80}" type="datetime1">
              <a:rPr lang="en-US" smtClean="0"/>
              <a:pPr/>
              <a:t>12/20/21</a:t>
            </a:fld>
            <a:endParaRPr lang="en-US"/>
          </a:p>
        </p:txBody>
      </p:sp>
      <p:sp>
        <p:nvSpPr>
          <p:cNvPr id="8" name="Slide Number Placeholder 7"/>
          <p:cNvSpPr>
            <a:spLocks noGrp="1"/>
          </p:cNvSpPr>
          <p:nvPr>
            <p:ph type="sldNum" sz="quarter" idx="11"/>
          </p:nvPr>
        </p:nvSpPr>
        <p:spPr/>
        <p:txBody>
          <a:bodyPr/>
          <a:lstStyle/>
          <a:p>
            <a:pPr>
              <a:defRPr/>
            </a:pPr>
            <a:fld id="{34BE1BD3-4EA6-4ED7-9B35-9BC6BDCE4CD3}" type="slidenum">
              <a:rPr lang="en-US" smtClean="0"/>
              <a:pPr>
                <a:defRPr/>
              </a:pPr>
              <a:t>‹#›</a:t>
            </a:fld>
            <a:endParaRPr lang="en-US"/>
          </a:p>
        </p:txBody>
      </p:sp>
      <p:pic>
        <p:nvPicPr>
          <p:cNvPr id="13" name="Picture 12"/>
          <p:cNvPicPr>
            <a:picLocks noChangeAspect="1"/>
          </p:cNvPicPr>
          <p:nvPr/>
        </p:nvPicPr>
        <p:blipFill>
          <a:blip r:embed="rId2"/>
          <a:stretch>
            <a:fillRect/>
          </a:stretch>
        </p:blipFill>
        <p:spPr>
          <a:xfrm>
            <a:off x="3657600" y="6246006"/>
            <a:ext cx="1981200" cy="61199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4FAD1E5-6822-4D65-9979-2244C36B280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EF413372-2114-4496-A8F9-03FDFAFF6D7B}"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CA"/>
              <a:t>Click to edit Master title style</a:t>
            </a:r>
          </a:p>
        </p:txBody>
      </p:sp>
      <p:sp>
        <p:nvSpPr>
          <p:cNvPr id="3" name="Chart Placeholder 2"/>
          <p:cNvSpPr>
            <a:spLocks noGrp="1"/>
          </p:cNvSpPr>
          <p:nvPr>
            <p:ph type="chart" idx="1"/>
          </p:nvPr>
        </p:nvSpPr>
        <p:spPr>
          <a:xfrm>
            <a:off x="566738" y="1752600"/>
            <a:ext cx="8001000" cy="4267200"/>
          </a:xfrm>
        </p:spPr>
        <p:txBody>
          <a:bodyPr/>
          <a:lstStyle/>
          <a:p>
            <a:pPr lvl="0"/>
            <a:r>
              <a:rPr lang="en-CA" noProof="0"/>
              <a:t>Click icon to add chart</a:t>
            </a:r>
          </a:p>
        </p:txBody>
      </p:sp>
      <p:sp>
        <p:nvSpPr>
          <p:cNvPr id="5" name="Rectangle 8"/>
          <p:cNvSpPr>
            <a:spLocks noGrp="1" noChangeArrowheads="1"/>
          </p:cNvSpPr>
          <p:nvPr>
            <p:ph type="sldNum" sz="quarter" idx="11"/>
          </p:nvPr>
        </p:nvSpPr>
        <p:spPr>
          <a:ln/>
        </p:spPr>
        <p:txBody>
          <a:bodyPr/>
          <a:lstStyle>
            <a:lvl1pPr>
              <a:defRPr/>
            </a:lvl1pPr>
          </a:lstStyle>
          <a:p>
            <a:pPr>
              <a:defRPr/>
            </a:pPr>
            <a:fld id="{12895CB1-14BC-4FE0-99C1-690DFDDC26D8}" type="slidenum">
              <a:rPr lang="en-US" smtClean="0"/>
              <a:pPr>
                <a:defRPr/>
              </a:pPr>
              <a:t>‹#›</a:t>
            </a:fld>
            <a:endParaRPr lang="en-US"/>
          </a:p>
        </p:txBody>
      </p:sp>
    </p:spTree>
    <p:extLst>
      <p:ext uri="{BB962C8B-B14F-4D97-AF65-F5344CB8AC3E}">
        <p14:creationId xmlns:p14="http://schemas.microsoft.com/office/powerpoint/2010/main" val="3181280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CA"/>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12/20/21</a:t>
            </a:fld>
            <a:endParaRPr lang="en-US" dirty="0"/>
          </a:p>
        </p:txBody>
      </p:sp>
      <p:sp>
        <p:nvSpPr>
          <p:cNvPr id="8" name="Slide Number Placeholder 7"/>
          <p:cNvSpPr>
            <a:spLocks noGrp="1"/>
          </p:cNvSpPr>
          <p:nvPr>
            <p:ph type="sldNum" sz="quarter" idx="11"/>
          </p:nvPr>
        </p:nvSpPr>
        <p:spPr/>
        <p:txBody>
          <a:bodyPr/>
          <a:lstStyle/>
          <a:p>
            <a:pPr>
              <a:defRPr/>
            </a:pPr>
            <a:fld id="{0A71CB33-BBA6-42F2-A86E-2E41262EADE6}" type="slidenum">
              <a:rPr lang="en-US" smtClean="0"/>
              <a:pPr>
                <a:defRPr/>
              </a:pPr>
              <a:t>‹#›</a:t>
            </a:fld>
            <a:endParaRPr lang="en-US"/>
          </a:p>
        </p:txBody>
      </p:sp>
      <p:sp>
        <p:nvSpPr>
          <p:cNvPr id="9" name="Footer Placeholder 8"/>
          <p:cNvSpPr>
            <a:spLocks noGrp="1"/>
          </p:cNvSpPr>
          <p:nvPr>
            <p:ph type="ftr" sz="quarter" idx="12"/>
          </p:nvPr>
        </p:nvSpPr>
        <p:spPr>
          <a:xfrm>
            <a:off x="659165" y="6356350"/>
            <a:ext cx="2847975" cy="365125"/>
          </a:xfrm>
          <a:prstGeom prst="rect">
            <a:avLst/>
          </a:prstGeom>
        </p:spPr>
        <p:txBody>
          <a:bodyPr/>
          <a:lstStyle/>
          <a:p>
            <a:r>
              <a:rPr lang="en-US"/>
              <a:t>Footer Text</a:t>
            </a:r>
            <a:endParaRPr lang="en-US" dirty="0"/>
          </a:p>
        </p:txBody>
      </p:sp>
      <p:pic>
        <p:nvPicPr>
          <p:cNvPr id="10" name="Picture 11" descr="McVay and Associates Ltd"/>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429000" y="6113463"/>
            <a:ext cx="2286000" cy="59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ounded Rectangle 10"/>
          <p:cNvSpPr/>
          <p:nvPr userDrawn="1"/>
        </p:nvSpPr>
        <p:spPr bwMode="auto">
          <a:xfrm>
            <a:off x="381000" y="6172200"/>
            <a:ext cx="2590800" cy="510778"/>
          </a:xfrm>
          <a:prstGeom prst="roundRect">
            <a:avLst/>
          </a:prstGeom>
          <a:gradFill flip="none" rotWithShape="1">
            <a:gsLst>
              <a:gs pos="0">
                <a:srgbClr val="FFCC66"/>
              </a:gs>
              <a:gs pos="100000">
                <a:srgbClr val="FFFFFF"/>
              </a:gs>
            </a:gsLst>
            <a:lin ang="0" scaled="1"/>
            <a:tileRect/>
          </a:gradFill>
          <a:ln w="9525" cap="flat" cmpd="sng" algn="ctr">
            <a:solidFill>
              <a:schemeClr val="tx1"/>
            </a:solidFill>
            <a:prstDash val="solid"/>
            <a:round/>
            <a:headEnd type="none" w="med" len="med"/>
            <a:tailEnd type="none" w="med" len="med"/>
          </a:ln>
          <a:effectLst>
            <a:glow rad="38100">
              <a:schemeClr val="bg1">
                <a:lumMod val="65000"/>
                <a:alpha val="75000"/>
              </a:schemeClr>
            </a:glow>
          </a:effectLst>
          <a:scene3d>
            <a:camera prst="orthographicFront"/>
            <a:lightRig rig="threePt" dir="t"/>
          </a:scene3d>
          <a:sp3d>
            <a:bevelT/>
            <a:bevelB w="63500"/>
          </a:sp3d>
        </p:spPr>
        <p:txBody>
          <a:bodyPr vert="horz" wrap="square" lIns="91440" tIns="45720" rIns="91440" bIns="45720" numCol="1" rtlCol="0" anchor="ctr" anchorCtr="0" compatLnSpc="1">
            <a:prstTxWarp prst="textNoShape">
              <a:avLst/>
            </a:prstTxWarp>
            <a:spAutoFit/>
            <a:sp3d extrusionH="57150">
              <a:bevelT w="38100" h="38100"/>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Verdana" pitchFamily="34" charset="0"/>
              </a:rPr>
              <a:t>Personal Market Report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a:ln>
                  <a:noFill/>
                </a:ln>
                <a:solidFill>
                  <a:schemeClr val="tx1"/>
                </a:solidFill>
                <a:effectLst/>
                <a:latin typeface="Verdana" pitchFamily="34" charset="0"/>
              </a:rPr>
              <a:t>Top 25 Credit Unions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B11D738E-8962-435F-8C43-147B8DD7E819}" type="datetime1">
              <a:rPr lang="en-US" smtClean="0"/>
              <a:t>12/20/21</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FD73080F-6EFF-4CB2-BC74-263AF00EEE29}" type="slidenum">
              <a:rPr lang="en-US" smtClean="0"/>
              <a:pPr>
                <a:defRPr/>
              </a:pPr>
              <a:t>‹#›</a:t>
            </a:fld>
            <a:endParaRPr lang="en-US"/>
          </a:p>
        </p:txBody>
      </p:sp>
      <p:sp>
        <p:nvSpPr>
          <p:cNvPr id="7" name="Title 1"/>
          <p:cNvSpPr>
            <a:spLocks noGrp="1"/>
          </p:cNvSpPr>
          <p:nvPr>
            <p:ph type="title"/>
          </p:nvPr>
        </p:nvSpPr>
        <p:spPr>
          <a:xfrm>
            <a:off x="457200" y="0"/>
            <a:ext cx="8229600" cy="1600200"/>
          </a:xfrm>
        </p:spPr>
        <p:txBody>
          <a:bodyPr/>
          <a:lstStyle>
            <a:lvl1pPr>
              <a:lnSpc>
                <a:spcPct val="100000"/>
              </a:lnSpc>
              <a:defRPr/>
            </a:lvl1pPr>
          </a:lstStyle>
          <a:p>
            <a:r>
              <a:rPr lang="en-CA"/>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CA"/>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12/20/21</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F848AC76-6E49-4276-8C00-7616D0340C86}"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Date Placeholder 4"/>
          <p:cNvSpPr>
            <a:spLocks noGrp="1"/>
          </p:cNvSpPr>
          <p:nvPr>
            <p:ph type="dt" sz="half" idx="10"/>
          </p:nvPr>
        </p:nvSpPr>
        <p:spPr/>
        <p:txBody>
          <a:bodyPr/>
          <a:lstStyle/>
          <a:p>
            <a:fld id="{E34CF3C7-6809-4F39-BD67-A75817BDDE0A}" type="datetime1">
              <a:rPr lang="en-US" smtClean="0"/>
              <a:t>12/20/21</a:t>
            </a:fld>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8585BDAA-78E3-4B52-8B5F-21A1C2694229}"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12/20/21</a:t>
            </a:fld>
            <a:endParaRPr lang="en-US"/>
          </a:p>
        </p:txBody>
      </p:sp>
      <p:sp>
        <p:nvSpPr>
          <p:cNvPr id="8" name="Footer Placeholder 7"/>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9" name="Slide Number Placeholder 8"/>
          <p:cNvSpPr>
            <a:spLocks noGrp="1"/>
          </p:cNvSpPr>
          <p:nvPr>
            <p:ph type="sldNum" sz="quarter" idx="12"/>
          </p:nvPr>
        </p:nvSpPr>
        <p:spPr/>
        <p:txBody>
          <a:bodyPr/>
          <a:lstStyle/>
          <a:p>
            <a:pPr>
              <a:defRPr/>
            </a:pPr>
            <a:fld id="{8C8A5816-4F53-4ED5-8A53-9EF18EE41136}"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12/20/21</a:t>
            </a:fld>
            <a:endParaRPr lang="en-US"/>
          </a:p>
        </p:txBody>
      </p:sp>
      <p:sp>
        <p:nvSpPr>
          <p:cNvPr id="4" name="Footer Placeholder 3"/>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5" name="Slide Number Placeholder 4"/>
          <p:cNvSpPr>
            <a:spLocks noGrp="1"/>
          </p:cNvSpPr>
          <p:nvPr>
            <p:ph type="sldNum" sz="quarter" idx="12"/>
          </p:nvPr>
        </p:nvSpPr>
        <p:spPr/>
        <p:txBody>
          <a:bodyPr/>
          <a:lstStyle/>
          <a:p>
            <a:pPr>
              <a:defRPr/>
            </a:pPr>
            <a:fld id="{CFB2ED94-AEA6-4794-9B2C-31DF370895E5}"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12/20/21</a:t>
            </a:fld>
            <a:endParaRPr lang="en-US"/>
          </a:p>
        </p:txBody>
      </p:sp>
      <p:sp>
        <p:nvSpPr>
          <p:cNvPr id="3" name="Footer Placeholder 2"/>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4" name="Slide Number Placeholder 3"/>
          <p:cNvSpPr>
            <a:spLocks noGrp="1"/>
          </p:cNvSpPr>
          <p:nvPr>
            <p:ph type="sldNum" sz="quarter" idx="12"/>
          </p:nvPr>
        </p:nvSpPr>
        <p:spPr/>
        <p:txBody>
          <a:bodyPr/>
          <a:lstStyle/>
          <a:p>
            <a:pPr>
              <a:defRPr/>
            </a:pPr>
            <a:fld id="{AAC3B2AD-686F-4806-94D7-BAE0E0CF620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CA"/>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1CEF607B-A47E-422C-9BEF-122CCDB7C526}" type="datetime1">
              <a:rPr lang="en-US" smtClean="0"/>
              <a:pPr/>
              <a:t>12/20/21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CEA8465A-EA94-4FE2-B137-FBCA3708F314}" type="slidenum">
              <a:rPr lang="en-US" smtClean="0"/>
              <a:pPr>
                <a:defRPr/>
              </a:pPr>
              <a:t>‹#›</a:t>
            </a:fld>
            <a:endParaRPr lang="en-US"/>
          </a:p>
        </p:txBody>
      </p:sp>
      <p:pic>
        <p:nvPicPr>
          <p:cNvPr id="7" name="Picture 6"/>
          <p:cNvPicPr>
            <a:picLocks noChangeAspect="1"/>
          </p:cNvPicPr>
          <p:nvPr/>
        </p:nvPicPr>
        <p:blipFill>
          <a:blip r:embed="rId2"/>
          <a:stretch>
            <a:fillRect/>
          </a:stretch>
        </p:blipFill>
        <p:spPr>
          <a:xfrm>
            <a:off x="3657600" y="6246006"/>
            <a:ext cx="1981200" cy="611994"/>
          </a:xfrm>
          <a:prstGeom prst="rect">
            <a:avLst/>
          </a:prstGeom>
        </p:spPr>
      </p:pic>
      <p:cxnSp>
        <p:nvCxnSpPr>
          <p:cNvPr id="9" name="Straight Connector 8">
            <a:extLst>
              <a:ext uri="{FF2B5EF4-FFF2-40B4-BE49-F238E27FC236}">
                <a16:creationId xmlns:a16="http://schemas.microsoft.com/office/drawing/2014/main" id="{05EE0CD2-2A26-D543-9170-63053E7871E5}"/>
              </a:ext>
            </a:extLst>
          </p:cNvPr>
          <p:cNvCxnSpPr/>
          <p:nvPr userDrawn="1"/>
        </p:nvCxnSpPr>
        <p:spPr>
          <a:xfrm>
            <a:off x="8686800" y="6172200"/>
            <a:ext cx="228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99365DD-93D1-184D-8F5C-4378C4520088}"/>
              </a:ext>
            </a:extLst>
          </p:cNvPr>
          <p:cNvCxnSpPr/>
          <p:nvPr userDrawn="1"/>
        </p:nvCxnSpPr>
        <p:spPr>
          <a:xfrm flipV="1">
            <a:off x="8915400" y="5945994"/>
            <a:ext cx="0" cy="2262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CA"/>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12/20/21</a:t>
            </a:fld>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28B2A9AC-A444-49BF-B6F0-0E3BE91E71B1}"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CA"/>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12/20/21</a:t>
            </a:fld>
            <a:endParaRPr lang="en-US"/>
          </a:p>
        </p:txBody>
      </p:sp>
      <p:sp>
        <p:nvSpPr>
          <p:cNvPr id="6" name="Footer Placeholder 5"/>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7" name="Slide Number Placeholder 6"/>
          <p:cNvSpPr>
            <a:spLocks noGrp="1"/>
          </p:cNvSpPr>
          <p:nvPr>
            <p:ph type="sldNum" sz="quarter" idx="12"/>
          </p:nvPr>
        </p:nvSpPr>
        <p:spPr/>
        <p:txBody>
          <a:bodyPr/>
          <a:lstStyle/>
          <a:p>
            <a:pPr>
              <a:defRPr/>
            </a:pPr>
            <a:fld id="{F44B9959-89E1-4269-BD46-99EF6FD5806C}"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12/20/21</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0F1CAE32-0066-47EC-A0AA-3E53FA749A32}"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12/20/21</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pPr>
              <a:defRPr/>
            </a:pPr>
            <a:fld id="{44002BDD-08DF-4446-AC37-FB9006DB26FF}"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CA"/>
              <a:t>Click to edit Master title style</a:t>
            </a:r>
          </a:p>
        </p:txBody>
      </p:sp>
      <p:sp>
        <p:nvSpPr>
          <p:cNvPr id="3" name="Chart Placeholder 2"/>
          <p:cNvSpPr>
            <a:spLocks noGrp="1"/>
          </p:cNvSpPr>
          <p:nvPr>
            <p:ph type="chart" idx="1"/>
          </p:nvPr>
        </p:nvSpPr>
        <p:spPr>
          <a:xfrm>
            <a:off x="566738" y="1752600"/>
            <a:ext cx="8001000" cy="4267200"/>
          </a:xfrm>
        </p:spPr>
        <p:txBody>
          <a:bodyPr/>
          <a:lstStyle/>
          <a:p>
            <a:pPr lvl="0"/>
            <a:r>
              <a:rPr lang="en-CA" noProof="0"/>
              <a:t>Click icon to add chart</a:t>
            </a:r>
          </a:p>
        </p:txBody>
      </p:sp>
      <p:sp>
        <p:nvSpPr>
          <p:cNvPr id="5" name="Rectangle 8"/>
          <p:cNvSpPr>
            <a:spLocks noGrp="1" noChangeArrowheads="1"/>
          </p:cNvSpPr>
          <p:nvPr>
            <p:ph type="sldNum" sz="quarter" idx="11"/>
          </p:nvPr>
        </p:nvSpPr>
        <p:spPr>
          <a:ln/>
        </p:spPr>
        <p:txBody>
          <a:bodyPr/>
          <a:lstStyle>
            <a:lvl1pPr>
              <a:defRPr/>
            </a:lvl1pPr>
          </a:lstStyle>
          <a:p>
            <a:pPr>
              <a:defRPr/>
            </a:pPr>
            <a:fld id="{666438B8-E68A-40C9-A1F1-02400C03B107}" type="slidenum">
              <a:rPr lang="en-US"/>
              <a:pPr>
                <a:defRPr/>
              </a:pPr>
              <a:t>‹#›</a:t>
            </a:fld>
            <a:endParaRPr lang="en-US"/>
          </a:p>
        </p:txBody>
      </p:sp>
    </p:spTree>
    <p:extLst>
      <p:ext uri="{BB962C8B-B14F-4D97-AF65-F5344CB8AC3E}">
        <p14:creationId xmlns:p14="http://schemas.microsoft.com/office/powerpoint/2010/main" val="310694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CA"/>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12/20/21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A76CD3A-32D1-4231-B45D-152216760FF7}"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9C038298-3713-4E63-A8CB-68FC217DB83F}"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7" name="Date Placeholder 6"/>
          <p:cNvSpPr>
            <a:spLocks noGrp="1"/>
          </p:cNvSpPr>
          <p:nvPr>
            <p:ph type="dt" sz="half" idx="10"/>
          </p:nvPr>
        </p:nvSpPr>
        <p:spPr/>
        <p:txBody>
          <a:bodyPr/>
          <a:lstStyle/>
          <a:p>
            <a:fld id="{F50D295D-4A77-4DEB-B04C-9F4282A8BC04}" type="datetime1">
              <a:rPr lang="en-US" smtClean="0"/>
              <a:pPr/>
              <a:t>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FABE458C-6479-45F4-8945-44B902F59F3C}"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dirty="0"/>
          </a:p>
        </p:txBody>
      </p:sp>
      <p:sp>
        <p:nvSpPr>
          <p:cNvPr id="3" name="Date Placeholder 2"/>
          <p:cNvSpPr>
            <a:spLocks noGrp="1"/>
          </p:cNvSpPr>
          <p:nvPr>
            <p:ph type="dt" sz="half" idx="10"/>
          </p:nvPr>
        </p:nvSpPr>
        <p:spPr/>
        <p:txBody>
          <a:bodyPr/>
          <a:lstStyle/>
          <a:p>
            <a:fld id="{02B28685-4D0C-42D5-8013-B5904CD1FCBC}" type="datetime1">
              <a:rPr lang="en-US" smtClean="0"/>
              <a:pPr/>
              <a:t>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F9A00566-B6A6-4141-820A-B5CA5AFCD22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BFED937-CF14-43C1-A599-A02A70AC282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66700"/>
            <a:ext cx="8305800" cy="1181100"/>
          </a:xfrm>
        </p:spPr>
        <p:txBody>
          <a:bodyPr anchor="b"/>
          <a:lstStyle>
            <a:lvl1pPr algn="l">
              <a:lnSpc>
                <a:spcPct val="100000"/>
              </a:lnSpc>
              <a:defRPr sz="2800" b="0">
                <a:effectLst>
                  <a:outerShdw blurRad="50800" dist="25400" dir="5400000" algn="t" rotWithShape="0">
                    <a:prstClr val="black">
                      <a:alpha val="25000"/>
                    </a:prstClr>
                  </a:outerShdw>
                </a:effectLst>
              </a:defRPr>
            </a:lvl1pPr>
          </a:lstStyle>
          <a:p>
            <a:r>
              <a:rPr lang="en-CA"/>
              <a:t>Click to edit Master title style</a:t>
            </a:r>
            <a:endParaRPr lang="en-US" dirty="0"/>
          </a:p>
        </p:txBody>
      </p:sp>
      <p:sp>
        <p:nvSpPr>
          <p:cNvPr id="3" name="Content Placeholder 2"/>
          <p:cNvSpPr>
            <a:spLocks noGrp="1"/>
          </p:cNvSpPr>
          <p:nvPr>
            <p:ph idx="1"/>
          </p:nvPr>
        </p:nvSpPr>
        <p:spPr>
          <a:xfrm>
            <a:off x="685800" y="1752600"/>
            <a:ext cx="4995863" cy="4405313"/>
          </a:xfrm>
        </p:spPr>
        <p:txBody>
          <a:bodyPr/>
          <a:lstStyle>
            <a:lvl1pPr>
              <a:defRPr sz="1400"/>
            </a:lvl1pPr>
            <a:lvl2pPr>
              <a:defRPr sz="1200"/>
            </a:lvl2pPr>
            <a:lvl3pPr>
              <a:defRPr sz="1200"/>
            </a:lvl3pPr>
            <a:lvl4pPr>
              <a:defRPr sz="1200"/>
            </a:lvl4pPr>
            <a:lvl5pPr>
              <a:defRPr sz="12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Text Placeholder 3"/>
          <p:cNvSpPr>
            <a:spLocks noGrp="1"/>
          </p:cNvSpPr>
          <p:nvPr>
            <p:ph type="body" sz="half" idx="2"/>
          </p:nvPr>
        </p:nvSpPr>
        <p:spPr>
          <a:xfrm>
            <a:off x="5791200" y="17526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0E03AA8-7098-48F8-AB15-2AF5C2804654}"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CA"/>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DFBF1E01-8F16-4BEF-B9A6-4E0B174FD21E}"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CA"/>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27B613C-1AD7-49D3-885D-F654C5CDBAA6}" type="datetime1">
              <a:rPr lang="en-US" smtClean="0"/>
              <a:pPr/>
              <a:t>12/20/21</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42522CA9-8974-4DCF-9C9A-CF11B88C814F}" type="slidenum">
              <a:rPr lang="en-US" smtClean="0"/>
              <a:pPr>
                <a:defRPr/>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57200" y="1600200"/>
            <a:ext cx="8229600"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14"/>
          <a:stretch>
            <a:fillRect/>
          </a:stretch>
        </p:blipFill>
        <p:spPr>
          <a:xfrm>
            <a:off x="3657600" y="6246006"/>
            <a:ext cx="1981200" cy="611994"/>
          </a:xfrm>
          <a:prstGeom prst="rect">
            <a:avLst/>
          </a:prstGeom>
        </p:spPr>
      </p:pic>
      <p:cxnSp>
        <p:nvCxnSpPr>
          <p:cNvPr id="13" name="Straight Connector 12">
            <a:extLst>
              <a:ext uri="{FF2B5EF4-FFF2-40B4-BE49-F238E27FC236}">
                <a16:creationId xmlns:a16="http://schemas.microsoft.com/office/drawing/2014/main" id="{B3AB6D09-ACE7-1F44-BE30-F7DA953FCA7F}"/>
              </a:ext>
            </a:extLst>
          </p:cNvPr>
          <p:cNvCxnSpPr/>
          <p:nvPr userDrawn="1"/>
        </p:nvCxnSpPr>
        <p:spPr>
          <a:xfrm>
            <a:off x="8686800" y="6172200"/>
            <a:ext cx="228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19C6A2-38D8-EC4F-9429-CE73FCB9C133}"/>
              </a:ext>
            </a:extLst>
          </p:cNvPr>
          <p:cNvCxnSpPr/>
          <p:nvPr userDrawn="1"/>
        </p:nvCxnSpPr>
        <p:spPr>
          <a:xfrm flipV="1">
            <a:off x="8915400" y="5945994"/>
            <a:ext cx="0" cy="2262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hf hdr="0" ftr="0"/>
  <p:txStyles>
    <p:title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1400" b="1"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2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ctr">
            <a:noAutofit/>
          </a:bodyPr>
          <a:lstStyle/>
          <a:p>
            <a:br>
              <a:rPr lang="en-CA" dirty="0"/>
            </a:br>
            <a:r>
              <a:rPr lang="en-CA"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fld id="{6C9AF522-017E-47F5-B9EE-AEB28F73CCAA}" type="datetime3">
              <a:rPr lang="en-US" smtClean="0"/>
              <a:pPr>
                <a:defRPr/>
              </a:pPr>
              <a:t>20 December 2021</a:t>
            </a:fld>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FA580ECC-0059-4FC2-92D0-D6E31A57BC1F}" type="slidenum">
              <a:rPr lang="en-US" smtClean="0"/>
              <a:pPr>
                <a:defRPr/>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57200" y="1600200"/>
            <a:ext cx="8229600"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14"/>
          <a:stretch>
            <a:fillRect/>
          </a:stretch>
        </p:blipFill>
        <p:spPr>
          <a:xfrm>
            <a:off x="3657600" y="6246006"/>
            <a:ext cx="1981200" cy="611994"/>
          </a:xfrm>
          <a:prstGeom prst="rect">
            <a:avLst/>
          </a:prstGeom>
        </p:spPr>
      </p:pic>
      <p:sp>
        <p:nvSpPr>
          <p:cNvPr id="13" name="Rounded Rectangle 12"/>
          <p:cNvSpPr/>
          <p:nvPr/>
        </p:nvSpPr>
        <p:spPr bwMode="auto">
          <a:xfrm>
            <a:off x="381000" y="6248400"/>
            <a:ext cx="2362200" cy="510778"/>
          </a:xfrm>
          <a:prstGeom prst="roundRect">
            <a:avLst/>
          </a:prstGeom>
          <a:gradFill flip="none" rotWithShape="1">
            <a:gsLst>
              <a:gs pos="0">
                <a:schemeClr val="tx2">
                  <a:lumMod val="40000"/>
                  <a:lumOff val="60000"/>
                </a:schemeClr>
              </a:gs>
              <a:gs pos="100000">
                <a:srgbClr val="FFFFFF"/>
              </a:gs>
            </a:gsLst>
            <a:lin ang="0" scaled="1"/>
            <a:tileRect/>
          </a:gradFill>
          <a:ln w="9525" cap="flat" cmpd="sng" algn="ctr">
            <a:solidFill>
              <a:schemeClr val="tx1"/>
            </a:solidFill>
            <a:prstDash val="solid"/>
            <a:round/>
            <a:headEnd type="none" w="med" len="med"/>
            <a:tailEnd type="none" w="med" len="med"/>
          </a:ln>
          <a:effectLst>
            <a:glow rad="38100">
              <a:schemeClr val="bg1">
                <a:lumMod val="65000"/>
                <a:alpha val="75000"/>
              </a:schemeClr>
            </a:glow>
          </a:effectLst>
          <a:scene3d>
            <a:camera prst="orthographicFront"/>
            <a:lightRig rig="threePt" dir="t"/>
          </a:scene3d>
          <a:sp3d>
            <a:bevelT/>
            <a:bevelB w="63500"/>
          </a:sp3d>
        </p:spPr>
        <p:txBody>
          <a:bodyPr vert="horz" wrap="square" lIns="91440" tIns="45720" rIns="91440" bIns="45720" numCol="1" rtlCol="0" anchor="ctr" anchorCtr="0" compatLnSpc="1">
            <a:prstTxWarp prst="textNoShape">
              <a:avLst/>
            </a:prstTxWarp>
            <a:spAutoFit/>
            <a:sp3d extrusionH="57150">
              <a:bevelT w="38100" h="38100"/>
            </a:sp3d>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Verdana" pitchFamily="34" charset="0"/>
              </a:rPr>
              <a:t>Personal Market Report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a:ln>
                  <a:noFill/>
                </a:ln>
                <a:solidFill>
                  <a:schemeClr val="tx1"/>
                </a:solidFill>
                <a:effectLst/>
                <a:latin typeface="Verdana" pitchFamily="34" charset="0"/>
              </a:rPr>
              <a:t>Top 25 Credit Unions</a:t>
            </a:r>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hf hdr="0" ftr="0"/>
  <p:txStyles>
    <p:titleStyle>
      <a:lvl1pPr algn="l" defTabSz="914400" rtl="0" eaLnBrk="1" latinLnBrk="0" hangingPunct="1">
        <a:lnSpc>
          <a:spcPct val="100000"/>
        </a:lnSpc>
        <a:spcBef>
          <a:spcPct val="0"/>
        </a:spcBef>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1400" kern="1200">
          <a:solidFill>
            <a:srgbClr val="595959"/>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200" kern="1200">
          <a:solidFill>
            <a:srgbClr val="595959"/>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200" kern="1200">
          <a:solidFill>
            <a:srgbClr val="595959"/>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200" kern="1200">
          <a:solidFill>
            <a:srgbClr val="595959"/>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rgbClr val="595959"/>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https://mcvay-my.sharepoint.com/personal/david_mcvay_mcvayandassociates_com/Documents/Shared%20with%20Everyone/Market%20Share%20Banks%20and%20Trusts.xlsm!7.%20Summary!R390C1:R401C6"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6.xml"/><Relationship Id="rId7" Type="http://schemas.openxmlformats.org/officeDocument/2006/relationships/image" Target="../media/image189.emf"/><Relationship Id="rId2" Type="http://schemas.openxmlformats.org/officeDocument/2006/relationships/slideLayout" Target="../slideLayouts/slideLayout12.xml"/><Relationship Id="rId1" Type="http://schemas.openxmlformats.org/officeDocument/2006/relationships/vmlDrawing" Target="../drawings/vmlDrawing75.vml"/><Relationship Id="rId6" Type="http://schemas.openxmlformats.org/officeDocument/2006/relationships/oleObject" Target="https://mcvay-my.sharepoint.com/personal/david_mcvay_mcvayandassociates_com/Documents/Shared%20with%20Everyone/Market%20Share%20Banks%20and%20Trusts.xlsm!7.%20Summary!CT" TargetMode="External"/><Relationship Id="rId5" Type="http://schemas.openxmlformats.org/officeDocument/2006/relationships/chart" Target="../charts/chart66.xml"/><Relationship Id="rId4" Type="http://schemas.openxmlformats.org/officeDocument/2006/relationships/image" Target="../media/image190.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7.xml"/><Relationship Id="rId7" Type="http://schemas.openxmlformats.org/officeDocument/2006/relationships/image" Target="../media/image191.emf"/><Relationship Id="rId2" Type="http://schemas.openxmlformats.org/officeDocument/2006/relationships/slideLayout" Target="../slideLayouts/slideLayout12.xml"/><Relationship Id="rId1" Type="http://schemas.openxmlformats.org/officeDocument/2006/relationships/vmlDrawing" Target="../drawings/vmlDrawing76.vml"/><Relationship Id="rId6" Type="http://schemas.openxmlformats.org/officeDocument/2006/relationships/oleObject" Target="https://mcvay-my.sharepoint.com/personal/david_mcvay_mcvayandassociates_com/Documents/Shared%20with%20Everyone/Market%20Share%20Banks%20and%20Trusts.xlsm!7.%20Summary!ICICI" TargetMode="External"/><Relationship Id="rId5" Type="http://schemas.openxmlformats.org/officeDocument/2006/relationships/chart" Target="../charts/chart67.xml"/><Relationship Id="rId4" Type="http://schemas.openxmlformats.org/officeDocument/2006/relationships/image" Target="../media/image192.gif"/></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8.xml"/><Relationship Id="rId7" Type="http://schemas.openxmlformats.org/officeDocument/2006/relationships/image" Target="../media/image193.emf"/><Relationship Id="rId2" Type="http://schemas.openxmlformats.org/officeDocument/2006/relationships/slideLayout" Target="../slideLayouts/slideLayout12.xml"/><Relationship Id="rId1" Type="http://schemas.openxmlformats.org/officeDocument/2006/relationships/vmlDrawing" Target="../drawings/vmlDrawing77.vml"/><Relationship Id="rId6" Type="http://schemas.openxmlformats.org/officeDocument/2006/relationships/oleObject" Target="https://mcvay-my.sharepoint.com/personal/david_mcvay_mcvayandassociates_com/Documents/Shared%20with%20Everyone/Market%20Share%20Banks%20and%20Trusts.xlsm!7.%20Summary!ICICI" TargetMode="External"/><Relationship Id="rId5" Type="http://schemas.openxmlformats.org/officeDocument/2006/relationships/chart" Target="../charts/chart68.xml"/><Relationship Id="rId4" Type="http://schemas.openxmlformats.org/officeDocument/2006/relationships/image" Target="../media/image192.gif"/></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9.xml"/><Relationship Id="rId7" Type="http://schemas.openxmlformats.org/officeDocument/2006/relationships/image" Target="../media/image44.png"/><Relationship Id="rId2" Type="http://schemas.openxmlformats.org/officeDocument/2006/relationships/slideLayout" Target="../slideLayouts/slideLayout12.xml"/><Relationship Id="rId1" Type="http://schemas.openxmlformats.org/officeDocument/2006/relationships/vmlDrawing" Target="../drawings/vmlDrawing78.vml"/><Relationship Id="rId6" Type="http://schemas.openxmlformats.org/officeDocument/2006/relationships/image" Target="../media/image194.emf"/><Relationship Id="rId5" Type="http://schemas.openxmlformats.org/officeDocument/2006/relationships/oleObject" Target="https://mcvay-my.sharepoint.com/personal/david_mcvay_mcvayandassociates_com/Documents/Shared%20with%20Everyone/Market%20Share%20Banks%20and%20Trusts.xlsm!7.%20Summary!Peoples" TargetMode="External"/><Relationship Id="rId4" Type="http://schemas.openxmlformats.org/officeDocument/2006/relationships/chart" Target="../charts/chart69.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0.xml"/><Relationship Id="rId7" Type="http://schemas.openxmlformats.org/officeDocument/2006/relationships/image" Target="../media/image44.png"/><Relationship Id="rId2" Type="http://schemas.openxmlformats.org/officeDocument/2006/relationships/slideLayout" Target="../slideLayouts/slideLayout12.xml"/><Relationship Id="rId1" Type="http://schemas.openxmlformats.org/officeDocument/2006/relationships/vmlDrawing" Target="../drawings/vmlDrawing79.vml"/><Relationship Id="rId6" Type="http://schemas.openxmlformats.org/officeDocument/2006/relationships/image" Target="../media/image195.emf"/><Relationship Id="rId5" Type="http://schemas.openxmlformats.org/officeDocument/2006/relationships/oleObject" Target="https://mcvay-my.sharepoint.com/personal/david_mcvay_mcvayandassociates_com/Documents/Shared%20with%20Everyone/Market%20Share%20Banks%20and%20Trusts.xlsm!7.%20Summary!Peoples" TargetMode="External"/><Relationship Id="rId4" Type="http://schemas.openxmlformats.org/officeDocument/2006/relationships/chart" Target="../charts/chart70.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1.xml"/><Relationship Id="rId7" Type="http://schemas.openxmlformats.org/officeDocument/2006/relationships/image" Target="../media/image196.emf"/><Relationship Id="rId2" Type="http://schemas.openxmlformats.org/officeDocument/2006/relationships/slideLayout" Target="../slideLayouts/slideLayout12.xml"/><Relationship Id="rId1" Type="http://schemas.openxmlformats.org/officeDocument/2006/relationships/vmlDrawing" Target="../drawings/vmlDrawing80.vml"/><Relationship Id="rId6" Type="http://schemas.openxmlformats.org/officeDocument/2006/relationships/oleObject" Target="https://mcvay-my.sharepoint.com/personal/david_mcvay_mcvayandassociates_com/Documents/Shared%20with%20Everyone/Market%20Share%20Banks%20and%20Trusts.xlsm!7.%20Summary!R229C1:R240C5" TargetMode="External"/><Relationship Id="rId5" Type="http://schemas.openxmlformats.org/officeDocument/2006/relationships/chart" Target="../charts/chart71.xml"/><Relationship Id="rId4" Type="http://schemas.openxmlformats.org/officeDocument/2006/relationships/image" Target="../media/image38.gif"/></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12.xml"/><Relationship Id="rId1" Type="http://schemas.openxmlformats.org/officeDocument/2006/relationships/vmlDrawing" Target="../drawings/vmlDrawing81.vml"/><Relationship Id="rId6" Type="http://schemas.openxmlformats.org/officeDocument/2006/relationships/image" Target="../media/image197.emf"/><Relationship Id="rId5" Type="http://schemas.openxmlformats.org/officeDocument/2006/relationships/oleObject" Target="https://mcvay-my.sharepoint.com/personal/david_mcvay_mcvayandassociates_com/Documents/Shared%20with%20Everyone/Market%20Share%20Banks%20and%20Trusts.xlsm!7.%20Summary!R241C1:R252C6" TargetMode="External"/><Relationship Id="rId4" Type="http://schemas.openxmlformats.org/officeDocument/2006/relationships/chart" Target="../charts/chart72.xml"/></Relationships>
</file>

<file path=ppt/slides/_rels/slide107.xml.rels><?xml version="1.0" encoding="UTF-8" standalone="yes"?>
<Relationships xmlns="http://schemas.openxmlformats.org/package/2006/relationships"><Relationship Id="rId8" Type="http://schemas.openxmlformats.org/officeDocument/2006/relationships/image" Target="../media/image198.emf"/><Relationship Id="rId3" Type="http://schemas.openxmlformats.org/officeDocument/2006/relationships/notesSlide" Target="../notesSlides/notesSlide103.xml"/><Relationship Id="rId7" Type="http://schemas.openxmlformats.org/officeDocument/2006/relationships/oleObject" Target="https://mcvay-my.sharepoint.com/personal/david_mcvay_mcvayandassociates_com/Documents/Shared%20with%20Everyone/Market%20Share%20Banks%20and%20Trusts.xlsm!7.%20Summary!R253C1:R264C5" TargetMode="External"/><Relationship Id="rId2" Type="http://schemas.openxmlformats.org/officeDocument/2006/relationships/slideLayout" Target="../slideLayouts/slideLayout12.xml"/><Relationship Id="rId1" Type="http://schemas.openxmlformats.org/officeDocument/2006/relationships/vmlDrawing" Target="../drawings/vmlDrawing82.vml"/><Relationship Id="rId6" Type="http://schemas.openxmlformats.org/officeDocument/2006/relationships/chart" Target="../charts/chart73.xml"/><Relationship Id="rId5" Type="http://schemas.openxmlformats.org/officeDocument/2006/relationships/image" Target="../media/image42.svg"/><Relationship Id="rId4" Type="http://schemas.openxmlformats.org/officeDocument/2006/relationships/image" Target="../media/image41.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4.xml"/><Relationship Id="rId7" Type="http://schemas.openxmlformats.org/officeDocument/2006/relationships/image" Target="../media/image199.emf"/><Relationship Id="rId2" Type="http://schemas.openxmlformats.org/officeDocument/2006/relationships/slideLayout" Target="../slideLayouts/slideLayout12.xml"/><Relationship Id="rId1" Type="http://schemas.openxmlformats.org/officeDocument/2006/relationships/vmlDrawing" Target="../drawings/vmlDrawing83.vml"/><Relationship Id="rId6" Type="http://schemas.openxmlformats.org/officeDocument/2006/relationships/oleObject" Target="https://mcvay-my.sharepoint.com/personal/david_mcvay_mcvayandassociates_com/Documents/Shared%20with%20Everyone/Market%20Share%20Banks%20and%20Trusts.xlsm!7.%20Summary!R265C1:R276C5" TargetMode="External"/><Relationship Id="rId5" Type="http://schemas.openxmlformats.org/officeDocument/2006/relationships/chart" Target="../charts/chart74.xml"/><Relationship Id="rId4" Type="http://schemas.openxmlformats.org/officeDocument/2006/relationships/image" Target="../media/image37.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5.xml"/><Relationship Id="rId7" Type="http://schemas.openxmlformats.org/officeDocument/2006/relationships/image" Target="../media/image200.emf"/><Relationship Id="rId2" Type="http://schemas.openxmlformats.org/officeDocument/2006/relationships/slideLayout" Target="../slideLayouts/slideLayout12.xml"/><Relationship Id="rId1" Type="http://schemas.openxmlformats.org/officeDocument/2006/relationships/vmlDrawing" Target="../drawings/vmlDrawing84.vml"/><Relationship Id="rId6" Type="http://schemas.openxmlformats.org/officeDocument/2006/relationships/oleObject" Target="https://mcvay-my.sharepoint.com/personal/david_mcvay_mcvayandassociates_com/Documents/Shared%20with%20Everyone/Market%20Share%20Banks%20and%20Trusts.xlsm!7.%20Summary!R277C1:R288C5" TargetMode="External"/><Relationship Id="rId5" Type="http://schemas.openxmlformats.org/officeDocument/2006/relationships/chart" Target="../charts/chart75.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9.xml"/><Relationship Id="rId7" Type="http://schemas.openxmlformats.org/officeDocument/2006/relationships/image" Target="../media/image16.jpeg"/><Relationship Id="rId12"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5.jpeg"/><Relationship Id="rId11" Type="http://schemas.openxmlformats.org/officeDocument/2006/relationships/oleObject" Target="https://mcvay-my.sharepoint.com/personal/david_mcvay_mcvayandassociates_com/Documents/Shared%20with%20Everyone/Market%20Share%20Banks%20and%20Trusts.xlsm!7.%20Summary!R402C1:R413C6" TargetMode="External"/><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chart" Target="../charts/chart5.xml"/><Relationship Id="rId9" Type="http://schemas.openxmlformats.org/officeDocument/2006/relationships/image" Target="../media/image18.gif"/></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6.xml"/><Relationship Id="rId7" Type="http://schemas.openxmlformats.org/officeDocument/2006/relationships/image" Target="../media/image201.emf"/><Relationship Id="rId2" Type="http://schemas.openxmlformats.org/officeDocument/2006/relationships/slideLayout" Target="../slideLayouts/slideLayout12.xml"/><Relationship Id="rId1" Type="http://schemas.openxmlformats.org/officeDocument/2006/relationships/vmlDrawing" Target="../drawings/vmlDrawing85.vml"/><Relationship Id="rId6" Type="http://schemas.openxmlformats.org/officeDocument/2006/relationships/oleObject" Target="https://mcvay-my.sharepoint.com/personal/david_mcvay_mcvayandassociates_com/Documents/Shared%20with%20Everyone/Market%20Share%20Banks%20and%20Trusts.xlsm!7.%20Summary!R1163C1:R1173C6" TargetMode="External"/><Relationship Id="rId5" Type="http://schemas.openxmlformats.org/officeDocument/2006/relationships/chart" Target="../charts/chart76.xml"/><Relationship Id="rId4" Type="http://schemas.openxmlformats.org/officeDocument/2006/relationships/image" Target="../media/image202.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7.xml"/><Relationship Id="rId7" Type="http://schemas.openxmlformats.org/officeDocument/2006/relationships/image" Target="../media/image203.emf"/><Relationship Id="rId2" Type="http://schemas.openxmlformats.org/officeDocument/2006/relationships/slideLayout" Target="../slideLayouts/slideLayout12.xml"/><Relationship Id="rId1" Type="http://schemas.openxmlformats.org/officeDocument/2006/relationships/vmlDrawing" Target="../drawings/vmlDrawing86.vml"/><Relationship Id="rId6" Type="http://schemas.openxmlformats.org/officeDocument/2006/relationships/oleObject" Target="https://mcvay-my.sharepoint.com/personal/david_mcvay_mcvayandassociates_com/Documents/Shared%20with%20Everyone/Market%20Share%20Banks%20and%20Trusts.xlsm!7.%20Summary!R1127C1:R1138C5" TargetMode="External"/><Relationship Id="rId5" Type="http://schemas.openxmlformats.org/officeDocument/2006/relationships/chart" Target="../charts/chart77.xml"/><Relationship Id="rId4" Type="http://schemas.openxmlformats.org/officeDocument/2006/relationships/image" Target="../media/image204.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8.xml"/><Relationship Id="rId7" Type="http://schemas.openxmlformats.org/officeDocument/2006/relationships/image" Target="../media/image205.emf"/><Relationship Id="rId2" Type="http://schemas.openxmlformats.org/officeDocument/2006/relationships/slideLayout" Target="../slideLayouts/slideLayout12.xml"/><Relationship Id="rId1" Type="http://schemas.openxmlformats.org/officeDocument/2006/relationships/vmlDrawing" Target="../drawings/vmlDrawing87.vml"/><Relationship Id="rId6" Type="http://schemas.openxmlformats.org/officeDocument/2006/relationships/oleObject" Target="https://mcvay-my.sharepoint.com/personal/david_mcvay_mcvayandassociates_com/Documents/Shared%20with%20Everyone/Market%20Share%20Banks%20and%20Trusts.xlsm!7.%20Summary!R1139C1:R1150C5" TargetMode="External"/><Relationship Id="rId5" Type="http://schemas.openxmlformats.org/officeDocument/2006/relationships/chart" Target="../charts/chart78.xml"/><Relationship Id="rId4" Type="http://schemas.openxmlformats.org/officeDocument/2006/relationships/image" Target="../media/image206.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9.xml"/><Relationship Id="rId7" Type="http://schemas.openxmlformats.org/officeDocument/2006/relationships/image" Target="../media/image207.emf"/><Relationship Id="rId2" Type="http://schemas.openxmlformats.org/officeDocument/2006/relationships/slideLayout" Target="../slideLayouts/slideLayout12.xml"/><Relationship Id="rId1" Type="http://schemas.openxmlformats.org/officeDocument/2006/relationships/vmlDrawing" Target="../drawings/vmlDrawing88.vml"/><Relationship Id="rId6" Type="http://schemas.openxmlformats.org/officeDocument/2006/relationships/oleObject" Target="https://mcvay-my.sharepoint.com/personal/david_mcvay_mcvayandassociates_com/Documents/Shared%20with%20Everyone/Market%20Share%20Banks%20and%20Trusts.xlsm!7.%20Summary!R1151C1:R1162C5" TargetMode="External"/><Relationship Id="rId5" Type="http://schemas.openxmlformats.org/officeDocument/2006/relationships/chart" Target="../charts/chart79.xml"/><Relationship Id="rId4" Type="http://schemas.openxmlformats.org/officeDocument/2006/relationships/image" Target="../media/image208.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0.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2.png"/><Relationship Id="rId11" Type="http://schemas.openxmlformats.org/officeDocument/2006/relationships/image" Target="../media/image20.emf"/><Relationship Id="rId5" Type="http://schemas.openxmlformats.org/officeDocument/2006/relationships/image" Target="../media/image21.jpeg"/><Relationship Id="rId10" Type="http://schemas.openxmlformats.org/officeDocument/2006/relationships/oleObject" Target="https://mcvay-my.sharepoint.com/personal/david_mcvay_mcvayandassociates_com/Documents/Shared%20with%20Everyone/Market%20Share%20Banks%20and%20Trusts.xlsm!7.%20Summary!R414C1:R424C6" TargetMode="External"/><Relationship Id="rId4" Type="http://schemas.openxmlformats.org/officeDocument/2006/relationships/chart" Target="../charts/chart6.xml"/><Relationship Id="rId9" Type="http://schemas.openxmlformats.org/officeDocument/2006/relationships/image" Target="../media/image25.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6.emf"/><Relationship Id="rId4" Type="http://schemas.openxmlformats.org/officeDocument/2006/relationships/oleObject" Target="https://mcvay-my.sharepoint.com/personal/david_mcvay_mcvayandassociates_com/Documents/Shared%20with%20Everyone/Market%20Share%20Banks%20and%20Trusts.xlsm!7.%20Summary!R425C1:R449C6"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emf"/><Relationship Id="rId5" Type="http://schemas.openxmlformats.org/officeDocument/2006/relationships/oleObject" Target="https://mcvay-my.sharepoint.com/personal/david_mcvay_mcvayandassociates_com/Documents/Shared%20with%20Everyone/Market%20Share%20Banks%20and%20Trusts.xlsm!7.%20Summary!R450C1:R461C6" TargetMode="Externa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8.emf"/><Relationship Id="rId5" Type="http://schemas.openxmlformats.org/officeDocument/2006/relationships/oleObject" Target="https://mcvay-my.sharepoint.com/personal/david_mcvay_mcvayandassociates_com/Documents/Shared%20with%20Everyone/Market%20Share%20Banks%20and%20Trusts.xlsm!7.%20Summary!R450C1:R461C6" TargetMode="Externa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notesSlide" Target="../notesSlides/notesSlide14.xml"/><Relationship Id="rId7" Type="http://schemas.openxmlformats.org/officeDocument/2006/relationships/image" Target="../media/image32.png"/><Relationship Id="rId12"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1.png"/><Relationship Id="rId11" Type="http://schemas.openxmlformats.org/officeDocument/2006/relationships/oleObject" Target="https://mcvay-my.sharepoint.com/personal/david_mcvay_mcvayandassociates_com/Documents/Shared%20with%20Everyone/Market%20Share%20Banks%20and%20Trusts.xlsm!7.%20Summary!R462C1:R473C6" TargetMode="External"/><Relationship Id="rId5" Type="http://schemas.openxmlformats.org/officeDocument/2006/relationships/image" Target="../media/image30.png"/><Relationship Id="rId10" Type="http://schemas.openxmlformats.org/officeDocument/2006/relationships/image" Target="../media/image35.gif"/><Relationship Id="rId4" Type="http://schemas.openxmlformats.org/officeDocument/2006/relationships/chart" Target="../charts/chart9.xml"/><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oleObject" Target="https://mcvay-my.sharepoint.com/personal/david_mcvay_mcvayandassociates_com/Documents/Shared%20with%20Everyone/Market%20Share%20Banks%20and%20Trusts.xlsm!7.%20Summary!R474C1:R493C6" TargetMode="External"/><Relationship Id="rId3" Type="http://schemas.openxmlformats.org/officeDocument/2006/relationships/notesSlide" Target="../notesSlides/notesSlide15.xml"/><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8.gif"/><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chart" Target="../charts/chart10.xml"/><Relationship Id="rId9" Type="http://schemas.openxmlformats.org/officeDocument/2006/relationships/image" Target="../media/image41.png"/><Relationship Id="rId14" Type="http://schemas.openxmlformats.org/officeDocument/2006/relationships/image" Target="../media/image36.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5.emf"/><Relationship Id="rId5" Type="http://schemas.openxmlformats.org/officeDocument/2006/relationships/oleObject" Target="https://mcvay-my.sharepoint.com/personal/david_mcvay_mcvayandassociates_com/Documents/Shared%20with%20Everyone/Market%20Share%20Banks%20and%20Trusts.xlsm!3.%20BOC%20Summary!R9C7:R15C9" TargetMode="Externa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7.emf"/><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oleObject" Target="https://mcvay-my.sharepoint.com/personal/david_mcvay_mcvayandassociates_com/Documents/Shared%20with%20Everyone/Market%20Share%20Banks%20and%20Trusts.xlsm!8.%20Rate%20Survey!R5C73:R22C75" TargetMode="External"/><Relationship Id="rId5" Type="http://schemas.openxmlformats.org/officeDocument/2006/relationships/image" Target="../media/image46.emf"/><Relationship Id="rId4" Type="http://schemas.openxmlformats.org/officeDocument/2006/relationships/oleObject" Target="https://mcvay-my.sharepoint.com/personal/david_mcvay_mcvayandassociates_com/Documents/Shared%20with%20Everyone/Market%20Share%20Banks%20and%20Trusts.xlsm!8.%20Rate%20Survey!R5C68:R19C7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51.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https://mcvay-my.sharepoint.com/personal/david_mcvay_mcvayandassociates_com/Documents/Shared%20with%20Everyone/Market%20Share%20Banks%20and%20Trusts.xlsm!7.%20Summary!R562C1:R584C6" TargetMode="External"/><Relationship Id="rId5" Type="http://schemas.openxmlformats.org/officeDocument/2006/relationships/image" Target="../media/image50.emf"/><Relationship Id="rId4" Type="http://schemas.openxmlformats.org/officeDocument/2006/relationships/oleObject" Target="https://mcvay-my.sharepoint.com/personal/david_mcvay_mcvayandassociates_com/Documents/Shared%20with%20Everyone/Market%20Share%20Banks%20and%20Trusts.xlsm!7.%20Summary!R544C1:R561C6"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21.xml"/><Relationship Id="rId7" Type="http://schemas.openxmlformats.org/officeDocument/2006/relationships/image" Target="../media/image55.png"/><Relationship Id="rId12" Type="http://schemas.openxmlformats.org/officeDocument/2006/relationships/image" Target="../media/image52.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4.png"/><Relationship Id="rId11" Type="http://schemas.openxmlformats.org/officeDocument/2006/relationships/oleObject" Target="https://mcvay-my.sharepoint.com/personal/david_mcvay_mcvayandassociates_com/Documents/Shared%20with%20Everyone/Market%20Share%20Banks%20and%20Trusts.xlsm!7.%20Summary!R585C1:R596C6" TargetMode="External"/><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chart" Target="../charts/chart12.xml"/><Relationship Id="rId9" Type="http://schemas.openxmlformats.org/officeDocument/2006/relationships/image" Target="../media/image57.png"/></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22.xml"/><Relationship Id="rId7"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1.png"/><Relationship Id="rId11" Type="http://schemas.openxmlformats.org/officeDocument/2006/relationships/image" Target="../media/image59.emf"/><Relationship Id="rId5" Type="http://schemas.openxmlformats.org/officeDocument/2006/relationships/image" Target="../media/image60.png"/><Relationship Id="rId10" Type="http://schemas.openxmlformats.org/officeDocument/2006/relationships/oleObject" Target="https://mcvay-my.sharepoint.com/personal/david_mcvay_mcvayandassociates_com/Documents/Shared%20with%20Everyone/Market%20Share%20Banks%20and%20Trusts.xlsm!7.%20Summary!R597C1:R607C6" TargetMode="External"/><Relationship Id="rId4" Type="http://schemas.openxmlformats.org/officeDocument/2006/relationships/chart" Target="../charts/chart13.xml"/><Relationship Id="rId9" Type="http://schemas.openxmlformats.org/officeDocument/2006/relationships/image" Target="../media/image25.gif"/></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3.xml"/><Relationship Id="rId7" Type="http://schemas.openxmlformats.org/officeDocument/2006/relationships/image" Target="../media/image31.png"/><Relationship Id="rId12" Type="http://schemas.openxmlformats.org/officeDocument/2006/relationships/image" Target="../media/image63.e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30.png"/><Relationship Id="rId11" Type="http://schemas.openxmlformats.org/officeDocument/2006/relationships/oleObject" Target="https://mcvay-my.sharepoint.com/personal/david_mcvay_mcvayandassociates_com/Documents/Shared%20with%20Everyone/Market%20Share%20Banks%20and%20Trusts.xlsm!7.%20Summary!R608C1:R619C6" TargetMode="External"/><Relationship Id="rId5" Type="http://schemas.openxmlformats.org/officeDocument/2006/relationships/image" Target="../media/image34.png"/><Relationship Id="rId10" Type="http://schemas.openxmlformats.org/officeDocument/2006/relationships/image" Target="../media/image64.png"/><Relationship Id="rId4" Type="http://schemas.openxmlformats.org/officeDocument/2006/relationships/chart" Target="../charts/chart14.xml"/><Relationship Id="rId9" Type="http://schemas.openxmlformats.org/officeDocument/2006/relationships/image" Target="../media/image33.gif"/></Relationships>
</file>

<file path=ppt/slides/_rels/slide26.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notesSlide" Target="../notesSlides/notesSlide24.xml"/><Relationship Id="rId7" Type="http://schemas.openxmlformats.org/officeDocument/2006/relationships/oleObject" Target="https://mcvay-my.sharepoint.com/personal/david_mcvay_mcvayandassociates_com/Documents/Shared%20with%20Everyone/Market%20Share%20Banks%20and%20Trusts.xlsm!7.%20Summary!R620C1:R637C6" TargetMode="Externa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3.png"/><Relationship Id="rId5" Type="http://schemas.openxmlformats.org/officeDocument/2006/relationships/image" Target="../media/image37.png"/><Relationship Id="rId4" Type="http://schemas.openxmlformats.org/officeDocument/2006/relationships/chart" Target="../charts/chart15.xml"/><Relationship Id="rId9"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6.emf"/><Relationship Id="rId5" Type="http://schemas.openxmlformats.org/officeDocument/2006/relationships/oleObject" Target="https://mcvay-my.sharepoint.com/personal/david_mcvay_mcvayandassociates_com/Documents/Shared%20with%20Everyone/Market%20Share%20Banks%20and%20Trusts.xlsm!3.%20BOC%20Summary!R16C7:R22C9" TargetMode="External"/><Relationship Id="rId4" Type="http://schemas.openxmlformats.org/officeDocument/2006/relationships/chart" Target="../charts/chart16.xml"/></Relationships>
</file>

<file path=ppt/slides/_rels/slide28.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https://mcvay-my.sharepoint.com/personal/david_mcvay_mcvayandassociates_com/Documents/Shared%20with%20Everyone/Market%20Share%20Banks%20and%20Trusts.xlsm!2.%20Market%20Forecast!R34C117:R49C123" TargetMode="Externa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70.e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https://mcvay-my.sharepoint.com/personal/david_mcvay_mcvayandassociates_com/Documents/Shared%20with%20Everyone/Market%20Share%20Banks%20and%20Trusts.xlsm!7.%20Summary!R704C1:R728C6" TargetMode="External"/><Relationship Id="rId5" Type="http://schemas.openxmlformats.org/officeDocument/2006/relationships/image" Target="../media/image69.emf"/><Relationship Id="rId4" Type="http://schemas.openxmlformats.org/officeDocument/2006/relationships/oleObject" Target="https://mcvay-my.sharepoint.com/personal/david_mcvay_mcvayandassociates_com/Documents/Shared%20with%20Everyone/Market%20Share%20Banks%20and%20Trusts.xlsm!7.%20Summary!R686C1:R703C6"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29.xml"/><Relationship Id="rId7" Type="http://schemas.openxmlformats.org/officeDocument/2006/relationships/image" Target="../media/image55.png"/><Relationship Id="rId12" Type="http://schemas.openxmlformats.org/officeDocument/2006/relationships/image" Target="../media/image71.e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54.png"/><Relationship Id="rId11" Type="http://schemas.openxmlformats.org/officeDocument/2006/relationships/oleObject" Target="https://mcvay-my.sharepoint.com/personal/david_mcvay_mcvayandassociates_com/Documents/Shared%20with%20Everyone/Market%20Share%20Banks%20and%20Trusts.xlsm!7.%20Summary!R729C1:R740C6" TargetMode="External"/><Relationship Id="rId5" Type="http://schemas.openxmlformats.org/officeDocument/2006/relationships/image" Target="../media/image53.png"/><Relationship Id="rId10" Type="http://schemas.openxmlformats.org/officeDocument/2006/relationships/image" Target="../media/image57.png"/><Relationship Id="rId4" Type="http://schemas.openxmlformats.org/officeDocument/2006/relationships/chart" Target="../charts/chart17.xml"/><Relationship Id="rId9" Type="http://schemas.openxmlformats.org/officeDocument/2006/relationships/image" Target="../media/image56.png"/></Relationships>
</file>

<file path=ppt/slides/_rels/slide3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30.xml"/><Relationship Id="rId7"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61.png"/><Relationship Id="rId11" Type="http://schemas.openxmlformats.org/officeDocument/2006/relationships/image" Target="../media/image72.emf"/><Relationship Id="rId5" Type="http://schemas.openxmlformats.org/officeDocument/2006/relationships/image" Target="../media/image60.png"/><Relationship Id="rId10" Type="http://schemas.openxmlformats.org/officeDocument/2006/relationships/oleObject" Target="https://mcvay-my.sharepoint.com/personal/david_mcvay_mcvayandassociates_com/Documents/Shared%20with%20Everyone/Market%20Share%20Banks%20and%20Trusts.xlsm!7.%20Summary!R741C1:R751C6" TargetMode="External"/><Relationship Id="rId4" Type="http://schemas.openxmlformats.org/officeDocument/2006/relationships/chart" Target="../charts/chart18.xml"/><Relationship Id="rId9" Type="http://schemas.openxmlformats.org/officeDocument/2006/relationships/image" Target="../media/image73.png"/></Relationships>
</file>

<file path=ppt/slides/_rels/slide33.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notesSlide" Target="../notesSlides/notesSlide31.xml"/><Relationship Id="rId7" Type="http://schemas.openxmlformats.org/officeDocument/2006/relationships/image" Target="../media/image32.png"/><Relationship Id="rId12" Type="http://schemas.openxmlformats.org/officeDocument/2006/relationships/image" Target="../media/image74.e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31.png"/><Relationship Id="rId11" Type="http://schemas.openxmlformats.org/officeDocument/2006/relationships/oleObject" Target="https://mcvay-my.sharepoint.com/personal/david_mcvay_mcvayandassociates_com/Documents/Shared%20with%20Everyone/Market%20Share%20Banks%20and%20Trusts.xlsm!7.%20Summary!R752C1:R763C6" TargetMode="External"/><Relationship Id="rId5" Type="http://schemas.openxmlformats.org/officeDocument/2006/relationships/image" Target="../media/image30.png"/><Relationship Id="rId10" Type="http://schemas.openxmlformats.org/officeDocument/2006/relationships/image" Target="../media/image64.png"/><Relationship Id="rId4" Type="http://schemas.openxmlformats.org/officeDocument/2006/relationships/chart" Target="../charts/chart19.xml"/><Relationship Id="rId9" Type="http://schemas.openxmlformats.org/officeDocument/2006/relationships/image" Target="../media/image34.png"/></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75.emf"/><Relationship Id="rId3" Type="http://schemas.openxmlformats.org/officeDocument/2006/relationships/notesSlide" Target="../notesSlides/notesSlide32.xml"/><Relationship Id="rId7" Type="http://schemas.openxmlformats.org/officeDocument/2006/relationships/image" Target="../media/image39.png"/><Relationship Id="rId12" Type="http://schemas.openxmlformats.org/officeDocument/2006/relationships/oleObject" Target="https://mcvay-my.sharepoint.com/personal/david_mcvay_mcvayandassociates_com/Documents/Shared%20with%20Everyone/Market%20Share%20Banks%20and%20Trusts.xlsm!7.%20Summary!R764C1:R785C6" TargetMode="External"/><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38.gif"/><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chart" Target="../charts/chart20.xml"/><Relationship Id="rId9" Type="http://schemas.openxmlformats.org/officeDocument/2006/relationships/image" Target="../media/image41.png"/><Relationship Id="rId1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76.emf"/><Relationship Id="rId5" Type="http://schemas.openxmlformats.org/officeDocument/2006/relationships/oleObject" Target="https://mcvay-my.sharepoint.com/personal/david_mcvay_mcvayandassociates_com/Documents/Shared%20with%20Everyone/Market%20Share%20Banks%20and%20Trusts.xlsm!3.%20BOC%20Summary!R23C7:R28C11" TargetMode="External"/><Relationship Id="rId4" Type="http://schemas.openxmlformats.org/officeDocument/2006/relationships/chart" Target="../charts/chart21.xml"/></Relationships>
</file>

<file path=ppt/slides/_rels/slide36.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Market%20Share%20Banks%20and%20Trusts.xlsm!9.%20Mtg%20Rates!R5C23:R14C25" TargetMode="External"/><Relationship Id="rId3" Type="http://schemas.openxmlformats.org/officeDocument/2006/relationships/notesSlide" Target="../notesSlides/notesSlide34.xml"/><Relationship Id="rId7" Type="http://schemas.openxmlformats.org/officeDocument/2006/relationships/image" Target="../media/image77.emf"/><Relationship Id="rId2" Type="http://schemas.openxmlformats.org/officeDocument/2006/relationships/slideLayout" Target="../slideLayouts/slideLayout6.xml"/><Relationship Id="rId1" Type="http://schemas.openxmlformats.org/officeDocument/2006/relationships/vmlDrawing" Target="../drawings/vmlDrawing27.vml"/><Relationship Id="rId6" Type="http://schemas.openxmlformats.org/officeDocument/2006/relationships/oleObject" Target="https://mcvay-my.sharepoint.com/personal/david_mcvay_mcvayandassociates_com/Documents/Shared%20with%20Everyone/Market%20Share%20Banks%20and%20Trusts.xlsm!9.%20Mtg%20Rates!R5C19:R19C21" TargetMode="External"/><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78.emf"/></Relationships>
</file>

<file path=ppt/slides/_rels/slide37.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84.e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https://mcvay-my.sharepoint.com/personal/david_mcvay_mcvayandassociates_com/Documents/Shared%20with%20Everyone/Market%20Share%20Banks%20and%20Trusts.xlsm!7.%20Summary!R840C1:R861C6" TargetMode="External"/><Relationship Id="rId5" Type="http://schemas.openxmlformats.org/officeDocument/2006/relationships/image" Target="../media/image83.emf"/><Relationship Id="rId4" Type="http://schemas.openxmlformats.org/officeDocument/2006/relationships/oleObject" Target="https://mcvay-my.sharepoint.com/personal/david_mcvay_mcvayandassociates_com/Documents/Shared%20with%20Everyone/Market%20Share%20Banks%20and%20Trusts.xlsm!7.%20Summary!R822C1:R839C6"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3.xml"/><Relationship Id="rId7" Type="http://schemas.openxmlformats.org/officeDocument/2006/relationships/oleObject" Target="https://mcvay-my.sharepoint.com/personal/david_mcvay_mcvayandassociates_com/Documents/Shared%20with%20Everyone/Market%20Share%20Banks%20and%20Trusts.xlsm!3.%20BOC%20Summary!R1C7:R7C11"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https://mcvay-my.sharepoint.com/personal/david_mcvay_mcvayandassociates_com/Documents/Shared%20with%20Everyone/Market%20Share%20Banks%20and%20Trusts.xlsm!3.%20BOC%20Summary!R1C1:R10C5" TargetMode="Externa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38.xml"/><Relationship Id="rId7" Type="http://schemas.openxmlformats.org/officeDocument/2006/relationships/image" Target="../media/image55.png"/><Relationship Id="rId12" Type="http://schemas.openxmlformats.org/officeDocument/2006/relationships/image" Target="../media/image85.e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54.png"/><Relationship Id="rId11" Type="http://schemas.openxmlformats.org/officeDocument/2006/relationships/oleObject" Target="https://mcvay-my.sharepoint.com/personal/david_mcvay_mcvayandassociates_com/Documents/Shared%20with%20Everyone/Market%20Share%20Banks%20and%20Trusts.xlsm!7.%20Summary!R862C1:R873C6" TargetMode="External"/><Relationship Id="rId5" Type="http://schemas.openxmlformats.org/officeDocument/2006/relationships/image" Target="../media/image53.png"/><Relationship Id="rId10" Type="http://schemas.openxmlformats.org/officeDocument/2006/relationships/image" Target="../media/image57.png"/><Relationship Id="rId4" Type="http://schemas.openxmlformats.org/officeDocument/2006/relationships/chart" Target="../charts/chart22.xml"/><Relationship Id="rId9" Type="http://schemas.openxmlformats.org/officeDocument/2006/relationships/image" Target="../media/image56.png"/></Relationships>
</file>

<file path=ppt/slides/_rels/slide4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notesSlide" Target="../notesSlides/notesSlide39.xml"/><Relationship Id="rId7"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61.png"/><Relationship Id="rId11" Type="http://schemas.openxmlformats.org/officeDocument/2006/relationships/image" Target="../media/image86.emf"/><Relationship Id="rId5" Type="http://schemas.openxmlformats.org/officeDocument/2006/relationships/image" Target="../media/image60.png"/><Relationship Id="rId10" Type="http://schemas.openxmlformats.org/officeDocument/2006/relationships/oleObject" Target="https://mcvay-my.sharepoint.com/personal/david_mcvay_mcvayandassociates_com/Documents/Shared%20with%20Everyone/Market%20Share%20Banks%20and%20Trusts.xlsm!7.%20Summary!R874C1:R884C6" TargetMode="External"/><Relationship Id="rId4" Type="http://schemas.openxmlformats.org/officeDocument/2006/relationships/chart" Target="../charts/chart23.xml"/><Relationship Id="rId9" Type="http://schemas.openxmlformats.org/officeDocument/2006/relationships/image" Target="../media/image24.png"/></Relationships>
</file>

<file path=ppt/slides/_rels/slide42.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notesSlide" Target="../notesSlides/notesSlide40.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31.png"/><Relationship Id="rId11" Type="http://schemas.openxmlformats.org/officeDocument/2006/relationships/image" Target="../media/image87.emf"/><Relationship Id="rId5" Type="http://schemas.openxmlformats.org/officeDocument/2006/relationships/image" Target="../media/image88.png"/><Relationship Id="rId10" Type="http://schemas.openxmlformats.org/officeDocument/2006/relationships/oleObject" Target="https://mcvay-my.sharepoint.com/personal/david_mcvay_mcvayandassociates_com/Documents/Shared%20with%20Everyone/Market%20Share%20Banks%20and%20Trusts.xlsm!7.%20Summary!R885C1:R895C6" TargetMode="External"/><Relationship Id="rId4" Type="http://schemas.openxmlformats.org/officeDocument/2006/relationships/chart" Target="../charts/chart24.xml"/><Relationship Id="rId9" Type="http://schemas.openxmlformats.org/officeDocument/2006/relationships/image" Target="../media/image34.png"/></Relationships>
</file>

<file path=ppt/slides/_rels/slide4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4.png"/><Relationship Id="rId3" Type="http://schemas.openxmlformats.org/officeDocument/2006/relationships/notesSlide" Target="../notesSlides/notesSlide41.xml"/><Relationship Id="rId7" Type="http://schemas.openxmlformats.org/officeDocument/2006/relationships/image" Target="../media/image39.png"/><Relationship Id="rId12" Type="http://schemas.openxmlformats.org/officeDocument/2006/relationships/image" Target="../media/image89.e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38.gif"/><Relationship Id="rId11" Type="http://schemas.openxmlformats.org/officeDocument/2006/relationships/oleObject" Target="https://mcvay-my.sharepoint.com/personal/david_mcvay_mcvayandassociates_com/Documents/Shared%20with%20Everyone/Market%20Share%20Banks%20and%20Trusts.xlsm!7.%20Summary!R896C1:R916C6" TargetMode="External"/><Relationship Id="rId5" Type="http://schemas.openxmlformats.org/officeDocument/2006/relationships/image" Target="../media/image37.png"/><Relationship Id="rId10" Type="http://schemas.openxmlformats.org/officeDocument/2006/relationships/image" Target="../media/image43.png"/><Relationship Id="rId4" Type="http://schemas.openxmlformats.org/officeDocument/2006/relationships/chart" Target="../charts/chart25.xml"/><Relationship Id="rId9" Type="http://schemas.openxmlformats.org/officeDocument/2006/relationships/image" Target="../media/image42.sv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90.emf"/><Relationship Id="rId5" Type="http://schemas.openxmlformats.org/officeDocument/2006/relationships/oleObject" Target="https://mcvay-my.sharepoint.com/personal/david_mcvay_mcvayandassociates_com/Documents/Shared%20with%20Everyone/Market%20Share%20Banks%20and%20Trusts.xlsm!3.%20BOC%20Summary!R30C7:R38C11" TargetMode="External"/><Relationship Id="rId4" Type="http://schemas.openxmlformats.org/officeDocument/2006/relationships/chart" Target="../charts/chart2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91.emf"/><Relationship Id="rId5" Type="http://schemas.openxmlformats.org/officeDocument/2006/relationships/oleObject" Target="https://mcvay-my.sharepoint.com/personal/david_mcvay_mcvayandassociates_com/Documents/Shared%20with%20Everyone/Market%20Share%20Banks%20and%20Trusts.xlsm!7.%20Summary!R917C1:R927C5" TargetMode="External"/><Relationship Id="rId4" Type="http://schemas.openxmlformats.org/officeDocument/2006/relationships/chart" Target="../charts/chart27.xml"/></Relationships>
</file>

<file path=ppt/slides/_rels/slide46.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95.e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https://mcvay-my.sharepoint.com/personal/david_mcvay_mcvayandassociates_com/Documents/Shared%20with%20Everyone/Market%20Share%20Banks%20and%20Trusts.xlsm!7.%20Summary!R986C1:R1007C6" TargetMode="External"/><Relationship Id="rId5" Type="http://schemas.openxmlformats.org/officeDocument/2006/relationships/image" Target="../media/image94.emf"/><Relationship Id="rId4" Type="http://schemas.openxmlformats.org/officeDocument/2006/relationships/oleObject" Target="https://mcvay-my.sharepoint.com/personal/david_mcvay_mcvayandassociates_com/Documents/Shared%20with%20Everyone/Market%20Share%20Banks%20and%20Trusts.xlsm!7.%20Summary!R968C1:R985C6"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47.xml"/><Relationship Id="rId7" Type="http://schemas.openxmlformats.org/officeDocument/2006/relationships/image" Target="../media/image53.png"/><Relationship Id="rId12" Type="http://schemas.openxmlformats.org/officeDocument/2006/relationships/image" Target="../media/image96.emf"/><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57.png"/><Relationship Id="rId11" Type="http://schemas.openxmlformats.org/officeDocument/2006/relationships/oleObject" Target="https://mcvay-my.sharepoint.com/personal/david_mcvay_mcvayandassociates_com/Documents/Shared%20with%20Everyone/Market%20Share%20Banks%20and%20Trusts.xlsm!7.%20Summary!R1008C1:R1019C6" TargetMode="External"/><Relationship Id="rId5" Type="http://schemas.openxmlformats.org/officeDocument/2006/relationships/image" Target="../media/image54.png"/><Relationship Id="rId10" Type="http://schemas.openxmlformats.org/officeDocument/2006/relationships/image" Target="../media/image56.png"/><Relationship Id="rId4" Type="http://schemas.openxmlformats.org/officeDocument/2006/relationships/chart" Target="../charts/chart28.xml"/><Relationship Id="rId9"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notesSlide" Target="../notesSlides/notesSlide48.xml"/><Relationship Id="rId7" Type="http://schemas.openxmlformats.org/officeDocument/2006/relationships/image" Target="../media/image61.png"/><Relationship Id="rId12" Type="http://schemas.openxmlformats.org/officeDocument/2006/relationships/image" Target="../media/image97.emf"/><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60.png"/><Relationship Id="rId11" Type="http://schemas.openxmlformats.org/officeDocument/2006/relationships/oleObject" Target="https://mcvay-my.sharepoint.com/personal/david_mcvay_mcvayandassociates_com/Documents/Shared%20with%20Everyone/Market%20Share%20Banks%20and%20Trusts.xlsm!7.%20Summary!R1020C1:R1030C6" TargetMode="External"/><Relationship Id="rId5" Type="http://schemas.openxmlformats.org/officeDocument/2006/relationships/image" Target="../media/image98.png"/><Relationship Id="rId10" Type="http://schemas.openxmlformats.org/officeDocument/2006/relationships/image" Target="../media/image73.png"/><Relationship Id="rId4" Type="http://schemas.openxmlformats.org/officeDocument/2006/relationships/chart" Target="../charts/chart29.xml"/><Relationship Id="rId9" Type="http://schemas.openxmlformats.org/officeDocument/2006/relationships/image" Target="../media/image99.png"/></Relationships>
</file>

<file path=ppt/slides/_rels/slide5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49.xml"/><Relationship Id="rId7" Type="http://schemas.openxmlformats.org/officeDocument/2006/relationships/image" Target="../media/image33.gif"/><Relationship Id="rId12" Type="http://schemas.openxmlformats.org/officeDocument/2006/relationships/image" Target="../media/image100.emf"/><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32.png"/><Relationship Id="rId11" Type="http://schemas.openxmlformats.org/officeDocument/2006/relationships/oleObject" Target="https://mcvay-my.sharepoint.com/personal/david_mcvay_mcvayandassociates_com/Documents/Shared%20with%20Everyone/Market%20Share%20Banks%20and%20Trusts.xlsm!7.%20Summary!R1031C1:R1042C6" TargetMode="External"/><Relationship Id="rId5" Type="http://schemas.openxmlformats.org/officeDocument/2006/relationships/image" Target="../media/image101.png"/><Relationship Id="rId10" Type="http://schemas.openxmlformats.org/officeDocument/2006/relationships/image" Target="../media/image64.png"/><Relationship Id="rId4" Type="http://schemas.openxmlformats.org/officeDocument/2006/relationships/chart" Target="../charts/chart30.xml"/><Relationship Id="rId9" Type="http://schemas.openxmlformats.org/officeDocument/2006/relationships/image" Target="../media/image34.png"/></Relationships>
</file>

<file path=ppt/slides/_rels/slide52.xml.rels><?xml version="1.0" encoding="UTF-8" standalone="yes"?>
<Relationships xmlns="http://schemas.openxmlformats.org/package/2006/relationships"><Relationship Id="rId8" Type="http://schemas.openxmlformats.org/officeDocument/2006/relationships/image" Target="../media/image102.emf"/><Relationship Id="rId3" Type="http://schemas.openxmlformats.org/officeDocument/2006/relationships/notesSlide" Target="../notesSlides/notesSlide50.xml"/><Relationship Id="rId7" Type="http://schemas.openxmlformats.org/officeDocument/2006/relationships/oleObject" Target="https://mcvay-my.sharepoint.com/personal/david_mcvay_mcvayandassociates_com/Documents/Shared%20with%20Everyone/Market%20Share%20Banks%20and%20Trusts.xlsm!7.%20Summary!R1043C1:R1059C6" TargetMode="External"/><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43.png"/><Relationship Id="rId5" Type="http://schemas.openxmlformats.org/officeDocument/2006/relationships/image" Target="../media/image40.png"/><Relationship Id="rId4" Type="http://schemas.openxmlformats.org/officeDocument/2006/relationships/chart" Target="../charts/chart31.xml"/><Relationship Id="rId9" Type="http://schemas.openxmlformats.org/officeDocument/2006/relationships/image" Target="../media/image44.png"/></Relationships>
</file>

<file path=ppt/slides/_rels/slide53.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03.emf"/><Relationship Id="rId3" Type="http://schemas.openxmlformats.org/officeDocument/2006/relationships/notesSlide" Target="../notesSlides/notesSlide51.xml"/><Relationship Id="rId7" Type="http://schemas.openxmlformats.org/officeDocument/2006/relationships/image" Target="../media/image106.png"/><Relationship Id="rId12" Type="http://schemas.openxmlformats.org/officeDocument/2006/relationships/oleObject" Target="https://mcvay-my.sharepoint.com/personal/david_mcvay_mcvayandassociates_com/Documents/Shared%20with%20Everyone/Market%20Share%20Banks%20and%20Trusts.xlsm!7.%20Summary!R1060C1:R1071C6" TargetMode="External"/><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0" Type="http://schemas.openxmlformats.org/officeDocument/2006/relationships/image" Target="../media/image109.png"/><Relationship Id="rId4" Type="http://schemas.openxmlformats.org/officeDocument/2006/relationships/chart" Target="../charts/chart32.xml"/><Relationship Id="rId9" Type="http://schemas.openxmlformats.org/officeDocument/2006/relationships/image" Target="../media/image108.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41.vml"/><Relationship Id="rId5" Type="http://schemas.openxmlformats.org/officeDocument/2006/relationships/image" Target="../media/image111.emf"/><Relationship Id="rId4" Type="http://schemas.openxmlformats.org/officeDocument/2006/relationships/oleObject" Target="https://mcvay-my.sharepoint.com/personal/david_mcvay_mcvayandassociates_com/Documents/Shared%20with%20Everyone/Market%20Share%20Banks%20and%20Trusts.xlsm!7.%20Summary!R1097C1:R1112C8"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42.vml"/><Relationship Id="rId5" Type="http://schemas.openxmlformats.org/officeDocument/2006/relationships/image" Target="../media/image112.emf"/><Relationship Id="rId4" Type="http://schemas.openxmlformats.org/officeDocument/2006/relationships/oleObject" Target="https://mcvay-my.sharepoint.com/personal/david_mcvay_mcvayandassociates_com/Documents/Shared%20with%20Everyone/Market%20Share%20Banks%20and%20Trusts.xlsm!7.%20Summary!R1113C1:R1125C8"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113.emf"/><Relationship Id="rId2" Type="http://schemas.openxmlformats.org/officeDocument/2006/relationships/slideLayout" Target="../slideLayouts/slideLayout12.xml"/><Relationship Id="rId1" Type="http://schemas.openxmlformats.org/officeDocument/2006/relationships/vmlDrawing" Target="../drawings/vmlDrawing43.vml"/><Relationship Id="rId6" Type="http://schemas.openxmlformats.org/officeDocument/2006/relationships/oleObject" Target="https://mcvay-my.sharepoint.com/personal/david_mcvay_mcvayandassociates_com/Documents/Shared%20with%20Everyone/Market%20Share%20Banks%20and%20Trusts.xlsm!7.%20Summary!R2C1:R12C7" TargetMode="External"/><Relationship Id="rId5" Type="http://schemas.openxmlformats.org/officeDocument/2006/relationships/chart" Target="../charts/chart33.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115.emf"/><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oleObject" Target="https://mcvay-my.sharepoint.com/personal/david_mcvay_mcvayandassociates_com/Documents/Shared%20with%20Everyone/Market%20Share%20Banks%20and%20Trusts.xlsm!7.%20Summary!R2C1:R12C7" TargetMode="External"/><Relationship Id="rId5" Type="http://schemas.openxmlformats.org/officeDocument/2006/relationships/chart" Target="../charts/chart34.xml"/><Relationship Id="rId4" Type="http://schemas.openxmlformats.org/officeDocument/2006/relationships/image" Target="../media/image114.png"/></Relationships>
</file>

<file path=ppt/slides/_rels/slide59.xml.rels><?xml version="1.0" encoding="UTF-8" standalone="yes"?>
<Relationships xmlns="http://schemas.openxmlformats.org/package/2006/relationships"><Relationship Id="rId3" Type="http://schemas.openxmlformats.org/officeDocument/2006/relationships/hyperlink" Target="https://c212.net/c/link/?t=0&amp;l=en&amp;o=3299980-1&amp;h=2730104673&amp;u=https%3A%2F%2Fwww.rbcroyalbank.com%2Fmobile%2Ffeature%2Fnomi%2Findex.html&amp;a=NOMI" TargetMode="External"/><Relationship Id="rId7" Type="http://schemas.openxmlformats.org/officeDocument/2006/relationships/hyperlink" Target="http://www.rbc.com/newsroom/news/index.htm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hyperlink" Target="https://www.mydoh.ca/" TargetMode="External"/><Relationship Id="rId4" Type="http://schemas.openxmlformats.org/officeDocument/2006/relationships/hyperlink" Target="https://c212.net/c/link/?t=0&amp;l=en&amp;o=3299980-1&amp;h=3886609001&amp;u=https%3A%2F%2Fwww.rbcroyalbank.com%2Fways-to-bank%2Fmobile%2Frbc-mobile-app%2F2step%2F&amp;a=2-Step+Verific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116.emf"/><Relationship Id="rId2" Type="http://schemas.openxmlformats.org/officeDocument/2006/relationships/slideLayout" Target="../slideLayouts/slideLayout12.xml"/><Relationship Id="rId1" Type="http://schemas.openxmlformats.org/officeDocument/2006/relationships/vmlDrawing" Target="../drawings/vmlDrawing45.vml"/><Relationship Id="rId6" Type="http://schemas.openxmlformats.org/officeDocument/2006/relationships/oleObject" Target="https://mcvay-my.sharepoint.com/personal/david_mcvay_mcvayandassociates_com/Documents/Shared%20with%20Everyone/Market%20Share%20Banks%20and%20Trusts.xlsm!7.%20Summary!TD" TargetMode="External"/><Relationship Id="rId5" Type="http://schemas.openxmlformats.org/officeDocument/2006/relationships/chart" Target="../charts/chart35.xml"/><Relationship Id="rId4" Type="http://schemas.openxmlformats.org/officeDocument/2006/relationships/image" Target="../media/image117.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image" Target="../media/image118.emf"/><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oleObject" Target="https://mcvay-my.sharepoint.com/personal/david_mcvay_mcvayandassociates_com/Documents/Shared%20with%20Everyone/Market%20Share%20Banks%20and%20Trusts.xlsm!7.%20Summary!TD" TargetMode="External"/><Relationship Id="rId5" Type="http://schemas.openxmlformats.org/officeDocument/2006/relationships/chart" Target="../charts/chart36.xml"/><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c212.net/c/link/?t=0&amp;l=en&amp;o=3380580-1&amp;h=540477777&amp;u=https%3A%2F%2Fwww.td.com%2Fca%2Fen%2Fpersonal-banking%2Fhow-to%2Finternational-money-transfer%2Ftd-global-transfer%2F&amp;a=TD+Global+Transfer"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td.mediaroom.com/" TargetMode="External"/><Relationship Id="rId5" Type="http://schemas.openxmlformats.org/officeDocument/2006/relationships/image" Target="../media/image117.png"/><Relationship Id="rId4" Type="http://schemas.openxmlformats.org/officeDocument/2006/relationships/hyperlink" Target="https://c212.net/c/link/?t=0&amp;l=en&amp;o=3380580-1&amp;h=2734523155&amp;u=https%3A%2F%2Fwww.td.com%2Fca%2Fen%2Fpersonal-banking%2Fsolutions%2Fways-to-pay-and-send-money%2F&amp;a=TD+Access+Card" TargetMode="Externa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119.emf"/><Relationship Id="rId2" Type="http://schemas.openxmlformats.org/officeDocument/2006/relationships/slideLayout" Target="../slideLayouts/slideLayout12.xml"/><Relationship Id="rId1" Type="http://schemas.openxmlformats.org/officeDocument/2006/relationships/vmlDrawing" Target="../drawings/vmlDrawing47.vml"/><Relationship Id="rId6" Type="http://schemas.openxmlformats.org/officeDocument/2006/relationships/oleObject" Target="https://mcvay-my.sharepoint.com/personal/david_mcvay_mcvayandassociates_com/Documents/Shared%20with%20Everyone/Market%20Share%20Banks%20and%20Trusts.xlsm!7.%20Summary!Scotiabank" TargetMode="External"/><Relationship Id="rId5" Type="http://schemas.openxmlformats.org/officeDocument/2006/relationships/chart" Target="../charts/chart37.xml"/><Relationship Id="rId4" Type="http://schemas.openxmlformats.org/officeDocument/2006/relationships/image" Target="../media/image120.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121.emf"/><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oleObject" Target="https://mcvay-my.sharepoint.com/personal/david_mcvay_mcvayandassociates_com/Documents/Shared%20with%20Everyone/Market%20Share%20Banks%20and%20Trusts.xlsm!7.%20Summary!Scotiabank" TargetMode="External"/><Relationship Id="rId5" Type="http://schemas.openxmlformats.org/officeDocument/2006/relationships/chart" Target="../charts/chart38.xml"/><Relationship Id="rId4" Type="http://schemas.openxmlformats.org/officeDocument/2006/relationships/image" Target="../media/image120.png"/></Relationships>
</file>

<file path=ppt/slides/_rels/slide6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s://www.scotiabank.com/ca/en/about/news.html" TargetMode="External"/><Relationship Id="rId4" Type="http://schemas.openxmlformats.org/officeDocument/2006/relationships/hyperlink" Target="http://media.scotiabank.com/cdaen/" TargetMode="Externa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3.xml"/><Relationship Id="rId7" Type="http://schemas.openxmlformats.org/officeDocument/2006/relationships/image" Target="../media/image122.emf"/><Relationship Id="rId2" Type="http://schemas.openxmlformats.org/officeDocument/2006/relationships/slideLayout" Target="../slideLayouts/slideLayout12.xml"/><Relationship Id="rId1" Type="http://schemas.openxmlformats.org/officeDocument/2006/relationships/vmlDrawing" Target="../drawings/vmlDrawing49.vml"/><Relationship Id="rId6" Type="http://schemas.openxmlformats.org/officeDocument/2006/relationships/oleObject" Target="https://mcvay-my.sharepoint.com/personal/david_mcvay_mcvayandassociates_com/Documents/Shared%20with%20Everyone/Market%20Share%20Banks%20and%20Trusts.xlsm!7.%20Summary!CIBC" TargetMode="External"/><Relationship Id="rId5" Type="http://schemas.openxmlformats.org/officeDocument/2006/relationships/chart" Target="../charts/chart39.xml"/><Relationship Id="rId4" Type="http://schemas.openxmlformats.org/officeDocument/2006/relationships/image" Target="../media/image123.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124.emf"/><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oleObject" Target="https://mcvay-my.sharepoint.com/personal/david_mcvay_mcvayandassociates_com/Documents/Shared%20with%20Everyone/Market%20Share%20Banks%20and%20Trusts.xlsm!7.%20Summary!CIBC" TargetMode="External"/><Relationship Id="rId5" Type="http://schemas.openxmlformats.org/officeDocument/2006/relationships/chart" Target="../charts/chart40.xml"/><Relationship Id="rId4" Type="http://schemas.openxmlformats.org/officeDocument/2006/relationships/image" Target="../media/image123.png"/></Relationships>
</file>

<file path=ppt/slides/_rels/slide6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hyperlink" Target="https://cibc.mediaroom.com/" TargetMode="External"/><Relationship Id="rId4" Type="http://schemas.openxmlformats.org/officeDocument/2006/relationships/hyperlink" Target="https://www.cibc.com/ca/media-centre/news-releases.html" TargetMode="Externa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6.xml"/><Relationship Id="rId7" Type="http://schemas.openxmlformats.org/officeDocument/2006/relationships/image" Target="../media/image125.emf"/><Relationship Id="rId2" Type="http://schemas.openxmlformats.org/officeDocument/2006/relationships/slideLayout" Target="../slideLayouts/slideLayout12.xml"/><Relationship Id="rId1" Type="http://schemas.openxmlformats.org/officeDocument/2006/relationships/vmlDrawing" Target="../drawings/vmlDrawing51.vml"/><Relationship Id="rId6" Type="http://schemas.openxmlformats.org/officeDocument/2006/relationships/oleObject" Target="https://mcvay-my.sharepoint.com/personal/david_mcvay_mcvayandassociates_com/Documents/Shared%20with%20Everyone/Market%20Share%20Banks%20and%20Trusts.xlsm!7.%20Summary!BMO" TargetMode="External"/><Relationship Id="rId5" Type="http://schemas.openxmlformats.org/officeDocument/2006/relationships/chart" Target="../charts/chart41.xml"/><Relationship Id="rId4" Type="http://schemas.openxmlformats.org/officeDocument/2006/relationships/image" Target="../media/image126.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image" Target="../media/image127.emf"/><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oleObject" Target="https://mcvay-my.sharepoint.com/personal/david_mcvay_mcvayandassociates_com/Documents/Shared%20with%20Everyone/Market%20Share%20Banks%20and%20Trusts.xlsm!7.%20Summary!BMO" TargetMode="External"/><Relationship Id="rId5" Type="http://schemas.openxmlformats.org/officeDocument/2006/relationships/chart" Target="../charts/chart42.xml"/><Relationship Id="rId4" Type="http://schemas.openxmlformats.org/officeDocument/2006/relationships/image" Target="../media/image126.png"/></Relationships>
</file>

<file path=ppt/slides/_rels/slide71.xml.rels><?xml version="1.0" encoding="UTF-8" standalone="yes"?>
<Relationships xmlns="http://schemas.openxmlformats.org/package/2006/relationships"><Relationship Id="rId3" Type="http://schemas.openxmlformats.org/officeDocument/2006/relationships/hyperlink" Target="https://c212.net/c/link/?t=0&amp;l=en&amp;o=3370250-2&amp;h=843586928&amp;u=https%3A%2F%2Fwww.bmo.com%2Fmain%2Fbusiness%2Fcredit-cards%2F&amp;a=Mastercard%C2%AE+credit+cards"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newsroom.bmo.com/" TargetMode="External"/><Relationship Id="rId5" Type="http://schemas.openxmlformats.org/officeDocument/2006/relationships/image" Target="../media/image126.png"/><Relationship Id="rId4" Type="http://schemas.openxmlformats.org/officeDocument/2006/relationships/hyperlink" Target="https://c212.net/c/link/?t=0&amp;l=en&amp;o=3352709-1&amp;h=1845044358&amp;u=https%3A%2F%2Fwww.bmo.com%2Fmain%2Fpersonal%2Fways-to-bank%2Fmanage-my-money-insights%2F&amp;a=Insights" TargetMode="Externa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9.xml"/><Relationship Id="rId7" Type="http://schemas.openxmlformats.org/officeDocument/2006/relationships/image" Target="../media/image128.emf"/><Relationship Id="rId2" Type="http://schemas.openxmlformats.org/officeDocument/2006/relationships/slideLayout" Target="../slideLayouts/slideLayout12.xml"/><Relationship Id="rId1" Type="http://schemas.openxmlformats.org/officeDocument/2006/relationships/vmlDrawing" Target="../drawings/vmlDrawing53.vml"/><Relationship Id="rId6" Type="http://schemas.openxmlformats.org/officeDocument/2006/relationships/oleObject" Target="https://mcvay-my.sharepoint.com/personal/david_mcvay_mcvayandassociates_com/Documents/Shared%20with%20Everyone/Market%20Share%20Banks%20and%20Trusts.xlsm!7.%20Summary!Desjardins" TargetMode="External"/><Relationship Id="rId5" Type="http://schemas.openxmlformats.org/officeDocument/2006/relationships/chart" Target="../charts/chart43.xml"/><Relationship Id="rId4" Type="http://schemas.openxmlformats.org/officeDocument/2006/relationships/image" Target="../media/image129.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0.xml"/><Relationship Id="rId7" Type="http://schemas.openxmlformats.org/officeDocument/2006/relationships/image" Target="../media/image128.emf"/><Relationship Id="rId2" Type="http://schemas.openxmlformats.org/officeDocument/2006/relationships/slideLayout" Target="../slideLayouts/slideLayout12.xml"/><Relationship Id="rId1" Type="http://schemas.openxmlformats.org/officeDocument/2006/relationships/vmlDrawing" Target="../drawings/vmlDrawing54.vml"/><Relationship Id="rId6" Type="http://schemas.openxmlformats.org/officeDocument/2006/relationships/oleObject" Target="https://mcvay-my.sharepoint.com/personal/david_mcvay_mcvayandassociates_com/Documents/Shared%20with%20Everyone/Market%20Share%20Banks%20and%20Trusts.xlsm!7.%20Summary!Desjardins" TargetMode="External"/><Relationship Id="rId5" Type="http://schemas.openxmlformats.org/officeDocument/2006/relationships/chart" Target="../charts/chart44.xml"/><Relationship Id="rId4" Type="http://schemas.openxmlformats.org/officeDocument/2006/relationships/image" Target="../media/image129.png"/></Relationships>
</file>

<file path=ppt/slides/_rels/slide7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s://www.desjardins.com/ca/about-us/newsroom/index.jsp" TargetMode="External"/><Relationship Id="rId4" Type="http://schemas.openxmlformats.org/officeDocument/2006/relationships/hyperlink" Target="https://www.desjardins.com/ca/about-us/newsroom/press-releases/" TargetMode="External"/></Relationships>
</file>

<file path=ppt/slides/_rels/slide75.xml.rels><?xml version="1.0" encoding="UTF-8" standalone="yes"?>
<Relationships xmlns="http://schemas.openxmlformats.org/package/2006/relationships"><Relationship Id="rId13" Type="http://schemas.openxmlformats.org/officeDocument/2006/relationships/image" Target="../media/image140.png"/><Relationship Id="rId18" Type="http://schemas.openxmlformats.org/officeDocument/2006/relationships/image" Target="../media/image145.png"/><Relationship Id="rId26" Type="http://schemas.openxmlformats.org/officeDocument/2006/relationships/image" Target="../media/image153.png"/><Relationship Id="rId3" Type="http://schemas.openxmlformats.org/officeDocument/2006/relationships/notesSlide" Target="../notesSlides/notesSlide72.xml"/><Relationship Id="rId21" Type="http://schemas.openxmlformats.org/officeDocument/2006/relationships/image" Target="../media/image148.png"/><Relationship Id="rId34" Type="http://schemas.openxmlformats.org/officeDocument/2006/relationships/chart" Target="../charts/chart45.xml"/><Relationship Id="rId7" Type="http://schemas.openxmlformats.org/officeDocument/2006/relationships/image" Target="../media/image134.png"/><Relationship Id="rId12" Type="http://schemas.openxmlformats.org/officeDocument/2006/relationships/image" Target="../media/image139.png"/><Relationship Id="rId17" Type="http://schemas.openxmlformats.org/officeDocument/2006/relationships/image" Target="../media/image144.png"/><Relationship Id="rId25" Type="http://schemas.openxmlformats.org/officeDocument/2006/relationships/image" Target="../media/image152.png"/><Relationship Id="rId33" Type="http://schemas.openxmlformats.org/officeDocument/2006/relationships/image" Target="../media/image160.png"/><Relationship Id="rId2" Type="http://schemas.openxmlformats.org/officeDocument/2006/relationships/slideLayout" Target="../slideLayouts/slideLayout12.xml"/><Relationship Id="rId16" Type="http://schemas.openxmlformats.org/officeDocument/2006/relationships/image" Target="../media/image143.png"/><Relationship Id="rId20" Type="http://schemas.openxmlformats.org/officeDocument/2006/relationships/image" Target="../media/image147.png"/><Relationship Id="rId29" Type="http://schemas.openxmlformats.org/officeDocument/2006/relationships/image" Target="../media/image156.png"/><Relationship Id="rId1" Type="http://schemas.openxmlformats.org/officeDocument/2006/relationships/vmlDrawing" Target="../drawings/vmlDrawing55.vml"/><Relationship Id="rId6" Type="http://schemas.openxmlformats.org/officeDocument/2006/relationships/image" Target="../media/image133.png"/><Relationship Id="rId11" Type="http://schemas.openxmlformats.org/officeDocument/2006/relationships/image" Target="../media/image138.png"/><Relationship Id="rId24" Type="http://schemas.openxmlformats.org/officeDocument/2006/relationships/image" Target="../media/image151.png"/><Relationship Id="rId32" Type="http://schemas.openxmlformats.org/officeDocument/2006/relationships/image" Target="../media/image159.png"/><Relationship Id="rId5" Type="http://schemas.openxmlformats.org/officeDocument/2006/relationships/image" Target="../media/image132.png"/><Relationship Id="rId15" Type="http://schemas.openxmlformats.org/officeDocument/2006/relationships/image" Target="../media/image142.png"/><Relationship Id="rId23" Type="http://schemas.openxmlformats.org/officeDocument/2006/relationships/image" Target="../media/image150.png"/><Relationship Id="rId28" Type="http://schemas.openxmlformats.org/officeDocument/2006/relationships/image" Target="../media/image155.png"/><Relationship Id="rId36" Type="http://schemas.openxmlformats.org/officeDocument/2006/relationships/image" Target="../media/image130.emf"/><Relationship Id="rId10" Type="http://schemas.openxmlformats.org/officeDocument/2006/relationships/image" Target="../media/image137.png"/><Relationship Id="rId19" Type="http://schemas.openxmlformats.org/officeDocument/2006/relationships/image" Target="../media/image146.png"/><Relationship Id="rId31" Type="http://schemas.openxmlformats.org/officeDocument/2006/relationships/image" Target="../media/image158.png"/><Relationship Id="rId4" Type="http://schemas.openxmlformats.org/officeDocument/2006/relationships/image" Target="../media/image131.png"/><Relationship Id="rId9" Type="http://schemas.openxmlformats.org/officeDocument/2006/relationships/image" Target="../media/image136.png"/><Relationship Id="rId14" Type="http://schemas.openxmlformats.org/officeDocument/2006/relationships/image" Target="../media/image141.png"/><Relationship Id="rId22" Type="http://schemas.openxmlformats.org/officeDocument/2006/relationships/image" Target="../media/image149.png"/><Relationship Id="rId27" Type="http://schemas.openxmlformats.org/officeDocument/2006/relationships/image" Target="../media/image154.png"/><Relationship Id="rId30" Type="http://schemas.openxmlformats.org/officeDocument/2006/relationships/image" Target="../media/image157.png"/><Relationship Id="rId35" Type="http://schemas.openxmlformats.org/officeDocument/2006/relationships/oleObject" Target="https://mcvay-my.sharepoint.com/personal/david_mcvay_mcvayandassociates_com/Documents/Shared%20with%20Everyone/Market%20Share%20Banks%20and%20Trusts.xlsm!7.%20Summary!National" TargetMode="External"/><Relationship Id="rId8" Type="http://schemas.openxmlformats.org/officeDocument/2006/relationships/image" Target="../media/image135.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3.xml"/><Relationship Id="rId7" Type="http://schemas.openxmlformats.org/officeDocument/2006/relationships/image" Target="../media/image161.emf"/><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oleObject" Target="https://mcvay-my.sharepoint.com/personal/david_mcvay_mcvayandassociates_com/Documents/Shared%20with%20Everyone/Market%20Share%20Banks%20and%20Trusts.xlsm!7.%20Summary!National" TargetMode="External"/><Relationship Id="rId5" Type="http://schemas.openxmlformats.org/officeDocument/2006/relationships/chart" Target="../charts/chart46.xml"/><Relationship Id="rId4" Type="http://schemas.openxmlformats.org/officeDocument/2006/relationships/image" Target="../media/image131.png"/></Relationships>
</file>

<file path=ppt/slides/_rels/slide7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hyperlink" Target="https://www.nbc.ca/en/about-us/news/news-room/press-releases.html" TargetMode="External"/><Relationship Id="rId4" Type="http://schemas.openxmlformats.org/officeDocument/2006/relationships/hyperlink" Target="https://www.nbc.ca/en/about-us.html" TargetMode="Externa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5.xml"/><Relationship Id="rId7" Type="http://schemas.openxmlformats.org/officeDocument/2006/relationships/image" Target="../media/image162.emf"/><Relationship Id="rId2" Type="http://schemas.openxmlformats.org/officeDocument/2006/relationships/slideLayout" Target="../slideLayouts/slideLayout12.xml"/><Relationship Id="rId1" Type="http://schemas.openxmlformats.org/officeDocument/2006/relationships/vmlDrawing" Target="../drawings/vmlDrawing57.vml"/><Relationship Id="rId6" Type="http://schemas.openxmlformats.org/officeDocument/2006/relationships/oleObject" Target="https://mcvay-my.sharepoint.com/personal/david_mcvay_mcvayandassociates_com/Documents/Shared%20with%20Everyone/Market%20Share%20Banks%20and%20Trusts.xlsm!7.%20Summary!HSBC" TargetMode="External"/><Relationship Id="rId5" Type="http://schemas.openxmlformats.org/officeDocument/2006/relationships/chart" Target="../charts/chart47.xml"/><Relationship Id="rId4" Type="http://schemas.openxmlformats.org/officeDocument/2006/relationships/image" Target="../media/image163.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6.xml"/><Relationship Id="rId7" Type="http://schemas.openxmlformats.org/officeDocument/2006/relationships/image" Target="../media/image164.emf"/><Relationship Id="rId2" Type="http://schemas.openxmlformats.org/officeDocument/2006/relationships/slideLayout" Target="../slideLayouts/slideLayout2.xml"/><Relationship Id="rId1" Type="http://schemas.openxmlformats.org/officeDocument/2006/relationships/vmlDrawing" Target="../drawings/vmlDrawing58.vml"/><Relationship Id="rId6" Type="http://schemas.openxmlformats.org/officeDocument/2006/relationships/oleObject" Target="https://mcvay-my.sharepoint.com/personal/david_mcvay_mcvayandassociates_com/Documents/Shared%20with%20Everyone/Market%20Share%20Banks%20and%20Trusts.xlsm!7.%20Summary!HSBC" TargetMode="External"/><Relationship Id="rId5" Type="http://schemas.openxmlformats.org/officeDocument/2006/relationships/chart" Target="../charts/chart48.xml"/><Relationship Id="rId4" Type="http://schemas.openxmlformats.org/officeDocument/2006/relationships/image" Target="../media/image16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https://mcvay-my.sharepoint.com/personal/david_mcvay_mcvayandassociates_com/Documents/Shared%20with%20Everyone/Market%20Share%20Banks%20and%20Trusts.xlsm!7.%20Summary!R372C1:R389C6" TargetMode="Externa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7.xml"/><Relationship Id="rId7" Type="http://schemas.openxmlformats.org/officeDocument/2006/relationships/image" Target="../media/image165.emf"/><Relationship Id="rId2" Type="http://schemas.openxmlformats.org/officeDocument/2006/relationships/slideLayout" Target="../slideLayouts/slideLayout12.xml"/><Relationship Id="rId1" Type="http://schemas.openxmlformats.org/officeDocument/2006/relationships/vmlDrawing" Target="../drawings/vmlDrawing59.vml"/><Relationship Id="rId6" Type="http://schemas.openxmlformats.org/officeDocument/2006/relationships/oleObject" Target="https://mcvay-my.sharepoint.com/personal/david_mcvay_mcvayandassociates_com/Documents/Shared%20with%20Everyone/Market%20Share%20Banks%20and%20Trusts.xlsm!7.%20Summary!Laurentian" TargetMode="External"/><Relationship Id="rId5" Type="http://schemas.openxmlformats.org/officeDocument/2006/relationships/chart" Target="../charts/chart49.xml"/><Relationship Id="rId4" Type="http://schemas.openxmlformats.org/officeDocument/2006/relationships/image" Target="../media/image166.jpe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8.xml"/><Relationship Id="rId7" Type="http://schemas.openxmlformats.org/officeDocument/2006/relationships/image" Target="../media/image167.emf"/><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oleObject" Target="https://mcvay-my.sharepoint.com/personal/david_mcvay_mcvayandassociates_com/Documents/Shared%20with%20Everyone/Market%20Share%20Banks%20and%20Trusts.xlsm!7.%20Summary!Laurentian" TargetMode="External"/><Relationship Id="rId5" Type="http://schemas.openxmlformats.org/officeDocument/2006/relationships/chart" Target="../charts/chart50.xml"/><Relationship Id="rId4" Type="http://schemas.openxmlformats.org/officeDocument/2006/relationships/image" Target="../media/image166.jpeg"/></Relationships>
</file>

<file path=ppt/slides/_rels/slide82.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hyperlink" Target="https://lbcfg.ca/press-room/" TargetMode="External"/><Relationship Id="rId4" Type="http://schemas.openxmlformats.org/officeDocument/2006/relationships/hyperlink" Target="http://laurentianbank.mediaroom.com/" TargetMode="External"/></Relationships>
</file>

<file path=ppt/slides/_rels/slide83.xml.rels><?xml version="1.0" encoding="UTF-8" standalone="yes"?>
<Relationships xmlns="http://schemas.openxmlformats.org/package/2006/relationships"><Relationship Id="rId8" Type="http://schemas.openxmlformats.org/officeDocument/2006/relationships/image" Target="../media/image168.emf"/><Relationship Id="rId3" Type="http://schemas.openxmlformats.org/officeDocument/2006/relationships/notesSlide" Target="../notesSlides/notesSlide80.xml"/><Relationship Id="rId7" Type="http://schemas.openxmlformats.org/officeDocument/2006/relationships/oleObject" Target="https://mcvay-my.sharepoint.com/personal/david_mcvay_mcvayandassociates_com/Documents/Shared%20with%20Everyone/Market%20Share%20Banks%20and%20Trusts.xlsm!7.%20Summary!CWB" TargetMode="External"/><Relationship Id="rId2" Type="http://schemas.openxmlformats.org/officeDocument/2006/relationships/slideLayout" Target="../slideLayouts/slideLayout12.xml"/><Relationship Id="rId1" Type="http://schemas.openxmlformats.org/officeDocument/2006/relationships/vmlDrawing" Target="../drawings/vmlDrawing61.vml"/><Relationship Id="rId6" Type="http://schemas.openxmlformats.org/officeDocument/2006/relationships/chart" Target="../charts/chart51.xml"/><Relationship Id="rId5" Type="http://schemas.openxmlformats.org/officeDocument/2006/relationships/image" Target="../media/image170.svg"/><Relationship Id="rId4" Type="http://schemas.openxmlformats.org/officeDocument/2006/relationships/image" Target="../media/image169.png"/></Relationships>
</file>

<file path=ppt/slides/_rels/slide84.xml.rels><?xml version="1.0" encoding="UTF-8" standalone="yes"?>
<Relationships xmlns="http://schemas.openxmlformats.org/package/2006/relationships"><Relationship Id="rId8" Type="http://schemas.openxmlformats.org/officeDocument/2006/relationships/image" Target="../media/image171.emf"/><Relationship Id="rId3" Type="http://schemas.openxmlformats.org/officeDocument/2006/relationships/notesSlide" Target="../notesSlides/notesSlide81.xml"/><Relationship Id="rId7" Type="http://schemas.openxmlformats.org/officeDocument/2006/relationships/oleObject" Target="https://mcvay-my.sharepoint.com/personal/david_mcvay_mcvayandassociates_com/Documents/Shared%20with%20Everyone/Market%20Share%20Banks%20and%20Trusts.xlsm!7.%20Summary!CWB" TargetMode="External"/><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chart" Target="../charts/chart52.xml"/><Relationship Id="rId5" Type="http://schemas.openxmlformats.org/officeDocument/2006/relationships/image" Target="../media/image170.svg"/><Relationship Id="rId4" Type="http://schemas.openxmlformats.org/officeDocument/2006/relationships/image" Target="../media/image169.png"/></Relationships>
</file>

<file path=ppt/slides/_rels/slide85.xml.rels><?xml version="1.0" encoding="UTF-8" standalone="yes"?>
<Relationships xmlns="http://schemas.openxmlformats.org/package/2006/relationships"><Relationship Id="rId8" Type="http://schemas.openxmlformats.org/officeDocument/2006/relationships/image" Target="../media/image170.svg"/><Relationship Id="rId3" Type="http://schemas.openxmlformats.org/officeDocument/2006/relationships/hyperlink" Target="https://www.cwbank.com/en/branch-locator/branches/alberta/edmonton/gateway" TargetMode="External"/><Relationship Id="rId7" Type="http://schemas.openxmlformats.org/officeDocument/2006/relationships/image" Target="../media/image169.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hyperlink" Target="https://www.cwb.com/en/news" TargetMode="External"/><Relationship Id="rId5" Type="http://schemas.openxmlformats.org/officeDocument/2006/relationships/hyperlink" Target="http://www.cwbankgroup.com/news-and-events" TargetMode="External"/><Relationship Id="rId4" Type="http://schemas.openxmlformats.org/officeDocument/2006/relationships/hyperlink" Target="https://www.cwbank.com/en/branch-locator/branches/alberta/edmonton/edmonton-main"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3.xml"/><Relationship Id="rId7" Type="http://schemas.openxmlformats.org/officeDocument/2006/relationships/image" Target="../media/image172.emf"/><Relationship Id="rId2" Type="http://schemas.openxmlformats.org/officeDocument/2006/relationships/slideLayout" Target="../slideLayouts/slideLayout12.xml"/><Relationship Id="rId1" Type="http://schemas.openxmlformats.org/officeDocument/2006/relationships/vmlDrawing" Target="../drawings/vmlDrawing63.vml"/><Relationship Id="rId6" Type="http://schemas.openxmlformats.org/officeDocument/2006/relationships/oleObject" Target="https://mcvay-my.sharepoint.com/personal/david_mcvay_mcvayandassociates_com/Documents/Shared%20with%20Everyone/Market%20Share%20Banks%20and%20Trusts.xlsm!7.%20Summary!ING" TargetMode="External"/><Relationship Id="rId5" Type="http://schemas.openxmlformats.org/officeDocument/2006/relationships/chart" Target="../charts/chart53.xml"/><Relationship Id="rId4" Type="http://schemas.openxmlformats.org/officeDocument/2006/relationships/image" Target="../media/image173.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4.xml"/><Relationship Id="rId7" Type="http://schemas.openxmlformats.org/officeDocument/2006/relationships/image" Target="../media/image174.emf"/><Relationship Id="rId2" Type="http://schemas.openxmlformats.org/officeDocument/2006/relationships/slideLayout" Target="../slideLayouts/slideLayout2.xml"/><Relationship Id="rId1" Type="http://schemas.openxmlformats.org/officeDocument/2006/relationships/vmlDrawing" Target="../drawings/vmlDrawing64.vml"/><Relationship Id="rId6" Type="http://schemas.openxmlformats.org/officeDocument/2006/relationships/oleObject" Target="https://mcvay-my.sharepoint.com/personal/david_mcvay_mcvayandassociates_com/Documents/Shared%20with%20Everyone/Market%20Share%20Banks%20and%20Trusts.xlsm!7.%20Summary!ING" TargetMode="External"/><Relationship Id="rId5" Type="http://schemas.openxmlformats.org/officeDocument/2006/relationships/chart" Target="../charts/chart54.xml"/><Relationship Id="rId4" Type="http://schemas.openxmlformats.org/officeDocument/2006/relationships/image" Target="../media/image173.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5.xml"/><Relationship Id="rId7" Type="http://schemas.openxmlformats.org/officeDocument/2006/relationships/image" Target="../media/image175.emf"/><Relationship Id="rId2" Type="http://schemas.openxmlformats.org/officeDocument/2006/relationships/slideLayout" Target="../slideLayouts/slideLayout12.xml"/><Relationship Id="rId1" Type="http://schemas.openxmlformats.org/officeDocument/2006/relationships/vmlDrawing" Target="../drawings/vmlDrawing65.vml"/><Relationship Id="rId6" Type="http://schemas.openxmlformats.org/officeDocument/2006/relationships/oleObject" Target="https://mcvay-my.sharepoint.com/personal/david_mcvay_mcvayandassociates_com/Documents/Shared%20with%20Everyone/Market%20Share%20Banks%20and%20Trusts.xlsm!7.%20Summary!equitable" TargetMode="External"/><Relationship Id="rId5" Type="http://schemas.openxmlformats.org/officeDocument/2006/relationships/chart" Target="../charts/chart55.xml"/><Relationship Id="rId4" Type="http://schemas.openxmlformats.org/officeDocument/2006/relationships/image" Target="../media/image176.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emf"/><Relationship Id="rId5" Type="http://schemas.openxmlformats.org/officeDocument/2006/relationships/oleObject" Target="https://mcvay-my.sharepoint.com/personal/david_mcvay_mcvayandassociates_com/Documents/Shared%20with%20Everyone/Market%20Share%20Banks%20and%20Trusts.xlsm!7.%20Summary!R390C1:R401C6" TargetMode="External"/><Relationship Id="rId4" Type="http://schemas.openxmlformats.org/officeDocument/2006/relationships/chart" Target="../charts/chart2.xml"/></Relationships>
</file>

<file path=ppt/slides/_rels/slide90.xml.rels><?xml version="1.0" encoding="UTF-8" standalone="yes"?>
<Relationships xmlns="http://schemas.openxmlformats.org/package/2006/relationships"><Relationship Id="rId8" Type="http://schemas.openxmlformats.org/officeDocument/2006/relationships/image" Target="../media/image177.emf"/><Relationship Id="rId3" Type="http://schemas.openxmlformats.org/officeDocument/2006/relationships/notesSlide" Target="../notesSlides/notesSlide86.xml"/><Relationship Id="rId7" Type="http://schemas.openxmlformats.org/officeDocument/2006/relationships/oleObject" Target="https://mcvay-my.sharepoint.com/personal/david_mcvay_mcvayandassociates_com/Documents/Shared%20with%20Everyone/Market%20Share%20Banks%20and%20Trusts.xlsm!7.%20Summary!equitable" TargetMode="External"/><Relationship Id="rId2" Type="http://schemas.openxmlformats.org/officeDocument/2006/relationships/slideLayout" Target="../slideLayouts/slideLayout12.xml"/><Relationship Id="rId1" Type="http://schemas.openxmlformats.org/officeDocument/2006/relationships/vmlDrawing" Target="../drawings/vmlDrawing66.v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image" Target="../media/image176.jpg"/></Relationships>
</file>

<file path=ppt/slides/_rels/slide91.xml.rels><?xml version="1.0" encoding="UTF-8" standalone="yes"?>
<Relationships xmlns="http://schemas.openxmlformats.org/package/2006/relationships"><Relationship Id="rId3" Type="http://schemas.openxmlformats.org/officeDocument/2006/relationships/hyperlink" Target="https://c212.net/c/link/?t=0&amp;l=en&amp;o=3149007-1&amp;h=1232843362&amp;u=http%3A%2F%2Fwww.eqbank.ca%2F&amp;a=EQ+Bank"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176.jpg"/><Relationship Id="rId4" Type="http://schemas.openxmlformats.org/officeDocument/2006/relationships/hyperlink" Target="http://eqbank.investorroom.com/news-releases" TargetMode="External"/></Relationships>
</file>

<file path=ppt/slides/_rels/slide92.xml.rels><?xml version="1.0" encoding="UTF-8" standalone="yes"?>
<Relationships xmlns="http://schemas.openxmlformats.org/package/2006/relationships"><Relationship Id="rId8" Type="http://schemas.openxmlformats.org/officeDocument/2006/relationships/oleObject" Target="https://mcvay-my.sharepoint.com/personal/david_mcvay_mcvayandassociates_com/Documents/Shared%20with%20Everyone/Market%20Share%20Banks%20and%20Trusts.xlsm!7.%20Summary!Manuife" TargetMode="External"/><Relationship Id="rId3" Type="http://schemas.openxmlformats.org/officeDocument/2006/relationships/notesSlide" Target="../notesSlides/notesSlide88.xml"/><Relationship Id="rId7" Type="http://schemas.openxmlformats.org/officeDocument/2006/relationships/hyperlink" Target="https://www.manulifebank.ca/support/customer/online-banking.html" TargetMode="External"/><Relationship Id="rId2" Type="http://schemas.openxmlformats.org/officeDocument/2006/relationships/slideLayout" Target="../slideLayouts/slideLayout12.xml"/><Relationship Id="rId1" Type="http://schemas.openxmlformats.org/officeDocument/2006/relationships/vmlDrawing" Target="../drawings/vmlDrawing67.vml"/><Relationship Id="rId6" Type="http://schemas.openxmlformats.org/officeDocument/2006/relationships/hyperlink" Target="https://www.manulifebank.ca/support/customer/mobile-banking.html" TargetMode="External"/><Relationship Id="rId5" Type="http://schemas.openxmlformats.org/officeDocument/2006/relationships/chart" Target="../charts/chart58.xml"/><Relationship Id="rId4" Type="http://schemas.openxmlformats.org/officeDocument/2006/relationships/image" Target="../media/image179.jpg"/><Relationship Id="rId9" Type="http://schemas.openxmlformats.org/officeDocument/2006/relationships/image" Target="../media/image178.emf"/></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9.xml"/><Relationship Id="rId7" Type="http://schemas.openxmlformats.org/officeDocument/2006/relationships/image" Target="../media/image180.emf"/><Relationship Id="rId2" Type="http://schemas.openxmlformats.org/officeDocument/2006/relationships/slideLayout" Target="../slideLayouts/slideLayout2.xml"/><Relationship Id="rId1" Type="http://schemas.openxmlformats.org/officeDocument/2006/relationships/vmlDrawing" Target="../drawings/vmlDrawing68.vml"/><Relationship Id="rId6" Type="http://schemas.openxmlformats.org/officeDocument/2006/relationships/oleObject" Target="https://mcvay-my.sharepoint.com/personal/david_mcvay_mcvayandassociates_com/Documents/Shared%20with%20Everyone/Market%20Share%20Banks%20and%20Trusts.xlsm!7.%20Summary!Manuife" TargetMode="External"/><Relationship Id="rId5" Type="http://schemas.openxmlformats.org/officeDocument/2006/relationships/chart" Target="../charts/chart59.xml"/><Relationship Id="rId4" Type="http://schemas.openxmlformats.org/officeDocument/2006/relationships/image" Target="../media/image179.jp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0.xml"/><Relationship Id="rId7" Type="http://schemas.openxmlformats.org/officeDocument/2006/relationships/image" Target="../media/image181.emf"/><Relationship Id="rId2" Type="http://schemas.openxmlformats.org/officeDocument/2006/relationships/slideLayout" Target="../slideLayouts/slideLayout12.xml"/><Relationship Id="rId1" Type="http://schemas.openxmlformats.org/officeDocument/2006/relationships/vmlDrawing" Target="../drawings/vmlDrawing69.vml"/><Relationship Id="rId6" Type="http://schemas.openxmlformats.org/officeDocument/2006/relationships/oleObject" Target="https://mcvay-my.sharepoint.com/personal/david_mcvay_mcvayandassociates_com/Documents/Shared%20with%20Everyone/Market%20Share%20Banks%20and%20Trusts.xlsm!7.%20Summary!Hometrust" TargetMode="External"/><Relationship Id="rId5" Type="http://schemas.openxmlformats.org/officeDocument/2006/relationships/chart" Target="../charts/chart60.xml"/><Relationship Id="rId4" Type="http://schemas.openxmlformats.org/officeDocument/2006/relationships/image" Target="../media/image182.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1.xml"/><Relationship Id="rId7" Type="http://schemas.openxmlformats.org/officeDocument/2006/relationships/image" Target="../media/image183.emf"/><Relationship Id="rId2" Type="http://schemas.openxmlformats.org/officeDocument/2006/relationships/slideLayout" Target="../slideLayouts/slideLayout12.xml"/><Relationship Id="rId1" Type="http://schemas.openxmlformats.org/officeDocument/2006/relationships/vmlDrawing" Target="../drawings/vmlDrawing70.vml"/><Relationship Id="rId6" Type="http://schemas.openxmlformats.org/officeDocument/2006/relationships/oleObject" Target="https://mcvay-my.sharepoint.com/personal/david_mcvay_mcvayandassociates_com/Documents/Shared%20with%20Everyone/Market%20Share%20Banks%20and%20Trusts.xlsm!7.%20Summary!Hometrust" TargetMode="External"/><Relationship Id="rId5" Type="http://schemas.openxmlformats.org/officeDocument/2006/relationships/chart" Target="../charts/chart61.xml"/><Relationship Id="rId4" Type="http://schemas.openxmlformats.org/officeDocument/2006/relationships/image" Target="../media/image182.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2.xml"/><Relationship Id="rId7" Type="http://schemas.openxmlformats.org/officeDocument/2006/relationships/image" Target="../media/image184.emf"/><Relationship Id="rId2" Type="http://schemas.openxmlformats.org/officeDocument/2006/relationships/slideLayout" Target="../slideLayouts/slideLayout12.xml"/><Relationship Id="rId1" Type="http://schemas.openxmlformats.org/officeDocument/2006/relationships/vmlDrawing" Target="../drawings/vmlDrawing71.vml"/><Relationship Id="rId6" Type="http://schemas.openxmlformats.org/officeDocument/2006/relationships/oleObject" Target="https://mcvay-my.sharepoint.com/personal/david_mcvay_mcvayandassociates_com/Documents/Shared%20with%20Everyone/Market%20Share%20Banks%20and%20Trusts.xlsm!7.%20Summary!R169C1:R180C6" TargetMode="External"/><Relationship Id="rId5" Type="http://schemas.openxmlformats.org/officeDocument/2006/relationships/chart" Target="../charts/chart62.xml"/><Relationship Id="rId4" Type="http://schemas.openxmlformats.org/officeDocument/2006/relationships/image" Target="../media/image185.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3.xml"/><Relationship Id="rId7" Type="http://schemas.openxmlformats.org/officeDocument/2006/relationships/image" Target="../media/image186.emf"/><Relationship Id="rId2" Type="http://schemas.openxmlformats.org/officeDocument/2006/relationships/slideLayout" Target="../slideLayouts/slideLayout12.xml"/><Relationship Id="rId1" Type="http://schemas.openxmlformats.org/officeDocument/2006/relationships/vmlDrawing" Target="../drawings/vmlDrawing72.vml"/><Relationship Id="rId6" Type="http://schemas.openxmlformats.org/officeDocument/2006/relationships/oleObject" Target="https://mcvay-my.sharepoint.com/personal/david_mcvay_mcvayandassociates_com/Documents/Shared%20with%20Everyone/Market%20Share%20Banks%20and%20Trusts.xlsm!7.%20Summary!B2B" TargetMode="External"/><Relationship Id="rId5" Type="http://schemas.openxmlformats.org/officeDocument/2006/relationships/chart" Target="../charts/chart63.xml"/><Relationship Id="rId4" Type="http://schemas.openxmlformats.org/officeDocument/2006/relationships/image" Target="../media/image187.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4.xml"/><Relationship Id="rId7" Type="http://schemas.openxmlformats.org/officeDocument/2006/relationships/image" Target="../media/image188.emf"/><Relationship Id="rId2" Type="http://schemas.openxmlformats.org/officeDocument/2006/relationships/slideLayout" Target="../slideLayouts/slideLayout12.xml"/><Relationship Id="rId1" Type="http://schemas.openxmlformats.org/officeDocument/2006/relationships/vmlDrawing" Target="../drawings/vmlDrawing73.vml"/><Relationship Id="rId6" Type="http://schemas.openxmlformats.org/officeDocument/2006/relationships/oleObject" Target="https://mcvay-my.sharepoint.com/personal/david_mcvay_mcvayandassociates_com/Documents/Shared%20with%20Everyone/Market%20Share%20Banks%20and%20Trusts.xlsm!7.%20Summary!B2B" TargetMode="External"/><Relationship Id="rId5" Type="http://schemas.openxmlformats.org/officeDocument/2006/relationships/chart" Target="../charts/chart64.xml"/><Relationship Id="rId4" Type="http://schemas.openxmlformats.org/officeDocument/2006/relationships/image" Target="../media/image187.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5.xml"/><Relationship Id="rId7" Type="http://schemas.openxmlformats.org/officeDocument/2006/relationships/image" Target="../media/image189.emf"/><Relationship Id="rId2" Type="http://schemas.openxmlformats.org/officeDocument/2006/relationships/slideLayout" Target="../slideLayouts/slideLayout12.xml"/><Relationship Id="rId1" Type="http://schemas.openxmlformats.org/officeDocument/2006/relationships/vmlDrawing" Target="../drawings/vmlDrawing74.vml"/><Relationship Id="rId6" Type="http://schemas.openxmlformats.org/officeDocument/2006/relationships/oleObject" Target="https://mcvay-my.sharepoint.com/personal/david_mcvay_mcvayandassociates_com/Documents/Shared%20with%20Everyone/Market%20Share%20Banks%20and%20Trusts.xlsm!7.%20Summary!CT" TargetMode="External"/><Relationship Id="rId5" Type="http://schemas.openxmlformats.org/officeDocument/2006/relationships/chart" Target="../charts/chart65.xml"/><Relationship Id="rId4" Type="http://schemas.openxmlformats.org/officeDocument/2006/relationships/image" Target="../media/image1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subTitle" idx="1"/>
          </p:nvPr>
        </p:nvSpPr>
        <p:spPr>
          <a:xfrm>
            <a:off x="1231460" y="3276600"/>
            <a:ext cx="7010400" cy="1600200"/>
          </a:xfrm>
        </p:spPr>
        <p:txBody>
          <a:bodyPr>
            <a:normAutofit/>
          </a:bodyPr>
          <a:lstStyle/>
          <a:p>
            <a:pPr algn="ctr" eaLnBrk="1" hangingPunct="1"/>
            <a:endParaRPr lang="en-US" sz="1400" dirty="0"/>
          </a:p>
          <a:p>
            <a:pPr algn="ctr" eaLnBrk="1" hangingPunct="1"/>
            <a:r>
              <a:rPr lang="en-US" sz="1400" dirty="0"/>
              <a:t>Change in Share Analysis</a:t>
            </a:r>
          </a:p>
          <a:p>
            <a:pPr algn="ctr" eaLnBrk="1" hangingPunct="1"/>
            <a:r>
              <a:rPr lang="en-US" sz="1400" dirty="0"/>
              <a:t>October 2021</a:t>
            </a:r>
          </a:p>
        </p:txBody>
      </p:sp>
      <p:sp>
        <p:nvSpPr>
          <p:cNvPr id="17410" name="Rectangle 6"/>
          <p:cNvSpPr>
            <a:spLocks noGrp="1" noChangeArrowheads="1"/>
          </p:cNvSpPr>
          <p:nvPr>
            <p:ph type="sldNum" sz="quarter" idx="11"/>
          </p:nvPr>
        </p:nvSpPr>
        <p:spPr>
          <a:noFill/>
          <a:ln>
            <a:miter lim="800000"/>
            <a:headEnd/>
            <a:tailEnd/>
          </a:ln>
        </p:spPr>
        <p:txBody>
          <a:bodyPr/>
          <a:lstStyle/>
          <a:p>
            <a:fld id="{039AE265-C8F7-4843-97BA-6A0226AA70CD}" type="slidenum">
              <a:rPr lang="en-US" smtClean="0"/>
              <a:pPr/>
              <a:t>1</a:t>
            </a:fld>
            <a:endParaRPr lang="en-US" dirty="0"/>
          </a:p>
        </p:txBody>
      </p:sp>
      <p:sp>
        <p:nvSpPr>
          <p:cNvPr id="17413" name="Text Box 5"/>
          <p:cNvSpPr txBox="1">
            <a:spLocks noChangeArrowheads="1"/>
          </p:cNvSpPr>
          <p:nvPr/>
        </p:nvSpPr>
        <p:spPr bwMode="auto">
          <a:xfrm>
            <a:off x="533400" y="4648200"/>
            <a:ext cx="3266640" cy="1415772"/>
          </a:xfrm>
          <a:prstGeom prst="rect">
            <a:avLst/>
          </a:prstGeom>
          <a:noFill/>
          <a:ln w="9525">
            <a:noFill/>
            <a:miter lim="800000"/>
            <a:headEnd/>
            <a:tailEnd/>
          </a:ln>
        </p:spPr>
        <p:txBody>
          <a:bodyPr wrap="none">
            <a:spAutoFit/>
          </a:bodyPr>
          <a:lstStyle/>
          <a:p>
            <a:pPr eaLnBrk="0" hangingPunct="0"/>
            <a:r>
              <a:rPr lang="en-US" sz="1400" b="1" dirty="0">
                <a:solidFill>
                  <a:srgbClr val="7F7F7F"/>
                </a:solidFill>
              </a:rPr>
              <a:t>McVay and Associates Limited</a:t>
            </a:r>
          </a:p>
          <a:p>
            <a:pPr eaLnBrk="0" hangingPunct="0"/>
            <a:r>
              <a:rPr lang="en-US" dirty="0">
                <a:solidFill>
                  <a:srgbClr val="7F7F7F"/>
                </a:solidFill>
              </a:rPr>
              <a:t>53 Parkinson Road</a:t>
            </a:r>
          </a:p>
          <a:p>
            <a:pPr eaLnBrk="0" hangingPunct="0"/>
            <a:r>
              <a:rPr lang="en-US" dirty="0">
                <a:solidFill>
                  <a:srgbClr val="7F7F7F"/>
                </a:solidFill>
              </a:rPr>
              <a:t>Markham, Ontario</a:t>
            </a:r>
          </a:p>
          <a:p>
            <a:pPr eaLnBrk="0" hangingPunct="0"/>
            <a:r>
              <a:rPr lang="en-US" dirty="0">
                <a:solidFill>
                  <a:srgbClr val="7F7F7F"/>
                </a:solidFill>
              </a:rPr>
              <a:t>L3P 4G6</a:t>
            </a:r>
          </a:p>
          <a:p>
            <a:pPr eaLnBrk="0" hangingPunct="0"/>
            <a:r>
              <a:rPr lang="en-US" dirty="0">
                <a:solidFill>
                  <a:srgbClr val="7F7F7F"/>
                </a:solidFill>
              </a:rPr>
              <a:t>(416) 575-5580</a:t>
            </a:r>
          </a:p>
          <a:p>
            <a:pPr eaLnBrk="0" hangingPunct="0"/>
            <a:r>
              <a:rPr lang="en-US" dirty="0">
                <a:solidFill>
                  <a:srgbClr val="7F7F7F"/>
                </a:solidFill>
              </a:rPr>
              <a:t>Fax: (647) 933-0899</a:t>
            </a:r>
          </a:p>
          <a:p>
            <a:pPr eaLnBrk="0" hangingPunct="0"/>
            <a:r>
              <a:rPr lang="en-US" dirty="0">
                <a:solidFill>
                  <a:srgbClr val="7F7F7F"/>
                </a:solidFill>
              </a:rPr>
              <a:t>david.mcvay@mcvayandassociates.com</a:t>
            </a:r>
          </a:p>
        </p:txBody>
      </p:sp>
      <p:sp>
        <p:nvSpPr>
          <p:cNvPr id="5" name="Title 4">
            <a:extLst>
              <a:ext uri="{FF2B5EF4-FFF2-40B4-BE49-F238E27FC236}">
                <a16:creationId xmlns:a16="http://schemas.microsoft.com/office/drawing/2014/main" id="{A2662579-A5F4-8C40-8609-9B96398DA49D}"/>
              </a:ext>
            </a:extLst>
          </p:cNvPr>
          <p:cNvSpPr>
            <a:spLocks noGrp="1"/>
          </p:cNvSpPr>
          <p:nvPr>
            <p:ph type="ctrTitle"/>
          </p:nvPr>
        </p:nvSpPr>
        <p:spPr/>
        <p:txBody>
          <a:bodyPr/>
          <a:lstStyle/>
          <a:p>
            <a:r>
              <a:rPr lang="en-US" b="1" dirty="0"/>
              <a:t>Banks and Trusts</a:t>
            </a:r>
            <a:br>
              <a:rPr lang="en-US" b="1" dirty="0"/>
            </a:br>
            <a:r>
              <a:rPr lang="en-US" b="1" dirty="0"/>
              <a:t>2020 Personal Banking Product Market Share</a:t>
            </a:r>
            <a:endParaRPr lang="en-US" dirty="0"/>
          </a:p>
        </p:txBody>
      </p:sp>
      <p:sp>
        <p:nvSpPr>
          <p:cNvPr id="6" name="Rectangle 5">
            <a:extLst>
              <a:ext uri="{FF2B5EF4-FFF2-40B4-BE49-F238E27FC236}">
                <a16:creationId xmlns:a16="http://schemas.microsoft.com/office/drawing/2014/main" id="{6017DB0D-80EB-C741-B36F-FE6B73544BFC}"/>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3" name="Rectangle 2"/>
          <p:cNvSpPr>
            <a:spLocks noGrp="1" noChangeArrowheads="1"/>
          </p:cNvSpPr>
          <p:nvPr>
            <p:ph type="title"/>
          </p:nvPr>
        </p:nvSpPr>
        <p:spPr>
          <a:xfrm>
            <a:off x="457200" y="0"/>
            <a:ext cx="4267200" cy="1600200"/>
          </a:xfrm>
        </p:spPr>
        <p:txBody>
          <a:bodyPr/>
          <a:lstStyle/>
          <a:p>
            <a:pPr eaLnBrk="1" hangingPunct="1"/>
            <a:r>
              <a:rPr lang="en-US" dirty="0"/>
              <a:t>Full-Service Bank Total Personal Share – 5 Year Share Change</a:t>
            </a:r>
          </a:p>
        </p:txBody>
      </p:sp>
      <p:sp>
        <p:nvSpPr>
          <p:cNvPr id="701442" name="Slide Number Placeholder 4"/>
          <p:cNvSpPr>
            <a:spLocks noGrp="1"/>
          </p:cNvSpPr>
          <p:nvPr>
            <p:ph type="sldNum" sz="quarter" idx="12"/>
          </p:nvPr>
        </p:nvSpPr>
        <p:spPr>
          <a:noFill/>
          <a:ln>
            <a:miter lim="800000"/>
            <a:headEnd/>
            <a:tailEnd/>
          </a:ln>
        </p:spPr>
        <p:txBody>
          <a:bodyPr/>
          <a:lstStyle/>
          <a:p>
            <a:fld id="{3055E8BD-B052-4170-879E-175F2950A789}" type="slidenum">
              <a:rPr lang="en-US" smtClean="0"/>
              <a:pPr/>
              <a:t>10</a:t>
            </a:fld>
            <a:endParaRPr lang="en-US" dirty="0"/>
          </a:p>
        </p:txBody>
      </p:sp>
      <p:sp>
        <p:nvSpPr>
          <p:cNvPr id="7" name="TextBox 6">
            <a:extLst>
              <a:ext uri="{FF2B5EF4-FFF2-40B4-BE49-F238E27FC236}">
                <a16:creationId xmlns:a16="http://schemas.microsoft.com/office/drawing/2014/main" id="{53CFCB9B-B88F-9B43-AABB-D7AAB1D3D3A8}"/>
              </a:ext>
            </a:extLst>
          </p:cNvPr>
          <p:cNvSpPr txBox="1"/>
          <p:nvPr/>
        </p:nvSpPr>
        <p:spPr>
          <a:xfrm>
            <a:off x="6858000" y="381000"/>
            <a:ext cx="1614545" cy="276999"/>
          </a:xfrm>
          <a:prstGeom prst="rect">
            <a:avLst/>
          </a:prstGeom>
          <a:noFill/>
        </p:spPr>
        <p:txBody>
          <a:bodyPr wrap="none" rtlCol="0">
            <a:spAutoFit/>
          </a:bodyPr>
          <a:lstStyle/>
          <a:p>
            <a:r>
              <a:rPr lang="en-US" dirty="0"/>
              <a:t>Updated Quarterly</a:t>
            </a:r>
          </a:p>
        </p:txBody>
      </p:sp>
      <p:graphicFrame>
        <p:nvGraphicFramePr>
          <p:cNvPr id="8" name="Chart 7">
            <a:extLst>
              <a:ext uri="{FF2B5EF4-FFF2-40B4-BE49-F238E27FC236}">
                <a16:creationId xmlns:a16="http://schemas.microsoft.com/office/drawing/2014/main" id="{00000000-0008-0000-0800-000017000000}"/>
              </a:ext>
            </a:extLst>
          </p:cNvPr>
          <p:cNvGraphicFramePr>
            <a:graphicFrameLocks/>
          </p:cNvGraphicFramePr>
          <p:nvPr>
            <p:extLst>
              <p:ext uri="{D42A27DB-BD31-4B8C-83A1-F6EECF244321}">
                <p14:modId xmlns:p14="http://schemas.microsoft.com/office/powerpoint/2010/main" val="2818155002"/>
              </p:ext>
            </p:extLst>
          </p:nvPr>
        </p:nvGraphicFramePr>
        <p:xfrm>
          <a:off x="0" y="1752600"/>
          <a:ext cx="4114800" cy="44926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00000000-0008-0000-0B00-000017000000}"/>
              </a:ext>
            </a:extLst>
          </p:cNvPr>
          <p:cNvGraphicFramePr>
            <a:graphicFrameLocks/>
          </p:cNvGraphicFramePr>
          <p:nvPr>
            <p:extLst>
              <p:ext uri="{D42A27DB-BD31-4B8C-83A1-F6EECF244321}">
                <p14:modId xmlns:p14="http://schemas.microsoft.com/office/powerpoint/2010/main" val="3203397158"/>
              </p:ext>
            </p:extLst>
          </p:nvPr>
        </p:nvGraphicFramePr>
        <p:xfrm>
          <a:off x="177801" y="1637770"/>
          <a:ext cx="3784599" cy="46074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B6AC45AC-8416-4C04-98DF-CD2811770481}"/>
              </a:ext>
            </a:extLst>
          </p:cNvPr>
          <p:cNvGraphicFramePr>
            <a:graphicFrameLocks noChangeAspect="1"/>
          </p:cNvGraphicFramePr>
          <p:nvPr>
            <p:extLst>
              <p:ext uri="{D42A27DB-BD31-4B8C-83A1-F6EECF244321}">
                <p14:modId xmlns:p14="http://schemas.microsoft.com/office/powerpoint/2010/main" val="2663429241"/>
              </p:ext>
            </p:extLst>
          </p:nvPr>
        </p:nvGraphicFramePr>
        <p:xfrm>
          <a:off x="4208462" y="4102100"/>
          <a:ext cx="4757737" cy="2143125"/>
        </p:xfrm>
        <a:graphic>
          <a:graphicData uri="http://schemas.openxmlformats.org/presentationml/2006/ole">
            <mc:AlternateContent xmlns:mc="http://schemas.openxmlformats.org/markup-compatibility/2006">
              <mc:Choice xmlns:v="urn:schemas-microsoft-com:vml" Requires="v">
                <p:oleObj spid="_x0000_s5121" name="Macro-Enabled Worksheet" r:id="rId6" imgW="4757725" imgH="2143327" progId="Excel.SheetMacroEnabled.12">
                  <p:link updateAutomatic="1"/>
                </p:oleObj>
              </mc:Choice>
              <mc:Fallback>
                <p:oleObj name="Macro-Enabled Worksheet" r:id="rId6" imgW="4757725" imgH="2143327" progId="Excel.SheetMacroEnabled.12">
                  <p:link updateAutomatic="1"/>
                  <p:pic>
                    <p:nvPicPr>
                      <p:cNvPr id="4" name="Object 3">
                        <a:extLst>
                          <a:ext uri="{FF2B5EF4-FFF2-40B4-BE49-F238E27FC236}">
                            <a16:creationId xmlns:a16="http://schemas.microsoft.com/office/drawing/2014/main" id="{B6AC45AC-8416-4C04-98DF-CD2811770481}"/>
                          </a:ext>
                        </a:extLst>
                      </p:cNvPr>
                      <p:cNvPicPr/>
                      <p:nvPr/>
                    </p:nvPicPr>
                    <p:blipFill>
                      <a:blip r:embed="rId7"/>
                      <a:stretch>
                        <a:fillRect/>
                      </a:stretch>
                    </p:blipFill>
                    <p:spPr>
                      <a:xfrm>
                        <a:off x="4208462" y="4102100"/>
                        <a:ext cx="4757737" cy="2143125"/>
                      </a:xfrm>
                      <a:prstGeom prst="rect">
                        <a:avLst/>
                      </a:prstGeom>
                    </p:spPr>
                  </p:pic>
                </p:oleObj>
              </mc:Fallback>
            </mc:AlternateContent>
          </a:graphicData>
        </a:graphic>
      </p:graphicFrame>
    </p:spTree>
    <p:extLst>
      <p:ext uri="{BB962C8B-B14F-4D97-AF65-F5344CB8AC3E}">
        <p14:creationId xmlns:p14="http://schemas.microsoft.com/office/powerpoint/2010/main" val="39403614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100</a:t>
            </a:fld>
            <a:endParaRPr lang="en-US"/>
          </a:p>
        </p:txBody>
      </p:sp>
      <p:grpSp>
        <p:nvGrpSpPr>
          <p:cNvPr id="3" name="Group 2"/>
          <p:cNvGrpSpPr/>
          <p:nvPr/>
        </p:nvGrpSpPr>
        <p:grpSpPr>
          <a:xfrm>
            <a:off x="685800" y="762000"/>
            <a:ext cx="2286000" cy="762000"/>
            <a:chOff x="533400" y="381000"/>
            <a:chExt cx="3276600" cy="1143000"/>
          </a:xfrm>
        </p:grpSpPr>
        <p:sp>
          <p:nvSpPr>
            <p:cNvPr id="2" name="Rectangle 1"/>
            <p:cNvSpPr/>
            <p:nvPr/>
          </p:nvSpPr>
          <p:spPr>
            <a:xfrm>
              <a:off x="533400" y="381000"/>
              <a:ext cx="3276600" cy="1143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17" descr="ctfs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 y="457199"/>
              <a:ext cx="3124200" cy="963613"/>
            </a:xfrm>
            <a:prstGeom prst="rect">
              <a:avLst/>
            </a:prstGeom>
            <a:noFill/>
            <a:ln w="9525">
              <a:noFill/>
              <a:miter lim="800000"/>
              <a:headEnd/>
              <a:tailEnd/>
            </a:ln>
          </p:spPr>
        </p:pic>
      </p:grpSp>
      <p:sp>
        <p:nvSpPr>
          <p:cNvPr id="8" name="Title 1">
            <a:extLst>
              <a:ext uri="{FF2B5EF4-FFF2-40B4-BE49-F238E27FC236}">
                <a16:creationId xmlns:a16="http://schemas.microsoft.com/office/drawing/2014/main" id="{ED075B71-1041-4842-9E41-5D704794E678}"/>
              </a:ext>
            </a:extLst>
          </p:cNvPr>
          <p:cNvSpPr txBox="1">
            <a:spLocks/>
          </p:cNvSpPr>
          <p:nvPr/>
        </p:nvSpPr>
        <p:spPr>
          <a:xfrm>
            <a:off x="3352800" y="328612"/>
            <a:ext cx="6629400" cy="16002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dirty="0"/>
              <a:t>5 Year Share of Market Trends</a:t>
            </a:r>
            <a:br>
              <a:rPr lang="en-CA" dirty="0"/>
            </a:br>
            <a:endParaRPr lang="en-US" dirty="0"/>
          </a:p>
        </p:txBody>
      </p:sp>
      <p:sp>
        <p:nvSpPr>
          <p:cNvPr id="11" name="TextBox 10">
            <a:extLst>
              <a:ext uri="{FF2B5EF4-FFF2-40B4-BE49-F238E27FC236}">
                <a16:creationId xmlns:a16="http://schemas.microsoft.com/office/drawing/2014/main" id="{FECE09B1-9A11-9148-AA20-9CFD77BCD37A}"/>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Quarterly</a:t>
            </a:r>
          </a:p>
        </p:txBody>
      </p:sp>
      <p:graphicFrame>
        <p:nvGraphicFramePr>
          <p:cNvPr id="12" name="Chart 11">
            <a:extLst>
              <a:ext uri="{FF2B5EF4-FFF2-40B4-BE49-F238E27FC236}">
                <a16:creationId xmlns:a16="http://schemas.microsoft.com/office/drawing/2014/main" id="{00000000-0008-0000-0B00-00003B000000}"/>
              </a:ext>
            </a:extLst>
          </p:cNvPr>
          <p:cNvGraphicFramePr>
            <a:graphicFrameLocks/>
          </p:cNvGraphicFramePr>
          <p:nvPr>
            <p:extLst>
              <p:ext uri="{D42A27DB-BD31-4B8C-83A1-F6EECF244321}">
                <p14:modId xmlns:p14="http://schemas.microsoft.com/office/powerpoint/2010/main" val="3552051430"/>
              </p:ext>
            </p:extLst>
          </p:nvPr>
        </p:nvGraphicFramePr>
        <p:xfrm>
          <a:off x="190500" y="1743634"/>
          <a:ext cx="3893671" cy="45296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Object 8">
            <a:extLst>
              <a:ext uri="{FF2B5EF4-FFF2-40B4-BE49-F238E27FC236}">
                <a16:creationId xmlns:a16="http://schemas.microsoft.com/office/drawing/2014/main" id="{198AF4FA-24F3-4C0F-B5AD-697F0E5815AA}"/>
              </a:ext>
            </a:extLst>
          </p:cNvPr>
          <p:cNvGraphicFramePr>
            <a:graphicFrameLocks noChangeAspect="1"/>
          </p:cNvGraphicFramePr>
          <p:nvPr>
            <p:extLst>
              <p:ext uri="{D42A27DB-BD31-4B8C-83A1-F6EECF244321}">
                <p14:modId xmlns:p14="http://schemas.microsoft.com/office/powerpoint/2010/main" val="2236470405"/>
              </p:ext>
            </p:extLst>
          </p:nvPr>
        </p:nvGraphicFramePr>
        <p:xfrm>
          <a:off x="4195763" y="4008467"/>
          <a:ext cx="4757737" cy="2171700"/>
        </p:xfrm>
        <a:graphic>
          <a:graphicData uri="http://schemas.openxmlformats.org/presentationml/2006/ole">
            <mc:AlternateContent xmlns:mc="http://schemas.openxmlformats.org/markup-compatibility/2006">
              <mc:Choice xmlns:v="urn:schemas-microsoft-com:vml" Requires="v">
                <p:oleObj spid="_x0000_s76801" name="Macro-Enabled Worksheet" r:id="rId6" imgW="4757725" imgH="2171566" progId="Excel.SheetMacroEnabled.12">
                  <p:link updateAutomatic="1"/>
                </p:oleObj>
              </mc:Choice>
              <mc:Fallback>
                <p:oleObj name="Macro-Enabled Worksheet" r:id="rId6" imgW="4757725" imgH="2171566" progId="Excel.SheetMacroEnabled.12">
                  <p:link updateAutomatic="1"/>
                  <p:pic>
                    <p:nvPicPr>
                      <p:cNvPr id="9" name="Object 8">
                        <a:extLst>
                          <a:ext uri="{FF2B5EF4-FFF2-40B4-BE49-F238E27FC236}">
                            <a16:creationId xmlns:a16="http://schemas.microsoft.com/office/drawing/2014/main" id="{198AF4FA-24F3-4C0F-B5AD-697F0E5815AA}"/>
                          </a:ext>
                        </a:extLst>
                      </p:cNvPr>
                      <p:cNvPicPr/>
                      <p:nvPr/>
                    </p:nvPicPr>
                    <p:blipFill>
                      <a:blip r:embed="rId7"/>
                      <a:stretch>
                        <a:fillRect/>
                      </a:stretch>
                    </p:blipFill>
                    <p:spPr>
                      <a:xfrm>
                        <a:off x="4195763" y="4008467"/>
                        <a:ext cx="4757737" cy="2171700"/>
                      </a:xfrm>
                      <a:prstGeom prst="rect">
                        <a:avLst/>
                      </a:prstGeom>
                    </p:spPr>
                  </p:pic>
                </p:oleObj>
              </mc:Fallback>
            </mc:AlternateContent>
          </a:graphicData>
        </a:graphic>
      </p:graphicFrame>
    </p:spTree>
    <p:extLst>
      <p:ext uri="{BB962C8B-B14F-4D97-AF65-F5344CB8AC3E}">
        <p14:creationId xmlns:p14="http://schemas.microsoft.com/office/powerpoint/2010/main" val="6273862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101</a:t>
            </a:fld>
            <a:endParaRPr lang="en-US" dirty="0"/>
          </a:p>
        </p:txBody>
      </p:sp>
      <p:pic>
        <p:nvPicPr>
          <p:cNvPr id="3" name="Picture 2" descr="ICICI Full logo.gif"/>
          <p:cNvPicPr>
            <a:picLocks noChangeAspect="1"/>
          </p:cNvPicPr>
          <p:nvPr/>
        </p:nvPicPr>
        <p:blipFill rotWithShape="1">
          <a:blip r:embed="rId4" cstate="email">
            <a:extLst>
              <a:ext uri="{28A0092B-C50C-407E-A947-70E740481C1C}">
                <a14:useLocalDpi xmlns:a14="http://schemas.microsoft.com/office/drawing/2010/main"/>
              </a:ext>
            </a:extLst>
          </a:blip>
          <a:srcRect r="70093"/>
          <a:stretch/>
        </p:blipFill>
        <p:spPr>
          <a:xfrm>
            <a:off x="762000" y="838200"/>
            <a:ext cx="1905000" cy="639778"/>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CBBC2FE1-17EC-7A40-8576-6CD894270850}"/>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10" name="Chart 9">
            <a:extLst>
              <a:ext uri="{FF2B5EF4-FFF2-40B4-BE49-F238E27FC236}">
                <a16:creationId xmlns:a16="http://schemas.microsoft.com/office/drawing/2014/main" id="{00000000-0008-0000-0600-00002C000000}"/>
              </a:ext>
            </a:extLst>
          </p:cNvPr>
          <p:cNvGraphicFramePr>
            <a:graphicFrameLocks/>
          </p:cNvGraphicFramePr>
          <p:nvPr>
            <p:extLst>
              <p:ext uri="{D42A27DB-BD31-4B8C-83A1-F6EECF244321}">
                <p14:modId xmlns:p14="http://schemas.microsoft.com/office/powerpoint/2010/main" val="1950037043"/>
              </p:ext>
            </p:extLst>
          </p:nvPr>
        </p:nvGraphicFramePr>
        <p:xfrm>
          <a:off x="35860" y="1700669"/>
          <a:ext cx="4002740" cy="459740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8309822E-E754-8D40-A646-2DF208A67123}"/>
              </a:ext>
            </a:extLst>
          </p:cNvPr>
          <p:cNvSpPr txBox="1"/>
          <p:nvPr/>
        </p:nvSpPr>
        <p:spPr>
          <a:xfrm>
            <a:off x="4336774" y="1670962"/>
            <a:ext cx="4381500" cy="2092881"/>
          </a:xfrm>
          <a:prstGeom prst="rect">
            <a:avLst/>
          </a:prstGeom>
          <a:noFill/>
        </p:spPr>
        <p:txBody>
          <a:bodyPr wrap="square" rtlCol="0">
            <a:spAutoFit/>
          </a:bodyPr>
          <a:lstStyle/>
          <a:p>
            <a:r>
              <a:rPr lang="en-US" sz="1000" b="1" dirty="0"/>
              <a:t>About ICICI (website January 2020)</a:t>
            </a:r>
          </a:p>
          <a:p>
            <a:r>
              <a:rPr lang="en-US" sz="1000" dirty="0"/>
              <a:t>ICICI Bank Canada is a wholly-owned subsidiary of ICICI Bank Limited (NYSE:IBN) which has its headquarters in Mumbai, India. ICICI Bank Limited is a leading private sector bank in India. The Bank’s consolidated total assets stood at US$168.8 billion as at December 31, 2018.</a:t>
            </a:r>
            <a:br>
              <a:rPr lang="en-US" sz="1000" dirty="0"/>
            </a:br>
            <a:br>
              <a:rPr lang="en-US" sz="1000" dirty="0"/>
            </a:br>
            <a:r>
              <a:rPr lang="en-US" sz="1000" dirty="0"/>
              <a:t>Established in December 2003, ICICI Bank Canada is a full-service direct bank with an asset base of about C$6.7 billion as at December 31, 2018, and it is a member of the Canada Deposit Insurance Corporation. The Bank offers a wide range of financial solutions to cater to personal, commercial, corporate, investment, treasury and trade requirements. </a:t>
            </a:r>
          </a:p>
        </p:txBody>
      </p:sp>
      <p:graphicFrame>
        <p:nvGraphicFramePr>
          <p:cNvPr id="2" name="Object 1">
            <a:extLst>
              <a:ext uri="{FF2B5EF4-FFF2-40B4-BE49-F238E27FC236}">
                <a16:creationId xmlns:a16="http://schemas.microsoft.com/office/drawing/2014/main" id="{F242A3FB-F12C-4B60-980C-062BEE4A5B5B}"/>
              </a:ext>
            </a:extLst>
          </p:cNvPr>
          <p:cNvGraphicFramePr>
            <a:graphicFrameLocks noChangeAspect="1"/>
          </p:cNvGraphicFramePr>
          <p:nvPr>
            <p:extLst>
              <p:ext uri="{D42A27DB-BD31-4B8C-83A1-F6EECF244321}">
                <p14:modId xmlns:p14="http://schemas.microsoft.com/office/powerpoint/2010/main" val="273813061"/>
              </p:ext>
            </p:extLst>
          </p:nvPr>
        </p:nvGraphicFramePr>
        <p:xfrm>
          <a:off x="4191000" y="4002258"/>
          <a:ext cx="4757737" cy="2190750"/>
        </p:xfrm>
        <a:graphic>
          <a:graphicData uri="http://schemas.openxmlformats.org/presentationml/2006/ole">
            <mc:AlternateContent xmlns:mc="http://schemas.openxmlformats.org/markup-compatibility/2006">
              <mc:Choice xmlns:v="urn:schemas-microsoft-com:vml" Requires="v">
                <p:oleObj spid="_x0000_s77825" name="Macro-Enabled Worksheet" r:id="rId6" imgW="4757725" imgH="2190929" progId="Excel.SheetMacroEnabled.12">
                  <p:link updateAutomatic="1"/>
                </p:oleObj>
              </mc:Choice>
              <mc:Fallback>
                <p:oleObj name="Macro-Enabled Worksheet" r:id="rId6" imgW="4757725" imgH="2190929" progId="Excel.SheetMacroEnabled.12">
                  <p:link updateAutomatic="1"/>
                  <p:pic>
                    <p:nvPicPr>
                      <p:cNvPr id="2" name="Object 1">
                        <a:extLst>
                          <a:ext uri="{FF2B5EF4-FFF2-40B4-BE49-F238E27FC236}">
                            <a16:creationId xmlns:a16="http://schemas.microsoft.com/office/drawing/2014/main" id="{F242A3FB-F12C-4B60-980C-062BEE4A5B5B}"/>
                          </a:ext>
                        </a:extLst>
                      </p:cNvPr>
                      <p:cNvPicPr/>
                      <p:nvPr/>
                    </p:nvPicPr>
                    <p:blipFill>
                      <a:blip r:embed="rId7"/>
                      <a:stretch>
                        <a:fillRect/>
                      </a:stretch>
                    </p:blipFill>
                    <p:spPr>
                      <a:xfrm>
                        <a:off x="4191000" y="4002258"/>
                        <a:ext cx="4757737" cy="2190750"/>
                      </a:xfrm>
                      <a:prstGeom prst="rect">
                        <a:avLst/>
                      </a:prstGeom>
                    </p:spPr>
                  </p:pic>
                </p:oleObj>
              </mc:Fallback>
            </mc:AlternateContent>
          </a:graphicData>
        </a:graphic>
      </p:graphicFrame>
    </p:spTree>
    <p:extLst>
      <p:ext uri="{BB962C8B-B14F-4D97-AF65-F5344CB8AC3E}">
        <p14:creationId xmlns:p14="http://schemas.microsoft.com/office/powerpoint/2010/main" val="4779720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102</a:t>
            </a:fld>
            <a:endParaRPr lang="en-US" dirty="0"/>
          </a:p>
        </p:txBody>
      </p:sp>
      <p:pic>
        <p:nvPicPr>
          <p:cNvPr id="3" name="Picture 2" descr="ICICI Full logo.gif"/>
          <p:cNvPicPr>
            <a:picLocks noChangeAspect="1"/>
          </p:cNvPicPr>
          <p:nvPr/>
        </p:nvPicPr>
        <p:blipFill rotWithShape="1">
          <a:blip r:embed="rId4" cstate="email">
            <a:extLst>
              <a:ext uri="{28A0092B-C50C-407E-A947-70E740481C1C}">
                <a14:useLocalDpi xmlns:a14="http://schemas.microsoft.com/office/drawing/2010/main"/>
              </a:ext>
            </a:extLst>
          </a:blip>
          <a:srcRect r="70093"/>
          <a:stretch/>
        </p:blipFill>
        <p:spPr>
          <a:xfrm>
            <a:off x="762000" y="838200"/>
            <a:ext cx="1905000" cy="639778"/>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sp>
        <p:nvSpPr>
          <p:cNvPr id="6" name="Title 1">
            <a:extLst>
              <a:ext uri="{FF2B5EF4-FFF2-40B4-BE49-F238E27FC236}">
                <a16:creationId xmlns:a16="http://schemas.microsoft.com/office/drawing/2014/main" id="{CCDF73E9-284D-2E4D-8688-13E961DB693B}"/>
              </a:ext>
            </a:extLst>
          </p:cNvPr>
          <p:cNvSpPr txBox="1">
            <a:spLocks/>
          </p:cNvSpPr>
          <p:nvPr/>
        </p:nvSpPr>
        <p:spPr>
          <a:xfrm>
            <a:off x="3657600" y="328612"/>
            <a:ext cx="6629400" cy="16002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dirty="0"/>
              <a:t>5 Year Share of Market Trends</a:t>
            </a:r>
            <a:br>
              <a:rPr lang="en-CA" dirty="0"/>
            </a:br>
            <a:endParaRPr lang="en-US" dirty="0"/>
          </a:p>
        </p:txBody>
      </p:sp>
      <p:sp>
        <p:nvSpPr>
          <p:cNvPr id="9" name="TextBox 8">
            <a:extLst>
              <a:ext uri="{FF2B5EF4-FFF2-40B4-BE49-F238E27FC236}">
                <a16:creationId xmlns:a16="http://schemas.microsoft.com/office/drawing/2014/main" id="{70BEB9E1-7D5D-5A4C-BA14-2697AC7639D3}"/>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Quarterly</a:t>
            </a:r>
          </a:p>
        </p:txBody>
      </p:sp>
      <p:graphicFrame>
        <p:nvGraphicFramePr>
          <p:cNvPr id="8" name="Chart 7">
            <a:extLst>
              <a:ext uri="{FF2B5EF4-FFF2-40B4-BE49-F238E27FC236}">
                <a16:creationId xmlns:a16="http://schemas.microsoft.com/office/drawing/2014/main" id="{00000000-0008-0000-0B00-00003C000000}"/>
              </a:ext>
            </a:extLst>
          </p:cNvPr>
          <p:cNvGraphicFramePr>
            <a:graphicFrameLocks/>
          </p:cNvGraphicFramePr>
          <p:nvPr>
            <p:extLst>
              <p:ext uri="{D42A27DB-BD31-4B8C-83A1-F6EECF244321}">
                <p14:modId xmlns:p14="http://schemas.microsoft.com/office/powerpoint/2010/main" val="3160152120"/>
              </p:ext>
            </p:extLst>
          </p:nvPr>
        </p:nvGraphicFramePr>
        <p:xfrm>
          <a:off x="228600" y="1695242"/>
          <a:ext cx="3594100" cy="45296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a:extLst>
              <a:ext uri="{FF2B5EF4-FFF2-40B4-BE49-F238E27FC236}">
                <a16:creationId xmlns:a16="http://schemas.microsoft.com/office/drawing/2014/main" id="{ECF6420D-1255-41F5-AAE8-06447A198B64}"/>
              </a:ext>
            </a:extLst>
          </p:cNvPr>
          <p:cNvGraphicFramePr>
            <a:graphicFrameLocks noChangeAspect="1"/>
          </p:cNvGraphicFramePr>
          <p:nvPr>
            <p:extLst>
              <p:ext uri="{D42A27DB-BD31-4B8C-83A1-F6EECF244321}">
                <p14:modId xmlns:p14="http://schemas.microsoft.com/office/powerpoint/2010/main" val="2922810253"/>
              </p:ext>
            </p:extLst>
          </p:nvPr>
        </p:nvGraphicFramePr>
        <p:xfrm>
          <a:off x="4191000" y="4034159"/>
          <a:ext cx="4757737" cy="2190750"/>
        </p:xfrm>
        <a:graphic>
          <a:graphicData uri="http://schemas.openxmlformats.org/presentationml/2006/ole">
            <mc:AlternateContent xmlns:mc="http://schemas.openxmlformats.org/markup-compatibility/2006">
              <mc:Choice xmlns:v="urn:schemas-microsoft-com:vml" Requires="v">
                <p:oleObj spid="_x0000_s78849" name="Macro-Enabled Worksheet" r:id="rId6" imgW="4757725" imgH="2190929" progId="Excel.SheetMacroEnabled.12">
                  <p:link updateAutomatic="1"/>
                </p:oleObj>
              </mc:Choice>
              <mc:Fallback>
                <p:oleObj name="Macro-Enabled Worksheet" r:id="rId6" imgW="4757725" imgH="2190929" progId="Excel.SheetMacroEnabled.12">
                  <p:link updateAutomatic="1"/>
                  <p:pic>
                    <p:nvPicPr>
                      <p:cNvPr id="2" name="Object 1">
                        <a:extLst>
                          <a:ext uri="{FF2B5EF4-FFF2-40B4-BE49-F238E27FC236}">
                            <a16:creationId xmlns:a16="http://schemas.microsoft.com/office/drawing/2014/main" id="{ECF6420D-1255-41F5-AAE8-06447A198B64}"/>
                          </a:ext>
                        </a:extLst>
                      </p:cNvPr>
                      <p:cNvPicPr/>
                      <p:nvPr/>
                    </p:nvPicPr>
                    <p:blipFill>
                      <a:blip r:embed="rId7"/>
                      <a:stretch>
                        <a:fillRect/>
                      </a:stretch>
                    </p:blipFill>
                    <p:spPr>
                      <a:xfrm>
                        <a:off x="4191000" y="4034159"/>
                        <a:ext cx="4757737" cy="2190750"/>
                      </a:xfrm>
                      <a:prstGeom prst="rect">
                        <a:avLst/>
                      </a:prstGeom>
                    </p:spPr>
                  </p:pic>
                </p:oleObj>
              </mc:Fallback>
            </mc:AlternateContent>
          </a:graphicData>
        </a:graphic>
      </p:graphicFrame>
    </p:spTree>
    <p:extLst>
      <p:ext uri="{BB962C8B-B14F-4D97-AF65-F5344CB8AC3E}">
        <p14:creationId xmlns:p14="http://schemas.microsoft.com/office/powerpoint/2010/main" val="6136439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103</a:t>
            </a:fld>
            <a:endParaRPr lang="en-US" dirty="0"/>
          </a:p>
        </p:txBody>
      </p:sp>
      <p:sp>
        <p:nvSpPr>
          <p:cNvPr id="9" name="TextBox 8">
            <a:extLst>
              <a:ext uri="{FF2B5EF4-FFF2-40B4-BE49-F238E27FC236}">
                <a16:creationId xmlns:a16="http://schemas.microsoft.com/office/drawing/2014/main" id="{92D11433-F012-E74D-8546-02B04B4C3526}"/>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10" name="Chart 9">
            <a:extLst>
              <a:ext uri="{FF2B5EF4-FFF2-40B4-BE49-F238E27FC236}">
                <a16:creationId xmlns:a16="http://schemas.microsoft.com/office/drawing/2014/main" id="{00000000-0008-0000-0600-00002D000000}"/>
              </a:ext>
            </a:extLst>
          </p:cNvPr>
          <p:cNvGraphicFramePr>
            <a:graphicFrameLocks/>
          </p:cNvGraphicFramePr>
          <p:nvPr>
            <p:extLst>
              <p:ext uri="{D42A27DB-BD31-4B8C-83A1-F6EECF244321}">
                <p14:modId xmlns:p14="http://schemas.microsoft.com/office/powerpoint/2010/main" val="1092914037"/>
              </p:ext>
            </p:extLst>
          </p:nvPr>
        </p:nvGraphicFramePr>
        <p:xfrm>
          <a:off x="8965" y="1701800"/>
          <a:ext cx="4105835" cy="45974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2DC218D2-DDAC-814E-B18B-54422C38AB90}"/>
              </a:ext>
            </a:extLst>
          </p:cNvPr>
          <p:cNvSpPr txBox="1"/>
          <p:nvPr/>
        </p:nvSpPr>
        <p:spPr>
          <a:xfrm>
            <a:off x="4267200" y="1778675"/>
            <a:ext cx="4495800" cy="2031325"/>
          </a:xfrm>
          <a:prstGeom prst="rect">
            <a:avLst/>
          </a:prstGeom>
          <a:solidFill>
            <a:schemeClr val="bg1"/>
          </a:solidFill>
        </p:spPr>
        <p:txBody>
          <a:bodyPr wrap="square" rtlCol="0">
            <a:spAutoFit/>
          </a:bodyPr>
          <a:lstStyle/>
          <a:p>
            <a:r>
              <a:rPr lang="en-US" sz="900" b="1" dirty="0"/>
              <a:t>Our Story (website January 2020)</a:t>
            </a:r>
            <a:endParaRPr lang="en-US" sz="900" dirty="0"/>
          </a:p>
          <a:p>
            <a:r>
              <a:rPr lang="en-US" sz="900" b="1" dirty="0"/>
              <a:t>Peoples Group has been providing boutique financial services to the Canadian marketplace for over 30 years. (Vancouver BC)</a:t>
            </a:r>
          </a:p>
          <a:p>
            <a:pPr marL="171450" indent="-171450">
              <a:buFont typeface="Arial" panose="020B0604020202020204" pitchFamily="34" charset="0"/>
              <a:buChar char="•"/>
            </a:pPr>
            <a:r>
              <a:rPr lang="en-US" sz="900" dirty="0"/>
              <a:t>When we first opened our doors, we specialized in residential and multi-family mortgage products along with short and long term guaranteed investment products with rates consistently among the best in Canada.</a:t>
            </a:r>
          </a:p>
          <a:p>
            <a:pPr marL="171450" indent="-171450">
              <a:buFont typeface="Arial" panose="020B0604020202020204" pitchFamily="34" charset="0"/>
              <a:buChar char="•"/>
            </a:pPr>
            <a:r>
              <a:rPr lang="en-US" sz="900" dirty="0"/>
              <a:t>Since then, we have expanded our product suite to include RRSPs, TFSAs, and our high rate e-Savings account with online banking convenience. We have also added Peoples Card Services with prepaid and secured credit cards. Peoples Payment Solutions offers connectivity to Visa*, Mastercard</a:t>
            </a:r>
            <a:r>
              <a:rPr lang="en-US" sz="900" baseline="30000" dirty="0"/>
              <a:t>®</a:t>
            </a:r>
            <a:r>
              <a:rPr lang="en-US" sz="900" dirty="0"/>
              <a:t>, </a:t>
            </a:r>
            <a:r>
              <a:rPr lang="en-US" sz="900" dirty="0" err="1"/>
              <a:t>Interac</a:t>
            </a:r>
            <a:r>
              <a:rPr lang="en-US" sz="900" baseline="30000" dirty="0"/>
              <a:t>®</a:t>
            </a:r>
            <a:r>
              <a:rPr lang="en-US" sz="900" dirty="0"/>
              <a:t>, Discover</a:t>
            </a:r>
            <a:r>
              <a:rPr lang="en-US" sz="900" baseline="30000" dirty="0"/>
              <a:t>®</a:t>
            </a:r>
            <a:r>
              <a:rPr lang="en-US" sz="900" dirty="0"/>
              <a:t> and American Express.</a:t>
            </a:r>
          </a:p>
          <a:p>
            <a:pPr marL="171450" indent="-171450">
              <a:buFont typeface="Arial" panose="020B0604020202020204" pitchFamily="34" charset="0"/>
              <a:buChar char="•"/>
            </a:pPr>
            <a:r>
              <a:rPr lang="en-US" sz="900" dirty="0"/>
              <a:t>Peoples Trust is the booking location for </a:t>
            </a:r>
            <a:r>
              <a:rPr lang="en-US" sz="900" b="1" dirty="0"/>
              <a:t>KOHO</a:t>
            </a:r>
          </a:p>
        </p:txBody>
      </p:sp>
      <p:graphicFrame>
        <p:nvGraphicFramePr>
          <p:cNvPr id="2" name="Object 1">
            <a:extLst>
              <a:ext uri="{FF2B5EF4-FFF2-40B4-BE49-F238E27FC236}">
                <a16:creationId xmlns:a16="http://schemas.microsoft.com/office/drawing/2014/main" id="{3F27C971-F36D-420E-A5F7-8F191513630A}"/>
              </a:ext>
            </a:extLst>
          </p:cNvPr>
          <p:cNvGraphicFramePr>
            <a:graphicFrameLocks noChangeAspect="1"/>
          </p:cNvGraphicFramePr>
          <p:nvPr>
            <p:extLst>
              <p:ext uri="{D42A27DB-BD31-4B8C-83A1-F6EECF244321}">
                <p14:modId xmlns:p14="http://schemas.microsoft.com/office/powerpoint/2010/main" val="4124843976"/>
              </p:ext>
            </p:extLst>
          </p:nvPr>
        </p:nvGraphicFramePr>
        <p:xfrm>
          <a:off x="4191000" y="4038600"/>
          <a:ext cx="4757737" cy="2171700"/>
        </p:xfrm>
        <a:graphic>
          <a:graphicData uri="http://schemas.openxmlformats.org/presentationml/2006/ole">
            <mc:AlternateContent xmlns:mc="http://schemas.openxmlformats.org/markup-compatibility/2006">
              <mc:Choice xmlns:v="urn:schemas-microsoft-com:vml" Requires="v">
                <p:oleObj spid="_x0000_s79873" name="Macro-Enabled Worksheet" r:id="rId5" imgW="4757725" imgH="2171566" progId="Excel.SheetMacroEnabled.12">
                  <p:link updateAutomatic="1"/>
                </p:oleObj>
              </mc:Choice>
              <mc:Fallback>
                <p:oleObj name="Macro-Enabled Worksheet" r:id="rId5" imgW="4757725" imgH="2171566" progId="Excel.SheetMacroEnabled.12">
                  <p:link updateAutomatic="1"/>
                  <p:pic>
                    <p:nvPicPr>
                      <p:cNvPr id="2" name="Object 1">
                        <a:extLst>
                          <a:ext uri="{FF2B5EF4-FFF2-40B4-BE49-F238E27FC236}">
                            <a16:creationId xmlns:a16="http://schemas.microsoft.com/office/drawing/2014/main" id="{3F27C971-F36D-420E-A5F7-8F191513630A}"/>
                          </a:ext>
                        </a:extLst>
                      </p:cNvPr>
                      <p:cNvPicPr/>
                      <p:nvPr/>
                    </p:nvPicPr>
                    <p:blipFill>
                      <a:blip r:embed="rId6"/>
                      <a:stretch>
                        <a:fillRect/>
                      </a:stretch>
                    </p:blipFill>
                    <p:spPr>
                      <a:xfrm>
                        <a:off x="4191000" y="4038600"/>
                        <a:ext cx="4757737" cy="2171700"/>
                      </a:xfrm>
                      <a:prstGeom prst="rect">
                        <a:avLst/>
                      </a:prstGeom>
                    </p:spPr>
                  </p:pic>
                </p:oleObj>
              </mc:Fallback>
            </mc:AlternateContent>
          </a:graphicData>
        </a:graphic>
      </p:graphicFrame>
      <p:pic>
        <p:nvPicPr>
          <p:cNvPr id="8" name="Picture 7" descr="A picture containing icon&#10;&#10;Description automatically generated">
            <a:extLst>
              <a:ext uri="{FF2B5EF4-FFF2-40B4-BE49-F238E27FC236}">
                <a16:creationId xmlns:a16="http://schemas.microsoft.com/office/drawing/2014/main" id="{C8E0DCEA-EE62-1D4A-A553-DE9D38BB4D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 y="367099"/>
            <a:ext cx="2362200" cy="1099146"/>
          </a:xfrm>
          <a:prstGeom prst="rect">
            <a:avLst/>
          </a:prstGeom>
        </p:spPr>
      </p:pic>
    </p:spTree>
    <p:extLst>
      <p:ext uri="{BB962C8B-B14F-4D97-AF65-F5344CB8AC3E}">
        <p14:creationId xmlns:p14="http://schemas.microsoft.com/office/powerpoint/2010/main" val="127363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104</a:t>
            </a:fld>
            <a:endParaRPr lang="en-US" dirty="0"/>
          </a:p>
        </p:txBody>
      </p:sp>
      <p:sp>
        <p:nvSpPr>
          <p:cNvPr id="6" name="Title 1">
            <a:extLst>
              <a:ext uri="{FF2B5EF4-FFF2-40B4-BE49-F238E27FC236}">
                <a16:creationId xmlns:a16="http://schemas.microsoft.com/office/drawing/2014/main" id="{F9CF043A-0797-AF43-B2BF-56318BD43BD6}"/>
              </a:ext>
            </a:extLst>
          </p:cNvPr>
          <p:cNvSpPr txBox="1">
            <a:spLocks/>
          </p:cNvSpPr>
          <p:nvPr/>
        </p:nvSpPr>
        <p:spPr>
          <a:xfrm>
            <a:off x="3657600" y="328612"/>
            <a:ext cx="6629400" cy="16002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dirty="0"/>
              <a:t>5 Year Share of Market Trends</a:t>
            </a:r>
            <a:br>
              <a:rPr lang="en-CA" dirty="0"/>
            </a:br>
            <a:endParaRPr lang="en-US" dirty="0"/>
          </a:p>
        </p:txBody>
      </p:sp>
      <p:sp>
        <p:nvSpPr>
          <p:cNvPr id="9" name="TextBox 8">
            <a:extLst>
              <a:ext uri="{FF2B5EF4-FFF2-40B4-BE49-F238E27FC236}">
                <a16:creationId xmlns:a16="http://schemas.microsoft.com/office/drawing/2014/main" id="{85DA1B03-D89A-7F41-BA7C-0789EEAC01A3}"/>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Quarterly</a:t>
            </a:r>
          </a:p>
        </p:txBody>
      </p:sp>
      <p:graphicFrame>
        <p:nvGraphicFramePr>
          <p:cNvPr id="10" name="Chart 9">
            <a:extLst>
              <a:ext uri="{FF2B5EF4-FFF2-40B4-BE49-F238E27FC236}">
                <a16:creationId xmlns:a16="http://schemas.microsoft.com/office/drawing/2014/main" id="{00000000-0008-0000-0B00-00003D000000}"/>
              </a:ext>
            </a:extLst>
          </p:cNvPr>
          <p:cNvGraphicFramePr>
            <a:graphicFrameLocks/>
          </p:cNvGraphicFramePr>
          <p:nvPr>
            <p:extLst>
              <p:ext uri="{D42A27DB-BD31-4B8C-83A1-F6EECF244321}">
                <p14:modId xmlns:p14="http://schemas.microsoft.com/office/powerpoint/2010/main" val="1509275848"/>
              </p:ext>
            </p:extLst>
          </p:nvPr>
        </p:nvGraphicFramePr>
        <p:xfrm>
          <a:off x="381000" y="1709408"/>
          <a:ext cx="3496733" cy="45296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Object 1">
            <a:extLst>
              <a:ext uri="{FF2B5EF4-FFF2-40B4-BE49-F238E27FC236}">
                <a16:creationId xmlns:a16="http://schemas.microsoft.com/office/drawing/2014/main" id="{A7CB1C74-E563-4AED-815C-8276B7A20286}"/>
              </a:ext>
            </a:extLst>
          </p:cNvPr>
          <p:cNvGraphicFramePr>
            <a:graphicFrameLocks noChangeAspect="1"/>
          </p:cNvGraphicFramePr>
          <p:nvPr>
            <p:extLst>
              <p:ext uri="{D42A27DB-BD31-4B8C-83A1-F6EECF244321}">
                <p14:modId xmlns:p14="http://schemas.microsoft.com/office/powerpoint/2010/main" val="3437114090"/>
              </p:ext>
            </p:extLst>
          </p:nvPr>
        </p:nvGraphicFramePr>
        <p:xfrm>
          <a:off x="4191000" y="4077439"/>
          <a:ext cx="4757737" cy="2171700"/>
        </p:xfrm>
        <a:graphic>
          <a:graphicData uri="http://schemas.openxmlformats.org/presentationml/2006/ole">
            <mc:AlternateContent xmlns:mc="http://schemas.openxmlformats.org/markup-compatibility/2006">
              <mc:Choice xmlns:v="urn:schemas-microsoft-com:vml" Requires="v">
                <p:oleObj spid="_x0000_s80897" name="Macro-Enabled Worksheet" r:id="rId5" imgW="4757725" imgH="2171566" progId="Excel.SheetMacroEnabled.12">
                  <p:link updateAutomatic="1"/>
                </p:oleObj>
              </mc:Choice>
              <mc:Fallback>
                <p:oleObj name="Macro-Enabled Worksheet" r:id="rId5" imgW="4757725" imgH="2171566" progId="Excel.SheetMacroEnabled.12">
                  <p:link updateAutomatic="1"/>
                  <p:pic>
                    <p:nvPicPr>
                      <p:cNvPr id="2" name="Object 1">
                        <a:extLst>
                          <a:ext uri="{FF2B5EF4-FFF2-40B4-BE49-F238E27FC236}">
                            <a16:creationId xmlns:a16="http://schemas.microsoft.com/office/drawing/2014/main" id="{A7CB1C74-E563-4AED-815C-8276B7A20286}"/>
                          </a:ext>
                        </a:extLst>
                      </p:cNvPr>
                      <p:cNvPicPr/>
                      <p:nvPr/>
                    </p:nvPicPr>
                    <p:blipFill>
                      <a:blip r:embed="rId6"/>
                      <a:stretch>
                        <a:fillRect/>
                      </a:stretch>
                    </p:blipFill>
                    <p:spPr>
                      <a:xfrm>
                        <a:off x="4191000" y="4077439"/>
                        <a:ext cx="4757737" cy="2171700"/>
                      </a:xfrm>
                      <a:prstGeom prst="rect">
                        <a:avLst/>
                      </a:prstGeom>
                    </p:spPr>
                  </p:pic>
                </p:oleObj>
              </mc:Fallback>
            </mc:AlternateContent>
          </a:graphicData>
        </a:graphic>
      </p:graphicFrame>
      <p:pic>
        <p:nvPicPr>
          <p:cNvPr id="8" name="Picture 7" descr="A picture containing icon&#10;&#10;Description automatically generated">
            <a:extLst>
              <a:ext uri="{FF2B5EF4-FFF2-40B4-BE49-F238E27FC236}">
                <a16:creationId xmlns:a16="http://schemas.microsoft.com/office/drawing/2014/main" id="{102F82D9-17CD-4897-AF63-BF546E7DA3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 y="367099"/>
            <a:ext cx="2362200" cy="1099146"/>
          </a:xfrm>
          <a:prstGeom prst="rect">
            <a:avLst/>
          </a:prstGeom>
        </p:spPr>
      </p:pic>
    </p:spTree>
    <p:extLst>
      <p:ext uri="{BB962C8B-B14F-4D97-AF65-F5344CB8AC3E}">
        <p14:creationId xmlns:p14="http://schemas.microsoft.com/office/powerpoint/2010/main" val="11040478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105</a:t>
            </a:fld>
            <a:endParaRPr lang="en-US" dirty="0"/>
          </a:p>
        </p:txBody>
      </p:sp>
      <p:pic>
        <p:nvPicPr>
          <p:cNvPr id="7" name="Picture 6">
            <a:extLst>
              <a:ext uri="{FF2B5EF4-FFF2-40B4-BE49-F238E27FC236}">
                <a16:creationId xmlns:a16="http://schemas.microsoft.com/office/drawing/2014/main" id="{DEF963F5-116C-2944-9B16-7F4022945CD1}"/>
              </a:ext>
            </a:extLst>
          </p:cNvPr>
          <p:cNvPicPr>
            <a:picLocks noChangeAspect="1"/>
          </p:cNvPicPr>
          <p:nvPr/>
        </p:nvPicPr>
        <p:blipFill>
          <a:blip r:embed="rId4"/>
          <a:stretch>
            <a:fillRect/>
          </a:stretch>
        </p:blipFill>
        <p:spPr>
          <a:xfrm>
            <a:off x="533400" y="635000"/>
            <a:ext cx="2357120" cy="812800"/>
          </a:xfrm>
          <a:prstGeom prst="rect">
            <a:avLst/>
          </a:prstGeom>
        </p:spPr>
      </p:pic>
      <p:sp>
        <p:nvSpPr>
          <p:cNvPr id="10" name="TextBox 9">
            <a:extLst>
              <a:ext uri="{FF2B5EF4-FFF2-40B4-BE49-F238E27FC236}">
                <a16:creationId xmlns:a16="http://schemas.microsoft.com/office/drawing/2014/main" id="{31FD1EB5-40EE-3A45-92EA-ED112DE1D88C}"/>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8" name="Chart 7">
            <a:extLst>
              <a:ext uri="{FF2B5EF4-FFF2-40B4-BE49-F238E27FC236}">
                <a16:creationId xmlns:a16="http://schemas.microsoft.com/office/drawing/2014/main" id="{00000000-0008-0000-0600-000038000000}"/>
              </a:ext>
            </a:extLst>
          </p:cNvPr>
          <p:cNvGraphicFramePr>
            <a:graphicFrameLocks/>
          </p:cNvGraphicFramePr>
          <p:nvPr>
            <p:extLst>
              <p:ext uri="{D42A27DB-BD31-4B8C-83A1-F6EECF244321}">
                <p14:modId xmlns:p14="http://schemas.microsoft.com/office/powerpoint/2010/main" val="439915682"/>
              </p:ext>
            </p:extLst>
          </p:nvPr>
        </p:nvGraphicFramePr>
        <p:xfrm>
          <a:off x="381000" y="1667255"/>
          <a:ext cx="4381500" cy="45974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A7CD50D3-9FC1-D747-9A3F-AB09BA674B09}"/>
              </a:ext>
            </a:extLst>
          </p:cNvPr>
          <p:cNvSpPr txBox="1"/>
          <p:nvPr/>
        </p:nvSpPr>
        <p:spPr>
          <a:xfrm>
            <a:off x="4902794" y="1859340"/>
            <a:ext cx="3860205" cy="1569660"/>
          </a:xfrm>
          <a:prstGeom prst="rect">
            <a:avLst/>
          </a:prstGeom>
          <a:noFill/>
        </p:spPr>
        <p:txBody>
          <a:bodyPr wrap="square" rtlCol="0">
            <a:spAutoFit/>
          </a:bodyPr>
          <a:lstStyle/>
          <a:p>
            <a:r>
              <a:rPr lang="en-US" b="1" dirty="0"/>
              <a:t>About Us (website January 2020)</a:t>
            </a:r>
          </a:p>
          <a:p>
            <a:r>
              <a:rPr lang="en-US" dirty="0" err="1"/>
              <a:t>Haventree</a:t>
            </a:r>
            <a:r>
              <a:rPr lang="en-US" dirty="0"/>
              <a:t> Bank is a federally regulated financial institution that provides residential mortgage solutions. </a:t>
            </a:r>
            <a:r>
              <a:rPr lang="en-US" dirty="0" err="1"/>
              <a:t>Haventree</a:t>
            </a:r>
            <a:r>
              <a:rPr lang="en-US" dirty="0"/>
              <a:t> Bank originates mortgages through the mortgage broker channel and is a member of the Canada Deposit Insurance Corporation (“CDIC”).</a:t>
            </a:r>
          </a:p>
          <a:p>
            <a:endParaRPr lang="en-US" dirty="0"/>
          </a:p>
        </p:txBody>
      </p:sp>
      <p:graphicFrame>
        <p:nvGraphicFramePr>
          <p:cNvPr id="3" name="Object 2">
            <a:extLst>
              <a:ext uri="{FF2B5EF4-FFF2-40B4-BE49-F238E27FC236}">
                <a16:creationId xmlns:a16="http://schemas.microsoft.com/office/drawing/2014/main" id="{17DC1D35-F162-49C3-8D46-9A9B35C13B74}"/>
              </a:ext>
            </a:extLst>
          </p:cNvPr>
          <p:cNvGraphicFramePr>
            <a:graphicFrameLocks noChangeAspect="1"/>
          </p:cNvGraphicFramePr>
          <p:nvPr>
            <p:extLst>
              <p:ext uri="{D42A27DB-BD31-4B8C-83A1-F6EECF244321}">
                <p14:modId xmlns:p14="http://schemas.microsoft.com/office/powerpoint/2010/main" val="3374155378"/>
              </p:ext>
            </p:extLst>
          </p:nvPr>
        </p:nvGraphicFramePr>
        <p:xfrm>
          <a:off x="4876800" y="4038600"/>
          <a:ext cx="4086225" cy="2181225"/>
        </p:xfrm>
        <a:graphic>
          <a:graphicData uri="http://schemas.openxmlformats.org/presentationml/2006/ole">
            <mc:AlternateContent xmlns:mc="http://schemas.openxmlformats.org/markup-compatibility/2006">
              <mc:Choice xmlns:v="urn:schemas-microsoft-com:vml" Requires="v">
                <p:oleObj spid="_x0000_s81921" name="Macro-Enabled Worksheet" r:id="rId6" imgW="4086352" imgH="2181247" progId="Excel.SheetMacroEnabled.12">
                  <p:link updateAutomatic="1"/>
                </p:oleObj>
              </mc:Choice>
              <mc:Fallback>
                <p:oleObj name="Macro-Enabled Worksheet" r:id="rId6" imgW="4086352" imgH="2181247" progId="Excel.SheetMacroEnabled.12">
                  <p:link updateAutomatic="1"/>
                  <p:pic>
                    <p:nvPicPr>
                      <p:cNvPr id="3" name="Object 2">
                        <a:extLst>
                          <a:ext uri="{FF2B5EF4-FFF2-40B4-BE49-F238E27FC236}">
                            <a16:creationId xmlns:a16="http://schemas.microsoft.com/office/drawing/2014/main" id="{17DC1D35-F162-49C3-8D46-9A9B35C13B74}"/>
                          </a:ext>
                        </a:extLst>
                      </p:cNvPr>
                      <p:cNvPicPr/>
                      <p:nvPr/>
                    </p:nvPicPr>
                    <p:blipFill>
                      <a:blip r:embed="rId7"/>
                      <a:stretch>
                        <a:fillRect/>
                      </a:stretch>
                    </p:blipFill>
                    <p:spPr>
                      <a:xfrm>
                        <a:off x="4876800" y="4038600"/>
                        <a:ext cx="4086225" cy="2181225"/>
                      </a:xfrm>
                      <a:prstGeom prst="rect">
                        <a:avLst/>
                      </a:prstGeom>
                    </p:spPr>
                  </p:pic>
                </p:oleObj>
              </mc:Fallback>
            </mc:AlternateContent>
          </a:graphicData>
        </a:graphic>
      </p:graphicFrame>
    </p:spTree>
    <p:extLst>
      <p:ext uri="{BB962C8B-B14F-4D97-AF65-F5344CB8AC3E}">
        <p14:creationId xmlns:p14="http://schemas.microsoft.com/office/powerpoint/2010/main" val="23990891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106</a:t>
            </a:fld>
            <a:endParaRPr lang="en-US" dirty="0"/>
          </a:p>
        </p:txBody>
      </p:sp>
      <p:sp>
        <p:nvSpPr>
          <p:cNvPr id="2" name="TextBox 1">
            <a:extLst>
              <a:ext uri="{FF2B5EF4-FFF2-40B4-BE49-F238E27FC236}">
                <a16:creationId xmlns:a16="http://schemas.microsoft.com/office/drawing/2014/main" id="{35E550AC-4819-374D-95DE-7C1036DE4795}"/>
              </a:ext>
            </a:extLst>
          </p:cNvPr>
          <p:cNvSpPr txBox="1"/>
          <p:nvPr/>
        </p:nvSpPr>
        <p:spPr>
          <a:xfrm>
            <a:off x="609600" y="833735"/>
            <a:ext cx="3571812" cy="461665"/>
          </a:xfrm>
          <a:prstGeom prst="rect">
            <a:avLst/>
          </a:prstGeom>
          <a:noFill/>
        </p:spPr>
        <p:txBody>
          <a:bodyPr wrap="none" rtlCol="0">
            <a:spAutoFit/>
          </a:bodyPr>
          <a:lstStyle/>
          <a:p>
            <a:r>
              <a:rPr lang="en-US" sz="2400" b="1" dirty="0"/>
              <a:t>ADS Canadian Bank</a:t>
            </a:r>
          </a:p>
        </p:txBody>
      </p:sp>
      <p:sp>
        <p:nvSpPr>
          <p:cNvPr id="10" name="TextBox 9">
            <a:extLst>
              <a:ext uri="{FF2B5EF4-FFF2-40B4-BE49-F238E27FC236}">
                <a16:creationId xmlns:a16="http://schemas.microsoft.com/office/drawing/2014/main" id="{01C4FA23-07EC-6248-8499-35A2899AE0B7}"/>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sp>
        <p:nvSpPr>
          <p:cNvPr id="3" name="TextBox 2">
            <a:extLst>
              <a:ext uri="{FF2B5EF4-FFF2-40B4-BE49-F238E27FC236}">
                <a16:creationId xmlns:a16="http://schemas.microsoft.com/office/drawing/2014/main" id="{AE26CC44-3CD9-BE4F-B576-C8487E0A5305}"/>
              </a:ext>
            </a:extLst>
          </p:cNvPr>
          <p:cNvSpPr txBox="1"/>
          <p:nvPr/>
        </p:nvSpPr>
        <p:spPr>
          <a:xfrm>
            <a:off x="4343400" y="1837551"/>
            <a:ext cx="4267200" cy="830997"/>
          </a:xfrm>
          <a:prstGeom prst="rect">
            <a:avLst/>
          </a:prstGeom>
          <a:noFill/>
        </p:spPr>
        <p:txBody>
          <a:bodyPr wrap="square" rtlCol="0">
            <a:spAutoFit/>
          </a:bodyPr>
          <a:lstStyle/>
          <a:p>
            <a:r>
              <a:rPr lang="en-US" b="1" dirty="0"/>
              <a:t>ADS Canadian Bank</a:t>
            </a:r>
            <a:r>
              <a:rPr lang="en-US" dirty="0"/>
              <a:t> is an affiliate of The </a:t>
            </a:r>
            <a:r>
              <a:rPr lang="en-US" b="1" dirty="0"/>
              <a:t>Bank</a:t>
            </a:r>
            <a:r>
              <a:rPr lang="en-US" dirty="0"/>
              <a:t> of Nova Scotia (Scotiabank). Formerly Hollis Canadian Bank, ADS provides deposit services to the broker network.</a:t>
            </a:r>
          </a:p>
        </p:txBody>
      </p:sp>
      <p:graphicFrame>
        <p:nvGraphicFramePr>
          <p:cNvPr id="9" name="Chart 8">
            <a:extLst>
              <a:ext uri="{FF2B5EF4-FFF2-40B4-BE49-F238E27FC236}">
                <a16:creationId xmlns:a16="http://schemas.microsoft.com/office/drawing/2014/main" id="{00000000-0008-0000-0600-00003B000000}"/>
              </a:ext>
            </a:extLst>
          </p:cNvPr>
          <p:cNvGraphicFramePr>
            <a:graphicFrameLocks/>
          </p:cNvGraphicFramePr>
          <p:nvPr>
            <p:extLst>
              <p:ext uri="{D42A27DB-BD31-4B8C-83A1-F6EECF244321}">
                <p14:modId xmlns:p14="http://schemas.microsoft.com/office/powerpoint/2010/main" val="3582366918"/>
              </p:ext>
            </p:extLst>
          </p:nvPr>
        </p:nvGraphicFramePr>
        <p:xfrm>
          <a:off x="0" y="1696997"/>
          <a:ext cx="4114800" cy="459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Object 3">
            <a:extLst>
              <a:ext uri="{FF2B5EF4-FFF2-40B4-BE49-F238E27FC236}">
                <a16:creationId xmlns:a16="http://schemas.microsoft.com/office/drawing/2014/main" id="{089E0E1D-33CD-48D0-861D-5CEE94844647}"/>
              </a:ext>
            </a:extLst>
          </p:cNvPr>
          <p:cNvGraphicFramePr>
            <a:graphicFrameLocks noChangeAspect="1"/>
          </p:cNvGraphicFramePr>
          <p:nvPr>
            <p:extLst>
              <p:ext uri="{D42A27DB-BD31-4B8C-83A1-F6EECF244321}">
                <p14:modId xmlns:p14="http://schemas.microsoft.com/office/powerpoint/2010/main" val="2353741340"/>
              </p:ext>
            </p:extLst>
          </p:nvPr>
        </p:nvGraphicFramePr>
        <p:xfrm>
          <a:off x="4178034" y="4075153"/>
          <a:ext cx="4757737" cy="2171700"/>
        </p:xfrm>
        <a:graphic>
          <a:graphicData uri="http://schemas.openxmlformats.org/presentationml/2006/ole">
            <mc:AlternateContent xmlns:mc="http://schemas.openxmlformats.org/markup-compatibility/2006">
              <mc:Choice xmlns:v="urn:schemas-microsoft-com:vml" Requires="v">
                <p:oleObj spid="_x0000_s82945" name="Macro-Enabled Worksheet" r:id="rId5" imgW="4757725" imgH="2171566" progId="Excel.SheetMacroEnabled.12">
                  <p:link updateAutomatic="1"/>
                </p:oleObj>
              </mc:Choice>
              <mc:Fallback>
                <p:oleObj name="Macro-Enabled Worksheet" r:id="rId5" imgW="4757725" imgH="2171566" progId="Excel.SheetMacroEnabled.12">
                  <p:link updateAutomatic="1"/>
                  <p:pic>
                    <p:nvPicPr>
                      <p:cNvPr id="4" name="Object 3">
                        <a:extLst>
                          <a:ext uri="{FF2B5EF4-FFF2-40B4-BE49-F238E27FC236}">
                            <a16:creationId xmlns:a16="http://schemas.microsoft.com/office/drawing/2014/main" id="{089E0E1D-33CD-48D0-861D-5CEE94844647}"/>
                          </a:ext>
                        </a:extLst>
                      </p:cNvPr>
                      <p:cNvPicPr/>
                      <p:nvPr/>
                    </p:nvPicPr>
                    <p:blipFill>
                      <a:blip r:embed="rId6"/>
                      <a:stretch>
                        <a:fillRect/>
                      </a:stretch>
                    </p:blipFill>
                    <p:spPr>
                      <a:xfrm>
                        <a:off x="4178034" y="4075153"/>
                        <a:ext cx="4757737" cy="2171700"/>
                      </a:xfrm>
                      <a:prstGeom prst="rect">
                        <a:avLst/>
                      </a:prstGeom>
                    </p:spPr>
                  </p:pic>
                </p:oleObj>
              </mc:Fallback>
            </mc:AlternateContent>
          </a:graphicData>
        </a:graphic>
      </p:graphicFrame>
    </p:spTree>
    <p:extLst>
      <p:ext uri="{BB962C8B-B14F-4D97-AF65-F5344CB8AC3E}">
        <p14:creationId xmlns:p14="http://schemas.microsoft.com/office/powerpoint/2010/main" val="21176927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107</a:t>
            </a:fld>
            <a:endParaRPr lang="en-US" dirty="0"/>
          </a:p>
        </p:txBody>
      </p:sp>
      <p:pic>
        <p:nvPicPr>
          <p:cNvPr id="8" name="Graphic 7">
            <a:extLst>
              <a:ext uri="{FF2B5EF4-FFF2-40B4-BE49-F238E27FC236}">
                <a16:creationId xmlns:a16="http://schemas.microsoft.com/office/drawing/2014/main" id="{68A621B8-EBF7-5147-B4AA-E1B199D8BC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000" y="76200"/>
            <a:ext cx="1066800" cy="1333500"/>
          </a:xfrm>
          <a:prstGeom prst="rect">
            <a:avLst/>
          </a:prstGeom>
        </p:spPr>
      </p:pic>
      <p:sp>
        <p:nvSpPr>
          <p:cNvPr id="11" name="TextBox 10">
            <a:extLst>
              <a:ext uri="{FF2B5EF4-FFF2-40B4-BE49-F238E27FC236}">
                <a16:creationId xmlns:a16="http://schemas.microsoft.com/office/drawing/2014/main" id="{383732B4-635E-7448-9319-D67F0C530E0B}"/>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10" name="Chart 9">
            <a:extLst>
              <a:ext uri="{FF2B5EF4-FFF2-40B4-BE49-F238E27FC236}">
                <a16:creationId xmlns:a16="http://schemas.microsoft.com/office/drawing/2014/main" id="{00000000-0008-0000-0600-000039000000}"/>
              </a:ext>
            </a:extLst>
          </p:cNvPr>
          <p:cNvGraphicFramePr>
            <a:graphicFrameLocks/>
          </p:cNvGraphicFramePr>
          <p:nvPr>
            <p:extLst>
              <p:ext uri="{D42A27DB-BD31-4B8C-83A1-F6EECF244321}">
                <p14:modId xmlns:p14="http://schemas.microsoft.com/office/powerpoint/2010/main" val="3268285677"/>
              </p:ext>
            </p:extLst>
          </p:nvPr>
        </p:nvGraphicFramePr>
        <p:xfrm>
          <a:off x="240702" y="1758950"/>
          <a:ext cx="4381500" cy="4597400"/>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id="{3FE81E79-74CC-314B-933C-610B2AA1DCEC}"/>
              </a:ext>
            </a:extLst>
          </p:cNvPr>
          <p:cNvSpPr txBox="1"/>
          <p:nvPr/>
        </p:nvSpPr>
        <p:spPr>
          <a:xfrm>
            <a:off x="4998720" y="1676400"/>
            <a:ext cx="3916680" cy="2400657"/>
          </a:xfrm>
          <a:prstGeom prst="rect">
            <a:avLst/>
          </a:prstGeom>
          <a:noFill/>
        </p:spPr>
        <p:txBody>
          <a:bodyPr wrap="square" rtlCol="0">
            <a:spAutoFit/>
          </a:bodyPr>
          <a:lstStyle/>
          <a:p>
            <a:r>
              <a:rPr lang="en-US" sz="1000" b="1" dirty="0"/>
              <a:t>About MCAN (website January 2020)</a:t>
            </a:r>
          </a:p>
          <a:p>
            <a:r>
              <a:rPr lang="en-US" sz="1000" b="1" dirty="0"/>
              <a:t>MCAN Mortgage Corporation </a:t>
            </a:r>
            <a:r>
              <a:rPr lang="en-US" sz="1000" dirty="0"/>
              <a:t>is a Loan Company under the </a:t>
            </a:r>
            <a:r>
              <a:rPr lang="en-US" sz="1000" i="1" dirty="0"/>
              <a:t>Trust and Loan Companies Act </a:t>
            </a:r>
            <a:r>
              <a:rPr lang="en-US" sz="1000" dirty="0"/>
              <a:t>(Canada)and a Mortgage Investment Corporation. </a:t>
            </a:r>
          </a:p>
          <a:p>
            <a:pPr marL="171450" indent="-171450">
              <a:buFont typeface="Arial" panose="020B0604020202020204" pitchFamily="34" charset="0"/>
              <a:buChar char="•"/>
            </a:pPr>
            <a:r>
              <a:rPr lang="en-US" sz="1000" dirty="0"/>
              <a:t>Our objective is to generate a reliable stream of income by investing in a diversified portfolio of Canadian mortgages, including single family residential, residential construction, non-residential construction and commercial loans, as well as other types of securities, loans and real estate investments.  We employ leverage by issuing term deposits that are eligible for Canada Deposit Insurance Corporation deposit insurance and are sourced through a network of independent financial agents.  </a:t>
            </a:r>
            <a:br>
              <a:rPr lang="en-US" sz="1000" dirty="0"/>
            </a:br>
            <a:endParaRPr lang="en-US" sz="1000" dirty="0"/>
          </a:p>
        </p:txBody>
      </p:sp>
      <p:graphicFrame>
        <p:nvGraphicFramePr>
          <p:cNvPr id="3" name="Object 2">
            <a:extLst>
              <a:ext uri="{FF2B5EF4-FFF2-40B4-BE49-F238E27FC236}">
                <a16:creationId xmlns:a16="http://schemas.microsoft.com/office/drawing/2014/main" id="{CE6EAE10-CF3C-4D65-AD9B-6E83A2312D7B}"/>
              </a:ext>
            </a:extLst>
          </p:cNvPr>
          <p:cNvGraphicFramePr>
            <a:graphicFrameLocks noChangeAspect="1"/>
          </p:cNvGraphicFramePr>
          <p:nvPr>
            <p:extLst>
              <p:ext uri="{D42A27DB-BD31-4B8C-83A1-F6EECF244321}">
                <p14:modId xmlns:p14="http://schemas.microsoft.com/office/powerpoint/2010/main" val="591564586"/>
              </p:ext>
            </p:extLst>
          </p:nvPr>
        </p:nvGraphicFramePr>
        <p:xfrm>
          <a:off x="4913947" y="4038600"/>
          <a:ext cx="4086225" cy="2162175"/>
        </p:xfrm>
        <a:graphic>
          <a:graphicData uri="http://schemas.openxmlformats.org/presentationml/2006/ole">
            <mc:AlternateContent xmlns:mc="http://schemas.openxmlformats.org/markup-compatibility/2006">
              <mc:Choice xmlns:v="urn:schemas-microsoft-com:vml" Requires="v">
                <p:oleObj spid="_x0000_s83969" name="Macro-Enabled Worksheet" r:id="rId7" imgW="4086352" imgH="2162287" progId="Excel.SheetMacroEnabled.12">
                  <p:link updateAutomatic="1"/>
                </p:oleObj>
              </mc:Choice>
              <mc:Fallback>
                <p:oleObj name="Macro-Enabled Worksheet" r:id="rId7" imgW="4086352" imgH="2162287" progId="Excel.SheetMacroEnabled.12">
                  <p:link updateAutomatic="1"/>
                  <p:pic>
                    <p:nvPicPr>
                      <p:cNvPr id="3" name="Object 2">
                        <a:extLst>
                          <a:ext uri="{FF2B5EF4-FFF2-40B4-BE49-F238E27FC236}">
                            <a16:creationId xmlns:a16="http://schemas.microsoft.com/office/drawing/2014/main" id="{CE6EAE10-CF3C-4D65-AD9B-6E83A2312D7B}"/>
                          </a:ext>
                        </a:extLst>
                      </p:cNvPr>
                      <p:cNvPicPr/>
                      <p:nvPr/>
                    </p:nvPicPr>
                    <p:blipFill>
                      <a:blip r:embed="rId8"/>
                      <a:stretch>
                        <a:fillRect/>
                      </a:stretch>
                    </p:blipFill>
                    <p:spPr>
                      <a:xfrm>
                        <a:off x="4913947" y="4038600"/>
                        <a:ext cx="4086225" cy="2162175"/>
                      </a:xfrm>
                      <a:prstGeom prst="rect">
                        <a:avLst/>
                      </a:prstGeom>
                    </p:spPr>
                  </p:pic>
                </p:oleObj>
              </mc:Fallback>
            </mc:AlternateContent>
          </a:graphicData>
        </a:graphic>
      </p:graphicFrame>
    </p:spTree>
    <p:extLst>
      <p:ext uri="{BB962C8B-B14F-4D97-AF65-F5344CB8AC3E}">
        <p14:creationId xmlns:p14="http://schemas.microsoft.com/office/powerpoint/2010/main" val="13002565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108</a:t>
            </a:fld>
            <a:endParaRPr lang="en-US" dirty="0"/>
          </a:p>
        </p:txBody>
      </p:sp>
      <p:pic>
        <p:nvPicPr>
          <p:cNvPr id="6" name="Picture 5">
            <a:extLst>
              <a:ext uri="{FF2B5EF4-FFF2-40B4-BE49-F238E27FC236}">
                <a16:creationId xmlns:a16="http://schemas.microsoft.com/office/drawing/2014/main" id="{5405E271-49CF-B344-B685-85341A2866A8}"/>
              </a:ext>
            </a:extLst>
          </p:cNvPr>
          <p:cNvPicPr>
            <a:picLocks noChangeAspect="1"/>
          </p:cNvPicPr>
          <p:nvPr/>
        </p:nvPicPr>
        <p:blipFill>
          <a:blip r:embed="rId4"/>
          <a:stretch>
            <a:fillRect/>
          </a:stretch>
        </p:blipFill>
        <p:spPr>
          <a:xfrm>
            <a:off x="609600" y="381000"/>
            <a:ext cx="3111500" cy="927100"/>
          </a:xfrm>
          <a:prstGeom prst="rect">
            <a:avLst/>
          </a:prstGeom>
        </p:spPr>
      </p:pic>
      <p:sp>
        <p:nvSpPr>
          <p:cNvPr id="11" name="TextBox 10">
            <a:extLst>
              <a:ext uri="{FF2B5EF4-FFF2-40B4-BE49-F238E27FC236}">
                <a16:creationId xmlns:a16="http://schemas.microsoft.com/office/drawing/2014/main" id="{DF6D4C19-F14D-0644-B0E3-F55A102B77EB}"/>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9" name="Chart 8">
            <a:extLst>
              <a:ext uri="{FF2B5EF4-FFF2-40B4-BE49-F238E27FC236}">
                <a16:creationId xmlns:a16="http://schemas.microsoft.com/office/drawing/2014/main" id="{00000000-0008-0000-0600-00003A000000}"/>
              </a:ext>
            </a:extLst>
          </p:cNvPr>
          <p:cNvGraphicFramePr>
            <a:graphicFrameLocks/>
          </p:cNvGraphicFramePr>
          <p:nvPr>
            <p:extLst>
              <p:ext uri="{D42A27DB-BD31-4B8C-83A1-F6EECF244321}">
                <p14:modId xmlns:p14="http://schemas.microsoft.com/office/powerpoint/2010/main" val="3789269744"/>
              </p:ext>
            </p:extLst>
          </p:nvPr>
        </p:nvGraphicFramePr>
        <p:xfrm>
          <a:off x="381000" y="1693672"/>
          <a:ext cx="4381500" cy="45974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A8B71D0F-5156-D744-AAFC-8CC07D3D4B18}"/>
              </a:ext>
            </a:extLst>
          </p:cNvPr>
          <p:cNvSpPr txBox="1"/>
          <p:nvPr/>
        </p:nvSpPr>
        <p:spPr>
          <a:xfrm>
            <a:off x="4961878" y="1693672"/>
            <a:ext cx="3801122" cy="1569660"/>
          </a:xfrm>
          <a:prstGeom prst="rect">
            <a:avLst/>
          </a:prstGeom>
          <a:noFill/>
        </p:spPr>
        <p:txBody>
          <a:bodyPr wrap="square" rtlCol="0">
            <a:spAutoFit/>
          </a:bodyPr>
          <a:lstStyle/>
          <a:p>
            <a:r>
              <a:rPr lang="en-US" dirty="0"/>
              <a:t>Community Trust is a Mississauga, Ontario based Trust company.  It was acquired by </a:t>
            </a:r>
            <a:r>
              <a:rPr lang="en-US" dirty="0" err="1"/>
              <a:t>Questrade</a:t>
            </a:r>
            <a:r>
              <a:rPr lang="en-US" dirty="0"/>
              <a:t>, an online broker providing investment services mainly to credit union customers.  </a:t>
            </a:r>
            <a:r>
              <a:rPr lang="en-US" dirty="0" err="1"/>
              <a:t>Questrade</a:t>
            </a:r>
            <a:r>
              <a:rPr lang="en-US" dirty="0"/>
              <a:t> has indicated that it is applying for a banking license presumably to provide banking services to their investing customers.</a:t>
            </a:r>
          </a:p>
        </p:txBody>
      </p:sp>
      <p:graphicFrame>
        <p:nvGraphicFramePr>
          <p:cNvPr id="2" name="Object 1">
            <a:extLst>
              <a:ext uri="{FF2B5EF4-FFF2-40B4-BE49-F238E27FC236}">
                <a16:creationId xmlns:a16="http://schemas.microsoft.com/office/drawing/2014/main" id="{0085D452-2926-4E06-AECD-3EB1F03655BA}"/>
              </a:ext>
            </a:extLst>
          </p:cNvPr>
          <p:cNvGraphicFramePr>
            <a:graphicFrameLocks noChangeAspect="1"/>
          </p:cNvGraphicFramePr>
          <p:nvPr>
            <p:extLst>
              <p:ext uri="{D42A27DB-BD31-4B8C-83A1-F6EECF244321}">
                <p14:modId xmlns:p14="http://schemas.microsoft.com/office/powerpoint/2010/main" val="241019043"/>
              </p:ext>
            </p:extLst>
          </p:nvPr>
        </p:nvGraphicFramePr>
        <p:xfrm>
          <a:off x="4876800" y="4038600"/>
          <a:ext cx="4086225" cy="2171700"/>
        </p:xfrm>
        <a:graphic>
          <a:graphicData uri="http://schemas.openxmlformats.org/presentationml/2006/ole">
            <mc:AlternateContent xmlns:mc="http://schemas.openxmlformats.org/markup-compatibility/2006">
              <mc:Choice xmlns:v="urn:schemas-microsoft-com:vml" Requires="v">
                <p:oleObj spid="_x0000_s84993" name="Macro-Enabled Worksheet" r:id="rId6" imgW="4086352" imgH="2171566" progId="Excel.SheetMacroEnabled.12">
                  <p:link updateAutomatic="1"/>
                </p:oleObj>
              </mc:Choice>
              <mc:Fallback>
                <p:oleObj name="Macro-Enabled Worksheet" r:id="rId6" imgW="4086352" imgH="2171566" progId="Excel.SheetMacroEnabled.12">
                  <p:link updateAutomatic="1"/>
                  <p:pic>
                    <p:nvPicPr>
                      <p:cNvPr id="2" name="Object 1">
                        <a:extLst>
                          <a:ext uri="{FF2B5EF4-FFF2-40B4-BE49-F238E27FC236}">
                            <a16:creationId xmlns:a16="http://schemas.microsoft.com/office/drawing/2014/main" id="{0085D452-2926-4E06-AECD-3EB1F03655BA}"/>
                          </a:ext>
                        </a:extLst>
                      </p:cNvPr>
                      <p:cNvPicPr/>
                      <p:nvPr/>
                    </p:nvPicPr>
                    <p:blipFill>
                      <a:blip r:embed="rId7"/>
                      <a:stretch>
                        <a:fillRect/>
                      </a:stretch>
                    </p:blipFill>
                    <p:spPr>
                      <a:xfrm>
                        <a:off x="4876800" y="4038600"/>
                        <a:ext cx="4086225" cy="2171700"/>
                      </a:xfrm>
                      <a:prstGeom prst="rect">
                        <a:avLst/>
                      </a:prstGeom>
                    </p:spPr>
                  </p:pic>
                </p:oleObj>
              </mc:Fallback>
            </mc:AlternateContent>
          </a:graphicData>
        </a:graphic>
      </p:graphicFrame>
    </p:spTree>
    <p:extLst>
      <p:ext uri="{BB962C8B-B14F-4D97-AF65-F5344CB8AC3E}">
        <p14:creationId xmlns:p14="http://schemas.microsoft.com/office/powerpoint/2010/main" val="4448544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649633C-15F3-A642-9A52-2CA4D8B06096}"/>
              </a:ext>
            </a:extLst>
          </p:cNvPr>
          <p:cNvSpPr txBox="1"/>
          <p:nvPr/>
        </p:nvSpPr>
        <p:spPr>
          <a:xfrm>
            <a:off x="4990563" y="1748172"/>
            <a:ext cx="4001037" cy="2169825"/>
          </a:xfrm>
          <a:prstGeom prst="rect">
            <a:avLst/>
          </a:prstGeom>
          <a:solidFill>
            <a:schemeClr val="bg1"/>
          </a:solidFill>
        </p:spPr>
        <p:txBody>
          <a:bodyPr wrap="square" rtlCol="0">
            <a:spAutoFit/>
          </a:bodyPr>
          <a:lstStyle/>
          <a:p>
            <a:r>
              <a:rPr lang="en-US" sz="900" b="1" dirty="0" err="1"/>
              <a:t>VersaBank</a:t>
            </a:r>
            <a:r>
              <a:rPr lang="en-US" sz="900" dirty="0"/>
              <a:t> is a Schedule I chartered bank with a difference. Our success is based on our initial vision for a new kind of financial institution: a “branchless” commercial bank that makes full use of innovative technologies.  By investing in highly skilled, experienced people and in advanced computing technologies rather than in bricks and mortar, we have significantly grown our assets and continue to achieve record efficiencies.</a:t>
            </a:r>
          </a:p>
          <a:p>
            <a:r>
              <a:rPr lang="en-US" sz="900" dirty="0"/>
              <a:t>We provide two primary services – deposits and financing. The bank is organized around these two distinct operating divisions.</a:t>
            </a:r>
          </a:p>
          <a:p>
            <a:r>
              <a:rPr lang="en-US" sz="900" dirty="0"/>
              <a:t>We have partnered with existing nationwide brokerage  firms to raise the bank’s deposits. Today, we enjoy relationships with almost all of the large Canadian bank-owned brokerages as well as over 100 small to mid-size financial advisory firms across the country.</a:t>
            </a:r>
          </a:p>
          <a:p>
            <a:endParaRPr lang="en-US" sz="900" dirty="0"/>
          </a:p>
        </p:txBody>
      </p:sp>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109</a:t>
            </a:fld>
            <a:endParaRPr lang="en-US" dirty="0"/>
          </a:p>
        </p:txBody>
      </p:sp>
      <p:pic>
        <p:nvPicPr>
          <p:cNvPr id="7" name="Picture 6">
            <a:extLst>
              <a:ext uri="{FF2B5EF4-FFF2-40B4-BE49-F238E27FC236}">
                <a16:creationId xmlns:a16="http://schemas.microsoft.com/office/drawing/2014/main" id="{619503E1-2502-DC49-8EFE-693867E476C2}"/>
              </a:ext>
            </a:extLst>
          </p:cNvPr>
          <p:cNvPicPr>
            <a:picLocks noChangeAspect="1"/>
          </p:cNvPicPr>
          <p:nvPr/>
        </p:nvPicPr>
        <p:blipFill>
          <a:blip r:embed="rId4"/>
          <a:stretch>
            <a:fillRect/>
          </a:stretch>
        </p:blipFill>
        <p:spPr>
          <a:xfrm>
            <a:off x="685800" y="228600"/>
            <a:ext cx="1358900" cy="1244600"/>
          </a:xfrm>
          <a:prstGeom prst="rect">
            <a:avLst/>
          </a:prstGeom>
        </p:spPr>
      </p:pic>
      <p:sp>
        <p:nvSpPr>
          <p:cNvPr id="10" name="TextBox 9">
            <a:extLst>
              <a:ext uri="{FF2B5EF4-FFF2-40B4-BE49-F238E27FC236}">
                <a16:creationId xmlns:a16="http://schemas.microsoft.com/office/drawing/2014/main" id="{796C59BB-EA29-7D4A-97A1-0339920880E6}"/>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9" name="Chart 8">
            <a:extLst>
              <a:ext uri="{FF2B5EF4-FFF2-40B4-BE49-F238E27FC236}">
                <a16:creationId xmlns:a16="http://schemas.microsoft.com/office/drawing/2014/main" id="{00000000-0008-0000-0600-00003C000000}"/>
              </a:ext>
            </a:extLst>
          </p:cNvPr>
          <p:cNvGraphicFramePr>
            <a:graphicFrameLocks/>
          </p:cNvGraphicFramePr>
          <p:nvPr>
            <p:extLst>
              <p:ext uri="{D42A27DB-BD31-4B8C-83A1-F6EECF244321}">
                <p14:modId xmlns:p14="http://schemas.microsoft.com/office/powerpoint/2010/main" val="1251100964"/>
              </p:ext>
            </p:extLst>
          </p:nvPr>
        </p:nvGraphicFramePr>
        <p:xfrm>
          <a:off x="38747" y="1640541"/>
          <a:ext cx="4381500" cy="4597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Object 2">
            <a:extLst>
              <a:ext uri="{FF2B5EF4-FFF2-40B4-BE49-F238E27FC236}">
                <a16:creationId xmlns:a16="http://schemas.microsoft.com/office/drawing/2014/main" id="{50AB5C4F-10E0-4F7A-82AF-24A473AC2091}"/>
              </a:ext>
            </a:extLst>
          </p:cNvPr>
          <p:cNvGraphicFramePr>
            <a:graphicFrameLocks noChangeAspect="1"/>
          </p:cNvGraphicFramePr>
          <p:nvPr>
            <p:extLst>
              <p:ext uri="{D42A27DB-BD31-4B8C-83A1-F6EECF244321}">
                <p14:modId xmlns:p14="http://schemas.microsoft.com/office/powerpoint/2010/main" val="866617216"/>
              </p:ext>
            </p:extLst>
          </p:nvPr>
        </p:nvGraphicFramePr>
        <p:xfrm>
          <a:off x="4885856" y="4056716"/>
          <a:ext cx="4086225" cy="2181225"/>
        </p:xfrm>
        <a:graphic>
          <a:graphicData uri="http://schemas.openxmlformats.org/presentationml/2006/ole">
            <mc:AlternateContent xmlns:mc="http://schemas.openxmlformats.org/markup-compatibility/2006">
              <mc:Choice xmlns:v="urn:schemas-microsoft-com:vml" Requires="v">
                <p:oleObj spid="_x0000_s86017" name="Macro-Enabled Worksheet" r:id="rId6" imgW="4086352" imgH="2181247" progId="Excel.SheetMacroEnabled.12">
                  <p:link updateAutomatic="1"/>
                </p:oleObj>
              </mc:Choice>
              <mc:Fallback>
                <p:oleObj name="Macro-Enabled Worksheet" r:id="rId6" imgW="4086352" imgH="2181247" progId="Excel.SheetMacroEnabled.12">
                  <p:link updateAutomatic="1"/>
                  <p:pic>
                    <p:nvPicPr>
                      <p:cNvPr id="3" name="Object 2">
                        <a:extLst>
                          <a:ext uri="{FF2B5EF4-FFF2-40B4-BE49-F238E27FC236}">
                            <a16:creationId xmlns:a16="http://schemas.microsoft.com/office/drawing/2014/main" id="{50AB5C4F-10E0-4F7A-82AF-24A473AC2091}"/>
                          </a:ext>
                        </a:extLst>
                      </p:cNvPr>
                      <p:cNvPicPr/>
                      <p:nvPr/>
                    </p:nvPicPr>
                    <p:blipFill>
                      <a:blip r:embed="rId7"/>
                      <a:stretch>
                        <a:fillRect/>
                      </a:stretch>
                    </p:blipFill>
                    <p:spPr>
                      <a:xfrm>
                        <a:off x="4885856" y="4056716"/>
                        <a:ext cx="4086225" cy="2181225"/>
                      </a:xfrm>
                      <a:prstGeom prst="rect">
                        <a:avLst/>
                      </a:prstGeom>
                    </p:spPr>
                  </p:pic>
                </p:oleObj>
              </mc:Fallback>
            </mc:AlternateContent>
          </a:graphicData>
        </a:graphic>
      </p:graphicFrame>
    </p:spTree>
    <p:extLst>
      <p:ext uri="{BB962C8B-B14F-4D97-AF65-F5344CB8AC3E}">
        <p14:creationId xmlns:p14="http://schemas.microsoft.com/office/powerpoint/2010/main" val="2214613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3828971016"/>
              </p:ext>
            </p:extLst>
          </p:nvPr>
        </p:nvGraphicFramePr>
        <p:xfrm>
          <a:off x="95250" y="1682750"/>
          <a:ext cx="4202559" cy="448945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a:xfrm>
            <a:off x="838200" y="426814"/>
            <a:ext cx="8001000" cy="1216025"/>
          </a:xfrm>
        </p:spPr>
        <p:txBody>
          <a:bodyPr>
            <a:normAutofit/>
          </a:bodyPr>
          <a:lstStyle/>
          <a:p>
            <a:r>
              <a:rPr lang="en-US" dirty="0"/>
              <a:t>Total Personal Share Changes</a:t>
            </a:r>
            <a:br>
              <a:rPr lang="en-US" dirty="0"/>
            </a:br>
            <a:r>
              <a:rPr lang="en-US" dirty="0"/>
              <a:t>Large Full-Service Banks and Desjardins</a:t>
            </a:r>
            <a:endParaRPr lang="en-CA" dirty="0"/>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11</a:t>
            </a:fld>
            <a:endParaRPr lang="en-US"/>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8701" y="4323556"/>
            <a:ext cx="258643" cy="26228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6592" y="4940495"/>
            <a:ext cx="357204" cy="32494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5676" y="3640360"/>
            <a:ext cx="278120" cy="253554"/>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82232" y="4649760"/>
            <a:ext cx="265112" cy="265112"/>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38400" y="2701278"/>
            <a:ext cx="278120" cy="253072"/>
          </a:xfrm>
          <a:prstGeom prst="rect">
            <a:avLst/>
          </a:prstGeom>
        </p:spPr>
      </p:pic>
      <p:pic>
        <p:nvPicPr>
          <p:cNvPr id="21" name="Picture 20">
            <a:extLst>
              <a:ext uri="{FF2B5EF4-FFF2-40B4-BE49-F238E27FC236}">
                <a16:creationId xmlns:a16="http://schemas.microsoft.com/office/drawing/2014/main" id="{8697414C-1547-4D17-8E5D-263AC551BBBE}"/>
              </a:ext>
            </a:extLst>
          </p:cNvPr>
          <p:cNvPicPr>
            <a:picLocks noChangeAspect="1"/>
          </p:cNvPicPr>
          <p:nvPr/>
        </p:nvPicPr>
        <p:blipFill>
          <a:blip r:embed="rId10"/>
          <a:stretch>
            <a:fillRect/>
          </a:stretch>
        </p:blipFill>
        <p:spPr>
          <a:xfrm>
            <a:off x="2415676" y="3972878"/>
            <a:ext cx="231668" cy="274344"/>
          </a:xfrm>
          <a:prstGeom prst="rect">
            <a:avLst/>
          </a:prstGeom>
        </p:spPr>
      </p:pic>
      <p:sp>
        <p:nvSpPr>
          <p:cNvPr id="22" name="TextBox 21">
            <a:extLst>
              <a:ext uri="{FF2B5EF4-FFF2-40B4-BE49-F238E27FC236}">
                <a16:creationId xmlns:a16="http://schemas.microsoft.com/office/drawing/2014/main" id="{C753106E-8C56-4142-8C65-B9D3A4B0903E}"/>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2" name="Object 1">
            <a:extLst>
              <a:ext uri="{FF2B5EF4-FFF2-40B4-BE49-F238E27FC236}">
                <a16:creationId xmlns:a16="http://schemas.microsoft.com/office/drawing/2014/main" id="{9688193F-F137-411B-91CD-1FF4B1C068E2}"/>
              </a:ext>
            </a:extLst>
          </p:cNvPr>
          <p:cNvGraphicFramePr>
            <a:graphicFrameLocks noChangeAspect="1"/>
          </p:cNvGraphicFramePr>
          <p:nvPr>
            <p:extLst>
              <p:ext uri="{D42A27DB-BD31-4B8C-83A1-F6EECF244321}">
                <p14:modId xmlns:p14="http://schemas.microsoft.com/office/powerpoint/2010/main" val="1468979696"/>
              </p:ext>
            </p:extLst>
          </p:nvPr>
        </p:nvGraphicFramePr>
        <p:xfrm>
          <a:off x="4280335" y="3767137"/>
          <a:ext cx="4757737" cy="2405063"/>
        </p:xfrm>
        <a:graphic>
          <a:graphicData uri="http://schemas.openxmlformats.org/presentationml/2006/ole">
            <mc:AlternateContent xmlns:mc="http://schemas.openxmlformats.org/markup-compatibility/2006">
              <mc:Choice xmlns:v="urn:schemas-microsoft-com:vml" Requires="v">
                <p:oleObj spid="_x0000_s6145" name="Macro-Enabled Worksheet" r:id="rId11" imgW="4757725" imgH="2405141" progId="Excel.SheetMacroEnabled.12">
                  <p:link updateAutomatic="1"/>
                </p:oleObj>
              </mc:Choice>
              <mc:Fallback>
                <p:oleObj name="Macro-Enabled Worksheet" r:id="rId11" imgW="4757725" imgH="2405141" progId="Excel.SheetMacroEnabled.12">
                  <p:link updateAutomatic="1"/>
                  <p:pic>
                    <p:nvPicPr>
                      <p:cNvPr id="2" name="Object 1">
                        <a:extLst>
                          <a:ext uri="{FF2B5EF4-FFF2-40B4-BE49-F238E27FC236}">
                            <a16:creationId xmlns:a16="http://schemas.microsoft.com/office/drawing/2014/main" id="{9688193F-F137-411B-91CD-1FF4B1C068E2}"/>
                          </a:ext>
                        </a:extLst>
                      </p:cNvPr>
                      <p:cNvPicPr/>
                      <p:nvPr/>
                    </p:nvPicPr>
                    <p:blipFill>
                      <a:blip r:embed="rId12"/>
                      <a:stretch>
                        <a:fillRect/>
                      </a:stretch>
                    </p:blipFill>
                    <p:spPr>
                      <a:xfrm>
                        <a:off x="4280335" y="3767137"/>
                        <a:ext cx="4757737" cy="2405063"/>
                      </a:xfrm>
                      <a:prstGeom prst="rect">
                        <a:avLst/>
                      </a:prstGeom>
                    </p:spPr>
                  </p:pic>
                </p:oleObj>
              </mc:Fallback>
            </mc:AlternateContent>
          </a:graphicData>
        </a:graphic>
      </p:graphicFrame>
    </p:spTree>
    <p:extLst>
      <p:ext uri="{BB962C8B-B14F-4D97-AF65-F5344CB8AC3E}">
        <p14:creationId xmlns:p14="http://schemas.microsoft.com/office/powerpoint/2010/main" val="5406323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649633C-15F3-A642-9A52-2CA4D8B06096}"/>
              </a:ext>
            </a:extLst>
          </p:cNvPr>
          <p:cNvSpPr txBox="1"/>
          <p:nvPr/>
        </p:nvSpPr>
        <p:spPr>
          <a:xfrm>
            <a:off x="4823228" y="1770727"/>
            <a:ext cx="4001037" cy="553998"/>
          </a:xfrm>
          <a:prstGeom prst="rect">
            <a:avLst/>
          </a:prstGeom>
          <a:solidFill>
            <a:schemeClr val="bg1"/>
          </a:solidFill>
        </p:spPr>
        <p:txBody>
          <a:bodyPr wrap="square" rtlCol="0">
            <a:spAutoFit/>
          </a:bodyPr>
          <a:lstStyle/>
          <a:p>
            <a:r>
              <a:rPr lang="en-US" sz="1000" b="0" i="0" dirty="0">
                <a:solidFill>
                  <a:srgbClr val="151D27"/>
                </a:solidFill>
                <a:effectLst/>
                <a:latin typeface="Bliss"/>
              </a:rPr>
              <a:t>Welcome to the bank that actually puts customers before profits and winning customers – plus all sorts of awards and accolades – with service, products and the total transparency that truly put the good in banking.</a:t>
            </a:r>
            <a:endParaRPr lang="en-US" sz="1000" dirty="0"/>
          </a:p>
        </p:txBody>
      </p:sp>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110</a:t>
            </a:fld>
            <a:endParaRPr lang="en-US" dirty="0"/>
          </a:p>
        </p:txBody>
      </p:sp>
      <p:sp>
        <p:nvSpPr>
          <p:cNvPr id="10" name="TextBox 9">
            <a:extLst>
              <a:ext uri="{FF2B5EF4-FFF2-40B4-BE49-F238E27FC236}">
                <a16:creationId xmlns:a16="http://schemas.microsoft.com/office/drawing/2014/main" id="{796C59BB-EA29-7D4A-97A1-0339920880E6}"/>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pic>
        <p:nvPicPr>
          <p:cNvPr id="9" name="Picture 8">
            <a:extLst>
              <a:ext uri="{FF2B5EF4-FFF2-40B4-BE49-F238E27FC236}">
                <a16:creationId xmlns:a16="http://schemas.microsoft.com/office/drawing/2014/main" id="{C5B8FAE3-9719-4118-946D-6B4D40A9FF7D}"/>
              </a:ext>
            </a:extLst>
          </p:cNvPr>
          <p:cNvPicPr>
            <a:picLocks noChangeAspect="1"/>
          </p:cNvPicPr>
          <p:nvPr/>
        </p:nvPicPr>
        <p:blipFill>
          <a:blip r:embed="rId4"/>
          <a:stretch>
            <a:fillRect/>
          </a:stretch>
        </p:blipFill>
        <p:spPr>
          <a:xfrm>
            <a:off x="381000" y="609600"/>
            <a:ext cx="3376448" cy="762000"/>
          </a:xfrm>
          <a:prstGeom prst="rect">
            <a:avLst/>
          </a:prstGeom>
        </p:spPr>
      </p:pic>
      <p:graphicFrame>
        <p:nvGraphicFramePr>
          <p:cNvPr id="12" name="Chart 11">
            <a:extLst>
              <a:ext uri="{FF2B5EF4-FFF2-40B4-BE49-F238E27FC236}">
                <a16:creationId xmlns:a16="http://schemas.microsoft.com/office/drawing/2014/main" id="{E9537A63-5067-4216-88C4-0E0B14C796D2}"/>
              </a:ext>
            </a:extLst>
          </p:cNvPr>
          <p:cNvGraphicFramePr>
            <a:graphicFrameLocks/>
          </p:cNvGraphicFramePr>
          <p:nvPr>
            <p:extLst>
              <p:ext uri="{D42A27DB-BD31-4B8C-83A1-F6EECF244321}">
                <p14:modId xmlns:p14="http://schemas.microsoft.com/office/powerpoint/2010/main" val="1207326477"/>
              </p:ext>
            </p:extLst>
          </p:nvPr>
        </p:nvGraphicFramePr>
        <p:xfrm>
          <a:off x="324333" y="1752600"/>
          <a:ext cx="3781425" cy="44545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a:extLst>
              <a:ext uri="{FF2B5EF4-FFF2-40B4-BE49-F238E27FC236}">
                <a16:creationId xmlns:a16="http://schemas.microsoft.com/office/drawing/2014/main" id="{2703B3E6-2708-4D88-B651-A7D6B4937F42}"/>
              </a:ext>
            </a:extLst>
          </p:cNvPr>
          <p:cNvGraphicFramePr>
            <a:graphicFrameLocks noChangeAspect="1"/>
          </p:cNvGraphicFramePr>
          <p:nvPr>
            <p:extLst>
              <p:ext uri="{D42A27DB-BD31-4B8C-83A1-F6EECF244321}">
                <p14:modId xmlns:p14="http://schemas.microsoft.com/office/powerpoint/2010/main" val="3021274983"/>
              </p:ext>
            </p:extLst>
          </p:nvPr>
        </p:nvGraphicFramePr>
        <p:xfrm>
          <a:off x="4191000" y="3809539"/>
          <a:ext cx="4757737" cy="2381250"/>
        </p:xfrm>
        <a:graphic>
          <a:graphicData uri="http://schemas.openxmlformats.org/presentationml/2006/ole">
            <mc:AlternateContent xmlns:mc="http://schemas.openxmlformats.org/markup-compatibility/2006">
              <mc:Choice xmlns:v="urn:schemas-microsoft-com:vml" Requires="v">
                <p:oleObj spid="_x0000_s87041" name="Macro-Enabled Worksheet" r:id="rId6" imgW="4757725" imgH="2381340" progId="Excel.SheetMacroEnabled.12">
                  <p:link updateAutomatic="1"/>
                </p:oleObj>
              </mc:Choice>
              <mc:Fallback>
                <p:oleObj name="Macro-Enabled Worksheet" r:id="rId6" imgW="4757725" imgH="2381340" progId="Excel.SheetMacroEnabled.12">
                  <p:link updateAutomatic="1"/>
                  <p:pic>
                    <p:nvPicPr>
                      <p:cNvPr id="2" name="Object 1">
                        <a:extLst>
                          <a:ext uri="{FF2B5EF4-FFF2-40B4-BE49-F238E27FC236}">
                            <a16:creationId xmlns:a16="http://schemas.microsoft.com/office/drawing/2014/main" id="{2703B3E6-2708-4D88-B651-A7D6B4937F42}"/>
                          </a:ext>
                        </a:extLst>
                      </p:cNvPr>
                      <p:cNvPicPr/>
                      <p:nvPr/>
                    </p:nvPicPr>
                    <p:blipFill>
                      <a:blip r:embed="rId7"/>
                      <a:stretch>
                        <a:fillRect/>
                      </a:stretch>
                    </p:blipFill>
                    <p:spPr>
                      <a:xfrm>
                        <a:off x="4191000" y="3809539"/>
                        <a:ext cx="4757737" cy="2381250"/>
                      </a:xfrm>
                      <a:prstGeom prst="rect">
                        <a:avLst/>
                      </a:prstGeom>
                    </p:spPr>
                  </p:pic>
                </p:oleObj>
              </mc:Fallback>
            </mc:AlternateContent>
          </a:graphicData>
        </a:graphic>
      </p:graphicFrame>
    </p:spTree>
    <p:extLst>
      <p:ext uri="{BB962C8B-B14F-4D97-AF65-F5344CB8AC3E}">
        <p14:creationId xmlns:p14="http://schemas.microsoft.com/office/powerpoint/2010/main" val="220157463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649633C-15F3-A642-9A52-2CA4D8B06096}"/>
              </a:ext>
            </a:extLst>
          </p:cNvPr>
          <p:cNvSpPr txBox="1"/>
          <p:nvPr/>
        </p:nvSpPr>
        <p:spPr>
          <a:xfrm>
            <a:off x="4823228" y="1770727"/>
            <a:ext cx="4001037" cy="1277273"/>
          </a:xfrm>
          <a:prstGeom prst="rect">
            <a:avLst/>
          </a:prstGeom>
          <a:solidFill>
            <a:schemeClr val="bg1"/>
          </a:solidFill>
        </p:spPr>
        <p:txBody>
          <a:bodyPr wrap="square" rtlCol="0">
            <a:spAutoFit/>
          </a:bodyPr>
          <a:lstStyle/>
          <a:p>
            <a:r>
              <a:rPr lang="en-US" sz="1100" b="0" i="0" dirty="0">
                <a:solidFill>
                  <a:srgbClr val="333333"/>
                </a:solidFill>
                <a:effectLst/>
                <a:latin typeface="Arial" panose="020B0604020202020204" pitchFamily="34" charset="0"/>
              </a:rPr>
              <a:t>Opened in 2016, </a:t>
            </a:r>
            <a:r>
              <a:rPr lang="en-US" sz="1100" b="0" i="0" dirty="0" err="1">
                <a:solidFill>
                  <a:srgbClr val="333333"/>
                </a:solidFill>
                <a:effectLst/>
                <a:latin typeface="Arial" panose="020B0604020202020204" pitchFamily="34" charset="0"/>
              </a:rPr>
              <a:t>WealthONE</a:t>
            </a:r>
            <a:r>
              <a:rPr lang="en-US" sz="1100" b="0" i="0" dirty="0">
                <a:solidFill>
                  <a:srgbClr val="333333"/>
                </a:solidFill>
                <a:effectLst/>
                <a:latin typeface="Arial" panose="020B0604020202020204" pitchFamily="34" charset="0"/>
              </a:rPr>
              <a:t> specializes in borrowing solutions suitable for self-employed persons, investors with multiple properties, high net worth individuals, newcomers to Canada and those who have foreign income. We offer a full-service online and mobile banking app providing customers a safe, convenient and responsive experience for everyday banking, savings and investing needs.</a:t>
            </a:r>
            <a:endParaRPr lang="en-US" sz="900" dirty="0"/>
          </a:p>
        </p:txBody>
      </p:sp>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111</a:t>
            </a:fld>
            <a:endParaRPr lang="en-US" dirty="0"/>
          </a:p>
        </p:txBody>
      </p:sp>
      <p:sp>
        <p:nvSpPr>
          <p:cNvPr id="10" name="TextBox 9">
            <a:extLst>
              <a:ext uri="{FF2B5EF4-FFF2-40B4-BE49-F238E27FC236}">
                <a16:creationId xmlns:a16="http://schemas.microsoft.com/office/drawing/2014/main" id="{796C59BB-EA29-7D4A-97A1-0339920880E6}"/>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pic>
        <p:nvPicPr>
          <p:cNvPr id="4" name="Picture 3" descr="Text&#10;&#10;Description automatically generated">
            <a:extLst>
              <a:ext uri="{FF2B5EF4-FFF2-40B4-BE49-F238E27FC236}">
                <a16:creationId xmlns:a16="http://schemas.microsoft.com/office/drawing/2014/main" id="{E9E23619-76AE-4DDF-BB3D-3535DEA533AC}"/>
              </a:ext>
            </a:extLst>
          </p:cNvPr>
          <p:cNvPicPr>
            <a:picLocks noChangeAspect="1"/>
          </p:cNvPicPr>
          <p:nvPr/>
        </p:nvPicPr>
        <p:blipFill>
          <a:blip r:embed="rId4"/>
          <a:stretch>
            <a:fillRect/>
          </a:stretch>
        </p:blipFill>
        <p:spPr>
          <a:xfrm>
            <a:off x="533400" y="529411"/>
            <a:ext cx="5715000" cy="904875"/>
          </a:xfrm>
          <a:prstGeom prst="rect">
            <a:avLst/>
          </a:prstGeom>
        </p:spPr>
      </p:pic>
      <p:graphicFrame>
        <p:nvGraphicFramePr>
          <p:cNvPr id="11" name="Chart 10">
            <a:extLst>
              <a:ext uri="{FF2B5EF4-FFF2-40B4-BE49-F238E27FC236}">
                <a16:creationId xmlns:a16="http://schemas.microsoft.com/office/drawing/2014/main" id="{D54FFC8D-38E6-4D24-85FD-CD28A54BA40C}"/>
              </a:ext>
            </a:extLst>
          </p:cNvPr>
          <p:cNvGraphicFramePr>
            <a:graphicFrameLocks/>
          </p:cNvGraphicFramePr>
          <p:nvPr>
            <p:extLst>
              <p:ext uri="{D42A27DB-BD31-4B8C-83A1-F6EECF244321}">
                <p14:modId xmlns:p14="http://schemas.microsoft.com/office/powerpoint/2010/main" val="2344192223"/>
              </p:ext>
            </p:extLst>
          </p:nvPr>
        </p:nvGraphicFramePr>
        <p:xfrm>
          <a:off x="171919" y="1689147"/>
          <a:ext cx="3781425" cy="44577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Object 5">
            <a:extLst>
              <a:ext uri="{FF2B5EF4-FFF2-40B4-BE49-F238E27FC236}">
                <a16:creationId xmlns:a16="http://schemas.microsoft.com/office/drawing/2014/main" id="{E66ADEB8-0E03-45E1-9A1F-F5F10869BDDA}"/>
              </a:ext>
            </a:extLst>
          </p:cNvPr>
          <p:cNvGraphicFramePr>
            <a:graphicFrameLocks noChangeAspect="1"/>
          </p:cNvGraphicFramePr>
          <p:nvPr>
            <p:extLst>
              <p:ext uri="{D42A27DB-BD31-4B8C-83A1-F6EECF244321}">
                <p14:modId xmlns:p14="http://schemas.microsoft.com/office/powerpoint/2010/main" val="2491088116"/>
              </p:ext>
            </p:extLst>
          </p:nvPr>
        </p:nvGraphicFramePr>
        <p:xfrm>
          <a:off x="4885856" y="3810000"/>
          <a:ext cx="4086225" cy="2405063"/>
        </p:xfrm>
        <a:graphic>
          <a:graphicData uri="http://schemas.openxmlformats.org/presentationml/2006/ole">
            <mc:AlternateContent xmlns:mc="http://schemas.openxmlformats.org/markup-compatibility/2006">
              <mc:Choice xmlns:v="urn:schemas-microsoft-com:vml" Requires="v">
                <p:oleObj spid="_x0000_s88065" name="Macro-Enabled Worksheet" r:id="rId6" imgW="4086352" imgH="2405141" progId="Excel.SheetMacroEnabled.12">
                  <p:link updateAutomatic="1"/>
                </p:oleObj>
              </mc:Choice>
              <mc:Fallback>
                <p:oleObj name="Macro-Enabled Worksheet" r:id="rId6" imgW="4086352" imgH="2405141" progId="Excel.SheetMacroEnabled.12">
                  <p:link updateAutomatic="1"/>
                  <p:pic>
                    <p:nvPicPr>
                      <p:cNvPr id="6" name="Object 5">
                        <a:extLst>
                          <a:ext uri="{FF2B5EF4-FFF2-40B4-BE49-F238E27FC236}">
                            <a16:creationId xmlns:a16="http://schemas.microsoft.com/office/drawing/2014/main" id="{E66ADEB8-0E03-45E1-9A1F-F5F10869BDDA}"/>
                          </a:ext>
                        </a:extLst>
                      </p:cNvPr>
                      <p:cNvPicPr/>
                      <p:nvPr/>
                    </p:nvPicPr>
                    <p:blipFill>
                      <a:blip r:embed="rId7"/>
                      <a:stretch>
                        <a:fillRect/>
                      </a:stretch>
                    </p:blipFill>
                    <p:spPr>
                      <a:xfrm>
                        <a:off x="4885856" y="3810000"/>
                        <a:ext cx="4086225" cy="2405063"/>
                      </a:xfrm>
                      <a:prstGeom prst="rect">
                        <a:avLst/>
                      </a:prstGeom>
                    </p:spPr>
                  </p:pic>
                </p:oleObj>
              </mc:Fallback>
            </mc:AlternateContent>
          </a:graphicData>
        </a:graphic>
      </p:graphicFrame>
    </p:spTree>
    <p:extLst>
      <p:ext uri="{BB962C8B-B14F-4D97-AF65-F5344CB8AC3E}">
        <p14:creationId xmlns:p14="http://schemas.microsoft.com/office/powerpoint/2010/main" val="34562476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649633C-15F3-A642-9A52-2CA4D8B06096}"/>
              </a:ext>
            </a:extLst>
          </p:cNvPr>
          <p:cNvSpPr txBox="1"/>
          <p:nvPr/>
        </p:nvSpPr>
        <p:spPr>
          <a:xfrm>
            <a:off x="4823228" y="1770727"/>
            <a:ext cx="4001037" cy="1323439"/>
          </a:xfrm>
          <a:prstGeom prst="rect">
            <a:avLst/>
          </a:prstGeom>
          <a:solidFill>
            <a:schemeClr val="bg1"/>
          </a:solidFill>
        </p:spPr>
        <p:txBody>
          <a:bodyPr wrap="square" rtlCol="0">
            <a:spAutoFit/>
          </a:bodyPr>
          <a:lstStyle/>
          <a:p>
            <a:pPr algn="l"/>
            <a:r>
              <a:rPr lang="en-US" sz="1000" b="0" i="0" dirty="0">
                <a:solidFill>
                  <a:srgbClr val="32373C"/>
                </a:solidFill>
                <a:effectLst/>
                <a:latin typeface="myriad-pro"/>
              </a:rPr>
              <a:t>Peoples Group has been providing tailored financial services to the Canadian marketplace for more than 35 years. We began with Peoples Trust Company, offering GICs and commercial mortgages. Since then, we’ve worked on perfecting our service and expanding our reach with exceptional customer service, backed by extensive product knowledge and experience.</a:t>
            </a:r>
          </a:p>
          <a:p>
            <a:pPr algn="l"/>
            <a:r>
              <a:rPr lang="en-US" sz="1000" b="0" i="0" dirty="0">
                <a:solidFill>
                  <a:srgbClr val="32373C"/>
                </a:solidFill>
                <a:effectLst/>
                <a:latin typeface="myriad-pro"/>
              </a:rPr>
              <a:t>Now, we’re bringing our expertise with Lending and Investments to Peoples Bank. We’d love to help you. It’s who we are.</a:t>
            </a:r>
          </a:p>
        </p:txBody>
      </p:sp>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112</a:t>
            </a:fld>
            <a:endParaRPr lang="en-US" dirty="0"/>
          </a:p>
        </p:txBody>
      </p:sp>
      <p:sp>
        <p:nvSpPr>
          <p:cNvPr id="10" name="TextBox 9">
            <a:extLst>
              <a:ext uri="{FF2B5EF4-FFF2-40B4-BE49-F238E27FC236}">
                <a16:creationId xmlns:a16="http://schemas.microsoft.com/office/drawing/2014/main" id="{796C59BB-EA29-7D4A-97A1-0339920880E6}"/>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pic>
        <p:nvPicPr>
          <p:cNvPr id="4" name="Picture 3" descr="A picture containing shape&#10;&#10;Description automatically generated">
            <a:extLst>
              <a:ext uri="{FF2B5EF4-FFF2-40B4-BE49-F238E27FC236}">
                <a16:creationId xmlns:a16="http://schemas.microsoft.com/office/drawing/2014/main" id="{6E1B4EE5-8BFE-4903-8BC2-45E579ED84EF}"/>
              </a:ext>
            </a:extLst>
          </p:cNvPr>
          <p:cNvPicPr>
            <a:picLocks noChangeAspect="1"/>
          </p:cNvPicPr>
          <p:nvPr/>
        </p:nvPicPr>
        <p:blipFill>
          <a:blip r:embed="rId4"/>
          <a:stretch>
            <a:fillRect/>
          </a:stretch>
        </p:blipFill>
        <p:spPr>
          <a:xfrm>
            <a:off x="609600" y="457200"/>
            <a:ext cx="2755900" cy="990600"/>
          </a:xfrm>
          <a:prstGeom prst="rect">
            <a:avLst/>
          </a:prstGeom>
        </p:spPr>
      </p:pic>
      <p:graphicFrame>
        <p:nvGraphicFramePr>
          <p:cNvPr id="11" name="Chart 10">
            <a:extLst>
              <a:ext uri="{FF2B5EF4-FFF2-40B4-BE49-F238E27FC236}">
                <a16:creationId xmlns:a16="http://schemas.microsoft.com/office/drawing/2014/main" id="{A7229EF6-2DD5-414A-9296-E63F1001CE8A}"/>
              </a:ext>
            </a:extLst>
          </p:cNvPr>
          <p:cNvGraphicFramePr>
            <a:graphicFrameLocks/>
          </p:cNvGraphicFramePr>
          <p:nvPr>
            <p:extLst>
              <p:ext uri="{D42A27DB-BD31-4B8C-83A1-F6EECF244321}">
                <p14:modId xmlns:p14="http://schemas.microsoft.com/office/powerpoint/2010/main" val="821480763"/>
              </p:ext>
            </p:extLst>
          </p:nvPr>
        </p:nvGraphicFramePr>
        <p:xfrm>
          <a:off x="304800" y="1676400"/>
          <a:ext cx="3781425" cy="44577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Object 5">
            <a:extLst>
              <a:ext uri="{FF2B5EF4-FFF2-40B4-BE49-F238E27FC236}">
                <a16:creationId xmlns:a16="http://schemas.microsoft.com/office/drawing/2014/main" id="{29334533-1799-4895-8431-706B32B1BB9C}"/>
              </a:ext>
            </a:extLst>
          </p:cNvPr>
          <p:cNvGraphicFramePr>
            <a:graphicFrameLocks noChangeAspect="1"/>
          </p:cNvGraphicFramePr>
          <p:nvPr>
            <p:extLst>
              <p:ext uri="{D42A27DB-BD31-4B8C-83A1-F6EECF244321}">
                <p14:modId xmlns:p14="http://schemas.microsoft.com/office/powerpoint/2010/main" val="636435991"/>
              </p:ext>
            </p:extLst>
          </p:nvPr>
        </p:nvGraphicFramePr>
        <p:xfrm>
          <a:off x="4832753" y="3763835"/>
          <a:ext cx="4086225" cy="2405063"/>
        </p:xfrm>
        <a:graphic>
          <a:graphicData uri="http://schemas.openxmlformats.org/presentationml/2006/ole">
            <mc:AlternateContent xmlns:mc="http://schemas.openxmlformats.org/markup-compatibility/2006">
              <mc:Choice xmlns:v="urn:schemas-microsoft-com:vml" Requires="v">
                <p:oleObj spid="_x0000_s89089" name="Macro-Enabled Worksheet" r:id="rId6" imgW="4086352" imgH="2405141" progId="Excel.SheetMacroEnabled.12">
                  <p:link updateAutomatic="1"/>
                </p:oleObj>
              </mc:Choice>
              <mc:Fallback>
                <p:oleObj name="Macro-Enabled Worksheet" r:id="rId6" imgW="4086352" imgH="2405141" progId="Excel.SheetMacroEnabled.12">
                  <p:link updateAutomatic="1"/>
                  <p:pic>
                    <p:nvPicPr>
                      <p:cNvPr id="6" name="Object 5">
                        <a:extLst>
                          <a:ext uri="{FF2B5EF4-FFF2-40B4-BE49-F238E27FC236}">
                            <a16:creationId xmlns:a16="http://schemas.microsoft.com/office/drawing/2014/main" id="{29334533-1799-4895-8431-706B32B1BB9C}"/>
                          </a:ext>
                        </a:extLst>
                      </p:cNvPr>
                      <p:cNvPicPr/>
                      <p:nvPr/>
                    </p:nvPicPr>
                    <p:blipFill>
                      <a:blip r:embed="rId7"/>
                      <a:stretch>
                        <a:fillRect/>
                      </a:stretch>
                    </p:blipFill>
                    <p:spPr>
                      <a:xfrm>
                        <a:off x="4832753" y="3763835"/>
                        <a:ext cx="4086225" cy="2405063"/>
                      </a:xfrm>
                      <a:prstGeom prst="rect">
                        <a:avLst/>
                      </a:prstGeom>
                    </p:spPr>
                  </p:pic>
                </p:oleObj>
              </mc:Fallback>
            </mc:AlternateContent>
          </a:graphicData>
        </a:graphic>
      </p:graphicFrame>
    </p:spTree>
    <p:extLst>
      <p:ext uri="{BB962C8B-B14F-4D97-AF65-F5344CB8AC3E}">
        <p14:creationId xmlns:p14="http://schemas.microsoft.com/office/powerpoint/2010/main" val="12877377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649633C-15F3-A642-9A52-2CA4D8B06096}"/>
              </a:ext>
            </a:extLst>
          </p:cNvPr>
          <p:cNvSpPr txBox="1"/>
          <p:nvPr/>
        </p:nvSpPr>
        <p:spPr>
          <a:xfrm>
            <a:off x="4823228" y="1770727"/>
            <a:ext cx="4001037" cy="1323439"/>
          </a:xfrm>
          <a:prstGeom prst="rect">
            <a:avLst/>
          </a:prstGeom>
          <a:solidFill>
            <a:schemeClr val="bg1"/>
          </a:solidFill>
        </p:spPr>
        <p:txBody>
          <a:bodyPr wrap="square" rtlCol="0">
            <a:spAutoFit/>
          </a:bodyPr>
          <a:lstStyle/>
          <a:p>
            <a:pPr algn="l"/>
            <a:r>
              <a:rPr lang="en-US" sz="1000" b="0" i="0" dirty="0">
                <a:solidFill>
                  <a:srgbClr val="32373C"/>
                </a:solidFill>
                <a:effectLst/>
                <a:latin typeface="myriad-pro"/>
              </a:rPr>
              <a:t>Peoples Group has been providing tailored financial services to the Canadian marketplace for more than 35 years. We began with Peoples Trust Company, offering GICs and commercial mortgages. Since then, we’ve worked on perfecting our service and expanding our reach with exceptional customer service, backed by extensive product knowledge and experience.</a:t>
            </a:r>
          </a:p>
          <a:p>
            <a:pPr algn="l"/>
            <a:r>
              <a:rPr lang="en-US" sz="1000" b="0" i="0" dirty="0">
                <a:solidFill>
                  <a:srgbClr val="32373C"/>
                </a:solidFill>
                <a:effectLst/>
                <a:latin typeface="myriad-pro"/>
              </a:rPr>
              <a:t>Now, we’re bringing our expertise with Lending and Investments to Peoples Bank. We’d love to help you. It’s who we are.</a:t>
            </a:r>
          </a:p>
        </p:txBody>
      </p:sp>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113</a:t>
            </a:fld>
            <a:endParaRPr lang="en-US" dirty="0"/>
          </a:p>
        </p:txBody>
      </p:sp>
      <p:sp>
        <p:nvSpPr>
          <p:cNvPr id="10" name="TextBox 9">
            <a:extLst>
              <a:ext uri="{FF2B5EF4-FFF2-40B4-BE49-F238E27FC236}">
                <a16:creationId xmlns:a16="http://schemas.microsoft.com/office/drawing/2014/main" id="{796C59BB-EA29-7D4A-97A1-0339920880E6}"/>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pic>
        <p:nvPicPr>
          <p:cNvPr id="3" name="Picture 2" descr="Icon&#10;&#10;Description automatically generated">
            <a:extLst>
              <a:ext uri="{FF2B5EF4-FFF2-40B4-BE49-F238E27FC236}">
                <a16:creationId xmlns:a16="http://schemas.microsoft.com/office/drawing/2014/main" id="{22169EF3-5B67-4512-9EB8-D885D5BA84C6}"/>
              </a:ext>
            </a:extLst>
          </p:cNvPr>
          <p:cNvPicPr>
            <a:picLocks noChangeAspect="1"/>
          </p:cNvPicPr>
          <p:nvPr/>
        </p:nvPicPr>
        <p:blipFill>
          <a:blip r:embed="rId4"/>
          <a:stretch>
            <a:fillRect/>
          </a:stretch>
        </p:blipFill>
        <p:spPr>
          <a:xfrm>
            <a:off x="533400" y="209550"/>
            <a:ext cx="2474684" cy="1223120"/>
          </a:xfrm>
          <a:prstGeom prst="rect">
            <a:avLst/>
          </a:prstGeom>
        </p:spPr>
      </p:pic>
      <p:graphicFrame>
        <p:nvGraphicFramePr>
          <p:cNvPr id="12" name="Chart 11">
            <a:extLst>
              <a:ext uri="{FF2B5EF4-FFF2-40B4-BE49-F238E27FC236}">
                <a16:creationId xmlns:a16="http://schemas.microsoft.com/office/drawing/2014/main" id="{5E5FD150-9466-4767-99FB-1C6BD1092FBC}"/>
              </a:ext>
            </a:extLst>
          </p:cNvPr>
          <p:cNvGraphicFramePr>
            <a:graphicFrameLocks/>
          </p:cNvGraphicFramePr>
          <p:nvPr>
            <p:extLst>
              <p:ext uri="{D42A27DB-BD31-4B8C-83A1-F6EECF244321}">
                <p14:modId xmlns:p14="http://schemas.microsoft.com/office/powerpoint/2010/main" val="385582675"/>
              </p:ext>
            </p:extLst>
          </p:nvPr>
        </p:nvGraphicFramePr>
        <p:xfrm>
          <a:off x="300685" y="1676400"/>
          <a:ext cx="3781425" cy="44577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Object 6">
            <a:extLst>
              <a:ext uri="{FF2B5EF4-FFF2-40B4-BE49-F238E27FC236}">
                <a16:creationId xmlns:a16="http://schemas.microsoft.com/office/drawing/2014/main" id="{AC8EEBB0-BA53-454B-8FAC-DA36C37D700D}"/>
              </a:ext>
            </a:extLst>
          </p:cNvPr>
          <p:cNvGraphicFramePr>
            <a:graphicFrameLocks noChangeAspect="1"/>
          </p:cNvGraphicFramePr>
          <p:nvPr>
            <p:extLst>
              <p:ext uri="{D42A27DB-BD31-4B8C-83A1-F6EECF244321}">
                <p14:modId xmlns:p14="http://schemas.microsoft.com/office/powerpoint/2010/main" val="755334734"/>
              </p:ext>
            </p:extLst>
          </p:nvPr>
        </p:nvGraphicFramePr>
        <p:xfrm>
          <a:off x="4876800" y="3810001"/>
          <a:ext cx="4086225" cy="2405063"/>
        </p:xfrm>
        <a:graphic>
          <a:graphicData uri="http://schemas.openxmlformats.org/presentationml/2006/ole">
            <mc:AlternateContent xmlns:mc="http://schemas.openxmlformats.org/markup-compatibility/2006">
              <mc:Choice xmlns:v="urn:schemas-microsoft-com:vml" Requires="v">
                <p:oleObj spid="_x0000_s90113" name="Macro-Enabled Worksheet" r:id="rId6" imgW="4086352" imgH="2405141" progId="Excel.SheetMacroEnabled.12">
                  <p:link updateAutomatic="1"/>
                </p:oleObj>
              </mc:Choice>
              <mc:Fallback>
                <p:oleObj name="Macro-Enabled Worksheet" r:id="rId6" imgW="4086352" imgH="2405141" progId="Excel.SheetMacroEnabled.12">
                  <p:link updateAutomatic="1"/>
                  <p:pic>
                    <p:nvPicPr>
                      <p:cNvPr id="7" name="Object 6">
                        <a:extLst>
                          <a:ext uri="{FF2B5EF4-FFF2-40B4-BE49-F238E27FC236}">
                            <a16:creationId xmlns:a16="http://schemas.microsoft.com/office/drawing/2014/main" id="{AC8EEBB0-BA53-454B-8FAC-DA36C37D700D}"/>
                          </a:ext>
                        </a:extLst>
                      </p:cNvPr>
                      <p:cNvPicPr/>
                      <p:nvPr/>
                    </p:nvPicPr>
                    <p:blipFill>
                      <a:blip r:embed="rId7"/>
                      <a:stretch>
                        <a:fillRect/>
                      </a:stretch>
                    </p:blipFill>
                    <p:spPr>
                      <a:xfrm>
                        <a:off x="4876800" y="3810001"/>
                        <a:ext cx="4086225" cy="2405063"/>
                      </a:xfrm>
                      <a:prstGeom prst="rect">
                        <a:avLst/>
                      </a:prstGeom>
                    </p:spPr>
                  </p:pic>
                </p:oleObj>
              </mc:Fallback>
            </mc:AlternateContent>
          </a:graphicData>
        </a:graphic>
      </p:graphicFrame>
    </p:spTree>
    <p:extLst>
      <p:ext uri="{BB962C8B-B14F-4D97-AF65-F5344CB8AC3E}">
        <p14:creationId xmlns:p14="http://schemas.microsoft.com/office/powerpoint/2010/main" val="4120216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00000000-0008-0000-0600-000007000000}"/>
              </a:ext>
            </a:extLst>
          </p:cNvPr>
          <p:cNvGraphicFramePr>
            <a:graphicFrameLocks/>
          </p:cNvGraphicFramePr>
          <p:nvPr>
            <p:extLst>
              <p:ext uri="{D42A27DB-BD31-4B8C-83A1-F6EECF244321}">
                <p14:modId xmlns:p14="http://schemas.microsoft.com/office/powerpoint/2010/main" val="3920317970"/>
              </p:ext>
            </p:extLst>
          </p:nvPr>
        </p:nvGraphicFramePr>
        <p:xfrm>
          <a:off x="38100" y="1749425"/>
          <a:ext cx="3924300" cy="448945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a:xfrm>
            <a:off x="838200" y="381000"/>
            <a:ext cx="8001000" cy="1216025"/>
          </a:xfrm>
        </p:spPr>
        <p:txBody>
          <a:bodyPr>
            <a:normAutofit/>
          </a:bodyPr>
          <a:lstStyle/>
          <a:p>
            <a:r>
              <a:rPr lang="en-US" dirty="0"/>
              <a:t>Total Personal Share Changes</a:t>
            </a:r>
            <a:br>
              <a:rPr lang="en-US" dirty="0"/>
            </a:br>
            <a:r>
              <a:rPr lang="en-US" dirty="0"/>
              <a:t>Smaller Full-Service Banks</a:t>
            </a:r>
            <a:endParaRPr lang="en-CA" dirty="0"/>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12</a:t>
            </a:fld>
            <a:endParaRPr lang="en-US"/>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2045" y="4495800"/>
            <a:ext cx="685800" cy="22436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2045" y="2971800"/>
            <a:ext cx="289889" cy="26398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2045" y="2688766"/>
            <a:ext cx="381000" cy="190500"/>
          </a:xfrm>
          <a:prstGeom prst="rect">
            <a:avLst/>
          </a:prstGeom>
        </p:spPr>
      </p:pic>
      <p:pic>
        <p:nvPicPr>
          <p:cNvPr id="14" name="Picture 37" descr="cwb_logo">
            <a:extLst>
              <a:ext uri="{FF2B5EF4-FFF2-40B4-BE49-F238E27FC236}">
                <a16:creationId xmlns:a16="http://schemas.microsoft.com/office/drawing/2014/main" id="{C540C256-18B9-0748-B532-D0EC733BD4EF}"/>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272045" y="4181373"/>
            <a:ext cx="349399" cy="238227"/>
          </a:xfrm>
          <a:prstGeom prst="rect">
            <a:avLst/>
          </a:prstGeom>
          <a:noFill/>
          <a:ln w="9525">
            <a:noFill/>
            <a:miter lim="800000"/>
            <a:headEnd/>
            <a:tailEnd/>
          </a:ln>
        </p:spPr>
      </p:pic>
      <p:pic>
        <p:nvPicPr>
          <p:cNvPr id="18" name="Picture 17">
            <a:extLst>
              <a:ext uri="{FF2B5EF4-FFF2-40B4-BE49-F238E27FC236}">
                <a16:creationId xmlns:a16="http://schemas.microsoft.com/office/drawing/2014/main" id="{B943909A-A8BB-D948-98AA-BDA5F4660A0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72045" y="4852318"/>
            <a:ext cx="213360" cy="266700"/>
          </a:xfrm>
          <a:prstGeom prst="rect">
            <a:avLst/>
          </a:prstGeom>
        </p:spPr>
      </p:pic>
      <p:sp>
        <p:nvSpPr>
          <p:cNvPr id="22" name="TextBox 21">
            <a:extLst>
              <a:ext uri="{FF2B5EF4-FFF2-40B4-BE49-F238E27FC236}">
                <a16:creationId xmlns:a16="http://schemas.microsoft.com/office/drawing/2014/main" id="{590D3304-F069-4440-820B-3F27F392ED55}"/>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2" name="Object 1">
            <a:extLst>
              <a:ext uri="{FF2B5EF4-FFF2-40B4-BE49-F238E27FC236}">
                <a16:creationId xmlns:a16="http://schemas.microsoft.com/office/drawing/2014/main" id="{126B77A7-5781-4BC3-A2BB-5EE3373B73F9}"/>
              </a:ext>
            </a:extLst>
          </p:cNvPr>
          <p:cNvGraphicFramePr>
            <a:graphicFrameLocks noChangeAspect="1"/>
          </p:cNvGraphicFramePr>
          <p:nvPr>
            <p:extLst>
              <p:ext uri="{D42A27DB-BD31-4B8C-83A1-F6EECF244321}">
                <p14:modId xmlns:p14="http://schemas.microsoft.com/office/powerpoint/2010/main" val="3861771372"/>
              </p:ext>
            </p:extLst>
          </p:nvPr>
        </p:nvGraphicFramePr>
        <p:xfrm>
          <a:off x="4246815" y="4066265"/>
          <a:ext cx="4757737" cy="2200275"/>
        </p:xfrm>
        <a:graphic>
          <a:graphicData uri="http://schemas.openxmlformats.org/presentationml/2006/ole">
            <mc:AlternateContent xmlns:mc="http://schemas.openxmlformats.org/markup-compatibility/2006">
              <mc:Choice xmlns:v="urn:schemas-microsoft-com:vml" Requires="v">
                <p:oleObj spid="_x0000_s7169" name="Macro-Enabled Worksheet" r:id="rId10" imgW="4757725" imgH="2200208" progId="Excel.SheetMacroEnabled.12">
                  <p:link updateAutomatic="1"/>
                </p:oleObj>
              </mc:Choice>
              <mc:Fallback>
                <p:oleObj name="Macro-Enabled Worksheet" r:id="rId10" imgW="4757725" imgH="2200208" progId="Excel.SheetMacroEnabled.12">
                  <p:link updateAutomatic="1"/>
                  <p:pic>
                    <p:nvPicPr>
                      <p:cNvPr id="2" name="Object 1">
                        <a:extLst>
                          <a:ext uri="{FF2B5EF4-FFF2-40B4-BE49-F238E27FC236}">
                            <a16:creationId xmlns:a16="http://schemas.microsoft.com/office/drawing/2014/main" id="{126B77A7-5781-4BC3-A2BB-5EE3373B73F9}"/>
                          </a:ext>
                        </a:extLst>
                      </p:cNvPr>
                      <p:cNvPicPr/>
                      <p:nvPr/>
                    </p:nvPicPr>
                    <p:blipFill>
                      <a:blip r:embed="rId11"/>
                      <a:stretch>
                        <a:fillRect/>
                      </a:stretch>
                    </p:blipFill>
                    <p:spPr>
                      <a:xfrm>
                        <a:off x="4246815" y="4066265"/>
                        <a:ext cx="4757737" cy="2200275"/>
                      </a:xfrm>
                      <a:prstGeom prst="rect">
                        <a:avLst/>
                      </a:prstGeom>
                    </p:spPr>
                  </p:pic>
                </p:oleObj>
              </mc:Fallback>
            </mc:AlternateContent>
          </a:graphicData>
        </a:graphic>
      </p:graphicFrame>
    </p:spTree>
    <p:extLst>
      <p:ext uri="{BB962C8B-B14F-4D97-AF65-F5344CB8AC3E}">
        <p14:creationId xmlns:p14="http://schemas.microsoft.com/office/powerpoint/2010/main" val="3116725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3" name="Rectangle 2"/>
          <p:cNvSpPr>
            <a:spLocks noGrp="1" noChangeArrowheads="1"/>
          </p:cNvSpPr>
          <p:nvPr>
            <p:ph type="title"/>
          </p:nvPr>
        </p:nvSpPr>
        <p:spPr>
          <a:xfrm>
            <a:off x="457199" y="0"/>
            <a:ext cx="4572001" cy="1600200"/>
          </a:xfrm>
        </p:spPr>
        <p:txBody>
          <a:bodyPr/>
          <a:lstStyle/>
          <a:p>
            <a:pPr eaLnBrk="1" hangingPunct="1"/>
            <a:r>
              <a:rPr lang="en-US" dirty="0"/>
              <a:t>Direct Banks</a:t>
            </a:r>
            <a:br>
              <a:rPr lang="en-US" dirty="0"/>
            </a:br>
            <a:r>
              <a:rPr lang="en-US" dirty="0"/>
              <a:t>Total Personal Share - Summary</a:t>
            </a:r>
          </a:p>
        </p:txBody>
      </p:sp>
      <p:sp>
        <p:nvSpPr>
          <p:cNvPr id="701442" name="Slide Number Placeholder 4"/>
          <p:cNvSpPr>
            <a:spLocks noGrp="1"/>
          </p:cNvSpPr>
          <p:nvPr>
            <p:ph type="sldNum" sz="quarter" idx="12"/>
          </p:nvPr>
        </p:nvSpPr>
        <p:spPr>
          <a:noFill/>
          <a:ln>
            <a:miter lim="800000"/>
            <a:headEnd/>
            <a:tailEnd/>
          </a:ln>
        </p:spPr>
        <p:txBody>
          <a:bodyPr/>
          <a:lstStyle/>
          <a:p>
            <a:fld id="{3055E8BD-B052-4170-879E-175F2950A789}" type="slidenum">
              <a:rPr lang="en-US" smtClean="0"/>
              <a:pPr/>
              <a:t>13</a:t>
            </a:fld>
            <a:endParaRPr lang="en-US" dirty="0"/>
          </a:p>
        </p:txBody>
      </p:sp>
      <p:sp>
        <p:nvSpPr>
          <p:cNvPr id="701444" name="Text Box 3"/>
          <p:cNvSpPr txBox="1">
            <a:spLocks noChangeArrowheads="1"/>
          </p:cNvSpPr>
          <p:nvPr/>
        </p:nvSpPr>
        <p:spPr bwMode="auto">
          <a:xfrm>
            <a:off x="6172200" y="833735"/>
            <a:ext cx="2590800" cy="707886"/>
          </a:xfrm>
          <a:prstGeom prst="rect">
            <a:avLst/>
          </a:prstGeom>
          <a:noFill/>
          <a:ln w="9525">
            <a:solidFill>
              <a:schemeClr val="tx1"/>
            </a:solidFill>
            <a:miter lim="800000"/>
            <a:headEnd/>
            <a:tailEnd/>
          </a:ln>
        </p:spPr>
        <p:txBody>
          <a:bodyPr wrap="square">
            <a:spAutoFit/>
          </a:bodyPr>
          <a:lstStyle/>
          <a:p>
            <a:pPr eaLnBrk="0" hangingPunct="0"/>
            <a:r>
              <a:rPr lang="en-US" sz="1000" dirty="0">
                <a:solidFill>
                  <a:srgbClr val="7F7F7F"/>
                </a:solidFill>
              </a:rPr>
              <a:t>Includes Demand Deposits, Term Investments, Mortgages  and Personal Loans and Credit Cards. Including securitizations.</a:t>
            </a:r>
          </a:p>
        </p:txBody>
      </p:sp>
      <p:sp>
        <p:nvSpPr>
          <p:cNvPr id="8" name="TextBox 7"/>
          <p:cNvSpPr txBox="1"/>
          <p:nvPr/>
        </p:nvSpPr>
        <p:spPr>
          <a:xfrm>
            <a:off x="5791200" y="1905000"/>
            <a:ext cx="3124200" cy="400110"/>
          </a:xfrm>
          <a:prstGeom prst="rect">
            <a:avLst/>
          </a:prstGeom>
          <a:noFill/>
        </p:spPr>
        <p:txBody>
          <a:bodyPr wrap="square" rtlCol="0">
            <a:spAutoFit/>
          </a:bodyPr>
          <a:lstStyle/>
          <a:p>
            <a:r>
              <a:rPr lang="en-US" sz="1000" dirty="0">
                <a:solidFill>
                  <a:srgbClr val="7F7F7F"/>
                </a:solidFill>
              </a:rPr>
              <a:t>Sorted in order of 12 month % change in share.</a:t>
            </a:r>
          </a:p>
        </p:txBody>
      </p:sp>
      <p:sp>
        <p:nvSpPr>
          <p:cNvPr id="9" name="TextBox 8">
            <a:extLst>
              <a:ext uri="{FF2B5EF4-FFF2-40B4-BE49-F238E27FC236}">
                <a16:creationId xmlns:a16="http://schemas.microsoft.com/office/drawing/2014/main" id="{22D82135-95AD-5143-98C3-5E3B11249434}"/>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sp>
        <p:nvSpPr>
          <p:cNvPr id="10" name="Rectangle 9">
            <a:extLst>
              <a:ext uri="{FF2B5EF4-FFF2-40B4-BE49-F238E27FC236}">
                <a16:creationId xmlns:a16="http://schemas.microsoft.com/office/drawing/2014/main" id="{F4525896-9F80-AF46-9A2C-4EAC985C46AE}"/>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a:extLst>
              <a:ext uri="{FF2B5EF4-FFF2-40B4-BE49-F238E27FC236}">
                <a16:creationId xmlns:a16="http://schemas.microsoft.com/office/drawing/2014/main" id="{DAF89F22-FC3F-4C1E-84A9-D54F709999BD}"/>
              </a:ext>
            </a:extLst>
          </p:cNvPr>
          <p:cNvGraphicFramePr>
            <a:graphicFrameLocks noChangeAspect="1"/>
          </p:cNvGraphicFramePr>
          <p:nvPr>
            <p:extLst>
              <p:ext uri="{D42A27DB-BD31-4B8C-83A1-F6EECF244321}">
                <p14:modId xmlns:p14="http://schemas.microsoft.com/office/powerpoint/2010/main" val="3574875442"/>
              </p:ext>
            </p:extLst>
          </p:nvPr>
        </p:nvGraphicFramePr>
        <p:xfrm>
          <a:off x="457199" y="1676400"/>
          <a:ext cx="4114801" cy="4534931"/>
        </p:xfrm>
        <a:graphic>
          <a:graphicData uri="http://schemas.openxmlformats.org/presentationml/2006/ole">
            <mc:AlternateContent xmlns:mc="http://schemas.openxmlformats.org/markup-compatibility/2006">
              <mc:Choice xmlns:v="urn:schemas-microsoft-com:vml" Requires="v">
                <p:oleObj spid="_x0000_s8193" name="Macro-Enabled Worksheet" r:id="rId4" imgW="4757725" imgH="5243546" progId="Excel.SheetMacroEnabled.12">
                  <p:link updateAutomatic="1"/>
                </p:oleObj>
              </mc:Choice>
              <mc:Fallback>
                <p:oleObj name="Macro-Enabled Worksheet" r:id="rId4" imgW="4757725" imgH="5243546" progId="Excel.SheetMacroEnabled.12">
                  <p:link updateAutomatic="1"/>
                  <p:pic>
                    <p:nvPicPr>
                      <p:cNvPr id="2" name="Object 1">
                        <a:extLst>
                          <a:ext uri="{FF2B5EF4-FFF2-40B4-BE49-F238E27FC236}">
                            <a16:creationId xmlns:a16="http://schemas.microsoft.com/office/drawing/2014/main" id="{DAF89F22-FC3F-4C1E-84A9-D54F709999BD}"/>
                          </a:ext>
                        </a:extLst>
                      </p:cNvPr>
                      <p:cNvPicPr/>
                      <p:nvPr/>
                    </p:nvPicPr>
                    <p:blipFill>
                      <a:blip r:embed="rId5"/>
                      <a:stretch>
                        <a:fillRect/>
                      </a:stretch>
                    </p:blipFill>
                    <p:spPr>
                      <a:xfrm>
                        <a:off x="457199" y="1676400"/>
                        <a:ext cx="4114801" cy="4534931"/>
                      </a:xfrm>
                      <a:prstGeom prst="rect">
                        <a:avLst/>
                      </a:prstGeom>
                    </p:spPr>
                  </p:pic>
                </p:oleObj>
              </mc:Fallback>
            </mc:AlternateContent>
          </a:graphicData>
        </a:graphic>
      </p:graphicFrame>
    </p:spTree>
    <p:extLst>
      <p:ext uri="{BB962C8B-B14F-4D97-AF65-F5344CB8AC3E}">
        <p14:creationId xmlns:p14="http://schemas.microsoft.com/office/powerpoint/2010/main" val="1650829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3" name="Rectangle 2"/>
          <p:cNvSpPr>
            <a:spLocks noGrp="1" noChangeArrowheads="1"/>
          </p:cNvSpPr>
          <p:nvPr>
            <p:ph type="title"/>
          </p:nvPr>
        </p:nvSpPr>
        <p:spPr>
          <a:xfrm>
            <a:off x="457200" y="0"/>
            <a:ext cx="4267200" cy="1600200"/>
          </a:xfrm>
        </p:spPr>
        <p:txBody>
          <a:bodyPr/>
          <a:lstStyle/>
          <a:p>
            <a:pPr eaLnBrk="1" hangingPunct="1"/>
            <a:r>
              <a:rPr lang="en-US" dirty="0"/>
              <a:t>Direct Banks</a:t>
            </a:r>
            <a:br>
              <a:rPr lang="en-US" dirty="0"/>
            </a:br>
            <a:r>
              <a:rPr lang="en-US" dirty="0"/>
              <a:t>Total Personal Share</a:t>
            </a:r>
          </a:p>
        </p:txBody>
      </p:sp>
      <p:sp>
        <p:nvSpPr>
          <p:cNvPr id="701442" name="Slide Number Placeholder 4"/>
          <p:cNvSpPr>
            <a:spLocks noGrp="1"/>
          </p:cNvSpPr>
          <p:nvPr>
            <p:ph type="sldNum" sz="quarter" idx="12"/>
          </p:nvPr>
        </p:nvSpPr>
        <p:spPr>
          <a:noFill/>
          <a:ln>
            <a:miter lim="800000"/>
            <a:headEnd/>
            <a:tailEnd/>
          </a:ln>
        </p:spPr>
        <p:txBody>
          <a:bodyPr/>
          <a:lstStyle/>
          <a:p>
            <a:fld id="{3055E8BD-B052-4170-879E-175F2950A789}" type="slidenum">
              <a:rPr lang="en-US" smtClean="0"/>
              <a:pPr/>
              <a:t>14</a:t>
            </a:fld>
            <a:endParaRPr lang="en-US" dirty="0"/>
          </a:p>
        </p:txBody>
      </p:sp>
      <p:sp>
        <p:nvSpPr>
          <p:cNvPr id="6" name="TextBox 5">
            <a:extLst>
              <a:ext uri="{FF2B5EF4-FFF2-40B4-BE49-F238E27FC236}">
                <a16:creationId xmlns:a16="http://schemas.microsoft.com/office/drawing/2014/main" id="{0A97C416-B7DA-314C-9FA7-D35514C1A595}"/>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8" name="Chart 7">
            <a:extLst>
              <a:ext uri="{FF2B5EF4-FFF2-40B4-BE49-F238E27FC236}">
                <a16:creationId xmlns:a16="http://schemas.microsoft.com/office/drawing/2014/main" id="{00000000-0008-0000-0600-000031000000}"/>
              </a:ext>
            </a:extLst>
          </p:cNvPr>
          <p:cNvGraphicFramePr>
            <a:graphicFrameLocks/>
          </p:cNvGraphicFramePr>
          <p:nvPr>
            <p:extLst>
              <p:ext uri="{D42A27DB-BD31-4B8C-83A1-F6EECF244321}">
                <p14:modId xmlns:p14="http://schemas.microsoft.com/office/powerpoint/2010/main" val="227407237"/>
              </p:ext>
            </p:extLst>
          </p:nvPr>
        </p:nvGraphicFramePr>
        <p:xfrm>
          <a:off x="63500" y="1786255"/>
          <a:ext cx="4203700" cy="44894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Object 1">
            <a:extLst>
              <a:ext uri="{FF2B5EF4-FFF2-40B4-BE49-F238E27FC236}">
                <a16:creationId xmlns:a16="http://schemas.microsoft.com/office/drawing/2014/main" id="{B15CD0C6-ECD0-4A43-A43E-68BA1573DC88}"/>
              </a:ext>
            </a:extLst>
          </p:cNvPr>
          <p:cNvGraphicFramePr>
            <a:graphicFrameLocks noChangeAspect="1"/>
          </p:cNvGraphicFramePr>
          <p:nvPr>
            <p:extLst>
              <p:ext uri="{D42A27DB-BD31-4B8C-83A1-F6EECF244321}">
                <p14:modId xmlns:p14="http://schemas.microsoft.com/office/powerpoint/2010/main" val="2992393864"/>
              </p:ext>
            </p:extLst>
          </p:nvPr>
        </p:nvGraphicFramePr>
        <p:xfrm>
          <a:off x="4191000" y="4030980"/>
          <a:ext cx="4757737" cy="2143125"/>
        </p:xfrm>
        <a:graphic>
          <a:graphicData uri="http://schemas.openxmlformats.org/presentationml/2006/ole">
            <mc:AlternateContent xmlns:mc="http://schemas.openxmlformats.org/markup-compatibility/2006">
              <mc:Choice xmlns:v="urn:schemas-microsoft-com:vml" Requires="v">
                <p:oleObj spid="_x0000_s9217" name="Macro-Enabled Worksheet" r:id="rId5" imgW="4757725" imgH="2143327" progId="Excel.SheetMacroEnabled.12">
                  <p:link updateAutomatic="1"/>
                </p:oleObj>
              </mc:Choice>
              <mc:Fallback>
                <p:oleObj name="Macro-Enabled Worksheet" r:id="rId5" imgW="4757725" imgH="2143327" progId="Excel.SheetMacroEnabled.12">
                  <p:link updateAutomatic="1"/>
                  <p:pic>
                    <p:nvPicPr>
                      <p:cNvPr id="2" name="Object 1">
                        <a:extLst>
                          <a:ext uri="{FF2B5EF4-FFF2-40B4-BE49-F238E27FC236}">
                            <a16:creationId xmlns:a16="http://schemas.microsoft.com/office/drawing/2014/main" id="{B15CD0C6-ECD0-4A43-A43E-68BA1573DC88}"/>
                          </a:ext>
                        </a:extLst>
                      </p:cNvPr>
                      <p:cNvPicPr/>
                      <p:nvPr/>
                    </p:nvPicPr>
                    <p:blipFill>
                      <a:blip r:embed="rId6"/>
                      <a:stretch>
                        <a:fillRect/>
                      </a:stretch>
                    </p:blipFill>
                    <p:spPr>
                      <a:xfrm>
                        <a:off x="4191000" y="4030980"/>
                        <a:ext cx="4757737" cy="2143125"/>
                      </a:xfrm>
                      <a:prstGeom prst="rect">
                        <a:avLst/>
                      </a:prstGeom>
                    </p:spPr>
                  </p:pic>
                </p:oleObj>
              </mc:Fallback>
            </mc:AlternateContent>
          </a:graphicData>
        </a:graphic>
      </p:graphicFrame>
    </p:spTree>
    <p:extLst>
      <p:ext uri="{BB962C8B-B14F-4D97-AF65-F5344CB8AC3E}">
        <p14:creationId xmlns:p14="http://schemas.microsoft.com/office/powerpoint/2010/main" val="1029824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3" name="Rectangle 2"/>
          <p:cNvSpPr>
            <a:spLocks noGrp="1" noChangeArrowheads="1"/>
          </p:cNvSpPr>
          <p:nvPr>
            <p:ph type="title"/>
          </p:nvPr>
        </p:nvSpPr>
        <p:spPr>
          <a:xfrm>
            <a:off x="457200" y="0"/>
            <a:ext cx="4267200" cy="1600200"/>
          </a:xfrm>
        </p:spPr>
        <p:txBody>
          <a:bodyPr/>
          <a:lstStyle/>
          <a:p>
            <a:pPr eaLnBrk="1" hangingPunct="1"/>
            <a:r>
              <a:rPr lang="en-US" dirty="0"/>
              <a:t>Direct Banks</a:t>
            </a:r>
            <a:br>
              <a:rPr lang="en-US" dirty="0"/>
            </a:br>
            <a:r>
              <a:rPr lang="en-US" dirty="0"/>
              <a:t>Total Personal Share – 5-year change in share</a:t>
            </a:r>
          </a:p>
        </p:txBody>
      </p:sp>
      <p:sp>
        <p:nvSpPr>
          <p:cNvPr id="701442" name="Slide Number Placeholder 4"/>
          <p:cNvSpPr>
            <a:spLocks noGrp="1"/>
          </p:cNvSpPr>
          <p:nvPr>
            <p:ph type="sldNum" sz="quarter" idx="12"/>
          </p:nvPr>
        </p:nvSpPr>
        <p:spPr>
          <a:noFill/>
          <a:ln>
            <a:miter lim="800000"/>
            <a:headEnd/>
            <a:tailEnd/>
          </a:ln>
        </p:spPr>
        <p:txBody>
          <a:bodyPr/>
          <a:lstStyle/>
          <a:p>
            <a:fld id="{3055E8BD-B052-4170-879E-175F2950A789}" type="slidenum">
              <a:rPr lang="en-US" smtClean="0"/>
              <a:pPr/>
              <a:t>15</a:t>
            </a:fld>
            <a:endParaRPr lang="en-US" dirty="0"/>
          </a:p>
        </p:txBody>
      </p:sp>
      <p:sp>
        <p:nvSpPr>
          <p:cNvPr id="7" name="TextBox 6">
            <a:extLst>
              <a:ext uri="{FF2B5EF4-FFF2-40B4-BE49-F238E27FC236}">
                <a16:creationId xmlns:a16="http://schemas.microsoft.com/office/drawing/2014/main" id="{0657E00D-ACF9-1142-8782-067A6B97F83A}"/>
              </a:ext>
            </a:extLst>
          </p:cNvPr>
          <p:cNvSpPr txBox="1"/>
          <p:nvPr/>
        </p:nvSpPr>
        <p:spPr>
          <a:xfrm>
            <a:off x="6858000" y="381000"/>
            <a:ext cx="1614545" cy="276999"/>
          </a:xfrm>
          <a:prstGeom prst="rect">
            <a:avLst/>
          </a:prstGeom>
          <a:noFill/>
        </p:spPr>
        <p:txBody>
          <a:bodyPr wrap="none" rtlCol="0">
            <a:spAutoFit/>
          </a:bodyPr>
          <a:lstStyle/>
          <a:p>
            <a:r>
              <a:rPr lang="en-US" dirty="0"/>
              <a:t>Updated Quarterly</a:t>
            </a:r>
          </a:p>
        </p:txBody>
      </p:sp>
      <p:graphicFrame>
        <p:nvGraphicFramePr>
          <p:cNvPr id="9" name="Chart 8">
            <a:extLst>
              <a:ext uri="{FF2B5EF4-FFF2-40B4-BE49-F238E27FC236}">
                <a16:creationId xmlns:a16="http://schemas.microsoft.com/office/drawing/2014/main" id="{00000000-0008-0000-0B00-000018000000}"/>
              </a:ext>
            </a:extLst>
          </p:cNvPr>
          <p:cNvGraphicFramePr>
            <a:graphicFrameLocks/>
          </p:cNvGraphicFramePr>
          <p:nvPr>
            <p:extLst>
              <p:ext uri="{D42A27DB-BD31-4B8C-83A1-F6EECF244321}">
                <p14:modId xmlns:p14="http://schemas.microsoft.com/office/powerpoint/2010/main" val="3142885523"/>
              </p:ext>
            </p:extLst>
          </p:nvPr>
        </p:nvGraphicFramePr>
        <p:xfrm>
          <a:off x="167641" y="1670373"/>
          <a:ext cx="3794759" cy="44174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Object 1">
            <a:extLst>
              <a:ext uri="{FF2B5EF4-FFF2-40B4-BE49-F238E27FC236}">
                <a16:creationId xmlns:a16="http://schemas.microsoft.com/office/drawing/2014/main" id="{C4DB6F72-11E5-442C-9536-9FCA6D76875E}"/>
              </a:ext>
            </a:extLst>
          </p:cNvPr>
          <p:cNvGraphicFramePr>
            <a:graphicFrameLocks noChangeAspect="1"/>
          </p:cNvGraphicFramePr>
          <p:nvPr>
            <p:extLst>
              <p:ext uri="{D42A27DB-BD31-4B8C-83A1-F6EECF244321}">
                <p14:modId xmlns:p14="http://schemas.microsoft.com/office/powerpoint/2010/main" val="3404566398"/>
              </p:ext>
            </p:extLst>
          </p:nvPr>
        </p:nvGraphicFramePr>
        <p:xfrm>
          <a:off x="4204245" y="4114800"/>
          <a:ext cx="4757737" cy="2143125"/>
        </p:xfrm>
        <a:graphic>
          <a:graphicData uri="http://schemas.openxmlformats.org/presentationml/2006/ole">
            <mc:AlternateContent xmlns:mc="http://schemas.openxmlformats.org/markup-compatibility/2006">
              <mc:Choice xmlns:v="urn:schemas-microsoft-com:vml" Requires="v">
                <p:oleObj spid="_x0000_s10241" name="Macro-Enabled Worksheet" r:id="rId5" imgW="4757725" imgH="2143327" progId="Excel.SheetMacroEnabled.12">
                  <p:link updateAutomatic="1"/>
                </p:oleObj>
              </mc:Choice>
              <mc:Fallback>
                <p:oleObj name="Macro-Enabled Worksheet" r:id="rId5" imgW="4757725" imgH="2143327" progId="Excel.SheetMacroEnabled.12">
                  <p:link updateAutomatic="1"/>
                  <p:pic>
                    <p:nvPicPr>
                      <p:cNvPr id="2" name="Object 1">
                        <a:extLst>
                          <a:ext uri="{FF2B5EF4-FFF2-40B4-BE49-F238E27FC236}">
                            <a16:creationId xmlns:a16="http://schemas.microsoft.com/office/drawing/2014/main" id="{C4DB6F72-11E5-442C-9536-9FCA6D76875E}"/>
                          </a:ext>
                        </a:extLst>
                      </p:cNvPr>
                      <p:cNvPicPr/>
                      <p:nvPr/>
                    </p:nvPicPr>
                    <p:blipFill>
                      <a:blip r:embed="rId6"/>
                      <a:stretch>
                        <a:fillRect/>
                      </a:stretch>
                    </p:blipFill>
                    <p:spPr>
                      <a:xfrm>
                        <a:off x="4204245" y="4114800"/>
                        <a:ext cx="4757737" cy="2143125"/>
                      </a:xfrm>
                      <a:prstGeom prst="rect">
                        <a:avLst/>
                      </a:prstGeom>
                    </p:spPr>
                  </p:pic>
                </p:oleObj>
              </mc:Fallback>
            </mc:AlternateContent>
          </a:graphicData>
        </a:graphic>
      </p:graphicFrame>
    </p:spTree>
    <p:extLst>
      <p:ext uri="{BB962C8B-B14F-4D97-AF65-F5344CB8AC3E}">
        <p14:creationId xmlns:p14="http://schemas.microsoft.com/office/powerpoint/2010/main" val="23271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00000000-0008-0000-0600-000008000000}"/>
              </a:ext>
            </a:extLst>
          </p:cNvPr>
          <p:cNvGraphicFramePr>
            <a:graphicFrameLocks/>
          </p:cNvGraphicFramePr>
          <p:nvPr>
            <p:extLst>
              <p:ext uri="{D42A27DB-BD31-4B8C-83A1-F6EECF244321}">
                <p14:modId xmlns:p14="http://schemas.microsoft.com/office/powerpoint/2010/main" val="1972382384"/>
              </p:ext>
            </p:extLst>
          </p:nvPr>
        </p:nvGraphicFramePr>
        <p:xfrm>
          <a:off x="201706" y="1704171"/>
          <a:ext cx="3532094" cy="448945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p:txBody>
          <a:bodyPr>
            <a:normAutofit/>
          </a:bodyPr>
          <a:lstStyle/>
          <a:p>
            <a:r>
              <a:rPr lang="en-CA" dirty="0"/>
              <a:t>Total Personal Share Changes</a:t>
            </a:r>
            <a:br>
              <a:rPr lang="en-CA" dirty="0"/>
            </a:br>
            <a:r>
              <a:rPr lang="en-CA" dirty="0"/>
              <a:t>Larger Direct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16</a:t>
            </a:fld>
            <a:endParaRPr lang="en-US"/>
          </a:p>
        </p:txBody>
      </p:sp>
      <p:pic>
        <p:nvPicPr>
          <p:cNvPr id="15" name="Picture 10" descr="Home Trust">
            <a:extLst>
              <a:ext uri="{FF2B5EF4-FFF2-40B4-BE49-F238E27FC236}">
                <a16:creationId xmlns:a16="http://schemas.microsoft.com/office/drawing/2014/main" id="{EFCF72D8-2F8A-0B49-8CC4-74DFC3A18AF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33429" y="4539321"/>
            <a:ext cx="789957" cy="252348"/>
          </a:xfrm>
          <a:prstGeom prst="rect">
            <a:avLst/>
          </a:prstGeom>
          <a:noFill/>
          <a:ln w="0">
            <a:solidFill>
              <a:srgbClr val="000000"/>
            </a:solidFill>
            <a:miter lim="800000"/>
            <a:headEnd/>
            <a:tailEnd/>
          </a:ln>
        </p:spPr>
      </p:pic>
      <p:pic>
        <p:nvPicPr>
          <p:cNvPr id="17" name="Picture 16">
            <a:extLst>
              <a:ext uri="{FF2B5EF4-FFF2-40B4-BE49-F238E27FC236}">
                <a16:creationId xmlns:a16="http://schemas.microsoft.com/office/drawing/2014/main" id="{3CB6AB75-2AB0-0549-A96C-2CAD04059ECC}"/>
              </a:ext>
            </a:extLst>
          </p:cNvPr>
          <p:cNvPicPr>
            <a:picLocks noChangeAspect="1"/>
          </p:cNvPicPr>
          <p:nvPr/>
        </p:nvPicPr>
        <p:blipFill>
          <a:blip r:embed="rId6"/>
          <a:stretch>
            <a:fillRect/>
          </a:stretch>
        </p:blipFill>
        <p:spPr>
          <a:xfrm>
            <a:off x="2209800" y="2431353"/>
            <a:ext cx="239408" cy="252349"/>
          </a:xfrm>
          <a:prstGeom prst="rect">
            <a:avLst/>
          </a:prstGeom>
        </p:spPr>
      </p:pic>
      <p:pic>
        <p:nvPicPr>
          <p:cNvPr id="18" name="Picture 17">
            <a:extLst>
              <a:ext uri="{FF2B5EF4-FFF2-40B4-BE49-F238E27FC236}">
                <a16:creationId xmlns:a16="http://schemas.microsoft.com/office/drawing/2014/main" id="{E3DC6E53-E896-294D-ADBB-E508DCF889C8}"/>
              </a:ext>
            </a:extLst>
          </p:cNvPr>
          <p:cNvPicPr>
            <a:picLocks noChangeAspect="1"/>
          </p:cNvPicPr>
          <p:nvPr/>
        </p:nvPicPr>
        <p:blipFill>
          <a:blip r:embed="rId7"/>
          <a:stretch>
            <a:fillRect/>
          </a:stretch>
        </p:blipFill>
        <p:spPr>
          <a:xfrm>
            <a:off x="2161320" y="4791669"/>
            <a:ext cx="226274" cy="232480"/>
          </a:xfrm>
          <a:prstGeom prst="rect">
            <a:avLst/>
          </a:prstGeom>
        </p:spPr>
      </p:pic>
      <p:pic>
        <p:nvPicPr>
          <p:cNvPr id="22" name="Picture 21">
            <a:extLst>
              <a:ext uri="{FF2B5EF4-FFF2-40B4-BE49-F238E27FC236}">
                <a16:creationId xmlns:a16="http://schemas.microsoft.com/office/drawing/2014/main" id="{12E42DDB-B18B-4347-AB38-32D803A7C3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33118" y="5078928"/>
            <a:ext cx="632180" cy="206145"/>
          </a:xfrm>
          <a:prstGeom prst="rect">
            <a:avLst/>
          </a:prstGeom>
        </p:spPr>
      </p:pic>
      <p:pic>
        <p:nvPicPr>
          <p:cNvPr id="21" name="Picture 20">
            <a:extLst>
              <a:ext uri="{FF2B5EF4-FFF2-40B4-BE49-F238E27FC236}">
                <a16:creationId xmlns:a16="http://schemas.microsoft.com/office/drawing/2014/main" id="{9FC34148-48AC-7C4A-B25C-D9B4DA429C72}"/>
              </a:ext>
            </a:extLst>
          </p:cNvPr>
          <p:cNvPicPr>
            <a:picLocks noChangeAspect="1"/>
          </p:cNvPicPr>
          <p:nvPr/>
        </p:nvPicPr>
        <p:blipFill>
          <a:blip r:embed="rId9"/>
          <a:stretch>
            <a:fillRect/>
          </a:stretch>
        </p:blipFill>
        <p:spPr>
          <a:xfrm>
            <a:off x="2161320" y="4444825"/>
            <a:ext cx="762066" cy="188992"/>
          </a:xfrm>
          <a:prstGeom prst="rect">
            <a:avLst/>
          </a:prstGeom>
        </p:spPr>
      </p:pic>
      <p:sp>
        <p:nvSpPr>
          <p:cNvPr id="26" name="TextBox 25">
            <a:extLst>
              <a:ext uri="{FF2B5EF4-FFF2-40B4-BE49-F238E27FC236}">
                <a16:creationId xmlns:a16="http://schemas.microsoft.com/office/drawing/2014/main" id="{987D4400-3CF1-574B-BC03-6FDC1892ABDE}"/>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pic>
        <p:nvPicPr>
          <p:cNvPr id="4" name="Picture 3">
            <a:extLst>
              <a:ext uri="{FF2B5EF4-FFF2-40B4-BE49-F238E27FC236}">
                <a16:creationId xmlns:a16="http://schemas.microsoft.com/office/drawing/2014/main" id="{ADE00CB7-220B-4341-873F-6286A8339D8D}"/>
              </a:ext>
            </a:extLst>
          </p:cNvPr>
          <p:cNvPicPr>
            <a:picLocks noChangeAspect="1"/>
          </p:cNvPicPr>
          <p:nvPr/>
        </p:nvPicPr>
        <p:blipFill>
          <a:blip r:embed="rId10"/>
          <a:stretch>
            <a:fillRect/>
          </a:stretch>
        </p:blipFill>
        <p:spPr>
          <a:xfrm>
            <a:off x="2145554" y="2787870"/>
            <a:ext cx="367899" cy="286144"/>
          </a:xfrm>
          <a:prstGeom prst="rect">
            <a:avLst/>
          </a:prstGeom>
        </p:spPr>
      </p:pic>
      <p:graphicFrame>
        <p:nvGraphicFramePr>
          <p:cNvPr id="3" name="Object 2">
            <a:extLst>
              <a:ext uri="{FF2B5EF4-FFF2-40B4-BE49-F238E27FC236}">
                <a16:creationId xmlns:a16="http://schemas.microsoft.com/office/drawing/2014/main" id="{71D65623-4581-4ABC-9259-ED901189F5ED}"/>
              </a:ext>
            </a:extLst>
          </p:cNvPr>
          <p:cNvGraphicFramePr>
            <a:graphicFrameLocks noChangeAspect="1"/>
          </p:cNvGraphicFramePr>
          <p:nvPr>
            <p:extLst>
              <p:ext uri="{D42A27DB-BD31-4B8C-83A1-F6EECF244321}">
                <p14:modId xmlns:p14="http://schemas.microsoft.com/office/powerpoint/2010/main" val="3976998908"/>
              </p:ext>
            </p:extLst>
          </p:nvPr>
        </p:nvGraphicFramePr>
        <p:xfrm>
          <a:off x="4184557" y="3767205"/>
          <a:ext cx="4757737" cy="2433637"/>
        </p:xfrm>
        <a:graphic>
          <a:graphicData uri="http://schemas.openxmlformats.org/presentationml/2006/ole">
            <mc:AlternateContent xmlns:mc="http://schemas.openxmlformats.org/markup-compatibility/2006">
              <mc:Choice xmlns:v="urn:schemas-microsoft-com:vml" Requires="v">
                <p:oleObj spid="_x0000_s11265" name="Macro-Enabled Worksheet" r:id="rId11" imgW="4757725" imgH="2433783" progId="Excel.SheetMacroEnabled.12">
                  <p:link updateAutomatic="1"/>
                </p:oleObj>
              </mc:Choice>
              <mc:Fallback>
                <p:oleObj name="Macro-Enabled Worksheet" r:id="rId11" imgW="4757725" imgH="2433783" progId="Excel.SheetMacroEnabled.12">
                  <p:link updateAutomatic="1"/>
                  <p:pic>
                    <p:nvPicPr>
                      <p:cNvPr id="3" name="Object 2">
                        <a:extLst>
                          <a:ext uri="{FF2B5EF4-FFF2-40B4-BE49-F238E27FC236}">
                            <a16:creationId xmlns:a16="http://schemas.microsoft.com/office/drawing/2014/main" id="{71D65623-4581-4ABC-9259-ED901189F5ED}"/>
                          </a:ext>
                        </a:extLst>
                      </p:cNvPr>
                      <p:cNvPicPr/>
                      <p:nvPr/>
                    </p:nvPicPr>
                    <p:blipFill>
                      <a:blip r:embed="rId12"/>
                      <a:stretch>
                        <a:fillRect/>
                      </a:stretch>
                    </p:blipFill>
                    <p:spPr>
                      <a:xfrm>
                        <a:off x="4184557" y="3767205"/>
                        <a:ext cx="4757737" cy="2433637"/>
                      </a:xfrm>
                      <a:prstGeom prst="rect">
                        <a:avLst/>
                      </a:prstGeom>
                    </p:spPr>
                  </p:pic>
                </p:oleObj>
              </mc:Fallback>
            </mc:AlternateContent>
          </a:graphicData>
        </a:graphic>
      </p:graphicFrame>
    </p:spTree>
    <p:extLst>
      <p:ext uri="{BB962C8B-B14F-4D97-AF65-F5344CB8AC3E}">
        <p14:creationId xmlns:p14="http://schemas.microsoft.com/office/powerpoint/2010/main" val="2988401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00000000-0008-0000-0600-000032000000}"/>
              </a:ext>
            </a:extLst>
          </p:cNvPr>
          <p:cNvGraphicFramePr>
            <a:graphicFrameLocks/>
          </p:cNvGraphicFramePr>
          <p:nvPr>
            <p:extLst>
              <p:ext uri="{D42A27DB-BD31-4B8C-83A1-F6EECF244321}">
                <p14:modId xmlns:p14="http://schemas.microsoft.com/office/powerpoint/2010/main" val="2567322880"/>
              </p:ext>
            </p:extLst>
          </p:nvPr>
        </p:nvGraphicFramePr>
        <p:xfrm>
          <a:off x="130639" y="1651373"/>
          <a:ext cx="3603161" cy="448945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a:xfrm>
            <a:off x="315116" y="-69004"/>
            <a:ext cx="8229600" cy="1600200"/>
          </a:xfrm>
        </p:spPr>
        <p:txBody>
          <a:bodyPr>
            <a:normAutofit/>
          </a:bodyPr>
          <a:lstStyle/>
          <a:p>
            <a:r>
              <a:rPr lang="en-CA" dirty="0"/>
              <a:t>Total Personal Share Changes</a:t>
            </a:r>
            <a:br>
              <a:rPr lang="en-CA" dirty="0"/>
            </a:br>
            <a:r>
              <a:rPr lang="en-CA" dirty="0"/>
              <a:t>Smaller Direct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17</a:t>
            </a:fld>
            <a:endParaRPr lang="en-US"/>
          </a:p>
        </p:txBody>
      </p:sp>
      <p:pic>
        <p:nvPicPr>
          <p:cNvPr id="4" name="Picture 3">
            <a:extLst>
              <a:ext uri="{FF2B5EF4-FFF2-40B4-BE49-F238E27FC236}">
                <a16:creationId xmlns:a16="http://schemas.microsoft.com/office/drawing/2014/main" id="{B1EFFD29-C632-FC42-A657-309D39115BA4}"/>
              </a:ext>
            </a:extLst>
          </p:cNvPr>
          <p:cNvPicPr>
            <a:picLocks noChangeAspect="1"/>
          </p:cNvPicPr>
          <p:nvPr/>
        </p:nvPicPr>
        <p:blipFill>
          <a:blip r:embed="rId5"/>
          <a:stretch>
            <a:fillRect/>
          </a:stretch>
        </p:blipFill>
        <p:spPr>
          <a:xfrm>
            <a:off x="2046495" y="2362200"/>
            <a:ext cx="869950" cy="259210"/>
          </a:xfrm>
          <a:prstGeom prst="rect">
            <a:avLst/>
          </a:prstGeom>
        </p:spPr>
      </p:pic>
      <p:pic>
        <p:nvPicPr>
          <p:cNvPr id="10" name="Picture 9">
            <a:extLst>
              <a:ext uri="{FF2B5EF4-FFF2-40B4-BE49-F238E27FC236}">
                <a16:creationId xmlns:a16="http://schemas.microsoft.com/office/drawing/2014/main" id="{3A044DA5-95F1-EB46-BAE2-4B9DC4E3BBC3}"/>
              </a:ext>
            </a:extLst>
          </p:cNvPr>
          <p:cNvPicPr>
            <a:picLocks noChangeAspect="1"/>
          </p:cNvPicPr>
          <p:nvPr/>
        </p:nvPicPr>
        <p:blipFill>
          <a:blip r:embed="rId6"/>
          <a:stretch>
            <a:fillRect/>
          </a:stretch>
        </p:blipFill>
        <p:spPr>
          <a:xfrm>
            <a:off x="2046495" y="4046908"/>
            <a:ext cx="760151" cy="262121"/>
          </a:xfrm>
          <a:prstGeom prst="rect">
            <a:avLst/>
          </a:prstGeom>
        </p:spPr>
      </p:pic>
      <p:pic>
        <p:nvPicPr>
          <p:cNvPr id="13" name="Picture 12">
            <a:extLst>
              <a:ext uri="{FF2B5EF4-FFF2-40B4-BE49-F238E27FC236}">
                <a16:creationId xmlns:a16="http://schemas.microsoft.com/office/drawing/2014/main" id="{75759F62-9FF8-4A4B-A95F-D3DD81700223}"/>
              </a:ext>
            </a:extLst>
          </p:cNvPr>
          <p:cNvPicPr>
            <a:picLocks noChangeAspect="1"/>
          </p:cNvPicPr>
          <p:nvPr/>
        </p:nvPicPr>
        <p:blipFill>
          <a:blip r:embed="rId7"/>
          <a:stretch>
            <a:fillRect/>
          </a:stretch>
        </p:blipFill>
        <p:spPr>
          <a:xfrm>
            <a:off x="2046495" y="3737529"/>
            <a:ext cx="567723" cy="272859"/>
          </a:xfrm>
          <a:prstGeom prst="rect">
            <a:avLst/>
          </a:prstGeom>
        </p:spPr>
      </p:pic>
      <p:pic>
        <p:nvPicPr>
          <p:cNvPr id="16" name="Picture 15">
            <a:extLst>
              <a:ext uri="{FF2B5EF4-FFF2-40B4-BE49-F238E27FC236}">
                <a16:creationId xmlns:a16="http://schemas.microsoft.com/office/drawing/2014/main" id="{267AC580-57C4-7F4B-86F6-F088FAFBA140}"/>
              </a:ext>
            </a:extLst>
          </p:cNvPr>
          <p:cNvPicPr>
            <a:picLocks noChangeAspect="1"/>
          </p:cNvPicPr>
          <p:nvPr/>
        </p:nvPicPr>
        <p:blipFill>
          <a:blip r:embed="rId8"/>
          <a:stretch>
            <a:fillRect/>
          </a:stretch>
        </p:blipFill>
        <p:spPr>
          <a:xfrm>
            <a:off x="2046495" y="4572000"/>
            <a:ext cx="1051527" cy="248982"/>
          </a:xfrm>
          <a:prstGeom prst="rect">
            <a:avLst/>
          </a:prstGeom>
        </p:spPr>
      </p:pic>
      <p:pic>
        <p:nvPicPr>
          <p:cNvPr id="20" name="Graphic 19">
            <a:extLst>
              <a:ext uri="{FF2B5EF4-FFF2-40B4-BE49-F238E27FC236}">
                <a16:creationId xmlns:a16="http://schemas.microsoft.com/office/drawing/2014/main" id="{461B8FB8-C015-224F-A265-21759733FD5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46495" y="4882013"/>
            <a:ext cx="308398" cy="385498"/>
          </a:xfrm>
          <a:prstGeom prst="rect">
            <a:avLst/>
          </a:prstGeom>
        </p:spPr>
      </p:pic>
      <p:pic>
        <p:nvPicPr>
          <p:cNvPr id="25" name="Picture 24">
            <a:extLst>
              <a:ext uri="{FF2B5EF4-FFF2-40B4-BE49-F238E27FC236}">
                <a16:creationId xmlns:a16="http://schemas.microsoft.com/office/drawing/2014/main" id="{3CA047B8-778A-D44D-880D-A54577F25283}"/>
              </a:ext>
            </a:extLst>
          </p:cNvPr>
          <p:cNvPicPr>
            <a:picLocks noChangeAspect="1"/>
          </p:cNvPicPr>
          <p:nvPr/>
        </p:nvPicPr>
        <p:blipFill>
          <a:blip r:embed="rId11"/>
          <a:stretch>
            <a:fillRect/>
          </a:stretch>
        </p:blipFill>
        <p:spPr>
          <a:xfrm>
            <a:off x="2046495" y="2895600"/>
            <a:ext cx="345118" cy="316089"/>
          </a:xfrm>
          <a:prstGeom prst="rect">
            <a:avLst/>
          </a:prstGeom>
        </p:spPr>
      </p:pic>
      <p:sp>
        <p:nvSpPr>
          <p:cNvPr id="28" name="TextBox 27">
            <a:extLst>
              <a:ext uri="{FF2B5EF4-FFF2-40B4-BE49-F238E27FC236}">
                <a16:creationId xmlns:a16="http://schemas.microsoft.com/office/drawing/2014/main" id="{69282C50-7C2E-5F42-853D-74FDB42B9D41}"/>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pic>
        <p:nvPicPr>
          <p:cNvPr id="15" name="Picture 14" descr="A picture containing icon&#10;&#10;Description automatically generated">
            <a:extLst>
              <a:ext uri="{FF2B5EF4-FFF2-40B4-BE49-F238E27FC236}">
                <a16:creationId xmlns:a16="http://schemas.microsoft.com/office/drawing/2014/main" id="{7AA7350C-3A10-48D5-B317-11C709768636}"/>
              </a:ext>
            </a:extLst>
          </p:cNvPr>
          <p:cNvPicPr>
            <a:picLocks noChangeAspect="1"/>
          </p:cNvPicPr>
          <p:nvPr/>
        </p:nvPicPr>
        <p:blipFill rotWithShape="1">
          <a:blip r:embed="rId12">
            <a:extLst>
              <a:ext uri="{28A0092B-C50C-407E-A947-70E740481C1C}">
                <a14:useLocalDpi xmlns:a14="http://schemas.microsoft.com/office/drawing/2010/main" val="0"/>
              </a:ext>
            </a:extLst>
          </a:blip>
          <a:srcRect b="22244"/>
          <a:stretch/>
        </p:blipFill>
        <p:spPr>
          <a:xfrm>
            <a:off x="2046495" y="4342347"/>
            <a:ext cx="699757" cy="253173"/>
          </a:xfrm>
          <a:prstGeom prst="rect">
            <a:avLst/>
          </a:prstGeom>
        </p:spPr>
      </p:pic>
      <p:graphicFrame>
        <p:nvGraphicFramePr>
          <p:cNvPr id="3" name="Object 2">
            <a:extLst>
              <a:ext uri="{FF2B5EF4-FFF2-40B4-BE49-F238E27FC236}">
                <a16:creationId xmlns:a16="http://schemas.microsoft.com/office/drawing/2014/main" id="{2D985D3C-F41D-486D-8B1F-B5D4FC46E5BE}"/>
              </a:ext>
            </a:extLst>
          </p:cNvPr>
          <p:cNvGraphicFramePr>
            <a:graphicFrameLocks noChangeAspect="1"/>
          </p:cNvGraphicFramePr>
          <p:nvPr>
            <p:extLst>
              <p:ext uri="{D42A27DB-BD31-4B8C-83A1-F6EECF244321}">
                <p14:modId xmlns:p14="http://schemas.microsoft.com/office/powerpoint/2010/main" val="1526149263"/>
              </p:ext>
            </p:extLst>
          </p:nvPr>
        </p:nvGraphicFramePr>
        <p:xfrm>
          <a:off x="4191000" y="2141999"/>
          <a:ext cx="4757737" cy="4071938"/>
        </p:xfrm>
        <a:graphic>
          <a:graphicData uri="http://schemas.openxmlformats.org/presentationml/2006/ole">
            <mc:AlternateContent xmlns:mc="http://schemas.openxmlformats.org/markup-compatibility/2006">
              <mc:Choice xmlns:v="urn:schemas-microsoft-com:vml" Requires="v">
                <p:oleObj spid="_x0000_s12289" name="Macro-Enabled Worksheet" r:id="rId13" imgW="4757725" imgH="4072038" progId="Excel.SheetMacroEnabled.12">
                  <p:link updateAutomatic="1"/>
                </p:oleObj>
              </mc:Choice>
              <mc:Fallback>
                <p:oleObj name="Macro-Enabled Worksheet" r:id="rId13" imgW="4757725" imgH="4072038" progId="Excel.SheetMacroEnabled.12">
                  <p:link updateAutomatic="1"/>
                  <p:pic>
                    <p:nvPicPr>
                      <p:cNvPr id="3" name="Object 2">
                        <a:extLst>
                          <a:ext uri="{FF2B5EF4-FFF2-40B4-BE49-F238E27FC236}">
                            <a16:creationId xmlns:a16="http://schemas.microsoft.com/office/drawing/2014/main" id="{2D985D3C-F41D-486D-8B1F-B5D4FC46E5BE}"/>
                          </a:ext>
                        </a:extLst>
                      </p:cNvPr>
                      <p:cNvPicPr/>
                      <p:nvPr/>
                    </p:nvPicPr>
                    <p:blipFill>
                      <a:blip r:embed="rId14"/>
                      <a:stretch>
                        <a:fillRect/>
                      </a:stretch>
                    </p:blipFill>
                    <p:spPr>
                      <a:xfrm>
                        <a:off x="4191000" y="2141999"/>
                        <a:ext cx="4757737" cy="4071938"/>
                      </a:xfrm>
                      <a:prstGeom prst="rect">
                        <a:avLst/>
                      </a:prstGeom>
                    </p:spPr>
                  </p:pic>
                </p:oleObj>
              </mc:Fallback>
            </mc:AlternateContent>
          </a:graphicData>
        </a:graphic>
      </p:graphicFrame>
    </p:spTree>
    <p:extLst>
      <p:ext uri="{BB962C8B-B14F-4D97-AF65-F5344CB8AC3E}">
        <p14:creationId xmlns:p14="http://schemas.microsoft.com/office/powerpoint/2010/main" val="1848898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Demand Deposits</a:t>
            </a:r>
            <a:endParaRPr lang="en-CA"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47180880"/>
              </p:ext>
            </p:extLst>
          </p:nvPr>
        </p:nvGraphicFramePr>
        <p:xfrm>
          <a:off x="228599" y="1828800"/>
          <a:ext cx="4495801"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p:cNvSpPr>
            <a:spLocks noGrp="1"/>
          </p:cNvSpPr>
          <p:nvPr>
            <p:ph type="sldNum" sz="quarter" idx="12"/>
          </p:nvPr>
        </p:nvSpPr>
        <p:spPr/>
        <p:txBody>
          <a:bodyPr/>
          <a:lstStyle/>
          <a:p>
            <a:pPr>
              <a:defRPr/>
            </a:pPr>
            <a:fld id="{1857E8BC-ABE9-4D03-9BEF-8656FFA04C3A}" type="slidenum">
              <a:rPr lang="en-US" smtClean="0"/>
              <a:pPr>
                <a:defRPr/>
              </a:pPr>
              <a:t>18</a:t>
            </a:fld>
            <a:endParaRPr lang="en-US"/>
          </a:p>
        </p:txBody>
      </p:sp>
      <p:sp>
        <p:nvSpPr>
          <p:cNvPr id="9" name="Rectangle 8"/>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94812F7-871A-134D-8ED9-0D360102F9E8}"/>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sp>
        <p:nvSpPr>
          <p:cNvPr id="12" name="Rectangle 11">
            <a:extLst>
              <a:ext uri="{FF2B5EF4-FFF2-40B4-BE49-F238E27FC236}">
                <a16:creationId xmlns:a16="http://schemas.microsoft.com/office/drawing/2014/main" id="{5BBD993E-D52E-7243-B85B-0BA90A806C93}"/>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a:extLst>
              <a:ext uri="{FF2B5EF4-FFF2-40B4-BE49-F238E27FC236}">
                <a16:creationId xmlns:a16="http://schemas.microsoft.com/office/drawing/2014/main" id="{D615290A-1198-4330-86EA-6736BC77D83F}"/>
              </a:ext>
            </a:extLst>
          </p:cNvPr>
          <p:cNvGraphicFramePr>
            <a:graphicFrameLocks noChangeAspect="1"/>
          </p:cNvGraphicFramePr>
          <p:nvPr>
            <p:extLst>
              <p:ext uri="{D42A27DB-BD31-4B8C-83A1-F6EECF244321}">
                <p14:modId xmlns:p14="http://schemas.microsoft.com/office/powerpoint/2010/main" val="1406691331"/>
              </p:ext>
            </p:extLst>
          </p:nvPr>
        </p:nvGraphicFramePr>
        <p:xfrm>
          <a:off x="5257800" y="3048000"/>
          <a:ext cx="3028950" cy="2024063"/>
        </p:xfrm>
        <a:graphic>
          <a:graphicData uri="http://schemas.openxmlformats.org/presentationml/2006/ole">
            <mc:AlternateContent xmlns:mc="http://schemas.openxmlformats.org/markup-compatibility/2006">
              <mc:Choice xmlns:v="urn:schemas-microsoft-com:vml" Requires="v">
                <p:oleObj spid="_x0000_s13313" name="Macro-Enabled Worksheet" r:id="rId5" imgW="3028899" imgH="2023917" progId="Excel.SheetMacroEnabled.12">
                  <p:link updateAutomatic="1"/>
                </p:oleObj>
              </mc:Choice>
              <mc:Fallback>
                <p:oleObj name="Macro-Enabled Worksheet" r:id="rId5" imgW="3028899" imgH="2023917" progId="Excel.SheetMacroEnabled.12">
                  <p:link updateAutomatic="1"/>
                  <p:pic>
                    <p:nvPicPr>
                      <p:cNvPr id="2" name="Object 1">
                        <a:extLst>
                          <a:ext uri="{FF2B5EF4-FFF2-40B4-BE49-F238E27FC236}">
                            <a16:creationId xmlns:a16="http://schemas.microsoft.com/office/drawing/2014/main" id="{D615290A-1198-4330-86EA-6736BC77D83F}"/>
                          </a:ext>
                        </a:extLst>
                      </p:cNvPr>
                      <p:cNvPicPr/>
                      <p:nvPr/>
                    </p:nvPicPr>
                    <p:blipFill>
                      <a:blip r:embed="rId6"/>
                      <a:stretch>
                        <a:fillRect/>
                      </a:stretch>
                    </p:blipFill>
                    <p:spPr>
                      <a:xfrm>
                        <a:off x="5257800" y="3048000"/>
                        <a:ext cx="3028950" cy="2024063"/>
                      </a:xfrm>
                      <a:prstGeom prst="rect">
                        <a:avLst/>
                      </a:prstGeom>
                    </p:spPr>
                  </p:pic>
                </p:oleObj>
              </mc:Fallback>
            </mc:AlternateContent>
          </a:graphicData>
        </a:graphic>
      </p:graphicFrame>
    </p:spTree>
    <p:extLst>
      <p:ext uri="{BB962C8B-B14F-4D97-AF65-F5344CB8AC3E}">
        <p14:creationId xmlns:p14="http://schemas.microsoft.com/office/powerpoint/2010/main" val="2647526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81000"/>
            <a:ext cx="8001000" cy="1216025"/>
          </a:xfrm>
        </p:spPr>
        <p:txBody>
          <a:bodyPr>
            <a:normAutofit/>
          </a:bodyPr>
          <a:lstStyle/>
          <a:p>
            <a:r>
              <a:rPr lang="en-CA" sz="2400" dirty="0"/>
              <a:t>High Rate Savings Rates</a:t>
            </a:r>
          </a:p>
        </p:txBody>
      </p:sp>
      <p:sp>
        <p:nvSpPr>
          <p:cNvPr id="5" name="Slide Number Placeholder 4"/>
          <p:cNvSpPr>
            <a:spLocks noGrp="1"/>
          </p:cNvSpPr>
          <p:nvPr>
            <p:ph type="sldNum" sz="quarter" idx="12"/>
          </p:nvPr>
        </p:nvSpPr>
        <p:spPr/>
        <p:txBody>
          <a:bodyPr/>
          <a:lstStyle/>
          <a:p>
            <a:pPr>
              <a:defRPr/>
            </a:pPr>
            <a:fld id="{CEA8465A-EA94-4FE2-B137-FBCA3708F314}" type="slidenum">
              <a:rPr lang="en-US" smtClean="0"/>
              <a:pPr>
                <a:defRPr/>
              </a:pPr>
              <a:t>19</a:t>
            </a:fld>
            <a:endParaRPr lang="en-US"/>
          </a:p>
        </p:txBody>
      </p:sp>
      <p:sp>
        <p:nvSpPr>
          <p:cNvPr id="8" name="TextBox 7">
            <a:extLst>
              <a:ext uri="{FF2B5EF4-FFF2-40B4-BE49-F238E27FC236}">
                <a16:creationId xmlns:a16="http://schemas.microsoft.com/office/drawing/2014/main" id="{69C59145-DD90-5549-B96F-0FD3E4388B07}"/>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sp>
        <p:nvSpPr>
          <p:cNvPr id="7" name="Rectangle 6">
            <a:extLst>
              <a:ext uri="{FF2B5EF4-FFF2-40B4-BE49-F238E27FC236}">
                <a16:creationId xmlns:a16="http://schemas.microsoft.com/office/drawing/2014/main" id="{ABB4FC1A-23E2-EE4F-9333-78987C3CD437}"/>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a:extLst>
              <a:ext uri="{FF2B5EF4-FFF2-40B4-BE49-F238E27FC236}">
                <a16:creationId xmlns:a16="http://schemas.microsoft.com/office/drawing/2014/main" id="{10BB6A39-5721-4A8D-B92B-410731EE65F6}"/>
              </a:ext>
            </a:extLst>
          </p:cNvPr>
          <p:cNvGraphicFramePr>
            <a:graphicFrameLocks noChangeAspect="1"/>
          </p:cNvGraphicFramePr>
          <p:nvPr>
            <p:extLst>
              <p:ext uri="{D42A27DB-BD31-4B8C-83A1-F6EECF244321}">
                <p14:modId xmlns:p14="http://schemas.microsoft.com/office/powerpoint/2010/main" val="1435631590"/>
              </p:ext>
            </p:extLst>
          </p:nvPr>
        </p:nvGraphicFramePr>
        <p:xfrm>
          <a:off x="182413" y="1749425"/>
          <a:ext cx="4391025" cy="3548063"/>
        </p:xfrm>
        <a:graphic>
          <a:graphicData uri="http://schemas.openxmlformats.org/presentationml/2006/ole">
            <mc:AlternateContent xmlns:mc="http://schemas.openxmlformats.org/markup-compatibility/2006">
              <mc:Choice xmlns:v="urn:schemas-microsoft-com:vml" Requires="v">
                <p:oleObj spid="_x0000_s14337" name="Macro-Enabled Worksheet" r:id="rId4" imgW="4391152" imgH="3548006" progId="Excel.SheetMacroEnabled.12">
                  <p:link updateAutomatic="1"/>
                </p:oleObj>
              </mc:Choice>
              <mc:Fallback>
                <p:oleObj name="Macro-Enabled Worksheet" r:id="rId4" imgW="4391152" imgH="3548006" progId="Excel.SheetMacroEnabled.12">
                  <p:link updateAutomatic="1"/>
                  <p:pic>
                    <p:nvPicPr>
                      <p:cNvPr id="3" name="Object 2">
                        <a:extLst>
                          <a:ext uri="{FF2B5EF4-FFF2-40B4-BE49-F238E27FC236}">
                            <a16:creationId xmlns:a16="http://schemas.microsoft.com/office/drawing/2014/main" id="{10BB6A39-5721-4A8D-B92B-410731EE65F6}"/>
                          </a:ext>
                        </a:extLst>
                      </p:cNvPr>
                      <p:cNvPicPr/>
                      <p:nvPr/>
                    </p:nvPicPr>
                    <p:blipFill>
                      <a:blip r:embed="rId5"/>
                      <a:stretch>
                        <a:fillRect/>
                      </a:stretch>
                    </p:blipFill>
                    <p:spPr>
                      <a:xfrm>
                        <a:off x="182413" y="1749425"/>
                        <a:ext cx="4391025" cy="35480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80280B56-6E1B-4E91-BFD6-31B34FBE51A7}"/>
              </a:ext>
            </a:extLst>
          </p:cNvPr>
          <p:cNvGraphicFramePr>
            <a:graphicFrameLocks noChangeAspect="1"/>
          </p:cNvGraphicFramePr>
          <p:nvPr>
            <p:extLst>
              <p:ext uri="{D42A27DB-BD31-4B8C-83A1-F6EECF244321}">
                <p14:modId xmlns:p14="http://schemas.microsoft.com/office/powerpoint/2010/main" val="3400432292"/>
              </p:ext>
            </p:extLst>
          </p:nvPr>
        </p:nvGraphicFramePr>
        <p:xfrm>
          <a:off x="4648200" y="1731693"/>
          <a:ext cx="4362450" cy="4162425"/>
        </p:xfrm>
        <a:graphic>
          <a:graphicData uri="http://schemas.openxmlformats.org/presentationml/2006/ole">
            <mc:AlternateContent xmlns:mc="http://schemas.openxmlformats.org/markup-compatibility/2006">
              <mc:Choice xmlns:v="urn:schemas-microsoft-com:vml" Requires="v">
                <p:oleObj spid="_x0000_s14338" name="Macro-Enabled Worksheet" r:id="rId6" imgW="4362298" imgH="4162403" progId="Excel.SheetMacroEnabled.12">
                  <p:link updateAutomatic="1"/>
                </p:oleObj>
              </mc:Choice>
              <mc:Fallback>
                <p:oleObj name="Macro-Enabled Worksheet" r:id="rId6" imgW="4362298" imgH="4162403" progId="Excel.SheetMacroEnabled.12">
                  <p:link updateAutomatic="1"/>
                  <p:pic>
                    <p:nvPicPr>
                      <p:cNvPr id="9" name="Object 8">
                        <a:extLst>
                          <a:ext uri="{FF2B5EF4-FFF2-40B4-BE49-F238E27FC236}">
                            <a16:creationId xmlns:a16="http://schemas.microsoft.com/office/drawing/2014/main" id="{80280B56-6E1B-4E91-BFD6-31B34FBE51A7}"/>
                          </a:ext>
                        </a:extLst>
                      </p:cNvPr>
                      <p:cNvPicPr/>
                      <p:nvPr/>
                    </p:nvPicPr>
                    <p:blipFill>
                      <a:blip r:embed="rId7"/>
                      <a:stretch>
                        <a:fillRect/>
                      </a:stretch>
                    </p:blipFill>
                    <p:spPr>
                      <a:xfrm>
                        <a:off x="4648200" y="1731693"/>
                        <a:ext cx="4362450" cy="4162425"/>
                      </a:xfrm>
                      <a:prstGeom prst="rect">
                        <a:avLst/>
                      </a:prstGeom>
                    </p:spPr>
                  </p:pic>
                </p:oleObj>
              </mc:Fallback>
            </mc:AlternateContent>
          </a:graphicData>
        </a:graphic>
      </p:graphicFrame>
    </p:spTree>
    <p:extLst>
      <p:ext uri="{BB962C8B-B14F-4D97-AF65-F5344CB8AC3E}">
        <p14:creationId xmlns:p14="http://schemas.microsoft.com/office/powerpoint/2010/main" val="2564949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dirty="0">
                <a:solidFill>
                  <a:schemeClr val="tx1">
                    <a:lumMod val="50000"/>
                    <a:lumOff val="50000"/>
                  </a:schemeClr>
                </a:solidFill>
              </a:rPr>
              <a:t>Contents</a:t>
            </a:r>
          </a:p>
        </p:txBody>
      </p:sp>
      <p:sp>
        <p:nvSpPr>
          <p:cNvPr id="19460" name="Rectangle 3"/>
          <p:cNvSpPr>
            <a:spLocks noGrp="1" noChangeArrowheads="1"/>
          </p:cNvSpPr>
          <p:nvPr>
            <p:ph idx="1"/>
          </p:nvPr>
        </p:nvSpPr>
        <p:spPr>
          <a:xfrm>
            <a:off x="822960" y="1828800"/>
            <a:ext cx="8001000" cy="4267200"/>
          </a:xfrm>
        </p:spPr>
        <p:txBody>
          <a:bodyPr>
            <a:normAutofit/>
          </a:bodyPr>
          <a:lstStyle/>
          <a:p>
            <a:pPr marL="749808" lvl="4" indent="0">
              <a:buNone/>
            </a:pPr>
            <a:r>
              <a:rPr lang="en-US" sz="1000" dirty="0">
                <a:solidFill>
                  <a:schemeClr val="tx1">
                    <a:lumMod val="50000"/>
                    <a:lumOff val="50000"/>
                  </a:schemeClr>
                </a:solidFill>
                <a:latin typeface="Verdana" charset="0"/>
                <a:ea typeface="Verdana" charset="0"/>
                <a:cs typeface="Verdana" charset="0"/>
              </a:rPr>
              <a:t>                                            		</a:t>
            </a:r>
            <a:r>
              <a:rPr lang="en-US" sz="1000" u="sng" dirty="0">
                <a:solidFill>
                  <a:schemeClr val="tx1">
                    <a:lumMod val="50000"/>
                    <a:lumOff val="50000"/>
                  </a:schemeClr>
                </a:solidFill>
                <a:latin typeface="Verdana" charset="0"/>
                <a:ea typeface="Verdana" charset="0"/>
                <a:cs typeface="Verdana" charset="0"/>
              </a:rPr>
              <a:t>Page  #</a:t>
            </a:r>
          </a:p>
          <a:p>
            <a:pPr marL="0" indent="0">
              <a:buNone/>
            </a:pPr>
            <a:r>
              <a:rPr lang="en-US" sz="1000" dirty="0">
                <a:solidFill>
                  <a:schemeClr val="tx1">
                    <a:lumMod val="50000"/>
                    <a:lumOff val="50000"/>
                  </a:schemeClr>
                </a:solidFill>
                <a:latin typeface="Verdana" charset="0"/>
                <a:ea typeface="Verdana" charset="0"/>
                <a:cs typeface="Verdana" charset="0"/>
              </a:rPr>
              <a:t>Product Markets:                                  </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National Forecast		3</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Total Personal   			4</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Demand Deposits		</a:t>
            </a:r>
            <a:r>
              <a:rPr lang="en-US" sz="1000" dirty="0">
                <a:latin typeface="Verdana" charset="0"/>
                <a:ea typeface="Verdana" charset="0"/>
                <a:cs typeface="Verdana" charset="0"/>
              </a:rPr>
              <a:t>18</a:t>
            </a:r>
            <a:endParaRPr lang="en-US" sz="1000" dirty="0">
              <a:solidFill>
                <a:schemeClr val="tx1">
                  <a:lumMod val="50000"/>
                  <a:lumOff val="50000"/>
                </a:schemeClr>
              </a:solidFill>
              <a:latin typeface="Verdana" charset="0"/>
              <a:ea typeface="Verdana" charset="0"/>
              <a:cs typeface="Verdana" charset="0"/>
            </a:endParaRP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Term Deposits			27</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Mortgages			35</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Personal Loans and Credit Cards	44</a:t>
            </a:r>
          </a:p>
          <a:p>
            <a:pPr marL="0" indent="0">
              <a:buNone/>
            </a:pPr>
            <a:r>
              <a:rPr lang="en-US" sz="1000" dirty="0">
                <a:solidFill>
                  <a:schemeClr val="tx1">
                    <a:lumMod val="50000"/>
                    <a:lumOff val="50000"/>
                  </a:schemeClr>
                </a:solidFill>
                <a:latin typeface="Verdana" charset="0"/>
                <a:ea typeface="Verdana" charset="0"/>
                <a:cs typeface="Verdana" charset="0"/>
              </a:rPr>
              <a:t>Competitors – Full-Service Banks		</a:t>
            </a:r>
            <a:r>
              <a:rPr lang="en-US" sz="1000" b="0" dirty="0">
                <a:solidFill>
                  <a:schemeClr val="tx1">
                    <a:lumMod val="50000"/>
                    <a:lumOff val="50000"/>
                  </a:schemeClr>
                </a:solidFill>
                <a:latin typeface="Verdana" charset="0"/>
                <a:ea typeface="Verdana" charset="0"/>
                <a:cs typeface="Verdana" charset="0"/>
              </a:rPr>
              <a:t>56</a:t>
            </a:r>
          </a:p>
          <a:p>
            <a:pPr lvl="1">
              <a:buFont typeface="Arial" charset="0"/>
              <a:buChar char="•"/>
            </a:pPr>
            <a:r>
              <a:rPr lang="en-US" sz="1000" dirty="0">
                <a:latin typeface="Verdana" charset="0"/>
                <a:ea typeface="Verdana" charset="0"/>
                <a:cs typeface="Verdana" charset="0"/>
              </a:rPr>
              <a:t>RBC			57</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TDCT			60	</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Scotiabank			63</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CIBC			66</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BMO			69</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Desjardins			72</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National			75</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HSBC			78</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Laurentian			81</a:t>
            </a:r>
          </a:p>
          <a:p>
            <a:pPr lvl="1">
              <a:buFont typeface="Arial" charset="0"/>
              <a:buChar char="•"/>
            </a:pPr>
            <a:r>
              <a:rPr lang="en-US" sz="1000" dirty="0">
                <a:solidFill>
                  <a:schemeClr val="tx1">
                    <a:lumMod val="50000"/>
                    <a:lumOff val="50000"/>
                  </a:schemeClr>
                </a:solidFill>
                <a:latin typeface="Verdana" charset="0"/>
                <a:ea typeface="Verdana" charset="0"/>
                <a:cs typeface="Verdana" charset="0"/>
              </a:rPr>
              <a:t>Canadian Western Bank		83</a:t>
            </a:r>
          </a:p>
        </p:txBody>
      </p:sp>
      <p:sp>
        <p:nvSpPr>
          <p:cNvPr id="19458" name="Slide Number Placeholder 4"/>
          <p:cNvSpPr>
            <a:spLocks noGrp="1"/>
          </p:cNvSpPr>
          <p:nvPr>
            <p:ph type="sldNum" sz="quarter" idx="12"/>
          </p:nvPr>
        </p:nvSpPr>
        <p:spPr>
          <a:noFill/>
          <a:ln>
            <a:miter lim="800000"/>
            <a:headEnd/>
            <a:tailEnd/>
          </a:ln>
        </p:spPr>
        <p:txBody>
          <a:bodyPr/>
          <a:lstStyle/>
          <a:p>
            <a:fld id="{63689058-8637-44D4-A09E-919B719C2D15}" type="slidenum">
              <a:rPr lang="en-US" smtClean="0"/>
              <a:pPr/>
              <a:t>2</a:t>
            </a:fld>
            <a:endParaRPr lang="en-US" dirty="0"/>
          </a:p>
        </p:txBody>
      </p:sp>
      <p:sp>
        <p:nvSpPr>
          <p:cNvPr id="19461" name="Text Box 4"/>
          <p:cNvSpPr txBox="1">
            <a:spLocks noChangeArrowheads="1"/>
          </p:cNvSpPr>
          <p:nvPr/>
        </p:nvSpPr>
        <p:spPr bwMode="auto">
          <a:xfrm>
            <a:off x="5048684" y="1978306"/>
            <a:ext cx="3733800" cy="4677884"/>
          </a:xfrm>
          <a:prstGeom prst="rect">
            <a:avLst/>
          </a:prstGeom>
          <a:noFill/>
          <a:ln w="9525">
            <a:noFill/>
            <a:miter lim="800000"/>
            <a:headEnd/>
            <a:tailEnd/>
          </a:ln>
        </p:spPr>
        <p:txBody>
          <a:bodyPr>
            <a:spAutoFit/>
          </a:bodyPr>
          <a:lstStyle/>
          <a:p>
            <a:pPr eaLnBrk="0" hangingPunct="0">
              <a:lnSpc>
                <a:spcPct val="150000"/>
              </a:lnSpc>
              <a:buClr>
                <a:schemeClr val="accent1">
                  <a:lumMod val="40000"/>
                  <a:lumOff val="60000"/>
                </a:schemeClr>
              </a:buClr>
            </a:pPr>
            <a:r>
              <a:rPr lang="en-US" sz="1000" b="1" dirty="0">
                <a:solidFill>
                  <a:schemeClr val="tx1">
                    <a:lumMod val="50000"/>
                    <a:lumOff val="50000"/>
                  </a:schemeClr>
                </a:solidFill>
                <a:latin typeface="Verdana" charset="0"/>
                <a:ea typeface="Verdana" charset="0"/>
                <a:cs typeface="Verdana" charset="0"/>
              </a:rPr>
              <a:t>Competitors – Direct Banks	86</a:t>
            </a:r>
          </a:p>
          <a:p>
            <a:pPr marL="171450" indent="-171450" eaLnBrk="0" hangingPunct="0">
              <a:lnSpc>
                <a:spcPct val="150000"/>
              </a:lnSpc>
              <a:buClr>
                <a:schemeClr val="accent1">
                  <a:lumMod val="40000"/>
                  <a:lumOff val="60000"/>
                </a:schemeClr>
              </a:buClr>
              <a:buFont typeface="Arial" charset="0"/>
              <a:buChar char="•"/>
            </a:pPr>
            <a:r>
              <a:rPr lang="en-US" sz="1000" dirty="0">
                <a:solidFill>
                  <a:schemeClr val="tx1">
                    <a:lumMod val="50000"/>
                    <a:lumOff val="50000"/>
                  </a:schemeClr>
                </a:solidFill>
                <a:latin typeface="Verdana" charset="0"/>
                <a:ea typeface="Verdana" charset="0"/>
                <a:cs typeface="Verdana" charset="0"/>
              </a:rPr>
              <a:t>Tangerine			87</a:t>
            </a:r>
          </a:p>
          <a:p>
            <a:pPr marL="171450" indent="-171450" eaLnBrk="0" hangingPunct="0">
              <a:lnSpc>
                <a:spcPct val="150000"/>
              </a:lnSpc>
              <a:buClr>
                <a:schemeClr val="accent1">
                  <a:lumMod val="40000"/>
                  <a:lumOff val="60000"/>
                </a:schemeClr>
              </a:buClr>
              <a:buFont typeface="Arial" charset="0"/>
              <a:buChar char="•"/>
            </a:pPr>
            <a:r>
              <a:rPr lang="en-US" sz="1000" dirty="0">
                <a:solidFill>
                  <a:schemeClr val="tx1">
                    <a:lumMod val="50000"/>
                    <a:lumOff val="50000"/>
                  </a:schemeClr>
                </a:solidFill>
                <a:latin typeface="Verdana" charset="0"/>
                <a:ea typeface="Verdana" charset="0"/>
                <a:cs typeface="Verdana" charset="0"/>
              </a:rPr>
              <a:t>Equitable Bank 		89</a:t>
            </a:r>
          </a:p>
          <a:p>
            <a:pPr marL="171450" indent="-171450" eaLnBrk="0" hangingPunct="0">
              <a:lnSpc>
                <a:spcPct val="150000"/>
              </a:lnSpc>
              <a:buClr>
                <a:schemeClr val="accent1">
                  <a:lumMod val="40000"/>
                  <a:lumOff val="60000"/>
                </a:schemeClr>
              </a:buClr>
              <a:buFont typeface="Arial" charset="0"/>
              <a:buChar char="•"/>
            </a:pPr>
            <a:r>
              <a:rPr lang="en-US" sz="1000" dirty="0">
                <a:solidFill>
                  <a:schemeClr val="tx1">
                    <a:lumMod val="50000"/>
                    <a:lumOff val="50000"/>
                  </a:schemeClr>
                </a:solidFill>
                <a:latin typeface="Verdana" charset="0"/>
                <a:ea typeface="Verdana" charset="0"/>
                <a:cs typeface="Verdana" charset="0"/>
              </a:rPr>
              <a:t>Manulife Bank  		92</a:t>
            </a:r>
          </a:p>
          <a:p>
            <a:pPr marL="171450" indent="-171450" eaLnBrk="0" hangingPunct="0">
              <a:lnSpc>
                <a:spcPct val="150000"/>
              </a:lnSpc>
              <a:buClr>
                <a:schemeClr val="accent1">
                  <a:lumMod val="40000"/>
                  <a:lumOff val="60000"/>
                </a:schemeClr>
              </a:buClr>
              <a:buFont typeface="Arial" charset="0"/>
              <a:buChar char="•"/>
            </a:pPr>
            <a:r>
              <a:rPr lang="en-US" sz="1000" dirty="0">
                <a:solidFill>
                  <a:schemeClr val="tx1">
                    <a:lumMod val="50000"/>
                    <a:lumOff val="50000"/>
                  </a:schemeClr>
                </a:solidFill>
                <a:latin typeface="Verdana" charset="0"/>
                <a:ea typeface="Verdana" charset="0"/>
                <a:cs typeface="Verdana" charset="0"/>
              </a:rPr>
              <a:t>Home Trust		94</a:t>
            </a:r>
          </a:p>
          <a:p>
            <a:pPr marL="171450" indent="-171450" eaLnBrk="0" hangingPunct="0">
              <a:lnSpc>
                <a:spcPct val="150000"/>
              </a:lnSpc>
              <a:buClr>
                <a:schemeClr val="accent1">
                  <a:lumMod val="40000"/>
                  <a:lumOff val="60000"/>
                </a:schemeClr>
              </a:buClr>
              <a:buFont typeface="Arial" charset="0"/>
              <a:buChar char="•"/>
            </a:pPr>
            <a:r>
              <a:rPr lang="en-US" sz="1000" dirty="0">
                <a:solidFill>
                  <a:schemeClr val="tx1">
                    <a:lumMod val="50000"/>
                    <a:lumOff val="50000"/>
                  </a:schemeClr>
                </a:solidFill>
                <a:latin typeface="Verdana" charset="0"/>
                <a:ea typeface="Verdana" charset="0"/>
                <a:cs typeface="Verdana" charset="0"/>
              </a:rPr>
              <a:t>B2B Bank 			97</a:t>
            </a:r>
          </a:p>
          <a:p>
            <a:pPr marL="171450" indent="-171450" eaLnBrk="0" hangingPunct="0">
              <a:lnSpc>
                <a:spcPct val="150000"/>
              </a:lnSpc>
              <a:buClr>
                <a:schemeClr val="accent1">
                  <a:lumMod val="40000"/>
                  <a:lumOff val="60000"/>
                </a:schemeClr>
              </a:buClr>
              <a:buFont typeface="Arial" charset="0"/>
              <a:buChar char="•"/>
            </a:pPr>
            <a:r>
              <a:rPr lang="en-US" sz="1000" dirty="0">
                <a:solidFill>
                  <a:schemeClr val="tx1">
                    <a:lumMod val="50000"/>
                    <a:lumOff val="50000"/>
                  </a:schemeClr>
                </a:solidFill>
                <a:latin typeface="Verdana" charset="0"/>
                <a:ea typeface="Verdana" charset="0"/>
                <a:cs typeface="Verdana" charset="0"/>
              </a:rPr>
              <a:t>Canadian Tire		99</a:t>
            </a:r>
          </a:p>
          <a:p>
            <a:pPr marL="171450" indent="-171450" eaLnBrk="0" hangingPunct="0">
              <a:lnSpc>
                <a:spcPct val="150000"/>
              </a:lnSpc>
              <a:buClr>
                <a:schemeClr val="accent1">
                  <a:lumMod val="40000"/>
                  <a:lumOff val="60000"/>
                </a:schemeClr>
              </a:buClr>
              <a:buFont typeface="Arial" charset="0"/>
              <a:buChar char="•"/>
            </a:pPr>
            <a:r>
              <a:rPr lang="en-US" sz="1000" dirty="0">
                <a:solidFill>
                  <a:schemeClr val="tx1">
                    <a:lumMod val="50000"/>
                    <a:lumOff val="50000"/>
                  </a:schemeClr>
                </a:solidFill>
                <a:latin typeface="Verdana" charset="0"/>
                <a:ea typeface="Verdana" charset="0"/>
                <a:cs typeface="Verdana" charset="0"/>
              </a:rPr>
              <a:t>ICICI			101</a:t>
            </a:r>
          </a:p>
          <a:p>
            <a:pPr marL="171450" indent="-171450" eaLnBrk="0" hangingPunct="0">
              <a:lnSpc>
                <a:spcPct val="150000"/>
              </a:lnSpc>
              <a:buClr>
                <a:schemeClr val="accent1">
                  <a:lumMod val="40000"/>
                  <a:lumOff val="60000"/>
                </a:schemeClr>
              </a:buClr>
              <a:buFont typeface="Arial" charset="0"/>
              <a:buChar char="•"/>
            </a:pPr>
            <a:r>
              <a:rPr lang="en-US" sz="1000" dirty="0">
                <a:solidFill>
                  <a:schemeClr val="tx1">
                    <a:lumMod val="50000"/>
                    <a:lumOff val="50000"/>
                  </a:schemeClr>
                </a:solidFill>
                <a:latin typeface="Verdana" charset="0"/>
                <a:ea typeface="Verdana" charset="0"/>
                <a:cs typeface="Verdana" charset="0"/>
              </a:rPr>
              <a:t>Peoples Trust		103</a:t>
            </a:r>
          </a:p>
          <a:p>
            <a:pPr marL="171450" indent="-171450" eaLnBrk="0" hangingPunct="0">
              <a:lnSpc>
                <a:spcPct val="150000"/>
              </a:lnSpc>
              <a:buClr>
                <a:schemeClr val="accent1">
                  <a:lumMod val="40000"/>
                  <a:lumOff val="60000"/>
                </a:schemeClr>
              </a:buClr>
              <a:buFont typeface="Arial" charset="0"/>
              <a:buChar char="•"/>
            </a:pPr>
            <a:r>
              <a:rPr lang="en-US" sz="1000" dirty="0" err="1">
                <a:solidFill>
                  <a:schemeClr val="tx1">
                    <a:lumMod val="50000"/>
                    <a:lumOff val="50000"/>
                  </a:schemeClr>
                </a:solidFill>
                <a:latin typeface="Verdana" charset="0"/>
                <a:ea typeface="Verdana" charset="0"/>
                <a:cs typeface="Verdana" charset="0"/>
              </a:rPr>
              <a:t>Haventree</a:t>
            </a:r>
            <a:r>
              <a:rPr lang="en-US" sz="1000" dirty="0">
                <a:solidFill>
                  <a:schemeClr val="tx1">
                    <a:lumMod val="50000"/>
                    <a:lumOff val="50000"/>
                  </a:schemeClr>
                </a:solidFill>
                <a:latin typeface="Verdana" charset="0"/>
                <a:ea typeface="Verdana" charset="0"/>
                <a:cs typeface="Verdana" charset="0"/>
              </a:rPr>
              <a:t> Bank		105</a:t>
            </a:r>
          </a:p>
          <a:p>
            <a:pPr marL="171450" indent="-171450" eaLnBrk="0" hangingPunct="0">
              <a:lnSpc>
                <a:spcPct val="150000"/>
              </a:lnSpc>
              <a:buClr>
                <a:schemeClr val="accent1">
                  <a:lumMod val="40000"/>
                  <a:lumOff val="60000"/>
                </a:schemeClr>
              </a:buClr>
              <a:buFont typeface="Arial" charset="0"/>
              <a:buChar char="•"/>
            </a:pPr>
            <a:r>
              <a:rPr lang="en-US" sz="1000" dirty="0">
                <a:solidFill>
                  <a:schemeClr val="tx1">
                    <a:lumMod val="50000"/>
                    <a:lumOff val="50000"/>
                  </a:schemeClr>
                </a:solidFill>
                <a:latin typeface="Verdana" charset="0"/>
                <a:ea typeface="Verdana" charset="0"/>
                <a:cs typeface="Verdana" charset="0"/>
              </a:rPr>
              <a:t>ADS Canadian Bank		106</a:t>
            </a:r>
          </a:p>
          <a:p>
            <a:pPr marL="171450" indent="-171450" eaLnBrk="0" hangingPunct="0">
              <a:lnSpc>
                <a:spcPct val="150000"/>
              </a:lnSpc>
              <a:buClr>
                <a:schemeClr val="accent1">
                  <a:lumMod val="40000"/>
                  <a:lumOff val="60000"/>
                </a:schemeClr>
              </a:buClr>
              <a:buFont typeface="Arial" charset="0"/>
              <a:buChar char="•"/>
            </a:pPr>
            <a:r>
              <a:rPr lang="en-US" sz="1000" dirty="0">
                <a:solidFill>
                  <a:schemeClr val="tx1">
                    <a:lumMod val="50000"/>
                    <a:lumOff val="50000"/>
                  </a:schemeClr>
                </a:solidFill>
                <a:latin typeface="Verdana" charset="0"/>
                <a:ea typeface="Verdana" charset="0"/>
                <a:cs typeface="Verdana" charset="0"/>
              </a:rPr>
              <a:t>MCAN Mortgage Corporation	107</a:t>
            </a:r>
          </a:p>
          <a:p>
            <a:pPr marL="171450" indent="-171450" eaLnBrk="0" hangingPunct="0">
              <a:lnSpc>
                <a:spcPct val="150000"/>
              </a:lnSpc>
              <a:buClr>
                <a:schemeClr val="accent1">
                  <a:lumMod val="40000"/>
                  <a:lumOff val="60000"/>
                </a:schemeClr>
              </a:buClr>
              <a:buFont typeface="Arial" charset="0"/>
              <a:buChar char="•"/>
            </a:pPr>
            <a:r>
              <a:rPr lang="en-US" sz="1000" dirty="0">
                <a:solidFill>
                  <a:schemeClr val="tx1">
                    <a:lumMod val="50000"/>
                    <a:lumOff val="50000"/>
                  </a:schemeClr>
                </a:solidFill>
                <a:latin typeface="Verdana" charset="0"/>
                <a:ea typeface="Verdana" charset="0"/>
                <a:cs typeface="Verdana" charset="0"/>
              </a:rPr>
              <a:t>Community Trust		108</a:t>
            </a:r>
          </a:p>
          <a:p>
            <a:pPr marL="171450" indent="-171450" eaLnBrk="0" hangingPunct="0">
              <a:lnSpc>
                <a:spcPct val="150000"/>
              </a:lnSpc>
              <a:buClr>
                <a:schemeClr val="accent1">
                  <a:lumMod val="40000"/>
                  <a:lumOff val="60000"/>
                </a:schemeClr>
              </a:buClr>
              <a:buFont typeface="Arial" charset="0"/>
              <a:buChar char="•"/>
            </a:pPr>
            <a:r>
              <a:rPr lang="en-US" sz="1000" dirty="0">
                <a:solidFill>
                  <a:schemeClr val="tx1">
                    <a:lumMod val="50000"/>
                    <a:lumOff val="50000"/>
                  </a:schemeClr>
                </a:solidFill>
                <a:latin typeface="Verdana" charset="0"/>
                <a:ea typeface="Verdana" charset="0"/>
                <a:cs typeface="Verdana" charset="0"/>
              </a:rPr>
              <a:t>Versabank			109</a:t>
            </a:r>
          </a:p>
          <a:p>
            <a:pPr marL="171450" indent="-171450" eaLnBrk="0" hangingPunct="0">
              <a:lnSpc>
                <a:spcPct val="150000"/>
              </a:lnSpc>
              <a:buClr>
                <a:schemeClr val="accent1">
                  <a:lumMod val="40000"/>
                  <a:lumOff val="60000"/>
                </a:schemeClr>
              </a:buClr>
              <a:buFont typeface="Arial" charset="0"/>
              <a:buChar char="•"/>
            </a:pPr>
            <a:r>
              <a:rPr lang="en-US" sz="1000" dirty="0">
                <a:solidFill>
                  <a:schemeClr val="tx1">
                    <a:lumMod val="50000"/>
                    <a:lumOff val="50000"/>
                  </a:schemeClr>
                </a:solidFill>
                <a:latin typeface="Verdana" charset="0"/>
                <a:ea typeface="Verdana" charset="0"/>
                <a:cs typeface="Verdana" charset="0"/>
              </a:rPr>
              <a:t>Alterna Bank		110</a:t>
            </a:r>
          </a:p>
          <a:p>
            <a:pPr marL="171450" indent="-171450" eaLnBrk="0" hangingPunct="0">
              <a:lnSpc>
                <a:spcPct val="150000"/>
              </a:lnSpc>
              <a:buClr>
                <a:schemeClr val="accent1">
                  <a:lumMod val="40000"/>
                  <a:lumOff val="60000"/>
                </a:schemeClr>
              </a:buClr>
              <a:buFont typeface="Arial" charset="0"/>
              <a:buChar char="•"/>
            </a:pPr>
            <a:r>
              <a:rPr lang="en-US" sz="1000" dirty="0">
                <a:solidFill>
                  <a:schemeClr val="tx1">
                    <a:lumMod val="50000"/>
                    <a:lumOff val="50000"/>
                  </a:schemeClr>
                </a:solidFill>
                <a:latin typeface="Verdana" charset="0"/>
                <a:ea typeface="Verdana" charset="0"/>
                <a:cs typeface="Verdana" charset="0"/>
              </a:rPr>
              <a:t>Wealth One Bank		111</a:t>
            </a:r>
          </a:p>
          <a:p>
            <a:pPr marL="171450" indent="-171450" eaLnBrk="0" hangingPunct="0">
              <a:lnSpc>
                <a:spcPct val="150000"/>
              </a:lnSpc>
              <a:buClr>
                <a:schemeClr val="accent1">
                  <a:lumMod val="40000"/>
                  <a:lumOff val="60000"/>
                </a:schemeClr>
              </a:buClr>
              <a:buFont typeface="Arial" charset="0"/>
              <a:buChar char="•"/>
            </a:pPr>
            <a:r>
              <a:rPr lang="en-US" sz="1000" dirty="0" err="1">
                <a:solidFill>
                  <a:schemeClr val="tx1">
                    <a:lumMod val="50000"/>
                    <a:lumOff val="50000"/>
                  </a:schemeClr>
                </a:solidFill>
                <a:latin typeface="Verdana" charset="0"/>
                <a:ea typeface="Verdana" charset="0"/>
                <a:cs typeface="Verdana" charset="0"/>
              </a:rPr>
              <a:t>Motusbank</a:t>
            </a:r>
            <a:r>
              <a:rPr lang="en-US" sz="1000" dirty="0">
                <a:solidFill>
                  <a:schemeClr val="tx1">
                    <a:lumMod val="50000"/>
                    <a:lumOff val="50000"/>
                  </a:schemeClr>
                </a:solidFill>
                <a:latin typeface="Verdana" charset="0"/>
                <a:ea typeface="Verdana" charset="0"/>
                <a:cs typeface="Verdana" charset="0"/>
              </a:rPr>
              <a:t>			113</a:t>
            </a:r>
          </a:p>
          <a:p>
            <a:pPr marL="171450" indent="-171450" eaLnBrk="0" hangingPunct="0">
              <a:lnSpc>
                <a:spcPct val="150000"/>
              </a:lnSpc>
              <a:buClr>
                <a:schemeClr val="accent1">
                  <a:lumMod val="40000"/>
                  <a:lumOff val="60000"/>
                </a:schemeClr>
              </a:buClr>
              <a:buFont typeface="Arial" charset="0"/>
              <a:buChar char="•"/>
            </a:pPr>
            <a:r>
              <a:rPr lang="en-US" sz="1000" dirty="0">
                <a:solidFill>
                  <a:schemeClr val="tx1">
                    <a:lumMod val="50000"/>
                    <a:lumOff val="50000"/>
                  </a:schemeClr>
                </a:solidFill>
                <a:latin typeface="Verdana" charset="0"/>
                <a:ea typeface="Verdana" charset="0"/>
                <a:cs typeface="Verdana" charset="0"/>
              </a:rPr>
              <a:t>Peoples Bank		114</a:t>
            </a:r>
          </a:p>
          <a:p>
            <a:pPr marL="171450" indent="-171450" eaLnBrk="0" hangingPunct="0">
              <a:lnSpc>
                <a:spcPct val="150000"/>
              </a:lnSpc>
              <a:buClr>
                <a:schemeClr val="accent1">
                  <a:lumMod val="40000"/>
                  <a:lumOff val="60000"/>
                </a:schemeClr>
              </a:buClr>
              <a:buFont typeface="Arial" charset="0"/>
              <a:buChar char="•"/>
            </a:pPr>
            <a:endParaRPr lang="en-US" sz="1000" dirty="0">
              <a:solidFill>
                <a:schemeClr val="tx1">
                  <a:lumMod val="50000"/>
                  <a:lumOff val="50000"/>
                </a:schemeClr>
              </a:solidFill>
              <a:latin typeface="Verdana" charset="0"/>
              <a:ea typeface="Verdana" charset="0"/>
              <a:cs typeface="Verdana" charset="0"/>
            </a:endParaRPr>
          </a:p>
          <a:p>
            <a:pPr marL="171450" indent="-171450" eaLnBrk="0" hangingPunct="0">
              <a:lnSpc>
                <a:spcPct val="150000"/>
              </a:lnSpc>
              <a:buClr>
                <a:schemeClr val="accent1">
                  <a:lumMod val="40000"/>
                  <a:lumOff val="60000"/>
                </a:schemeClr>
              </a:buClr>
              <a:buFont typeface="Arial" charset="0"/>
              <a:buChar char="•"/>
            </a:pPr>
            <a:endParaRPr lang="en-US" sz="1000" dirty="0">
              <a:solidFill>
                <a:schemeClr val="tx1">
                  <a:lumMod val="50000"/>
                  <a:lumOff val="50000"/>
                </a:schemeClr>
              </a:solidFill>
              <a:latin typeface="Verdana" charset="0"/>
              <a:ea typeface="Verdana" charset="0"/>
              <a:cs typeface="Verdana" charset="0"/>
            </a:endParaRPr>
          </a:p>
        </p:txBody>
      </p:sp>
      <p:sp>
        <p:nvSpPr>
          <p:cNvPr id="6" name="Rectangle 5">
            <a:extLst>
              <a:ext uri="{FF2B5EF4-FFF2-40B4-BE49-F238E27FC236}">
                <a16:creationId xmlns:a16="http://schemas.microsoft.com/office/drawing/2014/main" id="{97696691-9989-0448-9CA1-C45C906F7BC8}"/>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1" name="Rectangle 2"/>
          <p:cNvSpPr>
            <a:spLocks noGrp="1" noChangeArrowheads="1"/>
          </p:cNvSpPr>
          <p:nvPr>
            <p:ph type="title"/>
          </p:nvPr>
        </p:nvSpPr>
        <p:spPr/>
        <p:txBody>
          <a:bodyPr>
            <a:normAutofit/>
          </a:bodyPr>
          <a:lstStyle/>
          <a:p>
            <a:pPr eaLnBrk="1" hangingPunct="1"/>
            <a:r>
              <a:rPr lang="en-US" dirty="0"/>
              <a:t>Banks in Canada</a:t>
            </a:r>
            <a:br>
              <a:rPr lang="en-US" dirty="0"/>
            </a:br>
            <a:r>
              <a:rPr lang="en-US" dirty="0"/>
              <a:t>Demand Deposits Market Sizing – Banks &gt;$100MM </a:t>
            </a:r>
          </a:p>
        </p:txBody>
      </p:sp>
      <p:sp>
        <p:nvSpPr>
          <p:cNvPr id="739330" name="Slide Number Placeholder 4"/>
          <p:cNvSpPr>
            <a:spLocks noGrp="1"/>
          </p:cNvSpPr>
          <p:nvPr>
            <p:ph type="sldNum" sz="quarter" idx="12"/>
          </p:nvPr>
        </p:nvSpPr>
        <p:spPr>
          <a:noFill/>
          <a:ln>
            <a:miter lim="800000"/>
            <a:headEnd/>
            <a:tailEnd/>
          </a:ln>
        </p:spPr>
        <p:txBody>
          <a:bodyPr/>
          <a:lstStyle/>
          <a:p>
            <a:fld id="{14D2C10E-50B4-444A-AB4A-ACAB7F826D91}" type="slidenum">
              <a:rPr lang="en-US" smtClean="0"/>
              <a:pPr/>
              <a:t>20</a:t>
            </a:fld>
            <a:endParaRPr lang="en-US"/>
          </a:p>
        </p:txBody>
      </p:sp>
      <p:sp>
        <p:nvSpPr>
          <p:cNvPr id="739332" name="TextBox 1"/>
          <p:cNvSpPr txBox="1">
            <a:spLocks noChangeArrowheads="1"/>
          </p:cNvSpPr>
          <p:nvPr/>
        </p:nvSpPr>
        <p:spPr bwMode="auto">
          <a:xfrm>
            <a:off x="6934200" y="381000"/>
            <a:ext cx="1552575" cy="276225"/>
          </a:xfrm>
          <a:prstGeom prst="rect">
            <a:avLst/>
          </a:prstGeom>
          <a:noFill/>
          <a:ln w="9525">
            <a:noFill/>
            <a:miter lim="800000"/>
            <a:headEnd/>
            <a:tailEnd/>
          </a:ln>
        </p:spPr>
        <p:txBody>
          <a:bodyPr wrap="none">
            <a:spAutoFit/>
          </a:bodyPr>
          <a:lstStyle/>
          <a:p>
            <a:pPr algn="ctr" eaLnBrk="0" hangingPunct="0"/>
            <a:r>
              <a:rPr lang="en-CA" dirty="0">
                <a:solidFill>
                  <a:schemeClr val="tx1">
                    <a:lumMod val="50000"/>
                    <a:lumOff val="50000"/>
                  </a:schemeClr>
                </a:solidFill>
              </a:rPr>
              <a:t>Updated Annually</a:t>
            </a:r>
          </a:p>
        </p:txBody>
      </p:sp>
      <p:sp>
        <p:nvSpPr>
          <p:cNvPr id="7" name="Rectangle 6"/>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78295C1-97E9-714C-9443-2A326EE619F1}"/>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904C559-0E6D-4DE1-8D74-4A96B2E14858}"/>
              </a:ext>
            </a:extLst>
          </p:cNvPr>
          <p:cNvPicPr>
            <a:picLocks noChangeAspect="1"/>
          </p:cNvPicPr>
          <p:nvPr/>
        </p:nvPicPr>
        <p:blipFill>
          <a:blip r:embed="rId3"/>
          <a:stretch>
            <a:fillRect/>
          </a:stretch>
        </p:blipFill>
        <p:spPr>
          <a:xfrm>
            <a:off x="547687" y="1695450"/>
            <a:ext cx="6843713" cy="445419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9" name="Rectangle 8"/>
          <p:cNvSpPr>
            <a:spLocks noGrp="1" noChangeArrowheads="1"/>
          </p:cNvSpPr>
          <p:nvPr>
            <p:ph type="title"/>
          </p:nvPr>
        </p:nvSpPr>
        <p:spPr>
          <a:xfrm>
            <a:off x="865563" y="152400"/>
            <a:ext cx="7543800" cy="1450757"/>
          </a:xfrm>
        </p:spPr>
        <p:txBody>
          <a:bodyPr>
            <a:normAutofit/>
          </a:bodyPr>
          <a:lstStyle/>
          <a:p>
            <a:pPr eaLnBrk="1" hangingPunct="1"/>
            <a:r>
              <a:rPr lang="en-US" dirty="0"/>
              <a:t>Banks in Canada</a:t>
            </a:r>
            <a:br>
              <a:rPr lang="en-US" dirty="0"/>
            </a:br>
            <a:r>
              <a:rPr lang="en-US" dirty="0"/>
              <a:t>Demand Deposits Market Sizing – Banks</a:t>
            </a:r>
            <a:br>
              <a:rPr lang="en-US" dirty="0"/>
            </a:br>
            <a:r>
              <a:rPr lang="en-US" dirty="0"/>
              <a:t> &lt;$100MM </a:t>
            </a:r>
          </a:p>
        </p:txBody>
      </p:sp>
      <p:sp>
        <p:nvSpPr>
          <p:cNvPr id="741378" name="Slide Number Placeholder 4"/>
          <p:cNvSpPr>
            <a:spLocks noGrp="1"/>
          </p:cNvSpPr>
          <p:nvPr>
            <p:ph type="sldNum" sz="quarter" idx="12"/>
          </p:nvPr>
        </p:nvSpPr>
        <p:spPr>
          <a:noFill/>
          <a:ln>
            <a:miter lim="800000"/>
            <a:headEnd/>
            <a:tailEnd/>
          </a:ln>
        </p:spPr>
        <p:txBody>
          <a:bodyPr/>
          <a:lstStyle/>
          <a:p>
            <a:fld id="{CBD53BE1-F41E-4FA9-AC16-BB82D26056C4}" type="slidenum">
              <a:rPr lang="en-US" smtClean="0"/>
              <a:pPr/>
              <a:t>21</a:t>
            </a:fld>
            <a:endParaRPr lang="en-US"/>
          </a:p>
        </p:txBody>
      </p:sp>
      <p:sp>
        <p:nvSpPr>
          <p:cNvPr id="741380" name="TextBox 5"/>
          <p:cNvSpPr txBox="1">
            <a:spLocks noChangeArrowheads="1"/>
          </p:cNvSpPr>
          <p:nvPr/>
        </p:nvSpPr>
        <p:spPr bwMode="auto">
          <a:xfrm>
            <a:off x="6934200" y="381000"/>
            <a:ext cx="1552575" cy="276225"/>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Annually</a:t>
            </a:r>
          </a:p>
        </p:txBody>
      </p:sp>
      <p:sp>
        <p:nvSpPr>
          <p:cNvPr id="6" name="Rectangle 5"/>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A20F9B3-B252-9E47-AE48-B0798AC8D1BF}"/>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080F6DE-B9BA-467C-8D67-014A0C95C8DD}"/>
              </a:ext>
            </a:extLst>
          </p:cNvPr>
          <p:cNvPicPr>
            <a:picLocks noChangeAspect="1"/>
          </p:cNvPicPr>
          <p:nvPr/>
        </p:nvPicPr>
        <p:blipFill>
          <a:blip r:embed="rId3"/>
          <a:stretch>
            <a:fillRect/>
          </a:stretch>
        </p:blipFill>
        <p:spPr>
          <a:xfrm>
            <a:off x="533400" y="1752600"/>
            <a:ext cx="7324725" cy="366236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5" name="Rectangle 2"/>
          <p:cNvSpPr>
            <a:spLocks noGrp="1" noChangeArrowheads="1"/>
          </p:cNvSpPr>
          <p:nvPr>
            <p:ph type="title"/>
          </p:nvPr>
        </p:nvSpPr>
        <p:spPr>
          <a:xfrm>
            <a:off x="914400" y="-76200"/>
            <a:ext cx="3200400" cy="1600200"/>
          </a:xfrm>
        </p:spPr>
        <p:txBody>
          <a:bodyPr/>
          <a:lstStyle/>
          <a:p>
            <a:pPr eaLnBrk="1" hangingPunct="1"/>
            <a:r>
              <a:rPr lang="en-US" dirty="0"/>
              <a:t>Demand Deposit Share Change Summary</a:t>
            </a:r>
          </a:p>
        </p:txBody>
      </p:sp>
      <p:sp>
        <p:nvSpPr>
          <p:cNvPr id="745474" name="Slide Number Placeholder 4"/>
          <p:cNvSpPr>
            <a:spLocks noGrp="1"/>
          </p:cNvSpPr>
          <p:nvPr>
            <p:ph type="sldNum" sz="quarter" idx="12"/>
          </p:nvPr>
        </p:nvSpPr>
        <p:spPr>
          <a:noFill/>
          <a:ln>
            <a:miter lim="800000"/>
            <a:headEnd/>
            <a:tailEnd/>
          </a:ln>
        </p:spPr>
        <p:txBody>
          <a:bodyPr/>
          <a:lstStyle/>
          <a:p>
            <a:fld id="{297AE20C-96B9-4128-A962-9702579E0CC4}" type="slidenum">
              <a:rPr lang="en-US" smtClean="0"/>
              <a:pPr/>
              <a:t>22</a:t>
            </a:fld>
            <a:endParaRPr lang="en-US"/>
          </a:p>
        </p:txBody>
      </p:sp>
      <p:sp>
        <p:nvSpPr>
          <p:cNvPr id="6" name="Rectangle 5"/>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007FB46-7B68-8846-81C3-C4EC714C6C98}"/>
              </a:ext>
            </a:extLst>
          </p:cNvPr>
          <p:cNvSpPr txBox="1"/>
          <p:nvPr/>
        </p:nvSpPr>
        <p:spPr>
          <a:xfrm>
            <a:off x="5791200" y="723900"/>
            <a:ext cx="3124200" cy="400110"/>
          </a:xfrm>
          <a:prstGeom prst="rect">
            <a:avLst/>
          </a:prstGeom>
          <a:noFill/>
        </p:spPr>
        <p:txBody>
          <a:bodyPr wrap="square" rtlCol="0">
            <a:spAutoFit/>
          </a:bodyPr>
          <a:lstStyle/>
          <a:p>
            <a:r>
              <a:rPr lang="en-US" sz="1000" dirty="0">
                <a:solidFill>
                  <a:srgbClr val="7F7F7F"/>
                </a:solidFill>
              </a:rPr>
              <a:t>Sorted in order of 12 month % change in share.</a:t>
            </a:r>
          </a:p>
        </p:txBody>
      </p:sp>
      <p:sp>
        <p:nvSpPr>
          <p:cNvPr id="9" name="TextBox 8">
            <a:extLst>
              <a:ext uri="{FF2B5EF4-FFF2-40B4-BE49-F238E27FC236}">
                <a16:creationId xmlns:a16="http://schemas.microsoft.com/office/drawing/2014/main" id="{979790CE-A736-7B4E-B53E-8EF3456FF280}"/>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sp>
        <p:nvSpPr>
          <p:cNvPr id="10" name="Rectangle 9">
            <a:extLst>
              <a:ext uri="{FF2B5EF4-FFF2-40B4-BE49-F238E27FC236}">
                <a16:creationId xmlns:a16="http://schemas.microsoft.com/office/drawing/2014/main" id="{C5E74128-613D-3344-8D20-FD1B84F89F2D}"/>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a:extLst>
              <a:ext uri="{FF2B5EF4-FFF2-40B4-BE49-F238E27FC236}">
                <a16:creationId xmlns:a16="http://schemas.microsoft.com/office/drawing/2014/main" id="{02FE7767-38EC-45B2-AC25-7C4B89370B15}"/>
              </a:ext>
            </a:extLst>
          </p:cNvPr>
          <p:cNvGraphicFramePr>
            <a:graphicFrameLocks noChangeAspect="1"/>
          </p:cNvGraphicFramePr>
          <p:nvPr>
            <p:extLst>
              <p:ext uri="{D42A27DB-BD31-4B8C-83A1-F6EECF244321}">
                <p14:modId xmlns:p14="http://schemas.microsoft.com/office/powerpoint/2010/main" val="2163291756"/>
              </p:ext>
            </p:extLst>
          </p:nvPr>
        </p:nvGraphicFramePr>
        <p:xfrm>
          <a:off x="431653" y="1656409"/>
          <a:ext cx="4025588" cy="3372791"/>
        </p:xfrm>
        <a:graphic>
          <a:graphicData uri="http://schemas.openxmlformats.org/presentationml/2006/ole">
            <mc:AlternateContent xmlns:mc="http://schemas.openxmlformats.org/markup-compatibility/2006">
              <mc:Choice xmlns:v="urn:schemas-microsoft-com:vml" Requires="v">
                <p:oleObj spid="_x0000_s15361" name="Macro-Enabled Worksheet" r:id="rId4" imgW="4757725" imgH="3986112" progId="Excel.SheetMacroEnabled.12">
                  <p:link updateAutomatic="1"/>
                </p:oleObj>
              </mc:Choice>
              <mc:Fallback>
                <p:oleObj name="Macro-Enabled Worksheet" r:id="rId4" imgW="4757725" imgH="3986112" progId="Excel.SheetMacroEnabled.12">
                  <p:link updateAutomatic="1"/>
                  <p:pic>
                    <p:nvPicPr>
                      <p:cNvPr id="2" name="Object 1">
                        <a:extLst>
                          <a:ext uri="{FF2B5EF4-FFF2-40B4-BE49-F238E27FC236}">
                            <a16:creationId xmlns:a16="http://schemas.microsoft.com/office/drawing/2014/main" id="{02FE7767-38EC-45B2-AC25-7C4B89370B15}"/>
                          </a:ext>
                        </a:extLst>
                      </p:cNvPr>
                      <p:cNvPicPr/>
                      <p:nvPr/>
                    </p:nvPicPr>
                    <p:blipFill>
                      <a:blip r:embed="rId5"/>
                      <a:stretch>
                        <a:fillRect/>
                      </a:stretch>
                    </p:blipFill>
                    <p:spPr>
                      <a:xfrm>
                        <a:off x="431653" y="1656409"/>
                        <a:ext cx="4025588" cy="3372791"/>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D3E60C1E-F844-4997-8A51-A3C3019869D9}"/>
              </a:ext>
            </a:extLst>
          </p:cNvPr>
          <p:cNvGraphicFramePr>
            <a:graphicFrameLocks noChangeAspect="1"/>
          </p:cNvGraphicFramePr>
          <p:nvPr>
            <p:extLst>
              <p:ext uri="{D42A27DB-BD31-4B8C-83A1-F6EECF244321}">
                <p14:modId xmlns:p14="http://schemas.microsoft.com/office/powerpoint/2010/main" val="2643467132"/>
              </p:ext>
            </p:extLst>
          </p:nvPr>
        </p:nvGraphicFramePr>
        <p:xfrm>
          <a:off x="4529466" y="1656409"/>
          <a:ext cx="4309734" cy="4434842"/>
        </p:xfrm>
        <a:graphic>
          <a:graphicData uri="http://schemas.openxmlformats.org/presentationml/2006/ole">
            <mc:AlternateContent xmlns:mc="http://schemas.openxmlformats.org/markup-compatibility/2006">
              <mc:Choice xmlns:v="urn:schemas-microsoft-com:vml" Requires="v">
                <p:oleObj spid="_x0000_s15362" name="Macro-Enabled Worksheet" r:id="rId6" imgW="4757725" imgH="4895805" progId="Excel.SheetMacroEnabled.12">
                  <p:link updateAutomatic="1"/>
                </p:oleObj>
              </mc:Choice>
              <mc:Fallback>
                <p:oleObj name="Macro-Enabled Worksheet" r:id="rId6" imgW="4757725" imgH="4895805" progId="Excel.SheetMacroEnabled.12">
                  <p:link updateAutomatic="1"/>
                  <p:pic>
                    <p:nvPicPr>
                      <p:cNvPr id="3" name="Object 2">
                        <a:extLst>
                          <a:ext uri="{FF2B5EF4-FFF2-40B4-BE49-F238E27FC236}">
                            <a16:creationId xmlns:a16="http://schemas.microsoft.com/office/drawing/2014/main" id="{D3E60C1E-F844-4997-8A51-A3C3019869D9}"/>
                          </a:ext>
                        </a:extLst>
                      </p:cNvPr>
                      <p:cNvPicPr/>
                      <p:nvPr/>
                    </p:nvPicPr>
                    <p:blipFill>
                      <a:blip r:embed="rId7"/>
                      <a:stretch>
                        <a:fillRect/>
                      </a:stretch>
                    </p:blipFill>
                    <p:spPr>
                      <a:xfrm>
                        <a:off x="4529466" y="1656409"/>
                        <a:ext cx="4309734" cy="4434842"/>
                      </a:xfrm>
                      <a:prstGeom prst="rect">
                        <a:avLst/>
                      </a:prstGeom>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00000000-0008-0000-0600-000006000000}"/>
              </a:ext>
            </a:extLst>
          </p:cNvPr>
          <p:cNvGraphicFramePr>
            <a:graphicFrameLocks/>
          </p:cNvGraphicFramePr>
          <p:nvPr>
            <p:extLst>
              <p:ext uri="{D42A27DB-BD31-4B8C-83A1-F6EECF244321}">
                <p14:modId xmlns:p14="http://schemas.microsoft.com/office/powerpoint/2010/main" val="1546669773"/>
              </p:ext>
            </p:extLst>
          </p:nvPr>
        </p:nvGraphicFramePr>
        <p:xfrm>
          <a:off x="88913" y="1751293"/>
          <a:ext cx="3873487" cy="449580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a:xfrm>
            <a:off x="914400" y="384175"/>
            <a:ext cx="8001000" cy="1216025"/>
          </a:xfrm>
        </p:spPr>
        <p:txBody>
          <a:bodyPr>
            <a:normAutofit/>
          </a:bodyPr>
          <a:lstStyle/>
          <a:p>
            <a:r>
              <a:rPr lang="en-US" dirty="0"/>
              <a:t>Demand Deposits Share Changes</a:t>
            </a:r>
            <a:br>
              <a:rPr lang="en-US" dirty="0"/>
            </a:br>
            <a:r>
              <a:rPr lang="en-US" dirty="0"/>
              <a:t>Large Full-Service Banks</a:t>
            </a:r>
            <a:endParaRPr lang="en-CA" dirty="0"/>
          </a:p>
        </p:txBody>
      </p:sp>
      <p:sp>
        <p:nvSpPr>
          <p:cNvPr id="5" name="Slide Number Placeholder 4"/>
          <p:cNvSpPr>
            <a:spLocks noGrp="1"/>
          </p:cNvSpPr>
          <p:nvPr>
            <p:ph type="sldNum" sz="quarter" idx="12"/>
          </p:nvPr>
        </p:nvSpPr>
        <p:spPr>
          <a:xfrm>
            <a:off x="8582025" y="6340475"/>
            <a:ext cx="561975" cy="365125"/>
          </a:xfrm>
        </p:spPr>
        <p:txBody>
          <a:bodyPr/>
          <a:lstStyle/>
          <a:p>
            <a:pPr>
              <a:defRPr/>
            </a:pPr>
            <a:fld id="{12895CB1-14BC-4FE0-99C1-690DFDDC26D8}" type="slidenum">
              <a:rPr lang="en-US" smtClean="0"/>
              <a:pPr>
                <a:defRPr/>
              </a:pPr>
              <a:t>23</a:t>
            </a:fld>
            <a:endParaRPr lang="en-US" dirty="0"/>
          </a:p>
        </p:txBody>
      </p:sp>
      <p:pic>
        <p:nvPicPr>
          <p:cNvPr id="4" name="Picture 3"/>
          <p:cNvPicPr>
            <a:picLocks noChangeAspect="1"/>
          </p:cNvPicPr>
          <p:nvPr/>
        </p:nvPicPr>
        <p:blipFill>
          <a:blip r:embed="rId5"/>
          <a:stretch>
            <a:fillRect/>
          </a:stretch>
        </p:blipFill>
        <p:spPr>
          <a:xfrm>
            <a:off x="2209800" y="3068197"/>
            <a:ext cx="294364" cy="301373"/>
          </a:xfrm>
          <a:prstGeom prst="rect">
            <a:avLst/>
          </a:prstGeom>
        </p:spPr>
      </p:pic>
      <p:pic>
        <p:nvPicPr>
          <p:cNvPr id="7" name="Picture 6"/>
          <p:cNvPicPr>
            <a:picLocks noChangeAspect="1"/>
          </p:cNvPicPr>
          <p:nvPr/>
        </p:nvPicPr>
        <p:blipFill>
          <a:blip r:embed="rId6"/>
          <a:stretch>
            <a:fillRect/>
          </a:stretch>
        </p:blipFill>
        <p:spPr>
          <a:xfrm>
            <a:off x="2209800" y="3732022"/>
            <a:ext cx="353599" cy="323116"/>
          </a:xfrm>
          <a:prstGeom prst="rect">
            <a:avLst/>
          </a:prstGeom>
        </p:spPr>
      </p:pic>
      <p:pic>
        <p:nvPicPr>
          <p:cNvPr id="9" name="Picture 8"/>
          <p:cNvPicPr>
            <a:picLocks noChangeAspect="1"/>
          </p:cNvPicPr>
          <p:nvPr/>
        </p:nvPicPr>
        <p:blipFill>
          <a:blip r:embed="rId7"/>
          <a:stretch>
            <a:fillRect/>
          </a:stretch>
        </p:blipFill>
        <p:spPr>
          <a:xfrm>
            <a:off x="2209800" y="3429000"/>
            <a:ext cx="327874" cy="298730"/>
          </a:xfrm>
          <a:prstGeom prst="rect">
            <a:avLst/>
          </a:prstGeom>
        </p:spPr>
      </p:pic>
      <p:pic>
        <p:nvPicPr>
          <p:cNvPr id="13" name="Picture 12"/>
          <p:cNvPicPr>
            <a:picLocks noChangeAspect="1"/>
          </p:cNvPicPr>
          <p:nvPr/>
        </p:nvPicPr>
        <p:blipFill>
          <a:blip r:embed="rId8"/>
          <a:stretch>
            <a:fillRect/>
          </a:stretch>
        </p:blipFill>
        <p:spPr>
          <a:xfrm>
            <a:off x="2209800" y="4114800"/>
            <a:ext cx="323116" cy="298730"/>
          </a:xfrm>
          <a:prstGeom prst="rect">
            <a:avLst/>
          </a:prstGeom>
        </p:spPr>
      </p:pic>
      <p:pic>
        <p:nvPicPr>
          <p:cNvPr id="14" name="Picture 13"/>
          <p:cNvPicPr>
            <a:picLocks noChangeAspect="1"/>
          </p:cNvPicPr>
          <p:nvPr/>
        </p:nvPicPr>
        <p:blipFill>
          <a:blip r:embed="rId9"/>
          <a:stretch>
            <a:fillRect/>
          </a:stretch>
        </p:blipFill>
        <p:spPr>
          <a:xfrm>
            <a:off x="2209800" y="2746277"/>
            <a:ext cx="231580" cy="304800"/>
          </a:xfrm>
          <a:prstGeom prst="rect">
            <a:avLst/>
          </a:prstGeom>
        </p:spPr>
      </p:pic>
      <p:pic>
        <p:nvPicPr>
          <p:cNvPr id="10" name="Picture 9"/>
          <p:cNvPicPr>
            <a:picLocks noChangeAspect="1"/>
          </p:cNvPicPr>
          <p:nvPr/>
        </p:nvPicPr>
        <p:blipFill>
          <a:blip r:embed="rId10"/>
          <a:stretch>
            <a:fillRect/>
          </a:stretch>
        </p:blipFill>
        <p:spPr>
          <a:xfrm>
            <a:off x="2209800" y="5145270"/>
            <a:ext cx="262151" cy="268247"/>
          </a:xfrm>
          <a:prstGeom prst="rect">
            <a:avLst/>
          </a:prstGeom>
        </p:spPr>
      </p:pic>
      <p:sp>
        <p:nvSpPr>
          <p:cNvPr id="17" name="TextBox 16">
            <a:extLst>
              <a:ext uri="{FF2B5EF4-FFF2-40B4-BE49-F238E27FC236}">
                <a16:creationId xmlns:a16="http://schemas.microsoft.com/office/drawing/2014/main" id="{33B67763-A555-F94D-A3E9-FDF75E02F0DE}"/>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3" name="Object 2">
            <a:extLst>
              <a:ext uri="{FF2B5EF4-FFF2-40B4-BE49-F238E27FC236}">
                <a16:creationId xmlns:a16="http://schemas.microsoft.com/office/drawing/2014/main" id="{2D26F58F-25D6-466E-B925-41D65D6ABD72}"/>
              </a:ext>
            </a:extLst>
          </p:cNvPr>
          <p:cNvGraphicFramePr>
            <a:graphicFrameLocks noChangeAspect="1"/>
          </p:cNvGraphicFramePr>
          <p:nvPr>
            <p:extLst>
              <p:ext uri="{D42A27DB-BD31-4B8C-83A1-F6EECF244321}">
                <p14:modId xmlns:p14="http://schemas.microsoft.com/office/powerpoint/2010/main" val="2917910381"/>
              </p:ext>
            </p:extLst>
          </p:nvPr>
        </p:nvGraphicFramePr>
        <p:xfrm>
          <a:off x="4264346" y="3767596"/>
          <a:ext cx="4757737" cy="2462213"/>
        </p:xfrm>
        <a:graphic>
          <a:graphicData uri="http://schemas.openxmlformats.org/presentationml/2006/ole">
            <mc:AlternateContent xmlns:mc="http://schemas.openxmlformats.org/markup-compatibility/2006">
              <mc:Choice xmlns:v="urn:schemas-microsoft-com:vml" Requires="v">
                <p:oleObj spid="_x0000_s16385" name="Macro-Enabled Worksheet" r:id="rId11" imgW="4757725" imgH="2462022" progId="Excel.SheetMacroEnabled.12">
                  <p:link updateAutomatic="1"/>
                </p:oleObj>
              </mc:Choice>
              <mc:Fallback>
                <p:oleObj name="Macro-Enabled Worksheet" r:id="rId11" imgW="4757725" imgH="2462022" progId="Excel.SheetMacroEnabled.12">
                  <p:link updateAutomatic="1"/>
                  <p:pic>
                    <p:nvPicPr>
                      <p:cNvPr id="3" name="Object 2">
                        <a:extLst>
                          <a:ext uri="{FF2B5EF4-FFF2-40B4-BE49-F238E27FC236}">
                            <a16:creationId xmlns:a16="http://schemas.microsoft.com/office/drawing/2014/main" id="{2D26F58F-25D6-466E-B925-41D65D6ABD72}"/>
                          </a:ext>
                        </a:extLst>
                      </p:cNvPr>
                      <p:cNvPicPr/>
                      <p:nvPr/>
                    </p:nvPicPr>
                    <p:blipFill>
                      <a:blip r:embed="rId12"/>
                      <a:stretch>
                        <a:fillRect/>
                      </a:stretch>
                    </p:blipFill>
                    <p:spPr>
                      <a:xfrm>
                        <a:off x="4264346" y="3767596"/>
                        <a:ext cx="4757737" cy="2462213"/>
                      </a:xfrm>
                      <a:prstGeom prst="rect">
                        <a:avLst/>
                      </a:prstGeom>
                    </p:spPr>
                  </p:pic>
                </p:oleObj>
              </mc:Fallback>
            </mc:AlternateContent>
          </a:graphicData>
        </a:graphic>
      </p:graphicFrame>
    </p:spTree>
    <p:extLst>
      <p:ext uri="{BB962C8B-B14F-4D97-AF65-F5344CB8AC3E}">
        <p14:creationId xmlns:p14="http://schemas.microsoft.com/office/powerpoint/2010/main" val="237497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00000000-0008-0000-0600-00000D000000}"/>
              </a:ext>
            </a:extLst>
          </p:cNvPr>
          <p:cNvGraphicFramePr>
            <a:graphicFrameLocks/>
          </p:cNvGraphicFramePr>
          <p:nvPr>
            <p:extLst>
              <p:ext uri="{D42A27DB-BD31-4B8C-83A1-F6EECF244321}">
                <p14:modId xmlns:p14="http://schemas.microsoft.com/office/powerpoint/2010/main" val="897558496"/>
              </p:ext>
            </p:extLst>
          </p:nvPr>
        </p:nvGraphicFramePr>
        <p:xfrm>
          <a:off x="107619" y="1706624"/>
          <a:ext cx="3775851" cy="446405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a:xfrm>
            <a:off x="762000" y="0"/>
            <a:ext cx="8229600" cy="1600200"/>
          </a:xfrm>
        </p:spPr>
        <p:txBody>
          <a:bodyPr>
            <a:normAutofit/>
          </a:bodyPr>
          <a:lstStyle/>
          <a:p>
            <a:r>
              <a:rPr lang="en-CA" dirty="0"/>
              <a:t>Demand Deposit Share Changes</a:t>
            </a:r>
            <a:br>
              <a:rPr lang="en-CA" dirty="0"/>
            </a:br>
            <a:r>
              <a:rPr lang="en-CA" dirty="0"/>
              <a:t>Smaller Full-Service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24</a:t>
            </a:fld>
            <a:endParaRPr lang="en-US"/>
          </a:p>
        </p:txBody>
      </p:sp>
      <p:pic>
        <p:nvPicPr>
          <p:cNvPr id="12" name="Picture 11"/>
          <p:cNvPicPr>
            <a:picLocks noChangeAspect="1"/>
          </p:cNvPicPr>
          <p:nvPr/>
        </p:nvPicPr>
        <p:blipFill>
          <a:blip r:embed="rId5"/>
          <a:stretch>
            <a:fillRect/>
          </a:stretch>
        </p:blipFill>
        <p:spPr>
          <a:xfrm>
            <a:off x="2362200" y="3792605"/>
            <a:ext cx="682811" cy="225572"/>
          </a:xfrm>
          <a:prstGeom prst="rect">
            <a:avLst/>
          </a:prstGeom>
        </p:spPr>
      </p:pic>
      <p:pic>
        <p:nvPicPr>
          <p:cNvPr id="14" name="Picture 13"/>
          <p:cNvPicPr>
            <a:picLocks noChangeAspect="1"/>
          </p:cNvPicPr>
          <p:nvPr/>
        </p:nvPicPr>
        <p:blipFill>
          <a:blip r:embed="rId6"/>
          <a:stretch>
            <a:fillRect/>
          </a:stretch>
        </p:blipFill>
        <p:spPr>
          <a:xfrm>
            <a:off x="2362200" y="4667303"/>
            <a:ext cx="292633" cy="268247"/>
          </a:xfrm>
          <a:prstGeom prst="rect">
            <a:avLst/>
          </a:prstGeom>
        </p:spPr>
      </p:pic>
      <p:pic>
        <p:nvPicPr>
          <p:cNvPr id="15" name="Picture 14"/>
          <p:cNvPicPr>
            <a:picLocks noChangeAspect="1"/>
          </p:cNvPicPr>
          <p:nvPr/>
        </p:nvPicPr>
        <p:blipFill>
          <a:blip r:embed="rId7"/>
          <a:stretch>
            <a:fillRect/>
          </a:stretch>
        </p:blipFill>
        <p:spPr>
          <a:xfrm>
            <a:off x="2362200" y="2685104"/>
            <a:ext cx="454459" cy="224278"/>
          </a:xfrm>
          <a:prstGeom prst="rect">
            <a:avLst/>
          </a:prstGeom>
        </p:spPr>
      </p:pic>
      <p:pic>
        <p:nvPicPr>
          <p:cNvPr id="16" name="Picture 37" descr="cwb_logo">
            <a:extLst>
              <a:ext uri="{FF2B5EF4-FFF2-40B4-BE49-F238E27FC236}">
                <a16:creationId xmlns:a16="http://schemas.microsoft.com/office/drawing/2014/main" id="{5C4C2CC1-9016-764B-9FE6-53668205A3F6}"/>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362200" y="3535034"/>
            <a:ext cx="377771" cy="257571"/>
          </a:xfrm>
          <a:prstGeom prst="rect">
            <a:avLst/>
          </a:prstGeom>
          <a:noFill/>
          <a:ln w="9525">
            <a:noFill/>
            <a:miter lim="800000"/>
            <a:headEnd/>
            <a:tailEnd/>
          </a:ln>
        </p:spPr>
      </p:pic>
      <p:pic>
        <p:nvPicPr>
          <p:cNvPr id="18" name="Picture 17">
            <a:extLst>
              <a:ext uri="{FF2B5EF4-FFF2-40B4-BE49-F238E27FC236}">
                <a16:creationId xmlns:a16="http://schemas.microsoft.com/office/drawing/2014/main" id="{7C78842A-DC22-2649-9943-19375A4063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62200" y="4050176"/>
            <a:ext cx="228600" cy="285750"/>
          </a:xfrm>
          <a:prstGeom prst="rect">
            <a:avLst/>
          </a:prstGeom>
        </p:spPr>
      </p:pic>
      <p:sp>
        <p:nvSpPr>
          <p:cNvPr id="19" name="TextBox 18">
            <a:extLst>
              <a:ext uri="{FF2B5EF4-FFF2-40B4-BE49-F238E27FC236}">
                <a16:creationId xmlns:a16="http://schemas.microsoft.com/office/drawing/2014/main" id="{27FD6E68-3F15-3C4D-B2C9-2E730586C7A6}"/>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3" name="Object 2">
            <a:extLst>
              <a:ext uri="{FF2B5EF4-FFF2-40B4-BE49-F238E27FC236}">
                <a16:creationId xmlns:a16="http://schemas.microsoft.com/office/drawing/2014/main" id="{113176C6-7877-45E2-99B9-AD84EE6BD111}"/>
              </a:ext>
            </a:extLst>
          </p:cNvPr>
          <p:cNvGraphicFramePr>
            <a:graphicFrameLocks noChangeAspect="1"/>
          </p:cNvGraphicFramePr>
          <p:nvPr>
            <p:extLst>
              <p:ext uri="{D42A27DB-BD31-4B8C-83A1-F6EECF244321}">
                <p14:modId xmlns:p14="http://schemas.microsoft.com/office/powerpoint/2010/main" val="2282801300"/>
              </p:ext>
            </p:extLst>
          </p:nvPr>
        </p:nvGraphicFramePr>
        <p:xfrm>
          <a:off x="4209595" y="3953707"/>
          <a:ext cx="4757737" cy="2257425"/>
        </p:xfrm>
        <a:graphic>
          <a:graphicData uri="http://schemas.openxmlformats.org/presentationml/2006/ole">
            <mc:AlternateContent xmlns:mc="http://schemas.openxmlformats.org/markup-compatibility/2006">
              <mc:Choice xmlns:v="urn:schemas-microsoft-com:vml" Requires="v">
                <p:oleObj spid="_x0000_s17409" name="Macro-Enabled Worksheet" r:id="rId10" imgW="4757725" imgH="2257492" progId="Excel.SheetMacroEnabled.12">
                  <p:link updateAutomatic="1"/>
                </p:oleObj>
              </mc:Choice>
              <mc:Fallback>
                <p:oleObj name="Macro-Enabled Worksheet" r:id="rId10" imgW="4757725" imgH="2257492" progId="Excel.SheetMacroEnabled.12">
                  <p:link updateAutomatic="1"/>
                  <p:pic>
                    <p:nvPicPr>
                      <p:cNvPr id="3" name="Object 2">
                        <a:extLst>
                          <a:ext uri="{FF2B5EF4-FFF2-40B4-BE49-F238E27FC236}">
                            <a16:creationId xmlns:a16="http://schemas.microsoft.com/office/drawing/2014/main" id="{113176C6-7877-45E2-99B9-AD84EE6BD111}"/>
                          </a:ext>
                        </a:extLst>
                      </p:cNvPr>
                      <p:cNvPicPr/>
                      <p:nvPr/>
                    </p:nvPicPr>
                    <p:blipFill>
                      <a:blip r:embed="rId11"/>
                      <a:stretch>
                        <a:fillRect/>
                      </a:stretch>
                    </p:blipFill>
                    <p:spPr>
                      <a:xfrm>
                        <a:off x="4209595" y="3953707"/>
                        <a:ext cx="4757737" cy="2257425"/>
                      </a:xfrm>
                      <a:prstGeom prst="rect">
                        <a:avLst/>
                      </a:prstGeom>
                    </p:spPr>
                  </p:pic>
                </p:oleObj>
              </mc:Fallback>
            </mc:AlternateContent>
          </a:graphicData>
        </a:graphic>
      </p:graphicFrame>
    </p:spTree>
    <p:extLst>
      <p:ext uri="{BB962C8B-B14F-4D97-AF65-F5344CB8AC3E}">
        <p14:creationId xmlns:p14="http://schemas.microsoft.com/office/powerpoint/2010/main" val="2945234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00000000-0008-0000-0600-00000E000000}"/>
              </a:ext>
            </a:extLst>
          </p:cNvPr>
          <p:cNvGraphicFramePr>
            <a:graphicFrameLocks/>
          </p:cNvGraphicFramePr>
          <p:nvPr>
            <p:extLst>
              <p:ext uri="{D42A27DB-BD31-4B8C-83A1-F6EECF244321}">
                <p14:modId xmlns:p14="http://schemas.microsoft.com/office/powerpoint/2010/main" val="348948464"/>
              </p:ext>
            </p:extLst>
          </p:nvPr>
        </p:nvGraphicFramePr>
        <p:xfrm>
          <a:off x="152400" y="1707873"/>
          <a:ext cx="4038600" cy="448945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p:txBody>
          <a:bodyPr>
            <a:normAutofit/>
          </a:bodyPr>
          <a:lstStyle/>
          <a:p>
            <a:r>
              <a:rPr lang="en-CA" dirty="0"/>
              <a:t>Demand Deposit Share Changes</a:t>
            </a:r>
            <a:br>
              <a:rPr lang="en-CA" dirty="0"/>
            </a:br>
            <a:r>
              <a:rPr lang="en-CA" dirty="0"/>
              <a:t>Larger Direct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25</a:t>
            </a:fld>
            <a:endParaRPr lang="en-US"/>
          </a:p>
        </p:txBody>
      </p:sp>
      <p:pic>
        <p:nvPicPr>
          <p:cNvPr id="20" name="Picture 19">
            <a:extLst>
              <a:ext uri="{FF2B5EF4-FFF2-40B4-BE49-F238E27FC236}">
                <a16:creationId xmlns:a16="http://schemas.microsoft.com/office/drawing/2014/main" id="{9416D055-E7E4-1540-9DC1-985E2BD3FE27}"/>
              </a:ext>
            </a:extLst>
          </p:cNvPr>
          <p:cNvPicPr>
            <a:picLocks noChangeAspect="1"/>
          </p:cNvPicPr>
          <p:nvPr/>
        </p:nvPicPr>
        <p:blipFill>
          <a:blip r:embed="rId5"/>
          <a:stretch>
            <a:fillRect/>
          </a:stretch>
        </p:blipFill>
        <p:spPr>
          <a:xfrm>
            <a:off x="2177445" y="4826130"/>
            <a:ext cx="762066" cy="190636"/>
          </a:xfrm>
          <a:prstGeom prst="rect">
            <a:avLst/>
          </a:prstGeom>
        </p:spPr>
      </p:pic>
      <p:pic>
        <p:nvPicPr>
          <p:cNvPr id="24" name="Picture 10" descr="Home Trust">
            <a:extLst>
              <a:ext uri="{FF2B5EF4-FFF2-40B4-BE49-F238E27FC236}">
                <a16:creationId xmlns:a16="http://schemas.microsoft.com/office/drawing/2014/main" id="{04397838-45A8-834E-A9F5-698F41F216F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77445" y="4018959"/>
            <a:ext cx="789960" cy="252349"/>
          </a:xfrm>
          <a:prstGeom prst="rect">
            <a:avLst/>
          </a:prstGeom>
          <a:noFill/>
          <a:ln w="0">
            <a:solidFill>
              <a:srgbClr val="000000"/>
            </a:solidFill>
            <a:miter lim="800000"/>
            <a:headEnd/>
            <a:tailEnd/>
          </a:ln>
        </p:spPr>
      </p:pic>
      <p:pic>
        <p:nvPicPr>
          <p:cNvPr id="25" name="Picture 24">
            <a:extLst>
              <a:ext uri="{FF2B5EF4-FFF2-40B4-BE49-F238E27FC236}">
                <a16:creationId xmlns:a16="http://schemas.microsoft.com/office/drawing/2014/main" id="{9C33219E-BA77-B44B-A6FF-D0CEC26AEB5B}"/>
              </a:ext>
            </a:extLst>
          </p:cNvPr>
          <p:cNvPicPr>
            <a:picLocks noChangeAspect="1"/>
          </p:cNvPicPr>
          <p:nvPr/>
        </p:nvPicPr>
        <p:blipFill>
          <a:blip r:embed="rId7"/>
          <a:stretch>
            <a:fillRect/>
          </a:stretch>
        </p:blipFill>
        <p:spPr>
          <a:xfrm>
            <a:off x="2177445" y="3766610"/>
            <a:ext cx="239408" cy="252349"/>
          </a:xfrm>
          <a:prstGeom prst="rect">
            <a:avLst/>
          </a:prstGeom>
        </p:spPr>
      </p:pic>
      <p:pic>
        <p:nvPicPr>
          <p:cNvPr id="26" name="Picture 25">
            <a:extLst>
              <a:ext uri="{FF2B5EF4-FFF2-40B4-BE49-F238E27FC236}">
                <a16:creationId xmlns:a16="http://schemas.microsoft.com/office/drawing/2014/main" id="{E4E91D9A-6CDC-3D43-BD17-15F36F557BE1}"/>
              </a:ext>
            </a:extLst>
          </p:cNvPr>
          <p:cNvPicPr>
            <a:picLocks noChangeAspect="1"/>
          </p:cNvPicPr>
          <p:nvPr/>
        </p:nvPicPr>
        <p:blipFill>
          <a:blip r:embed="rId8"/>
          <a:stretch>
            <a:fillRect/>
          </a:stretch>
        </p:blipFill>
        <p:spPr>
          <a:xfrm>
            <a:off x="2177445" y="5092420"/>
            <a:ext cx="226274" cy="232480"/>
          </a:xfrm>
          <a:prstGeom prst="rect">
            <a:avLst/>
          </a:prstGeom>
        </p:spPr>
      </p:pic>
      <p:pic>
        <p:nvPicPr>
          <p:cNvPr id="27" name="Picture 26">
            <a:extLst>
              <a:ext uri="{FF2B5EF4-FFF2-40B4-BE49-F238E27FC236}">
                <a16:creationId xmlns:a16="http://schemas.microsoft.com/office/drawing/2014/main" id="{9744E8AF-E57C-004E-ABF5-CAC707A1C4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77445" y="4339121"/>
            <a:ext cx="632180" cy="206145"/>
          </a:xfrm>
          <a:prstGeom prst="rect">
            <a:avLst/>
          </a:prstGeom>
        </p:spPr>
      </p:pic>
      <p:pic>
        <p:nvPicPr>
          <p:cNvPr id="29" name="Picture 51" descr="Canadian Tire Logo">
            <a:extLst>
              <a:ext uri="{FF2B5EF4-FFF2-40B4-BE49-F238E27FC236}">
                <a16:creationId xmlns:a16="http://schemas.microsoft.com/office/drawing/2014/main" id="{C3F7A8D6-F501-394E-95B6-B7CE5039E7EC}"/>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177445" y="2971800"/>
            <a:ext cx="362037" cy="281584"/>
          </a:xfrm>
          <a:prstGeom prst="rect">
            <a:avLst/>
          </a:prstGeom>
          <a:noFill/>
          <a:ln w="9525">
            <a:noFill/>
            <a:miter lim="800000"/>
            <a:headEnd/>
            <a:tailEnd/>
          </a:ln>
        </p:spPr>
      </p:pic>
      <p:sp>
        <p:nvSpPr>
          <p:cNvPr id="30" name="TextBox 29">
            <a:extLst>
              <a:ext uri="{FF2B5EF4-FFF2-40B4-BE49-F238E27FC236}">
                <a16:creationId xmlns:a16="http://schemas.microsoft.com/office/drawing/2014/main" id="{36B68D79-E6E4-6C48-A08C-738B984F9275}"/>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3" name="Object 2">
            <a:extLst>
              <a:ext uri="{FF2B5EF4-FFF2-40B4-BE49-F238E27FC236}">
                <a16:creationId xmlns:a16="http://schemas.microsoft.com/office/drawing/2014/main" id="{0EC7682A-CA37-4C69-8BB1-71EC29ECB690}"/>
              </a:ext>
            </a:extLst>
          </p:cNvPr>
          <p:cNvGraphicFramePr>
            <a:graphicFrameLocks noChangeAspect="1"/>
          </p:cNvGraphicFramePr>
          <p:nvPr>
            <p:extLst>
              <p:ext uri="{D42A27DB-BD31-4B8C-83A1-F6EECF244321}">
                <p14:modId xmlns:p14="http://schemas.microsoft.com/office/powerpoint/2010/main" val="2575486124"/>
              </p:ext>
            </p:extLst>
          </p:nvPr>
        </p:nvGraphicFramePr>
        <p:xfrm>
          <a:off x="4191000" y="3766610"/>
          <a:ext cx="4757737" cy="2462213"/>
        </p:xfrm>
        <a:graphic>
          <a:graphicData uri="http://schemas.openxmlformats.org/presentationml/2006/ole">
            <mc:AlternateContent xmlns:mc="http://schemas.openxmlformats.org/markup-compatibility/2006">
              <mc:Choice xmlns:v="urn:schemas-microsoft-com:vml" Requires="v">
                <p:oleObj spid="_x0000_s18433" name="Macro-Enabled Worksheet" r:id="rId11" imgW="4757725" imgH="2462022" progId="Excel.SheetMacroEnabled.12">
                  <p:link updateAutomatic="1"/>
                </p:oleObj>
              </mc:Choice>
              <mc:Fallback>
                <p:oleObj name="Macro-Enabled Worksheet" r:id="rId11" imgW="4757725" imgH="2462022" progId="Excel.SheetMacroEnabled.12">
                  <p:link updateAutomatic="1"/>
                  <p:pic>
                    <p:nvPicPr>
                      <p:cNvPr id="3" name="Object 2">
                        <a:extLst>
                          <a:ext uri="{FF2B5EF4-FFF2-40B4-BE49-F238E27FC236}">
                            <a16:creationId xmlns:a16="http://schemas.microsoft.com/office/drawing/2014/main" id="{0EC7682A-CA37-4C69-8BB1-71EC29ECB690}"/>
                          </a:ext>
                        </a:extLst>
                      </p:cNvPr>
                      <p:cNvPicPr/>
                      <p:nvPr/>
                    </p:nvPicPr>
                    <p:blipFill>
                      <a:blip r:embed="rId12"/>
                      <a:stretch>
                        <a:fillRect/>
                      </a:stretch>
                    </p:blipFill>
                    <p:spPr>
                      <a:xfrm>
                        <a:off x="4191000" y="3766610"/>
                        <a:ext cx="4757737" cy="2462213"/>
                      </a:xfrm>
                      <a:prstGeom prst="rect">
                        <a:avLst/>
                      </a:prstGeom>
                    </p:spPr>
                  </p:pic>
                </p:oleObj>
              </mc:Fallback>
            </mc:AlternateContent>
          </a:graphicData>
        </a:graphic>
      </p:graphicFrame>
    </p:spTree>
    <p:extLst>
      <p:ext uri="{BB962C8B-B14F-4D97-AF65-F5344CB8AC3E}">
        <p14:creationId xmlns:p14="http://schemas.microsoft.com/office/powerpoint/2010/main" val="2681363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00000000-0008-0000-0600-000034000000}"/>
              </a:ext>
            </a:extLst>
          </p:cNvPr>
          <p:cNvGraphicFramePr>
            <a:graphicFrameLocks/>
          </p:cNvGraphicFramePr>
          <p:nvPr>
            <p:extLst>
              <p:ext uri="{D42A27DB-BD31-4B8C-83A1-F6EECF244321}">
                <p14:modId xmlns:p14="http://schemas.microsoft.com/office/powerpoint/2010/main" val="242942311"/>
              </p:ext>
            </p:extLst>
          </p:nvPr>
        </p:nvGraphicFramePr>
        <p:xfrm>
          <a:off x="154490" y="1692387"/>
          <a:ext cx="3886200" cy="446405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p:txBody>
          <a:bodyPr>
            <a:normAutofit/>
          </a:bodyPr>
          <a:lstStyle/>
          <a:p>
            <a:r>
              <a:rPr lang="en-CA" dirty="0"/>
              <a:t>Demand Deposit Share Changes</a:t>
            </a:r>
            <a:br>
              <a:rPr lang="en-CA" dirty="0"/>
            </a:br>
            <a:r>
              <a:rPr lang="en-CA" dirty="0"/>
              <a:t>Smaller Direct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26</a:t>
            </a:fld>
            <a:endParaRPr lang="en-US"/>
          </a:p>
        </p:txBody>
      </p:sp>
      <p:pic>
        <p:nvPicPr>
          <p:cNvPr id="15" name="Picture 14">
            <a:extLst>
              <a:ext uri="{FF2B5EF4-FFF2-40B4-BE49-F238E27FC236}">
                <a16:creationId xmlns:a16="http://schemas.microsoft.com/office/drawing/2014/main" id="{2ED7CE7D-6C76-7A46-9016-7B6797C8DC88}"/>
              </a:ext>
            </a:extLst>
          </p:cNvPr>
          <p:cNvPicPr>
            <a:picLocks noChangeAspect="1"/>
          </p:cNvPicPr>
          <p:nvPr/>
        </p:nvPicPr>
        <p:blipFill>
          <a:blip r:embed="rId5"/>
          <a:stretch>
            <a:fillRect/>
          </a:stretch>
        </p:blipFill>
        <p:spPr>
          <a:xfrm>
            <a:off x="2133600" y="3429000"/>
            <a:ext cx="869950" cy="259210"/>
          </a:xfrm>
          <a:prstGeom prst="rect">
            <a:avLst/>
          </a:prstGeom>
        </p:spPr>
      </p:pic>
      <p:pic>
        <p:nvPicPr>
          <p:cNvPr id="22" name="Picture 21">
            <a:extLst>
              <a:ext uri="{FF2B5EF4-FFF2-40B4-BE49-F238E27FC236}">
                <a16:creationId xmlns:a16="http://schemas.microsoft.com/office/drawing/2014/main" id="{C37EDAC2-10C0-7B4B-808C-5321E632115C}"/>
              </a:ext>
            </a:extLst>
          </p:cNvPr>
          <p:cNvPicPr>
            <a:picLocks noChangeAspect="1"/>
          </p:cNvPicPr>
          <p:nvPr/>
        </p:nvPicPr>
        <p:blipFill>
          <a:blip r:embed="rId6"/>
          <a:stretch>
            <a:fillRect/>
          </a:stretch>
        </p:blipFill>
        <p:spPr>
          <a:xfrm>
            <a:off x="2133600" y="4648200"/>
            <a:ext cx="353216" cy="323506"/>
          </a:xfrm>
          <a:prstGeom prst="rect">
            <a:avLst/>
          </a:prstGeom>
        </p:spPr>
      </p:pic>
      <p:sp>
        <p:nvSpPr>
          <p:cNvPr id="30" name="TextBox 29">
            <a:extLst>
              <a:ext uri="{FF2B5EF4-FFF2-40B4-BE49-F238E27FC236}">
                <a16:creationId xmlns:a16="http://schemas.microsoft.com/office/drawing/2014/main" id="{4D71968C-DBB6-2644-87A3-48D6FCFD647F}"/>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3" name="Object 2">
            <a:extLst>
              <a:ext uri="{FF2B5EF4-FFF2-40B4-BE49-F238E27FC236}">
                <a16:creationId xmlns:a16="http://schemas.microsoft.com/office/drawing/2014/main" id="{E7D4EF74-73A8-46BF-86FF-CB1B187393DD}"/>
              </a:ext>
            </a:extLst>
          </p:cNvPr>
          <p:cNvGraphicFramePr>
            <a:graphicFrameLocks noChangeAspect="1"/>
          </p:cNvGraphicFramePr>
          <p:nvPr>
            <p:extLst>
              <p:ext uri="{D42A27DB-BD31-4B8C-83A1-F6EECF244321}">
                <p14:modId xmlns:p14="http://schemas.microsoft.com/office/powerpoint/2010/main" val="3111498675"/>
              </p:ext>
            </p:extLst>
          </p:nvPr>
        </p:nvGraphicFramePr>
        <p:xfrm>
          <a:off x="4217485" y="2514600"/>
          <a:ext cx="4757737" cy="3690937"/>
        </p:xfrm>
        <a:graphic>
          <a:graphicData uri="http://schemas.openxmlformats.org/presentationml/2006/ole">
            <mc:AlternateContent xmlns:mc="http://schemas.openxmlformats.org/markup-compatibility/2006">
              <mc:Choice xmlns:v="urn:schemas-microsoft-com:vml" Requires="v">
                <p:oleObj spid="_x0000_s19457" name="Macro-Enabled Worksheet" r:id="rId7" imgW="4757725" imgH="3690814" progId="Excel.SheetMacroEnabled.12">
                  <p:link updateAutomatic="1"/>
                </p:oleObj>
              </mc:Choice>
              <mc:Fallback>
                <p:oleObj name="Macro-Enabled Worksheet" r:id="rId7" imgW="4757725" imgH="3690814" progId="Excel.SheetMacroEnabled.12">
                  <p:link updateAutomatic="1"/>
                  <p:pic>
                    <p:nvPicPr>
                      <p:cNvPr id="3" name="Object 2">
                        <a:extLst>
                          <a:ext uri="{FF2B5EF4-FFF2-40B4-BE49-F238E27FC236}">
                            <a16:creationId xmlns:a16="http://schemas.microsoft.com/office/drawing/2014/main" id="{E7D4EF74-73A8-46BF-86FF-CB1B187393DD}"/>
                          </a:ext>
                        </a:extLst>
                      </p:cNvPr>
                      <p:cNvPicPr/>
                      <p:nvPr/>
                    </p:nvPicPr>
                    <p:blipFill>
                      <a:blip r:embed="rId8"/>
                      <a:stretch>
                        <a:fillRect/>
                      </a:stretch>
                    </p:blipFill>
                    <p:spPr>
                      <a:xfrm>
                        <a:off x="4217485" y="2514600"/>
                        <a:ext cx="4757737" cy="3690937"/>
                      </a:xfrm>
                      <a:prstGeom prst="rect">
                        <a:avLst/>
                      </a:prstGeom>
                    </p:spPr>
                  </p:pic>
                </p:oleObj>
              </mc:Fallback>
            </mc:AlternateContent>
          </a:graphicData>
        </a:graphic>
      </p:graphicFrame>
      <p:pic>
        <p:nvPicPr>
          <p:cNvPr id="11" name="Picture 10" descr="A picture containing icon&#10;&#10;Description automatically generated">
            <a:extLst>
              <a:ext uri="{FF2B5EF4-FFF2-40B4-BE49-F238E27FC236}">
                <a16:creationId xmlns:a16="http://schemas.microsoft.com/office/drawing/2014/main" id="{14F44977-09CC-403E-8AC5-6163C7CF06C9}"/>
              </a:ext>
            </a:extLst>
          </p:cNvPr>
          <p:cNvPicPr>
            <a:picLocks noChangeAspect="1"/>
          </p:cNvPicPr>
          <p:nvPr/>
        </p:nvPicPr>
        <p:blipFill rotWithShape="1">
          <a:blip r:embed="rId9">
            <a:extLst>
              <a:ext uri="{28A0092B-C50C-407E-A947-70E740481C1C}">
                <a14:useLocalDpi xmlns:a14="http://schemas.microsoft.com/office/drawing/2010/main" val="0"/>
              </a:ext>
            </a:extLst>
          </a:blip>
          <a:srcRect b="22244"/>
          <a:stretch/>
        </p:blipFill>
        <p:spPr>
          <a:xfrm>
            <a:off x="2133600" y="3924412"/>
            <a:ext cx="699757" cy="253173"/>
          </a:xfrm>
          <a:prstGeom prst="rect">
            <a:avLst/>
          </a:prstGeom>
        </p:spPr>
      </p:pic>
    </p:spTree>
    <p:extLst>
      <p:ext uri="{BB962C8B-B14F-4D97-AF65-F5344CB8AC3E}">
        <p14:creationId xmlns:p14="http://schemas.microsoft.com/office/powerpoint/2010/main" val="3033809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76200"/>
            <a:ext cx="8229600" cy="1600200"/>
          </a:xfrm>
        </p:spPr>
        <p:txBody>
          <a:bodyPr/>
          <a:lstStyle/>
          <a:p>
            <a:r>
              <a:rPr lang="en-US" dirty="0"/>
              <a:t>Term Investments</a:t>
            </a:r>
            <a:endParaRPr lang="en-CA"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31941597"/>
              </p:ext>
            </p:extLst>
          </p:nvPr>
        </p:nvGraphicFramePr>
        <p:xfrm>
          <a:off x="-457200" y="1818856"/>
          <a:ext cx="5224462" cy="3733800"/>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p:cNvSpPr>
            <a:spLocks noGrp="1"/>
          </p:cNvSpPr>
          <p:nvPr>
            <p:ph type="sldNum" sz="quarter" idx="12"/>
          </p:nvPr>
        </p:nvSpPr>
        <p:spPr/>
        <p:txBody>
          <a:bodyPr/>
          <a:lstStyle/>
          <a:p>
            <a:pPr>
              <a:defRPr/>
            </a:pPr>
            <a:fld id="{1857E8BC-ABE9-4D03-9BEF-8656FFA04C3A}" type="slidenum">
              <a:rPr lang="en-US" smtClean="0"/>
              <a:pPr>
                <a:defRPr/>
              </a:pPr>
              <a:t>27</a:t>
            </a:fld>
            <a:endParaRPr lang="en-US"/>
          </a:p>
        </p:txBody>
      </p:sp>
      <p:sp>
        <p:nvSpPr>
          <p:cNvPr id="9" name="Rectangle 8"/>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7C21C58-FA6D-AF4A-92F2-E5EB5BDAA143}"/>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sp>
        <p:nvSpPr>
          <p:cNvPr id="12" name="Rectangle 11">
            <a:extLst>
              <a:ext uri="{FF2B5EF4-FFF2-40B4-BE49-F238E27FC236}">
                <a16:creationId xmlns:a16="http://schemas.microsoft.com/office/drawing/2014/main" id="{76A9A2FF-6507-2F47-8AEF-8C639A0D3ACE}"/>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a:extLst>
              <a:ext uri="{FF2B5EF4-FFF2-40B4-BE49-F238E27FC236}">
                <a16:creationId xmlns:a16="http://schemas.microsoft.com/office/drawing/2014/main" id="{050FF126-A22D-4458-8F26-D8BE6985598D}"/>
              </a:ext>
            </a:extLst>
          </p:cNvPr>
          <p:cNvGraphicFramePr>
            <a:graphicFrameLocks noChangeAspect="1"/>
          </p:cNvGraphicFramePr>
          <p:nvPr>
            <p:extLst>
              <p:ext uri="{D42A27DB-BD31-4B8C-83A1-F6EECF244321}">
                <p14:modId xmlns:p14="http://schemas.microsoft.com/office/powerpoint/2010/main" val="3701744048"/>
              </p:ext>
            </p:extLst>
          </p:nvPr>
        </p:nvGraphicFramePr>
        <p:xfrm>
          <a:off x="5105400" y="3200400"/>
          <a:ext cx="3028950" cy="1919287"/>
        </p:xfrm>
        <a:graphic>
          <a:graphicData uri="http://schemas.openxmlformats.org/presentationml/2006/ole">
            <mc:AlternateContent xmlns:mc="http://schemas.openxmlformats.org/markup-compatibility/2006">
              <mc:Choice xmlns:v="urn:schemas-microsoft-com:vml" Requires="v">
                <p:oleObj spid="_x0000_s20481" name="Macro-Enabled Worksheet" r:id="rId5" imgW="3028899" imgH="1919433" progId="Excel.SheetMacroEnabled.12">
                  <p:link updateAutomatic="1"/>
                </p:oleObj>
              </mc:Choice>
              <mc:Fallback>
                <p:oleObj name="Macro-Enabled Worksheet" r:id="rId5" imgW="3028899" imgH="1919433" progId="Excel.SheetMacroEnabled.12">
                  <p:link updateAutomatic="1"/>
                  <p:pic>
                    <p:nvPicPr>
                      <p:cNvPr id="2" name="Object 1">
                        <a:extLst>
                          <a:ext uri="{FF2B5EF4-FFF2-40B4-BE49-F238E27FC236}">
                            <a16:creationId xmlns:a16="http://schemas.microsoft.com/office/drawing/2014/main" id="{050FF126-A22D-4458-8F26-D8BE6985598D}"/>
                          </a:ext>
                        </a:extLst>
                      </p:cNvPr>
                      <p:cNvPicPr/>
                      <p:nvPr/>
                    </p:nvPicPr>
                    <p:blipFill>
                      <a:blip r:embed="rId6"/>
                      <a:stretch>
                        <a:fillRect/>
                      </a:stretch>
                    </p:blipFill>
                    <p:spPr>
                      <a:xfrm>
                        <a:off x="5105400" y="3200400"/>
                        <a:ext cx="3028950" cy="1919287"/>
                      </a:xfrm>
                      <a:prstGeom prst="rect">
                        <a:avLst/>
                      </a:prstGeom>
                    </p:spPr>
                  </p:pic>
                </p:oleObj>
              </mc:Fallback>
            </mc:AlternateContent>
          </a:graphicData>
        </a:graphic>
      </p:graphicFrame>
    </p:spTree>
    <p:extLst>
      <p:ext uri="{BB962C8B-B14F-4D97-AF65-F5344CB8AC3E}">
        <p14:creationId xmlns:p14="http://schemas.microsoft.com/office/powerpoint/2010/main" val="2284784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5" name="Rectangle 2"/>
          <p:cNvSpPr>
            <a:spLocks noGrp="1" noChangeArrowheads="1"/>
          </p:cNvSpPr>
          <p:nvPr>
            <p:ph type="title"/>
          </p:nvPr>
        </p:nvSpPr>
        <p:spPr/>
        <p:txBody>
          <a:bodyPr>
            <a:normAutofit/>
          </a:bodyPr>
          <a:lstStyle/>
          <a:p>
            <a:pPr eaLnBrk="1" hangingPunct="1"/>
            <a:r>
              <a:rPr lang="en-US" dirty="0"/>
              <a:t>Banks in Canada</a:t>
            </a:r>
            <a:br>
              <a:rPr lang="en-US" dirty="0"/>
            </a:br>
            <a:r>
              <a:rPr lang="en-US" dirty="0"/>
              <a:t>Term Investments Market Sizing &gt;$1B </a:t>
            </a:r>
          </a:p>
        </p:txBody>
      </p:sp>
      <p:sp>
        <p:nvSpPr>
          <p:cNvPr id="765954" name="Slide Number Placeholder 4"/>
          <p:cNvSpPr>
            <a:spLocks noGrp="1"/>
          </p:cNvSpPr>
          <p:nvPr>
            <p:ph type="sldNum" sz="quarter" idx="12"/>
          </p:nvPr>
        </p:nvSpPr>
        <p:spPr>
          <a:noFill/>
          <a:ln>
            <a:miter lim="800000"/>
            <a:headEnd/>
            <a:tailEnd/>
          </a:ln>
        </p:spPr>
        <p:txBody>
          <a:bodyPr/>
          <a:lstStyle/>
          <a:p>
            <a:fld id="{8872ED8C-459A-4C96-8B82-4037D98302B4}" type="slidenum">
              <a:rPr lang="en-US" smtClean="0"/>
              <a:pPr/>
              <a:t>28</a:t>
            </a:fld>
            <a:endParaRPr lang="en-US"/>
          </a:p>
        </p:txBody>
      </p:sp>
      <p:sp>
        <p:nvSpPr>
          <p:cNvPr id="765956" name="TextBox 1"/>
          <p:cNvSpPr txBox="1">
            <a:spLocks noChangeArrowheads="1"/>
          </p:cNvSpPr>
          <p:nvPr/>
        </p:nvSpPr>
        <p:spPr bwMode="auto">
          <a:xfrm>
            <a:off x="6966114" y="457200"/>
            <a:ext cx="1549072" cy="276999"/>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Annually</a:t>
            </a:r>
          </a:p>
        </p:txBody>
      </p:sp>
      <p:sp>
        <p:nvSpPr>
          <p:cNvPr id="7" name="Rectangle 6"/>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606A798-F014-5148-BDF2-8ABAD1442790}"/>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F74E58D-46AB-4C90-9BC8-92EF0D8DAB33}"/>
              </a:ext>
            </a:extLst>
          </p:cNvPr>
          <p:cNvPicPr>
            <a:picLocks noChangeAspect="1"/>
          </p:cNvPicPr>
          <p:nvPr/>
        </p:nvPicPr>
        <p:blipFill>
          <a:blip r:embed="rId3"/>
          <a:stretch>
            <a:fillRect/>
          </a:stretch>
        </p:blipFill>
        <p:spPr>
          <a:xfrm>
            <a:off x="476250" y="1719262"/>
            <a:ext cx="6810375" cy="449103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Slide Number Placeholder 4"/>
          <p:cNvSpPr>
            <a:spLocks noGrp="1"/>
          </p:cNvSpPr>
          <p:nvPr>
            <p:ph type="sldNum" sz="quarter" idx="12"/>
          </p:nvPr>
        </p:nvSpPr>
        <p:spPr>
          <a:noFill/>
          <a:ln>
            <a:miter lim="800000"/>
            <a:headEnd/>
            <a:tailEnd/>
          </a:ln>
        </p:spPr>
        <p:txBody>
          <a:bodyPr/>
          <a:lstStyle/>
          <a:p>
            <a:fld id="{8CD14123-DB2A-47BC-AD00-3F312AFF3B55}" type="slidenum">
              <a:rPr lang="en-US" smtClean="0"/>
              <a:pPr/>
              <a:t>29</a:t>
            </a:fld>
            <a:endParaRPr lang="en-US"/>
          </a:p>
        </p:txBody>
      </p:sp>
      <p:sp>
        <p:nvSpPr>
          <p:cNvPr id="768003" name="Rectangle 4"/>
          <p:cNvSpPr>
            <a:spLocks noChangeArrowheads="1"/>
          </p:cNvSpPr>
          <p:nvPr/>
        </p:nvSpPr>
        <p:spPr bwMode="auto">
          <a:xfrm>
            <a:off x="848627" y="380997"/>
            <a:ext cx="8001000" cy="1216025"/>
          </a:xfrm>
          <a:prstGeom prst="rect">
            <a:avLst/>
          </a:prstGeom>
          <a:noFill/>
          <a:ln w="9525">
            <a:noFill/>
            <a:miter lim="800000"/>
            <a:headEnd/>
            <a:tailEnd/>
          </a:ln>
        </p:spPr>
        <p:txBody>
          <a:bodyPr anchor="b"/>
          <a:lstStyle/>
          <a:p>
            <a:r>
              <a:rPr lang="en-US" sz="2400" dirty="0">
                <a:solidFill>
                  <a:schemeClr val="tx2"/>
                </a:solidFill>
                <a:latin typeface="+mn-lt"/>
              </a:rPr>
              <a:t>Banks in Canada</a:t>
            </a:r>
            <a:br>
              <a:rPr lang="en-US" sz="2400" dirty="0">
                <a:solidFill>
                  <a:schemeClr val="tx2"/>
                </a:solidFill>
                <a:latin typeface="+mn-lt"/>
              </a:rPr>
            </a:br>
            <a:r>
              <a:rPr lang="en-US" sz="2400" dirty="0">
                <a:solidFill>
                  <a:schemeClr val="tx2"/>
                </a:solidFill>
                <a:latin typeface="+mn-lt"/>
              </a:rPr>
              <a:t>Term Investments Market Sizing &lt;$1B </a:t>
            </a:r>
          </a:p>
        </p:txBody>
      </p:sp>
      <p:sp>
        <p:nvSpPr>
          <p:cNvPr id="768004" name="TextBox 5"/>
          <p:cNvSpPr txBox="1">
            <a:spLocks noChangeArrowheads="1"/>
          </p:cNvSpPr>
          <p:nvPr/>
        </p:nvSpPr>
        <p:spPr bwMode="auto">
          <a:xfrm>
            <a:off x="6966114" y="457200"/>
            <a:ext cx="1549072" cy="276999"/>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Annually</a:t>
            </a:r>
          </a:p>
        </p:txBody>
      </p:sp>
      <p:sp>
        <p:nvSpPr>
          <p:cNvPr id="6" name="Rectangle 5"/>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5588B78-9C23-C34F-8506-6D150F87F30D}"/>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DC71C59-1D15-4BE3-852E-E5C0A7B61117}"/>
              </a:ext>
            </a:extLst>
          </p:cNvPr>
          <p:cNvPicPr>
            <a:picLocks noChangeAspect="1"/>
          </p:cNvPicPr>
          <p:nvPr/>
        </p:nvPicPr>
        <p:blipFill>
          <a:blip r:embed="rId3"/>
          <a:stretch>
            <a:fillRect/>
          </a:stretch>
        </p:blipFill>
        <p:spPr>
          <a:xfrm>
            <a:off x="930275" y="1828800"/>
            <a:ext cx="6810375" cy="35242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C8E22-894D-8A4A-AF72-53D946BBC526}"/>
              </a:ext>
            </a:extLst>
          </p:cNvPr>
          <p:cNvSpPr>
            <a:spLocks noGrp="1"/>
          </p:cNvSpPr>
          <p:nvPr>
            <p:ph type="title"/>
          </p:nvPr>
        </p:nvSpPr>
        <p:spPr/>
        <p:txBody>
          <a:bodyPr/>
          <a:lstStyle/>
          <a:p>
            <a:r>
              <a:rPr lang="en-US" dirty="0"/>
              <a:t>National Forecast</a:t>
            </a:r>
          </a:p>
        </p:txBody>
      </p:sp>
      <p:sp>
        <p:nvSpPr>
          <p:cNvPr id="3" name="Date Placeholder 2">
            <a:extLst>
              <a:ext uri="{FF2B5EF4-FFF2-40B4-BE49-F238E27FC236}">
                <a16:creationId xmlns:a16="http://schemas.microsoft.com/office/drawing/2014/main" id="{4AC02252-0EFC-C944-9EEB-5ED60BA544F5}"/>
              </a:ext>
            </a:extLst>
          </p:cNvPr>
          <p:cNvSpPr>
            <a:spLocks noGrp="1"/>
          </p:cNvSpPr>
          <p:nvPr>
            <p:ph type="dt" sz="half" idx="10"/>
          </p:nvPr>
        </p:nvSpPr>
        <p:spPr/>
        <p:txBody>
          <a:bodyPr/>
          <a:lstStyle/>
          <a:p>
            <a:fld id="{02B28685-4D0C-42D5-8013-B5904CD1FCBC}" type="datetime1">
              <a:rPr lang="en-US" smtClean="0"/>
              <a:pPr/>
              <a:t>12/20/21</a:t>
            </a:fld>
            <a:endParaRPr lang="en-US"/>
          </a:p>
        </p:txBody>
      </p:sp>
      <p:sp>
        <p:nvSpPr>
          <p:cNvPr id="4" name="Slide Number Placeholder 3">
            <a:extLst>
              <a:ext uri="{FF2B5EF4-FFF2-40B4-BE49-F238E27FC236}">
                <a16:creationId xmlns:a16="http://schemas.microsoft.com/office/drawing/2014/main" id="{A50CACA4-0153-1A46-BD21-658D05BF866D}"/>
              </a:ext>
            </a:extLst>
          </p:cNvPr>
          <p:cNvSpPr>
            <a:spLocks noGrp="1"/>
          </p:cNvSpPr>
          <p:nvPr>
            <p:ph type="sldNum" sz="quarter" idx="12"/>
          </p:nvPr>
        </p:nvSpPr>
        <p:spPr/>
        <p:txBody>
          <a:bodyPr/>
          <a:lstStyle/>
          <a:p>
            <a:pPr>
              <a:defRPr/>
            </a:pPr>
            <a:fld id="{F9A00566-B6A6-4141-820A-B5CA5AFCD220}" type="slidenum">
              <a:rPr lang="en-US" smtClean="0"/>
              <a:pPr>
                <a:defRPr/>
              </a:pPr>
              <a:t>3</a:t>
            </a:fld>
            <a:endParaRPr lang="en-US"/>
          </a:p>
        </p:txBody>
      </p:sp>
      <p:graphicFrame>
        <p:nvGraphicFramePr>
          <p:cNvPr id="5" name="Object 4">
            <a:extLst>
              <a:ext uri="{FF2B5EF4-FFF2-40B4-BE49-F238E27FC236}">
                <a16:creationId xmlns:a16="http://schemas.microsoft.com/office/drawing/2014/main" id="{54F74F3D-9CF7-4F91-9D16-AD7C8FD10967}"/>
              </a:ext>
            </a:extLst>
          </p:cNvPr>
          <p:cNvGraphicFramePr>
            <a:graphicFrameLocks noChangeAspect="1"/>
          </p:cNvGraphicFramePr>
          <p:nvPr>
            <p:extLst>
              <p:ext uri="{D42A27DB-BD31-4B8C-83A1-F6EECF244321}">
                <p14:modId xmlns:p14="http://schemas.microsoft.com/office/powerpoint/2010/main" val="350258677"/>
              </p:ext>
            </p:extLst>
          </p:nvPr>
        </p:nvGraphicFramePr>
        <p:xfrm>
          <a:off x="966788" y="1711325"/>
          <a:ext cx="7210425" cy="3433763"/>
        </p:xfrm>
        <a:graphic>
          <a:graphicData uri="http://schemas.openxmlformats.org/presentationml/2006/ole">
            <mc:AlternateContent xmlns:mc="http://schemas.openxmlformats.org/markup-compatibility/2006">
              <mc:Choice xmlns:v="urn:schemas-microsoft-com:vml" Requires="v">
                <p:oleObj spid="_x0000_s1025" name="Macro-Enabled Worksheet" r:id="rId3" imgW="7210349" imgH="3005014" progId="Excel.SheetMacroEnabled.12">
                  <p:link updateAutomatic="1"/>
                </p:oleObj>
              </mc:Choice>
              <mc:Fallback>
                <p:oleObj name="Macro-Enabled Worksheet" r:id="rId3" imgW="7210349" imgH="3005014" progId="Excel.SheetMacroEnabled.12">
                  <p:link updateAutomatic="1"/>
                  <p:pic>
                    <p:nvPicPr>
                      <p:cNvPr id="5" name="Object 4">
                        <a:extLst>
                          <a:ext uri="{FF2B5EF4-FFF2-40B4-BE49-F238E27FC236}">
                            <a16:creationId xmlns:a16="http://schemas.microsoft.com/office/drawing/2014/main" id="{54F74F3D-9CF7-4F91-9D16-AD7C8FD10967}"/>
                          </a:ext>
                        </a:extLst>
                      </p:cNvPr>
                      <p:cNvPicPr/>
                      <p:nvPr/>
                    </p:nvPicPr>
                    <p:blipFill>
                      <a:blip r:embed="rId4"/>
                      <a:stretch>
                        <a:fillRect/>
                      </a:stretch>
                    </p:blipFill>
                    <p:spPr>
                      <a:xfrm>
                        <a:off x="966788" y="1711325"/>
                        <a:ext cx="7210425" cy="3433763"/>
                      </a:xfrm>
                      <a:prstGeom prst="rect">
                        <a:avLst/>
                      </a:prstGeom>
                    </p:spPr>
                  </p:pic>
                </p:oleObj>
              </mc:Fallback>
            </mc:AlternateContent>
          </a:graphicData>
        </a:graphic>
      </p:graphicFrame>
    </p:spTree>
    <p:extLst>
      <p:ext uri="{BB962C8B-B14F-4D97-AF65-F5344CB8AC3E}">
        <p14:creationId xmlns:p14="http://schemas.microsoft.com/office/powerpoint/2010/main" val="3000414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9" name="Rectangle 2"/>
          <p:cNvSpPr>
            <a:spLocks noGrp="1" noChangeArrowheads="1"/>
          </p:cNvSpPr>
          <p:nvPr>
            <p:ph type="title"/>
          </p:nvPr>
        </p:nvSpPr>
        <p:spPr/>
        <p:txBody>
          <a:bodyPr/>
          <a:lstStyle/>
          <a:p>
            <a:pPr eaLnBrk="1" hangingPunct="1"/>
            <a:r>
              <a:rPr lang="en-US" dirty="0"/>
              <a:t>Term Investment Share Change Summary</a:t>
            </a:r>
          </a:p>
        </p:txBody>
      </p:sp>
      <p:sp>
        <p:nvSpPr>
          <p:cNvPr id="772098" name="Slide Number Placeholder 4"/>
          <p:cNvSpPr>
            <a:spLocks noGrp="1"/>
          </p:cNvSpPr>
          <p:nvPr>
            <p:ph type="sldNum" sz="quarter" idx="12"/>
          </p:nvPr>
        </p:nvSpPr>
        <p:spPr>
          <a:noFill/>
          <a:ln>
            <a:miter lim="800000"/>
            <a:headEnd/>
            <a:tailEnd/>
          </a:ln>
        </p:spPr>
        <p:txBody>
          <a:bodyPr/>
          <a:lstStyle/>
          <a:p>
            <a:fld id="{1184B0BD-EA79-437E-A531-97B1A9823B05}" type="slidenum">
              <a:rPr lang="en-US" smtClean="0"/>
              <a:pPr/>
              <a:t>30</a:t>
            </a:fld>
            <a:endParaRPr lang="en-US"/>
          </a:p>
        </p:txBody>
      </p:sp>
      <p:sp>
        <p:nvSpPr>
          <p:cNvPr id="6" name="Rectangle 5"/>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10B2C12-6E55-6C40-9883-126FB2F1CFDB}"/>
              </a:ext>
            </a:extLst>
          </p:cNvPr>
          <p:cNvSpPr txBox="1"/>
          <p:nvPr/>
        </p:nvSpPr>
        <p:spPr>
          <a:xfrm>
            <a:off x="5943600" y="528577"/>
            <a:ext cx="3124200" cy="400110"/>
          </a:xfrm>
          <a:prstGeom prst="rect">
            <a:avLst/>
          </a:prstGeom>
          <a:noFill/>
        </p:spPr>
        <p:txBody>
          <a:bodyPr wrap="square" rtlCol="0">
            <a:spAutoFit/>
          </a:bodyPr>
          <a:lstStyle/>
          <a:p>
            <a:r>
              <a:rPr lang="en-US" sz="1000" dirty="0">
                <a:solidFill>
                  <a:srgbClr val="7F7F7F"/>
                </a:solidFill>
              </a:rPr>
              <a:t>Sorted in order of 12 month % change in share.</a:t>
            </a:r>
          </a:p>
        </p:txBody>
      </p:sp>
      <p:sp>
        <p:nvSpPr>
          <p:cNvPr id="10" name="TextBox 9">
            <a:extLst>
              <a:ext uri="{FF2B5EF4-FFF2-40B4-BE49-F238E27FC236}">
                <a16:creationId xmlns:a16="http://schemas.microsoft.com/office/drawing/2014/main" id="{40A8ECC9-BA4B-274A-85FE-E4F5502C3D1F}"/>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sp>
        <p:nvSpPr>
          <p:cNvPr id="9" name="Rectangle 8">
            <a:extLst>
              <a:ext uri="{FF2B5EF4-FFF2-40B4-BE49-F238E27FC236}">
                <a16:creationId xmlns:a16="http://schemas.microsoft.com/office/drawing/2014/main" id="{9C0EF365-4B44-1E4E-990E-F4531A4FDDAA}"/>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a:extLst>
              <a:ext uri="{FF2B5EF4-FFF2-40B4-BE49-F238E27FC236}">
                <a16:creationId xmlns:a16="http://schemas.microsoft.com/office/drawing/2014/main" id="{2F808BBE-2C37-4FF1-B783-05FB917DE6FE}"/>
              </a:ext>
            </a:extLst>
          </p:cNvPr>
          <p:cNvGraphicFramePr>
            <a:graphicFrameLocks noChangeAspect="1"/>
          </p:cNvGraphicFramePr>
          <p:nvPr>
            <p:extLst>
              <p:ext uri="{D42A27DB-BD31-4B8C-83A1-F6EECF244321}">
                <p14:modId xmlns:p14="http://schemas.microsoft.com/office/powerpoint/2010/main" val="2858223830"/>
              </p:ext>
            </p:extLst>
          </p:nvPr>
        </p:nvGraphicFramePr>
        <p:xfrm>
          <a:off x="457201" y="1748254"/>
          <a:ext cx="4291078" cy="3582342"/>
        </p:xfrm>
        <a:graphic>
          <a:graphicData uri="http://schemas.openxmlformats.org/presentationml/2006/ole">
            <mc:AlternateContent xmlns:mc="http://schemas.openxmlformats.org/markup-compatibility/2006">
              <mc:Choice xmlns:v="urn:schemas-microsoft-com:vml" Requires="v">
                <p:oleObj spid="_x0000_s21505" name="Macro-Enabled Worksheet" r:id="rId4" imgW="4757725" imgH="3971992" progId="Excel.SheetMacroEnabled.12">
                  <p:link updateAutomatic="1"/>
                </p:oleObj>
              </mc:Choice>
              <mc:Fallback>
                <p:oleObj name="Macro-Enabled Worksheet" r:id="rId4" imgW="4757725" imgH="3971992" progId="Excel.SheetMacroEnabled.12">
                  <p:link updateAutomatic="1"/>
                  <p:pic>
                    <p:nvPicPr>
                      <p:cNvPr id="4" name="Object 3">
                        <a:extLst>
                          <a:ext uri="{FF2B5EF4-FFF2-40B4-BE49-F238E27FC236}">
                            <a16:creationId xmlns:a16="http://schemas.microsoft.com/office/drawing/2014/main" id="{2F808BBE-2C37-4FF1-B783-05FB917DE6FE}"/>
                          </a:ext>
                        </a:extLst>
                      </p:cNvPr>
                      <p:cNvPicPr/>
                      <p:nvPr/>
                    </p:nvPicPr>
                    <p:blipFill>
                      <a:blip r:embed="rId5"/>
                      <a:stretch>
                        <a:fillRect/>
                      </a:stretch>
                    </p:blipFill>
                    <p:spPr>
                      <a:xfrm>
                        <a:off x="457201" y="1748254"/>
                        <a:ext cx="4291078" cy="358234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2DDAD49F-7C5B-4238-B354-BCB80490A64E}"/>
              </a:ext>
            </a:extLst>
          </p:cNvPr>
          <p:cNvGraphicFramePr>
            <a:graphicFrameLocks noChangeAspect="1"/>
          </p:cNvGraphicFramePr>
          <p:nvPr>
            <p:extLst>
              <p:ext uri="{D42A27DB-BD31-4B8C-83A1-F6EECF244321}">
                <p14:modId xmlns:p14="http://schemas.microsoft.com/office/powerpoint/2010/main" val="4264462902"/>
              </p:ext>
            </p:extLst>
          </p:nvPr>
        </p:nvGraphicFramePr>
        <p:xfrm>
          <a:off x="4779787" y="1754685"/>
          <a:ext cx="3830813" cy="4417515"/>
        </p:xfrm>
        <a:graphic>
          <a:graphicData uri="http://schemas.openxmlformats.org/presentationml/2006/ole">
            <mc:AlternateContent xmlns:mc="http://schemas.openxmlformats.org/markup-compatibility/2006">
              <mc:Choice xmlns:v="urn:schemas-microsoft-com:vml" Requires="v">
                <p:oleObj spid="_x0000_s21506" name="Macro-Enabled Worksheet" r:id="rId6" imgW="4757725" imgH="5486400" progId="Excel.SheetMacroEnabled.12">
                  <p:link updateAutomatic="1"/>
                </p:oleObj>
              </mc:Choice>
              <mc:Fallback>
                <p:oleObj name="Macro-Enabled Worksheet" r:id="rId6" imgW="4757725" imgH="5486400" progId="Excel.SheetMacroEnabled.12">
                  <p:link updateAutomatic="1"/>
                  <p:pic>
                    <p:nvPicPr>
                      <p:cNvPr id="5" name="Object 4">
                        <a:extLst>
                          <a:ext uri="{FF2B5EF4-FFF2-40B4-BE49-F238E27FC236}">
                            <a16:creationId xmlns:a16="http://schemas.microsoft.com/office/drawing/2014/main" id="{2DDAD49F-7C5B-4238-B354-BCB80490A64E}"/>
                          </a:ext>
                        </a:extLst>
                      </p:cNvPr>
                      <p:cNvPicPr/>
                      <p:nvPr/>
                    </p:nvPicPr>
                    <p:blipFill>
                      <a:blip r:embed="rId7"/>
                      <a:stretch>
                        <a:fillRect/>
                      </a:stretch>
                    </p:blipFill>
                    <p:spPr>
                      <a:xfrm>
                        <a:off x="4779787" y="1754685"/>
                        <a:ext cx="3830813" cy="4417515"/>
                      </a:xfrm>
                      <a:prstGeom prst="rect">
                        <a:avLst/>
                      </a:prstGeom>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00000000-0008-0000-0600-00000F000000}"/>
              </a:ext>
            </a:extLst>
          </p:cNvPr>
          <p:cNvGraphicFramePr>
            <a:graphicFrameLocks/>
          </p:cNvGraphicFramePr>
          <p:nvPr>
            <p:extLst>
              <p:ext uri="{D42A27DB-BD31-4B8C-83A1-F6EECF244321}">
                <p14:modId xmlns:p14="http://schemas.microsoft.com/office/powerpoint/2010/main" val="2746034035"/>
              </p:ext>
            </p:extLst>
          </p:nvPr>
        </p:nvGraphicFramePr>
        <p:xfrm>
          <a:off x="74493" y="1632884"/>
          <a:ext cx="3964107" cy="448945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a:xfrm>
            <a:off x="552938" y="304800"/>
            <a:ext cx="8001000" cy="1216025"/>
          </a:xfrm>
        </p:spPr>
        <p:txBody>
          <a:bodyPr>
            <a:normAutofit/>
          </a:bodyPr>
          <a:lstStyle/>
          <a:p>
            <a:r>
              <a:rPr lang="en-US" dirty="0"/>
              <a:t>Total Term Deposit Changes </a:t>
            </a:r>
            <a:br>
              <a:rPr lang="en-US" dirty="0"/>
            </a:br>
            <a:r>
              <a:rPr lang="en-US" dirty="0"/>
              <a:t>Large Full-Service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31</a:t>
            </a:fld>
            <a:endParaRPr lang="en-US"/>
          </a:p>
        </p:txBody>
      </p:sp>
      <p:pic>
        <p:nvPicPr>
          <p:cNvPr id="4" name="Picture 3"/>
          <p:cNvPicPr>
            <a:picLocks noChangeAspect="1"/>
          </p:cNvPicPr>
          <p:nvPr/>
        </p:nvPicPr>
        <p:blipFill>
          <a:blip r:embed="rId5"/>
          <a:stretch>
            <a:fillRect/>
          </a:stretch>
        </p:blipFill>
        <p:spPr>
          <a:xfrm>
            <a:off x="2324564" y="4641233"/>
            <a:ext cx="276312" cy="282891"/>
          </a:xfrm>
          <a:prstGeom prst="rect">
            <a:avLst/>
          </a:prstGeom>
        </p:spPr>
      </p:pic>
      <p:pic>
        <p:nvPicPr>
          <p:cNvPr id="7" name="Picture 6"/>
          <p:cNvPicPr>
            <a:picLocks noChangeAspect="1"/>
          </p:cNvPicPr>
          <p:nvPr/>
        </p:nvPicPr>
        <p:blipFill>
          <a:blip r:embed="rId6"/>
          <a:stretch>
            <a:fillRect/>
          </a:stretch>
        </p:blipFill>
        <p:spPr>
          <a:xfrm>
            <a:off x="2324564" y="4924124"/>
            <a:ext cx="353599" cy="323116"/>
          </a:xfrm>
          <a:prstGeom prst="rect">
            <a:avLst/>
          </a:prstGeom>
        </p:spPr>
      </p:pic>
      <p:pic>
        <p:nvPicPr>
          <p:cNvPr id="9" name="Picture 8"/>
          <p:cNvPicPr>
            <a:picLocks noChangeAspect="1"/>
          </p:cNvPicPr>
          <p:nvPr/>
        </p:nvPicPr>
        <p:blipFill>
          <a:blip r:embed="rId7"/>
          <a:stretch>
            <a:fillRect/>
          </a:stretch>
        </p:blipFill>
        <p:spPr>
          <a:xfrm>
            <a:off x="2324564" y="2612864"/>
            <a:ext cx="278331" cy="253591"/>
          </a:xfrm>
          <a:prstGeom prst="rect">
            <a:avLst/>
          </a:prstGeom>
        </p:spPr>
      </p:pic>
      <p:pic>
        <p:nvPicPr>
          <p:cNvPr id="10" name="Picture 9"/>
          <p:cNvPicPr>
            <a:picLocks noChangeAspect="1"/>
          </p:cNvPicPr>
          <p:nvPr/>
        </p:nvPicPr>
        <p:blipFill>
          <a:blip r:embed="rId8"/>
          <a:stretch>
            <a:fillRect/>
          </a:stretch>
        </p:blipFill>
        <p:spPr>
          <a:xfrm>
            <a:off x="2324564" y="5286404"/>
            <a:ext cx="262151" cy="268247"/>
          </a:xfrm>
          <a:prstGeom prst="rect">
            <a:avLst/>
          </a:prstGeom>
        </p:spPr>
      </p:pic>
      <p:pic>
        <p:nvPicPr>
          <p:cNvPr id="13" name="Picture 12"/>
          <p:cNvPicPr>
            <a:picLocks noChangeAspect="1"/>
          </p:cNvPicPr>
          <p:nvPr/>
        </p:nvPicPr>
        <p:blipFill>
          <a:blip r:embed="rId9"/>
          <a:stretch>
            <a:fillRect/>
          </a:stretch>
        </p:blipFill>
        <p:spPr>
          <a:xfrm>
            <a:off x="2324564" y="3877609"/>
            <a:ext cx="305616" cy="282551"/>
          </a:xfrm>
          <a:prstGeom prst="rect">
            <a:avLst/>
          </a:prstGeom>
        </p:spPr>
      </p:pic>
      <p:pic>
        <p:nvPicPr>
          <p:cNvPr id="14" name="Picture 13"/>
          <p:cNvPicPr>
            <a:picLocks noChangeAspect="1"/>
          </p:cNvPicPr>
          <p:nvPr/>
        </p:nvPicPr>
        <p:blipFill>
          <a:blip r:embed="rId10"/>
          <a:stretch>
            <a:fillRect/>
          </a:stretch>
        </p:blipFill>
        <p:spPr>
          <a:xfrm>
            <a:off x="2324564" y="4263265"/>
            <a:ext cx="247025" cy="311116"/>
          </a:xfrm>
          <a:prstGeom prst="rect">
            <a:avLst/>
          </a:prstGeom>
        </p:spPr>
      </p:pic>
      <p:sp>
        <p:nvSpPr>
          <p:cNvPr id="17" name="TextBox 16">
            <a:extLst>
              <a:ext uri="{FF2B5EF4-FFF2-40B4-BE49-F238E27FC236}">
                <a16:creationId xmlns:a16="http://schemas.microsoft.com/office/drawing/2014/main" id="{BE20F818-169B-934C-A20D-48775B3519F1}"/>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3" name="Object 2">
            <a:extLst>
              <a:ext uri="{FF2B5EF4-FFF2-40B4-BE49-F238E27FC236}">
                <a16:creationId xmlns:a16="http://schemas.microsoft.com/office/drawing/2014/main" id="{34D7C9F9-0462-4B07-9747-663673A0AEAC}"/>
              </a:ext>
            </a:extLst>
          </p:cNvPr>
          <p:cNvGraphicFramePr>
            <a:graphicFrameLocks noChangeAspect="1"/>
          </p:cNvGraphicFramePr>
          <p:nvPr>
            <p:extLst>
              <p:ext uri="{D42A27DB-BD31-4B8C-83A1-F6EECF244321}">
                <p14:modId xmlns:p14="http://schemas.microsoft.com/office/powerpoint/2010/main" val="1701784926"/>
              </p:ext>
            </p:extLst>
          </p:nvPr>
        </p:nvGraphicFramePr>
        <p:xfrm>
          <a:off x="4191000" y="3774324"/>
          <a:ext cx="4757737" cy="2462213"/>
        </p:xfrm>
        <a:graphic>
          <a:graphicData uri="http://schemas.openxmlformats.org/presentationml/2006/ole">
            <mc:AlternateContent xmlns:mc="http://schemas.openxmlformats.org/markup-compatibility/2006">
              <mc:Choice xmlns:v="urn:schemas-microsoft-com:vml" Requires="v">
                <p:oleObj spid="_x0000_s22529" name="Macro-Enabled Worksheet" r:id="rId11" imgW="4757725" imgH="2462022" progId="Excel.SheetMacroEnabled.12">
                  <p:link updateAutomatic="1"/>
                </p:oleObj>
              </mc:Choice>
              <mc:Fallback>
                <p:oleObj name="Macro-Enabled Worksheet" r:id="rId11" imgW="4757725" imgH="2462022" progId="Excel.SheetMacroEnabled.12">
                  <p:link updateAutomatic="1"/>
                  <p:pic>
                    <p:nvPicPr>
                      <p:cNvPr id="3" name="Object 2">
                        <a:extLst>
                          <a:ext uri="{FF2B5EF4-FFF2-40B4-BE49-F238E27FC236}">
                            <a16:creationId xmlns:a16="http://schemas.microsoft.com/office/drawing/2014/main" id="{34D7C9F9-0462-4B07-9747-663673A0AEAC}"/>
                          </a:ext>
                        </a:extLst>
                      </p:cNvPr>
                      <p:cNvPicPr/>
                      <p:nvPr/>
                    </p:nvPicPr>
                    <p:blipFill>
                      <a:blip r:embed="rId12"/>
                      <a:stretch>
                        <a:fillRect/>
                      </a:stretch>
                    </p:blipFill>
                    <p:spPr>
                      <a:xfrm>
                        <a:off x="4191000" y="3774324"/>
                        <a:ext cx="4757737" cy="2462213"/>
                      </a:xfrm>
                      <a:prstGeom prst="rect">
                        <a:avLst/>
                      </a:prstGeom>
                    </p:spPr>
                  </p:pic>
                </p:oleObj>
              </mc:Fallback>
            </mc:AlternateContent>
          </a:graphicData>
        </a:graphic>
      </p:graphicFrame>
    </p:spTree>
    <p:extLst>
      <p:ext uri="{BB962C8B-B14F-4D97-AF65-F5344CB8AC3E}">
        <p14:creationId xmlns:p14="http://schemas.microsoft.com/office/powerpoint/2010/main" val="689370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00000000-0008-0000-0600-000010000000}"/>
              </a:ext>
            </a:extLst>
          </p:cNvPr>
          <p:cNvGraphicFramePr>
            <a:graphicFrameLocks/>
          </p:cNvGraphicFramePr>
          <p:nvPr>
            <p:extLst>
              <p:ext uri="{D42A27DB-BD31-4B8C-83A1-F6EECF244321}">
                <p14:modId xmlns:p14="http://schemas.microsoft.com/office/powerpoint/2010/main" val="2867227674"/>
              </p:ext>
            </p:extLst>
          </p:nvPr>
        </p:nvGraphicFramePr>
        <p:xfrm>
          <a:off x="0" y="1600200"/>
          <a:ext cx="3886200" cy="448945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a:xfrm>
            <a:off x="914400" y="76200"/>
            <a:ext cx="7543800" cy="1450757"/>
          </a:xfrm>
        </p:spPr>
        <p:txBody>
          <a:bodyPr>
            <a:normAutofit/>
          </a:bodyPr>
          <a:lstStyle/>
          <a:p>
            <a:r>
              <a:rPr lang="en-CA" dirty="0"/>
              <a:t>Total Term Deposit Share Changes</a:t>
            </a:r>
            <a:br>
              <a:rPr lang="en-CA" dirty="0"/>
            </a:br>
            <a:r>
              <a:rPr lang="en-CA" dirty="0"/>
              <a:t>Smaller Full-Service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32</a:t>
            </a:fld>
            <a:endParaRPr lang="en-US"/>
          </a:p>
        </p:txBody>
      </p:sp>
      <p:pic>
        <p:nvPicPr>
          <p:cNvPr id="11" name="Picture 10"/>
          <p:cNvPicPr>
            <a:picLocks noChangeAspect="1"/>
          </p:cNvPicPr>
          <p:nvPr/>
        </p:nvPicPr>
        <p:blipFill>
          <a:blip r:embed="rId5"/>
          <a:stretch>
            <a:fillRect/>
          </a:stretch>
        </p:blipFill>
        <p:spPr>
          <a:xfrm>
            <a:off x="2209800" y="3316214"/>
            <a:ext cx="682811" cy="225572"/>
          </a:xfrm>
          <a:prstGeom prst="rect">
            <a:avLst/>
          </a:prstGeom>
        </p:spPr>
      </p:pic>
      <p:pic>
        <p:nvPicPr>
          <p:cNvPr id="13" name="Picture 12"/>
          <p:cNvPicPr>
            <a:picLocks noChangeAspect="1"/>
          </p:cNvPicPr>
          <p:nvPr/>
        </p:nvPicPr>
        <p:blipFill>
          <a:blip r:embed="rId6"/>
          <a:stretch>
            <a:fillRect/>
          </a:stretch>
        </p:blipFill>
        <p:spPr>
          <a:xfrm>
            <a:off x="2209800" y="2463785"/>
            <a:ext cx="292633" cy="268247"/>
          </a:xfrm>
          <a:prstGeom prst="rect">
            <a:avLst/>
          </a:prstGeom>
        </p:spPr>
      </p:pic>
      <p:pic>
        <p:nvPicPr>
          <p:cNvPr id="14" name="Picture 13"/>
          <p:cNvPicPr>
            <a:picLocks noChangeAspect="1"/>
          </p:cNvPicPr>
          <p:nvPr/>
        </p:nvPicPr>
        <p:blipFill>
          <a:blip r:embed="rId7"/>
          <a:stretch>
            <a:fillRect/>
          </a:stretch>
        </p:blipFill>
        <p:spPr>
          <a:xfrm>
            <a:off x="2209800" y="4915196"/>
            <a:ext cx="405377" cy="200057"/>
          </a:xfrm>
          <a:prstGeom prst="rect">
            <a:avLst/>
          </a:prstGeom>
        </p:spPr>
      </p:pic>
      <p:pic>
        <p:nvPicPr>
          <p:cNvPr id="16" name="Picture 37" descr="cwb_logo">
            <a:extLst>
              <a:ext uri="{FF2B5EF4-FFF2-40B4-BE49-F238E27FC236}">
                <a16:creationId xmlns:a16="http://schemas.microsoft.com/office/drawing/2014/main" id="{654DF917-4C52-F547-ACD1-B24F181F524C}"/>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209800" y="3937108"/>
            <a:ext cx="387106" cy="263936"/>
          </a:xfrm>
          <a:prstGeom prst="rect">
            <a:avLst/>
          </a:prstGeom>
          <a:noFill/>
          <a:ln w="9525">
            <a:noFill/>
            <a:miter lim="800000"/>
            <a:headEnd/>
            <a:tailEnd/>
          </a:ln>
        </p:spPr>
      </p:pic>
      <p:pic>
        <p:nvPicPr>
          <p:cNvPr id="17" name="Picture 26" descr="icici logo">
            <a:extLst>
              <a:ext uri="{FF2B5EF4-FFF2-40B4-BE49-F238E27FC236}">
                <a16:creationId xmlns:a16="http://schemas.microsoft.com/office/drawing/2014/main" id="{7F5765BB-FBED-9D40-94A1-091884E97AB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209800" y="3624773"/>
            <a:ext cx="227431" cy="285404"/>
          </a:xfrm>
          <a:prstGeom prst="rect">
            <a:avLst/>
          </a:prstGeom>
          <a:noFill/>
          <a:ln w="9525">
            <a:noFill/>
            <a:miter lim="800000"/>
            <a:headEnd/>
            <a:tailEnd/>
          </a:ln>
        </p:spPr>
      </p:pic>
      <p:sp>
        <p:nvSpPr>
          <p:cNvPr id="18" name="TextBox 17">
            <a:extLst>
              <a:ext uri="{FF2B5EF4-FFF2-40B4-BE49-F238E27FC236}">
                <a16:creationId xmlns:a16="http://schemas.microsoft.com/office/drawing/2014/main" id="{AF4BB681-F46E-9747-8705-85EC3838932F}"/>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3" name="Object 2">
            <a:extLst>
              <a:ext uri="{FF2B5EF4-FFF2-40B4-BE49-F238E27FC236}">
                <a16:creationId xmlns:a16="http://schemas.microsoft.com/office/drawing/2014/main" id="{BEFF4AA4-D803-43BB-B295-A0BD90BE8D2A}"/>
              </a:ext>
            </a:extLst>
          </p:cNvPr>
          <p:cNvGraphicFramePr>
            <a:graphicFrameLocks noChangeAspect="1"/>
          </p:cNvGraphicFramePr>
          <p:nvPr>
            <p:extLst>
              <p:ext uri="{D42A27DB-BD31-4B8C-83A1-F6EECF244321}">
                <p14:modId xmlns:p14="http://schemas.microsoft.com/office/powerpoint/2010/main" val="2487596086"/>
              </p:ext>
            </p:extLst>
          </p:nvPr>
        </p:nvGraphicFramePr>
        <p:xfrm>
          <a:off x="4191000" y="3937108"/>
          <a:ext cx="4757737" cy="2257425"/>
        </p:xfrm>
        <a:graphic>
          <a:graphicData uri="http://schemas.openxmlformats.org/presentationml/2006/ole">
            <mc:AlternateContent xmlns:mc="http://schemas.openxmlformats.org/markup-compatibility/2006">
              <mc:Choice xmlns:v="urn:schemas-microsoft-com:vml" Requires="v">
                <p:oleObj spid="_x0000_s23553" name="Macro-Enabled Worksheet" r:id="rId10" imgW="4757725" imgH="2257492" progId="Excel.SheetMacroEnabled.12">
                  <p:link updateAutomatic="1"/>
                </p:oleObj>
              </mc:Choice>
              <mc:Fallback>
                <p:oleObj name="Macro-Enabled Worksheet" r:id="rId10" imgW="4757725" imgH="2257492" progId="Excel.SheetMacroEnabled.12">
                  <p:link updateAutomatic="1"/>
                  <p:pic>
                    <p:nvPicPr>
                      <p:cNvPr id="3" name="Object 2">
                        <a:extLst>
                          <a:ext uri="{FF2B5EF4-FFF2-40B4-BE49-F238E27FC236}">
                            <a16:creationId xmlns:a16="http://schemas.microsoft.com/office/drawing/2014/main" id="{BEFF4AA4-D803-43BB-B295-A0BD90BE8D2A}"/>
                          </a:ext>
                        </a:extLst>
                      </p:cNvPr>
                      <p:cNvPicPr/>
                      <p:nvPr/>
                    </p:nvPicPr>
                    <p:blipFill>
                      <a:blip r:embed="rId11"/>
                      <a:stretch>
                        <a:fillRect/>
                      </a:stretch>
                    </p:blipFill>
                    <p:spPr>
                      <a:xfrm>
                        <a:off x="4191000" y="3937108"/>
                        <a:ext cx="4757737" cy="2257425"/>
                      </a:xfrm>
                      <a:prstGeom prst="rect">
                        <a:avLst/>
                      </a:prstGeom>
                    </p:spPr>
                  </p:pic>
                </p:oleObj>
              </mc:Fallback>
            </mc:AlternateContent>
          </a:graphicData>
        </a:graphic>
      </p:graphicFrame>
    </p:spTree>
    <p:extLst>
      <p:ext uri="{BB962C8B-B14F-4D97-AF65-F5344CB8AC3E}">
        <p14:creationId xmlns:p14="http://schemas.microsoft.com/office/powerpoint/2010/main" val="3793640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00000000-0008-0000-0600-000011000000}"/>
              </a:ext>
            </a:extLst>
          </p:cNvPr>
          <p:cNvGraphicFramePr>
            <a:graphicFrameLocks/>
          </p:cNvGraphicFramePr>
          <p:nvPr>
            <p:extLst>
              <p:ext uri="{D42A27DB-BD31-4B8C-83A1-F6EECF244321}">
                <p14:modId xmlns:p14="http://schemas.microsoft.com/office/powerpoint/2010/main" val="2027262221"/>
              </p:ext>
            </p:extLst>
          </p:nvPr>
        </p:nvGraphicFramePr>
        <p:xfrm>
          <a:off x="76200" y="1682750"/>
          <a:ext cx="3984852" cy="448945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a:xfrm>
            <a:off x="850107" y="76200"/>
            <a:ext cx="7543800" cy="1450757"/>
          </a:xfrm>
        </p:spPr>
        <p:txBody>
          <a:bodyPr/>
          <a:lstStyle/>
          <a:p>
            <a:r>
              <a:rPr lang="en-CA" dirty="0"/>
              <a:t>Term Deposit Share Changes</a:t>
            </a:r>
            <a:br>
              <a:rPr lang="en-CA" dirty="0"/>
            </a:br>
            <a:r>
              <a:rPr lang="en-CA" dirty="0"/>
              <a:t>Larger Direct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33</a:t>
            </a:fld>
            <a:endParaRPr lang="en-US"/>
          </a:p>
        </p:txBody>
      </p:sp>
      <p:pic>
        <p:nvPicPr>
          <p:cNvPr id="23" name="Picture 10" descr="Home Trust">
            <a:extLst>
              <a:ext uri="{FF2B5EF4-FFF2-40B4-BE49-F238E27FC236}">
                <a16:creationId xmlns:a16="http://schemas.microsoft.com/office/drawing/2014/main" id="{2B2D3F16-23E3-B040-846A-BC03F8E167C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5518" y="3269960"/>
            <a:ext cx="712254" cy="227526"/>
          </a:xfrm>
          <a:prstGeom prst="rect">
            <a:avLst/>
          </a:prstGeom>
          <a:noFill/>
          <a:ln w="0">
            <a:solidFill>
              <a:srgbClr val="000000"/>
            </a:solidFill>
            <a:miter lim="800000"/>
            <a:headEnd/>
            <a:tailEnd/>
          </a:ln>
        </p:spPr>
      </p:pic>
      <p:pic>
        <p:nvPicPr>
          <p:cNvPr id="24" name="Picture 23">
            <a:extLst>
              <a:ext uri="{FF2B5EF4-FFF2-40B4-BE49-F238E27FC236}">
                <a16:creationId xmlns:a16="http://schemas.microsoft.com/office/drawing/2014/main" id="{F429C73D-1FB6-0A4F-973F-9153CB306007}"/>
              </a:ext>
            </a:extLst>
          </p:cNvPr>
          <p:cNvPicPr>
            <a:picLocks noChangeAspect="1"/>
          </p:cNvPicPr>
          <p:nvPr/>
        </p:nvPicPr>
        <p:blipFill>
          <a:blip r:embed="rId6"/>
          <a:stretch>
            <a:fillRect/>
          </a:stretch>
        </p:blipFill>
        <p:spPr>
          <a:xfrm>
            <a:off x="2285518" y="2473672"/>
            <a:ext cx="239408" cy="252349"/>
          </a:xfrm>
          <a:prstGeom prst="rect">
            <a:avLst/>
          </a:prstGeom>
        </p:spPr>
      </p:pic>
      <p:pic>
        <p:nvPicPr>
          <p:cNvPr id="25" name="Picture 24">
            <a:extLst>
              <a:ext uri="{FF2B5EF4-FFF2-40B4-BE49-F238E27FC236}">
                <a16:creationId xmlns:a16="http://schemas.microsoft.com/office/drawing/2014/main" id="{E0D6080B-4054-B948-A1A0-73015B1D72AA}"/>
              </a:ext>
            </a:extLst>
          </p:cNvPr>
          <p:cNvPicPr>
            <a:picLocks noChangeAspect="1"/>
          </p:cNvPicPr>
          <p:nvPr/>
        </p:nvPicPr>
        <p:blipFill>
          <a:blip r:embed="rId7"/>
          <a:stretch>
            <a:fillRect/>
          </a:stretch>
        </p:blipFill>
        <p:spPr>
          <a:xfrm>
            <a:off x="2285518" y="2767609"/>
            <a:ext cx="226274" cy="232480"/>
          </a:xfrm>
          <a:prstGeom prst="rect">
            <a:avLst/>
          </a:prstGeom>
        </p:spPr>
      </p:pic>
      <p:pic>
        <p:nvPicPr>
          <p:cNvPr id="26" name="Picture 25">
            <a:extLst>
              <a:ext uri="{FF2B5EF4-FFF2-40B4-BE49-F238E27FC236}">
                <a16:creationId xmlns:a16="http://schemas.microsoft.com/office/drawing/2014/main" id="{F7C24A91-4673-7347-B9A6-CB91960405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5518" y="3911547"/>
            <a:ext cx="632180" cy="206145"/>
          </a:xfrm>
          <a:prstGeom prst="rect">
            <a:avLst/>
          </a:prstGeom>
        </p:spPr>
      </p:pic>
      <p:pic>
        <p:nvPicPr>
          <p:cNvPr id="27" name="Picture 26">
            <a:extLst>
              <a:ext uri="{FF2B5EF4-FFF2-40B4-BE49-F238E27FC236}">
                <a16:creationId xmlns:a16="http://schemas.microsoft.com/office/drawing/2014/main" id="{A7A25FEA-711F-2A48-81C1-8D3B5C7B5D15}"/>
              </a:ext>
            </a:extLst>
          </p:cNvPr>
          <p:cNvPicPr>
            <a:picLocks noChangeAspect="1"/>
          </p:cNvPicPr>
          <p:nvPr/>
        </p:nvPicPr>
        <p:blipFill>
          <a:blip r:embed="rId9"/>
          <a:stretch>
            <a:fillRect/>
          </a:stretch>
        </p:blipFill>
        <p:spPr>
          <a:xfrm>
            <a:off x="2285518" y="5015586"/>
            <a:ext cx="762066" cy="188992"/>
          </a:xfrm>
          <a:prstGeom prst="rect">
            <a:avLst/>
          </a:prstGeom>
        </p:spPr>
      </p:pic>
      <p:pic>
        <p:nvPicPr>
          <p:cNvPr id="28" name="Picture 51" descr="Canadian Tire Logo">
            <a:extLst>
              <a:ext uri="{FF2B5EF4-FFF2-40B4-BE49-F238E27FC236}">
                <a16:creationId xmlns:a16="http://schemas.microsoft.com/office/drawing/2014/main" id="{CAA70ADC-0828-3541-B849-DAE2FE50BCB5}"/>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285518" y="3005078"/>
            <a:ext cx="362037" cy="281584"/>
          </a:xfrm>
          <a:prstGeom prst="rect">
            <a:avLst/>
          </a:prstGeom>
          <a:noFill/>
          <a:ln w="9525">
            <a:noFill/>
            <a:miter lim="800000"/>
            <a:headEnd/>
            <a:tailEnd/>
          </a:ln>
        </p:spPr>
      </p:pic>
      <p:sp>
        <p:nvSpPr>
          <p:cNvPr id="29" name="TextBox 28">
            <a:extLst>
              <a:ext uri="{FF2B5EF4-FFF2-40B4-BE49-F238E27FC236}">
                <a16:creationId xmlns:a16="http://schemas.microsoft.com/office/drawing/2014/main" id="{72DA94F9-CBEE-2342-BDFC-66015DF5E24B}"/>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3" name="Object 2">
            <a:extLst>
              <a:ext uri="{FF2B5EF4-FFF2-40B4-BE49-F238E27FC236}">
                <a16:creationId xmlns:a16="http://schemas.microsoft.com/office/drawing/2014/main" id="{FA57999D-617E-4A12-ADF0-54D801E4C8D4}"/>
              </a:ext>
            </a:extLst>
          </p:cNvPr>
          <p:cNvGraphicFramePr>
            <a:graphicFrameLocks noChangeAspect="1"/>
          </p:cNvGraphicFramePr>
          <p:nvPr>
            <p:extLst>
              <p:ext uri="{D42A27DB-BD31-4B8C-83A1-F6EECF244321}">
                <p14:modId xmlns:p14="http://schemas.microsoft.com/office/powerpoint/2010/main" val="2597617557"/>
              </p:ext>
            </p:extLst>
          </p:nvPr>
        </p:nvGraphicFramePr>
        <p:xfrm>
          <a:off x="4226431" y="3729886"/>
          <a:ext cx="4757737" cy="2462213"/>
        </p:xfrm>
        <a:graphic>
          <a:graphicData uri="http://schemas.openxmlformats.org/presentationml/2006/ole">
            <mc:AlternateContent xmlns:mc="http://schemas.openxmlformats.org/markup-compatibility/2006">
              <mc:Choice xmlns:v="urn:schemas-microsoft-com:vml" Requires="v">
                <p:oleObj spid="_x0000_s24577" name="Macro-Enabled Worksheet" r:id="rId11" imgW="4757725" imgH="2462022" progId="Excel.SheetMacroEnabled.12">
                  <p:link updateAutomatic="1"/>
                </p:oleObj>
              </mc:Choice>
              <mc:Fallback>
                <p:oleObj name="Macro-Enabled Worksheet" r:id="rId11" imgW="4757725" imgH="2462022" progId="Excel.SheetMacroEnabled.12">
                  <p:link updateAutomatic="1"/>
                  <p:pic>
                    <p:nvPicPr>
                      <p:cNvPr id="3" name="Object 2">
                        <a:extLst>
                          <a:ext uri="{FF2B5EF4-FFF2-40B4-BE49-F238E27FC236}">
                            <a16:creationId xmlns:a16="http://schemas.microsoft.com/office/drawing/2014/main" id="{FA57999D-617E-4A12-ADF0-54D801E4C8D4}"/>
                          </a:ext>
                        </a:extLst>
                      </p:cNvPr>
                      <p:cNvPicPr/>
                      <p:nvPr/>
                    </p:nvPicPr>
                    <p:blipFill>
                      <a:blip r:embed="rId12"/>
                      <a:stretch>
                        <a:fillRect/>
                      </a:stretch>
                    </p:blipFill>
                    <p:spPr>
                      <a:xfrm>
                        <a:off x="4226431" y="3729886"/>
                        <a:ext cx="4757737" cy="2462213"/>
                      </a:xfrm>
                      <a:prstGeom prst="rect">
                        <a:avLst/>
                      </a:prstGeom>
                    </p:spPr>
                  </p:pic>
                </p:oleObj>
              </mc:Fallback>
            </mc:AlternateContent>
          </a:graphicData>
        </a:graphic>
      </p:graphicFrame>
    </p:spTree>
    <p:extLst>
      <p:ext uri="{BB962C8B-B14F-4D97-AF65-F5344CB8AC3E}">
        <p14:creationId xmlns:p14="http://schemas.microsoft.com/office/powerpoint/2010/main" val="1095016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00000000-0008-0000-0600-000035000000}"/>
              </a:ext>
            </a:extLst>
          </p:cNvPr>
          <p:cNvGraphicFramePr>
            <a:graphicFrameLocks/>
          </p:cNvGraphicFramePr>
          <p:nvPr>
            <p:extLst>
              <p:ext uri="{D42A27DB-BD31-4B8C-83A1-F6EECF244321}">
                <p14:modId xmlns:p14="http://schemas.microsoft.com/office/powerpoint/2010/main" val="1804637065"/>
              </p:ext>
            </p:extLst>
          </p:nvPr>
        </p:nvGraphicFramePr>
        <p:xfrm>
          <a:off x="28496" y="1660338"/>
          <a:ext cx="3653993" cy="4696012"/>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a:xfrm>
            <a:off x="850107" y="76200"/>
            <a:ext cx="7543800" cy="1450757"/>
          </a:xfrm>
        </p:spPr>
        <p:txBody>
          <a:bodyPr/>
          <a:lstStyle/>
          <a:p>
            <a:r>
              <a:rPr lang="en-CA" dirty="0"/>
              <a:t>Term Deposit Share Changes</a:t>
            </a:r>
            <a:br>
              <a:rPr lang="en-CA" dirty="0"/>
            </a:br>
            <a:r>
              <a:rPr lang="en-CA" dirty="0"/>
              <a:t>Smaller Direct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34</a:t>
            </a:fld>
            <a:endParaRPr lang="en-US"/>
          </a:p>
        </p:txBody>
      </p:sp>
      <p:pic>
        <p:nvPicPr>
          <p:cNvPr id="16" name="Picture 15">
            <a:extLst>
              <a:ext uri="{FF2B5EF4-FFF2-40B4-BE49-F238E27FC236}">
                <a16:creationId xmlns:a16="http://schemas.microsoft.com/office/drawing/2014/main" id="{354B23B2-CE0F-724D-ABED-0D7B613E2BCB}"/>
              </a:ext>
            </a:extLst>
          </p:cNvPr>
          <p:cNvPicPr>
            <a:picLocks noChangeAspect="1"/>
          </p:cNvPicPr>
          <p:nvPr/>
        </p:nvPicPr>
        <p:blipFill>
          <a:blip r:embed="rId5"/>
          <a:stretch>
            <a:fillRect/>
          </a:stretch>
        </p:blipFill>
        <p:spPr>
          <a:xfrm>
            <a:off x="1990783" y="2950336"/>
            <a:ext cx="869950" cy="259210"/>
          </a:xfrm>
          <a:prstGeom prst="rect">
            <a:avLst/>
          </a:prstGeom>
        </p:spPr>
      </p:pic>
      <p:pic>
        <p:nvPicPr>
          <p:cNvPr id="18" name="Picture 17">
            <a:extLst>
              <a:ext uri="{FF2B5EF4-FFF2-40B4-BE49-F238E27FC236}">
                <a16:creationId xmlns:a16="http://schemas.microsoft.com/office/drawing/2014/main" id="{E01E5C3E-0D62-874F-A5CD-1E6901040B30}"/>
              </a:ext>
            </a:extLst>
          </p:cNvPr>
          <p:cNvPicPr>
            <a:picLocks noChangeAspect="1"/>
          </p:cNvPicPr>
          <p:nvPr/>
        </p:nvPicPr>
        <p:blipFill>
          <a:blip r:embed="rId6"/>
          <a:stretch>
            <a:fillRect/>
          </a:stretch>
        </p:blipFill>
        <p:spPr>
          <a:xfrm>
            <a:off x="1990783" y="3551941"/>
            <a:ext cx="760151" cy="262121"/>
          </a:xfrm>
          <a:prstGeom prst="rect">
            <a:avLst/>
          </a:prstGeom>
        </p:spPr>
      </p:pic>
      <p:pic>
        <p:nvPicPr>
          <p:cNvPr id="19" name="Picture 18">
            <a:extLst>
              <a:ext uri="{FF2B5EF4-FFF2-40B4-BE49-F238E27FC236}">
                <a16:creationId xmlns:a16="http://schemas.microsoft.com/office/drawing/2014/main" id="{BF5499A2-76E3-C548-B01A-9C1DEBF236B2}"/>
              </a:ext>
            </a:extLst>
          </p:cNvPr>
          <p:cNvPicPr>
            <a:picLocks noChangeAspect="1"/>
          </p:cNvPicPr>
          <p:nvPr/>
        </p:nvPicPr>
        <p:blipFill>
          <a:blip r:embed="rId7"/>
          <a:stretch>
            <a:fillRect/>
          </a:stretch>
        </p:blipFill>
        <p:spPr>
          <a:xfrm>
            <a:off x="1990783" y="3280302"/>
            <a:ext cx="567723" cy="272859"/>
          </a:xfrm>
          <a:prstGeom prst="rect">
            <a:avLst/>
          </a:prstGeom>
        </p:spPr>
      </p:pic>
      <p:pic>
        <p:nvPicPr>
          <p:cNvPr id="21" name="Picture 20">
            <a:extLst>
              <a:ext uri="{FF2B5EF4-FFF2-40B4-BE49-F238E27FC236}">
                <a16:creationId xmlns:a16="http://schemas.microsoft.com/office/drawing/2014/main" id="{7ABD34F5-BD96-5C49-8A8D-08F9753D6355}"/>
              </a:ext>
            </a:extLst>
          </p:cNvPr>
          <p:cNvPicPr>
            <a:picLocks noChangeAspect="1"/>
          </p:cNvPicPr>
          <p:nvPr/>
        </p:nvPicPr>
        <p:blipFill>
          <a:blip r:embed="rId8"/>
          <a:stretch>
            <a:fillRect/>
          </a:stretch>
        </p:blipFill>
        <p:spPr>
          <a:xfrm>
            <a:off x="1990783" y="4107217"/>
            <a:ext cx="1051527" cy="248982"/>
          </a:xfrm>
          <a:prstGeom prst="rect">
            <a:avLst/>
          </a:prstGeom>
        </p:spPr>
      </p:pic>
      <p:pic>
        <p:nvPicPr>
          <p:cNvPr id="22" name="Graphic 21">
            <a:extLst>
              <a:ext uri="{FF2B5EF4-FFF2-40B4-BE49-F238E27FC236}">
                <a16:creationId xmlns:a16="http://schemas.microsoft.com/office/drawing/2014/main" id="{E0FB59BA-E57C-CC47-9F9B-D0C981CD4DA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90783" y="5029200"/>
            <a:ext cx="304190" cy="380238"/>
          </a:xfrm>
          <a:prstGeom prst="rect">
            <a:avLst/>
          </a:prstGeom>
        </p:spPr>
      </p:pic>
      <p:pic>
        <p:nvPicPr>
          <p:cNvPr id="29" name="Picture 28">
            <a:extLst>
              <a:ext uri="{FF2B5EF4-FFF2-40B4-BE49-F238E27FC236}">
                <a16:creationId xmlns:a16="http://schemas.microsoft.com/office/drawing/2014/main" id="{5A658418-949B-BF42-9F0F-AC998C4F8BE1}"/>
              </a:ext>
            </a:extLst>
          </p:cNvPr>
          <p:cNvPicPr>
            <a:picLocks noChangeAspect="1"/>
          </p:cNvPicPr>
          <p:nvPr/>
        </p:nvPicPr>
        <p:blipFill>
          <a:blip r:embed="rId11"/>
          <a:stretch>
            <a:fillRect/>
          </a:stretch>
        </p:blipFill>
        <p:spPr>
          <a:xfrm>
            <a:off x="1990783" y="2583341"/>
            <a:ext cx="334364" cy="306240"/>
          </a:xfrm>
          <a:prstGeom prst="rect">
            <a:avLst/>
          </a:prstGeom>
        </p:spPr>
      </p:pic>
      <p:sp>
        <p:nvSpPr>
          <p:cNvPr id="30" name="TextBox 29">
            <a:extLst>
              <a:ext uri="{FF2B5EF4-FFF2-40B4-BE49-F238E27FC236}">
                <a16:creationId xmlns:a16="http://schemas.microsoft.com/office/drawing/2014/main" id="{D02BC397-A7A4-CD4C-A541-611FB90426F9}"/>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3" name="Object 2">
            <a:extLst>
              <a:ext uri="{FF2B5EF4-FFF2-40B4-BE49-F238E27FC236}">
                <a16:creationId xmlns:a16="http://schemas.microsoft.com/office/drawing/2014/main" id="{C8FDCE1E-6242-4339-9177-9C48902B84DB}"/>
              </a:ext>
            </a:extLst>
          </p:cNvPr>
          <p:cNvGraphicFramePr>
            <a:graphicFrameLocks noChangeAspect="1"/>
          </p:cNvGraphicFramePr>
          <p:nvPr>
            <p:extLst>
              <p:ext uri="{D42A27DB-BD31-4B8C-83A1-F6EECF244321}">
                <p14:modId xmlns:p14="http://schemas.microsoft.com/office/powerpoint/2010/main" val="3974739410"/>
              </p:ext>
            </p:extLst>
          </p:nvPr>
        </p:nvGraphicFramePr>
        <p:xfrm>
          <a:off x="4197079" y="1710639"/>
          <a:ext cx="4757737" cy="4510088"/>
        </p:xfrm>
        <a:graphic>
          <a:graphicData uri="http://schemas.openxmlformats.org/presentationml/2006/ole">
            <mc:AlternateContent xmlns:mc="http://schemas.openxmlformats.org/markup-compatibility/2006">
              <mc:Choice xmlns:v="urn:schemas-microsoft-com:vml" Requires="v">
                <p:oleObj spid="_x0000_s25601" name="Macro-Enabled Worksheet" r:id="rId12" imgW="4757725" imgH="4510144" progId="Excel.SheetMacroEnabled.12">
                  <p:link updateAutomatic="1"/>
                </p:oleObj>
              </mc:Choice>
              <mc:Fallback>
                <p:oleObj name="Macro-Enabled Worksheet" r:id="rId12" imgW="4757725" imgH="4510144" progId="Excel.SheetMacroEnabled.12">
                  <p:link updateAutomatic="1"/>
                  <p:pic>
                    <p:nvPicPr>
                      <p:cNvPr id="3" name="Object 2">
                        <a:extLst>
                          <a:ext uri="{FF2B5EF4-FFF2-40B4-BE49-F238E27FC236}">
                            <a16:creationId xmlns:a16="http://schemas.microsoft.com/office/drawing/2014/main" id="{C8FDCE1E-6242-4339-9177-9C48902B84DB}"/>
                          </a:ext>
                        </a:extLst>
                      </p:cNvPr>
                      <p:cNvPicPr/>
                      <p:nvPr/>
                    </p:nvPicPr>
                    <p:blipFill>
                      <a:blip r:embed="rId13"/>
                      <a:stretch>
                        <a:fillRect/>
                      </a:stretch>
                    </p:blipFill>
                    <p:spPr>
                      <a:xfrm>
                        <a:off x="4197079" y="1710639"/>
                        <a:ext cx="4757737" cy="4510088"/>
                      </a:xfrm>
                      <a:prstGeom prst="rect">
                        <a:avLst/>
                      </a:prstGeom>
                    </p:spPr>
                  </p:pic>
                </p:oleObj>
              </mc:Fallback>
            </mc:AlternateContent>
          </a:graphicData>
        </a:graphic>
      </p:graphicFrame>
      <p:pic>
        <p:nvPicPr>
          <p:cNvPr id="15" name="Picture 14" descr="A picture containing icon&#10;&#10;Description automatically generated">
            <a:extLst>
              <a:ext uri="{FF2B5EF4-FFF2-40B4-BE49-F238E27FC236}">
                <a16:creationId xmlns:a16="http://schemas.microsoft.com/office/drawing/2014/main" id="{F0B22F09-8420-48CD-B45C-32AB8BED286E}"/>
              </a:ext>
            </a:extLst>
          </p:cNvPr>
          <p:cNvPicPr>
            <a:picLocks noChangeAspect="1"/>
          </p:cNvPicPr>
          <p:nvPr/>
        </p:nvPicPr>
        <p:blipFill rotWithShape="1">
          <a:blip r:embed="rId14">
            <a:extLst>
              <a:ext uri="{28A0092B-C50C-407E-A947-70E740481C1C}">
                <a14:useLocalDpi xmlns:a14="http://schemas.microsoft.com/office/drawing/2010/main" val="0"/>
              </a:ext>
            </a:extLst>
          </a:blip>
          <a:srcRect b="22244"/>
          <a:stretch/>
        </p:blipFill>
        <p:spPr>
          <a:xfrm>
            <a:off x="1990783" y="3763070"/>
            <a:ext cx="699757" cy="253173"/>
          </a:xfrm>
          <a:prstGeom prst="rect">
            <a:avLst/>
          </a:prstGeom>
        </p:spPr>
      </p:pic>
    </p:spTree>
    <p:extLst>
      <p:ext uri="{BB962C8B-B14F-4D97-AF65-F5344CB8AC3E}">
        <p14:creationId xmlns:p14="http://schemas.microsoft.com/office/powerpoint/2010/main" val="4042953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152400"/>
            <a:ext cx="8229600" cy="1600200"/>
          </a:xfrm>
        </p:spPr>
        <p:txBody>
          <a:bodyPr/>
          <a:lstStyle/>
          <a:p>
            <a:r>
              <a:rPr lang="en-US" dirty="0"/>
              <a:t>Mortgage Market</a:t>
            </a:r>
            <a:endParaRPr lang="en-CA" dirty="0"/>
          </a:p>
        </p:txBody>
      </p:sp>
      <p:sp>
        <p:nvSpPr>
          <p:cNvPr id="7" name="Slide Number Placeholder 6"/>
          <p:cNvSpPr>
            <a:spLocks noGrp="1"/>
          </p:cNvSpPr>
          <p:nvPr>
            <p:ph type="sldNum" sz="quarter" idx="12"/>
          </p:nvPr>
        </p:nvSpPr>
        <p:spPr/>
        <p:txBody>
          <a:bodyPr/>
          <a:lstStyle/>
          <a:p>
            <a:pPr>
              <a:defRPr/>
            </a:pPr>
            <a:fld id="{1857E8BC-ABE9-4D03-9BEF-8656FFA04C3A}" type="slidenum">
              <a:rPr lang="en-US" smtClean="0"/>
              <a:pPr>
                <a:defRPr/>
              </a:pPr>
              <a:t>35</a:t>
            </a:fld>
            <a:endParaRPr lang="en-US"/>
          </a:p>
        </p:txBody>
      </p:sp>
      <p:sp>
        <p:nvSpPr>
          <p:cNvPr id="9" name="Rectangle 8"/>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65B4A53-0839-2746-85BC-4CAE1FEE860E}"/>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sp>
        <p:nvSpPr>
          <p:cNvPr id="13" name="Rectangle 12">
            <a:extLst>
              <a:ext uri="{FF2B5EF4-FFF2-40B4-BE49-F238E27FC236}">
                <a16:creationId xmlns:a16="http://schemas.microsoft.com/office/drawing/2014/main" id="{323617DA-F69E-3941-ABCA-3DDDEB23AA74}"/>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8ECF654-E7AE-9948-872E-CBA70B3F252B}"/>
              </a:ext>
            </a:extLst>
          </p:cNvPr>
          <p:cNvSpPr txBox="1"/>
          <p:nvPr/>
        </p:nvSpPr>
        <p:spPr>
          <a:xfrm>
            <a:off x="4114712" y="1735634"/>
            <a:ext cx="4667684" cy="830997"/>
          </a:xfrm>
          <a:prstGeom prst="rect">
            <a:avLst/>
          </a:prstGeom>
          <a:noFill/>
        </p:spPr>
        <p:txBody>
          <a:bodyPr wrap="square" rtlCol="0">
            <a:spAutoFit/>
          </a:bodyPr>
          <a:lstStyle/>
          <a:p>
            <a:r>
              <a:rPr lang="en-US" b="1" dirty="0"/>
              <a:t>Observations:</a:t>
            </a:r>
          </a:p>
          <a:p>
            <a:pPr marL="171450" indent="-171450">
              <a:buFont typeface="Arial" panose="020B0604020202020204" pitchFamily="34" charset="0"/>
              <a:buChar char="•"/>
            </a:pPr>
            <a:r>
              <a:rPr lang="en-US" dirty="0"/>
              <a:t>Non-banks major players in mortgage market – Credit Unions, First National, MCAP, Street Capital Etc.</a:t>
            </a:r>
          </a:p>
          <a:p>
            <a:pPr marL="171450" indent="-171450">
              <a:buFont typeface="Arial" panose="020B0604020202020204" pitchFamily="34" charset="0"/>
              <a:buChar char="•"/>
            </a:pPr>
            <a:endParaRPr lang="en-US" dirty="0"/>
          </a:p>
        </p:txBody>
      </p:sp>
      <p:graphicFrame>
        <p:nvGraphicFramePr>
          <p:cNvPr id="5" name="Chart 4">
            <a:extLst>
              <a:ext uri="{FF2B5EF4-FFF2-40B4-BE49-F238E27FC236}">
                <a16:creationId xmlns:a16="http://schemas.microsoft.com/office/drawing/2014/main" id="{13A8FE68-F647-0844-A264-7EF8927350B5}"/>
              </a:ext>
            </a:extLst>
          </p:cNvPr>
          <p:cNvGraphicFramePr/>
          <p:nvPr>
            <p:extLst>
              <p:ext uri="{D42A27DB-BD31-4B8C-83A1-F6EECF244321}">
                <p14:modId xmlns:p14="http://schemas.microsoft.com/office/powerpoint/2010/main" val="203851442"/>
              </p:ext>
            </p:extLst>
          </p:nvPr>
        </p:nvGraphicFramePr>
        <p:xfrm>
          <a:off x="-1143000" y="1706451"/>
          <a:ext cx="6096000" cy="406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Object 1">
            <a:extLst>
              <a:ext uri="{FF2B5EF4-FFF2-40B4-BE49-F238E27FC236}">
                <a16:creationId xmlns:a16="http://schemas.microsoft.com/office/drawing/2014/main" id="{00641234-8B16-4E13-8D6E-8CE0D62A8C0F}"/>
              </a:ext>
            </a:extLst>
          </p:cNvPr>
          <p:cNvGraphicFramePr>
            <a:graphicFrameLocks noChangeAspect="1"/>
          </p:cNvGraphicFramePr>
          <p:nvPr>
            <p:extLst>
              <p:ext uri="{D42A27DB-BD31-4B8C-83A1-F6EECF244321}">
                <p14:modId xmlns:p14="http://schemas.microsoft.com/office/powerpoint/2010/main" val="331818929"/>
              </p:ext>
            </p:extLst>
          </p:nvPr>
        </p:nvGraphicFramePr>
        <p:xfrm>
          <a:off x="4047478" y="3502117"/>
          <a:ext cx="4495800" cy="1614487"/>
        </p:xfrm>
        <a:graphic>
          <a:graphicData uri="http://schemas.openxmlformats.org/presentationml/2006/ole">
            <mc:AlternateContent xmlns:mc="http://schemas.openxmlformats.org/markup-compatibility/2006">
              <mc:Choice xmlns:v="urn:schemas-microsoft-com:vml" Requires="v">
                <p:oleObj spid="_x0000_s26625" name="Macro-Enabled Worksheet" r:id="rId5" imgW="4496003" imgH="1614454" progId="Excel.SheetMacroEnabled.12">
                  <p:link updateAutomatic="1"/>
                </p:oleObj>
              </mc:Choice>
              <mc:Fallback>
                <p:oleObj name="Macro-Enabled Worksheet" r:id="rId5" imgW="4496003" imgH="1614454" progId="Excel.SheetMacroEnabled.12">
                  <p:link updateAutomatic="1"/>
                  <p:pic>
                    <p:nvPicPr>
                      <p:cNvPr id="2" name="Object 1">
                        <a:extLst>
                          <a:ext uri="{FF2B5EF4-FFF2-40B4-BE49-F238E27FC236}">
                            <a16:creationId xmlns:a16="http://schemas.microsoft.com/office/drawing/2014/main" id="{00641234-8B16-4E13-8D6E-8CE0D62A8C0F}"/>
                          </a:ext>
                        </a:extLst>
                      </p:cNvPr>
                      <p:cNvPicPr/>
                      <p:nvPr/>
                    </p:nvPicPr>
                    <p:blipFill>
                      <a:blip r:embed="rId6"/>
                      <a:stretch>
                        <a:fillRect/>
                      </a:stretch>
                    </p:blipFill>
                    <p:spPr>
                      <a:xfrm>
                        <a:off x="4047478" y="3502117"/>
                        <a:ext cx="4495800" cy="1614487"/>
                      </a:xfrm>
                      <a:prstGeom prst="rect">
                        <a:avLst/>
                      </a:prstGeom>
                    </p:spPr>
                  </p:pic>
                </p:oleObj>
              </mc:Fallback>
            </mc:AlternateContent>
          </a:graphicData>
        </a:graphic>
      </p:graphicFrame>
    </p:spTree>
    <p:extLst>
      <p:ext uri="{BB962C8B-B14F-4D97-AF65-F5344CB8AC3E}">
        <p14:creationId xmlns:p14="http://schemas.microsoft.com/office/powerpoint/2010/main" val="1140596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00200"/>
          </a:xfrm>
        </p:spPr>
        <p:txBody>
          <a:bodyPr>
            <a:normAutofit/>
          </a:bodyPr>
          <a:lstStyle/>
          <a:p>
            <a:r>
              <a:rPr lang="en-US" sz="2400" dirty="0"/>
              <a:t>Mortgage Pricing</a:t>
            </a:r>
          </a:p>
        </p:txBody>
      </p:sp>
      <p:sp>
        <p:nvSpPr>
          <p:cNvPr id="4" name="Slide Number Placeholder 3"/>
          <p:cNvSpPr>
            <a:spLocks noGrp="1"/>
          </p:cNvSpPr>
          <p:nvPr>
            <p:ph type="sldNum" sz="quarter" idx="12"/>
          </p:nvPr>
        </p:nvSpPr>
        <p:spPr/>
        <p:txBody>
          <a:bodyPr/>
          <a:lstStyle/>
          <a:p>
            <a:pPr>
              <a:defRPr/>
            </a:pPr>
            <a:fld id="{F9A00566-B6A6-4141-820A-B5CA5AFCD220}" type="slidenum">
              <a:rPr lang="en-US" smtClean="0"/>
              <a:pPr>
                <a:defRPr/>
              </a:pPr>
              <a:t>36</a:t>
            </a:fld>
            <a:endParaRPr lang="en-US"/>
          </a:p>
        </p:txBody>
      </p:sp>
      <p:sp>
        <p:nvSpPr>
          <p:cNvPr id="8" name="TextBox 7">
            <a:extLst>
              <a:ext uri="{FF2B5EF4-FFF2-40B4-BE49-F238E27FC236}">
                <a16:creationId xmlns:a16="http://schemas.microsoft.com/office/drawing/2014/main" id="{7917BD73-67E7-A145-A5AF-7BEB2B3500F4}"/>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sp>
        <p:nvSpPr>
          <p:cNvPr id="9" name="Rectangle 8">
            <a:extLst>
              <a:ext uri="{FF2B5EF4-FFF2-40B4-BE49-F238E27FC236}">
                <a16:creationId xmlns:a16="http://schemas.microsoft.com/office/drawing/2014/main" id="{33D0AF42-7C38-594F-9663-D2610858584A}"/>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ption Button 1">
            <a:extLst>
              <a:ext uri="{63B3BB69-23CF-44E3-9099-C40C66FF867C}">
                <a14:compatExt xmlns:a14="http://schemas.microsoft.com/office/drawing/2010/main" spid="_x0000_s45057"/>
              </a:ext>
              <a:ext uri="{FF2B5EF4-FFF2-40B4-BE49-F238E27FC236}">
                <a16:creationId xmlns:a16="http://schemas.microsoft.com/office/drawing/2014/main" id="{00000000-0008-0000-0800-000001B00000}"/>
              </a:ext>
            </a:extLst>
          </p:cNvPr>
          <p:cNvPicPr>
            <a:picLocks noChangeAspect="1"/>
          </p:cNvPicPr>
          <p:nvPr/>
        </p:nvPicPr>
        <p:blipFill>
          <a:blip r:embed="rId4"/>
          <a:stretch>
            <a:fillRect/>
          </a:stretch>
        </p:blipFill>
        <p:spPr>
          <a:xfrm>
            <a:off x="24326850" y="3875088"/>
            <a:ext cx="1549400" cy="381000"/>
          </a:xfrm>
          <a:prstGeom prst="rect">
            <a:avLst/>
          </a:prstGeom>
        </p:spPr>
      </p:pic>
      <p:sp>
        <p:nvSpPr>
          <p:cNvPr id="11" name="AutoShape 2">
            <a:extLst>
              <a:ext uri="{FF2B5EF4-FFF2-40B4-BE49-F238E27FC236}">
                <a16:creationId xmlns:a16="http://schemas.microsoft.com/office/drawing/2014/main" id="{F04A90B3-715A-0540-BF6C-059F0C3DA536}"/>
              </a:ext>
            </a:extLst>
          </p:cNvPr>
          <p:cNvSpPr>
            <a:spLocks noChangeAspect="1" noChangeArrowheads="1"/>
          </p:cNvSpPr>
          <p:nvPr/>
        </p:nvSpPr>
        <p:spPr bwMode="auto">
          <a:xfrm>
            <a:off x="2965450" y="2770188"/>
            <a:ext cx="1562100" cy="393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Option Button 1">
            <a:extLst>
              <a:ext uri="{63B3BB69-23CF-44E3-9099-C40C66FF867C}">
                <a14:compatExt xmlns:a14="http://schemas.microsoft.com/office/drawing/2010/main" spid="_x0000_s45057"/>
              </a:ext>
              <a:ext uri="{FF2B5EF4-FFF2-40B4-BE49-F238E27FC236}">
                <a16:creationId xmlns:a16="http://schemas.microsoft.com/office/drawing/2014/main" id="{00000000-0008-0000-0800-000001B00000}"/>
              </a:ext>
            </a:extLst>
          </p:cNvPr>
          <p:cNvPicPr>
            <a:picLocks noChangeAspect="1"/>
          </p:cNvPicPr>
          <p:nvPr/>
        </p:nvPicPr>
        <p:blipFill>
          <a:blip r:embed="rId5"/>
          <a:stretch>
            <a:fillRect/>
          </a:stretch>
        </p:blipFill>
        <p:spPr>
          <a:xfrm>
            <a:off x="24326850" y="3751263"/>
            <a:ext cx="1549400" cy="381000"/>
          </a:xfrm>
          <a:prstGeom prst="rect">
            <a:avLst/>
          </a:prstGeom>
        </p:spPr>
      </p:pic>
      <p:sp>
        <p:nvSpPr>
          <p:cNvPr id="13" name="AutoShape 2">
            <a:extLst>
              <a:ext uri="{FF2B5EF4-FFF2-40B4-BE49-F238E27FC236}">
                <a16:creationId xmlns:a16="http://schemas.microsoft.com/office/drawing/2014/main" id="{5D8B97DE-675A-B84B-9A91-8E6F0BFA2505}"/>
              </a:ext>
            </a:extLst>
          </p:cNvPr>
          <p:cNvSpPr>
            <a:spLocks noChangeAspect="1" noChangeArrowheads="1"/>
          </p:cNvSpPr>
          <p:nvPr/>
        </p:nvSpPr>
        <p:spPr bwMode="auto">
          <a:xfrm>
            <a:off x="2965450" y="2646363"/>
            <a:ext cx="1562100" cy="393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5" name="Object 4">
            <a:extLst>
              <a:ext uri="{FF2B5EF4-FFF2-40B4-BE49-F238E27FC236}">
                <a16:creationId xmlns:a16="http://schemas.microsoft.com/office/drawing/2014/main" id="{C23B8A25-4CD7-47C3-BE0E-1704A3CBB114}"/>
              </a:ext>
            </a:extLst>
          </p:cNvPr>
          <p:cNvGraphicFramePr>
            <a:graphicFrameLocks noChangeAspect="1"/>
          </p:cNvGraphicFramePr>
          <p:nvPr>
            <p:extLst>
              <p:ext uri="{D42A27DB-BD31-4B8C-83A1-F6EECF244321}">
                <p14:modId xmlns:p14="http://schemas.microsoft.com/office/powerpoint/2010/main" val="770648512"/>
              </p:ext>
            </p:extLst>
          </p:nvPr>
        </p:nvGraphicFramePr>
        <p:xfrm>
          <a:off x="1295400" y="1746251"/>
          <a:ext cx="3195637" cy="3295650"/>
        </p:xfrm>
        <a:graphic>
          <a:graphicData uri="http://schemas.openxmlformats.org/presentationml/2006/ole">
            <mc:AlternateContent xmlns:mc="http://schemas.openxmlformats.org/markup-compatibility/2006">
              <mc:Choice xmlns:v="urn:schemas-microsoft-com:vml" Requires="v">
                <p:oleObj spid="_x0000_s27649" name="Macro-Enabled Worksheet" r:id="rId6" imgW="3195523" imgH="3295471" progId="Excel.SheetMacroEnabled.12">
                  <p:link updateAutomatic="1"/>
                </p:oleObj>
              </mc:Choice>
              <mc:Fallback>
                <p:oleObj name="Macro-Enabled Worksheet" r:id="rId6" imgW="3195523" imgH="3295471" progId="Excel.SheetMacroEnabled.12">
                  <p:link updateAutomatic="1"/>
                  <p:pic>
                    <p:nvPicPr>
                      <p:cNvPr id="5" name="Object 4">
                        <a:extLst>
                          <a:ext uri="{FF2B5EF4-FFF2-40B4-BE49-F238E27FC236}">
                            <a16:creationId xmlns:a16="http://schemas.microsoft.com/office/drawing/2014/main" id="{C23B8A25-4CD7-47C3-BE0E-1704A3CBB114}"/>
                          </a:ext>
                        </a:extLst>
                      </p:cNvPr>
                      <p:cNvPicPr/>
                      <p:nvPr/>
                    </p:nvPicPr>
                    <p:blipFill>
                      <a:blip r:embed="rId7"/>
                      <a:stretch>
                        <a:fillRect/>
                      </a:stretch>
                    </p:blipFill>
                    <p:spPr>
                      <a:xfrm>
                        <a:off x="1295400" y="1746251"/>
                        <a:ext cx="3195637" cy="32956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5F41A8B-5EFD-4BDC-94C1-1F549AED5B72}"/>
              </a:ext>
            </a:extLst>
          </p:cNvPr>
          <p:cNvGraphicFramePr>
            <a:graphicFrameLocks noChangeAspect="1"/>
          </p:cNvGraphicFramePr>
          <p:nvPr>
            <p:extLst>
              <p:ext uri="{D42A27DB-BD31-4B8C-83A1-F6EECF244321}">
                <p14:modId xmlns:p14="http://schemas.microsoft.com/office/powerpoint/2010/main" val="3066180473"/>
              </p:ext>
            </p:extLst>
          </p:nvPr>
        </p:nvGraphicFramePr>
        <p:xfrm>
          <a:off x="4598219" y="1746251"/>
          <a:ext cx="3100387" cy="2319337"/>
        </p:xfrm>
        <a:graphic>
          <a:graphicData uri="http://schemas.openxmlformats.org/presentationml/2006/ole">
            <mc:AlternateContent xmlns:mc="http://schemas.openxmlformats.org/markup-compatibility/2006">
              <mc:Choice xmlns:v="urn:schemas-microsoft-com:vml" Requires="v">
                <p:oleObj spid="_x0000_s27650" name="Macro-Enabled Worksheet" r:id="rId8" imgW="3100426" imgH="2319214" progId="Excel.SheetMacroEnabled.12">
                  <p:link updateAutomatic="1"/>
                </p:oleObj>
              </mc:Choice>
              <mc:Fallback>
                <p:oleObj name="Macro-Enabled Worksheet" r:id="rId8" imgW="3100426" imgH="2319214" progId="Excel.SheetMacroEnabled.12">
                  <p:link updateAutomatic="1"/>
                  <p:pic>
                    <p:nvPicPr>
                      <p:cNvPr id="7" name="Object 6">
                        <a:extLst>
                          <a:ext uri="{FF2B5EF4-FFF2-40B4-BE49-F238E27FC236}">
                            <a16:creationId xmlns:a16="http://schemas.microsoft.com/office/drawing/2014/main" id="{E5F41A8B-5EFD-4BDC-94C1-1F549AED5B72}"/>
                          </a:ext>
                        </a:extLst>
                      </p:cNvPr>
                      <p:cNvPicPr/>
                      <p:nvPr/>
                    </p:nvPicPr>
                    <p:blipFill>
                      <a:blip r:embed="rId9"/>
                      <a:stretch>
                        <a:fillRect/>
                      </a:stretch>
                    </p:blipFill>
                    <p:spPr>
                      <a:xfrm>
                        <a:off x="4598219" y="1746251"/>
                        <a:ext cx="3100387" cy="2319337"/>
                      </a:xfrm>
                      <a:prstGeom prst="rect">
                        <a:avLst/>
                      </a:prstGeom>
                    </p:spPr>
                  </p:pic>
                </p:oleObj>
              </mc:Fallback>
            </mc:AlternateContent>
          </a:graphicData>
        </a:graphic>
      </p:graphicFrame>
    </p:spTree>
    <p:extLst>
      <p:ext uri="{BB962C8B-B14F-4D97-AF65-F5344CB8AC3E}">
        <p14:creationId xmlns:p14="http://schemas.microsoft.com/office/powerpoint/2010/main" val="1423643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9" name="Rectangle 2"/>
          <p:cNvSpPr>
            <a:spLocks noGrp="1" noChangeArrowheads="1"/>
          </p:cNvSpPr>
          <p:nvPr>
            <p:ph type="title"/>
          </p:nvPr>
        </p:nvSpPr>
        <p:spPr>
          <a:xfrm>
            <a:off x="914400" y="381000"/>
            <a:ext cx="8001000" cy="1216025"/>
          </a:xfrm>
        </p:spPr>
        <p:txBody>
          <a:bodyPr>
            <a:normAutofit/>
          </a:bodyPr>
          <a:lstStyle/>
          <a:p>
            <a:pPr eaLnBrk="1" hangingPunct="1"/>
            <a:r>
              <a:rPr lang="en-US" dirty="0"/>
              <a:t>Banks in Canada</a:t>
            </a:r>
            <a:br>
              <a:rPr lang="en-US" dirty="0"/>
            </a:br>
            <a:r>
              <a:rPr lang="en-US" dirty="0"/>
              <a:t>Mortgage Market Sizing &gt;$1B </a:t>
            </a:r>
          </a:p>
        </p:txBody>
      </p:sp>
      <p:sp>
        <p:nvSpPr>
          <p:cNvPr id="802818" name="Slide Number Placeholder 4"/>
          <p:cNvSpPr>
            <a:spLocks noGrp="1"/>
          </p:cNvSpPr>
          <p:nvPr>
            <p:ph type="sldNum" sz="quarter" idx="12"/>
          </p:nvPr>
        </p:nvSpPr>
        <p:spPr>
          <a:noFill/>
          <a:ln>
            <a:miter lim="800000"/>
            <a:headEnd/>
            <a:tailEnd/>
          </a:ln>
        </p:spPr>
        <p:txBody>
          <a:bodyPr/>
          <a:lstStyle/>
          <a:p>
            <a:fld id="{32A81B6B-CBFF-4ADB-ABEF-37BC7F300592}" type="slidenum">
              <a:rPr lang="en-US" smtClean="0"/>
              <a:pPr/>
              <a:t>37</a:t>
            </a:fld>
            <a:endParaRPr lang="en-US"/>
          </a:p>
        </p:txBody>
      </p:sp>
      <p:sp>
        <p:nvSpPr>
          <p:cNvPr id="802820" name="TextBox 1"/>
          <p:cNvSpPr txBox="1">
            <a:spLocks noChangeArrowheads="1"/>
          </p:cNvSpPr>
          <p:nvPr/>
        </p:nvSpPr>
        <p:spPr bwMode="auto">
          <a:xfrm>
            <a:off x="6905625" y="381000"/>
            <a:ext cx="1552575" cy="276225"/>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Annually</a:t>
            </a:r>
          </a:p>
        </p:txBody>
      </p:sp>
      <p:sp>
        <p:nvSpPr>
          <p:cNvPr id="7" name="Rectangle 6"/>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102EA59-6C86-6C45-A778-402BC13E2B0C}"/>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2390351-D254-44D2-A873-47D0784554C9}"/>
              </a:ext>
            </a:extLst>
          </p:cNvPr>
          <p:cNvPicPr>
            <a:picLocks noChangeAspect="1"/>
          </p:cNvPicPr>
          <p:nvPr/>
        </p:nvPicPr>
        <p:blipFill>
          <a:blip r:embed="rId3"/>
          <a:stretch>
            <a:fillRect/>
          </a:stretch>
        </p:blipFill>
        <p:spPr>
          <a:xfrm>
            <a:off x="947737" y="1752600"/>
            <a:ext cx="6777038" cy="421481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Slide Number Placeholder 4"/>
          <p:cNvSpPr>
            <a:spLocks noGrp="1"/>
          </p:cNvSpPr>
          <p:nvPr>
            <p:ph type="sldNum" sz="quarter" idx="12"/>
          </p:nvPr>
        </p:nvSpPr>
        <p:spPr>
          <a:noFill/>
          <a:ln>
            <a:miter lim="800000"/>
            <a:headEnd/>
            <a:tailEnd/>
          </a:ln>
        </p:spPr>
        <p:txBody>
          <a:bodyPr/>
          <a:lstStyle/>
          <a:p>
            <a:fld id="{C0113CD0-0CF8-423B-8116-ACE279D11AD5}" type="slidenum">
              <a:rPr lang="en-US" smtClean="0"/>
              <a:pPr/>
              <a:t>38</a:t>
            </a:fld>
            <a:endParaRPr lang="en-US"/>
          </a:p>
        </p:txBody>
      </p:sp>
      <p:sp>
        <p:nvSpPr>
          <p:cNvPr id="804867" name="Rectangle 2"/>
          <p:cNvSpPr>
            <a:spLocks noChangeArrowheads="1"/>
          </p:cNvSpPr>
          <p:nvPr/>
        </p:nvSpPr>
        <p:spPr bwMode="auto">
          <a:xfrm>
            <a:off x="685800" y="384175"/>
            <a:ext cx="8001000" cy="1216025"/>
          </a:xfrm>
          <a:prstGeom prst="rect">
            <a:avLst/>
          </a:prstGeom>
          <a:noFill/>
          <a:ln w="9525">
            <a:noFill/>
            <a:miter lim="800000"/>
            <a:headEnd/>
            <a:tailEnd/>
          </a:ln>
        </p:spPr>
        <p:txBody>
          <a:bodyPr anchor="b"/>
          <a:lstStyle/>
          <a:p>
            <a:endParaRPr lang="en-CA" sz="3200">
              <a:solidFill>
                <a:schemeClr val="tx2"/>
              </a:solidFill>
            </a:endParaRPr>
          </a:p>
        </p:txBody>
      </p:sp>
      <p:sp>
        <p:nvSpPr>
          <p:cNvPr id="804868" name="Rectangle 4"/>
          <p:cNvSpPr>
            <a:spLocks noChangeArrowheads="1"/>
          </p:cNvSpPr>
          <p:nvPr/>
        </p:nvSpPr>
        <p:spPr bwMode="auto">
          <a:xfrm>
            <a:off x="762000" y="756076"/>
            <a:ext cx="4225837" cy="830997"/>
          </a:xfrm>
          <a:prstGeom prst="rect">
            <a:avLst/>
          </a:prstGeom>
          <a:noFill/>
          <a:ln w="9525">
            <a:noFill/>
            <a:miter lim="800000"/>
            <a:headEnd/>
            <a:tailEnd/>
          </a:ln>
        </p:spPr>
        <p:txBody>
          <a:bodyPr wrap="none">
            <a:spAutoFit/>
          </a:bodyPr>
          <a:lstStyle/>
          <a:p>
            <a:pPr eaLnBrk="0" hangingPunct="0"/>
            <a:r>
              <a:rPr lang="en-US" sz="2400" dirty="0">
                <a:solidFill>
                  <a:schemeClr val="tx2"/>
                </a:solidFill>
                <a:latin typeface="+mn-lt"/>
              </a:rPr>
              <a:t>Banks in Canada</a:t>
            </a:r>
            <a:br>
              <a:rPr lang="en-US" sz="2400" dirty="0">
                <a:solidFill>
                  <a:schemeClr val="tx2"/>
                </a:solidFill>
                <a:latin typeface="+mn-lt"/>
              </a:rPr>
            </a:br>
            <a:r>
              <a:rPr lang="en-US" sz="2400" dirty="0">
                <a:solidFill>
                  <a:schemeClr val="tx2"/>
                </a:solidFill>
                <a:latin typeface="+mn-lt"/>
              </a:rPr>
              <a:t>Mortgage Market Sizing &lt;$1B</a:t>
            </a:r>
          </a:p>
        </p:txBody>
      </p:sp>
      <p:sp>
        <p:nvSpPr>
          <p:cNvPr id="804869" name="TextBox 6"/>
          <p:cNvSpPr txBox="1">
            <a:spLocks noChangeArrowheads="1"/>
          </p:cNvSpPr>
          <p:nvPr/>
        </p:nvSpPr>
        <p:spPr bwMode="auto">
          <a:xfrm>
            <a:off x="6905625" y="381000"/>
            <a:ext cx="1552575" cy="276225"/>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Annually</a:t>
            </a:r>
          </a:p>
        </p:txBody>
      </p:sp>
      <p:sp>
        <p:nvSpPr>
          <p:cNvPr id="7" name="Rectangle 6"/>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EB29EE6-CBE7-C04B-AC08-07DD0798CAFF}"/>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84864D4-6913-4113-988E-72FFCF6430DC}"/>
              </a:ext>
            </a:extLst>
          </p:cNvPr>
          <p:cNvPicPr>
            <a:picLocks noChangeAspect="1"/>
          </p:cNvPicPr>
          <p:nvPr/>
        </p:nvPicPr>
        <p:blipFill>
          <a:blip r:embed="rId3"/>
          <a:stretch>
            <a:fillRect/>
          </a:stretch>
        </p:blipFill>
        <p:spPr>
          <a:xfrm>
            <a:off x="795337" y="1676400"/>
            <a:ext cx="6777038" cy="338613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3" name="Rectangle 2"/>
          <p:cNvSpPr>
            <a:spLocks noGrp="1" noChangeArrowheads="1"/>
          </p:cNvSpPr>
          <p:nvPr>
            <p:ph type="title"/>
          </p:nvPr>
        </p:nvSpPr>
        <p:spPr>
          <a:xfrm>
            <a:off x="457200" y="9761"/>
            <a:ext cx="8229600" cy="1600200"/>
          </a:xfrm>
        </p:spPr>
        <p:txBody>
          <a:bodyPr/>
          <a:lstStyle/>
          <a:p>
            <a:pPr eaLnBrk="1" hangingPunct="1"/>
            <a:r>
              <a:rPr lang="en-US" dirty="0"/>
              <a:t>Mortgages Share Change Summary</a:t>
            </a:r>
          </a:p>
        </p:txBody>
      </p:sp>
      <p:sp>
        <p:nvSpPr>
          <p:cNvPr id="808962" name="Slide Number Placeholder 4"/>
          <p:cNvSpPr>
            <a:spLocks noGrp="1"/>
          </p:cNvSpPr>
          <p:nvPr>
            <p:ph type="sldNum" sz="quarter" idx="12"/>
          </p:nvPr>
        </p:nvSpPr>
        <p:spPr>
          <a:noFill/>
          <a:ln>
            <a:miter lim="800000"/>
            <a:headEnd/>
            <a:tailEnd/>
          </a:ln>
        </p:spPr>
        <p:txBody>
          <a:bodyPr/>
          <a:lstStyle/>
          <a:p>
            <a:fld id="{17E41949-4793-4591-94D6-173D067D72EF}" type="slidenum">
              <a:rPr lang="en-US" smtClean="0"/>
              <a:pPr/>
              <a:t>39</a:t>
            </a:fld>
            <a:endParaRPr lang="en-US"/>
          </a:p>
        </p:txBody>
      </p:sp>
      <p:sp>
        <p:nvSpPr>
          <p:cNvPr id="6" name="Rectangle 5"/>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2828B71-E687-FD49-8170-15C0DD6B60D7}"/>
              </a:ext>
            </a:extLst>
          </p:cNvPr>
          <p:cNvSpPr txBox="1"/>
          <p:nvPr/>
        </p:nvSpPr>
        <p:spPr>
          <a:xfrm>
            <a:off x="5943600" y="600045"/>
            <a:ext cx="3124200" cy="400110"/>
          </a:xfrm>
          <a:prstGeom prst="rect">
            <a:avLst/>
          </a:prstGeom>
          <a:noFill/>
        </p:spPr>
        <p:txBody>
          <a:bodyPr wrap="square" rtlCol="0">
            <a:spAutoFit/>
          </a:bodyPr>
          <a:lstStyle/>
          <a:p>
            <a:r>
              <a:rPr lang="en-US" sz="1000" dirty="0">
                <a:solidFill>
                  <a:srgbClr val="7F7F7F"/>
                </a:solidFill>
              </a:rPr>
              <a:t>Sorted in order of 12 month % change in share.</a:t>
            </a:r>
          </a:p>
        </p:txBody>
      </p:sp>
      <p:sp>
        <p:nvSpPr>
          <p:cNvPr id="9" name="TextBox 8">
            <a:extLst>
              <a:ext uri="{FF2B5EF4-FFF2-40B4-BE49-F238E27FC236}">
                <a16:creationId xmlns:a16="http://schemas.microsoft.com/office/drawing/2014/main" id="{C5D1C93E-8FB9-EB4B-8EB8-DF8B021AD8DE}"/>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sp>
        <p:nvSpPr>
          <p:cNvPr id="10" name="Rectangle 9">
            <a:extLst>
              <a:ext uri="{FF2B5EF4-FFF2-40B4-BE49-F238E27FC236}">
                <a16:creationId xmlns:a16="http://schemas.microsoft.com/office/drawing/2014/main" id="{9DA256AC-3277-6041-887D-89E91E51A9B4}"/>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a:extLst>
              <a:ext uri="{FF2B5EF4-FFF2-40B4-BE49-F238E27FC236}">
                <a16:creationId xmlns:a16="http://schemas.microsoft.com/office/drawing/2014/main" id="{07C49303-158F-4F9A-B451-54B2F4E15FF8}"/>
              </a:ext>
            </a:extLst>
          </p:cNvPr>
          <p:cNvGraphicFramePr>
            <a:graphicFrameLocks noChangeAspect="1"/>
          </p:cNvGraphicFramePr>
          <p:nvPr>
            <p:extLst>
              <p:ext uri="{D42A27DB-BD31-4B8C-83A1-F6EECF244321}">
                <p14:modId xmlns:p14="http://schemas.microsoft.com/office/powerpoint/2010/main" val="1440948353"/>
              </p:ext>
            </p:extLst>
          </p:nvPr>
        </p:nvGraphicFramePr>
        <p:xfrm>
          <a:off x="228600" y="1704407"/>
          <a:ext cx="4160407" cy="3473253"/>
        </p:xfrm>
        <a:graphic>
          <a:graphicData uri="http://schemas.openxmlformats.org/presentationml/2006/ole">
            <mc:AlternateContent xmlns:mc="http://schemas.openxmlformats.org/markup-compatibility/2006">
              <mc:Choice xmlns:v="urn:schemas-microsoft-com:vml" Requires="v">
                <p:oleObj spid="_x0000_s28673" name="Macro-Enabled Worksheet" r:id="rId4" imgW="4757725" imgH="3971992" progId="Excel.SheetMacroEnabled.12">
                  <p:link updateAutomatic="1"/>
                </p:oleObj>
              </mc:Choice>
              <mc:Fallback>
                <p:oleObj name="Macro-Enabled Worksheet" r:id="rId4" imgW="4757725" imgH="3971992" progId="Excel.SheetMacroEnabled.12">
                  <p:link updateAutomatic="1"/>
                  <p:pic>
                    <p:nvPicPr>
                      <p:cNvPr id="4" name="Object 3">
                        <a:extLst>
                          <a:ext uri="{FF2B5EF4-FFF2-40B4-BE49-F238E27FC236}">
                            <a16:creationId xmlns:a16="http://schemas.microsoft.com/office/drawing/2014/main" id="{07C49303-158F-4F9A-B451-54B2F4E15FF8}"/>
                          </a:ext>
                        </a:extLst>
                      </p:cNvPr>
                      <p:cNvPicPr/>
                      <p:nvPr/>
                    </p:nvPicPr>
                    <p:blipFill>
                      <a:blip r:embed="rId5"/>
                      <a:stretch>
                        <a:fillRect/>
                      </a:stretch>
                    </p:blipFill>
                    <p:spPr>
                      <a:xfrm>
                        <a:off x="228600" y="1704407"/>
                        <a:ext cx="4160407" cy="347325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FFDB6BE1-FAB5-4531-81FA-BA3214E9F426}"/>
              </a:ext>
            </a:extLst>
          </p:cNvPr>
          <p:cNvGraphicFramePr>
            <a:graphicFrameLocks noChangeAspect="1"/>
          </p:cNvGraphicFramePr>
          <p:nvPr>
            <p:extLst>
              <p:ext uri="{D42A27DB-BD31-4B8C-83A1-F6EECF244321}">
                <p14:modId xmlns:p14="http://schemas.microsoft.com/office/powerpoint/2010/main" val="728918577"/>
              </p:ext>
            </p:extLst>
          </p:nvPr>
        </p:nvGraphicFramePr>
        <p:xfrm>
          <a:off x="4495801" y="1704407"/>
          <a:ext cx="4267200" cy="4344086"/>
        </p:xfrm>
        <a:graphic>
          <a:graphicData uri="http://schemas.openxmlformats.org/presentationml/2006/ole">
            <mc:AlternateContent xmlns:mc="http://schemas.openxmlformats.org/markup-compatibility/2006">
              <mc:Choice xmlns:v="urn:schemas-microsoft-com:vml" Requires="v">
                <p:oleObj spid="_x0000_s28674" name="Macro-Enabled Worksheet" r:id="rId6" imgW="4757725" imgH="4843362" progId="Excel.SheetMacroEnabled.12">
                  <p:link updateAutomatic="1"/>
                </p:oleObj>
              </mc:Choice>
              <mc:Fallback>
                <p:oleObj name="Macro-Enabled Worksheet" r:id="rId6" imgW="4757725" imgH="4843362" progId="Excel.SheetMacroEnabled.12">
                  <p:link updateAutomatic="1"/>
                  <p:pic>
                    <p:nvPicPr>
                      <p:cNvPr id="5" name="Object 4">
                        <a:extLst>
                          <a:ext uri="{FF2B5EF4-FFF2-40B4-BE49-F238E27FC236}">
                            <a16:creationId xmlns:a16="http://schemas.microsoft.com/office/drawing/2014/main" id="{FFDB6BE1-FAB5-4531-81FA-BA3214E9F426}"/>
                          </a:ext>
                        </a:extLst>
                      </p:cNvPr>
                      <p:cNvPicPr/>
                      <p:nvPr/>
                    </p:nvPicPr>
                    <p:blipFill>
                      <a:blip r:embed="rId7"/>
                      <a:stretch>
                        <a:fillRect/>
                      </a:stretch>
                    </p:blipFill>
                    <p:spPr>
                      <a:xfrm>
                        <a:off x="4495801" y="1704407"/>
                        <a:ext cx="4267200" cy="4344086"/>
                      </a:xfrm>
                      <a:prstGeom prst="rect">
                        <a:avLst/>
                      </a:prstGeom>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Total Personal Market</a:t>
            </a:r>
            <a:endParaRPr lang="en-CA" dirty="0"/>
          </a:p>
        </p:txBody>
      </p:sp>
      <p:graphicFrame>
        <p:nvGraphicFramePr>
          <p:cNvPr id="13" name="Content Placeholder 12">
            <a:extLst>
              <a:ext uri="{FF2B5EF4-FFF2-40B4-BE49-F238E27FC236}">
                <a16:creationId xmlns:a16="http://schemas.microsoft.com/office/drawing/2014/main" id="{1C621B30-2A3A-0340-92E1-EEFEE0759465}"/>
              </a:ext>
            </a:extLst>
          </p:cNvPr>
          <p:cNvGraphicFramePr>
            <a:graphicFrameLocks noGrp="1"/>
          </p:cNvGraphicFramePr>
          <p:nvPr>
            <p:ph idx="1"/>
            <p:extLst>
              <p:ext uri="{D42A27DB-BD31-4B8C-83A1-F6EECF244321}">
                <p14:modId xmlns:p14="http://schemas.microsoft.com/office/powerpoint/2010/main" val="543358462"/>
              </p:ext>
            </p:extLst>
          </p:nvPr>
        </p:nvGraphicFramePr>
        <p:xfrm>
          <a:off x="32657" y="1842279"/>
          <a:ext cx="5181600" cy="3567921"/>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p:cNvSpPr>
            <a:spLocks noGrp="1"/>
          </p:cNvSpPr>
          <p:nvPr>
            <p:ph type="sldNum" sz="quarter" idx="12"/>
          </p:nvPr>
        </p:nvSpPr>
        <p:spPr>
          <a:xfrm>
            <a:off x="8601412" y="6324600"/>
            <a:ext cx="561975" cy="365125"/>
          </a:xfrm>
        </p:spPr>
        <p:txBody>
          <a:bodyPr/>
          <a:lstStyle/>
          <a:p>
            <a:pPr>
              <a:defRPr/>
            </a:pPr>
            <a:fld id="{1857E8BC-ABE9-4D03-9BEF-8656FFA04C3A}" type="slidenum">
              <a:rPr lang="en-US" smtClean="0"/>
              <a:pPr>
                <a:defRPr/>
              </a:pPr>
              <a:t>4</a:t>
            </a:fld>
            <a:endParaRPr lang="en-US" dirty="0"/>
          </a:p>
        </p:txBody>
      </p:sp>
      <p:sp>
        <p:nvSpPr>
          <p:cNvPr id="3" name="TextBox 2"/>
          <p:cNvSpPr txBox="1"/>
          <p:nvPr/>
        </p:nvSpPr>
        <p:spPr>
          <a:xfrm>
            <a:off x="5543366" y="1170801"/>
            <a:ext cx="2895600" cy="276999"/>
          </a:xfrm>
          <a:prstGeom prst="rect">
            <a:avLst/>
          </a:prstGeom>
          <a:noFill/>
        </p:spPr>
        <p:txBody>
          <a:bodyPr wrap="square" rtlCol="0">
            <a:spAutoFit/>
          </a:bodyPr>
          <a:lstStyle/>
          <a:p>
            <a:endParaRPr lang="en-CA" dirty="0"/>
          </a:p>
        </p:txBody>
      </p:sp>
      <p:sp>
        <p:nvSpPr>
          <p:cNvPr id="2" name="TextBox 1"/>
          <p:cNvSpPr txBox="1"/>
          <p:nvPr/>
        </p:nvSpPr>
        <p:spPr>
          <a:xfrm>
            <a:off x="914400" y="5562600"/>
            <a:ext cx="2971800" cy="461665"/>
          </a:xfrm>
          <a:prstGeom prst="rect">
            <a:avLst/>
          </a:prstGeom>
          <a:noFill/>
        </p:spPr>
        <p:txBody>
          <a:bodyPr wrap="square" rtlCol="0">
            <a:spAutoFit/>
          </a:bodyPr>
          <a:lstStyle/>
          <a:p>
            <a:r>
              <a:rPr lang="en-CA" dirty="0">
                <a:solidFill>
                  <a:srgbClr val="7F7F7F"/>
                </a:solidFill>
              </a:rPr>
              <a:t>Mutual Funds not included as breakdown by sector not available</a:t>
            </a:r>
          </a:p>
        </p:txBody>
      </p:sp>
      <p:sp>
        <p:nvSpPr>
          <p:cNvPr id="5" name="TextBox 4">
            <a:extLst>
              <a:ext uri="{FF2B5EF4-FFF2-40B4-BE49-F238E27FC236}">
                <a16:creationId xmlns:a16="http://schemas.microsoft.com/office/drawing/2014/main" id="{29936F9C-9198-714F-AFC9-D095F744A713}"/>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6" name="Object 5">
            <a:extLst>
              <a:ext uri="{FF2B5EF4-FFF2-40B4-BE49-F238E27FC236}">
                <a16:creationId xmlns:a16="http://schemas.microsoft.com/office/drawing/2014/main" id="{DCAAEC65-E590-48A7-B041-FE3795841AEE}"/>
              </a:ext>
            </a:extLst>
          </p:cNvPr>
          <p:cNvGraphicFramePr>
            <a:graphicFrameLocks noChangeAspect="1"/>
          </p:cNvGraphicFramePr>
          <p:nvPr>
            <p:extLst>
              <p:ext uri="{D42A27DB-BD31-4B8C-83A1-F6EECF244321}">
                <p14:modId xmlns:p14="http://schemas.microsoft.com/office/powerpoint/2010/main" val="757776336"/>
              </p:ext>
            </p:extLst>
          </p:nvPr>
        </p:nvGraphicFramePr>
        <p:xfrm>
          <a:off x="4896034" y="1653127"/>
          <a:ext cx="4019366" cy="2624715"/>
        </p:xfrm>
        <a:graphic>
          <a:graphicData uri="http://schemas.openxmlformats.org/presentationml/2006/ole">
            <mc:AlternateContent xmlns:mc="http://schemas.openxmlformats.org/markup-compatibility/2006">
              <mc:Choice xmlns:v="urn:schemas-microsoft-com:vml" Requires="v">
                <p:oleObj spid="_x0000_s2049" name="Macro-Enabled Worksheet" r:id="rId5" imgW="4419600" imgH="2886008" progId="Excel.SheetMacroEnabled.12">
                  <p:link updateAutomatic="1"/>
                </p:oleObj>
              </mc:Choice>
              <mc:Fallback>
                <p:oleObj name="Macro-Enabled Worksheet" r:id="rId5" imgW="4419600" imgH="2886008" progId="Excel.SheetMacroEnabled.12">
                  <p:link updateAutomatic="1"/>
                  <p:pic>
                    <p:nvPicPr>
                      <p:cNvPr id="6" name="Object 5">
                        <a:extLst>
                          <a:ext uri="{FF2B5EF4-FFF2-40B4-BE49-F238E27FC236}">
                            <a16:creationId xmlns:a16="http://schemas.microsoft.com/office/drawing/2014/main" id="{DCAAEC65-E590-48A7-B041-FE3795841AEE}"/>
                          </a:ext>
                        </a:extLst>
                      </p:cNvPr>
                      <p:cNvPicPr/>
                      <p:nvPr/>
                    </p:nvPicPr>
                    <p:blipFill>
                      <a:blip r:embed="rId6"/>
                      <a:stretch>
                        <a:fillRect/>
                      </a:stretch>
                    </p:blipFill>
                    <p:spPr>
                      <a:xfrm>
                        <a:off x="4896034" y="1653127"/>
                        <a:ext cx="4019366" cy="2624715"/>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D8A8D4AE-93AB-4409-A273-38BE45ED1E60}"/>
              </a:ext>
            </a:extLst>
          </p:cNvPr>
          <p:cNvGraphicFramePr>
            <a:graphicFrameLocks noChangeAspect="1"/>
          </p:cNvGraphicFramePr>
          <p:nvPr>
            <p:extLst>
              <p:ext uri="{D42A27DB-BD31-4B8C-83A1-F6EECF244321}">
                <p14:modId xmlns:p14="http://schemas.microsoft.com/office/powerpoint/2010/main" val="85098088"/>
              </p:ext>
            </p:extLst>
          </p:nvPr>
        </p:nvGraphicFramePr>
        <p:xfrm>
          <a:off x="4876800" y="4330770"/>
          <a:ext cx="4038600" cy="1873842"/>
        </p:xfrm>
        <a:graphic>
          <a:graphicData uri="http://schemas.openxmlformats.org/presentationml/2006/ole">
            <mc:AlternateContent xmlns:mc="http://schemas.openxmlformats.org/markup-compatibility/2006">
              <mc:Choice xmlns:v="urn:schemas-microsoft-com:vml" Requires="v">
                <p:oleObj spid="_x0000_s2050" name="Macro-Enabled Worksheet" r:id="rId7" imgW="4496003" imgH="2086042" progId="Excel.SheetMacroEnabled.12">
                  <p:link updateAutomatic="1"/>
                </p:oleObj>
              </mc:Choice>
              <mc:Fallback>
                <p:oleObj name="Macro-Enabled Worksheet" r:id="rId7" imgW="4496003" imgH="2086042" progId="Excel.SheetMacroEnabled.12">
                  <p:link updateAutomatic="1"/>
                  <p:pic>
                    <p:nvPicPr>
                      <p:cNvPr id="4" name="Object 3">
                        <a:extLst>
                          <a:ext uri="{FF2B5EF4-FFF2-40B4-BE49-F238E27FC236}">
                            <a16:creationId xmlns:a16="http://schemas.microsoft.com/office/drawing/2014/main" id="{D8A8D4AE-93AB-4409-A273-38BE45ED1E60}"/>
                          </a:ext>
                        </a:extLst>
                      </p:cNvPr>
                      <p:cNvPicPr/>
                      <p:nvPr/>
                    </p:nvPicPr>
                    <p:blipFill>
                      <a:blip r:embed="rId8"/>
                      <a:stretch>
                        <a:fillRect/>
                      </a:stretch>
                    </p:blipFill>
                    <p:spPr>
                      <a:xfrm>
                        <a:off x="4876800" y="4330770"/>
                        <a:ext cx="4038600" cy="1873842"/>
                      </a:xfrm>
                      <a:prstGeom prst="rect">
                        <a:avLst/>
                      </a:prstGeom>
                    </p:spPr>
                  </p:pic>
                </p:oleObj>
              </mc:Fallback>
            </mc:AlternateContent>
          </a:graphicData>
        </a:graphic>
      </p:graphicFrame>
    </p:spTree>
    <p:extLst>
      <p:ext uri="{BB962C8B-B14F-4D97-AF65-F5344CB8AC3E}">
        <p14:creationId xmlns:p14="http://schemas.microsoft.com/office/powerpoint/2010/main" val="204448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00000000-0008-0000-0600-000012000000}"/>
              </a:ext>
            </a:extLst>
          </p:cNvPr>
          <p:cNvGraphicFramePr>
            <a:graphicFrameLocks/>
          </p:cNvGraphicFramePr>
          <p:nvPr>
            <p:extLst>
              <p:ext uri="{D42A27DB-BD31-4B8C-83A1-F6EECF244321}">
                <p14:modId xmlns:p14="http://schemas.microsoft.com/office/powerpoint/2010/main" val="341999420"/>
              </p:ext>
            </p:extLst>
          </p:nvPr>
        </p:nvGraphicFramePr>
        <p:xfrm>
          <a:off x="53578" y="1584652"/>
          <a:ext cx="3832622" cy="4587547"/>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a:xfrm>
            <a:off x="847328" y="381000"/>
            <a:ext cx="8001000" cy="1216025"/>
          </a:xfrm>
        </p:spPr>
        <p:txBody>
          <a:bodyPr>
            <a:normAutofit/>
          </a:bodyPr>
          <a:lstStyle/>
          <a:p>
            <a:r>
              <a:rPr lang="en-US" dirty="0"/>
              <a:t>Mortgage Share Changes</a:t>
            </a:r>
            <a:br>
              <a:rPr lang="en-US" dirty="0"/>
            </a:br>
            <a:r>
              <a:rPr lang="en-US" dirty="0"/>
              <a:t>Large Full-Service Banks</a:t>
            </a:r>
            <a:endParaRPr lang="en-CA" dirty="0"/>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40</a:t>
            </a:fld>
            <a:endParaRPr lang="en-US"/>
          </a:p>
        </p:txBody>
      </p:sp>
      <p:pic>
        <p:nvPicPr>
          <p:cNvPr id="4" name="Picture 3"/>
          <p:cNvPicPr>
            <a:picLocks noChangeAspect="1"/>
          </p:cNvPicPr>
          <p:nvPr/>
        </p:nvPicPr>
        <p:blipFill>
          <a:blip r:embed="rId5"/>
          <a:stretch>
            <a:fillRect/>
          </a:stretch>
        </p:blipFill>
        <p:spPr>
          <a:xfrm>
            <a:off x="2057400" y="5178518"/>
            <a:ext cx="274951" cy="281498"/>
          </a:xfrm>
          <a:prstGeom prst="rect">
            <a:avLst/>
          </a:prstGeom>
        </p:spPr>
      </p:pic>
      <p:pic>
        <p:nvPicPr>
          <p:cNvPr id="7" name="Picture 6"/>
          <p:cNvPicPr>
            <a:picLocks noChangeAspect="1"/>
          </p:cNvPicPr>
          <p:nvPr/>
        </p:nvPicPr>
        <p:blipFill>
          <a:blip r:embed="rId6"/>
          <a:stretch>
            <a:fillRect/>
          </a:stretch>
        </p:blipFill>
        <p:spPr>
          <a:xfrm>
            <a:off x="2057400" y="4743817"/>
            <a:ext cx="353599" cy="323116"/>
          </a:xfrm>
          <a:prstGeom prst="rect">
            <a:avLst/>
          </a:prstGeom>
        </p:spPr>
      </p:pic>
      <p:pic>
        <p:nvPicPr>
          <p:cNvPr id="9" name="Picture 8"/>
          <p:cNvPicPr>
            <a:picLocks noChangeAspect="1"/>
          </p:cNvPicPr>
          <p:nvPr/>
        </p:nvPicPr>
        <p:blipFill>
          <a:blip r:embed="rId7"/>
          <a:stretch>
            <a:fillRect/>
          </a:stretch>
        </p:blipFill>
        <p:spPr>
          <a:xfrm>
            <a:off x="2057400" y="4344702"/>
            <a:ext cx="274344" cy="249958"/>
          </a:xfrm>
          <a:prstGeom prst="rect">
            <a:avLst/>
          </a:prstGeom>
        </p:spPr>
      </p:pic>
      <p:pic>
        <p:nvPicPr>
          <p:cNvPr id="10" name="Picture 9"/>
          <p:cNvPicPr>
            <a:picLocks noChangeAspect="1"/>
          </p:cNvPicPr>
          <p:nvPr/>
        </p:nvPicPr>
        <p:blipFill>
          <a:blip r:embed="rId8"/>
          <a:stretch>
            <a:fillRect/>
          </a:stretch>
        </p:blipFill>
        <p:spPr>
          <a:xfrm>
            <a:off x="2057400" y="2538886"/>
            <a:ext cx="262151" cy="268247"/>
          </a:xfrm>
          <a:prstGeom prst="rect">
            <a:avLst/>
          </a:prstGeom>
        </p:spPr>
      </p:pic>
      <p:pic>
        <p:nvPicPr>
          <p:cNvPr id="13" name="Picture 12"/>
          <p:cNvPicPr>
            <a:picLocks noChangeAspect="1"/>
          </p:cNvPicPr>
          <p:nvPr/>
        </p:nvPicPr>
        <p:blipFill>
          <a:blip r:embed="rId9"/>
          <a:stretch>
            <a:fillRect/>
          </a:stretch>
        </p:blipFill>
        <p:spPr>
          <a:xfrm>
            <a:off x="2057400" y="2885030"/>
            <a:ext cx="298187" cy="275682"/>
          </a:xfrm>
          <a:prstGeom prst="rect">
            <a:avLst/>
          </a:prstGeom>
        </p:spPr>
      </p:pic>
      <p:pic>
        <p:nvPicPr>
          <p:cNvPr id="14" name="Picture 13"/>
          <p:cNvPicPr>
            <a:picLocks noChangeAspect="1"/>
          </p:cNvPicPr>
          <p:nvPr/>
        </p:nvPicPr>
        <p:blipFill>
          <a:blip r:embed="rId10"/>
          <a:stretch>
            <a:fillRect/>
          </a:stretch>
        </p:blipFill>
        <p:spPr>
          <a:xfrm>
            <a:off x="2057400" y="3945461"/>
            <a:ext cx="233205" cy="299354"/>
          </a:xfrm>
          <a:prstGeom prst="rect">
            <a:avLst/>
          </a:prstGeom>
        </p:spPr>
      </p:pic>
      <p:sp>
        <p:nvSpPr>
          <p:cNvPr id="17" name="TextBox 16">
            <a:extLst>
              <a:ext uri="{FF2B5EF4-FFF2-40B4-BE49-F238E27FC236}">
                <a16:creationId xmlns:a16="http://schemas.microsoft.com/office/drawing/2014/main" id="{2A80830A-9294-F041-AE8A-9E52B60829C1}"/>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3" name="Object 2">
            <a:extLst>
              <a:ext uri="{FF2B5EF4-FFF2-40B4-BE49-F238E27FC236}">
                <a16:creationId xmlns:a16="http://schemas.microsoft.com/office/drawing/2014/main" id="{5917C3F2-5FFB-4AFF-A6C9-495CD1982E87}"/>
              </a:ext>
            </a:extLst>
          </p:cNvPr>
          <p:cNvGraphicFramePr>
            <a:graphicFrameLocks noChangeAspect="1"/>
          </p:cNvGraphicFramePr>
          <p:nvPr>
            <p:extLst>
              <p:ext uri="{D42A27DB-BD31-4B8C-83A1-F6EECF244321}">
                <p14:modId xmlns:p14="http://schemas.microsoft.com/office/powerpoint/2010/main" val="3290113997"/>
              </p:ext>
            </p:extLst>
          </p:nvPr>
        </p:nvGraphicFramePr>
        <p:xfrm>
          <a:off x="4267200" y="3810000"/>
          <a:ext cx="4757737" cy="2462213"/>
        </p:xfrm>
        <a:graphic>
          <a:graphicData uri="http://schemas.openxmlformats.org/presentationml/2006/ole">
            <mc:AlternateContent xmlns:mc="http://schemas.openxmlformats.org/markup-compatibility/2006">
              <mc:Choice xmlns:v="urn:schemas-microsoft-com:vml" Requires="v">
                <p:oleObj spid="_x0000_s29697" name="Macro-Enabled Worksheet" r:id="rId11" imgW="4757725" imgH="2462022" progId="Excel.SheetMacroEnabled.12">
                  <p:link updateAutomatic="1"/>
                </p:oleObj>
              </mc:Choice>
              <mc:Fallback>
                <p:oleObj name="Macro-Enabled Worksheet" r:id="rId11" imgW="4757725" imgH="2462022" progId="Excel.SheetMacroEnabled.12">
                  <p:link updateAutomatic="1"/>
                  <p:pic>
                    <p:nvPicPr>
                      <p:cNvPr id="3" name="Object 2">
                        <a:extLst>
                          <a:ext uri="{FF2B5EF4-FFF2-40B4-BE49-F238E27FC236}">
                            <a16:creationId xmlns:a16="http://schemas.microsoft.com/office/drawing/2014/main" id="{5917C3F2-5FFB-4AFF-A6C9-495CD1982E87}"/>
                          </a:ext>
                        </a:extLst>
                      </p:cNvPr>
                      <p:cNvPicPr/>
                      <p:nvPr/>
                    </p:nvPicPr>
                    <p:blipFill>
                      <a:blip r:embed="rId12"/>
                      <a:stretch>
                        <a:fillRect/>
                      </a:stretch>
                    </p:blipFill>
                    <p:spPr>
                      <a:xfrm>
                        <a:off x="4267200" y="3810000"/>
                        <a:ext cx="4757737" cy="2462213"/>
                      </a:xfrm>
                      <a:prstGeom prst="rect">
                        <a:avLst/>
                      </a:prstGeom>
                    </p:spPr>
                  </p:pic>
                </p:oleObj>
              </mc:Fallback>
            </mc:AlternateContent>
          </a:graphicData>
        </a:graphic>
      </p:graphicFrame>
    </p:spTree>
    <p:extLst>
      <p:ext uri="{BB962C8B-B14F-4D97-AF65-F5344CB8AC3E}">
        <p14:creationId xmlns:p14="http://schemas.microsoft.com/office/powerpoint/2010/main" val="63669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00000000-0008-0000-0600-000013000000}"/>
              </a:ext>
            </a:extLst>
          </p:cNvPr>
          <p:cNvGraphicFramePr>
            <a:graphicFrameLocks/>
          </p:cNvGraphicFramePr>
          <p:nvPr>
            <p:extLst>
              <p:ext uri="{D42A27DB-BD31-4B8C-83A1-F6EECF244321}">
                <p14:modId xmlns:p14="http://schemas.microsoft.com/office/powerpoint/2010/main" val="1919119364"/>
              </p:ext>
            </p:extLst>
          </p:nvPr>
        </p:nvGraphicFramePr>
        <p:xfrm>
          <a:off x="82550" y="1678959"/>
          <a:ext cx="3956050" cy="448945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p:txBody>
          <a:bodyPr/>
          <a:lstStyle/>
          <a:p>
            <a:r>
              <a:rPr lang="en-CA" dirty="0"/>
              <a:t>Mortgage Share Changes</a:t>
            </a:r>
            <a:br>
              <a:rPr lang="en-CA" dirty="0"/>
            </a:br>
            <a:r>
              <a:rPr lang="en-CA" dirty="0"/>
              <a:t>Smaller Full-Service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41</a:t>
            </a:fld>
            <a:endParaRPr lang="en-US"/>
          </a:p>
        </p:txBody>
      </p:sp>
      <p:pic>
        <p:nvPicPr>
          <p:cNvPr id="14" name="Picture 13"/>
          <p:cNvPicPr>
            <a:picLocks noChangeAspect="1"/>
          </p:cNvPicPr>
          <p:nvPr/>
        </p:nvPicPr>
        <p:blipFill>
          <a:blip r:embed="rId5"/>
          <a:stretch>
            <a:fillRect/>
          </a:stretch>
        </p:blipFill>
        <p:spPr>
          <a:xfrm>
            <a:off x="2257708" y="4527403"/>
            <a:ext cx="682811" cy="225572"/>
          </a:xfrm>
          <a:prstGeom prst="rect">
            <a:avLst/>
          </a:prstGeom>
        </p:spPr>
      </p:pic>
      <p:pic>
        <p:nvPicPr>
          <p:cNvPr id="17" name="Picture 16"/>
          <p:cNvPicPr>
            <a:picLocks noChangeAspect="1"/>
          </p:cNvPicPr>
          <p:nvPr/>
        </p:nvPicPr>
        <p:blipFill>
          <a:blip r:embed="rId6"/>
          <a:stretch>
            <a:fillRect/>
          </a:stretch>
        </p:blipFill>
        <p:spPr>
          <a:xfrm>
            <a:off x="2257708" y="2932152"/>
            <a:ext cx="292633" cy="268247"/>
          </a:xfrm>
          <a:prstGeom prst="rect">
            <a:avLst/>
          </a:prstGeom>
        </p:spPr>
      </p:pic>
      <p:pic>
        <p:nvPicPr>
          <p:cNvPr id="18" name="Picture 17"/>
          <p:cNvPicPr>
            <a:picLocks noChangeAspect="1"/>
          </p:cNvPicPr>
          <p:nvPr/>
        </p:nvPicPr>
        <p:blipFill>
          <a:blip r:embed="rId7"/>
          <a:stretch>
            <a:fillRect/>
          </a:stretch>
        </p:blipFill>
        <p:spPr>
          <a:xfrm>
            <a:off x="2257708" y="2612692"/>
            <a:ext cx="455889" cy="224984"/>
          </a:xfrm>
          <a:prstGeom prst="rect">
            <a:avLst/>
          </a:prstGeom>
        </p:spPr>
      </p:pic>
      <p:pic>
        <p:nvPicPr>
          <p:cNvPr id="15" name="Picture 26" descr="icici logo">
            <a:extLst>
              <a:ext uri="{FF2B5EF4-FFF2-40B4-BE49-F238E27FC236}">
                <a16:creationId xmlns:a16="http://schemas.microsoft.com/office/drawing/2014/main" id="{CC31F338-1802-A348-8DEB-17370EA4D3C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57708" y="4896619"/>
            <a:ext cx="228600" cy="286871"/>
          </a:xfrm>
          <a:prstGeom prst="rect">
            <a:avLst/>
          </a:prstGeom>
          <a:noFill/>
          <a:ln w="9525">
            <a:noFill/>
            <a:miter lim="800000"/>
            <a:headEnd/>
            <a:tailEnd/>
          </a:ln>
        </p:spPr>
      </p:pic>
      <p:pic>
        <p:nvPicPr>
          <p:cNvPr id="20" name="Picture 37" descr="cwb_logo">
            <a:extLst>
              <a:ext uri="{FF2B5EF4-FFF2-40B4-BE49-F238E27FC236}">
                <a16:creationId xmlns:a16="http://schemas.microsoft.com/office/drawing/2014/main" id="{406B8E75-0833-9843-8554-564BCD74439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257708" y="3836832"/>
            <a:ext cx="410241" cy="279710"/>
          </a:xfrm>
          <a:prstGeom prst="rect">
            <a:avLst/>
          </a:prstGeom>
          <a:noFill/>
          <a:ln w="9525">
            <a:noFill/>
            <a:miter lim="800000"/>
            <a:headEnd/>
            <a:tailEnd/>
          </a:ln>
        </p:spPr>
      </p:pic>
      <p:sp>
        <p:nvSpPr>
          <p:cNvPr id="21" name="TextBox 20">
            <a:extLst>
              <a:ext uri="{FF2B5EF4-FFF2-40B4-BE49-F238E27FC236}">
                <a16:creationId xmlns:a16="http://schemas.microsoft.com/office/drawing/2014/main" id="{417798AD-0B22-BD4B-A6E1-CE0BB37E2373}"/>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3" name="Object 2">
            <a:extLst>
              <a:ext uri="{FF2B5EF4-FFF2-40B4-BE49-F238E27FC236}">
                <a16:creationId xmlns:a16="http://schemas.microsoft.com/office/drawing/2014/main" id="{F5111B89-6040-4EB5-9C34-DBB2A55F0B31}"/>
              </a:ext>
            </a:extLst>
          </p:cNvPr>
          <p:cNvGraphicFramePr>
            <a:graphicFrameLocks noChangeAspect="1"/>
          </p:cNvGraphicFramePr>
          <p:nvPr>
            <p:extLst>
              <p:ext uri="{D42A27DB-BD31-4B8C-83A1-F6EECF244321}">
                <p14:modId xmlns:p14="http://schemas.microsoft.com/office/powerpoint/2010/main" val="2749381130"/>
              </p:ext>
            </p:extLst>
          </p:nvPr>
        </p:nvGraphicFramePr>
        <p:xfrm>
          <a:off x="4191000" y="3976687"/>
          <a:ext cx="4757737" cy="2257425"/>
        </p:xfrm>
        <a:graphic>
          <a:graphicData uri="http://schemas.openxmlformats.org/presentationml/2006/ole">
            <mc:AlternateContent xmlns:mc="http://schemas.openxmlformats.org/markup-compatibility/2006">
              <mc:Choice xmlns:v="urn:schemas-microsoft-com:vml" Requires="v">
                <p:oleObj spid="_x0000_s30721" name="Macro-Enabled Worksheet" r:id="rId10" imgW="4757725" imgH="2257492" progId="Excel.SheetMacroEnabled.12">
                  <p:link updateAutomatic="1"/>
                </p:oleObj>
              </mc:Choice>
              <mc:Fallback>
                <p:oleObj name="Macro-Enabled Worksheet" r:id="rId10" imgW="4757725" imgH="2257492" progId="Excel.SheetMacroEnabled.12">
                  <p:link updateAutomatic="1"/>
                  <p:pic>
                    <p:nvPicPr>
                      <p:cNvPr id="3" name="Object 2">
                        <a:extLst>
                          <a:ext uri="{FF2B5EF4-FFF2-40B4-BE49-F238E27FC236}">
                            <a16:creationId xmlns:a16="http://schemas.microsoft.com/office/drawing/2014/main" id="{F5111B89-6040-4EB5-9C34-DBB2A55F0B31}"/>
                          </a:ext>
                        </a:extLst>
                      </p:cNvPr>
                      <p:cNvPicPr/>
                      <p:nvPr/>
                    </p:nvPicPr>
                    <p:blipFill>
                      <a:blip r:embed="rId11"/>
                      <a:stretch>
                        <a:fillRect/>
                      </a:stretch>
                    </p:blipFill>
                    <p:spPr>
                      <a:xfrm>
                        <a:off x="4191000" y="3976687"/>
                        <a:ext cx="4757737" cy="2257425"/>
                      </a:xfrm>
                      <a:prstGeom prst="rect">
                        <a:avLst/>
                      </a:prstGeom>
                    </p:spPr>
                  </p:pic>
                </p:oleObj>
              </mc:Fallback>
            </mc:AlternateContent>
          </a:graphicData>
        </a:graphic>
      </p:graphicFrame>
    </p:spTree>
    <p:extLst>
      <p:ext uri="{BB962C8B-B14F-4D97-AF65-F5344CB8AC3E}">
        <p14:creationId xmlns:p14="http://schemas.microsoft.com/office/powerpoint/2010/main" val="585758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00000000-0008-0000-0600-000014000000}"/>
              </a:ext>
            </a:extLst>
          </p:cNvPr>
          <p:cNvGraphicFramePr>
            <a:graphicFrameLocks/>
          </p:cNvGraphicFramePr>
          <p:nvPr>
            <p:extLst>
              <p:ext uri="{D42A27DB-BD31-4B8C-83A1-F6EECF244321}">
                <p14:modId xmlns:p14="http://schemas.microsoft.com/office/powerpoint/2010/main" val="2261414751"/>
              </p:ext>
            </p:extLst>
          </p:nvPr>
        </p:nvGraphicFramePr>
        <p:xfrm>
          <a:off x="120650" y="1718049"/>
          <a:ext cx="3649229" cy="448945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a:xfrm>
            <a:off x="914400" y="381000"/>
            <a:ext cx="8001000" cy="1216025"/>
          </a:xfrm>
        </p:spPr>
        <p:txBody>
          <a:bodyPr>
            <a:normAutofit/>
          </a:bodyPr>
          <a:lstStyle/>
          <a:p>
            <a:r>
              <a:rPr lang="en-CA" dirty="0"/>
              <a:t>Mortgages Share Changes</a:t>
            </a:r>
            <a:br>
              <a:rPr lang="en-CA" dirty="0"/>
            </a:br>
            <a:r>
              <a:rPr lang="en-CA" dirty="0"/>
              <a:t>Larger Direct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42</a:t>
            </a:fld>
            <a:endParaRPr lang="en-US"/>
          </a:p>
        </p:txBody>
      </p:sp>
      <p:pic>
        <p:nvPicPr>
          <p:cNvPr id="19" name="Picture 10" descr="Home Trus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05658" y="4800600"/>
            <a:ext cx="646693" cy="206583"/>
          </a:xfrm>
          <a:prstGeom prst="rect">
            <a:avLst/>
          </a:prstGeom>
          <a:noFill/>
          <a:ln w="3175">
            <a:solidFill>
              <a:srgbClr val="000000"/>
            </a:solidFill>
            <a:miter lim="800000"/>
            <a:headEnd/>
            <a:tailEnd/>
          </a:ln>
        </p:spPr>
      </p:pic>
      <p:pic>
        <p:nvPicPr>
          <p:cNvPr id="2" name="Picture 1"/>
          <p:cNvPicPr>
            <a:picLocks noChangeAspect="1"/>
          </p:cNvPicPr>
          <p:nvPr/>
        </p:nvPicPr>
        <p:blipFill>
          <a:blip r:embed="rId6"/>
          <a:stretch>
            <a:fillRect/>
          </a:stretch>
        </p:blipFill>
        <p:spPr>
          <a:xfrm>
            <a:off x="2205658" y="4334235"/>
            <a:ext cx="225572" cy="237765"/>
          </a:xfrm>
          <a:prstGeom prst="rect">
            <a:avLst/>
          </a:prstGeom>
        </p:spPr>
      </p:pic>
      <p:pic>
        <p:nvPicPr>
          <p:cNvPr id="7" name="Picture 6"/>
          <p:cNvPicPr>
            <a:picLocks noChangeAspect="1"/>
          </p:cNvPicPr>
          <p:nvPr/>
        </p:nvPicPr>
        <p:blipFill>
          <a:blip r:embed="rId7"/>
          <a:stretch>
            <a:fillRect/>
          </a:stretch>
        </p:blipFill>
        <p:spPr>
          <a:xfrm>
            <a:off x="2205658" y="5044365"/>
            <a:ext cx="228600" cy="255586"/>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05658" y="5337133"/>
            <a:ext cx="647700" cy="211207"/>
          </a:xfrm>
          <a:prstGeom prst="rect">
            <a:avLst/>
          </a:prstGeom>
        </p:spPr>
      </p:pic>
      <p:pic>
        <p:nvPicPr>
          <p:cNvPr id="22" name="Picture 21">
            <a:extLst>
              <a:ext uri="{FF2B5EF4-FFF2-40B4-BE49-F238E27FC236}">
                <a16:creationId xmlns:a16="http://schemas.microsoft.com/office/drawing/2014/main" id="{7CD1F2B0-45A6-2048-8F92-AB4C672E7784}"/>
              </a:ext>
            </a:extLst>
          </p:cNvPr>
          <p:cNvPicPr>
            <a:picLocks noChangeAspect="1"/>
          </p:cNvPicPr>
          <p:nvPr/>
        </p:nvPicPr>
        <p:blipFill>
          <a:blip r:embed="rId9"/>
          <a:stretch>
            <a:fillRect/>
          </a:stretch>
        </p:blipFill>
        <p:spPr>
          <a:xfrm>
            <a:off x="2205658" y="2587572"/>
            <a:ext cx="762066" cy="188992"/>
          </a:xfrm>
          <a:prstGeom prst="rect">
            <a:avLst/>
          </a:prstGeom>
        </p:spPr>
      </p:pic>
      <p:sp>
        <p:nvSpPr>
          <p:cNvPr id="23" name="TextBox 22">
            <a:extLst>
              <a:ext uri="{FF2B5EF4-FFF2-40B4-BE49-F238E27FC236}">
                <a16:creationId xmlns:a16="http://schemas.microsoft.com/office/drawing/2014/main" id="{65B6F3B8-412C-2D4A-A83D-E3D0CBC22386}"/>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4" name="Object 3">
            <a:extLst>
              <a:ext uri="{FF2B5EF4-FFF2-40B4-BE49-F238E27FC236}">
                <a16:creationId xmlns:a16="http://schemas.microsoft.com/office/drawing/2014/main" id="{693BA640-1D85-45E3-A40A-2B52A860A78C}"/>
              </a:ext>
            </a:extLst>
          </p:cNvPr>
          <p:cNvGraphicFramePr>
            <a:graphicFrameLocks noChangeAspect="1"/>
          </p:cNvGraphicFramePr>
          <p:nvPr>
            <p:extLst>
              <p:ext uri="{D42A27DB-BD31-4B8C-83A1-F6EECF244321}">
                <p14:modId xmlns:p14="http://schemas.microsoft.com/office/powerpoint/2010/main" val="419827602"/>
              </p:ext>
            </p:extLst>
          </p:nvPr>
        </p:nvGraphicFramePr>
        <p:xfrm>
          <a:off x="4255421" y="3956104"/>
          <a:ext cx="4757737" cy="2257425"/>
        </p:xfrm>
        <a:graphic>
          <a:graphicData uri="http://schemas.openxmlformats.org/presentationml/2006/ole">
            <mc:AlternateContent xmlns:mc="http://schemas.openxmlformats.org/markup-compatibility/2006">
              <mc:Choice xmlns:v="urn:schemas-microsoft-com:vml" Requires="v">
                <p:oleObj spid="_x0000_s31745" name="Macro-Enabled Worksheet" r:id="rId10" imgW="4757725" imgH="2257492" progId="Excel.SheetMacroEnabled.12">
                  <p:link updateAutomatic="1"/>
                </p:oleObj>
              </mc:Choice>
              <mc:Fallback>
                <p:oleObj name="Macro-Enabled Worksheet" r:id="rId10" imgW="4757725" imgH="2257492" progId="Excel.SheetMacroEnabled.12">
                  <p:link updateAutomatic="1"/>
                  <p:pic>
                    <p:nvPicPr>
                      <p:cNvPr id="4" name="Object 3">
                        <a:extLst>
                          <a:ext uri="{FF2B5EF4-FFF2-40B4-BE49-F238E27FC236}">
                            <a16:creationId xmlns:a16="http://schemas.microsoft.com/office/drawing/2014/main" id="{693BA640-1D85-45E3-A40A-2B52A860A78C}"/>
                          </a:ext>
                        </a:extLst>
                      </p:cNvPr>
                      <p:cNvPicPr/>
                      <p:nvPr/>
                    </p:nvPicPr>
                    <p:blipFill>
                      <a:blip r:embed="rId11"/>
                      <a:stretch>
                        <a:fillRect/>
                      </a:stretch>
                    </p:blipFill>
                    <p:spPr>
                      <a:xfrm>
                        <a:off x="4255421" y="3956104"/>
                        <a:ext cx="4757737" cy="2257425"/>
                      </a:xfrm>
                      <a:prstGeom prst="rect">
                        <a:avLst/>
                      </a:prstGeom>
                    </p:spPr>
                  </p:pic>
                </p:oleObj>
              </mc:Fallback>
            </mc:AlternateContent>
          </a:graphicData>
        </a:graphic>
      </p:graphicFrame>
    </p:spTree>
    <p:extLst>
      <p:ext uri="{BB962C8B-B14F-4D97-AF65-F5344CB8AC3E}">
        <p14:creationId xmlns:p14="http://schemas.microsoft.com/office/powerpoint/2010/main" val="2309865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00000000-0008-0000-0600-000015000000}"/>
              </a:ext>
            </a:extLst>
          </p:cNvPr>
          <p:cNvGraphicFramePr>
            <a:graphicFrameLocks/>
          </p:cNvGraphicFramePr>
          <p:nvPr>
            <p:extLst>
              <p:ext uri="{D42A27DB-BD31-4B8C-83A1-F6EECF244321}">
                <p14:modId xmlns:p14="http://schemas.microsoft.com/office/powerpoint/2010/main" val="1728796300"/>
              </p:ext>
            </p:extLst>
          </p:nvPr>
        </p:nvGraphicFramePr>
        <p:xfrm>
          <a:off x="151653" y="1674533"/>
          <a:ext cx="3506929" cy="448945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a:xfrm>
            <a:off x="914400" y="381000"/>
            <a:ext cx="8001000" cy="1216025"/>
          </a:xfrm>
        </p:spPr>
        <p:txBody>
          <a:bodyPr>
            <a:normAutofit/>
          </a:bodyPr>
          <a:lstStyle/>
          <a:p>
            <a:r>
              <a:rPr lang="en-CA" dirty="0"/>
              <a:t>Mortgages Share Changes</a:t>
            </a:r>
            <a:br>
              <a:rPr lang="en-CA" dirty="0"/>
            </a:br>
            <a:r>
              <a:rPr lang="en-CA" dirty="0"/>
              <a:t>Smaller Direct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43</a:t>
            </a:fld>
            <a:endParaRPr lang="en-US"/>
          </a:p>
        </p:txBody>
      </p:sp>
      <p:pic>
        <p:nvPicPr>
          <p:cNvPr id="14" name="Picture 13">
            <a:extLst>
              <a:ext uri="{FF2B5EF4-FFF2-40B4-BE49-F238E27FC236}">
                <a16:creationId xmlns:a16="http://schemas.microsoft.com/office/drawing/2014/main" id="{8D2D3D6C-DFE8-D44D-B561-EAA93227D3EB}"/>
              </a:ext>
            </a:extLst>
          </p:cNvPr>
          <p:cNvPicPr>
            <a:picLocks noChangeAspect="1"/>
          </p:cNvPicPr>
          <p:nvPr/>
        </p:nvPicPr>
        <p:blipFill>
          <a:blip r:embed="rId5"/>
          <a:stretch>
            <a:fillRect/>
          </a:stretch>
        </p:blipFill>
        <p:spPr>
          <a:xfrm>
            <a:off x="2052520" y="2747647"/>
            <a:ext cx="869950" cy="259210"/>
          </a:xfrm>
          <a:prstGeom prst="rect">
            <a:avLst/>
          </a:prstGeom>
        </p:spPr>
      </p:pic>
      <p:pic>
        <p:nvPicPr>
          <p:cNvPr id="16" name="Picture 15">
            <a:extLst>
              <a:ext uri="{FF2B5EF4-FFF2-40B4-BE49-F238E27FC236}">
                <a16:creationId xmlns:a16="http://schemas.microsoft.com/office/drawing/2014/main" id="{96B88ABF-3828-4847-BA52-DF6DD5018793}"/>
              </a:ext>
            </a:extLst>
          </p:cNvPr>
          <p:cNvPicPr>
            <a:picLocks noChangeAspect="1"/>
          </p:cNvPicPr>
          <p:nvPr/>
        </p:nvPicPr>
        <p:blipFill>
          <a:blip r:embed="rId6"/>
          <a:stretch>
            <a:fillRect/>
          </a:stretch>
        </p:blipFill>
        <p:spPr>
          <a:xfrm>
            <a:off x="2052520" y="3060782"/>
            <a:ext cx="760151" cy="262121"/>
          </a:xfrm>
          <a:prstGeom prst="rect">
            <a:avLst/>
          </a:prstGeom>
        </p:spPr>
      </p:pic>
      <p:pic>
        <p:nvPicPr>
          <p:cNvPr id="17" name="Picture 16">
            <a:extLst>
              <a:ext uri="{FF2B5EF4-FFF2-40B4-BE49-F238E27FC236}">
                <a16:creationId xmlns:a16="http://schemas.microsoft.com/office/drawing/2014/main" id="{1BF39BB0-5320-4D4A-A524-12CA85C79109}"/>
              </a:ext>
            </a:extLst>
          </p:cNvPr>
          <p:cNvPicPr>
            <a:picLocks noChangeAspect="1"/>
          </p:cNvPicPr>
          <p:nvPr/>
        </p:nvPicPr>
        <p:blipFill>
          <a:blip r:embed="rId7"/>
          <a:stretch>
            <a:fillRect/>
          </a:stretch>
        </p:blipFill>
        <p:spPr>
          <a:xfrm>
            <a:off x="2052520" y="3828999"/>
            <a:ext cx="567723" cy="272859"/>
          </a:xfrm>
          <a:prstGeom prst="rect">
            <a:avLst/>
          </a:prstGeom>
        </p:spPr>
      </p:pic>
      <p:pic>
        <p:nvPicPr>
          <p:cNvPr id="21" name="Graphic 20">
            <a:extLst>
              <a:ext uri="{FF2B5EF4-FFF2-40B4-BE49-F238E27FC236}">
                <a16:creationId xmlns:a16="http://schemas.microsoft.com/office/drawing/2014/main" id="{32014EDB-3B41-D646-8F2D-7B8FECB7D7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52520" y="4145045"/>
            <a:ext cx="305782" cy="382228"/>
          </a:xfrm>
          <a:prstGeom prst="rect">
            <a:avLst/>
          </a:prstGeom>
        </p:spPr>
      </p:pic>
      <p:pic>
        <p:nvPicPr>
          <p:cNvPr id="23" name="Picture 22">
            <a:extLst>
              <a:ext uri="{FF2B5EF4-FFF2-40B4-BE49-F238E27FC236}">
                <a16:creationId xmlns:a16="http://schemas.microsoft.com/office/drawing/2014/main" id="{A2EBE2B8-342B-6246-BB15-5A89275BA0DA}"/>
              </a:ext>
            </a:extLst>
          </p:cNvPr>
          <p:cNvPicPr>
            <a:picLocks noChangeAspect="1"/>
          </p:cNvPicPr>
          <p:nvPr/>
        </p:nvPicPr>
        <p:blipFill>
          <a:blip r:embed="rId10"/>
          <a:stretch>
            <a:fillRect/>
          </a:stretch>
        </p:blipFill>
        <p:spPr>
          <a:xfrm>
            <a:off x="2052520" y="3353015"/>
            <a:ext cx="380075" cy="348107"/>
          </a:xfrm>
          <a:prstGeom prst="rect">
            <a:avLst/>
          </a:prstGeom>
        </p:spPr>
      </p:pic>
      <p:sp>
        <p:nvSpPr>
          <p:cNvPr id="24" name="TextBox 23">
            <a:extLst>
              <a:ext uri="{FF2B5EF4-FFF2-40B4-BE49-F238E27FC236}">
                <a16:creationId xmlns:a16="http://schemas.microsoft.com/office/drawing/2014/main" id="{CADFAB2C-0DDA-0645-9E04-5B3B28C18A56}"/>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3" name="Object 2">
            <a:extLst>
              <a:ext uri="{FF2B5EF4-FFF2-40B4-BE49-F238E27FC236}">
                <a16:creationId xmlns:a16="http://schemas.microsoft.com/office/drawing/2014/main" id="{894D7FDA-9C7F-456B-90DF-16C172AA0320}"/>
              </a:ext>
            </a:extLst>
          </p:cNvPr>
          <p:cNvGraphicFramePr>
            <a:graphicFrameLocks noChangeAspect="1"/>
          </p:cNvGraphicFramePr>
          <p:nvPr>
            <p:extLst>
              <p:ext uri="{D42A27DB-BD31-4B8C-83A1-F6EECF244321}">
                <p14:modId xmlns:p14="http://schemas.microsoft.com/office/powerpoint/2010/main" val="3040692674"/>
              </p:ext>
            </p:extLst>
          </p:nvPr>
        </p:nvGraphicFramePr>
        <p:xfrm>
          <a:off x="4093047" y="1824037"/>
          <a:ext cx="4757737" cy="4305300"/>
        </p:xfrm>
        <a:graphic>
          <a:graphicData uri="http://schemas.openxmlformats.org/presentationml/2006/ole">
            <mc:AlternateContent xmlns:mc="http://schemas.openxmlformats.org/markup-compatibility/2006">
              <mc:Choice xmlns:v="urn:schemas-microsoft-com:vml" Requires="v">
                <p:oleObj spid="_x0000_s32769" name="Macro-Enabled Worksheet" r:id="rId11" imgW="4757725" imgH="4305210" progId="Excel.SheetMacroEnabled.12">
                  <p:link updateAutomatic="1"/>
                </p:oleObj>
              </mc:Choice>
              <mc:Fallback>
                <p:oleObj name="Macro-Enabled Worksheet" r:id="rId11" imgW="4757725" imgH="4305210" progId="Excel.SheetMacroEnabled.12">
                  <p:link updateAutomatic="1"/>
                  <p:pic>
                    <p:nvPicPr>
                      <p:cNvPr id="3" name="Object 2">
                        <a:extLst>
                          <a:ext uri="{FF2B5EF4-FFF2-40B4-BE49-F238E27FC236}">
                            <a16:creationId xmlns:a16="http://schemas.microsoft.com/office/drawing/2014/main" id="{894D7FDA-9C7F-456B-90DF-16C172AA0320}"/>
                          </a:ext>
                        </a:extLst>
                      </p:cNvPr>
                      <p:cNvPicPr/>
                      <p:nvPr/>
                    </p:nvPicPr>
                    <p:blipFill>
                      <a:blip r:embed="rId12"/>
                      <a:stretch>
                        <a:fillRect/>
                      </a:stretch>
                    </p:blipFill>
                    <p:spPr>
                      <a:xfrm>
                        <a:off x="4093047" y="1824037"/>
                        <a:ext cx="4757737" cy="4305300"/>
                      </a:xfrm>
                      <a:prstGeom prst="rect">
                        <a:avLst/>
                      </a:prstGeom>
                    </p:spPr>
                  </p:pic>
                </p:oleObj>
              </mc:Fallback>
            </mc:AlternateContent>
          </a:graphicData>
        </a:graphic>
      </p:graphicFrame>
      <p:pic>
        <p:nvPicPr>
          <p:cNvPr id="18" name="Picture 17" descr="A picture containing icon&#10;&#10;Description automatically generated">
            <a:extLst>
              <a:ext uri="{FF2B5EF4-FFF2-40B4-BE49-F238E27FC236}">
                <a16:creationId xmlns:a16="http://schemas.microsoft.com/office/drawing/2014/main" id="{FF4DC382-854E-488F-B018-BAEA5BB6FDB7}"/>
              </a:ext>
            </a:extLst>
          </p:cNvPr>
          <p:cNvPicPr>
            <a:picLocks noChangeAspect="1"/>
          </p:cNvPicPr>
          <p:nvPr/>
        </p:nvPicPr>
        <p:blipFill rotWithShape="1">
          <a:blip r:embed="rId13">
            <a:extLst>
              <a:ext uri="{28A0092B-C50C-407E-A947-70E740481C1C}">
                <a14:useLocalDpi xmlns:a14="http://schemas.microsoft.com/office/drawing/2010/main" val="0"/>
              </a:ext>
            </a:extLst>
          </a:blip>
          <a:srcRect b="22244"/>
          <a:stretch/>
        </p:blipFill>
        <p:spPr>
          <a:xfrm>
            <a:off x="2052520" y="4616856"/>
            <a:ext cx="699757" cy="253173"/>
          </a:xfrm>
          <a:prstGeom prst="rect">
            <a:avLst/>
          </a:prstGeom>
        </p:spPr>
      </p:pic>
    </p:spTree>
    <p:extLst>
      <p:ext uri="{BB962C8B-B14F-4D97-AF65-F5344CB8AC3E}">
        <p14:creationId xmlns:p14="http://schemas.microsoft.com/office/powerpoint/2010/main" val="2971538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76200"/>
            <a:ext cx="7543800" cy="1450757"/>
          </a:xfrm>
        </p:spPr>
        <p:txBody>
          <a:bodyPr/>
          <a:lstStyle/>
          <a:p>
            <a:r>
              <a:rPr lang="en-US" dirty="0"/>
              <a:t>Personal Loans and Credit Card Market</a:t>
            </a:r>
            <a:endParaRPr lang="en-CA"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472038597"/>
              </p:ext>
            </p:extLst>
          </p:nvPr>
        </p:nvGraphicFramePr>
        <p:xfrm>
          <a:off x="-76200" y="1821314"/>
          <a:ext cx="4953000" cy="4310390"/>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p:cNvSpPr>
            <a:spLocks noGrp="1"/>
          </p:cNvSpPr>
          <p:nvPr>
            <p:ph type="sldNum" sz="quarter" idx="12"/>
          </p:nvPr>
        </p:nvSpPr>
        <p:spPr>
          <a:xfrm>
            <a:off x="8610600" y="6305550"/>
            <a:ext cx="1981200" cy="476250"/>
          </a:xfrm>
        </p:spPr>
        <p:txBody>
          <a:bodyPr/>
          <a:lstStyle/>
          <a:p>
            <a:pPr>
              <a:defRPr/>
            </a:pPr>
            <a:fld id="{1857E8BC-ABE9-4D03-9BEF-8656FFA04C3A}" type="slidenum">
              <a:rPr lang="en-US" smtClean="0"/>
              <a:pPr>
                <a:defRPr/>
              </a:pPr>
              <a:t>44</a:t>
            </a:fld>
            <a:endParaRPr lang="en-US" dirty="0"/>
          </a:p>
        </p:txBody>
      </p:sp>
      <p:sp>
        <p:nvSpPr>
          <p:cNvPr id="12" name="TextBox 11">
            <a:extLst>
              <a:ext uri="{FF2B5EF4-FFF2-40B4-BE49-F238E27FC236}">
                <a16:creationId xmlns:a16="http://schemas.microsoft.com/office/drawing/2014/main" id="{9BA61845-4748-5848-A84F-C85498F5371F}"/>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sp>
        <p:nvSpPr>
          <p:cNvPr id="13" name="Rectangle 12">
            <a:extLst>
              <a:ext uri="{FF2B5EF4-FFF2-40B4-BE49-F238E27FC236}">
                <a16:creationId xmlns:a16="http://schemas.microsoft.com/office/drawing/2014/main" id="{F09CE25C-F332-784A-9BF1-6FDA68AB67CB}"/>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a:extLst>
              <a:ext uri="{FF2B5EF4-FFF2-40B4-BE49-F238E27FC236}">
                <a16:creationId xmlns:a16="http://schemas.microsoft.com/office/drawing/2014/main" id="{ABE24D97-460B-40DC-92FC-563FF0A52400}"/>
              </a:ext>
            </a:extLst>
          </p:cNvPr>
          <p:cNvGraphicFramePr>
            <a:graphicFrameLocks noChangeAspect="1"/>
          </p:cNvGraphicFramePr>
          <p:nvPr>
            <p:extLst>
              <p:ext uri="{D42A27DB-BD31-4B8C-83A1-F6EECF244321}">
                <p14:modId xmlns:p14="http://schemas.microsoft.com/office/powerpoint/2010/main" val="3025951724"/>
              </p:ext>
            </p:extLst>
          </p:nvPr>
        </p:nvGraphicFramePr>
        <p:xfrm>
          <a:off x="4495800" y="2971800"/>
          <a:ext cx="4495800" cy="2628900"/>
        </p:xfrm>
        <a:graphic>
          <a:graphicData uri="http://schemas.openxmlformats.org/presentationml/2006/ole">
            <mc:AlternateContent xmlns:mc="http://schemas.openxmlformats.org/markup-compatibility/2006">
              <mc:Choice xmlns:v="urn:schemas-microsoft-com:vml" Requires="v">
                <p:oleObj spid="_x0000_s33793" name="Macro-Enabled Worksheet" r:id="rId5" imgW="4496003" imgH="2629034" progId="Excel.SheetMacroEnabled.12">
                  <p:link updateAutomatic="1"/>
                </p:oleObj>
              </mc:Choice>
              <mc:Fallback>
                <p:oleObj name="Macro-Enabled Worksheet" r:id="rId5" imgW="4496003" imgH="2629034" progId="Excel.SheetMacroEnabled.12">
                  <p:link updateAutomatic="1"/>
                  <p:pic>
                    <p:nvPicPr>
                      <p:cNvPr id="2" name="Object 1">
                        <a:extLst>
                          <a:ext uri="{FF2B5EF4-FFF2-40B4-BE49-F238E27FC236}">
                            <a16:creationId xmlns:a16="http://schemas.microsoft.com/office/drawing/2014/main" id="{ABE24D97-460B-40DC-92FC-563FF0A52400}"/>
                          </a:ext>
                        </a:extLst>
                      </p:cNvPr>
                      <p:cNvPicPr/>
                      <p:nvPr/>
                    </p:nvPicPr>
                    <p:blipFill>
                      <a:blip r:embed="rId6"/>
                      <a:stretch>
                        <a:fillRect/>
                      </a:stretch>
                    </p:blipFill>
                    <p:spPr>
                      <a:xfrm>
                        <a:off x="4495800" y="2971800"/>
                        <a:ext cx="4495800" cy="2628900"/>
                      </a:xfrm>
                      <a:prstGeom prst="rect">
                        <a:avLst/>
                      </a:prstGeom>
                    </p:spPr>
                  </p:pic>
                </p:oleObj>
              </mc:Fallback>
            </mc:AlternateContent>
          </a:graphicData>
        </a:graphic>
      </p:graphicFrame>
    </p:spTree>
    <p:extLst>
      <p:ext uri="{BB962C8B-B14F-4D97-AF65-F5344CB8AC3E}">
        <p14:creationId xmlns:p14="http://schemas.microsoft.com/office/powerpoint/2010/main" val="2036362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 Personal Loan Product Mix</a:t>
            </a:r>
          </a:p>
        </p:txBody>
      </p:sp>
      <p:graphicFrame>
        <p:nvGraphicFramePr>
          <p:cNvPr id="23" name="Content Placeholder 22">
            <a:extLst>
              <a:ext uri="{FF2B5EF4-FFF2-40B4-BE49-F238E27FC236}">
                <a16:creationId xmlns:a16="http://schemas.microsoft.com/office/drawing/2014/main" id="{6159E590-C128-F244-A233-AF42B7760922}"/>
              </a:ext>
            </a:extLst>
          </p:cNvPr>
          <p:cNvGraphicFramePr>
            <a:graphicFrameLocks noGrp="1"/>
          </p:cNvGraphicFramePr>
          <p:nvPr>
            <p:ph idx="1"/>
            <p:extLst>
              <p:ext uri="{D42A27DB-BD31-4B8C-83A1-F6EECF244321}">
                <p14:modId xmlns:p14="http://schemas.microsoft.com/office/powerpoint/2010/main" val="2864677393"/>
              </p:ext>
            </p:extLst>
          </p:nvPr>
        </p:nvGraphicFramePr>
        <p:xfrm>
          <a:off x="457200" y="1600200"/>
          <a:ext cx="4038600" cy="4756150"/>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p:cNvSpPr>
            <a:spLocks noGrp="1"/>
          </p:cNvSpPr>
          <p:nvPr>
            <p:ph type="sldNum" sz="quarter" idx="12"/>
          </p:nvPr>
        </p:nvSpPr>
        <p:spPr/>
        <p:txBody>
          <a:bodyPr/>
          <a:lstStyle/>
          <a:p>
            <a:pPr>
              <a:defRPr/>
            </a:pPr>
            <a:fld id="{FD73080F-6EFF-4CB2-BC74-263AF00EEE29}" type="slidenum">
              <a:rPr lang="en-US" smtClean="0"/>
              <a:pPr>
                <a:defRPr/>
              </a:pPr>
              <a:t>45</a:t>
            </a:fld>
            <a:endParaRPr lang="en-US" dirty="0"/>
          </a:p>
        </p:txBody>
      </p:sp>
      <p:sp>
        <p:nvSpPr>
          <p:cNvPr id="11" name="TextBox 1"/>
          <p:cNvSpPr txBox="1"/>
          <p:nvPr/>
        </p:nvSpPr>
        <p:spPr>
          <a:xfrm>
            <a:off x="6365614" y="5268102"/>
            <a:ext cx="914434" cy="22859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bg1"/>
                </a:solidFill>
              </a:rPr>
              <a:t>14.0%</a:t>
            </a:r>
            <a:endParaRPr lang="en-US" sz="1100" dirty="0">
              <a:solidFill>
                <a:schemeClr val="bg1"/>
              </a:solidFill>
            </a:endParaRPr>
          </a:p>
        </p:txBody>
      </p:sp>
      <p:sp>
        <p:nvSpPr>
          <p:cNvPr id="3" name="TextBox 2"/>
          <p:cNvSpPr txBox="1"/>
          <p:nvPr/>
        </p:nvSpPr>
        <p:spPr>
          <a:xfrm>
            <a:off x="7010434" y="381000"/>
            <a:ext cx="1497526" cy="276999"/>
          </a:xfrm>
          <a:prstGeom prst="rect">
            <a:avLst/>
          </a:prstGeom>
          <a:noFill/>
        </p:spPr>
        <p:txBody>
          <a:bodyPr wrap="none" rtlCol="0">
            <a:spAutoFit/>
          </a:bodyPr>
          <a:lstStyle/>
          <a:p>
            <a:r>
              <a:rPr lang="en-CA" dirty="0">
                <a:solidFill>
                  <a:srgbClr val="7F7F7F"/>
                </a:solidFill>
              </a:rPr>
              <a:t>Updated Monthly</a:t>
            </a:r>
          </a:p>
        </p:txBody>
      </p:sp>
      <p:sp>
        <p:nvSpPr>
          <p:cNvPr id="7" name="TextBox 6">
            <a:extLst>
              <a:ext uri="{FF2B5EF4-FFF2-40B4-BE49-F238E27FC236}">
                <a16:creationId xmlns:a16="http://schemas.microsoft.com/office/drawing/2014/main" id="{A534BE23-28FD-6541-B494-E8B92950F788}"/>
              </a:ext>
            </a:extLst>
          </p:cNvPr>
          <p:cNvSpPr txBox="1"/>
          <p:nvPr/>
        </p:nvSpPr>
        <p:spPr>
          <a:xfrm>
            <a:off x="5105400" y="2057400"/>
            <a:ext cx="2971800" cy="461665"/>
          </a:xfrm>
          <a:prstGeom prst="rect">
            <a:avLst/>
          </a:prstGeom>
          <a:noFill/>
        </p:spPr>
        <p:txBody>
          <a:bodyPr wrap="square" rtlCol="0">
            <a:spAutoFit/>
          </a:bodyPr>
          <a:lstStyle/>
          <a:p>
            <a:r>
              <a:rPr lang="en-US" dirty="0"/>
              <a:t>Note:  This represents mix of personal loans with banks.</a:t>
            </a:r>
          </a:p>
        </p:txBody>
      </p:sp>
      <p:graphicFrame>
        <p:nvGraphicFramePr>
          <p:cNvPr id="4" name="Object 3">
            <a:extLst>
              <a:ext uri="{FF2B5EF4-FFF2-40B4-BE49-F238E27FC236}">
                <a16:creationId xmlns:a16="http://schemas.microsoft.com/office/drawing/2014/main" id="{8FFDE45A-5FE6-4E17-B58A-6BF54C4FFCC7}"/>
              </a:ext>
            </a:extLst>
          </p:cNvPr>
          <p:cNvGraphicFramePr>
            <a:graphicFrameLocks noChangeAspect="1"/>
          </p:cNvGraphicFramePr>
          <p:nvPr>
            <p:extLst>
              <p:ext uri="{D42A27DB-BD31-4B8C-83A1-F6EECF244321}">
                <p14:modId xmlns:p14="http://schemas.microsoft.com/office/powerpoint/2010/main" val="1022079951"/>
              </p:ext>
            </p:extLst>
          </p:nvPr>
        </p:nvGraphicFramePr>
        <p:xfrm>
          <a:off x="4953000" y="3987497"/>
          <a:ext cx="4086225" cy="2233613"/>
        </p:xfrm>
        <a:graphic>
          <a:graphicData uri="http://schemas.openxmlformats.org/presentationml/2006/ole">
            <mc:AlternateContent xmlns:mc="http://schemas.openxmlformats.org/markup-compatibility/2006">
              <mc:Choice xmlns:v="urn:schemas-microsoft-com:vml" Requires="v">
                <p:oleObj spid="_x0000_s34817" name="Macro-Enabled Worksheet" r:id="rId5" imgW="4086352" imgH="2233691" progId="Excel.SheetMacroEnabled.12">
                  <p:link updateAutomatic="1"/>
                </p:oleObj>
              </mc:Choice>
              <mc:Fallback>
                <p:oleObj name="Macro-Enabled Worksheet" r:id="rId5" imgW="4086352" imgH="2233691" progId="Excel.SheetMacroEnabled.12">
                  <p:link updateAutomatic="1"/>
                  <p:pic>
                    <p:nvPicPr>
                      <p:cNvPr id="4" name="Object 3">
                        <a:extLst>
                          <a:ext uri="{FF2B5EF4-FFF2-40B4-BE49-F238E27FC236}">
                            <a16:creationId xmlns:a16="http://schemas.microsoft.com/office/drawing/2014/main" id="{8FFDE45A-5FE6-4E17-B58A-6BF54C4FFCC7}"/>
                          </a:ext>
                        </a:extLst>
                      </p:cNvPr>
                      <p:cNvPicPr/>
                      <p:nvPr/>
                    </p:nvPicPr>
                    <p:blipFill>
                      <a:blip r:embed="rId6"/>
                      <a:stretch>
                        <a:fillRect/>
                      </a:stretch>
                    </p:blipFill>
                    <p:spPr>
                      <a:xfrm>
                        <a:off x="4953000" y="3987497"/>
                        <a:ext cx="4086225" cy="2233613"/>
                      </a:xfrm>
                      <a:prstGeom prst="rect">
                        <a:avLst/>
                      </a:prstGeom>
                    </p:spPr>
                  </p:pic>
                </p:oleObj>
              </mc:Fallback>
            </mc:AlternateContent>
          </a:graphicData>
        </a:graphic>
      </p:graphicFrame>
    </p:spTree>
    <p:extLst>
      <p:ext uri="{BB962C8B-B14F-4D97-AF65-F5344CB8AC3E}">
        <p14:creationId xmlns:p14="http://schemas.microsoft.com/office/powerpoint/2010/main" val="187158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Slide Number Placeholder 4"/>
          <p:cNvSpPr>
            <a:spLocks noGrp="1"/>
          </p:cNvSpPr>
          <p:nvPr>
            <p:ph type="sldNum" sz="quarter" idx="12"/>
          </p:nvPr>
        </p:nvSpPr>
        <p:spPr>
          <a:noFill/>
          <a:ln>
            <a:miter lim="800000"/>
            <a:headEnd/>
            <a:tailEnd/>
          </a:ln>
        </p:spPr>
        <p:txBody>
          <a:bodyPr/>
          <a:lstStyle/>
          <a:p>
            <a:fld id="{99EB6422-225A-4B9F-8B21-8ACE017DD81A}" type="slidenum">
              <a:rPr lang="en-US" smtClean="0"/>
              <a:pPr/>
              <a:t>46</a:t>
            </a:fld>
            <a:endParaRPr lang="en-US"/>
          </a:p>
        </p:txBody>
      </p:sp>
      <p:sp>
        <p:nvSpPr>
          <p:cNvPr id="829443" name="Rectangle 2"/>
          <p:cNvSpPr>
            <a:spLocks noChangeArrowheads="1"/>
          </p:cNvSpPr>
          <p:nvPr/>
        </p:nvSpPr>
        <p:spPr bwMode="auto">
          <a:xfrm>
            <a:off x="685800" y="384175"/>
            <a:ext cx="8001000" cy="1216025"/>
          </a:xfrm>
          <a:prstGeom prst="rect">
            <a:avLst/>
          </a:prstGeom>
          <a:noFill/>
          <a:ln w="9525">
            <a:noFill/>
            <a:miter lim="800000"/>
            <a:headEnd/>
            <a:tailEnd/>
          </a:ln>
        </p:spPr>
        <p:txBody>
          <a:bodyPr anchor="b"/>
          <a:lstStyle/>
          <a:p>
            <a:endParaRPr lang="en-CA" sz="3200">
              <a:solidFill>
                <a:schemeClr val="tx2"/>
              </a:solidFill>
            </a:endParaRPr>
          </a:p>
        </p:txBody>
      </p:sp>
      <p:sp>
        <p:nvSpPr>
          <p:cNvPr id="829444" name="Rectangle 3"/>
          <p:cNvSpPr>
            <a:spLocks noChangeArrowheads="1"/>
          </p:cNvSpPr>
          <p:nvPr/>
        </p:nvSpPr>
        <p:spPr bwMode="auto">
          <a:xfrm>
            <a:off x="762000" y="457200"/>
            <a:ext cx="184150" cy="579438"/>
          </a:xfrm>
          <a:prstGeom prst="rect">
            <a:avLst/>
          </a:prstGeom>
          <a:noFill/>
          <a:ln w="9525">
            <a:noFill/>
            <a:miter lim="800000"/>
            <a:headEnd/>
            <a:tailEnd/>
          </a:ln>
        </p:spPr>
        <p:txBody>
          <a:bodyPr wrap="none">
            <a:spAutoFit/>
          </a:bodyPr>
          <a:lstStyle/>
          <a:p>
            <a:pPr eaLnBrk="0" hangingPunct="0"/>
            <a:endParaRPr lang="en-CA" sz="3200">
              <a:solidFill>
                <a:schemeClr val="tx2"/>
              </a:solidFill>
            </a:endParaRPr>
          </a:p>
        </p:txBody>
      </p:sp>
      <p:sp>
        <p:nvSpPr>
          <p:cNvPr id="829445" name="Rectangle 6"/>
          <p:cNvSpPr>
            <a:spLocks noChangeArrowheads="1"/>
          </p:cNvSpPr>
          <p:nvPr/>
        </p:nvSpPr>
        <p:spPr bwMode="auto">
          <a:xfrm>
            <a:off x="762000" y="762000"/>
            <a:ext cx="5165068" cy="830997"/>
          </a:xfrm>
          <a:prstGeom prst="rect">
            <a:avLst/>
          </a:prstGeom>
          <a:noFill/>
          <a:ln w="9525">
            <a:noFill/>
            <a:miter lim="800000"/>
            <a:headEnd/>
            <a:tailEnd/>
          </a:ln>
        </p:spPr>
        <p:txBody>
          <a:bodyPr wrap="none">
            <a:spAutoFit/>
          </a:bodyPr>
          <a:lstStyle/>
          <a:p>
            <a:pPr eaLnBrk="0" hangingPunct="0"/>
            <a:r>
              <a:rPr lang="en-US" sz="2400" dirty="0">
                <a:solidFill>
                  <a:schemeClr val="tx2"/>
                </a:solidFill>
                <a:latin typeface="+mn-lt"/>
              </a:rPr>
              <a:t>Banks in Canada</a:t>
            </a:r>
            <a:br>
              <a:rPr lang="en-US" sz="2400" dirty="0">
                <a:solidFill>
                  <a:schemeClr val="tx2"/>
                </a:solidFill>
                <a:latin typeface="+mn-lt"/>
              </a:rPr>
            </a:br>
            <a:r>
              <a:rPr lang="en-US" sz="2400" dirty="0">
                <a:solidFill>
                  <a:schemeClr val="tx2"/>
                </a:solidFill>
                <a:latin typeface="+mn-lt"/>
              </a:rPr>
              <a:t>Personal Loan Market Sizing &gt;$.5BN</a:t>
            </a:r>
          </a:p>
        </p:txBody>
      </p:sp>
      <p:sp>
        <p:nvSpPr>
          <p:cNvPr id="829446" name="TextBox 7"/>
          <p:cNvSpPr txBox="1">
            <a:spLocks noChangeArrowheads="1"/>
          </p:cNvSpPr>
          <p:nvPr/>
        </p:nvSpPr>
        <p:spPr bwMode="auto">
          <a:xfrm>
            <a:off x="6981825" y="457200"/>
            <a:ext cx="1552575" cy="276225"/>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Annually</a:t>
            </a:r>
          </a:p>
        </p:txBody>
      </p:sp>
      <p:sp>
        <p:nvSpPr>
          <p:cNvPr id="8" name="Rectangle 7"/>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801C28-4860-E145-BA16-3DABB80D6D21}"/>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8AF7FBF-CCE6-4A14-8109-7156C2731411}"/>
              </a:ext>
            </a:extLst>
          </p:cNvPr>
          <p:cNvPicPr>
            <a:picLocks noChangeAspect="1"/>
          </p:cNvPicPr>
          <p:nvPr/>
        </p:nvPicPr>
        <p:blipFill>
          <a:blip r:embed="rId3"/>
          <a:stretch>
            <a:fillRect/>
          </a:stretch>
        </p:blipFill>
        <p:spPr>
          <a:xfrm>
            <a:off x="854075" y="1757362"/>
            <a:ext cx="6638925" cy="40767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Slide Number Placeholder 4"/>
          <p:cNvSpPr>
            <a:spLocks noGrp="1"/>
          </p:cNvSpPr>
          <p:nvPr>
            <p:ph type="sldNum" sz="quarter" idx="12"/>
          </p:nvPr>
        </p:nvSpPr>
        <p:spPr>
          <a:noFill/>
          <a:ln>
            <a:miter lim="800000"/>
            <a:headEnd/>
            <a:tailEnd/>
          </a:ln>
        </p:spPr>
        <p:txBody>
          <a:bodyPr/>
          <a:lstStyle/>
          <a:p>
            <a:fld id="{99EB6422-225A-4B9F-8B21-8ACE017DD81A}" type="slidenum">
              <a:rPr lang="en-US" smtClean="0"/>
              <a:pPr/>
              <a:t>47</a:t>
            </a:fld>
            <a:endParaRPr lang="en-US"/>
          </a:p>
        </p:txBody>
      </p:sp>
      <p:sp>
        <p:nvSpPr>
          <p:cNvPr id="829443" name="Rectangle 2"/>
          <p:cNvSpPr>
            <a:spLocks noChangeArrowheads="1"/>
          </p:cNvSpPr>
          <p:nvPr/>
        </p:nvSpPr>
        <p:spPr bwMode="auto">
          <a:xfrm>
            <a:off x="685800" y="384175"/>
            <a:ext cx="8001000" cy="1216025"/>
          </a:xfrm>
          <a:prstGeom prst="rect">
            <a:avLst/>
          </a:prstGeom>
          <a:noFill/>
          <a:ln w="9525">
            <a:noFill/>
            <a:miter lim="800000"/>
            <a:headEnd/>
            <a:tailEnd/>
          </a:ln>
        </p:spPr>
        <p:txBody>
          <a:bodyPr anchor="b"/>
          <a:lstStyle/>
          <a:p>
            <a:endParaRPr lang="en-CA" sz="3200">
              <a:solidFill>
                <a:schemeClr val="tx2"/>
              </a:solidFill>
            </a:endParaRPr>
          </a:p>
        </p:txBody>
      </p:sp>
      <p:sp>
        <p:nvSpPr>
          <p:cNvPr id="829444" name="Rectangle 3"/>
          <p:cNvSpPr>
            <a:spLocks noChangeArrowheads="1"/>
          </p:cNvSpPr>
          <p:nvPr/>
        </p:nvSpPr>
        <p:spPr bwMode="auto">
          <a:xfrm>
            <a:off x="762000" y="457200"/>
            <a:ext cx="184150" cy="579438"/>
          </a:xfrm>
          <a:prstGeom prst="rect">
            <a:avLst/>
          </a:prstGeom>
          <a:noFill/>
          <a:ln w="9525">
            <a:noFill/>
            <a:miter lim="800000"/>
            <a:headEnd/>
            <a:tailEnd/>
          </a:ln>
        </p:spPr>
        <p:txBody>
          <a:bodyPr wrap="none">
            <a:spAutoFit/>
          </a:bodyPr>
          <a:lstStyle/>
          <a:p>
            <a:pPr eaLnBrk="0" hangingPunct="0"/>
            <a:endParaRPr lang="en-CA" sz="3200">
              <a:solidFill>
                <a:schemeClr val="tx2"/>
              </a:solidFill>
            </a:endParaRPr>
          </a:p>
        </p:txBody>
      </p:sp>
      <p:sp>
        <p:nvSpPr>
          <p:cNvPr id="829445" name="Rectangle 6"/>
          <p:cNvSpPr>
            <a:spLocks noChangeArrowheads="1"/>
          </p:cNvSpPr>
          <p:nvPr/>
        </p:nvSpPr>
        <p:spPr bwMode="auto">
          <a:xfrm>
            <a:off x="762000" y="762000"/>
            <a:ext cx="5165068" cy="830997"/>
          </a:xfrm>
          <a:prstGeom prst="rect">
            <a:avLst/>
          </a:prstGeom>
          <a:noFill/>
          <a:ln w="9525">
            <a:noFill/>
            <a:miter lim="800000"/>
            <a:headEnd/>
            <a:tailEnd/>
          </a:ln>
        </p:spPr>
        <p:txBody>
          <a:bodyPr wrap="none">
            <a:spAutoFit/>
          </a:bodyPr>
          <a:lstStyle/>
          <a:p>
            <a:pPr eaLnBrk="0" hangingPunct="0"/>
            <a:r>
              <a:rPr lang="en-US" sz="2400" dirty="0">
                <a:solidFill>
                  <a:schemeClr val="tx2"/>
                </a:solidFill>
                <a:latin typeface="+mn-lt"/>
              </a:rPr>
              <a:t>Banks in Canada</a:t>
            </a:r>
            <a:br>
              <a:rPr lang="en-US" sz="2400" dirty="0">
                <a:solidFill>
                  <a:schemeClr val="tx2"/>
                </a:solidFill>
                <a:latin typeface="+mn-lt"/>
              </a:rPr>
            </a:br>
            <a:r>
              <a:rPr lang="en-US" sz="2400" dirty="0">
                <a:solidFill>
                  <a:schemeClr val="tx2"/>
                </a:solidFill>
                <a:latin typeface="+mn-lt"/>
              </a:rPr>
              <a:t>Personal Loan Market Sizing &lt;$.5BN</a:t>
            </a:r>
          </a:p>
        </p:txBody>
      </p:sp>
      <p:sp>
        <p:nvSpPr>
          <p:cNvPr id="829446" name="TextBox 7"/>
          <p:cNvSpPr txBox="1">
            <a:spLocks noChangeArrowheads="1"/>
          </p:cNvSpPr>
          <p:nvPr/>
        </p:nvSpPr>
        <p:spPr bwMode="auto">
          <a:xfrm>
            <a:off x="6981825" y="457200"/>
            <a:ext cx="1552575" cy="276225"/>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Annually</a:t>
            </a:r>
          </a:p>
        </p:txBody>
      </p:sp>
      <p:sp>
        <p:nvSpPr>
          <p:cNvPr id="8" name="Rectangle 7"/>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BDE2CB-48E9-8840-882B-5EA69BD53FE1}"/>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4ACC692-F2B2-4B8A-B4ED-0A7736A86637}"/>
              </a:ext>
            </a:extLst>
          </p:cNvPr>
          <p:cNvPicPr>
            <a:picLocks noChangeAspect="1"/>
          </p:cNvPicPr>
          <p:nvPr/>
        </p:nvPicPr>
        <p:blipFill>
          <a:blip r:embed="rId3"/>
          <a:stretch>
            <a:fillRect/>
          </a:stretch>
        </p:blipFill>
        <p:spPr>
          <a:xfrm>
            <a:off x="849312" y="1897797"/>
            <a:ext cx="6638925" cy="3662363"/>
          </a:xfrm>
          <a:prstGeom prst="rect">
            <a:avLst/>
          </a:prstGeom>
        </p:spPr>
      </p:pic>
    </p:spTree>
    <p:extLst>
      <p:ext uri="{BB962C8B-B14F-4D97-AF65-F5344CB8AC3E}">
        <p14:creationId xmlns:p14="http://schemas.microsoft.com/office/powerpoint/2010/main" val="874109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9" name="Rectangle 2"/>
          <p:cNvSpPr>
            <a:spLocks noGrp="1" noChangeArrowheads="1"/>
          </p:cNvSpPr>
          <p:nvPr>
            <p:ph type="title"/>
          </p:nvPr>
        </p:nvSpPr>
        <p:spPr>
          <a:xfrm>
            <a:off x="860612" y="0"/>
            <a:ext cx="4572000" cy="1600200"/>
          </a:xfrm>
        </p:spPr>
        <p:txBody>
          <a:bodyPr>
            <a:normAutofit/>
          </a:bodyPr>
          <a:lstStyle/>
          <a:p>
            <a:pPr eaLnBrk="1" hangingPunct="1"/>
            <a:r>
              <a:rPr lang="en-US" dirty="0"/>
              <a:t>Personal Loans and Credit Card Share Change Summary</a:t>
            </a:r>
          </a:p>
        </p:txBody>
      </p:sp>
      <p:sp>
        <p:nvSpPr>
          <p:cNvPr id="833538" name="Slide Number Placeholder 4"/>
          <p:cNvSpPr>
            <a:spLocks noGrp="1"/>
          </p:cNvSpPr>
          <p:nvPr>
            <p:ph type="sldNum" sz="quarter" idx="12"/>
          </p:nvPr>
        </p:nvSpPr>
        <p:spPr>
          <a:noFill/>
          <a:ln>
            <a:miter lim="800000"/>
            <a:headEnd/>
            <a:tailEnd/>
          </a:ln>
        </p:spPr>
        <p:txBody>
          <a:bodyPr/>
          <a:lstStyle/>
          <a:p>
            <a:fld id="{5A337EE7-5C9D-4A59-921B-F446E9FB0E21}" type="slidenum">
              <a:rPr lang="en-US" smtClean="0"/>
              <a:pPr/>
              <a:t>48</a:t>
            </a:fld>
            <a:endParaRPr lang="en-US"/>
          </a:p>
        </p:txBody>
      </p:sp>
      <p:sp>
        <p:nvSpPr>
          <p:cNvPr id="8" name="TextBox 7"/>
          <p:cNvSpPr txBox="1"/>
          <p:nvPr/>
        </p:nvSpPr>
        <p:spPr>
          <a:xfrm>
            <a:off x="5362496" y="800100"/>
            <a:ext cx="3781504" cy="276999"/>
          </a:xfrm>
          <a:prstGeom prst="rect">
            <a:avLst/>
          </a:prstGeom>
          <a:noFill/>
        </p:spPr>
        <p:txBody>
          <a:bodyPr wrap="none" rtlCol="0">
            <a:spAutoFit/>
          </a:bodyPr>
          <a:lstStyle>
            <a:defPPr>
              <a:defRPr lang="en-US"/>
            </a:defPPr>
            <a:lvl1pPr algn="l" rtl="0" fontAlgn="base">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1200" kern="1200">
                <a:solidFill>
                  <a:schemeClr val="tx1"/>
                </a:solidFill>
                <a:latin typeface="Verdana" pitchFamily="34" charset="0"/>
                <a:ea typeface="+mn-ea"/>
                <a:cs typeface="+mn-cs"/>
              </a:defRPr>
            </a:lvl2pPr>
            <a:lvl3pPr marL="914400" algn="l" rtl="0" fontAlgn="base">
              <a:spcBef>
                <a:spcPct val="0"/>
              </a:spcBef>
              <a:spcAft>
                <a:spcPct val="0"/>
              </a:spcAft>
              <a:defRPr sz="1200" kern="1200">
                <a:solidFill>
                  <a:schemeClr val="tx1"/>
                </a:solidFill>
                <a:latin typeface="Verdana" pitchFamily="34" charset="0"/>
                <a:ea typeface="+mn-ea"/>
                <a:cs typeface="+mn-cs"/>
              </a:defRPr>
            </a:lvl3pPr>
            <a:lvl4pPr marL="1371600" algn="l" rtl="0" fontAlgn="base">
              <a:spcBef>
                <a:spcPct val="0"/>
              </a:spcBef>
              <a:spcAft>
                <a:spcPct val="0"/>
              </a:spcAft>
              <a:defRPr sz="1200" kern="1200">
                <a:solidFill>
                  <a:schemeClr val="tx1"/>
                </a:solidFill>
                <a:latin typeface="Verdana" pitchFamily="34" charset="0"/>
                <a:ea typeface="+mn-ea"/>
                <a:cs typeface="+mn-cs"/>
              </a:defRPr>
            </a:lvl4pPr>
            <a:lvl5pPr marL="1828800" algn="l" rtl="0" fontAlgn="base">
              <a:spcBef>
                <a:spcPct val="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Verdana" pitchFamily="34" charset="0"/>
                <a:ea typeface="+mn-ea"/>
                <a:cs typeface="+mn-cs"/>
              </a:defRPr>
            </a:lvl6pPr>
            <a:lvl7pPr marL="2743200" algn="l" defTabSz="914400" rtl="0" eaLnBrk="1" latinLnBrk="0" hangingPunct="1">
              <a:defRPr sz="1200" kern="1200">
                <a:solidFill>
                  <a:schemeClr val="tx1"/>
                </a:solidFill>
                <a:latin typeface="Verdana" pitchFamily="34" charset="0"/>
                <a:ea typeface="+mn-ea"/>
                <a:cs typeface="+mn-cs"/>
              </a:defRPr>
            </a:lvl7pPr>
            <a:lvl8pPr marL="3200400" algn="l" defTabSz="914400" rtl="0" eaLnBrk="1" latinLnBrk="0" hangingPunct="1">
              <a:defRPr sz="1200" kern="1200">
                <a:solidFill>
                  <a:schemeClr val="tx1"/>
                </a:solidFill>
                <a:latin typeface="Verdana" pitchFamily="34" charset="0"/>
                <a:ea typeface="+mn-ea"/>
                <a:cs typeface="+mn-cs"/>
              </a:defRPr>
            </a:lvl8pPr>
            <a:lvl9pPr marL="3657600" algn="l" defTabSz="914400" rtl="0" eaLnBrk="1" latinLnBrk="0" hangingPunct="1">
              <a:defRPr sz="1200" kern="1200">
                <a:solidFill>
                  <a:schemeClr val="tx1"/>
                </a:solidFill>
                <a:latin typeface="Verdana" pitchFamily="34" charset="0"/>
                <a:ea typeface="+mn-ea"/>
                <a:cs typeface="+mn-cs"/>
              </a:defRPr>
            </a:lvl9pPr>
          </a:lstStyle>
          <a:p>
            <a:r>
              <a:rPr lang="en-US" dirty="0">
                <a:solidFill>
                  <a:srgbClr val="7F7F7F"/>
                </a:solidFill>
              </a:rPr>
              <a:t>Sorted in order of 12-month changes in share.</a:t>
            </a:r>
          </a:p>
        </p:txBody>
      </p:sp>
      <p:sp>
        <p:nvSpPr>
          <p:cNvPr id="6" name="Rectangle 5"/>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CAB2744-64E3-5F4D-BD31-E9419FFD85A0}"/>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sp>
        <p:nvSpPr>
          <p:cNvPr id="10" name="Rectangle 9">
            <a:extLst>
              <a:ext uri="{FF2B5EF4-FFF2-40B4-BE49-F238E27FC236}">
                <a16:creationId xmlns:a16="http://schemas.microsoft.com/office/drawing/2014/main" id="{3B8FA026-E157-4847-8AA2-5F5E4F8E3890}"/>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a:extLst>
              <a:ext uri="{FF2B5EF4-FFF2-40B4-BE49-F238E27FC236}">
                <a16:creationId xmlns:a16="http://schemas.microsoft.com/office/drawing/2014/main" id="{04B2C6B1-F5E0-4BA5-9BB5-2C3F43E0336A}"/>
              </a:ext>
            </a:extLst>
          </p:cNvPr>
          <p:cNvGraphicFramePr>
            <a:graphicFrameLocks noChangeAspect="1"/>
          </p:cNvGraphicFramePr>
          <p:nvPr>
            <p:extLst>
              <p:ext uri="{D42A27DB-BD31-4B8C-83A1-F6EECF244321}">
                <p14:modId xmlns:p14="http://schemas.microsoft.com/office/powerpoint/2010/main" val="2240843042"/>
              </p:ext>
            </p:extLst>
          </p:nvPr>
        </p:nvGraphicFramePr>
        <p:xfrm>
          <a:off x="228600" y="1692277"/>
          <a:ext cx="4287617" cy="3489323"/>
        </p:xfrm>
        <a:graphic>
          <a:graphicData uri="http://schemas.openxmlformats.org/presentationml/2006/ole">
            <mc:AlternateContent xmlns:mc="http://schemas.openxmlformats.org/markup-compatibility/2006">
              <mc:Choice xmlns:v="urn:schemas-microsoft-com:vml" Requires="v">
                <p:oleObj spid="_x0000_s35841" name="Macro-Enabled Worksheet" r:id="rId4" imgW="4757725" imgH="3871946" progId="Excel.SheetMacroEnabled.12">
                  <p:link updateAutomatic="1"/>
                </p:oleObj>
              </mc:Choice>
              <mc:Fallback>
                <p:oleObj name="Macro-Enabled Worksheet" r:id="rId4" imgW="4757725" imgH="3871946" progId="Excel.SheetMacroEnabled.12">
                  <p:link updateAutomatic="1"/>
                  <p:pic>
                    <p:nvPicPr>
                      <p:cNvPr id="2" name="Object 1">
                        <a:extLst>
                          <a:ext uri="{FF2B5EF4-FFF2-40B4-BE49-F238E27FC236}">
                            <a16:creationId xmlns:a16="http://schemas.microsoft.com/office/drawing/2014/main" id="{04B2C6B1-F5E0-4BA5-9BB5-2C3F43E0336A}"/>
                          </a:ext>
                        </a:extLst>
                      </p:cNvPr>
                      <p:cNvPicPr/>
                      <p:nvPr/>
                    </p:nvPicPr>
                    <p:blipFill>
                      <a:blip r:embed="rId5"/>
                      <a:stretch>
                        <a:fillRect/>
                      </a:stretch>
                    </p:blipFill>
                    <p:spPr>
                      <a:xfrm>
                        <a:off x="228600" y="1692277"/>
                        <a:ext cx="4287617" cy="348932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0C57C591-6305-4D29-8EBF-801904C84C01}"/>
              </a:ext>
            </a:extLst>
          </p:cNvPr>
          <p:cNvGraphicFramePr>
            <a:graphicFrameLocks noChangeAspect="1"/>
          </p:cNvGraphicFramePr>
          <p:nvPr>
            <p:extLst>
              <p:ext uri="{D42A27DB-BD31-4B8C-83A1-F6EECF244321}">
                <p14:modId xmlns:p14="http://schemas.microsoft.com/office/powerpoint/2010/main" val="3746279536"/>
              </p:ext>
            </p:extLst>
          </p:nvPr>
        </p:nvGraphicFramePr>
        <p:xfrm>
          <a:off x="4553589" y="1667160"/>
          <a:ext cx="4438011" cy="4402472"/>
        </p:xfrm>
        <a:graphic>
          <a:graphicData uri="http://schemas.openxmlformats.org/presentationml/2006/ole">
            <mc:AlternateContent xmlns:mc="http://schemas.openxmlformats.org/markup-compatibility/2006">
              <mc:Choice xmlns:v="urn:schemas-microsoft-com:vml" Requires="v">
                <p:oleObj spid="_x0000_s35842" name="Macro-Enabled Worksheet" r:id="rId6" imgW="4757725" imgH="3871946" progId="Excel.SheetMacroEnabled.12">
                  <p:link updateAutomatic="1"/>
                </p:oleObj>
              </mc:Choice>
              <mc:Fallback>
                <p:oleObj name="Macro-Enabled Worksheet" r:id="rId6" imgW="4757725" imgH="3871946" progId="Excel.SheetMacroEnabled.12">
                  <p:link updateAutomatic="1"/>
                  <p:pic>
                    <p:nvPicPr>
                      <p:cNvPr id="3" name="Object 2">
                        <a:extLst>
                          <a:ext uri="{FF2B5EF4-FFF2-40B4-BE49-F238E27FC236}">
                            <a16:creationId xmlns:a16="http://schemas.microsoft.com/office/drawing/2014/main" id="{0C57C591-6305-4D29-8EBF-801904C84C01}"/>
                          </a:ext>
                        </a:extLst>
                      </p:cNvPr>
                      <p:cNvPicPr/>
                      <p:nvPr/>
                    </p:nvPicPr>
                    <p:blipFill>
                      <a:blip r:embed="rId7"/>
                      <a:stretch>
                        <a:fillRect/>
                      </a:stretch>
                    </p:blipFill>
                    <p:spPr>
                      <a:xfrm>
                        <a:off x="4553589" y="1667160"/>
                        <a:ext cx="4438011" cy="4402472"/>
                      </a:xfrm>
                      <a:prstGeom prst="rect">
                        <a:avLst/>
                      </a:prstGeom>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600-000016000000}"/>
              </a:ext>
            </a:extLst>
          </p:cNvPr>
          <p:cNvGraphicFramePr>
            <a:graphicFrameLocks/>
          </p:cNvGraphicFramePr>
          <p:nvPr>
            <p:extLst>
              <p:ext uri="{D42A27DB-BD31-4B8C-83A1-F6EECF244321}">
                <p14:modId xmlns:p14="http://schemas.microsoft.com/office/powerpoint/2010/main" val="2308898602"/>
              </p:ext>
            </p:extLst>
          </p:nvPr>
        </p:nvGraphicFramePr>
        <p:xfrm>
          <a:off x="0" y="1650224"/>
          <a:ext cx="4038600" cy="448945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p:txBody>
          <a:bodyPr>
            <a:normAutofit/>
          </a:bodyPr>
          <a:lstStyle/>
          <a:p>
            <a:r>
              <a:rPr lang="en-US" dirty="0"/>
              <a:t>Personal Loan and Credit Card Share Changes</a:t>
            </a:r>
            <a:br>
              <a:rPr lang="en-US" dirty="0"/>
            </a:br>
            <a:r>
              <a:rPr lang="en-US" dirty="0"/>
              <a:t>Large Full-Service Banks</a:t>
            </a:r>
            <a:endParaRPr lang="en-CA" dirty="0"/>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49</a:t>
            </a:fld>
            <a:endParaRPr lang="en-US"/>
          </a:p>
        </p:txBody>
      </p:sp>
      <p:pic>
        <p:nvPicPr>
          <p:cNvPr id="9" name="Picture 8"/>
          <p:cNvPicPr>
            <a:picLocks noChangeAspect="1"/>
          </p:cNvPicPr>
          <p:nvPr/>
        </p:nvPicPr>
        <p:blipFill>
          <a:blip r:embed="rId5"/>
          <a:stretch>
            <a:fillRect/>
          </a:stretch>
        </p:blipFill>
        <p:spPr>
          <a:xfrm>
            <a:off x="2230149" y="2537588"/>
            <a:ext cx="353599" cy="323116"/>
          </a:xfrm>
          <a:prstGeom prst="rect">
            <a:avLst/>
          </a:prstGeom>
        </p:spPr>
      </p:pic>
      <p:pic>
        <p:nvPicPr>
          <p:cNvPr id="16" name="Picture 15"/>
          <p:cNvPicPr>
            <a:picLocks noChangeAspect="1"/>
          </p:cNvPicPr>
          <p:nvPr/>
        </p:nvPicPr>
        <p:blipFill>
          <a:blip r:embed="rId6"/>
          <a:stretch>
            <a:fillRect/>
          </a:stretch>
        </p:blipFill>
        <p:spPr>
          <a:xfrm>
            <a:off x="2230149" y="4800695"/>
            <a:ext cx="261377" cy="278461"/>
          </a:xfrm>
          <a:prstGeom prst="rect">
            <a:avLst/>
          </a:prstGeom>
        </p:spPr>
      </p:pic>
      <p:pic>
        <p:nvPicPr>
          <p:cNvPr id="14" name="Picture 13">
            <a:extLst>
              <a:ext uri="{FF2B5EF4-FFF2-40B4-BE49-F238E27FC236}">
                <a16:creationId xmlns:a16="http://schemas.microsoft.com/office/drawing/2014/main" id="{F04E85A3-9091-4BD1-8F78-48C43F618D28}"/>
              </a:ext>
            </a:extLst>
          </p:cNvPr>
          <p:cNvPicPr>
            <a:picLocks noChangeAspect="1"/>
          </p:cNvPicPr>
          <p:nvPr/>
        </p:nvPicPr>
        <p:blipFill>
          <a:blip r:embed="rId7"/>
          <a:stretch>
            <a:fillRect/>
          </a:stretch>
        </p:blipFill>
        <p:spPr>
          <a:xfrm>
            <a:off x="2230149" y="3591794"/>
            <a:ext cx="296105" cy="303155"/>
          </a:xfrm>
          <a:prstGeom prst="rect">
            <a:avLst/>
          </a:prstGeom>
        </p:spPr>
      </p:pic>
      <p:pic>
        <p:nvPicPr>
          <p:cNvPr id="17" name="Picture 16">
            <a:extLst>
              <a:ext uri="{FF2B5EF4-FFF2-40B4-BE49-F238E27FC236}">
                <a16:creationId xmlns:a16="http://schemas.microsoft.com/office/drawing/2014/main" id="{9FDB2D5C-151A-4686-8B2B-74E06C21F012}"/>
              </a:ext>
            </a:extLst>
          </p:cNvPr>
          <p:cNvPicPr>
            <a:picLocks noChangeAspect="1"/>
          </p:cNvPicPr>
          <p:nvPr/>
        </p:nvPicPr>
        <p:blipFill>
          <a:blip r:embed="rId8"/>
          <a:stretch>
            <a:fillRect/>
          </a:stretch>
        </p:blipFill>
        <p:spPr>
          <a:xfrm>
            <a:off x="2230149" y="5090389"/>
            <a:ext cx="296024" cy="269711"/>
          </a:xfrm>
          <a:prstGeom prst="rect">
            <a:avLst/>
          </a:prstGeom>
        </p:spPr>
      </p:pic>
      <p:pic>
        <p:nvPicPr>
          <p:cNvPr id="18" name="Picture 17">
            <a:extLst>
              <a:ext uri="{FF2B5EF4-FFF2-40B4-BE49-F238E27FC236}">
                <a16:creationId xmlns:a16="http://schemas.microsoft.com/office/drawing/2014/main" id="{303B1628-5D4C-450F-9950-526C161643B4}"/>
              </a:ext>
            </a:extLst>
          </p:cNvPr>
          <p:cNvPicPr>
            <a:picLocks noChangeAspect="1"/>
          </p:cNvPicPr>
          <p:nvPr/>
        </p:nvPicPr>
        <p:blipFill>
          <a:blip r:embed="rId9"/>
          <a:stretch>
            <a:fillRect/>
          </a:stretch>
        </p:blipFill>
        <p:spPr>
          <a:xfrm>
            <a:off x="2230149" y="4191000"/>
            <a:ext cx="262151" cy="268247"/>
          </a:xfrm>
          <a:prstGeom prst="rect">
            <a:avLst/>
          </a:prstGeom>
        </p:spPr>
      </p:pic>
      <p:pic>
        <p:nvPicPr>
          <p:cNvPr id="19" name="Picture 18">
            <a:extLst>
              <a:ext uri="{FF2B5EF4-FFF2-40B4-BE49-F238E27FC236}">
                <a16:creationId xmlns:a16="http://schemas.microsoft.com/office/drawing/2014/main" id="{E094CDFD-E067-454B-9E46-A58F459ACDEC}"/>
              </a:ext>
            </a:extLst>
          </p:cNvPr>
          <p:cNvPicPr>
            <a:picLocks noChangeAspect="1"/>
          </p:cNvPicPr>
          <p:nvPr/>
        </p:nvPicPr>
        <p:blipFill>
          <a:blip r:embed="rId10"/>
          <a:stretch>
            <a:fillRect/>
          </a:stretch>
        </p:blipFill>
        <p:spPr>
          <a:xfrm>
            <a:off x="2230149" y="4475156"/>
            <a:ext cx="323616" cy="299192"/>
          </a:xfrm>
          <a:prstGeom prst="rect">
            <a:avLst/>
          </a:prstGeom>
        </p:spPr>
      </p:pic>
      <p:sp>
        <p:nvSpPr>
          <p:cNvPr id="15" name="TextBox 14">
            <a:extLst>
              <a:ext uri="{FF2B5EF4-FFF2-40B4-BE49-F238E27FC236}">
                <a16:creationId xmlns:a16="http://schemas.microsoft.com/office/drawing/2014/main" id="{F929CC2E-F779-8F4E-AC66-8D0BC5F90CA3}"/>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3" name="Object 2">
            <a:extLst>
              <a:ext uri="{FF2B5EF4-FFF2-40B4-BE49-F238E27FC236}">
                <a16:creationId xmlns:a16="http://schemas.microsoft.com/office/drawing/2014/main" id="{1E9DFE5B-4A1A-4AC0-B410-083D8B5FF358}"/>
              </a:ext>
            </a:extLst>
          </p:cNvPr>
          <p:cNvGraphicFramePr>
            <a:graphicFrameLocks noChangeAspect="1"/>
          </p:cNvGraphicFramePr>
          <p:nvPr>
            <p:extLst>
              <p:ext uri="{D42A27DB-BD31-4B8C-83A1-F6EECF244321}">
                <p14:modId xmlns:p14="http://schemas.microsoft.com/office/powerpoint/2010/main" val="2872640815"/>
              </p:ext>
            </p:extLst>
          </p:nvPr>
        </p:nvGraphicFramePr>
        <p:xfrm>
          <a:off x="4191000" y="3798093"/>
          <a:ext cx="4757737" cy="2462213"/>
        </p:xfrm>
        <a:graphic>
          <a:graphicData uri="http://schemas.openxmlformats.org/presentationml/2006/ole">
            <mc:AlternateContent xmlns:mc="http://schemas.openxmlformats.org/markup-compatibility/2006">
              <mc:Choice xmlns:v="urn:schemas-microsoft-com:vml" Requires="v">
                <p:oleObj spid="_x0000_s36865" name="Macro-Enabled Worksheet" r:id="rId11" imgW="4757725" imgH="2462022" progId="Excel.SheetMacroEnabled.12">
                  <p:link updateAutomatic="1"/>
                </p:oleObj>
              </mc:Choice>
              <mc:Fallback>
                <p:oleObj name="Macro-Enabled Worksheet" r:id="rId11" imgW="4757725" imgH="2462022" progId="Excel.SheetMacroEnabled.12">
                  <p:link updateAutomatic="1"/>
                  <p:pic>
                    <p:nvPicPr>
                      <p:cNvPr id="3" name="Object 2">
                        <a:extLst>
                          <a:ext uri="{FF2B5EF4-FFF2-40B4-BE49-F238E27FC236}">
                            <a16:creationId xmlns:a16="http://schemas.microsoft.com/office/drawing/2014/main" id="{1E9DFE5B-4A1A-4AC0-B410-083D8B5FF358}"/>
                          </a:ext>
                        </a:extLst>
                      </p:cNvPr>
                      <p:cNvPicPr/>
                      <p:nvPr/>
                    </p:nvPicPr>
                    <p:blipFill>
                      <a:blip r:embed="rId12"/>
                      <a:stretch>
                        <a:fillRect/>
                      </a:stretch>
                    </p:blipFill>
                    <p:spPr>
                      <a:xfrm>
                        <a:off x="4191000" y="3798093"/>
                        <a:ext cx="4757737" cy="2462213"/>
                      </a:xfrm>
                      <a:prstGeom prst="rect">
                        <a:avLst/>
                      </a:prstGeom>
                    </p:spPr>
                  </p:pic>
                </p:oleObj>
              </mc:Fallback>
            </mc:AlternateContent>
          </a:graphicData>
        </a:graphic>
      </p:graphicFrame>
    </p:spTree>
    <p:extLst>
      <p:ext uri="{BB962C8B-B14F-4D97-AF65-F5344CB8AC3E}">
        <p14:creationId xmlns:p14="http://schemas.microsoft.com/office/powerpoint/2010/main" val="3561380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Regional Markets</a:t>
            </a:r>
          </a:p>
        </p:txBody>
      </p:sp>
      <p:sp>
        <p:nvSpPr>
          <p:cNvPr id="4" name="Slide Number Placeholder 3"/>
          <p:cNvSpPr>
            <a:spLocks noGrp="1"/>
          </p:cNvSpPr>
          <p:nvPr>
            <p:ph type="sldNum" sz="quarter" idx="12"/>
          </p:nvPr>
        </p:nvSpPr>
        <p:spPr/>
        <p:txBody>
          <a:bodyPr/>
          <a:lstStyle/>
          <a:p>
            <a:pPr>
              <a:defRPr/>
            </a:pPr>
            <a:fld id="{FD73080F-6EFF-4CB2-BC74-263AF00EEE29}" type="slidenum">
              <a:rPr lang="en-US" smtClean="0"/>
              <a:pPr>
                <a:defRPr/>
              </a:pPr>
              <a:t>5</a:t>
            </a:fld>
            <a:endParaRPr lang="en-US"/>
          </a:p>
        </p:txBody>
      </p:sp>
      <p:sp>
        <p:nvSpPr>
          <p:cNvPr id="12" name="TextBox 11">
            <a:extLst>
              <a:ext uri="{FF2B5EF4-FFF2-40B4-BE49-F238E27FC236}">
                <a16:creationId xmlns:a16="http://schemas.microsoft.com/office/drawing/2014/main" id="{AE8394A3-434F-CD42-9714-FC9DA2EAD7DE}"/>
              </a:ext>
            </a:extLst>
          </p:cNvPr>
          <p:cNvSpPr txBox="1"/>
          <p:nvPr/>
        </p:nvSpPr>
        <p:spPr>
          <a:xfrm>
            <a:off x="6858000" y="381000"/>
            <a:ext cx="1614545" cy="276999"/>
          </a:xfrm>
          <a:prstGeom prst="rect">
            <a:avLst/>
          </a:prstGeom>
          <a:noFill/>
        </p:spPr>
        <p:txBody>
          <a:bodyPr wrap="none" rtlCol="0">
            <a:spAutoFit/>
          </a:bodyPr>
          <a:lstStyle/>
          <a:p>
            <a:r>
              <a:rPr lang="en-US" dirty="0"/>
              <a:t>Updated Quarterly</a:t>
            </a:r>
          </a:p>
        </p:txBody>
      </p:sp>
      <p:sp>
        <p:nvSpPr>
          <p:cNvPr id="13" name="TextBox 12">
            <a:extLst>
              <a:ext uri="{FF2B5EF4-FFF2-40B4-BE49-F238E27FC236}">
                <a16:creationId xmlns:a16="http://schemas.microsoft.com/office/drawing/2014/main" id="{41968D20-38D0-A04F-82A6-932A70EC83BC}"/>
              </a:ext>
            </a:extLst>
          </p:cNvPr>
          <p:cNvSpPr txBox="1"/>
          <p:nvPr/>
        </p:nvSpPr>
        <p:spPr>
          <a:xfrm>
            <a:off x="7924798" y="4267200"/>
            <a:ext cx="1143001" cy="707886"/>
          </a:xfrm>
          <a:prstGeom prst="rect">
            <a:avLst/>
          </a:prstGeom>
          <a:noFill/>
        </p:spPr>
        <p:txBody>
          <a:bodyPr wrap="square" rtlCol="0">
            <a:spAutoFit/>
          </a:bodyPr>
          <a:lstStyle/>
          <a:p>
            <a:r>
              <a:rPr lang="en-US" sz="800" dirty="0"/>
              <a:t>Note:  Regional personal loan markets do not include credit card.</a:t>
            </a:r>
          </a:p>
        </p:txBody>
      </p:sp>
      <p:sp>
        <p:nvSpPr>
          <p:cNvPr id="9" name="Rectangle 8">
            <a:extLst>
              <a:ext uri="{FF2B5EF4-FFF2-40B4-BE49-F238E27FC236}">
                <a16:creationId xmlns:a16="http://schemas.microsoft.com/office/drawing/2014/main" id="{8FC8A1EC-ED56-384E-8D1B-4F2921DE1436}"/>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0BBD9C1-13D2-4C58-B7BD-1F82EF1B9D0E}"/>
              </a:ext>
            </a:extLst>
          </p:cNvPr>
          <p:cNvPicPr>
            <a:picLocks noChangeAspect="1"/>
          </p:cNvPicPr>
          <p:nvPr/>
        </p:nvPicPr>
        <p:blipFill>
          <a:blip r:embed="rId2"/>
          <a:stretch>
            <a:fillRect/>
          </a:stretch>
        </p:blipFill>
        <p:spPr>
          <a:xfrm>
            <a:off x="457200" y="1753120"/>
            <a:ext cx="3595688" cy="4286250"/>
          </a:xfrm>
          <a:prstGeom prst="rect">
            <a:avLst/>
          </a:prstGeom>
        </p:spPr>
      </p:pic>
      <p:pic>
        <p:nvPicPr>
          <p:cNvPr id="8" name="Picture 7">
            <a:extLst>
              <a:ext uri="{FF2B5EF4-FFF2-40B4-BE49-F238E27FC236}">
                <a16:creationId xmlns:a16="http://schemas.microsoft.com/office/drawing/2014/main" id="{DAF21C82-CBD9-4DFF-862F-7B0175A9F0D1}"/>
              </a:ext>
            </a:extLst>
          </p:cNvPr>
          <p:cNvPicPr>
            <a:picLocks noChangeAspect="1"/>
          </p:cNvPicPr>
          <p:nvPr/>
        </p:nvPicPr>
        <p:blipFill>
          <a:blip r:embed="rId3"/>
          <a:stretch>
            <a:fillRect/>
          </a:stretch>
        </p:blipFill>
        <p:spPr>
          <a:xfrm>
            <a:off x="4069584" y="1753120"/>
            <a:ext cx="3595688" cy="4286250"/>
          </a:xfrm>
          <a:prstGeom prst="rect">
            <a:avLst/>
          </a:prstGeom>
        </p:spPr>
      </p:pic>
    </p:spTree>
    <p:extLst>
      <p:ext uri="{BB962C8B-B14F-4D97-AF65-F5344CB8AC3E}">
        <p14:creationId xmlns:p14="http://schemas.microsoft.com/office/powerpoint/2010/main" val="1402906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00000000-0008-0000-0600-000017000000}"/>
              </a:ext>
            </a:extLst>
          </p:cNvPr>
          <p:cNvGraphicFramePr>
            <a:graphicFrameLocks/>
          </p:cNvGraphicFramePr>
          <p:nvPr>
            <p:extLst>
              <p:ext uri="{D42A27DB-BD31-4B8C-83A1-F6EECF244321}">
                <p14:modId xmlns:p14="http://schemas.microsoft.com/office/powerpoint/2010/main" val="686659655"/>
              </p:ext>
            </p:extLst>
          </p:nvPr>
        </p:nvGraphicFramePr>
        <p:xfrm>
          <a:off x="228600" y="1685437"/>
          <a:ext cx="3810000" cy="448945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p:txBody>
          <a:bodyPr>
            <a:normAutofit/>
          </a:bodyPr>
          <a:lstStyle/>
          <a:p>
            <a:r>
              <a:rPr lang="en-US" dirty="0"/>
              <a:t>Personal Loan and Credit Card </a:t>
            </a:r>
            <a:r>
              <a:rPr lang="en-CA" dirty="0"/>
              <a:t> Share Changes</a:t>
            </a:r>
            <a:br>
              <a:rPr lang="en-CA" dirty="0"/>
            </a:br>
            <a:r>
              <a:rPr lang="en-CA" dirty="0"/>
              <a:t>Smaller Full-Service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50</a:t>
            </a:fld>
            <a:endParaRPr lang="en-US"/>
          </a:p>
        </p:txBody>
      </p:sp>
      <p:pic>
        <p:nvPicPr>
          <p:cNvPr id="12" name="Picture 11" descr="Tangerine.pdf"/>
          <p:cNvPicPr>
            <a:picLocks noChangeAspect="1"/>
          </p:cNvPicPr>
          <p:nvPr/>
        </p:nvPicPr>
        <p:blipFill rotWithShape="1">
          <a:blip r:embed="rId5"/>
          <a:srcRect/>
          <a:stretch/>
        </p:blipFill>
        <p:spPr>
          <a:xfrm>
            <a:off x="2320709" y="4733648"/>
            <a:ext cx="813245" cy="217844"/>
          </a:xfrm>
          <a:prstGeom prst="rect">
            <a:avLst/>
          </a:prstGeom>
        </p:spPr>
      </p:pic>
      <p:pic>
        <p:nvPicPr>
          <p:cNvPr id="15" name="Picture 14" descr="Tangerine.pdf"/>
          <p:cNvPicPr>
            <a:picLocks noChangeAspect="1"/>
          </p:cNvPicPr>
          <p:nvPr/>
        </p:nvPicPr>
        <p:blipFill rotWithShape="1">
          <a:blip r:embed="rId5"/>
          <a:srcRect/>
          <a:stretch/>
        </p:blipFill>
        <p:spPr>
          <a:xfrm>
            <a:off x="6197155" y="5116156"/>
            <a:ext cx="813245" cy="217844"/>
          </a:xfrm>
          <a:prstGeom prst="rect">
            <a:avLst/>
          </a:prstGeom>
        </p:spPr>
      </p:pic>
      <p:pic>
        <p:nvPicPr>
          <p:cNvPr id="10" name="Picture 9"/>
          <p:cNvPicPr>
            <a:picLocks noChangeAspect="1"/>
          </p:cNvPicPr>
          <p:nvPr/>
        </p:nvPicPr>
        <p:blipFill>
          <a:blip r:embed="rId6"/>
          <a:stretch>
            <a:fillRect/>
          </a:stretch>
        </p:blipFill>
        <p:spPr>
          <a:xfrm>
            <a:off x="2320709" y="5028993"/>
            <a:ext cx="682811" cy="225572"/>
          </a:xfrm>
          <a:prstGeom prst="rect">
            <a:avLst/>
          </a:prstGeom>
        </p:spPr>
      </p:pic>
      <p:pic>
        <p:nvPicPr>
          <p:cNvPr id="11" name="Picture 10"/>
          <p:cNvPicPr>
            <a:picLocks noChangeAspect="1"/>
          </p:cNvPicPr>
          <p:nvPr/>
        </p:nvPicPr>
        <p:blipFill>
          <a:blip r:embed="rId7"/>
          <a:stretch>
            <a:fillRect/>
          </a:stretch>
        </p:blipFill>
        <p:spPr>
          <a:xfrm>
            <a:off x="2320709" y="4237252"/>
            <a:ext cx="292633" cy="268247"/>
          </a:xfrm>
          <a:prstGeom prst="rect">
            <a:avLst/>
          </a:prstGeom>
        </p:spPr>
      </p:pic>
      <p:pic>
        <p:nvPicPr>
          <p:cNvPr id="14" name="Picture 13"/>
          <p:cNvPicPr>
            <a:picLocks noChangeAspect="1"/>
          </p:cNvPicPr>
          <p:nvPr/>
        </p:nvPicPr>
        <p:blipFill>
          <a:blip r:embed="rId8"/>
          <a:stretch>
            <a:fillRect/>
          </a:stretch>
        </p:blipFill>
        <p:spPr>
          <a:xfrm>
            <a:off x="2320709" y="3408957"/>
            <a:ext cx="447430" cy="220809"/>
          </a:xfrm>
          <a:prstGeom prst="rect">
            <a:avLst/>
          </a:prstGeom>
        </p:spPr>
      </p:pic>
      <p:pic>
        <p:nvPicPr>
          <p:cNvPr id="18" name="Picture 17">
            <a:extLst>
              <a:ext uri="{FF2B5EF4-FFF2-40B4-BE49-F238E27FC236}">
                <a16:creationId xmlns:a16="http://schemas.microsoft.com/office/drawing/2014/main" id="{E262CB6F-CB60-B04A-852F-63B48C7D13A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320709" y="4590632"/>
            <a:ext cx="360059" cy="311694"/>
          </a:xfrm>
          <a:prstGeom prst="rect">
            <a:avLst/>
          </a:prstGeom>
        </p:spPr>
      </p:pic>
      <p:pic>
        <p:nvPicPr>
          <p:cNvPr id="19" name="Picture 26" descr="icici logo">
            <a:extLst>
              <a:ext uri="{FF2B5EF4-FFF2-40B4-BE49-F238E27FC236}">
                <a16:creationId xmlns:a16="http://schemas.microsoft.com/office/drawing/2014/main" id="{14D6908D-834D-1141-8A49-E0200D5DAC26}"/>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320709" y="2514600"/>
            <a:ext cx="228600" cy="286871"/>
          </a:xfrm>
          <a:prstGeom prst="rect">
            <a:avLst/>
          </a:prstGeom>
          <a:noFill/>
          <a:ln w="9525">
            <a:noFill/>
            <a:miter lim="800000"/>
            <a:headEnd/>
            <a:tailEnd/>
          </a:ln>
        </p:spPr>
      </p:pic>
      <p:sp>
        <p:nvSpPr>
          <p:cNvPr id="20" name="TextBox 19">
            <a:extLst>
              <a:ext uri="{FF2B5EF4-FFF2-40B4-BE49-F238E27FC236}">
                <a16:creationId xmlns:a16="http://schemas.microsoft.com/office/drawing/2014/main" id="{E8E57ECD-5B48-4E41-A432-B9E8C78A0D94}"/>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3" name="Object 2">
            <a:extLst>
              <a:ext uri="{FF2B5EF4-FFF2-40B4-BE49-F238E27FC236}">
                <a16:creationId xmlns:a16="http://schemas.microsoft.com/office/drawing/2014/main" id="{97E1182E-D26E-48FC-89C4-8BE34902C64A}"/>
              </a:ext>
            </a:extLst>
          </p:cNvPr>
          <p:cNvGraphicFramePr>
            <a:graphicFrameLocks noChangeAspect="1"/>
          </p:cNvGraphicFramePr>
          <p:nvPr>
            <p:extLst>
              <p:ext uri="{D42A27DB-BD31-4B8C-83A1-F6EECF244321}">
                <p14:modId xmlns:p14="http://schemas.microsoft.com/office/powerpoint/2010/main" val="3325045264"/>
              </p:ext>
            </p:extLst>
          </p:nvPr>
        </p:nvGraphicFramePr>
        <p:xfrm>
          <a:off x="4216598" y="3917462"/>
          <a:ext cx="4757737" cy="2257425"/>
        </p:xfrm>
        <a:graphic>
          <a:graphicData uri="http://schemas.openxmlformats.org/presentationml/2006/ole">
            <mc:AlternateContent xmlns:mc="http://schemas.openxmlformats.org/markup-compatibility/2006">
              <mc:Choice xmlns:v="urn:schemas-microsoft-com:vml" Requires="v">
                <p:oleObj spid="_x0000_s37889" name="Macro-Enabled Worksheet" r:id="rId11" imgW="4757725" imgH="2257492" progId="Excel.SheetMacroEnabled.12">
                  <p:link updateAutomatic="1"/>
                </p:oleObj>
              </mc:Choice>
              <mc:Fallback>
                <p:oleObj name="Macro-Enabled Worksheet" r:id="rId11" imgW="4757725" imgH="2257492" progId="Excel.SheetMacroEnabled.12">
                  <p:link updateAutomatic="1"/>
                  <p:pic>
                    <p:nvPicPr>
                      <p:cNvPr id="3" name="Object 2">
                        <a:extLst>
                          <a:ext uri="{FF2B5EF4-FFF2-40B4-BE49-F238E27FC236}">
                            <a16:creationId xmlns:a16="http://schemas.microsoft.com/office/drawing/2014/main" id="{97E1182E-D26E-48FC-89C4-8BE34902C64A}"/>
                          </a:ext>
                        </a:extLst>
                      </p:cNvPr>
                      <p:cNvPicPr/>
                      <p:nvPr/>
                    </p:nvPicPr>
                    <p:blipFill>
                      <a:blip r:embed="rId12"/>
                      <a:stretch>
                        <a:fillRect/>
                      </a:stretch>
                    </p:blipFill>
                    <p:spPr>
                      <a:xfrm>
                        <a:off x="4216598" y="3917462"/>
                        <a:ext cx="4757737" cy="2257425"/>
                      </a:xfrm>
                      <a:prstGeom prst="rect">
                        <a:avLst/>
                      </a:prstGeom>
                    </p:spPr>
                  </p:pic>
                </p:oleObj>
              </mc:Fallback>
            </mc:AlternateContent>
          </a:graphicData>
        </a:graphic>
      </p:graphicFrame>
    </p:spTree>
    <p:extLst>
      <p:ext uri="{BB962C8B-B14F-4D97-AF65-F5344CB8AC3E}">
        <p14:creationId xmlns:p14="http://schemas.microsoft.com/office/powerpoint/2010/main" val="3842374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00000000-0008-0000-0600-000036000000}"/>
              </a:ext>
            </a:extLst>
          </p:cNvPr>
          <p:cNvGraphicFramePr>
            <a:graphicFrameLocks/>
          </p:cNvGraphicFramePr>
          <p:nvPr>
            <p:extLst>
              <p:ext uri="{D42A27DB-BD31-4B8C-83A1-F6EECF244321}">
                <p14:modId xmlns:p14="http://schemas.microsoft.com/office/powerpoint/2010/main" val="2823030679"/>
              </p:ext>
            </p:extLst>
          </p:nvPr>
        </p:nvGraphicFramePr>
        <p:xfrm>
          <a:off x="0" y="1633728"/>
          <a:ext cx="3962400" cy="448945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p:txBody>
          <a:bodyPr>
            <a:normAutofit/>
          </a:bodyPr>
          <a:lstStyle/>
          <a:p>
            <a:r>
              <a:rPr lang="en-CA" dirty="0"/>
              <a:t>Personal Loan and Credit Card Share Changes</a:t>
            </a:r>
            <a:br>
              <a:rPr lang="en-CA" dirty="0"/>
            </a:br>
            <a:r>
              <a:rPr lang="en-CA" dirty="0"/>
              <a:t>Larger Direct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51</a:t>
            </a:fld>
            <a:endParaRPr lang="en-US"/>
          </a:p>
        </p:txBody>
      </p:sp>
      <p:pic>
        <p:nvPicPr>
          <p:cNvPr id="19" name="Picture 10" descr="Home Trus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33600" y="4956013"/>
            <a:ext cx="661171" cy="211208"/>
          </a:xfrm>
          <a:prstGeom prst="rect">
            <a:avLst/>
          </a:prstGeom>
          <a:noFill/>
          <a:ln w="3175">
            <a:solidFill>
              <a:srgbClr val="000000"/>
            </a:solidFill>
            <a:miter lim="800000"/>
            <a:headEnd/>
            <a:tailEnd/>
          </a:ln>
        </p:spPr>
      </p:pic>
      <p:pic>
        <p:nvPicPr>
          <p:cNvPr id="2" name="Picture 1"/>
          <p:cNvPicPr>
            <a:picLocks noChangeAspect="1"/>
          </p:cNvPicPr>
          <p:nvPr/>
        </p:nvPicPr>
        <p:blipFill>
          <a:blip r:embed="rId6"/>
          <a:stretch>
            <a:fillRect/>
          </a:stretch>
        </p:blipFill>
        <p:spPr>
          <a:xfrm>
            <a:off x="2133600" y="4051072"/>
            <a:ext cx="278570" cy="26604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3600" y="4422979"/>
            <a:ext cx="647700" cy="211207"/>
          </a:xfrm>
          <a:prstGeom prst="rect">
            <a:avLst/>
          </a:prstGeom>
        </p:spPr>
      </p:pic>
      <p:pic>
        <p:nvPicPr>
          <p:cNvPr id="22" name="Picture 21"/>
          <p:cNvPicPr>
            <a:picLocks noChangeAspect="1"/>
          </p:cNvPicPr>
          <p:nvPr/>
        </p:nvPicPr>
        <p:blipFill>
          <a:blip r:embed="rId8"/>
          <a:stretch>
            <a:fillRect/>
          </a:stretch>
        </p:blipFill>
        <p:spPr>
          <a:xfrm>
            <a:off x="2133600" y="3740563"/>
            <a:ext cx="252406" cy="266049"/>
          </a:xfrm>
          <a:prstGeom prst="rect">
            <a:avLst/>
          </a:prstGeom>
        </p:spPr>
      </p:pic>
      <p:pic>
        <p:nvPicPr>
          <p:cNvPr id="20" name="Picture 19">
            <a:extLst>
              <a:ext uri="{FF2B5EF4-FFF2-40B4-BE49-F238E27FC236}">
                <a16:creationId xmlns:a16="http://schemas.microsoft.com/office/drawing/2014/main" id="{B86981A1-A12E-4247-AC5C-CB65EBF43BDF}"/>
              </a:ext>
            </a:extLst>
          </p:cNvPr>
          <p:cNvPicPr>
            <a:picLocks noChangeAspect="1"/>
          </p:cNvPicPr>
          <p:nvPr/>
        </p:nvPicPr>
        <p:blipFill>
          <a:blip r:embed="rId9"/>
          <a:stretch>
            <a:fillRect/>
          </a:stretch>
        </p:blipFill>
        <p:spPr>
          <a:xfrm>
            <a:off x="2133600" y="2428255"/>
            <a:ext cx="762066" cy="188992"/>
          </a:xfrm>
          <a:prstGeom prst="rect">
            <a:avLst/>
          </a:prstGeom>
        </p:spPr>
      </p:pic>
      <p:pic>
        <p:nvPicPr>
          <p:cNvPr id="21" name="Picture 51" descr="Canadian Tire Logo">
            <a:extLst>
              <a:ext uri="{FF2B5EF4-FFF2-40B4-BE49-F238E27FC236}">
                <a16:creationId xmlns:a16="http://schemas.microsoft.com/office/drawing/2014/main" id="{48A8F091-ABB4-5442-AC06-B9420FAAF1A7}"/>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133600" y="3403124"/>
            <a:ext cx="362037" cy="281584"/>
          </a:xfrm>
          <a:prstGeom prst="rect">
            <a:avLst/>
          </a:prstGeom>
          <a:noFill/>
          <a:ln w="9525">
            <a:noFill/>
            <a:miter lim="800000"/>
            <a:headEnd/>
            <a:tailEnd/>
          </a:ln>
        </p:spPr>
      </p:pic>
      <p:sp>
        <p:nvSpPr>
          <p:cNvPr id="23" name="TextBox 22">
            <a:extLst>
              <a:ext uri="{FF2B5EF4-FFF2-40B4-BE49-F238E27FC236}">
                <a16:creationId xmlns:a16="http://schemas.microsoft.com/office/drawing/2014/main" id="{D73B8A37-DB08-9243-9D84-699B85C9945D}"/>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4" name="Object 3">
            <a:extLst>
              <a:ext uri="{FF2B5EF4-FFF2-40B4-BE49-F238E27FC236}">
                <a16:creationId xmlns:a16="http://schemas.microsoft.com/office/drawing/2014/main" id="{99719CA5-42E2-4EE0-8D9D-EA668A40C4D4}"/>
              </a:ext>
            </a:extLst>
          </p:cNvPr>
          <p:cNvGraphicFramePr>
            <a:graphicFrameLocks noChangeAspect="1"/>
          </p:cNvGraphicFramePr>
          <p:nvPr>
            <p:extLst>
              <p:ext uri="{D42A27DB-BD31-4B8C-83A1-F6EECF244321}">
                <p14:modId xmlns:p14="http://schemas.microsoft.com/office/powerpoint/2010/main" val="377619445"/>
              </p:ext>
            </p:extLst>
          </p:nvPr>
        </p:nvGraphicFramePr>
        <p:xfrm>
          <a:off x="4267200" y="3756613"/>
          <a:ext cx="4757737" cy="2462213"/>
        </p:xfrm>
        <a:graphic>
          <a:graphicData uri="http://schemas.openxmlformats.org/presentationml/2006/ole">
            <mc:AlternateContent xmlns:mc="http://schemas.openxmlformats.org/markup-compatibility/2006">
              <mc:Choice xmlns:v="urn:schemas-microsoft-com:vml" Requires="v">
                <p:oleObj spid="_x0000_s38913" name="Macro-Enabled Worksheet" r:id="rId11" imgW="4757725" imgH="2462022" progId="Excel.SheetMacroEnabled.12">
                  <p:link updateAutomatic="1"/>
                </p:oleObj>
              </mc:Choice>
              <mc:Fallback>
                <p:oleObj name="Macro-Enabled Worksheet" r:id="rId11" imgW="4757725" imgH="2462022" progId="Excel.SheetMacroEnabled.12">
                  <p:link updateAutomatic="1"/>
                  <p:pic>
                    <p:nvPicPr>
                      <p:cNvPr id="4" name="Object 3">
                        <a:extLst>
                          <a:ext uri="{FF2B5EF4-FFF2-40B4-BE49-F238E27FC236}">
                            <a16:creationId xmlns:a16="http://schemas.microsoft.com/office/drawing/2014/main" id="{99719CA5-42E2-4EE0-8D9D-EA668A40C4D4}"/>
                          </a:ext>
                        </a:extLst>
                      </p:cNvPr>
                      <p:cNvPicPr/>
                      <p:nvPr/>
                    </p:nvPicPr>
                    <p:blipFill>
                      <a:blip r:embed="rId12"/>
                      <a:stretch>
                        <a:fillRect/>
                      </a:stretch>
                    </p:blipFill>
                    <p:spPr>
                      <a:xfrm>
                        <a:off x="4267200" y="3756613"/>
                        <a:ext cx="4757737" cy="2462213"/>
                      </a:xfrm>
                      <a:prstGeom prst="rect">
                        <a:avLst/>
                      </a:prstGeom>
                    </p:spPr>
                  </p:pic>
                </p:oleObj>
              </mc:Fallback>
            </mc:AlternateContent>
          </a:graphicData>
        </a:graphic>
      </p:graphicFrame>
    </p:spTree>
    <p:extLst>
      <p:ext uri="{BB962C8B-B14F-4D97-AF65-F5344CB8AC3E}">
        <p14:creationId xmlns:p14="http://schemas.microsoft.com/office/powerpoint/2010/main" val="19148023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00000000-0008-0000-0600-000037000000}"/>
              </a:ext>
            </a:extLst>
          </p:cNvPr>
          <p:cNvGraphicFramePr>
            <a:graphicFrameLocks/>
          </p:cNvGraphicFramePr>
          <p:nvPr>
            <p:extLst>
              <p:ext uri="{D42A27DB-BD31-4B8C-83A1-F6EECF244321}">
                <p14:modId xmlns:p14="http://schemas.microsoft.com/office/powerpoint/2010/main" val="3932991834"/>
              </p:ext>
            </p:extLst>
          </p:nvPr>
        </p:nvGraphicFramePr>
        <p:xfrm>
          <a:off x="303675" y="1600200"/>
          <a:ext cx="3811125" cy="448945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p:txBody>
          <a:bodyPr>
            <a:normAutofit/>
          </a:bodyPr>
          <a:lstStyle/>
          <a:p>
            <a:r>
              <a:rPr lang="en-CA" dirty="0"/>
              <a:t>Personal Loan and Credit Card Share Changes</a:t>
            </a:r>
            <a:br>
              <a:rPr lang="en-CA" dirty="0"/>
            </a:br>
            <a:r>
              <a:rPr lang="en-CA" dirty="0"/>
              <a:t>Smaller Direct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52</a:t>
            </a:fld>
            <a:endParaRPr lang="en-US"/>
          </a:p>
        </p:txBody>
      </p:sp>
      <p:pic>
        <p:nvPicPr>
          <p:cNvPr id="23" name="Picture 22">
            <a:extLst>
              <a:ext uri="{FF2B5EF4-FFF2-40B4-BE49-F238E27FC236}">
                <a16:creationId xmlns:a16="http://schemas.microsoft.com/office/drawing/2014/main" id="{8DF22617-3FF8-B34A-AF72-CBF2332F2442}"/>
              </a:ext>
            </a:extLst>
          </p:cNvPr>
          <p:cNvPicPr>
            <a:picLocks noChangeAspect="1"/>
          </p:cNvPicPr>
          <p:nvPr/>
        </p:nvPicPr>
        <p:blipFill>
          <a:blip r:embed="rId5"/>
          <a:stretch>
            <a:fillRect/>
          </a:stretch>
        </p:blipFill>
        <p:spPr>
          <a:xfrm>
            <a:off x="2286000" y="4724400"/>
            <a:ext cx="1051527" cy="248982"/>
          </a:xfrm>
          <a:prstGeom prst="rect">
            <a:avLst/>
          </a:prstGeom>
        </p:spPr>
      </p:pic>
      <p:pic>
        <p:nvPicPr>
          <p:cNvPr id="25" name="Picture 24">
            <a:extLst>
              <a:ext uri="{FF2B5EF4-FFF2-40B4-BE49-F238E27FC236}">
                <a16:creationId xmlns:a16="http://schemas.microsoft.com/office/drawing/2014/main" id="{E87EC807-0783-114D-AC04-E0D0F3D5D54C}"/>
              </a:ext>
            </a:extLst>
          </p:cNvPr>
          <p:cNvPicPr>
            <a:picLocks noChangeAspect="1"/>
          </p:cNvPicPr>
          <p:nvPr/>
        </p:nvPicPr>
        <p:blipFill>
          <a:blip r:embed="rId6"/>
          <a:stretch>
            <a:fillRect/>
          </a:stretch>
        </p:blipFill>
        <p:spPr>
          <a:xfrm>
            <a:off x="2286000" y="3266034"/>
            <a:ext cx="355865" cy="325932"/>
          </a:xfrm>
          <a:prstGeom prst="rect">
            <a:avLst/>
          </a:prstGeom>
        </p:spPr>
      </p:pic>
      <p:sp>
        <p:nvSpPr>
          <p:cNvPr id="26" name="TextBox 25">
            <a:extLst>
              <a:ext uri="{FF2B5EF4-FFF2-40B4-BE49-F238E27FC236}">
                <a16:creationId xmlns:a16="http://schemas.microsoft.com/office/drawing/2014/main" id="{6C756248-77FB-6D45-A67C-1373F92D7CDC}"/>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3" name="Object 2">
            <a:extLst>
              <a:ext uri="{FF2B5EF4-FFF2-40B4-BE49-F238E27FC236}">
                <a16:creationId xmlns:a16="http://schemas.microsoft.com/office/drawing/2014/main" id="{C0B1D15A-1D36-426F-B330-E72B06081774}"/>
              </a:ext>
            </a:extLst>
          </p:cNvPr>
          <p:cNvGraphicFramePr>
            <a:graphicFrameLocks noChangeAspect="1"/>
          </p:cNvGraphicFramePr>
          <p:nvPr>
            <p:extLst>
              <p:ext uri="{D42A27DB-BD31-4B8C-83A1-F6EECF244321}">
                <p14:modId xmlns:p14="http://schemas.microsoft.com/office/powerpoint/2010/main" val="3150943629"/>
              </p:ext>
            </p:extLst>
          </p:nvPr>
        </p:nvGraphicFramePr>
        <p:xfrm>
          <a:off x="4219207" y="2775303"/>
          <a:ext cx="4757737" cy="3486150"/>
        </p:xfrm>
        <a:graphic>
          <a:graphicData uri="http://schemas.openxmlformats.org/presentationml/2006/ole">
            <mc:AlternateContent xmlns:mc="http://schemas.openxmlformats.org/markup-compatibility/2006">
              <mc:Choice xmlns:v="urn:schemas-microsoft-com:vml" Requires="v">
                <p:oleObj spid="_x0000_s39937" name="Macro-Enabled Worksheet" r:id="rId7" imgW="4757725" imgH="3486284" progId="Excel.SheetMacroEnabled.12">
                  <p:link updateAutomatic="1"/>
                </p:oleObj>
              </mc:Choice>
              <mc:Fallback>
                <p:oleObj name="Macro-Enabled Worksheet" r:id="rId7" imgW="4757725" imgH="3486284" progId="Excel.SheetMacroEnabled.12">
                  <p:link updateAutomatic="1"/>
                  <p:pic>
                    <p:nvPicPr>
                      <p:cNvPr id="3" name="Object 2">
                        <a:extLst>
                          <a:ext uri="{FF2B5EF4-FFF2-40B4-BE49-F238E27FC236}">
                            <a16:creationId xmlns:a16="http://schemas.microsoft.com/office/drawing/2014/main" id="{C0B1D15A-1D36-426F-B330-E72B06081774}"/>
                          </a:ext>
                        </a:extLst>
                      </p:cNvPr>
                      <p:cNvPicPr/>
                      <p:nvPr/>
                    </p:nvPicPr>
                    <p:blipFill>
                      <a:blip r:embed="rId8"/>
                      <a:stretch>
                        <a:fillRect/>
                      </a:stretch>
                    </p:blipFill>
                    <p:spPr>
                      <a:xfrm>
                        <a:off x="4219207" y="2775303"/>
                        <a:ext cx="4757737" cy="3486150"/>
                      </a:xfrm>
                      <a:prstGeom prst="rect">
                        <a:avLst/>
                      </a:prstGeom>
                    </p:spPr>
                  </p:pic>
                </p:oleObj>
              </mc:Fallback>
            </mc:AlternateContent>
          </a:graphicData>
        </a:graphic>
      </p:graphicFrame>
      <p:pic>
        <p:nvPicPr>
          <p:cNvPr id="10" name="Picture 9" descr="A picture containing icon&#10;&#10;Description automatically generated">
            <a:extLst>
              <a:ext uri="{FF2B5EF4-FFF2-40B4-BE49-F238E27FC236}">
                <a16:creationId xmlns:a16="http://schemas.microsoft.com/office/drawing/2014/main" id="{2B43DCFA-C0DA-4537-B0E9-0C7684417F29}"/>
              </a:ext>
            </a:extLst>
          </p:cNvPr>
          <p:cNvPicPr>
            <a:picLocks noChangeAspect="1"/>
          </p:cNvPicPr>
          <p:nvPr/>
        </p:nvPicPr>
        <p:blipFill rotWithShape="1">
          <a:blip r:embed="rId9">
            <a:extLst>
              <a:ext uri="{28A0092B-C50C-407E-A947-70E740481C1C}">
                <a14:useLocalDpi xmlns:a14="http://schemas.microsoft.com/office/drawing/2010/main" val="0"/>
              </a:ext>
            </a:extLst>
          </a:blip>
          <a:srcRect b="22244"/>
          <a:stretch/>
        </p:blipFill>
        <p:spPr>
          <a:xfrm>
            <a:off x="2286000" y="2446644"/>
            <a:ext cx="699757" cy="253173"/>
          </a:xfrm>
          <a:prstGeom prst="rect">
            <a:avLst/>
          </a:prstGeom>
        </p:spPr>
      </p:pic>
    </p:spTree>
    <p:extLst>
      <p:ext uri="{BB962C8B-B14F-4D97-AF65-F5344CB8AC3E}">
        <p14:creationId xmlns:p14="http://schemas.microsoft.com/office/powerpoint/2010/main" val="2533744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00000000-0008-0000-0600-000018000000}"/>
              </a:ext>
            </a:extLst>
          </p:cNvPr>
          <p:cNvGraphicFramePr>
            <a:graphicFrameLocks/>
          </p:cNvGraphicFramePr>
          <p:nvPr>
            <p:extLst>
              <p:ext uri="{D42A27DB-BD31-4B8C-83A1-F6EECF244321}">
                <p14:modId xmlns:p14="http://schemas.microsoft.com/office/powerpoint/2010/main" val="1657558002"/>
              </p:ext>
            </p:extLst>
          </p:nvPr>
        </p:nvGraphicFramePr>
        <p:xfrm>
          <a:off x="154199" y="1609165"/>
          <a:ext cx="3503401" cy="4489450"/>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p:cNvPicPr>
            <a:picLocks noChangeAspect="1"/>
          </p:cNvPicPr>
          <p:nvPr/>
        </p:nvPicPr>
        <p:blipFill rotWithShape="1">
          <a:blip r:embed="rId5"/>
          <a:srcRect/>
          <a:stretch/>
        </p:blipFill>
        <p:spPr>
          <a:xfrm>
            <a:off x="2241585" y="3048000"/>
            <a:ext cx="298964" cy="517781"/>
          </a:xfrm>
          <a:prstGeom prst="rect">
            <a:avLst/>
          </a:prstGeom>
        </p:spPr>
      </p:pic>
      <p:sp>
        <p:nvSpPr>
          <p:cNvPr id="6" name="Title 5"/>
          <p:cNvSpPr>
            <a:spLocks noGrp="1"/>
          </p:cNvSpPr>
          <p:nvPr>
            <p:ph type="title"/>
          </p:nvPr>
        </p:nvSpPr>
        <p:spPr/>
        <p:txBody>
          <a:bodyPr>
            <a:normAutofit/>
          </a:bodyPr>
          <a:lstStyle/>
          <a:p>
            <a:r>
              <a:rPr lang="en-CA" dirty="0"/>
              <a:t>Total Personal Loan and Credit Card Share Changes</a:t>
            </a:r>
            <a:br>
              <a:rPr lang="en-CA" dirty="0"/>
            </a:br>
            <a:r>
              <a:rPr lang="en-CA" dirty="0"/>
              <a:t>Credit Card Banks</a:t>
            </a:r>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53</a:t>
            </a:fld>
            <a:endParaRPr lang="en-US"/>
          </a:p>
        </p:txBody>
      </p:sp>
      <p:pic>
        <p:nvPicPr>
          <p:cNvPr id="18" name="Picture 16" descr="Chase"/>
          <p:cNvPicPr>
            <a:picLocks noChangeAspect="1" noChangeArrowheads="1"/>
          </p:cNvPicPr>
          <p:nvPr/>
        </p:nvPicPr>
        <p:blipFill rotWithShape="1">
          <a:blip r:embed="rId6"/>
          <a:srcRect/>
          <a:stretch/>
        </p:blipFill>
        <p:spPr bwMode="auto">
          <a:xfrm>
            <a:off x="2241585" y="4988266"/>
            <a:ext cx="342897" cy="228601"/>
          </a:xfrm>
          <a:prstGeom prst="rect">
            <a:avLst/>
          </a:prstGeom>
          <a:noFill/>
          <a:ln w="9525">
            <a:noFill/>
            <a:miter lim="800000"/>
            <a:headEnd/>
            <a:tailEnd/>
          </a:ln>
        </p:spPr>
      </p:pic>
      <p:pic>
        <p:nvPicPr>
          <p:cNvPr id="10" name="Picture 9"/>
          <p:cNvPicPr>
            <a:picLocks noChangeAspect="1"/>
          </p:cNvPicPr>
          <p:nvPr/>
        </p:nvPicPr>
        <p:blipFill>
          <a:blip r:embed="rId7"/>
          <a:stretch>
            <a:fillRect/>
          </a:stretch>
        </p:blipFill>
        <p:spPr>
          <a:xfrm>
            <a:off x="2241585" y="4035510"/>
            <a:ext cx="260282" cy="254744"/>
          </a:xfrm>
          <a:prstGeom prst="rect">
            <a:avLst/>
          </a:prstGeom>
        </p:spPr>
      </p:pic>
      <p:pic>
        <p:nvPicPr>
          <p:cNvPr id="16" name="Picture 17" descr="Capital one">
            <a:extLst>
              <a:ext uri="{FF2B5EF4-FFF2-40B4-BE49-F238E27FC236}">
                <a16:creationId xmlns:a16="http://schemas.microsoft.com/office/drawing/2014/main" id="{56B98701-EF63-4AE7-BEB9-6A28BA72065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41585" y="5003467"/>
            <a:ext cx="666750" cy="238125"/>
          </a:xfrm>
          <a:prstGeom prst="rect">
            <a:avLst/>
          </a:prstGeom>
          <a:noFill/>
          <a:ln w="9525">
            <a:noFill/>
            <a:miter lim="800000"/>
            <a:headEnd/>
            <a:tailEnd/>
          </a:ln>
        </p:spPr>
      </p:pic>
      <p:pic>
        <p:nvPicPr>
          <p:cNvPr id="20" name="Picture 19">
            <a:extLst>
              <a:ext uri="{FF2B5EF4-FFF2-40B4-BE49-F238E27FC236}">
                <a16:creationId xmlns:a16="http://schemas.microsoft.com/office/drawing/2014/main" id="{91141317-27B0-4AF5-BEF1-FE6D53D78953}"/>
              </a:ext>
            </a:extLst>
          </p:cNvPr>
          <p:cNvPicPr>
            <a:picLocks noChangeAspect="1"/>
          </p:cNvPicPr>
          <p:nvPr/>
        </p:nvPicPr>
        <p:blipFill>
          <a:blip r:embed="rId9"/>
          <a:stretch>
            <a:fillRect/>
          </a:stretch>
        </p:blipFill>
        <p:spPr>
          <a:xfrm>
            <a:off x="2241585" y="4587176"/>
            <a:ext cx="288485" cy="341472"/>
          </a:xfrm>
          <a:prstGeom prst="rect">
            <a:avLst/>
          </a:prstGeom>
        </p:spPr>
      </p:pic>
      <p:pic>
        <p:nvPicPr>
          <p:cNvPr id="8" name="Picture 7">
            <a:extLst>
              <a:ext uri="{FF2B5EF4-FFF2-40B4-BE49-F238E27FC236}">
                <a16:creationId xmlns:a16="http://schemas.microsoft.com/office/drawing/2014/main" id="{C0DAA06E-D6F3-E747-B425-243578F27EB1}"/>
              </a:ext>
            </a:extLst>
          </p:cNvPr>
          <p:cNvPicPr>
            <a:picLocks noChangeAspect="1"/>
          </p:cNvPicPr>
          <p:nvPr/>
        </p:nvPicPr>
        <p:blipFill>
          <a:blip r:embed="rId10"/>
          <a:stretch>
            <a:fillRect/>
          </a:stretch>
        </p:blipFill>
        <p:spPr>
          <a:xfrm>
            <a:off x="2241585" y="4390861"/>
            <a:ext cx="1123952" cy="136697"/>
          </a:xfrm>
          <a:prstGeom prst="rect">
            <a:avLst/>
          </a:prstGeom>
        </p:spPr>
      </p:pic>
      <p:sp>
        <p:nvSpPr>
          <p:cNvPr id="19" name="TextBox 18">
            <a:extLst>
              <a:ext uri="{FF2B5EF4-FFF2-40B4-BE49-F238E27FC236}">
                <a16:creationId xmlns:a16="http://schemas.microsoft.com/office/drawing/2014/main" id="{A37EF518-4190-D541-A4F3-A5CC0B6D7AF2}"/>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pic>
        <p:nvPicPr>
          <p:cNvPr id="15" name="Picture 14">
            <a:extLst>
              <a:ext uri="{FF2B5EF4-FFF2-40B4-BE49-F238E27FC236}">
                <a16:creationId xmlns:a16="http://schemas.microsoft.com/office/drawing/2014/main" id="{5FA5066A-A8DA-4EF1-91D3-B10CC3A79D7D}"/>
              </a:ext>
            </a:extLst>
          </p:cNvPr>
          <p:cNvPicPr>
            <a:picLocks noChangeAspect="1"/>
          </p:cNvPicPr>
          <p:nvPr/>
        </p:nvPicPr>
        <p:blipFill>
          <a:blip r:embed="rId11"/>
          <a:stretch>
            <a:fillRect/>
          </a:stretch>
        </p:blipFill>
        <p:spPr>
          <a:xfrm>
            <a:off x="2241585" y="2494832"/>
            <a:ext cx="666750" cy="235023"/>
          </a:xfrm>
          <a:prstGeom prst="rect">
            <a:avLst/>
          </a:prstGeom>
        </p:spPr>
      </p:pic>
      <p:sp>
        <p:nvSpPr>
          <p:cNvPr id="2" name="TextBox 1">
            <a:extLst>
              <a:ext uri="{FF2B5EF4-FFF2-40B4-BE49-F238E27FC236}">
                <a16:creationId xmlns:a16="http://schemas.microsoft.com/office/drawing/2014/main" id="{BFA0E0B3-8F2F-9A40-AA36-44E7FB330959}"/>
              </a:ext>
            </a:extLst>
          </p:cNvPr>
          <p:cNvSpPr txBox="1"/>
          <p:nvPr/>
        </p:nvSpPr>
        <p:spPr>
          <a:xfrm>
            <a:off x="4299166" y="2057400"/>
            <a:ext cx="4387634" cy="461665"/>
          </a:xfrm>
          <a:prstGeom prst="rect">
            <a:avLst/>
          </a:prstGeom>
          <a:noFill/>
        </p:spPr>
        <p:txBody>
          <a:bodyPr wrap="square" rtlCol="0">
            <a:spAutoFit/>
          </a:bodyPr>
          <a:lstStyle/>
          <a:p>
            <a:r>
              <a:rPr lang="en-US" dirty="0" err="1"/>
              <a:t>Duobank</a:t>
            </a:r>
            <a:r>
              <a:rPr lang="en-US" dirty="0"/>
              <a:t> acquired </a:t>
            </a:r>
            <a:r>
              <a:rPr lang="en-US" dirty="0" err="1"/>
              <a:t>Fairstone</a:t>
            </a:r>
            <a:r>
              <a:rPr lang="en-US" dirty="0"/>
              <a:t> Financial Holdings Jan 2021</a:t>
            </a:r>
          </a:p>
        </p:txBody>
      </p:sp>
      <p:graphicFrame>
        <p:nvGraphicFramePr>
          <p:cNvPr id="4" name="Object 3">
            <a:extLst>
              <a:ext uri="{FF2B5EF4-FFF2-40B4-BE49-F238E27FC236}">
                <a16:creationId xmlns:a16="http://schemas.microsoft.com/office/drawing/2014/main" id="{6629F7F7-61DB-4F20-AF34-F56AB5408AC4}"/>
              </a:ext>
            </a:extLst>
          </p:cNvPr>
          <p:cNvGraphicFramePr>
            <a:graphicFrameLocks noChangeAspect="1"/>
          </p:cNvGraphicFramePr>
          <p:nvPr>
            <p:extLst>
              <p:ext uri="{D42A27DB-BD31-4B8C-83A1-F6EECF244321}">
                <p14:modId xmlns:p14="http://schemas.microsoft.com/office/powerpoint/2010/main" val="2546449328"/>
              </p:ext>
            </p:extLst>
          </p:nvPr>
        </p:nvGraphicFramePr>
        <p:xfrm>
          <a:off x="4172694" y="3733800"/>
          <a:ext cx="4757737" cy="2462213"/>
        </p:xfrm>
        <a:graphic>
          <a:graphicData uri="http://schemas.openxmlformats.org/presentationml/2006/ole">
            <mc:AlternateContent xmlns:mc="http://schemas.openxmlformats.org/markup-compatibility/2006">
              <mc:Choice xmlns:v="urn:schemas-microsoft-com:vml" Requires="v">
                <p:oleObj spid="_x0000_s40961" name="Macro-Enabled Worksheet" r:id="rId12" imgW="4757725" imgH="2462022" progId="Excel.SheetMacroEnabled.12">
                  <p:link updateAutomatic="1"/>
                </p:oleObj>
              </mc:Choice>
              <mc:Fallback>
                <p:oleObj name="Macro-Enabled Worksheet" r:id="rId12" imgW="4757725" imgH="2462022" progId="Excel.SheetMacroEnabled.12">
                  <p:link updateAutomatic="1"/>
                  <p:pic>
                    <p:nvPicPr>
                      <p:cNvPr id="4" name="Object 3">
                        <a:extLst>
                          <a:ext uri="{FF2B5EF4-FFF2-40B4-BE49-F238E27FC236}">
                            <a16:creationId xmlns:a16="http://schemas.microsoft.com/office/drawing/2014/main" id="{6629F7F7-61DB-4F20-AF34-F56AB5408AC4}"/>
                          </a:ext>
                        </a:extLst>
                      </p:cNvPr>
                      <p:cNvPicPr/>
                      <p:nvPr/>
                    </p:nvPicPr>
                    <p:blipFill>
                      <a:blip r:embed="rId13"/>
                      <a:stretch>
                        <a:fillRect/>
                      </a:stretch>
                    </p:blipFill>
                    <p:spPr>
                      <a:xfrm>
                        <a:off x="4172694" y="3733800"/>
                        <a:ext cx="4757737" cy="2462213"/>
                      </a:xfrm>
                      <a:prstGeom prst="rect">
                        <a:avLst/>
                      </a:prstGeom>
                    </p:spPr>
                  </p:pic>
                </p:oleObj>
              </mc:Fallback>
            </mc:AlternateContent>
          </a:graphicData>
        </a:graphic>
      </p:graphicFrame>
    </p:spTree>
    <p:extLst>
      <p:ext uri="{BB962C8B-B14F-4D97-AF65-F5344CB8AC3E}">
        <p14:creationId xmlns:p14="http://schemas.microsoft.com/office/powerpoint/2010/main" val="35108891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9" name="Rectangle 2"/>
          <p:cNvSpPr>
            <a:spLocks noGrp="1" noChangeArrowheads="1"/>
          </p:cNvSpPr>
          <p:nvPr>
            <p:ph type="title"/>
          </p:nvPr>
        </p:nvSpPr>
        <p:spPr>
          <a:xfrm>
            <a:off x="860612" y="0"/>
            <a:ext cx="4572000" cy="1600200"/>
          </a:xfrm>
        </p:spPr>
        <p:txBody>
          <a:bodyPr>
            <a:normAutofit/>
          </a:bodyPr>
          <a:lstStyle/>
          <a:p>
            <a:pPr eaLnBrk="1" hangingPunct="1"/>
            <a:r>
              <a:rPr lang="en-US" dirty="0"/>
              <a:t>Real Estate Secured Personal Loans  - Full-Service Banks</a:t>
            </a:r>
            <a:br>
              <a:rPr lang="en-US" dirty="0"/>
            </a:br>
            <a:r>
              <a:rPr lang="en-US" dirty="0"/>
              <a:t>Share Change Summary</a:t>
            </a:r>
          </a:p>
        </p:txBody>
      </p:sp>
      <p:sp>
        <p:nvSpPr>
          <p:cNvPr id="833538" name="Slide Number Placeholder 4"/>
          <p:cNvSpPr>
            <a:spLocks noGrp="1"/>
          </p:cNvSpPr>
          <p:nvPr>
            <p:ph type="sldNum" sz="quarter" idx="12"/>
          </p:nvPr>
        </p:nvSpPr>
        <p:spPr>
          <a:noFill/>
          <a:ln>
            <a:miter lim="800000"/>
            <a:headEnd/>
            <a:tailEnd/>
          </a:ln>
        </p:spPr>
        <p:txBody>
          <a:bodyPr/>
          <a:lstStyle/>
          <a:p>
            <a:fld id="{5A337EE7-5C9D-4A59-921B-F446E9FB0E21}" type="slidenum">
              <a:rPr lang="en-US" smtClean="0"/>
              <a:pPr/>
              <a:t>54</a:t>
            </a:fld>
            <a:endParaRPr lang="en-US"/>
          </a:p>
        </p:txBody>
      </p:sp>
      <p:sp>
        <p:nvSpPr>
          <p:cNvPr id="8" name="TextBox 7"/>
          <p:cNvSpPr txBox="1"/>
          <p:nvPr/>
        </p:nvSpPr>
        <p:spPr>
          <a:xfrm>
            <a:off x="5362496" y="800100"/>
            <a:ext cx="3781504" cy="276999"/>
          </a:xfrm>
          <a:prstGeom prst="rect">
            <a:avLst/>
          </a:prstGeom>
          <a:noFill/>
        </p:spPr>
        <p:txBody>
          <a:bodyPr wrap="none" rtlCol="0">
            <a:spAutoFit/>
          </a:bodyPr>
          <a:lstStyle>
            <a:defPPr>
              <a:defRPr lang="en-US"/>
            </a:defPPr>
            <a:lvl1pPr algn="l" rtl="0" fontAlgn="base">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1200" kern="1200">
                <a:solidFill>
                  <a:schemeClr val="tx1"/>
                </a:solidFill>
                <a:latin typeface="Verdana" pitchFamily="34" charset="0"/>
                <a:ea typeface="+mn-ea"/>
                <a:cs typeface="+mn-cs"/>
              </a:defRPr>
            </a:lvl2pPr>
            <a:lvl3pPr marL="914400" algn="l" rtl="0" fontAlgn="base">
              <a:spcBef>
                <a:spcPct val="0"/>
              </a:spcBef>
              <a:spcAft>
                <a:spcPct val="0"/>
              </a:spcAft>
              <a:defRPr sz="1200" kern="1200">
                <a:solidFill>
                  <a:schemeClr val="tx1"/>
                </a:solidFill>
                <a:latin typeface="Verdana" pitchFamily="34" charset="0"/>
                <a:ea typeface="+mn-ea"/>
                <a:cs typeface="+mn-cs"/>
              </a:defRPr>
            </a:lvl3pPr>
            <a:lvl4pPr marL="1371600" algn="l" rtl="0" fontAlgn="base">
              <a:spcBef>
                <a:spcPct val="0"/>
              </a:spcBef>
              <a:spcAft>
                <a:spcPct val="0"/>
              </a:spcAft>
              <a:defRPr sz="1200" kern="1200">
                <a:solidFill>
                  <a:schemeClr val="tx1"/>
                </a:solidFill>
                <a:latin typeface="Verdana" pitchFamily="34" charset="0"/>
                <a:ea typeface="+mn-ea"/>
                <a:cs typeface="+mn-cs"/>
              </a:defRPr>
            </a:lvl4pPr>
            <a:lvl5pPr marL="1828800" algn="l" rtl="0" fontAlgn="base">
              <a:spcBef>
                <a:spcPct val="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Verdana" pitchFamily="34" charset="0"/>
                <a:ea typeface="+mn-ea"/>
                <a:cs typeface="+mn-cs"/>
              </a:defRPr>
            </a:lvl6pPr>
            <a:lvl7pPr marL="2743200" algn="l" defTabSz="914400" rtl="0" eaLnBrk="1" latinLnBrk="0" hangingPunct="1">
              <a:defRPr sz="1200" kern="1200">
                <a:solidFill>
                  <a:schemeClr val="tx1"/>
                </a:solidFill>
                <a:latin typeface="Verdana" pitchFamily="34" charset="0"/>
                <a:ea typeface="+mn-ea"/>
                <a:cs typeface="+mn-cs"/>
              </a:defRPr>
            </a:lvl7pPr>
            <a:lvl8pPr marL="3200400" algn="l" defTabSz="914400" rtl="0" eaLnBrk="1" latinLnBrk="0" hangingPunct="1">
              <a:defRPr sz="1200" kern="1200">
                <a:solidFill>
                  <a:schemeClr val="tx1"/>
                </a:solidFill>
                <a:latin typeface="Verdana" pitchFamily="34" charset="0"/>
                <a:ea typeface="+mn-ea"/>
                <a:cs typeface="+mn-cs"/>
              </a:defRPr>
            </a:lvl8pPr>
            <a:lvl9pPr marL="3657600" algn="l" defTabSz="914400" rtl="0" eaLnBrk="1" latinLnBrk="0" hangingPunct="1">
              <a:defRPr sz="1200" kern="1200">
                <a:solidFill>
                  <a:schemeClr val="tx1"/>
                </a:solidFill>
                <a:latin typeface="Verdana" pitchFamily="34" charset="0"/>
                <a:ea typeface="+mn-ea"/>
                <a:cs typeface="+mn-cs"/>
              </a:defRPr>
            </a:lvl9pPr>
          </a:lstStyle>
          <a:p>
            <a:r>
              <a:rPr lang="en-US" dirty="0">
                <a:solidFill>
                  <a:srgbClr val="7F7F7F"/>
                </a:solidFill>
              </a:rPr>
              <a:t>Sorted in order of 12-month changes in share.</a:t>
            </a:r>
          </a:p>
        </p:txBody>
      </p:sp>
      <p:sp>
        <p:nvSpPr>
          <p:cNvPr id="6" name="Rectangle 5"/>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CAB2744-64E3-5F4D-BD31-E9419FFD85A0}"/>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sp>
        <p:nvSpPr>
          <p:cNvPr id="10" name="Rectangle 9">
            <a:extLst>
              <a:ext uri="{FF2B5EF4-FFF2-40B4-BE49-F238E27FC236}">
                <a16:creationId xmlns:a16="http://schemas.microsoft.com/office/drawing/2014/main" id="{3B8FA026-E157-4847-8AA2-5F5E4F8E3890}"/>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a:extLst>
              <a:ext uri="{FF2B5EF4-FFF2-40B4-BE49-F238E27FC236}">
                <a16:creationId xmlns:a16="http://schemas.microsoft.com/office/drawing/2014/main" id="{EB635595-4055-4698-9268-060578E04663}"/>
              </a:ext>
            </a:extLst>
          </p:cNvPr>
          <p:cNvGraphicFramePr>
            <a:graphicFrameLocks noChangeAspect="1"/>
          </p:cNvGraphicFramePr>
          <p:nvPr>
            <p:extLst>
              <p:ext uri="{D42A27DB-BD31-4B8C-83A1-F6EECF244321}">
                <p14:modId xmlns:p14="http://schemas.microsoft.com/office/powerpoint/2010/main" val="3801959425"/>
              </p:ext>
            </p:extLst>
          </p:nvPr>
        </p:nvGraphicFramePr>
        <p:xfrm>
          <a:off x="685800" y="1852345"/>
          <a:ext cx="5429250" cy="3381375"/>
        </p:xfrm>
        <a:graphic>
          <a:graphicData uri="http://schemas.openxmlformats.org/presentationml/2006/ole">
            <mc:AlternateContent xmlns:mc="http://schemas.openxmlformats.org/markup-compatibility/2006">
              <mc:Choice xmlns:v="urn:schemas-microsoft-com:vml" Requires="v">
                <p:oleObj spid="_x0000_s41985" name="Macro-Enabled Worksheet" r:id="rId4" imgW="5572150" imgH="3381397" progId="Excel.SheetMacroEnabled.12">
                  <p:link updateAutomatic="1"/>
                </p:oleObj>
              </mc:Choice>
              <mc:Fallback>
                <p:oleObj name="Macro-Enabled Worksheet" r:id="rId4" imgW="5572150" imgH="3381397" progId="Excel.SheetMacroEnabled.12">
                  <p:link updateAutomatic="1"/>
                  <p:pic>
                    <p:nvPicPr>
                      <p:cNvPr id="3" name="Object 2">
                        <a:extLst>
                          <a:ext uri="{FF2B5EF4-FFF2-40B4-BE49-F238E27FC236}">
                            <a16:creationId xmlns:a16="http://schemas.microsoft.com/office/drawing/2014/main" id="{EB635595-4055-4698-9268-060578E04663}"/>
                          </a:ext>
                        </a:extLst>
                      </p:cNvPr>
                      <p:cNvPicPr/>
                      <p:nvPr/>
                    </p:nvPicPr>
                    <p:blipFill>
                      <a:blip r:embed="rId5"/>
                      <a:stretch>
                        <a:fillRect/>
                      </a:stretch>
                    </p:blipFill>
                    <p:spPr>
                      <a:xfrm>
                        <a:off x="685800" y="1852345"/>
                        <a:ext cx="5429250" cy="3381375"/>
                      </a:xfrm>
                      <a:prstGeom prst="rect">
                        <a:avLst/>
                      </a:prstGeom>
                    </p:spPr>
                  </p:pic>
                </p:oleObj>
              </mc:Fallback>
            </mc:AlternateContent>
          </a:graphicData>
        </a:graphic>
      </p:graphicFrame>
    </p:spTree>
    <p:extLst>
      <p:ext uri="{BB962C8B-B14F-4D97-AF65-F5344CB8AC3E}">
        <p14:creationId xmlns:p14="http://schemas.microsoft.com/office/powerpoint/2010/main" val="2093981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9" name="Rectangle 2"/>
          <p:cNvSpPr>
            <a:spLocks noGrp="1" noChangeArrowheads="1"/>
          </p:cNvSpPr>
          <p:nvPr>
            <p:ph type="title"/>
          </p:nvPr>
        </p:nvSpPr>
        <p:spPr>
          <a:xfrm>
            <a:off x="860612" y="0"/>
            <a:ext cx="4572000" cy="1600200"/>
          </a:xfrm>
        </p:spPr>
        <p:txBody>
          <a:bodyPr>
            <a:normAutofit/>
          </a:bodyPr>
          <a:lstStyle/>
          <a:p>
            <a:pPr eaLnBrk="1" hangingPunct="1"/>
            <a:r>
              <a:rPr lang="en-US" dirty="0"/>
              <a:t>Real Estate Secured Personal Loans  - Direct Banks</a:t>
            </a:r>
            <a:br>
              <a:rPr lang="en-US" dirty="0"/>
            </a:br>
            <a:r>
              <a:rPr lang="en-US" dirty="0"/>
              <a:t>Share Change Summary</a:t>
            </a:r>
          </a:p>
        </p:txBody>
      </p:sp>
      <p:sp>
        <p:nvSpPr>
          <p:cNvPr id="833538" name="Slide Number Placeholder 4"/>
          <p:cNvSpPr>
            <a:spLocks noGrp="1"/>
          </p:cNvSpPr>
          <p:nvPr>
            <p:ph type="sldNum" sz="quarter" idx="12"/>
          </p:nvPr>
        </p:nvSpPr>
        <p:spPr>
          <a:noFill/>
          <a:ln>
            <a:miter lim="800000"/>
            <a:headEnd/>
            <a:tailEnd/>
          </a:ln>
        </p:spPr>
        <p:txBody>
          <a:bodyPr/>
          <a:lstStyle/>
          <a:p>
            <a:fld id="{5A337EE7-5C9D-4A59-921B-F446E9FB0E21}" type="slidenum">
              <a:rPr lang="en-US" smtClean="0"/>
              <a:pPr/>
              <a:t>55</a:t>
            </a:fld>
            <a:endParaRPr lang="en-US"/>
          </a:p>
        </p:txBody>
      </p:sp>
      <p:sp>
        <p:nvSpPr>
          <p:cNvPr id="8" name="TextBox 7"/>
          <p:cNvSpPr txBox="1"/>
          <p:nvPr/>
        </p:nvSpPr>
        <p:spPr>
          <a:xfrm>
            <a:off x="5362496" y="800100"/>
            <a:ext cx="3781504" cy="276999"/>
          </a:xfrm>
          <a:prstGeom prst="rect">
            <a:avLst/>
          </a:prstGeom>
          <a:noFill/>
        </p:spPr>
        <p:txBody>
          <a:bodyPr wrap="none" rtlCol="0">
            <a:spAutoFit/>
          </a:bodyPr>
          <a:lstStyle>
            <a:defPPr>
              <a:defRPr lang="en-US"/>
            </a:defPPr>
            <a:lvl1pPr algn="l" rtl="0" fontAlgn="base">
              <a:spcBef>
                <a:spcPct val="0"/>
              </a:spcBef>
              <a:spcAft>
                <a:spcPct val="0"/>
              </a:spcAft>
              <a:defRPr sz="1200" kern="1200">
                <a:solidFill>
                  <a:schemeClr val="tx1"/>
                </a:solidFill>
                <a:latin typeface="Verdana" pitchFamily="34" charset="0"/>
                <a:ea typeface="+mn-ea"/>
                <a:cs typeface="+mn-cs"/>
              </a:defRPr>
            </a:lvl1pPr>
            <a:lvl2pPr marL="457200" algn="l" rtl="0" fontAlgn="base">
              <a:spcBef>
                <a:spcPct val="0"/>
              </a:spcBef>
              <a:spcAft>
                <a:spcPct val="0"/>
              </a:spcAft>
              <a:defRPr sz="1200" kern="1200">
                <a:solidFill>
                  <a:schemeClr val="tx1"/>
                </a:solidFill>
                <a:latin typeface="Verdana" pitchFamily="34" charset="0"/>
                <a:ea typeface="+mn-ea"/>
                <a:cs typeface="+mn-cs"/>
              </a:defRPr>
            </a:lvl2pPr>
            <a:lvl3pPr marL="914400" algn="l" rtl="0" fontAlgn="base">
              <a:spcBef>
                <a:spcPct val="0"/>
              </a:spcBef>
              <a:spcAft>
                <a:spcPct val="0"/>
              </a:spcAft>
              <a:defRPr sz="1200" kern="1200">
                <a:solidFill>
                  <a:schemeClr val="tx1"/>
                </a:solidFill>
                <a:latin typeface="Verdana" pitchFamily="34" charset="0"/>
                <a:ea typeface="+mn-ea"/>
                <a:cs typeface="+mn-cs"/>
              </a:defRPr>
            </a:lvl3pPr>
            <a:lvl4pPr marL="1371600" algn="l" rtl="0" fontAlgn="base">
              <a:spcBef>
                <a:spcPct val="0"/>
              </a:spcBef>
              <a:spcAft>
                <a:spcPct val="0"/>
              </a:spcAft>
              <a:defRPr sz="1200" kern="1200">
                <a:solidFill>
                  <a:schemeClr val="tx1"/>
                </a:solidFill>
                <a:latin typeface="Verdana" pitchFamily="34" charset="0"/>
                <a:ea typeface="+mn-ea"/>
                <a:cs typeface="+mn-cs"/>
              </a:defRPr>
            </a:lvl4pPr>
            <a:lvl5pPr marL="1828800" algn="l" rtl="0" fontAlgn="base">
              <a:spcBef>
                <a:spcPct val="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Verdana" pitchFamily="34" charset="0"/>
                <a:ea typeface="+mn-ea"/>
                <a:cs typeface="+mn-cs"/>
              </a:defRPr>
            </a:lvl6pPr>
            <a:lvl7pPr marL="2743200" algn="l" defTabSz="914400" rtl="0" eaLnBrk="1" latinLnBrk="0" hangingPunct="1">
              <a:defRPr sz="1200" kern="1200">
                <a:solidFill>
                  <a:schemeClr val="tx1"/>
                </a:solidFill>
                <a:latin typeface="Verdana" pitchFamily="34" charset="0"/>
                <a:ea typeface="+mn-ea"/>
                <a:cs typeface="+mn-cs"/>
              </a:defRPr>
            </a:lvl7pPr>
            <a:lvl8pPr marL="3200400" algn="l" defTabSz="914400" rtl="0" eaLnBrk="1" latinLnBrk="0" hangingPunct="1">
              <a:defRPr sz="1200" kern="1200">
                <a:solidFill>
                  <a:schemeClr val="tx1"/>
                </a:solidFill>
                <a:latin typeface="Verdana" pitchFamily="34" charset="0"/>
                <a:ea typeface="+mn-ea"/>
                <a:cs typeface="+mn-cs"/>
              </a:defRPr>
            </a:lvl8pPr>
            <a:lvl9pPr marL="3657600" algn="l" defTabSz="914400" rtl="0" eaLnBrk="1" latinLnBrk="0" hangingPunct="1">
              <a:defRPr sz="1200" kern="1200">
                <a:solidFill>
                  <a:schemeClr val="tx1"/>
                </a:solidFill>
                <a:latin typeface="Verdana" pitchFamily="34" charset="0"/>
                <a:ea typeface="+mn-ea"/>
                <a:cs typeface="+mn-cs"/>
              </a:defRPr>
            </a:lvl9pPr>
          </a:lstStyle>
          <a:p>
            <a:r>
              <a:rPr lang="en-US" dirty="0">
                <a:solidFill>
                  <a:srgbClr val="7F7F7F"/>
                </a:solidFill>
              </a:rPr>
              <a:t>Sorted in order of 12-month changes in share.</a:t>
            </a:r>
          </a:p>
        </p:txBody>
      </p:sp>
      <p:sp>
        <p:nvSpPr>
          <p:cNvPr id="6" name="Rectangle 5"/>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CAB2744-64E3-5F4D-BD31-E9419FFD85A0}"/>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sp>
        <p:nvSpPr>
          <p:cNvPr id="10" name="Rectangle 9">
            <a:extLst>
              <a:ext uri="{FF2B5EF4-FFF2-40B4-BE49-F238E27FC236}">
                <a16:creationId xmlns:a16="http://schemas.microsoft.com/office/drawing/2014/main" id="{3B8FA026-E157-4847-8AA2-5F5E4F8E3890}"/>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a:extLst>
              <a:ext uri="{FF2B5EF4-FFF2-40B4-BE49-F238E27FC236}">
                <a16:creationId xmlns:a16="http://schemas.microsoft.com/office/drawing/2014/main" id="{E92A95D4-EC1C-4E9E-B2A3-19D5FBE687C2}"/>
              </a:ext>
            </a:extLst>
          </p:cNvPr>
          <p:cNvGraphicFramePr>
            <a:graphicFrameLocks noChangeAspect="1"/>
          </p:cNvGraphicFramePr>
          <p:nvPr>
            <p:extLst>
              <p:ext uri="{D42A27DB-BD31-4B8C-83A1-F6EECF244321}">
                <p14:modId xmlns:p14="http://schemas.microsoft.com/office/powerpoint/2010/main" val="2360402816"/>
              </p:ext>
            </p:extLst>
          </p:nvPr>
        </p:nvGraphicFramePr>
        <p:xfrm>
          <a:off x="609600" y="1676400"/>
          <a:ext cx="5429250" cy="2852737"/>
        </p:xfrm>
        <a:graphic>
          <a:graphicData uri="http://schemas.openxmlformats.org/presentationml/2006/ole">
            <mc:AlternateContent xmlns:mc="http://schemas.openxmlformats.org/markup-compatibility/2006">
              <mc:Choice xmlns:v="urn:schemas-microsoft-com:vml" Requires="v">
                <p:oleObj spid="_x0000_s43009" name="Macro-Enabled Worksheet" r:id="rId4" imgW="5572150" imgH="2638313" progId="Excel.SheetMacroEnabled.12">
                  <p:link updateAutomatic="1"/>
                </p:oleObj>
              </mc:Choice>
              <mc:Fallback>
                <p:oleObj name="Macro-Enabled Worksheet" r:id="rId4" imgW="5572150" imgH="2638313" progId="Excel.SheetMacroEnabled.12">
                  <p:link updateAutomatic="1"/>
                  <p:pic>
                    <p:nvPicPr>
                      <p:cNvPr id="3" name="Object 2">
                        <a:extLst>
                          <a:ext uri="{FF2B5EF4-FFF2-40B4-BE49-F238E27FC236}">
                            <a16:creationId xmlns:a16="http://schemas.microsoft.com/office/drawing/2014/main" id="{E92A95D4-EC1C-4E9E-B2A3-19D5FBE687C2}"/>
                          </a:ext>
                        </a:extLst>
                      </p:cNvPr>
                      <p:cNvPicPr/>
                      <p:nvPr/>
                    </p:nvPicPr>
                    <p:blipFill>
                      <a:blip r:embed="rId5"/>
                      <a:stretch>
                        <a:fillRect/>
                      </a:stretch>
                    </p:blipFill>
                    <p:spPr>
                      <a:xfrm>
                        <a:off x="609600" y="1676400"/>
                        <a:ext cx="5429250" cy="2852737"/>
                      </a:xfrm>
                      <a:prstGeom prst="rect">
                        <a:avLst/>
                      </a:prstGeom>
                    </p:spPr>
                  </p:pic>
                </p:oleObj>
              </mc:Fallback>
            </mc:AlternateContent>
          </a:graphicData>
        </a:graphic>
      </p:graphicFrame>
    </p:spTree>
    <p:extLst>
      <p:ext uri="{BB962C8B-B14F-4D97-AF65-F5344CB8AC3E}">
        <p14:creationId xmlns:p14="http://schemas.microsoft.com/office/powerpoint/2010/main" val="39916915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A26BBF-780B-F748-8FDD-FB4F52D27EBB}"/>
              </a:ext>
            </a:extLst>
          </p:cNvPr>
          <p:cNvSpPr>
            <a:spLocks noGrp="1"/>
          </p:cNvSpPr>
          <p:nvPr>
            <p:ph type="ctrTitle"/>
          </p:nvPr>
        </p:nvSpPr>
        <p:spPr/>
        <p:txBody>
          <a:bodyPr/>
          <a:lstStyle/>
          <a:p>
            <a:r>
              <a:rPr lang="en-US" dirty="0"/>
              <a:t>Full-Service Banks</a:t>
            </a:r>
          </a:p>
        </p:txBody>
      </p:sp>
      <p:sp>
        <p:nvSpPr>
          <p:cNvPr id="4" name="Date Placeholder 3">
            <a:extLst>
              <a:ext uri="{FF2B5EF4-FFF2-40B4-BE49-F238E27FC236}">
                <a16:creationId xmlns:a16="http://schemas.microsoft.com/office/drawing/2014/main" id="{B0BCFCC7-4EDB-CE44-90E0-564AE3C55C7E}"/>
              </a:ext>
            </a:extLst>
          </p:cNvPr>
          <p:cNvSpPr>
            <a:spLocks noGrp="1"/>
          </p:cNvSpPr>
          <p:nvPr>
            <p:ph type="dt" sz="half" idx="10"/>
          </p:nvPr>
        </p:nvSpPr>
        <p:spPr/>
        <p:txBody>
          <a:bodyPr/>
          <a:lstStyle/>
          <a:p>
            <a:fld id="{1CEF607B-A47E-422C-9BEF-122CCDB7C526}" type="datetime1">
              <a:rPr lang="en-US" smtClean="0"/>
              <a:pPr/>
              <a:t>12/20/21</a:t>
            </a:fld>
            <a:endParaRPr lang="en-US"/>
          </a:p>
        </p:txBody>
      </p:sp>
      <p:sp>
        <p:nvSpPr>
          <p:cNvPr id="5" name="Slide Number Placeholder 4">
            <a:extLst>
              <a:ext uri="{FF2B5EF4-FFF2-40B4-BE49-F238E27FC236}">
                <a16:creationId xmlns:a16="http://schemas.microsoft.com/office/drawing/2014/main" id="{8252A6D3-DDD1-2F4A-A6D8-6FAA41818D32}"/>
              </a:ext>
            </a:extLst>
          </p:cNvPr>
          <p:cNvSpPr>
            <a:spLocks noGrp="1"/>
          </p:cNvSpPr>
          <p:nvPr>
            <p:ph type="sldNum" sz="quarter" idx="11"/>
          </p:nvPr>
        </p:nvSpPr>
        <p:spPr/>
        <p:txBody>
          <a:bodyPr/>
          <a:lstStyle/>
          <a:p>
            <a:pPr>
              <a:defRPr/>
            </a:pPr>
            <a:fld id="{CEA8465A-EA94-4FE2-B137-FBCA3708F314}" type="slidenum">
              <a:rPr lang="en-US" smtClean="0"/>
              <a:pPr>
                <a:defRPr/>
              </a:pPr>
              <a:t>56</a:t>
            </a:fld>
            <a:endParaRPr lang="en-US"/>
          </a:p>
        </p:txBody>
      </p:sp>
      <p:sp>
        <p:nvSpPr>
          <p:cNvPr id="7" name="Rectangle 6">
            <a:extLst>
              <a:ext uri="{FF2B5EF4-FFF2-40B4-BE49-F238E27FC236}">
                <a16:creationId xmlns:a16="http://schemas.microsoft.com/office/drawing/2014/main" id="{4BB4AFE4-E585-4A4D-8F96-A40BFBFAB2CA}"/>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5850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57</a:t>
            </a:fld>
            <a:endParaRPr lang="en-US"/>
          </a:p>
        </p:txBody>
      </p:sp>
      <p:grpSp>
        <p:nvGrpSpPr>
          <p:cNvPr id="9" name="Group 8"/>
          <p:cNvGrpSpPr/>
          <p:nvPr/>
        </p:nvGrpSpPr>
        <p:grpSpPr>
          <a:xfrm>
            <a:off x="914400" y="609600"/>
            <a:ext cx="2209800" cy="823912"/>
            <a:chOff x="609600" y="457200"/>
            <a:chExt cx="2667000" cy="1066800"/>
          </a:xfrm>
        </p:grpSpPr>
        <p:sp>
          <p:nvSpPr>
            <p:cNvPr id="10" name="Rectangle 9"/>
            <p:cNvSpPr/>
            <p:nvPr/>
          </p:nvSpPr>
          <p:spPr>
            <a:xfrm>
              <a:off x="609600" y="457200"/>
              <a:ext cx="2667000" cy="10668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RBC Full 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600" y="457200"/>
              <a:ext cx="2667000" cy="1000125"/>
            </a:xfrm>
            <a:prstGeom prst="rect">
              <a:avLst/>
            </a:prstGeom>
            <a:noFill/>
            <a:ln w="9525">
              <a:noFill/>
              <a:miter lim="800000"/>
              <a:headEnd/>
              <a:tailEnd/>
            </a:ln>
            <a:effectLst/>
          </p:spPr>
        </p:pic>
      </p:grpSp>
      <p:sp>
        <p:nvSpPr>
          <p:cNvPr id="2" name="TextBox 1"/>
          <p:cNvSpPr txBox="1"/>
          <p:nvPr/>
        </p:nvSpPr>
        <p:spPr>
          <a:xfrm>
            <a:off x="4233505" y="1684655"/>
            <a:ext cx="4871748" cy="2308324"/>
          </a:xfrm>
          <a:prstGeom prst="rect">
            <a:avLst/>
          </a:prstGeom>
          <a:noFill/>
        </p:spPr>
        <p:txBody>
          <a:bodyPr wrap="square" rtlCol="0">
            <a:spAutoFit/>
          </a:bodyPr>
          <a:lstStyle/>
          <a:p>
            <a:r>
              <a:rPr lang="en-US" sz="800" b="1" i="1" dirty="0">
                <a:ea typeface="Verdana" panose="020B0604030504040204" pitchFamily="34" charset="0"/>
                <a:cs typeface="Verdana" panose="020B0604030504040204" pitchFamily="34" charset="0"/>
              </a:rPr>
              <a:t>Key strategic priorities for 2021 (2020 Annual Report)</a:t>
            </a:r>
            <a:endParaRPr lang="en-US" sz="800" b="1" dirty="0">
              <a:ea typeface="Verdana" panose="020B0604030504040204" pitchFamily="34" charset="0"/>
              <a:cs typeface="Verdana" panose="020B0604030504040204" pitchFamily="34" charset="0"/>
            </a:endParaRPr>
          </a:p>
          <a:p>
            <a:r>
              <a:rPr lang="en-US" sz="800" b="1" dirty="0"/>
              <a:t>Transform how we serve our clients</a:t>
            </a:r>
            <a:r>
              <a:rPr lang="en-US" sz="800" dirty="0"/>
              <a:t> – </a:t>
            </a:r>
            <a:r>
              <a:rPr lang="en-CA" sz="800" dirty="0"/>
              <a:t>Provide flexibility by continuing to deliver anytime, anywhere solutions to our clients across all channels, seamlessly integrating mobile and digital services into our clients’ lives </a:t>
            </a:r>
          </a:p>
          <a:p>
            <a:r>
              <a:rPr lang="en-CA" sz="800" dirty="0"/>
              <a:t>Continue to reimagine our branch network to meet the evolving needs of our clients </a:t>
            </a:r>
          </a:p>
          <a:p>
            <a:r>
              <a:rPr lang="en-US" sz="800" b="1" dirty="0"/>
              <a:t>Accelerate our growth in key segments  - </a:t>
            </a:r>
            <a:r>
              <a:rPr lang="en-CA" sz="800" dirty="0"/>
              <a:t>Focus on engaging key high-growth client segments and enabling our advisors to build new and deeper relationships and achieve industry-leading volume growth.  Establish key partnerships to continue to add value for our clients </a:t>
            </a:r>
          </a:p>
          <a:p>
            <a:r>
              <a:rPr lang="en-US" sz="800" b="1" dirty="0"/>
              <a:t>Rapidly deliver digital solutions to our clients – </a:t>
            </a:r>
            <a:r>
              <a:rPr lang="en-CA" sz="800" dirty="0"/>
              <a:t>Deliver more personalized insights to improve the client experience while continuing to simplify and digitize everyday banking </a:t>
            </a:r>
          </a:p>
          <a:p>
            <a:r>
              <a:rPr lang="en-CA" sz="800" dirty="0"/>
              <a:t>Enhance the digital experience for our small business and commercial clients and make it easier for them to transact with us </a:t>
            </a:r>
          </a:p>
          <a:p>
            <a:r>
              <a:rPr lang="en-US" sz="800" b="1" dirty="0"/>
              <a:t>Innovate to become a more agile and efficient bank - </a:t>
            </a:r>
            <a:r>
              <a:rPr lang="en-US" sz="800" dirty="0"/>
              <a:t>Invest in new tools and capabilities and proactively seek ways to simplify and streamline internal processes and the client experience </a:t>
            </a:r>
          </a:p>
          <a:p>
            <a:pPr marL="171450" indent="-171450">
              <a:buFont typeface="Arial" panose="020B0604020202020204" pitchFamily="34" charset="0"/>
              <a:buChar char="•"/>
            </a:pPr>
            <a:endParaRPr lang="en-US" sz="800" b="1" dirty="0"/>
          </a:p>
          <a:p>
            <a:endParaRPr lang="en-US" sz="800" dirty="0">
              <a:solidFill>
                <a:schemeClr val="tx1">
                  <a:lumMod val="50000"/>
                  <a:lumOff val="50000"/>
                </a:schemeClr>
              </a:solidFill>
              <a:latin typeface="+mn-lt"/>
            </a:endParaRPr>
          </a:p>
        </p:txBody>
      </p:sp>
      <p:sp>
        <p:nvSpPr>
          <p:cNvPr id="14" name="TextBox 13">
            <a:extLst>
              <a:ext uri="{FF2B5EF4-FFF2-40B4-BE49-F238E27FC236}">
                <a16:creationId xmlns:a16="http://schemas.microsoft.com/office/drawing/2014/main" id="{6834ED1E-8DCA-D849-A960-1F636B6A7818}"/>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12" name="Chart 11">
            <a:extLst>
              <a:ext uri="{FF2B5EF4-FFF2-40B4-BE49-F238E27FC236}">
                <a16:creationId xmlns:a16="http://schemas.microsoft.com/office/drawing/2014/main" id="{00000000-0008-0000-0600-00001A000000}"/>
              </a:ext>
            </a:extLst>
          </p:cNvPr>
          <p:cNvGraphicFramePr>
            <a:graphicFrameLocks/>
          </p:cNvGraphicFramePr>
          <p:nvPr>
            <p:extLst>
              <p:ext uri="{D42A27DB-BD31-4B8C-83A1-F6EECF244321}">
                <p14:modId xmlns:p14="http://schemas.microsoft.com/office/powerpoint/2010/main" val="2443638341"/>
              </p:ext>
            </p:extLst>
          </p:nvPr>
        </p:nvGraphicFramePr>
        <p:xfrm>
          <a:off x="197140" y="1684655"/>
          <a:ext cx="3898900" cy="44894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Object 2">
            <a:extLst>
              <a:ext uri="{FF2B5EF4-FFF2-40B4-BE49-F238E27FC236}">
                <a16:creationId xmlns:a16="http://schemas.microsoft.com/office/drawing/2014/main" id="{38C3488E-AE6D-4676-A195-046FA3CF42EE}"/>
              </a:ext>
            </a:extLst>
          </p:cNvPr>
          <p:cNvGraphicFramePr>
            <a:graphicFrameLocks noChangeAspect="1"/>
          </p:cNvGraphicFramePr>
          <p:nvPr>
            <p:extLst>
              <p:ext uri="{D42A27DB-BD31-4B8C-83A1-F6EECF244321}">
                <p14:modId xmlns:p14="http://schemas.microsoft.com/office/powerpoint/2010/main" val="46140413"/>
              </p:ext>
            </p:extLst>
          </p:nvPr>
        </p:nvGraphicFramePr>
        <p:xfrm>
          <a:off x="4189123" y="4016692"/>
          <a:ext cx="4757737" cy="2157413"/>
        </p:xfrm>
        <a:graphic>
          <a:graphicData uri="http://schemas.openxmlformats.org/presentationml/2006/ole">
            <mc:AlternateContent xmlns:mc="http://schemas.openxmlformats.org/markup-compatibility/2006">
              <mc:Choice xmlns:v="urn:schemas-microsoft-com:vml" Requires="v">
                <p:oleObj spid="_x0000_s44033" name="Macro-Enabled Worksheet" r:id="rId6" imgW="4757725" imgH="2157446" progId="Excel.SheetMacroEnabled.12">
                  <p:link updateAutomatic="1"/>
                </p:oleObj>
              </mc:Choice>
              <mc:Fallback>
                <p:oleObj name="Macro-Enabled Worksheet" r:id="rId6" imgW="4757725" imgH="2157446" progId="Excel.SheetMacroEnabled.12">
                  <p:link updateAutomatic="1"/>
                  <p:pic>
                    <p:nvPicPr>
                      <p:cNvPr id="3" name="Object 2">
                        <a:extLst>
                          <a:ext uri="{FF2B5EF4-FFF2-40B4-BE49-F238E27FC236}">
                            <a16:creationId xmlns:a16="http://schemas.microsoft.com/office/drawing/2014/main" id="{38C3488E-AE6D-4676-A195-046FA3CF42EE}"/>
                          </a:ext>
                        </a:extLst>
                      </p:cNvPr>
                      <p:cNvPicPr/>
                      <p:nvPr/>
                    </p:nvPicPr>
                    <p:blipFill>
                      <a:blip r:embed="rId7"/>
                      <a:stretch>
                        <a:fillRect/>
                      </a:stretch>
                    </p:blipFill>
                    <p:spPr>
                      <a:xfrm>
                        <a:off x="4189123" y="4016692"/>
                        <a:ext cx="4757737" cy="2157413"/>
                      </a:xfrm>
                      <a:prstGeom prst="rect">
                        <a:avLst/>
                      </a:prstGeom>
                    </p:spPr>
                  </p:pic>
                </p:oleObj>
              </mc:Fallback>
            </mc:AlternateContent>
          </a:graphicData>
        </a:graphic>
      </p:graphicFrame>
    </p:spTree>
    <p:extLst>
      <p:ext uri="{BB962C8B-B14F-4D97-AF65-F5344CB8AC3E}">
        <p14:creationId xmlns:p14="http://schemas.microsoft.com/office/powerpoint/2010/main" val="11386956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6600" y="304800"/>
            <a:ext cx="4419600" cy="1600200"/>
          </a:xfrm>
        </p:spPr>
        <p:txBody>
          <a:bodyPr>
            <a:normAutofit/>
          </a:bodyPr>
          <a:lstStyle/>
          <a:p>
            <a:r>
              <a:rPr lang="en-CA" dirty="0"/>
              <a:t>5 Year Share of Market Trends</a:t>
            </a:r>
            <a:br>
              <a:rPr lang="en-CA" dirty="0"/>
            </a:br>
            <a:endParaRPr lang="en-US" dirty="0"/>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58</a:t>
            </a:fld>
            <a:endParaRPr lang="en-US"/>
          </a:p>
        </p:txBody>
      </p:sp>
      <p:sp>
        <p:nvSpPr>
          <p:cNvPr id="8" name="Text Box 10"/>
          <p:cNvSpPr txBox="1">
            <a:spLocks noChangeArrowheads="1"/>
          </p:cNvSpPr>
          <p:nvPr/>
        </p:nvSpPr>
        <p:spPr bwMode="auto">
          <a:xfrm>
            <a:off x="6485473" y="776288"/>
            <a:ext cx="184666" cy="369332"/>
          </a:xfrm>
          <a:prstGeom prst="rect">
            <a:avLst/>
          </a:prstGeom>
          <a:noFill/>
          <a:ln w="9525">
            <a:noFill/>
            <a:miter lim="800000"/>
            <a:headEnd/>
            <a:tailEnd/>
          </a:ln>
        </p:spPr>
        <p:txBody>
          <a:bodyPr wrap="none">
            <a:spAutoFit/>
          </a:bodyPr>
          <a:lstStyle/>
          <a:p>
            <a:pPr algn="ctr" eaLnBrk="0" hangingPunct="0"/>
            <a:endParaRPr lang="en-CA" sz="1800" dirty="0"/>
          </a:p>
        </p:txBody>
      </p:sp>
      <p:grpSp>
        <p:nvGrpSpPr>
          <p:cNvPr id="13" name="Group 12"/>
          <p:cNvGrpSpPr/>
          <p:nvPr/>
        </p:nvGrpSpPr>
        <p:grpSpPr>
          <a:xfrm>
            <a:off x="914400" y="609600"/>
            <a:ext cx="2209800" cy="823912"/>
            <a:chOff x="609600" y="457200"/>
            <a:chExt cx="2667000" cy="1066800"/>
          </a:xfrm>
        </p:grpSpPr>
        <p:sp>
          <p:nvSpPr>
            <p:cNvPr id="14" name="Rectangle 13"/>
            <p:cNvSpPr/>
            <p:nvPr/>
          </p:nvSpPr>
          <p:spPr>
            <a:xfrm>
              <a:off x="609600" y="457200"/>
              <a:ext cx="2667000" cy="10668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RBC Full 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600" y="457200"/>
              <a:ext cx="2667000" cy="1000125"/>
            </a:xfrm>
            <a:prstGeom prst="rect">
              <a:avLst/>
            </a:prstGeom>
            <a:noFill/>
            <a:ln w="9525">
              <a:noFill/>
              <a:miter lim="800000"/>
              <a:headEnd/>
              <a:tailEnd/>
            </a:ln>
            <a:effectLst/>
          </p:spPr>
        </p:pic>
      </p:grpSp>
      <p:sp>
        <p:nvSpPr>
          <p:cNvPr id="18" name="TextBox 17">
            <a:extLst>
              <a:ext uri="{FF2B5EF4-FFF2-40B4-BE49-F238E27FC236}">
                <a16:creationId xmlns:a16="http://schemas.microsoft.com/office/drawing/2014/main" id="{6FE204EC-F034-544E-A642-BD503BB5CC2C}"/>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Quarterly</a:t>
            </a:r>
          </a:p>
        </p:txBody>
      </p:sp>
      <p:graphicFrame>
        <p:nvGraphicFramePr>
          <p:cNvPr id="12" name="Chart 11">
            <a:extLst>
              <a:ext uri="{FF2B5EF4-FFF2-40B4-BE49-F238E27FC236}">
                <a16:creationId xmlns:a16="http://schemas.microsoft.com/office/drawing/2014/main" id="{00000000-0008-0000-0B00-00002C000000}"/>
              </a:ext>
            </a:extLst>
          </p:cNvPr>
          <p:cNvGraphicFramePr>
            <a:graphicFrameLocks/>
          </p:cNvGraphicFramePr>
          <p:nvPr>
            <p:extLst>
              <p:ext uri="{D42A27DB-BD31-4B8C-83A1-F6EECF244321}">
                <p14:modId xmlns:p14="http://schemas.microsoft.com/office/powerpoint/2010/main" val="187403347"/>
              </p:ext>
            </p:extLst>
          </p:nvPr>
        </p:nvGraphicFramePr>
        <p:xfrm>
          <a:off x="84667" y="1792817"/>
          <a:ext cx="3869266" cy="44174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a:extLst>
              <a:ext uri="{FF2B5EF4-FFF2-40B4-BE49-F238E27FC236}">
                <a16:creationId xmlns:a16="http://schemas.microsoft.com/office/drawing/2014/main" id="{0A571B3D-120B-4050-BBFE-A89D520DF4EE}"/>
              </a:ext>
            </a:extLst>
          </p:cNvPr>
          <p:cNvGraphicFramePr>
            <a:graphicFrameLocks noChangeAspect="1"/>
          </p:cNvGraphicFramePr>
          <p:nvPr>
            <p:extLst>
              <p:ext uri="{D42A27DB-BD31-4B8C-83A1-F6EECF244321}">
                <p14:modId xmlns:p14="http://schemas.microsoft.com/office/powerpoint/2010/main" val="3999647379"/>
              </p:ext>
            </p:extLst>
          </p:nvPr>
        </p:nvGraphicFramePr>
        <p:xfrm>
          <a:off x="4198937" y="4052887"/>
          <a:ext cx="4757737" cy="2157413"/>
        </p:xfrm>
        <a:graphic>
          <a:graphicData uri="http://schemas.openxmlformats.org/presentationml/2006/ole">
            <mc:AlternateContent xmlns:mc="http://schemas.openxmlformats.org/markup-compatibility/2006">
              <mc:Choice xmlns:v="urn:schemas-microsoft-com:vml" Requires="v">
                <p:oleObj spid="_x0000_s45057" name="Macro-Enabled Worksheet" r:id="rId6" imgW="4757725" imgH="2157446" progId="Excel.SheetMacroEnabled.12">
                  <p:link updateAutomatic="1"/>
                </p:oleObj>
              </mc:Choice>
              <mc:Fallback>
                <p:oleObj name="Macro-Enabled Worksheet" r:id="rId6" imgW="4757725" imgH="2157446" progId="Excel.SheetMacroEnabled.12">
                  <p:link updateAutomatic="1"/>
                  <p:pic>
                    <p:nvPicPr>
                      <p:cNvPr id="2" name="Object 1">
                        <a:extLst>
                          <a:ext uri="{FF2B5EF4-FFF2-40B4-BE49-F238E27FC236}">
                            <a16:creationId xmlns:a16="http://schemas.microsoft.com/office/drawing/2014/main" id="{0A571B3D-120B-4050-BBFE-A89D520DF4EE}"/>
                          </a:ext>
                        </a:extLst>
                      </p:cNvPr>
                      <p:cNvPicPr/>
                      <p:nvPr/>
                    </p:nvPicPr>
                    <p:blipFill>
                      <a:blip r:embed="rId7"/>
                      <a:stretch>
                        <a:fillRect/>
                      </a:stretch>
                    </p:blipFill>
                    <p:spPr>
                      <a:xfrm>
                        <a:off x="4198937" y="4052887"/>
                        <a:ext cx="4757737" cy="2157413"/>
                      </a:xfrm>
                      <a:prstGeom prst="rect">
                        <a:avLst/>
                      </a:prstGeom>
                    </p:spPr>
                  </p:pic>
                </p:oleObj>
              </mc:Fallback>
            </mc:AlternateContent>
          </a:graphicData>
        </a:graphic>
      </p:graphicFrame>
    </p:spTree>
    <p:extLst>
      <p:ext uri="{BB962C8B-B14F-4D97-AF65-F5344CB8AC3E}">
        <p14:creationId xmlns:p14="http://schemas.microsoft.com/office/powerpoint/2010/main" val="34235144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3" name="Rectangle 2"/>
          <p:cNvSpPr>
            <a:spLocks noGrp="1" noChangeArrowheads="1"/>
          </p:cNvSpPr>
          <p:nvPr>
            <p:ph type="title"/>
          </p:nvPr>
        </p:nvSpPr>
        <p:spPr>
          <a:xfrm>
            <a:off x="3581400" y="0"/>
            <a:ext cx="5562600" cy="1600200"/>
          </a:xfrm>
        </p:spPr>
        <p:txBody>
          <a:bodyPr/>
          <a:lstStyle/>
          <a:p>
            <a:pPr eaLnBrk="1" hangingPunct="1"/>
            <a:r>
              <a:rPr lang="en-US" dirty="0"/>
              <a:t>Press </a:t>
            </a:r>
            <a:r>
              <a:rPr lang="en-US" dirty="0">
                <a:latin typeface="Calibri Light" panose="020F0302020204030204" pitchFamily="34" charset="0"/>
                <a:ea typeface="Verdana" panose="020B0604030504040204" pitchFamily="34" charset="0"/>
                <a:cs typeface="Verdana" panose="020B0604030504040204" pitchFamily="34" charset="0"/>
              </a:rPr>
              <a:t>Releases</a:t>
            </a:r>
          </a:p>
        </p:txBody>
      </p:sp>
      <p:sp>
        <p:nvSpPr>
          <p:cNvPr id="849924" name="Rectangle 3"/>
          <p:cNvSpPr>
            <a:spLocks noGrp="1" noChangeArrowheads="1"/>
          </p:cNvSpPr>
          <p:nvPr>
            <p:ph idx="1"/>
          </p:nvPr>
        </p:nvSpPr>
        <p:spPr>
          <a:xfrm>
            <a:off x="838200" y="1614791"/>
            <a:ext cx="7571163" cy="4601493"/>
          </a:xfrm>
        </p:spPr>
        <p:txBody>
          <a:bodyPr>
            <a:noAutofit/>
          </a:bodyPr>
          <a:lstStyle/>
          <a:p>
            <a:pPr marL="0" indent="0">
              <a:lnSpc>
                <a:spcPct val="120000"/>
              </a:lnSpc>
              <a:buNone/>
            </a:pPr>
            <a:endParaRPr lang="en-US" sz="1000" dirty="0">
              <a:solidFill>
                <a:srgbClr val="000000"/>
              </a:solidFill>
            </a:endParaRPr>
          </a:p>
          <a:p>
            <a:pPr>
              <a:lnSpc>
                <a:spcPct val="120000"/>
              </a:lnSpc>
              <a:buFont typeface="Wingdings" panose="05000000000000000000" pitchFamily="2" charset="2"/>
              <a:buChar char="§"/>
            </a:pPr>
            <a:r>
              <a:rPr lang="en-US" sz="1000" b="0" i="0" dirty="0">
                <a:solidFill>
                  <a:srgbClr val="252525"/>
                </a:solidFill>
                <a:effectLst/>
              </a:rPr>
              <a:t>Sept. 23, 2021 - As more and more Canadians choose to bank digitally, RBC is proud to announce two industry leading capabilities that will give clients more confidence in managing their money and enhanced security when banking digitally. NOMI Forecast is the latest capability in RBC's award-winning </a:t>
            </a:r>
            <a:r>
              <a:rPr lang="en-US" sz="1000" b="0" i="0" u="none" strike="noStrike" dirty="0">
                <a:solidFill>
                  <a:srgbClr val="006AC3"/>
                </a:solidFill>
                <a:effectLst/>
                <a:hlinkClick r:id="rId3"/>
              </a:rPr>
              <a:t>NOMI</a:t>
            </a:r>
            <a:r>
              <a:rPr lang="en-US" sz="1000" b="0" i="0" dirty="0">
                <a:solidFill>
                  <a:srgbClr val="252525"/>
                </a:solidFill>
                <a:effectLst/>
              </a:rPr>
              <a:t> offering. It gives clients a view into their future cash flow by forecasting upcoming preauthorized payment withdrawals from their deposit account. Meanwhile, </a:t>
            </a:r>
            <a:r>
              <a:rPr lang="en-US" sz="1000" b="0" i="0" u="none" strike="noStrike" dirty="0">
                <a:solidFill>
                  <a:srgbClr val="006AC3"/>
                </a:solidFill>
                <a:effectLst/>
                <a:hlinkClick r:id="rId4"/>
              </a:rPr>
              <a:t>2-Step Verification</a:t>
            </a:r>
            <a:r>
              <a:rPr lang="en-US" sz="1000" b="0" i="0" dirty="0">
                <a:solidFill>
                  <a:srgbClr val="252525"/>
                </a:solidFill>
                <a:effectLst/>
              </a:rPr>
              <a:t> is RBC's newest security feature within the RBC Mobile app providing added protection when clients access their accounts.</a:t>
            </a:r>
            <a:endParaRPr lang="en-CA" sz="1000" dirty="0"/>
          </a:p>
          <a:p>
            <a:pPr>
              <a:lnSpc>
                <a:spcPct val="120000"/>
              </a:lnSpc>
              <a:buFont typeface="Wingdings" panose="05000000000000000000" pitchFamily="2" charset="2"/>
              <a:buChar char="§"/>
            </a:pPr>
            <a:r>
              <a:rPr lang="en-CA" sz="1000" dirty="0"/>
              <a:t>August 11, 2021 - </a:t>
            </a:r>
            <a:r>
              <a:rPr lang="en-CA" sz="1000" b="0" dirty="0"/>
              <a:t> Developed by RBC Ventures, </a:t>
            </a:r>
            <a:r>
              <a:rPr lang="en-CA" sz="1000" b="0" u="sng" dirty="0">
                <a:hlinkClick r:id="rId5"/>
              </a:rPr>
              <a:t>Mydoh</a:t>
            </a:r>
            <a:r>
              <a:rPr lang="en-CA" sz="1000" b="0" dirty="0"/>
              <a:t> is a money management app and Smart Card </a:t>
            </a:r>
            <a:r>
              <a:rPr lang="en-CA" sz="1000" b="0" i="1" dirty="0"/>
              <a:t>(which includes a digital and physical Visa* Prepaid Card)</a:t>
            </a:r>
            <a:r>
              <a:rPr lang="en-CA" sz="1000" b="0" dirty="0"/>
              <a:t> that helps kids make their own earning and spending decisions — learning values that help build a strong foundation for the future. </a:t>
            </a:r>
            <a:r>
              <a:rPr lang="en-CA" sz="1000" b="0" dirty="0" err="1"/>
              <a:t>Mydoh</a:t>
            </a:r>
            <a:r>
              <a:rPr lang="en-CA" sz="1000" b="0" dirty="0"/>
              <a:t> gives parents everything they need to make raising money-smart kids easier.</a:t>
            </a:r>
            <a:endParaRPr lang="en-CA" sz="1000" dirty="0"/>
          </a:p>
          <a:p>
            <a:pPr>
              <a:lnSpc>
                <a:spcPct val="120000"/>
              </a:lnSpc>
              <a:buFont typeface="Wingdings" panose="05000000000000000000" pitchFamily="2" charset="2"/>
              <a:buChar char="§"/>
            </a:pPr>
            <a:r>
              <a:rPr lang="en-CA" sz="1000" dirty="0"/>
              <a:t>August 4, 2021 - </a:t>
            </a:r>
            <a:r>
              <a:rPr lang="en-CA" sz="1000" b="0" dirty="0"/>
              <a:t> Operating at the forefront of the ‘always-on’ economy, Canadian businesses are constantly re-examining their operations and service models to adapt to the digital economy and they expect their payments solutions to keep pace. To meet this demand for faster, more powerful transactions, RBC today launched </a:t>
            </a:r>
            <a:r>
              <a:rPr lang="en-CA" sz="1000" b="0" i="1" dirty="0"/>
              <a:t>Interac</a:t>
            </a:r>
            <a:r>
              <a:rPr lang="en-CA" sz="1000" b="0" dirty="0"/>
              <a:t> e-Transfer for Business, an enhanced solution which offers real-time, data-enriched payment capabilities to business banking </a:t>
            </a:r>
            <a:r>
              <a:rPr lang="en-CA" sz="1000" b="0" dirty="0" err="1"/>
              <a:t>clients.</a:t>
            </a:r>
            <a:r>
              <a:rPr lang="en-CA" sz="1000" dirty="0" err="1"/>
              <a:t>June</a:t>
            </a:r>
            <a:r>
              <a:rPr lang="en-CA" sz="1000" dirty="0"/>
              <a:t> 25, 2021 - </a:t>
            </a:r>
            <a:r>
              <a:rPr lang="en-CA" sz="1000" b="0" dirty="0"/>
              <a:t>RBC Direct Investing is leading Canadian bank-owned online brokerages with its latest innovation for self-directed investors: the launch today of a customizable, web-based Trading Dashboard, available free to all its clients. In response to client feedback, the Trading Dashboard includes a number of features that make it stand out in the Canadian online brokerage space, including no need to download.</a:t>
            </a:r>
          </a:p>
          <a:p>
            <a:pPr marL="0" indent="0">
              <a:lnSpc>
                <a:spcPct val="120000"/>
              </a:lnSpc>
              <a:buNone/>
            </a:pPr>
            <a:endParaRPr lang="en-US" sz="1000" b="0" dirty="0">
              <a:ea typeface="Verdana" panose="020B0604030504040204" pitchFamily="34" charset="0"/>
              <a:cs typeface="Verdana" panose="020B0604030504040204" pitchFamily="34" charset="0"/>
            </a:endParaRPr>
          </a:p>
        </p:txBody>
      </p:sp>
      <p:sp>
        <p:nvSpPr>
          <p:cNvPr id="849922" name="Slide Number Placeholder 4"/>
          <p:cNvSpPr>
            <a:spLocks noGrp="1"/>
          </p:cNvSpPr>
          <p:nvPr>
            <p:ph type="sldNum" sz="quarter" idx="12"/>
          </p:nvPr>
        </p:nvSpPr>
        <p:spPr>
          <a:noFill/>
          <a:ln>
            <a:miter lim="800000"/>
            <a:headEnd/>
            <a:tailEnd/>
          </a:ln>
        </p:spPr>
        <p:txBody>
          <a:bodyPr/>
          <a:lstStyle/>
          <a:p>
            <a:fld id="{F32F6DD8-9344-4AD3-AB65-E38A89006D1B}" type="slidenum">
              <a:rPr lang="en-US" smtClean="0"/>
              <a:pPr/>
              <a:t>59</a:t>
            </a:fld>
            <a:endParaRPr lang="en-US" dirty="0"/>
          </a:p>
        </p:txBody>
      </p:sp>
      <p:grpSp>
        <p:nvGrpSpPr>
          <p:cNvPr id="8" name="Group 7"/>
          <p:cNvGrpSpPr/>
          <p:nvPr/>
        </p:nvGrpSpPr>
        <p:grpSpPr>
          <a:xfrm>
            <a:off x="914400" y="685800"/>
            <a:ext cx="2209800" cy="823912"/>
            <a:chOff x="609600" y="457200"/>
            <a:chExt cx="2667000" cy="1066800"/>
          </a:xfrm>
        </p:grpSpPr>
        <p:sp>
          <p:nvSpPr>
            <p:cNvPr id="12" name="Rectangle 11"/>
            <p:cNvSpPr/>
            <p:nvPr/>
          </p:nvSpPr>
          <p:spPr>
            <a:xfrm>
              <a:off x="609600" y="457200"/>
              <a:ext cx="2667000" cy="10668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RBC Full logo"/>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600" y="457200"/>
              <a:ext cx="2667000" cy="1000125"/>
            </a:xfrm>
            <a:prstGeom prst="rect">
              <a:avLst/>
            </a:prstGeom>
            <a:noFill/>
            <a:ln w="9525">
              <a:noFill/>
              <a:miter lim="800000"/>
              <a:headEnd/>
              <a:tailEnd/>
            </a:ln>
            <a:effectLst/>
          </p:spPr>
        </p:pic>
      </p:grpSp>
      <p:sp>
        <p:nvSpPr>
          <p:cNvPr id="10" name="TextBox 9">
            <a:hlinkClick r:id="rId7"/>
          </p:cNvPr>
          <p:cNvSpPr txBox="1"/>
          <p:nvPr/>
        </p:nvSpPr>
        <p:spPr>
          <a:xfrm>
            <a:off x="7772400" y="6444476"/>
            <a:ext cx="51450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7"/>
              </a:rPr>
              <a:t>Press</a:t>
            </a:r>
            <a:endParaRPr lang="en-US" b="0" dirty="0">
              <a:ln>
                <a:solidFill>
                  <a:schemeClr val="bg1"/>
                </a:solidFill>
              </a:ln>
              <a:solidFill>
                <a:schemeClr val="tx1"/>
              </a:solidFill>
            </a:endParaRPr>
          </a:p>
        </p:txBody>
      </p:sp>
      <p:sp>
        <p:nvSpPr>
          <p:cNvPr id="9" name="TextBox 8">
            <a:extLst>
              <a:ext uri="{FF2B5EF4-FFF2-40B4-BE49-F238E27FC236}">
                <a16:creationId xmlns:a16="http://schemas.microsoft.com/office/drawing/2014/main" id="{EA752750-678B-D347-A121-20AD1AEE3C0E}"/>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sp>
        <p:nvSpPr>
          <p:cNvPr id="11" name="Rectangle 10">
            <a:extLst>
              <a:ext uri="{FF2B5EF4-FFF2-40B4-BE49-F238E27FC236}">
                <a16:creationId xmlns:a16="http://schemas.microsoft.com/office/drawing/2014/main" id="{757186B3-83D3-DE49-8B51-67FF0692B225}"/>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738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9" name="Rectangle 6"/>
          <p:cNvSpPr>
            <a:spLocks noGrp="1" noChangeArrowheads="1"/>
          </p:cNvSpPr>
          <p:nvPr>
            <p:ph type="title"/>
          </p:nvPr>
        </p:nvSpPr>
        <p:spPr>
          <a:xfrm>
            <a:off x="865563" y="152400"/>
            <a:ext cx="7543800" cy="1450757"/>
          </a:xfrm>
        </p:spPr>
        <p:txBody>
          <a:bodyPr>
            <a:normAutofit/>
          </a:bodyPr>
          <a:lstStyle/>
          <a:p>
            <a:pPr eaLnBrk="1" hangingPunct="1"/>
            <a:r>
              <a:rPr lang="en-US" dirty="0"/>
              <a:t>Banks in Canada</a:t>
            </a:r>
            <a:br>
              <a:rPr lang="en-US" dirty="0"/>
            </a:br>
            <a:r>
              <a:rPr lang="en-US" dirty="0"/>
              <a:t>Personal Market Sizing </a:t>
            </a:r>
          </a:p>
        </p:txBody>
      </p:sp>
      <p:sp>
        <p:nvSpPr>
          <p:cNvPr id="695298" name="Slide Number Placeholder 4"/>
          <p:cNvSpPr>
            <a:spLocks noGrp="1"/>
          </p:cNvSpPr>
          <p:nvPr>
            <p:ph type="sldNum" sz="quarter" idx="12"/>
          </p:nvPr>
        </p:nvSpPr>
        <p:spPr>
          <a:noFill/>
          <a:ln>
            <a:miter lim="800000"/>
            <a:headEnd/>
            <a:tailEnd/>
          </a:ln>
        </p:spPr>
        <p:txBody>
          <a:bodyPr/>
          <a:lstStyle/>
          <a:p>
            <a:fld id="{A83471B0-8672-4AEF-AE9A-3E6629282DAB}" type="slidenum">
              <a:rPr lang="en-US" smtClean="0"/>
              <a:pPr/>
              <a:t>6</a:t>
            </a:fld>
            <a:endParaRPr lang="en-US" dirty="0"/>
          </a:p>
        </p:txBody>
      </p:sp>
      <p:sp>
        <p:nvSpPr>
          <p:cNvPr id="695300" name="Text Box 11"/>
          <p:cNvSpPr txBox="1">
            <a:spLocks noChangeArrowheads="1"/>
          </p:cNvSpPr>
          <p:nvPr/>
        </p:nvSpPr>
        <p:spPr bwMode="auto">
          <a:xfrm>
            <a:off x="6096000" y="838200"/>
            <a:ext cx="2362200" cy="707886"/>
          </a:xfrm>
          <a:prstGeom prst="rect">
            <a:avLst/>
          </a:prstGeom>
          <a:noFill/>
          <a:ln w="9525">
            <a:solidFill>
              <a:schemeClr val="tx1"/>
            </a:solidFill>
            <a:miter lim="800000"/>
            <a:headEnd/>
            <a:tailEnd/>
          </a:ln>
        </p:spPr>
        <p:txBody>
          <a:bodyPr wrap="square">
            <a:spAutoFit/>
          </a:bodyPr>
          <a:lstStyle/>
          <a:p>
            <a:pPr eaLnBrk="0" hangingPunct="0"/>
            <a:r>
              <a:rPr lang="en-US" sz="1000" dirty="0">
                <a:solidFill>
                  <a:srgbClr val="7F7F7F"/>
                </a:solidFill>
              </a:rPr>
              <a:t>Includes Demand, Term, Personal Loans, Credit Cards and Mortgages.   Banks &gt;$1B in total funds</a:t>
            </a:r>
          </a:p>
        </p:txBody>
      </p:sp>
      <p:sp>
        <p:nvSpPr>
          <p:cNvPr id="695301" name="TextBox 1"/>
          <p:cNvSpPr txBox="1">
            <a:spLocks noChangeArrowheads="1"/>
          </p:cNvSpPr>
          <p:nvPr/>
        </p:nvSpPr>
        <p:spPr bwMode="auto">
          <a:xfrm>
            <a:off x="7391400" y="228600"/>
            <a:ext cx="1552575" cy="276225"/>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Annually</a:t>
            </a:r>
          </a:p>
        </p:txBody>
      </p:sp>
      <p:sp>
        <p:nvSpPr>
          <p:cNvPr id="3" name="Rectangle 2"/>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124575" y="1828800"/>
            <a:ext cx="2819400" cy="2123658"/>
          </a:xfrm>
          <a:prstGeom prst="rect">
            <a:avLst/>
          </a:prstGeom>
          <a:noFill/>
          <a:ln>
            <a:solidFill>
              <a:schemeClr val="tx1"/>
            </a:solidFill>
          </a:ln>
          <a:effectLst/>
        </p:spPr>
        <p:txBody>
          <a:bodyPr wrap="square" rtlCol="0">
            <a:spAutoFit/>
          </a:bodyPr>
          <a:lstStyle/>
          <a:p>
            <a:r>
              <a:rPr lang="en-US" b="1" dirty="0">
                <a:solidFill>
                  <a:srgbClr val="7F7F7F"/>
                </a:solidFill>
              </a:rPr>
              <a:t>Observations:</a:t>
            </a:r>
          </a:p>
          <a:p>
            <a:pPr marL="171450" indent="-171450">
              <a:buFont typeface="Arial" charset="0"/>
              <a:buChar char="•"/>
            </a:pPr>
            <a:r>
              <a:rPr lang="en-US" sz="1000" dirty="0">
                <a:solidFill>
                  <a:srgbClr val="7F7F7F"/>
                </a:solidFill>
              </a:rPr>
              <a:t>RBC is the largest personal bank with $707B in total deposits and loans.</a:t>
            </a:r>
          </a:p>
          <a:p>
            <a:pPr marL="171450" indent="-171450">
              <a:buFont typeface="Arial" charset="0"/>
              <a:buChar char="•"/>
            </a:pPr>
            <a:r>
              <a:rPr lang="en-US" sz="1000" dirty="0">
                <a:solidFill>
                  <a:srgbClr val="7F7F7F"/>
                </a:solidFill>
              </a:rPr>
              <a:t>CIBC is the fastest growing of the Big 5 growing 9.1% in 2021</a:t>
            </a:r>
          </a:p>
          <a:p>
            <a:pPr marL="171450" indent="-171450">
              <a:buFont typeface="Arial" charset="0"/>
              <a:buChar char="•"/>
            </a:pPr>
            <a:r>
              <a:rPr lang="en-US" sz="1000" dirty="0">
                <a:solidFill>
                  <a:srgbClr val="7F7F7F"/>
                </a:solidFill>
              </a:rPr>
              <a:t>RBC is the fastest growing of the Big 5 over 5 years with a CAGR of 6.5%</a:t>
            </a:r>
          </a:p>
          <a:p>
            <a:pPr marL="171450" indent="-171450">
              <a:buFont typeface="Arial" charset="0"/>
              <a:buChar char="•"/>
            </a:pPr>
            <a:r>
              <a:rPr lang="en-US" sz="1000" dirty="0">
                <a:solidFill>
                  <a:srgbClr val="7F7F7F"/>
                </a:solidFill>
              </a:rPr>
              <a:t>Duo Bank is the fastest growing of banks &gt;$2B growing 195.6%%.</a:t>
            </a:r>
          </a:p>
          <a:p>
            <a:pPr marL="171450" indent="-171450">
              <a:buFont typeface="Arial" charset="0"/>
              <a:buChar char="•"/>
            </a:pPr>
            <a:r>
              <a:rPr lang="en-US" sz="1000" dirty="0">
                <a:solidFill>
                  <a:srgbClr val="7F7F7F"/>
                </a:solidFill>
              </a:rPr>
              <a:t>ADS Canadian Bank had the largest decline in 2021 at (12.1%)</a:t>
            </a:r>
          </a:p>
          <a:p>
            <a:pPr marL="171450" indent="-171450">
              <a:buFont typeface="Arial" charset="0"/>
              <a:buChar char="•"/>
            </a:pPr>
            <a:r>
              <a:rPr lang="en-US" sz="1000" dirty="0">
                <a:solidFill>
                  <a:srgbClr val="7F7F7F"/>
                </a:solidFill>
              </a:rPr>
              <a:t>Yellow highlighted banks are included in their parent bank numbers.</a:t>
            </a:r>
          </a:p>
        </p:txBody>
      </p:sp>
      <p:sp>
        <p:nvSpPr>
          <p:cNvPr id="10" name="Rectangle 9">
            <a:extLst>
              <a:ext uri="{FF2B5EF4-FFF2-40B4-BE49-F238E27FC236}">
                <a16:creationId xmlns:a16="http://schemas.microsoft.com/office/drawing/2014/main" id="{AE07CDCC-17D1-854C-89F3-832D8E5EBF8C}"/>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CB10E48-E4F8-45EE-B1BA-977CB28A3A42}"/>
              </a:ext>
            </a:extLst>
          </p:cNvPr>
          <p:cNvPicPr>
            <a:picLocks noChangeAspect="1"/>
          </p:cNvPicPr>
          <p:nvPr/>
        </p:nvPicPr>
        <p:blipFill>
          <a:blip r:embed="rId3"/>
          <a:stretch>
            <a:fillRect/>
          </a:stretch>
        </p:blipFill>
        <p:spPr>
          <a:xfrm>
            <a:off x="214313" y="1662112"/>
            <a:ext cx="5729288" cy="461744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60</a:t>
            </a:fld>
            <a:endParaRPr lang="en-US"/>
          </a:p>
        </p:txBody>
      </p:sp>
      <p:pic>
        <p:nvPicPr>
          <p:cNvPr id="10" name="Picture 6" descr="TD Canada Trust Logo ful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9638" y="914400"/>
            <a:ext cx="2544561" cy="551101"/>
          </a:xfrm>
          <a:prstGeom prst="rect">
            <a:avLst/>
          </a:prstGeom>
          <a:noFill/>
          <a:ln w="9525">
            <a:solidFill>
              <a:schemeClr val="tx1">
                <a:lumMod val="50000"/>
                <a:lumOff val="50000"/>
              </a:schemeClr>
            </a:solidFill>
            <a:miter lim="800000"/>
            <a:headEnd/>
            <a:tailEnd/>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7016AD5D-780C-FE4E-8E53-125EA2DDBEC5}"/>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sp>
        <p:nvSpPr>
          <p:cNvPr id="4" name="Rectangle 3">
            <a:extLst>
              <a:ext uri="{FF2B5EF4-FFF2-40B4-BE49-F238E27FC236}">
                <a16:creationId xmlns:a16="http://schemas.microsoft.com/office/drawing/2014/main" id="{99A58F48-AE02-2245-9E77-D8FD98D6CA0A}"/>
              </a:ext>
            </a:extLst>
          </p:cNvPr>
          <p:cNvSpPr/>
          <p:nvPr/>
        </p:nvSpPr>
        <p:spPr>
          <a:xfrm>
            <a:off x="4198987" y="1660740"/>
            <a:ext cx="4764000" cy="2431435"/>
          </a:xfrm>
          <a:prstGeom prst="rect">
            <a:avLst/>
          </a:prstGeom>
          <a:solidFill>
            <a:schemeClr val="bg1"/>
          </a:solidFill>
          <a:ln>
            <a:solidFill>
              <a:schemeClr val="bg1"/>
            </a:solidFill>
          </a:ln>
        </p:spPr>
        <p:txBody>
          <a:bodyPr wrap="square">
            <a:spAutoFit/>
          </a:bodyPr>
          <a:lstStyle/>
          <a:p>
            <a:r>
              <a:rPr lang="en-US" sz="800" b="1" dirty="0"/>
              <a:t>Key Priorities for 2021 (2020 Annual Report): </a:t>
            </a:r>
          </a:p>
          <a:p>
            <a:r>
              <a:rPr lang="en-CA" sz="800" dirty="0"/>
              <a:t>.  Expand our advisory capabilities through TD Ready Advice</a:t>
            </a:r>
          </a:p>
          <a:p>
            <a:r>
              <a:rPr lang="en-CA" sz="800" dirty="0"/>
              <a:t>.  Enhance end-to-end omni-channel capabilities to support key customer journeys, enabling a seamless, intuitive and legendary customer experience;</a:t>
            </a:r>
            <a:br>
              <a:rPr lang="en-CA" sz="800" dirty="0"/>
            </a:br>
            <a:r>
              <a:rPr lang="en-CA" sz="800" dirty="0"/>
              <a:t>.  Grow our market share by providing best-in-class products and services, when and where our customers need them, with an emphasis on underrepresented products and markets;</a:t>
            </a:r>
            <a:br>
              <a:rPr lang="en-CA" sz="800" dirty="0"/>
            </a:br>
            <a:r>
              <a:rPr lang="en-CA" sz="800" dirty="0"/>
              <a:t>.  Accelerate growth and distribution capabilities in the Wealth Advice channels</a:t>
            </a:r>
          </a:p>
          <a:p>
            <a:r>
              <a:rPr lang="en-CA" sz="800" dirty="0"/>
              <a:t>.  Continue to invest in our insurance products and services, ensuring that they are competitive, easy to understand, and provide the protection our clients need;</a:t>
            </a:r>
            <a:br>
              <a:rPr lang="en-CA" sz="800" dirty="0"/>
            </a:br>
            <a:r>
              <a:rPr lang="en-CA" sz="800" dirty="0"/>
              <a:t>.  Invest in our business and infrastructure to keep pace with evolving customer expectations, regulatory and security requirements, and cyber risks;</a:t>
            </a:r>
            <a:br>
              <a:rPr lang="en-CA" sz="800" dirty="0"/>
            </a:br>
            <a:r>
              <a:rPr lang="en-CA" sz="800" dirty="0"/>
              <a:t>.  Enhance application of artificial intelligence, data and advanced analytics to deliver best-in-class customer experiences and drive high levels of engagement;</a:t>
            </a:r>
            <a:br>
              <a:rPr lang="en-CA" sz="800" dirty="0"/>
            </a:br>
            <a:r>
              <a:rPr lang="en-CA" sz="800" dirty="0"/>
              <a:t>.  Continue to evolve our brand as an employer of choice, where colleagues achieve their full potential and where diversity and inclusiveness are valued; and</a:t>
            </a:r>
            <a:br>
              <a:rPr lang="en-CA" sz="800" dirty="0"/>
            </a:br>
            <a:r>
              <a:rPr lang="en-CA" sz="800" dirty="0"/>
              <a:t>.  Adapt our operating models to further deliver efficiencies, drive faster value to customers, and empower our colleagues. </a:t>
            </a:r>
          </a:p>
          <a:p>
            <a:endParaRPr lang="en-US" sz="800" dirty="0">
              <a:effectLst/>
            </a:endParaRPr>
          </a:p>
        </p:txBody>
      </p:sp>
      <p:graphicFrame>
        <p:nvGraphicFramePr>
          <p:cNvPr id="8" name="Chart 7">
            <a:extLst>
              <a:ext uri="{FF2B5EF4-FFF2-40B4-BE49-F238E27FC236}">
                <a16:creationId xmlns:a16="http://schemas.microsoft.com/office/drawing/2014/main" id="{00000000-0008-0000-0600-000033000000}"/>
              </a:ext>
            </a:extLst>
          </p:cNvPr>
          <p:cNvGraphicFramePr>
            <a:graphicFrameLocks/>
          </p:cNvGraphicFramePr>
          <p:nvPr>
            <p:extLst>
              <p:ext uri="{D42A27DB-BD31-4B8C-83A1-F6EECF244321}">
                <p14:modId xmlns:p14="http://schemas.microsoft.com/office/powerpoint/2010/main" val="75711960"/>
              </p:ext>
            </p:extLst>
          </p:nvPr>
        </p:nvGraphicFramePr>
        <p:xfrm>
          <a:off x="194368" y="1675766"/>
          <a:ext cx="3975100" cy="44894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a:extLst>
              <a:ext uri="{FF2B5EF4-FFF2-40B4-BE49-F238E27FC236}">
                <a16:creationId xmlns:a16="http://schemas.microsoft.com/office/drawing/2014/main" id="{E0BF35D7-AFC9-4F5F-8C69-AF94C10986E9}"/>
              </a:ext>
            </a:extLst>
          </p:cNvPr>
          <p:cNvGraphicFramePr>
            <a:graphicFrameLocks noChangeAspect="1"/>
          </p:cNvGraphicFramePr>
          <p:nvPr>
            <p:extLst>
              <p:ext uri="{D42A27DB-BD31-4B8C-83A1-F6EECF244321}">
                <p14:modId xmlns:p14="http://schemas.microsoft.com/office/powerpoint/2010/main" val="4133563142"/>
              </p:ext>
            </p:extLst>
          </p:nvPr>
        </p:nvGraphicFramePr>
        <p:xfrm>
          <a:off x="4213886" y="4062145"/>
          <a:ext cx="4757737" cy="2200275"/>
        </p:xfrm>
        <a:graphic>
          <a:graphicData uri="http://schemas.openxmlformats.org/presentationml/2006/ole">
            <mc:AlternateContent xmlns:mc="http://schemas.openxmlformats.org/markup-compatibility/2006">
              <mc:Choice xmlns:v="urn:schemas-microsoft-com:vml" Requires="v">
                <p:oleObj spid="_x0000_s46081" name="Macro-Enabled Worksheet" r:id="rId6" imgW="4757725" imgH="2200208" progId="Excel.SheetMacroEnabled.12">
                  <p:link updateAutomatic="1"/>
                </p:oleObj>
              </mc:Choice>
              <mc:Fallback>
                <p:oleObj name="Macro-Enabled Worksheet" r:id="rId6" imgW="4757725" imgH="2200208" progId="Excel.SheetMacroEnabled.12">
                  <p:link updateAutomatic="1"/>
                  <p:pic>
                    <p:nvPicPr>
                      <p:cNvPr id="2" name="Object 1">
                        <a:extLst>
                          <a:ext uri="{FF2B5EF4-FFF2-40B4-BE49-F238E27FC236}">
                            <a16:creationId xmlns:a16="http://schemas.microsoft.com/office/drawing/2014/main" id="{E0BF35D7-AFC9-4F5F-8C69-AF94C10986E9}"/>
                          </a:ext>
                        </a:extLst>
                      </p:cNvPr>
                      <p:cNvPicPr/>
                      <p:nvPr/>
                    </p:nvPicPr>
                    <p:blipFill>
                      <a:blip r:embed="rId7"/>
                      <a:stretch>
                        <a:fillRect/>
                      </a:stretch>
                    </p:blipFill>
                    <p:spPr>
                      <a:xfrm>
                        <a:off x="4213886" y="4062145"/>
                        <a:ext cx="4757737" cy="2200275"/>
                      </a:xfrm>
                      <a:prstGeom prst="rect">
                        <a:avLst/>
                      </a:prstGeom>
                    </p:spPr>
                  </p:pic>
                </p:oleObj>
              </mc:Fallback>
            </mc:AlternateContent>
          </a:graphicData>
        </a:graphic>
      </p:graphicFrame>
    </p:spTree>
    <p:extLst>
      <p:ext uri="{BB962C8B-B14F-4D97-AF65-F5344CB8AC3E}">
        <p14:creationId xmlns:p14="http://schemas.microsoft.com/office/powerpoint/2010/main" val="12163546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33800" y="0"/>
            <a:ext cx="4267200" cy="1600200"/>
          </a:xfrm>
        </p:spPr>
        <p:txBody>
          <a:bodyPr/>
          <a:lstStyle/>
          <a:p>
            <a:r>
              <a:rPr lang="en-CA" dirty="0"/>
              <a:t>5 Year Share of Market Trends</a:t>
            </a:r>
            <a:endParaRPr lang="en-US" dirty="0"/>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61</a:t>
            </a:fld>
            <a:endParaRPr lang="en-US"/>
          </a:p>
        </p:txBody>
      </p:sp>
      <p:sp>
        <p:nvSpPr>
          <p:cNvPr id="8" name="TextBox 7"/>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Quarterly</a:t>
            </a:r>
          </a:p>
        </p:txBody>
      </p:sp>
      <p:pic>
        <p:nvPicPr>
          <p:cNvPr id="9" name="Picture 6" descr="TD Canada Trust Logo ful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9638" y="914400"/>
            <a:ext cx="2544561" cy="551101"/>
          </a:xfrm>
          <a:prstGeom prst="rect">
            <a:avLst/>
          </a:prstGeom>
          <a:noFill/>
          <a:ln w="9525">
            <a:solidFill>
              <a:schemeClr val="tx1">
                <a:lumMod val="50000"/>
                <a:lumOff val="50000"/>
              </a:schemeClr>
            </a:solidFill>
            <a:miter lim="800000"/>
            <a:headEnd/>
            <a:tailEnd/>
          </a:ln>
          <a:effectLst>
            <a:outerShdw blurRad="50800" dist="38100" dir="2700000" algn="tl" rotWithShape="0">
              <a:srgbClr val="000000">
                <a:alpha val="43000"/>
              </a:srgbClr>
            </a:outerShdw>
          </a:effectLst>
        </p:spPr>
      </p:pic>
      <p:graphicFrame>
        <p:nvGraphicFramePr>
          <p:cNvPr id="11" name="Chart 10">
            <a:extLst>
              <a:ext uri="{FF2B5EF4-FFF2-40B4-BE49-F238E27FC236}">
                <a16:creationId xmlns:a16="http://schemas.microsoft.com/office/drawing/2014/main" id="{00000000-0008-0000-0B00-00003F000000}"/>
              </a:ext>
            </a:extLst>
          </p:cNvPr>
          <p:cNvGraphicFramePr>
            <a:graphicFrameLocks/>
          </p:cNvGraphicFramePr>
          <p:nvPr>
            <p:extLst>
              <p:ext uri="{D42A27DB-BD31-4B8C-83A1-F6EECF244321}">
                <p14:modId xmlns:p14="http://schemas.microsoft.com/office/powerpoint/2010/main" val="1582903610"/>
              </p:ext>
            </p:extLst>
          </p:nvPr>
        </p:nvGraphicFramePr>
        <p:xfrm>
          <a:off x="162560" y="1779650"/>
          <a:ext cx="3799839" cy="43963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a:extLst>
              <a:ext uri="{FF2B5EF4-FFF2-40B4-BE49-F238E27FC236}">
                <a16:creationId xmlns:a16="http://schemas.microsoft.com/office/drawing/2014/main" id="{95EE50BA-C02E-410D-86EF-AAA5913ABF47}"/>
              </a:ext>
            </a:extLst>
          </p:cNvPr>
          <p:cNvGraphicFramePr>
            <a:graphicFrameLocks noChangeAspect="1"/>
          </p:cNvGraphicFramePr>
          <p:nvPr>
            <p:extLst>
              <p:ext uri="{D42A27DB-BD31-4B8C-83A1-F6EECF244321}">
                <p14:modId xmlns:p14="http://schemas.microsoft.com/office/powerpoint/2010/main" val="449525123"/>
              </p:ext>
            </p:extLst>
          </p:nvPr>
        </p:nvGraphicFramePr>
        <p:xfrm>
          <a:off x="4187760" y="3977808"/>
          <a:ext cx="4757737" cy="2200275"/>
        </p:xfrm>
        <a:graphic>
          <a:graphicData uri="http://schemas.openxmlformats.org/presentationml/2006/ole">
            <mc:AlternateContent xmlns:mc="http://schemas.openxmlformats.org/markup-compatibility/2006">
              <mc:Choice xmlns:v="urn:schemas-microsoft-com:vml" Requires="v">
                <p:oleObj spid="_x0000_s47105" name="Macro-Enabled Worksheet" r:id="rId6" imgW="4757725" imgH="2200208" progId="Excel.SheetMacroEnabled.12">
                  <p:link updateAutomatic="1"/>
                </p:oleObj>
              </mc:Choice>
              <mc:Fallback>
                <p:oleObj name="Macro-Enabled Worksheet" r:id="rId6" imgW="4757725" imgH="2200208" progId="Excel.SheetMacroEnabled.12">
                  <p:link updateAutomatic="1"/>
                  <p:pic>
                    <p:nvPicPr>
                      <p:cNvPr id="2" name="Object 1">
                        <a:extLst>
                          <a:ext uri="{FF2B5EF4-FFF2-40B4-BE49-F238E27FC236}">
                            <a16:creationId xmlns:a16="http://schemas.microsoft.com/office/drawing/2014/main" id="{95EE50BA-C02E-410D-86EF-AAA5913ABF47}"/>
                          </a:ext>
                        </a:extLst>
                      </p:cNvPr>
                      <p:cNvPicPr/>
                      <p:nvPr/>
                    </p:nvPicPr>
                    <p:blipFill>
                      <a:blip r:embed="rId7"/>
                      <a:stretch>
                        <a:fillRect/>
                      </a:stretch>
                    </p:blipFill>
                    <p:spPr>
                      <a:xfrm>
                        <a:off x="4187760" y="3977808"/>
                        <a:ext cx="4757737" cy="2200275"/>
                      </a:xfrm>
                      <a:prstGeom prst="rect">
                        <a:avLst/>
                      </a:prstGeom>
                    </p:spPr>
                  </p:pic>
                </p:oleObj>
              </mc:Fallback>
            </mc:AlternateContent>
          </a:graphicData>
        </a:graphic>
      </p:graphicFrame>
    </p:spTree>
    <p:extLst>
      <p:ext uri="{BB962C8B-B14F-4D97-AF65-F5344CB8AC3E}">
        <p14:creationId xmlns:p14="http://schemas.microsoft.com/office/powerpoint/2010/main" val="14062421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5" name="Rectangle 3"/>
          <p:cNvSpPr>
            <a:spLocks noGrp="1" noChangeArrowheads="1"/>
          </p:cNvSpPr>
          <p:nvPr>
            <p:ph idx="1"/>
          </p:nvPr>
        </p:nvSpPr>
        <p:spPr>
          <a:xfrm>
            <a:off x="762000" y="1760222"/>
            <a:ext cx="7772400" cy="3477875"/>
          </a:xfrm>
        </p:spPr>
        <p:txBody>
          <a:bodyPr wrap="square">
            <a:spAutoFit/>
          </a:bodyPr>
          <a:lstStyle/>
          <a:p>
            <a:pPr algn="l"/>
            <a:r>
              <a:rPr lang="en-US" sz="1000" b="0" i="0" dirty="0">
                <a:solidFill>
                  <a:srgbClr val="000000"/>
                </a:solidFill>
                <a:effectLst/>
                <a:latin typeface="Webly Sleek SemiLight"/>
              </a:rPr>
              <a:t>Dec. 7, 2021 /CNW/ - As more customers adopt digital banking, TD is continuing to enhance the mobile experience with new guided solutions that leverage the Bank's data and analytics and artificial intelligence capabilities.</a:t>
            </a:r>
          </a:p>
          <a:p>
            <a:pPr algn="l"/>
            <a:r>
              <a:rPr lang="en-US" sz="1000" b="0" i="0" dirty="0">
                <a:solidFill>
                  <a:srgbClr val="000000"/>
                </a:solidFill>
                <a:effectLst/>
                <a:latin typeface="Webly Sleek SemiLight"/>
              </a:rPr>
              <a:t>"At TD, we recognize the importance of creating personalized and meaningful banking experiences for our customers, however they choose to bank" said Rizwan Khalfan, Chief Digital and Payments Officer, TD Bank Group. "We want to empower our customers who are using digital properties with insights that are actionable and tailored to their needs."</a:t>
            </a:r>
          </a:p>
          <a:p>
            <a:pPr algn="l"/>
            <a:r>
              <a:rPr lang="en-US" sz="1000" b="0" i="0" dirty="0">
                <a:solidFill>
                  <a:srgbClr val="000000"/>
                </a:solidFill>
                <a:effectLst/>
                <a:latin typeface="Webly Sleek SemiLight"/>
              </a:rPr>
              <a:t>TD has introduced new digital insights within the TD app designed to prompt customers with guided self-serve options based on their transaction history. These insights offer pro-active guidance to help customers to intuitively complete an action without having to search within the app or navigate to the external site.</a:t>
            </a:r>
          </a:p>
          <a:p>
            <a:pPr algn="l">
              <a:buFont typeface="Arial" panose="020B0604020202020204" pitchFamily="34" charset="0"/>
              <a:buChar char="•"/>
            </a:pPr>
            <a:r>
              <a:rPr lang="en-US" sz="1000" b="1" i="0" dirty="0">
                <a:solidFill>
                  <a:srgbClr val="1C1C1C"/>
                </a:solidFill>
                <a:effectLst/>
                <a:latin typeface="Webly Sleek SemiLight"/>
              </a:rPr>
              <a:t>Global Money Transfer Notification </a:t>
            </a:r>
            <a:r>
              <a:rPr lang="en-US" sz="1000" b="0" i="0" dirty="0">
                <a:solidFill>
                  <a:srgbClr val="1C1C1C"/>
                </a:solidFill>
                <a:effectLst/>
                <a:latin typeface="Webly Sleek SemiLight"/>
              </a:rPr>
              <a:t>– Customers who complete a third-party international remittance transfer will be prompted with the option of securely sending money through </a:t>
            </a:r>
            <a:r>
              <a:rPr lang="en-US" sz="1000" b="0" i="0" u="none" strike="noStrike" dirty="0">
                <a:solidFill>
                  <a:srgbClr val="038203"/>
                </a:solidFill>
                <a:effectLst/>
                <a:latin typeface="Webly Sleek SemiLight"/>
                <a:hlinkClick r:id="rId3"/>
              </a:rPr>
              <a:t>TD Global Transfer</a:t>
            </a:r>
            <a:r>
              <a:rPr lang="en-US" sz="1000" b="0" i="0" dirty="0">
                <a:solidFill>
                  <a:srgbClr val="1C1C1C"/>
                </a:solidFill>
                <a:effectLst/>
                <a:latin typeface="Webly Sleek SemiLight"/>
              </a:rPr>
              <a:t> directly from their TD account within the TD app. TD Global Transfer is a single innovative marketplace that provides TD customers with convenience and choice in how they send money almost anywhere in the world.</a:t>
            </a:r>
            <a:br>
              <a:rPr lang="en-US" sz="1000" b="0" i="0" dirty="0">
                <a:solidFill>
                  <a:srgbClr val="1C1C1C"/>
                </a:solidFill>
                <a:effectLst/>
                <a:latin typeface="Webly Sleek SemiLight"/>
              </a:rPr>
            </a:br>
            <a:r>
              <a:rPr lang="en-US" sz="1000" b="1" i="0" dirty="0">
                <a:solidFill>
                  <a:srgbClr val="1C1C1C"/>
                </a:solidFill>
                <a:effectLst/>
                <a:latin typeface="Webly Sleek SemiLight"/>
              </a:rPr>
              <a:t>Access Card Renewal Alerts</a:t>
            </a:r>
            <a:r>
              <a:rPr lang="en-US" sz="1000" b="0" i="0" dirty="0">
                <a:solidFill>
                  <a:srgbClr val="1C1C1C"/>
                </a:solidFill>
                <a:effectLst/>
                <a:latin typeface="Webly Sleek SemiLight"/>
              </a:rPr>
              <a:t> – Customers will now receive targeted information through the TD app informing them that a new </a:t>
            </a:r>
            <a:r>
              <a:rPr lang="en-US" sz="1000" b="0" i="0" u="none" strike="noStrike" dirty="0">
                <a:solidFill>
                  <a:srgbClr val="038203"/>
                </a:solidFill>
                <a:effectLst/>
                <a:latin typeface="Webly Sleek SemiLight"/>
                <a:hlinkClick r:id="rId4"/>
              </a:rPr>
              <a:t>TD Access Card</a:t>
            </a:r>
            <a:r>
              <a:rPr lang="en-US" sz="1000" b="0" i="0" dirty="0">
                <a:solidFill>
                  <a:srgbClr val="1C1C1C"/>
                </a:solidFill>
                <a:effectLst/>
                <a:latin typeface="Webly Sleek SemiLight"/>
              </a:rPr>
              <a:t> is on the way when the card has expired, explaining the options for how to activate their card along with useful information about the card features, including how their TD Access Card can be used to make online or in-app purchases and pay re-occurring bills.</a:t>
            </a:r>
          </a:p>
          <a:p>
            <a:r>
              <a:rPr lang="en-CA" sz="1000" b="0" dirty="0"/>
              <a:t>July 29, 2021 /CNW/ - Canada Post and The Toronto-Dominion Bank ("TD") are pleased to announce they have entered into a strategic alliance to expand access to financial services for Canadians, beginning with a new personal loan product. Starting this fall, Canada Post and TD will launch a pilot for this new product in select post office locations and will aim to expand availability across Canada, particularly for those in rural, remote and Indigenous communities.   Through the pilot, customers will have access to a simple, flexible personal loan product. It can help with personal lending needs, such as emergency home or car repairs or other sudden life events. </a:t>
            </a:r>
          </a:p>
          <a:p>
            <a:endParaRPr lang="en-CA" sz="1000" dirty="0"/>
          </a:p>
        </p:txBody>
      </p:sp>
      <p:sp>
        <p:nvSpPr>
          <p:cNvPr id="858114" name="Slide Number Placeholder 4"/>
          <p:cNvSpPr>
            <a:spLocks noGrp="1"/>
          </p:cNvSpPr>
          <p:nvPr>
            <p:ph type="sldNum" sz="quarter" idx="12"/>
          </p:nvPr>
        </p:nvSpPr>
        <p:spPr>
          <a:noFill/>
          <a:ln>
            <a:miter lim="800000"/>
            <a:headEnd/>
            <a:tailEnd/>
          </a:ln>
        </p:spPr>
        <p:txBody>
          <a:bodyPr/>
          <a:lstStyle/>
          <a:p>
            <a:fld id="{A67DE0E6-4C67-4EB1-AE56-F21C9415F281}" type="slidenum">
              <a:rPr lang="en-US" smtClean="0"/>
              <a:pPr/>
              <a:t>62</a:t>
            </a:fld>
            <a:endParaRPr lang="en-US" dirty="0"/>
          </a:p>
        </p:txBody>
      </p:sp>
      <p:sp>
        <p:nvSpPr>
          <p:cNvPr id="858116" name="Rectangle 4"/>
          <p:cNvSpPr>
            <a:spLocks noChangeArrowheads="1"/>
          </p:cNvSpPr>
          <p:nvPr/>
        </p:nvSpPr>
        <p:spPr bwMode="auto">
          <a:xfrm>
            <a:off x="3726353" y="381000"/>
            <a:ext cx="4191000" cy="1216025"/>
          </a:xfrm>
          <a:prstGeom prst="rect">
            <a:avLst/>
          </a:prstGeom>
          <a:noFill/>
          <a:ln w="9525">
            <a:noFill/>
            <a:miter lim="800000"/>
            <a:headEnd/>
            <a:tailEnd/>
          </a:ln>
        </p:spPr>
        <p:txBody>
          <a:bodyPr anchor="b"/>
          <a:lstStyle/>
          <a:p>
            <a:r>
              <a:rPr lang="en-US" sz="2400" b="1" dirty="0">
                <a:solidFill>
                  <a:schemeClr val="tx1">
                    <a:lumMod val="50000"/>
                    <a:lumOff val="50000"/>
                  </a:schemeClr>
                </a:solidFill>
                <a:latin typeface="+mj-lt"/>
              </a:rPr>
              <a:t>Press Releases</a:t>
            </a:r>
          </a:p>
        </p:txBody>
      </p:sp>
      <p:pic>
        <p:nvPicPr>
          <p:cNvPr id="6" name="Picture 6" descr="TD Canada Trust Logo ful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09638" y="914400"/>
            <a:ext cx="2544561" cy="551101"/>
          </a:xfrm>
          <a:prstGeom prst="rect">
            <a:avLst/>
          </a:prstGeom>
          <a:noFill/>
          <a:ln w="9525">
            <a:solidFill>
              <a:schemeClr val="tx1">
                <a:lumMod val="50000"/>
                <a:lumOff val="50000"/>
              </a:schemeClr>
            </a:solidFill>
            <a:miter lim="800000"/>
            <a:headEnd/>
            <a:tailEnd/>
          </a:ln>
          <a:effectLst>
            <a:outerShdw blurRad="50800" dist="38100" dir="2700000" algn="tl" rotWithShape="0">
              <a:srgbClr val="000000">
                <a:alpha val="43000"/>
              </a:srgbClr>
            </a:outerShdw>
          </a:effectLst>
        </p:spPr>
      </p:pic>
      <p:sp>
        <p:nvSpPr>
          <p:cNvPr id="8" name="TextBox 7">
            <a:hlinkClick r:id="rId6"/>
          </p:cNvPr>
          <p:cNvSpPr txBox="1"/>
          <p:nvPr/>
        </p:nvSpPr>
        <p:spPr>
          <a:xfrm>
            <a:off x="7660103" y="6400412"/>
            <a:ext cx="51450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6"/>
              </a:rPr>
              <a:t>Press</a:t>
            </a:r>
            <a:endParaRPr lang="en-US" b="0" dirty="0">
              <a:ln>
                <a:solidFill>
                  <a:schemeClr val="bg1"/>
                </a:solidFill>
              </a:ln>
              <a:solidFill>
                <a:schemeClr val="tx1"/>
              </a:solidFill>
            </a:endParaRPr>
          </a:p>
        </p:txBody>
      </p:sp>
      <p:sp>
        <p:nvSpPr>
          <p:cNvPr id="7" name="TextBox 6">
            <a:extLst>
              <a:ext uri="{FF2B5EF4-FFF2-40B4-BE49-F238E27FC236}">
                <a16:creationId xmlns:a16="http://schemas.microsoft.com/office/drawing/2014/main" id="{70618F64-9C45-F14C-8BF5-5F17FDBCBC64}"/>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sp>
        <p:nvSpPr>
          <p:cNvPr id="9" name="Rectangle 8">
            <a:extLst>
              <a:ext uri="{FF2B5EF4-FFF2-40B4-BE49-F238E27FC236}">
                <a16:creationId xmlns:a16="http://schemas.microsoft.com/office/drawing/2014/main" id="{C5171656-76CB-E041-BCF1-C29BBEB4F777}"/>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46106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63</a:t>
            </a:fld>
            <a:endParaRPr lang="en-US"/>
          </a:p>
        </p:txBody>
      </p:sp>
      <p:pic>
        <p:nvPicPr>
          <p:cNvPr id="6" name="Picture 5"/>
          <p:cNvPicPr>
            <a:picLocks noChangeAspect="1"/>
          </p:cNvPicPr>
          <p:nvPr/>
        </p:nvPicPr>
        <p:blipFill>
          <a:blip r:embed="rId4"/>
          <a:stretch>
            <a:fillRect/>
          </a:stretch>
        </p:blipFill>
        <p:spPr>
          <a:xfrm>
            <a:off x="838201" y="990600"/>
            <a:ext cx="2590800" cy="542982"/>
          </a:xfrm>
          <a:prstGeom prst="rect">
            <a:avLst/>
          </a:prstGeom>
        </p:spPr>
      </p:pic>
      <p:sp>
        <p:nvSpPr>
          <p:cNvPr id="7" name="TextBox 6"/>
          <p:cNvSpPr txBox="1"/>
          <p:nvPr/>
        </p:nvSpPr>
        <p:spPr>
          <a:xfrm>
            <a:off x="4095752" y="1637121"/>
            <a:ext cx="5010288" cy="2169825"/>
          </a:xfrm>
          <a:prstGeom prst="rect">
            <a:avLst/>
          </a:prstGeom>
          <a:solidFill>
            <a:schemeClr val="bg1"/>
          </a:solidFill>
        </p:spPr>
        <p:txBody>
          <a:bodyPr wrap="square" rtlCol="0">
            <a:spAutoFit/>
          </a:bodyPr>
          <a:lstStyle/>
          <a:p>
            <a:r>
              <a:rPr lang="en-US" sz="750" b="1" dirty="0"/>
              <a:t>2021 Priorities (2020 Annual Report) </a:t>
            </a:r>
            <a:endParaRPr lang="en-US" sz="750" dirty="0"/>
          </a:p>
          <a:p>
            <a:r>
              <a:rPr lang="en-CA" sz="750" b="1" dirty="0"/>
              <a:t>Improve business performance:  </a:t>
            </a:r>
            <a:r>
              <a:rPr lang="en-CA" sz="750" dirty="0"/>
              <a:t>Continue to execute on the strategy to deliver consistent and stable long-term earnings growth by enhancing our return on equity across Retail and Business Banking. Sharpened focus on credit risk management and further leverage the Scotia Total Equity Plan program to drive higher secured lending and risk-adjusted returns. </a:t>
            </a:r>
          </a:p>
          <a:p>
            <a:r>
              <a:rPr lang="en-CA" sz="750" b="1" dirty="0"/>
              <a:t>Deliver a differentiated customer experience: </a:t>
            </a:r>
            <a:r>
              <a:rPr lang="en-CA" sz="750" dirty="0"/>
              <a:t>Progress toward becoming the #1bank for our customers, by providing differentiated focus, service, and advice to drive deeper relationships, loyalty and customer engagement. </a:t>
            </a:r>
          </a:p>
          <a:p>
            <a:r>
              <a:rPr lang="en-CA" sz="750" b="1" dirty="0"/>
              <a:t>Strengthen our winning team culture: </a:t>
            </a:r>
            <a:r>
              <a:rPr lang="en-CA" sz="750" dirty="0"/>
              <a:t>Continue to instill a winning and inclusive culture, with a focus on prioritizing customers and improving sustainable business performance, further strengthening our RESULTS-driven engagement (RESULTS: Revenue, Earnings, Simplify, Urgency, Listen, Trust, Support). </a:t>
            </a:r>
          </a:p>
          <a:p>
            <a:r>
              <a:rPr lang="en-CA" sz="750" b="1" dirty="0"/>
              <a:t>Accelerate digital enablement:  </a:t>
            </a:r>
            <a:r>
              <a:rPr lang="en-CA" sz="750" dirty="0"/>
              <a:t>Strengthen digital capabilities across the Bank by accelerating enablement of sales force to support mobility and virtual advice, while enhancing insight-driven management reporting. </a:t>
            </a:r>
          </a:p>
          <a:p>
            <a:r>
              <a:rPr lang="en-CA" sz="750" b="1" dirty="0"/>
              <a:t>Leverage unique partnerships and assets: </a:t>
            </a:r>
            <a:r>
              <a:rPr lang="en-CA" sz="750" dirty="0"/>
              <a:t>Further utilize our dynamic long-term partnerships and assets, including MLSE(Toronto Maple </a:t>
            </a:r>
            <a:r>
              <a:rPr lang="en-CA" sz="750" dirty="0" err="1"/>
              <a:t>Leafs</a:t>
            </a:r>
            <a:r>
              <a:rPr lang="en-CA" sz="750" dirty="0"/>
              <a:t> &amp; Raptors), SCENE, and Wealth businesses, to generate customer awareness, engagement and growth across the Canadian Banking franchise. </a:t>
            </a:r>
          </a:p>
        </p:txBody>
      </p:sp>
      <p:sp>
        <p:nvSpPr>
          <p:cNvPr id="12" name="TextBox 11">
            <a:extLst>
              <a:ext uri="{FF2B5EF4-FFF2-40B4-BE49-F238E27FC236}">
                <a16:creationId xmlns:a16="http://schemas.microsoft.com/office/drawing/2014/main" id="{8552B541-45B3-1F47-A195-9A5CFDD95631}"/>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8" name="Chart 7">
            <a:extLst>
              <a:ext uri="{FF2B5EF4-FFF2-40B4-BE49-F238E27FC236}">
                <a16:creationId xmlns:a16="http://schemas.microsoft.com/office/drawing/2014/main" id="{00000000-0008-0000-0600-00003D000000}"/>
              </a:ext>
            </a:extLst>
          </p:cNvPr>
          <p:cNvGraphicFramePr>
            <a:graphicFrameLocks/>
          </p:cNvGraphicFramePr>
          <p:nvPr>
            <p:extLst>
              <p:ext uri="{D42A27DB-BD31-4B8C-83A1-F6EECF244321}">
                <p14:modId xmlns:p14="http://schemas.microsoft.com/office/powerpoint/2010/main" val="1063885956"/>
              </p:ext>
            </p:extLst>
          </p:nvPr>
        </p:nvGraphicFramePr>
        <p:xfrm>
          <a:off x="171451" y="1690540"/>
          <a:ext cx="3924300" cy="44894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a:extLst>
              <a:ext uri="{FF2B5EF4-FFF2-40B4-BE49-F238E27FC236}">
                <a16:creationId xmlns:a16="http://schemas.microsoft.com/office/drawing/2014/main" id="{3945CF95-A714-44E4-B726-6CAF28FB8328}"/>
              </a:ext>
            </a:extLst>
          </p:cNvPr>
          <p:cNvGraphicFramePr>
            <a:graphicFrameLocks noChangeAspect="1"/>
          </p:cNvGraphicFramePr>
          <p:nvPr>
            <p:extLst>
              <p:ext uri="{D42A27DB-BD31-4B8C-83A1-F6EECF244321}">
                <p14:modId xmlns:p14="http://schemas.microsoft.com/office/powerpoint/2010/main" val="3663484563"/>
              </p:ext>
            </p:extLst>
          </p:nvPr>
        </p:nvGraphicFramePr>
        <p:xfrm>
          <a:off x="4196794" y="4038600"/>
          <a:ext cx="4757737" cy="2200275"/>
        </p:xfrm>
        <a:graphic>
          <a:graphicData uri="http://schemas.openxmlformats.org/presentationml/2006/ole">
            <mc:AlternateContent xmlns:mc="http://schemas.openxmlformats.org/markup-compatibility/2006">
              <mc:Choice xmlns:v="urn:schemas-microsoft-com:vml" Requires="v">
                <p:oleObj spid="_x0000_s48129" name="Macro-Enabled Worksheet" r:id="rId6" imgW="4757725" imgH="2200208" progId="Excel.SheetMacroEnabled.12">
                  <p:link updateAutomatic="1"/>
                </p:oleObj>
              </mc:Choice>
              <mc:Fallback>
                <p:oleObj name="Macro-Enabled Worksheet" r:id="rId6" imgW="4757725" imgH="2200208" progId="Excel.SheetMacroEnabled.12">
                  <p:link updateAutomatic="1"/>
                  <p:pic>
                    <p:nvPicPr>
                      <p:cNvPr id="2" name="Object 1">
                        <a:extLst>
                          <a:ext uri="{FF2B5EF4-FFF2-40B4-BE49-F238E27FC236}">
                            <a16:creationId xmlns:a16="http://schemas.microsoft.com/office/drawing/2014/main" id="{3945CF95-A714-44E4-B726-6CAF28FB8328}"/>
                          </a:ext>
                        </a:extLst>
                      </p:cNvPr>
                      <p:cNvPicPr/>
                      <p:nvPr/>
                    </p:nvPicPr>
                    <p:blipFill>
                      <a:blip r:embed="rId7"/>
                      <a:stretch>
                        <a:fillRect/>
                      </a:stretch>
                    </p:blipFill>
                    <p:spPr>
                      <a:xfrm>
                        <a:off x="4196794" y="4038600"/>
                        <a:ext cx="4757737" cy="2200275"/>
                      </a:xfrm>
                      <a:prstGeom prst="rect">
                        <a:avLst/>
                      </a:prstGeom>
                    </p:spPr>
                  </p:pic>
                </p:oleObj>
              </mc:Fallback>
            </mc:AlternateContent>
          </a:graphicData>
        </a:graphic>
      </p:graphicFrame>
    </p:spTree>
    <p:extLst>
      <p:ext uri="{BB962C8B-B14F-4D97-AF65-F5344CB8AC3E}">
        <p14:creationId xmlns:p14="http://schemas.microsoft.com/office/powerpoint/2010/main" val="28508064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0" y="304800"/>
            <a:ext cx="4191000" cy="1600200"/>
          </a:xfrm>
        </p:spPr>
        <p:txBody>
          <a:bodyPr>
            <a:normAutofit/>
          </a:bodyPr>
          <a:lstStyle/>
          <a:p>
            <a:r>
              <a:rPr lang="en-CA" dirty="0"/>
              <a:t>5 Year Share of Market Trends</a:t>
            </a:r>
            <a:br>
              <a:rPr lang="en-CA" dirty="0"/>
            </a:br>
            <a:endParaRPr lang="en-US" dirty="0"/>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64</a:t>
            </a:fld>
            <a:endParaRPr lang="en-US"/>
          </a:p>
        </p:txBody>
      </p:sp>
      <p:pic>
        <p:nvPicPr>
          <p:cNvPr id="10" name="Picture 9"/>
          <p:cNvPicPr>
            <a:picLocks noChangeAspect="1"/>
          </p:cNvPicPr>
          <p:nvPr/>
        </p:nvPicPr>
        <p:blipFill>
          <a:blip r:embed="rId4"/>
          <a:stretch>
            <a:fillRect/>
          </a:stretch>
        </p:blipFill>
        <p:spPr>
          <a:xfrm>
            <a:off x="838201" y="990600"/>
            <a:ext cx="2590800" cy="542982"/>
          </a:xfrm>
          <a:prstGeom prst="rect">
            <a:avLst/>
          </a:prstGeom>
        </p:spPr>
      </p:pic>
      <p:sp>
        <p:nvSpPr>
          <p:cNvPr id="13" name="TextBox 12">
            <a:extLst>
              <a:ext uri="{FF2B5EF4-FFF2-40B4-BE49-F238E27FC236}">
                <a16:creationId xmlns:a16="http://schemas.microsoft.com/office/drawing/2014/main" id="{49124889-C0C2-1D49-A549-65C465AEFBD7}"/>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Quarterly</a:t>
            </a:r>
          </a:p>
        </p:txBody>
      </p:sp>
      <p:graphicFrame>
        <p:nvGraphicFramePr>
          <p:cNvPr id="9" name="Chart 8">
            <a:extLst>
              <a:ext uri="{FF2B5EF4-FFF2-40B4-BE49-F238E27FC236}">
                <a16:creationId xmlns:a16="http://schemas.microsoft.com/office/drawing/2014/main" id="{00000000-0008-0000-0B00-00002D000000}"/>
              </a:ext>
            </a:extLst>
          </p:cNvPr>
          <p:cNvGraphicFramePr>
            <a:graphicFrameLocks/>
          </p:cNvGraphicFramePr>
          <p:nvPr>
            <p:extLst>
              <p:ext uri="{D42A27DB-BD31-4B8C-83A1-F6EECF244321}">
                <p14:modId xmlns:p14="http://schemas.microsoft.com/office/powerpoint/2010/main" val="1898743925"/>
              </p:ext>
            </p:extLst>
          </p:nvPr>
        </p:nvGraphicFramePr>
        <p:xfrm>
          <a:off x="304800" y="1747732"/>
          <a:ext cx="3657600" cy="44174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a:extLst>
              <a:ext uri="{FF2B5EF4-FFF2-40B4-BE49-F238E27FC236}">
                <a16:creationId xmlns:a16="http://schemas.microsoft.com/office/drawing/2014/main" id="{F516C724-6429-4CF3-84A6-A48F970D5968}"/>
              </a:ext>
            </a:extLst>
          </p:cNvPr>
          <p:cNvGraphicFramePr>
            <a:graphicFrameLocks noChangeAspect="1"/>
          </p:cNvGraphicFramePr>
          <p:nvPr>
            <p:extLst>
              <p:ext uri="{D42A27DB-BD31-4B8C-83A1-F6EECF244321}">
                <p14:modId xmlns:p14="http://schemas.microsoft.com/office/powerpoint/2010/main" val="756637827"/>
              </p:ext>
            </p:extLst>
          </p:nvPr>
        </p:nvGraphicFramePr>
        <p:xfrm>
          <a:off x="4191000" y="4038600"/>
          <a:ext cx="4757737" cy="2200275"/>
        </p:xfrm>
        <a:graphic>
          <a:graphicData uri="http://schemas.openxmlformats.org/presentationml/2006/ole">
            <mc:AlternateContent xmlns:mc="http://schemas.openxmlformats.org/markup-compatibility/2006">
              <mc:Choice xmlns:v="urn:schemas-microsoft-com:vml" Requires="v">
                <p:oleObj spid="_x0000_s49153" name="Macro-Enabled Worksheet" r:id="rId6" imgW="4757725" imgH="2200208" progId="Excel.SheetMacroEnabled.12">
                  <p:link updateAutomatic="1"/>
                </p:oleObj>
              </mc:Choice>
              <mc:Fallback>
                <p:oleObj name="Macro-Enabled Worksheet" r:id="rId6" imgW="4757725" imgH="2200208" progId="Excel.SheetMacroEnabled.12">
                  <p:link updateAutomatic="1"/>
                  <p:pic>
                    <p:nvPicPr>
                      <p:cNvPr id="2" name="Object 1">
                        <a:extLst>
                          <a:ext uri="{FF2B5EF4-FFF2-40B4-BE49-F238E27FC236}">
                            <a16:creationId xmlns:a16="http://schemas.microsoft.com/office/drawing/2014/main" id="{F516C724-6429-4CF3-84A6-A48F970D5968}"/>
                          </a:ext>
                        </a:extLst>
                      </p:cNvPr>
                      <p:cNvPicPr/>
                      <p:nvPr/>
                    </p:nvPicPr>
                    <p:blipFill>
                      <a:blip r:embed="rId7"/>
                      <a:stretch>
                        <a:fillRect/>
                      </a:stretch>
                    </p:blipFill>
                    <p:spPr>
                      <a:xfrm>
                        <a:off x="4191000" y="4038600"/>
                        <a:ext cx="4757737" cy="2200275"/>
                      </a:xfrm>
                      <a:prstGeom prst="rect">
                        <a:avLst/>
                      </a:prstGeom>
                    </p:spPr>
                  </p:pic>
                </p:oleObj>
              </mc:Fallback>
            </mc:AlternateContent>
          </a:graphicData>
        </a:graphic>
      </p:graphicFrame>
    </p:spTree>
    <p:extLst>
      <p:ext uri="{BB962C8B-B14F-4D97-AF65-F5344CB8AC3E}">
        <p14:creationId xmlns:p14="http://schemas.microsoft.com/office/powerpoint/2010/main" val="1025942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9" name="Rectangle 2"/>
          <p:cNvSpPr>
            <a:spLocks noGrp="1" noChangeArrowheads="1"/>
          </p:cNvSpPr>
          <p:nvPr>
            <p:ph type="title"/>
          </p:nvPr>
        </p:nvSpPr>
        <p:spPr>
          <a:xfrm>
            <a:off x="3462944" y="-76200"/>
            <a:ext cx="3962400" cy="1600200"/>
          </a:xfrm>
        </p:spPr>
        <p:txBody>
          <a:bodyPr/>
          <a:lstStyle/>
          <a:p>
            <a:pPr eaLnBrk="1" hangingPunct="1"/>
            <a:r>
              <a:rPr lang="en-US" dirty="0"/>
              <a:t>Press Releases</a:t>
            </a:r>
          </a:p>
        </p:txBody>
      </p:sp>
      <p:sp>
        <p:nvSpPr>
          <p:cNvPr id="874500" name="Rectangle 3"/>
          <p:cNvSpPr>
            <a:spLocks noGrp="1" noChangeArrowheads="1"/>
          </p:cNvSpPr>
          <p:nvPr>
            <p:ph idx="1"/>
          </p:nvPr>
        </p:nvSpPr>
        <p:spPr>
          <a:xfrm>
            <a:off x="838201" y="1752600"/>
            <a:ext cx="7571162" cy="4343400"/>
          </a:xfrm>
        </p:spPr>
        <p:txBody>
          <a:bodyPr>
            <a:noAutofit/>
          </a:bodyPr>
          <a:lstStyle/>
          <a:p>
            <a:pPr marL="0" indent="0">
              <a:buNone/>
            </a:pPr>
            <a:r>
              <a:rPr lang="en-US" sz="1000" b="0" i="0" dirty="0">
                <a:solidFill>
                  <a:srgbClr val="2B2B2B"/>
                </a:solidFill>
                <a:effectLst/>
                <a:latin typeface="Scotiabank-Regular"/>
              </a:rPr>
              <a:t>December 14, 2021: Scotiabank and Cineplex Transform Loyalty Landscape in Canada with the Launch of Scene+</a:t>
            </a:r>
            <a:endParaRPr lang="en-US" sz="1000" b="0" i="0" u="sng" dirty="0">
              <a:solidFill>
                <a:srgbClr val="333333"/>
              </a:solidFill>
              <a:effectLst/>
              <a:latin typeface="Scotiabank-Bold"/>
            </a:endParaRPr>
          </a:p>
          <a:p>
            <a:pPr algn="l"/>
            <a:r>
              <a:rPr lang="en-US" sz="1000" b="0" i="0" u="sng" dirty="0">
                <a:solidFill>
                  <a:srgbClr val="333333"/>
                </a:solidFill>
                <a:effectLst/>
                <a:latin typeface="Scotiabank-Bold"/>
              </a:rPr>
              <a:t>Exciting New Features and Partners</a:t>
            </a:r>
            <a:endParaRPr lang="en-US" sz="1000" b="0" i="0" dirty="0">
              <a:solidFill>
                <a:srgbClr val="333333"/>
              </a:solidFill>
              <a:effectLst/>
              <a:latin typeface="Scotiabank-Regular"/>
            </a:endParaRPr>
          </a:p>
          <a:p>
            <a:pPr algn="l">
              <a:buFont typeface="Arial" panose="020B0604020202020204" pitchFamily="34" charset="0"/>
              <a:buChar char="•"/>
            </a:pPr>
            <a:r>
              <a:rPr lang="en-US" sz="1000" b="0" i="0" dirty="0">
                <a:solidFill>
                  <a:srgbClr val="333333"/>
                </a:solidFill>
                <a:effectLst/>
                <a:latin typeface="Scotiabank-Bold"/>
              </a:rPr>
              <a:t>Scene+ Travel – </a:t>
            </a:r>
            <a:r>
              <a:rPr lang="en-US" sz="1000" b="0" i="0" dirty="0">
                <a:solidFill>
                  <a:srgbClr val="333333"/>
                </a:solidFill>
                <a:effectLst/>
                <a:latin typeface="Scotiabank-Regular"/>
              </a:rPr>
              <a:t>Scene+ members can now earn and redeem points when they book their next trip through Scene+ Travel, powered by Expedia Group. Members earn 3 points for every $1 when they purchase or redeem points on hotel and car rentals through Scene+ Travel.  Scene+ is one of the few loyalty programs in Canada that allows members to earn on the full value of their transaction, even when they pay with points. Plus, members can redeem full or partial points through Scene+ Travel towards bookings of hotels, car rentals and flights, with more options to come.</a:t>
            </a:r>
          </a:p>
          <a:p>
            <a:pPr algn="l">
              <a:buFont typeface="Arial" panose="020B0604020202020204" pitchFamily="34" charset="0"/>
              <a:buChar char="•"/>
            </a:pPr>
            <a:r>
              <a:rPr lang="en-US" sz="1000" b="0" i="0" dirty="0">
                <a:solidFill>
                  <a:srgbClr val="333333"/>
                </a:solidFill>
                <a:effectLst/>
                <a:latin typeface="Scotiabank-Bold"/>
              </a:rPr>
              <a:t>Scene+ Rakuten</a:t>
            </a:r>
            <a:r>
              <a:rPr lang="en-US" sz="1000" b="0" i="0" dirty="0">
                <a:solidFill>
                  <a:srgbClr val="333333"/>
                </a:solidFill>
                <a:effectLst/>
                <a:latin typeface="Scotiabank-Regular"/>
              </a:rPr>
              <a:t> – Members can link their Scene+ and Rakuten.ca accounts to get instant access to exclusive offers and start earning Scene+ points instead of Rakuten "cash back" from hundreds of online retailers including Gap, Sephora, Indigo, and Sport </a:t>
            </a:r>
            <a:r>
              <a:rPr lang="en-US" sz="1000" b="0" i="0" dirty="0" err="1">
                <a:solidFill>
                  <a:srgbClr val="333333"/>
                </a:solidFill>
                <a:effectLst/>
                <a:latin typeface="Scotiabank-Regular"/>
              </a:rPr>
              <a:t>Chek</a:t>
            </a:r>
            <a:r>
              <a:rPr lang="en-US" sz="1000" b="0" i="0" dirty="0">
                <a:solidFill>
                  <a:srgbClr val="333333"/>
                </a:solidFill>
                <a:effectLst/>
                <a:latin typeface="Scotiabank-Regular"/>
              </a:rPr>
              <a:t>. Only Scene+ members can earn up to 20% more "cash back" in points with exclusive offers delivered to their Scene+ inbox. </a:t>
            </a:r>
          </a:p>
          <a:p>
            <a:pPr algn="l">
              <a:buFont typeface="Arial" panose="020B0604020202020204" pitchFamily="34" charset="0"/>
              <a:buChar char="•"/>
            </a:pPr>
            <a:r>
              <a:rPr lang="en-US" sz="1000" b="0" i="0" dirty="0">
                <a:solidFill>
                  <a:srgbClr val="333333"/>
                </a:solidFill>
                <a:effectLst/>
                <a:latin typeface="Scotiabank-Bold"/>
              </a:rPr>
              <a:t>Shopping</a:t>
            </a:r>
            <a:r>
              <a:rPr lang="en-US" sz="1000" b="0" i="0" dirty="0">
                <a:solidFill>
                  <a:srgbClr val="333333"/>
                </a:solidFill>
                <a:effectLst/>
                <a:latin typeface="Scotiabank-Regular"/>
              </a:rPr>
              <a:t> – All Scene+ members have more options to redeem points for products online at Apple</a:t>
            </a:r>
            <a:r>
              <a:rPr lang="en-US" sz="1000" b="0" i="0" baseline="30000" dirty="0">
                <a:solidFill>
                  <a:srgbClr val="333333"/>
                </a:solidFill>
                <a:effectLst/>
                <a:latin typeface="Scotiabank-Regular"/>
              </a:rPr>
              <a:t> TM</a:t>
            </a:r>
            <a:r>
              <a:rPr lang="en-US" sz="1000" b="0" i="0" dirty="0">
                <a:solidFill>
                  <a:srgbClr val="333333"/>
                </a:solidFill>
                <a:effectLst/>
                <a:latin typeface="Scotiabank-Regular"/>
              </a:rPr>
              <a:t> and Best Buy</a:t>
            </a:r>
            <a:r>
              <a:rPr lang="en-US" sz="1000" b="0" i="0" baseline="30000" dirty="0">
                <a:solidFill>
                  <a:srgbClr val="333333"/>
                </a:solidFill>
                <a:effectLst/>
                <a:latin typeface="Scotiabank-Regular"/>
              </a:rPr>
              <a:t> TM</a:t>
            </a:r>
            <a:r>
              <a:rPr lang="en-US" sz="1000" b="0" i="0" dirty="0">
                <a:solidFill>
                  <a:srgbClr val="333333"/>
                </a:solidFill>
                <a:effectLst/>
                <a:latin typeface="Scotiabank-Regular"/>
              </a:rPr>
              <a:t>, or for gift cards from over 60 national retailers.</a:t>
            </a:r>
          </a:p>
          <a:p>
            <a:pPr algn="l">
              <a:buFont typeface="Arial" panose="020B0604020202020204" pitchFamily="34" charset="0"/>
              <a:buChar char="•"/>
            </a:pPr>
            <a:r>
              <a:rPr lang="en-US" sz="1000" b="0" i="0" dirty="0">
                <a:solidFill>
                  <a:srgbClr val="333333"/>
                </a:solidFill>
                <a:effectLst/>
                <a:latin typeface="Scotiabank-Bold"/>
              </a:rPr>
              <a:t>Banking </a:t>
            </a:r>
            <a:r>
              <a:rPr lang="en-US" sz="1000" b="0" i="0" dirty="0">
                <a:solidFill>
                  <a:srgbClr val="333333"/>
                </a:solidFill>
                <a:effectLst/>
                <a:latin typeface="Scotiabank-Regular"/>
              </a:rPr>
              <a:t>– Scotiabank Scene+ members can earn points for everyday purchases on eight eligible Scotiabank credit and debit cards, including the award-winning Scotiabank American Express Gold and Scotia Passport Visa Infinite credit card Scotiabank Scene+ members can also redeem points for an account credit on eligible Scotiabank debit and credit cards.</a:t>
            </a:r>
          </a:p>
          <a:p>
            <a:endParaRPr lang="en-US" sz="1000" b="0" i="0" dirty="0">
              <a:solidFill>
                <a:srgbClr val="333333"/>
              </a:solidFill>
              <a:effectLst/>
              <a:latin typeface="Scotiabank-Regular"/>
            </a:endParaRPr>
          </a:p>
          <a:p>
            <a:r>
              <a:rPr lang="en-US" sz="1000" b="0" i="0" dirty="0">
                <a:solidFill>
                  <a:srgbClr val="333333"/>
                </a:solidFill>
                <a:effectLst/>
                <a:latin typeface="Scotiabank-Regular"/>
              </a:rPr>
              <a:t>Sept. 29, 2021 /CNW/ - Scotiabank and Google Cloud today announced a strategic partnership to deepen the Bank's cloud-first commitment and accelerate its global data and analytics strategy. As a Scotiabank trusted cloud partner for data and analytics, Google Cloud will help create a more personal and predictive banking experience for Scotiabank customers in the Americas and across the globe.      </a:t>
            </a:r>
          </a:p>
          <a:p>
            <a:pPr marL="0" indent="0">
              <a:lnSpc>
                <a:spcPct val="120000"/>
              </a:lnSpc>
              <a:buClr>
                <a:srgbClr val="1CADE4"/>
              </a:buClr>
              <a:buNone/>
            </a:pPr>
            <a:endPar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74498" name="Slide Number Placeholder 4"/>
          <p:cNvSpPr>
            <a:spLocks noGrp="1"/>
          </p:cNvSpPr>
          <p:nvPr>
            <p:ph type="sldNum" sz="quarter" idx="12"/>
          </p:nvPr>
        </p:nvSpPr>
        <p:spPr>
          <a:noFill/>
          <a:ln>
            <a:miter lim="800000"/>
            <a:headEnd/>
            <a:tailEnd/>
          </a:ln>
        </p:spPr>
        <p:txBody>
          <a:bodyPr/>
          <a:lstStyle/>
          <a:p>
            <a:fld id="{3BEBC65F-4E19-41F8-9AB1-B66A35C70FEC}" type="slidenum">
              <a:rPr lang="en-US" smtClean="0"/>
              <a:pPr/>
              <a:t>65</a:t>
            </a:fld>
            <a:endParaRPr lang="en-US"/>
          </a:p>
        </p:txBody>
      </p:sp>
      <p:pic>
        <p:nvPicPr>
          <p:cNvPr id="6" name="Picture 5"/>
          <p:cNvPicPr>
            <a:picLocks noChangeAspect="1"/>
          </p:cNvPicPr>
          <p:nvPr/>
        </p:nvPicPr>
        <p:blipFill>
          <a:blip r:embed="rId3"/>
          <a:stretch>
            <a:fillRect/>
          </a:stretch>
        </p:blipFill>
        <p:spPr>
          <a:xfrm>
            <a:off x="838201" y="990600"/>
            <a:ext cx="2590800" cy="542982"/>
          </a:xfrm>
          <a:prstGeom prst="rect">
            <a:avLst/>
          </a:prstGeom>
        </p:spPr>
      </p:pic>
      <p:sp>
        <p:nvSpPr>
          <p:cNvPr id="8" name="TextBox 7">
            <a:hlinkClick r:id="rId4"/>
          </p:cNvPr>
          <p:cNvSpPr txBox="1"/>
          <p:nvPr/>
        </p:nvSpPr>
        <p:spPr>
          <a:xfrm>
            <a:off x="7772400" y="6444476"/>
            <a:ext cx="543739"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5"/>
              </a:rPr>
              <a:t>Press</a:t>
            </a:r>
            <a:endParaRPr lang="en-US" b="0" dirty="0">
              <a:ln>
                <a:solidFill>
                  <a:schemeClr val="bg1"/>
                </a:solidFill>
              </a:ln>
              <a:solidFill>
                <a:schemeClr val="tx1"/>
              </a:solidFill>
            </a:endParaRPr>
          </a:p>
        </p:txBody>
      </p:sp>
      <p:sp>
        <p:nvSpPr>
          <p:cNvPr id="7" name="TextBox 6">
            <a:extLst>
              <a:ext uri="{FF2B5EF4-FFF2-40B4-BE49-F238E27FC236}">
                <a16:creationId xmlns:a16="http://schemas.microsoft.com/office/drawing/2014/main" id="{7F91BBEF-A75C-254E-AC30-7C0B8A89A687}"/>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sp>
        <p:nvSpPr>
          <p:cNvPr id="9" name="Rectangle 8">
            <a:extLst>
              <a:ext uri="{FF2B5EF4-FFF2-40B4-BE49-F238E27FC236}">
                <a16:creationId xmlns:a16="http://schemas.microsoft.com/office/drawing/2014/main" id="{A8042D40-8B5C-E84F-BAF8-81751A5DF190}"/>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84497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66</a:t>
            </a:fld>
            <a:endParaRPr lang="en-US"/>
          </a:p>
        </p:txBody>
      </p:sp>
      <p:pic>
        <p:nvPicPr>
          <p:cNvPr id="9" name="Picture 8" descr="CIBC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5350" y="609600"/>
            <a:ext cx="1085850" cy="885825"/>
          </a:xfrm>
          <a:prstGeom prst="rect">
            <a:avLst/>
          </a:prstGeom>
          <a:noFill/>
          <a:ln w="9525">
            <a:noFill/>
            <a:miter lim="800000"/>
            <a:headEnd/>
            <a:tailEnd/>
          </a:ln>
          <a:effectLst>
            <a:outerShdw blurRad="50800" dist="38100" dir="2700000" algn="tl" rotWithShape="0">
              <a:srgbClr val="000000">
                <a:alpha val="43000"/>
              </a:srgbClr>
            </a:outerShdw>
          </a:effectLst>
        </p:spPr>
      </p:pic>
      <p:sp>
        <p:nvSpPr>
          <p:cNvPr id="6" name="TextBox 5"/>
          <p:cNvSpPr txBox="1"/>
          <p:nvPr/>
        </p:nvSpPr>
        <p:spPr>
          <a:xfrm>
            <a:off x="4343400" y="1752600"/>
            <a:ext cx="4495800" cy="1631216"/>
          </a:xfrm>
          <a:prstGeom prst="rect">
            <a:avLst/>
          </a:prstGeom>
          <a:noFill/>
        </p:spPr>
        <p:txBody>
          <a:bodyPr wrap="square" rtlCol="0">
            <a:spAutoFit/>
          </a:bodyPr>
          <a:lstStyle/>
          <a:p>
            <a:r>
              <a:rPr lang="en-US" sz="1000" b="1" dirty="0"/>
              <a:t>Our focus for 2021 (2020 Annual Report)</a:t>
            </a:r>
            <a:endParaRPr lang="en-US" sz="1000" dirty="0"/>
          </a:p>
          <a:p>
            <a:r>
              <a:rPr lang="en-CA" sz="1000" dirty="0"/>
              <a:t>Our objective is to deliver sustainable, market-leading performance with a focus on helping our clients achieve their ambitions. Our strategy is comprised of three key priorities: </a:t>
            </a:r>
          </a:p>
          <a:p>
            <a:pPr marL="171450" indent="-171450">
              <a:buFont typeface="Arial" panose="020B0604020202020204" pitchFamily="34" charset="0"/>
              <a:buChar char="•"/>
            </a:pPr>
            <a:r>
              <a:rPr lang="en-CA" sz="1000" dirty="0"/>
              <a:t>Provide our team with the tools to deliver an excellent experience for our clients; </a:t>
            </a:r>
          </a:p>
          <a:p>
            <a:pPr marL="171450" indent="-171450">
              <a:buFont typeface="Arial" panose="020B0604020202020204" pitchFamily="34" charset="0"/>
              <a:buChar char="•"/>
            </a:pPr>
            <a:r>
              <a:rPr lang="en-CA" sz="1000" dirty="0"/>
              <a:t>Deliver personalized advice to our clients in a way that is meaningful to them; and </a:t>
            </a:r>
          </a:p>
          <a:p>
            <a:pPr marL="171450" indent="-171450">
              <a:buFont typeface="Arial" panose="020B0604020202020204" pitchFamily="34" charset="0"/>
              <a:buChar char="•"/>
            </a:pPr>
            <a:r>
              <a:rPr lang="en-CA" sz="1000" dirty="0"/>
              <a:t>Introduce more opportunities for our clients to deal with us digitally. </a:t>
            </a:r>
          </a:p>
        </p:txBody>
      </p:sp>
      <p:sp>
        <p:nvSpPr>
          <p:cNvPr id="10" name="TextBox 9">
            <a:extLst>
              <a:ext uri="{FF2B5EF4-FFF2-40B4-BE49-F238E27FC236}">
                <a16:creationId xmlns:a16="http://schemas.microsoft.com/office/drawing/2014/main" id="{E9F702AF-8ED4-1048-A80C-2CF8CD9EB5D8}"/>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11" name="Chart 10">
            <a:extLst>
              <a:ext uri="{FF2B5EF4-FFF2-40B4-BE49-F238E27FC236}">
                <a16:creationId xmlns:a16="http://schemas.microsoft.com/office/drawing/2014/main" id="{00000000-0008-0000-0600-00003E000000}"/>
              </a:ext>
            </a:extLst>
          </p:cNvPr>
          <p:cNvGraphicFramePr>
            <a:graphicFrameLocks/>
          </p:cNvGraphicFramePr>
          <p:nvPr>
            <p:extLst>
              <p:ext uri="{D42A27DB-BD31-4B8C-83A1-F6EECF244321}">
                <p14:modId xmlns:p14="http://schemas.microsoft.com/office/powerpoint/2010/main" val="554521802"/>
              </p:ext>
            </p:extLst>
          </p:nvPr>
        </p:nvGraphicFramePr>
        <p:xfrm>
          <a:off x="26894" y="1835524"/>
          <a:ext cx="3975100" cy="44894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a:extLst>
              <a:ext uri="{FF2B5EF4-FFF2-40B4-BE49-F238E27FC236}">
                <a16:creationId xmlns:a16="http://schemas.microsoft.com/office/drawing/2014/main" id="{EC51E0D2-EC20-4BC2-876E-D109C25AE28D}"/>
              </a:ext>
            </a:extLst>
          </p:cNvPr>
          <p:cNvGraphicFramePr>
            <a:graphicFrameLocks noChangeAspect="1"/>
          </p:cNvGraphicFramePr>
          <p:nvPr>
            <p:extLst>
              <p:ext uri="{D42A27DB-BD31-4B8C-83A1-F6EECF244321}">
                <p14:modId xmlns:p14="http://schemas.microsoft.com/office/powerpoint/2010/main" val="479234047"/>
              </p:ext>
            </p:extLst>
          </p:nvPr>
        </p:nvGraphicFramePr>
        <p:xfrm>
          <a:off x="4212431" y="4059604"/>
          <a:ext cx="4757737" cy="2166937"/>
        </p:xfrm>
        <a:graphic>
          <a:graphicData uri="http://schemas.openxmlformats.org/presentationml/2006/ole">
            <mc:AlternateContent xmlns:mc="http://schemas.openxmlformats.org/markup-compatibility/2006">
              <mc:Choice xmlns:v="urn:schemas-microsoft-com:vml" Requires="v">
                <p:oleObj spid="_x0000_s50177" name="Macro-Enabled Worksheet" r:id="rId6" imgW="4757725" imgH="2167128" progId="Excel.SheetMacroEnabled.12">
                  <p:link updateAutomatic="1"/>
                </p:oleObj>
              </mc:Choice>
              <mc:Fallback>
                <p:oleObj name="Macro-Enabled Worksheet" r:id="rId6" imgW="4757725" imgH="2167128" progId="Excel.SheetMacroEnabled.12">
                  <p:link updateAutomatic="1"/>
                  <p:pic>
                    <p:nvPicPr>
                      <p:cNvPr id="2" name="Object 1">
                        <a:extLst>
                          <a:ext uri="{FF2B5EF4-FFF2-40B4-BE49-F238E27FC236}">
                            <a16:creationId xmlns:a16="http://schemas.microsoft.com/office/drawing/2014/main" id="{EC51E0D2-EC20-4BC2-876E-D109C25AE28D}"/>
                          </a:ext>
                        </a:extLst>
                      </p:cNvPr>
                      <p:cNvPicPr/>
                      <p:nvPr/>
                    </p:nvPicPr>
                    <p:blipFill>
                      <a:blip r:embed="rId7"/>
                      <a:stretch>
                        <a:fillRect/>
                      </a:stretch>
                    </p:blipFill>
                    <p:spPr>
                      <a:xfrm>
                        <a:off x="4212431" y="4059604"/>
                        <a:ext cx="4757737" cy="2166937"/>
                      </a:xfrm>
                      <a:prstGeom prst="rect">
                        <a:avLst/>
                      </a:prstGeom>
                    </p:spPr>
                  </p:pic>
                </p:oleObj>
              </mc:Fallback>
            </mc:AlternateContent>
          </a:graphicData>
        </a:graphic>
      </p:graphicFrame>
    </p:spTree>
    <p:extLst>
      <p:ext uri="{BB962C8B-B14F-4D97-AF65-F5344CB8AC3E}">
        <p14:creationId xmlns:p14="http://schemas.microsoft.com/office/powerpoint/2010/main" val="35759626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629400" cy="1600200"/>
          </a:xfrm>
        </p:spPr>
        <p:txBody>
          <a:bodyPr>
            <a:normAutofit/>
          </a:bodyPr>
          <a:lstStyle/>
          <a:p>
            <a:r>
              <a:rPr lang="en-CA" dirty="0"/>
              <a:t>5 Year Share of Market Trends</a:t>
            </a:r>
            <a:br>
              <a:rPr lang="en-CA" dirty="0"/>
            </a:br>
            <a:endParaRPr lang="en-US" dirty="0"/>
          </a:p>
        </p:txBody>
      </p:sp>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67</a:t>
            </a:fld>
            <a:endParaRPr lang="en-US"/>
          </a:p>
        </p:txBody>
      </p:sp>
      <p:pic>
        <p:nvPicPr>
          <p:cNvPr id="10" name="Picture 9" descr="CIBC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 y="609600"/>
            <a:ext cx="1085850" cy="885825"/>
          </a:xfrm>
          <a:prstGeom prst="rect">
            <a:avLst/>
          </a:prstGeom>
          <a:noFill/>
          <a:ln w="9525">
            <a:noFill/>
            <a:miter lim="800000"/>
            <a:headEnd/>
            <a:tailEnd/>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95CA2C1F-499A-F24C-B2D5-690321EE4E9D}"/>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Quarterly</a:t>
            </a:r>
          </a:p>
        </p:txBody>
      </p:sp>
      <p:graphicFrame>
        <p:nvGraphicFramePr>
          <p:cNvPr id="8" name="Chart 7">
            <a:extLst>
              <a:ext uri="{FF2B5EF4-FFF2-40B4-BE49-F238E27FC236}">
                <a16:creationId xmlns:a16="http://schemas.microsoft.com/office/drawing/2014/main" id="{00000000-0008-0000-0B00-000030000000}"/>
              </a:ext>
            </a:extLst>
          </p:cNvPr>
          <p:cNvGraphicFramePr>
            <a:graphicFrameLocks/>
          </p:cNvGraphicFramePr>
          <p:nvPr>
            <p:extLst>
              <p:ext uri="{D42A27DB-BD31-4B8C-83A1-F6EECF244321}">
                <p14:modId xmlns:p14="http://schemas.microsoft.com/office/powerpoint/2010/main" val="3409215179"/>
              </p:ext>
            </p:extLst>
          </p:nvPr>
        </p:nvGraphicFramePr>
        <p:xfrm>
          <a:off x="143935" y="1601258"/>
          <a:ext cx="3920066" cy="45709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Object 2">
            <a:extLst>
              <a:ext uri="{FF2B5EF4-FFF2-40B4-BE49-F238E27FC236}">
                <a16:creationId xmlns:a16="http://schemas.microsoft.com/office/drawing/2014/main" id="{9AB7FEFC-5BF2-4701-9EF6-12362EC4A0D4}"/>
              </a:ext>
            </a:extLst>
          </p:cNvPr>
          <p:cNvGraphicFramePr>
            <a:graphicFrameLocks noChangeAspect="1"/>
          </p:cNvGraphicFramePr>
          <p:nvPr>
            <p:extLst>
              <p:ext uri="{D42A27DB-BD31-4B8C-83A1-F6EECF244321}">
                <p14:modId xmlns:p14="http://schemas.microsoft.com/office/powerpoint/2010/main" val="3058815169"/>
              </p:ext>
            </p:extLst>
          </p:nvPr>
        </p:nvGraphicFramePr>
        <p:xfrm>
          <a:off x="4191000" y="4038600"/>
          <a:ext cx="4757737" cy="2166937"/>
        </p:xfrm>
        <a:graphic>
          <a:graphicData uri="http://schemas.openxmlformats.org/presentationml/2006/ole">
            <mc:AlternateContent xmlns:mc="http://schemas.openxmlformats.org/markup-compatibility/2006">
              <mc:Choice xmlns:v="urn:schemas-microsoft-com:vml" Requires="v">
                <p:oleObj spid="_x0000_s51201" name="Macro-Enabled Worksheet" r:id="rId6" imgW="4757725" imgH="2167128" progId="Excel.SheetMacroEnabled.12">
                  <p:link updateAutomatic="1"/>
                </p:oleObj>
              </mc:Choice>
              <mc:Fallback>
                <p:oleObj name="Macro-Enabled Worksheet" r:id="rId6" imgW="4757725" imgH="2167128" progId="Excel.SheetMacroEnabled.12">
                  <p:link updateAutomatic="1"/>
                  <p:pic>
                    <p:nvPicPr>
                      <p:cNvPr id="3" name="Object 2">
                        <a:extLst>
                          <a:ext uri="{FF2B5EF4-FFF2-40B4-BE49-F238E27FC236}">
                            <a16:creationId xmlns:a16="http://schemas.microsoft.com/office/drawing/2014/main" id="{9AB7FEFC-5BF2-4701-9EF6-12362EC4A0D4}"/>
                          </a:ext>
                        </a:extLst>
                      </p:cNvPr>
                      <p:cNvPicPr/>
                      <p:nvPr/>
                    </p:nvPicPr>
                    <p:blipFill>
                      <a:blip r:embed="rId7"/>
                      <a:stretch>
                        <a:fillRect/>
                      </a:stretch>
                    </p:blipFill>
                    <p:spPr>
                      <a:xfrm>
                        <a:off x="4191000" y="4038600"/>
                        <a:ext cx="4757737" cy="2166937"/>
                      </a:xfrm>
                      <a:prstGeom prst="rect">
                        <a:avLst/>
                      </a:prstGeom>
                    </p:spPr>
                  </p:pic>
                </p:oleObj>
              </mc:Fallback>
            </mc:AlternateContent>
          </a:graphicData>
        </a:graphic>
      </p:graphicFrame>
    </p:spTree>
    <p:extLst>
      <p:ext uri="{BB962C8B-B14F-4D97-AF65-F5344CB8AC3E}">
        <p14:creationId xmlns:p14="http://schemas.microsoft.com/office/powerpoint/2010/main" val="40875921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7" name="Rectangle 2"/>
          <p:cNvSpPr>
            <a:spLocks noGrp="1" noChangeArrowheads="1"/>
          </p:cNvSpPr>
          <p:nvPr>
            <p:ph type="title"/>
          </p:nvPr>
        </p:nvSpPr>
        <p:spPr>
          <a:xfrm>
            <a:off x="2286000" y="-76200"/>
            <a:ext cx="6248400" cy="1600200"/>
          </a:xfrm>
        </p:spPr>
        <p:txBody>
          <a:bodyPr/>
          <a:lstStyle/>
          <a:p>
            <a:pPr eaLnBrk="1" hangingPunct="1"/>
            <a:r>
              <a:rPr lang="en-US" dirty="0"/>
              <a:t>Press Releases</a:t>
            </a:r>
          </a:p>
        </p:txBody>
      </p:sp>
      <p:sp>
        <p:nvSpPr>
          <p:cNvPr id="866308" name="Rectangle 3"/>
          <p:cNvSpPr>
            <a:spLocks noGrp="1" noChangeArrowheads="1"/>
          </p:cNvSpPr>
          <p:nvPr>
            <p:ph idx="1"/>
          </p:nvPr>
        </p:nvSpPr>
        <p:spPr/>
        <p:txBody>
          <a:bodyPr>
            <a:noAutofit/>
          </a:bodyPr>
          <a:lstStyle/>
          <a:p>
            <a:r>
              <a:rPr lang="en-US" sz="1000" b="0" i="0" dirty="0">
                <a:solidFill>
                  <a:srgbClr val="666666"/>
                </a:solidFill>
                <a:effectLst/>
                <a:latin typeface="Arial" panose="020B0604020202020204" pitchFamily="34" charset="0"/>
              </a:rPr>
              <a:t> Dec. 13, 2021 /CNW/ - Today, CIBC announced the expansion of its Global Money Transfer capabilities for CIBC personal and business banking clients with Visa Direct, enabling money transfers in real-time</a:t>
            </a:r>
            <a:r>
              <a:rPr lang="en-US" sz="1000" b="0" i="0" baseline="30000" dirty="0">
                <a:solidFill>
                  <a:srgbClr val="666666"/>
                </a:solidFill>
                <a:effectLst/>
                <a:latin typeface="Arial" panose="020B0604020202020204" pitchFamily="34" charset="0"/>
              </a:rPr>
              <a:t>1</a:t>
            </a:r>
            <a:r>
              <a:rPr lang="en-US" sz="1000" b="0" i="0" dirty="0">
                <a:solidFill>
                  <a:srgbClr val="666666"/>
                </a:solidFill>
                <a:effectLst/>
                <a:latin typeface="Arial" panose="020B0604020202020204" pitchFamily="34" charset="0"/>
              </a:rPr>
              <a:t> directly to eligible Visa debit and credit </a:t>
            </a:r>
            <a:r>
              <a:rPr lang="en-US" sz="1000" b="0" i="0" dirty="0" err="1">
                <a:solidFill>
                  <a:srgbClr val="666666"/>
                </a:solidFill>
                <a:effectLst/>
                <a:latin typeface="Arial" panose="020B0604020202020204" pitchFamily="34" charset="0"/>
              </a:rPr>
              <a:t>cards.Sept</a:t>
            </a:r>
            <a:r>
              <a:rPr lang="en-US" sz="1000" b="0" i="0" dirty="0">
                <a:solidFill>
                  <a:srgbClr val="666666"/>
                </a:solidFill>
                <a:effectLst/>
                <a:latin typeface="Arial" panose="020B0604020202020204" pitchFamily="34" charset="0"/>
              </a:rPr>
              <a:t>. 24, 2021 /CNW/ - </a:t>
            </a:r>
            <a:r>
              <a:rPr lang="en-US" sz="1000" b="1" i="0" dirty="0">
                <a:solidFill>
                  <a:srgbClr val="666666"/>
                </a:solidFill>
                <a:effectLst/>
                <a:latin typeface="Arial" panose="020B0604020202020204" pitchFamily="34" charset="0"/>
              </a:rPr>
              <a:t>CIBC </a:t>
            </a:r>
            <a:r>
              <a:rPr lang="en-US" sz="1000" b="0" i="0" dirty="0">
                <a:solidFill>
                  <a:srgbClr val="666666"/>
                </a:solidFill>
                <a:effectLst/>
                <a:latin typeface="Arial" panose="020B0604020202020204" pitchFamily="34" charset="0"/>
              </a:rPr>
              <a:t>(TSX: CM) (NYSE: CM) announced today a new sponsorship agreement with the Montreal Canadiens that reflects the organizations' shared purpose of strengthening the relationship with the team's fans and supporting communities across the province.</a:t>
            </a:r>
            <a:endParaRPr lang="en-CA" sz="1000" dirty="0"/>
          </a:p>
          <a:p>
            <a:pPr algn="l"/>
            <a:r>
              <a:rPr lang="en-US" sz="1100" b="0" i="0" dirty="0">
                <a:solidFill>
                  <a:srgbClr val="666666"/>
                </a:solidFill>
                <a:effectLst/>
                <a:latin typeface="Arial" panose="020B0604020202020204" pitchFamily="34" charset="0"/>
              </a:rPr>
              <a:t>Nov. 25, 2021 /CNW/ - Today CIBC announced product details and timing updates for the new CIBC Costco Mastercard</a:t>
            </a:r>
            <a:r>
              <a:rPr lang="en-US" sz="1100" b="0" i="0" baseline="30000" dirty="0">
                <a:solidFill>
                  <a:srgbClr val="666666"/>
                </a:solidFill>
                <a:effectLst/>
                <a:latin typeface="Arial" panose="020B0604020202020204" pitchFamily="34" charset="0"/>
              </a:rPr>
              <a:t>®. T</a:t>
            </a:r>
            <a:r>
              <a:rPr lang="en-US" sz="1000" b="0" i="0" dirty="0">
                <a:solidFill>
                  <a:srgbClr val="666666"/>
                </a:solidFill>
                <a:effectLst/>
                <a:latin typeface="Arial" panose="020B0604020202020204" pitchFamily="34" charset="0"/>
              </a:rPr>
              <a:t>he CIBC Costco Mastercard provides valuable benefits built from Costco member feedback,  including the following new features:</a:t>
            </a:r>
          </a:p>
          <a:p>
            <a:pPr algn="l">
              <a:buFont typeface="Arial" panose="020B0604020202020204" pitchFamily="34" charset="0"/>
              <a:buChar char="•"/>
            </a:pPr>
            <a:r>
              <a:rPr lang="en-US" sz="1000" b="0" i="0" dirty="0">
                <a:solidFill>
                  <a:srgbClr val="666666"/>
                </a:solidFill>
                <a:effectLst/>
                <a:latin typeface="Arial" panose="020B0604020202020204" pitchFamily="34" charset="0"/>
              </a:rPr>
              <a:t>More cash back on Costco.ca purchases and at Costco gas locations:</a:t>
            </a:r>
          </a:p>
          <a:p>
            <a:pPr marL="742950" lvl="1" indent="-285750" algn="l">
              <a:buFont typeface="Courier New" panose="02070309020205020404" pitchFamily="49" charset="0"/>
              <a:buChar char="o"/>
            </a:pPr>
            <a:r>
              <a:rPr lang="en-US" sz="1000" b="0" i="0" dirty="0">
                <a:solidFill>
                  <a:srgbClr val="666666"/>
                </a:solidFill>
                <a:effectLst/>
                <a:latin typeface="Arial" panose="020B0604020202020204" pitchFamily="34" charset="0"/>
              </a:rPr>
              <a:t>New 2% cash back earned on Costco.ca on purchases up to $8,000 (1% thereafter).</a:t>
            </a:r>
          </a:p>
          <a:p>
            <a:pPr marL="742950" lvl="1" indent="-285750" algn="l">
              <a:buFont typeface="Courier New" panose="02070309020205020404" pitchFamily="49" charset="0"/>
              <a:buChar char="o"/>
            </a:pPr>
            <a:r>
              <a:rPr lang="en-US" sz="1000" b="0" i="0" dirty="0">
                <a:solidFill>
                  <a:srgbClr val="666666"/>
                </a:solidFill>
                <a:effectLst/>
                <a:latin typeface="Arial" panose="020B0604020202020204" pitchFamily="34" charset="0"/>
              </a:rPr>
              <a:t>Earn 3% at Costco Gas and 2% at non-Costco gas stations on the first $5,000 spent on gas (1% thereafter).</a:t>
            </a:r>
          </a:p>
          <a:p>
            <a:pPr algn="l">
              <a:buFont typeface="Arial" panose="020B0604020202020204" pitchFamily="34" charset="0"/>
              <a:buChar char="•"/>
            </a:pPr>
            <a:r>
              <a:rPr lang="en-US" sz="1000" b="0" i="0" dirty="0">
                <a:solidFill>
                  <a:srgbClr val="666666"/>
                </a:solidFill>
                <a:effectLst/>
                <a:latin typeface="Arial" panose="020B0604020202020204" pitchFamily="34" charset="0"/>
              </a:rPr>
              <a:t>A full 1% cash back on every purchase everywhere Mastercard is accepted, including at Costco warehouses.</a:t>
            </a:r>
          </a:p>
          <a:p>
            <a:pPr algn="l">
              <a:buFont typeface="Arial" panose="020B0604020202020204" pitchFamily="34" charset="0"/>
              <a:buChar char="•"/>
            </a:pPr>
            <a:r>
              <a:rPr lang="en-US" sz="1000" b="0" i="0" dirty="0">
                <a:solidFill>
                  <a:srgbClr val="666666"/>
                </a:solidFill>
                <a:effectLst/>
                <a:latin typeface="Arial" panose="020B0604020202020204" pitchFamily="34" charset="0"/>
              </a:rPr>
              <a:t>Mobile Device Insurance coverage and other insurance protection available within CIBC's credit card lineup will be included on the CIBC Costco Mastercard.</a:t>
            </a:r>
          </a:p>
          <a:p>
            <a:pPr algn="l">
              <a:buFont typeface="Arial" panose="020B0604020202020204" pitchFamily="34" charset="0"/>
              <a:buChar char="•"/>
            </a:pPr>
            <a:r>
              <a:rPr lang="en-US" sz="1000" b="0" i="0" dirty="0">
                <a:solidFill>
                  <a:srgbClr val="666666"/>
                </a:solidFill>
                <a:effectLst/>
                <a:latin typeface="Arial" panose="020B0604020202020204" pitchFamily="34" charset="0"/>
              </a:rPr>
              <a:t>Flexible payment plans through CIBC Pace It</a:t>
            </a:r>
            <a:r>
              <a:rPr lang="en-US" sz="1000" b="0" i="0" baseline="30000" dirty="0">
                <a:solidFill>
                  <a:srgbClr val="666666"/>
                </a:solidFill>
                <a:effectLst/>
                <a:latin typeface="Arial" panose="020B0604020202020204" pitchFamily="34" charset="0"/>
              </a:rPr>
              <a:t>™ </a:t>
            </a:r>
            <a:r>
              <a:rPr lang="en-US" sz="1000" b="0" i="0" dirty="0">
                <a:solidFill>
                  <a:srgbClr val="666666"/>
                </a:solidFill>
                <a:effectLst/>
                <a:latin typeface="Arial" panose="020B0604020202020204" pitchFamily="34" charset="0"/>
              </a:rPr>
              <a:t>everywhere. Eligible Costco purchases at Canadian warehouses and at Costco.ca can be paid off in installments with special member interest rates and no installment fees.</a:t>
            </a:r>
          </a:p>
          <a:p>
            <a:endParaRPr lang="en-CA" sz="1000" dirty="0"/>
          </a:p>
          <a:p>
            <a:r>
              <a:rPr lang="en-CA" sz="1000" dirty="0"/>
              <a:t>Sept. 2, 2021 </a:t>
            </a:r>
            <a:r>
              <a:rPr lang="en-CA" sz="1000" b="0" dirty="0"/>
              <a:t>/CNW/ - </a:t>
            </a:r>
            <a:r>
              <a:rPr lang="en-CA" sz="1000" dirty="0"/>
              <a:t>CIBC</a:t>
            </a:r>
            <a:r>
              <a:rPr lang="en-CA" sz="1000" b="0" dirty="0"/>
              <a:t> (TSX: CM) (NYSE: CM) announced today that it has signed a long-term agreement to become the exclusive issuer of Costco </a:t>
            </a:r>
            <a:r>
              <a:rPr lang="en-CA" sz="1000" b="0" dirty="0" err="1"/>
              <a:t>Mastercards</a:t>
            </a:r>
            <a:r>
              <a:rPr lang="en-CA" sz="1000" b="0" dirty="0"/>
              <a:t> in Canada, expected to start in early calendar year 2022.</a:t>
            </a:r>
            <a:endParaRPr lang="en-CA" sz="1000" dirty="0"/>
          </a:p>
          <a:p>
            <a:r>
              <a:rPr lang="en-CA" sz="1000" dirty="0"/>
              <a:t> </a:t>
            </a:r>
            <a:r>
              <a:rPr lang="en-CA" sz="1000" b="0" dirty="0"/>
              <a:t>July 27, 2021 /CNW/ - Today CIBC announced a new digital identity verification option, enabling prospective CIBC clients in Canada to verify their identity in minutes, without the need for a trip to the banking centre or to speak to a client care representative to open new accounts online. Utilizing machine-learning algorithms, digital verification technology offers fast, easy and secure onboarding for new CIBC clients through the CIBC website or mobile banking </a:t>
            </a:r>
            <a:r>
              <a:rPr lang="en-CA" sz="1000" b="0" dirty="0" err="1"/>
              <a:t>app.</a:t>
            </a:r>
            <a:r>
              <a:rPr lang="en-CA" sz="1000" dirty="0" err="1"/>
              <a:t>June</a:t>
            </a:r>
            <a:r>
              <a:rPr lang="en-CA" sz="1000" dirty="0"/>
              <a:t> 24, 2021 </a:t>
            </a:r>
            <a:r>
              <a:rPr lang="en-CA" sz="1000" b="0" dirty="0"/>
              <a:t>/CNW/ - In response to rising consumer demand for flexible installment plans, CIBC, together with Visa, today announced a new installment payment option for online purchases, anticipated to launch for CIBC cardholders in Canada in early 2022. Visa Installments is a new option to convert qualifying purchases into smaller, equal payments made over a defined period of time using an eligible credit card.</a:t>
            </a:r>
          </a:p>
        </p:txBody>
      </p:sp>
      <p:sp>
        <p:nvSpPr>
          <p:cNvPr id="866306" name="Slide Number Placeholder 4"/>
          <p:cNvSpPr>
            <a:spLocks noGrp="1"/>
          </p:cNvSpPr>
          <p:nvPr>
            <p:ph type="sldNum" sz="quarter" idx="12"/>
          </p:nvPr>
        </p:nvSpPr>
        <p:spPr>
          <a:noFill/>
          <a:ln>
            <a:miter lim="800000"/>
            <a:headEnd/>
            <a:tailEnd/>
          </a:ln>
        </p:spPr>
        <p:txBody>
          <a:bodyPr/>
          <a:lstStyle/>
          <a:p>
            <a:fld id="{FCC2CCBE-135A-45A5-8E05-DB9CF893DF0C}" type="slidenum">
              <a:rPr lang="en-US" smtClean="0"/>
              <a:pPr/>
              <a:t>68</a:t>
            </a:fld>
            <a:endParaRPr lang="en-US" dirty="0"/>
          </a:p>
        </p:txBody>
      </p:sp>
      <p:pic>
        <p:nvPicPr>
          <p:cNvPr id="6" name="Picture 5" descr="CIBC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5350" y="609600"/>
            <a:ext cx="1085850" cy="885825"/>
          </a:xfrm>
          <a:prstGeom prst="rect">
            <a:avLst/>
          </a:prstGeom>
          <a:noFill/>
          <a:ln w="9525">
            <a:noFill/>
            <a:miter lim="800000"/>
            <a:headEnd/>
            <a:tailEnd/>
          </a:ln>
          <a:effectLst>
            <a:outerShdw blurRad="50800" dist="38100" dir="2700000" algn="tl" rotWithShape="0">
              <a:srgbClr val="000000">
                <a:alpha val="43000"/>
              </a:srgbClr>
            </a:outerShdw>
          </a:effectLst>
        </p:spPr>
      </p:pic>
      <p:sp>
        <p:nvSpPr>
          <p:cNvPr id="8" name="TextBox 7">
            <a:hlinkClick r:id="rId4"/>
          </p:cNvPr>
          <p:cNvSpPr txBox="1"/>
          <p:nvPr/>
        </p:nvSpPr>
        <p:spPr>
          <a:xfrm>
            <a:off x="7620000" y="6424423"/>
            <a:ext cx="543739"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5"/>
              </a:rPr>
              <a:t>Press</a:t>
            </a:r>
            <a:endParaRPr lang="en-US" b="0" dirty="0">
              <a:ln>
                <a:solidFill>
                  <a:schemeClr val="bg1"/>
                </a:solidFill>
              </a:ln>
              <a:solidFill>
                <a:schemeClr val="tx1"/>
              </a:solidFill>
            </a:endParaRPr>
          </a:p>
        </p:txBody>
      </p:sp>
      <p:sp>
        <p:nvSpPr>
          <p:cNvPr id="7" name="TextBox 6">
            <a:extLst>
              <a:ext uri="{FF2B5EF4-FFF2-40B4-BE49-F238E27FC236}">
                <a16:creationId xmlns:a16="http://schemas.microsoft.com/office/drawing/2014/main" id="{F32AC647-38D0-5E4A-B939-D9FDA6E7B830}"/>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sp>
        <p:nvSpPr>
          <p:cNvPr id="9" name="Rectangle 8">
            <a:extLst>
              <a:ext uri="{FF2B5EF4-FFF2-40B4-BE49-F238E27FC236}">
                <a16:creationId xmlns:a16="http://schemas.microsoft.com/office/drawing/2014/main" id="{8737FC94-4547-E742-83AD-E523B40F4840}"/>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28797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69</a:t>
            </a:fld>
            <a:endParaRPr lang="en-US"/>
          </a:p>
        </p:txBody>
      </p:sp>
      <p:grpSp>
        <p:nvGrpSpPr>
          <p:cNvPr id="11" name="Group 10"/>
          <p:cNvGrpSpPr/>
          <p:nvPr/>
        </p:nvGrpSpPr>
        <p:grpSpPr>
          <a:xfrm>
            <a:off x="914400" y="914400"/>
            <a:ext cx="2286000" cy="530225"/>
            <a:chOff x="457200" y="463090"/>
            <a:chExt cx="3505200" cy="756109"/>
          </a:xfrm>
        </p:grpSpPr>
        <p:sp>
          <p:nvSpPr>
            <p:cNvPr id="12" name="Rectangle 11"/>
            <p:cNvSpPr/>
            <p:nvPr/>
          </p:nvSpPr>
          <p:spPr>
            <a:xfrm>
              <a:off x="457200" y="463090"/>
              <a:ext cx="3505200" cy="75610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BMO Full Logo"/>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a:ext>
              </a:extLst>
            </a:blip>
            <a:srcRect r="7143"/>
            <a:stretch/>
          </p:blipFill>
          <p:spPr bwMode="auto">
            <a:xfrm>
              <a:off x="609600" y="609600"/>
              <a:ext cx="3352800" cy="491637"/>
            </a:xfrm>
            <a:prstGeom prst="rect">
              <a:avLst/>
            </a:prstGeom>
            <a:noFill/>
            <a:ln w="9525">
              <a:noFill/>
              <a:miter lim="800000"/>
              <a:headEnd/>
              <a:tailEnd/>
            </a:ln>
          </p:spPr>
        </p:pic>
      </p:grpSp>
      <p:sp>
        <p:nvSpPr>
          <p:cNvPr id="8" name="TextBox 7"/>
          <p:cNvSpPr txBox="1"/>
          <p:nvPr/>
        </p:nvSpPr>
        <p:spPr>
          <a:xfrm>
            <a:off x="4343400" y="1481078"/>
            <a:ext cx="4572000" cy="2446824"/>
          </a:xfrm>
          <a:prstGeom prst="rect">
            <a:avLst/>
          </a:prstGeom>
          <a:noFill/>
        </p:spPr>
        <p:txBody>
          <a:bodyPr wrap="square" rtlCol="0">
            <a:spAutoFit/>
          </a:bodyPr>
          <a:lstStyle/>
          <a:p>
            <a:r>
              <a:rPr lang="en-US" sz="900" b="1" dirty="0">
                <a:solidFill>
                  <a:schemeClr val="tx1">
                    <a:lumMod val="50000"/>
                    <a:lumOff val="50000"/>
                  </a:schemeClr>
                </a:solidFill>
                <a:latin typeface="+mn-lt"/>
              </a:rPr>
              <a:t> </a:t>
            </a:r>
          </a:p>
          <a:p>
            <a:r>
              <a:rPr lang="en-US" sz="900" b="1" dirty="0"/>
              <a:t>2021 Focus (2020 Annual Report)</a:t>
            </a:r>
          </a:p>
          <a:p>
            <a:pPr marL="171450" indent="-171450">
              <a:buFont typeface="Arial" panose="020B0604020202020204" pitchFamily="34" charset="0"/>
              <a:buChar char="•"/>
            </a:pPr>
            <a:r>
              <a:rPr lang="en-CA" sz="900" dirty="0"/>
              <a:t>Continue to improve customer loyalty by deepening primary relationships, provide necessary support to customers and employees in the new operating environment, and drive an inclusive and high-performance work culture </a:t>
            </a:r>
          </a:p>
          <a:p>
            <a:pPr marL="171450" indent="-171450">
              <a:buFont typeface="Arial" panose="020B0604020202020204" pitchFamily="34" charset="0"/>
              <a:buChar char="•"/>
            </a:pPr>
            <a:r>
              <a:rPr lang="en-CA" sz="900" dirty="0"/>
              <a:t>Leverage the full suite of products, solutions and capabilities, and the unique cross-border advantage to offer a compelling value proposition to customers </a:t>
            </a:r>
          </a:p>
          <a:p>
            <a:pPr marL="171450" indent="-171450">
              <a:buFont typeface="Arial" panose="020B0604020202020204" pitchFamily="34" charset="0"/>
              <a:buChar char="•"/>
            </a:pPr>
            <a:r>
              <a:rPr lang="en-CA" sz="900" dirty="0"/>
              <a:t>In Personal Banking, drive top-tier customer acquisition, build leading share of wallet, and enhance the digital experience </a:t>
            </a:r>
          </a:p>
          <a:p>
            <a:pPr marL="171450" indent="-171450">
              <a:buFont typeface="Arial" panose="020B0604020202020204" pitchFamily="34" charset="0"/>
              <a:buChar char="•"/>
            </a:pPr>
            <a:r>
              <a:rPr lang="en-CA" sz="900" dirty="0"/>
              <a:t>In Commercial Banking, strengthen core market presence and continue to build share of wallet, strengthen digitization and digital capabilities, drive growth and enhance return on equity, while continuing to manage risk effectively, and leverage cross-bank collaboration </a:t>
            </a:r>
          </a:p>
          <a:p>
            <a:pPr marL="171450" indent="-171450">
              <a:buFont typeface="Arial" panose="020B0604020202020204" pitchFamily="34" charset="0"/>
              <a:buChar char="•"/>
            </a:pPr>
            <a:r>
              <a:rPr lang="en-CA" sz="900" dirty="0"/>
              <a:t>Drive efficiencies by simplifying and streamlining operations, investing in digital capabilities and through cross-bank collaboration </a:t>
            </a:r>
            <a:endParaRPr lang="en-CA" sz="900" dirty="0">
              <a:effectLst/>
            </a:endParaRPr>
          </a:p>
        </p:txBody>
      </p:sp>
      <p:sp>
        <p:nvSpPr>
          <p:cNvPr id="15" name="TextBox 14">
            <a:extLst>
              <a:ext uri="{FF2B5EF4-FFF2-40B4-BE49-F238E27FC236}">
                <a16:creationId xmlns:a16="http://schemas.microsoft.com/office/drawing/2014/main" id="{8A006E12-668B-C64A-85B9-790300CA0355}"/>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10" name="Chart 9">
            <a:extLst>
              <a:ext uri="{FF2B5EF4-FFF2-40B4-BE49-F238E27FC236}">
                <a16:creationId xmlns:a16="http://schemas.microsoft.com/office/drawing/2014/main" id="{00000000-0008-0000-0600-00003F000000}"/>
              </a:ext>
            </a:extLst>
          </p:cNvPr>
          <p:cNvGraphicFramePr>
            <a:graphicFrameLocks/>
          </p:cNvGraphicFramePr>
          <p:nvPr>
            <p:extLst>
              <p:ext uri="{D42A27DB-BD31-4B8C-83A1-F6EECF244321}">
                <p14:modId xmlns:p14="http://schemas.microsoft.com/office/powerpoint/2010/main" val="1879115241"/>
              </p:ext>
            </p:extLst>
          </p:nvPr>
        </p:nvGraphicFramePr>
        <p:xfrm>
          <a:off x="63500" y="1756132"/>
          <a:ext cx="3987800" cy="44894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a:extLst>
              <a:ext uri="{FF2B5EF4-FFF2-40B4-BE49-F238E27FC236}">
                <a16:creationId xmlns:a16="http://schemas.microsoft.com/office/drawing/2014/main" id="{43147300-DCE7-422E-9B71-929515B22457}"/>
              </a:ext>
            </a:extLst>
          </p:cNvPr>
          <p:cNvGraphicFramePr>
            <a:graphicFrameLocks noChangeAspect="1"/>
          </p:cNvGraphicFramePr>
          <p:nvPr>
            <p:extLst>
              <p:ext uri="{D42A27DB-BD31-4B8C-83A1-F6EECF244321}">
                <p14:modId xmlns:p14="http://schemas.microsoft.com/office/powerpoint/2010/main" val="397213583"/>
              </p:ext>
            </p:extLst>
          </p:nvPr>
        </p:nvGraphicFramePr>
        <p:xfrm>
          <a:off x="4191000" y="4073882"/>
          <a:ext cx="4757737" cy="2171700"/>
        </p:xfrm>
        <a:graphic>
          <a:graphicData uri="http://schemas.openxmlformats.org/presentationml/2006/ole">
            <mc:AlternateContent xmlns:mc="http://schemas.openxmlformats.org/markup-compatibility/2006">
              <mc:Choice xmlns:v="urn:schemas-microsoft-com:vml" Requires="v">
                <p:oleObj spid="_x0000_s52225" name="Macro-Enabled Worksheet" r:id="rId6" imgW="4757725" imgH="2171566" progId="Excel.SheetMacroEnabled.12">
                  <p:link updateAutomatic="1"/>
                </p:oleObj>
              </mc:Choice>
              <mc:Fallback>
                <p:oleObj name="Macro-Enabled Worksheet" r:id="rId6" imgW="4757725" imgH="2171566" progId="Excel.SheetMacroEnabled.12">
                  <p:link updateAutomatic="1"/>
                  <p:pic>
                    <p:nvPicPr>
                      <p:cNvPr id="2" name="Object 1">
                        <a:extLst>
                          <a:ext uri="{FF2B5EF4-FFF2-40B4-BE49-F238E27FC236}">
                            <a16:creationId xmlns:a16="http://schemas.microsoft.com/office/drawing/2014/main" id="{43147300-DCE7-422E-9B71-929515B22457}"/>
                          </a:ext>
                        </a:extLst>
                      </p:cNvPr>
                      <p:cNvPicPr/>
                      <p:nvPr/>
                    </p:nvPicPr>
                    <p:blipFill>
                      <a:blip r:embed="rId7"/>
                      <a:stretch>
                        <a:fillRect/>
                      </a:stretch>
                    </p:blipFill>
                    <p:spPr>
                      <a:xfrm>
                        <a:off x="4191000" y="4073882"/>
                        <a:ext cx="4757737" cy="2171700"/>
                      </a:xfrm>
                      <a:prstGeom prst="rect">
                        <a:avLst/>
                      </a:prstGeom>
                    </p:spPr>
                  </p:pic>
                </p:oleObj>
              </mc:Fallback>
            </mc:AlternateContent>
          </a:graphicData>
        </a:graphic>
      </p:graphicFrame>
    </p:spTree>
    <p:extLst>
      <p:ext uri="{BB962C8B-B14F-4D97-AF65-F5344CB8AC3E}">
        <p14:creationId xmlns:p14="http://schemas.microsoft.com/office/powerpoint/2010/main" val="1547664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1" name="Rectangle 2"/>
          <p:cNvSpPr>
            <a:spLocks noGrp="1" noChangeArrowheads="1"/>
          </p:cNvSpPr>
          <p:nvPr>
            <p:ph type="title"/>
          </p:nvPr>
        </p:nvSpPr>
        <p:spPr/>
        <p:txBody>
          <a:bodyPr>
            <a:normAutofit/>
          </a:bodyPr>
          <a:lstStyle/>
          <a:p>
            <a:pPr eaLnBrk="1" hangingPunct="1"/>
            <a:r>
              <a:rPr lang="en-US" dirty="0"/>
              <a:t>Banks in Canada</a:t>
            </a:r>
            <a:br>
              <a:rPr lang="en-US" dirty="0"/>
            </a:br>
            <a:r>
              <a:rPr lang="en-US" dirty="0"/>
              <a:t>Personal Market Sizing </a:t>
            </a:r>
          </a:p>
        </p:txBody>
      </p:sp>
      <p:sp>
        <p:nvSpPr>
          <p:cNvPr id="708610" name="Slide Number Placeholder 4"/>
          <p:cNvSpPr>
            <a:spLocks noGrp="1"/>
          </p:cNvSpPr>
          <p:nvPr>
            <p:ph type="sldNum" sz="quarter" idx="12"/>
          </p:nvPr>
        </p:nvSpPr>
        <p:spPr>
          <a:noFill/>
          <a:ln>
            <a:miter lim="800000"/>
            <a:headEnd/>
            <a:tailEnd/>
          </a:ln>
        </p:spPr>
        <p:txBody>
          <a:bodyPr/>
          <a:lstStyle/>
          <a:p>
            <a:fld id="{AEC72393-989A-48DF-8F83-A9F6C4C4E5CA}" type="slidenum">
              <a:rPr lang="en-US" smtClean="0"/>
              <a:pPr/>
              <a:t>7</a:t>
            </a:fld>
            <a:endParaRPr lang="en-US" dirty="0"/>
          </a:p>
        </p:txBody>
      </p:sp>
      <p:sp>
        <p:nvSpPr>
          <p:cNvPr id="708612" name="Text Box 4"/>
          <p:cNvSpPr txBox="1">
            <a:spLocks noChangeArrowheads="1"/>
          </p:cNvSpPr>
          <p:nvPr/>
        </p:nvSpPr>
        <p:spPr bwMode="auto">
          <a:xfrm>
            <a:off x="6156325" y="914400"/>
            <a:ext cx="2530475" cy="553998"/>
          </a:xfrm>
          <a:prstGeom prst="rect">
            <a:avLst/>
          </a:prstGeom>
          <a:noFill/>
          <a:ln w="9525">
            <a:solidFill>
              <a:schemeClr val="tx1"/>
            </a:solidFill>
            <a:miter lim="800000"/>
            <a:headEnd/>
            <a:tailEnd/>
          </a:ln>
        </p:spPr>
        <p:txBody>
          <a:bodyPr wrap="square">
            <a:spAutoFit/>
          </a:bodyPr>
          <a:lstStyle/>
          <a:p>
            <a:pPr eaLnBrk="0" hangingPunct="0"/>
            <a:r>
              <a:rPr lang="en-US" sz="1000" dirty="0">
                <a:solidFill>
                  <a:srgbClr val="7F7F7F"/>
                </a:solidFill>
              </a:rPr>
              <a:t>Includes Demand, Term, Personal Loans, Credit Cards and Mortgages.</a:t>
            </a:r>
          </a:p>
          <a:p>
            <a:pPr eaLnBrk="0" hangingPunct="0"/>
            <a:r>
              <a:rPr lang="en-US" sz="1000" dirty="0">
                <a:solidFill>
                  <a:srgbClr val="7F7F7F"/>
                </a:solidFill>
              </a:rPr>
              <a:t>Banks &lt; $1B in total funds  </a:t>
            </a:r>
          </a:p>
        </p:txBody>
      </p:sp>
      <p:sp>
        <p:nvSpPr>
          <p:cNvPr id="708613" name="TextBox 6"/>
          <p:cNvSpPr txBox="1">
            <a:spLocks noChangeArrowheads="1"/>
          </p:cNvSpPr>
          <p:nvPr/>
        </p:nvSpPr>
        <p:spPr bwMode="auto">
          <a:xfrm>
            <a:off x="7391400" y="228600"/>
            <a:ext cx="1552575" cy="276225"/>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Annually</a:t>
            </a:r>
          </a:p>
        </p:txBody>
      </p:sp>
      <p:sp>
        <p:nvSpPr>
          <p:cNvPr id="8" name="Rectangle 7"/>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629400" y="2245498"/>
            <a:ext cx="1857375" cy="1508105"/>
          </a:xfrm>
          <a:prstGeom prst="rect">
            <a:avLst/>
          </a:prstGeom>
          <a:noFill/>
          <a:ln>
            <a:solidFill>
              <a:schemeClr val="tx1"/>
            </a:solidFill>
          </a:ln>
          <a:effectLst/>
        </p:spPr>
        <p:txBody>
          <a:bodyPr wrap="square" rtlCol="0">
            <a:spAutoFit/>
          </a:bodyPr>
          <a:lstStyle/>
          <a:p>
            <a:r>
              <a:rPr lang="en-US" b="1" dirty="0">
                <a:solidFill>
                  <a:srgbClr val="7F7F7F"/>
                </a:solidFill>
              </a:rPr>
              <a:t>Observations:</a:t>
            </a:r>
          </a:p>
          <a:p>
            <a:pPr marL="171450" indent="-171450">
              <a:buFont typeface="Arial" charset="0"/>
              <a:buChar char="•"/>
            </a:pPr>
            <a:r>
              <a:rPr lang="en-CA" sz="1000" dirty="0">
                <a:solidFill>
                  <a:srgbClr val="7F7F7F"/>
                </a:solidFill>
              </a:rPr>
              <a:t>There are 52 banks operating in the personal market in Canada.</a:t>
            </a:r>
          </a:p>
          <a:p>
            <a:pPr marL="171450" indent="-171450">
              <a:buFont typeface="Arial" charset="0"/>
              <a:buChar char="•"/>
            </a:pPr>
            <a:r>
              <a:rPr lang="en-CA" sz="1000" dirty="0">
                <a:solidFill>
                  <a:srgbClr val="7F7F7F"/>
                </a:solidFill>
              </a:rPr>
              <a:t>Wells Fargo was the fastest growing among the smaller players growing 40.0%.</a:t>
            </a:r>
          </a:p>
        </p:txBody>
      </p:sp>
      <p:pic>
        <p:nvPicPr>
          <p:cNvPr id="2" name="Picture 1">
            <a:extLst>
              <a:ext uri="{FF2B5EF4-FFF2-40B4-BE49-F238E27FC236}">
                <a16:creationId xmlns:a16="http://schemas.microsoft.com/office/drawing/2014/main" id="{7EA34C46-22CB-43AA-8BA2-B61F5F847679}"/>
              </a:ext>
            </a:extLst>
          </p:cNvPr>
          <p:cNvPicPr>
            <a:picLocks noChangeAspect="1"/>
          </p:cNvPicPr>
          <p:nvPr/>
        </p:nvPicPr>
        <p:blipFill>
          <a:blip r:embed="rId3"/>
          <a:stretch>
            <a:fillRect/>
          </a:stretch>
        </p:blipFill>
        <p:spPr>
          <a:xfrm>
            <a:off x="200026" y="1646197"/>
            <a:ext cx="6257925" cy="4214813"/>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70</a:t>
            </a:fld>
            <a:endParaRPr lang="en-US"/>
          </a:p>
        </p:txBody>
      </p:sp>
      <p:grpSp>
        <p:nvGrpSpPr>
          <p:cNvPr id="11" name="Group 10"/>
          <p:cNvGrpSpPr/>
          <p:nvPr/>
        </p:nvGrpSpPr>
        <p:grpSpPr>
          <a:xfrm>
            <a:off x="914400" y="914400"/>
            <a:ext cx="2286000" cy="530225"/>
            <a:chOff x="457200" y="463090"/>
            <a:chExt cx="3505200" cy="756109"/>
          </a:xfrm>
        </p:grpSpPr>
        <p:sp>
          <p:nvSpPr>
            <p:cNvPr id="12" name="Rectangle 11"/>
            <p:cNvSpPr/>
            <p:nvPr/>
          </p:nvSpPr>
          <p:spPr>
            <a:xfrm>
              <a:off x="457200" y="463090"/>
              <a:ext cx="3505200" cy="75610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BMO Full Logo"/>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a:ext>
              </a:extLst>
            </a:blip>
            <a:srcRect r="7143"/>
            <a:stretch/>
          </p:blipFill>
          <p:spPr bwMode="auto">
            <a:xfrm>
              <a:off x="609600" y="609600"/>
              <a:ext cx="3352800" cy="491637"/>
            </a:xfrm>
            <a:prstGeom prst="rect">
              <a:avLst/>
            </a:prstGeom>
            <a:noFill/>
            <a:ln w="9525">
              <a:noFill/>
              <a:miter lim="800000"/>
              <a:headEnd/>
              <a:tailEnd/>
            </a:ln>
          </p:spPr>
        </p:pic>
      </p:grpSp>
      <p:sp>
        <p:nvSpPr>
          <p:cNvPr id="16" name="Title 1">
            <a:extLst>
              <a:ext uri="{FF2B5EF4-FFF2-40B4-BE49-F238E27FC236}">
                <a16:creationId xmlns:a16="http://schemas.microsoft.com/office/drawing/2014/main" id="{B61E84AF-C022-1542-8ED7-E1DCC373C6ED}"/>
              </a:ext>
            </a:extLst>
          </p:cNvPr>
          <p:cNvSpPr txBox="1">
            <a:spLocks/>
          </p:cNvSpPr>
          <p:nvPr/>
        </p:nvSpPr>
        <p:spPr>
          <a:xfrm>
            <a:off x="3333550" y="152400"/>
            <a:ext cx="6629400" cy="16002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dirty="0"/>
              <a:t>5 Year Share of Market Trends</a:t>
            </a:r>
            <a:br>
              <a:rPr lang="en-CA" dirty="0"/>
            </a:br>
            <a:endParaRPr lang="en-US" dirty="0"/>
          </a:p>
        </p:txBody>
      </p:sp>
      <p:sp>
        <p:nvSpPr>
          <p:cNvPr id="17" name="TextBox 16">
            <a:extLst>
              <a:ext uri="{FF2B5EF4-FFF2-40B4-BE49-F238E27FC236}">
                <a16:creationId xmlns:a16="http://schemas.microsoft.com/office/drawing/2014/main" id="{9ED88C06-E652-A54D-9711-D7F4F4E3B0D0}"/>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Quarterly</a:t>
            </a:r>
          </a:p>
        </p:txBody>
      </p:sp>
      <p:graphicFrame>
        <p:nvGraphicFramePr>
          <p:cNvPr id="14" name="Chart 13">
            <a:extLst>
              <a:ext uri="{FF2B5EF4-FFF2-40B4-BE49-F238E27FC236}">
                <a16:creationId xmlns:a16="http://schemas.microsoft.com/office/drawing/2014/main" id="{00000000-0008-0000-0B00-000031000000}"/>
              </a:ext>
            </a:extLst>
          </p:cNvPr>
          <p:cNvGraphicFramePr>
            <a:graphicFrameLocks/>
          </p:cNvGraphicFramePr>
          <p:nvPr>
            <p:extLst>
              <p:ext uri="{D42A27DB-BD31-4B8C-83A1-F6EECF244321}">
                <p14:modId xmlns:p14="http://schemas.microsoft.com/office/powerpoint/2010/main" val="2274039369"/>
              </p:ext>
            </p:extLst>
          </p:nvPr>
        </p:nvGraphicFramePr>
        <p:xfrm>
          <a:off x="101601" y="1846535"/>
          <a:ext cx="3970866" cy="44174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Object 2">
            <a:extLst>
              <a:ext uri="{FF2B5EF4-FFF2-40B4-BE49-F238E27FC236}">
                <a16:creationId xmlns:a16="http://schemas.microsoft.com/office/drawing/2014/main" id="{3E16452D-B84C-47F5-B070-08F2FA778263}"/>
              </a:ext>
            </a:extLst>
          </p:cNvPr>
          <p:cNvGraphicFramePr>
            <a:graphicFrameLocks noChangeAspect="1"/>
          </p:cNvGraphicFramePr>
          <p:nvPr>
            <p:extLst>
              <p:ext uri="{D42A27DB-BD31-4B8C-83A1-F6EECF244321}">
                <p14:modId xmlns:p14="http://schemas.microsoft.com/office/powerpoint/2010/main" val="4281812115"/>
              </p:ext>
            </p:extLst>
          </p:nvPr>
        </p:nvGraphicFramePr>
        <p:xfrm>
          <a:off x="4191000" y="4036585"/>
          <a:ext cx="4757737" cy="2171700"/>
        </p:xfrm>
        <a:graphic>
          <a:graphicData uri="http://schemas.openxmlformats.org/presentationml/2006/ole">
            <mc:AlternateContent xmlns:mc="http://schemas.openxmlformats.org/markup-compatibility/2006">
              <mc:Choice xmlns:v="urn:schemas-microsoft-com:vml" Requires="v">
                <p:oleObj spid="_x0000_s53249" name="Macro-Enabled Worksheet" r:id="rId6" imgW="4757725" imgH="2171566" progId="Excel.SheetMacroEnabled.12">
                  <p:link updateAutomatic="1"/>
                </p:oleObj>
              </mc:Choice>
              <mc:Fallback>
                <p:oleObj name="Macro-Enabled Worksheet" r:id="rId6" imgW="4757725" imgH="2171566" progId="Excel.SheetMacroEnabled.12">
                  <p:link updateAutomatic="1"/>
                  <p:pic>
                    <p:nvPicPr>
                      <p:cNvPr id="3" name="Object 2">
                        <a:extLst>
                          <a:ext uri="{FF2B5EF4-FFF2-40B4-BE49-F238E27FC236}">
                            <a16:creationId xmlns:a16="http://schemas.microsoft.com/office/drawing/2014/main" id="{3E16452D-B84C-47F5-B070-08F2FA778263}"/>
                          </a:ext>
                        </a:extLst>
                      </p:cNvPr>
                      <p:cNvPicPr/>
                      <p:nvPr/>
                    </p:nvPicPr>
                    <p:blipFill>
                      <a:blip r:embed="rId7"/>
                      <a:stretch>
                        <a:fillRect/>
                      </a:stretch>
                    </p:blipFill>
                    <p:spPr>
                      <a:xfrm>
                        <a:off x="4191000" y="4036585"/>
                        <a:ext cx="4757737" cy="2171700"/>
                      </a:xfrm>
                      <a:prstGeom prst="rect">
                        <a:avLst/>
                      </a:prstGeom>
                    </p:spPr>
                  </p:pic>
                </p:oleObj>
              </mc:Fallback>
            </mc:AlternateContent>
          </a:graphicData>
        </a:graphic>
      </p:graphicFrame>
    </p:spTree>
    <p:extLst>
      <p:ext uri="{BB962C8B-B14F-4D97-AF65-F5344CB8AC3E}">
        <p14:creationId xmlns:p14="http://schemas.microsoft.com/office/powerpoint/2010/main" val="29316582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1" name="Rectangle 2"/>
          <p:cNvSpPr>
            <a:spLocks noGrp="1" noChangeArrowheads="1"/>
          </p:cNvSpPr>
          <p:nvPr>
            <p:ph type="title"/>
          </p:nvPr>
        </p:nvSpPr>
        <p:spPr>
          <a:xfrm>
            <a:off x="3352800" y="762000"/>
            <a:ext cx="3352800" cy="1216025"/>
          </a:xfrm>
        </p:spPr>
        <p:txBody>
          <a:bodyPr>
            <a:normAutofit/>
          </a:bodyPr>
          <a:lstStyle/>
          <a:p>
            <a:pPr eaLnBrk="1" hangingPunct="1"/>
            <a:r>
              <a:rPr lang="en-US" dirty="0"/>
              <a:t>Press Releases</a:t>
            </a:r>
            <a:br>
              <a:rPr lang="en-US" dirty="0"/>
            </a:br>
            <a:endParaRPr lang="en-US" dirty="0"/>
          </a:p>
        </p:txBody>
      </p:sp>
      <p:sp>
        <p:nvSpPr>
          <p:cNvPr id="882692" name="Rectangle 3"/>
          <p:cNvSpPr>
            <a:spLocks noGrp="1" noChangeArrowheads="1"/>
          </p:cNvSpPr>
          <p:nvPr>
            <p:ph idx="1"/>
          </p:nvPr>
        </p:nvSpPr>
        <p:spPr>
          <a:xfrm>
            <a:off x="822959" y="1845734"/>
            <a:ext cx="7543801" cy="4250266"/>
          </a:xfrm>
        </p:spPr>
        <p:txBody>
          <a:bodyPr>
            <a:noAutofit/>
          </a:bodyPr>
          <a:lstStyle/>
          <a:p>
            <a:pPr algn="l">
              <a:buFont typeface="Arial" panose="020B0604020202020204" pitchFamily="34" charset="0"/>
              <a:buChar char="•"/>
            </a:pPr>
            <a:r>
              <a:rPr lang="en-US" sz="1000" b="0" i="0" dirty="0">
                <a:solidFill>
                  <a:srgbClr val="001928"/>
                </a:solidFill>
                <a:effectLst/>
                <a:latin typeface="heebo-light"/>
              </a:rPr>
              <a:t>Nov. 25, 2021 /CNW/ - BMO has expanded its line-up of </a:t>
            </a:r>
            <a:r>
              <a:rPr lang="en-US" sz="1000" b="0" i="0" u="none" strike="noStrike" dirty="0">
                <a:solidFill>
                  <a:srgbClr val="0079C1"/>
                </a:solidFill>
                <a:effectLst/>
                <a:latin typeface="heebo-light"/>
                <a:hlinkClick r:id="rId3"/>
              </a:rPr>
              <a:t>Mastercard</a:t>
            </a:r>
            <a:r>
              <a:rPr lang="en-US" sz="1000" b="0" i="0" u="none" strike="noStrike" baseline="30000" dirty="0">
                <a:solidFill>
                  <a:srgbClr val="0079C1"/>
                </a:solidFill>
                <a:effectLst/>
                <a:latin typeface="heebo-light"/>
                <a:hlinkClick r:id="rId3"/>
              </a:rPr>
              <a:t>®</a:t>
            </a:r>
            <a:r>
              <a:rPr lang="en-US" sz="1000" b="0" i="0" u="none" strike="noStrike" dirty="0">
                <a:solidFill>
                  <a:srgbClr val="0079C1"/>
                </a:solidFill>
                <a:effectLst/>
                <a:latin typeface="heebo-light"/>
                <a:hlinkClick r:id="rId3"/>
              </a:rPr>
              <a:t> credit cards</a:t>
            </a:r>
            <a:r>
              <a:rPr lang="en-US" sz="1000" b="0" i="0" dirty="0">
                <a:solidFill>
                  <a:srgbClr val="001928"/>
                </a:solidFill>
                <a:effectLst/>
                <a:latin typeface="heebo-light"/>
              </a:rPr>
              <a:t> available to Canadian business owners with the introduction of the BMO World Elite</a:t>
            </a:r>
            <a:r>
              <a:rPr lang="en-US" sz="1000" b="0" i="0" baseline="30000" dirty="0">
                <a:solidFill>
                  <a:srgbClr val="001928"/>
                </a:solidFill>
                <a:effectLst/>
                <a:latin typeface="heebo-light"/>
              </a:rPr>
              <a:t>®</a:t>
            </a:r>
            <a:r>
              <a:rPr lang="en-US" sz="1000" b="0" i="0" dirty="0">
                <a:solidFill>
                  <a:srgbClr val="001928"/>
                </a:solidFill>
                <a:effectLst/>
                <a:latin typeface="heebo-light"/>
              </a:rPr>
              <a:t> Business Mastercard</a:t>
            </a:r>
            <a:r>
              <a:rPr lang="en-US" sz="1000" b="0" i="0" baseline="30000" dirty="0">
                <a:solidFill>
                  <a:srgbClr val="001928"/>
                </a:solidFill>
                <a:effectLst/>
                <a:latin typeface="heebo-light"/>
              </a:rPr>
              <a:t>® </a:t>
            </a:r>
            <a:r>
              <a:rPr lang="en-US" sz="1000" b="0" i="0" dirty="0">
                <a:solidFill>
                  <a:srgbClr val="001928"/>
                </a:solidFill>
                <a:effectLst/>
                <a:latin typeface="heebo-light"/>
              </a:rPr>
              <a:t>and BMO</a:t>
            </a:r>
            <a:r>
              <a:rPr lang="en-US" sz="1000" b="0" i="0" baseline="30000" dirty="0">
                <a:solidFill>
                  <a:srgbClr val="001928"/>
                </a:solidFill>
                <a:effectLst/>
                <a:latin typeface="heebo-light"/>
              </a:rPr>
              <a:t> </a:t>
            </a:r>
            <a:r>
              <a:rPr lang="en-US" sz="1000" b="0" i="0" dirty="0">
                <a:solidFill>
                  <a:srgbClr val="001928"/>
                </a:solidFill>
                <a:effectLst/>
                <a:latin typeface="heebo-light"/>
              </a:rPr>
              <a:t>AIR MILES</a:t>
            </a:r>
            <a:r>
              <a:rPr lang="en-US" sz="1000" b="0" i="0" baseline="30000" dirty="0">
                <a:solidFill>
                  <a:srgbClr val="001928"/>
                </a:solidFill>
                <a:effectLst/>
                <a:latin typeface="heebo-light"/>
              </a:rPr>
              <a:t>®</a:t>
            </a:r>
            <a:r>
              <a:rPr lang="en-US" sz="1000" b="0" i="0" dirty="0">
                <a:solidFill>
                  <a:srgbClr val="001928"/>
                </a:solidFill>
                <a:effectLst/>
                <a:latin typeface="heebo-light"/>
              </a:rPr>
              <a:t> World Elite</a:t>
            </a:r>
            <a:r>
              <a:rPr lang="en-US" sz="1000" b="0" i="0" baseline="30000" dirty="0">
                <a:solidFill>
                  <a:srgbClr val="001928"/>
                </a:solidFill>
                <a:effectLst/>
                <a:latin typeface="heebo-light"/>
              </a:rPr>
              <a:t>®</a:t>
            </a:r>
            <a:r>
              <a:rPr lang="en-US" sz="1000" b="0" i="0" dirty="0">
                <a:solidFill>
                  <a:srgbClr val="001928"/>
                </a:solidFill>
                <a:effectLst/>
                <a:latin typeface="heebo-light"/>
              </a:rPr>
              <a:t> Business Mastercard</a:t>
            </a:r>
            <a:r>
              <a:rPr lang="en-US" sz="1000" b="0" i="0" baseline="30000" dirty="0">
                <a:solidFill>
                  <a:srgbClr val="001928"/>
                </a:solidFill>
                <a:effectLst/>
                <a:latin typeface="heebo-light"/>
              </a:rPr>
              <a:t>®  </a:t>
            </a:r>
            <a:r>
              <a:rPr lang="en-US" sz="1000" b="1" i="0" dirty="0">
                <a:solidFill>
                  <a:srgbClr val="001928"/>
                </a:solidFill>
                <a:effectLst/>
                <a:latin typeface="heebo-light"/>
              </a:rPr>
              <a:t>Points accelerators</a:t>
            </a:r>
            <a:r>
              <a:rPr lang="en-US" sz="1000" b="0" i="0" dirty="0">
                <a:solidFill>
                  <a:srgbClr val="001928"/>
                </a:solidFill>
                <a:effectLst/>
                <a:latin typeface="heebo-light"/>
              </a:rPr>
              <a:t>: Both cards come with accelerators on specific categories that reward customers for their business-related spending</a:t>
            </a:r>
          </a:p>
          <a:p>
            <a:pPr algn="l">
              <a:buFont typeface="Arial" panose="020B0604020202020204" pitchFamily="34" charset="0"/>
              <a:buChar char="•"/>
            </a:pPr>
            <a:r>
              <a:rPr lang="en-US" sz="1000" b="1" i="0" dirty="0">
                <a:solidFill>
                  <a:srgbClr val="001928"/>
                </a:solidFill>
                <a:effectLst/>
                <a:latin typeface="heebo-light"/>
              </a:rPr>
              <a:t>On-demand virtual healthcare visits</a:t>
            </a:r>
            <a:r>
              <a:rPr lang="en-US" sz="1000" b="0" i="0" dirty="0">
                <a:solidFill>
                  <a:srgbClr val="001928"/>
                </a:solidFill>
                <a:effectLst/>
                <a:latin typeface="heebo-light"/>
              </a:rPr>
              <a:t>: Access to Maple – a leading virtual care platform designed to meet the evolving needs of small business owners with direct access to Maple's network of healthcare providers anytime, anywhere. Using Maple, business owners can connect with a doctor or mental health counsellor from the comfort of home or work, cutting down on time spent at the walk-in clinic or emergency room</a:t>
            </a:r>
          </a:p>
          <a:p>
            <a:pPr algn="l">
              <a:buFont typeface="Arial" panose="020B0604020202020204" pitchFamily="34" charset="0"/>
              <a:buChar char="•"/>
            </a:pPr>
            <a:r>
              <a:rPr lang="en-US" sz="1000" b="1" i="0" dirty="0">
                <a:solidFill>
                  <a:srgbClr val="001928"/>
                </a:solidFill>
                <a:effectLst/>
                <a:latin typeface="heebo-light"/>
              </a:rPr>
              <a:t>Airport lounge access</a:t>
            </a:r>
            <a:r>
              <a:rPr lang="en-US" sz="1000" b="0" i="0" dirty="0">
                <a:solidFill>
                  <a:srgbClr val="001928"/>
                </a:solidFill>
                <a:effectLst/>
                <a:latin typeface="heebo-light"/>
              </a:rPr>
              <a:t>: Access to Mastercard</a:t>
            </a:r>
            <a:r>
              <a:rPr lang="en-US" sz="1000" b="0" i="0" baseline="30000" dirty="0">
                <a:solidFill>
                  <a:srgbClr val="001928"/>
                </a:solidFill>
                <a:effectLst/>
                <a:latin typeface="heebo-light"/>
              </a:rPr>
              <a:t>®</a:t>
            </a:r>
            <a:r>
              <a:rPr lang="en-US" sz="1000" b="0" i="0" dirty="0">
                <a:solidFill>
                  <a:srgbClr val="001928"/>
                </a:solidFill>
                <a:effectLst/>
                <a:latin typeface="heebo-light"/>
              </a:rPr>
              <a:t> Airport Experiences provided by </a:t>
            </a:r>
            <a:r>
              <a:rPr lang="en-US" sz="1000" b="0" i="0" dirty="0" err="1">
                <a:solidFill>
                  <a:srgbClr val="001928"/>
                </a:solidFill>
                <a:effectLst/>
                <a:latin typeface="heebo-light"/>
              </a:rPr>
              <a:t>LoungeKey</a:t>
            </a:r>
            <a:r>
              <a:rPr lang="en-US" sz="1000" b="0" i="0" dirty="0">
                <a:solidFill>
                  <a:srgbClr val="001928"/>
                </a:solidFill>
                <a:effectLst/>
                <a:latin typeface="heebo-light"/>
              </a:rPr>
              <a:t> by presenting their card to access more than 1,000 airport lounges around the world for a fee of just US$32 per user per visit</a:t>
            </a:r>
          </a:p>
          <a:p>
            <a:pPr algn="l">
              <a:buFont typeface="Arial" panose="020B0604020202020204" pitchFamily="34" charset="0"/>
              <a:buChar char="•"/>
            </a:pPr>
            <a:r>
              <a:rPr lang="en-US" sz="1000" b="1" i="0" dirty="0">
                <a:solidFill>
                  <a:srgbClr val="001928"/>
                </a:solidFill>
                <a:effectLst/>
                <a:latin typeface="heebo-light"/>
              </a:rPr>
              <a:t>Travel protection:</a:t>
            </a:r>
            <a:r>
              <a:rPr lang="en-US" sz="1000" b="0" i="0" dirty="0">
                <a:solidFill>
                  <a:srgbClr val="001928"/>
                </a:solidFill>
                <a:effectLst/>
                <a:latin typeface="heebo-light"/>
              </a:rPr>
              <a:t> Insurance coverage when customers use their Mastercard credit card to pay for their travel arrangements. These cards include coverage such as: Car Rental Collision Damage Waiver, Trip Cancellation, Trip Interruption/Trip Delay, Baggage Delay and more.</a:t>
            </a:r>
          </a:p>
          <a:p>
            <a:pPr algn="l">
              <a:buFont typeface="Arial" panose="020B0604020202020204" pitchFamily="34" charset="0"/>
              <a:buChar char="•"/>
            </a:pPr>
            <a:r>
              <a:rPr lang="en-US" sz="1000" b="1" i="0" dirty="0">
                <a:solidFill>
                  <a:srgbClr val="001928"/>
                </a:solidFill>
                <a:effectLst/>
                <a:latin typeface="heebo-light"/>
              </a:rPr>
              <a:t>Global Wi-Fi:</a:t>
            </a:r>
            <a:r>
              <a:rPr lang="en-US" sz="1000" b="0" i="0" dirty="0">
                <a:solidFill>
                  <a:srgbClr val="001928"/>
                </a:solidFill>
                <a:effectLst/>
                <a:latin typeface="heebo-light"/>
              </a:rPr>
              <a:t> Access to over 1 million hotspots worldwide with </a:t>
            </a:r>
            <a:r>
              <a:rPr lang="en-US" sz="1000" b="0" i="0" dirty="0" err="1">
                <a:solidFill>
                  <a:srgbClr val="001928"/>
                </a:solidFill>
                <a:effectLst/>
                <a:latin typeface="heebo-light"/>
              </a:rPr>
              <a:t>Boingo</a:t>
            </a:r>
            <a:r>
              <a:rPr lang="en-US" sz="1000" b="0" i="0" dirty="0">
                <a:solidFill>
                  <a:srgbClr val="001928"/>
                </a:solidFill>
                <a:effectLst/>
                <a:latin typeface="heebo-light"/>
              </a:rPr>
              <a:t> Wi-Fi for Mastercard</a:t>
            </a:r>
            <a:r>
              <a:rPr lang="en-US" sz="1000" b="0" i="0" baseline="30000" dirty="0">
                <a:solidFill>
                  <a:srgbClr val="001928"/>
                </a:solidFill>
                <a:effectLst/>
                <a:latin typeface="heebo-light"/>
              </a:rPr>
              <a:t>®</a:t>
            </a:r>
            <a:r>
              <a:rPr lang="en-US" sz="1000" b="0" i="0" dirty="0">
                <a:solidFill>
                  <a:srgbClr val="001928"/>
                </a:solidFill>
                <a:effectLst/>
                <a:latin typeface="heebo-light"/>
              </a:rPr>
              <a:t> Cardholders</a:t>
            </a:r>
          </a:p>
          <a:p>
            <a:pPr algn="l">
              <a:buFont typeface="Arial" panose="020B0604020202020204" pitchFamily="34" charset="0"/>
              <a:buChar char="•"/>
            </a:pPr>
            <a:r>
              <a:rPr lang="en-US" sz="1000" b="1" i="0" dirty="0">
                <a:solidFill>
                  <a:srgbClr val="001928"/>
                </a:solidFill>
                <a:effectLst/>
                <a:latin typeface="heebo-light"/>
              </a:rPr>
              <a:t>Additional cards for employees:</a:t>
            </a:r>
            <a:r>
              <a:rPr lang="en-US" sz="1000" b="0" i="0" dirty="0">
                <a:solidFill>
                  <a:srgbClr val="001928"/>
                </a:solidFill>
                <a:effectLst/>
                <a:latin typeface="heebo-light"/>
              </a:rPr>
              <a:t> Up to 22 additional cards so employees can easily make purchases on behalf of the business and help earn points faster</a:t>
            </a:r>
          </a:p>
          <a:p>
            <a:pPr>
              <a:lnSpc>
                <a:spcPct val="120000"/>
              </a:lnSpc>
              <a:buFont typeface="Wingdings" panose="05000000000000000000" pitchFamily="2" charset="2"/>
              <a:buChar char="§"/>
            </a:pPr>
            <a:r>
              <a:rPr lang="en-CA" sz="1000" b="0" dirty="0"/>
              <a:t>TORONTO, Nov. 10, 2021 /CNW/ - BMO continues to enhance its digital customer experience with the launch of eight new artificial intelligence (AI) driven </a:t>
            </a:r>
            <a:r>
              <a:rPr lang="en-CA" sz="1000" b="0" dirty="0">
                <a:hlinkClick r:id="rId4"/>
              </a:rPr>
              <a:t>Insights</a:t>
            </a:r>
            <a:r>
              <a:rPr lang="en-CA" sz="1000" b="0" dirty="0"/>
              <a:t>, designed to help customers improve their financial lives through a better understanding of spending patterns, transactions and day-to-day cash flow.</a:t>
            </a:r>
          </a:p>
          <a:p>
            <a:pPr marL="0" indent="0">
              <a:lnSpc>
                <a:spcPct val="110000"/>
              </a:lnSpc>
              <a:buNone/>
            </a:pPr>
            <a:endParaRPr lang="en-US" sz="1000" b="0" dirty="0">
              <a:ea typeface="Verdana" panose="020B0604030504040204" pitchFamily="34" charset="0"/>
              <a:cs typeface="Verdana" panose="020B0604030504040204" pitchFamily="34" charset="0"/>
            </a:endParaRPr>
          </a:p>
        </p:txBody>
      </p:sp>
      <p:sp>
        <p:nvSpPr>
          <p:cNvPr id="882690" name="Slide Number Placeholder 4"/>
          <p:cNvSpPr>
            <a:spLocks noGrp="1"/>
          </p:cNvSpPr>
          <p:nvPr>
            <p:ph type="sldNum" sz="quarter" idx="12"/>
          </p:nvPr>
        </p:nvSpPr>
        <p:spPr>
          <a:noFill/>
          <a:ln>
            <a:miter lim="800000"/>
            <a:headEnd/>
            <a:tailEnd/>
          </a:ln>
        </p:spPr>
        <p:txBody>
          <a:bodyPr/>
          <a:lstStyle/>
          <a:p>
            <a:fld id="{4313544A-0916-42DA-B36B-722FEB99F61D}" type="slidenum">
              <a:rPr lang="en-US" smtClean="0"/>
              <a:pPr/>
              <a:t>71</a:t>
            </a:fld>
            <a:endParaRPr lang="en-US" dirty="0"/>
          </a:p>
        </p:txBody>
      </p:sp>
      <p:grpSp>
        <p:nvGrpSpPr>
          <p:cNvPr id="9" name="Group 8"/>
          <p:cNvGrpSpPr/>
          <p:nvPr/>
        </p:nvGrpSpPr>
        <p:grpSpPr>
          <a:xfrm>
            <a:off x="914400" y="990600"/>
            <a:ext cx="2286000" cy="530225"/>
            <a:chOff x="457200" y="463090"/>
            <a:chExt cx="3505200" cy="756109"/>
          </a:xfrm>
        </p:grpSpPr>
        <p:sp>
          <p:nvSpPr>
            <p:cNvPr id="10" name="Rectangle 9"/>
            <p:cNvSpPr/>
            <p:nvPr/>
          </p:nvSpPr>
          <p:spPr>
            <a:xfrm>
              <a:off x="457200" y="463090"/>
              <a:ext cx="3505200" cy="75610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MO Full Logo"/>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a:ext>
              </a:extLst>
            </a:blip>
            <a:srcRect r="7143"/>
            <a:stretch/>
          </p:blipFill>
          <p:spPr bwMode="auto">
            <a:xfrm>
              <a:off x="609600" y="609600"/>
              <a:ext cx="3352800" cy="491637"/>
            </a:xfrm>
            <a:prstGeom prst="rect">
              <a:avLst/>
            </a:prstGeom>
            <a:noFill/>
            <a:ln w="9525">
              <a:noFill/>
              <a:miter lim="800000"/>
              <a:headEnd/>
              <a:tailEnd/>
            </a:ln>
          </p:spPr>
        </p:pic>
      </p:grpSp>
      <p:sp>
        <p:nvSpPr>
          <p:cNvPr id="12" name="TextBox 11">
            <a:hlinkClick r:id="rId6"/>
          </p:cNvPr>
          <p:cNvSpPr txBox="1"/>
          <p:nvPr/>
        </p:nvSpPr>
        <p:spPr>
          <a:xfrm>
            <a:off x="7620000" y="6420909"/>
            <a:ext cx="51450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6"/>
              </a:rPr>
              <a:t>Press</a:t>
            </a:r>
            <a:endParaRPr lang="en-US" b="0" dirty="0">
              <a:ln>
                <a:solidFill>
                  <a:schemeClr val="bg1"/>
                </a:solidFill>
              </a:ln>
              <a:solidFill>
                <a:schemeClr val="tx1"/>
              </a:solidFill>
            </a:endParaRPr>
          </a:p>
        </p:txBody>
      </p:sp>
      <p:sp>
        <p:nvSpPr>
          <p:cNvPr id="13" name="TextBox 12">
            <a:extLst>
              <a:ext uri="{FF2B5EF4-FFF2-40B4-BE49-F238E27FC236}">
                <a16:creationId xmlns:a16="http://schemas.microsoft.com/office/drawing/2014/main" id="{8FBCD303-BEE7-FC4C-AAE9-E10EEFACCAEB}"/>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sp>
        <p:nvSpPr>
          <p:cNvPr id="14" name="Rectangle 13">
            <a:extLst>
              <a:ext uri="{FF2B5EF4-FFF2-40B4-BE49-F238E27FC236}">
                <a16:creationId xmlns:a16="http://schemas.microsoft.com/office/drawing/2014/main" id="{5E9EC66F-29FD-B245-8057-F6C6A96FFE27}"/>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08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72</a:t>
            </a:fld>
            <a:endParaRPr lang="en-US"/>
          </a:p>
        </p:txBody>
      </p:sp>
      <p:pic>
        <p:nvPicPr>
          <p:cNvPr id="9" name="Picture 11" descr="Desjardin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 y="914400"/>
            <a:ext cx="1927037" cy="606425"/>
          </a:xfrm>
          <a:prstGeom prst="rect">
            <a:avLst/>
          </a:prstGeom>
          <a:noFill/>
          <a:ln w="3175">
            <a:solidFill>
              <a:schemeClr val="tx1">
                <a:lumMod val="50000"/>
                <a:lumOff val="50000"/>
              </a:schemeClr>
            </a:solidFill>
            <a:miter lim="800000"/>
            <a:headEnd/>
            <a:tailEnd/>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F2127C97-9802-3548-846A-5FBAB4183633}"/>
              </a:ext>
            </a:extLst>
          </p:cNvPr>
          <p:cNvSpPr/>
          <p:nvPr/>
        </p:nvSpPr>
        <p:spPr>
          <a:xfrm>
            <a:off x="4279900" y="1660338"/>
            <a:ext cx="4635500" cy="3416320"/>
          </a:xfrm>
          <a:prstGeom prst="rect">
            <a:avLst/>
          </a:prstGeom>
        </p:spPr>
        <p:txBody>
          <a:bodyPr wrap="square">
            <a:spAutoFit/>
          </a:bodyPr>
          <a:lstStyle/>
          <a:p>
            <a:r>
              <a:rPr lang="en-US" sz="900" b="1" dirty="0">
                <a:latin typeface="Arial,Bold"/>
              </a:rPr>
              <a:t>2021 Strategies and Priorities: (2020 Annual Report</a:t>
            </a:r>
            <a:endParaRPr lang="en-US" sz="900" b="1" dirty="0"/>
          </a:p>
          <a:p>
            <a:r>
              <a:rPr lang="en-CA" sz="900" dirty="0"/>
              <a:t>Continue implementing the culture change </a:t>
            </a:r>
          </a:p>
          <a:p>
            <a:pPr marL="171450" indent="-171450">
              <a:buFont typeface="Arial" panose="020B0604020202020204" pitchFamily="34" charset="0"/>
              <a:buChar char="•"/>
            </a:pPr>
            <a:r>
              <a:rPr lang="en-CA" sz="900" dirty="0"/>
              <a:t>Affirm our commitment to security </a:t>
            </a:r>
          </a:p>
          <a:p>
            <a:pPr marL="171450" indent="-171450">
              <a:buFont typeface="Arial" panose="020B0604020202020204" pitchFamily="34" charset="0"/>
              <a:buChar char="•"/>
            </a:pPr>
            <a:r>
              <a:rPr lang="en-CA" sz="900" dirty="0"/>
              <a:t>Make a member-client shift a reality</a:t>
            </a:r>
          </a:p>
          <a:p>
            <a:pPr marL="171450" indent="-171450">
              <a:buFont typeface="Arial" panose="020B0604020202020204" pitchFamily="34" charset="0"/>
              <a:buChar char="•"/>
            </a:pPr>
            <a:r>
              <a:rPr lang="en-CA" sz="900" dirty="0"/>
              <a:t>Capitalize more on our integrated offer</a:t>
            </a:r>
          </a:p>
          <a:p>
            <a:pPr marL="171450" indent="-171450">
              <a:buFont typeface="Arial" panose="020B0604020202020204" pitchFamily="34" charset="0"/>
              <a:buChar char="•"/>
            </a:pPr>
            <a:r>
              <a:rPr lang="en-CA" sz="900" dirty="0"/>
              <a:t>Grow beyond our present footprint </a:t>
            </a:r>
          </a:p>
          <a:p>
            <a:pPr marL="171450" indent="-171450">
              <a:buFont typeface="Arial" panose="020B0604020202020204" pitchFamily="34" charset="0"/>
              <a:buChar char="•"/>
            </a:pPr>
            <a:r>
              <a:rPr lang="en-CA" sz="900" dirty="0"/>
              <a:t>Modernize our systems </a:t>
            </a:r>
          </a:p>
          <a:p>
            <a:pPr marL="171450" indent="-171450">
              <a:buFont typeface="Arial" panose="020B0604020202020204" pitchFamily="34" charset="0"/>
              <a:buChar char="•"/>
            </a:pPr>
            <a:r>
              <a:rPr lang="en-CA" sz="900" dirty="0"/>
              <a:t>Enhance proficiency in our operations </a:t>
            </a:r>
          </a:p>
          <a:p>
            <a:pPr marL="171450" indent="-171450">
              <a:buFont typeface="Arial" panose="020B0604020202020204" pitchFamily="34" charset="0"/>
              <a:buChar char="•"/>
            </a:pPr>
            <a:r>
              <a:rPr lang="en-CA" sz="900" dirty="0"/>
              <a:t>To be first in people’s hearts, by working in the best interests of members and clients.</a:t>
            </a:r>
          </a:p>
          <a:p>
            <a:pPr marL="171450" indent="-171450">
              <a:buFont typeface="Arial" panose="020B0604020202020204" pitchFamily="34" charset="0"/>
              <a:buChar char="•"/>
            </a:pPr>
            <a:r>
              <a:rPr lang="en-CA" sz="900" dirty="0"/>
              <a:t>The Personal and Business Services segment intends to enhance its leadership position in financing, savings and, through its distribution network and life and health and P&amp;C insurance products. </a:t>
            </a:r>
          </a:p>
          <a:p>
            <a:pPr marL="171450" indent="-171450">
              <a:buFont typeface="Arial" panose="020B0604020202020204" pitchFamily="34" charset="0"/>
              <a:buChar char="•"/>
            </a:pPr>
            <a:r>
              <a:rPr lang="en-CA" sz="900" dirty="0"/>
              <a:t>Reaching objectives requires the commitment of every director, manager and employee, as well as a high-calibre, comprehensive and integrated offer that is innovative and easy to access, all in the best interests of members and clients. </a:t>
            </a:r>
          </a:p>
          <a:p>
            <a:pPr marL="171450" indent="-171450">
              <a:buFont typeface="Arial" panose="020B0604020202020204" pitchFamily="34" charset="0"/>
              <a:buChar char="•"/>
            </a:pPr>
            <a:endParaRPr lang="en-US" sz="900" dirty="0"/>
          </a:p>
          <a:p>
            <a:pPr marL="171450" indent="-171450">
              <a:buFont typeface="Arial" panose="020B0604020202020204" pitchFamily="34" charset="0"/>
              <a:buChar char="•"/>
            </a:pPr>
            <a:endParaRPr lang="en-US" sz="900" dirty="0"/>
          </a:p>
          <a:p>
            <a:pPr marL="171450" indent="-171450">
              <a:buFont typeface="Arial" panose="020B0604020202020204" pitchFamily="34" charset="0"/>
              <a:buChar char="•"/>
            </a:pPr>
            <a:endParaRPr lang="en-US" sz="900" dirty="0"/>
          </a:p>
          <a:p>
            <a:pPr marL="171450" indent="-171450">
              <a:buFont typeface="Arial" panose="020B0604020202020204" pitchFamily="34" charset="0"/>
              <a:buChar char="•"/>
            </a:pPr>
            <a:endParaRPr lang="en-US" sz="900" dirty="0"/>
          </a:p>
          <a:p>
            <a:pPr marL="171450" indent="-171450">
              <a:buFont typeface="Arial" panose="020B0604020202020204" pitchFamily="34" charset="0"/>
              <a:buChar char="•"/>
            </a:pPr>
            <a:endParaRPr lang="en-US" sz="900" dirty="0"/>
          </a:p>
          <a:p>
            <a:pPr marL="171450" indent="-171450">
              <a:buFont typeface="Arial" panose="020B0604020202020204" pitchFamily="34" charset="0"/>
              <a:buChar char="•"/>
            </a:pPr>
            <a:endParaRPr lang="en-US" sz="900" dirty="0"/>
          </a:p>
          <a:p>
            <a:pPr marL="171450" indent="-171450">
              <a:buFont typeface="Arial" panose="020B0604020202020204" pitchFamily="34" charset="0"/>
              <a:buChar char="•"/>
            </a:pPr>
            <a:endParaRPr lang="en-US" sz="900" dirty="0"/>
          </a:p>
        </p:txBody>
      </p:sp>
      <p:sp>
        <p:nvSpPr>
          <p:cNvPr id="11" name="TextBox 10">
            <a:extLst>
              <a:ext uri="{FF2B5EF4-FFF2-40B4-BE49-F238E27FC236}">
                <a16:creationId xmlns:a16="http://schemas.microsoft.com/office/drawing/2014/main" id="{4767AD6B-6BEF-0443-A632-FC1EC41A6F5D}"/>
              </a:ext>
            </a:extLst>
          </p:cNvPr>
          <p:cNvSpPr txBox="1"/>
          <p:nvPr/>
        </p:nvSpPr>
        <p:spPr>
          <a:xfrm>
            <a:off x="6400800" y="228600"/>
            <a:ext cx="1614545" cy="276999"/>
          </a:xfrm>
          <a:prstGeom prst="rect">
            <a:avLst/>
          </a:prstGeom>
          <a:noFill/>
        </p:spPr>
        <p:txBody>
          <a:bodyPr wrap="none" rtlCol="0">
            <a:spAutoFit/>
          </a:bodyPr>
          <a:lstStyle/>
          <a:p>
            <a:r>
              <a:rPr lang="en-US" dirty="0">
                <a:solidFill>
                  <a:schemeClr val="tx1">
                    <a:lumMod val="50000"/>
                    <a:lumOff val="50000"/>
                  </a:schemeClr>
                </a:solidFill>
              </a:rPr>
              <a:t>Updated Quarterly</a:t>
            </a:r>
          </a:p>
        </p:txBody>
      </p:sp>
      <p:graphicFrame>
        <p:nvGraphicFramePr>
          <p:cNvPr id="8" name="Chart 7">
            <a:extLst>
              <a:ext uri="{FF2B5EF4-FFF2-40B4-BE49-F238E27FC236}">
                <a16:creationId xmlns:a16="http://schemas.microsoft.com/office/drawing/2014/main" id="{00000000-0008-0000-0600-000021000000}"/>
              </a:ext>
            </a:extLst>
          </p:cNvPr>
          <p:cNvGraphicFramePr>
            <a:graphicFrameLocks/>
          </p:cNvGraphicFramePr>
          <p:nvPr>
            <p:extLst>
              <p:ext uri="{D42A27DB-BD31-4B8C-83A1-F6EECF244321}">
                <p14:modId xmlns:p14="http://schemas.microsoft.com/office/powerpoint/2010/main" val="2318474548"/>
              </p:ext>
            </p:extLst>
          </p:nvPr>
        </p:nvGraphicFramePr>
        <p:xfrm>
          <a:off x="85165" y="1660338"/>
          <a:ext cx="4267200" cy="44894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Object 2">
            <a:extLst>
              <a:ext uri="{FF2B5EF4-FFF2-40B4-BE49-F238E27FC236}">
                <a16:creationId xmlns:a16="http://schemas.microsoft.com/office/drawing/2014/main" id="{476FC47E-E426-4CDA-A3BD-F4B3803DE4BB}"/>
              </a:ext>
            </a:extLst>
          </p:cNvPr>
          <p:cNvGraphicFramePr>
            <a:graphicFrameLocks noChangeAspect="1"/>
          </p:cNvGraphicFramePr>
          <p:nvPr>
            <p:extLst>
              <p:ext uri="{D42A27DB-BD31-4B8C-83A1-F6EECF244321}">
                <p14:modId xmlns:p14="http://schemas.microsoft.com/office/powerpoint/2010/main" val="3352339160"/>
              </p:ext>
            </p:extLst>
          </p:nvPr>
        </p:nvGraphicFramePr>
        <p:xfrm>
          <a:off x="4526634" y="4343400"/>
          <a:ext cx="4449884" cy="1875277"/>
        </p:xfrm>
        <a:graphic>
          <a:graphicData uri="http://schemas.openxmlformats.org/presentationml/2006/ole">
            <mc:AlternateContent xmlns:mc="http://schemas.openxmlformats.org/markup-compatibility/2006">
              <mc:Choice xmlns:v="urn:schemas-microsoft-com:vml" Requires="v">
                <p:oleObj spid="_x0000_s54273" name="Macro-Enabled Worksheet" r:id="rId6" imgW="4757725" imgH="2004956" progId="Excel.SheetMacroEnabled.12">
                  <p:link updateAutomatic="1"/>
                </p:oleObj>
              </mc:Choice>
              <mc:Fallback>
                <p:oleObj name="Macro-Enabled Worksheet" r:id="rId6" imgW="4757725" imgH="2004956" progId="Excel.SheetMacroEnabled.12">
                  <p:link updateAutomatic="1"/>
                  <p:pic>
                    <p:nvPicPr>
                      <p:cNvPr id="3" name="Object 2">
                        <a:extLst>
                          <a:ext uri="{FF2B5EF4-FFF2-40B4-BE49-F238E27FC236}">
                            <a16:creationId xmlns:a16="http://schemas.microsoft.com/office/drawing/2014/main" id="{476FC47E-E426-4CDA-A3BD-F4B3803DE4BB}"/>
                          </a:ext>
                        </a:extLst>
                      </p:cNvPr>
                      <p:cNvPicPr/>
                      <p:nvPr/>
                    </p:nvPicPr>
                    <p:blipFill>
                      <a:blip r:embed="rId7"/>
                      <a:stretch>
                        <a:fillRect/>
                      </a:stretch>
                    </p:blipFill>
                    <p:spPr>
                      <a:xfrm>
                        <a:off x="4526634" y="4343400"/>
                        <a:ext cx="4449884" cy="1875277"/>
                      </a:xfrm>
                      <a:prstGeom prst="rect">
                        <a:avLst/>
                      </a:prstGeom>
                    </p:spPr>
                  </p:pic>
                </p:oleObj>
              </mc:Fallback>
            </mc:AlternateContent>
          </a:graphicData>
        </a:graphic>
      </p:graphicFrame>
    </p:spTree>
    <p:extLst>
      <p:ext uri="{BB962C8B-B14F-4D97-AF65-F5344CB8AC3E}">
        <p14:creationId xmlns:p14="http://schemas.microsoft.com/office/powerpoint/2010/main" val="40484074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73</a:t>
            </a:fld>
            <a:endParaRPr lang="en-US"/>
          </a:p>
        </p:txBody>
      </p:sp>
      <p:pic>
        <p:nvPicPr>
          <p:cNvPr id="9" name="Picture 11" descr="Desjardin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 y="914400"/>
            <a:ext cx="1927037" cy="606425"/>
          </a:xfrm>
          <a:prstGeom prst="rect">
            <a:avLst/>
          </a:prstGeom>
          <a:noFill/>
          <a:ln w="3175">
            <a:solidFill>
              <a:schemeClr val="tx1">
                <a:lumMod val="50000"/>
                <a:lumOff val="50000"/>
              </a:schemeClr>
            </a:solidFill>
            <a:miter lim="800000"/>
            <a:headEnd/>
            <a:tailEnd/>
          </a:ln>
          <a:effectLst>
            <a:outerShdw blurRad="50800" dist="38100" dir="2700000" algn="tl" rotWithShape="0">
              <a:srgbClr val="000000">
                <a:alpha val="43000"/>
              </a:srgbClr>
            </a:outerShdw>
          </a:effectLst>
        </p:spPr>
      </p:pic>
      <p:sp>
        <p:nvSpPr>
          <p:cNvPr id="10" name="Title 1">
            <a:extLst>
              <a:ext uri="{FF2B5EF4-FFF2-40B4-BE49-F238E27FC236}">
                <a16:creationId xmlns:a16="http://schemas.microsoft.com/office/drawing/2014/main" id="{F1730D3F-1C42-D648-8820-ED3204316E8E}"/>
              </a:ext>
            </a:extLst>
          </p:cNvPr>
          <p:cNvSpPr>
            <a:spLocks noGrp="1"/>
          </p:cNvSpPr>
          <p:nvPr>
            <p:ph type="title"/>
          </p:nvPr>
        </p:nvSpPr>
        <p:spPr>
          <a:xfrm>
            <a:off x="2987865" y="304800"/>
            <a:ext cx="6629400" cy="1600200"/>
          </a:xfrm>
        </p:spPr>
        <p:txBody>
          <a:bodyPr>
            <a:normAutofit/>
          </a:bodyPr>
          <a:lstStyle/>
          <a:p>
            <a:r>
              <a:rPr lang="en-CA" dirty="0"/>
              <a:t>5 Year Share of Market Trends</a:t>
            </a:r>
            <a:br>
              <a:rPr lang="en-CA" dirty="0"/>
            </a:br>
            <a:endParaRPr lang="en-US" dirty="0"/>
          </a:p>
        </p:txBody>
      </p:sp>
      <p:sp>
        <p:nvSpPr>
          <p:cNvPr id="11" name="TextBox 10">
            <a:extLst>
              <a:ext uri="{FF2B5EF4-FFF2-40B4-BE49-F238E27FC236}">
                <a16:creationId xmlns:a16="http://schemas.microsoft.com/office/drawing/2014/main" id="{08A7E3F3-5703-164A-B234-8E6A340F4D64}"/>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Quarterly</a:t>
            </a:r>
          </a:p>
        </p:txBody>
      </p:sp>
      <p:graphicFrame>
        <p:nvGraphicFramePr>
          <p:cNvPr id="8" name="Chart 7">
            <a:extLst>
              <a:ext uri="{FF2B5EF4-FFF2-40B4-BE49-F238E27FC236}">
                <a16:creationId xmlns:a16="http://schemas.microsoft.com/office/drawing/2014/main" id="{00000000-0008-0000-0B00-000032000000}"/>
              </a:ext>
            </a:extLst>
          </p:cNvPr>
          <p:cNvGraphicFramePr>
            <a:graphicFrameLocks/>
          </p:cNvGraphicFramePr>
          <p:nvPr>
            <p:extLst>
              <p:ext uri="{D42A27DB-BD31-4B8C-83A1-F6EECF244321}">
                <p14:modId xmlns:p14="http://schemas.microsoft.com/office/powerpoint/2010/main" val="2610304584"/>
              </p:ext>
            </p:extLst>
          </p:nvPr>
        </p:nvGraphicFramePr>
        <p:xfrm>
          <a:off x="228600" y="1764877"/>
          <a:ext cx="3886200" cy="44174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E975A43E-23C0-4001-90A5-FC6A62D396AB}"/>
              </a:ext>
            </a:extLst>
          </p:cNvPr>
          <p:cNvGraphicFramePr>
            <a:graphicFrameLocks noChangeAspect="1"/>
          </p:cNvGraphicFramePr>
          <p:nvPr>
            <p:extLst>
              <p:ext uri="{D42A27DB-BD31-4B8C-83A1-F6EECF244321}">
                <p14:modId xmlns:p14="http://schemas.microsoft.com/office/powerpoint/2010/main" val="470110782"/>
              </p:ext>
            </p:extLst>
          </p:nvPr>
        </p:nvGraphicFramePr>
        <p:xfrm>
          <a:off x="4157663" y="4177347"/>
          <a:ext cx="4757737" cy="2005013"/>
        </p:xfrm>
        <a:graphic>
          <a:graphicData uri="http://schemas.openxmlformats.org/presentationml/2006/ole">
            <mc:AlternateContent xmlns:mc="http://schemas.openxmlformats.org/markup-compatibility/2006">
              <mc:Choice xmlns:v="urn:schemas-microsoft-com:vml" Requires="v">
                <p:oleObj spid="_x0000_s55297" name="Macro-Enabled Worksheet" r:id="rId6" imgW="4757725" imgH="2004956" progId="Excel.SheetMacroEnabled.12">
                  <p:link updateAutomatic="1"/>
                </p:oleObj>
              </mc:Choice>
              <mc:Fallback>
                <p:oleObj name="Macro-Enabled Worksheet" r:id="rId6" imgW="4757725" imgH="2004956" progId="Excel.SheetMacroEnabled.12">
                  <p:link updateAutomatic="1"/>
                  <p:pic>
                    <p:nvPicPr>
                      <p:cNvPr id="4" name="Object 3">
                        <a:extLst>
                          <a:ext uri="{FF2B5EF4-FFF2-40B4-BE49-F238E27FC236}">
                            <a16:creationId xmlns:a16="http://schemas.microsoft.com/office/drawing/2014/main" id="{E975A43E-23C0-4001-90A5-FC6A62D396AB}"/>
                          </a:ext>
                        </a:extLst>
                      </p:cNvPr>
                      <p:cNvPicPr/>
                      <p:nvPr/>
                    </p:nvPicPr>
                    <p:blipFill>
                      <a:blip r:embed="rId7"/>
                      <a:stretch>
                        <a:fillRect/>
                      </a:stretch>
                    </p:blipFill>
                    <p:spPr>
                      <a:xfrm>
                        <a:off x="4157663" y="4177347"/>
                        <a:ext cx="4757737" cy="2005013"/>
                      </a:xfrm>
                      <a:prstGeom prst="rect">
                        <a:avLst/>
                      </a:prstGeom>
                    </p:spPr>
                  </p:pic>
                </p:oleObj>
              </mc:Fallback>
            </mc:AlternateContent>
          </a:graphicData>
        </a:graphic>
      </p:graphicFrame>
    </p:spTree>
    <p:extLst>
      <p:ext uri="{BB962C8B-B14F-4D97-AF65-F5344CB8AC3E}">
        <p14:creationId xmlns:p14="http://schemas.microsoft.com/office/powerpoint/2010/main" val="12928815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5" name="Rectangle 2"/>
          <p:cNvSpPr>
            <a:spLocks noGrp="1" noChangeArrowheads="1"/>
          </p:cNvSpPr>
          <p:nvPr>
            <p:ph type="title"/>
          </p:nvPr>
        </p:nvSpPr>
        <p:spPr>
          <a:xfrm>
            <a:off x="2971800" y="0"/>
            <a:ext cx="4724400" cy="1600200"/>
          </a:xfrm>
        </p:spPr>
        <p:txBody>
          <a:bodyPr/>
          <a:lstStyle/>
          <a:p>
            <a:pPr eaLnBrk="1" hangingPunct="1"/>
            <a:r>
              <a:rPr lang="en-CA" dirty="0"/>
              <a:t>Press Releases</a:t>
            </a:r>
          </a:p>
        </p:txBody>
      </p:sp>
      <p:sp>
        <p:nvSpPr>
          <p:cNvPr id="888836" name="Rectangle 3"/>
          <p:cNvSpPr>
            <a:spLocks noGrp="1" noChangeArrowheads="1"/>
          </p:cNvSpPr>
          <p:nvPr>
            <p:ph idx="1"/>
          </p:nvPr>
        </p:nvSpPr>
        <p:spPr>
          <a:xfrm>
            <a:off x="838200" y="1752600"/>
            <a:ext cx="7571163" cy="4495800"/>
          </a:xfrm>
        </p:spPr>
        <p:txBody>
          <a:bodyPr>
            <a:noAutofit/>
          </a:bodyPr>
          <a:lstStyle/>
          <a:p>
            <a:pPr>
              <a:lnSpc>
                <a:spcPct val="120000"/>
              </a:lnSpc>
              <a:buFont typeface="Wingdings" charset="2"/>
              <a:buChar char="§"/>
            </a:pPr>
            <a:r>
              <a:rPr lang="en-CA" sz="1000" dirty="0"/>
              <a:t>September 13, 2021</a:t>
            </a:r>
            <a:r>
              <a:rPr lang="en-CA" sz="1000" b="0" dirty="0"/>
              <a:t> - Desjardins Online Brokerage has once again enhanced its offer by eliminating commissions on stocks and exchange-traded funds (ETFs) in CAD and USD when trading online or in the mobile app. This initiative applies to all clients and expands on the reduced commission fees that Desjardins Online Brokerage was already offering to active investors and 18-to-30-year-olds</a:t>
            </a:r>
          </a:p>
          <a:p>
            <a:pPr>
              <a:lnSpc>
                <a:spcPct val="120000"/>
              </a:lnSpc>
              <a:buFont typeface="Wingdings" charset="2"/>
              <a:buChar char="§"/>
            </a:pP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March 2, 2021 </a:t>
            </a: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 Desjardins is proud to launch its new Omni mobile app, which gives employees a simple and user-friendly way to manage their group benefits and retirement savings plans. </a:t>
            </a:r>
          </a:p>
          <a:p>
            <a:pPr marL="0" indent="0">
              <a:lnSpc>
                <a:spcPct val="120000"/>
              </a:lnSpc>
              <a:buNone/>
            </a:pP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       Available for iOS and Android devices, Omni Desjardins combines the Claim 360° and Your way apps to</a:t>
            </a:r>
            <a:b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       streamline the user experience. Plan members can quickly and easily submit health insurance claims, make </a:t>
            </a:r>
            <a:b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       their group retirement savings transactions and access practical tools and resources.</a:t>
            </a:r>
          </a:p>
          <a:p>
            <a:pPr>
              <a:lnSpc>
                <a:spcPct val="120000"/>
              </a:lnSpc>
              <a:buFont typeface="Wingdings" charset="2"/>
              <a:buChar char="§"/>
            </a:pP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April 17, 2020 </a:t>
            </a: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 Being there for seniors and vulnerable persons has always been a priority for Desjardins. We work closely with organizations providing assistance to these people and we're aware of the challenges they face. That's why we're committed to providing even more support to these members and clients during the pandemic, when they may have more concerns than usual. As of Saturday, April 18, members and clients aged 70 and up who call 1-800-CAISSES won't have to wait as long to speak with an advisor. Our goal is to offer seniors personalized support to make it easier for them to carry out their financial transactions from the comfort of their own home.</a:t>
            </a:r>
            <a:endPar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nSpc>
                <a:spcPct val="120000"/>
              </a:lnSpc>
              <a:buFont typeface="Wingdings" charset="2"/>
              <a:buChar char="§"/>
            </a:pP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March 20, 2020 - </a:t>
            </a: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In response to the government's recommendations, Desjardins Group has adopted a number of preventive measures to help limit the spread of coronavirus. Starting Friday, March 20, Desjardins will increase its contactless payment limit on Desjardins POS terminals from $100 to $250. Desjardins credit cardholders can take advantage of the temporary increase in pharmacies, grocery stores and convenience stores. The change will affect a total of 6,000 merchants.</a:t>
            </a:r>
          </a:p>
        </p:txBody>
      </p:sp>
      <p:sp>
        <p:nvSpPr>
          <p:cNvPr id="888834" name="Slide Number Placeholder 4"/>
          <p:cNvSpPr>
            <a:spLocks noGrp="1"/>
          </p:cNvSpPr>
          <p:nvPr>
            <p:ph type="sldNum" sz="quarter" idx="12"/>
          </p:nvPr>
        </p:nvSpPr>
        <p:spPr>
          <a:noFill/>
          <a:ln>
            <a:miter lim="800000"/>
            <a:headEnd/>
            <a:tailEnd/>
          </a:ln>
        </p:spPr>
        <p:txBody>
          <a:bodyPr/>
          <a:lstStyle/>
          <a:p>
            <a:fld id="{9662BF96-183B-439F-B1B0-52D9F4E5E0ED}" type="slidenum">
              <a:rPr lang="en-US" smtClean="0"/>
              <a:pPr/>
              <a:t>74</a:t>
            </a:fld>
            <a:endParaRPr lang="en-US" dirty="0"/>
          </a:p>
        </p:txBody>
      </p:sp>
      <p:pic>
        <p:nvPicPr>
          <p:cNvPr id="6" name="Picture 11" descr="Desjardi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914400"/>
            <a:ext cx="1927037" cy="606425"/>
          </a:xfrm>
          <a:prstGeom prst="rect">
            <a:avLst/>
          </a:prstGeom>
          <a:noFill/>
          <a:ln w="3175">
            <a:solidFill>
              <a:schemeClr val="tx1">
                <a:lumMod val="50000"/>
                <a:lumOff val="50000"/>
              </a:schemeClr>
            </a:solidFill>
            <a:miter lim="800000"/>
            <a:headEnd/>
            <a:tailEnd/>
          </a:ln>
          <a:effectLst>
            <a:outerShdw blurRad="50800" dist="38100" dir="2700000" algn="tl" rotWithShape="0">
              <a:srgbClr val="000000">
                <a:alpha val="43000"/>
              </a:srgbClr>
            </a:outerShdw>
          </a:effectLst>
        </p:spPr>
      </p:pic>
      <p:sp>
        <p:nvSpPr>
          <p:cNvPr id="8" name="TextBox 7">
            <a:hlinkClick r:id="rId4"/>
          </p:cNvPr>
          <p:cNvSpPr txBox="1"/>
          <p:nvPr/>
        </p:nvSpPr>
        <p:spPr>
          <a:xfrm>
            <a:off x="7772400" y="6444476"/>
            <a:ext cx="543739"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5"/>
              </a:rPr>
              <a:t>Press</a:t>
            </a:r>
            <a:endParaRPr lang="en-US" b="0" dirty="0">
              <a:ln>
                <a:solidFill>
                  <a:schemeClr val="bg1"/>
                </a:solidFill>
              </a:ln>
              <a:solidFill>
                <a:schemeClr val="tx1"/>
              </a:solidFill>
            </a:endParaRPr>
          </a:p>
        </p:txBody>
      </p:sp>
      <p:sp>
        <p:nvSpPr>
          <p:cNvPr id="7" name="TextBox 6">
            <a:extLst>
              <a:ext uri="{FF2B5EF4-FFF2-40B4-BE49-F238E27FC236}">
                <a16:creationId xmlns:a16="http://schemas.microsoft.com/office/drawing/2014/main" id="{D15822EA-4991-1C45-A495-8F9726F68857}"/>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sp>
        <p:nvSpPr>
          <p:cNvPr id="9" name="Rectangle 8">
            <a:extLst>
              <a:ext uri="{FF2B5EF4-FFF2-40B4-BE49-F238E27FC236}">
                <a16:creationId xmlns:a16="http://schemas.microsoft.com/office/drawing/2014/main" id="{0B95C517-F821-E947-A01C-94BAEF4BEDDD}"/>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13702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75</a:t>
            </a:fld>
            <a:endParaRPr lang="en-US"/>
          </a:p>
        </p:txBody>
      </p:sp>
      <p:grpSp>
        <p:nvGrpSpPr>
          <p:cNvPr id="3" name="Group 2"/>
          <p:cNvGrpSpPr/>
          <p:nvPr/>
        </p:nvGrpSpPr>
        <p:grpSpPr>
          <a:xfrm>
            <a:off x="914400" y="762000"/>
            <a:ext cx="1752600" cy="733425"/>
            <a:chOff x="457200" y="457200"/>
            <a:chExt cx="2819400" cy="1143000"/>
          </a:xfrm>
        </p:grpSpPr>
        <p:sp>
          <p:nvSpPr>
            <p:cNvPr id="2" name="Rectangle 1"/>
            <p:cNvSpPr/>
            <p:nvPr/>
          </p:nvSpPr>
          <p:spPr>
            <a:xfrm>
              <a:off x="457200" y="457200"/>
              <a:ext cx="2819400" cy="1143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6" descr="National Bank full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 y="628650"/>
              <a:ext cx="2514600" cy="895350"/>
            </a:xfrm>
            <a:prstGeom prst="rect">
              <a:avLst/>
            </a:prstGeom>
            <a:noFill/>
            <a:ln w="9525">
              <a:noFill/>
              <a:miter lim="800000"/>
              <a:headEnd/>
              <a:tailEnd/>
            </a:ln>
          </p:spPr>
        </p:pic>
      </p:grpSp>
      <p:sp>
        <p:nvSpPr>
          <p:cNvPr id="6" name="Rectangle 5"/>
          <p:cNvSpPr/>
          <p:nvPr/>
        </p:nvSpPr>
        <p:spPr>
          <a:xfrm>
            <a:off x="4269790" y="1076623"/>
            <a:ext cx="4719220" cy="2923877"/>
          </a:xfrm>
          <a:prstGeom prst="rect">
            <a:avLst/>
          </a:prstGeom>
          <a:solidFill>
            <a:schemeClr val="bg1"/>
          </a:solidFill>
        </p:spPr>
        <p:txBody>
          <a:bodyPr wrap="square">
            <a:spAutoFit/>
          </a:bodyPr>
          <a:lstStyle/>
          <a:p>
            <a:r>
              <a:rPr lang="en-US" sz="800" b="1" dirty="0"/>
              <a:t>Priorities and Outlook for 2021 (2020 Annual Report) </a:t>
            </a:r>
            <a:endParaRPr lang="en-US" sz="800" dirty="0"/>
          </a:p>
          <a:p>
            <a:r>
              <a:rPr lang="en-CA" sz="800" b="1" dirty="0"/>
              <a:t>Maintain volume growth and accelerate net client acquisition</a:t>
            </a:r>
          </a:p>
          <a:p>
            <a:pPr marL="171450" indent="-171450">
              <a:buFont typeface="Arial" panose="020B0604020202020204" pitchFamily="34" charset="0"/>
              <a:buChar char="•"/>
            </a:pPr>
            <a:r>
              <a:rPr lang="en-CA" sz="800" dirty="0"/>
              <a:t>Focus on client engagement and by equipping our employees to continuously improve the proactivity and relevance of their advice;  redefining our distribution network in order to foster proactive consulting, risk management and improved client accessibility. </a:t>
            </a:r>
          </a:p>
          <a:p>
            <a:pPr marL="171450" indent="-171450">
              <a:buFont typeface="Arial" panose="020B0604020202020204" pitchFamily="34" charset="0"/>
              <a:buChar char="•"/>
            </a:pPr>
            <a:r>
              <a:rPr lang="en-CA" sz="800" dirty="0"/>
              <a:t>Continue our efforts to acquire key clients with high growth potential, particularly among Gen Z, millennials, newcomers to Canada already in the country, professionals, people aged 50 to 64 and SMEs, Accelerate acquisitions and sales initiated on our digital channels. </a:t>
            </a:r>
          </a:p>
          <a:p>
            <a:pPr marL="171450" indent="-171450">
              <a:buFont typeface="Arial" panose="020B0604020202020204" pitchFamily="34" charset="0"/>
              <a:buChar char="•"/>
            </a:pPr>
            <a:r>
              <a:rPr lang="en-CA" sz="800" dirty="0"/>
              <a:t>Continue to tailor our offering to market particularities, the competition, geographic location and micro markets. </a:t>
            </a:r>
          </a:p>
          <a:p>
            <a:r>
              <a:rPr lang="en-CA" sz="800" b="1" dirty="0"/>
              <a:t>Optimize the client experience </a:t>
            </a:r>
          </a:p>
          <a:p>
            <a:pPr marL="171450" indent="-171450">
              <a:buFont typeface="Arial" panose="020B0604020202020204" pitchFamily="34" charset="0"/>
              <a:buChar char="•"/>
            </a:pPr>
            <a:r>
              <a:rPr lang="en-CA" sz="800" dirty="0"/>
              <a:t>Provide clients with a simple, unified experience characterized by an integrated approach across all products and distribution channels. </a:t>
            </a:r>
          </a:p>
          <a:p>
            <a:pPr marL="171450" indent="-171450">
              <a:buFont typeface="Arial" panose="020B0604020202020204" pitchFamily="34" charset="0"/>
              <a:buChar char="•"/>
            </a:pPr>
            <a:r>
              <a:rPr lang="en-CA" sz="800" dirty="0"/>
              <a:t> Enhance our mobile application and expand self-service options on our digital channels.</a:t>
            </a:r>
          </a:p>
          <a:p>
            <a:pPr marL="171450" indent="-171450">
              <a:buFont typeface="Arial" panose="020B0604020202020204" pitchFamily="34" charset="0"/>
              <a:buChar char="•"/>
            </a:pPr>
            <a:r>
              <a:rPr lang="en-CA" sz="800" dirty="0"/>
              <a:t>Make the most of client data and place it at the heart of our transformation.</a:t>
            </a:r>
          </a:p>
          <a:p>
            <a:r>
              <a:rPr lang="en-CA" sz="800" b="1" dirty="0"/>
              <a:t>Improve efficiency </a:t>
            </a:r>
          </a:p>
          <a:p>
            <a:pPr marL="171450" indent="-171450">
              <a:buFont typeface="Arial" panose="020B0604020202020204" pitchFamily="34" charset="0"/>
              <a:buChar char="•"/>
            </a:pPr>
            <a:r>
              <a:rPr lang="en-CA" sz="800" dirty="0"/>
              <a:t>Continue simplifying and automating certain targeted processes (transactional solutions, investments, payments, and commercial financing). </a:t>
            </a:r>
          </a:p>
          <a:p>
            <a:pPr marL="171450" indent="-171450">
              <a:buFont typeface="Arial" panose="020B0604020202020204" pitchFamily="34" charset="0"/>
              <a:buChar char="•"/>
            </a:pPr>
            <a:r>
              <a:rPr lang="en-CA" sz="800" dirty="0"/>
              <a:t>Develop our product offering for our clients (transactional solutions, cards, payments, cash management). </a:t>
            </a:r>
            <a:endParaRPr lang="en-CA" sz="800" dirty="0">
              <a:effectLst/>
            </a:endParaRPr>
          </a:p>
        </p:txBody>
      </p:sp>
      <p:pic>
        <p:nvPicPr>
          <p:cNvPr id="1089" name="Picture 65" descr="page23image3672914000">
            <a:extLst>
              <a:ext uri="{FF2B5EF4-FFF2-40B4-BE49-F238E27FC236}">
                <a16:creationId xmlns:a16="http://schemas.microsoft.com/office/drawing/2014/main" id="{7E754C5E-499D-7C40-B586-485F3D6AD7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54100"/>
            <a:ext cx="635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page23image3672914592">
            <a:extLst>
              <a:ext uri="{FF2B5EF4-FFF2-40B4-BE49-F238E27FC236}">
                <a16:creationId xmlns:a16="http://schemas.microsoft.com/office/drawing/2014/main" id="{E2BE3AFD-26C9-FC49-BFD7-A975A2641A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54100"/>
            <a:ext cx="635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67" descr="page23image3672915216">
            <a:extLst>
              <a:ext uri="{FF2B5EF4-FFF2-40B4-BE49-F238E27FC236}">
                <a16:creationId xmlns:a16="http://schemas.microsoft.com/office/drawing/2014/main" id="{76A3B388-037D-6F43-9DD5-61E37D059E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054100"/>
            <a:ext cx="762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descr="page23image3672915840">
            <a:extLst>
              <a:ext uri="{FF2B5EF4-FFF2-40B4-BE49-F238E27FC236}">
                <a16:creationId xmlns:a16="http://schemas.microsoft.com/office/drawing/2014/main" id="{3634A4F6-F765-3647-9CB6-C838A81052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054100"/>
            <a:ext cx="635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3" name="Picture 69" descr="page23image3672916112">
            <a:extLst>
              <a:ext uri="{FF2B5EF4-FFF2-40B4-BE49-F238E27FC236}">
                <a16:creationId xmlns:a16="http://schemas.microsoft.com/office/drawing/2014/main" id="{A74B5ABF-4516-DC4E-B443-4D54546130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054100"/>
            <a:ext cx="635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page23image3672916384">
            <a:extLst>
              <a:ext uri="{FF2B5EF4-FFF2-40B4-BE49-F238E27FC236}">
                <a16:creationId xmlns:a16="http://schemas.microsoft.com/office/drawing/2014/main" id="{5C6C3454-9151-7A4E-BF9A-881CDFDB25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054100"/>
            <a:ext cx="254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page23image3672916656">
            <a:extLst>
              <a:ext uri="{FF2B5EF4-FFF2-40B4-BE49-F238E27FC236}">
                <a16:creationId xmlns:a16="http://schemas.microsoft.com/office/drawing/2014/main" id="{806E4F3B-E624-A640-92AE-F25DA6F75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054100"/>
            <a:ext cx="635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page23image3672916928">
            <a:extLst>
              <a:ext uri="{FF2B5EF4-FFF2-40B4-BE49-F238E27FC236}">
                <a16:creationId xmlns:a16="http://schemas.microsoft.com/office/drawing/2014/main" id="{66B9E809-3ED3-FB4F-83FB-4B2D64C2F6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054100"/>
            <a:ext cx="254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7" name="Picture 73" descr="page23image3672917200">
            <a:extLst>
              <a:ext uri="{FF2B5EF4-FFF2-40B4-BE49-F238E27FC236}">
                <a16:creationId xmlns:a16="http://schemas.microsoft.com/office/drawing/2014/main" id="{8D578A21-8FDF-2148-8F78-B694E30E28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054100"/>
            <a:ext cx="508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page23image3672917472">
            <a:extLst>
              <a:ext uri="{FF2B5EF4-FFF2-40B4-BE49-F238E27FC236}">
                <a16:creationId xmlns:a16="http://schemas.microsoft.com/office/drawing/2014/main" id="{2611863C-6071-A049-98C0-F0162A9400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054100"/>
            <a:ext cx="254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page23image3672917744">
            <a:extLst>
              <a:ext uri="{FF2B5EF4-FFF2-40B4-BE49-F238E27FC236}">
                <a16:creationId xmlns:a16="http://schemas.microsoft.com/office/drawing/2014/main" id="{538C349F-D90E-B14C-BA42-ED9E147255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054100"/>
            <a:ext cx="254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page23image3672918016">
            <a:extLst>
              <a:ext uri="{FF2B5EF4-FFF2-40B4-BE49-F238E27FC236}">
                <a16:creationId xmlns:a16="http://schemas.microsoft.com/office/drawing/2014/main" id="{768E68CE-C761-6F42-A945-D1554BEC9A4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054100"/>
            <a:ext cx="254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77" descr="page23image3672918288">
            <a:extLst>
              <a:ext uri="{FF2B5EF4-FFF2-40B4-BE49-F238E27FC236}">
                <a16:creationId xmlns:a16="http://schemas.microsoft.com/office/drawing/2014/main" id="{4E81E23D-6FCB-CB48-BE4B-DBF64033EA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054100"/>
            <a:ext cx="254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page23image3672918560">
            <a:extLst>
              <a:ext uri="{FF2B5EF4-FFF2-40B4-BE49-F238E27FC236}">
                <a16:creationId xmlns:a16="http://schemas.microsoft.com/office/drawing/2014/main" id="{30A39FAA-5694-5644-829E-26DB6A41A89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054100"/>
            <a:ext cx="254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79" descr="page23image3672918832">
            <a:extLst>
              <a:ext uri="{FF2B5EF4-FFF2-40B4-BE49-F238E27FC236}">
                <a16:creationId xmlns:a16="http://schemas.microsoft.com/office/drawing/2014/main" id="{73DBE8DE-7FCE-8243-ADB3-0A03B0C708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054100"/>
            <a:ext cx="25400" cy="25400"/>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page23image3672919104">
            <a:extLst>
              <a:ext uri="{FF2B5EF4-FFF2-40B4-BE49-F238E27FC236}">
                <a16:creationId xmlns:a16="http://schemas.microsoft.com/office/drawing/2014/main" id="{EDCAC1C2-007F-AA41-8396-EE239B95177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 y="-1054100"/>
            <a:ext cx="889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5" name="Picture 81" descr="page23image3672919728">
            <a:extLst>
              <a:ext uri="{FF2B5EF4-FFF2-40B4-BE49-F238E27FC236}">
                <a16:creationId xmlns:a16="http://schemas.microsoft.com/office/drawing/2014/main" id="{F1F5A5F6-F855-F747-9DA3-0C75B8B8CB6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 y="-1054100"/>
            <a:ext cx="889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descr="page23image3672920352">
            <a:extLst>
              <a:ext uri="{FF2B5EF4-FFF2-40B4-BE49-F238E27FC236}">
                <a16:creationId xmlns:a16="http://schemas.microsoft.com/office/drawing/2014/main" id="{4B30016B-7A1A-BC46-A16F-70615C72AC5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1054100"/>
            <a:ext cx="762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7" name="Picture 83" descr="page23image3672920624">
            <a:extLst>
              <a:ext uri="{FF2B5EF4-FFF2-40B4-BE49-F238E27FC236}">
                <a16:creationId xmlns:a16="http://schemas.microsoft.com/office/drawing/2014/main" id="{E6B3FE1A-6DBC-A341-BCB9-47B728BEB62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1054100"/>
            <a:ext cx="762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page23image3672921248">
            <a:extLst>
              <a:ext uri="{FF2B5EF4-FFF2-40B4-BE49-F238E27FC236}">
                <a16:creationId xmlns:a16="http://schemas.microsoft.com/office/drawing/2014/main" id="{94FF7656-7B6C-BA45-AAF4-70952F27954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1054100"/>
            <a:ext cx="762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09" name="Picture 85" descr="page23image3672921872">
            <a:extLst>
              <a:ext uri="{FF2B5EF4-FFF2-40B4-BE49-F238E27FC236}">
                <a16:creationId xmlns:a16="http://schemas.microsoft.com/office/drawing/2014/main" id="{C638BCFE-61A4-264C-A7CA-5A0833EEF08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1054100"/>
            <a:ext cx="762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page23image3672922496">
            <a:extLst>
              <a:ext uri="{FF2B5EF4-FFF2-40B4-BE49-F238E27FC236}">
                <a16:creationId xmlns:a16="http://schemas.microsoft.com/office/drawing/2014/main" id="{6FC413F1-DABD-C742-8848-E5708E7E0A6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00" y="-1054100"/>
            <a:ext cx="762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11" name="Picture 87" descr="page23image3672923328">
            <a:extLst>
              <a:ext uri="{FF2B5EF4-FFF2-40B4-BE49-F238E27FC236}">
                <a16:creationId xmlns:a16="http://schemas.microsoft.com/office/drawing/2014/main" id="{682B21D9-04CE-7E4F-BD69-34CCD4741DC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2400" y="-1054100"/>
            <a:ext cx="635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88" descr="page23image3672923600">
            <a:extLst>
              <a:ext uri="{FF2B5EF4-FFF2-40B4-BE49-F238E27FC236}">
                <a16:creationId xmlns:a16="http://schemas.microsoft.com/office/drawing/2014/main" id="{2DC6B312-75A7-D44C-A612-C376AAF3763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2400" y="-1054100"/>
            <a:ext cx="635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1113" name="Picture 89" descr="page23image3672923872">
            <a:extLst>
              <a:ext uri="{FF2B5EF4-FFF2-40B4-BE49-F238E27FC236}">
                <a16:creationId xmlns:a16="http://schemas.microsoft.com/office/drawing/2014/main" id="{50502D70-2235-7349-99B4-E46074205C4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 y="-1054100"/>
            <a:ext cx="635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descr="page23image3672924144">
            <a:extLst>
              <a:ext uri="{FF2B5EF4-FFF2-40B4-BE49-F238E27FC236}">
                <a16:creationId xmlns:a16="http://schemas.microsoft.com/office/drawing/2014/main" id="{9958A0AB-2DAE-B54A-B3C6-8EB04D9426E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 y="-1054100"/>
            <a:ext cx="635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1115" name="Picture 91" descr="page23image3672924416">
            <a:extLst>
              <a:ext uri="{FF2B5EF4-FFF2-40B4-BE49-F238E27FC236}">
                <a16:creationId xmlns:a16="http://schemas.microsoft.com/office/drawing/2014/main" id="{8B4A0019-5403-BD4D-9A00-4DBF3CF200D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2400" y="-1054100"/>
            <a:ext cx="762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descr="page23image3672924688">
            <a:extLst>
              <a:ext uri="{FF2B5EF4-FFF2-40B4-BE49-F238E27FC236}">
                <a16:creationId xmlns:a16="http://schemas.microsoft.com/office/drawing/2014/main" id="{50AE6F14-CC05-7240-A056-15608AA9630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2400" y="-1054100"/>
            <a:ext cx="508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1117" name="Picture 93" descr="page23image3672924960">
            <a:extLst>
              <a:ext uri="{FF2B5EF4-FFF2-40B4-BE49-F238E27FC236}">
                <a16:creationId xmlns:a16="http://schemas.microsoft.com/office/drawing/2014/main" id="{E5CF19B8-F782-C749-ABB4-C890D2A1FA3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2400" y="-1054100"/>
            <a:ext cx="508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descr="page23image3672925232">
            <a:extLst>
              <a:ext uri="{FF2B5EF4-FFF2-40B4-BE49-F238E27FC236}">
                <a16:creationId xmlns:a16="http://schemas.microsoft.com/office/drawing/2014/main" id="{AAF0467F-C89C-FD4D-8908-5D76A42952D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2400" y="-1054100"/>
            <a:ext cx="508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1119" name="Picture 95" descr="page23image3672925504">
            <a:extLst>
              <a:ext uri="{FF2B5EF4-FFF2-40B4-BE49-F238E27FC236}">
                <a16:creationId xmlns:a16="http://schemas.microsoft.com/office/drawing/2014/main" id="{8C516119-8E77-B04A-A7AA-1E1F75308D3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2400" y="-1054100"/>
            <a:ext cx="50800" cy="101600"/>
          </a:xfrm>
          <a:prstGeom prst="rect">
            <a:avLst/>
          </a:prstGeom>
          <a:noFill/>
          <a:extLst>
            <a:ext uri="{909E8E84-426E-40DD-AFC4-6F175D3DCCD1}">
              <a14:hiddenFill xmlns:a14="http://schemas.microsoft.com/office/drawing/2010/main">
                <a:solidFill>
                  <a:srgbClr val="FFFFFF"/>
                </a:solidFill>
              </a14:hiddenFill>
            </a:ext>
          </a:extLst>
        </p:spPr>
      </p:pic>
      <p:pic>
        <p:nvPicPr>
          <p:cNvPr id="1120" name="Picture 96" descr="page23image3672925776">
            <a:extLst>
              <a:ext uri="{FF2B5EF4-FFF2-40B4-BE49-F238E27FC236}">
                <a16:creationId xmlns:a16="http://schemas.microsoft.com/office/drawing/2014/main" id="{D093DC93-B957-AF46-804A-363F00B7E1E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21" name="Picture 97" descr="page23image3672926048">
            <a:extLst>
              <a:ext uri="{FF2B5EF4-FFF2-40B4-BE49-F238E27FC236}">
                <a16:creationId xmlns:a16="http://schemas.microsoft.com/office/drawing/2014/main" id="{8B1618D9-6B33-B24E-BD55-DB177FD9758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98" descr="page23image3672926384">
            <a:extLst>
              <a:ext uri="{FF2B5EF4-FFF2-40B4-BE49-F238E27FC236}">
                <a16:creationId xmlns:a16="http://schemas.microsoft.com/office/drawing/2014/main" id="{1584E57A-1ACB-0A43-B5D5-C03842CEA10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23" name="Picture 99" descr="page23image3672926656">
            <a:extLst>
              <a:ext uri="{FF2B5EF4-FFF2-40B4-BE49-F238E27FC236}">
                <a16:creationId xmlns:a16="http://schemas.microsoft.com/office/drawing/2014/main" id="{89F1B377-2E8D-5549-8520-D614D30A93B2}"/>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24" name="Picture 100" descr="page23image3672926928">
            <a:extLst>
              <a:ext uri="{FF2B5EF4-FFF2-40B4-BE49-F238E27FC236}">
                <a16:creationId xmlns:a16="http://schemas.microsoft.com/office/drawing/2014/main" id="{27E4C68F-2DDD-464D-8D6E-3065C944DFE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25" name="Picture 101" descr="page23image3672927552">
            <a:extLst>
              <a:ext uri="{FF2B5EF4-FFF2-40B4-BE49-F238E27FC236}">
                <a16:creationId xmlns:a16="http://schemas.microsoft.com/office/drawing/2014/main" id="{80719887-7C74-7E46-881C-930A1CB8265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102" descr="page23image3672928176">
            <a:extLst>
              <a:ext uri="{FF2B5EF4-FFF2-40B4-BE49-F238E27FC236}">
                <a16:creationId xmlns:a16="http://schemas.microsoft.com/office/drawing/2014/main" id="{5D42DA34-67E8-904B-BBE9-CC6CA5624DF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27" name="Picture 103" descr="page23image3672928800">
            <a:extLst>
              <a:ext uri="{FF2B5EF4-FFF2-40B4-BE49-F238E27FC236}">
                <a16:creationId xmlns:a16="http://schemas.microsoft.com/office/drawing/2014/main" id="{15229CB2-0A53-A044-BC62-9D73CC60F97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2400" y="-1054100"/>
            <a:ext cx="762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28" name="Picture 104" descr="page23image3672929424">
            <a:extLst>
              <a:ext uri="{FF2B5EF4-FFF2-40B4-BE49-F238E27FC236}">
                <a16:creationId xmlns:a16="http://schemas.microsoft.com/office/drawing/2014/main" id="{854BA900-DBEF-4C4E-9302-660F67E842A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2400" y="-1054100"/>
            <a:ext cx="762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29" name="Picture 105" descr="page23image3672930048">
            <a:extLst>
              <a:ext uri="{FF2B5EF4-FFF2-40B4-BE49-F238E27FC236}">
                <a16:creationId xmlns:a16="http://schemas.microsoft.com/office/drawing/2014/main" id="{B46674A9-B66C-4E4B-AC87-14117A9C692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2400" y="-1054100"/>
            <a:ext cx="508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30" name="Picture 106" descr="page23image3672930320">
            <a:extLst>
              <a:ext uri="{FF2B5EF4-FFF2-40B4-BE49-F238E27FC236}">
                <a16:creationId xmlns:a16="http://schemas.microsoft.com/office/drawing/2014/main" id="{A3FF6570-166F-2946-A6D1-695EA02EE13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2400" y="-1054100"/>
            <a:ext cx="508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31" name="Picture 107" descr="page23image3672930592">
            <a:extLst>
              <a:ext uri="{FF2B5EF4-FFF2-40B4-BE49-F238E27FC236}">
                <a16:creationId xmlns:a16="http://schemas.microsoft.com/office/drawing/2014/main" id="{E42A8D59-3A76-FB40-8169-2C192A5759E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8" descr="page23image3672931216">
            <a:extLst>
              <a:ext uri="{FF2B5EF4-FFF2-40B4-BE49-F238E27FC236}">
                <a16:creationId xmlns:a16="http://schemas.microsoft.com/office/drawing/2014/main" id="{9AD12DA1-CA6B-5040-96ED-0E1FDCB8E48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2400" y="-1054100"/>
            <a:ext cx="508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33" name="Picture 109" descr="page23image3672931488">
            <a:extLst>
              <a:ext uri="{FF2B5EF4-FFF2-40B4-BE49-F238E27FC236}">
                <a16:creationId xmlns:a16="http://schemas.microsoft.com/office/drawing/2014/main" id="{133828DA-A17B-0841-8D2D-56D6E5061F5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34" name="Picture 110" descr="page23image3672931760">
            <a:extLst>
              <a:ext uri="{FF2B5EF4-FFF2-40B4-BE49-F238E27FC236}">
                <a16:creationId xmlns:a16="http://schemas.microsoft.com/office/drawing/2014/main" id="{9A88D180-9375-1C44-9FAF-7DD8CBE8205A}"/>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35" name="Picture 111" descr="page23image3672932384">
            <a:extLst>
              <a:ext uri="{FF2B5EF4-FFF2-40B4-BE49-F238E27FC236}">
                <a16:creationId xmlns:a16="http://schemas.microsoft.com/office/drawing/2014/main" id="{22BBF0DB-E5AA-9341-A25B-566B008BA38E}"/>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36" name="Picture 112" descr="page23image3672932656">
            <a:extLst>
              <a:ext uri="{FF2B5EF4-FFF2-40B4-BE49-F238E27FC236}">
                <a16:creationId xmlns:a16="http://schemas.microsoft.com/office/drawing/2014/main" id="{A0D53469-06F5-0341-85F9-6BD0183B300E}"/>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37" name="Picture 113" descr="page23image3672933280">
            <a:extLst>
              <a:ext uri="{FF2B5EF4-FFF2-40B4-BE49-F238E27FC236}">
                <a16:creationId xmlns:a16="http://schemas.microsoft.com/office/drawing/2014/main" id="{14AFC638-9056-B549-B5C0-67F020140F9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38" name="Picture 114" descr="page23image3672933552">
            <a:extLst>
              <a:ext uri="{FF2B5EF4-FFF2-40B4-BE49-F238E27FC236}">
                <a16:creationId xmlns:a16="http://schemas.microsoft.com/office/drawing/2014/main" id="{ED5110B4-6B82-D440-A88E-B48B093C80A4}"/>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2400" y="-1054100"/>
            <a:ext cx="635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39" name="Picture 115" descr="page23image3672933824">
            <a:extLst>
              <a:ext uri="{FF2B5EF4-FFF2-40B4-BE49-F238E27FC236}">
                <a16:creationId xmlns:a16="http://schemas.microsoft.com/office/drawing/2014/main" id="{33098BA8-518B-9F4A-957A-1E461D9C553E}"/>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2400" y="-1054100"/>
            <a:ext cx="1016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40" name="Picture 116" descr="page23image3672934096">
            <a:extLst>
              <a:ext uri="{FF2B5EF4-FFF2-40B4-BE49-F238E27FC236}">
                <a16:creationId xmlns:a16="http://schemas.microsoft.com/office/drawing/2014/main" id="{B7892C80-090F-CF44-9E73-6D0A3C68FF8A}"/>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52400" y="-1054100"/>
            <a:ext cx="762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41" name="Picture 117" descr="page23image3672934720">
            <a:extLst>
              <a:ext uri="{FF2B5EF4-FFF2-40B4-BE49-F238E27FC236}">
                <a16:creationId xmlns:a16="http://schemas.microsoft.com/office/drawing/2014/main" id="{E81807E8-F41C-654B-A2CE-C24E0EEB7260}"/>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52400" y="-1054100"/>
            <a:ext cx="762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42" name="Picture 118" descr="page23image3672935344">
            <a:extLst>
              <a:ext uri="{FF2B5EF4-FFF2-40B4-BE49-F238E27FC236}">
                <a16:creationId xmlns:a16="http://schemas.microsoft.com/office/drawing/2014/main" id="{FB5C7B40-6FA8-9F45-AE95-4684CD5A4D44}"/>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52400" y="-1054100"/>
            <a:ext cx="762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43" name="Picture 119" descr="page23image3672935968">
            <a:extLst>
              <a:ext uri="{FF2B5EF4-FFF2-40B4-BE49-F238E27FC236}">
                <a16:creationId xmlns:a16="http://schemas.microsoft.com/office/drawing/2014/main" id="{8E03D800-BCFF-3C4F-8B2E-73391D6483CD}"/>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52400" y="-1054100"/>
            <a:ext cx="76200" cy="88900"/>
          </a:xfrm>
          <a:prstGeom prst="rect">
            <a:avLst/>
          </a:prstGeom>
          <a:noFill/>
          <a:extLst>
            <a:ext uri="{909E8E84-426E-40DD-AFC4-6F175D3DCCD1}">
              <a14:hiddenFill xmlns:a14="http://schemas.microsoft.com/office/drawing/2010/main">
                <a:solidFill>
                  <a:srgbClr val="FFFFFF"/>
                </a:solidFill>
              </a14:hiddenFill>
            </a:ext>
          </a:extLst>
        </p:spPr>
      </p:pic>
      <p:pic>
        <p:nvPicPr>
          <p:cNvPr id="1145" name="Picture 121" descr="page23image3672936864">
            <a:extLst>
              <a:ext uri="{FF2B5EF4-FFF2-40B4-BE49-F238E27FC236}">
                <a16:creationId xmlns:a16="http://schemas.microsoft.com/office/drawing/2014/main" id="{042752D9-EBB1-E14C-A5B6-AE123B1B57DD}"/>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2400" y="-1054100"/>
            <a:ext cx="127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146" name="Picture 122" descr="page23image3672937136">
            <a:extLst>
              <a:ext uri="{FF2B5EF4-FFF2-40B4-BE49-F238E27FC236}">
                <a16:creationId xmlns:a16="http://schemas.microsoft.com/office/drawing/2014/main" id="{90AB0A2E-3F37-6646-90D8-114E6FB2A345}"/>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2400" y="-1054100"/>
            <a:ext cx="127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147" name="Picture 123" descr="page23image3672937408">
            <a:extLst>
              <a:ext uri="{FF2B5EF4-FFF2-40B4-BE49-F238E27FC236}">
                <a16:creationId xmlns:a16="http://schemas.microsoft.com/office/drawing/2014/main" id="{C3F4142B-BF35-714B-B27F-F8DAF75BCD09}"/>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2400" y="-1054100"/>
            <a:ext cx="127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148" name="Picture 124" descr="page23image3672937680">
            <a:extLst>
              <a:ext uri="{FF2B5EF4-FFF2-40B4-BE49-F238E27FC236}">
                <a16:creationId xmlns:a16="http://schemas.microsoft.com/office/drawing/2014/main" id="{F784CE93-D509-B546-B8A5-AB829B263DC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2400" y="-1054100"/>
            <a:ext cx="127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149" name="Picture 125" descr="page23image3672937952">
            <a:extLst>
              <a:ext uri="{FF2B5EF4-FFF2-40B4-BE49-F238E27FC236}">
                <a16:creationId xmlns:a16="http://schemas.microsoft.com/office/drawing/2014/main" id="{D01875C8-6D9D-AA48-BB47-64F73A6FD8E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2400" y="-1054100"/>
            <a:ext cx="127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150" name="Picture 126" descr="page23image3672938224">
            <a:extLst>
              <a:ext uri="{FF2B5EF4-FFF2-40B4-BE49-F238E27FC236}">
                <a16:creationId xmlns:a16="http://schemas.microsoft.com/office/drawing/2014/main" id="{D8498013-9CB8-614F-87DA-B2ED95D1B3E9}"/>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2400" y="-1054100"/>
            <a:ext cx="12700" cy="76200"/>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id="{1FBFA7B7-5706-7844-B28B-B913312B36F1}"/>
              </a:ext>
            </a:extLst>
          </p:cNvPr>
          <p:cNvSpPr txBox="1"/>
          <p:nvPr/>
        </p:nvSpPr>
        <p:spPr>
          <a:xfrm>
            <a:off x="6400800" y="762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72" name="Chart 71">
            <a:extLst>
              <a:ext uri="{FF2B5EF4-FFF2-40B4-BE49-F238E27FC236}">
                <a16:creationId xmlns:a16="http://schemas.microsoft.com/office/drawing/2014/main" id="{00000000-0008-0000-0600-000023000000}"/>
              </a:ext>
            </a:extLst>
          </p:cNvPr>
          <p:cNvGraphicFramePr>
            <a:graphicFrameLocks/>
          </p:cNvGraphicFramePr>
          <p:nvPr>
            <p:extLst>
              <p:ext uri="{D42A27DB-BD31-4B8C-83A1-F6EECF244321}">
                <p14:modId xmlns:p14="http://schemas.microsoft.com/office/powerpoint/2010/main" val="1990783647"/>
              </p:ext>
            </p:extLst>
          </p:nvPr>
        </p:nvGraphicFramePr>
        <p:xfrm>
          <a:off x="342245" y="1549373"/>
          <a:ext cx="3848755" cy="4464050"/>
        </p:xfrm>
        <a:graphic>
          <a:graphicData uri="http://schemas.openxmlformats.org/drawingml/2006/chart">
            <c:chart xmlns:c="http://schemas.openxmlformats.org/drawingml/2006/chart" xmlns:r="http://schemas.openxmlformats.org/officeDocument/2006/relationships" r:id="rId34"/>
          </a:graphicData>
        </a:graphic>
      </p:graphicFrame>
      <p:graphicFrame>
        <p:nvGraphicFramePr>
          <p:cNvPr id="4" name="Object 3">
            <a:extLst>
              <a:ext uri="{FF2B5EF4-FFF2-40B4-BE49-F238E27FC236}">
                <a16:creationId xmlns:a16="http://schemas.microsoft.com/office/drawing/2014/main" id="{016321E7-8792-4C31-8BAE-79A4714A7B4C}"/>
              </a:ext>
            </a:extLst>
          </p:cNvPr>
          <p:cNvGraphicFramePr>
            <a:graphicFrameLocks noChangeAspect="1"/>
          </p:cNvGraphicFramePr>
          <p:nvPr>
            <p:extLst>
              <p:ext uri="{D42A27DB-BD31-4B8C-83A1-F6EECF244321}">
                <p14:modId xmlns:p14="http://schemas.microsoft.com/office/powerpoint/2010/main" val="3116267098"/>
              </p:ext>
            </p:extLst>
          </p:nvPr>
        </p:nvGraphicFramePr>
        <p:xfrm>
          <a:off x="4231273" y="4062921"/>
          <a:ext cx="4757737" cy="2171700"/>
        </p:xfrm>
        <a:graphic>
          <a:graphicData uri="http://schemas.openxmlformats.org/presentationml/2006/ole">
            <mc:AlternateContent xmlns:mc="http://schemas.openxmlformats.org/markup-compatibility/2006">
              <mc:Choice xmlns:v="urn:schemas-microsoft-com:vml" Requires="v">
                <p:oleObj spid="_x0000_s56321" name="Macro-Enabled Worksheet" r:id="rId35" imgW="4757725" imgH="2171566" progId="Excel.SheetMacroEnabled.12">
                  <p:link updateAutomatic="1"/>
                </p:oleObj>
              </mc:Choice>
              <mc:Fallback>
                <p:oleObj name="Macro-Enabled Worksheet" r:id="rId35" imgW="4757725" imgH="2171566" progId="Excel.SheetMacroEnabled.12">
                  <p:link updateAutomatic="1"/>
                  <p:pic>
                    <p:nvPicPr>
                      <p:cNvPr id="4" name="Object 3">
                        <a:extLst>
                          <a:ext uri="{FF2B5EF4-FFF2-40B4-BE49-F238E27FC236}">
                            <a16:creationId xmlns:a16="http://schemas.microsoft.com/office/drawing/2014/main" id="{016321E7-8792-4C31-8BAE-79A4714A7B4C}"/>
                          </a:ext>
                        </a:extLst>
                      </p:cNvPr>
                      <p:cNvPicPr/>
                      <p:nvPr/>
                    </p:nvPicPr>
                    <p:blipFill>
                      <a:blip r:embed="rId36"/>
                      <a:stretch>
                        <a:fillRect/>
                      </a:stretch>
                    </p:blipFill>
                    <p:spPr>
                      <a:xfrm>
                        <a:off x="4231273" y="4062921"/>
                        <a:ext cx="4757737" cy="2171700"/>
                      </a:xfrm>
                      <a:prstGeom prst="rect">
                        <a:avLst/>
                      </a:prstGeom>
                    </p:spPr>
                  </p:pic>
                </p:oleObj>
              </mc:Fallback>
            </mc:AlternateContent>
          </a:graphicData>
        </a:graphic>
      </p:graphicFrame>
    </p:spTree>
    <p:extLst>
      <p:ext uri="{BB962C8B-B14F-4D97-AF65-F5344CB8AC3E}">
        <p14:creationId xmlns:p14="http://schemas.microsoft.com/office/powerpoint/2010/main" val="10546390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76</a:t>
            </a:fld>
            <a:endParaRPr lang="en-US"/>
          </a:p>
        </p:txBody>
      </p:sp>
      <p:grpSp>
        <p:nvGrpSpPr>
          <p:cNvPr id="12" name="Group 11"/>
          <p:cNvGrpSpPr/>
          <p:nvPr/>
        </p:nvGrpSpPr>
        <p:grpSpPr>
          <a:xfrm>
            <a:off x="914400" y="762000"/>
            <a:ext cx="1752600" cy="733425"/>
            <a:chOff x="457200" y="457200"/>
            <a:chExt cx="2819400" cy="1143000"/>
          </a:xfrm>
        </p:grpSpPr>
        <p:sp>
          <p:nvSpPr>
            <p:cNvPr id="15" name="Rectangle 14"/>
            <p:cNvSpPr/>
            <p:nvPr/>
          </p:nvSpPr>
          <p:spPr>
            <a:xfrm>
              <a:off x="457200" y="457200"/>
              <a:ext cx="2819400" cy="1143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6" descr="National Bank full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 y="628650"/>
              <a:ext cx="2514600" cy="895350"/>
            </a:xfrm>
            <a:prstGeom prst="rect">
              <a:avLst/>
            </a:prstGeom>
            <a:noFill/>
            <a:ln w="9525">
              <a:noFill/>
              <a:miter lim="800000"/>
              <a:headEnd/>
              <a:tailEnd/>
            </a:ln>
          </p:spPr>
        </p:pic>
      </p:grpSp>
      <p:sp>
        <p:nvSpPr>
          <p:cNvPr id="13" name="Title 1">
            <a:extLst>
              <a:ext uri="{FF2B5EF4-FFF2-40B4-BE49-F238E27FC236}">
                <a16:creationId xmlns:a16="http://schemas.microsoft.com/office/drawing/2014/main" id="{BFBE88F5-63DC-FC48-A676-D62E844B42F2}"/>
              </a:ext>
            </a:extLst>
          </p:cNvPr>
          <p:cNvSpPr txBox="1">
            <a:spLocks/>
          </p:cNvSpPr>
          <p:nvPr/>
        </p:nvSpPr>
        <p:spPr>
          <a:xfrm>
            <a:off x="2971800" y="328612"/>
            <a:ext cx="6629400" cy="16002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dirty="0"/>
              <a:t>5 Year Share of Market Trends</a:t>
            </a:r>
            <a:br>
              <a:rPr lang="en-CA" dirty="0"/>
            </a:br>
            <a:endParaRPr lang="en-US" dirty="0"/>
          </a:p>
        </p:txBody>
      </p:sp>
      <p:sp>
        <p:nvSpPr>
          <p:cNvPr id="20" name="TextBox 19">
            <a:extLst>
              <a:ext uri="{FF2B5EF4-FFF2-40B4-BE49-F238E27FC236}">
                <a16:creationId xmlns:a16="http://schemas.microsoft.com/office/drawing/2014/main" id="{1BCA573B-0F50-534C-BD8A-0BB230E42F4D}"/>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Quarterly</a:t>
            </a:r>
          </a:p>
        </p:txBody>
      </p:sp>
      <p:graphicFrame>
        <p:nvGraphicFramePr>
          <p:cNvPr id="11" name="Chart 10">
            <a:extLst>
              <a:ext uri="{FF2B5EF4-FFF2-40B4-BE49-F238E27FC236}">
                <a16:creationId xmlns:a16="http://schemas.microsoft.com/office/drawing/2014/main" id="{00000000-0008-0000-0B00-000033000000}"/>
              </a:ext>
            </a:extLst>
          </p:cNvPr>
          <p:cNvGraphicFramePr>
            <a:graphicFrameLocks/>
          </p:cNvGraphicFramePr>
          <p:nvPr>
            <p:extLst>
              <p:ext uri="{D42A27DB-BD31-4B8C-83A1-F6EECF244321}">
                <p14:modId xmlns:p14="http://schemas.microsoft.com/office/powerpoint/2010/main" val="106623051"/>
              </p:ext>
            </p:extLst>
          </p:nvPr>
        </p:nvGraphicFramePr>
        <p:xfrm>
          <a:off x="144575" y="1669627"/>
          <a:ext cx="3928533" cy="45787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Object 2">
            <a:extLst>
              <a:ext uri="{FF2B5EF4-FFF2-40B4-BE49-F238E27FC236}">
                <a16:creationId xmlns:a16="http://schemas.microsoft.com/office/drawing/2014/main" id="{094D8B75-6789-47EB-B74F-0C91ED031A38}"/>
              </a:ext>
            </a:extLst>
          </p:cNvPr>
          <p:cNvGraphicFramePr>
            <a:graphicFrameLocks noChangeAspect="1"/>
          </p:cNvGraphicFramePr>
          <p:nvPr>
            <p:extLst>
              <p:ext uri="{D42A27DB-BD31-4B8C-83A1-F6EECF244321}">
                <p14:modId xmlns:p14="http://schemas.microsoft.com/office/powerpoint/2010/main" val="2472859202"/>
              </p:ext>
            </p:extLst>
          </p:nvPr>
        </p:nvGraphicFramePr>
        <p:xfrm>
          <a:off x="4191000" y="4046508"/>
          <a:ext cx="4757737" cy="2171700"/>
        </p:xfrm>
        <a:graphic>
          <a:graphicData uri="http://schemas.openxmlformats.org/presentationml/2006/ole">
            <mc:AlternateContent xmlns:mc="http://schemas.openxmlformats.org/markup-compatibility/2006">
              <mc:Choice xmlns:v="urn:schemas-microsoft-com:vml" Requires="v">
                <p:oleObj spid="_x0000_s57345" name="Macro-Enabled Worksheet" r:id="rId6" imgW="4757725" imgH="2171566" progId="Excel.SheetMacroEnabled.12">
                  <p:link updateAutomatic="1"/>
                </p:oleObj>
              </mc:Choice>
              <mc:Fallback>
                <p:oleObj name="Macro-Enabled Worksheet" r:id="rId6" imgW="4757725" imgH="2171566" progId="Excel.SheetMacroEnabled.12">
                  <p:link updateAutomatic="1"/>
                  <p:pic>
                    <p:nvPicPr>
                      <p:cNvPr id="3" name="Object 2">
                        <a:extLst>
                          <a:ext uri="{FF2B5EF4-FFF2-40B4-BE49-F238E27FC236}">
                            <a16:creationId xmlns:a16="http://schemas.microsoft.com/office/drawing/2014/main" id="{094D8B75-6789-47EB-B74F-0C91ED031A38}"/>
                          </a:ext>
                        </a:extLst>
                      </p:cNvPr>
                      <p:cNvPicPr/>
                      <p:nvPr/>
                    </p:nvPicPr>
                    <p:blipFill>
                      <a:blip r:embed="rId7"/>
                      <a:stretch>
                        <a:fillRect/>
                      </a:stretch>
                    </p:blipFill>
                    <p:spPr>
                      <a:xfrm>
                        <a:off x="4191000" y="4046508"/>
                        <a:ext cx="4757737" cy="2171700"/>
                      </a:xfrm>
                      <a:prstGeom prst="rect">
                        <a:avLst/>
                      </a:prstGeom>
                    </p:spPr>
                  </p:pic>
                </p:oleObj>
              </mc:Fallback>
            </mc:AlternateContent>
          </a:graphicData>
        </a:graphic>
      </p:graphicFrame>
    </p:spTree>
    <p:extLst>
      <p:ext uri="{BB962C8B-B14F-4D97-AF65-F5344CB8AC3E}">
        <p14:creationId xmlns:p14="http://schemas.microsoft.com/office/powerpoint/2010/main" val="881463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7" name="Rectangle 2"/>
          <p:cNvSpPr>
            <a:spLocks noGrp="1" noChangeArrowheads="1"/>
          </p:cNvSpPr>
          <p:nvPr>
            <p:ph type="title"/>
          </p:nvPr>
        </p:nvSpPr>
        <p:spPr>
          <a:xfrm>
            <a:off x="2895600" y="0"/>
            <a:ext cx="4724400" cy="1600200"/>
          </a:xfrm>
        </p:spPr>
        <p:txBody>
          <a:bodyPr/>
          <a:lstStyle/>
          <a:p>
            <a:pPr eaLnBrk="1" hangingPunct="1"/>
            <a:r>
              <a:rPr lang="en-US" dirty="0"/>
              <a:t>Press Releases 	</a:t>
            </a:r>
          </a:p>
        </p:txBody>
      </p:sp>
      <p:sp>
        <p:nvSpPr>
          <p:cNvPr id="897028" name="Rectangle 3"/>
          <p:cNvSpPr>
            <a:spLocks noGrp="1" noChangeArrowheads="1"/>
          </p:cNvSpPr>
          <p:nvPr>
            <p:ph idx="1"/>
          </p:nvPr>
        </p:nvSpPr>
        <p:spPr>
          <a:xfrm>
            <a:off x="762001" y="1845734"/>
            <a:ext cx="7604760" cy="4174066"/>
          </a:xfrm>
        </p:spPr>
        <p:txBody>
          <a:bodyPr>
            <a:noAutofit/>
          </a:bodyPr>
          <a:lstStyle/>
          <a:p>
            <a:pPr fontAlgn="base"/>
            <a:r>
              <a:rPr lang="en-CA" sz="1000" b="0" dirty="0"/>
              <a:t>-</a:t>
            </a:r>
            <a:r>
              <a:rPr lang="en-CA" sz="1000" dirty="0"/>
              <a:t>23 August 2021 </a:t>
            </a:r>
            <a:r>
              <a:rPr lang="en-CA" sz="1000" b="0" dirty="0"/>
              <a:t>National Bank Direct Brokerage (NBDB) is launching the most competitive online brokerage fee structure on the Canadian market. With this announcement, NBDB is currently the only direct brokerage firm affiliated with a Canadian bank to have abolished commissions for all online trades on Canadian and US stocks and exchange-traded funds (ETFs). </a:t>
            </a:r>
          </a:p>
          <a:p>
            <a:pPr fontAlgn="base"/>
            <a:r>
              <a:rPr lang="en-CA" sz="1000" dirty="0"/>
              <a:t>Montreal, 11 August 2021 </a:t>
            </a:r>
            <a:r>
              <a:rPr lang="en-CA" sz="1000" b="0" dirty="0"/>
              <a:t>-Louis Vachon, President and Chief Executive Officer of National Bank of Canada, announced his intention to retire October 31, 2021, after nearly 15 years in the role. Concurrently, the Board of Directors announced that Laurent Ferreira, Chief Operating Officer, will succeed him as President and Chief Executive Officer, effective November 1, 2021, in accordance with the Bank’s succession plan.</a:t>
            </a:r>
          </a:p>
          <a:p>
            <a:pPr fontAlgn="base">
              <a:lnSpc>
                <a:spcPct val="120000"/>
              </a:lnSpc>
              <a:buFont typeface="Wingdings" panose="05000000000000000000" pitchFamily="2" charset="2"/>
              <a:buChar char="§"/>
            </a:pP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May 7, 2020 </a:t>
            </a: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 National Bank is proud to announce that it will be offering its personal banking clients a new online solution to send money abroad. International Transfer by Mastercard® and Interac® is the first joint cross-border solution that allows clients to send money from Canada to bank accounts internationally. At first, clients will be able to make transfers to 19 Eurozone countries. Other countries will gradually be added, for a total of around 100. Clients will be able to use this new product free of charge until July 31, 2020 via National Bank's online banking platform. After that date, a fee of $5.95 per transfer will apply.</a:t>
            </a:r>
          </a:p>
          <a:p>
            <a:pPr fontAlgn="base">
              <a:lnSpc>
                <a:spcPct val="120000"/>
              </a:lnSpc>
              <a:buFont typeface="Wingdings" panose="05000000000000000000" pitchFamily="2" charset="2"/>
              <a:buChar char="§"/>
            </a:pP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March 31 2020 - </a:t>
            </a: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Today, National Bank launched an online form enabling its clients to request a deferral on their personal loan payments. Clients who are currently experiencing financial difficulties due to COVID-19 will be able to postpone their principal and interest payments for up to three months.</a:t>
            </a:r>
          </a:p>
          <a:p>
            <a:pPr fontAlgn="base">
              <a:lnSpc>
                <a:spcPct val="120000"/>
              </a:lnSpc>
              <a:buFont typeface="Wingdings" panose="05000000000000000000" pitchFamily="2" charset="2"/>
              <a:buChar char="§"/>
            </a:pP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November 25, 2019 </a:t>
            </a: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 A New Branch Experience at National Bank. National Bank is pleased to announce the deployment of a new experience in nearly 40 branches across Quebec. The experience will be gradually rolled out to other branches in Canada in 2020. Combining advisory services and technology, the new branch experience focuses on a human-</a:t>
            </a:r>
            <a:r>
              <a:rPr lang="en-US" sz="1000" b="0" dirty="0" err="1">
                <a:solidFill>
                  <a:schemeClr val="tx1"/>
                </a:solidFill>
                <a:latin typeface="Verdana" panose="020B0604030504040204" pitchFamily="34" charset="0"/>
                <a:ea typeface="Verdana" panose="020B0604030504040204" pitchFamily="34" charset="0"/>
                <a:cs typeface="Verdana" panose="020B0604030504040204" pitchFamily="34" charset="0"/>
              </a:rPr>
              <a:t>centred</a:t>
            </a: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 approach by welcoming clients immediately and ensuring all their needs are met.</a:t>
            </a:r>
          </a:p>
          <a:p>
            <a:pPr marL="0" indent="0" fontAlgn="base">
              <a:lnSpc>
                <a:spcPct val="120000"/>
              </a:lnSpc>
              <a:buNone/>
            </a:pPr>
            <a:endPar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97026" name="Slide Number Placeholder 4"/>
          <p:cNvSpPr>
            <a:spLocks noGrp="1"/>
          </p:cNvSpPr>
          <p:nvPr>
            <p:ph type="sldNum" sz="quarter" idx="12"/>
          </p:nvPr>
        </p:nvSpPr>
        <p:spPr>
          <a:noFill/>
          <a:ln>
            <a:miter lim="800000"/>
            <a:headEnd/>
            <a:tailEnd/>
          </a:ln>
        </p:spPr>
        <p:txBody>
          <a:bodyPr/>
          <a:lstStyle/>
          <a:p>
            <a:fld id="{BAB742EB-3B52-4C08-B011-76D3A3650E21}" type="slidenum">
              <a:rPr lang="en-US" smtClean="0"/>
              <a:pPr/>
              <a:t>77</a:t>
            </a:fld>
            <a:endParaRPr lang="en-US" dirty="0"/>
          </a:p>
        </p:txBody>
      </p:sp>
      <p:grpSp>
        <p:nvGrpSpPr>
          <p:cNvPr id="8" name="Group 7"/>
          <p:cNvGrpSpPr/>
          <p:nvPr/>
        </p:nvGrpSpPr>
        <p:grpSpPr>
          <a:xfrm>
            <a:off x="914400" y="762000"/>
            <a:ext cx="1752600" cy="733425"/>
            <a:chOff x="457200" y="457200"/>
            <a:chExt cx="2819400" cy="1143000"/>
          </a:xfrm>
        </p:grpSpPr>
        <p:sp>
          <p:nvSpPr>
            <p:cNvPr id="12" name="Rectangle 11"/>
            <p:cNvSpPr/>
            <p:nvPr/>
          </p:nvSpPr>
          <p:spPr>
            <a:xfrm>
              <a:off x="457200" y="457200"/>
              <a:ext cx="2819400" cy="1143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6" descr="National Bank full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628650"/>
              <a:ext cx="2514600" cy="895350"/>
            </a:xfrm>
            <a:prstGeom prst="rect">
              <a:avLst/>
            </a:prstGeom>
            <a:noFill/>
            <a:ln w="9525">
              <a:noFill/>
              <a:miter lim="800000"/>
              <a:headEnd/>
              <a:tailEnd/>
            </a:ln>
          </p:spPr>
        </p:pic>
      </p:grpSp>
      <p:sp>
        <p:nvSpPr>
          <p:cNvPr id="10" name="TextBox 9">
            <a:hlinkClick r:id="rId4"/>
          </p:cNvPr>
          <p:cNvSpPr txBox="1"/>
          <p:nvPr/>
        </p:nvSpPr>
        <p:spPr>
          <a:xfrm>
            <a:off x="7772400" y="6443674"/>
            <a:ext cx="543739"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5"/>
              </a:rPr>
              <a:t>Press</a:t>
            </a:r>
            <a:endParaRPr lang="en-US" b="0" dirty="0">
              <a:ln>
                <a:solidFill>
                  <a:schemeClr val="bg1"/>
                </a:solidFill>
              </a:ln>
              <a:solidFill>
                <a:schemeClr val="tx1"/>
              </a:solidFill>
            </a:endParaRPr>
          </a:p>
        </p:txBody>
      </p:sp>
      <p:sp>
        <p:nvSpPr>
          <p:cNvPr id="9" name="TextBox 8">
            <a:extLst>
              <a:ext uri="{FF2B5EF4-FFF2-40B4-BE49-F238E27FC236}">
                <a16:creationId xmlns:a16="http://schemas.microsoft.com/office/drawing/2014/main" id="{22844B73-730B-BC4E-A5BE-265C7A212A89}"/>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sp>
        <p:nvSpPr>
          <p:cNvPr id="11" name="Rectangle 10">
            <a:extLst>
              <a:ext uri="{FF2B5EF4-FFF2-40B4-BE49-F238E27FC236}">
                <a16:creationId xmlns:a16="http://schemas.microsoft.com/office/drawing/2014/main" id="{A4D2DD9F-FA84-5F45-AA03-5A5BB63AB791}"/>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78</a:t>
            </a:fld>
            <a:endParaRPr lang="en-US"/>
          </a:p>
        </p:txBody>
      </p:sp>
      <p:grpSp>
        <p:nvGrpSpPr>
          <p:cNvPr id="3" name="Group 2"/>
          <p:cNvGrpSpPr/>
          <p:nvPr/>
        </p:nvGrpSpPr>
        <p:grpSpPr>
          <a:xfrm>
            <a:off x="914400" y="838200"/>
            <a:ext cx="1905000" cy="622300"/>
            <a:chOff x="609600" y="762000"/>
            <a:chExt cx="2895600" cy="850900"/>
          </a:xfrm>
        </p:grpSpPr>
        <p:sp>
          <p:nvSpPr>
            <p:cNvPr id="2" name="Rectangle 1"/>
            <p:cNvSpPr/>
            <p:nvPr/>
          </p:nvSpPr>
          <p:spPr>
            <a:xfrm>
              <a:off x="609600" y="762000"/>
              <a:ext cx="2819400" cy="8382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3" descr="HSBC Full 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 y="762000"/>
              <a:ext cx="2819400" cy="850900"/>
            </a:xfrm>
            <a:prstGeom prst="rect">
              <a:avLst/>
            </a:prstGeom>
            <a:noFill/>
            <a:ln w="9525">
              <a:noFill/>
              <a:miter lim="800000"/>
              <a:headEnd/>
              <a:tailEnd/>
            </a:ln>
          </p:spPr>
        </p:pic>
      </p:grpSp>
      <p:sp>
        <p:nvSpPr>
          <p:cNvPr id="11" name="TextBox 10">
            <a:extLst>
              <a:ext uri="{FF2B5EF4-FFF2-40B4-BE49-F238E27FC236}">
                <a16:creationId xmlns:a16="http://schemas.microsoft.com/office/drawing/2014/main" id="{A0A238A2-1589-CD4F-87EF-DF8173F6DF30}"/>
              </a:ext>
            </a:extLst>
          </p:cNvPr>
          <p:cNvSpPr txBox="1"/>
          <p:nvPr/>
        </p:nvSpPr>
        <p:spPr>
          <a:xfrm>
            <a:off x="344308" y="1524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10" name="Chart 9">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2060192494"/>
              </p:ext>
            </p:extLst>
          </p:nvPr>
        </p:nvGraphicFramePr>
        <p:xfrm>
          <a:off x="126116" y="1689100"/>
          <a:ext cx="3911600" cy="4622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Object 5">
            <a:extLst>
              <a:ext uri="{FF2B5EF4-FFF2-40B4-BE49-F238E27FC236}">
                <a16:creationId xmlns:a16="http://schemas.microsoft.com/office/drawing/2014/main" id="{19CBBF55-EDD1-452B-81FB-D6CF0A74C8AE}"/>
              </a:ext>
            </a:extLst>
          </p:cNvPr>
          <p:cNvGraphicFramePr>
            <a:graphicFrameLocks noChangeAspect="1"/>
          </p:cNvGraphicFramePr>
          <p:nvPr>
            <p:extLst>
              <p:ext uri="{D42A27DB-BD31-4B8C-83A1-F6EECF244321}">
                <p14:modId xmlns:p14="http://schemas.microsoft.com/office/powerpoint/2010/main" val="572225473"/>
              </p:ext>
            </p:extLst>
          </p:nvPr>
        </p:nvGraphicFramePr>
        <p:xfrm>
          <a:off x="4191000" y="4029028"/>
          <a:ext cx="4757737" cy="2171700"/>
        </p:xfrm>
        <a:graphic>
          <a:graphicData uri="http://schemas.openxmlformats.org/presentationml/2006/ole">
            <mc:AlternateContent xmlns:mc="http://schemas.openxmlformats.org/markup-compatibility/2006">
              <mc:Choice xmlns:v="urn:schemas-microsoft-com:vml" Requires="v">
                <p:oleObj spid="_x0000_s58369" name="Macro-Enabled Worksheet" r:id="rId6" imgW="4757725" imgH="2171566" progId="Excel.SheetMacroEnabled.12">
                  <p:link updateAutomatic="1"/>
                </p:oleObj>
              </mc:Choice>
              <mc:Fallback>
                <p:oleObj name="Macro-Enabled Worksheet" r:id="rId6" imgW="4757725" imgH="2171566" progId="Excel.SheetMacroEnabled.12">
                  <p:link updateAutomatic="1"/>
                  <p:pic>
                    <p:nvPicPr>
                      <p:cNvPr id="6" name="Object 5">
                        <a:extLst>
                          <a:ext uri="{FF2B5EF4-FFF2-40B4-BE49-F238E27FC236}">
                            <a16:creationId xmlns:a16="http://schemas.microsoft.com/office/drawing/2014/main" id="{19CBBF55-EDD1-452B-81FB-D6CF0A74C8AE}"/>
                          </a:ext>
                        </a:extLst>
                      </p:cNvPr>
                      <p:cNvPicPr/>
                      <p:nvPr/>
                    </p:nvPicPr>
                    <p:blipFill>
                      <a:blip r:embed="rId7"/>
                      <a:stretch>
                        <a:fillRect/>
                      </a:stretch>
                    </p:blipFill>
                    <p:spPr>
                      <a:xfrm>
                        <a:off x="4191000" y="4029028"/>
                        <a:ext cx="4757737" cy="2171700"/>
                      </a:xfrm>
                      <a:prstGeom prst="rect">
                        <a:avLst/>
                      </a:prstGeom>
                    </p:spPr>
                  </p:pic>
                </p:oleObj>
              </mc:Fallback>
            </mc:AlternateContent>
          </a:graphicData>
        </a:graphic>
      </p:graphicFrame>
    </p:spTree>
    <p:extLst>
      <p:ext uri="{BB962C8B-B14F-4D97-AF65-F5344CB8AC3E}">
        <p14:creationId xmlns:p14="http://schemas.microsoft.com/office/powerpoint/2010/main" val="1926701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79</a:t>
            </a:fld>
            <a:endParaRPr lang="en-US"/>
          </a:p>
        </p:txBody>
      </p:sp>
      <p:grpSp>
        <p:nvGrpSpPr>
          <p:cNvPr id="12" name="Group 11"/>
          <p:cNvGrpSpPr/>
          <p:nvPr/>
        </p:nvGrpSpPr>
        <p:grpSpPr>
          <a:xfrm>
            <a:off x="914400" y="838200"/>
            <a:ext cx="1905000" cy="622300"/>
            <a:chOff x="609600" y="762000"/>
            <a:chExt cx="2895600" cy="850900"/>
          </a:xfrm>
        </p:grpSpPr>
        <p:sp>
          <p:nvSpPr>
            <p:cNvPr id="13" name="Rectangle 12"/>
            <p:cNvSpPr/>
            <p:nvPr/>
          </p:nvSpPr>
          <p:spPr>
            <a:xfrm>
              <a:off x="609600" y="762000"/>
              <a:ext cx="2819400" cy="8382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HSBC Full Logo"/>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 y="762000"/>
              <a:ext cx="2819400" cy="850900"/>
            </a:xfrm>
            <a:prstGeom prst="rect">
              <a:avLst/>
            </a:prstGeom>
            <a:noFill/>
            <a:ln w="9525">
              <a:noFill/>
              <a:miter lim="800000"/>
              <a:headEnd/>
              <a:tailEnd/>
            </a:ln>
          </p:spPr>
        </p:pic>
      </p:grpSp>
      <p:sp>
        <p:nvSpPr>
          <p:cNvPr id="15" name="Title 1">
            <a:extLst>
              <a:ext uri="{FF2B5EF4-FFF2-40B4-BE49-F238E27FC236}">
                <a16:creationId xmlns:a16="http://schemas.microsoft.com/office/drawing/2014/main" id="{171FCA94-248B-3A4C-8D51-83FAA314DB93}"/>
              </a:ext>
            </a:extLst>
          </p:cNvPr>
          <p:cNvSpPr txBox="1">
            <a:spLocks/>
          </p:cNvSpPr>
          <p:nvPr/>
        </p:nvSpPr>
        <p:spPr>
          <a:xfrm>
            <a:off x="2971800" y="328612"/>
            <a:ext cx="6629400" cy="16002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dirty="0"/>
              <a:t>5 Year Share of Market Trends</a:t>
            </a:r>
            <a:br>
              <a:rPr lang="en-CA" dirty="0"/>
            </a:br>
            <a:endParaRPr lang="en-US" dirty="0"/>
          </a:p>
        </p:txBody>
      </p:sp>
      <p:sp>
        <p:nvSpPr>
          <p:cNvPr id="18" name="TextBox 17">
            <a:extLst>
              <a:ext uri="{FF2B5EF4-FFF2-40B4-BE49-F238E27FC236}">
                <a16:creationId xmlns:a16="http://schemas.microsoft.com/office/drawing/2014/main" id="{A39C217C-8767-2540-AD4E-F93FF52F981A}"/>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Quarterly</a:t>
            </a:r>
          </a:p>
        </p:txBody>
      </p:sp>
      <p:graphicFrame>
        <p:nvGraphicFramePr>
          <p:cNvPr id="11" name="Chart 10">
            <a:extLst>
              <a:ext uri="{FF2B5EF4-FFF2-40B4-BE49-F238E27FC236}">
                <a16:creationId xmlns:a16="http://schemas.microsoft.com/office/drawing/2014/main" id="{00000000-0008-0000-0B00-000015000000}"/>
              </a:ext>
            </a:extLst>
          </p:cNvPr>
          <p:cNvGraphicFramePr>
            <a:graphicFrameLocks/>
          </p:cNvGraphicFramePr>
          <p:nvPr>
            <p:extLst>
              <p:ext uri="{D42A27DB-BD31-4B8C-83A1-F6EECF244321}">
                <p14:modId xmlns:p14="http://schemas.microsoft.com/office/powerpoint/2010/main" val="1994122785"/>
              </p:ext>
            </p:extLst>
          </p:nvPr>
        </p:nvGraphicFramePr>
        <p:xfrm>
          <a:off x="138705" y="1733762"/>
          <a:ext cx="3958166" cy="45296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a:extLst>
              <a:ext uri="{FF2B5EF4-FFF2-40B4-BE49-F238E27FC236}">
                <a16:creationId xmlns:a16="http://schemas.microsoft.com/office/drawing/2014/main" id="{7DAB1A16-8754-4EC8-8A63-C9608A8141C7}"/>
              </a:ext>
            </a:extLst>
          </p:cNvPr>
          <p:cNvGraphicFramePr>
            <a:graphicFrameLocks noChangeAspect="1"/>
          </p:cNvGraphicFramePr>
          <p:nvPr>
            <p:extLst>
              <p:ext uri="{D42A27DB-BD31-4B8C-83A1-F6EECF244321}">
                <p14:modId xmlns:p14="http://schemas.microsoft.com/office/powerpoint/2010/main" val="3074746199"/>
              </p:ext>
            </p:extLst>
          </p:nvPr>
        </p:nvGraphicFramePr>
        <p:xfrm>
          <a:off x="4191000" y="4084539"/>
          <a:ext cx="4757737" cy="2171700"/>
        </p:xfrm>
        <a:graphic>
          <a:graphicData uri="http://schemas.openxmlformats.org/presentationml/2006/ole">
            <mc:AlternateContent xmlns:mc="http://schemas.openxmlformats.org/markup-compatibility/2006">
              <mc:Choice xmlns:v="urn:schemas-microsoft-com:vml" Requires="v">
                <p:oleObj spid="_x0000_s59393" name="Macro-Enabled Worksheet" r:id="rId6" imgW="4757725" imgH="2171566" progId="Excel.SheetMacroEnabled.12">
                  <p:link updateAutomatic="1"/>
                </p:oleObj>
              </mc:Choice>
              <mc:Fallback>
                <p:oleObj name="Macro-Enabled Worksheet" r:id="rId6" imgW="4757725" imgH="2171566" progId="Excel.SheetMacroEnabled.12">
                  <p:link updateAutomatic="1"/>
                  <p:pic>
                    <p:nvPicPr>
                      <p:cNvPr id="2" name="Object 1">
                        <a:extLst>
                          <a:ext uri="{FF2B5EF4-FFF2-40B4-BE49-F238E27FC236}">
                            <a16:creationId xmlns:a16="http://schemas.microsoft.com/office/drawing/2014/main" id="{7DAB1A16-8754-4EC8-8A63-C9608A8141C7}"/>
                          </a:ext>
                        </a:extLst>
                      </p:cNvPr>
                      <p:cNvPicPr/>
                      <p:nvPr/>
                    </p:nvPicPr>
                    <p:blipFill>
                      <a:blip r:embed="rId7"/>
                      <a:stretch>
                        <a:fillRect/>
                      </a:stretch>
                    </p:blipFill>
                    <p:spPr>
                      <a:xfrm>
                        <a:off x="4191000" y="4084539"/>
                        <a:ext cx="4757737" cy="2171700"/>
                      </a:xfrm>
                      <a:prstGeom prst="rect">
                        <a:avLst/>
                      </a:prstGeom>
                    </p:spPr>
                  </p:pic>
                </p:oleObj>
              </mc:Fallback>
            </mc:AlternateContent>
          </a:graphicData>
        </a:graphic>
      </p:graphicFrame>
    </p:spTree>
    <p:extLst>
      <p:ext uri="{BB962C8B-B14F-4D97-AF65-F5344CB8AC3E}">
        <p14:creationId xmlns:p14="http://schemas.microsoft.com/office/powerpoint/2010/main" val="1621938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5" name="Rectangle 2"/>
          <p:cNvSpPr>
            <a:spLocks noGrp="1" noChangeArrowheads="1"/>
          </p:cNvSpPr>
          <p:nvPr>
            <p:ph type="title"/>
          </p:nvPr>
        </p:nvSpPr>
        <p:spPr>
          <a:xfrm>
            <a:off x="818147" y="0"/>
            <a:ext cx="8229600" cy="1600200"/>
          </a:xfrm>
        </p:spPr>
        <p:txBody>
          <a:bodyPr/>
          <a:lstStyle/>
          <a:p>
            <a:r>
              <a:rPr lang="en-US" dirty="0"/>
              <a:t>Full-Service Bank Total Personal Share - Summary</a:t>
            </a:r>
            <a:endParaRPr lang="en-CA" sz="2400" dirty="0"/>
          </a:p>
        </p:txBody>
      </p:sp>
      <p:sp>
        <p:nvSpPr>
          <p:cNvPr id="699394" name="Slide Number Placeholder 3"/>
          <p:cNvSpPr>
            <a:spLocks noGrp="1"/>
          </p:cNvSpPr>
          <p:nvPr>
            <p:ph type="sldNum" sz="quarter" idx="12"/>
          </p:nvPr>
        </p:nvSpPr>
        <p:spPr>
          <a:noFill/>
          <a:ln>
            <a:miter lim="800000"/>
            <a:headEnd/>
            <a:tailEnd/>
          </a:ln>
        </p:spPr>
        <p:txBody>
          <a:bodyPr/>
          <a:lstStyle/>
          <a:p>
            <a:fld id="{547875A2-E791-4C65-8998-844BBEC78123}" type="slidenum">
              <a:rPr lang="en-US" smtClean="0"/>
              <a:pPr/>
              <a:t>8</a:t>
            </a:fld>
            <a:endParaRPr lang="en-US" dirty="0"/>
          </a:p>
        </p:txBody>
      </p:sp>
      <p:sp>
        <p:nvSpPr>
          <p:cNvPr id="7" name="Rectangle 6"/>
          <p:cNvSpPr/>
          <p:nvPr/>
        </p:nvSpPr>
        <p:spPr>
          <a:xfrm>
            <a:off x="8610600" y="60198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3">
            <a:extLst>
              <a:ext uri="{FF2B5EF4-FFF2-40B4-BE49-F238E27FC236}">
                <a16:creationId xmlns:a16="http://schemas.microsoft.com/office/drawing/2014/main" id="{3BBE0173-E825-6C48-80A4-C28B34518C6A}"/>
              </a:ext>
            </a:extLst>
          </p:cNvPr>
          <p:cNvSpPr txBox="1">
            <a:spLocks noChangeArrowheads="1"/>
          </p:cNvSpPr>
          <p:nvPr/>
        </p:nvSpPr>
        <p:spPr bwMode="auto">
          <a:xfrm>
            <a:off x="6477000" y="511314"/>
            <a:ext cx="2590800" cy="707886"/>
          </a:xfrm>
          <a:prstGeom prst="rect">
            <a:avLst/>
          </a:prstGeom>
          <a:noFill/>
          <a:ln w="9525">
            <a:solidFill>
              <a:schemeClr val="tx1"/>
            </a:solidFill>
            <a:miter lim="800000"/>
            <a:headEnd/>
            <a:tailEnd/>
          </a:ln>
        </p:spPr>
        <p:txBody>
          <a:bodyPr wrap="square">
            <a:spAutoFit/>
          </a:bodyPr>
          <a:lstStyle/>
          <a:p>
            <a:pPr eaLnBrk="0" hangingPunct="0"/>
            <a:r>
              <a:rPr lang="en-US" sz="1000" dirty="0">
                <a:solidFill>
                  <a:srgbClr val="7F7F7F"/>
                </a:solidFill>
              </a:rPr>
              <a:t>Includes Demand Deposits, Term Investments, Mortgages  and Personal Loans and Credit Cards. Including securitizations.</a:t>
            </a:r>
          </a:p>
        </p:txBody>
      </p:sp>
      <p:sp>
        <p:nvSpPr>
          <p:cNvPr id="10" name="TextBox 9">
            <a:extLst>
              <a:ext uri="{FF2B5EF4-FFF2-40B4-BE49-F238E27FC236}">
                <a16:creationId xmlns:a16="http://schemas.microsoft.com/office/drawing/2014/main" id="{433DD533-2315-0F4D-8A5F-224D1ED066AA}"/>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sp>
        <p:nvSpPr>
          <p:cNvPr id="11" name="TextBox 10">
            <a:extLst>
              <a:ext uri="{FF2B5EF4-FFF2-40B4-BE49-F238E27FC236}">
                <a16:creationId xmlns:a16="http://schemas.microsoft.com/office/drawing/2014/main" id="{B1BBBD19-7604-CB4A-AE94-1A79B60F71C6}"/>
              </a:ext>
            </a:extLst>
          </p:cNvPr>
          <p:cNvSpPr txBox="1"/>
          <p:nvPr/>
        </p:nvSpPr>
        <p:spPr>
          <a:xfrm>
            <a:off x="6172200" y="1730514"/>
            <a:ext cx="3124200" cy="400110"/>
          </a:xfrm>
          <a:prstGeom prst="rect">
            <a:avLst/>
          </a:prstGeom>
          <a:noFill/>
        </p:spPr>
        <p:txBody>
          <a:bodyPr wrap="square" rtlCol="0">
            <a:spAutoFit/>
          </a:bodyPr>
          <a:lstStyle/>
          <a:p>
            <a:r>
              <a:rPr lang="en-US" sz="1000" dirty="0">
                <a:solidFill>
                  <a:srgbClr val="7F7F7F"/>
                </a:solidFill>
              </a:rPr>
              <a:t>Sorted in order of 12 month % change in share.</a:t>
            </a:r>
          </a:p>
        </p:txBody>
      </p:sp>
      <p:sp>
        <p:nvSpPr>
          <p:cNvPr id="12" name="Rectangle 11">
            <a:extLst>
              <a:ext uri="{FF2B5EF4-FFF2-40B4-BE49-F238E27FC236}">
                <a16:creationId xmlns:a16="http://schemas.microsoft.com/office/drawing/2014/main" id="{1130680E-51E5-6945-BA12-646C63BED5A5}"/>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Object 2">
            <a:extLst>
              <a:ext uri="{FF2B5EF4-FFF2-40B4-BE49-F238E27FC236}">
                <a16:creationId xmlns:a16="http://schemas.microsoft.com/office/drawing/2014/main" id="{05A1FED3-1D05-44B7-9357-DA3FF06A8CAD}"/>
              </a:ext>
            </a:extLst>
          </p:cNvPr>
          <p:cNvGraphicFramePr>
            <a:graphicFrameLocks noChangeAspect="1"/>
          </p:cNvGraphicFramePr>
          <p:nvPr>
            <p:extLst>
              <p:ext uri="{D42A27DB-BD31-4B8C-83A1-F6EECF244321}">
                <p14:modId xmlns:p14="http://schemas.microsoft.com/office/powerpoint/2010/main" val="253455108"/>
              </p:ext>
            </p:extLst>
          </p:nvPr>
        </p:nvGraphicFramePr>
        <p:xfrm>
          <a:off x="533400" y="1676400"/>
          <a:ext cx="4757737" cy="3929063"/>
        </p:xfrm>
        <a:graphic>
          <a:graphicData uri="http://schemas.openxmlformats.org/presentationml/2006/ole">
            <mc:AlternateContent xmlns:mc="http://schemas.openxmlformats.org/markup-compatibility/2006">
              <mc:Choice xmlns:v="urn:schemas-microsoft-com:vml" Requires="v">
                <p:oleObj spid="_x0000_s3073" name="Macro-Enabled Worksheet" r:id="rId4" imgW="4757725" imgH="3929231" progId="Excel.SheetMacroEnabled.12">
                  <p:link updateAutomatic="1"/>
                </p:oleObj>
              </mc:Choice>
              <mc:Fallback>
                <p:oleObj name="Macro-Enabled Worksheet" r:id="rId4" imgW="4757725" imgH="3929231" progId="Excel.SheetMacroEnabled.12">
                  <p:link updateAutomatic="1"/>
                  <p:pic>
                    <p:nvPicPr>
                      <p:cNvPr id="3" name="Object 2">
                        <a:extLst>
                          <a:ext uri="{FF2B5EF4-FFF2-40B4-BE49-F238E27FC236}">
                            <a16:creationId xmlns:a16="http://schemas.microsoft.com/office/drawing/2014/main" id="{05A1FED3-1D05-44B7-9357-DA3FF06A8CAD}"/>
                          </a:ext>
                        </a:extLst>
                      </p:cNvPr>
                      <p:cNvPicPr/>
                      <p:nvPr/>
                    </p:nvPicPr>
                    <p:blipFill>
                      <a:blip r:embed="rId5"/>
                      <a:stretch>
                        <a:fillRect/>
                      </a:stretch>
                    </p:blipFill>
                    <p:spPr>
                      <a:xfrm>
                        <a:off x="533400" y="1676400"/>
                        <a:ext cx="4757737" cy="3929063"/>
                      </a:xfrm>
                      <a:prstGeom prst="rect">
                        <a:avLst/>
                      </a:prstGeom>
                    </p:spPr>
                  </p:pic>
                </p:oleObj>
              </mc:Fallback>
            </mc:AlternateContent>
          </a:graphicData>
        </a:graphic>
      </p:graphicFrame>
    </p:spTree>
    <p:extLst>
      <p:ext uri="{BB962C8B-B14F-4D97-AF65-F5344CB8AC3E}">
        <p14:creationId xmlns:p14="http://schemas.microsoft.com/office/powerpoint/2010/main" val="35370201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hart Placeholder 1"/>
          <p:cNvSpPr txBox="1">
            <a:spLocks/>
          </p:cNvSpPr>
          <p:nvPr/>
        </p:nvSpPr>
        <p:spPr bwMode="auto">
          <a:xfrm>
            <a:off x="685800" y="1621335"/>
            <a:ext cx="8001000" cy="4267200"/>
          </a:xfrm>
          <a:prstGeom prst="rect">
            <a:avLst/>
          </a:prstGeom>
          <a:noFill/>
          <a:ln w="9525">
            <a:noFill/>
            <a:miter lim="800000"/>
            <a:headEnd/>
            <a:tailEnd/>
          </a:ln>
        </p:spPr>
      </p:sp>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80</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762000"/>
            <a:ext cx="2002721" cy="653772"/>
          </a:xfrm>
          <a:prstGeom prst="rect">
            <a:avLst/>
          </a:prstGeom>
          <a:effectLst>
            <a:outerShdw blurRad="76200" dist="38100" dir="2700000" algn="tl" rotWithShape="0">
              <a:schemeClr val="tx2">
                <a:lumMod val="60000"/>
                <a:lumOff val="40000"/>
                <a:alpha val="40000"/>
              </a:schemeClr>
            </a:outerShdw>
          </a:effectLst>
        </p:spPr>
      </p:pic>
      <p:sp>
        <p:nvSpPr>
          <p:cNvPr id="3" name="TextBox 2"/>
          <p:cNvSpPr txBox="1"/>
          <p:nvPr/>
        </p:nvSpPr>
        <p:spPr>
          <a:xfrm>
            <a:off x="4333966" y="1295044"/>
            <a:ext cx="4768203" cy="3046988"/>
          </a:xfrm>
          <a:prstGeom prst="rect">
            <a:avLst/>
          </a:prstGeom>
          <a:solidFill>
            <a:schemeClr val="bg1"/>
          </a:solidFill>
        </p:spPr>
        <p:txBody>
          <a:bodyPr wrap="square" rtlCol="0">
            <a:spAutoFit/>
          </a:bodyPr>
          <a:lstStyle/>
          <a:p>
            <a:r>
              <a:rPr lang="en-US" sz="800" b="1" dirty="0"/>
              <a:t>Priorities for 2021 (2020 Annual Report):</a:t>
            </a:r>
          </a:p>
          <a:p>
            <a:r>
              <a:rPr lang="en-CA" sz="800" b="1" dirty="0"/>
              <a:t>Digital offering </a:t>
            </a:r>
          </a:p>
          <a:p>
            <a:pPr marL="171450" indent="-171450">
              <a:buFont typeface="Arial" panose="020B0604020202020204" pitchFamily="34" charset="0"/>
              <a:buChar char="•"/>
            </a:pPr>
            <a:r>
              <a:rPr lang="en-CA" sz="800" dirty="0"/>
              <a:t>In the first quarter of 2020, we launched LBC Digital, a direct-to-customer channel, expanding our customer reach from coast to coast. The initial digital offering includes chequing accounts, high-interest savings accounts and guaranteed investment certificates. Over time, our goal is to broaden and deepen customer relationships and use this platform to build out a high-value and complete product suite.</a:t>
            </a:r>
          </a:p>
          <a:p>
            <a:r>
              <a:rPr lang="en-CA" sz="800" b="1" dirty="0"/>
              <a:t>Core-banking system replacement program </a:t>
            </a:r>
          </a:p>
          <a:p>
            <a:r>
              <a:rPr lang="en-CA" sz="800" dirty="0"/>
              <a:t>In 2019, we completed Phase 1 of the core banking system replacement program resulting in the migration of all B2B Bank products and most of our loans to business customers to this new system. We are currently reassessing the next phase of this project.. </a:t>
            </a:r>
          </a:p>
          <a:p>
            <a:r>
              <a:rPr lang="en-CA" sz="800" b="1" dirty="0"/>
              <a:t>Evolution of 100% Advice model </a:t>
            </a:r>
          </a:p>
          <a:p>
            <a:pPr marL="171450" indent="-171450">
              <a:buFont typeface="Arial" panose="020B0604020202020204" pitchFamily="34" charset="0"/>
              <a:buChar char="•"/>
            </a:pPr>
            <a:r>
              <a:rPr lang="en-CA" sz="800" dirty="0"/>
              <a:t>In 2020, we completed the conversion of our traditional branch network to a 100% Advice model. Based on the evolving needs of our customers, this new operating model provides the right balance to serve the daily needs of our customers through electronic and phone solutions, as well as to focus on professional financial advice for more complex banking and investment needs. We will continue to right- size our branch network and gradually modify its design to be aligned with our 100% Advice model. All branch employees will now be 100% focused on advising customers on improving their financial health. </a:t>
            </a:r>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endParaRPr lang="en-US" sz="800" dirty="0"/>
          </a:p>
          <a:p>
            <a:pPr marL="171450" indent="-171450">
              <a:buFont typeface="Arial" charset="0"/>
              <a:buChar char="•"/>
            </a:pPr>
            <a:endParaRPr lang="en-US" sz="800" b="1" dirty="0">
              <a:solidFill>
                <a:schemeClr val="tx1">
                  <a:lumMod val="50000"/>
                  <a:lumOff val="50000"/>
                </a:schemeClr>
              </a:solidFill>
            </a:endParaRPr>
          </a:p>
        </p:txBody>
      </p:sp>
      <p:sp>
        <p:nvSpPr>
          <p:cNvPr id="11" name="TextBox 10">
            <a:extLst>
              <a:ext uri="{FF2B5EF4-FFF2-40B4-BE49-F238E27FC236}">
                <a16:creationId xmlns:a16="http://schemas.microsoft.com/office/drawing/2014/main" id="{F539FC47-EBD4-8345-BDCC-C7A1D7789AB8}"/>
              </a:ext>
            </a:extLst>
          </p:cNvPr>
          <p:cNvSpPr txBox="1"/>
          <p:nvPr/>
        </p:nvSpPr>
        <p:spPr>
          <a:xfrm>
            <a:off x="6400800" y="762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12" name="Chart 11">
            <a:extLst>
              <a:ext uri="{FF2B5EF4-FFF2-40B4-BE49-F238E27FC236}">
                <a16:creationId xmlns:a16="http://schemas.microsoft.com/office/drawing/2014/main" id="{00000000-0008-0000-0600-000024000000}"/>
              </a:ext>
            </a:extLst>
          </p:cNvPr>
          <p:cNvGraphicFramePr>
            <a:graphicFrameLocks/>
          </p:cNvGraphicFramePr>
          <p:nvPr>
            <p:extLst>
              <p:ext uri="{D42A27DB-BD31-4B8C-83A1-F6EECF244321}">
                <p14:modId xmlns:p14="http://schemas.microsoft.com/office/powerpoint/2010/main" val="2795350346"/>
              </p:ext>
            </p:extLst>
          </p:nvPr>
        </p:nvGraphicFramePr>
        <p:xfrm>
          <a:off x="247650" y="1717040"/>
          <a:ext cx="3924300" cy="4597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Object 5">
            <a:extLst>
              <a:ext uri="{FF2B5EF4-FFF2-40B4-BE49-F238E27FC236}">
                <a16:creationId xmlns:a16="http://schemas.microsoft.com/office/drawing/2014/main" id="{78C272F3-2132-431B-99EF-5D91134458FB}"/>
              </a:ext>
            </a:extLst>
          </p:cNvPr>
          <p:cNvGraphicFramePr>
            <a:graphicFrameLocks noChangeAspect="1"/>
          </p:cNvGraphicFramePr>
          <p:nvPr>
            <p:extLst>
              <p:ext uri="{D42A27DB-BD31-4B8C-83A1-F6EECF244321}">
                <p14:modId xmlns:p14="http://schemas.microsoft.com/office/powerpoint/2010/main" val="192221654"/>
              </p:ext>
            </p:extLst>
          </p:nvPr>
        </p:nvGraphicFramePr>
        <p:xfrm>
          <a:off x="4171950" y="4031130"/>
          <a:ext cx="4757737" cy="2162175"/>
        </p:xfrm>
        <a:graphic>
          <a:graphicData uri="http://schemas.openxmlformats.org/presentationml/2006/ole">
            <mc:AlternateContent xmlns:mc="http://schemas.openxmlformats.org/markup-compatibility/2006">
              <mc:Choice xmlns:v="urn:schemas-microsoft-com:vml" Requires="v">
                <p:oleObj spid="_x0000_s60417" name="Macro-Enabled Worksheet" r:id="rId6" imgW="4757725" imgH="2162287" progId="Excel.SheetMacroEnabled.12">
                  <p:link updateAutomatic="1"/>
                </p:oleObj>
              </mc:Choice>
              <mc:Fallback>
                <p:oleObj name="Macro-Enabled Worksheet" r:id="rId6" imgW="4757725" imgH="2162287" progId="Excel.SheetMacroEnabled.12">
                  <p:link updateAutomatic="1"/>
                  <p:pic>
                    <p:nvPicPr>
                      <p:cNvPr id="6" name="Object 5">
                        <a:extLst>
                          <a:ext uri="{FF2B5EF4-FFF2-40B4-BE49-F238E27FC236}">
                            <a16:creationId xmlns:a16="http://schemas.microsoft.com/office/drawing/2014/main" id="{78C272F3-2132-431B-99EF-5D91134458FB}"/>
                          </a:ext>
                        </a:extLst>
                      </p:cNvPr>
                      <p:cNvPicPr/>
                      <p:nvPr/>
                    </p:nvPicPr>
                    <p:blipFill>
                      <a:blip r:embed="rId7"/>
                      <a:stretch>
                        <a:fillRect/>
                      </a:stretch>
                    </p:blipFill>
                    <p:spPr>
                      <a:xfrm>
                        <a:off x="4171950" y="4031130"/>
                        <a:ext cx="4757737" cy="2162175"/>
                      </a:xfrm>
                      <a:prstGeom prst="rect">
                        <a:avLst/>
                      </a:prstGeom>
                    </p:spPr>
                  </p:pic>
                </p:oleObj>
              </mc:Fallback>
            </mc:AlternateContent>
          </a:graphicData>
        </a:graphic>
      </p:graphicFrame>
    </p:spTree>
    <p:extLst>
      <p:ext uri="{BB962C8B-B14F-4D97-AF65-F5344CB8AC3E}">
        <p14:creationId xmlns:p14="http://schemas.microsoft.com/office/powerpoint/2010/main" val="40236540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81</a:t>
            </a:fld>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838200"/>
            <a:ext cx="2002721" cy="653772"/>
          </a:xfrm>
          <a:prstGeom prst="rect">
            <a:avLst/>
          </a:prstGeom>
          <a:effectLst>
            <a:outerShdw blurRad="76200" dist="38100" dir="2700000" algn="tl" rotWithShape="0">
              <a:schemeClr val="tx2">
                <a:lumMod val="60000"/>
                <a:lumOff val="40000"/>
                <a:alpha val="40000"/>
              </a:schemeClr>
            </a:outerShdw>
          </a:effectLst>
        </p:spPr>
      </p:pic>
      <p:sp>
        <p:nvSpPr>
          <p:cNvPr id="11" name="Title 1">
            <a:extLst>
              <a:ext uri="{FF2B5EF4-FFF2-40B4-BE49-F238E27FC236}">
                <a16:creationId xmlns:a16="http://schemas.microsoft.com/office/drawing/2014/main" id="{E5226EA5-87AD-9645-B2D7-3F2F267B551E}"/>
              </a:ext>
            </a:extLst>
          </p:cNvPr>
          <p:cNvSpPr txBox="1">
            <a:spLocks/>
          </p:cNvSpPr>
          <p:nvPr/>
        </p:nvSpPr>
        <p:spPr>
          <a:xfrm>
            <a:off x="2971800" y="328612"/>
            <a:ext cx="6629400" cy="16002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dirty="0"/>
              <a:t>5 Year Share of Market Trends</a:t>
            </a:r>
            <a:br>
              <a:rPr lang="en-CA" dirty="0"/>
            </a:br>
            <a:endParaRPr lang="en-US" dirty="0"/>
          </a:p>
        </p:txBody>
      </p:sp>
      <p:sp>
        <p:nvSpPr>
          <p:cNvPr id="13" name="TextBox 12">
            <a:extLst>
              <a:ext uri="{FF2B5EF4-FFF2-40B4-BE49-F238E27FC236}">
                <a16:creationId xmlns:a16="http://schemas.microsoft.com/office/drawing/2014/main" id="{083E4920-ADF7-BB4D-8BCB-10BFB9F76F51}"/>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Quarterly</a:t>
            </a:r>
          </a:p>
        </p:txBody>
      </p:sp>
      <p:graphicFrame>
        <p:nvGraphicFramePr>
          <p:cNvPr id="8" name="Chart 7">
            <a:extLst>
              <a:ext uri="{FF2B5EF4-FFF2-40B4-BE49-F238E27FC236}">
                <a16:creationId xmlns:a16="http://schemas.microsoft.com/office/drawing/2014/main" id="{00000000-0008-0000-0B00-000034000000}"/>
              </a:ext>
            </a:extLst>
          </p:cNvPr>
          <p:cNvGraphicFramePr>
            <a:graphicFrameLocks/>
          </p:cNvGraphicFramePr>
          <p:nvPr>
            <p:extLst>
              <p:ext uri="{D42A27DB-BD31-4B8C-83A1-F6EECF244321}">
                <p14:modId xmlns:p14="http://schemas.microsoft.com/office/powerpoint/2010/main" val="2754378716"/>
              </p:ext>
            </p:extLst>
          </p:nvPr>
        </p:nvGraphicFramePr>
        <p:xfrm>
          <a:off x="74507" y="1748874"/>
          <a:ext cx="3979333" cy="45042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a:extLst>
              <a:ext uri="{FF2B5EF4-FFF2-40B4-BE49-F238E27FC236}">
                <a16:creationId xmlns:a16="http://schemas.microsoft.com/office/drawing/2014/main" id="{E4F5B8F3-7051-4370-B960-691EAF76F13A}"/>
              </a:ext>
            </a:extLst>
          </p:cNvPr>
          <p:cNvGraphicFramePr>
            <a:graphicFrameLocks noChangeAspect="1"/>
          </p:cNvGraphicFramePr>
          <p:nvPr>
            <p:extLst>
              <p:ext uri="{D42A27DB-BD31-4B8C-83A1-F6EECF244321}">
                <p14:modId xmlns:p14="http://schemas.microsoft.com/office/powerpoint/2010/main" val="4047389434"/>
              </p:ext>
            </p:extLst>
          </p:nvPr>
        </p:nvGraphicFramePr>
        <p:xfrm>
          <a:off x="4191000" y="4018260"/>
          <a:ext cx="4757737" cy="2162175"/>
        </p:xfrm>
        <a:graphic>
          <a:graphicData uri="http://schemas.openxmlformats.org/presentationml/2006/ole">
            <mc:AlternateContent xmlns:mc="http://schemas.openxmlformats.org/markup-compatibility/2006">
              <mc:Choice xmlns:v="urn:schemas-microsoft-com:vml" Requires="v">
                <p:oleObj spid="_x0000_s61441" name="Macro-Enabled Worksheet" r:id="rId6" imgW="4757725" imgH="2162287" progId="Excel.SheetMacroEnabled.12">
                  <p:link updateAutomatic="1"/>
                </p:oleObj>
              </mc:Choice>
              <mc:Fallback>
                <p:oleObj name="Macro-Enabled Worksheet" r:id="rId6" imgW="4757725" imgH="2162287" progId="Excel.SheetMacroEnabled.12">
                  <p:link updateAutomatic="1"/>
                  <p:pic>
                    <p:nvPicPr>
                      <p:cNvPr id="2" name="Object 1">
                        <a:extLst>
                          <a:ext uri="{FF2B5EF4-FFF2-40B4-BE49-F238E27FC236}">
                            <a16:creationId xmlns:a16="http://schemas.microsoft.com/office/drawing/2014/main" id="{E4F5B8F3-7051-4370-B960-691EAF76F13A}"/>
                          </a:ext>
                        </a:extLst>
                      </p:cNvPr>
                      <p:cNvPicPr/>
                      <p:nvPr/>
                    </p:nvPicPr>
                    <p:blipFill>
                      <a:blip r:embed="rId7"/>
                      <a:stretch>
                        <a:fillRect/>
                      </a:stretch>
                    </p:blipFill>
                    <p:spPr>
                      <a:xfrm>
                        <a:off x="4191000" y="4018260"/>
                        <a:ext cx="4757737" cy="2162175"/>
                      </a:xfrm>
                      <a:prstGeom prst="rect">
                        <a:avLst/>
                      </a:prstGeom>
                    </p:spPr>
                  </p:pic>
                </p:oleObj>
              </mc:Fallback>
            </mc:AlternateContent>
          </a:graphicData>
        </a:graphic>
      </p:graphicFrame>
    </p:spTree>
    <p:extLst>
      <p:ext uri="{BB962C8B-B14F-4D97-AF65-F5344CB8AC3E}">
        <p14:creationId xmlns:p14="http://schemas.microsoft.com/office/powerpoint/2010/main" val="41581176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3" name="Rectangle 2"/>
          <p:cNvSpPr>
            <a:spLocks noGrp="1" noChangeArrowheads="1"/>
          </p:cNvSpPr>
          <p:nvPr>
            <p:ph type="title"/>
          </p:nvPr>
        </p:nvSpPr>
        <p:spPr>
          <a:xfrm>
            <a:off x="3048000" y="384175"/>
            <a:ext cx="4537075" cy="1216025"/>
          </a:xfrm>
        </p:spPr>
        <p:txBody>
          <a:bodyPr>
            <a:normAutofit/>
          </a:bodyPr>
          <a:lstStyle/>
          <a:p>
            <a:pPr eaLnBrk="1" hangingPunct="1"/>
            <a:r>
              <a:rPr lang="en-US" dirty="0"/>
              <a:t>Laurentian Press Releases</a:t>
            </a:r>
          </a:p>
        </p:txBody>
      </p:sp>
      <p:sp>
        <p:nvSpPr>
          <p:cNvPr id="921604" name="Rectangle 3"/>
          <p:cNvSpPr>
            <a:spLocks noGrp="1" noChangeArrowheads="1"/>
          </p:cNvSpPr>
          <p:nvPr>
            <p:ph idx="1"/>
          </p:nvPr>
        </p:nvSpPr>
        <p:spPr/>
        <p:txBody>
          <a:bodyPr>
            <a:noAutofit/>
          </a:bodyPr>
          <a:lstStyle/>
          <a:p>
            <a:pPr>
              <a:lnSpc>
                <a:spcPct val="120000"/>
              </a:lnSpc>
              <a:buFont typeface="Wingdings" panose="05000000000000000000" pitchFamily="2" charset="2"/>
              <a:buChar char="§"/>
            </a:pPr>
            <a:endPar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l">
              <a:buNone/>
            </a:pPr>
            <a:r>
              <a:rPr lang="en-US" sz="1000" b="1" i="0" dirty="0">
                <a:solidFill>
                  <a:srgbClr val="003C69"/>
                </a:solidFill>
                <a:effectLst/>
                <a:latin typeface="Helvetica Neue"/>
              </a:rPr>
              <a:t>Laurentian Bank releases strategic plan to drive long-term profitable growth</a:t>
            </a:r>
          </a:p>
          <a:p>
            <a:r>
              <a:rPr lang="en-US" sz="1000" b="0" i="0" dirty="0">
                <a:solidFill>
                  <a:srgbClr val="333333"/>
                </a:solidFill>
                <a:effectLst/>
                <a:latin typeface="Helvetica Neue"/>
              </a:rPr>
              <a:t>Commits to not directly finance the exploration, production or development of coal or oil and gas,</a:t>
            </a:r>
          </a:p>
          <a:p>
            <a:pPr algn="just">
              <a:buFont typeface="Arial" panose="020B0604020202020204" pitchFamily="34" charset="0"/>
              <a:buChar char="•"/>
            </a:pPr>
            <a:r>
              <a:rPr lang="en-US" sz="1000" b="0" i="0" dirty="0">
                <a:solidFill>
                  <a:srgbClr val="333333"/>
                </a:solidFill>
                <a:effectLst/>
                <a:latin typeface="Helvetica Neue"/>
              </a:rPr>
              <a:t>Unveils new purpose and core values to guide the institution</a:t>
            </a:r>
          </a:p>
          <a:p>
            <a:pPr algn="just">
              <a:buFont typeface="Arial" panose="020B0604020202020204" pitchFamily="34" charset="0"/>
              <a:buChar char="•"/>
            </a:pPr>
            <a:r>
              <a:rPr lang="en-US" sz="1000" b="0" i="0" dirty="0">
                <a:solidFill>
                  <a:srgbClr val="333333"/>
                </a:solidFill>
                <a:effectLst/>
                <a:latin typeface="Helvetica Neue"/>
              </a:rPr>
              <a:t>Introduces new tagline: Seeing Beyond Numbers</a:t>
            </a:r>
          </a:p>
          <a:p>
            <a:pPr algn="just">
              <a:buFont typeface="Arial" panose="020B0604020202020204" pitchFamily="34" charset="0"/>
              <a:buChar char="•"/>
            </a:pPr>
            <a:r>
              <a:rPr lang="en-US" sz="1000" b="0" i="0" dirty="0">
                <a:solidFill>
                  <a:srgbClr val="333333"/>
                </a:solidFill>
                <a:effectLst/>
                <a:latin typeface="Helvetica Neue"/>
              </a:rPr>
              <a:t>Highlights proven business model in Commercial Banking and Capital Markets businesses as key growth drivers</a:t>
            </a:r>
          </a:p>
          <a:p>
            <a:pPr algn="just">
              <a:buFont typeface="Arial" panose="020B0604020202020204" pitchFamily="34" charset="0"/>
              <a:buChar char="•"/>
            </a:pPr>
            <a:r>
              <a:rPr lang="en-US" sz="1000" b="0" i="0" dirty="0">
                <a:solidFill>
                  <a:srgbClr val="333333"/>
                </a:solidFill>
                <a:effectLst/>
                <a:latin typeface="Helvetica Neue"/>
              </a:rPr>
              <a:t>Repositions Personal Banking as a “digital-first” Bank that re-envisions the customer experience combined with a more human approach to banking</a:t>
            </a:r>
            <a:endParaRPr lang="en-CA" sz="1000" b="0" dirty="0"/>
          </a:p>
          <a:p>
            <a:pPr>
              <a:lnSpc>
                <a:spcPct val="120000"/>
              </a:lnSpc>
              <a:buFont typeface="Wingdings" panose="05000000000000000000" pitchFamily="2" charset="2"/>
              <a:buChar char="§"/>
            </a:pPr>
            <a:r>
              <a:rPr lang="en-CA" sz="1000" b="0" dirty="0"/>
              <a:t>April 21, 2021 (GLOBE NEWSWIRE) -- Laurentian Bank of Canada (TSX: LB) announces that the Canada Industrial Relations Board (CIRB) has revoked the union certification covering the unionized employees of the Bank, following the vote of its employees in favour of the revocation and withdrawal of the complaints filed by the </a:t>
            </a:r>
            <a:r>
              <a:rPr lang="en-CA" sz="1000" b="0" dirty="0" err="1"/>
              <a:t>Syndicat</a:t>
            </a:r>
            <a:r>
              <a:rPr lang="en-CA" sz="1000" b="0" dirty="0"/>
              <a:t> des </a:t>
            </a:r>
            <a:r>
              <a:rPr lang="en-CA" sz="1000" b="0" dirty="0" err="1"/>
              <a:t>employées</a:t>
            </a:r>
            <a:r>
              <a:rPr lang="en-CA" sz="1000" b="0" dirty="0"/>
              <a:t> et </a:t>
            </a:r>
            <a:r>
              <a:rPr lang="en-CA" sz="1000" b="0" dirty="0" err="1"/>
              <a:t>employés</a:t>
            </a:r>
            <a:r>
              <a:rPr lang="en-CA" sz="1000" b="0" dirty="0"/>
              <a:t> </a:t>
            </a:r>
            <a:r>
              <a:rPr lang="en-CA" sz="1000" b="0" dirty="0" err="1"/>
              <a:t>professionnels</a:t>
            </a:r>
            <a:r>
              <a:rPr lang="en-CA" sz="1000" b="0" dirty="0"/>
              <a:t>-les et de bureau, section locale 434, SEPB-CTC-FTQ as announced in the Bank’s press release dated April 21, 2021.</a:t>
            </a:r>
          </a:p>
          <a:p>
            <a:pPr>
              <a:lnSpc>
                <a:spcPct val="120000"/>
              </a:lnSpc>
              <a:buFont typeface="Wingdings" panose="05000000000000000000" pitchFamily="2" charset="2"/>
              <a:buChar char="§"/>
            </a:pP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March 18, 2020 - </a:t>
            </a: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Laurentian Bank Financial Group (LBCFG) is committed to supporting its personal and business customers during the COVID-19 pandemic. Measures for Personal Customers  We invite personal customers from Laurentian Bank and B2B Bank who are having difficulty making payments on their loans, mortgages or other credit products to contact us. We are committed to working with them to help find solutions. As everyone’s situation is unique, they will be carefully reviewed on a case-by-case basis and relief measures – such as payment deferrals up to 6 months or special loans – may be available.</a:t>
            </a:r>
            <a:b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br>
            <a:endPar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buNone/>
            </a:pPr>
            <a:endParaRPr lang="en-CA" sz="1000" b="0" dirty="0">
              <a:latin typeface="Verdana" charset="0"/>
              <a:ea typeface="Verdana" charset="0"/>
              <a:cs typeface="Verdana" charset="0"/>
            </a:endParaRPr>
          </a:p>
        </p:txBody>
      </p:sp>
      <p:sp>
        <p:nvSpPr>
          <p:cNvPr id="921602" name="Slide Number Placeholder 4"/>
          <p:cNvSpPr>
            <a:spLocks noGrp="1"/>
          </p:cNvSpPr>
          <p:nvPr>
            <p:ph type="sldNum" sz="quarter" idx="12"/>
          </p:nvPr>
        </p:nvSpPr>
        <p:spPr>
          <a:noFill/>
          <a:ln>
            <a:miter lim="800000"/>
            <a:headEnd/>
            <a:tailEnd/>
          </a:ln>
        </p:spPr>
        <p:txBody>
          <a:bodyPr/>
          <a:lstStyle/>
          <a:p>
            <a:fld id="{A505DDA3-A2B3-4C01-BB92-7685D96198CD}" type="slidenum">
              <a:rPr lang="en-US" smtClean="0"/>
              <a:pPr/>
              <a:t>82</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838200"/>
            <a:ext cx="2002721" cy="653772"/>
          </a:xfrm>
          <a:prstGeom prst="rect">
            <a:avLst/>
          </a:prstGeom>
          <a:effectLst>
            <a:outerShdw blurRad="76200" dist="38100" dir="2700000" algn="tl" rotWithShape="0">
              <a:schemeClr val="tx2">
                <a:lumMod val="60000"/>
                <a:lumOff val="40000"/>
                <a:alpha val="40000"/>
              </a:schemeClr>
            </a:outerShdw>
          </a:effectLst>
        </p:spPr>
      </p:pic>
      <p:sp>
        <p:nvSpPr>
          <p:cNvPr id="8" name="TextBox 7">
            <a:hlinkClick r:id="rId4"/>
          </p:cNvPr>
          <p:cNvSpPr txBox="1"/>
          <p:nvPr/>
        </p:nvSpPr>
        <p:spPr>
          <a:xfrm>
            <a:off x="7772400" y="6444476"/>
            <a:ext cx="543739"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5"/>
              </a:rPr>
              <a:t>Press</a:t>
            </a:r>
            <a:endParaRPr lang="en-US" b="0" dirty="0">
              <a:ln>
                <a:solidFill>
                  <a:schemeClr val="bg1"/>
                </a:solidFill>
              </a:ln>
              <a:solidFill>
                <a:schemeClr val="tx1"/>
              </a:solidFill>
            </a:endParaRPr>
          </a:p>
        </p:txBody>
      </p:sp>
      <p:sp>
        <p:nvSpPr>
          <p:cNvPr id="9" name="TextBox 8">
            <a:extLst>
              <a:ext uri="{FF2B5EF4-FFF2-40B4-BE49-F238E27FC236}">
                <a16:creationId xmlns:a16="http://schemas.microsoft.com/office/drawing/2014/main" id="{22284817-1C8E-0E49-9ABB-AA9B1A6321D3}"/>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sp>
        <p:nvSpPr>
          <p:cNvPr id="10" name="Rectangle 9">
            <a:extLst>
              <a:ext uri="{FF2B5EF4-FFF2-40B4-BE49-F238E27FC236}">
                <a16:creationId xmlns:a16="http://schemas.microsoft.com/office/drawing/2014/main" id="{A63A62DF-22AD-4149-B06A-9845ADD738E5}"/>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83</a:t>
            </a:fld>
            <a:endParaRPr lang="en-US"/>
          </a:p>
        </p:txBody>
      </p:sp>
      <p:sp>
        <p:nvSpPr>
          <p:cNvPr id="12" name="TextBox 11">
            <a:extLst>
              <a:ext uri="{FF2B5EF4-FFF2-40B4-BE49-F238E27FC236}">
                <a16:creationId xmlns:a16="http://schemas.microsoft.com/office/drawing/2014/main" id="{128588F9-13F0-8C4D-A3E0-B577A319A742}"/>
              </a:ext>
            </a:extLst>
          </p:cNvPr>
          <p:cNvSpPr txBox="1"/>
          <p:nvPr/>
        </p:nvSpPr>
        <p:spPr>
          <a:xfrm>
            <a:off x="4343401" y="1676400"/>
            <a:ext cx="4718050" cy="3000821"/>
          </a:xfrm>
          <a:prstGeom prst="rect">
            <a:avLst/>
          </a:prstGeom>
          <a:solidFill>
            <a:schemeClr val="bg1"/>
          </a:solidFill>
        </p:spPr>
        <p:txBody>
          <a:bodyPr wrap="square" rtlCol="0">
            <a:spAutoFit/>
          </a:bodyPr>
          <a:lstStyle/>
          <a:p>
            <a:r>
              <a:rPr lang="en-US" sz="900" b="1" dirty="0"/>
              <a:t>2021 Strategic Priorities (2020 Annual Report):</a:t>
            </a:r>
          </a:p>
          <a:p>
            <a:r>
              <a:rPr lang="en-CA" sz="900" b="1" dirty="0"/>
              <a:t>Transform and optimize our capabilities to create an unrivaled experience for our clients </a:t>
            </a:r>
          </a:p>
          <a:p>
            <a:pPr marL="171450" indent="-171450">
              <a:buFont typeface="Arial" panose="020B0604020202020204" pitchFamily="34" charset="0"/>
              <a:buChar char="•"/>
            </a:pPr>
            <a:r>
              <a:rPr lang="en-CA" sz="900" dirty="0"/>
              <a:t>Continue to further enhance our differentiated full-service client experience, with a focus on the launch of our digital banking platform to allow clients to access banking products and services through single sign-on access to digital channels, and digital onboarding for small business clients. </a:t>
            </a:r>
          </a:p>
          <a:p>
            <a:pPr marL="171450" indent="-171450">
              <a:buFont typeface="Arial" panose="020B0604020202020204" pitchFamily="34" charset="0"/>
              <a:buChar char="•"/>
            </a:pPr>
            <a:r>
              <a:rPr lang="en-CA" sz="900" dirty="0"/>
              <a:t>Enhance our boutique full-service client experience with a focus to optimize client-facing interactions, leverage the synergies created within our consolidated equipment financing and leasing strategy, and enhance our wealth management offering through further integration of our wealth operations. </a:t>
            </a:r>
          </a:p>
          <a:p>
            <a:pPr marL="171450" indent="-171450">
              <a:buFont typeface="Arial" panose="020B0604020202020204" pitchFamily="34" charset="0"/>
              <a:buChar char="•"/>
            </a:pPr>
            <a:r>
              <a:rPr lang="en-CA" sz="900" dirty="0"/>
              <a:t>Leverage our expanding capabilities to offer a superior client experience through a complete range of in-person and digital channels and grow our full-service client base. </a:t>
            </a:r>
          </a:p>
          <a:p>
            <a:endParaRPr lang="en-US" sz="900" b="1" dirty="0"/>
          </a:p>
          <a:p>
            <a:endParaRPr lang="en-US" sz="900" b="1" dirty="0"/>
          </a:p>
          <a:p>
            <a:endParaRPr lang="en-US" sz="900" dirty="0"/>
          </a:p>
          <a:p>
            <a:pPr marL="171450" indent="-171450">
              <a:buFont typeface="Arial" charset="0"/>
              <a:buChar char="•"/>
            </a:pPr>
            <a:endParaRPr lang="en-US" sz="900" dirty="0"/>
          </a:p>
          <a:p>
            <a:pPr marL="171450" indent="-171450">
              <a:buFont typeface="Arial" charset="0"/>
              <a:buChar char="•"/>
            </a:pPr>
            <a:endParaRPr lang="en-US" sz="900" b="1" dirty="0">
              <a:solidFill>
                <a:schemeClr val="tx1">
                  <a:lumMod val="50000"/>
                  <a:lumOff val="50000"/>
                </a:schemeClr>
              </a:solidFill>
            </a:endParaRPr>
          </a:p>
        </p:txBody>
      </p:sp>
      <p:pic>
        <p:nvPicPr>
          <p:cNvPr id="7" name="Graphic 6">
            <a:extLst>
              <a:ext uri="{FF2B5EF4-FFF2-40B4-BE49-F238E27FC236}">
                <a16:creationId xmlns:a16="http://schemas.microsoft.com/office/drawing/2014/main" id="{A94704F0-4E67-7347-90A7-6DBFB9DCF7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400" y="838200"/>
            <a:ext cx="2114550" cy="685800"/>
          </a:xfrm>
          <a:prstGeom prst="rect">
            <a:avLst/>
          </a:prstGeom>
        </p:spPr>
      </p:pic>
      <p:sp>
        <p:nvSpPr>
          <p:cNvPr id="10" name="TextBox 9">
            <a:extLst>
              <a:ext uri="{FF2B5EF4-FFF2-40B4-BE49-F238E27FC236}">
                <a16:creationId xmlns:a16="http://schemas.microsoft.com/office/drawing/2014/main" id="{E0C830CB-4005-424B-BD14-39F7992149A6}"/>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9" name="Chart 8">
            <a:extLst>
              <a:ext uri="{FF2B5EF4-FFF2-40B4-BE49-F238E27FC236}">
                <a16:creationId xmlns:a16="http://schemas.microsoft.com/office/drawing/2014/main" id="{00000000-0008-0000-0600-00002A000000}"/>
              </a:ext>
            </a:extLst>
          </p:cNvPr>
          <p:cNvGraphicFramePr>
            <a:graphicFrameLocks/>
          </p:cNvGraphicFramePr>
          <p:nvPr>
            <p:extLst>
              <p:ext uri="{D42A27DB-BD31-4B8C-83A1-F6EECF244321}">
                <p14:modId xmlns:p14="http://schemas.microsoft.com/office/powerpoint/2010/main" val="1946532211"/>
              </p:ext>
            </p:extLst>
          </p:nvPr>
        </p:nvGraphicFramePr>
        <p:xfrm>
          <a:off x="82550" y="1574800"/>
          <a:ext cx="3987800" cy="4597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Object 2">
            <a:extLst>
              <a:ext uri="{FF2B5EF4-FFF2-40B4-BE49-F238E27FC236}">
                <a16:creationId xmlns:a16="http://schemas.microsoft.com/office/drawing/2014/main" id="{16D054DF-7346-490C-BBE0-9C2A78EC1E83}"/>
              </a:ext>
            </a:extLst>
          </p:cNvPr>
          <p:cNvGraphicFramePr>
            <a:graphicFrameLocks noChangeAspect="1"/>
          </p:cNvGraphicFramePr>
          <p:nvPr>
            <p:extLst>
              <p:ext uri="{D42A27DB-BD31-4B8C-83A1-F6EECF244321}">
                <p14:modId xmlns:p14="http://schemas.microsoft.com/office/powerpoint/2010/main" val="1192196030"/>
              </p:ext>
            </p:extLst>
          </p:nvPr>
        </p:nvGraphicFramePr>
        <p:xfrm>
          <a:off x="4191000" y="4024899"/>
          <a:ext cx="4757737" cy="2171700"/>
        </p:xfrm>
        <a:graphic>
          <a:graphicData uri="http://schemas.openxmlformats.org/presentationml/2006/ole">
            <mc:AlternateContent xmlns:mc="http://schemas.openxmlformats.org/markup-compatibility/2006">
              <mc:Choice xmlns:v="urn:schemas-microsoft-com:vml" Requires="v">
                <p:oleObj spid="_x0000_s62465" name="Macro-Enabled Worksheet" r:id="rId7" imgW="4757725" imgH="2171566" progId="Excel.SheetMacroEnabled.12">
                  <p:link updateAutomatic="1"/>
                </p:oleObj>
              </mc:Choice>
              <mc:Fallback>
                <p:oleObj name="Macro-Enabled Worksheet" r:id="rId7" imgW="4757725" imgH="2171566" progId="Excel.SheetMacroEnabled.12">
                  <p:link updateAutomatic="1"/>
                  <p:pic>
                    <p:nvPicPr>
                      <p:cNvPr id="3" name="Object 2">
                        <a:extLst>
                          <a:ext uri="{FF2B5EF4-FFF2-40B4-BE49-F238E27FC236}">
                            <a16:creationId xmlns:a16="http://schemas.microsoft.com/office/drawing/2014/main" id="{16D054DF-7346-490C-BBE0-9C2A78EC1E83}"/>
                          </a:ext>
                        </a:extLst>
                      </p:cNvPr>
                      <p:cNvPicPr/>
                      <p:nvPr/>
                    </p:nvPicPr>
                    <p:blipFill>
                      <a:blip r:embed="rId8"/>
                      <a:stretch>
                        <a:fillRect/>
                      </a:stretch>
                    </p:blipFill>
                    <p:spPr>
                      <a:xfrm>
                        <a:off x="4191000" y="4024899"/>
                        <a:ext cx="4757737" cy="2171700"/>
                      </a:xfrm>
                      <a:prstGeom prst="rect">
                        <a:avLst/>
                      </a:prstGeom>
                    </p:spPr>
                  </p:pic>
                </p:oleObj>
              </mc:Fallback>
            </mc:AlternateContent>
          </a:graphicData>
        </a:graphic>
      </p:graphicFrame>
    </p:spTree>
    <p:extLst>
      <p:ext uri="{BB962C8B-B14F-4D97-AF65-F5344CB8AC3E}">
        <p14:creationId xmlns:p14="http://schemas.microsoft.com/office/powerpoint/2010/main" val="31092338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84</a:t>
            </a:fld>
            <a:endParaRPr lang="en-US"/>
          </a:p>
        </p:txBody>
      </p:sp>
      <p:pic>
        <p:nvPicPr>
          <p:cNvPr id="11" name="Graphic 10">
            <a:extLst>
              <a:ext uri="{FF2B5EF4-FFF2-40B4-BE49-F238E27FC236}">
                <a16:creationId xmlns:a16="http://schemas.microsoft.com/office/drawing/2014/main" id="{53FB8B05-E142-ED42-83A3-A6C2B4BE7C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400" y="762000"/>
            <a:ext cx="2114550" cy="685800"/>
          </a:xfrm>
          <a:prstGeom prst="rect">
            <a:avLst/>
          </a:prstGeom>
        </p:spPr>
      </p:pic>
      <p:sp>
        <p:nvSpPr>
          <p:cNvPr id="12" name="Title 1">
            <a:extLst>
              <a:ext uri="{FF2B5EF4-FFF2-40B4-BE49-F238E27FC236}">
                <a16:creationId xmlns:a16="http://schemas.microsoft.com/office/drawing/2014/main" id="{E395D806-85F6-3146-BE60-2B3E01A4A890}"/>
              </a:ext>
            </a:extLst>
          </p:cNvPr>
          <p:cNvSpPr txBox="1">
            <a:spLocks/>
          </p:cNvSpPr>
          <p:nvPr/>
        </p:nvSpPr>
        <p:spPr>
          <a:xfrm>
            <a:off x="3200400" y="328612"/>
            <a:ext cx="6629400" cy="16002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dirty="0"/>
              <a:t>5 Year Share of Market Trends</a:t>
            </a:r>
            <a:br>
              <a:rPr lang="en-CA" dirty="0"/>
            </a:br>
            <a:endParaRPr lang="en-US" dirty="0"/>
          </a:p>
        </p:txBody>
      </p:sp>
      <p:sp>
        <p:nvSpPr>
          <p:cNvPr id="14" name="TextBox 13">
            <a:extLst>
              <a:ext uri="{FF2B5EF4-FFF2-40B4-BE49-F238E27FC236}">
                <a16:creationId xmlns:a16="http://schemas.microsoft.com/office/drawing/2014/main" id="{FB0AED1A-D3CF-5543-A00D-71C5D0FAD7C8}"/>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Quarterly</a:t>
            </a:r>
          </a:p>
        </p:txBody>
      </p:sp>
      <p:graphicFrame>
        <p:nvGraphicFramePr>
          <p:cNvPr id="9" name="Chart 8">
            <a:extLst>
              <a:ext uri="{FF2B5EF4-FFF2-40B4-BE49-F238E27FC236}">
                <a16:creationId xmlns:a16="http://schemas.microsoft.com/office/drawing/2014/main" id="{00000000-0008-0000-0B00-00003A000000}"/>
              </a:ext>
            </a:extLst>
          </p:cNvPr>
          <p:cNvGraphicFramePr>
            <a:graphicFrameLocks/>
          </p:cNvGraphicFramePr>
          <p:nvPr>
            <p:extLst>
              <p:ext uri="{D42A27DB-BD31-4B8C-83A1-F6EECF244321}">
                <p14:modId xmlns:p14="http://schemas.microsoft.com/office/powerpoint/2010/main" val="3371194361"/>
              </p:ext>
            </p:extLst>
          </p:nvPr>
        </p:nvGraphicFramePr>
        <p:xfrm>
          <a:off x="198969" y="1882828"/>
          <a:ext cx="3763432" cy="452966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Object 2">
            <a:extLst>
              <a:ext uri="{FF2B5EF4-FFF2-40B4-BE49-F238E27FC236}">
                <a16:creationId xmlns:a16="http://schemas.microsoft.com/office/drawing/2014/main" id="{5335B81D-C923-4152-AD39-352C08404BDC}"/>
              </a:ext>
            </a:extLst>
          </p:cNvPr>
          <p:cNvGraphicFramePr>
            <a:graphicFrameLocks noChangeAspect="1"/>
          </p:cNvGraphicFramePr>
          <p:nvPr>
            <p:extLst>
              <p:ext uri="{D42A27DB-BD31-4B8C-83A1-F6EECF244321}">
                <p14:modId xmlns:p14="http://schemas.microsoft.com/office/powerpoint/2010/main" val="2952964509"/>
              </p:ext>
            </p:extLst>
          </p:nvPr>
        </p:nvGraphicFramePr>
        <p:xfrm>
          <a:off x="4197358" y="4038600"/>
          <a:ext cx="4757737" cy="2171700"/>
        </p:xfrm>
        <a:graphic>
          <a:graphicData uri="http://schemas.openxmlformats.org/presentationml/2006/ole">
            <mc:AlternateContent xmlns:mc="http://schemas.openxmlformats.org/markup-compatibility/2006">
              <mc:Choice xmlns:v="urn:schemas-microsoft-com:vml" Requires="v">
                <p:oleObj spid="_x0000_s63489" name="Macro-Enabled Worksheet" r:id="rId7" imgW="4757725" imgH="2171566" progId="Excel.SheetMacroEnabled.12">
                  <p:link updateAutomatic="1"/>
                </p:oleObj>
              </mc:Choice>
              <mc:Fallback>
                <p:oleObj name="Macro-Enabled Worksheet" r:id="rId7" imgW="4757725" imgH="2171566" progId="Excel.SheetMacroEnabled.12">
                  <p:link updateAutomatic="1"/>
                  <p:pic>
                    <p:nvPicPr>
                      <p:cNvPr id="3" name="Object 2">
                        <a:extLst>
                          <a:ext uri="{FF2B5EF4-FFF2-40B4-BE49-F238E27FC236}">
                            <a16:creationId xmlns:a16="http://schemas.microsoft.com/office/drawing/2014/main" id="{5335B81D-C923-4152-AD39-352C08404BDC}"/>
                          </a:ext>
                        </a:extLst>
                      </p:cNvPr>
                      <p:cNvPicPr/>
                      <p:nvPr/>
                    </p:nvPicPr>
                    <p:blipFill>
                      <a:blip r:embed="rId8"/>
                      <a:stretch>
                        <a:fillRect/>
                      </a:stretch>
                    </p:blipFill>
                    <p:spPr>
                      <a:xfrm>
                        <a:off x="4197358" y="4038600"/>
                        <a:ext cx="4757737" cy="2171700"/>
                      </a:xfrm>
                      <a:prstGeom prst="rect">
                        <a:avLst/>
                      </a:prstGeom>
                    </p:spPr>
                  </p:pic>
                </p:oleObj>
              </mc:Fallback>
            </mc:AlternateContent>
          </a:graphicData>
        </a:graphic>
      </p:graphicFrame>
    </p:spTree>
    <p:extLst>
      <p:ext uri="{BB962C8B-B14F-4D97-AF65-F5344CB8AC3E}">
        <p14:creationId xmlns:p14="http://schemas.microsoft.com/office/powerpoint/2010/main" val="37040596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89" name="Title 1"/>
          <p:cNvSpPr>
            <a:spLocks noGrp="1"/>
          </p:cNvSpPr>
          <p:nvPr>
            <p:ph type="title"/>
          </p:nvPr>
        </p:nvSpPr>
        <p:spPr>
          <a:xfrm>
            <a:off x="3378200" y="0"/>
            <a:ext cx="4648200" cy="1600200"/>
          </a:xfrm>
        </p:spPr>
        <p:txBody>
          <a:bodyPr/>
          <a:lstStyle/>
          <a:p>
            <a:pPr eaLnBrk="1" hangingPunct="1"/>
            <a:r>
              <a:rPr lang="en-CA" dirty="0"/>
              <a:t>				          Press Releases</a:t>
            </a:r>
          </a:p>
        </p:txBody>
      </p:sp>
      <p:sp>
        <p:nvSpPr>
          <p:cNvPr id="933890" name="Content Placeholder 2"/>
          <p:cNvSpPr>
            <a:spLocks noGrp="1"/>
          </p:cNvSpPr>
          <p:nvPr>
            <p:ph idx="1"/>
          </p:nvPr>
        </p:nvSpPr>
        <p:spPr>
          <a:xfrm>
            <a:off x="457200" y="1722437"/>
            <a:ext cx="8229600" cy="4525963"/>
          </a:xfrm>
        </p:spPr>
        <p:txBody>
          <a:bodyPr>
            <a:noAutofit/>
          </a:bodyPr>
          <a:lstStyle/>
          <a:p>
            <a:pPr marL="0" indent="0">
              <a:buNone/>
            </a:pPr>
            <a:r>
              <a:rPr lang="en-US" sz="1000" b="0" dirty="0">
                <a:effectLst/>
              </a:rPr>
              <a:t>November 15, 2021Canadian Western Bank’s modern new two-</a:t>
            </a:r>
            <a:r>
              <a:rPr lang="en-US" sz="1000" b="0" dirty="0" err="1">
                <a:effectLst/>
              </a:rPr>
              <a:t>storey</a:t>
            </a:r>
            <a:r>
              <a:rPr lang="en-US" sz="1000" b="0" dirty="0">
                <a:effectLst/>
              </a:rPr>
              <a:t> banking </a:t>
            </a:r>
            <a:r>
              <a:rPr lang="en-US" sz="1000" b="0" dirty="0" err="1">
                <a:effectLst/>
              </a:rPr>
              <a:t>centre</a:t>
            </a:r>
            <a:r>
              <a:rPr lang="en-US" sz="1000" b="0" dirty="0">
                <a:effectLst/>
              </a:rPr>
              <a:t> stands tall among the stores and restaurants that fill the business corridor between Gateway Boulevard and Calgary Trail.</a:t>
            </a:r>
          </a:p>
          <a:p>
            <a:r>
              <a:rPr lang="en-US" sz="1000" b="0" dirty="0">
                <a:effectLst/>
              </a:rPr>
              <a:t>The Edmonton </a:t>
            </a:r>
            <a:r>
              <a:rPr lang="en-US" sz="1000" b="0" dirty="0">
                <a:effectLst/>
                <a:hlinkClick r:id="rId3"/>
              </a:rPr>
              <a:t>Gateway Banking Centre</a:t>
            </a:r>
            <a:r>
              <a:rPr lang="en-US" sz="1000" b="0" dirty="0">
                <a:effectLst/>
              </a:rPr>
              <a:t> is the newest CWB brick and mortar location for small and medium-sized business owners and the city’s second flagship location after </a:t>
            </a:r>
            <a:r>
              <a:rPr lang="en-US" sz="1000" b="0" dirty="0">
                <a:effectLst/>
                <a:hlinkClick r:id="rId4"/>
              </a:rPr>
              <a:t>Edmonton Main</a:t>
            </a:r>
            <a:r>
              <a:rPr lang="en-US" sz="1000" b="0" dirty="0">
                <a:effectLst/>
              </a:rPr>
              <a:t> on Jasper Avenue near 124 Street.</a:t>
            </a:r>
          </a:p>
          <a:p>
            <a:endParaRPr lang="en-CA" sz="1000" b="0" dirty="0"/>
          </a:p>
          <a:p>
            <a:r>
              <a:rPr lang="en-CA" sz="1000" b="0" dirty="0"/>
              <a:t>August 12, 2021:Conquest’s financial planning software to support the personalized wealth advisory experience for CWB Wealth Management clients.  </a:t>
            </a:r>
          </a:p>
          <a:p>
            <a:r>
              <a:rPr lang="en-CA" sz="1000" b="0" dirty="0"/>
              <a:t>In a continued effort to elevate the private wealth advisory experience for its clients, CWB will be the first Schedule 1 bank in Canada to integrate Conquest's leading-edge financial planning software. Launching this fall with CWB Wealth Management private wealth advisors, the move will augment CWB's personalized, relationship-based advisory experience with the power of an innovative high-technology platform.</a:t>
            </a:r>
          </a:p>
          <a:p>
            <a:pPr>
              <a:buFont typeface="Wingdings" charset="2"/>
              <a:buChar char="§"/>
            </a:pPr>
            <a:endParaRPr lang="en-US" sz="1000" dirty="0">
              <a:solidFill>
                <a:schemeClr val="tx1"/>
              </a:solidFill>
              <a:latin typeface="Verdana" charset="0"/>
              <a:ea typeface="Verdana" charset="0"/>
              <a:cs typeface="Verdana" charset="0"/>
            </a:endParaRPr>
          </a:p>
          <a:p>
            <a:pPr>
              <a:buFont typeface="Wingdings" charset="2"/>
              <a:buChar char="§"/>
            </a:pPr>
            <a:r>
              <a:rPr lang="en-US" sz="1000" dirty="0">
                <a:solidFill>
                  <a:schemeClr val="tx1"/>
                </a:solidFill>
                <a:latin typeface="Verdana" charset="0"/>
                <a:ea typeface="Verdana" charset="0"/>
                <a:cs typeface="Verdana" charset="0"/>
              </a:rPr>
              <a:t>October 14, 2020 - </a:t>
            </a:r>
            <a:r>
              <a:rPr lang="en-US" sz="1000" b="0" dirty="0">
                <a:solidFill>
                  <a:schemeClr val="tx1"/>
                </a:solidFill>
                <a:latin typeface="Verdana" charset="0"/>
                <a:ea typeface="Verdana" charset="0"/>
                <a:cs typeface="Verdana" charset="0"/>
              </a:rPr>
              <a:t>Canadian Western Bank’s (CWB) newest full-service banking centre and first physical location in Ontario is a crucial development in the continued execution of its growth and diversification strategy. Already, almost one-third of CWB’s loan portfolio is in Ontario, and a significant opportunity exists to convert these primarily lending relationships into more full-service client relationships.</a:t>
            </a:r>
          </a:p>
          <a:p>
            <a:pPr>
              <a:buFont typeface="Wingdings" charset="2"/>
              <a:buChar char="§"/>
            </a:pPr>
            <a:r>
              <a:rPr lang="en-US" sz="1000" dirty="0">
                <a:solidFill>
                  <a:schemeClr val="tx1"/>
                </a:solidFill>
                <a:latin typeface="Verdana" charset="0"/>
                <a:ea typeface="Verdana" charset="0"/>
                <a:cs typeface="Verdana" charset="0"/>
              </a:rPr>
              <a:t>February 13, 2020 </a:t>
            </a:r>
            <a:r>
              <a:rPr lang="en-US" sz="1000" b="0" dirty="0">
                <a:solidFill>
                  <a:schemeClr val="tx1"/>
                </a:solidFill>
                <a:latin typeface="Verdana" charset="0"/>
                <a:ea typeface="Verdana" charset="0"/>
                <a:cs typeface="Verdana" charset="0"/>
              </a:rPr>
              <a:t>- CWB Financial Group (TSX:CWB) is pleased to announce it will work with FICANEX to implement </a:t>
            </a:r>
            <a:r>
              <a:rPr lang="en-US" sz="1000" b="0" dirty="0" err="1">
                <a:solidFill>
                  <a:schemeClr val="tx1"/>
                </a:solidFill>
                <a:latin typeface="Verdana" charset="0"/>
                <a:ea typeface="Verdana" charset="0"/>
                <a:cs typeface="Verdana" charset="0"/>
              </a:rPr>
              <a:t>tunl.chat</a:t>
            </a:r>
            <a:r>
              <a:rPr lang="en-US" sz="1000" b="0" dirty="0">
                <a:solidFill>
                  <a:schemeClr val="tx1"/>
                </a:solidFill>
                <a:latin typeface="Verdana" charset="0"/>
                <a:ea typeface="Verdana" charset="0"/>
                <a:cs typeface="Verdana" charset="0"/>
              </a:rPr>
              <a:t>, an AI-powered conversational banking tool that will enhance CWB’s digital client experience. With the ability to answer more than 70 per cent of online inquiries, 24/7, </a:t>
            </a:r>
            <a:r>
              <a:rPr lang="en-US" sz="1000" b="0" dirty="0" err="1">
                <a:solidFill>
                  <a:schemeClr val="tx1"/>
                </a:solidFill>
                <a:latin typeface="Verdana" charset="0"/>
                <a:ea typeface="Verdana" charset="0"/>
                <a:cs typeface="Verdana" charset="0"/>
              </a:rPr>
              <a:t>tunl.chat</a:t>
            </a:r>
            <a:r>
              <a:rPr lang="en-US" sz="1000" b="0" dirty="0">
                <a:solidFill>
                  <a:schemeClr val="tx1"/>
                </a:solidFill>
                <a:latin typeface="Verdana" charset="0"/>
                <a:ea typeface="Verdana" charset="0"/>
                <a:cs typeface="Verdana" charset="0"/>
              </a:rPr>
              <a:t> will enable CWB’s clients and other online shoppers to get the information they’re looking for where and when they want it, directly from their smart phone or computer. Access to extensive data analytics will also help identify opportunities to improve the client experience.</a:t>
            </a:r>
          </a:p>
        </p:txBody>
      </p:sp>
      <p:sp>
        <p:nvSpPr>
          <p:cNvPr id="933892" name="Slide Number Placeholder 4"/>
          <p:cNvSpPr>
            <a:spLocks noGrp="1"/>
          </p:cNvSpPr>
          <p:nvPr>
            <p:ph type="sldNum" sz="quarter" idx="12"/>
          </p:nvPr>
        </p:nvSpPr>
        <p:spPr>
          <a:noFill/>
          <a:ln>
            <a:miter lim="800000"/>
            <a:headEnd/>
            <a:tailEnd/>
          </a:ln>
        </p:spPr>
        <p:txBody>
          <a:bodyPr/>
          <a:lstStyle/>
          <a:p>
            <a:fld id="{8529DE68-088A-4147-A792-61C2195DF9E0}" type="slidenum">
              <a:rPr lang="en-US" smtClean="0"/>
              <a:pPr/>
              <a:t>85</a:t>
            </a:fld>
            <a:endParaRPr lang="en-US"/>
          </a:p>
        </p:txBody>
      </p:sp>
      <p:sp>
        <p:nvSpPr>
          <p:cNvPr id="10" name="TextBox 9">
            <a:hlinkClick r:id="rId5"/>
          </p:cNvPr>
          <p:cNvSpPr txBox="1"/>
          <p:nvPr/>
        </p:nvSpPr>
        <p:spPr>
          <a:xfrm>
            <a:off x="7620000" y="6407534"/>
            <a:ext cx="543739"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6"/>
              </a:rPr>
              <a:t>Press</a:t>
            </a:r>
            <a:endParaRPr lang="en-US" b="0" dirty="0">
              <a:ln>
                <a:solidFill>
                  <a:schemeClr val="bg1"/>
                </a:solidFill>
              </a:ln>
              <a:solidFill>
                <a:schemeClr val="tx1"/>
              </a:solidFill>
            </a:endParaRPr>
          </a:p>
        </p:txBody>
      </p:sp>
      <p:pic>
        <p:nvPicPr>
          <p:cNvPr id="11" name="Graphic 10">
            <a:extLst>
              <a:ext uri="{FF2B5EF4-FFF2-40B4-BE49-F238E27FC236}">
                <a16:creationId xmlns:a16="http://schemas.microsoft.com/office/drawing/2014/main" id="{BE6E640D-3817-674E-969D-64C8AFA8D3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4400" y="838200"/>
            <a:ext cx="2114550" cy="685800"/>
          </a:xfrm>
          <a:prstGeom prst="rect">
            <a:avLst/>
          </a:prstGeom>
        </p:spPr>
      </p:pic>
      <p:sp>
        <p:nvSpPr>
          <p:cNvPr id="7" name="TextBox 6">
            <a:extLst>
              <a:ext uri="{FF2B5EF4-FFF2-40B4-BE49-F238E27FC236}">
                <a16:creationId xmlns:a16="http://schemas.microsoft.com/office/drawing/2014/main" id="{F21503CB-D425-7F46-8B0C-13836DAFD690}"/>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sp>
        <p:nvSpPr>
          <p:cNvPr id="8" name="Rectangle 7">
            <a:extLst>
              <a:ext uri="{FF2B5EF4-FFF2-40B4-BE49-F238E27FC236}">
                <a16:creationId xmlns:a16="http://schemas.microsoft.com/office/drawing/2014/main" id="{BE60C41D-C857-2F43-9CCD-8067A3AF38B2}"/>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1170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C09407-0DBF-284D-8483-EE432E504BE4}"/>
              </a:ext>
            </a:extLst>
          </p:cNvPr>
          <p:cNvSpPr>
            <a:spLocks noGrp="1"/>
          </p:cNvSpPr>
          <p:nvPr>
            <p:ph type="ctrTitle"/>
          </p:nvPr>
        </p:nvSpPr>
        <p:spPr/>
        <p:txBody>
          <a:bodyPr/>
          <a:lstStyle/>
          <a:p>
            <a:r>
              <a:rPr lang="en-US" dirty="0"/>
              <a:t>Direct Banks</a:t>
            </a:r>
          </a:p>
        </p:txBody>
      </p:sp>
      <p:sp>
        <p:nvSpPr>
          <p:cNvPr id="4" name="Date Placeholder 3">
            <a:extLst>
              <a:ext uri="{FF2B5EF4-FFF2-40B4-BE49-F238E27FC236}">
                <a16:creationId xmlns:a16="http://schemas.microsoft.com/office/drawing/2014/main" id="{FC14D35A-AA71-BD43-B91D-DD16BA53C41E}"/>
              </a:ext>
            </a:extLst>
          </p:cNvPr>
          <p:cNvSpPr>
            <a:spLocks noGrp="1"/>
          </p:cNvSpPr>
          <p:nvPr>
            <p:ph type="dt" sz="half" idx="10"/>
          </p:nvPr>
        </p:nvSpPr>
        <p:spPr/>
        <p:txBody>
          <a:bodyPr/>
          <a:lstStyle/>
          <a:p>
            <a:fld id="{1CEF607B-A47E-422C-9BEF-122CCDB7C526}" type="datetime1">
              <a:rPr lang="en-US" smtClean="0"/>
              <a:pPr/>
              <a:t>12/20/21</a:t>
            </a:fld>
            <a:endParaRPr lang="en-US"/>
          </a:p>
        </p:txBody>
      </p:sp>
      <p:sp>
        <p:nvSpPr>
          <p:cNvPr id="5" name="Slide Number Placeholder 4">
            <a:extLst>
              <a:ext uri="{FF2B5EF4-FFF2-40B4-BE49-F238E27FC236}">
                <a16:creationId xmlns:a16="http://schemas.microsoft.com/office/drawing/2014/main" id="{ED8895EA-7A42-8043-903C-F2531452A4EC}"/>
              </a:ext>
            </a:extLst>
          </p:cNvPr>
          <p:cNvSpPr>
            <a:spLocks noGrp="1"/>
          </p:cNvSpPr>
          <p:nvPr>
            <p:ph type="sldNum" sz="quarter" idx="11"/>
          </p:nvPr>
        </p:nvSpPr>
        <p:spPr/>
        <p:txBody>
          <a:bodyPr/>
          <a:lstStyle/>
          <a:p>
            <a:pPr>
              <a:defRPr/>
            </a:pPr>
            <a:fld id="{CEA8465A-EA94-4FE2-B137-FBCA3708F314}" type="slidenum">
              <a:rPr lang="en-US" smtClean="0"/>
              <a:pPr>
                <a:defRPr/>
              </a:pPr>
              <a:t>86</a:t>
            </a:fld>
            <a:endParaRPr lang="en-US"/>
          </a:p>
        </p:txBody>
      </p:sp>
      <p:sp>
        <p:nvSpPr>
          <p:cNvPr id="7" name="Rectangle 6">
            <a:extLst>
              <a:ext uri="{FF2B5EF4-FFF2-40B4-BE49-F238E27FC236}">
                <a16:creationId xmlns:a16="http://schemas.microsoft.com/office/drawing/2014/main" id="{2F437B7C-055A-3743-80D1-C9B0FFA7142F}"/>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27116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87</a:t>
            </a:fld>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1" y="914400"/>
            <a:ext cx="2286000" cy="550241"/>
          </a:xfrm>
          <a:prstGeom prst="rect">
            <a:avLst/>
          </a:prstGeom>
          <a:effectLst>
            <a:outerShdw blurRad="76200" dist="38100" dir="2700000" algn="tl" rotWithShape="0">
              <a:prstClr val="black">
                <a:alpha val="40000"/>
              </a:prstClr>
            </a:outerShdw>
          </a:effectLst>
        </p:spPr>
      </p:pic>
      <p:sp>
        <p:nvSpPr>
          <p:cNvPr id="9" name="TextBox 8">
            <a:extLst>
              <a:ext uri="{FF2B5EF4-FFF2-40B4-BE49-F238E27FC236}">
                <a16:creationId xmlns:a16="http://schemas.microsoft.com/office/drawing/2014/main" id="{39773C3D-FF49-6F48-8934-C56D98AC5E63}"/>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8" name="Chart 7">
            <a:extLst>
              <a:ext uri="{FF2B5EF4-FFF2-40B4-BE49-F238E27FC236}">
                <a16:creationId xmlns:a16="http://schemas.microsoft.com/office/drawing/2014/main" id="{00000000-0008-0000-0600-00001C000000}"/>
              </a:ext>
            </a:extLst>
          </p:cNvPr>
          <p:cNvGraphicFramePr>
            <a:graphicFrameLocks/>
          </p:cNvGraphicFramePr>
          <p:nvPr>
            <p:extLst>
              <p:ext uri="{D42A27DB-BD31-4B8C-83A1-F6EECF244321}">
                <p14:modId xmlns:p14="http://schemas.microsoft.com/office/powerpoint/2010/main" val="2315964635"/>
              </p:ext>
            </p:extLst>
          </p:nvPr>
        </p:nvGraphicFramePr>
        <p:xfrm>
          <a:off x="228600" y="1866900"/>
          <a:ext cx="3949700" cy="44894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C588F1EF-0548-4E97-87F7-0899A0B942D1}"/>
              </a:ext>
            </a:extLst>
          </p:cNvPr>
          <p:cNvGraphicFramePr>
            <a:graphicFrameLocks noChangeAspect="1"/>
          </p:cNvGraphicFramePr>
          <p:nvPr>
            <p:extLst>
              <p:ext uri="{D42A27DB-BD31-4B8C-83A1-F6EECF244321}">
                <p14:modId xmlns:p14="http://schemas.microsoft.com/office/powerpoint/2010/main" val="1733978693"/>
              </p:ext>
            </p:extLst>
          </p:nvPr>
        </p:nvGraphicFramePr>
        <p:xfrm>
          <a:off x="4191000" y="4038600"/>
          <a:ext cx="4757737" cy="2162175"/>
        </p:xfrm>
        <a:graphic>
          <a:graphicData uri="http://schemas.openxmlformats.org/presentationml/2006/ole">
            <mc:AlternateContent xmlns:mc="http://schemas.openxmlformats.org/markup-compatibility/2006">
              <mc:Choice xmlns:v="urn:schemas-microsoft-com:vml" Requires="v">
                <p:oleObj spid="_x0000_s64513" name="Macro-Enabled Worksheet" r:id="rId6" imgW="4757725" imgH="2162287" progId="Excel.SheetMacroEnabled.12">
                  <p:link updateAutomatic="1"/>
                </p:oleObj>
              </mc:Choice>
              <mc:Fallback>
                <p:oleObj name="Macro-Enabled Worksheet" r:id="rId6" imgW="4757725" imgH="2162287" progId="Excel.SheetMacroEnabled.12">
                  <p:link updateAutomatic="1"/>
                  <p:pic>
                    <p:nvPicPr>
                      <p:cNvPr id="4" name="Object 3">
                        <a:extLst>
                          <a:ext uri="{FF2B5EF4-FFF2-40B4-BE49-F238E27FC236}">
                            <a16:creationId xmlns:a16="http://schemas.microsoft.com/office/drawing/2014/main" id="{C588F1EF-0548-4E97-87F7-0899A0B942D1}"/>
                          </a:ext>
                        </a:extLst>
                      </p:cNvPr>
                      <p:cNvPicPr/>
                      <p:nvPr/>
                    </p:nvPicPr>
                    <p:blipFill>
                      <a:blip r:embed="rId7"/>
                      <a:stretch>
                        <a:fillRect/>
                      </a:stretch>
                    </p:blipFill>
                    <p:spPr>
                      <a:xfrm>
                        <a:off x="4191000" y="4038600"/>
                        <a:ext cx="4757737" cy="2162175"/>
                      </a:xfrm>
                      <a:prstGeom prst="rect">
                        <a:avLst/>
                      </a:prstGeom>
                    </p:spPr>
                  </p:pic>
                </p:oleObj>
              </mc:Fallback>
            </mc:AlternateContent>
          </a:graphicData>
        </a:graphic>
      </p:graphicFrame>
    </p:spTree>
    <p:extLst>
      <p:ext uri="{BB962C8B-B14F-4D97-AF65-F5344CB8AC3E}">
        <p14:creationId xmlns:p14="http://schemas.microsoft.com/office/powerpoint/2010/main" val="41302275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88</a:t>
            </a:fld>
            <a:endParaRPr lang="en-US"/>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1" y="914400"/>
            <a:ext cx="2286000" cy="550241"/>
          </a:xfrm>
          <a:prstGeom prst="rect">
            <a:avLst/>
          </a:prstGeom>
          <a:effectLst>
            <a:outerShdw blurRad="76200" dist="38100" dir="2700000" algn="tl" rotWithShape="0">
              <a:prstClr val="black">
                <a:alpha val="40000"/>
              </a:prstClr>
            </a:outerShdw>
          </a:effectLst>
        </p:spPr>
      </p:pic>
      <p:sp>
        <p:nvSpPr>
          <p:cNvPr id="13" name="Title 1">
            <a:extLst>
              <a:ext uri="{FF2B5EF4-FFF2-40B4-BE49-F238E27FC236}">
                <a16:creationId xmlns:a16="http://schemas.microsoft.com/office/drawing/2014/main" id="{5913CF44-387F-374E-9DED-68879D503912}"/>
              </a:ext>
            </a:extLst>
          </p:cNvPr>
          <p:cNvSpPr txBox="1">
            <a:spLocks/>
          </p:cNvSpPr>
          <p:nvPr/>
        </p:nvSpPr>
        <p:spPr>
          <a:xfrm>
            <a:off x="3352800" y="328612"/>
            <a:ext cx="6629400" cy="16002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dirty="0"/>
              <a:t>5 Year Share of Market Trends</a:t>
            </a:r>
            <a:br>
              <a:rPr lang="en-CA" dirty="0"/>
            </a:br>
            <a:endParaRPr lang="en-US" dirty="0"/>
          </a:p>
        </p:txBody>
      </p:sp>
      <p:sp>
        <p:nvSpPr>
          <p:cNvPr id="15" name="TextBox 14">
            <a:extLst>
              <a:ext uri="{FF2B5EF4-FFF2-40B4-BE49-F238E27FC236}">
                <a16:creationId xmlns:a16="http://schemas.microsoft.com/office/drawing/2014/main" id="{E1753572-123A-BF41-A6C2-1353D95D7614}"/>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Quarterly</a:t>
            </a:r>
          </a:p>
        </p:txBody>
      </p:sp>
      <p:graphicFrame>
        <p:nvGraphicFramePr>
          <p:cNvPr id="9" name="Chart 8">
            <a:extLst>
              <a:ext uri="{FF2B5EF4-FFF2-40B4-BE49-F238E27FC236}">
                <a16:creationId xmlns:a16="http://schemas.microsoft.com/office/drawing/2014/main" id="{00000000-0008-0000-0B00-00002E000000}"/>
              </a:ext>
            </a:extLst>
          </p:cNvPr>
          <p:cNvGraphicFramePr>
            <a:graphicFrameLocks/>
          </p:cNvGraphicFramePr>
          <p:nvPr>
            <p:extLst>
              <p:ext uri="{D42A27DB-BD31-4B8C-83A1-F6EECF244321}">
                <p14:modId xmlns:p14="http://schemas.microsoft.com/office/powerpoint/2010/main" val="3369472234"/>
              </p:ext>
            </p:extLst>
          </p:nvPr>
        </p:nvGraphicFramePr>
        <p:xfrm>
          <a:off x="97547" y="1604433"/>
          <a:ext cx="3962400" cy="44174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a:extLst>
              <a:ext uri="{FF2B5EF4-FFF2-40B4-BE49-F238E27FC236}">
                <a16:creationId xmlns:a16="http://schemas.microsoft.com/office/drawing/2014/main" id="{747A5CD8-B076-486F-ACA8-0073EDEA7C91}"/>
              </a:ext>
            </a:extLst>
          </p:cNvPr>
          <p:cNvGraphicFramePr>
            <a:graphicFrameLocks noChangeAspect="1"/>
          </p:cNvGraphicFramePr>
          <p:nvPr>
            <p:extLst>
              <p:ext uri="{D42A27DB-BD31-4B8C-83A1-F6EECF244321}">
                <p14:modId xmlns:p14="http://schemas.microsoft.com/office/powerpoint/2010/main" val="595002033"/>
              </p:ext>
            </p:extLst>
          </p:nvPr>
        </p:nvGraphicFramePr>
        <p:xfrm>
          <a:off x="4191000" y="4038600"/>
          <a:ext cx="4757737" cy="2162175"/>
        </p:xfrm>
        <a:graphic>
          <a:graphicData uri="http://schemas.openxmlformats.org/presentationml/2006/ole">
            <mc:AlternateContent xmlns:mc="http://schemas.openxmlformats.org/markup-compatibility/2006">
              <mc:Choice xmlns:v="urn:schemas-microsoft-com:vml" Requires="v">
                <p:oleObj spid="_x0000_s65537" name="Macro-Enabled Worksheet" r:id="rId6" imgW="4757725" imgH="2162287" progId="Excel.SheetMacroEnabled.12">
                  <p:link updateAutomatic="1"/>
                </p:oleObj>
              </mc:Choice>
              <mc:Fallback>
                <p:oleObj name="Macro-Enabled Worksheet" r:id="rId6" imgW="4757725" imgH="2162287" progId="Excel.SheetMacroEnabled.12">
                  <p:link updateAutomatic="1"/>
                  <p:pic>
                    <p:nvPicPr>
                      <p:cNvPr id="2" name="Object 1">
                        <a:extLst>
                          <a:ext uri="{FF2B5EF4-FFF2-40B4-BE49-F238E27FC236}">
                            <a16:creationId xmlns:a16="http://schemas.microsoft.com/office/drawing/2014/main" id="{747A5CD8-B076-486F-ACA8-0073EDEA7C91}"/>
                          </a:ext>
                        </a:extLst>
                      </p:cNvPr>
                      <p:cNvPicPr/>
                      <p:nvPr/>
                    </p:nvPicPr>
                    <p:blipFill>
                      <a:blip r:embed="rId7"/>
                      <a:stretch>
                        <a:fillRect/>
                      </a:stretch>
                    </p:blipFill>
                    <p:spPr>
                      <a:xfrm>
                        <a:off x="4191000" y="4038600"/>
                        <a:ext cx="4757737" cy="2162175"/>
                      </a:xfrm>
                      <a:prstGeom prst="rect">
                        <a:avLst/>
                      </a:prstGeom>
                    </p:spPr>
                  </p:pic>
                </p:oleObj>
              </mc:Fallback>
            </mc:AlternateContent>
          </a:graphicData>
        </a:graphic>
      </p:graphicFrame>
    </p:spTree>
    <p:extLst>
      <p:ext uri="{BB962C8B-B14F-4D97-AF65-F5344CB8AC3E}">
        <p14:creationId xmlns:p14="http://schemas.microsoft.com/office/powerpoint/2010/main" val="3651544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A2A0964-0669-BC46-8F27-88C3296A4EC6}"/>
              </a:ext>
            </a:extLst>
          </p:cNvPr>
          <p:cNvSpPr txBox="1"/>
          <p:nvPr/>
        </p:nvSpPr>
        <p:spPr>
          <a:xfrm>
            <a:off x="4302343" y="1676400"/>
            <a:ext cx="4678648" cy="2185214"/>
          </a:xfrm>
          <a:prstGeom prst="rect">
            <a:avLst/>
          </a:prstGeom>
          <a:solidFill>
            <a:schemeClr val="bg1"/>
          </a:solidFill>
        </p:spPr>
        <p:txBody>
          <a:bodyPr wrap="square" rtlCol="0">
            <a:spAutoFit/>
          </a:bodyPr>
          <a:lstStyle/>
          <a:p>
            <a:r>
              <a:rPr lang="en-US" sz="800" b="1" dirty="0"/>
              <a:t>Business Overview</a:t>
            </a:r>
          </a:p>
          <a:p>
            <a:r>
              <a:rPr lang="en-US" sz="800" dirty="0"/>
              <a:t>The Bank serves retail and commercial customers across Canada under the Equitable Bank and </a:t>
            </a:r>
            <a:r>
              <a:rPr lang="en-US" sz="800" i="1" dirty="0"/>
              <a:t>EQ Bank </a:t>
            </a:r>
            <a:r>
              <a:rPr lang="en-US" sz="800" dirty="0"/>
              <a:t>brands. </a:t>
            </a:r>
          </a:p>
          <a:p>
            <a:r>
              <a:rPr lang="en-US" sz="800" b="1" dirty="0"/>
              <a:t>Deposit Taking:</a:t>
            </a:r>
          </a:p>
          <a:p>
            <a:pPr marL="171450" indent="-171450">
              <a:buFont typeface="Arial" panose="020B0604020202020204" pitchFamily="34" charset="0"/>
              <a:buChar char="•"/>
            </a:pPr>
            <a:r>
              <a:rPr lang="en-US" sz="800" i="1" dirty="0"/>
              <a:t>EQ Bank launched </a:t>
            </a:r>
            <a:r>
              <a:rPr lang="en-US" sz="800" dirty="0"/>
              <a:t>in 2016, directly reaches Canadian savers who are looking for an alternative to Canada’s big banks. </a:t>
            </a:r>
            <a:r>
              <a:rPr lang="en-US" sz="800" i="1" dirty="0"/>
              <a:t>EQ Bank’s </a:t>
            </a:r>
            <a:r>
              <a:rPr lang="en-US" sz="800" dirty="0"/>
              <a:t>GICs are an important product, offering an attractive long-term investment option for its digital customers. Equitable Bank offers a suite of safe and secure deposit products through third party agents, investment dealers, and financial planners across the country. </a:t>
            </a:r>
          </a:p>
          <a:p>
            <a:r>
              <a:rPr lang="en-US" sz="800" b="1" dirty="0"/>
              <a:t>Retail Lending:</a:t>
            </a:r>
          </a:p>
          <a:p>
            <a:r>
              <a:rPr lang="en-US" sz="800" b="1" i="1" dirty="0"/>
              <a:t>Alternative Single-Family Lending: </a:t>
            </a:r>
            <a:endParaRPr lang="en-US" sz="800" dirty="0"/>
          </a:p>
          <a:p>
            <a:pPr marL="171450" indent="-171450">
              <a:buFont typeface="Arial" panose="020B0604020202020204" pitchFamily="34" charset="0"/>
              <a:buChar char="•"/>
            </a:pPr>
            <a:r>
              <a:rPr lang="en-US" sz="800" dirty="0"/>
              <a:t>Equitable offers mortgages and Home Equity Lines of Credit (“HELOCs”) on residential properties across Canada, distributed through a network of independent mortgage brokers. </a:t>
            </a:r>
          </a:p>
          <a:p>
            <a:pPr marL="171450" indent="-171450">
              <a:buFont typeface="Arial" panose="020B0604020202020204" pitchFamily="34" charset="0"/>
              <a:buChar char="•"/>
            </a:pPr>
            <a:r>
              <a:rPr lang="en-US" sz="800" dirty="0"/>
              <a:t>In 2018, the Company expanded its retail product offerings to include both reverse mortgages and Cash Surrender Value (“CSV”) Lines of Credit. </a:t>
            </a:r>
          </a:p>
          <a:p>
            <a:endParaRPr lang="en-US" sz="800" b="1" dirty="0"/>
          </a:p>
        </p:txBody>
      </p:sp>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89</a:t>
            </a:fld>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400" y="914400"/>
            <a:ext cx="2057400" cy="597049"/>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10A4FDC7-71EB-A243-ABC7-BF4C3B32CF72}"/>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8" name="Chart 7">
            <a:extLst>
              <a:ext uri="{FF2B5EF4-FFF2-40B4-BE49-F238E27FC236}">
                <a16:creationId xmlns:a16="http://schemas.microsoft.com/office/drawing/2014/main" id="{00000000-0008-0000-0600-000029000000}"/>
              </a:ext>
            </a:extLst>
          </p:cNvPr>
          <p:cNvGraphicFramePr>
            <a:graphicFrameLocks/>
          </p:cNvGraphicFramePr>
          <p:nvPr>
            <p:extLst>
              <p:ext uri="{D42A27DB-BD31-4B8C-83A1-F6EECF244321}">
                <p14:modId xmlns:p14="http://schemas.microsoft.com/office/powerpoint/2010/main" val="1650929895"/>
              </p:ext>
            </p:extLst>
          </p:nvPr>
        </p:nvGraphicFramePr>
        <p:xfrm>
          <a:off x="163009" y="1664607"/>
          <a:ext cx="3937000" cy="46917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a:extLst>
              <a:ext uri="{FF2B5EF4-FFF2-40B4-BE49-F238E27FC236}">
                <a16:creationId xmlns:a16="http://schemas.microsoft.com/office/drawing/2014/main" id="{3DEB8B76-E9F4-4BD8-9392-8BC17AEC39F0}"/>
              </a:ext>
            </a:extLst>
          </p:cNvPr>
          <p:cNvGraphicFramePr>
            <a:graphicFrameLocks noChangeAspect="1"/>
          </p:cNvGraphicFramePr>
          <p:nvPr>
            <p:extLst>
              <p:ext uri="{D42A27DB-BD31-4B8C-83A1-F6EECF244321}">
                <p14:modId xmlns:p14="http://schemas.microsoft.com/office/powerpoint/2010/main" val="1434987090"/>
              </p:ext>
            </p:extLst>
          </p:nvPr>
        </p:nvGraphicFramePr>
        <p:xfrm>
          <a:off x="4191000" y="4018369"/>
          <a:ext cx="4757737" cy="2181225"/>
        </p:xfrm>
        <a:graphic>
          <a:graphicData uri="http://schemas.openxmlformats.org/presentationml/2006/ole">
            <mc:AlternateContent xmlns:mc="http://schemas.openxmlformats.org/markup-compatibility/2006">
              <mc:Choice xmlns:v="urn:schemas-microsoft-com:vml" Requires="v">
                <p:oleObj spid="_x0000_s66561" name="Macro-Enabled Worksheet" r:id="rId6" imgW="4757725" imgH="2181247" progId="Excel.SheetMacroEnabled.12">
                  <p:link updateAutomatic="1"/>
                </p:oleObj>
              </mc:Choice>
              <mc:Fallback>
                <p:oleObj name="Macro-Enabled Worksheet" r:id="rId6" imgW="4757725" imgH="2181247" progId="Excel.SheetMacroEnabled.12">
                  <p:link updateAutomatic="1"/>
                  <p:pic>
                    <p:nvPicPr>
                      <p:cNvPr id="4" name="Object 3">
                        <a:extLst>
                          <a:ext uri="{FF2B5EF4-FFF2-40B4-BE49-F238E27FC236}">
                            <a16:creationId xmlns:a16="http://schemas.microsoft.com/office/drawing/2014/main" id="{3DEB8B76-E9F4-4BD8-9392-8BC17AEC39F0}"/>
                          </a:ext>
                        </a:extLst>
                      </p:cNvPr>
                      <p:cNvPicPr/>
                      <p:nvPr/>
                    </p:nvPicPr>
                    <p:blipFill>
                      <a:blip r:embed="rId7"/>
                      <a:stretch>
                        <a:fillRect/>
                      </a:stretch>
                    </p:blipFill>
                    <p:spPr>
                      <a:xfrm>
                        <a:off x="4191000" y="4018369"/>
                        <a:ext cx="4757737" cy="2181225"/>
                      </a:xfrm>
                      <a:prstGeom prst="rect">
                        <a:avLst/>
                      </a:prstGeom>
                    </p:spPr>
                  </p:pic>
                </p:oleObj>
              </mc:Fallback>
            </mc:AlternateContent>
          </a:graphicData>
        </a:graphic>
      </p:graphicFrame>
    </p:spTree>
    <p:extLst>
      <p:ext uri="{BB962C8B-B14F-4D97-AF65-F5344CB8AC3E}">
        <p14:creationId xmlns:p14="http://schemas.microsoft.com/office/powerpoint/2010/main" val="713202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3" name="Rectangle 2"/>
          <p:cNvSpPr>
            <a:spLocks noGrp="1" noChangeArrowheads="1"/>
          </p:cNvSpPr>
          <p:nvPr>
            <p:ph type="title"/>
          </p:nvPr>
        </p:nvSpPr>
        <p:spPr>
          <a:xfrm>
            <a:off x="457200" y="0"/>
            <a:ext cx="4267200" cy="1600200"/>
          </a:xfrm>
        </p:spPr>
        <p:txBody>
          <a:bodyPr/>
          <a:lstStyle/>
          <a:p>
            <a:pPr eaLnBrk="1" hangingPunct="1"/>
            <a:r>
              <a:rPr lang="en-US" dirty="0"/>
              <a:t>Full-Service Bank Total Personal Share</a:t>
            </a:r>
          </a:p>
        </p:txBody>
      </p:sp>
      <p:sp>
        <p:nvSpPr>
          <p:cNvPr id="701442" name="Slide Number Placeholder 4"/>
          <p:cNvSpPr>
            <a:spLocks noGrp="1"/>
          </p:cNvSpPr>
          <p:nvPr>
            <p:ph type="sldNum" sz="quarter" idx="12"/>
          </p:nvPr>
        </p:nvSpPr>
        <p:spPr>
          <a:noFill/>
          <a:ln>
            <a:miter lim="800000"/>
            <a:headEnd/>
            <a:tailEnd/>
          </a:ln>
        </p:spPr>
        <p:txBody>
          <a:bodyPr/>
          <a:lstStyle/>
          <a:p>
            <a:fld id="{3055E8BD-B052-4170-879E-175F2950A789}" type="slidenum">
              <a:rPr lang="en-US" smtClean="0"/>
              <a:pPr/>
              <a:t>9</a:t>
            </a:fld>
            <a:endParaRPr lang="en-US" dirty="0"/>
          </a:p>
        </p:txBody>
      </p:sp>
      <p:sp>
        <p:nvSpPr>
          <p:cNvPr id="6" name="TextBox 5">
            <a:extLst>
              <a:ext uri="{FF2B5EF4-FFF2-40B4-BE49-F238E27FC236}">
                <a16:creationId xmlns:a16="http://schemas.microsoft.com/office/drawing/2014/main" id="{016885DA-C77A-2B49-A75C-E8C9E19FDFE4}"/>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8" name="Chart 7">
            <a:extLst>
              <a:ext uri="{FF2B5EF4-FFF2-40B4-BE49-F238E27FC236}">
                <a16:creationId xmlns:a16="http://schemas.microsoft.com/office/drawing/2014/main" id="{00000000-0008-0000-0600-000030000000}"/>
              </a:ext>
            </a:extLst>
          </p:cNvPr>
          <p:cNvGraphicFramePr>
            <a:graphicFrameLocks/>
          </p:cNvGraphicFramePr>
          <p:nvPr>
            <p:extLst>
              <p:ext uri="{D42A27DB-BD31-4B8C-83A1-F6EECF244321}">
                <p14:modId xmlns:p14="http://schemas.microsoft.com/office/powerpoint/2010/main" val="3303440394"/>
              </p:ext>
            </p:extLst>
          </p:nvPr>
        </p:nvGraphicFramePr>
        <p:xfrm>
          <a:off x="228600" y="1687232"/>
          <a:ext cx="4038600" cy="44894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Object 2">
            <a:extLst>
              <a:ext uri="{FF2B5EF4-FFF2-40B4-BE49-F238E27FC236}">
                <a16:creationId xmlns:a16="http://schemas.microsoft.com/office/drawing/2014/main" id="{91E17B71-0E18-4985-BA54-C7D4E166CD1F}"/>
              </a:ext>
            </a:extLst>
          </p:cNvPr>
          <p:cNvGraphicFramePr>
            <a:graphicFrameLocks noChangeAspect="1"/>
          </p:cNvGraphicFramePr>
          <p:nvPr>
            <p:extLst>
              <p:ext uri="{D42A27DB-BD31-4B8C-83A1-F6EECF244321}">
                <p14:modId xmlns:p14="http://schemas.microsoft.com/office/powerpoint/2010/main" val="2123277804"/>
              </p:ext>
            </p:extLst>
          </p:nvPr>
        </p:nvGraphicFramePr>
        <p:xfrm>
          <a:off x="4195520" y="4038600"/>
          <a:ext cx="4757737" cy="2143125"/>
        </p:xfrm>
        <a:graphic>
          <a:graphicData uri="http://schemas.openxmlformats.org/presentationml/2006/ole">
            <mc:AlternateContent xmlns:mc="http://schemas.openxmlformats.org/markup-compatibility/2006">
              <mc:Choice xmlns:v="urn:schemas-microsoft-com:vml" Requires="v">
                <p:oleObj spid="_x0000_s4097" name="Macro-Enabled Worksheet" r:id="rId5" imgW="4757725" imgH="2143327" progId="Excel.SheetMacroEnabled.12">
                  <p:link updateAutomatic="1"/>
                </p:oleObj>
              </mc:Choice>
              <mc:Fallback>
                <p:oleObj name="Macro-Enabled Worksheet" r:id="rId5" imgW="4757725" imgH="2143327" progId="Excel.SheetMacroEnabled.12">
                  <p:link updateAutomatic="1"/>
                  <p:pic>
                    <p:nvPicPr>
                      <p:cNvPr id="3" name="Object 2">
                        <a:extLst>
                          <a:ext uri="{FF2B5EF4-FFF2-40B4-BE49-F238E27FC236}">
                            <a16:creationId xmlns:a16="http://schemas.microsoft.com/office/drawing/2014/main" id="{91E17B71-0E18-4985-BA54-C7D4E166CD1F}"/>
                          </a:ext>
                        </a:extLst>
                      </p:cNvPr>
                      <p:cNvPicPr/>
                      <p:nvPr/>
                    </p:nvPicPr>
                    <p:blipFill>
                      <a:blip r:embed="rId6"/>
                      <a:stretch>
                        <a:fillRect/>
                      </a:stretch>
                    </p:blipFill>
                    <p:spPr>
                      <a:xfrm>
                        <a:off x="4195520" y="4038600"/>
                        <a:ext cx="4757737" cy="2143125"/>
                      </a:xfrm>
                      <a:prstGeom prst="rect">
                        <a:avLst/>
                      </a:prstGeom>
                    </p:spPr>
                  </p:pic>
                </p:oleObj>
              </mc:Fallback>
            </mc:AlternateContent>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90</a:t>
            </a:fld>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400" y="914400"/>
            <a:ext cx="2057400" cy="597049"/>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sp>
        <p:nvSpPr>
          <p:cNvPr id="7" name="Title 1">
            <a:extLst>
              <a:ext uri="{FF2B5EF4-FFF2-40B4-BE49-F238E27FC236}">
                <a16:creationId xmlns:a16="http://schemas.microsoft.com/office/drawing/2014/main" id="{FBDEF00D-8E92-0D42-B313-FE3A897010DF}"/>
              </a:ext>
            </a:extLst>
          </p:cNvPr>
          <p:cNvSpPr txBox="1">
            <a:spLocks/>
          </p:cNvSpPr>
          <p:nvPr/>
        </p:nvSpPr>
        <p:spPr>
          <a:xfrm>
            <a:off x="3352800" y="328612"/>
            <a:ext cx="6629400" cy="16002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dirty="0"/>
              <a:t>5 Year Share of Market Trends</a:t>
            </a:r>
            <a:br>
              <a:rPr lang="en-CA" dirty="0"/>
            </a:br>
            <a:endParaRPr lang="en-US" dirty="0"/>
          </a:p>
        </p:txBody>
      </p:sp>
      <p:graphicFrame>
        <p:nvGraphicFramePr>
          <p:cNvPr id="10" name="Chart 9">
            <a:extLst>
              <a:ext uri="{FF2B5EF4-FFF2-40B4-BE49-F238E27FC236}">
                <a16:creationId xmlns:a16="http://schemas.microsoft.com/office/drawing/2014/main" id="{00000000-0008-0000-0800-000039000000}"/>
              </a:ext>
            </a:extLst>
          </p:cNvPr>
          <p:cNvGraphicFramePr>
            <a:graphicFrameLocks/>
          </p:cNvGraphicFramePr>
          <p:nvPr>
            <p:extLst>
              <p:ext uri="{D42A27DB-BD31-4B8C-83A1-F6EECF244321}">
                <p14:modId xmlns:p14="http://schemas.microsoft.com/office/powerpoint/2010/main" val="7078216"/>
              </p:ext>
            </p:extLst>
          </p:nvPr>
        </p:nvGraphicFramePr>
        <p:xfrm>
          <a:off x="289689" y="1600199"/>
          <a:ext cx="4318000" cy="4633139"/>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BB76A3BA-EBA1-9641-89CC-A365CE4D9C56}"/>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Quarterly</a:t>
            </a:r>
          </a:p>
        </p:txBody>
      </p:sp>
      <p:graphicFrame>
        <p:nvGraphicFramePr>
          <p:cNvPr id="12" name="Chart 11">
            <a:extLst>
              <a:ext uri="{FF2B5EF4-FFF2-40B4-BE49-F238E27FC236}">
                <a16:creationId xmlns:a16="http://schemas.microsoft.com/office/drawing/2014/main" id="{00000000-0008-0000-0B00-000039000000}"/>
              </a:ext>
            </a:extLst>
          </p:cNvPr>
          <p:cNvGraphicFramePr>
            <a:graphicFrameLocks/>
          </p:cNvGraphicFramePr>
          <p:nvPr>
            <p:extLst>
              <p:ext uri="{D42A27DB-BD31-4B8C-83A1-F6EECF244321}">
                <p14:modId xmlns:p14="http://schemas.microsoft.com/office/powerpoint/2010/main" val="901490127"/>
              </p:ext>
            </p:extLst>
          </p:nvPr>
        </p:nvGraphicFramePr>
        <p:xfrm>
          <a:off x="284480" y="1651934"/>
          <a:ext cx="3611718" cy="452966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Object 3">
            <a:extLst>
              <a:ext uri="{FF2B5EF4-FFF2-40B4-BE49-F238E27FC236}">
                <a16:creationId xmlns:a16="http://schemas.microsoft.com/office/drawing/2014/main" id="{4069AFBA-5B65-4D28-9B42-0E3E763E491E}"/>
              </a:ext>
            </a:extLst>
          </p:cNvPr>
          <p:cNvGraphicFramePr>
            <a:graphicFrameLocks noChangeAspect="1"/>
          </p:cNvGraphicFramePr>
          <p:nvPr>
            <p:extLst>
              <p:ext uri="{D42A27DB-BD31-4B8C-83A1-F6EECF244321}">
                <p14:modId xmlns:p14="http://schemas.microsoft.com/office/powerpoint/2010/main" val="3938182618"/>
              </p:ext>
            </p:extLst>
          </p:nvPr>
        </p:nvGraphicFramePr>
        <p:xfrm>
          <a:off x="4204585" y="4031985"/>
          <a:ext cx="4757737" cy="2181225"/>
        </p:xfrm>
        <a:graphic>
          <a:graphicData uri="http://schemas.openxmlformats.org/presentationml/2006/ole">
            <mc:AlternateContent xmlns:mc="http://schemas.openxmlformats.org/markup-compatibility/2006">
              <mc:Choice xmlns:v="urn:schemas-microsoft-com:vml" Requires="v">
                <p:oleObj spid="_x0000_s67585" name="Macro-Enabled Worksheet" r:id="rId7" imgW="4757725" imgH="2181247" progId="Excel.SheetMacroEnabled.12">
                  <p:link updateAutomatic="1"/>
                </p:oleObj>
              </mc:Choice>
              <mc:Fallback>
                <p:oleObj name="Macro-Enabled Worksheet" r:id="rId7" imgW="4757725" imgH="2181247" progId="Excel.SheetMacroEnabled.12">
                  <p:link updateAutomatic="1"/>
                  <p:pic>
                    <p:nvPicPr>
                      <p:cNvPr id="4" name="Object 3">
                        <a:extLst>
                          <a:ext uri="{FF2B5EF4-FFF2-40B4-BE49-F238E27FC236}">
                            <a16:creationId xmlns:a16="http://schemas.microsoft.com/office/drawing/2014/main" id="{4069AFBA-5B65-4D28-9B42-0E3E763E491E}"/>
                          </a:ext>
                        </a:extLst>
                      </p:cNvPr>
                      <p:cNvPicPr/>
                      <p:nvPr/>
                    </p:nvPicPr>
                    <p:blipFill>
                      <a:blip r:embed="rId8"/>
                      <a:stretch>
                        <a:fillRect/>
                      </a:stretch>
                    </p:blipFill>
                    <p:spPr>
                      <a:xfrm>
                        <a:off x="4204585" y="4031985"/>
                        <a:ext cx="4757737" cy="2181225"/>
                      </a:xfrm>
                      <a:prstGeom prst="rect">
                        <a:avLst/>
                      </a:prstGeom>
                    </p:spPr>
                  </p:pic>
                </p:oleObj>
              </mc:Fallback>
            </mc:AlternateContent>
          </a:graphicData>
        </a:graphic>
      </p:graphicFrame>
    </p:spTree>
    <p:extLst>
      <p:ext uri="{BB962C8B-B14F-4D97-AF65-F5344CB8AC3E}">
        <p14:creationId xmlns:p14="http://schemas.microsoft.com/office/powerpoint/2010/main" val="18404727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76600" y="-76200"/>
            <a:ext cx="3733800" cy="1600200"/>
          </a:xfrm>
        </p:spPr>
        <p:txBody>
          <a:bodyPr/>
          <a:lstStyle/>
          <a:p>
            <a:r>
              <a:rPr lang="en-CA" dirty="0"/>
              <a:t>Press Releases:</a:t>
            </a:r>
          </a:p>
        </p:txBody>
      </p:sp>
      <p:sp>
        <p:nvSpPr>
          <p:cNvPr id="9" name="Content Placeholder 8"/>
          <p:cNvSpPr>
            <a:spLocks noGrp="1"/>
          </p:cNvSpPr>
          <p:nvPr>
            <p:ph idx="1"/>
          </p:nvPr>
        </p:nvSpPr>
        <p:spPr>
          <a:xfrm>
            <a:off x="838200" y="1749552"/>
            <a:ext cx="7571163" cy="4495800"/>
          </a:xfrm>
        </p:spPr>
        <p:txBody>
          <a:bodyPr>
            <a:noAutofit/>
          </a:bodyPr>
          <a:lstStyle/>
          <a:p>
            <a:pPr>
              <a:buFont typeface="Wingdings" charset="2"/>
              <a:buChar char="§"/>
            </a:pPr>
            <a:endParaRPr lang="en-US" sz="1000" b="0" dirty="0">
              <a:latin typeface="Verdana" panose="020B0604030504040204" pitchFamily="34" charset="0"/>
              <a:ea typeface="Verdana" panose="020B0604030504040204" pitchFamily="34" charset="0"/>
              <a:cs typeface="Verdana" panose="020B0604030504040204" pitchFamily="34" charset="0"/>
            </a:endParaRPr>
          </a:p>
          <a:p>
            <a:pPr>
              <a:buFont typeface="Wingdings" charset="2"/>
              <a:buChar char="§"/>
            </a:pPr>
            <a:r>
              <a:rPr lang="en-US" sz="1000" b="0" i="0" dirty="0">
                <a:solidFill>
                  <a:srgbClr val="424242"/>
                </a:solidFill>
                <a:effectLst/>
                <a:latin typeface="Open Sans" panose="020B0606030504020204" pitchFamily="34" charset="0"/>
              </a:rPr>
              <a:t>Dec 7, 2021: Equitable Bank launches its EQB Evolution Suite® of prime mortgage solutions in Quebec; now serves Canadians coast-to-coast</a:t>
            </a:r>
            <a:endParaRPr lang="en-CA" sz="1000" b="0" dirty="0"/>
          </a:p>
          <a:p>
            <a:pPr>
              <a:buFont typeface="Wingdings" charset="2"/>
              <a:buChar char="§"/>
            </a:pPr>
            <a:r>
              <a:rPr lang="en-CA" sz="1000" b="0" dirty="0"/>
              <a:t>Aug. 5, 2021 /CNW/ - Equitable Bank, Canada's Challenger Bank™, announced a new lending arrangement with Foresters Financial™ that will allow qualifying Foresters members to access funds through an Equitable Bank Cash Surrender Value (CSV) Line of Credit.</a:t>
            </a:r>
          </a:p>
          <a:p>
            <a:pPr>
              <a:buFont typeface="Wingdings" charset="2"/>
              <a:buChar char="§"/>
            </a:pPr>
            <a:r>
              <a:rPr lang="en-CA" sz="1000" b="0" dirty="0"/>
              <a:t> July 14, 2021 /CNW/ - Equitable Bank, Canada's Challenger Bank™, announced a broadening of its life insurance lending program by introducing a new arrangement with Desjardins Insurance. This will allow qualifying Desjardins policyowners to access funds through an Equitable Bank Cash Surrender Value (CSV) Line of Credit.</a:t>
            </a:r>
            <a:endParaRPr lang="en-US" sz="1000" b="0" i="0" dirty="0">
              <a:solidFill>
                <a:srgbClr val="424242"/>
              </a:solidFill>
              <a:effectLst/>
              <a:latin typeface="Open Sans" panose="020B0604020202020204" pitchFamily="34" charset="0"/>
            </a:endParaRPr>
          </a:p>
          <a:p>
            <a:pPr>
              <a:buFont typeface="Wingdings" charset="2"/>
              <a:buChar char="§"/>
            </a:pPr>
            <a:r>
              <a:rPr lang="en-US" sz="1000" b="0" i="0" dirty="0">
                <a:solidFill>
                  <a:srgbClr val="424242"/>
                </a:solidFill>
                <a:effectLst/>
                <a:latin typeface="Open Sans" panose="020B0604020202020204" pitchFamily="34" charset="0"/>
              </a:rPr>
              <a:t>June 10, 2021 /CNW/ - EQ Bank, powered by Equitable Bank, Canada's Challenger Bank™, has added a US Dollar Account to its ever-expanding suite of smarter digital banking products for Canadians who are looking to make their money work harder for them.</a:t>
            </a:r>
            <a:r>
              <a:rPr lang="en-CA" sz="1000" dirty="0"/>
              <a:t>TORONTO, May 3, 2021 </a:t>
            </a:r>
            <a:r>
              <a:rPr lang="en-CA" sz="1000" b="0" dirty="0"/>
              <a:t>/CNW/ - </a:t>
            </a:r>
            <a:r>
              <a:rPr lang="en-CA" sz="1000" dirty="0">
                <a:hlinkClick r:id="rId3"/>
              </a:rPr>
              <a:t>EQ Bank</a:t>
            </a:r>
            <a:r>
              <a:rPr lang="en-CA" sz="1000" b="0" dirty="0"/>
              <a:t>, powered by Equitable Bank, Canada's Challenger Bank™, announced the launch of its Mortgage Marketplace, a new digital service that will allow customers to shop over 2,000 mortgage products offered by Canadian lenders to get the best rates in the market.</a:t>
            </a:r>
          </a:p>
          <a:p>
            <a:pPr>
              <a:buFont typeface="Wingdings" charset="2"/>
              <a:buChar char="§"/>
            </a:pPr>
            <a:r>
              <a:rPr lang="en-US" sz="1000" b="0" i="0" dirty="0">
                <a:solidFill>
                  <a:srgbClr val="424242"/>
                </a:solidFill>
                <a:effectLst/>
                <a:latin typeface="Open Sans" panose="020B0606030504020204" pitchFamily="34" charset="0"/>
              </a:rPr>
              <a:t> May 3, 2021 /CNW/ - </a:t>
            </a:r>
            <a:r>
              <a:rPr lang="en-US" sz="1000" b="1" i="0" u="none" strike="noStrike" dirty="0">
                <a:solidFill>
                  <a:srgbClr val="BE1D5C"/>
                </a:solidFill>
                <a:effectLst/>
                <a:latin typeface="Open Sans" panose="020B0606030504020204" pitchFamily="34" charset="0"/>
                <a:hlinkClick r:id="rId3"/>
              </a:rPr>
              <a:t>EQ Bank</a:t>
            </a:r>
            <a:r>
              <a:rPr lang="en-US" sz="1000" b="0" i="0" dirty="0">
                <a:solidFill>
                  <a:srgbClr val="424242"/>
                </a:solidFill>
                <a:effectLst/>
                <a:latin typeface="Open Sans" panose="020B0606030504020204" pitchFamily="34" charset="0"/>
              </a:rPr>
              <a:t>, powered by Equitable Bank, Canada's Challenger Bank™, announced the launch of its Mortgage Marketplace, a new digital service that will allow customers to shop over 2,000 mortgage products offered by Canadian lenders to get the best rates in the market.</a:t>
            </a:r>
            <a:endPar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Font typeface="Wingdings" charset="2"/>
              <a:buChar char="§"/>
            </a:pPr>
            <a:r>
              <a:rPr lang="en-US" sz="1000" dirty="0">
                <a:solidFill>
                  <a:schemeClr val="tx1"/>
                </a:solidFill>
                <a:latin typeface="Verdana" panose="020B0604030504040204" pitchFamily="34" charset="0"/>
                <a:ea typeface="Verdana" panose="020B0604030504040204" pitchFamily="34" charset="0"/>
                <a:cs typeface="Verdana" panose="020B0604030504040204" pitchFamily="34" charset="0"/>
              </a:rPr>
              <a:t>Jan. 14, 2021 /CNW/ </a:t>
            </a:r>
            <a:r>
              <a:rPr lang="en-US" sz="1000" b="0" dirty="0">
                <a:solidFill>
                  <a:schemeClr val="tx1"/>
                </a:solidFill>
                <a:latin typeface="Verdana" panose="020B0604030504040204" pitchFamily="34" charset="0"/>
                <a:ea typeface="Verdana" panose="020B0604030504040204" pitchFamily="34" charset="0"/>
                <a:cs typeface="Verdana" panose="020B0604030504040204" pitchFamily="34" charset="0"/>
              </a:rPr>
              <a:t>- Equitable Group Inc. (TSX: EQB) (TSX: EQB.PR.C), through its wholly-owned subsidiary Equitable Bank (Equitable), is pleased to announce a new arrangement with Coast Capital Savings Federal Credit Union (Coast Capital) to bring the Equitable Bank Reverse Mortgage to members of the BC-based federal credit union.</a:t>
            </a:r>
          </a:p>
        </p:txBody>
      </p:sp>
      <p:sp>
        <p:nvSpPr>
          <p:cNvPr id="5" name="Slide Number Placeholder 4"/>
          <p:cNvSpPr>
            <a:spLocks noGrp="1"/>
          </p:cNvSpPr>
          <p:nvPr>
            <p:ph type="sldNum" sz="quarter" idx="12"/>
          </p:nvPr>
        </p:nvSpPr>
        <p:spPr/>
        <p:txBody>
          <a:bodyPr/>
          <a:lstStyle/>
          <a:p>
            <a:pPr>
              <a:defRPr/>
            </a:pPr>
            <a:fld id="{CEA8465A-EA94-4FE2-B137-FBCA3708F314}" type="slidenum">
              <a:rPr lang="en-US" smtClean="0"/>
              <a:pPr>
                <a:defRPr/>
              </a:pPr>
              <a:t>91</a:t>
            </a:fld>
            <a:endParaRPr lang="en-US" dirty="0"/>
          </a:p>
        </p:txBody>
      </p:sp>
      <p:sp>
        <p:nvSpPr>
          <p:cNvPr id="10" name="TextBox 9">
            <a:hlinkClick r:id="rId4"/>
          </p:cNvPr>
          <p:cNvSpPr txBox="1"/>
          <p:nvPr/>
        </p:nvSpPr>
        <p:spPr>
          <a:xfrm>
            <a:off x="7467600" y="6444476"/>
            <a:ext cx="514500" cy="276999"/>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CA" b="0" dirty="0">
                <a:ln>
                  <a:solidFill>
                    <a:schemeClr val="bg1"/>
                  </a:solidFill>
                </a:ln>
                <a:solidFill>
                  <a:schemeClr val="tx1"/>
                </a:solidFill>
                <a:hlinkClick r:id="rId4"/>
              </a:rPr>
              <a:t>Press</a:t>
            </a:r>
            <a:endParaRPr lang="en-US" b="0" dirty="0">
              <a:ln>
                <a:solidFill>
                  <a:schemeClr val="bg1"/>
                </a:solidFill>
              </a:ln>
              <a:solidFill>
                <a:schemeClr val="tx1"/>
              </a:solidFill>
            </a:endParaRPr>
          </a:p>
        </p:txBody>
      </p:sp>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5800" y="850751"/>
            <a:ext cx="2057400" cy="597049"/>
          </a:xfrm>
          <a:prstGeom prst="rect">
            <a:avLst/>
          </a:prstGeom>
          <a:ln>
            <a:solidFill>
              <a:schemeClr val="tx1">
                <a:lumMod val="50000"/>
                <a:lumOff val="50000"/>
              </a:schemeClr>
            </a:solidFill>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D7E23C93-F777-454B-86FA-28B0BD1570E7}"/>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sp>
        <p:nvSpPr>
          <p:cNvPr id="12" name="Rectangle 11">
            <a:extLst>
              <a:ext uri="{FF2B5EF4-FFF2-40B4-BE49-F238E27FC236}">
                <a16:creationId xmlns:a16="http://schemas.microsoft.com/office/drawing/2014/main" id="{8DDB4843-4F91-864B-A629-D26829883679}"/>
              </a:ext>
            </a:extLst>
          </p:cNvPr>
          <p:cNvSpPr/>
          <p:nvPr/>
        </p:nvSpPr>
        <p:spPr>
          <a:xfrm>
            <a:off x="8610600" y="5892800"/>
            <a:ext cx="4572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0919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92</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914400"/>
            <a:ext cx="2209800" cy="580180"/>
          </a:xfrm>
          <a:prstGeom prst="rect">
            <a:avLst/>
          </a:prstGeom>
          <a:effectLst>
            <a:outerShdw blurRad="76200" dist="38100" dir="2700000" algn="tl" rotWithShape="0">
              <a:prstClr val="black">
                <a:alpha val="40000"/>
              </a:prstClr>
            </a:outerShdw>
          </a:effectLst>
        </p:spPr>
      </p:pic>
      <p:sp>
        <p:nvSpPr>
          <p:cNvPr id="9" name="TextBox 8">
            <a:extLst>
              <a:ext uri="{FF2B5EF4-FFF2-40B4-BE49-F238E27FC236}">
                <a16:creationId xmlns:a16="http://schemas.microsoft.com/office/drawing/2014/main" id="{E7A48821-9282-3B40-8230-FA76D2BD3ABA}"/>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10" name="Chart 9">
            <a:extLst>
              <a:ext uri="{FF2B5EF4-FFF2-40B4-BE49-F238E27FC236}">
                <a16:creationId xmlns:a16="http://schemas.microsoft.com/office/drawing/2014/main" id="{00000000-0008-0000-0600-000026000000}"/>
              </a:ext>
            </a:extLst>
          </p:cNvPr>
          <p:cNvGraphicFramePr>
            <a:graphicFrameLocks/>
          </p:cNvGraphicFramePr>
          <p:nvPr>
            <p:extLst>
              <p:ext uri="{D42A27DB-BD31-4B8C-83A1-F6EECF244321}">
                <p14:modId xmlns:p14="http://schemas.microsoft.com/office/powerpoint/2010/main" val="2025613579"/>
              </p:ext>
            </p:extLst>
          </p:nvPr>
        </p:nvGraphicFramePr>
        <p:xfrm>
          <a:off x="72906" y="1585168"/>
          <a:ext cx="4000500" cy="459740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6E1BF3CB-3222-2744-8A0D-6380DF2BD6A4}"/>
              </a:ext>
            </a:extLst>
          </p:cNvPr>
          <p:cNvSpPr txBox="1"/>
          <p:nvPr/>
        </p:nvSpPr>
        <p:spPr>
          <a:xfrm>
            <a:off x="4323522" y="1676400"/>
            <a:ext cx="4572000" cy="2308324"/>
          </a:xfrm>
          <a:prstGeom prst="rect">
            <a:avLst/>
          </a:prstGeom>
          <a:solidFill>
            <a:schemeClr val="bg1"/>
          </a:solidFill>
        </p:spPr>
        <p:txBody>
          <a:bodyPr wrap="square" rtlCol="0">
            <a:spAutoFit/>
          </a:bodyPr>
          <a:lstStyle/>
          <a:p>
            <a:r>
              <a:rPr lang="en-US" sz="900" b="1" dirty="0"/>
              <a:t>About Us – Website Jan 2020</a:t>
            </a:r>
          </a:p>
          <a:p>
            <a:r>
              <a:rPr lang="en-US" sz="900" dirty="0"/>
              <a:t>Manulife Bank was Canada’s first branchless bank, back 25 years ago</a:t>
            </a:r>
          </a:p>
          <a:p>
            <a:r>
              <a:rPr lang="en-US" sz="900" b="1" dirty="0"/>
              <a:t>Leading the evolution of digital banking </a:t>
            </a:r>
          </a:p>
          <a:p>
            <a:pPr marL="171450" indent="-171450">
              <a:buFont typeface="Arial" panose="020B0604020202020204" pitchFamily="34" charset="0"/>
              <a:buChar char="•"/>
            </a:pPr>
            <a:r>
              <a:rPr lang="en-US" sz="900" dirty="0"/>
              <a:t>Banking today is about instant access,  In a fast-paced world, you need your bank to keep up.  We’re not just keeping up – we’re comfortably ahead of the curve.</a:t>
            </a:r>
          </a:p>
          <a:p>
            <a:pPr marL="171450" indent="-171450">
              <a:buFont typeface="Arial" panose="020B0604020202020204" pitchFamily="34" charset="0"/>
              <a:buChar char="•"/>
            </a:pPr>
            <a:r>
              <a:rPr lang="en-US" sz="900" dirty="0"/>
              <a:t>With our </a:t>
            </a:r>
            <a:r>
              <a:rPr lang="en-US" sz="900" dirty="0">
                <a:hlinkClick r:id="rId6"/>
              </a:rPr>
              <a:t>mobile banking app</a:t>
            </a:r>
            <a:r>
              <a:rPr lang="en-US" sz="900" dirty="0"/>
              <a:t> and </a:t>
            </a:r>
            <a:r>
              <a:rPr lang="en-US" sz="900" dirty="0">
                <a:hlinkClick r:id="rId7"/>
              </a:rPr>
              <a:t>online banking</a:t>
            </a:r>
            <a:r>
              <a:rPr lang="en-US" sz="900" dirty="0"/>
              <a:t>, we make your banking fast and easy so you can focus on more important things. And, when you want to talk instead of tapping or clicking, our customer support </a:t>
            </a:r>
            <a:r>
              <a:rPr lang="en-US" sz="900" dirty="0" err="1"/>
              <a:t>centre</a:t>
            </a:r>
            <a:r>
              <a:rPr lang="en-US" sz="900" dirty="0"/>
              <a:t> is open 365 days a year.</a:t>
            </a:r>
          </a:p>
          <a:p>
            <a:r>
              <a:rPr lang="en-US" sz="900" b="1" dirty="0"/>
              <a:t>Partnering with advisors to get the right products in your hands </a:t>
            </a:r>
          </a:p>
          <a:p>
            <a:pPr marL="171450" indent="-171450">
              <a:buFont typeface="Arial" panose="020B0604020202020204" pitchFamily="34" charset="0"/>
              <a:buChar char="•"/>
            </a:pPr>
            <a:r>
              <a:rPr lang="en-US" sz="900" dirty="0"/>
              <a:t>Manulife Bank partners with financial advisors providing our products to you through them.  Your advisor knows you, understands your specific needs, and can guide you towards an appropriate mix of banking solutions. </a:t>
            </a:r>
          </a:p>
          <a:p>
            <a:endParaRPr lang="en-US" sz="900" b="1" dirty="0"/>
          </a:p>
        </p:txBody>
      </p:sp>
      <p:graphicFrame>
        <p:nvGraphicFramePr>
          <p:cNvPr id="3" name="Object 2">
            <a:extLst>
              <a:ext uri="{FF2B5EF4-FFF2-40B4-BE49-F238E27FC236}">
                <a16:creationId xmlns:a16="http://schemas.microsoft.com/office/drawing/2014/main" id="{F51AD01B-77F8-43C0-97D2-47DC0F1E1920}"/>
              </a:ext>
            </a:extLst>
          </p:cNvPr>
          <p:cNvGraphicFramePr>
            <a:graphicFrameLocks noChangeAspect="1"/>
          </p:cNvGraphicFramePr>
          <p:nvPr>
            <p:extLst>
              <p:ext uri="{D42A27DB-BD31-4B8C-83A1-F6EECF244321}">
                <p14:modId xmlns:p14="http://schemas.microsoft.com/office/powerpoint/2010/main" val="895589833"/>
              </p:ext>
            </p:extLst>
          </p:nvPr>
        </p:nvGraphicFramePr>
        <p:xfrm>
          <a:off x="4230653" y="4022261"/>
          <a:ext cx="4757737" cy="2162175"/>
        </p:xfrm>
        <a:graphic>
          <a:graphicData uri="http://schemas.openxmlformats.org/presentationml/2006/ole">
            <mc:AlternateContent xmlns:mc="http://schemas.openxmlformats.org/markup-compatibility/2006">
              <mc:Choice xmlns:v="urn:schemas-microsoft-com:vml" Requires="v">
                <p:oleObj spid="_x0000_s68609" name="Macro-Enabled Worksheet" r:id="rId8" imgW="4757725" imgH="2162287" progId="Excel.SheetMacroEnabled.12">
                  <p:link updateAutomatic="1"/>
                </p:oleObj>
              </mc:Choice>
              <mc:Fallback>
                <p:oleObj name="Macro-Enabled Worksheet" r:id="rId8" imgW="4757725" imgH="2162287" progId="Excel.SheetMacroEnabled.12">
                  <p:link updateAutomatic="1"/>
                  <p:pic>
                    <p:nvPicPr>
                      <p:cNvPr id="3" name="Object 2">
                        <a:extLst>
                          <a:ext uri="{FF2B5EF4-FFF2-40B4-BE49-F238E27FC236}">
                            <a16:creationId xmlns:a16="http://schemas.microsoft.com/office/drawing/2014/main" id="{F51AD01B-77F8-43C0-97D2-47DC0F1E1920}"/>
                          </a:ext>
                        </a:extLst>
                      </p:cNvPr>
                      <p:cNvPicPr/>
                      <p:nvPr/>
                    </p:nvPicPr>
                    <p:blipFill>
                      <a:blip r:embed="rId9"/>
                      <a:stretch>
                        <a:fillRect/>
                      </a:stretch>
                    </p:blipFill>
                    <p:spPr>
                      <a:xfrm>
                        <a:off x="4230653" y="4022261"/>
                        <a:ext cx="4757737" cy="2162175"/>
                      </a:xfrm>
                      <a:prstGeom prst="rect">
                        <a:avLst/>
                      </a:prstGeom>
                    </p:spPr>
                  </p:pic>
                </p:oleObj>
              </mc:Fallback>
            </mc:AlternateContent>
          </a:graphicData>
        </a:graphic>
      </p:graphicFrame>
    </p:spTree>
    <p:extLst>
      <p:ext uri="{BB962C8B-B14F-4D97-AF65-F5344CB8AC3E}">
        <p14:creationId xmlns:p14="http://schemas.microsoft.com/office/powerpoint/2010/main" val="250268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12895CB1-14BC-4FE0-99C1-690DFDDC26D8}" type="slidenum">
              <a:rPr lang="en-US" smtClean="0"/>
              <a:pPr>
                <a:defRPr/>
              </a:pPr>
              <a:t>93</a:t>
            </a:fld>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914400"/>
            <a:ext cx="2209800" cy="580180"/>
          </a:xfrm>
          <a:prstGeom prst="rect">
            <a:avLst/>
          </a:prstGeom>
          <a:effectLst>
            <a:outerShdw blurRad="76200" dist="38100" dir="2700000" algn="tl" rotWithShape="0">
              <a:prstClr val="black">
                <a:alpha val="40000"/>
              </a:prstClr>
            </a:outerShdw>
          </a:effectLst>
        </p:spPr>
      </p:pic>
      <p:sp>
        <p:nvSpPr>
          <p:cNvPr id="12" name="Title 1">
            <a:extLst>
              <a:ext uri="{FF2B5EF4-FFF2-40B4-BE49-F238E27FC236}">
                <a16:creationId xmlns:a16="http://schemas.microsoft.com/office/drawing/2014/main" id="{E568A484-DCDE-A549-9D77-CFC83478B2F2}"/>
              </a:ext>
            </a:extLst>
          </p:cNvPr>
          <p:cNvSpPr txBox="1">
            <a:spLocks/>
          </p:cNvSpPr>
          <p:nvPr/>
        </p:nvSpPr>
        <p:spPr>
          <a:xfrm>
            <a:off x="3352800" y="328612"/>
            <a:ext cx="6629400" cy="16002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dirty="0"/>
              <a:t>5 Year Share of Market Trends</a:t>
            </a:r>
            <a:br>
              <a:rPr lang="en-CA" dirty="0"/>
            </a:br>
            <a:endParaRPr lang="en-US" dirty="0"/>
          </a:p>
        </p:txBody>
      </p:sp>
      <p:sp>
        <p:nvSpPr>
          <p:cNvPr id="14" name="TextBox 13">
            <a:extLst>
              <a:ext uri="{FF2B5EF4-FFF2-40B4-BE49-F238E27FC236}">
                <a16:creationId xmlns:a16="http://schemas.microsoft.com/office/drawing/2014/main" id="{53224D74-6604-8E4B-AE4A-807D701969BC}"/>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Quarterly</a:t>
            </a:r>
          </a:p>
        </p:txBody>
      </p:sp>
      <p:graphicFrame>
        <p:nvGraphicFramePr>
          <p:cNvPr id="10" name="Chart 9">
            <a:extLst>
              <a:ext uri="{FF2B5EF4-FFF2-40B4-BE49-F238E27FC236}">
                <a16:creationId xmlns:a16="http://schemas.microsoft.com/office/drawing/2014/main" id="{00000000-0008-0000-0B00-000036000000}"/>
              </a:ext>
            </a:extLst>
          </p:cNvPr>
          <p:cNvGraphicFramePr>
            <a:graphicFrameLocks/>
          </p:cNvGraphicFramePr>
          <p:nvPr>
            <p:extLst>
              <p:ext uri="{D42A27DB-BD31-4B8C-83A1-F6EECF244321}">
                <p14:modId xmlns:p14="http://schemas.microsoft.com/office/powerpoint/2010/main" val="355376844"/>
              </p:ext>
            </p:extLst>
          </p:nvPr>
        </p:nvGraphicFramePr>
        <p:xfrm>
          <a:off x="135467" y="1776933"/>
          <a:ext cx="3979333" cy="45296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a:extLst>
              <a:ext uri="{FF2B5EF4-FFF2-40B4-BE49-F238E27FC236}">
                <a16:creationId xmlns:a16="http://schemas.microsoft.com/office/drawing/2014/main" id="{6152E542-0517-4AC2-A2BF-87C24B9D00E5}"/>
              </a:ext>
            </a:extLst>
          </p:cNvPr>
          <p:cNvGraphicFramePr>
            <a:graphicFrameLocks noChangeAspect="1"/>
          </p:cNvGraphicFramePr>
          <p:nvPr>
            <p:extLst>
              <p:ext uri="{D42A27DB-BD31-4B8C-83A1-F6EECF244321}">
                <p14:modId xmlns:p14="http://schemas.microsoft.com/office/powerpoint/2010/main" val="3061398391"/>
              </p:ext>
            </p:extLst>
          </p:nvPr>
        </p:nvGraphicFramePr>
        <p:xfrm>
          <a:off x="4191000" y="4041766"/>
          <a:ext cx="4757737" cy="2162175"/>
        </p:xfrm>
        <a:graphic>
          <a:graphicData uri="http://schemas.openxmlformats.org/presentationml/2006/ole">
            <mc:AlternateContent xmlns:mc="http://schemas.openxmlformats.org/markup-compatibility/2006">
              <mc:Choice xmlns:v="urn:schemas-microsoft-com:vml" Requires="v">
                <p:oleObj spid="_x0000_s69633" name="Macro-Enabled Worksheet" r:id="rId6" imgW="4757725" imgH="2162287" progId="Excel.SheetMacroEnabled.12">
                  <p:link updateAutomatic="1"/>
                </p:oleObj>
              </mc:Choice>
              <mc:Fallback>
                <p:oleObj name="Macro-Enabled Worksheet" r:id="rId6" imgW="4757725" imgH="2162287" progId="Excel.SheetMacroEnabled.12">
                  <p:link updateAutomatic="1"/>
                  <p:pic>
                    <p:nvPicPr>
                      <p:cNvPr id="2" name="Object 1">
                        <a:extLst>
                          <a:ext uri="{FF2B5EF4-FFF2-40B4-BE49-F238E27FC236}">
                            <a16:creationId xmlns:a16="http://schemas.microsoft.com/office/drawing/2014/main" id="{6152E542-0517-4AC2-A2BF-87C24B9D00E5}"/>
                          </a:ext>
                        </a:extLst>
                      </p:cNvPr>
                      <p:cNvPicPr/>
                      <p:nvPr/>
                    </p:nvPicPr>
                    <p:blipFill>
                      <a:blip r:embed="rId7"/>
                      <a:stretch>
                        <a:fillRect/>
                      </a:stretch>
                    </p:blipFill>
                    <p:spPr>
                      <a:xfrm>
                        <a:off x="4191000" y="4041766"/>
                        <a:ext cx="4757737" cy="2162175"/>
                      </a:xfrm>
                      <a:prstGeom prst="rect">
                        <a:avLst/>
                      </a:prstGeom>
                    </p:spPr>
                  </p:pic>
                </p:oleObj>
              </mc:Fallback>
            </mc:AlternateContent>
          </a:graphicData>
        </a:graphic>
      </p:graphicFrame>
    </p:spTree>
    <p:extLst>
      <p:ext uri="{BB962C8B-B14F-4D97-AF65-F5344CB8AC3E}">
        <p14:creationId xmlns:p14="http://schemas.microsoft.com/office/powerpoint/2010/main" val="21345403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94</a:t>
            </a:fld>
            <a:endParaRPr lang="en-US"/>
          </a:p>
        </p:txBody>
      </p:sp>
      <p:pic>
        <p:nvPicPr>
          <p:cNvPr id="8" name="Picture 12" descr="Home Trust Ful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 y="762000"/>
            <a:ext cx="2177930" cy="693738"/>
          </a:xfrm>
          <a:prstGeom prst="rect">
            <a:avLst/>
          </a:prstGeom>
          <a:noFill/>
          <a:ln w="9525">
            <a:solidFill>
              <a:schemeClr val="tx1">
                <a:lumMod val="50000"/>
                <a:lumOff val="50000"/>
              </a:schemeClr>
            </a:solidFill>
            <a:miter lim="800000"/>
            <a:headEnd/>
            <a:tailEnd/>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477F78FD-3B89-2B43-B2E1-AEDFA45D86D2}"/>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10" name="Chart 9">
            <a:extLst>
              <a:ext uri="{FF2B5EF4-FFF2-40B4-BE49-F238E27FC236}">
                <a16:creationId xmlns:a16="http://schemas.microsoft.com/office/drawing/2014/main" id="{00000000-0008-0000-0600-000027000000}"/>
              </a:ext>
            </a:extLst>
          </p:cNvPr>
          <p:cNvGraphicFramePr>
            <a:graphicFrameLocks/>
          </p:cNvGraphicFramePr>
          <p:nvPr>
            <p:extLst>
              <p:ext uri="{D42A27DB-BD31-4B8C-83A1-F6EECF244321}">
                <p14:modId xmlns:p14="http://schemas.microsoft.com/office/powerpoint/2010/main" val="2337702468"/>
              </p:ext>
            </p:extLst>
          </p:nvPr>
        </p:nvGraphicFramePr>
        <p:xfrm>
          <a:off x="203200" y="1597212"/>
          <a:ext cx="3987800" cy="4597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a:extLst>
              <a:ext uri="{FF2B5EF4-FFF2-40B4-BE49-F238E27FC236}">
                <a16:creationId xmlns:a16="http://schemas.microsoft.com/office/drawing/2014/main" id="{27C4FC72-6702-4E1C-B1B2-D6831377E298}"/>
              </a:ext>
            </a:extLst>
          </p:cNvPr>
          <p:cNvGraphicFramePr>
            <a:graphicFrameLocks noChangeAspect="1"/>
          </p:cNvGraphicFramePr>
          <p:nvPr>
            <p:extLst>
              <p:ext uri="{D42A27DB-BD31-4B8C-83A1-F6EECF244321}">
                <p14:modId xmlns:p14="http://schemas.microsoft.com/office/powerpoint/2010/main" val="1747580794"/>
              </p:ext>
            </p:extLst>
          </p:nvPr>
        </p:nvGraphicFramePr>
        <p:xfrm>
          <a:off x="4183063" y="4037199"/>
          <a:ext cx="4757737" cy="2157413"/>
        </p:xfrm>
        <a:graphic>
          <a:graphicData uri="http://schemas.openxmlformats.org/presentationml/2006/ole">
            <mc:AlternateContent xmlns:mc="http://schemas.openxmlformats.org/markup-compatibility/2006">
              <mc:Choice xmlns:v="urn:schemas-microsoft-com:vml" Requires="v">
                <p:oleObj spid="_x0000_s70657" name="Macro-Enabled Worksheet" r:id="rId6" imgW="4757725" imgH="2157446" progId="Excel.SheetMacroEnabled.12">
                  <p:link updateAutomatic="1"/>
                </p:oleObj>
              </mc:Choice>
              <mc:Fallback>
                <p:oleObj name="Macro-Enabled Worksheet" r:id="rId6" imgW="4757725" imgH="2157446" progId="Excel.SheetMacroEnabled.12">
                  <p:link updateAutomatic="1"/>
                  <p:pic>
                    <p:nvPicPr>
                      <p:cNvPr id="2" name="Object 1">
                        <a:extLst>
                          <a:ext uri="{FF2B5EF4-FFF2-40B4-BE49-F238E27FC236}">
                            <a16:creationId xmlns:a16="http://schemas.microsoft.com/office/drawing/2014/main" id="{27C4FC72-6702-4E1C-B1B2-D6831377E298}"/>
                          </a:ext>
                        </a:extLst>
                      </p:cNvPr>
                      <p:cNvPicPr/>
                      <p:nvPr/>
                    </p:nvPicPr>
                    <p:blipFill>
                      <a:blip r:embed="rId7"/>
                      <a:stretch>
                        <a:fillRect/>
                      </a:stretch>
                    </p:blipFill>
                    <p:spPr>
                      <a:xfrm>
                        <a:off x="4183063" y="4037199"/>
                        <a:ext cx="4757737" cy="2157413"/>
                      </a:xfrm>
                      <a:prstGeom prst="rect">
                        <a:avLst/>
                      </a:prstGeom>
                    </p:spPr>
                  </p:pic>
                </p:oleObj>
              </mc:Fallback>
            </mc:AlternateContent>
          </a:graphicData>
        </a:graphic>
      </p:graphicFrame>
    </p:spTree>
    <p:extLst>
      <p:ext uri="{BB962C8B-B14F-4D97-AF65-F5344CB8AC3E}">
        <p14:creationId xmlns:p14="http://schemas.microsoft.com/office/powerpoint/2010/main" val="1586540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95</a:t>
            </a:fld>
            <a:endParaRPr lang="en-US"/>
          </a:p>
        </p:txBody>
      </p:sp>
      <p:pic>
        <p:nvPicPr>
          <p:cNvPr id="8" name="Picture 12" descr="Home Trust Ful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 y="762000"/>
            <a:ext cx="2177930" cy="693738"/>
          </a:xfrm>
          <a:prstGeom prst="rect">
            <a:avLst/>
          </a:prstGeom>
          <a:noFill/>
          <a:ln w="9525">
            <a:solidFill>
              <a:schemeClr val="tx1">
                <a:lumMod val="50000"/>
                <a:lumOff val="50000"/>
              </a:schemeClr>
            </a:solidFill>
            <a:miter lim="800000"/>
            <a:headEnd/>
            <a:tailEnd/>
          </a:ln>
          <a:effectLst>
            <a:outerShdw blurRad="50800" dist="38100" dir="2700000" algn="tl" rotWithShape="0">
              <a:srgbClr val="000000">
                <a:alpha val="43000"/>
              </a:srgbClr>
            </a:outerShdw>
          </a:effectLst>
        </p:spPr>
      </p:pic>
      <p:sp>
        <p:nvSpPr>
          <p:cNvPr id="7" name="Title 1">
            <a:extLst>
              <a:ext uri="{FF2B5EF4-FFF2-40B4-BE49-F238E27FC236}">
                <a16:creationId xmlns:a16="http://schemas.microsoft.com/office/drawing/2014/main" id="{B2BDE952-2BB1-3A4A-8E18-E31E58F83870}"/>
              </a:ext>
            </a:extLst>
          </p:cNvPr>
          <p:cNvSpPr txBox="1">
            <a:spLocks/>
          </p:cNvSpPr>
          <p:nvPr/>
        </p:nvSpPr>
        <p:spPr>
          <a:xfrm>
            <a:off x="3352800" y="328612"/>
            <a:ext cx="6629400" cy="16002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dirty="0"/>
              <a:t>5 Year Share of Market Trends</a:t>
            </a:r>
            <a:br>
              <a:rPr lang="en-CA" dirty="0"/>
            </a:br>
            <a:endParaRPr lang="en-US" dirty="0"/>
          </a:p>
        </p:txBody>
      </p:sp>
      <p:sp>
        <p:nvSpPr>
          <p:cNvPr id="11" name="TextBox 10">
            <a:extLst>
              <a:ext uri="{FF2B5EF4-FFF2-40B4-BE49-F238E27FC236}">
                <a16:creationId xmlns:a16="http://schemas.microsoft.com/office/drawing/2014/main" id="{686D35C3-FBF5-2B4D-BC78-87476B0A1F6C}"/>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Quarterly</a:t>
            </a:r>
          </a:p>
        </p:txBody>
      </p:sp>
      <p:graphicFrame>
        <p:nvGraphicFramePr>
          <p:cNvPr id="9" name="Chart 8">
            <a:extLst>
              <a:ext uri="{FF2B5EF4-FFF2-40B4-BE49-F238E27FC236}">
                <a16:creationId xmlns:a16="http://schemas.microsoft.com/office/drawing/2014/main" id="{00000000-0008-0000-0B00-000037000000}"/>
              </a:ext>
            </a:extLst>
          </p:cNvPr>
          <p:cNvGraphicFramePr>
            <a:graphicFrameLocks/>
          </p:cNvGraphicFramePr>
          <p:nvPr>
            <p:extLst>
              <p:ext uri="{D42A27DB-BD31-4B8C-83A1-F6EECF244321}">
                <p14:modId xmlns:p14="http://schemas.microsoft.com/office/powerpoint/2010/main" val="1471688238"/>
              </p:ext>
            </p:extLst>
          </p:nvPr>
        </p:nvGraphicFramePr>
        <p:xfrm>
          <a:off x="67734" y="1677458"/>
          <a:ext cx="3970866" cy="45296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Object 2">
            <a:extLst>
              <a:ext uri="{FF2B5EF4-FFF2-40B4-BE49-F238E27FC236}">
                <a16:creationId xmlns:a16="http://schemas.microsoft.com/office/drawing/2014/main" id="{DC3EC4F4-D82A-4555-A042-BCD656423D2D}"/>
              </a:ext>
            </a:extLst>
          </p:cNvPr>
          <p:cNvGraphicFramePr>
            <a:graphicFrameLocks noChangeAspect="1"/>
          </p:cNvGraphicFramePr>
          <p:nvPr>
            <p:extLst>
              <p:ext uri="{D42A27DB-BD31-4B8C-83A1-F6EECF244321}">
                <p14:modId xmlns:p14="http://schemas.microsoft.com/office/powerpoint/2010/main" val="3438097136"/>
              </p:ext>
            </p:extLst>
          </p:nvPr>
        </p:nvGraphicFramePr>
        <p:xfrm>
          <a:off x="4191000" y="4049712"/>
          <a:ext cx="4757737" cy="2157413"/>
        </p:xfrm>
        <a:graphic>
          <a:graphicData uri="http://schemas.openxmlformats.org/presentationml/2006/ole">
            <mc:AlternateContent xmlns:mc="http://schemas.openxmlformats.org/markup-compatibility/2006">
              <mc:Choice xmlns:v="urn:schemas-microsoft-com:vml" Requires="v">
                <p:oleObj spid="_x0000_s71681" name="Macro-Enabled Worksheet" r:id="rId6" imgW="4757725" imgH="2157446" progId="Excel.SheetMacroEnabled.12">
                  <p:link updateAutomatic="1"/>
                </p:oleObj>
              </mc:Choice>
              <mc:Fallback>
                <p:oleObj name="Macro-Enabled Worksheet" r:id="rId6" imgW="4757725" imgH="2157446" progId="Excel.SheetMacroEnabled.12">
                  <p:link updateAutomatic="1"/>
                  <p:pic>
                    <p:nvPicPr>
                      <p:cNvPr id="3" name="Object 2">
                        <a:extLst>
                          <a:ext uri="{FF2B5EF4-FFF2-40B4-BE49-F238E27FC236}">
                            <a16:creationId xmlns:a16="http://schemas.microsoft.com/office/drawing/2014/main" id="{DC3EC4F4-D82A-4555-A042-BCD656423D2D}"/>
                          </a:ext>
                        </a:extLst>
                      </p:cNvPr>
                      <p:cNvPicPr/>
                      <p:nvPr/>
                    </p:nvPicPr>
                    <p:blipFill>
                      <a:blip r:embed="rId7"/>
                      <a:stretch>
                        <a:fillRect/>
                      </a:stretch>
                    </p:blipFill>
                    <p:spPr>
                      <a:xfrm>
                        <a:off x="4191000" y="4049712"/>
                        <a:ext cx="4757737" cy="2157413"/>
                      </a:xfrm>
                      <a:prstGeom prst="rect">
                        <a:avLst/>
                      </a:prstGeom>
                    </p:spPr>
                  </p:pic>
                </p:oleObj>
              </mc:Fallback>
            </mc:AlternateContent>
          </a:graphicData>
        </a:graphic>
      </p:graphicFrame>
    </p:spTree>
    <p:extLst>
      <p:ext uri="{BB962C8B-B14F-4D97-AF65-F5344CB8AC3E}">
        <p14:creationId xmlns:p14="http://schemas.microsoft.com/office/powerpoint/2010/main" val="35650396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96</a:t>
            </a:fld>
            <a:endParaRPr lang="en-US"/>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14401" y="373792"/>
            <a:ext cx="1828800" cy="1112108"/>
          </a:xfrm>
          <a:prstGeom prst="rect">
            <a:avLst/>
          </a:prstGeom>
        </p:spPr>
      </p:pic>
      <p:sp>
        <p:nvSpPr>
          <p:cNvPr id="9" name="TextBox 8"/>
          <p:cNvSpPr txBox="1"/>
          <p:nvPr/>
        </p:nvSpPr>
        <p:spPr>
          <a:xfrm>
            <a:off x="5155247" y="523992"/>
            <a:ext cx="3669018" cy="461665"/>
          </a:xfrm>
          <a:prstGeom prst="rect">
            <a:avLst/>
          </a:prstGeom>
          <a:noFill/>
        </p:spPr>
        <p:txBody>
          <a:bodyPr wrap="none" rtlCol="0">
            <a:spAutoFit/>
          </a:bodyPr>
          <a:lstStyle/>
          <a:p>
            <a:r>
              <a:rPr lang="en-US" dirty="0"/>
              <a:t>Home Bank results included with Home Trust</a:t>
            </a:r>
          </a:p>
          <a:p>
            <a:r>
              <a:rPr lang="en-US" dirty="0"/>
              <a:t>Oaken Financial is subsidiary of Home Bank</a:t>
            </a:r>
          </a:p>
        </p:txBody>
      </p:sp>
      <p:sp>
        <p:nvSpPr>
          <p:cNvPr id="11" name="TextBox 10">
            <a:extLst>
              <a:ext uri="{FF2B5EF4-FFF2-40B4-BE49-F238E27FC236}">
                <a16:creationId xmlns:a16="http://schemas.microsoft.com/office/drawing/2014/main" id="{B5EB3A9E-42F1-E54D-877F-5FFC11975EFD}"/>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12" name="Chart 11">
            <a:extLst>
              <a:ext uri="{FF2B5EF4-FFF2-40B4-BE49-F238E27FC236}">
                <a16:creationId xmlns:a16="http://schemas.microsoft.com/office/drawing/2014/main" id="{00000000-0008-0000-0600-000028000000}"/>
              </a:ext>
            </a:extLst>
          </p:cNvPr>
          <p:cNvGraphicFramePr>
            <a:graphicFrameLocks/>
          </p:cNvGraphicFramePr>
          <p:nvPr>
            <p:extLst>
              <p:ext uri="{D42A27DB-BD31-4B8C-83A1-F6EECF244321}">
                <p14:modId xmlns:p14="http://schemas.microsoft.com/office/powerpoint/2010/main" val="2870278654"/>
              </p:ext>
            </p:extLst>
          </p:nvPr>
        </p:nvGraphicFramePr>
        <p:xfrm>
          <a:off x="38747" y="1758950"/>
          <a:ext cx="4152253" cy="45974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0D0DA585-A7C3-3C47-9DB6-12E91BEF427A}"/>
              </a:ext>
            </a:extLst>
          </p:cNvPr>
          <p:cNvSpPr txBox="1"/>
          <p:nvPr/>
        </p:nvSpPr>
        <p:spPr>
          <a:xfrm>
            <a:off x="4299155" y="1749011"/>
            <a:ext cx="4616245" cy="2708434"/>
          </a:xfrm>
          <a:prstGeom prst="rect">
            <a:avLst/>
          </a:prstGeom>
          <a:noFill/>
        </p:spPr>
        <p:txBody>
          <a:bodyPr wrap="square" rtlCol="0">
            <a:spAutoFit/>
          </a:bodyPr>
          <a:lstStyle/>
          <a:p>
            <a:r>
              <a:rPr lang="en-US" sz="1000" b="1" dirty="0"/>
              <a:t>Home Bank website January 2020</a:t>
            </a:r>
          </a:p>
          <a:p>
            <a:r>
              <a:rPr lang="en-US" sz="1000" b="1" dirty="0"/>
              <a:t>Home Bank </a:t>
            </a:r>
            <a:r>
              <a:rPr lang="en-US" sz="1000" dirty="0"/>
              <a:t>is a wholly owned subsidiary of Home Trust Company.  Through it’s various channels, Home Trust offers a wide range of financial services including residential mortgages, commercial mortgages, deposits, Visa cards and retail credit.</a:t>
            </a:r>
          </a:p>
          <a:p>
            <a:r>
              <a:rPr lang="en-US" sz="1000" b="1" dirty="0"/>
              <a:t>Oaken Financial </a:t>
            </a:r>
            <a:r>
              <a:rPr lang="en-US" sz="1000" dirty="0"/>
              <a:t>is a direct banking subsidiary of Home Bank and offers:</a:t>
            </a:r>
          </a:p>
          <a:p>
            <a:r>
              <a:rPr lang="en-US" sz="1000" b="1" dirty="0"/>
              <a:t>Great rates.</a:t>
            </a:r>
            <a:r>
              <a:rPr lang="en-US" sz="1000" dirty="0"/>
              <a:t> Our rates are highly competitive and our GIC rates are among the highest available.</a:t>
            </a:r>
          </a:p>
          <a:p>
            <a:r>
              <a:rPr lang="en-US" sz="1000" b="1" dirty="0"/>
              <a:t>No monthly fees.</a:t>
            </a:r>
            <a:r>
              <a:rPr lang="en-US" sz="1000" dirty="0"/>
              <a:t> We don’t charge fees to open your account, or to use it. So you can make as many transactions as you like.</a:t>
            </a:r>
          </a:p>
          <a:p>
            <a:r>
              <a:rPr lang="en-US" sz="1000" b="1" dirty="0"/>
              <a:t>Two issuers.</a:t>
            </a:r>
            <a:r>
              <a:rPr lang="en-US" sz="1000" dirty="0"/>
              <a:t> You can choose from either Home Bank or Home Trust Company for each deposit, both of which are separate members of CDIC.</a:t>
            </a:r>
          </a:p>
          <a:p>
            <a:endParaRPr lang="en-US" sz="1000" dirty="0"/>
          </a:p>
          <a:p>
            <a:endParaRPr lang="en-US" sz="1000" b="1" dirty="0"/>
          </a:p>
          <a:p>
            <a:endParaRPr lang="en-US" sz="1000" dirty="0"/>
          </a:p>
        </p:txBody>
      </p:sp>
      <p:graphicFrame>
        <p:nvGraphicFramePr>
          <p:cNvPr id="2" name="Object 1">
            <a:extLst>
              <a:ext uri="{FF2B5EF4-FFF2-40B4-BE49-F238E27FC236}">
                <a16:creationId xmlns:a16="http://schemas.microsoft.com/office/drawing/2014/main" id="{0CF1648B-536C-45E0-8B33-AAEF8E17871B}"/>
              </a:ext>
            </a:extLst>
          </p:cNvPr>
          <p:cNvGraphicFramePr>
            <a:graphicFrameLocks noChangeAspect="1"/>
          </p:cNvGraphicFramePr>
          <p:nvPr>
            <p:extLst>
              <p:ext uri="{D42A27DB-BD31-4B8C-83A1-F6EECF244321}">
                <p14:modId xmlns:p14="http://schemas.microsoft.com/office/powerpoint/2010/main" val="3404522799"/>
              </p:ext>
            </p:extLst>
          </p:nvPr>
        </p:nvGraphicFramePr>
        <p:xfrm>
          <a:off x="4157663" y="4048125"/>
          <a:ext cx="4757737" cy="2171700"/>
        </p:xfrm>
        <a:graphic>
          <a:graphicData uri="http://schemas.openxmlformats.org/presentationml/2006/ole">
            <mc:AlternateContent xmlns:mc="http://schemas.openxmlformats.org/markup-compatibility/2006">
              <mc:Choice xmlns:v="urn:schemas-microsoft-com:vml" Requires="v">
                <p:oleObj spid="_x0000_s72705" name="Macro-Enabled Worksheet" r:id="rId6" imgW="4757725" imgH="2171566" progId="Excel.SheetMacroEnabled.12">
                  <p:link updateAutomatic="1"/>
                </p:oleObj>
              </mc:Choice>
              <mc:Fallback>
                <p:oleObj name="Macro-Enabled Worksheet" r:id="rId6" imgW="4757725" imgH="2171566" progId="Excel.SheetMacroEnabled.12">
                  <p:link updateAutomatic="1"/>
                  <p:pic>
                    <p:nvPicPr>
                      <p:cNvPr id="2" name="Object 1">
                        <a:extLst>
                          <a:ext uri="{FF2B5EF4-FFF2-40B4-BE49-F238E27FC236}">
                            <a16:creationId xmlns:a16="http://schemas.microsoft.com/office/drawing/2014/main" id="{0CF1648B-536C-45E0-8B33-AAEF8E17871B}"/>
                          </a:ext>
                        </a:extLst>
                      </p:cNvPr>
                      <p:cNvPicPr/>
                      <p:nvPr/>
                    </p:nvPicPr>
                    <p:blipFill>
                      <a:blip r:embed="rId7"/>
                      <a:stretch>
                        <a:fillRect/>
                      </a:stretch>
                    </p:blipFill>
                    <p:spPr>
                      <a:xfrm>
                        <a:off x="4157663" y="4048125"/>
                        <a:ext cx="4757737" cy="2171700"/>
                      </a:xfrm>
                      <a:prstGeom prst="rect">
                        <a:avLst/>
                      </a:prstGeom>
                    </p:spPr>
                  </p:pic>
                </p:oleObj>
              </mc:Fallback>
            </mc:AlternateContent>
          </a:graphicData>
        </a:graphic>
      </p:graphicFrame>
    </p:spTree>
    <p:extLst>
      <p:ext uri="{BB962C8B-B14F-4D97-AF65-F5344CB8AC3E}">
        <p14:creationId xmlns:p14="http://schemas.microsoft.com/office/powerpoint/2010/main" val="4532910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97</a:t>
            </a:fld>
            <a:endParaRPr lang="en-US"/>
          </a:p>
        </p:txBody>
      </p:sp>
      <p:sp>
        <p:nvSpPr>
          <p:cNvPr id="3" name="TextBox 2"/>
          <p:cNvSpPr txBox="1"/>
          <p:nvPr/>
        </p:nvSpPr>
        <p:spPr>
          <a:xfrm>
            <a:off x="5200414" y="124149"/>
            <a:ext cx="3881191" cy="276999"/>
          </a:xfrm>
          <a:prstGeom prst="rect">
            <a:avLst/>
          </a:prstGeom>
          <a:noFill/>
        </p:spPr>
        <p:txBody>
          <a:bodyPr wrap="none" rtlCol="0">
            <a:spAutoFit/>
          </a:bodyPr>
          <a:lstStyle/>
          <a:p>
            <a:r>
              <a:rPr lang="en-CA" dirty="0">
                <a:solidFill>
                  <a:srgbClr val="7F7F7F"/>
                </a:solidFill>
              </a:rPr>
              <a:t>B2B Bank numbers included in Laurentian Bank</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838200"/>
            <a:ext cx="1905000" cy="621417"/>
          </a:xfrm>
          <a:prstGeom prst="rect">
            <a:avLst/>
          </a:prstGeom>
          <a:effectLst>
            <a:outerShdw blurRad="76200" dist="38100" dir="2700000" algn="tl" rotWithShape="0">
              <a:schemeClr val="tx2">
                <a:lumMod val="60000"/>
                <a:lumOff val="40000"/>
                <a:alpha val="40000"/>
              </a:schemeClr>
            </a:outerShdw>
          </a:effectLst>
        </p:spPr>
      </p:pic>
      <p:sp>
        <p:nvSpPr>
          <p:cNvPr id="10" name="TextBox 9">
            <a:extLst>
              <a:ext uri="{FF2B5EF4-FFF2-40B4-BE49-F238E27FC236}">
                <a16:creationId xmlns:a16="http://schemas.microsoft.com/office/drawing/2014/main" id="{F8E585C8-938D-3849-8034-5998E33BCAE4}"/>
              </a:ext>
            </a:extLst>
          </p:cNvPr>
          <p:cNvSpPr txBox="1"/>
          <p:nvPr/>
        </p:nvSpPr>
        <p:spPr>
          <a:xfrm>
            <a:off x="268304" y="1524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11" name="Chart 10">
            <a:extLst>
              <a:ext uri="{FF2B5EF4-FFF2-40B4-BE49-F238E27FC236}">
                <a16:creationId xmlns:a16="http://schemas.microsoft.com/office/drawing/2014/main" id="{00000000-0008-0000-0600-000025000000}"/>
              </a:ext>
            </a:extLst>
          </p:cNvPr>
          <p:cNvGraphicFramePr>
            <a:graphicFrameLocks/>
          </p:cNvGraphicFramePr>
          <p:nvPr>
            <p:extLst>
              <p:ext uri="{D42A27DB-BD31-4B8C-83A1-F6EECF244321}">
                <p14:modId xmlns:p14="http://schemas.microsoft.com/office/powerpoint/2010/main" val="1780956067"/>
              </p:ext>
            </p:extLst>
          </p:nvPr>
        </p:nvGraphicFramePr>
        <p:xfrm>
          <a:off x="228600" y="1701800"/>
          <a:ext cx="4013200" cy="45974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F388A131-E923-E741-857F-B7B4B0D60B2D}"/>
              </a:ext>
            </a:extLst>
          </p:cNvPr>
          <p:cNvSpPr txBox="1"/>
          <p:nvPr/>
        </p:nvSpPr>
        <p:spPr>
          <a:xfrm>
            <a:off x="4343400" y="1701800"/>
            <a:ext cx="4572000" cy="2062103"/>
          </a:xfrm>
          <a:prstGeom prst="rect">
            <a:avLst/>
          </a:prstGeom>
          <a:solidFill>
            <a:schemeClr val="bg1"/>
          </a:solidFill>
        </p:spPr>
        <p:txBody>
          <a:bodyPr wrap="square" rtlCol="0">
            <a:spAutoFit/>
          </a:bodyPr>
          <a:lstStyle/>
          <a:p>
            <a:r>
              <a:rPr lang="en-US" sz="800" b="1" dirty="0"/>
              <a:t>History (B2B Bank website January 2020)</a:t>
            </a:r>
          </a:p>
          <a:p>
            <a:r>
              <a:rPr lang="en-US" sz="800" dirty="0"/>
              <a:t>In 1996, Laurentian Bank of Canada acquired North American Trust's personal and commercial portfolios forming a division known as Agency Banking.  Four years later, Laurentian purchased Sun Life Trust Company and merged the business with the Agency Banking division. In 2011, with the purchase of MRS Group of Companies</a:t>
            </a:r>
            <a:r>
              <a:rPr lang="en-US" sz="800" baseline="30000" dirty="0"/>
              <a:t>2</a:t>
            </a:r>
            <a:r>
              <a:rPr lang="en-US" sz="800" dirty="0"/>
              <a:t>, B2B Trust became a leading independent provider of investment accounts and services to financial advisors in Canada.</a:t>
            </a:r>
          </a:p>
          <a:p>
            <a:r>
              <a:rPr lang="en-US" sz="800" dirty="0"/>
              <a:t>The acquisition of AGF Trust followed in 2012.</a:t>
            </a:r>
          </a:p>
          <a:p>
            <a:r>
              <a:rPr lang="en-US" sz="800" b="1" dirty="0"/>
              <a:t>At B2B Bank, we've grown strong by forging solid alliances with advisors, brokers and financial institutions from coast to coast.</a:t>
            </a:r>
          </a:p>
          <a:p>
            <a:pPr marL="171450" indent="-171450">
              <a:buFont typeface="Arial" panose="020B0604020202020204" pitchFamily="34" charset="0"/>
              <a:buChar char="•"/>
            </a:pPr>
            <a:r>
              <a:rPr lang="en-US" sz="800" dirty="0"/>
              <a:t>We're passionate about providing the best possible products and services and tailoring them to each of our client communities.  Whether it's an individual advisor or broker, a dealership, brokerage firm or a fund manufacturer with thousands of employees, B2B Bank is here to support our business partners as trustee, lender, account administrator or financial solutions provider.</a:t>
            </a:r>
          </a:p>
          <a:p>
            <a:endParaRPr lang="en-US" sz="800" dirty="0"/>
          </a:p>
        </p:txBody>
      </p:sp>
      <p:graphicFrame>
        <p:nvGraphicFramePr>
          <p:cNvPr id="6" name="Object 5">
            <a:extLst>
              <a:ext uri="{FF2B5EF4-FFF2-40B4-BE49-F238E27FC236}">
                <a16:creationId xmlns:a16="http://schemas.microsoft.com/office/drawing/2014/main" id="{913772BB-8211-4E89-A3F8-664A5A816883}"/>
              </a:ext>
            </a:extLst>
          </p:cNvPr>
          <p:cNvGraphicFramePr>
            <a:graphicFrameLocks noChangeAspect="1"/>
          </p:cNvGraphicFramePr>
          <p:nvPr>
            <p:extLst>
              <p:ext uri="{D42A27DB-BD31-4B8C-83A1-F6EECF244321}">
                <p14:modId xmlns:p14="http://schemas.microsoft.com/office/powerpoint/2010/main" val="3126194622"/>
              </p:ext>
            </p:extLst>
          </p:nvPr>
        </p:nvGraphicFramePr>
        <p:xfrm>
          <a:off x="4191000" y="4070350"/>
          <a:ext cx="4757737" cy="2171700"/>
        </p:xfrm>
        <a:graphic>
          <a:graphicData uri="http://schemas.openxmlformats.org/presentationml/2006/ole">
            <mc:AlternateContent xmlns:mc="http://schemas.openxmlformats.org/markup-compatibility/2006">
              <mc:Choice xmlns:v="urn:schemas-microsoft-com:vml" Requires="v">
                <p:oleObj spid="_x0000_s73729" name="Macro-Enabled Worksheet" r:id="rId6" imgW="4757725" imgH="2171566" progId="Excel.SheetMacroEnabled.12">
                  <p:link updateAutomatic="1"/>
                </p:oleObj>
              </mc:Choice>
              <mc:Fallback>
                <p:oleObj name="Macro-Enabled Worksheet" r:id="rId6" imgW="4757725" imgH="2171566" progId="Excel.SheetMacroEnabled.12">
                  <p:link updateAutomatic="1"/>
                  <p:pic>
                    <p:nvPicPr>
                      <p:cNvPr id="6" name="Object 5">
                        <a:extLst>
                          <a:ext uri="{FF2B5EF4-FFF2-40B4-BE49-F238E27FC236}">
                            <a16:creationId xmlns:a16="http://schemas.microsoft.com/office/drawing/2014/main" id="{913772BB-8211-4E89-A3F8-664A5A816883}"/>
                          </a:ext>
                        </a:extLst>
                      </p:cNvPr>
                      <p:cNvPicPr/>
                      <p:nvPr/>
                    </p:nvPicPr>
                    <p:blipFill>
                      <a:blip r:embed="rId7"/>
                      <a:stretch>
                        <a:fillRect/>
                      </a:stretch>
                    </p:blipFill>
                    <p:spPr>
                      <a:xfrm>
                        <a:off x="4191000" y="4070350"/>
                        <a:ext cx="4757737" cy="2171700"/>
                      </a:xfrm>
                      <a:prstGeom prst="rect">
                        <a:avLst/>
                      </a:prstGeom>
                    </p:spPr>
                  </p:pic>
                </p:oleObj>
              </mc:Fallback>
            </mc:AlternateContent>
          </a:graphicData>
        </a:graphic>
      </p:graphicFrame>
    </p:spTree>
    <p:extLst>
      <p:ext uri="{BB962C8B-B14F-4D97-AF65-F5344CB8AC3E}">
        <p14:creationId xmlns:p14="http://schemas.microsoft.com/office/powerpoint/2010/main" val="39467574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98</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838200"/>
            <a:ext cx="1905000" cy="621417"/>
          </a:xfrm>
          <a:prstGeom prst="rect">
            <a:avLst/>
          </a:prstGeom>
          <a:effectLst>
            <a:outerShdw blurRad="76200" dist="38100" dir="2700000" algn="tl" rotWithShape="0">
              <a:schemeClr val="tx2">
                <a:lumMod val="60000"/>
                <a:lumOff val="40000"/>
                <a:alpha val="40000"/>
              </a:schemeClr>
            </a:outerShdw>
          </a:effectLst>
        </p:spPr>
      </p:pic>
      <p:sp>
        <p:nvSpPr>
          <p:cNvPr id="8" name="Title 1">
            <a:extLst>
              <a:ext uri="{FF2B5EF4-FFF2-40B4-BE49-F238E27FC236}">
                <a16:creationId xmlns:a16="http://schemas.microsoft.com/office/drawing/2014/main" id="{2FA42388-3B6D-4C44-A577-C9CA44F2E572}"/>
              </a:ext>
            </a:extLst>
          </p:cNvPr>
          <p:cNvSpPr txBox="1">
            <a:spLocks/>
          </p:cNvSpPr>
          <p:nvPr/>
        </p:nvSpPr>
        <p:spPr>
          <a:xfrm>
            <a:off x="3352800" y="328612"/>
            <a:ext cx="6629400" cy="1600200"/>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ct val="0"/>
              </a:spcBef>
              <a:buFont typeface="Arial"/>
              <a:buNone/>
              <a:defRPr sz="2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en-CA" dirty="0"/>
              <a:t>5 Year Share of Market Trends</a:t>
            </a:r>
            <a:br>
              <a:rPr lang="en-CA" dirty="0"/>
            </a:br>
            <a:endParaRPr lang="en-US" dirty="0"/>
          </a:p>
        </p:txBody>
      </p:sp>
      <p:sp>
        <p:nvSpPr>
          <p:cNvPr id="11" name="TextBox 10">
            <a:extLst>
              <a:ext uri="{FF2B5EF4-FFF2-40B4-BE49-F238E27FC236}">
                <a16:creationId xmlns:a16="http://schemas.microsoft.com/office/drawing/2014/main" id="{E6170E50-FCFB-2145-AAA9-04F956E26BFB}"/>
              </a:ext>
            </a:extLst>
          </p:cNvPr>
          <p:cNvSpPr txBox="1">
            <a:spLocks noChangeArrowheads="1"/>
          </p:cNvSpPr>
          <p:nvPr/>
        </p:nvSpPr>
        <p:spPr bwMode="auto">
          <a:xfrm>
            <a:off x="7086600" y="228600"/>
            <a:ext cx="1614545" cy="276999"/>
          </a:xfrm>
          <a:prstGeom prst="rect">
            <a:avLst/>
          </a:prstGeom>
          <a:noFill/>
          <a:ln w="9525">
            <a:noFill/>
            <a:miter lim="800000"/>
            <a:headEnd/>
            <a:tailEnd/>
          </a:ln>
        </p:spPr>
        <p:txBody>
          <a:bodyPr wrap="none">
            <a:spAutoFit/>
          </a:bodyPr>
          <a:lstStyle/>
          <a:p>
            <a:pPr algn="ctr" eaLnBrk="0" hangingPunct="0"/>
            <a:r>
              <a:rPr lang="en-CA" dirty="0">
                <a:solidFill>
                  <a:srgbClr val="7F7F7F"/>
                </a:solidFill>
              </a:rPr>
              <a:t>Updated Quarterly</a:t>
            </a:r>
          </a:p>
        </p:txBody>
      </p:sp>
      <p:graphicFrame>
        <p:nvGraphicFramePr>
          <p:cNvPr id="10" name="Chart 9">
            <a:extLst>
              <a:ext uri="{FF2B5EF4-FFF2-40B4-BE49-F238E27FC236}">
                <a16:creationId xmlns:a16="http://schemas.microsoft.com/office/drawing/2014/main" id="{00000000-0008-0000-0B00-000035000000}"/>
              </a:ext>
            </a:extLst>
          </p:cNvPr>
          <p:cNvGraphicFramePr>
            <a:graphicFrameLocks/>
          </p:cNvGraphicFramePr>
          <p:nvPr>
            <p:extLst>
              <p:ext uri="{D42A27DB-BD31-4B8C-83A1-F6EECF244321}">
                <p14:modId xmlns:p14="http://schemas.microsoft.com/office/powerpoint/2010/main" val="2239961713"/>
              </p:ext>
            </p:extLst>
          </p:nvPr>
        </p:nvGraphicFramePr>
        <p:xfrm>
          <a:off x="111032" y="1782620"/>
          <a:ext cx="4004733" cy="45296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Object 2">
            <a:extLst>
              <a:ext uri="{FF2B5EF4-FFF2-40B4-BE49-F238E27FC236}">
                <a16:creationId xmlns:a16="http://schemas.microsoft.com/office/drawing/2014/main" id="{65D263CF-B2E8-44AC-BF09-4DF7C05B18A1}"/>
              </a:ext>
            </a:extLst>
          </p:cNvPr>
          <p:cNvGraphicFramePr>
            <a:graphicFrameLocks noChangeAspect="1"/>
          </p:cNvGraphicFramePr>
          <p:nvPr>
            <p:extLst>
              <p:ext uri="{D42A27DB-BD31-4B8C-83A1-F6EECF244321}">
                <p14:modId xmlns:p14="http://schemas.microsoft.com/office/powerpoint/2010/main" val="4038227908"/>
              </p:ext>
            </p:extLst>
          </p:nvPr>
        </p:nvGraphicFramePr>
        <p:xfrm>
          <a:off x="4191000" y="4047453"/>
          <a:ext cx="4757737" cy="2171700"/>
        </p:xfrm>
        <a:graphic>
          <a:graphicData uri="http://schemas.openxmlformats.org/presentationml/2006/ole">
            <mc:AlternateContent xmlns:mc="http://schemas.openxmlformats.org/markup-compatibility/2006">
              <mc:Choice xmlns:v="urn:schemas-microsoft-com:vml" Requires="v">
                <p:oleObj spid="_x0000_s74753" name="Macro-Enabled Worksheet" r:id="rId6" imgW="4757725" imgH="2171566" progId="Excel.SheetMacroEnabled.12">
                  <p:link updateAutomatic="1"/>
                </p:oleObj>
              </mc:Choice>
              <mc:Fallback>
                <p:oleObj name="Macro-Enabled Worksheet" r:id="rId6" imgW="4757725" imgH="2171566" progId="Excel.SheetMacroEnabled.12">
                  <p:link updateAutomatic="1"/>
                  <p:pic>
                    <p:nvPicPr>
                      <p:cNvPr id="3" name="Object 2">
                        <a:extLst>
                          <a:ext uri="{FF2B5EF4-FFF2-40B4-BE49-F238E27FC236}">
                            <a16:creationId xmlns:a16="http://schemas.microsoft.com/office/drawing/2014/main" id="{65D263CF-B2E8-44AC-BF09-4DF7C05B18A1}"/>
                          </a:ext>
                        </a:extLst>
                      </p:cNvPr>
                      <p:cNvPicPr/>
                      <p:nvPr/>
                    </p:nvPicPr>
                    <p:blipFill>
                      <a:blip r:embed="rId7"/>
                      <a:stretch>
                        <a:fillRect/>
                      </a:stretch>
                    </p:blipFill>
                    <p:spPr>
                      <a:xfrm>
                        <a:off x="4191000" y="4047453"/>
                        <a:ext cx="4757737" cy="2171700"/>
                      </a:xfrm>
                      <a:prstGeom prst="rect">
                        <a:avLst/>
                      </a:prstGeom>
                    </p:spPr>
                  </p:pic>
                </p:oleObj>
              </mc:Fallback>
            </mc:AlternateContent>
          </a:graphicData>
        </a:graphic>
      </p:graphicFrame>
    </p:spTree>
    <p:extLst>
      <p:ext uri="{BB962C8B-B14F-4D97-AF65-F5344CB8AC3E}">
        <p14:creationId xmlns:p14="http://schemas.microsoft.com/office/powerpoint/2010/main" val="2680271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895CB1-14BC-4FE0-99C1-690DFDDC26D8}" type="slidenum">
              <a:rPr lang="en-US" smtClean="0"/>
              <a:pPr>
                <a:defRPr/>
              </a:pPr>
              <a:t>99</a:t>
            </a:fld>
            <a:endParaRPr lang="en-US"/>
          </a:p>
        </p:txBody>
      </p:sp>
      <p:grpSp>
        <p:nvGrpSpPr>
          <p:cNvPr id="3" name="Group 2"/>
          <p:cNvGrpSpPr/>
          <p:nvPr/>
        </p:nvGrpSpPr>
        <p:grpSpPr>
          <a:xfrm>
            <a:off x="685800" y="762000"/>
            <a:ext cx="2286000" cy="762000"/>
            <a:chOff x="533400" y="381000"/>
            <a:chExt cx="3276600" cy="1143000"/>
          </a:xfrm>
        </p:grpSpPr>
        <p:sp>
          <p:nvSpPr>
            <p:cNvPr id="2" name="Rectangle 1"/>
            <p:cNvSpPr/>
            <p:nvPr/>
          </p:nvSpPr>
          <p:spPr>
            <a:xfrm>
              <a:off x="533400" y="381000"/>
              <a:ext cx="3276600" cy="1143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17" descr="ctfs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 y="457199"/>
              <a:ext cx="3124200" cy="963613"/>
            </a:xfrm>
            <a:prstGeom prst="rect">
              <a:avLst/>
            </a:prstGeom>
            <a:noFill/>
            <a:ln w="9525">
              <a:noFill/>
              <a:miter lim="800000"/>
              <a:headEnd/>
              <a:tailEnd/>
            </a:ln>
          </p:spPr>
        </p:pic>
      </p:grpSp>
      <p:sp>
        <p:nvSpPr>
          <p:cNvPr id="11" name="TextBox 10">
            <a:extLst>
              <a:ext uri="{FF2B5EF4-FFF2-40B4-BE49-F238E27FC236}">
                <a16:creationId xmlns:a16="http://schemas.microsoft.com/office/drawing/2014/main" id="{25898CD9-9F4A-994F-9158-1FEAD6A84D07}"/>
              </a:ext>
            </a:extLst>
          </p:cNvPr>
          <p:cNvSpPr txBox="1"/>
          <p:nvPr/>
        </p:nvSpPr>
        <p:spPr>
          <a:xfrm>
            <a:off x="6400800" y="228600"/>
            <a:ext cx="1497526" cy="276999"/>
          </a:xfrm>
          <a:prstGeom prst="rect">
            <a:avLst/>
          </a:prstGeom>
          <a:noFill/>
        </p:spPr>
        <p:txBody>
          <a:bodyPr wrap="none" rtlCol="0">
            <a:spAutoFit/>
          </a:bodyPr>
          <a:lstStyle/>
          <a:p>
            <a:r>
              <a:rPr lang="en-US" dirty="0">
                <a:solidFill>
                  <a:schemeClr val="tx1">
                    <a:lumMod val="50000"/>
                    <a:lumOff val="50000"/>
                  </a:schemeClr>
                </a:solidFill>
              </a:rPr>
              <a:t>Updated Monthly</a:t>
            </a:r>
          </a:p>
        </p:txBody>
      </p:sp>
      <p:graphicFrame>
        <p:nvGraphicFramePr>
          <p:cNvPr id="10" name="Chart 9">
            <a:extLst>
              <a:ext uri="{FF2B5EF4-FFF2-40B4-BE49-F238E27FC236}">
                <a16:creationId xmlns:a16="http://schemas.microsoft.com/office/drawing/2014/main" id="{00000000-0008-0000-0600-00002B000000}"/>
              </a:ext>
            </a:extLst>
          </p:cNvPr>
          <p:cNvGraphicFramePr>
            <a:graphicFrameLocks/>
          </p:cNvGraphicFramePr>
          <p:nvPr>
            <p:extLst>
              <p:ext uri="{D42A27DB-BD31-4B8C-83A1-F6EECF244321}">
                <p14:modId xmlns:p14="http://schemas.microsoft.com/office/powerpoint/2010/main" val="3060639457"/>
              </p:ext>
            </p:extLst>
          </p:nvPr>
        </p:nvGraphicFramePr>
        <p:xfrm>
          <a:off x="76202" y="1758950"/>
          <a:ext cx="4038598" cy="45974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D551F9B6-76C6-4E43-8CFB-05D8295C995D}"/>
              </a:ext>
            </a:extLst>
          </p:cNvPr>
          <p:cNvSpPr txBox="1"/>
          <p:nvPr/>
        </p:nvSpPr>
        <p:spPr>
          <a:xfrm>
            <a:off x="4345498" y="1905000"/>
            <a:ext cx="4458889" cy="1477328"/>
          </a:xfrm>
          <a:prstGeom prst="rect">
            <a:avLst/>
          </a:prstGeom>
          <a:noFill/>
        </p:spPr>
        <p:txBody>
          <a:bodyPr wrap="square" rtlCol="0">
            <a:spAutoFit/>
          </a:bodyPr>
          <a:lstStyle/>
          <a:p>
            <a:r>
              <a:rPr lang="en-US" sz="1000" b="1" dirty="0"/>
              <a:t>About Canadian Tire Bank (website January 2020)</a:t>
            </a:r>
          </a:p>
          <a:p>
            <a:pPr marL="171450" indent="-171450">
              <a:buFont typeface="Arial" panose="020B0604020202020204" pitchFamily="34" charset="0"/>
              <a:buChar char="•"/>
            </a:pPr>
            <a:r>
              <a:rPr lang="en-US" sz="1000" dirty="0"/>
              <a:t>As the financial services arm of Canadian Tire Corporation, Limited, Canadian Tire Bank (CTB) is primarily engaged in marketing the Triangle™ credit card portfolio and currently has four million cardmembers. In addition to this, CTB provides High Interest Savings Accounts, GICs and Tax-Free Savings accounts. Our goal is to build lifelong relationships with Canadian Tire customers by providing products and services they truly value.</a:t>
            </a:r>
          </a:p>
        </p:txBody>
      </p:sp>
      <p:graphicFrame>
        <p:nvGraphicFramePr>
          <p:cNvPr id="6" name="Object 5">
            <a:extLst>
              <a:ext uri="{FF2B5EF4-FFF2-40B4-BE49-F238E27FC236}">
                <a16:creationId xmlns:a16="http://schemas.microsoft.com/office/drawing/2014/main" id="{07A4CD5B-FCFB-48EB-9EDC-FBEA5EE09E9B}"/>
              </a:ext>
            </a:extLst>
          </p:cNvPr>
          <p:cNvGraphicFramePr>
            <a:graphicFrameLocks noChangeAspect="1"/>
          </p:cNvGraphicFramePr>
          <p:nvPr>
            <p:extLst>
              <p:ext uri="{D42A27DB-BD31-4B8C-83A1-F6EECF244321}">
                <p14:modId xmlns:p14="http://schemas.microsoft.com/office/powerpoint/2010/main" val="2632132304"/>
              </p:ext>
            </p:extLst>
          </p:nvPr>
        </p:nvGraphicFramePr>
        <p:xfrm>
          <a:off x="4196073" y="4023491"/>
          <a:ext cx="4757737" cy="2171700"/>
        </p:xfrm>
        <a:graphic>
          <a:graphicData uri="http://schemas.openxmlformats.org/presentationml/2006/ole">
            <mc:AlternateContent xmlns:mc="http://schemas.openxmlformats.org/markup-compatibility/2006">
              <mc:Choice xmlns:v="urn:schemas-microsoft-com:vml" Requires="v">
                <p:oleObj spid="_x0000_s75777" name="Macro-Enabled Worksheet" r:id="rId6" imgW="4757725" imgH="2171566" progId="Excel.SheetMacroEnabled.12">
                  <p:link updateAutomatic="1"/>
                </p:oleObj>
              </mc:Choice>
              <mc:Fallback>
                <p:oleObj name="Macro-Enabled Worksheet" r:id="rId6" imgW="4757725" imgH="2171566" progId="Excel.SheetMacroEnabled.12">
                  <p:link updateAutomatic="1"/>
                  <p:pic>
                    <p:nvPicPr>
                      <p:cNvPr id="6" name="Object 5">
                        <a:extLst>
                          <a:ext uri="{FF2B5EF4-FFF2-40B4-BE49-F238E27FC236}">
                            <a16:creationId xmlns:a16="http://schemas.microsoft.com/office/drawing/2014/main" id="{07A4CD5B-FCFB-48EB-9EDC-FBEA5EE09E9B}"/>
                          </a:ext>
                        </a:extLst>
                      </p:cNvPr>
                      <p:cNvPicPr/>
                      <p:nvPr/>
                    </p:nvPicPr>
                    <p:blipFill>
                      <a:blip r:embed="rId7"/>
                      <a:stretch>
                        <a:fillRect/>
                      </a:stretch>
                    </p:blipFill>
                    <p:spPr>
                      <a:xfrm>
                        <a:off x="4196073" y="4023491"/>
                        <a:ext cx="4757737" cy="2171700"/>
                      </a:xfrm>
                      <a:prstGeom prst="rect">
                        <a:avLst/>
                      </a:prstGeom>
                    </p:spPr>
                  </p:pic>
                </p:oleObj>
              </mc:Fallback>
            </mc:AlternateContent>
          </a:graphicData>
        </a:graphic>
      </p:graphicFrame>
    </p:spTree>
    <p:extLst>
      <p:ext uri="{BB962C8B-B14F-4D97-AF65-F5344CB8AC3E}">
        <p14:creationId xmlns:p14="http://schemas.microsoft.com/office/powerpoint/2010/main" val="13930592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73BCE5DE1E01499E90A7AB64703B8B" ma:contentTypeVersion="1" ma:contentTypeDescription="Create a new document." ma:contentTypeScope="" ma:versionID="1d7898e043c42ec0882e2af59552f8be">
  <xsd:schema xmlns:xsd="http://www.w3.org/2001/XMLSchema" xmlns:xs="http://www.w3.org/2001/XMLSchema" xmlns:p="http://schemas.microsoft.com/office/2006/metadata/properties" xmlns:ns3="60842360-5a83-4aa1-b9c7-4c2a819213be" targetNamespace="http://schemas.microsoft.com/office/2006/metadata/properties" ma:root="true" ma:fieldsID="2b9e7fa7d5314d162d18a4637f8347b1" ns3:_="">
    <xsd:import namespace="60842360-5a83-4aa1-b9c7-4c2a819213be"/>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42360-5a83-4aa1-b9c7-4c2a819213b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5E0A59-9E65-4176-A6E1-4848F3EE4F0A}">
  <ds:schemaRefs>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60842360-5a83-4aa1-b9c7-4c2a819213b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707BA31-6172-49D3-B990-12B3F041CD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42360-5a83-4aa1-b9c7-4c2a819213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5DF226-0CB1-4AD5-A479-23A721EA8B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Theme.thmx</Template>
  <TotalTime>189059</TotalTime>
  <Words>9780</Words>
  <Application>Microsoft Macintosh PowerPoint</Application>
  <PresentationFormat>On-screen Show (4:3)</PresentationFormat>
  <Paragraphs>902</Paragraphs>
  <Slides>113</Slides>
  <Notes>109</Notes>
  <HiddenSlides>0</HiddenSlides>
  <MMClips>0</MMClips>
  <ScaleCrop>false</ScaleCrop>
  <HeadingPairs>
    <vt:vector size="8" baseType="variant">
      <vt:variant>
        <vt:lpstr>Fonts Used</vt:lpstr>
      </vt:variant>
      <vt:variant>
        <vt:i4>17</vt:i4>
      </vt:variant>
      <vt:variant>
        <vt:lpstr>Theme</vt:lpstr>
      </vt:variant>
      <vt:variant>
        <vt:i4>2</vt:i4>
      </vt:variant>
      <vt:variant>
        <vt:lpstr>Links</vt:lpstr>
      </vt:variant>
      <vt:variant>
        <vt:i4>95</vt:i4>
      </vt:variant>
      <vt:variant>
        <vt:lpstr>Slide Titles</vt:lpstr>
      </vt:variant>
      <vt:variant>
        <vt:i4>113</vt:i4>
      </vt:variant>
    </vt:vector>
  </HeadingPairs>
  <TitlesOfParts>
    <vt:vector size="227" baseType="lpstr">
      <vt:lpstr>Arial</vt:lpstr>
      <vt:lpstr>Arial,Bold</vt:lpstr>
      <vt:lpstr>Bliss</vt:lpstr>
      <vt:lpstr>Calibri</vt:lpstr>
      <vt:lpstr>Calibri Light</vt:lpstr>
      <vt:lpstr>Century Gothic</vt:lpstr>
      <vt:lpstr>Courier New</vt:lpstr>
      <vt:lpstr>heebo-light</vt:lpstr>
      <vt:lpstr>Helvetica Neue</vt:lpstr>
      <vt:lpstr>myriad-pro</vt:lpstr>
      <vt:lpstr>Open Sans</vt:lpstr>
      <vt:lpstr>Palatino Linotype</vt:lpstr>
      <vt:lpstr>Scotiabank-Bold</vt:lpstr>
      <vt:lpstr>Scotiabank-Regular</vt:lpstr>
      <vt:lpstr>Verdana</vt:lpstr>
      <vt:lpstr>Webly Sleek SemiLight</vt:lpstr>
      <vt:lpstr>Wingdings</vt:lpstr>
      <vt:lpstr>Default Theme</vt:lpstr>
      <vt:lpstr>1_Executive</vt:lpstr>
      <vt:lpstr>https://mcvay-my.sharepoint.com/personal/david_mcvay_mcvayandassociates_com/Documents/Shared%20with%20Everyone/Market%20Share%20Banks%20and%20Trusts.xlsm!7.%20Summary!Hometrust</vt:lpstr>
      <vt:lpstr>https://mcvay-my.sharepoint.com/personal/david_mcvay_mcvayandassociates_com/Documents/Shared%20with%20Everyone/Market%20Share%20Banks%20and%20Trusts.xlsm!2.%20Market%20Forecast!R34C117:R49C123</vt:lpstr>
      <vt:lpstr>https://mcvay-my.sharepoint.com/personal/david_mcvay_mcvayandassociates_com/Documents/Shared%20with%20Everyone/Market%20Share%20Banks%20and%20Trusts.xlsm!3.%20BOC%20Summary!R1C1:R10C5</vt:lpstr>
      <vt:lpstr>https://mcvay-my.sharepoint.com/personal/david_mcvay_mcvayandassociates_com/Documents/Shared%20with%20Everyone/Market%20Share%20Banks%20and%20Trusts.xlsm!3.%20BOC%20Summary!R1C7:R7C11</vt:lpstr>
      <vt:lpstr>https://mcvay-my.sharepoint.com/personal/david_mcvay_mcvayandassociates_com/Documents/Shared%20with%20Everyone/Market%20Share%20Banks%20and%20Trusts.xlsm!7.%20Summary!R372C1:R389C6</vt:lpstr>
      <vt:lpstr>https://mcvay-my.sharepoint.com/personal/david_mcvay_mcvayandassociates_com/Documents/Shared%20with%20Everyone/Market%20Share%20Banks%20and%20Trusts.xlsm!7.%20Summary!R390C1:R401C6</vt:lpstr>
      <vt:lpstr>https://mcvay-my.sharepoint.com/personal/david_mcvay_mcvayandassociates_com/Documents/Shared%20with%20Everyone/Market%20Share%20Banks%20and%20Trusts.xlsm!7.%20Summary!R390C1:R401C6</vt:lpstr>
      <vt:lpstr>https://mcvay-my.sharepoint.com/personal/david_mcvay_mcvayandassociates_com/Documents/Shared%20with%20Everyone/Market%20Share%20Banks%20and%20Trusts.xlsm!7.%20Summary!R402C1:R413C6</vt:lpstr>
      <vt:lpstr>https://mcvay-my.sharepoint.com/personal/david_mcvay_mcvayandassociates_com/Documents/Shared%20with%20Everyone/Market%20Share%20Banks%20and%20Trusts.xlsm!7.%20Summary!R414C1:R424C6</vt:lpstr>
      <vt:lpstr>https://mcvay-my.sharepoint.com/personal/david_mcvay_mcvayandassociates_com/Documents/Shared%20with%20Everyone/Market%20Share%20Banks%20and%20Trusts.xlsm!7.%20Summary!R425C1:R449C6</vt:lpstr>
      <vt:lpstr>https://mcvay-my.sharepoint.com/personal/david_mcvay_mcvayandassociates_com/Documents/Shared%20with%20Everyone/Market%20Share%20Banks%20and%20Trusts.xlsm!7.%20Summary!R450C1:R461C6</vt:lpstr>
      <vt:lpstr>https://mcvay-my.sharepoint.com/personal/david_mcvay_mcvayandassociates_com/Documents/Shared%20with%20Everyone/Market%20Share%20Banks%20and%20Trusts.xlsm!7.%20Summary!R450C1:R461C6</vt:lpstr>
      <vt:lpstr>https://mcvay-my.sharepoint.com/personal/david_mcvay_mcvayandassociates_com/Documents/Shared%20with%20Everyone/Market%20Share%20Banks%20and%20Trusts.xlsm!7.%20Summary!R462C1:R473C6</vt:lpstr>
      <vt:lpstr>https://mcvay-my.sharepoint.com/personal/david_mcvay_mcvayandassociates_com/Documents/Shared%20with%20Everyone/Market%20Share%20Banks%20and%20Trusts.xlsm!7.%20Summary!R474C1:R493C6</vt:lpstr>
      <vt:lpstr>https://mcvay-my.sharepoint.com/personal/david_mcvay_mcvayandassociates_com/Documents/Shared%20with%20Everyone/Market%20Share%20Banks%20and%20Trusts.xlsm!3.%20BOC%20Summary!R9C7:R15C9</vt:lpstr>
      <vt:lpstr>https://mcvay-my.sharepoint.com/personal/david_mcvay_mcvayandassociates_com/Documents/Shared%20with%20Everyone/Market%20Share%20Banks%20and%20Trusts.xlsm!8.%20Rate%20Survey!R5C68:R19C70</vt:lpstr>
      <vt:lpstr>https://mcvay-my.sharepoint.com/personal/david_mcvay_mcvayandassociates_com/Documents/Shared%20with%20Everyone/Market%20Share%20Banks%20and%20Trusts.xlsm!8.%20Rate%20Survey!R5C73:R22C75</vt:lpstr>
      <vt:lpstr>https://mcvay-my.sharepoint.com/personal/david_mcvay_mcvayandassociates_com/Documents/Shared%20with%20Everyone/Market%20Share%20Banks%20and%20Trusts.xlsm!7.%20Summary!R544C1:R561C6</vt:lpstr>
      <vt:lpstr>https://mcvay-my.sharepoint.com/personal/david_mcvay_mcvayandassociates_com/Documents/Shared%20with%20Everyone/Market%20Share%20Banks%20and%20Trusts.xlsm!7.%20Summary!R562C1:R584C6</vt:lpstr>
      <vt:lpstr>https://mcvay-my.sharepoint.com/personal/david_mcvay_mcvayandassociates_com/Documents/Shared%20with%20Everyone/Market%20Share%20Banks%20and%20Trusts.xlsm!7.%20Summary!R585C1:R596C6</vt:lpstr>
      <vt:lpstr>https://mcvay-my.sharepoint.com/personal/david_mcvay_mcvayandassociates_com/Documents/Shared%20with%20Everyone/Market%20Share%20Banks%20and%20Trusts.xlsm!7.%20Summary!R597C1:R607C6</vt:lpstr>
      <vt:lpstr>https://mcvay-my.sharepoint.com/personal/david_mcvay_mcvayandassociates_com/Documents/Shared%20with%20Everyone/Market%20Share%20Banks%20and%20Trusts.xlsm!7.%20Summary!R608C1:R619C6</vt:lpstr>
      <vt:lpstr>https://mcvay-my.sharepoint.com/personal/david_mcvay_mcvayandassociates_com/Documents/Shared%20with%20Everyone/Market%20Share%20Banks%20and%20Trusts.xlsm!7.%20Summary!R620C1:R637C6</vt:lpstr>
      <vt:lpstr>https://mcvay-my.sharepoint.com/personal/david_mcvay_mcvayandassociates_com/Documents/Shared%20with%20Everyone/Market%20Share%20Banks%20and%20Trusts.xlsm!3.%20BOC%20Summary!R16C7:R22C9</vt:lpstr>
      <vt:lpstr>https://mcvay-my.sharepoint.com/personal/david_mcvay_mcvayandassociates_com/Documents/Shared%20with%20Everyone/Market%20Share%20Banks%20and%20Trusts.xlsm!7.%20Summary!R686C1:R703C6</vt:lpstr>
      <vt:lpstr>https://mcvay-my.sharepoint.com/personal/david_mcvay_mcvayandassociates_com/Documents/Shared%20with%20Everyone/Market%20Share%20Banks%20and%20Trusts.xlsm!7.%20Summary!R704C1:R728C6</vt:lpstr>
      <vt:lpstr>https://mcvay-my.sharepoint.com/personal/david_mcvay_mcvayandassociates_com/Documents/Shared%20with%20Everyone/Market%20Share%20Banks%20and%20Trusts.xlsm!7.%20Summary!R729C1:R740C6</vt:lpstr>
      <vt:lpstr>https://mcvay-my.sharepoint.com/personal/david_mcvay_mcvayandassociates_com/Documents/Shared%20with%20Everyone/Market%20Share%20Banks%20and%20Trusts.xlsm!7.%20Summary!R741C1:R751C6</vt:lpstr>
      <vt:lpstr>https://mcvay-my.sharepoint.com/personal/david_mcvay_mcvayandassociates_com/Documents/Shared%20with%20Everyone/Market%20Share%20Banks%20and%20Trusts.xlsm!7.%20Summary!R752C1:R763C6</vt:lpstr>
      <vt:lpstr>https://mcvay-my.sharepoint.com/personal/david_mcvay_mcvayandassociates_com/Documents/Shared%20with%20Everyone/Market%20Share%20Banks%20and%20Trusts.xlsm!7.%20Summary!R764C1:R785C6</vt:lpstr>
      <vt:lpstr>https://mcvay-my.sharepoint.com/personal/david_mcvay_mcvayandassociates_com/Documents/Shared%20with%20Everyone/Market%20Share%20Banks%20and%20Trusts.xlsm!3.%20BOC%20Summary!R23C7:R28C11</vt:lpstr>
      <vt:lpstr>https://mcvay-my.sharepoint.com/personal/david_mcvay_mcvayandassociates_com/Documents/Shared%20with%20Everyone/Market%20Share%20Banks%20and%20Trusts.xlsm!9.%20Mtg%20Rates!R5C19:R19C21</vt:lpstr>
      <vt:lpstr>https://mcvay-my.sharepoint.com/personal/david_mcvay_mcvayandassociates_com/Documents/Shared%20with%20Everyone/Market%20Share%20Banks%20and%20Trusts.xlsm!9.%20Mtg%20Rates!R5C23:R14C25</vt:lpstr>
      <vt:lpstr>https://mcvay-my.sharepoint.com/personal/david_mcvay_mcvayandassociates_com/Documents/Shared%20with%20Everyone/Market%20Share%20Banks%20and%20Trusts.xlsm!7.%20Summary!R822C1:R839C6</vt:lpstr>
      <vt:lpstr>https://mcvay-my.sharepoint.com/personal/david_mcvay_mcvayandassociates_com/Documents/Shared%20with%20Everyone/Market%20Share%20Banks%20and%20Trusts.xlsm!7.%20Summary!R840C1:R861C6</vt:lpstr>
      <vt:lpstr>https://mcvay-my.sharepoint.com/personal/david_mcvay_mcvayandassociates_com/Documents/Shared%20with%20Everyone/Market%20Share%20Banks%20and%20Trusts.xlsm!7.%20Summary!R862C1:R873C6</vt:lpstr>
      <vt:lpstr>https://mcvay-my.sharepoint.com/personal/david_mcvay_mcvayandassociates_com/Documents/Shared%20with%20Everyone/Market%20Share%20Banks%20and%20Trusts.xlsm!7.%20Summary!R874C1:R884C6</vt:lpstr>
      <vt:lpstr>https://mcvay-my.sharepoint.com/personal/david_mcvay_mcvayandassociates_com/Documents/Shared%20with%20Everyone/Market%20Share%20Banks%20and%20Trusts.xlsm!7.%20Summary!R885C1:R895C6</vt:lpstr>
      <vt:lpstr>https://mcvay-my.sharepoint.com/personal/david_mcvay_mcvayandassociates_com/Documents/Shared%20with%20Everyone/Market%20Share%20Banks%20and%20Trusts.xlsm!7.%20Summary!R896C1:R916C6</vt:lpstr>
      <vt:lpstr>https://mcvay-my.sharepoint.com/personal/david_mcvay_mcvayandassociates_com/Documents/Shared%20with%20Everyone/Market%20Share%20Banks%20and%20Trusts.xlsm!3.%20BOC%20Summary!R30C7:R38C11</vt:lpstr>
      <vt:lpstr>https://mcvay-my.sharepoint.com/personal/david_mcvay_mcvayandassociates_com/Documents/Shared%20with%20Everyone/Market%20Share%20Banks%20and%20Trusts.xlsm!7.%20Summary!R917C1:R927C5</vt:lpstr>
      <vt:lpstr>https://mcvay-my.sharepoint.com/personal/david_mcvay_mcvayandassociates_com/Documents/Shared%20with%20Everyone/Market%20Share%20Banks%20and%20Trusts.xlsm!7.%20Summary!R968C1:R985C6</vt:lpstr>
      <vt:lpstr>https://mcvay-my.sharepoint.com/personal/david_mcvay_mcvayandassociates_com/Documents/Shared%20with%20Everyone/Market%20Share%20Banks%20and%20Trusts.xlsm!7.%20Summary!R986C1:R1007C6</vt:lpstr>
      <vt:lpstr>https://mcvay-my.sharepoint.com/personal/david_mcvay_mcvayandassociates_com/Documents/Shared%20with%20Everyone/Market%20Share%20Banks%20and%20Trusts.xlsm!7.%20Summary!R1008C1:R1019C6</vt:lpstr>
      <vt:lpstr>https://mcvay-my.sharepoint.com/personal/david_mcvay_mcvayandassociates_com/Documents/Shared%20with%20Everyone/Market%20Share%20Banks%20and%20Trusts.xlsm!7.%20Summary!R1020C1:R1030C6</vt:lpstr>
      <vt:lpstr>https://mcvay-my.sharepoint.com/personal/david_mcvay_mcvayandassociates_com/Documents/Shared%20with%20Everyone/Market%20Share%20Banks%20and%20Trusts.xlsm!7.%20Summary!R1031C1:R1042C6</vt:lpstr>
      <vt:lpstr>https://mcvay-my.sharepoint.com/personal/david_mcvay_mcvayandassociates_com/Documents/Shared%20with%20Everyone/Market%20Share%20Banks%20and%20Trusts.xlsm!7.%20Summary!R1043C1:R1059C6</vt:lpstr>
      <vt:lpstr>https://mcvay-my.sharepoint.com/personal/david_mcvay_mcvayandassociates_com/Documents/Shared%20with%20Everyone/Market%20Share%20Banks%20and%20Trusts.xlsm!7.%20Summary!R1060C1:R1071C6</vt:lpstr>
      <vt:lpstr>https://mcvay-my.sharepoint.com/personal/david_mcvay_mcvayandassociates_com/Documents/Shared%20with%20Everyone/Market%20Share%20Banks%20and%20Trusts.xlsm!7.%20Summary!R1097C1:R1112C8</vt:lpstr>
      <vt:lpstr>https://mcvay-my.sharepoint.com/personal/david_mcvay_mcvayandassociates_com/Documents/Shared%20with%20Everyone/Market%20Share%20Banks%20and%20Trusts.xlsm!7.%20Summary!R1113C1:R1125C8</vt:lpstr>
      <vt:lpstr>https://mcvay-my.sharepoint.com/personal/david_mcvay_mcvayandassociates_com/Documents/Shared%20with%20Everyone/Market%20Share%20Banks%20and%20Trusts.xlsm!7.%20Summary!R2C1:R12C7</vt:lpstr>
      <vt:lpstr>https://mcvay-my.sharepoint.com/personal/david_mcvay_mcvayandassociates_com/Documents/Shared%20with%20Everyone/Market%20Share%20Banks%20and%20Trusts.xlsm!7.%20Summary!R2C1:R12C7</vt:lpstr>
      <vt:lpstr>https://mcvay-my.sharepoint.com/personal/david_mcvay_mcvayandassociates_com/Documents/Shared%20with%20Everyone/Market%20Share%20Banks%20and%20Trusts.xlsm!7.%20Summary!TD</vt:lpstr>
      <vt:lpstr>https://mcvay-my.sharepoint.com/personal/david_mcvay_mcvayandassociates_com/Documents/Shared%20with%20Everyone/Market%20Share%20Banks%20and%20Trusts.xlsm!7.%20Summary!TD</vt:lpstr>
      <vt:lpstr>https://mcvay-my.sharepoint.com/personal/david_mcvay_mcvayandassociates_com/Documents/Shared%20with%20Everyone/Market%20Share%20Banks%20and%20Trusts.xlsm!7.%20Summary!Scotiabank</vt:lpstr>
      <vt:lpstr>https://mcvay-my.sharepoint.com/personal/david_mcvay_mcvayandassociates_com/Documents/Shared%20with%20Everyone/Market%20Share%20Banks%20and%20Trusts.xlsm!7.%20Summary!Scotiabank</vt:lpstr>
      <vt:lpstr>https://mcvay-my.sharepoint.com/personal/david_mcvay_mcvayandassociates_com/Documents/Shared%20with%20Everyone/Market%20Share%20Banks%20and%20Trusts.xlsm!7.%20Summary!CIBC</vt:lpstr>
      <vt:lpstr>https://mcvay-my.sharepoint.com/personal/david_mcvay_mcvayandassociates_com/Documents/Shared%20with%20Everyone/Market%20Share%20Banks%20and%20Trusts.xlsm!7.%20Summary!CIBC</vt:lpstr>
      <vt:lpstr>https://mcvay-my.sharepoint.com/personal/david_mcvay_mcvayandassociates_com/Documents/Shared%20with%20Everyone/Market%20Share%20Banks%20and%20Trusts.xlsm!7.%20Summary!BMO</vt:lpstr>
      <vt:lpstr>https://mcvay-my.sharepoint.com/personal/david_mcvay_mcvayandassociates_com/Documents/Shared%20with%20Everyone/Market%20Share%20Banks%20and%20Trusts.xlsm!7.%20Summary!BMO</vt:lpstr>
      <vt:lpstr>https://mcvay-my.sharepoint.com/personal/david_mcvay_mcvayandassociates_com/Documents/Shared%20with%20Everyone/Market%20Share%20Banks%20and%20Trusts.xlsm!7.%20Summary!Desjardins</vt:lpstr>
      <vt:lpstr>https://mcvay-my.sharepoint.com/personal/david_mcvay_mcvayandassociates_com/Documents/Shared%20with%20Everyone/Market%20Share%20Banks%20and%20Trusts.xlsm!7.%20Summary!Desjardins</vt:lpstr>
      <vt:lpstr>https://mcvay-my.sharepoint.com/personal/david_mcvay_mcvayandassociates_com/Documents/Shared%20with%20Everyone/Market%20Share%20Banks%20and%20Trusts.xlsm!7.%20Summary!National</vt:lpstr>
      <vt:lpstr>https://mcvay-my.sharepoint.com/personal/david_mcvay_mcvayandassociates_com/Documents/Shared%20with%20Everyone/Market%20Share%20Banks%20and%20Trusts.xlsm!7.%20Summary!National</vt:lpstr>
      <vt:lpstr>https://mcvay-my.sharepoint.com/personal/david_mcvay_mcvayandassociates_com/Documents/Shared%20with%20Everyone/Market%20Share%20Banks%20and%20Trusts.xlsm!7.%20Summary!HSBC</vt:lpstr>
      <vt:lpstr>https://mcvay-my.sharepoint.com/personal/david_mcvay_mcvayandassociates_com/Documents/Shared%20with%20Everyone/Market%20Share%20Banks%20and%20Trusts.xlsm!7.%20Summary!HSBC</vt:lpstr>
      <vt:lpstr>https://mcvay-my.sharepoint.com/personal/david_mcvay_mcvayandassociates_com/Documents/Shared%20with%20Everyone/Market%20Share%20Banks%20and%20Trusts.xlsm!7.%20Summary!Laurentian</vt:lpstr>
      <vt:lpstr>https://mcvay-my.sharepoint.com/personal/david_mcvay_mcvayandassociates_com/Documents/Shared%20with%20Everyone/Market%20Share%20Banks%20and%20Trusts.xlsm!7.%20Summary!Laurentian</vt:lpstr>
      <vt:lpstr>https://mcvay-my.sharepoint.com/personal/david_mcvay_mcvayandassociates_com/Documents/Shared%20with%20Everyone/Market%20Share%20Banks%20and%20Trusts.xlsm!7.%20Summary!CWB</vt:lpstr>
      <vt:lpstr>https://mcvay-my.sharepoint.com/personal/david_mcvay_mcvayandassociates_com/Documents/Shared%20with%20Everyone/Market%20Share%20Banks%20and%20Trusts.xlsm!7.%20Summary!CWB</vt:lpstr>
      <vt:lpstr>https://mcvay-my.sharepoint.com/personal/david_mcvay_mcvayandassociates_com/Documents/Shared%20with%20Everyone/Market%20Share%20Banks%20and%20Trusts.xlsm!7.%20Summary!ING</vt:lpstr>
      <vt:lpstr>https://mcvay-my.sharepoint.com/personal/david_mcvay_mcvayandassociates_com/Documents/Shared%20with%20Everyone/Market%20Share%20Banks%20and%20Trusts.xlsm!7.%20Summary!ING</vt:lpstr>
      <vt:lpstr>https://mcvay-my.sharepoint.com/personal/david_mcvay_mcvayandassociates_com/Documents/Shared%20with%20Everyone/Market%20Share%20Banks%20and%20Trusts.xlsm!7.%20Summary!equitable</vt:lpstr>
      <vt:lpstr>https://mcvay-my.sharepoint.com/personal/david_mcvay_mcvayandassociates_com/Documents/Shared%20with%20Everyone/Market%20Share%20Banks%20and%20Trusts.xlsm!7.%20Summary!equitable</vt:lpstr>
      <vt:lpstr>https://mcvay-my.sharepoint.com/personal/david_mcvay_mcvayandassociates_com/Documents/Shared%20with%20Everyone/Market%20Share%20Banks%20and%20Trusts.xlsm!7.%20Summary!Manuife</vt:lpstr>
      <vt:lpstr>https://mcvay-my.sharepoint.com/personal/david_mcvay_mcvayandassociates_com/Documents/Shared%20with%20Everyone/Market%20Share%20Banks%20and%20Trusts.xlsm!7.%20Summary!Manuife</vt:lpstr>
      <vt:lpstr>https://mcvay-my.sharepoint.com/personal/david_mcvay_mcvayandassociates_com/Documents/Shared%20with%20Everyone/Market%20Share%20Banks%20and%20Trusts.xlsm!7.%20Summary!Hometrust</vt:lpstr>
      <vt:lpstr>https://mcvay-my.sharepoint.com/personal/david_mcvay_mcvayandassociates_com/Documents/Shared%20with%20Everyone/Market%20Share%20Banks%20and%20Trusts.xlsm!7.%20Summary!R169C1:R180C6</vt:lpstr>
      <vt:lpstr>https://mcvay-my.sharepoint.com/personal/david_mcvay_mcvayandassociates_com/Documents/Shared%20with%20Everyone/Market%20Share%20Banks%20and%20Trusts.xlsm!7.%20Summary!B2B</vt:lpstr>
      <vt:lpstr>https://mcvay-my.sharepoint.com/personal/david_mcvay_mcvayandassociates_com/Documents/Shared%20with%20Everyone/Market%20Share%20Banks%20and%20Trusts.xlsm!7.%20Summary!B2B</vt:lpstr>
      <vt:lpstr>https://mcvay-my.sharepoint.com/personal/david_mcvay_mcvayandassociates_com/Documents/Shared%20with%20Everyone/Market%20Share%20Banks%20and%20Trusts.xlsm!7.%20Summary!CT</vt:lpstr>
      <vt:lpstr>https://mcvay-my.sharepoint.com/personal/david_mcvay_mcvayandassociates_com/Documents/Shared%20with%20Everyone/Market%20Share%20Banks%20and%20Trusts.xlsm!7.%20Summary!CT</vt:lpstr>
      <vt:lpstr>https://mcvay-my.sharepoint.com/personal/david_mcvay_mcvayandassociates_com/Documents/Shared%20with%20Everyone/Market%20Share%20Banks%20and%20Trusts.xlsm!7.%20Summary!ICICI</vt:lpstr>
      <vt:lpstr>https://mcvay-my.sharepoint.com/personal/david_mcvay_mcvayandassociates_com/Documents/Shared%20with%20Everyone/Market%20Share%20Banks%20and%20Trusts.xlsm!7.%20Summary!ICICI</vt:lpstr>
      <vt:lpstr>https://mcvay-my.sharepoint.com/personal/david_mcvay_mcvayandassociates_com/Documents/Shared%20with%20Everyone/Market%20Share%20Banks%20and%20Trusts.xlsm!7.%20Summary!Peoples</vt:lpstr>
      <vt:lpstr>https://mcvay-my.sharepoint.com/personal/david_mcvay_mcvayandassociates_com/Documents/Shared%20with%20Everyone/Market%20Share%20Banks%20and%20Trusts.xlsm!7.%20Summary!Peoples</vt:lpstr>
      <vt:lpstr>https://mcvay-my.sharepoint.com/personal/david_mcvay_mcvayandassociates_com/Documents/Shared%20with%20Everyone/Market%20Share%20Banks%20and%20Trusts.xlsm!7.%20Summary!R229C1:R240C5</vt:lpstr>
      <vt:lpstr>https://mcvay-my.sharepoint.com/personal/david_mcvay_mcvayandassociates_com/Documents/Shared%20with%20Everyone/Market%20Share%20Banks%20and%20Trusts.xlsm!7.%20Summary!R241C1:R252C6</vt:lpstr>
      <vt:lpstr>https://mcvay-my.sharepoint.com/personal/david_mcvay_mcvayandassociates_com/Documents/Shared%20with%20Everyone/Market%20Share%20Banks%20and%20Trusts.xlsm!7.%20Summary!R253C1:R264C5</vt:lpstr>
      <vt:lpstr>https://mcvay-my.sharepoint.com/personal/david_mcvay_mcvayandassociates_com/Documents/Shared%20with%20Everyone/Market%20Share%20Banks%20and%20Trusts.xlsm!7.%20Summary!R265C1:R276C5</vt:lpstr>
      <vt:lpstr>https://mcvay-my.sharepoint.com/personal/david_mcvay_mcvayandassociates_com/Documents/Shared%20with%20Everyone/Market%20Share%20Banks%20and%20Trusts.xlsm!7.%20Summary!R277C1:R288C5</vt:lpstr>
      <vt:lpstr>https://mcvay-my.sharepoint.com/personal/david_mcvay_mcvayandassociates_com/Documents/Shared%20with%20Everyone/Market%20Share%20Banks%20and%20Trusts.xlsm!7.%20Summary!R1163C1:R1173C6</vt:lpstr>
      <vt:lpstr>https://mcvay-my.sharepoint.com/personal/david_mcvay_mcvayandassociates_com/Documents/Shared%20with%20Everyone/Market%20Share%20Banks%20and%20Trusts.xlsm!7.%20Summary!R1127C1:R1138C5</vt:lpstr>
      <vt:lpstr>https://mcvay-my.sharepoint.com/personal/david_mcvay_mcvayandassociates_com/Documents/Shared%20with%20Everyone/Market%20Share%20Banks%20and%20Trusts.xlsm!7.%20Summary!R1139C1:R1150C5</vt:lpstr>
      <vt:lpstr>https://mcvay-my.sharepoint.com/personal/david_mcvay_mcvayandassociates_com/Documents/Shared%20with%20Everyone/Market%20Share%20Banks%20and%20Trusts.xlsm!7.%20Summary!R1151C1:R1162C5</vt:lpstr>
      <vt:lpstr>Banks and Trusts 2020 Personal Banking Product Market Share</vt:lpstr>
      <vt:lpstr>Contents</vt:lpstr>
      <vt:lpstr>National Forecast</vt:lpstr>
      <vt:lpstr>Total Personal Market</vt:lpstr>
      <vt:lpstr>Regional Markets</vt:lpstr>
      <vt:lpstr>Banks in Canada Personal Market Sizing </vt:lpstr>
      <vt:lpstr>Banks in Canada Personal Market Sizing </vt:lpstr>
      <vt:lpstr>Full-Service Bank Total Personal Share - Summary</vt:lpstr>
      <vt:lpstr>Full-Service Bank Total Personal Share</vt:lpstr>
      <vt:lpstr>Full-Service Bank Total Personal Share – 5 Year Share Change</vt:lpstr>
      <vt:lpstr>Total Personal Share Changes Large Full-Service Banks and Desjardins</vt:lpstr>
      <vt:lpstr>Total Personal Share Changes Smaller Full-Service Banks</vt:lpstr>
      <vt:lpstr>Direct Banks Total Personal Share - Summary</vt:lpstr>
      <vt:lpstr>Direct Banks Total Personal Share</vt:lpstr>
      <vt:lpstr>Direct Banks Total Personal Share – 5-year change in share</vt:lpstr>
      <vt:lpstr>Total Personal Share Changes Larger Direct Banks</vt:lpstr>
      <vt:lpstr>Total Personal Share Changes Smaller Direct Banks</vt:lpstr>
      <vt:lpstr>Demand Deposits</vt:lpstr>
      <vt:lpstr>High Rate Savings Rates</vt:lpstr>
      <vt:lpstr>Banks in Canada Demand Deposits Market Sizing – Banks &gt;$100MM </vt:lpstr>
      <vt:lpstr>Banks in Canada Demand Deposits Market Sizing – Banks  &lt;$100MM </vt:lpstr>
      <vt:lpstr>Demand Deposit Share Change Summary</vt:lpstr>
      <vt:lpstr>Demand Deposits Share Changes Large Full-Service Banks</vt:lpstr>
      <vt:lpstr>Demand Deposit Share Changes Smaller Full-Service Banks</vt:lpstr>
      <vt:lpstr>Demand Deposit Share Changes Larger Direct Banks</vt:lpstr>
      <vt:lpstr>Demand Deposit Share Changes Smaller Direct Banks</vt:lpstr>
      <vt:lpstr>Term Investments</vt:lpstr>
      <vt:lpstr>Banks in Canada Term Investments Market Sizing &gt;$1B </vt:lpstr>
      <vt:lpstr>PowerPoint Presentation</vt:lpstr>
      <vt:lpstr>Term Investment Share Change Summary</vt:lpstr>
      <vt:lpstr>Total Term Deposit Changes  Large Full-Service Banks</vt:lpstr>
      <vt:lpstr>Total Term Deposit Share Changes Smaller Full-Service Banks</vt:lpstr>
      <vt:lpstr>Term Deposit Share Changes Larger Direct Banks</vt:lpstr>
      <vt:lpstr>Term Deposit Share Changes Smaller Direct Banks</vt:lpstr>
      <vt:lpstr>Mortgage Market</vt:lpstr>
      <vt:lpstr>Mortgage Pricing</vt:lpstr>
      <vt:lpstr>Banks in Canada Mortgage Market Sizing &gt;$1B </vt:lpstr>
      <vt:lpstr>PowerPoint Presentation</vt:lpstr>
      <vt:lpstr>Mortgages Share Change Summary</vt:lpstr>
      <vt:lpstr>Mortgage Share Changes Large Full-Service Banks</vt:lpstr>
      <vt:lpstr>Mortgage Share Changes Smaller Full-Service Banks</vt:lpstr>
      <vt:lpstr>Mortgages Share Changes Larger Direct Banks</vt:lpstr>
      <vt:lpstr>Mortgages Share Changes Smaller Direct Banks</vt:lpstr>
      <vt:lpstr>Personal Loans and Credit Card Market</vt:lpstr>
      <vt:lpstr>Bank Personal Loan Product Mix</vt:lpstr>
      <vt:lpstr>PowerPoint Presentation</vt:lpstr>
      <vt:lpstr>PowerPoint Presentation</vt:lpstr>
      <vt:lpstr>Personal Loans and Credit Card Share Change Summary</vt:lpstr>
      <vt:lpstr>Personal Loan and Credit Card Share Changes Large Full-Service Banks</vt:lpstr>
      <vt:lpstr>Personal Loan and Credit Card  Share Changes Smaller Full-Service Banks</vt:lpstr>
      <vt:lpstr>Personal Loan and Credit Card Share Changes Larger Direct Banks</vt:lpstr>
      <vt:lpstr>Personal Loan and Credit Card Share Changes Smaller Direct Banks</vt:lpstr>
      <vt:lpstr>Total Personal Loan and Credit Card Share Changes Credit Card Banks</vt:lpstr>
      <vt:lpstr>Real Estate Secured Personal Loans  - Full-Service Banks Share Change Summary</vt:lpstr>
      <vt:lpstr>Real Estate Secured Personal Loans  - Direct Banks Share Change Summary</vt:lpstr>
      <vt:lpstr>Full-Service Banks</vt:lpstr>
      <vt:lpstr>PowerPoint Presentation</vt:lpstr>
      <vt:lpstr>5 Year Share of Market Trends </vt:lpstr>
      <vt:lpstr>Press Releases</vt:lpstr>
      <vt:lpstr>PowerPoint Presentation</vt:lpstr>
      <vt:lpstr>5 Year Share of Market Trends</vt:lpstr>
      <vt:lpstr>PowerPoint Presentation</vt:lpstr>
      <vt:lpstr>PowerPoint Presentation</vt:lpstr>
      <vt:lpstr>5 Year Share of Market Trends </vt:lpstr>
      <vt:lpstr>Press Releases</vt:lpstr>
      <vt:lpstr>PowerPoint Presentation</vt:lpstr>
      <vt:lpstr>5 Year Share of Market Trends </vt:lpstr>
      <vt:lpstr>Press Releases</vt:lpstr>
      <vt:lpstr>PowerPoint Presentation</vt:lpstr>
      <vt:lpstr>PowerPoint Presentation</vt:lpstr>
      <vt:lpstr>Press Releases </vt:lpstr>
      <vt:lpstr>PowerPoint Presentation</vt:lpstr>
      <vt:lpstr>5 Year Share of Market Trends </vt:lpstr>
      <vt:lpstr>Press Releases</vt:lpstr>
      <vt:lpstr>PowerPoint Presentation</vt:lpstr>
      <vt:lpstr>PowerPoint Presentation</vt:lpstr>
      <vt:lpstr>Press Releases  </vt:lpstr>
      <vt:lpstr>PowerPoint Presentation</vt:lpstr>
      <vt:lpstr>PowerPoint Presentation</vt:lpstr>
      <vt:lpstr>PowerPoint Presentation</vt:lpstr>
      <vt:lpstr>PowerPoint Presentation</vt:lpstr>
      <vt:lpstr>Laurentian Press Releases</vt:lpstr>
      <vt:lpstr>PowerPoint Presentation</vt:lpstr>
      <vt:lpstr>PowerPoint Presentation</vt:lpstr>
      <vt:lpstr>              Press Releases</vt:lpstr>
      <vt:lpstr>Direct Banks</vt:lpstr>
      <vt:lpstr>PowerPoint Presentation</vt:lpstr>
      <vt:lpstr>PowerPoint Presentation</vt:lpstr>
      <vt:lpstr>PowerPoint Presentation</vt:lpstr>
      <vt:lpstr>PowerPoint Presentation</vt:lpstr>
      <vt:lpstr>Press Releases: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Bank of Montreal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Competitive Market Share</dc:title>
  <dc:creator>David McVay</dc:creator>
  <cp:lastModifiedBy>David  McVay</cp:lastModifiedBy>
  <cp:revision>6203</cp:revision>
  <cp:lastPrinted>2021-12-18T15:49:28Z</cp:lastPrinted>
  <dcterms:created xsi:type="dcterms:W3CDTF">2002-05-29T17:14:36Z</dcterms:created>
  <dcterms:modified xsi:type="dcterms:W3CDTF">2021-12-20T16:46:24Z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0x010100AF73BCE5DE1E01499E90A7AB64703B8B</vt:lpwstr>
  </property>
  <property fmtid="{D5CDD505-2E9C-101B-9397-08002B2CF9AE}" pid="3" name="IsMyDocuments">
    <vt:bool>true</vt:bool>
  </property>
</Properties>
</file>