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 id="2147483756" r:id="rId2"/>
    <p:sldMasterId id="2147483758" r:id="rId3"/>
    <p:sldMasterId id="2147483760" r:id="rId4"/>
    <p:sldMasterId id="2147483764" r:id="rId5"/>
  </p:sldMasterIdLst>
  <p:notesMasterIdLst>
    <p:notesMasterId r:id="rId50"/>
  </p:notesMasterIdLst>
  <p:sldIdLst>
    <p:sldId id="259" r:id="rId6"/>
    <p:sldId id="303" r:id="rId7"/>
    <p:sldId id="266" r:id="rId8"/>
    <p:sldId id="267" r:id="rId9"/>
    <p:sldId id="268" r:id="rId10"/>
    <p:sldId id="269" r:id="rId11"/>
    <p:sldId id="270" r:id="rId12"/>
    <p:sldId id="273" r:id="rId13"/>
    <p:sldId id="271" r:id="rId14"/>
    <p:sldId id="272" r:id="rId15"/>
    <p:sldId id="274" r:id="rId16"/>
    <p:sldId id="275" r:id="rId17"/>
    <p:sldId id="308" r:id="rId18"/>
    <p:sldId id="277" r:id="rId19"/>
    <p:sldId id="309" r:id="rId20"/>
    <p:sldId id="304" r:id="rId21"/>
    <p:sldId id="279" r:id="rId22"/>
    <p:sldId id="280" r:id="rId23"/>
    <p:sldId id="310" r:id="rId24"/>
    <p:sldId id="311" r:id="rId25"/>
    <p:sldId id="312" r:id="rId26"/>
    <p:sldId id="282" r:id="rId27"/>
    <p:sldId id="313" r:id="rId28"/>
    <p:sldId id="284" r:id="rId29"/>
    <p:sldId id="314" r:id="rId30"/>
    <p:sldId id="286" r:id="rId31"/>
    <p:sldId id="287" r:id="rId32"/>
    <p:sldId id="307" r:id="rId33"/>
    <p:sldId id="288" r:id="rId34"/>
    <p:sldId id="290" r:id="rId35"/>
    <p:sldId id="315" r:id="rId36"/>
    <p:sldId id="292" r:id="rId37"/>
    <p:sldId id="294" r:id="rId38"/>
    <p:sldId id="293" r:id="rId39"/>
    <p:sldId id="289" r:id="rId40"/>
    <p:sldId id="295" r:id="rId41"/>
    <p:sldId id="296" r:id="rId42"/>
    <p:sldId id="305" r:id="rId43"/>
    <p:sldId id="297" r:id="rId44"/>
    <p:sldId id="306" r:id="rId45"/>
    <p:sldId id="298" r:id="rId46"/>
    <p:sldId id="300" r:id="rId47"/>
    <p:sldId id="301" r:id="rId48"/>
    <p:sldId id="302" r:id="rId49"/>
  </p:sldIdLst>
  <p:sldSz cx="12192000" cy="6858000"/>
  <p:notesSz cx="6858000" cy="9144000"/>
  <p:defaultTextStyle>
    <a:defPPr>
      <a:defRPr lang="en-IN"/>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8649"/>
    <a:srgbClr val="5E5E5E"/>
    <a:srgbClr val="A6894A"/>
    <a:srgbClr val="8D7640"/>
    <a:srgbClr val="A08548"/>
    <a:srgbClr val="B39733"/>
    <a:srgbClr val="6D5D33"/>
    <a:srgbClr val="6C5C32"/>
    <a:srgbClr val="9A8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0"/>
  </p:normalViewPr>
  <p:slideViewPr>
    <p:cSldViewPr snapToObjects="1">
      <p:cViewPr varScale="1">
        <p:scale>
          <a:sx n="73" d="100"/>
          <a:sy n="73" d="100"/>
        </p:scale>
        <p:origin x="528" y="72"/>
      </p:cViewPr>
      <p:guideLst>
        <p:guide orient="horz" pos="2160"/>
        <p:guide pos="3840"/>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65" charset="0"/>
                <a:ea typeface="ＭＳ Ｐゴシック" pitchFamily="-65" charset="-128"/>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65" charset="0"/>
                <a:ea typeface="ＭＳ Ｐゴシック" pitchFamily="-65" charset="-128"/>
              </a:defRPr>
            </a:lvl1pPr>
          </a:lstStyle>
          <a:p>
            <a:pPr>
              <a:defRPr/>
            </a:pPr>
            <a:fld id="{6E6B9A54-A9F4-4D97-B16B-584F9DEC2274}" type="datetime1">
              <a:rPr lang="en-US"/>
              <a:pPr>
                <a:defRPr/>
              </a:pPr>
              <a:t>12/18/2020</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IN" altLang="en-US" smtClean="0"/>
              <a:t>Click to edit Master text styles</a:t>
            </a:r>
          </a:p>
          <a:p>
            <a:pPr lvl="1"/>
            <a:r>
              <a:rPr lang="en-IN" altLang="en-US" smtClean="0"/>
              <a:t>Second level</a:t>
            </a:r>
          </a:p>
          <a:p>
            <a:pPr lvl="2"/>
            <a:r>
              <a:rPr lang="en-IN" altLang="en-US" smtClean="0"/>
              <a:t>Third level</a:t>
            </a:r>
          </a:p>
          <a:p>
            <a:pPr lvl="3"/>
            <a:r>
              <a:rPr lang="en-IN" altLang="en-US" smtClean="0"/>
              <a:t>Fourth level</a:t>
            </a:r>
          </a:p>
          <a:p>
            <a:pPr lvl="4"/>
            <a:r>
              <a:rPr lang="en-IN" alt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65" charset="0"/>
                <a:ea typeface="ＭＳ Ｐゴシック" pitchFamily="-65" charset="-128"/>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65" charset="0"/>
                <a:ea typeface="ＭＳ Ｐゴシック" pitchFamily="-65" charset="-128"/>
              </a:defRPr>
            </a:lvl1pPr>
          </a:lstStyle>
          <a:p>
            <a:pPr>
              <a:defRPr/>
            </a:pPr>
            <a:fld id="{8060A964-F509-4D05-863A-AAE4C515C05F}" type="slidenum">
              <a:rPr lang="en-IN"/>
              <a:pPr>
                <a:defRPr/>
              </a:pPr>
              <a:t>‹#›</a:t>
            </a:fld>
            <a:endParaRPr lang="en-IN"/>
          </a:p>
        </p:txBody>
      </p:sp>
    </p:spTree>
    <p:extLst>
      <p:ext uri="{BB962C8B-B14F-4D97-AF65-F5344CB8AC3E}">
        <p14:creationId xmlns:p14="http://schemas.microsoft.com/office/powerpoint/2010/main" val="4080949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36617E-E3BB-4D32-B753-3EAB91B6162B}" type="slidenum">
              <a:rPr lang="en-US" smtClean="0">
                <a:latin typeface="Arial" pitchFamily="34" charset="0"/>
              </a:rPr>
              <a:pPr>
                <a:defRPr/>
              </a:pPr>
              <a:t>5</a:t>
            </a:fld>
            <a:endParaRPr lang="en-US" smtClean="0">
              <a:latin typeface="Arial" pitchFamily="34" charset="0"/>
            </a:endParaRPr>
          </a:p>
        </p:txBody>
      </p:sp>
    </p:spTree>
    <p:extLst>
      <p:ext uri="{BB962C8B-B14F-4D97-AF65-F5344CB8AC3E}">
        <p14:creationId xmlns:p14="http://schemas.microsoft.com/office/powerpoint/2010/main" val="211105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C82C57-9138-4976-A3DD-3FD5F4A067A8}" type="slidenum">
              <a:rPr lang="en-US" smtClean="0">
                <a:latin typeface="Arial" pitchFamily="34" charset="0"/>
              </a:rPr>
              <a:pPr>
                <a:defRPr/>
              </a:pPr>
              <a:t>11</a:t>
            </a:fld>
            <a:endParaRPr lang="en-US" smtClean="0">
              <a:latin typeface="Arial" pitchFamily="34" charset="0"/>
            </a:endParaRPr>
          </a:p>
        </p:txBody>
      </p:sp>
    </p:spTree>
    <p:extLst>
      <p:ext uri="{BB962C8B-B14F-4D97-AF65-F5344CB8AC3E}">
        <p14:creationId xmlns:p14="http://schemas.microsoft.com/office/powerpoint/2010/main" val="179000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C82C57-9138-4976-A3DD-3FD5F4A067A8}" type="slidenum">
              <a:rPr lang="en-US" smtClean="0">
                <a:latin typeface="Arial" pitchFamily="34" charset="0"/>
              </a:rPr>
              <a:pPr>
                <a:defRPr/>
              </a:pPr>
              <a:t>13</a:t>
            </a:fld>
            <a:endParaRPr lang="en-US" smtClean="0">
              <a:latin typeface="Arial" pitchFamily="34" charset="0"/>
            </a:endParaRPr>
          </a:p>
        </p:txBody>
      </p:sp>
    </p:spTree>
    <p:extLst>
      <p:ext uri="{BB962C8B-B14F-4D97-AF65-F5344CB8AC3E}">
        <p14:creationId xmlns:p14="http://schemas.microsoft.com/office/powerpoint/2010/main" val="28260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C82C57-9138-4976-A3DD-3FD5F4A067A8}" type="slidenum">
              <a:rPr lang="en-US" smtClean="0">
                <a:latin typeface="Arial" pitchFamily="34" charset="0"/>
              </a:rPr>
              <a:pPr>
                <a:defRPr/>
              </a:pPr>
              <a:t>15</a:t>
            </a:fld>
            <a:endParaRPr lang="en-US" smtClean="0">
              <a:latin typeface="Arial" pitchFamily="34" charset="0"/>
            </a:endParaRPr>
          </a:p>
        </p:txBody>
      </p:sp>
    </p:spTree>
    <p:extLst>
      <p:ext uri="{BB962C8B-B14F-4D97-AF65-F5344CB8AC3E}">
        <p14:creationId xmlns:p14="http://schemas.microsoft.com/office/powerpoint/2010/main" val="314628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36617E-E3BB-4D32-B753-3EAB91B6162B}" type="slidenum">
              <a:rPr lang="en-US" smtClean="0">
                <a:latin typeface="Arial" pitchFamily="34" charset="0"/>
              </a:rPr>
              <a:pPr>
                <a:defRPr/>
              </a:pPr>
              <a:t>25</a:t>
            </a:fld>
            <a:endParaRPr lang="en-US" smtClean="0">
              <a:latin typeface="Arial" pitchFamily="34" charset="0"/>
            </a:endParaRPr>
          </a:p>
        </p:txBody>
      </p:sp>
    </p:spTree>
    <p:extLst>
      <p:ext uri="{BB962C8B-B14F-4D97-AF65-F5344CB8AC3E}">
        <p14:creationId xmlns:p14="http://schemas.microsoft.com/office/powerpoint/2010/main" val="310537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3EA83C-16DF-417D-B6FB-2EE7A8265EDB}" type="slidenum">
              <a:rPr lang="en-US" smtClean="0">
                <a:latin typeface="Arial" pitchFamily="34" charset="0"/>
              </a:rPr>
              <a:pPr>
                <a:defRPr/>
              </a:pPr>
              <a:t>44</a:t>
            </a:fld>
            <a:endParaRPr lang="en-US" smtClean="0">
              <a:latin typeface="Arial" pitchFamily="34" charset="0"/>
            </a:endParaRPr>
          </a:p>
        </p:txBody>
      </p:sp>
    </p:spTree>
    <p:extLst>
      <p:ext uri="{BB962C8B-B14F-4D97-AF65-F5344CB8AC3E}">
        <p14:creationId xmlns:p14="http://schemas.microsoft.com/office/powerpoint/2010/main" val="47217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Shape 29"/>
          <p:cNvSpPr>
            <a:spLocks noGrp="1"/>
          </p:cNvSpPr>
          <p:nvPr>
            <p:ph type="title"/>
          </p:nvPr>
        </p:nvSpPr>
        <p:spPr>
          <a:xfrm>
            <a:off x="582779" y="355363"/>
            <a:ext cx="11138610" cy="635237"/>
          </a:xfrm>
          <a:prstGeom prst="rect">
            <a:avLst/>
          </a:prstGeom>
        </p:spPr>
        <p:txBody>
          <a:bodyPr>
            <a:normAutofit/>
          </a:bodyPr>
          <a:lstStyle>
            <a:lvl1pPr algn="l">
              <a:defRPr sz="2800" b="0">
                <a:solidFill>
                  <a:srgbClr val="A6894A"/>
                </a:solidFill>
              </a:defRPr>
            </a:lvl1pPr>
          </a:lstStyle>
          <a:p>
            <a:r>
              <a:rPr lang="en-US" smtClean="0"/>
              <a:t>Click to edit Master title style</a:t>
            </a:r>
            <a:endParaRPr dirty="0"/>
          </a:p>
        </p:txBody>
      </p:sp>
      <p:sp>
        <p:nvSpPr>
          <p:cNvPr id="4" name="Shape 30"/>
          <p:cNvSpPr>
            <a:spLocks noGrp="1"/>
          </p:cNvSpPr>
          <p:nvPr>
            <p:ph type="body" idx="1"/>
          </p:nvPr>
        </p:nvSpPr>
        <p:spPr>
          <a:xfrm>
            <a:off x="582778" y="1143000"/>
            <a:ext cx="11152022" cy="5166319"/>
          </a:xfrm>
          <a:prstGeom prst="rect">
            <a:avLst/>
          </a:prstGeom>
          <a:extLst>
            <a:ext uri="{C572A759-6A51-4108-AA02-DFA0A04FC94B}"/>
          </a:extLst>
        </p:spPr>
        <p:txBody>
          <a:bodyPr/>
          <a:lstStyle>
            <a:lvl1pPr marL="0" indent="0">
              <a:buClr>
                <a:srgbClr val="002A4A"/>
              </a:buClr>
              <a:buFont typeface="Wingdings" pitchFamily="2" charset="2"/>
              <a:buNone/>
              <a:defRPr sz="1600">
                <a:solidFill>
                  <a:srgbClr val="5E5E5E"/>
                </a:solidFill>
                <a:latin typeface="Calibri Light" pitchFamily="34" charset="0"/>
                <a:ea typeface="Verdana"/>
                <a:cs typeface="Verdana"/>
                <a:sym typeface="Verdana"/>
              </a:defRPr>
            </a:lvl1pPr>
            <a:lvl2pPr marL="742950" indent="-285750">
              <a:buClr>
                <a:srgbClr val="002A4A"/>
              </a:buClr>
              <a:buFont typeface="Wingdings" pitchFamily="2" charset="2"/>
              <a:buChar char="§"/>
              <a:defRPr sz="1600">
                <a:solidFill>
                  <a:srgbClr val="5E5E5E"/>
                </a:solidFill>
                <a:latin typeface="Calibri Light" pitchFamily="34" charset="0"/>
                <a:ea typeface="Verdana"/>
                <a:cs typeface="Verdana"/>
                <a:sym typeface="Verdana"/>
              </a:defRPr>
            </a:lvl2pPr>
            <a:lvl3pPr marL="11430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3pPr>
            <a:lvl4pPr marL="16002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4pPr>
            <a:lvl5pPr marL="20574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5pPr>
          </a:lstStyle>
          <a:p>
            <a:pPr lvl="0"/>
            <a:r>
              <a:rPr lang="en-US" smtClean="0"/>
              <a:t>Click to edit Master text styles</a:t>
            </a:r>
          </a:p>
        </p:txBody>
      </p:sp>
    </p:spTree>
    <p:extLst>
      <p:ext uri="{BB962C8B-B14F-4D97-AF65-F5344CB8AC3E}">
        <p14:creationId xmlns:p14="http://schemas.microsoft.com/office/powerpoint/2010/main" val="23425864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withou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2803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ver">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3124200" y="3132484"/>
            <a:ext cx="5688632" cy="864294"/>
          </a:xfrm>
          <a:prstGeom prst="rect">
            <a:avLst/>
          </a:prstGeom>
        </p:spPr>
        <p:txBody>
          <a:bodyPr/>
          <a:lstStyle>
            <a:lvl1pPr marL="0" indent="0" algn="ctr">
              <a:buNone/>
              <a:defRPr sz="3200" b="1">
                <a:solidFill>
                  <a:schemeClr val="bg1"/>
                </a:solidFill>
                <a:latin typeface="+mj-lt"/>
              </a:defRPr>
            </a:lvl1pPr>
            <a:lvl2pPr>
              <a:defRPr sz="3200">
                <a:solidFill>
                  <a:schemeClr val="bg1"/>
                </a:solidFill>
                <a:latin typeface="+mj-lt"/>
              </a:defRPr>
            </a:lvl2pPr>
            <a:lvl3pPr>
              <a:defRPr sz="3200">
                <a:solidFill>
                  <a:schemeClr val="bg1"/>
                </a:solidFill>
                <a:latin typeface="+mj-lt"/>
              </a:defRPr>
            </a:lvl3pPr>
            <a:lvl4pPr>
              <a:defRPr sz="3200">
                <a:solidFill>
                  <a:schemeClr val="bg1"/>
                </a:solidFill>
                <a:latin typeface="+mj-lt"/>
              </a:defRPr>
            </a:lvl4pPr>
            <a:lvl5pPr>
              <a:defRPr sz="3200">
                <a:solidFill>
                  <a:schemeClr val="bg1"/>
                </a:solidFill>
                <a:latin typeface="+mj-lt"/>
              </a:defRPr>
            </a:lvl5pPr>
          </a:lstStyle>
          <a:p>
            <a:pPr lvl="0"/>
            <a:r>
              <a:rPr lang="en-US" dirty="0" smtClean="0"/>
              <a:t>Click to edit Master text styles</a:t>
            </a:r>
          </a:p>
        </p:txBody>
      </p:sp>
      <p:sp>
        <p:nvSpPr>
          <p:cNvPr id="15" name="Text Placeholder 14"/>
          <p:cNvSpPr>
            <a:spLocks noGrp="1"/>
          </p:cNvSpPr>
          <p:nvPr>
            <p:ph type="body" sz="quarter" idx="11"/>
          </p:nvPr>
        </p:nvSpPr>
        <p:spPr>
          <a:xfrm>
            <a:off x="3505200" y="4137863"/>
            <a:ext cx="4968875" cy="792163"/>
          </a:xfrm>
          <a:prstGeom prst="rect">
            <a:avLst/>
          </a:prstGeom>
        </p:spPr>
        <p:txBody>
          <a:bodyPr/>
          <a:lstStyle>
            <a:lvl1pPr marL="0" indent="0" algn="ctr">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p:txBody>
      </p:sp>
      <p:pic>
        <p:nvPicPr>
          <p:cNvPr id="2" name="Picture 1"/>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4217436" y="692696"/>
            <a:ext cx="3502159" cy="1947676"/>
          </a:xfrm>
          <a:prstGeom prst="rect">
            <a:avLst/>
          </a:prstGeom>
        </p:spPr>
      </p:pic>
    </p:spTree>
    <p:extLst>
      <p:ext uri="{BB962C8B-B14F-4D97-AF65-F5344CB8AC3E}">
        <p14:creationId xmlns:p14="http://schemas.microsoft.com/office/powerpoint/2010/main" val="1770883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with logo">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2351088" y="2205038"/>
            <a:ext cx="7489825" cy="2160587"/>
          </a:xfrm>
          <a:prstGeom prst="rect">
            <a:avLst/>
          </a:prstGeom>
        </p:spPr>
        <p:txBody>
          <a:bodyPr/>
          <a:lstStyle>
            <a:lvl1pPr marL="0" indent="0">
              <a:buNone/>
              <a:defRPr sz="3200">
                <a:solidFill>
                  <a:schemeClr val="bg1"/>
                </a:solidFill>
              </a:defRPr>
            </a:lvl1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4009560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without logo">
    <p:spTree>
      <p:nvGrpSpPr>
        <p:cNvPr id="1" name=""/>
        <p:cNvGrpSpPr/>
        <p:nvPr/>
      </p:nvGrpSpPr>
      <p:grpSpPr>
        <a:xfrm>
          <a:off x="0" y="0"/>
          <a:ext cx="0" cy="0"/>
          <a:chOff x="0" y="0"/>
          <a:chExt cx="0" cy="0"/>
        </a:xfrm>
      </p:grpSpPr>
      <p:sp>
        <p:nvSpPr>
          <p:cNvPr id="3" name="Content Placeholder 9"/>
          <p:cNvSpPr>
            <a:spLocks noGrp="1"/>
          </p:cNvSpPr>
          <p:nvPr>
            <p:ph sz="quarter" idx="10" hasCustomPrompt="1"/>
          </p:nvPr>
        </p:nvSpPr>
        <p:spPr>
          <a:xfrm>
            <a:off x="2351088" y="2205038"/>
            <a:ext cx="7489825" cy="2160587"/>
          </a:xfrm>
          <a:prstGeom prst="rect">
            <a:avLst/>
          </a:prstGeom>
        </p:spPr>
        <p:txBody>
          <a:bodyPr/>
          <a:lstStyle>
            <a:lvl1pPr marL="0" indent="0">
              <a:buNone/>
              <a:defRPr sz="3200">
                <a:solidFill>
                  <a:schemeClr val="bg1"/>
                </a:solidFill>
              </a:defRPr>
            </a:lvl1pPr>
            <a:lvl5pPr marL="1828800" indent="0">
              <a:buNone/>
              <a:defRPr/>
            </a:lvl5pPr>
          </a:lstStyle>
          <a:p>
            <a:pPr lvl="0"/>
            <a:r>
              <a:rPr lang="en-US" dirty="0" smtClean="0"/>
              <a:t>Click to edit </a:t>
            </a:r>
            <a:r>
              <a:rPr lang="en-US" dirty="0" err="1" smtClean="0"/>
              <a:t>Masthg</a:t>
            </a:r>
            <a:endParaRPr lang="en-US" dirty="0" smtClean="0"/>
          </a:p>
          <a:p>
            <a:pPr lvl="0"/>
            <a:r>
              <a:rPr lang="en-US" dirty="0" err="1" smtClean="0"/>
              <a:t>er</a:t>
            </a:r>
            <a:r>
              <a:rPr lang="en-US" dirty="0" smtClean="0"/>
              <a:t> text styles</a:t>
            </a:r>
          </a:p>
        </p:txBody>
      </p:sp>
    </p:spTree>
    <p:extLst>
      <p:ext uri="{BB962C8B-B14F-4D97-AF65-F5344CB8AC3E}">
        <p14:creationId xmlns:p14="http://schemas.microsoft.com/office/powerpoint/2010/main" val="28067354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cover withou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2565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IHCL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90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ou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all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25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n Points">
    <p:spTree>
      <p:nvGrpSpPr>
        <p:cNvPr id="1" name=""/>
        <p:cNvGrpSpPr/>
        <p:nvPr/>
      </p:nvGrpSpPr>
      <p:grpSpPr>
        <a:xfrm>
          <a:off x="0" y="0"/>
          <a:ext cx="0" cy="0"/>
          <a:chOff x="0" y="0"/>
          <a:chExt cx="0" cy="0"/>
        </a:xfrm>
      </p:grpSpPr>
      <p:sp>
        <p:nvSpPr>
          <p:cNvPr id="7" name="Shape 30"/>
          <p:cNvSpPr>
            <a:spLocks noGrp="1"/>
          </p:cNvSpPr>
          <p:nvPr>
            <p:ph type="body" idx="1"/>
          </p:nvPr>
        </p:nvSpPr>
        <p:spPr>
          <a:xfrm>
            <a:off x="582778" y="1143000"/>
            <a:ext cx="11152022" cy="5166319"/>
          </a:xfrm>
          <a:prstGeom prst="rect">
            <a:avLst/>
          </a:prstGeom>
          <a:extLst>
            <a:ext uri="{C572A759-6A51-4108-AA02-DFA0A04FC94B}"/>
          </a:extLst>
        </p:spPr>
        <p:txBody>
          <a:bodyPr/>
          <a:lstStyle>
            <a:lvl1pPr marL="342900" indent="-342900">
              <a:buClr>
                <a:srgbClr val="002A4A"/>
              </a:buClr>
              <a:buFont typeface="Wingdings" pitchFamily="2" charset="2"/>
              <a:buChar char="§"/>
              <a:defRPr sz="2000">
                <a:solidFill>
                  <a:srgbClr val="5E5E5E"/>
                </a:solidFill>
                <a:latin typeface="Calibri Light" pitchFamily="34" charset="0"/>
                <a:ea typeface="Verdana"/>
                <a:cs typeface="Verdana"/>
                <a:sym typeface="Verdana"/>
              </a:defRPr>
            </a:lvl1pPr>
            <a:lvl2pPr marL="742950" indent="-285750">
              <a:buClr>
                <a:srgbClr val="002A4A"/>
              </a:buClr>
              <a:buFont typeface="Wingdings" pitchFamily="2" charset="2"/>
              <a:buChar char="§"/>
              <a:defRPr sz="1600">
                <a:solidFill>
                  <a:srgbClr val="5E5E5E"/>
                </a:solidFill>
                <a:latin typeface="Calibri Light" pitchFamily="34" charset="0"/>
                <a:ea typeface="Verdana"/>
                <a:cs typeface="Verdana"/>
                <a:sym typeface="Verdana"/>
              </a:defRPr>
            </a:lvl2pPr>
            <a:lvl3pPr marL="1143000" indent="-228600">
              <a:buClr>
                <a:srgbClr val="002A4A"/>
              </a:buClr>
              <a:buFont typeface="Wingdings" pitchFamily="2" charset="2"/>
              <a:buChar char="§"/>
              <a:defRPr sz="1400">
                <a:solidFill>
                  <a:srgbClr val="5E5E5E"/>
                </a:solidFill>
                <a:latin typeface="Calibri Light" pitchFamily="34" charset="0"/>
                <a:ea typeface="Verdana"/>
                <a:cs typeface="Verdana"/>
                <a:sym typeface="Verdana"/>
              </a:defRPr>
            </a:lvl3pPr>
            <a:lvl4pPr marL="1600200" indent="-228600">
              <a:buClr>
                <a:srgbClr val="002A4A"/>
              </a:buClr>
              <a:buFont typeface="Wingdings" pitchFamily="2" charset="2"/>
              <a:buChar char="§"/>
              <a:defRPr sz="1200">
                <a:solidFill>
                  <a:srgbClr val="5E5E5E"/>
                </a:solidFill>
                <a:latin typeface="Calibri Light" pitchFamily="34" charset="0"/>
                <a:ea typeface="Verdana"/>
                <a:cs typeface="Verdana"/>
                <a:sym typeface="Verdana"/>
              </a:defRPr>
            </a:lvl4pPr>
            <a:lvl5pPr marL="2057400" indent="-228600">
              <a:buClr>
                <a:srgbClr val="002A4A"/>
              </a:buClr>
              <a:buFont typeface="Wingdings" pitchFamily="2" charset="2"/>
              <a:buChar char="§"/>
              <a:defRPr sz="1200">
                <a:solidFill>
                  <a:srgbClr val="5E5E5E"/>
                </a:solidFill>
                <a:latin typeface="Calibri Light" pitchFamily="34" charset="0"/>
                <a:ea typeface="Verdana"/>
                <a:cs typeface="Verdana"/>
                <a:sym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hape 29"/>
          <p:cNvSpPr>
            <a:spLocks noGrp="1"/>
          </p:cNvSpPr>
          <p:nvPr>
            <p:ph type="title"/>
          </p:nvPr>
        </p:nvSpPr>
        <p:spPr>
          <a:xfrm>
            <a:off x="582779" y="355363"/>
            <a:ext cx="11138610" cy="635237"/>
          </a:xfrm>
          <a:prstGeom prst="rect">
            <a:avLst/>
          </a:prstGeom>
        </p:spPr>
        <p:txBody>
          <a:bodyPr>
            <a:normAutofit/>
          </a:bodyPr>
          <a:lstStyle>
            <a:lvl1pPr algn="l">
              <a:defRPr sz="2800" b="0">
                <a:solidFill>
                  <a:srgbClr val="A6894A"/>
                </a:solidFill>
              </a:defRPr>
            </a:lvl1pPr>
          </a:lstStyle>
          <a:p>
            <a:r>
              <a:rPr lang="en-US" smtClean="0"/>
              <a:t>Click to edit Master title style</a:t>
            </a:r>
            <a:endParaRPr dirty="0"/>
          </a:p>
        </p:txBody>
      </p:sp>
    </p:spTree>
    <p:extLst>
      <p:ext uri="{BB962C8B-B14F-4D97-AF65-F5344CB8AC3E}">
        <p14:creationId xmlns:p14="http://schemas.microsoft.com/office/powerpoint/2010/main" val="16444320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384032" y="1143000"/>
            <a:ext cx="5328543" cy="5166319"/>
          </a:xfrm>
          <a:prstGeom prst="rect">
            <a:avLst/>
          </a:prstGeom>
        </p:spPr>
        <p:txBody>
          <a:bodyPr/>
          <a:lstStyle/>
          <a:p>
            <a:pPr lvl="0"/>
            <a:r>
              <a:rPr lang="en-US" noProof="0" smtClean="0"/>
              <a:t>Click icon to add picture</a:t>
            </a:r>
            <a:endParaRPr lang="en-US" noProof="0" dirty="0"/>
          </a:p>
        </p:txBody>
      </p:sp>
      <p:sp>
        <p:nvSpPr>
          <p:cNvPr id="5" name="Shape 30"/>
          <p:cNvSpPr>
            <a:spLocks noGrp="1"/>
          </p:cNvSpPr>
          <p:nvPr>
            <p:ph type="body" idx="1"/>
          </p:nvPr>
        </p:nvSpPr>
        <p:spPr>
          <a:xfrm>
            <a:off x="582778" y="1143000"/>
            <a:ext cx="5585230" cy="5166319"/>
          </a:xfrm>
          <a:prstGeom prst="rect">
            <a:avLst/>
          </a:prstGeom>
          <a:extLst>
            <a:ext uri="{C572A759-6A51-4108-AA02-DFA0A04FC94B}"/>
          </a:extLst>
        </p:spPr>
        <p:txBody>
          <a:bodyPr/>
          <a:lstStyle>
            <a:lvl1pPr marL="0" indent="0">
              <a:buClr>
                <a:srgbClr val="002A4A"/>
              </a:buClr>
              <a:buFont typeface="Wingdings" pitchFamily="2" charset="2"/>
              <a:buNone/>
              <a:defRPr sz="1600">
                <a:solidFill>
                  <a:srgbClr val="5E5E5E"/>
                </a:solidFill>
                <a:latin typeface="Calibri Light" pitchFamily="34" charset="0"/>
                <a:ea typeface="Verdana"/>
                <a:cs typeface="Verdana"/>
                <a:sym typeface="Verdana"/>
              </a:defRPr>
            </a:lvl1pPr>
            <a:lvl2pPr marL="742950" indent="-285750">
              <a:buClr>
                <a:srgbClr val="002A4A"/>
              </a:buClr>
              <a:buFont typeface="Wingdings" pitchFamily="2" charset="2"/>
              <a:buChar char="§"/>
              <a:defRPr sz="1600">
                <a:solidFill>
                  <a:srgbClr val="5E5E5E"/>
                </a:solidFill>
                <a:latin typeface="Calibri Light" pitchFamily="34" charset="0"/>
                <a:ea typeface="Verdana"/>
                <a:cs typeface="Verdana"/>
                <a:sym typeface="Verdana"/>
              </a:defRPr>
            </a:lvl2pPr>
            <a:lvl3pPr marL="11430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3pPr>
            <a:lvl4pPr marL="16002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4pPr>
            <a:lvl5pPr marL="20574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5pPr>
          </a:lstStyle>
          <a:p>
            <a:pPr lvl="0"/>
            <a:r>
              <a:rPr lang="en-US" smtClean="0"/>
              <a:t>Click to edit Master text styles</a:t>
            </a:r>
          </a:p>
        </p:txBody>
      </p:sp>
      <p:sp>
        <p:nvSpPr>
          <p:cNvPr id="6" name="Shape 29"/>
          <p:cNvSpPr>
            <a:spLocks noGrp="1"/>
          </p:cNvSpPr>
          <p:nvPr>
            <p:ph type="title"/>
          </p:nvPr>
        </p:nvSpPr>
        <p:spPr>
          <a:xfrm>
            <a:off x="582779" y="355363"/>
            <a:ext cx="11138610" cy="635237"/>
          </a:xfrm>
          <a:prstGeom prst="rect">
            <a:avLst/>
          </a:prstGeom>
        </p:spPr>
        <p:txBody>
          <a:bodyPr>
            <a:normAutofit/>
          </a:bodyPr>
          <a:lstStyle>
            <a:lvl1pPr algn="l">
              <a:defRPr sz="2800" b="0">
                <a:solidFill>
                  <a:srgbClr val="A6894A"/>
                </a:solidFill>
              </a:defRPr>
            </a:lvl1pPr>
          </a:lstStyle>
          <a:p>
            <a:r>
              <a:rPr lang="en-US" smtClean="0"/>
              <a:t>Click to edit Master title style</a:t>
            </a:r>
            <a:endParaRPr dirty="0"/>
          </a:p>
        </p:txBody>
      </p:sp>
    </p:spTree>
    <p:extLst>
      <p:ext uri="{BB962C8B-B14F-4D97-AF65-F5344CB8AC3E}">
        <p14:creationId xmlns:p14="http://schemas.microsoft.com/office/powerpoint/2010/main" val="13463864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312024" y="1142999"/>
            <a:ext cx="5400551" cy="5166319"/>
          </a:xfrm>
          <a:prstGeom prst="rect">
            <a:avLst/>
          </a:prstGeom>
        </p:spPr>
        <p:txBody>
          <a:bodyPr/>
          <a:lstStyle/>
          <a:p>
            <a:pPr lvl="0"/>
            <a:r>
              <a:rPr lang="en-US" noProof="0" smtClean="0"/>
              <a:t>Click icon to add chart</a:t>
            </a:r>
            <a:endParaRPr lang="en-US" noProof="0"/>
          </a:p>
        </p:txBody>
      </p:sp>
      <p:sp>
        <p:nvSpPr>
          <p:cNvPr id="6" name="Shape 30"/>
          <p:cNvSpPr>
            <a:spLocks noGrp="1"/>
          </p:cNvSpPr>
          <p:nvPr>
            <p:ph type="body" idx="1"/>
          </p:nvPr>
        </p:nvSpPr>
        <p:spPr>
          <a:xfrm>
            <a:off x="582778" y="1143000"/>
            <a:ext cx="5584660" cy="5166319"/>
          </a:xfrm>
          <a:prstGeom prst="rect">
            <a:avLst/>
          </a:prstGeom>
          <a:extLst>
            <a:ext uri="{C572A759-6A51-4108-AA02-DFA0A04FC94B}"/>
          </a:extLst>
        </p:spPr>
        <p:txBody>
          <a:bodyPr/>
          <a:lstStyle>
            <a:lvl1pPr marL="0" indent="0">
              <a:buClr>
                <a:srgbClr val="002A4A"/>
              </a:buClr>
              <a:buFont typeface="Wingdings" pitchFamily="2" charset="2"/>
              <a:buNone/>
              <a:defRPr sz="1600">
                <a:solidFill>
                  <a:srgbClr val="5E5E5E"/>
                </a:solidFill>
                <a:latin typeface="Calibri Light" pitchFamily="34" charset="0"/>
                <a:ea typeface="Verdana"/>
                <a:cs typeface="Verdana"/>
                <a:sym typeface="Verdana"/>
              </a:defRPr>
            </a:lvl1pPr>
            <a:lvl2pPr marL="742950" indent="-285750">
              <a:buClr>
                <a:srgbClr val="002A4A"/>
              </a:buClr>
              <a:buFont typeface="Wingdings" pitchFamily="2" charset="2"/>
              <a:buChar char="§"/>
              <a:defRPr sz="1600">
                <a:solidFill>
                  <a:srgbClr val="5E5E5E"/>
                </a:solidFill>
                <a:latin typeface="Calibri Light" pitchFamily="34" charset="0"/>
                <a:ea typeface="Verdana"/>
                <a:cs typeface="Verdana"/>
                <a:sym typeface="Verdana"/>
              </a:defRPr>
            </a:lvl2pPr>
            <a:lvl3pPr marL="11430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3pPr>
            <a:lvl4pPr marL="16002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4pPr>
            <a:lvl5pPr marL="20574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5pPr>
          </a:lstStyle>
          <a:p>
            <a:pPr lvl="0"/>
            <a:r>
              <a:rPr lang="en-US" smtClean="0"/>
              <a:t>Click to edit Master text styles</a:t>
            </a:r>
          </a:p>
        </p:txBody>
      </p:sp>
      <p:sp>
        <p:nvSpPr>
          <p:cNvPr id="7" name="Shape 29"/>
          <p:cNvSpPr>
            <a:spLocks noGrp="1"/>
          </p:cNvSpPr>
          <p:nvPr>
            <p:ph type="title"/>
          </p:nvPr>
        </p:nvSpPr>
        <p:spPr>
          <a:xfrm>
            <a:off x="582779" y="355363"/>
            <a:ext cx="11138610" cy="635237"/>
          </a:xfrm>
          <a:prstGeom prst="rect">
            <a:avLst/>
          </a:prstGeom>
        </p:spPr>
        <p:txBody>
          <a:bodyPr>
            <a:normAutofit/>
          </a:bodyPr>
          <a:lstStyle>
            <a:lvl1pPr algn="l">
              <a:defRPr sz="2800" b="0">
                <a:solidFill>
                  <a:srgbClr val="A6894A"/>
                </a:solidFill>
              </a:defRPr>
            </a:lvl1pPr>
          </a:lstStyle>
          <a:p>
            <a:r>
              <a:rPr lang="en-US" smtClean="0"/>
              <a:t>Click to edit Master title style</a:t>
            </a:r>
            <a:endParaRPr dirty="0"/>
          </a:p>
        </p:txBody>
      </p:sp>
    </p:spTree>
    <p:extLst>
      <p:ext uri="{BB962C8B-B14F-4D97-AF65-F5344CB8AC3E}">
        <p14:creationId xmlns:p14="http://schemas.microsoft.com/office/powerpoint/2010/main" val="34721625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multi image">
    <p:spTree>
      <p:nvGrpSpPr>
        <p:cNvPr id="1" name=""/>
        <p:cNvGrpSpPr/>
        <p:nvPr/>
      </p:nvGrpSpPr>
      <p:grpSpPr>
        <a:xfrm>
          <a:off x="0" y="0"/>
          <a:ext cx="0" cy="0"/>
          <a:chOff x="0" y="0"/>
          <a:chExt cx="0" cy="0"/>
        </a:xfrm>
      </p:grpSpPr>
      <p:sp>
        <p:nvSpPr>
          <p:cNvPr id="4" name="Shape 30"/>
          <p:cNvSpPr>
            <a:spLocks noGrp="1"/>
          </p:cNvSpPr>
          <p:nvPr>
            <p:ph type="body" idx="1"/>
          </p:nvPr>
        </p:nvSpPr>
        <p:spPr>
          <a:xfrm>
            <a:off x="582778" y="1143000"/>
            <a:ext cx="5550008" cy="5166319"/>
          </a:xfrm>
          <a:prstGeom prst="rect">
            <a:avLst/>
          </a:prstGeom>
          <a:extLst>
            <a:ext uri="{C572A759-6A51-4108-AA02-DFA0A04FC94B}"/>
          </a:extLst>
        </p:spPr>
        <p:txBody>
          <a:bodyPr/>
          <a:lstStyle>
            <a:lvl1pPr marL="0" indent="0">
              <a:buClr>
                <a:srgbClr val="002A4A"/>
              </a:buClr>
              <a:buFont typeface="Wingdings" pitchFamily="2" charset="2"/>
              <a:buNone/>
              <a:defRPr sz="1600">
                <a:solidFill>
                  <a:srgbClr val="5E5E5E"/>
                </a:solidFill>
                <a:latin typeface="Calibri Light" pitchFamily="34" charset="0"/>
                <a:ea typeface="Verdana"/>
                <a:cs typeface="Verdana"/>
                <a:sym typeface="Verdana"/>
              </a:defRPr>
            </a:lvl1pPr>
            <a:lvl2pPr marL="742950" indent="-285750">
              <a:buClr>
                <a:srgbClr val="002A4A"/>
              </a:buClr>
              <a:buFont typeface="Wingdings" pitchFamily="2" charset="2"/>
              <a:buChar char="§"/>
              <a:defRPr sz="1600">
                <a:solidFill>
                  <a:srgbClr val="5E5E5E"/>
                </a:solidFill>
                <a:latin typeface="Calibri Light" pitchFamily="34" charset="0"/>
                <a:ea typeface="Verdana"/>
                <a:cs typeface="Verdana"/>
                <a:sym typeface="Verdana"/>
              </a:defRPr>
            </a:lvl2pPr>
            <a:lvl3pPr marL="11430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3pPr>
            <a:lvl4pPr marL="16002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4pPr>
            <a:lvl5pPr marL="2057400" indent="-228600">
              <a:buClr>
                <a:srgbClr val="002A4A"/>
              </a:buClr>
              <a:buFont typeface="Wingdings" pitchFamily="2" charset="2"/>
              <a:buChar char="§"/>
              <a:defRPr sz="1600">
                <a:solidFill>
                  <a:srgbClr val="5E5E5E"/>
                </a:solidFill>
                <a:latin typeface="Calibri Light" pitchFamily="34" charset="0"/>
                <a:ea typeface="Verdana"/>
                <a:cs typeface="Verdana"/>
                <a:sym typeface="Verdana"/>
              </a:defRPr>
            </a:lvl5pPr>
          </a:lstStyle>
          <a:p>
            <a:pPr lvl="0"/>
            <a:r>
              <a:rPr lang="en-US" smtClean="0"/>
              <a:t>Click to edit Master text styles</a:t>
            </a:r>
          </a:p>
        </p:txBody>
      </p:sp>
      <p:sp>
        <p:nvSpPr>
          <p:cNvPr id="6" name="Picture Placeholder 5"/>
          <p:cNvSpPr>
            <a:spLocks noGrp="1"/>
          </p:cNvSpPr>
          <p:nvPr>
            <p:ph type="pic" sz="quarter" idx="10"/>
          </p:nvPr>
        </p:nvSpPr>
        <p:spPr>
          <a:xfrm>
            <a:off x="6312024" y="1143000"/>
            <a:ext cx="2520280" cy="2574032"/>
          </a:xfrm>
          <a:prstGeom prst="rect">
            <a:avLst/>
          </a:prstGeom>
        </p:spPr>
        <p:txBody>
          <a:bodyPr/>
          <a:lstStyle/>
          <a:p>
            <a:pPr lvl="0"/>
            <a:r>
              <a:rPr lang="en-US" noProof="0" smtClean="0"/>
              <a:t>Click icon to add picture</a:t>
            </a:r>
            <a:endParaRPr lang="en-US" noProof="0"/>
          </a:p>
        </p:txBody>
      </p:sp>
      <p:sp>
        <p:nvSpPr>
          <p:cNvPr id="8" name="Picture Placeholder 7"/>
          <p:cNvSpPr>
            <a:spLocks noGrp="1"/>
          </p:cNvSpPr>
          <p:nvPr>
            <p:ph type="pic" sz="quarter" idx="11"/>
          </p:nvPr>
        </p:nvSpPr>
        <p:spPr>
          <a:xfrm>
            <a:off x="9048750" y="1142999"/>
            <a:ext cx="2672639" cy="2574033"/>
          </a:xfrm>
          <a:prstGeom prst="rect">
            <a:avLst/>
          </a:prstGeom>
        </p:spPr>
        <p:txBody>
          <a:bodyPr/>
          <a:lstStyle/>
          <a:p>
            <a:pPr lvl="0"/>
            <a:r>
              <a:rPr lang="en-US" noProof="0" smtClean="0"/>
              <a:t>Click icon to add picture</a:t>
            </a:r>
            <a:endParaRPr lang="en-US" noProof="0"/>
          </a:p>
        </p:txBody>
      </p:sp>
      <p:sp>
        <p:nvSpPr>
          <p:cNvPr id="10" name="Picture Placeholder 9"/>
          <p:cNvSpPr>
            <a:spLocks noGrp="1"/>
          </p:cNvSpPr>
          <p:nvPr>
            <p:ph type="pic" sz="quarter" idx="12"/>
          </p:nvPr>
        </p:nvSpPr>
        <p:spPr>
          <a:xfrm>
            <a:off x="6312024" y="3861049"/>
            <a:ext cx="2520280" cy="2447675"/>
          </a:xfrm>
          <a:prstGeom prst="rect">
            <a:avLst/>
          </a:prstGeom>
        </p:spPr>
        <p:txBody>
          <a:bodyPr/>
          <a:lstStyle/>
          <a:p>
            <a:pPr lvl="0"/>
            <a:r>
              <a:rPr lang="en-US" noProof="0" smtClean="0"/>
              <a:t>Click icon to add picture</a:t>
            </a:r>
            <a:endParaRPr lang="en-US" noProof="0" dirty="0"/>
          </a:p>
        </p:txBody>
      </p:sp>
      <p:sp>
        <p:nvSpPr>
          <p:cNvPr id="12" name="Picture Placeholder 11"/>
          <p:cNvSpPr>
            <a:spLocks noGrp="1"/>
          </p:cNvSpPr>
          <p:nvPr>
            <p:ph type="pic" sz="quarter" idx="13"/>
          </p:nvPr>
        </p:nvSpPr>
        <p:spPr>
          <a:xfrm>
            <a:off x="9048750" y="3861048"/>
            <a:ext cx="2672639" cy="2447675"/>
          </a:xfrm>
          <a:prstGeom prst="rect">
            <a:avLst/>
          </a:prstGeom>
        </p:spPr>
        <p:txBody>
          <a:bodyPr/>
          <a:lstStyle/>
          <a:p>
            <a:pPr lvl="0"/>
            <a:r>
              <a:rPr lang="en-US" noProof="0" smtClean="0"/>
              <a:t>Click icon to add picture</a:t>
            </a:r>
            <a:endParaRPr lang="en-US" noProof="0"/>
          </a:p>
        </p:txBody>
      </p:sp>
      <p:sp>
        <p:nvSpPr>
          <p:cNvPr id="9" name="Shape 29"/>
          <p:cNvSpPr>
            <a:spLocks noGrp="1"/>
          </p:cNvSpPr>
          <p:nvPr>
            <p:ph type="title"/>
          </p:nvPr>
        </p:nvSpPr>
        <p:spPr>
          <a:xfrm>
            <a:off x="582779" y="355363"/>
            <a:ext cx="11138610" cy="635237"/>
          </a:xfrm>
          <a:prstGeom prst="rect">
            <a:avLst/>
          </a:prstGeom>
        </p:spPr>
        <p:txBody>
          <a:bodyPr>
            <a:normAutofit/>
          </a:bodyPr>
          <a:lstStyle>
            <a:lvl1pPr algn="l">
              <a:defRPr sz="2800" b="0">
                <a:solidFill>
                  <a:srgbClr val="A6894A"/>
                </a:solidFill>
              </a:defRPr>
            </a:lvl1pPr>
          </a:lstStyle>
          <a:p>
            <a:r>
              <a:rPr lang="en-US" smtClean="0"/>
              <a:t>Click to edit Master title style</a:t>
            </a:r>
            <a:endParaRPr dirty="0"/>
          </a:p>
        </p:txBody>
      </p:sp>
    </p:spTree>
    <p:extLst>
      <p:ext uri="{BB962C8B-B14F-4D97-AF65-F5344CB8AC3E}">
        <p14:creationId xmlns:p14="http://schemas.microsoft.com/office/powerpoint/2010/main" val="5675181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Jai Mahal Palace Jaipur</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D6BA4AA4-81F7-4BB4-ADBB-DEF09C2F301B}" type="slidenum">
              <a:rPr lang="en-US"/>
              <a:pPr>
                <a:defRPr/>
              </a:pPr>
              <a:t>‹#›</a:t>
            </a:fld>
            <a:endParaRPr lang="en-US"/>
          </a:p>
        </p:txBody>
      </p:sp>
    </p:spTree>
    <p:extLst>
      <p:ext uri="{BB962C8B-B14F-4D97-AF65-F5344CB8AC3E}">
        <p14:creationId xmlns:p14="http://schemas.microsoft.com/office/powerpoint/2010/main" val="210330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Jai Mahal Palace Jaipur</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A0A61F4B-9437-4CAD-80D9-D11A40012A9E}" type="slidenum">
              <a:rPr lang="en-US"/>
              <a:pPr>
                <a:defRPr/>
              </a:pPr>
              <a:t>‹#›</a:t>
            </a:fld>
            <a:endParaRPr lang="en-US"/>
          </a:p>
        </p:txBody>
      </p:sp>
    </p:spTree>
    <p:extLst>
      <p:ext uri="{BB962C8B-B14F-4D97-AF65-F5344CB8AC3E}">
        <p14:creationId xmlns:p14="http://schemas.microsoft.com/office/powerpoint/2010/main" val="15731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Jai Mahal Palace Jaipur</a:t>
            </a:r>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9577DFF4-A9F9-433D-923D-409C081AD7BE}" type="slidenum">
              <a:rPr lang="en-US"/>
              <a:pPr>
                <a:defRPr/>
              </a:pPr>
              <a:t>‹#›</a:t>
            </a:fld>
            <a:endParaRPr lang="en-US"/>
          </a:p>
        </p:txBody>
      </p:sp>
    </p:spTree>
    <p:extLst>
      <p:ext uri="{BB962C8B-B14F-4D97-AF65-F5344CB8AC3E}">
        <p14:creationId xmlns:p14="http://schemas.microsoft.com/office/powerpoint/2010/main" val="406111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divider with log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lvl1pPr algn="l">
              <a:defRPr sz="3200" b="1"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8534400" cy="1752600"/>
          </a:xfrm>
          <a:prstGeom prst="rect">
            <a:avLst/>
          </a:prstGeo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10242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6"/>
          <p:cNvSpPr>
            <a:spLocks noChangeArrowheads="1"/>
          </p:cNvSpPr>
          <p:nvPr/>
        </p:nvSpPr>
        <p:spPr bwMode="auto">
          <a:xfrm>
            <a:off x="0" y="6356350"/>
            <a:ext cx="12192000" cy="501650"/>
          </a:xfrm>
          <a:prstGeom prst="rect">
            <a:avLst/>
          </a:prstGeom>
          <a:solidFill>
            <a:srgbClr val="A0854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FFFFFF"/>
              </a:solidFill>
            </a:endParaRPr>
          </a:p>
        </p:txBody>
      </p:sp>
      <p:sp>
        <p:nvSpPr>
          <p:cNvPr id="14" name="TextBox 13"/>
          <p:cNvSpPr txBox="1"/>
          <p:nvPr/>
        </p:nvSpPr>
        <p:spPr>
          <a:xfrm>
            <a:off x="76200" y="6511997"/>
            <a:ext cx="38100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defTabSz="914400" eaLnBrk="1" fontAlgn="auto">
              <a:spcBef>
                <a:spcPts val="0"/>
              </a:spcBef>
              <a:spcAft>
                <a:spcPts val="0"/>
              </a:spcAft>
              <a:defRPr/>
            </a:pPr>
            <a:fld id="{12A510CC-5446-4960-ADAB-B416173880A2}" type="slidenum">
              <a:rPr lang="en-US" sz="1100">
                <a:solidFill>
                  <a:schemeClr val="bg1"/>
                </a:solidFill>
                <a:latin typeface="Calibri Light" pitchFamily="34" charset="0"/>
                <a:ea typeface="+mj-ea"/>
                <a:cs typeface="+mj-cs"/>
                <a:sym typeface="Calibri"/>
              </a:rPr>
              <a:pPr defTabSz="914400" eaLnBrk="1" fontAlgn="auto">
                <a:spcBef>
                  <a:spcPts val="0"/>
                </a:spcBef>
                <a:spcAft>
                  <a:spcPts val="0"/>
                </a:spcAft>
                <a:defRPr/>
              </a:pPr>
              <a:t>‹#›</a:t>
            </a:fld>
            <a:endParaRPr lang="en-US" sz="1100" dirty="0">
              <a:solidFill>
                <a:schemeClr val="bg1"/>
              </a:solidFill>
              <a:latin typeface="Calibri Light" pitchFamily="34" charset="0"/>
              <a:ea typeface="+mj-ea"/>
              <a:cs typeface="+mj-cs"/>
              <a:sym typeface="Calibri"/>
            </a:endParaRPr>
          </a:p>
        </p:txBody>
      </p:sp>
      <p:sp>
        <p:nvSpPr>
          <p:cNvPr id="5" name="TextBox 4"/>
          <p:cNvSpPr txBox="1"/>
          <p:nvPr/>
        </p:nvSpPr>
        <p:spPr>
          <a:xfrm>
            <a:off x="8954190" y="6435725"/>
            <a:ext cx="2948885" cy="338554"/>
          </a:xfrm>
          <a:prstGeom prst="rect">
            <a:avLst/>
          </a:prstGeom>
          <a:noFill/>
        </p:spPr>
        <p:txBody>
          <a:bodyPr wrap="none">
            <a:spAutoFit/>
          </a:bodyPr>
          <a:lstStyle/>
          <a:p>
            <a:pPr algn="r" eaLnBrk="1" hangingPunct="1">
              <a:defRPr/>
            </a:pPr>
            <a:r>
              <a:rPr lang="en-US" sz="1600" kern="0" spc="170" dirty="0" smtClean="0">
                <a:solidFill>
                  <a:schemeClr val="bg1"/>
                </a:solidFill>
                <a:latin typeface="Calibri Light"/>
                <a:ea typeface="ＭＳ Ｐゴシック" pitchFamily="-65" charset="-128"/>
                <a:cs typeface="Calibri Light"/>
              </a:rPr>
              <a:t>JAI MAHAL PALACE, JAIPUR</a:t>
            </a:r>
            <a:endParaRPr lang="en-US" sz="1600" kern="0" spc="170" dirty="0">
              <a:solidFill>
                <a:schemeClr val="bg1"/>
              </a:solidFill>
              <a:latin typeface="Calibri Light"/>
              <a:ea typeface="ＭＳ Ｐゴシック" pitchFamily="-65" charset="-128"/>
              <a:cs typeface="Calibri Light"/>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9" r:id="rId6"/>
    <p:sldLayoutId id="2147483790" r:id="rId7"/>
    <p:sldLayoutId id="2147483791" r:id="rId8"/>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6894A"/>
        </a:solidFill>
        <a:effectLst/>
      </p:bgPr>
    </p:bg>
    <p:spTree>
      <p:nvGrpSpPr>
        <p:cNvPr id="1" name=""/>
        <p:cNvGrpSpPr/>
        <p:nvPr/>
      </p:nvGrpSpPr>
      <p:grpSpPr>
        <a:xfrm>
          <a:off x="0" y="0"/>
          <a:ext cx="0" cy="0"/>
          <a:chOff x="0" y="0"/>
          <a:chExt cx="0" cy="0"/>
        </a:xfrm>
      </p:grpSpPr>
      <p:sp>
        <p:nvSpPr>
          <p:cNvPr id="10" name="TextBox 9"/>
          <p:cNvSpPr txBox="1"/>
          <p:nvPr/>
        </p:nvSpPr>
        <p:spPr>
          <a:xfrm>
            <a:off x="76200" y="6526338"/>
            <a:ext cx="38100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defTabSz="914400" eaLnBrk="1" fontAlgn="auto">
              <a:spcBef>
                <a:spcPts val="0"/>
              </a:spcBef>
              <a:spcAft>
                <a:spcPts val="0"/>
              </a:spcAft>
              <a:defRPr/>
            </a:pPr>
            <a:fld id="{69BC43D4-B9A5-4A24-9318-86284ABE8C8F}" type="slidenum">
              <a:rPr lang="en-US" sz="1100">
                <a:latin typeface="Calibri Light" pitchFamily="34" charset="0"/>
                <a:ea typeface="+mj-ea"/>
                <a:cs typeface="+mj-cs"/>
                <a:sym typeface="Calibri"/>
              </a:rPr>
              <a:pPr defTabSz="914400" eaLnBrk="1" fontAlgn="auto">
                <a:spcBef>
                  <a:spcPts val="0"/>
                </a:spcBef>
                <a:spcAft>
                  <a:spcPts val="0"/>
                </a:spcAft>
                <a:defRPr/>
              </a:pPr>
              <a:t>‹#›</a:t>
            </a:fld>
            <a:endParaRPr lang="en-US" sz="1100" dirty="0">
              <a:latin typeface="Calibri Light" pitchFamily="34" charset="0"/>
              <a:ea typeface="+mj-ea"/>
              <a:cs typeface="+mj-cs"/>
              <a:sym typeface="Calibri"/>
            </a:endParaRPr>
          </a:p>
        </p:txBody>
      </p:sp>
      <p:sp>
        <p:nvSpPr>
          <p:cNvPr id="5" name="TextBox 4"/>
          <p:cNvSpPr txBox="1"/>
          <p:nvPr/>
        </p:nvSpPr>
        <p:spPr>
          <a:xfrm>
            <a:off x="8954190" y="6435725"/>
            <a:ext cx="2948885" cy="338554"/>
          </a:xfrm>
          <a:prstGeom prst="rect">
            <a:avLst/>
          </a:prstGeom>
          <a:noFill/>
        </p:spPr>
        <p:txBody>
          <a:bodyPr wrap="none">
            <a:spAutoFit/>
          </a:bodyPr>
          <a:lstStyle/>
          <a:p>
            <a:pPr algn="r" eaLnBrk="1" hangingPunct="1">
              <a:defRPr/>
            </a:pPr>
            <a:r>
              <a:rPr lang="en-US" sz="1600" kern="0" spc="170" dirty="0" smtClean="0">
                <a:solidFill>
                  <a:schemeClr val="bg1"/>
                </a:solidFill>
                <a:latin typeface="Calibri Light"/>
                <a:ea typeface="ＭＳ Ｐゴシック" pitchFamily="-65" charset="-128"/>
                <a:cs typeface="Calibri Light"/>
              </a:rPr>
              <a:t>JAI MAHAL</a:t>
            </a:r>
            <a:r>
              <a:rPr lang="en-US" sz="1600" kern="0" spc="170" baseline="0" dirty="0" smtClean="0">
                <a:solidFill>
                  <a:schemeClr val="bg1"/>
                </a:solidFill>
                <a:latin typeface="Calibri Light"/>
                <a:ea typeface="ＭＳ Ｐゴシック" pitchFamily="-65" charset="-128"/>
                <a:cs typeface="Calibri Light"/>
              </a:rPr>
              <a:t> PALACE, JAIPUR</a:t>
            </a:r>
            <a:endParaRPr lang="en-US" sz="1600" kern="0" spc="170" dirty="0">
              <a:solidFill>
                <a:schemeClr val="bg1"/>
              </a:solidFill>
              <a:latin typeface="Calibri Light"/>
              <a:ea typeface="ＭＳ Ｐゴシック" pitchFamily="-65" charset="-128"/>
              <a:cs typeface="Calibri Light"/>
            </a:endParaRPr>
          </a:p>
        </p:txBody>
      </p:sp>
    </p:spTree>
  </p:cSld>
  <p:clrMap bg1="lt1" tx1="dk1" bg2="lt2" tx2="dk2" accent1="accent1" accent2="accent2" accent3="accent3" accent4="accent4" accent5="accent5" accent6="accent6" hlink="hlink" folHlink="folHlink"/>
  <p:sldLayoutIdLst>
    <p:sldLayoutId id="2147483787" r:id="rId1"/>
    <p:sldLayoutId id="2147483780" r:id="rId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2864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8" r:id="rId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6894A"/>
        </a:solidFill>
        <a:effectLst/>
      </p:bgPr>
    </p:bg>
    <p:spTree>
      <p:nvGrpSpPr>
        <p:cNvPr id="1" name=""/>
        <p:cNvGrpSpPr/>
        <p:nvPr/>
      </p:nvGrpSpPr>
      <p:grpSpPr>
        <a:xfrm>
          <a:off x="0" y="0"/>
          <a:ext cx="0" cy="0"/>
          <a:chOff x="0" y="0"/>
          <a:chExt cx="0" cy="0"/>
        </a:xfrm>
      </p:grpSpPr>
      <p:sp>
        <p:nvSpPr>
          <p:cNvPr id="3" name="TextBox 2"/>
          <p:cNvSpPr txBox="1"/>
          <p:nvPr/>
        </p:nvSpPr>
        <p:spPr>
          <a:xfrm>
            <a:off x="8954190" y="6435725"/>
            <a:ext cx="2948885" cy="338554"/>
          </a:xfrm>
          <a:prstGeom prst="rect">
            <a:avLst/>
          </a:prstGeom>
          <a:noFill/>
        </p:spPr>
        <p:txBody>
          <a:bodyPr wrap="none">
            <a:spAutoFit/>
          </a:bodyPr>
          <a:lstStyle/>
          <a:p>
            <a:pPr algn="r" eaLnBrk="1" hangingPunct="1">
              <a:defRPr/>
            </a:pPr>
            <a:r>
              <a:rPr lang="en-US" sz="1600" kern="0" spc="170" dirty="0" smtClean="0">
                <a:solidFill>
                  <a:schemeClr val="bg1"/>
                </a:solidFill>
                <a:latin typeface="Calibri Light"/>
                <a:ea typeface="ＭＳ Ｐゴシック" pitchFamily="-65" charset="-128"/>
                <a:cs typeface="Calibri Light"/>
              </a:rPr>
              <a:t>JAI MAHAL PALACE, JAIPUR</a:t>
            </a:r>
            <a:endParaRPr lang="en-US" sz="1600" kern="0" spc="170" dirty="0">
              <a:solidFill>
                <a:schemeClr val="bg1"/>
              </a:solidFill>
              <a:latin typeface="Calibri Light"/>
              <a:ea typeface="ＭＳ Ｐゴシック" pitchFamily="-65" charset="-128"/>
              <a:cs typeface="Calibri Light"/>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954190" y="6435725"/>
            <a:ext cx="2948885" cy="338554"/>
          </a:xfrm>
          <a:prstGeom prst="rect">
            <a:avLst/>
          </a:prstGeom>
          <a:noFill/>
        </p:spPr>
        <p:txBody>
          <a:bodyPr wrap="none">
            <a:spAutoFit/>
          </a:bodyPr>
          <a:lstStyle/>
          <a:p>
            <a:pPr algn="r" eaLnBrk="1" hangingPunct="1">
              <a:defRPr/>
            </a:pPr>
            <a:r>
              <a:rPr lang="en-US" sz="1600" kern="0" spc="170" dirty="0" smtClean="0">
                <a:solidFill>
                  <a:srgbClr val="A6894A"/>
                </a:solidFill>
                <a:latin typeface="Calibri Light"/>
                <a:ea typeface="ＭＳ Ｐゴシック" pitchFamily="-65" charset="-128"/>
                <a:cs typeface="Calibri Light"/>
              </a:rPr>
              <a:t>JAI MAHAL PALACE, JAIPUR</a:t>
            </a:r>
            <a:endParaRPr lang="en-US" sz="1600" kern="0" spc="170" dirty="0">
              <a:solidFill>
                <a:srgbClr val="A6894A"/>
              </a:solidFill>
              <a:latin typeface="Calibri Light"/>
              <a:ea typeface="ＭＳ Ｐゴシック" pitchFamily="-65" charset="-128"/>
              <a:cs typeface="Calibri Light"/>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2"/>
          <p:cNvSpPr>
            <a:spLocks noGrp="1"/>
          </p:cNvSpPr>
          <p:nvPr>
            <p:ph type="body" sz="quarter" idx="11"/>
          </p:nvPr>
        </p:nvSpPr>
        <p:spPr bwMode="auto">
          <a:xfrm>
            <a:off x="2351584" y="4041031"/>
            <a:ext cx="769222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latin typeface="+mj-lt"/>
                <a:cs typeface="Times New Roman" pitchFamily="18" charset="0"/>
              </a:rPr>
              <a:t>18</a:t>
            </a:r>
            <a:r>
              <a:rPr lang="en-US" sz="3200" baseline="30000" dirty="0" smtClean="0">
                <a:latin typeface="+mj-lt"/>
                <a:cs typeface="Times New Roman" pitchFamily="18" charset="0"/>
              </a:rPr>
              <a:t>th</a:t>
            </a:r>
            <a:r>
              <a:rPr lang="en-US" sz="3200" dirty="0" smtClean="0">
                <a:latin typeface="+mj-lt"/>
                <a:cs typeface="Times New Roman" pitchFamily="18" charset="0"/>
              </a:rPr>
              <a:t> Century Palace Hotel </a:t>
            </a:r>
            <a:r>
              <a:rPr lang="en-US" sz="3200" dirty="0">
                <a:latin typeface="+mj-lt"/>
                <a:cs typeface="Times New Roman" pitchFamily="18" charset="0"/>
              </a:rPr>
              <a:t>i</a:t>
            </a:r>
            <a:r>
              <a:rPr lang="en-US" sz="3200" dirty="0" smtClean="0">
                <a:latin typeface="+mj-lt"/>
                <a:cs typeface="Times New Roman" pitchFamily="18" charset="0"/>
              </a:rPr>
              <a:t>n </a:t>
            </a:r>
            <a:r>
              <a:rPr lang="en-US" sz="3200" dirty="0">
                <a:latin typeface="+mj-lt"/>
                <a:cs typeface="Times New Roman" pitchFamily="18" charset="0"/>
              </a:rPr>
              <a:t>t</a:t>
            </a:r>
            <a:r>
              <a:rPr lang="en-US" sz="3200" dirty="0" smtClean="0">
                <a:latin typeface="+mj-lt"/>
                <a:cs typeface="Times New Roman" pitchFamily="18" charset="0"/>
              </a:rPr>
              <a:t>he </a:t>
            </a:r>
          </a:p>
          <a:p>
            <a:r>
              <a:rPr lang="en-US" sz="3200" dirty="0" smtClean="0">
                <a:latin typeface="+mj-lt"/>
                <a:cs typeface="Times New Roman" pitchFamily="18" charset="0"/>
              </a:rPr>
              <a:t>Vibrant Heart of the Princely State of Jaipur</a:t>
            </a:r>
            <a:endParaRPr lang="en-US" sz="3200" dirty="0" smtClean="0">
              <a:latin typeface="+mj-lt"/>
            </a:endParaRPr>
          </a:p>
          <a:p>
            <a:endParaRPr lang="en-US" altLang="en-US" sz="3200" dirty="0" smtClean="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172.21.4.115\share folder sales\Photographs Alexey New\JaiMahal_stillphotos\IMG_0407.jpg"/>
          <p:cNvPicPr>
            <a:picLocks noChangeAspect="1" noChangeArrowheads="1"/>
          </p:cNvPicPr>
          <p:nvPr/>
        </p:nvPicPr>
        <p:blipFill>
          <a:blip r:embed="rId2" cstate="email"/>
          <a:srcRect/>
          <a:stretch>
            <a:fillRect/>
          </a:stretch>
        </p:blipFill>
        <p:spPr bwMode="auto">
          <a:xfrm>
            <a:off x="0" y="0"/>
            <a:ext cx="12192000" cy="6353944"/>
          </a:xfrm>
          <a:prstGeom prst="rect">
            <a:avLst/>
          </a:prstGeom>
          <a:ln w="88900" cap="sq" cmpd="thickThin">
            <a:noFill/>
            <a:prstDash val="solid"/>
            <a:miter lim="800000"/>
          </a:ln>
          <a:effectLst/>
        </p:spPr>
      </p:pic>
    </p:spTree>
    <p:extLst>
      <p:ext uri="{BB962C8B-B14F-4D97-AF65-F5344CB8AC3E}">
        <p14:creationId xmlns:p14="http://schemas.microsoft.com/office/powerpoint/2010/main" val="2241826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eaLnBrk="1" hangingPunct="1"/>
            <a:r>
              <a:rPr lang="en-US" sz="2800" dirty="0">
                <a:solidFill>
                  <a:srgbClr val="A28649"/>
                </a:solidFill>
                <a:latin typeface="+mn-lt"/>
              </a:rPr>
              <a:t>Luxury </a:t>
            </a:r>
            <a:r>
              <a:rPr lang="en-US" sz="2800" dirty="0" smtClean="0">
                <a:solidFill>
                  <a:srgbClr val="A28649"/>
                </a:solidFill>
                <a:latin typeface="+mn-lt"/>
              </a:rPr>
              <a:t>Room with Sit Out</a:t>
            </a:r>
            <a:endParaRPr lang="en-US" sz="2800" dirty="0">
              <a:solidFill>
                <a:srgbClr val="A28649"/>
              </a:solidFill>
              <a:latin typeface="+mn-lt"/>
            </a:endParaRPr>
          </a:p>
        </p:txBody>
      </p:sp>
      <p:pic>
        <p:nvPicPr>
          <p:cNvPr id="12292" name="Picture 6" descr="\\172.21.4.115\share folder sales\jmp photos 21-10-2015\Taj Jai Mahal Palace Jaipur Aug 2015\Low Res\JMPJ_Room120_SitOut_Breakfast_24379.jpg"/>
          <p:cNvPicPr>
            <a:picLocks noChangeAspect="1" noChangeArrowheads="1"/>
          </p:cNvPicPr>
          <p:nvPr/>
        </p:nvPicPr>
        <p:blipFill>
          <a:blip r:embed="rId3" cstate="email"/>
          <a:srcRect/>
          <a:stretch>
            <a:fillRect/>
          </a:stretch>
        </p:blipFill>
        <p:spPr bwMode="auto">
          <a:xfrm>
            <a:off x="1828800" y="836712"/>
            <a:ext cx="8534400" cy="4608512"/>
          </a:xfrm>
          <a:prstGeom prst="rect">
            <a:avLst/>
          </a:prstGeom>
          <a:ln w="88900" cap="sq" cmpd="thickThin">
            <a:noFill/>
            <a:prstDash val="solid"/>
            <a:miter lim="800000"/>
          </a:ln>
          <a:effectLst/>
        </p:spPr>
      </p:pic>
      <p:sp>
        <p:nvSpPr>
          <p:cNvPr id="6" name="Rectangle 5"/>
          <p:cNvSpPr/>
          <p:nvPr/>
        </p:nvSpPr>
        <p:spPr>
          <a:xfrm>
            <a:off x="371364" y="5445224"/>
            <a:ext cx="11449272" cy="923330"/>
          </a:xfrm>
          <a:prstGeom prst="rect">
            <a:avLst/>
          </a:prstGeom>
        </p:spPr>
        <p:txBody>
          <a:bodyPr wrap="square">
            <a:spAutoFit/>
          </a:bodyPr>
          <a:lstStyle/>
          <a:p>
            <a:pPr algn="just">
              <a:defRPr/>
            </a:pPr>
            <a:r>
              <a:rPr lang="en-IN" dirty="0" smtClean="0">
                <a:solidFill>
                  <a:srgbClr val="5E5E5E"/>
                </a:solidFill>
                <a:latin typeface="Calibri Light" panose="020F0302020204030204" pitchFamily="34" charset="0"/>
              </a:rPr>
              <a:t>The </a:t>
            </a:r>
            <a:r>
              <a:rPr lang="en-IN" dirty="0">
                <a:solidFill>
                  <a:srgbClr val="5E5E5E"/>
                </a:solidFill>
                <a:latin typeface="Calibri Light" panose="020F0302020204030204" pitchFamily="34" charset="0"/>
              </a:rPr>
              <a:t>New Luxury Rooms with private sit-out, located on the ground floor, offer the same decor and amenities as the Luxury Rooms with the additional advantage of a private sit-out with tranquil views of the beautifully landscaped lawns or the pool</a:t>
            </a:r>
          </a:p>
        </p:txBody>
      </p:sp>
    </p:spTree>
    <p:extLst>
      <p:ext uri="{BB962C8B-B14F-4D97-AF65-F5344CB8AC3E}">
        <p14:creationId xmlns:p14="http://schemas.microsoft.com/office/powerpoint/2010/main" val="1637612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Grp="1" noChangeAspect="1" noChangeArrowheads="1"/>
          </p:cNvPicPr>
          <p:nvPr>
            <p:ph idx="1"/>
          </p:nvPr>
        </p:nvPicPr>
        <p:blipFill>
          <a:blip r:embed="rId2" cstate="print"/>
          <a:srcRect/>
          <a:stretch>
            <a:fillRect/>
          </a:stretch>
        </p:blipFill>
        <p:spPr>
          <a:xfrm>
            <a:off x="0" y="0"/>
            <a:ext cx="12192000" cy="6353944"/>
          </a:xfrm>
          <a:ln w="88900" cap="sq" cmpd="thickThin">
            <a:noFill/>
          </a:ln>
          <a:effectLst/>
        </p:spPr>
      </p:pic>
    </p:spTree>
    <p:extLst>
      <p:ext uri="{BB962C8B-B14F-4D97-AF65-F5344CB8AC3E}">
        <p14:creationId xmlns:p14="http://schemas.microsoft.com/office/powerpoint/2010/main" val="2360798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eaLnBrk="1" hangingPunct="1"/>
            <a:r>
              <a:rPr lang="en-US" sz="2800" dirty="0">
                <a:solidFill>
                  <a:srgbClr val="A28649"/>
                </a:solidFill>
                <a:latin typeface="+mn-lt"/>
              </a:rPr>
              <a:t>Luxury </a:t>
            </a:r>
            <a:r>
              <a:rPr lang="en-US" sz="2800" dirty="0" smtClean="0">
                <a:solidFill>
                  <a:srgbClr val="A28649"/>
                </a:solidFill>
                <a:latin typeface="+mn-lt"/>
              </a:rPr>
              <a:t>Room</a:t>
            </a:r>
            <a:endParaRPr lang="en-US" sz="2800" dirty="0">
              <a:solidFill>
                <a:srgbClr val="A28649"/>
              </a:solidFill>
              <a:latin typeface="+mn-lt"/>
            </a:endParaRPr>
          </a:p>
        </p:txBody>
      </p:sp>
      <p:pic>
        <p:nvPicPr>
          <p:cNvPr id="12292" name="Picture 6" descr="\\172.21.4.115\share folder sales\jmp photos 21-10-2015\Taj Jai Mahal Palace Jaipur Aug 2015\Low Res\JMPJ_Room120_SitOut_Breakfast_24379.jpg"/>
          <p:cNvPicPr>
            <a:picLocks noChangeAspect="1" noChangeArrowheads="1"/>
          </p:cNvPicPr>
          <p:nvPr/>
        </p:nvPicPr>
        <p:blipFill>
          <a:blip r:embed="rId3" cstate="email"/>
          <a:srcRect/>
          <a:stretch>
            <a:fillRect/>
          </a:stretch>
        </p:blipFill>
        <p:spPr bwMode="auto">
          <a:xfrm>
            <a:off x="1828800" y="836712"/>
            <a:ext cx="8534400" cy="4608512"/>
          </a:xfrm>
          <a:prstGeom prst="rect">
            <a:avLst/>
          </a:prstGeom>
          <a:ln w="88900" cap="sq" cmpd="thickThin">
            <a:noFill/>
            <a:prstDash val="solid"/>
            <a:miter lim="800000"/>
          </a:ln>
          <a:effectLst/>
        </p:spPr>
      </p:pic>
      <p:sp>
        <p:nvSpPr>
          <p:cNvPr id="6" name="Rectangle 5"/>
          <p:cNvSpPr/>
          <p:nvPr/>
        </p:nvSpPr>
        <p:spPr>
          <a:xfrm>
            <a:off x="371364" y="5445224"/>
            <a:ext cx="11449272" cy="923330"/>
          </a:xfrm>
          <a:prstGeom prst="rect">
            <a:avLst/>
          </a:prstGeom>
        </p:spPr>
        <p:txBody>
          <a:bodyPr wrap="square">
            <a:spAutoFit/>
          </a:bodyPr>
          <a:lstStyle/>
          <a:p>
            <a:pPr algn="just">
              <a:defRPr/>
            </a:pPr>
            <a:r>
              <a:rPr lang="en-IN" dirty="0" smtClean="0">
                <a:solidFill>
                  <a:srgbClr val="5E5E5E"/>
                </a:solidFill>
                <a:latin typeface="Calibri Light" panose="020F0302020204030204" pitchFamily="34" charset="0"/>
              </a:rPr>
              <a:t>The </a:t>
            </a:r>
            <a:r>
              <a:rPr lang="en-IN" dirty="0">
                <a:solidFill>
                  <a:srgbClr val="5E5E5E"/>
                </a:solidFill>
                <a:latin typeface="Calibri Light" panose="020F0302020204030204" pitchFamily="34" charset="0"/>
              </a:rPr>
              <a:t>Luxury Rooms</a:t>
            </a:r>
            <a:r>
              <a:rPr lang="en-IN" dirty="0" smtClean="0">
                <a:solidFill>
                  <a:srgbClr val="5E5E5E"/>
                </a:solidFill>
                <a:latin typeface="Calibri Light" panose="020F0302020204030204" pitchFamily="34" charset="0"/>
              </a:rPr>
              <a:t>, </a:t>
            </a:r>
            <a:r>
              <a:rPr lang="en-IN" dirty="0">
                <a:solidFill>
                  <a:srgbClr val="5E5E5E"/>
                </a:solidFill>
                <a:latin typeface="Calibri Light" panose="020F0302020204030204" pitchFamily="34" charset="0"/>
              </a:rPr>
              <a:t>evoke the rich colours of Rajasthan. The rooms seamlessly blend contemporary and traditional style and offer modern facilities such as cordless phones and an LED TV. The Stylish bathrooms have state of the art fittings, a separate shower cubical and a separate bath tub. These rooms offer a spectrum of moods in their design elements. </a:t>
            </a:r>
          </a:p>
        </p:txBody>
      </p:sp>
      <p:pic>
        <p:nvPicPr>
          <p:cNvPr id="5" name="Picture 6" descr="\\172.21.4.115\share folder sales\jmp photos 21-10-2015\Taj Jai Mahal Palace Jaipur Aug 2015\Low Res\JMPJ_LuxRoom358_Main_24091.jpg"/>
          <p:cNvPicPr>
            <a:picLocks noChangeAspect="1" noChangeArrowheads="1"/>
          </p:cNvPicPr>
          <p:nvPr/>
        </p:nvPicPr>
        <p:blipFill>
          <a:blip r:embed="rId4" cstate="email"/>
          <a:srcRect/>
          <a:stretch>
            <a:fillRect/>
          </a:stretch>
        </p:blipFill>
        <p:spPr bwMode="auto">
          <a:xfrm>
            <a:off x="1828800" y="836712"/>
            <a:ext cx="8534400" cy="4608512"/>
          </a:xfrm>
          <a:prstGeom prst="rect">
            <a:avLst/>
          </a:prstGeom>
          <a:ln w="88900" cap="sq" cmpd="thickThin">
            <a:noFill/>
            <a:prstDash val="solid"/>
            <a:miter lim="800000"/>
          </a:ln>
          <a:effectLst/>
        </p:spPr>
      </p:pic>
    </p:spTree>
    <p:extLst>
      <p:ext uri="{BB962C8B-B14F-4D97-AF65-F5344CB8AC3E}">
        <p14:creationId xmlns:p14="http://schemas.microsoft.com/office/powerpoint/2010/main" val="2406148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72.21.4.115\share folder sales\Photographs Alexey New\JaiMahal_stillphotos\IMG_4937.jpg"/>
          <p:cNvPicPr>
            <a:picLocks noGrp="1" noChangeAspect="1" noChangeArrowheads="1"/>
          </p:cNvPicPr>
          <p:nvPr>
            <p:ph idx="1"/>
          </p:nvPr>
        </p:nvPicPr>
        <p:blipFill>
          <a:blip r:embed="rId2" cstate="email"/>
          <a:srcRect/>
          <a:stretch>
            <a:fillRect/>
          </a:stretch>
        </p:blipFill>
        <p:spPr>
          <a:xfrm>
            <a:off x="0" y="0"/>
            <a:ext cx="12192000" cy="6353944"/>
          </a:xfrm>
          <a:ln w="88900" cap="sq" cmpd="thickThin">
            <a:noFill/>
          </a:ln>
          <a:effectLst/>
        </p:spPr>
      </p:pic>
    </p:spTree>
    <p:extLst>
      <p:ext uri="{BB962C8B-B14F-4D97-AF65-F5344CB8AC3E}">
        <p14:creationId xmlns:p14="http://schemas.microsoft.com/office/powerpoint/2010/main" val="797539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72.21.4.115\share folder sales\jmp photos 21-10-2015\Taj Jai Mahal Palace Jaipur Aug 2015\Low Res\JMPJ_Room270_Main_23513.jpg"/>
          <p:cNvPicPr>
            <a:picLocks noChangeAspect="1" noChangeArrowheads="1"/>
          </p:cNvPicPr>
          <p:nvPr/>
        </p:nvPicPr>
        <p:blipFill>
          <a:blip r:embed="rId3" cstate="email"/>
          <a:srcRect/>
          <a:stretch>
            <a:fillRect/>
          </a:stretch>
        </p:blipFill>
        <p:spPr bwMode="auto">
          <a:xfrm>
            <a:off x="1828800" y="836712"/>
            <a:ext cx="8534400" cy="4608512"/>
          </a:xfrm>
          <a:prstGeom prst="rect">
            <a:avLst/>
          </a:prstGeom>
          <a:ln w="88900" cap="sq" cmpd="thickThin">
            <a:noFill/>
            <a:prstDash val="solid"/>
            <a:miter lim="800000"/>
          </a:ln>
          <a:effectLst/>
        </p:spPr>
      </p:pic>
      <p:sp>
        <p:nvSpPr>
          <p:cNvPr id="12290" name="Title 5"/>
          <p:cNvSpPr>
            <a:spLocks noGrp="1"/>
          </p:cNvSpPr>
          <p:nvPr>
            <p:ph type="title"/>
          </p:nvPr>
        </p:nvSpPr>
        <p:spPr/>
        <p:txBody>
          <a:bodyPr/>
          <a:lstStyle/>
          <a:p>
            <a:pPr eaLnBrk="1" hangingPunct="1"/>
            <a:r>
              <a:rPr lang="en-US" sz="2800" dirty="0" smtClean="0">
                <a:solidFill>
                  <a:srgbClr val="A28649"/>
                </a:solidFill>
                <a:latin typeface="+mn-lt"/>
              </a:rPr>
              <a:t>Deluxe Room</a:t>
            </a:r>
            <a:endParaRPr lang="en-US" sz="2800" dirty="0">
              <a:solidFill>
                <a:srgbClr val="A28649"/>
              </a:solidFill>
              <a:latin typeface="+mn-lt"/>
            </a:endParaRPr>
          </a:p>
        </p:txBody>
      </p:sp>
      <p:pic>
        <p:nvPicPr>
          <p:cNvPr id="12292" name="Picture 6" descr="\\172.21.4.115\share folder sales\jmp photos 21-10-2015\Taj Jai Mahal Palace Jaipur Aug 2015\Low Res\JMPJ_Room120_SitOut_Breakfast_24379.jpg"/>
          <p:cNvPicPr>
            <a:picLocks noChangeAspect="1" noChangeArrowheads="1"/>
          </p:cNvPicPr>
          <p:nvPr/>
        </p:nvPicPr>
        <p:blipFill>
          <a:blip r:embed="rId4" cstate="email"/>
          <a:srcRect/>
          <a:stretch>
            <a:fillRect/>
          </a:stretch>
        </p:blipFill>
        <p:spPr bwMode="auto">
          <a:xfrm>
            <a:off x="1828800" y="836712"/>
            <a:ext cx="8534400" cy="4608512"/>
          </a:xfrm>
          <a:prstGeom prst="rect">
            <a:avLst/>
          </a:prstGeom>
          <a:ln w="88900" cap="sq" cmpd="thickThin">
            <a:noFill/>
            <a:prstDash val="solid"/>
            <a:miter lim="800000"/>
          </a:ln>
          <a:effectLst/>
        </p:spPr>
      </p:pic>
      <p:sp>
        <p:nvSpPr>
          <p:cNvPr id="6" name="Rectangle 5"/>
          <p:cNvSpPr/>
          <p:nvPr/>
        </p:nvSpPr>
        <p:spPr>
          <a:xfrm>
            <a:off x="371364" y="5445224"/>
            <a:ext cx="11449272" cy="923330"/>
          </a:xfrm>
          <a:prstGeom prst="rect">
            <a:avLst/>
          </a:prstGeom>
        </p:spPr>
        <p:txBody>
          <a:bodyPr wrap="square">
            <a:spAutoFit/>
          </a:bodyPr>
          <a:lstStyle/>
          <a:p>
            <a:pPr algn="just">
              <a:defRPr/>
            </a:pPr>
            <a:r>
              <a:rPr lang="en-IN" dirty="0">
                <a:solidFill>
                  <a:srgbClr val="5E5E5E"/>
                </a:solidFill>
                <a:latin typeface="Calibri Light" panose="020F0302020204030204" pitchFamily="34" charset="0"/>
              </a:rPr>
              <a:t>The 10 Deluxe rooms are tastefully decorated in traditional </a:t>
            </a:r>
            <a:r>
              <a:rPr lang="en-IN" dirty="0" err="1">
                <a:solidFill>
                  <a:srgbClr val="5E5E5E"/>
                </a:solidFill>
                <a:latin typeface="Calibri Light" panose="020F0302020204030204" pitchFamily="34" charset="0"/>
              </a:rPr>
              <a:t>Rajasthani</a:t>
            </a:r>
            <a:r>
              <a:rPr lang="en-IN" dirty="0">
                <a:solidFill>
                  <a:srgbClr val="5E5E5E"/>
                </a:solidFill>
                <a:latin typeface="Calibri Light" panose="020F0302020204030204" pitchFamily="34" charset="0"/>
              </a:rPr>
              <a:t> decor with marble flooring and reflect ancient Rajput culture and heritage. Original paintings by contemporary Indian artists or prints of classical and mythological themes by famous Indian artists enhance the ambience.</a:t>
            </a:r>
          </a:p>
        </p:txBody>
      </p:sp>
    </p:spTree>
    <p:extLst>
      <p:ext uri="{BB962C8B-B14F-4D97-AF65-F5344CB8AC3E}">
        <p14:creationId xmlns:p14="http://schemas.microsoft.com/office/powerpoint/2010/main" val="3452451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Culinary Experiences</a:t>
            </a:r>
            <a:endParaRPr lang="en-IN" dirty="0"/>
          </a:p>
        </p:txBody>
      </p:sp>
    </p:spTree>
    <p:extLst>
      <p:ext uri="{BB962C8B-B14F-4D97-AF65-F5344CB8AC3E}">
        <p14:creationId xmlns:p14="http://schemas.microsoft.com/office/powerpoint/2010/main" val="1003064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566" r="15566"/>
          <a:stretch>
            <a:fillRect/>
          </a:stretch>
        </p:blipFill>
        <p:spPr/>
      </p:pic>
      <p:sp>
        <p:nvSpPr>
          <p:cNvPr id="3" name="Text Placeholder 2"/>
          <p:cNvSpPr>
            <a:spLocks noGrp="1"/>
          </p:cNvSpPr>
          <p:nvPr>
            <p:ph type="body" idx="1"/>
          </p:nvPr>
        </p:nvSpPr>
        <p:spPr/>
        <p:txBody>
          <a:bodyPr/>
          <a:lstStyle/>
          <a:p>
            <a:r>
              <a:rPr lang="en-IN" sz="1800" dirty="0" smtClean="0"/>
              <a:t>At </a:t>
            </a:r>
            <a:r>
              <a:rPr lang="en-IN" sz="1800" dirty="0"/>
              <a:t>Jai Mahal Palace, luxurious living and fine dining find common ground to offer guests an eclectic culinary experience by providing a choice of 4 restaurants</a:t>
            </a:r>
          </a:p>
          <a:p>
            <a:endParaRPr lang="en-IN" sz="1800" dirty="0"/>
          </a:p>
          <a:p>
            <a:pPr marL="285750" indent="-285750">
              <a:buFont typeface="Arial" panose="020B0604020202020204" pitchFamily="34" charset="0"/>
              <a:buChar char="•"/>
            </a:pPr>
            <a:r>
              <a:rPr lang="en-IN" sz="1800" dirty="0" smtClean="0"/>
              <a:t>Cinnamon: Indian </a:t>
            </a:r>
            <a:r>
              <a:rPr lang="en-IN" sz="1800" dirty="0"/>
              <a:t>Cuisine Specialty Restaurant</a:t>
            </a:r>
          </a:p>
          <a:p>
            <a:pPr marL="285750" indent="-285750">
              <a:buFont typeface="Arial" panose="020B0604020202020204" pitchFamily="34" charset="0"/>
              <a:buChar char="•"/>
            </a:pPr>
            <a:endParaRPr lang="en-IN" sz="1800" dirty="0"/>
          </a:p>
          <a:p>
            <a:pPr marL="285750" indent="-285750">
              <a:buFont typeface="Arial" panose="020B0604020202020204" pitchFamily="34" charset="0"/>
              <a:buChar char="•"/>
            </a:pPr>
            <a:r>
              <a:rPr lang="en-IN" sz="1800" dirty="0" err="1" smtClean="0"/>
              <a:t>Giardino</a:t>
            </a:r>
            <a:r>
              <a:rPr lang="en-IN" sz="1800" dirty="0" smtClean="0"/>
              <a:t>: Italian </a:t>
            </a:r>
            <a:r>
              <a:rPr lang="en-IN" sz="1800" dirty="0"/>
              <a:t>fine dining Restaurant</a:t>
            </a:r>
          </a:p>
          <a:p>
            <a:pPr marL="285750" indent="-285750">
              <a:buFont typeface="Arial" panose="020B0604020202020204" pitchFamily="34" charset="0"/>
              <a:buChar char="•"/>
            </a:pPr>
            <a:endParaRPr lang="en-IN" sz="1800" dirty="0"/>
          </a:p>
          <a:p>
            <a:pPr marL="285750" indent="-285750">
              <a:buFont typeface="Arial" panose="020B0604020202020204" pitchFamily="34" charset="0"/>
              <a:buChar char="•"/>
            </a:pPr>
            <a:r>
              <a:rPr lang="en-IN" sz="1800" dirty="0" smtClean="0"/>
              <a:t>Marble Arch: All </a:t>
            </a:r>
            <a:r>
              <a:rPr lang="en-IN" sz="1800" dirty="0"/>
              <a:t>Day Dining Restaurant</a:t>
            </a:r>
          </a:p>
          <a:p>
            <a:pPr marL="285750" indent="-285750">
              <a:buFont typeface="Arial" panose="020B0604020202020204" pitchFamily="34" charset="0"/>
              <a:buChar char="•"/>
            </a:pPr>
            <a:endParaRPr lang="en-IN" sz="1800" dirty="0"/>
          </a:p>
          <a:p>
            <a:pPr marL="285750" indent="-285750">
              <a:buFont typeface="Arial" panose="020B0604020202020204" pitchFamily="34" charset="0"/>
              <a:buChar char="•"/>
            </a:pPr>
            <a:r>
              <a:rPr lang="en-IN" sz="1800" dirty="0" smtClean="0"/>
              <a:t>Marigold Bar: Cocktails </a:t>
            </a:r>
            <a:r>
              <a:rPr lang="en-IN" sz="1800" dirty="0"/>
              <a:t>and Cuban Cigars</a:t>
            </a:r>
          </a:p>
          <a:p>
            <a:pPr marL="285750" indent="-285750">
              <a:buFont typeface="Arial" panose="020B0604020202020204" pitchFamily="34" charset="0"/>
              <a:buChar char="•"/>
            </a:pPr>
            <a:endParaRPr lang="en-IN" sz="1800" dirty="0"/>
          </a:p>
          <a:p>
            <a:pPr marL="285750" indent="-285750">
              <a:buFont typeface="Arial" panose="020B0604020202020204" pitchFamily="34" charset="0"/>
              <a:buChar char="•"/>
            </a:pPr>
            <a:r>
              <a:rPr lang="en-IN" sz="1800" dirty="0" smtClean="0"/>
              <a:t>La Patisserie: The </a:t>
            </a:r>
            <a:r>
              <a:rPr lang="en-IN" sz="1800" dirty="0"/>
              <a:t>Cake Shop</a:t>
            </a:r>
          </a:p>
          <a:p>
            <a:pPr marL="285750" indent="-285750">
              <a:buFont typeface="Arial" panose="020B0604020202020204" pitchFamily="34" charset="0"/>
              <a:buChar char="•"/>
            </a:pPr>
            <a:endParaRPr lang="en-IN" sz="1800" dirty="0"/>
          </a:p>
          <a:p>
            <a:pPr marL="285750" indent="-285750">
              <a:buFont typeface="Arial" panose="020B0604020202020204" pitchFamily="34" charset="0"/>
              <a:buChar char="•"/>
            </a:pPr>
            <a:r>
              <a:rPr lang="en-IN" sz="1800" dirty="0"/>
              <a:t>In Room </a:t>
            </a:r>
            <a:r>
              <a:rPr lang="en-IN" sz="1800" dirty="0" smtClean="0"/>
              <a:t>Dining: 24 </a:t>
            </a:r>
            <a:r>
              <a:rPr lang="en-IN" sz="1800" dirty="0"/>
              <a:t>Hours</a:t>
            </a:r>
          </a:p>
          <a:p>
            <a:endParaRPr lang="en-IN" sz="1800" dirty="0"/>
          </a:p>
          <a:p>
            <a:endParaRPr lang="en-IN" sz="1800" dirty="0"/>
          </a:p>
        </p:txBody>
      </p:sp>
      <p:sp>
        <p:nvSpPr>
          <p:cNvPr id="2" name="Title 1"/>
          <p:cNvSpPr>
            <a:spLocks noGrp="1"/>
          </p:cNvSpPr>
          <p:nvPr>
            <p:ph type="title"/>
          </p:nvPr>
        </p:nvSpPr>
        <p:spPr/>
        <p:txBody>
          <a:bodyPr/>
          <a:lstStyle/>
          <a:p>
            <a:r>
              <a:rPr lang="en-IN" dirty="0" smtClean="0"/>
              <a:t>Culinary Experiences</a:t>
            </a:r>
            <a:endParaRPr lang="en-IN" dirty="0"/>
          </a:p>
        </p:txBody>
      </p:sp>
    </p:spTree>
    <p:extLst>
      <p:ext uri="{BB962C8B-B14F-4D97-AF65-F5344CB8AC3E}">
        <p14:creationId xmlns:p14="http://schemas.microsoft.com/office/powerpoint/2010/main" val="3063398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4"/>
          <p:cNvSpPr>
            <a:spLocks noGrp="1"/>
          </p:cNvSpPr>
          <p:nvPr>
            <p:ph type="body" idx="1"/>
          </p:nvPr>
        </p:nvSpPr>
        <p:spPr/>
        <p:txBody>
          <a:bodyPr/>
          <a:lstStyle/>
          <a:p>
            <a:pPr marL="0" indent="0" algn="just">
              <a:lnSpc>
                <a:spcPct val="200000"/>
              </a:lnSpc>
              <a:buNone/>
            </a:pPr>
            <a:r>
              <a:rPr lang="en-US" sz="2000" dirty="0">
                <a:solidFill>
                  <a:srgbClr val="002A49"/>
                </a:solidFill>
              </a:rPr>
              <a:t>The Indian gourmet restaurant, creates an aura of a royal celebration with its plush décor, impeccable service and traditional lightly cooked specialties of the </a:t>
            </a:r>
            <a:r>
              <a:rPr lang="en-US" sz="2000" dirty="0" err="1">
                <a:solidFill>
                  <a:srgbClr val="002A49"/>
                </a:solidFill>
              </a:rPr>
              <a:t>Rajasthani</a:t>
            </a:r>
            <a:r>
              <a:rPr lang="en-US" sz="2000" dirty="0">
                <a:solidFill>
                  <a:srgbClr val="002A49"/>
                </a:solidFill>
              </a:rPr>
              <a:t> and Mughal India. </a:t>
            </a:r>
          </a:p>
        </p:txBody>
      </p:sp>
      <p:sp>
        <p:nvSpPr>
          <p:cNvPr id="2" name="Title 1"/>
          <p:cNvSpPr>
            <a:spLocks noGrp="1"/>
          </p:cNvSpPr>
          <p:nvPr>
            <p:ph type="title"/>
          </p:nvPr>
        </p:nvSpPr>
        <p:spPr/>
        <p:txBody>
          <a:bodyPr rtlCol="0">
            <a:noAutofit/>
          </a:bodyPr>
          <a:lstStyle/>
          <a:p>
            <a:pPr fontAlgn="auto">
              <a:spcAft>
                <a:spcPts val="0"/>
              </a:spcAft>
              <a:defRPr/>
            </a:pPr>
            <a:r>
              <a:rPr lang="en-US" sz="2800" dirty="0">
                <a:solidFill>
                  <a:srgbClr val="A28649"/>
                </a:solidFill>
                <a:latin typeface="+mn-lt"/>
              </a:rPr>
              <a:t>Cinnamon</a:t>
            </a: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566" r="15566"/>
          <a:stretch>
            <a:fillRect/>
          </a:stretch>
        </p:blipFill>
        <p:spPr/>
      </p:pic>
    </p:spTree>
    <p:extLst>
      <p:ext uri="{BB962C8B-B14F-4D97-AF65-F5344CB8AC3E}">
        <p14:creationId xmlns:p14="http://schemas.microsoft.com/office/powerpoint/2010/main" val="3585555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172.21.4.115\share folder sales\jmp photos 21-10-2015\Taj Jai Mahal Palace Jaipur Aug 2015\Low Res\JMPJ_Cinnamon_Main_24264.jpg"/>
          <p:cNvPicPr>
            <a:picLocks noChangeAspect="1" noChangeArrowheads="1"/>
          </p:cNvPicPr>
          <p:nvPr/>
        </p:nvPicPr>
        <p:blipFill>
          <a:blip r:embed="rId2" cstate="email"/>
          <a:srcRect/>
          <a:stretch>
            <a:fillRect/>
          </a:stretch>
        </p:blipFill>
        <p:spPr bwMode="auto">
          <a:xfrm>
            <a:off x="15280" y="0"/>
            <a:ext cx="6080720" cy="6381328"/>
          </a:xfrm>
          <a:prstGeom prst="rect">
            <a:avLst/>
          </a:prstGeom>
          <a:ln w="88900" cap="sq" cmpd="thickThin">
            <a:noFill/>
            <a:prstDash val="solid"/>
            <a:miter lim="800000"/>
          </a:ln>
          <a:effectLst>
            <a:innerShdw blurRad="76200">
              <a:srgbClr val="000000"/>
            </a:innerShdw>
          </a:effectLst>
        </p:spPr>
      </p:pic>
      <p:pic>
        <p:nvPicPr>
          <p:cNvPr id="6" name="Picture Placeholder 5" descr="\\172.21.4.115\share folder sales\jmp photos 21-10-2015\Taj Jai Mahal Palace Jaipur Aug 2015\Low Res\JMPJ_Cinnamon_Stairs_5155.jpg"/>
          <p:cNvPicPr>
            <a:picLocks noGrp="1" noChangeAspect="1" noChangeArrowheads="1"/>
          </p:cNvPicPr>
          <p:nvPr>
            <p:ph type="pic" sz="quarter" idx="10"/>
          </p:nvPr>
        </p:nvPicPr>
        <p:blipFill>
          <a:blip r:embed="rId3" cstate="email"/>
          <a:srcRect t="8458" b="8458"/>
          <a:stretch>
            <a:fillRect/>
          </a:stretch>
        </p:blipFill>
        <p:spPr bwMode="auto">
          <a:xfrm>
            <a:off x="6096000" y="0"/>
            <a:ext cx="6096000" cy="6381328"/>
          </a:xfrm>
          <a:prstGeom prst="rect">
            <a:avLst/>
          </a:prstGeom>
          <a:ln w="88900" cap="sq" cmpd="thickThin">
            <a:noFill/>
            <a:prstDash val="solid"/>
            <a:miter lim="800000"/>
          </a:ln>
          <a:effectLst/>
        </p:spPr>
      </p:pic>
    </p:spTree>
    <p:extLst>
      <p:ext uri="{BB962C8B-B14F-4D97-AF65-F5344CB8AC3E}">
        <p14:creationId xmlns:p14="http://schemas.microsoft.com/office/powerpoint/2010/main" val="112797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Jaipur: The Pink City</a:t>
            </a:r>
            <a:endParaRPr lang="en-IN" dirty="0"/>
          </a:p>
        </p:txBody>
      </p:sp>
      <p:sp>
        <p:nvSpPr>
          <p:cNvPr id="3" name="Text Placeholder 2"/>
          <p:cNvSpPr>
            <a:spLocks noGrp="1"/>
          </p:cNvSpPr>
          <p:nvPr>
            <p:ph type="body" idx="1"/>
          </p:nvPr>
        </p:nvSpPr>
        <p:spPr/>
        <p:txBody>
          <a:bodyPr/>
          <a:lstStyle/>
          <a:p>
            <a:pPr algn="just">
              <a:defRPr/>
            </a:pPr>
            <a:r>
              <a:rPr lang="en-GB" sz="1800" dirty="0"/>
              <a:t>Jaipur rekindles the romance and mysticism of a bygone era of the </a:t>
            </a:r>
            <a:r>
              <a:rPr lang="en-GB" sz="1800" dirty="0" err="1"/>
              <a:t>Rajputana</a:t>
            </a:r>
            <a:r>
              <a:rPr lang="en-GB" sz="1800" dirty="0"/>
              <a:t>. Poetry in pink stone transcending time, a city that has remarkably retained its pulse and vitality.  A labyrinth of fascinating bazaars, opulent palaces, colourful streets where camels jostle for space with motorbikes. </a:t>
            </a:r>
            <a:r>
              <a:rPr lang="en-US" sz="1800" dirty="0"/>
              <a:t>Amber Fort is situated on a forested hill premonitory, above the </a:t>
            </a:r>
            <a:r>
              <a:rPr lang="en-US" sz="1800" dirty="0" err="1"/>
              <a:t>Maota</a:t>
            </a:r>
            <a:r>
              <a:rPr lang="en-US" sz="1800" dirty="0"/>
              <a:t> Lake near Amber village, about 11 </a:t>
            </a:r>
            <a:r>
              <a:rPr lang="en-US" sz="1800" dirty="0" err="1"/>
              <a:t>kilometres</a:t>
            </a:r>
            <a:r>
              <a:rPr lang="en-US" sz="1800" dirty="0"/>
              <a:t> (6.8 mi) from Jaipur city, the Capital of Rajasthan.</a:t>
            </a:r>
            <a:endParaRPr lang="en-GB" sz="1800" dirty="0"/>
          </a:p>
          <a:p>
            <a:pPr algn="just">
              <a:defRPr/>
            </a:pPr>
            <a:endParaRPr lang="en-GB" sz="1800" dirty="0"/>
          </a:p>
          <a:p>
            <a:pPr algn="just">
              <a:defRPr/>
            </a:pPr>
            <a:r>
              <a:rPr lang="en-GB" sz="1800" dirty="0"/>
              <a:t>Jaipur derives its name from its illustrious ruler Maharaja Jai Singh. The city was undoubtedly one of the best planned in India. The city’s architect, </a:t>
            </a:r>
            <a:r>
              <a:rPr lang="en-GB" sz="1800" dirty="0" err="1"/>
              <a:t>Vidyadhar</a:t>
            </a:r>
            <a:r>
              <a:rPr lang="en-GB" sz="1800" dirty="0"/>
              <a:t> ensured that he first approved all building plans before being cleared for construction; one of the reason's why the old city has developed so harmoniously. The original plan still exists, and it bears a strong resemblance to the grid pattern of modern cities in the west.</a:t>
            </a:r>
          </a:p>
          <a:p>
            <a:pPr algn="just"/>
            <a:endParaRPr lang="en-IN" sz="1800" dirty="0"/>
          </a:p>
        </p:txBody>
      </p:sp>
      <p:pic>
        <p:nvPicPr>
          <p:cNvPr id="8" name="Picture 2"/>
          <p:cNvPicPr>
            <a:picLocks noGrp="1" noChangeAspect="1" noChangeArrowheads="1"/>
          </p:cNvPicPr>
          <p:nvPr>
            <p:ph type="pic" sz="quarter" idx="10"/>
          </p:nvPr>
        </p:nvPicPr>
        <p:blipFill>
          <a:blip r:embed="rId2" cstate="print"/>
          <a:srcRect l="24591" r="24591"/>
          <a:stretch>
            <a:fillRect/>
          </a:stretch>
        </p:blipFill>
        <p:spPr bwMode="auto">
          <a:prstGeom prst="rect">
            <a:avLst/>
          </a:prstGeom>
          <a:ln w="88900" cap="sq" cmpd="thickThin">
            <a:noFill/>
            <a:prstDash val="solid"/>
            <a:miter lim="800000"/>
          </a:ln>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19226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nSpc>
                <a:spcPct val="200000"/>
              </a:lnSpc>
            </a:pPr>
            <a:r>
              <a:rPr lang="en-US" sz="2000" dirty="0" err="1">
                <a:solidFill>
                  <a:srgbClr val="002A49"/>
                </a:solidFill>
              </a:rPr>
              <a:t>Giardino</a:t>
            </a:r>
            <a:r>
              <a:rPr lang="en-US" sz="2000" dirty="0">
                <a:solidFill>
                  <a:srgbClr val="002A49"/>
                </a:solidFill>
              </a:rPr>
              <a:t>, the fine dining restaurant near the poolside serves traditional Italian food paired with the finest old and new world wines.  </a:t>
            </a:r>
          </a:p>
          <a:p>
            <a:pPr>
              <a:lnSpc>
                <a:spcPct val="200000"/>
              </a:lnSpc>
            </a:pPr>
            <a:endParaRPr lang="en-IN" sz="3200" dirty="0"/>
          </a:p>
        </p:txBody>
      </p:sp>
      <p:sp>
        <p:nvSpPr>
          <p:cNvPr id="4" name="Title 3"/>
          <p:cNvSpPr>
            <a:spLocks noGrp="1"/>
          </p:cNvSpPr>
          <p:nvPr>
            <p:ph type="title"/>
          </p:nvPr>
        </p:nvSpPr>
        <p:spPr/>
        <p:txBody>
          <a:bodyPr/>
          <a:lstStyle/>
          <a:p>
            <a:r>
              <a:rPr lang="en-IN" dirty="0" err="1" smtClean="0"/>
              <a:t>Giardino</a:t>
            </a:r>
            <a:endParaRPr lang="en-IN"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595" r="15595"/>
          <a:stretch>
            <a:fillRect/>
          </a:stretch>
        </p:blipFill>
        <p:spPr>
          <a:prstGeom prst="rect">
            <a:avLst/>
          </a:prstGeom>
          <a:ln w="88900" cap="sq" cmpd="thickThin">
            <a:noFill/>
            <a:prstDash val="solid"/>
            <a:miter lim="800000"/>
          </a:ln>
          <a:effectLst/>
        </p:spPr>
      </p:pic>
    </p:spTree>
    <p:extLst>
      <p:ext uri="{BB962C8B-B14F-4D97-AF65-F5344CB8AC3E}">
        <p14:creationId xmlns:p14="http://schemas.microsoft.com/office/powerpoint/2010/main" val="16326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4"/>
          <p:cNvSpPr>
            <a:spLocks noGrp="1"/>
          </p:cNvSpPr>
          <p:nvPr>
            <p:ph type="body" idx="1"/>
          </p:nvPr>
        </p:nvSpPr>
        <p:spPr/>
        <p:txBody>
          <a:bodyPr/>
          <a:lstStyle/>
          <a:p>
            <a:pPr algn="just">
              <a:lnSpc>
                <a:spcPct val="200000"/>
              </a:lnSpc>
            </a:pPr>
            <a:r>
              <a:rPr lang="en-IN" sz="2000" dirty="0" smtClean="0">
                <a:solidFill>
                  <a:srgbClr val="002A49"/>
                </a:solidFill>
              </a:rPr>
              <a:t>The </a:t>
            </a:r>
            <a:r>
              <a:rPr lang="en-IN" sz="2000" dirty="0">
                <a:solidFill>
                  <a:srgbClr val="002A49"/>
                </a:solidFill>
              </a:rPr>
              <a:t>Marble Arch is a charming all day dining restaurant overlooking the Mughal Gardens, serves a variety of Indian, Continental and Oriental specialties as well as a fine selection of spirits.</a:t>
            </a:r>
          </a:p>
        </p:txBody>
      </p:sp>
      <p:sp>
        <p:nvSpPr>
          <p:cNvPr id="2" name="Title 1"/>
          <p:cNvSpPr>
            <a:spLocks noGrp="1"/>
          </p:cNvSpPr>
          <p:nvPr>
            <p:ph type="title"/>
          </p:nvPr>
        </p:nvSpPr>
        <p:spPr/>
        <p:txBody>
          <a:bodyPr rtlCol="0">
            <a:noAutofit/>
          </a:bodyPr>
          <a:lstStyle/>
          <a:p>
            <a:pPr fontAlgn="auto">
              <a:spcAft>
                <a:spcPts val="0"/>
              </a:spcAft>
              <a:defRPr/>
            </a:pPr>
            <a:r>
              <a:rPr lang="en-US" sz="2800" dirty="0" smtClean="0">
                <a:solidFill>
                  <a:srgbClr val="A28649"/>
                </a:solidFill>
                <a:latin typeface="+mn-lt"/>
              </a:rPr>
              <a:t>Marble Arch</a:t>
            </a:r>
            <a:endParaRPr lang="en-US" sz="2800" dirty="0">
              <a:solidFill>
                <a:srgbClr val="A28649"/>
              </a:solidFill>
              <a:latin typeface="+mn-lt"/>
            </a:endParaRPr>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685" b="17685"/>
          <a:stretch>
            <a:fillRect/>
          </a:stretch>
        </p:blipFill>
        <p:spPr/>
      </p:pic>
    </p:spTree>
    <p:extLst>
      <p:ext uri="{BB962C8B-B14F-4D97-AF65-F5344CB8AC3E}">
        <p14:creationId xmlns:p14="http://schemas.microsoft.com/office/powerpoint/2010/main" val="2115632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172.21.4.115\share folder sales\jmp photos 21-10-2015\Taj Jai Mahal Palace Jaipur Aug 2015\Low Res\JMPJ_MarbleArch_Outdoor_0066.jpg"/>
          <p:cNvPicPr>
            <a:picLocks noChangeAspect="1" noChangeArrowheads="1"/>
          </p:cNvPicPr>
          <p:nvPr/>
        </p:nvPicPr>
        <p:blipFill>
          <a:blip r:embed="rId2" cstate="email"/>
          <a:srcRect/>
          <a:stretch>
            <a:fillRect/>
          </a:stretch>
        </p:blipFill>
        <p:spPr bwMode="auto">
          <a:xfrm>
            <a:off x="6101390" y="0"/>
            <a:ext cx="6090610" cy="6381328"/>
          </a:xfrm>
          <a:prstGeom prst="rect">
            <a:avLst/>
          </a:prstGeom>
          <a:ln w="88900" cap="sq" cmpd="thickThin">
            <a:noFill/>
            <a:prstDash val="solid"/>
            <a:miter lim="800000"/>
          </a:ln>
          <a:effec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12" r="289" b="11078"/>
          <a:stretch/>
        </p:blipFill>
        <p:spPr>
          <a:xfrm>
            <a:off x="0" y="0"/>
            <a:ext cx="6096000" cy="6381328"/>
          </a:xfrm>
          <a:prstGeom prst="rect">
            <a:avLst/>
          </a:prstGeom>
          <a:ln w="88900" cap="sq" cmpd="thickThin">
            <a:noFill/>
            <a:prstDash val="solid"/>
            <a:miter lim="800000"/>
          </a:ln>
          <a:effectLst/>
        </p:spPr>
      </p:pic>
    </p:spTree>
    <p:extLst>
      <p:ext uri="{BB962C8B-B14F-4D97-AF65-F5344CB8AC3E}">
        <p14:creationId xmlns:p14="http://schemas.microsoft.com/office/powerpoint/2010/main" val="2608968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nSpc>
                <a:spcPct val="200000"/>
              </a:lnSpc>
            </a:pPr>
            <a:r>
              <a:rPr lang="en-US" sz="2000" dirty="0" smtClean="0">
                <a:solidFill>
                  <a:srgbClr val="002A49"/>
                </a:solidFill>
              </a:rPr>
              <a:t>The </a:t>
            </a:r>
            <a:r>
              <a:rPr lang="en-US" sz="2000" dirty="0">
                <a:solidFill>
                  <a:srgbClr val="002A49"/>
                </a:solidFill>
              </a:rPr>
              <a:t>new trendy Marigold Bar serves a variety of the finest international and Indian liquors, cocktails, beverages and cigars.</a:t>
            </a:r>
          </a:p>
          <a:p>
            <a:pPr>
              <a:lnSpc>
                <a:spcPct val="200000"/>
              </a:lnSpc>
            </a:pPr>
            <a:endParaRPr lang="en-US" sz="2000" dirty="0" smtClean="0">
              <a:solidFill>
                <a:srgbClr val="002A49"/>
              </a:solidFill>
            </a:endParaRPr>
          </a:p>
          <a:p>
            <a:pPr>
              <a:lnSpc>
                <a:spcPct val="200000"/>
              </a:lnSpc>
            </a:pPr>
            <a:r>
              <a:rPr lang="en-US" sz="2000" dirty="0">
                <a:solidFill>
                  <a:srgbClr val="002A49"/>
                </a:solidFill>
              </a:rPr>
              <a:t>S</a:t>
            </a:r>
            <a:r>
              <a:rPr lang="en-US" sz="2000" dirty="0" smtClean="0">
                <a:solidFill>
                  <a:srgbClr val="002A49"/>
                </a:solidFill>
              </a:rPr>
              <a:t>ituated </a:t>
            </a:r>
            <a:r>
              <a:rPr lang="en-US" sz="2000" dirty="0">
                <a:solidFill>
                  <a:srgbClr val="002A49"/>
                </a:solidFill>
              </a:rPr>
              <a:t>at the lobby level, overlooking the lush green landscaped Mughal gardens.</a:t>
            </a:r>
          </a:p>
        </p:txBody>
      </p:sp>
      <p:sp>
        <p:nvSpPr>
          <p:cNvPr id="4" name="Title 3"/>
          <p:cNvSpPr>
            <a:spLocks noGrp="1"/>
          </p:cNvSpPr>
          <p:nvPr>
            <p:ph type="title"/>
          </p:nvPr>
        </p:nvSpPr>
        <p:spPr/>
        <p:txBody>
          <a:bodyPr/>
          <a:lstStyle/>
          <a:p>
            <a:r>
              <a:rPr lang="en-IN" dirty="0" smtClean="0"/>
              <a:t>Marigold Bar</a:t>
            </a:r>
            <a:endParaRPr lang="en-IN" dirty="0"/>
          </a:p>
        </p:txBody>
      </p:sp>
      <p:pic>
        <p:nvPicPr>
          <p:cNvPr id="9" name="Picture 1" descr="C:\Documents and Settings\jaimahal.jaipur\Desktop\019 Marigold Bar.jpg"/>
          <p:cNvPicPr>
            <a:picLocks noGrp="1" noChangeAspect="1" noChangeArrowheads="1"/>
          </p:cNvPicPr>
          <p:nvPr>
            <p:ph type="pic" sz="quarter" idx="10"/>
          </p:nvPr>
        </p:nvPicPr>
        <p:blipFill>
          <a:blip r:embed="rId2" cstate="print"/>
          <a:srcRect t="3202" b="3202"/>
          <a:stretch>
            <a:fillRect/>
          </a:stretch>
        </p:blipFill>
        <p:spPr bwMode="auto">
          <a:prstGeom prst="rect">
            <a:avLst/>
          </a:prstGeom>
          <a:ln w="88900" cap="sq" cmpd="thickThin">
            <a:noFill/>
            <a:prstDash val="solid"/>
            <a:miter lim="800000"/>
          </a:ln>
          <a:effectLst/>
        </p:spPr>
      </p:pic>
    </p:spTree>
    <p:extLst>
      <p:ext uri="{BB962C8B-B14F-4D97-AF65-F5344CB8AC3E}">
        <p14:creationId xmlns:p14="http://schemas.microsoft.com/office/powerpoint/2010/main" val="292001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pPr eaLnBrk="1" hangingPunct="1"/>
            <a:r>
              <a:rPr lang="en-US" sz="2800" b="1" dirty="0" smtClean="0">
                <a:latin typeface="+mn-lt"/>
              </a:rPr>
              <a:t>Unique Dining Experiences</a:t>
            </a:r>
          </a:p>
        </p:txBody>
      </p:sp>
    </p:spTree>
    <p:extLst>
      <p:ext uri="{BB962C8B-B14F-4D97-AF65-F5344CB8AC3E}">
        <p14:creationId xmlns:p14="http://schemas.microsoft.com/office/powerpoint/2010/main" val="3704335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72.21.4.115\share folder sales\jmp photos 21-10-2015\Taj Jai Mahal Palace Jaipur Aug 2015\Low Res\JMPJ_Baradari_RomanticDining_24884.jpg"/>
          <p:cNvPicPr>
            <a:picLocks noChangeAspect="1" noChangeArrowheads="1"/>
          </p:cNvPicPr>
          <p:nvPr/>
        </p:nvPicPr>
        <p:blipFill>
          <a:blip r:embed="rId3" cstate="email"/>
          <a:srcRect/>
          <a:stretch>
            <a:fillRect/>
          </a:stretch>
        </p:blipFill>
        <p:spPr bwMode="auto">
          <a:xfrm>
            <a:off x="1726313" y="226623"/>
            <a:ext cx="8739371" cy="5205153"/>
          </a:xfrm>
          <a:prstGeom prst="rect">
            <a:avLst/>
          </a:prstGeom>
          <a:ln w="88900" cap="sq" cmpd="thickThin">
            <a:noFill/>
            <a:prstDash val="solid"/>
            <a:miter lim="800000"/>
          </a:ln>
          <a:effectLst/>
        </p:spPr>
      </p:pic>
      <p:sp>
        <p:nvSpPr>
          <p:cNvPr id="5" name="Rectangle 4"/>
          <p:cNvSpPr/>
          <p:nvPr/>
        </p:nvSpPr>
        <p:spPr>
          <a:xfrm>
            <a:off x="371364" y="5445224"/>
            <a:ext cx="11449272" cy="923330"/>
          </a:xfrm>
          <a:prstGeom prst="rect">
            <a:avLst/>
          </a:prstGeom>
        </p:spPr>
        <p:txBody>
          <a:bodyPr wrap="square">
            <a:spAutoFit/>
          </a:bodyPr>
          <a:lstStyle/>
          <a:p>
            <a:pPr algn="just">
              <a:defRPr/>
            </a:pPr>
            <a:r>
              <a:rPr lang="en-IN" dirty="0">
                <a:solidFill>
                  <a:srgbClr val="5E5E5E"/>
                </a:solidFill>
                <a:latin typeface="Calibri Light" panose="020F0302020204030204" pitchFamily="34" charset="0"/>
              </a:rPr>
              <a:t>This fine dining area in the </a:t>
            </a:r>
            <a:r>
              <a:rPr lang="en-IN" dirty="0" err="1">
                <a:solidFill>
                  <a:srgbClr val="5E5E5E"/>
                </a:solidFill>
                <a:latin typeface="Calibri Light" panose="020F0302020204030204" pitchFamily="34" charset="0"/>
              </a:rPr>
              <a:t>center</a:t>
            </a:r>
            <a:r>
              <a:rPr lang="en-IN" dirty="0">
                <a:solidFill>
                  <a:srgbClr val="5E5E5E"/>
                </a:solidFill>
                <a:latin typeface="Calibri Light" panose="020F0302020204030204" pitchFamily="34" charset="0"/>
              </a:rPr>
              <a:t> of stately Mughal gardens is subtly lit with special lights and decorated with petals. Guests can enjoy this special occasion at this exclusive celebration table with exquisite table settings, a gourmet meal and personalized service. With the heritage Palace in the backdrop, this venue becomes ideal for a memorable celebration.</a:t>
            </a:r>
          </a:p>
        </p:txBody>
      </p:sp>
    </p:spTree>
    <p:extLst>
      <p:ext uri="{BB962C8B-B14F-4D97-AF65-F5344CB8AC3E}">
        <p14:creationId xmlns:p14="http://schemas.microsoft.com/office/powerpoint/2010/main" val="34631625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Wellness</a:t>
            </a:r>
            <a:endParaRPr lang="en-IN" dirty="0"/>
          </a:p>
        </p:txBody>
      </p:sp>
    </p:spTree>
    <p:extLst>
      <p:ext uri="{BB962C8B-B14F-4D97-AF65-F5344CB8AC3E}">
        <p14:creationId xmlns:p14="http://schemas.microsoft.com/office/powerpoint/2010/main" val="1479109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type="body" idx="1"/>
          </p:nvPr>
        </p:nvSpPr>
        <p:spPr/>
        <p:txBody>
          <a:bodyPr/>
          <a:lstStyle/>
          <a:p>
            <a:pPr algn="just">
              <a:lnSpc>
                <a:spcPct val="200000"/>
              </a:lnSpc>
            </a:pPr>
            <a:r>
              <a:rPr lang="en-US" sz="2000" dirty="0" smtClean="0">
                <a:solidFill>
                  <a:srgbClr val="002A49"/>
                </a:solidFill>
              </a:rPr>
              <a:t>The </a:t>
            </a:r>
            <a:r>
              <a:rPr lang="en-US" sz="2000" dirty="0">
                <a:solidFill>
                  <a:srgbClr val="002A49"/>
                </a:solidFill>
              </a:rPr>
              <a:t>JIVA Spa, set in a stylish tent near the swimming pools, offers a choice of exotic Indian wellness treatments. Guests are welcomed with a footbath ritual. The treatments include traditional anointments, royal aromatic massages and holistic facials. Yoga sessions are held on the lawns.</a:t>
            </a:r>
          </a:p>
        </p:txBody>
      </p:sp>
      <p:sp>
        <p:nvSpPr>
          <p:cNvPr id="28674" name="Title 1"/>
          <p:cNvSpPr>
            <a:spLocks noGrp="1"/>
          </p:cNvSpPr>
          <p:nvPr>
            <p:ph type="title"/>
          </p:nvPr>
        </p:nvSpPr>
        <p:spPr/>
        <p:txBody>
          <a:bodyPr/>
          <a:lstStyle/>
          <a:p>
            <a:pPr eaLnBrk="1" hangingPunct="1"/>
            <a:r>
              <a:rPr lang="en-US" sz="2800" dirty="0" err="1" smtClean="0">
                <a:solidFill>
                  <a:srgbClr val="A28649"/>
                </a:solidFill>
                <a:latin typeface="+mn-lt"/>
              </a:rPr>
              <a:t>Jiva</a:t>
            </a:r>
            <a:r>
              <a:rPr lang="en-US" sz="2800" dirty="0" smtClean="0">
                <a:solidFill>
                  <a:srgbClr val="A28649"/>
                </a:solidFill>
                <a:latin typeface="+mn-lt"/>
              </a:rPr>
              <a:t> Spa </a:t>
            </a:r>
            <a:endParaRPr lang="en-US" sz="2800" dirty="0">
              <a:solidFill>
                <a:srgbClr val="A28649"/>
              </a:solidFill>
              <a:latin typeface="+mn-lt"/>
            </a:endParaRPr>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768" r="18768"/>
          <a:stretch>
            <a:fillRect/>
          </a:stretch>
        </p:blipFill>
        <p:spPr>
          <a:prstGeom prst="rect">
            <a:avLst/>
          </a:prstGeom>
          <a:ln w="38100" cap="sq">
            <a:noFill/>
            <a:prstDash val="solid"/>
            <a:miter lim="800000"/>
          </a:ln>
          <a:effectLst/>
        </p:spPr>
      </p:pic>
    </p:spTree>
    <p:extLst>
      <p:ext uri="{BB962C8B-B14F-4D97-AF65-F5344CB8AC3E}">
        <p14:creationId xmlns:p14="http://schemas.microsoft.com/office/powerpoint/2010/main" val="129953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6" y="0"/>
            <a:ext cx="12212706" cy="6381328"/>
          </a:xfrm>
          <a:prstGeom prst="rect">
            <a:avLst/>
          </a:prstGeom>
          <a:ln w="38100" cap="sq">
            <a:noFill/>
            <a:prstDash val="solid"/>
            <a:miter lim="800000"/>
          </a:ln>
          <a:effectLst/>
        </p:spPr>
      </p:pic>
    </p:spTree>
    <p:extLst>
      <p:ext uri="{BB962C8B-B14F-4D97-AF65-F5344CB8AC3E}">
        <p14:creationId xmlns:p14="http://schemas.microsoft.com/office/powerpoint/2010/main" val="1406130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Meet and Celebrate</a:t>
            </a:r>
            <a:endParaRPr lang="en-IN" dirty="0"/>
          </a:p>
        </p:txBody>
      </p:sp>
    </p:spTree>
    <p:extLst>
      <p:ext uri="{BB962C8B-B14F-4D97-AF65-F5344CB8AC3E}">
        <p14:creationId xmlns:p14="http://schemas.microsoft.com/office/powerpoint/2010/main" val="1210212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z="2800" dirty="0" smtClean="0">
                <a:solidFill>
                  <a:srgbClr val="A28649"/>
                </a:solidFill>
                <a:latin typeface="+mn-lt"/>
              </a:rPr>
              <a:t>Jai </a:t>
            </a:r>
            <a:r>
              <a:rPr lang="en-US" sz="2800" dirty="0">
                <a:solidFill>
                  <a:srgbClr val="A28649"/>
                </a:solidFill>
                <a:latin typeface="+mn-lt"/>
              </a:rPr>
              <a:t>Mahal </a:t>
            </a:r>
            <a:r>
              <a:rPr lang="en-US" sz="2800" dirty="0" smtClean="0">
                <a:solidFill>
                  <a:srgbClr val="A28649"/>
                </a:solidFill>
                <a:latin typeface="+mn-lt"/>
              </a:rPr>
              <a:t>Palace, Jaipur: Recall </a:t>
            </a:r>
            <a:r>
              <a:rPr lang="en-US" sz="2800" dirty="0">
                <a:solidFill>
                  <a:srgbClr val="A28649"/>
                </a:solidFill>
                <a:latin typeface="+mn-lt"/>
              </a:rPr>
              <a:t>of a Bygone Era</a:t>
            </a:r>
          </a:p>
        </p:txBody>
      </p:sp>
      <p:pic>
        <p:nvPicPr>
          <p:cNvPr id="3078" name="Picture 6" descr="\\172.21.4.115\share folder sales\jmp photos 21-10-2015\Taj Jai Mahal Palace Jaipur Aug 2015\Low Res\JMPJ_DaylightExterior_7071.jpg"/>
          <p:cNvPicPr>
            <a:picLocks noGrp="1" noChangeAspect="1" noChangeArrowheads="1"/>
          </p:cNvPicPr>
          <p:nvPr>
            <p:ph idx="4294967295"/>
          </p:nvPr>
        </p:nvPicPr>
        <p:blipFill>
          <a:blip r:embed="rId2" cstate="email"/>
          <a:srcRect/>
          <a:stretch>
            <a:fillRect/>
          </a:stretch>
        </p:blipFill>
        <p:spPr>
          <a:xfrm>
            <a:off x="1888199" y="885274"/>
            <a:ext cx="8415602" cy="5369563"/>
          </a:xfrm>
          <a:prstGeom prst="rect">
            <a:avLst/>
          </a:prstGeom>
          <a:ln w="88900" cap="sq" cmpd="thickThin">
            <a:noFill/>
          </a:ln>
          <a:effectLst/>
        </p:spPr>
      </p:pic>
    </p:spTree>
    <p:extLst>
      <p:ext uri="{BB962C8B-B14F-4D97-AF65-F5344CB8AC3E}">
        <p14:creationId xmlns:p14="http://schemas.microsoft.com/office/powerpoint/2010/main" val="2099149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rtlCol="0">
            <a:noAutofit/>
          </a:bodyPr>
          <a:lstStyle/>
          <a:p>
            <a:pPr fontAlgn="auto">
              <a:spcAft>
                <a:spcPts val="0"/>
              </a:spcAft>
              <a:defRPr/>
            </a:pPr>
            <a:r>
              <a:rPr lang="en-US" sz="2800" dirty="0">
                <a:solidFill>
                  <a:srgbClr val="A28649"/>
                </a:solidFill>
                <a:latin typeface="+mn-lt"/>
              </a:rPr>
              <a:t>Durbar Hall</a:t>
            </a:r>
            <a:br>
              <a:rPr lang="en-US" sz="2800" dirty="0">
                <a:solidFill>
                  <a:srgbClr val="A28649"/>
                </a:solidFill>
                <a:latin typeface="+mn-lt"/>
              </a:rPr>
            </a:br>
            <a:endParaRPr lang="en-US" sz="2800" dirty="0">
              <a:solidFill>
                <a:srgbClr val="A28649"/>
              </a:solidFill>
              <a:latin typeface="+mn-lt"/>
            </a:endParaRPr>
          </a:p>
        </p:txBody>
      </p:sp>
      <p:pic>
        <p:nvPicPr>
          <p:cNvPr id="29700" name="Picture 5" descr="E:\Jai Mahal Palace\Hendley's Hall.jpg"/>
          <p:cNvPicPr>
            <a:picLocks noChangeAspect="1" noChangeArrowheads="1"/>
          </p:cNvPicPr>
          <p:nvPr/>
        </p:nvPicPr>
        <p:blipFill>
          <a:blip r:embed="rId2" cstate="email"/>
          <a:srcRect/>
          <a:stretch>
            <a:fillRect/>
          </a:stretch>
        </p:blipFill>
        <p:spPr bwMode="auto">
          <a:xfrm>
            <a:off x="2288692" y="990600"/>
            <a:ext cx="7614616" cy="4582871"/>
          </a:xfrm>
          <a:prstGeom prst="rect">
            <a:avLst/>
          </a:prstGeom>
          <a:ln w="88900" cap="sq" cmpd="thickThin">
            <a:noFill/>
            <a:prstDash val="solid"/>
            <a:miter lim="800000"/>
          </a:ln>
          <a:effectLst/>
        </p:spPr>
      </p:pic>
      <p:sp>
        <p:nvSpPr>
          <p:cNvPr id="6" name="Rectangle 5"/>
          <p:cNvSpPr/>
          <p:nvPr/>
        </p:nvSpPr>
        <p:spPr>
          <a:xfrm>
            <a:off x="371364" y="5590981"/>
            <a:ext cx="11449272" cy="646331"/>
          </a:xfrm>
          <a:prstGeom prst="rect">
            <a:avLst/>
          </a:prstGeom>
        </p:spPr>
        <p:txBody>
          <a:bodyPr wrap="square">
            <a:spAutoFit/>
          </a:bodyPr>
          <a:lstStyle/>
          <a:p>
            <a:pPr algn="just">
              <a:defRPr/>
            </a:pPr>
            <a:r>
              <a:rPr lang="en-IN" dirty="0" smtClean="0">
                <a:solidFill>
                  <a:srgbClr val="5E5E5E"/>
                </a:solidFill>
                <a:latin typeface="Calibri Light" panose="020F0302020204030204" pitchFamily="34" charset="0"/>
              </a:rPr>
              <a:t>Durbar </a:t>
            </a:r>
            <a:r>
              <a:rPr lang="en-IN" dirty="0">
                <a:solidFill>
                  <a:srgbClr val="5E5E5E"/>
                </a:solidFill>
                <a:latin typeface="Calibri Light" panose="020F0302020204030204" pitchFamily="34" charset="0"/>
              </a:rPr>
              <a:t>Hall, the banquet hall offers modern features like remote controlled projection screens, variable lighting to meet different requirements, soundproofing and an integrated audio system. The hotel has 1 meeting room and 2 board rooms</a:t>
            </a:r>
          </a:p>
        </p:txBody>
      </p:sp>
    </p:spTree>
    <p:extLst>
      <p:ext uri="{BB962C8B-B14F-4D97-AF65-F5344CB8AC3E}">
        <p14:creationId xmlns:p14="http://schemas.microsoft.com/office/powerpoint/2010/main" val="3067125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8693" y="973089"/>
            <a:ext cx="7614616" cy="5192215"/>
          </a:xfrm>
          <a:prstGeom prst="rect">
            <a:avLst/>
          </a:prstGeom>
          <a:ln w="88900" cap="sq" cmpd="thickThin">
            <a:noFill/>
            <a:prstDash val="solid"/>
            <a:miter lim="800000"/>
          </a:ln>
          <a:effectLst/>
          <a:extLst>
            <a:ext uri="{C572A759-6A51-4108-AA02-DFA0A04FC94B}"/>
          </a:extLst>
        </p:spPr>
      </p:pic>
      <p:sp>
        <p:nvSpPr>
          <p:cNvPr id="29698" name="Title 1"/>
          <p:cNvSpPr>
            <a:spLocks noGrp="1"/>
          </p:cNvSpPr>
          <p:nvPr>
            <p:ph type="title"/>
          </p:nvPr>
        </p:nvSpPr>
        <p:spPr/>
        <p:txBody>
          <a:bodyPr rtlCol="0">
            <a:noAutofit/>
          </a:bodyPr>
          <a:lstStyle/>
          <a:p>
            <a:pPr fontAlgn="auto">
              <a:spcAft>
                <a:spcPts val="0"/>
              </a:spcAft>
              <a:defRPr/>
            </a:pPr>
            <a:r>
              <a:rPr lang="en-US" sz="2800" dirty="0" smtClean="0">
                <a:solidFill>
                  <a:srgbClr val="A28649"/>
                </a:solidFill>
                <a:latin typeface="+mn-lt"/>
              </a:rPr>
              <a:t>Silver Oak Boardroom</a:t>
            </a:r>
            <a:endParaRPr lang="en-US" sz="2800" dirty="0">
              <a:solidFill>
                <a:srgbClr val="A28649"/>
              </a:solidFill>
              <a:latin typeface="+mn-lt"/>
            </a:endParaRPr>
          </a:p>
        </p:txBody>
      </p:sp>
    </p:spTree>
    <p:extLst>
      <p:ext uri="{BB962C8B-B14F-4D97-AF65-F5344CB8AC3E}">
        <p14:creationId xmlns:p14="http://schemas.microsoft.com/office/powerpoint/2010/main" val="3613689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type="body" idx="1"/>
          </p:nvPr>
        </p:nvSpPr>
        <p:spPr/>
        <p:txBody>
          <a:bodyPr/>
          <a:lstStyle/>
          <a:p>
            <a:pPr marL="0" indent="0" algn="just" eaLnBrk="1" hangingPunct="1">
              <a:lnSpc>
                <a:spcPct val="200000"/>
              </a:lnSpc>
              <a:buNone/>
            </a:pPr>
            <a:r>
              <a:rPr lang="en-US" sz="1800" dirty="0" smtClean="0">
                <a:solidFill>
                  <a:srgbClr val="002A49"/>
                </a:solidFill>
              </a:rPr>
              <a:t>Jai </a:t>
            </a:r>
            <a:r>
              <a:rPr lang="en-US" sz="1800" dirty="0">
                <a:solidFill>
                  <a:srgbClr val="002A49"/>
                </a:solidFill>
              </a:rPr>
              <a:t>Mahal palace is not only one of the finest examples of Indo- </a:t>
            </a:r>
            <a:r>
              <a:rPr lang="en-US" sz="1800" dirty="0" err="1">
                <a:solidFill>
                  <a:srgbClr val="002A49"/>
                </a:solidFill>
              </a:rPr>
              <a:t>Saracenic</a:t>
            </a:r>
            <a:r>
              <a:rPr lang="en-US" sz="1800" dirty="0">
                <a:solidFill>
                  <a:srgbClr val="002A49"/>
                </a:solidFill>
              </a:rPr>
              <a:t> architecture, it also dates back to 1745 A.D. You can take advantage of its history and its landscaped gardens, all 18 acres of them, as you plan a truly grand wedding for up to 2,500 guests.</a:t>
            </a:r>
          </a:p>
          <a:p>
            <a:pPr algn="just" eaLnBrk="1" hangingPunct="1">
              <a:lnSpc>
                <a:spcPct val="200000"/>
              </a:lnSpc>
              <a:buFont typeface="Arial" pitchFamily="34" charset="0"/>
              <a:buNone/>
            </a:pPr>
            <a:endParaRPr lang="en-US" sz="1800" dirty="0">
              <a:solidFill>
                <a:srgbClr val="002A49"/>
              </a:solidFill>
            </a:endParaRPr>
          </a:p>
          <a:p>
            <a:pPr marL="0" indent="0" algn="just" eaLnBrk="1" hangingPunct="1">
              <a:lnSpc>
                <a:spcPct val="200000"/>
              </a:lnSpc>
              <a:buNone/>
            </a:pPr>
            <a:r>
              <a:rPr lang="en-US" sz="1800" dirty="0">
                <a:solidFill>
                  <a:srgbClr val="002A49"/>
                </a:solidFill>
              </a:rPr>
              <a:t>18 acres of Mughal gardens show Jaipur in its best avatar, with your guests breathing in the rarefied air of this authentic sandstone palace. You can make the most of Jaipur and take your guests vintage sari shopping, peacock spotting or palace hopping. You can also add a spectacular </a:t>
            </a:r>
            <a:r>
              <a:rPr lang="en-US" sz="1800" dirty="0" err="1">
                <a:solidFill>
                  <a:srgbClr val="002A49"/>
                </a:solidFill>
              </a:rPr>
              <a:t>Ghoomar</a:t>
            </a:r>
            <a:r>
              <a:rPr lang="en-US" sz="1800" dirty="0">
                <a:solidFill>
                  <a:srgbClr val="002A49"/>
                </a:solidFill>
              </a:rPr>
              <a:t> performance to your wedding functions or even make this authentic palace hum with the strains of live instrumental music on your wedding night. </a:t>
            </a:r>
          </a:p>
          <a:p>
            <a:pPr algn="just" eaLnBrk="1" hangingPunct="1">
              <a:lnSpc>
                <a:spcPct val="200000"/>
              </a:lnSpc>
            </a:pPr>
            <a:endParaRPr lang="en-US" sz="1800" dirty="0">
              <a:solidFill>
                <a:srgbClr val="002A49"/>
              </a:solidFill>
            </a:endParaRPr>
          </a:p>
          <a:p>
            <a:pPr algn="just" eaLnBrk="1" hangingPunct="1">
              <a:lnSpc>
                <a:spcPct val="200000"/>
              </a:lnSpc>
            </a:pPr>
            <a:endParaRPr lang="en-US" sz="1800" dirty="0" smtClean="0">
              <a:solidFill>
                <a:srgbClr val="002A49"/>
              </a:solidFill>
            </a:endParaRPr>
          </a:p>
        </p:txBody>
      </p:sp>
      <p:sp>
        <p:nvSpPr>
          <p:cNvPr id="35842" name="Title 1"/>
          <p:cNvSpPr>
            <a:spLocks noGrp="1"/>
          </p:cNvSpPr>
          <p:nvPr>
            <p:ph type="title"/>
          </p:nvPr>
        </p:nvSpPr>
        <p:spPr/>
        <p:txBody>
          <a:bodyPr/>
          <a:lstStyle/>
          <a:p>
            <a:pPr eaLnBrk="1" hangingPunct="1"/>
            <a:r>
              <a:rPr lang="en-US" sz="2800" dirty="0">
                <a:solidFill>
                  <a:srgbClr val="A28649"/>
                </a:solidFill>
                <a:latin typeface="+mn-lt"/>
              </a:rPr>
              <a:t>Timeless </a:t>
            </a:r>
            <a:r>
              <a:rPr lang="en-US" sz="2800" dirty="0" smtClean="0">
                <a:solidFill>
                  <a:srgbClr val="A28649"/>
                </a:solidFill>
                <a:latin typeface="+mn-lt"/>
              </a:rPr>
              <a:t>Weddings at Jai Mahal Palace, Jaipur</a:t>
            </a:r>
            <a:endParaRPr lang="en-US" sz="2800" dirty="0">
              <a:solidFill>
                <a:srgbClr val="A28649"/>
              </a:solidFill>
              <a:latin typeface="+mn-lt"/>
            </a:endParaRPr>
          </a:p>
        </p:txBody>
      </p:sp>
    </p:spTree>
    <p:extLst>
      <p:ext uri="{BB962C8B-B14F-4D97-AF65-F5344CB8AC3E}">
        <p14:creationId xmlns:p14="http://schemas.microsoft.com/office/powerpoint/2010/main" val="3633628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5" descr="\\172.21.4.115\share folder sales\jmp photos 21-10-2015\Taj Jai Mahal Palace Jaipur Aug 2015\Low Res\JMPJ_BanquetsCluster_24517.jpg"/>
          <p:cNvPicPr>
            <a:picLocks noChangeAspect="1" noChangeArrowheads="1"/>
          </p:cNvPicPr>
          <p:nvPr/>
        </p:nvPicPr>
        <p:blipFill>
          <a:blip r:embed="rId2" cstate="email"/>
          <a:srcRect/>
          <a:stretch>
            <a:fillRect/>
          </a:stretch>
        </p:blipFill>
        <p:spPr bwMode="auto">
          <a:xfrm>
            <a:off x="0" y="0"/>
            <a:ext cx="12192000" cy="6353944"/>
          </a:xfrm>
          <a:prstGeom prst="rect">
            <a:avLst/>
          </a:prstGeom>
          <a:ln w="88900" cap="sq" cmpd="thickThin">
            <a:noFill/>
            <a:prstDash val="solid"/>
            <a:miter lim="800000"/>
          </a:ln>
          <a:effectLst/>
        </p:spPr>
      </p:pic>
    </p:spTree>
    <p:extLst>
      <p:ext uri="{BB962C8B-B14F-4D97-AF65-F5344CB8AC3E}">
        <p14:creationId xmlns:p14="http://schemas.microsoft.com/office/powerpoint/2010/main" val="3693610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descr="\\172.21.4.115\share folder sales\jmp photos 21-10-2015\Taj Jai Mahal Palace Jaipur Aug 2015\Low Res\JMPJ_Mehendi_Poolside_24762.jpg"/>
          <p:cNvPicPr>
            <a:picLocks noChangeAspect="1" noChangeArrowheads="1"/>
          </p:cNvPicPr>
          <p:nvPr/>
        </p:nvPicPr>
        <p:blipFill rotWithShape="1">
          <a:blip r:embed="rId2" cstate="email"/>
          <a:srcRect t="9736"/>
          <a:stretch/>
        </p:blipFill>
        <p:spPr bwMode="auto">
          <a:xfrm>
            <a:off x="0" y="0"/>
            <a:ext cx="12192000" cy="6375321"/>
          </a:xfrm>
          <a:prstGeom prst="rect">
            <a:avLst/>
          </a:prstGeom>
          <a:ln w="88900" cap="sq" cmpd="thickThin">
            <a:noFill/>
            <a:prstDash val="solid"/>
            <a:miter lim="800000"/>
          </a:ln>
          <a:effectLst/>
        </p:spPr>
      </p:pic>
    </p:spTree>
    <p:extLst>
      <p:ext uri="{BB962C8B-B14F-4D97-AF65-F5344CB8AC3E}">
        <p14:creationId xmlns:p14="http://schemas.microsoft.com/office/powerpoint/2010/main" val="490887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3651665"/>
              </p:ext>
            </p:extLst>
          </p:nvPr>
        </p:nvGraphicFramePr>
        <p:xfrm>
          <a:off x="695398" y="1052736"/>
          <a:ext cx="10801204" cy="5235614"/>
        </p:xfrm>
        <a:graphic>
          <a:graphicData uri="http://schemas.openxmlformats.org/drawingml/2006/table">
            <a:tbl>
              <a:tblPr>
                <a:tableStyleId>{5940675A-B579-460E-94D1-54222C63F5DA}</a:tableStyleId>
              </a:tblPr>
              <a:tblGrid>
                <a:gridCol w="2133673">
                  <a:extLst>
                    <a:ext uri="{9D8B030D-6E8A-4147-A177-3AD203B41FA5}">
                      <a16:colId xmlns:a16="http://schemas.microsoft.com/office/drawing/2014/main" val="20000"/>
                    </a:ext>
                  </a:extLst>
                </a:gridCol>
                <a:gridCol w="963059">
                  <a:extLst>
                    <a:ext uri="{9D8B030D-6E8A-4147-A177-3AD203B41FA5}">
                      <a16:colId xmlns:a16="http://schemas.microsoft.com/office/drawing/2014/main" val="20001"/>
                    </a:ext>
                  </a:extLst>
                </a:gridCol>
                <a:gridCol w="963059">
                  <a:extLst>
                    <a:ext uri="{9D8B030D-6E8A-4147-A177-3AD203B41FA5}">
                      <a16:colId xmlns:a16="http://schemas.microsoft.com/office/drawing/2014/main" val="20002"/>
                    </a:ext>
                  </a:extLst>
                </a:gridCol>
                <a:gridCol w="963059">
                  <a:extLst>
                    <a:ext uri="{9D8B030D-6E8A-4147-A177-3AD203B41FA5}">
                      <a16:colId xmlns:a16="http://schemas.microsoft.com/office/drawing/2014/main" val="20003"/>
                    </a:ext>
                  </a:extLst>
                </a:gridCol>
                <a:gridCol w="963059">
                  <a:extLst>
                    <a:ext uri="{9D8B030D-6E8A-4147-A177-3AD203B41FA5}">
                      <a16:colId xmlns:a16="http://schemas.microsoft.com/office/drawing/2014/main" val="20004"/>
                    </a:ext>
                  </a:extLst>
                </a:gridCol>
                <a:gridCol w="963059">
                  <a:extLst>
                    <a:ext uri="{9D8B030D-6E8A-4147-A177-3AD203B41FA5}">
                      <a16:colId xmlns:a16="http://schemas.microsoft.com/office/drawing/2014/main" val="20005"/>
                    </a:ext>
                  </a:extLst>
                </a:gridCol>
                <a:gridCol w="963059">
                  <a:extLst>
                    <a:ext uri="{9D8B030D-6E8A-4147-A177-3AD203B41FA5}">
                      <a16:colId xmlns:a16="http://schemas.microsoft.com/office/drawing/2014/main" val="20006"/>
                    </a:ext>
                  </a:extLst>
                </a:gridCol>
                <a:gridCol w="963059">
                  <a:extLst>
                    <a:ext uri="{9D8B030D-6E8A-4147-A177-3AD203B41FA5}">
                      <a16:colId xmlns:a16="http://schemas.microsoft.com/office/drawing/2014/main" val="20007"/>
                    </a:ext>
                  </a:extLst>
                </a:gridCol>
                <a:gridCol w="963059">
                  <a:extLst>
                    <a:ext uri="{9D8B030D-6E8A-4147-A177-3AD203B41FA5}">
                      <a16:colId xmlns:a16="http://schemas.microsoft.com/office/drawing/2014/main" val="20008"/>
                    </a:ext>
                  </a:extLst>
                </a:gridCol>
                <a:gridCol w="963059">
                  <a:extLst>
                    <a:ext uri="{9D8B030D-6E8A-4147-A177-3AD203B41FA5}">
                      <a16:colId xmlns:a16="http://schemas.microsoft.com/office/drawing/2014/main" val="20009"/>
                    </a:ext>
                  </a:extLst>
                </a:gridCol>
              </a:tblGrid>
              <a:tr h="471134">
                <a:tc rowSpan="2">
                  <a:txBody>
                    <a:bodyPr/>
                    <a:lstStyle/>
                    <a:p>
                      <a:pPr algn="ctr" fontAlgn="b"/>
                      <a:r>
                        <a:rPr lang="en-US" sz="1800" b="1" u="none" strike="noStrike" dirty="0">
                          <a:solidFill>
                            <a:srgbClr val="A28649"/>
                          </a:solidFill>
                          <a:latin typeface="+mj-lt"/>
                        </a:rPr>
                        <a:t>VENUE</a:t>
                      </a:r>
                      <a:endParaRPr lang="en-US" sz="1800" b="1" i="0" u="none" strike="noStrike" dirty="0">
                        <a:solidFill>
                          <a:srgbClr val="A28649"/>
                        </a:solidFill>
                        <a:latin typeface="+mj-lt"/>
                      </a:endParaRPr>
                    </a:p>
                  </a:txBody>
                  <a:tcPr marL="4684" marR="4684" marT="4684" marB="0" anchor="ctr"/>
                </a:tc>
                <a:tc gridSpan="5">
                  <a:txBody>
                    <a:bodyPr/>
                    <a:lstStyle/>
                    <a:p>
                      <a:pPr algn="ctr" fontAlgn="b"/>
                      <a:r>
                        <a:rPr lang="en-US" sz="1800" b="1" u="none" strike="noStrike" dirty="0">
                          <a:solidFill>
                            <a:srgbClr val="A28649"/>
                          </a:solidFill>
                          <a:latin typeface="+mj-lt"/>
                        </a:rPr>
                        <a:t>                   </a:t>
                      </a:r>
                      <a:r>
                        <a:rPr lang="en-US" sz="1800" b="1" u="none" strike="noStrike" dirty="0" smtClean="0">
                          <a:solidFill>
                            <a:srgbClr val="A28649"/>
                          </a:solidFill>
                          <a:latin typeface="+mj-lt"/>
                        </a:rPr>
                        <a:t>SEATING </a:t>
                      </a:r>
                      <a:r>
                        <a:rPr lang="en-US" sz="1800" b="1" u="none" strike="noStrike" dirty="0">
                          <a:solidFill>
                            <a:srgbClr val="A28649"/>
                          </a:solidFill>
                          <a:latin typeface="+mj-lt"/>
                        </a:rPr>
                        <a:t>CAPACITY</a:t>
                      </a:r>
                      <a:endParaRPr lang="en-US" sz="1800" b="1" i="0" u="none" strike="noStrike" dirty="0">
                        <a:solidFill>
                          <a:srgbClr val="A28649"/>
                        </a:solidFill>
                        <a:latin typeface="+mj-lt"/>
                      </a:endParaRPr>
                    </a:p>
                  </a:txBody>
                  <a:tcPr marL="4684" marR="4684" marT="46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1" u="none" strike="noStrike" dirty="0">
                          <a:solidFill>
                            <a:srgbClr val="A28649"/>
                          </a:solidFill>
                          <a:latin typeface="+mj-lt"/>
                        </a:rPr>
                        <a:t> </a:t>
                      </a:r>
                      <a:endParaRPr lang="en-US" sz="1800" b="1" i="0" u="none" strike="noStrike" dirty="0">
                        <a:solidFill>
                          <a:srgbClr val="A28649"/>
                        </a:solidFill>
                        <a:latin typeface="+mj-lt"/>
                      </a:endParaRPr>
                    </a:p>
                  </a:txBody>
                  <a:tcPr marL="4684" marR="4684" marT="4684" marB="0" anchor="ctr"/>
                </a:tc>
                <a:tc gridSpan="3">
                  <a:txBody>
                    <a:bodyPr/>
                    <a:lstStyle/>
                    <a:p>
                      <a:pPr algn="ctr" fontAlgn="b"/>
                      <a:r>
                        <a:rPr lang="en-US" sz="1800" b="1" u="none" strike="noStrike" dirty="0">
                          <a:solidFill>
                            <a:srgbClr val="A28649"/>
                          </a:solidFill>
                          <a:latin typeface="+mj-lt"/>
                        </a:rPr>
                        <a:t>  </a:t>
                      </a:r>
                      <a:r>
                        <a:rPr lang="en-US" sz="1800" b="1" u="none" strike="noStrike" dirty="0" smtClean="0">
                          <a:solidFill>
                            <a:srgbClr val="A28649"/>
                          </a:solidFill>
                          <a:latin typeface="+mj-lt"/>
                        </a:rPr>
                        <a:t> </a:t>
                      </a:r>
                      <a:r>
                        <a:rPr lang="en-US" sz="1800" b="1" u="none" strike="noStrike" dirty="0">
                          <a:solidFill>
                            <a:srgbClr val="A28649"/>
                          </a:solidFill>
                          <a:latin typeface="+mj-lt"/>
                        </a:rPr>
                        <a:t>DIMENSIONS</a:t>
                      </a:r>
                      <a:endParaRPr lang="en-US" sz="1800" b="1" i="0" u="none" strike="noStrike" dirty="0">
                        <a:solidFill>
                          <a:srgbClr val="A28649"/>
                        </a:solidFill>
                        <a:latin typeface="+mj-lt"/>
                      </a:endParaRPr>
                    </a:p>
                  </a:txBody>
                  <a:tcPr marL="4684" marR="4684" marT="4684"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3877">
                <a:tc vMerge="1">
                  <a:txBody>
                    <a:bodyPr/>
                    <a:lstStyle/>
                    <a:p>
                      <a:endParaRPr lang="en-US"/>
                    </a:p>
                  </a:txBody>
                  <a:tcPr/>
                </a:tc>
                <a:tc>
                  <a:txBody>
                    <a:bodyPr/>
                    <a:lstStyle/>
                    <a:p>
                      <a:pPr algn="ctr" fontAlgn="ctr"/>
                      <a:r>
                        <a:rPr lang="en-US" sz="1800" b="1" u="none" strike="noStrike" dirty="0">
                          <a:solidFill>
                            <a:srgbClr val="A28649"/>
                          </a:solidFill>
                          <a:latin typeface="+mj-lt"/>
                        </a:rPr>
                        <a:t>Theatre</a:t>
                      </a:r>
                      <a:endParaRPr lang="en-US" sz="1800" b="1" i="0" u="none" strike="noStrike" dirty="0">
                        <a:solidFill>
                          <a:srgbClr val="A28649"/>
                        </a:solidFill>
                        <a:latin typeface="+mj-lt"/>
                      </a:endParaRPr>
                    </a:p>
                  </a:txBody>
                  <a:tcPr marL="4684" marR="4684" marT="4684" marB="0" anchor="ctr"/>
                </a:tc>
                <a:tc>
                  <a:txBody>
                    <a:bodyPr/>
                    <a:lstStyle/>
                    <a:p>
                      <a:pPr algn="ctr" fontAlgn="ctr"/>
                      <a:r>
                        <a:rPr lang="en-US" sz="1800" b="1" u="none" strike="noStrike" dirty="0">
                          <a:solidFill>
                            <a:srgbClr val="A28649"/>
                          </a:solidFill>
                          <a:latin typeface="+mj-lt"/>
                        </a:rPr>
                        <a:t>Class Room</a:t>
                      </a:r>
                      <a:endParaRPr lang="en-US" sz="1800" b="1" i="0" u="none" strike="noStrike" dirty="0">
                        <a:solidFill>
                          <a:srgbClr val="A28649"/>
                        </a:solidFill>
                        <a:latin typeface="+mj-lt"/>
                      </a:endParaRPr>
                    </a:p>
                  </a:txBody>
                  <a:tcPr marL="4684" marR="4684" marT="4684" marB="0" anchor="ctr"/>
                </a:tc>
                <a:tc>
                  <a:txBody>
                    <a:bodyPr/>
                    <a:lstStyle/>
                    <a:p>
                      <a:pPr algn="ctr" fontAlgn="ctr"/>
                      <a:r>
                        <a:rPr lang="en-US" sz="1800" b="1" u="none" strike="noStrike" dirty="0">
                          <a:solidFill>
                            <a:srgbClr val="A28649"/>
                          </a:solidFill>
                          <a:latin typeface="+mj-lt"/>
                        </a:rPr>
                        <a:t>U - Shape</a:t>
                      </a:r>
                      <a:endParaRPr lang="en-US" sz="1800" b="1" i="0" u="none" strike="noStrike" dirty="0">
                        <a:solidFill>
                          <a:srgbClr val="A28649"/>
                        </a:solidFill>
                        <a:latin typeface="+mj-lt"/>
                      </a:endParaRPr>
                    </a:p>
                  </a:txBody>
                  <a:tcPr marL="4684" marR="4684" marT="4684" marB="0" anchor="ctr"/>
                </a:tc>
                <a:tc>
                  <a:txBody>
                    <a:bodyPr/>
                    <a:lstStyle/>
                    <a:p>
                      <a:pPr algn="ctr" fontAlgn="ctr"/>
                      <a:r>
                        <a:rPr lang="en-US" sz="1800" b="1" u="none" strike="noStrike" dirty="0">
                          <a:solidFill>
                            <a:srgbClr val="A28649"/>
                          </a:solidFill>
                          <a:latin typeface="+mj-lt"/>
                        </a:rPr>
                        <a:t>Cocktail</a:t>
                      </a:r>
                      <a:endParaRPr lang="en-US" sz="1800" b="1" i="0" u="none" strike="noStrike" dirty="0">
                        <a:solidFill>
                          <a:srgbClr val="A28649"/>
                        </a:solidFill>
                        <a:latin typeface="+mj-lt"/>
                      </a:endParaRPr>
                    </a:p>
                  </a:txBody>
                  <a:tcPr marL="4684" marR="4684" marT="4684" marB="0" anchor="ctr"/>
                </a:tc>
                <a:tc>
                  <a:txBody>
                    <a:bodyPr/>
                    <a:lstStyle/>
                    <a:p>
                      <a:pPr algn="ctr" fontAlgn="ctr"/>
                      <a:r>
                        <a:rPr lang="en-US" sz="1800" b="1" u="none" strike="noStrike" dirty="0">
                          <a:solidFill>
                            <a:srgbClr val="A28649"/>
                          </a:solidFill>
                          <a:latin typeface="+mj-lt"/>
                        </a:rPr>
                        <a:t>Sit - Down</a:t>
                      </a:r>
                      <a:endParaRPr lang="en-US" sz="1800" b="1" i="0" u="none" strike="noStrike" dirty="0">
                        <a:solidFill>
                          <a:srgbClr val="A28649"/>
                        </a:solidFill>
                        <a:latin typeface="+mj-lt"/>
                      </a:endParaRPr>
                    </a:p>
                  </a:txBody>
                  <a:tcPr marL="4684" marR="4684" marT="4684" marB="0" anchor="ctr"/>
                </a:tc>
                <a:tc>
                  <a:txBody>
                    <a:bodyPr/>
                    <a:lstStyle/>
                    <a:p>
                      <a:pPr algn="ctr" fontAlgn="ctr"/>
                      <a:r>
                        <a:rPr lang="en-US" sz="1800" b="1" u="none" strike="noStrike" dirty="0">
                          <a:solidFill>
                            <a:srgbClr val="A28649"/>
                          </a:solidFill>
                          <a:latin typeface="+mj-lt"/>
                        </a:rPr>
                        <a:t>Cluster Seating</a:t>
                      </a:r>
                      <a:endParaRPr lang="en-US" sz="1800" b="1" i="0" u="none" strike="noStrike" dirty="0">
                        <a:solidFill>
                          <a:srgbClr val="A28649"/>
                        </a:solidFill>
                        <a:latin typeface="+mj-lt"/>
                      </a:endParaRPr>
                    </a:p>
                  </a:txBody>
                  <a:tcPr marL="4684" marR="4684" marT="4684" marB="0" anchor="ctr"/>
                </a:tc>
                <a:tc>
                  <a:txBody>
                    <a:bodyPr/>
                    <a:lstStyle/>
                    <a:p>
                      <a:pPr algn="ctr" fontAlgn="ctr"/>
                      <a:r>
                        <a:rPr lang="en-US" sz="1800" b="1" u="none" strike="noStrike" dirty="0" err="1">
                          <a:solidFill>
                            <a:srgbClr val="A28649"/>
                          </a:solidFill>
                          <a:latin typeface="+mj-lt"/>
                        </a:rPr>
                        <a:t>Metres</a:t>
                      </a:r>
                      <a:r>
                        <a:rPr lang="en-US" sz="1800" b="1" u="none" strike="noStrike" dirty="0">
                          <a:solidFill>
                            <a:srgbClr val="A28649"/>
                          </a:solidFill>
                          <a:latin typeface="+mj-lt"/>
                        </a:rPr>
                        <a:t>  </a:t>
                      </a:r>
                      <a:r>
                        <a:rPr lang="en-US" sz="1800" b="1" u="none" strike="noStrike" dirty="0" smtClean="0">
                          <a:solidFill>
                            <a:srgbClr val="A28649"/>
                          </a:solidFill>
                          <a:latin typeface="+mj-lt"/>
                        </a:rPr>
                        <a:t>         </a:t>
                      </a:r>
                    </a:p>
                    <a:p>
                      <a:pPr algn="ctr" fontAlgn="ctr"/>
                      <a:r>
                        <a:rPr lang="en-US" sz="1800" b="1" u="none" strike="noStrike" dirty="0" smtClean="0">
                          <a:solidFill>
                            <a:srgbClr val="A28649"/>
                          </a:solidFill>
                          <a:latin typeface="+mj-lt"/>
                        </a:rPr>
                        <a:t>  </a:t>
                      </a:r>
                      <a:r>
                        <a:rPr lang="en-US" sz="1800" b="1" u="none" strike="noStrike" dirty="0">
                          <a:solidFill>
                            <a:srgbClr val="A28649"/>
                          </a:solidFill>
                          <a:latin typeface="+mj-lt"/>
                        </a:rPr>
                        <a:t>L x B</a:t>
                      </a:r>
                      <a:endParaRPr lang="en-US" sz="1800" b="1" i="0" u="none" strike="noStrike" dirty="0">
                        <a:solidFill>
                          <a:srgbClr val="A28649"/>
                        </a:solidFill>
                        <a:latin typeface="+mj-lt"/>
                      </a:endParaRPr>
                    </a:p>
                  </a:txBody>
                  <a:tcPr marL="4684" marR="4684" marT="4684" marB="0" anchor="ctr"/>
                </a:tc>
                <a:tc>
                  <a:txBody>
                    <a:bodyPr/>
                    <a:lstStyle/>
                    <a:p>
                      <a:pPr algn="ctr" fontAlgn="ctr"/>
                      <a:r>
                        <a:rPr lang="en-US" sz="1800" b="1" u="none" strike="noStrike" dirty="0">
                          <a:solidFill>
                            <a:srgbClr val="A28649"/>
                          </a:solidFill>
                          <a:latin typeface="+mj-lt"/>
                        </a:rPr>
                        <a:t>Feet             </a:t>
                      </a:r>
                      <a:r>
                        <a:rPr lang="en-US" sz="1800" b="1" u="none" strike="noStrike" dirty="0" smtClean="0">
                          <a:solidFill>
                            <a:srgbClr val="A28649"/>
                          </a:solidFill>
                          <a:latin typeface="+mj-lt"/>
                        </a:rPr>
                        <a:t>     L x </a:t>
                      </a:r>
                      <a:r>
                        <a:rPr lang="en-US" sz="1800" b="1" u="none" strike="noStrike" dirty="0">
                          <a:solidFill>
                            <a:srgbClr val="A28649"/>
                          </a:solidFill>
                          <a:latin typeface="+mj-lt"/>
                        </a:rPr>
                        <a:t>B</a:t>
                      </a:r>
                      <a:endParaRPr lang="en-US" sz="1800" b="1" i="0" u="none" strike="noStrike" dirty="0">
                        <a:solidFill>
                          <a:srgbClr val="A28649"/>
                        </a:solidFill>
                        <a:latin typeface="+mj-lt"/>
                      </a:endParaRPr>
                    </a:p>
                  </a:txBody>
                  <a:tcPr marL="4684" marR="4684" marT="4684" marB="0" anchor="ctr"/>
                </a:tc>
                <a:tc>
                  <a:txBody>
                    <a:bodyPr/>
                    <a:lstStyle/>
                    <a:p>
                      <a:pPr algn="ctr" fontAlgn="ctr"/>
                      <a:r>
                        <a:rPr lang="en-US" sz="1800" b="1" u="none" strike="noStrike" dirty="0">
                          <a:solidFill>
                            <a:srgbClr val="A28649"/>
                          </a:solidFill>
                          <a:latin typeface="+mj-lt"/>
                        </a:rPr>
                        <a:t>Height    </a:t>
                      </a:r>
                      <a:r>
                        <a:rPr lang="en-US" sz="1800" b="1" u="none" strike="noStrike" dirty="0" smtClean="0">
                          <a:solidFill>
                            <a:srgbClr val="A28649"/>
                          </a:solidFill>
                          <a:latin typeface="+mj-lt"/>
                        </a:rPr>
                        <a:t>         </a:t>
                      </a:r>
                      <a:r>
                        <a:rPr lang="en-US" sz="1800" b="1" u="none" strike="noStrike" dirty="0">
                          <a:solidFill>
                            <a:srgbClr val="A28649"/>
                          </a:solidFill>
                          <a:latin typeface="+mj-lt"/>
                        </a:rPr>
                        <a:t>Mt &amp; Ft</a:t>
                      </a:r>
                      <a:endParaRPr lang="en-US" sz="1800" b="1" i="0" u="none" strike="noStrike" dirty="0">
                        <a:solidFill>
                          <a:srgbClr val="A28649"/>
                        </a:solidFill>
                        <a:latin typeface="+mj-lt"/>
                      </a:endParaRPr>
                    </a:p>
                  </a:txBody>
                  <a:tcPr marL="4684" marR="4684" marT="4684" marB="0" anchor="ctr"/>
                </a:tc>
                <a:extLst>
                  <a:ext uri="{0D108BD9-81ED-4DB2-BD59-A6C34878D82A}">
                    <a16:rowId xmlns:a16="http://schemas.microsoft.com/office/drawing/2014/main" val="10001"/>
                  </a:ext>
                </a:extLst>
              </a:tr>
              <a:tr h="488912">
                <a:tc>
                  <a:txBody>
                    <a:bodyPr/>
                    <a:lstStyle/>
                    <a:p>
                      <a:pPr algn="l" fontAlgn="b"/>
                      <a:r>
                        <a:rPr lang="en-US" sz="1800" u="none" strike="noStrike" dirty="0" smtClean="0">
                          <a:latin typeface="Calibri Light" panose="020F0302020204030204" pitchFamily="34" charset="0"/>
                        </a:rPr>
                        <a:t> Durbar</a:t>
                      </a:r>
                      <a:r>
                        <a:rPr lang="en-US" sz="1800" u="none" strike="noStrike" baseline="0" dirty="0" smtClean="0">
                          <a:latin typeface="Calibri Light" panose="020F0302020204030204" pitchFamily="34" charset="0"/>
                        </a:rPr>
                        <a:t> Hall</a:t>
                      </a:r>
                      <a:endParaRPr lang="en-US" sz="1800" b="1"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130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50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50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200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80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smtClean="0">
                          <a:latin typeface="Calibri Light" panose="020F0302020204030204" pitchFamily="34" charset="0"/>
                        </a:rPr>
                        <a:t>80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18.5 x 6.5</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60 x 20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3.5 / 11.5</a:t>
                      </a:r>
                      <a:endParaRPr lang="en-US" sz="1800" b="0" i="0" u="none" strike="noStrike">
                        <a:solidFill>
                          <a:srgbClr val="002A49"/>
                        </a:solidFill>
                        <a:latin typeface="Calibri Light" panose="020F0302020204030204" pitchFamily="34" charset="0"/>
                      </a:endParaRPr>
                    </a:p>
                  </a:txBody>
                  <a:tcPr marL="4684" marR="4684" marT="4684" marB="0" anchor="ctr"/>
                </a:tc>
                <a:extLst>
                  <a:ext uri="{0D108BD9-81ED-4DB2-BD59-A6C34878D82A}">
                    <a16:rowId xmlns:a16="http://schemas.microsoft.com/office/drawing/2014/main" val="10002"/>
                  </a:ext>
                </a:extLst>
              </a:tr>
              <a:tr h="488912">
                <a:tc>
                  <a:txBody>
                    <a:bodyPr/>
                    <a:lstStyle/>
                    <a:p>
                      <a:pPr algn="l" fontAlgn="b"/>
                      <a:r>
                        <a:rPr lang="en-US" sz="1800" u="none" strike="noStrike" dirty="0">
                          <a:latin typeface="Calibri Light" panose="020F0302020204030204" pitchFamily="34" charset="0"/>
                        </a:rPr>
                        <a:t>Silver Oak  Board Room</a:t>
                      </a:r>
                      <a:endParaRPr lang="en-US" sz="1800" b="1"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12</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8.2 x 4.9</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30 x 16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2.2 / 7.5</a:t>
                      </a:r>
                      <a:endParaRPr lang="en-US" sz="1800" b="0" i="0" u="none" strike="noStrike">
                        <a:solidFill>
                          <a:srgbClr val="002A49"/>
                        </a:solidFill>
                        <a:latin typeface="Calibri Light" panose="020F0302020204030204" pitchFamily="34" charset="0"/>
                      </a:endParaRPr>
                    </a:p>
                  </a:txBody>
                  <a:tcPr marL="4684" marR="4684" marT="4684" marB="0" anchor="ctr"/>
                </a:tc>
                <a:extLst>
                  <a:ext uri="{0D108BD9-81ED-4DB2-BD59-A6C34878D82A}">
                    <a16:rowId xmlns:a16="http://schemas.microsoft.com/office/drawing/2014/main" val="10003"/>
                  </a:ext>
                </a:extLst>
              </a:tr>
              <a:tr h="488912">
                <a:tc>
                  <a:txBody>
                    <a:bodyPr/>
                    <a:lstStyle/>
                    <a:p>
                      <a:pPr algn="l" fontAlgn="b"/>
                      <a:r>
                        <a:rPr lang="en-US" sz="1800" u="none" strike="noStrike" dirty="0">
                          <a:latin typeface="Calibri Light" panose="020F0302020204030204" pitchFamily="34" charset="0"/>
                        </a:rPr>
                        <a:t>Sterling Board Room</a:t>
                      </a:r>
                      <a:endParaRPr lang="en-US" sz="1800" b="1"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12</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8.2 x 4.9</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30 x 16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2.2 / 7.5</a:t>
                      </a:r>
                      <a:endParaRPr lang="en-US" sz="1800" b="0" i="0" u="none" strike="noStrike">
                        <a:solidFill>
                          <a:srgbClr val="002A49"/>
                        </a:solidFill>
                        <a:latin typeface="Calibri Light" panose="020F0302020204030204" pitchFamily="34" charset="0"/>
                      </a:endParaRPr>
                    </a:p>
                  </a:txBody>
                  <a:tcPr marL="4684" marR="4684" marT="4684" marB="0" anchor="ctr"/>
                </a:tc>
                <a:extLst>
                  <a:ext uri="{0D108BD9-81ED-4DB2-BD59-A6C34878D82A}">
                    <a16:rowId xmlns:a16="http://schemas.microsoft.com/office/drawing/2014/main" val="10004"/>
                  </a:ext>
                </a:extLst>
              </a:tr>
              <a:tr h="488912">
                <a:tc>
                  <a:txBody>
                    <a:bodyPr/>
                    <a:lstStyle/>
                    <a:p>
                      <a:pPr algn="l" fontAlgn="b"/>
                      <a:r>
                        <a:rPr lang="en-US" sz="1800" u="none" strike="noStrike" dirty="0" err="1">
                          <a:latin typeface="Calibri Light" panose="020F0302020204030204" pitchFamily="34" charset="0"/>
                        </a:rPr>
                        <a:t>Baradari</a:t>
                      </a:r>
                      <a:r>
                        <a:rPr lang="en-US" sz="1800" u="none" strike="noStrike" dirty="0">
                          <a:latin typeface="Calibri Light" panose="020F0302020204030204" pitchFamily="34" charset="0"/>
                        </a:rPr>
                        <a:t> Lawn</a:t>
                      </a:r>
                      <a:endParaRPr lang="en-US" sz="1800" b="1"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200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80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5184 </a:t>
                      </a:r>
                      <a:r>
                        <a:rPr lang="en-US" sz="1800" u="none" strike="noStrike" dirty="0" err="1">
                          <a:latin typeface="Calibri Light" panose="020F0302020204030204" pitchFamily="34" charset="0"/>
                        </a:rPr>
                        <a:t>Sq.ft</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extLst>
                  <a:ext uri="{0D108BD9-81ED-4DB2-BD59-A6C34878D82A}">
                    <a16:rowId xmlns:a16="http://schemas.microsoft.com/office/drawing/2014/main" val="10005"/>
                  </a:ext>
                </a:extLst>
              </a:tr>
              <a:tr h="488912">
                <a:tc>
                  <a:txBody>
                    <a:bodyPr/>
                    <a:lstStyle/>
                    <a:p>
                      <a:pPr algn="l" fontAlgn="b"/>
                      <a:r>
                        <a:rPr lang="en-US" sz="1800" u="none" strike="noStrike" dirty="0">
                          <a:latin typeface="Calibri Light" panose="020F0302020204030204" pitchFamily="34" charset="0"/>
                        </a:rPr>
                        <a:t>Lotus Pond </a:t>
                      </a:r>
                      <a:endParaRPr lang="en-US" sz="1800" b="1"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250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100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6200 </a:t>
                      </a:r>
                      <a:r>
                        <a:rPr lang="en-US" sz="1800" u="none" strike="noStrike" dirty="0" err="1">
                          <a:latin typeface="Calibri Light" panose="020F0302020204030204" pitchFamily="34" charset="0"/>
                        </a:rPr>
                        <a:t>Sq.ft</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extLst>
                  <a:ext uri="{0D108BD9-81ED-4DB2-BD59-A6C34878D82A}">
                    <a16:rowId xmlns:a16="http://schemas.microsoft.com/office/drawing/2014/main" val="10006"/>
                  </a:ext>
                </a:extLst>
              </a:tr>
              <a:tr h="563877">
                <a:tc>
                  <a:txBody>
                    <a:bodyPr/>
                    <a:lstStyle/>
                    <a:p>
                      <a:pPr algn="l" fontAlgn="b"/>
                      <a:r>
                        <a:rPr lang="en-US" sz="1800" u="none" strike="noStrike" dirty="0">
                          <a:latin typeface="Calibri Light" panose="020F0302020204030204" pitchFamily="34" charset="0"/>
                        </a:rPr>
                        <a:t>Fountain Lawns</a:t>
                      </a:r>
                      <a:endParaRPr lang="en-US" sz="1800" b="1"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500</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150</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25344 </a:t>
                      </a:r>
                      <a:r>
                        <a:rPr lang="en-US" sz="1800" u="none" strike="noStrike" dirty="0" err="1">
                          <a:latin typeface="Calibri Light" panose="020F0302020204030204" pitchFamily="34" charset="0"/>
                        </a:rPr>
                        <a:t>Sq.ft</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extLst>
                  <a:ext uri="{0D108BD9-81ED-4DB2-BD59-A6C34878D82A}">
                    <a16:rowId xmlns:a16="http://schemas.microsoft.com/office/drawing/2014/main" val="10007"/>
                  </a:ext>
                </a:extLst>
              </a:tr>
              <a:tr h="563877">
                <a:tc>
                  <a:txBody>
                    <a:bodyPr/>
                    <a:lstStyle/>
                    <a:p>
                      <a:pPr algn="l" fontAlgn="b"/>
                      <a:r>
                        <a:rPr lang="en-US" sz="1800" u="none" strike="noStrike" dirty="0">
                          <a:latin typeface="Calibri Light" panose="020F0302020204030204" pitchFamily="34" charset="0"/>
                        </a:rPr>
                        <a:t>Poolside Lawns</a:t>
                      </a:r>
                      <a:endParaRPr lang="en-US" sz="1800" b="1"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500</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200</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33792 </a:t>
                      </a:r>
                      <a:r>
                        <a:rPr lang="en-US" sz="1800" u="none" strike="noStrike" dirty="0" err="1">
                          <a:latin typeface="Calibri Light" panose="020F0302020204030204" pitchFamily="34" charset="0"/>
                        </a:rPr>
                        <a:t>Sq.ft</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extLst>
                  <a:ext uri="{0D108BD9-81ED-4DB2-BD59-A6C34878D82A}">
                    <a16:rowId xmlns:a16="http://schemas.microsoft.com/office/drawing/2014/main" val="10008"/>
                  </a:ext>
                </a:extLst>
              </a:tr>
              <a:tr h="563877">
                <a:tc>
                  <a:txBody>
                    <a:bodyPr/>
                    <a:lstStyle/>
                    <a:p>
                      <a:pPr algn="l" fontAlgn="b"/>
                      <a:r>
                        <a:rPr lang="en-US" sz="1800" u="none" strike="noStrike" dirty="0">
                          <a:latin typeface="Calibri Light" panose="020F0302020204030204" pitchFamily="34" charset="0"/>
                        </a:rPr>
                        <a:t>Palace Lawns</a:t>
                      </a:r>
                      <a:endParaRPr lang="en-US" sz="1800" b="1"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 </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2500</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a:latin typeface="Calibri Light" panose="020F0302020204030204" pitchFamily="34" charset="0"/>
                        </a:rPr>
                        <a:t>1000</a:t>
                      </a:r>
                      <a:endParaRPr lang="en-US" sz="1800" b="0" i="0" u="none" strike="noStrike">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40176 </a:t>
                      </a:r>
                      <a:r>
                        <a:rPr lang="en-US" sz="1800" u="none" strike="noStrike" dirty="0" err="1">
                          <a:latin typeface="Calibri Light" panose="020F0302020204030204" pitchFamily="34" charset="0"/>
                        </a:rPr>
                        <a:t>Sq.ft</a:t>
                      </a:r>
                      <a:endParaRPr lang="en-US" sz="1800" b="0" i="0" u="none" strike="noStrike" dirty="0">
                        <a:solidFill>
                          <a:srgbClr val="002A49"/>
                        </a:solidFill>
                        <a:latin typeface="Calibri Light" panose="020F0302020204030204" pitchFamily="34" charset="0"/>
                      </a:endParaRPr>
                    </a:p>
                  </a:txBody>
                  <a:tcPr marL="4684" marR="4684" marT="4684" marB="0" anchor="ctr"/>
                </a:tc>
                <a:tc>
                  <a:txBody>
                    <a:bodyPr/>
                    <a:lstStyle/>
                    <a:p>
                      <a:pPr algn="ctr" fontAlgn="ctr"/>
                      <a:r>
                        <a:rPr lang="en-US" sz="1800" u="none" strike="noStrike" dirty="0">
                          <a:latin typeface="Calibri Light" panose="020F0302020204030204" pitchFamily="34" charset="0"/>
                        </a:rPr>
                        <a:t> </a:t>
                      </a:r>
                      <a:endParaRPr lang="en-US" sz="1800" b="0" i="0" u="none" strike="noStrike" dirty="0">
                        <a:solidFill>
                          <a:srgbClr val="002A49"/>
                        </a:solidFill>
                        <a:latin typeface="Calibri Light" panose="020F0302020204030204" pitchFamily="34" charset="0"/>
                      </a:endParaRPr>
                    </a:p>
                  </a:txBody>
                  <a:tcPr marL="4684" marR="4684" marT="4684" marB="0" anchor="ctr"/>
                </a:tc>
                <a:extLst>
                  <a:ext uri="{0D108BD9-81ED-4DB2-BD59-A6C34878D82A}">
                    <a16:rowId xmlns:a16="http://schemas.microsoft.com/office/drawing/2014/main" val="10009"/>
                  </a:ext>
                </a:extLst>
              </a:tr>
            </a:tbl>
          </a:graphicData>
        </a:graphic>
      </p:graphicFrame>
      <p:sp>
        <p:nvSpPr>
          <p:cNvPr id="6" name="Title 5"/>
          <p:cNvSpPr>
            <a:spLocks noGrp="1"/>
          </p:cNvSpPr>
          <p:nvPr>
            <p:ph type="title"/>
          </p:nvPr>
        </p:nvSpPr>
        <p:spPr/>
        <p:txBody>
          <a:bodyPr/>
          <a:lstStyle/>
          <a:p>
            <a:r>
              <a:rPr lang="en-IN" dirty="0" smtClean="0"/>
              <a:t>Venues</a:t>
            </a:r>
            <a:endParaRPr lang="en-IN" dirty="0"/>
          </a:p>
        </p:txBody>
      </p:sp>
    </p:spTree>
    <p:extLst>
      <p:ext uri="{BB962C8B-B14F-4D97-AF65-F5344CB8AC3E}">
        <p14:creationId xmlns:p14="http://schemas.microsoft.com/office/powerpoint/2010/main" val="3471323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type="body" idx="1"/>
          </p:nvPr>
        </p:nvSpPr>
        <p:spPr/>
        <p:txBody>
          <a:bodyPr numCol="2"/>
          <a:lstStyle/>
          <a:p>
            <a:pPr eaLnBrk="1" hangingPunct="1">
              <a:buFont typeface="Arial" panose="020B0604020202020204" pitchFamily="34" charset="0"/>
              <a:buChar char="•"/>
            </a:pPr>
            <a:r>
              <a:rPr lang="en-US" dirty="0" smtClean="0">
                <a:solidFill>
                  <a:srgbClr val="002A49"/>
                </a:solidFill>
              </a:rPr>
              <a:t>Maharaja </a:t>
            </a:r>
            <a:r>
              <a:rPr lang="en-US" dirty="0">
                <a:solidFill>
                  <a:srgbClr val="002A49"/>
                </a:solidFill>
              </a:rPr>
              <a:t>Welcome </a:t>
            </a:r>
          </a:p>
          <a:p>
            <a:pPr>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a:solidFill>
                  <a:srgbClr val="002A49"/>
                </a:solidFill>
              </a:rPr>
              <a:t>Grand Royal Procession </a:t>
            </a:r>
          </a:p>
          <a:p>
            <a:pPr eaLnBrk="1" hangingPunct="1">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a:solidFill>
                  <a:srgbClr val="002A49"/>
                </a:solidFill>
              </a:rPr>
              <a:t>Arena horse Polo</a:t>
            </a:r>
          </a:p>
          <a:p>
            <a:pPr>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a:solidFill>
                  <a:srgbClr val="002A49"/>
                </a:solidFill>
              </a:rPr>
              <a:t>Rajput Wedding </a:t>
            </a:r>
          </a:p>
          <a:p>
            <a:pPr>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a:solidFill>
                  <a:srgbClr val="002A49"/>
                </a:solidFill>
              </a:rPr>
              <a:t>Village Fair Theme </a:t>
            </a:r>
          </a:p>
          <a:p>
            <a:pPr eaLnBrk="1" hangingPunct="1">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endParaRPr lang="en-US" dirty="0" smtClean="0">
              <a:solidFill>
                <a:srgbClr val="002A49"/>
              </a:solidFill>
            </a:endParaRPr>
          </a:p>
          <a:p>
            <a:pPr eaLnBrk="1" hangingPunct="1">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endParaRPr lang="en-US" dirty="0" smtClean="0">
              <a:solidFill>
                <a:srgbClr val="002A49"/>
              </a:solidFill>
            </a:endParaRPr>
          </a:p>
          <a:p>
            <a:pPr eaLnBrk="1" hangingPunct="1">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smtClean="0">
                <a:solidFill>
                  <a:srgbClr val="002A49"/>
                </a:solidFill>
              </a:rPr>
              <a:t>Sit </a:t>
            </a:r>
            <a:r>
              <a:rPr lang="en-US" dirty="0">
                <a:solidFill>
                  <a:srgbClr val="002A49"/>
                </a:solidFill>
              </a:rPr>
              <a:t>down silver service </a:t>
            </a:r>
          </a:p>
          <a:p>
            <a:pPr>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a:solidFill>
                  <a:srgbClr val="002A49"/>
                </a:solidFill>
              </a:rPr>
              <a:t>Grand </a:t>
            </a:r>
            <a:r>
              <a:rPr lang="en-US" dirty="0" err="1">
                <a:solidFill>
                  <a:srgbClr val="002A49"/>
                </a:solidFill>
              </a:rPr>
              <a:t>Rajasthani</a:t>
            </a:r>
            <a:r>
              <a:rPr lang="en-US" dirty="0">
                <a:solidFill>
                  <a:srgbClr val="002A49"/>
                </a:solidFill>
              </a:rPr>
              <a:t> Soiree </a:t>
            </a:r>
          </a:p>
          <a:p>
            <a:pPr>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err="1">
                <a:solidFill>
                  <a:srgbClr val="002A49"/>
                </a:solidFill>
              </a:rPr>
              <a:t>Baradari</a:t>
            </a:r>
            <a:r>
              <a:rPr lang="en-US" dirty="0">
                <a:solidFill>
                  <a:srgbClr val="002A49"/>
                </a:solidFill>
              </a:rPr>
              <a:t> dinner / Celebration Table </a:t>
            </a:r>
          </a:p>
          <a:p>
            <a:pPr eaLnBrk="1" hangingPunct="1">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err="1">
                <a:solidFill>
                  <a:srgbClr val="002A49"/>
                </a:solidFill>
              </a:rPr>
              <a:t>Bajot</a:t>
            </a:r>
            <a:r>
              <a:rPr lang="en-US" dirty="0">
                <a:solidFill>
                  <a:srgbClr val="002A49"/>
                </a:solidFill>
              </a:rPr>
              <a:t> Theme </a:t>
            </a:r>
          </a:p>
          <a:p>
            <a:pPr eaLnBrk="1" hangingPunct="1">
              <a:buFont typeface="Arial" panose="020B0604020202020204" pitchFamily="34" charset="0"/>
              <a:buChar char="•"/>
            </a:pPr>
            <a:endParaRPr lang="en-US" dirty="0">
              <a:solidFill>
                <a:srgbClr val="002A49"/>
              </a:solidFill>
            </a:endParaRPr>
          </a:p>
          <a:p>
            <a:pPr eaLnBrk="1" hangingPunct="1">
              <a:buFont typeface="Arial" panose="020B0604020202020204" pitchFamily="34" charset="0"/>
              <a:buChar char="•"/>
            </a:pPr>
            <a:r>
              <a:rPr lang="en-US" dirty="0">
                <a:solidFill>
                  <a:srgbClr val="002A49"/>
                </a:solidFill>
              </a:rPr>
              <a:t>Candle and Jal </a:t>
            </a:r>
            <a:r>
              <a:rPr lang="en-US" dirty="0" err="1">
                <a:solidFill>
                  <a:srgbClr val="002A49"/>
                </a:solidFill>
              </a:rPr>
              <a:t>Tarang</a:t>
            </a:r>
            <a:r>
              <a:rPr lang="en-US" dirty="0">
                <a:solidFill>
                  <a:srgbClr val="002A49"/>
                </a:solidFill>
              </a:rPr>
              <a:t> Theme </a:t>
            </a:r>
          </a:p>
          <a:p>
            <a:pPr>
              <a:buFont typeface="Arial" panose="020B0604020202020204" pitchFamily="34" charset="0"/>
              <a:buChar char="•"/>
            </a:pPr>
            <a:endParaRPr lang="en-US" dirty="0">
              <a:solidFill>
                <a:srgbClr val="002A49"/>
              </a:solidFill>
            </a:endParaRPr>
          </a:p>
          <a:p>
            <a:pPr>
              <a:buFont typeface="Arial" panose="020B0604020202020204" pitchFamily="34" charset="0"/>
              <a:buChar char="•"/>
            </a:pPr>
            <a:endParaRPr lang="en-US" sz="2800" dirty="0" smtClean="0">
              <a:solidFill>
                <a:srgbClr val="002A49"/>
              </a:solidFill>
            </a:endParaRPr>
          </a:p>
        </p:txBody>
      </p:sp>
      <p:sp>
        <p:nvSpPr>
          <p:cNvPr id="33794" name="Title 1"/>
          <p:cNvSpPr>
            <a:spLocks noGrp="1"/>
          </p:cNvSpPr>
          <p:nvPr>
            <p:ph type="title"/>
          </p:nvPr>
        </p:nvSpPr>
        <p:spPr>
          <a:xfrm>
            <a:off x="551384" y="355363"/>
            <a:ext cx="11138610" cy="635237"/>
          </a:xfrm>
        </p:spPr>
        <p:txBody>
          <a:bodyPr rtlCol="0">
            <a:noAutofit/>
          </a:bodyPr>
          <a:lstStyle/>
          <a:p>
            <a:pPr fontAlgn="auto">
              <a:spcAft>
                <a:spcPts val="0"/>
              </a:spcAft>
              <a:defRPr/>
            </a:pPr>
            <a:r>
              <a:rPr lang="en-US" dirty="0">
                <a:solidFill>
                  <a:srgbClr val="A28649"/>
                </a:solidFill>
                <a:latin typeface="+mn-lt"/>
              </a:rPr>
              <a:t>Themes at </a:t>
            </a:r>
            <a:r>
              <a:rPr lang="en-US" dirty="0" smtClean="0">
                <a:solidFill>
                  <a:srgbClr val="A28649"/>
                </a:solidFill>
                <a:latin typeface="+mn-lt"/>
              </a:rPr>
              <a:t>Jai </a:t>
            </a:r>
            <a:r>
              <a:rPr lang="en-US" dirty="0">
                <a:solidFill>
                  <a:srgbClr val="A28649"/>
                </a:solidFill>
                <a:latin typeface="+mn-lt"/>
              </a:rPr>
              <a:t>Mahal Palace </a:t>
            </a:r>
            <a:endParaRPr lang="en-US" dirty="0" smtClean="0">
              <a:solidFill>
                <a:srgbClr val="A28649"/>
              </a:solidFill>
              <a:latin typeface="+mn-lt"/>
            </a:endParaRPr>
          </a:p>
        </p:txBody>
      </p:sp>
    </p:spTree>
    <p:extLst>
      <p:ext uri="{BB962C8B-B14F-4D97-AF65-F5344CB8AC3E}">
        <p14:creationId xmlns:p14="http://schemas.microsoft.com/office/powerpoint/2010/main" val="436741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numCol="2"/>
          <a:lstStyle/>
          <a:p>
            <a:pPr marL="342900" indent="-342900">
              <a:buFont typeface="Arial" panose="020B0604020202020204" pitchFamily="34" charset="0"/>
              <a:buChar char="•"/>
            </a:pPr>
            <a:r>
              <a:rPr lang="en-US" sz="2000" dirty="0" smtClean="0">
                <a:solidFill>
                  <a:srgbClr val="002A49"/>
                </a:solidFill>
              </a:rPr>
              <a:t>Board </a:t>
            </a:r>
            <a:r>
              <a:rPr lang="en-US" sz="2000" dirty="0">
                <a:solidFill>
                  <a:srgbClr val="002A49"/>
                </a:solidFill>
              </a:rPr>
              <a:t>Games </a:t>
            </a:r>
            <a:endParaRPr lang="en-US" sz="2000" dirty="0" smtClean="0">
              <a:solidFill>
                <a:srgbClr val="002A49"/>
              </a:solidFill>
            </a:endParaRPr>
          </a:p>
          <a:p>
            <a:pPr marL="342900" indent="-342900">
              <a:buFont typeface="Arial" panose="020B0604020202020204" pitchFamily="34" charset="0"/>
              <a:buChar char="•"/>
            </a:pPr>
            <a:r>
              <a:rPr lang="en-US" sz="2000" dirty="0" smtClean="0">
                <a:solidFill>
                  <a:srgbClr val="002A49"/>
                </a:solidFill>
              </a:rPr>
              <a:t>Badminton</a:t>
            </a:r>
            <a:endParaRPr lang="en-US" sz="2000" dirty="0">
              <a:solidFill>
                <a:srgbClr val="002A49"/>
              </a:solidFill>
            </a:endParaRPr>
          </a:p>
          <a:p>
            <a:pPr marL="342900" indent="-342900">
              <a:buFont typeface="Arial" panose="020B0604020202020204" pitchFamily="34" charset="0"/>
              <a:buChar char="•"/>
            </a:pPr>
            <a:r>
              <a:rPr lang="en-US" sz="2000" dirty="0" smtClean="0">
                <a:solidFill>
                  <a:srgbClr val="002A49"/>
                </a:solidFill>
              </a:rPr>
              <a:t>Card </a:t>
            </a:r>
            <a:r>
              <a:rPr lang="en-US" sz="2000" dirty="0">
                <a:solidFill>
                  <a:srgbClr val="002A49"/>
                </a:solidFill>
              </a:rPr>
              <a:t>Table</a:t>
            </a:r>
          </a:p>
          <a:p>
            <a:pPr marL="342900" indent="-342900">
              <a:buFont typeface="Arial" panose="020B0604020202020204" pitchFamily="34" charset="0"/>
              <a:buChar char="•"/>
            </a:pPr>
            <a:r>
              <a:rPr lang="en-US" sz="2000" dirty="0" err="1" smtClean="0">
                <a:solidFill>
                  <a:srgbClr val="002A49"/>
                </a:solidFill>
              </a:rPr>
              <a:t>Carrom</a:t>
            </a:r>
            <a:r>
              <a:rPr lang="en-US" sz="2000" dirty="0" smtClean="0">
                <a:solidFill>
                  <a:srgbClr val="002A49"/>
                </a:solidFill>
              </a:rPr>
              <a:t> </a:t>
            </a:r>
            <a:endParaRPr lang="en-US" sz="2000" dirty="0">
              <a:solidFill>
                <a:srgbClr val="002A49"/>
              </a:solidFill>
            </a:endParaRPr>
          </a:p>
          <a:p>
            <a:pPr marL="342900" indent="-342900">
              <a:buFont typeface="Arial" panose="020B0604020202020204" pitchFamily="34" charset="0"/>
              <a:buChar char="•"/>
            </a:pPr>
            <a:r>
              <a:rPr lang="en-US" sz="2000" dirty="0" smtClean="0">
                <a:solidFill>
                  <a:srgbClr val="002A49"/>
                </a:solidFill>
              </a:rPr>
              <a:t>Lego </a:t>
            </a:r>
            <a:r>
              <a:rPr lang="en-US" sz="2000" dirty="0">
                <a:solidFill>
                  <a:srgbClr val="002A49"/>
                </a:solidFill>
              </a:rPr>
              <a:t>Station  </a:t>
            </a:r>
          </a:p>
          <a:p>
            <a:pPr marL="342900" indent="-342900">
              <a:buFont typeface="Arial" panose="020B0604020202020204" pitchFamily="34" charset="0"/>
              <a:buChar char="•"/>
            </a:pPr>
            <a:r>
              <a:rPr lang="en-US" sz="2000" dirty="0" smtClean="0">
                <a:solidFill>
                  <a:srgbClr val="002A49"/>
                </a:solidFill>
              </a:rPr>
              <a:t>Cricket </a:t>
            </a:r>
            <a:endParaRPr lang="en-US" sz="2000" dirty="0">
              <a:solidFill>
                <a:srgbClr val="002A49"/>
              </a:solidFill>
            </a:endParaRPr>
          </a:p>
          <a:p>
            <a:pPr marL="342900" indent="-342900">
              <a:buFont typeface="Arial" panose="020B0604020202020204" pitchFamily="34" charset="0"/>
              <a:buChar char="•"/>
            </a:pPr>
            <a:r>
              <a:rPr lang="en-US" sz="2000" dirty="0" smtClean="0">
                <a:solidFill>
                  <a:srgbClr val="002A49"/>
                </a:solidFill>
              </a:rPr>
              <a:t>Croquet </a:t>
            </a:r>
            <a:endParaRPr lang="en-US" sz="2000" dirty="0">
              <a:solidFill>
                <a:srgbClr val="002A49"/>
              </a:solidFill>
            </a:endParaRPr>
          </a:p>
          <a:p>
            <a:pPr marL="342900" indent="-342900">
              <a:buFont typeface="Arial" panose="020B0604020202020204" pitchFamily="34" charset="0"/>
              <a:buChar char="•"/>
            </a:pPr>
            <a:r>
              <a:rPr lang="en-US" sz="2000" dirty="0" smtClean="0">
                <a:solidFill>
                  <a:srgbClr val="002A49"/>
                </a:solidFill>
              </a:rPr>
              <a:t>Folk </a:t>
            </a:r>
            <a:r>
              <a:rPr lang="en-US" sz="2000" dirty="0">
                <a:solidFill>
                  <a:srgbClr val="002A49"/>
                </a:solidFill>
              </a:rPr>
              <a:t>Dance evening </a:t>
            </a:r>
          </a:p>
          <a:p>
            <a:pPr marL="342900" indent="-342900">
              <a:buFont typeface="Arial" panose="020B0604020202020204" pitchFamily="34" charset="0"/>
              <a:buChar char="•"/>
            </a:pPr>
            <a:r>
              <a:rPr lang="en-US" sz="2000" dirty="0" smtClean="0">
                <a:solidFill>
                  <a:srgbClr val="002A49"/>
                </a:solidFill>
              </a:rPr>
              <a:t>Football </a:t>
            </a:r>
            <a:endParaRPr lang="en-US" sz="2000" dirty="0">
              <a:solidFill>
                <a:srgbClr val="002A49"/>
              </a:solidFill>
            </a:endParaRPr>
          </a:p>
          <a:p>
            <a:pPr marL="342900" indent="-342900">
              <a:buFont typeface="Arial" panose="020B0604020202020204" pitchFamily="34" charset="0"/>
              <a:buChar char="•"/>
            </a:pPr>
            <a:r>
              <a:rPr lang="en-US" sz="2000" dirty="0" smtClean="0">
                <a:solidFill>
                  <a:srgbClr val="002A49"/>
                </a:solidFill>
              </a:rPr>
              <a:t>Gymnasium</a:t>
            </a:r>
            <a:endParaRPr lang="en-US" sz="2000" dirty="0">
              <a:solidFill>
                <a:srgbClr val="002A49"/>
              </a:solidFill>
            </a:endParaRPr>
          </a:p>
          <a:p>
            <a:pPr marL="342900" indent="-342900">
              <a:buFont typeface="Arial" panose="020B0604020202020204" pitchFamily="34" charset="0"/>
              <a:buChar char="•"/>
            </a:pPr>
            <a:r>
              <a:rPr lang="en-US" sz="2000" dirty="0" smtClean="0">
                <a:solidFill>
                  <a:srgbClr val="002A49"/>
                </a:solidFill>
              </a:rPr>
              <a:t>Jogging </a:t>
            </a:r>
            <a:r>
              <a:rPr lang="en-US" sz="2000" dirty="0">
                <a:solidFill>
                  <a:srgbClr val="002A49"/>
                </a:solidFill>
              </a:rPr>
              <a:t>Track </a:t>
            </a:r>
          </a:p>
          <a:p>
            <a:pPr marL="342900" indent="-342900">
              <a:buFont typeface="Arial" panose="020B0604020202020204" pitchFamily="34" charset="0"/>
              <a:buChar char="•"/>
            </a:pPr>
            <a:r>
              <a:rPr lang="en-US" sz="2000" dirty="0" smtClean="0">
                <a:solidFill>
                  <a:srgbClr val="002A49"/>
                </a:solidFill>
              </a:rPr>
              <a:t>Kids </a:t>
            </a:r>
            <a:r>
              <a:rPr lang="en-US" sz="2000" dirty="0">
                <a:solidFill>
                  <a:srgbClr val="002A49"/>
                </a:solidFill>
              </a:rPr>
              <a:t>Movies </a:t>
            </a:r>
            <a:endParaRPr lang="en-US" sz="2000" dirty="0" smtClean="0">
              <a:solidFill>
                <a:srgbClr val="002A49"/>
              </a:solidFill>
            </a:endParaRPr>
          </a:p>
          <a:p>
            <a:pPr marL="342900" indent="-342900">
              <a:buFont typeface="Arial" panose="020B0604020202020204" pitchFamily="34" charset="0"/>
              <a:buChar char="•"/>
            </a:pPr>
            <a:r>
              <a:rPr lang="en-US" sz="2000" dirty="0" smtClean="0">
                <a:solidFill>
                  <a:srgbClr val="002A49"/>
                </a:solidFill>
              </a:rPr>
              <a:t>Pool </a:t>
            </a:r>
            <a:r>
              <a:rPr lang="en-US" sz="2000" dirty="0">
                <a:solidFill>
                  <a:srgbClr val="002A49"/>
                </a:solidFill>
              </a:rPr>
              <a:t>Table  </a:t>
            </a:r>
          </a:p>
          <a:p>
            <a:pPr>
              <a:buFont typeface="Wingdings" pitchFamily="2" charset="2"/>
              <a:buChar char="Ø"/>
            </a:pPr>
            <a:endParaRPr lang="en-US" sz="2000" dirty="0">
              <a:solidFill>
                <a:srgbClr val="002A49"/>
              </a:solidFill>
            </a:endParaRPr>
          </a:p>
          <a:p>
            <a:pPr marL="342900" indent="-342900">
              <a:buFont typeface="Arial" panose="020B0604020202020204" pitchFamily="34" charset="0"/>
              <a:buChar char="•"/>
            </a:pPr>
            <a:r>
              <a:rPr lang="en-US" sz="2000" dirty="0" smtClean="0">
                <a:solidFill>
                  <a:srgbClr val="002A49"/>
                </a:solidFill>
              </a:rPr>
              <a:t>Little </a:t>
            </a:r>
            <a:r>
              <a:rPr lang="en-US" sz="2000" dirty="0">
                <a:solidFill>
                  <a:srgbClr val="002A49"/>
                </a:solidFill>
              </a:rPr>
              <a:t>Wonderland-Kids Room</a:t>
            </a:r>
          </a:p>
          <a:p>
            <a:pPr marL="342900" indent="-342900">
              <a:buFont typeface="Arial" panose="020B0604020202020204" pitchFamily="34" charset="0"/>
              <a:buChar char="•"/>
            </a:pPr>
            <a:r>
              <a:rPr lang="en-US" sz="2000" dirty="0" smtClean="0">
                <a:solidFill>
                  <a:srgbClr val="002A49"/>
                </a:solidFill>
              </a:rPr>
              <a:t>Outdoor </a:t>
            </a:r>
            <a:r>
              <a:rPr lang="en-US" sz="2000" dirty="0">
                <a:solidFill>
                  <a:srgbClr val="002A49"/>
                </a:solidFill>
              </a:rPr>
              <a:t>chess with life-size chessmen </a:t>
            </a:r>
          </a:p>
          <a:p>
            <a:pPr marL="342900" indent="-342900">
              <a:buFont typeface="Arial" panose="020B0604020202020204" pitchFamily="34" charset="0"/>
              <a:buChar char="•"/>
            </a:pPr>
            <a:r>
              <a:rPr lang="en-US" sz="2000" dirty="0" smtClean="0">
                <a:solidFill>
                  <a:srgbClr val="002A49"/>
                </a:solidFill>
              </a:rPr>
              <a:t>Puppet </a:t>
            </a:r>
            <a:r>
              <a:rPr lang="en-US" sz="2000" dirty="0">
                <a:solidFill>
                  <a:srgbClr val="002A49"/>
                </a:solidFill>
              </a:rPr>
              <a:t>Show evening</a:t>
            </a:r>
          </a:p>
          <a:p>
            <a:pPr marL="342900" indent="-342900">
              <a:buFont typeface="Arial" panose="020B0604020202020204" pitchFamily="34" charset="0"/>
              <a:buChar char="•"/>
            </a:pPr>
            <a:r>
              <a:rPr lang="en-US" sz="2000" dirty="0" smtClean="0">
                <a:solidFill>
                  <a:srgbClr val="002A49"/>
                </a:solidFill>
              </a:rPr>
              <a:t>Outdoor Swimming </a:t>
            </a:r>
            <a:r>
              <a:rPr lang="en-US" sz="2000" dirty="0">
                <a:solidFill>
                  <a:srgbClr val="002A49"/>
                </a:solidFill>
              </a:rPr>
              <a:t>Pool </a:t>
            </a:r>
          </a:p>
          <a:p>
            <a:pPr marL="342900" indent="-342900">
              <a:buFont typeface="Arial" panose="020B0604020202020204" pitchFamily="34" charset="0"/>
              <a:buChar char="•"/>
            </a:pPr>
            <a:r>
              <a:rPr lang="en-US" sz="2000" dirty="0" smtClean="0">
                <a:solidFill>
                  <a:srgbClr val="002A49"/>
                </a:solidFill>
              </a:rPr>
              <a:t>Kids’ Pool</a:t>
            </a:r>
            <a:endParaRPr lang="en-US" sz="2000" dirty="0">
              <a:solidFill>
                <a:srgbClr val="002A49"/>
              </a:solidFill>
            </a:endParaRPr>
          </a:p>
          <a:p>
            <a:pPr marL="342900" indent="-342900">
              <a:buFont typeface="Arial" panose="020B0604020202020204" pitchFamily="34" charset="0"/>
              <a:buChar char="•"/>
            </a:pPr>
            <a:r>
              <a:rPr lang="en-US" sz="2000" dirty="0" smtClean="0">
                <a:solidFill>
                  <a:srgbClr val="002A49"/>
                </a:solidFill>
              </a:rPr>
              <a:t>Table </a:t>
            </a:r>
            <a:r>
              <a:rPr lang="en-US" sz="2000" dirty="0">
                <a:solidFill>
                  <a:srgbClr val="002A49"/>
                </a:solidFill>
              </a:rPr>
              <a:t>Tennis </a:t>
            </a:r>
          </a:p>
          <a:p>
            <a:pPr marL="342900" indent="-342900">
              <a:buFont typeface="Arial" panose="020B0604020202020204" pitchFamily="34" charset="0"/>
              <a:buChar char="•"/>
            </a:pPr>
            <a:r>
              <a:rPr lang="en-US" sz="2000" dirty="0" smtClean="0">
                <a:solidFill>
                  <a:srgbClr val="002A49"/>
                </a:solidFill>
              </a:rPr>
              <a:t>Travel </a:t>
            </a:r>
            <a:r>
              <a:rPr lang="en-US" sz="2000" dirty="0">
                <a:solidFill>
                  <a:srgbClr val="002A49"/>
                </a:solidFill>
              </a:rPr>
              <a:t>Desk-Ticketing, Tours </a:t>
            </a:r>
          </a:p>
          <a:p>
            <a:pPr marL="342900" indent="-342900">
              <a:buFont typeface="Arial" panose="020B0604020202020204" pitchFamily="34" charset="0"/>
              <a:buChar char="•"/>
            </a:pPr>
            <a:r>
              <a:rPr lang="en-US" sz="2000" dirty="0" smtClean="0">
                <a:solidFill>
                  <a:srgbClr val="002A49"/>
                </a:solidFill>
              </a:rPr>
              <a:t>Video </a:t>
            </a:r>
            <a:r>
              <a:rPr lang="en-US" sz="2000" dirty="0">
                <a:solidFill>
                  <a:srgbClr val="002A49"/>
                </a:solidFill>
              </a:rPr>
              <a:t>Games  </a:t>
            </a:r>
          </a:p>
          <a:p>
            <a:pPr marL="342900" indent="-342900">
              <a:buFont typeface="Arial" panose="020B0604020202020204" pitchFamily="34" charset="0"/>
              <a:buChar char="•"/>
            </a:pPr>
            <a:r>
              <a:rPr lang="en-US" sz="2000" dirty="0" smtClean="0">
                <a:solidFill>
                  <a:srgbClr val="002A49"/>
                </a:solidFill>
              </a:rPr>
              <a:t>Workshops  </a:t>
            </a:r>
            <a:r>
              <a:rPr lang="en-US" sz="2000" dirty="0">
                <a:solidFill>
                  <a:srgbClr val="002A49"/>
                </a:solidFill>
              </a:rPr>
              <a:t>for  kids</a:t>
            </a:r>
          </a:p>
          <a:p>
            <a:pPr marL="342900" indent="-342900">
              <a:buFont typeface="Arial" panose="020B0604020202020204" pitchFamily="34" charset="0"/>
              <a:buChar char="•"/>
            </a:pPr>
            <a:endParaRPr lang="en-IN" sz="2000" dirty="0"/>
          </a:p>
        </p:txBody>
      </p:sp>
      <p:sp>
        <p:nvSpPr>
          <p:cNvPr id="2" name="Title 1"/>
          <p:cNvSpPr>
            <a:spLocks noGrp="1"/>
          </p:cNvSpPr>
          <p:nvPr>
            <p:ph type="title"/>
          </p:nvPr>
        </p:nvSpPr>
        <p:spPr/>
        <p:txBody>
          <a:bodyPr/>
          <a:lstStyle/>
          <a:p>
            <a:r>
              <a:rPr lang="en-IN" dirty="0" smtClean="0"/>
              <a:t>Recreation</a:t>
            </a:r>
            <a:endParaRPr lang="en-IN" dirty="0"/>
          </a:p>
        </p:txBody>
      </p:sp>
      <p:pic>
        <p:nvPicPr>
          <p:cNvPr id="9" name="Picture 5" descr="C:\Documents and Settings\jaimahal.jaipur\Desktop\039 Kids Activity Centre.jpg"/>
          <p:cNvPicPr>
            <a:picLocks noGrp="1" noChangeAspect="1" noChangeArrowheads="1"/>
          </p:cNvPicPr>
          <p:nvPr>
            <p:ph type="pic" sz="quarter" idx="10"/>
          </p:nvPr>
        </p:nvPicPr>
        <p:blipFill>
          <a:blip r:embed="rId2" cstate="email"/>
          <a:srcRect l="17137" r="17137"/>
          <a:stretch>
            <a:fillRect/>
          </a:stretch>
        </p:blipFill>
        <p:spPr bwMode="auto">
          <a:prstGeom prst="rect">
            <a:avLst/>
          </a:prstGeom>
          <a:ln w="88900" cap="sq" cmpd="thickThin">
            <a:noFill/>
            <a:prstDash val="solid"/>
            <a:miter lim="800000"/>
          </a:ln>
          <a:effectLst/>
        </p:spPr>
      </p:pic>
    </p:spTree>
    <p:extLst>
      <p:ext uri="{BB962C8B-B14F-4D97-AF65-F5344CB8AC3E}">
        <p14:creationId xmlns:p14="http://schemas.microsoft.com/office/powerpoint/2010/main" val="3678869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1524000" y="5334000"/>
            <a:ext cx="9144000" cy="584200"/>
          </a:xfrm>
          <a:prstGeom prst="rect">
            <a:avLst/>
          </a:prstGeom>
          <a:noFill/>
          <a:ln w="9525">
            <a:noFill/>
            <a:miter lim="800000"/>
            <a:headEnd/>
            <a:tailEnd/>
          </a:ln>
        </p:spPr>
        <p:txBody>
          <a:bodyPr>
            <a:spAutoFit/>
          </a:bodyPr>
          <a:lstStyle/>
          <a:p>
            <a:endParaRPr lang="en-US" sz="1600">
              <a:latin typeface="Palatino Linotype" pitchFamily="18" charset="0"/>
            </a:endParaRPr>
          </a:p>
          <a:p>
            <a:endParaRPr lang="en-US" sz="1600">
              <a:latin typeface="Palatino Linotype" pitchFamily="18" charset="0"/>
            </a:endParaRPr>
          </a:p>
        </p:txBody>
      </p:sp>
      <p:pic>
        <p:nvPicPr>
          <p:cNvPr id="64516" name="Picture 4" descr="\\172.21.4.115\share folder sales\jmp photos 21-10-2015\Taj Jai Mahal Palace Jaipur Aug 2015\Low Res\JMPJ_Chessboard_Horizontal_24942.jpg"/>
          <p:cNvPicPr>
            <a:picLocks noChangeAspect="1" noChangeArrowheads="1"/>
          </p:cNvPicPr>
          <p:nvPr/>
        </p:nvPicPr>
        <p:blipFill>
          <a:blip r:embed="rId2" cstate="email"/>
          <a:srcRect/>
          <a:stretch>
            <a:fillRect/>
          </a:stretch>
        </p:blipFill>
        <p:spPr bwMode="auto">
          <a:xfrm>
            <a:off x="-1" y="0"/>
            <a:ext cx="12192001" cy="6360245"/>
          </a:xfrm>
          <a:prstGeom prst="rect">
            <a:avLst/>
          </a:prstGeom>
          <a:ln w="88900" cap="sq" cmpd="thickThin">
            <a:noFill/>
            <a:prstDash val="solid"/>
            <a:miter lim="800000"/>
          </a:ln>
          <a:effectLst/>
        </p:spPr>
      </p:pic>
    </p:spTree>
    <p:extLst>
      <p:ext uri="{BB962C8B-B14F-4D97-AF65-F5344CB8AC3E}">
        <p14:creationId xmlns:p14="http://schemas.microsoft.com/office/powerpoint/2010/main" val="162752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1524000" y="5334000"/>
            <a:ext cx="9144000" cy="584200"/>
          </a:xfrm>
          <a:prstGeom prst="rect">
            <a:avLst/>
          </a:prstGeom>
          <a:noFill/>
          <a:ln w="9525">
            <a:noFill/>
            <a:miter lim="800000"/>
            <a:headEnd/>
            <a:tailEnd/>
          </a:ln>
        </p:spPr>
        <p:txBody>
          <a:bodyPr>
            <a:spAutoFit/>
          </a:bodyPr>
          <a:lstStyle/>
          <a:p>
            <a:endParaRPr lang="en-US" sz="1600">
              <a:latin typeface="Palatino Linotype" pitchFamily="18" charset="0"/>
            </a:endParaRPr>
          </a:p>
          <a:p>
            <a:endParaRPr lang="en-US" sz="1600">
              <a:latin typeface="Palatino Linotype" pitchFamily="18" charset="0"/>
            </a:endParaRPr>
          </a:p>
        </p:txBody>
      </p:sp>
      <p:pic>
        <p:nvPicPr>
          <p:cNvPr id="64517" name="Picture 5" descr="\\172.21.4.115\share folder sales\jmp photos 21-10-2015\Taj Jai Mahal Palace Jaipur Aug 2015\Low Res\JMPJ_CroquetGame_Grab_25000.jpg"/>
          <p:cNvPicPr>
            <a:picLocks noChangeAspect="1" noChangeArrowheads="1"/>
          </p:cNvPicPr>
          <p:nvPr/>
        </p:nvPicPr>
        <p:blipFill>
          <a:blip r:embed="rId2" cstate="email"/>
          <a:srcRect/>
          <a:stretch>
            <a:fillRect/>
          </a:stretch>
        </p:blipFill>
        <p:spPr bwMode="auto">
          <a:xfrm>
            <a:off x="0" y="0"/>
            <a:ext cx="12192000" cy="6381328"/>
          </a:xfrm>
          <a:prstGeom prst="rect">
            <a:avLst/>
          </a:prstGeom>
          <a:ln w="88900" cap="sq" cmpd="thickThin">
            <a:noFill/>
            <a:prstDash val="solid"/>
            <a:miter lim="800000"/>
          </a:ln>
          <a:effectLst/>
        </p:spPr>
      </p:pic>
    </p:spTree>
    <p:extLst>
      <p:ext uri="{BB962C8B-B14F-4D97-AF65-F5344CB8AC3E}">
        <p14:creationId xmlns:p14="http://schemas.microsoft.com/office/powerpoint/2010/main" val="2067044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type="body" idx="1"/>
          </p:nvPr>
        </p:nvSpPr>
        <p:spPr>
          <a:xfrm>
            <a:off x="582778" y="1143000"/>
            <a:ext cx="11152022" cy="5166319"/>
          </a:xfrm>
        </p:spPr>
        <p:txBody>
          <a:bodyPr/>
          <a:lstStyle/>
          <a:p>
            <a:pPr eaLnBrk="1" hangingPunct="1"/>
            <a:r>
              <a:rPr lang="en-US" dirty="0" smtClean="0"/>
              <a:t> </a:t>
            </a:r>
            <a:r>
              <a:rPr lang="en-US" dirty="0"/>
              <a:t>Jai Mahal </a:t>
            </a:r>
            <a:r>
              <a:rPr lang="en-US" dirty="0" smtClean="0"/>
              <a:t>Palace: The </a:t>
            </a:r>
            <a:r>
              <a:rPr lang="en-US" dirty="0"/>
              <a:t>magnificent royal edifice traces its origin to 1745. </a:t>
            </a:r>
          </a:p>
          <a:p>
            <a:pPr eaLnBrk="1" hangingPunct="1"/>
            <a:endParaRPr lang="en-US" dirty="0"/>
          </a:p>
          <a:p>
            <a:pPr eaLnBrk="1" hangingPunct="1"/>
            <a:r>
              <a:rPr lang="en-US" dirty="0"/>
              <a:t>Former residence of the Prime Minister of princely state of Jaipur</a:t>
            </a:r>
          </a:p>
          <a:p>
            <a:pPr eaLnBrk="1" hangingPunct="1">
              <a:buFont typeface="Arial" pitchFamily="34" charset="0"/>
              <a:buNone/>
            </a:pPr>
            <a:endParaRPr lang="en-US" dirty="0"/>
          </a:p>
          <a:p>
            <a:pPr eaLnBrk="1" hangingPunct="1"/>
            <a:r>
              <a:rPr lang="en-US" dirty="0"/>
              <a:t>The majestic palace, a vast complex of regal rooms, pretty pavilions and charming colonnades set amidst 18 acres of landscaped gardens</a:t>
            </a:r>
          </a:p>
          <a:p>
            <a:pPr eaLnBrk="1" hangingPunct="1">
              <a:buFont typeface="Arial" pitchFamily="34" charset="0"/>
              <a:buNone/>
            </a:pPr>
            <a:endParaRPr lang="en-US" dirty="0"/>
          </a:p>
          <a:p>
            <a:pPr eaLnBrk="1" hangingPunct="1"/>
            <a:r>
              <a:rPr lang="en-US" dirty="0"/>
              <a:t>The heritage palace has been painstakingly restored and recently refurbished to offer guests the exclusive experience of a royal lifestyle complemented by legendary </a:t>
            </a:r>
            <a:r>
              <a:rPr lang="en-US" dirty="0" smtClean="0"/>
              <a:t> </a:t>
            </a:r>
            <a:r>
              <a:rPr lang="en-US" dirty="0"/>
              <a:t>hospitality.</a:t>
            </a:r>
          </a:p>
          <a:p>
            <a:pPr eaLnBrk="1" hangingPunct="1"/>
            <a:endParaRPr lang="en-US" dirty="0"/>
          </a:p>
          <a:p>
            <a:pPr eaLnBrk="1" hangingPunct="1"/>
            <a:r>
              <a:rPr lang="en-US" dirty="0"/>
              <a:t>The stately Mughal Gardens, resonant with the call of peacocks, is a formal, multi-level, quartered garden with pavilions, water channels, flowerbeds, ponds and stone pathways.</a:t>
            </a:r>
          </a:p>
          <a:p>
            <a:pPr eaLnBrk="1" hangingPunct="1"/>
            <a:endParaRPr lang="en-US" dirty="0" smtClean="0"/>
          </a:p>
        </p:txBody>
      </p:sp>
      <p:sp>
        <p:nvSpPr>
          <p:cNvPr id="4098" name="Title 1"/>
          <p:cNvSpPr>
            <a:spLocks noGrp="1"/>
          </p:cNvSpPr>
          <p:nvPr>
            <p:ph type="title"/>
          </p:nvPr>
        </p:nvSpPr>
        <p:spPr>
          <a:xfrm>
            <a:off x="526695" y="355363"/>
            <a:ext cx="11138610" cy="635237"/>
          </a:xfrm>
        </p:spPr>
        <p:txBody>
          <a:bodyPr/>
          <a:lstStyle/>
          <a:p>
            <a:pPr eaLnBrk="1" hangingPunct="1"/>
            <a:r>
              <a:rPr lang="en-US" sz="2800" dirty="0">
                <a:solidFill>
                  <a:srgbClr val="A28649"/>
                </a:solidFill>
                <a:latin typeface="+mn-lt"/>
              </a:rPr>
              <a:t>The Palace of Victory</a:t>
            </a:r>
          </a:p>
        </p:txBody>
      </p:sp>
    </p:spTree>
    <p:extLst>
      <p:ext uri="{BB962C8B-B14F-4D97-AF65-F5344CB8AC3E}">
        <p14:creationId xmlns:p14="http://schemas.microsoft.com/office/powerpoint/2010/main" val="742662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1524000" y="5334000"/>
            <a:ext cx="9144000" cy="584200"/>
          </a:xfrm>
          <a:prstGeom prst="rect">
            <a:avLst/>
          </a:prstGeom>
          <a:noFill/>
          <a:ln w="9525">
            <a:noFill/>
            <a:miter lim="800000"/>
            <a:headEnd/>
            <a:tailEnd/>
          </a:ln>
        </p:spPr>
        <p:txBody>
          <a:bodyPr>
            <a:spAutoFit/>
          </a:bodyPr>
          <a:lstStyle/>
          <a:p>
            <a:endParaRPr lang="en-US" sz="1600">
              <a:latin typeface="Palatino Linotype" pitchFamily="18" charset="0"/>
            </a:endParaRPr>
          </a:p>
          <a:p>
            <a:endParaRPr lang="en-US" sz="1600">
              <a:latin typeface="Palatino Linotype" pitchFamily="18" charset="0"/>
            </a:endParaRPr>
          </a:p>
        </p:txBody>
      </p:sp>
      <p:pic>
        <p:nvPicPr>
          <p:cNvPr id="64515" name="Picture 3" descr="\\172.21.4.115\share folder sales\jmp photos 21-10-2015\Taj Jai Mahal Palace Jaipur Aug 2015\Low Res\JMPJ_Pool_Daylight_24170.jpg"/>
          <p:cNvPicPr>
            <a:picLocks noChangeAspect="1" noChangeArrowheads="1"/>
          </p:cNvPicPr>
          <p:nvPr/>
        </p:nvPicPr>
        <p:blipFill>
          <a:blip r:embed="rId2" cstate="email"/>
          <a:srcRect/>
          <a:stretch>
            <a:fillRect/>
          </a:stretch>
        </p:blipFill>
        <p:spPr bwMode="auto">
          <a:xfrm>
            <a:off x="0" y="0"/>
            <a:ext cx="12192000" cy="6353944"/>
          </a:xfrm>
          <a:prstGeom prst="rect">
            <a:avLst/>
          </a:prstGeom>
          <a:ln w="88900" cap="sq" cmpd="thickThin">
            <a:noFill/>
            <a:prstDash val="solid"/>
            <a:miter lim="800000"/>
          </a:ln>
          <a:effectLst/>
        </p:spPr>
      </p:pic>
    </p:spTree>
    <p:extLst>
      <p:ext uri="{BB962C8B-B14F-4D97-AF65-F5344CB8AC3E}">
        <p14:creationId xmlns:p14="http://schemas.microsoft.com/office/powerpoint/2010/main" val="3487109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numCol="2"/>
          <a:lstStyle/>
          <a:p>
            <a:pPr>
              <a:lnSpc>
                <a:spcPct val="150000"/>
              </a:lnSpc>
              <a:buFont typeface="Arial" panose="020B0604020202020204" pitchFamily="34" charset="0"/>
              <a:buChar char="•"/>
              <a:defRPr/>
            </a:pPr>
            <a:r>
              <a:rPr lang="en-US" dirty="0"/>
              <a:t>Airport Transfers</a:t>
            </a:r>
          </a:p>
          <a:p>
            <a:pPr>
              <a:lnSpc>
                <a:spcPct val="150000"/>
              </a:lnSpc>
              <a:buFont typeface="Arial" panose="020B0604020202020204" pitchFamily="34" charset="0"/>
              <a:buChar char="•"/>
              <a:defRPr/>
            </a:pPr>
            <a:r>
              <a:rPr lang="en-US" dirty="0"/>
              <a:t>Baby- Sitting Arrangements - on request</a:t>
            </a:r>
          </a:p>
          <a:p>
            <a:pPr>
              <a:lnSpc>
                <a:spcPct val="150000"/>
              </a:lnSpc>
              <a:buFont typeface="Arial" panose="020B0604020202020204" pitchFamily="34" charset="0"/>
              <a:buChar char="•"/>
              <a:defRPr/>
            </a:pPr>
            <a:r>
              <a:rPr lang="en-US" dirty="0"/>
              <a:t>Business Centre Facilities </a:t>
            </a:r>
          </a:p>
          <a:p>
            <a:pPr>
              <a:lnSpc>
                <a:spcPct val="150000"/>
              </a:lnSpc>
              <a:buFont typeface="Arial" panose="020B0604020202020204" pitchFamily="34" charset="0"/>
              <a:buChar char="•"/>
              <a:defRPr/>
            </a:pPr>
            <a:r>
              <a:rPr lang="en-US" dirty="0"/>
              <a:t>Travel Concierge</a:t>
            </a:r>
          </a:p>
          <a:p>
            <a:pPr>
              <a:lnSpc>
                <a:spcPct val="150000"/>
              </a:lnSpc>
              <a:buFont typeface="Arial" panose="020B0604020202020204" pitchFamily="34" charset="0"/>
              <a:buChar char="•"/>
              <a:defRPr/>
            </a:pPr>
            <a:r>
              <a:rPr lang="en-US" dirty="0"/>
              <a:t>Currency Exchange </a:t>
            </a:r>
          </a:p>
          <a:p>
            <a:pPr>
              <a:lnSpc>
                <a:spcPct val="150000"/>
              </a:lnSpc>
              <a:buFont typeface="Arial" panose="020B0604020202020204" pitchFamily="34" charset="0"/>
              <a:buChar char="•"/>
              <a:defRPr/>
            </a:pPr>
            <a:r>
              <a:rPr lang="en-US" dirty="0"/>
              <a:t>Health Centre</a:t>
            </a:r>
          </a:p>
          <a:p>
            <a:pPr>
              <a:lnSpc>
                <a:spcPct val="150000"/>
              </a:lnSpc>
              <a:buFont typeface="Arial" panose="020B0604020202020204" pitchFamily="34" charset="0"/>
              <a:buChar char="•"/>
              <a:defRPr/>
            </a:pPr>
            <a:r>
              <a:rPr lang="en-US" dirty="0"/>
              <a:t>Hotel Safe </a:t>
            </a:r>
          </a:p>
          <a:p>
            <a:pPr>
              <a:lnSpc>
                <a:spcPct val="150000"/>
              </a:lnSpc>
              <a:buFont typeface="Arial" panose="020B0604020202020204" pitchFamily="34" charset="0"/>
              <a:buChar char="•"/>
              <a:defRPr/>
            </a:pPr>
            <a:r>
              <a:rPr lang="en-US" dirty="0"/>
              <a:t>Wi -fi internet connectivity</a:t>
            </a:r>
          </a:p>
          <a:p>
            <a:pPr>
              <a:lnSpc>
                <a:spcPct val="150000"/>
              </a:lnSpc>
              <a:buFont typeface="Arial" panose="020B0604020202020204" pitchFamily="34" charset="0"/>
              <a:buChar char="•"/>
              <a:defRPr/>
            </a:pPr>
            <a:r>
              <a:rPr lang="en-US" dirty="0"/>
              <a:t>Laundry Services</a:t>
            </a:r>
          </a:p>
          <a:p>
            <a:pPr>
              <a:lnSpc>
                <a:spcPct val="150000"/>
              </a:lnSpc>
              <a:buFont typeface="Arial" panose="020B0604020202020204" pitchFamily="34" charset="0"/>
              <a:buChar char="•"/>
              <a:defRPr/>
            </a:pPr>
            <a:endParaRPr lang="en-US" dirty="0" smtClean="0"/>
          </a:p>
          <a:p>
            <a:pPr>
              <a:lnSpc>
                <a:spcPct val="150000"/>
              </a:lnSpc>
              <a:buFont typeface="Arial" panose="020B0604020202020204" pitchFamily="34" charset="0"/>
              <a:buChar char="•"/>
              <a:defRPr/>
            </a:pPr>
            <a:endParaRPr lang="en-US" dirty="0"/>
          </a:p>
          <a:p>
            <a:pPr>
              <a:lnSpc>
                <a:spcPct val="150000"/>
              </a:lnSpc>
              <a:buFont typeface="Arial" panose="020B0604020202020204" pitchFamily="34" charset="0"/>
              <a:buChar char="•"/>
              <a:defRPr/>
            </a:pPr>
            <a:endParaRPr lang="en-US" dirty="0" smtClean="0"/>
          </a:p>
          <a:p>
            <a:pPr>
              <a:lnSpc>
                <a:spcPct val="150000"/>
              </a:lnSpc>
              <a:buFont typeface="Arial" panose="020B0604020202020204" pitchFamily="34" charset="0"/>
              <a:buChar char="•"/>
              <a:defRPr/>
            </a:pPr>
            <a:r>
              <a:rPr lang="en-US" dirty="0" smtClean="0"/>
              <a:t>Luggage </a:t>
            </a:r>
            <a:r>
              <a:rPr lang="en-US" dirty="0"/>
              <a:t>Storage</a:t>
            </a:r>
          </a:p>
          <a:p>
            <a:pPr>
              <a:lnSpc>
                <a:spcPct val="150000"/>
              </a:lnSpc>
              <a:buFont typeface="Arial" panose="020B0604020202020204" pitchFamily="34" charset="0"/>
              <a:buChar char="•"/>
              <a:defRPr/>
            </a:pPr>
            <a:r>
              <a:rPr lang="en-US" dirty="0"/>
              <a:t>Medical Services-Doctor on Call</a:t>
            </a:r>
          </a:p>
          <a:p>
            <a:pPr>
              <a:lnSpc>
                <a:spcPct val="150000"/>
              </a:lnSpc>
              <a:buFont typeface="Arial" panose="020B0604020202020204" pitchFamily="34" charset="0"/>
              <a:buChar char="•"/>
              <a:defRPr/>
            </a:pPr>
            <a:r>
              <a:rPr lang="en-US" dirty="0"/>
              <a:t>Postal/Parcel Services</a:t>
            </a:r>
          </a:p>
          <a:p>
            <a:pPr>
              <a:lnSpc>
                <a:spcPct val="150000"/>
              </a:lnSpc>
              <a:buFont typeface="Arial" panose="020B0604020202020204" pitchFamily="34" charset="0"/>
              <a:buChar char="•"/>
              <a:defRPr/>
            </a:pPr>
            <a:r>
              <a:rPr lang="en-US" dirty="0"/>
              <a:t>24-hr Room Service</a:t>
            </a:r>
          </a:p>
          <a:p>
            <a:pPr>
              <a:lnSpc>
                <a:spcPct val="150000"/>
              </a:lnSpc>
              <a:buFont typeface="Arial" panose="020B0604020202020204" pitchFamily="34" charset="0"/>
              <a:buChar char="•"/>
              <a:defRPr/>
            </a:pPr>
            <a:r>
              <a:rPr lang="en-US" dirty="0"/>
              <a:t>  Barber Shop </a:t>
            </a:r>
          </a:p>
          <a:p>
            <a:pPr>
              <a:lnSpc>
                <a:spcPct val="150000"/>
              </a:lnSpc>
              <a:buFont typeface="Arial" panose="020B0604020202020204" pitchFamily="34" charset="0"/>
              <a:buChar char="•"/>
              <a:defRPr/>
            </a:pPr>
            <a:r>
              <a:rPr lang="en-US" dirty="0"/>
              <a:t>  Beauty Salon </a:t>
            </a:r>
          </a:p>
          <a:p>
            <a:pPr>
              <a:lnSpc>
                <a:spcPct val="150000"/>
              </a:lnSpc>
              <a:buFont typeface="Arial" panose="020B0604020202020204" pitchFamily="34" charset="0"/>
              <a:buChar char="•"/>
              <a:defRPr/>
            </a:pPr>
            <a:r>
              <a:rPr lang="en-US" dirty="0"/>
              <a:t>  Facilities For the Physically Challenged </a:t>
            </a:r>
            <a:endParaRPr lang="en-US" dirty="0" smtClean="0"/>
          </a:p>
          <a:p>
            <a:pPr>
              <a:lnSpc>
                <a:spcPct val="150000"/>
              </a:lnSpc>
              <a:buFont typeface="Arial" panose="020B0604020202020204" pitchFamily="34" charset="0"/>
              <a:buChar char="•"/>
              <a:defRPr/>
            </a:pPr>
            <a:r>
              <a:rPr lang="en-US" dirty="0" smtClean="0"/>
              <a:t>Excursions: • </a:t>
            </a:r>
            <a:r>
              <a:rPr lang="en-US" dirty="0"/>
              <a:t>Ajmer 150 </a:t>
            </a:r>
            <a:r>
              <a:rPr lang="en-US" dirty="0" err="1"/>
              <a:t>kms</a:t>
            </a:r>
            <a:r>
              <a:rPr lang="en-US" dirty="0"/>
              <a:t> • </a:t>
            </a:r>
            <a:r>
              <a:rPr lang="en-US" dirty="0" err="1"/>
              <a:t>Alwar</a:t>
            </a:r>
            <a:r>
              <a:rPr lang="en-US" dirty="0"/>
              <a:t> 160 </a:t>
            </a:r>
            <a:r>
              <a:rPr lang="en-US" dirty="0" err="1"/>
              <a:t>kms</a:t>
            </a:r>
            <a:r>
              <a:rPr lang="en-US" dirty="0"/>
              <a:t> • Agra 240 </a:t>
            </a:r>
            <a:r>
              <a:rPr lang="en-US" dirty="0" err="1"/>
              <a:t>kms</a:t>
            </a:r>
            <a:r>
              <a:rPr lang="en-US" dirty="0"/>
              <a:t> • Jodhpur 350 </a:t>
            </a:r>
            <a:r>
              <a:rPr lang="en-US" dirty="0" err="1"/>
              <a:t>kms</a:t>
            </a:r>
            <a:r>
              <a:rPr lang="en-US" dirty="0"/>
              <a:t> • </a:t>
            </a:r>
            <a:r>
              <a:rPr lang="en-US" dirty="0" err="1"/>
              <a:t>Ranthambore</a:t>
            </a:r>
            <a:r>
              <a:rPr lang="en-US" dirty="0"/>
              <a:t> 180 </a:t>
            </a:r>
            <a:r>
              <a:rPr lang="en-US" dirty="0" err="1"/>
              <a:t>kms</a:t>
            </a:r>
            <a:r>
              <a:rPr lang="en-US" dirty="0"/>
              <a:t> • </a:t>
            </a:r>
            <a:r>
              <a:rPr lang="en-US" dirty="0" err="1"/>
              <a:t>Ramgarh</a:t>
            </a:r>
            <a:r>
              <a:rPr lang="en-US" dirty="0"/>
              <a:t> 45 </a:t>
            </a:r>
            <a:r>
              <a:rPr lang="en-US" dirty="0" err="1"/>
              <a:t>kms</a:t>
            </a:r>
            <a:r>
              <a:rPr lang="en-US" dirty="0"/>
              <a:t> </a:t>
            </a:r>
          </a:p>
          <a:p>
            <a:pPr>
              <a:lnSpc>
                <a:spcPct val="150000"/>
              </a:lnSpc>
            </a:pPr>
            <a:endParaRPr lang="en-IN" dirty="0"/>
          </a:p>
        </p:txBody>
      </p:sp>
      <p:sp>
        <p:nvSpPr>
          <p:cNvPr id="39938" name="Title 1"/>
          <p:cNvSpPr>
            <a:spLocks noGrp="1"/>
          </p:cNvSpPr>
          <p:nvPr>
            <p:ph type="title"/>
          </p:nvPr>
        </p:nvSpPr>
        <p:spPr/>
        <p:txBody>
          <a:bodyPr/>
          <a:lstStyle/>
          <a:p>
            <a:pPr eaLnBrk="1" hangingPunct="1"/>
            <a:r>
              <a:rPr lang="en-US" sz="2800" dirty="0">
                <a:solidFill>
                  <a:srgbClr val="A28649"/>
                </a:solidFill>
                <a:latin typeface="+mn-lt"/>
              </a:rPr>
              <a:t>Services And Facilities</a:t>
            </a:r>
          </a:p>
        </p:txBody>
      </p:sp>
    </p:spTree>
    <p:extLst>
      <p:ext uri="{BB962C8B-B14F-4D97-AF65-F5344CB8AC3E}">
        <p14:creationId xmlns:p14="http://schemas.microsoft.com/office/powerpoint/2010/main" val="1941001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rgbClr val="002A49"/>
                </a:solidFill>
              </a:rPr>
              <a:t>Hawa Mahal (Palace of Wind)</a:t>
            </a:r>
          </a:p>
          <a:p>
            <a:endParaRPr lang="en-US" dirty="0">
              <a:solidFill>
                <a:srgbClr val="002A49"/>
              </a:solidFill>
            </a:endParaRPr>
          </a:p>
          <a:p>
            <a:r>
              <a:rPr lang="en-US" dirty="0">
                <a:solidFill>
                  <a:srgbClr val="002A49"/>
                </a:solidFill>
              </a:rPr>
              <a:t>The City Palace </a:t>
            </a:r>
          </a:p>
          <a:p>
            <a:endParaRPr lang="en-US" dirty="0">
              <a:solidFill>
                <a:srgbClr val="002A49"/>
              </a:solidFill>
            </a:endParaRPr>
          </a:p>
          <a:p>
            <a:r>
              <a:rPr lang="en-US" dirty="0" err="1">
                <a:solidFill>
                  <a:srgbClr val="002A49"/>
                </a:solidFill>
              </a:rPr>
              <a:t>Jantar</a:t>
            </a:r>
            <a:r>
              <a:rPr lang="en-US" dirty="0">
                <a:solidFill>
                  <a:srgbClr val="002A49"/>
                </a:solidFill>
              </a:rPr>
              <a:t> </a:t>
            </a:r>
            <a:r>
              <a:rPr lang="en-US" dirty="0" err="1">
                <a:solidFill>
                  <a:srgbClr val="002A49"/>
                </a:solidFill>
              </a:rPr>
              <a:t>Mantar</a:t>
            </a:r>
            <a:r>
              <a:rPr lang="en-US" dirty="0">
                <a:solidFill>
                  <a:srgbClr val="002A49"/>
                </a:solidFill>
              </a:rPr>
              <a:t> (Observatory)</a:t>
            </a:r>
          </a:p>
          <a:p>
            <a:endParaRPr lang="en-US" dirty="0">
              <a:solidFill>
                <a:srgbClr val="002A49"/>
              </a:solidFill>
            </a:endParaRPr>
          </a:p>
          <a:p>
            <a:r>
              <a:rPr lang="en-US" dirty="0" err="1">
                <a:solidFill>
                  <a:srgbClr val="002A49"/>
                </a:solidFill>
              </a:rPr>
              <a:t>Nahargarh</a:t>
            </a:r>
            <a:r>
              <a:rPr lang="en-US" dirty="0">
                <a:solidFill>
                  <a:srgbClr val="002A49"/>
                </a:solidFill>
              </a:rPr>
              <a:t> Fort</a:t>
            </a:r>
          </a:p>
          <a:p>
            <a:endParaRPr lang="en-US" dirty="0">
              <a:solidFill>
                <a:srgbClr val="002A49"/>
              </a:solidFill>
            </a:endParaRPr>
          </a:p>
          <a:p>
            <a:r>
              <a:rPr lang="en-US" dirty="0">
                <a:solidFill>
                  <a:srgbClr val="002A49"/>
                </a:solidFill>
              </a:rPr>
              <a:t>Central Museum</a:t>
            </a:r>
          </a:p>
          <a:p>
            <a:endParaRPr lang="en-US" dirty="0">
              <a:solidFill>
                <a:srgbClr val="002A49"/>
              </a:solidFill>
            </a:endParaRPr>
          </a:p>
          <a:p>
            <a:r>
              <a:rPr lang="en-US" dirty="0">
                <a:solidFill>
                  <a:srgbClr val="002A49"/>
                </a:solidFill>
              </a:rPr>
              <a:t>Jaigarh Fort</a:t>
            </a:r>
          </a:p>
          <a:p>
            <a:endParaRPr lang="en-US" dirty="0">
              <a:solidFill>
                <a:srgbClr val="002A49"/>
              </a:solidFill>
            </a:endParaRPr>
          </a:p>
          <a:p>
            <a:r>
              <a:rPr lang="en-US" dirty="0">
                <a:solidFill>
                  <a:srgbClr val="002A49"/>
                </a:solidFill>
              </a:rPr>
              <a:t>Amber Fort</a:t>
            </a:r>
          </a:p>
          <a:p>
            <a:endParaRPr lang="en-US" dirty="0">
              <a:solidFill>
                <a:srgbClr val="002A49"/>
              </a:solidFill>
            </a:endParaRPr>
          </a:p>
        </p:txBody>
      </p:sp>
      <p:sp>
        <p:nvSpPr>
          <p:cNvPr id="41986" name="Title 1"/>
          <p:cNvSpPr>
            <a:spLocks noGrp="1"/>
          </p:cNvSpPr>
          <p:nvPr>
            <p:ph type="title"/>
          </p:nvPr>
        </p:nvSpPr>
        <p:spPr/>
        <p:txBody>
          <a:bodyPr/>
          <a:lstStyle/>
          <a:p>
            <a:pPr eaLnBrk="1" hangingPunct="1"/>
            <a:r>
              <a:rPr lang="en-US" sz="2800" dirty="0" smtClean="0">
                <a:solidFill>
                  <a:srgbClr val="A28649"/>
                </a:solidFill>
                <a:latin typeface="+mn-lt"/>
              </a:rPr>
              <a:t>Places of Interest</a:t>
            </a:r>
            <a:endParaRPr lang="en-US" sz="2800" dirty="0">
              <a:solidFill>
                <a:srgbClr val="A28649"/>
              </a:solidFill>
              <a:latin typeface="+mn-lt"/>
            </a:endParaRPr>
          </a:p>
        </p:txBody>
      </p:sp>
    </p:spTree>
    <p:extLst>
      <p:ext uri="{BB962C8B-B14F-4D97-AF65-F5344CB8AC3E}">
        <p14:creationId xmlns:p14="http://schemas.microsoft.com/office/powerpoint/2010/main" val="64823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just"/>
            <a:r>
              <a:rPr lang="en-US" dirty="0">
                <a:solidFill>
                  <a:srgbClr val="002A49"/>
                </a:solidFill>
              </a:rPr>
              <a:t>Jaipur is well connected with prominent cities in India and it also has an international airport for international connectivity.</a:t>
            </a:r>
          </a:p>
          <a:p>
            <a:pPr algn="just"/>
            <a:endParaRPr lang="en-US" dirty="0">
              <a:solidFill>
                <a:srgbClr val="002A49"/>
              </a:solidFill>
            </a:endParaRPr>
          </a:p>
          <a:p>
            <a:pPr algn="just"/>
            <a:r>
              <a:rPr lang="en-US" dirty="0">
                <a:solidFill>
                  <a:srgbClr val="002A49"/>
                </a:solidFill>
              </a:rPr>
              <a:t>Located close to the mail shopping </a:t>
            </a:r>
            <a:r>
              <a:rPr lang="en-US" dirty="0" err="1">
                <a:solidFill>
                  <a:srgbClr val="002A49"/>
                </a:solidFill>
              </a:rPr>
              <a:t>centre</a:t>
            </a:r>
            <a:r>
              <a:rPr lang="en-US" dirty="0">
                <a:solidFill>
                  <a:srgbClr val="002A49"/>
                </a:solidFill>
              </a:rPr>
              <a:t> and historical monuments,  Jai Mahal Palace is ideal for exploring the fascinating city of Jaipur. With its blend of history, elegance and Luxury the heritage hotel is a perfect destination for visitors to Jaipur.</a:t>
            </a:r>
          </a:p>
          <a:p>
            <a:pPr algn="just"/>
            <a:endParaRPr lang="en-US" b="1" dirty="0">
              <a:solidFill>
                <a:srgbClr val="002A49"/>
              </a:solidFill>
            </a:endParaRPr>
          </a:p>
          <a:p>
            <a:pPr algn="just"/>
            <a:r>
              <a:rPr lang="en-US" dirty="0">
                <a:solidFill>
                  <a:srgbClr val="002A49"/>
                </a:solidFill>
              </a:rPr>
              <a:t> Jai Mahal Palace is 14 Km from the airport and 1.5 Km from the railway station, with good air and surface links to all major  destinations within the country and abroad.</a:t>
            </a:r>
          </a:p>
          <a:p>
            <a:pPr algn="just"/>
            <a:endParaRPr lang="en-IN" dirty="0"/>
          </a:p>
        </p:txBody>
      </p:sp>
      <p:sp>
        <p:nvSpPr>
          <p:cNvPr id="43010" name="Title 1"/>
          <p:cNvSpPr>
            <a:spLocks noGrp="1"/>
          </p:cNvSpPr>
          <p:nvPr>
            <p:ph type="title"/>
          </p:nvPr>
        </p:nvSpPr>
        <p:spPr/>
        <p:txBody>
          <a:bodyPr/>
          <a:lstStyle/>
          <a:p>
            <a:pPr eaLnBrk="1" hangingPunct="1"/>
            <a:r>
              <a:rPr lang="en-US" sz="2800" dirty="0">
                <a:solidFill>
                  <a:srgbClr val="A28649"/>
                </a:solidFill>
                <a:latin typeface="+mn-lt"/>
              </a:rPr>
              <a:t>Connectivity</a:t>
            </a:r>
          </a:p>
        </p:txBody>
      </p:sp>
    </p:spTree>
    <p:extLst>
      <p:ext uri="{BB962C8B-B14F-4D97-AF65-F5344CB8AC3E}">
        <p14:creationId xmlns:p14="http://schemas.microsoft.com/office/powerpoint/2010/main" val="741301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descr="C:\Documents and Settings\jaimahal.jaipur\Desktop\036 Elephant.jpg"/>
          <p:cNvPicPr>
            <a:picLocks noChangeAspect="1" noChangeArrowheads="1"/>
          </p:cNvPicPr>
          <p:nvPr/>
        </p:nvPicPr>
        <p:blipFill>
          <a:blip r:embed="rId3" cstate="email"/>
          <a:srcRect/>
          <a:stretch>
            <a:fillRect/>
          </a:stretch>
        </p:blipFill>
        <p:spPr bwMode="auto">
          <a:xfrm>
            <a:off x="2483794" y="188640"/>
            <a:ext cx="7224410" cy="4896544"/>
          </a:xfrm>
          <a:prstGeom prst="rect">
            <a:avLst/>
          </a:prstGeom>
          <a:ln w="88900" cap="sq" cmpd="thickThin">
            <a:noFill/>
            <a:prstDash val="solid"/>
            <a:miter lim="800000"/>
          </a:ln>
          <a:effectLst/>
        </p:spPr>
      </p:pic>
      <p:sp>
        <p:nvSpPr>
          <p:cNvPr id="6" name="Rectangle 5"/>
          <p:cNvSpPr/>
          <p:nvPr/>
        </p:nvSpPr>
        <p:spPr>
          <a:xfrm>
            <a:off x="3071664" y="5141168"/>
            <a:ext cx="5996509" cy="1200329"/>
          </a:xfrm>
          <a:prstGeom prst="rect">
            <a:avLst/>
          </a:prstGeom>
        </p:spPr>
        <p:txBody>
          <a:bodyPr wrap="square">
            <a:spAutoFit/>
          </a:bodyPr>
          <a:lstStyle/>
          <a:p>
            <a:pPr algn="ctr">
              <a:defRPr/>
            </a:pPr>
            <a:r>
              <a:rPr lang="en-US" dirty="0" smtClean="0">
                <a:solidFill>
                  <a:schemeClr val="bg1"/>
                </a:solidFill>
                <a:latin typeface="+mn-lt"/>
              </a:rPr>
              <a:t>Jai </a:t>
            </a:r>
            <a:r>
              <a:rPr lang="en-US" dirty="0">
                <a:solidFill>
                  <a:schemeClr val="bg1"/>
                </a:solidFill>
                <a:latin typeface="+mn-lt"/>
              </a:rPr>
              <a:t>Mahal Palace</a:t>
            </a:r>
            <a:br>
              <a:rPr lang="en-US" dirty="0">
                <a:solidFill>
                  <a:schemeClr val="bg1"/>
                </a:solidFill>
                <a:latin typeface="+mn-lt"/>
              </a:rPr>
            </a:br>
            <a:r>
              <a:rPr lang="en-US" dirty="0">
                <a:solidFill>
                  <a:schemeClr val="bg1"/>
                </a:solidFill>
                <a:latin typeface="+mn-lt"/>
              </a:rPr>
              <a:t>Civil Lines, Jaipur -302006</a:t>
            </a:r>
            <a:br>
              <a:rPr lang="en-US" dirty="0">
                <a:solidFill>
                  <a:schemeClr val="bg1"/>
                </a:solidFill>
                <a:latin typeface="+mn-lt"/>
              </a:rPr>
            </a:br>
            <a:r>
              <a:rPr lang="en-US" dirty="0">
                <a:solidFill>
                  <a:schemeClr val="bg1"/>
                </a:solidFill>
                <a:latin typeface="+mn-lt"/>
              </a:rPr>
              <a:t>Tel: +91-0141-6601111; Fax: +91-0141-222 0707 , </a:t>
            </a:r>
            <a:br>
              <a:rPr lang="en-US" dirty="0">
                <a:solidFill>
                  <a:schemeClr val="bg1"/>
                </a:solidFill>
                <a:latin typeface="+mn-lt"/>
              </a:rPr>
            </a:br>
            <a:r>
              <a:rPr lang="en-US" dirty="0" smtClean="0">
                <a:solidFill>
                  <a:schemeClr val="bg1"/>
                </a:solidFill>
                <a:latin typeface="+mn-lt"/>
              </a:rPr>
              <a:t>jaimahal.jaipur@hotels.com </a:t>
            </a:r>
            <a:r>
              <a:rPr lang="en-US" dirty="0">
                <a:solidFill>
                  <a:schemeClr val="bg1"/>
                </a:solidFill>
                <a:latin typeface="+mn-lt"/>
              </a:rPr>
              <a:t>| </a:t>
            </a:r>
            <a:r>
              <a:rPr lang="en-US" dirty="0" smtClean="0">
                <a:solidFill>
                  <a:schemeClr val="bg1"/>
                </a:solidFill>
                <a:latin typeface="+mn-lt"/>
              </a:rPr>
              <a:t>www.tajhotels.com</a:t>
            </a:r>
            <a:endParaRPr lang="en-US" dirty="0">
              <a:solidFill>
                <a:schemeClr val="bg1"/>
              </a:solidFill>
              <a:latin typeface="+mn-lt"/>
            </a:endParaRPr>
          </a:p>
        </p:txBody>
      </p:sp>
    </p:spTree>
    <p:extLst>
      <p:ext uri="{BB962C8B-B14F-4D97-AF65-F5344CB8AC3E}">
        <p14:creationId xmlns:p14="http://schemas.microsoft.com/office/powerpoint/2010/main" val="2700515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364" y="5445224"/>
            <a:ext cx="11449272" cy="923330"/>
          </a:xfrm>
          <a:prstGeom prst="rect">
            <a:avLst/>
          </a:prstGeom>
        </p:spPr>
        <p:txBody>
          <a:bodyPr wrap="square">
            <a:spAutoFit/>
          </a:bodyPr>
          <a:lstStyle/>
          <a:p>
            <a:pPr algn="just">
              <a:defRPr/>
            </a:pPr>
            <a:r>
              <a:rPr lang="en-US" dirty="0">
                <a:solidFill>
                  <a:srgbClr val="5E5E5E"/>
                </a:solidFill>
                <a:latin typeface="Calibri Light" panose="020F0302020204030204" pitchFamily="34" charset="0"/>
              </a:rPr>
              <a:t>The Natani-ka-Bagh at  Jaipur, nucleus of present </a:t>
            </a:r>
            <a:r>
              <a:rPr lang="en-US" dirty="0" smtClean="0">
                <a:solidFill>
                  <a:srgbClr val="5E5E5E"/>
                </a:solidFill>
                <a:latin typeface="Calibri Light" panose="020F0302020204030204" pitchFamily="34" charset="0"/>
              </a:rPr>
              <a:t> </a:t>
            </a:r>
            <a:r>
              <a:rPr lang="en-US" dirty="0">
                <a:solidFill>
                  <a:srgbClr val="5E5E5E"/>
                </a:solidFill>
                <a:latin typeface="Calibri Light" panose="020F0302020204030204" pitchFamily="34" charset="0"/>
              </a:rPr>
              <a:t>Jai Mahal Palace was the  garden house of an 18</a:t>
            </a:r>
            <a:r>
              <a:rPr lang="en-US" baseline="30000" dirty="0">
                <a:solidFill>
                  <a:srgbClr val="5E5E5E"/>
                </a:solidFill>
                <a:latin typeface="Calibri Light" panose="020F0302020204030204" pitchFamily="34" charset="0"/>
              </a:rPr>
              <a:t>th</a:t>
            </a:r>
            <a:r>
              <a:rPr lang="en-US" dirty="0">
                <a:solidFill>
                  <a:srgbClr val="5E5E5E"/>
                </a:solidFill>
                <a:latin typeface="Calibri Light" panose="020F0302020204030204" pitchFamily="34" charset="0"/>
              </a:rPr>
              <a:t> century Rajput chieftain Hargovind Natani. The garden house became a monument to fame 124 years later, when Dr. Thomas Hendley came to live here, and became Jaipur 's most prolific historian and art patron, of the 19</a:t>
            </a:r>
            <a:r>
              <a:rPr lang="en-US" baseline="30000" dirty="0">
                <a:solidFill>
                  <a:srgbClr val="5E5E5E"/>
                </a:solidFill>
                <a:latin typeface="Calibri Light" panose="020F0302020204030204" pitchFamily="34" charset="0"/>
              </a:rPr>
              <a:t>th</a:t>
            </a:r>
            <a:r>
              <a:rPr lang="en-US" dirty="0">
                <a:solidFill>
                  <a:srgbClr val="5E5E5E"/>
                </a:solidFill>
                <a:latin typeface="Calibri Light" panose="020F0302020204030204" pitchFamily="34" charset="0"/>
              </a:rPr>
              <a:t> Century.</a:t>
            </a:r>
          </a:p>
        </p:txBody>
      </p:sp>
      <p:pic>
        <p:nvPicPr>
          <p:cNvPr id="5124" name="Picture 5" descr="\\172.21.4.115\share folder sales\jmp photos 21-10-2015\Taj Jai Mahal Palace Jaipur Aug 2015\Low Res\JMPJ_WeddingLawns_25135.jpg"/>
          <p:cNvPicPr>
            <a:picLocks noChangeAspect="1" noChangeArrowheads="1"/>
          </p:cNvPicPr>
          <p:nvPr/>
        </p:nvPicPr>
        <p:blipFill>
          <a:blip r:embed="rId3" cstate="email"/>
          <a:srcRect/>
          <a:stretch>
            <a:fillRect/>
          </a:stretch>
        </p:blipFill>
        <p:spPr bwMode="auto">
          <a:xfrm>
            <a:off x="1726314" y="253518"/>
            <a:ext cx="8739371" cy="5191706"/>
          </a:xfrm>
          <a:prstGeom prst="rect">
            <a:avLst/>
          </a:prstGeom>
          <a:ln w="889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13865197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Accommodation</a:t>
            </a:r>
            <a:endParaRPr lang="en-IN" dirty="0"/>
          </a:p>
        </p:txBody>
      </p:sp>
    </p:spTree>
    <p:extLst>
      <p:ext uri="{BB962C8B-B14F-4D97-AF65-F5344CB8AC3E}">
        <p14:creationId xmlns:p14="http://schemas.microsoft.com/office/powerpoint/2010/main" val="1598784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b="1" dirty="0">
                <a:solidFill>
                  <a:srgbClr val="002A49"/>
                </a:solidFill>
                <a:latin typeface="+mj-lt"/>
              </a:rPr>
              <a:t>Jai Mahal Palace offers 100 </a:t>
            </a:r>
            <a:r>
              <a:rPr lang="en-US" dirty="0">
                <a:solidFill>
                  <a:srgbClr val="002A49"/>
                </a:solidFill>
              </a:rPr>
              <a:t>palatial rooms including 6 suites. Colonial style furniture, miniature paintings, gold-hued silks, sheer curtains and stylish bathrooms offer contemporary comfort with a regal touch. All the rooms have tea/coffee maker, minibar, safe, LED TV, Direct dial telephones,  with satellite programs and hair dryer. Wi-Fi connectivity is available.</a:t>
            </a:r>
          </a:p>
          <a:p>
            <a:endParaRPr lang="en-US" dirty="0">
              <a:solidFill>
                <a:srgbClr val="002A49"/>
              </a:solidFill>
            </a:endParaRPr>
          </a:p>
          <a:p>
            <a:r>
              <a:rPr lang="en-US" dirty="0">
                <a:solidFill>
                  <a:srgbClr val="002A49"/>
                </a:solidFill>
              </a:rPr>
              <a:t>The L-shaped </a:t>
            </a:r>
            <a:r>
              <a:rPr lang="en-US" dirty="0" smtClean="0">
                <a:solidFill>
                  <a:srgbClr val="002A49"/>
                </a:solidFill>
              </a:rPr>
              <a:t>Palace </a:t>
            </a:r>
            <a:r>
              <a:rPr lang="en-US" dirty="0">
                <a:solidFill>
                  <a:srgbClr val="002A49"/>
                </a:solidFill>
              </a:rPr>
              <a:t>has most of the rooms overlooking a beautiful gardens which replicates an 18th century garden laid out by a Mughal emperor, 200 km east of Jaipur.</a:t>
            </a:r>
          </a:p>
          <a:p>
            <a:endParaRPr lang="en-US" dirty="0">
              <a:solidFill>
                <a:srgbClr val="002A49"/>
              </a:solidFill>
            </a:endParaRPr>
          </a:p>
          <a:p>
            <a:r>
              <a:rPr lang="en-US" dirty="0">
                <a:solidFill>
                  <a:srgbClr val="002A49"/>
                </a:solidFill>
              </a:rPr>
              <a:t>04 Deluxe Premium Suite</a:t>
            </a:r>
          </a:p>
          <a:p>
            <a:r>
              <a:rPr lang="en-US" dirty="0">
                <a:solidFill>
                  <a:srgbClr val="002A49"/>
                </a:solidFill>
              </a:rPr>
              <a:t>02 Deluxe Suite</a:t>
            </a:r>
          </a:p>
          <a:p>
            <a:r>
              <a:rPr lang="en-US" dirty="0">
                <a:solidFill>
                  <a:srgbClr val="002A49"/>
                </a:solidFill>
              </a:rPr>
              <a:t>20 Luxury Rooms with sit out</a:t>
            </a:r>
          </a:p>
          <a:p>
            <a:r>
              <a:rPr lang="en-US" dirty="0">
                <a:solidFill>
                  <a:srgbClr val="002A49"/>
                </a:solidFill>
              </a:rPr>
              <a:t>65 Luxury Rooms</a:t>
            </a:r>
          </a:p>
          <a:p>
            <a:r>
              <a:rPr lang="en-US" dirty="0">
                <a:solidFill>
                  <a:srgbClr val="002A49"/>
                </a:solidFill>
              </a:rPr>
              <a:t>9 Deluxe Rooms</a:t>
            </a:r>
          </a:p>
          <a:p>
            <a:endParaRPr lang="en-IN" dirty="0"/>
          </a:p>
        </p:txBody>
      </p:sp>
      <p:sp>
        <p:nvSpPr>
          <p:cNvPr id="3" name="Title 2"/>
          <p:cNvSpPr>
            <a:spLocks noGrp="1"/>
          </p:cNvSpPr>
          <p:nvPr>
            <p:ph type="title"/>
          </p:nvPr>
        </p:nvSpPr>
        <p:spPr/>
        <p:txBody>
          <a:bodyPr/>
          <a:lstStyle/>
          <a:p>
            <a:r>
              <a:rPr lang="en-IN" dirty="0" smtClean="0"/>
              <a:t>Accommodation</a:t>
            </a:r>
            <a:endParaRPr lang="en-IN" dirty="0"/>
          </a:p>
        </p:txBody>
      </p:sp>
    </p:spTree>
    <p:extLst>
      <p:ext uri="{BB962C8B-B14F-4D97-AF65-F5344CB8AC3E}">
        <p14:creationId xmlns:p14="http://schemas.microsoft.com/office/powerpoint/2010/main" val="336221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172.21.4.115\share folder sales\jmp photos 21-10-2015\Taj Jai Mahal Palace Jaipur Aug 2015\Low Res\JMPJ_TopazSuite350_Bedroom_6947.jpg"/>
          <p:cNvPicPr>
            <a:picLocks noGrp="1" noChangeAspect="1" noChangeArrowheads="1"/>
          </p:cNvPicPr>
          <p:nvPr>
            <p:ph idx="4294967295"/>
          </p:nvPr>
        </p:nvPicPr>
        <p:blipFill>
          <a:blip r:embed="rId2" cstate="email"/>
          <a:stretch>
            <a:fillRect/>
          </a:stretch>
        </p:blipFill>
        <p:spPr>
          <a:xfrm>
            <a:off x="1877849" y="857055"/>
            <a:ext cx="8458200" cy="5397781"/>
          </a:xfrm>
          <a:prstGeom prst="rect">
            <a:avLst/>
          </a:prstGeom>
          <a:ln w="88900" cap="sq" cmpd="thickThin">
            <a:noFill/>
          </a:ln>
          <a:effectLst/>
        </p:spPr>
      </p:pic>
      <p:sp>
        <p:nvSpPr>
          <p:cNvPr id="9218" name="Title 1"/>
          <p:cNvSpPr>
            <a:spLocks noGrp="1"/>
          </p:cNvSpPr>
          <p:nvPr>
            <p:ph type="title"/>
          </p:nvPr>
        </p:nvSpPr>
        <p:spPr/>
        <p:txBody>
          <a:bodyPr/>
          <a:lstStyle/>
          <a:p>
            <a:pPr eaLnBrk="1" hangingPunct="1"/>
            <a:r>
              <a:rPr lang="en-US" sz="2800" dirty="0">
                <a:solidFill>
                  <a:srgbClr val="A28649"/>
                </a:solidFill>
                <a:latin typeface="+mn-lt"/>
              </a:rPr>
              <a:t>Deluxe Premium Suite</a:t>
            </a:r>
          </a:p>
        </p:txBody>
      </p:sp>
    </p:spTree>
    <p:extLst>
      <p:ext uri="{BB962C8B-B14F-4D97-AF65-F5344CB8AC3E}">
        <p14:creationId xmlns:p14="http://schemas.microsoft.com/office/powerpoint/2010/main" val="1807325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172.21.4.115\share folder sales\Wedding Photos - Jai Mahal Palace\JMPJ_CrystalSuite352_Bedroom_23597.jpg"/>
          <p:cNvPicPr>
            <a:picLocks noGrp="1" noChangeAspect="1" noChangeArrowheads="1"/>
          </p:cNvPicPr>
          <p:nvPr>
            <p:ph idx="4294967295"/>
          </p:nvPr>
        </p:nvPicPr>
        <p:blipFill>
          <a:blip r:embed="rId2" cstate="email"/>
          <a:stretch>
            <a:fillRect/>
          </a:stretch>
        </p:blipFill>
        <p:spPr>
          <a:xfrm>
            <a:off x="17929" y="0"/>
            <a:ext cx="12192000" cy="6353944"/>
          </a:xfrm>
          <a:prstGeom prst="rect">
            <a:avLst/>
          </a:prstGeom>
          <a:ln w="88900" cap="sq" cmpd="thickThin">
            <a:noFill/>
          </a:ln>
          <a:effectLst/>
        </p:spPr>
      </p:pic>
    </p:spTree>
    <p:extLst>
      <p:ext uri="{BB962C8B-B14F-4D97-AF65-F5344CB8AC3E}">
        <p14:creationId xmlns:p14="http://schemas.microsoft.com/office/powerpoint/2010/main" val="2995638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IHCL PPT Template March 2018_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J ppt template" id="{6C3438ED-A6CF-4370-8F60-438FC11BBC46}" vid="{F27B3143-7807-4E76-A7FE-9291606DEEAD}"/>
    </a:ext>
  </a:extLst>
</a:theme>
</file>

<file path=ppt/theme/theme2.xml><?xml version="1.0" encoding="utf-8"?>
<a:theme xmlns:a="http://schemas.openxmlformats.org/drawingml/2006/main" name="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J ppt template" id="{6C3438ED-A6CF-4370-8F60-438FC11BBC46}" vid="{41F51FEE-8297-458A-8E0E-ADAAE727DE13}"/>
    </a:ext>
  </a:extLst>
</a:theme>
</file>

<file path=ppt/theme/theme3.xml><?xml version="1.0" encoding="utf-8"?>
<a:theme xmlns:a="http://schemas.openxmlformats.org/drawingml/2006/main" name="Blank Title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J ppt template" id="{6C3438ED-A6CF-4370-8F60-438FC11BBC46}" vid="{66150E8D-F179-4A4B-8A2F-EAAFCB7A3A89}"/>
    </a:ext>
  </a:extLst>
</a:theme>
</file>

<file path=ppt/theme/theme4.xml><?xml version="1.0" encoding="utf-8"?>
<a:theme xmlns:a="http://schemas.openxmlformats.org/drawingml/2006/main" name="Cover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J ppt template" id="{6C3438ED-A6CF-4370-8F60-438FC11BBC46}" vid="{0ADCAF06-945A-4717-8B5A-3B0B690AF8B4}"/>
    </a:ext>
  </a:extLst>
</a:theme>
</file>

<file path=ppt/theme/theme5.xml><?xml version="1.0" encoding="utf-8"?>
<a:theme xmlns:a="http://schemas.openxmlformats.org/drawingml/2006/main" name="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J ppt template" id="{6C3438ED-A6CF-4370-8F60-438FC11BBC46}" vid="{EC39FB00-E2B2-40E6-965C-BEA84FB7519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TAJ ppt template</Template>
  <TotalTime>111</TotalTime>
  <Words>1645</Words>
  <Application>Microsoft Office PowerPoint</Application>
  <PresentationFormat>Widescreen</PresentationFormat>
  <Paragraphs>265</Paragraphs>
  <Slides>44</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44</vt:i4>
      </vt:variant>
    </vt:vector>
  </HeadingPairs>
  <TitlesOfParts>
    <vt:vector size="57" baseType="lpstr">
      <vt:lpstr>ＭＳ Ｐゴシック</vt:lpstr>
      <vt:lpstr>Arial</vt:lpstr>
      <vt:lpstr>Calibri</vt:lpstr>
      <vt:lpstr>Calibri Light</vt:lpstr>
      <vt:lpstr>Palatino Linotype</vt:lpstr>
      <vt:lpstr>Times New Roman</vt:lpstr>
      <vt:lpstr>Verdana</vt:lpstr>
      <vt:lpstr>Wingdings</vt:lpstr>
      <vt:lpstr>IHCL PPT Template March 2018_2 2</vt:lpstr>
      <vt:lpstr>Section Divider</vt:lpstr>
      <vt:lpstr>Blank Title Cover</vt:lpstr>
      <vt:lpstr>Cover Blue</vt:lpstr>
      <vt:lpstr>Blank Slide</vt:lpstr>
      <vt:lpstr>PowerPoint Presentation</vt:lpstr>
      <vt:lpstr>Jaipur: The Pink City</vt:lpstr>
      <vt:lpstr>Jai Mahal Palace, Jaipur: Recall of a Bygone Era</vt:lpstr>
      <vt:lpstr>The Palace of Victory</vt:lpstr>
      <vt:lpstr>PowerPoint Presentation</vt:lpstr>
      <vt:lpstr>Accommodation</vt:lpstr>
      <vt:lpstr>Accommodation</vt:lpstr>
      <vt:lpstr>Deluxe Premium Suite</vt:lpstr>
      <vt:lpstr>PowerPoint Presentation</vt:lpstr>
      <vt:lpstr>PowerPoint Presentation</vt:lpstr>
      <vt:lpstr>Luxury Room with Sit Out</vt:lpstr>
      <vt:lpstr>PowerPoint Presentation</vt:lpstr>
      <vt:lpstr>Luxury Room</vt:lpstr>
      <vt:lpstr>PowerPoint Presentation</vt:lpstr>
      <vt:lpstr>Deluxe Room</vt:lpstr>
      <vt:lpstr>Culinary Experiences</vt:lpstr>
      <vt:lpstr>Culinary Experiences</vt:lpstr>
      <vt:lpstr>Cinnamon</vt:lpstr>
      <vt:lpstr>PowerPoint Presentation</vt:lpstr>
      <vt:lpstr>Giardino</vt:lpstr>
      <vt:lpstr>Marble Arch</vt:lpstr>
      <vt:lpstr>PowerPoint Presentation</vt:lpstr>
      <vt:lpstr>Marigold Bar</vt:lpstr>
      <vt:lpstr>Unique Dining Experiences</vt:lpstr>
      <vt:lpstr>PowerPoint Presentation</vt:lpstr>
      <vt:lpstr>Wellness</vt:lpstr>
      <vt:lpstr>Jiva Spa </vt:lpstr>
      <vt:lpstr>PowerPoint Presentation</vt:lpstr>
      <vt:lpstr>Meet and Celebrate</vt:lpstr>
      <vt:lpstr>Durbar Hall </vt:lpstr>
      <vt:lpstr>Silver Oak Boardroom</vt:lpstr>
      <vt:lpstr>Timeless Weddings at Jai Mahal Palace, Jaipur</vt:lpstr>
      <vt:lpstr>PowerPoint Presentation</vt:lpstr>
      <vt:lpstr>PowerPoint Presentation</vt:lpstr>
      <vt:lpstr>Venues</vt:lpstr>
      <vt:lpstr>Themes at Jai Mahal Palace </vt:lpstr>
      <vt:lpstr>Recreation</vt:lpstr>
      <vt:lpstr>PowerPoint Presentation</vt:lpstr>
      <vt:lpstr>PowerPoint Presentation</vt:lpstr>
      <vt:lpstr>PowerPoint Presentation</vt:lpstr>
      <vt:lpstr>Services And Facilities</vt:lpstr>
      <vt:lpstr>Places of Interest</vt:lpstr>
      <vt:lpstr>Connectivity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Jai Mahal Palace, Jaipur</dc:title>
  <dc:creator>Ananya Mukherjee</dc:creator>
  <cp:lastModifiedBy>Jaideep Singh</cp:lastModifiedBy>
  <cp:revision>14</cp:revision>
  <dcterms:created xsi:type="dcterms:W3CDTF">2019-01-07T09:05:56Z</dcterms:created>
  <dcterms:modified xsi:type="dcterms:W3CDTF">2020-12-18T11:55:28Z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1847978</vt:lpwstr>
  </property>
  <property fmtid="{D5CDD505-2E9C-101B-9397-08002B2CF9AE}" pid="3" name="NXPowerLiteSettings">
    <vt:lpwstr>C7000400038000</vt:lpwstr>
  </property>
  <property fmtid="{D5CDD505-2E9C-101B-9397-08002B2CF9AE}" pid="4" name="NXPowerLiteVersion">
    <vt:lpwstr>S8.2.3</vt:lpwstr>
  </property>
</Properties>
</file>