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lice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Glacial Indifference Bold" charset="0"/>
      <p:regular r:id="rId32"/>
    </p:embeddedFont>
    <p:embeddedFont>
      <p:font typeface="Glacial Indifference" charset="0"/>
      <p:regular r:id="rId33"/>
    </p:embeddedFont>
    <p:embeddedFont>
      <p:font typeface="Alice Bold" charset="0"/>
      <p:regular r:id="rId34"/>
    </p:embeddedFont>
    <p:embeddedFont>
      <p:font typeface="Arimo Bold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6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3830" y="2575160"/>
            <a:ext cx="5980341" cy="1593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14010"/>
            <a:ext cx="7511187" cy="9095857"/>
            <a:chOff x="0" y="0"/>
            <a:chExt cx="4969621" cy="60180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69621" cy="6018086"/>
            </a:xfrm>
            <a:custGeom>
              <a:avLst/>
              <a:gdLst/>
              <a:ahLst/>
              <a:cxnLst/>
              <a:rect l="l" t="t" r="r" b="b"/>
              <a:pathLst>
                <a:path w="4969621" h="6018086">
                  <a:moveTo>
                    <a:pt x="0" y="0"/>
                  </a:moveTo>
                  <a:lnTo>
                    <a:pt x="4969621" y="0"/>
                  </a:lnTo>
                  <a:lnTo>
                    <a:pt x="4969621" y="6018086"/>
                  </a:lnTo>
                  <a:lnTo>
                    <a:pt x="0" y="6018086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44040" y="1489514"/>
            <a:ext cx="7445284" cy="7497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Four Food and Beverage Venues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The Market </a:t>
            </a:r>
            <a:r>
              <a:rPr lang="en-US" sz="2642" spc="26">
                <a:solidFill>
                  <a:srgbClr val="FFFFFF"/>
                </a:solidFill>
                <a:latin typeface="Glacial Indifference Bold"/>
              </a:rPr>
              <a:t>- </a:t>
            </a: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All Day Dining</a:t>
            </a:r>
          </a:p>
          <a:p>
            <a:pPr>
              <a:lnSpc>
                <a:spcPts val="3699"/>
              </a:lnSpc>
            </a:pP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Lobby Level | 130 Covers 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Anjuna Coffee and Co.</a:t>
            </a:r>
            <a:r>
              <a:rPr lang="en-US" sz="2642" spc="26">
                <a:solidFill>
                  <a:srgbClr val="FFFFFF"/>
                </a:solidFill>
                <a:latin typeface="Glacial Indifference Bold"/>
              </a:rPr>
              <a:t> - </a:t>
            </a: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Deli and Patisserie </a:t>
            </a:r>
          </a:p>
          <a:p>
            <a:pPr>
              <a:lnSpc>
                <a:spcPts val="3699"/>
              </a:lnSpc>
            </a:pP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Lobby Level | 24 Covers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Haven</a:t>
            </a:r>
            <a:r>
              <a:rPr lang="en-US" sz="2642" spc="26">
                <a:solidFill>
                  <a:srgbClr val="FFFFFF"/>
                </a:solidFill>
                <a:latin typeface="Glacial Indifference Bold"/>
              </a:rPr>
              <a:t> - </a:t>
            </a: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Hotel Bar</a:t>
            </a:r>
          </a:p>
          <a:p>
            <a:pPr>
              <a:lnSpc>
                <a:spcPts val="3699"/>
              </a:lnSpc>
            </a:pP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Lobby Level | 40 Covers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Drift </a:t>
            </a:r>
            <a:r>
              <a:rPr lang="en-US" sz="2642" spc="26">
                <a:solidFill>
                  <a:srgbClr val="FFFFFF"/>
                </a:solidFill>
                <a:latin typeface="Glacial Indifference Bold"/>
              </a:rPr>
              <a:t>- </a:t>
            </a: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Sunset Deck </a:t>
            </a:r>
          </a:p>
          <a:p>
            <a:pPr>
              <a:lnSpc>
                <a:spcPts val="3699"/>
              </a:lnSpc>
            </a:pP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Lobby Level | 40 Covers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>
                <a:solidFill>
                  <a:srgbClr val="FFFFFF"/>
                </a:solidFill>
                <a:latin typeface="Glacial Indifference Bold"/>
              </a:rPr>
              <a:t>Thyme &amp; Ash </a:t>
            </a:r>
            <a:r>
              <a:rPr lang="en-US" sz="2642" spc="26">
                <a:solidFill>
                  <a:srgbClr val="FFFFFF"/>
                </a:solidFill>
                <a:latin typeface="Glacial Indifference Bold"/>
              </a:rPr>
              <a:t>- </a:t>
            </a: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Rooftop Grill </a:t>
            </a:r>
          </a:p>
          <a:p>
            <a:pPr>
              <a:lnSpc>
                <a:spcPts val="3699"/>
              </a:lnSpc>
            </a:pPr>
            <a:r>
              <a:rPr lang="en-US" sz="2642" spc="26">
                <a:solidFill>
                  <a:srgbClr val="FFFFFF"/>
                </a:solidFill>
                <a:latin typeface="Glacial Indifference"/>
              </a:rPr>
              <a:t>Second Floor | 56 Covers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57484"/>
            <a:ext cx="8512948" cy="5913265"/>
            <a:chOff x="0" y="0"/>
            <a:chExt cx="2879689" cy="20002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9689" cy="2000290"/>
            </a:xfrm>
            <a:custGeom>
              <a:avLst/>
              <a:gdLst/>
              <a:ahLst/>
              <a:cxnLst/>
              <a:rect l="l" t="t" r="r" b="b"/>
              <a:pathLst>
                <a:path w="2879689" h="2000290">
                  <a:moveTo>
                    <a:pt x="0" y="0"/>
                  </a:moveTo>
                  <a:lnTo>
                    <a:pt x="2879689" y="0"/>
                  </a:lnTo>
                  <a:lnTo>
                    <a:pt x="2879689" y="2000290"/>
                  </a:lnTo>
                  <a:lnTo>
                    <a:pt x="0" y="2000290"/>
                  </a:lnTo>
                  <a:close/>
                </a:path>
              </a:pathLst>
            </a:custGeom>
            <a:solidFill>
              <a:srgbClr val="545454">
                <a:alpha val="45882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19365" y="1988416"/>
            <a:ext cx="2052813" cy="19387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1963" y="4518724"/>
            <a:ext cx="6893075" cy="360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FFF"/>
                </a:solidFill>
                <a:latin typeface="Alice"/>
              </a:rPr>
              <a:t>The Market is a based on a nourishing atmosphere conceptualized on ethical and sustainable ingredients.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FFF"/>
                </a:solidFill>
                <a:latin typeface="Alice"/>
              </a:rPr>
              <a:t>It stays true to Westin’s Eat Well philosophy through a balanced and healthy offering.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FFF"/>
                </a:solidFill>
                <a:latin typeface="Alice"/>
              </a:rPr>
              <a:t>The live kitchens, each with an individual identity, are integrated in different zones within the outlet’s modern and open design.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75905"/>
            <a:ext cx="8512948" cy="5217315"/>
            <a:chOff x="0" y="0"/>
            <a:chExt cx="2879689" cy="17648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9689" cy="1764869"/>
            </a:xfrm>
            <a:custGeom>
              <a:avLst/>
              <a:gdLst/>
              <a:ahLst/>
              <a:cxnLst/>
              <a:rect l="l" t="t" r="r" b="b"/>
              <a:pathLst>
                <a:path w="2879689" h="1764869">
                  <a:moveTo>
                    <a:pt x="0" y="0"/>
                  </a:moveTo>
                  <a:lnTo>
                    <a:pt x="2879689" y="0"/>
                  </a:lnTo>
                  <a:lnTo>
                    <a:pt x="2879689" y="1764869"/>
                  </a:lnTo>
                  <a:lnTo>
                    <a:pt x="0" y="1764869"/>
                  </a:lnTo>
                  <a:close/>
                </a:path>
              </a:pathLst>
            </a:custGeom>
            <a:solidFill>
              <a:srgbClr val="545454">
                <a:alpha val="45882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006951" y="3400192"/>
            <a:ext cx="3956107" cy="53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3503" spc="175">
                <a:solidFill>
                  <a:srgbClr val="FFFFFF"/>
                </a:solidFill>
                <a:latin typeface="Alice"/>
              </a:rPr>
              <a:t>HAVEN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9446" y="4620677"/>
            <a:ext cx="6893075" cy="252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Guided by the principles of biophilic design, Haven brings nature into the space to create an atmosphere of rejuvenation and enhance guests’ well-being.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Our Haven offers small bites and an eclectic mix of local, Western and Asian favorites.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73096"/>
            <a:ext cx="7764426" cy="5974464"/>
            <a:chOff x="0" y="0"/>
            <a:chExt cx="5137172" cy="3952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37172" cy="3952880"/>
            </a:xfrm>
            <a:custGeom>
              <a:avLst/>
              <a:gdLst/>
              <a:ahLst/>
              <a:cxnLst/>
              <a:rect l="l" t="t" r="r" b="b"/>
              <a:pathLst>
                <a:path w="5137172" h="3952880">
                  <a:moveTo>
                    <a:pt x="0" y="0"/>
                  </a:moveTo>
                  <a:lnTo>
                    <a:pt x="5137172" y="0"/>
                  </a:lnTo>
                  <a:lnTo>
                    <a:pt x="5137172" y="3952880"/>
                  </a:lnTo>
                  <a:lnTo>
                    <a:pt x="0" y="3952880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96881" y="1888568"/>
            <a:ext cx="2575085" cy="15690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38628" y="4321389"/>
            <a:ext cx="6893075" cy="360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Anjuna Coffee and Co. is our in house patisserrie with a variety of house-made breads, desserts and confectionaries throughout the day along with a selection of roast coffees made by our barista. 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It also offers a culinary delights in our Deli section with artisanal sandwiches, savoury and revitalizing drinks at Westin Fresh by Juicery programme along with a retail option.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1259" y="5605101"/>
            <a:ext cx="9299061" cy="3928080"/>
            <a:chOff x="0" y="0"/>
            <a:chExt cx="6152531" cy="2598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52531" cy="2598933"/>
            </a:xfrm>
            <a:custGeom>
              <a:avLst/>
              <a:gdLst/>
              <a:ahLst/>
              <a:cxnLst/>
              <a:rect l="l" t="t" r="r" b="b"/>
              <a:pathLst>
                <a:path w="6152531" h="2598933">
                  <a:moveTo>
                    <a:pt x="0" y="0"/>
                  </a:moveTo>
                  <a:lnTo>
                    <a:pt x="6152531" y="0"/>
                  </a:lnTo>
                  <a:lnTo>
                    <a:pt x="6152531" y="2598933"/>
                  </a:lnTo>
                  <a:lnTo>
                    <a:pt x="0" y="2598933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76545" y="0"/>
            <a:ext cx="8356709" cy="472045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10228" y="6302844"/>
            <a:ext cx="8601122" cy="2523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The Drift is a space for guests to unwind and have a great bite and drink while lounging by the pool with a sheesha at the perfect sunset glow and soothing music.</a:t>
            </a:r>
          </a:p>
          <a:p>
            <a:pPr algn="ctr">
              <a:lnSpc>
                <a:spcPts val="2830"/>
              </a:lnSpc>
            </a:pPr>
            <a:endParaRPr/>
          </a:p>
          <a:p>
            <a:pPr algn="ctr"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This open space is divided into two zones, a quiet zone for a relaxed time by the bar or a more buzzing one by the DJ booth.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12329"/>
            <a:ext cx="7957608" cy="5305947"/>
            <a:chOff x="0" y="0"/>
            <a:chExt cx="5264987" cy="35105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4987" cy="3510570"/>
            </a:xfrm>
            <a:custGeom>
              <a:avLst/>
              <a:gdLst/>
              <a:ahLst/>
              <a:cxnLst/>
              <a:rect l="l" t="t" r="r" b="b"/>
              <a:pathLst>
                <a:path w="5264987" h="3510570">
                  <a:moveTo>
                    <a:pt x="0" y="0"/>
                  </a:moveTo>
                  <a:lnTo>
                    <a:pt x="5264987" y="0"/>
                  </a:lnTo>
                  <a:lnTo>
                    <a:pt x="5264987" y="3510570"/>
                  </a:lnTo>
                  <a:lnTo>
                    <a:pt x="0" y="3510570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04565" y="3329871"/>
            <a:ext cx="5548479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3"/>
              </a:lnSpc>
            </a:pPr>
            <a:r>
              <a:rPr lang="en-US" sz="3427" spc="171">
                <a:solidFill>
                  <a:srgbClr val="FFFFFF"/>
                </a:solidFill>
                <a:latin typeface="Alice"/>
              </a:rPr>
              <a:t>THYME &amp; ASH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285" y="4283463"/>
            <a:ext cx="6917039" cy="324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A casual take on global and honest cooking within a white tone centric for a spacious and inviting feel, accentuating the luxury of simplicity.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The highlight is on regionally sourced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FFFEFE"/>
                </a:solidFill>
                <a:latin typeface="Alice"/>
              </a:rPr>
              <a:t>produce – freshest vegetables, meat, poultry and fish, prepared in-house and cooked on live fire display ovens and grills.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3811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381100" y="0"/>
            <a:ext cx="89069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942669" y="8262448"/>
            <a:ext cx="4134075" cy="1217239"/>
            <a:chOff x="0" y="0"/>
            <a:chExt cx="2735225" cy="8053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899984" y="1425189"/>
            <a:ext cx="9092722" cy="4032974"/>
            <a:chOff x="0" y="0"/>
            <a:chExt cx="6016011" cy="26683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16011" cy="2668334"/>
            </a:xfrm>
            <a:custGeom>
              <a:avLst/>
              <a:gdLst/>
              <a:ahLst/>
              <a:cxnLst/>
              <a:rect l="l" t="t" r="r" b="b"/>
              <a:pathLst>
                <a:path w="6016011" h="2668334">
                  <a:moveTo>
                    <a:pt x="0" y="0"/>
                  </a:moveTo>
                  <a:lnTo>
                    <a:pt x="6016011" y="0"/>
                  </a:lnTo>
                  <a:lnTo>
                    <a:pt x="6016011" y="2668334"/>
                  </a:lnTo>
                  <a:lnTo>
                    <a:pt x="0" y="2668334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5909" y="8262448"/>
            <a:ext cx="4134075" cy="1217239"/>
            <a:chOff x="0" y="0"/>
            <a:chExt cx="2735225" cy="8053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524303" y="568393"/>
            <a:ext cx="1786629" cy="178662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42669" y="8676868"/>
            <a:ext cx="4134075" cy="37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7"/>
              </a:lnSpc>
            </a:pPr>
            <a:r>
              <a:rPr lang="en-US" sz="2455" spc="122">
                <a:solidFill>
                  <a:srgbClr val="FFFFFF"/>
                </a:solidFill>
                <a:latin typeface="Alice"/>
              </a:rPr>
              <a:t> HALLWAY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5909" y="8676868"/>
            <a:ext cx="4134075" cy="37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7"/>
              </a:lnSpc>
            </a:pPr>
            <a:r>
              <a:rPr lang="en-US" sz="2455" spc="122">
                <a:solidFill>
                  <a:srgbClr val="FFFFFF"/>
                </a:solidFill>
                <a:latin typeface="Alice"/>
              </a:rPr>
              <a:t>TREATMENT ROOM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9212" y="2611750"/>
            <a:ext cx="8913494" cy="2324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3"/>
              </a:lnSpc>
            </a:pPr>
            <a:r>
              <a:rPr lang="en-US" sz="2186" spc="109">
                <a:solidFill>
                  <a:srgbClr val="FFFFFF"/>
                </a:solidFill>
                <a:latin typeface="Alice"/>
              </a:rPr>
              <a:t>Our Spa allows you to replenish your mind and body with a personal sensory experience. </a:t>
            </a:r>
          </a:p>
          <a:p>
            <a:pPr algn="ctr">
              <a:lnSpc>
                <a:spcPts val="2623"/>
              </a:lnSpc>
            </a:pPr>
            <a:endParaRPr/>
          </a:p>
          <a:p>
            <a:pPr algn="ctr">
              <a:lnSpc>
                <a:spcPts val="2623"/>
              </a:lnSpc>
            </a:pPr>
            <a:r>
              <a:rPr lang="en-US" sz="2186" spc="109">
                <a:solidFill>
                  <a:srgbClr val="FFFFFF"/>
                </a:solidFill>
                <a:latin typeface="Alice"/>
              </a:rPr>
              <a:t>Located at the lobby level, each treatment room offers a recharging steam area and a choice of  healing massages, invigorating bath rituals, body wraps, facials &amp; exfoliation treatments where we cover all the five human senses.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060" y="6262911"/>
            <a:ext cx="7860494" cy="4024089"/>
            <a:chOff x="0" y="0"/>
            <a:chExt cx="2658982" cy="13612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982" cy="1361235"/>
            </a:xfrm>
            <a:custGeom>
              <a:avLst/>
              <a:gdLst/>
              <a:ahLst/>
              <a:cxnLst/>
              <a:rect l="l" t="t" r="r" b="b"/>
              <a:pathLst>
                <a:path w="2658982" h="1361235">
                  <a:moveTo>
                    <a:pt x="0" y="0"/>
                  </a:moveTo>
                  <a:lnTo>
                    <a:pt x="2658982" y="0"/>
                  </a:lnTo>
                  <a:lnTo>
                    <a:pt x="2658982" y="1361235"/>
                  </a:lnTo>
                  <a:lnTo>
                    <a:pt x="0" y="1361235"/>
                  </a:lnTo>
                  <a:close/>
                </a:path>
              </a:pathLst>
            </a:custGeom>
            <a:solidFill>
              <a:srgbClr val="545454">
                <a:alpha val="3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97399" y="6632363"/>
            <a:ext cx="6755291" cy="291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85"/>
              </a:lnSpc>
            </a:pPr>
            <a:r>
              <a:rPr lang="en-US" sz="3132" spc="31">
                <a:solidFill>
                  <a:srgbClr val="FFFEFE"/>
                </a:solidFill>
                <a:latin typeface="Alice Bold"/>
              </a:rPr>
              <a:t>Westin®WORKOUT </a:t>
            </a:r>
          </a:p>
          <a:p>
            <a:pPr>
              <a:lnSpc>
                <a:spcPts val="4385"/>
              </a:lnSpc>
            </a:pPr>
            <a:r>
              <a:rPr lang="en-US" sz="3132" spc="31">
                <a:solidFill>
                  <a:srgbClr val="FFFEFE"/>
                </a:solidFill>
                <a:latin typeface="Alice Bold"/>
              </a:rPr>
              <a:t>FITNESS STUDIO</a:t>
            </a:r>
          </a:p>
          <a:p>
            <a:pPr>
              <a:lnSpc>
                <a:spcPts val="4385"/>
              </a:lnSpc>
            </a:pPr>
            <a:endParaRPr/>
          </a:p>
          <a:p>
            <a:pPr>
              <a:lnSpc>
                <a:spcPts val="3318"/>
              </a:lnSpc>
            </a:pPr>
            <a:r>
              <a:rPr lang="en-US" sz="3132" spc="31">
                <a:solidFill>
                  <a:srgbClr val="FFFEFE"/>
                </a:solidFill>
                <a:latin typeface="Alice"/>
              </a:rPr>
              <a:t>Maintain your focus on fitness at our 24 hour gym with all essentials to power up your performance.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5932" y="0"/>
            <a:ext cx="11543604" cy="10861900"/>
            <a:chOff x="0" y="0"/>
            <a:chExt cx="3904873" cy="3674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4873" cy="3674272"/>
            </a:xfrm>
            <a:custGeom>
              <a:avLst/>
              <a:gdLst/>
              <a:ahLst/>
              <a:cxnLst/>
              <a:rect l="l" t="t" r="r" b="b"/>
              <a:pathLst>
                <a:path w="3904873" h="3674272">
                  <a:moveTo>
                    <a:pt x="0" y="0"/>
                  </a:moveTo>
                  <a:lnTo>
                    <a:pt x="3904873" y="0"/>
                  </a:lnTo>
                  <a:lnTo>
                    <a:pt x="3904873" y="3674272"/>
                  </a:lnTo>
                  <a:lnTo>
                    <a:pt x="0" y="3674272"/>
                  </a:lnTo>
                  <a:close/>
                </a:path>
              </a:pathLst>
            </a:custGeom>
            <a:solidFill>
              <a:srgbClr val="FFFEFE">
                <a:alpha val="4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8292" y="1690349"/>
            <a:ext cx="10439380" cy="826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Create and innovate in our contemporary and versatile event venues in The Westin Goa.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Kashti is our largest event venue at The Westin Goa, offering a space of approx 14,000 sqft including a sprawling lawn and a pre-function area.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Kashti is a flexible event venue of 4682 sq.ft. featuring  a pillarless ballroom, state of the art AV equipment and high-speed Wi-Fi.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Chapora offers a space of approx 1400 sqft appropriate for an interactive gathering and can be styled into a board room or breakaway space.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 Bold"/>
              </a:rPr>
              <a:t>Thyme &amp; Ash 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endParaRPr/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Celebrate your special moments, both big and small at our Thyme &amp; Ash Outdoor spaces of 4600 sqft curated for all your needs.</a:t>
            </a:r>
          </a:p>
          <a:p>
            <a:pPr>
              <a:lnSpc>
                <a:spcPts val="2830"/>
              </a:lnSpc>
              <a:spcBef>
                <a:spcPct val="0"/>
              </a:spcBef>
            </a:pPr>
            <a:r>
              <a:rPr lang="en-US" sz="2358" spc="117">
                <a:solidFill>
                  <a:srgbClr val="000000"/>
                </a:solidFill>
                <a:latin typeface="Alice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8292" y="2516982"/>
            <a:ext cx="2182149" cy="9975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8292" y="6030979"/>
            <a:ext cx="3016472" cy="4335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8292" y="591178"/>
            <a:ext cx="6018227" cy="5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1"/>
              </a:lnSpc>
            </a:pPr>
            <a:r>
              <a:rPr lang="en-US" sz="3776" spc="188">
                <a:solidFill>
                  <a:srgbClr val="000000"/>
                </a:solidFill>
                <a:latin typeface="Alice"/>
              </a:rPr>
              <a:t>MEETINGS AND EVENTS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669" y="8262448"/>
            <a:ext cx="4134075" cy="1217239"/>
            <a:chOff x="0" y="0"/>
            <a:chExt cx="2735225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62878" y="8632665"/>
            <a:ext cx="3293657" cy="45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917" spc="145">
                <a:solidFill>
                  <a:srgbClr val="FFFFFF"/>
                </a:solidFill>
                <a:latin typeface="Alice"/>
              </a:rPr>
              <a:t>KASHTI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74527" y="1460803"/>
            <a:ext cx="12494167" cy="1388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3"/>
              </a:lnSpc>
            </a:pPr>
            <a:r>
              <a:rPr lang="en-US" sz="3973">
                <a:solidFill>
                  <a:srgbClr val="FFFFFF"/>
                </a:solidFill>
                <a:latin typeface="Alice"/>
              </a:rPr>
              <a:t> THE SUSEGAD WAY OF LIFE 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Alice"/>
              </a:rPr>
              <a:t>INVITES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321938" y="9665118"/>
            <a:ext cx="4352091" cy="32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3"/>
              </a:lnSpc>
              <a:spcBef>
                <a:spcPct val="0"/>
              </a:spcBef>
            </a:pPr>
            <a:r>
              <a:rPr lang="en-US" sz="1902">
                <a:solidFill>
                  <a:srgbClr val="FFFFFF"/>
                </a:solidFill>
                <a:latin typeface="Alice"/>
              </a:rPr>
              <a:t>Susegad - Tranquil Living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849100" y="3380248"/>
            <a:ext cx="7410200" cy="571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5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Alice"/>
              </a:rPr>
              <a:t>The Westin Goa in Anjuna is nestled amidst an idyllic sanctuary serenading your senses from the moment you are welcomed in our haven.</a:t>
            </a:r>
          </a:p>
          <a:p>
            <a:pPr>
              <a:lnSpc>
                <a:spcPts val="3785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Alice"/>
              </a:rPr>
              <a:t> </a:t>
            </a:r>
          </a:p>
          <a:p>
            <a:pPr>
              <a:lnSpc>
                <a:spcPts val="3785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Alice"/>
              </a:rPr>
              <a:t>The Westin Goa offers rejuvenating experiences in one of the most stunning travel destinations in India. </a:t>
            </a:r>
          </a:p>
          <a:p>
            <a:pPr>
              <a:lnSpc>
                <a:spcPts val="3785"/>
              </a:lnSpc>
              <a:spcBef>
                <a:spcPct val="0"/>
              </a:spcBef>
            </a:pPr>
            <a:endParaRPr/>
          </a:p>
          <a:p>
            <a:pPr>
              <a:lnSpc>
                <a:spcPts val="3785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Alice"/>
              </a:rPr>
              <a:t>Meanwhile, serenity beckons from our beautifully appointed 171 hotel rooms, suites and deluxe patio rooms where you can fuel your energy.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4786" y="683281"/>
            <a:ext cx="7118428" cy="68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0"/>
              </a:lnSpc>
            </a:pPr>
            <a:r>
              <a:rPr lang="en-US" sz="4466" spc="223">
                <a:solidFill>
                  <a:srgbClr val="000000"/>
                </a:solidFill>
                <a:latin typeface="Alice"/>
              </a:rPr>
              <a:t>MEETINGS AND EVENTS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0129" y="2351916"/>
            <a:ext cx="2495731" cy="6668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KASHTI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KASHTI 1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KASHTI 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PFA 1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PFA 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LAWNS CHAPORA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THYME &amp; ASH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56154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LENGTH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52443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WIDTH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4088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HEIGHT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28535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AREA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99703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CONF.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63322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SCHOOL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05906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THEATRE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53962" y="1383643"/>
            <a:ext cx="2495731" cy="73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BOARDROOM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5594" y="2351916"/>
            <a:ext cx="702125" cy="6873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95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62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32 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101 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85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54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94331" y="2361348"/>
            <a:ext cx="397312" cy="581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49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49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49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20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16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27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29422" y="2357418"/>
            <a:ext cx="824659" cy="6014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22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22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22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14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14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14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68790" y="2351916"/>
            <a:ext cx="1089524" cy="6873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4682</a:t>
            </a:r>
          </a:p>
          <a:p>
            <a:pPr>
              <a:lnSpc>
                <a:spcPts val="6679"/>
              </a:lnSpc>
            </a:pPr>
            <a:r>
              <a:rPr lang="en-US" sz="2671" dirty="0" smtClean="0">
                <a:solidFill>
                  <a:srgbClr val="000000"/>
                </a:solidFill>
                <a:latin typeface="Glacial Indifference Bold"/>
              </a:rPr>
              <a:t>3067</a:t>
            </a:r>
          </a:p>
          <a:p>
            <a:pPr>
              <a:lnSpc>
                <a:spcPts val="6679"/>
              </a:lnSpc>
            </a:pPr>
            <a:r>
              <a:rPr lang="en-US" sz="2671" spc="309" dirty="0" smtClean="0">
                <a:solidFill>
                  <a:srgbClr val="000000"/>
                </a:solidFill>
                <a:latin typeface="Glacial Indifference Bold"/>
              </a:rPr>
              <a:t>1615</a:t>
            </a:r>
            <a:endParaRPr lang="en-US" sz="2671" spc="309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6679"/>
              </a:lnSpc>
            </a:pPr>
            <a:r>
              <a:rPr lang="en-US" sz="2671" dirty="0" smtClean="0">
                <a:solidFill>
                  <a:srgbClr val="000000"/>
                </a:solidFill>
                <a:latin typeface="Glacial Indifference Bold"/>
              </a:rPr>
              <a:t>2020</a:t>
            </a:r>
          </a:p>
          <a:p>
            <a:pPr>
              <a:lnSpc>
                <a:spcPts val="6679"/>
              </a:lnSpc>
            </a:pPr>
            <a:r>
              <a:rPr lang="en-US" sz="2671" dirty="0" smtClean="0">
                <a:solidFill>
                  <a:srgbClr val="000000"/>
                </a:solidFill>
                <a:latin typeface="Glacial Indifference Bold"/>
              </a:rPr>
              <a:t>1360</a:t>
            </a:r>
            <a:endParaRPr lang="en-US" sz="2671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5786</a:t>
            </a:r>
          </a:p>
          <a:p>
            <a:pPr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1458</a:t>
            </a:r>
          </a:p>
          <a:p>
            <a:pPr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4600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869914" y="2360169"/>
            <a:ext cx="593407" cy="773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200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150</a:t>
            </a:r>
          </a:p>
          <a:p>
            <a:pPr algn="ctr">
              <a:lnSpc>
                <a:spcPts val="6679"/>
              </a:lnSpc>
            </a:pPr>
            <a:r>
              <a:rPr lang="en-US" sz="2671" dirty="0" smtClean="0">
                <a:solidFill>
                  <a:srgbClr val="000000"/>
                </a:solidFill>
                <a:latin typeface="Glacial Indifference Bold"/>
              </a:rPr>
              <a:t>50</a:t>
            </a:r>
            <a:endParaRPr lang="en-US" sz="1200" dirty="0">
              <a:solidFill>
                <a:srgbClr val="000000"/>
              </a:solidFill>
              <a:latin typeface="Arimo Bold"/>
            </a:endParaRPr>
          </a:p>
          <a:p>
            <a:pPr algn="ctr">
              <a:lnSpc>
                <a:spcPts val="6679"/>
              </a:lnSpc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42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15702" y="2357418"/>
            <a:ext cx="918152" cy="7732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180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135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45</a:t>
            </a:r>
          </a:p>
          <a:p>
            <a:pPr algn="ctr">
              <a:lnSpc>
                <a:spcPts val="6679"/>
              </a:lnSpc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1200" dirty="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 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 38 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 dirty="0">
                <a:solidFill>
                  <a:srgbClr val="000000"/>
                </a:solidFill>
                <a:latin typeface="Glacial Indifference 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65402" y="2351916"/>
            <a:ext cx="576739" cy="665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350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250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100</a:t>
            </a:r>
          </a:p>
          <a:p>
            <a:pPr algn="ctr">
              <a:lnSpc>
                <a:spcPts val="6679"/>
              </a:lnSpc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1200">
                <a:solidFill>
                  <a:srgbClr val="000000"/>
                </a:solidFill>
                <a:latin typeface="Arimo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75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987847" y="2351916"/>
            <a:ext cx="413980" cy="6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74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40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34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32</a:t>
            </a:r>
          </a:p>
          <a:p>
            <a:pPr algn="ctr">
              <a:lnSpc>
                <a:spcPts val="6679"/>
              </a:lnSpc>
            </a:pPr>
            <a:r>
              <a:rPr lang="en-US" sz="2671">
                <a:solidFill>
                  <a:srgbClr val="000000"/>
                </a:solidFill>
                <a:latin typeface="Glacial Indifference Bold"/>
              </a:rPr>
              <a:t>-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46985"/>
            <a:ext cx="9046534" cy="7340015"/>
            <a:chOff x="0" y="0"/>
            <a:chExt cx="3060186" cy="24829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60185" cy="2482919"/>
            </a:xfrm>
            <a:custGeom>
              <a:avLst/>
              <a:gdLst/>
              <a:ahLst/>
              <a:cxnLst/>
              <a:rect l="l" t="t" r="r" b="b"/>
              <a:pathLst>
                <a:path w="3060185" h="2482919">
                  <a:moveTo>
                    <a:pt x="0" y="0"/>
                  </a:moveTo>
                  <a:lnTo>
                    <a:pt x="3060185" y="0"/>
                  </a:lnTo>
                  <a:lnTo>
                    <a:pt x="3060185" y="2482919"/>
                  </a:lnTo>
                  <a:lnTo>
                    <a:pt x="0" y="2482919"/>
                  </a:lnTo>
                  <a:close/>
                </a:path>
              </a:pathLst>
            </a:custGeom>
            <a:solidFill>
              <a:srgbClr val="545454">
                <a:alpha val="6862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4609" y="3776628"/>
            <a:ext cx="8110458" cy="620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85"/>
              </a:lnSpc>
            </a:pPr>
            <a:r>
              <a:rPr lang="en-US" sz="3132" spc="31" dirty="0">
                <a:solidFill>
                  <a:srgbClr val="FFFEFE"/>
                </a:solidFill>
                <a:latin typeface="Alice Bold"/>
              </a:rPr>
              <a:t>Westin Family Kids Club®</a:t>
            </a:r>
          </a:p>
          <a:p>
            <a:pPr algn="just">
              <a:lnSpc>
                <a:spcPts val="4385"/>
              </a:lnSpc>
            </a:pPr>
            <a:endParaRPr/>
          </a:p>
          <a:p>
            <a:pPr>
              <a:lnSpc>
                <a:spcPts val="3318"/>
              </a:lnSpc>
            </a:pPr>
            <a:r>
              <a:rPr lang="en-US" sz="3132" spc="31" dirty="0">
                <a:solidFill>
                  <a:srgbClr val="FFFEFE"/>
                </a:solidFill>
                <a:latin typeface="Alice"/>
              </a:rPr>
              <a:t>Westin Family kids club features fun activities at The Westin Goa such as origami, sand castle making, magic show, dancing, baby </a:t>
            </a:r>
            <a:r>
              <a:rPr lang="en-US" sz="3132" spc="31" dirty="0" err="1">
                <a:solidFill>
                  <a:srgbClr val="FFFEFE"/>
                </a:solidFill>
                <a:latin typeface="Alice"/>
              </a:rPr>
              <a:t>zumba</a:t>
            </a:r>
            <a:r>
              <a:rPr lang="en-US" sz="3132" spc="31" dirty="0">
                <a:solidFill>
                  <a:srgbClr val="FFFEFE"/>
                </a:solidFill>
                <a:latin typeface="Alice"/>
              </a:rPr>
              <a:t> dancing and much more to cater to children along with a playful kids activity area. </a:t>
            </a:r>
          </a:p>
          <a:p>
            <a:pPr>
              <a:lnSpc>
                <a:spcPts val="3318"/>
              </a:lnSpc>
            </a:pPr>
            <a:endParaRPr/>
          </a:p>
          <a:p>
            <a:pPr>
              <a:lnSpc>
                <a:spcPts val="3318"/>
              </a:lnSpc>
            </a:pPr>
            <a:r>
              <a:rPr lang="en-US" sz="3200" spc="23" dirty="0" smtClean="0">
                <a:solidFill>
                  <a:srgbClr val="FFFEFE"/>
                </a:solidFill>
                <a:latin typeface="Alice"/>
              </a:rPr>
              <a:t>We also offer a separate pantry, diaper station, and additional washrooms for a holistic approach for any requirement.</a:t>
            </a:r>
          </a:p>
          <a:p>
            <a:pPr>
              <a:lnSpc>
                <a:spcPts val="3318"/>
              </a:lnSpc>
            </a:pPr>
            <a:r>
              <a:rPr lang="en-US" sz="3132" spc="31" dirty="0" smtClean="0">
                <a:solidFill>
                  <a:srgbClr val="FFFEFE"/>
                </a:solidFill>
                <a:latin typeface="Alice"/>
              </a:rPr>
              <a:t>.</a:t>
            </a:r>
            <a:endParaRPr lang="en-US" sz="3132" spc="31" dirty="0">
              <a:solidFill>
                <a:srgbClr val="FFFEFE"/>
              </a:solidFill>
              <a:latin typeface="Alice"/>
            </a:endParaRPr>
          </a:p>
          <a:p>
            <a:pPr>
              <a:lnSpc>
                <a:spcPts val="3318"/>
              </a:lnSpc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931473"/>
            <a:ext cx="9335577" cy="7640733"/>
            <a:chOff x="0" y="0"/>
            <a:chExt cx="3093156" cy="25316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2531603"/>
            </a:xfrm>
            <a:custGeom>
              <a:avLst/>
              <a:gdLst/>
              <a:ahLst/>
              <a:cxnLst/>
              <a:rect l="l" t="t" r="r" b="b"/>
              <a:pathLst>
                <a:path w="3093156" h="2531603">
                  <a:moveTo>
                    <a:pt x="0" y="0"/>
                  </a:moveTo>
                  <a:lnTo>
                    <a:pt x="3093156" y="0"/>
                  </a:lnTo>
                  <a:lnTo>
                    <a:pt x="3093156" y="2531603"/>
                  </a:lnTo>
                  <a:lnTo>
                    <a:pt x="0" y="2531603"/>
                  </a:lnTo>
                  <a:close/>
                </a:path>
              </a:pathLst>
            </a:custGeom>
            <a:solidFill>
              <a:srgbClr val="545454">
                <a:alpha val="3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310224" y="4414913"/>
            <a:ext cx="9724104" cy="13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85"/>
              </a:lnSpc>
            </a:pPr>
            <a:r>
              <a:rPr lang="en-US" sz="3132" spc="31">
                <a:solidFill>
                  <a:srgbClr val="FFFEFE"/>
                </a:solidFill>
                <a:latin typeface="Alice Bold"/>
              </a:rPr>
              <a:t>REJUVENATE AT THE ADULT ACTIVITY AREA</a:t>
            </a:r>
          </a:p>
          <a:p>
            <a:pPr algn="r">
              <a:lnSpc>
                <a:spcPts val="3318"/>
              </a:lnSpc>
            </a:pPr>
            <a:endParaRPr/>
          </a:p>
          <a:p>
            <a:pPr algn="r">
              <a:lnSpc>
                <a:spcPts val="3318"/>
              </a:lnSpc>
            </a:pPr>
            <a:r>
              <a:rPr lang="en-US" sz="3132" spc="31">
                <a:solidFill>
                  <a:srgbClr val="FFFEFE"/>
                </a:solidFill>
                <a:latin typeface="Alice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66665" y="5748262"/>
            <a:ext cx="8467662" cy="448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5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lice"/>
              </a:rPr>
              <a:t>When you are tempted for stimulating activities,</a:t>
            </a:r>
          </a:p>
          <a:p>
            <a:pPr>
              <a:lnSpc>
                <a:spcPts val="3545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lice"/>
              </a:rPr>
              <a:t>The Westin Goa offers a variety of  welcoming diversions such as snooker table etc. </a:t>
            </a:r>
          </a:p>
          <a:p>
            <a:pPr>
              <a:lnSpc>
                <a:spcPts val="3545"/>
              </a:lnSpc>
              <a:spcBef>
                <a:spcPct val="0"/>
              </a:spcBef>
            </a:pPr>
            <a:r>
              <a:rPr lang="en-US" sz="2532">
                <a:solidFill>
                  <a:srgbClr val="FFFFFF"/>
                </a:solidFill>
                <a:latin typeface="Alice"/>
              </a:rPr>
              <a:t>Unwind beyond your living room with a customized beach bag filled with replenishing goods or take a sustainable healthy ride along the shores in an E-Bike. </a:t>
            </a:r>
          </a:p>
          <a:p>
            <a:pPr>
              <a:lnSpc>
                <a:spcPts val="3545"/>
              </a:lnSpc>
              <a:spcBef>
                <a:spcPct val="0"/>
              </a:spcBef>
            </a:pPr>
            <a:endParaRPr/>
          </a:p>
          <a:p>
            <a:pPr>
              <a:lnSpc>
                <a:spcPts val="3545"/>
              </a:lnSpc>
              <a:spcBef>
                <a:spcPct val="0"/>
              </a:spcBef>
            </a:pPr>
            <a:endParaRPr/>
          </a:p>
          <a:p>
            <a:pPr>
              <a:lnSpc>
                <a:spcPts val="3545"/>
              </a:lnSpc>
              <a:spcBef>
                <a:spcPct val="0"/>
              </a:spcBef>
            </a:pPr>
            <a:endParaRPr/>
          </a:p>
          <a:p>
            <a:pPr>
              <a:lnSpc>
                <a:spcPts val="3545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189700"/>
            <a:ext cx="9333117" cy="9097300"/>
            <a:chOff x="0" y="0"/>
            <a:chExt cx="3157129" cy="30773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57128" cy="3077358"/>
            </a:xfrm>
            <a:custGeom>
              <a:avLst/>
              <a:gdLst/>
              <a:ahLst/>
              <a:cxnLst/>
              <a:rect l="l" t="t" r="r" b="b"/>
              <a:pathLst>
                <a:path w="3157128" h="3077358">
                  <a:moveTo>
                    <a:pt x="0" y="0"/>
                  </a:moveTo>
                  <a:lnTo>
                    <a:pt x="3157128" y="0"/>
                  </a:lnTo>
                  <a:lnTo>
                    <a:pt x="3157128" y="3077358"/>
                  </a:lnTo>
                  <a:lnTo>
                    <a:pt x="0" y="3077358"/>
                  </a:lnTo>
                  <a:close/>
                </a:path>
              </a:pathLst>
            </a:custGeom>
            <a:solidFill>
              <a:srgbClr val="545454">
                <a:alpha val="37647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2368" y="1771732"/>
            <a:ext cx="8162890" cy="8693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spc="36">
                <a:solidFill>
                  <a:srgbClr val="FFFEFE"/>
                </a:solidFill>
                <a:latin typeface="Glacial Indifference Bold"/>
              </a:rPr>
              <a:t>LOCATION</a:t>
            </a:r>
          </a:p>
          <a:p>
            <a:pPr algn="just">
              <a:lnSpc>
                <a:spcPts val="3219"/>
              </a:lnSpc>
            </a:pPr>
            <a:endParaRPr/>
          </a:p>
          <a:p>
            <a:pPr algn="just">
              <a:lnSpc>
                <a:spcPts val="3219"/>
              </a:lnSpc>
            </a:pPr>
            <a:r>
              <a:rPr lang="en-US" sz="3199" spc="31">
                <a:solidFill>
                  <a:srgbClr val="FFFEFE"/>
                </a:solidFill>
                <a:latin typeface="Glacial Indifference"/>
              </a:rPr>
              <a:t>Complimentary Coach Service </a:t>
            </a:r>
            <a:r>
              <a:rPr lang="en-US" sz="2299" spc="22">
                <a:solidFill>
                  <a:srgbClr val="FFFEFE"/>
                </a:solidFill>
                <a:latin typeface="Glacial Indifference"/>
              </a:rPr>
              <a:t>from the Airport</a:t>
            </a:r>
          </a:p>
          <a:p>
            <a:pPr algn="just">
              <a:lnSpc>
                <a:spcPts val="3219"/>
              </a:lnSpc>
            </a:pPr>
            <a:r>
              <a:rPr lang="en-US" sz="2299" spc="22">
                <a:solidFill>
                  <a:srgbClr val="FFFEFE"/>
                </a:solidFill>
                <a:latin typeface="Glacial Indifference"/>
              </a:rPr>
              <a:t>Electric Car Charging Stations </a:t>
            </a:r>
          </a:p>
          <a:p>
            <a:pPr algn="just">
              <a:lnSpc>
                <a:spcPts val="3219"/>
              </a:lnSpc>
            </a:pPr>
            <a:r>
              <a:rPr lang="en-US" sz="2299" spc="22">
                <a:solidFill>
                  <a:srgbClr val="FFFEFE"/>
                </a:solidFill>
                <a:latin typeface="Glacial Indifference"/>
              </a:rPr>
              <a:t>Complimentary Cycle rides to the Beach (subject to availability)</a:t>
            </a:r>
          </a:p>
          <a:p>
            <a:pPr algn="just">
              <a:lnSpc>
                <a:spcPts val="3919"/>
              </a:lnSpc>
            </a:pPr>
            <a:endParaRPr/>
          </a:p>
          <a:p>
            <a:pPr marL="604428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43.9 kilometers - Dabolim Airport</a:t>
            </a:r>
          </a:p>
          <a:p>
            <a:pPr marL="604429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15 kilometers - Thivim Train Station</a:t>
            </a:r>
          </a:p>
          <a:p>
            <a:pPr algn="just">
              <a:lnSpc>
                <a:spcPts val="3919"/>
              </a:lnSpc>
            </a:pPr>
            <a:endParaRPr/>
          </a:p>
          <a:p>
            <a:pPr marL="604428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2.1 kilometers  - Anjuna Beach</a:t>
            </a:r>
          </a:p>
          <a:p>
            <a:pPr marL="604429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2.1 kilometers - Vagator Beach</a:t>
            </a:r>
          </a:p>
          <a:p>
            <a:pPr marL="604429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9.5 kilometers - Calangute Beach</a:t>
            </a:r>
          </a:p>
          <a:p>
            <a:pPr marL="604429" lvl="1" indent="-302214" algn="just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12 kilometers - Candolim Beach</a:t>
            </a:r>
          </a:p>
          <a:p>
            <a:pPr marL="604429" lvl="1" indent="-302214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15 kilometers - Ashvem Beach</a:t>
            </a:r>
          </a:p>
          <a:p>
            <a:pPr>
              <a:lnSpc>
                <a:spcPts val="3919"/>
              </a:lnSpc>
            </a:pPr>
            <a:endParaRPr/>
          </a:p>
          <a:p>
            <a:pPr marL="604429" lvl="1" indent="-302214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EFE"/>
                </a:solidFill>
                <a:latin typeface="Glacial Indifference"/>
              </a:rPr>
              <a:t>29 kilometers - Old Goa</a:t>
            </a:r>
          </a:p>
          <a:p>
            <a:pPr marL="604429" lvl="1" indent="-302214">
              <a:lnSpc>
                <a:spcPts val="3919"/>
              </a:lnSpc>
              <a:buFont typeface="Arial"/>
              <a:buChar char="•"/>
            </a:pPr>
            <a:r>
              <a:rPr lang="en-US" sz="2799" spc="27">
                <a:solidFill>
                  <a:srgbClr val="FFFFFF"/>
                </a:solidFill>
                <a:latin typeface="Glacial Indifference"/>
              </a:rPr>
              <a:t>82 kilometers - Dudhsagar Falls</a:t>
            </a:r>
          </a:p>
          <a:p>
            <a:pPr>
              <a:lnSpc>
                <a:spcPts val="3919"/>
              </a:lnSpc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9096" y="735284"/>
            <a:ext cx="14584954" cy="802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4"/>
              </a:lnSpc>
              <a:spcBef>
                <a:spcPct val="0"/>
              </a:spcBef>
            </a:pPr>
            <a:r>
              <a:rPr lang="en-US" sz="4638">
                <a:solidFill>
                  <a:srgbClr val="FFFFFF"/>
                </a:solidFill>
                <a:latin typeface="Alice"/>
              </a:rPr>
              <a:t>EXPERIENTIAL ACTIVITIES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22446" y="2126856"/>
            <a:ext cx="14443108" cy="291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  <a:spcBef>
                <a:spcPct val="0"/>
              </a:spcBef>
            </a:pPr>
            <a:r>
              <a:rPr lang="en-US" sz="2363">
                <a:solidFill>
                  <a:srgbClr val="FFFFFF"/>
                </a:solidFill>
                <a:latin typeface="Alice"/>
              </a:rPr>
              <a:t>There is no doubt in that Goa has been a favorite destination for all, with all the exciting activities and the serene beach of Anjuna, attracting travelers from far and wide. </a:t>
            </a:r>
          </a:p>
          <a:p>
            <a:pPr algn="ctr">
              <a:lnSpc>
                <a:spcPts val="330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309"/>
              </a:lnSpc>
              <a:spcBef>
                <a:spcPct val="0"/>
              </a:spcBef>
            </a:pPr>
            <a:r>
              <a:rPr lang="en-US" sz="2363">
                <a:solidFill>
                  <a:srgbClr val="FFFFFF"/>
                </a:solidFill>
                <a:latin typeface="Alice"/>
              </a:rPr>
              <a:t>With a protracted coastline, blustery shorelines and splendid skies, Goa gives sufficient chances to experience what life is all about with a touch of mindfulness. </a:t>
            </a:r>
          </a:p>
          <a:p>
            <a:pPr algn="ctr">
              <a:lnSpc>
                <a:spcPts val="330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309"/>
              </a:lnSpc>
              <a:spcBef>
                <a:spcPct val="0"/>
              </a:spcBef>
            </a:pPr>
            <a:r>
              <a:rPr lang="en-US" sz="2363">
                <a:solidFill>
                  <a:srgbClr val="FFFFFF"/>
                </a:solidFill>
                <a:latin typeface="Alice"/>
              </a:rPr>
              <a:t>Explore vibrant flea markets, indulge in various water sports or take a selfie at the famous Parra.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6132" y="6637478"/>
            <a:ext cx="10428216" cy="1761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43"/>
              </a:lnSpc>
            </a:pPr>
            <a:r>
              <a:rPr lang="en-US" sz="3316">
                <a:solidFill>
                  <a:srgbClr val="FFFFFF"/>
                </a:solidFill>
                <a:latin typeface="Alice"/>
              </a:rPr>
              <a:t>08.322.271.300</a:t>
            </a:r>
          </a:p>
          <a:p>
            <a:pPr algn="ctr">
              <a:lnSpc>
                <a:spcPts val="4643"/>
              </a:lnSpc>
            </a:pPr>
            <a:r>
              <a:rPr lang="en-US" sz="3316">
                <a:solidFill>
                  <a:srgbClr val="FFFFFF"/>
                </a:solidFill>
                <a:latin typeface="Alice"/>
              </a:rPr>
              <a:t>Survey No 204/1 Sub Division 1, Dmello Waddo, </a:t>
            </a:r>
          </a:p>
          <a:p>
            <a:pPr algn="ctr">
              <a:lnSpc>
                <a:spcPts val="4643"/>
              </a:lnSpc>
              <a:spcBef>
                <a:spcPct val="0"/>
              </a:spcBef>
            </a:pPr>
            <a:r>
              <a:rPr lang="en-US" sz="3316">
                <a:solidFill>
                  <a:srgbClr val="FFFFFF"/>
                </a:solidFill>
                <a:latin typeface="Alice"/>
              </a:rPr>
              <a:t>Anjuna Bardez, Goa  403509 India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8021" y="3549651"/>
            <a:ext cx="5980341" cy="15938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92961" y="6713678"/>
            <a:ext cx="439805" cy="439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2804" y="8262448"/>
            <a:ext cx="3685876" cy="1217239"/>
            <a:chOff x="0" y="0"/>
            <a:chExt cx="2438684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684" cy="805361"/>
            </a:xfrm>
            <a:custGeom>
              <a:avLst/>
              <a:gdLst/>
              <a:ahLst/>
              <a:cxnLst/>
              <a:rect l="l" t="t" r="r" b="b"/>
              <a:pathLst>
                <a:path w="2438684" h="805361">
                  <a:moveTo>
                    <a:pt x="0" y="0"/>
                  </a:moveTo>
                  <a:lnTo>
                    <a:pt x="2438684" y="0"/>
                  </a:lnTo>
                  <a:lnTo>
                    <a:pt x="2438684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93091" y="8637217"/>
            <a:ext cx="3225302" cy="44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7"/>
              </a:lnSpc>
            </a:pPr>
            <a:r>
              <a:rPr lang="en-US" sz="2856" spc="142">
                <a:solidFill>
                  <a:srgbClr val="FFFFFF"/>
                </a:solidFill>
                <a:latin typeface="Alice"/>
              </a:rPr>
              <a:t>ATRIUM LOBBY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702" y="-347962"/>
            <a:ext cx="7860494" cy="11249178"/>
            <a:chOff x="0" y="0"/>
            <a:chExt cx="2658982" cy="3805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8982" cy="3805277"/>
            </a:xfrm>
            <a:custGeom>
              <a:avLst/>
              <a:gdLst/>
              <a:ahLst/>
              <a:cxnLst/>
              <a:rect l="l" t="t" r="r" b="b"/>
              <a:pathLst>
                <a:path w="2658982" h="3805277">
                  <a:moveTo>
                    <a:pt x="0" y="0"/>
                  </a:moveTo>
                  <a:lnTo>
                    <a:pt x="2658982" y="0"/>
                  </a:lnTo>
                  <a:lnTo>
                    <a:pt x="2658982" y="3805277"/>
                  </a:lnTo>
                  <a:lnTo>
                    <a:pt x="0" y="3805277"/>
                  </a:lnTo>
                  <a:close/>
                </a:path>
              </a:pathLst>
            </a:custGeom>
            <a:solidFill>
              <a:srgbClr val="545454">
                <a:alpha val="45882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50040" y="367729"/>
            <a:ext cx="7050886" cy="9143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99"/>
              </a:lnSpc>
            </a:pPr>
            <a:r>
              <a:rPr lang="en-US" sz="2642" u="sng" spc="26" dirty="0">
                <a:solidFill>
                  <a:srgbClr val="FFFFFF"/>
                </a:solidFill>
                <a:latin typeface="Glacial Indifference Bold"/>
              </a:rPr>
              <a:t>Guest Rooms</a:t>
            </a:r>
          </a:p>
          <a:p>
            <a:pPr>
              <a:lnSpc>
                <a:spcPts val="3699"/>
              </a:lnSpc>
            </a:pPr>
            <a:r>
              <a:rPr lang="en-US" sz="2642" u="sng" spc="26" dirty="0">
                <a:solidFill>
                  <a:srgbClr val="FFFFFF"/>
                </a:solidFill>
                <a:latin typeface="Glacial Indifference Bold"/>
              </a:rPr>
              <a:t>171 rooms</a:t>
            </a:r>
          </a:p>
          <a:p>
            <a:pPr>
              <a:lnSpc>
                <a:spcPts val="3699"/>
              </a:lnSpc>
            </a:pPr>
            <a:endParaRPr/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96 King Rooms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51 Double Rooms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Four Family Studios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10 Patio, Pool Access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Nine Executive Suites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One Presidential Suite</a:t>
            </a:r>
          </a:p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2642" u="sng" spc="26" dirty="0">
                <a:solidFill>
                  <a:srgbClr val="FFFFFF"/>
                </a:solidFill>
                <a:latin typeface="Glacial Indifference Bold"/>
              </a:rPr>
              <a:t>Guest Room Features</a:t>
            </a:r>
          </a:p>
          <a:p>
            <a:pPr>
              <a:lnSpc>
                <a:spcPts val="3699"/>
              </a:lnSpc>
            </a:pPr>
            <a:endParaRPr/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Four fixture washroom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Room service, 24-Hour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Heavenly® Bed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Heavenly® Bath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White Tea Aloe bath amenities</a:t>
            </a:r>
          </a:p>
          <a:p>
            <a:pPr marL="570465" lvl="1" indent="-285232">
              <a:lnSpc>
                <a:spcPts val="4703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55 inch LED Smart TV in all rooms</a:t>
            </a:r>
          </a:p>
          <a:p>
            <a:pPr marL="570465" lvl="1" indent="-285232">
              <a:lnSpc>
                <a:spcPts val="3699"/>
              </a:lnSpc>
              <a:buFont typeface="Arial"/>
              <a:buChar char="•"/>
            </a:pPr>
            <a:r>
              <a:rPr lang="en-US" sz="2642" spc="26" dirty="0">
                <a:solidFill>
                  <a:srgbClr val="FFFFFF"/>
                </a:solidFill>
                <a:latin typeface="Glacial Indifference"/>
              </a:rPr>
              <a:t>Complimentary High Speed Wi-Fi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2804" y="8262448"/>
            <a:ext cx="3685876" cy="1217239"/>
            <a:chOff x="0" y="0"/>
            <a:chExt cx="2438684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684" cy="805361"/>
            </a:xfrm>
            <a:custGeom>
              <a:avLst/>
              <a:gdLst/>
              <a:ahLst/>
              <a:cxnLst/>
              <a:rect l="l" t="t" r="r" b="b"/>
              <a:pathLst>
                <a:path w="2438684" h="805361">
                  <a:moveTo>
                    <a:pt x="0" y="0"/>
                  </a:moveTo>
                  <a:lnTo>
                    <a:pt x="2438684" y="0"/>
                  </a:lnTo>
                  <a:lnTo>
                    <a:pt x="2438684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483129" y="8645415"/>
            <a:ext cx="3245226" cy="441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8"/>
              </a:lnSpc>
            </a:pPr>
            <a:r>
              <a:rPr lang="en-US" sz="2874" spc="143">
                <a:solidFill>
                  <a:srgbClr val="FFFFFF"/>
                </a:solidFill>
                <a:latin typeface="Alice"/>
              </a:rPr>
              <a:t>DELUXE 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669" y="8262448"/>
            <a:ext cx="4134075" cy="1217239"/>
            <a:chOff x="0" y="0"/>
            <a:chExt cx="2735225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62878" y="8632665"/>
            <a:ext cx="3293657" cy="45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917" spc="145">
                <a:solidFill>
                  <a:srgbClr val="FFFFFF"/>
                </a:solidFill>
                <a:latin typeface="Alice"/>
              </a:rPr>
              <a:t>DELUXE DOUBLE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669" y="8262448"/>
            <a:ext cx="4134075" cy="1217239"/>
            <a:chOff x="0" y="0"/>
            <a:chExt cx="2735225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62878" y="8632665"/>
            <a:ext cx="3293657" cy="45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917" spc="145">
                <a:solidFill>
                  <a:srgbClr val="FFFFFF"/>
                </a:solidFill>
                <a:latin typeface="Alice"/>
              </a:rPr>
              <a:t>FAMILY STUDIO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59713" y="8262448"/>
            <a:ext cx="4817030" cy="1217239"/>
            <a:chOff x="0" y="0"/>
            <a:chExt cx="3187089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7089" cy="805361"/>
            </a:xfrm>
            <a:custGeom>
              <a:avLst/>
              <a:gdLst/>
              <a:ahLst/>
              <a:cxnLst/>
              <a:rect l="l" t="t" r="r" b="b"/>
              <a:pathLst>
                <a:path w="3187089" h="805361">
                  <a:moveTo>
                    <a:pt x="0" y="0"/>
                  </a:moveTo>
                  <a:lnTo>
                    <a:pt x="3187089" y="0"/>
                  </a:lnTo>
                  <a:lnTo>
                    <a:pt x="3187089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637237" y="8632665"/>
            <a:ext cx="4061982" cy="45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917" spc="145">
                <a:solidFill>
                  <a:srgbClr val="FFFFFF"/>
                </a:solidFill>
                <a:latin typeface="Alice"/>
              </a:rPr>
              <a:t>EXECUTIVE SUITE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2669" y="8262448"/>
            <a:ext cx="4134075" cy="1217239"/>
            <a:chOff x="0" y="0"/>
            <a:chExt cx="2735225" cy="8053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5225" cy="805361"/>
            </a:xfrm>
            <a:custGeom>
              <a:avLst/>
              <a:gdLst/>
              <a:ahLst/>
              <a:cxnLst/>
              <a:rect l="l" t="t" r="r" b="b"/>
              <a:pathLst>
                <a:path w="2735225" h="805361">
                  <a:moveTo>
                    <a:pt x="0" y="0"/>
                  </a:moveTo>
                  <a:lnTo>
                    <a:pt x="2735225" y="0"/>
                  </a:lnTo>
                  <a:lnTo>
                    <a:pt x="2735225" y="805361"/>
                  </a:lnTo>
                  <a:lnTo>
                    <a:pt x="0" y="805361"/>
                  </a:lnTo>
                  <a:close/>
                </a:path>
              </a:pathLst>
            </a:custGeom>
            <a:solidFill>
              <a:srgbClr val="545454">
                <a:alpha val="60000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62878" y="8632665"/>
            <a:ext cx="3293657" cy="45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917" spc="145">
                <a:solidFill>
                  <a:srgbClr val="FFFFFF"/>
                </a:solidFill>
                <a:latin typeface="Alice"/>
              </a:rPr>
              <a:t>POOL PATIO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1082</Words>
  <Application>Microsoft Office PowerPoint</Application>
  <PresentationFormat>Custom</PresentationFormat>
  <Paragraphs>215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Alice</vt:lpstr>
      <vt:lpstr>Calibri</vt:lpstr>
      <vt:lpstr>Glacial Indifference Bold</vt:lpstr>
      <vt:lpstr>Glacial Indifference</vt:lpstr>
      <vt:lpstr>Alice Bold</vt:lpstr>
      <vt:lpstr>Arimo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Welcome to the 'Susegad' life - The Westin Goa</dc:title>
  <dc:creator>Swastika Ghosal</dc:creator>
  <cp:lastModifiedBy>Amit Bhattacharjee</cp:lastModifiedBy>
  <cp:revision>4</cp:revision>
  <dcterms:created xsi:type="dcterms:W3CDTF">2006-08-16T00:00:00Z</dcterms:created>
  <dcterms:modified xsi:type="dcterms:W3CDTF">2021-04-05T05:33:44Z</dcterms:modified>
  <dc:identifier>DAEXnSOj1Z0</dc:identifier>
</cp:coreProperties>
</file>