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5143500" cx="9144000"/>
  <p:notesSz cx="6858000" cy="9144000"/>
  <p:embeddedFontLst>
    <p:embeddedFont>
      <p:font typeface="Nunito"/>
      <p:regular r:id="rId38"/>
      <p:bold r:id="rId39"/>
      <p:italic r:id="rId40"/>
      <p:boldItalic r:id="rId41"/>
    </p:embeddedFont>
    <p:embeddedFont>
      <p:font typeface="Comfortaa"/>
      <p:regular r:id="rId42"/>
      <p:bold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44" roundtripDataSignature="AMtx7mgknRLHWYwnMCVJyWpQDccVnqC/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A954C6-0ECD-4F1E-A7C6-E46389551D88}">
  <a:tblStyle styleId="{0EA954C6-0ECD-4F1E-A7C6-E46389551D8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italic.fntdata"/><Relationship Id="rId20" Type="http://schemas.openxmlformats.org/officeDocument/2006/relationships/slide" Target="slides/slide14.xml"/><Relationship Id="rId42" Type="http://schemas.openxmlformats.org/officeDocument/2006/relationships/font" Target="fonts/Comfortaa-regular.fntdata"/><Relationship Id="rId41" Type="http://schemas.openxmlformats.org/officeDocument/2006/relationships/font" Target="fonts/Nunito-boldItalic.fntdata"/><Relationship Id="rId22" Type="http://schemas.openxmlformats.org/officeDocument/2006/relationships/slide" Target="slides/slide16.xml"/><Relationship Id="rId44" Type="http://customschemas.google.com/relationships/presentationmetadata" Target="metadata"/><Relationship Id="rId21" Type="http://schemas.openxmlformats.org/officeDocument/2006/relationships/slide" Target="slides/slide15.xml"/><Relationship Id="rId43" Type="http://schemas.openxmlformats.org/officeDocument/2006/relationships/font" Target="fonts/Comfortaa-bold.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font" Target="fonts/Nunito-bold.fntdata"/><Relationship Id="rId16" Type="http://schemas.openxmlformats.org/officeDocument/2006/relationships/slide" Target="slides/slide10.xml"/><Relationship Id="rId38" Type="http://schemas.openxmlformats.org/officeDocument/2006/relationships/font" Target="fonts/Nunito-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Insert year please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solidFill>
                  <a:schemeClr val="dk1"/>
                </a:solidFill>
              </a:rPr>
              <a:t>Insert I CANs for maths in your year group.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6" name="Google Shape;20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Children will explore arithmetic skills, we have created this to make it more exciting. Start with writing numbers to 10,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Tell parents that they will be informed of their PSHE topic every half term.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2" name="Google Shape;22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Currently doing baselines.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0" name="Google Shape;26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4" name="Google Shape;13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3" name="Google Shape;28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KS 1 - can you change this to SeeSaw. </a:t>
            </a:r>
            <a:endParaRPr/>
          </a:p>
          <a:p>
            <a:pPr indent="0" lvl="0" marL="0" rtl="0" algn="l">
              <a:lnSpc>
                <a:spcPct val="100000"/>
              </a:lnSpc>
              <a:spcBef>
                <a:spcPts val="0"/>
              </a:spcBef>
              <a:spcAft>
                <a:spcPts val="0"/>
              </a:spcAft>
              <a:buSzPts val="1100"/>
              <a:buNone/>
            </a:pPr>
            <a:r>
              <a:rPr lang="en-GB"/>
              <a:t>Re: marking. Misconceptions  will be addressed. Try not to use the work ‘marked’ as the feedback will not be very detailed.  No need to bring this up though. </a:t>
            </a:r>
            <a:endParaRPr/>
          </a:p>
          <a:p>
            <a:pPr indent="0" lvl="0" marL="0" rtl="0" algn="l">
              <a:lnSpc>
                <a:spcPct val="100000"/>
              </a:lnSpc>
              <a:spcBef>
                <a:spcPts val="0"/>
              </a:spcBef>
              <a:spcAft>
                <a:spcPts val="0"/>
              </a:spcAft>
              <a:buSzPts val="1100"/>
              <a:buNone/>
            </a:pPr>
            <a:r>
              <a:rPr lang="en-GB"/>
              <a:t>Tell parents : Homework will NOT have to be printed at home. Children can see it on google classroom and write answers in the homework book (which is then returned to school). </a:t>
            </a:r>
            <a:endParaRPr/>
          </a:p>
          <a:p>
            <a:pPr indent="0" lvl="0" marL="0" rtl="0" algn="l">
              <a:lnSpc>
                <a:spcPct val="100000"/>
              </a:lnSpc>
              <a:spcBef>
                <a:spcPts val="0"/>
              </a:spcBef>
              <a:spcAft>
                <a:spcPts val="0"/>
              </a:spcAft>
              <a:buSzPts val="1100"/>
              <a:buNone/>
            </a:pPr>
            <a:r>
              <a:rPr lang="en-GB"/>
              <a:t>NOTE:Homework books are new to most children so explain how they work.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Explain we read scheme books in school.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 about reading speed. Reading regularly is the only way to get faster.</a:t>
            </a:r>
            <a:endParaRPr/>
          </a:p>
          <a:p>
            <a:pPr indent="0" lvl="0" marL="0" rtl="0" algn="l">
              <a:lnSpc>
                <a:spcPct val="100000"/>
              </a:lnSpc>
              <a:spcBef>
                <a:spcPts val="0"/>
              </a:spcBef>
              <a:spcAft>
                <a:spcPts val="0"/>
              </a:spcAft>
              <a:buSzPts val="1100"/>
              <a:buNone/>
            </a:pPr>
            <a:r>
              <a:rPr lang="en-GB"/>
              <a:t> By year 6 120 words per minute. If they don’t read regularly, they won't be fast enough to finish their SATs papers.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Add PE day.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3" name="Google Shape;333;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3" name="Google Shape;343;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We want to build on the last year’s success of PTA. Discuss some of the events. </a:t>
            </a:r>
            <a:endParaRPr/>
          </a:p>
          <a:p>
            <a:pPr indent="0" lvl="0" marL="0" rtl="0" algn="l">
              <a:lnSpc>
                <a:spcPct val="100000"/>
              </a:lnSpc>
              <a:spcBef>
                <a:spcPts val="0"/>
              </a:spcBef>
              <a:spcAft>
                <a:spcPts val="0"/>
              </a:spcAft>
              <a:buSzPts val="1100"/>
              <a:buNone/>
            </a:pPr>
            <a:r>
              <a:rPr lang="en-GB"/>
              <a:t>We need parents to support. We will ask volunteers to sign up . Any events that do not have enough volunteers, need to be cancelled.  </a:t>
            </a:r>
            <a:endParaRPr/>
          </a:p>
          <a:p>
            <a:pPr indent="0" lvl="0" marL="0" rtl="0" algn="l">
              <a:lnSpc>
                <a:spcPct val="100000"/>
              </a:lnSpc>
              <a:spcBef>
                <a:spcPts val="0"/>
              </a:spcBef>
              <a:spcAft>
                <a:spcPts val="0"/>
              </a:spcAft>
              <a:buSzPts val="1100"/>
              <a:buNone/>
            </a:pPr>
            <a:r>
              <a:rPr lang="en-GB"/>
              <a:t>Summer Fair turn up was amazing. </a:t>
            </a:r>
            <a:endParaRPr/>
          </a:p>
          <a:p>
            <a:pPr indent="0" lvl="0" marL="0" rtl="0" algn="l">
              <a:lnSpc>
                <a:spcPct val="100000"/>
              </a:lnSpc>
              <a:spcBef>
                <a:spcPts val="0"/>
              </a:spcBef>
              <a:spcAft>
                <a:spcPts val="0"/>
              </a:spcAft>
              <a:buSzPts val="1100"/>
              <a:buNone/>
            </a:pPr>
            <a:r>
              <a:rPr lang="en-GB"/>
              <a:t>Cake sales were very popular - these will be run by parent volunteer and class teachers.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We will have half termly themes - this half term ‘Future Me’ . We will discuss our own ambitions.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6" name="Google Shape;36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Nunito"/>
                <a:ea typeface="Nunito"/>
                <a:cs typeface="Nunito"/>
                <a:sym typeface="Nunito"/>
              </a:rPr>
              <a:t>There will be a focus every half term -  this half term the focus is future Me , we will be speaking lots about our ambitions and what we would like our future to look like. </a:t>
            </a:r>
            <a:endParaRPr>
              <a:latin typeface="Nunito"/>
              <a:ea typeface="Nunito"/>
              <a:cs typeface="Nunito"/>
              <a:sym typeface="Nunito"/>
            </a:endParaRPr>
          </a:p>
          <a:p>
            <a:pPr indent="0" lvl="0" marL="0" rtl="0" algn="l">
              <a:lnSpc>
                <a:spcPct val="100000"/>
              </a:lnSpc>
              <a:spcBef>
                <a:spcPts val="0"/>
              </a:spcBef>
              <a:spcAft>
                <a:spcPts val="0"/>
              </a:spcAft>
              <a:buSzPts val="1100"/>
              <a:buNone/>
            </a:pPr>
            <a:r>
              <a:t/>
            </a:r>
            <a:endParaRPr>
              <a:latin typeface="Nunito"/>
              <a:ea typeface="Nunito"/>
              <a:cs typeface="Nunito"/>
              <a:sym typeface="Nuni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Discuss what the day looks like and what topics are taught each day. Explain importance of being on  time - wasted learning time!</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No need to read out, </a:t>
            </a:r>
            <a:r>
              <a:rPr lang="en-GB"/>
              <a:t>they're</a:t>
            </a:r>
            <a:r>
              <a:rPr lang="en-GB"/>
              <a:t> on the website.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End of year example, this is what we are working towards.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GB">
                <a:solidFill>
                  <a:schemeClr val="dk1"/>
                </a:solidFill>
              </a:rPr>
              <a:t>Insert the curriculum overview for your year.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Mention there is no streaming this year.  </a:t>
            </a:r>
            <a:endParaRPr/>
          </a:p>
          <a:p>
            <a:pPr indent="0" lvl="0" marL="0" rtl="0" algn="l">
              <a:lnSpc>
                <a:spcPct val="100000"/>
              </a:lnSpc>
              <a:spcBef>
                <a:spcPts val="0"/>
              </a:spcBef>
              <a:spcAft>
                <a:spcPts val="0"/>
              </a:spcAft>
              <a:buSzPts val="1100"/>
              <a:buNone/>
            </a:pPr>
            <a:r>
              <a:rPr lang="en-GB"/>
              <a:t>Only if asked why - research says that is only benefits the higher achieving children, does nothing to support low ability or lower income families. </a:t>
            </a:r>
            <a:r>
              <a:rPr lang="en-GB">
                <a:solidFill>
                  <a:schemeClr val="dk1"/>
                </a:solidFill>
              </a:rPr>
              <a:t>Our higher achieving children will be supported by adapted , more challenging tasks.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Maths is taught daily.</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Discuss structure : </a:t>
            </a:r>
            <a:endParaRPr/>
          </a:p>
          <a:p>
            <a:pPr indent="0" lvl="0" marL="0" rtl="0" algn="l">
              <a:lnSpc>
                <a:spcPct val="100000"/>
              </a:lnSpc>
              <a:spcBef>
                <a:spcPts val="0"/>
              </a:spcBef>
              <a:spcAft>
                <a:spcPts val="0"/>
              </a:spcAft>
              <a:buSzPts val="1100"/>
              <a:buNone/>
            </a:pPr>
            <a:r>
              <a:rPr lang="en-GB"/>
              <a:t>Mental maths , vocabulary, new teaching, talk task, independent work.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39"/>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9"/>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9"/>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9"/>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39"/>
          <p:cNvGrpSpPr/>
          <p:nvPr/>
        </p:nvGrpSpPr>
        <p:grpSpPr>
          <a:xfrm>
            <a:off x="255200" y="592"/>
            <a:ext cx="2250363" cy="1044300"/>
            <a:chOff x="255200" y="592"/>
            <a:chExt cx="2250363" cy="1044300"/>
          </a:xfrm>
        </p:grpSpPr>
        <p:sp>
          <p:nvSpPr>
            <p:cNvPr id="15" name="Google Shape;15;p39"/>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9"/>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9"/>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39"/>
          <p:cNvGrpSpPr/>
          <p:nvPr/>
        </p:nvGrpSpPr>
        <p:grpSpPr>
          <a:xfrm>
            <a:off x="905395" y="592"/>
            <a:ext cx="2250363" cy="1044300"/>
            <a:chOff x="905395" y="592"/>
            <a:chExt cx="2250363" cy="1044300"/>
          </a:xfrm>
        </p:grpSpPr>
        <p:sp>
          <p:nvSpPr>
            <p:cNvPr id="19" name="Google Shape;19;p3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9"/>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9"/>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39"/>
          <p:cNvGrpSpPr/>
          <p:nvPr/>
        </p:nvGrpSpPr>
        <p:grpSpPr>
          <a:xfrm>
            <a:off x="7057468" y="5088"/>
            <a:ext cx="1851281" cy="752108"/>
            <a:chOff x="6917201" y="0"/>
            <a:chExt cx="2227776" cy="863400"/>
          </a:xfrm>
        </p:grpSpPr>
        <p:sp>
          <p:nvSpPr>
            <p:cNvPr id="23" name="Google Shape;23;p39"/>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9"/>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9"/>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39"/>
          <p:cNvGrpSpPr/>
          <p:nvPr/>
        </p:nvGrpSpPr>
        <p:grpSpPr>
          <a:xfrm>
            <a:off x="6553032" y="4217852"/>
            <a:ext cx="2389067" cy="925737"/>
            <a:chOff x="6917201" y="0"/>
            <a:chExt cx="2227776" cy="863400"/>
          </a:xfrm>
        </p:grpSpPr>
        <p:sp>
          <p:nvSpPr>
            <p:cNvPr id="27" name="Google Shape;27;p39"/>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9"/>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 name="Google Shape;30;p39"/>
          <p:cNvGrpSpPr/>
          <p:nvPr/>
        </p:nvGrpSpPr>
        <p:grpSpPr>
          <a:xfrm>
            <a:off x="199149" y="4055652"/>
            <a:ext cx="2795413" cy="1083308"/>
            <a:chOff x="6917201" y="0"/>
            <a:chExt cx="2227776" cy="863400"/>
          </a:xfrm>
        </p:grpSpPr>
        <p:sp>
          <p:nvSpPr>
            <p:cNvPr id="31" name="Google Shape;31;p39"/>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9"/>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9"/>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39"/>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39"/>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3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48"/>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48"/>
          <p:cNvGrpSpPr/>
          <p:nvPr/>
        </p:nvGrpSpPr>
        <p:grpSpPr>
          <a:xfrm>
            <a:off x="5959222" y="4119576"/>
            <a:ext cx="2520951" cy="1024165"/>
            <a:chOff x="6917201" y="0"/>
            <a:chExt cx="2227776" cy="863400"/>
          </a:xfrm>
        </p:grpSpPr>
        <p:sp>
          <p:nvSpPr>
            <p:cNvPr id="112" name="Google Shape;112;p48"/>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8"/>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8"/>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48"/>
          <p:cNvGrpSpPr/>
          <p:nvPr/>
        </p:nvGrpSpPr>
        <p:grpSpPr>
          <a:xfrm>
            <a:off x="199149" y="2"/>
            <a:ext cx="2795413" cy="1083308"/>
            <a:chOff x="6917201" y="0"/>
            <a:chExt cx="2227776" cy="863400"/>
          </a:xfrm>
        </p:grpSpPr>
        <p:sp>
          <p:nvSpPr>
            <p:cNvPr id="116" name="Google Shape;116;p48"/>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48"/>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4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48"/>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48"/>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rm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0"/>
              </a:spcBef>
              <a:spcAft>
                <a:spcPts val="0"/>
              </a:spcAft>
              <a:buSzPts val="1100"/>
              <a:buChar char="○"/>
              <a:defRPr/>
            </a:lvl2pPr>
            <a:lvl3pPr indent="-298450" lvl="2" marL="1371600" algn="ctr">
              <a:lnSpc>
                <a:spcPct val="115000"/>
              </a:lnSpc>
              <a:spcBef>
                <a:spcPts val="0"/>
              </a:spcBef>
              <a:spcAft>
                <a:spcPts val="0"/>
              </a:spcAft>
              <a:buSzPts val="1100"/>
              <a:buChar char="■"/>
              <a:defRPr/>
            </a:lvl3pPr>
            <a:lvl4pPr indent="-298450" lvl="3" marL="1828800" algn="ctr">
              <a:lnSpc>
                <a:spcPct val="115000"/>
              </a:lnSpc>
              <a:spcBef>
                <a:spcPts val="0"/>
              </a:spcBef>
              <a:spcAft>
                <a:spcPts val="0"/>
              </a:spcAft>
              <a:buSzPts val="1100"/>
              <a:buChar char="●"/>
              <a:defRPr/>
            </a:lvl4pPr>
            <a:lvl5pPr indent="-298450" lvl="4" marL="2286000" algn="ctr">
              <a:lnSpc>
                <a:spcPct val="115000"/>
              </a:lnSpc>
              <a:spcBef>
                <a:spcPts val="0"/>
              </a:spcBef>
              <a:spcAft>
                <a:spcPts val="0"/>
              </a:spcAft>
              <a:buSzPts val="1100"/>
              <a:buChar char="○"/>
              <a:defRPr/>
            </a:lvl5pPr>
            <a:lvl6pPr indent="-298450" lvl="5" marL="2743200" algn="ctr">
              <a:lnSpc>
                <a:spcPct val="115000"/>
              </a:lnSpc>
              <a:spcBef>
                <a:spcPts val="0"/>
              </a:spcBef>
              <a:spcAft>
                <a:spcPts val="0"/>
              </a:spcAft>
              <a:buSzPts val="1100"/>
              <a:buChar char="■"/>
              <a:defRPr/>
            </a:lvl6pPr>
            <a:lvl7pPr indent="-298450" lvl="6" marL="3200400" algn="ctr">
              <a:lnSpc>
                <a:spcPct val="115000"/>
              </a:lnSpc>
              <a:spcBef>
                <a:spcPts val="0"/>
              </a:spcBef>
              <a:spcAft>
                <a:spcPts val="0"/>
              </a:spcAft>
              <a:buSzPts val="1100"/>
              <a:buChar char="●"/>
              <a:defRPr/>
            </a:lvl7pPr>
            <a:lvl8pPr indent="-298450" lvl="7" marL="3657600" algn="ctr">
              <a:lnSpc>
                <a:spcPct val="115000"/>
              </a:lnSpc>
              <a:spcBef>
                <a:spcPts val="0"/>
              </a:spcBef>
              <a:spcAft>
                <a:spcPts val="0"/>
              </a:spcAft>
              <a:buSzPts val="1100"/>
              <a:buChar char="○"/>
              <a:defRPr/>
            </a:lvl8pPr>
            <a:lvl9pPr indent="-298450" lvl="8" marL="4114800" algn="ctr">
              <a:lnSpc>
                <a:spcPct val="115000"/>
              </a:lnSpc>
              <a:spcBef>
                <a:spcPts val="0"/>
              </a:spcBef>
              <a:spcAft>
                <a:spcPts val="0"/>
              </a:spcAft>
              <a:buSzPts val="1100"/>
              <a:buChar char="■"/>
              <a:defRPr/>
            </a:lvl9pPr>
          </a:lstStyle>
          <a:p/>
        </p:txBody>
      </p:sp>
      <p:sp>
        <p:nvSpPr>
          <p:cNvPr id="121" name="Google Shape;121;p4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4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7" name="Shape 37"/>
        <p:cNvGrpSpPr/>
        <p:nvPr/>
      </p:nvGrpSpPr>
      <p:grpSpPr>
        <a:xfrm>
          <a:off x="0" y="0"/>
          <a:ext cx="0" cy="0"/>
          <a:chOff x="0" y="0"/>
          <a:chExt cx="0" cy="0"/>
        </a:xfrm>
      </p:grpSpPr>
      <p:sp>
        <p:nvSpPr>
          <p:cNvPr id="38" name="Google Shape;38;p4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40"/>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4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0"/>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2" name="Google Shape;42;p40"/>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3" name="Google Shape;43;p4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4" name="Shape 44"/>
        <p:cNvGrpSpPr/>
        <p:nvPr/>
      </p:nvGrpSpPr>
      <p:grpSpPr>
        <a:xfrm>
          <a:off x="0" y="0"/>
          <a:ext cx="0" cy="0"/>
          <a:chOff x="0" y="0"/>
          <a:chExt cx="0" cy="0"/>
        </a:xfrm>
      </p:grpSpPr>
      <p:sp>
        <p:nvSpPr>
          <p:cNvPr id="45" name="Google Shape;45;p41"/>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41"/>
          <p:cNvGrpSpPr/>
          <p:nvPr/>
        </p:nvGrpSpPr>
        <p:grpSpPr>
          <a:xfrm>
            <a:off x="5594191" y="3961115"/>
            <a:ext cx="2910144" cy="1182340"/>
            <a:chOff x="6917201" y="0"/>
            <a:chExt cx="2227776" cy="863400"/>
          </a:xfrm>
        </p:grpSpPr>
        <p:sp>
          <p:nvSpPr>
            <p:cNvPr id="47" name="Google Shape;47;p4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4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41"/>
          <p:cNvGrpSpPr/>
          <p:nvPr/>
        </p:nvGrpSpPr>
        <p:grpSpPr>
          <a:xfrm>
            <a:off x="199149" y="2"/>
            <a:ext cx="2795413" cy="1083308"/>
            <a:chOff x="6917201" y="0"/>
            <a:chExt cx="2227776" cy="863400"/>
          </a:xfrm>
        </p:grpSpPr>
        <p:sp>
          <p:nvSpPr>
            <p:cNvPr id="51" name="Google Shape;51;p4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4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4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41"/>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4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42"/>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2"/>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42"/>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1" name="Google Shape;61;p42"/>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2" name="Google Shape;62;p42"/>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3" name="Google Shape;63;p4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43"/>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43"/>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4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43"/>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9" name="Google Shape;69;p4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4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4"/>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4"/>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44"/>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6" name="Google Shape;76;p4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45"/>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45"/>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45"/>
          <p:cNvGrpSpPr/>
          <p:nvPr/>
        </p:nvGrpSpPr>
        <p:grpSpPr>
          <a:xfrm>
            <a:off x="255991" y="-118"/>
            <a:ext cx="2251347" cy="1043408"/>
            <a:chOff x="3961956" y="4383950"/>
            <a:chExt cx="1160548" cy="548700"/>
          </a:xfrm>
        </p:grpSpPr>
        <p:sp>
          <p:nvSpPr>
            <p:cNvPr id="81" name="Google Shape;81;p45"/>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5"/>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45"/>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4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 name="Google Shape;85;p45"/>
          <p:cNvGrpSpPr/>
          <p:nvPr/>
        </p:nvGrpSpPr>
        <p:grpSpPr>
          <a:xfrm>
            <a:off x="34934" y="4522125"/>
            <a:ext cx="1593305" cy="617072"/>
            <a:chOff x="6917201" y="0"/>
            <a:chExt cx="2227776" cy="863400"/>
          </a:xfrm>
        </p:grpSpPr>
        <p:sp>
          <p:nvSpPr>
            <p:cNvPr id="86" name="Google Shape;86;p45"/>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45"/>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45"/>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45"/>
          <p:cNvGrpSpPr/>
          <p:nvPr/>
        </p:nvGrpSpPr>
        <p:grpSpPr>
          <a:xfrm>
            <a:off x="5886353" y="1243"/>
            <a:ext cx="3257454" cy="1261514"/>
            <a:chOff x="6917201" y="0"/>
            <a:chExt cx="2227776" cy="863400"/>
          </a:xfrm>
        </p:grpSpPr>
        <p:sp>
          <p:nvSpPr>
            <p:cNvPr id="90" name="Google Shape;90;p45"/>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45"/>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45"/>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45"/>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94" name="Google Shape;94;p4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4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4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4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46"/>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0" name="Google Shape;100;p46"/>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46"/>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4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47"/>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7"/>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7"/>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08" name="Google Shape;108;p4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38"/>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3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jp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8.jpg"/><Relationship Id="rId4" Type="http://schemas.openxmlformats.org/officeDocument/2006/relationships/image" Target="../media/image6.jpg"/><Relationship Id="rId5"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image" Target="../media/image16.png"/><Relationship Id="rId5"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jp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8.png"/><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ctrTitle"/>
          </p:nvPr>
        </p:nvSpPr>
        <p:spPr>
          <a:xfrm>
            <a:off x="311708" y="1389425"/>
            <a:ext cx="8520600" cy="2052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129" name="Google Shape;129;p1"/>
          <p:cNvSpPr txBox="1"/>
          <p:nvPr>
            <p:ph idx="1" type="subTitle"/>
          </p:nvPr>
        </p:nvSpPr>
        <p:spPr>
          <a:xfrm>
            <a:off x="379650" y="1108375"/>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130" name="Google Shape;130;p1"/>
          <p:cNvSpPr txBox="1"/>
          <p:nvPr>
            <p:ph idx="1" type="subTitle"/>
          </p:nvPr>
        </p:nvSpPr>
        <p:spPr>
          <a:xfrm>
            <a:off x="379650" y="3270350"/>
            <a:ext cx="8520600" cy="1216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b="1" lang="en-GB" sz="4400">
                <a:solidFill>
                  <a:srgbClr val="FF9900"/>
                </a:solidFill>
                <a:latin typeface="Comfortaa"/>
                <a:ea typeface="Comfortaa"/>
                <a:cs typeface="Comfortaa"/>
                <a:sym typeface="Comfortaa"/>
              </a:rPr>
              <a:t>Year 1 </a:t>
            </a:r>
            <a:endParaRPr b="1" sz="4400">
              <a:solidFill>
                <a:srgbClr val="FF9900"/>
              </a:solidFill>
              <a:latin typeface="Comfortaa"/>
              <a:ea typeface="Comfortaa"/>
              <a:cs typeface="Comfortaa"/>
              <a:sym typeface="Comfortaa"/>
            </a:endParaRPr>
          </a:p>
          <a:p>
            <a:pPr indent="0" lvl="0" marL="0" rtl="0" algn="ctr">
              <a:lnSpc>
                <a:spcPct val="100000"/>
              </a:lnSpc>
              <a:spcBef>
                <a:spcPts val="0"/>
              </a:spcBef>
              <a:spcAft>
                <a:spcPts val="0"/>
              </a:spcAft>
              <a:buSzPts val="1600"/>
              <a:buNone/>
            </a:pPr>
            <a:r>
              <a:t/>
            </a:r>
            <a:endParaRPr b="1">
              <a:solidFill>
                <a:srgbClr val="FF9900"/>
              </a:solidFill>
              <a:latin typeface="Comfortaa"/>
              <a:ea typeface="Comfortaa"/>
              <a:cs typeface="Comfortaa"/>
              <a:sym typeface="Comfortaa"/>
            </a:endParaRPr>
          </a:p>
        </p:txBody>
      </p:sp>
      <p:pic>
        <p:nvPicPr>
          <p:cNvPr id="131" name="Google Shape;131;p1"/>
          <p:cNvPicPr preferRelativeResize="0"/>
          <p:nvPr/>
        </p:nvPicPr>
        <p:blipFill rotWithShape="1">
          <a:blip r:embed="rId3">
            <a:alphaModFix/>
          </a:blip>
          <a:srcRect b="0" l="0" r="0" t="0"/>
          <a:stretch/>
        </p:blipFill>
        <p:spPr>
          <a:xfrm>
            <a:off x="4047150" y="310521"/>
            <a:ext cx="912100" cy="87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11"/>
          <p:cNvSpPr txBox="1"/>
          <p:nvPr>
            <p:ph type="title"/>
          </p:nvPr>
        </p:nvSpPr>
        <p:spPr>
          <a:xfrm>
            <a:off x="1692975" y="360825"/>
            <a:ext cx="1481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Maths </a:t>
            </a:r>
            <a:endParaRPr>
              <a:solidFill>
                <a:srgbClr val="FF9900"/>
              </a:solidFill>
              <a:latin typeface="Comfortaa"/>
              <a:ea typeface="Comfortaa"/>
              <a:cs typeface="Comfortaa"/>
              <a:sym typeface="Comfortaa"/>
            </a:endParaRPr>
          </a:p>
        </p:txBody>
      </p:sp>
      <p:pic>
        <p:nvPicPr>
          <p:cNvPr id="200" name="Google Shape;200;p11"/>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201" name="Google Shape;201;p11"/>
          <p:cNvSpPr txBox="1"/>
          <p:nvPr/>
        </p:nvSpPr>
        <p:spPr>
          <a:xfrm>
            <a:off x="304800" y="1315425"/>
            <a:ext cx="1979400" cy="8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omfortaa"/>
                <a:ea typeface="Comfortaa"/>
                <a:cs typeface="Comfortaa"/>
                <a:sym typeface="Comfortaa"/>
              </a:rPr>
              <a:t>Year </a:t>
            </a:r>
            <a:r>
              <a:rPr b="1" lang="en-GB" sz="1100" u="sng">
                <a:latin typeface="Comfortaa"/>
                <a:ea typeface="Comfortaa"/>
                <a:cs typeface="Comfortaa"/>
                <a:sym typeface="Comfortaa"/>
              </a:rPr>
              <a:t>1</a:t>
            </a:r>
            <a:r>
              <a:rPr b="1" i="0" lang="en-GB" sz="1100" u="sng" cap="none" strike="noStrike">
                <a:solidFill>
                  <a:srgbClr val="000000"/>
                </a:solidFill>
                <a:latin typeface="Comfortaa"/>
                <a:ea typeface="Comfortaa"/>
                <a:cs typeface="Comfortaa"/>
                <a:sym typeface="Comfortaa"/>
              </a:rPr>
              <a:t> </a:t>
            </a:r>
            <a:endParaRPr b="1" i="0" sz="11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mfortaa"/>
                <a:ea typeface="Comfortaa"/>
                <a:cs typeface="Comfortaa"/>
                <a:sym typeface="Comfortaa"/>
              </a:rPr>
              <a:t>Expectations in maths</a:t>
            </a:r>
            <a:r>
              <a:rPr b="0" i="0" lang="en-GB" sz="1100" u="none" cap="none" strike="noStrike">
                <a:solidFill>
                  <a:srgbClr val="000000"/>
                </a:solidFill>
                <a:latin typeface="Calibri"/>
                <a:ea typeface="Calibri"/>
                <a:cs typeface="Calibri"/>
                <a:sym typeface="Calibri"/>
              </a:rPr>
              <a:t> for Autumn </a:t>
            </a:r>
            <a:endParaRPr b="0" i="0" sz="1100" u="none" cap="none" strike="noStrike">
              <a:solidFill>
                <a:srgbClr val="000000"/>
              </a:solidFill>
              <a:latin typeface="Calibri"/>
              <a:ea typeface="Calibri"/>
              <a:cs typeface="Calibri"/>
              <a:sym typeface="Calibri"/>
            </a:endParaRPr>
          </a:p>
        </p:txBody>
      </p:sp>
      <p:pic>
        <p:nvPicPr>
          <p:cNvPr id="202" name="Google Shape;202;p11"/>
          <p:cNvPicPr preferRelativeResize="0"/>
          <p:nvPr/>
        </p:nvPicPr>
        <p:blipFill rotWithShape="1">
          <a:blip r:embed="rId4">
            <a:alphaModFix/>
          </a:blip>
          <a:srcRect b="1055" l="0" r="0" t="1231"/>
          <a:stretch/>
        </p:blipFill>
        <p:spPr>
          <a:xfrm>
            <a:off x="3778000" y="588450"/>
            <a:ext cx="4811050" cy="4082825"/>
          </a:xfrm>
          <a:prstGeom prst="rect">
            <a:avLst/>
          </a:prstGeom>
          <a:noFill/>
          <a:ln>
            <a:noFill/>
          </a:ln>
        </p:spPr>
      </p:pic>
      <p:pic>
        <p:nvPicPr>
          <p:cNvPr id="203" name="Google Shape;203;p11"/>
          <p:cNvPicPr preferRelativeResize="0"/>
          <p:nvPr/>
        </p:nvPicPr>
        <p:blipFill>
          <a:blip r:embed="rId5">
            <a:alphaModFix/>
          </a:blip>
          <a:stretch>
            <a:fillRect/>
          </a:stretch>
        </p:blipFill>
        <p:spPr>
          <a:xfrm>
            <a:off x="304800" y="2725300"/>
            <a:ext cx="3473200" cy="194597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3"/>
          <p:cNvSpPr txBox="1"/>
          <p:nvPr>
            <p:ph type="title"/>
          </p:nvPr>
        </p:nvSpPr>
        <p:spPr>
          <a:xfrm>
            <a:off x="1692975" y="360825"/>
            <a:ext cx="4610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MathsCraft </a:t>
            </a:r>
            <a:endParaRPr>
              <a:solidFill>
                <a:srgbClr val="FF9900"/>
              </a:solidFill>
              <a:latin typeface="Comfortaa"/>
              <a:ea typeface="Comfortaa"/>
              <a:cs typeface="Comfortaa"/>
              <a:sym typeface="Comfortaa"/>
            </a:endParaRPr>
          </a:p>
        </p:txBody>
      </p:sp>
      <p:pic>
        <p:nvPicPr>
          <p:cNvPr id="209" name="Google Shape;209;p13"/>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210" name="Google Shape;210;p13"/>
          <p:cNvSpPr/>
          <p:nvPr/>
        </p:nvSpPr>
        <p:spPr>
          <a:xfrm>
            <a:off x="482525" y="4024450"/>
            <a:ext cx="3819300" cy="3387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3"/>
          <p:cNvSpPr/>
          <p:nvPr/>
        </p:nvSpPr>
        <p:spPr>
          <a:xfrm>
            <a:off x="636525" y="1355175"/>
            <a:ext cx="7566300" cy="2511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To further improve our pupils’ arithmetic skills, we are starting  new programme called </a:t>
            </a:r>
            <a:r>
              <a:rPr b="1" i="0" lang="en-GB" sz="1400" u="none" cap="none" strike="noStrike">
                <a:solidFill>
                  <a:srgbClr val="000000"/>
                </a:solidFill>
                <a:latin typeface="Comfortaa"/>
                <a:ea typeface="Comfortaa"/>
                <a:cs typeface="Comfortaa"/>
                <a:sym typeface="Comfortaa"/>
              </a:rPr>
              <a:t>MathsCraft.</a:t>
            </a:r>
            <a:endParaRPr b="1"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This will allow pupils to work on, and improve, arithmetic at </a:t>
            </a:r>
            <a:r>
              <a:rPr b="1" i="0" lang="en-GB" sz="1400" u="none" cap="none" strike="noStrike">
                <a:solidFill>
                  <a:srgbClr val="000000"/>
                </a:solidFill>
                <a:latin typeface="Comfortaa"/>
                <a:ea typeface="Comfortaa"/>
                <a:cs typeface="Comfortaa"/>
                <a:sym typeface="Comfortaa"/>
              </a:rPr>
              <a:t>their own level</a:t>
            </a:r>
            <a:r>
              <a:rPr b="0" i="0" lang="en-GB" sz="1400" u="none" cap="none" strike="noStrike">
                <a:solidFill>
                  <a:srgbClr val="000000"/>
                </a:solidFill>
                <a:latin typeface="Comfortaa"/>
                <a:ea typeface="Comfortaa"/>
                <a:cs typeface="Comfortaa"/>
                <a:sym typeface="Comfortaa"/>
              </a:rPr>
              <a:t>.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They will have an arithmetic test at the end of each half term to allow them to move onto ‘the next level’.</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Children will receive a certificate every time they move onto the next level.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Parents will be informed what skills their child need to practise.</a:t>
            </a:r>
            <a:endParaRPr b="0" i="0" sz="14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4"/>
          <p:cNvSpPr txBox="1"/>
          <p:nvPr>
            <p:ph type="title"/>
          </p:nvPr>
        </p:nvSpPr>
        <p:spPr>
          <a:xfrm>
            <a:off x="3792375" y="715100"/>
            <a:ext cx="1481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PSHE  </a:t>
            </a:r>
            <a:endParaRPr>
              <a:solidFill>
                <a:srgbClr val="FF9900"/>
              </a:solidFill>
              <a:latin typeface="Comfortaa"/>
              <a:ea typeface="Comfortaa"/>
              <a:cs typeface="Comfortaa"/>
              <a:sym typeface="Comfortaa"/>
            </a:endParaRPr>
          </a:p>
        </p:txBody>
      </p:sp>
      <p:sp>
        <p:nvSpPr>
          <p:cNvPr id="217" name="Google Shape;217;p14"/>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218" name="Google Shape;218;p14"/>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219" name="Google Shape;219;p14"/>
          <p:cNvSpPr txBox="1"/>
          <p:nvPr/>
        </p:nvSpPr>
        <p:spPr>
          <a:xfrm>
            <a:off x="788275" y="1271100"/>
            <a:ext cx="7725300" cy="3329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Comfortaa"/>
                <a:ea typeface="Comfortaa"/>
                <a:cs typeface="Comfortaa"/>
                <a:sym typeface="Comfortaa"/>
              </a:rPr>
              <a:t>As a part of your child’s education at Underhill, we promote personal wellbeing and development through a comprehensive Personal, Social, Health and Economic (PSHE) education programme. </a:t>
            </a:r>
            <a:endParaRPr b="0" i="0" sz="1800" u="none" cap="none" strike="noStrike">
              <a:solidFill>
                <a:srgbClr val="000000"/>
              </a:solidFill>
              <a:latin typeface="Comfortaa"/>
              <a:ea typeface="Comfortaa"/>
              <a:cs typeface="Comfortaa"/>
              <a:sym typeface="Comfortaa"/>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Comfortaa"/>
                <a:ea typeface="Comfortaa"/>
                <a:cs typeface="Comfortaa"/>
                <a:sym typeface="Comfortaa"/>
              </a:rPr>
              <a:t>PSHE education is the curriculum subject that gives children the knowledge, understanding, attitudes and practical skills to live safe, healthy, productive lives and meet their full potential. </a:t>
            </a:r>
            <a:endParaRPr b="0" i="0" sz="1800" u="none" cap="none" strike="noStrike">
              <a:solidFill>
                <a:srgbClr val="000000"/>
              </a:solidFill>
              <a:latin typeface="Comfortaa"/>
              <a:ea typeface="Comfortaa"/>
              <a:cs typeface="Comfortaa"/>
              <a:sym typeface="Comfortaa"/>
            </a:endParaRPr>
          </a:p>
          <a:p>
            <a:pPr indent="0" lvl="0" marL="0" marR="0" rtl="0" algn="l">
              <a:lnSpc>
                <a:spcPct val="115000"/>
              </a:lnSpc>
              <a:spcBef>
                <a:spcPts val="0"/>
              </a:spcBef>
              <a:spcAft>
                <a:spcPts val="0"/>
              </a:spcAft>
              <a:buClr>
                <a:srgbClr val="000000"/>
              </a:buClr>
              <a:buSzPts val="1800"/>
              <a:buFont typeface="Arial"/>
              <a:buNone/>
            </a:pPr>
            <a:r>
              <a:rPr b="0" i="0" lang="en-GB" sz="1800" u="none" cap="none" strike="noStrike">
                <a:solidFill>
                  <a:srgbClr val="000000"/>
                </a:solidFill>
                <a:latin typeface="Comfortaa"/>
                <a:ea typeface="Comfortaa"/>
                <a:cs typeface="Comfortaa"/>
                <a:sym typeface="Comfortaa"/>
              </a:rPr>
              <a:t>PSHE is a statutory subject that will include lessons on a range of topics such as keeping safe, health, friendships, growing and changing</a:t>
            </a:r>
            <a:r>
              <a:rPr lang="en-GB" sz="1800">
                <a:latin typeface="Comfortaa"/>
                <a:ea typeface="Comfortaa"/>
                <a:cs typeface="Comfortaa"/>
                <a:sym typeface="Comfortaa"/>
              </a:rPr>
              <a:t>.</a:t>
            </a:r>
            <a:endParaRPr b="0" i="0" sz="1800" u="none" cap="none" strike="noStrike">
              <a:solidFill>
                <a:srgbClr val="000000"/>
              </a:solidFill>
              <a:latin typeface="Comfortaa"/>
              <a:ea typeface="Comfortaa"/>
              <a:cs typeface="Comfortaa"/>
              <a:sym typeface="Comforta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5"/>
          <p:cNvSpPr txBox="1"/>
          <p:nvPr>
            <p:ph type="title"/>
          </p:nvPr>
        </p:nvSpPr>
        <p:spPr>
          <a:xfrm>
            <a:off x="2878850" y="692050"/>
            <a:ext cx="2717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School Trips </a:t>
            </a:r>
            <a:endParaRPr>
              <a:solidFill>
                <a:srgbClr val="FF9900"/>
              </a:solidFill>
              <a:latin typeface="Comfortaa"/>
              <a:ea typeface="Comfortaa"/>
              <a:cs typeface="Comfortaa"/>
              <a:sym typeface="Comfortaa"/>
            </a:endParaRPr>
          </a:p>
        </p:txBody>
      </p:sp>
      <p:sp>
        <p:nvSpPr>
          <p:cNvPr id="225" name="Google Shape;225;p15"/>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26" name="Google Shape;226;p15"/>
          <p:cNvSpPr txBox="1"/>
          <p:nvPr/>
        </p:nvSpPr>
        <p:spPr>
          <a:xfrm>
            <a:off x="606475" y="1458600"/>
            <a:ext cx="8030100" cy="1692741"/>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All classes will go on at least three school trips per year. Please look out for any emails regarding these as we will need parental permission for your children to attend.</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We try to ensure that all trips are free, or hold a very small cost to parents/carers. You will be able to pay for any trips via School Money.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227" name="Google Shape;227;p15"/>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txBox="1"/>
          <p:nvPr>
            <p:ph type="title"/>
          </p:nvPr>
        </p:nvSpPr>
        <p:spPr>
          <a:xfrm>
            <a:off x="2551400" y="1850525"/>
            <a:ext cx="47559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GB" sz="5000" u="sng">
                <a:solidFill>
                  <a:srgbClr val="FF9900"/>
                </a:solidFill>
                <a:latin typeface="Comfortaa"/>
                <a:ea typeface="Comfortaa"/>
                <a:cs typeface="Comfortaa"/>
                <a:sym typeface="Comfortaa"/>
              </a:rPr>
              <a:t>Assessment</a:t>
            </a:r>
            <a:r>
              <a:rPr lang="en-GB" sz="3500">
                <a:solidFill>
                  <a:srgbClr val="FF9900"/>
                </a:solidFill>
                <a:latin typeface="Comfortaa"/>
                <a:ea typeface="Comfortaa"/>
                <a:cs typeface="Comfortaa"/>
                <a:sym typeface="Comfortaa"/>
              </a:rPr>
              <a:t> </a:t>
            </a:r>
            <a:endParaRPr sz="3500">
              <a:solidFill>
                <a:srgbClr val="FF9900"/>
              </a:solidFill>
              <a:latin typeface="Comfortaa"/>
              <a:ea typeface="Comfortaa"/>
              <a:cs typeface="Comfortaa"/>
              <a:sym typeface="Comfortaa"/>
            </a:endParaRPr>
          </a:p>
        </p:txBody>
      </p:sp>
      <p:pic>
        <p:nvPicPr>
          <p:cNvPr id="233" name="Google Shape;233;p16"/>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7"/>
          <p:cNvSpPr txBox="1"/>
          <p:nvPr>
            <p:ph type="title"/>
          </p:nvPr>
        </p:nvSpPr>
        <p:spPr>
          <a:xfrm>
            <a:off x="2855825" y="768850"/>
            <a:ext cx="56655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Assessments </a:t>
            </a:r>
            <a:endParaRPr>
              <a:solidFill>
                <a:srgbClr val="FF9900"/>
              </a:solidFill>
              <a:latin typeface="Comfortaa"/>
              <a:ea typeface="Comfortaa"/>
              <a:cs typeface="Comfortaa"/>
              <a:sym typeface="Comfortaa"/>
            </a:endParaRPr>
          </a:p>
        </p:txBody>
      </p:sp>
      <p:sp>
        <p:nvSpPr>
          <p:cNvPr id="239" name="Google Shape;239;p17"/>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40" name="Google Shape;240;p17"/>
          <p:cNvSpPr txBox="1"/>
          <p:nvPr/>
        </p:nvSpPr>
        <p:spPr>
          <a:xfrm>
            <a:off x="606475" y="1458600"/>
            <a:ext cx="8030100" cy="169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Children are assessed throughout the year in all areas of the curriculum. Last week of each half term  is assessment week, when we focus on the children’s attainment and progress in a slightly more formal way from our daily formative assessments.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This is to enable us to monitor the progress of the children and ensure that they are receiving the correct support they need. We will discuss all assessments with you at parents’ evenings. </a:t>
            </a:r>
            <a:endParaRPr b="0" i="0" sz="1400" u="none" cap="none" strike="noStrike">
              <a:solidFill>
                <a:srgbClr val="000000"/>
              </a:solidFill>
              <a:latin typeface="Comfortaa"/>
              <a:ea typeface="Comfortaa"/>
              <a:cs typeface="Comfortaa"/>
              <a:sym typeface="Comfortaa"/>
            </a:endParaRPr>
          </a:p>
        </p:txBody>
      </p:sp>
      <p:sp>
        <p:nvSpPr>
          <p:cNvPr id="241" name="Google Shape;241;p17"/>
          <p:cNvSpPr txBox="1"/>
          <p:nvPr/>
        </p:nvSpPr>
        <p:spPr>
          <a:xfrm>
            <a:off x="606475" y="3228275"/>
            <a:ext cx="8030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242" name="Google Shape;242;p17"/>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9"/>
          <p:cNvSpPr txBox="1"/>
          <p:nvPr>
            <p:ph type="title"/>
          </p:nvPr>
        </p:nvSpPr>
        <p:spPr>
          <a:xfrm>
            <a:off x="2660675" y="1806800"/>
            <a:ext cx="3615900"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65359"/>
              <a:buNone/>
            </a:pPr>
            <a:r>
              <a:rPr b="1" lang="en-GB" sz="5100" u="sng">
                <a:solidFill>
                  <a:srgbClr val="FF9900"/>
                </a:solidFill>
                <a:latin typeface="Comfortaa"/>
                <a:ea typeface="Comfortaa"/>
                <a:cs typeface="Comfortaa"/>
                <a:sym typeface="Comfortaa"/>
              </a:rPr>
              <a:t>Behaviour</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248" name="Google Shape;248;p19"/>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0"/>
          <p:cNvSpPr txBox="1"/>
          <p:nvPr>
            <p:ph type="title"/>
          </p:nvPr>
        </p:nvSpPr>
        <p:spPr>
          <a:xfrm>
            <a:off x="2595475" y="308175"/>
            <a:ext cx="3868500"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FF9900"/>
                </a:solidFill>
                <a:latin typeface="Comfortaa"/>
                <a:ea typeface="Comfortaa"/>
                <a:cs typeface="Comfortaa"/>
                <a:sym typeface="Comfortaa"/>
              </a:rPr>
              <a:t>Underhill Behaviour </a:t>
            </a:r>
            <a:endParaRPr>
              <a:solidFill>
                <a:srgbClr val="FF9900"/>
              </a:solidFill>
              <a:latin typeface="Comfortaa"/>
              <a:ea typeface="Comfortaa"/>
              <a:cs typeface="Comfortaa"/>
              <a:sym typeface="Comfortaa"/>
            </a:endParaRPr>
          </a:p>
        </p:txBody>
      </p:sp>
      <p:sp>
        <p:nvSpPr>
          <p:cNvPr id="254" name="Google Shape;254;p20"/>
          <p:cNvSpPr txBox="1"/>
          <p:nvPr/>
        </p:nvSpPr>
        <p:spPr>
          <a:xfrm>
            <a:off x="3377825" y="1458600"/>
            <a:ext cx="5228100" cy="800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255" name="Google Shape;255;p20"/>
          <p:cNvSpPr txBox="1"/>
          <p:nvPr/>
        </p:nvSpPr>
        <p:spPr>
          <a:xfrm>
            <a:off x="218100" y="1529950"/>
            <a:ext cx="3285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256" name="Google Shape;256;p20"/>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graphicFrame>
        <p:nvGraphicFramePr>
          <p:cNvPr id="257" name="Google Shape;257;p20"/>
          <p:cNvGraphicFramePr/>
          <p:nvPr/>
        </p:nvGraphicFramePr>
        <p:xfrm>
          <a:off x="952500" y="1102750"/>
          <a:ext cx="3000000" cy="3000000"/>
        </p:xfrm>
        <a:graphic>
          <a:graphicData uri="http://schemas.openxmlformats.org/drawingml/2006/table">
            <a:tbl>
              <a:tblPr>
                <a:noFill/>
                <a:tableStyleId>{0EA954C6-0ECD-4F1E-A7C6-E46389551D88}</a:tableStyleId>
              </a:tblPr>
              <a:tblGrid>
                <a:gridCol w="3619500"/>
                <a:gridCol w="3619500"/>
              </a:tblGrid>
              <a:tr h="3810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I can, You can, We can…</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This means that we…</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BE Caring</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6D7A8"/>
                    </a:solidFill>
                  </a:tcPr>
                </a:tc>
                <a:tc>
                  <a:txBody>
                    <a:bodyPr/>
                    <a:lstStyle/>
                    <a:p>
                      <a:pPr indent="0" lvl="0" marL="0" marR="0" rtl="0" algn="just">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Look after ourselves and others, are kind, are honest, look after our school and our things, respect each other, stand up for what’s right, show good manners, are tolerant and show compassion, support each other, understand different feelings</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BE Confident</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3C47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Solve problems, use our voice, ask questions, have a go, are organised, are honest when things go wrong, take responsibility for making a mistake, feel proud, are brave, try to do our best every day, are active learners </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marR="0" rtl="0" algn="just">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BE Curious</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AA84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Know our learning style and how to do our best, challenge ourselves to see how far we can go, are resilient, understanding the learning pit, know how to help ourselves achieve, listen, ask questions</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BE Co-operative </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8761D"/>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Calibri"/>
                          <a:ea typeface="Calibri"/>
                          <a:cs typeface="Calibri"/>
                          <a:sym typeface="Calibri"/>
                        </a:rPr>
                        <a:t>Work together, are a team, follow instructions, share, support others, are responsible citizens, understand our community and our world, </a:t>
                      </a:r>
                      <a:endParaRPr sz="1200" u="none" cap="none" strike="noStrike">
                        <a:latin typeface="Calibri"/>
                        <a:ea typeface="Calibri"/>
                        <a:cs typeface="Calibri"/>
                        <a:sym typeface="Calibri"/>
                      </a:endParaRPr>
                    </a:p>
                  </a:txBody>
                  <a:tcPr marT="0" marB="0" marR="68575" marL="6857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1"/>
          <p:cNvSpPr/>
          <p:nvPr/>
        </p:nvSpPr>
        <p:spPr>
          <a:xfrm rot="1278959">
            <a:off x="1215010" y="1897833"/>
            <a:ext cx="2840628" cy="2579402"/>
          </a:xfrm>
          <a:prstGeom prst="sun">
            <a:avLst>
              <a:gd fmla="val 25000" name="adj"/>
            </a:avLst>
          </a:prstGeom>
          <a:solidFill>
            <a:srgbClr val="FFFF00"/>
          </a:solidFill>
          <a:ln cap="flat" cmpd="sng" w="9525">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21"/>
          <p:cNvSpPr txBox="1"/>
          <p:nvPr>
            <p:ph type="title"/>
          </p:nvPr>
        </p:nvSpPr>
        <p:spPr>
          <a:xfrm>
            <a:off x="2595475" y="308175"/>
            <a:ext cx="38685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Underhill Rewards  </a:t>
            </a:r>
            <a:endParaRPr>
              <a:solidFill>
                <a:srgbClr val="FF9900"/>
              </a:solidFill>
              <a:latin typeface="Comfortaa"/>
              <a:ea typeface="Comfortaa"/>
              <a:cs typeface="Comfortaa"/>
              <a:sym typeface="Comfortaa"/>
            </a:endParaRPr>
          </a:p>
        </p:txBody>
      </p:sp>
      <p:sp>
        <p:nvSpPr>
          <p:cNvPr id="264" name="Google Shape;264;p21"/>
          <p:cNvSpPr txBox="1"/>
          <p:nvPr/>
        </p:nvSpPr>
        <p:spPr>
          <a:xfrm>
            <a:off x="2975250" y="783050"/>
            <a:ext cx="3285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omfortaa"/>
                <a:ea typeface="Comfortaa"/>
                <a:cs typeface="Comfortaa"/>
                <a:sym typeface="Comfortaa"/>
              </a:rPr>
              <a:t>We have 4 houses at Underhill</a:t>
            </a:r>
            <a:endParaRPr b="1" i="0" sz="1400" u="none" cap="none" strike="noStrike">
              <a:solidFill>
                <a:srgbClr val="000000"/>
              </a:solidFill>
              <a:latin typeface="Comfortaa"/>
              <a:ea typeface="Comfortaa"/>
              <a:cs typeface="Comfortaa"/>
              <a:sym typeface="Comfortaa"/>
            </a:endParaRPr>
          </a:p>
        </p:txBody>
      </p:sp>
      <p:sp>
        <p:nvSpPr>
          <p:cNvPr id="265" name="Google Shape;265;p21"/>
          <p:cNvSpPr txBox="1"/>
          <p:nvPr/>
        </p:nvSpPr>
        <p:spPr>
          <a:xfrm>
            <a:off x="1246900" y="1219850"/>
            <a:ext cx="70587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FF"/>
                </a:solidFill>
                <a:latin typeface="Comfortaa"/>
                <a:ea typeface="Comfortaa"/>
                <a:cs typeface="Comfortaa"/>
                <a:sym typeface="Comfortaa"/>
              </a:rPr>
              <a:t>Balmoral</a:t>
            </a:r>
            <a:r>
              <a:rPr b="0" i="0" lang="en-GB" sz="2000" u="none" cap="none" strike="noStrike">
                <a:solidFill>
                  <a:srgbClr val="000000"/>
                </a:solidFill>
                <a:latin typeface="Comfortaa"/>
                <a:ea typeface="Comfortaa"/>
                <a:cs typeface="Comfortaa"/>
                <a:sym typeface="Comfortaa"/>
              </a:rPr>
              <a:t> * </a:t>
            </a:r>
            <a:r>
              <a:rPr b="1" i="0" lang="en-GB" sz="2000" u="none" cap="none" strike="noStrike">
                <a:solidFill>
                  <a:srgbClr val="FFFF00"/>
                </a:solidFill>
                <a:latin typeface="Comfortaa"/>
                <a:ea typeface="Comfortaa"/>
                <a:cs typeface="Comfortaa"/>
                <a:sym typeface="Comfortaa"/>
              </a:rPr>
              <a:t>Sandringham</a:t>
            </a:r>
            <a:r>
              <a:rPr b="0" i="0" lang="en-GB" sz="2000" u="none" cap="none" strike="noStrike">
                <a:solidFill>
                  <a:srgbClr val="000000"/>
                </a:solidFill>
                <a:latin typeface="Comfortaa"/>
                <a:ea typeface="Comfortaa"/>
                <a:cs typeface="Comfortaa"/>
                <a:sym typeface="Comfortaa"/>
              </a:rPr>
              <a:t> * </a:t>
            </a:r>
            <a:r>
              <a:rPr b="1" i="0" lang="en-GB" sz="2000" u="none" cap="none" strike="noStrike">
                <a:solidFill>
                  <a:srgbClr val="FF0000"/>
                </a:solidFill>
                <a:latin typeface="Comfortaa"/>
                <a:ea typeface="Comfortaa"/>
                <a:cs typeface="Comfortaa"/>
                <a:sym typeface="Comfortaa"/>
              </a:rPr>
              <a:t>Holyrood</a:t>
            </a:r>
            <a:r>
              <a:rPr b="0" i="0" lang="en-GB" sz="2000" u="none" cap="none" strike="noStrike">
                <a:solidFill>
                  <a:srgbClr val="000000"/>
                </a:solidFill>
                <a:latin typeface="Comfortaa"/>
                <a:ea typeface="Comfortaa"/>
                <a:cs typeface="Comfortaa"/>
                <a:sym typeface="Comfortaa"/>
              </a:rPr>
              <a:t> * </a:t>
            </a:r>
            <a:r>
              <a:rPr b="1" i="0" lang="en-GB" sz="2000" u="none" cap="none" strike="noStrike">
                <a:solidFill>
                  <a:srgbClr val="00FF00"/>
                </a:solidFill>
                <a:latin typeface="Comfortaa"/>
                <a:ea typeface="Comfortaa"/>
                <a:cs typeface="Comfortaa"/>
                <a:sym typeface="Comfortaa"/>
              </a:rPr>
              <a:t>Windsor</a:t>
            </a:r>
            <a:endParaRPr b="1" i="0" sz="2000" u="none" cap="none" strike="noStrike">
              <a:solidFill>
                <a:srgbClr val="00FF00"/>
              </a:solidFill>
              <a:latin typeface="Comfortaa"/>
              <a:ea typeface="Comfortaa"/>
              <a:cs typeface="Comfortaa"/>
              <a:sym typeface="Comfortaa"/>
            </a:endParaRPr>
          </a:p>
        </p:txBody>
      </p:sp>
      <p:sp>
        <p:nvSpPr>
          <p:cNvPr id="266" name="Google Shape;266;p21"/>
          <p:cNvSpPr txBox="1"/>
          <p:nvPr/>
        </p:nvSpPr>
        <p:spPr>
          <a:xfrm>
            <a:off x="3434225" y="1934725"/>
            <a:ext cx="5228100" cy="2970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700"/>
              <a:buFont typeface="Arial"/>
              <a:buNone/>
            </a:pPr>
            <a:r>
              <a:rPr b="0" i="0" lang="en-GB" sz="2700" u="none" cap="none" strike="noStrike">
                <a:solidFill>
                  <a:srgbClr val="000000"/>
                </a:solidFill>
                <a:latin typeface="Comfortaa"/>
                <a:ea typeface="Comfortaa"/>
                <a:cs typeface="Comfortaa"/>
                <a:sym typeface="Comfortaa"/>
              </a:rPr>
              <a:t>Rewards</a:t>
            </a:r>
            <a:endParaRPr b="0" i="0" sz="27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House Dojos</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Star of the Week</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Marbles and marble parties</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Book of Excellence</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Our Unsung Heroes</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Yes Days</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267" name="Google Shape;267;p21"/>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4"/>
          <p:cNvSpPr txBox="1"/>
          <p:nvPr>
            <p:ph type="title"/>
          </p:nvPr>
        </p:nvSpPr>
        <p:spPr>
          <a:xfrm>
            <a:off x="1784575" y="1929625"/>
            <a:ext cx="5863800"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74074"/>
              <a:buNone/>
            </a:pPr>
            <a:r>
              <a:rPr b="1" lang="en-GB" sz="4500" u="sng">
                <a:solidFill>
                  <a:srgbClr val="FF9900"/>
                </a:solidFill>
                <a:latin typeface="Comfortaa"/>
                <a:ea typeface="Comfortaa"/>
                <a:cs typeface="Comfortaa"/>
                <a:sym typeface="Comfortaa"/>
              </a:rPr>
              <a:t>Parents as Partners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273" name="Google Shape;273;p24"/>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
          <p:cNvSpPr txBox="1"/>
          <p:nvPr>
            <p:ph type="title"/>
          </p:nvPr>
        </p:nvSpPr>
        <p:spPr>
          <a:xfrm>
            <a:off x="3122225" y="738125"/>
            <a:ext cx="32802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Meet the team</a:t>
            </a:r>
            <a:endParaRPr>
              <a:solidFill>
                <a:srgbClr val="FF9900"/>
              </a:solidFill>
              <a:latin typeface="Comfortaa"/>
              <a:ea typeface="Comfortaa"/>
              <a:cs typeface="Comfortaa"/>
              <a:sym typeface="Comfortaa"/>
            </a:endParaRPr>
          </a:p>
        </p:txBody>
      </p:sp>
      <p:graphicFrame>
        <p:nvGraphicFramePr>
          <p:cNvPr id="137" name="Google Shape;137;p2"/>
          <p:cNvGraphicFramePr/>
          <p:nvPr/>
        </p:nvGraphicFramePr>
        <p:xfrm>
          <a:off x="906450" y="1566000"/>
          <a:ext cx="3000000" cy="3000000"/>
        </p:xfrm>
        <a:graphic>
          <a:graphicData uri="http://schemas.openxmlformats.org/drawingml/2006/table">
            <a:tbl>
              <a:tblPr>
                <a:noFill/>
                <a:tableStyleId>{0EA954C6-0ECD-4F1E-A7C6-E46389551D88}</a:tableStyleId>
              </a:tblPr>
              <a:tblGrid>
                <a:gridCol w="2516650"/>
                <a:gridCol w="2516650"/>
                <a:gridCol w="2516650"/>
              </a:tblGrid>
              <a:tr h="709525">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Comfortaa"/>
                          <a:ea typeface="Comfortaa"/>
                          <a:cs typeface="Comfortaa"/>
                          <a:sym typeface="Comfortaa"/>
                        </a:rPr>
                        <a:t>Class</a:t>
                      </a:r>
                      <a:endParaRPr sz="1400" u="none" cap="none" strike="noStrike">
                        <a:latin typeface="Comfortaa"/>
                        <a:ea typeface="Comfortaa"/>
                        <a:cs typeface="Comfortaa"/>
                        <a:sym typeface="Comfortaa"/>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Comfortaa"/>
                          <a:ea typeface="Comfortaa"/>
                          <a:cs typeface="Comfortaa"/>
                          <a:sym typeface="Comfortaa"/>
                        </a:rPr>
                        <a:t>Teacher</a:t>
                      </a:r>
                      <a:endParaRPr sz="1400" u="none" cap="none" strike="noStrike">
                        <a:latin typeface="Comfortaa"/>
                        <a:ea typeface="Comfortaa"/>
                        <a:cs typeface="Comfortaa"/>
                        <a:sym typeface="Comfortaa"/>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latin typeface="Comfortaa"/>
                          <a:ea typeface="Comfortaa"/>
                          <a:cs typeface="Comfortaa"/>
                          <a:sym typeface="Comfortaa"/>
                        </a:rPr>
                        <a:t>Support staff working within the year group</a:t>
                      </a:r>
                      <a:endParaRPr sz="1400" u="none" cap="none" strike="noStrike">
                        <a:latin typeface="Comfortaa"/>
                        <a:ea typeface="Comfortaa"/>
                        <a:cs typeface="Comfortaa"/>
                        <a:sym typeface="Comfortaa"/>
                      </a:endParaRPr>
                    </a:p>
                  </a:txBody>
                  <a:tcPr marT="91425" marB="91425" marR="91425" marL="91425"/>
                </a:tc>
              </a:tr>
              <a:tr h="709525">
                <a:tc>
                  <a:txBody>
                    <a:bodyPr/>
                    <a:lstStyle/>
                    <a:p>
                      <a:pPr indent="0" lvl="0" marL="0" marR="0" rtl="0" algn="l">
                        <a:lnSpc>
                          <a:spcPct val="100000"/>
                        </a:lnSpc>
                        <a:spcBef>
                          <a:spcPts val="0"/>
                        </a:spcBef>
                        <a:spcAft>
                          <a:spcPts val="0"/>
                        </a:spcAft>
                        <a:buClr>
                          <a:srgbClr val="000000"/>
                        </a:buClr>
                        <a:buSzPts val="1400"/>
                        <a:buFont typeface="Arial"/>
                        <a:buNone/>
                      </a:pPr>
                      <a:r>
                        <a:rPr lang="en-GB"/>
                        <a:t>1 Oak</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a:t>Laura Turner</a:t>
                      </a:r>
                      <a:endParaRPr sz="1400" u="none" cap="none" strike="noStrike"/>
                    </a:p>
                  </a:txBody>
                  <a:tcPr marT="91425" marB="91425" marR="91425" marL="91425"/>
                </a:tc>
                <a:tc rowSpan="2">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lang="en-GB">
                          <a:latin typeface="Comfortaa"/>
                          <a:ea typeface="Comfortaa"/>
                          <a:cs typeface="Comfortaa"/>
                          <a:sym typeface="Comfortaa"/>
                        </a:rPr>
                        <a:t>Jannine </a:t>
                      </a:r>
                      <a:endParaRPr>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lang="en-GB">
                          <a:latin typeface="Comfortaa"/>
                          <a:ea typeface="Comfortaa"/>
                          <a:cs typeface="Comfortaa"/>
                          <a:sym typeface="Comfortaa"/>
                        </a:rPr>
                        <a:t>Cheryl</a:t>
                      </a:r>
                      <a:endParaRPr>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lang="en-GB">
                          <a:latin typeface="Comfortaa"/>
                          <a:ea typeface="Comfortaa"/>
                          <a:cs typeface="Comfortaa"/>
                          <a:sym typeface="Comfortaa"/>
                        </a:rPr>
                        <a:t>Corinne</a:t>
                      </a:r>
                      <a:endParaRPr>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lang="en-GB">
                          <a:latin typeface="Comfortaa"/>
                          <a:ea typeface="Comfortaa"/>
                          <a:cs typeface="Comfortaa"/>
                          <a:sym typeface="Comfortaa"/>
                        </a:rPr>
                        <a:t>Amanda</a:t>
                      </a:r>
                      <a:endParaRPr>
                        <a:latin typeface="Comfortaa"/>
                        <a:ea typeface="Comfortaa"/>
                        <a:cs typeface="Comfortaa"/>
                        <a:sym typeface="Comfortaa"/>
                      </a:endParaRPr>
                    </a:p>
                  </a:txBody>
                  <a:tcPr marT="91425" marB="91425" marR="91425" marL="91425"/>
                </a:tc>
              </a:tr>
              <a:tr h="709525">
                <a:tc>
                  <a:txBody>
                    <a:bodyPr/>
                    <a:lstStyle/>
                    <a:p>
                      <a:pPr indent="0" lvl="0" marL="0" marR="0" rtl="0" algn="l">
                        <a:lnSpc>
                          <a:spcPct val="100000"/>
                        </a:lnSpc>
                        <a:spcBef>
                          <a:spcPts val="0"/>
                        </a:spcBef>
                        <a:spcAft>
                          <a:spcPts val="0"/>
                        </a:spcAft>
                        <a:buClr>
                          <a:srgbClr val="000000"/>
                        </a:buClr>
                        <a:buSzPts val="1400"/>
                        <a:buFont typeface="Arial"/>
                        <a:buNone/>
                      </a:pPr>
                      <a:r>
                        <a:rPr lang="en-GB"/>
                        <a:t>1 Willow</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GB"/>
                        <a:t>Abbie Hennessey - Clifft</a:t>
                      </a:r>
                      <a:endParaRPr sz="1400" u="none" cap="none" strike="noStrike"/>
                    </a:p>
                  </a:txBody>
                  <a:tcPr marT="91425" marB="91425" marR="91425" marL="91425"/>
                </a:tc>
                <a:tc vMerge="1"/>
              </a:tr>
            </a:tbl>
          </a:graphicData>
        </a:graphic>
      </p:graphicFrame>
      <p:pic>
        <p:nvPicPr>
          <p:cNvPr id="138" name="Google Shape;138;p2"/>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5"/>
          <p:cNvSpPr txBox="1"/>
          <p:nvPr>
            <p:ph type="title"/>
          </p:nvPr>
        </p:nvSpPr>
        <p:spPr>
          <a:xfrm>
            <a:off x="2602450" y="699750"/>
            <a:ext cx="41301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Parents as Partners  </a:t>
            </a:r>
            <a:endParaRPr>
              <a:solidFill>
                <a:srgbClr val="FF9900"/>
              </a:solidFill>
              <a:latin typeface="Comfortaa"/>
              <a:ea typeface="Comfortaa"/>
              <a:cs typeface="Comfortaa"/>
              <a:sym typeface="Comfortaa"/>
            </a:endParaRPr>
          </a:p>
        </p:txBody>
      </p:sp>
      <p:sp>
        <p:nvSpPr>
          <p:cNvPr id="279" name="Google Shape;279;p25"/>
          <p:cNvSpPr txBox="1"/>
          <p:nvPr/>
        </p:nvSpPr>
        <p:spPr>
          <a:xfrm>
            <a:off x="510425" y="1536175"/>
            <a:ext cx="8241900" cy="3001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Comfortaa"/>
                <a:ea typeface="Comfortaa"/>
                <a:cs typeface="Comfortaa"/>
                <a:sym typeface="Comfortaa"/>
              </a:rPr>
              <a:t>Parent partnership and communication is very important so that we are all working on the same page. </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Comfortaa"/>
                <a:ea typeface="Comfortaa"/>
                <a:cs typeface="Comfortaa"/>
                <a:sym typeface="Comfortaa"/>
              </a:rPr>
              <a:t>Parents evening will take place both this term and in the Spring term, please look out for more information about how to book nearer the time.</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1" i="0" lang="en-GB" sz="1300" u="sng" cap="none" strike="noStrike">
                <a:solidFill>
                  <a:srgbClr val="000000"/>
                </a:solidFill>
                <a:latin typeface="Comfortaa"/>
                <a:ea typeface="Comfortaa"/>
                <a:cs typeface="Comfortaa"/>
                <a:sym typeface="Comfortaa"/>
              </a:rPr>
              <a:t>Parents evening this half term will be on Wednesday 18th October and Thursday 19th October.</a:t>
            </a:r>
            <a:r>
              <a:rPr b="0" i="0" lang="en-GB" sz="1300" u="none" cap="none" strike="noStrike">
                <a:solidFill>
                  <a:srgbClr val="000000"/>
                </a:solidFill>
                <a:latin typeface="Comfortaa"/>
                <a:ea typeface="Comfortaa"/>
                <a:cs typeface="Comfortaa"/>
                <a:sym typeface="Comfortaa"/>
              </a:rPr>
              <a:t> </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Comfortaa"/>
                <a:ea typeface="Comfortaa"/>
                <a:cs typeface="Comfortaa"/>
                <a:sym typeface="Comfortaa"/>
              </a:rPr>
              <a:t>Each class will have a class assembly this year  (watch out for the dates on the webpage).</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Comfortaa"/>
                <a:ea typeface="Comfortaa"/>
                <a:cs typeface="Comfortaa"/>
                <a:sym typeface="Comfortaa"/>
              </a:rPr>
              <a:t>Please make sure you read the newsletter , there is lots of important info.</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Comfortaa"/>
                <a:ea typeface="Comfortaa"/>
                <a:cs typeface="Comfortaa"/>
                <a:sym typeface="Comfortaa"/>
              </a:rPr>
              <a:t>Please make sure you come and talk to us if you have any problems or concerns.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280" name="Google Shape;280;p25"/>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26"/>
          <p:cNvSpPr txBox="1"/>
          <p:nvPr>
            <p:ph type="title"/>
          </p:nvPr>
        </p:nvSpPr>
        <p:spPr>
          <a:xfrm>
            <a:off x="1290350" y="371725"/>
            <a:ext cx="41301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Home learning    </a:t>
            </a:r>
            <a:endParaRPr>
              <a:solidFill>
                <a:srgbClr val="FF9900"/>
              </a:solidFill>
              <a:latin typeface="Comfortaa"/>
              <a:ea typeface="Comfortaa"/>
              <a:cs typeface="Comfortaa"/>
              <a:sym typeface="Comfortaa"/>
            </a:endParaRPr>
          </a:p>
        </p:txBody>
      </p:sp>
      <p:sp>
        <p:nvSpPr>
          <p:cNvPr id="286" name="Google Shape;286;p26"/>
          <p:cNvSpPr txBox="1"/>
          <p:nvPr/>
        </p:nvSpPr>
        <p:spPr>
          <a:xfrm>
            <a:off x="336625" y="1512500"/>
            <a:ext cx="8489700" cy="3063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omfortaa"/>
                <a:ea typeface="Comfortaa"/>
                <a:cs typeface="Comfortaa"/>
                <a:sym typeface="Comfortaa"/>
              </a:rPr>
              <a:t>Given out every </a:t>
            </a:r>
            <a:r>
              <a:rPr lang="en-GB" sz="1700">
                <a:latin typeface="Comfortaa"/>
                <a:ea typeface="Comfortaa"/>
                <a:cs typeface="Comfortaa"/>
                <a:sym typeface="Comfortaa"/>
              </a:rPr>
              <a:t>Friday</a:t>
            </a:r>
            <a:r>
              <a:rPr b="0" i="0" lang="en-GB" sz="1700" u="none" cap="none" strike="noStrike">
                <a:solidFill>
                  <a:srgbClr val="000000"/>
                </a:solidFill>
                <a:latin typeface="Comfortaa"/>
                <a:ea typeface="Comfortaa"/>
                <a:cs typeface="Comfortaa"/>
                <a:sym typeface="Comfortaa"/>
              </a:rPr>
              <a:t> via </a:t>
            </a:r>
            <a:r>
              <a:rPr lang="en-GB" sz="1700">
                <a:latin typeface="Comfortaa"/>
                <a:ea typeface="Comfortaa"/>
                <a:cs typeface="Comfortaa"/>
                <a:sym typeface="Comfortaa"/>
              </a:rPr>
              <a:t>SeeSaw.</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omfortaa"/>
                <a:ea typeface="Comfortaa"/>
                <a:cs typeface="Comfortaa"/>
                <a:sym typeface="Comfortaa"/>
              </a:rPr>
              <a:t>Children complete work in Homework Books (will give these out).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omfortaa"/>
                <a:ea typeface="Comfortaa"/>
                <a:cs typeface="Comfortaa"/>
                <a:sym typeface="Comfortaa"/>
              </a:rPr>
              <a:t>Return to school by Wednesday.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omfortaa"/>
                <a:ea typeface="Comfortaa"/>
                <a:cs typeface="Comfortaa"/>
                <a:sym typeface="Comfortaa"/>
              </a:rPr>
              <a:t>Homework will be acknowledged and sent home.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latin typeface="Comfortaa"/>
                <a:ea typeface="Comfortaa"/>
                <a:cs typeface="Comfortaa"/>
                <a:sym typeface="Comfortaa"/>
              </a:rPr>
              <a:t>Maths </a:t>
            </a:r>
            <a:r>
              <a:rPr b="0" i="0" lang="en-GB" sz="1700" u="none" cap="none" strike="noStrike">
                <a:solidFill>
                  <a:srgbClr val="000000"/>
                </a:solidFill>
                <a:latin typeface="Comfortaa"/>
                <a:ea typeface="Comfortaa"/>
                <a:cs typeface="Comfortaa"/>
                <a:sym typeface="Comfortaa"/>
              </a:rPr>
              <a:t>- a worksheet linked to what children have been learning about.</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latin typeface="Comfortaa"/>
                <a:ea typeface="Comfortaa"/>
                <a:cs typeface="Comfortaa"/>
                <a:sym typeface="Comfortaa"/>
              </a:rPr>
              <a:t>English</a:t>
            </a:r>
            <a:r>
              <a:rPr b="0" i="0" lang="en-GB" sz="1700" u="none" cap="none" strike="noStrike">
                <a:solidFill>
                  <a:srgbClr val="000000"/>
                </a:solidFill>
                <a:latin typeface="Comfortaa"/>
                <a:ea typeface="Comfortaa"/>
                <a:cs typeface="Comfortaa"/>
                <a:sym typeface="Comfortaa"/>
              </a:rPr>
              <a:t> - grammar and reading comprehension</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rgbClr val="000000"/>
                </a:solidFill>
                <a:latin typeface="Comfortaa"/>
                <a:ea typeface="Comfortaa"/>
                <a:cs typeface="Comfortaa"/>
                <a:sym typeface="Comfortaa"/>
              </a:rPr>
              <a:t>Spellings - </a:t>
            </a:r>
            <a:r>
              <a:rPr b="0" i="0" lang="en-GB" sz="1700" u="none" cap="none" strike="noStrike">
                <a:solidFill>
                  <a:srgbClr val="000000"/>
                </a:solidFill>
                <a:latin typeface="Comfortaa"/>
                <a:ea typeface="Comfortaa"/>
                <a:cs typeface="Comfortaa"/>
                <a:sym typeface="Comfortaa"/>
              </a:rPr>
              <a:t>10 spellings per week (Latter part of </a:t>
            </a:r>
            <a:r>
              <a:rPr lang="en-GB" sz="1700">
                <a:latin typeface="Comfortaa"/>
                <a:ea typeface="Comfortaa"/>
                <a:cs typeface="Comfortaa"/>
                <a:sym typeface="Comfortaa"/>
              </a:rPr>
              <a:t>Y</a:t>
            </a:r>
            <a:r>
              <a:rPr b="0" i="0" lang="en-GB" sz="1700" u="none" cap="none" strike="noStrike">
                <a:solidFill>
                  <a:srgbClr val="000000"/>
                </a:solidFill>
                <a:latin typeface="Comfortaa"/>
                <a:ea typeface="Comfortaa"/>
                <a:cs typeface="Comfortaa"/>
                <a:sym typeface="Comfortaa"/>
              </a:rPr>
              <a:t>ear one)</a:t>
            </a:r>
            <a:endParaRPr b="0" i="0" sz="1400" u="none" cap="none" strike="noStrike">
              <a:solidFill>
                <a:srgbClr val="000000"/>
              </a:solidFill>
              <a:latin typeface="Comfortaa"/>
              <a:ea typeface="Comfortaa"/>
              <a:cs typeface="Comfortaa"/>
              <a:sym typeface="Comfortaa"/>
            </a:endParaRPr>
          </a:p>
        </p:txBody>
      </p:sp>
      <p:pic>
        <p:nvPicPr>
          <p:cNvPr id="287" name="Google Shape;287;p26"/>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pic>
        <p:nvPicPr>
          <p:cNvPr id="288" name="Google Shape;288;p26"/>
          <p:cNvPicPr preferRelativeResize="0"/>
          <p:nvPr/>
        </p:nvPicPr>
        <p:blipFill>
          <a:blip r:embed="rId4">
            <a:alphaModFix/>
          </a:blip>
          <a:stretch>
            <a:fillRect/>
          </a:stretch>
        </p:blipFill>
        <p:spPr>
          <a:xfrm>
            <a:off x="6303500" y="439898"/>
            <a:ext cx="2283175" cy="1387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28"/>
          <p:cNvSpPr txBox="1"/>
          <p:nvPr>
            <p:ph type="title"/>
          </p:nvPr>
        </p:nvSpPr>
        <p:spPr>
          <a:xfrm>
            <a:off x="1290350" y="371725"/>
            <a:ext cx="5763300" cy="668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FF9900"/>
                </a:solidFill>
                <a:latin typeface="Comfortaa"/>
                <a:ea typeface="Comfortaa"/>
                <a:cs typeface="Comfortaa"/>
                <a:sym typeface="Comfortaa"/>
              </a:rPr>
              <a:t>ERICA - Reading at Underhill   </a:t>
            </a:r>
            <a:endParaRPr>
              <a:solidFill>
                <a:srgbClr val="FF9900"/>
              </a:solidFill>
              <a:latin typeface="Comfortaa"/>
              <a:ea typeface="Comfortaa"/>
              <a:cs typeface="Comfortaa"/>
              <a:sym typeface="Comfortaa"/>
            </a:endParaRPr>
          </a:p>
        </p:txBody>
      </p:sp>
      <p:sp>
        <p:nvSpPr>
          <p:cNvPr id="294" name="Google Shape;294;p28"/>
          <p:cNvSpPr txBox="1"/>
          <p:nvPr/>
        </p:nvSpPr>
        <p:spPr>
          <a:xfrm>
            <a:off x="430000" y="1728025"/>
            <a:ext cx="7706700" cy="175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omfortaa"/>
                <a:ea typeface="Comfortaa"/>
                <a:cs typeface="Comfortaa"/>
                <a:sym typeface="Comfortaa"/>
              </a:rPr>
              <a:t>Dedicated reading session every day</a:t>
            </a:r>
            <a:r>
              <a:rPr lang="en-GB" sz="1700">
                <a:latin typeface="Comfortaa"/>
                <a:ea typeface="Comfortaa"/>
                <a:cs typeface="Comfortaa"/>
                <a:sym typeface="Comfortaa"/>
              </a:rPr>
              <a:t> after lunch.</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omfortaa"/>
                <a:ea typeface="Comfortaa"/>
                <a:cs typeface="Comfortaa"/>
                <a:sym typeface="Comfortaa"/>
              </a:rPr>
              <a:t>Guided reading - Children will read with an adult once a week.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a:ea typeface="Comfortaa"/>
              <a:cs typeface="Comfortaa"/>
              <a:sym typeface="Comfortaa"/>
            </a:endParaRPr>
          </a:p>
        </p:txBody>
      </p:sp>
      <p:pic>
        <p:nvPicPr>
          <p:cNvPr id="295" name="Google Shape;295;p28"/>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9"/>
          <p:cNvSpPr txBox="1"/>
          <p:nvPr>
            <p:ph type="title"/>
          </p:nvPr>
        </p:nvSpPr>
        <p:spPr>
          <a:xfrm>
            <a:off x="1290350" y="371725"/>
            <a:ext cx="4597200" cy="668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FF9900"/>
                </a:solidFill>
                <a:latin typeface="Comfortaa"/>
                <a:ea typeface="Comfortaa"/>
                <a:cs typeface="Comfortaa"/>
                <a:sym typeface="Comfortaa"/>
              </a:rPr>
              <a:t>FRED - Reading at home    </a:t>
            </a:r>
            <a:endParaRPr>
              <a:solidFill>
                <a:srgbClr val="FF9900"/>
              </a:solidFill>
              <a:latin typeface="Comfortaa"/>
              <a:ea typeface="Comfortaa"/>
              <a:cs typeface="Comfortaa"/>
              <a:sym typeface="Comfortaa"/>
            </a:endParaRPr>
          </a:p>
        </p:txBody>
      </p:sp>
      <p:sp>
        <p:nvSpPr>
          <p:cNvPr id="301" name="Google Shape;301;p29"/>
          <p:cNvSpPr txBox="1"/>
          <p:nvPr/>
        </p:nvSpPr>
        <p:spPr>
          <a:xfrm>
            <a:off x="638375" y="1677100"/>
            <a:ext cx="7706700" cy="2093400"/>
          </a:xfrm>
          <a:prstGeom prst="rect">
            <a:avLst/>
          </a:prstGeom>
          <a:no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omfortaa"/>
                <a:ea typeface="Comfortaa"/>
                <a:cs typeface="Comfortaa"/>
                <a:sym typeface="Comfortaa"/>
              </a:rPr>
              <a:t>Children need to read at home </a:t>
            </a:r>
            <a:r>
              <a:rPr b="1" i="0" lang="en-GB" sz="1700" u="sng" cap="none" strike="noStrike">
                <a:solidFill>
                  <a:srgbClr val="000000"/>
                </a:solidFill>
                <a:latin typeface="Comfortaa"/>
                <a:ea typeface="Comfortaa"/>
                <a:cs typeface="Comfortaa"/>
                <a:sym typeface="Comfortaa"/>
              </a:rPr>
              <a:t>every night.</a:t>
            </a:r>
            <a:r>
              <a:rPr b="0" i="0" lang="en-GB" sz="1700" u="none" cap="none" strike="noStrike">
                <a:solidFill>
                  <a:srgbClr val="000000"/>
                </a:solidFill>
                <a:latin typeface="Comfortaa"/>
                <a:ea typeface="Comfortaa"/>
                <a:cs typeface="Comfortaa"/>
                <a:sym typeface="Comfortaa"/>
              </a:rPr>
              <a:t>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omfortaa"/>
                <a:ea typeface="Comfortaa"/>
                <a:cs typeface="Comfortaa"/>
                <a:sym typeface="Comfortaa"/>
              </a:rPr>
              <a:t>KS 1 - Reading Scheme book.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mfortaa"/>
                <a:ea typeface="Comfortaa"/>
                <a:cs typeface="Comfortaa"/>
                <a:sym typeface="Comfortaa"/>
              </a:rPr>
              <a:t>Bring this to school </a:t>
            </a:r>
            <a:r>
              <a:rPr lang="en-GB" sz="1500">
                <a:latin typeface="Comfortaa"/>
                <a:ea typeface="Comfortaa"/>
                <a:cs typeface="Comfortaa"/>
                <a:sym typeface="Comfortaa"/>
              </a:rPr>
              <a:t>at the end of each month when completed to exchange for your new one.</a:t>
            </a:r>
            <a:endParaRPr b="0" i="0" sz="15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mfortaa"/>
                <a:ea typeface="Comfortaa"/>
                <a:cs typeface="Comfortaa"/>
                <a:sym typeface="Comfortaa"/>
              </a:rPr>
              <a:t>If home reading is not happening, a class teacher or Reading Lead will be in contact.  </a:t>
            </a:r>
            <a:endParaRPr b="0" i="0" sz="1500" u="none" cap="none" strike="noStrike">
              <a:solidFill>
                <a:srgbClr val="000000"/>
              </a:solidFill>
              <a:latin typeface="Comfortaa"/>
              <a:ea typeface="Comfortaa"/>
              <a:cs typeface="Comfortaa"/>
              <a:sym typeface="Comfortaa"/>
            </a:endParaRPr>
          </a:p>
        </p:txBody>
      </p:sp>
      <p:pic>
        <p:nvPicPr>
          <p:cNvPr id="302" name="Google Shape;302;p29"/>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pic>
        <p:nvPicPr>
          <p:cNvPr id="303" name="Google Shape;303;p29"/>
          <p:cNvPicPr preferRelativeResize="0"/>
          <p:nvPr/>
        </p:nvPicPr>
        <p:blipFill rotWithShape="1">
          <a:blip r:embed="rId4">
            <a:alphaModFix/>
          </a:blip>
          <a:srcRect b="0" l="0" r="0" t="0"/>
          <a:stretch/>
        </p:blipFill>
        <p:spPr>
          <a:xfrm>
            <a:off x="7106650" y="371725"/>
            <a:ext cx="1238425" cy="1571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0"/>
          <p:cNvSpPr txBox="1"/>
          <p:nvPr>
            <p:ph type="title"/>
          </p:nvPr>
        </p:nvSpPr>
        <p:spPr>
          <a:xfrm>
            <a:off x="2954875" y="1806800"/>
            <a:ext cx="27882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GB" sz="4900" u="sng">
                <a:solidFill>
                  <a:srgbClr val="FF9900"/>
                </a:solidFill>
                <a:latin typeface="Comfortaa"/>
                <a:ea typeface="Comfortaa"/>
                <a:cs typeface="Comfortaa"/>
                <a:sym typeface="Comfortaa"/>
              </a:rPr>
              <a:t>Notices:</a:t>
            </a:r>
            <a:r>
              <a:rPr lang="en-GB" sz="3400">
                <a:solidFill>
                  <a:srgbClr val="FF9900"/>
                </a:solidFill>
                <a:latin typeface="Comfortaa"/>
                <a:ea typeface="Comfortaa"/>
                <a:cs typeface="Comfortaa"/>
                <a:sym typeface="Comfortaa"/>
              </a:rPr>
              <a:t> </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09" name="Google Shape;309;p30"/>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1"/>
          <p:cNvSpPr txBox="1"/>
          <p:nvPr>
            <p:ph type="title"/>
          </p:nvPr>
        </p:nvSpPr>
        <p:spPr>
          <a:xfrm>
            <a:off x="3627750" y="247125"/>
            <a:ext cx="18885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15" name="Google Shape;315;p31"/>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316" name="Google Shape;316;p31"/>
          <p:cNvPicPr preferRelativeResize="0"/>
          <p:nvPr/>
        </p:nvPicPr>
        <p:blipFill rotWithShape="1">
          <a:blip r:embed="rId3">
            <a:alphaModFix/>
          </a:blip>
          <a:srcRect b="0" l="0" r="0" t="0"/>
          <a:stretch/>
        </p:blipFill>
        <p:spPr>
          <a:xfrm>
            <a:off x="511250" y="1351150"/>
            <a:ext cx="3371276" cy="2871675"/>
          </a:xfrm>
          <a:prstGeom prst="rect">
            <a:avLst/>
          </a:prstGeom>
          <a:noFill/>
          <a:ln>
            <a:noFill/>
          </a:ln>
        </p:spPr>
      </p:pic>
      <p:sp>
        <p:nvSpPr>
          <p:cNvPr id="317" name="Google Shape;317;p31"/>
          <p:cNvSpPr txBox="1"/>
          <p:nvPr/>
        </p:nvSpPr>
        <p:spPr>
          <a:xfrm>
            <a:off x="4783825" y="1848263"/>
            <a:ext cx="3101400" cy="233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Order though Schoolmoney.</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Children should also wear black skirts, trousers or pinafores and black shoes.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Find more information here: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https://underhillschool.co.uk/uniform</a:t>
            </a:r>
            <a:endParaRPr b="0" i="0" sz="1400" u="none" cap="none" strike="noStrike">
              <a:solidFill>
                <a:srgbClr val="000000"/>
              </a:solidFill>
              <a:latin typeface="Comfortaa"/>
              <a:ea typeface="Comfortaa"/>
              <a:cs typeface="Comfortaa"/>
              <a:sym typeface="Comfortaa"/>
            </a:endParaRPr>
          </a:p>
        </p:txBody>
      </p:sp>
      <p:pic>
        <p:nvPicPr>
          <p:cNvPr id="318" name="Google Shape;318;p31"/>
          <p:cNvPicPr preferRelativeResize="0"/>
          <p:nvPr/>
        </p:nvPicPr>
        <p:blipFill rotWithShape="1">
          <a:blip r:embed="rId4">
            <a:alphaModFix/>
          </a:blip>
          <a:srcRect b="0" l="0" r="0" t="0"/>
          <a:stretch/>
        </p:blipFill>
        <p:spPr>
          <a:xfrm>
            <a:off x="254775" y="266647"/>
            <a:ext cx="950500" cy="915550"/>
          </a:xfrm>
          <a:prstGeom prst="rect">
            <a:avLst/>
          </a:prstGeom>
          <a:noFill/>
          <a:ln>
            <a:noFill/>
          </a:ln>
        </p:spPr>
      </p:pic>
      <p:pic>
        <p:nvPicPr>
          <p:cNvPr id="319" name="Google Shape;319;p31"/>
          <p:cNvPicPr preferRelativeResize="0"/>
          <p:nvPr/>
        </p:nvPicPr>
        <p:blipFill rotWithShape="1">
          <a:blip r:embed="rId5">
            <a:alphaModFix/>
          </a:blip>
          <a:srcRect b="0" l="0" r="0" t="0"/>
          <a:stretch/>
        </p:blipFill>
        <p:spPr>
          <a:xfrm>
            <a:off x="4513950" y="858242"/>
            <a:ext cx="3371275" cy="89310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2"/>
          <p:cNvSpPr txBox="1"/>
          <p:nvPr>
            <p:ph type="title"/>
          </p:nvPr>
        </p:nvSpPr>
        <p:spPr>
          <a:xfrm>
            <a:off x="3627750" y="247125"/>
            <a:ext cx="18885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Uniform </a:t>
            </a:r>
            <a:endParaRPr>
              <a:solidFill>
                <a:srgbClr val="FF9900"/>
              </a:solidFill>
              <a:latin typeface="Comfortaa"/>
              <a:ea typeface="Comfortaa"/>
              <a:cs typeface="Comfortaa"/>
              <a:sym typeface="Comfortaa"/>
            </a:endParaRPr>
          </a:p>
        </p:txBody>
      </p:sp>
      <p:sp>
        <p:nvSpPr>
          <p:cNvPr id="325" name="Google Shape;325;p32"/>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326" name="Google Shape;326;p32"/>
          <p:cNvSpPr txBox="1"/>
          <p:nvPr/>
        </p:nvSpPr>
        <p:spPr>
          <a:xfrm>
            <a:off x="4783825" y="1848263"/>
            <a:ext cx="3101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327" name="Google Shape;327;p32"/>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pic>
        <p:nvPicPr>
          <p:cNvPr id="328" name="Google Shape;328;p32"/>
          <p:cNvPicPr preferRelativeResize="0"/>
          <p:nvPr/>
        </p:nvPicPr>
        <p:blipFill rotWithShape="1">
          <a:blip r:embed="rId4">
            <a:alphaModFix/>
          </a:blip>
          <a:srcRect b="0" l="0" r="0" t="0"/>
          <a:stretch/>
        </p:blipFill>
        <p:spPr>
          <a:xfrm>
            <a:off x="4513950" y="858242"/>
            <a:ext cx="3371275" cy="893108"/>
          </a:xfrm>
          <a:prstGeom prst="rect">
            <a:avLst/>
          </a:prstGeom>
          <a:noFill/>
          <a:ln>
            <a:noFill/>
          </a:ln>
        </p:spPr>
      </p:pic>
      <p:pic>
        <p:nvPicPr>
          <p:cNvPr id="329" name="Google Shape;329;p32"/>
          <p:cNvPicPr preferRelativeResize="0"/>
          <p:nvPr/>
        </p:nvPicPr>
        <p:blipFill rotWithShape="1">
          <a:blip r:embed="rId5">
            <a:alphaModFix/>
          </a:blip>
          <a:srcRect b="0" l="0" r="0" t="0"/>
          <a:stretch/>
        </p:blipFill>
        <p:spPr>
          <a:xfrm>
            <a:off x="691525" y="1667849"/>
            <a:ext cx="7089300" cy="2076400"/>
          </a:xfrm>
          <a:prstGeom prst="rect">
            <a:avLst/>
          </a:prstGeom>
          <a:noFill/>
          <a:ln>
            <a:noFill/>
          </a:ln>
        </p:spPr>
      </p:pic>
      <p:sp>
        <p:nvSpPr>
          <p:cNvPr id="330" name="Google Shape;330;p32"/>
          <p:cNvSpPr txBox="1"/>
          <p:nvPr/>
        </p:nvSpPr>
        <p:spPr>
          <a:xfrm>
            <a:off x="691525" y="3972550"/>
            <a:ext cx="6702600" cy="60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rgbClr val="000000"/>
                </a:solidFill>
                <a:latin typeface="Comfortaa"/>
                <a:ea typeface="Comfortaa"/>
                <a:cs typeface="Comfortaa"/>
                <a:sym typeface="Comfortaa"/>
              </a:rPr>
              <a:t>Your child will have PE on Tuesd</a:t>
            </a:r>
            <a:r>
              <a:rPr lang="en-GB" sz="1900">
                <a:latin typeface="Comfortaa"/>
                <a:ea typeface="Comfortaa"/>
                <a:cs typeface="Comfortaa"/>
                <a:sym typeface="Comfortaa"/>
              </a:rPr>
              <a:t>ays.</a:t>
            </a:r>
            <a:endParaRPr b="0" i="0" sz="1900" u="none" cap="none" strike="noStrike">
              <a:solidFill>
                <a:srgbClr val="000000"/>
              </a:solidFill>
              <a:latin typeface="Comfortaa"/>
              <a:ea typeface="Comfortaa"/>
              <a:cs typeface="Comfortaa"/>
              <a:sym typeface="Comforta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3"/>
          <p:cNvSpPr txBox="1"/>
          <p:nvPr>
            <p:ph type="title"/>
          </p:nvPr>
        </p:nvSpPr>
        <p:spPr>
          <a:xfrm>
            <a:off x="3330250" y="95400"/>
            <a:ext cx="23520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Absences </a:t>
            </a:r>
            <a:endParaRPr>
              <a:solidFill>
                <a:srgbClr val="FF9900"/>
              </a:solidFill>
              <a:latin typeface="Comfortaa"/>
              <a:ea typeface="Comfortaa"/>
              <a:cs typeface="Comfortaa"/>
              <a:sym typeface="Comfortaa"/>
            </a:endParaRPr>
          </a:p>
        </p:txBody>
      </p:sp>
      <p:sp>
        <p:nvSpPr>
          <p:cNvPr id="336" name="Google Shape;336;p33"/>
          <p:cNvSpPr txBox="1"/>
          <p:nvPr/>
        </p:nvSpPr>
        <p:spPr>
          <a:xfrm>
            <a:off x="414550" y="1351150"/>
            <a:ext cx="81834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sp>
        <p:nvSpPr>
          <p:cNvPr id="337" name="Google Shape;337;p33"/>
          <p:cNvSpPr txBox="1"/>
          <p:nvPr/>
        </p:nvSpPr>
        <p:spPr>
          <a:xfrm>
            <a:off x="1137750" y="573225"/>
            <a:ext cx="6868500" cy="831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If your child in unwell, please inform the office in the morning.</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https://underhillschool.co.uk/report-an-absence  </a:t>
            </a:r>
            <a:endParaRPr b="0" i="0" sz="1400" u="none" cap="none" strike="noStrike">
              <a:solidFill>
                <a:srgbClr val="000000"/>
              </a:solidFill>
              <a:latin typeface="Comfortaa"/>
              <a:ea typeface="Comfortaa"/>
              <a:cs typeface="Comfortaa"/>
              <a:sym typeface="Comfortaa"/>
            </a:endParaRPr>
          </a:p>
        </p:txBody>
      </p:sp>
      <p:pic>
        <p:nvPicPr>
          <p:cNvPr id="338" name="Google Shape;338;p33"/>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pic>
        <p:nvPicPr>
          <p:cNvPr id="339" name="Google Shape;339;p33"/>
          <p:cNvPicPr preferRelativeResize="0"/>
          <p:nvPr/>
        </p:nvPicPr>
        <p:blipFill rotWithShape="1">
          <a:blip r:embed="rId4">
            <a:alphaModFix/>
          </a:blip>
          <a:srcRect b="0" l="0" r="0" t="0"/>
          <a:stretch/>
        </p:blipFill>
        <p:spPr>
          <a:xfrm>
            <a:off x="2708012" y="1404525"/>
            <a:ext cx="3596466" cy="3021374"/>
          </a:xfrm>
          <a:prstGeom prst="rect">
            <a:avLst/>
          </a:prstGeom>
          <a:noFill/>
          <a:ln>
            <a:noFill/>
          </a:ln>
        </p:spPr>
      </p:pic>
      <p:sp>
        <p:nvSpPr>
          <p:cNvPr id="340" name="Google Shape;340;p33"/>
          <p:cNvSpPr txBox="1"/>
          <p:nvPr/>
        </p:nvSpPr>
        <p:spPr>
          <a:xfrm>
            <a:off x="2383925" y="4370525"/>
            <a:ext cx="4587300" cy="40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Or you can call </a:t>
            </a:r>
            <a:r>
              <a:rPr b="0" i="0" lang="en-GB" sz="1350" u="none" cap="none" strike="noStrike">
                <a:solidFill>
                  <a:srgbClr val="FAC507"/>
                </a:solidFill>
                <a:highlight>
                  <a:srgbClr val="161616"/>
                </a:highlight>
                <a:latin typeface="Comfortaa"/>
                <a:ea typeface="Comfortaa"/>
                <a:cs typeface="Comfortaa"/>
                <a:sym typeface="Comfortaa"/>
              </a:rPr>
              <a:t>020 8449 2423</a:t>
            </a:r>
            <a:endParaRPr b="0" i="0" sz="1400" u="none" cap="none" strike="noStrike">
              <a:solidFill>
                <a:srgbClr val="000000"/>
              </a:solidFill>
              <a:latin typeface="Comfortaa"/>
              <a:ea typeface="Comfortaa"/>
              <a:cs typeface="Comfortaa"/>
              <a:sym typeface="Comfortaa"/>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34"/>
          <p:cNvSpPr txBox="1"/>
          <p:nvPr>
            <p:ph type="title"/>
          </p:nvPr>
        </p:nvSpPr>
        <p:spPr>
          <a:xfrm>
            <a:off x="2602450" y="699750"/>
            <a:ext cx="41301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Snacks and Lunch </a:t>
            </a:r>
            <a:endParaRPr>
              <a:solidFill>
                <a:srgbClr val="FF9900"/>
              </a:solidFill>
              <a:latin typeface="Comfortaa"/>
              <a:ea typeface="Comfortaa"/>
              <a:cs typeface="Comfortaa"/>
              <a:sym typeface="Comfortaa"/>
            </a:endParaRPr>
          </a:p>
        </p:txBody>
      </p:sp>
      <p:sp>
        <p:nvSpPr>
          <p:cNvPr id="346" name="Google Shape;346;p34"/>
          <p:cNvSpPr txBox="1"/>
          <p:nvPr/>
        </p:nvSpPr>
        <p:spPr>
          <a:xfrm>
            <a:off x="491325" y="1235975"/>
            <a:ext cx="7615500" cy="3201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We are a </a:t>
            </a:r>
            <a:r>
              <a:rPr b="1" i="0" lang="en-GB" sz="1400" u="none" cap="none" strike="noStrike">
                <a:solidFill>
                  <a:srgbClr val="000000"/>
                </a:solidFill>
                <a:latin typeface="Comfortaa"/>
                <a:ea typeface="Comfortaa"/>
                <a:cs typeface="Comfortaa"/>
                <a:sym typeface="Comfortaa"/>
              </a:rPr>
              <a:t>healthy, nut free</a:t>
            </a:r>
            <a:r>
              <a:rPr b="0" i="0" lang="en-GB" sz="1400" u="none" cap="none" strike="noStrike">
                <a:solidFill>
                  <a:srgbClr val="000000"/>
                </a:solidFill>
                <a:latin typeface="Comfortaa"/>
                <a:ea typeface="Comfortaa"/>
                <a:cs typeface="Comfortaa"/>
                <a:sym typeface="Comfortaa"/>
              </a:rPr>
              <a:t> school. Children should bring in </a:t>
            </a:r>
            <a:r>
              <a:rPr b="1" i="0" lang="en-GB" sz="1400" u="none" cap="none" strike="noStrike">
                <a:solidFill>
                  <a:srgbClr val="000000"/>
                </a:solidFill>
                <a:latin typeface="Comfortaa"/>
                <a:ea typeface="Comfortaa"/>
                <a:cs typeface="Comfortaa"/>
                <a:sym typeface="Comfortaa"/>
              </a:rPr>
              <a:t>fruit or vegetables </a:t>
            </a:r>
            <a:r>
              <a:rPr b="0" i="0" lang="en-GB" sz="1400" u="none" cap="none" strike="noStrike">
                <a:solidFill>
                  <a:srgbClr val="000000"/>
                </a:solidFill>
                <a:latin typeface="Comfortaa"/>
                <a:ea typeface="Comfortaa"/>
                <a:cs typeface="Comfortaa"/>
                <a:sym typeface="Comfortaa"/>
              </a:rPr>
              <a:t>(e.g. cut up carrot, pepper or cucumber) to eat at break time. They are not permitted to bring in anything else.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1" i="0" lang="en-GB" sz="1400" u="sng" cap="none" strike="noStrike">
                <a:solidFill>
                  <a:srgbClr val="000000"/>
                </a:solidFill>
                <a:latin typeface="Comfortaa"/>
                <a:ea typeface="Comfortaa"/>
                <a:cs typeface="Comfortaa"/>
                <a:sym typeface="Comfortaa"/>
              </a:rPr>
              <a:t>ALL CHILDREN ARE ENTITLED TO A FREE SCHOOL MEAL. </a:t>
            </a:r>
            <a:endParaRPr b="1" i="0" sz="14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If your child has packed lunch, please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ensure that it is healthy and nutritious.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Please do not give your child any sweets,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chocolate or fizzy drinks.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All lunch boxes should be named.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Please send your child into school </a:t>
            </a:r>
            <a:endParaRPr b="0" i="0" sz="14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everyday with a named water bottle.  </a:t>
            </a:r>
            <a:endParaRPr b="0" i="0" sz="1400" u="none" cap="none" strike="noStrike">
              <a:solidFill>
                <a:srgbClr val="000000"/>
              </a:solidFill>
              <a:latin typeface="Comfortaa"/>
              <a:ea typeface="Comfortaa"/>
              <a:cs typeface="Comfortaa"/>
              <a:sym typeface="Comfortaa"/>
            </a:endParaRPr>
          </a:p>
        </p:txBody>
      </p:sp>
      <p:pic>
        <p:nvPicPr>
          <p:cNvPr id="347" name="Google Shape;347;p34"/>
          <p:cNvPicPr preferRelativeResize="0"/>
          <p:nvPr/>
        </p:nvPicPr>
        <p:blipFill rotWithShape="1">
          <a:blip r:embed="rId3">
            <a:alphaModFix/>
          </a:blip>
          <a:srcRect b="0" l="0" r="0" t="0"/>
          <a:stretch/>
        </p:blipFill>
        <p:spPr>
          <a:xfrm>
            <a:off x="5676625" y="2531225"/>
            <a:ext cx="2971151" cy="2103850"/>
          </a:xfrm>
          <a:prstGeom prst="rect">
            <a:avLst/>
          </a:prstGeom>
          <a:noFill/>
          <a:ln>
            <a:noFill/>
          </a:ln>
        </p:spPr>
      </p:pic>
      <p:pic>
        <p:nvPicPr>
          <p:cNvPr id="348" name="Google Shape;348;p34"/>
          <p:cNvPicPr preferRelativeResize="0"/>
          <p:nvPr/>
        </p:nvPicPr>
        <p:blipFill rotWithShape="1">
          <a:blip r:embed="rId4">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5"/>
          <p:cNvSpPr txBox="1"/>
          <p:nvPr>
            <p:ph type="title"/>
          </p:nvPr>
        </p:nvSpPr>
        <p:spPr>
          <a:xfrm>
            <a:off x="2602450" y="699750"/>
            <a:ext cx="41301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PTA </a:t>
            </a:r>
            <a:endParaRPr>
              <a:solidFill>
                <a:srgbClr val="FF9900"/>
              </a:solidFill>
              <a:latin typeface="Comfortaa"/>
              <a:ea typeface="Comfortaa"/>
              <a:cs typeface="Comfortaa"/>
              <a:sym typeface="Comfortaa"/>
            </a:endParaRPr>
          </a:p>
        </p:txBody>
      </p:sp>
      <p:sp>
        <p:nvSpPr>
          <p:cNvPr id="354" name="Google Shape;354;p35"/>
          <p:cNvSpPr txBox="1"/>
          <p:nvPr/>
        </p:nvSpPr>
        <p:spPr>
          <a:xfrm>
            <a:off x="491325" y="1235975"/>
            <a:ext cx="7615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 </a:t>
            </a:r>
            <a:endParaRPr b="0" i="0" sz="1400" u="none" cap="none" strike="noStrike">
              <a:solidFill>
                <a:srgbClr val="000000"/>
              </a:solidFill>
              <a:latin typeface="Comfortaa"/>
              <a:ea typeface="Comfortaa"/>
              <a:cs typeface="Comfortaa"/>
              <a:sym typeface="Comfortaa"/>
            </a:endParaRPr>
          </a:p>
        </p:txBody>
      </p:sp>
      <p:pic>
        <p:nvPicPr>
          <p:cNvPr id="355" name="Google Shape;355;p35"/>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356" name="Google Shape;356;p35"/>
          <p:cNvSpPr txBox="1"/>
          <p:nvPr/>
        </p:nvSpPr>
        <p:spPr>
          <a:xfrm>
            <a:off x="491325" y="1473700"/>
            <a:ext cx="3173100" cy="149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Comfortaa"/>
                <a:ea typeface="Comfortaa"/>
                <a:cs typeface="Comfortaa"/>
                <a:sym typeface="Comfortaa"/>
              </a:rPr>
              <a:t>If you are interested in supporting the PTA, please talk to the school office or Anna in Nursery.</a:t>
            </a:r>
            <a:endParaRPr b="0" i="0" sz="1800" u="none" cap="none" strike="noStrike">
              <a:solidFill>
                <a:srgbClr val="000000"/>
              </a:solidFill>
              <a:latin typeface="Arial"/>
              <a:ea typeface="Arial"/>
              <a:cs typeface="Arial"/>
              <a:sym typeface="Arial"/>
            </a:endParaRPr>
          </a:p>
        </p:txBody>
      </p:sp>
      <p:pic>
        <p:nvPicPr>
          <p:cNvPr id="357" name="Google Shape;357;p35"/>
          <p:cNvPicPr preferRelativeResize="0"/>
          <p:nvPr/>
        </p:nvPicPr>
        <p:blipFill rotWithShape="1">
          <a:blip r:embed="rId4">
            <a:alphaModFix/>
          </a:blip>
          <a:srcRect b="0" l="0" r="0" t="0"/>
          <a:stretch/>
        </p:blipFill>
        <p:spPr>
          <a:xfrm>
            <a:off x="4369050" y="200350"/>
            <a:ext cx="3688674" cy="45025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3"/>
          <p:cNvSpPr txBox="1"/>
          <p:nvPr>
            <p:ph type="title"/>
          </p:nvPr>
        </p:nvSpPr>
        <p:spPr>
          <a:xfrm>
            <a:off x="2587075" y="616900"/>
            <a:ext cx="3615900"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FF9900"/>
                </a:solidFill>
                <a:latin typeface="Comfortaa"/>
                <a:ea typeface="Comfortaa"/>
                <a:cs typeface="Comfortaa"/>
                <a:sym typeface="Comfortaa"/>
              </a:rPr>
              <a:t>The Underhill Way </a:t>
            </a:r>
            <a:endParaRPr>
              <a:solidFill>
                <a:srgbClr val="FF9900"/>
              </a:solidFill>
              <a:latin typeface="Comfortaa"/>
              <a:ea typeface="Comfortaa"/>
              <a:cs typeface="Comfortaa"/>
              <a:sym typeface="Comfortaa"/>
            </a:endParaRPr>
          </a:p>
        </p:txBody>
      </p:sp>
      <p:sp>
        <p:nvSpPr>
          <p:cNvPr id="144" name="Google Shape;144;p3"/>
          <p:cNvSpPr txBox="1"/>
          <p:nvPr/>
        </p:nvSpPr>
        <p:spPr>
          <a:xfrm>
            <a:off x="2587075" y="1251375"/>
            <a:ext cx="3239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At Underhill, we have 4 BE words; </a:t>
            </a:r>
            <a:endParaRPr b="0" i="0" sz="1400" u="none" cap="none" strike="noStrike">
              <a:solidFill>
                <a:srgbClr val="000000"/>
              </a:solidFill>
              <a:latin typeface="Comfortaa"/>
              <a:ea typeface="Comfortaa"/>
              <a:cs typeface="Comfortaa"/>
              <a:sym typeface="Comfortaa"/>
            </a:endParaRPr>
          </a:p>
        </p:txBody>
      </p:sp>
      <p:sp>
        <p:nvSpPr>
          <p:cNvPr id="145" name="Google Shape;145;p3"/>
          <p:cNvSpPr txBox="1"/>
          <p:nvPr/>
        </p:nvSpPr>
        <p:spPr>
          <a:xfrm>
            <a:off x="2836525" y="1756675"/>
            <a:ext cx="2740800" cy="1169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9900"/>
                </a:solidFill>
                <a:latin typeface="Comfortaa"/>
                <a:ea typeface="Comfortaa"/>
                <a:cs typeface="Comfortaa"/>
                <a:sym typeface="Comfortaa"/>
              </a:rPr>
              <a:t>Be</a:t>
            </a:r>
            <a:r>
              <a:rPr b="0" i="0" lang="en-GB" sz="1600" u="none" cap="none" strike="noStrike">
                <a:solidFill>
                  <a:srgbClr val="000000"/>
                </a:solidFill>
                <a:latin typeface="Comfortaa"/>
                <a:ea typeface="Comfortaa"/>
                <a:cs typeface="Comfortaa"/>
                <a:sym typeface="Comfortaa"/>
              </a:rPr>
              <a:t> Caring</a:t>
            </a:r>
            <a:endParaRPr b="0" i="0" sz="16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9900"/>
                </a:solidFill>
                <a:latin typeface="Comfortaa"/>
                <a:ea typeface="Comfortaa"/>
                <a:cs typeface="Comfortaa"/>
                <a:sym typeface="Comfortaa"/>
              </a:rPr>
              <a:t>Be </a:t>
            </a:r>
            <a:r>
              <a:rPr b="0" i="0" lang="en-GB" sz="1600" u="none" cap="none" strike="noStrike">
                <a:solidFill>
                  <a:srgbClr val="000000"/>
                </a:solidFill>
                <a:latin typeface="Comfortaa"/>
                <a:ea typeface="Comfortaa"/>
                <a:cs typeface="Comfortaa"/>
                <a:sym typeface="Comfortaa"/>
              </a:rPr>
              <a:t>Confident</a:t>
            </a:r>
            <a:endParaRPr b="0" i="0" sz="16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9900"/>
                </a:solidFill>
                <a:latin typeface="Comfortaa"/>
                <a:ea typeface="Comfortaa"/>
                <a:cs typeface="Comfortaa"/>
                <a:sym typeface="Comfortaa"/>
              </a:rPr>
              <a:t>Be</a:t>
            </a:r>
            <a:r>
              <a:rPr b="0" i="0" lang="en-GB" sz="1600" u="none" cap="none" strike="noStrike">
                <a:solidFill>
                  <a:srgbClr val="000000"/>
                </a:solidFill>
                <a:latin typeface="Comfortaa"/>
                <a:ea typeface="Comfortaa"/>
                <a:cs typeface="Comfortaa"/>
                <a:sym typeface="Comfortaa"/>
              </a:rPr>
              <a:t> Curious</a:t>
            </a:r>
            <a:endParaRPr b="0" i="0" sz="16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FF9900"/>
                </a:solidFill>
                <a:latin typeface="Comfortaa"/>
                <a:ea typeface="Comfortaa"/>
                <a:cs typeface="Comfortaa"/>
                <a:sym typeface="Comfortaa"/>
              </a:rPr>
              <a:t>Be </a:t>
            </a:r>
            <a:r>
              <a:rPr b="0" i="0" lang="en-GB" sz="1600" u="none" cap="none" strike="noStrike">
                <a:solidFill>
                  <a:srgbClr val="000000"/>
                </a:solidFill>
                <a:latin typeface="Comfortaa"/>
                <a:ea typeface="Comfortaa"/>
                <a:cs typeface="Comfortaa"/>
                <a:sym typeface="Comfortaa"/>
              </a:rPr>
              <a:t>Cooperative</a:t>
            </a:r>
            <a:endParaRPr b="0" i="0" sz="1600" u="none" cap="none" strike="noStrike">
              <a:solidFill>
                <a:srgbClr val="000000"/>
              </a:solidFill>
              <a:latin typeface="Comfortaa"/>
              <a:ea typeface="Comfortaa"/>
              <a:cs typeface="Comfortaa"/>
              <a:sym typeface="Comfortaa"/>
            </a:endParaRPr>
          </a:p>
        </p:txBody>
      </p:sp>
      <p:sp>
        <p:nvSpPr>
          <p:cNvPr id="146" name="Google Shape;146;p3"/>
          <p:cNvSpPr txBox="1"/>
          <p:nvPr/>
        </p:nvSpPr>
        <p:spPr>
          <a:xfrm>
            <a:off x="261450" y="2926375"/>
            <a:ext cx="86211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These enable all children to become happy, successful 21st Century learners both while they are in school and in their future. </a:t>
            </a:r>
            <a:endParaRPr b="0" i="0" sz="1400" u="none" cap="none" strike="noStrike">
              <a:solidFill>
                <a:srgbClr val="000000"/>
              </a:solidFill>
              <a:latin typeface="Comfortaa"/>
              <a:ea typeface="Comfortaa"/>
              <a:cs typeface="Comfortaa"/>
              <a:sym typeface="Comfortaa"/>
            </a:endParaRPr>
          </a:p>
        </p:txBody>
      </p:sp>
      <p:sp>
        <p:nvSpPr>
          <p:cNvPr id="147" name="Google Shape;147;p3"/>
          <p:cNvSpPr txBox="1"/>
          <p:nvPr/>
        </p:nvSpPr>
        <p:spPr>
          <a:xfrm>
            <a:off x="790725" y="3623475"/>
            <a:ext cx="68553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We also instill a positive and determined attitude though our school chant:</a:t>
            </a:r>
            <a:endParaRPr b="0" i="0" sz="14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600"/>
              <a:buFont typeface="Arial"/>
              <a:buNone/>
            </a:pPr>
            <a:r>
              <a:rPr b="0" i="0" lang="en-GB" sz="1600" u="none" cap="none" strike="noStrike">
                <a:solidFill>
                  <a:srgbClr val="000000"/>
                </a:solidFill>
                <a:highlight>
                  <a:srgbClr val="FFFF00"/>
                </a:highlight>
                <a:latin typeface="Comfortaa"/>
                <a:ea typeface="Comfortaa"/>
                <a:cs typeface="Comfortaa"/>
                <a:sym typeface="Comfortaa"/>
              </a:rPr>
              <a:t>I can, you can, we can. </a:t>
            </a:r>
            <a:endParaRPr b="0" i="0" sz="1600" u="none" cap="none" strike="noStrike">
              <a:solidFill>
                <a:srgbClr val="000000"/>
              </a:solidFill>
              <a:highlight>
                <a:srgbClr val="FFFF00"/>
              </a:highlight>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omfortaa"/>
                <a:ea typeface="Comfortaa"/>
                <a:cs typeface="Comfortaa"/>
                <a:sym typeface="Comfortaa"/>
              </a:rPr>
              <a:t>If you are ever visiting the school, it is likely that you will hear this chant coming from the classrooms to energise the children for their learning. </a:t>
            </a:r>
            <a:endParaRPr b="0" i="0" sz="1400" u="none" cap="none" strike="noStrike">
              <a:solidFill>
                <a:srgbClr val="000000"/>
              </a:solidFill>
              <a:latin typeface="Comfortaa"/>
              <a:ea typeface="Comfortaa"/>
              <a:cs typeface="Comfortaa"/>
              <a:sym typeface="Comfortaa"/>
            </a:endParaRPr>
          </a:p>
        </p:txBody>
      </p:sp>
      <p:sp>
        <p:nvSpPr>
          <p:cNvPr id="148" name="Google Shape;148;p3"/>
          <p:cNvSpPr/>
          <p:nvPr/>
        </p:nvSpPr>
        <p:spPr>
          <a:xfrm>
            <a:off x="2487300" y="1251375"/>
            <a:ext cx="3615900" cy="1709100"/>
          </a:xfrm>
          <a:prstGeom prst="rect">
            <a:avLst/>
          </a:prstGeom>
          <a:noFill/>
          <a:ln cap="flat" cmpd="sng" w="76200">
            <a:solidFill>
              <a:srgbClr val="FFFF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9" name="Google Shape;149;p3"/>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6"/>
          <p:cNvSpPr txBox="1"/>
          <p:nvPr>
            <p:ph type="title"/>
          </p:nvPr>
        </p:nvSpPr>
        <p:spPr>
          <a:xfrm>
            <a:off x="2087975" y="1907950"/>
            <a:ext cx="57645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GB" sz="4500" u="sng">
                <a:solidFill>
                  <a:srgbClr val="FF9900"/>
                </a:solidFill>
                <a:latin typeface="Comfortaa"/>
                <a:ea typeface="Comfortaa"/>
                <a:cs typeface="Comfortaa"/>
                <a:sym typeface="Comfortaa"/>
              </a:rPr>
              <a:t>Any questions?</a:t>
            </a:r>
            <a:r>
              <a:rPr lang="en-GB">
                <a:solidFill>
                  <a:srgbClr val="FF9900"/>
                </a:solidFill>
                <a:latin typeface="Comfortaa"/>
                <a:ea typeface="Comfortaa"/>
                <a:cs typeface="Comfortaa"/>
                <a:sym typeface="Comfortaa"/>
              </a:rPr>
              <a:t> </a:t>
            </a:r>
            <a:endParaRPr>
              <a:solidFill>
                <a:srgbClr val="FF9900"/>
              </a:solidFill>
              <a:latin typeface="Comfortaa"/>
              <a:ea typeface="Comfortaa"/>
              <a:cs typeface="Comfortaa"/>
              <a:sym typeface="Comfortaa"/>
            </a:endParaRPr>
          </a:p>
        </p:txBody>
      </p:sp>
      <p:pic>
        <p:nvPicPr>
          <p:cNvPr id="363" name="Google Shape;363;p36"/>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7"/>
          <p:cNvSpPr txBox="1"/>
          <p:nvPr>
            <p:ph type="ctrTitle"/>
          </p:nvPr>
        </p:nvSpPr>
        <p:spPr>
          <a:xfrm>
            <a:off x="311708" y="1389425"/>
            <a:ext cx="8520600" cy="20526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b="1" lang="en-GB">
                <a:solidFill>
                  <a:srgbClr val="000000"/>
                </a:solidFill>
                <a:latin typeface="Comfortaa"/>
                <a:ea typeface="Comfortaa"/>
                <a:cs typeface="Comfortaa"/>
                <a:sym typeface="Comfortaa"/>
              </a:rPr>
              <a:t>Underhill School and Children’s Centre</a:t>
            </a:r>
            <a:endParaRPr b="1">
              <a:solidFill>
                <a:srgbClr val="000000"/>
              </a:solidFill>
              <a:latin typeface="Comfortaa"/>
              <a:ea typeface="Comfortaa"/>
              <a:cs typeface="Comfortaa"/>
              <a:sym typeface="Comfortaa"/>
            </a:endParaRPr>
          </a:p>
        </p:txBody>
      </p:sp>
      <p:sp>
        <p:nvSpPr>
          <p:cNvPr id="369" name="Google Shape;369;p37"/>
          <p:cNvSpPr txBox="1"/>
          <p:nvPr>
            <p:ph idx="1" type="subTitle"/>
          </p:nvPr>
        </p:nvSpPr>
        <p:spPr>
          <a:xfrm>
            <a:off x="311700" y="1146750"/>
            <a:ext cx="8520600" cy="792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b="1" lang="en-GB" sz="2300">
                <a:solidFill>
                  <a:srgbClr val="FF9900"/>
                </a:solidFill>
                <a:latin typeface="Comfortaa"/>
                <a:ea typeface="Comfortaa"/>
                <a:cs typeface="Comfortaa"/>
                <a:sym typeface="Comfortaa"/>
              </a:rPr>
              <a:t>Understand</a:t>
            </a:r>
            <a:r>
              <a:rPr b="1" lang="en-GB" sz="2300">
                <a:latin typeface="Comfortaa"/>
                <a:ea typeface="Comfortaa"/>
                <a:cs typeface="Comfortaa"/>
                <a:sym typeface="Comfortaa"/>
              </a:rPr>
              <a:t> </a:t>
            </a:r>
            <a:r>
              <a:rPr b="1" lang="en-GB" sz="2300">
                <a:solidFill>
                  <a:srgbClr val="FFFF00"/>
                </a:solidFill>
                <a:latin typeface="Comfortaa"/>
                <a:ea typeface="Comfortaa"/>
                <a:cs typeface="Comfortaa"/>
                <a:sym typeface="Comfortaa"/>
              </a:rPr>
              <a:t>* </a:t>
            </a:r>
            <a:r>
              <a:rPr b="1" lang="en-GB" sz="2300">
                <a:solidFill>
                  <a:srgbClr val="FF9900"/>
                </a:solidFill>
                <a:latin typeface="Comfortaa"/>
                <a:ea typeface="Comfortaa"/>
                <a:cs typeface="Comfortaa"/>
                <a:sym typeface="Comfortaa"/>
              </a:rPr>
              <a:t>Uplift</a:t>
            </a:r>
            <a:r>
              <a:rPr b="1" lang="en-GB" sz="2300">
                <a:solidFill>
                  <a:schemeClr val="accent4"/>
                </a:solidFill>
                <a:latin typeface="Comfortaa"/>
                <a:ea typeface="Comfortaa"/>
                <a:cs typeface="Comfortaa"/>
                <a:sym typeface="Comfortaa"/>
              </a:rPr>
              <a:t> </a:t>
            </a:r>
            <a:r>
              <a:rPr b="1" lang="en-GB" sz="2300">
                <a:solidFill>
                  <a:srgbClr val="FFFF00"/>
                </a:solidFill>
                <a:latin typeface="Comfortaa"/>
                <a:ea typeface="Comfortaa"/>
                <a:cs typeface="Comfortaa"/>
                <a:sym typeface="Comfortaa"/>
              </a:rPr>
              <a:t>*</a:t>
            </a:r>
            <a:r>
              <a:rPr b="1" lang="en-GB" sz="2300">
                <a:latin typeface="Comfortaa"/>
                <a:ea typeface="Comfortaa"/>
                <a:cs typeface="Comfortaa"/>
                <a:sym typeface="Comfortaa"/>
              </a:rPr>
              <a:t> </a:t>
            </a:r>
            <a:r>
              <a:rPr b="1" lang="en-GB" sz="2300">
                <a:solidFill>
                  <a:srgbClr val="FF9900"/>
                </a:solidFill>
                <a:latin typeface="Comfortaa"/>
                <a:ea typeface="Comfortaa"/>
                <a:cs typeface="Comfortaa"/>
                <a:sym typeface="Comfortaa"/>
              </a:rPr>
              <a:t>Unite </a:t>
            </a:r>
            <a:endParaRPr b="1" sz="2300">
              <a:solidFill>
                <a:srgbClr val="FF9900"/>
              </a:solidFill>
              <a:latin typeface="Comfortaa"/>
              <a:ea typeface="Comfortaa"/>
              <a:cs typeface="Comfortaa"/>
              <a:sym typeface="Comfortaa"/>
            </a:endParaRPr>
          </a:p>
        </p:txBody>
      </p:sp>
      <p:sp>
        <p:nvSpPr>
          <p:cNvPr id="370" name="Google Shape;370;p37"/>
          <p:cNvSpPr txBox="1"/>
          <p:nvPr>
            <p:ph idx="1" type="subTitle"/>
          </p:nvPr>
        </p:nvSpPr>
        <p:spPr>
          <a:xfrm>
            <a:off x="379650" y="3270350"/>
            <a:ext cx="8520600" cy="12165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1600"/>
              <a:buNone/>
            </a:pPr>
            <a:r>
              <a:rPr b="1" lang="en-GB" sz="4400">
                <a:solidFill>
                  <a:srgbClr val="FF9900"/>
                </a:solidFill>
                <a:latin typeface="Comfortaa"/>
                <a:ea typeface="Comfortaa"/>
                <a:cs typeface="Comfortaa"/>
                <a:sym typeface="Comfortaa"/>
              </a:rPr>
              <a:t>Thank you for coming!</a:t>
            </a:r>
            <a:endParaRPr b="1" sz="4400">
              <a:solidFill>
                <a:srgbClr val="FF9900"/>
              </a:solidFill>
              <a:latin typeface="Comfortaa"/>
              <a:ea typeface="Comfortaa"/>
              <a:cs typeface="Comfortaa"/>
              <a:sym typeface="Comfortaa"/>
            </a:endParaRPr>
          </a:p>
          <a:p>
            <a:pPr indent="0" lvl="0" marL="0" rtl="0" algn="ctr">
              <a:lnSpc>
                <a:spcPct val="100000"/>
              </a:lnSpc>
              <a:spcBef>
                <a:spcPts val="0"/>
              </a:spcBef>
              <a:spcAft>
                <a:spcPts val="0"/>
              </a:spcAft>
              <a:buSzPts val="1600"/>
              <a:buNone/>
            </a:pPr>
            <a:r>
              <a:t/>
            </a:r>
            <a:endParaRPr b="1">
              <a:solidFill>
                <a:srgbClr val="FF9900"/>
              </a:solidFill>
              <a:latin typeface="Comfortaa"/>
              <a:ea typeface="Comfortaa"/>
              <a:cs typeface="Comfortaa"/>
              <a:sym typeface="Comfortaa"/>
            </a:endParaRPr>
          </a:p>
        </p:txBody>
      </p:sp>
      <p:pic>
        <p:nvPicPr>
          <p:cNvPr id="371" name="Google Shape;371;p37"/>
          <p:cNvPicPr preferRelativeResize="0"/>
          <p:nvPr/>
        </p:nvPicPr>
        <p:blipFill rotWithShape="1">
          <a:blip r:embed="rId3">
            <a:alphaModFix/>
          </a:blip>
          <a:srcRect b="0" l="0" r="0" t="0"/>
          <a:stretch/>
        </p:blipFill>
        <p:spPr>
          <a:xfrm>
            <a:off x="4039475" y="266647"/>
            <a:ext cx="950500" cy="915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4"/>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pic>
        <p:nvPicPr>
          <p:cNvPr id="155" name="Google Shape;155;p4"/>
          <p:cNvPicPr preferRelativeResize="0"/>
          <p:nvPr/>
        </p:nvPicPr>
        <p:blipFill rotWithShape="1">
          <a:blip r:embed="rId4">
            <a:alphaModFix/>
          </a:blip>
          <a:srcRect b="0" l="0" r="0" t="0"/>
          <a:stretch/>
        </p:blipFill>
        <p:spPr>
          <a:xfrm>
            <a:off x="1341500" y="628900"/>
            <a:ext cx="7032050" cy="39574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5"/>
          <p:cNvSpPr txBox="1"/>
          <p:nvPr>
            <p:ph type="title"/>
          </p:nvPr>
        </p:nvSpPr>
        <p:spPr>
          <a:xfrm>
            <a:off x="2412975" y="1806800"/>
            <a:ext cx="4384200" cy="15882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GB" sz="5566" u="sng">
                <a:solidFill>
                  <a:srgbClr val="FF9900"/>
                </a:solidFill>
                <a:latin typeface="Comfortaa"/>
                <a:ea typeface="Comfortaa"/>
                <a:cs typeface="Comfortaa"/>
                <a:sym typeface="Comfortaa"/>
              </a:rPr>
              <a:t>Curriculum</a:t>
            </a:r>
            <a:r>
              <a:rPr lang="en-GB" sz="3300">
                <a:solidFill>
                  <a:srgbClr val="FF9900"/>
                </a:solidFill>
                <a:latin typeface="Comfortaa"/>
                <a:ea typeface="Comfortaa"/>
                <a:cs typeface="Comfortaa"/>
                <a:sym typeface="Comfortaa"/>
              </a:rPr>
              <a:t>  </a:t>
            </a:r>
            <a:endParaRPr sz="3300">
              <a:solidFill>
                <a:srgbClr val="FF9900"/>
              </a:solidFill>
              <a:latin typeface="Comfortaa"/>
              <a:ea typeface="Comfortaa"/>
              <a:cs typeface="Comfortaa"/>
              <a:sym typeface="Comfortaa"/>
            </a:endParaRPr>
          </a:p>
        </p:txBody>
      </p:sp>
      <p:pic>
        <p:nvPicPr>
          <p:cNvPr id="161" name="Google Shape;161;p5"/>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6"/>
          <p:cNvSpPr txBox="1"/>
          <p:nvPr>
            <p:ph type="title"/>
          </p:nvPr>
        </p:nvSpPr>
        <p:spPr>
          <a:xfrm>
            <a:off x="2533375" y="227600"/>
            <a:ext cx="3280200" cy="5694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FF9900"/>
                </a:solidFill>
                <a:latin typeface="Comfortaa"/>
                <a:ea typeface="Comfortaa"/>
                <a:cs typeface="Comfortaa"/>
                <a:sym typeface="Comfortaa"/>
              </a:rPr>
              <a:t>The School Day </a:t>
            </a:r>
            <a:endParaRPr>
              <a:solidFill>
                <a:srgbClr val="FF9900"/>
              </a:solidFill>
              <a:latin typeface="Comfortaa"/>
              <a:ea typeface="Comfortaa"/>
              <a:cs typeface="Comfortaa"/>
              <a:sym typeface="Comfortaa"/>
            </a:endParaRPr>
          </a:p>
        </p:txBody>
      </p:sp>
      <p:pic>
        <p:nvPicPr>
          <p:cNvPr id="167" name="Google Shape;167;p6"/>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168" name="Google Shape;168;p6"/>
          <p:cNvSpPr/>
          <p:nvPr/>
        </p:nvSpPr>
        <p:spPr>
          <a:xfrm rot="889376">
            <a:off x="6152684" y="3468939"/>
            <a:ext cx="2347627" cy="859603"/>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GB" u="none" cap="none" strike="noStrike">
                <a:solidFill>
                  <a:srgbClr val="000000"/>
                </a:solidFill>
                <a:latin typeface="Comfortaa"/>
                <a:ea typeface="Comfortaa"/>
                <a:cs typeface="Comfortaa"/>
                <a:sym typeface="Comfortaa"/>
              </a:rPr>
              <a:t>Early</a:t>
            </a:r>
            <a:r>
              <a:rPr lang="en-GB">
                <a:latin typeface="Comfortaa"/>
                <a:ea typeface="Comfortaa"/>
                <a:cs typeface="Comfortaa"/>
                <a:sym typeface="Comfortaa"/>
              </a:rPr>
              <a:t>bird</a:t>
            </a:r>
            <a:r>
              <a:rPr b="0" i="0" lang="en-GB" u="none" cap="none" strike="noStrike">
                <a:solidFill>
                  <a:srgbClr val="000000"/>
                </a:solidFill>
                <a:latin typeface="Comfortaa"/>
                <a:ea typeface="Comfortaa"/>
                <a:cs typeface="Comfortaa"/>
                <a:sym typeface="Comfortaa"/>
              </a:rPr>
              <a:t> - Don’t miss out!</a:t>
            </a:r>
            <a:endParaRPr b="0" i="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500"/>
              <a:buFont typeface="Arial"/>
              <a:buNone/>
            </a:pPr>
            <a:r>
              <a:rPr b="0" i="0" lang="en-GB" sz="1100" u="none" cap="none" strike="noStrike">
                <a:solidFill>
                  <a:srgbClr val="000000"/>
                </a:solidFill>
                <a:latin typeface="Comfortaa"/>
                <a:ea typeface="Comfortaa"/>
                <a:cs typeface="Comfortaa"/>
                <a:sym typeface="Comfortaa"/>
              </a:rPr>
              <a:t>5 x </a:t>
            </a:r>
            <a:r>
              <a:rPr lang="en-GB" sz="1100">
                <a:latin typeface="Comfortaa"/>
                <a:ea typeface="Comfortaa"/>
                <a:cs typeface="Comfortaa"/>
                <a:sym typeface="Comfortaa"/>
              </a:rPr>
              <a:t>15</a:t>
            </a:r>
            <a:r>
              <a:rPr b="0" i="0" lang="en-GB" sz="1100" u="none" cap="none" strike="noStrike">
                <a:solidFill>
                  <a:srgbClr val="000000"/>
                </a:solidFill>
                <a:latin typeface="Comfortaa"/>
                <a:ea typeface="Comfortaa"/>
                <a:cs typeface="Comfortaa"/>
                <a:sym typeface="Comfortaa"/>
              </a:rPr>
              <a:t> minutes = over an hour of lost learning time</a:t>
            </a:r>
            <a:r>
              <a:rPr b="0" i="0" lang="en-GB" sz="1500" u="none" cap="none" strike="noStrike">
                <a:solidFill>
                  <a:srgbClr val="000000"/>
                </a:solidFill>
                <a:latin typeface="Comfortaa"/>
                <a:ea typeface="Comfortaa"/>
                <a:cs typeface="Comfortaa"/>
                <a:sym typeface="Comfortaa"/>
              </a:rPr>
              <a:t> </a:t>
            </a:r>
            <a:endParaRPr b="0" i="0" sz="1500" u="none" cap="none" strike="noStrike">
              <a:solidFill>
                <a:srgbClr val="000000"/>
              </a:solidFill>
              <a:latin typeface="Comfortaa"/>
              <a:ea typeface="Comfortaa"/>
              <a:cs typeface="Comfortaa"/>
              <a:sym typeface="Comfortaa"/>
            </a:endParaRPr>
          </a:p>
        </p:txBody>
      </p:sp>
      <p:pic>
        <p:nvPicPr>
          <p:cNvPr id="169" name="Google Shape;169;p6"/>
          <p:cNvPicPr preferRelativeResize="0"/>
          <p:nvPr/>
        </p:nvPicPr>
        <p:blipFill>
          <a:blip r:embed="rId4">
            <a:alphaModFix/>
          </a:blip>
          <a:stretch>
            <a:fillRect/>
          </a:stretch>
        </p:blipFill>
        <p:spPr>
          <a:xfrm>
            <a:off x="2565425" y="797000"/>
            <a:ext cx="3041250" cy="4074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7"/>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175" name="Google Shape;175;p7"/>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176" name="Google Shape;176;p7"/>
          <p:cNvSpPr txBox="1"/>
          <p:nvPr/>
        </p:nvSpPr>
        <p:spPr>
          <a:xfrm>
            <a:off x="153000" y="1296800"/>
            <a:ext cx="1245900" cy="8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omfortaa"/>
                <a:ea typeface="Comfortaa"/>
                <a:cs typeface="Comfortaa"/>
                <a:sym typeface="Comfortaa"/>
              </a:rPr>
              <a:t>Year </a:t>
            </a:r>
            <a:r>
              <a:rPr b="1" lang="en-GB" sz="1100" u="sng">
                <a:latin typeface="Comfortaa"/>
                <a:ea typeface="Comfortaa"/>
                <a:cs typeface="Comfortaa"/>
                <a:sym typeface="Comfortaa"/>
              </a:rPr>
              <a:t>1</a:t>
            </a:r>
            <a:r>
              <a:rPr b="1" i="0" lang="en-GB" sz="1100" u="sng" cap="none" strike="noStrike">
                <a:solidFill>
                  <a:srgbClr val="000000"/>
                </a:solidFill>
                <a:latin typeface="Comfortaa"/>
                <a:ea typeface="Comfortaa"/>
                <a:cs typeface="Comfortaa"/>
                <a:sym typeface="Comfortaa"/>
              </a:rPr>
              <a:t> </a:t>
            </a:r>
            <a:endParaRPr b="1" i="0" sz="11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mfortaa"/>
                <a:ea typeface="Comfortaa"/>
                <a:cs typeface="Comfortaa"/>
                <a:sym typeface="Comfortaa"/>
              </a:rPr>
              <a:t>Expectations in writing</a:t>
            </a:r>
            <a:r>
              <a:rPr b="0" i="0" lang="en-GB" sz="1100" u="none" cap="none" strike="noStrike">
                <a:solidFill>
                  <a:srgbClr val="000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p:txBody>
      </p:sp>
      <p:pic>
        <p:nvPicPr>
          <p:cNvPr id="177" name="Google Shape;177;p7"/>
          <p:cNvPicPr preferRelativeResize="0"/>
          <p:nvPr/>
        </p:nvPicPr>
        <p:blipFill>
          <a:blip r:embed="rId4">
            <a:alphaModFix/>
          </a:blip>
          <a:stretch>
            <a:fillRect/>
          </a:stretch>
        </p:blipFill>
        <p:spPr>
          <a:xfrm>
            <a:off x="2574650" y="330100"/>
            <a:ext cx="3920183" cy="4483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type="title"/>
          </p:nvPr>
        </p:nvSpPr>
        <p:spPr>
          <a:xfrm>
            <a:off x="1692975" y="360825"/>
            <a:ext cx="1481700" cy="954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solidFill>
                  <a:srgbClr val="FF9900"/>
                </a:solidFill>
                <a:latin typeface="Comfortaa"/>
                <a:ea typeface="Comfortaa"/>
                <a:cs typeface="Comfortaa"/>
                <a:sym typeface="Comfortaa"/>
              </a:rPr>
              <a:t>Writing </a:t>
            </a:r>
            <a:endParaRPr>
              <a:solidFill>
                <a:srgbClr val="FF9900"/>
              </a:solidFill>
              <a:latin typeface="Comfortaa"/>
              <a:ea typeface="Comfortaa"/>
              <a:cs typeface="Comfortaa"/>
              <a:sym typeface="Comfortaa"/>
            </a:endParaRPr>
          </a:p>
        </p:txBody>
      </p:sp>
      <p:sp>
        <p:nvSpPr>
          <p:cNvPr id="183" name="Google Shape;183;p8"/>
          <p:cNvSpPr txBox="1"/>
          <p:nvPr/>
        </p:nvSpPr>
        <p:spPr>
          <a:xfrm>
            <a:off x="1366475" y="1827100"/>
            <a:ext cx="5872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mfortaa"/>
              <a:ea typeface="Comfortaa"/>
              <a:cs typeface="Comfortaa"/>
              <a:sym typeface="Comfortaa"/>
            </a:endParaRPr>
          </a:p>
        </p:txBody>
      </p:sp>
      <p:pic>
        <p:nvPicPr>
          <p:cNvPr id="184" name="Google Shape;184;p8"/>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185" name="Google Shape;185;p8"/>
          <p:cNvSpPr txBox="1"/>
          <p:nvPr/>
        </p:nvSpPr>
        <p:spPr>
          <a:xfrm>
            <a:off x="153000" y="1296800"/>
            <a:ext cx="1245900" cy="8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omfortaa"/>
                <a:ea typeface="Comfortaa"/>
                <a:cs typeface="Comfortaa"/>
                <a:sym typeface="Comfortaa"/>
              </a:rPr>
              <a:t>Year </a:t>
            </a:r>
            <a:r>
              <a:rPr b="1" lang="en-GB" sz="1100" u="sng">
                <a:latin typeface="Comfortaa"/>
                <a:ea typeface="Comfortaa"/>
                <a:cs typeface="Comfortaa"/>
                <a:sym typeface="Comfortaa"/>
              </a:rPr>
              <a:t>1</a:t>
            </a:r>
            <a:r>
              <a:rPr b="1" i="0" lang="en-GB" sz="1100" u="sng" cap="none" strike="noStrike">
                <a:solidFill>
                  <a:srgbClr val="000000"/>
                </a:solidFill>
                <a:latin typeface="Comfortaa"/>
                <a:ea typeface="Comfortaa"/>
                <a:cs typeface="Comfortaa"/>
                <a:sym typeface="Comfortaa"/>
              </a:rPr>
              <a:t> </a:t>
            </a:r>
            <a:endParaRPr b="1" i="0" sz="11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t/>
            </a:r>
            <a:endParaRPr b="1" i="0" sz="11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mfortaa"/>
                <a:ea typeface="Comfortaa"/>
                <a:cs typeface="Comfortaa"/>
                <a:sym typeface="Comfortaa"/>
              </a:rPr>
              <a:t>Example</a:t>
            </a:r>
            <a:endParaRPr b="0" i="0" sz="1100" u="none" cap="none" strike="noStrike">
              <a:solidFill>
                <a:srgbClr val="000000"/>
              </a:solidFill>
              <a:latin typeface="Calibri"/>
              <a:ea typeface="Calibri"/>
              <a:cs typeface="Calibri"/>
              <a:sym typeface="Calibri"/>
            </a:endParaRPr>
          </a:p>
        </p:txBody>
      </p:sp>
      <p:pic>
        <p:nvPicPr>
          <p:cNvPr id="186" name="Google Shape;186;p8"/>
          <p:cNvPicPr preferRelativeResize="0"/>
          <p:nvPr/>
        </p:nvPicPr>
        <p:blipFill>
          <a:blip r:embed="rId4">
            <a:alphaModFix/>
          </a:blip>
          <a:stretch>
            <a:fillRect/>
          </a:stretch>
        </p:blipFill>
        <p:spPr>
          <a:xfrm>
            <a:off x="3508475" y="828475"/>
            <a:ext cx="2974025" cy="39653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0"/>
          <p:cNvSpPr txBox="1"/>
          <p:nvPr>
            <p:ph type="title"/>
          </p:nvPr>
        </p:nvSpPr>
        <p:spPr>
          <a:xfrm>
            <a:off x="1648125" y="342200"/>
            <a:ext cx="1481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GB">
                <a:solidFill>
                  <a:srgbClr val="FF9900"/>
                </a:solidFill>
                <a:latin typeface="Comfortaa"/>
                <a:ea typeface="Comfortaa"/>
                <a:cs typeface="Comfortaa"/>
                <a:sym typeface="Comfortaa"/>
              </a:rPr>
              <a:t>Maths </a:t>
            </a:r>
            <a:endParaRPr>
              <a:solidFill>
                <a:srgbClr val="FF9900"/>
              </a:solidFill>
              <a:latin typeface="Comfortaa"/>
              <a:ea typeface="Comfortaa"/>
              <a:cs typeface="Comfortaa"/>
              <a:sym typeface="Comfortaa"/>
            </a:endParaRPr>
          </a:p>
        </p:txBody>
      </p:sp>
      <p:pic>
        <p:nvPicPr>
          <p:cNvPr id="192" name="Google Shape;192;p10"/>
          <p:cNvPicPr preferRelativeResize="0"/>
          <p:nvPr/>
        </p:nvPicPr>
        <p:blipFill rotWithShape="1">
          <a:blip r:embed="rId3">
            <a:alphaModFix/>
          </a:blip>
          <a:srcRect b="0" l="0" r="0" t="0"/>
          <a:stretch/>
        </p:blipFill>
        <p:spPr>
          <a:xfrm>
            <a:off x="254775" y="266647"/>
            <a:ext cx="950500" cy="915550"/>
          </a:xfrm>
          <a:prstGeom prst="rect">
            <a:avLst/>
          </a:prstGeom>
          <a:noFill/>
          <a:ln>
            <a:noFill/>
          </a:ln>
        </p:spPr>
      </p:pic>
      <p:sp>
        <p:nvSpPr>
          <p:cNvPr id="193" name="Google Shape;193;p10"/>
          <p:cNvSpPr txBox="1"/>
          <p:nvPr/>
        </p:nvSpPr>
        <p:spPr>
          <a:xfrm>
            <a:off x="153000" y="1296800"/>
            <a:ext cx="1245900" cy="82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sng" cap="none" strike="noStrike">
                <a:solidFill>
                  <a:srgbClr val="000000"/>
                </a:solidFill>
                <a:latin typeface="Comfortaa"/>
                <a:ea typeface="Comfortaa"/>
                <a:cs typeface="Comfortaa"/>
                <a:sym typeface="Comfortaa"/>
              </a:rPr>
              <a:t>Year </a:t>
            </a:r>
            <a:r>
              <a:rPr b="1" lang="en-GB" sz="1100" u="sng">
                <a:latin typeface="Comfortaa"/>
                <a:ea typeface="Comfortaa"/>
                <a:cs typeface="Comfortaa"/>
                <a:sym typeface="Comfortaa"/>
              </a:rPr>
              <a:t>1</a:t>
            </a:r>
            <a:r>
              <a:rPr b="1" i="0" lang="en-GB" sz="1100" u="sng" cap="none" strike="noStrike">
                <a:solidFill>
                  <a:srgbClr val="000000"/>
                </a:solidFill>
                <a:latin typeface="Comfortaa"/>
                <a:ea typeface="Comfortaa"/>
                <a:cs typeface="Comfortaa"/>
                <a:sym typeface="Comfortaa"/>
              </a:rPr>
              <a:t> </a:t>
            </a:r>
            <a:endParaRPr b="1" i="0" sz="1100" u="sng" cap="none" strike="noStrike">
              <a:solidFill>
                <a:srgbClr val="000000"/>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mfortaa"/>
                <a:ea typeface="Comfortaa"/>
                <a:cs typeface="Comfortaa"/>
                <a:sym typeface="Comfortaa"/>
              </a:rPr>
              <a:t>Expectations in maths</a:t>
            </a:r>
            <a:r>
              <a:rPr b="0" i="0" lang="en-GB" sz="1100" u="none" cap="none" strike="noStrike">
                <a:solidFill>
                  <a:srgbClr val="000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p:txBody>
      </p:sp>
      <p:pic>
        <p:nvPicPr>
          <p:cNvPr id="194" name="Google Shape;194;p10"/>
          <p:cNvPicPr preferRelativeResize="0"/>
          <p:nvPr/>
        </p:nvPicPr>
        <p:blipFill>
          <a:blip r:embed="rId4">
            <a:alphaModFix/>
          </a:blip>
          <a:stretch>
            <a:fillRect/>
          </a:stretch>
        </p:blipFill>
        <p:spPr>
          <a:xfrm>
            <a:off x="1692975" y="1079050"/>
            <a:ext cx="6353723" cy="3523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 Hennessey-Clifft</dc:creator>
</cp:coreProperties>
</file>