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5" r:id="rId4"/>
    <p:sldId id="267" r:id="rId5"/>
    <p:sldId id="271" r:id="rId6"/>
    <p:sldId id="266" r:id="rId7"/>
    <p:sldId id="276" r:id="rId8"/>
    <p:sldId id="281" r:id="rId9"/>
    <p:sldId id="278" r:id="rId10"/>
    <p:sldId id="257" r:id="rId11"/>
    <p:sldId id="272" r:id="rId12"/>
    <p:sldId id="258" r:id="rId13"/>
    <p:sldId id="279" r:id="rId14"/>
    <p:sldId id="283" r:id="rId15"/>
    <p:sldId id="282"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4" d="100"/>
          <a:sy n="114" d="100"/>
        </p:scale>
        <p:origin x="300"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380792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156245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375448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341477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155664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315544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27090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238975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227524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416207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39C137-404F-4722-980A-B3AE2E5F3D92}" type="datetimeFigureOut">
              <a:rPr lang="en-GB" smtClean="0"/>
              <a:t>20/09/2017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072D5C-DDB9-4C44-A4B9-F70A7CEBC110}" type="slidenum">
              <a:rPr lang="en-GB" smtClean="0"/>
              <a:t>‹#›</a:t>
            </a:fld>
            <a:endParaRPr lang="en-GB" dirty="0"/>
          </a:p>
        </p:txBody>
      </p:sp>
    </p:spTree>
    <p:extLst>
      <p:ext uri="{BB962C8B-B14F-4D97-AF65-F5344CB8AC3E}">
        <p14:creationId xmlns:p14="http://schemas.microsoft.com/office/powerpoint/2010/main" val="72184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9C137-404F-4722-980A-B3AE2E5F3D92}" type="datetimeFigureOut">
              <a:rPr lang="en-GB" smtClean="0"/>
              <a:t>20/09/2017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72D5C-DDB9-4C44-A4B9-F70A7CEBC110}" type="slidenum">
              <a:rPr lang="en-GB" smtClean="0"/>
              <a:t>‹#›</a:t>
            </a:fld>
            <a:endParaRPr lang="en-GB" dirty="0"/>
          </a:p>
        </p:txBody>
      </p:sp>
    </p:spTree>
    <p:extLst>
      <p:ext uri="{BB962C8B-B14F-4D97-AF65-F5344CB8AC3E}">
        <p14:creationId xmlns:p14="http://schemas.microsoft.com/office/powerpoint/2010/main" val="293521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7.jp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6" y="4765061"/>
            <a:ext cx="4191786" cy="1953613"/>
          </a:xfrm>
          <a:prstGeom prst="rect">
            <a:avLst/>
          </a:prstGeom>
        </p:spPr>
      </p:pic>
      <p:sp>
        <p:nvSpPr>
          <p:cNvPr id="9" name="Title 1"/>
          <p:cNvSpPr txBox="1">
            <a:spLocks/>
          </p:cNvSpPr>
          <p:nvPr/>
        </p:nvSpPr>
        <p:spPr>
          <a:xfrm>
            <a:off x="6250675" y="5262562"/>
            <a:ext cx="5804846" cy="1084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solidFill>
                  <a:schemeClr val="bg1"/>
                </a:solidFill>
              </a:rPr>
              <a:t>Meet the coaches</a:t>
            </a:r>
          </a:p>
        </p:txBody>
      </p:sp>
      <p:sp>
        <p:nvSpPr>
          <p:cNvPr id="10" name="Title 1"/>
          <p:cNvSpPr txBox="1">
            <a:spLocks/>
          </p:cNvSpPr>
          <p:nvPr/>
        </p:nvSpPr>
        <p:spPr>
          <a:xfrm>
            <a:off x="8980227"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Tree>
    <p:extLst>
      <p:ext uri="{BB962C8B-B14F-4D97-AF65-F5344CB8AC3E}">
        <p14:creationId xmlns:p14="http://schemas.microsoft.com/office/powerpoint/2010/main" val="259079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Ellie Green – Swim &amp; Land Coach</a:t>
            </a:r>
          </a:p>
        </p:txBody>
      </p:sp>
      <p:pic>
        <p:nvPicPr>
          <p:cNvPr id="8" name="Picture 7" descr="FullSizeRender.jpg"/>
          <p:cNvPicPr>
            <a:picLocks noChangeAspect="1"/>
          </p:cNvPicPr>
          <p:nvPr/>
        </p:nvPicPr>
        <p:blipFill>
          <a:blip r:embed="rId4"/>
          <a:srcRect l="16957" t="5971" r="13097" b="23508"/>
          <a:stretch>
            <a:fillRect/>
          </a:stretch>
        </p:blipFill>
        <p:spPr>
          <a:xfrm>
            <a:off x="595747" y="3337799"/>
            <a:ext cx="1967846" cy="2862322"/>
          </a:xfrm>
          <a:prstGeom prst="rect">
            <a:avLst/>
          </a:prstGeom>
        </p:spPr>
      </p:pic>
      <p:sp>
        <p:nvSpPr>
          <p:cNvPr id="9" name="Rectangle 8"/>
          <p:cNvSpPr/>
          <p:nvPr/>
        </p:nvSpPr>
        <p:spPr>
          <a:xfrm>
            <a:off x="532262" y="777922"/>
            <a:ext cx="11109277" cy="2462213"/>
          </a:xfrm>
          <a:prstGeom prst="rect">
            <a:avLst/>
          </a:prstGeom>
        </p:spPr>
        <p:txBody>
          <a:bodyPr wrap="square">
            <a:spAutoFit/>
          </a:bodyPr>
          <a:lstStyle/>
          <a:p>
            <a:pPr algn="ctr"/>
            <a:r>
              <a:rPr lang="en-GB" sz="1400" b="1" dirty="0"/>
              <a:t>I am a competitive Triathlete and will be competing at the Ironman 70.3 World Championships this September in Tennessee. So far in my triathlon career I have raced and completed 5 70.3 ironman events and a number of sprints and Olympic distances. I currently rank 4th in the country in the female 10-24 age category.  Knowing what is necessary to train for and compete at this level is something I want to share and contextualise for our athletes.  Helping with goal setting, training and meet preparation are really important in settling the team and helping them to race with confidence and a smile.</a:t>
            </a:r>
          </a:p>
          <a:p>
            <a:pPr algn="ctr"/>
            <a:endParaRPr lang="en-GB" sz="1400" b="1" dirty="0"/>
          </a:p>
          <a:p>
            <a:pPr algn="ctr"/>
            <a:r>
              <a:rPr lang="en-GB" sz="1400" b="1" dirty="0"/>
              <a:t>I am a gym instructor and personal trainer at work so am used to supporting people on an individual or group basis in making improvements in fitness and sport. My approach to teaching is to be constructive, clear and precise with my instructions and offer equal time to all of the group, without compromise.  My primary focus will be on Land Performance and Team / Meet management and in the short term I am looking to qualify as a Level 2 swim coach to support my land-based qualifications.  For those more introverted in the squad, I want to increase self-confidence within the team with an enthusiastic, fun and outgoing approach. </a:t>
            </a:r>
          </a:p>
        </p:txBody>
      </p:sp>
      <p:sp>
        <p:nvSpPr>
          <p:cNvPr id="10" name="Rectangle 9"/>
          <p:cNvSpPr/>
          <p:nvPr/>
        </p:nvSpPr>
        <p:spPr>
          <a:xfrm>
            <a:off x="2839089" y="3337798"/>
            <a:ext cx="2510834" cy="3477875"/>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Fitness Instructor</a:t>
            </a:r>
          </a:p>
          <a:p>
            <a:r>
              <a:rPr lang="en-GB" sz="2000" b="1" dirty="0"/>
              <a:t>Class Instructor</a:t>
            </a:r>
          </a:p>
          <a:p>
            <a:r>
              <a:rPr lang="en-GB" sz="2000" b="1" dirty="0"/>
              <a:t>Swim Teacher</a:t>
            </a:r>
          </a:p>
          <a:p>
            <a:r>
              <a:rPr lang="en-GB" sz="2000" b="1" dirty="0"/>
              <a:t>Lifeguard</a:t>
            </a:r>
          </a:p>
          <a:p>
            <a:r>
              <a:rPr lang="en-GB" sz="2000" b="1" dirty="0"/>
              <a:t>Triathlon</a:t>
            </a:r>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Level 1 Swim Teacher</a:t>
            </a:r>
          </a:p>
          <a:p>
            <a:pPr lvl="0">
              <a:defRPr/>
            </a:pPr>
            <a:r>
              <a:rPr lang="en-GB" sz="2000" b="1" dirty="0"/>
              <a:t>Level 2 Fitness Instructor</a:t>
            </a:r>
          </a:p>
          <a:p>
            <a:pPr lvl="0">
              <a:defRPr/>
            </a:pPr>
            <a:r>
              <a:rPr lang="en-GB" sz="2000" b="1" dirty="0"/>
              <a:t>Level 3 Personal Trainer    (sports/exercise/nutrition)</a:t>
            </a:r>
          </a:p>
          <a:p>
            <a:pPr lvl="0">
              <a:defRPr/>
            </a:pPr>
            <a:r>
              <a:rPr lang="en-GB" sz="2000" b="1" dirty="0"/>
              <a:t>Qualified to teach:</a:t>
            </a:r>
          </a:p>
          <a:p>
            <a:pPr lvl="0">
              <a:defRPr/>
            </a:pPr>
            <a:r>
              <a:rPr lang="en-GB" sz="2000" b="1" dirty="0"/>
              <a:t>   - Enhanced KettleBells</a:t>
            </a:r>
          </a:p>
          <a:p>
            <a:pPr lvl="0">
              <a:defRPr/>
            </a:pPr>
            <a:r>
              <a:rPr lang="en-GB" sz="2000" b="1" dirty="0"/>
              <a:t>   - Indoor Cycling </a:t>
            </a:r>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Local tri-club coaching</a:t>
            </a:r>
          </a:p>
          <a:p>
            <a:pPr algn="ctr"/>
            <a:endParaRPr lang="en-GB" sz="1400" b="1" dirty="0"/>
          </a:p>
          <a:p>
            <a:pPr algn="ctr"/>
            <a:r>
              <a:rPr lang="en-GB" sz="1400" b="1" dirty="0"/>
              <a:t>Squad swim coaching (ages 8-14)</a:t>
            </a:r>
          </a:p>
          <a:p>
            <a:pPr algn="ctr"/>
            <a:endParaRPr lang="en-GB" sz="1400" b="1" dirty="0"/>
          </a:p>
          <a:p>
            <a:pPr algn="ctr"/>
            <a:r>
              <a:rPr lang="en-GB" sz="1400" b="1" dirty="0"/>
              <a:t>Running Bootcamps</a:t>
            </a:r>
          </a:p>
          <a:p>
            <a:pPr algn="ctr"/>
            <a:endParaRPr lang="en-GB" sz="1400" b="1" dirty="0"/>
          </a:p>
          <a:p>
            <a:pPr algn="ctr"/>
            <a:r>
              <a:rPr lang="en-GB" sz="1400" b="1" dirty="0"/>
              <a:t>Teaching HiiT classes</a:t>
            </a:r>
          </a:p>
          <a:p>
            <a:pPr algn="ctr"/>
            <a:endParaRPr lang="en-GB" sz="1400" b="1" dirty="0"/>
          </a:p>
          <a:p>
            <a:pPr algn="ctr"/>
            <a:r>
              <a:rPr lang="en-GB" sz="1400" b="1" dirty="0"/>
              <a:t>Training Yeovil and Sherborne Hockey Club</a:t>
            </a:r>
            <a:endParaRPr lang="en-GB" sz="1400" dirty="0"/>
          </a:p>
          <a:p>
            <a:endParaRPr lang="en-GB" sz="2000" b="1" dirty="0"/>
          </a:p>
        </p:txBody>
      </p:sp>
    </p:spTree>
    <p:extLst>
      <p:ext uri="{BB962C8B-B14F-4D97-AF65-F5344CB8AC3E}">
        <p14:creationId xmlns:p14="http://schemas.microsoft.com/office/powerpoint/2010/main" val="88934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Zoe Pollard – Swim and Land Coach</a:t>
            </a:r>
          </a:p>
        </p:txBody>
      </p:sp>
      <p:sp>
        <p:nvSpPr>
          <p:cNvPr id="9" name="Rectangle 8"/>
          <p:cNvSpPr/>
          <p:nvPr/>
        </p:nvSpPr>
        <p:spPr>
          <a:xfrm>
            <a:off x="541361" y="888619"/>
            <a:ext cx="11109277" cy="2031325"/>
          </a:xfrm>
          <a:prstGeom prst="rect">
            <a:avLst/>
          </a:prstGeom>
        </p:spPr>
        <p:txBody>
          <a:bodyPr wrap="square">
            <a:spAutoFit/>
          </a:bodyPr>
          <a:lstStyle/>
          <a:p>
            <a:pPr algn="ctr"/>
            <a:r>
              <a:rPr lang="en-GB" sz="1400" b="1" dirty="0"/>
              <a:t>I've been a teacher for 5 years and have experience at all stages of development from beginners through to squad level.  I’ve worked with people with water confidence who are now swimming at County standard and higher. I have been a lifeguard for 7 years and have worked in the sports and leisure industry since the age of 16.</a:t>
            </a:r>
          </a:p>
          <a:p>
            <a:pPr algn="ctr"/>
            <a:endParaRPr lang="en-GB" sz="1400" b="1" dirty="0"/>
          </a:p>
          <a:p>
            <a:pPr algn="ctr"/>
            <a:r>
              <a:rPr lang="en-GB" sz="1400" b="1" dirty="0"/>
              <a:t> I've am a people person and am qualified in customer care and leisure management. My own love of fitness and associated transformation has motivated me obtain the qualifications and skills to help others.  I am a swim coaching, fitness instructor and netball coach (having played for Yeovil and captained my school team).</a:t>
            </a:r>
          </a:p>
          <a:p>
            <a:pPr algn="ctr"/>
            <a:endParaRPr lang="en-GB" sz="1400" b="1" dirty="0"/>
          </a:p>
          <a:p>
            <a:pPr algn="ctr"/>
            <a:r>
              <a:rPr lang="en-GB" sz="1400" b="1" dirty="0"/>
              <a:t>I will continue to train and will be Swim Coach 2 qualified before the year end. </a:t>
            </a:r>
          </a:p>
        </p:txBody>
      </p:sp>
      <p:sp>
        <p:nvSpPr>
          <p:cNvPr id="10" name="Rectangle 9"/>
          <p:cNvSpPr/>
          <p:nvPr/>
        </p:nvSpPr>
        <p:spPr>
          <a:xfrm>
            <a:off x="2839089" y="3337798"/>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Swim Teacher</a:t>
            </a:r>
          </a:p>
          <a:p>
            <a:r>
              <a:rPr lang="en-GB" sz="2000" b="1" dirty="0"/>
              <a:t>Fitness Instructor</a:t>
            </a:r>
          </a:p>
          <a:p>
            <a:r>
              <a:rPr lang="en-GB" sz="2000" b="1" dirty="0"/>
              <a:t>Lifeguard</a:t>
            </a:r>
          </a:p>
          <a:p>
            <a:r>
              <a:rPr lang="en-GB" sz="2000" b="1" dirty="0"/>
              <a:t>Netball Coach</a:t>
            </a:r>
          </a:p>
          <a:p>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Level 1 Swim Teacher</a:t>
            </a:r>
          </a:p>
          <a:p>
            <a:pPr>
              <a:defRPr/>
            </a:pPr>
            <a:r>
              <a:rPr lang="en-GB" sz="2000" b="1" dirty="0"/>
              <a:t>Level 2 Swim Teacher</a:t>
            </a:r>
          </a:p>
          <a:p>
            <a:pPr lvl="0">
              <a:defRPr/>
            </a:pPr>
            <a:r>
              <a:rPr lang="en-GB" sz="2000" b="1" dirty="0"/>
              <a:t>BTEC (Sport and Exercise) </a:t>
            </a:r>
          </a:p>
          <a:p>
            <a:pPr lvl="0">
              <a:defRPr/>
            </a:pPr>
            <a:r>
              <a:rPr lang="en-GB" sz="2000" b="1" dirty="0"/>
              <a:t>NPLQ: Lifeguarding</a:t>
            </a:r>
          </a:p>
          <a:p>
            <a:pPr lvl="0">
              <a:defRPr/>
            </a:pPr>
            <a:r>
              <a:rPr lang="en-GB" sz="2000" b="1" dirty="0"/>
              <a:t>Level 2 Customer Care</a:t>
            </a:r>
          </a:p>
          <a:p>
            <a:pPr lvl="0">
              <a:defRPr/>
            </a:pPr>
            <a:r>
              <a:rPr lang="en-GB" sz="2000" b="1" dirty="0"/>
              <a:t>Level 1 Leisure Managem’t</a:t>
            </a:r>
          </a:p>
          <a:p>
            <a:pPr lvl="0">
              <a:defRPr/>
            </a:pPr>
            <a:r>
              <a:rPr lang="en-GB" sz="2000" b="1" dirty="0"/>
              <a:t>Level 1 Netball Coach</a:t>
            </a:r>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Ex-Competitive swimmer</a:t>
            </a:r>
          </a:p>
          <a:p>
            <a:pPr algn="ctr"/>
            <a:endParaRPr lang="en-GB" sz="1400" b="1" dirty="0"/>
          </a:p>
          <a:p>
            <a:pPr algn="ctr"/>
            <a:r>
              <a:rPr lang="en-GB" sz="1400" b="1" dirty="0"/>
              <a:t>Squad swim teacher (ages 8-14)</a:t>
            </a:r>
          </a:p>
          <a:p>
            <a:pPr algn="ctr"/>
            <a:endParaRPr lang="en-GB" sz="1400" b="1" dirty="0"/>
          </a:p>
          <a:p>
            <a:pPr algn="ctr"/>
            <a:r>
              <a:rPr lang="en-GB" sz="1400" b="1" dirty="0"/>
              <a:t>Netball coach</a:t>
            </a:r>
          </a:p>
          <a:p>
            <a:pPr algn="ctr"/>
            <a:endParaRPr lang="en-GB" sz="1400" b="1" dirty="0"/>
          </a:p>
          <a:p>
            <a:pPr algn="ctr"/>
            <a:endParaRPr lang="en-GB" sz="1400" b="1" dirty="0"/>
          </a:p>
          <a:p>
            <a:pPr algn="ctr"/>
            <a:endParaRPr lang="en-GB" sz="1400" b="1" dirty="0"/>
          </a:p>
          <a:p>
            <a:pPr algn="ctr"/>
            <a:endParaRPr lang="en-GB" sz="1400" b="1" dirty="0"/>
          </a:p>
          <a:p>
            <a:endParaRPr lang="en-GB" sz="2000" b="1" dirty="0"/>
          </a:p>
        </p:txBody>
      </p:sp>
      <p:pic>
        <p:nvPicPr>
          <p:cNvPr id="11" name="Picture 10" descr="IMG_2422.JPG"/>
          <p:cNvPicPr>
            <a:picLocks noChangeAspect="1"/>
          </p:cNvPicPr>
          <p:nvPr/>
        </p:nvPicPr>
        <p:blipFill>
          <a:blip r:embed="rId4"/>
          <a:srcRect t="11741"/>
          <a:stretch>
            <a:fillRect/>
          </a:stretch>
        </p:blipFill>
        <p:spPr>
          <a:xfrm>
            <a:off x="655034" y="3350415"/>
            <a:ext cx="1967847" cy="2849705"/>
          </a:xfrm>
          <a:prstGeom prst="rect">
            <a:avLst/>
          </a:prstGeom>
        </p:spPr>
      </p:pic>
    </p:spTree>
    <p:extLst>
      <p:ext uri="{BB962C8B-B14F-4D97-AF65-F5344CB8AC3E}">
        <p14:creationId xmlns:p14="http://schemas.microsoft.com/office/powerpoint/2010/main" val="101900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Joe Kerslake – Swim Coach</a:t>
            </a:r>
          </a:p>
        </p:txBody>
      </p:sp>
      <p:sp>
        <p:nvSpPr>
          <p:cNvPr id="9" name="Rectangle 8"/>
          <p:cNvSpPr/>
          <p:nvPr/>
        </p:nvSpPr>
        <p:spPr>
          <a:xfrm>
            <a:off x="508497" y="871673"/>
            <a:ext cx="11109277" cy="1815882"/>
          </a:xfrm>
          <a:prstGeom prst="rect">
            <a:avLst/>
          </a:prstGeom>
        </p:spPr>
        <p:txBody>
          <a:bodyPr wrap="square">
            <a:spAutoFit/>
          </a:bodyPr>
          <a:lstStyle/>
          <a:p>
            <a:pPr algn="ctr"/>
            <a:r>
              <a:rPr lang="en-GB" sz="1400" b="1" dirty="0"/>
              <a:t>I am a former double national qualifier in the 100m and 200m backstroke, and have committed many years to swim skills expertise as both a teacher and coach to be able to develop swimmers to compete at an elite level. My own recent practical experience of training, preparation and racing puts me in a good position to help the squad with sound advice and support to give them the motivation they need to succeed.  I am also happy to listen to parents and pass on their wisdom as a third party.</a:t>
            </a:r>
          </a:p>
          <a:p>
            <a:pPr algn="ctr"/>
            <a:endParaRPr lang="en-GB" sz="1400" b="1" dirty="0"/>
          </a:p>
          <a:p>
            <a:pPr algn="ctr"/>
            <a:r>
              <a:rPr lang="en-GB" sz="1400" b="1" dirty="0"/>
              <a:t>I have been involved in both teaching and coaching swimming for 9 years and have had the opportunity to gain experience and knowledge from highly respected mentors and international coaches and swimmers.  These include American Swimming Coach Association Hall of Famer Bud McAllister, GB’s Andi Manley, and Olympian Commonwealth Medallist Chris Cook.</a:t>
            </a:r>
          </a:p>
        </p:txBody>
      </p:sp>
      <p:sp>
        <p:nvSpPr>
          <p:cNvPr id="10" name="Rectangle 9"/>
          <p:cNvSpPr/>
          <p:nvPr/>
        </p:nvSpPr>
        <p:spPr>
          <a:xfrm>
            <a:off x="2839089" y="3337798"/>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Swim Coach</a:t>
            </a:r>
          </a:p>
          <a:p>
            <a:r>
              <a:rPr lang="en-GB" sz="2000" b="1" dirty="0"/>
              <a:t>Swim Teacher</a:t>
            </a:r>
          </a:p>
          <a:p>
            <a:endParaRPr lang="en-GB" sz="2000" b="1" dirty="0"/>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Level 1 Swim Teacher</a:t>
            </a:r>
          </a:p>
          <a:p>
            <a:pPr lvl="0">
              <a:defRPr/>
            </a:pPr>
            <a:r>
              <a:rPr lang="en-GB" sz="2000" b="1" dirty="0"/>
              <a:t>Level 2 Swim Teacher</a:t>
            </a:r>
          </a:p>
          <a:p>
            <a:pPr lvl="0">
              <a:defRPr/>
            </a:pPr>
            <a:r>
              <a:rPr lang="en-GB" sz="2000" b="1" dirty="0"/>
              <a:t>Level 1 Swim Coach</a:t>
            </a:r>
          </a:p>
          <a:p>
            <a:pPr>
              <a:defRPr/>
            </a:pPr>
            <a:r>
              <a:rPr lang="en-GB" sz="2000" b="1" dirty="0"/>
              <a:t>Level 2 Swim Coach</a:t>
            </a:r>
          </a:p>
          <a:p>
            <a:pPr>
              <a:defRPr/>
            </a:pPr>
            <a:endParaRPr lang="en-GB" sz="2000" b="1" dirty="0"/>
          </a:p>
          <a:p>
            <a:pPr>
              <a:defRPr/>
            </a:pPr>
            <a:endParaRPr lang="en-GB" sz="2000" b="1" dirty="0"/>
          </a:p>
          <a:p>
            <a:pPr lvl="0">
              <a:defRPr/>
            </a:pPr>
            <a:endParaRPr lang="en-GB" sz="2000" b="1" dirty="0"/>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Ex-National Swimmer</a:t>
            </a:r>
          </a:p>
          <a:p>
            <a:pPr algn="ctr"/>
            <a:endParaRPr lang="en-GB" sz="1400" b="1" dirty="0"/>
          </a:p>
          <a:p>
            <a:pPr algn="ctr"/>
            <a:r>
              <a:rPr lang="en-GB" sz="1400" b="1" dirty="0"/>
              <a:t>Backstroke Specialist</a:t>
            </a:r>
          </a:p>
          <a:p>
            <a:pPr algn="ctr"/>
            <a:endParaRPr lang="en-GB" sz="1400" b="1" dirty="0"/>
          </a:p>
          <a:p>
            <a:pPr algn="ctr"/>
            <a:r>
              <a:rPr lang="en-GB" sz="1400" b="1" dirty="0"/>
              <a:t> </a:t>
            </a:r>
          </a:p>
          <a:p>
            <a:pPr algn="ctr"/>
            <a:endParaRPr lang="en-GB" sz="1400" b="1" dirty="0"/>
          </a:p>
          <a:p>
            <a:pPr algn="ctr"/>
            <a:r>
              <a:rPr lang="en-GB" sz="1400" b="1" dirty="0"/>
              <a:t> </a:t>
            </a:r>
          </a:p>
          <a:p>
            <a:pPr algn="ctr"/>
            <a:endParaRPr lang="en-GB" sz="1400" b="1" dirty="0"/>
          </a:p>
          <a:p>
            <a:pPr algn="ctr"/>
            <a:r>
              <a:rPr lang="en-GB" sz="1400" b="1" dirty="0"/>
              <a:t> </a:t>
            </a:r>
            <a:endParaRPr lang="en-GB" sz="1400" dirty="0"/>
          </a:p>
          <a:p>
            <a:endParaRPr lang="en-GB" sz="2000" b="1" dirty="0"/>
          </a:p>
        </p:txBody>
      </p:sp>
      <p:pic>
        <p:nvPicPr>
          <p:cNvPr id="2" name="Picture 1"/>
          <p:cNvPicPr>
            <a:picLocks noChangeAspect="1"/>
          </p:cNvPicPr>
          <p:nvPr/>
        </p:nvPicPr>
        <p:blipFill>
          <a:blip r:embed="rId4"/>
          <a:stretch>
            <a:fillRect/>
          </a:stretch>
        </p:blipFill>
        <p:spPr>
          <a:xfrm>
            <a:off x="508497" y="3343826"/>
            <a:ext cx="1967846" cy="2856294"/>
          </a:xfrm>
          <a:prstGeom prst="rect">
            <a:avLst/>
          </a:prstGeom>
        </p:spPr>
      </p:pic>
    </p:spTree>
    <p:extLst>
      <p:ext uri="{BB962C8B-B14F-4D97-AF65-F5344CB8AC3E}">
        <p14:creationId xmlns:p14="http://schemas.microsoft.com/office/powerpoint/2010/main" val="358750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Sam Hill – Land Coach</a:t>
            </a:r>
          </a:p>
        </p:txBody>
      </p:sp>
      <p:sp>
        <p:nvSpPr>
          <p:cNvPr id="9" name="Rectangle 8"/>
          <p:cNvSpPr/>
          <p:nvPr/>
        </p:nvSpPr>
        <p:spPr>
          <a:xfrm>
            <a:off x="532262" y="1155427"/>
            <a:ext cx="11109277" cy="1169551"/>
          </a:xfrm>
          <a:prstGeom prst="rect">
            <a:avLst/>
          </a:prstGeom>
        </p:spPr>
        <p:txBody>
          <a:bodyPr wrap="square">
            <a:spAutoFit/>
          </a:bodyPr>
          <a:lstStyle/>
          <a:p>
            <a:pPr algn="ctr"/>
            <a:r>
              <a:rPr lang="en-GB" sz="1400" b="1" dirty="0"/>
              <a:t>I have 5 years experience as a Personal Trainer working with many clients, including performance swimmers. I am delighted to volunteer support to The Storm and will be working to get strength and endurance levels up within the squads and help with lifeguarding. </a:t>
            </a:r>
          </a:p>
          <a:p>
            <a:pPr algn="ctr"/>
            <a:endParaRPr lang="en-GB" sz="1400" b="1" dirty="0"/>
          </a:p>
          <a:p>
            <a:pPr algn="ctr"/>
            <a:r>
              <a:rPr lang="en-GB" sz="1400" b="1" dirty="0"/>
              <a:t>The more holistic approach to strength, endurance and flexibility will help all athletes in all disciplines and we will also be working on injury prevention and functional training specific to the swimmers events – from sprint swimmers to Iron Man triathletes. </a:t>
            </a:r>
          </a:p>
        </p:txBody>
      </p:sp>
      <p:sp>
        <p:nvSpPr>
          <p:cNvPr id="10" name="Rectangle 9"/>
          <p:cNvSpPr/>
          <p:nvPr/>
        </p:nvSpPr>
        <p:spPr>
          <a:xfrm>
            <a:off x="2839089" y="3337798"/>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Fitness Instructor</a:t>
            </a:r>
          </a:p>
          <a:p>
            <a:r>
              <a:rPr lang="en-GB" sz="2000" b="1" dirty="0"/>
              <a:t>Class Instructor</a:t>
            </a:r>
          </a:p>
          <a:p>
            <a:r>
              <a:rPr lang="en-GB" sz="2000" b="1" dirty="0"/>
              <a:t>Lifeguard</a:t>
            </a:r>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Level 2 Fitness Instructor</a:t>
            </a:r>
          </a:p>
          <a:p>
            <a:pPr lvl="0">
              <a:defRPr/>
            </a:pPr>
            <a:r>
              <a:rPr lang="en-GB" sz="2000" b="1" dirty="0"/>
              <a:t>Level 3 Personal Trainer    (sports/exercise/nutrition)</a:t>
            </a:r>
          </a:p>
          <a:p>
            <a:pPr lvl="0">
              <a:defRPr/>
            </a:pPr>
            <a:r>
              <a:rPr lang="en-GB" sz="2000" b="1" dirty="0"/>
              <a:t>Qualified to teach:</a:t>
            </a:r>
          </a:p>
          <a:p>
            <a:pPr lvl="0">
              <a:defRPr/>
            </a:pPr>
            <a:r>
              <a:rPr lang="en-GB" sz="2000" b="1" dirty="0"/>
              <a:t>   - Enhanced KettleBells</a:t>
            </a:r>
          </a:p>
          <a:p>
            <a:pPr lvl="0">
              <a:defRPr/>
            </a:pPr>
            <a:r>
              <a:rPr lang="en-GB" sz="2000" b="1" dirty="0"/>
              <a:t>   - Indoor Cycling </a:t>
            </a:r>
          </a:p>
          <a:p>
            <a:pPr lvl="0">
              <a:defRPr/>
            </a:pPr>
            <a:endParaRPr lang="en-GB" sz="2000" b="1" dirty="0"/>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[ADD]</a:t>
            </a:r>
          </a:p>
          <a:p>
            <a:pPr algn="ctr"/>
            <a:endParaRPr lang="en-GB" sz="1400" b="1" dirty="0"/>
          </a:p>
          <a:p>
            <a:pPr algn="ctr"/>
            <a:r>
              <a:rPr lang="en-GB" sz="1400" b="1" dirty="0"/>
              <a:t>[ADD]</a:t>
            </a:r>
          </a:p>
          <a:p>
            <a:pPr algn="ctr"/>
            <a:endParaRPr lang="en-GB" sz="1400" b="1" dirty="0"/>
          </a:p>
          <a:p>
            <a:pPr algn="ctr"/>
            <a:r>
              <a:rPr lang="en-GB" sz="1400" b="1" dirty="0"/>
              <a:t>Running Bootcamps</a:t>
            </a:r>
          </a:p>
          <a:p>
            <a:pPr algn="ctr"/>
            <a:endParaRPr lang="en-GB" sz="1400" b="1" dirty="0"/>
          </a:p>
          <a:p>
            <a:pPr algn="ctr"/>
            <a:r>
              <a:rPr lang="en-GB" sz="1400" b="1" dirty="0"/>
              <a:t>Teaching HiiT classes</a:t>
            </a:r>
          </a:p>
          <a:p>
            <a:pPr algn="ctr"/>
            <a:endParaRPr lang="en-GB" sz="1400" b="1" dirty="0"/>
          </a:p>
          <a:p>
            <a:pPr algn="ctr"/>
            <a:r>
              <a:rPr lang="en-GB" sz="1400" b="1" dirty="0"/>
              <a:t>[ADD]</a:t>
            </a:r>
            <a:endParaRPr lang="en-GB" sz="1400" dirty="0"/>
          </a:p>
          <a:p>
            <a:endParaRPr lang="en-GB" sz="2000" b="1" dirty="0"/>
          </a:p>
        </p:txBody>
      </p:sp>
      <p:pic>
        <p:nvPicPr>
          <p:cNvPr id="11" name="Picture 10"/>
          <p:cNvPicPr>
            <a:picLocks noChangeAspect="1"/>
          </p:cNvPicPr>
          <p:nvPr/>
        </p:nvPicPr>
        <p:blipFill>
          <a:blip r:embed="rId4"/>
          <a:stretch>
            <a:fillRect/>
          </a:stretch>
        </p:blipFill>
        <p:spPr>
          <a:xfrm>
            <a:off x="669303" y="3337797"/>
            <a:ext cx="1875173" cy="2858495"/>
          </a:xfrm>
          <a:prstGeom prst="rect">
            <a:avLst/>
          </a:prstGeom>
        </p:spPr>
      </p:pic>
    </p:spTree>
    <p:extLst>
      <p:ext uri="{BB962C8B-B14F-4D97-AF65-F5344CB8AC3E}">
        <p14:creationId xmlns:p14="http://schemas.microsoft.com/office/powerpoint/2010/main" val="333673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Keir Graham – Swim Coach</a:t>
            </a:r>
          </a:p>
        </p:txBody>
      </p:sp>
      <p:sp>
        <p:nvSpPr>
          <p:cNvPr id="10" name="Rectangle 9"/>
          <p:cNvSpPr/>
          <p:nvPr/>
        </p:nvSpPr>
        <p:spPr>
          <a:xfrm>
            <a:off x="2839089" y="3337797"/>
            <a:ext cx="2510834" cy="2808000"/>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Swim Coach</a:t>
            </a:r>
          </a:p>
          <a:p>
            <a:r>
              <a:rPr lang="en-GB" sz="2000" b="1" dirty="0"/>
              <a:t>Lifeguard</a:t>
            </a:r>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Level 1 Swim Coach</a:t>
            </a:r>
          </a:p>
          <a:p>
            <a:pPr lvl="0">
              <a:defRPr/>
            </a:pPr>
            <a:r>
              <a:rPr lang="en-GB" sz="2000" b="1" dirty="0"/>
              <a:t>Level 2 Swim Coach</a:t>
            </a:r>
          </a:p>
          <a:p>
            <a:pPr lvl="0">
              <a:defRPr/>
            </a:pPr>
            <a:endParaRPr lang="en-GB" sz="2000" b="1" dirty="0"/>
          </a:p>
          <a:p>
            <a:pPr lvl="0">
              <a:defRPr/>
            </a:pPr>
            <a:endParaRPr lang="en-GB" sz="2000" b="1" dirty="0"/>
          </a:p>
          <a:p>
            <a:pPr lvl="0">
              <a:defRPr/>
            </a:pPr>
            <a:endParaRPr lang="en-GB" sz="2000" b="1" dirty="0"/>
          </a:p>
          <a:p>
            <a:pPr lvl="0">
              <a:defRPr/>
            </a:pPr>
            <a:endParaRPr lang="en-GB" sz="2000" b="1" dirty="0"/>
          </a:p>
          <a:p>
            <a:pPr lvl="0">
              <a:defRPr/>
            </a:pPr>
            <a:endParaRPr lang="en-GB" sz="2000" b="1" dirty="0"/>
          </a:p>
        </p:txBody>
      </p:sp>
      <p:sp>
        <p:nvSpPr>
          <p:cNvPr id="13" name="Rectangle 12"/>
          <p:cNvSpPr/>
          <p:nvPr/>
        </p:nvSpPr>
        <p:spPr>
          <a:xfrm>
            <a:off x="8600718" y="3337797"/>
            <a:ext cx="3409311" cy="2844000"/>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pPr algn="ctr"/>
            <a:endParaRPr lang="en-GB" sz="1400" dirty="0"/>
          </a:p>
          <a:p>
            <a:pPr algn="ctr"/>
            <a:r>
              <a:rPr lang="en-GB" sz="1400" b="1" dirty="0"/>
              <a:t>Leisure Manager</a:t>
            </a:r>
          </a:p>
          <a:p>
            <a:pPr algn="ctr"/>
            <a:endParaRPr lang="en-GB" sz="1400" b="1" dirty="0"/>
          </a:p>
          <a:p>
            <a:pPr algn="ctr"/>
            <a:r>
              <a:rPr lang="en-GB" sz="1400" b="1" dirty="0"/>
              <a:t>Meet Manager</a:t>
            </a:r>
          </a:p>
          <a:p>
            <a:pPr algn="ctr"/>
            <a:endParaRPr lang="en-GB" sz="1400" b="1" dirty="0"/>
          </a:p>
          <a:p>
            <a:pPr algn="ctr"/>
            <a:r>
              <a:rPr lang="en-GB" sz="1400" b="1" dirty="0"/>
              <a:t>Announcing </a:t>
            </a:r>
          </a:p>
          <a:p>
            <a:pPr algn="ctr"/>
            <a:endParaRPr lang="en-GB" sz="1400" b="1" dirty="0"/>
          </a:p>
          <a:p>
            <a:pPr algn="ctr"/>
            <a:endParaRPr lang="en-GB" sz="1400" b="1" dirty="0"/>
          </a:p>
          <a:p>
            <a:pPr algn="ctr"/>
            <a:endParaRPr lang="en-GB" sz="1400" dirty="0"/>
          </a:p>
          <a:p>
            <a:pPr algn="ctr"/>
            <a:endParaRPr lang="en-GB" sz="2000" b="1" dirty="0"/>
          </a:p>
        </p:txBody>
      </p:sp>
      <p:sp>
        <p:nvSpPr>
          <p:cNvPr id="3" name="TextBox 2">
            <a:extLst>
              <a:ext uri="{FF2B5EF4-FFF2-40B4-BE49-F238E27FC236}">
                <a16:creationId xmlns:a16="http://schemas.microsoft.com/office/drawing/2014/main" id="{E11B4ADC-ABB4-43B9-9C53-ADBAC2220346}"/>
              </a:ext>
            </a:extLst>
          </p:cNvPr>
          <p:cNvSpPr txBox="1"/>
          <p:nvPr/>
        </p:nvSpPr>
        <p:spPr>
          <a:xfrm>
            <a:off x="703729" y="1172135"/>
            <a:ext cx="11026589" cy="1815882"/>
          </a:xfrm>
          <a:prstGeom prst="rect">
            <a:avLst/>
          </a:prstGeom>
          <a:noFill/>
        </p:spPr>
        <p:txBody>
          <a:bodyPr wrap="square" rtlCol="0">
            <a:spAutoFit/>
          </a:bodyPr>
          <a:lstStyle/>
          <a:p>
            <a:pPr algn="ctr"/>
            <a:r>
              <a:rPr lang="en-US" sz="1400" b="1" dirty="0"/>
              <a:t>I have previously been a swimmer at a regional level having been a regional medalist in the 100m Breaststroke. I have also swam at the National Relay Championships. As well as this I have had the opportunity to swim for 4 different clubs. Firstly spending 6 years with Taunton Deane where I also gained experience being a Volunteer coach, during this time I had a brief spell with Tiverton to support them in the Arena League. After this I moved to Yeovil and had 2 years followed up by last season being spent here at Storm.</a:t>
            </a:r>
          </a:p>
          <a:p>
            <a:pPr algn="ctr"/>
            <a:endParaRPr lang="en-US" sz="1400" b="1" kern="1200" dirty="0">
              <a:solidFill>
                <a:schemeClr val="tx1"/>
              </a:solidFill>
              <a:latin typeface="+mn-lt"/>
              <a:ea typeface="+mn-ea"/>
              <a:cs typeface="+mn-cs"/>
            </a:endParaRPr>
          </a:p>
          <a:p>
            <a:pPr algn="ctr"/>
            <a:r>
              <a:rPr lang="en-US" sz="1400" b="1" dirty="0"/>
              <a:t>I have completed my Level 1 Coaching Course and by the end of September will have hopefully completed my Level 2. I also have experience in helping run meets, with knowing how to run meet manager and having announced at a few meets over the years. Currently I work as a Duty Manager at a swimming pool in Taunton and have done for 2 years. </a:t>
            </a:r>
            <a:endParaRPr lang="en-US" sz="1800" kern="1200" dirty="0">
              <a:solidFill>
                <a:schemeClr val="tx1"/>
              </a:solidFill>
              <a:latin typeface="+mn-lt"/>
              <a:ea typeface="+mn-ea"/>
              <a:cs typeface="+mn-cs"/>
            </a:endParaRPr>
          </a:p>
        </p:txBody>
      </p:sp>
      <p:pic>
        <p:nvPicPr>
          <p:cNvPr id="14" name="Picture 13">
            <a:extLst>
              <a:ext uri="{FF2B5EF4-FFF2-40B4-BE49-F238E27FC236}">
                <a16:creationId xmlns:a16="http://schemas.microsoft.com/office/drawing/2014/main" id="{869339A3-8527-4B83-8F98-2B5BC580A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73" y="3337797"/>
            <a:ext cx="1916647" cy="2844000"/>
          </a:xfrm>
          <a:prstGeom prst="rect">
            <a:avLst/>
          </a:prstGeom>
        </p:spPr>
      </p:pic>
    </p:spTree>
    <p:extLst>
      <p:ext uri="{BB962C8B-B14F-4D97-AF65-F5344CB8AC3E}">
        <p14:creationId xmlns:p14="http://schemas.microsoft.com/office/powerpoint/2010/main" val="173122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3024387" y="256056"/>
            <a:ext cx="1489435"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chemeClr val="tx2">
                    <a:lumMod val="75000"/>
                  </a:schemeClr>
                </a:solidFill>
              </a:rPr>
              <a:t>The</a:t>
            </a:r>
          </a:p>
        </p:txBody>
      </p:sp>
      <p:sp>
        <p:nvSpPr>
          <p:cNvPr id="22" name="Rectangle 21"/>
          <p:cNvSpPr/>
          <p:nvPr/>
        </p:nvSpPr>
        <p:spPr>
          <a:xfrm>
            <a:off x="5328863" y="3177815"/>
            <a:ext cx="1202167" cy="584775"/>
          </a:xfrm>
          <a:prstGeom prst="rect">
            <a:avLst/>
          </a:prstGeom>
          <a:ln>
            <a:noFill/>
          </a:ln>
        </p:spPr>
        <p:txBody>
          <a:bodyPr wrap="square">
            <a:spAutoFit/>
          </a:bodyPr>
          <a:lstStyle/>
          <a:p>
            <a:pPr algn="ctr"/>
            <a:r>
              <a:rPr lang="en-GB" sz="1600" b="1" dirty="0"/>
              <a:t>Kelly Allen</a:t>
            </a:r>
          </a:p>
          <a:p>
            <a:pPr algn="ctr"/>
            <a:r>
              <a:rPr lang="en-GB" sz="1600" b="1" dirty="0"/>
              <a:t>Welfare</a:t>
            </a:r>
          </a:p>
        </p:txBody>
      </p:sp>
      <p:sp>
        <p:nvSpPr>
          <p:cNvPr id="24" name="Rectangle 23"/>
          <p:cNvSpPr/>
          <p:nvPr/>
        </p:nvSpPr>
        <p:spPr>
          <a:xfrm>
            <a:off x="3689547" y="5573865"/>
            <a:ext cx="1442907" cy="584775"/>
          </a:xfrm>
          <a:prstGeom prst="rect">
            <a:avLst/>
          </a:prstGeom>
          <a:ln>
            <a:noFill/>
          </a:ln>
        </p:spPr>
        <p:txBody>
          <a:bodyPr wrap="square">
            <a:spAutoFit/>
          </a:bodyPr>
          <a:lstStyle/>
          <a:p>
            <a:pPr algn="ctr"/>
            <a:r>
              <a:rPr lang="en-GB" sz="1600" b="1" dirty="0"/>
              <a:t>Philip Allen</a:t>
            </a:r>
          </a:p>
          <a:p>
            <a:pPr algn="ctr"/>
            <a:r>
              <a:rPr lang="en-GB" sz="1600" b="1" dirty="0"/>
              <a:t>Competitions</a:t>
            </a:r>
          </a:p>
        </p:txBody>
      </p:sp>
      <p:sp>
        <p:nvSpPr>
          <p:cNvPr id="26" name="Rectangle 25"/>
          <p:cNvSpPr/>
          <p:nvPr/>
        </p:nvSpPr>
        <p:spPr>
          <a:xfrm>
            <a:off x="3515916" y="3153854"/>
            <a:ext cx="1845578" cy="584775"/>
          </a:xfrm>
          <a:prstGeom prst="rect">
            <a:avLst/>
          </a:prstGeom>
          <a:ln>
            <a:noFill/>
          </a:ln>
        </p:spPr>
        <p:txBody>
          <a:bodyPr wrap="square">
            <a:spAutoFit/>
          </a:bodyPr>
          <a:lstStyle/>
          <a:p>
            <a:pPr algn="ctr"/>
            <a:r>
              <a:rPr lang="en-GB" sz="1600" b="1" dirty="0"/>
              <a:t>Kevin White</a:t>
            </a:r>
          </a:p>
          <a:p>
            <a:pPr algn="ctr"/>
            <a:r>
              <a:rPr lang="en-GB" sz="1600" b="1" dirty="0"/>
              <a:t>Chairman</a:t>
            </a:r>
          </a:p>
        </p:txBody>
      </p:sp>
      <p:sp>
        <p:nvSpPr>
          <p:cNvPr id="28" name="Rectangle 27"/>
          <p:cNvSpPr/>
          <p:nvPr/>
        </p:nvSpPr>
        <p:spPr>
          <a:xfrm>
            <a:off x="6791528" y="3153854"/>
            <a:ext cx="1421245" cy="584775"/>
          </a:xfrm>
          <a:prstGeom prst="rect">
            <a:avLst/>
          </a:prstGeom>
          <a:ln>
            <a:noFill/>
          </a:ln>
        </p:spPr>
        <p:txBody>
          <a:bodyPr wrap="square">
            <a:spAutoFit/>
          </a:bodyPr>
          <a:lstStyle/>
          <a:p>
            <a:pPr algn="ctr"/>
            <a:r>
              <a:rPr lang="en-GB" sz="1600" b="1" dirty="0"/>
              <a:t>Wendy Flack</a:t>
            </a:r>
          </a:p>
          <a:p>
            <a:pPr algn="ctr"/>
            <a:r>
              <a:rPr lang="en-GB" sz="1600" b="1" dirty="0"/>
              <a:t>Secretary</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642" y="1520659"/>
            <a:ext cx="1073791" cy="1633195"/>
          </a:xfrm>
          <a:prstGeom prst="rect">
            <a:avLst/>
          </a:prstGeom>
        </p:spPr>
      </p:pic>
      <p:pic>
        <p:nvPicPr>
          <p:cNvPr id="25" name="Picture 24" descr="FullSizeRender.jpg"/>
          <p:cNvPicPr>
            <a:picLocks noChangeAspect="1"/>
          </p:cNvPicPr>
          <p:nvPr/>
        </p:nvPicPr>
        <p:blipFill>
          <a:blip r:embed="rId5" cstate="print"/>
          <a:stretch>
            <a:fillRect/>
          </a:stretch>
        </p:blipFill>
        <p:spPr>
          <a:xfrm>
            <a:off x="5415245" y="1512252"/>
            <a:ext cx="1029405" cy="1650399"/>
          </a:xfrm>
          <a:prstGeom prst="rect">
            <a:avLst/>
          </a:prstGeom>
        </p:spPr>
      </p:pic>
      <p:pic>
        <p:nvPicPr>
          <p:cNvPr id="33" name="Picture 32"/>
          <p:cNvPicPr>
            <a:picLocks noChangeAspect="1"/>
          </p:cNvPicPr>
          <p:nvPr/>
        </p:nvPicPr>
        <p:blipFill>
          <a:blip r:embed="rId6"/>
          <a:stretch>
            <a:fillRect/>
          </a:stretch>
        </p:blipFill>
        <p:spPr>
          <a:xfrm>
            <a:off x="6961382" y="1502250"/>
            <a:ext cx="1081539" cy="1633195"/>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406" y="154045"/>
            <a:ext cx="2295962" cy="1070050"/>
          </a:xfrm>
          <a:prstGeom prst="rect">
            <a:avLst/>
          </a:prstGeom>
        </p:spPr>
      </p:pic>
      <p:sp>
        <p:nvSpPr>
          <p:cNvPr id="41" name="Title 1"/>
          <p:cNvSpPr txBox="1">
            <a:spLocks/>
          </p:cNvSpPr>
          <p:nvPr/>
        </p:nvSpPr>
        <p:spPr>
          <a:xfrm>
            <a:off x="6297074" y="256056"/>
            <a:ext cx="3006042"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chemeClr val="tx2">
                    <a:lumMod val="75000"/>
                  </a:schemeClr>
                </a:solidFill>
              </a:rPr>
              <a:t>Committee</a:t>
            </a:r>
          </a:p>
        </p:txBody>
      </p:sp>
      <p:pic>
        <p:nvPicPr>
          <p:cNvPr id="42" name="Picture 41"/>
          <p:cNvPicPr>
            <a:picLocks noChangeAspect="1"/>
          </p:cNvPicPr>
          <p:nvPr/>
        </p:nvPicPr>
        <p:blipFill>
          <a:blip r:embed="rId7"/>
          <a:stretch>
            <a:fillRect/>
          </a:stretch>
        </p:blipFill>
        <p:spPr>
          <a:xfrm>
            <a:off x="3853414" y="3925700"/>
            <a:ext cx="1115171" cy="1638774"/>
          </a:xfrm>
          <a:prstGeom prst="rect">
            <a:avLst/>
          </a:prstGeom>
        </p:spPr>
      </p:pic>
      <p:sp>
        <p:nvSpPr>
          <p:cNvPr id="46" name="Rectangle 45"/>
          <p:cNvSpPr/>
          <p:nvPr/>
        </p:nvSpPr>
        <p:spPr>
          <a:xfrm>
            <a:off x="6727709" y="5547597"/>
            <a:ext cx="1521377" cy="584775"/>
          </a:xfrm>
          <a:prstGeom prst="rect">
            <a:avLst/>
          </a:prstGeom>
          <a:ln>
            <a:noFill/>
          </a:ln>
        </p:spPr>
        <p:txBody>
          <a:bodyPr wrap="square">
            <a:spAutoFit/>
          </a:bodyPr>
          <a:lstStyle/>
          <a:p>
            <a:pPr algn="ctr"/>
            <a:r>
              <a:rPr lang="en-GB" sz="1600" b="1" dirty="0"/>
              <a:t>Steve Jones</a:t>
            </a:r>
          </a:p>
          <a:p>
            <a:pPr algn="ctr"/>
            <a:r>
              <a:rPr lang="en-GB" sz="1600" b="1" dirty="0"/>
              <a:t>Membership</a:t>
            </a: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7287" y="3914402"/>
            <a:ext cx="1127096" cy="1633195"/>
          </a:xfrm>
          <a:prstGeom prst="rect">
            <a:avLst/>
          </a:prstGeom>
        </p:spPr>
      </p:pic>
      <p:sp>
        <p:nvSpPr>
          <p:cNvPr id="48" name="Rectangle 47"/>
          <p:cNvSpPr/>
          <p:nvPr/>
        </p:nvSpPr>
        <p:spPr>
          <a:xfrm>
            <a:off x="5143288" y="5573865"/>
            <a:ext cx="1661020" cy="584775"/>
          </a:xfrm>
          <a:prstGeom prst="rect">
            <a:avLst/>
          </a:prstGeom>
          <a:ln>
            <a:noFill/>
          </a:ln>
        </p:spPr>
        <p:txBody>
          <a:bodyPr wrap="square">
            <a:spAutoFit/>
          </a:bodyPr>
          <a:lstStyle/>
          <a:p>
            <a:pPr algn="ctr"/>
            <a:r>
              <a:rPr lang="en-GB" sz="1600" b="1" dirty="0"/>
              <a:t>Danny Flack</a:t>
            </a:r>
          </a:p>
          <a:p>
            <a:pPr algn="ctr"/>
            <a:r>
              <a:rPr lang="en-GB" sz="1600" b="1" dirty="0"/>
              <a:t>Treasurer</a:t>
            </a:r>
          </a:p>
        </p:txBody>
      </p:sp>
      <p:pic>
        <p:nvPicPr>
          <p:cNvPr id="9" name="Picture 8"/>
          <p:cNvPicPr>
            <a:picLocks noChangeAspect="1"/>
          </p:cNvPicPr>
          <p:nvPr/>
        </p:nvPicPr>
        <p:blipFill>
          <a:blip r:embed="rId9"/>
          <a:stretch>
            <a:fillRect/>
          </a:stretch>
        </p:blipFill>
        <p:spPr>
          <a:xfrm>
            <a:off x="5416358" y="3914402"/>
            <a:ext cx="1083156" cy="1633195"/>
          </a:xfrm>
          <a:prstGeom prst="rect">
            <a:avLst/>
          </a:prstGeom>
        </p:spPr>
      </p:pic>
    </p:spTree>
    <p:extLst>
      <p:ext uri="{BB962C8B-B14F-4D97-AF65-F5344CB8AC3E}">
        <p14:creationId xmlns:p14="http://schemas.microsoft.com/office/powerpoint/2010/main" val="399734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704" y="84004"/>
            <a:ext cx="4191786" cy="1953613"/>
          </a:xfrm>
          <a:prstGeom prst="rect">
            <a:avLst/>
          </a:prstGeom>
        </p:spPr>
      </p:pic>
      <p:sp>
        <p:nvSpPr>
          <p:cNvPr id="10" name="Title 1"/>
          <p:cNvSpPr txBox="1">
            <a:spLocks/>
          </p:cNvSpPr>
          <p:nvPr/>
        </p:nvSpPr>
        <p:spPr>
          <a:xfrm>
            <a:off x="8980227"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8" name="Title 1"/>
          <p:cNvSpPr txBox="1">
            <a:spLocks/>
          </p:cNvSpPr>
          <p:nvPr/>
        </p:nvSpPr>
        <p:spPr>
          <a:xfrm>
            <a:off x="75501" y="2958183"/>
            <a:ext cx="12047989" cy="3278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rPr>
              <a:t>For 2018/19 our coach to swimmer ratio will be:</a:t>
            </a:r>
          </a:p>
          <a:p>
            <a:endParaRPr lang="en-GB" sz="3200" b="1" dirty="0">
              <a:solidFill>
                <a:schemeClr val="bg1"/>
              </a:solidFill>
            </a:endParaRPr>
          </a:p>
          <a:p>
            <a:r>
              <a:rPr lang="en-GB" sz="4000" b="1" dirty="0">
                <a:solidFill>
                  <a:schemeClr val="bg1"/>
                </a:solidFill>
              </a:rPr>
              <a:t>Less than 5 swimmers to 1 coach</a:t>
            </a:r>
          </a:p>
          <a:p>
            <a:endParaRPr lang="en-GB" sz="3200" b="1" dirty="0">
              <a:solidFill>
                <a:schemeClr val="bg1"/>
              </a:solidFill>
            </a:endParaRPr>
          </a:p>
          <a:p>
            <a:r>
              <a:rPr lang="en-GB" sz="3200" b="1" dirty="0">
                <a:solidFill>
                  <a:schemeClr val="bg1"/>
                </a:solidFill>
              </a:rPr>
              <a:t>We are inclusive but are rapidly approaching our membership limit, come and swim with us soon and see if we can help.</a:t>
            </a:r>
          </a:p>
          <a:p>
            <a:endParaRPr lang="en-GB" sz="3200" b="1" dirty="0">
              <a:solidFill>
                <a:schemeClr val="bg1"/>
              </a:solidFill>
            </a:endParaRPr>
          </a:p>
        </p:txBody>
      </p:sp>
    </p:spTree>
    <p:extLst>
      <p:ext uri="{BB962C8B-B14F-4D97-AF65-F5344CB8AC3E}">
        <p14:creationId xmlns:p14="http://schemas.microsoft.com/office/powerpoint/2010/main" val="374924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2369642" y="211126"/>
            <a:ext cx="1489435"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chemeClr val="tx2">
                    <a:lumMod val="75000"/>
                  </a:schemeClr>
                </a:solidFill>
              </a:rPr>
              <a:t>The</a:t>
            </a:r>
          </a:p>
        </p:txBody>
      </p:sp>
      <p:sp>
        <p:nvSpPr>
          <p:cNvPr id="14" name="Rectangle 13"/>
          <p:cNvSpPr/>
          <p:nvPr/>
        </p:nvSpPr>
        <p:spPr>
          <a:xfrm>
            <a:off x="4734786" y="3438271"/>
            <a:ext cx="2768367" cy="584775"/>
          </a:xfrm>
          <a:prstGeom prst="rect">
            <a:avLst/>
          </a:prstGeom>
          <a:ln>
            <a:noFill/>
          </a:ln>
        </p:spPr>
        <p:txBody>
          <a:bodyPr wrap="square">
            <a:spAutoFit/>
          </a:bodyPr>
          <a:lstStyle/>
          <a:p>
            <a:pPr algn="ctr"/>
            <a:r>
              <a:rPr lang="en-GB" sz="1600" b="1" dirty="0"/>
              <a:t>Nick Gillingham MBE, FIOS</a:t>
            </a:r>
          </a:p>
          <a:p>
            <a:pPr algn="ctr"/>
            <a:r>
              <a:rPr lang="en-GB" sz="1600" b="1" dirty="0"/>
              <a:t>Director of Swimming Strategy</a:t>
            </a:r>
          </a:p>
        </p:txBody>
      </p:sp>
      <p:sp>
        <p:nvSpPr>
          <p:cNvPr id="20" name="Rectangle 19"/>
          <p:cNvSpPr/>
          <p:nvPr/>
        </p:nvSpPr>
        <p:spPr>
          <a:xfrm>
            <a:off x="4410832" y="5758571"/>
            <a:ext cx="903527" cy="584775"/>
          </a:xfrm>
          <a:prstGeom prst="rect">
            <a:avLst/>
          </a:prstGeom>
          <a:ln>
            <a:noFill/>
          </a:ln>
        </p:spPr>
        <p:txBody>
          <a:bodyPr wrap="square">
            <a:spAutoFit/>
          </a:bodyPr>
          <a:lstStyle/>
          <a:p>
            <a:pPr algn="ctr"/>
            <a:r>
              <a:rPr lang="en-GB" sz="1600" b="1" dirty="0"/>
              <a:t>Joe</a:t>
            </a:r>
          </a:p>
          <a:p>
            <a:pPr algn="ctr"/>
            <a:r>
              <a:rPr lang="en-GB" sz="1600" b="1" dirty="0"/>
              <a:t>Kerslake</a:t>
            </a:r>
          </a:p>
        </p:txBody>
      </p:sp>
      <p:sp>
        <p:nvSpPr>
          <p:cNvPr id="22" name="Rectangle 21"/>
          <p:cNvSpPr/>
          <p:nvPr/>
        </p:nvSpPr>
        <p:spPr>
          <a:xfrm>
            <a:off x="3163181" y="5741748"/>
            <a:ext cx="865321" cy="584775"/>
          </a:xfrm>
          <a:prstGeom prst="rect">
            <a:avLst/>
          </a:prstGeom>
          <a:ln>
            <a:noFill/>
          </a:ln>
        </p:spPr>
        <p:txBody>
          <a:bodyPr wrap="square">
            <a:spAutoFit/>
          </a:bodyPr>
          <a:lstStyle/>
          <a:p>
            <a:pPr algn="ctr"/>
            <a:r>
              <a:rPr lang="en-GB" sz="1600" b="1" dirty="0"/>
              <a:t>Keir</a:t>
            </a:r>
          </a:p>
          <a:p>
            <a:pPr algn="ctr"/>
            <a:r>
              <a:rPr lang="en-GB" sz="1600" b="1" dirty="0"/>
              <a:t>Graham</a:t>
            </a:r>
          </a:p>
        </p:txBody>
      </p:sp>
      <p:sp>
        <p:nvSpPr>
          <p:cNvPr id="24" name="Rectangle 23"/>
          <p:cNvSpPr/>
          <p:nvPr/>
        </p:nvSpPr>
        <p:spPr>
          <a:xfrm>
            <a:off x="1885497" y="5741748"/>
            <a:ext cx="825921" cy="584775"/>
          </a:xfrm>
          <a:prstGeom prst="rect">
            <a:avLst/>
          </a:prstGeom>
          <a:ln>
            <a:noFill/>
          </a:ln>
        </p:spPr>
        <p:txBody>
          <a:bodyPr wrap="square">
            <a:spAutoFit/>
          </a:bodyPr>
          <a:lstStyle/>
          <a:p>
            <a:pPr algn="ctr"/>
            <a:r>
              <a:rPr lang="en-GB" sz="1600" b="1" dirty="0"/>
              <a:t>Philip Allen</a:t>
            </a:r>
          </a:p>
        </p:txBody>
      </p:sp>
      <p:sp>
        <p:nvSpPr>
          <p:cNvPr id="26" name="Rectangle 25"/>
          <p:cNvSpPr/>
          <p:nvPr/>
        </p:nvSpPr>
        <p:spPr>
          <a:xfrm>
            <a:off x="602816" y="5741748"/>
            <a:ext cx="900351" cy="584775"/>
          </a:xfrm>
          <a:prstGeom prst="rect">
            <a:avLst/>
          </a:prstGeom>
          <a:ln>
            <a:noFill/>
          </a:ln>
        </p:spPr>
        <p:txBody>
          <a:bodyPr wrap="square">
            <a:spAutoFit/>
          </a:bodyPr>
          <a:lstStyle/>
          <a:p>
            <a:pPr algn="ctr"/>
            <a:r>
              <a:rPr lang="en-GB" sz="1600" b="1" dirty="0"/>
              <a:t>Kevin White</a:t>
            </a:r>
          </a:p>
        </p:txBody>
      </p:sp>
      <p:sp>
        <p:nvSpPr>
          <p:cNvPr id="28" name="Rectangle 27"/>
          <p:cNvSpPr/>
          <p:nvPr/>
        </p:nvSpPr>
        <p:spPr>
          <a:xfrm>
            <a:off x="1537143" y="3584026"/>
            <a:ext cx="1487244" cy="338554"/>
          </a:xfrm>
          <a:prstGeom prst="rect">
            <a:avLst/>
          </a:prstGeom>
          <a:ln>
            <a:noFill/>
          </a:ln>
        </p:spPr>
        <p:txBody>
          <a:bodyPr wrap="square">
            <a:spAutoFit/>
          </a:bodyPr>
          <a:lstStyle/>
          <a:p>
            <a:pPr algn="ctr"/>
            <a:r>
              <a:rPr lang="en-GB" sz="1600" b="1" dirty="0"/>
              <a:t>Wendy Flack</a:t>
            </a:r>
          </a:p>
        </p:txBody>
      </p:sp>
      <p:sp>
        <p:nvSpPr>
          <p:cNvPr id="32" name="Rectangle 31"/>
          <p:cNvSpPr/>
          <p:nvPr/>
        </p:nvSpPr>
        <p:spPr>
          <a:xfrm>
            <a:off x="10850618" y="5728161"/>
            <a:ext cx="903527" cy="584775"/>
          </a:xfrm>
          <a:prstGeom prst="rect">
            <a:avLst/>
          </a:prstGeom>
          <a:ln>
            <a:noFill/>
          </a:ln>
        </p:spPr>
        <p:txBody>
          <a:bodyPr wrap="square">
            <a:spAutoFit/>
          </a:bodyPr>
          <a:lstStyle/>
          <a:p>
            <a:pPr algn="ctr"/>
            <a:r>
              <a:rPr lang="en-GB" sz="1600" b="1" dirty="0"/>
              <a:t>Sam</a:t>
            </a:r>
          </a:p>
          <a:p>
            <a:pPr algn="ctr"/>
            <a:r>
              <a:rPr lang="en-GB" sz="1600" b="1" dirty="0"/>
              <a:t>Hill</a:t>
            </a:r>
          </a:p>
        </p:txBody>
      </p:sp>
      <p:sp>
        <p:nvSpPr>
          <p:cNvPr id="34" name="Rectangle 33"/>
          <p:cNvSpPr/>
          <p:nvPr/>
        </p:nvSpPr>
        <p:spPr>
          <a:xfrm>
            <a:off x="9542911" y="5728162"/>
            <a:ext cx="947670" cy="584775"/>
          </a:xfrm>
          <a:prstGeom prst="rect">
            <a:avLst/>
          </a:prstGeom>
          <a:ln>
            <a:noFill/>
          </a:ln>
        </p:spPr>
        <p:txBody>
          <a:bodyPr wrap="square">
            <a:spAutoFit/>
          </a:bodyPr>
          <a:lstStyle/>
          <a:p>
            <a:pPr algn="ctr"/>
            <a:r>
              <a:rPr lang="en-GB" sz="1600" b="1" dirty="0"/>
              <a:t>Zoe Pollard</a:t>
            </a:r>
          </a:p>
        </p:txBody>
      </p:sp>
      <p:pic>
        <p:nvPicPr>
          <p:cNvPr id="35" name="Picture 34" descr="FullSizeRender.jpg"/>
          <p:cNvPicPr>
            <a:picLocks noChangeAspect="1"/>
          </p:cNvPicPr>
          <p:nvPr/>
        </p:nvPicPr>
        <p:blipFill>
          <a:blip r:embed="rId4"/>
          <a:srcRect l="16957" t="5971" r="13097" b="23508"/>
          <a:stretch>
            <a:fillRect/>
          </a:stretch>
        </p:blipFill>
        <p:spPr>
          <a:xfrm>
            <a:off x="8222024" y="4413940"/>
            <a:ext cx="903527" cy="1314222"/>
          </a:xfrm>
          <a:prstGeom prst="rect">
            <a:avLst/>
          </a:prstGeom>
        </p:spPr>
      </p:pic>
      <p:sp>
        <p:nvSpPr>
          <p:cNvPr id="36" name="Rectangle 35"/>
          <p:cNvSpPr/>
          <p:nvPr/>
        </p:nvSpPr>
        <p:spPr>
          <a:xfrm>
            <a:off x="8258533" y="5728161"/>
            <a:ext cx="854818" cy="584775"/>
          </a:xfrm>
          <a:prstGeom prst="rect">
            <a:avLst/>
          </a:prstGeom>
          <a:ln>
            <a:noFill/>
          </a:ln>
        </p:spPr>
        <p:txBody>
          <a:bodyPr wrap="square">
            <a:spAutoFit/>
          </a:bodyPr>
          <a:lstStyle/>
          <a:p>
            <a:pPr algn="ctr"/>
            <a:r>
              <a:rPr lang="en-GB" sz="1600" b="1" dirty="0"/>
              <a:t>Ellie Green</a:t>
            </a:r>
          </a:p>
        </p:txBody>
      </p:sp>
      <p:sp>
        <p:nvSpPr>
          <p:cNvPr id="38" name="Rectangle 37"/>
          <p:cNvSpPr/>
          <p:nvPr/>
        </p:nvSpPr>
        <p:spPr>
          <a:xfrm>
            <a:off x="9333999" y="3517784"/>
            <a:ext cx="1296537" cy="338554"/>
          </a:xfrm>
          <a:prstGeom prst="rect">
            <a:avLst/>
          </a:prstGeom>
          <a:ln>
            <a:noFill/>
          </a:ln>
        </p:spPr>
        <p:txBody>
          <a:bodyPr wrap="square">
            <a:spAutoFit/>
          </a:bodyPr>
          <a:lstStyle/>
          <a:p>
            <a:pPr algn="ctr"/>
            <a:r>
              <a:rPr lang="en-GB" sz="1600" b="1" dirty="0"/>
              <a:t>Ryan Clayton</a:t>
            </a:r>
          </a:p>
        </p:txBody>
      </p:sp>
      <p:sp>
        <p:nvSpPr>
          <p:cNvPr id="39" name="Title 1"/>
          <p:cNvSpPr txBox="1">
            <a:spLocks/>
          </p:cNvSpPr>
          <p:nvPr/>
        </p:nvSpPr>
        <p:spPr>
          <a:xfrm>
            <a:off x="8707827" y="1248219"/>
            <a:ext cx="24811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chemeClr val="accent6">
                    <a:lumMod val="60000"/>
                    <a:lumOff val="40000"/>
                  </a:schemeClr>
                </a:solidFill>
              </a:rPr>
              <a:t>By Land…</a:t>
            </a:r>
          </a:p>
        </p:txBody>
      </p:sp>
      <p:sp>
        <p:nvSpPr>
          <p:cNvPr id="40" name="Title 1"/>
          <p:cNvSpPr txBox="1">
            <a:spLocks/>
          </p:cNvSpPr>
          <p:nvPr/>
        </p:nvSpPr>
        <p:spPr>
          <a:xfrm>
            <a:off x="966578" y="1366246"/>
            <a:ext cx="24811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0070C0"/>
                </a:solidFill>
              </a:rPr>
              <a:t>By Sea…</a:t>
            </a:r>
          </a:p>
        </p:txBody>
      </p:sp>
      <p:sp>
        <p:nvSpPr>
          <p:cNvPr id="43" name="Rectangle 42"/>
          <p:cNvSpPr/>
          <p:nvPr/>
        </p:nvSpPr>
        <p:spPr>
          <a:xfrm>
            <a:off x="5685340" y="5728161"/>
            <a:ext cx="1024337" cy="584775"/>
          </a:xfrm>
          <a:prstGeom prst="rect">
            <a:avLst/>
          </a:prstGeom>
          <a:ln>
            <a:noFill/>
          </a:ln>
        </p:spPr>
        <p:txBody>
          <a:bodyPr wrap="square">
            <a:spAutoFit/>
          </a:bodyPr>
          <a:lstStyle/>
          <a:p>
            <a:pPr algn="ctr"/>
            <a:r>
              <a:rPr lang="en-GB" sz="1600" b="1" dirty="0"/>
              <a:t>Tom</a:t>
            </a:r>
          </a:p>
          <a:p>
            <a:pPr algn="ctr"/>
            <a:r>
              <a:rPr lang="en-GB" sz="1600" b="1" dirty="0"/>
              <a:t>Liu</a:t>
            </a:r>
          </a:p>
        </p:txBody>
      </p:sp>
      <p:pic>
        <p:nvPicPr>
          <p:cNvPr id="44" name="Picture 43"/>
          <p:cNvPicPr>
            <a:picLocks noChangeAspect="1"/>
          </p:cNvPicPr>
          <p:nvPr/>
        </p:nvPicPr>
        <p:blipFill>
          <a:blip r:embed="rId5"/>
          <a:stretch>
            <a:fillRect/>
          </a:stretch>
        </p:blipFill>
        <p:spPr>
          <a:xfrm>
            <a:off x="9526521" y="2199071"/>
            <a:ext cx="911492" cy="1323205"/>
          </a:xfrm>
          <a:prstGeom prst="rect">
            <a:avLst/>
          </a:prstGeom>
        </p:spPr>
      </p:pic>
      <p:pic>
        <p:nvPicPr>
          <p:cNvPr id="45" name="Picture 44" descr="IMG_2422.JPG"/>
          <p:cNvPicPr>
            <a:picLocks noChangeAspect="1"/>
          </p:cNvPicPr>
          <p:nvPr/>
        </p:nvPicPr>
        <p:blipFill>
          <a:blip r:embed="rId6"/>
          <a:srcRect t="11741"/>
          <a:stretch>
            <a:fillRect/>
          </a:stretch>
        </p:blipFill>
        <p:spPr>
          <a:xfrm>
            <a:off x="9524849" y="4405778"/>
            <a:ext cx="913164" cy="132238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705" y="4428611"/>
            <a:ext cx="832571" cy="1313136"/>
          </a:xfrm>
          <a:prstGeom prst="rect">
            <a:avLst/>
          </a:prstGeom>
        </p:spPr>
      </p:pic>
      <p:pic>
        <p:nvPicPr>
          <p:cNvPr id="27" name="Picture 26"/>
          <p:cNvPicPr>
            <a:picLocks noChangeAspect="1"/>
          </p:cNvPicPr>
          <p:nvPr/>
        </p:nvPicPr>
        <p:blipFill>
          <a:blip r:embed="rId8"/>
          <a:stretch>
            <a:fillRect/>
          </a:stretch>
        </p:blipFill>
        <p:spPr>
          <a:xfrm>
            <a:off x="5753569" y="4431077"/>
            <a:ext cx="892445" cy="1325028"/>
          </a:xfrm>
          <a:prstGeom prst="rect">
            <a:avLst/>
          </a:prstGeom>
        </p:spPr>
      </p:pic>
      <p:pic>
        <p:nvPicPr>
          <p:cNvPr id="29" name="Picture 28"/>
          <p:cNvPicPr>
            <a:picLocks noChangeAspect="1"/>
          </p:cNvPicPr>
          <p:nvPr/>
        </p:nvPicPr>
        <p:blipFill>
          <a:blip r:embed="rId9"/>
          <a:stretch>
            <a:fillRect/>
          </a:stretch>
        </p:blipFill>
        <p:spPr>
          <a:xfrm>
            <a:off x="4427800" y="4428610"/>
            <a:ext cx="914579" cy="1327495"/>
          </a:xfrm>
          <a:prstGeom prst="rect">
            <a:avLst/>
          </a:prstGeom>
        </p:spPr>
      </p:pic>
      <p:pic>
        <p:nvPicPr>
          <p:cNvPr id="33" name="Picture 32"/>
          <p:cNvPicPr>
            <a:picLocks noChangeAspect="1"/>
          </p:cNvPicPr>
          <p:nvPr/>
        </p:nvPicPr>
        <p:blipFill>
          <a:blip r:embed="rId10"/>
          <a:stretch>
            <a:fillRect/>
          </a:stretch>
        </p:blipFill>
        <p:spPr>
          <a:xfrm>
            <a:off x="1845655" y="2285019"/>
            <a:ext cx="865763" cy="1307359"/>
          </a:xfrm>
          <a:prstGeom prst="rect">
            <a:avLst/>
          </a:prstGeom>
        </p:spPr>
      </p:pic>
      <p:pic>
        <p:nvPicPr>
          <p:cNvPr id="3" name="Picture 2"/>
          <p:cNvPicPr>
            <a:picLocks noChangeAspect="1"/>
          </p:cNvPicPr>
          <p:nvPr/>
        </p:nvPicPr>
        <p:blipFill>
          <a:blip r:embed="rId11"/>
          <a:stretch>
            <a:fillRect/>
          </a:stretch>
        </p:blipFill>
        <p:spPr>
          <a:xfrm>
            <a:off x="10859016" y="4405778"/>
            <a:ext cx="895448" cy="1365012"/>
          </a:xfrm>
          <a:prstGeom prst="rect">
            <a:avLst/>
          </a:prstGeom>
        </p:spPr>
      </p:pic>
      <p:pic>
        <p:nvPicPr>
          <p:cNvPr id="8" name="Picture 7"/>
          <p:cNvPicPr>
            <a:picLocks noChangeAspect="1"/>
          </p:cNvPicPr>
          <p:nvPr/>
        </p:nvPicPr>
        <p:blipFill>
          <a:blip r:embed="rId12"/>
          <a:stretch>
            <a:fillRect/>
          </a:stretch>
        </p:blipFill>
        <p:spPr>
          <a:xfrm>
            <a:off x="5436974" y="1496697"/>
            <a:ext cx="1318052" cy="1906031"/>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61" y="109115"/>
            <a:ext cx="2295962" cy="1070050"/>
          </a:xfrm>
          <a:prstGeom prst="rect">
            <a:avLst/>
          </a:prstGeom>
        </p:spPr>
      </p:pic>
      <p:sp>
        <p:nvSpPr>
          <p:cNvPr id="41" name="Title 1"/>
          <p:cNvSpPr txBox="1">
            <a:spLocks/>
          </p:cNvSpPr>
          <p:nvPr/>
        </p:nvSpPr>
        <p:spPr>
          <a:xfrm>
            <a:off x="5642329" y="211126"/>
            <a:ext cx="4499283"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chemeClr val="tx2">
                    <a:lumMod val="75000"/>
                  </a:schemeClr>
                </a:solidFill>
              </a:rPr>
              <a:t>Coaching Team</a:t>
            </a:r>
          </a:p>
        </p:txBody>
      </p:sp>
      <p:pic>
        <p:nvPicPr>
          <p:cNvPr id="42" name="Picture 41"/>
          <p:cNvPicPr>
            <a:picLocks noChangeAspect="1"/>
          </p:cNvPicPr>
          <p:nvPr/>
        </p:nvPicPr>
        <p:blipFill>
          <a:blip r:embed="rId13"/>
          <a:stretch>
            <a:fillRect/>
          </a:stretch>
        </p:blipFill>
        <p:spPr>
          <a:xfrm>
            <a:off x="1830290" y="4423987"/>
            <a:ext cx="899870" cy="1322383"/>
          </a:xfrm>
          <a:prstGeom prst="rect">
            <a:avLst/>
          </a:prstGeom>
        </p:spPr>
      </p:pic>
      <p:sp>
        <p:nvSpPr>
          <p:cNvPr id="46" name="Rectangle 45"/>
          <p:cNvSpPr/>
          <p:nvPr/>
        </p:nvSpPr>
        <p:spPr>
          <a:xfrm>
            <a:off x="6867634" y="5728160"/>
            <a:ext cx="1024337" cy="584775"/>
          </a:xfrm>
          <a:prstGeom prst="rect">
            <a:avLst/>
          </a:prstGeom>
          <a:ln>
            <a:noFill/>
          </a:ln>
        </p:spPr>
        <p:txBody>
          <a:bodyPr wrap="square">
            <a:spAutoFit/>
          </a:bodyPr>
          <a:lstStyle/>
          <a:p>
            <a:pPr algn="ctr"/>
            <a:r>
              <a:rPr lang="en-GB" sz="1600" b="1" dirty="0"/>
              <a:t>Steve</a:t>
            </a:r>
          </a:p>
          <a:p>
            <a:pPr algn="ctr"/>
            <a:r>
              <a:rPr lang="en-GB" sz="1600" b="1" dirty="0"/>
              <a:t>Johns</a:t>
            </a:r>
          </a:p>
        </p:txBody>
      </p:sp>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42160" y="4423987"/>
            <a:ext cx="904458" cy="1330512"/>
          </a:xfrm>
          <a:prstGeom prst="rect">
            <a:avLst/>
          </a:prstGeom>
        </p:spPr>
      </p:pic>
      <p:pic>
        <p:nvPicPr>
          <p:cNvPr id="48" name="Picture 47">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39301" y="4419467"/>
            <a:ext cx="881963" cy="1308693"/>
          </a:xfrm>
          <a:prstGeom prst="rect">
            <a:avLst/>
          </a:prstGeom>
        </p:spPr>
      </p:pic>
    </p:spTree>
    <p:extLst>
      <p:ext uri="{BB962C8B-B14F-4D97-AF65-F5344CB8AC3E}">
        <p14:creationId xmlns:p14="http://schemas.microsoft.com/office/powerpoint/2010/main" val="116568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0" y="0"/>
            <a:ext cx="12192000"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Nick Gillingham MBE – Director of Swimming Strategy</a:t>
            </a:r>
          </a:p>
        </p:txBody>
      </p:sp>
      <p:sp>
        <p:nvSpPr>
          <p:cNvPr id="9" name="Rectangle 8"/>
          <p:cNvSpPr/>
          <p:nvPr/>
        </p:nvSpPr>
        <p:spPr>
          <a:xfrm>
            <a:off x="541361" y="934475"/>
            <a:ext cx="11109277" cy="2246769"/>
          </a:xfrm>
          <a:prstGeom prst="rect">
            <a:avLst/>
          </a:prstGeom>
        </p:spPr>
        <p:txBody>
          <a:bodyPr wrap="square">
            <a:spAutoFit/>
          </a:bodyPr>
          <a:lstStyle/>
          <a:p>
            <a:pPr algn="ctr"/>
            <a:r>
              <a:rPr lang="en-GB" sz="1400" b="1" dirty="0"/>
              <a:t>As founder of NGSA it is my mission to support competitive swimming careers for athletes and coaches. With determination and passion I believe anything can be achieved. Nothing is impossible. Attitude and choice can quite literally create Olympic success.  Sherborne Storm’s mission is consistent with my ethos which is to develop people:</a:t>
            </a:r>
          </a:p>
          <a:p>
            <a:pPr algn="ctr"/>
            <a:endParaRPr lang="en-GB" sz="1400" b="1" dirty="0"/>
          </a:p>
          <a:p>
            <a:pPr algn="ctr"/>
            <a:r>
              <a:rPr lang="en-GB" sz="1400" b="1" dirty="0"/>
              <a:t>“To be better today than I was yesterday and better tomorrow than I am today”</a:t>
            </a:r>
          </a:p>
          <a:p>
            <a:pPr algn="ctr"/>
            <a:endParaRPr lang="en-GB" sz="1400" b="1" dirty="0"/>
          </a:p>
          <a:p>
            <a:pPr algn="ctr"/>
            <a:r>
              <a:rPr lang="en-GB" sz="1400" b="1" dirty="0"/>
              <a:t>I am proud to educate and develop aspiring swimmers, parents and coaches; not only in swimming specifics but across other subject related areas to help all individuals reach their full potential.  Stroke development is an interesting subject area and NGSA strives to develop optimum stroke efficiency for the individual through developmental coaching. Each swimmer has an individual technical blue print; my role is to assess how to further develop your blue print into effective and efficient performance.  </a:t>
            </a:r>
          </a:p>
        </p:txBody>
      </p:sp>
      <p:sp>
        <p:nvSpPr>
          <p:cNvPr id="10" name="Rectangle 9"/>
          <p:cNvSpPr/>
          <p:nvPr/>
        </p:nvSpPr>
        <p:spPr>
          <a:xfrm>
            <a:off x="2764070" y="3337797"/>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Professional Coach</a:t>
            </a:r>
          </a:p>
          <a:p>
            <a:r>
              <a:rPr lang="en-GB" sz="2000" b="1" dirty="0"/>
              <a:t>Former Olympian</a:t>
            </a:r>
          </a:p>
          <a:p>
            <a:r>
              <a:rPr lang="en-GB" sz="2000" b="1" dirty="0"/>
              <a:t>Coach Educator</a:t>
            </a:r>
          </a:p>
          <a:p>
            <a:r>
              <a:rPr lang="en-GB" sz="2000" b="1" dirty="0"/>
              <a:t>Swimming Mentor</a:t>
            </a:r>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ASA Aquatics Professional</a:t>
            </a:r>
          </a:p>
          <a:p>
            <a:pPr lvl="0">
              <a:defRPr/>
            </a:pPr>
            <a:r>
              <a:rPr lang="en-GB" sz="2000" b="1" dirty="0"/>
              <a:t>ASA Performance Coach</a:t>
            </a:r>
          </a:p>
          <a:p>
            <a:pPr lvl="0">
              <a:defRPr/>
            </a:pPr>
            <a:r>
              <a:rPr lang="en-GB" sz="2000" b="1" dirty="0"/>
              <a:t>ASA Licenced Tutor</a:t>
            </a:r>
          </a:p>
          <a:p>
            <a:pPr lvl="0">
              <a:defRPr/>
            </a:pPr>
            <a:r>
              <a:rPr lang="en-GB" sz="2000" b="1" dirty="0"/>
              <a:t>ASA Licensed Assessor</a:t>
            </a:r>
          </a:p>
          <a:p>
            <a:pPr lvl="0">
              <a:defRPr/>
            </a:pPr>
            <a:endParaRPr lang="en-GB" sz="2000" b="1" dirty="0"/>
          </a:p>
          <a:p>
            <a:pPr lvl="0">
              <a:defRPr/>
            </a:pPr>
            <a:r>
              <a:rPr lang="en-GB" sz="2000" b="1" dirty="0"/>
              <a:t> </a:t>
            </a:r>
          </a:p>
          <a:p>
            <a:pPr lvl="0">
              <a:defRPr/>
            </a:pPr>
            <a:r>
              <a:rPr lang="en-GB" sz="2000" b="1" dirty="0"/>
              <a:t>    </a:t>
            </a:r>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Double Olympic Medallist</a:t>
            </a:r>
          </a:p>
          <a:p>
            <a:pPr algn="ctr"/>
            <a:endParaRPr lang="en-GB" sz="1400" b="1" dirty="0"/>
          </a:p>
          <a:p>
            <a:pPr algn="ctr"/>
            <a:r>
              <a:rPr lang="en-GB" sz="1400" b="1" dirty="0"/>
              <a:t>Former World, European and Commonwealth Champion </a:t>
            </a:r>
          </a:p>
          <a:p>
            <a:pPr algn="ctr"/>
            <a:endParaRPr lang="en-GB" sz="1400" b="1" dirty="0"/>
          </a:p>
          <a:p>
            <a:pPr algn="ctr"/>
            <a:r>
              <a:rPr lang="en-GB" sz="1400" b="1" dirty="0"/>
              <a:t>Commonwealth Champion</a:t>
            </a:r>
          </a:p>
          <a:p>
            <a:pPr algn="ctr"/>
            <a:endParaRPr lang="en-GB" sz="1400" b="1" dirty="0"/>
          </a:p>
          <a:p>
            <a:pPr algn="ctr"/>
            <a:endParaRPr lang="en-GB" sz="1400" b="1" dirty="0"/>
          </a:p>
          <a:p>
            <a:pPr algn="ctr"/>
            <a:r>
              <a:rPr lang="en-GB" sz="1400" b="1" dirty="0"/>
              <a:t> </a:t>
            </a:r>
            <a:endParaRPr lang="en-GB" sz="1400" dirty="0"/>
          </a:p>
          <a:p>
            <a:endParaRPr lang="en-GB" sz="2000" b="1" dirty="0"/>
          </a:p>
        </p:txBody>
      </p:sp>
      <p:pic>
        <p:nvPicPr>
          <p:cNvPr id="11" name="Picture 10"/>
          <p:cNvPicPr>
            <a:picLocks noChangeAspect="1"/>
          </p:cNvPicPr>
          <p:nvPr/>
        </p:nvPicPr>
        <p:blipFill>
          <a:blip r:embed="rId4"/>
          <a:stretch>
            <a:fillRect/>
          </a:stretch>
        </p:blipFill>
        <p:spPr>
          <a:xfrm>
            <a:off x="641023" y="3337797"/>
            <a:ext cx="1843661" cy="2862322"/>
          </a:xfrm>
          <a:prstGeom prst="rect">
            <a:avLst/>
          </a:prstGeom>
        </p:spPr>
      </p:pic>
    </p:spTree>
    <p:extLst>
      <p:ext uri="{BB962C8B-B14F-4D97-AF65-F5344CB8AC3E}">
        <p14:creationId xmlns:p14="http://schemas.microsoft.com/office/powerpoint/2010/main" val="162385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216816" y="0"/>
            <a:ext cx="11424723"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Wendy Flack – Head Swim Coach &amp; Club Secretary</a:t>
            </a:r>
          </a:p>
        </p:txBody>
      </p:sp>
      <p:sp>
        <p:nvSpPr>
          <p:cNvPr id="9" name="Rectangle 8"/>
          <p:cNvSpPr/>
          <p:nvPr/>
        </p:nvSpPr>
        <p:spPr>
          <a:xfrm>
            <a:off x="216816" y="777922"/>
            <a:ext cx="11793213" cy="2462213"/>
          </a:xfrm>
          <a:prstGeom prst="rect">
            <a:avLst/>
          </a:prstGeom>
        </p:spPr>
        <p:txBody>
          <a:bodyPr wrap="square">
            <a:spAutoFit/>
          </a:bodyPr>
          <a:lstStyle/>
          <a:p>
            <a:pPr algn="ctr"/>
            <a:r>
              <a:rPr lang="en-GB" sz="1400" b="1" dirty="0"/>
              <a:t>I am a Level 2 qualified swimming coach . I have coached and managed teams on a part-time basis for the last 7 years and bring a highly organised</a:t>
            </a:r>
          </a:p>
          <a:p>
            <a:pPr algn="ctr"/>
            <a:r>
              <a:rPr lang="en-GB" sz="1400" b="1" dirty="0"/>
              <a:t>yet relaxed approach to Sherborne Storm. My role as Head Swim Coach is not to dictate the programme or manage the team. I have learned from</a:t>
            </a:r>
          </a:p>
          <a:p>
            <a:pPr algn="ctr"/>
            <a:r>
              <a:rPr lang="en-GB" sz="1400" b="1" dirty="0"/>
              <a:t>numerous coaches Nick Gillingham MBE – World Champion, Steve Cryer – Swimpodium, Nick Baker – 92’ US Olympic Coach and Don Gibb – Head</a:t>
            </a:r>
          </a:p>
          <a:p>
            <a:pPr algn="ctr"/>
            <a:r>
              <a:rPr lang="en-GB" sz="1400" b="1" dirty="0"/>
              <a:t>Coach NTC Aquatics, Florida, David Parker – IMove Training, Louise Clayton Swindon Dolphin, Richard Smith Marlborough Penguins. </a:t>
            </a:r>
          </a:p>
          <a:p>
            <a:pPr algn="ctr"/>
            <a:endParaRPr lang="en-GB" sz="1400" b="1" dirty="0"/>
          </a:p>
          <a:p>
            <a:pPr algn="ctr"/>
            <a:r>
              <a:rPr lang="en-GB" sz="1400" b="1" dirty="0"/>
              <a:t>Coaching is a passion for me but not a career, I want to help to develop coaches careers within our team so that every coach ,multisport , swim athlete fulfils their potential not mine!  I will have the pleasure of working with Nick who will provide our swim strategy, season plan, drills and technical guidance and a check balance on our athletes throughout the season which I will implement.   </a:t>
            </a:r>
          </a:p>
          <a:p>
            <a:pPr algn="ctr"/>
            <a:endParaRPr lang="en-GB" sz="1400" b="1" dirty="0"/>
          </a:p>
          <a:p>
            <a:pPr algn="ctr"/>
            <a:r>
              <a:rPr lang="en-GB" sz="1400" b="1" dirty="0"/>
              <a:t>My moto is “work hard play hard” - I will work hard with the team to change the business model towards lowering the cost burden of high performance and give children better opportunities to leave Storm and play elsewhere in scholarships, bursaries and placements with Elite programmes home and abroad.</a:t>
            </a:r>
          </a:p>
        </p:txBody>
      </p:sp>
      <p:sp>
        <p:nvSpPr>
          <p:cNvPr id="10" name="Rectangle 9"/>
          <p:cNvSpPr/>
          <p:nvPr/>
        </p:nvSpPr>
        <p:spPr>
          <a:xfrm>
            <a:off x="2839089" y="3337798"/>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Swim Coach</a:t>
            </a:r>
          </a:p>
          <a:p>
            <a:r>
              <a:rPr lang="en-GB" sz="2000" b="1" dirty="0"/>
              <a:t>Swim Teacher</a:t>
            </a:r>
          </a:p>
          <a:p>
            <a:r>
              <a:rPr lang="en-GB" sz="2000" b="1" dirty="0"/>
              <a:t>Team Manager</a:t>
            </a:r>
          </a:p>
          <a:p>
            <a:r>
              <a:rPr lang="en-GB" sz="2000" b="1" dirty="0"/>
              <a:t>Club Official</a:t>
            </a:r>
          </a:p>
          <a:p>
            <a:r>
              <a:rPr lang="en-GB" sz="2000" b="1" dirty="0"/>
              <a:t>Business Woman</a:t>
            </a:r>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Level 1 Coach Aquatics</a:t>
            </a:r>
          </a:p>
          <a:p>
            <a:pPr lvl="0">
              <a:defRPr/>
            </a:pPr>
            <a:r>
              <a:rPr lang="en-GB" sz="2000" b="1" dirty="0"/>
              <a:t>Level 2 Coach Aquatics</a:t>
            </a:r>
          </a:p>
          <a:p>
            <a:pPr lvl="0">
              <a:defRPr/>
            </a:pPr>
            <a:r>
              <a:rPr lang="en-GB" sz="2000" b="1" dirty="0"/>
              <a:t>Level 1 Teach Aquatics</a:t>
            </a:r>
          </a:p>
          <a:p>
            <a:pPr lvl="0">
              <a:defRPr/>
            </a:pPr>
            <a:r>
              <a:rPr lang="en-GB" sz="2000" b="1" dirty="0"/>
              <a:t>Level 2 Teach Aquatics</a:t>
            </a:r>
          </a:p>
          <a:p>
            <a:pPr lvl="0">
              <a:defRPr/>
            </a:pPr>
            <a:r>
              <a:rPr lang="en-GB" sz="2000" b="1" dirty="0"/>
              <a:t> </a:t>
            </a:r>
          </a:p>
          <a:p>
            <a:pPr lvl="0">
              <a:defRPr/>
            </a:pPr>
            <a:r>
              <a:rPr lang="en-GB" sz="2000" b="1" dirty="0"/>
              <a:t> </a:t>
            </a:r>
          </a:p>
          <a:p>
            <a:pPr lvl="0">
              <a:defRPr/>
            </a:pPr>
            <a:endParaRPr lang="en-GB" sz="2000" b="1" dirty="0"/>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Experienced coaching S14 classification</a:t>
            </a:r>
          </a:p>
          <a:p>
            <a:pPr algn="ctr"/>
            <a:endParaRPr lang="en-GB" sz="1400" b="1" dirty="0"/>
          </a:p>
          <a:p>
            <a:pPr algn="ctr"/>
            <a:r>
              <a:rPr lang="en-GB" sz="1400" b="1" dirty="0"/>
              <a:t> </a:t>
            </a:r>
          </a:p>
          <a:p>
            <a:pPr algn="ctr"/>
            <a:endParaRPr lang="en-GB" sz="1400" b="1" dirty="0"/>
          </a:p>
          <a:p>
            <a:pPr algn="ctr"/>
            <a:r>
              <a:rPr lang="en-GB" sz="1400" b="1" dirty="0"/>
              <a:t> </a:t>
            </a:r>
          </a:p>
          <a:p>
            <a:pPr algn="ctr"/>
            <a:endParaRPr lang="en-GB" sz="1400" b="1" dirty="0"/>
          </a:p>
          <a:p>
            <a:pPr algn="ctr"/>
            <a:r>
              <a:rPr lang="en-GB" sz="1400" b="1" dirty="0"/>
              <a:t> </a:t>
            </a:r>
          </a:p>
          <a:p>
            <a:pPr algn="ctr"/>
            <a:endParaRPr lang="en-GB" sz="1400" b="1" dirty="0"/>
          </a:p>
          <a:p>
            <a:pPr algn="ctr"/>
            <a:r>
              <a:rPr lang="en-GB" sz="1400" b="1" dirty="0"/>
              <a:t> </a:t>
            </a:r>
            <a:endParaRPr lang="en-GB" sz="1400" dirty="0"/>
          </a:p>
          <a:p>
            <a:endParaRPr lang="en-GB" sz="2000" b="1" dirty="0"/>
          </a:p>
        </p:txBody>
      </p:sp>
      <p:pic>
        <p:nvPicPr>
          <p:cNvPr id="3" name="Picture 2"/>
          <p:cNvPicPr>
            <a:picLocks noChangeAspect="1"/>
          </p:cNvPicPr>
          <p:nvPr/>
        </p:nvPicPr>
        <p:blipFill>
          <a:blip r:embed="rId4"/>
          <a:stretch>
            <a:fillRect/>
          </a:stretch>
        </p:blipFill>
        <p:spPr>
          <a:xfrm>
            <a:off x="632951" y="3337798"/>
            <a:ext cx="1895493" cy="2862322"/>
          </a:xfrm>
          <a:prstGeom prst="rect">
            <a:avLst/>
          </a:prstGeom>
        </p:spPr>
      </p:pic>
    </p:spTree>
    <p:extLst>
      <p:ext uri="{BB962C8B-B14F-4D97-AF65-F5344CB8AC3E}">
        <p14:creationId xmlns:p14="http://schemas.microsoft.com/office/powerpoint/2010/main" val="127400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Ryan Clayton – Head of Land Coaching</a:t>
            </a:r>
          </a:p>
        </p:txBody>
      </p:sp>
      <p:sp>
        <p:nvSpPr>
          <p:cNvPr id="9" name="Rectangle 8"/>
          <p:cNvSpPr/>
          <p:nvPr/>
        </p:nvSpPr>
        <p:spPr>
          <a:xfrm>
            <a:off x="351287" y="722534"/>
            <a:ext cx="11109277" cy="2462213"/>
          </a:xfrm>
          <a:prstGeom prst="rect">
            <a:avLst/>
          </a:prstGeom>
        </p:spPr>
        <p:txBody>
          <a:bodyPr wrap="square">
            <a:spAutoFit/>
          </a:bodyPr>
          <a:lstStyle/>
          <a:p>
            <a:pPr algn="ctr"/>
            <a:r>
              <a:rPr lang="en-GB" sz="1400" b="1" dirty="0"/>
              <a:t>I have 4 years experience as a Personal Trainer working with more than 40 clients, many of whom are performance swimmers. Helping different people, with varied objectives and of all ages to achieve their full potential is both rewarding and challenging – this really motivates me. I understand how athletic today’s swimmers, pentathletes and tri-athletes need to be and how best to develop that athleticism on land to cope with the rigours of training and racing whilst retaining a work-life balance. </a:t>
            </a:r>
          </a:p>
          <a:p>
            <a:pPr algn="ctr"/>
            <a:endParaRPr lang="en-GB" sz="1400" b="1" dirty="0"/>
          </a:p>
          <a:p>
            <a:pPr algn="ctr"/>
            <a:r>
              <a:rPr lang="en-GB" sz="1400" b="1" dirty="0"/>
              <a:t>I develop individual land programmes for every athlete to support their swimming / sports.  To be a swimmer you need to have fantastic aerobic fitness but it is equally important to be strong and maintain flexibility for performance and injury prevention. My programmes incorporate functional body weight movements to strengthen and mobilise the swimmers during pre-pool session. We develop marginal gains in all areas by getting swimmers focussed on movement and tempo that is relative to the specific needs of strokes, starts, turns and finishes.  Young athletes perform better when they are happy, motivated and can relate their effort to a better result. For this reason we have some fun and keep things simple, focussing on 2 or 3 themes at a time. </a:t>
            </a:r>
          </a:p>
        </p:txBody>
      </p:sp>
      <p:sp>
        <p:nvSpPr>
          <p:cNvPr id="10" name="Rectangle 9"/>
          <p:cNvSpPr/>
          <p:nvPr/>
        </p:nvSpPr>
        <p:spPr>
          <a:xfrm>
            <a:off x="2838246" y="3343237"/>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Personal Trainer</a:t>
            </a:r>
          </a:p>
          <a:p>
            <a:r>
              <a:rPr lang="en-GB" sz="2000" b="1" dirty="0"/>
              <a:t>Fitness Instructor</a:t>
            </a:r>
          </a:p>
          <a:p>
            <a:r>
              <a:rPr lang="en-GB" sz="2000" b="1" dirty="0"/>
              <a:t>Class Instructor</a:t>
            </a:r>
          </a:p>
          <a:p>
            <a:r>
              <a:rPr lang="en-GB" sz="2000" b="1" dirty="0"/>
              <a:t>Lifeguard</a:t>
            </a:r>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43237"/>
            <a:ext cx="2999879" cy="2862322"/>
          </a:xfrm>
          <a:prstGeom prst="rect">
            <a:avLst/>
          </a:prstGeom>
          <a:ln>
            <a:solidFill>
              <a:schemeClr val="tx1"/>
            </a:solidFill>
          </a:ln>
        </p:spPr>
        <p:txBody>
          <a:bodyPr wrap="square">
            <a:spAutoFit/>
          </a:bodyPr>
          <a:lstStyle/>
          <a:p>
            <a:pPr algn="ctr"/>
            <a:r>
              <a:rPr lang="en-GB" sz="2000" b="1" u="sng" dirty="0"/>
              <a:t>Qualifications</a:t>
            </a:r>
          </a:p>
          <a:p>
            <a:pPr lvl="0">
              <a:defRPr/>
            </a:pPr>
            <a:r>
              <a:rPr lang="en-GB" sz="2000" b="1" dirty="0"/>
              <a:t>Level 2 Fitness instructor </a:t>
            </a:r>
          </a:p>
          <a:p>
            <a:pPr lvl="0">
              <a:defRPr/>
            </a:pPr>
            <a:r>
              <a:rPr lang="en-GB" sz="2000" b="1" dirty="0"/>
              <a:t>Level 3 Personal trainer</a:t>
            </a:r>
          </a:p>
          <a:p>
            <a:pPr lvl="0">
              <a:defRPr/>
            </a:pPr>
            <a:r>
              <a:rPr lang="en-GB" sz="2000" b="1" dirty="0"/>
              <a:t>Level 2 and 3 BTEC</a:t>
            </a:r>
          </a:p>
          <a:p>
            <a:pPr lvl="0">
              <a:defRPr/>
            </a:pPr>
            <a:r>
              <a:rPr lang="en-GB" sz="2000" b="1" dirty="0"/>
              <a:t>(Sport and Exercise) </a:t>
            </a:r>
          </a:p>
          <a:p>
            <a:pPr lvl="0">
              <a:defRPr/>
            </a:pPr>
            <a:r>
              <a:rPr lang="en-GB" sz="2000" b="1" dirty="0"/>
              <a:t>NPLQ: Lifeguarding</a:t>
            </a:r>
          </a:p>
          <a:p>
            <a:pPr lvl="0">
              <a:defRPr/>
            </a:pPr>
            <a:r>
              <a:rPr lang="en-GB" sz="2000" b="1" dirty="0"/>
              <a:t>Adv. nutrition for athletes</a:t>
            </a:r>
          </a:p>
          <a:p>
            <a:pPr>
              <a:defRPr/>
            </a:pPr>
            <a:r>
              <a:rPr lang="en-GB" sz="2000" b="1" dirty="0"/>
              <a:t>Studio cycling </a:t>
            </a:r>
          </a:p>
          <a:p>
            <a:pPr>
              <a:defRPr/>
            </a:pPr>
            <a:r>
              <a:rPr lang="en-GB" sz="2000" b="1" dirty="0"/>
              <a:t>FA Coaching Level 1 </a:t>
            </a:r>
          </a:p>
        </p:txBody>
      </p:sp>
      <p:sp>
        <p:nvSpPr>
          <p:cNvPr id="13" name="Rectangle 12"/>
          <p:cNvSpPr/>
          <p:nvPr/>
        </p:nvSpPr>
        <p:spPr>
          <a:xfrm>
            <a:off x="8600718" y="3343237"/>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One to One Personal Training</a:t>
            </a:r>
          </a:p>
          <a:p>
            <a:pPr algn="ctr"/>
            <a:endParaRPr lang="en-GB" sz="1400" b="1" dirty="0"/>
          </a:p>
          <a:p>
            <a:pPr algn="ctr"/>
            <a:r>
              <a:rPr lang="en-GB" sz="1400" b="1" dirty="0"/>
              <a:t>Football coach</a:t>
            </a:r>
          </a:p>
          <a:p>
            <a:pPr algn="ctr"/>
            <a:endParaRPr lang="en-GB" sz="1400" b="1" dirty="0"/>
          </a:p>
          <a:p>
            <a:pPr algn="ctr"/>
            <a:r>
              <a:rPr lang="en-GB" sz="1400" b="1" dirty="0"/>
              <a:t>Fitness class instructor </a:t>
            </a:r>
          </a:p>
          <a:p>
            <a:pPr algn="ctr"/>
            <a:r>
              <a:rPr lang="en-GB" sz="1400" b="1" dirty="0"/>
              <a:t> </a:t>
            </a:r>
          </a:p>
          <a:p>
            <a:pPr algn="ctr"/>
            <a:r>
              <a:rPr lang="en-GB" sz="1400" b="1" dirty="0"/>
              <a:t>Owner of Atlas PT</a:t>
            </a:r>
          </a:p>
          <a:p>
            <a:pPr algn="ctr"/>
            <a:endParaRPr lang="en-GB" sz="1400" b="1" dirty="0"/>
          </a:p>
          <a:p>
            <a:pPr algn="ctr"/>
            <a:r>
              <a:rPr lang="en-GB" sz="1400" b="1" dirty="0"/>
              <a:t> </a:t>
            </a:r>
            <a:endParaRPr lang="en-GB" sz="1400" dirty="0"/>
          </a:p>
          <a:p>
            <a:endParaRPr lang="en-GB" sz="2000" b="1" dirty="0"/>
          </a:p>
        </p:txBody>
      </p:sp>
      <p:pic>
        <p:nvPicPr>
          <p:cNvPr id="3" name="Picture 2"/>
          <p:cNvPicPr>
            <a:picLocks noChangeAspect="1"/>
          </p:cNvPicPr>
          <p:nvPr/>
        </p:nvPicPr>
        <p:blipFill>
          <a:blip r:embed="rId4"/>
          <a:stretch>
            <a:fillRect/>
          </a:stretch>
        </p:blipFill>
        <p:spPr>
          <a:xfrm>
            <a:off x="532262" y="3354111"/>
            <a:ext cx="1967847" cy="2856706"/>
          </a:xfrm>
          <a:prstGeom prst="rect">
            <a:avLst/>
          </a:prstGeom>
        </p:spPr>
      </p:pic>
    </p:spTree>
    <p:extLst>
      <p:ext uri="{BB962C8B-B14F-4D97-AF65-F5344CB8AC3E}">
        <p14:creationId xmlns:p14="http://schemas.microsoft.com/office/powerpoint/2010/main" val="352960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Tom Liu – Swim and Land Coach</a:t>
            </a:r>
          </a:p>
        </p:txBody>
      </p:sp>
      <p:sp>
        <p:nvSpPr>
          <p:cNvPr id="9" name="Rectangle 8"/>
          <p:cNvSpPr/>
          <p:nvPr/>
        </p:nvSpPr>
        <p:spPr>
          <a:xfrm>
            <a:off x="532261" y="1115860"/>
            <a:ext cx="11109277" cy="1600438"/>
          </a:xfrm>
          <a:prstGeom prst="rect">
            <a:avLst/>
          </a:prstGeom>
        </p:spPr>
        <p:txBody>
          <a:bodyPr wrap="square">
            <a:spAutoFit/>
          </a:bodyPr>
          <a:lstStyle/>
          <a:p>
            <a:pPr algn="ctr"/>
            <a:r>
              <a:rPr lang="en-GB" sz="1400" b="1" dirty="0"/>
              <a:t>I swam and coached at Yeovil Swimming Club before moving on to become Director of Swimming at Sherborne Prep School. I also led the Programme at Sherborne Prep for 3 years taking multiple swimmers to Nationals in each of these years.  My training, race and teaching experience will be of considerable assistance to Sherborne Storm as it mobilises – for most I am a familiar face.</a:t>
            </a:r>
          </a:p>
          <a:p>
            <a:pPr algn="ctr"/>
            <a:endParaRPr lang="en-GB" sz="1400" b="1" dirty="0"/>
          </a:p>
          <a:p>
            <a:pPr algn="ctr"/>
            <a:r>
              <a:rPr lang="en-GB" sz="1400" b="1" dirty="0"/>
              <a:t>I want to play a major role in the Development of the Junior athletes in Sherborne.  I can also lead by example in areas like fitness and nutrition – I take both very seriously and balance work, life and health.  The Storm is a club that can work with local schools to help pupils on their way to better experiences in sport and education – The athletes are the priority, their ambitions are our focus. </a:t>
            </a:r>
          </a:p>
        </p:txBody>
      </p:sp>
      <p:sp>
        <p:nvSpPr>
          <p:cNvPr id="10" name="Rectangle 9"/>
          <p:cNvSpPr/>
          <p:nvPr/>
        </p:nvSpPr>
        <p:spPr>
          <a:xfrm>
            <a:off x="2839089" y="3337798"/>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Swim Coach</a:t>
            </a:r>
          </a:p>
          <a:p>
            <a:r>
              <a:rPr lang="en-GB" sz="2000" b="1" dirty="0"/>
              <a:t>Swim Teacher</a:t>
            </a:r>
          </a:p>
          <a:p>
            <a:r>
              <a:rPr lang="en-GB" sz="2000" b="1" dirty="0"/>
              <a:t>Personal Trainer</a:t>
            </a:r>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pPr marL="171450" indent="-171450">
              <a:buFont typeface="Wingdings" panose="05000000000000000000" pitchFamily="2" charset="2"/>
              <a:buChar char="ü"/>
            </a:pPr>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Level 1 Swim Teacher</a:t>
            </a:r>
          </a:p>
          <a:p>
            <a:pPr lvl="0">
              <a:defRPr/>
            </a:pPr>
            <a:r>
              <a:rPr lang="en-GB" sz="2000" b="1" dirty="0"/>
              <a:t>Level 2 Swim Teacher</a:t>
            </a:r>
          </a:p>
          <a:p>
            <a:pPr lvl="0">
              <a:defRPr/>
            </a:pPr>
            <a:r>
              <a:rPr lang="en-GB" sz="2000" b="1" dirty="0"/>
              <a:t>Level 1 Swim Coach</a:t>
            </a:r>
          </a:p>
          <a:p>
            <a:pPr lvl="0">
              <a:defRPr/>
            </a:pPr>
            <a:endParaRPr lang="en-GB" sz="2000" b="1" dirty="0"/>
          </a:p>
          <a:p>
            <a:pPr lvl="0">
              <a:defRPr/>
            </a:pPr>
            <a:r>
              <a:rPr lang="en-GB" sz="2000" b="1" dirty="0"/>
              <a:t> </a:t>
            </a:r>
          </a:p>
          <a:p>
            <a:pPr lvl="0">
              <a:defRPr/>
            </a:pPr>
            <a:r>
              <a:rPr lang="en-GB" sz="2000" b="1" dirty="0"/>
              <a:t> </a:t>
            </a:r>
          </a:p>
          <a:p>
            <a:pPr lvl="0">
              <a:defRPr/>
            </a:pPr>
            <a:r>
              <a:rPr lang="en-GB" sz="2000" b="1" dirty="0"/>
              <a:t> </a:t>
            </a:r>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pPr algn="ctr"/>
            <a:r>
              <a:rPr lang="en-GB" sz="1400" b="1" dirty="0"/>
              <a:t>Recent competitive swimmer</a:t>
            </a:r>
          </a:p>
          <a:p>
            <a:pPr algn="ctr"/>
            <a:endParaRPr lang="en-GB" sz="1400" b="1" dirty="0"/>
          </a:p>
          <a:p>
            <a:pPr algn="ctr"/>
            <a:r>
              <a:rPr lang="en-GB" sz="1400" b="1" dirty="0"/>
              <a:t>Fly specialist</a:t>
            </a:r>
          </a:p>
          <a:p>
            <a:pPr algn="ctr"/>
            <a:endParaRPr lang="en-GB" sz="1400" b="1" dirty="0"/>
          </a:p>
          <a:p>
            <a:pPr algn="ctr"/>
            <a:r>
              <a:rPr lang="en-GB" sz="1400" b="1" dirty="0"/>
              <a:t>Sports training and nutrition</a:t>
            </a:r>
          </a:p>
          <a:p>
            <a:pPr algn="ctr"/>
            <a:r>
              <a:rPr lang="en-GB" sz="1400" b="1" dirty="0"/>
              <a:t> </a:t>
            </a:r>
          </a:p>
          <a:p>
            <a:pPr algn="ctr"/>
            <a:r>
              <a:rPr lang="en-GB" sz="1400" b="1" dirty="0"/>
              <a:t> </a:t>
            </a:r>
          </a:p>
          <a:p>
            <a:pPr algn="ctr"/>
            <a:r>
              <a:rPr lang="en-GB" sz="1400" b="1" dirty="0"/>
              <a:t> </a:t>
            </a:r>
          </a:p>
          <a:p>
            <a:pPr algn="ctr"/>
            <a:endParaRPr lang="en-GB" sz="1400" dirty="0"/>
          </a:p>
          <a:p>
            <a:endParaRPr lang="en-GB" sz="2000" b="1" dirty="0"/>
          </a:p>
        </p:txBody>
      </p:sp>
      <p:pic>
        <p:nvPicPr>
          <p:cNvPr id="11" name="Picture 10"/>
          <p:cNvPicPr>
            <a:picLocks noChangeAspect="1"/>
          </p:cNvPicPr>
          <p:nvPr/>
        </p:nvPicPr>
        <p:blipFill>
          <a:blip r:embed="rId4"/>
          <a:stretch>
            <a:fillRect/>
          </a:stretch>
        </p:blipFill>
        <p:spPr>
          <a:xfrm>
            <a:off x="695023" y="3337798"/>
            <a:ext cx="1927858" cy="2862322"/>
          </a:xfrm>
          <a:prstGeom prst="rect">
            <a:avLst/>
          </a:prstGeom>
        </p:spPr>
      </p:pic>
    </p:spTree>
    <p:extLst>
      <p:ext uri="{BB962C8B-B14F-4D97-AF65-F5344CB8AC3E}">
        <p14:creationId xmlns:p14="http://schemas.microsoft.com/office/powerpoint/2010/main" val="343450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Kevin White – Swim Coach &amp; Chairman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67" y="3337799"/>
            <a:ext cx="1814805" cy="2862322"/>
          </a:xfrm>
          <a:prstGeom prst="rect">
            <a:avLst/>
          </a:prstGeom>
        </p:spPr>
      </p:pic>
      <p:sp>
        <p:nvSpPr>
          <p:cNvPr id="9" name="Rectangle 8"/>
          <p:cNvSpPr/>
          <p:nvPr/>
        </p:nvSpPr>
        <p:spPr>
          <a:xfrm>
            <a:off x="672267" y="973247"/>
            <a:ext cx="11109277" cy="2031325"/>
          </a:xfrm>
          <a:prstGeom prst="rect">
            <a:avLst/>
          </a:prstGeom>
        </p:spPr>
        <p:txBody>
          <a:bodyPr wrap="square">
            <a:spAutoFit/>
          </a:bodyPr>
          <a:lstStyle/>
          <a:p>
            <a:pPr algn="ctr"/>
            <a:r>
              <a:rPr lang="en-GB" sz="1400" b="1" dirty="0"/>
              <a:t>Kevin was a swimmer himself who competed at County and Reginal level as a teenager and has been involved in swimming for 50 years, he joined the Royal Air Force  in 1979 and competed for the RAF in both swimming and waterpolo at Inter-Service competitions. He has been involved in Club administration and Club coaching for 12 years and is vastly experienced within the club environment. </a:t>
            </a:r>
          </a:p>
          <a:p>
            <a:pPr algn="ctr"/>
            <a:endParaRPr lang="en-GB" sz="1400" b="1" dirty="0"/>
          </a:p>
          <a:p>
            <a:pPr algn="ctr"/>
            <a:r>
              <a:rPr lang="en-GB" sz="1400" b="1" dirty="0"/>
              <a:t>He feels it is extremely important to him that young swimmers are taught and coached correctly in skill and stroke development, I would like to think that I can use the knowledge and experiences gained over many years within the swimming family to help nurture and develop our young children in the correct way not only in the swimming environment but helping them acquire life skills that will help as they develop into young adults.</a:t>
            </a:r>
          </a:p>
          <a:p>
            <a:pPr algn="ctr"/>
            <a:endParaRPr lang="en-GB" sz="1400" b="1" dirty="0"/>
          </a:p>
        </p:txBody>
      </p:sp>
      <p:sp>
        <p:nvSpPr>
          <p:cNvPr id="10" name="Rectangle 9"/>
          <p:cNvSpPr/>
          <p:nvPr/>
        </p:nvSpPr>
        <p:spPr>
          <a:xfrm>
            <a:off x="2839089" y="3337798"/>
            <a:ext cx="2510834" cy="2923877"/>
          </a:xfrm>
          <a:prstGeom prst="rect">
            <a:avLst/>
          </a:prstGeom>
          <a:ln>
            <a:solidFill>
              <a:schemeClr val="tx1"/>
            </a:solidFill>
          </a:ln>
        </p:spPr>
        <p:txBody>
          <a:bodyPr wrap="square">
            <a:spAutoFit/>
          </a:bodyPr>
          <a:lstStyle/>
          <a:p>
            <a:pPr algn="ctr"/>
            <a:r>
              <a:rPr lang="en-GB" sz="2000" b="1" u="sng" dirty="0"/>
              <a:t>Primary Expertise</a:t>
            </a:r>
          </a:p>
          <a:p>
            <a:endParaRPr lang="en-GB" b="1" dirty="0"/>
          </a:p>
          <a:p>
            <a:r>
              <a:rPr lang="en-GB" b="1" dirty="0"/>
              <a:t>Chairman</a:t>
            </a:r>
          </a:p>
          <a:p>
            <a:r>
              <a:rPr lang="en-GB" b="1" dirty="0"/>
              <a:t>Swim Teacher</a:t>
            </a:r>
          </a:p>
          <a:p>
            <a:r>
              <a:rPr lang="en-GB" b="1" dirty="0"/>
              <a:t>Team Manager</a:t>
            </a:r>
          </a:p>
          <a:p>
            <a:endParaRPr lang="en-GB" b="1" dirty="0"/>
          </a:p>
          <a:p>
            <a:pPr indent="-171450">
              <a:buFont typeface="Wingdings" panose="05000000000000000000" pitchFamily="2" charset="2"/>
              <a:buChar char="ü"/>
            </a:pPr>
            <a:endParaRPr lang="en-GB" b="1" dirty="0"/>
          </a:p>
          <a:p>
            <a:endParaRPr lang="en-GB" b="1" dirty="0"/>
          </a:p>
          <a:p>
            <a:endParaRPr lang="en-GB" b="1" dirty="0"/>
          </a:p>
          <a:p>
            <a:endParaRPr lang="en-GB" sz="2000" b="1" dirty="0"/>
          </a:p>
        </p:txBody>
      </p:sp>
      <p:sp>
        <p:nvSpPr>
          <p:cNvPr id="12" name="Rectangle 11"/>
          <p:cNvSpPr/>
          <p:nvPr/>
        </p:nvSpPr>
        <p:spPr>
          <a:xfrm>
            <a:off x="5475381" y="3337798"/>
            <a:ext cx="2999879" cy="2893100"/>
          </a:xfrm>
          <a:prstGeom prst="rect">
            <a:avLst/>
          </a:prstGeom>
          <a:ln>
            <a:solidFill>
              <a:schemeClr val="tx1"/>
            </a:solidFill>
          </a:ln>
        </p:spPr>
        <p:txBody>
          <a:bodyPr wrap="square">
            <a:spAutoFit/>
          </a:bodyPr>
          <a:lstStyle/>
          <a:p>
            <a:pPr algn="ctr"/>
            <a:r>
              <a:rPr lang="en-GB" sz="2000" b="1" u="sng" dirty="0"/>
              <a:t>Qualifications</a:t>
            </a:r>
          </a:p>
          <a:p>
            <a:endParaRPr lang="en-GB" b="1" dirty="0"/>
          </a:p>
          <a:p>
            <a:r>
              <a:rPr lang="en-GB" b="1" dirty="0"/>
              <a:t>ASA/UKCC L1 Certificate for Teaching Aquatics</a:t>
            </a:r>
          </a:p>
          <a:p>
            <a:endParaRPr lang="en-GB" b="1" dirty="0"/>
          </a:p>
          <a:p>
            <a:r>
              <a:rPr lang="en-GB" b="1" dirty="0"/>
              <a:t>ASA Team Manager Training Module 1 – Passed</a:t>
            </a:r>
          </a:p>
          <a:p>
            <a:endParaRPr lang="en-GB" b="1" dirty="0"/>
          </a:p>
          <a:p>
            <a:r>
              <a:rPr lang="en-GB" b="1" dirty="0"/>
              <a:t>ASA Team Manager Training Module 2 – Passed</a:t>
            </a:r>
          </a:p>
        </p:txBody>
      </p:sp>
      <p:sp>
        <p:nvSpPr>
          <p:cNvPr id="13" name="Rectangle 12"/>
          <p:cNvSpPr/>
          <p:nvPr/>
        </p:nvSpPr>
        <p:spPr>
          <a:xfrm>
            <a:off x="8600718" y="3337798"/>
            <a:ext cx="3409311" cy="2923877"/>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b="1" dirty="0"/>
          </a:p>
          <a:p>
            <a:r>
              <a:rPr lang="en-GB" b="1" dirty="0"/>
              <a:t>Team Leadership Qualifications</a:t>
            </a:r>
          </a:p>
          <a:p>
            <a:r>
              <a:rPr lang="en-GB" b="1" dirty="0"/>
              <a:t>Team Management Qualifications</a:t>
            </a:r>
          </a:p>
          <a:p>
            <a:endParaRPr lang="en-GB" b="1" dirty="0"/>
          </a:p>
          <a:p>
            <a:endParaRPr lang="en-GB" b="1" dirty="0"/>
          </a:p>
          <a:p>
            <a:endParaRPr lang="en-GB" b="1" dirty="0"/>
          </a:p>
          <a:p>
            <a:endParaRPr lang="en-GB" b="1" dirty="0"/>
          </a:p>
          <a:p>
            <a:endParaRPr lang="en-GB" b="1" dirty="0"/>
          </a:p>
          <a:p>
            <a:endParaRPr lang="en-GB" sz="2000" b="1" dirty="0"/>
          </a:p>
        </p:txBody>
      </p:sp>
    </p:spTree>
    <p:extLst>
      <p:ext uri="{BB962C8B-B14F-4D97-AF65-F5344CB8AC3E}">
        <p14:creationId xmlns:p14="http://schemas.microsoft.com/office/powerpoint/2010/main" val="349081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84022"/>
            <a:ext cx="12192000" cy="4739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Steve Johns – Swim Coach &amp; Membership</a:t>
            </a:r>
          </a:p>
        </p:txBody>
      </p:sp>
      <p:sp>
        <p:nvSpPr>
          <p:cNvPr id="9" name="Rectangle 8"/>
          <p:cNvSpPr/>
          <p:nvPr/>
        </p:nvSpPr>
        <p:spPr>
          <a:xfrm>
            <a:off x="672267" y="973247"/>
            <a:ext cx="11109277" cy="2031325"/>
          </a:xfrm>
          <a:prstGeom prst="rect">
            <a:avLst/>
          </a:prstGeom>
        </p:spPr>
        <p:txBody>
          <a:bodyPr wrap="square">
            <a:spAutoFit/>
          </a:bodyPr>
          <a:lstStyle/>
          <a:p>
            <a:pPr algn="ctr"/>
            <a:r>
              <a:rPr lang="en-GB" sz="1400" b="1" dirty="0"/>
              <a:t>I got into Swimming as a result of my four children swimming competitively and for fitness, having only learned to swim myself when I was 11 years old. I was keen to know more about the Art of Swimming and started this learning journey by becoming a Licenced Official learning the intricacies of what swimmers can and cannot do in a race. Being Poolside at Competitive Galas is an education in itself and since becoming licenced in 2010 I still enjoy watching the high standard of swimming. With my Son being a Para Swimmer in 2017 I added the Disability Swimming Judge qualification to my Licence.</a:t>
            </a:r>
          </a:p>
          <a:p>
            <a:pPr algn="ctr"/>
            <a:endParaRPr lang="en-GB" sz="1400" b="1" dirty="0"/>
          </a:p>
          <a:p>
            <a:pPr algn="ctr"/>
            <a:r>
              <a:rPr lang="en-GB" sz="1400" b="1" dirty="0"/>
              <a:t>The next stage was to learn how children get to swim so well, so I started helping poolside and am now a Qualified Level 1 Coach and am pursuing my Level 2 Coaching qualification. My greatest satisfaction is seeing young swimmers, with my help, visibly improving their swimming strokes through improved techniques.</a:t>
            </a:r>
          </a:p>
        </p:txBody>
      </p:sp>
      <p:sp>
        <p:nvSpPr>
          <p:cNvPr id="10" name="Rectangle 9"/>
          <p:cNvSpPr/>
          <p:nvPr/>
        </p:nvSpPr>
        <p:spPr>
          <a:xfrm>
            <a:off x="2839089" y="3337798"/>
            <a:ext cx="2510834" cy="2739211"/>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b="1" dirty="0"/>
              <a:t>Swim Coach</a:t>
            </a:r>
          </a:p>
          <a:p>
            <a:r>
              <a:rPr lang="en-GB" b="1" dirty="0"/>
              <a:t>Swim Official</a:t>
            </a:r>
          </a:p>
          <a:p>
            <a:r>
              <a:rPr lang="en-GB" b="1" dirty="0"/>
              <a:t>Disability Swimming</a:t>
            </a:r>
          </a:p>
          <a:p>
            <a:r>
              <a:rPr lang="en-GB" b="1" dirty="0"/>
              <a:t>(Liaison)</a:t>
            </a:r>
          </a:p>
          <a:p>
            <a:endParaRPr lang="en-GB" sz="2000" b="1" dirty="0"/>
          </a:p>
          <a:p>
            <a:endParaRPr lang="en-GB" sz="2000" b="1" dirty="0"/>
          </a:p>
          <a:p>
            <a:endParaRPr lang="en-GB" sz="2000" b="1" dirty="0"/>
          </a:p>
        </p:txBody>
      </p:sp>
      <p:sp>
        <p:nvSpPr>
          <p:cNvPr id="12" name="Rectangle 11"/>
          <p:cNvSpPr/>
          <p:nvPr/>
        </p:nvSpPr>
        <p:spPr>
          <a:xfrm>
            <a:off x="5474942" y="3351761"/>
            <a:ext cx="2999879" cy="2677656"/>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u="sng" dirty="0"/>
          </a:p>
          <a:p>
            <a:r>
              <a:rPr lang="en-GB" b="1" dirty="0"/>
              <a:t>L1 Coach Aquatics</a:t>
            </a:r>
          </a:p>
          <a:p>
            <a:r>
              <a:rPr lang="en-GB" b="1" dirty="0"/>
              <a:t>L2 Coach Aquatics</a:t>
            </a:r>
          </a:p>
          <a:p>
            <a:r>
              <a:rPr lang="en-GB" b="1" dirty="0"/>
              <a:t>Judge L2S Official </a:t>
            </a:r>
          </a:p>
          <a:p>
            <a:r>
              <a:rPr lang="en-GB" b="1" dirty="0"/>
              <a:t>(including para swimming)</a:t>
            </a:r>
          </a:p>
          <a:p>
            <a:endParaRPr lang="en-GB" b="1" dirty="0"/>
          </a:p>
          <a:p>
            <a:r>
              <a:rPr lang="en-GB" b="1" dirty="0"/>
              <a:t>  </a:t>
            </a:r>
          </a:p>
          <a:p>
            <a:endParaRPr lang="en-GB" sz="2000" b="1" dirty="0"/>
          </a:p>
        </p:txBody>
      </p:sp>
      <p:sp>
        <p:nvSpPr>
          <p:cNvPr id="13" name="Rectangle 12"/>
          <p:cNvSpPr/>
          <p:nvPr/>
        </p:nvSpPr>
        <p:spPr>
          <a:xfrm>
            <a:off x="8600718" y="3337798"/>
            <a:ext cx="3409311" cy="2646878"/>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r>
              <a:rPr lang="en-GB" b="1" dirty="0"/>
              <a:t>Team Leadership Qualifications</a:t>
            </a:r>
          </a:p>
          <a:p>
            <a:r>
              <a:rPr lang="en-GB" b="1" dirty="0"/>
              <a:t>Team Management Qualifications</a:t>
            </a:r>
          </a:p>
          <a:p>
            <a:endParaRPr lang="en-GB" b="1" dirty="0"/>
          </a:p>
          <a:p>
            <a:endParaRPr lang="en-GB" b="1" dirty="0"/>
          </a:p>
          <a:p>
            <a:endParaRPr lang="en-GB" sz="2000" b="1" dirty="0"/>
          </a:p>
          <a:p>
            <a:endParaRPr lang="en-GB" sz="2000" b="1" dirty="0"/>
          </a:p>
          <a:p>
            <a:endParaRPr lang="en-GB" sz="20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05" y="3328996"/>
            <a:ext cx="2249245" cy="2923877"/>
          </a:xfrm>
          <a:prstGeom prst="rect">
            <a:avLst/>
          </a:prstGeom>
        </p:spPr>
      </p:pic>
    </p:spTree>
    <p:extLst>
      <p:ext uri="{BB962C8B-B14F-4D97-AF65-F5344CB8AC3E}">
        <p14:creationId xmlns:p14="http://schemas.microsoft.com/office/powerpoint/2010/main" val="27156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6384022"/>
            <a:ext cx="12192000" cy="4739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4023"/>
            <a:ext cx="1016995" cy="473978"/>
          </a:xfrm>
          <a:prstGeom prst="rect">
            <a:avLst/>
          </a:prstGeom>
        </p:spPr>
      </p:pic>
      <p:sp>
        <p:nvSpPr>
          <p:cNvPr id="6" name="Title 1"/>
          <p:cNvSpPr txBox="1">
            <a:spLocks/>
          </p:cNvSpPr>
          <p:nvPr/>
        </p:nvSpPr>
        <p:spPr>
          <a:xfrm>
            <a:off x="1016995" y="6579348"/>
            <a:ext cx="3211773" cy="2786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chemeClr val="bg1"/>
                </a:solidFill>
              </a:rPr>
              <a:t>SherborneStormASC© 2017 – All Rights Reserved</a:t>
            </a:r>
          </a:p>
        </p:txBody>
      </p:sp>
      <p:sp>
        <p:nvSpPr>
          <p:cNvPr id="7" name="Title 1"/>
          <p:cNvSpPr txBox="1">
            <a:spLocks/>
          </p:cNvSpPr>
          <p:nvPr/>
        </p:nvSpPr>
        <p:spPr>
          <a:xfrm>
            <a:off x="532262" y="0"/>
            <a:ext cx="11109277" cy="777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tx2">
                    <a:lumMod val="75000"/>
                  </a:schemeClr>
                </a:solidFill>
              </a:rPr>
              <a:t>Philip Allen – Swim Coach &amp; Competitions</a:t>
            </a:r>
          </a:p>
        </p:txBody>
      </p:sp>
      <p:sp>
        <p:nvSpPr>
          <p:cNvPr id="10" name="Rectangle 9"/>
          <p:cNvSpPr/>
          <p:nvPr/>
        </p:nvSpPr>
        <p:spPr>
          <a:xfrm>
            <a:off x="2839089" y="3337798"/>
            <a:ext cx="2510834" cy="2862322"/>
          </a:xfrm>
          <a:prstGeom prst="rect">
            <a:avLst/>
          </a:prstGeom>
          <a:ln>
            <a:solidFill>
              <a:schemeClr val="tx1"/>
            </a:solidFill>
          </a:ln>
        </p:spPr>
        <p:txBody>
          <a:bodyPr wrap="square">
            <a:spAutoFit/>
          </a:bodyPr>
          <a:lstStyle/>
          <a:p>
            <a:pPr algn="ctr"/>
            <a:r>
              <a:rPr lang="en-GB" sz="2000" b="1" u="sng" dirty="0"/>
              <a:t>Primary Expertise</a:t>
            </a:r>
          </a:p>
          <a:p>
            <a:pPr algn="ctr"/>
            <a:endParaRPr lang="en-GB" sz="2000" b="1" dirty="0"/>
          </a:p>
          <a:p>
            <a:r>
              <a:rPr lang="en-GB" sz="2000" b="1" dirty="0"/>
              <a:t>Swim Teacher</a:t>
            </a:r>
          </a:p>
          <a:p>
            <a:r>
              <a:rPr lang="en-GB" sz="2000" b="1" dirty="0"/>
              <a:t>Swim Judge</a:t>
            </a:r>
          </a:p>
          <a:p>
            <a:r>
              <a:rPr lang="en-GB" sz="2000" b="1" dirty="0"/>
              <a:t>Scuba Diver</a:t>
            </a:r>
          </a:p>
          <a:p>
            <a:endParaRPr lang="en-GB" sz="2000" b="1" dirty="0"/>
          </a:p>
          <a:p>
            <a:endParaRPr lang="en-GB" sz="2000" b="1" dirty="0"/>
          </a:p>
          <a:p>
            <a:endParaRPr lang="en-GB" sz="2000" b="1" dirty="0"/>
          </a:p>
          <a:p>
            <a:endParaRPr lang="en-GB" sz="2000" b="1" dirty="0"/>
          </a:p>
        </p:txBody>
      </p:sp>
      <p:sp>
        <p:nvSpPr>
          <p:cNvPr id="12" name="Rectangle 11"/>
          <p:cNvSpPr/>
          <p:nvPr/>
        </p:nvSpPr>
        <p:spPr>
          <a:xfrm>
            <a:off x="5475381" y="3337798"/>
            <a:ext cx="2999879" cy="2862322"/>
          </a:xfrm>
          <a:prstGeom prst="rect">
            <a:avLst/>
          </a:prstGeom>
          <a:ln>
            <a:solidFill>
              <a:schemeClr val="tx1"/>
            </a:solidFill>
          </a:ln>
        </p:spPr>
        <p:txBody>
          <a:bodyPr wrap="square">
            <a:spAutoFit/>
          </a:bodyPr>
          <a:lstStyle/>
          <a:p>
            <a:pPr algn="ctr"/>
            <a:r>
              <a:rPr lang="en-GB" sz="2000" b="1" u="sng" dirty="0"/>
              <a:t>Qualifications</a:t>
            </a:r>
          </a:p>
          <a:p>
            <a:pPr algn="ctr"/>
            <a:endParaRPr lang="en-GB" sz="2000" b="1" dirty="0"/>
          </a:p>
          <a:p>
            <a:pPr lvl="0">
              <a:defRPr/>
            </a:pPr>
            <a:r>
              <a:rPr lang="en-GB" sz="2000" b="1" dirty="0"/>
              <a:t>Coach 1 (from 17/09/17)</a:t>
            </a:r>
          </a:p>
          <a:p>
            <a:pPr lvl="0">
              <a:defRPr/>
            </a:pPr>
            <a:r>
              <a:rPr lang="en-GB" sz="2000" b="1" dirty="0"/>
              <a:t>Level 2 Swim Teacher</a:t>
            </a:r>
          </a:p>
          <a:p>
            <a:pPr lvl="0">
              <a:defRPr/>
            </a:pPr>
            <a:r>
              <a:rPr lang="en-GB" sz="2000" b="1" dirty="0"/>
              <a:t>Level 1 Official</a:t>
            </a:r>
          </a:p>
          <a:p>
            <a:pPr lvl="0">
              <a:defRPr/>
            </a:pPr>
            <a:r>
              <a:rPr lang="en-GB" sz="2000" b="1" dirty="0"/>
              <a:t>PADI Divemaster</a:t>
            </a:r>
          </a:p>
          <a:p>
            <a:pPr lvl="0">
              <a:defRPr/>
            </a:pPr>
            <a:r>
              <a:rPr lang="en-GB" sz="2000" b="1" dirty="0"/>
              <a:t> </a:t>
            </a:r>
          </a:p>
          <a:p>
            <a:pPr lvl="0">
              <a:defRPr/>
            </a:pPr>
            <a:r>
              <a:rPr lang="en-GB" sz="2000" b="1" dirty="0"/>
              <a:t>  </a:t>
            </a:r>
          </a:p>
          <a:p>
            <a:pPr lvl="0">
              <a:defRPr/>
            </a:pPr>
            <a:endParaRPr lang="en-GB" sz="2000" b="1" dirty="0"/>
          </a:p>
        </p:txBody>
      </p:sp>
      <p:sp>
        <p:nvSpPr>
          <p:cNvPr id="13" name="Rectangle 12"/>
          <p:cNvSpPr/>
          <p:nvPr/>
        </p:nvSpPr>
        <p:spPr>
          <a:xfrm>
            <a:off x="8600718" y="3337798"/>
            <a:ext cx="3409311" cy="2862322"/>
          </a:xfrm>
          <a:prstGeom prst="rect">
            <a:avLst/>
          </a:prstGeom>
          <a:ln>
            <a:solidFill>
              <a:schemeClr val="tx1"/>
            </a:solidFill>
          </a:ln>
        </p:spPr>
        <p:txBody>
          <a:bodyPr wrap="square">
            <a:spAutoFit/>
          </a:bodyPr>
          <a:lstStyle/>
          <a:p>
            <a:pPr algn="ctr"/>
            <a:r>
              <a:rPr lang="en-GB" sz="2000" b="1" u="sng" dirty="0"/>
              <a:t>Additional Experience</a:t>
            </a:r>
            <a:endParaRPr lang="en-GB" sz="2000" b="1" dirty="0"/>
          </a:p>
          <a:p>
            <a:endParaRPr lang="en-GB" sz="1400" dirty="0"/>
          </a:p>
          <a:p>
            <a:r>
              <a:rPr lang="en-GB" sz="1400" b="1" dirty="0"/>
              <a:t>Assisted coaching (regional and national)</a:t>
            </a:r>
          </a:p>
          <a:p>
            <a:endParaRPr lang="en-GB" sz="1400" b="1" dirty="0"/>
          </a:p>
          <a:p>
            <a:r>
              <a:rPr lang="en-GB" sz="1400" b="1" dirty="0"/>
              <a:t>Teaching adults from beginner to advanced.</a:t>
            </a:r>
          </a:p>
          <a:p>
            <a:pPr algn="ctr"/>
            <a:endParaRPr lang="en-GB" sz="1400" b="1" dirty="0"/>
          </a:p>
          <a:p>
            <a:r>
              <a:rPr lang="en-GB" sz="1400" b="1" dirty="0"/>
              <a:t>Deep water helium diver</a:t>
            </a:r>
          </a:p>
          <a:p>
            <a:r>
              <a:rPr lang="en-GB" sz="1400" b="1" dirty="0"/>
              <a:t> </a:t>
            </a:r>
          </a:p>
          <a:p>
            <a:endParaRPr lang="en-GB" sz="1400" b="1" dirty="0"/>
          </a:p>
          <a:p>
            <a:endParaRPr lang="en-GB" sz="1400" b="1" dirty="0"/>
          </a:p>
          <a:p>
            <a:endParaRPr lang="en-GB" sz="1400" b="1" dirty="0"/>
          </a:p>
          <a:p>
            <a:endParaRPr lang="en-GB" sz="2000" b="1" dirty="0"/>
          </a:p>
        </p:txBody>
      </p:sp>
      <p:sp>
        <p:nvSpPr>
          <p:cNvPr id="14" name="Rectangle 13"/>
          <p:cNvSpPr/>
          <p:nvPr/>
        </p:nvSpPr>
        <p:spPr>
          <a:xfrm>
            <a:off x="581070" y="1149918"/>
            <a:ext cx="11109277" cy="1815882"/>
          </a:xfrm>
          <a:prstGeom prst="rect">
            <a:avLst/>
          </a:prstGeom>
        </p:spPr>
        <p:txBody>
          <a:bodyPr wrap="square">
            <a:spAutoFit/>
          </a:bodyPr>
          <a:lstStyle/>
          <a:p>
            <a:pPr algn="ctr"/>
            <a:r>
              <a:rPr lang="en-GB" sz="1400" b="1" dirty="0"/>
              <a:t>Rugby was my main sport historically with swimming as a secondary for fitness and endurance.  This has flipped in recent years, in part due to my daughter and wife swimming at a regional / national level.</a:t>
            </a:r>
          </a:p>
          <a:p>
            <a:pPr algn="ctr"/>
            <a:endParaRPr lang="en-GB" sz="1400" b="1" dirty="0"/>
          </a:p>
          <a:p>
            <a:pPr algn="ctr"/>
            <a:r>
              <a:rPr lang="en-GB" sz="1400" b="1" dirty="0"/>
              <a:t>I am a swim teacher, meet official and active in the running of the club as competitions secretary.  I have often provided support to coaches poolside in training and am now formalising my coach qualifications with Sherborne Storm.</a:t>
            </a:r>
          </a:p>
          <a:p>
            <a:pPr algn="ctr"/>
            <a:endParaRPr lang="en-GB" sz="1400" b="1" dirty="0"/>
          </a:p>
          <a:p>
            <a:pPr algn="ctr"/>
            <a:r>
              <a:rPr lang="en-GB" sz="1400" b="1" dirty="0"/>
              <a:t>I enjoy all aspects of swimming but am most rewarded by playing my part in helping swimmers of all ages and abilities exceed there goals and get to where they are aiming for and beyond.  As a PADI Dive Master I may also be helping with stroke analysis from the depths of Leweston!</a:t>
            </a:r>
          </a:p>
        </p:txBody>
      </p:sp>
      <p:pic>
        <p:nvPicPr>
          <p:cNvPr id="2" name="Picture 1"/>
          <p:cNvPicPr>
            <a:picLocks noChangeAspect="1"/>
          </p:cNvPicPr>
          <p:nvPr/>
        </p:nvPicPr>
        <p:blipFill>
          <a:blip r:embed="rId4"/>
          <a:stretch>
            <a:fillRect/>
          </a:stretch>
        </p:blipFill>
        <p:spPr>
          <a:xfrm>
            <a:off x="581070" y="3343184"/>
            <a:ext cx="1966462" cy="2856936"/>
          </a:xfrm>
          <a:prstGeom prst="rect">
            <a:avLst/>
          </a:prstGeom>
        </p:spPr>
      </p:pic>
    </p:spTree>
    <p:extLst>
      <p:ext uri="{BB962C8B-B14F-4D97-AF65-F5344CB8AC3E}">
        <p14:creationId xmlns:p14="http://schemas.microsoft.com/office/powerpoint/2010/main" val="725979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12599</TotalTime>
  <Words>2806</Words>
  <Application>Microsoft Office PowerPoint</Application>
  <PresentationFormat>Widescreen</PresentationFormat>
  <Paragraphs>418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Flack</dc:creator>
  <cp:lastModifiedBy>Danny Flack</cp:lastModifiedBy>
  <cp:revision>62</cp:revision>
  <dcterms:created xsi:type="dcterms:W3CDTF">2017-06-17T15:31:58Z</dcterms:created>
  <dcterms:modified xsi:type="dcterms:W3CDTF">2017-09-20T12:38:16Z</dcterms:modified>
</cp:coreProperties>
</file>