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308" r:id="rId4"/>
    <p:sldId id="296" r:id="rId5"/>
    <p:sldId id="297" r:id="rId6"/>
    <p:sldId id="298" r:id="rId7"/>
    <p:sldId id="304" r:id="rId8"/>
    <p:sldId id="300" r:id="rId9"/>
    <p:sldId id="301" r:id="rId10"/>
    <p:sldId id="302" r:id="rId11"/>
    <p:sldId id="303" r:id="rId12"/>
    <p:sldId id="262" r:id="rId13"/>
    <p:sldId id="258" r:id="rId14"/>
    <p:sldId id="312" r:id="rId15"/>
    <p:sldId id="305" r:id="rId16"/>
    <p:sldId id="307" r:id="rId17"/>
    <p:sldId id="306" r:id="rId18"/>
    <p:sldId id="311" r:id="rId19"/>
    <p:sldId id="259" r:id="rId20"/>
    <p:sldId id="267" r:id="rId21"/>
    <p:sldId id="268" r:id="rId22"/>
    <p:sldId id="280" r:id="rId23"/>
    <p:sldId id="310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2AC"/>
    <a:srgbClr val="A84300"/>
    <a:srgbClr val="720B72"/>
    <a:srgbClr val="1C7480"/>
    <a:srgbClr val="555555"/>
    <a:srgbClr val="D927D1"/>
    <a:srgbClr val="3FE9EB"/>
    <a:srgbClr val="438B22"/>
    <a:srgbClr val="228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6E1E43F-FEF1-4DDF-859A-3B9DF7E6CD54}">
  <a:tblStyle styleId="{56E1E43F-FEF1-4DDF-859A-3B9DF7E6CD5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81" autoAdjust="0"/>
  </p:normalViewPr>
  <p:slideViewPr>
    <p:cSldViewPr>
      <p:cViewPr>
        <p:scale>
          <a:sx n="103" d="100"/>
          <a:sy n="103" d="100"/>
        </p:scale>
        <p:origin x="-136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Sources</a:t>
            </a:r>
            <a:endParaRPr lang="en-U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8000"/>
              </a:solidFill>
            </c:spPr>
          </c:dPt>
          <c:dPt>
            <c:idx val="1"/>
            <c:bubble3D val="0"/>
            <c:spPr>
              <a:solidFill>
                <a:srgbClr val="008000"/>
              </a:solidFill>
            </c:spPr>
          </c:dPt>
          <c:dPt>
            <c:idx val="2"/>
            <c:bubble3D val="0"/>
            <c:spPr>
              <a:solidFill>
                <a:srgbClr val="008000"/>
              </a:solidFill>
            </c:spPr>
          </c:dPt>
          <c:dPt>
            <c:idx val="3"/>
            <c:bubble3D val="0"/>
            <c:explosion val="16"/>
            <c:spPr>
              <a:solidFill>
                <a:srgbClr val="0000FF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720B72"/>
              </a:solidFill>
            </c:spPr>
          </c:dPt>
          <c:cat>
            <c:strRef>
              <c:f>Sheet1!$A$2:$A$7</c:f>
              <c:strCache>
                <c:ptCount val="6"/>
                <c:pt idx="0">
                  <c:v>Politicians</c:v>
                </c:pt>
                <c:pt idx="1">
                  <c:v>Government Officials</c:v>
                </c:pt>
                <c:pt idx="2">
                  <c:v>Other officials</c:v>
                </c:pt>
                <c:pt idx="3">
                  <c:v>Experts</c:v>
                </c:pt>
                <c:pt idx="4">
                  <c:v>Common People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26.0</c:v>
                </c:pt>
                <c:pt idx="1">
                  <c:v>22.0</c:v>
                </c:pt>
                <c:pt idx="2">
                  <c:v>24.0</c:v>
                </c:pt>
                <c:pt idx="3">
                  <c:v>20.0</c:v>
                </c:pt>
                <c:pt idx="4">
                  <c:v>31.0</c:v>
                </c:pt>
                <c:pt idx="5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0536878188850624"/>
          <c:y val="0.901886480205903"/>
          <c:w val="0.892624362229875"/>
          <c:h val="0.0785169317606685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0" dirty="0" smtClean="0"/>
              <a:t>Source gender</a:t>
            </a:r>
            <a:endParaRPr lang="en-US" sz="1800" b="0" dirty="0"/>
          </a:p>
        </c:rich>
      </c:tx>
      <c:layout>
        <c:manualLayout>
          <c:xMode val="edge"/>
          <c:yMode val="edge"/>
          <c:x val="0.374892688691155"/>
          <c:y val="0.748969260477011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27486123475458"/>
          <c:y val="0.0593870361672146"/>
          <c:w val="0.940446732469841"/>
          <c:h val="0.67251187307551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555555"/>
              </a:solidFill>
            </c:spPr>
          </c:dPt>
          <c:dPt>
            <c:idx val="1"/>
            <c:bubble3D val="0"/>
            <c:spPr>
              <a:solidFill>
                <a:srgbClr val="D927D1"/>
              </a:solidFill>
            </c:spPr>
          </c:dPt>
          <c:dPt>
            <c:idx val="2"/>
            <c:bubble3D val="0"/>
            <c:spPr>
              <a:solidFill>
                <a:srgbClr val="3FE9EB"/>
              </a:solidFill>
            </c:spPr>
          </c:dPt>
          <c:cat>
            <c:strRef>
              <c:f>Sheet1!$A$2:$A$4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Non-gender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144.0</c:v>
                </c:pt>
                <c:pt idx="1">
                  <c:v>51.0</c:v>
                </c:pt>
                <c:pt idx="2">
                  <c:v>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7828935313104"/>
          <c:y val="0.828005584259694"/>
          <c:w val="0.682666031335624"/>
          <c:h val="0.0924578571055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332448982939632"/>
          <c:y val="0.0562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Source Gender</c:v>
                </c:pt>
              </c:strCache>
            </c:strRef>
          </c:tx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Gender unclear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159.0</c:v>
                </c:pt>
                <c:pt idx="1">
                  <c:v>61.0</c:v>
                </c:pt>
                <c:pt idx="2">
                  <c:v>38.0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30662073490814"/>
          <c:y val="0.822080854498767"/>
          <c:w val="0.738675688976378"/>
          <c:h val="0.09383474648090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226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Shape 18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Shape 18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Shape 18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5" name="Shape 18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Shape 18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Shape 18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Shape 18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8" name="Shape 18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Shape 18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0" name="Shape 18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Shape 18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Shape 18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Shape 20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Shape 20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5D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95A5A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91" y="9"/>
            <a:ext cx="9152064" cy="6864065"/>
            <a:chOff x="3843650" y="238125"/>
            <a:chExt cx="3447625" cy="2585725"/>
          </a:xfrm>
        </p:grpSpPr>
        <p:sp>
          <p:nvSpPr>
            <p:cNvPr id="208" name="Shape 208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0" t="0" r="0" b="0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0" t="0" r="0" b="0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0" t="0" r="0" b="0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0" t="0" r="0" b="0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0" t="0" r="0" b="0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0" t="0" r="0" b="0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0" t="0" r="0" b="0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0" t="0" r="0" b="0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0" t="0" r="0" b="0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0" t="0" r="0" b="0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0" t="0" r="0" b="0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0" t="0" r="0" b="0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0" t="0" r="0" b="0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0" t="0" r="0" b="0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0" t="0" r="0" b="0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0" t="0" r="0" b="0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0" t="0" r="0" b="0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0" t="0" r="0" b="0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0" t="0" r="0" b="0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0" t="0" r="0" b="0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0" t="0" r="0" b="0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0" t="0" r="0" b="0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0" t="0" r="0" b="0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0" t="0" r="0" b="0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0" t="0" r="0" b="0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0" t="0" r="0" b="0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0" t="0" r="0" b="0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0" t="0" r="0" b="0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0" t="0" r="0" b="0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0" t="0" r="0" b="0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0" t="0" r="0" b="0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0" t="0" r="0" b="0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0" t="0" r="0" b="0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0" t="0" r="0" b="0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0" t="0" r="0" b="0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0" t="0" r="0" b="0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0" t="0" r="0" b="0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0" t="0" r="0" b="0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0" t="0" r="0" b="0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0" t="0" r="0" b="0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0" t="0" r="0" b="0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0" t="0" r="0" b="0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0" t="0" r="0" b="0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0" t="0" r="0" b="0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0" t="0" r="0" b="0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0" t="0" r="0" b="0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0" t="0" r="0" b="0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0" t="0" r="0" b="0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0" t="0" r="0" b="0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0" t="0" r="0" b="0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0" t="0" r="0" b="0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0" t="0" r="0" b="0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0" t="0" r="0" b="0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0" t="0" r="0" b="0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0" t="0" r="0" b="0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0" t="0" r="0" b="0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0" t="0" r="0" b="0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0" t="0" r="0" b="0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0" t="0" r="0" b="0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0" t="0" r="0" b="0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0" t="0" r="0" b="0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0" t="0" r="0" b="0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0" t="0" r="0" b="0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0" t="0" r="0" b="0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0" t="0" r="0" b="0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0" t="0" r="0" b="0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0" t="0" r="0" b="0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0" t="0" r="0" b="0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0" t="0" r="0" b="0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0" t="0" r="0" b="0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0" t="0" r="0" b="0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0" t="0" r="0" b="0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0" t="0" r="0" b="0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0" t="0" r="0" b="0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0" t="0" r="0" b="0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0" t="0" r="0" b="0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0" t="0" r="0" b="0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0" t="0" r="0" b="0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0" t="0" r="0" b="0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0" t="0" r="0" b="0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0" t="0" r="0" b="0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0" t="0" r="0" b="0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0" t="0" r="0" b="0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0" t="0" r="0" b="0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0" t="0" r="0" b="0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0" t="0" r="0" b="0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0" t="0" r="0" b="0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0" t="0" r="0" b="0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0" t="0" r="0" b="0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0" t="0" r="0" b="0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0" t="0" r="0" b="0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0" t="0" r="0" b="0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0" t="0" r="0" b="0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0" t="0" r="0" b="0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0" t="0" r="0" b="0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0" t="0" r="0" b="0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0" t="0" r="0" b="0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0" t="0" r="0" b="0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0" t="0" r="0" b="0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0" t="0" r="0" b="0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0" t="0" r="0" b="0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0" t="0" r="0" b="0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0" t="0" r="0" b="0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0" t="0" r="0" b="0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0" t="0" r="0" b="0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0" t="0" r="0" b="0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0" t="0" r="0" b="0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0" t="0" r="0" b="0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0" t="0" r="0" b="0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0" t="0" r="0" b="0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0" t="0" r="0" b="0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0" t="0" r="0" b="0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0" t="0" r="0" b="0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0" t="0" r="0" b="0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0" t="0" r="0" b="0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0" t="0" r="0" b="0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0" t="0" r="0" b="0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0" t="0" r="0" b="0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0" t="0" r="0" b="0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0" t="0" r="0" b="0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0" t="0" r="0" b="0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0" t="0" r="0" b="0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0" t="0" r="0" b="0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0" t="0" r="0" b="0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0" t="0" r="0" b="0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0" t="0" r="0" b="0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0" t="0" r="0" b="0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0" t="0" r="0" b="0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0" t="0" r="0" b="0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0" t="0" r="0" b="0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0" t="0" r="0" b="0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0" t="0" r="0" b="0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0" t="0" r="0" b="0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0" t="0" r="0" b="0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0" t="0" r="0" b="0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0" t="0" r="0" b="0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0" t="0" r="0" b="0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0" t="0" r="0" b="0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0" t="0" r="0" b="0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0" t="0" r="0" b="0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0" t="0" r="0" b="0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0" t="0" r="0" b="0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0" t="0" r="0" b="0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0" t="0" r="0" b="0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0" t="0" r="0" b="0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0" t="0" r="0" b="0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0" t="0" r="0" b="0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0" t="0" r="0" b="0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0" t="0" r="0" b="0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0" t="0" r="0" b="0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0" t="0" r="0" b="0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0" t="0" r="0" b="0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0" t="0" r="0" b="0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0" t="0" r="0" b="0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0" t="0" r="0" b="0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0" t="0" r="0" b="0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0" t="0" r="0" b="0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0" t="0" r="0" b="0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0" t="0" r="0" b="0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0" t="0" r="0" b="0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0" t="0" r="0" b="0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0" t="0" r="0" b="0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0" t="0" r="0" b="0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0" t="0" r="0" b="0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0" t="0" r="0" b="0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0" t="0" r="0" b="0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0" t="0" r="0" b="0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0" t="0" r="0" b="0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0" t="0" r="0" b="0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5" name="Shape 465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1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ubTitle" idx="1"/>
          </p:nvPr>
        </p:nvSpPr>
        <p:spPr>
          <a:xfrm>
            <a:off x="1557875" y="3329550"/>
            <a:ext cx="6028199" cy="106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Shape 666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667" name="Shape 66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499" cy="4664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Shape 1203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1204" name="Shape 1204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9" name="Shape 1249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2" name="Shape 1252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5" name="Shape 125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6" name="Shape 125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3" name="Shape 1263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4" name="Shape 1264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5" name="Shape 126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3" name="Shape 1313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4" name="Shape 1314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78" name="Shape 137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Shape 1380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381" name="Shape 1381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3" name="Shape 1383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4" name="Shape 1384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6" name="Shape 1386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8" name="Shape 1388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9" name="Shape 1399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0" name="Shape 1400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1" name="Shape 1401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2" name="Shape 1402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3" name="Shape 1403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4" name="Shape 1404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5" name="Shape 1405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6" name="Shape 1406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7" name="Shape 1407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8" name="Shape 1408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9" name="Shape 1409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0" name="Shape 1410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1" name="Shape 1411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2" name="Shape 1412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3" name="Shape 1413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4" name="Shape 1414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5" name="Shape 1415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6" name="Shape 1416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7" name="Shape 1417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8" name="Shape 1418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9" name="Shape 1419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0" name="Shape 1420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1" name="Shape 1421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2" name="Shape 1422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3" name="Shape 1423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4" name="Shape 1424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5" name="Shape 1425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6" name="Shape 1426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7" name="Shape 1427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8" name="Shape 1428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9" name="Shape 1429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0" name="Shape 1430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1" name="Shape 1431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2" name="Shape 1432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3" name="Shape 1433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4" name="Shape 1434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5" name="Shape 1435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6" name="Shape 1436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7" name="Shape 1437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8" name="Shape 1438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9" name="Shape 1439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0" name="Shape 1440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1" name="Shape 1441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2" name="Shape 1442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3" name="Shape 1443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4" name="Shape 1444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5" name="Shape 1445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6" name="Shape 1446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7" name="Shape 1447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8" name="Shape 1448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9" name="Shape 1449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0" name="Shape 1450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1" name="Shape 1451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2" name="Shape 1452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3" name="Shape 1453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4" name="Shape 1454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5" name="Shape 1455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6" name="Shape 1456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7" name="Shape 1457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8" name="Shape 1458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9" name="Shape 1459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0" name="Shape 1460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1" name="Shape 1461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2" name="Shape 1462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3" name="Shape 1463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4" name="Shape 1464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5" name="Shape 1465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6" name="Shape 1466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7" name="Shape 1467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8" name="Shape 1468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9" name="Shape 1469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0" name="Shape 1470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1" name="Shape 1471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2" name="Shape 1472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3" name="Shape 1473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4" name="Shape 1474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5" name="Shape 1475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6" name="Shape 1476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7" name="Shape 1477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8" name="Shape 1478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9" name="Shape 1479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0" name="Shape 1480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1" name="Shape 1481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2" name="Shape 1482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3" name="Shape 1483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4" name="Shape 1484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85" name="Shape 1485"/>
          <p:cNvSpPr txBox="1">
            <a:spLocks noGrp="1"/>
          </p:cNvSpPr>
          <p:nvPr>
            <p:ph type="body" idx="1"/>
          </p:nvPr>
        </p:nvSpPr>
        <p:spPr>
          <a:xfrm>
            <a:off x="457200" y="5447700"/>
            <a:ext cx="8229600" cy="57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Font typeface="Amatic SC"/>
              <a:buNone/>
              <a:defRPr sz="2400" b="1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Shape 1487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488" name="Shape 1488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2" name="Shape 156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3" name="Shape 1563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4" name="Shape 1564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2" name="Shape 158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F55D4B"/>
        </a:solid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Shape 1699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700" name="Shape 170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3" name="Shape 1703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4" name="Shape 1704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6" name="Shape 1706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7" name="Shape 1707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9" name="Shape 1709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1" name="Shape 1711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3" name="Shape 1713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4" name="Shape 1714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5" name="Shape 1715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6" name="Shape 1716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7" name="Shape 1717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8" name="Shape 1718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0" name="Shape 172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1" name="Shape 1721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3" name="Shape 1723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4" name="Shape 1724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5" name="Shape 1725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6" name="Shape 1726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8" name="Shape 1728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0" name="Shape 173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1" name="Shape 1731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3" name="Shape 1733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6" name="Shape 1736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7" name="Shape 1737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9" name="Shape 1739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0" name="Shape 174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2" name="Shape 174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3" name="Shape 1743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5" name="Shape 1745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6" name="Shape 1746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7" name="Shape 1747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9" name="Shape 1749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0" name="Shape 175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2" name="Shape 175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3" name="Shape 1753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4" name="Shape 1754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5" name="Shape 1755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6" name="Shape 1756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7" name="Shape 1757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8" name="Shape 1758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9" name="Shape 1759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1" name="Shape 1761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2" name="Shape 176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3" name="Shape 1763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5" name="Shape 1765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6" name="Shape 1766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8" name="Shape 1768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9" name="Shape 1769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1" name="Shape 1771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2" name="Shape 177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4" name="Shape 1774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5" name="Shape 1775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0" name="Shape 178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1" name="Shape 1781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2" name="Shape 178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4" name="Shape 1784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5" name="Shape 1785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6" name="Shape 1786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7" name="Shape 1787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8" name="Shape 1788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9" name="Shape 1789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0" name="Shape 179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2" name="Shape 179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3" name="Shape 1793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4" name="Shape 1794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0" name="Shape 180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1" name="Shape 1801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A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63E16-6234-4B6E-A164-A47D96D67EE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82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499" cy="466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C3E50"/>
              </a:buClr>
              <a:buSzPct val="1000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8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.zaman@massey.ac.nz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hyperlink" Target="http://www.radionz.co.nz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paydesk.co/journalist/natasha.frost" TargetMode="Externa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slidemodel.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Shape 1808"/>
          <p:cNvSpPr txBox="1">
            <a:spLocks noGrp="1"/>
          </p:cNvSpPr>
          <p:nvPr>
            <p:ph type="ctrTitle"/>
          </p:nvPr>
        </p:nvSpPr>
        <p:spPr>
          <a:xfrm>
            <a:off x="0" y="1673424"/>
            <a:ext cx="9036496" cy="326774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0000FF"/>
                </a:solidFill>
              </a:rPr>
              <a:t>News Sources in New Zealand</a:t>
            </a:r>
            <a:br>
              <a:rPr lang="en-US" sz="4800" dirty="0" smtClean="0">
                <a:solidFill>
                  <a:srgbClr val="0000FF"/>
                </a:solidFill>
              </a:rPr>
            </a:br>
            <a:r>
              <a:rPr lang="en-US" sz="2800" dirty="0" smtClean="0"/>
              <a:t>The need </a:t>
            </a:r>
            <a:r>
              <a:rPr lang="en-US" sz="2800" dirty="0" smtClean="0"/>
              <a:t>for a </a:t>
            </a:r>
            <a:r>
              <a:rPr lang="en-US" sz="2400" b="1" dirty="0" smtClean="0">
                <a:solidFill>
                  <a:srgbClr val="0000FF"/>
                </a:solidFill>
              </a:rPr>
              <a:t>SUSTAINED</a:t>
            </a:r>
            <a:r>
              <a:rPr lang="en-US" sz="2800" dirty="0" smtClean="0"/>
              <a:t> professional </a:t>
            </a:r>
            <a:r>
              <a:rPr lang="en-US" sz="2800" dirty="0" smtClean="0"/>
              <a:t>reflection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rgbClr val="228415"/>
                </a:solidFill>
              </a:rPr>
              <a:t>JEANZ Annual Conference</a:t>
            </a:r>
            <a:br>
              <a:rPr lang="en-US" sz="2000" dirty="0" smtClean="0">
                <a:solidFill>
                  <a:srgbClr val="228415"/>
                </a:solidFill>
              </a:rPr>
            </a:br>
            <a:r>
              <a:rPr lang="en-US" sz="2000" dirty="0" err="1" smtClean="0">
                <a:solidFill>
                  <a:srgbClr val="228415"/>
                </a:solidFill>
              </a:rPr>
              <a:t>Wintec</a:t>
            </a:r>
            <a:r>
              <a:rPr lang="en-US" sz="2000" dirty="0" smtClean="0">
                <a:solidFill>
                  <a:srgbClr val="228415"/>
                </a:solidFill>
              </a:rPr>
              <a:t>, Hamilton</a:t>
            </a:r>
            <a:br>
              <a:rPr lang="en-US" sz="2000" dirty="0" smtClean="0">
                <a:solidFill>
                  <a:srgbClr val="228415"/>
                </a:solidFill>
              </a:rPr>
            </a:br>
            <a:r>
              <a:rPr lang="en-US" sz="2000" dirty="0" smtClean="0">
                <a:solidFill>
                  <a:srgbClr val="228415"/>
                </a:solidFill>
              </a:rPr>
              <a:t>June 29-30, </a:t>
            </a:r>
            <a:r>
              <a:rPr lang="en-US" sz="2000" dirty="0" smtClean="0">
                <a:solidFill>
                  <a:srgbClr val="228415"/>
                </a:solidFill>
              </a:rPr>
              <a:t>2017</a:t>
            </a:r>
            <a:endParaRPr lang="en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6586688" y="5301208"/>
            <a:ext cx="25922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Akhteruz Zaman, PhD</a:t>
            </a:r>
          </a:p>
          <a:p>
            <a:pPr algn="r"/>
            <a:r>
              <a:rPr lang="en-US" sz="1800" dirty="0" smtClean="0"/>
              <a:t>Massey University</a:t>
            </a:r>
          </a:p>
          <a:p>
            <a:pPr algn="r"/>
            <a:endParaRPr lang="en-US" sz="600" dirty="0" smtClean="0">
              <a:hlinkClick r:id="rId3"/>
            </a:endParaRPr>
          </a:p>
          <a:p>
            <a:pPr algn="r"/>
            <a:r>
              <a:rPr lang="en-US" sz="1600" dirty="0" smtClean="0">
                <a:hlinkClick r:id="rId3"/>
              </a:rPr>
              <a:t>a.zaman@massey.ac.nz</a:t>
            </a:r>
            <a:r>
              <a:rPr lang="en-US" sz="1600" dirty="0" smtClean="0"/>
              <a:t> </a:t>
            </a:r>
          </a:p>
          <a:p>
            <a:pPr algn="r"/>
            <a:r>
              <a:rPr lang="en-US" sz="1600" dirty="0" smtClean="0"/>
              <a:t>@</a:t>
            </a:r>
            <a:r>
              <a:rPr lang="en-US" sz="1600" dirty="0" err="1" smtClean="0"/>
              <a:t>Akhteruz_Zaman</a:t>
            </a:r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91512" cy="1368152"/>
          </a:xfrm>
        </p:spPr>
        <p:txBody>
          <a:bodyPr/>
          <a:lstStyle/>
          <a:p>
            <a:pPr eaLnBrk="1" hangingPunct="1"/>
            <a:r>
              <a:rPr lang="en-AU" sz="3600" dirty="0" smtClean="0">
                <a:solidFill>
                  <a:srgbClr val="0000FF"/>
                </a:solidFill>
                <a:latin typeface="Calibri" charset="0"/>
              </a:rPr>
              <a:t>News </a:t>
            </a:r>
            <a:r>
              <a:rPr lang="en-AU" sz="3600" dirty="0" smtClean="0">
                <a:solidFill>
                  <a:srgbClr val="0000FF"/>
                </a:solidFill>
                <a:latin typeface="Calibri" charset="0"/>
              </a:rPr>
              <a:t>S</a:t>
            </a:r>
            <a:r>
              <a:rPr lang="en-AU" sz="3600" dirty="0" smtClean="0">
                <a:solidFill>
                  <a:srgbClr val="0000FF"/>
                </a:solidFill>
                <a:latin typeface="Calibri" charset="0"/>
              </a:rPr>
              <a:t>ources by Type</a:t>
            </a:r>
            <a:r>
              <a:rPr lang="en-AU" sz="3600" i="1" dirty="0">
                <a:solidFill>
                  <a:srgbClr val="0000FF"/>
                </a:solidFill>
                <a:latin typeface="Calibri" charset="0"/>
              </a:rPr>
              <a:t/>
            </a:r>
            <a:br>
              <a:rPr lang="en-AU" sz="3600" i="1" dirty="0">
                <a:solidFill>
                  <a:srgbClr val="0000FF"/>
                </a:solidFill>
                <a:latin typeface="Calibri" charset="0"/>
              </a:rPr>
            </a:br>
            <a:r>
              <a:rPr lang="en-AU" sz="2400" dirty="0" smtClean="0">
                <a:solidFill>
                  <a:schemeClr val="folHlink"/>
                </a:solidFill>
                <a:latin typeface="Calibri" charset="0"/>
              </a:rPr>
              <a:t>New Zealand Herald, </a:t>
            </a:r>
            <a:r>
              <a:rPr lang="en-AU" sz="2400" dirty="0" err="1" smtClean="0">
                <a:solidFill>
                  <a:schemeClr val="folHlink"/>
                </a:solidFill>
                <a:latin typeface="Calibri" charset="0"/>
              </a:rPr>
              <a:t>Manawatu</a:t>
            </a:r>
            <a:r>
              <a:rPr lang="en-AU" sz="2400" dirty="0" smtClean="0">
                <a:solidFill>
                  <a:schemeClr val="folHlink"/>
                </a:solidFill>
                <a:latin typeface="Calibri" charset="0"/>
              </a:rPr>
              <a:t> Standard &amp; Dominion Post</a:t>
            </a:r>
            <a:br>
              <a:rPr lang="en-AU" sz="2400" dirty="0" smtClean="0">
                <a:solidFill>
                  <a:schemeClr val="folHlink"/>
                </a:solidFill>
                <a:latin typeface="Calibri" charset="0"/>
              </a:rPr>
            </a:br>
            <a:r>
              <a:rPr lang="en-AU" sz="2400" dirty="0" smtClean="0">
                <a:solidFill>
                  <a:schemeClr val="folHlink"/>
                </a:solidFill>
                <a:latin typeface="Calibri" charset="0"/>
              </a:rPr>
              <a:t>May </a:t>
            </a:r>
            <a:r>
              <a:rPr lang="en-AU" sz="2400" dirty="0">
                <a:solidFill>
                  <a:schemeClr val="folHlink"/>
                </a:solidFill>
                <a:latin typeface="Calibri" charset="0"/>
              </a:rPr>
              <a:t>10, 2017 </a:t>
            </a:r>
            <a:r>
              <a:rPr lang="en-AU" sz="2400" dirty="0" smtClean="0">
                <a:solidFill>
                  <a:schemeClr val="folHlink"/>
                </a:solidFill>
                <a:latin typeface="Calibri" charset="0"/>
              </a:rPr>
              <a:t>Wednesday </a:t>
            </a:r>
            <a:endParaRPr lang="en-AU" sz="2400" dirty="0">
              <a:solidFill>
                <a:srgbClr val="0000FF"/>
              </a:solidFill>
              <a:latin typeface="Consolas" charset="0"/>
            </a:endParaRPr>
          </a:p>
        </p:txBody>
      </p:sp>
      <p:graphicFrame>
        <p:nvGraphicFramePr>
          <p:cNvPr id="44064" name="Group 32"/>
          <p:cNvGraphicFramePr>
            <a:graphicFrameLocks noGrp="1"/>
          </p:cNvGraphicFramePr>
          <p:nvPr>
            <p:ph idx="1"/>
          </p:nvPr>
        </p:nvGraphicFramePr>
        <p:xfrm>
          <a:off x="539750" y="1773238"/>
          <a:ext cx="8229600" cy="35274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Sources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Number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Politicians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Government officials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Other officials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Experts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Common people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Others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41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76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351837" cy="936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Consolas" charset="0"/>
              </a:rPr>
              <a:t>News sources by Gender</a:t>
            </a:r>
            <a:r>
              <a:rPr lang="en-US" sz="3200" dirty="0">
                <a:solidFill>
                  <a:srgbClr val="00FF00"/>
                </a:solidFill>
                <a:latin typeface="Consolas" charset="0"/>
              </a:rPr>
              <a:t/>
            </a:r>
            <a:br>
              <a:rPr lang="en-US" sz="3200" dirty="0">
                <a:solidFill>
                  <a:srgbClr val="00FF00"/>
                </a:solidFill>
                <a:latin typeface="Consolas" charset="0"/>
              </a:rPr>
            </a:br>
            <a:r>
              <a:rPr lang="en-US" sz="2400" spc="-150" dirty="0" smtClean="0">
                <a:solidFill>
                  <a:srgbClr val="0000FF"/>
                </a:solidFill>
                <a:latin typeface="Consolas" charset="0"/>
              </a:rPr>
              <a:t>NZH, MS &amp; DP,</a:t>
            </a:r>
            <a:r>
              <a:rPr lang="en-US" sz="2400" spc="-150" dirty="0" smtClean="0">
                <a:solidFill>
                  <a:srgbClr val="0000FF"/>
                </a:solidFill>
                <a:latin typeface="Consolas" charset="0"/>
              </a:rPr>
              <a:t> May 10, 2017 Wednesday</a:t>
            </a:r>
            <a:endParaRPr lang="en-US" sz="2400" spc="-150" dirty="0">
              <a:solidFill>
                <a:srgbClr val="0000FF"/>
              </a:solidFill>
              <a:latin typeface="Consolas" charset="0"/>
            </a:endParaRPr>
          </a:p>
        </p:txBody>
      </p:sp>
      <p:graphicFrame>
        <p:nvGraphicFramePr>
          <p:cNvPr id="417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643739"/>
              </p:ext>
            </p:extLst>
          </p:nvPr>
        </p:nvGraphicFramePr>
        <p:xfrm>
          <a:off x="684213" y="1412875"/>
          <a:ext cx="8135937" cy="1255740"/>
        </p:xfrm>
        <a:graphic>
          <a:graphicData uri="http://schemas.openxmlformats.org/drawingml/2006/table">
            <a:tbl>
              <a:tblPr/>
              <a:tblGrid>
                <a:gridCol w="2711450"/>
                <a:gridCol w="2714625"/>
                <a:gridCol w="2709862"/>
              </a:tblGrid>
              <a:tr h="627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 sources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27D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 sources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927D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 not clear/relevant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8A9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27D1"/>
                          </a:solidFill>
                          <a:effectLst/>
                          <a:latin typeface="Arial" charset="0"/>
                          <a:cs typeface="Arial" charset="0"/>
                        </a:rPr>
                        <a:t>51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927D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98131252"/>
              </p:ext>
            </p:extLst>
          </p:nvPr>
        </p:nvGraphicFramePr>
        <p:xfrm>
          <a:off x="1835696" y="2708920"/>
          <a:ext cx="5544616" cy="383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71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Shape 1847"/>
          <p:cNvSpPr txBox="1">
            <a:spLocks noGrp="1"/>
          </p:cNvSpPr>
          <p:nvPr>
            <p:ph type="ctrTitle" idx="4294967295"/>
          </p:nvPr>
        </p:nvSpPr>
        <p:spPr>
          <a:xfrm>
            <a:off x="971600" y="3861048"/>
            <a:ext cx="7230298" cy="122413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5400" dirty="0" smtClean="0">
                <a:solidFill>
                  <a:srgbClr val="FFFFFF"/>
                </a:solidFill>
              </a:rPr>
              <a:t>That was the trigger!</a:t>
            </a:r>
            <a:endParaRPr lang="en" sz="5400" dirty="0">
              <a:solidFill>
                <a:srgbClr val="FFFFFF"/>
              </a:solidFill>
            </a:endParaRPr>
          </a:p>
        </p:txBody>
      </p:sp>
      <p:sp>
        <p:nvSpPr>
          <p:cNvPr id="1849" name="Shape 1849"/>
          <p:cNvSpPr/>
          <p:nvPr/>
        </p:nvSpPr>
        <p:spPr>
          <a:xfrm>
            <a:off x="3213452" y="703601"/>
            <a:ext cx="2728141" cy="2522752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850" name="Shape 1850"/>
          <p:cNvSpPr/>
          <p:nvPr/>
        </p:nvSpPr>
        <p:spPr>
          <a:xfrm>
            <a:off x="4014779" y="1296298"/>
            <a:ext cx="1114426" cy="1337353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Shape 1822"/>
          <p:cNvSpPr txBox="1">
            <a:spLocks noGrp="1"/>
          </p:cNvSpPr>
          <p:nvPr>
            <p:ph type="ctrTitle" idx="4294967295"/>
          </p:nvPr>
        </p:nvSpPr>
        <p:spPr>
          <a:xfrm>
            <a:off x="1691680" y="116632"/>
            <a:ext cx="5713500" cy="79208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dirty="0" smtClean="0"/>
              <a:t>My Study</a:t>
            </a:r>
            <a:endParaRPr lang="en" sz="3600" dirty="0"/>
          </a:p>
        </p:txBody>
      </p:sp>
      <p:sp>
        <p:nvSpPr>
          <p:cNvPr id="1823" name="Shape 1823"/>
          <p:cNvSpPr txBox="1">
            <a:spLocks noGrp="1"/>
          </p:cNvSpPr>
          <p:nvPr>
            <p:ph type="subTitle" idx="4294967295"/>
          </p:nvPr>
        </p:nvSpPr>
        <p:spPr>
          <a:xfrm>
            <a:off x="395536" y="764704"/>
            <a:ext cx="8424936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lightly bigger empirical scope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endParaRPr lang="en" sz="3600" dirty="0">
              <a:solidFill>
                <a:srgbClr val="0000FF"/>
              </a:solidFill>
            </a:endParaRPr>
          </a:p>
        </p:txBody>
      </p:sp>
      <p:sp>
        <p:nvSpPr>
          <p:cNvPr id="1824" name="Shape 1824"/>
          <p:cNvSpPr txBox="1">
            <a:spLocks noGrp="1"/>
          </p:cNvSpPr>
          <p:nvPr>
            <p:ph type="body" idx="4294967295"/>
          </p:nvPr>
        </p:nvSpPr>
        <p:spPr>
          <a:xfrm>
            <a:off x="1033276" y="1556792"/>
            <a:ext cx="8100392" cy="468052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Clr>
                <a:srgbClr val="0000FF"/>
              </a:buClr>
              <a:buSzPct val="60000"/>
              <a:buNone/>
            </a:pPr>
            <a:r>
              <a:rPr lang="en-US" sz="2400" dirty="0" smtClean="0"/>
              <a:t>I like to see </a:t>
            </a:r>
          </a:p>
          <a:p>
            <a:pPr marL="342900" lvl="1" indent="-342900" algn="just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2000" dirty="0" smtClean="0"/>
          </a:p>
          <a:p>
            <a:pPr marL="342900" lvl="1" indent="-342900" algn="just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2000" dirty="0" smtClean="0"/>
              <a:t>I</a:t>
            </a:r>
            <a:r>
              <a:rPr lang="en-US" sz="2000" dirty="0" smtClean="0"/>
              <a:t>f this trend has a sustained pattern across NZ </a:t>
            </a:r>
            <a:r>
              <a:rPr lang="en-US" sz="2000" dirty="0"/>
              <a:t>n</a:t>
            </a:r>
            <a:r>
              <a:rPr lang="en-US" sz="2000" dirty="0" smtClean="0"/>
              <a:t>ews media scene</a:t>
            </a:r>
          </a:p>
          <a:p>
            <a:pPr marL="342900" lvl="0" indent="-342900" algn="just" rtl="0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2400" dirty="0"/>
          </a:p>
          <a:p>
            <a:pPr marL="342900" lvl="1" indent="-342900" algn="just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2000" dirty="0" smtClean="0"/>
          </a:p>
          <a:p>
            <a:pPr marL="342900" lvl="1" indent="-342900" algn="just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2000" dirty="0" smtClean="0"/>
              <a:t>I</a:t>
            </a:r>
            <a:r>
              <a:rPr lang="en-US" sz="2000" dirty="0" smtClean="0"/>
              <a:t>f this numerical pattern has any qualitative equivalence</a:t>
            </a:r>
          </a:p>
          <a:p>
            <a:pPr marL="342900" lvl="1" indent="-342900" algn="just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2000" dirty="0" smtClean="0"/>
          </a:p>
          <a:p>
            <a:pPr marL="342900" lvl="1" indent="-342900" algn="just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2000" dirty="0" smtClean="0"/>
          </a:p>
          <a:p>
            <a:pPr marL="342900" lvl="1" indent="-342900" algn="just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2000" dirty="0"/>
          </a:p>
          <a:p>
            <a:pPr marL="342900" lvl="1" indent="-342900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2000" dirty="0" smtClean="0"/>
              <a:t>Equivalence: whether source attributions </a:t>
            </a:r>
          </a:p>
          <a:p>
            <a:pPr marL="342900" lvl="2" indent="-342900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1600" dirty="0" smtClean="0"/>
          </a:p>
          <a:p>
            <a:pPr marL="342900" lvl="2" indent="-342900" algn="ctr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1600" dirty="0" smtClean="0"/>
          </a:p>
          <a:p>
            <a:pPr marL="342900" lvl="2" indent="-342900" algn="ctr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1600" dirty="0" smtClean="0"/>
              <a:t>Replicate the importance of “</a:t>
            </a:r>
            <a:r>
              <a:rPr lang="en-US" sz="1600" dirty="0" err="1" smtClean="0"/>
              <a:t>authorised</a:t>
            </a:r>
            <a:r>
              <a:rPr lang="en-US" sz="1600" dirty="0" smtClean="0"/>
              <a:t>” knowers</a:t>
            </a:r>
          </a:p>
          <a:p>
            <a:pPr marL="342900" lvl="2" indent="-342900" algn="ctr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1600" dirty="0" smtClean="0"/>
          </a:p>
          <a:p>
            <a:pPr marL="342900" lvl="2" indent="-342900" algn="ctr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1600" dirty="0" smtClean="0"/>
          </a:p>
          <a:p>
            <a:pPr marL="342900" lvl="2" indent="-342900" algn="ctr">
              <a:spcBef>
                <a:spcPts val="0"/>
              </a:spcBef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1600" dirty="0" smtClean="0"/>
              <a:t>Diminish the standing of “</a:t>
            </a:r>
            <a:r>
              <a:rPr lang="en-US" sz="1600" dirty="0" err="1" smtClean="0"/>
              <a:t>unauthorised</a:t>
            </a:r>
            <a:r>
              <a:rPr lang="en-US" sz="1600" dirty="0" smtClean="0"/>
              <a:t>” knowers</a:t>
            </a:r>
            <a:endParaRPr lang="en-US" sz="1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Method: Data Collection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750" y="1750400"/>
            <a:ext cx="8012250" cy="4664999"/>
          </a:xfrm>
        </p:spPr>
        <p:txBody>
          <a:bodyPr/>
          <a:lstStyle/>
          <a:p>
            <a:pPr marL="457200" indent="-457200">
              <a:buClr>
                <a:srgbClr val="0000FF"/>
              </a:buClr>
              <a:buSzPct val="80000"/>
              <a:buFont typeface="Wingdings" charset="2"/>
              <a:buChar char=""/>
            </a:pPr>
            <a:r>
              <a:rPr lang="en-US" sz="2000" dirty="0" smtClean="0"/>
              <a:t>Quantitative; Qualitative </a:t>
            </a:r>
          </a:p>
          <a:p>
            <a:pPr marL="457200" indent="-457200">
              <a:buClr>
                <a:srgbClr val="0000FF"/>
              </a:buClr>
              <a:buSzPct val="80000"/>
              <a:buFont typeface="Wingdings" charset="2"/>
              <a:buChar char=""/>
            </a:pPr>
            <a:endParaRPr lang="en-US" sz="2000" dirty="0"/>
          </a:p>
          <a:p>
            <a:pPr marL="457200" indent="-457200">
              <a:buClr>
                <a:srgbClr val="0000FF"/>
              </a:buClr>
              <a:buSzPct val="80000"/>
              <a:buFont typeface="Wingdings" charset="2"/>
              <a:buChar char=""/>
            </a:pPr>
            <a:r>
              <a:rPr lang="en-US" sz="2000" dirty="0" smtClean="0"/>
              <a:t>Three newspapers: NZH, MS, DP</a:t>
            </a:r>
          </a:p>
          <a:p>
            <a:pPr marL="457200" indent="-457200">
              <a:buClr>
                <a:srgbClr val="0000FF"/>
              </a:buClr>
              <a:buSzPct val="80000"/>
              <a:buFont typeface="Wingdings" charset="2"/>
              <a:buChar char=""/>
            </a:pPr>
            <a:endParaRPr lang="en-US" sz="2000" dirty="0"/>
          </a:p>
          <a:p>
            <a:pPr marL="457200" indent="-457200">
              <a:buClr>
                <a:srgbClr val="0000FF"/>
              </a:buClr>
              <a:buSzPct val="80000"/>
              <a:buFont typeface="Wingdings" charset="2"/>
              <a:buChar char=""/>
            </a:pPr>
            <a:r>
              <a:rPr lang="en-US" sz="2000" dirty="0" smtClean="0"/>
              <a:t>Three months; one random day in each month</a:t>
            </a:r>
          </a:p>
          <a:p>
            <a:pPr marL="457200" indent="-457200">
              <a:buClr>
                <a:srgbClr val="0000FF"/>
              </a:buClr>
              <a:buSzPct val="80000"/>
              <a:buFont typeface="Wingdings" charset="2"/>
              <a:buChar char=""/>
            </a:pPr>
            <a:endParaRPr lang="en-US" sz="2000" dirty="0"/>
          </a:p>
          <a:p>
            <a:pPr marL="457200" indent="-457200">
              <a:buClr>
                <a:srgbClr val="0000FF"/>
              </a:buClr>
              <a:buSzPct val="80000"/>
              <a:buFont typeface="Wingdings" charset="2"/>
              <a:buChar char=""/>
            </a:pPr>
            <a:r>
              <a:rPr lang="en-US" sz="2000" dirty="0" smtClean="0"/>
              <a:t>Three websites: </a:t>
            </a:r>
            <a:r>
              <a:rPr lang="en-US" sz="2000" dirty="0" err="1" smtClean="0"/>
              <a:t>stuff.co.nz</a:t>
            </a:r>
            <a:r>
              <a:rPr lang="en-US" sz="2000" dirty="0" smtClean="0"/>
              <a:t>; </a:t>
            </a:r>
            <a:r>
              <a:rPr lang="en-US" sz="2000" dirty="0" err="1" smtClean="0"/>
              <a:t>scoop.co.nz</a:t>
            </a:r>
            <a:r>
              <a:rPr lang="en-US" sz="2000" dirty="0" smtClean="0"/>
              <a:t>; </a:t>
            </a:r>
            <a:r>
              <a:rPr lang="en-US" sz="2000" dirty="0" err="1" smtClean="0"/>
              <a:t>newsroom.co.nz</a:t>
            </a:r>
            <a:r>
              <a:rPr lang="en-US" sz="2000" dirty="0" smtClean="0"/>
              <a:t> </a:t>
            </a:r>
          </a:p>
          <a:p>
            <a:pPr marL="457200" indent="-457200">
              <a:buClr>
                <a:srgbClr val="0000FF"/>
              </a:buClr>
              <a:buSzPct val="80000"/>
              <a:buFont typeface="Wingdings" charset="2"/>
              <a:buChar char=""/>
            </a:pPr>
            <a:endParaRPr lang="en-US" sz="2000" dirty="0"/>
          </a:p>
          <a:p>
            <a:pPr marL="457200" indent="-457200">
              <a:buClr>
                <a:srgbClr val="0000FF"/>
              </a:buClr>
              <a:buSzPct val="80000"/>
              <a:buFont typeface="Wingdings" charset="2"/>
              <a:buChar char=""/>
            </a:pPr>
            <a:r>
              <a:rPr lang="en-US" sz="2000" dirty="0" smtClean="0"/>
              <a:t>Three broadcasting: one news; </a:t>
            </a:r>
            <a:r>
              <a:rPr lang="en-US" sz="2000" dirty="0" err="1" smtClean="0"/>
              <a:t>newstalkZB</a:t>
            </a:r>
            <a:r>
              <a:rPr lang="en-US" sz="2000" dirty="0" smtClean="0"/>
              <a:t>, </a:t>
            </a:r>
            <a:r>
              <a:rPr lang="en-US" sz="2000" dirty="0" err="1" smtClean="0"/>
              <a:t>newshub.co.nz</a:t>
            </a:r>
            <a:endParaRPr lang="en-US" sz="2000" dirty="0" smtClean="0"/>
          </a:p>
          <a:p>
            <a:pPr marL="457200" indent="-457200">
              <a:buClr>
                <a:srgbClr val="0000FF"/>
              </a:buClr>
              <a:buSzPct val="80000"/>
              <a:buFont typeface="Wingdings" charset="2"/>
              <a:buChar char=""/>
            </a:pPr>
            <a:endParaRPr lang="en-US" sz="2000" dirty="0" smtClean="0"/>
          </a:p>
          <a:p>
            <a:pPr marL="457200" indent="-457200">
              <a:buClr>
                <a:srgbClr val="0000FF"/>
              </a:buClr>
              <a:buSzPct val="80000"/>
              <a:buFont typeface="Wingdings" charset="2"/>
              <a:buChar char=""/>
            </a:pPr>
            <a:r>
              <a:rPr lang="en-US" sz="2000" dirty="0" smtClean="0"/>
              <a:t>Other potential news sources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81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91512" cy="1556792"/>
          </a:xfrm>
        </p:spPr>
        <p:txBody>
          <a:bodyPr/>
          <a:lstStyle/>
          <a:p>
            <a:pPr eaLnBrk="1" hangingPunct="1"/>
            <a:r>
              <a:rPr lang="en-AU" sz="3600" dirty="0" smtClean="0">
                <a:solidFill>
                  <a:srgbClr val="0000FF"/>
                </a:solidFill>
                <a:latin typeface="Calibri" charset="0"/>
              </a:rPr>
              <a:t>News </a:t>
            </a:r>
            <a:r>
              <a:rPr lang="en-AU" sz="3600" dirty="0" smtClean="0">
                <a:solidFill>
                  <a:srgbClr val="0000FF"/>
                </a:solidFill>
                <a:latin typeface="Calibri" charset="0"/>
              </a:rPr>
              <a:t>S</a:t>
            </a:r>
            <a:r>
              <a:rPr lang="en-AU" sz="3600" dirty="0" smtClean="0">
                <a:solidFill>
                  <a:srgbClr val="0000FF"/>
                </a:solidFill>
                <a:latin typeface="Calibri" charset="0"/>
              </a:rPr>
              <a:t>ources by Type</a:t>
            </a:r>
            <a:r>
              <a:rPr lang="en-AU" sz="3600" i="1" dirty="0">
                <a:solidFill>
                  <a:srgbClr val="0000FF"/>
                </a:solidFill>
                <a:latin typeface="Calibri" charset="0"/>
              </a:rPr>
              <a:t/>
            </a:r>
            <a:br>
              <a:rPr lang="en-AU" sz="3600" i="1" dirty="0">
                <a:solidFill>
                  <a:srgbClr val="0000FF"/>
                </a:solidFill>
                <a:latin typeface="Calibri" charset="0"/>
              </a:rPr>
            </a:br>
            <a:r>
              <a:rPr lang="en-AU" sz="2400" dirty="0" smtClean="0">
                <a:solidFill>
                  <a:schemeClr val="folHlink"/>
                </a:solidFill>
                <a:latin typeface="Calibri" charset="0"/>
              </a:rPr>
              <a:t>NZH, MS &amp; DP, </a:t>
            </a:r>
            <a:br>
              <a:rPr lang="en-AU" sz="2400" dirty="0" smtClean="0">
                <a:solidFill>
                  <a:schemeClr val="folHlink"/>
                </a:solidFill>
                <a:latin typeface="Calibri" charset="0"/>
              </a:rPr>
            </a:br>
            <a:r>
              <a:rPr lang="en-AU" sz="2400" dirty="0" smtClean="0">
                <a:solidFill>
                  <a:schemeClr val="folHlink"/>
                </a:solidFill>
                <a:latin typeface="Calibri" charset="0"/>
              </a:rPr>
              <a:t>June 28, </a:t>
            </a:r>
            <a:r>
              <a:rPr lang="en-AU" sz="2400" dirty="0">
                <a:solidFill>
                  <a:schemeClr val="folHlink"/>
                </a:solidFill>
                <a:latin typeface="Calibri" charset="0"/>
              </a:rPr>
              <a:t>2017 </a:t>
            </a:r>
            <a:r>
              <a:rPr lang="en-AU" sz="2400" dirty="0" smtClean="0">
                <a:solidFill>
                  <a:schemeClr val="folHlink"/>
                </a:solidFill>
                <a:latin typeface="Calibri" charset="0"/>
              </a:rPr>
              <a:t>Wednesday </a:t>
            </a:r>
            <a:endParaRPr lang="en-AU" sz="2400" dirty="0">
              <a:solidFill>
                <a:srgbClr val="0000FF"/>
              </a:solidFill>
              <a:latin typeface="Consolas" charset="0"/>
            </a:endParaRPr>
          </a:p>
        </p:txBody>
      </p:sp>
      <p:graphicFrame>
        <p:nvGraphicFramePr>
          <p:cNvPr id="44064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292932"/>
              </p:ext>
            </p:extLst>
          </p:nvPr>
        </p:nvGraphicFramePr>
        <p:xfrm>
          <a:off x="539552" y="1988840"/>
          <a:ext cx="8229600" cy="35274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Sources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Number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Politicians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Government officials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Other officials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72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Experts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68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Common people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Others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11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351837" cy="936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Consolas" charset="0"/>
              </a:rPr>
              <a:t>News Sources by Gender</a:t>
            </a:r>
            <a:r>
              <a:rPr lang="en-US" sz="3200" dirty="0">
                <a:solidFill>
                  <a:srgbClr val="00FF00"/>
                </a:solidFill>
                <a:latin typeface="Consolas" charset="0"/>
              </a:rPr>
              <a:t/>
            </a:r>
            <a:br>
              <a:rPr lang="en-US" sz="3200" dirty="0">
                <a:solidFill>
                  <a:srgbClr val="00FF00"/>
                </a:solidFill>
                <a:latin typeface="Consolas" charset="0"/>
              </a:rPr>
            </a:br>
            <a:r>
              <a:rPr lang="en-US" sz="2400" spc="-150" dirty="0" smtClean="0">
                <a:solidFill>
                  <a:srgbClr val="0000FF"/>
                </a:solidFill>
                <a:latin typeface="Consolas" charset="0"/>
              </a:rPr>
              <a:t>NZH, MS &amp; DP,</a:t>
            </a:r>
            <a:r>
              <a:rPr lang="en-US" sz="2400" spc="-150" dirty="0" smtClean="0">
                <a:solidFill>
                  <a:srgbClr val="0000FF"/>
                </a:solidFill>
                <a:latin typeface="Consolas" charset="0"/>
              </a:rPr>
              <a:t> June 28, 2017 Wednesday</a:t>
            </a:r>
            <a:endParaRPr lang="en-US" sz="2400" spc="-150" dirty="0">
              <a:solidFill>
                <a:srgbClr val="0000FF"/>
              </a:solidFill>
              <a:latin typeface="Consolas" charset="0"/>
            </a:endParaRPr>
          </a:p>
        </p:txBody>
      </p:sp>
      <p:graphicFrame>
        <p:nvGraphicFramePr>
          <p:cNvPr id="417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02732"/>
              </p:ext>
            </p:extLst>
          </p:nvPr>
        </p:nvGraphicFramePr>
        <p:xfrm>
          <a:off x="684213" y="1412875"/>
          <a:ext cx="8135937" cy="1255740"/>
        </p:xfrm>
        <a:graphic>
          <a:graphicData uri="http://schemas.openxmlformats.org/drawingml/2006/table">
            <a:tbl>
              <a:tblPr/>
              <a:tblGrid>
                <a:gridCol w="2711450"/>
                <a:gridCol w="2714625"/>
                <a:gridCol w="2709862"/>
              </a:tblGrid>
              <a:tr h="627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 sources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27D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 sources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927D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 not clear/relevant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8A9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27D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927D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20199688"/>
              </p:ext>
            </p:extLst>
          </p:nvPr>
        </p:nvGraphicFramePr>
        <p:xfrm>
          <a:off x="1475656" y="2780928"/>
          <a:ext cx="6096000" cy="377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15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08912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23728" y="6021288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22, 2017; Photo</a:t>
            </a:r>
            <a:r>
              <a:rPr lang="en-US" dirty="0"/>
              <a:t>: Brad White/</a:t>
            </a:r>
            <a:r>
              <a:rPr lang="en-US" dirty="0" smtClean="0"/>
              <a:t>RNZ 	</a:t>
            </a:r>
            <a:r>
              <a:rPr lang="en-US" dirty="0" smtClean="0">
                <a:hlinkClick r:id="rId3"/>
              </a:rPr>
              <a:t>www.radionz.co.nz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1000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1520" y="5949280"/>
            <a:ext cx="8229600" cy="360040"/>
          </a:xfrm>
        </p:spPr>
        <p:txBody>
          <a:bodyPr/>
          <a:lstStyle/>
          <a:p>
            <a:r>
              <a:rPr lang="en-US" sz="1400" b="0" dirty="0" smtClean="0"/>
              <a:t>Natasha Frost, RNZ/</a:t>
            </a:r>
            <a:r>
              <a:rPr lang="en-US" sz="1400" b="0" dirty="0"/>
              <a:t>BBC Paris	</a:t>
            </a:r>
            <a:r>
              <a:rPr lang="en-US" sz="1400" b="0" dirty="0">
                <a:hlinkClick r:id="rId2"/>
              </a:rPr>
              <a:t>https://paydesk.co/journalist/</a:t>
            </a:r>
            <a:r>
              <a:rPr lang="en-US" sz="1400" b="0" dirty="0" smtClean="0">
                <a:hlinkClick r:id="rId2"/>
              </a:rPr>
              <a:t>natasha.frost</a:t>
            </a:r>
            <a:r>
              <a:rPr lang="en-US" sz="1400" b="0" dirty="0" smtClean="0"/>
              <a:t> </a:t>
            </a:r>
            <a:endParaRPr lang="en-US" sz="14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04856" cy="57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9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Shape 1830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1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-US" sz="3200" dirty="0" smtClean="0"/>
              <a:t>Is a lack of diversity in news sources acceptable?</a:t>
            </a:r>
            <a:endParaRPr lang="en" sz="32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Shape 18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NEWS SOURCES</a:t>
            </a:r>
            <a:endParaRPr lang="e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55576" y="1750400"/>
            <a:ext cx="8136904" cy="4664999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1800" dirty="0" smtClean="0"/>
              <a:t>News sources  are of interest for long</a:t>
            </a:r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endParaRPr lang="en-US" sz="1800" dirty="0" smtClean="0"/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Professional: </a:t>
            </a:r>
            <a:r>
              <a:rPr lang="en-US" sz="1800" dirty="0" smtClean="0"/>
              <a:t>find the best way to access and deal with them</a:t>
            </a:r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endParaRPr lang="en-US" sz="1800" dirty="0" smtClean="0"/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Scholarly: </a:t>
            </a:r>
            <a:r>
              <a:rPr lang="en-US" sz="1800" dirty="0" smtClean="0"/>
              <a:t>understand the structure of source-journo relationship</a:t>
            </a:r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endParaRPr lang="en-US" sz="1800" dirty="0" smtClean="0"/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These two interests are not mutually exclusive</a:t>
            </a:r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endParaRPr lang="en-US" sz="1800" dirty="0" smtClean="0"/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Young reporters are often lectured </a:t>
            </a:r>
            <a:r>
              <a:rPr lang="en-US" sz="1800" dirty="0" smtClean="0"/>
              <a:t>on the </a:t>
            </a:r>
            <a:r>
              <a:rPr lang="en-US" sz="1800" dirty="0" smtClean="0"/>
              <a:t>importance of sources</a:t>
            </a:r>
          </a:p>
          <a:p>
            <a:pPr marL="457200" indent="-457200">
              <a:buFont typeface="Arial"/>
              <a:buChar char="•"/>
            </a:pPr>
            <a:endParaRPr lang="en-US" sz="1800" dirty="0"/>
          </a:p>
          <a:p>
            <a:pPr marL="457200" indent="-457200">
              <a:buFont typeface="Arial"/>
              <a:buChar char="•"/>
            </a:pPr>
            <a:endParaRPr lang="en-US" sz="1800" dirty="0" smtClean="0"/>
          </a:p>
          <a:p>
            <a:pPr marL="457200" indent="-457200">
              <a:buFont typeface="Arial"/>
              <a:buChar char="•"/>
            </a:pPr>
            <a:r>
              <a:rPr lang="en-US" sz="1800" dirty="0" smtClean="0"/>
              <a:t>These lectures may contain an explicit </a:t>
            </a:r>
            <a:r>
              <a:rPr lang="en-US" sz="1800" dirty="0" smtClean="0"/>
              <a:t>reference to the </a:t>
            </a:r>
            <a:r>
              <a:rPr lang="en-US" sz="1800" dirty="0" smtClean="0"/>
              <a:t>structure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Shape 1882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Democracy-diversity-journalism nexus </a:t>
            </a:r>
            <a:endParaRPr lang="en" dirty="0"/>
          </a:p>
        </p:txBody>
      </p:sp>
      <p:sp>
        <p:nvSpPr>
          <p:cNvPr id="1883" name="Shape 1883"/>
          <p:cNvSpPr/>
          <p:nvPr/>
        </p:nvSpPr>
        <p:spPr>
          <a:xfrm>
            <a:off x="3410428" y="2283450"/>
            <a:ext cx="2291100" cy="2291100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Diversity</a:t>
            </a:r>
            <a:endParaRPr lang="en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84" name="Shape 1884"/>
          <p:cNvSpPr/>
          <p:nvPr/>
        </p:nvSpPr>
        <p:spPr>
          <a:xfrm>
            <a:off x="1343716" y="2283450"/>
            <a:ext cx="2291100" cy="2291100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85" name="Shape 1885"/>
          <p:cNvSpPr/>
          <p:nvPr/>
        </p:nvSpPr>
        <p:spPr>
          <a:xfrm>
            <a:off x="5509183" y="2283450"/>
            <a:ext cx="2291100" cy="2291100"/>
          </a:xfrm>
          <a:prstGeom prst="ellipse">
            <a:avLst/>
          </a:prstGeom>
          <a:noFill/>
          <a:ln w="9525" cap="rnd" cmpd="sng">
            <a:solidFill>
              <a:srgbClr val="F55D4B"/>
            </a:solidFill>
            <a:prstDash val="lg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rPr>
              <a:t>Journalism</a:t>
            </a:r>
            <a:endParaRPr lang="en" dirty="0">
              <a:solidFill>
                <a:srgbClr val="2C3E5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3356992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Democracy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Shape 1890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 b="0" dirty="0" smtClean="0"/>
              <a:t>Is time running out before we take the lack of diversity in NZ news sources seriously?</a:t>
            </a:r>
            <a:endParaRPr lang="en" sz="2000" b="0" dirty="0"/>
          </a:p>
        </p:txBody>
      </p:sp>
      <p:sp>
        <p:nvSpPr>
          <p:cNvPr id="1891" name="Shape 1891"/>
          <p:cNvSpPr/>
          <p:nvPr/>
        </p:nvSpPr>
        <p:spPr>
          <a:xfrm>
            <a:off x="2515345" y="1607699"/>
            <a:ext cx="4113299" cy="4113299"/>
          </a:xfrm>
          <a:prstGeom prst="ellipse">
            <a:avLst/>
          </a:prstGeom>
          <a:solidFill>
            <a:srgbClr val="95A5A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Shape 1892"/>
          <p:cNvSpPr/>
          <p:nvPr/>
        </p:nvSpPr>
        <p:spPr>
          <a:xfrm>
            <a:off x="2535529" y="1607700"/>
            <a:ext cx="4071900" cy="2628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3" y="112899"/>
                </a:moveTo>
                <a:cubicBezTo>
                  <a:pt x="-6746" y="45181"/>
                  <a:pt x="26543" y="406"/>
                  <a:pt x="60183" y="2"/>
                </a:cubicBezTo>
                <a:cubicBezTo>
                  <a:pt x="93822" y="-401"/>
                  <a:pt x="126583" y="45820"/>
                  <a:pt x="118857" y="113403"/>
                </a:cubicBezTo>
                <a:cubicBezTo>
                  <a:pt x="91367" y="123233"/>
                  <a:pt x="28086" y="121247"/>
                  <a:pt x="1183" y="112899"/>
                </a:cubicBezTo>
                <a:close/>
              </a:path>
            </a:pathLst>
          </a:custGeom>
          <a:solidFill>
            <a:srgbClr val="95A5A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Shape 1893"/>
          <p:cNvSpPr/>
          <p:nvPr/>
        </p:nvSpPr>
        <p:spPr>
          <a:xfrm>
            <a:off x="2789525" y="1927150"/>
            <a:ext cx="2633099" cy="1836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2488" y="0"/>
                </a:moveTo>
                <a:cubicBezTo>
                  <a:pt x="95967" y="533"/>
                  <a:pt x="107920" y="2934"/>
                  <a:pt x="120000" y="12046"/>
                </a:cubicBezTo>
                <a:lnTo>
                  <a:pt x="81494" y="105352"/>
                </a:lnTo>
                <a:lnTo>
                  <a:pt x="1251" y="120000"/>
                </a:lnTo>
                <a:cubicBezTo>
                  <a:pt x="397" y="114308"/>
                  <a:pt x="0" y="108439"/>
                  <a:pt x="0" y="102451"/>
                </a:cubicBezTo>
                <a:cubicBezTo>
                  <a:pt x="0" y="45071"/>
                  <a:pt x="37428" y="0"/>
                  <a:pt x="82488" y="0"/>
                </a:cubicBezTo>
                <a:close/>
              </a:path>
            </a:pathLst>
          </a:custGeom>
          <a:gradFill>
            <a:gsLst>
              <a:gs pos="0">
                <a:srgbClr val="72201C">
                  <a:alpha val="4705"/>
                </a:srgbClr>
              </a:gs>
              <a:gs pos="32000">
                <a:srgbClr val="72201C">
                  <a:alpha val="4705"/>
                </a:srgbClr>
              </a:gs>
              <a:gs pos="100000">
                <a:srgbClr val="CC3A33">
                  <a:alpha val="45882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4" name="Shape 1894"/>
          <p:cNvSpPr/>
          <p:nvPr/>
        </p:nvSpPr>
        <p:spPr>
          <a:xfrm>
            <a:off x="3423339" y="1893270"/>
            <a:ext cx="2239799" cy="1249799"/>
          </a:xfrm>
          <a:prstGeom prst="ellipse">
            <a:avLst/>
          </a:prstGeom>
          <a:gradFill>
            <a:gsLst>
              <a:gs pos="0">
                <a:srgbClr val="FFFFFF">
                  <a:alpha val="29803"/>
                  <a:alpha val="21540"/>
                </a:srgbClr>
              </a:gs>
              <a:gs pos="48000">
                <a:srgbClr val="FFFFFF">
                  <a:alpha val="0"/>
                  <a:alpha val="21540"/>
                </a:srgbClr>
              </a:gs>
              <a:gs pos="100000">
                <a:srgbClr val="FFFFFF">
                  <a:alpha val="0"/>
                  <a:alpha val="21540"/>
                </a:srgbClr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Shape 1895"/>
          <p:cNvSpPr txBox="1"/>
          <p:nvPr/>
        </p:nvSpPr>
        <p:spPr>
          <a:xfrm>
            <a:off x="2917035" y="3409918"/>
            <a:ext cx="5888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40</a:t>
            </a:r>
          </a:p>
        </p:txBody>
      </p:sp>
      <p:sp>
        <p:nvSpPr>
          <p:cNvPr id="1896" name="Shape 1896"/>
          <p:cNvSpPr txBox="1"/>
          <p:nvPr/>
        </p:nvSpPr>
        <p:spPr>
          <a:xfrm>
            <a:off x="3413142" y="2457418"/>
            <a:ext cx="5888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80</a:t>
            </a:r>
          </a:p>
        </p:txBody>
      </p:sp>
      <p:sp>
        <p:nvSpPr>
          <p:cNvPr id="1897" name="Shape 1897"/>
          <p:cNvSpPr txBox="1"/>
          <p:nvPr/>
        </p:nvSpPr>
        <p:spPr>
          <a:xfrm>
            <a:off x="4235261" y="2114518"/>
            <a:ext cx="7805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0" i="0" u="none" strike="noStrike" cap="none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120</a:t>
            </a:r>
          </a:p>
        </p:txBody>
      </p:sp>
      <p:sp>
        <p:nvSpPr>
          <p:cNvPr id="1898" name="Shape 1898"/>
          <p:cNvSpPr txBox="1"/>
          <p:nvPr/>
        </p:nvSpPr>
        <p:spPr>
          <a:xfrm>
            <a:off x="5113263" y="2482818"/>
            <a:ext cx="7805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160</a:t>
            </a:r>
          </a:p>
        </p:txBody>
      </p:sp>
      <p:sp>
        <p:nvSpPr>
          <p:cNvPr id="1899" name="Shape 1899"/>
          <p:cNvSpPr txBox="1"/>
          <p:nvPr/>
        </p:nvSpPr>
        <p:spPr>
          <a:xfrm>
            <a:off x="5426853" y="3405453"/>
            <a:ext cx="7805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200</a:t>
            </a:r>
          </a:p>
        </p:txBody>
      </p:sp>
      <p:sp>
        <p:nvSpPr>
          <p:cNvPr id="1900" name="Shape 1900"/>
          <p:cNvSpPr txBox="1"/>
          <p:nvPr/>
        </p:nvSpPr>
        <p:spPr>
          <a:xfrm>
            <a:off x="4975053" y="4332553"/>
            <a:ext cx="7805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240</a:t>
            </a:r>
          </a:p>
        </p:txBody>
      </p:sp>
      <p:grpSp>
        <p:nvGrpSpPr>
          <p:cNvPr id="1901" name="Shape 1901"/>
          <p:cNvGrpSpPr/>
          <p:nvPr/>
        </p:nvGrpSpPr>
        <p:grpSpPr>
          <a:xfrm rot="1956942">
            <a:off x="3091341" y="2036820"/>
            <a:ext cx="2943680" cy="2943680"/>
            <a:chOff x="225386" y="1816067"/>
            <a:chExt cx="2703900" cy="2703900"/>
          </a:xfrm>
        </p:grpSpPr>
        <p:sp>
          <p:nvSpPr>
            <p:cNvPr id="1902" name="Shape 1902"/>
            <p:cNvSpPr/>
            <p:nvPr/>
          </p:nvSpPr>
          <p:spPr>
            <a:xfrm>
              <a:off x="225386" y="1816067"/>
              <a:ext cx="2703900" cy="270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Shape 1903"/>
            <p:cNvSpPr/>
            <p:nvPr/>
          </p:nvSpPr>
          <p:spPr>
            <a:xfrm>
              <a:off x="1494413" y="1859126"/>
              <a:ext cx="165900" cy="1342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0000" y="79999"/>
                    <a:pt x="38399" y="41975"/>
                    <a:pt x="60000" y="0"/>
                  </a:cubicBezTo>
                  <a:lnTo>
                    <a:pt x="6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rgbClr val="992C26"/>
                </a:gs>
                <a:gs pos="50000">
                  <a:srgbClr val="CC3A33"/>
                </a:gs>
                <a:gs pos="100000">
                  <a:srgbClr val="F0453C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Shape 1904"/>
            <p:cNvSpPr/>
            <p:nvPr/>
          </p:nvSpPr>
          <p:spPr>
            <a:xfrm>
              <a:off x="1331133" y="2920418"/>
              <a:ext cx="492599" cy="492599"/>
            </a:xfrm>
            <a:prstGeom prst="ellipse">
              <a:avLst/>
            </a:prstGeom>
            <a:gradFill>
              <a:gsLst>
                <a:gs pos="0">
                  <a:srgbClr val="992C26"/>
                </a:gs>
                <a:gs pos="50000">
                  <a:srgbClr val="CC3A33"/>
                </a:gs>
                <a:gs pos="100000">
                  <a:srgbClr val="F0453C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5" name="Shape 1905"/>
          <p:cNvGrpSpPr/>
          <p:nvPr/>
        </p:nvGrpSpPr>
        <p:grpSpPr>
          <a:xfrm>
            <a:off x="2794561" y="1886629"/>
            <a:ext cx="3541664" cy="3074576"/>
            <a:chOff x="4219844" y="1879129"/>
            <a:chExt cx="3541664" cy="3074576"/>
          </a:xfrm>
        </p:grpSpPr>
        <p:cxnSp>
          <p:nvCxnSpPr>
            <p:cNvPr id="1906" name="Shape 1906"/>
            <p:cNvCxnSpPr/>
            <p:nvPr/>
          </p:nvCxnSpPr>
          <p:spPr>
            <a:xfrm rot="10800000">
              <a:off x="7036364" y="4786573"/>
              <a:ext cx="143400" cy="16710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907" name="Shape 1907"/>
            <p:cNvGrpSpPr/>
            <p:nvPr/>
          </p:nvGrpSpPr>
          <p:grpSpPr>
            <a:xfrm>
              <a:off x="4219844" y="1879129"/>
              <a:ext cx="3541664" cy="1761153"/>
              <a:chOff x="4823339" y="2624135"/>
              <a:chExt cx="3235282" cy="1617666"/>
            </a:xfrm>
          </p:grpSpPr>
          <p:cxnSp>
            <p:nvCxnSpPr>
              <p:cNvPr id="1908" name="Shape 1908"/>
              <p:cNvCxnSpPr/>
              <p:nvPr/>
            </p:nvCxnSpPr>
            <p:spPr>
              <a:xfrm>
                <a:off x="6440957" y="2624135"/>
                <a:ext cx="0" cy="17520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9" name="Shape 1909"/>
              <p:cNvCxnSpPr/>
              <p:nvPr/>
            </p:nvCxnSpPr>
            <p:spPr>
              <a:xfrm>
                <a:off x="7216039" y="2831803"/>
                <a:ext cx="0" cy="134815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0" name="Shape 1910"/>
              <p:cNvCxnSpPr/>
              <p:nvPr/>
            </p:nvCxnSpPr>
            <p:spPr>
              <a:xfrm>
                <a:off x="7071471" y="2758155"/>
                <a:ext cx="0" cy="13496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1" name="Shape 1911"/>
              <p:cNvCxnSpPr/>
              <p:nvPr/>
            </p:nvCxnSpPr>
            <p:spPr>
              <a:xfrm>
                <a:off x="6919993" y="2700001"/>
                <a:ext cx="0" cy="1347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2" name="Shape 1912"/>
              <p:cNvCxnSpPr/>
              <p:nvPr/>
            </p:nvCxnSpPr>
            <p:spPr>
              <a:xfrm>
                <a:off x="6763339" y="2658027"/>
                <a:ext cx="0" cy="1349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3" name="Shape 1913"/>
              <p:cNvCxnSpPr/>
              <p:nvPr/>
            </p:nvCxnSpPr>
            <p:spPr>
              <a:xfrm>
                <a:off x="6602999" y="2632628"/>
                <a:ext cx="0" cy="13483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4" name="Shape 1914"/>
              <p:cNvCxnSpPr/>
              <p:nvPr/>
            </p:nvCxnSpPr>
            <p:spPr>
              <a:xfrm rot="10800000">
                <a:off x="6278905" y="2632596"/>
                <a:ext cx="0" cy="13483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5" name="Shape 1915"/>
              <p:cNvCxnSpPr/>
              <p:nvPr/>
            </p:nvCxnSpPr>
            <p:spPr>
              <a:xfrm rot="10800000">
                <a:off x="6118702" y="2657887"/>
                <a:ext cx="0" cy="1349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Shape 1916"/>
              <p:cNvCxnSpPr/>
              <p:nvPr/>
            </p:nvCxnSpPr>
            <p:spPr>
              <a:xfrm rot="10800000">
                <a:off x="5961877" y="2700109"/>
                <a:ext cx="0" cy="1347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Shape 1917"/>
              <p:cNvCxnSpPr/>
              <p:nvPr/>
            </p:nvCxnSpPr>
            <p:spPr>
              <a:xfrm rot="10800000">
                <a:off x="5810373" y="2758006"/>
                <a:ext cx="0" cy="13496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Shape 1918"/>
              <p:cNvCxnSpPr/>
              <p:nvPr/>
            </p:nvCxnSpPr>
            <p:spPr>
              <a:xfrm rot="10800000">
                <a:off x="5665777" y="2831849"/>
                <a:ext cx="0" cy="134815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Shape 1919"/>
              <p:cNvCxnSpPr/>
              <p:nvPr/>
            </p:nvCxnSpPr>
            <p:spPr>
              <a:xfrm rot="10800000">
                <a:off x="5529754" y="2920094"/>
                <a:ext cx="0" cy="134897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Shape 1920"/>
              <p:cNvCxnSpPr/>
              <p:nvPr/>
            </p:nvCxnSpPr>
            <p:spPr>
              <a:xfrm rot="10800000">
                <a:off x="5358417" y="3039500"/>
                <a:ext cx="131700" cy="153599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Shape 1921"/>
              <p:cNvCxnSpPr/>
              <p:nvPr/>
            </p:nvCxnSpPr>
            <p:spPr>
              <a:xfrm rot="10800000">
                <a:off x="5288877" y="3136981"/>
                <a:ext cx="0" cy="134885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2" name="Shape 1922"/>
              <p:cNvCxnSpPr/>
              <p:nvPr/>
            </p:nvCxnSpPr>
            <p:spPr>
              <a:xfrm rot="10800000">
                <a:off x="5186697" y="3263150"/>
                <a:ext cx="0" cy="134897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3" name="Shape 1923"/>
              <p:cNvCxnSpPr/>
              <p:nvPr/>
            </p:nvCxnSpPr>
            <p:spPr>
              <a:xfrm rot="10800000">
                <a:off x="5098412" y="3399214"/>
                <a:ext cx="0" cy="134815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Shape 1924"/>
              <p:cNvCxnSpPr/>
              <p:nvPr/>
            </p:nvCxnSpPr>
            <p:spPr>
              <a:xfrm rot="10800000">
                <a:off x="5024647" y="3543732"/>
                <a:ext cx="0" cy="13496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Shape 1925"/>
              <p:cNvCxnSpPr/>
              <p:nvPr/>
            </p:nvCxnSpPr>
            <p:spPr>
              <a:xfrm rot="10800000">
                <a:off x="4966623" y="3695363"/>
                <a:ext cx="0" cy="1347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Shape 1926"/>
              <p:cNvCxnSpPr/>
              <p:nvPr/>
            </p:nvCxnSpPr>
            <p:spPr>
              <a:xfrm rot="10800000">
                <a:off x="4924500" y="3852089"/>
                <a:ext cx="0" cy="1349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Shape 1927"/>
              <p:cNvCxnSpPr/>
              <p:nvPr/>
            </p:nvCxnSpPr>
            <p:spPr>
              <a:xfrm rot="10800000">
                <a:off x="4899171" y="4012331"/>
                <a:ext cx="0" cy="13483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8" name="Shape 1928"/>
              <p:cNvCxnSpPr/>
              <p:nvPr/>
            </p:nvCxnSpPr>
            <p:spPr>
              <a:xfrm>
                <a:off x="7783546" y="3399311"/>
                <a:ext cx="0" cy="134815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9" name="Shape 1929"/>
              <p:cNvCxnSpPr/>
              <p:nvPr/>
            </p:nvCxnSpPr>
            <p:spPr>
              <a:xfrm>
                <a:off x="7695075" y="3263113"/>
                <a:ext cx="0" cy="134897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Shape 1930"/>
              <p:cNvCxnSpPr/>
              <p:nvPr/>
            </p:nvCxnSpPr>
            <p:spPr>
              <a:xfrm>
                <a:off x="7593015" y="3137079"/>
                <a:ext cx="0" cy="134885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Shape 1931"/>
              <p:cNvCxnSpPr/>
              <p:nvPr/>
            </p:nvCxnSpPr>
            <p:spPr>
              <a:xfrm flipH="1">
                <a:off x="7391686" y="3039641"/>
                <a:ext cx="131700" cy="153599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2" name="Shape 1932"/>
              <p:cNvCxnSpPr/>
              <p:nvPr/>
            </p:nvCxnSpPr>
            <p:spPr>
              <a:xfrm>
                <a:off x="7352196" y="2920234"/>
                <a:ext cx="0" cy="134897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3" name="Shape 1933"/>
              <p:cNvCxnSpPr/>
              <p:nvPr/>
            </p:nvCxnSpPr>
            <p:spPr>
              <a:xfrm rot="10800000">
                <a:off x="7883421" y="4241801"/>
                <a:ext cx="175200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4" name="Shape 1934"/>
              <p:cNvCxnSpPr/>
              <p:nvPr/>
            </p:nvCxnSpPr>
            <p:spPr>
              <a:xfrm rot="10800000">
                <a:off x="4823339" y="4241801"/>
                <a:ext cx="175200" cy="0"/>
              </a:xfrm>
              <a:prstGeom prst="straightConnector1">
                <a:avLst/>
              </a:prstGeom>
              <a:noFill/>
              <a:ln w="381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5" name="Shape 1935"/>
              <p:cNvCxnSpPr/>
              <p:nvPr/>
            </p:nvCxnSpPr>
            <p:spPr>
              <a:xfrm>
                <a:off x="7982709" y="4012340"/>
                <a:ext cx="0" cy="13483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6" name="Shape 1936"/>
              <p:cNvCxnSpPr/>
              <p:nvPr/>
            </p:nvCxnSpPr>
            <p:spPr>
              <a:xfrm>
                <a:off x="7957272" y="3851961"/>
                <a:ext cx="0" cy="1349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7" name="Shape 1937"/>
              <p:cNvCxnSpPr/>
              <p:nvPr/>
            </p:nvCxnSpPr>
            <p:spPr>
              <a:xfrm>
                <a:off x="7915397" y="3695406"/>
                <a:ext cx="0" cy="134716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8" name="Shape 1938"/>
              <p:cNvCxnSpPr/>
              <p:nvPr/>
            </p:nvCxnSpPr>
            <p:spPr>
              <a:xfrm>
                <a:off x="7857117" y="3543802"/>
                <a:ext cx="0" cy="134969"/>
              </a:xfrm>
              <a:prstGeom prst="straightConnector1">
                <a:avLst/>
              </a:prstGeom>
              <a:noFill/>
              <a:ln w="1905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939" name="Shape 1939"/>
            <p:cNvCxnSpPr/>
            <p:nvPr/>
          </p:nvCxnSpPr>
          <p:spPr>
            <a:xfrm flipH="1">
              <a:off x="4822773" y="4786605"/>
              <a:ext cx="143400" cy="167100"/>
            </a:xfrm>
            <a:prstGeom prst="straightConnector1">
              <a:avLst/>
            </a:pr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0" name="Shape 1940"/>
            <p:cNvCxnSpPr/>
            <p:nvPr/>
          </p:nvCxnSpPr>
          <p:spPr>
            <a:xfrm>
              <a:off x="4747030" y="4700776"/>
              <a:ext cx="0" cy="146793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1" name="Shape 1941"/>
            <p:cNvCxnSpPr/>
            <p:nvPr/>
          </p:nvCxnSpPr>
          <p:spPr>
            <a:xfrm>
              <a:off x="4635888" y="4563553"/>
              <a:ext cx="0" cy="146895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2" name="Shape 1942"/>
            <p:cNvCxnSpPr/>
            <p:nvPr/>
          </p:nvCxnSpPr>
          <p:spPr>
            <a:xfrm>
              <a:off x="4539655" y="4415379"/>
              <a:ext cx="0" cy="146908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3" name="Shape 1943"/>
            <p:cNvCxnSpPr/>
            <p:nvPr/>
          </p:nvCxnSpPr>
          <p:spPr>
            <a:xfrm>
              <a:off x="4459491" y="4257979"/>
              <a:ext cx="0" cy="146788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4" name="Shape 1944"/>
            <p:cNvCxnSpPr/>
            <p:nvPr/>
          </p:nvCxnSpPr>
          <p:spPr>
            <a:xfrm>
              <a:off x="4396235" y="4093082"/>
              <a:ext cx="0" cy="146670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5" name="Shape 1945"/>
            <p:cNvCxnSpPr/>
            <p:nvPr/>
          </p:nvCxnSpPr>
          <p:spPr>
            <a:xfrm>
              <a:off x="4350399" y="3922385"/>
              <a:ext cx="0" cy="146921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6" name="Shape 1946"/>
            <p:cNvCxnSpPr/>
            <p:nvPr/>
          </p:nvCxnSpPr>
          <p:spPr>
            <a:xfrm>
              <a:off x="4322767" y="3747848"/>
              <a:ext cx="0" cy="146898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7" name="Shape 1947"/>
            <p:cNvCxnSpPr/>
            <p:nvPr/>
          </p:nvCxnSpPr>
          <p:spPr>
            <a:xfrm rot="10800000">
              <a:off x="7462921" y="4415259"/>
              <a:ext cx="0" cy="146908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8" name="Shape 1948"/>
            <p:cNvCxnSpPr/>
            <p:nvPr/>
          </p:nvCxnSpPr>
          <p:spPr>
            <a:xfrm rot="10800000">
              <a:off x="7366721" y="4563416"/>
              <a:ext cx="0" cy="146895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9" name="Shape 1949"/>
            <p:cNvCxnSpPr/>
            <p:nvPr/>
          </p:nvCxnSpPr>
          <p:spPr>
            <a:xfrm rot="10800000">
              <a:off x="7255511" y="4700878"/>
              <a:ext cx="0" cy="146793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0" name="Shape 1950"/>
            <p:cNvCxnSpPr/>
            <p:nvPr/>
          </p:nvCxnSpPr>
          <p:spPr>
            <a:xfrm rot="10800000">
              <a:off x="7679767" y="3747888"/>
              <a:ext cx="0" cy="146898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1" name="Shape 1951"/>
            <p:cNvCxnSpPr/>
            <p:nvPr/>
          </p:nvCxnSpPr>
          <p:spPr>
            <a:xfrm rot="10800000">
              <a:off x="7652132" y="3922298"/>
              <a:ext cx="0" cy="146921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2" name="Shape 1952"/>
            <p:cNvCxnSpPr/>
            <p:nvPr/>
          </p:nvCxnSpPr>
          <p:spPr>
            <a:xfrm rot="10800000">
              <a:off x="7606520" y="4093134"/>
              <a:ext cx="0" cy="146670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3" name="Shape 1953"/>
            <p:cNvCxnSpPr/>
            <p:nvPr/>
          </p:nvCxnSpPr>
          <p:spPr>
            <a:xfrm rot="10800000">
              <a:off x="7543158" y="4257972"/>
              <a:ext cx="0" cy="146788"/>
            </a:xfrm>
            <a:prstGeom prst="straightConnector1">
              <a:avLst/>
            </a:pr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54" name="Shape 1954"/>
          <p:cNvSpPr txBox="1"/>
          <p:nvPr/>
        </p:nvSpPr>
        <p:spPr>
          <a:xfrm>
            <a:off x="0" y="5789400"/>
            <a:ext cx="9144000" cy="4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" sz="1200" b="1" dirty="0">
                <a:solidFill>
                  <a:srgbClr val="617A86"/>
                </a:solidFill>
                <a:latin typeface="Merriweather"/>
                <a:ea typeface="Merriweather"/>
                <a:cs typeface="Merriweather"/>
                <a:sym typeface="Merriweather"/>
              </a:rPr>
              <a:t>Diagram featured by </a:t>
            </a:r>
            <a:r>
              <a:rPr lang="en" sz="1200" b="1" u="sng" dirty="0">
                <a:solidFill>
                  <a:srgbClr val="617A86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http://slidemodel.com</a:t>
            </a:r>
          </a:p>
        </p:txBody>
      </p:sp>
      <p:sp>
        <p:nvSpPr>
          <p:cNvPr id="1955" name="Shape 1955"/>
          <p:cNvSpPr/>
          <p:nvPr/>
        </p:nvSpPr>
        <p:spPr>
          <a:xfrm>
            <a:off x="3680921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" sz="18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956" name="Shape 1956"/>
          <p:cNvSpPr txBox="1"/>
          <p:nvPr/>
        </p:nvSpPr>
        <p:spPr>
          <a:xfrm>
            <a:off x="3413142" y="4387818"/>
            <a:ext cx="3974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0</a:t>
            </a:r>
          </a:p>
        </p:txBody>
      </p:sp>
      <p:sp>
        <p:nvSpPr>
          <p:cNvPr id="1957" name="Shape 1957"/>
          <p:cNvSpPr/>
          <p:nvPr/>
        </p:nvSpPr>
        <p:spPr>
          <a:xfrm>
            <a:off x="4037828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800" b="1">
                <a:solidFill>
                  <a:srgbClr val="F55D4B"/>
                </a:solidFill>
              </a:rPr>
              <a:t>9</a:t>
            </a:r>
          </a:p>
        </p:txBody>
      </p:sp>
      <p:sp>
        <p:nvSpPr>
          <p:cNvPr id="1958" name="Shape 1958"/>
          <p:cNvSpPr/>
          <p:nvPr/>
        </p:nvSpPr>
        <p:spPr>
          <a:xfrm>
            <a:off x="4394735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959" name="Shape 1959"/>
          <p:cNvSpPr/>
          <p:nvPr/>
        </p:nvSpPr>
        <p:spPr>
          <a:xfrm>
            <a:off x="4751642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960" name="Shape 1960"/>
          <p:cNvSpPr/>
          <p:nvPr/>
        </p:nvSpPr>
        <p:spPr>
          <a:xfrm>
            <a:off x="5108549" y="4993150"/>
            <a:ext cx="336900" cy="315600"/>
          </a:xfrm>
          <a:prstGeom prst="roundRect">
            <a:avLst>
              <a:gd name="adj" fmla="val 16667"/>
            </a:avLst>
          </a:prstGeom>
          <a:solidFill>
            <a:srgbClr val="66666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 b="1" i="0" u="none" strike="noStrike" cap="none">
                <a:solidFill>
                  <a:srgbClr val="F55D4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grpSp>
        <p:nvGrpSpPr>
          <p:cNvPr id="1961" name="Shape 1961"/>
          <p:cNvGrpSpPr/>
          <p:nvPr/>
        </p:nvGrpSpPr>
        <p:grpSpPr>
          <a:xfrm>
            <a:off x="4170094" y="3980786"/>
            <a:ext cx="869100" cy="684985"/>
            <a:chOff x="5595376" y="3951514"/>
            <a:chExt cx="869100" cy="684985"/>
          </a:xfrm>
        </p:grpSpPr>
        <p:sp>
          <p:nvSpPr>
            <p:cNvPr id="1962" name="Shape 1962"/>
            <p:cNvSpPr txBox="1"/>
            <p:nvPr/>
          </p:nvSpPr>
          <p:spPr>
            <a:xfrm>
              <a:off x="5595376" y="3951514"/>
              <a:ext cx="869100" cy="461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2400" b="1" i="0" u="none" strike="noStrike" cap="none">
                  <a:solidFill>
                    <a:srgbClr val="F55D4B"/>
                  </a:solidFill>
                  <a:latin typeface="Arial"/>
                  <a:ea typeface="Arial"/>
                  <a:cs typeface="Arial"/>
                  <a:sym typeface="Arial"/>
                </a:rPr>
                <a:t>MPH</a:t>
              </a:r>
            </a:p>
          </p:txBody>
        </p:sp>
        <p:sp>
          <p:nvSpPr>
            <p:cNvPr id="1963" name="Shape 1963"/>
            <p:cNvSpPr txBox="1"/>
            <p:nvPr/>
          </p:nvSpPr>
          <p:spPr>
            <a:xfrm>
              <a:off x="5687550" y="4267200"/>
              <a:ext cx="684900" cy="369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" sz="1800" b="0" i="0" u="none" strike="noStrike" cap="none">
                  <a:solidFill>
                    <a:srgbClr val="D8D8D8"/>
                  </a:solidFill>
                  <a:latin typeface="Arial"/>
                  <a:ea typeface="Arial"/>
                  <a:cs typeface="Arial"/>
                  <a:sym typeface="Arial"/>
                </a:rPr>
                <a:t>km/h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Shape 2076"/>
          <p:cNvSpPr txBox="1">
            <a:spLocks noGrp="1"/>
          </p:cNvSpPr>
          <p:nvPr>
            <p:ph type="ctrTitle" idx="4294967295"/>
          </p:nvPr>
        </p:nvSpPr>
        <p:spPr>
          <a:xfrm>
            <a:off x="1715250" y="1486725"/>
            <a:ext cx="5713500" cy="1104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</a:rPr>
              <a:t>Thanks!</a:t>
            </a:r>
          </a:p>
        </p:txBody>
      </p:sp>
      <p:sp>
        <p:nvSpPr>
          <p:cNvPr id="2077" name="Shape 2077"/>
          <p:cNvSpPr txBox="1">
            <a:spLocks noGrp="1"/>
          </p:cNvSpPr>
          <p:nvPr>
            <p:ph type="subTitle" idx="4294967295"/>
          </p:nvPr>
        </p:nvSpPr>
        <p:spPr>
          <a:xfrm>
            <a:off x="1715250" y="2415150"/>
            <a:ext cx="57135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Any questions?</a:t>
            </a:r>
          </a:p>
        </p:txBody>
      </p:sp>
      <p:sp>
        <p:nvSpPr>
          <p:cNvPr id="2078" name="Shape 2078"/>
          <p:cNvSpPr txBox="1">
            <a:spLocks noGrp="1"/>
          </p:cNvSpPr>
          <p:nvPr>
            <p:ph type="body" idx="4294967295"/>
          </p:nvPr>
        </p:nvSpPr>
        <p:spPr>
          <a:xfrm>
            <a:off x="1715250" y="1340768"/>
            <a:ext cx="5713500" cy="315165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1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7848872" cy="7417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References: </a:t>
            </a:r>
          </a:p>
          <a:p>
            <a:endParaRPr lang="en-US" dirty="0"/>
          </a:p>
          <a:p>
            <a:r>
              <a:rPr lang="en-US" dirty="0" smtClean="0"/>
              <a:t>Armstrong, C. 2004, The influence of report gender on source selection in newspaper stories, </a:t>
            </a:r>
            <a:r>
              <a:rPr lang="en-US" i="1" dirty="0" smtClean="0"/>
              <a:t>Journalism &amp; Mass Communication Quarterly</a:t>
            </a:r>
            <a:r>
              <a:rPr lang="en-US" dirty="0" smtClean="0"/>
              <a:t>, 81:1, 139-154</a:t>
            </a:r>
          </a:p>
          <a:p>
            <a:endParaRPr lang="en-US" dirty="0" smtClean="0"/>
          </a:p>
          <a:p>
            <a:r>
              <a:rPr lang="en-US" dirty="0" err="1" smtClean="0"/>
              <a:t>Comrie</a:t>
            </a:r>
            <a:r>
              <a:rPr lang="en-US" dirty="0" smtClean="0"/>
              <a:t>, M. 1999, Television news and broadcast deregulation in New Zealand, </a:t>
            </a:r>
            <a:r>
              <a:rPr lang="en-US" i="1" dirty="0" smtClean="0"/>
              <a:t>Journal of Communication</a:t>
            </a:r>
            <a:r>
              <a:rPr lang="en-US" dirty="0" smtClean="0"/>
              <a:t>, 49:2, 42-54</a:t>
            </a:r>
            <a:endParaRPr lang="en-NZ" dirty="0"/>
          </a:p>
          <a:p>
            <a:endParaRPr lang="en-US" dirty="0"/>
          </a:p>
          <a:p>
            <a:r>
              <a:rPr lang="en-US" dirty="0" err="1" smtClean="0"/>
              <a:t>Gans</a:t>
            </a:r>
            <a:r>
              <a:rPr lang="en-US" dirty="0"/>
              <a:t>, H. 1979, </a:t>
            </a:r>
            <a:r>
              <a:rPr lang="en-US" i="1" dirty="0"/>
              <a:t>Deciding </a:t>
            </a:r>
            <a:r>
              <a:rPr lang="en-US" i="1" dirty="0" smtClean="0"/>
              <a:t>what’s new</a:t>
            </a:r>
            <a:r>
              <a:rPr lang="en-US" dirty="0"/>
              <a:t>, Vintage Books, New York</a:t>
            </a:r>
            <a:endParaRPr lang="en-NZ" dirty="0"/>
          </a:p>
          <a:p>
            <a:endParaRPr lang="en-US" dirty="0"/>
          </a:p>
          <a:p>
            <a:r>
              <a:rPr lang="en-NZ" dirty="0"/>
              <a:t>Manning, P. 2001, </a:t>
            </a:r>
            <a:r>
              <a:rPr lang="en-NZ" i="1" dirty="0"/>
              <a:t>News and news sources: A critical introduction</a:t>
            </a:r>
            <a:r>
              <a:rPr lang="en-NZ" dirty="0"/>
              <a:t>, Sage, London.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Park, D., Kim, G., &amp; On, B., 2016, ‘Understanding the network fundamentals of news sources associated with a specific topic’, </a:t>
            </a:r>
            <a:r>
              <a:rPr lang="en-NZ" i="1" dirty="0"/>
              <a:t>Information Science</a:t>
            </a:r>
            <a:r>
              <a:rPr lang="en-NZ" dirty="0"/>
              <a:t>, 372, 32-52.</a:t>
            </a:r>
          </a:p>
          <a:p>
            <a:r>
              <a:rPr lang="en-NZ" dirty="0"/>
              <a:t> </a:t>
            </a:r>
          </a:p>
          <a:p>
            <a:r>
              <a:rPr lang="en-NZ" dirty="0"/>
              <a:t>Ruper, V. 2006, ‘How did you find that out? Transparency of the newsgathering process and the meaning of news, </a:t>
            </a:r>
            <a:r>
              <a:rPr lang="en-NZ" i="1" dirty="0"/>
              <a:t>Journalism Studies</a:t>
            </a:r>
            <a:r>
              <a:rPr lang="en-NZ" dirty="0"/>
              <a:t>, 7:1, 127-143.</a:t>
            </a:r>
          </a:p>
          <a:p>
            <a:r>
              <a:rPr lang="en-NZ" dirty="0"/>
              <a:t> </a:t>
            </a:r>
            <a:endParaRPr lang="en-NZ" dirty="0" smtClean="0"/>
          </a:p>
          <a:p>
            <a:r>
              <a:rPr lang="en-US" dirty="0" err="1"/>
              <a:t>Sigal</a:t>
            </a:r>
            <a:r>
              <a:rPr lang="en-US" dirty="0"/>
              <a:t>. L. 1973, </a:t>
            </a:r>
            <a:r>
              <a:rPr lang="en-US" i="1" dirty="0"/>
              <a:t>Reporters and </a:t>
            </a:r>
            <a:r>
              <a:rPr lang="en-US" i="1" dirty="0" smtClean="0"/>
              <a:t>officials</a:t>
            </a:r>
            <a:r>
              <a:rPr lang="en-US" i="1" dirty="0"/>
              <a:t>: The </a:t>
            </a:r>
            <a:r>
              <a:rPr lang="en-US" i="1" dirty="0" smtClean="0"/>
              <a:t>organization </a:t>
            </a:r>
            <a:r>
              <a:rPr lang="en-US" i="1" dirty="0"/>
              <a:t>and </a:t>
            </a:r>
            <a:r>
              <a:rPr lang="en-US" i="1" dirty="0" smtClean="0"/>
              <a:t>politics </a:t>
            </a:r>
            <a:r>
              <a:rPr lang="en-US" i="1" dirty="0"/>
              <a:t>of </a:t>
            </a:r>
            <a:r>
              <a:rPr lang="en-US" i="1" dirty="0" err="1" smtClean="0"/>
              <a:t>newsmaking</a:t>
            </a:r>
            <a:r>
              <a:rPr lang="en-US" i="1" dirty="0"/>
              <a:t>,</a:t>
            </a:r>
            <a:r>
              <a:rPr lang="en-US" dirty="0"/>
              <a:t> D.C. Heath, Lexington. Mas</a:t>
            </a:r>
            <a:r>
              <a:rPr lang="en-US" dirty="0" smtClean="0"/>
              <a:t>.</a:t>
            </a:r>
            <a:endParaRPr lang="en-NZ" dirty="0"/>
          </a:p>
          <a:p>
            <a:endParaRPr lang="en-NZ" dirty="0"/>
          </a:p>
          <a:p>
            <a:r>
              <a:rPr lang="en-NZ" dirty="0"/>
              <a:t>Tiffen, R. Jones, P., Rowe, D., Aalberg, T., Coen, S., Curran, J., Hayashi, K., Iyengar, S., Mazzoleni, G. Papathanassopoulos, S., Rojas, H. &amp; Soroka, S. 2014, ‘Sources in the news’, </a:t>
            </a:r>
            <a:r>
              <a:rPr lang="en-NZ" i="1" dirty="0"/>
              <a:t>Journalism Studies</a:t>
            </a:r>
            <a:r>
              <a:rPr lang="en-NZ" dirty="0"/>
              <a:t>, 15:4, 374-391</a:t>
            </a:r>
            <a:r>
              <a:rPr lang="en-NZ" dirty="0" smtClean="0"/>
              <a:t>.</a:t>
            </a:r>
          </a:p>
          <a:p>
            <a:endParaRPr lang="en-NZ" dirty="0"/>
          </a:p>
          <a:p>
            <a:r>
              <a:rPr lang="en-US" dirty="0" smtClean="0"/>
              <a:t>Tuchman</a:t>
            </a:r>
            <a:r>
              <a:rPr lang="en-US" dirty="0"/>
              <a:t>, </a:t>
            </a:r>
            <a:r>
              <a:rPr lang="en-US" dirty="0" smtClean="0"/>
              <a:t>G., Arlene  </a:t>
            </a:r>
            <a:r>
              <a:rPr lang="en-US" dirty="0"/>
              <a:t>K. Daniels, </a:t>
            </a:r>
            <a:r>
              <a:rPr lang="en-US" dirty="0" smtClean="0"/>
              <a:t>A. and Benet</a:t>
            </a:r>
            <a:r>
              <a:rPr lang="en-US" dirty="0"/>
              <a:t>, </a:t>
            </a:r>
            <a:r>
              <a:rPr lang="en-US" dirty="0" smtClean="0"/>
              <a:t>J. 1978, Hearth </a:t>
            </a:r>
            <a:r>
              <a:rPr lang="en-US" dirty="0"/>
              <a:t>and Home: Images of Women in Mass Media (New York: Oxford University Press, 1978), 28.</a:t>
            </a:r>
            <a:endParaRPr lang="en-NZ" dirty="0"/>
          </a:p>
          <a:p>
            <a:endParaRPr lang="en-NZ" dirty="0"/>
          </a:p>
          <a:p>
            <a:r>
              <a:rPr lang="en-NZ" dirty="0"/>
              <a:t> </a:t>
            </a:r>
          </a:p>
          <a:p>
            <a:r>
              <a:rPr lang="en-NZ" dirty="0"/>
              <a:t> </a:t>
            </a:r>
            <a:r>
              <a:rPr lang="en-US" dirty="0"/>
              <a:t> </a:t>
            </a:r>
            <a:endParaRPr lang="en-NZ" dirty="0"/>
          </a:p>
          <a:p>
            <a:r>
              <a:rPr lang="en-NZ" dirty="0"/>
              <a:t> 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hape 2108"/>
          <p:cNvSpPr/>
          <p:nvPr/>
        </p:nvSpPr>
        <p:spPr>
          <a:xfrm>
            <a:off x="4788024" y="0"/>
            <a:ext cx="576064" cy="692696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Shape 2110"/>
          <p:cNvSpPr/>
          <p:nvPr/>
        </p:nvSpPr>
        <p:spPr>
          <a:xfrm>
            <a:off x="5580112" y="0"/>
            <a:ext cx="643147" cy="693221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53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880499" cy="777000"/>
          </a:xfrm>
        </p:spPr>
        <p:txBody>
          <a:bodyPr/>
          <a:lstStyle/>
          <a:p>
            <a:r>
              <a:rPr lang="en-US" dirty="0" smtClean="0"/>
              <a:t>News Source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616" y="1484784"/>
            <a:ext cx="6880499" cy="4664999"/>
          </a:xfrm>
        </p:spPr>
        <p:txBody>
          <a:bodyPr/>
          <a:lstStyle/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1800" dirty="0" err="1" smtClean="0"/>
              <a:t>Sigal</a:t>
            </a:r>
            <a:r>
              <a:rPr lang="en-US" sz="1800" dirty="0" smtClean="0"/>
              <a:t> (1973): Reporters and Officials</a:t>
            </a:r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1800" dirty="0" err="1" smtClean="0"/>
              <a:t>Gans</a:t>
            </a:r>
            <a:r>
              <a:rPr lang="en-US" sz="1800" dirty="0" smtClean="0"/>
              <a:t> (1979): Deciding What’s News  </a:t>
            </a:r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1800" dirty="0" smtClean="0"/>
              <a:t>Tuchman et al. (1993): Hearth and Home</a:t>
            </a:r>
            <a:endParaRPr lang="en-US" sz="1800" dirty="0"/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1800" dirty="0" smtClean="0"/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1800" dirty="0" smtClean="0"/>
              <a:t>Lack of diversity in news sources</a:t>
            </a:r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1800" dirty="0"/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1800" dirty="0" smtClean="0"/>
              <a:t>Dominance of officials and experts (</a:t>
            </a:r>
            <a:r>
              <a:rPr lang="en-US" sz="1800" dirty="0" err="1" smtClean="0"/>
              <a:t>authorised</a:t>
            </a:r>
            <a:r>
              <a:rPr lang="en-US" sz="1800" dirty="0" smtClean="0"/>
              <a:t> knowers)</a:t>
            </a:r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1800" dirty="0"/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1800" dirty="0" smtClean="0"/>
              <a:t>Continued gender imbalance</a:t>
            </a:r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1800" dirty="0" smtClean="0"/>
              <a:t>Tuchman et  al. (1993): “Symbolic annihilation”;</a:t>
            </a:r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1800" dirty="0" smtClean="0"/>
              <a:t>Two men over a woman </a:t>
            </a:r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1800" dirty="0"/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1800" dirty="0" err="1" smtClean="0"/>
              <a:t>Craitics</a:t>
            </a:r>
            <a:r>
              <a:rPr lang="en-US" sz="1800" dirty="0" smtClean="0"/>
              <a:t> even explain why diversity in sources should not be expected: </a:t>
            </a:r>
            <a:r>
              <a:rPr lang="en-US" sz="1800" dirty="0" err="1" smtClean="0"/>
              <a:t>routinization</a:t>
            </a:r>
            <a:r>
              <a:rPr lang="en-US" sz="1800" dirty="0" smtClean="0"/>
              <a:t> of news work </a:t>
            </a:r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sz="1800" dirty="0"/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r>
              <a:rPr lang="en-US" sz="1800" dirty="0" smtClean="0"/>
              <a:t>Diversity and multiplicity: a core value in democratic system </a:t>
            </a:r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dirty="0"/>
          </a:p>
          <a:p>
            <a:pPr marL="457200" indent="-457200">
              <a:buClr>
                <a:srgbClr val="0000FF"/>
              </a:buClr>
              <a:buSzPct val="60000"/>
              <a:buFont typeface="Wingdings" charset="2"/>
              <a:buChar char="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1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351837" cy="13414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  <a:latin typeface="Calibri" charset="0"/>
              </a:rPr>
              <a:t>News </a:t>
            </a:r>
            <a:r>
              <a:rPr lang="en-US" sz="3600" dirty="0">
                <a:solidFill>
                  <a:srgbClr val="0000FF"/>
                </a:solidFill>
                <a:latin typeface="Calibri" charset="0"/>
              </a:rPr>
              <a:t>sources</a:t>
            </a:r>
            <a:br>
              <a:rPr lang="en-US" sz="3600" dirty="0">
                <a:solidFill>
                  <a:srgbClr val="0000FF"/>
                </a:solidFill>
                <a:latin typeface="Calibri" charset="0"/>
              </a:rPr>
            </a:br>
            <a:r>
              <a:rPr lang="en-US" sz="2400" b="1" i="1" dirty="0">
                <a:solidFill>
                  <a:srgbClr val="0000FF"/>
                </a:solidFill>
                <a:latin typeface="Consolas" charset="0"/>
              </a:rPr>
              <a:t>The </a:t>
            </a:r>
            <a:r>
              <a:rPr lang="en-US" sz="2400" b="1" i="1" dirty="0" smtClean="0">
                <a:solidFill>
                  <a:srgbClr val="0000FF"/>
                </a:solidFill>
                <a:latin typeface="Consolas" charset="0"/>
              </a:rPr>
              <a:t>Age (Vic.)</a:t>
            </a:r>
            <a:r>
              <a:rPr lang="en-US" sz="2400" i="1" dirty="0" smtClean="0">
                <a:solidFill>
                  <a:srgbClr val="0000FF"/>
                </a:solidFill>
                <a:latin typeface="Consolas" charset="0"/>
              </a:rPr>
              <a:t>,</a:t>
            </a:r>
            <a:r>
              <a:rPr lang="en-US" sz="2400" dirty="0" smtClean="0">
                <a:solidFill>
                  <a:srgbClr val="0000FF"/>
                </a:solidFill>
                <a:latin typeface="Consolas" charset="0"/>
              </a:rPr>
              <a:t> Apr 18, </a:t>
            </a:r>
            <a:r>
              <a:rPr lang="en-US" sz="2400" dirty="0">
                <a:solidFill>
                  <a:srgbClr val="0000FF"/>
                </a:solidFill>
                <a:latin typeface="Consolas" charset="0"/>
              </a:rPr>
              <a:t>2010 Sunday</a:t>
            </a:r>
            <a:endParaRPr lang="en-US" sz="4000" dirty="0">
              <a:latin typeface="Calibri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15616" y="1557338"/>
            <a:ext cx="8028384" cy="511202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AU" sz="1800" b="1" i="1" dirty="0">
                <a:solidFill>
                  <a:srgbClr val="FF0000"/>
                </a:solidFill>
                <a:latin typeface="Calibri" charset="0"/>
              </a:rPr>
              <a:t>News source:</a:t>
            </a:r>
            <a:r>
              <a:rPr lang="en-AU" sz="1800" b="1" i="1" dirty="0">
                <a:solidFill>
                  <a:srgbClr val="993300"/>
                </a:solidFill>
                <a:latin typeface="Calibri" charset="0"/>
              </a:rPr>
              <a:t> individual, organisation or any other source of information</a:t>
            </a:r>
            <a:endParaRPr lang="en-AU" sz="18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AU" sz="2400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AU" sz="2400" dirty="0">
                <a:latin typeface="Calibri" charset="0"/>
              </a:rPr>
              <a:t>Types of sources:</a:t>
            </a:r>
          </a:p>
          <a:p>
            <a:pPr lvl="1" eaLnBrk="1" hangingPunct="1">
              <a:lnSpc>
                <a:spcPct val="90000"/>
              </a:lnSpc>
            </a:pPr>
            <a:endParaRPr lang="en-AU" sz="20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AU" sz="1800" dirty="0">
                <a:latin typeface="Calibri" charset="0"/>
              </a:rPr>
              <a:t>Politicians </a:t>
            </a:r>
            <a:r>
              <a:rPr lang="en-AU" sz="1800" dirty="0">
                <a:solidFill>
                  <a:srgbClr val="0000FF"/>
                </a:solidFill>
                <a:latin typeface="Calibri" charset="0"/>
              </a:rPr>
              <a:t>(ministers, </a:t>
            </a:r>
            <a:r>
              <a:rPr lang="en-AU" sz="1800" dirty="0" smtClean="0">
                <a:solidFill>
                  <a:srgbClr val="0000FF"/>
                </a:solidFill>
                <a:latin typeface="Calibri" charset="0"/>
              </a:rPr>
              <a:t>political leaders, spokespersons</a:t>
            </a:r>
            <a:r>
              <a:rPr lang="en-AU" sz="1800" dirty="0">
                <a:solidFill>
                  <a:srgbClr val="0000FF"/>
                </a:solidFill>
                <a:latin typeface="Calibri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AU" sz="18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AU" sz="1800" dirty="0">
                <a:latin typeface="Calibri" charset="0"/>
              </a:rPr>
              <a:t>Government </a:t>
            </a:r>
            <a:r>
              <a:rPr lang="en-AU" sz="1800" dirty="0" smtClean="0">
                <a:latin typeface="Calibri" charset="0"/>
              </a:rPr>
              <a:t>officials </a:t>
            </a:r>
            <a:r>
              <a:rPr lang="en-AU" sz="1800" dirty="0" smtClean="0">
                <a:solidFill>
                  <a:srgbClr val="0000FF"/>
                </a:solidFill>
                <a:latin typeface="Calibri" charset="0"/>
              </a:rPr>
              <a:t>(public bureaucrats)</a:t>
            </a:r>
            <a:endParaRPr lang="en-AU" sz="1800" dirty="0">
              <a:solidFill>
                <a:srgbClr val="0000FF"/>
              </a:solidFill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endParaRPr lang="en-AU" sz="18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AU" sz="1800" dirty="0">
                <a:latin typeface="Calibri" charset="0"/>
              </a:rPr>
              <a:t>Other officials </a:t>
            </a:r>
            <a:r>
              <a:rPr lang="en-AU" sz="1800" dirty="0">
                <a:solidFill>
                  <a:srgbClr val="0000FF"/>
                </a:solidFill>
                <a:latin typeface="Calibri" charset="0"/>
              </a:rPr>
              <a:t>(businesses, </a:t>
            </a:r>
            <a:r>
              <a:rPr lang="en-AU" sz="1800" dirty="0" smtClean="0">
                <a:solidFill>
                  <a:srgbClr val="0000FF"/>
                </a:solidFill>
                <a:latin typeface="Calibri" charset="0"/>
              </a:rPr>
              <a:t>civil </a:t>
            </a:r>
            <a:r>
              <a:rPr lang="en-AU" sz="1800" dirty="0" smtClean="0">
                <a:solidFill>
                  <a:srgbClr val="0000FF"/>
                </a:solidFill>
                <a:latin typeface="Calibri" charset="0"/>
              </a:rPr>
              <a:t>organisations</a:t>
            </a:r>
            <a:r>
              <a:rPr lang="en-AU" sz="1800" dirty="0">
                <a:solidFill>
                  <a:srgbClr val="0000FF"/>
                </a:solidFill>
                <a:latin typeface="Calibri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AU" sz="18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AU" sz="1800" dirty="0">
                <a:latin typeface="Calibri" charset="0"/>
              </a:rPr>
              <a:t>Experts </a:t>
            </a:r>
            <a:r>
              <a:rPr lang="en-AU" sz="1800" dirty="0">
                <a:solidFill>
                  <a:srgbClr val="0000FF"/>
                </a:solidFill>
                <a:latin typeface="Calibri" charset="0"/>
              </a:rPr>
              <a:t>(academics, researchers, </a:t>
            </a:r>
            <a:r>
              <a:rPr lang="en-AU" sz="1800" dirty="0" smtClean="0">
                <a:solidFill>
                  <a:srgbClr val="0000FF"/>
                </a:solidFill>
                <a:latin typeface="Calibri" charset="0"/>
              </a:rPr>
              <a:t>technicians, artists</a:t>
            </a:r>
            <a:r>
              <a:rPr lang="en-AU" sz="1800" dirty="0">
                <a:solidFill>
                  <a:srgbClr val="0000FF"/>
                </a:solidFill>
                <a:latin typeface="Calibri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AU" sz="18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AU" sz="1800" dirty="0">
                <a:latin typeface="Calibri" charset="0"/>
              </a:rPr>
              <a:t>Common people </a:t>
            </a:r>
            <a:r>
              <a:rPr lang="en-AU" sz="1800" dirty="0">
                <a:solidFill>
                  <a:srgbClr val="0000FF"/>
                </a:solidFill>
                <a:latin typeface="Calibri" charset="0"/>
              </a:rPr>
              <a:t>(affected people; </a:t>
            </a:r>
            <a:r>
              <a:rPr lang="en-AU" sz="1800" dirty="0" smtClean="0">
                <a:solidFill>
                  <a:srgbClr val="0000FF"/>
                </a:solidFill>
                <a:latin typeface="Calibri" charset="0"/>
              </a:rPr>
              <a:t>eyewitness</a:t>
            </a:r>
            <a:r>
              <a:rPr lang="en-AU" sz="1800" dirty="0" smtClean="0">
                <a:solidFill>
                  <a:srgbClr val="0000FF"/>
                </a:solidFill>
                <a:latin typeface="Calibri" charset="0"/>
              </a:rPr>
              <a:t>, </a:t>
            </a:r>
            <a:r>
              <a:rPr lang="en-AU" sz="1800" dirty="0" err="1" smtClean="0">
                <a:solidFill>
                  <a:srgbClr val="0000FF"/>
                </a:solidFill>
                <a:latin typeface="Calibri" charset="0"/>
              </a:rPr>
              <a:t>vox</a:t>
            </a:r>
            <a:r>
              <a:rPr lang="en-AU" sz="1800" dirty="0" smtClean="0">
                <a:solidFill>
                  <a:srgbClr val="0000FF"/>
                </a:solidFill>
                <a:latin typeface="Calibri" charset="0"/>
              </a:rPr>
              <a:t> pop </a:t>
            </a:r>
            <a:r>
              <a:rPr lang="en-AU" sz="1800" dirty="0">
                <a:solidFill>
                  <a:srgbClr val="0000FF"/>
                </a:solidFill>
                <a:latin typeface="Calibri" charset="0"/>
              </a:rPr>
              <a:t>etc.)</a:t>
            </a:r>
          </a:p>
          <a:p>
            <a:pPr lvl="1" eaLnBrk="1" hangingPunct="1">
              <a:lnSpc>
                <a:spcPct val="90000"/>
              </a:lnSpc>
            </a:pPr>
            <a:endParaRPr lang="en-AU" sz="1800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AU" sz="1800" dirty="0">
                <a:latin typeface="Calibri" charset="0"/>
              </a:rPr>
              <a:t>Others </a:t>
            </a:r>
            <a:r>
              <a:rPr lang="en-AU" sz="1800" dirty="0">
                <a:solidFill>
                  <a:srgbClr val="0000FF"/>
                </a:solidFill>
                <a:latin typeface="Calibri" charset="0"/>
              </a:rPr>
              <a:t>(organisations/reports/individuals)</a:t>
            </a:r>
          </a:p>
        </p:txBody>
      </p:sp>
      <p:pic>
        <p:nvPicPr>
          <p:cNvPr id="25604" name="Picture 24" descr="The Ag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57192"/>
            <a:ext cx="180238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81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91512" cy="1557338"/>
          </a:xfrm>
        </p:spPr>
        <p:txBody>
          <a:bodyPr/>
          <a:lstStyle/>
          <a:p>
            <a:pPr eaLnBrk="1" hangingPunct="1"/>
            <a:r>
              <a:rPr lang="en-AU" sz="3600" dirty="0">
                <a:solidFill>
                  <a:srgbClr val="0000FF"/>
                </a:solidFill>
                <a:latin typeface="Calibri" charset="0"/>
              </a:rPr>
              <a:t>Number of news sources</a:t>
            </a:r>
            <a:r>
              <a:rPr lang="en-AU" dirty="0">
                <a:solidFill>
                  <a:schemeClr val="folHlink"/>
                </a:solidFill>
                <a:latin typeface="Calibri" charset="0"/>
              </a:rPr>
              <a:t/>
            </a:r>
            <a:br>
              <a:rPr lang="en-AU" dirty="0">
                <a:solidFill>
                  <a:schemeClr val="folHlink"/>
                </a:solidFill>
                <a:latin typeface="Calibri" charset="0"/>
              </a:rPr>
            </a:br>
            <a:r>
              <a:rPr lang="en-AU" sz="2400" b="1" i="1" dirty="0">
                <a:solidFill>
                  <a:srgbClr val="0000FF"/>
                </a:solidFill>
                <a:latin typeface="Consolas" charset="0"/>
              </a:rPr>
              <a:t>The </a:t>
            </a:r>
            <a:r>
              <a:rPr lang="en-AU" sz="2400" b="1" i="1" dirty="0" smtClean="0">
                <a:solidFill>
                  <a:srgbClr val="0000FF"/>
                </a:solidFill>
                <a:latin typeface="Consolas" charset="0"/>
              </a:rPr>
              <a:t>Age (Vic.)</a:t>
            </a:r>
            <a:r>
              <a:rPr lang="en-AU" sz="2400" dirty="0" smtClean="0">
                <a:solidFill>
                  <a:srgbClr val="0000FF"/>
                </a:solidFill>
                <a:latin typeface="Consolas" charset="0"/>
              </a:rPr>
              <a:t>, Apr 18, 2010 </a:t>
            </a:r>
            <a:r>
              <a:rPr lang="en-AU" sz="2400" dirty="0">
                <a:solidFill>
                  <a:srgbClr val="0000FF"/>
                </a:solidFill>
                <a:latin typeface="Consolas" charset="0"/>
              </a:rPr>
              <a:t>Sunday</a:t>
            </a:r>
          </a:p>
        </p:txBody>
      </p:sp>
      <p:graphicFrame>
        <p:nvGraphicFramePr>
          <p:cNvPr id="10283" name="Group 43"/>
          <p:cNvGraphicFramePr>
            <a:graphicFrameLocks noGrp="1"/>
          </p:cNvGraphicFramePr>
          <p:nvPr>
            <p:ph idx="1"/>
          </p:nvPr>
        </p:nvGraphicFramePr>
        <p:xfrm>
          <a:off x="539750" y="2060575"/>
          <a:ext cx="8229600" cy="378142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number of news stories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Types of news stories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Hard news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 interest items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Features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How many sources?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Types of sources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Individuals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Organisations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Research reports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Items without a 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29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91512" cy="1138238"/>
          </a:xfrm>
        </p:spPr>
        <p:txBody>
          <a:bodyPr/>
          <a:lstStyle/>
          <a:p>
            <a:pPr eaLnBrk="1" hangingPunct="1"/>
            <a:r>
              <a:rPr lang="en-AU" sz="3600" dirty="0" smtClean="0">
                <a:solidFill>
                  <a:srgbClr val="0000FF"/>
                </a:solidFill>
                <a:latin typeface="Calibri" charset="0"/>
              </a:rPr>
              <a:t>News sources by </a:t>
            </a:r>
            <a:r>
              <a:rPr lang="en-AU" sz="3600" dirty="0" smtClean="0">
                <a:solidFill>
                  <a:srgbClr val="0000FF"/>
                </a:solidFill>
                <a:latin typeface="Calibri" charset="0"/>
              </a:rPr>
              <a:t>T</a:t>
            </a:r>
            <a:r>
              <a:rPr lang="en-AU" sz="3600" dirty="0" smtClean="0">
                <a:solidFill>
                  <a:srgbClr val="0000FF"/>
                </a:solidFill>
                <a:latin typeface="Calibri" charset="0"/>
              </a:rPr>
              <a:t>ype</a:t>
            </a:r>
            <a:r>
              <a:rPr lang="en-AU" sz="3600" i="1" dirty="0">
                <a:solidFill>
                  <a:srgbClr val="0000FF"/>
                </a:solidFill>
                <a:latin typeface="Calibri" charset="0"/>
              </a:rPr>
              <a:t/>
            </a:r>
            <a:br>
              <a:rPr lang="en-AU" sz="3600" i="1" dirty="0">
                <a:solidFill>
                  <a:srgbClr val="0000FF"/>
                </a:solidFill>
                <a:latin typeface="Calibri" charset="0"/>
              </a:rPr>
            </a:br>
            <a:r>
              <a:rPr lang="en-AU" sz="2400" i="1" dirty="0">
                <a:solidFill>
                  <a:srgbClr val="0000FF"/>
                </a:solidFill>
                <a:latin typeface="Consolas" charset="0"/>
              </a:rPr>
              <a:t>The </a:t>
            </a:r>
            <a:r>
              <a:rPr lang="en-AU" sz="2400" i="1" dirty="0" smtClean="0">
                <a:solidFill>
                  <a:srgbClr val="0000FF"/>
                </a:solidFill>
                <a:latin typeface="Consolas" charset="0"/>
              </a:rPr>
              <a:t>Age (Vic.)</a:t>
            </a:r>
            <a:r>
              <a:rPr lang="en-AU" sz="2400" dirty="0" smtClean="0">
                <a:solidFill>
                  <a:srgbClr val="0000FF"/>
                </a:solidFill>
                <a:latin typeface="Consolas" charset="0"/>
              </a:rPr>
              <a:t>, Apr 18, </a:t>
            </a:r>
            <a:r>
              <a:rPr lang="en-AU" sz="2400" dirty="0">
                <a:solidFill>
                  <a:srgbClr val="0000FF"/>
                </a:solidFill>
                <a:latin typeface="Consolas" charset="0"/>
              </a:rPr>
              <a:t>2010 Sunday</a:t>
            </a:r>
          </a:p>
        </p:txBody>
      </p:sp>
      <p:graphicFrame>
        <p:nvGraphicFramePr>
          <p:cNvPr id="44064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22194"/>
              </p:ext>
            </p:extLst>
          </p:nvPr>
        </p:nvGraphicFramePr>
        <p:xfrm>
          <a:off x="539750" y="1773238"/>
          <a:ext cx="8229600" cy="352742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Sources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Number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Politicians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Government officials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Other officials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Experts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Common people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0B72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Others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20B72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20B72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11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20B72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7" name="Rectangle 53"/>
          <p:cNvSpPr>
            <a:spLocks noChangeArrowheads="1"/>
          </p:cNvSpPr>
          <p:nvPr/>
        </p:nvSpPr>
        <p:spPr bwMode="auto">
          <a:xfrm>
            <a:off x="611188" y="5805488"/>
            <a:ext cx="8532812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AU" dirty="0">
                <a:solidFill>
                  <a:schemeClr val="bg2"/>
                </a:solidFill>
                <a:latin typeface="Arial" charset="0"/>
              </a:rPr>
              <a:t>Stories without </a:t>
            </a:r>
            <a:r>
              <a:rPr lang="en-AU" dirty="0" smtClean="0">
                <a:solidFill>
                  <a:schemeClr val="bg2"/>
                </a:solidFill>
                <a:latin typeface="Arial" charset="0"/>
              </a:rPr>
              <a:t>a source: </a:t>
            </a:r>
            <a:r>
              <a:rPr lang="en-AU" dirty="0">
                <a:solidFill>
                  <a:schemeClr val="bg2"/>
                </a:solidFill>
                <a:latin typeface="Arial" charset="0"/>
              </a:rPr>
              <a:t>4 </a:t>
            </a:r>
            <a:r>
              <a:rPr lang="en-AU" dirty="0">
                <a:solidFill>
                  <a:srgbClr val="FF6600"/>
                </a:solidFill>
                <a:latin typeface="Arial" charset="0"/>
              </a:rPr>
              <a:t>(</a:t>
            </a:r>
            <a:r>
              <a:rPr lang="en-AU" sz="1600" dirty="0">
                <a:solidFill>
                  <a:srgbClr val="FF6600"/>
                </a:solidFill>
                <a:latin typeface="Arial" charset="0"/>
              </a:rPr>
              <a:t>Comedy Fest; Car seizure; China funeral; Red Shirts)</a:t>
            </a:r>
            <a:endParaRPr lang="en-US" sz="1600" dirty="0">
              <a:solidFill>
                <a:srgbClr val="FF66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73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94375085"/>
              </p:ext>
            </p:extLst>
          </p:nvPr>
        </p:nvGraphicFramePr>
        <p:xfrm>
          <a:off x="1115616" y="1556792"/>
          <a:ext cx="65043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AU" sz="3600" dirty="0" smtClean="0">
                <a:solidFill>
                  <a:srgbClr val="0000FF"/>
                </a:solidFill>
                <a:latin typeface="Calibri" charset="0"/>
              </a:rPr>
              <a:t>Pie Chart: News Source by Type</a:t>
            </a:r>
            <a:r>
              <a:rPr lang="en-AU" sz="3600" i="1" dirty="0" smtClean="0">
                <a:solidFill>
                  <a:srgbClr val="0000FF"/>
                </a:solidFill>
                <a:latin typeface="Calibri" charset="0"/>
              </a:rPr>
              <a:t/>
            </a:r>
            <a:br>
              <a:rPr lang="en-AU" sz="3600" i="1" dirty="0" smtClean="0">
                <a:solidFill>
                  <a:srgbClr val="0000FF"/>
                </a:solidFill>
                <a:latin typeface="Calibri" charset="0"/>
              </a:rPr>
            </a:br>
            <a:r>
              <a:rPr lang="en-AU" sz="2400" i="1" dirty="0" smtClean="0">
                <a:solidFill>
                  <a:srgbClr val="0000FF"/>
                </a:solidFill>
                <a:latin typeface="Consolas" charset="0"/>
              </a:rPr>
              <a:t>The Age (Vic.)</a:t>
            </a:r>
            <a:r>
              <a:rPr lang="en-AU" sz="2400" dirty="0" smtClean="0">
                <a:solidFill>
                  <a:srgbClr val="0000FF"/>
                </a:solidFill>
                <a:latin typeface="Consolas" charset="0"/>
              </a:rPr>
              <a:t>, Apr 18, 2010 Sunday</a:t>
            </a:r>
            <a:endParaRPr lang="en-AU" sz="2400" dirty="0">
              <a:solidFill>
                <a:srgbClr val="0000FF"/>
              </a:solidFill>
              <a:latin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1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351837" cy="936625"/>
          </a:xfrm>
        </p:spPr>
        <p:txBody>
          <a:bodyPr/>
          <a:lstStyle/>
          <a:p>
            <a:pPr eaLnBrk="1" hangingPunct="1"/>
            <a:r>
              <a:rPr lang="en-US" sz="3200" kern="1000" dirty="0" smtClean="0">
                <a:solidFill>
                  <a:srgbClr val="0000FF"/>
                </a:solidFill>
                <a:latin typeface="Consolas" charset="0"/>
              </a:rPr>
              <a:t>News sources by Gender</a:t>
            </a:r>
            <a:r>
              <a:rPr lang="en-US" sz="3200" kern="1000" dirty="0">
                <a:solidFill>
                  <a:srgbClr val="00FF00"/>
                </a:solidFill>
                <a:latin typeface="Consolas" charset="0"/>
              </a:rPr>
              <a:t/>
            </a:r>
            <a:br>
              <a:rPr lang="en-US" sz="3200" kern="1000" dirty="0">
                <a:solidFill>
                  <a:srgbClr val="00FF00"/>
                </a:solidFill>
                <a:latin typeface="Consolas" charset="0"/>
              </a:rPr>
            </a:br>
            <a:r>
              <a:rPr lang="en-US" sz="2400" i="1" kern="1000" dirty="0">
                <a:solidFill>
                  <a:srgbClr val="0000FF"/>
                </a:solidFill>
                <a:latin typeface="Consolas" charset="0"/>
              </a:rPr>
              <a:t>The </a:t>
            </a:r>
            <a:r>
              <a:rPr lang="en-US" sz="2400" i="1" kern="1000" dirty="0" smtClean="0">
                <a:solidFill>
                  <a:srgbClr val="0000FF"/>
                </a:solidFill>
                <a:latin typeface="Consolas" charset="0"/>
              </a:rPr>
              <a:t>Age (Vic.),</a:t>
            </a:r>
            <a:r>
              <a:rPr lang="en-US" sz="2400" kern="1000" dirty="0" smtClean="0">
                <a:solidFill>
                  <a:srgbClr val="0000FF"/>
                </a:solidFill>
                <a:latin typeface="Consolas" charset="0"/>
              </a:rPr>
              <a:t> Apr 18, </a:t>
            </a:r>
            <a:r>
              <a:rPr lang="en-US" sz="2400" kern="1000" dirty="0">
                <a:solidFill>
                  <a:srgbClr val="0000FF"/>
                </a:solidFill>
                <a:latin typeface="Consolas" charset="0"/>
              </a:rPr>
              <a:t>2010 Sunday</a:t>
            </a:r>
          </a:p>
        </p:txBody>
      </p:sp>
      <p:graphicFrame>
        <p:nvGraphicFramePr>
          <p:cNvPr id="4174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588997"/>
              </p:ext>
            </p:extLst>
          </p:nvPr>
        </p:nvGraphicFramePr>
        <p:xfrm>
          <a:off x="684213" y="1412875"/>
          <a:ext cx="8135937" cy="1255740"/>
        </p:xfrm>
        <a:graphic>
          <a:graphicData uri="http://schemas.openxmlformats.org/drawingml/2006/table">
            <a:tbl>
              <a:tblPr/>
              <a:tblGrid>
                <a:gridCol w="2711450"/>
                <a:gridCol w="2714625"/>
                <a:gridCol w="2709862"/>
              </a:tblGrid>
              <a:tr h="627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C8A9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 sources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8A9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4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 sources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84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2AC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 not clear/relevant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2A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C8A90"/>
                          </a:solidFill>
                          <a:effectLst/>
                          <a:latin typeface="Arial" charset="0"/>
                          <a:cs typeface="Arial" charset="0"/>
                        </a:rPr>
                        <a:t>81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C8A9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3C8A9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84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843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2AC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42A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13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199764"/>
              </p:ext>
            </p:extLst>
          </p:nvPr>
        </p:nvGraphicFramePr>
        <p:xfrm>
          <a:off x="1331640" y="2636912"/>
          <a:ext cx="67818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Chart" r:id="rId3" imgW="6756400" imgH="3467100" progId="MSGraph.Chart.8">
                  <p:embed followColorScheme="full"/>
                </p:oleObj>
              </mc:Choice>
              <mc:Fallback>
                <p:oleObj name="Chart" r:id="rId3" imgW="6756400" imgH="34671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636912"/>
                        <a:ext cx="678180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65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0016"/>
            <a:ext cx="9036496" cy="1584176"/>
          </a:xfrm>
        </p:spPr>
        <p:txBody>
          <a:bodyPr/>
          <a:lstStyle/>
          <a:p>
            <a:pPr eaLnBrk="1" hangingPunct="1"/>
            <a:r>
              <a:rPr lang="en-AU" sz="3600" dirty="0">
                <a:solidFill>
                  <a:srgbClr val="0000FF"/>
                </a:solidFill>
                <a:latin typeface="Calibri" charset="0"/>
              </a:rPr>
              <a:t>Number of </a:t>
            </a:r>
            <a:r>
              <a:rPr lang="en-AU" sz="3600" dirty="0" smtClean="0">
                <a:solidFill>
                  <a:srgbClr val="0000FF"/>
                </a:solidFill>
                <a:latin typeface="Calibri" charset="0"/>
              </a:rPr>
              <a:t>News </a:t>
            </a:r>
            <a:r>
              <a:rPr lang="en-AU" sz="3600" dirty="0">
                <a:solidFill>
                  <a:srgbClr val="0000FF"/>
                </a:solidFill>
                <a:latin typeface="Calibri" charset="0"/>
              </a:rPr>
              <a:t>S</a:t>
            </a:r>
            <a:r>
              <a:rPr lang="en-AU" sz="3600" dirty="0" smtClean="0">
                <a:solidFill>
                  <a:srgbClr val="0000FF"/>
                </a:solidFill>
                <a:latin typeface="Calibri" charset="0"/>
              </a:rPr>
              <a:t>ources</a:t>
            </a:r>
            <a:r>
              <a:rPr lang="en-AU" dirty="0">
                <a:solidFill>
                  <a:schemeClr val="folHlink"/>
                </a:solidFill>
                <a:latin typeface="Calibri" charset="0"/>
              </a:rPr>
              <a:t/>
            </a:r>
            <a:br>
              <a:rPr lang="en-AU" dirty="0">
                <a:solidFill>
                  <a:schemeClr val="folHlink"/>
                </a:solidFill>
                <a:latin typeface="Calibri" charset="0"/>
              </a:rPr>
            </a:br>
            <a:r>
              <a:rPr lang="en-AU" dirty="0" smtClean="0">
                <a:solidFill>
                  <a:schemeClr val="folHlink"/>
                </a:solidFill>
                <a:latin typeface="Calibri" charset="0"/>
              </a:rPr>
              <a:t>New Zealand Herald, </a:t>
            </a:r>
            <a:r>
              <a:rPr lang="en-AU" dirty="0" err="1" smtClean="0">
                <a:solidFill>
                  <a:schemeClr val="folHlink"/>
                </a:solidFill>
                <a:latin typeface="Calibri" charset="0"/>
              </a:rPr>
              <a:t>Manawatu</a:t>
            </a:r>
            <a:r>
              <a:rPr lang="en-AU" dirty="0" smtClean="0">
                <a:solidFill>
                  <a:schemeClr val="folHlink"/>
                </a:solidFill>
                <a:latin typeface="Calibri" charset="0"/>
              </a:rPr>
              <a:t> Standard &amp; Dominion Post</a:t>
            </a:r>
            <a:br>
              <a:rPr lang="en-AU" dirty="0" smtClean="0">
                <a:solidFill>
                  <a:schemeClr val="folHlink"/>
                </a:solidFill>
                <a:latin typeface="Calibri" charset="0"/>
              </a:rPr>
            </a:br>
            <a:r>
              <a:rPr lang="en-AU" sz="2400" dirty="0" smtClean="0">
                <a:solidFill>
                  <a:schemeClr val="folHlink"/>
                </a:solidFill>
                <a:latin typeface="Calibri" charset="0"/>
              </a:rPr>
              <a:t>May </a:t>
            </a:r>
            <a:r>
              <a:rPr lang="en-AU" sz="2400" dirty="0">
                <a:solidFill>
                  <a:schemeClr val="folHlink"/>
                </a:solidFill>
                <a:latin typeface="Calibri" charset="0"/>
              </a:rPr>
              <a:t>10, 2017 </a:t>
            </a:r>
            <a:r>
              <a:rPr lang="en-AU" sz="2400" dirty="0" smtClean="0">
                <a:solidFill>
                  <a:schemeClr val="folHlink"/>
                </a:solidFill>
                <a:latin typeface="Calibri" charset="0"/>
              </a:rPr>
              <a:t>Wednesday</a:t>
            </a:r>
            <a:endParaRPr lang="en-AU" sz="2400" dirty="0">
              <a:solidFill>
                <a:srgbClr val="0000FF"/>
              </a:solidFill>
              <a:latin typeface="Consolas" charset="0"/>
            </a:endParaRPr>
          </a:p>
        </p:txBody>
      </p:sp>
      <p:graphicFrame>
        <p:nvGraphicFramePr>
          <p:cNvPr id="10283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345655"/>
              </p:ext>
            </p:extLst>
          </p:nvPr>
        </p:nvGraphicFramePr>
        <p:xfrm>
          <a:off x="539750" y="2060575"/>
          <a:ext cx="8229600" cy="378142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31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number of news stories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Types of news stories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Hard news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 interest items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Features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How many sources?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241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Types of sources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Individuals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Organisations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Research reports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Items without a source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00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726</Words>
  <Application>Microsoft Macintosh PowerPoint</Application>
  <PresentationFormat>On-screen Show (4:3)</PresentationFormat>
  <Paragraphs>236</Paragraphs>
  <Slides>23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Nathaniel template</vt:lpstr>
      <vt:lpstr>Chart</vt:lpstr>
      <vt:lpstr>News Sources in New Zealand The need for a SUSTAINED professional reflection  JEANZ Annual Conference Wintec, Hamilton June 29-30, 2017</vt:lpstr>
      <vt:lpstr>NEWS SOURCES</vt:lpstr>
      <vt:lpstr>News Source Studies</vt:lpstr>
      <vt:lpstr>News sources The Age (Vic.), Apr 18, 2010 Sunday</vt:lpstr>
      <vt:lpstr>Number of news sources The Age (Vic.), Apr 18, 2010 Sunday</vt:lpstr>
      <vt:lpstr>News sources by Type The Age (Vic.), Apr 18, 2010 Sunday</vt:lpstr>
      <vt:lpstr>PowerPoint Presentation</vt:lpstr>
      <vt:lpstr>News sources by Gender The Age (Vic.), Apr 18, 2010 Sunday</vt:lpstr>
      <vt:lpstr>Number of News Sources New Zealand Herald, Manawatu Standard &amp; Dominion Post May 10, 2017 Wednesday</vt:lpstr>
      <vt:lpstr>News Sources by Type New Zealand Herald, Manawatu Standard &amp; Dominion Post May 10, 2017 Wednesday </vt:lpstr>
      <vt:lpstr>News sources by Gender NZH, MS &amp; DP, May 10, 2017 Wednesday</vt:lpstr>
      <vt:lpstr>That was the trigger!</vt:lpstr>
      <vt:lpstr>My Study</vt:lpstr>
      <vt:lpstr>Method: Data Collection</vt:lpstr>
      <vt:lpstr>News Sources by Type NZH, MS &amp; DP,  June 28, 2017 Wednesday </vt:lpstr>
      <vt:lpstr>News Sources by Gender NZH, MS &amp; DP, June 28, 2017 Wednesday</vt:lpstr>
      <vt:lpstr>PowerPoint Presentation</vt:lpstr>
      <vt:lpstr>PowerPoint Presentation</vt:lpstr>
      <vt:lpstr> Is a lack of diversity in news sources acceptable?</vt:lpstr>
      <vt:lpstr>Democracy-diversity-journalism nexus </vt:lpstr>
      <vt:lpstr>Is time running out before we take the lack of diversity in NZ news sources seriously?</vt:lpstr>
      <vt:lpstr>Thanks!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Zaman, Akhteruz</dc:creator>
  <cp:lastModifiedBy>Akhteruz Zaman</cp:lastModifiedBy>
  <cp:revision>48</cp:revision>
  <dcterms:modified xsi:type="dcterms:W3CDTF">2017-06-28T16:26:46Z</dcterms:modified>
</cp:coreProperties>
</file>