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3"/>
  </p:notesMasterIdLst>
  <p:sldIdLst>
    <p:sldId id="272" r:id="rId2"/>
    <p:sldId id="273" r:id="rId3"/>
    <p:sldId id="274" r:id="rId4"/>
    <p:sldId id="271" r:id="rId5"/>
    <p:sldId id="257" r:id="rId6"/>
    <p:sldId id="258" r:id="rId7"/>
    <p:sldId id="259" r:id="rId8"/>
    <p:sldId id="260" r:id="rId9"/>
    <p:sldId id="261" r:id="rId10"/>
    <p:sldId id="262" r:id="rId11"/>
    <p:sldId id="256" r:id="rId12"/>
    <p:sldId id="263" r:id="rId13"/>
    <p:sldId id="275" r:id="rId14"/>
    <p:sldId id="264" r:id="rId15"/>
    <p:sldId id="265" r:id="rId16"/>
    <p:sldId id="270" r:id="rId17"/>
    <p:sldId id="266" r:id="rId18"/>
    <p:sldId id="267" r:id="rId19"/>
    <p:sldId id="268" r:id="rId20"/>
    <p:sldId id="269"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1" autoAdjust="0"/>
  </p:normalViewPr>
  <p:slideViewPr>
    <p:cSldViewPr>
      <p:cViewPr>
        <p:scale>
          <a:sx n="88" d="100"/>
          <a:sy n="88" d="100"/>
        </p:scale>
        <p:origin x="-654" y="6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8" d="100"/>
        <a:sy n="78"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0EE9F-5062-4D6D-AC0C-62D28A36CA25}" type="datetimeFigureOut">
              <a:rPr lang="en-US" smtClean="0"/>
              <a:t>6/28/2017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5DA58-6DF0-4B9C-854E-8F41B23E96B5}" type="slidenum">
              <a:rPr lang="en-US" smtClean="0"/>
              <a:t>‹#›</a:t>
            </a:fld>
            <a:endParaRPr lang="en-US"/>
          </a:p>
        </p:txBody>
      </p:sp>
    </p:spTree>
    <p:extLst>
      <p:ext uri="{BB962C8B-B14F-4D97-AF65-F5344CB8AC3E}">
        <p14:creationId xmlns:p14="http://schemas.microsoft.com/office/powerpoint/2010/main" val="166774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FF9DEEB-C885-4DBF-863B-7809AC76B918}" type="datetime1">
              <a:rPr lang="en-US" smtClean="0"/>
              <a:t>6/28/2017</a:t>
            </a:fld>
            <a:endParaRPr lang="en-US"/>
          </a:p>
        </p:txBody>
      </p:sp>
      <p:sp>
        <p:nvSpPr>
          <p:cNvPr id="8" name="Slide Number Placeholder 7"/>
          <p:cNvSpPr>
            <a:spLocks noGrp="1"/>
          </p:cNvSpPr>
          <p:nvPr>
            <p:ph type="sldNum" sz="quarter" idx="11"/>
          </p:nvPr>
        </p:nvSpPr>
        <p:spPr/>
        <p:txBody>
          <a:bodyPr/>
          <a:lstStyle/>
          <a:p>
            <a:fld id="{55C0F81C-9F0E-4A37-A567-99EC24E78B5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AFD84-9D90-4B50-B7A0-F0C74C9D5F3E}"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0F81C-9F0E-4A37-A567-99EC24E78B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04E46-6B1F-4E78-8FF1-394A7A7E7EB5}"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0F81C-9F0E-4A37-A567-99EC24E78B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E64DF06-84E0-4CB2-809C-54503820F927}"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0F81C-9F0E-4A37-A567-99EC24E78B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C5F7A-54F6-411D-82B4-B84D451BA3EF}"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0F81C-9F0E-4A37-A567-99EC24E78B5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59E4840-305C-4BF8-BA25-497D1D8FA660}" type="datetime1">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0F81C-9F0E-4A37-A567-99EC24E78B5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5624FF0-1416-4042-911A-6D29AEA9D2C0}" type="datetime1">
              <a:rPr lang="en-US" smtClean="0"/>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0F81C-9F0E-4A37-A567-99EC24E78B5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1F7F06-D730-402C-BD0F-E0C81C06AC59}" type="datetime1">
              <a:rPr lang="en-US" smtClean="0"/>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19F83-5A2E-4D11-8A61-0A4FF6B46C15}" type="datetime1">
              <a:rPr lang="en-US" smtClean="0"/>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0F81C-9F0E-4A37-A567-99EC24E78B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C240C-B7A8-49A1-8C55-3E0C7FFD3E69}" type="datetime1">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0F81C-9F0E-4A37-A567-99EC24E78B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BC10D-6546-4B83-B55D-088466141BE5}" type="datetime1">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0F81C-9F0E-4A37-A567-99EC24E78B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C3BF3D7-38E5-4B21-AFEC-426CA49110AD}" type="datetime1">
              <a:rPr lang="en-US" smtClean="0"/>
              <a:t>6/28/2017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5C0F81C-9F0E-4A37-A567-99EC24E78B5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1876 - 2017</a:t>
            </a:r>
            <a:endParaRPr lang="en-US" dirty="0"/>
          </a:p>
        </p:txBody>
      </p:sp>
      <p:sp>
        <p:nvSpPr>
          <p:cNvPr id="3" name="Content Placeholder 2"/>
          <p:cNvSpPr>
            <a:spLocks noGrp="1"/>
          </p:cNvSpPr>
          <p:nvPr>
            <p:ph idx="1"/>
          </p:nvPr>
        </p:nvSpPr>
        <p:spPr/>
        <p:txBody>
          <a:bodyPr>
            <a:normAutofit/>
          </a:bodyPr>
          <a:lstStyle/>
          <a:p>
            <a:pPr algn="ctr"/>
            <a:endParaRPr lang="en-US" sz="3600" dirty="0" smtClean="0"/>
          </a:p>
          <a:p>
            <a:pPr marL="0" indent="0" algn="ctr">
              <a:buNone/>
            </a:pPr>
            <a:r>
              <a:rPr lang="en-US" sz="3600" b="1" dirty="0" smtClean="0"/>
              <a:t>Is there a constant in the world of journalism?</a:t>
            </a:r>
          </a:p>
          <a:p>
            <a:pPr marL="0" indent="0" algn="ctr">
              <a:buNone/>
            </a:pPr>
            <a:endParaRPr lang="en-US" sz="3600" b="1" dirty="0" smtClean="0"/>
          </a:p>
          <a:p>
            <a:pPr marL="0" indent="0" algn="ctr">
              <a:buNone/>
            </a:pPr>
            <a:r>
              <a:rPr lang="en-US" sz="3600" b="1" dirty="0" smtClean="0"/>
              <a:t>The only constant is change…but that change is constant</a:t>
            </a:r>
          </a:p>
          <a:p>
            <a:pPr marL="0" indent="0" algn="ctr">
              <a:buNone/>
            </a:pPr>
            <a:r>
              <a:rPr lang="en-US" sz="1200" b="1" dirty="0" smtClean="0"/>
              <a:t>(apologies to Heraclitus)</a:t>
            </a:r>
            <a:endParaRPr lang="en-US" sz="1200" b="1" dirty="0"/>
          </a:p>
        </p:txBody>
      </p:sp>
      <p:sp>
        <p:nvSpPr>
          <p:cNvPr id="4" name="Date Placeholder 3"/>
          <p:cNvSpPr>
            <a:spLocks noGrp="1"/>
          </p:cNvSpPr>
          <p:nvPr>
            <p:ph type="dt" sz="half" idx="10"/>
          </p:nvPr>
        </p:nvSpPr>
        <p:spPr/>
        <p:txBody>
          <a:bodyPr/>
          <a:lstStyle/>
          <a:p>
            <a:fld id="{BD73916E-EE25-4424-8638-686C43B8DE2F}"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a:t>
            </a:fld>
            <a:endParaRPr lang="en-US"/>
          </a:p>
        </p:txBody>
      </p:sp>
    </p:spTree>
    <p:extLst>
      <p:ext uri="{BB962C8B-B14F-4D97-AF65-F5344CB8AC3E}">
        <p14:creationId xmlns:p14="http://schemas.microsoft.com/office/powerpoint/2010/main" val="2252781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Several parties claimed a stake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sz="2800" b="1" dirty="0" smtClean="0">
                <a:solidFill>
                  <a:schemeClr val="bg1">
                    <a:lumMod val="50000"/>
                  </a:schemeClr>
                </a:solidFill>
              </a:rPr>
              <a:t>UPA was well positioned to stake its claim for the news which would come in on the cable </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Established a presence at Cable Bay, leased land and built a small two roomed cottage – an office and home.</a:t>
            </a:r>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1BB57151-329B-4B51-B2E6-72F7D5E2CF0E}"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10</a:t>
            </a:fld>
            <a:endParaRPr lang="en-US"/>
          </a:p>
        </p:txBody>
      </p:sp>
    </p:spTree>
    <p:extLst>
      <p:ext uri="{BB962C8B-B14F-4D97-AF65-F5344CB8AC3E}">
        <p14:creationId xmlns:p14="http://schemas.microsoft.com/office/powerpoint/2010/main" val="409635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09600" y="457200"/>
            <a:ext cx="7772400" cy="1143000"/>
          </a:xfrm>
        </p:spPr>
        <p:txBody>
          <a:bodyPr/>
          <a:lstStyle/>
          <a:p>
            <a:r>
              <a:rPr lang="en-US" sz="4000" b="1" dirty="0" smtClean="0"/>
              <a:t>One (newspaper) man’s view as Cable becomes operative</a:t>
            </a:r>
            <a:endParaRPr lang="en-US" sz="4000" b="1" dirty="0"/>
          </a:p>
        </p:txBody>
      </p:sp>
      <p:sp>
        <p:nvSpPr>
          <p:cNvPr id="13" name="Subtitle 12"/>
          <p:cNvSpPr>
            <a:spLocks noGrp="1"/>
          </p:cNvSpPr>
          <p:nvPr>
            <p:ph type="subTitle" idx="1"/>
          </p:nvPr>
        </p:nvSpPr>
        <p:spPr>
          <a:xfrm>
            <a:off x="990600" y="1752600"/>
            <a:ext cx="7086600" cy="4191000"/>
          </a:xfrm>
        </p:spPr>
        <p:txBody>
          <a:bodyPr>
            <a:normAutofit fontScale="92500" lnSpcReduction="10000"/>
          </a:bodyPr>
          <a:lstStyle/>
          <a:p>
            <a:r>
              <a:rPr lang="en-US" sz="2000" dirty="0" smtClean="0">
                <a:solidFill>
                  <a:schemeClr val="tx1"/>
                </a:solidFill>
                <a:latin typeface="Arial" panose="020B0604020202020204" pitchFamily="34" charset="0"/>
                <a:cs typeface="Arial" panose="020B0604020202020204" pitchFamily="34" charset="0"/>
              </a:rPr>
              <a:t>“The public mind craving as it does for news will be unhealthily excited unless at the onset a corrective, judicious, even though oppressive (??)  be administrated.</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The public will crave for news and wax clamorous but it rests with the purveyors of news to regulate the quality in more precise proportion than now prevails with the price paid for it. </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To the newspaper proprietors  around the country the additional facilities for obtaining speedy news will bring perplexity rather than profit, a lessening of hard-earned gains rather than an increase”.</a:t>
            </a:r>
          </a:p>
          <a:p>
            <a:pPr algn="r"/>
            <a:endParaRPr lang="en-US" sz="1800" b="1" dirty="0" smtClean="0">
              <a:solidFill>
                <a:schemeClr val="tx1"/>
              </a:solidFill>
              <a:latin typeface="Cambria" panose="02040503050406030204" pitchFamily="18" charset="0"/>
            </a:endParaRPr>
          </a:p>
          <a:p>
            <a:pPr algn="r"/>
            <a:r>
              <a:rPr lang="en-US" sz="1800" b="1" dirty="0" smtClean="0">
                <a:solidFill>
                  <a:schemeClr val="tx1"/>
                </a:solidFill>
              </a:rPr>
              <a:t>-Westport Evening Star</a:t>
            </a:r>
            <a:endParaRPr lang="en-US" sz="1800" b="1" dirty="0">
              <a:solidFill>
                <a:schemeClr val="tx1"/>
              </a:solidFill>
            </a:endParaRPr>
          </a:p>
        </p:txBody>
      </p:sp>
    </p:spTree>
    <p:extLst>
      <p:ext uri="{BB962C8B-B14F-4D97-AF65-F5344CB8AC3E}">
        <p14:creationId xmlns:p14="http://schemas.microsoft.com/office/powerpoint/2010/main" val="586652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months in Cable Bay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a:t>
            </a:r>
            <a:r>
              <a:rPr lang="en-US" b="1" dirty="0" smtClean="0"/>
              <a:t>Two UPA journalists took turns at manning the “office”.   Something of a Siberia. Not necessarily appointed on merit or their journalistic skills</a:t>
            </a:r>
          </a:p>
          <a:p>
            <a:pPr>
              <a:buFont typeface="Wingdings" panose="05000000000000000000" pitchFamily="2" charset="2"/>
              <a:buChar char="Ø"/>
            </a:pPr>
            <a:endParaRPr lang="en-US" b="1" dirty="0"/>
          </a:p>
          <a:p>
            <a:pPr>
              <a:buFont typeface="Wingdings" panose="05000000000000000000" pitchFamily="2" charset="2"/>
              <a:buChar char="Ø"/>
            </a:pPr>
            <a:r>
              <a:rPr lang="en-US" b="1" dirty="0" smtClean="0"/>
              <a:t>Pressure from shareholders and editors for the “kind” of news they particularly wanted to publish</a:t>
            </a:r>
          </a:p>
          <a:p>
            <a:pPr>
              <a:buFont typeface="Wingdings" panose="05000000000000000000" pitchFamily="2" charset="2"/>
              <a:buChar char="Ø"/>
            </a:pPr>
            <a:endParaRPr lang="en-US" b="1" dirty="0"/>
          </a:p>
          <a:p>
            <a:pPr>
              <a:buFont typeface="Wingdings" panose="05000000000000000000" pitchFamily="2" charset="2"/>
              <a:buChar char="Ø"/>
            </a:pPr>
            <a:endParaRPr lang="en-US" b="1" dirty="0">
              <a:solidFill>
                <a:srgbClr val="FFFF00"/>
              </a:solidFill>
            </a:endParaRPr>
          </a:p>
          <a:p>
            <a:pPr>
              <a:buFont typeface="Wingdings" panose="05000000000000000000" pitchFamily="2" charset="2"/>
              <a:buChar char="Ø"/>
            </a:pPr>
            <a:r>
              <a:rPr lang="en-US" b="1" dirty="0" smtClean="0"/>
              <a:t>Lonely life which resulted in a lot of children and some heavy drinking</a:t>
            </a:r>
            <a:endParaRPr lang="en-US" b="1" dirty="0"/>
          </a:p>
        </p:txBody>
      </p:sp>
      <p:sp>
        <p:nvSpPr>
          <p:cNvPr id="4" name="Date Placeholder 3"/>
          <p:cNvSpPr>
            <a:spLocks noGrp="1"/>
          </p:cNvSpPr>
          <p:nvPr>
            <p:ph type="dt" sz="half" idx="10"/>
          </p:nvPr>
        </p:nvSpPr>
        <p:spPr/>
        <p:txBody>
          <a:bodyPr/>
          <a:lstStyle/>
          <a:p>
            <a:fld id="{6BC2DFE9-6B51-4D2D-B422-F7032E0623ED}"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12</a:t>
            </a:fld>
            <a:endParaRPr lang="en-US"/>
          </a:p>
        </p:txBody>
      </p:sp>
    </p:spTree>
    <p:extLst>
      <p:ext uri="{BB962C8B-B14F-4D97-AF65-F5344CB8AC3E}">
        <p14:creationId xmlns:p14="http://schemas.microsoft.com/office/powerpoint/2010/main" val="2091747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45029"/>
          </a:xfrm>
        </p:spPr>
        <p:txBody>
          <a:bodyPr/>
          <a:lstStyle/>
          <a:p>
            <a:r>
              <a:rPr lang="en-US" dirty="0" smtClean="0"/>
              <a:t>Subs’ room </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4593" y="1600200"/>
            <a:ext cx="73948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367B5A41-8A77-4CD7-8010-649B27B97B09}" type="datetime1">
              <a:rPr lang="en-US" smtClean="0"/>
              <a:t>6/28/2017</a:t>
            </a:fld>
            <a:endParaRPr lang="en-US"/>
          </a:p>
        </p:txBody>
      </p:sp>
      <p:sp>
        <p:nvSpPr>
          <p:cNvPr id="4" name="Slide Number Placeholder 3"/>
          <p:cNvSpPr>
            <a:spLocks noGrp="1"/>
          </p:cNvSpPr>
          <p:nvPr>
            <p:ph type="sldNum" sz="quarter" idx="12"/>
          </p:nvPr>
        </p:nvSpPr>
        <p:spPr/>
        <p:txBody>
          <a:bodyPr/>
          <a:lstStyle/>
          <a:p>
            <a:fld id="{55C0F81C-9F0E-4A37-A567-99EC24E78B5E}" type="slidenum">
              <a:rPr lang="en-US" smtClean="0"/>
              <a:t>13</a:t>
            </a:fld>
            <a:endParaRPr lang="en-US"/>
          </a:p>
        </p:txBody>
      </p:sp>
    </p:spTree>
    <p:extLst>
      <p:ext uri="{BB962C8B-B14F-4D97-AF65-F5344CB8AC3E}">
        <p14:creationId xmlns:p14="http://schemas.microsoft.com/office/powerpoint/2010/main" val="2938992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$64K question? </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sz="2800" b="1" dirty="0" smtClean="0"/>
              <a:t>How to make money from this tide of news?</a:t>
            </a:r>
          </a:p>
          <a:p>
            <a:pPr marL="0" indent="0">
              <a:buNone/>
            </a:pPr>
            <a:endParaRPr lang="en-US" sz="2800" b="1" dirty="0" smtClean="0"/>
          </a:p>
          <a:p>
            <a:pPr>
              <a:buFont typeface="Wingdings" panose="05000000000000000000" pitchFamily="2" charset="2"/>
              <a:buChar char="Ø"/>
            </a:pPr>
            <a:r>
              <a:rPr lang="en-US" sz="2800" b="1" dirty="0"/>
              <a:t>Sending </a:t>
            </a:r>
            <a:r>
              <a:rPr lang="en-US" sz="2800" b="1" dirty="0" smtClean="0"/>
              <a:t>stories </a:t>
            </a:r>
            <a:r>
              <a:rPr lang="en-US" sz="2800" b="1" dirty="0"/>
              <a:t>to the members papers round the country via telegraph was expensive</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Messages came in as “skeletons” and the NZPA/UPA man would flesh them out – economically.  Outrage from editors if not deemed useful stories. </a:t>
            </a:r>
          </a:p>
          <a:p>
            <a:pPr>
              <a:buFont typeface="Wingdings" panose="05000000000000000000" pitchFamily="2" charset="2"/>
              <a:buChar char="Ø"/>
            </a:pPr>
            <a:endParaRPr lang="en-US" sz="2800" b="1"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fld id="{F17B09DC-A031-4021-9160-B1FB96D63CC2}"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14</a:t>
            </a:fld>
            <a:endParaRPr lang="en-US"/>
          </a:p>
        </p:txBody>
      </p:sp>
    </p:spTree>
    <p:extLst>
      <p:ext uri="{BB962C8B-B14F-4D97-AF65-F5344CB8AC3E}">
        <p14:creationId xmlns:p14="http://schemas.microsoft.com/office/powerpoint/2010/main" val="2032554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 or C</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t>Sliding scale of news “values” A B or C the more a paper paid the more high grade stories they received.   These were attached to “vides” (blacks)</a:t>
            </a:r>
          </a:p>
          <a:p>
            <a:pPr>
              <a:buFont typeface="Wingdings" panose="05000000000000000000" pitchFamily="2" charset="2"/>
              <a:buChar char="Ø"/>
            </a:pPr>
            <a:endParaRPr lang="en-US" b="1" dirty="0" smtClean="0"/>
          </a:p>
          <a:p>
            <a:pPr>
              <a:buFont typeface="Wingdings" panose="05000000000000000000" pitchFamily="2" charset="2"/>
              <a:buChar char="Ø"/>
            </a:pPr>
            <a:r>
              <a:rPr lang="en-US" b="1" dirty="0" smtClean="0"/>
              <a:t>Sharper editing was constantly required to save money – cable-ese</a:t>
            </a:r>
          </a:p>
          <a:p>
            <a:pPr marL="0" indent="0">
              <a:buNone/>
            </a:pPr>
            <a:r>
              <a:rPr lang="en-US" b="1" dirty="0" smtClean="0"/>
              <a:t>Mistakes:  Court report in which “a man threw his wife over the furniture” subbed and transmitted as “ he threw his wife some </a:t>
            </a:r>
            <a:r>
              <a:rPr lang="en-US" b="1" dirty="0" err="1" smtClean="0"/>
              <a:t>superfurniture</a:t>
            </a:r>
            <a:r>
              <a:rPr lang="en-US" b="1" dirty="0" smtClean="0"/>
              <a:t>”  transcribed by journo as “threw his wife some high-class furniture”</a:t>
            </a:r>
          </a:p>
        </p:txBody>
      </p:sp>
      <p:sp>
        <p:nvSpPr>
          <p:cNvPr id="4" name="Date Placeholder 3"/>
          <p:cNvSpPr>
            <a:spLocks noGrp="1"/>
          </p:cNvSpPr>
          <p:nvPr>
            <p:ph type="dt" sz="half" idx="10"/>
          </p:nvPr>
        </p:nvSpPr>
        <p:spPr/>
        <p:txBody>
          <a:bodyPr/>
          <a:lstStyle/>
          <a:p>
            <a:fld id="{360D06AE-9FF3-46E3-A30D-424B46C1ACA5}"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15</a:t>
            </a:fld>
            <a:endParaRPr lang="en-US"/>
          </a:p>
        </p:txBody>
      </p:sp>
    </p:spTree>
    <p:extLst>
      <p:ext uri="{BB962C8B-B14F-4D97-AF65-F5344CB8AC3E}">
        <p14:creationId xmlns:p14="http://schemas.microsoft.com/office/powerpoint/2010/main" val="2603337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381000"/>
            <a:ext cx="8466664"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47800" y="1143000"/>
            <a:ext cx="6019800" cy="1447800"/>
          </a:xfrm>
        </p:spPr>
        <p:txBody>
          <a:bodyPr/>
          <a:lstStyle/>
          <a:p>
            <a:r>
              <a:rPr lang="en-US" b="1" dirty="0" smtClean="0">
                <a:latin typeface="Calibri" panose="020F0502020204030204" pitchFamily="34" charset="0"/>
              </a:rPr>
              <a:t>News hub 1876 style</a:t>
            </a:r>
            <a:endParaRPr lang="en-US" b="1" dirty="0">
              <a:latin typeface="Calibri" panose="020F0502020204030204" pitchFamily="34" charset="0"/>
            </a:endParaRPr>
          </a:p>
        </p:txBody>
      </p:sp>
      <p:sp>
        <p:nvSpPr>
          <p:cNvPr id="3" name="Date Placeholder 2"/>
          <p:cNvSpPr>
            <a:spLocks noGrp="1"/>
          </p:cNvSpPr>
          <p:nvPr>
            <p:ph type="dt" sz="half" idx="10"/>
          </p:nvPr>
        </p:nvSpPr>
        <p:spPr/>
        <p:txBody>
          <a:bodyPr/>
          <a:lstStyle/>
          <a:p>
            <a:fld id="{2D481FE3-30AE-42CA-866F-A619B5D203B6}" type="datetime1">
              <a:rPr lang="en-US" smtClean="0"/>
              <a:t>6/28/2017</a:t>
            </a:fld>
            <a:endParaRPr lang="en-US"/>
          </a:p>
        </p:txBody>
      </p:sp>
      <p:sp>
        <p:nvSpPr>
          <p:cNvPr id="4" name="Slide Number Placeholder 3"/>
          <p:cNvSpPr>
            <a:spLocks noGrp="1"/>
          </p:cNvSpPr>
          <p:nvPr>
            <p:ph type="sldNum" sz="quarter" idx="12"/>
          </p:nvPr>
        </p:nvSpPr>
        <p:spPr/>
        <p:txBody>
          <a:bodyPr/>
          <a:lstStyle/>
          <a:p>
            <a:fld id="{55C0F81C-9F0E-4A37-A567-99EC24E78B5E}" type="slidenum">
              <a:rPr lang="en-US" smtClean="0"/>
              <a:t>16</a:t>
            </a:fld>
            <a:endParaRPr lang="en-US"/>
          </a:p>
        </p:txBody>
      </p:sp>
    </p:spTree>
    <p:extLst>
      <p:ext uri="{BB962C8B-B14F-4D97-AF65-F5344CB8AC3E}">
        <p14:creationId xmlns:p14="http://schemas.microsoft.com/office/powerpoint/2010/main" val="152642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t>What constituted news?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sz="2800" b="1" dirty="0" smtClean="0"/>
              <a:t>Hard news became more crisply written in an effort to save money</a:t>
            </a:r>
          </a:p>
          <a:p>
            <a:pPr>
              <a:buFont typeface="Wingdings" panose="05000000000000000000" pitchFamily="2" charset="2"/>
              <a:buChar char="Ø"/>
            </a:pPr>
            <a:endParaRPr lang="en-US" sz="2800" b="1" dirty="0" smtClean="0"/>
          </a:p>
          <a:p>
            <a:pPr>
              <a:buFont typeface="Wingdings" panose="05000000000000000000" pitchFamily="2" charset="2"/>
              <a:buChar char="Ø"/>
            </a:pPr>
            <a:r>
              <a:rPr lang="en-US" sz="2800" b="1" dirty="0" smtClean="0"/>
              <a:t>Competition for space increased as more news became available </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 </a:t>
            </a:r>
            <a:r>
              <a:rPr lang="en-US" sz="2800" b="1" dirty="0" smtClean="0">
                <a:solidFill>
                  <a:srgbClr val="FF0000"/>
                </a:solidFill>
              </a:rPr>
              <a:t>Which news values came into play?</a:t>
            </a:r>
            <a:endParaRPr lang="en-US" sz="2800" b="1" dirty="0">
              <a:solidFill>
                <a:srgbClr val="FF0000"/>
              </a:solidFill>
            </a:endParaRPr>
          </a:p>
        </p:txBody>
      </p:sp>
      <p:sp>
        <p:nvSpPr>
          <p:cNvPr id="4" name="Date Placeholder 3"/>
          <p:cNvSpPr>
            <a:spLocks noGrp="1"/>
          </p:cNvSpPr>
          <p:nvPr>
            <p:ph type="dt" sz="half" idx="10"/>
          </p:nvPr>
        </p:nvSpPr>
        <p:spPr/>
        <p:txBody>
          <a:bodyPr/>
          <a:lstStyle/>
          <a:p>
            <a:fld id="{30AC0955-0EC4-4BAA-A826-BE2EB726B20C}"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17</a:t>
            </a:fld>
            <a:endParaRPr lang="en-US"/>
          </a:p>
        </p:txBody>
      </p:sp>
    </p:spTree>
    <p:extLst>
      <p:ext uri="{BB962C8B-B14F-4D97-AF65-F5344CB8AC3E}">
        <p14:creationId xmlns:p14="http://schemas.microsoft.com/office/powerpoint/2010/main" val="2966772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NEM pre cable</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sz="2800" b="1" dirty="0" smtClean="0"/>
              <a:t>An analysis of the Nelson Evening Mail pre the </a:t>
            </a:r>
            <a:r>
              <a:rPr lang="en-US" sz="2800" b="1" dirty="0" err="1" smtClean="0"/>
              <a:t>Wakapuaka</a:t>
            </a:r>
            <a:r>
              <a:rPr lang="en-US" sz="2800" b="1" dirty="0" smtClean="0"/>
              <a:t> cable </a:t>
            </a:r>
          </a:p>
          <a:p>
            <a:pPr>
              <a:buFont typeface="Wingdings" panose="05000000000000000000" pitchFamily="2" charset="2"/>
              <a:buChar char="Ø"/>
            </a:pPr>
            <a:r>
              <a:rPr lang="en-US" sz="2800" b="1" dirty="0" smtClean="0"/>
              <a:t>Hard news, court news, some sport, politics and a weather report. </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Post cable: suicides – detailed </a:t>
            </a:r>
            <a:r>
              <a:rPr lang="en-US" sz="2800" b="1" dirty="0" err="1" smtClean="0"/>
              <a:t>inc</a:t>
            </a:r>
            <a:r>
              <a:rPr lang="en-US" sz="2800" b="1" dirty="0" smtClean="0"/>
              <a:t> methods; crime, particularly murders and unusual crimes</a:t>
            </a:r>
            <a:endParaRPr lang="en-US" sz="2800" b="1" dirty="0"/>
          </a:p>
        </p:txBody>
      </p:sp>
      <p:sp>
        <p:nvSpPr>
          <p:cNvPr id="4" name="Date Placeholder 3"/>
          <p:cNvSpPr>
            <a:spLocks noGrp="1"/>
          </p:cNvSpPr>
          <p:nvPr>
            <p:ph type="dt" sz="half" idx="10"/>
          </p:nvPr>
        </p:nvSpPr>
        <p:spPr/>
        <p:txBody>
          <a:bodyPr/>
          <a:lstStyle/>
          <a:p>
            <a:fld id="{F086E038-D2D5-481F-A7A4-375B9A7264C8}"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18</a:t>
            </a:fld>
            <a:endParaRPr lang="en-US"/>
          </a:p>
        </p:txBody>
      </p:sp>
    </p:spTree>
    <p:extLst>
      <p:ext uri="{BB962C8B-B14F-4D97-AF65-F5344CB8AC3E}">
        <p14:creationId xmlns:p14="http://schemas.microsoft.com/office/powerpoint/2010/main" val="78221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1909 all over for Cable Bay</a:t>
            </a:r>
            <a:endParaRPr lang="en-US" dirty="0"/>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Ø"/>
            </a:pPr>
            <a:r>
              <a:rPr lang="en-US" sz="3600" b="1" dirty="0" smtClean="0"/>
              <a:t>In 1909 a new cable was laid between Canada and Northland and UPA took its news clearing house to Wellington as the fore runner to the NZ </a:t>
            </a:r>
            <a:r>
              <a:rPr lang="en-US" sz="3600" b="1" dirty="0"/>
              <a:t>P</a:t>
            </a:r>
            <a:r>
              <a:rPr lang="en-US" sz="3600" b="1" dirty="0" smtClean="0"/>
              <a:t>ress Association.</a:t>
            </a:r>
          </a:p>
          <a:p>
            <a:pPr>
              <a:buFont typeface="Wingdings" panose="05000000000000000000" pitchFamily="2" charset="2"/>
              <a:buChar char="Ø"/>
            </a:pPr>
            <a:endParaRPr lang="en-US" dirty="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959CE040-82EC-47C0-9ADB-D076FB6AF43A}"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19</a:t>
            </a:fld>
            <a:endParaRPr lang="en-US"/>
          </a:p>
        </p:txBody>
      </p:sp>
    </p:spTree>
    <p:extLst>
      <p:ext uri="{BB962C8B-B14F-4D97-AF65-F5344CB8AC3E}">
        <p14:creationId xmlns:p14="http://schemas.microsoft.com/office/powerpoint/2010/main" val="21059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Cable Bay today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676400"/>
            <a:ext cx="6598709" cy="4796632"/>
          </a:xfrm>
        </p:spPr>
      </p:pic>
      <p:sp>
        <p:nvSpPr>
          <p:cNvPr id="3" name="Date Placeholder 2"/>
          <p:cNvSpPr>
            <a:spLocks noGrp="1"/>
          </p:cNvSpPr>
          <p:nvPr>
            <p:ph type="dt" sz="half" idx="10"/>
          </p:nvPr>
        </p:nvSpPr>
        <p:spPr/>
        <p:txBody>
          <a:bodyPr/>
          <a:lstStyle/>
          <a:p>
            <a:fld id="{E5B82330-DAED-4A18-B2AD-203287AE5C8F}"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2</a:t>
            </a:fld>
            <a:endParaRPr lang="en-US"/>
          </a:p>
        </p:txBody>
      </p:sp>
    </p:spTree>
    <p:extLst>
      <p:ext uri="{BB962C8B-B14F-4D97-AF65-F5344CB8AC3E}">
        <p14:creationId xmlns:p14="http://schemas.microsoft.com/office/powerpoint/2010/main" val="4070910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Word…</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r>
              <a:rPr lang="en-US" b="1" dirty="0" smtClean="0"/>
              <a:t>Editor of the West Coast Times…</a:t>
            </a:r>
          </a:p>
          <a:p>
            <a:pPr marL="0" indent="0">
              <a:buNone/>
            </a:pPr>
            <a:r>
              <a:rPr lang="en-US" sz="3600" b="1" dirty="0" smtClean="0">
                <a:latin typeface="Calibri" panose="020F0502020204030204" pitchFamily="34" charset="0"/>
              </a:rPr>
              <a:t>……“news will come at marvelous speed and bulletins of the areas of nations will be considered necessary concomitants* of each morning and eventide meal”</a:t>
            </a:r>
            <a:r>
              <a:rPr lang="en-US" sz="3600" b="1" dirty="0" smtClean="0"/>
              <a:t>. </a:t>
            </a:r>
          </a:p>
          <a:p>
            <a:pPr marL="0" indent="0">
              <a:buNone/>
            </a:pPr>
            <a:endParaRPr lang="en-US" sz="1600" b="1" dirty="0"/>
          </a:p>
          <a:p>
            <a:pPr marL="0" indent="0">
              <a:buNone/>
            </a:pPr>
            <a:r>
              <a:rPr lang="en-US" sz="1600" b="1" dirty="0" smtClean="0"/>
              <a:t>*naturally occurring phenomenon. </a:t>
            </a:r>
            <a:endParaRPr lang="en-US" sz="1600" b="1" dirty="0"/>
          </a:p>
        </p:txBody>
      </p:sp>
      <p:sp>
        <p:nvSpPr>
          <p:cNvPr id="4" name="Date Placeholder 3"/>
          <p:cNvSpPr>
            <a:spLocks noGrp="1"/>
          </p:cNvSpPr>
          <p:nvPr>
            <p:ph type="dt" sz="half" idx="10"/>
          </p:nvPr>
        </p:nvSpPr>
        <p:spPr/>
        <p:txBody>
          <a:bodyPr/>
          <a:lstStyle/>
          <a:p>
            <a:fld id="{40B4057F-9F18-49DB-A1BD-CB7EF67226B1}"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20</a:t>
            </a:fld>
            <a:endParaRPr lang="en-US"/>
          </a:p>
        </p:txBody>
      </p:sp>
    </p:spTree>
    <p:extLst>
      <p:ext uri="{BB962C8B-B14F-4D97-AF65-F5344CB8AC3E}">
        <p14:creationId xmlns:p14="http://schemas.microsoft.com/office/powerpoint/2010/main" val="4078684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sz="2400" dirty="0" smtClean="0"/>
              <a:t>References</a:t>
            </a:r>
            <a:endParaRPr lang="en-US" sz="2400" dirty="0"/>
          </a:p>
        </p:txBody>
      </p:sp>
      <p:sp>
        <p:nvSpPr>
          <p:cNvPr id="3" name="Content Placeholder 2"/>
          <p:cNvSpPr>
            <a:spLocks noGrp="1"/>
          </p:cNvSpPr>
          <p:nvPr>
            <p:ph idx="1"/>
          </p:nvPr>
        </p:nvSpPr>
        <p:spPr>
          <a:xfrm>
            <a:off x="457200" y="990601"/>
            <a:ext cx="8229600" cy="4876800"/>
          </a:xfrm>
        </p:spPr>
        <p:txBody>
          <a:bodyPr>
            <a:normAutofit lnSpcReduction="10000"/>
          </a:bodyPr>
          <a:lstStyle/>
          <a:p>
            <a:endParaRPr lang="en-US" sz="1200" dirty="0" smtClean="0"/>
          </a:p>
          <a:p>
            <a:r>
              <a:rPr lang="en-US" sz="1200" b="1" dirty="0" err="1" smtClean="0"/>
              <a:t>Airey.E</a:t>
            </a:r>
            <a:r>
              <a:rPr lang="en-US" sz="1200" b="1" dirty="0"/>
              <a:t>. (2005) </a:t>
            </a:r>
            <a:r>
              <a:rPr lang="en-US" sz="1200" b="1" i="1" dirty="0"/>
              <a:t>The Taming of Distance, New Zealand’s First Internationals Telecommunications</a:t>
            </a:r>
            <a:r>
              <a:rPr lang="en-US" sz="1200" b="1" dirty="0"/>
              <a:t>. Dunmore, Wellington.</a:t>
            </a:r>
          </a:p>
          <a:p>
            <a:r>
              <a:rPr lang="en-US" sz="1200" b="1" dirty="0" err="1"/>
              <a:t>Astwood</a:t>
            </a:r>
            <a:r>
              <a:rPr lang="en-US" sz="1200" b="1" dirty="0"/>
              <a:t>, K. (2014) </a:t>
            </a:r>
            <a:r>
              <a:rPr lang="en-US" sz="1200" b="1" dirty="0" smtClean="0"/>
              <a:t>Trans-Tasman </a:t>
            </a:r>
            <a:r>
              <a:rPr lang="en-US" sz="1200" b="1" dirty="0"/>
              <a:t>Telegraph Cable Numbers 1 and 2. </a:t>
            </a:r>
            <a:r>
              <a:rPr lang="en-US" sz="1200" b="1" i="1" dirty="0"/>
              <a:t>IPENZ Engineering Heritage Register </a:t>
            </a:r>
            <a:r>
              <a:rPr lang="en-US" sz="1200" b="1" i="1" dirty="0" smtClean="0"/>
              <a:t>Report</a:t>
            </a:r>
            <a:r>
              <a:rPr lang="en-US" sz="1200" b="1" i="1" dirty="0"/>
              <a:t>.</a:t>
            </a:r>
            <a:endParaRPr lang="en-US" sz="1200" b="1" dirty="0" smtClean="0"/>
          </a:p>
          <a:p>
            <a:r>
              <a:rPr lang="en-US" sz="1200" b="1" dirty="0" smtClean="0"/>
              <a:t>Bentley</a:t>
            </a:r>
            <a:r>
              <a:rPr lang="en-US" sz="1200" b="1" dirty="0"/>
              <a:t>. E. L. </a:t>
            </a:r>
            <a:r>
              <a:rPr lang="en-US" sz="1200" b="1" dirty="0" smtClean="0"/>
              <a:t>(1909). Bentley’s </a:t>
            </a:r>
            <a:r>
              <a:rPr lang="en-US" sz="1200" b="1" dirty="0"/>
              <a:t>Complete Phrase </a:t>
            </a:r>
            <a:r>
              <a:rPr lang="en-US" sz="1200" b="1" dirty="0" smtClean="0"/>
              <a:t>Code</a:t>
            </a:r>
            <a:r>
              <a:rPr lang="en-US" sz="1200" b="1" dirty="0"/>
              <a:t>. New </a:t>
            </a:r>
            <a:r>
              <a:rPr lang="en-US" sz="1200" b="1" dirty="0" smtClean="0"/>
              <a:t>York: </a:t>
            </a:r>
            <a:r>
              <a:rPr lang="en-US" sz="1200" b="1" dirty="0" err="1" smtClean="0"/>
              <a:t>Bensinger</a:t>
            </a:r>
            <a:r>
              <a:rPr lang="en-US" sz="1200" b="1" dirty="0" smtClean="0"/>
              <a:t>. </a:t>
            </a:r>
          </a:p>
          <a:p>
            <a:r>
              <a:rPr lang="en-US" sz="1200" b="1" dirty="0" smtClean="0"/>
              <a:t>Byrne</a:t>
            </a:r>
            <a:r>
              <a:rPr lang="en-US" sz="1200" b="1" dirty="0"/>
              <a:t>, J. (1999). The Comparative Development of Newspapers in New Zealand and the United States in the Nineteenth Century</a:t>
            </a:r>
            <a:r>
              <a:rPr lang="en-US" sz="1200" b="1" i="1" dirty="0"/>
              <a:t>. American Studies International</a:t>
            </a:r>
            <a:r>
              <a:rPr lang="en-US" sz="1200" b="1" dirty="0"/>
              <a:t>, 37(1</a:t>
            </a:r>
            <a:r>
              <a:rPr lang="en-US" sz="1200" b="1" dirty="0" smtClean="0"/>
              <a:t>). </a:t>
            </a:r>
          </a:p>
          <a:p>
            <a:r>
              <a:rPr lang="en-US" sz="1200" b="1" dirty="0" smtClean="0"/>
              <a:t>Fraser</a:t>
            </a:r>
            <a:r>
              <a:rPr lang="en-US" sz="1200" b="1" dirty="0"/>
              <a:t>, D. (2016) Getting To Know My Grandfather, </a:t>
            </a:r>
            <a:r>
              <a:rPr lang="en-US" sz="1200" b="1" i="1" dirty="0"/>
              <a:t>The New Zealand </a:t>
            </a:r>
            <a:r>
              <a:rPr lang="en-US" sz="1200" b="1" i="1" dirty="0" smtClean="0"/>
              <a:t>Genealogist</a:t>
            </a:r>
            <a:r>
              <a:rPr lang="en-US" sz="1200" b="1" dirty="0"/>
              <a:t> </a:t>
            </a:r>
            <a:r>
              <a:rPr lang="en-US" sz="1200" b="1" dirty="0" smtClean="0"/>
              <a:t> (Feb) 23</a:t>
            </a:r>
            <a:r>
              <a:rPr lang="en-US" sz="1200" b="1" dirty="0"/>
              <a:t>. </a:t>
            </a:r>
          </a:p>
          <a:p>
            <a:r>
              <a:rPr lang="en-US" sz="1200" b="1" dirty="0" err="1" smtClean="0"/>
              <a:t>Hannis</a:t>
            </a:r>
            <a:r>
              <a:rPr lang="en-US" sz="1200" b="1" dirty="0" smtClean="0"/>
              <a:t>, G</a:t>
            </a:r>
            <a:r>
              <a:rPr lang="en-US" sz="1200" b="1" dirty="0"/>
              <a:t>. </a:t>
            </a:r>
            <a:r>
              <a:rPr lang="en-US" sz="1200" b="1" dirty="0" smtClean="0"/>
              <a:t>(2008). The </a:t>
            </a:r>
            <a:r>
              <a:rPr lang="en-US" sz="1200" b="1" dirty="0"/>
              <a:t>New Zealand press association </a:t>
            </a:r>
            <a:r>
              <a:rPr lang="en-US" sz="1200" b="1" dirty="0" smtClean="0"/>
              <a:t>1880-2006:The </a:t>
            </a:r>
            <a:r>
              <a:rPr lang="en-US" sz="1200" b="1" dirty="0"/>
              <a:t>rise and fall of a co-operative model </a:t>
            </a:r>
            <a:r>
              <a:rPr lang="en-US" sz="1200" b="1" dirty="0" smtClean="0"/>
              <a:t>for news </a:t>
            </a:r>
            <a:r>
              <a:rPr lang="en-US" sz="1200" b="1" dirty="0"/>
              <a:t>gathering. </a:t>
            </a:r>
            <a:r>
              <a:rPr lang="en-US" sz="1200" b="1" i="1" dirty="0"/>
              <a:t>Australian Economic History </a:t>
            </a:r>
            <a:r>
              <a:rPr lang="en-US" sz="1200" b="1" i="1" dirty="0" smtClean="0"/>
              <a:t>Review. 8 (1), 47-66.</a:t>
            </a:r>
          </a:p>
          <a:p>
            <a:r>
              <a:rPr lang="en-US" sz="1200" b="1" dirty="0" smtClean="0"/>
              <a:t> </a:t>
            </a:r>
            <a:r>
              <a:rPr lang="en-US" sz="1200" b="1" dirty="0"/>
              <a:t>Harvey. R. Bringing the News to New Zealand: The supply and control of overseas news in the nineteenth </a:t>
            </a:r>
            <a:r>
              <a:rPr lang="en-US" sz="1200" b="1" dirty="0" smtClean="0"/>
              <a:t> century</a:t>
            </a:r>
            <a:r>
              <a:rPr lang="en-US" sz="1200" b="1" i="1" dirty="0"/>
              <a:t>. </a:t>
            </a:r>
            <a:r>
              <a:rPr lang="en-US" sz="1200" b="1" i="1" dirty="0" smtClean="0"/>
              <a:t>Media History 8.1 </a:t>
            </a:r>
            <a:r>
              <a:rPr lang="en-US" sz="1200" b="1" dirty="0" smtClean="0"/>
              <a:t>21-34 </a:t>
            </a:r>
          </a:p>
          <a:p>
            <a:r>
              <a:rPr lang="en-US" sz="1200" b="1" dirty="0" smtClean="0"/>
              <a:t>Joyce</a:t>
            </a:r>
            <a:r>
              <a:rPr lang="en-US" sz="1200" b="1" dirty="0"/>
              <a:t>, B. (</a:t>
            </a:r>
            <a:r>
              <a:rPr lang="en-US" sz="1200" b="1" dirty="0" smtClean="0"/>
              <a:t>1976, February 18) </a:t>
            </a:r>
            <a:r>
              <a:rPr lang="en-US" sz="1200" b="1" dirty="0"/>
              <a:t>Cable Bay NZ’s Ear,  </a:t>
            </a:r>
            <a:r>
              <a:rPr lang="en-US" sz="1200" b="1" i="1" dirty="0"/>
              <a:t>Nelson Evening Mail</a:t>
            </a:r>
            <a:r>
              <a:rPr lang="en-US" sz="1200" b="1" dirty="0"/>
              <a:t>, </a:t>
            </a:r>
            <a:r>
              <a:rPr lang="en-US" sz="1200" b="1" dirty="0" smtClean="0"/>
              <a:t>p.15. </a:t>
            </a:r>
          </a:p>
          <a:p>
            <a:r>
              <a:rPr lang="en-US" sz="1200" b="1" dirty="0" smtClean="0"/>
              <a:t>Newport</a:t>
            </a:r>
            <a:r>
              <a:rPr lang="en-US" sz="1200" b="1" dirty="0"/>
              <a:t>, JNW (1973). </a:t>
            </a:r>
            <a:r>
              <a:rPr lang="en-US" sz="1200" b="1" dirty="0" err="1" smtClean="0"/>
              <a:t>Wakapuaka</a:t>
            </a:r>
            <a:r>
              <a:rPr lang="en-US" sz="1200" b="1" dirty="0" smtClean="0"/>
              <a:t>:  </a:t>
            </a:r>
            <a:r>
              <a:rPr lang="en-US" sz="1200" b="1" i="1" dirty="0"/>
              <a:t>Nelson Historical Society </a:t>
            </a:r>
            <a:r>
              <a:rPr lang="en-US" sz="1200" b="1" i="1" dirty="0" smtClean="0"/>
              <a:t>Journal</a:t>
            </a:r>
            <a:r>
              <a:rPr lang="en-US" sz="1200" b="1" dirty="0" smtClean="0"/>
              <a:t> 2(6).</a:t>
            </a:r>
          </a:p>
          <a:p>
            <a:r>
              <a:rPr lang="en-US" sz="1200" b="1" dirty="0" err="1" smtClean="0"/>
              <a:t>Oosterman</a:t>
            </a:r>
            <a:r>
              <a:rPr lang="en-US" sz="1200" b="1" dirty="0"/>
              <a:t>, A. (</a:t>
            </a:r>
            <a:r>
              <a:rPr lang="en-US" sz="1200" b="1" dirty="0" smtClean="0"/>
              <a:t>2013)  From Picardy to </a:t>
            </a:r>
            <a:r>
              <a:rPr lang="en-US" sz="1200" b="1" dirty="0" err="1" smtClean="0"/>
              <a:t>Picton</a:t>
            </a:r>
            <a:r>
              <a:rPr lang="en-US" sz="1200" b="1" dirty="0" smtClean="0"/>
              <a:t>. </a:t>
            </a:r>
            <a:r>
              <a:rPr lang="en-US" sz="1200" b="1" i="1" dirty="0" smtClean="0"/>
              <a:t>The </a:t>
            </a:r>
            <a:r>
              <a:rPr lang="en-US" sz="1200" b="1" i="1" dirty="0"/>
              <a:t>Great Adventure Ends: New Zealand and France on the Western </a:t>
            </a:r>
            <a:r>
              <a:rPr lang="en-US" sz="1200" b="1" i="1" dirty="0" smtClean="0"/>
              <a:t>Front. </a:t>
            </a:r>
            <a:r>
              <a:rPr lang="en-US" sz="1200" b="1" dirty="0" smtClean="0"/>
              <a:t>Christchurch</a:t>
            </a:r>
            <a:r>
              <a:rPr lang="en-US" sz="1200" b="1" dirty="0"/>
              <a:t>: John Douglas Publishing. pp.223-240.</a:t>
            </a:r>
          </a:p>
          <a:p>
            <a:r>
              <a:rPr lang="en-US" sz="1200" b="1" dirty="0" smtClean="0"/>
              <a:t>Rees-Jones. M. (2015) Printer’s Progress.</a:t>
            </a:r>
            <a:r>
              <a:rPr lang="en-US" sz="1200" b="1" i="1" dirty="0" smtClean="0"/>
              <a:t> </a:t>
            </a:r>
            <a:r>
              <a:rPr lang="en-US" sz="1200" b="1" i="1" dirty="0"/>
              <a:t>A New Zealand Newspaper Story 1840-2014</a:t>
            </a:r>
            <a:r>
              <a:rPr lang="en-US" sz="1200" b="1" dirty="0"/>
              <a:t>. </a:t>
            </a:r>
            <a:r>
              <a:rPr lang="en-US" sz="1200" b="1" dirty="0" smtClean="0"/>
              <a:t>Gisborne: Gisborne Herald.88</a:t>
            </a:r>
            <a:r>
              <a:rPr lang="en-US" sz="1200" b="1" dirty="0"/>
              <a:t>.</a:t>
            </a:r>
          </a:p>
          <a:p>
            <a:r>
              <a:rPr lang="en-US" sz="1200" b="1" dirty="0" smtClean="0"/>
              <a:t>Sanders</a:t>
            </a:r>
            <a:r>
              <a:rPr lang="en-US" sz="1200" b="1" dirty="0"/>
              <a:t>. J. (1979) </a:t>
            </a:r>
            <a:r>
              <a:rPr lang="en-US" sz="1200" b="1" i="1" dirty="0" err="1"/>
              <a:t>Dateline:NZPA</a:t>
            </a:r>
            <a:r>
              <a:rPr lang="en-US" sz="1200" b="1" i="1" dirty="0"/>
              <a:t>.</a:t>
            </a:r>
            <a:r>
              <a:rPr lang="en-US" sz="1200" b="1" dirty="0"/>
              <a:t> </a:t>
            </a:r>
            <a:r>
              <a:rPr lang="en-US" sz="1200" b="1" dirty="0" err="1" smtClean="0"/>
              <a:t>Auckland:Wilson</a:t>
            </a:r>
            <a:r>
              <a:rPr lang="en-US" sz="1200" b="1" dirty="0" smtClean="0"/>
              <a:t> </a:t>
            </a:r>
            <a:r>
              <a:rPr lang="en-US" sz="1200" b="1" dirty="0"/>
              <a:t>and </a:t>
            </a:r>
            <a:r>
              <a:rPr lang="en-US" sz="1200" b="1" dirty="0" smtClean="0"/>
              <a:t>Horton.</a:t>
            </a:r>
          </a:p>
          <a:p>
            <a:r>
              <a:rPr lang="en-US" sz="1200" b="1" dirty="0" smtClean="0"/>
              <a:t>Increased Telegraphic Facilities. (1876</a:t>
            </a:r>
            <a:r>
              <a:rPr lang="en-US" sz="1200" b="1" dirty="0"/>
              <a:t>, </a:t>
            </a:r>
            <a:r>
              <a:rPr lang="en-US" sz="1200" b="1" dirty="0" smtClean="0"/>
              <a:t>February 18 </a:t>
            </a:r>
            <a:r>
              <a:rPr lang="en-US" sz="1200" b="1" dirty="0"/>
              <a:t>) Westport Times. Volume X, Issue 1355, </a:t>
            </a:r>
          </a:p>
          <a:p>
            <a:r>
              <a:rPr lang="en-US" sz="1200" b="1" dirty="0" smtClean="0"/>
              <a:t>Wilson. A.C. </a:t>
            </a:r>
            <a:r>
              <a:rPr lang="en-US" sz="1200" b="1" i="1" dirty="0" smtClean="0"/>
              <a:t>Wire and Wireless </a:t>
            </a:r>
            <a:r>
              <a:rPr lang="en-US" sz="1200" b="1" dirty="0" smtClean="0"/>
              <a:t>(P.N. Dunmore Press 1994) pp 50-51.</a:t>
            </a:r>
          </a:p>
          <a:p>
            <a:r>
              <a:rPr lang="en-US" sz="1200" b="1" dirty="0" smtClean="0"/>
              <a:t>Wilson</a:t>
            </a:r>
            <a:r>
              <a:rPr lang="en-US" sz="1200" b="1" dirty="0"/>
              <a:t>, </a:t>
            </a:r>
            <a:r>
              <a:rPr lang="en-US" sz="1200" b="1" dirty="0" smtClean="0"/>
              <a:t>A.C. (2012).  </a:t>
            </a:r>
            <a:r>
              <a:rPr lang="en-US" sz="1200" b="1" i="1" dirty="0" smtClean="0"/>
              <a:t>Telecommunications </a:t>
            </a:r>
            <a:r>
              <a:rPr lang="en-US" sz="1200" b="1" i="1" dirty="0"/>
              <a:t>- Early telegraphy and </a:t>
            </a:r>
            <a:r>
              <a:rPr lang="en-US" sz="1200" b="1" i="1" dirty="0" smtClean="0"/>
              <a:t>telegrams</a:t>
            </a:r>
            <a:r>
              <a:rPr lang="en-US" sz="1200" b="1" dirty="0" smtClean="0"/>
              <a:t>. </a:t>
            </a:r>
            <a:r>
              <a:rPr lang="en-US" sz="1200" b="1" dirty="0" err="1" smtClean="0"/>
              <a:t>Wellington:Engineering</a:t>
            </a:r>
            <a:r>
              <a:rPr lang="en-US" sz="1200" b="1" dirty="0" smtClean="0"/>
              <a:t> Heritage NZ. </a:t>
            </a:r>
          </a:p>
        </p:txBody>
      </p:sp>
      <p:sp>
        <p:nvSpPr>
          <p:cNvPr id="4" name="Date Placeholder 3"/>
          <p:cNvSpPr>
            <a:spLocks noGrp="1"/>
          </p:cNvSpPr>
          <p:nvPr>
            <p:ph type="dt" sz="half" idx="10"/>
          </p:nvPr>
        </p:nvSpPr>
        <p:spPr/>
        <p:txBody>
          <a:bodyPr/>
          <a:lstStyle/>
          <a:p>
            <a:fld id="{084C98B6-F1B1-438D-A581-A5026E4E471F}"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21</a:t>
            </a:fld>
            <a:endParaRPr lang="en-US"/>
          </a:p>
        </p:txBody>
      </p:sp>
    </p:spTree>
    <p:extLst>
      <p:ext uri="{BB962C8B-B14F-4D97-AF65-F5344CB8AC3E}">
        <p14:creationId xmlns:p14="http://schemas.microsoft.com/office/powerpoint/2010/main" val="2238218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Bay circa 1900</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00200"/>
            <a:ext cx="6781799" cy="4903070"/>
          </a:xfrm>
        </p:spPr>
      </p:pic>
      <p:sp>
        <p:nvSpPr>
          <p:cNvPr id="3" name="Date Placeholder 2"/>
          <p:cNvSpPr>
            <a:spLocks noGrp="1"/>
          </p:cNvSpPr>
          <p:nvPr>
            <p:ph type="dt" sz="half" idx="10"/>
          </p:nvPr>
        </p:nvSpPr>
        <p:spPr/>
        <p:txBody>
          <a:bodyPr/>
          <a:lstStyle/>
          <a:p>
            <a:fld id="{464AA165-8674-4455-9A26-7DBFDEA1FCD3}" type="datetime1">
              <a:rPr lang="en-US" smtClean="0"/>
              <a:t>6/28/2017</a:t>
            </a:fld>
            <a:endParaRPr lang="en-US"/>
          </a:p>
        </p:txBody>
      </p:sp>
      <p:sp>
        <p:nvSpPr>
          <p:cNvPr id="4" name="Slide Number Placeholder 3"/>
          <p:cNvSpPr>
            <a:spLocks noGrp="1"/>
          </p:cNvSpPr>
          <p:nvPr>
            <p:ph type="sldNum" sz="quarter" idx="12"/>
          </p:nvPr>
        </p:nvSpPr>
        <p:spPr/>
        <p:txBody>
          <a:bodyPr/>
          <a:lstStyle/>
          <a:p>
            <a:fld id="{55C0F81C-9F0E-4A37-A567-99EC24E78B5E}" type="slidenum">
              <a:rPr lang="en-US" smtClean="0"/>
              <a:t>3</a:t>
            </a:fld>
            <a:endParaRPr lang="en-US"/>
          </a:p>
        </p:txBody>
      </p:sp>
    </p:spTree>
    <p:extLst>
      <p:ext uri="{BB962C8B-B14F-4D97-AF65-F5344CB8AC3E}">
        <p14:creationId xmlns:p14="http://schemas.microsoft.com/office/powerpoint/2010/main" val="3961952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t>So what’s new?</a:t>
            </a:r>
            <a:endParaRPr lang="en-US" dirty="0"/>
          </a:p>
        </p:txBody>
      </p:sp>
      <p:sp>
        <p:nvSpPr>
          <p:cNvPr id="3" name="Content Placeholder 2"/>
          <p:cNvSpPr>
            <a:spLocks noGrp="1"/>
          </p:cNvSpPr>
          <p:nvPr>
            <p:ph idx="1"/>
          </p:nvPr>
        </p:nvSpPr>
        <p:spPr>
          <a:xfrm>
            <a:off x="457200" y="1828800"/>
            <a:ext cx="8229600" cy="4146998"/>
          </a:xfrm>
        </p:spPr>
        <p:txBody>
          <a:bodyPr>
            <a:normAutofit/>
          </a:bodyPr>
          <a:lstStyle/>
          <a:p>
            <a:pPr>
              <a:buFont typeface="Wingdings" panose="05000000000000000000" pitchFamily="2" charset="2"/>
              <a:buChar char="v"/>
            </a:pPr>
            <a:r>
              <a:rPr lang="en-US" sz="4000" b="1" dirty="0" smtClean="0"/>
              <a:t>A </a:t>
            </a:r>
            <a:r>
              <a:rPr lang="en-US" sz="4000" b="1" dirty="0"/>
              <a:t>dynamic environment </a:t>
            </a:r>
            <a:r>
              <a:rPr lang="en-US" sz="4000" b="1" dirty="0" smtClean="0"/>
              <a:t>of</a:t>
            </a:r>
            <a:br>
              <a:rPr lang="en-US" sz="4000" b="1" dirty="0" smtClean="0"/>
            </a:br>
            <a:r>
              <a:rPr lang="en-US" sz="4000" b="1" dirty="0" smtClean="0"/>
              <a:t>tight deadlines? </a:t>
            </a:r>
          </a:p>
          <a:p>
            <a:pPr>
              <a:buFont typeface="Wingdings" panose="05000000000000000000" pitchFamily="2" charset="2"/>
              <a:buChar char="v"/>
            </a:pPr>
            <a:r>
              <a:rPr lang="en-US" sz="4000" b="1" dirty="0"/>
              <a:t>R</a:t>
            </a:r>
            <a:r>
              <a:rPr lang="en-US" sz="4000" b="1" dirty="0" smtClean="0"/>
              <a:t>apidly </a:t>
            </a:r>
            <a:r>
              <a:rPr lang="en-US" sz="4000" b="1" dirty="0"/>
              <a:t>evolving news </a:t>
            </a:r>
            <a:r>
              <a:rPr lang="en-US" sz="4000" b="1" dirty="0" smtClean="0"/>
              <a:t>values?</a:t>
            </a:r>
          </a:p>
          <a:p>
            <a:pPr>
              <a:buFont typeface="Wingdings" panose="05000000000000000000" pitchFamily="2" charset="2"/>
              <a:buChar char="v"/>
            </a:pPr>
            <a:r>
              <a:rPr lang="en-US" sz="4000" b="1" dirty="0" smtClean="0"/>
              <a:t>Pre-conceptions</a:t>
            </a:r>
          </a:p>
          <a:p>
            <a:pPr>
              <a:buFont typeface="Wingdings" panose="05000000000000000000" pitchFamily="2" charset="2"/>
              <a:buChar char="v"/>
            </a:pPr>
            <a:r>
              <a:rPr lang="en-US" sz="4000" b="1" dirty="0" smtClean="0"/>
              <a:t>How to make $$ from “news”</a:t>
            </a:r>
            <a:endParaRPr lang="en-US" sz="4000" b="1" dirty="0"/>
          </a:p>
        </p:txBody>
      </p:sp>
      <p:sp>
        <p:nvSpPr>
          <p:cNvPr id="4" name="Date Placeholder 3"/>
          <p:cNvSpPr>
            <a:spLocks noGrp="1"/>
          </p:cNvSpPr>
          <p:nvPr>
            <p:ph type="dt" sz="half" idx="10"/>
          </p:nvPr>
        </p:nvSpPr>
        <p:spPr/>
        <p:txBody>
          <a:bodyPr/>
          <a:lstStyle/>
          <a:p>
            <a:fld id="{326BC72B-B139-4EF3-93EF-B2A8CC89E441}"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4</a:t>
            </a:fld>
            <a:endParaRPr lang="en-US"/>
          </a:p>
        </p:txBody>
      </p:sp>
    </p:spTree>
    <p:extLst>
      <p:ext uri="{BB962C8B-B14F-4D97-AF65-F5344CB8AC3E}">
        <p14:creationId xmlns:p14="http://schemas.microsoft.com/office/powerpoint/2010/main" val="338965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Pre-1876 quandary: sourcing overseas news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 </a:t>
            </a:r>
            <a:r>
              <a:rPr lang="en-US" sz="2800" b="1" dirty="0" smtClean="0"/>
              <a:t>Meeting boats which came into all the ports and begging or borrowing newspapers from the crew and passengers</a:t>
            </a:r>
          </a:p>
          <a:p>
            <a:pPr>
              <a:buFont typeface="Wingdings" panose="05000000000000000000" pitchFamily="2" charset="2"/>
              <a:buChar char="Ø"/>
            </a:pPr>
            <a:endParaRPr lang="en-US" sz="2800" b="1" dirty="0" smtClean="0"/>
          </a:p>
          <a:p>
            <a:pPr>
              <a:buFont typeface="Wingdings" panose="05000000000000000000" pitchFamily="2" charset="2"/>
              <a:buChar char="Ø"/>
            </a:pPr>
            <a:r>
              <a:rPr lang="en-US" sz="2800" b="1" dirty="0" smtClean="0"/>
              <a:t> The Press employed a boatman to ferry a reporter out to the ship to gather up the newspapers</a:t>
            </a:r>
          </a:p>
          <a:p>
            <a:pPr>
              <a:buFont typeface="Wingdings" panose="05000000000000000000" pitchFamily="2" charset="2"/>
              <a:buChar char="Ø"/>
            </a:pPr>
            <a:endParaRPr lang="en-US" sz="2800" b="1" dirty="0" smtClean="0"/>
          </a:p>
          <a:p>
            <a:pPr>
              <a:buFont typeface="Wingdings" panose="05000000000000000000" pitchFamily="2" charset="2"/>
              <a:buChar char="Ø"/>
            </a:pPr>
            <a:r>
              <a:rPr lang="en-US" sz="2800" b="1" dirty="0" smtClean="0"/>
              <a:t>Healthy competition between papers even then</a:t>
            </a:r>
          </a:p>
          <a:p>
            <a:pPr>
              <a:buFont typeface="Wingdings" panose="05000000000000000000" pitchFamily="2" charset="2"/>
              <a:buChar char="Ø"/>
            </a:pPr>
            <a:endParaRPr lang="en-US" sz="2800" b="1" dirty="0"/>
          </a:p>
        </p:txBody>
      </p:sp>
      <p:sp>
        <p:nvSpPr>
          <p:cNvPr id="4" name="Date Placeholder 3"/>
          <p:cNvSpPr>
            <a:spLocks noGrp="1"/>
          </p:cNvSpPr>
          <p:nvPr>
            <p:ph type="dt" sz="half" idx="10"/>
          </p:nvPr>
        </p:nvSpPr>
        <p:spPr/>
        <p:txBody>
          <a:bodyPr/>
          <a:lstStyle/>
          <a:p>
            <a:fld id="{5875273E-3FC6-4C86-A366-9C2228F68611}"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5</a:t>
            </a:fld>
            <a:endParaRPr lang="en-US"/>
          </a:p>
        </p:txBody>
      </p:sp>
    </p:spTree>
    <p:extLst>
      <p:ext uri="{BB962C8B-B14F-4D97-AF65-F5344CB8AC3E}">
        <p14:creationId xmlns:p14="http://schemas.microsoft.com/office/powerpoint/2010/main" val="317920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dirty="0" smtClean="0"/>
              <a:t>How to move forward?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sz="2800" b="1" dirty="0" smtClean="0"/>
          </a:p>
          <a:p>
            <a:pPr>
              <a:buFont typeface="Wingdings" panose="05000000000000000000" pitchFamily="2" charset="2"/>
              <a:buChar char="Ø"/>
            </a:pPr>
            <a:r>
              <a:rPr lang="en-US" sz="2800" b="1" dirty="0" smtClean="0"/>
              <a:t>With help </a:t>
            </a:r>
            <a:r>
              <a:rPr lang="en-US" sz="2800" b="1" dirty="0"/>
              <a:t>from the Mother Country?</a:t>
            </a:r>
            <a:endParaRPr lang="en-US" sz="2800" b="1" dirty="0" smtClean="0"/>
          </a:p>
          <a:p>
            <a:pPr>
              <a:buFont typeface="Wingdings" panose="05000000000000000000" pitchFamily="2" charset="2"/>
              <a:buChar char="Ø"/>
            </a:pPr>
            <a:endParaRPr lang="en-US" b="1" dirty="0"/>
          </a:p>
          <a:p>
            <a:pPr marL="0" indent="0">
              <a:buNone/>
            </a:pPr>
            <a:r>
              <a:rPr lang="en-US" dirty="0" smtClean="0"/>
              <a:t> </a:t>
            </a:r>
            <a:r>
              <a:rPr lang="en-US" sz="2800" b="1" dirty="0" smtClean="0"/>
              <a:t>Not likely!</a:t>
            </a:r>
          </a:p>
          <a:p>
            <a:pPr marL="0" indent="0">
              <a:buNone/>
            </a:pPr>
            <a:endParaRPr lang="en-US" sz="2800" b="1" dirty="0" smtClean="0"/>
          </a:p>
          <a:p>
            <a:pPr>
              <a:buFont typeface="Wingdings" panose="05000000000000000000" pitchFamily="2" charset="2"/>
              <a:buChar char="Ø"/>
            </a:pPr>
            <a:r>
              <a:rPr lang="en-US" sz="2800" b="1" dirty="0" smtClean="0"/>
              <a:t>Disraeli referred to Australia and NZ as “these wretched colonies which are a millstone around our neck” and “colonial deadweights”</a:t>
            </a:r>
          </a:p>
          <a:p>
            <a:pPr marL="0" indent="0">
              <a:buNone/>
            </a:pPr>
            <a:endParaRPr lang="en-US" sz="2800" b="1" dirty="0" smtClean="0"/>
          </a:p>
          <a:p>
            <a:pPr>
              <a:buFont typeface="Wingdings" panose="05000000000000000000" pitchFamily="2" charset="2"/>
              <a:buChar char="Ø"/>
            </a:pPr>
            <a:endParaRPr lang="en-US" sz="2800" b="1" dirty="0" smtClean="0"/>
          </a:p>
          <a:p>
            <a:pPr>
              <a:buFont typeface="Wingdings" panose="05000000000000000000" pitchFamily="2" charset="2"/>
              <a:buChar char="Ø"/>
            </a:pPr>
            <a:endParaRPr lang="en-US" sz="2800" b="1" dirty="0"/>
          </a:p>
          <a:p>
            <a:pPr>
              <a:buFont typeface="Wingdings" panose="05000000000000000000" pitchFamily="2" charset="2"/>
              <a:buChar char="Ø"/>
            </a:pPr>
            <a:endParaRPr lang="en-US" sz="2800" b="1" dirty="0" smtClean="0"/>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fld id="{15DC8B0C-A417-4E8B-99A5-FE2F6154651D}"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6</a:t>
            </a:fld>
            <a:endParaRPr lang="en-US"/>
          </a:p>
        </p:txBody>
      </p:sp>
    </p:spTree>
    <p:extLst>
      <p:ext uri="{BB962C8B-B14F-4D97-AF65-F5344CB8AC3E}">
        <p14:creationId xmlns:p14="http://schemas.microsoft.com/office/powerpoint/2010/main" val="1154790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Julius Vogel</a:t>
            </a:r>
            <a:endParaRPr lang="en-US" dirty="0"/>
          </a:p>
        </p:txBody>
      </p:sp>
      <p:sp>
        <p:nvSpPr>
          <p:cNvPr id="3" name="Content Placeholder 2"/>
          <p:cNvSpPr>
            <a:spLocks noGrp="1"/>
          </p:cNvSpPr>
          <p:nvPr>
            <p:ph idx="1"/>
          </p:nvPr>
        </p:nvSpPr>
        <p:spPr>
          <a:xfrm>
            <a:off x="457200" y="1600200"/>
            <a:ext cx="8229600" cy="4362717"/>
          </a:xfrm>
        </p:spPr>
        <p:txBody>
          <a:bodyPr/>
          <a:lstStyle/>
          <a:p>
            <a:pPr>
              <a:buFont typeface="Wingdings" panose="05000000000000000000" pitchFamily="2" charset="2"/>
              <a:buChar char="Ø"/>
            </a:pPr>
            <a:r>
              <a:rPr lang="en-US" dirty="0" smtClean="0"/>
              <a:t> </a:t>
            </a:r>
            <a:r>
              <a:rPr lang="en-US" sz="2800" b="1" dirty="0" smtClean="0"/>
              <a:t>Vogel emigrated from Britain via Australia to NZ in 1861  (editor ODT) </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He entered politics and became Telegraph Commissioner.</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He had a cable between both islands and Australia on his to-do list – achieved in 1876</a:t>
            </a:r>
          </a:p>
          <a:p>
            <a:pPr>
              <a:buFont typeface="Wingdings" panose="05000000000000000000" pitchFamily="2" charset="2"/>
              <a:buChar char="Ø"/>
            </a:pPr>
            <a:endParaRPr lang="en-US" sz="2800" dirty="0"/>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fld id="{43F29FD3-D843-4894-A4FB-A1A8BCD499FF}"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7</a:t>
            </a:fld>
            <a:endParaRPr lang="en-US"/>
          </a:p>
        </p:txBody>
      </p:sp>
    </p:spTree>
    <p:extLst>
      <p:ext uri="{BB962C8B-B14F-4D97-AF65-F5344CB8AC3E}">
        <p14:creationId xmlns:p14="http://schemas.microsoft.com/office/powerpoint/2010/main" val="1683815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optic fibre then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a:t>
            </a:r>
            <a:r>
              <a:rPr lang="en-US" sz="2800" b="1" dirty="0" smtClean="0"/>
              <a:t>Consider the feat of engineering laying a cable between La Perouse on the shores of Sydney town to a small bay east of Nelson</a:t>
            </a:r>
          </a:p>
          <a:p>
            <a:pPr marL="0" indent="0">
              <a:buNone/>
            </a:pPr>
            <a:endParaRPr lang="en-US" sz="2800" b="1" dirty="0"/>
          </a:p>
          <a:p>
            <a:pPr>
              <a:buFont typeface="Wingdings" panose="05000000000000000000" pitchFamily="2" charset="2"/>
              <a:buChar char="Ø"/>
            </a:pPr>
            <a:r>
              <a:rPr lang="en-US" sz="2800" b="1" dirty="0" smtClean="0"/>
              <a:t>Meanwhile there were predictable wrangles over ownership and funding (papers and </a:t>
            </a:r>
            <a:r>
              <a:rPr lang="en-US" sz="2800" b="1" dirty="0" err="1" smtClean="0"/>
              <a:t>govt</a:t>
            </a:r>
            <a:r>
              <a:rPr lang="en-US" sz="2800" b="1" dirty="0" smtClean="0"/>
              <a:t>); and negotiations with the local iwi to rent some land on which to build a telegraph office</a:t>
            </a:r>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fld id="{1B1EB756-54F8-4C13-8E07-318288E5CA11}"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8</a:t>
            </a:fld>
            <a:endParaRPr lang="en-US"/>
          </a:p>
        </p:txBody>
      </p:sp>
    </p:spTree>
    <p:extLst>
      <p:ext uri="{BB962C8B-B14F-4D97-AF65-F5344CB8AC3E}">
        <p14:creationId xmlns:p14="http://schemas.microsoft.com/office/powerpoint/2010/main" val="2622682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304"/>
            <a:ext cx="8229600" cy="1648496"/>
          </a:xfrm>
        </p:spPr>
        <p:txBody>
          <a:bodyPr>
            <a:normAutofit/>
          </a:bodyPr>
          <a:lstStyle/>
          <a:p>
            <a:r>
              <a:rPr lang="en-US" dirty="0" smtClean="0"/>
              <a:t>Move aside for the aspiring ‘press barons’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a:buFont typeface="Wingdings" panose="05000000000000000000" pitchFamily="2" charset="2"/>
              <a:buChar char="Ø"/>
            </a:pPr>
            <a:r>
              <a:rPr lang="en-US" dirty="0"/>
              <a:t> </a:t>
            </a:r>
            <a:r>
              <a:rPr lang="en-US" sz="2800" b="1" dirty="0" smtClean="0"/>
              <a:t>NZ was well served by newspapers and the owners could see a money making opportunity opening up before them</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NZ Press Agency v ODT  </a:t>
            </a:r>
          </a:p>
          <a:p>
            <a:pPr marL="0" indent="0">
              <a:buNone/>
            </a:pPr>
            <a:r>
              <a:rPr lang="en-US" sz="2800" b="1" dirty="0" smtClean="0"/>
              <a:t>  </a:t>
            </a:r>
            <a:r>
              <a:rPr lang="en-US" sz="1800" b="1" dirty="0" smtClean="0"/>
              <a:t>(some dispute which orgs when)</a:t>
            </a:r>
          </a:p>
          <a:p>
            <a:pPr>
              <a:buFont typeface="Wingdings" panose="05000000000000000000" pitchFamily="2" charset="2"/>
              <a:buChar char="Ø"/>
            </a:pPr>
            <a:endParaRPr lang="en-US" sz="2800" b="1" dirty="0"/>
          </a:p>
          <a:p>
            <a:pPr>
              <a:buFont typeface="Wingdings" panose="05000000000000000000" pitchFamily="2" charset="2"/>
              <a:buChar char="Ø"/>
            </a:pPr>
            <a:r>
              <a:rPr lang="en-US" sz="2800" b="1" dirty="0" smtClean="0"/>
              <a:t>In 1880 the United Press Agency was formed with 44 member papers </a:t>
            </a:r>
            <a:endParaRPr lang="en-US" sz="2800" b="1" dirty="0"/>
          </a:p>
        </p:txBody>
      </p:sp>
      <p:sp>
        <p:nvSpPr>
          <p:cNvPr id="4" name="Date Placeholder 3"/>
          <p:cNvSpPr>
            <a:spLocks noGrp="1"/>
          </p:cNvSpPr>
          <p:nvPr>
            <p:ph type="dt" sz="half" idx="10"/>
          </p:nvPr>
        </p:nvSpPr>
        <p:spPr/>
        <p:txBody>
          <a:bodyPr/>
          <a:lstStyle/>
          <a:p>
            <a:fld id="{2548DF6A-F051-45B6-86BC-79522F45CB85}" type="datetime1">
              <a:rPr lang="en-US" smtClean="0"/>
              <a:t>6/28/2017</a:t>
            </a:fld>
            <a:endParaRPr lang="en-US"/>
          </a:p>
        </p:txBody>
      </p:sp>
      <p:sp>
        <p:nvSpPr>
          <p:cNvPr id="5" name="Slide Number Placeholder 4"/>
          <p:cNvSpPr>
            <a:spLocks noGrp="1"/>
          </p:cNvSpPr>
          <p:nvPr>
            <p:ph type="sldNum" sz="quarter" idx="12"/>
          </p:nvPr>
        </p:nvSpPr>
        <p:spPr/>
        <p:txBody>
          <a:bodyPr/>
          <a:lstStyle/>
          <a:p>
            <a:fld id="{55C0F81C-9F0E-4A37-A567-99EC24E78B5E}" type="slidenum">
              <a:rPr lang="en-US" smtClean="0"/>
              <a:t>9</a:t>
            </a:fld>
            <a:endParaRPr lang="en-US"/>
          </a:p>
        </p:txBody>
      </p:sp>
    </p:spTree>
    <p:extLst>
      <p:ext uri="{BB962C8B-B14F-4D97-AF65-F5344CB8AC3E}">
        <p14:creationId xmlns:p14="http://schemas.microsoft.com/office/powerpoint/2010/main" val="41995900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3106</TotalTime>
  <Words>1185</Words>
  <Application>Microsoft Office PowerPoint</Application>
  <PresentationFormat>On-screen Show (4:3)</PresentationFormat>
  <Paragraphs>165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Executive</vt:lpstr>
      <vt:lpstr>1876 - 2017</vt:lpstr>
      <vt:lpstr>Cable Bay today</vt:lpstr>
      <vt:lpstr>Cable Bay circa 1900</vt:lpstr>
      <vt:lpstr>So what’s new?</vt:lpstr>
      <vt:lpstr>Pre-1876 quandary: sourcing overseas news</vt:lpstr>
      <vt:lpstr>How to move forward? </vt:lpstr>
      <vt:lpstr>Enter Julius Vogel</vt:lpstr>
      <vt:lpstr>No optic fibre then</vt:lpstr>
      <vt:lpstr>Move aside for the aspiring ‘press barons’</vt:lpstr>
      <vt:lpstr>Several parties claimed a stake</vt:lpstr>
      <vt:lpstr>One (newspaper) man’s view as Cable becomes operative</vt:lpstr>
      <vt:lpstr>6 months in Cable Bay</vt:lpstr>
      <vt:lpstr>Subs’ room </vt:lpstr>
      <vt:lpstr>$64K question? </vt:lpstr>
      <vt:lpstr>A, B or C</vt:lpstr>
      <vt:lpstr>News hub 1876 style</vt:lpstr>
      <vt:lpstr>What constituted news?</vt:lpstr>
      <vt:lpstr>NEM pre cable</vt:lpstr>
      <vt:lpstr>1909 all over for Cable Bay</vt:lpstr>
      <vt:lpstr>Last Word…</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Annabel</dc:creator>
  <cp:lastModifiedBy>Annabel</cp:lastModifiedBy>
  <cp:revision>51</cp:revision>
  <dcterms:created xsi:type="dcterms:W3CDTF">2017-06-08T08:38:39Z</dcterms:created>
  <dcterms:modified xsi:type="dcterms:W3CDTF">2017-06-28T03:01:55Z</dcterms:modified>
</cp:coreProperties>
</file>