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4" r:id="rId2"/>
    <p:sldId id="285" r:id="rId3"/>
    <p:sldId id="337" r:id="rId4"/>
    <p:sldId id="277" r:id="rId5"/>
    <p:sldId id="279" r:id="rId6"/>
    <p:sldId id="280" r:id="rId7"/>
    <p:sldId id="278" r:id="rId8"/>
    <p:sldId id="256" r:id="rId9"/>
    <p:sldId id="259" r:id="rId10"/>
    <p:sldId id="261" r:id="rId11"/>
    <p:sldId id="263" r:id="rId12"/>
    <p:sldId id="269" r:id="rId13"/>
    <p:sldId id="302" r:id="rId14"/>
    <p:sldId id="310" r:id="rId15"/>
    <p:sldId id="315" r:id="rId16"/>
    <p:sldId id="335" r:id="rId17"/>
    <p:sldId id="318" r:id="rId18"/>
    <p:sldId id="325" r:id="rId19"/>
    <p:sldId id="329" r:id="rId20"/>
    <p:sldId id="339" r:id="rId21"/>
    <p:sldId id="338" r:id="rId2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313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901A8-1990-4E14-96CD-2795E2F86B85}" type="datetimeFigureOut">
              <a:rPr lang="en-NZ" smtClean="0"/>
              <a:t>28/06/2017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7CCC6-6A91-4BA7-BCEB-5C178E3FA00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7756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6"/>
            <a:ext cx="64284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9" y="5988306"/>
            <a:ext cx="529399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‹#›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‹#›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4"/>
            <a:ext cx="32898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8" y="2459484"/>
            <a:ext cx="32898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‹#›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‹#›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‹#›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55600" y="190501"/>
            <a:ext cx="6845300" cy="7067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8"/>
            <a:ext cx="68065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4"/>
            <a:ext cx="68065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53061" y="10263116"/>
            <a:ext cx="1699895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4" y="9944864"/>
            <a:ext cx="17394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19627" y="10263116"/>
            <a:ext cx="320675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‹#›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228" y="3136900"/>
            <a:ext cx="6428422" cy="2031325"/>
          </a:xfrm>
        </p:spPr>
        <p:txBody>
          <a:bodyPr/>
          <a:lstStyle/>
          <a:p>
            <a:r>
              <a:rPr lang="en-NZ" sz="4400" dirty="0"/>
              <a:t>How do New Zealand journalists compare?</a:t>
            </a:r>
            <a:br>
              <a:rPr lang="en-NZ" sz="4400" dirty="0"/>
            </a:br>
            <a:endParaRPr lang="en-NZ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134429" y="5988306"/>
            <a:ext cx="5234621" cy="1846659"/>
          </a:xfrm>
        </p:spPr>
        <p:txBody>
          <a:bodyPr/>
          <a:lstStyle/>
          <a:p>
            <a:r>
              <a:rPr lang="en-NZ" sz="4000" dirty="0" smtClean="0"/>
              <a:t>Data from the 2012-2016 Worlds of Journalism study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221968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4676" y="901193"/>
            <a:ext cx="5665470" cy="10105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marL="4445" algn="ctr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Journalistic Roles: Set the political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agenda</a:t>
            </a:r>
            <a:endParaRPr sz="1600">
              <a:latin typeface="Arial"/>
              <a:cs typeface="Arial"/>
            </a:endParaRPr>
          </a:p>
          <a:p>
            <a:pPr marL="635" algn="ctr">
              <a:lnSpc>
                <a:spcPts val="1180"/>
              </a:lnSpc>
              <a:spcBef>
                <a:spcPts val="1160"/>
              </a:spcBef>
            </a:pPr>
            <a:r>
              <a:rPr sz="1000" i="1" spc="-5" dirty="0">
                <a:latin typeface="Arial"/>
                <a:cs typeface="Arial"/>
              </a:rPr>
              <a:t>Question: Please tell me how important each of these things </a:t>
            </a:r>
            <a:r>
              <a:rPr sz="1000" i="1" spc="-10" dirty="0">
                <a:latin typeface="Arial"/>
                <a:cs typeface="Arial"/>
              </a:rPr>
              <a:t>is </a:t>
            </a:r>
            <a:r>
              <a:rPr sz="1000" i="1" dirty="0">
                <a:latin typeface="Arial"/>
                <a:cs typeface="Arial"/>
              </a:rPr>
              <a:t>in </a:t>
            </a:r>
            <a:r>
              <a:rPr sz="1000" i="1" spc="-5" dirty="0">
                <a:latin typeface="Arial"/>
                <a:cs typeface="Arial"/>
              </a:rPr>
              <a:t>your</a:t>
            </a:r>
            <a:r>
              <a:rPr sz="1000" i="1" spc="12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work.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060"/>
              </a:lnSpc>
            </a:pPr>
            <a:r>
              <a:rPr sz="900" i="1" spc="-5" dirty="0">
                <a:latin typeface="Arial"/>
                <a:cs typeface="Arial"/>
              </a:rPr>
              <a:t>Scale: 5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extremely important; 4 </a:t>
            </a:r>
            <a:r>
              <a:rPr sz="900" i="1" dirty="0">
                <a:latin typeface="Arial"/>
                <a:cs typeface="Arial"/>
              </a:rPr>
              <a:t>= very </a:t>
            </a:r>
            <a:r>
              <a:rPr sz="900" i="1" spc="-5" dirty="0">
                <a:latin typeface="Arial"/>
                <a:cs typeface="Arial"/>
              </a:rPr>
              <a:t>important; 3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important; 2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little important; 1 </a:t>
            </a:r>
            <a:r>
              <a:rPr sz="900" i="1" dirty="0">
                <a:latin typeface="Arial"/>
                <a:cs typeface="Arial"/>
              </a:rPr>
              <a:t>=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unimportant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10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496436"/>
              </p:ext>
            </p:extLst>
          </p:nvPr>
        </p:nvGraphicFramePr>
        <p:xfrm>
          <a:off x="425195" y="2146300"/>
          <a:ext cx="4733226" cy="66874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2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9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91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4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29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5006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6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00" i="1" dirty="0">
                          <a:latin typeface="Arial"/>
                          <a:cs typeface="Arial"/>
                        </a:rPr>
                        <a:t>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Mean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6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00" i="1" dirty="0">
                          <a:latin typeface="Arial"/>
                          <a:cs typeface="Arial"/>
                        </a:rPr>
                        <a:t>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Mean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98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19.7%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2.28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Italy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22.3%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2.54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35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48.0%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Japan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60.5%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18.9%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2.31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Kenya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48.2%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2.22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Kosovo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40.2%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3.04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Latvia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27.8%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2.68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26.7%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2.76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Malawi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65.6%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Bhutan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49.4%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33.2%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41.6%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3.07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Mexico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70.7%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35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Brazil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20.5%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2.65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34.1%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2.86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35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Canada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23.4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2.51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16.9%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2.41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200" b="1" spc="-7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2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18.2%</a:t>
                      </a:r>
                      <a:endParaRPr sz="12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2.42</a:t>
                      </a:r>
                      <a:endParaRPr sz="12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29.0%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2.77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Norway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36.9%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2.95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65.3%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Oman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44.4%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51.5%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44.3%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3.29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Cyprus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2.76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29.1%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2.86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735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9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31.6%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Qatar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36.4%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Denmark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30.0%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2.93</a:t>
                      </a:r>
                      <a:endParaRPr sz="12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30.5%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2.75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672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59.4%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3.57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Russia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18.2%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2.43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672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Egypt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56.0%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Serbia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43.1%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Leone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55.5%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735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43.6%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44.8%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3.09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735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45.7%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Africa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17.4%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2.24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15.0%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2.37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Korea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66.0%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France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15.0%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2.44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Spain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37.0%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9.8%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2.10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Sudan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53.5%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Greece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16.0%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2.39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Sweden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18.4%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2.50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30.2%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19.9%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2.59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25.1%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2.61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Tanzania</a:t>
                      </a:r>
                      <a:endParaRPr sz="9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90.1%</a:t>
                      </a:r>
                      <a:endParaRPr sz="9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4.26</a:t>
                      </a:r>
                      <a:endParaRPr sz="9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Iceland</a:t>
                      </a:r>
                      <a:endParaRPr sz="9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2.9%</a:t>
                      </a:r>
                      <a:endParaRPr sz="9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1.39</a:t>
                      </a:r>
                      <a:endParaRPr sz="9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65.0%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Turkey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69.6%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28.3%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2.84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UAE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2.63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20.5%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2.53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15.1%</a:t>
                      </a:r>
                      <a:endParaRPr sz="12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2.29</a:t>
                      </a:r>
                      <a:endParaRPr sz="12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0082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Israel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b="1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2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11.3%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2.09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7361" y="8898385"/>
            <a:ext cx="270256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baseline="27777" dirty="0">
                <a:latin typeface="Arial"/>
                <a:cs typeface="Arial"/>
              </a:rPr>
              <a:t>1  </a:t>
            </a:r>
            <a:r>
              <a:rPr sz="900" spc="-5" dirty="0">
                <a:latin typeface="Arial"/>
                <a:cs typeface="Arial"/>
              </a:rPr>
              <a:t>Percentage saying “extremely” and “very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important”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4676" y="901193"/>
            <a:ext cx="5665470" cy="10105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Journalistic Roles: Advocate for social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change</a:t>
            </a:r>
            <a:endParaRPr sz="1600">
              <a:latin typeface="Arial"/>
              <a:cs typeface="Arial"/>
            </a:endParaRPr>
          </a:p>
          <a:p>
            <a:pPr marL="2540" algn="ctr">
              <a:lnSpc>
                <a:spcPts val="1180"/>
              </a:lnSpc>
              <a:spcBef>
                <a:spcPts val="1160"/>
              </a:spcBef>
            </a:pPr>
            <a:r>
              <a:rPr sz="1000" i="1" spc="-5" dirty="0">
                <a:latin typeface="Arial"/>
                <a:cs typeface="Arial"/>
              </a:rPr>
              <a:t>Question: Please tell me how important each of these things </a:t>
            </a:r>
            <a:r>
              <a:rPr sz="1000" i="1" spc="-10" dirty="0">
                <a:latin typeface="Arial"/>
                <a:cs typeface="Arial"/>
              </a:rPr>
              <a:t>is </a:t>
            </a:r>
            <a:r>
              <a:rPr sz="1000" i="1" dirty="0">
                <a:latin typeface="Arial"/>
                <a:cs typeface="Arial"/>
              </a:rPr>
              <a:t>in </a:t>
            </a:r>
            <a:r>
              <a:rPr sz="1000" i="1" spc="-5" dirty="0">
                <a:latin typeface="Arial"/>
                <a:cs typeface="Arial"/>
              </a:rPr>
              <a:t>your</a:t>
            </a:r>
            <a:r>
              <a:rPr sz="1000" i="1" spc="14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work.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060"/>
              </a:lnSpc>
            </a:pPr>
            <a:r>
              <a:rPr sz="900" i="1" spc="-5" dirty="0">
                <a:latin typeface="Arial"/>
                <a:cs typeface="Arial"/>
              </a:rPr>
              <a:t>Scale: 5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extremely important; 4 </a:t>
            </a:r>
            <a:r>
              <a:rPr sz="900" i="1" dirty="0">
                <a:latin typeface="Arial"/>
                <a:cs typeface="Arial"/>
              </a:rPr>
              <a:t>= very </a:t>
            </a:r>
            <a:r>
              <a:rPr sz="900" i="1" spc="-5" dirty="0">
                <a:latin typeface="Arial"/>
                <a:cs typeface="Arial"/>
              </a:rPr>
              <a:t>important; 3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important; 2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little important; 1 </a:t>
            </a:r>
            <a:r>
              <a:rPr sz="900" i="1" dirty="0">
                <a:latin typeface="Arial"/>
                <a:cs typeface="Arial"/>
              </a:rPr>
              <a:t>=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unimportant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11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338230"/>
              </p:ext>
            </p:extLst>
          </p:nvPr>
        </p:nvGraphicFramePr>
        <p:xfrm>
          <a:off x="273050" y="2146300"/>
          <a:ext cx="6629401" cy="84119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4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7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78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0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7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2411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6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00" i="1" dirty="0">
                          <a:latin typeface="Arial"/>
                          <a:cs typeface="Arial"/>
                        </a:rPr>
                        <a:t>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Mean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6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00" i="1" dirty="0">
                          <a:latin typeface="Arial"/>
                          <a:cs typeface="Arial"/>
                        </a:rPr>
                        <a:t>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Mean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73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72.3%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Italy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46.9%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3.28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5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69.7%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Japan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31.6%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3.06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00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37.8%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3.03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Kenya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78.8%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61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32.4%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2.96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Kosovo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72.3%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61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79.6%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Latvia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84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21.6%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2.59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Malawi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82.8%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4.30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84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Bhutan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53.3%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61.7%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61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73.4%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Mexico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89.7%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4.50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5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Brazil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64.1%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72.9%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5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Canada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35.7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23.1%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2.66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23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61.1%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39.0%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3.07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61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45.2%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Norway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861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84.7%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4.40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Oman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76.7%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861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75.6%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4.08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85.3%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4.30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95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Cyprus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70.6%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47.9%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95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9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25.4%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2.71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Qatar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57.1%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23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Denmark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26.0%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2.69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70.9%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877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76.3%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Russia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66.2%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877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Egypt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76.3%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Serbia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76.9%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861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78.4%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4.26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Leone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90.3%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4.52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95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54.9%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41.9%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95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79.8%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Africa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55.9%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861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30.9%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Korea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59.0%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3861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France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21.4%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2.51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Spain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69.5%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3861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2.77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Sudan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93.1%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4.72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3861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Greece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Sweden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3861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21.5%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2.60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8652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Tanzania</a:t>
                      </a:r>
                      <a:endParaRPr sz="18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93.4%</a:t>
                      </a:r>
                      <a:endParaRPr sz="18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4.37</a:t>
                      </a:r>
                      <a:endParaRPr sz="18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395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Iceland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12.0%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2.13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75.2%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3884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74.5%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Turkey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81.7%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3884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81.0%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UAE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47.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3.23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4123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3.08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28.8%</a:t>
                      </a:r>
                      <a:endParaRPr sz="18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2.77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4374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Israel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80.2%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4.27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29.6%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2.72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7361" y="8898385"/>
            <a:ext cx="270256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baseline="27777" dirty="0">
                <a:latin typeface="Arial"/>
                <a:cs typeface="Arial"/>
              </a:rPr>
              <a:t>1  </a:t>
            </a:r>
            <a:r>
              <a:rPr sz="900" spc="-5" dirty="0">
                <a:latin typeface="Arial"/>
                <a:cs typeface="Arial"/>
              </a:rPr>
              <a:t>Percentage saying “extremely” and “very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important”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4676" y="901193"/>
            <a:ext cx="5665470" cy="1254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>
              <a:latin typeface="Times New Roman"/>
              <a:cs typeface="Times New Roman"/>
            </a:endParaRPr>
          </a:p>
          <a:p>
            <a:pPr marL="315595" marR="304800" algn="ctr">
              <a:lnSpc>
                <a:spcPts val="1850"/>
              </a:lnSpc>
            </a:pPr>
            <a:r>
              <a:rPr sz="1600" spc="-5" dirty="0">
                <a:latin typeface="Arial"/>
                <a:cs typeface="Arial"/>
              </a:rPr>
              <a:t>Journalistic Roles: Provide the kind of news that </a:t>
            </a:r>
            <a:r>
              <a:rPr sz="1600" dirty="0">
                <a:latin typeface="Arial"/>
                <a:cs typeface="Arial"/>
              </a:rPr>
              <a:t>attracts  </a:t>
            </a:r>
            <a:r>
              <a:rPr sz="1600" spc="-5" dirty="0">
                <a:latin typeface="Arial"/>
                <a:cs typeface="Arial"/>
              </a:rPr>
              <a:t>the largest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audience</a:t>
            </a:r>
            <a:endParaRPr sz="1600">
              <a:latin typeface="Arial"/>
              <a:cs typeface="Arial"/>
            </a:endParaRPr>
          </a:p>
          <a:p>
            <a:pPr marL="6350" algn="ctr">
              <a:lnSpc>
                <a:spcPts val="1185"/>
              </a:lnSpc>
              <a:spcBef>
                <a:spcPts val="1100"/>
              </a:spcBef>
            </a:pPr>
            <a:r>
              <a:rPr sz="1000" i="1" spc="-5" dirty="0">
                <a:latin typeface="Arial"/>
                <a:cs typeface="Arial"/>
              </a:rPr>
              <a:t>Question: Please tell me how important each of these things </a:t>
            </a:r>
            <a:r>
              <a:rPr sz="1000" i="1" spc="-10" dirty="0">
                <a:latin typeface="Arial"/>
                <a:cs typeface="Arial"/>
              </a:rPr>
              <a:t>is </a:t>
            </a:r>
            <a:r>
              <a:rPr sz="1000" i="1" dirty="0">
                <a:latin typeface="Arial"/>
                <a:cs typeface="Arial"/>
              </a:rPr>
              <a:t>in </a:t>
            </a:r>
            <a:r>
              <a:rPr sz="1000" i="1" spc="-5" dirty="0">
                <a:latin typeface="Arial"/>
                <a:cs typeface="Arial"/>
              </a:rPr>
              <a:t>your</a:t>
            </a:r>
            <a:r>
              <a:rPr sz="1000" i="1" spc="140" dirty="0">
                <a:latin typeface="Arial"/>
                <a:cs typeface="Arial"/>
              </a:rPr>
              <a:t> </a:t>
            </a:r>
            <a:r>
              <a:rPr sz="1000" i="1" spc="5" dirty="0">
                <a:latin typeface="Arial"/>
                <a:cs typeface="Arial"/>
              </a:rPr>
              <a:t>work.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065"/>
              </a:lnSpc>
            </a:pPr>
            <a:r>
              <a:rPr sz="900" i="1" spc="-5" dirty="0">
                <a:latin typeface="Arial"/>
                <a:cs typeface="Arial"/>
              </a:rPr>
              <a:t>Scale: 5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extremely important; 4 </a:t>
            </a:r>
            <a:r>
              <a:rPr sz="900" i="1" dirty="0">
                <a:latin typeface="Arial"/>
                <a:cs typeface="Arial"/>
              </a:rPr>
              <a:t>= very </a:t>
            </a:r>
            <a:r>
              <a:rPr sz="900" i="1" spc="-5" dirty="0">
                <a:latin typeface="Arial"/>
                <a:cs typeface="Arial"/>
              </a:rPr>
              <a:t>important; 3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important; 2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little important; 1 </a:t>
            </a:r>
            <a:r>
              <a:rPr sz="900" i="1" dirty="0">
                <a:latin typeface="Arial"/>
                <a:cs typeface="Arial"/>
              </a:rPr>
              <a:t>=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unimportant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12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954769"/>
              </p:ext>
            </p:extLst>
          </p:nvPr>
        </p:nvGraphicFramePr>
        <p:xfrm>
          <a:off x="425196" y="2351787"/>
          <a:ext cx="6705853" cy="83755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8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8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32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8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1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6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00" i="1" dirty="0">
                          <a:latin typeface="Arial"/>
                          <a:cs typeface="Arial"/>
                        </a:rPr>
                        <a:t>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Mean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6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00" i="1" dirty="0">
                          <a:latin typeface="Arial"/>
                          <a:cs typeface="Arial"/>
                        </a:rPr>
                        <a:t>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Mean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5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81.6%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Italy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3.09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14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40.9%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Japan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39.2%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3.26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7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61.4%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3.70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Kenya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14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60.7%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Kosovo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62.1%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37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75.9%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Latvia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57.8%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37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Malawi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83.5%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4.28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06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Bhutan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58.9%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67.6%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06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71.7%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Mexico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74.2%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14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Brazil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43.9%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60.1%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14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Canada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24.7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2.78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2.85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7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57.7%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43.5%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3.27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1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62.4%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Norway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30.2%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2.96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06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65.4%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Oman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69.3%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06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3.02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52.3%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1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Cyprus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2.71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24.6%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2.77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614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9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3.09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Qatar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48.2%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87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Denmark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7.4%</a:t>
                      </a:r>
                      <a:endParaRPr sz="18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2.20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62.4%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630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70.8%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3.87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Russia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66.2%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706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Egypt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62.7%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Serbia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49.1%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706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62.9%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Leone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72.4%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614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80.6%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4.23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61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80.8%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4.25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Africa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58.8%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614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42.6%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Korea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25.0%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3614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France</a:t>
                      </a:r>
                      <a:endParaRPr sz="9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21.1%</a:t>
                      </a:r>
                      <a:endParaRPr sz="9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2.67</a:t>
                      </a:r>
                      <a:endParaRPr sz="9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Spain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361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73.5%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Sudan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89.1%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4.52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3706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Greece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30.6%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2.77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Sweden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3706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35.1%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46.5%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3.34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361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61.9%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Tanzania</a:t>
                      </a:r>
                      <a:endParaRPr sz="18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97.8%</a:t>
                      </a:r>
                      <a:endParaRPr sz="18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4.58</a:t>
                      </a:r>
                      <a:endParaRPr sz="18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3637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34.8%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3.17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73.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3637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69.7%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Turkey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63.8%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361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UAE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387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42.9%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45.4%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3.30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4031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Israel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56.8%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53.2%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3.52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7361" y="9131556"/>
            <a:ext cx="270256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baseline="27777" dirty="0">
                <a:latin typeface="Arial"/>
                <a:cs typeface="Arial"/>
              </a:rPr>
              <a:t>1  </a:t>
            </a:r>
            <a:r>
              <a:rPr sz="900" spc="-5" dirty="0">
                <a:latin typeface="Arial"/>
                <a:cs typeface="Arial"/>
              </a:rPr>
              <a:t>Percentage saying “extremely” and “very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important”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7432" y="901191"/>
            <a:ext cx="5767705" cy="1144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Influences: Journalism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ethics</a:t>
            </a:r>
            <a:endParaRPr sz="1600">
              <a:latin typeface="Arial"/>
              <a:cs typeface="Arial"/>
            </a:endParaRPr>
          </a:p>
          <a:p>
            <a:pPr marL="320040" marR="318135" algn="ctr">
              <a:lnSpc>
                <a:spcPts val="1140"/>
              </a:lnSpc>
              <a:spcBef>
                <a:spcPts val="1250"/>
              </a:spcBef>
            </a:pPr>
            <a:r>
              <a:rPr sz="1000" i="1" spc="-5" dirty="0">
                <a:latin typeface="Arial"/>
                <a:cs typeface="Arial"/>
              </a:rPr>
              <a:t>Question: </a:t>
            </a:r>
            <a:r>
              <a:rPr sz="1000" i="1" dirty="0">
                <a:latin typeface="Arial"/>
                <a:cs typeface="Arial"/>
              </a:rPr>
              <a:t>Here </a:t>
            </a:r>
            <a:r>
              <a:rPr sz="1000" i="1" spc="-10" dirty="0">
                <a:latin typeface="Arial"/>
                <a:cs typeface="Arial"/>
              </a:rPr>
              <a:t>is </a:t>
            </a:r>
            <a:r>
              <a:rPr sz="1000" i="1" spc="-5" dirty="0">
                <a:latin typeface="Arial"/>
                <a:cs typeface="Arial"/>
              </a:rPr>
              <a:t>a </a:t>
            </a:r>
            <a:r>
              <a:rPr sz="1000" i="1" dirty="0">
                <a:latin typeface="Arial"/>
                <a:cs typeface="Arial"/>
              </a:rPr>
              <a:t>list </a:t>
            </a:r>
            <a:r>
              <a:rPr sz="1000" i="1" spc="-5" dirty="0">
                <a:latin typeface="Arial"/>
                <a:cs typeface="Arial"/>
              </a:rPr>
              <a:t>of potential sources of influence. Please tell me how much influence  each of the following has </a:t>
            </a:r>
            <a:r>
              <a:rPr sz="1000" i="1" dirty="0">
                <a:latin typeface="Arial"/>
                <a:cs typeface="Arial"/>
              </a:rPr>
              <a:t>on </a:t>
            </a:r>
            <a:r>
              <a:rPr sz="1000" i="1" spc="-5" dirty="0">
                <a:latin typeface="Arial"/>
                <a:cs typeface="Arial"/>
              </a:rPr>
              <a:t>your</a:t>
            </a:r>
            <a:r>
              <a:rPr sz="1000" i="1" spc="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work.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019"/>
              </a:lnSpc>
            </a:pPr>
            <a:r>
              <a:rPr sz="900" i="1" spc="-5" dirty="0">
                <a:latin typeface="Arial"/>
                <a:cs typeface="Arial"/>
              </a:rPr>
              <a:t>Scale: 5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extremely influential; 4 </a:t>
            </a:r>
            <a:r>
              <a:rPr sz="900" i="1" dirty="0">
                <a:latin typeface="Arial"/>
                <a:cs typeface="Arial"/>
              </a:rPr>
              <a:t>= very </a:t>
            </a:r>
            <a:r>
              <a:rPr sz="900" i="1" spc="-5" dirty="0">
                <a:latin typeface="Arial"/>
                <a:cs typeface="Arial"/>
              </a:rPr>
              <a:t>influential; 3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influential; 2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little influential; 1 </a:t>
            </a:r>
            <a:r>
              <a:rPr sz="900" i="1" dirty="0">
                <a:latin typeface="Arial"/>
                <a:cs typeface="Arial"/>
              </a:rPr>
              <a:t>= not</a:t>
            </a:r>
            <a:r>
              <a:rPr sz="900" i="1" spc="22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influential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13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996324"/>
              </p:ext>
            </p:extLst>
          </p:nvPr>
        </p:nvGraphicFramePr>
        <p:xfrm>
          <a:off x="425193" y="2264917"/>
          <a:ext cx="7131306" cy="84492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9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11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94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8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6159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5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>
                          <a:latin typeface="Arial"/>
                          <a:cs typeface="Arial"/>
                        </a:rPr>
                        <a:t>1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i="1" spc="-5" dirty="0">
                          <a:latin typeface="Arial"/>
                          <a:cs typeface="Arial"/>
                        </a:rPr>
                        <a:t>Mean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5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>
                          <a:latin typeface="Arial"/>
                          <a:cs typeface="Arial"/>
                        </a:rPr>
                        <a:t>1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i="1" spc="-5" dirty="0">
                          <a:latin typeface="Arial"/>
                          <a:cs typeface="Arial"/>
                        </a:rPr>
                        <a:t>Mean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74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88.5%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4.23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Italy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4.19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75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83.4%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4.19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Japan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61.7%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3.77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7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91.4%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4.34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Kenya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80.5%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68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68.7%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3.87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Kosovo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86.9%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4.40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98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82.3%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4.31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Latvia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61.8%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3.63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98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75.8%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4.03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Malawi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89.0%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4.50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75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Bhutan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53.4%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3.49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71.7%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3.97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75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92.3%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4.61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Mexico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93.4%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4.54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75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Brazil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78.0%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68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Canada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92.3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4.53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49.6%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3.31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214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83.1%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4.33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82.1%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4.17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75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68.7%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3.88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Norway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77.6%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3.92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875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76.6%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4.19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Oman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57.2%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3.54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875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84.3%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4.28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92.9%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4.47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875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Cyprus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66.0%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4.07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92.7%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4.60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968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90.2%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4.42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Qatar</a:t>
                      </a:r>
                      <a:endParaRPr sz="10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35.2%</a:t>
                      </a:r>
                      <a:endParaRPr sz="10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2.87</a:t>
                      </a:r>
                      <a:endParaRPr sz="10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214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Denmark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70.7%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3.95</a:t>
                      </a:r>
                      <a:endParaRPr sz="12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81.4%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4.25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891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88.8%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4.47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800" b="1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Russia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40.1%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3.17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875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Egypt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87.4%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4.47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Serbia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87.3%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4.39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875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86.0%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4.36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Leone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86.6%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4.44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875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86.9%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4.28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53.8%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3.39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968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62.9%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3.62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Africa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91.9%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4.57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968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88.8%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4.34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Korea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68.9%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3.81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3875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France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78.6%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4.21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Spain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89.5%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4.39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3875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4.05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Sudan</a:t>
                      </a:r>
                      <a:endParaRPr sz="18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94.9%</a:t>
                      </a:r>
                      <a:endParaRPr sz="180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4.66</a:t>
                      </a:r>
                      <a:endParaRPr sz="18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3875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Greece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Sweden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69.5%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3.78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3875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55.3%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3.53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61.0%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3.68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3875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71.6%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4.02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Tanzania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68.8%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3.81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399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65.5%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3.82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76.9%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399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80.5%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4.23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Turkey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54.8%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3.46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3875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82.1%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4.08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UAE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73.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4.02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4137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79.4%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76.4%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4.10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4204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Israel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87.6%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4.43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92.7%</a:t>
                      </a:r>
                      <a:endParaRPr sz="18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4.59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7359" y="9043161"/>
            <a:ext cx="3224530" cy="151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baseline="27777" dirty="0">
                <a:latin typeface="Arial"/>
                <a:cs typeface="Arial"/>
              </a:rPr>
              <a:t>1  </a:t>
            </a:r>
            <a:r>
              <a:rPr sz="900" spc="-5" dirty="0">
                <a:latin typeface="Arial"/>
                <a:cs typeface="Arial"/>
              </a:rPr>
              <a:t>Percentage saying “extremely influential” and “very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influential”</a:t>
            </a:r>
            <a:endParaRPr sz="9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6004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7432" y="901191"/>
            <a:ext cx="5767705" cy="1144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Influences: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Censorship</a:t>
            </a:r>
            <a:endParaRPr sz="1600">
              <a:latin typeface="Arial"/>
              <a:cs typeface="Arial"/>
            </a:endParaRPr>
          </a:p>
          <a:p>
            <a:pPr marL="309880" marR="307975" algn="ctr">
              <a:lnSpc>
                <a:spcPts val="1140"/>
              </a:lnSpc>
              <a:spcBef>
                <a:spcPts val="1250"/>
              </a:spcBef>
            </a:pPr>
            <a:r>
              <a:rPr sz="1000" i="1" spc="-5" dirty="0">
                <a:latin typeface="Arial"/>
                <a:cs typeface="Arial"/>
              </a:rPr>
              <a:t>Question: </a:t>
            </a:r>
            <a:r>
              <a:rPr sz="1000" i="1" dirty="0">
                <a:latin typeface="Arial"/>
                <a:cs typeface="Arial"/>
              </a:rPr>
              <a:t>Here </a:t>
            </a:r>
            <a:r>
              <a:rPr sz="1000" i="1" spc="-10" dirty="0">
                <a:latin typeface="Arial"/>
                <a:cs typeface="Arial"/>
              </a:rPr>
              <a:t>is </a:t>
            </a:r>
            <a:r>
              <a:rPr sz="1000" i="1" spc="-5" dirty="0">
                <a:latin typeface="Arial"/>
                <a:cs typeface="Arial"/>
              </a:rPr>
              <a:t>another </a:t>
            </a:r>
            <a:r>
              <a:rPr sz="1000" i="1" dirty="0">
                <a:latin typeface="Arial"/>
                <a:cs typeface="Arial"/>
              </a:rPr>
              <a:t>list. </a:t>
            </a:r>
            <a:r>
              <a:rPr sz="1000" i="1" spc="-5" dirty="0">
                <a:latin typeface="Arial"/>
                <a:cs typeface="Arial"/>
              </a:rPr>
              <a:t>Again, please tell me </a:t>
            </a:r>
            <a:r>
              <a:rPr sz="1000" i="1" dirty="0">
                <a:latin typeface="Arial"/>
                <a:cs typeface="Arial"/>
              </a:rPr>
              <a:t>on </a:t>
            </a:r>
            <a:r>
              <a:rPr sz="1000" i="1" spc="-5" dirty="0">
                <a:latin typeface="Arial"/>
                <a:cs typeface="Arial"/>
              </a:rPr>
              <a:t>a scale of 5 to 1 how influential each  of the following is </a:t>
            </a:r>
            <a:r>
              <a:rPr sz="1000" i="1" spc="-10" dirty="0">
                <a:latin typeface="Arial"/>
                <a:cs typeface="Arial"/>
              </a:rPr>
              <a:t>in </a:t>
            </a:r>
            <a:r>
              <a:rPr sz="1000" i="1" spc="-5" dirty="0">
                <a:latin typeface="Arial"/>
                <a:cs typeface="Arial"/>
              </a:rPr>
              <a:t>your </a:t>
            </a:r>
            <a:r>
              <a:rPr sz="1000" i="1" dirty="0">
                <a:latin typeface="Arial"/>
                <a:cs typeface="Arial"/>
              </a:rPr>
              <a:t>work.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019"/>
              </a:lnSpc>
            </a:pPr>
            <a:r>
              <a:rPr sz="900" i="1" spc="-5" dirty="0">
                <a:latin typeface="Arial"/>
                <a:cs typeface="Arial"/>
              </a:rPr>
              <a:t>Scale: 5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extremely influential; 4 </a:t>
            </a:r>
            <a:r>
              <a:rPr sz="900" i="1" dirty="0">
                <a:latin typeface="Arial"/>
                <a:cs typeface="Arial"/>
              </a:rPr>
              <a:t>= very </a:t>
            </a:r>
            <a:r>
              <a:rPr sz="900" i="1" spc="-5" dirty="0">
                <a:latin typeface="Arial"/>
                <a:cs typeface="Arial"/>
              </a:rPr>
              <a:t>influential; 3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influential; 2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little influential; 1 </a:t>
            </a:r>
            <a:r>
              <a:rPr sz="900" i="1" dirty="0">
                <a:latin typeface="Arial"/>
                <a:cs typeface="Arial"/>
              </a:rPr>
              <a:t>= not</a:t>
            </a:r>
            <a:r>
              <a:rPr sz="900" i="1" spc="22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influential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14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430258"/>
              </p:ext>
            </p:extLst>
          </p:nvPr>
        </p:nvGraphicFramePr>
        <p:xfrm>
          <a:off x="504985" y="2153627"/>
          <a:ext cx="6629656" cy="6454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9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35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4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8267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5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>
                          <a:latin typeface="Arial"/>
                          <a:cs typeface="Arial"/>
                        </a:rPr>
                        <a:t>1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i="1" spc="-5" dirty="0">
                          <a:latin typeface="Arial"/>
                          <a:cs typeface="Arial"/>
                        </a:rPr>
                        <a:t>Mean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5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>
                          <a:latin typeface="Arial"/>
                          <a:cs typeface="Arial"/>
                        </a:rPr>
                        <a:t>1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i="1" spc="-5" dirty="0">
                          <a:latin typeface="Arial"/>
                          <a:cs typeface="Arial"/>
                        </a:rPr>
                        <a:t>Mean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15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24.8%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2.56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Italy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13.8%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2.08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30.9%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2.65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Japan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1.82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42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21.9%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2.48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Kenya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63.2%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3.72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10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1.27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Kosovo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37.6%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2.88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41.9%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3.08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Latvia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1.35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1.66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Malawi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69.2%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3.92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Bhutan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67.8%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3.77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65.4%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3.73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57.7%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3.59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Mexico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41.0%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3.03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Brazil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12.8%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2.10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24.7%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2.54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42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Canada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7.4%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1.65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1.59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874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26.9%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2.56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25.2%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2.51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61.5%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3.74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Norway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3.3%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1.56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32.0%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2.74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Oman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54.7%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3.45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28.0%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2.60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35.3%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3.01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Cyprus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34.5%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3.07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1.57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10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14.0%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1.85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Qatar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29.6%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2.62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7874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Denmark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1.2%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1.29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22.6%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2.44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6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47.4%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3.32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Russia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20.0%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2.47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Egypt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37.6%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3.06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Serbia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25.5%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2.64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35.8%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2.99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Leone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53.9%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3.34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1.50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41.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3.20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410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52.9%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3.41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Africa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20.2%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2.37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410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1.35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Korea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25.3%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2.75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France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1.77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Spain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13.7%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2.10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2.8%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1.38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Sudan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69.7%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3.88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Greece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26.9%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2.49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Sweden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2.6%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1.46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23.8%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2.76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Switzerland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2.0%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1.50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24.9%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2.63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Tanzania</a:t>
                      </a:r>
                      <a:endParaRPr sz="10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90.4%</a:t>
                      </a:r>
                      <a:endParaRPr sz="10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4.50</a:t>
                      </a:r>
                      <a:endParaRPr sz="10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425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1.63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67.8%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3.84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425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50.7%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3.37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Turkey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52.6%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3.41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35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49.5%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3.34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UAE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71.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3.87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0742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2.33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15.3%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2.21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0742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Israel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50.9%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3.20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17.0%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2.15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53061" y="9461500"/>
            <a:ext cx="700658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baseline="27777" dirty="0">
                <a:latin typeface="Arial"/>
                <a:cs typeface="Arial"/>
              </a:rPr>
              <a:t>1  </a:t>
            </a:r>
            <a:r>
              <a:rPr sz="900" spc="-5" dirty="0">
                <a:latin typeface="Arial"/>
                <a:cs typeface="Arial"/>
              </a:rPr>
              <a:t>Percentage saying “extremely influential” and “very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influential”</a:t>
            </a:r>
            <a:endParaRPr sz="9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1684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901191"/>
            <a:ext cx="6722109" cy="1144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"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Change: </a:t>
            </a:r>
            <a:r>
              <a:rPr sz="1600" spc="-5" dirty="0">
                <a:latin typeface="Arial"/>
                <a:cs typeface="Arial"/>
              </a:rPr>
              <a:t>Ethical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standards</a:t>
            </a:r>
            <a:endParaRPr sz="1600">
              <a:latin typeface="Arial"/>
              <a:cs typeface="Arial"/>
            </a:endParaRPr>
          </a:p>
          <a:p>
            <a:pPr marL="12700" marR="5080" algn="ctr">
              <a:lnSpc>
                <a:spcPts val="1140"/>
              </a:lnSpc>
              <a:spcBef>
                <a:spcPts val="1250"/>
              </a:spcBef>
            </a:pPr>
            <a:r>
              <a:rPr sz="1000" i="1" spc="-5" dirty="0">
                <a:latin typeface="Arial"/>
                <a:cs typeface="Arial"/>
              </a:rPr>
              <a:t>Question: The importance of some influences </a:t>
            </a:r>
            <a:r>
              <a:rPr sz="1000" i="1" dirty="0">
                <a:latin typeface="Arial"/>
                <a:cs typeface="Arial"/>
              </a:rPr>
              <a:t>on </a:t>
            </a:r>
            <a:r>
              <a:rPr sz="1000" i="1" spc="-5" dirty="0">
                <a:latin typeface="Arial"/>
                <a:cs typeface="Arial"/>
              </a:rPr>
              <a:t>journalism may have changed </a:t>
            </a:r>
            <a:r>
              <a:rPr sz="1000" i="1" dirty="0">
                <a:latin typeface="Arial"/>
                <a:cs typeface="Arial"/>
              </a:rPr>
              <a:t>over </a:t>
            </a:r>
            <a:r>
              <a:rPr sz="1000" i="1" spc="-5" dirty="0">
                <a:latin typeface="Arial"/>
                <a:cs typeface="Arial"/>
              </a:rPr>
              <a:t>time. Please tell me </a:t>
            </a:r>
            <a:r>
              <a:rPr sz="1000" i="1" dirty="0">
                <a:latin typeface="Arial"/>
                <a:cs typeface="Arial"/>
              </a:rPr>
              <a:t>to </a:t>
            </a:r>
            <a:r>
              <a:rPr sz="1000" i="1" spc="-5" dirty="0">
                <a:latin typeface="Arial"/>
                <a:cs typeface="Arial"/>
              </a:rPr>
              <a:t>what extent  these influences have become stronger or weaker </a:t>
            </a:r>
            <a:r>
              <a:rPr sz="1000" i="1" dirty="0">
                <a:latin typeface="Arial"/>
                <a:cs typeface="Arial"/>
              </a:rPr>
              <a:t>during </a:t>
            </a:r>
            <a:r>
              <a:rPr sz="1000" i="1" spc="-5" dirty="0">
                <a:latin typeface="Arial"/>
                <a:cs typeface="Arial"/>
              </a:rPr>
              <a:t>the past five years </a:t>
            </a:r>
            <a:r>
              <a:rPr sz="1000" i="1" spc="-10" dirty="0">
                <a:latin typeface="Arial"/>
                <a:cs typeface="Arial"/>
              </a:rPr>
              <a:t>in</a:t>
            </a:r>
            <a:r>
              <a:rPr sz="1000" i="1" spc="17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[country].</a:t>
            </a:r>
            <a:endParaRPr sz="1000">
              <a:latin typeface="Arial"/>
              <a:cs typeface="Arial"/>
            </a:endParaRPr>
          </a:p>
          <a:p>
            <a:pPr marL="3175" algn="ctr">
              <a:lnSpc>
                <a:spcPts val="1019"/>
              </a:lnSpc>
            </a:pPr>
            <a:r>
              <a:rPr sz="900" i="1" spc="-5" dirty="0">
                <a:latin typeface="Arial"/>
                <a:cs typeface="Arial"/>
              </a:rPr>
              <a:t>Scale: 5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strengthened a </a:t>
            </a:r>
            <a:r>
              <a:rPr sz="900" i="1" dirty="0">
                <a:latin typeface="Arial"/>
                <a:cs typeface="Arial"/>
              </a:rPr>
              <a:t>lot; </a:t>
            </a:r>
            <a:r>
              <a:rPr sz="900" i="1" spc="-5" dirty="0">
                <a:latin typeface="Arial"/>
                <a:cs typeface="Arial"/>
              </a:rPr>
              <a:t>4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strengthened; 3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did </a:t>
            </a:r>
            <a:r>
              <a:rPr sz="900" i="1" spc="5" dirty="0">
                <a:latin typeface="Arial"/>
                <a:cs typeface="Arial"/>
              </a:rPr>
              <a:t>not </a:t>
            </a:r>
            <a:r>
              <a:rPr sz="900" i="1" spc="-5" dirty="0">
                <a:latin typeface="Arial"/>
                <a:cs typeface="Arial"/>
              </a:rPr>
              <a:t>change; 2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weakened; 1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weakened a</a:t>
            </a:r>
            <a:r>
              <a:rPr sz="900" i="1" spc="170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lot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15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986794"/>
              </p:ext>
            </p:extLst>
          </p:nvPr>
        </p:nvGraphicFramePr>
        <p:xfrm>
          <a:off x="583310" y="2298700"/>
          <a:ext cx="6713983" cy="7898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7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1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3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6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2692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1015"/>
                        </a:lnSpc>
                      </a:pPr>
                      <a:r>
                        <a:rPr sz="15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lang="en-NZ" sz="650" i="1" dirty="0" smtClean="0">
                          <a:latin typeface="Arial"/>
                          <a:cs typeface="Arial"/>
                        </a:rPr>
                        <a:t>strengthened</a:t>
                      </a:r>
                      <a:r>
                        <a:rPr lang="en-NZ" sz="650" i="1" baseline="0" dirty="0" smtClean="0">
                          <a:latin typeface="Arial"/>
                          <a:cs typeface="Arial"/>
                        </a:rPr>
                        <a:t> 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015"/>
                        </a:lnSpc>
                      </a:pPr>
                      <a:r>
                        <a:rPr sz="1500" i="1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 smtClean="0">
                          <a:latin typeface="Arial"/>
                          <a:cs typeface="Arial"/>
                        </a:rPr>
                        <a:t>2</a:t>
                      </a:r>
                      <a:r>
                        <a:rPr lang="en-NZ" sz="650" i="1" dirty="0" smtClean="0">
                          <a:latin typeface="Arial"/>
                          <a:cs typeface="Arial"/>
                        </a:rPr>
                        <a:t> weakened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1015"/>
                        </a:lnSpc>
                      </a:pPr>
                      <a:r>
                        <a:rPr sz="15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lang="en-NZ" sz="650" i="1" dirty="0" smtClean="0">
                          <a:latin typeface="Arial"/>
                          <a:cs typeface="Arial"/>
                        </a:rPr>
                        <a:t>strengthened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015"/>
                        </a:lnSpc>
                      </a:pPr>
                      <a:r>
                        <a:rPr sz="1500" i="1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 smtClean="0">
                          <a:latin typeface="Arial"/>
                          <a:cs typeface="Arial"/>
                        </a:rPr>
                        <a:t>2</a:t>
                      </a:r>
                      <a:r>
                        <a:rPr lang="en-NZ" sz="650" i="1" dirty="0" smtClean="0">
                          <a:latin typeface="Arial"/>
                          <a:cs typeface="Arial"/>
                        </a:rPr>
                        <a:t> weakened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98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52.3%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26.4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Italy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65.8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30.6%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43.0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Japan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59.9%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14.2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2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17.5%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42.5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Kenya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69.4%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17.8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27.5%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36.5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Kosovo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39.6%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34.4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47.6%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30.1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Latvia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32.1%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32.1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26.9%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25.7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Malawi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73.4%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15.6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Bhutan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83.7%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62.2%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15.1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72.7%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11.8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Mexico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58.4%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21.6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Brazil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35.1%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33.6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Moldova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69.5%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21.2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Canada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24.1%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33.6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16.5%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49.8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3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33.8%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38.1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15.2%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60.4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43.2%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24.4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Norway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47.8%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21.8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32.3%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42.9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Oman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67.5%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11.0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Croatia</a:t>
                      </a:r>
                      <a:endParaRPr sz="10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7.4%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75.7</a:t>
                      </a:r>
                      <a:r>
                        <a:rPr sz="1000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39.6%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37.1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Cyprus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74.5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24.1%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43.3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43.7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Qatar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748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Denmark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64.2%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17.3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672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84.4%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Russia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24.9%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47.4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Egypt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50.9%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12.9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Serbia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15.6%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66.2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62.3%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19.8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Leone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82.1%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42.7%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22.9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40.4%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28.1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73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50.0%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26.8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Africa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37.8%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33.3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73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33.1%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30.4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Korea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32.2%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42.0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France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27.6%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35.8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Spain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10.4%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63.7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14.4%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47.1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Sudan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Greece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13.0%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68.0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Sweden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32.0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22.5%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43.3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21.1%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37.2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26.4%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53.4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Tanzania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30.0%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25.7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975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49.6%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79.7%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975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45.8%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31.8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Turkey</a:t>
                      </a:r>
                      <a:endParaRPr sz="10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9.4%</a:t>
                      </a:r>
                      <a:endParaRPr sz="10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75.5</a:t>
                      </a:r>
                      <a:r>
                        <a:rPr sz="1000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66.9%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UAE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67.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15.3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35.0%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38.9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49.6%</a:t>
                      </a:r>
                      <a:endParaRPr sz="18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29.0</a:t>
                      </a:r>
                      <a:r>
                        <a:rPr sz="180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8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993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Israel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10.4%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72.6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17.0%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45.1</a:t>
                      </a:r>
                      <a:r>
                        <a:rPr sz="180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7359" y="9043161"/>
            <a:ext cx="3622675" cy="283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60"/>
              </a:lnSpc>
            </a:pPr>
            <a:r>
              <a:rPr sz="900" i="1" baseline="27777" dirty="0">
                <a:latin typeface="Arial"/>
                <a:cs typeface="Arial"/>
              </a:rPr>
              <a:t>1  </a:t>
            </a:r>
            <a:r>
              <a:rPr sz="900" spc="-5" dirty="0">
                <a:latin typeface="Arial"/>
                <a:cs typeface="Arial"/>
              </a:rPr>
              <a:t>Percentage saying “strengthened a </a:t>
            </a:r>
            <a:r>
              <a:rPr sz="900" dirty="0">
                <a:latin typeface="Arial"/>
                <a:cs typeface="Arial"/>
              </a:rPr>
              <a:t>lot” </a:t>
            </a:r>
            <a:r>
              <a:rPr sz="900" spc="-5" dirty="0">
                <a:latin typeface="Arial"/>
                <a:cs typeface="Arial"/>
              </a:rPr>
              <a:t>and “somewhat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strengthened”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60"/>
              </a:lnSpc>
            </a:pPr>
            <a:r>
              <a:rPr sz="900" i="1" baseline="27777" dirty="0">
                <a:latin typeface="Arial"/>
                <a:cs typeface="Arial"/>
              </a:rPr>
              <a:t>2  </a:t>
            </a:r>
            <a:r>
              <a:rPr sz="900" spc="-5" dirty="0">
                <a:latin typeface="Arial"/>
                <a:cs typeface="Arial"/>
              </a:rPr>
              <a:t>Percentage saying “weakened a lot” and “somewhat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weakened”</a:t>
            </a:r>
            <a:endParaRPr sz="9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9131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6731" y="901191"/>
            <a:ext cx="6009005" cy="1144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Change: </a:t>
            </a:r>
            <a:r>
              <a:rPr sz="1600" spc="-5" dirty="0">
                <a:latin typeface="Arial"/>
                <a:cs typeface="Arial"/>
              </a:rPr>
              <a:t>The credibility of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journalism</a:t>
            </a:r>
            <a:endParaRPr sz="1600">
              <a:latin typeface="Arial"/>
              <a:cs typeface="Arial"/>
            </a:endParaRPr>
          </a:p>
          <a:p>
            <a:pPr marL="35560" marR="28575" algn="ctr">
              <a:lnSpc>
                <a:spcPts val="1140"/>
              </a:lnSpc>
              <a:spcBef>
                <a:spcPts val="1250"/>
              </a:spcBef>
            </a:pPr>
            <a:r>
              <a:rPr sz="1000" i="1" spc="-5" dirty="0">
                <a:latin typeface="Arial"/>
                <a:cs typeface="Arial"/>
              </a:rPr>
              <a:t>Question: Journalism </a:t>
            </a:r>
            <a:r>
              <a:rPr sz="1000" i="1" spc="-10" dirty="0">
                <a:latin typeface="Arial"/>
                <a:cs typeface="Arial"/>
              </a:rPr>
              <a:t>is </a:t>
            </a:r>
            <a:r>
              <a:rPr sz="1000" i="1" spc="-5" dirty="0">
                <a:latin typeface="Arial"/>
                <a:cs typeface="Arial"/>
              </a:rPr>
              <a:t>in a state of change. Please tell me whether you think there has </a:t>
            </a:r>
            <a:r>
              <a:rPr sz="1000" i="1" spc="10" dirty="0">
                <a:latin typeface="Arial"/>
                <a:cs typeface="Arial"/>
              </a:rPr>
              <a:t>been </a:t>
            </a:r>
            <a:r>
              <a:rPr sz="1000" i="1" spc="-5" dirty="0">
                <a:latin typeface="Arial"/>
                <a:cs typeface="Arial"/>
              </a:rPr>
              <a:t>an increase  or a decrease in the following </a:t>
            </a:r>
            <a:r>
              <a:rPr sz="1000" i="1" dirty="0">
                <a:latin typeface="Arial"/>
                <a:cs typeface="Arial"/>
              </a:rPr>
              <a:t>aspects </a:t>
            </a:r>
            <a:r>
              <a:rPr sz="1000" i="1" spc="-5" dirty="0">
                <a:latin typeface="Arial"/>
                <a:cs typeface="Arial"/>
              </a:rPr>
              <a:t>of work in</a:t>
            </a:r>
            <a:r>
              <a:rPr sz="1000" i="1" spc="7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[country].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019"/>
              </a:lnSpc>
            </a:pPr>
            <a:r>
              <a:rPr sz="900" i="1" spc="-5" dirty="0">
                <a:latin typeface="Arial"/>
                <a:cs typeface="Arial"/>
              </a:rPr>
              <a:t>Scale: 5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increased a lot; 4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increased; 3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did not change; 2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decreased; 1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decreased a</a:t>
            </a:r>
            <a:r>
              <a:rPr sz="900" i="1" spc="22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lot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16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241677"/>
              </p:ext>
            </p:extLst>
          </p:nvPr>
        </p:nvGraphicFramePr>
        <p:xfrm>
          <a:off x="577850" y="2438957"/>
          <a:ext cx="6857999" cy="74002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1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4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12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2692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1015"/>
                        </a:lnSpc>
                      </a:pPr>
                      <a:r>
                        <a:rPr lang="en-NZ" sz="1500" i="1" spc="7" baseline="-16666" dirty="0" smtClean="0">
                          <a:latin typeface="Arial"/>
                          <a:cs typeface="Arial"/>
                        </a:rPr>
                        <a:t>strengthened</a:t>
                      </a:r>
                      <a:r>
                        <a:rPr sz="1500" i="1" spc="7" baseline="-16666" dirty="0" smtClean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 smtClean="0">
                          <a:latin typeface="Arial"/>
                          <a:cs typeface="Arial"/>
                        </a:rPr>
                        <a:t>1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015"/>
                        </a:lnSpc>
                      </a:pPr>
                      <a:r>
                        <a:rPr lang="en-NZ" sz="1500" i="1" baseline="-16666" dirty="0" smtClean="0">
                          <a:latin typeface="Arial"/>
                          <a:cs typeface="Arial"/>
                        </a:rPr>
                        <a:t>weakened</a:t>
                      </a:r>
                      <a:r>
                        <a:rPr sz="1500" i="1" baseline="-16666" dirty="0" smtClean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 smtClean="0">
                          <a:latin typeface="Arial"/>
                          <a:cs typeface="Arial"/>
                        </a:rPr>
                        <a:t>2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1015"/>
                        </a:lnSpc>
                      </a:pPr>
                      <a:r>
                        <a:rPr lang="en-NZ" sz="1500" i="1" spc="7" baseline="-16666" dirty="0" smtClean="0">
                          <a:latin typeface="Arial"/>
                          <a:cs typeface="Arial"/>
                        </a:rPr>
                        <a:t>strengthened</a:t>
                      </a:r>
                      <a:r>
                        <a:rPr sz="1500" i="1" spc="7" baseline="-16666" dirty="0" smtClean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 smtClean="0">
                          <a:latin typeface="Arial"/>
                          <a:cs typeface="Arial"/>
                        </a:rPr>
                        <a:t>1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015"/>
                        </a:lnSpc>
                      </a:pPr>
                      <a:r>
                        <a:rPr lang="en-NZ" sz="1500" i="1" baseline="-16666" dirty="0" smtClean="0">
                          <a:latin typeface="Arial"/>
                          <a:cs typeface="Arial"/>
                        </a:rPr>
                        <a:t>weakened</a:t>
                      </a:r>
                      <a:r>
                        <a:rPr sz="1500" i="1" baseline="-16666" dirty="0" smtClean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 smtClean="0">
                          <a:latin typeface="Arial"/>
                          <a:cs typeface="Arial"/>
                        </a:rPr>
                        <a:t>2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98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40.3%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34.7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Italy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81.0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60.1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Japan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14.3%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57.5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3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8.2%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55.3</a:t>
                      </a:r>
                      <a:r>
                        <a:rPr sz="180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Kenya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73.5%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17.2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6.0%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64.6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Kosovo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51.5%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15.5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59.6%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21.9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Latvia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37.7%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30.8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11.4%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58.0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Malawi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70.5%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Bhutan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55.1%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20.4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62.0%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10.7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70.0%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11.8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Mexico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56.7%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20.3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Brazil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24.8%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57.0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43.2%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39.0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Canada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14.9%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56.4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55.6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3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34.1%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33.2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9.0%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67.9</a:t>
                      </a:r>
                      <a:r>
                        <a:rPr sz="180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31.0%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31.7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Norway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43.4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60.7%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19.8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Oman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81.7%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8.7%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50.5%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24.7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Cyprus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69.3%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12.4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20.6%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48.4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13.7%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49.1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Qatar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748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Denmark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56.3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672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66.7%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20.1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Russia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17.2%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52.6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Egypt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79.1%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Serbia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16.2%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66.7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63.2%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22.6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Leone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13.6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19.0%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40.8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60.3%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20.7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73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41.9%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35.3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Africa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28.8%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52.4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73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10.9%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54.7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Korea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63.8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France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80.3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Spain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10.6%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66.1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64.3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Sudan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Greece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20.1%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61.3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Sweden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12.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47.5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20.7%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46.2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67.6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22.1%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54.4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Tanzania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38.6%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24.5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975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30.6%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30.6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68.6%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10.1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975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52.8%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28.3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Turkey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73.3%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UAE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12.9%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53.8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9.2%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66.5</a:t>
                      </a:r>
                      <a:r>
                        <a:rPr sz="180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8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993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Israel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13.2%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64.6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12.7%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53.4</a:t>
                      </a:r>
                      <a:r>
                        <a:rPr sz="180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7359" y="9043161"/>
            <a:ext cx="3355975" cy="283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60"/>
              </a:lnSpc>
            </a:pPr>
            <a:r>
              <a:rPr sz="900" i="1" baseline="27777" dirty="0">
                <a:latin typeface="Arial"/>
                <a:cs typeface="Arial"/>
              </a:rPr>
              <a:t>1  </a:t>
            </a:r>
            <a:r>
              <a:rPr sz="900" spc="-5" dirty="0">
                <a:latin typeface="Arial"/>
                <a:cs typeface="Arial"/>
              </a:rPr>
              <a:t>Percentage saying “increased a lot” and “somewhat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increased”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60"/>
              </a:lnSpc>
            </a:pPr>
            <a:r>
              <a:rPr sz="900" i="1" baseline="27777" dirty="0">
                <a:latin typeface="Arial"/>
                <a:cs typeface="Arial"/>
              </a:rPr>
              <a:t>2  </a:t>
            </a:r>
            <a:r>
              <a:rPr sz="900" spc="-5" dirty="0">
                <a:latin typeface="Arial"/>
                <a:cs typeface="Arial"/>
              </a:rPr>
              <a:t>Percentage saying “decreased a </a:t>
            </a:r>
            <a:r>
              <a:rPr sz="900" dirty="0">
                <a:latin typeface="Arial"/>
                <a:cs typeface="Arial"/>
              </a:rPr>
              <a:t>lot” </a:t>
            </a:r>
            <a:r>
              <a:rPr sz="900" spc="-5" dirty="0">
                <a:latin typeface="Arial"/>
                <a:cs typeface="Arial"/>
              </a:rPr>
              <a:t>and “somewhat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decreased”</a:t>
            </a:r>
            <a:endParaRPr sz="9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6017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901191"/>
            <a:ext cx="6724650" cy="1144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Change: </a:t>
            </a:r>
            <a:r>
              <a:rPr sz="1600" dirty="0">
                <a:latin typeface="Arial"/>
                <a:cs typeface="Arial"/>
              </a:rPr>
              <a:t>Profit making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pressures</a:t>
            </a:r>
            <a:endParaRPr sz="1600">
              <a:latin typeface="Arial"/>
              <a:cs typeface="Arial"/>
            </a:endParaRPr>
          </a:p>
          <a:p>
            <a:pPr marL="12700" marR="5080" algn="ctr">
              <a:lnSpc>
                <a:spcPts val="1140"/>
              </a:lnSpc>
              <a:spcBef>
                <a:spcPts val="1250"/>
              </a:spcBef>
            </a:pPr>
            <a:r>
              <a:rPr sz="1000" i="1" spc="-5" dirty="0">
                <a:latin typeface="Arial"/>
                <a:cs typeface="Arial"/>
              </a:rPr>
              <a:t>Question: The importance of some influences </a:t>
            </a:r>
            <a:r>
              <a:rPr sz="1000" i="1" dirty="0">
                <a:latin typeface="Arial"/>
                <a:cs typeface="Arial"/>
              </a:rPr>
              <a:t>on </a:t>
            </a:r>
            <a:r>
              <a:rPr sz="1000" i="1" spc="-5" dirty="0">
                <a:latin typeface="Arial"/>
                <a:cs typeface="Arial"/>
              </a:rPr>
              <a:t>journalism may have changed </a:t>
            </a:r>
            <a:r>
              <a:rPr sz="1000" i="1" dirty="0">
                <a:latin typeface="Arial"/>
                <a:cs typeface="Arial"/>
              </a:rPr>
              <a:t>over </a:t>
            </a:r>
            <a:r>
              <a:rPr sz="1000" i="1" spc="-5" dirty="0">
                <a:latin typeface="Arial"/>
                <a:cs typeface="Arial"/>
              </a:rPr>
              <a:t>time. Please tell me </a:t>
            </a:r>
            <a:r>
              <a:rPr sz="1000" i="1" dirty="0">
                <a:latin typeface="Arial"/>
                <a:cs typeface="Arial"/>
              </a:rPr>
              <a:t>to </a:t>
            </a:r>
            <a:r>
              <a:rPr sz="1000" i="1" spc="-5" dirty="0">
                <a:latin typeface="Arial"/>
                <a:cs typeface="Arial"/>
              </a:rPr>
              <a:t>what extent  these influences have become stronger or weaker </a:t>
            </a:r>
            <a:r>
              <a:rPr sz="1000" i="1" dirty="0">
                <a:latin typeface="Arial"/>
                <a:cs typeface="Arial"/>
              </a:rPr>
              <a:t>during </a:t>
            </a:r>
            <a:r>
              <a:rPr sz="1000" i="1" spc="-5" dirty="0">
                <a:latin typeface="Arial"/>
                <a:cs typeface="Arial"/>
              </a:rPr>
              <a:t>the past five years </a:t>
            </a:r>
            <a:r>
              <a:rPr sz="1000" i="1" spc="-10" dirty="0">
                <a:latin typeface="Arial"/>
                <a:cs typeface="Arial"/>
              </a:rPr>
              <a:t>in</a:t>
            </a:r>
            <a:r>
              <a:rPr sz="1000" i="1" spc="17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[country].</a:t>
            </a:r>
            <a:endParaRPr sz="1000">
              <a:latin typeface="Arial"/>
              <a:cs typeface="Arial"/>
            </a:endParaRPr>
          </a:p>
          <a:p>
            <a:pPr marL="635" algn="ctr">
              <a:lnSpc>
                <a:spcPts val="1019"/>
              </a:lnSpc>
            </a:pPr>
            <a:r>
              <a:rPr sz="900" i="1" spc="-5" dirty="0">
                <a:latin typeface="Arial"/>
                <a:cs typeface="Arial"/>
              </a:rPr>
              <a:t>Scale: 5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strengthened a </a:t>
            </a:r>
            <a:r>
              <a:rPr sz="900" i="1" dirty="0">
                <a:latin typeface="Arial"/>
                <a:cs typeface="Arial"/>
              </a:rPr>
              <a:t>lot; </a:t>
            </a:r>
            <a:r>
              <a:rPr sz="900" i="1" spc="-5" dirty="0">
                <a:latin typeface="Arial"/>
                <a:cs typeface="Arial"/>
              </a:rPr>
              <a:t>4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strengthened; 3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did </a:t>
            </a:r>
            <a:r>
              <a:rPr sz="900" i="1" dirty="0">
                <a:latin typeface="Arial"/>
                <a:cs typeface="Arial"/>
              </a:rPr>
              <a:t>not </a:t>
            </a:r>
            <a:r>
              <a:rPr sz="900" i="1" spc="-5" dirty="0">
                <a:latin typeface="Arial"/>
                <a:cs typeface="Arial"/>
              </a:rPr>
              <a:t>change; 2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weakened; 1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weakened a</a:t>
            </a:r>
            <a:r>
              <a:rPr sz="900" i="1" spc="18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lot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17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905965"/>
              </p:ext>
            </p:extLst>
          </p:nvPr>
        </p:nvGraphicFramePr>
        <p:xfrm>
          <a:off x="425195" y="2264917"/>
          <a:ext cx="6858256" cy="74302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1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5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0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1940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5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lang="en-NZ" sz="650" i="1" dirty="0" smtClean="0">
                          <a:latin typeface="Arial"/>
                          <a:cs typeface="Arial"/>
                        </a:rPr>
                        <a:t>strengthened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500" i="1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>
                          <a:latin typeface="Arial"/>
                          <a:cs typeface="Arial"/>
                        </a:rPr>
                        <a:t>2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5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lang="en-NZ" sz="650" i="1" dirty="0" smtClean="0">
                          <a:latin typeface="Arial"/>
                          <a:cs typeface="Arial"/>
                        </a:rPr>
                        <a:t>strengthened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500" i="1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>
                          <a:latin typeface="Arial"/>
                          <a:cs typeface="Arial"/>
                        </a:rPr>
                        <a:t>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98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Italy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71.2%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52.0%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11.4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Japan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61.5%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80.3%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2.2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Kenya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81.9%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82.5%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Kosovo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66.7%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5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53.1%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13.4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Latvia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80.1%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5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59.4%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Malawi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71.0%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Bhutan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62.5%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65.2%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67.9%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14.7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Mexico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54.0%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12.9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Brazil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74.1%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66.1%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12.7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Canada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75.6%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39.2%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31.9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89</a:t>
                      </a:r>
                      <a:r>
                        <a:rPr sz="1800" spc="-5" dirty="0" smtClean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.%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1.0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3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70.0%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Norway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84.7%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50.3%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24.6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Oman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36.0%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30.2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88.4%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71.5%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Cyprus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73.9%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2343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77.6%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71.6%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Qatar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672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Denmark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43.0%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31.4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748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44.3%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24.3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Russia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66.7%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73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Egypt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61.6%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16.5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Serbia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83.8%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51.9%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12.5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Leone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63.1%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69.0%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39.0%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39.0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65.7%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12.7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Africa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85.2%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91.7%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Korea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84.3%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France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Spain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63.3%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14.8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71.1%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Sudan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Greece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79.3%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Sweden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73.4%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6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39.3%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78.3%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659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89.1%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Tanzania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20.6%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40.3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52.8%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80.0%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2343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72.5%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Turkey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9735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75.6%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UAE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72.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973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68.8%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77.3%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1.8</a:t>
                      </a:r>
                      <a:r>
                        <a:rPr sz="180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8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993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Israel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86.2%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63.5%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10.7</a:t>
                      </a:r>
                      <a:r>
                        <a:rPr sz="180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7359" y="9122409"/>
            <a:ext cx="3622675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5"/>
              </a:lnSpc>
            </a:pPr>
            <a:r>
              <a:rPr sz="900" i="1" baseline="27777" dirty="0">
                <a:latin typeface="Arial"/>
                <a:cs typeface="Arial"/>
              </a:rPr>
              <a:t>1  </a:t>
            </a:r>
            <a:r>
              <a:rPr sz="900" spc="-5" dirty="0">
                <a:latin typeface="Arial"/>
                <a:cs typeface="Arial"/>
              </a:rPr>
              <a:t>Percentage saying “strengthened a </a:t>
            </a:r>
            <a:r>
              <a:rPr sz="900" dirty="0">
                <a:latin typeface="Arial"/>
                <a:cs typeface="Arial"/>
              </a:rPr>
              <a:t>lot” </a:t>
            </a:r>
            <a:r>
              <a:rPr sz="900" spc="-5" dirty="0">
                <a:latin typeface="Arial"/>
                <a:cs typeface="Arial"/>
              </a:rPr>
              <a:t>and “somewhat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strengthened”</a:t>
            </a:r>
            <a:endParaRPr sz="900" dirty="0">
              <a:latin typeface="Arial"/>
              <a:cs typeface="Arial"/>
            </a:endParaRPr>
          </a:p>
          <a:p>
            <a:pPr marL="12700">
              <a:lnSpc>
                <a:spcPts val="1055"/>
              </a:lnSpc>
            </a:pPr>
            <a:r>
              <a:rPr sz="900" i="1" baseline="27777" dirty="0">
                <a:latin typeface="Arial"/>
                <a:cs typeface="Arial"/>
              </a:rPr>
              <a:t>2  </a:t>
            </a:r>
            <a:r>
              <a:rPr sz="900" spc="-5" dirty="0">
                <a:latin typeface="Arial"/>
                <a:cs typeface="Arial"/>
              </a:rPr>
              <a:t>Percentage saying “weakened a lot” and “somewhat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weakened”</a:t>
            </a:r>
            <a:endParaRPr sz="9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6034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901191"/>
            <a:ext cx="6725284" cy="1144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Change: </a:t>
            </a:r>
            <a:r>
              <a:rPr sz="1600" dirty="0">
                <a:latin typeface="Arial"/>
                <a:cs typeface="Arial"/>
              </a:rPr>
              <a:t>Pressure </a:t>
            </a:r>
            <a:r>
              <a:rPr sz="1600" spc="-5" dirty="0">
                <a:latin typeface="Arial"/>
                <a:cs typeface="Arial"/>
              </a:rPr>
              <a:t>toward sensational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news</a:t>
            </a:r>
            <a:endParaRPr sz="1600">
              <a:latin typeface="Arial"/>
              <a:cs typeface="Arial"/>
            </a:endParaRPr>
          </a:p>
          <a:p>
            <a:pPr marL="12700" marR="5080" algn="ctr">
              <a:lnSpc>
                <a:spcPts val="1140"/>
              </a:lnSpc>
              <a:spcBef>
                <a:spcPts val="1250"/>
              </a:spcBef>
            </a:pPr>
            <a:r>
              <a:rPr sz="1000" i="1" spc="-5" dirty="0">
                <a:latin typeface="Arial"/>
                <a:cs typeface="Arial"/>
              </a:rPr>
              <a:t>Question: The importance of some influences </a:t>
            </a:r>
            <a:r>
              <a:rPr sz="1000" i="1" dirty="0">
                <a:latin typeface="Arial"/>
                <a:cs typeface="Arial"/>
              </a:rPr>
              <a:t>on </a:t>
            </a:r>
            <a:r>
              <a:rPr sz="1000" i="1" spc="-5" dirty="0">
                <a:latin typeface="Arial"/>
                <a:cs typeface="Arial"/>
              </a:rPr>
              <a:t>journalism may have changed </a:t>
            </a:r>
            <a:r>
              <a:rPr sz="1000" i="1" dirty="0">
                <a:latin typeface="Arial"/>
                <a:cs typeface="Arial"/>
              </a:rPr>
              <a:t>over </a:t>
            </a:r>
            <a:r>
              <a:rPr sz="1000" i="1" spc="-5" dirty="0">
                <a:latin typeface="Arial"/>
                <a:cs typeface="Arial"/>
              </a:rPr>
              <a:t>time. Please tell me </a:t>
            </a:r>
            <a:r>
              <a:rPr sz="1000" i="1" dirty="0">
                <a:latin typeface="Arial"/>
                <a:cs typeface="Arial"/>
              </a:rPr>
              <a:t>to </a:t>
            </a:r>
            <a:r>
              <a:rPr sz="1000" i="1" spc="-5" dirty="0">
                <a:latin typeface="Arial"/>
                <a:cs typeface="Arial"/>
              </a:rPr>
              <a:t>what extent  these influences have become stronger or weaker </a:t>
            </a:r>
            <a:r>
              <a:rPr sz="1000" i="1" dirty="0">
                <a:latin typeface="Arial"/>
                <a:cs typeface="Arial"/>
              </a:rPr>
              <a:t>during </a:t>
            </a:r>
            <a:r>
              <a:rPr sz="1000" i="1" spc="-5" dirty="0">
                <a:latin typeface="Arial"/>
                <a:cs typeface="Arial"/>
              </a:rPr>
              <a:t>the past five years </a:t>
            </a:r>
            <a:r>
              <a:rPr sz="1000" i="1" spc="-10" dirty="0">
                <a:latin typeface="Arial"/>
                <a:cs typeface="Arial"/>
              </a:rPr>
              <a:t>in</a:t>
            </a:r>
            <a:r>
              <a:rPr sz="1000" i="1" spc="17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[country].</a:t>
            </a:r>
            <a:endParaRPr sz="1000">
              <a:latin typeface="Arial"/>
              <a:cs typeface="Arial"/>
            </a:endParaRPr>
          </a:p>
          <a:p>
            <a:pPr marL="635" algn="ctr">
              <a:lnSpc>
                <a:spcPts val="1019"/>
              </a:lnSpc>
            </a:pPr>
            <a:r>
              <a:rPr sz="900" i="1" spc="-5" dirty="0">
                <a:latin typeface="Arial"/>
                <a:cs typeface="Arial"/>
              </a:rPr>
              <a:t>Scale: 5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strengthened a </a:t>
            </a:r>
            <a:r>
              <a:rPr sz="900" i="1" dirty="0">
                <a:latin typeface="Arial"/>
                <a:cs typeface="Arial"/>
              </a:rPr>
              <a:t>lot; </a:t>
            </a:r>
            <a:r>
              <a:rPr sz="900" i="1" spc="-5" dirty="0">
                <a:latin typeface="Arial"/>
                <a:cs typeface="Arial"/>
              </a:rPr>
              <a:t>4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strengthened; 3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did </a:t>
            </a:r>
            <a:r>
              <a:rPr sz="900" i="1" dirty="0">
                <a:latin typeface="Arial"/>
                <a:cs typeface="Arial"/>
              </a:rPr>
              <a:t>not </a:t>
            </a:r>
            <a:r>
              <a:rPr sz="900" i="1" spc="-5" dirty="0">
                <a:latin typeface="Arial"/>
                <a:cs typeface="Arial"/>
              </a:rPr>
              <a:t>change; 2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weakened; 1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weakened a</a:t>
            </a:r>
            <a:r>
              <a:rPr sz="900" i="1" spc="190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lot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18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4915"/>
              </p:ext>
            </p:extLst>
          </p:nvPr>
        </p:nvGraphicFramePr>
        <p:xfrm>
          <a:off x="425195" y="2264911"/>
          <a:ext cx="7010654" cy="8353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7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3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6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6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5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217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1015"/>
                        </a:lnSpc>
                      </a:pPr>
                      <a:r>
                        <a:rPr lang="en-NZ" sz="1500" i="1" spc="7" baseline="-16666" dirty="0" smtClean="0">
                          <a:latin typeface="Arial"/>
                          <a:cs typeface="Arial"/>
                        </a:rPr>
                        <a:t>strengthened</a:t>
                      </a:r>
                      <a:r>
                        <a:rPr sz="1500" i="1" spc="7" baseline="-16666" dirty="0" smtClean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 smtClean="0">
                          <a:latin typeface="Arial"/>
                          <a:cs typeface="Arial"/>
                        </a:rPr>
                        <a:t>1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015"/>
                        </a:lnSpc>
                      </a:pPr>
                      <a:r>
                        <a:rPr sz="1500" i="1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>
                          <a:latin typeface="Arial"/>
                          <a:cs typeface="Arial"/>
                        </a:rPr>
                        <a:t>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1015"/>
                        </a:lnSpc>
                      </a:pPr>
                      <a:r>
                        <a:rPr sz="15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>
                          <a:latin typeface="Arial"/>
                          <a:cs typeface="Arial"/>
                        </a:rPr>
                        <a:t>1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015"/>
                        </a:lnSpc>
                      </a:pPr>
                      <a:r>
                        <a:rPr sz="1500" i="1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>
                          <a:latin typeface="Arial"/>
                          <a:cs typeface="Arial"/>
                        </a:rPr>
                        <a:t>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1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75.8%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Italy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68.2%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0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60.1%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Japan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35.5%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61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54.4%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5.0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Kenya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72.3%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92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58.0%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Kosovo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73.3%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2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39.3%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34.6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Latvia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71.6%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2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53.9%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Malawi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63.9%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01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Bhutan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56.3%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16.7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66.7%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0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53.3%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22.4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Mexico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51.2%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19.5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0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Brazil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63.7%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65.5%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21.0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92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Canada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46.8%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59.6%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038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38.0%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37.6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81.1%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1.8</a:t>
                      </a:r>
                      <a:r>
                        <a:rPr sz="180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0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53.6%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11.8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Norway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61.6%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01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58.8%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21.3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Oman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54.5%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13.6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0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89.8%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62.2%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10.4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70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Cyprus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53.3%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52.5%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13.9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792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69.3%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Qatar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808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Denmark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43.7%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34.5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716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38.5%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34.6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Russia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58.6%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10.2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70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Egypt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72.1%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11.1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Serbia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81.0%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701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53.3%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19.0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Leone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76.8%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70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57.8%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26.3%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33.3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793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47.3%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22.1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Africa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72.0%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793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71.6%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Korea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38.4%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16.1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3701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France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79.0%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Spain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69.3%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370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59.6%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Sudan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3701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Greece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55.1%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12.7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Sweden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59.5%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370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48.6%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68.5%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370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79.3%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Tanzania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26.9%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44.2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3815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26.1%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2343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3815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68.4%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12.7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Turkey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56.6%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15.1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3701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63.9%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UAE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78.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3961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56.2%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51.8%</a:t>
                      </a:r>
                      <a:endParaRPr sz="18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10.0</a:t>
                      </a:r>
                      <a:r>
                        <a:rPr sz="180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80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4027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Israel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71.4%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34.0%</a:t>
                      </a:r>
                      <a:endParaRPr sz="180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25.7</a:t>
                      </a:r>
                      <a:r>
                        <a:rPr sz="1800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7359" y="9043161"/>
            <a:ext cx="3622675" cy="283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60"/>
              </a:lnSpc>
            </a:pPr>
            <a:r>
              <a:rPr sz="900" i="1" baseline="27777" dirty="0">
                <a:latin typeface="Arial"/>
                <a:cs typeface="Arial"/>
              </a:rPr>
              <a:t>1  </a:t>
            </a:r>
            <a:r>
              <a:rPr sz="900" spc="-5" dirty="0">
                <a:latin typeface="Arial"/>
                <a:cs typeface="Arial"/>
              </a:rPr>
              <a:t>Percentage saying “strengthened a </a:t>
            </a:r>
            <a:r>
              <a:rPr sz="900" dirty="0">
                <a:latin typeface="Arial"/>
                <a:cs typeface="Arial"/>
              </a:rPr>
              <a:t>lot” </a:t>
            </a:r>
            <a:r>
              <a:rPr sz="900" spc="-5" dirty="0">
                <a:latin typeface="Arial"/>
                <a:cs typeface="Arial"/>
              </a:rPr>
              <a:t>and “somewhat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strengthened”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60"/>
              </a:lnSpc>
            </a:pPr>
            <a:r>
              <a:rPr sz="900" i="1" baseline="27777" dirty="0">
                <a:latin typeface="Arial"/>
                <a:cs typeface="Arial"/>
              </a:rPr>
              <a:t>2  </a:t>
            </a:r>
            <a:r>
              <a:rPr sz="900" spc="-5" dirty="0">
                <a:latin typeface="Arial"/>
                <a:cs typeface="Arial"/>
              </a:rPr>
              <a:t>Percentage saying “weakened a lot” and “somewhat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weakened”</a:t>
            </a:r>
            <a:endParaRPr sz="9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6850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6731" y="901191"/>
            <a:ext cx="6009005" cy="5616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Change: </a:t>
            </a:r>
            <a:r>
              <a:rPr sz="1600" spc="-5" dirty="0">
                <a:latin typeface="Arial"/>
                <a:cs typeface="Arial"/>
              </a:rPr>
              <a:t>Time available for researching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spc="-5" dirty="0" smtClean="0">
                <a:latin typeface="Arial"/>
                <a:cs typeface="Arial"/>
              </a:rPr>
              <a:t>stories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19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452220"/>
              </p:ext>
            </p:extLst>
          </p:nvPr>
        </p:nvGraphicFramePr>
        <p:xfrm>
          <a:off x="190626" y="1384300"/>
          <a:ext cx="7092824" cy="100700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6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6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1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06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0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12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1015"/>
                        </a:lnSpc>
                      </a:pPr>
                      <a:r>
                        <a:rPr sz="15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>
                          <a:latin typeface="Arial"/>
                          <a:cs typeface="Arial"/>
                        </a:rPr>
                        <a:t>1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015"/>
                        </a:lnSpc>
                      </a:pPr>
                      <a:r>
                        <a:rPr sz="1500" i="1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>
                          <a:latin typeface="Arial"/>
                          <a:cs typeface="Arial"/>
                        </a:rPr>
                        <a:t>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1015"/>
                        </a:lnSpc>
                      </a:pPr>
                      <a:r>
                        <a:rPr sz="15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>
                          <a:latin typeface="Arial"/>
                          <a:cs typeface="Arial"/>
                        </a:rPr>
                        <a:t>1</a:t>
                      </a:r>
                      <a:endParaRPr sz="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015"/>
                        </a:lnSpc>
                      </a:pPr>
                      <a:r>
                        <a:rPr sz="1500" i="1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50" i="1" dirty="0">
                          <a:latin typeface="Arial"/>
                          <a:cs typeface="Arial"/>
                        </a:rPr>
                        <a:t>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27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43.9%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20.1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Italy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84.1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8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11.6%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66.2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Japan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59.4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614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6.0%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 smtClean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79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Kenya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50.3%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21.5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84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86.9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Kosovo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36.7%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32.7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09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63.4%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Latvia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20.5%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57.9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09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8.6%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78.6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Malawi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41.9%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22.6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84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Bhutan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48.0%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49.6%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14.9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8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42.3%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27.9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Mexico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42.6%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31.8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8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Brazil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84.4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26.1%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48.7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84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Canada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78.5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88.6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729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13.1%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60.3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 smtClean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800" dirty="0" smtClean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87.6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8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40.0%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37.2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Norway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81.9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84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29.1%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45.6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Oman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67.5%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8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83.7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35.9%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42.0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8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Cyprus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15.7%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56.9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83.3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784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61.6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Qatar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800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Denmark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14.0%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65.5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7014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41.7%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28.4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Russia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12.7%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51.4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8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Egypt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55.9%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Serbia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11.7%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58.5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84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30.5%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41.9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Leone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61.1%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8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15.1%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54.2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44.1%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22.0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78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41.6%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30.7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Africa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18.5%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62.0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78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6.8%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79.8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10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Korea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14.6%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52.4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684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France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87.6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Spain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86.2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68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77.6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Sudan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5684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Greece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9.7%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73.9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Sweden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83.9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568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10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Kong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27.9%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44.8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6.0%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78.9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568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21.2%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57.5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Tanzania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26.1%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43.0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5809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10.7%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62.3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70.9%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8.9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5809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34.2%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41.7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Turkey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72.2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5684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39.4%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29.2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UAE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–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55595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2.3%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89.6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2.6%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86.1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55595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Israel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5.4%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81.3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USA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7.7%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75.3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7359" y="9043161"/>
            <a:ext cx="3355975" cy="283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60"/>
              </a:lnSpc>
            </a:pPr>
            <a:r>
              <a:rPr sz="900" i="1" baseline="27777" dirty="0">
                <a:latin typeface="Arial"/>
                <a:cs typeface="Arial"/>
              </a:rPr>
              <a:t>1  </a:t>
            </a:r>
            <a:r>
              <a:rPr sz="900" spc="-5" dirty="0">
                <a:latin typeface="Arial"/>
                <a:cs typeface="Arial"/>
              </a:rPr>
              <a:t>Percentage saying “increased a lot” and “somewhat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increased”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60"/>
              </a:lnSpc>
            </a:pPr>
            <a:r>
              <a:rPr sz="900" i="1" baseline="27777" dirty="0">
                <a:latin typeface="Arial"/>
                <a:cs typeface="Arial"/>
              </a:rPr>
              <a:t>2  </a:t>
            </a:r>
            <a:r>
              <a:rPr sz="900" spc="-5" dirty="0">
                <a:latin typeface="Arial"/>
                <a:cs typeface="Arial"/>
              </a:rPr>
              <a:t>Percentage saying “decreased a </a:t>
            </a:r>
            <a:r>
              <a:rPr sz="900" dirty="0">
                <a:latin typeface="Arial"/>
                <a:cs typeface="Arial"/>
              </a:rPr>
              <a:t>lot” </a:t>
            </a:r>
            <a:r>
              <a:rPr sz="900" spc="-5" dirty="0">
                <a:latin typeface="Arial"/>
                <a:cs typeface="Arial"/>
              </a:rPr>
              <a:t>and “somewhat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decreased”</a:t>
            </a:r>
            <a:endParaRPr sz="9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175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378143" y="1003300"/>
            <a:ext cx="6371908" cy="8863965"/>
          </a:xfrm>
        </p:spPr>
        <p:txBody>
          <a:bodyPr/>
          <a:lstStyle/>
          <a:p>
            <a:r>
              <a:rPr lang="en-NZ" sz="3200" dirty="0" smtClean="0"/>
              <a:t>27,000 </a:t>
            </a:r>
            <a:r>
              <a:rPr lang="en-NZ" sz="3200" dirty="0" smtClean="0"/>
              <a:t>journalists, 64 </a:t>
            </a:r>
            <a:r>
              <a:rPr lang="en-NZ" sz="3200" dirty="0" smtClean="0"/>
              <a:t>countries</a:t>
            </a:r>
          </a:p>
          <a:p>
            <a:r>
              <a:rPr lang="en-NZ" sz="3200" i="1" dirty="0" smtClean="0"/>
              <a:t>Socio-demographic: </a:t>
            </a:r>
            <a:r>
              <a:rPr lang="en-NZ" sz="3200" dirty="0" smtClean="0"/>
              <a:t>age, gender, education, experience, income</a:t>
            </a:r>
          </a:p>
          <a:p>
            <a:r>
              <a:rPr lang="en-NZ" sz="3200" i="1" dirty="0" smtClean="0"/>
              <a:t>Role: </a:t>
            </a:r>
            <a:r>
              <a:rPr lang="en-NZ" sz="3200" dirty="0" smtClean="0"/>
              <a:t>interventionist or monitors/ neutral </a:t>
            </a:r>
            <a:r>
              <a:rPr lang="en-NZ" sz="3200" dirty="0" smtClean="0"/>
              <a:t>observers </a:t>
            </a:r>
            <a:endParaRPr lang="en-NZ" sz="3200" dirty="0" smtClean="0"/>
          </a:p>
          <a:p>
            <a:r>
              <a:rPr lang="en-NZ" sz="3200" i="1" dirty="0" smtClean="0"/>
              <a:t>Influences</a:t>
            </a:r>
            <a:r>
              <a:rPr lang="en-NZ" sz="3200" dirty="0" smtClean="0"/>
              <a:t>: political, commercial, entertainment, social, legal, military, religious</a:t>
            </a:r>
          </a:p>
          <a:p>
            <a:r>
              <a:rPr lang="en-NZ" sz="3200" i="1" dirty="0" smtClean="0"/>
              <a:t>Ethics:</a:t>
            </a:r>
            <a:r>
              <a:rPr lang="en-NZ" sz="3200" dirty="0" smtClean="0"/>
              <a:t> rule-based, </a:t>
            </a:r>
            <a:r>
              <a:rPr lang="en-NZ" sz="3200" dirty="0" smtClean="0"/>
              <a:t>or subjective</a:t>
            </a:r>
            <a:endParaRPr lang="en-NZ" sz="3200" dirty="0" smtClean="0"/>
          </a:p>
          <a:p>
            <a:r>
              <a:rPr lang="en-NZ" sz="3200" i="1" dirty="0" smtClean="0"/>
              <a:t>Reporting practices: </a:t>
            </a:r>
            <a:r>
              <a:rPr lang="en-NZ" sz="3200" dirty="0" smtClean="0"/>
              <a:t>how accepting of intrusion, deceipt, commercial influences </a:t>
            </a:r>
            <a:endParaRPr lang="en-NZ" sz="3200" dirty="0" smtClean="0"/>
          </a:p>
          <a:p>
            <a:r>
              <a:rPr lang="en-NZ" sz="3200" i="1" dirty="0" smtClean="0"/>
              <a:t>Change: </a:t>
            </a:r>
            <a:r>
              <a:rPr lang="en-NZ" sz="3200" dirty="0" smtClean="0"/>
              <a:t>profit-making pressures, pressure towards sensational news, ethical standards, social media, time available for researching stories</a:t>
            </a:r>
            <a:endParaRPr lang="en-NZ" sz="3200" dirty="0" smtClean="0"/>
          </a:p>
          <a:p>
            <a:endParaRPr lang="en-NZ" sz="3200" dirty="0"/>
          </a:p>
          <a:p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177883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2" y="2459484"/>
            <a:ext cx="6806565" cy="6463308"/>
          </a:xfrm>
        </p:spPr>
        <p:txBody>
          <a:bodyPr/>
          <a:lstStyle/>
          <a:p>
            <a:r>
              <a:rPr lang="en-NZ" sz="3200" dirty="0" smtClean="0"/>
              <a:t>Summary</a:t>
            </a:r>
          </a:p>
          <a:p>
            <a:endParaRPr lang="en-NZ" sz="3200" dirty="0"/>
          </a:p>
          <a:p>
            <a:r>
              <a:rPr lang="en-NZ" sz="3200" dirty="0" smtClean="0"/>
              <a:t>New Zealand journalists broadly similar to UK, US, Australian journalists on many key measures</a:t>
            </a:r>
          </a:p>
          <a:p>
            <a:r>
              <a:rPr lang="en-NZ" sz="3200" dirty="0" smtClean="0"/>
              <a:t>See their role largely as observers, but slightly more likely to advocate</a:t>
            </a:r>
          </a:p>
          <a:p>
            <a:endParaRPr lang="en-NZ" sz="3200" dirty="0" smtClean="0"/>
          </a:p>
          <a:p>
            <a:r>
              <a:rPr lang="en-NZ" sz="3200" dirty="0" smtClean="0"/>
              <a:t>Feeling change more keenly</a:t>
            </a:r>
          </a:p>
          <a:p>
            <a:r>
              <a:rPr lang="en-NZ" sz="3200" dirty="0" smtClean="0"/>
              <a:t>Are more concerned about declining standards</a:t>
            </a:r>
          </a:p>
          <a:p>
            <a:r>
              <a:rPr lang="en-NZ" sz="3200" dirty="0" smtClean="0"/>
              <a:t>Are more concerned about censorship</a:t>
            </a:r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47138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8850" y="1460500"/>
            <a:ext cx="6248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200" b="1" dirty="0" smtClean="0"/>
              <a:t>References</a:t>
            </a:r>
          </a:p>
          <a:p>
            <a:r>
              <a:rPr lang="en-NZ" sz="3200" dirty="0" smtClean="0"/>
              <a:t>Folker </a:t>
            </a:r>
            <a:r>
              <a:rPr lang="en-NZ" sz="3200" dirty="0"/>
              <a:t>Hanusch &amp; Thomas Hanitzsch (2017) Comparing Journalistic Cultures Across Nations, Journalism Studies, 18:5, </a:t>
            </a:r>
            <a:r>
              <a:rPr lang="en-NZ" sz="3200" dirty="0" smtClean="0"/>
              <a:t>525-535.</a:t>
            </a:r>
          </a:p>
          <a:p>
            <a:r>
              <a:rPr lang="en-NZ" sz="3200" dirty="0" smtClean="0"/>
              <a:t>WJS Country Reports. (2016). Country reports. </a:t>
            </a:r>
            <a:r>
              <a:rPr lang="en-NZ" sz="3200" dirty="0"/>
              <a:t>Available </a:t>
            </a:r>
            <a:r>
              <a:rPr lang="en-NZ" sz="3200" dirty="0" err="1"/>
              <a:t>at:http</a:t>
            </a:r>
            <a:r>
              <a:rPr lang="en-NZ" sz="3200" dirty="0"/>
              <a:t>://</a:t>
            </a:r>
            <a:r>
              <a:rPr lang="en-NZ" sz="3200" dirty="0" smtClean="0"/>
              <a:t>www.worldsofjournalism.org/publications</a:t>
            </a:r>
          </a:p>
        </p:txBody>
      </p:sp>
    </p:spTree>
    <p:extLst>
      <p:ext uri="{BB962C8B-B14F-4D97-AF65-F5344CB8AC3E}">
        <p14:creationId xmlns:p14="http://schemas.microsoft.com/office/powerpoint/2010/main" val="2688177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9850" y="1231900"/>
            <a:ext cx="53339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dirty="0" smtClean="0"/>
              <a:t>French-speaking </a:t>
            </a:r>
            <a:r>
              <a:rPr lang="en-NZ" dirty="0"/>
              <a:t>journalists in Canada, Belgium and Switzerland have in common more politicized and less audience-oriented role perceptions than their other-language counterparts in these countries. </a:t>
            </a:r>
            <a:endParaRPr lang="en-NZ" dirty="0" smtClean="0"/>
          </a:p>
          <a:p>
            <a:endParaRPr lang="en-NZ" dirty="0"/>
          </a:p>
          <a:p>
            <a:r>
              <a:rPr lang="en-NZ" dirty="0" smtClean="0"/>
              <a:t>In </a:t>
            </a:r>
            <a:r>
              <a:rPr lang="en-NZ" dirty="0"/>
              <a:t>12 Muslim-majority </a:t>
            </a:r>
            <a:r>
              <a:rPr lang="en-NZ" dirty="0" err="1"/>
              <a:t>countries,</a:t>
            </a:r>
            <a:r>
              <a:rPr lang="en-NZ" dirty="0" err="1" smtClean="0"/>
              <a:t>a</a:t>
            </a:r>
            <a:r>
              <a:rPr lang="en-NZ" dirty="0" smtClean="0"/>
              <a:t> </a:t>
            </a:r>
            <a:r>
              <a:rPr lang="en-NZ" dirty="0"/>
              <a:t>relationship between Islamic values and journalists’ role perceptions </a:t>
            </a:r>
            <a:r>
              <a:rPr lang="en-NZ" dirty="0" smtClean="0"/>
              <a:t>but </a:t>
            </a:r>
            <a:r>
              <a:rPr lang="en-NZ" dirty="0"/>
              <a:t>at the same time argue that larger political, economic and socio-cultural aspects are more important determinants for journalistic </a:t>
            </a:r>
            <a:r>
              <a:rPr lang="en-NZ" dirty="0" smtClean="0"/>
              <a:t>culture</a:t>
            </a:r>
          </a:p>
          <a:p>
            <a:endParaRPr lang="en-NZ" dirty="0"/>
          </a:p>
          <a:p>
            <a:r>
              <a:rPr lang="en-NZ" dirty="0" smtClean="0"/>
              <a:t>In eight developing countries, journalists  </a:t>
            </a:r>
            <a:r>
              <a:rPr lang="en-NZ" dirty="0"/>
              <a:t>are significantly more likely </a:t>
            </a:r>
            <a:r>
              <a:rPr lang="en-NZ" dirty="0" smtClean="0"/>
              <a:t>to </a:t>
            </a:r>
            <a:r>
              <a:rPr lang="en-NZ" dirty="0"/>
              <a:t>support development journalism ideals than detached, adversarial journalism. </a:t>
            </a:r>
            <a:endParaRPr lang="en-NZ" dirty="0" smtClean="0"/>
          </a:p>
          <a:p>
            <a:endParaRPr lang="en-NZ" dirty="0"/>
          </a:p>
          <a:p>
            <a:r>
              <a:rPr lang="en-NZ" dirty="0" smtClean="0"/>
              <a:t>In Nordic </a:t>
            </a:r>
            <a:r>
              <a:rPr lang="en-NZ" dirty="0"/>
              <a:t>countries, </a:t>
            </a:r>
            <a:r>
              <a:rPr lang="en-NZ" dirty="0" smtClean="0"/>
              <a:t>journalists</a:t>
            </a:r>
            <a:r>
              <a:rPr lang="en-NZ" dirty="0"/>
              <a:t>’ professional orientations, </a:t>
            </a:r>
            <a:r>
              <a:rPr lang="en-NZ" dirty="0" smtClean="0"/>
              <a:t>show a </a:t>
            </a:r>
            <a:r>
              <a:rPr lang="en-NZ" dirty="0"/>
              <a:t>shared vision of their professional identity that reflects central characteristics of these countries’ political culture and media systems. </a:t>
            </a:r>
            <a:endParaRPr lang="en-NZ" dirty="0" smtClean="0"/>
          </a:p>
          <a:p>
            <a:endParaRPr lang="en-NZ" dirty="0" smtClean="0"/>
          </a:p>
          <a:p>
            <a:r>
              <a:rPr lang="en-NZ" dirty="0" smtClean="0"/>
              <a:t>In post-conflict Balkan </a:t>
            </a:r>
            <a:r>
              <a:rPr lang="en-NZ" dirty="0"/>
              <a:t>countries, </a:t>
            </a:r>
            <a:r>
              <a:rPr lang="en-NZ" dirty="0" smtClean="0"/>
              <a:t>“transitional journalism” journalistic </a:t>
            </a:r>
            <a:r>
              <a:rPr lang="en-NZ" dirty="0"/>
              <a:t>culture is distinguished by an adherence to traditional Western journalism values but also an acknowledgment of the media’s role in contributing to societal transition following longer periods of conflict. </a:t>
            </a:r>
            <a:endParaRPr lang="en-NZ" dirty="0" smtClean="0"/>
          </a:p>
          <a:p>
            <a:endParaRPr lang="en-NZ" dirty="0"/>
          </a:p>
          <a:p>
            <a:r>
              <a:rPr lang="en-NZ" dirty="0" smtClean="0"/>
              <a:t>In post-authoritarian </a:t>
            </a:r>
            <a:r>
              <a:rPr lang="en-NZ" dirty="0"/>
              <a:t>and post-totalitarian countries, </a:t>
            </a:r>
            <a:r>
              <a:rPr lang="en-NZ" dirty="0" smtClean="0"/>
              <a:t>there are particularly </a:t>
            </a:r>
            <a:r>
              <a:rPr lang="en-NZ" dirty="0"/>
              <a:t>low levels of trust </a:t>
            </a:r>
            <a:r>
              <a:rPr lang="en-NZ" dirty="0" smtClean="0"/>
              <a:t>by journalists in </a:t>
            </a:r>
            <a:r>
              <a:rPr lang="en-NZ" dirty="0"/>
              <a:t>regulative institutions. </a:t>
            </a:r>
            <a:endParaRPr lang="en-NZ" dirty="0" smtClean="0"/>
          </a:p>
          <a:p>
            <a:endParaRPr lang="en-NZ" dirty="0"/>
          </a:p>
          <a:p>
            <a:r>
              <a:rPr lang="en-NZ" dirty="0" smtClean="0"/>
              <a:t>Globally, a </a:t>
            </a:r>
            <a:r>
              <a:rPr lang="en-NZ" dirty="0"/>
              <a:t>relationship between the level of journalists’ freedom and their conceptions of knowledge and </a:t>
            </a:r>
            <a:r>
              <a:rPr lang="en-NZ" dirty="0" smtClean="0"/>
              <a:t>reality, and journalists</a:t>
            </a:r>
            <a:r>
              <a:rPr lang="en-NZ" dirty="0"/>
              <a:t>’ opinions about facts </a:t>
            </a:r>
          </a:p>
        </p:txBody>
      </p:sp>
    </p:spTree>
    <p:extLst>
      <p:ext uri="{BB962C8B-B14F-4D97-AF65-F5344CB8AC3E}">
        <p14:creationId xmlns:p14="http://schemas.microsoft.com/office/powerpoint/2010/main" val="215382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19985" y="977394"/>
            <a:ext cx="3719195" cy="8694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"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Sociodemographic </a:t>
            </a:r>
            <a:r>
              <a:rPr sz="1600" dirty="0">
                <a:latin typeface="Arial"/>
                <a:cs typeface="Arial"/>
              </a:rPr>
              <a:t>backgrounds: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Gender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160"/>
              </a:spcBef>
            </a:pPr>
            <a:r>
              <a:rPr sz="1000" i="1" spc="-5" dirty="0">
                <a:latin typeface="Arial"/>
                <a:cs typeface="Arial"/>
              </a:rPr>
              <a:t>Percentage of women</a:t>
            </a:r>
            <a:r>
              <a:rPr sz="1000" i="1" spc="-1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journalists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4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53828"/>
              </p:ext>
            </p:extLst>
          </p:nvPr>
        </p:nvGraphicFramePr>
        <p:xfrm>
          <a:off x="425193" y="1846864"/>
          <a:ext cx="6401056" cy="8989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6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4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9040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i="1" dirty="0">
                          <a:latin typeface="Arial"/>
                          <a:cs typeface="Arial"/>
                        </a:rPr>
                        <a:t>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i="1" dirty="0">
                          <a:latin typeface="Arial"/>
                          <a:cs typeface="Arial"/>
                        </a:rPr>
                        <a:t>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46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51.7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Italy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42.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0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36.9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Japan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17.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84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55.5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12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Kenya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42.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0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40.8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Kosovo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45.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00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Bangladesh</a:t>
                      </a:r>
                      <a:endParaRPr sz="1800">
                        <a:solidFill>
                          <a:schemeClr val="bg1">
                            <a:lumMod val="50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10.9</a:t>
                      </a:r>
                      <a:r>
                        <a:rPr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Latvia</a:t>
                      </a:r>
                      <a:endParaRPr sz="18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72.</a:t>
                      </a:r>
                      <a:r>
                        <a:rPr sz="1800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4%</a:t>
                      </a: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25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36.5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Malawi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35.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25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Bhutan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50.0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52.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00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37.6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Mexico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31.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00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Brazil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49.2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60.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00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Canada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43.5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39.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68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Chile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43.2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50.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4%</a:t>
                      </a: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00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50.5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Norway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4%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0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39.7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Oman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39.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00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53.9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51.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0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Cyprus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42.2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45.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000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9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43.3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Qatar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27.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268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Denmark</a:t>
                      </a:r>
                      <a:endParaRPr sz="12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43.1</a:t>
                      </a:r>
                      <a:r>
                        <a:rPr sz="12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62.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916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33.2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Russia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64.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916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Egypt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36.5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Serbia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53.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90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40.4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9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Leone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29.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900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58.4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58.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90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28.9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Africa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62.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000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55.2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Korea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23.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000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France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45.4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Spain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41.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900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40.1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Sudan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34.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590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Greece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47.0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Sweden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45.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590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44.9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590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47.5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Tanzania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45.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6000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35.0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6025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27.6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Turkey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44.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5925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21.5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UAE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6184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41.9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45.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2%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6256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Israel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32.6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27.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0" marR="0" marT="15875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35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7210" y="901193"/>
            <a:ext cx="3945254" cy="8694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Sociodemographic backgrounds: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Education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160"/>
              </a:spcBef>
            </a:pPr>
            <a:r>
              <a:rPr sz="1000" i="1" spc="-5" dirty="0">
                <a:latin typeface="Arial"/>
                <a:cs typeface="Arial"/>
              </a:rPr>
              <a:t>Percentage of journalists holding a university/college</a:t>
            </a:r>
            <a:r>
              <a:rPr sz="1000" i="1" spc="10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degree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5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593732"/>
              </p:ext>
            </p:extLst>
          </p:nvPr>
        </p:nvGraphicFramePr>
        <p:xfrm>
          <a:off x="425194" y="1770669"/>
          <a:ext cx="6934455" cy="91220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1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9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1218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i="1" dirty="0">
                          <a:latin typeface="Arial"/>
                          <a:cs typeface="Arial"/>
                        </a:rPr>
                        <a:t>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i="1" dirty="0">
                          <a:latin typeface="Arial"/>
                          <a:cs typeface="Arial"/>
                        </a:rPr>
                        <a:t>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0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98.0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Italy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72.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09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67.7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Japan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99.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2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82.1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Kenya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90.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11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63.2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Kosovo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11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86.8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Latvia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80.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35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96.3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Malawi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94.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35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Bhutan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98.9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82.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09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89.1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Mexico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109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Brazil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88.8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81.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11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Canada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93.4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81.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86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96.5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chemeClr val="accent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85.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2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China</a:t>
                      </a:r>
                      <a:endParaRPr sz="180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99.5</a:t>
                      </a:r>
                      <a:r>
                        <a:rPr sz="1800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Norway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89.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3%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09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89.4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Oman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78.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109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71.7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93.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109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Cyprus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99.0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21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9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67.7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Qatar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72.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480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spc="-5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Denmark</a:t>
                      </a:r>
                      <a:endParaRPr sz="1200" dirty="0">
                        <a:solidFill>
                          <a:schemeClr val="accent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spc="-5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93.2</a:t>
                      </a:r>
                      <a:r>
                        <a:rPr sz="1200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109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80.1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Russia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82.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126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Egypt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97.3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Serbia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72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79.6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800" b="1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Sierra</a:t>
                      </a:r>
                      <a:r>
                        <a:rPr sz="1800" b="1" spc="-7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Leone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40.</a:t>
                      </a:r>
                      <a:r>
                        <a:rPr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4%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109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81.7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93.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109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97.4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Africa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84.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21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74.6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Korea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99.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21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France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95.6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Spain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96.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6109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75.5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Sudan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95.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6109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Greece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65.6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Sweden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60.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6109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88.9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69.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6109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74.6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Tanzania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99.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621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68.4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81.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6211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99.2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Turkey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91.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6135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87.0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UAE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91.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972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85.6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86.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3%</a:t>
                      </a:r>
                      <a:endParaRPr sz="180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9721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Israel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73.4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93.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7%</a:t>
                      </a:r>
                    </a:p>
                  </a:txBody>
                  <a:tcPr marL="0" marR="0" marT="15875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38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2026" y="901193"/>
            <a:ext cx="5436235" cy="8694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Sociodemographic backgrounds: Professional</a:t>
            </a:r>
            <a:r>
              <a:rPr sz="1600" spc="1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specialization</a:t>
            </a:r>
            <a:endParaRPr sz="16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1160"/>
              </a:spcBef>
            </a:pPr>
            <a:r>
              <a:rPr sz="1000" i="1" spc="-5" dirty="0">
                <a:latin typeface="Arial"/>
                <a:cs typeface="Arial"/>
              </a:rPr>
              <a:t>Percentage of journalists </a:t>
            </a:r>
            <a:r>
              <a:rPr sz="1000" i="1" dirty="0">
                <a:latin typeface="Arial"/>
                <a:cs typeface="Arial"/>
              </a:rPr>
              <a:t>who </a:t>
            </a:r>
            <a:r>
              <a:rPr sz="1000" i="1" spc="-5" dirty="0">
                <a:latin typeface="Arial"/>
                <a:cs typeface="Arial"/>
              </a:rPr>
              <a:t>hold a degree </a:t>
            </a:r>
            <a:r>
              <a:rPr sz="1000" i="1" dirty="0">
                <a:latin typeface="Arial"/>
                <a:cs typeface="Arial"/>
              </a:rPr>
              <a:t>in </a:t>
            </a:r>
            <a:r>
              <a:rPr sz="1000" i="1" spc="-5" dirty="0">
                <a:latin typeface="Arial"/>
                <a:cs typeface="Arial"/>
              </a:rPr>
              <a:t>journalism and/or</a:t>
            </a:r>
            <a:r>
              <a:rPr sz="1000" i="1" spc="13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communication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6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547680"/>
              </p:ext>
            </p:extLst>
          </p:nvPr>
        </p:nvGraphicFramePr>
        <p:xfrm>
          <a:off x="425194" y="1986026"/>
          <a:ext cx="6934455" cy="87308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1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9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9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794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i="1" dirty="0">
                          <a:latin typeface="Arial"/>
                          <a:cs typeface="Arial"/>
                        </a:rPr>
                        <a:t>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i="1" dirty="0">
                          <a:latin typeface="Arial"/>
                          <a:cs typeface="Arial"/>
                        </a:rPr>
                        <a:t>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41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72.4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Italy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10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70.9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Japan</a:t>
                      </a:r>
                      <a:endParaRPr sz="180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12.</a:t>
                      </a:r>
                      <a:r>
                        <a:rPr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5%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8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70.2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Kenya</a:t>
                      </a:r>
                      <a:endParaRPr sz="180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92.</a:t>
                      </a:r>
                      <a:r>
                        <a:rPr sz="1800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6%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06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41.9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Kosovo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67.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06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43.7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Latvia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58.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3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64.3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Malawi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85.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3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Bhutan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23.0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55.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10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81.4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Mexico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62.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10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Brazil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90.8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06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Canada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71.3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57.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54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Chile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86.5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 smtClean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 smtClean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 smtClean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chemeClr val="accent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65.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3%</a:t>
                      </a: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010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76.2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Norway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64.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3%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1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27.5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Oman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61.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010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48.4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73.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01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Cyprus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80.8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75.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07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9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47.5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Qatar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71.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3654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spc="-5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Denmark</a:t>
                      </a:r>
                      <a:endParaRPr sz="1200" dirty="0">
                        <a:solidFill>
                          <a:schemeClr val="accent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spc="-5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82.2</a:t>
                      </a:r>
                      <a:r>
                        <a:rPr sz="1200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64.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010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77.2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Russia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026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Egypt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71.8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Serbia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48.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026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81.7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9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Leone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48.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010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51.5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39.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01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55.2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Africa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69.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107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55.6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Korea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46.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107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France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79.2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Spain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88.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010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36.6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Sudan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65.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501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Greece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56.1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Sweden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501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69.1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37.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5010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68.3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Tanzania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77.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5107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24.9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52.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5106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72.1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Turkey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31.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503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33.9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UAE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72.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5284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73.0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41.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2%</a:t>
                      </a:r>
                      <a:endParaRPr sz="180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5353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Israel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38.3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78.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9%</a:t>
                      </a:r>
                    </a:p>
                  </a:txBody>
                  <a:tcPr marL="0" marR="0" marT="15875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25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78482" y="901193"/>
            <a:ext cx="3403600" cy="8694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Sociodemographic backgrounds: </a:t>
            </a:r>
            <a:r>
              <a:rPr sz="1600" dirty="0">
                <a:latin typeface="Arial"/>
                <a:cs typeface="Arial"/>
              </a:rPr>
              <a:t>Age</a:t>
            </a:r>
          </a:p>
          <a:p>
            <a:pPr marL="1270" algn="ctr">
              <a:lnSpc>
                <a:spcPct val="100000"/>
              </a:lnSpc>
              <a:spcBef>
                <a:spcPts val="1160"/>
              </a:spcBef>
            </a:pP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7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681615"/>
              </p:ext>
            </p:extLst>
          </p:nvPr>
        </p:nvGraphicFramePr>
        <p:xfrm>
          <a:off x="425194" y="1536702"/>
          <a:ext cx="6782055" cy="90987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8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4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7316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i="1" spc="-10" dirty="0">
                          <a:latin typeface="Arial"/>
                          <a:cs typeface="Arial"/>
                        </a:rPr>
                        <a:t>Mean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Mean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78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32.54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Italy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34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38.75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Japan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27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37.74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Kenya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33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Kosovo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33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36.67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Latvia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17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38.16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Malawi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527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800" b="1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Bhutan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27.89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34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34.07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Mexico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34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Brazil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34.68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833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Canada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44.51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593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Chile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32.99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800" spc="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34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33.90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Norway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3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35.21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Oman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34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44.69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73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Cyprus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37.51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83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9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35.68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Qatar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–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83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Denmark</a:t>
                      </a:r>
                      <a:endParaRPr sz="9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45.90</a:t>
                      </a:r>
                      <a:endParaRPr sz="9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734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35.22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Russia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750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Egypt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36.73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Serbia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750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32.00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Leone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734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40.94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73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30.39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Africa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83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43.40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Korea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83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France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36.64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Spain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734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45.58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Sudan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573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Greece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40.23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Sweden</a:t>
                      </a:r>
                      <a:endParaRPr sz="9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900" spc="-5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9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573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30.01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573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33.17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Tanzania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5834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39.58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5833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36.52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Turkey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5759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34.43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UAE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30527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39.18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800" spc="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30527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Israel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42.88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800" spc="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sz="180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marL="0" marR="0" marT="15875" marB="0"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78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4676" y="977394"/>
            <a:ext cx="5671185" cy="12900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Journalistic Roles: Be a detached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observer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ts val="1180"/>
              </a:lnSpc>
              <a:spcBef>
                <a:spcPts val="1160"/>
              </a:spcBef>
            </a:pPr>
            <a:r>
              <a:rPr sz="1000" i="1" spc="-5" dirty="0">
                <a:latin typeface="Arial"/>
                <a:cs typeface="Arial"/>
              </a:rPr>
              <a:t>Question: Please tell me how important each of these things </a:t>
            </a:r>
            <a:r>
              <a:rPr sz="1000" i="1" spc="-10" dirty="0">
                <a:latin typeface="Arial"/>
                <a:cs typeface="Arial"/>
              </a:rPr>
              <a:t>is </a:t>
            </a:r>
            <a:r>
              <a:rPr sz="1000" i="1" dirty="0">
                <a:latin typeface="Arial"/>
                <a:cs typeface="Arial"/>
              </a:rPr>
              <a:t>in </a:t>
            </a:r>
            <a:r>
              <a:rPr sz="1000" i="1" spc="-5" dirty="0">
                <a:latin typeface="Arial"/>
                <a:cs typeface="Arial"/>
              </a:rPr>
              <a:t>your</a:t>
            </a:r>
            <a:r>
              <a:rPr sz="1000" i="1" spc="12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work.</a:t>
            </a:r>
            <a:endParaRPr sz="1000" dirty="0">
              <a:latin typeface="Arial"/>
              <a:cs typeface="Arial"/>
            </a:endParaRPr>
          </a:p>
          <a:p>
            <a:pPr algn="ctr">
              <a:lnSpc>
                <a:spcPts val="1060"/>
              </a:lnSpc>
            </a:pPr>
            <a:r>
              <a:rPr sz="900" i="1" spc="-5" dirty="0">
                <a:latin typeface="Arial"/>
                <a:cs typeface="Arial"/>
              </a:rPr>
              <a:t>Scale: 5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extremely important; 4 </a:t>
            </a:r>
            <a:r>
              <a:rPr sz="900" i="1" dirty="0">
                <a:latin typeface="Arial"/>
                <a:cs typeface="Arial"/>
              </a:rPr>
              <a:t>= very </a:t>
            </a:r>
            <a:r>
              <a:rPr sz="900" i="1" spc="-5" dirty="0">
                <a:latin typeface="Arial"/>
                <a:cs typeface="Arial"/>
              </a:rPr>
              <a:t>important; 3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important; 2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little important; 1 </a:t>
            </a:r>
            <a:r>
              <a:rPr sz="900" i="1" dirty="0">
                <a:latin typeface="Arial"/>
                <a:cs typeface="Arial"/>
              </a:rPr>
              <a:t>=</a:t>
            </a:r>
            <a:r>
              <a:rPr sz="900" i="1" spc="120" dirty="0">
                <a:latin typeface="Arial"/>
                <a:cs typeface="Arial"/>
              </a:rPr>
              <a:t> </a:t>
            </a:r>
            <a:r>
              <a:rPr sz="900" i="1" dirty="0" smtClean="0">
                <a:latin typeface="Arial"/>
                <a:cs typeface="Arial"/>
              </a:rPr>
              <a:t>unimportant</a:t>
            </a:r>
            <a:endParaRPr lang="en-NZ" sz="900" i="1" dirty="0" smtClean="0">
              <a:latin typeface="Arial"/>
              <a:cs typeface="Arial"/>
            </a:endParaRPr>
          </a:p>
          <a:p>
            <a:pPr marL="12700" lvl="0"/>
            <a:r>
              <a:rPr lang="en-US" sz="900" i="1" baseline="27777" dirty="0" smtClean="0">
                <a:solidFill>
                  <a:prstClr val="black"/>
                </a:solidFill>
                <a:latin typeface="Arial"/>
                <a:cs typeface="Arial"/>
              </a:rPr>
              <a:t>       1  </a:t>
            </a:r>
            <a:r>
              <a:rPr lang="en-US" sz="900" spc="-5" dirty="0">
                <a:solidFill>
                  <a:prstClr val="black"/>
                </a:solidFill>
                <a:latin typeface="Arial"/>
                <a:cs typeface="Arial"/>
              </a:rPr>
              <a:t>Percentage saying “extremely” and “very</a:t>
            </a:r>
            <a:r>
              <a:rPr lang="en-US" sz="900" spc="-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900" spc="-5" dirty="0">
                <a:solidFill>
                  <a:prstClr val="black"/>
                </a:solidFill>
                <a:latin typeface="Arial"/>
                <a:cs typeface="Arial"/>
              </a:rPr>
              <a:t>important”</a:t>
            </a:r>
            <a:endParaRPr lang="en-US" sz="900" dirty="0">
              <a:solidFill>
                <a:prstClr val="black"/>
              </a:solidFill>
              <a:latin typeface="Arial"/>
              <a:cs typeface="Arial"/>
            </a:endParaRPr>
          </a:p>
          <a:p>
            <a:pPr algn="ctr">
              <a:lnSpc>
                <a:spcPts val="1060"/>
              </a:lnSpc>
            </a:pPr>
            <a:endParaRPr sz="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8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489390"/>
              </p:ext>
            </p:extLst>
          </p:nvPr>
        </p:nvGraphicFramePr>
        <p:xfrm>
          <a:off x="425194" y="2194812"/>
          <a:ext cx="6934455" cy="8504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4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49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6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41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8181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6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00" i="1" dirty="0">
                          <a:latin typeface="Arial"/>
                          <a:cs typeface="Arial"/>
                        </a:rPr>
                        <a:t>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Mean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6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00" i="1" dirty="0">
                          <a:latin typeface="Arial"/>
                          <a:cs typeface="Arial"/>
                        </a:rPr>
                        <a:t>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Mean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87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90.8%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4.31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Italy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4.47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65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52.1%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Japan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44.1%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13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76.9%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4.07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Kenya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61.0%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71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88.3%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4.41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Kosovo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94.9%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4.67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95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47.9%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Latvia</a:t>
                      </a:r>
                      <a:endParaRPr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96.4%</a:t>
                      </a:r>
                      <a:endParaRPr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4.63</a:t>
                      </a:r>
                      <a:endParaRPr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95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85.3%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4.34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Malawi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70.9%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71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Bhutan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73.3%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71.5%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71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Mexico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58.4%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65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Brazil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73.1%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82.7%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4.30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65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Canada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78.4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Netherlands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64.9%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6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54.4%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71.5%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3.95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71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China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64.4%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Norway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62.7%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71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Oman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89.5%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4.23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71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83.1%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4.39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70.8%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165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Cyprus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72.7%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4.21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85.9%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4.42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165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9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91.0%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4.53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Qatar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53.2%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336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Denmark</a:t>
                      </a:r>
                      <a:endParaRPr sz="12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63.2%</a:t>
                      </a:r>
                      <a:endParaRPr sz="12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3.80</a:t>
                      </a:r>
                      <a:endParaRPr sz="12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85.6%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4.45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087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49.4%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Russia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61.3%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087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Egypt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92.2%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4.65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Serbia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65.7%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071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52.1%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Leone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68.5%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165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91.2%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4.45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42.6%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165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58.0%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Africa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62.5%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071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91.5%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4.51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Korea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69.3%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4071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France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77.6%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Spain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40717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82.5%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4.27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Sudan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94.5%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4.72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4071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Greece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Sweden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90.4%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4.41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4071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58.7%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82.8%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4.26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4165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4.38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Tanzania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26.5%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3.14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4165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82.1%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4.26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4095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76.0%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Turkey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91.5%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4.66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4095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64.0%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UAE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49.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4336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75.2%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76.8%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4.11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45894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Israel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75.5%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4.09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7361" y="8974582"/>
            <a:ext cx="270256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baseline="27777" dirty="0">
                <a:latin typeface="Arial"/>
                <a:cs typeface="Arial"/>
              </a:rPr>
              <a:t>1  </a:t>
            </a:r>
            <a:r>
              <a:rPr sz="900" spc="-5" dirty="0">
                <a:latin typeface="Arial"/>
                <a:cs typeface="Arial"/>
              </a:rPr>
              <a:t>Percentage saying “extremely” and “very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important”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4676" y="901193"/>
            <a:ext cx="5668010" cy="12900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5" algn="ctr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Aggregated </a:t>
            </a:r>
            <a:r>
              <a:rPr sz="1100" b="1" dirty="0">
                <a:latin typeface="Arial"/>
                <a:cs typeface="Arial"/>
              </a:rPr>
              <a:t>Data on </a:t>
            </a:r>
            <a:r>
              <a:rPr sz="1100" b="1" spc="-5" dirty="0">
                <a:latin typeface="Arial"/>
                <a:cs typeface="Arial"/>
              </a:rPr>
              <a:t>Key</a:t>
            </a:r>
            <a:r>
              <a:rPr sz="1100" b="1" spc="-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Variables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Journalistic Roles: Monitor and scrutinize political</a:t>
            </a:r>
            <a:r>
              <a:rPr sz="1600" spc="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leaders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ts val="1180"/>
              </a:lnSpc>
              <a:spcBef>
                <a:spcPts val="1160"/>
              </a:spcBef>
            </a:pPr>
            <a:r>
              <a:rPr sz="1000" i="1" spc="-5" dirty="0">
                <a:latin typeface="Arial"/>
                <a:cs typeface="Arial"/>
              </a:rPr>
              <a:t>Question: Please tell me how important each of these things </a:t>
            </a:r>
            <a:r>
              <a:rPr sz="1000" i="1" spc="-10" dirty="0">
                <a:latin typeface="Arial"/>
                <a:cs typeface="Arial"/>
              </a:rPr>
              <a:t>is </a:t>
            </a:r>
            <a:r>
              <a:rPr sz="1000" i="1" dirty="0">
                <a:latin typeface="Arial"/>
                <a:cs typeface="Arial"/>
              </a:rPr>
              <a:t>in </a:t>
            </a:r>
            <a:r>
              <a:rPr sz="1000" i="1" spc="-5" dirty="0">
                <a:latin typeface="Arial"/>
                <a:cs typeface="Arial"/>
              </a:rPr>
              <a:t>your</a:t>
            </a:r>
            <a:r>
              <a:rPr sz="1000" i="1" spc="12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work.</a:t>
            </a:r>
            <a:endParaRPr sz="1000" dirty="0">
              <a:latin typeface="Arial"/>
              <a:cs typeface="Arial"/>
            </a:endParaRPr>
          </a:p>
          <a:p>
            <a:pPr algn="ctr">
              <a:lnSpc>
                <a:spcPts val="1060"/>
              </a:lnSpc>
            </a:pPr>
            <a:r>
              <a:rPr sz="900" i="1" spc="-5" dirty="0">
                <a:latin typeface="Arial"/>
                <a:cs typeface="Arial"/>
              </a:rPr>
              <a:t>Scale: 5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extremely important; 4 </a:t>
            </a:r>
            <a:r>
              <a:rPr sz="900" i="1" dirty="0">
                <a:latin typeface="Arial"/>
                <a:cs typeface="Arial"/>
              </a:rPr>
              <a:t>= very important; </a:t>
            </a:r>
            <a:r>
              <a:rPr sz="900" i="1" spc="-5" dirty="0">
                <a:latin typeface="Arial"/>
                <a:cs typeface="Arial"/>
              </a:rPr>
              <a:t>3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somewhat important; 2 </a:t>
            </a:r>
            <a:r>
              <a:rPr sz="900" i="1" dirty="0">
                <a:latin typeface="Arial"/>
                <a:cs typeface="Arial"/>
              </a:rPr>
              <a:t>= </a:t>
            </a:r>
            <a:r>
              <a:rPr sz="900" i="1" spc="-5" dirty="0">
                <a:latin typeface="Arial"/>
                <a:cs typeface="Arial"/>
              </a:rPr>
              <a:t>little important; 1 </a:t>
            </a:r>
            <a:r>
              <a:rPr sz="900" i="1" dirty="0">
                <a:latin typeface="Arial"/>
                <a:cs typeface="Arial"/>
              </a:rPr>
              <a:t>=</a:t>
            </a:r>
            <a:r>
              <a:rPr sz="900" i="1" spc="95" dirty="0">
                <a:latin typeface="Arial"/>
                <a:cs typeface="Arial"/>
              </a:rPr>
              <a:t> </a:t>
            </a:r>
            <a:r>
              <a:rPr sz="900" i="1" spc="-5" dirty="0" smtClean="0">
                <a:latin typeface="Arial"/>
                <a:cs typeface="Arial"/>
              </a:rPr>
              <a:t>unimportant</a:t>
            </a:r>
            <a:endParaRPr lang="en-NZ" sz="900" i="1" spc="-5" dirty="0" smtClean="0">
              <a:latin typeface="Arial"/>
              <a:cs typeface="Arial"/>
            </a:endParaRPr>
          </a:p>
          <a:p>
            <a:pPr algn="ctr">
              <a:lnSpc>
                <a:spcPts val="1060"/>
              </a:lnSpc>
            </a:pPr>
            <a:r>
              <a:rPr lang="en-US" sz="900" i="1" baseline="27777" dirty="0">
                <a:latin typeface="Arial"/>
                <a:cs typeface="Arial"/>
              </a:rPr>
              <a:t>1  </a:t>
            </a:r>
            <a:r>
              <a:rPr lang="en-US" sz="900" spc="-5" dirty="0">
                <a:latin typeface="Arial"/>
                <a:cs typeface="Arial"/>
              </a:rPr>
              <a:t>Percentage saying “extremely” and “very</a:t>
            </a:r>
            <a:r>
              <a:rPr lang="en-US" sz="900" spc="-40" dirty="0">
                <a:latin typeface="Arial"/>
                <a:cs typeface="Arial"/>
              </a:rPr>
              <a:t> </a:t>
            </a:r>
            <a:r>
              <a:rPr lang="en-US" sz="900" spc="-5" dirty="0">
                <a:latin typeface="Arial"/>
                <a:cs typeface="Arial"/>
              </a:rPr>
              <a:t>important”</a:t>
            </a:r>
            <a:endParaRPr lang="en-US" sz="900" dirty="0">
              <a:latin typeface="Arial"/>
              <a:cs typeface="Arial"/>
            </a:endParaRPr>
          </a:p>
          <a:p>
            <a:pPr algn="ctr">
              <a:lnSpc>
                <a:spcPts val="1060"/>
              </a:lnSpc>
            </a:pPr>
            <a:endParaRPr sz="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© </a:t>
            </a:r>
            <a:r>
              <a:rPr dirty="0"/>
              <a:t>Worlds </a:t>
            </a:r>
            <a:r>
              <a:rPr spc="-5" dirty="0"/>
              <a:t>of Journalism</a:t>
            </a:r>
            <a:r>
              <a:rPr spc="-30" dirty="0"/>
              <a:t> </a:t>
            </a:r>
            <a:r>
              <a:rPr spc="-5" dirty="0"/>
              <a:t>Study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- </a:t>
            </a:r>
            <a:fld id="{81D60167-4931-47E6-BA6A-407CBD079E47}" type="slidenum">
              <a:rPr spc="-5" dirty="0"/>
              <a:t>9</a:t>
            </a:fld>
            <a:r>
              <a:rPr spc="-90" dirty="0"/>
              <a:t> </a:t>
            </a:r>
            <a:r>
              <a:rPr spc="-5" dirty="0"/>
              <a:t>-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673933"/>
              </p:ext>
            </p:extLst>
          </p:nvPr>
        </p:nvGraphicFramePr>
        <p:xfrm>
          <a:off x="425194" y="2118614"/>
          <a:ext cx="7010655" cy="8531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3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2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48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4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8189"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6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00" i="1" dirty="0">
                          <a:latin typeface="Arial"/>
                          <a:cs typeface="Arial"/>
                        </a:rPr>
                        <a:t>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Mean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ts val="1015"/>
                        </a:lnSpc>
                      </a:pPr>
                      <a:r>
                        <a:rPr sz="1600" i="1" spc="7" baseline="-16666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600" i="1" dirty="0">
                          <a:latin typeface="Arial"/>
                          <a:cs typeface="Arial"/>
                        </a:rPr>
                        <a:t>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i="1" spc="-5" dirty="0">
                          <a:latin typeface="Arial"/>
                          <a:cs typeface="Arial"/>
                        </a:rPr>
                        <a:t>Mean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87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Albania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36.5%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3.02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Italy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44.0%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3.28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T w="6096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66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Argentina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71.7%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Japan</a:t>
                      </a:r>
                      <a:endParaRPr sz="18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90.8%</a:t>
                      </a:r>
                      <a:endParaRPr sz="18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4.47</a:t>
                      </a:r>
                      <a:endParaRPr sz="1800" dirty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14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Australia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60.4%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3.56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Kenya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55.9%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72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Austria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45.4%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Kosovo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63.5%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72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Bangladesh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63.2%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Latvia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51.9%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9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Belgium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55.0%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Malawi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74.7%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9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Bhutan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66.3%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Malaysia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72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Botswana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75.7%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Mexico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4.33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66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Brazil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52.1%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Moldova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57.5%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3.52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Canada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67.8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Netherlands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28.1%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2.72</a:t>
                      </a:r>
                      <a:endParaRPr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6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66.4%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800" b="1" spc="-70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Zealand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61.6%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3.69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72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40.7%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Norway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38.6%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2.96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72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Colombia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78.9%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Oman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72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Croatia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88.4%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4.51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Philippines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80.7%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4.18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16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Cyprus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64.0%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Portugal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78.4%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166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Czech</a:t>
                      </a:r>
                      <a:r>
                        <a:rPr sz="9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Republic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51.9%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Qatar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29.7%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2.58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336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Denmark</a:t>
                      </a:r>
                      <a:endParaRPr sz="12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80.4%</a:t>
                      </a:r>
                      <a:endParaRPr sz="12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4.18</a:t>
                      </a:r>
                      <a:endParaRPr sz="12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Romania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51.2%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088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Ecuador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73.7%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4.01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Russia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28.5%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2.96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088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Egypt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74.6%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Serbia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69.9%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3.93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072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Salvador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4.28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Sierra</a:t>
                      </a:r>
                      <a:r>
                        <a:rPr sz="9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Leone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79.8%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166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Estonia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53.3%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3.43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Singapore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50.6%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166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Ethiopia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47.5%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3.25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Africa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63.4%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072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Finland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63.8%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9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Korea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4.34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4072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France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56.1%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Spain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79.2%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4072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Germany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36.3%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2.79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Sudan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83.7%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4.39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4072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Greece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65.3%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3.82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Sweden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87.1%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4.35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4072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Hong</a:t>
                      </a:r>
                      <a:r>
                        <a:rPr sz="9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Kong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80.0%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Switzerland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46.6%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3.25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416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Hungary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43.7%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Tanzania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90.8%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4.28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416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Iceland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42.6%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3.20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Thailand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73.0%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4.05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09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409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62.8%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3.78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Turkey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86.0%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4.14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4095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Indonesia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56.0%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UAE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49.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3.37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4336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Ireland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61.5%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48.1%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3.26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45902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Israel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62.9%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3.66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USA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69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86.1%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4.33</a:t>
                      </a:r>
                      <a:endParaRPr sz="1800" dirty="0">
                        <a:solidFill>
                          <a:srgbClr val="0070C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7361" y="8898385"/>
            <a:ext cx="270256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baseline="27777" dirty="0">
                <a:latin typeface="Arial"/>
                <a:cs typeface="Arial"/>
              </a:rPr>
              <a:t>1  </a:t>
            </a:r>
            <a:r>
              <a:rPr sz="900" spc="-5" dirty="0">
                <a:latin typeface="Arial"/>
                <a:cs typeface="Arial"/>
              </a:rPr>
              <a:t>Percentage saying “extremely” and “very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important”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</TotalTime>
  <Words>5903</Words>
  <Application>Microsoft Office PowerPoint</Application>
  <PresentationFormat>Custom</PresentationFormat>
  <Paragraphs>3117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How do New Zealand journalists compare?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Hanitzsch</dc:creator>
  <cp:lastModifiedBy>Hollings, James</cp:lastModifiedBy>
  <cp:revision>47</cp:revision>
  <dcterms:created xsi:type="dcterms:W3CDTF">2017-02-28T06:35:23Z</dcterms:created>
  <dcterms:modified xsi:type="dcterms:W3CDTF">2017-06-28T19:35:17Z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2017-02-27T00:00:00Z</vt:filetime>
  </property>
</Properties>
</file>