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8" r:id="rId4"/>
    <p:sldId id="261" r:id="rId5"/>
    <p:sldId id="262" r:id="rId6"/>
    <p:sldId id="275" r:id="rId7"/>
    <p:sldId id="266" r:id="rId8"/>
    <p:sldId id="267" r:id="rId9"/>
    <p:sldId id="263" r:id="rId10"/>
    <p:sldId id="264" r:id="rId11"/>
    <p:sldId id="268" r:id="rId12"/>
    <p:sldId id="265" r:id="rId13"/>
    <p:sldId id="269" r:id="rId14"/>
    <p:sldId id="270" r:id="rId15"/>
    <p:sldId id="276" r:id="rId16"/>
    <p:sldId id="274" r:id="rId17"/>
    <p:sldId id="272" r:id="rId18"/>
    <p:sldId id="271"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49"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66E3BC1F-0E41-4FBE-ADD8-767AEDB5E1D6}" type="datetimeFigureOut">
              <a:rPr lang="en-NZ" smtClean="0"/>
              <a:t>28/06/2017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2D7F117-04BD-4F5B-93CE-279D1FF7F191}" type="slidenum">
              <a:rPr lang="en-NZ" smtClean="0"/>
              <a:t>‹#›</a:t>
            </a:fld>
            <a:endParaRPr lang="en-NZ"/>
          </a:p>
        </p:txBody>
      </p:sp>
    </p:spTree>
    <p:extLst>
      <p:ext uri="{BB962C8B-B14F-4D97-AF65-F5344CB8AC3E}">
        <p14:creationId xmlns:p14="http://schemas.microsoft.com/office/powerpoint/2010/main" val="577479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6E3BC1F-0E41-4FBE-ADD8-767AEDB5E1D6}" type="datetimeFigureOut">
              <a:rPr lang="en-NZ" smtClean="0"/>
              <a:t>28/06/2017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2D7F117-04BD-4F5B-93CE-279D1FF7F191}" type="slidenum">
              <a:rPr lang="en-NZ" smtClean="0"/>
              <a:t>‹#›</a:t>
            </a:fld>
            <a:endParaRPr lang="en-NZ"/>
          </a:p>
        </p:txBody>
      </p:sp>
    </p:spTree>
    <p:extLst>
      <p:ext uri="{BB962C8B-B14F-4D97-AF65-F5344CB8AC3E}">
        <p14:creationId xmlns:p14="http://schemas.microsoft.com/office/powerpoint/2010/main" val="2701288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6E3BC1F-0E41-4FBE-ADD8-767AEDB5E1D6}" type="datetimeFigureOut">
              <a:rPr lang="en-NZ" smtClean="0"/>
              <a:t>28/06/2017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2D7F117-04BD-4F5B-93CE-279D1FF7F191}" type="slidenum">
              <a:rPr lang="en-NZ" smtClean="0"/>
              <a:t>‹#›</a:t>
            </a:fld>
            <a:endParaRPr lang="en-NZ"/>
          </a:p>
        </p:txBody>
      </p:sp>
    </p:spTree>
    <p:extLst>
      <p:ext uri="{BB962C8B-B14F-4D97-AF65-F5344CB8AC3E}">
        <p14:creationId xmlns:p14="http://schemas.microsoft.com/office/powerpoint/2010/main" val="444775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6E3BC1F-0E41-4FBE-ADD8-767AEDB5E1D6}" type="datetimeFigureOut">
              <a:rPr lang="en-NZ" smtClean="0"/>
              <a:t>28/06/2017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2D7F117-04BD-4F5B-93CE-279D1FF7F191}" type="slidenum">
              <a:rPr lang="en-NZ" smtClean="0"/>
              <a:t>‹#›</a:t>
            </a:fld>
            <a:endParaRPr lang="en-NZ"/>
          </a:p>
        </p:txBody>
      </p:sp>
    </p:spTree>
    <p:extLst>
      <p:ext uri="{BB962C8B-B14F-4D97-AF65-F5344CB8AC3E}">
        <p14:creationId xmlns:p14="http://schemas.microsoft.com/office/powerpoint/2010/main" val="399816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E3BC1F-0E41-4FBE-ADD8-767AEDB5E1D6}" type="datetimeFigureOut">
              <a:rPr lang="en-NZ" smtClean="0"/>
              <a:t>28/06/2017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32D7F117-04BD-4F5B-93CE-279D1FF7F191}" type="slidenum">
              <a:rPr lang="en-NZ" smtClean="0"/>
              <a:t>‹#›</a:t>
            </a:fld>
            <a:endParaRPr lang="en-NZ"/>
          </a:p>
        </p:txBody>
      </p:sp>
    </p:spTree>
    <p:extLst>
      <p:ext uri="{BB962C8B-B14F-4D97-AF65-F5344CB8AC3E}">
        <p14:creationId xmlns:p14="http://schemas.microsoft.com/office/powerpoint/2010/main" val="4057069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66E3BC1F-0E41-4FBE-ADD8-767AEDB5E1D6}" type="datetimeFigureOut">
              <a:rPr lang="en-NZ" smtClean="0"/>
              <a:t>28/06/2017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2D7F117-04BD-4F5B-93CE-279D1FF7F191}" type="slidenum">
              <a:rPr lang="en-NZ" smtClean="0"/>
              <a:t>‹#›</a:t>
            </a:fld>
            <a:endParaRPr lang="en-NZ"/>
          </a:p>
        </p:txBody>
      </p:sp>
    </p:spTree>
    <p:extLst>
      <p:ext uri="{BB962C8B-B14F-4D97-AF65-F5344CB8AC3E}">
        <p14:creationId xmlns:p14="http://schemas.microsoft.com/office/powerpoint/2010/main" val="760591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66E3BC1F-0E41-4FBE-ADD8-767AEDB5E1D6}" type="datetimeFigureOut">
              <a:rPr lang="en-NZ" smtClean="0"/>
              <a:t>28/06/2017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32D7F117-04BD-4F5B-93CE-279D1FF7F191}" type="slidenum">
              <a:rPr lang="en-NZ" smtClean="0"/>
              <a:t>‹#›</a:t>
            </a:fld>
            <a:endParaRPr lang="en-NZ"/>
          </a:p>
        </p:txBody>
      </p:sp>
    </p:spTree>
    <p:extLst>
      <p:ext uri="{BB962C8B-B14F-4D97-AF65-F5344CB8AC3E}">
        <p14:creationId xmlns:p14="http://schemas.microsoft.com/office/powerpoint/2010/main" val="2956995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66E3BC1F-0E41-4FBE-ADD8-767AEDB5E1D6}" type="datetimeFigureOut">
              <a:rPr lang="en-NZ" smtClean="0"/>
              <a:t>28/06/2017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32D7F117-04BD-4F5B-93CE-279D1FF7F191}" type="slidenum">
              <a:rPr lang="en-NZ" smtClean="0"/>
              <a:t>‹#›</a:t>
            </a:fld>
            <a:endParaRPr lang="en-NZ"/>
          </a:p>
        </p:txBody>
      </p:sp>
    </p:spTree>
    <p:extLst>
      <p:ext uri="{BB962C8B-B14F-4D97-AF65-F5344CB8AC3E}">
        <p14:creationId xmlns:p14="http://schemas.microsoft.com/office/powerpoint/2010/main" val="18577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3BC1F-0E41-4FBE-ADD8-767AEDB5E1D6}" type="datetimeFigureOut">
              <a:rPr lang="en-NZ" smtClean="0"/>
              <a:t>28/06/2017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32D7F117-04BD-4F5B-93CE-279D1FF7F191}" type="slidenum">
              <a:rPr lang="en-NZ" smtClean="0"/>
              <a:t>‹#›</a:t>
            </a:fld>
            <a:endParaRPr lang="en-NZ"/>
          </a:p>
        </p:txBody>
      </p:sp>
    </p:spTree>
    <p:extLst>
      <p:ext uri="{BB962C8B-B14F-4D97-AF65-F5344CB8AC3E}">
        <p14:creationId xmlns:p14="http://schemas.microsoft.com/office/powerpoint/2010/main" val="1400324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3BC1F-0E41-4FBE-ADD8-767AEDB5E1D6}" type="datetimeFigureOut">
              <a:rPr lang="en-NZ" smtClean="0"/>
              <a:t>28/06/2017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2D7F117-04BD-4F5B-93CE-279D1FF7F191}" type="slidenum">
              <a:rPr lang="en-NZ" smtClean="0"/>
              <a:t>‹#›</a:t>
            </a:fld>
            <a:endParaRPr lang="en-NZ"/>
          </a:p>
        </p:txBody>
      </p:sp>
    </p:spTree>
    <p:extLst>
      <p:ext uri="{BB962C8B-B14F-4D97-AF65-F5344CB8AC3E}">
        <p14:creationId xmlns:p14="http://schemas.microsoft.com/office/powerpoint/2010/main" val="184499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3BC1F-0E41-4FBE-ADD8-767AEDB5E1D6}" type="datetimeFigureOut">
              <a:rPr lang="en-NZ" smtClean="0"/>
              <a:t>28/06/2017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32D7F117-04BD-4F5B-93CE-279D1FF7F191}" type="slidenum">
              <a:rPr lang="en-NZ" smtClean="0"/>
              <a:t>‹#›</a:t>
            </a:fld>
            <a:endParaRPr lang="en-NZ"/>
          </a:p>
        </p:txBody>
      </p:sp>
    </p:spTree>
    <p:extLst>
      <p:ext uri="{BB962C8B-B14F-4D97-AF65-F5344CB8AC3E}">
        <p14:creationId xmlns:p14="http://schemas.microsoft.com/office/powerpoint/2010/main" val="352790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7000"/>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3BC1F-0E41-4FBE-ADD8-767AEDB5E1D6}" type="datetimeFigureOut">
              <a:rPr lang="en-NZ" smtClean="0"/>
              <a:t>28/06/2017</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7F117-04BD-4F5B-93CE-279D1FF7F191}" type="slidenum">
              <a:rPr lang="en-NZ" smtClean="0"/>
              <a:t>‹#›</a:t>
            </a:fld>
            <a:endParaRPr lang="en-NZ"/>
          </a:p>
        </p:txBody>
      </p:sp>
    </p:spTree>
    <p:extLst>
      <p:ext uri="{BB962C8B-B14F-4D97-AF65-F5344CB8AC3E}">
        <p14:creationId xmlns:p14="http://schemas.microsoft.com/office/powerpoint/2010/main" val="3922799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0454" y="1700808"/>
            <a:ext cx="7772400" cy="1470025"/>
          </a:xfrm>
        </p:spPr>
        <p:txBody>
          <a:bodyPr>
            <a:normAutofit fontScale="90000"/>
          </a:bodyPr>
          <a:lstStyle/>
          <a:p>
            <a:r>
              <a:rPr lang="en-AU" b="1" dirty="0"/>
              <a:t>OBTAINING ACEJMC ACCREDITATION FOR YOUR JOURNALISM SCHOOL</a:t>
            </a:r>
            <a:endParaRPr lang="en-NZ" dirty="0"/>
          </a:p>
        </p:txBody>
      </p:sp>
      <p:sp>
        <p:nvSpPr>
          <p:cNvPr id="3" name="Subtitle 2"/>
          <p:cNvSpPr>
            <a:spLocks noGrp="1"/>
          </p:cNvSpPr>
          <p:nvPr>
            <p:ph type="subTitle" idx="1"/>
          </p:nvPr>
        </p:nvSpPr>
        <p:spPr>
          <a:xfrm>
            <a:off x="710454" y="4077072"/>
            <a:ext cx="7772400" cy="1752600"/>
          </a:xfrm>
        </p:spPr>
        <p:txBody>
          <a:bodyPr>
            <a:normAutofit fontScale="70000" lnSpcReduction="20000"/>
          </a:bodyPr>
          <a:lstStyle/>
          <a:p>
            <a:r>
              <a:rPr lang="en-AU" b="1" dirty="0"/>
              <a:t>Associate Professor Grant </a:t>
            </a:r>
            <a:r>
              <a:rPr lang="en-AU" b="1" dirty="0" err="1"/>
              <a:t>Hannis</a:t>
            </a:r>
            <a:endParaRPr lang="en-NZ" dirty="0"/>
          </a:p>
          <a:p>
            <a:r>
              <a:rPr lang="en-AU" b="1" dirty="0"/>
              <a:t>School of Communication, Journalism and Marketing</a:t>
            </a:r>
            <a:endParaRPr lang="en-NZ" dirty="0"/>
          </a:p>
          <a:p>
            <a:r>
              <a:rPr lang="en-AU" b="1" dirty="0"/>
              <a:t>Massey University, </a:t>
            </a:r>
            <a:r>
              <a:rPr lang="en-AU" b="1" dirty="0" smtClean="0"/>
              <a:t>Wellington, New Zealand</a:t>
            </a:r>
          </a:p>
          <a:p>
            <a:r>
              <a:rPr lang="en-AU" b="1" dirty="0" smtClean="0"/>
              <a:t>Paper presented at </a:t>
            </a:r>
            <a:r>
              <a:rPr lang="en-AU" b="1" dirty="0" err="1" smtClean="0"/>
              <a:t>Jeanz</a:t>
            </a:r>
            <a:r>
              <a:rPr lang="en-AU" b="1" dirty="0" smtClean="0"/>
              <a:t> conference</a:t>
            </a:r>
          </a:p>
          <a:p>
            <a:r>
              <a:rPr lang="en-AU" b="1" dirty="0" smtClean="0"/>
              <a:t>June 2017</a:t>
            </a:r>
            <a:endParaRPr lang="en-NZ" dirty="0"/>
          </a:p>
        </p:txBody>
      </p:sp>
    </p:spTree>
    <p:extLst>
      <p:ext uri="{BB962C8B-B14F-4D97-AF65-F5344CB8AC3E}">
        <p14:creationId xmlns:p14="http://schemas.microsoft.com/office/powerpoint/2010/main" val="3648360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ACEJMC process</a:t>
            </a:r>
            <a:endParaRPr lang="en-NZ" dirty="0"/>
          </a:p>
        </p:txBody>
      </p:sp>
      <p:sp>
        <p:nvSpPr>
          <p:cNvPr id="3" name="Content Placeholder 2"/>
          <p:cNvSpPr>
            <a:spLocks noGrp="1"/>
          </p:cNvSpPr>
          <p:nvPr>
            <p:ph idx="1"/>
          </p:nvPr>
        </p:nvSpPr>
        <p:spPr/>
        <p:txBody>
          <a:bodyPr>
            <a:normAutofit fontScale="70000" lnSpcReduction="20000"/>
          </a:bodyPr>
          <a:lstStyle/>
          <a:p>
            <a:r>
              <a:rPr lang="en-NZ" dirty="0" smtClean="0"/>
              <a:t>Familiarise yourself with ACEJMC’s requirements (acejmc.org)</a:t>
            </a:r>
          </a:p>
          <a:p>
            <a:endParaRPr lang="en-NZ" dirty="0"/>
          </a:p>
          <a:p>
            <a:r>
              <a:rPr lang="en-NZ" dirty="0" smtClean="0"/>
              <a:t>Prepare draft Self-Study Report</a:t>
            </a:r>
          </a:p>
          <a:p>
            <a:endParaRPr lang="en-NZ" dirty="0"/>
          </a:p>
          <a:p>
            <a:r>
              <a:rPr lang="en-NZ" dirty="0" smtClean="0"/>
              <a:t>Pre-site team visit</a:t>
            </a:r>
          </a:p>
          <a:p>
            <a:endParaRPr lang="en-NZ" dirty="0"/>
          </a:p>
          <a:p>
            <a:r>
              <a:rPr lang="en-NZ" dirty="0" smtClean="0"/>
              <a:t>Self-Study Report</a:t>
            </a:r>
          </a:p>
          <a:p>
            <a:endParaRPr lang="en-NZ" dirty="0"/>
          </a:p>
          <a:p>
            <a:r>
              <a:rPr lang="en-NZ" dirty="0" smtClean="0"/>
              <a:t>Site team visit, draft report (draws on meetings and Self-Study)</a:t>
            </a:r>
          </a:p>
          <a:p>
            <a:endParaRPr lang="en-NZ" dirty="0"/>
          </a:p>
          <a:p>
            <a:r>
              <a:rPr lang="en-NZ" dirty="0" smtClean="0"/>
              <a:t>Recommendation goes to ACEJMC board</a:t>
            </a:r>
          </a:p>
          <a:p>
            <a:endParaRPr lang="en-NZ" dirty="0"/>
          </a:p>
          <a:p>
            <a:r>
              <a:rPr lang="en-NZ" dirty="0" smtClean="0"/>
              <a:t>Accreditation lasts for 6 years, reaccreditation</a:t>
            </a:r>
            <a:endParaRPr lang="en-NZ" dirty="0"/>
          </a:p>
        </p:txBody>
      </p:sp>
    </p:spTree>
    <p:extLst>
      <p:ext uri="{BB962C8B-B14F-4D97-AF65-F5344CB8AC3E}">
        <p14:creationId xmlns:p14="http://schemas.microsoft.com/office/powerpoint/2010/main" val="3995713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ACEJMC process</a:t>
            </a:r>
            <a:endParaRPr lang="en-NZ" dirty="0"/>
          </a:p>
        </p:txBody>
      </p:sp>
      <p:sp>
        <p:nvSpPr>
          <p:cNvPr id="3" name="Content Placeholder 2"/>
          <p:cNvSpPr>
            <a:spLocks noGrp="1"/>
          </p:cNvSpPr>
          <p:nvPr>
            <p:ph idx="1"/>
          </p:nvPr>
        </p:nvSpPr>
        <p:spPr>
          <a:xfrm>
            <a:off x="457200" y="1600200"/>
            <a:ext cx="6347048" cy="4205063"/>
          </a:xfrm>
        </p:spPr>
        <p:txBody>
          <a:bodyPr>
            <a:normAutofit fontScale="85000" lnSpcReduction="10000"/>
          </a:bodyPr>
          <a:lstStyle/>
          <a:p>
            <a:r>
              <a:rPr lang="en-NZ" dirty="0" smtClean="0"/>
              <a:t>Pre-site visit</a:t>
            </a:r>
          </a:p>
          <a:p>
            <a:endParaRPr lang="en-NZ" dirty="0" smtClean="0"/>
          </a:p>
          <a:p>
            <a:pPr>
              <a:lnSpc>
                <a:spcPct val="110000"/>
              </a:lnSpc>
            </a:pPr>
            <a:r>
              <a:rPr lang="en-NZ" dirty="0" smtClean="0"/>
              <a:t>Susanne Shaw, Professor, School of Journalism, University of Kansas</a:t>
            </a:r>
          </a:p>
          <a:p>
            <a:pPr marL="0" indent="0">
              <a:lnSpc>
                <a:spcPct val="110000"/>
              </a:lnSpc>
              <a:buNone/>
            </a:pPr>
            <a:r>
              <a:rPr lang="en-NZ" dirty="0" smtClean="0"/>
              <a:t>    Has worked as a newspaper editor</a:t>
            </a:r>
          </a:p>
          <a:p>
            <a:pPr marL="0" indent="0">
              <a:buNone/>
            </a:pPr>
            <a:endParaRPr lang="en-NZ" dirty="0" smtClean="0"/>
          </a:p>
          <a:p>
            <a:r>
              <a:rPr lang="en-NZ" dirty="0" smtClean="0"/>
              <a:t>Trevor Brown, Professor Emeritus, School of Journalism, Indiana University</a:t>
            </a:r>
          </a:p>
          <a:p>
            <a:pPr marL="0" indent="0">
              <a:buNone/>
            </a:pPr>
            <a:r>
              <a:rPr lang="en-NZ" dirty="0"/>
              <a:t> </a:t>
            </a:r>
            <a:r>
              <a:rPr lang="en-NZ" dirty="0" smtClean="0"/>
              <a:t>   Worked as a reporter in South Africa</a:t>
            </a:r>
            <a:endParaRPr lang="en-NZ" dirty="0"/>
          </a:p>
        </p:txBody>
      </p:sp>
      <p:pic>
        <p:nvPicPr>
          <p:cNvPr id="1026" name="Picture 2" descr="http://journalism.ku.edu/sites/journalism.ku.edu/files/Sha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484784"/>
            <a:ext cx="1714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evor R. Brown"/>
          <p:cNvPicPr>
            <a:picLocks noChangeAspect="1" noChangeArrowheads="1"/>
          </p:cNvPicPr>
          <p:nvPr/>
        </p:nvPicPr>
        <p:blipFill rotWithShape="1">
          <a:blip r:embed="rId3">
            <a:extLst>
              <a:ext uri="{28A0092B-C50C-407E-A947-70E740481C1C}">
                <a14:useLocalDpi xmlns:a14="http://schemas.microsoft.com/office/drawing/2010/main" val="0"/>
              </a:ext>
            </a:extLst>
          </a:blip>
          <a:srcRect t="15115" r="10000"/>
          <a:stretch/>
        </p:blipFill>
        <p:spPr bwMode="auto">
          <a:xfrm>
            <a:off x="6804248" y="4059414"/>
            <a:ext cx="1872208" cy="2516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861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Site-visit team</a:t>
            </a:r>
            <a:endParaRPr lang="en-NZ" dirty="0"/>
          </a:p>
        </p:txBody>
      </p:sp>
      <p:sp>
        <p:nvSpPr>
          <p:cNvPr id="3" name="Content Placeholder 2"/>
          <p:cNvSpPr>
            <a:spLocks noGrp="1"/>
          </p:cNvSpPr>
          <p:nvPr>
            <p:ph idx="1"/>
          </p:nvPr>
        </p:nvSpPr>
        <p:spPr>
          <a:xfrm>
            <a:off x="467544" y="1196752"/>
            <a:ext cx="8229600" cy="4525963"/>
          </a:xfrm>
        </p:spPr>
        <p:txBody>
          <a:bodyPr>
            <a:normAutofit/>
          </a:bodyPr>
          <a:lstStyle/>
          <a:p>
            <a:r>
              <a:rPr lang="en-NZ" sz="2500" dirty="0" smtClean="0"/>
              <a:t>Peter Bhatia (chair): Editor, </a:t>
            </a:r>
            <a:r>
              <a:rPr lang="en-NZ" sz="2500" i="1" dirty="0" smtClean="0"/>
              <a:t>Cincinnati Enquirer</a:t>
            </a:r>
          </a:p>
          <a:p>
            <a:r>
              <a:rPr lang="en-NZ" sz="2500" dirty="0" smtClean="0"/>
              <a:t>Marie Hardin: Dean, College of Communication, Penn State</a:t>
            </a:r>
          </a:p>
          <a:p>
            <a:r>
              <a:rPr lang="en-NZ" sz="2500" dirty="0" smtClean="0"/>
              <a:t>John </a:t>
            </a:r>
            <a:r>
              <a:rPr lang="en-NZ" sz="2500" dirty="0" err="1" smtClean="0"/>
              <a:t>Paluszek</a:t>
            </a:r>
            <a:r>
              <a:rPr lang="en-NZ" sz="2500" dirty="0" smtClean="0"/>
              <a:t>: Senior, Ketchum</a:t>
            </a:r>
          </a:p>
          <a:p>
            <a:r>
              <a:rPr lang="en-NZ" sz="2500" dirty="0" smtClean="0"/>
              <a:t>Jennifer Sizemore: Senior </a:t>
            </a:r>
            <a:r>
              <a:rPr lang="en-NZ" sz="2500" dirty="0" err="1" smtClean="0"/>
              <a:t>Comms</a:t>
            </a:r>
            <a:r>
              <a:rPr lang="en-NZ" sz="2500" dirty="0" smtClean="0"/>
              <a:t>, Cancer Research Centre</a:t>
            </a:r>
            <a:endParaRPr lang="en-NZ" sz="2500" dirty="0"/>
          </a:p>
        </p:txBody>
      </p:sp>
      <p:grpSp>
        <p:nvGrpSpPr>
          <p:cNvPr id="5" name="Group 4"/>
          <p:cNvGrpSpPr/>
          <p:nvPr/>
        </p:nvGrpSpPr>
        <p:grpSpPr>
          <a:xfrm>
            <a:off x="467544" y="3408673"/>
            <a:ext cx="8208912" cy="2690603"/>
            <a:chOff x="711433" y="4474906"/>
            <a:chExt cx="6893727" cy="2144425"/>
          </a:xfrm>
        </p:grpSpPr>
        <p:pic>
          <p:nvPicPr>
            <p:cNvPr id="2056" name="Picture 8" descr="Image result for jennifer sizemore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59" y="4474906"/>
              <a:ext cx="1593001" cy="21444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peter bhatia imag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678"/>
            <a:stretch/>
          </p:blipFill>
          <p:spPr bwMode="auto">
            <a:xfrm>
              <a:off x="711433" y="4474906"/>
              <a:ext cx="1660326" cy="2144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marie hardin images"/>
            <p:cNvPicPr>
              <a:picLocks noChangeAspect="1" noChangeArrowheads="1"/>
            </p:cNvPicPr>
            <p:nvPr/>
          </p:nvPicPr>
          <p:blipFill rotWithShape="1">
            <a:blip r:embed="rId4">
              <a:extLst>
                <a:ext uri="{28A0092B-C50C-407E-A947-70E740481C1C}">
                  <a14:useLocalDpi xmlns:a14="http://schemas.microsoft.com/office/drawing/2010/main" val="0"/>
                </a:ext>
              </a:extLst>
            </a:blip>
            <a:srcRect r="43581" b="47494"/>
            <a:stretch/>
          </p:blipFill>
          <p:spPr bwMode="auto">
            <a:xfrm>
              <a:off x="2528947" y="4474906"/>
              <a:ext cx="1728192" cy="21444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john paluszek 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5927" y="4474906"/>
              <a:ext cx="1568705" cy="21444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08936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Nine standards</a:t>
            </a:r>
            <a:endParaRPr lang="en-NZ" dirty="0"/>
          </a:p>
        </p:txBody>
      </p:sp>
      <p:sp>
        <p:nvSpPr>
          <p:cNvPr id="3" name="Content Placeholder 2"/>
          <p:cNvSpPr>
            <a:spLocks noGrp="1"/>
          </p:cNvSpPr>
          <p:nvPr>
            <p:ph idx="1"/>
          </p:nvPr>
        </p:nvSpPr>
        <p:spPr/>
        <p:txBody>
          <a:bodyPr>
            <a:normAutofit fontScale="85000" lnSpcReduction="20000"/>
          </a:bodyPr>
          <a:lstStyle/>
          <a:p>
            <a:r>
              <a:rPr lang="en-NZ" dirty="0" smtClean="0"/>
              <a:t>Governance</a:t>
            </a:r>
          </a:p>
          <a:p>
            <a:r>
              <a:rPr lang="en-NZ" dirty="0" smtClean="0"/>
              <a:t>Curriculum, incl. 72 semester hours outside J and MC (60% of total hours) for bachelor’s degree</a:t>
            </a:r>
          </a:p>
          <a:p>
            <a:r>
              <a:rPr lang="en-NZ" dirty="0" smtClean="0"/>
              <a:t>Diversity and inclusiveness (incl. staff)</a:t>
            </a:r>
          </a:p>
          <a:p>
            <a:r>
              <a:rPr lang="en-NZ" dirty="0" smtClean="0"/>
              <a:t>Faculty (balance of academic and professional, 20:1 ratio in tutorials, core teaching by full-time faculty)</a:t>
            </a:r>
          </a:p>
          <a:p>
            <a:r>
              <a:rPr lang="en-NZ" dirty="0" smtClean="0"/>
              <a:t>Research</a:t>
            </a:r>
          </a:p>
          <a:p>
            <a:r>
              <a:rPr lang="en-NZ" dirty="0" smtClean="0"/>
              <a:t>Student services (incl. advising students)</a:t>
            </a:r>
          </a:p>
          <a:p>
            <a:r>
              <a:rPr lang="en-NZ" dirty="0" smtClean="0"/>
              <a:t>Resourcing</a:t>
            </a:r>
          </a:p>
          <a:p>
            <a:r>
              <a:rPr lang="en-NZ" dirty="0" smtClean="0"/>
              <a:t>Service (incl. links with industry)</a:t>
            </a:r>
          </a:p>
          <a:p>
            <a:r>
              <a:rPr lang="en-NZ" dirty="0" smtClean="0"/>
              <a:t>Assessment, employability</a:t>
            </a:r>
            <a:endParaRPr lang="en-NZ" dirty="0"/>
          </a:p>
        </p:txBody>
      </p:sp>
    </p:spTree>
    <p:extLst>
      <p:ext uri="{BB962C8B-B14F-4D97-AF65-F5344CB8AC3E}">
        <p14:creationId xmlns:p14="http://schemas.microsoft.com/office/powerpoint/2010/main" val="851270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Main issues for Massey</a:t>
            </a:r>
            <a:endParaRPr lang="en-NZ" dirty="0"/>
          </a:p>
        </p:txBody>
      </p:sp>
      <p:sp>
        <p:nvSpPr>
          <p:cNvPr id="3" name="Content Placeholder 2"/>
          <p:cNvSpPr>
            <a:spLocks noGrp="1"/>
          </p:cNvSpPr>
          <p:nvPr>
            <p:ph idx="1"/>
          </p:nvPr>
        </p:nvSpPr>
        <p:spPr>
          <a:xfrm>
            <a:off x="457200" y="1600200"/>
            <a:ext cx="8507288" cy="4525963"/>
          </a:xfrm>
        </p:spPr>
        <p:txBody>
          <a:bodyPr>
            <a:normAutofit fontScale="92500"/>
          </a:bodyPr>
          <a:lstStyle/>
          <a:p>
            <a:r>
              <a:rPr lang="en-NZ" dirty="0" smtClean="0"/>
              <a:t>US degrees are 4 years, NZ are 3. Convinced ACEJMC that final year of High School equals Freshman year (NZ has 13 years of high school, against 12 in US). This, plus fact students minor in another college and can take some electives, meant 60% outside J and MC.</a:t>
            </a:r>
          </a:p>
          <a:p>
            <a:r>
              <a:rPr lang="en-NZ" dirty="0" smtClean="0"/>
              <a:t>Lack of strong student media (good leverage since)</a:t>
            </a:r>
          </a:p>
          <a:p>
            <a:r>
              <a:rPr lang="en-NZ" dirty="0"/>
              <a:t>Lack of diversity in staff and students</a:t>
            </a:r>
          </a:p>
          <a:p>
            <a:r>
              <a:rPr lang="en-NZ" dirty="0"/>
              <a:t>More multimedia for undergrads </a:t>
            </a:r>
          </a:p>
          <a:p>
            <a:endParaRPr lang="en-NZ" dirty="0" smtClean="0"/>
          </a:p>
          <a:p>
            <a:endParaRPr lang="en-NZ" dirty="0"/>
          </a:p>
        </p:txBody>
      </p:sp>
    </p:spTree>
    <p:extLst>
      <p:ext uri="{BB962C8B-B14F-4D97-AF65-F5344CB8AC3E}">
        <p14:creationId xmlns:p14="http://schemas.microsoft.com/office/powerpoint/2010/main" val="1810787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Marketability</a:t>
            </a:r>
            <a:endParaRPr lang="en-NZ" dirty="0"/>
          </a:p>
        </p:txBody>
      </p:sp>
      <p:sp>
        <p:nvSpPr>
          <p:cNvPr id="3" name="Content Placeholder 2"/>
          <p:cNvSpPr>
            <a:spLocks noGrp="1"/>
          </p:cNvSpPr>
          <p:nvPr>
            <p:ph idx="1"/>
          </p:nvPr>
        </p:nvSpPr>
        <p:spPr>
          <a:xfrm>
            <a:off x="457200" y="1600200"/>
            <a:ext cx="7931224" cy="4997151"/>
          </a:xfrm>
        </p:spPr>
        <p:txBody>
          <a:bodyPr>
            <a:normAutofit fontScale="85000" lnSpcReduction="10000"/>
          </a:bodyPr>
          <a:lstStyle/>
          <a:p>
            <a:r>
              <a:rPr lang="en-NZ" dirty="0" smtClean="0"/>
              <a:t>Massey Master of Journalism US international student Audrey Seaman was delighted we obtained accreditation. Help her career back home.</a:t>
            </a:r>
          </a:p>
          <a:p>
            <a:endParaRPr lang="en-NZ" dirty="0"/>
          </a:p>
          <a:p>
            <a:r>
              <a:rPr lang="en-NZ" dirty="0" smtClean="0"/>
              <a:t>But has hardly led to sudden influx of international students</a:t>
            </a:r>
          </a:p>
          <a:p>
            <a:endParaRPr lang="en-NZ" dirty="0"/>
          </a:p>
          <a:p>
            <a:r>
              <a:rPr lang="en-NZ" dirty="0" smtClean="0"/>
              <a:t>Perhaps longer term</a:t>
            </a:r>
          </a:p>
          <a:p>
            <a:endParaRPr lang="en-NZ" dirty="0"/>
          </a:p>
          <a:p>
            <a:r>
              <a:rPr lang="en-NZ" dirty="0" smtClean="0"/>
              <a:t>Enhances reputation of </a:t>
            </a:r>
          </a:p>
          <a:p>
            <a:pPr marL="0" indent="0">
              <a:buNone/>
            </a:pPr>
            <a:r>
              <a:rPr lang="en-NZ" dirty="0" smtClean="0"/>
              <a:t>    staff</a:t>
            </a:r>
          </a:p>
          <a:p>
            <a:endParaRPr lang="en-NZ" dirty="0"/>
          </a:p>
          <a:p>
            <a:endParaRPr lang="en-NZ" dirty="0" smtClean="0"/>
          </a:p>
          <a:p>
            <a:endParaRPr lang="en-NZ" dirty="0"/>
          </a:p>
        </p:txBody>
      </p:sp>
      <p:pic>
        <p:nvPicPr>
          <p:cNvPr id="2050" name="Picture 2" descr="http://www.massey.ac.nz/massey/fms/Colleges/College%20of%20Business/Communication%20and%20Journalism/Graduate%20Profiles/Seaman-600px.jpg?6579AD9402157E3B3C7B7F663238AD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379" y="3789039"/>
            <a:ext cx="3769546"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985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Tips</a:t>
            </a:r>
            <a:endParaRPr lang="en-NZ" dirty="0"/>
          </a:p>
        </p:txBody>
      </p:sp>
      <p:sp>
        <p:nvSpPr>
          <p:cNvPr id="3" name="Content Placeholder 2"/>
          <p:cNvSpPr>
            <a:spLocks noGrp="1"/>
          </p:cNvSpPr>
          <p:nvPr>
            <p:ph idx="1"/>
          </p:nvPr>
        </p:nvSpPr>
        <p:spPr>
          <a:xfrm>
            <a:off x="457200" y="1600200"/>
            <a:ext cx="8686800" cy="4525963"/>
          </a:xfrm>
        </p:spPr>
        <p:txBody>
          <a:bodyPr/>
          <a:lstStyle/>
          <a:p>
            <a:r>
              <a:rPr lang="en-NZ" sz="3000" dirty="0"/>
              <a:t>Meaning of assessment (capstone important)</a:t>
            </a:r>
          </a:p>
          <a:p>
            <a:r>
              <a:rPr lang="en-NZ" sz="3000" dirty="0" smtClean="0"/>
              <a:t>“Closing </a:t>
            </a:r>
            <a:r>
              <a:rPr lang="en-NZ" sz="3000" dirty="0"/>
              <a:t>the </a:t>
            </a:r>
            <a:r>
              <a:rPr lang="en-NZ" sz="3000" dirty="0" smtClean="0"/>
              <a:t>loop” important (leading to enhancements of course), </a:t>
            </a:r>
            <a:r>
              <a:rPr lang="en-NZ" sz="3000" dirty="0"/>
              <a:t>moderation, university </a:t>
            </a:r>
            <a:r>
              <a:rPr lang="en-NZ" sz="3000" dirty="0" smtClean="0"/>
              <a:t>reviews</a:t>
            </a:r>
          </a:p>
          <a:p>
            <a:r>
              <a:rPr lang="en-NZ" sz="3000" dirty="0" smtClean="0"/>
              <a:t>Use </a:t>
            </a:r>
            <a:r>
              <a:rPr lang="en-NZ" sz="3000" dirty="0"/>
              <a:t>US terminology and </a:t>
            </a:r>
            <a:r>
              <a:rPr lang="en-NZ" sz="3000" dirty="0" smtClean="0"/>
              <a:t>English</a:t>
            </a:r>
          </a:p>
          <a:p>
            <a:r>
              <a:rPr lang="en-NZ" sz="3000" dirty="0"/>
              <a:t>Self-Study Report played key </a:t>
            </a:r>
            <a:r>
              <a:rPr lang="en-NZ" sz="3000" dirty="0" smtClean="0"/>
              <a:t>role</a:t>
            </a:r>
          </a:p>
          <a:p>
            <a:r>
              <a:rPr lang="en-NZ" sz="3000" dirty="0"/>
              <a:t>Our links with industry played major role in success</a:t>
            </a:r>
          </a:p>
          <a:p>
            <a:endParaRPr lang="en-NZ" dirty="0"/>
          </a:p>
          <a:p>
            <a:endParaRPr lang="en-NZ" dirty="0"/>
          </a:p>
          <a:p>
            <a:endParaRPr lang="en-NZ" dirty="0"/>
          </a:p>
          <a:p>
            <a:endParaRPr lang="en-NZ" dirty="0"/>
          </a:p>
        </p:txBody>
      </p:sp>
    </p:spTree>
    <p:extLst>
      <p:ext uri="{BB962C8B-B14F-4D97-AF65-F5344CB8AC3E}">
        <p14:creationId xmlns:p14="http://schemas.microsoft.com/office/powerpoint/2010/main" val="1932612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More resources</a:t>
            </a:r>
            <a:endParaRPr lang="en-NZ" dirty="0"/>
          </a:p>
        </p:txBody>
      </p:sp>
      <p:sp>
        <p:nvSpPr>
          <p:cNvPr id="3" name="Content Placeholder 2"/>
          <p:cNvSpPr>
            <a:spLocks noGrp="1"/>
          </p:cNvSpPr>
          <p:nvPr>
            <p:ph idx="1"/>
          </p:nvPr>
        </p:nvSpPr>
        <p:spPr>
          <a:xfrm>
            <a:off x="457200" y="1600200"/>
            <a:ext cx="5410944" cy="4525963"/>
          </a:xfrm>
        </p:spPr>
        <p:txBody>
          <a:bodyPr>
            <a:normAutofit fontScale="92500" lnSpcReduction="10000"/>
          </a:bodyPr>
          <a:lstStyle/>
          <a:p>
            <a:r>
              <a:rPr lang="en-NZ" dirty="0" smtClean="0"/>
              <a:t>ACEJMC website has guides, examples of good Self-Study Reports and all accredited schools’ final reports</a:t>
            </a:r>
          </a:p>
          <a:p>
            <a:endParaRPr lang="en-NZ" dirty="0"/>
          </a:p>
          <a:p>
            <a:r>
              <a:rPr lang="en-NZ" dirty="0" smtClean="0"/>
              <a:t>YouTube has videos on site visit</a:t>
            </a:r>
          </a:p>
          <a:p>
            <a:endParaRPr lang="en-NZ" dirty="0"/>
          </a:p>
          <a:p>
            <a:r>
              <a:rPr lang="en-NZ" dirty="0" smtClean="0"/>
              <a:t>Can meet with ACEJMC seniors beforehand</a:t>
            </a:r>
            <a:endParaRPr lang="en-NZ" dirty="0"/>
          </a:p>
        </p:txBody>
      </p:sp>
      <p:pic>
        <p:nvPicPr>
          <p:cNvPr id="1026" name="Picture 2" descr="ACEJMC_Cover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2204864"/>
            <a:ext cx="2736304"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819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Overall view</a:t>
            </a:r>
            <a:endParaRPr lang="en-NZ" dirty="0"/>
          </a:p>
        </p:txBody>
      </p:sp>
      <p:sp>
        <p:nvSpPr>
          <p:cNvPr id="3" name="Content Placeholder 2"/>
          <p:cNvSpPr>
            <a:spLocks noGrp="1"/>
          </p:cNvSpPr>
          <p:nvPr>
            <p:ph idx="1"/>
          </p:nvPr>
        </p:nvSpPr>
        <p:spPr/>
        <p:txBody>
          <a:bodyPr>
            <a:normAutofit fontScale="92500" lnSpcReduction="20000"/>
          </a:bodyPr>
          <a:lstStyle/>
          <a:p>
            <a:r>
              <a:rPr lang="en-NZ" dirty="0" smtClean="0"/>
              <a:t>Positive experience</a:t>
            </a:r>
          </a:p>
          <a:p>
            <a:endParaRPr lang="en-NZ" dirty="0"/>
          </a:p>
          <a:p>
            <a:r>
              <a:rPr lang="en-NZ" dirty="0" smtClean="0"/>
              <a:t>Greater marketability of school, especially with </a:t>
            </a:r>
            <a:r>
              <a:rPr lang="en-NZ" dirty="0" err="1" smtClean="0"/>
              <a:t>Competenz</a:t>
            </a:r>
            <a:r>
              <a:rPr lang="en-NZ" dirty="0" smtClean="0"/>
              <a:t> leaving the sector</a:t>
            </a:r>
          </a:p>
          <a:p>
            <a:endParaRPr lang="en-NZ" dirty="0"/>
          </a:p>
          <a:p>
            <a:r>
              <a:rPr lang="en-NZ" dirty="0"/>
              <a:t>Enhanced status (esp. within university)</a:t>
            </a:r>
          </a:p>
          <a:p>
            <a:endParaRPr lang="en-NZ" dirty="0" smtClean="0"/>
          </a:p>
          <a:p>
            <a:r>
              <a:rPr lang="en-NZ" dirty="0" smtClean="0"/>
              <a:t>Our house in order</a:t>
            </a:r>
          </a:p>
          <a:p>
            <a:endParaRPr lang="en-NZ" dirty="0"/>
          </a:p>
          <a:p>
            <a:r>
              <a:rPr lang="en-NZ" dirty="0"/>
              <a:t>Not a silver bullet</a:t>
            </a:r>
          </a:p>
        </p:txBody>
      </p:sp>
    </p:spTree>
    <p:extLst>
      <p:ext uri="{BB962C8B-B14F-4D97-AF65-F5344CB8AC3E}">
        <p14:creationId xmlns:p14="http://schemas.microsoft.com/office/powerpoint/2010/main" val="238948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0454" y="1700808"/>
            <a:ext cx="7772400" cy="1470025"/>
          </a:xfrm>
        </p:spPr>
        <p:txBody>
          <a:bodyPr>
            <a:normAutofit fontScale="90000"/>
          </a:bodyPr>
          <a:lstStyle/>
          <a:p>
            <a:r>
              <a:rPr lang="en-AU" b="1" dirty="0"/>
              <a:t>OBTAINING ACEJMC ACCREDITATION FOR YOUR JOURNALISM SCHOOL</a:t>
            </a:r>
            <a:endParaRPr lang="en-NZ" dirty="0"/>
          </a:p>
        </p:txBody>
      </p:sp>
      <p:sp>
        <p:nvSpPr>
          <p:cNvPr id="3" name="Subtitle 2"/>
          <p:cNvSpPr>
            <a:spLocks noGrp="1"/>
          </p:cNvSpPr>
          <p:nvPr>
            <p:ph type="subTitle" idx="1"/>
          </p:nvPr>
        </p:nvSpPr>
        <p:spPr>
          <a:xfrm>
            <a:off x="710454" y="4077072"/>
            <a:ext cx="7772400" cy="1752600"/>
          </a:xfrm>
        </p:spPr>
        <p:txBody>
          <a:bodyPr>
            <a:normAutofit fontScale="70000" lnSpcReduction="20000"/>
          </a:bodyPr>
          <a:lstStyle/>
          <a:p>
            <a:r>
              <a:rPr lang="en-AU" b="1" dirty="0"/>
              <a:t>Associate Professor Grant </a:t>
            </a:r>
            <a:r>
              <a:rPr lang="en-AU" b="1" dirty="0" err="1"/>
              <a:t>Hannis</a:t>
            </a:r>
            <a:endParaRPr lang="en-NZ" dirty="0"/>
          </a:p>
          <a:p>
            <a:r>
              <a:rPr lang="en-AU" b="1" dirty="0"/>
              <a:t>School of Communication, Journalism and Marketing</a:t>
            </a:r>
            <a:endParaRPr lang="en-NZ" dirty="0"/>
          </a:p>
          <a:p>
            <a:r>
              <a:rPr lang="en-AU" b="1" dirty="0"/>
              <a:t>Massey University, </a:t>
            </a:r>
            <a:r>
              <a:rPr lang="en-AU" b="1" dirty="0" smtClean="0"/>
              <a:t>Wellington, New Zealand</a:t>
            </a:r>
          </a:p>
          <a:p>
            <a:r>
              <a:rPr lang="en-AU" b="1" dirty="0" smtClean="0"/>
              <a:t>Paper presented at </a:t>
            </a:r>
            <a:r>
              <a:rPr lang="en-AU" b="1" dirty="0" err="1" smtClean="0"/>
              <a:t>Jeanz</a:t>
            </a:r>
            <a:r>
              <a:rPr lang="en-AU" b="1" dirty="0" smtClean="0"/>
              <a:t> conference</a:t>
            </a:r>
          </a:p>
          <a:p>
            <a:r>
              <a:rPr lang="en-AU" b="1" dirty="0" smtClean="0"/>
              <a:t>June 2017</a:t>
            </a:r>
            <a:endParaRPr lang="en-NZ" dirty="0"/>
          </a:p>
        </p:txBody>
      </p:sp>
    </p:spTree>
    <p:extLst>
      <p:ext uri="{BB962C8B-B14F-4D97-AF65-F5344CB8AC3E}">
        <p14:creationId xmlns:p14="http://schemas.microsoft.com/office/powerpoint/2010/main" val="688023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Introduction</a:t>
            </a:r>
            <a:endParaRPr lang="en-NZ" dirty="0"/>
          </a:p>
        </p:txBody>
      </p:sp>
      <p:sp>
        <p:nvSpPr>
          <p:cNvPr id="3" name="Content Placeholder 2"/>
          <p:cNvSpPr>
            <a:spLocks noGrp="1"/>
          </p:cNvSpPr>
          <p:nvPr>
            <p:ph idx="1"/>
          </p:nvPr>
        </p:nvSpPr>
        <p:spPr>
          <a:xfrm>
            <a:off x="457200" y="1600200"/>
            <a:ext cx="8229600" cy="5069160"/>
          </a:xfrm>
        </p:spPr>
        <p:txBody>
          <a:bodyPr>
            <a:normAutofit fontScale="70000" lnSpcReduction="20000"/>
          </a:bodyPr>
          <a:lstStyle/>
          <a:p>
            <a:r>
              <a:rPr lang="en-NZ" sz="4100" dirty="0" smtClean="0"/>
              <a:t>Why accreditation?</a:t>
            </a:r>
          </a:p>
          <a:p>
            <a:endParaRPr lang="en-NZ" sz="4100" dirty="0"/>
          </a:p>
          <a:p>
            <a:r>
              <a:rPr lang="en-NZ" sz="4100" dirty="0" smtClean="0"/>
              <a:t>ACEJMC (incl. controversial)</a:t>
            </a:r>
          </a:p>
          <a:p>
            <a:endParaRPr lang="en-NZ" sz="4100" dirty="0"/>
          </a:p>
          <a:p>
            <a:r>
              <a:rPr lang="en-NZ" sz="4100" dirty="0" smtClean="0"/>
              <a:t>The accreditation process</a:t>
            </a:r>
          </a:p>
          <a:p>
            <a:endParaRPr lang="en-NZ" sz="4100" dirty="0"/>
          </a:p>
          <a:p>
            <a:r>
              <a:rPr lang="en-NZ" sz="4100" dirty="0" smtClean="0"/>
              <a:t>Main issues for Massey</a:t>
            </a:r>
          </a:p>
          <a:p>
            <a:endParaRPr lang="en-NZ" sz="4100" dirty="0"/>
          </a:p>
          <a:p>
            <a:r>
              <a:rPr lang="en-NZ" sz="4100" dirty="0" smtClean="0"/>
              <a:t>Tips, more resources</a:t>
            </a:r>
          </a:p>
          <a:p>
            <a:endParaRPr lang="en-NZ" sz="4100" dirty="0"/>
          </a:p>
          <a:p>
            <a:r>
              <a:rPr lang="en-NZ" sz="4100" dirty="0" smtClean="0"/>
              <a:t>Overall </a:t>
            </a:r>
            <a:r>
              <a:rPr lang="en-NZ" sz="4100" dirty="0"/>
              <a:t>v</a:t>
            </a:r>
            <a:r>
              <a:rPr lang="en-NZ" sz="4100" dirty="0" smtClean="0"/>
              <a:t>iew</a:t>
            </a:r>
          </a:p>
          <a:p>
            <a:endParaRPr lang="en-NZ" dirty="0"/>
          </a:p>
          <a:p>
            <a:endParaRPr lang="en-NZ" dirty="0"/>
          </a:p>
        </p:txBody>
      </p:sp>
    </p:spTree>
    <p:extLst>
      <p:ext uri="{BB962C8B-B14F-4D97-AF65-F5344CB8AC3E}">
        <p14:creationId xmlns:p14="http://schemas.microsoft.com/office/powerpoint/2010/main" val="3181364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Why accreditation?</a:t>
            </a:r>
            <a:endParaRPr lang="en-NZ" dirty="0"/>
          </a:p>
        </p:txBody>
      </p:sp>
      <p:sp>
        <p:nvSpPr>
          <p:cNvPr id="3" name="Content Placeholder 2"/>
          <p:cNvSpPr>
            <a:spLocks noGrp="1"/>
          </p:cNvSpPr>
          <p:nvPr>
            <p:ph idx="1"/>
          </p:nvPr>
        </p:nvSpPr>
        <p:spPr/>
        <p:txBody>
          <a:bodyPr>
            <a:normAutofit fontScale="85000" lnSpcReduction="20000"/>
          </a:bodyPr>
          <a:lstStyle/>
          <a:p>
            <a:r>
              <a:rPr lang="en-AU" dirty="0" err="1" smtClean="0"/>
              <a:t>Competenz</a:t>
            </a:r>
            <a:r>
              <a:rPr lang="en-AU" dirty="0" smtClean="0"/>
              <a:t> has decided to leave the journalism education sector in NZ</a:t>
            </a:r>
          </a:p>
          <a:p>
            <a:endParaRPr lang="en-AU" dirty="0"/>
          </a:p>
          <a:p>
            <a:r>
              <a:rPr lang="en-AU" dirty="0" err="1" smtClean="0"/>
              <a:t>Competenz</a:t>
            </a:r>
            <a:r>
              <a:rPr lang="en-AU" dirty="0" smtClean="0"/>
              <a:t> was a signal as to the quality of NZ journalism schools</a:t>
            </a:r>
          </a:p>
          <a:p>
            <a:endParaRPr lang="en-AU" dirty="0"/>
          </a:p>
          <a:p>
            <a:r>
              <a:rPr lang="en-AU" dirty="0" smtClean="0"/>
              <a:t>What happens now? Should we replace the </a:t>
            </a:r>
            <a:r>
              <a:rPr lang="en-AU" dirty="0" err="1" smtClean="0"/>
              <a:t>Competenz</a:t>
            </a:r>
            <a:r>
              <a:rPr lang="en-AU" dirty="0" smtClean="0"/>
              <a:t> system with some other form of independent endorsement?</a:t>
            </a:r>
          </a:p>
          <a:p>
            <a:endParaRPr lang="en-AU" dirty="0"/>
          </a:p>
          <a:p>
            <a:r>
              <a:rPr lang="en-AU" dirty="0" smtClean="0"/>
              <a:t>One option is accreditation</a:t>
            </a:r>
            <a:endParaRPr lang="en-NZ" dirty="0"/>
          </a:p>
        </p:txBody>
      </p:sp>
    </p:spTree>
    <p:extLst>
      <p:ext uri="{BB962C8B-B14F-4D97-AF65-F5344CB8AC3E}">
        <p14:creationId xmlns:p14="http://schemas.microsoft.com/office/powerpoint/2010/main" val="980284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Why accreditation?</a:t>
            </a:r>
            <a:endParaRPr lang="en-NZ" dirty="0"/>
          </a:p>
        </p:txBody>
      </p:sp>
      <p:sp>
        <p:nvSpPr>
          <p:cNvPr id="3" name="Content Placeholder 2"/>
          <p:cNvSpPr>
            <a:spLocks noGrp="1"/>
          </p:cNvSpPr>
          <p:nvPr>
            <p:ph idx="1"/>
          </p:nvPr>
        </p:nvSpPr>
        <p:spPr/>
        <p:txBody>
          <a:bodyPr>
            <a:normAutofit lnSpcReduction="10000"/>
          </a:bodyPr>
          <a:lstStyle/>
          <a:p>
            <a:r>
              <a:rPr lang="en-AU" dirty="0" smtClean="0"/>
              <a:t>J school </a:t>
            </a:r>
            <a:r>
              <a:rPr lang="en-AU" dirty="0"/>
              <a:t>accreditation is now becoming global. </a:t>
            </a:r>
            <a:endParaRPr lang="en-AU" dirty="0" smtClean="0"/>
          </a:p>
          <a:p>
            <a:endParaRPr lang="en-AU" dirty="0"/>
          </a:p>
          <a:p>
            <a:r>
              <a:rPr lang="en-AU" dirty="0" smtClean="0"/>
              <a:t>In context of today's </a:t>
            </a:r>
            <a:r>
              <a:rPr lang="en-AU" dirty="0"/>
              <a:t>crowded, internationalised and challenging market for journalism education, </a:t>
            </a:r>
            <a:r>
              <a:rPr lang="en-AU" dirty="0" smtClean="0"/>
              <a:t>J schools</a:t>
            </a:r>
            <a:r>
              <a:rPr lang="en-AU" dirty="0" smtClean="0"/>
              <a:t>, including my own, are obtaining </a:t>
            </a:r>
            <a:r>
              <a:rPr lang="en-AU" dirty="0"/>
              <a:t>accreditation from leading US accrediting agency the Accrediting Council on Education in Journalism and Mass Communications (ACEJMC</a:t>
            </a:r>
            <a:r>
              <a:rPr lang="en-AU" dirty="0" smtClean="0"/>
              <a:t>).</a:t>
            </a:r>
          </a:p>
          <a:p>
            <a:endParaRPr lang="en-AU" dirty="0"/>
          </a:p>
          <a:p>
            <a:endParaRPr lang="en-NZ" dirty="0"/>
          </a:p>
        </p:txBody>
      </p:sp>
    </p:spTree>
    <p:extLst>
      <p:ext uri="{BB962C8B-B14F-4D97-AF65-F5344CB8AC3E}">
        <p14:creationId xmlns:p14="http://schemas.microsoft.com/office/powerpoint/2010/main" val="66307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Why accreditation?</a:t>
            </a:r>
            <a:endParaRPr lang="en-NZ" dirty="0"/>
          </a:p>
        </p:txBody>
      </p:sp>
      <p:sp>
        <p:nvSpPr>
          <p:cNvPr id="3" name="Content Placeholder 2"/>
          <p:cNvSpPr>
            <a:spLocks noGrp="1"/>
          </p:cNvSpPr>
          <p:nvPr>
            <p:ph idx="1"/>
          </p:nvPr>
        </p:nvSpPr>
        <p:spPr/>
        <p:txBody>
          <a:bodyPr>
            <a:normAutofit fontScale="92500" lnSpcReduction="20000"/>
          </a:bodyPr>
          <a:lstStyle/>
          <a:p>
            <a:r>
              <a:rPr lang="en-AU" dirty="0"/>
              <a:t>Massey University's </a:t>
            </a:r>
            <a:r>
              <a:rPr lang="en-AU" dirty="0" smtClean="0"/>
              <a:t>journalism programmes obtained </a:t>
            </a:r>
            <a:r>
              <a:rPr lang="en-AU" dirty="0"/>
              <a:t>ACEJMC accreditation in 2016, making </a:t>
            </a:r>
            <a:r>
              <a:rPr lang="en-AU" dirty="0" smtClean="0"/>
              <a:t>Massey </a:t>
            </a:r>
            <a:r>
              <a:rPr lang="en-AU" dirty="0"/>
              <a:t>the first school in Australasia to do so. </a:t>
            </a:r>
            <a:endParaRPr lang="en-AU" dirty="0" smtClean="0"/>
          </a:p>
          <a:p>
            <a:endParaRPr lang="en-AU" dirty="0"/>
          </a:p>
          <a:p>
            <a:r>
              <a:rPr lang="en-AU" dirty="0" smtClean="0"/>
              <a:t>Make </a:t>
            </a:r>
            <a:r>
              <a:rPr lang="en-AU" dirty="0"/>
              <a:t>the course more attractive to international </a:t>
            </a:r>
            <a:r>
              <a:rPr lang="en-AU" dirty="0" smtClean="0"/>
              <a:t>students; help </a:t>
            </a:r>
            <a:r>
              <a:rPr lang="en-AU" dirty="0"/>
              <a:t>the school set the highest standards for itself in terms of teaching, research and industry </a:t>
            </a:r>
            <a:r>
              <a:rPr lang="en-AU" dirty="0" smtClean="0"/>
              <a:t>engagement; replacement for </a:t>
            </a:r>
            <a:r>
              <a:rPr lang="en-AU" dirty="0" err="1" smtClean="0"/>
              <a:t>Competenz</a:t>
            </a:r>
            <a:r>
              <a:rPr lang="en-AU" dirty="0" smtClean="0"/>
              <a:t>.</a:t>
            </a:r>
          </a:p>
          <a:p>
            <a:endParaRPr lang="en-AU" dirty="0"/>
          </a:p>
          <a:p>
            <a:r>
              <a:rPr lang="en-AU" dirty="0" smtClean="0"/>
              <a:t>Undergrad and postgrad</a:t>
            </a:r>
            <a:endParaRPr lang="en-NZ" dirty="0"/>
          </a:p>
        </p:txBody>
      </p:sp>
    </p:spTree>
    <p:extLst>
      <p:ext uri="{BB962C8B-B14F-4D97-AF65-F5344CB8AC3E}">
        <p14:creationId xmlns:p14="http://schemas.microsoft.com/office/powerpoint/2010/main" val="2886803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ACEJMC</a:t>
            </a:r>
            <a:endParaRPr lang="en-NZ" dirty="0"/>
          </a:p>
        </p:txBody>
      </p:sp>
      <p:sp>
        <p:nvSpPr>
          <p:cNvPr id="3" name="Content Placeholder 2"/>
          <p:cNvSpPr>
            <a:spLocks noGrp="1"/>
          </p:cNvSpPr>
          <p:nvPr>
            <p:ph idx="1"/>
          </p:nvPr>
        </p:nvSpPr>
        <p:spPr/>
        <p:txBody>
          <a:bodyPr>
            <a:normAutofit/>
          </a:bodyPr>
          <a:lstStyle/>
          <a:p>
            <a:r>
              <a:rPr lang="en-AU" dirty="0" smtClean="0"/>
              <a:t>ACEJMC is </a:t>
            </a:r>
            <a:r>
              <a:rPr lang="en-AU" i="1" dirty="0" smtClean="0"/>
              <a:t>not</a:t>
            </a:r>
            <a:r>
              <a:rPr lang="en-AU" dirty="0" smtClean="0"/>
              <a:t> AEJMC! </a:t>
            </a:r>
            <a:endParaRPr lang="en-NZ"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9" t="14329" r="60178" b="62438"/>
          <a:stretch/>
        </p:blipFill>
        <p:spPr bwMode="auto">
          <a:xfrm>
            <a:off x="755576" y="2492896"/>
            <a:ext cx="3820439" cy="132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752494" y="4479616"/>
            <a:ext cx="7528142" cy="926926"/>
            <a:chOff x="755576" y="2492896"/>
            <a:chExt cx="7528142" cy="926926"/>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397" t="11917" r="13507" b="71864"/>
            <a:stretch/>
          </p:blipFill>
          <p:spPr bwMode="auto">
            <a:xfrm>
              <a:off x="755576" y="2492896"/>
              <a:ext cx="7528142" cy="926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309" t="11917" r="13507" b="82640"/>
            <a:stretch/>
          </p:blipFill>
          <p:spPr bwMode="auto">
            <a:xfrm>
              <a:off x="5521890" y="3068960"/>
              <a:ext cx="2761828" cy="273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250303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ACEJMC</a:t>
            </a:r>
            <a:endParaRPr lang="en-NZ" dirty="0"/>
          </a:p>
        </p:txBody>
      </p:sp>
      <p:sp>
        <p:nvSpPr>
          <p:cNvPr id="3" name="Content Placeholder 2"/>
          <p:cNvSpPr>
            <a:spLocks noGrp="1"/>
          </p:cNvSpPr>
          <p:nvPr>
            <p:ph idx="1"/>
          </p:nvPr>
        </p:nvSpPr>
        <p:spPr/>
        <p:txBody>
          <a:bodyPr>
            <a:normAutofit/>
          </a:bodyPr>
          <a:lstStyle/>
          <a:p>
            <a:r>
              <a:rPr lang="en-AU" dirty="0" smtClean="0"/>
              <a:t>Established in 1945</a:t>
            </a:r>
          </a:p>
          <a:p>
            <a:endParaRPr lang="en-AU" dirty="0"/>
          </a:p>
          <a:p>
            <a:r>
              <a:rPr lang="en-AU" dirty="0" smtClean="0"/>
              <a:t>Professionals and educators (weighted towards educators)</a:t>
            </a:r>
          </a:p>
          <a:p>
            <a:endParaRPr lang="en-AU" dirty="0"/>
          </a:p>
          <a:p>
            <a:r>
              <a:rPr lang="en-AU" dirty="0" smtClean="0"/>
              <a:t>Fees not large - several US$1000s - but lengthy process (months, if not years)</a:t>
            </a:r>
          </a:p>
          <a:p>
            <a:endParaRPr lang="en-AU" dirty="0"/>
          </a:p>
          <a:p>
            <a:endParaRPr lang="en-NZ" dirty="0"/>
          </a:p>
        </p:txBody>
      </p:sp>
    </p:spTree>
    <p:extLst>
      <p:ext uri="{BB962C8B-B14F-4D97-AF65-F5344CB8AC3E}">
        <p14:creationId xmlns:p14="http://schemas.microsoft.com/office/powerpoint/2010/main" val="1876481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ACEJMC</a:t>
            </a:r>
            <a:endParaRPr lang="en-NZ" dirty="0"/>
          </a:p>
        </p:txBody>
      </p:sp>
      <p:sp>
        <p:nvSpPr>
          <p:cNvPr id="3" name="Content Placeholder 2"/>
          <p:cNvSpPr>
            <a:spLocks noGrp="1"/>
          </p:cNvSpPr>
          <p:nvPr>
            <p:ph idx="1"/>
          </p:nvPr>
        </p:nvSpPr>
        <p:spPr/>
        <p:txBody>
          <a:bodyPr>
            <a:normAutofit fontScale="92500"/>
          </a:bodyPr>
          <a:lstStyle/>
          <a:p>
            <a:r>
              <a:rPr lang="en-AU" dirty="0"/>
              <a:t>ACEJMC accredits </a:t>
            </a:r>
            <a:r>
              <a:rPr lang="en-AU" dirty="0" smtClean="0"/>
              <a:t>over </a:t>
            </a:r>
            <a:r>
              <a:rPr lang="en-AU" dirty="0"/>
              <a:t>100 journalism schools, including some of the US’s leading journalism </a:t>
            </a:r>
            <a:r>
              <a:rPr lang="en-AU" dirty="0" smtClean="0"/>
              <a:t>schools (eg, Columbia). But some, such as Rutgers, not accredited </a:t>
            </a:r>
          </a:p>
          <a:p>
            <a:endParaRPr lang="en-AU" dirty="0"/>
          </a:p>
          <a:p>
            <a:r>
              <a:rPr lang="en-AU" dirty="0" smtClean="0"/>
              <a:t>Until </a:t>
            </a:r>
            <a:r>
              <a:rPr lang="en-AU" dirty="0"/>
              <a:t>recently, ACEJMC has mostly only accredited US-based educational </a:t>
            </a:r>
            <a:r>
              <a:rPr lang="en-AU" dirty="0" smtClean="0"/>
              <a:t>institutions (about 20% of all US </a:t>
            </a:r>
            <a:r>
              <a:rPr lang="en-AU" dirty="0" smtClean="0"/>
              <a:t>J schools</a:t>
            </a:r>
            <a:r>
              <a:rPr lang="en-AU" dirty="0" smtClean="0"/>
              <a:t>). </a:t>
            </a:r>
            <a:r>
              <a:rPr lang="en-AU" dirty="0"/>
              <a:t>However, ACEJMC is increasingly accrediting overseas schools. </a:t>
            </a:r>
            <a:endParaRPr lang="en-NZ" dirty="0"/>
          </a:p>
        </p:txBody>
      </p:sp>
    </p:spTree>
    <p:extLst>
      <p:ext uri="{BB962C8B-B14F-4D97-AF65-F5344CB8AC3E}">
        <p14:creationId xmlns:p14="http://schemas.microsoft.com/office/powerpoint/2010/main" val="1342048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Controversial</a:t>
            </a:r>
            <a:endParaRPr lang="en-NZ" dirty="0"/>
          </a:p>
        </p:txBody>
      </p:sp>
      <p:sp>
        <p:nvSpPr>
          <p:cNvPr id="3" name="Content Placeholder 2"/>
          <p:cNvSpPr>
            <a:spLocks noGrp="1"/>
          </p:cNvSpPr>
          <p:nvPr>
            <p:ph idx="1"/>
          </p:nvPr>
        </p:nvSpPr>
        <p:spPr/>
        <p:txBody>
          <a:bodyPr>
            <a:normAutofit fontScale="92500" lnSpcReduction="20000"/>
          </a:bodyPr>
          <a:lstStyle/>
          <a:p>
            <a:r>
              <a:rPr lang="en-AU" dirty="0" smtClean="0"/>
              <a:t>Some argue </a:t>
            </a:r>
            <a:r>
              <a:rPr lang="en-AU" dirty="0"/>
              <a:t>ACEJMC’s accreditation requirements restrict curriculum development. </a:t>
            </a:r>
            <a:endParaRPr lang="en-AU" dirty="0" smtClean="0"/>
          </a:p>
          <a:p>
            <a:endParaRPr lang="en-AU" dirty="0"/>
          </a:p>
          <a:p>
            <a:r>
              <a:rPr lang="en-AU" dirty="0" smtClean="0"/>
              <a:t>Some </a:t>
            </a:r>
            <a:r>
              <a:rPr lang="en-AU" dirty="0"/>
              <a:t>US </a:t>
            </a:r>
            <a:r>
              <a:rPr lang="en-AU" dirty="0" smtClean="0"/>
              <a:t>J schools </a:t>
            </a:r>
            <a:r>
              <a:rPr lang="en-AU" dirty="0"/>
              <a:t>say accreditation confers no significant benefits to students and </a:t>
            </a:r>
            <a:r>
              <a:rPr lang="en-AU" dirty="0" smtClean="0"/>
              <a:t>small </a:t>
            </a:r>
            <a:r>
              <a:rPr lang="en-AU" dirty="0"/>
              <a:t>schools’ limited resources mean they cannot meet ACEJMC’s various </a:t>
            </a:r>
            <a:r>
              <a:rPr lang="en-AU" dirty="0" smtClean="0"/>
              <a:t>demands</a:t>
            </a:r>
          </a:p>
          <a:p>
            <a:endParaRPr lang="en-AU" dirty="0"/>
          </a:p>
          <a:p>
            <a:r>
              <a:rPr lang="en-AU" dirty="0" smtClean="0"/>
              <a:t>Accrediting </a:t>
            </a:r>
            <a:r>
              <a:rPr lang="en-AU" dirty="0" smtClean="0"/>
              <a:t>J schools </a:t>
            </a:r>
            <a:r>
              <a:rPr lang="en-AU" dirty="0" smtClean="0"/>
              <a:t>in restrictive societies (Middle East) </a:t>
            </a:r>
            <a:endParaRPr lang="en-NZ" dirty="0"/>
          </a:p>
        </p:txBody>
      </p:sp>
    </p:spTree>
    <p:extLst>
      <p:ext uri="{BB962C8B-B14F-4D97-AF65-F5344CB8AC3E}">
        <p14:creationId xmlns:p14="http://schemas.microsoft.com/office/powerpoint/2010/main" val="3762443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3311</TotalTime>
  <Words>812</Words>
  <Application>Microsoft Office PowerPoint</Application>
  <PresentationFormat>On-screen Show (4:3)</PresentationFormat>
  <Paragraphs>136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OBTAINING ACEJMC ACCREDITATION FOR YOUR JOURNALISM SCHOOL</vt:lpstr>
      <vt:lpstr>Introduction</vt:lpstr>
      <vt:lpstr>Why accreditation?</vt:lpstr>
      <vt:lpstr>Why accreditation?</vt:lpstr>
      <vt:lpstr>Why accreditation?</vt:lpstr>
      <vt:lpstr>ACEJMC</vt:lpstr>
      <vt:lpstr>ACEJMC</vt:lpstr>
      <vt:lpstr>ACEJMC</vt:lpstr>
      <vt:lpstr>Controversial</vt:lpstr>
      <vt:lpstr>ACEJMC process</vt:lpstr>
      <vt:lpstr>ACEJMC process</vt:lpstr>
      <vt:lpstr>Site-visit team</vt:lpstr>
      <vt:lpstr>Nine standards</vt:lpstr>
      <vt:lpstr>Main issues for Massey</vt:lpstr>
      <vt:lpstr>Marketability</vt:lpstr>
      <vt:lpstr>Tips</vt:lpstr>
      <vt:lpstr>More resources</vt:lpstr>
      <vt:lpstr>Overall view</vt:lpstr>
      <vt:lpstr>OBTAINING ACEJMC ACCREDITATION FOR YOUR JOURNALISM SCHOOL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OBTAINING ACEJMC ACCREDITATION FOR YOUR JOURNALISM SCHOOL</dc:title>
  <dc:creator>JC</dc:creator>
  <cp:lastModifiedBy>JC</cp:lastModifiedBy>
  <cp:revision>48</cp:revision>
  <dcterms:created xsi:type="dcterms:W3CDTF">2016-11-03T20:19:44Z</dcterms:created>
  <dcterms:modified xsi:type="dcterms:W3CDTF">2017-06-28T09:47:40Z</dcterms:modified>
</cp:coreProperties>
</file>