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simgeye tıklayın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simgeye tıklayın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10/2/2023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7CB5E1-0933-4550-8B87-C94350F3DA24}"/>
              </a:ext>
            </a:extLst>
          </p:cNvPr>
          <p:cNvSpPr>
            <a:spLocks noGrp="1"/>
          </p:cNvSpPr>
          <p:nvPr>
            <p:ph type="ctrTitle"/>
          </p:nvPr>
        </p:nvSpPr>
        <p:spPr/>
        <p:txBody>
          <a:bodyPr/>
          <a:lstStyle/>
          <a:p>
            <a:r>
              <a:rPr lang="tr-TR" dirty="0"/>
              <a:t>ENT 321Ekonomi ve pazarlama</a:t>
            </a:r>
          </a:p>
        </p:txBody>
      </p:sp>
      <p:sp>
        <p:nvSpPr>
          <p:cNvPr id="3" name="Alt Başlık 2">
            <a:extLst>
              <a:ext uri="{FF2B5EF4-FFF2-40B4-BE49-F238E27FC236}">
                <a16:creationId xmlns:a16="http://schemas.microsoft.com/office/drawing/2014/main" id="{3486947F-D639-4487-8B63-3C837D55AC98}"/>
              </a:ext>
            </a:extLst>
          </p:cNvPr>
          <p:cNvSpPr>
            <a:spLocks noGrp="1"/>
          </p:cNvSpPr>
          <p:nvPr>
            <p:ph type="subTitle" idx="1"/>
          </p:nvPr>
        </p:nvSpPr>
        <p:spPr/>
        <p:txBody>
          <a:bodyPr>
            <a:normAutofit fontScale="92500" lnSpcReduction="20000"/>
          </a:bodyPr>
          <a:lstStyle/>
          <a:p>
            <a:r>
              <a:rPr lang="tr-TR" dirty="0"/>
              <a:t>Prof. Dr. Serkan güneş</a:t>
            </a:r>
          </a:p>
          <a:p>
            <a:r>
              <a:rPr lang="tr-TR" dirty="0"/>
              <a:t>2023-2024/güz</a:t>
            </a:r>
          </a:p>
          <a:p>
            <a:r>
              <a:rPr lang="tr-TR" dirty="0"/>
              <a:t>Bölüm ı</a:t>
            </a:r>
          </a:p>
          <a:p>
            <a:r>
              <a:rPr lang="tr-TR" dirty="0"/>
              <a:t>Temel bilgiler ve </a:t>
            </a:r>
            <a:r>
              <a:rPr lang="tr-TR"/>
              <a:t>tarihsel süreç I</a:t>
            </a:r>
            <a:endParaRPr lang="tr-TR" dirty="0"/>
          </a:p>
        </p:txBody>
      </p:sp>
    </p:spTree>
    <p:extLst>
      <p:ext uri="{BB962C8B-B14F-4D97-AF65-F5344CB8AC3E}">
        <p14:creationId xmlns:p14="http://schemas.microsoft.com/office/powerpoint/2010/main" val="1857552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MERKENTALİZM</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85000" lnSpcReduction="20000"/>
          </a:bodyPr>
          <a:lstStyle/>
          <a:p>
            <a:pPr algn="just"/>
            <a:r>
              <a:rPr lang="tr-TR" dirty="0"/>
              <a:t>Rönesans çağında (on dördüncü ila on yedinci yüzyıllar), ekonomik faaliyetleri artırarak değil, mümkün olduğunca değerli metallerden oluşan "hazine" oluşturmak suretiyle, uluslara sürdürülebilir güç ve nüfuz temin etme amacı taşıyan merkantilizm doktrini ortaya çıktı. Güçlü hazine, güçlü devletti ve hala öyle.</a:t>
            </a:r>
          </a:p>
          <a:p>
            <a:pPr algn="just"/>
            <a:r>
              <a:rPr lang="tr-TR" dirty="0"/>
              <a:t>Tefecilik üzerindeki kısıtlamalar kademeli olarak gevşetildi. Bunun sonuçlarından biri, </a:t>
            </a:r>
            <a:r>
              <a:rPr lang="tr-TR" dirty="0" err="1"/>
              <a:t>italya'daki</a:t>
            </a:r>
            <a:r>
              <a:rPr lang="tr-TR" dirty="0"/>
              <a:t> olağanüstü zengin ve güçlü </a:t>
            </a:r>
            <a:r>
              <a:rPr lang="tr-TR" dirty="0" err="1"/>
              <a:t>Medici</a:t>
            </a:r>
            <a:r>
              <a:rPr lang="tr-TR" dirty="0"/>
              <a:t> ailesi örneğindeki gibi bankerlerin yükselişi oldu.</a:t>
            </a:r>
          </a:p>
          <a:p>
            <a:pPr algn="just"/>
            <a:r>
              <a:rPr lang="tr-TR" dirty="0"/>
              <a:t>Bu görüşe göre, ekonomi sıfır toplamlı bir oyundur. Doğu Hindistan Şirketi'nin yöneticisi Thomas Mun'un (1571-1641) dediği gibi: "Bir adamın kaybı başka bir adamın kazancıdır." Adam Smith daha sonra bu doktrinin uluslara, "tüm komşularını fakirleştirmenin kendi menfaatlerine olduğu" fikrini aşıladığını söyledi. Bugün, ABD ve Çin dahil bazı ülkeler zaman zaman merkantilist, yani komşularını fakirleştiren ticaret politikaları izlemekle suçlanıyor.</a:t>
            </a:r>
          </a:p>
          <a:p>
            <a:pPr algn="just"/>
            <a:r>
              <a:rPr lang="tr-TR" dirty="0"/>
              <a:t>Deniz </a:t>
            </a:r>
            <a:r>
              <a:rPr lang="tr-TR" dirty="0" err="1"/>
              <a:t>taşımacıliğındaki</a:t>
            </a:r>
            <a:r>
              <a:rPr lang="tr-TR" dirty="0"/>
              <a:t> teknolojik gelişmeler ve </a:t>
            </a:r>
            <a:r>
              <a:rPr lang="tr-TR" dirty="0" err="1"/>
              <a:t>Kolomb</a:t>
            </a:r>
            <a:r>
              <a:rPr lang="tr-TR" dirty="0"/>
              <a:t> gibi kâşiflerin keşif gezileri, yeni ticaret yollarının kurulmasına ve dünya ticaretinde büyük patlamaya yol açtı. Ayrıca Yeni Dünya'da sonu yokmuş gibi görünen altın ve gümüş rezervinin keşfi, İspanya gibi ülkelerin (enflasyon sorun olsa da) kendilerini birdenbire zenginlik içinde bulmaları anlamına geliyordu.</a:t>
            </a:r>
          </a:p>
        </p:txBody>
      </p:sp>
    </p:spTree>
    <p:extLst>
      <p:ext uri="{BB962C8B-B14F-4D97-AF65-F5344CB8AC3E}">
        <p14:creationId xmlns:p14="http://schemas.microsoft.com/office/powerpoint/2010/main" val="383478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SANAYİ DEVRİMİ</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92500"/>
          </a:bodyPr>
          <a:lstStyle/>
          <a:p>
            <a:pPr algn="just"/>
            <a:r>
              <a:rPr lang="tr-TR" dirty="0"/>
              <a:t>On sekizinci yüzyılın ortalarına kadar, insan ırkının ekonomik çıktıları oldukça istikrarlıydı. Bu durum, Avrupa ve Amerika Birleşik Devletleri'nde yeni üretim süreçlerinin ortaya çıktığı Sanayi Devrimi ile değişti.</a:t>
            </a:r>
          </a:p>
          <a:p>
            <a:pPr algn="just"/>
            <a:r>
              <a:rPr lang="tr-TR" dirty="0"/>
              <a:t>Elle üretim, buharla çalışan makinelere ve ardından mekanize fabrikalara dönüştü. Etkilenen sektörler arasında tekstil, kimya, demir üretimi, ulaşım vb. vardı. Devrim, insanların hayatlarının her yönüne, özellikle de ekonomilerine dokundu.</a:t>
            </a:r>
          </a:p>
          <a:p>
            <a:pPr algn="just"/>
            <a:r>
              <a:rPr lang="tr-TR" dirty="0"/>
              <a:t>Makineleşme, gelir ve yaşam standartlarında büyük artışlara ve ayrıca nüfusta yüksek artış oranlarına yol açtı. Ayrıca, toprağı kontrol edenlerden, makineler ve fabrikalar aracılığıyla sermayeyi kontrol edenlere doğru bir güç kayması oldu.</a:t>
            </a:r>
          </a:p>
          <a:p>
            <a:pPr algn="just"/>
            <a:r>
              <a:rPr lang="tr-TR" dirty="0"/>
              <a:t>Sanayi Devrimi, 1824'te Büyük Britanya'da yasalaşan sendikalar gibi ekonomik kurumların ve şirketler hukukunun gelişimine de yol açtı.</a:t>
            </a:r>
          </a:p>
        </p:txBody>
      </p:sp>
    </p:spTree>
    <p:extLst>
      <p:ext uri="{BB962C8B-B14F-4D97-AF65-F5344CB8AC3E}">
        <p14:creationId xmlns:p14="http://schemas.microsoft.com/office/powerpoint/2010/main" val="3829198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ADAM SMITH</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92500" lnSpcReduction="20000"/>
          </a:bodyPr>
          <a:lstStyle/>
          <a:p>
            <a:pPr algn="just"/>
            <a:r>
              <a:rPr lang="tr-TR" dirty="0"/>
              <a:t>İskoç klasik iktisatçı Adam Smith, serbest rekabeti ve ekonomik büyümeyi vurgulayan yeni bir iktisat yaklaşımını savundu. Onun fikirleri kapitalist ekonomi hakkındaki düşüncelerimizi şekillendirdi.</a:t>
            </a:r>
          </a:p>
          <a:p>
            <a:pPr algn="just"/>
            <a:r>
              <a:rPr lang="tr-TR" dirty="0"/>
              <a:t>Değeri neyin oluşturduğu, iktisadın temel sorularından biridir. Merkantilistler için değer, kıymetli metalin ağırlığıyla ölçülüyordu. Ancak Sanayi Devrimi'nin şafağında yazan Smith, önemli olanın değiş tokuş dinamikleri olduğunu fark etti. Altın veya gümüşün değeri, üretim seviyeleri ve enflasyon gibi faktörlere göre değişiyordu. Fiyatın metalle ölçüldüğü konusunda merkantilistlerle ayni fikirdeydi ama değerin emekle belirlendiğini düşünüyordu.</a:t>
            </a:r>
          </a:p>
          <a:p>
            <a:pPr algn="just"/>
            <a:r>
              <a:rPr lang="tr-TR" dirty="0"/>
              <a:t>Bu nedenle, "nominal" fiyatlar ile bu tür etkileri ortadan kaldıran "reel" fiyatlar arasında bir ayrım yaptı. 1776 tarihli Ulusların Zenginliği kitabında: "Bir şeyin gerçek fiyatı, onu elde etmek isteyen adama o şeyin gerçek maliyeti, yani onu elde etmenin zahmet ve eziyetidir," diyordu.</a:t>
            </a:r>
          </a:p>
          <a:p>
            <a:pPr algn="just"/>
            <a:r>
              <a:rPr lang="tr-TR" dirty="0" err="1"/>
              <a:t>Kays</a:t>
            </a:r>
            <a:r>
              <a:rPr lang="tr-TR" dirty="0"/>
              <a:t> Bin el </a:t>
            </a:r>
            <a:r>
              <a:rPr lang="tr-TR" dirty="0" err="1"/>
              <a:t>Mülevvah</a:t>
            </a:r>
            <a:r>
              <a:rPr lang="tr-TR" dirty="0"/>
              <a:t>, yani </a:t>
            </a:r>
            <a:r>
              <a:rPr lang="tr-TR" dirty="0" err="1"/>
              <a:t>Mecun’un</a:t>
            </a:r>
            <a:r>
              <a:rPr lang="tr-TR" dirty="0"/>
              <a:t> hikayesini hatırlayalım. </a:t>
            </a:r>
          </a:p>
        </p:txBody>
      </p:sp>
    </p:spTree>
    <p:extLst>
      <p:ext uri="{BB962C8B-B14F-4D97-AF65-F5344CB8AC3E}">
        <p14:creationId xmlns:p14="http://schemas.microsoft.com/office/powerpoint/2010/main" val="4156725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GÖRÜNMEZ EL </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85000" lnSpcReduction="10000"/>
          </a:bodyPr>
          <a:lstStyle/>
          <a:p>
            <a:pPr algn="just"/>
            <a:r>
              <a:rPr lang="tr-TR" dirty="0"/>
              <a:t>Smith'in en kalıcı fikri-her ne kadar Ulusların Zenginliği kitabında bu tabir, ticaretle ilgili bir bölümde yalnızca bir kez yer alıyorsa da-fiyatları doğru seviyelerine yönlendiren, piyasaların "görünmez eli" fikri idi. Terim daha sonra iktisatçı Paul </a:t>
            </a:r>
            <a:r>
              <a:rPr lang="tr-TR" dirty="0" err="1"/>
              <a:t>Samuelson</a:t>
            </a:r>
            <a:r>
              <a:rPr lang="tr-TR" dirty="0"/>
              <a:t> tarafından Smith'in piyasaların çalışma tarzıyla ilgili vizyonunu açıklamak üzere popüler hale getirildi.</a:t>
            </a:r>
          </a:p>
          <a:p>
            <a:pPr algn="just"/>
            <a:r>
              <a:rPr lang="tr-TR" dirty="0"/>
              <a:t>Bu kurala göre, bir varlığın fiyatı, piyasa mekanizmaları tarafından otomatik olarak "doğal fiyatına" (yani emek değerine karşılık gelen fiyata) yönlendirilir. Bir mal çok pahalıysa, piyasaya daha fazla tedarikçi girecek ve rekabet fiyatı aşağı çekecektir. Fiyat çok düşükse, tedarikçiler iflas edecek veya piyasadan ayrılacak ve fiyat yükselecektir.</a:t>
            </a:r>
          </a:p>
          <a:p>
            <a:pPr algn="just"/>
            <a:r>
              <a:rPr lang="tr-TR" dirty="0"/>
              <a:t>Kasabın, bira üreticisinin veya fırıncının bize akşam yemeği sunması, yardımseverliklerinden değil, kendi kişisel çıkarlarından dolayıdır. Onların insanlığına değil, </a:t>
            </a:r>
            <a:r>
              <a:rPr lang="tr-TR" dirty="0" err="1"/>
              <a:t>özsevgilerine</a:t>
            </a:r>
            <a:r>
              <a:rPr lang="tr-TR" dirty="0"/>
              <a:t> hitap ederiz ve onlara kendi ihtiyaçlarımızı değil, elde edecekleri avantajları söyleriz.</a:t>
            </a:r>
          </a:p>
          <a:p>
            <a:pPr algn="just"/>
            <a:r>
              <a:rPr lang="tr-TR" dirty="0"/>
              <a:t>Ya da </a:t>
            </a:r>
            <a:r>
              <a:rPr lang="tr-TR" dirty="0" err="1"/>
              <a:t>Samuelson'ın</a:t>
            </a:r>
            <a:r>
              <a:rPr lang="tr-TR" dirty="0"/>
              <a:t> daha sonra 1948 tarihli İktisat kitabında </a:t>
            </a:r>
            <a:r>
              <a:rPr lang="tr-TR" dirty="0" err="1"/>
              <a:t>yenid</a:t>
            </a:r>
            <a:r>
              <a:rPr lang="tr-TR" dirty="0"/>
              <a:t> ifade ettiği gibi: "Her birey, yalnızca kişisel çıkarlarının peşinde koşarken, görünmez bir el tarafından herkes için en iyi olanı elde etmeye yönlendirilir."</a:t>
            </a:r>
          </a:p>
        </p:txBody>
      </p:sp>
    </p:spTree>
    <p:extLst>
      <p:ext uri="{BB962C8B-B14F-4D97-AF65-F5344CB8AC3E}">
        <p14:creationId xmlns:p14="http://schemas.microsoft.com/office/powerpoint/2010/main" val="588505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Klasik iktisat</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a:bodyPr>
          <a:lstStyle/>
          <a:p>
            <a:pPr algn="just"/>
            <a:r>
              <a:rPr lang="tr-TR" dirty="0"/>
              <a:t>Adam Smith genellikle klasik iktisat olarak bilinen ve çoğunlukla Britanya'da gelişen ekolün kurucusu kabul edilir.</a:t>
            </a:r>
          </a:p>
          <a:p>
            <a:pPr algn="just"/>
            <a:r>
              <a:rPr lang="tr-TR" dirty="0"/>
              <a:t>Thomas </a:t>
            </a:r>
            <a:r>
              <a:rPr lang="tr-TR" dirty="0" err="1"/>
              <a:t>Malthus</a:t>
            </a:r>
            <a:r>
              <a:rPr lang="tr-TR" dirty="0"/>
              <a:t> (1766-1834)-nüfus artışının kıtlık ve hastalıklarla sınırlanacağını savundu.</a:t>
            </a:r>
          </a:p>
          <a:p>
            <a:pPr algn="just"/>
            <a:r>
              <a:rPr lang="tr-TR" dirty="0"/>
              <a:t>Jean-</a:t>
            </a:r>
            <a:r>
              <a:rPr lang="tr-TR" dirty="0" err="1"/>
              <a:t>Baptiste</a:t>
            </a:r>
            <a:r>
              <a:rPr lang="tr-TR" dirty="0"/>
              <a:t> Say (1767-1832) -daha çok "Arz kendi talebini yaratır" diyen Say yasasıyla tanınır (ancak aslında böyle bir şey söylememiştir).</a:t>
            </a:r>
          </a:p>
          <a:p>
            <a:pPr algn="just"/>
            <a:r>
              <a:rPr lang="tr-TR" dirty="0"/>
              <a:t> David </a:t>
            </a:r>
            <a:r>
              <a:rPr lang="tr-TR" dirty="0" err="1"/>
              <a:t>Ricardo</a:t>
            </a:r>
            <a:r>
              <a:rPr lang="tr-TR" dirty="0"/>
              <a:t> (1772-1823) - uluslararası ticarette karşılaştırmalı üstünlük yasasını formüle etti.</a:t>
            </a:r>
          </a:p>
          <a:p>
            <a:pPr algn="just"/>
            <a:r>
              <a:rPr lang="tr-TR" dirty="0"/>
              <a:t>John </a:t>
            </a:r>
            <a:r>
              <a:rPr lang="tr-TR" dirty="0" err="1"/>
              <a:t>Stuart</a:t>
            </a:r>
            <a:r>
              <a:rPr lang="tr-TR" dirty="0"/>
              <a:t> </a:t>
            </a:r>
            <a:r>
              <a:rPr lang="tr-TR" dirty="0" err="1"/>
              <a:t>Mill</a:t>
            </a:r>
            <a:r>
              <a:rPr lang="tr-TR" dirty="0"/>
              <a:t> (1806-73)-faydacılığın önde gelen savunucusudur.</a:t>
            </a:r>
          </a:p>
          <a:p>
            <a:pPr marL="0" indent="0" algn="just">
              <a:buNone/>
            </a:pPr>
            <a:endParaRPr lang="tr-TR" dirty="0"/>
          </a:p>
        </p:txBody>
      </p:sp>
    </p:spTree>
    <p:extLst>
      <p:ext uri="{BB962C8B-B14F-4D97-AF65-F5344CB8AC3E}">
        <p14:creationId xmlns:p14="http://schemas.microsoft.com/office/powerpoint/2010/main" val="3792047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KARL MARX</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409156"/>
          </a:xfrm>
        </p:spPr>
        <p:txBody>
          <a:bodyPr>
            <a:normAutofit fontScale="77500" lnSpcReduction="20000"/>
          </a:bodyPr>
          <a:lstStyle/>
          <a:p>
            <a:pPr algn="just"/>
            <a:r>
              <a:rPr lang="tr-TR" dirty="0"/>
              <a:t>Alman filozof ve iktisatçı Karl </a:t>
            </a:r>
            <a:r>
              <a:rPr lang="tr-TR" dirty="0" err="1"/>
              <a:t>Marx</a:t>
            </a:r>
            <a:r>
              <a:rPr lang="tr-TR" dirty="0"/>
              <a:t>, Victoria dönemi fabrikalarında ve kenar mahallelerinde fazlasıyla sergilenen sosyal adaletsizliğin kapitalizmin doğal bir sonucu olduğuna ve nihayet kapitalizmin sonunu getireceğine inanıyordu.</a:t>
            </a:r>
          </a:p>
          <a:p>
            <a:pPr algn="just"/>
            <a:r>
              <a:rPr lang="tr-TR" dirty="0" err="1"/>
              <a:t>Marx'a</a:t>
            </a:r>
            <a:r>
              <a:rPr lang="tr-TR" dirty="0"/>
              <a:t> göre, toplum iki karşıt sınıfa bölünmüştür: üretim araçlarına sahip kapitalistler ve emeklerinin ürettiğinden başka bir serveti olmayan emekçiler. Zengin kapitalistler, işçilerden daha güçlü bir konuma sahiptir, bu nedenle ücretleri ve çalışma koşullarını dayatma güçleri vardır.</a:t>
            </a:r>
          </a:p>
          <a:p>
            <a:pPr algn="just"/>
            <a:r>
              <a:rPr lang="tr-TR" dirty="0" err="1"/>
              <a:t>Marx</a:t>
            </a:r>
            <a:r>
              <a:rPr lang="tr-TR" dirty="0"/>
              <a:t>, klasik iktisatçılardan büyük oranda etkilenmişti. Aslında onları "pespaye" haleflerinden ayırmak için "klasik iktisatçı" terimini o ortaya attı. Adam Smith gibi, </a:t>
            </a:r>
            <a:r>
              <a:rPr lang="tr-TR" dirty="0" err="1"/>
              <a:t>Marx</a:t>
            </a:r>
            <a:r>
              <a:rPr lang="tr-TR" dirty="0"/>
              <a:t> da emeği nihai değer kaynağı olarak gördü; ancak kapitalizmde emekçilerin ürettiği değer ile aldıkları ücret arasında bir uçurum vardı. Bu "artı değer", kapitalistler tarafından haksız yere kâr olarak alıkonuyordu.</a:t>
            </a:r>
          </a:p>
          <a:p>
            <a:pPr algn="just"/>
            <a:r>
              <a:rPr lang="tr-TR" dirty="0" err="1"/>
              <a:t>Marx</a:t>
            </a:r>
            <a:r>
              <a:rPr lang="tr-TR" dirty="0"/>
              <a:t>, zamanla sermayenin giderek yoğunlaşacağını ve işçilerin sömürülmesine ve yabancılaşmasına yol açacağını savunuyordu. Bu süreç sonunda devrime yol açacaktı. Kapital'de: "Çanlar, kapitalist özel mülkiyet için çalıyor. Mülke el koyanların mülküne el konacaktır," diyordu.</a:t>
            </a:r>
          </a:p>
          <a:p>
            <a:pPr algn="just"/>
            <a:r>
              <a:rPr lang="tr-TR" dirty="0"/>
              <a:t>Oldu mu? Olmadı, olamadı.</a:t>
            </a:r>
          </a:p>
        </p:txBody>
      </p:sp>
    </p:spTree>
    <p:extLst>
      <p:ext uri="{BB962C8B-B14F-4D97-AF65-F5344CB8AC3E}">
        <p14:creationId xmlns:p14="http://schemas.microsoft.com/office/powerpoint/2010/main" val="3365859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Marjinal devrim</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409156"/>
          </a:xfrm>
        </p:spPr>
        <p:txBody>
          <a:bodyPr>
            <a:normAutofit fontScale="85000" lnSpcReduction="10000"/>
          </a:bodyPr>
          <a:lstStyle/>
          <a:p>
            <a:pPr algn="just"/>
            <a:r>
              <a:rPr lang="tr-TR" dirty="0" err="1"/>
              <a:t>Marx</a:t>
            </a:r>
            <a:r>
              <a:rPr lang="tr-TR" dirty="0"/>
              <a:t>, kapitalizmin çöküşünün ana hatlarını çizerken, daha genç bir iktisatçı iktisat teorisinin temelini oluşturacak oldukça farklı bir "marjinal devrim" başlatıyordu.</a:t>
            </a:r>
          </a:p>
          <a:p>
            <a:pPr algn="just"/>
            <a:r>
              <a:rPr lang="tr-TR" dirty="0"/>
              <a:t>Marjinal devrim, İngiltere'de William </a:t>
            </a:r>
            <a:r>
              <a:rPr lang="tr-TR" dirty="0" err="1"/>
              <a:t>Stanley</a:t>
            </a:r>
            <a:r>
              <a:rPr lang="tr-TR" dirty="0"/>
              <a:t> </a:t>
            </a:r>
            <a:r>
              <a:rPr lang="tr-TR" dirty="0" err="1"/>
              <a:t>Jevons</a:t>
            </a:r>
            <a:r>
              <a:rPr lang="tr-TR" dirty="0"/>
              <a:t>, Fransa'da </a:t>
            </a:r>
            <a:r>
              <a:rPr lang="tr-TR" dirty="0" err="1"/>
              <a:t>Léon</a:t>
            </a:r>
            <a:r>
              <a:rPr lang="tr-TR" dirty="0"/>
              <a:t> </a:t>
            </a:r>
            <a:r>
              <a:rPr lang="tr-TR" dirty="0" err="1"/>
              <a:t>Walras</a:t>
            </a:r>
            <a:r>
              <a:rPr lang="tr-TR" dirty="0"/>
              <a:t> ve Avusturya'da Carl </a:t>
            </a:r>
            <a:r>
              <a:rPr lang="tr-TR" dirty="0" err="1"/>
              <a:t>Menger'in</a:t>
            </a:r>
            <a:r>
              <a:rPr lang="tr-TR" dirty="0"/>
              <a:t> birbirlerinden bağımsız olarak, değerin klasik iktisatçıların iddia ettiği gibi emek ile değil, bunun yerine faydayla, daha net konuşmak gerekirse marjinal faydayla ölçülmesi gerektiği sonucuna vardıkları 1870'lerin başlarına kadar uzanır.</a:t>
            </a:r>
          </a:p>
          <a:p>
            <a:pPr algn="just"/>
            <a:r>
              <a:rPr lang="tr-TR" dirty="0"/>
              <a:t>Fayda kavramı, onu kişinin mutluluğunu artıran nitelik biçiminde tanımlayan filozof </a:t>
            </a:r>
            <a:r>
              <a:rPr lang="tr-TR" dirty="0" err="1"/>
              <a:t>Jeremy</a:t>
            </a:r>
            <a:r>
              <a:rPr lang="tr-TR" dirty="0"/>
              <a:t> Bentham'a (1748-1832) dayanır. Sözde </a:t>
            </a:r>
            <a:r>
              <a:rPr lang="tr-TR" dirty="0" err="1"/>
              <a:t>Newtoncu</a:t>
            </a:r>
            <a:r>
              <a:rPr lang="tr-TR" dirty="0"/>
              <a:t> "hazcı </a:t>
            </a:r>
            <a:r>
              <a:rPr lang="tr-TR" dirty="0" err="1"/>
              <a:t>hesap"a</a:t>
            </a:r>
            <a:r>
              <a:rPr lang="tr-TR" dirty="0"/>
              <a:t> göre fayda hesaplanabilir: Bir yanda tüm zevklerin, diğer yanda ise tüm acıların değerlerini toplayın. Denge zevk tarafındaysa, bireyin çıkarları açısından, eylemin bütününe iyi gözle bakılacaktır. Denge acı tarafındaysa, bu sefer de eylem kötü olarak görülecektir.</a:t>
            </a:r>
          </a:p>
          <a:p>
            <a:pPr algn="just"/>
            <a:r>
              <a:rPr lang="tr-TR" dirty="0"/>
              <a:t>Marjinal </a:t>
            </a:r>
            <a:r>
              <a:rPr lang="tr-TR" dirty="0" err="1"/>
              <a:t>FaydaMarjinal</a:t>
            </a:r>
            <a:r>
              <a:rPr lang="tr-TR" dirty="0"/>
              <a:t> fayda, kişinin mevcut durumunu hesaba katar, bu nedenle örneğin onuncu baklavanın faydası muhtemelen birincinin faydasından daha azdır (azalan marjinal fayda örneği).</a:t>
            </a:r>
          </a:p>
        </p:txBody>
      </p:sp>
    </p:spTree>
    <p:extLst>
      <p:ext uri="{BB962C8B-B14F-4D97-AF65-F5344CB8AC3E}">
        <p14:creationId xmlns:p14="http://schemas.microsoft.com/office/powerpoint/2010/main" val="401346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err="1"/>
              <a:t>Neoklasik</a:t>
            </a:r>
            <a:r>
              <a:rPr lang="tr-TR" dirty="0"/>
              <a:t> iktisat</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409156"/>
          </a:xfrm>
        </p:spPr>
        <p:txBody>
          <a:bodyPr>
            <a:normAutofit fontScale="92500"/>
          </a:bodyPr>
          <a:lstStyle/>
          <a:p>
            <a:pPr algn="just"/>
            <a:r>
              <a:rPr lang="tr-TR" dirty="0"/>
              <a:t>Fayda teorisi, ekonominin Newton mekaniğine benzer bir "fayda ve kişisel çıkar mekaniği" kullanılarak matematiksel olarak modellenebileceğini öne sürüyordu. Fizikten ilham alan bu yaklaşım, </a:t>
            </a:r>
            <a:r>
              <a:rPr lang="tr-TR" dirty="0" err="1"/>
              <a:t>neoklasik</a:t>
            </a:r>
            <a:r>
              <a:rPr lang="tr-TR" dirty="0"/>
              <a:t> iktisat adıyla bilinir oldu.</a:t>
            </a:r>
          </a:p>
          <a:p>
            <a:pPr algn="just"/>
            <a:r>
              <a:rPr lang="tr-TR" dirty="0"/>
              <a:t>Emekten faydaya bu geçişin nedeni, kısmen klasik emek değer teorisi ile tutarlı olmayan, finans ve uluslararası ticaretin fiyat üzerindeki artan tesiriydi. Bununla birlikte, konuyu sağlam bir bilimsel temele oturtma isteği de bunda etkili oldu.</a:t>
            </a:r>
          </a:p>
          <a:p>
            <a:pPr algn="just"/>
            <a:r>
              <a:rPr lang="tr-TR" dirty="0" err="1"/>
              <a:t>Jevons</a:t>
            </a:r>
            <a:r>
              <a:rPr lang="tr-TR" dirty="0"/>
              <a:t>, "İktisat gerçek bir bilim olacaksa, yalnızca analojilerle uğraşmamalıdır; sistematik bir karaktere ulaşmış bütün diğer bilimler gibi gerçek denklemlerle çalışmalıdır," demişti.</a:t>
            </a:r>
          </a:p>
          <a:p>
            <a:pPr algn="just"/>
            <a:r>
              <a:rPr lang="tr-TR" dirty="0"/>
              <a:t>Enerjinin sosyal eşdeğeri olarak "birim fayda" adı altında bir fayda ölçüsü ortaya atıldı. Elbette, faydayı ölçmek emeği ölçmekten daha kolay değildi ancak </a:t>
            </a:r>
            <a:r>
              <a:rPr lang="tr-TR" dirty="0" err="1"/>
              <a:t>Jevons</a:t>
            </a:r>
            <a:r>
              <a:rPr lang="tr-TR" dirty="0"/>
              <a:t> bunun fiyat yoluyla dolaylı yoldan ölçülebileceğini savundu.</a:t>
            </a:r>
          </a:p>
        </p:txBody>
      </p:sp>
    </p:spTree>
    <p:extLst>
      <p:ext uri="{BB962C8B-B14F-4D97-AF65-F5344CB8AC3E}">
        <p14:creationId xmlns:p14="http://schemas.microsoft.com/office/powerpoint/2010/main" val="2834527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err="1"/>
              <a:t>Alfred</a:t>
            </a:r>
            <a:r>
              <a:rPr lang="tr-TR" dirty="0"/>
              <a:t> </a:t>
            </a:r>
            <a:r>
              <a:rPr lang="tr-TR" dirty="0" err="1"/>
              <a:t>marshall</a:t>
            </a:r>
            <a:endParaRPr lang="tr-TR" dirty="0"/>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409156"/>
          </a:xfrm>
        </p:spPr>
        <p:txBody>
          <a:bodyPr>
            <a:normAutofit fontScale="85000" lnSpcReduction="10000"/>
          </a:bodyPr>
          <a:lstStyle/>
          <a:p>
            <a:pPr algn="just"/>
            <a:r>
              <a:rPr lang="tr-TR" dirty="0"/>
              <a:t>Belki de en etkili </a:t>
            </a:r>
            <a:r>
              <a:rPr lang="tr-TR" dirty="0" err="1"/>
              <a:t>neoklasik</a:t>
            </a:r>
            <a:r>
              <a:rPr lang="tr-TR" dirty="0"/>
              <a:t> iktisatçı, 1890'da İktisadın </a:t>
            </a:r>
            <a:r>
              <a:rPr lang="tr-TR" dirty="0" err="1"/>
              <a:t>ilkeleri'ni</a:t>
            </a:r>
            <a:r>
              <a:rPr lang="tr-TR" dirty="0"/>
              <a:t> yazan </a:t>
            </a:r>
            <a:r>
              <a:rPr lang="tr-TR" dirty="0" err="1"/>
              <a:t>Alfred</a:t>
            </a:r>
            <a:r>
              <a:rPr lang="tr-TR" dirty="0"/>
              <a:t> Marshall oldu. Bu eser, 1950'lere kadar iktisat bölümlerinde ders kitabı olarak okutuldu.</a:t>
            </a:r>
          </a:p>
          <a:p>
            <a:pPr algn="just"/>
            <a:r>
              <a:rPr lang="tr-TR" dirty="0"/>
              <a:t>Marshall'ın ders kitabı, marjinal fayda, arz ve talep, esneklik ve ekonomik fazla da dahil olmak üzere bir dizi önemli fikri tutarlı bir bütün halinde birleştirdi. Bu fikirlerin çoğu, arz ve talebin fiyatla nasıl değiştiğini gösteren (daha sonra ayrıntılı şekilde tartışılacak) bir diyagram kullanılarak gösterilebilir. Talep eğrisi aşağı eğimlidir, çünkü Marshall'ın iddia ettiği gibi, tüketici talebi normalde fiyatla birlikte azalır. Arz eğrisi ise yukarı eğimlidir. Marshall, bu iki doğruyu, bir noktada birleşen ve o noktada fiyatı belirleyen, </a:t>
            </a:r>
            <a:r>
              <a:rPr lang="tr-TR" dirty="0" err="1"/>
              <a:t>makasin</a:t>
            </a:r>
            <a:r>
              <a:rPr lang="tr-TR" dirty="0"/>
              <a:t> iki koluna benzetti.</a:t>
            </a:r>
          </a:p>
          <a:p>
            <a:pPr algn="just"/>
            <a:r>
              <a:rPr lang="tr-TR" dirty="0"/>
              <a:t>İki eğrinin kesiştiği nokta, arzın talebe tam olarak denk geldiği ve piyasanın razı olduğu denge fiyatını temsil ediyordu. Buna kısmi denge analizi adı verildi, çünkü belirli bir mal için yalnızca bir piyasayı dikkate alıyordu. Birbiriyle bağlantılı kaç pazarın dengeye geldiği sorunu daha sonra </a:t>
            </a:r>
            <a:r>
              <a:rPr lang="tr-TR" dirty="0" err="1"/>
              <a:t>Léon</a:t>
            </a:r>
            <a:r>
              <a:rPr lang="tr-TR" dirty="0"/>
              <a:t> </a:t>
            </a:r>
            <a:r>
              <a:rPr lang="tr-TR" dirty="0" err="1"/>
              <a:t>Walras</a:t>
            </a:r>
            <a:r>
              <a:rPr lang="tr-TR" dirty="0"/>
              <a:t> tarafından ele </a:t>
            </a:r>
            <a:r>
              <a:rPr lang="tr-TR" dirty="0" err="1"/>
              <a:t>alındı.Marshall</a:t>
            </a:r>
            <a:r>
              <a:rPr lang="tr-TR" dirty="0"/>
              <a:t> ayrıca, </a:t>
            </a:r>
            <a:r>
              <a:rPr lang="tr-TR" dirty="0" err="1"/>
              <a:t>alani</a:t>
            </a:r>
            <a:r>
              <a:rPr lang="tr-TR" dirty="0"/>
              <a:t> tanımlayan "politik ekonomi" terimi yerine "iktisat" kelimesinin kullanımını yaygınlaştırdı.</a:t>
            </a:r>
          </a:p>
        </p:txBody>
      </p:sp>
    </p:spTree>
    <p:extLst>
      <p:ext uri="{BB962C8B-B14F-4D97-AF65-F5344CB8AC3E}">
        <p14:creationId xmlns:p14="http://schemas.microsoft.com/office/powerpoint/2010/main" val="1013200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Marjinal verimlilik</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409156"/>
          </a:xfrm>
        </p:spPr>
        <p:txBody>
          <a:bodyPr>
            <a:normAutofit fontScale="92500" lnSpcReduction="10000"/>
          </a:bodyPr>
          <a:lstStyle/>
          <a:p>
            <a:pPr algn="just"/>
            <a:r>
              <a:rPr lang="tr-TR" dirty="0"/>
              <a:t>Amerika Birleşik Devletleri'nde, iktisatçı John </a:t>
            </a:r>
            <a:r>
              <a:rPr lang="tr-TR" dirty="0" err="1"/>
              <a:t>Bates</a:t>
            </a:r>
            <a:r>
              <a:rPr lang="tr-TR" dirty="0"/>
              <a:t> </a:t>
            </a:r>
            <a:r>
              <a:rPr lang="tr-TR" dirty="0" err="1"/>
              <a:t>Clark</a:t>
            </a:r>
            <a:r>
              <a:rPr lang="tr-TR" dirty="0"/>
              <a:t> (1847-1938), marjinal fayda teorisini kazanç ve üretkenlik sorununa uyguladı.</a:t>
            </a:r>
          </a:p>
          <a:p>
            <a:pPr algn="just"/>
            <a:r>
              <a:rPr lang="tr-TR" dirty="0" err="1"/>
              <a:t>Clark'ın</a:t>
            </a:r>
            <a:r>
              <a:rPr lang="tr-TR" dirty="0"/>
              <a:t> analizi, insanların ürettiklerini kazandıkları sonucuna ulaşıyordu. Bir başka ifadeyle, 1899 tarihli </a:t>
            </a:r>
            <a:r>
              <a:rPr lang="tr-TR" dirty="0" err="1"/>
              <a:t>The</a:t>
            </a:r>
            <a:r>
              <a:rPr lang="tr-TR" dirty="0"/>
              <a:t> Distribution of </a:t>
            </a:r>
            <a:r>
              <a:rPr lang="tr-TR" dirty="0" err="1"/>
              <a:t>Wealth</a:t>
            </a:r>
            <a:r>
              <a:rPr lang="tr-TR" dirty="0"/>
              <a:t> [Servetin Dağılımı] adlı eserinde de geçtiği üzere "Gelirin topluma dağılımı bir doğa yasası yoluyla kontrol edilir... Bu yasa engelsiz çalışırsa, her üretim aktörüne kendi yarattığı servet kadarı verilir," diyordu.</a:t>
            </a:r>
          </a:p>
          <a:p>
            <a:pPr algn="just"/>
            <a:r>
              <a:rPr lang="tr-TR" dirty="0"/>
              <a:t>O sıralarda Birleşik Devletler, kısmen </a:t>
            </a:r>
            <a:r>
              <a:rPr lang="tr-TR" dirty="0" err="1"/>
              <a:t>Marx'ın</a:t>
            </a:r>
            <a:r>
              <a:rPr lang="tr-TR" dirty="0"/>
              <a:t> farklı teorilerinin oluşturduğu toplumsal huzursuzlukla çalkalandığı için </a:t>
            </a:r>
            <a:r>
              <a:rPr lang="tr-TR" dirty="0" err="1"/>
              <a:t>Clark'ın</a:t>
            </a:r>
            <a:r>
              <a:rPr lang="tr-TR" dirty="0"/>
              <a:t> bu bulgusu, kapitalizm destekçileri arasında büyük kabul gördü.</a:t>
            </a:r>
          </a:p>
          <a:p>
            <a:pPr algn="just"/>
            <a:r>
              <a:rPr lang="tr-TR" dirty="0"/>
              <a:t>İktisatçılar, daha sonra </a:t>
            </a:r>
            <a:r>
              <a:rPr lang="tr-TR" dirty="0" err="1"/>
              <a:t>Clark'ın</a:t>
            </a:r>
            <a:r>
              <a:rPr lang="tr-TR" dirty="0"/>
              <a:t> teorisini insan sermayesi (örneğin eğitim) gibi faktörleri de katacak şekilde geliştirdiler, ancak göreceğimiz gibi, adil bir ücretin nasıl oluşacağı sorusu üzerindeki tartışmalar hâlâ bitmedi.</a:t>
            </a:r>
          </a:p>
        </p:txBody>
      </p:sp>
    </p:spTree>
    <p:extLst>
      <p:ext uri="{BB962C8B-B14F-4D97-AF65-F5344CB8AC3E}">
        <p14:creationId xmlns:p14="http://schemas.microsoft.com/office/powerpoint/2010/main" val="221659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Ekonomi nedir?</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4724402"/>
          </a:xfrm>
        </p:spPr>
        <p:txBody>
          <a:bodyPr>
            <a:normAutofit fontScale="85000" lnSpcReduction="10000"/>
          </a:bodyPr>
          <a:lstStyle/>
          <a:p>
            <a:pPr algn="just"/>
            <a:r>
              <a:rPr lang="tr-TR" dirty="0"/>
              <a:t>Geleneksel tanımlardan birine göre Ekonomi, "kıtlığın" bilimidir.</a:t>
            </a:r>
          </a:p>
          <a:p>
            <a:pPr algn="just"/>
            <a:r>
              <a:rPr lang="tr-TR" dirty="0"/>
              <a:t>İngiliz </a:t>
            </a:r>
            <a:r>
              <a:rPr lang="tr-TR" dirty="0" err="1"/>
              <a:t>Ekonomiçı</a:t>
            </a:r>
            <a:r>
              <a:rPr lang="tr-TR" dirty="0"/>
              <a:t> </a:t>
            </a:r>
            <a:r>
              <a:rPr lang="tr-TR" dirty="0" err="1"/>
              <a:t>Lionel</a:t>
            </a:r>
            <a:r>
              <a:rPr lang="tr-TR" dirty="0"/>
              <a:t> </a:t>
            </a:r>
            <a:r>
              <a:rPr lang="tr-TR" dirty="0" err="1"/>
              <a:t>Robbins</a:t>
            </a:r>
            <a:r>
              <a:rPr lang="tr-TR" dirty="0"/>
              <a:t>, 1932'de "Ekonomi, farklı kullanımlara sahip kit kaynaklar ile sınırsız ihtiyaçlar arasında ilişki kurarak insan davranışları üzerinde çalışan bir bilimdir," diye yazmıştı. Economist dergisine göre, "En özlü, en objektif tanımla Ekonomi, toplumların kıt kaynaklarını nasıl kullandığının bilimidir.</a:t>
            </a:r>
          </a:p>
          <a:p>
            <a:pPr algn="just"/>
            <a:r>
              <a:rPr lang="tr-TR" dirty="0"/>
              <a:t>Bu ders te tercih ettiğimiz daha basit tanıma göreyse Ekonomi, para ile ilgili yapılan her türlü işlemin bilimidir.</a:t>
            </a:r>
          </a:p>
          <a:p>
            <a:pPr algn="just"/>
            <a:r>
              <a:rPr lang="tr-TR" dirty="0"/>
              <a:t>Fakat kimilerine göre Ekonomi, genel olarak insan sistemlerini analiz etmenin bir yöntemidir. </a:t>
            </a:r>
            <a:r>
              <a:rPr lang="tr-TR" dirty="0" err="1"/>
              <a:t>Ekonomiçı</a:t>
            </a:r>
            <a:r>
              <a:rPr lang="tr-TR" dirty="0"/>
              <a:t> </a:t>
            </a:r>
            <a:r>
              <a:rPr lang="tr-TR" dirty="0" err="1"/>
              <a:t>Gary</a:t>
            </a:r>
            <a:r>
              <a:rPr lang="tr-TR" dirty="0"/>
              <a:t> </a:t>
            </a:r>
            <a:r>
              <a:rPr lang="tr-TR" dirty="0" err="1"/>
              <a:t>Becker</a:t>
            </a:r>
            <a:r>
              <a:rPr lang="tr-TR" dirty="0"/>
              <a:t>, "Ekonomi, kit kaynakları birbirleriyle yarışan talepler arasında paylaştırma bilimidir" derken </a:t>
            </a:r>
            <a:r>
              <a:rPr lang="tr-TR" dirty="0" err="1"/>
              <a:t>Robbins'in</a:t>
            </a:r>
            <a:r>
              <a:rPr lang="tr-TR" dirty="0"/>
              <a:t> sözlerini yinelemiş oluyordu. Ama yaklaşımını 1976'da "maksimize edici davranış, sabit tercihler ve piyasa dengesinin acımasızca ve yılmadan kullanılan" bir kombinasyonu olarak yeniden tanımladı.</a:t>
            </a:r>
          </a:p>
          <a:p>
            <a:endParaRPr lang="tr-TR" dirty="0"/>
          </a:p>
        </p:txBody>
      </p:sp>
    </p:spTree>
    <p:extLst>
      <p:ext uri="{BB962C8B-B14F-4D97-AF65-F5344CB8AC3E}">
        <p14:creationId xmlns:p14="http://schemas.microsoft.com/office/powerpoint/2010/main" val="1808085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enflasyon</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409156"/>
          </a:xfrm>
        </p:spPr>
        <p:txBody>
          <a:bodyPr>
            <a:normAutofit fontScale="92500" lnSpcReduction="20000"/>
          </a:bodyPr>
          <a:lstStyle/>
          <a:p>
            <a:pPr algn="just"/>
            <a:r>
              <a:rPr lang="tr-TR" dirty="0"/>
              <a:t>Enflasyon, genel olarak fiyatlar yükseldiğinde meydana gelir, böylece para satın alma gücünü kaybeder. Enflasyon karmaşık bir olgu olsa da, temel nedeni, az malın peşinde çok paranın bulunmasıdır.</a:t>
            </a:r>
          </a:p>
          <a:p>
            <a:pPr algn="just"/>
            <a:r>
              <a:rPr lang="tr-TR" dirty="0"/>
              <a:t>Paranın miktar teorisi, daha sonra Amerikalı iktisatçı </a:t>
            </a:r>
            <a:r>
              <a:rPr lang="tr-TR" dirty="0" err="1"/>
              <a:t>Irving</a:t>
            </a:r>
            <a:r>
              <a:rPr lang="tr-TR" dirty="0"/>
              <a:t> </a:t>
            </a:r>
            <a:r>
              <a:rPr lang="tr-TR" dirty="0" err="1"/>
              <a:t>Fisher</a:t>
            </a:r>
            <a:r>
              <a:rPr lang="tr-TR" dirty="0"/>
              <a:t> (1867-1947) tarafından değişim denklemiyle geliştirildi. Teoriye göre MV = </a:t>
            </a:r>
            <a:r>
              <a:rPr lang="tr-TR" dirty="0" err="1"/>
              <a:t>PT'dir</a:t>
            </a:r>
            <a:r>
              <a:rPr lang="tr-TR" dirty="0"/>
              <a:t>. Burada M, dolaşımdaki para miktarı; V, paranın ortalama el değiştirme oranı (veya hızı); P, ortalama işlem fiyatı ve T, toplam işlem hacmidir. Denklemin sol tarafı basitçe toplam para akışını gösterir. Bir sterlinlik madeni para yılda üç kez el değiştiriyorsa, işlem olarak toplam 3 sterline karşılık gelir. Sağ taraf ise bir şeyler satın almak için harcanan para miktarını gösterir.</a:t>
            </a:r>
          </a:p>
          <a:p>
            <a:pPr algn="just"/>
            <a:r>
              <a:rPr lang="tr-TR" dirty="0" err="1"/>
              <a:t>Fisher</a:t>
            </a:r>
            <a:r>
              <a:rPr lang="tr-TR" dirty="0"/>
              <a:t>, V ve T'nin sabit olduğunu, dolayısıyla ortalama fiyat P'nin, M miktar parayla orantılı olması gerektiğini savunuyordu. Yani enflasyonu kontrol etmek için </a:t>
            </a:r>
            <a:r>
              <a:rPr lang="tr-TR" dirty="0" err="1"/>
              <a:t>Copernicus'un</a:t>
            </a:r>
            <a:r>
              <a:rPr lang="tr-TR" dirty="0"/>
              <a:t> dediği gibi para arzını kontrol etmeniz yeterliydi (daha sonra anlaşılacağı üzere, iş o kadar basit değil).</a:t>
            </a:r>
          </a:p>
          <a:p>
            <a:pPr algn="just"/>
            <a:endParaRPr lang="tr-TR" dirty="0"/>
          </a:p>
        </p:txBody>
      </p:sp>
    </p:spTree>
    <p:extLst>
      <p:ext uri="{BB962C8B-B14F-4D97-AF65-F5344CB8AC3E}">
        <p14:creationId xmlns:p14="http://schemas.microsoft.com/office/powerpoint/2010/main" val="400516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Servet nedir?</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4724402"/>
          </a:xfrm>
        </p:spPr>
        <p:txBody>
          <a:bodyPr>
            <a:normAutofit/>
          </a:bodyPr>
          <a:lstStyle/>
          <a:p>
            <a:pPr algn="just"/>
            <a:r>
              <a:rPr lang="tr-TR" dirty="0"/>
              <a:t>İktisadın temel sorularından biri de (ne olduğunu bildiğimizi varsaydığı) servetin nasıl çoğaltılacağıdır.</a:t>
            </a:r>
          </a:p>
          <a:p>
            <a:pPr algn="just"/>
            <a:r>
              <a:rPr lang="tr-TR" dirty="0"/>
              <a:t>Servet maddi ve sanal olarak ayrılabilir.</a:t>
            </a:r>
          </a:p>
          <a:p>
            <a:pPr algn="just"/>
            <a:r>
              <a:rPr lang="tr-TR" dirty="0"/>
              <a:t>Servetin bir ölçüsü, özellikle Sanayi Devrimi'nin başlamasından bu yana geçen 300 yılda, genel olarak muazzam gelişmeler gösteren «maddi» refahımızdır. Ayrıca, diğer bolluk ölçütlerinde de büyük artışlar yaşadık. Artık tarihte hiç sahip olmadığımız kadar çok eşyaya, daha gelişmiş oyuncaklara ve makinelere sahibiz. On dokuzuncu yüzyılın başlarında, İngiltere'de ortalama yaşam süresi (biraz da bebek ölümleri nedeniyle) yaklaşık 40 yıldı. Şimdiyse bunun neredeyse iki katıdır. Türkiye’de 76 yıldır.</a:t>
            </a:r>
          </a:p>
        </p:txBody>
      </p:sp>
    </p:spTree>
    <p:extLst>
      <p:ext uri="{BB962C8B-B14F-4D97-AF65-F5344CB8AC3E}">
        <p14:creationId xmlns:p14="http://schemas.microsoft.com/office/powerpoint/2010/main" val="1665314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Servet nedir?</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296422"/>
          </a:xfrm>
        </p:spPr>
        <p:txBody>
          <a:bodyPr>
            <a:normAutofit fontScale="92500" lnSpcReduction="10000"/>
          </a:bodyPr>
          <a:lstStyle/>
          <a:p>
            <a:pPr algn="just"/>
            <a:r>
              <a:rPr lang="tr-TR" dirty="0"/>
              <a:t>Ekonomi, aynı zamanda oldukça farklı bir başka servet türüyle, yani sanal servetle de ilgilenir. Bu da daha çok mülkiyet hakları yoluyla bir şeyi değerli kılma gücüyle alakalıdır. Örneğin, Bill Gates, Windows işletim sisteminde kullanma yetkileri tanımlayarak inanılmaz derecede büyük bir servete sahip olmuştur. Bilgisayar sunucularını çalıştırmak için kullanılan Linux yazılımı gibi açık kaynak kodu geliştiren programcılar, milyarlardan vazgeçmektedir. Tasarım fikridir ve sanal bir servettir.</a:t>
            </a:r>
          </a:p>
          <a:p>
            <a:pPr algn="just"/>
            <a:r>
              <a:rPr lang="tr-TR" dirty="0"/>
              <a:t>İşte Ekonomi, servetin parayla işlem gören bu gerçek ve sanal türleri arasında faaliyet gösterir. Para sistemi, gerçek mal ve hizmetlere karşılık gelen sanal sayılar atamanın bir yoludur. Maddi servetteki bu patlamayla birlikte iktisadın prestiji artmıştır ama Ekonomicilerin yalnızca destekleyici ve açıklayıcı bir rol oynadığını unutmamalıyız, çünkü Sanayi Devrimi Ekonomiciler tarafından değil, mühendisler tarafından gerçekleştirilmiştir! Ve daha sonra da görüleceği gibi, ekonomik büyüme her zaman büyük ilerlemelere karşılık gelmez.</a:t>
            </a:r>
          </a:p>
        </p:txBody>
      </p:sp>
    </p:spTree>
    <p:extLst>
      <p:ext uri="{BB962C8B-B14F-4D97-AF65-F5344CB8AC3E}">
        <p14:creationId xmlns:p14="http://schemas.microsoft.com/office/powerpoint/2010/main" val="574128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ANTİK ÇAĞDA ekonomi</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77500" lnSpcReduction="20000"/>
          </a:bodyPr>
          <a:lstStyle/>
          <a:p>
            <a:pPr algn="just"/>
            <a:r>
              <a:rPr lang="tr-TR" dirty="0"/>
              <a:t>"(Ekonomi) sözcüğü Yunanca kökenlidir. </a:t>
            </a:r>
            <a:r>
              <a:rPr lang="tr-TR" dirty="0" err="1"/>
              <a:t>Oikos</a:t>
            </a:r>
            <a:r>
              <a:rPr lang="tr-TR" dirty="0"/>
              <a:t> ("hane") ve </a:t>
            </a:r>
            <a:r>
              <a:rPr lang="tr-TR" dirty="0" err="1"/>
              <a:t>nomos</a:t>
            </a:r>
            <a:r>
              <a:rPr lang="tr-TR" dirty="0"/>
              <a:t> ("yasa") sözcüklerinin birleşiminden türetilmiştir. "Hane yasası" veya "ev yönetimi" anlamına gelir.</a:t>
            </a:r>
          </a:p>
          <a:p>
            <a:pPr algn="just"/>
            <a:r>
              <a:rPr lang="tr-TR" dirty="0"/>
              <a:t>Konuyla ilgili ilk kitaplardan biri, Platon'un çağdaşı olan filozof </a:t>
            </a:r>
            <a:r>
              <a:rPr lang="tr-TR" dirty="0" err="1"/>
              <a:t>Ksenophon'a</a:t>
            </a:r>
            <a:r>
              <a:rPr lang="tr-TR" dirty="0"/>
              <a:t> (MÖ 431-yaklaşık 360) aittir. </a:t>
            </a:r>
            <a:r>
              <a:rPr lang="tr-TR" dirty="0" err="1"/>
              <a:t>Oikonomikos</a:t>
            </a:r>
            <a:r>
              <a:rPr lang="tr-TR" dirty="0"/>
              <a:t> adlı kitabi "iyi hane yöneticisinin işlerini" tanımlıyordu. Atina'nın hem nüfus hem de karmaşıklık açısından hızla büyüdüğü bir zamanda yazılan kitap karmaşık işlerin en iyi işbölümü yoluyla yapılabileceğini savunuyordu ki daha sonra bu fikri Adam Smith de benimseyecekti.</a:t>
            </a:r>
          </a:p>
          <a:p>
            <a:pPr algn="just"/>
            <a:r>
              <a:rPr lang="tr-TR" dirty="0"/>
              <a:t>Platon (MÖ 427-347), Devlet adlı eserinde "koruyucular" adıyla bilinen filozof krallar tarafından yönetilen ütopik bir toplumdan söz etmişti. Yolsuzlukları önlemek için, bu koruyucuların "mülk sahibi olmalarına, altın veya gümüşe el sürmelerine izin verilmeyecek ve yalnızca temel bir geçim ücreti alacaklardı. Dolayısıyla kendileri için değil, bir bütün olarak toplumun refahı için çalışacaklardı.«</a:t>
            </a:r>
          </a:p>
          <a:p>
            <a:pPr algn="just"/>
            <a:r>
              <a:rPr lang="tr-TR" dirty="0"/>
              <a:t>Platon'un öğrencisi Aristoteles (MÖ 384-322), tüccarların genellikle değerli bir şey üreterek değil, sadece alışveriş veya tefecilik (faiz karşılığında borç verme) yoluyla zengin olduklarını fark etti. Bu nedenle </a:t>
            </a:r>
            <a:r>
              <a:rPr lang="tr-TR" dirty="0" err="1"/>
              <a:t>Politika'da</a:t>
            </a:r>
            <a:r>
              <a:rPr lang="tr-TR" dirty="0"/>
              <a:t> iki tür alışveriş tanımladı Gerçek ihtiyaçları karşılamayı amaçlayanı "doğal", yalnızca para kazanmayı hedefleyeni ise "yapay" olarak nitelendirdi.</a:t>
            </a:r>
          </a:p>
          <a:p>
            <a:pPr algn="just"/>
            <a:r>
              <a:rPr lang="tr-TR" dirty="0"/>
              <a:t>Göreceğimiz üzere, </a:t>
            </a:r>
            <a:r>
              <a:rPr lang="tr-TR" b="1" dirty="0"/>
              <a:t>yolsuzluk ve spekülasyon gibi etik konular, </a:t>
            </a:r>
            <a:r>
              <a:rPr lang="tr-TR" dirty="0"/>
              <a:t>Ekonomi için bugün hâlâ önemli bir sorun teşkil ederler.</a:t>
            </a:r>
          </a:p>
        </p:txBody>
      </p:sp>
    </p:spTree>
    <p:extLst>
      <p:ext uri="{BB962C8B-B14F-4D97-AF65-F5344CB8AC3E}">
        <p14:creationId xmlns:p14="http://schemas.microsoft.com/office/powerpoint/2010/main" val="2101990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SKOLASTİK ekonomi</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92500"/>
          </a:bodyPr>
          <a:lstStyle/>
          <a:p>
            <a:pPr algn="just"/>
            <a:r>
              <a:rPr lang="tr-TR" dirty="0"/>
              <a:t>Ortaçağda, bugün skolastik Ekonomi olarak bilinen ekonomik düşünce okulu, Aristoteles'in fikirlerini Hıristiyan ideolojisiyle birleştirdi ve etik sorunlara odaklandı.</a:t>
            </a:r>
          </a:p>
          <a:p>
            <a:pPr algn="just"/>
            <a:r>
              <a:rPr lang="tr-TR" dirty="0"/>
              <a:t>Paris ve Köln'de ders veren </a:t>
            </a:r>
            <a:r>
              <a:rPr lang="tr-TR" dirty="0" err="1"/>
              <a:t>Dominiken</a:t>
            </a:r>
            <a:r>
              <a:rPr lang="tr-TR" dirty="0"/>
              <a:t> rahip Aziz Thomas </a:t>
            </a:r>
            <a:r>
              <a:rPr lang="tr-TR" dirty="0" err="1"/>
              <a:t>Aquinas</a:t>
            </a:r>
            <a:r>
              <a:rPr lang="tr-TR" dirty="0"/>
              <a:t> (1225-74), Yunan felsefesinin rasyonelliğini vurgulayarak, "insandaki akıl, dünyadaki Tanrı gibidir," diye yazmıştı. Alıcının da satıcının da baskı altında hareket etmemesini yahut karşısındakinden yararlanmaya çalışmamasını, yani işlemlerin "adil fiyatlı" olması gerektiğini savunuyordu.</a:t>
            </a:r>
          </a:p>
          <a:p>
            <a:pPr algn="just"/>
            <a:r>
              <a:rPr lang="tr-TR" dirty="0"/>
              <a:t>Bunlar bugün de hâlâ güncelliğini koruyan sorunlardır. 1986 yılından bir araştırmada, rasgele seçilmiş bir grup Kanadalıya şu sorulmuştu:</a:t>
            </a:r>
          </a:p>
          <a:p>
            <a:pPr algn="just"/>
            <a:r>
              <a:rPr lang="tr-TR" b="1" dirty="0"/>
              <a:t>«Bir hırdavatçı 15 dolara kar küreği satıyor. Büyük bir kar fırtınasının ertesi sabahı mağaza, fiyatı 20 dolara yükseltiyor. Bu eylemi nasıl değerlendirirsiniz: Tamamen adil, kabul edilebilir, biraz adaletsiz ya da çok adaletsiz?»</a:t>
            </a:r>
          </a:p>
        </p:txBody>
      </p:sp>
    </p:spTree>
    <p:extLst>
      <p:ext uri="{BB962C8B-B14F-4D97-AF65-F5344CB8AC3E}">
        <p14:creationId xmlns:p14="http://schemas.microsoft.com/office/powerpoint/2010/main" val="220466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feodalizm</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85000" lnSpcReduction="10000"/>
          </a:bodyPr>
          <a:lstStyle/>
          <a:p>
            <a:pPr algn="just"/>
            <a:r>
              <a:rPr lang="tr-TR" dirty="0"/>
              <a:t>Ekonomi daima hâkim sosyal yapılar ve inançlar tarafından şekillendirilir. Skolastik Ekonomi da paradan ziyade toprağın ve gücün önemli olduğu, Avrupa'daki feodal sistemin bir ürünüydü.</a:t>
            </a:r>
          </a:p>
          <a:p>
            <a:pPr algn="just"/>
            <a:r>
              <a:rPr lang="tr-TR" dirty="0"/>
              <a:t>Hükümdarlar lortlarına toprak verirdi, onlar da mülkte çalışma, askerlik hizmeti ve tarımsal ürünün bir kısmı karşılığında tebaalarına arazileri pay ederlerdi. Geniş araziler, toplu kullanılan ortak alanlar olarak ayrılır, hayvan otlatma ve yakacak odun toplama gibi amaçlar için kullanılırdı. En güçlü toprak sahibi de para ve ekonomi hakkında en çok görüş bildiren Kilise idi.</a:t>
            </a:r>
          </a:p>
          <a:p>
            <a:pPr algn="just"/>
            <a:r>
              <a:rPr lang="tr-TR" dirty="0"/>
              <a:t>Odak, verimlilik değil etik üzerindeydi. Thomas </a:t>
            </a:r>
            <a:r>
              <a:rPr lang="tr-TR" dirty="0" err="1"/>
              <a:t>Aquinas'a</a:t>
            </a:r>
            <a:r>
              <a:rPr lang="tr-TR" dirty="0"/>
              <a:t> göre, "Hayırseverlik, tüm erdemlerle ilişkilidir, dolayısıyla tüm erdemlerin anasıdır." Hırs, ölümcül bir günah olarak görülürdü. Artık feodal bir sistemde yaşamıyoruz, ancak bugün de aynı sorunlarla karşı karşıyayız. Örneğin, günümüzde dünyanın atmosferi gibi ortak alanların nasıl başarıyla yönetileceği sorusu ivedilikle yanıt beklemektedir. Ve bugün, tekelci toprak sahiplerinin yerini, dijital feodalizm diye anılan sistemde var olan tekelci fikri mülkiyet sahipleri almıştır.</a:t>
            </a:r>
          </a:p>
          <a:p>
            <a:pPr algn="just"/>
            <a:r>
              <a:rPr lang="tr-TR" b="1" dirty="0"/>
              <a:t>Feodalizm devam etmekte midir?</a:t>
            </a:r>
          </a:p>
        </p:txBody>
      </p:sp>
    </p:spTree>
    <p:extLst>
      <p:ext uri="{BB962C8B-B14F-4D97-AF65-F5344CB8AC3E}">
        <p14:creationId xmlns:p14="http://schemas.microsoft.com/office/powerpoint/2010/main" val="26728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İSLAM EKONOMİSİ</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85000" lnSpcReduction="10000"/>
          </a:bodyPr>
          <a:lstStyle/>
          <a:p>
            <a:pPr algn="just"/>
            <a:r>
              <a:rPr lang="tr-TR" dirty="0"/>
              <a:t>İncil’de olduğu gibi, Kuran gibi kutsal İslami metinler de iktisadı ilgilendiren ifadelere yer verir. İslam hukuku borç alım satımını, faiz uygulamalarını ve kumar oynamayı yasaklar. İslam ayrıca her finansal varlığın gerçek (reel) bir varlığa dayanması gerektiğini söyler.</a:t>
            </a:r>
          </a:p>
          <a:p>
            <a:pPr algn="just"/>
            <a:r>
              <a:rPr lang="tr-TR" dirty="0"/>
              <a:t>İslam ekonomisinin kurucusu olarak genellikle âlim </a:t>
            </a:r>
            <a:r>
              <a:rPr lang="tr-TR" dirty="0" err="1"/>
              <a:t>İbn</a:t>
            </a:r>
            <a:r>
              <a:rPr lang="tr-TR" dirty="0"/>
              <a:t> Haldun (1332-1406) görülür. Fikirlerinin birçoğu, Adam Smith'e ilham kaynağı olmuştur. Örneğin, hasat sırasında işbölümünün nasıl artı değer yarattığını ortaya koymuş, "İşbirliği yoluyla, kişilerin kendi ihtiyaçlarından katbekat fazla ihtiyaçlar karşılanabilir," demiştir.</a:t>
            </a:r>
          </a:p>
          <a:p>
            <a:pPr algn="just"/>
            <a:r>
              <a:rPr lang="tr-TR" dirty="0" err="1"/>
              <a:t>ibn</a:t>
            </a:r>
            <a:r>
              <a:rPr lang="tr-TR" dirty="0"/>
              <a:t> Haldun, aynı zamanda (daha sonra tartışılacağı üzere) emek değer teorisinin bir versiyonunu ve arz talep teorisini geliştiren kişi olarak da tanınır. Vergi politikası hakkındaki görüşleri, Ronald Reagan tarafından bile dile getirilmiştir. </a:t>
            </a:r>
            <a:r>
              <a:rPr lang="tr-TR" dirty="0" err="1"/>
              <a:t>İbn</a:t>
            </a:r>
            <a:r>
              <a:rPr lang="tr-TR" dirty="0"/>
              <a:t> Haldun, "Bilinmelidir ki, hanedanların başlangıcında küçük oranlarda vergilerle büyük gelir sağlanır. Hanedanların sonlarına doğru ise vergi oranları yükselir ama gelirlerde azalma olur," yazmıştı. Reagan da "düşük vergi oranları ile yüksek gelirler elde etmeye çalışıyoruz," demişti. İslami finans, büyük miktarlarda borç alım satımını, faiz yükünü ve gerçek hiçbir dayanağı olmayan türevler üzerine kumar oynamayı içeren modern finansal sistemimize farklı bir bakış açısı getiriyor.</a:t>
            </a:r>
          </a:p>
        </p:txBody>
      </p:sp>
    </p:spTree>
    <p:extLst>
      <p:ext uri="{BB962C8B-B14F-4D97-AF65-F5344CB8AC3E}">
        <p14:creationId xmlns:p14="http://schemas.microsoft.com/office/powerpoint/2010/main" val="277186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738B8-4F7E-433D-87CB-B5C656C5FF45}"/>
              </a:ext>
            </a:extLst>
          </p:cNvPr>
          <p:cNvSpPr>
            <a:spLocks noGrp="1"/>
          </p:cNvSpPr>
          <p:nvPr>
            <p:ph type="title"/>
          </p:nvPr>
        </p:nvSpPr>
        <p:spPr>
          <a:xfrm>
            <a:off x="1143001" y="207246"/>
            <a:ext cx="9905998" cy="859553"/>
          </a:xfrm>
        </p:spPr>
        <p:txBody>
          <a:bodyPr/>
          <a:lstStyle/>
          <a:p>
            <a:r>
              <a:rPr lang="tr-TR" dirty="0"/>
              <a:t>Çift taraflı kayıt sistemi</a:t>
            </a:r>
          </a:p>
        </p:txBody>
      </p:sp>
      <p:sp>
        <p:nvSpPr>
          <p:cNvPr id="3" name="İçerik Yer Tutucusu 2">
            <a:extLst>
              <a:ext uri="{FF2B5EF4-FFF2-40B4-BE49-F238E27FC236}">
                <a16:creationId xmlns:a16="http://schemas.microsoft.com/office/drawing/2014/main" id="{5CE1A0E1-77D5-4F00-891E-B5F676DD9F39}"/>
              </a:ext>
            </a:extLst>
          </p:cNvPr>
          <p:cNvSpPr>
            <a:spLocks noGrp="1"/>
          </p:cNvSpPr>
          <p:nvPr>
            <p:ph idx="1"/>
          </p:nvPr>
        </p:nvSpPr>
        <p:spPr>
          <a:xfrm>
            <a:off x="1141412" y="1066800"/>
            <a:ext cx="9905999" cy="5583954"/>
          </a:xfrm>
        </p:spPr>
        <p:txBody>
          <a:bodyPr>
            <a:normAutofit fontScale="92500" lnSpcReduction="20000"/>
          </a:bodyPr>
          <a:lstStyle/>
          <a:p>
            <a:pPr algn="just"/>
            <a:r>
              <a:rPr lang="tr-TR" dirty="0"/>
              <a:t>On beşinci yüzyılda paranın artan rolü, takibini kolaylaştıracak bir yöntem arayışına neden oldu. Ticari Muhasebede yüz yılı aşkın bir süredir kullanılmakta olan çift taraflı kayıt sistemi, ilk olarak matematikçi </a:t>
            </a:r>
            <a:r>
              <a:rPr lang="tr-TR" dirty="0" err="1"/>
              <a:t>Fransisken</a:t>
            </a:r>
            <a:r>
              <a:rPr lang="tr-TR" dirty="0"/>
              <a:t> rahip Luca </a:t>
            </a:r>
            <a:r>
              <a:rPr lang="tr-TR" dirty="0" err="1"/>
              <a:t>Pacioli'nin</a:t>
            </a:r>
            <a:r>
              <a:rPr lang="tr-TR" dirty="0"/>
              <a:t> 1494 tarihli </a:t>
            </a:r>
            <a:r>
              <a:rPr lang="tr-TR" dirty="0" err="1"/>
              <a:t>Summa</a:t>
            </a:r>
            <a:r>
              <a:rPr lang="tr-TR" dirty="0"/>
              <a:t> de </a:t>
            </a:r>
            <a:r>
              <a:rPr lang="tr-TR" dirty="0" err="1"/>
              <a:t>arithmetica</a:t>
            </a:r>
            <a:r>
              <a:rPr lang="tr-TR" dirty="0"/>
              <a:t> adlı kitabında tarif edilmiştir.</a:t>
            </a:r>
          </a:p>
          <a:p>
            <a:pPr algn="just"/>
            <a:r>
              <a:rPr lang="tr-TR" dirty="0"/>
              <a:t>Bu yöntemle işletmenin kârlılık durumunu hızlı bir şekilde görme olanağı oluyordu. Charles Dickens'in 1849 tarihli David </a:t>
            </a:r>
            <a:r>
              <a:rPr lang="tr-TR" dirty="0" err="1"/>
              <a:t>Copperfield</a:t>
            </a:r>
            <a:r>
              <a:rPr lang="tr-TR" dirty="0"/>
              <a:t> romanında Bay </a:t>
            </a:r>
            <a:r>
              <a:rPr lang="tr-TR" dirty="0" err="1"/>
              <a:t>Micawber</a:t>
            </a:r>
            <a:r>
              <a:rPr lang="tr-TR" dirty="0"/>
              <a:t>, "Yıllık gelir 20 sterlin, yıllık harcama 19,19,6 sterlin; sonuç mutluluk. Yıllık gelir 20 sterlin, yıllık harcama 20,06 ise sonuç sefalet," diyordu.</a:t>
            </a:r>
          </a:p>
          <a:p>
            <a:pPr algn="just"/>
            <a:r>
              <a:rPr lang="tr-TR" dirty="0"/>
              <a:t>Yönteme çift taraflı kayıt denmesinin nedeni, her işlemin bir kez borç ve bir kez alacak olarak iki farklı hesaba girilmesidir. Bir taraftaki her alacak için, diğer tarafta bir borç hanesi vardır. Yöntem, hataların tespit edilmesini kolaylaştırıyordu çünkü tüm hesaplardaki alacakların toplamı, borçların toplamı ile dengelenmek durumundaydı.</a:t>
            </a:r>
          </a:p>
          <a:p>
            <a:pPr algn="just"/>
            <a:r>
              <a:rPr lang="tr-TR" dirty="0"/>
              <a:t>Gelirler giderleri karşılıyor mu? Kar mı zarar mı?</a:t>
            </a:r>
          </a:p>
        </p:txBody>
      </p:sp>
    </p:spTree>
    <p:extLst>
      <p:ext uri="{BB962C8B-B14F-4D97-AF65-F5344CB8AC3E}">
        <p14:creationId xmlns:p14="http://schemas.microsoft.com/office/powerpoint/2010/main" val="2786211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228</TotalTime>
  <Words>3084</Words>
  <Application>Microsoft Office PowerPoint</Application>
  <PresentationFormat>Widescreen</PresentationFormat>
  <Paragraphs>97</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Tw Cen MT</vt:lpstr>
      <vt:lpstr>Devre</vt:lpstr>
      <vt:lpstr>ENT 321Ekonomi ve pazarlama</vt:lpstr>
      <vt:lpstr>Ekonomi nedir?</vt:lpstr>
      <vt:lpstr>Servet nedir?</vt:lpstr>
      <vt:lpstr>Servet nedir?</vt:lpstr>
      <vt:lpstr>ANTİK ÇAĞDA ekonomi</vt:lpstr>
      <vt:lpstr>SKOLASTİK ekonomi</vt:lpstr>
      <vt:lpstr>feodalizm</vt:lpstr>
      <vt:lpstr>İSLAM EKONOMİSİ</vt:lpstr>
      <vt:lpstr>Çift taraflı kayıt sistemi</vt:lpstr>
      <vt:lpstr>MERKENTALİZM</vt:lpstr>
      <vt:lpstr>SANAYİ DEVRİMİ</vt:lpstr>
      <vt:lpstr>ADAM SMITH</vt:lpstr>
      <vt:lpstr>GÖRÜNMEZ EL </vt:lpstr>
      <vt:lpstr>Klasik iktisat</vt:lpstr>
      <vt:lpstr>KARL MARX</vt:lpstr>
      <vt:lpstr>Marjinal devrim</vt:lpstr>
      <vt:lpstr>Neoklasik iktisat</vt:lpstr>
      <vt:lpstr>Alfred marshall</vt:lpstr>
      <vt:lpstr>Marjinal verimlilik</vt:lpstr>
      <vt:lpstr>enflasyon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 321Ekonomi ve pazarlama</dc:title>
  <dc:creator>idserkangunes@gmail.com</dc:creator>
  <cp:lastModifiedBy>idserkangunes@gmail.com</cp:lastModifiedBy>
  <cp:revision>13</cp:revision>
  <dcterms:created xsi:type="dcterms:W3CDTF">2023-08-22T06:27:18Z</dcterms:created>
  <dcterms:modified xsi:type="dcterms:W3CDTF">2023-10-02T14:11:37Z</dcterms:modified>
</cp:coreProperties>
</file>