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7" d="100"/>
          <a:sy n="77"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10/24/2023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a:t>Resim eklemek için simgeye tıklayın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dirty="0"/>
              <a:t>10/24/2023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simgeye tıklayın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simgeye tıklayın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simgeye tıklayın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dirty="0"/>
              <a:t>10/24/2023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10/24/2023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41410" y="3073397"/>
            <a:ext cx="4878391" cy="271780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3073397"/>
            <a:ext cx="4875210" cy="271780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10/24/2023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7CB5E1-0933-4550-8B87-C94350F3DA24}"/>
              </a:ext>
            </a:extLst>
          </p:cNvPr>
          <p:cNvSpPr>
            <a:spLocks noGrp="1"/>
          </p:cNvSpPr>
          <p:nvPr>
            <p:ph type="ctrTitle"/>
          </p:nvPr>
        </p:nvSpPr>
        <p:spPr/>
        <p:txBody>
          <a:bodyPr/>
          <a:lstStyle/>
          <a:p>
            <a:r>
              <a:rPr lang="tr-TR" dirty="0"/>
              <a:t>ENT 321Ekonomi ve pazarlama</a:t>
            </a:r>
          </a:p>
        </p:txBody>
      </p:sp>
      <p:sp>
        <p:nvSpPr>
          <p:cNvPr id="3" name="Alt Başlık 2">
            <a:extLst>
              <a:ext uri="{FF2B5EF4-FFF2-40B4-BE49-F238E27FC236}">
                <a16:creationId xmlns:a16="http://schemas.microsoft.com/office/drawing/2014/main" id="{3486947F-D639-4487-8B63-3C837D55AC98}"/>
              </a:ext>
            </a:extLst>
          </p:cNvPr>
          <p:cNvSpPr>
            <a:spLocks noGrp="1"/>
          </p:cNvSpPr>
          <p:nvPr>
            <p:ph type="subTitle" idx="1"/>
          </p:nvPr>
        </p:nvSpPr>
        <p:spPr/>
        <p:txBody>
          <a:bodyPr>
            <a:normAutofit fontScale="92500" lnSpcReduction="20000"/>
          </a:bodyPr>
          <a:lstStyle/>
          <a:p>
            <a:r>
              <a:rPr lang="tr-TR" dirty="0"/>
              <a:t>Prof. Dr. Serkan güneş</a:t>
            </a:r>
          </a:p>
          <a:p>
            <a:r>
              <a:rPr lang="tr-TR" dirty="0"/>
              <a:t>2023-2024/güz</a:t>
            </a:r>
          </a:p>
          <a:p>
            <a:r>
              <a:rPr lang="tr-TR" dirty="0"/>
              <a:t>Bölüm III</a:t>
            </a:r>
          </a:p>
          <a:p>
            <a:r>
              <a:rPr lang="tr-TR" dirty="0"/>
              <a:t>MAKROİKTİSAT – TEMEL KAVRAMLAR</a:t>
            </a:r>
          </a:p>
        </p:txBody>
      </p:sp>
    </p:spTree>
    <p:extLst>
      <p:ext uri="{BB962C8B-B14F-4D97-AF65-F5344CB8AC3E}">
        <p14:creationId xmlns:p14="http://schemas.microsoft.com/office/powerpoint/2010/main" val="1857552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piyasalar</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92500" lnSpcReduction="10000"/>
          </a:bodyPr>
          <a:lstStyle/>
          <a:p>
            <a:pPr algn="just"/>
            <a:r>
              <a:rPr lang="tr-TR" dirty="0"/>
              <a:t>Mülkiyet hakları gibi, piyasalar da salt ekonomik bir  iktisat disiplininden çok daha uzun süredir varlığını sürdürmektedir ve değerlendirmede açıkça görülmeyen sosyal boyutlara sahiptir.</a:t>
            </a:r>
          </a:p>
          <a:p>
            <a:pPr algn="just"/>
            <a:r>
              <a:rPr lang="tr-TR" dirty="0"/>
              <a:t>İktisatçı Karl </a:t>
            </a:r>
            <a:r>
              <a:rPr lang="tr-TR" dirty="0" err="1"/>
              <a:t>Polanyi</a:t>
            </a:r>
            <a:r>
              <a:rPr lang="tr-TR" dirty="0"/>
              <a:t> (1886-1964), piyasaların en iyi "ekonomik ve ekonomik olmayan kurumlar içinde ve iç içe geçmiş" olarak gözlemlenebildiğini savunuyordu. </a:t>
            </a:r>
            <a:r>
              <a:rPr lang="tr-TR" dirty="0" err="1"/>
              <a:t>Polanyi'nin</a:t>
            </a:r>
            <a:r>
              <a:rPr lang="tr-TR" dirty="0"/>
              <a:t> birçok kez belirttiği üzere, "piyasa ekonomisi kurumsal bir </a:t>
            </a:r>
            <a:r>
              <a:rPr lang="tr-TR" dirty="0" err="1"/>
              <a:t>yapıdır".Bu</a:t>
            </a:r>
            <a:r>
              <a:rPr lang="tr-TR" dirty="0"/>
              <a:t> kurumlar arasında mülkiyet hakları ve sözleşme hukuku sistemi, kredi gibi finansal hizmetler, elektrik ve ulaşım gibi kamusal altyapılar, güvenilir ve eğitimli bir işgücüne erişim, kamu polisliği tarafından korunan güvenli bir ortam, tüketicileri bilgilendirmek için bir sistem ve benzerleri sayılabilir.</a:t>
            </a:r>
          </a:p>
          <a:p>
            <a:pPr algn="just"/>
            <a:r>
              <a:rPr lang="tr-TR" dirty="0"/>
              <a:t>Özellikle paraya dayalı piyasalar, istikrarlı bir para biriminin varlığına ve korunmasına ihtiyaç duyar. Para ile ilgili bölümde görüldüğü üzere, para sistemi birdenbire ortaya çıkmadı ve bugün dikkatle tasarlanan ve sürdürülen sosyal teknolojinin muhafaza edilen bir parçası olarak görülüyor.</a:t>
            </a:r>
          </a:p>
          <a:p>
            <a:pPr algn="just"/>
            <a:endParaRPr lang="tr-TR" dirty="0"/>
          </a:p>
        </p:txBody>
      </p:sp>
    </p:spTree>
    <p:extLst>
      <p:ext uri="{BB962C8B-B14F-4D97-AF65-F5344CB8AC3E}">
        <p14:creationId xmlns:p14="http://schemas.microsoft.com/office/powerpoint/2010/main" val="1428099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Serbest piyasa ekonomisi</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77500" lnSpcReduction="20000"/>
          </a:bodyPr>
          <a:lstStyle/>
          <a:p>
            <a:pPr algn="just"/>
            <a:r>
              <a:rPr lang="tr-TR" dirty="0"/>
              <a:t>Serbest piyasa ekonomisi, ekonomik özgürlüğün temel ilkelerini savunan bir ekonomidir.</a:t>
            </a:r>
          </a:p>
          <a:p>
            <a:pPr algn="just"/>
            <a:r>
              <a:rPr lang="tr-TR" dirty="0"/>
              <a:t>Ekonomik özgürlüğün ilkeleri; özel mülkiyetin tanınması, fiyat düzenlemesinin olmaması, hükümet tarafından yapılan kısıtlamaların asgari tutulması ve </a:t>
            </a:r>
            <a:r>
              <a:rPr lang="tr-TR" dirty="0" err="1"/>
              <a:t>Milton</a:t>
            </a:r>
            <a:r>
              <a:rPr lang="tr-TR" dirty="0"/>
              <a:t> </a:t>
            </a:r>
            <a:r>
              <a:rPr lang="tr-TR" dirty="0" err="1"/>
              <a:t>Friedman'ın</a:t>
            </a:r>
            <a:r>
              <a:rPr lang="tr-TR" dirty="0"/>
              <a:t> 1984'te belirttiği gibi, "bireyleri-ya da isterseniz aileyi-toplumun ana unsuru kabul eden bir sistem" kurulmasıdır. </a:t>
            </a:r>
            <a:r>
              <a:rPr lang="tr-TR" dirty="0" err="1"/>
              <a:t>Friedman</a:t>
            </a:r>
            <a:r>
              <a:rPr lang="tr-TR" dirty="0"/>
              <a:t> der ki: "Bireylerin, başkalarının aynı şeyi yapma haklarına müdahale etmedikleri sürece, kendi amaçlarını istedikleri yönde gerçekleştirme özgürlüğüne sahip oldukları bir toplum görmek isterim.«</a:t>
            </a:r>
          </a:p>
          <a:p>
            <a:pPr algn="just"/>
            <a:r>
              <a:rPr lang="tr-TR" dirty="0"/>
              <a:t>Ekonomik özgürlük kavramını da net tanımlamak zordur, çünkü bir kişinin özgürlüğü genellikle bir başkasının köleliği demektir. </a:t>
            </a:r>
            <a:r>
              <a:rPr lang="tr-TR" dirty="0" err="1"/>
              <a:t>Heritage</a:t>
            </a:r>
            <a:r>
              <a:rPr lang="tr-TR" dirty="0"/>
              <a:t> </a:t>
            </a:r>
            <a:r>
              <a:rPr lang="tr-TR" dirty="0" err="1"/>
              <a:t>Foundation'a</a:t>
            </a:r>
            <a:r>
              <a:rPr lang="tr-TR" dirty="0"/>
              <a:t> göre, dünyanın ekonomik olarak en özgür yerleri Hong Kong ve Latin Amerika'nın lider ülkesi Şili'dir. Bu ülkelerin her ikisi de yakın zamanlarda, eşitsizlik gibi ekonomik konularda uzun süredir devam eden rahatsızlıkların körüklediği kitlesel protestolardan etkilenmiştir.</a:t>
            </a:r>
          </a:p>
          <a:p>
            <a:pPr algn="just"/>
            <a:r>
              <a:rPr lang="tr-TR" dirty="0"/>
              <a:t>Serbest piyasada fiyatlar, devletin müdahalesi olmaksızın "arz ve talep yasası" ile belirlenir. Bu nedenle, dolaylı bir şekilde, piyasaların rekabetçi olduğunu, insanların kendi faydalarını optimize etmek için rasyonel davrandıklarını ve tüm oyuncuların tam bilgiye erişimi olduğunu varsayar. Tabii ki, hiçbir gerçek toplum bu standartları karşılamaz (</a:t>
            </a:r>
            <a:r>
              <a:rPr lang="tr-TR" dirty="0" err="1"/>
              <a:t>Friedman</a:t>
            </a:r>
            <a:r>
              <a:rPr lang="tr-TR" dirty="0"/>
              <a:t> bunu "kişisel ütopyası" olarak tanımlıyordu).</a:t>
            </a:r>
          </a:p>
        </p:txBody>
      </p:sp>
    </p:spTree>
    <p:extLst>
      <p:ext uri="{BB962C8B-B14F-4D97-AF65-F5344CB8AC3E}">
        <p14:creationId xmlns:p14="http://schemas.microsoft.com/office/powerpoint/2010/main" val="2016417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komünizm</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Autofit/>
          </a:bodyPr>
          <a:lstStyle/>
          <a:p>
            <a:pPr algn="just"/>
            <a:r>
              <a:rPr lang="tr-TR" sz="1600" dirty="0"/>
              <a:t>Komünizm kelimesi "ortak" veya "evrensel" anlamındaki, Latince </a:t>
            </a:r>
            <a:r>
              <a:rPr lang="tr-TR" sz="1600" dirty="0" err="1"/>
              <a:t>communis'ten</a:t>
            </a:r>
            <a:r>
              <a:rPr lang="tr-TR" sz="1600" dirty="0"/>
              <a:t> gelir ve komünist devletin amacı, insanlar arasındaki güç ve sınıf farklılıklarından kaynaklanan ekonomik ayrılıkların ortadan kaldırılmasıdır.</a:t>
            </a:r>
          </a:p>
          <a:p>
            <a:pPr algn="just"/>
            <a:r>
              <a:rPr lang="tr-TR" sz="1600" dirty="0"/>
              <a:t>Karl </a:t>
            </a:r>
            <a:r>
              <a:rPr lang="tr-TR" sz="1600" dirty="0" err="1"/>
              <a:t>Marx'ın</a:t>
            </a:r>
            <a:r>
              <a:rPr lang="tr-TR" sz="1600" dirty="0"/>
              <a:t> 1883'te Londra'da tek tük insanın katıldığı cenazesi sırasında yakın arkadaşı ve hayranı Engels, "Onun adı ve eserleri çağlar boyunca yaşayacak," demişti. Ama gelecek yüzyılın ortalarında, dünyanın yaklaşık üçte birinin Marksist düşünceyle yönetiliyor olduğunu görse, Engels bile şaşırırdı.</a:t>
            </a:r>
          </a:p>
          <a:p>
            <a:pPr algn="just"/>
            <a:r>
              <a:rPr lang="tr-TR" sz="1600" dirty="0"/>
              <a:t>Ancak Avusturyalı ekonomist </a:t>
            </a:r>
            <a:r>
              <a:rPr lang="tr-TR" sz="1600" dirty="0" err="1"/>
              <a:t>Friedrich</a:t>
            </a:r>
            <a:r>
              <a:rPr lang="tr-TR" sz="1600" dirty="0"/>
              <a:t> </a:t>
            </a:r>
            <a:r>
              <a:rPr lang="tr-TR" sz="1600" dirty="0" err="1"/>
              <a:t>Hayek</a:t>
            </a:r>
            <a:r>
              <a:rPr lang="tr-TR" sz="1600" dirty="0"/>
              <a:t>, merkezi planlamacıların yalnızca toplu istatistiksel bilgilere erişebildiğini, birçok kararın yalnızca "ilgili yerde olan adam" tarafından alınabileceğini söylüyordu.</a:t>
            </a:r>
          </a:p>
          <a:p>
            <a:pPr algn="just"/>
            <a:r>
              <a:rPr lang="tr-TR" sz="1600" dirty="0" err="1"/>
              <a:t>Marx</a:t>
            </a:r>
            <a:r>
              <a:rPr lang="tr-TR" sz="1600" dirty="0"/>
              <a:t> bunu şöyle ifade eder: "Herkesten yeteneğine göre, herkese ihtiyacına göre." Elbette bu yeteneklerin ve ihtiyaçların ne olduğuna birilerinin karar vermesi gerekiyordu ve komünizmde bu, Smith'in görünmez eli değil, devletin görünen eliydi. Sovyetler Birliği'nin lideri, Stalin'in halefi </a:t>
            </a:r>
            <a:r>
              <a:rPr lang="tr-TR" sz="1600" dirty="0" err="1"/>
              <a:t>Nikita</a:t>
            </a:r>
            <a:r>
              <a:rPr lang="tr-TR" sz="1600" dirty="0"/>
              <a:t> </a:t>
            </a:r>
            <a:r>
              <a:rPr lang="tr-TR" sz="1600" dirty="0" err="1"/>
              <a:t>Kruşçev</a:t>
            </a:r>
            <a:r>
              <a:rPr lang="tr-TR" sz="1600" dirty="0"/>
              <a:t>, anılarında şöyle diyordu: "Merkezileşme en iyi ve en verimli sistemdi. [Her şey] tepede çözülmeli ve yukarıdan denetlenmeliydi.«</a:t>
            </a:r>
          </a:p>
          <a:p>
            <a:pPr algn="just"/>
            <a:r>
              <a:rPr lang="tr-TR" sz="1600" dirty="0"/>
              <a:t>Sovyetler Birliği'nin çöküşünden sonra, öncü komünist devlet cübbesi, merkezi planlamaya karşı daha pragmatik bir tutum sergileyen Çin tarafından devralındı. Eski Çin Komünist Partisi lideri </a:t>
            </a:r>
            <a:r>
              <a:rPr lang="tr-TR" sz="1600" dirty="0" err="1"/>
              <a:t>Deng</a:t>
            </a:r>
            <a:r>
              <a:rPr lang="tr-TR" sz="1600" dirty="0"/>
              <a:t> </a:t>
            </a:r>
            <a:r>
              <a:rPr lang="tr-TR" sz="1600" dirty="0" err="1"/>
              <a:t>Xiaoping</a:t>
            </a:r>
            <a:r>
              <a:rPr lang="tr-TR" sz="1600" dirty="0"/>
              <a:t>, meşhur sözünde şöyle diyordu: "Fare yakaladığı sürece kedinin siyah ya da beyaz olması umurumda değil."</a:t>
            </a:r>
          </a:p>
        </p:txBody>
      </p:sp>
    </p:spTree>
    <p:extLst>
      <p:ext uri="{BB962C8B-B14F-4D97-AF65-F5344CB8AC3E}">
        <p14:creationId xmlns:p14="http://schemas.microsoft.com/office/powerpoint/2010/main" val="2746094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EMEK</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77500" lnSpcReduction="20000"/>
          </a:bodyPr>
          <a:lstStyle/>
          <a:p>
            <a:pPr algn="just"/>
            <a:r>
              <a:rPr lang="tr-TR" dirty="0"/>
              <a:t>Emek, çoğu insanın para kazanmak için sarf etmesi gereken bir şeydir.</a:t>
            </a:r>
          </a:p>
          <a:p>
            <a:pPr algn="just"/>
            <a:r>
              <a:rPr lang="tr-TR" dirty="0" err="1"/>
              <a:t>Marx</a:t>
            </a:r>
            <a:r>
              <a:rPr lang="tr-TR" dirty="0"/>
              <a:t> ve Engels'in yazdığı Komünist Manifesto büyük ölçüde Engels'in, babasının ortak olduğu bir fabrikada çalışırken bir süre yaşadığı Manchester gibi şehirlerde Victoria dönemi emekçilerinin katlandığı korkunç koşullara bir yanıttı. Argümanlardan biri, sendikalaşmanın sendika üyelerine suni olarak yüksek maaşlar getirmesi ve bunun da üretime zarar verecek olmasıydı. Harvard'dan </a:t>
            </a:r>
            <a:r>
              <a:rPr lang="tr-TR" dirty="0" err="1"/>
              <a:t>Gregory</a:t>
            </a:r>
            <a:r>
              <a:rPr lang="tr-TR" dirty="0"/>
              <a:t> </a:t>
            </a:r>
            <a:r>
              <a:rPr lang="tr-TR" dirty="0" err="1"/>
              <a:t>Mankiw'e</a:t>
            </a:r>
            <a:r>
              <a:rPr lang="tr-TR" dirty="0"/>
              <a:t> göre, "yüksek bir asgari ücret, ücretleri arz ve talebi dengeleyen seviyenin üzerine çıkmaya zorlar". ABD'de, enflasyona göre düzeltilmiş federal asgari ücret, 1968'de sendika üyeliğiyle yaklaşık eşzamanlı olarak zirveye ulaştı.</a:t>
            </a:r>
          </a:p>
          <a:p>
            <a:pPr algn="just"/>
            <a:r>
              <a:rPr lang="tr-TR" dirty="0"/>
              <a:t>Sendikalar yasallaştıkça ve işçiler pazarlık gücü kazandıkça çalışma koşulları yavaş yavaş iyileşti. Yirminci yüzyılın başlarında, bir grup zengin, sanayileşmiş ülke yasal zorunluluk olarak asgari ücret getirmişti. Ancak bu ilerleme, kısmen iktisatçıların müdahaleleri nedeniyle 1980'lerde tersine döndü.</a:t>
            </a:r>
          </a:p>
          <a:p>
            <a:pPr algn="just"/>
            <a:r>
              <a:rPr lang="tr-TR" dirty="0"/>
              <a:t>Bugün, zengin ülkelerdeki işçilerin pazarlık gücü, yapay zekâ ve robot teknolojisinin ortaya çıkmasıyla birlikte kendilerini giderek daha fazla makinelere karşı rekabet halinde bulmalarının yanı sıra </a:t>
            </a:r>
            <a:r>
              <a:rPr lang="tr-TR" dirty="0" err="1"/>
              <a:t>hiperküreselleşmeyle</a:t>
            </a:r>
            <a:r>
              <a:rPr lang="tr-TR" dirty="0"/>
              <a:t> daha da aşındı (tabii makineler maaş zammı isteyecek kadar akıllandığında bu durum değişebilir).İşin iyi tarafı, Çin gibi ülkelerdeki birçok işçi, çalışma koşullarında büyük iyileşmeler gördü.</a:t>
            </a:r>
          </a:p>
          <a:p>
            <a:pPr algn="just"/>
            <a:endParaRPr lang="tr-TR" dirty="0"/>
          </a:p>
        </p:txBody>
      </p:sp>
    </p:spTree>
    <p:extLst>
      <p:ext uri="{BB962C8B-B14F-4D97-AF65-F5344CB8AC3E}">
        <p14:creationId xmlns:p14="http://schemas.microsoft.com/office/powerpoint/2010/main" val="240652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err="1"/>
              <a:t>Laıssez</a:t>
            </a:r>
            <a:r>
              <a:rPr lang="tr-TR" dirty="0"/>
              <a:t> </a:t>
            </a:r>
            <a:r>
              <a:rPr lang="tr-TR" dirty="0" err="1"/>
              <a:t>faıre</a:t>
            </a:r>
            <a:r>
              <a:rPr lang="tr-TR" dirty="0"/>
              <a:t> ekonomisi</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10000"/>
          </a:bodyPr>
          <a:lstStyle/>
          <a:p>
            <a:pPr algn="just"/>
            <a:r>
              <a:rPr lang="tr-TR" dirty="0"/>
              <a:t>François </a:t>
            </a:r>
            <a:r>
              <a:rPr lang="tr-TR" dirty="0" err="1"/>
              <a:t>Quesnay</a:t>
            </a:r>
            <a:r>
              <a:rPr lang="tr-TR" dirty="0"/>
              <a:t> (1694-1774) üniversite eğitimini tıp alanında aldı. William </a:t>
            </a:r>
            <a:r>
              <a:rPr lang="tr-TR" dirty="0" err="1"/>
              <a:t>Harvey'nin</a:t>
            </a:r>
            <a:r>
              <a:rPr lang="tr-TR" dirty="0"/>
              <a:t> daha önceki kan dolaşımı keşfinden etkilenerek paranın da benzer şekilde hareket ettiğini, enerjiyi çiftçiler, mülk sahipleri ve zanaatkârlardan oluşan üç sınıf arasında yeniden dağıttığını savundu.</a:t>
            </a:r>
          </a:p>
          <a:p>
            <a:pPr algn="just"/>
            <a:r>
              <a:rPr lang="tr-TR" dirty="0"/>
              <a:t>Ekonomideki nihai enerji kaynağı tarımdı. </a:t>
            </a:r>
            <a:r>
              <a:rPr lang="tr-TR" dirty="0" err="1"/>
              <a:t>Quesnay'in</a:t>
            </a:r>
            <a:r>
              <a:rPr lang="tr-TR" dirty="0"/>
              <a:t> 1758'de yazdığı </a:t>
            </a:r>
            <a:r>
              <a:rPr lang="tr-TR" dirty="0" err="1"/>
              <a:t>Tableau</a:t>
            </a:r>
            <a:r>
              <a:rPr lang="tr-TR" dirty="0"/>
              <a:t> </a:t>
            </a:r>
            <a:r>
              <a:rPr lang="tr-TR" dirty="0" err="1"/>
              <a:t>Économique</a:t>
            </a:r>
            <a:r>
              <a:rPr lang="tr-TR" dirty="0"/>
              <a:t>, süreci gerçek Fransız ekonomisine dair nicel tahminlere dayanan bir erken dönem ekonomik modelle resmetti.</a:t>
            </a:r>
          </a:p>
          <a:p>
            <a:pPr algn="just"/>
            <a:r>
              <a:rPr lang="tr-TR" dirty="0" err="1"/>
              <a:t>Quesnay</a:t>
            </a:r>
            <a:r>
              <a:rPr lang="tr-TR" dirty="0"/>
              <a:t>, ilk organize iktisatçı grubu olarak kabul edilen Fizyokratlar grubunun lideriydi. Fizyokratlara göre </a:t>
            </a:r>
            <a:r>
              <a:rPr lang="tr-TR" dirty="0" err="1"/>
              <a:t>artideğer</a:t>
            </a:r>
            <a:r>
              <a:rPr lang="tr-TR" dirty="0"/>
              <a:t> üreten tek sınıf çiftçilerdi. Servet topraktan kaynaklandığı için, devletin para toplamasının en basit yolunun, rant elde etmekten başka hiçbir şey yapmayan toprak sahipleri üzerine yüklenecek tek bir vergi olacağını savundular.</a:t>
            </a:r>
          </a:p>
          <a:p>
            <a:pPr algn="just"/>
            <a:r>
              <a:rPr lang="tr-TR" dirty="0"/>
              <a:t>Ekonominin geri kalanının engellenmeksizin akışına izin verilmeliydi. Bu felsefeyi </a:t>
            </a:r>
            <a:r>
              <a:rPr lang="tr-TR" dirty="0" err="1"/>
              <a:t>laissezfaire</a:t>
            </a:r>
            <a:r>
              <a:rPr lang="tr-TR" dirty="0"/>
              <a:t> ("bırakınız yapsınlar") ile özetlediler. Fizyokratlar devrim öncesi Fransa'da toprak sahiplerinin pek fazla sevgisini kazanamasalar da </a:t>
            </a:r>
            <a:r>
              <a:rPr lang="tr-TR" dirty="0" err="1"/>
              <a:t>laissezfaire</a:t>
            </a:r>
            <a:r>
              <a:rPr lang="tr-TR" dirty="0"/>
              <a:t> yaklaşımı Adam Smith ve Avusturya Okulu iktisatçıları üzerinde etkili oldu.</a:t>
            </a:r>
          </a:p>
        </p:txBody>
      </p:sp>
    </p:spTree>
    <p:extLst>
      <p:ext uri="{BB962C8B-B14F-4D97-AF65-F5344CB8AC3E}">
        <p14:creationId xmlns:p14="http://schemas.microsoft.com/office/powerpoint/2010/main" val="1950152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err="1"/>
              <a:t>Pareto</a:t>
            </a:r>
            <a:r>
              <a:rPr lang="tr-TR" dirty="0"/>
              <a:t> ilkesi</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77500" lnSpcReduction="20000"/>
          </a:bodyPr>
          <a:lstStyle/>
          <a:p>
            <a:pPr algn="just"/>
            <a:r>
              <a:rPr lang="tr-TR" dirty="0" err="1"/>
              <a:t>Vilfredo</a:t>
            </a:r>
            <a:r>
              <a:rPr lang="tr-TR" dirty="0"/>
              <a:t> </a:t>
            </a:r>
            <a:r>
              <a:rPr lang="tr-TR" dirty="0" err="1"/>
              <a:t>Pareto</a:t>
            </a:r>
            <a:r>
              <a:rPr lang="tr-TR" dirty="0"/>
              <a:t>, </a:t>
            </a:r>
            <a:r>
              <a:rPr lang="tr-TR" dirty="0" err="1"/>
              <a:t>Walras'ın</a:t>
            </a:r>
            <a:r>
              <a:rPr lang="tr-TR" dirty="0"/>
              <a:t> Lozan'daki politik ekonomi kürsüsünü devralan ve </a:t>
            </a:r>
            <a:r>
              <a:rPr lang="tr-TR" dirty="0" err="1"/>
              <a:t>Pareto</a:t>
            </a:r>
            <a:r>
              <a:rPr lang="tr-TR" dirty="0"/>
              <a:t> verimliliği ile </a:t>
            </a:r>
            <a:r>
              <a:rPr lang="tr-TR" dirty="0" err="1"/>
              <a:t>Pareto</a:t>
            </a:r>
            <a:r>
              <a:rPr lang="tr-TR" dirty="0"/>
              <a:t> ilkesi kavramlarını kazandıran İtalyan bir iktisatçıydı.</a:t>
            </a:r>
          </a:p>
          <a:p>
            <a:pPr algn="just"/>
            <a:r>
              <a:rPr lang="tr-TR" dirty="0" err="1"/>
              <a:t>Pareto</a:t>
            </a:r>
            <a:r>
              <a:rPr lang="tr-TR" dirty="0"/>
              <a:t> verimliliği, en az bir kişinin durumunu daha da kötüleştirmeden hiçbir şeyin değiştirilemeyeceği, bir tür optimal dengeye ulaşmış bir ekonomiye atıfta bulunur. </a:t>
            </a:r>
            <a:r>
              <a:rPr lang="tr-TR" dirty="0" err="1"/>
              <a:t>Pareto</a:t>
            </a:r>
            <a:r>
              <a:rPr lang="tr-TR" dirty="0"/>
              <a:t> ilkesi, servet ve gücün büyük çoğunluğunun az sayıda insan tarafından kontrol edildiği, oldukça asimetrik bir dağılımı ifade eder.</a:t>
            </a:r>
          </a:p>
          <a:p>
            <a:pPr algn="just"/>
            <a:r>
              <a:rPr lang="tr-TR" dirty="0"/>
              <a:t>(İktisadın, eşitsizlik sorununun çözümünü bulmakta bu kadar zorlanmasının nedenlerinden biri de bu ilke olsa gerek.)</a:t>
            </a:r>
          </a:p>
          <a:p>
            <a:pPr algn="just"/>
            <a:r>
              <a:rPr lang="tr-TR" dirty="0"/>
              <a:t>80/20 kuralı olarak da bilinen </a:t>
            </a:r>
            <a:r>
              <a:rPr lang="tr-TR" dirty="0" err="1"/>
              <a:t>Pareto</a:t>
            </a:r>
            <a:r>
              <a:rPr lang="tr-TR" dirty="0"/>
              <a:t> ilkesi, İtalya'da ve diğer ülkelerde insanların yüzde 20'sinin servetin yaklaşık yüzde 80'ine sahip olduğu gözlemine dayanıyordu. Dahası servet ölçeksiz bir dağılım izlemiştir, bu da zenginliğin tipik bir derecesi veya ortalama ölçeği olmadığı anlamına gelir: Çoğu insanın çok az parası vardır, çok az sayıda insan da inanılmaz derecede zengindir.</a:t>
            </a:r>
          </a:p>
          <a:p>
            <a:pPr algn="just"/>
            <a:r>
              <a:rPr lang="tr-TR" dirty="0"/>
              <a:t>İş dünyasında, genellikle satışların yüzde 80'ini müşterilerin yüzde 20'sinin oluşturduğu söylenir. Aslında böylesi bir ölçeksiz dağılım, pozitif geri besleme etkilerinin hâkim olduğu (örneğin "zenginlerin daha da zenginleştiği") karmaşık sistemlerin de göstergesidir. Aynı zamanda ilke, depremler gibi birçok doğal sistem için de geçerlidir. Çoğu küçük sarsıntılardır ancak az sayıda büyük felaket yaşanır.</a:t>
            </a:r>
          </a:p>
        </p:txBody>
      </p:sp>
    </p:spTree>
    <p:extLst>
      <p:ext uri="{BB962C8B-B14F-4D97-AF65-F5344CB8AC3E}">
        <p14:creationId xmlns:p14="http://schemas.microsoft.com/office/powerpoint/2010/main" val="2059743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PARANIN TARİHÇESİ</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20000"/>
          </a:bodyPr>
          <a:lstStyle/>
          <a:p>
            <a:pPr algn="just"/>
            <a:r>
              <a:rPr lang="tr-TR" dirty="0"/>
              <a:t>Şaşırtıcı bir şekilde, tek başına düşünüldüğünde para geleneksel olarak iktisatta küçük oynamıştır, ancak özellikleri ve tarihi bize ekonomi hakkında çok şey söyleyebilir.</a:t>
            </a:r>
          </a:p>
          <a:p>
            <a:pPr algn="just"/>
            <a:r>
              <a:rPr lang="tr-TR" dirty="0"/>
              <a:t>En iyi belgelenmiş antik kredi sistemi, ekonomisine tapınak ve saray işletmeciliğinin Mezopotamya'daki </a:t>
            </a:r>
            <a:r>
              <a:rPr lang="tr-TR" dirty="0" err="1"/>
              <a:t>Sümerler'inkidir</a:t>
            </a:r>
            <a:r>
              <a:rPr lang="tr-TR" dirty="0"/>
              <a:t>. MÖ 3500 yıllarında, tapınak muhasebecileri bir muhasebe aracı olarak bir şekel gümüş (yaklaşık 8,3 gram) kullanmaya başladılar. Gerçek metal geniş çapta dolaşımda değildi, ancak kasalarda tutuluyordu.</a:t>
            </a:r>
          </a:p>
          <a:p>
            <a:pPr algn="just"/>
            <a:r>
              <a:rPr lang="tr-TR" dirty="0"/>
              <a:t>Çoğu piyasa alışverişi kredi bazında yapılırdı, borçlar şekel olarak değerlendirilir, kil tabletlere çivi yazısıyla kaydedilir ve hasat zamanında arpa veya diğer mallarla ödenirdi. Çekler gibi çivi yazıları da alınıp satılabilirdi.</a:t>
            </a:r>
          </a:p>
          <a:p>
            <a:pPr algn="just"/>
            <a:r>
              <a:rPr lang="tr-TR" dirty="0"/>
              <a:t>İlk madeni paralar MÖ 7. yüzyıla tarihlenir ve şu anda Türkiye'nin bir parçası olan Lidya Krallığı'nda kullanılmıştır. Bunlar, </a:t>
            </a:r>
            <a:r>
              <a:rPr lang="tr-TR" dirty="0" err="1"/>
              <a:t>elektrum</a:t>
            </a:r>
            <a:r>
              <a:rPr lang="tr-TR" dirty="0"/>
              <a:t> adı verilen altın gümüş alaşımlı oval parçalardı. Bunlar büyük paralardı; bir </a:t>
            </a:r>
            <a:r>
              <a:rPr lang="tr-TR" dirty="0" err="1"/>
              <a:t>stater</a:t>
            </a:r>
            <a:r>
              <a:rPr lang="tr-TR" dirty="0"/>
              <a:t> veya şekel yaklaşık bir aylık maaş değerindeydi.</a:t>
            </a:r>
          </a:p>
          <a:p>
            <a:pPr algn="just"/>
            <a:r>
              <a:rPr lang="tr-TR" dirty="0"/>
              <a:t>Antik Yunan'da madeni paranın yaygınlaşmasının ana nedeni, devletin en büyük gideri olan ordunun ihtiyaçları gibi görünüyor. Devlet, orduya madeni parayla ödeme yaparken, aynı zamanda fethedilen nüfuslara da madeni para olarak ödenecek bir vergi koydu. İnsanların mader paralara sahip olmasının tek yolu orduya erzak sağlamaktı.</a:t>
            </a:r>
          </a:p>
        </p:txBody>
      </p:sp>
    </p:spTree>
    <p:extLst>
      <p:ext uri="{BB962C8B-B14F-4D97-AF65-F5344CB8AC3E}">
        <p14:creationId xmlns:p14="http://schemas.microsoft.com/office/powerpoint/2010/main" val="1713035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PARANIN iki yüzü</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20000"/>
          </a:bodyPr>
          <a:lstStyle/>
          <a:p>
            <a:pPr algn="just"/>
            <a:r>
              <a:rPr lang="tr-TR" dirty="0"/>
              <a:t>Para, hem soyut bir sayıyı hem de sahip olunan bir şeyi temsil ettiği için temelde iki yüzlüdür. Paranın bu iki yönü temelde uyumsuzdur (on pounda sahip olabilirsiniz, ancak on numaraya sahip olamazsınız). Parayı ilginç kılan da işte budur.</a:t>
            </a:r>
          </a:p>
          <a:p>
            <a:pPr algn="just"/>
            <a:r>
              <a:rPr lang="tr-TR" dirty="0"/>
              <a:t>Tarih boyunca para, öncelikli olarak itibari kredi veya sahip olunan değerli nesne hüviyeti arasında gidip geldi.</a:t>
            </a:r>
          </a:p>
          <a:p>
            <a:pPr algn="just"/>
            <a:r>
              <a:rPr lang="tr-TR" dirty="0"/>
              <a:t>Erken tarım imparatorluklarında, bir kil tabletinin üstüne kazınmış değeriyle itibari kredi vardı.</a:t>
            </a:r>
          </a:p>
          <a:p>
            <a:pPr algn="just"/>
            <a:r>
              <a:rPr lang="tr-TR" dirty="0"/>
              <a:t>Eksen Çağı (MÖ 800-MS 600), değerli metallerden yapılan fiziksel madeni paraların yaygın bir şekilde benimsenmesine tanık oldu.</a:t>
            </a:r>
          </a:p>
          <a:p>
            <a:pPr algn="just"/>
            <a:r>
              <a:rPr lang="tr-TR" dirty="0"/>
              <a:t>Ardından neredeyse bin yıl süren ortaçağ, değerli metal kıtlığı ve çek gibi itibari araçların gelişmesiyle itibari kredi geri döndü.</a:t>
            </a:r>
          </a:p>
          <a:p>
            <a:pPr algn="just"/>
            <a:r>
              <a:rPr lang="tr-TR" dirty="0"/>
              <a:t>1492'de İspanyolların muazzam altın ve gümüş kaynaklarıyla dolu "Yeni </a:t>
            </a:r>
            <a:r>
              <a:rPr lang="tr-TR" dirty="0" err="1"/>
              <a:t>Dünya"yı</a:t>
            </a:r>
            <a:r>
              <a:rPr lang="tr-TR" dirty="0"/>
              <a:t> keşfetmesi, paranın fiziksel yöne dönmesine yol açtı ve sonunda altın standardı oluştu.</a:t>
            </a:r>
          </a:p>
          <a:p>
            <a:pPr algn="just"/>
            <a:r>
              <a:rPr lang="tr-TR" dirty="0"/>
              <a:t>"</a:t>
            </a:r>
            <a:r>
              <a:rPr lang="tr-TR" dirty="0" err="1"/>
              <a:t>Nixon</a:t>
            </a:r>
            <a:r>
              <a:rPr lang="tr-TR" dirty="0"/>
              <a:t> Şoku" 1971'de sadece sanal para birimleri çağını başlattı. Bugün, bir metal parçası yerine genellikle bir kart dokunuşuyla ödeme yaptığımız tam anlamıyla sanal para çağında yaşıyoruz.</a:t>
            </a:r>
          </a:p>
        </p:txBody>
      </p:sp>
    </p:spTree>
    <p:extLst>
      <p:ext uri="{BB962C8B-B14F-4D97-AF65-F5344CB8AC3E}">
        <p14:creationId xmlns:p14="http://schemas.microsoft.com/office/powerpoint/2010/main" val="2214169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Çetele çubuklar</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lnSpcReduction="10000"/>
          </a:bodyPr>
          <a:lstStyle/>
          <a:p>
            <a:pPr algn="just"/>
            <a:r>
              <a:rPr lang="tr-TR" dirty="0"/>
              <a:t>Fatih William'ın oğlu Kral I. Henry, 1100'de İngiltere tahtına çıktıktan kısa bir süre sonra, çetele olarak bilinen tahta çubuklara dayalı sanal bir ödeme sistemi başlattı.</a:t>
            </a:r>
          </a:p>
          <a:p>
            <a:pPr algn="just"/>
            <a:r>
              <a:rPr lang="tr-TR" dirty="0"/>
              <a:t>Yaklaşık 25 santimetre uzunluğunda ve cilalı fındık veya söğüt ağacından yapılmış bu sayı cetvelleri </a:t>
            </a:r>
            <a:r>
              <a:rPr lang="tr-TR" dirty="0" err="1"/>
              <a:t>çentikleniyor</a:t>
            </a:r>
            <a:r>
              <a:rPr lang="tr-TR" dirty="0"/>
              <a:t> ve ortadan uzunlamasına ayrılıyordu. Değerleri çentiklerin genişliğine göre belirleniyordu. Örneğin avuç içi kalınlığında olanlar 1.000 pounda, odun parçası çıkarmaksızın atılan tek bir kesik ise bir peniye karşılık geliyordu.</a:t>
            </a:r>
          </a:p>
          <a:p>
            <a:pPr algn="just"/>
            <a:r>
              <a:rPr lang="tr-TR" dirty="0"/>
              <a:t>Kütük adı verilen parça nispeten daha uzundu ve alacaklı tarafından saklanıyordu. Borçluya ise kama ya da dal adı verilen diğer yarısı veriliyordu. Borç geri ödendiğinde, iki taraf eşleştirilip imha ediliyordu. Yaklaşık aynı dönemlerde benzer bir itibari ödeme sistemi de Çin'de kullanıldı. Tek fark, sayı cetvellerinin bambudan yapılıyor olmasıydı.</a:t>
            </a:r>
          </a:p>
        </p:txBody>
      </p:sp>
    </p:spTree>
    <p:extLst>
      <p:ext uri="{BB962C8B-B14F-4D97-AF65-F5344CB8AC3E}">
        <p14:creationId xmlns:p14="http://schemas.microsoft.com/office/powerpoint/2010/main" val="2929380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Altın ve gümüş</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10000"/>
          </a:bodyPr>
          <a:lstStyle/>
          <a:p>
            <a:pPr algn="just"/>
            <a:r>
              <a:rPr lang="tr-TR" dirty="0"/>
              <a:t>Altın ve onun küçük kardeşi gümüş, uzun zamandır parayla ilişkilendirilmiştir. Gerçekten de, </a:t>
            </a:r>
            <a:r>
              <a:rPr lang="tr-TR" dirty="0" err="1"/>
              <a:t>metalizm</a:t>
            </a:r>
            <a:r>
              <a:rPr lang="tr-TR" dirty="0"/>
              <a:t> veya </a:t>
            </a:r>
            <a:r>
              <a:rPr lang="tr-TR" dirty="0" err="1"/>
              <a:t>külçecilik</a:t>
            </a:r>
            <a:r>
              <a:rPr lang="tr-TR" dirty="0"/>
              <a:t> (yani Latince "eritmek" anlamına gelen </a:t>
            </a:r>
            <a:r>
              <a:rPr lang="tr-TR" dirty="0" err="1"/>
              <a:t>bulyonizm</a:t>
            </a:r>
            <a:r>
              <a:rPr lang="tr-TR" dirty="0"/>
              <a:t>) olarak bilinen para teorisi, yalnızca değerli maden içeren metal paraların gerçek para olduğunu kabul eder.</a:t>
            </a:r>
          </a:p>
          <a:p>
            <a:pPr algn="just"/>
            <a:r>
              <a:rPr lang="tr-TR" dirty="0"/>
              <a:t>Para ya kıt, değerli metallerden oluşmalı ya da en azından onlarla desteklenmelidir. Nitekim ABD'li bankacı J.P. Morgan 1912'de "Yalnızca para altındır, başka bir şey değil," demiştir.</a:t>
            </a:r>
          </a:p>
          <a:p>
            <a:pPr algn="just"/>
            <a:r>
              <a:rPr lang="tr-TR" dirty="0"/>
              <a:t>On sekizinci yüzyılın başlarında, İngiliz madeni paraları, (çift metal para sistemi olarak adlandırılan) düşük değerli gümüş ve yüksek değerli altının bir karışımıydı. İkisi arasındaki değişim oranının tam olarak doğru ayarlanması gerekiyordu, aksi takdirde fiziksel değerinin altında işlem gören madeni paraların eritilip metal şeklinde satılma durumu yaşanabilirdi. Değişim kurunu belirleme sorununu emanet edecekleri kişi, o zamanlar darphane müdürü olarak görev yapan bilim insanı Isaac Newton'dan başkası değildi.</a:t>
            </a:r>
          </a:p>
          <a:p>
            <a:pPr algn="just"/>
            <a:r>
              <a:rPr lang="tr-TR" dirty="0"/>
              <a:t>Altın fiyatının gümüş fiyatına oranı tarihsel olarak yaklaşık 12:1 (Roma İmparatorluğu'nda belirlendi) veya 15:1 (1792'de ABD hükümeti tarafından belirlendi) aralığında olmuştur. Ancak bu aralık, son yüz yılda bozuldu ve şimdi için oran 100:1 civarına ulaştı.</a:t>
            </a:r>
          </a:p>
        </p:txBody>
      </p:sp>
    </p:spTree>
    <p:extLst>
      <p:ext uri="{BB962C8B-B14F-4D97-AF65-F5344CB8AC3E}">
        <p14:creationId xmlns:p14="http://schemas.microsoft.com/office/powerpoint/2010/main" val="1055885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İŞBÖLÜMÜ</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10000"/>
          </a:bodyPr>
          <a:lstStyle/>
          <a:p>
            <a:pPr algn="just"/>
            <a:r>
              <a:rPr lang="tr-TR" dirty="0"/>
              <a:t>Adam Smith, o dönemde ekonomik büyümenin ana nedeninin artan işbölümü olduğuna inanıyordu.</a:t>
            </a:r>
          </a:p>
          <a:p>
            <a:pPr algn="just"/>
            <a:r>
              <a:rPr lang="tr-TR" dirty="0"/>
              <a:t>Smith bunu, her birinin ayrı bir görevi olan on işçi çalıştıran ünlü toplu iğne fabrikası örneğiyle açıklamıştır: "Bir adam teli çeker, diğeri düzeltir, üçüncüsü keser, dördüncüsü ucunu sivriltir, beşincisi iğne başını takabilmek için tepesini eğeler; iğne başı yapmak için iki üç farklı işlem gerekir; başı takmak ayrı bir iştir, iğneleri parlatmak başka... Toplu iğne yapmak gibi önemli bir iş, bu şekilde, yaklaşık on sekiz ayrı işlemden oluşur. "Bu yolla fabrika günde 48 bin iğne üretebilir, bu da işçi başına ortalama 4.800 iğne demektir. Ancak Smith, tek başına çalışan bir kişinin günde yalnızca yirmi iğne üretebileceğini tahmin ediyordu.</a:t>
            </a:r>
          </a:p>
          <a:p>
            <a:pPr algn="just"/>
            <a:r>
              <a:rPr lang="tr-TR" dirty="0"/>
              <a:t>Uzmanlaşmanın, özellikle karmaşık ürünler için üretkenliği artırdığı kesinlikle doğrudur. Bununla birlikte, bir dizi yorumcunun işaret ettiği gibi, Smith'in iyimser analizi, o zamanın mevcut iğne yapım fabrikalarının gerçekçi bir tarifi gibi görünmüyor ve daha güçlü faktör olan teknolojiyi göz ardı ediyor. Bir makine kendi başına çok daha fazla iğne üretebilir. </a:t>
            </a:r>
            <a:r>
              <a:rPr lang="tr-TR" dirty="0" err="1"/>
              <a:t>Marx'ı</a:t>
            </a:r>
            <a:r>
              <a:rPr lang="tr-TR" dirty="0"/>
              <a:t> endişelendiren, işçiler ile kapitalistler arasındaki gerilimin kaynağı işte budur.</a:t>
            </a:r>
          </a:p>
          <a:p>
            <a:pPr algn="just"/>
            <a:endParaRPr lang="tr-TR" dirty="0"/>
          </a:p>
        </p:txBody>
      </p:sp>
    </p:spTree>
    <p:extLst>
      <p:ext uri="{BB962C8B-B14F-4D97-AF65-F5344CB8AC3E}">
        <p14:creationId xmlns:p14="http://schemas.microsoft.com/office/powerpoint/2010/main" val="4178463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Kağıt para</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77500" lnSpcReduction="20000"/>
          </a:bodyPr>
          <a:lstStyle/>
          <a:p>
            <a:pPr algn="just"/>
            <a:r>
              <a:rPr lang="tr-TR" dirty="0"/>
              <a:t>Kâğıt para Çin'de on birinci yüzyıldan beri kullanılmaktadır ve 1295'te Çin'e yaptığı seyahatlerden döndükten sonra Venedikli kâşif </a:t>
            </a:r>
            <a:r>
              <a:rPr lang="tr-TR" dirty="0" err="1"/>
              <a:t>Marco</a:t>
            </a:r>
            <a:r>
              <a:rPr lang="tr-TR" dirty="0"/>
              <a:t> Polo tarafından Avrupalılara tanıtılmıştır.</a:t>
            </a:r>
          </a:p>
          <a:p>
            <a:pPr algn="just"/>
            <a:r>
              <a:rPr lang="tr-TR" dirty="0" err="1"/>
              <a:t>Marco</a:t>
            </a:r>
            <a:r>
              <a:rPr lang="tr-TR" dirty="0"/>
              <a:t> Polo'nun, kraliyet mührü ile damgalanmış ve imzalanmış "tıpkı saf altın madeni paralar gibi" para olarak kabul edilen kâğıt parçalarını anlatması insanları hayrete düşürdü. Bu örnekten esinlenen Avrupalı bankacılar ve sarraflar mevduat karşılığında, hamiline ödenmek üzere kâğıt senetler çıkarmaya başladılar. Bu kâğıtlar böylece, bugünün banknotları gibi alınıp satılabilir hale geldi (banknot terimi on dördüncü yüzyıldan kalma "nota </a:t>
            </a:r>
            <a:r>
              <a:rPr lang="tr-TR" dirty="0" err="1"/>
              <a:t>di</a:t>
            </a:r>
            <a:r>
              <a:rPr lang="tr-TR" dirty="0"/>
              <a:t> </a:t>
            </a:r>
            <a:r>
              <a:rPr lang="tr-TR" dirty="0" err="1"/>
              <a:t>banco"dan</a:t>
            </a:r>
            <a:r>
              <a:rPr lang="tr-TR" dirty="0"/>
              <a:t> türemiştir.)</a:t>
            </a:r>
          </a:p>
          <a:p>
            <a:pPr algn="just"/>
            <a:r>
              <a:rPr lang="tr-TR" dirty="0"/>
              <a:t>1694 yılında Fransa ile devam eden savaşı finanse etmek amacıyla İngiltere Merkez Bankası kuruldu ve kısa süre sonra altına çevrilebilecek ve para olarak dolaşıma sokulabilecek banknotlar basmaya başladı.</a:t>
            </a:r>
          </a:p>
          <a:p>
            <a:pPr algn="just"/>
            <a:r>
              <a:rPr lang="tr-TR" dirty="0"/>
              <a:t>Fransa'da İskoç iktisatçı John </a:t>
            </a:r>
            <a:r>
              <a:rPr lang="tr-TR" dirty="0" err="1"/>
              <a:t>Law</a:t>
            </a:r>
            <a:r>
              <a:rPr lang="tr-TR" dirty="0"/>
              <a:t>, 1716'da </a:t>
            </a:r>
            <a:r>
              <a:rPr lang="tr-TR" dirty="0" err="1"/>
              <a:t>Banque</a:t>
            </a:r>
            <a:r>
              <a:rPr lang="tr-TR" dirty="0"/>
              <a:t> </a:t>
            </a:r>
            <a:r>
              <a:rPr lang="tr-TR" dirty="0" err="1"/>
              <a:t>Générale</a:t>
            </a:r>
            <a:r>
              <a:rPr lang="tr-TR" dirty="0"/>
              <a:t> adında çok başarılı bir banka kurdu ve banknotları kısa süre içinde tüm Paris'e yayıldı. Ancak bankaya hücum ekonomiyi çökerttiği için bu deneyim kötü sonuçlandı. Kısa bir süreliğine dünyanın en zengin adamı olan </a:t>
            </a:r>
            <a:r>
              <a:rPr lang="tr-TR" dirty="0" err="1"/>
              <a:t>Law</a:t>
            </a:r>
            <a:r>
              <a:rPr lang="tr-TR" dirty="0"/>
              <a:t>, Venedik'te sürgünde yaşarken yoksul biri olarak hayata gözlerini yumdu. </a:t>
            </a:r>
            <a:r>
              <a:rPr lang="tr-TR" dirty="0" err="1"/>
              <a:t>Voltaire'in</a:t>
            </a:r>
            <a:r>
              <a:rPr lang="tr-TR" dirty="0"/>
              <a:t> (anlaşılan o ki yanılarak), "Kâğıt para şimdi gerçek değerine döndü," dediği rivayet edilir.</a:t>
            </a:r>
          </a:p>
        </p:txBody>
      </p:sp>
    </p:spTree>
    <p:extLst>
      <p:ext uri="{BB962C8B-B14F-4D97-AF65-F5344CB8AC3E}">
        <p14:creationId xmlns:p14="http://schemas.microsoft.com/office/powerpoint/2010/main" val="142185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Döviz kurları</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20000"/>
          </a:bodyPr>
          <a:lstStyle/>
          <a:p>
            <a:pPr algn="just"/>
            <a:r>
              <a:rPr lang="tr-TR" dirty="0"/>
              <a:t>Dalgalı bir para rejimi mevcutsa, para birimleri arasındaki döviz kurları dalgalanmakta serbesttir.</a:t>
            </a:r>
          </a:p>
          <a:p>
            <a:pPr algn="just"/>
            <a:r>
              <a:rPr lang="tr-TR" dirty="0"/>
              <a:t>Uluslararası altın standardında, savaşlar gibi acil durumlar dışında, para birimleri altın fiyatına sabitlenirdi. Temmuz 1944'te düzenlenen </a:t>
            </a:r>
            <a:r>
              <a:rPr lang="tr-TR" dirty="0" err="1"/>
              <a:t>Bretton</a:t>
            </a:r>
            <a:r>
              <a:rPr lang="tr-TR" dirty="0"/>
              <a:t> </a:t>
            </a:r>
            <a:r>
              <a:rPr lang="tr-TR" dirty="0" err="1"/>
              <a:t>Woods</a:t>
            </a:r>
            <a:r>
              <a:rPr lang="tr-TR" dirty="0"/>
              <a:t> konferansında ABD doları, savaş sonrası dönem için referans para birimi olarak belirlendi. Para birimleri arasında kurlar sabitlendi ve uluslararası ticaret yoluyla kazanılan dolarlar, ons başına 35 dolarlık bir oranda altın külçelerine çevrilebiliyordu. Bu durum, 1971 </a:t>
            </a:r>
            <a:r>
              <a:rPr lang="tr-TR" dirty="0" err="1"/>
              <a:t>Nixon</a:t>
            </a:r>
            <a:r>
              <a:rPr lang="tr-TR" dirty="0"/>
              <a:t> şokuyla sona erdi, çünkü para birimleri-dolardan başlayarak-altınla olan bağlarını kopardı.</a:t>
            </a:r>
          </a:p>
          <a:p>
            <a:pPr algn="just"/>
            <a:r>
              <a:rPr lang="tr-TR" dirty="0"/>
              <a:t>Döviz Kurlarının çok değişken olması nedeniyle ekonomistler, tipik bir mal sepetini bir para biriminin ne kadar satın alabileceğini ölçmeye yarayan ve fiyat endeksine benzeyen satın alma gücü paritesi kavramını kullanageldiler.</a:t>
            </a:r>
          </a:p>
          <a:p>
            <a:pPr algn="just"/>
            <a:r>
              <a:rPr lang="tr-TR" dirty="0"/>
              <a:t>Teoride bu, döviz kurlarının faiz oranları, para arzı, büyüme beklentileri vb. gibi ekonomik koşullara tepki olarak ayarlanmakta serbest olduğu anlamına geliyordu. Gerçekte ise bu oranlar, döviz spekülasyonunun hâkim olduğu küresel döviz piyasası tarafından belirlenir. Bir para biriminin diğerine karşı değerindeki değişiklikler, ilgili ülkelerin ekonomik özelliklerinden çok, genellikle bu piyasanın durumu hakkında fikir verir.</a:t>
            </a:r>
          </a:p>
          <a:p>
            <a:pPr algn="just"/>
            <a:endParaRPr lang="tr-TR" dirty="0"/>
          </a:p>
        </p:txBody>
      </p:sp>
    </p:spTree>
    <p:extLst>
      <p:ext uri="{BB962C8B-B14F-4D97-AF65-F5344CB8AC3E}">
        <p14:creationId xmlns:p14="http://schemas.microsoft.com/office/powerpoint/2010/main" val="2055665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Kredi kartları</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77500" lnSpcReduction="20000"/>
          </a:bodyPr>
          <a:lstStyle/>
          <a:p>
            <a:pPr algn="just"/>
            <a:r>
              <a:rPr lang="tr-TR" dirty="0"/>
              <a:t>1950'lerde kredi kartlarının icadı, alışveriş yapma şeklimizde devrim yarattı ve ekonomi üzerinde kalıcı etkileri oldu.</a:t>
            </a:r>
          </a:p>
          <a:p>
            <a:pPr algn="just"/>
            <a:r>
              <a:rPr lang="tr-TR" dirty="0"/>
              <a:t>Şirket kurucusu Frank </a:t>
            </a:r>
            <a:r>
              <a:rPr lang="tr-TR" dirty="0" err="1"/>
              <a:t>McNamara</a:t>
            </a:r>
            <a:r>
              <a:rPr lang="tr-TR" dirty="0"/>
              <a:t>, New York'ta dışarıda yemek yerken cüzdanını unutunca satın almalarda kullanılabilecek bir kart fikri aklına geldi. 1950'de </a:t>
            </a:r>
            <a:r>
              <a:rPr lang="tr-TR" dirty="0" err="1"/>
              <a:t>Diners</a:t>
            </a:r>
            <a:r>
              <a:rPr lang="tr-TR" dirty="0"/>
              <a:t> Club kartını lanse etti: Zengin müşterilerinin arkada listelenen restoranlardan yemek almalarına ve ödemeyi de ay sonunda yapmalarına olanak tanıyan bir karton parçasıydı (1961'de yerini plastik aldı).</a:t>
            </a:r>
          </a:p>
          <a:p>
            <a:pPr algn="just"/>
            <a:r>
              <a:rPr lang="tr-TR" dirty="0"/>
              <a:t>1950'lerin sonlarında, </a:t>
            </a:r>
            <a:r>
              <a:rPr lang="tr-TR" dirty="0" err="1"/>
              <a:t>American</a:t>
            </a:r>
            <a:r>
              <a:rPr lang="tr-TR" dirty="0"/>
              <a:t> Express harcama kartını piyasaya sürdüğünde piyasaya rekabet geldi ve Bank of </a:t>
            </a:r>
            <a:r>
              <a:rPr lang="tr-TR" dirty="0" err="1"/>
              <a:t>America</a:t>
            </a:r>
            <a:r>
              <a:rPr lang="tr-TR" dirty="0"/>
              <a:t>, </a:t>
            </a:r>
            <a:r>
              <a:rPr lang="tr-TR" dirty="0" err="1"/>
              <a:t>BankAmericard'ı</a:t>
            </a:r>
            <a:r>
              <a:rPr lang="tr-TR" dirty="0"/>
              <a:t> piyasaya sürdü (1977'de adı Visa olarak </a:t>
            </a:r>
            <a:r>
              <a:rPr lang="tr-TR" dirty="0" err="1"/>
              <a:t>değişirildi</a:t>
            </a:r>
            <a:r>
              <a:rPr lang="tr-TR" dirty="0"/>
              <a:t>). Bu sonuncusu kredi kartıydı ve borcun faizle geri ödeneceği anlamına geliyordu. 1960'larda Birleşik </a:t>
            </a:r>
            <a:r>
              <a:rPr lang="tr-TR" dirty="0" err="1"/>
              <a:t>Krallık'taki</a:t>
            </a:r>
            <a:r>
              <a:rPr lang="tr-TR" dirty="0"/>
              <a:t> </a:t>
            </a:r>
            <a:r>
              <a:rPr lang="tr-TR" dirty="0" err="1"/>
              <a:t>Barclays</a:t>
            </a:r>
            <a:r>
              <a:rPr lang="tr-TR" dirty="0"/>
              <a:t> Bank, </a:t>
            </a:r>
            <a:r>
              <a:rPr lang="tr-TR" dirty="0" err="1"/>
              <a:t>Barclaycard'ı</a:t>
            </a:r>
            <a:r>
              <a:rPr lang="tr-TR" dirty="0"/>
              <a:t> çıkardı, City Bank of New York daha sonra </a:t>
            </a:r>
            <a:r>
              <a:rPr lang="tr-TR" dirty="0" err="1"/>
              <a:t>MasterCard</a:t>
            </a:r>
            <a:r>
              <a:rPr lang="tr-TR" dirty="0"/>
              <a:t> olarak adlandırılan </a:t>
            </a:r>
            <a:r>
              <a:rPr lang="tr-TR" dirty="0" err="1"/>
              <a:t>Everything</a:t>
            </a:r>
            <a:r>
              <a:rPr lang="tr-TR" dirty="0"/>
              <a:t> </a:t>
            </a:r>
            <a:r>
              <a:rPr lang="tr-TR" dirty="0" err="1"/>
              <a:t>Card'ı</a:t>
            </a:r>
            <a:r>
              <a:rPr lang="tr-TR" dirty="0"/>
              <a:t> çıkardı ve </a:t>
            </a:r>
            <a:r>
              <a:rPr lang="tr-TR" dirty="0" err="1"/>
              <a:t>American</a:t>
            </a:r>
            <a:r>
              <a:rPr lang="tr-TR" dirty="0"/>
              <a:t> Express, insanlar her zaman altını sevdiği için kısa sürede taklit edilecek olan altın kartını piyasaya sürdü.</a:t>
            </a:r>
          </a:p>
          <a:p>
            <a:pPr algn="just"/>
            <a:r>
              <a:rPr lang="tr-TR" dirty="0"/>
              <a:t>Bugün Amerika Birleşik Devletleri'ndeki mevcut toplam kredi kartı borcu 10 trilyon doları aşıyor. Ödenmemiş bakiyeler yüksek oranda faiz çeker ve yüzde 2 ila 3'e varan işlem ücretleri, sadece kredi kartı şirketleri için değil, aynı zamanda bankalar, ödeme işlemcileri ve takas kurumları gibi çeşitli aracılar için de önemli bir kâr kaynağıdır. Plastikle ödeme kolaylığı, birçok insan için nakit paranın bir tarihi eser haline geldiği anlamını taşıyor.</a:t>
            </a:r>
          </a:p>
        </p:txBody>
      </p:sp>
    </p:spTree>
    <p:extLst>
      <p:ext uri="{BB962C8B-B14F-4D97-AF65-F5344CB8AC3E}">
        <p14:creationId xmlns:p14="http://schemas.microsoft.com/office/powerpoint/2010/main" val="4199784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Yaratıcı yıkım</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10000"/>
          </a:bodyPr>
          <a:lstStyle/>
          <a:p>
            <a:pPr algn="just"/>
            <a:r>
              <a:rPr lang="tr-TR" dirty="0"/>
              <a:t>Yaratıcı yıkım kavramı genellikle kapitalist serbest rekabetin olumlu etkileri ile ilişkilendirilir.</a:t>
            </a:r>
          </a:p>
          <a:p>
            <a:pPr algn="just"/>
            <a:r>
              <a:rPr lang="tr-TR" dirty="0"/>
              <a:t>"Yaratıcı yıkım" terimi aslında ilk olarak Karl </a:t>
            </a:r>
            <a:r>
              <a:rPr lang="tr-TR" dirty="0" err="1"/>
              <a:t>Marx</a:t>
            </a:r>
            <a:r>
              <a:rPr lang="tr-TR" dirty="0"/>
              <a:t> tarafından ortaya atılmıştı. Onu asıl popülerleştiren Avusturyalı ekonomist Joseph </a:t>
            </a:r>
            <a:r>
              <a:rPr lang="tr-TR" dirty="0" err="1"/>
              <a:t>Schumpeter</a:t>
            </a:r>
            <a:r>
              <a:rPr lang="tr-TR" dirty="0"/>
              <a:t> bu olguyu, kapitalizmin eninde sonunda ölümüne yol açacak içsel çelişkilerinin bir göstergesi şeklinde </a:t>
            </a:r>
            <a:r>
              <a:rPr lang="tr-TR" dirty="0" err="1"/>
              <a:t>gördü.Schumpeter</a:t>
            </a:r>
            <a:r>
              <a:rPr lang="tr-TR" dirty="0"/>
              <a:t>, 1942 tarihli Kapitalizm Sosyalizm ve Demokrasi adlı kitabında, "ekonomik yapıyı durmadan içeriden kökten değiştiren, eskisini durmadan yok eden, durmadan yenisini yaratan endüstriyel mutasyon </a:t>
            </a:r>
            <a:r>
              <a:rPr lang="tr-TR" dirty="0" err="1"/>
              <a:t>süreci"ni</a:t>
            </a:r>
            <a:r>
              <a:rPr lang="tr-TR" dirty="0"/>
              <a:t> tanımlar. </a:t>
            </a:r>
            <a:r>
              <a:rPr lang="tr-TR" dirty="0" err="1"/>
              <a:t>Schumpeter'e</a:t>
            </a:r>
            <a:r>
              <a:rPr lang="tr-TR" dirty="0"/>
              <a:t> göre, "bu Yaratıcı Yıkım süreci, kapitalizmin temel gerçeğidir".</a:t>
            </a:r>
          </a:p>
          <a:p>
            <a:pPr algn="just"/>
            <a:r>
              <a:rPr lang="tr-TR" dirty="0"/>
              <a:t>Yenilikler, girişimciler tarafından getirilir. Girişimciler, "yeni şeyler yapmaktan veya halihazırda yapılmakta olan şeyleri yeni bir şekilde yapmaktan" hoşlanan nadir bulunan ruhlardır. </a:t>
            </a:r>
            <a:r>
              <a:rPr lang="tr-TR" dirty="0" err="1"/>
              <a:t>Schumpeter</a:t>
            </a:r>
            <a:r>
              <a:rPr lang="tr-TR" dirty="0"/>
              <a:t>, buna örnek olarak pazarın ölçeğini değiştirerek yerleşik tarım sistemlerini paramparça ederken aynı zamanda verimliliği artıran Amerika Birleşik Devletleri'ndeki on dokuzuncu yüzyıl demiryolu şirketlerini verir. Bugün yaratıcı yıkım yükü, </a:t>
            </a:r>
            <a:r>
              <a:rPr lang="tr-TR" dirty="0" err="1"/>
              <a:t>Uber</a:t>
            </a:r>
            <a:r>
              <a:rPr lang="tr-TR" dirty="0"/>
              <a:t> ve Amazon gibi şirketler ile elektrikli arabalarıyla içinde bulunduğumuz yüzyılda ulaşımda değişim vadeden </a:t>
            </a:r>
            <a:r>
              <a:rPr lang="tr-TR" dirty="0" err="1"/>
              <a:t>Elon</a:t>
            </a:r>
            <a:r>
              <a:rPr lang="tr-TR" dirty="0"/>
              <a:t> </a:t>
            </a:r>
            <a:r>
              <a:rPr lang="tr-TR" dirty="0" err="1"/>
              <a:t>Musk</a:t>
            </a:r>
            <a:r>
              <a:rPr lang="tr-TR" dirty="0"/>
              <a:t> gibi </a:t>
            </a:r>
            <a:r>
              <a:rPr lang="tr-TR" dirty="0" err="1"/>
              <a:t>vizyonerler</a:t>
            </a:r>
            <a:r>
              <a:rPr lang="tr-TR" dirty="0"/>
              <a:t> arasında paylaşılıyor.</a:t>
            </a:r>
          </a:p>
        </p:txBody>
      </p:sp>
    </p:spTree>
    <p:extLst>
      <p:ext uri="{BB962C8B-B14F-4D97-AF65-F5344CB8AC3E}">
        <p14:creationId xmlns:p14="http://schemas.microsoft.com/office/powerpoint/2010/main" val="3402226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Yaratıcı yıkım</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10000"/>
          </a:bodyPr>
          <a:lstStyle/>
          <a:p>
            <a:pPr algn="just"/>
            <a:r>
              <a:rPr lang="tr-TR" dirty="0"/>
              <a:t>Yaratıcı yıkım kavramı genellikle kapitalist serbest rekabetin olumlu etkileri ile ilişkilendirilir.</a:t>
            </a:r>
          </a:p>
          <a:p>
            <a:pPr algn="just"/>
            <a:r>
              <a:rPr lang="tr-TR" dirty="0"/>
              <a:t>"Yaratıcı yıkım" terimi aslında ilk olarak Karl </a:t>
            </a:r>
            <a:r>
              <a:rPr lang="tr-TR" dirty="0" err="1"/>
              <a:t>Marx</a:t>
            </a:r>
            <a:r>
              <a:rPr lang="tr-TR" dirty="0"/>
              <a:t> tarafından ortaya atılmıştı. Onu asıl popülerleştiren Avusturyalı ekonomist Joseph </a:t>
            </a:r>
            <a:r>
              <a:rPr lang="tr-TR" dirty="0" err="1"/>
              <a:t>Schumpeter</a:t>
            </a:r>
            <a:r>
              <a:rPr lang="tr-TR" dirty="0"/>
              <a:t> bu olguyu, kapitalizmin eninde sonunda ölümüne yol açacak içsel çelişkilerinin bir göstergesi şeklinde </a:t>
            </a:r>
            <a:r>
              <a:rPr lang="tr-TR" dirty="0" err="1"/>
              <a:t>gördü.Schumpeter</a:t>
            </a:r>
            <a:r>
              <a:rPr lang="tr-TR" dirty="0"/>
              <a:t>, 1942 tarihli Kapitalizm Sosyalizm ve Demokrasi adlı kitabında, "ekonomik yapıyı durmadan içeriden kökten değiştiren, eskisini durmadan yok eden, durmadan yenisini yaratan endüstriyel mutasyon </a:t>
            </a:r>
            <a:r>
              <a:rPr lang="tr-TR" dirty="0" err="1"/>
              <a:t>süreci"ni</a:t>
            </a:r>
            <a:r>
              <a:rPr lang="tr-TR" dirty="0"/>
              <a:t> tanımlar. </a:t>
            </a:r>
            <a:r>
              <a:rPr lang="tr-TR" dirty="0" err="1"/>
              <a:t>Schumpeter'e</a:t>
            </a:r>
            <a:r>
              <a:rPr lang="tr-TR" dirty="0"/>
              <a:t> göre, "bu Yaratıcı Yıkım süreci, kapitalizmin temel gerçeğidir".</a:t>
            </a:r>
          </a:p>
          <a:p>
            <a:pPr algn="just"/>
            <a:r>
              <a:rPr lang="tr-TR" dirty="0"/>
              <a:t>Yenilikler, girişimciler tarafından getirilir. Girişimciler, "yeni şeyler yapmaktan veya halihazırda yapılmakta olan şeyleri yeni bir şekilde yapmaktan" hoşlanan nadir bulunan ruhlardır. </a:t>
            </a:r>
            <a:r>
              <a:rPr lang="tr-TR" dirty="0" err="1"/>
              <a:t>Schumpeter</a:t>
            </a:r>
            <a:r>
              <a:rPr lang="tr-TR" dirty="0"/>
              <a:t>, buna örnek olarak pazarın ölçeğini değiştirerek yerleşik tarım sistemlerini paramparça ederken aynı zamanda verimliliği artıran Amerika Birleşik Devletleri'ndeki on dokuzuncu yüzyıl demiryolu şirketlerini verir. Bugün yaratıcı yıkım yükü, </a:t>
            </a:r>
            <a:r>
              <a:rPr lang="tr-TR" dirty="0" err="1"/>
              <a:t>Uber</a:t>
            </a:r>
            <a:r>
              <a:rPr lang="tr-TR" dirty="0"/>
              <a:t> ve Amazon gibi şirketler ile elektrikli arabalarıyla içinde bulunduğumuz yüzyılda ulaşımda değişim vadeden </a:t>
            </a:r>
            <a:r>
              <a:rPr lang="tr-TR" dirty="0" err="1"/>
              <a:t>Elon</a:t>
            </a:r>
            <a:r>
              <a:rPr lang="tr-TR" dirty="0"/>
              <a:t> </a:t>
            </a:r>
            <a:r>
              <a:rPr lang="tr-TR" dirty="0" err="1"/>
              <a:t>Musk</a:t>
            </a:r>
            <a:r>
              <a:rPr lang="tr-TR" dirty="0"/>
              <a:t> gibi </a:t>
            </a:r>
            <a:r>
              <a:rPr lang="tr-TR" dirty="0" err="1"/>
              <a:t>vizyonerler</a:t>
            </a:r>
            <a:r>
              <a:rPr lang="tr-TR" dirty="0"/>
              <a:t> arasında paylaşılıyor.</a:t>
            </a:r>
          </a:p>
        </p:txBody>
      </p:sp>
    </p:spTree>
    <p:extLst>
      <p:ext uri="{BB962C8B-B14F-4D97-AF65-F5344CB8AC3E}">
        <p14:creationId xmlns:p14="http://schemas.microsoft.com/office/powerpoint/2010/main" val="423993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KARŞILAŞTIRMALI ÜSTÜNLÜK</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92500" lnSpcReduction="20000"/>
          </a:bodyPr>
          <a:lstStyle/>
          <a:p>
            <a:pPr algn="just"/>
            <a:r>
              <a:rPr lang="tr-TR" dirty="0"/>
              <a:t>Karşılaştırmalı üstünlük teorisi, İngiliz iktisatçı David </a:t>
            </a:r>
            <a:r>
              <a:rPr lang="tr-TR" dirty="0" err="1"/>
              <a:t>Ricardo</a:t>
            </a:r>
            <a:r>
              <a:rPr lang="tr-TR" dirty="0"/>
              <a:t> (1772-1823) tarafından ortaya atıldı.</a:t>
            </a:r>
          </a:p>
          <a:p>
            <a:pPr algn="just"/>
            <a:r>
              <a:rPr lang="tr-TR" dirty="0" err="1"/>
              <a:t>Ricardo</a:t>
            </a:r>
            <a:r>
              <a:rPr lang="tr-TR" dirty="0"/>
              <a:t>, teoriyi iki ülkeye, şarap ve kumaş ticareti yapan Portekiz ve İngiltere'ye dair basit bir örnekle açıkladı. Her ülkenin sadece hangi malı daha ucuza üretebiliyorsa onu üretmeye ve diğerini ithal etmeye odaklanması durumunda fayda sağlayacağını gösterdi. "Aslında," diyordu, "zenginleşmeyi bırakacağınız sınırın nerede olduğunu söylemek </a:t>
            </a:r>
            <a:r>
              <a:rPr lang="tr-TR" dirty="0" err="1"/>
              <a:t>zor."Bu</a:t>
            </a:r>
            <a:r>
              <a:rPr lang="tr-TR" dirty="0"/>
              <a:t> karşılaştırmalı üstünlük yasasına göre, bir ülke her iki ürünü de üretmede daha iyi olsa bile yalnızca birine odaklanması mantıklıydı.</a:t>
            </a:r>
          </a:p>
          <a:p>
            <a:pPr algn="just"/>
            <a:r>
              <a:rPr lang="tr-TR" dirty="0"/>
              <a:t>Merkantilizmin karakteristik özellikleri olan tekeller, tarifeler, loncalar ve devlet müdahalesi, yüzeyde ekonomik büyümeyi teşvik ediyor gibi görünebilir ancak aslında geciktirirler. Tıpkı işçiler gibi uluslar da uzmanlaşmalıdır. </a:t>
            </a:r>
            <a:r>
              <a:rPr lang="tr-TR" dirty="0" err="1"/>
              <a:t>Ricardo'nun</a:t>
            </a:r>
            <a:r>
              <a:rPr lang="tr-TR" dirty="0"/>
              <a:t> basit analizi, birçok karmaşık faktörü göz ardı ediyordu. Örneğin işçiler veya fabrikalar ürettikleri ürünü öyle kolayca değiştiremezlerdi. Bununla birlikte, teorisinin tümdengelim mantığıyla ele alınışı birçok kişiye ilham kaynağı oldu. İktisatçı Paul </a:t>
            </a:r>
            <a:r>
              <a:rPr lang="tr-TR" dirty="0" err="1"/>
              <a:t>Samuelson</a:t>
            </a:r>
            <a:r>
              <a:rPr lang="tr-TR" dirty="0"/>
              <a:t> bile bunu sosyal bilimlerde "hem doğru hem de önemli" olan tek önerme olarak tanımladı.</a:t>
            </a:r>
          </a:p>
        </p:txBody>
      </p:sp>
    </p:spTree>
    <p:extLst>
      <p:ext uri="{BB962C8B-B14F-4D97-AF65-F5344CB8AC3E}">
        <p14:creationId xmlns:p14="http://schemas.microsoft.com/office/powerpoint/2010/main" val="3690026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THOMAS MALTHUS</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70000" lnSpcReduction="20000"/>
          </a:bodyPr>
          <a:lstStyle/>
          <a:p>
            <a:pPr algn="just"/>
            <a:r>
              <a:rPr lang="tr-TR" dirty="0"/>
              <a:t>Klasik iktisatçılar ekonomik büyüme hakkında genel olarak iyimser bir bakışa sahip olsalar da, arkadaşı, papaz ve bilim insanı Thomas </a:t>
            </a:r>
            <a:r>
              <a:rPr lang="tr-TR" dirty="0" err="1"/>
              <a:t>Malthus</a:t>
            </a:r>
            <a:r>
              <a:rPr lang="tr-TR" dirty="0"/>
              <a:t> (1766-1834), potansiyel olarak büyük bir soruna işaret etti, o da nüfusun daha da hızlı büyümesiydi.</a:t>
            </a:r>
          </a:p>
          <a:p>
            <a:pPr algn="just"/>
            <a:r>
              <a:rPr lang="tr-TR" dirty="0" err="1"/>
              <a:t>Malthus</a:t>
            </a:r>
            <a:r>
              <a:rPr lang="tr-TR" dirty="0"/>
              <a:t>, nüfusun geometrik (yani 2, 4, 8, 16, 32...), geçim unsurlarının ise aritmetik bir şekilde arttığını (2, 4, 6, 8, 10...) ve ilkinin her zaman galip geleceğini söylüyordu.</a:t>
            </a:r>
          </a:p>
          <a:p>
            <a:pPr algn="just"/>
            <a:r>
              <a:rPr lang="tr-TR" dirty="0" err="1"/>
              <a:t>Malthus</a:t>
            </a:r>
            <a:r>
              <a:rPr lang="tr-TR" dirty="0"/>
              <a:t>, gözlemlerinin ışığında, yoksulları daha fazla çocuk sahibi olmaya teşvik edeceğinden, yoksulluğu azaltmaya yönelik önlemlere karşı çıktı. Teorisi, Charles Darwin'in doğal seçilim teorisinin üzerinde önemli bir etki sağladı. Zenginlik ile doğurganlık arasındaki ters ilişki ve teknolojik ilerleme, en azından şimdiye kadar hesaplaşma gününü erteledi.</a:t>
            </a:r>
          </a:p>
          <a:p>
            <a:pPr algn="just"/>
            <a:r>
              <a:rPr lang="tr-TR" dirty="0"/>
              <a:t>Argümanını desteklemek için </a:t>
            </a:r>
            <a:r>
              <a:rPr lang="tr-TR" dirty="0" err="1"/>
              <a:t>Malthus</a:t>
            </a:r>
            <a:r>
              <a:rPr lang="tr-TR" dirty="0"/>
              <a:t>, Amerikalı </a:t>
            </a:r>
            <a:r>
              <a:rPr lang="tr-TR" dirty="0" err="1"/>
              <a:t>biliminsanı</a:t>
            </a:r>
            <a:r>
              <a:rPr lang="tr-TR" dirty="0"/>
              <a:t> Benjamin Franklin'in Amerikan nüfusunun (göçler de dahil olmak üzere) her 25 yılda bir ikiye katlanma eğiliminde olduğunu gösteren araştırmasını kullandı. Ancak nüfus artışı konusundaki endişelerini artıran nedenlerden biri de Londra gibi şehir merkezlerine insan akışının yoksulluğu çok görünür hale getirdiği Sanayi Devrimi'ydi.</a:t>
            </a:r>
          </a:p>
          <a:p>
            <a:pPr algn="just"/>
            <a:r>
              <a:rPr lang="tr-TR" dirty="0" err="1"/>
              <a:t>Malthus'un</a:t>
            </a:r>
            <a:r>
              <a:rPr lang="tr-TR" dirty="0"/>
              <a:t> belirttiği gibi, nüfus artışı ile doğal sınırlar arasındaki çatışma iyi bitmeyecekti: "Hastalık dönemleri, salgın hastalıklar ve veba müthiş bir hızla ilerliyor ve binlerce, on binlerce insanı alıp götürüyor. Bu da yeterli gelmezse, devasa, kaçınılmaz kıtlıklar arkada kol geziyor ve tek bir güçlü darbeyle toplulukları yerle bir ediyor."</a:t>
            </a:r>
          </a:p>
        </p:txBody>
      </p:sp>
    </p:spTree>
    <p:extLst>
      <p:ext uri="{BB962C8B-B14F-4D97-AF65-F5344CB8AC3E}">
        <p14:creationId xmlns:p14="http://schemas.microsoft.com/office/powerpoint/2010/main" val="74139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BORÇ</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10000"/>
          </a:bodyPr>
          <a:lstStyle/>
          <a:p>
            <a:pPr algn="just"/>
            <a:r>
              <a:rPr lang="tr-TR" dirty="0"/>
              <a:t>Borç, ekonomik hayatın temel bir parçasıdır, çünkü kullandığımız para borca dayalıdır, yani hükümet tüm borçlarını geri öderse, para denilen şey ortadan kalkar.</a:t>
            </a:r>
          </a:p>
          <a:p>
            <a:pPr algn="just"/>
            <a:r>
              <a:rPr lang="tr-TR" dirty="0"/>
              <a:t>Borç, ekonomik büyüme için çok önemlidir, çünkü girişimciler (ya da sıradan firmalar) çılgın hayallerini gerçekleştirmek için genellikle borç paraya ihtiyaç duyarlar. Ve çoğu insan için, akıllara durgunluk veren bir kredi çekmeden büyük bir şehirde ev satın almak oldukça zordur.</a:t>
            </a:r>
          </a:p>
          <a:p>
            <a:pPr algn="just"/>
            <a:r>
              <a:rPr lang="tr-TR" dirty="0"/>
              <a:t>Ana akım iktisatçılar bu konu hakkında büyük ölçüde iyimserdirler, çünkü hep ekonomiyi tekil temsili ajanlar kullanarak modellerler. Bu perspektiften yola çıkarak borcun toplam değerinin sıfır olduğunu, dolayısıyla borçlanmanın ancak yatırımı saf dışı bırakması halinde sorun yaratacağını söylerler. Veya iktisatçı ve New York Times köşe yazarı Paul Krugman'ın 2019'da dediği gibi: "BORÇ, KENDİMİZE BORÇLU OLDUĞUMUZ PARADIR.</a:t>
            </a:r>
          </a:p>
          <a:p>
            <a:pPr algn="just"/>
            <a:r>
              <a:rPr lang="tr-TR" dirty="0"/>
              <a:t>Daha sonra tartışılacağı gibi, bu geleneksel yaklaşımın borçlular ile alacaklılar arasındaki güç farkı, faiz oranlarının zenginler için fakirlerden çok farklı olduğu gerçeği ve finansal istikrarın doğasında var olan riskler gibi şeyleri göz ardı ettiğine dair sürekli artan bir farkındalık vardır (hem aynı mantığı kullanarak hırsızlığın da sakıncalı olmadığı, çünkü toplamda onun da kendimizden aldığımız para olduğu söylenebilir).</a:t>
            </a:r>
          </a:p>
        </p:txBody>
      </p:sp>
    </p:spTree>
    <p:extLst>
      <p:ext uri="{BB962C8B-B14F-4D97-AF65-F5344CB8AC3E}">
        <p14:creationId xmlns:p14="http://schemas.microsoft.com/office/powerpoint/2010/main" val="3437648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VERGİ</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77500" lnSpcReduction="20000"/>
          </a:bodyPr>
          <a:lstStyle/>
          <a:p>
            <a:pPr algn="just"/>
            <a:r>
              <a:rPr lang="tr-TR" dirty="0"/>
              <a:t>İngilizcedeki "</a:t>
            </a:r>
            <a:r>
              <a:rPr lang="tr-TR" dirty="0" err="1"/>
              <a:t>tax</a:t>
            </a:r>
            <a:r>
              <a:rPr lang="tr-TR" dirty="0"/>
              <a:t>" yani vergi sözcüğü Latince "denetleme, </a:t>
            </a:r>
            <a:r>
              <a:rPr lang="tr-TR" dirty="0" err="1"/>
              <a:t>ücretleme</a:t>
            </a:r>
            <a:r>
              <a:rPr lang="tr-TR" dirty="0"/>
              <a:t> veya hesaplama" anlamına gelen </a:t>
            </a:r>
            <a:r>
              <a:rPr lang="tr-TR" dirty="0" err="1"/>
              <a:t>taxare'den</a:t>
            </a:r>
            <a:r>
              <a:rPr lang="tr-TR" dirty="0"/>
              <a:t> gelmektedir. Vergi hayatımızda yer etmiştir ki yılın belli zamanları "vergi mevsimi" olarak anılır.</a:t>
            </a:r>
          </a:p>
          <a:p>
            <a:pPr algn="just"/>
            <a:r>
              <a:rPr lang="tr-TR" dirty="0"/>
              <a:t>Vergi, genellikle devlet hizmetlerinin bir tür ücreti olarak görülür ancak aynı zamanda para sisteminin ayrılmaz bir parçasıdır. Madeni para Antik Yunan'da ilk icat edildiğinde, vergiler hem askeri birliklere ödeme yapmanın hem de birliklerin ihtiyaçlarının tedarik edilmesinin bir yoluydu (tedarikçiler vergileri ödemek için askerlerin parasına ihtiyaç duyuyorlardı). Roma imparatoru </a:t>
            </a:r>
            <a:r>
              <a:rPr lang="tr-TR" dirty="0" err="1"/>
              <a:t>Iulius</a:t>
            </a:r>
            <a:r>
              <a:rPr lang="tr-TR" dirty="0"/>
              <a:t> </a:t>
            </a:r>
            <a:r>
              <a:rPr lang="tr-TR" dirty="0" err="1"/>
              <a:t>Caesar</a:t>
            </a:r>
            <a:r>
              <a:rPr lang="tr-TR" dirty="0"/>
              <a:t>, zamanın kasiyerlerinin kafasını karıştıracak yüzde 1'lik genel bir satış vergisi getiren ilk kişiydi.</a:t>
            </a:r>
          </a:p>
          <a:p>
            <a:pPr algn="just"/>
            <a:r>
              <a:rPr lang="tr-TR" dirty="0"/>
              <a:t>Ortaçağda, feodal sistem altında, vergiler nakit olarak değil, genellikle mal olarak veya emek yoluyla ödeniyordu, ancak paranın toplumda artan bir rol almasıyla bu durum değişti. Herkesin ne kadar kazandığına dair ayrıntılı bilgi gerektiren gelir vergisi, nispeten modern bir olgudur ve ancak yirminci yüzyılın ikinci yarısında, savunma harcamaları ve sosyal yardım sistemleri gibi büyük kalemler işin içine girdiği zaman asıl hüviyetine kavuşmuştur.</a:t>
            </a:r>
          </a:p>
          <a:p>
            <a:pPr algn="just"/>
            <a:r>
              <a:rPr lang="tr-TR" dirty="0"/>
              <a:t>Vergiler ayrıca serveti yeniden dağıtmanın bir yolu olarak kullanılır. 1950'de ABD'deki zenginlerin ödediği maksimum toplam vergi oranı (federal, eyalet ve yerel) yüzde 70 idi. Bugün bu oran yaklaşık üçte birine inmiştir ve artan eşitsizliğin budur.</a:t>
            </a:r>
          </a:p>
        </p:txBody>
      </p:sp>
    </p:spTree>
    <p:extLst>
      <p:ext uri="{BB962C8B-B14F-4D97-AF65-F5344CB8AC3E}">
        <p14:creationId xmlns:p14="http://schemas.microsoft.com/office/powerpoint/2010/main" val="4074082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err="1"/>
              <a:t>fİYAT</a:t>
            </a:r>
            <a:r>
              <a:rPr lang="tr-TR" dirty="0"/>
              <a:t> ENDEKSİ</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10000"/>
          </a:bodyPr>
          <a:lstStyle/>
          <a:p>
            <a:pPr algn="just"/>
            <a:r>
              <a:rPr lang="tr-TR" dirty="0"/>
              <a:t>Fiyat endeksi, bazı öğelerin fiyatlarının zaman içinde nasıl değiştiğini izleyen bir istatistiktir.</a:t>
            </a:r>
          </a:p>
          <a:p>
            <a:pPr algn="just"/>
            <a:r>
              <a:rPr lang="tr-TR" dirty="0"/>
              <a:t>Tüketici fiyat endeksi (TÜFE), tipik bir harcamayı temsil ettiği varsayılan bir mal sepeti için bir baz yıl alınarak </a:t>
            </a:r>
            <a:r>
              <a:rPr lang="tr-TR" dirty="0" err="1"/>
              <a:t>normalize</a:t>
            </a:r>
            <a:r>
              <a:rPr lang="tr-TR" dirty="0"/>
              <a:t> edilmiş nispi fiyatı hesaplar. Birleşik </a:t>
            </a:r>
            <a:r>
              <a:rPr lang="tr-TR" dirty="0" err="1"/>
              <a:t>Krallık'ta</a:t>
            </a:r>
            <a:r>
              <a:rPr lang="tr-TR" dirty="0"/>
              <a:t> sepet, yerel barda bir bardak biradan yeni bir arabaya, güneşli bir tatile kadar değişen yaklaşık 700 ürün içerir. Endeksin hesaplanması bir dizi faktör nedeniyle karmaşıktır. Birincisi, ortalama tüketici diye bir şey olmadığı için bir kişinin enflasyonu diğerinden çok farklı olabilir.</a:t>
            </a:r>
          </a:p>
          <a:p>
            <a:pPr algn="just"/>
            <a:r>
              <a:rPr lang="tr-TR" dirty="0"/>
              <a:t>Diğer bir sorun, teknoloji geliştikçe veya tüketici tercihleri değiştikçe pazar sepetinin de değişmesidir. Bu, zaman dilimleri arasında karşılaştırmayı daha zor hale getirir. Örneğin, bir ürün çok pahalı hale gelirse, insanlar daha az satın alabilir, böylece sepetteki ağırlığı düşer ve enflasyona daha az katkıda </a:t>
            </a:r>
            <a:r>
              <a:rPr lang="tr-TR" dirty="0" err="1"/>
              <a:t>bulunur.Son</a:t>
            </a:r>
            <a:r>
              <a:rPr lang="tr-TR" dirty="0"/>
              <a:t> olarak, sepetin maliyeti, malların kalitesindeki değişiklikleri (örneğin, akıllı telefonlar) hesaba katmaz.</a:t>
            </a:r>
          </a:p>
          <a:p>
            <a:pPr algn="just"/>
            <a:r>
              <a:rPr lang="tr-TR" dirty="0"/>
              <a:t>Enflasyon endeksleri sadece ekonomiyi izlemek için değil, maaş artışları, emekli maaşları ve bazı enflasyona bağlı devlet tahvilleri de dahil olmak üzere birçok şeyin fiyatlarını belirlediği için de önemlidir.</a:t>
            </a:r>
          </a:p>
        </p:txBody>
      </p:sp>
    </p:spTree>
    <p:extLst>
      <p:ext uri="{BB962C8B-B14F-4D97-AF65-F5344CB8AC3E}">
        <p14:creationId xmlns:p14="http://schemas.microsoft.com/office/powerpoint/2010/main" val="308818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Özel mülkiyet</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77500" lnSpcReduction="20000"/>
          </a:bodyPr>
          <a:lstStyle/>
          <a:p>
            <a:pPr algn="just"/>
            <a:r>
              <a:rPr lang="tr-TR" dirty="0"/>
              <a:t>Özel mülkiyet ve mülkiyet hakları kavramları iktisat biliminden çok daha öncelere dayanır.</a:t>
            </a:r>
          </a:p>
          <a:p>
            <a:pPr algn="just"/>
            <a:r>
              <a:rPr lang="tr-TR" dirty="0"/>
              <a:t>Aristoteles </a:t>
            </a:r>
            <a:r>
              <a:rPr lang="tr-TR" dirty="0" err="1"/>
              <a:t>Politika'sında</a:t>
            </a:r>
            <a:r>
              <a:rPr lang="tr-TR" dirty="0"/>
              <a:t> özel mülkiyetin sorumluluk ve sağduyu gibi erdemleri desteklediğini savunuyordu (bugün insanlar aynı şeyi ev sahipliği için de söylüyorlar). Roma hukukunun büyük kısmı, mülkiyeti tanımlamaya ve korumaya ayrılmıştı, ancak mülkiyet, toprak gibi şeylere olduğu kadar kölelere de uygulandı.</a:t>
            </a:r>
          </a:p>
          <a:p>
            <a:pPr algn="just"/>
            <a:r>
              <a:rPr lang="tr-TR" dirty="0"/>
              <a:t>Dijital çağda, mülkiyet hakları denince genellikle fiziksel olduğu kadar fikri mülkiyet (IP) de anlaşılmaya başladı. Bilgilerin ücretsiz olarak kopyalanıp dağıtılabilmesi, fikri mülkiyetin patentler yoluyla ancak kısmen korunabileceği anlamına geliyor.</a:t>
            </a:r>
          </a:p>
          <a:p>
            <a:pPr algn="just"/>
            <a:r>
              <a:rPr lang="tr-TR" dirty="0"/>
              <a:t>Filozof John Locke, Yönetim Üzerine İki İnceleme (1689) kitabında devletin temel işlevinin vatandaşlarının hak ve özgürlüklerini korumak olduğunu savunuyordu. Buna, insanlar emeklerini maddi dünyayla birleştirdiklerinde ortaya çıktığına inandığı mülkiyet hakları da dahildi. Örneğin, ağaçtaki bir elma insana hiçbir fayda sağlamazdı, ama dalından kopardıklarında ona emeklerini katarlar ve dolayısıyla onu değerli bir nesneye dönüştürürlerdi. Locke bunu şöyle ifade ediyordu: "İnsan emeği onu doğanın ellerinden aldı... ve böylece onu kendine mal etti." Para, hem bu kazanımları kristalleştirmenin hem de kişinin özgürlüğünü garanti altına almanın bir </a:t>
            </a:r>
            <a:r>
              <a:rPr lang="tr-TR" dirty="0" err="1"/>
              <a:t>yoluydu.Locke'un</a:t>
            </a:r>
            <a:r>
              <a:rPr lang="tr-TR" dirty="0"/>
              <a:t> çalışması, para ve mülk birikimine siyasi ve felsefi meşruiyet sağladı, ayrıca Amerikan devletinin 1787'de kabul edilen anayasasının ilham kaynaklarından biri oldu.</a:t>
            </a:r>
          </a:p>
        </p:txBody>
      </p:sp>
    </p:spTree>
    <p:extLst>
      <p:ext uri="{BB962C8B-B14F-4D97-AF65-F5344CB8AC3E}">
        <p14:creationId xmlns:p14="http://schemas.microsoft.com/office/powerpoint/2010/main" val="3185635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ADFF20-0221-42C4-8DD4-E05395A5D794}"/>
              </a:ext>
            </a:extLst>
          </p:cNvPr>
          <p:cNvSpPr>
            <a:spLocks noGrp="1"/>
          </p:cNvSpPr>
          <p:nvPr>
            <p:ph type="title"/>
          </p:nvPr>
        </p:nvSpPr>
        <p:spPr>
          <a:xfrm>
            <a:off x="1141413" y="142529"/>
            <a:ext cx="9905998" cy="734293"/>
          </a:xfrm>
        </p:spPr>
        <p:txBody>
          <a:bodyPr/>
          <a:lstStyle/>
          <a:p>
            <a:r>
              <a:rPr lang="tr-TR" dirty="0"/>
              <a:t>Ortak mülkiyet</a:t>
            </a:r>
          </a:p>
        </p:txBody>
      </p:sp>
      <p:sp>
        <p:nvSpPr>
          <p:cNvPr id="3" name="İçerik Yer Tutucusu 2">
            <a:extLst>
              <a:ext uri="{FF2B5EF4-FFF2-40B4-BE49-F238E27FC236}">
                <a16:creationId xmlns:a16="http://schemas.microsoft.com/office/drawing/2014/main" id="{AC07B9A4-7F46-4CA8-85D9-805F9E0538F9}"/>
              </a:ext>
            </a:extLst>
          </p:cNvPr>
          <p:cNvSpPr>
            <a:spLocks noGrp="1"/>
          </p:cNvSpPr>
          <p:nvPr>
            <p:ph idx="1"/>
          </p:nvPr>
        </p:nvSpPr>
        <p:spPr>
          <a:xfrm>
            <a:off x="1141412" y="876822"/>
            <a:ext cx="9905999" cy="5611660"/>
          </a:xfrm>
        </p:spPr>
        <p:txBody>
          <a:bodyPr>
            <a:normAutofit fontScale="85000" lnSpcReduction="10000"/>
          </a:bodyPr>
          <a:lstStyle/>
          <a:p>
            <a:pPr algn="just"/>
            <a:r>
              <a:rPr lang="tr-TR" dirty="0"/>
              <a:t>Özel mülkiyet (kapitalizm) ve kolektif mülkiyet (komünizm) dışında bir üçüncü seçenek de ortak mülkiyettir.</a:t>
            </a:r>
          </a:p>
          <a:p>
            <a:pPr algn="just"/>
            <a:r>
              <a:rPr lang="tr-TR" dirty="0"/>
              <a:t>Örneğin, Avrupa'daki feodal sistem altında, geniş alanlar, hayvan otlatma ve yakacak odun toplama gibi amaçlarla kullanılan ve toplu olarak yönetilen ortak alanlar şeklinde ayrıldı. Feodal sistem çöktüğünde, özelleştirme sürecinin bir parçası olarak kiracılar ortak araziden artan bir hızla tahliye edilmeye başlandı. İngiltere'de bu "çitleme" on üçüncü yüzyılda başladı ve Locke mülkiyet hakları teorisini yazarken hâlâ devam ediyordu. </a:t>
            </a:r>
            <a:r>
              <a:rPr lang="tr-TR" dirty="0" err="1"/>
              <a:t>Hardin'in</a:t>
            </a:r>
            <a:r>
              <a:rPr lang="tr-TR" dirty="0"/>
              <a:t> benzetmesi iktisatçılar arasında çok rağbet görse de ampirik kanıtlar insanların, ormanlar, balıkçılık, sulama sistemleri, otlaklar vb. dahil ortak alanları iktisat uzmanlarından yardım almadan çok başarılı bir şekilde yönetebildiğini gösteriyor.</a:t>
            </a:r>
          </a:p>
          <a:p>
            <a:pPr algn="just"/>
            <a:r>
              <a:rPr lang="tr-TR" dirty="0"/>
              <a:t>Ekolojist </a:t>
            </a:r>
            <a:r>
              <a:rPr lang="tr-TR" dirty="0" err="1"/>
              <a:t>Garrett</a:t>
            </a:r>
            <a:r>
              <a:rPr lang="tr-TR" dirty="0"/>
              <a:t> </a:t>
            </a:r>
            <a:r>
              <a:rPr lang="tr-TR" dirty="0" err="1"/>
              <a:t>Hardin'in</a:t>
            </a:r>
            <a:r>
              <a:rPr lang="tr-TR" dirty="0"/>
              <a:t> 1968 tarihli Ortak Mülkiyetin Trajedisi adlı makalesinde ele alınan nedenler dolayısıyla, ortak mülkiyet fikri geleneksel iktisat ile uyumsuz görünüyor. Makalede hepsi ortak bir mera kullanan bir grup çoban anlatılıyordu. Her çoban için kişisel çıkar, toprağı mümkün olduğu kadar çok sömürmekti ama hepsi bunu yaparsa, sonuçta aşırı otlatma yaşanır ve arazi herkes için verimsiz hale gelirdi.</a:t>
            </a:r>
          </a:p>
          <a:p>
            <a:pPr algn="just"/>
            <a:endParaRPr lang="tr-TR" dirty="0"/>
          </a:p>
          <a:p>
            <a:pPr algn="just"/>
            <a:endParaRPr lang="tr-TR" dirty="0"/>
          </a:p>
        </p:txBody>
      </p:sp>
    </p:spTree>
    <p:extLst>
      <p:ext uri="{BB962C8B-B14F-4D97-AF65-F5344CB8AC3E}">
        <p14:creationId xmlns:p14="http://schemas.microsoft.com/office/powerpoint/2010/main" val="3426652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578</TotalTime>
  <Words>4490</Words>
  <Application>Microsoft Office PowerPoint</Application>
  <PresentationFormat>Widescreen</PresentationFormat>
  <Paragraphs>120</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Tw Cen MT</vt:lpstr>
      <vt:lpstr>Devre</vt:lpstr>
      <vt:lpstr>ENT 321Ekonomi ve pazarlama</vt:lpstr>
      <vt:lpstr>İŞBÖLÜMÜ</vt:lpstr>
      <vt:lpstr>KARŞILAŞTIRMALI ÜSTÜNLÜK</vt:lpstr>
      <vt:lpstr>THOMAS MALTHUS</vt:lpstr>
      <vt:lpstr>BORÇ</vt:lpstr>
      <vt:lpstr>VERGİ</vt:lpstr>
      <vt:lpstr>fİYAT ENDEKSİ</vt:lpstr>
      <vt:lpstr>Özel mülkiyet</vt:lpstr>
      <vt:lpstr>Ortak mülkiyet</vt:lpstr>
      <vt:lpstr>piyasalar</vt:lpstr>
      <vt:lpstr>Serbest piyasa ekonomisi</vt:lpstr>
      <vt:lpstr>komünizm</vt:lpstr>
      <vt:lpstr>EMEK</vt:lpstr>
      <vt:lpstr>Laıssez faıre ekonomisi</vt:lpstr>
      <vt:lpstr>Pareto ilkesi</vt:lpstr>
      <vt:lpstr>PARANIN TARİHÇESİ</vt:lpstr>
      <vt:lpstr>PARANIN iki yüzü</vt:lpstr>
      <vt:lpstr>Çetele çubuklar</vt:lpstr>
      <vt:lpstr>Altın ve gümüş</vt:lpstr>
      <vt:lpstr>Kağıt para</vt:lpstr>
      <vt:lpstr>Döviz kurları</vt:lpstr>
      <vt:lpstr>Kredi kartları</vt:lpstr>
      <vt:lpstr>Yaratıcı yıkım</vt:lpstr>
      <vt:lpstr>Yaratıcı yıkım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 321Ekonomi ve pazarlama</dc:title>
  <dc:creator>idserkangunes@gmail.com</dc:creator>
  <cp:lastModifiedBy>idserkangunes@gmail.com</cp:lastModifiedBy>
  <cp:revision>36</cp:revision>
  <dcterms:created xsi:type="dcterms:W3CDTF">2023-08-22T06:27:18Z</dcterms:created>
  <dcterms:modified xsi:type="dcterms:W3CDTF">2023-10-24T07:36:04Z</dcterms:modified>
</cp:coreProperties>
</file>