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t>10/26/2021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796027F-7875-4030-9381-8BD8C4F21935}" type="datetimeFigureOut">
              <a:rPr lang="en-US" dirty="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p>
            <a:fld id="{4509A250-FF31-4206-8172-F9D3106AACB1}" type="datetimeFigureOut">
              <a:rPr lang="en-US" dirty="0"/>
              <a:t>10/26/2021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509A250-FF31-4206-8172-F9D3106AACB1}" type="datetimeFigureOut">
              <a:rPr lang="en-US" dirty="0"/>
              <a:t>10/26/2021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10/26/2021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ENT 321 Ekonomi ve Pazarlama</a:t>
            </a:r>
            <a:endParaRPr lang="tr-TR" dirty="0"/>
          </a:p>
        </p:txBody>
      </p:sp>
      <p:sp>
        <p:nvSpPr>
          <p:cNvPr id="3" name="Alt Başlık 2"/>
          <p:cNvSpPr>
            <a:spLocks noGrp="1"/>
          </p:cNvSpPr>
          <p:nvPr>
            <p:ph type="subTitle" idx="1"/>
          </p:nvPr>
        </p:nvSpPr>
        <p:spPr/>
        <p:txBody>
          <a:bodyPr/>
          <a:lstStyle/>
          <a:p>
            <a:r>
              <a:rPr lang="tr-TR" dirty="0" smtClean="0"/>
              <a:t>2021-2022 Güz DERS </a:t>
            </a:r>
            <a:r>
              <a:rPr lang="tr-TR" dirty="0" smtClean="0"/>
              <a:t>4</a:t>
            </a:r>
            <a:endParaRPr lang="tr-TR" dirty="0" smtClean="0"/>
          </a:p>
          <a:p>
            <a:r>
              <a:rPr lang="tr-TR" dirty="0" smtClean="0"/>
              <a:t>Prof. Dr. Serkan GÜNEŞ</a:t>
            </a:r>
            <a:endParaRPr lang="tr-TR" dirty="0"/>
          </a:p>
        </p:txBody>
      </p:sp>
    </p:spTree>
    <p:extLst>
      <p:ext uri="{BB962C8B-B14F-4D97-AF65-F5344CB8AC3E}">
        <p14:creationId xmlns:p14="http://schemas.microsoft.com/office/powerpoint/2010/main" val="2700414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Ürün </a:t>
            </a:r>
            <a:r>
              <a:rPr lang="tr-TR" dirty="0" err="1" smtClean="0"/>
              <a:t>İnovasyonu</a:t>
            </a:r>
            <a:endParaRPr lang="tr-TR" dirty="0"/>
          </a:p>
        </p:txBody>
      </p:sp>
      <p:sp>
        <p:nvSpPr>
          <p:cNvPr id="3" name="İçerik Yer Tutucusu 2"/>
          <p:cNvSpPr>
            <a:spLocks noGrp="1"/>
          </p:cNvSpPr>
          <p:nvPr>
            <p:ph idx="1"/>
          </p:nvPr>
        </p:nvSpPr>
        <p:spPr/>
        <p:txBody>
          <a:bodyPr>
            <a:normAutofit fontScale="85000" lnSpcReduction="10000"/>
          </a:bodyPr>
          <a:lstStyle/>
          <a:p>
            <a:pPr algn="just"/>
            <a:r>
              <a:rPr lang="tr-TR" dirty="0">
                <a:solidFill>
                  <a:srgbClr val="FF0000"/>
                </a:solidFill>
              </a:rPr>
              <a:t>Fayda: </a:t>
            </a:r>
            <a:r>
              <a:rPr lang="tr-TR" dirty="0"/>
              <a:t>Müşteriler yeni özellikleri değerli bulmalıdır. Örneğin, saniyesini sektirmeyecek yeni bir kol saati mükemmel bir teknik özelliğe sahiptir, ancak büyük bir olasılıkla müşteriler bunu önemli bir fayda olarak algılamayacaktır</a:t>
            </a:r>
            <a:r>
              <a:rPr lang="tr-TR" dirty="0" smtClean="0"/>
              <a:t>.</a:t>
            </a:r>
          </a:p>
          <a:p>
            <a:pPr algn="just"/>
            <a:r>
              <a:rPr lang="tr-TR" dirty="0">
                <a:solidFill>
                  <a:srgbClr val="FF0000"/>
                </a:solidFill>
              </a:rPr>
              <a:t>Enderlik: </a:t>
            </a:r>
            <a:r>
              <a:rPr lang="tr-TR" dirty="0"/>
              <a:t>Yeni ürünün getirdiği fayda benzersiz bulunmalıdır. Pazarda mevcut bir ürünün aynı faydayı sağladığı algılanırsa, yenilik fikrinin değeri az </a:t>
            </a:r>
            <a:r>
              <a:rPr lang="tr-TR" dirty="0" smtClean="0"/>
              <a:t>olur.</a:t>
            </a:r>
          </a:p>
          <a:p>
            <a:pPr algn="just"/>
            <a:r>
              <a:rPr lang="tr-TR" dirty="0">
                <a:solidFill>
                  <a:srgbClr val="FF0000"/>
                </a:solidFill>
              </a:rPr>
              <a:t>Zamanlama: </a:t>
            </a:r>
            <a:r>
              <a:rPr lang="tr-TR" dirty="0"/>
              <a:t>Yeni ürünler geliştirmenin ve pazara sunmanın hızı gün geçtikçe önemli hale gelmektedir. Geliştirilmesi geciken ürünlerin geliştirme maliyeti yüksek olur, daha düşük kar marjları vardır ve daha küçük pazar payı elde </a:t>
            </a:r>
            <a:r>
              <a:rPr lang="tr-TR" dirty="0" smtClean="0"/>
              <a:t>ederler.</a:t>
            </a:r>
          </a:p>
          <a:p>
            <a:pPr algn="just"/>
            <a:r>
              <a:rPr lang="tr-TR" dirty="0">
                <a:solidFill>
                  <a:srgbClr val="FF0000"/>
                </a:solidFill>
              </a:rPr>
              <a:t>Süreklilik: </a:t>
            </a:r>
            <a:r>
              <a:rPr lang="tr-TR" dirty="0"/>
              <a:t>Yeni bir ürün, benzersiz bir fayda sağlayabilir ancak hemen de taklit edilebilir ve hissedarlara fazla değer yaratmaz. Buluşu yapan şirketin pazara girişe yönelik engeller geliştirmesi gerekir</a:t>
            </a:r>
            <a:r>
              <a:rPr lang="tr-TR" dirty="0" smtClean="0"/>
              <a:t>.</a:t>
            </a:r>
          </a:p>
          <a:p>
            <a:pPr algn="just"/>
            <a:r>
              <a:rPr lang="tr-TR" dirty="0" err="1">
                <a:solidFill>
                  <a:srgbClr val="FF0000"/>
                </a:solidFill>
              </a:rPr>
              <a:t>Pazarlanabilirlik</a:t>
            </a:r>
            <a:r>
              <a:rPr lang="tr-TR" dirty="0">
                <a:solidFill>
                  <a:srgbClr val="FF0000"/>
                </a:solidFill>
              </a:rPr>
              <a:t>: </a:t>
            </a:r>
            <a:r>
              <a:rPr lang="tr-TR" dirty="0"/>
              <a:t>Şirketin yeni ürünü pazarlayabilme yeteneği olmalıdır. Bunlara güvenilir ve etkin ürünler geliştirmek, üretmek, müşterilerin ödeyebilecekleri bir fiyat koymak ve dağıtımını ve satış sonrası hizmetlerini verebilecek etkin bir dağıtım kanalı kurmak dahildir.</a:t>
            </a:r>
            <a:endParaRPr lang="tr-TR" dirty="0"/>
          </a:p>
        </p:txBody>
      </p:sp>
    </p:spTree>
    <p:extLst>
      <p:ext uri="{BB962C8B-B14F-4D97-AF65-F5344CB8AC3E}">
        <p14:creationId xmlns:p14="http://schemas.microsoft.com/office/powerpoint/2010/main" val="63729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Yıkıcı Yenilik (</a:t>
            </a:r>
            <a:r>
              <a:rPr lang="tr-TR" dirty="0" err="1" smtClean="0"/>
              <a:t>Disruptive</a:t>
            </a:r>
            <a:r>
              <a:rPr lang="tr-TR" dirty="0" smtClean="0"/>
              <a:t> </a:t>
            </a:r>
            <a:r>
              <a:rPr lang="tr-TR" dirty="0" err="1" smtClean="0"/>
              <a:t>Innovation</a:t>
            </a:r>
            <a:r>
              <a:rPr lang="tr-TR" dirty="0" smtClean="0"/>
              <a:t>)</a:t>
            </a:r>
            <a:endParaRPr lang="tr-TR" dirty="0"/>
          </a:p>
        </p:txBody>
      </p:sp>
      <p:sp>
        <p:nvSpPr>
          <p:cNvPr id="3" name="İçerik Yer Tutucusu 2"/>
          <p:cNvSpPr>
            <a:spLocks noGrp="1"/>
          </p:cNvSpPr>
          <p:nvPr>
            <p:ph idx="1"/>
          </p:nvPr>
        </p:nvSpPr>
        <p:spPr/>
        <p:txBody>
          <a:bodyPr/>
          <a:lstStyle/>
          <a:p>
            <a:pPr algn="just"/>
            <a:r>
              <a:rPr lang="tr-TR" dirty="0"/>
              <a:t>Bir pazardaki mevcut sistemi, işleyişi kökünden değiştiren, mevcut düzeni yıkan ve yeni bir iş yapış şekli ortaya koyan </a:t>
            </a:r>
            <a:r>
              <a:rPr lang="tr-TR" dirty="0" err="1"/>
              <a:t>inovasyonları</a:t>
            </a:r>
            <a:r>
              <a:rPr lang="tr-TR" dirty="0"/>
              <a:t> </a:t>
            </a:r>
            <a:r>
              <a:rPr lang="tr-TR" dirty="0" smtClean="0"/>
              <a:t>ifade </a:t>
            </a:r>
            <a:r>
              <a:rPr lang="tr-TR" dirty="0"/>
              <a:t>eder. </a:t>
            </a:r>
            <a:r>
              <a:rPr lang="tr-TR" dirty="0" err="1"/>
              <a:t>Uber</a:t>
            </a:r>
            <a:r>
              <a:rPr lang="tr-TR" dirty="0"/>
              <a:t>, </a:t>
            </a:r>
            <a:r>
              <a:rPr lang="tr-TR" dirty="0" err="1"/>
              <a:t>airbnb</a:t>
            </a:r>
            <a:r>
              <a:rPr lang="tr-TR" dirty="0"/>
              <a:t> gibi şirketler buna en iyi örneklerdir</a:t>
            </a:r>
            <a:r>
              <a:rPr lang="tr-TR" dirty="0" smtClean="0"/>
              <a:t>.</a:t>
            </a:r>
          </a:p>
          <a:p>
            <a:pPr algn="just"/>
            <a:r>
              <a:rPr lang="tr-TR" dirty="0" smtClean="0"/>
              <a:t>Girişimcinin amacı kardır. Girişimci yıkıcı yenilik ile geçici rantın peşinde koşar.</a:t>
            </a:r>
          </a:p>
          <a:p>
            <a:pPr algn="just"/>
            <a:r>
              <a:rPr lang="tr-TR" dirty="0" smtClean="0"/>
              <a:t>Rantın geçici olmasının sebebi rekabettir. Zira takipçiler yenilik yapanı taklit edecek geçici ranta ortak olmak isteyecektir.</a:t>
            </a:r>
          </a:p>
          <a:p>
            <a:pPr algn="just"/>
            <a:r>
              <a:rPr lang="tr-TR" dirty="0" smtClean="0"/>
              <a:t>Yenilik ile oluşan rekabetsiz ortam takipçilerin gelmesi ile beraber rekabetçi bir alan olacaktır.</a:t>
            </a:r>
          </a:p>
          <a:p>
            <a:pPr algn="just"/>
            <a:endParaRPr lang="tr-TR" dirty="0"/>
          </a:p>
        </p:txBody>
      </p:sp>
    </p:spTree>
    <p:extLst>
      <p:ext uri="{BB962C8B-B14F-4D97-AF65-F5344CB8AC3E}">
        <p14:creationId xmlns:p14="http://schemas.microsoft.com/office/powerpoint/2010/main" val="3750600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Yıkıcı Yenilik (</a:t>
            </a:r>
            <a:r>
              <a:rPr lang="tr-TR" dirty="0" err="1" smtClean="0"/>
              <a:t>Disruptive</a:t>
            </a:r>
            <a:r>
              <a:rPr lang="tr-TR" dirty="0" smtClean="0"/>
              <a:t> </a:t>
            </a:r>
            <a:r>
              <a:rPr lang="tr-TR" dirty="0" err="1" smtClean="0"/>
              <a:t>Innovation</a:t>
            </a:r>
            <a:r>
              <a:rPr lang="tr-TR" dirty="0" smtClean="0"/>
              <a:t>)</a:t>
            </a:r>
            <a:endParaRPr lang="tr-TR" dirty="0"/>
          </a:p>
        </p:txBody>
      </p:sp>
      <p:sp>
        <p:nvSpPr>
          <p:cNvPr id="3" name="İçerik Yer Tutucusu 2"/>
          <p:cNvSpPr>
            <a:spLocks noGrp="1"/>
          </p:cNvSpPr>
          <p:nvPr>
            <p:ph idx="1"/>
          </p:nvPr>
        </p:nvSpPr>
        <p:spPr/>
        <p:txBody>
          <a:bodyPr/>
          <a:lstStyle/>
          <a:p>
            <a:pPr algn="just"/>
            <a:r>
              <a:rPr lang="tr-TR" dirty="0"/>
              <a:t>Bir pazardaki mevcut sistemi, işleyişi kökünden değiştiren, mevcut düzeni yıkan ve yeni bir iş yapış şekli ortaya koyan </a:t>
            </a:r>
            <a:r>
              <a:rPr lang="tr-TR" dirty="0" err="1"/>
              <a:t>inovasyonları</a:t>
            </a:r>
            <a:r>
              <a:rPr lang="tr-TR" dirty="0"/>
              <a:t> </a:t>
            </a:r>
            <a:r>
              <a:rPr lang="tr-TR" dirty="0" smtClean="0"/>
              <a:t>ifade </a:t>
            </a:r>
            <a:r>
              <a:rPr lang="tr-TR" dirty="0"/>
              <a:t>eder. </a:t>
            </a:r>
            <a:r>
              <a:rPr lang="tr-TR" dirty="0" err="1"/>
              <a:t>Uber</a:t>
            </a:r>
            <a:r>
              <a:rPr lang="tr-TR" dirty="0"/>
              <a:t>, </a:t>
            </a:r>
            <a:r>
              <a:rPr lang="tr-TR" dirty="0" err="1"/>
              <a:t>airbnb</a:t>
            </a:r>
            <a:r>
              <a:rPr lang="tr-TR" dirty="0"/>
              <a:t> gibi şirketler buna en iyi örneklerdir</a:t>
            </a:r>
            <a:r>
              <a:rPr lang="tr-TR" dirty="0" smtClean="0"/>
              <a:t>.</a:t>
            </a:r>
          </a:p>
          <a:p>
            <a:pPr algn="just"/>
            <a:r>
              <a:rPr lang="tr-TR" dirty="0" smtClean="0"/>
              <a:t>Girişimcinin amacı kardır. Girişimci yıkıcı yenilik ile geçici rantın peşinde koşar.</a:t>
            </a:r>
          </a:p>
          <a:p>
            <a:pPr algn="just"/>
            <a:r>
              <a:rPr lang="tr-TR" dirty="0" smtClean="0"/>
              <a:t>Rantın geçici olmasının sebebi rekabettir. Zira takipçiler yenilik yapanı taklit edecek geçici ranta ortak olmak isteyecektir.</a:t>
            </a:r>
          </a:p>
          <a:p>
            <a:pPr algn="just"/>
            <a:r>
              <a:rPr lang="tr-TR" dirty="0" smtClean="0"/>
              <a:t>Yenilik ile oluşan rekabetsiz ortam takipçilerin gelmesi ile beraber rekabetçi bir alan olacaktır.</a:t>
            </a:r>
          </a:p>
          <a:p>
            <a:pPr algn="just"/>
            <a:endParaRPr lang="tr-TR" dirty="0"/>
          </a:p>
        </p:txBody>
      </p:sp>
    </p:spTree>
    <p:extLst>
      <p:ext uri="{BB962C8B-B14F-4D97-AF65-F5344CB8AC3E}">
        <p14:creationId xmlns:p14="http://schemas.microsoft.com/office/powerpoint/2010/main" val="114092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Yıkıcı Yenilik (</a:t>
            </a:r>
            <a:r>
              <a:rPr lang="tr-TR" dirty="0" err="1" smtClean="0"/>
              <a:t>Disruptive</a:t>
            </a:r>
            <a:r>
              <a:rPr lang="tr-TR" dirty="0" smtClean="0"/>
              <a:t> </a:t>
            </a:r>
            <a:r>
              <a:rPr lang="tr-TR" dirty="0" err="1" smtClean="0"/>
              <a:t>Innovation</a:t>
            </a:r>
            <a:r>
              <a:rPr lang="tr-TR" dirty="0" smtClean="0"/>
              <a:t>)</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0292" y="2052638"/>
            <a:ext cx="8893191" cy="4195762"/>
          </a:xfrm>
        </p:spPr>
      </p:pic>
    </p:spTree>
    <p:extLst>
      <p:ext uri="{BB962C8B-B14F-4D97-AF65-F5344CB8AC3E}">
        <p14:creationId xmlns:p14="http://schemas.microsoft.com/office/powerpoint/2010/main" val="3087247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Yıkıcı Yenilik (</a:t>
            </a:r>
            <a:r>
              <a:rPr lang="tr-TR" dirty="0" err="1" smtClean="0"/>
              <a:t>Disruptive</a:t>
            </a:r>
            <a:r>
              <a:rPr lang="tr-TR" dirty="0" smtClean="0"/>
              <a:t> </a:t>
            </a:r>
            <a:r>
              <a:rPr lang="tr-TR" dirty="0" err="1" smtClean="0"/>
              <a:t>Innovation</a:t>
            </a:r>
            <a:r>
              <a:rPr lang="tr-TR" dirty="0" smtClean="0"/>
              <a:t>)</a:t>
            </a:r>
            <a:endParaRPr lang="tr-TR" dirty="0"/>
          </a:p>
        </p:txBody>
      </p:sp>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2312" y="1853248"/>
            <a:ext cx="6407848" cy="4480487"/>
          </a:xfrm>
        </p:spPr>
      </p:pic>
    </p:spTree>
    <p:extLst>
      <p:ext uri="{BB962C8B-B14F-4D97-AF65-F5344CB8AC3E}">
        <p14:creationId xmlns:p14="http://schemas.microsoft.com/office/powerpoint/2010/main" val="3415838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Tasarım</a:t>
            </a:r>
            <a:endParaRPr lang="tr-TR" dirty="0"/>
          </a:p>
        </p:txBody>
      </p:sp>
      <p:sp>
        <p:nvSpPr>
          <p:cNvPr id="3" name="İçerik Yer Tutucusu 2"/>
          <p:cNvSpPr>
            <a:spLocks noGrp="1"/>
          </p:cNvSpPr>
          <p:nvPr>
            <p:ph idx="1"/>
          </p:nvPr>
        </p:nvSpPr>
        <p:spPr/>
        <p:txBody>
          <a:bodyPr/>
          <a:lstStyle/>
          <a:p>
            <a:r>
              <a:rPr lang="tr-TR" dirty="0" smtClean="0"/>
              <a:t>Tasarım mucitlik, </a:t>
            </a:r>
            <a:r>
              <a:rPr lang="tr-TR" dirty="0" err="1" smtClean="0"/>
              <a:t>kaşiflik</a:t>
            </a:r>
            <a:r>
              <a:rPr lang="tr-TR" dirty="0" smtClean="0"/>
              <a:t> değildir.</a:t>
            </a:r>
          </a:p>
          <a:p>
            <a:r>
              <a:rPr lang="tr-TR" dirty="0" smtClean="0"/>
              <a:t>Tasarım yeniliğin ortaya çıkarttıklarına hizmet eder.</a:t>
            </a:r>
          </a:p>
          <a:p>
            <a:r>
              <a:rPr lang="tr-TR" dirty="0" smtClean="0"/>
              <a:t>Tasarım ile kimi zaman kısmi iyileştirmeler yapılır, kimi zaman yıkıcı yeniliğin ürünleri tasarlanır ama kendisi radikal bir yenilik yapmaz.</a:t>
            </a:r>
          </a:p>
          <a:p>
            <a:pPr marL="0" indent="0">
              <a:buNone/>
            </a:pPr>
            <a:endParaRPr lang="tr-TR" dirty="0"/>
          </a:p>
        </p:txBody>
      </p:sp>
    </p:spTree>
    <p:extLst>
      <p:ext uri="{BB962C8B-B14F-4D97-AF65-F5344CB8AC3E}">
        <p14:creationId xmlns:p14="http://schemas.microsoft.com/office/powerpoint/2010/main" val="66963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Tasarım nerede?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4704" y="2052637"/>
            <a:ext cx="5067535" cy="4539957"/>
          </a:xfrm>
        </p:spPr>
      </p:pic>
    </p:spTree>
    <p:extLst>
      <p:ext uri="{BB962C8B-B14F-4D97-AF65-F5344CB8AC3E}">
        <p14:creationId xmlns:p14="http://schemas.microsoft.com/office/powerpoint/2010/main" val="83677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Kâşiflik</a:t>
            </a:r>
            <a:r>
              <a:rPr lang="tr-TR" dirty="0" smtClean="0"/>
              <a:t>, Mucitlik ve Yenilik</a:t>
            </a:r>
            <a:endParaRPr lang="tr-TR" dirty="0"/>
          </a:p>
        </p:txBody>
      </p:sp>
      <p:sp>
        <p:nvSpPr>
          <p:cNvPr id="3" name="İçerik Yer Tutucusu 2"/>
          <p:cNvSpPr>
            <a:spLocks noGrp="1"/>
          </p:cNvSpPr>
          <p:nvPr>
            <p:ph idx="1"/>
          </p:nvPr>
        </p:nvSpPr>
        <p:spPr/>
        <p:txBody>
          <a:bodyPr/>
          <a:lstStyle/>
          <a:p>
            <a:pPr algn="just"/>
            <a:r>
              <a:rPr lang="tr-TR" dirty="0" smtClean="0"/>
              <a:t>Genellikle </a:t>
            </a:r>
            <a:r>
              <a:rPr lang="tr-TR" dirty="0" err="1"/>
              <a:t>kaşiflik</a:t>
            </a:r>
            <a:r>
              <a:rPr lang="tr-TR" dirty="0"/>
              <a:t> ve yeniliğin eş anlamı olduğu zannedilmektedir. Ancak bu iki kavram arasında belirgin farklılıklar vardır</a:t>
            </a:r>
            <a:r>
              <a:rPr lang="tr-TR" dirty="0" smtClean="0"/>
              <a:t>.</a:t>
            </a:r>
          </a:p>
          <a:p>
            <a:pPr algn="just"/>
            <a:r>
              <a:rPr lang="tr-TR" dirty="0" err="1"/>
              <a:t>Kâşiflik</a:t>
            </a:r>
            <a:r>
              <a:rPr lang="tr-TR" dirty="0"/>
              <a:t>/mucitlik </a:t>
            </a:r>
            <a:r>
              <a:rPr lang="tr-TR" dirty="0">
                <a:solidFill>
                  <a:srgbClr val="FF0000"/>
                </a:solidFill>
              </a:rPr>
              <a:t>yeni fikirleri oluşturma süreciyle ilgiliyken </a:t>
            </a:r>
            <a:r>
              <a:rPr lang="tr-TR" dirty="0"/>
              <a:t>yenilik bu yeni fikirlerin mal ve hizmetlere dönüştürülmesi sürecini odak alır</a:t>
            </a:r>
            <a:r>
              <a:rPr lang="tr-TR" dirty="0" smtClean="0"/>
              <a:t>. </a:t>
            </a:r>
          </a:p>
          <a:p>
            <a:pPr algn="just"/>
            <a:r>
              <a:rPr lang="tr-TR" dirty="0" smtClean="0"/>
              <a:t>Kısaca </a:t>
            </a:r>
            <a:r>
              <a:rPr lang="tr-TR" dirty="0"/>
              <a:t>yenilik </a:t>
            </a:r>
            <a:r>
              <a:rPr lang="tr-TR" dirty="0">
                <a:solidFill>
                  <a:srgbClr val="FF0000"/>
                </a:solidFill>
              </a:rPr>
              <a:t>yeni fikirlerin </a:t>
            </a:r>
            <a:r>
              <a:rPr lang="tr-TR" dirty="0" smtClean="0">
                <a:solidFill>
                  <a:srgbClr val="FF0000"/>
                </a:solidFill>
              </a:rPr>
              <a:t>paraya </a:t>
            </a:r>
            <a:r>
              <a:rPr lang="tr-TR" dirty="0">
                <a:solidFill>
                  <a:srgbClr val="FF0000"/>
                </a:solidFill>
              </a:rPr>
              <a:t>dönüştürülme süreciyle </a:t>
            </a:r>
            <a:r>
              <a:rPr lang="tr-TR" dirty="0" smtClean="0">
                <a:solidFill>
                  <a:srgbClr val="FF0000"/>
                </a:solidFill>
              </a:rPr>
              <a:t>ilgilidir.</a:t>
            </a:r>
          </a:p>
          <a:p>
            <a:pPr algn="just"/>
            <a:r>
              <a:rPr lang="tr-TR" dirty="0"/>
              <a:t>Yenilik, kaşifçe/mucitçe fikirler üzerinde çalışacak yetenekli ve birbirini tamamlayan insanların emeğini de gerektiren zor bir istir</a:t>
            </a:r>
            <a:r>
              <a:rPr lang="tr-TR" dirty="0" smtClean="0"/>
              <a:t>. Ayrıca </a:t>
            </a:r>
            <a:r>
              <a:rPr lang="tr-TR" dirty="0"/>
              <a:t>yenilik, kaşifçe fikirleri somut ürün ve süreçlere dönüştürülme süreci içerisinde tüketici hizmetlerini geliştirmek, maliyetleri azaltmak ve örgüt içinde yeni kazanç alanı oluşturmakla da </a:t>
            </a:r>
            <a:r>
              <a:rPr lang="tr-TR" dirty="0" smtClean="0"/>
              <a:t>ilgilenir.</a:t>
            </a:r>
          </a:p>
          <a:p>
            <a:pPr algn="just"/>
            <a:r>
              <a:rPr lang="tr-TR" dirty="0" smtClean="0">
                <a:solidFill>
                  <a:srgbClr val="FF0000"/>
                </a:solidFill>
              </a:rPr>
              <a:t>Fikrim var demek yenilik anlamına gelmez.</a:t>
            </a:r>
            <a:endParaRPr lang="tr-TR" dirty="0">
              <a:solidFill>
                <a:srgbClr val="FF0000"/>
              </a:solidFill>
            </a:endParaRPr>
          </a:p>
        </p:txBody>
      </p:sp>
    </p:spTree>
    <p:extLst>
      <p:ext uri="{BB962C8B-B14F-4D97-AF65-F5344CB8AC3E}">
        <p14:creationId xmlns:p14="http://schemas.microsoft.com/office/powerpoint/2010/main" val="253555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Kâşiflik</a:t>
            </a:r>
            <a:r>
              <a:rPr lang="tr-TR" dirty="0" smtClean="0"/>
              <a:t>, Mucitlik ve Yenilik</a:t>
            </a:r>
            <a:endParaRPr lang="tr-TR" dirty="0"/>
          </a:p>
        </p:txBody>
      </p:sp>
      <p:sp>
        <p:nvSpPr>
          <p:cNvPr id="3" name="İçerik Yer Tutucusu 2"/>
          <p:cNvSpPr>
            <a:spLocks noGrp="1"/>
          </p:cNvSpPr>
          <p:nvPr>
            <p:ph idx="1"/>
          </p:nvPr>
        </p:nvSpPr>
        <p:spPr/>
        <p:txBody>
          <a:bodyPr/>
          <a:lstStyle/>
          <a:p>
            <a:pPr algn="just"/>
            <a:r>
              <a:rPr lang="tr-TR" dirty="0"/>
              <a:t>En geniş anlamıyla yenilikçilik kavramını ele alan kişi </a:t>
            </a:r>
            <a:r>
              <a:rPr lang="tr-TR" dirty="0" err="1"/>
              <a:t>Schumpeter’dir</a:t>
            </a:r>
            <a:r>
              <a:rPr lang="tr-TR" dirty="0"/>
              <a:t>. </a:t>
            </a:r>
            <a:r>
              <a:rPr lang="tr-TR" dirty="0" err="1"/>
              <a:t>Schumpeter</a:t>
            </a:r>
            <a:r>
              <a:rPr lang="tr-TR" dirty="0"/>
              <a:t> (1950) yeni firmaların ve girişimciliğin temel fonksiyonları olarak olan yeniliği görmüştür. </a:t>
            </a:r>
            <a:endParaRPr lang="tr-TR" dirty="0" smtClean="0"/>
          </a:p>
          <a:p>
            <a:pPr algn="just"/>
            <a:r>
              <a:rPr lang="tr-TR" dirty="0" smtClean="0"/>
              <a:t>Ayrıca</a:t>
            </a:r>
            <a:r>
              <a:rPr lang="tr-TR" dirty="0"/>
              <a:t>, </a:t>
            </a:r>
            <a:r>
              <a:rPr lang="tr-TR" dirty="0" err="1"/>
              <a:t>Schumpeter</a:t>
            </a:r>
            <a:r>
              <a:rPr lang="tr-TR" dirty="0"/>
              <a:t> girişimciliği farklı açıdan ele alarak tanımlama yoluna giden ilk kişidir</a:t>
            </a:r>
            <a:r>
              <a:rPr lang="tr-TR" dirty="0" smtClean="0"/>
              <a:t>.</a:t>
            </a:r>
          </a:p>
          <a:p>
            <a:pPr algn="just"/>
            <a:r>
              <a:rPr lang="tr-TR" dirty="0" err="1"/>
              <a:t>Schumpeter’a</a:t>
            </a:r>
            <a:r>
              <a:rPr lang="tr-TR" dirty="0"/>
              <a:t> göre yenilik kavramı girişimcilik tanımının temelinde bulunmaktadır. Girişimciyi; yeni mal ve hizmetler üretme, yeni süreç geliştirme, yeni ihracat pazarları bulma, yeni bir örgüt yapısı oluşturma gibi </a:t>
            </a:r>
            <a:r>
              <a:rPr lang="tr-TR" dirty="0" err="1"/>
              <a:t>isletme</a:t>
            </a:r>
            <a:r>
              <a:rPr lang="tr-TR" dirty="0"/>
              <a:t> açısından yeni birleşimler sağlayarak, </a:t>
            </a:r>
            <a:r>
              <a:rPr lang="tr-TR" b="1" dirty="0">
                <a:solidFill>
                  <a:srgbClr val="FF0000"/>
                </a:solidFill>
              </a:rPr>
              <a:t>mevcut ekonomik düzeni yıkan kişi</a:t>
            </a:r>
            <a:r>
              <a:rPr lang="tr-TR" dirty="0"/>
              <a:t> olarak tanımlar.</a:t>
            </a:r>
            <a:endParaRPr lang="tr-TR" dirty="0">
              <a:solidFill>
                <a:srgbClr val="FF0000"/>
              </a:solidFill>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4841" y="0"/>
            <a:ext cx="1428750" cy="1905000"/>
          </a:xfrm>
          <a:prstGeom prst="rect">
            <a:avLst/>
          </a:prstGeom>
        </p:spPr>
      </p:pic>
    </p:spTree>
    <p:extLst>
      <p:ext uri="{BB962C8B-B14F-4D97-AF65-F5344CB8AC3E}">
        <p14:creationId xmlns:p14="http://schemas.microsoft.com/office/powerpoint/2010/main" val="117252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Yenilik ve Girişimcilik</a:t>
            </a:r>
            <a:endParaRPr lang="tr-TR" dirty="0"/>
          </a:p>
        </p:txBody>
      </p:sp>
      <p:sp>
        <p:nvSpPr>
          <p:cNvPr id="3" name="İçerik Yer Tutucusu 2"/>
          <p:cNvSpPr>
            <a:spLocks noGrp="1"/>
          </p:cNvSpPr>
          <p:nvPr>
            <p:ph idx="1"/>
          </p:nvPr>
        </p:nvSpPr>
        <p:spPr/>
        <p:txBody>
          <a:bodyPr/>
          <a:lstStyle/>
          <a:p>
            <a:pPr algn="just"/>
            <a:r>
              <a:rPr lang="tr-TR" dirty="0"/>
              <a:t>Eğer yeni teknoloji, ürün, pazar yâda örgütsel uygulamalar piyasadaki mevcut ürünlere yada örgütsel uygulamalara açık alternatifler oluşturmuyor ise kaşifçe/mucitçe </a:t>
            </a:r>
            <a:r>
              <a:rPr lang="tr-TR" dirty="0" smtClean="0"/>
              <a:t>yıkım oluşamaz.</a:t>
            </a:r>
          </a:p>
          <a:p>
            <a:pPr algn="just"/>
            <a:r>
              <a:rPr lang="tr-TR" dirty="0" smtClean="0"/>
              <a:t>Yıkıcı yenilik için esas olan oluşturulan alternatifin mevcudun önüne gelmesi ve var olanı yavaş veya kimi zaman hızlı yok etmesidir.</a:t>
            </a:r>
          </a:p>
          <a:p>
            <a:pPr algn="just"/>
            <a:r>
              <a:rPr lang="tr-TR" dirty="0" smtClean="0"/>
              <a:t>Plak – Kaset – CD – </a:t>
            </a:r>
            <a:r>
              <a:rPr lang="tr-TR" dirty="0" err="1" smtClean="0"/>
              <a:t>Blueray</a:t>
            </a:r>
            <a:r>
              <a:rPr lang="tr-TR" dirty="0" smtClean="0"/>
              <a:t> – MP3 – </a:t>
            </a:r>
            <a:r>
              <a:rPr lang="tr-TR" dirty="0" err="1" smtClean="0"/>
              <a:t>Spotify</a:t>
            </a:r>
            <a:r>
              <a:rPr lang="tr-TR" dirty="0" smtClean="0"/>
              <a:t> gibi</a:t>
            </a:r>
          </a:p>
          <a:p>
            <a:pPr algn="just"/>
            <a:r>
              <a:rPr lang="tr-TR" dirty="0" smtClean="0"/>
              <a:t>Biz bu sürece Yıkıcı Yenilik diyoruz.</a:t>
            </a:r>
            <a:endParaRPr lang="tr-TR" dirty="0"/>
          </a:p>
        </p:txBody>
      </p:sp>
    </p:spTree>
    <p:extLst>
      <p:ext uri="{BB962C8B-B14F-4D97-AF65-F5344CB8AC3E}">
        <p14:creationId xmlns:p14="http://schemas.microsoft.com/office/powerpoint/2010/main" val="3031065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Yenilik ve Girişimcilik</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Peter </a:t>
            </a:r>
            <a:r>
              <a:rPr lang="tr-TR" dirty="0"/>
              <a:t>F. </a:t>
            </a:r>
            <a:r>
              <a:rPr lang="tr-TR" dirty="0" err="1"/>
              <a:t>Drucker’a</a:t>
            </a:r>
            <a:r>
              <a:rPr lang="tr-TR" dirty="0"/>
              <a:t> göre ise işletme yönetiminde iki temel görev vardır: </a:t>
            </a:r>
            <a:r>
              <a:rPr lang="tr-TR" b="1" dirty="0" err="1">
                <a:solidFill>
                  <a:srgbClr val="FF0000"/>
                </a:solidFill>
              </a:rPr>
              <a:t>İnovasyon</a:t>
            </a:r>
            <a:r>
              <a:rPr lang="tr-TR" b="1" dirty="0">
                <a:solidFill>
                  <a:srgbClr val="FF0000"/>
                </a:solidFill>
              </a:rPr>
              <a:t> ve pazarlama </a:t>
            </a:r>
            <a:r>
              <a:rPr lang="tr-TR" dirty="0"/>
              <a:t>(1985, </a:t>
            </a:r>
            <a:r>
              <a:rPr lang="tr-TR" dirty="0" err="1"/>
              <a:t>Innovation</a:t>
            </a:r>
            <a:r>
              <a:rPr lang="tr-TR" dirty="0"/>
              <a:t> </a:t>
            </a:r>
            <a:r>
              <a:rPr lang="tr-TR" dirty="0" err="1"/>
              <a:t>and</a:t>
            </a:r>
            <a:r>
              <a:rPr lang="tr-TR" dirty="0"/>
              <a:t> </a:t>
            </a:r>
            <a:r>
              <a:rPr lang="tr-TR" dirty="0" err="1"/>
              <a:t>Entrepreneurship</a:t>
            </a:r>
            <a:r>
              <a:rPr lang="tr-TR" dirty="0" smtClean="0"/>
              <a:t>).</a:t>
            </a:r>
          </a:p>
          <a:p>
            <a:pPr algn="just"/>
            <a:r>
              <a:rPr lang="tr-TR" dirty="0" smtClean="0"/>
              <a:t>Pazarlama</a:t>
            </a:r>
            <a:r>
              <a:rPr lang="tr-TR" dirty="0"/>
              <a:t>, müşterilerin bugünkü ihtiyaçları ile ilgilenirken </a:t>
            </a:r>
            <a:r>
              <a:rPr lang="tr-TR" dirty="0" err="1"/>
              <a:t>inovasyon</a:t>
            </a:r>
            <a:r>
              <a:rPr lang="tr-TR" dirty="0"/>
              <a:t>, gelecekteki ihtiyaçları ile ilgilenir. </a:t>
            </a:r>
            <a:endParaRPr lang="tr-TR" dirty="0" smtClean="0"/>
          </a:p>
          <a:p>
            <a:pPr algn="just"/>
            <a:r>
              <a:rPr lang="tr-TR" dirty="0" smtClean="0"/>
              <a:t>İşletmeler </a:t>
            </a:r>
            <a:r>
              <a:rPr lang="tr-TR" dirty="0"/>
              <a:t>sürekli </a:t>
            </a:r>
            <a:r>
              <a:rPr lang="tr-TR" dirty="0" err="1"/>
              <a:t>inovasyon</a:t>
            </a:r>
            <a:r>
              <a:rPr lang="tr-TR" dirty="0"/>
              <a:t> çabası içinde olmazlarsa, tüketici ihtiyaçları ve teknolojiler değiştiğinde işletmelerin yaşama şansı olmaz</a:t>
            </a:r>
            <a:r>
              <a:rPr lang="tr-TR" dirty="0" smtClean="0"/>
              <a:t>.</a:t>
            </a:r>
          </a:p>
          <a:p>
            <a:pPr algn="just"/>
            <a:r>
              <a:rPr lang="tr-TR" dirty="0" smtClean="0"/>
              <a:t>Yaklaşım olarak piyasa koşullarına göre yenilik yapmayan firmalar piyasadan silinir. </a:t>
            </a:r>
          </a:p>
          <a:p>
            <a:pPr algn="just"/>
            <a:r>
              <a:rPr lang="tr-TR" dirty="0"/>
              <a:t>Toplumsal, kültürel ve idari ortamda yeni yöntemlerin kullanılmaya başlanması anlamına gelen yenilik kavramı, Türkçede İngilizce ‘”</a:t>
            </a:r>
            <a:r>
              <a:rPr lang="tr-TR" dirty="0" err="1"/>
              <a:t>İnnovation</a:t>
            </a:r>
            <a:r>
              <a:rPr lang="tr-TR" dirty="0"/>
              <a:t>” kelimesinin karşılığı olarak </a:t>
            </a:r>
            <a:r>
              <a:rPr lang="tr-TR" dirty="0" smtClean="0"/>
              <a:t>kullanılmaktadır.</a:t>
            </a:r>
            <a:endParaRPr lang="tr-TR" dirty="0"/>
          </a:p>
        </p:txBody>
      </p:sp>
    </p:spTree>
    <p:extLst>
      <p:ext uri="{BB962C8B-B14F-4D97-AF65-F5344CB8AC3E}">
        <p14:creationId xmlns:p14="http://schemas.microsoft.com/office/powerpoint/2010/main" val="98559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Yenilik ve Girişimcilik</a:t>
            </a:r>
            <a:endParaRPr lang="tr-TR" dirty="0"/>
          </a:p>
        </p:txBody>
      </p:sp>
      <p:sp>
        <p:nvSpPr>
          <p:cNvPr id="3" name="İçerik Yer Tutucusu 2"/>
          <p:cNvSpPr>
            <a:spLocks noGrp="1"/>
          </p:cNvSpPr>
          <p:nvPr>
            <p:ph idx="1"/>
          </p:nvPr>
        </p:nvSpPr>
        <p:spPr/>
        <p:txBody>
          <a:bodyPr/>
          <a:lstStyle/>
          <a:p>
            <a:pPr algn="just"/>
            <a:r>
              <a:rPr lang="tr-TR" dirty="0"/>
              <a:t> Bir mucit yeni bir buluş yapabilir fakat bu fikrin geniş bir çevre tarafından kabul görmesi, üretilmesi ve sunulması “girişimcinin” faaliyet alanını oluşturur</a:t>
            </a:r>
            <a:r>
              <a:rPr lang="tr-TR" dirty="0" smtClean="0"/>
              <a:t>.</a:t>
            </a:r>
          </a:p>
          <a:p>
            <a:pPr algn="just"/>
            <a:r>
              <a:rPr lang="tr-TR" dirty="0" smtClean="0"/>
              <a:t>Hiçbir </a:t>
            </a:r>
            <a:r>
              <a:rPr lang="tr-TR" dirty="0"/>
              <a:t>zaman insanlığın hizmetine sunulamamış birçok buluş yapılmıştır. Bu buluşlara konu olan ürün ya da hizmetler, gerekli kaynakları harekete geçirme yeteneğine sahip girişimciler tarafından ele alınmadığından tüketicilere sunulma aşamasına </a:t>
            </a:r>
            <a:r>
              <a:rPr lang="tr-TR" dirty="0" smtClean="0"/>
              <a:t>gelememiştir.</a:t>
            </a:r>
          </a:p>
          <a:p>
            <a:pPr algn="just"/>
            <a:r>
              <a:rPr lang="tr-TR" dirty="0" smtClean="0"/>
              <a:t>Yeniliğin oluşabilmesi için yeni olanın bir girişimci ile değerlendirilmesi gerekmektedir. </a:t>
            </a:r>
            <a:endParaRPr lang="tr-TR" dirty="0"/>
          </a:p>
        </p:txBody>
      </p:sp>
    </p:spTree>
    <p:extLst>
      <p:ext uri="{BB962C8B-B14F-4D97-AF65-F5344CB8AC3E}">
        <p14:creationId xmlns:p14="http://schemas.microsoft.com/office/powerpoint/2010/main" val="801731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Singer</a:t>
            </a:r>
            <a:endParaRPr lang="tr-TR" dirty="0"/>
          </a:p>
        </p:txBody>
      </p:sp>
      <p:sp>
        <p:nvSpPr>
          <p:cNvPr id="3" name="İçerik Yer Tutucusu 2"/>
          <p:cNvSpPr>
            <a:spLocks noGrp="1"/>
          </p:cNvSpPr>
          <p:nvPr>
            <p:ph idx="1"/>
          </p:nvPr>
        </p:nvSpPr>
        <p:spPr/>
        <p:txBody>
          <a:bodyPr/>
          <a:lstStyle/>
          <a:p>
            <a:pPr algn="just"/>
            <a:r>
              <a:rPr lang="tr-TR" dirty="0"/>
              <a:t>Dikiş makinasını 1846 yılında, </a:t>
            </a:r>
            <a:r>
              <a:rPr lang="tr-TR" dirty="0" err="1"/>
              <a:t>Boston'lu</a:t>
            </a:r>
            <a:r>
              <a:rPr lang="tr-TR" dirty="0"/>
              <a:t> bir mucit </a:t>
            </a:r>
            <a:r>
              <a:rPr lang="tr-TR" dirty="0" err="1"/>
              <a:t>Elias</a:t>
            </a:r>
            <a:r>
              <a:rPr lang="tr-TR" dirty="0"/>
              <a:t> </a:t>
            </a:r>
            <a:r>
              <a:rPr lang="tr-TR" dirty="0" err="1"/>
              <a:t>Howe</a:t>
            </a:r>
            <a:r>
              <a:rPr lang="tr-TR" dirty="0"/>
              <a:t> icat etti. Ama, icadını </a:t>
            </a:r>
            <a:r>
              <a:rPr lang="tr-TR" dirty="0" err="1"/>
              <a:t>inovasyona</a:t>
            </a:r>
            <a:r>
              <a:rPr lang="tr-TR" dirty="0"/>
              <a:t> dönüştürmeyi beceremeyen </a:t>
            </a:r>
            <a:r>
              <a:rPr lang="tr-TR" dirty="0" err="1"/>
              <a:t>Howe</a:t>
            </a:r>
            <a:r>
              <a:rPr lang="tr-TR" dirty="0"/>
              <a:t>, hem icat ettiği makinaya adını verme hem de bundan milyarlarca dolar kazanma şansını kaybetti</a:t>
            </a:r>
            <a:r>
              <a:rPr lang="tr-TR" dirty="0" smtClean="0"/>
              <a:t>.</a:t>
            </a:r>
          </a:p>
          <a:p>
            <a:pPr algn="just"/>
            <a:r>
              <a:rPr lang="tr-TR" dirty="0"/>
              <a:t>Bu işi başaran </a:t>
            </a:r>
            <a:r>
              <a:rPr lang="tr-TR" dirty="0" err="1"/>
              <a:t>Singer</a:t>
            </a:r>
            <a:r>
              <a:rPr lang="tr-TR" dirty="0"/>
              <a:t>, dünyanın her tarafında dikiş makinası denince akla gelen marka ve isim oldu. </a:t>
            </a:r>
            <a:r>
              <a:rPr lang="tr-TR" dirty="0" err="1"/>
              <a:t>Singer'in</a:t>
            </a:r>
            <a:r>
              <a:rPr lang="tr-TR" dirty="0"/>
              <a:t> bunu nasıl yaptığı da sanayicilerimiz için önemli bir ipucu: </a:t>
            </a:r>
            <a:r>
              <a:rPr lang="tr-TR" dirty="0" err="1"/>
              <a:t>Howe'un</a:t>
            </a:r>
            <a:r>
              <a:rPr lang="tr-TR" dirty="0"/>
              <a:t> dikiş makinası için aldığı patentten yararlanmıştır. </a:t>
            </a:r>
            <a:r>
              <a:rPr lang="tr-TR" dirty="0" err="1"/>
              <a:t>İnovasyon</a:t>
            </a:r>
            <a:r>
              <a:rPr lang="tr-TR" dirty="0"/>
              <a:t> için patentler büyük ipuçları içerir ve sürekli yeni ürün ve üretim yönetim geliştirerek rekabet gücünü korumak hedefindeki girişimcilerin kendi alanlarındaki patentleri izlemeleri ve incelemeleri büyük yarar sağlar.</a:t>
            </a:r>
            <a:endParaRPr lang="tr-TR" dirty="0"/>
          </a:p>
        </p:txBody>
      </p:sp>
    </p:spTree>
    <p:extLst>
      <p:ext uri="{BB962C8B-B14F-4D97-AF65-F5344CB8AC3E}">
        <p14:creationId xmlns:p14="http://schemas.microsoft.com/office/powerpoint/2010/main" val="2099782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İnovasyon</a:t>
            </a:r>
            <a:r>
              <a:rPr lang="tr-TR" dirty="0" smtClean="0"/>
              <a:t> ve Yenilik Süreci</a:t>
            </a:r>
            <a:endParaRPr lang="tr-TR" dirty="0"/>
          </a:p>
        </p:txBody>
      </p:sp>
      <p:sp>
        <p:nvSpPr>
          <p:cNvPr id="3" name="İçerik Yer Tutucusu 2"/>
          <p:cNvSpPr>
            <a:spLocks noGrp="1"/>
          </p:cNvSpPr>
          <p:nvPr>
            <p:ph idx="1"/>
          </p:nvPr>
        </p:nvSpPr>
        <p:spPr/>
        <p:txBody>
          <a:bodyPr/>
          <a:lstStyle/>
          <a:p>
            <a:r>
              <a:rPr lang="tr-TR" dirty="0" err="1"/>
              <a:t>İnovasyon</a:t>
            </a:r>
            <a:r>
              <a:rPr lang="tr-TR" dirty="0"/>
              <a:t>; yeni fikirleri (ürün, metot veya hizmet gibi) değer yaratan çıktılara dönüştürme sürecidir. </a:t>
            </a:r>
            <a:endParaRPr lang="tr-TR" dirty="0" smtClean="0"/>
          </a:p>
          <a:p>
            <a:r>
              <a:rPr lang="tr-TR" dirty="0" smtClean="0"/>
              <a:t>Bu </a:t>
            </a:r>
            <a:r>
              <a:rPr lang="tr-TR" dirty="0"/>
              <a:t>süreç iki temel basamaktan oluşur</a:t>
            </a:r>
            <a:r>
              <a:rPr lang="tr-TR" dirty="0" smtClean="0"/>
              <a:t>. </a:t>
            </a:r>
            <a:r>
              <a:rPr lang="tr-TR" dirty="0" err="1" smtClean="0"/>
              <a:t>İnovasyon</a:t>
            </a:r>
            <a:r>
              <a:rPr lang="tr-TR" dirty="0" smtClean="0"/>
              <a:t> </a:t>
            </a:r>
            <a:r>
              <a:rPr lang="tr-TR" dirty="0"/>
              <a:t>sürecini başlatması bakımından önem arz eden </a:t>
            </a:r>
            <a:r>
              <a:rPr lang="tr-TR" dirty="0">
                <a:solidFill>
                  <a:srgbClr val="FF0000"/>
                </a:solidFill>
              </a:rPr>
              <a:t>ilk basamak; yeni ve kaşifçe fikirlerin ortaya çıkmasıdır</a:t>
            </a:r>
            <a:r>
              <a:rPr lang="tr-TR" dirty="0" smtClean="0">
                <a:solidFill>
                  <a:srgbClr val="FF0000"/>
                </a:solidFill>
              </a:rPr>
              <a:t>.</a:t>
            </a:r>
          </a:p>
          <a:p>
            <a:r>
              <a:rPr lang="tr-TR" dirty="0" smtClean="0"/>
              <a:t>Emek </a:t>
            </a:r>
            <a:r>
              <a:rPr lang="tr-TR" dirty="0"/>
              <a:t>ve yatırım gerektiren </a:t>
            </a:r>
            <a:r>
              <a:rPr lang="tr-TR" dirty="0">
                <a:solidFill>
                  <a:srgbClr val="FF0000"/>
                </a:solidFill>
              </a:rPr>
              <a:t>ikinci basamak ise ortaya çıkartılan yeni ve kaşifçe fikirlerin ticarileştirilmesi, </a:t>
            </a:r>
            <a:r>
              <a:rPr lang="tr-TR" dirty="0"/>
              <a:t>başka bir deyişle katma değer </a:t>
            </a:r>
            <a:r>
              <a:rPr lang="tr-TR" dirty="0" smtClean="0"/>
              <a:t>sağlayan ürün</a:t>
            </a:r>
            <a:r>
              <a:rPr lang="tr-TR" dirty="0"/>
              <a:t>, </a:t>
            </a:r>
            <a:r>
              <a:rPr lang="tr-TR" dirty="0" err="1" smtClean="0"/>
              <a:t>metod</a:t>
            </a:r>
            <a:r>
              <a:rPr lang="tr-TR" dirty="0" smtClean="0"/>
              <a:t> </a:t>
            </a:r>
            <a:r>
              <a:rPr lang="tr-TR" dirty="0"/>
              <a:t>veya hizmetlere dönüştürülmesidir</a:t>
            </a:r>
            <a:r>
              <a:rPr lang="tr-TR" dirty="0" smtClean="0"/>
              <a:t>.</a:t>
            </a:r>
          </a:p>
          <a:p>
            <a:r>
              <a:rPr lang="tr-TR" dirty="0"/>
              <a:t>Ürün </a:t>
            </a:r>
            <a:r>
              <a:rPr lang="tr-TR" dirty="0" err="1"/>
              <a:t>İnovasyonu</a:t>
            </a:r>
            <a:r>
              <a:rPr lang="tr-TR" dirty="0"/>
              <a:t> • Hizmet </a:t>
            </a:r>
            <a:r>
              <a:rPr lang="tr-TR" dirty="0" err="1"/>
              <a:t>İnovasyonu</a:t>
            </a:r>
            <a:r>
              <a:rPr lang="tr-TR" dirty="0"/>
              <a:t> • Süreç </a:t>
            </a:r>
            <a:r>
              <a:rPr lang="tr-TR" dirty="0" err="1"/>
              <a:t>İnovasyonu</a:t>
            </a:r>
            <a:r>
              <a:rPr lang="tr-TR" dirty="0"/>
              <a:t> • Pazarlama </a:t>
            </a:r>
            <a:r>
              <a:rPr lang="tr-TR" dirty="0" err="1"/>
              <a:t>İnovasyonu</a:t>
            </a:r>
            <a:r>
              <a:rPr lang="tr-TR" dirty="0"/>
              <a:t> • </a:t>
            </a:r>
            <a:r>
              <a:rPr lang="tr-TR" dirty="0" err="1"/>
              <a:t>Organizasyonel</a:t>
            </a:r>
            <a:r>
              <a:rPr lang="tr-TR" dirty="0"/>
              <a:t> </a:t>
            </a:r>
            <a:r>
              <a:rPr lang="tr-TR" dirty="0" err="1" smtClean="0"/>
              <a:t>İnovasyon</a:t>
            </a:r>
            <a:r>
              <a:rPr lang="tr-TR" dirty="0" smtClean="0"/>
              <a:t> gibi türler vardır.</a:t>
            </a:r>
            <a:endParaRPr lang="tr-TR" dirty="0"/>
          </a:p>
        </p:txBody>
      </p:sp>
    </p:spTree>
    <p:extLst>
      <p:ext uri="{BB962C8B-B14F-4D97-AF65-F5344CB8AC3E}">
        <p14:creationId xmlns:p14="http://schemas.microsoft.com/office/powerpoint/2010/main" val="206741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Ürün </a:t>
            </a:r>
            <a:r>
              <a:rPr lang="tr-TR" dirty="0" err="1"/>
              <a:t>İ</a:t>
            </a:r>
            <a:r>
              <a:rPr lang="tr-TR" dirty="0" err="1" smtClean="0"/>
              <a:t>novasyonu</a:t>
            </a:r>
            <a:endParaRPr lang="tr-TR" dirty="0"/>
          </a:p>
        </p:txBody>
      </p:sp>
      <p:sp>
        <p:nvSpPr>
          <p:cNvPr id="3" name="İçerik Yer Tutucusu 2"/>
          <p:cNvSpPr>
            <a:spLocks noGrp="1"/>
          </p:cNvSpPr>
          <p:nvPr>
            <p:ph idx="1"/>
          </p:nvPr>
        </p:nvSpPr>
        <p:spPr/>
        <p:txBody>
          <a:bodyPr/>
          <a:lstStyle/>
          <a:p>
            <a:r>
              <a:rPr lang="tr-TR" dirty="0"/>
              <a:t>• Farklı ve yeni bir ürünün geliştirilmesi </a:t>
            </a:r>
            <a:endParaRPr lang="tr-TR" dirty="0" smtClean="0"/>
          </a:p>
          <a:p>
            <a:r>
              <a:rPr lang="tr-TR" dirty="0" smtClean="0"/>
              <a:t>• Var olan </a:t>
            </a:r>
            <a:r>
              <a:rPr lang="tr-TR" dirty="0"/>
              <a:t>bir üründe değişiklik, farklılık ve yenilik </a:t>
            </a:r>
            <a:r>
              <a:rPr lang="tr-TR" dirty="0" smtClean="0"/>
              <a:t>yapılması</a:t>
            </a:r>
          </a:p>
          <a:p>
            <a:endParaRPr lang="tr-TR" dirty="0"/>
          </a:p>
          <a:p>
            <a:pPr algn="just"/>
            <a:r>
              <a:rPr lang="tr-TR" dirty="0"/>
              <a:t>Başarılı bir yenilik yapabilmek için yeni ürünün ya da yeni hizmetin beş ölçüte göre değerlendirilmesi </a:t>
            </a:r>
            <a:r>
              <a:rPr lang="tr-TR" dirty="0" smtClean="0"/>
              <a:t>gerekir. Bu tasarım süreçleri açısından önemlidir. Her tasarım projesi bir öneri geliştirdiğinde bu sorulara cevap verebilmelidir.</a:t>
            </a:r>
            <a:endParaRPr lang="tr-TR" dirty="0"/>
          </a:p>
        </p:txBody>
      </p:sp>
    </p:spTree>
    <p:extLst>
      <p:ext uri="{BB962C8B-B14F-4D97-AF65-F5344CB8AC3E}">
        <p14:creationId xmlns:p14="http://schemas.microsoft.com/office/powerpoint/2010/main" val="452505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287</TotalTime>
  <Words>1004</Words>
  <Application>Microsoft Office PowerPoint</Application>
  <PresentationFormat>Geniş ekran</PresentationFormat>
  <Paragraphs>64</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Century Gothic</vt:lpstr>
      <vt:lpstr>Wingdings 3</vt:lpstr>
      <vt:lpstr>İyon</vt:lpstr>
      <vt:lpstr>ENT 321 Ekonomi ve Pazarlama</vt:lpstr>
      <vt:lpstr>Kâşiflik, Mucitlik ve Yenilik</vt:lpstr>
      <vt:lpstr>Kâşiflik, Mucitlik ve Yenilik</vt:lpstr>
      <vt:lpstr>Yenilik ve Girişimcilik</vt:lpstr>
      <vt:lpstr>Yenilik ve Girişimcilik</vt:lpstr>
      <vt:lpstr>Yenilik ve Girişimcilik</vt:lpstr>
      <vt:lpstr>Singer</vt:lpstr>
      <vt:lpstr>İnovasyon ve Yenilik Süreci</vt:lpstr>
      <vt:lpstr>Ürün İnovasyonu</vt:lpstr>
      <vt:lpstr>Ürün İnovasyonu</vt:lpstr>
      <vt:lpstr>Yıkıcı Yenilik (Disruptive Innovation)</vt:lpstr>
      <vt:lpstr>Yıkıcı Yenilik (Disruptive Innovation)</vt:lpstr>
      <vt:lpstr>Yıkıcı Yenilik (Disruptive Innovation)</vt:lpstr>
      <vt:lpstr>Yıkıcı Yenilik (Disruptive Innovation)</vt:lpstr>
      <vt:lpstr>Tasarım</vt:lpstr>
      <vt:lpstr>Tasarım nerede?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 321 Ekonomi ve Pazarlama</dc:title>
  <dc:creator>SERKAN</dc:creator>
  <cp:lastModifiedBy>SERKAN</cp:lastModifiedBy>
  <cp:revision>30</cp:revision>
  <dcterms:created xsi:type="dcterms:W3CDTF">2021-09-22T08:33:52Z</dcterms:created>
  <dcterms:modified xsi:type="dcterms:W3CDTF">2021-10-26T08:46:34Z</dcterms:modified>
</cp:coreProperties>
</file>