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4" r:id="rId8"/>
    <p:sldId id="262" r:id="rId9"/>
    <p:sldId id="263" r:id="rId10"/>
    <p:sldId id="268" r:id="rId11"/>
    <p:sldId id="264" r:id="rId12"/>
    <p:sldId id="265" r:id="rId13"/>
    <p:sldId id="266" r:id="rId14"/>
    <p:sldId id="267" r:id="rId15"/>
    <p:sldId id="269" r:id="rId16"/>
    <p:sldId id="270" r:id="rId17"/>
    <p:sldId id="271" r:id="rId18"/>
    <p:sldId id="272" r:id="rId19"/>
    <p:sldId id="273"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9" d="100"/>
          <a:sy n="79" d="100"/>
        </p:scale>
        <p:origin x="4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tr-TR" smtClean="0"/>
              <a:t>Asıl başlık stili için tıklatın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tr-TR" smtClean="0"/>
              <a:t>Resim eklemek için simgeyi tıklatın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8C79C5D-2A6F-F04D-97DA-BEF2467B64E4}" type="datetimeFigureOut">
              <a:rPr lang="en-US" dirty="0"/>
              <a:pPr/>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tr-TR" smtClean="0"/>
              <a:t>Asıl metin stillerini düzenle</a:t>
            </a:r>
          </a:p>
        </p:txBody>
      </p:sp>
      <p:sp>
        <p:nvSpPr>
          <p:cNvPr id="4" name="Date Placeholder 3"/>
          <p:cNvSpPr>
            <a:spLocks noGrp="1"/>
          </p:cNvSpPr>
          <p:nvPr>
            <p:ph type="dt" sz="half" idx="10"/>
          </p:nvPr>
        </p:nvSpPr>
        <p:spPr/>
        <p:txBody>
          <a:bodyPr/>
          <a:lstStyle/>
          <a:p>
            <a:fld id="{8DFA1846-DA80-1C48-A609-854EA85C59AD}"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tr-TR" smtClean="0"/>
              <a:t>Asıl başlık stili için tıklatın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tr-TR" smtClean="0"/>
              <a:t>Asıl metin stillerini düzenle</a:t>
            </a:r>
          </a:p>
        </p:txBody>
      </p:sp>
      <p:sp>
        <p:nvSpPr>
          <p:cNvPr id="2" name="Date Placeholder 1"/>
          <p:cNvSpPr>
            <a:spLocks noGrp="1"/>
          </p:cNvSpPr>
          <p:nvPr>
            <p:ph type="dt" sz="half" idx="10"/>
          </p:nvPr>
        </p:nvSpPr>
        <p:spPr/>
        <p:txBody>
          <a:bodyPr/>
          <a:lstStyle/>
          <a:p>
            <a:fld id="{FBF54567-0DE4-3F47-BF90-CB84690072F9}" type="datetimeFigureOut">
              <a:rPr lang="en-US" dirty="0"/>
              <a:pPr/>
              <a:t>12/28/2022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FA1846-DA80-1C48-A609-854EA85C59AD}"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tr-TR" smtClean="0"/>
              <a:t>Asıl başlık stili için tıklatın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DF5E60-9974-AC48-9591-99C2BB44B7CF}" type="datetimeFigureOut">
              <a:rPr lang="en-US" dirty="0"/>
              <a:pPr/>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tr-TR" smtClean="0"/>
              <a:t>Asıl başlık stili için tıklatın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tr-TR" smtClean="0"/>
              <a:t>Resim eklemek için simgeyi tıklatın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12/28/2022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12/28/2022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etimolojiturkce.com/kelime/+aver" TargetMode="External"/><Relationship Id="rId2" Type="http://schemas.openxmlformats.org/officeDocument/2006/relationships/hyperlink" Target="https://www.etimolojiturkce.com/kelime/reva"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ENT 378 TASARIMDA ANLAM</a:t>
            </a:r>
            <a:br>
              <a:rPr lang="tr-TR" dirty="0" smtClean="0"/>
            </a:br>
            <a:r>
              <a:rPr lang="tr-TR" dirty="0" smtClean="0"/>
              <a:t>DERS 1 « Fili Tanımak »</a:t>
            </a:r>
            <a:endParaRPr lang="tr-TR" dirty="0"/>
          </a:p>
        </p:txBody>
      </p:sp>
      <p:sp>
        <p:nvSpPr>
          <p:cNvPr id="3" name="Alt Başlık 2"/>
          <p:cNvSpPr>
            <a:spLocks noGrp="1"/>
          </p:cNvSpPr>
          <p:nvPr>
            <p:ph type="subTitle" idx="1"/>
          </p:nvPr>
        </p:nvSpPr>
        <p:spPr/>
        <p:txBody>
          <a:bodyPr/>
          <a:lstStyle/>
          <a:p>
            <a:r>
              <a:rPr lang="tr-TR" dirty="0" smtClean="0"/>
              <a:t>Prof. Dr. Serkan GÜNEŞ</a:t>
            </a:r>
            <a:endParaRPr lang="tr-TR" dirty="0"/>
          </a:p>
        </p:txBody>
      </p:sp>
    </p:spTree>
    <p:extLst>
      <p:ext uri="{BB962C8B-B14F-4D97-AF65-F5344CB8AC3E}">
        <p14:creationId xmlns:p14="http://schemas.microsoft.com/office/powerpoint/2010/main" val="683269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 Nedir?</a:t>
            </a:r>
          </a:p>
        </p:txBody>
      </p:sp>
      <p:sp>
        <p:nvSpPr>
          <p:cNvPr id="3" name="Metin kutusu 2"/>
          <p:cNvSpPr txBox="1"/>
          <p:nvPr/>
        </p:nvSpPr>
        <p:spPr>
          <a:xfrm>
            <a:off x="719328" y="2389632"/>
            <a:ext cx="10662670" cy="3785652"/>
          </a:xfrm>
          <a:prstGeom prst="rect">
            <a:avLst/>
          </a:prstGeom>
          <a:noFill/>
        </p:spPr>
        <p:txBody>
          <a:bodyPr wrap="square" rtlCol="0">
            <a:spAutoFit/>
          </a:bodyPr>
          <a:lstStyle/>
          <a:p>
            <a:r>
              <a:rPr lang="tr-TR" sz="2000" dirty="0">
                <a:solidFill>
                  <a:srgbClr val="FF0000"/>
                </a:solidFill>
              </a:rPr>
              <a:t>İnsanın </a:t>
            </a:r>
            <a:r>
              <a:rPr lang="tr-TR" sz="2000" dirty="0" err="1">
                <a:solidFill>
                  <a:srgbClr val="FF0000"/>
                </a:solidFill>
              </a:rPr>
              <a:t>mânaları</a:t>
            </a:r>
            <a:r>
              <a:rPr lang="tr-TR" sz="2000" dirty="0">
                <a:solidFill>
                  <a:srgbClr val="FF0000"/>
                </a:solidFill>
              </a:rPr>
              <a:t> ifade etmede lafızları kullanması temelde delalet ilişkisi içerir. Bunun için lafızla, kastedilen anlamı arasında bir uyum aranır. </a:t>
            </a:r>
            <a:r>
              <a:rPr lang="tr-TR" sz="2000" dirty="0"/>
              <a:t>Dile bağlı ve dil dışı nesneleri de kapsayacak şekilde anlamı, bir ifadenin ilettiği, bildirdiği, anlattığı, gösterdiği, işaret ettiği şekil ve simgelerin tamamı </a:t>
            </a:r>
            <a:r>
              <a:rPr lang="tr-TR" sz="2000" dirty="0" smtClean="0"/>
              <a:t>olarak </a:t>
            </a:r>
            <a:r>
              <a:rPr lang="tr-TR" sz="2000" dirty="0"/>
              <a:t>tanımlamak da mümkündür. Buna göre yazılı bir metinden kaş göz işareti </a:t>
            </a:r>
            <a:r>
              <a:rPr lang="tr-TR" sz="2000" dirty="0" smtClean="0"/>
              <a:t>şeklindeki </a:t>
            </a:r>
            <a:r>
              <a:rPr lang="tr-TR" sz="2000" dirty="0"/>
              <a:t>diğer </a:t>
            </a:r>
            <a:r>
              <a:rPr lang="tr-TR" sz="2000" dirty="0" smtClean="0"/>
              <a:t>mimiklere kadar </a:t>
            </a:r>
            <a:r>
              <a:rPr lang="tr-TR" sz="2000" dirty="0"/>
              <a:t>her şey anlamın alanına girer</a:t>
            </a:r>
            <a:r>
              <a:rPr lang="tr-TR" sz="2000" dirty="0" smtClean="0"/>
              <a:t>.</a:t>
            </a:r>
          </a:p>
          <a:p>
            <a:r>
              <a:rPr lang="tr-TR" sz="2000" dirty="0"/>
              <a:t>Bir başka açıdan mana, </a:t>
            </a:r>
            <a:r>
              <a:rPr lang="tr-TR" sz="2000" dirty="0" smtClean="0"/>
              <a:t>lafızların </a:t>
            </a:r>
            <a:r>
              <a:rPr lang="tr-TR" sz="2000" dirty="0"/>
              <a:t>tasvir ettiği, yöneldiği ya da işaret ettiği veya lafızlarla </a:t>
            </a:r>
            <a:r>
              <a:rPr lang="tr-TR" sz="2000" dirty="0" smtClean="0"/>
              <a:t>anlatılmak </a:t>
            </a:r>
            <a:r>
              <a:rPr lang="tr-TR" sz="2000" dirty="0"/>
              <a:t>istenen, onlarla anlaşılan </a:t>
            </a:r>
            <a:r>
              <a:rPr lang="tr-TR" sz="2000" dirty="0" smtClean="0"/>
              <a:t>olgudur. </a:t>
            </a:r>
            <a:r>
              <a:rPr lang="tr-TR" sz="2000" dirty="0"/>
              <a:t>Diğer bir ifadeyle mana, bir kelimeden, sözden, hatta bir hareket veya olgudan anlaşılan </a:t>
            </a:r>
            <a:r>
              <a:rPr lang="tr-TR" sz="2000" dirty="0" smtClean="0"/>
              <a:t>şeyi </a:t>
            </a:r>
            <a:r>
              <a:rPr lang="tr-TR" sz="2000" dirty="0"/>
              <a:t>bunların bize hatırlattığı </a:t>
            </a:r>
            <a:r>
              <a:rPr lang="tr-TR" sz="2000" dirty="0" smtClean="0"/>
              <a:t>fiildir </a:t>
            </a:r>
            <a:r>
              <a:rPr lang="tr-TR" sz="2000" dirty="0"/>
              <a:t>veya nesne, bir terimin telkin edebildiği fikir veya </a:t>
            </a:r>
            <a:r>
              <a:rPr lang="tr-TR" sz="2000" dirty="0" smtClean="0"/>
              <a:t>imgelemedir.</a:t>
            </a:r>
          </a:p>
          <a:p>
            <a:r>
              <a:rPr lang="tr-TR" sz="2000" dirty="0" smtClean="0"/>
              <a:t>Kısaca </a:t>
            </a:r>
            <a:r>
              <a:rPr lang="tr-TR" sz="2000" dirty="0"/>
              <a:t>bir sözcüğün ya da cümlenin ifade ettiği şeye </a:t>
            </a:r>
            <a:r>
              <a:rPr lang="tr-TR" sz="2000" dirty="0" smtClean="0"/>
              <a:t>mana veya </a:t>
            </a:r>
            <a:r>
              <a:rPr lang="tr-TR" sz="2000" dirty="0"/>
              <a:t>anlam denir. </a:t>
            </a:r>
            <a:r>
              <a:rPr lang="tr-TR" sz="2000" dirty="0" smtClean="0"/>
              <a:t>Lafızlar </a:t>
            </a:r>
            <a:r>
              <a:rPr lang="tr-TR" sz="2000" dirty="0"/>
              <a:t>bizzat varlıklarıyla belirli manalara delalet ederler. </a:t>
            </a:r>
          </a:p>
        </p:txBody>
      </p:sp>
    </p:spTree>
    <p:extLst>
      <p:ext uri="{BB962C8B-B14F-4D97-AF65-F5344CB8AC3E}">
        <p14:creationId xmlns:p14="http://schemas.microsoft.com/office/powerpoint/2010/main" val="3517968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sp>
        <p:nvSpPr>
          <p:cNvPr id="3" name="Metin kutusu 2"/>
          <p:cNvSpPr txBox="1"/>
          <p:nvPr/>
        </p:nvSpPr>
        <p:spPr>
          <a:xfrm>
            <a:off x="1225295" y="2877312"/>
            <a:ext cx="9741408" cy="3477875"/>
          </a:xfrm>
          <a:prstGeom prst="rect">
            <a:avLst/>
          </a:prstGeom>
          <a:noFill/>
        </p:spPr>
        <p:txBody>
          <a:bodyPr wrap="square" rtlCol="0">
            <a:spAutoFit/>
          </a:bodyPr>
          <a:lstStyle/>
          <a:p>
            <a:r>
              <a:rPr lang="tr-TR" sz="4400" dirty="0"/>
              <a:t>Anlamı sağlayan şeyler </a:t>
            </a:r>
            <a:r>
              <a:rPr lang="tr-TR" sz="4400" dirty="0">
                <a:solidFill>
                  <a:srgbClr val="FF0000"/>
                </a:solidFill>
              </a:rPr>
              <a:t>göstergedir</a:t>
            </a:r>
            <a:r>
              <a:rPr lang="tr-TR" sz="4400" dirty="0"/>
              <a:t>. Göstergeyi inceleyen alan semiyoloji, göstergenin anlama giden sürecini inceleyen ise semiyotiktir.  </a:t>
            </a:r>
          </a:p>
        </p:txBody>
      </p:sp>
    </p:spTree>
    <p:extLst>
      <p:ext uri="{BB962C8B-B14F-4D97-AF65-F5344CB8AC3E}">
        <p14:creationId xmlns:p14="http://schemas.microsoft.com/office/powerpoint/2010/main" val="816033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sp>
        <p:nvSpPr>
          <p:cNvPr id="3" name="Dikdörtgen 2"/>
          <p:cNvSpPr/>
          <p:nvPr/>
        </p:nvSpPr>
        <p:spPr>
          <a:xfrm>
            <a:off x="810000" y="2551836"/>
            <a:ext cx="10571998" cy="4462760"/>
          </a:xfrm>
          <a:prstGeom prst="rect">
            <a:avLst/>
          </a:prstGeom>
        </p:spPr>
        <p:txBody>
          <a:bodyPr wrap="square">
            <a:spAutoFit/>
          </a:bodyPr>
          <a:lstStyle/>
          <a:p>
            <a:r>
              <a:rPr lang="tr-TR" sz="3200" dirty="0">
                <a:solidFill>
                  <a:srgbClr val="FF0000"/>
                </a:solidFill>
              </a:rPr>
              <a:t>Gösteren</a:t>
            </a:r>
            <a:r>
              <a:rPr lang="tr-TR" sz="3200" dirty="0"/>
              <a:t>: Orijinal adıyla </a:t>
            </a:r>
            <a:r>
              <a:rPr lang="tr-TR" sz="3200" i="1" dirty="0" err="1"/>
              <a:t>signifan</a:t>
            </a:r>
            <a:r>
              <a:rPr lang="tr-TR" sz="3200" dirty="0" err="1"/>
              <a:t>t</a:t>
            </a:r>
            <a:r>
              <a:rPr lang="tr-TR" sz="3200" dirty="0"/>
              <a:t>, işaret edendir. Bu işaret etmek “ Orijinal adıyla </a:t>
            </a:r>
            <a:r>
              <a:rPr lang="tr-TR" sz="3200" i="1" dirty="0" err="1"/>
              <a:t>signifant</a:t>
            </a:r>
            <a:r>
              <a:rPr lang="tr-TR" sz="3200" dirty="0"/>
              <a:t>, işaret edendir. Bu işaret etme İşitsel ya da Görsel olabilir.</a:t>
            </a:r>
          </a:p>
          <a:p>
            <a:r>
              <a:rPr lang="tr-TR" sz="3200" dirty="0">
                <a:solidFill>
                  <a:srgbClr val="FF0000"/>
                </a:solidFill>
              </a:rPr>
              <a:t>Gösterilen</a:t>
            </a:r>
            <a:r>
              <a:rPr lang="tr-TR" sz="3200" dirty="0"/>
              <a:t>: İşaret edilendir, kavramın ta kendisidir. Orijinal adı </a:t>
            </a:r>
            <a:r>
              <a:rPr lang="tr-TR" sz="3200" i="1" dirty="0" err="1"/>
              <a:t>signifie</a:t>
            </a:r>
            <a:r>
              <a:rPr lang="tr-TR" sz="3200" i="1" dirty="0"/>
              <a:t> </a:t>
            </a:r>
            <a:r>
              <a:rPr lang="tr-TR" sz="3200" dirty="0"/>
              <a:t>olarak verilir.</a:t>
            </a:r>
          </a:p>
          <a:p>
            <a:r>
              <a:rPr lang="tr-TR" sz="3200" dirty="0">
                <a:solidFill>
                  <a:srgbClr val="FF0000"/>
                </a:solidFill>
              </a:rPr>
              <a:t>Gösterge</a:t>
            </a:r>
            <a:r>
              <a:rPr lang="tr-TR" sz="3200" dirty="0"/>
              <a:t>: Bu sisteme verilen addır</a:t>
            </a:r>
            <a:r>
              <a:rPr lang="tr-TR" sz="3200" dirty="0" smtClean="0"/>
              <a:t>.</a:t>
            </a:r>
          </a:p>
          <a:p>
            <a:endParaRPr lang="tr-TR" sz="3200" dirty="0" smtClean="0"/>
          </a:p>
          <a:p>
            <a:r>
              <a:rPr lang="tr-TR" sz="2800" dirty="0"/>
              <a:t>Gösterge = </a:t>
            </a:r>
            <a:r>
              <a:rPr lang="tr-TR" sz="2800" b="1" dirty="0"/>
              <a:t>Gösteren</a:t>
            </a:r>
            <a:r>
              <a:rPr lang="tr-TR" sz="2800" dirty="0"/>
              <a:t> + </a:t>
            </a:r>
            <a:r>
              <a:rPr lang="tr-TR" sz="2800" b="1" dirty="0" err="1"/>
              <a:t>Gösterilen</a:t>
            </a:r>
            <a:r>
              <a:rPr lang="tr-TR" sz="2800" dirty="0" err="1"/>
              <a:t>'in</a:t>
            </a:r>
            <a:r>
              <a:rPr lang="tr-TR" sz="2800" dirty="0"/>
              <a:t> birleşiminden oluşur. </a:t>
            </a:r>
          </a:p>
          <a:p>
            <a:endParaRPr lang="tr-TR" sz="3200" dirty="0" smtClean="0"/>
          </a:p>
        </p:txBody>
      </p:sp>
    </p:spTree>
    <p:extLst>
      <p:ext uri="{BB962C8B-B14F-4D97-AF65-F5344CB8AC3E}">
        <p14:creationId xmlns:p14="http://schemas.microsoft.com/office/powerpoint/2010/main" val="43303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0702" y="2960750"/>
            <a:ext cx="9876408" cy="2513457"/>
          </a:xfrm>
          <a:prstGeom prst="rect">
            <a:avLst/>
          </a:prstGeom>
        </p:spPr>
      </p:pic>
    </p:spTree>
    <p:extLst>
      <p:ext uri="{BB962C8B-B14F-4D97-AF65-F5344CB8AC3E}">
        <p14:creationId xmlns:p14="http://schemas.microsoft.com/office/powerpoint/2010/main" val="350561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4509" y="2561382"/>
            <a:ext cx="2842979" cy="3504137"/>
          </a:xfrm>
          <a:prstGeom prst="rect">
            <a:avLst/>
          </a:prstGeom>
        </p:spPr>
      </p:pic>
    </p:spTree>
    <p:extLst>
      <p:ext uri="{BB962C8B-B14F-4D97-AF65-F5344CB8AC3E}">
        <p14:creationId xmlns:p14="http://schemas.microsoft.com/office/powerpoint/2010/main" val="1383185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000" y="2622342"/>
            <a:ext cx="2842979" cy="3504137"/>
          </a:xfrm>
          <a:prstGeom prst="rect">
            <a:avLst/>
          </a:prstGeom>
        </p:spPr>
      </p:pic>
      <p:sp>
        <p:nvSpPr>
          <p:cNvPr id="3" name="Metin kutusu 2"/>
          <p:cNvSpPr txBox="1"/>
          <p:nvPr/>
        </p:nvSpPr>
        <p:spPr>
          <a:xfrm>
            <a:off x="4511040" y="2889504"/>
            <a:ext cx="3155031" cy="3139321"/>
          </a:xfrm>
          <a:prstGeom prst="rect">
            <a:avLst/>
          </a:prstGeom>
          <a:noFill/>
        </p:spPr>
        <p:txBody>
          <a:bodyPr wrap="none" rtlCol="0">
            <a:spAutoFit/>
          </a:bodyPr>
          <a:lstStyle/>
          <a:p>
            <a:r>
              <a:rPr lang="tr-TR" dirty="0" smtClean="0"/>
              <a:t>Kule</a:t>
            </a:r>
          </a:p>
          <a:p>
            <a:r>
              <a:rPr lang="tr-TR" dirty="0" smtClean="0"/>
              <a:t>Demir Kule</a:t>
            </a:r>
          </a:p>
          <a:p>
            <a:r>
              <a:rPr lang="tr-TR" dirty="0" smtClean="0"/>
              <a:t>Eiffel Kulesi</a:t>
            </a:r>
          </a:p>
          <a:p>
            <a:r>
              <a:rPr lang="tr-TR" dirty="0" smtClean="0"/>
              <a:t>Paris </a:t>
            </a:r>
          </a:p>
          <a:p>
            <a:r>
              <a:rPr lang="tr-TR" dirty="0" smtClean="0"/>
              <a:t>Seyahat</a:t>
            </a:r>
          </a:p>
          <a:p>
            <a:r>
              <a:rPr lang="tr-TR" dirty="0" smtClean="0"/>
              <a:t>Aşk</a:t>
            </a:r>
          </a:p>
          <a:p>
            <a:r>
              <a:rPr lang="tr-TR" dirty="0" smtClean="0"/>
              <a:t>Serpil</a:t>
            </a:r>
          </a:p>
          <a:p>
            <a:r>
              <a:rPr lang="tr-TR" dirty="0" smtClean="0"/>
              <a:t>Allah seni davul etsin Serpil</a:t>
            </a:r>
          </a:p>
          <a:p>
            <a:r>
              <a:rPr lang="tr-TR" dirty="0" smtClean="0"/>
              <a:t>Serpil + Taylan</a:t>
            </a:r>
          </a:p>
          <a:p>
            <a:r>
              <a:rPr lang="tr-TR" dirty="0" smtClean="0"/>
              <a:t>Madencilik</a:t>
            </a:r>
          </a:p>
          <a:p>
            <a:r>
              <a:rPr lang="tr-TR" dirty="0" smtClean="0"/>
              <a:t>Aşındırıcılar</a:t>
            </a:r>
            <a:endParaRPr lang="tr-TR" dirty="0"/>
          </a:p>
        </p:txBody>
      </p:sp>
    </p:spTree>
    <p:extLst>
      <p:ext uri="{BB962C8B-B14F-4D97-AF65-F5344CB8AC3E}">
        <p14:creationId xmlns:p14="http://schemas.microsoft.com/office/powerpoint/2010/main" val="934020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sp>
        <p:nvSpPr>
          <p:cNvPr id="3" name="Metin kutusu 2"/>
          <p:cNvSpPr txBox="1"/>
          <p:nvPr/>
        </p:nvSpPr>
        <p:spPr>
          <a:xfrm>
            <a:off x="4433524" y="3596640"/>
            <a:ext cx="3324949" cy="1200329"/>
          </a:xfrm>
          <a:prstGeom prst="rect">
            <a:avLst/>
          </a:prstGeom>
          <a:noFill/>
        </p:spPr>
        <p:txBody>
          <a:bodyPr wrap="none" rtlCol="0">
            <a:spAutoFit/>
          </a:bodyPr>
          <a:lstStyle/>
          <a:p>
            <a:r>
              <a:rPr lang="tr-TR" sz="7200" dirty="0" smtClean="0"/>
              <a:t>ARABA</a:t>
            </a:r>
            <a:endParaRPr lang="tr-TR" sz="7200" dirty="0"/>
          </a:p>
        </p:txBody>
      </p:sp>
    </p:spTree>
    <p:extLst>
      <p:ext uri="{BB962C8B-B14F-4D97-AF65-F5344CB8AC3E}">
        <p14:creationId xmlns:p14="http://schemas.microsoft.com/office/powerpoint/2010/main" val="1249149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sp>
        <p:nvSpPr>
          <p:cNvPr id="3" name="Metin kutusu 2"/>
          <p:cNvSpPr txBox="1"/>
          <p:nvPr/>
        </p:nvSpPr>
        <p:spPr>
          <a:xfrm>
            <a:off x="810000" y="2401824"/>
            <a:ext cx="3324949" cy="1200329"/>
          </a:xfrm>
          <a:prstGeom prst="rect">
            <a:avLst/>
          </a:prstGeom>
          <a:noFill/>
        </p:spPr>
        <p:txBody>
          <a:bodyPr wrap="none" rtlCol="0">
            <a:spAutoFit/>
          </a:bodyPr>
          <a:lstStyle/>
          <a:p>
            <a:r>
              <a:rPr lang="tr-TR" sz="7200" dirty="0" smtClean="0"/>
              <a:t>ARABA</a:t>
            </a:r>
            <a:endParaRPr lang="tr-TR" sz="7200" dirty="0"/>
          </a:p>
        </p:txBody>
      </p:sp>
      <p:sp>
        <p:nvSpPr>
          <p:cNvPr id="4" name="Metin kutusu 3"/>
          <p:cNvSpPr txBox="1"/>
          <p:nvPr/>
        </p:nvSpPr>
        <p:spPr>
          <a:xfrm>
            <a:off x="694944" y="3663009"/>
            <a:ext cx="11237372" cy="2862322"/>
          </a:xfrm>
          <a:prstGeom prst="rect">
            <a:avLst/>
          </a:prstGeom>
          <a:noFill/>
        </p:spPr>
        <p:txBody>
          <a:bodyPr wrap="none" rtlCol="0">
            <a:spAutoFit/>
          </a:bodyPr>
          <a:lstStyle/>
          <a:p>
            <a:r>
              <a:rPr lang="tr-TR" b="1" dirty="0" err="1"/>
              <a:t>Hotan</a:t>
            </a:r>
            <a:r>
              <a:rPr lang="tr-TR" b="1" dirty="0"/>
              <a:t> Saka dilinde</a:t>
            </a:r>
            <a:r>
              <a:rPr lang="tr-TR" dirty="0"/>
              <a:t> </a:t>
            </a:r>
            <a:r>
              <a:rPr lang="tr-TR" i="1" dirty="0" err="1"/>
              <a:t>rraha</a:t>
            </a:r>
            <a:r>
              <a:rPr lang="tr-TR" dirty="0"/>
              <a:t> "at arabası" sözcüğü ile eş kökenlidir. Sakaca sözcük </a:t>
            </a:r>
            <a:r>
              <a:rPr lang="tr-TR" b="1" dirty="0" err="1"/>
              <a:t>Avesta</a:t>
            </a:r>
            <a:r>
              <a:rPr lang="tr-TR" b="1" dirty="0"/>
              <a:t> (</a:t>
            </a:r>
            <a:r>
              <a:rPr lang="tr-TR" b="1" dirty="0" err="1"/>
              <a:t>Zend</a:t>
            </a:r>
            <a:r>
              <a:rPr lang="tr-TR" b="1" dirty="0"/>
              <a:t>) </a:t>
            </a:r>
            <a:r>
              <a:rPr lang="tr-TR" b="1" dirty="0" smtClean="0"/>
              <a:t>dilinde</a:t>
            </a:r>
          </a:p>
          <a:p>
            <a:r>
              <a:rPr lang="tr-TR" dirty="0" smtClean="0"/>
              <a:t>aynı </a:t>
            </a:r>
            <a:r>
              <a:rPr lang="tr-TR" dirty="0"/>
              <a:t>anlama gelen </a:t>
            </a:r>
            <a:r>
              <a:rPr lang="tr-TR" i="1" dirty="0" err="1"/>
              <a:t>ra</a:t>
            </a:r>
            <a:r>
              <a:rPr lang="el-GR" i="1" dirty="0"/>
              <a:t>θ</a:t>
            </a:r>
            <a:r>
              <a:rPr lang="tr-TR" i="1" dirty="0"/>
              <a:t>a-</a:t>
            </a:r>
            <a:r>
              <a:rPr lang="tr-TR" dirty="0"/>
              <a:t> sözcüğü ile eş kökenlidir. Bu sözcük </a:t>
            </a:r>
            <a:r>
              <a:rPr lang="tr-TR" b="1" dirty="0"/>
              <a:t>Sanskritçe</a:t>
            </a:r>
            <a:r>
              <a:rPr lang="tr-TR" dirty="0"/>
              <a:t> </a:t>
            </a:r>
            <a:r>
              <a:rPr lang="tr-TR" i="1" dirty="0" err="1"/>
              <a:t>rátha</a:t>
            </a:r>
            <a:r>
              <a:rPr lang="tr-TR" i="1" dirty="0"/>
              <a:t>-</a:t>
            </a:r>
            <a:r>
              <a:rPr lang="tr-TR" dirty="0"/>
              <a:t> </a:t>
            </a:r>
            <a:r>
              <a:rPr lang="hi-IN" dirty="0"/>
              <a:t>रथ  </a:t>
            </a:r>
            <a:endParaRPr lang="tr-TR" dirty="0" smtClean="0"/>
          </a:p>
          <a:p>
            <a:r>
              <a:rPr lang="hi-IN" dirty="0" smtClean="0"/>
              <a:t>"</a:t>
            </a:r>
            <a:r>
              <a:rPr lang="tr-TR" dirty="0"/>
              <a:t>iki tekerlekli tören arabası" sözcüğü ile eş </a:t>
            </a:r>
            <a:r>
              <a:rPr lang="tr-TR" dirty="0" smtClean="0"/>
              <a:t>kökenlidir.</a:t>
            </a:r>
          </a:p>
          <a:p>
            <a:endParaRPr lang="tr-TR" dirty="0"/>
          </a:p>
          <a:p>
            <a:r>
              <a:rPr lang="tr-TR" b="1" dirty="0"/>
              <a:t>Rahvan</a:t>
            </a:r>
          </a:p>
          <a:p>
            <a:r>
              <a:rPr lang="tr-TR" dirty="0"/>
              <a:t>~ </a:t>
            </a:r>
            <a:r>
              <a:rPr lang="tr-TR" b="1" dirty="0"/>
              <a:t>Fa </a:t>
            </a:r>
            <a:r>
              <a:rPr lang="tr-TR" dirty="0" err="1"/>
              <a:t>rāhvār</a:t>
            </a:r>
            <a:r>
              <a:rPr lang="tr-TR" dirty="0"/>
              <a:t> </a:t>
            </a:r>
            <a:r>
              <a:rPr lang="ar-AE" dirty="0" err="1"/>
              <a:t>راهوار</a:t>
            </a:r>
            <a:r>
              <a:rPr lang="ar-AE" dirty="0"/>
              <a:t> </a:t>
            </a:r>
            <a:r>
              <a:rPr lang="tr-TR" dirty="0"/>
              <a:t>yollu, hızlı giden at § </a:t>
            </a:r>
            <a:r>
              <a:rPr lang="tr-TR" b="1" dirty="0"/>
              <a:t>Fa </a:t>
            </a:r>
            <a:r>
              <a:rPr lang="tr-TR" dirty="0" err="1"/>
              <a:t>rāh</a:t>
            </a:r>
            <a:r>
              <a:rPr lang="tr-TR" dirty="0"/>
              <a:t>/</a:t>
            </a:r>
            <a:r>
              <a:rPr lang="tr-TR" dirty="0" err="1"/>
              <a:t>rah</a:t>
            </a:r>
            <a:r>
              <a:rPr lang="tr-TR" dirty="0"/>
              <a:t> </a:t>
            </a:r>
            <a:r>
              <a:rPr lang="ar-AE" dirty="0"/>
              <a:t>راه/ره </a:t>
            </a:r>
            <a:r>
              <a:rPr lang="tr-TR" dirty="0"/>
              <a:t>yol (~ </a:t>
            </a:r>
            <a:r>
              <a:rPr lang="tr-TR" b="1" dirty="0" err="1"/>
              <a:t>OFa</a:t>
            </a:r>
            <a:r>
              <a:rPr lang="tr-TR" b="1" dirty="0"/>
              <a:t> </a:t>
            </a:r>
            <a:r>
              <a:rPr lang="tr-TR" dirty="0" err="1"/>
              <a:t>rās</a:t>
            </a:r>
            <a:r>
              <a:rPr lang="tr-TR" dirty="0"/>
              <a:t>/</a:t>
            </a:r>
            <a:r>
              <a:rPr lang="tr-TR" dirty="0" err="1"/>
              <a:t>rah</a:t>
            </a:r>
            <a:r>
              <a:rPr lang="tr-TR" dirty="0"/>
              <a:t> </a:t>
            </a:r>
            <a:r>
              <a:rPr lang="tr-TR" dirty="0" err="1"/>
              <a:t>a.a</a:t>
            </a:r>
            <a:r>
              <a:rPr lang="tr-TR" dirty="0"/>
              <a:t>. = </a:t>
            </a:r>
            <a:endParaRPr lang="tr-TR" dirty="0" smtClean="0"/>
          </a:p>
          <a:p>
            <a:r>
              <a:rPr lang="tr-TR" b="1" dirty="0" err="1" smtClean="0"/>
              <a:t>Ave</a:t>
            </a:r>
            <a:r>
              <a:rPr lang="tr-TR" b="1" dirty="0"/>
              <a:t> </a:t>
            </a:r>
            <a:r>
              <a:rPr lang="tr-TR" dirty="0" err="1"/>
              <a:t>raithya</a:t>
            </a:r>
            <a:r>
              <a:rPr lang="tr-TR" dirty="0"/>
              <a:t>- </a:t>
            </a:r>
            <a:r>
              <a:rPr lang="tr-TR" dirty="0" err="1"/>
              <a:t>a.a</a:t>
            </a:r>
            <a:r>
              <a:rPr lang="tr-TR" dirty="0"/>
              <a:t>. = </a:t>
            </a:r>
            <a:r>
              <a:rPr lang="tr-TR" b="1" dirty="0" err="1"/>
              <a:t>Sans</a:t>
            </a:r>
            <a:r>
              <a:rPr lang="tr-TR" b="1" dirty="0"/>
              <a:t> </a:t>
            </a:r>
            <a:r>
              <a:rPr lang="tr-TR" dirty="0" err="1"/>
              <a:t>rathyā</a:t>
            </a:r>
            <a:r>
              <a:rPr lang="tr-TR" dirty="0"/>
              <a:t> </a:t>
            </a:r>
            <a:r>
              <a:rPr lang="hi-IN" dirty="0"/>
              <a:t>रथ्या </a:t>
            </a:r>
            <a:r>
              <a:rPr lang="tr-TR" dirty="0" err="1"/>
              <a:t>a.a</a:t>
            </a:r>
            <a:r>
              <a:rPr lang="tr-TR" dirty="0"/>
              <a:t>. ) + </a:t>
            </a:r>
            <a:r>
              <a:rPr lang="tr-TR" b="1" dirty="0"/>
              <a:t>Fa </a:t>
            </a:r>
            <a:r>
              <a:rPr lang="tr-TR" dirty="0" err="1"/>
              <a:t>vār</a:t>
            </a:r>
            <a:r>
              <a:rPr lang="tr-TR" dirty="0"/>
              <a:t> </a:t>
            </a:r>
            <a:r>
              <a:rPr lang="ar-AE" dirty="0"/>
              <a:t>وار </a:t>
            </a:r>
            <a:r>
              <a:rPr lang="tr-TR" dirty="0"/>
              <a:t>sahip, -</a:t>
            </a:r>
            <a:r>
              <a:rPr lang="tr-TR" dirty="0" err="1"/>
              <a:t>li</a:t>
            </a:r>
            <a:r>
              <a:rPr lang="tr-TR" dirty="0"/>
              <a:t> → </a:t>
            </a:r>
            <a:r>
              <a:rPr lang="tr-TR" u="sng" dirty="0">
                <a:hlinkClick r:id="rId2"/>
              </a:rPr>
              <a:t>reva</a:t>
            </a:r>
            <a:r>
              <a:rPr lang="tr-TR" dirty="0"/>
              <a:t>, </a:t>
            </a:r>
            <a:r>
              <a:rPr lang="tr-TR" u="sng" dirty="0">
                <a:hlinkClick r:id="rId3"/>
              </a:rPr>
              <a:t>+</a:t>
            </a:r>
            <a:r>
              <a:rPr lang="tr-TR" u="sng" dirty="0" err="1" smtClean="0">
                <a:hlinkClick r:id="rId3"/>
              </a:rPr>
              <a:t>aver</a:t>
            </a:r>
            <a:endParaRPr lang="tr-TR" u="sng" dirty="0" smtClean="0"/>
          </a:p>
          <a:p>
            <a:endParaRPr lang="tr-TR" u="sng" dirty="0"/>
          </a:p>
          <a:p>
            <a:endParaRPr lang="tr-TR" dirty="0"/>
          </a:p>
          <a:p>
            <a:endParaRPr lang="tr-TR" dirty="0"/>
          </a:p>
        </p:txBody>
      </p:sp>
    </p:spTree>
    <p:extLst>
      <p:ext uri="{BB962C8B-B14F-4D97-AF65-F5344CB8AC3E}">
        <p14:creationId xmlns:p14="http://schemas.microsoft.com/office/powerpoint/2010/main" val="2546082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sp>
        <p:nvSpPr>
          <p:cNvPr id="3" name="Metin kutusu 2"/>
          <p:cNvSpPr txBox="1"/>
          <p:nvPr/>
        </p:nvSpPr>
        <p:spPr>
          <a:xfrm>
            <a:off x="4433524" y="2255520"/>
            <a:ext cx="3324949" cy="1200329"/>
          </a:xfrm>
          <a:prstGeom prst="rect">
            <a:avLst/>
          </a:prstGeom>
          <a:noFill/>
        </p:spPr>
        <p:txBody>
          <a:bodyPr wrap="none" rtlCol="0">
            <a:spAutoFit/>
          </a:bodyPr>
          <a:lstStyle/>
          <a:p>
            <a:r>
              <a:rPr lang="tr-TR" sz="7200" dirty="0" smtClean="0"/>
              <a:t>ARABA</a:t>
            </a:r>
            <a:endParaRPr lang="tr-TR" sz="7200" dirty="0"/>
          </a:p>
        </p:txBody>
      </p:sp>
      <p:sp>
        <p:nvSpPr>
          <p:cNvPr id="4" name="Metin kutusu 3"/>
          <p:cNvSpPr txBox="1"/>
          <p:nvPr/>
        </p:nvSpPr>
        <p:spPr>
          <a:xfrm>
            <a:off x="1045577" y="3497938"/>
            <a:ext cx="10631437" cy="2369880"/>
          </a:xfrm>
          <a:prstGeom prst="rect">
            <a:avLst/>
          </a:prstGeom>
          <a:noFill/>
        </p:spPr>
        <p:txBody>
          <a:bodyPr wrap="none" rtlCol="0">
            <a:spAutoFit/>
          </a:bodyPr>
          <a:lstStyle/>
          <a:p>
            <a:r>
              <a:rPr lang="tr-TR" dirty="0"/>
              <a:t>Örneğin birisi size “araba” dediğinde sizin aklınıza gelen ile benim aklıma gelen araba bir </a:t>
            </a:r>
            <a:endParaRPr lang="tr-TR" dirty="0" smtClean="0"/>
          </a:p>
          <a:p>
            <a:r>
              <a:rPr lang="tr-TR" dirty="0" smtClean="0"/>
              <a:t>olmayacaktır</a:t>
            </a:r>
            <a:r>
              <a:rPr lang="tr-TR" dirty="0"/>
              <a:t>. Elbette hepimizin aklına dört tekerlekli taşıt gelecektir ama eğer arabamız </a:t>
            </a:r>
            <a:endParaRPr lang="tr-TR" dirty="0" smtClean="0"/>
          </a:p>
          <a:p>
            <a:pPr algn="just"/>
            <a:r>
              <a:rPr lang="tr-TR" dirty="0" smtClean="0"/>
              <a:t>varsa </a:t>
            </a:r>
            <a:r>
              <a:rPr lang="tr-TR" dirty="0"/>
              <a:t>aklımıza direk kendi arabamız gelecektir; eğer arabamız ya da arabanız yoksa ve </a:t>
            </a:r>
            <a:endParaRPr lang="tr-TR" dirty="0" smtClean="0"/>
          </a:p>
          <a:p>
            <a:r>
              <a:rPr lang="tr-TR" dirty="0" smtClean="0"/>
              <a:t>arabalara </a:t>
            </a:r>
            <a:r>
              <a:rPr lang="tr-TR" dirty="0"/>
              <a:t>ilgili biriyseniz aklınıza en sevdiğiniz araba modeli gelecektir</a:t>
            </a:r>
            <a:r>
              <a:rPr lang="tr-TR" dirty="0" smtClean="0"/>
              <a:t>. </a:t>
            </a:r>
            <a:r>
              <a:rPr lang="tr-TR" dirty="0"/>
              <a:t>Gösteren ve gösterilen </a:t>
            </a:r>
            <a:endParaRPr lang="tr-TR" dirty="0" smtClean="0"/>
          </a:p>
          <a:p>
            <a:r>
              <a:rPr lang="tr-TR" dirty="0" smtClean="0"/>
              <a:t>arasındaki </a:t>
            </a:r>
            <a:r>
              <a:rPr lang="tr-TR" dirty="0"/>
              <a:t>ilişki evrensel değildir. Kültüreldir</a:t>
            </a:r>
            <a:r>
              <a:rPr lang="tr-TR" dirty="0" smtClean="0"/>
              <a:t>. Bu </a:t>
            </a:r>
            <a:r>
              <a:rPr lang="tr-TR" dirty="0"/>
              <a:t>yüzden doğal değillerdir. </a:t>
            </a:r>
            <a:endParaRPr lang="tr-TR" dirty="0" smtClean="0"/>
          </a:p>
          <a:p>
            <a:endParaRPr lang="tr-TR" dirty="0"/>
          </a:p>
          <a:p>
            <a:r>
              <a:rPr lang="tr-TR" sz="2000" dirty="0"/>
              <a:t>Bu bakımdan </a:t>
            </a:r>
            <a:r>
              <a:rPr lang="tr-TR" sz="2000" dirty="0" smtClean="0">
                <a:solidFill>
                  <a:srgbClr val="FF0000"/>
                </a:solidFill>
              </a:rPr>
              <a:t>gösteren </a:t>
            </a:r>
            <a:r>
              <a:rPr lang="tr-TR" sz="2000" dirty="0" smtClean="0"/>
              <a:t>«araba»; </a:t>
            </a:r>
            <a:r>
              <a:rPr lang="tr-TR" sz="2000" dirty="0"/>
              <a:t>hepimizin aklına gelen </a:t>
            </a:r>
            <a:r>
              <a:rPr lang="tr-TR" sz="2000" dirty="0" smtClean="0"/>
              <a:t>«farklı taşıtlar» </a:t>
            </a:r>
            <a:r>
              <a:rPr lang="tr-TR" sz="2000" dirty="0"/>
              <a:t>ise </a:t>
            </a:r>
            <a:r>
              <a:rPr lang="tr-TR" sz="2000" dirty="0" smtClean="0">
                <a:solidFill>
                  <a:srgbClr val="FF0000"/>
                </a:solidFill>
              </a:rPr>
              <a:t>gösterilen</a:t>
            </a:r>
          </a:p>
          <a:p>
            <a:r>
              <a:rPr lang="tr-TR" sz="2000" dirty="0" smtClean="0"/>
              <a:t>olarak </a:t>
            </a:r>
            <a:r>
              <a:rPr lang="tr-TR" sz="2000" dirty="0"/>
              <a:t>adlandırılır.</a:t>
            </a:r>
          </a:p>
        </p:txBody>
      </p:sp>
    </p:spTree>
    <p:extLst>
      <p:ext uri="{BB962C8B-B14F-4D97-AF65-F5344CB8AC3E}">
        <p14:creationId xmlns:p14="http://schemas.microsoft.com/office/powerpoint/2010/main" val="3181815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Anlamak ve Göstergebilim</a:t>
            </a:r>
          </a:p>
        </p:txBody>
      </p:sp>
      <p:sp>
        <p:nvSpPr>
          <p:cNvPr id="6" name="Dikdörtgen 5"/>
          <p:cNvSpPr/>
          <p:nvPr/>
        </p:nvSpPr>
        <p:spPr>
          <a:xfrm>
            <a:off x="670560" y="2551836"/>
            <a:ext cx="10899648" cy="3046988"/>
          </a:xfrm>
          <a:prstGeom prst="rect">
            <a:avLst/>
          </a:prstGeom>
        </p:spPr>
        <p:txBody>
          <a:bodyPr wrap="square">
            <a:spAutoFit/>
          </a:bodyPr>
          <a:lstStyle/>
          <a:p>
            <a:pPr algn="just"/>
            <a:r>
              <a:rPr lang="tr-TR" sz="3200" dirty="0"/>
              <a:t> Gösteren fizik bir nesne değil, bilişsel bir nesnedir. Yani; 'gösteren' olarak adlandırılan bir akustik ve grafik öğe (anlamlı sesler ya da işaretler) ve 'gösterilen' olarak adlandırılan, bir kavram (dış dünyadaki bir nesne değil-bir göstereni oluştururken ya da alırken ne '</a:t>
            </a:r>
            <a:r>
              <a:rPr lang="tr-TR" sz="3200" dirty="0">
                <a:solidFill>
                  <a:srgbClr val="FF0000"/>
                </a:solidFill>
              </a:rPr>
              <a:t>düşündüğümüz</a:t>
            </a:r>
            <a:r>
              <a:rPr lang="tr-TR" sz="3200" dirty="0"/>
              <a:t>'). </a:t>
            </a:r>
          </a:p>
        </p:txBody>
      </p:sp>
    </p:spTree>
    <p:extLst>
      <p:ext uri="{BB962C8B-B14F-4D97-AF65-F5344CB8AC3E}">
        <p14:creationId xmlns:p14="http://schemas.microsoft.com/office/powerpoint/2010/main" val="294983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Fili Tanımak</a:t>
            </a:r>
            <a:endParaRPr lang="tr-TR" dirty="0"/>
          </a:p>
        </p:txBody>
      </p:sp>
      <p:sp>
        <p:nvSpPr>
          <p:cNvPr id="3" name="İçerik Yer Tutucusu 2"/>
          <p:cNvSpPr>
            <a:spLocks noGrp="1"/>
          </p:cNvSpPr>
          <p:nvPr>
            <p:ph idx="1"/>
          </p:nvPr>
        </p:nvSpPr>
        <p:spPr/>
        <p:txBody>
          <a:bodyPr/>
          <a:lstStyle/>
          <a:p>
            <a:pPr algn="just"/>
            <a:r>
              <a:rPr lang="tr-TR" dirty="0"/>
              <a:t>Birçok kadim toplum, varlık karşısındaki konumlarını ve dünya görüşlerini, varlığı etraflıca sorgulayan mitler vasıtası ile ifade edilmiştir. Rumen din tarihçisi ve filozof Mircea </a:t>
            </a:r>
            <a:r>
              <a:rPr lang="tr-TR" dirty="0" err="1"/>
              <a:t>Eliade’ye</a:t>
            </a:r>
            <a:r>
              <a:rPr lang="tr-TR" dirty="0"/>
              <a:t> göre, mitlerde anlatılan kıssaların amacı, insanlara, olaylar üzerinden tutum ve davranışlarının kökenini açıklamak ve nihayetinde onlara bir davranış modeli sunmak olmuştur . </a:t>
            </a:r>
            <a:r>
              <a:rPr lang="tr-TR" dirty="0" err="1">
                <a:solidFill>
                  <a:srgbClr val="FF0000"/>
                </a:solidFill>
              </a:rPr>
              <a:t>Eliade’nin</a:t>
            </a:r>
            <a:r>
              <a:rPr lang="tr-TR" dirty="0">
                <a:solidFill>
                  <a:srgbClr val="FF0000"/>
                </a:solidFill>
              </a:rPr>
              <a:t> saptamasına paralel şekilde, eski bir Hint kıssasında , bir fil ile ilk defa tanışacak altı kör adamın hikâyesi </a:t>
            </a:r>
            <a:r>
              <a:rPr lang="tr-TR" dirty="0" smtClean="0">
                <a:solidFill>
                  <a:srgbClr val="FF0000"/>
                </a:solidFill>
              </a:rPr>
              <a:t>anlatılır. </a:t>
            </a:r>
          </a:p>
          <a:p>
            <a:pPr algn="just"/>
            <a:r>
              <a:rPr lang="tr-TR" dirty="0"/>
              <a:t>Kıssanın bulunabilen en eski versiyonu </a:t>
            </a:r>
            <a:r>
              <a:rPr lang="tr-TR" dirty="0" err="1"/>
              <a:t>Buddist</a:t>
            </a:r>
            <a:r>
              <a:rPr lang="tr-TR" dirty="0"/>
              <a:t> </a:t>
            </a:r>
            <a:r>
              <a:rPr lang="tr-TR" dirty="0" err="1"/>
              <a:t>Udanda</a:t>
            </a:r>
            <a:r>
              <a:rPr lang="tr-TR" dirty="0"/>
              <a:t> 6.4 yazınıdır. (bkz. John D. </a:t>
            </a:r>
            <a:r>
              <a:rPr lang="tr-TR" dirty="0" err="1"/>
              <a:t>Ireland</a:t>
            </a:r>
            <a:r>
              <a:rPr lang="tr-TR" dirty="0"/>
              <a:t>, </a:t>
            </a:r>
            <a:r>
              <a:rPr lang="tr-TR" dirty="0" err="1"/>
              <a:t>Udana</a:t>
            </a:r>
            <a:r>
              <a:rPr lang="tr-TR" dirty="0"/>
              <a:t> </a:t>
            </a:r>
            <a:r>
              <a:rPr lang="tr-TR" dirty="0" err="1"/>
              <a:t>and</a:t>
            </a:r>
            <a:r>
              <a:rPr lang="tr-TR" dirty="0"/>
              <a:t> </a:t>
            </a:r>
            <a:r>
              <a:rPr lang="tr-TR" dirty="0" err="1"/>
              <a:t>the</a:t>
            </a:r>
            <a:r>
              <a:rPr lang="tr-TR" dirty="0"/>
              <a:t> </a:t>
            </a:r>
            <a:r>
              <a:rPr lang="tr-TR" dirty="0" err="1"/>
              <a:t>Itivuttaka</a:t>
            </a:r>
            <a:r>
              <a:rPr lang="tr-TR" dirty="0"/>
              <a:t>: </a:t>
            </a:r>
            <a:r>
              <a:rPr lang="tr-TR" dirty="0" err="1"/>
              <a:t>Two</a:t>
            </a:r>
            <a:r>
              <a:rPr lang="tr-TR" dirty="0"/>
              <a:t> </a:t>
            </a:r>
            <a:r>
              <a:rPr lang="tr-TR" dirty="0" err="1"/>
              <a:t>Classics</a:t>
            </a:r>
            <a:r>
              <a:rPr lang="tr-TR" dirty="0"/>
              <a:t> </a:t>
            </a:r>
            <a:r>
              <a:rPr lang="tr-TR" dirty="0" err="1"/>
              <a:t>from</a:t>
            </a:r>
            <a:r>
              <a:rPr lang="tr-TR" dirty="0"/>
              <a:t> </a:t>
            </a:r>
            <a:r>
              <a:rPr lang="tr-TR" dirty="0" err="1"/>
              <a:t>the</a:t>
            </a:r>
            <a:r>
              <a:rPr lang="tr-TR" dirty="0"/>
              <a:t> </a:t>
            </a:r>
            <a:r>
              <a:rPr lang="tr-TR" dirty="0" err="1"/>
              <a:t>Pali</a:t>
            </a:r>
            <a:r>
              <a:rPr lang="tr-TR" dirty="0"/>
              <a:t> </a:t>
            </a:r>
            <a:r>
              <a:rPr lang="tr-TR" dirty="0" err="1"/>
              <a:t>Canon</a:t>
            </a:r>
            <a:r>
              <a:rPr lang="tr-TR" dirty="0"/>
              <a:t>. </a:t>
            </a:r>
            <a:r>
              <a:rPr lang="tr-TR" dirty="0" err="1"/>
              <a:t>Buddhist</a:t>
            </a:r>
            <a:r>
              <a:rPr lang="tr-TR" dirty="0"/>
              <a:t> </a:t>
            </a:r>
            <a:r>
              <a:rPr lang="tr-TR" dirty="0" err="1"/>
              <a:t>Publication</a:t>
            </a:r>
            <a:r>
              <a:rPr lang="tr-TR" dirty="0"/>
              <a:t> </a:t>
            </a:r>
            <a:r>
              <a:rPr lang="tr-TR" dirty="0" err="1"/>
              <a:t>Society</a:t>
            </a:r>
            <a:r>
              <a:rPr lang="tr-TR" dirty="0"/>
              <a:t>, </a:t>
            </a:r>
            <a:r>
              <a:rPr lang="tr-TR" dirty="0" err="1"/>
              <a:t>Kandy</a:t>
            </a:r>
            <a:r>
              <a:rPr lang="tr-TR" dirty="0"/>
              <a:t>, 2007. s. 9. Bu kıssa, 18. Yüzyılda John </a:t>
            </a:r>
            <a:r>
              <a:rPr lang="tr-TR" dirty="0" err="1"/>
              <a:t>Godfrey</a:t>
            </a:r>
            <a:r>
              <a:rPr lang="tr-TR" dirty="0"/>
              <a:t> </a:t>
            </a:r>
            <a:r>
              <a:rPr lang="tr-TR" dirty="0" err="1"/>
              <a:t>Saxe</a:t>
            </a:r>
            <a:r>
              <a:rPr lang="tr-TR" dirty="0"/>
              <a:t> tarafından şiirleştirilerek popülerlik kazanmıştır. </a:t>
            </a:r>
          </a:p>
        </p:txBody>
      </p:sp>
    </p:spTree>
    <p:extLst>
      <p:ext uri="{BB962C8B-B14F-4D97-AF65-F5344CB8AC3E}">
        <p14:creationId xmlns:p14="http://schemas.microsoft.com/office/powerpoint/2010/main" val="2338076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Kedicik</a:t>
            </a:r>
            <a:endParaRPr lang="tr-TR" dirty="0"/>
          </a:p>
        </p:txBody>
      </p:sp>
      <p:sp>
        <p:nvSpPr>
          <p:cNvPr id="3" name="Dikdörtgen 2"/>
          <p:cNvSpPr/>
          <p:nvPr/>
        </p:nvSpPr>
        <p:spPr>
          <a:xfrm>
            <a:off x="1219200" y="2717166"/>
            <a:ext cx="9229344" cy="3416320"/>
          </a:xfrm>
          <a:prstGeom prst="rect">
            <a:avLst/>
          </a:prstGeom>
        </p:spPr>
        <p:txBody>
          <a:bodyPr wrap="square">
            <a:spAutoFit/>
          </a:bodyPr>
          <a:lstStyle/>
          <a:p>
            <a:pPr algn="just"/>
            <a:r>
              <a:rPr lang="tr-TR" sz="2400" dirty="0"/>
              <a:t>Örneğin “kedi” kelimesi ile küçük, tüylü ve sürekli olarak bir şeyleri deviren canlı arasında gerçek bir bağ bulunmamaktadır. Bu, dil sisteminin k-e-d-i harflerini art arda getirerek ortaya çıkardığı ve anlatmak istediğimiz canlının bizim zihnimizde yaratmayı amaçladığı imge ve düşüncedir. Bu durumda, </a:t>
            </a:r>
            <a:r>
              <a:rPr lang="tr-TR" sz="2400" dirty="0">
                <a:solidFill>
                  <a:srgbClr val="FF0000"/>
                </a:solidFill>
              </a:rPr>
              <a:t>gösteren</a:t>
            </a:r>
            <a:r>
              <a:rPr lang="tr-TR" sz="2400" dirty="0"/>
              <a:t> k-e-d-i harfleri, </a:t>
            </a:r>
            <a:r>
              <a:rPr lang="tr-TR" sz="2400" dirty="0">
                <a:solidFill>
                  <a:srgbClr val="FF0000"/>
                </a:solidFill>
              </a:rPr>
              <a:t>gösterilen</a:t>
            </a:r>
            <a:r>
              <a:rPr lang="tr-TR" sz="2400" dirty="0"/>
              <a:t> her bireyin zihninde oluşan farklı imge veya düşünceler, </a:t>
            </a:r>
            <a:r>
              <a:rPr lang="tr-TR" sz="2400" dirty="0">
                <a:solidFill>
                  <a:srgbClr val="FF0000"/>
                </a:solidFill>
              </a:rPr>
              <a:t>gösterge</a:t>
            </a:r>
            <a:r>
              <a:rPr lang="tr-TR" sz="2400" dirty="0"/>
              <a:t> de bu farklı imge ve düşünceler sonucu her birimizin zihninde oluşan farklı anlamlardır.</a:t>
            </a:r>
          </a:p>
        </p:txBody>
      </p:sp>
    </p:spTree>
    <p:extLst>
      <p:ext uri="{BB962C8B-B14F-4D97-AF65-F5344CB8AC3E}">
        <p14:creationId xmlns:p14="http://schemas.microsoft.com/office/powerpoint/2010/main" val="1212828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Fili Tanımak</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9328" y="2534698"/>
            <a:ext cx="4761586" cy="3475958"/>
          </a:xfrm>
        </p:spPr>
      </p:pic>
      <p:sp>
        <p:nvSpPr>
          <p:cNvPr id="5" name="Dikdörtgen 4"/>
          <p:cNvSpPr/>
          <p:nvPr/>
        </p:nvSpPr>
        <p:spPr>
          <a:xfrm>
            <a:off x="5632704" y="2703016"/>
            <a:ext cx="6096000" cy="3139321"/>
          </a:xfrm>
          <a:prstGeom prst="rect">
            <a:avLst/>
          </a:prstGeom>
        </p:spPr>
        <p:txBody>
          <a:bodyPr>
            <a:spAutoFit/>
          </a:bodyPr>
          <a:lstStyle/>
          <a:p>
            <a:pPr algn="just"/>
            <a:r>
              <a:rPr lang="tr-TR" dirty="0"/>
              <a:t>Her biri, filin vücudunun bir kısmına dokunarak sezdiklerini anlatır. Kimi hortumunu yılana, kimi gövdesini duvara, kimi ise bacaklarını ağaç gövdesine benzetir. Onların fil hakkında geliştirdikleri muayyen duruş hem sezgisel hem de imgeleme dayalıdır. Varlığı hem somut hem de soyut olarak idrak etme melekeleri dâhilinde geliştirilen bu muayyen duruş, hem varlığı açıklar hem de ona karşı nasıl bir tutum sergilenmesi gerektiğini ortaya koyar. Her biri kendilerine has muayyen duruşlarında haklı, ancak, bütünlüğü tasvir manasında yanılgı içindedir. </a:t>
            </a:r>
          </a:p>
        </p:txBody>
      </p:sp>
    </p:spTree>
    <p:extLst>
      <p:ext uri="{BB962C8B-B14F-4D97-AF65-F5344CB8AC3E}">
        <p14:creationId xmlns:p14="http://schemas.microsoft.com/office/powerpoint/2010/main" val="2389981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Fili Tanımak</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9170" y="2401824"/>
            <a:ext cx="4356584" cy="2287207"/>
          </a:xfrm>
        </p:spPr>
      </p:pic>
      <p:sp>
        <p:nvSpPr>
          <p:cNvPr id="5" name="Dikdörtgen 4"/>
          <p:cNvSpPr/>
          <p:nvPr/>
        </p:nvSpPr>
        <p:spPr>
          <a:xfrm>
            <a:off x="4635754" y="2401824"/>
            <a:ext cx="7339583" cy="3693319"/>
          </a:xfrm>
          <a:prstGeom prst="rect">
            <a:avLst/>
          </a:prstGeom>
        </p:spPr>
        <p:txBody>
          <a:bodyPr wrap="square">
            <a:spAutoFit/>
          </a:bodyPr>
          <a:lstStyle/>
          <a:p>
            <a:pPr algn="just"/>
            <a:r>
              <a:rPr lang="tr-TR" dirty="0" smtClean="0"/>
              <a:t>Görüldüğü </a:t>
            </a:r>
            <a:r>
              <a:rPr lang="tr-TR" dirty="0"/>
              <a:t>üzere, varlık hakkında kapsamlı ve tutarlı bir çerçevenin ortaya konması, hakikat ile hakikatin kısmı tezahür ve tecelli ettiği temsiller arasında tutarlı ve anlamlı bir ilişki kurulmasını zorunlu kılar. İnsan, hakikat ve manasını temas ettiği farklı temsile sahip varlık katmanları üzerinden inşa etmeye çalışır. Ancak bu çaba bile hakikate ulaşmada iki temel soru/sorunla karşılaşacaktır. İlk olarak varlığın tamimiyle kavranması ontolojik olarak mümkün müdür? Öyle ya, hep bir şeyler eksik kalacaktır. İkinci olarak kavramaya yeltenenin sahip olduğu dünya görüşü nedir? Kaldı ki hepimiz farklıyız. Cüretkâr bir soru daha soralım?  </a:t>
            </a:r>
            <a:r>
              <a:rPr lang="tr-TR" dirty="0">
                <a:solidFill>
                  <a:srgbClr val="FF0000"/>
                </a:solidFill>
              </a:rPr>
              <a:t>Gerçekten ortada bir fil var mıdır? </a:t>
            </a:r>
            <a:r>
              <a:rPr lang="tr-TR" dirty="0"/>
              <a:t>Yani ortada herkesin üzerinde anlaşacağı veya uzlaşacağı bir fil tasavvuru yok ise file yok diyebilir miyiz? </a:t>
            </a:r>
          </a:p>
        </p:txBody>
      </p:sp>
    </p:spTree>
    <p:extLst>
      <p:ext uri="{BB962C8B-B14F-4D97-AF65-F5344CB8AC3E}">
        <p14:creationId xmlns:p14="http://schemas.microsoft.com/office/powerpoint/2010/main" val="160882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Fili Tanımak</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8694" y="2992532"/>
            <a:ext cx="5088938" cy="2872423"/>
          </a:xfrm>
        </p:spPr>
      </p:pic>
      <p:sp>
        <p:nvSpPr>
          <p:cNvPr id="5" name="Dikdörtgen 4"/>
          <p:cNvSpPr/>
          <p:nvPr/>
        </p:nvSpPr>
        <p:spPr>
          <a:xfrm>
            <a:off x="5669280" y="2305084"/>
            <a:ext cx="6096000" cy="4247317"/>
          </a:xfrm>
          <a:prstGeom prst="rect">
            <a:avLst/>
          </a:prstGeom>
        </p:spPr>
        <p:txBody>
          <a:bodyPr>
            <a:spAutoFit/>
          </a:bodyPr>
          <a:lstStyle/>
          <a:p>
            <a:pPr algn="just"/>
            <a:r>
              <a:rPr lang="tr-TR" dirty="0"/>
              <a:t>Benzer bir kıssa, Platon’un Mağara Alegorisidir . Bu alegoride, Platon, hocası </a:t>
            </a:r>
            <a:r>
              <a:rPr lang="tr-TR" dirty="0" err="1"/>
              <a:t>Socrates’in</a:t>
            </a:r>
            <a:r>
              <a:rPr lang="tr-TR" dirty="0"/>
              <a:t> ağızından kısaca şöyle bir tasvirde bulunur. Bir mağarada insanlar çocukluklarından beri başlarını sağa sola ya da geriye oynatamayacak şekilde zincirlenmiştir ve önlerindeki mağara duvarlarından başka bir yeri görememektedir. Arkalarında yanmakta olan bir ateş, ateşin önünden ise ellerinde insan, hayvan gibi biçimli cisimler taşıyan insanlar geçmektedir. Mağaradakiler, sadece duvara yansıyanları görmekte oldukları için, tüm gerçekliği, duvara yansıyan gölgelerden ibaret sanırlar. Oysa zincirleri bir kez çözüldüğünde önce arkalarındaki ateşi, sonra da mağaranın dışındaki pırıl </a:t>
            </a:r>
            <a:r>
              <a:rPr lang="tr-TR" dirty="0" err="1"/>
              <a:t>pırıl</a:t>
            </a:r>
            <a:r>
              <a:rPr lang="tr-TR" dirty="0"/>
              <a:t> güneşi görecek ve gerçekliğin kendisiyle temas kurmuş olacaklardır.</a:t>
            </a:r>
          </a:p>
        </p:txBody>
      </p:sp>
    </p:spTree>
    <p:extLst>
      <p:ext uri="{BB962C8B-B14F-4D97-AF65-F5344CB8AC3E}">
        <p14:creationId xmlns:p14="http://schemas.microsoft.com/office/powerpoint/2010/main" val="363789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Fili Tanımak</a:t>
            </a:r>
            <a:endParaRPr lang="tr-TR" dirty="0"/>
          </a:p>
        </p:txBody>
      </p:sp>
      <p:sp>
        <p:nvSpPr>
          <p:cNvPr id="3" name="İçerik Yer Tutucusu 2"/>
          <p:cNvSpPr>
            <a:spLocks noGrp="1"/>
          </p:cNvSpPr>
          <p:nvPr>
            <p:ph idx="1"/>
          </p:nvPr>
        </p:nvSpPr>
        <p:spPr>
          <a:xfrm>
            <a:off x="810000" y="2502703"/>
            <a:ext cx="10554574" cy="3636511"/>
          </a:xfrm>
        </p:spPr>
        <p:txBody>
          <a:bodyPr>
            <a:normAutofit/>
          </a:bodyPr>
          <a:lstStyle/>
          <a:p>
            <a:pPr algn="just"/>
            <a:r>
              <a:rPr lang="tr-TR" sz="2400" dirty="0"/>
              <a:t>Tasarım kavramı ise, karşımızda kavranmaya muhtaç ve sürekli şekil değiştiren bir fil olarak durmaktadır. Tasarımı bir şekilde tecrübe eden her birey, hem vücut olarak tasarımı hem de vücudun mevcut olduğu tasarım nesnesini, hem kademeli olarak hem de aynı anda; hem somut hem de soyut olarak idrak etme çabasındadır. Kavramaya kılavuzluk edecek, kavrayışın kapsam ve sınırlarını belirleyecek atıf çerçevesi ise tecrübe eden bireyin sahip olduğu </a:t>
            </a:r>
            <a:r>
              <a:rPr lang="tr-TR" sz="2400" dirty="0" smtClean="0"/>
              <a:t>kabuller </a:t>
            </a:r>
            <a:r>
              <a:rPr lang="tr-TR" sz="2400" dirty="0"/>
              <a:t>esasında oluşur. </a:t>
            </a:r>
          </a:p>
        </p:txBody>
      </p:sp>
    </p:spTree>
    <p:extLst>
      <p:ext uri="{BB962C8B-B14F-4D97-AF65-F5344CB8AC3E}">
        <p14:creationId xmlns:p14="http://schemas.microsoft.com/office/powerpoint/2010/main" val="103877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Peki</a:t>
            </a:r>
            <a:endParaRPr lang="tr-TR" dirty="0"/>
          </a:p>
        </p:txBody>
      </p:sp>
      <p:sp>
        <p:nvSpPr>
          <p:cNvPr id="3" name="İçerik Yer Tutucusu 2"/>
          <p:cNvSpPr>
            <a:spLocks noGrp="1"/>
          </p:cNvSpPr>
          <p:nvPr>
            <p:ph idx="1"/>
          </p:nvPr>
        </p:nvSpPr>
        <p:spPr/>
        <p:txBody>
          <a:bodyPr>
            <a:normAutofit/>
          </a:bodyPr>
          <a:lstStyle/>
          <a:p>
            <a:pPr algn="just"/>
            <a:r>
              <a:rPr lang="tr-TR" sz="2800" dirty="0"/>
              <a:t>Her birimiz yaşantımızda karşımıza çıkan farklı seslere, objelere ve sembollere, istemli veya istemsiz olarak sayısız ve katmanlı anlamlar yükleyerek, bu anlamların zihnimizde oluşan yansımaları ile yaşıyor, yaratıyor veya yıkıyoruz. Zihnimizde oluşan bu anlamlandırma süreci ve bu süreç içinde izlenen yolları incelemek ve irdelemek üzere oluşturulan, sistematik bilince Göstergebilim veya Semiyotik adı veriliyor.</a:t>
            </a:r>
          </a:p>
        </p:txBody>
      </p:sp>
    </p:spTree>
    <p:extLst>
      <p:ext uri="{BB962C8B-B14F-4D97-AF65-F5344CB8AC3E}">
        <p14:creationId xmlns:p14="http://schemas.microsoft.com/office/powerpoint/2010/main" val="1583885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Anlamak ve Göstergebilim</a:t>
            </a:r>
            <a:endParaRPr lang="tr-TR" dirty="0"/>
          </a:p>
        </p:txBody>
      </p:sp>
      <p:sp>
        <p:nvSpPr>
          <p:cNvPr id="3" name="Dikdörtgen 2"/>
          <p:cNvSpPr/>
          <p:nvPr/>
        </p:nvSpPr>
        <p:spPr>
          <a:xfrm>
            <a:off x="810000" y="2955142"/>
            <a:ext cx="10290048" cy="2554545"/>
          </a:xfrm>
          <a:prstGeom prst="rect">
            <a:avLst/>
          </a:prstGeom>
        </p:spPr>
        <p:txBody>
          <a:bodyPr wrap="square">
            <a:spAutoFit/>
          </a:bodyPr>
          <a:lstStyle/>
          <a:p>
            <a:pPr algn="just"/>
            <a:r>
              <a:rPr lang="tr-TR" sz="4000" dirty="0" smtClean="0"/>
              <a:t>Göstergebilim, </a:t>
            </a:r>
            <a:r>
              <a:rPr lang="tr-TR" sz="4000" dirty="0">
                <a:solidFill>
                  <a:srgbClr val="FF0000"/>
                </a:solidFill>
              </a:rPr>
              <a:t>anlam</a:t>
            </a:r>
            <a:r>
              <a:rPr lang="tr-TR" sz="4000" dirty="0"/>
              <a:t> üzerine kurulmuş bir bilim alanıdır. Bu bakımdan bize anlam ileten her şey göstergebilimin </a:t>
            </a:r>
            <a:r>
              <a:rPr lang="tr-TR" sz="4000" dirty="0" smtClean="0"/>
              <a:t>alanıdır. Tasarım da bunlardan birisidir. </a:t>
            </a:r>
            <a:endParaRPr lang="tr-TR" sz="4000" dirty="0"/>
          </a:p>
        </p:txBody>
      </p:sp>
    </p:spTree>
    <p:extLst>
      <p:ext uri="{BB962C8B-B14F-4D97-AF65-F5344CB8AC3E}">
        <p14:creationId xmlns:p14="http://schemas.microsoft.com/office/powerpoint/2010/main" val="3908984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 Nedir?</a:t>
            </a:r>
            <a:endParaRPr lang="tr-TR" dirty="0"/>
          </a:p>
        </p:txBody>
      </p:sp>
      <p:sp>
        <p:nvSpPr>
          <p:cNvPr id="3" name="Metin kutusu 2"/>
          <p:cNvSpPr txBox="1"/>
          <p:nvPr/>
        </p:nvSpPr>
        <p:spPr>
          <a:xfrm>
            <a:off x="810000" y="2633472"/>
            <a:ext cx="10921580" cy="3046988"/>
          </a:xfrm>
          <a:prstGeom prst="rect">
            <a:avLst/>
          </a:prstGeom>
          <a:noFill/>
        </p:spPr>
        <p:txBody>
          <a:bodyPr wrap="none" rtlCol="0">
            <a:spAutoFit/>
          </a:bodyPr>
          <a:lstStyle/>
          <a:p>
            <a:r>
              <a:rPr lang="tr-TR" sz="2400" dirty="0" smtClean="0"/>
              <a:t>Anlam bir insanın etkileşim içinde bulunduğu canlı veya cansız olsun </a:t>
            </a:r>
          </a:p>
          <a:p>
            <a:r>
              <a:rPr lang="tr-TR" sz="2400" dirty="0" smtClean="0"/>
              <a:t>varlıklara kendi </a:t>
            </a:r>
          </a:p>
          <a:p>
            <a:r>
              <a:rPr lang="tr-TR" sz="2400" dirty="0" smtClean="0"/>
              <a:t>düşünce </a:t>
            </a:r>
          </a:p>
          <a:p>
            <a:r>
              <a:rPr lang="tr-TR" sz="2400" dirty="0" smtClean="0"/>
              <a:t>duyguları</a:t>
            </a:r>
          </a:p>
          <a:p>
            <a:r>
              <a:rPr lang="tr-TR" sz="2400" dirty="0" smtClean="0"/>
              <a:t>ve elbette ki dünya anlayışı doğrultusunda </a:t>
            </a:r>
          </a:p>
          <a:p>
            <a:r>
              <a:rPr lang="tr-TR" sz="2400" dirty="0" smtClean="0"/>
              <a:t>verdiği </a:t>
            </a:r>
            <a:r>
              <a:rPr lang="tr-TR" sz="2400" dirty="0" smtClean="0">
                <a:solidFill>
                  <a:srgbClr val="FF0000"/>
                </a:solidFill>
              </a:rPr>
              <a:t>değerdir.</a:t>
            </a:r>
          </a:p>
          <a:p>
            <a:r>
              <a:rPr lang="tr-TR" sz="2400" dirty="0" smtClean="0"/>
              <a:t>Anlamlandırmamız o şeyin gerçekliğini ifade etmez ve onları değiştirmez.</a:t>
            </a:r>
          </a:p>
          <a:p>
            <a:r>
              <a:rPr lang="tr-TR" sz="2400" dirty="0" smtClean="0"/>
              <a:t>Anlam bizim kendi görüşümüz düşüncelerimiz ve değer yargılarımızdır. </a:t>
            </a:r>
          </a:p>
        </p:txBody>
      </p:sp>
    </p:spTree>
    <p:extLst>
      <p:ext uri="{BB962C8B-B14F-4D97-AF65-F5344CB8AC3E}">
        <p14:creationId xmlns:p14="http://schemas.microsoft.com/office/powerpoint/2010/main" val="29022247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klif">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TM03457503[[fn=Teklif]]</Template>
  <TotalTime>223</TotalTime>
  <Words>1145</Words>
  <Application>Microsoft Office PowerPoint</Application>
  <PresentationFormat>Geniş ekran</PresentationFormat>
  <Paragraphs>78</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Century Gothic</vt:lpstr>
      <vt:lpstr>Mangal</vt:lpstr>
      <vt:lpstr>Tahoma</vt:lpstr>
      <vt:lpstr>Wingdings 2</vt:lpstr>
      <vt:lpstr>Teklif</vt:lpstr>
      <vt:lpstr>ENT 378 TASARIMDA ANLAM DERS 1 « Fili Tanımak »</vt:lpstr>
      <vt:lpstr>Fili Tanımak</vt:lpstr>
      <vt:lpstr>Fili Tanımak</vt:lpstr>
      <vt:lpstr>Fili Tanımak</vt:lpstr>
      <vt:lpstr>Fili Tanımak</vt:lpstr>
      <vt:lpstr>Fili Tanımak</vt:lpstr>
      <vt:lpstr>Peki</vt:lpstr>
      <vt:lpstr>Anlamak ve Göstergebilim</vt:lpstr>
      <vt:lpstr>Anlam Nedir?</vt:lpstr>
      <vt:lpstr>Anlam Nedir?</vt:lpstr>
      <vt:lpstr>Anlamak ve Göstergebilim</vt:lpstr>
      <vt:lpstr>Anlamak ve Göstergebilim</vt:lpstr>
      <vt:lpstr>Anlamak ve Göstergebilim</vt:lpstr>
      <vt:lpstr>Anlamak ve Göstergebilim</vt:lpstr>
      <vt:lpstr>Anlamak ve Göstergebilim</vt:lpstr>
      <vt:lpstr>Anlamak ve Göstergebilim</vt:lpstr>
      <vt:lpstr>Anlamak ve Göstergebilim</vt:lpstr>
      <vt:lpstr>Anlamak ve Göstergebilim</vt:lpstr>
      <vt:lpstr>Anlamak ve Göstergebilim</vt:lpstr>
      <vt:lpstr>Kedicik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 378 TASARIMDA ANLAM DERS 1 « Fili Tanımak »</dc:title>
  <dc:creator>SERKAN</dc:creator>
  <cp:lastModifiedBy>idserkangunes@gmail.com</cp:lastModifiedBy>
  <cp:revision>18</cp:revision>
  <dcterms:created xsi:type="dcterms:W3CDTF">2020-09-15T06:47:11Z</dcterms:created>
  <dcterms:modified xsi:type="dcterms:W3CDTF">2022-12-28T09:33:11Z</dcterms:modified>
</cp:coreProperties>
</file>