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smtClean="0"/>
              <a:t>Asıl başlık stili için tıklatın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8C79C5D-2A6F-F04D-97DA-BEF2467B64E4}"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smtClean="0"/>
              <a:t>Asıl metin stillerini düzenle</a:t>
            </a:r>
          </a:p>
        </p:txBody>
      </p:sp>
      <p:sp>
        <p:nvSpPr>
          <p:cNvPr id="4" name="Date Placeholder 3"/>
          <p:cNvSpPr>
            <a:spLocks noGrp="1"/>
          </p:cNvSpPr>
          <p:nvPr>
            <p:ph type="dt" sz="half" idx="10"/>
          </p:nvPr>
        </p:nvSpPr>
        <p:spPr/>
        <p:txBody>
          <a:bodyPr/>
          <a:lstStyle/>
          <a:p>
            <a:fld id="{8DFA1846-DA80-1C48-A609-854EA85C59A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smtClean="0"/>
              <a:t>Asıl başlık stili için tıklatın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smtClean="0"/>
              <a:t>Asıl metin stillerini düzenle</a:t>
            </a:r>
          </a:p>
        </p:txBody>
      </p:sp>
      <p:sp>
        <p:nvSpPr>
          <p:cNvPr id="2" name="Date Placeholder 1"/>
          <p:cNvSpPr>
            <a:spLocks noGrp="1"/>
          </p:cNvSpPr>
          <p:nvPr>
            <p:ph type="dt" sz="half" idx="10"/>
          </p:nvPr>
        </p:nvSpPr>
        <p:spPr/>
        <p:txBody>
          <a:bodyPr/>
          <a:lstStyle/>
          <a:p>
            <a:fld id="{FBF54567-0DE4-3F47-BF90-CB84690072F9}" type="datetimeFigureOut">
              <a:rPr lang="en-US" dirty="0"/>
              <a:pPr/>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FA1846-DA80-1C48-A609-854EA85C59AD}" type="datetimeFigureOut">
              <a:rPr lang="en-US" dirty="0"/>
              <a:pPr/>
              <a:t>12/28/2022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smtClean="0"/>
              <a:t>Asıl başlık stili için tıklatın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DF5E60-9974-AC48-9591-99C2BB44B7CF}" type="datetimeFigureOut">
              <a:rPr lang="en-US" dirty="0"/>
              <a:pPr/>
              <a:t>12/28/2022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smtClean="0"/>
              <a:t>Asıl başlık stili için tıklatın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12/28/2022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12/28/2022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fif"/><Relationship Id="rId1" Type="http://schemas.openxmlformats.org/officeDocument/2006/relationships/slideLayout" Target="../slideLayouts/slideLayout2.xml"/><Relationship Id="rId5" Type="http://schemas.openxmlformats.org/officeDocument/2006/relationships/image" Target="../media/image12.jfif"/><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TASARIMDA ANLAM</a:t>
            </a:r>
            <a:endParaRPr lang="tr-TR" dirty="0"/>
          </a:p>
        </p:txBody>
      </p:sp>
      <p:sp>
        <p:nvSpPr>
          <p:cNvPr id="3" name="Alt Başlık 2"/>
          <p:cNvSpPr>
            <a:spLocks noGrp="1"/>
          </p:cNvSpPr>
          <p:nvPr>
            <p:ph type="subTitle" idx="1"/>
          </p:nvPr>
        </p:nvSpPr>
        <p:spPr/>
        <p:txBody>
          <a:bodyPr/>
          <a:lstStyle/>
          <a:p>
            <a:r>
              <a:rPr lang="tr-TR" dirty="0" smtClean="0"/>
              <a:t>Prof. Dr. Serkan GÜNEŞ – Ders 1</a:t>
            </a:r>
            <a:endParaRPr lang="tr-TR" dirty="0"/>
          </a:p>
        </p:txBody>
      </p:sp>
    </p:spTree>
    <p:extLst>
      <p:ext uri="{BB962C8B-B14F-4D97-AF65-F5344CB8AC3E}">
        <p14:creationId xmlns:p14="http://schemas.microsoft.com/office/powerpoint/2010/main" val="451974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HAKİKATIN ÖNEMSİZLEŞMESİ</a:t>
            </a:r>
            <a:endParaRPr lang="tr-TR" dirty="0"/>
          </a:p>
        </p:txBody>
      </p:sp>
      <p:sp>
        <p:nvSpPr>
          <p:cNvPr id="4" name="İçerik Yer Tutucusu 3"/>
          <p:cNvSpPr>
            <a:spLocks noGrp="1"/>
          </p:cNvSpPr>
          <p:nvPr>
            <p:ph idx="1"/>
          </p:nvPr>
        </p:nvSpPr>
        <p:spPr/>
        <p:txBody>
          <a:bodyPr/>
          <a:lstStyle/>
          <a:p>
            <a:pPr algn="just"/>
            <a:r>
              <a:rPr lang="tr-TR" dirty="0" smtClean="0"/>
              <a:t>Bir </a:t>
            </a:r>
            <a:r>
              <a:rPr lang="tr-TR" dirty="0"/>
              <a:t>sahnenin </a:t>
            </a:r>
            <a:r>
              <a:rPr lang="tr-TR" dirty="0" smtClean="0"/>
              <a:t>gerçeğe dönüşmesi için </a:t>
            </a:r>
            <a:r>
              <a:rPr lang="tr-TR" dirty="0"/>
              <a:t>onu izleyen bir kitlenin </a:t>
            </a:r>
            <a:r>
              <a:rPr lang="tr-TR" dirty="0" smtClean="0"/>
              <a:t>olması </a:t>
            </a:r>
            <a:r>
              <a:rPr lang="tr-TR" dirty="0"/>
              <a:t>yeterlidir</a:t>
            </a:r>
            <a:r>
              <a:rPr lang="tr-TR" dirty="0" smtClean="0"/>
              <a:t>.</a:t>
            </a:r>
          </a:p>
          <a:p>
            <a:pPr algn="just"/>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274570" y="4224527"/>
            <a:ext cx="3102102" cy="2326577"/>
          </a:xfrm>
          <a:prstGeom prst="rect">
            <a:avLst/>
          </a:prstGeom>
        </p:spPr>
      </p:pic>
      <p:pic>
        <p:nvPicPr>
          <p:cNvPr id="5" name="Resim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787422" y="4224527"/>
            <a:ext cx="3877364" cy="2326577"/>
          </a:xfrm>
          <a:prstGeom prst="rect">
            <a:avLst/>
          </a:prstGeom>
        </p:spPr>
      </p:pic>
    </p:spTree>
    <p:extLst>
      <p:ext uri="{BB962C8B-B14F-4D97-AF65-F5344CB8AC3E}">
        <p14:creationId xmlns:p14="http://schemas.microsoft.com/office/powerpoint/2010/main" val="1282928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HİPER GERÇEKLİK</a:t>
            </a:r>
            <a:endParaRPr lang="tr-TR" dirty="0"/>
          </a:p>
        </p:txBody>
      </p:sp>
      <p:sp>
        <p:nvSpPr>
          <p:cNvPr id="4" name="İçerik Yer Tutucusu 3"/>
          <p:cNvSpPr>
            <a:spLocks noGrp="1"/>
          </p:cNvSpPr>
          <p:nvPr>
            <p:ph idx="1"/>
          </p:nvPr>
        </p:nvSpPr>
        <p:spPr>
          <a:xfrm>
            <a:off x="818712" y="2222287"/>
            <a:ext cx="10554574" cy="4190705"/>
          </a:xfrm>
        </p:spPr>
        <p:txBody>
          <a:bodyPr>
            <a:normAutofit lnSpcReduction="10000"/>
          </a:bodyPr>
          <a:lstStyle/>
          <a:p>
            <a:r>
              <a:rPr lang="tr-TR" dirty="0" err="1" smtClean="0"/>
              <a:t>Baudrillard'a</a:t>
            </a:r>
            <a:r>
              <a:rPr lang="tr-TR" dirty="0" smtClean="0"/>
              <a:t> </a:t>
            </a:r>
            <a:r>
              <a:rPr lang="tr-TR" dirty="0"/>
              <a:t>göre </a:t>
            </a:r>
            <a:r>
              <a:rPr lang="tr-TR" dirty="0" err="1"/>
              <a:t>postmodernizm</a:t>
            </a:r>
            <a:r>
              <a:rPr lang="tr-TR" dirty="0"/>
              <a:t> bakış açısının asıl noktayı kaçırdığını ifade etmektedir. </a:t>
            </a:r>
            <a:r>
              <a:rPr lang="tr-TR" dirty="0" smtClean="0"/>
              <a:t>Buna </a:t>
            </a:r>
            <a:r>
              <a:rPr lang="tr-TR" dirty="0"/>
              <a:t>göre mutlak gerçeklik yoktur sadece imgeler vardır. </a:t>
            </a:r>
            <a:r>
              <a:rPr lang="tr-TR" dirty="0" smtClean="0"/>
              <a:t>Gerçekliği </a:t>
            </a:r>
            <a:r>
              <a:rPr lang="tr-TR" dirty="0"/>
              <a:t>saf/çıplak olarak göremeyiz. </a:t>
            </a:r>
            <a:r>
              <a:rPr lang="tr-TR" dirty="0" smtClean="0"/>
              <a:t>İşte </a:t>
            </a:r>
            <a:r>
              <a:rPr lang="tr-TR" dirty="0"/>
              <a:t>bu durumu da </a:t>
            </a:r>
            <a:r>
              <a:rPr lang="tr-TR" dirty="0" err="1"/>
              <a:t>hiper</a:t>
            </a:r>
            <a:r>
              <a:rPr lang="tr-TR" dirty="0"/>
              <a:t>-gerçeklik olarak ifade etmiştir.</a:t>
            </a:r>
            <a:br>
              <a:rPr lang="tr-TR" dirty="0"/>
            </a:br>
            <a:r>
              <a:rPr lang="tr-TR" dirty="0"/>
              <a:t/>
            </a:r>
            <a:br>
              <a:rPr lang="tr-TR" dirty="0"/>
            </a:br>
            <a:r>
              <a:rPr lang="tr-TR" dirty="0" smtClean="0"/>
              <a:t>Dolayısıyla </a:t>
            </a:r>
            <a:r>
              <a:rPr lang="tr-TR" dirty="0" err="1"/>
              <a:t>baudrillard'a</a:t>
            </a:r>
            <a:r>
              <a:rPr lang="tr-TR" dirty="0"/>
              <a:t> göre olguların kendisinden öte, nasıl ifade edildikleri önemlidir. </a:t>
            </a:r>
            <a:r>
              <a:rPr lang="tr-TR" dirty="0" smtClean="0"/>
              <a:t>Zaten </a:t>
            </a:r>
            <a:r>
              <a:rPr lang="tr-TR" dirty="0"/>
              <a:t>sanal sosyal ortamların yaygınlaşmasıyla birlikte gerçeklik bilimle değil imgeler, semboller üzerinden temsil edilmektedir. </a:t>
            </a:r>
            <a:r>
              <a:rPr lang="tr-TR" dirty="0" smtClean="0"/>
              <a:t>Bu </a:t>
            </a:r>
            <a:r>
              <a:rPr lang="tr-TR" dirty="0"/>
              <a:t>da şu sonuca çıkmaktadır. </a:t>
            </a:r>
            <a:r>
              <a:rPr lang="tr-TR" dirty="0" smtClean="0"/>
              <a:t>Artık </a:t>
            </a:r>
            <a:r>
              <a:rPr lang="tr-TR" dirty="0"/>
              <a:t>post-modern dünyada gerçekliğin yerini alan imgeler, imge olmaktan çıkmıştır ve gerçekliğin kendisi olmuştur</a:t>
            </a:r>
            <a:r>
              <a:rPr lang="tr-TR" dirty="0" smtClean="0"/>
              <a:t>.</a:t>
            </a:r>
          </a:p>
          <a:p>
            <a:r>
              <a:rPr lang="tr-TR" dirty="0" err="1"/>
              <a:t>Hiper</a:t>
            </a:r>
            <a:r>
              <a:rPr lang="tr-TR" dirty="0"/>
              <a:t>-gerçeklik kavramını ortaya atan </a:t>
            </a:r>
            <a:r>
              <a:rPr lang="tr-TR" dirty="0" err="1"/>
              <a:t>Baudrillard</a:t>
            </a:r>
            <a:r>
              <a:rPr lang="tr-TR" dirty="0"/>
              <a:t>, bu kavramı gerçek ve kurgu arasındaki çizginin yok olması olarak özetliyor.</a:t>
            </a:r>
          </a:p>
          <a:p>
            <a:r>
              <a:rPr lang="tr-TR" dirty="0"/>
              <a:t>Evrensel yani herkes için aynı olan bir gerçeklik yerine birden fazla gerçeklik ile karşı karşıyayız, daha basit bir ifadeyle herkesin gerçekliği kendine</a:t>
            </a:r>
            <a:r>
              <a:rPr lang="tr-TR" dirty="0" smtClean="0"/>
              <a:t>!</a:t>
            </a:r>
          </a:p>
          <a:p>
            <a:r>
              <a:rPr lang="tr-TR" dirty="0" smtClean="0"/>
              <a:t>Yine örnekleyelim.</a:t>
            </a:r>
            <a:endParaRPr lang="tr-TR" dirty="0"/>
          </a:p>
          <a:p>
            <a:pPr marL="0" indent="0" algn="just">
              <a:buNone/>
            </a:pPr>
            <a:endParaRPr lang="tr-TR" dirty="0" smtClean="0"/>
          </a:p>
        </p:txBody>
      </p:sp>
    </p:spTree>
    <p:extLst>
      <p:ext uri="{BB962C8B-B14F-4D97-AF65-F5344CB8AC3E}">
        <p14:creationId xmlns:p14="http://schemas.microsoft.com/office/powerpoint/2010/main" val="637835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HİPER GERÇEKLİK</a:t>
            </a:r>
            <a:endParaRPr lang="tr-TR" dirty="0"/>
          </a:p>
        </p:txBody>
      </p:sp>
      <p:sp>
        <p:nvSpPr>
          <p:cNvPr id="4" name="İçerik Yer Tutucusu 3"/>
          <p:cNvSpPr>
            <a:spLocks noGrp="1"/>
          </p:cNvSpPr>
          <p:nvPr>
            <p:ph idx="1"/>
          </p:nvPr>
        </p:nvSpPr>
        <p:spPr>
          <a:xfrm>
            <a:off x="818712" y="2222287"/>
            <a:ext cx="10554574" cy="4190705"/>
          </a:xfrm>
        </p:spPr>
        <p:txBody>
          <a:bodyPr>
            <a:normAutofit/>
          </a:bodyPr>
          <a:lstStyle/>
          <a:p>
            <a:pPr algn="just"/>
            <a:r>
              <a:rPr lang="tr-TR" dirty="0" err="1"/>
              <a:t>Instagram’da</a:t>
            </a:r>
            <a:r>
              <a:rPr lang="tr-TR" dirty="0"/>
              <a:t> gördüğünüz, takip ettiğiniz veya beğenip yorum attığınız kısaca takip ettiğiniz kişilerin kaçını haftada 1 kere görüyorsunuz? Sizin için çoğu arkadaşınız artık bir arkadaş değil, sadece bir bağlantı. İnternette ne kadarını görüyorsanız onlar sizin için o kadar. İstedikleri dünyayı internette yayınlıyorlar biz de onları izliyoruz. Bilgisayar oyununda karakter seçmekten pek bir farkı olmayan bir hayattan bahsediyorum.</a:t>
            </a:r>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p:txBody>
      </p:sp>
      <p:pic>
        <p:nvPicPr>
          <p:cNvPr id="3" name="Resim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43704" y="3808933"/>
            <a:ext cx="4704589" cy="2469909"/>
          </a:xfrm>
          <a:prstGeom prst="rect">
            <a:avLst/>
          </a:prstGeom>
        </p:spPr>
      </p:pic>
    </p:spTree>
    <p:extLst>
      <p:ext uri="{BB962C8B-B14F-4D97-AF65-F5344CB8AC3E}">
        <p14:creationId xmlns:p14="http://schemas.microsoft.com/office/powerpoint/2010/main" val="215414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sp>
        <p:nvSpPr>
          <p:cNvPr id="3" name="İçerik Yer Tutucusu 2"/>
          <p:cNvSpPr>
            <a:spLocks noGrp="1"/>
          </p:cNvSpPr>
          <p:nvPr>
            <p:ph idx="1"/>
          </p:nvPr>
        </p:nvSpPr>
        <p:spPr/>
        <p:txBody>
          <a:bodyPr/>
          <a:lstStyle/>
          <a:p>
            <a:r>
              <a:rPr lang="tr-TR" dirty="0"/>
              <a:t>Tüm tasarım süreçleri gerçekliğin birer taklidi, temsili ve sunumu halindedir</a:t>
            </a:r>
            <a:r>
              <a:rPr lang="tr-TR" dirty="0" smtClean="0"/>
              <a:t>.</a:t>
            </a:r>
          </a:p>
          <a:p>
            <a:r>
              <a:rPr lang="tr-TR" dirty="0" smtClean="0"/>
              <a:t>Tasarımın </a:t>
            </a:r>
            <a:r>
              <a:rPr lang="tr-TR" dirty="0"/>
              <a:t>ise bu temsil gayreti neticesinde ortaya çıkanı bir gerçeklik olarak değil olsa olsa hakikat söylemi/önerimi olarak kabul </a:t>
            </a:r>
            <a:r>
              <a:rPr lang="tr-TR" dirty="0" smtClean="0"/>
              <a:t>edilmelidir.</a:t>
            </a:r>
          </a:p>
          <a:p>
            <a:r>
              <a:rPr lang="tr-TR" dirty="0"/>
              <a:t>Bu nedenle tasarım faaliyeti hakikati arayış sırasında dili ile kurmaca bir gerçeklik sunar ve ürüne ait varoluşun gerekçelerini anlatır ve önerir. </a:t>
            </a:r>
          </a:p>
        </p:txBody>
      </p:sp>
    </p:spTree>
    <p:extLst>
      <p:ext uri="{BB962C8B-B14F-4D97-AF65-F5344CB8AC3E}">
        <p14:creationId xmlns:p14="http://schemas.microsoft.com/office/powerpoint/2010/main" val="3227055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sp>
        <p:nvSpPr>
          <p:cNvPr id="3" name="İçerik Yer Tutucusu 2"/>
          <p:cNvSpPr>
            <a:spLocks noGrp="1"/>
          </p:cNvSpPr>
          <p:nvPr>
            <p:ph idx="1"/>
          </p:nvPr>
        </p:nvSpPr>
        <p:spPr/>
        <p:txBody>
          <a:bodyPr/>
          <a:lstStyle/>
          <a:p>
            <a:pPr algn="just"/>
            <a:r>
              <a:rPr lang="tr-TR" dirty="0"/>
              <a:t>Tasarımın çoğu zaman anlatmaya çalıştıklarının bir kısmı gerçekliğe ait kurgudur ve bu kurgu çoğu zaman bu gerçeklik ile çatışma yaşar. İşte tasarımın belki de en büyük gücü ürettiği kurmaca yapay gerçeklik ile nesnel gerçekliğe kafa tutması ve kimi zaman ona tercih edilmesinden gelir</a:t>
            </a:r>
            <a:r>
              <a:rPr lang="tr-TR" dirty="0" smtClean="0"/>
              <a:t>.</a:t>
            </a:r>
          </a:p>
          <a:p>
            <a:pPr algn="just"/>
            <a:r>
              <a:rPr lang="tr-TR" b="1" dirty="0" smtClean="0"/>
              <a:t>Basitçe biz tasarımcılar </a:t>
            </a:r>
            <a:r>
              <a:rPr lang="tr-TR" b="1" dirty="0"/>
              <a:t>olarak </a:t>
            </a:r>
            <a:r>
              <a:rPr lang="tr-TR" b="1" dirty="0" smtClean="0"/>
              <a:t> ya gerçekliği otorite olarak kabul edip doğrudan </a:t>
            </a:r>
            <a:r>
              <a:rPr lang="tr-TR" b="1" dirty="0"/>
              <a:t>yansıtma ve </a:t>
            </a:r>
            <a:r>
              <a:rPr lang="tr-TR" b="1" dirty="0" smtClean="0"/>
              <a:t>sunmaya çalışıyoruz  </a:t>
            </a:r>
            <a:r>
              <a:rPr lang="tr-TR" b="1" dirty="0"/>
              <a:t>ya da </a:t>
            </a:r>
            <a:r>
              <a:rPr lang="tr-TR" b="1" dirty="0" smtClean="0"/>
              <a:t>gerçekliği görmezden gelip onu yeniden </a:t>
            </a:r>
            <a:r>
              <a:rPr lang="tr-TR" b="1" dirty="0"/>
              <a:t>yaratma </a:t>
            </a:r>
            <a:r>
              <a:rPr lang="tr-TR" b="1" dirty="0" smtClean="0"/>
              <a:t>çabasındayız.</a:t>
            </a:r>
            <a:endParaRPr lang="tr-TR" b="1" dirty="0"/>
          </a:p>
        </p:txBody>
      </p:sp>
    </p:spTree>
    <p:extLst>
      <p:ext uri="{BB962C8B-B14F-4D97-AF65-F5344CB8AC3E}">
        <p14:creationId xmlns:p14="http://schemas.microsoft.com/office/powerpoint/2010/main" val="428834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sp>
        <p:nvSpPr>
          <p:cNvPr id="3" name="İçerik Yer Tutucusu 2"/>
          <p:cNvSpPr>
            <a:spLocks noGrp="1"/>
          </p:cNvSpPr>
          <p:nvPr>
            <p:ph idx="1"/>
          </p:nvPr>
        </p:nvSpPr>
        <p:spPr/>
        <p:txBody>
          <a:bodyPr/>
          <a:lstStyle/>
          <a:p>
            <a:pPr algn="just"/>
            <a:r>
              <a:rPr lang="tr-TR" dirty="0" smtClean="0"/>
              <a:t>Tasarım yalan söyler mi? Bal gibi söyler… </a:t>
            </a:r>
            <a:r>
              <a:rPr lang="tr-TR" dirty="0"/>
              <a:t>Burada yalandan kasıt bir aldatmaca değildir. Zira tasarım eylemi yeni bir gerçeklik inşa etme ve belirleme çabasında ve nesnel gerçeklik ile mücadele içinde değil ise, bu durumda bir aldatmadan </a:t>
            </a:r>
            <a:r>
              <a:rPr lang="tr-TR" dirty="0" smtClean="0"/>
              <a:t>da </a:t>
            </a:r>
            <a:r>
              <a:rPr lang="tr-TR" dirty="0"/>
              <a:t>söz </a:t>
            </a:r>
            <a:r>
              <a:rPr lang="tr-TR" dirty="0" smtClean="0"/>
              <a:t>edilemeyecektir. </a:t>
            </a:r>
            <a:r>
              <a:rPr lang="tr-TR" dirty="0"/>
              <a:t>Bu süreç aldatma değil, olsa olsa yeni gerçeklik önerisini sunanla, onu gözlemleyen arasında bir adı konulmamış rızaya dayalı bir anlaşmadır. </a:t>
            </a:r>
            <a:endParaRPr lang="tr-TR" dirty="0" smtClean="0"/>
          </a:p>
          <a:p>
            <a:pPr algn="just"/>
            <a:r>
              <a:rPr lang="tr-TR" dirty="0" smtClean="0"/>
              <a:t>Örnek verelim. </a:t>
            </a:r>
          </a:p>
          <a:p>
            <a:endParaRPr lang="tr-TR" dirty="0"/>
          </a:p>
        </p:txBody>
      </p:sp>
    </p:spTree>
    <p:extLst>
      <p:ext uri="{BB962C8B-B14F-4D97-AF65-F5344CB8AC3E}">
        <p14:creationId xmlns:p14="http://schemas.microsoft.com/office/powerpoint/2010/main" val="1842372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2187697" y="2535315"/>
            <a:ext cx="3073684" cy="1721263"/>
          </a:xfrm>
        </p:spPr>
      </p:pic>
      <p:pic>
        <p:nvPicPr>
          <p:cNvPr id="7" name="Resim 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187697" y="4482110"/>
            <a:ext cx="3073684" cy="1729237"/>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486145" y="2507788"/>
            <a:ext cx="3108960" cy="1748790"/>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486145" y="4482110"/>
            <a:ext cx="3108960" cy="2068872"/>
          </a:xfrm>
          <a:prstGeom prst="rect">
            <a:avLst/>
          </a:prstGeom>
        </p:spPr>
      </p:pic>
    </p:spTree>
    <p:extLst>
      <p:ext uri="{BB962C8B-B14F-4D97-AF65-F5344CB8AC3E}">
        <p14:creationId xmlns:p14="http://schemas.microsoft.com/office/powerpoint/2010/main" val="2838328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sp>
        <p:nvSpPr>
          <p:cNvPr id="3" name="İçerik Yer Tutucusu 2"/>
          <p:cNvSpPr>
            <a:spLocks noGrp="1"/>
          </p:cNvSpPr>
          <p:nvPr>
            <p:ph idx="1"/>
          </p:nvPr>
        </p:nvSpPr>
        <p:spPr/>
        <p:txBody>
          <a:bodyPr/>
          <a:lstStyle/>
          <a:p>
            <a:pPr algn="just"/>
            <a:r>
              <a:rPr lang="tr-TR" dirty="0"/>
              <a:t>Tasarım hakikatin kurmaca taşıyıcısı olarak her şekilde var olan öznel hakikatler ile tutarlı ilişkisini korumalıdır.  Zira hakikat, deneyimde ve deneyim yoluyla her öznede birbirinden farklı şekilde kendini açığa vurur. Var olan bu hakikat enflasyonu ve </a:t>
            </a:r>
            <a:r>
              <a:rPr lang="tr-TR" dirty="0" err="1"/>
              <a:t>heterojenlik</a:t>
            </a:r>
            <a:r>
              <a:rPr lang="tr-TR" dirty="0"/>
              <a:t> tasarım faaliyetinin doğasındandır. İşte bu yüzden tasarım var olan bu hakikatleri gözetmeli, bunlara uygun kabul edilebilir bir yapay gerçeklik tesis etmelidir. </a:t>
            </a:r>
            <a:endParaRPr lang="tr-TR" dirty="0" smtClean="0"/>
          </a:p>
          <a:p>
            <a:pPr algn="just"/>
            <a:r>
              <a:rPr lang="tr-TR" dirty="0"/>
              <a:t>Bunu oluşturduktan sonra fiziki üründen hissedilenlerin gerçeğe benzer olmasını sağlamalıdır. Ancak her tasarım kullanıcısı gördüğüne yaşam deneyimi, bilgi birikimi ve bilinç düzeyi ile öznel bir anlam atar. Bu nedenle tasarım ürünün kullanıcı tarafından keyfi bir şekilde anlanmasını engellemelidir. Burada keyfiyetten kast edilen verilmeye çalışılan mesaj ile algılanan arasındaki uyumdur. </a:t>
            </a:r>
          </a:p>
        </p:txBody>
      </p:sp>
    </p:spTree>
    <p:extLst>
      <p:ext uri="{BB962C8B-B14F-4D97-AF65-F5344CB8AC3E}">
        <p14:creationId xmlns:p14="http://schemas.microsoft.com/office/powerpoint/2010/main" val="1670469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1724400" y="3309461"/>
            <a:ext cx="3371856" cy="2247904"/>
          </a:xfrm>
        </p:spPr>
      </p:pic>
      <p:pic>
        <p:nvPicPr>
          <p:cNvPr id="3" name="Resim 2"/>
          <p:cNvPicPr>
            <a:picLocks noChangeAspect="1"/>
          </p:cNvPicPr>
          <p:nvPr/>
        </p:nvPicPr>
        <p:blipFill rotWithShape="1">
          <a:blip r:embed="rId3" cstate="email">
            <a:extLst>
              <a:ext uri="{28A0092B-C50C-407E-A947-70E740481C1C}">
                <a14:useLocalDpi xmlns:a14="http://schemas.microsoft.com/office/drawing/2010/main"/>
              </a:ext>
            </a:extLst>
          </a:blip>
          <a:srcRect t="-1" r="-53846"/>
          <a:stretch/>
        </p:blipFill>
        <p:spPr>
          <a:xfrm>
            <a:off x="5210002" y="3309461"/>
            <a:ext cx="4970318" cy="2247904"/>
          </a:xfrm>
          <a:prstGeom prst="rect">
            <a:avLst/>
          </a:prstGeom>
        </p:spPr>
      </p:pic>
      <p:pic>
        <p:nvPicPr>
          <p:cNvPr id="5" name="Resim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715756" y="3309461"/>
            <a:ext cx="1498603" cy="2247904"/>
          </a:xfrm>
          <a:prstGeom prst="rect">
            <a:avLst/>
          </a:prstGeom>
        </p:spPr>
      </p:pic>
    </p:spTree>
    <p:extLst>
      <p:ext uri="{BB962C8B-B14F-4D97-AF65-F5344CB8AC3E}">
        <p14:creationId xmlns:p14="http://schemas.microsoft.com/office/powerpoint/2010/main" val="337480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sp>
        <p:nvSpPr>
          <p:cNvPr id="3" name="İçerik Yer Tutucusu 2"/>
          <p:cNvSpPr>
            <a:spLocks noGrp="1"/>
          </p:cNvSpPr>
          <p:nvPr>
            <p:ph idx="1"/>
          </p:nvPr>
        </p:nvSpPr>
        <p:spPr/>
        <p:txBody>
          <a:bodyPr/>
          <a:lstStyle/>
          <a:p>
            <a:pPr algn="just"/>
            <a:r>
              <a:rPr lang="tr-TR" dirty="0"/>
              <a:t>Tasarım çoğu zaman bir şeyleri abartarak normale ulaşmaya çalışır. Başka bir deyişle gerçeklik evreninde yaşananları aynı şekilde üreterek sunmak, tasarımı inandırıcılıktan uzaklaştırır. Bu nedenle tasarım gerçeklik ile yalanlar üreterek, gerçekliğin daha kolay kabul edilmesini sağlayabilir. Tüketici ancak bu şekilde mevcut gerçekliğe tahammül edebilir. Tasarımın belki de en büyük rolü gerçekliğe ait çirkinlikleri hem biçimsel hem de içerik açısından dönüştürerek sunmasıdır.</a:t>
            </a:r>
          </a:p>
          <a:p>
            <a:pPr marL="0" indent="0" algn="just">
              <a:buNone/>
            </a:pPr>
            <a:r>
              <a:rPr lang="tr-TR" dirty="0" smtClean="0"/>
              <a:t> </a:t>
            </a:r>
            <a:endParaRPr lang="tr-TR" dirty="0"/>
          </a:p>
        </p:txBody>
      </p:sp>
    </p:spTree>
    <p:extLst>
      <p:ext uri="{BB962C8B-B14F-4D97-AF65-F5344CB8AC3E}">
        <p14:creationId xmlns:p14="http://schemas.microsoft.com/office/powerpoint/2010/main" val="1287738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3" name="İçerik Yer Tutucusu 2"/>
          <p:cNvSpPr>
            <a:spLocks noGrp="1"/>
          </p:cNvSpPr>
          <p:nvPr>
            <p:ph idx="1"/>
          </p:nvPr>
        </p:nvSpPr>
        <p:spPr>
          <a:xfrm>
            <a:off x="818712" y="2222287"/>
            <a:ext cx="10554574" cy="4532081"/>
          </a:xfrm>
        </p:spPr>
        <p:txBody>
          <a:bodyPr/>
          <a:lstStyle/>
          <a:p>
            <a:pPr algn="just"/>
            <a:r>
              <a:rPr lang="tr-TR" b="1" dirty="0">
                <a:solidFill>
                  <a:srgbClr val="FF0000"/>
                </a:solidFill>
              </a:rPr>
              <a:t>Gerçeklik ile hakikat aynı şey değildir. </a:t>
            </a:r>
            <a:r>
              <a:rPr lang="tr-TR" dirty="0"/>
              <a:t>Gerçeklik, nesneyle ilgili, </a:t>
            </a:r>
            <a:r>
              <a:rPr lang="tr-TR" dirty="0" smtClean="0"/>
              <a:t>hakikat (doğruluk) ise </a:t>
            </a:r>
            <a:r>
              <a:rPr lang="tr-TR" dirty="0"/>
              <a:t>nesneyle ilgili </a:t>
            </a:r>
            <a:r>
              <a:rPr lang="tr-TR" dirty="0" smtClean="0"/>
              <a:t>bilginin </a:t>
            </a:r>
            <a:r>
              <a:rPr lang="tr-TR" dirty="0"/>
              <a:t>ya da düşüncenin </a:t>
            </a:r>
            <a:r>
              <a:rPr lang="tr-TR" dirty="0" smtClean="0"/>
              <a:t>özelliğidir.</a:t>
            </a:r>
          </a:p>
          <a:p>
            <a:pPr algn="just"/>
            <a:r>
              <a:rPr lang="tr-TR" dirty="0" smtClean="0"/>
              <a:t>Gerçek</a:t>
            </a:r>
            <a:r>
              <a:rPr lang="tr-TR" dirty="0"/>
              <a:t>, dış dünyada olan, hakikat ise düşünmeye bağlı olandır. </a:t>
            </a:r>
            <a:r>
              <a:rPr lang="tr-TR" dirty="0" smtClean="0"/>
              <a:t>Düşüncenin </a:t>
            </a:r>
            <a:r>
              <a:rPr lang="tr-TR" dirty="0"/>
              <a:t>gerçeğe uygunluğu hakikattir.</a:t>
            </a:r>
            <a:endParaRPr lang="tr-TR" dirty="0" smtClean="0"/>
          </a:p>
          <a:p>
            <a:pPr algn="just"/>
            <a:r>
              <a:rPr lang="tr-TR" dirty="0"/>
              <a:t>Kendinden var olan nesnel gerçekliğe karşı duruş ve onu kavrama çabası, zihinlerdeki öznel yansıma hali ile farklı hakikatleri tesis eder. Bireyden bağımsız ve müşahhas olarak var olan gerçekliğe ulaşma çabası ancak ve ancak hakikatler ile neticelenir. Kaldı ki birey ve hakikat arasında dahi muazzam bir boşluk vardır. Bu boşluğu doldurma çabası, bir hakikat arayışı olarak, bireyin tüm eylemlerinin özünü oluşturur. Çoğu zaman hakikate dahi ulaşamayan bu arayış, gerçekliğin kendisi olarak kabul edilen ve kimi zaman var olan gerçekliğe tercih edilen yapay bir gerçeklik ortaya </a:t>
            </a:r>
            <a:r>
              <a:rPr lang="tr-TR" dirty="0" smtClean="0"/>
              <a:t>çıkarır (Güneş, 2021). </a:t>
            </a:r>
            <a:endParaRPr lang="tr-TR" dirty="0"/>
          </a:p>
          <a:p>
            <a:pPr marL="0" indent="0">
              <a:buNone/>
            </a:pPr>
            <a:endParaRPr lang="tr-TR" dirty="0"/>
          </a:p>
        </p:txBody>
      </p:sp>
    </p:spTree>
    <p:extLst>
      <p:ext uri="{BB962C8B-B14F-4D97-AF65-F5344CB8AC3E}">
        <p14:creationId xmlns:p14="http://schemas.microsoft.com/office/powerpoint/2010/main" val="3214021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KONUYA GELELİM…</a:t>
            </a:r>
            <a:endParaRPr lang="tr-TR" dirty="0"/>
          </a:p>
        </p:txBody>
      </p:sp>
      <p:pic>
        <p:nvPicPr>
          <p:cNvPr id="5" name="Resim 4"/>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442040" y="2938569"/>
            <a:ext cx="3518160" cy="2235016"/>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60200" y="2938570"/>
            <a:ext cx="2981804" cy="2235015"/>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942004" y="2541221"/>
            <a:ext cx="2093976" cy="2791968"/>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035980" y="2778965"/>
            <a:ext cx="2554224" cy="2554224"/>
          </a:xfrm>
          <a:prstGeom prst="rect">
            <a:avLst/>
          </a:prstGeom>
        </p:spPr>
      </p:pic>
    </p:spTree>
    <p:extLst>
      <p:ext uri="{BB962C8B-B14F-4D97-AF65-F5344CB8AC3E}">
        <p14:creationId xmlns:p14="http://schemas.microsoft.com/office/powerpoint/2010/main" val="3637669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Neler öğrendik…</a:t>
            </a:r>
            <a:endParaRPr lang="tr-TR" dirty="0"/>
          </a:p>
        </p:txBody>
      </p:sp>
      <p:sp>
        <p:nvSpPr>
          <p:cNvPr id="3" name="İçerik Yer Tutucusu 2"/>
          <p:cNvSpPr>
            <a:spLocks noGrp="1"/>
          </p:cNvSpPr>
          <p:nvPr>
            <p:ph idx="1"/>
          </p:nvPr>
        </p:nvSpPr>
        <p:spPr/>
        <p:txBody>
          <a:bodyPr/>
          <a:lstStyle/>
          <a:p>
            <a:r>
              <a:rPr lang="tr-TR" dirty="0" smtClean="0"/>
              <a:t>Gerçeklik, hakikat, hakikatin önemsizleşmesi, </a:t>
            </a:r>
            <a:r>
              <a:rPr lang="tr-TR" dirty="0" err="1" smtClean="0"/>
              <a:t>hiper</a:t>
            </a:r>
            <a:r>
              <a:rPr lang="tr-TR" dirty="0" smtClean="0"/>
              <a:t> gerçeklik…</a:t>
            </a:r>
          </a:p>
          <a:p>
            <a:r>
              <a:rPr lang="tr-TR" dirty="0" smtClean="0"/>
              <a:t>Tasarım bir şekilde insanlara kendi hakikatlerini oluşturup insanlara önerir. Bunu yaparken kısmen gerçeklikten faydalanabilir yada tamamen bağımsız bir hakikat kurgusu yaratabilir.</a:t>
            </a:r>
          </a:p>
          <a:p>
            <a:r>
              <a:rPr lang="tr-TR" dirty="0" smtClean="0"/>
              <a:t>Eğer tasarım tarafından önerilen hakikat insanların rızasını alırsa gizli bir anlaşma olur.</a:t>
            </a:r>
          </a:p>
          <a:p>
            <a:r>
              <a:rPr lang="tr-TR" dirty="0" smtClean="0"/>
              <a:t>İnsanların rızasını alabilmek için yaratılacak hakikat önerisi için belirli yöntemler vardır.</a:t>
            </a:r>
            <a:endParaRPr lang="tr-TR" dirty="0"/>
          </a:p>
        </p:txBody>
      </p:sp>
    </p:spTree>
    <p:extLst>
      <p:ext uri="{BB962C8B-B14F-4D97-AF65-F5344CB8AC3E}">
        <p14:creationId xmlns:p14="http://schemas.microsoft.com/office/powerpoint/2010/main" val="190368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3" name="İçerik Yer Tutucusu 2"/>
          <p:cNvSpPr>
            <a:spLocks noGrp="1"/>
          </p:cNvSpPr>
          <p:nvPr>
            <p:ph idx="1"/>
          </p:nvPr>
        </p:nvSpPr>
        <p:spPr>
          <a:xfrm>
            <a:off x="818712" y="2222287"/>
            <a:ext cx="10554574" cy="453208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smtClean="0"/>
              <a:t>Gerçeklik</a:t>
            </a:r>
            <a:r>
              <a:rPr lang="tr-TR" dirty="0"/>
              <a:t>, genel anlamı içinde dış dünyada nesnel bir varoluşa sahip olan varlık, </a:t>
            </a:r>
            <a:r>
              <a:rPr lang="tr-TR" dirty="0" err="1"/>
              <a:t>varolanların</a:t>
            </a:r>
            <a:r>
              <a:rPr lang="tr-TR" dirty="0"/>
              <a:t> tümü, </a:t>
            </a:r>
            <a:r>
              <a:rPr lang="tr-TR" dirty="0" err="1"/>
              <a:t>varolan</a:t>
            </a:r>
            <a:r>
              <a:rPr lang="tr-TR" dirty="0"/>
              <a:t> şeylerin bütünü; bilinçten, bilen insan zihninden bağımsız olarak </a:t>
            </a:r>
            <a:r>
              <a:rPr lang="tr-TR" dirty="0" err="1"/>
              <a:t>varolan</a:t>
            </a:r>
            <a:r>
              <a:rPr lang="tr-TR" dirty="0"/>
              <a:t> her şeydir. </a:t>
            </a:r>
            <a:r>
              <a:rPr lang="tr-TR" dirty="0" smtClean="0"/>
              <a:t>Hakikat </a:t>
            </a:r>
            <a:r>
              <a:rPr lang="tr-TR" dirty="0"/>
              <a:t>ise genel anlamıyla, bir önerme, inanç, düşünce ya da kanaatin bazı temellere ya da ölçütlere göre veya ona bağlı olarak sahip olduğu doğru olma özelliğidir</a:t>
            </a:r>
            <a:r>
              <a:rPr lang="tr-TR" dirty="0" smtClean="0"/>
              <a:t>.</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02831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3" name="İçerik Yer Tutucusu 2"/>
          <p:cNvSpPr>
            <a:spLocks noGrp="1"/>
          </p:cNvSpPr>
          <p:nvPr>
            <p:ph idx="1"/>
          </p:nvPr>
        </p:nvSpPr>
        <p:spPr>
          <a:xfrm>
            <a:off x="818712" y="2222287"/>
            <a:ext cx="10554574" cy="4532081"/>
          </a:xfrm>
        </p:spPr>
        <p:txBody>
          <a:bodyPr/>
          <a:lstStyle/>
          <a:p>
            <a:pPr marL="0" indent="0">
              <a:buNone/>
            </a:pPr>
            <a:r>
              <a:rPr lang="tr-TR" dirty="0"/>
              <a:t>Eflatun olarak bilinen Platon, bundan yüzyıllar önce “Devlet” isimli eserinin 7. Kitabında </a:t>
            </a:r>
            <a:r>
              <a:rPr lang="tr-TR" dirty="0" smtClean="0"/>
              <a:t>Mağara Benzetmesi (alegorisi) </a:t>
            </a:r>
            <a:r>
              <a:rPr lang="tr-TR" dirty="0" err="1" smtClean="0"/>
              <a:t>ni</a:t>
            </a:r>
            <a:r>
              <a:rPr lang="tr-TR" dirty="0" smtClean="0"/>
              <a:t> </a:t>
            </a:r>
            <a:r>
              <a:rPr lang="tr-TR" dirty="0"/>
              <a:t>yapmıştır.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577846" y="3065547"/>
            <a:ext cx="6310122" cy="3561713"/>
          </a:xfrm>
          <a:prstGeom prst="rect">
            <a:avLst/>
          </a:prstGeom>
        </p:spPr>
      </p:pic>
    </p:spTree>
    <p:extLst>
      <p:ext uri="{BB962C8B-B14F-4D97-AF65-F5344CB8AC3E}">
        <p14:creationId xmlns:p14="http://schemas.microsoft.com/office/powerpoint/2010/main" val="4146933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3" name="İçerik Yer Tutucusu 2"/>
          <p:cNvSpPr>
            <a:spLocks noGrp="1"/>
          </p:cNvSpPr>
          <p:nvPr>
            <p:ph idx="1"/>
          </p:nvPr>
        </p:nvSpPr>
        <p:spPr>
          <a:xfrm>
            <a:off x="818712" y="2222287"/>
            <a:ext cx="10554574" cy="4532081"/>
          </a:xfrm>
        </p:spPr>
        <p:txBody>
          <a:bodyPr>
            <a:normAutofit/>
          </a:bodyPr>
          <a:lstStyle/>
          <a:p>
            <a:pPr marL="0" indent="0" algn="ctr">
              <a:buNone/>
            </a:pPr>
            <a:r>
              <a:rPr lang="tr-TR" sz="2800" dirty="0" smtClean="0"/>
              <a:t>Gerçeklik yeterince çok sayıda insanın gerçek olduğuna inandığı şey midir?</a:t>
            </a:r>
          </a:p>
          <a:p>
            <a:pPr marL="0" indent="0" algn="ctr">
              <a:buNone/>
            </a:pPr>
            <a:r>
              <a:rPr lang="tr-TR" sz="2800" dirty="0" smtClean="0"/>
              <a:t>O zaman soruyu soralım. Kırmızı mı mavi mi?</a:t>
            </a:r>
          </a:p>
          <a:p>
            <a:pPr marL="0" indent="0" algn="ctr">
              <a:buNone/>
            </a:pPr>
            <a:endParaRPr lang="tr-TR" sz="2800" dirty="0"/>
          </a:p>
          <a:p>
            <a:pPr marL="0" indent="0" algn="ctr">
              <a:buNone/>
            </a:pPr>
            <a:endParaRPr lang="tr-TR" sz="2800" dirty="0" smtClean="0"/>
          </a:p>
          <a:p>
            <a:pPr marL="0" indent="0" algn="ctr">
              <a:buNone/>
            </a:pPr>
            <a:endParaRPr lang="tr-TR" sz="2800" dirty="0"/>
          </a:p>
          <a:p>
            <a:pPr marL="0" indent="0" algn="ctr">
              <a:buNone/>
            </a:pPr>
            <a:endParaRPr lang="tr-TR" sz="2800" dirty="0" smtClean="0"/>
          </a:p>
          <a:p>
            <a:pPr marL="0" indent="0" algn="ctr">
              <a:buNone/>
            </a:pPr>
            <a:endParaRPr lang="tr-TR" sz="2800" dirty="0"/>
          </a:p>
        </p:txBody>
      </p:sp>
      <p:pic>
        <p:nvPicPr>
          <p:cNvPr id="4" name="Resim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130420" y="3994465"/>
            <a:ext cx="3931158" cy="2617028"/>
          </a:xfrm>
          <a:prstGeom prst="rect">
            <a:avLst/>
          </a:prstGeom>
        </p:spPr>
      </p:pic>
    </p:spTree>
    <p:extLst>
      <p:ext uri="{BB962C8B-B14F-4D97-AF65-F5344CB8AC3E}">
        <p14:creationId xmlns:p14="http://schemas.microsoft.com/office/powerpoint/2010/main" val="277154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3" name="İçerik Yer Tutucusu 2"/>
          <p:cNvSpPr>
            <a:spLocks noGrp="1"/>
          </p:cNvSpPr>
          <p:nvPr>
            <p:ph idx="1"/>
          </p:nvPr>
        </p:nvSpPr>
        <p:spPr>
          <a:xfrm>
            <a:off x="818712" y="2222287"/>
            <a:ext cx="10554574" cy="4532081"/>
          </a:xfrm>
        </p:spPr>
        <p:txBody>
          <a:bodyPr>
            <a:normAutofit/>
          </a:bodyPr>
          <a:lstStyle/>
          <a:p>
            <a:pPr marL="0" indent="0" algn="ctr">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Gerçeği </a:t>
            </a:r>
            <a:r>
              <a:rPr lang="tr-TR" dirty="0"/>
              <a:t>nasıl tanımlarsın ? Eğer hissedebildiğin şeylerden bahsediyorsan, koklayabildiğin, tadabildiğin ve görebildiğin, o zaman gerçek, basitçe beynine iletilen elektronik sinyallerdir</a:t>
            </a:r>
            <a:r>
              <a:rPr lang="tr-TR" dirty="0" smtClean="0"/>
              <a:t>.</a:t>
            </a:r>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a:t>Hiç gerçek olduğundan emin olduğun bir rüya gördün mü? Ya bu rüyadan hiç uyanamasaydın o zaman gerçek dünya ile rüya arasındaki farkı nasıl ayırt ederdin?</a:t>
            </a:r>
          </a:p>
          <a:p>
            <a:pPr marL="0" indent="0" algn="ctr">
              <a:buNone/>
            </a:pPr>
            <a:endParaRPr lang="tr-TR" sz="2800" dirty="0"/>
          </a:p>
          <a:p>
            <a:pPr marL="0" indent="0" algn="ctr">
              <a:buNone/>
            </a:pPr>
            <a:endParaRPr lang="tr-TR" sz="2800" dirty="0" smtClean="0"/>
          </a:p>
          <a:p>
            <a:pPr marL="0" indent="0" algn="ctr">
              <a:buNone/>
            </a:pPr>
            <a:endParaRPr lang="tr-TR" sz="2800" dirty="0"/>
          </a:p>
          <a:p>
            <a:pPr marL="0" indent="0" algn="ctr">
              <a:buNone/>
            </a:pPr>
            <a:endParaRPr lang="tr-TR" sz="2800" dirty="0" smtClean="0"/>
          </a:p>
          <a:p>
            <a:pPr marL="0" indent="0" algn="ctr">
              <a:buNone/>
            </a:pPr>
            <a:endParaRPr lang="tr-TR" sz="2800" dirty="0"/>
          </a:p>
        </p:txBody>
      </p:sp>
    </p:spTree>
    <p:extLst>
      <p:ext uri="{BB962C8B-B14F-4D97-AF65-F5344CB8AC3E}">
        <p14:creationId xmlns:p14="http://schemas.microsoft.com/office/powerpoint/2010/main" val="3703091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sp>
        <p:nvSpPr>
          <p:cNvPr id="4" name="İçerik Yer Tutucusu 3"/>
          <p:cNvSpPr>
            <a:spLocks noGrp="1"/>
          </p:cNvSpPr>
          <p:nvPr>
            <p:ph idx="1"/>
          </p:nvPr>
        </p:nvSpPr>
        <p:spPr/>
        <p:txBody>
          <a:bodyPr/>
          <a:lstStyle/>
          <a:p>
            <a:r>
              <a:rPr lang="tr-TR" dirty="0" smtClean="0"/>
              <a:t>Kısaca toparlayalım,</a:t>
            </a:r>
          </a:p>
          <a:p>
            <a:r>
              <a:rPr lang="tr-TR" dirty="0" smtClean="0"/>
              <a:t>Nesnel gerçeklik kendi başına bize ihtiyaç duymadan var olur.</a:t>
            </a:r>
          </a:p>
          <a:p>
            <a:r>
              <a:rPr lang="tr-TR" dirty="0" smtClean="0"/>
              <a:t>Bu gerçekliğe karşı bir kendi öznelliğimiz nedeni ile kendi hakikatlerimizi oluştururuz.</a:t>
            </a:r>
          </a:p>
          <a:p>
            <a:r>
              <a:rPr lang="tr-TR" dirty="0" smtClean="0"/>
              <a:t>Bazen hakikati oluşturmak (hakikat arayışı) bir zordur ve hakikat ile kendi aramızda derin bir boşluk oluşur.</a:t>
            </a:r>
          </a:p>
          <a:p>
            <a:r>
              <a:rPr lang="tr-TR" dirty="0" smtClean="0"/>
              <a:t>Bireylerin hakikatleri kendince doğru olabilir, kimine göre hakikat bellediğiniz başkasına göre doğru olmayabilir.</a:t>
            </a:r>
            <a:endParaRPr lang="tr-TR" dirty="0"/>
          </a:p>
        </p:txBody>
      </p:sp>
    </p:spTree>
    <p:extLst>
      <p:ext uri="{BB962C8B-B14F-4D97-AF65-F5344CB8AC3E}">
        <p14:creationId xmlns:p14="http://schemas.microsoft.com/office/powerpoint/2010/main" val="3863199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GERÇEKLİK ve HAKİKAT</a:t>
            </a:r>
            <a:endParaRPr lang="tr-TR" dirty="0"/>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621790" y="2626707"/>
            <a:ext cx="3304034" cy="3304034"/>
          </a:xfrm>
        </p:spPr>
      </p:pic>
      <p:pic>
        <p:nvPicPr>
          <p:cNvPr id="6" name="Resim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655248" y="2626707"/>
            <a:ext cx="6841045" cy="3304034"/>
          </a:xfrm>
          <a:prstGeom prst="rect">
            <a:avLst/>
          </a:prstGeom>
        </p:spPr>
      </p:pic>
    </p:spTree>
    <p:extLst>
      <p:ext uri="{BB962C8B-B14F-4D97-AF65-F5344CB8AC3E}">
        <p14:creationId xmlns:p14="http://schemas.microsoft.com/office/powerpoint/2010/main" val="1864169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HAKİKATIN ÖNEMSİZLEŞMESİ (post-</a:t>
            </a:r>
            <a:r>
              <a:rPr lang="tr-TR" dirty="0" err="1" smtClean="0"/>
              <a:t>truth</a:t>
            </a:r>
            <a:r>
              <a:rPr lang="tr-TR" dirty="0" smtClean="0"/>
              <a:t>)</a:t>
            </a:r>
            <a:endParaRPr lang="tr-TR" dirty="0"/>
          </a:p>
        </p:txBody>
      </p:sp>
      <p:sp>
        <p:nvSpPr>
          <p:cNvPr id="4" name="İçerik Yer Tutucusu 3"/>
          <p:cNvSpPr>
            <a:spLocks noGrp="1"/>
          </p:cNvSpPr>
          <p:nvPr>
            <p:ph idx="1"/>
          </p:nvPr>
        </p:nvSpPr>
        <p:spPr/>
        <p:txBody>
          <a:bodyPr/>
          <a:lstStyle/>
          <a:p>
            <a:pPr algn="just"/>
            <a:r>
              <a:rPr lang="tr-TR" dirty="0" smtClean="0"/>
              <a:t>Kendi hakikatlerimiz var, etrafta ise milyonlarca hakikat var ise bu hakikat enflasyonu içinde hangisine inanacağız? Burada post-</a:t>
            </a:r>
            <a:r>
              <a:rPr lang="tr-TR" dirty="0" err="1" smtClean="0"/>
              <a:t>truth</a:t>
            </a:r>
            <a:r>
              <a:rPr lang="tr-TR" dirty="0" smtClean="0"/>
              <a:t> (Hakikatin önemsizleşmesi) devreye giriyor; bazen.</a:t>
            </a:r>
          </a:p>
          <a:p>
            <a:pPr algn="just"/>
            <a:r>
              <a:rPr lang="tr-TR" dirty="0"/>
              <a:t>Hakikatin önemsizleşmesi (post-</a:t>
            </a:r>
            <a:r>
              <a:rPr lang="tr-TR" dirty="0" err="1"/>
              <a:t>truth</a:t>
            </a:r>
            <a:r>
              <a:rPr lang="tr-TR" dirty="0"/>
              <a:t>), toplum görüşlerinin oluşmasında duyguların ve kişisel inançların, hakikatin önüne geçmesidir. </a:t>
            </a:r>
            <a:endParaRPr lang="tr-TR" dirty="0" smtClean="0"/>
          </a:p>
          <a:p>
            <a:pPr algn="just"/>
            <a:r>
              <a:rPr lang="tr-TR" dirty="0" smtClean="0"/>
              <a:t>Post-</a:t>
            </a:r>
            <a:r>
              <a:rPr lang="tr-TR" dirty="0" err="1" smtClean="0"/>
              <a:t>truth</a:t>
            </a:r>
            <a:r>
              <a:rPr lang="tr-TR" dirty="0" smtClean="0"/>
              <a:t> </a:t>
            </a:r>
            <a:r>
              <a:rPr lang="tr-TR" dirty="0"/>
              <a:t>kavramı, gerçeğin, hakikatin manipüle edilmesi ve anlamından koparılması anlamına gelmektedir</a:t>
            </a:r>
            <a:r>
              <a:rPr lang="tr-TR" dirty="0" smtClean="0"/>
              <a:t>.</a:t>
            </a:r>
          </a:p>
          <a:p>
            <a:pPr algn="just"/>
            <a:r>
              <a:rPr lang="tr-TR" dirty="0" smtClean="0"/>
              <a:t>Örnekleyelim,</a:t>
            </a:r>
            <a:endParaRPr lang="tr-TR" dirty="0"/>
          </a:p>
        </p:txBody>
      </p:sp>
    </p:spTree>
    <p:extLst>
      <p:ext uri="{BB962C8B-B14F-4D97-AF65-F5344CB8AC3E}">
        <p14:creationId xmlns:p14="http://schemas.microsoft.com/office/powerpoint/2010/main" val="10571556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klif">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TM03457503[[fn=Teklif]]</Template>
  <TotalTime>226</TotalTime>
  <Words>970</Words>
  <Application>Microsoft Office PowerPoint</Application>
  <PresentationFormat>Geniş ekran</PresentationFormat>
  <Paragraphs>94</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Century Gothic</vt:lpstr>
      <vt:lpstr>Wingdings 2</vt:lpstr>
      <vt:lpstr>Teklif</vt:lpstr>
      <vt:lpstr>TASARIMDA ANLAM</vt:lpstr>
      <vt:lpstr>GERÇEKLİK ve HAKİKAT</vt:lpstr>
      <vt:lpstr>GERÇEKLİK ve HAKİKAT</vt:lpstr>
      <vt:lpstr>GERÇEKLİK ve HAKİKAT</vt:lpstr>
      <vt:lpstr>GERÇEKLİK ve HAKİKAT</vt:lpstr>
      <vt:lpstr>GERÇEKLİK ve HAKİKAT</vt:lpstr>
      <vt:lpstr>GERÇEKLİK ve HAKİKAT</vt:lpstr>
      <vt:lpstr>GERÇEKLİK ve HAKİKAT</vt:lpstr>
      <vt:lpstr>HAKİKATIN ÖNEMSİZLEŞMESİ (post-truth)</vt:lpstr>
      <vt:lpstr>HAKİKATIN ÖNEMSİZLEŞMESİ</vt:lpstr>
      <vt:lpstr>HİPER GERÇEKLİK</vt:lpstr>
      <vt:lpstr>HİPER GERÇEKLİK</vt:lpstr>
      <vt:lpstr>KONUYA GELELİM…</vt:lpstr>
      <vt:lpstr>KONUYA GELELİM…</vt:lpstr>
      <vt:lpstr>KONUYA GELELİM…</vt:lpstr>
      <vt:lpstr>KONUYA GELELİM…</vt:lpstr>
      <vt:lpstr>KONUYA GELELİM…</vt:lpstr>
      <vt:lpstr>KONUYA GELELİM…</vt:lpstr>
      <vt:lpstr>KONUYA GELELİM…</vt:lpstr>
      <vt:lpstr>KONUYA GELELİM…</vt:lpstr>
      <vt:lpstr>Neler öğrendik…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TASARIMDA ANLAM</dc:title>
  <dc:creator>SERKAN</dc:creator>
  <cp:lastModifiedBy>idserkangunes@gmail.com</cp:lastModifiedBy>
  <cp:revision>19</cp:revision>
  <dcterms:created xsi:type="dcterms:W3CDTF">2021-09-22T10:55:08Z</dcterms:created>
  <dcterms:modified xsi:type="dcterms:W3CDTF">2022-12-28T09:28:10Z</dcterms:modified>
</cp:coreProperties>
</file>