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handoutMasterIdLst>
    <p:handoutMasterId r:id="rId22"/>
  </p:handoutMasterIdLst>
  <p:sldIdLst>
    <p:sldId id="257" r:id="rId2"/>
    <p:sldId id="258" r:id="rId3"/>
    <p:sldId id="271" r:id="rId4"/>
    <p:sldId id="277" r:id="rId5"/>
    <p:sldId id="278" r:id="rId6"/>
    <p:sldId id="279" r:id="rId7"/>
    <p:sldId id="280" r:id="rId8"/>
    <p:sldId id="281" r:id="rId9"/>
    <p:sldId id="283" r:id="rId10"/>
    <p:sldId id="284" r:id="rId11"/>
    <p:sldId id="285" r:id="rId12"/>
    <p:sldId id="286" r:id="rId13"/>
    <p:sldId id="287" r:id="rId14"/>
    <p:sldId id="272" r:id="rId15"/>
    <p:sldId id="292" r:id="rId16"/>
    <p:sldId id="288" r:id="rId17"/>
    <p:sldId id="289" r:id="rId18"/>
    <p:sldId id="290" r:id="rId19"/>
    <p:sldId id="291" r:id="rId20"/>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9911" autoAdjust="0"/>
  </p:normalViewPr>
  <p:slideViewPr>
    <p:cSldViewPr snapToGrid="0">
      <p:cViewPr varScale="1">
        <p:scale>
          <a:sx n="79" d="100"/>
          <a:sy n="79" d="100"/>
        </p:scale>
        <p:origin x="420" y="78"/>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93" d="100"/>
          <a:sy n="93" d="100"/>
        </p:scale>
        <p:origin x="287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1FC8FC1-A1A8-42CB-96AC-83684F0DF578}" type="datetime1">
              <a:rPr lang="tr-TR" smtClean="0"/>
              <a:t>10.10.2021</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tr-TR" smtClean="0"/>
              <a:t>‹#›</a:t>
            </a:fld>
            <a:endParaRPr lang="tr-TR"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0653A-FB33-4975-A611-5D53C5C337D6}" type="datetime1">
              <a:rPr lang="tr-TR" smtClean="0"/>
              <a:pPr/>
              <a:t>10.10.2021</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674CE4-FBD8-4481-AEFB-CA53E599A745}" type="slidenum">
              <a:rPr lang="tr-TR" noProof="0" smtClean="0"/>
              <a:t>‹#›</a:t>
            </a:fld>
            <a:endParaRPr lang="tr-TR"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32674CE4-FBD8-4481-AEFB-CA53E599A745}" type="slidenum">
              <a:rPr lang="tr-TR" smtClean="0"/>
              <a:t>1</a:t>
            </a:fld>
            <a:endParaRPr lang="tr-TR"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smtClean="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smtClean="0"/>
              <a:t>Sunucunun konuya dair uzmanlık düzeyi: Bu alandaki yeterliliğinizi kısaca açıklayın veya katılımcıların neden sizi dinlemesi gerektiğini ifade edin.</a:t>
            </a:r>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10</a:t>
            </a:fld>
            <a:endParaRPr lang="tr-TR" dirty="0"/>
          </a:p>
        </p:txBody>
      </p:sp>
    </p:spTree>
    <p:extLst>
      <p:ext uri="{BB962C8B-B14F-4D97-AF65-F5344CB8AC3E}">
        <p14:creationId xmlns:p14="http://schemas.microsoft.com/office/powerpoint/2010/main" val="3952841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smtClean="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smtClean="0"/>
              <a:t>Sunucunun konuya dair uzmanlık düzeyi: Bu alandaki yeterliliğinizi kısaca açıklayın veya katılımcıların neden sizi dinlemesi gerektiğini ifade edin.</a:t>
            </a:r>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11</a:t>
            </a:fld>
            <a:endParaRPr lang="tr-TR" dirty="0"/>
          </a:p>
        </p:txBody>
      </p:sp>
    </p:spTree>
    <p:extLst>
      <p:ext uri="{BB962C8B-B14F-4D97-AF65-F5344CB8AC3E}">
        <p14:creationId xmlns:p14="http://schemas.microsoft.com/office/powerpoint/2010/main" val="3432887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smtClean="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smtClean="0"/>
              <a:t>Sunucunun konuya dair uzmanlık düzeyi: Bu alandaki yeterliliğinizi kısaca açıklayın veya katılımcıların neden sizi dinlemesi gerektiğini ifade edin.</a:t>
            </a:r>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12</a:t>
            </a:fld>
            <a:endParaRPr lang="tr-TR" dirty="0"/>
          </a:p>
        </p:txBody>
      </p:sp>
    </p:spTree>
    <p:extLst>
      <p:ext uri="{BB962C8B-B14F-4D97-AF65-F5344CB8AC3E}">
        <p14:creationId xmlns:p14="http://schemas.microsoft.com/office/powerpoint/2010/main" val="2424048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smtClean="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smtClean="0"/>
              <a:t>Sunucunun konuya dair uzmanlık düzeyi: Bu alandaki yeterliliğinizi kısaca açıklayın veya katılımcıların neden sizi dinlemesi gerektiğini ifade edin.</a:t>
            </a:r>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13</a:t>
            </a:fld>
            <a:endParaRPr lang="tr-TR" dirty="0"/>
          </a:p>
        </p:txBody>
      </p:sp>
    </p:spTree>
    <p:extLst>
      <p:ext uri="{BB962C8B-B14F-4D97-AF65-F5344CB8AC3E}">
        <p14:creationId xmlns:p14="http://schemas.microsoft.com/office/powerpoint/2010/main" val="481535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smtClean="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smtClean="0"/>
              <a:t>Sunucunun konuya dair uzmanlık düzeyi: Bu alandaki yeterliliğinizi kısaca açıklayın veya katılımcıların neden sizi dinlemesi gerektiğini ifade edin.</a:t>
            </a:r>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2</a:t>
            </a:fld>
            <a:endParaRPr lang="tr-TR" dirty="0"/>
          </a:p>
        </p:txBody>
      </p:sp>
    </p:spTree>
    <p:extLst>
      <p:ext uri="{BB962C8B-B14F-4D97-AF65-F5344CB8AC3E}">
        <p14:creationId xmlns:p14="http://schemas.microsoft.com/office/powerpoint/2010/main" val="11886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smtClean="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smtClean="0"/>
              <a:t>Sunucunun konuya dair uzmanlık düzeyi: Bu alandaki yeterliliğinizi kısaca açıklayın veya katılımcıların neden sizi dinlemesi gerektiğini ifade edin.</a:t>
            </a:r>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3</a:t>
            </a:fld>
            <a:endParaRPr lang="tr-TR" dirty="0"/>
          </a:p>
        </p:txBody>
      </p:sp>
    </p:spTree>
    <p:extLst>
      <p:ext uri="{BB962C8B-B14F-4D97-AF65-F5344CB8AC3E}">
        <p14:creationId xmlns:p14="http://schemas.microsoft.com/office/powerpoint/2010/main" val="1636032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smtClean="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smtClean="0"/>
              <a:t>Sunucunun konuya dair uzmanlık düzeyi: Bu alandaki yeterliliğinizi kısaca açıklayın veya katılımcıların neden sizi dinlemesi gerektiğini ifade edin.</a:t>
            </a:r>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4</a:t>
            </a:fld>
            <a:endParaRPr lang="tr-TR" dirty="0"/>
          </a:p>
        </p:txBody>
      </p:sp>
    </p:spTree>
    <p:extLst>
      <p:ext uri="{BB962C8B-B14F-4D97-AF65-F5344CB8AC3E}">
        <p14:creationId xmlns:p14="http://schemas.microsoft.com/office/powerpoint/2010/main" val="2793089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smtClean="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smtClean="0"/>
              <a:t>Sunucunun konuya dair uzmanlık düzeyi: Bu alandaki yeterliliğinizi kısaca açıklayın veya katılımcıların neden sizi dinlemesi gerektiğini ifade edin.</a:t>
            </a:r>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5</a:t>
            </a:fld>
            <a:endParaRPr lang="tr-TR" dirty="0"/>
          </a:p>
        </p:txBody>
      </p:sp>
    </p:spTree>
    <p:extLst>
      <p:ext uri="{BB962C8B-B14F-4D97-AF65-F5344CB8AC3E}">
        <p14:creationId xmlns:p14="http://schemas.microsoft.com/office/powerpoint/2010/main" val="1653588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smtClean="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smtClean="0"/>
              <a:t>Sunucunun konuya dair uzmanlık düzeyi: Bu alandaki yeterliliğinizi kısaca açıklayın veya katılımcıların neden sizi dinlemesi gerektiğini ifade edin.</a:t>
            </a:r>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6</a:t>
            </a:fld>
            <a:endParaRPr lang="tr-TR" dirty="0"/>
          </a:p>
        </p:txBody>
      </p:sp>
    </p:spTree>
    <p:extLst>
      <p:ext uri="{BB962C8B-B14F-4D97-AF65-F5344CB8AC3E}">
        <p14:creationId xmlns:p14="http://schemas.microsoft.com/office/powerpoint/2010/main" val="3630434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smtClean="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smtClean="0"/>
              <a:t>Sunucunun konuya dair uzmanlık düzeyi: Bu alandaki yeterliliğinizi kısaca açıklayın veya katılımcıların neden sizi dinlemesi gerektiğini ifade edin.</a:t>
            </a:r>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7</a:t>
            </a:fld>
            <a:endParaRPr lang="tr-TR" dirty="0"/>
          </a:p>
        </p:txBody>
      </p:sp>
    </p:spTree>
    <p:extLst>
      <p:ext uri="{BB962C8B-B14F-4D97-AF65-F5344CB8AC3E}">
        <p14:creationId xmlns:p14="http://schemas.microsoft.com/office/powerpoint/2010/main" val="540562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smtClean="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smtClean="0"/>
              <a:t>Sunucunun konuya dair uzmanlık düzeyi: Bu alandaki yeterliliğinizi kısaca açıklayın veya katılımcıların neden sizi dinlemesi gerektiğini ifade edin.</a:t>
            </a:r>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8</a:t>
            </a:fld>
            <a:endParaRPr lang="tr-TR" dirty="0"/>
          </a:p>
        </p:txBody>
      </p:sp>
    </p:spTree>
    <p:extLst>
      <p:ext uri="{BB962C8B-B14F-4D97-AF65-F5344CB8AC3E}">
        <p14:creationId xmlns:p14="http://schemas.microsoft.com/office/powerpoint/2010/main" val="211856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smtClean="0"/>
              <a:t>Sununun izleyicilere sağlayacağı faydalar: Yetişkin öğreniciler, konunun nasıl olduğunu veya onlar için neden önem taşıdığını biliyorsa, konuya daha fazla ilgi gösterir.</a:t>
            </a:r>
          </a:p>
          <a:p>
            <a:pPr marL="171450" indent="-171450" rtl="0">
              <a:buFont typeface="Arial" panose="020B0604020202020204" pitchFamily="34" charset="0"/>
              <a:buChar char="•"/>
            </a:pPr>
            <a:r>
              <a:rPr lang="tr-TR" dirty="0" smtClean="0"/>
              <a:t>Sunucunun konuya dair uzmanlık düzeyi: Bu alandaki yeterliliğinizi kısaca açıklayın veya katılımcıların neden sizi dinlemesi gerektiğini ifade edin.</a:t>
            </a:r>
            <a:endParaRPr lang="tr-TR" dirty="0"/>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9</a:t>
            </a:fld>
            <a:endParaRPr lang="tr-TR" dirty="0"/>
          </a:p>
        </p:txBody>
      </p:sp>
    </p:spTree>
    <p:extLst>
      <p:ext uri="{BB962C8B-B14F-4D97-AF65-F5344CB8AC3E}">
        <p14:creationId xmlns:p14="http://schemas.microsoft.com/office/powerpoint/2010/main" val="3261281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9" name="Dikdörtgen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3" name="Dikdörtgen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4" name="Dikdörtgen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5" name="Dikdörtgen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6" name="Dikdörtgen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7" name="Dikdörtgen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0" name="Yuvarlatılmış Dikdörtgen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1" name="Yuvarlatılmış Dikdörtgen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7" name="Dikdörtgen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0" name="Dikdörtgen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1" name="Dikdörtgen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8" name="Başlık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tr-TR" noProof="0" smtClean="0"/>
              <a:t>Asıl başlık stili için tıklatın</a:t>
            </a:r>
            <a:endParaRPr lang="tr-TR" noProof="0" dirty="0"/>
          </a:p>
        </p:txBody>
      </p:sp>
      <p:sp>
        <p:nvSpPr>
          <p:cNvPr id="9" name="Alt Başlık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smtClean="0"/>
              <a:t>Asıl alt başlık stilini düzenlemek için tıklayın</a:t>
            </a:r>
            <a:endParaRPr lang="tr-TR" noProof="0" dirty="0"/>
          </a:p>
        </p:txBody>
      </p:sp>
      <p:sp>
        <p:nvSpPr>
          <p:cNvPr id="17" name="Alt Bilgi Yer Tutucusu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tr-TR" noProof="0" dirty="0" smtClean="0"/>
              <a:t>Alt bilgi ekleme</a:t>
            </a:r>
            <a:endParaRPr lang="tr-TR" noProof="0" dirty="0"/>
          </a:p>
        </p:txBody>
      </p:sp>
      <p:sp>
        <p:nvSpPr>
          <p:cNvPr id="28" name="Tarih Yer Tutucusu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fld id="{E8609038-EC1C-40A6-91EB-4A3D73CE9547}" type="datetime1">
              <a:rPr lang="tr-TR" smtClean="0"/>
              <a:pPr/>
              <a:t>10.10.2021</a:t>
            </a:fld>
            <a:endParaRPr lang="tr-TR" dirty="0"/>
          </a:p>
        </p:txBody>
      </p:sp>
      <p:sp>
        <p:nvSpPr>
          <p:cNvPr id="29" name="Slayt Numarası Yer Tutucusu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lvl1pPr>
              <a:defRPr/>
            </a:lvl1pPr>
            <a:lvl5pPr>
              <a:defRPr/>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lvl1pPr>
              <a:defRPr/>
            </a:lvl1pPr>
          </a:lstStyle>
          <a:p>
            <a:fld id="{443DEEBB-C631-4BE4-9EB9-151005B5892D}" type="datetime1">
              <a:rPr lang="tr-TR" smtClean="0"/>
              <a:pPr/>
              <a:t>10.10.2021</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9042400" y="1143000"/>
            <a:ext cx="2540000" cy="5448300"/>
          </a:xfrm>
        </p:spPr>
        <p:txBody>
          <a:bodyPr vert="eaVert" rtlCol="0"/>
          <a:lstStyle>
            <a:lvl1pPr>
              <a:defRPr/>
            </a:lvl1pPr>
          </a:lstStyle>
          <a:p>
            <a:pPr rtl="0"/>
            <a:r>
              <a:rPr lang="tr-TR" noProof="0" dirty="0" smtClean="0"/>
              <a:t>Asıl başlık stilini düzenle</a:t>
            </a:r>
            <a:endParaRPr lang="tr-TR" noProof="0" dirty="0"/>
          </a:p>
        </p:txBody>
      </p:sp>
      <p:sp>
        <p:nvSpPr>
          <p:cNvPr id="3" name="Dikey Metin Yer Tutucusu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tr-TR" noProof="0" dirty="0" smtClean="0"/>
              <a:t>Asıl metin stillerini düzenlemek için tıklayın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lvl1pPr>
              <a:defRPr/>
            </a:lvl1pPr>
          </a:lstStyle>
          <a:p>
            <a:fld id="{C76B82DB-6D5C-486A-98D3-E008B7673553}" type="datetime1">
              <a:rPr lang="tr-TR" smtClean="0"/>
              <a:pPr/>
              <a:t>10.10.2021</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idx="1"/>
          </p:nvPr>
        </p:nvSpPr>
        <p:spPr/>
        <p:txBody>
          <a:bodyPr rtlCol="0"/>
          <a:lstStyle>
            <a:lvl1pPr>
              <a:defRPr/>
            </a:lvl1pPr>
            <a:lvl5pPr>
              <a:defRPr/>
            </a:lvl5pPr>
            <a:lvl6pPr>
              <a:defRPr/>
            </a:lvl6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lvl1pPr>
              <a:defRPr/>
            </a:lvl1pPr>
          </a:lstStyle>
          <a:p>
            <a:fld id="{46610F96-FFD0-4BC1-86F0-D957A2A4B8C7}" type="datetime1">
              <a:rPr lang="tr-TR" smtClean="0"/>
              <a:pPr/>
              <a:t>10.10.2021</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smtClean="0"/>
              <a:t>Asıl metin stillerini düzenle</a:t>
            </a:r>
          </a:p>
        </p:txBody>
      </p:sp>
      <p:sp>
        <p:nvSpPr>
          <p:cNvPr id="5" name="Alt Bilgi Yer Tutucusu 4"/>
          <p:cNvSpPr>
            <a:spLocks noGrp="1"/>
          </p:cNvSpPr>
          <p:nvPr>
            <p:ph type="ftr" sz="quarter" idx="11"/>
          </p:nvPr>
        </p:nvSpPr>
        <p:spPr/>
        <p:txBody>
          <a:bodyPr rtlCol="0"/>
          <a:lstStyle/>
          <a:p>
            <a:pPr rtl="0"/>
            <a:r>
              <a:rPr lang="tr-TR" noProof="0" dirty="0" smtClean="0"/>
              <a:t>Alt bilgi ekleme</a:t>
            </a:r>
            <a:endParaRPr lang="tr-TR" noProof="0" dirty="0"/>
          </a:p>
        </p:txBody>
      </p:sp>
      <p:sp>
        <p:nvSpPr>
          <p:cNvPr id="4" name="Tarih Yer Tutucusu 3"/>
          <p:cNvSpPr>
            <a:spLocks noGrp="1"/>
          </p:cNvSpPr>
          <p:nvPr>
            <p:ph type="dt" sz="half" idx="10"/>
          </p:nvPr>
        </p:nvSpPr>
        <p:spPr/>
        <p:txBody>
          <a:bodyPr rtlCol="0"/>
          <a:lstStyle>
            <a:lvl1pPr>
              <a:defRPr/>
            </a:lvl1pPr>
          </a:lstStyle>
          <a:p>
            <a:fld id="{FF56EF26-BBDF-4885-BB66-53FDFCADA69E}" type="datetime1">
              <a:rPr lang="tr-TR" smtClean="0"/>
              <a:pPr/>
              <a:t>10.10.2021</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İçerik Yer Tutucusu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lvl1pPr>
              <a:defRPr/>
            </a:lvl1pPr>
          </a:lstStyle>
          <a:p>
            <a:fld id="{A84B813B-74D5-4B4F-94CB-6CD8395E9845}" type="datetime1">
              <a:rPr lang="tr-TR" smtClean="0"/>
              <a:pPr/>
              <a:t>10.10.2021</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08000" y="1143000"/>
            <a:ext cx="11176000" cy="1069848"/>
          </a:xfrm>
        </p:spPr>
        <p:txBody>
          <a:bodyPr rtlCol="0" anchor="ctr"/>
          <a:lstStyle>
            <a:lvl1pPr>
              <a:defRPr sz="4000" b="0" i="0" cap="none" baseline="0"/>
            </a:lvl1pPr>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5" name="İçerik Yer Tutucusu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Metin Yer Tutucusu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6" name="İçerik Yer Tutucusu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28" name="Alt Bilgi Yer Tutucusu 27"/>
          <p:cNvSpPr>
            <a:spLocks noGrp="1"/>
          </p:cNvSpPr>
          <p:nvPr>
            <p:ph type="ftr" sz="quarter" idx="12"/>
          </p:nvPr>
        </p:nvSpPr>
        <p:spPr/>
        <p:txBody>
          <a:bodyPr rtlCol="0"/>
          <a:lstStyle/>
          <a:p>
            <a:pPr rtl="0"/>
            <a:r>
              <a:rPr lang="tr-TR" noProof="0" dirty="0" smtClean="0"/>
              <a:t>Alt bilgi ekleme</a:t>
            </a:r>
            <a:endParaRPr lang="tr-TR" noProof="0" dirty="0"/>
          </a:p>
        </p:txBody>
      </p:sp>
      <p:sp>
        <p:nvSpPr>
          <p:cNvPr id="26" name="Tarih Yer Tutucusu 25"/>
          <p:cNvSpPr>
            <a:spLocks noGrp="1"/>
          </p:cNvSpPr>
          <p:nvPr>
            <p:ph type="dt" sz="half" idx="10"/>
          </p:nvPr>
        </p:nvSpPr>
        <p:spPr/>
        <p:txBody>
          <a:bodyPr rtlCol="0"/>
          <a:lstStyle>
            <a:lvl1pPr>
              <a:defRPr/>
            </a:lvl1pPr>
          </a:lstStyle>
          <a:p>
            <a:fld id="{B72EC71D-25AD-4A7C-AB6C-E63D5EDA9366}" type="datetime1">
              <a:rPr lang="tr-TR" smtClean="0"/>
              <a:pPr/>
              <a:t>10.10.2021</a:t>
            </a:fld>
            <a:endParaRPr lang="tr-TR" dirty="0"/>
          </a:p>
        </p:txBody>
      </p:sp>
      <p:sp>
        <p:nvSpPr>
          <p:cNvPr id="27" name="Slayt Numarası Yer Tutucusu 26"/>
          <p:cNvSpPr>
            <a:spLocks noGrp="1"/>
          </p:cNvSpPr>
          <p:nvPr>
            <p:ph type="sldNum" sz="quarter" idx="11"/>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tr-TR" noProof="0" smtClean="0"/>
              <a:t>Asıl başlık stili için tıklatın</a:t>
            </a:r>
            <a:endParaRPr lang="tr-TR" noProof="0" dirty="0"/>
          </a:p>
        </p:txBody>
      </p:sp>
      <p:sp>
        <p:nvSpPr>
          <p:cNvPr id="4" name="Alt Bilgi Yer Tutucusu 3"/>
          <p:cNvSpPr>
            <a:spLocks noGrp="1"/>
          </p:cNvSpPr>
          <p:nvPr>
            <p:ph type="ftr" sz="quarter" idx="11"/>
          </p:nvPr>
        </p:nvSpPr>
        <p:spPr>
          <a:xfrm>
            <a:off x="7010400" y="612648"/>
            <a:ext cx="1767840" cy="457200"/>
          </a:xfrm>
        </p:spPr>
        <p:txBody>
          <a:bodyPr rtlCol="0"/>
          <a:lstStyle/>
          <a:p>
            <a:pPr rtl="0"/>
            <a:r>
              <a:rPr lang="tr-TR" noProof="0" dirty="0" smtClean="0"/>
              <a:t>Alt bilgi ekleme</a:t>
            </a:r>
            <a:endParaRPr lang="tr-TR" noProof="0" dirty="0"/>
          </a:p>
        </p:txBody>
      </p:sp>
      <p:sp>
        <p:nvSpPr>
          <p:cNvPr id="3" name="Tarih Yer Tutucusu 2"/>
          <p:cNvSpPr>
            <a:spLocks noGrp="1"/>
          </p:cNvSpPr>
          <p:nvPr>
            <p:ph type="dt" sz="half" idx="10"/>
          </p:nvPr>
        </p:nvSpPr>
        <p:spPr>
          <a:xfrm>
            <a:off x="8778240" y="612648"/>
            <a:ext cx="1276352" cy="457200"/>
          </a:xfrm>
        </p:spPr>
        <p:txBody>
          <a:bodyPr rtlCol="0"/>
          <a:lstStyle>
            <a:lvl1pPr>
              <a:defRPr/>
            </a:lvl1pPr>
          </a:lstStyle>
          <a:p>
            <a:fld id="{851036E3-487C-41B5-92E9-47E0F0B9591B}" type="datetime1">
              <a:rPr lang="tr-TR" smtClean="0"/>
              <a:pPr/>
              <a:t>10.10.2021</a:t>
            </a:fld>
            <a:endParaRPr lang="tr-TR" dirty="0"/>
          </a:p>
        </p:txBody>
      </p:sp>
      <p:sp>
        <p:nvSpPr>
          <p:cNvPr id="5" name="Slayt Numarası Yer Tutucusu 4"/>
          <p:cNvSpPr>
            <a:spLocks noGrp="1"/>
          </p:cNvSpPr>
          <p:nvPr>
            <p:ph type="sldNum" sz="quarter" idx="12"/>
          </p:nvPr>
        </p:nvSpPr>
        <p:spPr>
          <a:xfrm>
            <a:off x="10899648" y="2272"/>
            <a:ext cx="1016000" cy="365760"/>
          </a:xfrm>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Alt Bilgi Yer Tutucusu 2"/>
          <p:cNvSpPr>
            <a:spLocks noGrp="1"/>
          </p:cNvSpPr>
          <p:nvPr>
            <p:ph type="ftr" sz="quarter" idx="11"/>
          </p:nvPr>
        </p:nvSpPr>
        <p:spPr/>
        <p:txBody>
          <a:bodyPr rtlCol="0"/>
          <a:lstStyle/>
          <a:p>
            <a:pPr rtl="0"/>
            <a:r>
              <a:rPr lang="tr-TR" noProof="0" dirty="0" smtClean="0"/>
              <a:t>Alt bilgi ekleme</a:t>
            </a:r>
            <a:endParaRPr lang="tr-TR" noProof="0" dirty="0"/>
          </a:p>
        </p:txBody>
      </p:sp>
      <p:sp>
        <p:nvSpPr>
          <p:cNvPr id="2" name="Tarih Yer Tutucusu 1"/>
          <p:cNvSpPr>
            <a:spLocks noGrp="1"/>
          </p:cNvSpPr>
          <p:nvPr>
            <p:ph type="dt" sz="half" idx="10"/>
          </p:nvPr>
        </p:nvSpPr>
        <p:spPr/>
        <p:txBody>
          <a:bodyPr rtlCol="0"/>
          <a:lstStyle>
            <a:lvl1pPr>
              <a:defRPr/>
            </a:lvl1pPr>
          </a:lstStyle>
          <a:p>
            <a:fld id="{E7730CD3-31CA-47BB-8FC4-9AA93086A77D}" type="datetime1">
              <a:rPr lang="tr-TR" smtClean="0"/>
              <a:pPr/>
              <a:t>10.10.2021</a:t>
            </a:fld>
            <a:endParaRPr lang="tr-TR"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tr-TR" noProof="0" dirty="0" smtClean="0"/>
              <a:t>Asıl başlık stilini düzenle</a:t>
            </a:r>
            <a:endParaRPr lang="tr-TR" noProof="0" dirty="0"/>
          </a:p>
        </p:txBody>
      </p:sp>
      <p:sp>
        <p:nvSpPr>
          <p:cNvPr id="4" name="İçerik Yer Tutucusu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3" name="Metin Yer Tutucusu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tr-TR" noProof="0" smtClean="0"/>
              <a:t>Asıl metin stillerini düzenle</a:t>
            </a:r>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lvl1pPr>
              <a:defRPr/>
            </a:lvl1pPr>
          </a:lstStyle>
          <a:p>
            <a:fld id="{90C5B609-EC73-4CF8-A564-D90D0E54FA36}" type="datetime1">
              <a:rPr lang="tr-TR" smtClean="0"/>
              <a:pPr/>
              <a:t>10.10.2021</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tr-TR" noProof="0" smtClean="0"/>
              <a:t>Asıl başlık stili için tıklatın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tr-TR" noProof="0" smtClean="0"/>
              <a:t>Resim eklemek için simgeyi tıklatın</a:t>
            </a:r>
            <a:endParaRPr kumimoji="0" lang="tr-TR" noProof="0" dirty="0"/>
          </a:p>
        </p:txBody>
      </p:sp>
      <p:sp>
        <p:nvSpPr>
          <p:cNvPr id="4" name="Metin Yer Tutucusu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tr-TR" noProof="0" smtClean="0"/>
              <a:t>Asıl metin stillerini düzenle</a:t>
            </a:r>
          </a:p>
        </p:txBody>
      </p:sp>
      <p:sp>
        <p:nvSpPr>
          <p:cNvPr id="6" name="Alt Bilgi Yer Tutucusu 5"/>
          <p:cNvSpPr>
            <a:spLocks noGrp="1"/>
          </p:cNvSpPr>
          <p:nvPr>
            <p:ph type="ftr" sz="quarter" idx="11"/>
          </p:nvPr>
        </p:nvSpPr>
        <p:spPr/>
        <p:txBody>
          <a:bodyPr rtlCol="0"/>
          <a:lstStyle/>
          <a:p>
            <a:pPr rtl="0"/>
            <a:r>
              <a:rPr lang="tr-TR" noProof="0" dirty="0" smtClean="0"/>
              <a:t>Alt bilgi ekleme</a:t>
            </a:r>
            <a:endParaRPr lang="tr-TR" noProof="0" dirty="0"/>
          </a:p>
        </p:txBody>
      </p:sp>
      <p:sp>
        <p:nvSpPr>
          <p:cNvPr id="5" name="Tarih Yer Tutucusu 4"/>
          <p:cNvSpPr>
            <a:spLocks noGrp="1"/>
          </p:cNvSpPr>
          <p:nvPr>
            <p:ph type="dt" sz="half" idx="10"/>
          </p:nvPr>
        </p:nvSpPr>
        <p:spPr/>
        <p:txBody>
          <a:bodyPr rtlCol="0"/>
          <a:lstStyle>
            <a:lvl1pPr>
              <a:defRPr/>
            </a:lvl1pPr>
          </a:lstStyle>
          <a:p>
            <a:fld id="{D85D7756-B745-4648-9348-5BA7D8FC560E}" type="datetime1">
              <a:rPr lang="tr-TR" smtClean="0"/>
              <a:pPr/>
              <a:t>10.10.2021</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9" name="Dikdörtgen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0" name="Dikdörtgen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1" name="Dikdörtgen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2" name="Dikdörtgen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3" name="Yuvarlatılmış Dikdörtgen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4" name="Yuvarlatılmış Dikdörtgen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5" name="Dikdörtgen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6" name="Dikdörtgen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7" name="Dikdörtgen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8" name="Dikdörtgen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9" name="Dikdörtgen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40" name="Dikdörtgen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2" name="Başlık Yer Tutucusu 21"/>
          <p:cNvSpPr>
            <a:spLocks noGrp="1"/>
          </p:cNvSpPr>
          <p:nvPr>
            <p:ph type="title"/>
          </p:nvPr>
        </p:nvSpPr>
        <p:spPr>
          <a:xfrm>
            <a:off x="609600" y="1143000"/>
            <a:ext cx="10972800" cy="1066800"/>
          </a:xfrm>
          <a:prstGeom prst="rect">
            <a:avLst/>
          </a:prstGeom>
        </p:spPr>
        <p:txBody>
          <a:bodyPr vert="horz" rtlCol="0" anchor="ctr">
            <a:normAutofit/>
          </a:bodyPr>
          <a:lstStyle/>
          <a:p>
            <a:pPr rtl="0"/>
            <a:r>
              <a:rPr lang="tr-TR" noProof="0" dirty="0" smtClean="0"/>
              <a:t>Asıl başlık stilini düzenlemek için tıklayın</a:t>
            </a:r>
            <a:endParaRPr lang="tr-TR" noProof="0" dirty="0"/>
          </a:p>
        </p:txBody>
      </p:sp>
      <p:sp>
        <p:nvSpPr>
          <p:cNvPr id="13" name="Metin Yer Tutucusu 12"/>
          <p:cNvSpPr>
            <a:spLocks noGrp="1"/>
          </p:cNvSpPr>
          <p:nvPr>
            <p:ph type="body" idx="1"/>
          </p:nvPr>
        </p:nvSpPr>
        <p:spPr>
          <a:xfrm>
            <a:off x="609600" y="2249424"/>
            <a:ext cx="10972800" cy="4325112"/>
          </a:xfrm>
          <a:prstGeom prst="rect">
            <a:avLst/>
          </a:prstGeom>
        </p:spPr>
        <p:txBody>
          <a:bodyPr vert="horz" rtlCol="0">
            <a:normAutofit/>
          </a:bodyPr>
          <a:lstStyle/>
          <a:p>
            <a:pPr lvl="0" rtl="0"/>
            <a:r>
              <a:rPr lang="tr-TR" noProof="0" dirty="0" smtClean="0"/>
              <a:t>Asıl metin stillerini düzenle</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3" name="Alt Bilgi Yer Tutucusu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tr-TR" noProof="0" dirty="0" smtClean="0"/>
              <a:t>Alt bilgi ekleme</a:t>
            </a:r>
            <a:endParaRPr lang="tr-TR" noProof="0" dirty="0"/>
          </a:p>
        </p:txBody>
      </p:sp>
      <p:sp>
        <p:nvSpPr>
          <p:cNvPr id="14" name="Tarih Yer Tutucusu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fld id="{8A9E5AA4-4083-47B0-96D9-3464BE7D917D}" type="datetime1">
              <a:rPr lang="tr-TR" smtClean="0"/>
              <a:pPr/>
              <a:t>10.10.2021</a:t>
            </a:fld>
            <a:endParaRPr lang="tr-TR" dirty="0"/>
          </a:p>
        </p:txBody>
      </p:sp>
      <p:sp>
        <p:nvSpPr>
          <p:cNvPr id="23" name="Slayt Numarası Yer Tutucusu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rtlCol="0"/>
          <a:lstStyle/>
          <a:p>
            <a:pPr rtl="0"/>
            <a:r>
              <a:rPr lang="tr-TR" dirty="0" smtClean="0"/>
              <a:t>Tasarımda Anlam</a:t>
            </a:r>
            <a:br>
              <a:rPr lang="tr-TR" dirty="0" smtClean="0"/>
            </a:br>
            <a:r>
              <a:rPr lang="tr-TR" dirty="0" smtClean="0"/>
              <a:t>Ders 1: </a:t>
            </a:r>
            <a:r>
              <a:rPr lang="tr-TR" dirty="0" smtClean="0"/>
              <a:t>Varlık ve Bilgi</a:t>
            </a:r>
            <a:endParaRPr lang="tr-TR" dirty="0"/>
          </a:p>
        </p:txBody>
      </p:sp>
      <p:sp>
        <p:nvSpPr>
          <p:cNvPr id="3" name="Alt Başlık 2"/>
          <p:cNvSpPr>
            <a:spLocks noGrp="1"/>
          </p:cNvSpPr>
          <p:nvPr>
            <p:ph type="subTitle" idx="1"/>
          </p:nvPr>
        </p:nvSpPr>
        <p:spPr/>
        <p:txBody>
          <a:bodyPr rtlCol="0"/>
          <a:lstStyle/>
          <a:p>
            <a:pPr rtl="0"/>
            <a:r>
              <a:rPr lang="tr-TR" dirty="0" err="1" smtClean="0"/>
              <a:t>Prof</a:t>
            </a:r>
            <a:r>
              <a:rPr lang="tr-TR" dirty="0" err="1" smtClean="0"/>
              <a:t>.Dr</a:t>
            </a:r>
            <a:r>
              <a:rPr lang="tr-TR" dirty="0" smtClean="0"/>
              <a:t>. Serkan GÜNEŞ</a:t>
            </a:r>
            <a:endParaRPr lang="tr-TR"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Varlık</a:t>
            </a:r>
            <a:endParaRPr lang="tr-TR" dirty="0"/>
          </a:p>
        </p:txBody>
      </p:sp>
      <p:sp>
        <p:nvSpPr>
          <p:cNvPr id="3" name="İçerik Yer Tutucusu 2"/>
          <p:cNvSpPr>
            <a:spLocks noGrp="1"/>
          </p:cNvSpPr>
          <p:nvPr>
            <p:ph idx="1"/>
          </p:nvPr>
        </p:nvSpPr>
        <p:spPr/>
        <p:txBody>
          <a:bodyPr rtlCol="0">
            <a:normAutofit/>
          </a:bodyPr>
          <a:lstStyle/>
          <a:p>
            <a:pPr marL="109728" indent="0">
              <a:buNone/>
            </a:pPr>
            <a:r>
              <a:rPr lang="tr-TR" dirty="0"/>
              <a:t>Bu </a:t>
            </a:r>
            <a:r>
              <a:rPr lang="tr-TR" dirty="0" err="1"/>
              <a:t>dikotomiye</a:t>
            </a:r>
            <a:r>
              <a:rPr lang="tr-TR" dirty="0"/>
              <a:t> karşı çıkan </a:t>
            </a:r>
            <a:r>
              <a:rPr lang="tr-TR" dirty="0" err="1"/>
              <a:t>Husserl’e</a:t>
            </a:r>
            <a:r>
              <a:rPr lang="tr-TR" dirty="0"/>
              <a:t> göre ise varlığının bizden bağımsız bir var olma durumu yoktur, var olan sadece zihnimizin belirledikleri ve var ettikleri fenomenlerdir. </a:t>
            </a:r>
            <a:r>
              <a:rPr lang="tr-TR" dirty="0" err="1"/>
              <a:t>Husserl’in</a:t>
            </a:r>
            <a:r>
              <a:rPr lang="tr-TR" dirty="0"/>
              <a:t> Kant’taki numen alanın bilinmezliğine karşı duruşu nesnelerin özünün araştırılması ve şeylerin özünün bilinebilir olduğu motivasyonundan kaynaklanmaktadır. Ona göre fenomenler Kant’tan farklı olarak görünüşler değil özlerdir ve arkasında başka bir öz yoktur. </a:t>
            </a:r>
          </a:p>
        </p:txBody>
      </p:sp>
    </p:spTree>
    <p:extLst>
      <p:ext uri="{BB962C8B-B14F-4D97-AF65-F5344CB8AC3E}">
        <p14:creationId xmlns:p14="http://schemas.microsoft.com/office/powerpoint/2010/main" val="1428561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Varlık</a:t>
            </a:r>
            <a:endParaRPr lang="tr-TR" dirty="0"/>
          </a:p>
        </p:txBody>
      </p:sp>
      <p:sp>
        <p:nvSpPr>
          <p:cNvPr id="3" name="İçerik Yer Tutucusu 2"/>
          <p:cNvSpPr>
            <a:spLocks noGrp="1"/>
          </p:cNvSpPr>
          <p:nvPr>
            <p:ph idx="1"/>
          </p:nvPr>
        </p:nvSpPr>
        <p:spPr/>
        <p:txBody>
          <a:bodyPr rtlCol="0">
            <a:normAutofit fontScale="92500" lnSpcReduction="10000"/>
          </a:bodyPr>
          <a:lstStyle/>
          <a:p>
            <a:pPr marL="109728" indent="0">
              <a:buNone/>
            </a:pPr>
            <a:r>
              <a:rPr lang="tr-TR" dirty="0" smtClean="0"/>
              <a:t>Varlık </a:t>
            </a:r>
            <a:r>
              <a:rPr lang="tr-TR" dirty="0"/>
              <a:t>hakkındaki diğer bir realist yaklaşım </a:t>
            </a:r>
            <a:r>
              <a:rPr lang="tr-TR" dirty="0">
                <a:solidFill>
                  <a:srgbClr val="FF0000"/>
                </a:solidFill>
              </a:rPr>
              <a:t>varlığı oluş </a:t>
            </a:r>
            <a:r>
              <a:rPr lang="tr-TR" dirty="0"/>
              <a:t>olarak tanımlar. Kökleri Efesli Herakleitos’a dayanan bu yaklaşıma göre sabit ve değişmeyen varlık yoktur, hülasa varlık oluştur, akıştır ve değişimdir. </a:t>
            </a:r>
            <a:r>
              <a:rPr lang="tr-TR" i="1" dirty="0"/>
              <a:t>Her şey akar</a:t>
            </a:r>
            <a:r>
              <a:rPr lang="tr-TR" dirty="0"/>
              <a:t> mantığından hareketle evrendeki sonsuz döngüdeki düzeni ve aklı </a:t>
            </a:r>
            <a:r>
              <a:rPr lang="tr-TR" i="1" dirty="0"/>
              <a:t>logos </a:t>
            </a:r>
            <a:r>
              <a:rPr lang="tr-TR" dirty="0"/>
              <a:t>olarak tanımlayan </a:t>
            </a:r>
            <a:r>
              <a:rPr lang="tr-TR" dirty="0" err="1"/>
              <a:t>Herakleitos</a:t>
            </a:r>
            <a:r>
              <a:rPr lang="tr-TR" dirty="0"/>
              <a:t>, zıtlıklar arasındaki mücadele ve savaşı uyuma bir bakıma varlığa giden bir yol olarak görmüştür. Bu yolla bir bakıma diyalektik düşüncenin öngördüğü karşıtlık ve çelişki kavramlarına değinen </a:t>
            </a:r>
            <a:r>
              <a:rPr lang="tr-TR" dirty="0" err="1"/>
              <a:t>Herakleitos</a:t>
            </a:r>
            <a:r>
              <a:rPr lang="tr-TR" dirty="0"/>
              <a:t>, oluş halini logosun düzen oluşturan yasalarına bağlamaktadır. Zıtlık ve çelişkinin içerisinde çokluk barındırması, bu akışta her şeyin birbirine ihtiyaç duyduğu düşüncesini ortaya çıkarmıştır.  </a:t>
            </a:r>
            <a:r>
              <a:rPr lang="tr-TR" dirty="0" err="1"/>
              <a:t>Whitehead’e</a:t>
            </a:r>
            <a:r>
              <a:rPr lang="tr-TR" dirty="0"/>
              <a:t> göre var olan her şey var olmak için başka bir varlığa ihtiyaç duyar. </a:t>
            </a:r>
          </a:p>
        </p:txBody>
      </p:sp>
    </p:spTree>
    <p:extLst>
      <p:ext uri="{BB962C8B-B14F-4D97-AF65-F5344CB8AC3E}">
        <p14:creationId xmlns:p14="http://schemas.microsoft.com/office/powerpoint/2010/main" val="3319788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Varlık</a:t>
            </a:r>
            <a:endParaRPr lang="tr-TR" dirty="0"/>
          </a:p>
        </p:txBody>
      </p:sp>
      <p:sp>
        <p:nvSpPr>
          <p:cNvPr id="3" name="İçerik Yer Tutucusu 2"/>
          <p:cNvSpPr>
            <a:spLocks noGrp="1"/>
          </p:cNvSpPr>
          <p:nvPr>
            <p:ph idx="1"/>
          </p:nvPr>
        </p:nvSpPr>
        <p:spPr/>
        <p:txBody>
          <a:bodyPr rtlCol="0">
            <a:normAutofit fontScale="92500" lnSpcReduction="20000"/>
          </a:bodyPr>
          <a:lstStyle/>
          <a:p>
            <a:pPr marL="109728" indent="0">
              <a:buNone/>
            </a:pPr>
            <a:r>
              <a:rPr lang="tr-TR" dirty="0"/>
              <a:t>Bu bölümde ele alacağımız son realist yaklaşım varlığı </a:t>
            </a:r>
            <a:r>
              <a:rPr lang="tr-TR" dirty="0">
                <a:solidFill>
                  <a:srgbClr val="FF0000"/>
                </a:solidFill>
              </a:rPr>
              <a:t>varoluş olarak </a:t>
            </a:r>
            <a:r>
              <a:rPr lang="tr-TR" dirty="0"/>
              <a:t>ele alan tasvirdir. Bu yaklaşımın en önemli temsilcisi </a:t>
            </a:r>
            <a:r>
              <a:rPr lang="tr-TR" dirty="0" err="1"/>
              <a:t>Heidegger’in</a:t>
            </a:r>
            <a:r>
              <a:rPr lang="tr-TR" dirty="0"/>
              <a:t> </a:t>
            </a:r>
            <a:r>
              <a:rPr lang="tr-TR" dirty="0" err="1"/>
              <a:t>dikotomisinde</a:t>
            </a:r>
            <a:r>
              <a:rPr lang="tr-TR" dirty="0"/>
              <a:t> bir tarafta nesneler ve diğer tarafta varlıklar bulunmaktadır. Varlıklar kendisi ve kendi dışındakileri sorgulama imkânına ve bu yolla bir varoluş potansiyeline sahipken, nesneler bu yetiden yoksun önümüzde hazır şeylerdir.  </a:t>
            </a:r>
            <a:r>
              <a:rPr lang="tr-TR" dirty="0" err="1"/>
              <a:t>Heidegger</a:t>
            </a:r>
            <a:r>
              <a:rPr lang="tr-TR" dirty="0"/>
              <a:t> yaklaşımında varlığın kendisini keşfettiği ve sorguladığı yer </a:t>
            </a:r>
            <a:r>
              <a:rPr lang="tr-TR" dirty="0" err="1"/>
              <a:t>Dasein’dir</a:t>
            </a:r>
            <a:r>
              <a:rPr lang="tr-TR" dirty="0"/>
              <a:t>. Bu haliyle Dasein, fırlatıldığı nesneler dünyasında kendisini varoluşa taşıma gayesiyle kendisi keşfeder, bu süreçte nesneler ile karşılaşır onlarla ilişkiye girer, sonlu olduğunu bildiği halde olanakları dâhilinde geleceğe dair bireysel projeler geliştirir, kimi zaman otantik kimi zaman diğer </a:t>
            </a:r>
            <a:r>
              <a:rPr lang="tr-TR" dirty="0" err="1"/>
              <a:t>Dasein’lerden</a:t>
            </a:r>
            <a:r>
              <a:rPr lang="tr-TR" dirty="0"/>
              <a:t> ödünç aldığı varoluşu yaşamayı amaç edinir. </a:t>
            </a:r>
            <a:r>
              <a:rPr lang="tr-TR" dirty="0" err="1"/>
              <a:t>Heidegger</a:t>
            </a:r>
            <a:r>
              <a:rPr lang="tr-TR" dirty="0"/>
              <a:t> yaklaşımında asıl varlık bir öze ve kadere sahip olmayan kendini kendinde gerçekleştiren varoluştur. </a:t>
            </a:r>
          </a:p>
        </p:txBody>
      </p:sp>
    </p:spTree>
    <p:extLst>
      <p:ext uri="{BB962C8B-B14F-4D97-AF65-F5344CB8AC3E}">
        <p14:creationId xmlns:p14="http://schemas.microsoft.com/office/powerpoint/2010/main" val="394889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Varlık</a:t>
            </a:r>
            <a:endParaRPr lang="tr-TR" dirty="0"/>
          </a:p>
        </p:txBody>
      </p:sp>
      <p:sp>
        <p:nvSpPr>
          <p:cNvPr id="3" name="İçerik Yer Tutucusu 2"/>
          <p:cNvSpPr>
            <a:spLocks noGrp="1"/>
          </p:cNvSpPr>
          <p:nvPr>
            <p:ph idx="1"/>
          </p:nvPr>
        </p:nvSpPr>
        <p:spPr/>
        <p:txBody>
          <a:bodyPr rtlCol="0">
            <a:normAutofit lnSpcReduction="10000"/>
          </a:bodyPr>
          <a:lstStyle/>
          <a:p>
            <a:pPr marL="109728" indent="0">
              <a:buNone/>
            </a:pPr>
            <a:r>
              <a:rPr lang="tr-TR" dirty="0" err="1"/>
              <a:t>Heidegger’in</a:t>
            </a:r>
            <a:r>
              <a:rPr lang="tr-TR" dirty="0"/>
              <a:t> öğrencisi </a:t>
            </a:r>
            <a:r>
              <a:rPr lang="tr-TR" dirty="0" err="1"/>
              <a:t>Sartre’ye</a:t>
            </a:r>
            <a:r>
              <a:rPr lang="tr-TR" dirty="0"/>
              <a:t> göre ise kendinde varlık ve kendisi için varlık olmak üzere iki tür varlık vardır. Özü önceden belirlenmemiş ancak kendi özünü belirleme ve bir varoluş gerçekleştirme kudretine sahip ve yine bu nedenle özgür olan insan kendisi için varlıktır. </a:t>
            </a:r>
            <a:r>
              <a:rPr lang="tr-TR" dirty="0" err="1"/>
              <a:t>Sartre’ye</a:t>
            </a:r>
            <a:r>
              <a:rPr lang="tr-TR" dirty="0"/>
              <a:t> göre varoluş özden önce gelir, yani insan evvela var olur ki bundan sorumlu değildir, sonra içinden bir tanesini seçebileceği bir olanaklar bütünü olan varoluş sayesinde kendi özünü yine tüm sorumluluğunu alarak kendi oluşturur. Peki, varlık sorusu felsefeciler için neden bu kadar önemlidir? Çünkü varlık var olmadan hiç bir şey olamaz, düşünülmez en önemlisi bilinemez. </a:t>
            </a:r>
          </a:p>
        </p:txBody>
      </p:sp>
    </p:spTree>
    <p:extLst>
      <p:ext uri="{BB962C8B-B14F-4D97-AF65-F5344CB8AC3E}">
        <p14:creationId xmlns:p14="http://schemas.microsoft.com/office/powerpoint/2010/main" val="4267675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a:t>
            </a:r>
            <a:r>
              <a:rPr lang="tr-TR" dirty="0" err="1" smtClean="0"/>
              <a:t>epistomoloji</a:t>
            </a:r>
            <a:r>
              <a:rPr lang="tr-TR" dirty="0" smtClean="0"/>
              <a:t>)</a:t>
            </a:r>
            <a:endParaRPr lang="tr-TR" dirty="0"/>
          </a:p>
        </p:txBody>
      </p:sp>
      <p:sp>
        <p:nvSpPr>
          <p:cNvPr id="3" name="İçerik Yer Tutucusu 2"/>
          <p:cNvSpPr>
            <a:spLocks noGrp="1"/>
          </p:cNvSpPr>
          <p:nvPr>
            <p:ph idx="1"/>
          </p:nvPr>
        </p:nvSpPr>
        <p:spPr/>
        <p:txBody>
          <a:bodyPr/>
          <a:lstStyle/>
          <a:p>
            <a:r>
              <a:rPr lang="tr-TR" dirty="0"/>
              <a:t>İnsan varlıklarla temas halindedir. Onları bilmek ister. İnsan ve nesne arasındaki etkileşimde bilgi ortaya çıkar. Bu etkileşimde nesne pasif halde iken bir bilen olarak özne aktiftir. İnsan nesne ile karşılaştığında ve akabinde nesneye doğru amaçlı yönelimi ile bilgi aktı olarak ifade edilebilecek zihinsel bir süreç yürütür. Bu süreç yani özneden nesneye bilinçli yönelim sonunda nesne artık bilinen yani obje haline döner. </a:t>
            </a:r>
          </a:p>
          <a:p>
            <a:pPr marL="109728" indent="0">
              <a:buNone/>
            </a:pPr>
            <a:endParaRPr lang="tr-TR" dirty="0"/>
          </a:p>
        </p:txBody>
      </p:sp>
    </p:spTree>
    <p:extLst>
      <p:ext uri="{BB962C8B-B14F-4D97-AF65-F5344CB8AC3E}">
        <p14:creationId xmlns:p14="http://schemas.microsoft.com/office/powerpoint/2010/main" val="1600242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(Önemli Not)</a:t>
            </a:r>
            <a:endParaRPr lang="tr-TR" dirty="0"/>
          </a:p>
        </p:txBody>
      </p:sp>
      <p:sp>
        <p:nvSpPr>
          <p:cNvPr id="3" name="İçerik Yer Tutucusu 2"/>
          <p:cNvSpPr>
            <a:spLocks noGrp="1"/>
          </p:cNvSpPr>
          <p:nvPr>
            <p:ph idx="1"/>
          </p:nvPr>
        </p:nvSpPr>
        <p:spPr/>
        <p:txBody>
          <a:bodyPr/>
          <a:lstStyle/>
          <a:p>
            <a:r>
              <a:rPr lang="tr-TR" dirty="0"/>
              <a:t>Veri (Data), Malûmat (Information), Bilgi (Knowledge) kelimeleri Türkçe ’de sıklıkla birbirleri yerine kullanılan kelimelerdir. Veri (data), birbiri ile ilişkilendirilmemiş ham kayıtlardır. Malumat (</a:t>
            </a:r>
            <a:r>
              <a:rPr lang="tr-TR" dirty="0" err="1"/>
              <a:t>information</a:t>
            </a:r>
            <a:r>
              <a:rPr lang="tr-TR" dirty="0"/>
              <a:t>), işlenmiş veya anlam kazanmış verilerdir. Bilgi (</a:t>
            </a:r>
            <a:r>
              <a:rPr lang="tr-TR" dirty="0" err="1"/>
              <a:t>knowledge</a:t>
            </a:r>
            <a:r>
              <a:rPr lang="tr-TR" dirty="0"/>
              <a:t>) ise, değer kazanmış malumattır ve malumatın amaca yönelik olarak bir araya getirilmesidir (</a:t>
            </a:r>
            <a:r>
              <a:rPr lang="tr-TR" dirty="0" err="1"/>
              <a:t>Myers</a:t>
            </a:r>
            <a:r>
              <a:rPr lang="tr-TR" dirty="0"/>
              <a:t>, 1996). Yarı işlenmiş veriler, yani malumat insan beyninde sınıflandırılır, anlam kazandırılır ve problemleri çözmeye uygun bilgiye dönüştürülür. Bilgi malumata oranla ancak insan beyninde saklanır ve kişiden kişiye değişiklik gösterebilir</a:t>
            </a:r>
          </a:p>
        </p:txBody>
      </p:sp>
    </p:spTree>
    <p:extLst>
      <p:ext uri="{BB962C8B-B14F-4D97-AF65-F5344CB8AC3E}">
        <p14:creationId xmlns:p14="http://schemas.microsoft.com/office/powerpoint/2010/main" val="324368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a:t>
            </a:r>
            <a:r>
              <a:rPr lang="tr-TR" dirty="0" err="1" smtClean="0"/>
              <a:t>epistomoloji</a:t>
            </a:r>
            <a:r>
              <a:rPr lang="tr-TR" dirty="0" smtClean="0"/>
              <a:t>)</a:t>
            </a:r>
            <a:endParaRPr lang="tr-TR" dirty="0"/>
          </a:p>
        </p:txBody>
      </p:sp>
      <p:sp>
        <p:nvSpPr>
          <p:cNvPr id="3" name="İçerik Yer Tutucusu 2"/>
          <p:cNvSpPr>
            <a:spLocks noGrp="1"/>
          </p:cNvSpPr>
          <p:nvPr>
            <p:ph idx="1"/>
          </p:nvPr>
        </p:nvSpPr>
        <p:spPr/>
        <p:txBody>
          <a:bodyPr>
            <a:normAutofit fontScale="92500" lnSpcReduction="20000"/>
          </a:bodyPr>
          <a:lstStyle/>
          <a:p>
            <a:r>
              <a:rPr lang="tr-TR" dirty="0"/>
              <a:t>Bilgi aktı neticesinde üretilen bilgi eğer bir şeyin bilgisi ise, o şeyin varlık nitelikleri ile bilginin nitelikleri arasında bir bağlantı olması gerekir. Dolayısıyla varlık ve sahip olduğu nitelikler kendisi hakkındaki bilginin niteliklerini tayin eder. Bu durumda temel iki problem ile karşılaşırız. Bunlardan ilki varlıkla ve varlık niteliğinin değişiklik gösterip göstermediği ile ilgilidir. Zira yukarıda bahis olduğu üzere birçok varlık görüşüne göre bazı varlıklar değişir ve gelişir. Eğer var olan sürekli değişim halinde ise onun hakkındaki bilginin de değişken olması gerekir ki bu bilginin doğruluğunu tartışmaya açar. İkincisi özne, algı kapasitesi ve içinde bulunduğu koşul ile alakalıdır. Öznenin nesneden söküp çıkarttığı bilgi o varlık hakkındaki her şeyi içermeyebilir. Yani özne nesne değişmez bile olsa ondan sadece kısmi kimi zaman rölatif bir bilgi üretebilir.  Bu iki durum, bilginin hakikat olmadığını ancak hakikate sadece yaklaşabilen bir şey olduğu gerçeğini önümüze serer. </a:t>
            </a:r>
          </a:p>
          <a:p>
            <a:pPr marL="109728" indent="0">
              <a:buNone/>
            </a:pPr>
            <a:endParaRPr lang="tr-TR" dirty="0"/>
          </a:p>
        </p:txBody>
      </p:sp>
    </p:spTree>
    <p:extLst>
      <p:ext uri="{BB962C8B-B14F-4D97-AF65-F5344CB8AC3E}">
        <p14:creationId xmlns:p14="http://schemas.microsoft.com/office/powerpoint/2010/main" val="2782717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a:t>
            </a:r>
            <a:r>
              <a:rPr lang="tr-TR" dirty="0" err="1" smtClean="0"/>
              <a:t>epistomoloji</a:t>
            </a:r>
            <a:r>
              <a:rPr lang="tr-TR" dirty="0" smtClean="0"/>
              <a:t>)</a:t>
            </a:r>
            <a:endParaRPr lang="tr-TR" dirty="0"/>
          </a:p>
        </p:txBody>
      </p:sp>
      <p:sp>
        <p:nvSpPr>
          <p:cNvPr id="3" name="İçerik Yer Tutucusu 2"/>
          <p:cNvSpPr>
            <a:spLocks noGrp="1"/>
          </p:cNvSpPr>
          <p:nvPr>
            <p:ph idx="1"/>
          </p:nvPr>
        </p:nvSpPr>
        <p:spPr/>
        <p:txBody>
          <a:bodyPr>
            <a:normAutofit lnSpcReduction="10000"/>
          </a:bodyPr>
          <a:lstStyle/>
          <a:p>
            <a:r>
              <a:rPr lang="tr-TR" dirty="0"/>
              <a:t>Bilgi konusu başlı başına bir felsefe problemidir. Bilgi ve doğru (mutlak) bir bilgiye ulaşılıp ulaşılamayacağı sorusu bilgi felsefesinin merkezinde durur.  Doğru bilgiye ulaşılıp ulaşılamayacağı daha doğrusu bilginin olanağı konusunda çağlar boyu süregelen ve birbiri ile tamamen zıt septik ve gnostik olmak üzere iki anlayışla karşılaşıyoruz. Doğru bilginin imkânsızlığını savunan ve insanı her şeyin ölçüsü alan sofist görüşe göre duyu verilerinin insandan insana değişmesi, bilgiyi göreceli hale getirmekte. Her insan duyu bakımından farklı yaratıldığını temel alan septik görüşlere göre ise şüphe dâhilinde kesin yargılardan kaçınmak gerekmektedir</a:t>
            </a:r>
            <a:r>
              <a:rPr lang="tr-TR" dirty="0" smtClean="0"/>
              <a:t>. </a:t>
            </a:r>
            <a:endParaRPr lang="tr-TR" dirty="0"/>
          </a:p>
          <a:p>
            <a:pPr marL="109728" indent="0">
              <a:buNone/>
            </a:pPr>
            <a:endParaRPr lang="tr-TR" dirty="0"/>
          </a:p>
        </p:txBody>
      </p:sp>
    </p:spTree>
    <p:extLst>
      <p:ext uri="{BB962C8B-B14F-4D97-AF65-F5344CB8AC3E}">
        <p14:creationId xmlns:p14="http://schemas.microsoft.com/office/powerpoint/2010/main" val="328135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a:t>
            </a:r>
            <a:r>
              <a:rPr lang="tr-TR" dirty="0" err="1" smtClean="0"/>
              <a:t>epistomoloji</a:t>
            </a:r>
            <a:r>
              <a:rPr lang="tr-TR" dirty="0" smtClean="0"/>
              <a:t>)</a:t>
            </a:r>
            <a:endParaRPr lang="tr-TR" dirty="0"/>
          </a:p>
        </p:txBody>
      </p:sp>
      <p:sp>
        <p:nvSpPr>
          <p:cNvPr id="3" name="İçerik Yer Tutucusu 2"/>
          <p:cNvSpPr>
            <a:spLocks noGrp="1"/>
          </p:cNvSpPr>
          <p:nvPr>
            <p:ph idx="1"/>
          </p:nvPr>
        </p:nvSpPr>
        <p:spPr/>
        <p:txBody>
          <a:bodyPr>
            <a:normAutofit lnSpcReduction="10000"/>
          </a:bodyPr>
          <a:lstStyle/>
          <a:p>
            <a:r>
              <a:rPr lang="tr-TR" dirty="0"/>
              <a:t> Doğru bilgiye ulaşmanın mümkün olduğunu savunan gnostik görüşler doğru bilgiye akıl ile ulaşabileceğini ön çıkartmaktadır. Gnostik görüşe göre duyu verileri her ne kadar geçici ve doğruluğu kesin olmayan bilgiler olsa da aklın doğru kullanımı doğru bilgiye ulaşmaya imkân sağlamaktadır. Düşünce tarihi boyunca doğru bilginin kimi zaman Sokrates gibi mevcut gömülü bilginin hatırlanması, kimi zaman Locke tarzı dış ve iç deney yolu ile kimi zaman </a:t>
            </a:r>
            <a:r>
              <a:rPr lang="tr-TR" dirty="0" err="1"/>
              <a:t>Hume</a:t>
            </a:r>
            <a:r>
              <a:rPr lang="tr-TR" dirty="0"/>
              <a:t> tarzı salt dış deney ile kimi zaman ise Kant tarzı deney ama aklın kategorileri ile ama hepsinin özünde aklın doğru kullanılması ile mümkün olduğu görüşleri ortaya </a:t>
            </a:r>
            <a:r>
              <a:rPr lang="tr-TR" dirty="0" smtClean="0"/>
              <a:t>çıkmıştır.</a:t>
            </a:r>
            <a:endParaRPr lang="tr-TR" dirty="0"/>
          </a:p>
        </p:txBody>
      </p:sp>
    </p:spTree>
    <p:extLst>
      <p:ext uri="{BB962C8B-B14F-4D97-AF65-F5344CB8AC3E}">
        <p14:creationId xmlns:p14="http://schemas.microsoft.com/office/powerpoint/2010/main" val="3868324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a:t>
            </a:r>
            <a:r>
              <a:rPr lang="tr-TR" dirty="0" err="1" smtClean="0"/>
              <a:t>epistomoloji</a:t>
            </a:r>
            <a:r>
              <a:rPr lang="tr-TR" dirty="0" smtClean="0"/>
              <a:t>)</a:t>
            </a:r>
            <a:endParaRPr lang="tr-TR" dirty="0"/>
          </a:p>
        </p:txBody>
      </p:sp>
      <p:sp>
        <p:nvSpPr>
          <p:cNvPr id="3" name="İçerik Yer Tutucusu 2"/>
          <p:cNvSpPr>
            <a:spLocks noGrp="1"/>
          </p:cNvSpPr>
          <p:nvPr>
            <p:ph idx="1"/>
          </p:nvPr>
        </p:nvSpPr>
        <p:spPr/>
        <p:txBody>
          <a:bodyPr>
            <a:normAutofit lnSpcReduction="10000"/>
          </a:bodyPr>
          <a:lstStyle/>
          <a:p>
            <a:r>
              <a:rPr lang="tr-TR" dirty="0"/>
              <a:t>Ama şu bir gerçektir ki, doğru bilgi konusunda temelde şu problemler ile karşılaşmaktayız: </a:t>
            </a:r>
          </a:p>
          <a:p>
            <a:r>
              <a:rPr lang="tr-TR" dirty="0"/>
              <a:t>1. Sofistlerin iddia ettiği haliyle bilgi olarak ele alınabilecek yargılara karşılık gelecek bir nesnenin olup olmadığı; </a:t>
            </a:r>
          </a:p>
          <a:p>
            <a:r>
              <a:rPr lang="tr-TR" dirty="0"/>
              <a:t>2. Diyalektik yaklaşımda olduğu gibi bilgiye karşılık gelecek nesnenin değişip değişmediği; </a:t>
            </a:r>
          </a:p>
          <a:p>
            <a:r>
              <a:rPr lang="tr-TR" dirty="0"/>
              <a:t>3. Doğruluk ölçütü geliştirmeye çalışırken özne algısı kaynaklı geçicilik ve doğruluk problemi ve bilginin ifadesinde rölativite </a:t>
            </a:r>
          </a:p>
          <a:p>
            <a:r>
              <a:rPr lang="tr-TR" dirty="0"/>
              <a:t>4. Yargıya konu olan nesnenin tam olarak kavranıp kavranamaması ve öznenin yeterlilik problemi.</a:t>
            </a:r>
          </a:p>
        </p:txBody>
      </p:sp>
    </p:spTree>
    <p:extLst>
      <p:ext uri="{BB962C8B-B14F-4D97-AF65-F5344CB8AC3E}">
        <p14:creationId xmlns:p14="http://schemas.microsoft.com/office/powerpoint/2010/main" val="3706957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Varlık (ontoloji)</a:t>
            </a:r>
            <a:endParaRPr lang="tr-TR" dirty="0"/>
          </a:p>
        </p:txBody>
      </p:sp>
      <p:sp>
        <p:nvSpPr>
          <p:cNvPr id="3" name="İçerik Yer Tutucusu 2"/>
          <p:cNvSpPr>
            <a:spLocks noGrp="1"/>
          </p:cNvSpPr>
          <p:nvPr>
            <p:ph idx="1"/>
          </p:nvPr>
        </p:nvSpPr>
        <p:spPr/>
        <p:txBody>
          <a:bodyPr rtlCol="0">
            <a:normAutofit lnSpcReduction="10000"/>
          </a:bodyPr>
          <a:lstStyle/>
          <a:p>
            <a:pPr marL="109728" indent="0">
              <a:buNone/>
            </a:pPr>
            <a:r>
              <a:rPr lang="tr-TR" dirty="0"/>
              <a:t>Varlığın var olup olmadığı sorunu öncelikli olarak iki anlayışın oluşmasına sebebiyet vermiştir. Bunlardan birisi </a:t>
            </a:r>
            <a:r>
              <a:rPr lang="tr-TR" dirty="0" err="1"/>
              <a:t>Gorgias</a:t>
            </a:r>
            <a:r>
              <a:rPr lang="tr-TR" dirty="0"/>
              <a:t> tarafından öncülüğünü yapan </a:t>
            </a:r>
            <a:r>
              <a:rPr lang="tr-TR" dirty="0">
                <a:solidFill>
                  <a:srgbClr val="FF0000"/>
                </a:solidFill>
              </a:rPr>
              <a:t>nihilist</a:t>
            </a:r>
            <a:r>
              <a:rPr lang="tr-TR" dirty="0"/>
              <a:t> düşüncedir. Yukarıda da bahsettiğim üzere nihilizm varlığı reddeder. </a:t>
            </a:r>
            <a:r>
              <a:rPr lang="tr-TR" dirty="0" err="1"/>
              <a:t>Nihilizm’in</a:t>
            </a:r>
            <a:r>
              <a:rPr lang="tr-TR" dirty="0"/>
              <a:t> varlığı reddetmesi, gerek bilgi gerekse dilde ki uzlaşamamazlık üzerinden hiçbir şeyin var olmadığını, bu nedenle hiçbir şeyin bilinemeyeceğini savunmasından kaynaklanır. Nihilizme göre üzerinde ortaklık olmayan hiçbir şey bilinemez ve değersizdir. Var olduğu savunulan şeyler, tüm değerler dâhil olmak üzere aslında bizler tarafından icat edilen ve daha sonrasında kölesi olduğumuz şeylerdir. Nihilizm bu tutsaklıktan kurtuluşu, inkârda ve zaman içinde yitirilmiş içgüdülerde arar. </a:t>
            </a:r>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Varlık</a:t>
            </a:r>
            <a:endParaRPr lang="tr-TR" dirty="0"/>
          </a:p>
        </p:txBody>
      </p:sp>
      <p:sp>
        <p:nvSpPr>
          <p:cNvPr id="3" name="İçerik Yer Tutucusu 2"/>
          <p:cNvSpPr>
            <a:spLocks noGrp="1"/>
          </p:cNvSpPr>
          <p:nvPr>
            <p:ph idx="1"/>
          </p:nvPr>
        </p:nvSpPr>
        <p:spPr/>
        <p:txBody>
          <a:bodyPr rtlCol="0">
            <a:normAutofit lnSpcReduction="10000"/>
          </a:bodyPr>
          <a:lstStyle/>
          <a:p>
            <a:pPr marL="109728" indent="0">
              <a:buNone/>
            </a:pPr>
            <a:r>
              <a:rPr lang="tr-TR" dirty="0"/>
              <a:t>Peki, nesnel dünyada gördüğümüz ya da var dediğimiz şeyler varsa bunu nasıl açıklayacağız? Bu konuya eğilen </a:t>
            </a:r>
            <a:r>
              <a:rPr lang="tr-TR" dirty="0">
                <a:solidFill>
                  <a:srgbClr val="FF0000"/>
                </a:solidFill>
              </a:rPr>
              <a:t>Taoizm</a:t>
            </a:r>
            <a:r>
              <a:rPr lang="tr-TR" dirty="0"/>
              <a:t>’in cevabı nettir. Nesnel dünyada gözlemlediğimiz her şey var olmayanların görünüşlerinden ibaret aldatıcı bir dünyanın var olmayan şeyleridir. Hiçbir şeyin olmadığı nesnel dünyada var olan tek ve gerçek şey her şeyin kendisinden çıktığı sonsuz öz Tao’dur. İnsanın yaşamı evrenin düzeni olan Tao’yu tanımakla geçen bir uğraştır. </a:t>
            </a:r>
            <a:r>
              <a:rPr lang="tr-TR" dirty="0" err="1"/>
              <a:t>Taoizmi</a:t>
            </a:r>
            <a:r>
              <a:rPr lang="tr-TR" dirty="0"/>
              <a:t> nihilizmden ayıran en önemli husus hiçliğin bir olan sonsuz öz Tao’yu doğurmasıdır. Bir’den ise karşıt ama bağımlı iki yani </a:t>
            </a:r>
            <a:r>
              <a:rPr lang="tr-TR" dirty="0" err="1"/>
              <a:t>Ying</a:t>
            </a:r>
            <a:r>
              <a:rPr lang="tr-TR" dirty="0"/>
              <a:t> ve </a:t>
            </a:r>
            <a:r>
              <a:rPr lang="tr-TR" dirty="0" err="1"/>
              <a:t>Yang</a:t>
            </a:r>
            <a:r>
              <a:rPr lang="tr-TR" dirty="0"/>
              <a:t> doğar. Bu </a:t>
            </a:r>
            <a:r>
              <a:rPr lang="tr-TR" dirty="0" err="1"/>
              <a:t>İki’si</a:t>
            </a:r>
            <a:r>
              <a:rPr lang="tr-TR" dirty="0"/>
              <a:t> </a:t>
            </a:r>
            <a:r>
              <a:rPr lang="tr-TR" dirty="0" err="1"/>
              <a:t>Herşey’i</a:t>
            </a:r>
            <a:r>
              <a:rPr lang="tr-TR" dirty="0"/>
              <a:t> türetir.  O halde varlık var mıdır, yok mudur? Şimdi ontolojinin bu temel problemi temel başlıkları üzerinden irdeleyelim. </a:t>
            </a:r>
          </a:p>
          <a:p>
            <a:pPr marL="109728" indent="0">
              <a:buNone/>
            </a:pPr>
            <a:endParaRPr lang="tr-TR" dirty="0"/>
          </a:p>
        </p:txBody>
      </p:sp>
    </p:spTree>
    <p:extLst>
      <p:ext uri="{BB962C8B-B14F-4D97-AF65-F5344CB8AC3E}">
        <p14:creationId xmlns:p14="http://schemas.microsoft.com/office/powerpoint/2010/main" val="2833646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Varlık</a:t>
            </a:r>
            <a:endParaRPr lang="tr-TR" dirty="0"/>
          </a:p>
        </p:txBody>
      </p:sp>
      <p:sp>
        <p:nvSpPr>
          <p:cNvPr id="3" name="İçerik Yer Tutucusu 2"/>
          <p:cNvSpPr>
            <a:spLocks noGrp="1"/>
          </p:cNvSpPr>
          <p:nvPr>
            <p:ph idx="1"/>
          </p:nvPr>
        </p:nvSpPr>
        <p:spPr/>
        <p:txBody>
          <a:bodyPr rtlCol="0">
            <a:normAutofit/>
          </a:bodyPr>
          <a:lstStyle/>
          <a:p>
            <a:pPr marL="109728" indent="0">
              <a:buNone/>
            </a:pPr>
            <a:r>
              <a:rPr lang="tr-TR" dirty="0"/>
              <a:t>Diğer bir anlayış ise içinde birçok yaklaşım barındıran </a:t>
            </a:r>
            <a:r>
              <a:rPr lang="tr-TR" dirty="0">
                <a:solidFill>
                  <a:srgbClr val="FF0000"/>
                </a:solidFill>
              </a:rPr>
              <a:t>realizmdir</a:t>
            </a:r>
            <a:r>
              <a:rPr lang="tr-TR" dirty="0"/>
              <a:t>. Realizme göre varlık, insan zihninden bağımsız olarak gerçekten vardır. Realizmde varlıkların insan zihinden bağımsız şekilde var olduğunu savunan alana ontolojik realizm, var olan varlıkların bir bilen özneye bağlı olarak var olduğunu savunan alana ise bilgiden dolayı epistemolojik realizm diyoruz. Bu açıdan bakıldığında realizm genel olarak varlık vardır der ancak varlık ne türden varlık vardır sorusuna farklı cevaplar vermektedir. </a:t>
            </a:r>
          </a:p>
        </p:txBody>
      </p:sp>
    </p:spTree>
    <p:extLst>
      <p:ext uri="{BB962C8B-B14F-4D97-AF65-F5344CB8AC3E}">
        <p14:creationId xmlns:p14="http://schemas.microsoft.com/office/powerpoint/2010/main" val="1727140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Varlık</a:t>
            </a:r>
            <a:endParaRPr lang="tr-TR" dirty="0"/>
          </a:p>
        </p:txBody>
      </p:sp>
      <p:sp>
        <p:nvSpPr>
          <p:cNvPr id="3" name="İçerik Yer Tutucusu 2"/>
          <p:cNvSpPr>
            <a:spLocks noGrp="1"/>
          </p:cNvSpPr>
          <p:nvPr>
            <p:ph idx="1"/>
          </p:nvPr>
        </p:nvSpPr>
        <p:spPr/>
        <p:txBody>
          <a:bodyPr rtlCol="0">
            <a:normAutofit fontScale="92500" lnSpcReduction="20000"/>
          </a:bodyPr>
          <a:lstStyle/>
          <a:p>
            <a:pPr marL="109728" indent="0">
              <a:buNone/>
            </a:pPr>
            <a:r>
              <a:rPr lang="tr-TR" dirty="0"/>
              <a:t>Realist anlayış altında bir yaklaşım olan </a:t>
            </a:r>
            <a:r>
              <a:rPr lang="tr-TR" dirty="0">
                <a:solidFill>
                  <a:srgbClr val="FF0000"/>
                </a:solidFill>
              </a:rPr>
              <a:t>idealizm</a:t>
            </a:r>
            <a:r>
              <a:rPr lang="tr-TR" dirty="0"/>
              <a:t>, varlığı maddi olmayan tinsel yani akıl ve düşünce ile vücut bulan bir varlık olarak kabul eder. Antik Yunan felsefesinin en önemli filozoflarından ve idealizmin en önemli temsilcilerinden olan Platon’un varlık konusundaki görüşlerinde gerçek varlığı değişmez, kalıcı ve ebedi-ezeli olarak gören </a:t>
            </a:r>
            <a:r>
              <a:rPr lang="tr-TR" dirty="0" err="1"/>
              <a:t>Elea</a:t>
            </a:r>
            <a:r>
              <a:rPr lang="tr-TR" dirty="0"/>
              <a:t> okulunun tesirlerini görmekteyiz. Platon, ilk kez </a:t>
            </a:r>
            <a:r>
              <a:rPr lang="tr-TR" dirty="0" err="1"/>
              <a:t>Phaidon</a:t>
            </a:r>
            <a:r>
              <a:rPr lang="tr-TR" dirty="0"/>
              <a:t> diyaloglarında bütünlüklü biçimde ilk kez ortaya koyduğu idealar öğretisinde; bir tarafta değişebilen nesne dünyasını, diğer tarafta idea (</a:t>
            </a:r>
            <a:r>
              <a:rPr lang="tr-TR" dirty="0" err="1"/>
              <a:t>eidos</a:t>
            </a:r>
            <a:r>
              <a:rPr lang="tr-TR" dirty="0"/>
              <a:t>) olarak ifade ettiği değişmez, ezeli ve ebedi, sadece akılsal olarak kavranabilen gerçek varlıklar dünyasını tanımlamıştır. İdealar öğretisinde bu iki farklı dünya arasındaki ilişki pay alma üzerine gerçekleşse de, bunu yetersiz gören Aristoteles bu iki dünyayı birleştirme çabasındadır.   Aristoteles’e göre asıl varlık idea cinsinden formlardır. Ona göre maddi olan olanaklara sahip bir şeydir ve form onun gerçekleşmesine imkân sağlar. </a:t>
            </a:r>
            <a:r>
              <a:rPr lang="tr-TR" dirty="0" smtClean="0"/>
              <a:t>. </a:t>
            </a:r>
            <a:endParaRPr lang="tr-TR" dirty="0"/>
          </a:p>
          <a:p>
            <a:pPr marL="109728" indent="0">
              <a:buNone/>
            </a:pPr>
            <a:endParaRPr lang="tr-TR" dirty="0"/>
          </a:p>
        </p:txBody>
      </p:sp>
    </p:spTree>
    <p:extLst>
      <p:ext uri="{BB962C8B-B14F-4D97-AF65-F5344CB8AC3E}">
        <p14:creationId xmlns:p14="http://schemas.microsoft.com/office/powerpoint/2010/main" val="1821005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Varlık</a:t>
            </a:r>
            <a:endParaRPr lang="tr-TR" dirty="0"/>
          </a:p>
        </p:txBody>
      </p:sp>
      <p:sp>
        <p:nvSpPr>
          <p:cNvPr id="3" name="İçerik Yer Tutucusu 2"/>
          <p:cNvSpPr>
            <a:spLocks noGrp="1"/>
          </p:cNvSpPr>
          <p:nvPr>
            <p:ph idx="1"/>
          </p:nvPr>
        </p:nvSpPr>
        <p:spPr/>
        <p:txBody>
          <a:bodyPr rtlCol="0">
            <a:normAutofit fontScale="85000" lnSpcReduction="20000"/>
          </a:bodyPr>
          <a:lstStyle/>
          <a:p>
            <a:r>
              <a:rPr lang="tr-TR" dirty="0"/>
              <a:t>Varlığın idea türünden olan başka bir filozof </a:t>
            </a:r>
            <a:r>
              <a:rPr lang="tr-TR" dirty="0" err="1"/>
              <a:t>Hegel’dir</a:t>
            </a:r>
            <a:r>
              <a:rPr lang="tr-TR" dirty="0"/>
              <a:t>. Ona göre gerçek varlık, kendinde olan potansiyeli gerçekleştirme amacında olan ve bu yüzden diyalektik süreç ile sürekli değişen ve gelişen </a:t>
            </a:r>
            <a:r>
              <a:rPr lang="tr-TR" dirty="0" err="1"/>
              <a:t>Geist’tır</a:t>
            </a:r>
            <a:r>
              <a:rPr lang="tr-TR" dirty="0"/>
              <a:t> (tin).  Varlığın diyalektik gelişim süreci, yani bir bakıma özgürleşmesi birinci aşamada kendi içinde ve olanaklara sahip olan idea, ikinci aşamada ise ideanın kendini gerçekleştirmek için doğa ile temasını kapsar. İkinci aşamada idea doğada kendi özüne aykırı bir duruma düşer ve çatışma yaşanır. Üçüncü aşamada bu aykırılığı yok etmek için kültür dünyası devreye girer, zorunluluklardan özgürlüğe ulaşılır. Ona göre bir ağacın gerçeği meyvedir ve baştaki tomurcuğun amacı içindeki potansiyeli gerçekleştirerek meyve olmaktır. Tomurcuk çiçeğin açmasıyla yiter, çiçek ne zamanki meyveye dönüşür, yani bitkiye ilişkin hakikat ortaya çıkar, çiçeğin bitkinin yanlış bir açılımı (</a:t>
            </a:r>
            <a:r>
              <a:rPr lang="tr-TR" dirty="0" err="1"/>
              <a:t>manifestation</a:t>
            </a:r>
            <a:r>
              <a:rPr lang="tr-TR" dirty="0"/>
              <a:t>) olduğu görülür. İster tomurcuk ister çiçek isterse meyve birbirinden sadece ayrı değildir, ötesi, bir sonraki bağdaşmaz şekilde diğerinin yerini alır; birbiri ile çatışan ama biri diğerine bağımlı formlar organik bütünün anları (momentler) olarak karşımıza çıkar. </a:t>
            </a:r>
          </a:p>
        </p:txBody>
      </p:sp>
    </p:spTree>
    <p:extLst>
      <p:ext uri="{BB962C8B-B14F-4D97-AF65-F5344CB8AC3E}">
        <p14:creationId xmlns:p14="http://schemas.microsoft.com/office/powerpoint/2010/main" val="3364385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Varlık</a:t>
            </a:r>
            <a:endParaRPr lang="tr-TR" dirty="0"/>
          </a:p>
        </p:txBody>
      </p:sp>
      <p:sp>
        <p:nvSpPr>
          <p:cNvPr id="3" name="İçerik Yer Tutucusu 2"/>
          <p:cNvSpPr>
            <a:spLocks noGrp="1"/>
          </p:cNvSpPr>
          <p:nvPr>
            <p:ph idx="1"/>
          </p:nvPr>
        </p:nvSpPr>
        <p:spPr/>
        <p:txBody>
          <a:bodyPr rtlCol="0">
            <a:normAutofit fontScale="77500" lnSpcReduction="20000"/>
          </a:bodyPr>
          <a:lstStyle/>
          <a:p>
            <a:pPr marL="109728" indent="0">
              <a:buNone/>
            </a:pPr>
            <a:r>
              <a:rPr lang="tr-TR" dirty="0"/>
              <a:t>Realizm altındaki diğer bir yaklaşım varlığı </a:t>
            </a:r>
            <a:r>
              <a:rPr lang="tr-TR" dirty="0">
                <a:solidFill>
                  <a:srgbClr val="FF0000"/>
                </a:solidFill>
              </a:rPr>
              <a:t>madde olarak kabul eden </a:t>
            </a:r>
            <a:r>
              <a:rPr lang="tr-TR" dirty="0"/>
              <a:t>yaklaşımdır. Bu yaklaşım kendi içinde çeşitlense de özünde varlık öncesiz madde türünde vardır ve bize veya idea ile bağlantısı yoktur. Her ne kadar ilk çağ materyalistleri ilk varlığı su, hava ya bağlamış olsa da mekanik materyalizm gerçek varlığı bölünmez atom ve boşluk ve atomların kendinden mekanik hareketine veya </a:t>
            </a:r>
            <a:r>
              <a:rPr lang="tr-TR" dirty="0" err="1"/>
              <a:t>Hobbes</a:t>
            </a:r>
            <a:r>
              <a:rPr lang="tr-TR" dirty="0"/>
              <a:t> gibi boşluğu reddederek dolu bir evrende yer kaplayan mekanik yasalar bağlamında hareket halindeki cisimlere bağlamıştır. Marks ve Engels tarafından savunulan diğer bir yaklaşım olan diyalektik materyalizm de ise var olan madde cinsindendir ama varlığı ve hareketi ve değişimi mekanik değil ancak içeriğinde çatışma ve çelişkiler barındıran diyalektik yasalara tabidir. İçeriğinde çatışma ve çelişkiler barındıran bu itici güç sayesinde madde sürekli devrimsel ve sıçramalı değişim ve gelişim gösterir ve bir önceki halinde farklı öz niteliklere kavuşur. Diyalektiğin </a:t>
            </a:r>
            <a:r>
              <a:rPr lang="tr-TR" i="1" dirty="0"/>
              <a:t>nicelikten niteliğe dönüş yasasına</a:t>
            </a:r>
            <a:r>
              <a:rPr lang="tr-TR" dirty="0"/>
              <a:t> göre, madde belirli bir nicelik seviyesine ulaştıktan sonra, yeni bir nitelik sıçrama ve ani haliyle o varlıkta ortaya çıkar. Suyun kaynayarak buhar haline dönmesi, cansız varlığın yaşam niteliği kazanması, Marks’a göre yaşamın bilinçli varlığa dönüşmesi niceliğin niteliğe dönüşmesi olarak addedilmiştir. </a:t>
            </a:r>
          </a:p>
        </p:txBody>
      </p:sp>
    </p:spTree>
    <p:extLst>
      <p:ext uri="{BB962C8B-B14F-4D97-AF65-F5344CB8AC3E}">
        <p14:creationId xmlns:p14="http://schemas.microsoft.com/office/powerpoint/2010/main" val="938549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Varlık</a:t>
            </a:r>
            <a:endParaRPr lang="tr-TR" dirty="0"/>
          </a:p>
        </p:txBody>
      </p:sp>
      <p:sp>
        <p:nvSpPr>
          <p:cNvPr id="3" name="İçerik Yer Tutucusu 2"/>
          <p:cNvSpPr>
            <a:spLocks noGrp="1"/>
          </p:cNvSpPr>
          <p:nvPr>
            <p:ph idx="1"/>
          </p:nvPr>
        </p:nvSpPr>
        <p:spPr/>
        <p:txBody>
          <a:bodyPr rtlCol="0">
            <a:normAutofit fontScale="77500" lnSpcReduction="20000"/>
          </a:bodyPr>
          <a:lstStyle/>
          <a:p>
            <a:pPr marL="109728" indent="0">
              <a:buNone/>
            </a:pPr>
            <a:r>
              <a:rPr lang="tr-TR" dirty="0"/>
              <a:t>Bir tarafta idealist diğer tarafta materyalist yaklaşımın olması her ikisini kapsayan sentez </a:t>
            </a:r>
            <a:r>
              <a:rPr lang="tr-TR" dirty="0">
                <a:solidFill>
                  <a:srgbClr val="FF0000"/>
                </a:solidFill>
              </a:rPr>
              <a:t>düalist varlık anlayışının </a:t>
            </a:r>
            <a:r>
              <a:rPr lang="tr-TR" dirty="0"/>
              <a:t>oluşmasına sebebiyet vermiştir. Fransız filozof Rene Descartes’in varlık anlayışına göre yaratan ve yaratılan olmak üzere birbirinden özce farklı iki töz vardır. Descartes kendinden olan, hiç bir şeye dayanmadan var olan sonsuz töz olarak Tanrı’yı tanımlamıştır. Buna karşın bir yaratana ihtiyaç duyan sonlu töz ise madde ve ruh olmak üzere ikiye ayrılır. Varlıkları birbirine dayanmayan bu sonlu tözlerden madde yer kaplar ama düşünemez ruh ise düşünür ama yer kaplayamaz. Descartes’in söylemleri varlığı zorunlu (</a:t>
            </a:r>
            <a:r>
              <a:rPr lang="tr-TR" dirty="0" err="1"/>
              <a:t>vâcibü’l-vücûd</a:t>
            </a:r>
            <a:r>
              <a:rPr lang="tr-TR" dirty="0"/>
              <a:t>) ve mümkün varlık (</a:t>
            </a:r>
            <a:r>
              <a:rPr lang="tr-TR" dirty="0" err="1"/>
              <a:t>mümkinü’l-vücûd</a:t>
            </a:r>
            <a:r>
              <a:rPr lang="tr-TR" dirty="0"/>
              <a:t>) olarak ikiye ayıran İslam filozofu Farabi ile benzerlik gösterir. Zorunlu varlık olarak Tanrı’yı işaret eden Farabi, mümkün varlığı yer işgal eden ve hareket eden madde ve aklen ulaşılan tefekkürden ibaret sunmaktadır. Farabi’ye göre madde Allah’ın zahiri Halk (mülk ve şehadet) âleminden tefekkür ise Allah’ın batini </a:t>
            </a:r>
            <a:r>
              <a:rPr lang="tr-TR" dirty="0" err="1"/>
              <a:t>Emr</a:t>
            </a:r>
            <a:r>
              <a:rPr lang="tr-TR" dirty="0"/>
              <a:t> (melekût ve </a:t>
            </a:r>
            <a:r>
              <a:rPr lang="tr-TR" dirty="0" err="1"/>
              <a:t>gayb</a:t>
            </a:r>
            <a:r>
              <a:rPr lang="tr-TR" dirty="0"/>
              <a:t>) âlemindendir. Mahiyetleri nedeniyle birine tesir eden kuvvet diğerine tesir etmediğinden madde ve tefekkürün varlığı birbirine dayanmaz ve birbirlerinden açık ve seçik şekilde ayrılır. </a:t>
            </a:r>
          </a:p>
        </p:txBody>
      </p:sp>
    </p:spTree>
    <p:extLst>
      <p:ext uri="{BB962C8B-B14F-4D97-AF65-F5344CB8AC3E}">
        <p14:creationId xmlns:p14="http://schemas.microsoft.com/office/powerpoint/2010/main" val="3674382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Varlık</a:t>
            </a:r>
            <a:endParaRPr lang="tr-TR" dirty="0"/>
          </a:p>
        </p:txBody>
      </p:sp>
      <p:sp>
        <p:nvSpPr>
          <p:cNvPr id="3" name="İçerik Yer Tutucusu 2"/>
          <p:cNvSpPr>
            <a:spLocks noGrp="1"/>
          </p:cNvSpPr>
          <p:nvPr>
            <p:ph idx="1"/>
          </p:nvPr>
        </p:nvSpPr>
        <p:spPr/>
        <p:txBody>
          <a:bodyPr rtlCol="0">
            <a:normAutofit fontScale="85000" lnSpcReduction="20000"/>
          </a:bodyPr>
          <a:lstStyle/>
          <a:p>
            <a:pPr marL="109728" indent="0">
              <a:buNone/>
            </a:pPr>
            <a:r>
              <a:rPr lang="tr-TR" dirty="0"/>
              <a:t>Realist varlık anlayışı altında ele alınacak dördüncü yaklaşım </a:t>
            </a:r>
            <a:r>
              <a:rPr lang="tr-TR" dirty="0">
                <a:solidFill>
                  <a:srgbClr val="FF0000"/>
                </a:solidFill>
              </a:rPr>
              <a:t>varlığı fenomen </a:t>
            </a:r>
            <a:r>
              <a:rPr lang="tr-TR" dirty="0"/>
              <a:t>olarak gören söylemdir.  Kökleri Kant ve daha sonra </a:t>
            </a:r>
            <a:r>
              <a:rPr lang="tr-TR" dirty="0" err="1"/>
              <a:t>Husserl’e</a:t>
            </a:r>
            <a:r>
              <a:rPr lang="tr-TR" dirty="0"/>
              <a:t> dayanan bu yaklaşım insan zihninden tam anlamıyla bağımsız olmayan bir varlık alanını tanımlar. Kant’a göre varlık bilgisi, anlama ve duyusal algılama yetisinden elde edilen ham malzemenin zihinde birleştirilip bir birlik kazanması ve zihindeki kategoriler aracılığı ile bir yapı kazandırılması ile oluşur. Bu varlık bizim bilgimiz dahilinde oluşan varlık olup biz bu varlığı ancak duyu verileri ile elde edilen görünüşü (fenomen) ile biliriz. Kant’a göre bu varlığın ötesinde kendi başına şeylerle (</a:t>
            </a:r>
            <a:r>
              <a:rPr lang="tr-TR" i="1" dirty="0"/>
              <a:t>Ding an </a:t>
            </a:r>
            <a:r>
              <a:rPr lang="tr-TR" i="1" dirty="0" err="1"/>
              <a:t>sich</a:t>
            </a:r>
            <a:r>
              <a:rPr lang="tr-TR" dirty="0"/>
              <a:t>) var olanlar (numen) vardır ki biz bu kategorilere uymayan; aklın mevcut yetileri ile bilinemeyen şeyleri kavrayamayız.  Dolayısıyla Kant düşüncesinde varlık fenomendir ve ancak bilen öznenin bilinci, olanak ve bilgi imkânları tarafından var olan bir varlıktır.  Bilgiyi sınırı ve insan bağımlı tanımlayan Kant’ın, varlık alanını, algımızdan bağımsız bize görünmeyen asıl varlık alanı (numen) ve numenin bu dünyadaki görüntüleri olan bize görünen varlık alanı (fenomen) olarak kategorize ettiğini görüyoruz. </a:t>
            </a:r>
          </a:p>
        </p:txBody>
      </p:sp>
    </p:spTree>
    <p:extLst>
      <p:ext uri="{BB962C8B-B14F-4D97-AF65-F5344CB8AC3E}">
        <p14:creationId xmlns:p14="http://schemas.microsoft.com/office/powerpoint/2010/main" val="3493375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ğitim sunusu">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5310_TF03460604" id="{B907DBB3-4E67-4415-ADAE-0DCAA6E8B6F3}" vid="{1830F63D-7166-45C8-9B0B-CAE90AE85AA8}"/>
    </a:ext>
  </a:extLst>
</a:theme>
</file>

<file path=ppt/theme/theme2.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Eğitim sunusu</Template>
  <TotalTime>16</TotalTime>
  <Words>2761</Words>
  <Application>Microsoft Office PowerPoint</Application>
  <PresentationFormat>Geniş ekran</PresentationFormat>
  <Paragraphs>79</Paragraphs>
  <Slides>19</Slides>
  <Notes>13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Georgia</vt:lpstr>
      <vt:lpstr>Wingdings 2</vt:lpstr>
      <vt:lpstr>Eğitim sunusu</vt:lpstr>
      <vt:lpstr>Tasarımda Anlam Ders 1: Varlık ve Bilgi</vt:lpstr>
      <vt:lpstr>Varlık (ontoloji)</vt:lpstr>
      <vt:lpstr>Varlık</vt:lpstr>
      <vt:lpstr>Varlık</vt:lpstr>
      <vt:lpstr>Varlık</vt:lpstr>
      <vt:lpstr>Varlık</vt:lpstr>
      <vt:lpstr>Varlık</vt:lpstr>
      <vt:lpstr>Varlık</vt:lpstr>
      <vt:lpstr>Varlık</vt:lpstr>
      <vt:lpstr>Varlık</vt:lpstr>
      <vt:lpstr>Varlık</vt:lpstr>
      <vt:lpstr>Varlık</vt:lpstr>
      <vt:lpstr>Varlık</vt:lpstr>
      <vt:lpstr>Bilgi (epistomoloji)</vt:lpstr>
      <vt:lpstr>Bilgi (Önemli Not)</vt:lpstr>
      <vt:lpstr>Bilgi (epistomoloji)</vt:lpstr>
      <vt:lpstr>Bilgi (epistomoloji)</vt:lpstr>
      <vt:lpstr>Bilgi (epistomoloji)</vt:lpstr>
      <vt:lpstr>Bilgi (epistomoloji)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2: Varlık ve Bilgi</dc:title>
  <dc:creator>SERKAN GÜNEŞ</dc:creator>
  <cp:lastModifiedBy>SERKAN</cp:lastModifiedBy>
  <cp:revision>4</cp:revision>
  <dcterms:created xsi:type="dcterms:W3CDTF">2018-10-03T05:29:06Z</dcterms:created>
  <dcterms:modified xsi:type="dcterms:W3CDTF">2021-10-10T17:24:53Z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