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140"/>
            <a:ext cx="7772400" cy="8450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41934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8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1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854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8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42D6-13D3-4DC5-9EA0-4DAD6C1D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C61A1D-470A-4C89-9C20-FC70811F5E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2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6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3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ADF86-8590-4DED-BDE9-EE769AD37CD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1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150" y="21221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765F-A57E-4407-B306-12EBA18B669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untit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5641"/>
            <a:ext cx="8842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71600" y="6174241"/>
            <a:ext cx="191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100317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1E9200-C9F6-44BC-B860-79925F191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" y="1527628"/>
            <a:ext cx="8410575" cy="419342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 a good meeting</a:t>
            </a:r>
          </a:p>
          <a:p>
            <a:pPr algn="ctr"/>
            <a:b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(Lodge Room &amp; </a:t>
            </a:r>
            <a:r>
              <a:rPr lang="en-US"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Committees)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8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6551-36D7-40DA-B4B6-C78C68EC8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Do’s and Don’ts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A53FA-AA67-402D-A091-C0472DAA5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No drinks in Lodge room and during meetings</a:t>
            </a:r>
          </a:p>
          <a:p>
            <a:pPr marL="457200" indent="-457200">
              <a:buFontTx/>
              <a:buChar char="-"/>
            </a:pPr>
            <a:r>
              <a:rPr lang="en-US" b="0" i="0" dirty="0">
                <a:solidFill>
                  <a:schemeClr val="tx1"/>
                </a:solidFill>
                <a:effectLst/>
              </a:rPr>
              <a:t>Don’t invite people who don’t need to be there</a:t>
            </a:r>
          </a:p>
          <a:p>
            <a:pPr marL="457200" indent="-457200">
              <a:buFontTx/>
              <a:buChar char="-"/>
            </a:pPr>
            <a:r>
              <a:rPr lang="en-US" b="0" i="0" dirty="0">
                <a:solidFill>
                  <a:schemeClr val="tx1"/>
                </a:solidFill>
                <a:effectLst/>
              </a:rPr>
              <a:t>Don’t schedule your meetings at the last minute so people don’t have time to prepare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Non-Elks (family and friends) are not permitted in Lodge for Initiation (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Do not address the ER without standing (Roberts Rules)</a:t>
            </a:r>
          </a:p>
          <a:p>
            <a:pPr marL="457200" indent="-4572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1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CB49-F717-4418-BD83-D3050FD5C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Common Mistakes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E9E17-BBA5-45E2-B6F6-9A4A4FD91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0" i="0" u="none" strike="noStrike" baseline="0" dirty="0">
                <a:solidFill>
                  <a:srgbClr val="000000"/>
                </a:solidFill>
              </a:rPr>
              <a:t>Needless motions. For example, motions to ac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cept reports on which no action is taken, motions to approve minutes of previous meetings, and motions to close nominations. </a:t>
            </a:r>
          </a:p>
          <a:p>
            <a:pPr algn="just"/>
            <a:endParaRPr lang="en-US" b="0" i="0" u="none" strike="noStrike" baseline="0" dirty="0">
              <a:solidFill>
                <a:srgbClr val="221E1F"/>
              </a:solidFill>
            </a:endParaRPr>
          </a:p>
          <a:p>
            <a:pPr algn="just"/>
            <a:r>
              <a:rPr lang="en-US" b="0" i="0" u="none" strike="noStrike" baseline="0" dirty="0">
                <a:solidFill>
                  <a:srgbClr val="000000"/>
                </a:solidFill>
              </a:rPr>
              <a:t>Failure of the Chair to state motions, call for 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negative vote, announce results of vote or generally follow parliamentary forms. </a:t>
            </a:r>
          </a:p>
        </p:txBody>
      </p:sp>
    </p:spTree>
    <p:extLst>
      <p:ext uri="{BB962C8B-B14F-4D97-AF65-F5344CB8AC3E}">
        <p14:creationId xmlns:p14="http://schemas.microsoft.com/office/powerpoint/2010/main" val="224179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72DA-3D54-4E58-A5D4-04D46956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Common Mistakes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2675-144D-4B58-B43A-79EE1AF0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8727"/>
            <a:ext cx="8229600" cy="4525963"/>
          </a:xfrm>
        </p:spPr>
        <p:txBody>
          <a:bodyPr/>
          <a:lstStyle/>
          <a:p>
            <a:pPr algn="just"/>
            <a:r>
              <a:rPr lang="en-US" b="0" i="0" u="none" strike="noStrike" baseline="0" dirty="0">
                <a:solidFill>
                  <a:srgbClr val="000000"/>
                </a:solidFill>
              </a:rPr>
              <a:t>Failure of a Member to make a proposal and 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put into form of a motion, or to state clearly and concisely what the motion is. </a:t>
            </a:r>
          </a:p>
          <a:p>
            <a:pPr algn="just"/>
            <a:endParaRPr lang="en-US" b="0" i="0" u="none" strike="noStrike" baseline="0" dirty="0">
              <a:solidFill>
                <a:srgbClr val="221E1F"/>
              </a:solidFill>
            </a:endParaRPr>
          </a:p>
          <a:p>
            <a:pPr algn="just"/>
            <a:r>
              <a:rPr lang="en-US" b="0" i="0" u="none" strike="noStrike" baseline="0" dirty="0">
                <a:solidFill>
                  <a:srgbClr val="000000"/>
                </a:solidFill>
              </a:rPr>
              <a:t>Failure of Chair to rule promptly, call motions 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out of order, and decide on controversies.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55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CB49-F717-4418-BD83-D3050FD5C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Common Mistakes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E9E17-BBA5-45E2-B6F6-9A4A4FD91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u="none" strike="noStrike" baseline="0" dirty="0">
                <a:solidFill>
                  <a:srgbClr val="221E1F"/>
                </a:solidFill>
              </a:rPr>
              <a:t>5.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Failure of Chair to control debate: </a:t>
            </a:r>
            <a:r>
              <a:rPr lang="en-US" b="1" i="1" u="none" strike="noStrike" baseline="0" dirty="0">
                <a:solidFill>
                  <a:srgbClr val="221E1F"/>
                </a:solidFill>
              </a:rPr>
              <a:t>(a) 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Permitting personalities and animosities to be injected, and </a:t>
            </a:r>
            <a:r>
              <a:rPr lang="en-US" b="1" i="1" u="none" strike="noStrike" baseline="0" dirty="0">
                <a:solidFill>
                  <a:srgbClr val="221E1F"/>
                </a:solidFill>
              </a:rPr>
              <a:t>(b) 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Allowing debate to get off permissible subject under procedures. </a:t>
            </a:r>
          </a:p>
          <a:p>
            <a:pPr algn="just"/>
            <a:endParaRPr lang="en-US" b="0" i="0" u="none" strike="noStrike" baseline="0" dirty="0">
              <a:solidFill>
                <a:srgbClr val="221E1F"/>
              </a:solidFill>
            </a:endParaRPr>
          </a:p>
          <a:p>
            <a:pPr algn="just"/>
            <a:r>
              <a:rPr lang="en-US" b="1" i="1" u="none" strike="noStrike" baseline="0" dirty="0">
                <a:solidFill>
                  <a:srgbClr val="221E1F"/>
                </a:solidFill>
              </a:rPr>
              <a:t>6.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Failure of Chair to use powers of general con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sent to expedite business. </a:t>
            </a:r>
          </a:p>
          <a:p>
            <a:pPr algn="just"/>
            <a:endParaRPr lang="en-US" b="0" i="0" u="none" strike="noStrike" baseline="0" dirty="0">
              <a:solidFill>
                <a:srgbClr val="221E1F"/>
              </a:solidFill>
            </a:endParaRPr>
          </a:p>
          <a:p>
            <a:pPr algn="just"/>
            <a:r>
              <a:rPr lang="en-US" b="1" i="1" u="none" strike="noStrike" baseline="0" dirty="0">
                <a:solidFill>
                  <a:srgbClr val="221E1F"/>
                </a:solidFill>
              </a:rPr>
              <a:t>7.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Failure of Chair to move promptly and efficiently </a:t>
            </a:r>
            <a:r>
              <a:rPr lang="en-US" b="0" i="0" u="none" strike="noStrike" baseline="0" dirty="0">
                <a:solidFill>
                  <a:srgbClr val="221E1F"/>
                </a:solidFill>
              </a:rPr>
              <a:t>through business at hand and preside as the controlling and guiding hand of the meeting.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3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866F-2432-4296-B958-0A78DBC8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Seven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5EF0-9A72-4068-AC7F-6642247A7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meeting that drones on and on; </a:t>
            </a:r>
          </a:p>
          <a:p>
            <a:r>
              <a:rPr lang="en-US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meeting where everyone sits fiddling with his or her smartphone; </a:t>
            </a:r>
          </a:p>
          <a:p>
            <a:r>
              <a:rPr lang="en-US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meeting that the Bar Manager hijacks; </a:t>
            </a:r>
          </a:p>
          <a:p>
            <a:r>
              <a:rPr lang="en-US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the meeting where almost everyone in the room is wondering the same thing: Why am I even here?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0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Make your objective clear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ust have a specific and defined purpose</a:t>
            </a:r>
          </a:p>
          <a:p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I seek to accomplish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Create a set agenda</a:t>
            </a:r>
          </a:p>
          <a:p>
            <a:pPr lvl="1"/>
            <a:r>
              <a:rPr 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Available to 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544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Consider who is invited. </a:t>
            </a:r>
            <a:endParaRPr lang="en-US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 really needs to be there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nvite the right people 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Make sure items are relevant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1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Stick to your schedule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 an agenda to cover what needs to be discussed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Limit the meeting to 1 hour</a:t>
            </a:r>
          </a:p>
          <a:p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 a timeline that allots a certain number of minutes to each item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Copies to each attendee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2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Take no hostages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Call out p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erson talking more than his fair share of time</a:t>
            </a:r>
          </a:p>
          <a:p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 public about it</a:t>
            </a:r>
          </a:p>
          <a:p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Establishing ground rules early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US" sz="3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 a consistent framework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106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Start on time, end on time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responsible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running regular meetings promptly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day, and time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others valuable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8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Ban technology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325" y="155062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Loose the cell phones,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Ipads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a PC for the one who is taking notes</a:t>
            </a:r>
          </a:p>
          <a:p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Maintain focus on the meeting and needed contributions</a:t>
            </a:r>
          </a:p>
          <a:p>
            <a:pPr lvl="1"/>
            <a:r>
              <a:rPr lang="en-US" sz="3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Eyes up here, please!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7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31AD-FB21-42AA-ACB5-02D04158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722F-9BB2-41DA-B13A-24234F45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the minutes out within 24 hours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interpretations of discussion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 the responsibilities given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 tasks delegated, and any assigned deadlines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at next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3D030F-FEB8-47C4-B65F-B033C0BEB7FE}"/>
              </a:ext>
            </a:extLst>
          </p:cNvPr>
          <p:cNvSpPr txBox="1"/>
          <p:nvPr/>
        </p:nvSpPr>
        <p:spPr>
          <a:xfrm>
            <a:off x="2286000" y="31157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Follow 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2574898"/>
      </p:ext>
    </p:extLst>
  </p:cSld>
  <p:clrMapOvr>
    <a:masterClrMapping/>
  </p:clrMapOvr>
</p:sld>
</file>

<file path=ppt/theme/theme1.xml><?xml version="1.0" encoding="utf-8"?>
<a:theme xmlns:a="http://schemas.openxmlformats.org/drawingml/2006/main" name="2021-2022 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-2022 Training Template" id="{2DC6F41C-AD53-4E5D-AB2E-B595E76119D4}" vid="{1E99ED26-2244-4185-9094-976064511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2021-2022 Training Template</Template>
  <TotalTime>237</TotalTime>
  <Words>514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2021-2022 Training Template</vt:lpstr>
      <vt:lpstr>PowerPoint Presentation</vt:lpstr>
      <vt:lpstr>Seven Steps</vt:lpstr>
      <vt:lpstr>1. Make your objective clear</vt:lpstr>
      <vt:lpstr>2. Consider who is invited. </vt:lpstr>
      <vt:lpstr>3. Stick to your schedule</vt:lpstr>
      <vt:lpstr>4. Take no hostages</vt:lpstr>
      <vt:lpstr>5. Start on time, end on time</vt:lpstr>
      <vt:lpstr>6. Ban technology</vt:lpstr>
      <vt:lpstr>PowerPoint Presentation</vt:lpstr>
      <vt:lpstr>8. Do’s and Don’ts</vt:lpstr>
      <vt:lpstr>8. Common Mistakes</vt:lpstr>
      <vt:lpstr>Common Mistakes</vt:lpstr>
      <vt:lpstr>Common Mistakes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Mishaga</dc:creator>
  <cp:lastModifiedBy>Andrew Mishaga</cp:lastModifiedBy>
  <cp:revision>6</cp:revision>
  <dcterms:created xsi:type="dcterms:W3CDTF">2021-09-15T15:18:34Z</dcterms:created>
  <dcterms:modified xsi:type="dcterms:W3CDTF">2022-03-14T14:51:29Z</dcterms:modified>
</cp:coreProperties>
</file>