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72" r:id="rId3"/>
    <p:sldId id="273" r:id="rId4"/>
    <p:sldId id="284" r:id="rId5"/>
    <p:sldId id="281" r:id="rId6"/>
    <p:sldId id="278" r:id="rId7"/>
    <p:sldId id="279" r:id="rId8"/>
    <p:sldId id="280" r:id="rId9"/>
    <p:sldId id="282" r:id="rId10"/>
    <p:sldId id="283" r:id="rId11"/>
    <p:sldId id="285" r:id="rId12"/>
    <p:sldId id="271" r:id="rId13"/>
  </p:sldIdLst>
  <p:sldSz cx="12192000" cy="6858000"/>
  <p:notesSz cx="9236075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54788" autoAdjust="0"/>
  </p:normalViewPr>
  <p:slideViewPr>
    <p:cSldViewPr snapToGrid="0">
      <p:cViewPr varScale="1">
        <p:scale>
          <a:sx n="80" d="100"/>
          <a:sy n="80" d="100"/>
        </p:scale>
        <p:origin x="754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Mishaga" userId="f3698c1139c42a7b" providerId="LiveId" clId="{ED34FD13-E94A-47D3-A683-A15C3D4763DA}"/>
    <pc:docChg chg="modSld">
      <pc:chgData name="Andrew Mishaga" userId="f3698c1139c42a7b" providerId="LiveId" clId="{ED34FD13-E94A-47D3-A683-A15C3D4763DA}" dt="2022-03-10T17:25:38.699" v="184" actId="20577"/>
      <pc:docMkLst>
        <pc:docMk/>
      </pc:docMkLst>
      <pc:sldChg chg="modSp mod">
        <pc:chgData name="Andrew Mishaga" userId="f3698c1139c42a7b" providerId="LiveId" clId="{ED34FD13-E94A-47D3-A683-A15C3D4763DA}" dt="2022-03-10T17:24:41.241" v="156" actId="20577"/>
        <pc:sldMkLst>
          <pc:docMk/>
          <pc:sldMk cId="224282577" sldId="278"/>
        </pc:sldMkLst>
        <pc:spChg chg="mod">
          <ac:chgData name="Andrew Mishaga" userId="f3698c1139c42a7b" providerId="LiveId" clId="{ED34FD13-E94A-47D3-A683-A15C3D4763DA}" dt="2022-03-10T17:24:41.241" v="156" actId="20577"/>
          <ac:spMkLst>
            <pc:docMk/>
            <pc:sldMk cId="224282577" sldId="278"/>
            <ac:spMk id="3" creationId="{E6CFC131-52DB-4658-9BB6-CB8A15208B75}"/>
          </ac:spMkLst>
        </pc:spChg>
      </pc:sldChg>
      <pc:sldChg chg="modSp mod">
        <pc:chgData name="Andrew Mishaga" userId="f3698c1139c42a7b" providerId="LiveId" clId="{ED34FD13-E94A-47D3-A683-A15C3D4763DA}" dt="2022-03-07T08:27:31.921" v="0" actId="6549"/>
        <pc:sldMkLst>
          <pc:docMk/>
          <pc:sldMk cId="66350809" sldId="279"/>
        </pc:sldMkLst>
        <pc:spChg chg="mod">
          <ac:chgData name="Andrew Mishaga" userId="f3698c1139c42a7b" providerId="LiveId" clId="{ED34FD13-E94A-47D3-A683-A15C3D4763DA}" dt="2022-03-07T08:27:31.921" v="0" actId="6549"/>
          <ac:spMkLst>
            <pc:docMk/>
            <pc:sldMk cId="66350809" sldId="279"/>
            <ac:spMk id="3" creationId="{E6CFC131-52DB-4658-9BB6-CB8A15208B75}"/>
          </ac:spMkLst>
        </pc:spChg>
      </pc:sldChg>
      <pc:sldChg chg="modSp mod">
        <pc:chgData name="Andrew Mishaga" userId="f3698c1139c42a7b" providerId="LiveId" clId="{ED34FD13-E94A-47D3-A683-A15C3D4763DA}" dt="2022-03-10T17:25:38.699" v="184" actId="20577"/>
        <pc:sldMkLst>
          <pc:docMk/>
          <pc:sldMk cId="245022032" sldId="280"/>
        </pc:sldMkLst>
        <pc:spChg chg="mod">
          <ac:chgData name="Andrew Mishaga" userId="f3698c1139c42a7b" providerId="LiveId" clId="{ED34FD13-E94A-47D3-A683-A15C3D4763DA}" dt="2022-03-10T17:25:38.699" v="184" actId="20577"/>
          <ac:spMkLst>
            <pc:docMk/>
            <pc:sldMk cId="245022032" sldId="280"/>
            <ac:spMk id="3" creationId="{E6CFC131-52DB-4658-9BB6-CB8A15208B75}"/>
          </ac:spMkLst>
        </pc:spChg>
      </pc:sldChg>
      <pc:sldChg chg="modSp mod">
        <pc:chgData name="Andrew Mishaga" userId="f3698c1139c42a7b" providerId="LiveId" clId="{ED34FD13-E94A-47D3-A683-A15C3D4763DA}" dt="2022-03-09T21:46:30.718" v="60" actId="20577"/>
        <pc:sldMkLst>
          <pc:docMk/>
          <pc:sldMk cId="2876372705" sldId="283"/>
        </pc:sldMkLst>
        <pc:spChg chg="mod">
          <ac:chgData name="Andrew Mishaga" userId="f3698c1139c42a7b" providerId="LiveId" clId="{ED34FD13-E94A-47D3-A683-A15C3D4763DA}" dt="2022-03-09T21:46:30.718" v="60" actId="20577"/>
          <ac:spMkLst>
            <pc:docMk/>
            <pc:sldMk cId="2876372705" sldId="283"/>
            <ac:spMk id="3" creationId="{E6CFC131-52DB-4658-9BB6-CB8A15208B75}"/>
          </ac:spMkLst>
        </pc:spChg>
      </pc:sldChg>
      <pc:sldChg chg="modSp mod">
        <pc:chgData name="Andrew Mishaga" userId="f3698c1139c42a7b" providerId="LiveId" clId="{ED34FD13-E94A-47D3-A683-A15C3D4763DA}" dt="2022-03-10T17:22:00.247" v="138" actId="20577"/>
        <pc:sldMkLst>
          <pc:docMk/>
          <pc:sldMk cId="2999006085" sldId="284"/>
        </pc:sldMkLst>
        <pc:spChg chg="mod">
          <ac:chgData name="Andrew Mishaga" userId="f3698c1139c42a7b" providerId="LiveId" clId="{ED34FD13-E94A-47D3-A683-A15C3D4763DA}" dt="2022-03-10T17:22:00.247" v="138" actId="20577"/>
          <ac:spMkLst>
            <pc:docMk/>
            <pc:sldMk cId="2999006085" sldId="284"/>
            <ac:spMk id="3" creationId="{C1BD2749-F07C-432D-9AC2-F7AA920F1A7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2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78E481E8-67DE-49B9-A009-E61E3C04DD1C}" type="datetimeFigureOut">
              <a:rPr lang="en-US" smtClean="0"/>
              <a:t>3/10/2022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6188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73755"/>
            <a:ext cx="7388860" cy="2760346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5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5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4598B4F-004C-40D5-BB36-15AAD5BAC8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16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98B4F-004C-40D5-BB36-15AAD5BAC86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786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98B4F-004C-40D5-BB36-15AAD5BAC86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314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16140"/>
            <a:ext cx="10363200" cy="84500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527628"/>
            <a:ext cx="10363200" cy="41934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E930243-4536-464B-876D-EA37D945B038}" type="datetimeFigureOut">
              <a:rPr lang="en-US" smtClean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4AED-4080-45D6-9092-92D28D3206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21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E930243-4536-464B-876D-EA37D945B038}" type="datetimeFigureOut">
              <a:rPr lang="en-US" smtClean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4AED-4080-45D6-9092-92D28D3206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00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E930243-4536-464B-876D-EA37D945B038}" type="datetimeFigureOut">
              <a:rPr lang="en-US" smtClean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4AED-4080-45D6-9092-92D28D3206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372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E930243-4536-464B-876D-EA37D945B038}" type="datetimeFigureOut">
              <a:rPr lang="en-US" smtClean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4AED-4080-45D6-9092-92D28D3206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56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E930243-4536-464B-876D-EA37D945B038}" type="datetimeFigureOut">
              <a:rPr lang="en-US" smtClean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4AED-4080-45D6-9092-92D28D3206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046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E930243-4536-464B-876D-EA37D945B038}" type="datetimeFigureOut">
              <a:rPr lang="en-US" smtClean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4AED-4080-45D6-9092-92D28D3206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898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E930243-4536-464B-876D-EA37D945B038}" type="datetimeFigureOut">
              <a:rPr lang="en-US" smtClean="0"/>
              <a:t>3/10/2022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4AED-4080-45D6-9092-92D28D3206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20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E930243-4536-464B-876D-EA37D945B038}" type="datetimeFigureOut">
              <a:rPr lang="en-US" smtClean="0"/>
              <a:t>3/10/2022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4AED-4080-45D6-9092-92D28D3206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93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E930243-4536-464B-876D-EA37D945B038}" type="datetimeFigureOut">
              <a:rPr lang="en-US" smtClean="0"/>
              <a:t>3/10/2022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4AED-4080-45D6-9092-92D28D3206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97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E930243-4536-464B-876D-EA37D945B038}" type="datetimeFigureOut">
              <a:rPr lang="en-US" smtClean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4AED-4080-45D6-9092-92D28D3206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06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E930243-4536-464B-876D-EA37D945B038}" type="datetimeFigureOut">
              <a:rPr lang="en-US" smtClean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4AED-4080-45D6-9092-92D28D3206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083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C4AED-4080-45D6-9092-92D28D3206F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4" descr="untitled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945641"/>
            <a:ext cx="1178984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828800" y="6174241"/>
            <a:ext cx="19180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/>
              <a:t>Officer Training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1" y="6172200"/>
            <a:ext cx="1762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Successful</a:t>
            </a:r>
            <a:r>
              <a:rPr lang="en-US" sz="1800" baseline="0" dirty="0"/>
              <a:t> Lodge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6009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41EF35B4-0124-4CAB-923E-E599F08EB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>
                <a:solidFill>
                  <a:schemeClr val="bg1"/>
                </a:solidFill>
              </a:rPr>
              <a:t>March 2019 – Officer Training</a:t>
            </a:r>
          </a:p>
          <a:p>
            <a:pPr algn="l"/>
            <a:r>
              <a:rPr lang="en-US" sz="2000">
                <a:solidFill>
                  <a:schemeClr val="bg1"/>
                </a:solidFill>
              </a:rPr>
              <a:t>Colleen Gallant, Director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F87BBF5-8ADD-4A7D-B2BD-F40E66E25F07}"/>
              </a:ext>
            </a:extLst>
          </p:cNvPr>
          <p:cNvSpPr txBox="1">
            <a:spLocks/>
          </p:cNvSpPr>
          <p:nvPr/>
        </p:nvSpPr>
        <p:spPr>
          <a:xfrm>
            <a:off x="677138" y="959244"/>
            <a:ext cx="10538549" cy="14898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400" b="1" dirty="0">
                <a:latin typeface="Bookman Old Style" panose="02050604050505020204" pitchFamily="18" charset="0"/>
              </a:rPr>
              <a:t>Operating the Elks Lodge</a:t>
            </a:r>
          </a:p>
          <a:p>
            <a:pPr>
              <a:lnSpc>
                <a:spcPct val="100000"/>
              </a:lnSpc>
            </a:pPr>
            <a:r>
              <a:rPr lang="en-US" sz="4400" b="1" dirty="0">
                <a:latin typeface="Bookman Old Style" panose="02050604050505020204" pitchFamily="18" charset="0"/>
              </a:rPr>
              <a:t>as the Business it is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F153721F-1249-4284-A5C7-54DF6121D183}"/>
              </a:ext>
            </a:extLst>
          </p:cNvPr>
          <p:cNvSpPr txBox="1">
            <a:spLocks/>
          </p:cNvSpPr>
          <p:nvPr/>
        </p:nvSpPr>
        <p:spPr>
          <a:xfrm>
            <a:off x="1540622" y="2782651"/>
            <a:ext cx="8811579" cy="16346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latin typeface="Bookman Old Style" panose="02050604050505020204" pitchFamily="18" charset="0"/>
              </a:rPr>
              <a:t>North District March 12, 2022</a:t>
            </a:r>
          </a:p>
        </p:txBody>
      </p:sp>
    </p:spTree>
    <p:extLst>
      <p:ext uri="{BB962C8B-B14F-4D97-AF65-F5344CB8AC3E}">
        <p14:creationId xmlns:p14="http://schemas.microsoft.com/office/powerpoint/2010/main" val="1949669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0623F-69CC-4F3C-A7ED-C4209DC91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Bookman Old Style" panose="02050604050505020204" pitchFamily="18" charset="0"/>
              </a:rPr>
              <a:t>Activities Planning &amp;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FC131-52DB-4658-9BB6-CB8A15208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Planning and setting of dates begin before the start of the year if possible  (District Calendar)</a:t>
            </a:r>
          </a:p>
          <a:p>
            <a:endParaRPr lang="en-US" dirty="0"/>
          </a:p>
          <a:p>
            <a:r>
              <a:rPr lang="en-US" dirty="0"/>
              <a:t>Activities need to be tracked and reported to </a:t>
            </a:r>
            <a:r>
              <a:rPr lang="en-US"/>
              <a:t>the Lodge</a:t>
            </a:r>
            <a:endParaRPr lang="en-US" dirty="0"/>
          </a:p>
          <a:p>
            <a:endParaRPr lang="en-US" dirty="0"/>
          </a:p>
          <a:p>
            <a:r>
              <a:rPr lang="en-US" dirty="0"/>
              <a:t>Each activity should be evaluated after event for success and failures to aid for future planning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372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0623F-69CC-4F3C-A7ED-C4209DC91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Bookman Old Style" panose="02050604050505020204" pitchFamily="18" charset="0"/>
              </a:rPr>
              <a:t>Exalted Rulers &amp; Knights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FC131-52DB-4658-9BB6-CB8A15208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ER’s need to help train the Knights in running the business</a:t>
            </a:r>
          </a:p>
          <a:p>
            <a:endParaRPr lang="en-US" dirty="0"/>
          </a:p>
          <a:p>
            <a:r>
              <a:rPr lang="en-US" dirty="0"/>
              <a:t>Delegate to the Knights and don’t micromanage</a:t>
            </a:r>
          </a:p>
          <a:p>
            <a:endParaRPr lang="en-US" dirty="0"/>
          </a:p>
          <a:p>
            <a:r>
              <a:rPr lang="en-US" dirty="0"/>
              <a:t>ER’s cannot do it alone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50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1CFAB4C-7D83-46A0-9D15-4C3FB01EFF01}"/>
              </a:ext>
            </a:extLst>
          </p:cNvPr>
          <p:cNvSpPr/>
          <p:nvPr/>
        </p:nvSpPr>
        <p:spPr>
          <a:xfrm>
            <a:off x="1976122" y="492582"/>
            <a:ext cx="823975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QUESTIONS &amp; DISCUSSION</a:t>
            </a:r>
            <a:endParaRPr lang="en-US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573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16598-2554-48DA-AF66-644A1A7D7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94614"/>
            <a:ext cx="10515600" cy="796624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Bookman Old Style" panose="02050604050505020204" pitchFamily="18" charset="0"/>
              </a:rPr>
              <a:t>What is the business of an Elks Lodge?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233FF-9B91-4284-9C32-063E341A9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988192"/>
            <a:ext cx="10515600" cy="2432050"/>
          </a:xfrm>
        </p:spPr>
        <p:txBody>
          <a:bodyPr>
            <a:normAutofit/>
          </a:bodyPr>
          <a:lstStyle/>
          <a:p>
            <a:pPr lvl="0"/>
            <a:r>
              <a:rPr lang="en-US" sz="3600" b="1" dirty="0">
                <a:solidFill>
                  <a:schemeClr val="tx1"/>
                </a:solidFill>
              </a:rPr>
              <a:t>Bar</a:t>
            </a:r>
          </a:p>
          <a:p>
            <a:pPr lvl="0"/>
            <a:r>
              <a:rPr lang="en-US" sz="3600" b="1" dirty="0">
                <a:solidFill>
                  <a:schemeClr val="tx1"/>
                </a:solidFill>
              </a:rPr>
              <a:t>Kitchen</a:t>
            </a:r>
          </a:p>
          <a:p>
            <a:pPr lvl="0"/>
            <a:r>
              <a:rPr lang="en-US" sz="3600" b="1" dirty="0">
                <a:solidFill>
                  <a:schemeClr val="tx1"/>
                </a:solidFill>
              </a:rPr>
              <a:t>Club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23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00B4D-BF68-4EE3-AB54-CA8334896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Bookman Old Style" panose="02050604050505020204" pitchFamily="18" charset="0"/>
              </a:rPr>
              <a:t>Who runs the business of the Lodge?</a:t>
            </a:r>
            <a:br>
              <a:rPr lang="en-US" b="1" dirty="0">
                <a:latin typeface="Bookman Old Style" panose="02050604050505020204" pitchFamily="18" charset="0"/>
              </a:rPr>
            </a:br>
            <a:endParaRPr lang="en-US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9F564-79B8-4DD3-AAC3-8B017E659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498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/>
              <a:t>ER</a:t>
            </a:r>
            <a:r>
              <a:rPr lang="en-US" dirty="0"/>
              <a:t> – Leadership Role of Business</a:t>
            </a:r>
          </a:p>
          <a:p>
            <a:pPr lvl="0"/>
            <a:r>
              <a:rPr lang="en-US" b="1" dirty="0"/>
              <a:t>Chair Officers </a:t>
            </a:r>
            <a:r>
              <a:rPr lang="en-US" dirty="0"/>
              <a:t>– Support ER</a:t>
            </a:r>
          </a:p>
          <a:p>
            <a:pPr lvl="0"/>
            <a:r>
              <a:rPr lang="en-US" b="1" dirty="0"/>
              <a:t>BOD</a:t>
            </a:r>
            <a:r>
              <a:rPr lang="en-US" dirty="0"/>
              <a:t> – Oversee the well-being of business</a:t>
            </a:r>
          </a:p>
          <a:p>
            <a:pPr lvl="0"/>
            <a:r>
              <a:rPr lang="en-US" b="1" dirty="0"/>
              <a:t>Secretary</a:t>
            </a:r>
            <a:r>
              <a:rPr lang="en-US" dirty="0"/>
              <a:t> – Receive operational funds </a:t>
            </a:r>
          </a:p>
          <a:p>
            <a:pPr lvl="0"/>
            <a:r>
              <a:rPr lang="en-US" b="1" dirty="0"/>
              <a:t>Treasurer</a:t>
            </a:r>
            <a:r>
              <a:rPr lang="en-US" dirty="0"/>
              <a:t> – Control of the money and accounting</a:t>
            </a:r>
          </a:p>
          <a:p>
            <a:pPr lvl="0"/>
            <a:r>
              <a:rPr lang="en-US" b="1" dirty="0"/>
              <a:t>Audit Committee </a:t>
            </a:r>
            <a:r>
              <a:rPr lang="en-US" dirty="0"/>
              <a:t>– Make sure accounting done properly and give reports</a:t>
            </a:r>
          </a:p>
          <a:p>
            <a:pPr lvl="0"/>
            <a:r>
              <a:rPr lang="en-US" b="1" dirty="0"/>
              <a:t>HC/Kitchen Chair </a:t>
            </a:r>
            <a:r>
              <a:rPr lang="en-US" dirty="0"/>
              <a:t>– Dept. Managers Club/Kitchen, Staffing, Supplies, Activities and give timely reports</a:t>
            </a:r>
          </a:p>
          <a:p>
            <a:pPr lvl="0"/>
            <a:r>
              <a:rPr lang="en-US" b="1" dirty="0"/>
              <a:t>Members</a:t>
            </a:r>
            <a:r>
              <a:rPr lang="en-US" dirty="0"/>
              <a:t> – Where the workers or volunteers come from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300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1EEC1-1D10-419B-A859-0804F8232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Bookman Old Style" panose="02050604050505020204" pitchFamily="18" charset="0"/>
              </a:rPr>
              <a:t>What does it cost to run your Lodge</a:t>
            </a:r>
            <a:endParaRPr lang="en-US" sz="400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D2749-F07C-432D-9AC2-F7AA920F1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records keeping provide data to calculate P&amp;L</a:t>
            </a:r>
          </a:p>
          <a:p>
            <a:r>
              <a:rPr lang="en-US" dirty="0"/>
              <a:t>Open – Most important</a:t>
            </a:r>
          </a:p>
          <a:p>
            <a:r>
              <a:rPr lang="en-US" dirty="0"/>
              <a:t>Daily records and monitoring</a:t>
            </a:r>
          </a:p>
          <a:p>
            <a:r>
              <a:rPr lang="en-US" dirty="0"/>
              <a:t>Monthly reviews (in detail)</a:t>
            </a:r>
          </a:p>
          <a:p>
            <a:pPr lvl="1"/>
            <a:r>
              <a:rPr lang="en-US" dirty="0"/>
              <a:t>Helpful in determining if these are profitable</a:t>
            </a:r>
          </a:p>
          <a:p>
            <a:pPr lvl="2"/>
            <a:r>
              <a:rPr lang="en-US" dirty="0"/>
              <a:t>Special Events </a:t>
            </a:r>
          </a:p>
          <a:p>
            <a:pPr lvl="2"/>
            <a:r>
              <a:rPr lang="en-US" dirty="0"/>
              <a:t>Fund Raisers</a:t>
            </a:r>
          </a:p>
          <a:p>
            <a:pPr lvl="2"/>
            <a:r>
              <a:rPr lang="en-US" dirty="0"/>
              <a:t>Hall Rentals</a:t>
            </a:r>
          </a:p>
        </p:txBody>
      </p:sp>
    </p:spTree>
    <p:extLst>
      <p:ext uri="{BB962C8B-B14F-4D97-AF65-F5344CB8AC3E}">
        <p14:creationId xmlns:p14="http://schemas.microsoft.com/office/powerpoint/2010/main" val="2999006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0623F-69CC-4F3C-A7ED-C4209DC91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Bookman Old Style" panose="02050604050505020204" pitchFamily="18" charset="0"/>
              </a:rPr>
              <a:t>Understanding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FC131-52DB-4658-9BB6-CB8A15208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593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You must know the cost and profit for each product that you sell</a:t>
            </a:r>
          </a:p>
          <a:p>
            <a:r>
              <a:rPr lang="en-US" dirty="0"/>
              <a:t>Proper pricing is essential </a:t>
            </a:r>
          </a:p>
          <a:p>
            <a:r>
              <a:rPr lang="en-US" dirty="0"/>
              <a:t>The era of cheap drink and food prices are over and never achieved the desired result (Growing &amp; Keeping membership)</a:t>
            </a:r>
          </a:p>
          <a:p>
            <a:r>
              <a:rPr lang="en-US" dirty="0"/>
              <a:t>Price for each drink or meal must be set to make the planned profit margin in your budget</a:t>
            </a:r>
          </a:p>
          <a:p>
            <a:r>
              <a:rPr lang="en-US" dirty="0"/>
              <a:t>Small pricing changes can make a big difference across a lodge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3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0623F-69CC-4F3C-A7ED-C4209DC91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Bookman Old Style" panose="02050604050505020204" pitchFamily="18" charset="0"/>
              </a:rPr>
              <a:t>Bar Policies &amp;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FC131-52DB-4658-9BB6-CB8A15208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Staff must have proper procedures for opening and closing out the cash receipts</a:t>
            </a:r>
          </a:p>
          <a:p>
            <a:r>
              <a:rPr lang="en-US" dirty="0"/>
              <a:t>Bartenders must know the approved pour for spirits and must be constantly monitored by HC</a:t>
            </a:r>
          </a:p>
          <a:p>
            <a:r>
              <a:rPr lang="en-US" dirty="0"/>
              <a:t>Bartenders are in charge and can refuse to serve anyone</a:t>
            </a:r>
          </a:p>
          <a:p>
            <a:r>
              <a:rPr lang="en-US" dirty="0"/>
              <a:t>TABC Training/Certification</a:t>
            </a:r>
          </a:p>
          <a:p>
            <a:pPr marL="0" indent="0">
              <a:buNone/>
            </a:pPr>
            <a:r>
              <a:rPr lang="en-US" dirty="0"/>
              <a:t>NOTE: There is NO excuse for any bar to be losing money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2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0623F-69CC-4F3C-A7ED-C4209DC91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Bookman Old Style" panose="02050604050505020204" pitchFamily="18" charset="0"/>
              </a:rPr>
              <a:t>Kitchen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FC131-52DB-4658-9BB6-CB8A15208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often the most difficult to be profitable unless you have volume</a:t>
            </a:r>
          </a:p>
          <a:p>
            <a:r>
              <a:rPr lang="en-US" dirty="0"/>
              <a:t>Portion Control </a:t>
            </a:r>
          </a:p>
          <a:p>
            <a:r>
              <a:rPr lang="en-US" dirty="0"/>
              <a:t>Excess inventory, waste or theft can be the problems in an unprofitable kitchen</a:t>
            </a:r>
          </a:p>
          <a:p>
            <a:r>
              <a:rPr lang="en-US" dirty="0"/>
              <a:t>Inventory must be completed monthly to know where you stand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0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0623F-69CC-4F3C-A7ED-C4209DC91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Bookman Old Style" panose="02050604050505020204" pitchFamily="18" charset="0"/>
              </a:rPr>
              <a:t>Club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FC131-52DB-4658-9BB6-CB8A15208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goal is to treat your member/guest as customers</a:t>
            </a:r>
          </a:p>
          <a:p>
            <a:r>
              <a:rPr lang="en-US" dirty="0"/>
              <a:t>Make every attempt to maintain harmony in your club</a:t>
            </a:r>
          </a:p>
          <a:p>
            <a:r>
              <a:rPr lang="en-US" dirty="0"/>
              <a:t>Quickly handle behavior problems rather than letting them fester</a:t>
            </a:r>
          </a:p>
          <a:p>
            <a:r>
              <a:rPr lang="en-US" dirty="0"/>
              <a:t>Only the HC or Bartenders should be checking membership cards at the start of the year along with visiting members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0623F-69CC-4F3C-A7ED-C4209DC91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IF YOUR LODGE ISN’T FUN,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NO ONE WANTS TO BE THERE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FC131-52DB-4658-9BB6-CB8A15208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Allowing a hostile environment</a:t>
            </a:r>
          </a:p>
          <a:p>
            <a:endParaRPr lang="en-US" dirty="0"/>
          </a:p>
          <a:p>
            <a:r>
              <a:rPr lang="en-US" dirty="0"/>
              <a:t>Too many unnecessary rules</a:t>
            </a:r>
          </a:p>
          <a:p>
            <a:endParaRPr lang="en-US" dirty="0"/>
          </a:p>
          <a:p>
            <a:r>
              <a:rPr lang="en-US" dirty="0"/>
              <a:t>Inconsistent rules or policy enforcement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081826"/>
      </p:ext>
    </p:extLst>
  </p:cSld>
  <p:clrMapOvr>
    <a:masterClrMapping/>
  </p:clrMapOvr>
</p:sld>
</file>

<file path=ppt/theme/theme1.xml><?xml version="1.0" encoding="utf-8"?>
<a:theme xmlns:a="http://schemas.openxmlformats.org/drawingml/2006/main" name="Training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uccessful Lodge Presentation 2" id="{2D630A9A-D735-41F7-B98E-069B4F666567}" vid="{21DD78F3-2378-4C19-AACD-C3AB0A4011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Template</Template>
  <TotalTime>6012</TotalTime>
  <Words>490</Words>
  <Application>Microsoft Office PowerPoint</Application>
  <PresentationFormat>Widescreen</PresentationFormat>
  <Paragraphs>83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Bookman Old Style</vt:lpstr>
      <vt:lpstr>Calibri</vt:lpstr>
      <vt:lpstr>Training Template</vt:lpstr>
      <vt:lpstr>PowerPoint Presentation</vt:lpstr>
      <vt:lpstr>What is the business of an Elks Lodge?</vt:lpstr>
      <vt:lpstr>Who runs the business of the Lodge? </vt:lpstr>
      <vt:lpstr>What does it cost to run your Lodge</vt:lpstr>
      <vt:lpstr>Understanding Costs</vt:lpstr>
      <vt:lpstr>Bar Policies &amp; Procedures</vt:lpstr>
      <vt:lpstr>Kitchen</vt:lpstr>
      <vt:lpstr>Club</vt:lpstr>
      <vt:lpstr>IF YOUR LODGE ISN’T FUN, NO ONE WANTS TO BE THERE</vt:lpstr>
      <vt:lpstr>Activities Planning &amp; Execution</vt:lpstr>
      <vt:lpstr>Exalted Rulers &amp; Knights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the Business of an Elks Lodge</dc:title>
  <dc:creator>Steve Harmon</dc:creator>
  <cp:lastModifiedBy>Andrew Mishaga</cp:lastModifiedBy>
  <cp:revision>30</cp:revision>
  <dcterms:created xsi:type="dcterms:W3CDTF">2020-02-17T20:51:17Z</dcterms:created>
  <dcterms:modified xsi:type="dcterms:W3CDTF">2022-03-10T17:25:42Z</dcterms:modified>
</cp:coreProperties>
</file>