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sldIdLst>
    <p:sldId id="256" r:id="rId5"/>
    <p:sldId id="257" r:id="rId6"/>
    <p:sldId id="258" r:id="rId7"/>
  </p:sldIdLst>
  <p:sldSz cx="9601200" cy="12801600" type="A3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1717"/>
    <a:srgbClr val="FFFFFF"/>
    <a:srgbClr val="E5AAF0"/>
    <a:srgbClr val="F2F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3447" autoAdjust="0"/>
  </p:normalViewPr>
  <p:slideViewPr>
    <p:cSldViewPr snapToGrid="0">
      <p:cViewPr>
        <p:scale>
          <a:sx n="80" d="100"/>
          <a:sy n="80" d="100"/>
        </p:scale>
        <p:origin x="1254" y="-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9ED74-291E-4C59-92EC-FAB4A8B6663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D9F5B-51D0-4414-8617-09678F6CA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358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D9F5B-51D0-4414-8617-09678F6CA91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261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40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42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69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41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4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860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24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75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83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3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9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4C248C02-00E9-DD9F-0226-77AD1ACE8B81}"/>
              </a:ext>
            </a:extLst>
          </p:cNvPr>
          <p:cNvSpPr/>
          <p:nvPr/>
        </p:nvSpPr>
        <p:spPr>
          <a:xfrm>
            <a:off x="0" y="1"/>
            <a:ext cx="9601199" cy="43907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0A9A88-2CF9-0B19-CD97-311505BDF5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6440" y="512265"/>
            <a:ext cx="6946197" cy="103746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1ACC6C61-AA17-4F23-353D-B3AEDBDA4558}"/>
              </a:ext>
            </a:extLst>
          </p:cNvPr>
          <p:cNvSpPr txBox="1"/>
          <p:nvPr/>
        </p:nvSpPr>
        <p:spPr>
          <a:xfrm>
            <a:off x="78058" y="39027"/>
            <a:ext cx="56885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/>
              <a:t>PHSE, SRE and Citizenship at Thomas </a:t>
            </a:r>
            <a:r>
              <a:rPr lang="en-GB" b="1" dirty="0" err="1"/>
              <a:t>Estley</a:t>
            </a:r>
            <a:endParaRPr lang="en-GB" b="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D7CFDA2-FBF1-4EDD-9793-2513F042171F}"/>
              </a:ext>
            </a:extLst>
          </p:cNvPr>
          <p:cNvSpPr txBox="1"/>
          <p:nvPr/>
        </p:nvSpPr>
        <p:spPr>
          <a:xfrm>
            <a:off x="5497902" y="10053748"/>
            <a:ext cx="1331651" cy="646331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Community and Me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28D93DD-3203-4B1B-AC20-76B12C7E6D6F}"/>
              </a:ext>
            </a:extLst>
          </p:cNvPr>
          <p:cNvSpPr txBox="1"/>
          <p:nvPr/>
        </p:nvSpPr>
        <p:spPr>
          <a:xfrm>
            <a:off x="4136309" y="10192539"/>
            <a:ext cx="1069383" cy="369332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Safety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C1F2B0E-D1B5-4875-AFB5-35B9D4D6795B}"/>
              </a:ext>
            </a:extLst>
          </p:cNvPr>
          <p:cNvSpPr txBox="1"/>
          <p:nvPr/>
        </p:nvSpPr>
        <p:spPr>
          <a:xfrm>
            <a:off x="1969661" y="10053748"/>
            <a:ext cx="1601312" cy="646331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Diversity and Respect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C926C26-DFCA-482F-915E-86AFE40508B6}"/>
              </a:ext>
            </a:extLst>
          </p:cNvPr>
          <p:cNvSpPr txBox="1"/>
          <p:nvPr/>
        </p:nvSpPr>
        <p:spPr>
          <a:xfrm>
            <a:off x="1665406" y="9463158"/>
            <a:ext cx="1456841" cy="369332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Relationships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D197CDA-C0C3-4092-8639-8D529CFF9849}"/>
              </a:ext>
            </a:extLst>
          </p:cNvPr>
          <p:cNvSpPr txBox="1"/>
          <p:nvPr/>
        </p:nvSpPr>
        <p:spPr>
          <a:xfrm>
            <a:off x="100865" y="9328523"/>
            <a:ext cx="1289020" cy="1200329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Drop down day</a:t>
            </a:r>
          </a:p>
          <a:p>
            <a:pPr algn="ctr"/>
            <a:r>
              <a:rPr lang="en-GB" dirty="0"/>
              <a:t>Personal Safety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AE1485-02F9-FA67-D7EC-E1DB3C473D48}"/>
              </a:ext>
            </a:extLst>
          </p:cNvPr>
          <p:cNvSpPr txBox="1"/>
          <p:nvPr/>
        </p:nvSpPr>
        <p:spPr>
          <a:xfrm>
            <a:off x="2675255" y="8494935"/>
            <a:ext cx="1069383" cy="369332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dirty="0"/>
              <a:t>Crime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F700F1-E5BE-5E50-D58F-431EC2470B60}"/>
              </a:ext>
            </a:extLst>
          </p:cNvPr>
          <p:cNvSpPr txBox="1"/>
          <p:nvPr/>
        </p:nvSpPr>
        <p:spPr>
          <a:xfrm>
            <a:off x="4136308" y="8494933"/>
            <a:ext cx="1069383" cy="369332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dirty="0">
                <a:cs typeface="Calibri"/>
              </a:rPr>
              <a:t>Careers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6400D1-3CA7-68E6-ADBC-62EDD7A18532}"/>
              </a:ext>
            </a:extLst>
          </p:cNvPr>
          <p:cNvSpPr txBox="1"/>
          <p:nvPr/>
        </p:nvSpPr>
        <p:spPr>
          <a:xfrm>
            <a:off x="5766573" y="8453719"/>
            <a:ext cx="1347679" cy="646331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dirty="0">
                <a:cs typeface="Calibri"/>
              </a:rPr>
              <a:t>The Equality 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0E840F-7A17-8C66-3AC3-4BD6C9095648}"/>
              </a:ext>
            </a:extLst>
          </p:cNvPr>
          <p:cNvSpPr txBox="1"/>
          <p:nvPr/>
        </p:nvSpPr>
        <p:spPr>
          <a:xfrm>
            <a:off x="4999025" y="6686013"/>
            <a:ext cx="1514656" cy="646331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dirty="0">
                <a:cs typeface="Calibri"/>
              </a:rPr>
              <a:t>Drugs and Gangs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5A9942-C319-E453-93B3-0A5915A0DA9A}"/>
              </a:ext>
            </a:extLst>
          </p:cNvPr>
          <p:cNvSpPr txBox="1"/>
          <p:nvPr/>
        </p:nvSpPr>
        <p:spPr>
          <a:xfrm>
            <a:off x="3064869" y="6686011"/>
            <a:ext cx="1069383" cy="646331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dirty="0">
                <a:cs typeface="Calibri"/>
              </a:rPr>
              <a:t>Good vs Evil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9E4D2E-DE14-9220-CD81-916D8153924C}"/>
              </a:ext>
            </a:extLst>
          </p:cNvPr>
          <p:cNvSpPr txBox="1"/>
          <p:nvPr/>
        </p:nvSpPr>
        <p:spPr>
          <a:xfrm>
            <a:off x="1047227" y="6171165"/>
            <a:ext cx="1472911" cy="646331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dirty="0">
                <a:cs typeface="Calibri"/>
              </a:rPr>
              <a:t>Relationships</a:t>
            </a:r>
          </a:p>
          <a:p>
            <a:pPr algn="ctr"/>
            <a:r>
              <a:rPr lang="en-GB" dirty="0">
                <a:cs typeface="Calibri"/>
              </a:rPr>
              <a:t>and Consent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5ABE87-A3F1-F98F-469B-72C7254D880B}"/>
              </a:ext>
            </a:extLst>
          </p:cNvPr>
          <p:cNvSpPr txBox="1"/>
          <p:nvPr/>
        </p:nvSpPr>
        <p:spPr>
          <a:xfrm>
            <a:off x="3397794" y="4752100"/>
            <a:ext cx="1361593" cy="923330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dirty="0">
                <a:cs typeface="Calibri"/>
              </a:rPr>
              <a:t>What Happens Next?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DAB030-0380-716A-8BF9-70DC716DA49E}"/>
              </a:ext>
            </a:extLst>
          </p:cNvPr>
          <p:cNvSpPr txBox="1"/>
          <p:nvPr/>
        </p:nvSpPr>
        <p:spPr>
          <a:xfrm>
            <a:off x="2744829" y="3249058"/>
            <a:ext cx="1361593" cy="646331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dirty="0">
                <a:cs typeface="Calibri"/>
              </a:rPr>
              <a:t>What I Need to Know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4D9819-FC99-C84C-050A-64B2B61DC72D}"/>
              </a:ext>
            </a:extLst>
          </p:cNvPr>
          <p:cNvSpPr txBox="1"/>
          <p:nvPr/>
        </p:nvSpPr>
        <p:spPr>
          <a:xfrm>
            <a:off x="6348758" y="4960577"/>
            <a:ext cx="1361593" cy="646331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dirty="0">
                <a:cs typeface="Calibri"/>
              </a:rPr>
              <a:t>Mental Health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A5DB13-DE44-6BC3-9993-7C433135B629}"/>
              </a:ext>
            </a:extLst>
          </p:cNvPr>
          <p:cNvSpPr txBox="1"/>
          <p:nvPr/>
        </p:nvSpPr>
        <p:spPr>
          <a:xfrm>
            <a:off x="6112207" y="3304718"/>
            <a:ext cx="1431166" cy="646331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dirty="0">
                <a:cs typeface="Calibri"/>
              </a:rPr>
              <a:t>Healthy</a:t>
            </a:r>
          </a:p>
          <a:p>
            <a:pPr algn="ctr"/>
            <a:r>
              <a:rPr lang="en-GB" dirty="0">
                <a:cs typeface="Calibri"/>
              </a:rPr>
              <a:t>Relationships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3DD6AD-5123-E5B5-B7D5-7B0A3F3E6B3B}"/>
              </a:ext>
            </a:extLst>
          </p:cNvPr>
          <p:cNvSpPr txBox="1"/>
          <p:nvPr/>
        </p:nvSpPr>
        <p:spPr>
          <a:xfrm>
            <a:off x="657613" y="2483747"/>
            <a:ext cx="2015587" cy="646331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dirty="0">
                <a:cs typeface="Calibri"/>
              </a:rPr>
              <a:t>What makes a good relationship?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D0873E-F04A-88C9-713C-590EF82C53E9}"/>
              </a:ext>
            </a:extLst>
          </p:cNvPr>
          <p:cNvSpPr txBox="1"/>
          <p:nvPr/>
        </p:nvSpPr>
        <p:spPr>
          <a:xfrm>
            <a:off x="1381181" y="1537541"/>
            <a:ext cx="1806866" cy="646331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dirty="0">
                <a:cs typeface="Calibri"/>
              </a:rPr>
              <a:t>Contraception and Parenting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CE2AD96-8449-E7F1-F187-709135E26F1F}"/>
              </a:ext>
            </a:extLst>
          </p:cNvPr>
          <p:cNvSpPr txBox="1"/>
          <p:nvPr/>
        </p:nvSpPr>
        <p:spPr>
          <a:xfrm>
            <a:off x="3969330" y="1537541"/>
            <a:ext cx="1667718" cy="646331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dirty="0">
                <a:cs typeface="Calibri"/>
              </a:rPr>
              <a:t>Healthy Lifestyle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6A963A-47DC-036B-8EF0-6FD1FBC9CB53}"/>
              </a:ext>
            </a:extLst>
          </p:cNvPr>
          <p:cNvSpPr txBox="1"/>
          <p:nvPr/>
        </p:nvSpPr>
        <p:spPr>
          <a:xfrm>
            <a:off x="7072327" y="7660044"/>
            <a:ext cx="1069383" cy="646331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dirty="0">
                <a:cs typeface="Calibri"/>
              </a:rPr>
              <a:t>Healthy Lifestyle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878B97B-152D-5E94-8212-7591E25E978E}"/>
              </a:ext>
            </a:extLst>
          </p:cNvPr>
          <p:cNvSpPr txBox="1"/>
          <p:nvPr/>
        </p:nvSpPr>
        <p:spPr>
          <a:xfrm>
            <a:off x="156679" y="563505"/>
            <a:ext cx="1138957" cy="369332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b="1" dirty="0">
                <a:cs typeface="Calibri"/>
              </a:rPr>
              <a:t>SRE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32DC788-8B88-7BE1-0F06-78A15DFBEDBB}"/>
              </a:ext>
            </a:extLst>
          </p:cNvPr>
          <p:cNvSpPr txBox="1"/>
          <p:nvPr/>
        </p:nvSpPr>
        <p:spPr>
          <a:xfrm>
            <a:off x="1450753" y="563505"/>
            <a:ext cx="1069383" cy="369332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b="1" dirty="0">
                <a:cs typeface="Calibri"/>
              </a:rPr>
              <a:t>PSHE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F260673-E98B-56C8-07B0-3EEA72E1F54C}"/>
              </a:ext>
            </a:extLst>
          </p:cNvPr>
          <p:cNvSpPr txBox="1"/>
          <p:nvPr/>
        </p:nvSpPr>
        <p:spPr>
          <a:xfrm>
            <a:off x="2675254" y="563504"/>
            <a:ext cx="1403337" cy="369332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b="1" dirty="0">
                <a:cs typeface="Calibri"/>
              </a:rPr>
              <a:t>CITIZENSHIP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AA832B9-F19C-4C7B-9A82-BFEF742CC944}"/>
              </a:ext>
            </a:extLst>
          </p:cNvPr>
          <p:cNvSpPr txBox="1"/>
          <p:nvPr/>
        </p:nvSpPr>
        <p:spPr>
          <a:xfrm>
            <a:off x="4917534" y="7439394"/>
            <a:ext cx="1347679" cy="92333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Careers Drop down day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37351B0-5664-4D5C-A8C4-4BCA6A740ED8}"/>
              </a:ext>
            </a:extLst>
          </p:cNvPr>
          <p:cNvSpPr txBox="1"/>
          <p:nvPr/>
        </p:nvSpPr>
        <p:spPr>
          <a:xfrm>
            <a:off x="3556232" y="9296788"/>
            <a:ext cx="1100379" cy="646331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Diversity Module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A9D8086-FD53-43F0-ACA1-2DBEC4778F26}"/>
              </a:ext>
            </a:extLst>
          </p:cNvPr>
          <p:cNvSpPr txBox="1"/>
          <p:nvPr/>
        </p:nvSpPr>
        <p:spPr>
          <a:xfrm>
            <a:off x="3173821" y="7602971"/>
            <a:ext cx="1100379" cy="646331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STEM Module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8A86839-67AF-4CF4-BAEA-7D32F878FA04}"/>
              </a:ext>
            </a:extLst>
          </p:cNvPr>
          <p:cNvSpPr txBox="1"/>
          <p:nvPr/>
        </p:nvSpPr>
        <p:spPr>
          <a:xfrm>
            <a:off x="4907454" y="4018351"/>
            <a:ext cx="1602712" cy="923330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Healthy relationships Module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CF585E9-BB38-4C78-A92A-AB4B82EADD0A}"/>
              </a:ext>
            </a:extLst>
          </p:cNvPr>
          <p:cNvSpPr txBox="1"/>
          <p:nvPr/>
        </p:nvSpPr>
        <p:spPr>
          <a:xfrm>
            <a:off x="3744638" y="5942158"/>
            <a:ext cx="1528572" cy="646331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Personal safety Module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9CFECC6-0131-4666-AE6E-7D003BF66C9A}"/>
              </a:ext>
            </a:extLst>
          </p:cNvPr>
          <p:cNvSpPr txBox="1"/>
          <p:nvPr/>
        </p:nvSpPr>
        <p:spPr>
          <a:xfrm>
            <a:off x="3006043" y="2412711"/>
            <a:ext cx="1100379" cy="646331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Post 16 Module</a:t>
            </a:r>
          </a:p>
        </p:txBody>
      </p:sp>
      <p:sp>
        <p:nvSpPr>
          <p:cNvPr id="22" name="Pentagon 21">
            <a:extLst>
              <a:ext uri="{FF2B5EF4-FFF2-40B4-BE49-F238E27FC236}">
                <a16:creationId xmlns:a16="http://schemas.microsoft.com/office/drawing/2014/main" id="{2B3EC9E8-201F-44D2-8E96-BB4FA631AE44}"/>
              </a:ext>
            </a:extLst>
          </p:cNvPr>
          <p:cNvSpPr/>
          <p:nvPr/>
        </p:nvSpPr>
        <p:spPr>
          <a:xfrm>
            <a:off x="6070740" y="10874693"/>
            <a:ext cx="2448187" cy="1786815"/>
          </a:xfrm>
          <a:prstGeom prst="pen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TUTOR PROGRAMME – VOTES FOR SCHOOLS</a:t>
            </a:r>
          </a:p>
        </p:txBody>
      </p:sp>
      <p:sp>
        <p:nvSpPr>
          <p:cNvPr id="38" name="Pentagon 37">
            <a:extLst>
              <a:ext uri="{FF2B5EF4-FFF2-40B4-BE49-F238E27FC236}">
                <a16:creationId xmlns:a16="http://schemas.microsoft.com/office/drawing/2014/main" id="{27D370DA-B67E-4FB1-85B9-03A685AE8555}"/>
              </a:ext>
            </a:extLst>
          </p:cNvPr>
          <p:cNvSpPr/>
          <p:nvPr/>
        </p:nvSpPr>
        <p:spPr>
          <a:xfrm>
            <a:off x="657613" y="10862521"/>
            <a:ext cx="2448187" cy="1786815"/>
          </a:xfrm>
          <a:prstGeom prst="pen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TUTOR PROGRAMME –  CAREERS PROGRAMME</a:t>
            </a:r>
          </a:p>
        </p:txBody>
      </p:sp>
      <p:sp>
        <p:nvSpPr>
          <p:cNvPr id="39" name="Pentagon 38">
            <a:extLst>
              <a:ext uri="{FF2B5EF4-FFF2-40B4-BE49-F238E27FC236}">
                <a16:creationId xmlns:a16="http://schemas.microsoft.com/office/drawing/2014/main" id="{E9A1B3B0-73B5-4C31-BA30-6346B8550252}"/>
              </a:ext>
            </a:extLst>
          </p:cNvPr>
          <p:cNvSpPr/>
          <p:nvPr/>
        </p:nvSpPr>
        <p:spPr>
          <a:xfrm>
            <a:off x="3349011" y="10866392"/>
            <a:ext cx="2448187" cy="1786815"/>
          </a:xfrm>
          <a:prstGeom prst="pen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TUTOR PROGRAMME – READING PROGRAMME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47982B1-96C4-4717-BA9A-F0111ED7B3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0447" y="476871"/>
            <a:ext cx="1402247" cy="131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28EB56B-94A8-497D-A900-D7F1440E06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822072"/>
              </p:ext>
            </p:extLst>
          </p:nvPr>
        </p:nvGraphicFramePr>
        <p:xfrm>
          <a:off x="463729" y="2717074"/>
          <a:ext cx="8857690" cy="55843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5769">
                  <a:extLst>
                    <a:ext uri="{9D8B030D-6E8A-4147-A177-3AD203B41FA5}">
                      <a16:colId xmlns:a16="http://schemas.microsoft.com/office/drawing/2014/main" val="302213020"/>
                    </a:ext>
                  </a:extLst>
                </a:gridCol>
                <a:gridCol w="885769">
                  <a:extLst>
                    <a:ext uri="{9D8B030D-6E8A-4147-A177-3AD203B41FA5}">
                      <a16:colId xmlns:a16="http://schemas.microsoft.com/office/drawing/2014/main" val="2009764774"/>
                    </a:ext>
                  </a:extLst>
                </a:gridCol>
                <a:gridCol w="885769">
                  <a:extLst>
                    <a:ext uri="{9D8B030D-6E8A-4147-A177-3AD203B41FA5}">
                      <a16:colId xmlns:a16="http://schemas.microsoft.com/office/drawing/2014/main" val="31200213"/>
                    </a:ext>
                  </a:extLst>
                </a:gridCol>
                <a:gridCol w="885769">
                  <a:extLst>
                    <a:ext uri="{9D8B030D-6E8A-4147-A177-3AD203B41FA5}">
                      <a16:colId xmlns:a16="http://schemas.microsoft.com/office/drawing/2014/main" val="918372624"/>
                    </a:ext>
                  </a:extLst>
                </a:gridCol>
                <a:gridCol w="885769">
                  <a:extLst>
                    <a:ext uri="{9D8B030D-6E8A-4147-A177-3AD203B41FA5}">
                      <a16:colId xmlns:a16="http://schemas.microsoft.com/office/drawing/2014/main" val="1414864907"/>
                    </a:ext>
                  </a:extLst>
                </a:gridCol>
                <a:gridCol w="885769">
                  <a:extLst>
                    <a:ext uri="{9D8B030D-6E8A-4147-A177-3AD203B41FA5}">
                      <a16:colId xmlns:a16="http://schemas.microsoft.com/office/drawing/2014/main" val="3433909942"/>
                    </a:ext>
                  </a:extLst>
                </a:gridCol>
                <a:gridCol w="885769">
                  <a:extLst>
                    <a:ext uri="{9D8B030D-6E8A-4147-A177-3AD203B41FA5}">
                      <a16:colId xmlns:a16="http://schemas.microsoft.com/office/drawing/2014/main" val="3022736882"/>
                    </a:ext>
                  </a:extLst>
                </a:gridCol>
                <a:gridCol w="885769">
                  <a:extLst>
                    <a:ext uri="{9D8B030D-6E8A-4147-A177-3AD203B41FA5}">
                      <a16:colId xmlns:a16="http://schemas.microsoft.com/office/drawing/2014/main" val="3222752506"/>
                    </a:ext>
                  </a:extLst>
                </a:gridCol>
                <a:gridCol w="885769">
                  <a:extLst>
                    <a:ext uri="{9D8B030D-6E8A-4147-A177-3AD203B41FA5}">
                      <a16:colId xmlns:a16="http://schemas.microsoft.com/office/drawing/2014/main" val="3078395486"/>
                    </a:ext>
                  </a:extLst>
                </a:gridCol>
                <a:gridCol w="885769">
                  <a:extLst>
                    <a:ext uri="{9D8B030D-6E8A-4147-A177-3AD203B41FA5}">
                      <a16:colId xmlns:a16="http://schemas.microsoft.com/office/drawing/2014/main" val="3470111393"/>
                    </a:ext>
                  </a:extLst>
                </a:gridCol>
              </a:tblGrid>
              <a:tr h="12213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Race</a:t>
                      </a:r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Religion</a:t>
                      </a:r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Sexuality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Marriage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Pregnancy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Transgender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Disability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591363"/>
                  </a:ext>
                </a:extLst>
              </a:tr>
              <a:tr h="1221377">
                <a:tc>
                  <a:txBody>
                    <a:bodyPr/>
                    <a:lstStyle/>
                    <a:p>
                      <a:r>
                        <a:rPr lang="en-GB" dirty="0"/>
                        <a:t>Year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Diversity &amp;</a:t>
                      </a:r>
                    </a:p>
                    <a:p>
                      <a:pPr algn="ctr"/>
                      <a:r>
                        <a:rPr lang="en-GB" sz="1200" dirty="0"/>
                        <a:t>Respect</a:t>
                      </a:r>
                    </a:p>
                    <a:p>
                      <a:pPr algn="ctr"/>
                      <a:r>
                        <a:rPr lang="en-GB" sz="1200" dirty="0"/>
                        <a:t>Year 7 module</a:t>
                      </a:r>
                    </a:p>
                    <a:p>
                      <a:pPr algn="ctr"/>
                      <a:r>
                        <a:rPr lang="en-GB" sz="1200" dirty="0"/>
                        <a:t>Year 7 drop down day</a:t>
                      </a:r>
                    </a:p>
                    <a:p>
                      <a:pPr algn="ctr"/>
                      <a:r>
                        <a:rPr lang="en-GB" sz="1200" dirty="0"/>
                        <a:t>Black history month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Diversity</a:t>
                      </a:r>
                    </a:p>
                    <a:p>
                      <a:pPr algn="ctr"/>
                      <a:r>
                        <a:rPr lang="en-GB" sz="1200" dirty="0"/>
                        <a:t>&amp;</a:t>
                      </a:r>
                    </a:p>
                    <a:p>
                      <a:pPr algn="ctr"/>
                      <a:r>
                        <a:rPr lang="en-GB" sz="1200" dirty="0"/>
                        <a:t>Respect</a:t>
                      </a:r>
                    </a:p>
                    <a:p>
                      <a:pPr algn="ctr"/>
                      <a:r>
                        <a:rPr lang="en-GB" sz="1200" dirty="0"/>
                        <a:t>Year 7 module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Diversity &amp; Respect</a:t>
                      </a:r>
                    </a:p>
                    <a:p>
                      <a:pPr algn="ctr"/>
                      <a:r>
                        <a:rPr lang="en-GB" sz="1200" dirty="0"/>
                        <a:t>PRIDE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Diversity &amp; Respect</a:t>
                      </a:r>
                    </a:p>
                    <a:p>
                      <a:pPr algn="ctr"/>
                      <a:r>
                        <a:rPr lang="en-GB" sz="1200" dirty="0"/>
                        <a:t>Year 7 drop down day</a:t>
                      </a:r>
                    </a:p>
                    <a:p>
                      <a:pPr algn="ctr"/>
                      <a:r>
                        <a:rPr lang="en-GB" sz="1200" dirty="0"/>
                        <a:t>World </a:t>
                      </a:r>
                      <a:r>
                        <a:rPr lang="en-GB" sz="1200" dirty="0" err="1"/>
                        <a:t>womens</a:t>
                      </a:r>
                      <a:r>
                        <a:rPr lang="en-GB" sz="1200" dirty="0"/>
                        <a:t> 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Diversity &amp; Respect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Diversity &amp; Respect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Diversity &amp; Respect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Diversity &amp; Respect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Diversity &amp; Respect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6261351"/>
                  </a:ext>
                </a:extLst>
              </a:tr>
              <a:tr h="1221377">
                <a:tc>
                  <a:txBody>
                    <a:bodyPr/>
                    <a:lstStyle/>
                    <a:p>
                      <a:r>
                        <a:rPr lang="en-GB" dirty="0"/>
                        <a:t>Year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Equality Act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Black history month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Equality 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Equality Act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PRIDE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Equality Act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World </a:t>
                      </a:r>
                      <a:r>
                        <a:rPr lang="en-GB" sz="1200" dirty="0" err="1"/>
                        <a:t>womens</a:t>
                      </a:r>
                      <a:r>
                        <a:rPr lang="en-GB" sz="1200" dirty="0"/>
                        <a:t> day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Equality 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Equality 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Equality 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Equality 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Equality Act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0182333"/>
                  </a:ext>
                </a:extLst>
              </a:tr>
              <a:tr h="1221377">
                <a:tc>
                  <a:txBody>
                    <a:bodyPr/>
                    <a:lstStyle/>
                    <a:p>
                      <a:r>
                        <a:rPr lang="en-GB" dirty="0"/>
                        <a:t>Year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Black history month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Year 9 module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PRIDE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World </a:t>
                      </a:r>
                      <a:r>
                        <a:rPr lang="en-GB" sz="1200" dirty="0" err="1"/>
                        <a:t>womens</a:t>
                      </a:r>
                      <a:r>
                        <a:rPr lang="en-GB" sz="1200" dirty="0"/>
                        <a:t> day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Year 9 module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Year 9 module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384760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E4DD6D41-BF2E-4E11-881E-EC45829A1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953" y="3111795"/>
            <a:ext cx="783893" cy="643009"/>
          </a:xfrm>
          <a:prstGeom prst="rect">
            <a:avLst/>
          </a:prstGeom>
        </p:spPr>
      </p:pic>
      <p:sp>
        <p:nvSpPr>
          <p:cNvPr id="7" name="AutoShape 4" descr="https://ukc-powerpoint.officeapps.live.com/pods/GetClipboardImage.ashx?Id=de709f39-d282-4519-9513-aa0827eb595a&amp;DC=GUK3&amp;pkey=4aaa2e02-a96d-4eb8-9fab-79c2cee47eae&amp;wdwaccluster=GUK3">
            <a:extLst>
              <a:ext uri="{FF2B5EF4-FFF2-40B4-BE49-F238E27FC236}">
                <a16:creationId xmlns:a16="http://schemas.microsoft.com/office/drawing/2014/main" id="{A6C1549E-E242-4A48-9EFD-4EF829A4E0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48200" y="624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B6FFC2-8134-455C-9D82-1505915EB3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2166" y="2992660"/>
            <a:ext cx="815882" cy="8336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383CA3-B642-4E59-AF10-561738B0C6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429" y="3139319"/>
            <a:ext cx="738582" cy="6154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31D4611-3AB3-465D-910D-225B36D9A1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4577" y="3193911"/>
            <a:ext cx="775387" cy="5063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8E3DE37-9229-48C3-8ED0-071398CBD3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0859" y="2996914"/>
            <a:ext cx="815882" cy="8526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BBB5F00-ADDA-41BC-82BC-3E7729F381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98531" y="3087966"/>
            <a:ext cx="666980" cy="50093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AE800B2-AA55-4F87-B04D-07D0642D65A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66499" y="2992660"/>
            <a:ext cx="452534" cy="90880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F801A88-4C91-40C2-A654-F99C87FE7E37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5924" r="5629"/>
          <a:stretch/>
        </p:blipFill>
        <p:spPr>
          <a:xfrm>
            <a:off x="7620021" y="3073827"/>
            <a:ext cx="741840" cy="7524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54433A1-7DEF-452C-98AC-829C6D75E82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08736" y="3082143"/>
            <a:ext cx="741840" cy="74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369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28EB56B-94A8-497D-A900-D7F1440E06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809131"/>
              </p:ext>
            </p:extLst>
          </p:nvPr>
        </p:nvGraphicFramePr>
        <p:xfrm>
          <a:off x="463729" y="2717074"/>
          <a:ext cx="8857690" cy="3814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5769">
                  <a:extLst>
                    <a:ext uri="{9D8B030D-6E8A-4147-A177-3AD203B41FA5}">
                      <a16:colId xmlns:a16="http://schemas.microsoft.com/office/drawing/2014/main" val="302213020"/>
                    </a:ext>
                  </a:extLst>
                </a:gridCol>
                <a:gridCol w="885769">
                  <a:extLst>
                    <a:ext uri="{9D8B030D-6E8A-4147-A177-3AD203B41FA5}">
                      <a16:colId xmlns:a16="http://schemas.microsoft.com/office/drawing/2014/main" val="2009764774"/>
                    </a:ext>
                  </a:extLst>
                </a:gridCol>
                <a:gridCol w="885769">
                  <a:extLst>
                    <a:ext uri="{9D8B030D-6E8A-4147-A177-3AD203B41FA5}">
                      <a16:colId xmlns:a16="http://schemas.microsoft.com/office/drawing/2014/main" val="31200213"/>
                    </a:ext>
                  </a:extLst>
                </a:gridCol>
                <a:gridCol w="885769">
                  <a:extLst>
                    <a:ext uri="{9D8B030D-6E8A-4147-A177-3AD203B41FA5}">
                      <a16:colId xmlns:a16="http://schemas.microsoft.com/office/drawing/2014/main" val="918372624"/>
                    </a:ext>
                  </a:extLst>
                </a:gridCol>
                <a:gridCol w="885769">
                  <a:extLst>
                    <a:ext uri="{9D8B030D-6E8A-4147-A177-3AD203B41FA5}">
                      <a16:colId xmlns:a16="http://schemas.microsoft.com/office/drawing/2014/main" val="1414864907"/>
                    </a:ext>
                  </a:extLst>
                </a:gridCol>
                <a:gridCol w="885769">
                  <a:extLst>
                    <a:ext uri="{9D8B030D-6E8A-4147-A177-3AD203B41FA5}">
                      <a16:colId xmlns:a16="http://schemas.microsoft.com/office/drawing/2014/main" val="3433909942"/>
                    </a:ext>
                  </a:extLst>
                </a:gridCol>
                <a:gridCol w="885769">
                  <a:extLst>
                    <a:ext uri="{9D8B030D-6E8A-4147-A177-3AD203B41FA5}">
                      <a16:colId xmlns:a16="http://schemas.microsoft.com/office/drawing/2014/main" val="3022736882"/>
                    </a:ext>
                  </a:extLst>
                </a:gridCol>
                <a:gridCol w="885769">
                  <a:extLst>
                    <a:ext uri="{9D8B030D-6E8A-4147-A177-3AD203B41FA5}">
                      <a16:colId xmlns:a16="http://schemas.microsoft.com/office/drawing/2014/main" val="3222752506"/>
                    </a:ext>
                  </a:extLst>
                </a:gridCol>
                <a:gridCol w="885769">
                  <a:extLst>
                    <a:ext uri="{9D8B030D-6E8A-4147-A177-3AD203B41FA5}">
                      <a16:colId xmlns:a16="http://schemas.microsoft.com/office/drawing/2014/main" val="3078395486"/>
                    </a:ext>
                  </a:extLst>
                </a:gridCol>
                <a:gridCol w="885769">
                  <a:extLst>
                    <a:ext uri="{9D8B030D-6E8A-4147-A177-3AD203B41FA5}">
                      <a16:colId xmlns:a16="http://schemas.microsoft.com/office/drawing/2014/main" val="3470111393"/>
                    </a:ext>
                  </a:extLst>
                </a:gridCol>
              </a:tblGrid>
              <a:tr h="12213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Race</a:t>
                      </a:r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Religion</a:t>
                      </a:r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Sexuality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Marriage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Pregnancy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Transgender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Disability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591363"/>
                  </a:ext>
                </a:extLst>
              </a:tr>
              <a:tr h="1221377">
                <a:tc>
                  <a:txBody>
                    <a:bodyPr/>
                    <a:lstStyle/>
                    <a:p>
                      <a:r>
                        <a:rPr lang="en-GB" dirty="0"/>
                        <a:t>Year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Black history month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Year 10 module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PRIDE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Year 10 module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World </a:t>
                      </a:r>
                      <a:r>
                        <a:rPr lang="en-GB" sz="1200" dirty="0" err="1"/>
                        <a:t>womens</a:t>
                      </a:r>
                      <a:r>
                        <a:rPr lang="en-GB" sz="1200" dirty="0"/>
                        <a:t> day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Year 10 module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Year 10 module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6261351"/>
                  </a:ext>
                </a:extLst>
              </a:tr>
              <a:tr h="1221377">
                <a:tc>
                  <a:txBody>
                    <a:bodyPr/>
                    <a:lstStyle/>
                    <a:p>
                      <a:r>
                        <a:rPr lang="en-GB" dirty="0"/>
                        <a:t>Year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Black history month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PRIDE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Healthy Relationships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World </a:t>
                      </a:r>
                      <a:r>
                        <a:rPr lang="en-GB" sz="1200" dirty="0" err="1"/>
                        <a:t>womens</a:t>
                      </a:r>
                      <a:r>
                        <a:rPr lang="en-GB" sz="1200" dirty="0"/>
                        <a:t> day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Healthy Relationships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Healthy Relationships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0182333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E4DD6D41-BF2E-4E11-881E-EC45829A1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953" y="3111795"/>
            <a:ext cx="783893" cy="643009"/>
          </a:xfrm>
          <a:prstGeom prst="rect">
            <a:avLst/>
          </a:prstGeom>
        </p:spPr>
      </p:pic>
      <p:sp>
        <p:nvSpPr>
          <p:cNvPr id="7" name="AutoShape 4" descr="https://ukc-powerpoint.officeapps.live.com/pods/GetClipboardImage.ashx?Id=de709f39-d282-4519-9513-aa0827eb595a&amp;DC=GUK3&amp;pkey=4aaa2e02-a96d-4eb8-9fab-79c2cee47eae&amp;wdwaccluster=GUK3">
            <a:extLst>
              <a:ext uri="{FF2B5EF4-FFF2-40B4-BE49-F238E27FC236}">
                <a16:creationId xmlns:a16="http://schemas.microsoft.com/office/drawing/2014/main" id="{A6C1549E-E242-4A48-9EFD-4EF829A4E0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48200" y="624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B6FFC2-8134-455C-9D82-1505915EB3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2166" y="2992660"/>
            <a:ext cx="815882" cy="8336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383CA3-B642-4E59-AF10-561738B0C6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429" y="3139319"/>
            <a:ext cx="738582" cy="6154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31D4611-3AB3-465D-910D-225B36D9A1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4577" y="3193911"/>
            <a:ext cx="775387" cy="5063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8E3DE37-9229-48C3-8ED0-071398CBD3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0859" y="2996914"/>
            <a:ext cx="815882" cy="8526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BBB5F00-ADDA-41BC-82BC-3E7729F381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98531" y="3087966"/>
            <a:ext cx="666980" cy="50093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AE800B2-AA55-4F87-B04D-07D0642D65A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66499" y="2992660"/>
            <a:ext cx="452534" cy="90880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F801A88-4C91-40C2-A654-F99C87FE7E37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5924" r="5629"/>
          <a:stretch/>
        </p:blipFill>
        <p:spPr>
          <a:xfrm>
            <a:off x="7620021" y="3073827"/>
            <a:ext cx="741840" cy="7524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54433A1-7DEF-452C-98AC-829C6D75E82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08736" y="3082143"/>
            <a:ext cx="741840" cy="74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946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115FBFD5A605419709379FC5DAC0C6" ma:contentTypeVersion="17" ma:contentTypeDescription="Create a new document." ma:contentTypeScope="" ma:versionID="0ff1fd3a5c69eab9a9ed65578da85499">
  <xsd:schema xmlns:xsd="http://www.w3.org/2001/XMLSchema" xmlns:xs="http://www.w3.org/2001/XMLSchema" xmlns:p="http://schemas.microsoft.com/office/2006/metadata/properties" xmlns:ns3="4eedbf48-e6a3-490e-a852-8315dd51bb3c" xmlns:ns4="7802225c-b7b2-460b-b2d0-872f302c8e00" targetNamespace="http://schemas.microsoft.com/office/2006/metadata/properties" ma:root="true" ma:fieldsID="21225f0f650ae7e70c864e2638039f7a" ns3:_="" ns4:_="">
    <xsd:import namespace="4eedbf48-e6a3-490e-a852-8315dd51bb3c"/>
    <xsd:import namespace="7802225c-b7b2-460b-b2d0-872f302c8e0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dbf48-e6a3-490e-a852-8315dd51bb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02225c-b7b2-460b-b2d0-872f302c8e0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eedbf48-e6a3-490e-a852-8315dd51bb3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6D0AB4-F80A-4AC0-A181-7D3B2D47E4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edbf48-e6a3-490e-a852-8315dd51bb3c"/>
    <ds:schemaRef ds:uri="7802225c-b7b2-460b-b2d0-872f302c8e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0CD7B3-45DE-45F2-9E9C-417521D242C0}">
  <ds:schemaRefs>
    <ds:schemaRef ds:uri="http://schemas.microsoft.com/office/2006/metadata/properties"/>
    <ds:schemaRef ds:uri="http://purl.org/dc/dcmitype/"/>
    <ds:schemaRef ds:uri="http://schemas.openxmlformats.org/package/2006/metadata/core-properties"/>
    <ds:schemaRef ds:uri="4eedbf48-e6a3-490e-a852-8315dd51bb3c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7802225c-b7b2-460b-b2d0-872f302c8e00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28C5E8F-54A0-4763-962D-AA89C7FCDF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1201</TotalTime>
  <Words>253</Words>
  <Application>Microsoft Office PowerPoint</Application>
  <PresentationFormat>A3 Paper (297x420 mm)</PresentationFormat>
  <Paragraphs>109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 Young</dc:creator>
  <cp:lastModifiedBy>Mrs M Young</cp:lastModifiedBy>
  <cp:revision>536</cp:revision>
  <dcterms:created xsi:type="dcterms:W3CDTF">2023-12-01T10:01:30Z</dcterms:created>
  <dcterms:modified xsi:type="dcterms:W3CDTF">2024-02-21T11:54:50Z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0x010100D3115FBFD5A605419709379FC5DAC0C6</vt:lpwstr>
  </property>
</Properties>
</file>