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1" r:id="rId6"/>
    <p:sldId id="260"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3"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0556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527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1790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5834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7416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9057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7955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7909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5077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8457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6/6/2021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6097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6/6/2021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77839648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Multi-coloured lights blurred into a curve pattern">
            <a:extLst>
              <a:ext uri="{FF2B5EF4-FFF2-40B4-BE49-F238E27FC236}">
                <a16:creationId xmlns:a16="http://schemas.microsoft.com/office/drawing/2014/main" id="{68D27BB5-FB34-4FBB-8E3C-A72E122E5BF8}"/>
              </a:ext>
            </a:extLst>
          </p:cNvPr>
          <p:cNvPicPr>
            <a:picLocks noChangeAspect="1"/>
          </p:cNvPicPr>
          <p:nvPr/>
        </p:nvPicPr>
        <p:blipFill rotWithShape="1">
          <a:blip r:embed="rId2"/>
          <a:srcRect t="781" b="23968"/>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a:extLst>
              <a:ext uri="{FF2B5EF4-FFF2-40B4-BE49-F238E27FC236}">
                <a16:creationId xmlns:a16="http://schemas.microsoft.com/office/drawing/2014/main" id="{1B4EA581-F011-459A-8697-96CD134B1ADF}"/>
              </a:ext>
            </a:extLst>
          </p:cNvPr>
          <p:cNvSpPr>
            <a:spLocks noGrp="1"/>
          </p:cNvSpPr>
          <p:nvPr>
            <p:ph type="subTitle" idx="1"/>
          </p:nvPr>
        </p:nvSpPr>
        <p:spPr>
          <a:xfrm>
            <a:off x="7233557" y="5115011"/>
            <a:ext cx="2291443" cy="658585"/>
          </a:xfrm>
        </p:spPr>
        <p:txBody>
          <a:bodyPr anchor="b">
            <a:normAutofit/>
          </a:bodyPr>
          <a:lstStyle/>
          <a:p>
            <a:pPr algn="l"/>
            <a:r>
              <a:rPr lang="en-GB" dirty="0"/>
              <a:t>Summer 2021</a:t>
            </a:r>
          </a:p>
        </p:txBody>
      </p:sp>
      <p:sp>
        <p:nvSpPr>
          <p:cNvPr id="2" name="Title 1">
            <a:extLst>
              <a:ext uri="{FF2B5EF4-FFF2-40B4-BE49-F238E27FC236}">
                <a16:creationId xmlns:a16="http://schemas.microsoft.com/office/drawing/2014/main" id="{B84BE69A-3237-48DF-9D5C-678374DC4794}"/>
              </a:ext>
            </a:extLst>
          </p:cNvPr>
          <p:cNvSpPr>
            <a:spLocks noGrp="1"/>
          </p:cNvSpPr>
          <p:nvPr>
            <p:ph type="ctrTitle"/>
          </p:nvPr>
        </p:nvSpPr>
        <p:spPr>
          <a:xfrm>
            <a:off x="7620000" y="2299787"/>
            <a:ext cx="3810000" cy="2286000"/>
          </a:xfrm>
        </p:spPr>
        <p:txBody>
          <a:bodyPr>
            <a:normAutofit fontScale="90000"/>
          </a:bodyPr>
          <a:lstStyle/>
          <a:p>
            <a:r>
              <a:rPr lang="en-GB" sz="4400" dirty="0"/>
              <a:t>Welcome to our Thomas Estley Preschool Virtual Tour!</a:t>
            </a:r>
          </a:p>
        </p:txBody>
      </p:sp>
      <p:pic>
        <p:nvPicPr>
          <p:cNvPr id="6" name="Picture 5" descr="Logo&#10;&#10;Description automatically generated">
            <a:extLst>
              <a:ext uri="{FF2B5EF4-FFF2-40B4-BE49-F238E27FC236}">
                <a16:creationId xmlns:a16="http://schemas.microsoft.com/office/drawing/2014/main" id="{A2C55301-CF26-4E91-981D-ED4B84EBBCC3}"/>
              </a:ext>
            </a:extLst>
          </p:cNvPr>
          <p:cNvPicPr>
            <a:picLocks noChangeAspect="1"/>
          </p:cNvPicPr>
          <p:nvPr/>
        </p:nvPicPr>
        <p:blipFill rotWithShape="1">
          <a:blip r:embed="rId3">
            <a:extLst>
              <a:ext uri="{28A0092B-C50C-407E-A947-70E740481C1C}">
                <a14:useLocalDpi xmlns:a14="http://schemas.microsoft.com/office/drawing/2010/main" val="0"/>
              </a:ext>
            </a:extLst>
          </a:blip>
          <a:srcRect r="5518" b="41047"/>
          <a:stretch/>
        </p:blipFill>
        <p:spPr>
          <a:xfrm>
            <a:off x="9551227" y="5357280"/>
            <a:ext cx="2291444" cy="1176888"/>
          </a:xfrm>
          <a:prstGeom prst="rect">
            <a:avLst/>
          </a:prstGeom>
        </p:spPr>
      </p:pic>
    </p:spTree>
    <p:extLst>
      <p:ext uri="{BB962C8B-B14F-4D97-AF65-F5344CB8AC3E}">
        <p14:creationId xmlns:p14="http://schemas.microsoft.com/office/powerpoint/2010/main" val="373348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6" name="Freeform: Shape 1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8" name="Rectangle 17">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4E0F0-7E91-4A59-8A45-4E937D4B905F}"/>
              </a:ext>
            </a:extLst>
          </p:cNvPr>
          <p:cNvSpPr>
            <a:spLocks noGrp="1"/>
          </p:cNvSpPr>
          <p:nvPr>
            <p:ph type="title"/>
          </p:nvPr>
        </p:nvSpPr>
        <p:spPr>
          <a:xfrm>
            <a:off x="448492" y="369513"/>
            <a:ext cx="3810000" cy="1492097"/>
          </a:xfrm>
        </p:spPr>
        <p:txBody>
          <a:bodyPr vert="horz" lIns="91440" tIns="45720" rIns="91440" bIns="45720" rtlCol="0" anchor="b">
            <a:normAutofit/>
          </a:bodyPr>
          <a:lstStyle/>
          <a:p>
            <a:r>
              <a:rPr lang="en-US" kern="1200" dirty="0">
                <a:solidFill>
                  <a:schemeClr val="tx1"/>
                </a:solidFill>
                <a:latin typeface="+mj-lt"/>
                <a:ea typeface="+mj-ea"/>
                <a:cs typeface="+mj-cs"/>
              </a:rPr>
              <a:t>Time for a drink!</a:t>
            </a:r>
          </a:p>
        </p:txBody>
      </p:sp>
      <p:pic>
        <p:nvPicPr>
          <p:cNvPr id="5" name="Picture 4" descr="A picture containing child, floor, indoor, young&#10;&#10;Description automatically generated">
            <a:extLst>
              <a:ext uri="{FF2B5EF4-FFF2-40B4-BE49-F238E27FC236}">
                <a16:creationId xmlns:a16="http://schemas.microsoft.com/office/drawing/2014/main" id="{1D0B5C3B-D1DC-491B-B22A-48A19C2F9FBF}"/>
              </a:ext>
            </a:extLst>
          </p:cNvPr>
          <p:cNvPicPr>
            <a:picLocks noChangeAspect="1"/>
          </p:cNvPicPr>
          <p:nvPr/>
        </p:nvPicPr>
        <p:blipFill rotWithShape="1">
          <a:blip r:embed="rId2">
            <a:extLst>
              <a:ext uri="{28A0092B-C50C-407E-A947-70E740481C1C}">
                <a14:useLocalDpi xmlns:a14="http://schemas.microsoft.com/office/drawing/2010/main" val="0"/>
              </a:ext>
            </a:extLst>
          </a:blip>
          <a:srcRect t="16266" r="-3" b="2315"/>
          <a:stretch/>
        </p:blipFill>
        <p:spPr>
          <a:xfrm>
            <a:off x="5045804" y="10"/>
            <a:ext cx="3336197" cy="4765286"/>
          </a:xfrm>
          <a:custGeom>
            <a:avLst/>
            <a:gdLst/>
            <a:ahLst/>
            <a:cxnLst/>
            <a:rect l="l" t="t" r="r" b="b"/>
            <a:pathLst>
              <a:path w="3336197" h="4765296">
                <a:moveTo>
                  <a:pt x="158486" y="0"/>
                </a:moveTo>
                <a:lnTo>
                  <a:pt x="3090935" y="0"/>
                </a:lnTo>
                <a:lnTo>
                  <a:pt x="3113368" y="35957"/>
                </a:lnTo>
                <a:cubicBezTo>
                  <a:pt x="3380853" y="491103"/>
                  <a:pt x="3275553" y="729635"/>
                  <a:pt x="3269988" y="1149992"/>
                </a:cubicBezTo>
                <a:cubicBezTo>
                  <a:pt x="3262592" y="1714385"/>
                  <a:pt x="3344943" y="2359152"/>
                  <a:pt x="3335431" y="2924995"/>
                </a:cubicBezTo>
                <a:cubicBezTo>
                  <a:pt x="3324549" y="3573269"/>
                  <a:pt x="3244318" y="4173943"/>
                  <a:pt x="3025033" y="4490670"/>
                </a:cubicBezTo>
                <a:cubicBezTo>
                  <a:pt x="2932830" y="4624027"/>
                  <a:pt x="2821677" y="4701242"/>
                  <a:pt x="2697860" y="4738158"/>
                </a:cubicBezTo>
                <a:cubicBezTo>
                  <a:pt x="2491500" y="4799684"/>
                  <a:pt x="2249964" y="4749274"/>
                  <a:pt x="2002356" y="4660273"/>
                </a:cubicBezTo>
                <a:cubicBezTo>
                  <a:pt x="1878325" y="4615558"/>
                  <a:pt x="1752750" y="4561255"/>
                  <a:pt x="1629127" y="4507019"/>
                </a:cubicBezTo>
                <a:cubicBezTo>
                  <a:pt x="1373564" y="4393418"/>
                  <a:pt x="1112925" y="4276178"/>
                  <a:pt x="847235" y="4007922"/>
                </a:cubicBezTo>
                <a:cubicBezTo>
                  <a:pt x="581440" y="3739696"/>
                  <a:pt x="304859" y="3291399"/>
                  <a:pt x="149399" y="2753289"/>
                </a:cubicBezTo>
                <a:cubicBezTo>
                  <a:pt x="-37894" y="2104872"/>
                  <a:pt x="-9803" y="1497874"/>
                  <a:pt x="26334" y="958725"/>
                </a:cubicBezTo>
                <a:cubicBezTo>
                  <a:pt x="48903" y="622864"/>
                  <a:pt x="74033" y="276721"/>
                  <a:pt x="150401" y="22534"/>
                </a:cubicBezTo>
                <a:close/>
              </a:path>
            </a:pathLst>
          </a:custGeom>
        </p:spPr>
      </p:pic>
      <p:pic>
        <p:nvPicPr>
          <p:cNvPr id="7" name="Picture 6" descr="A picture containing indoor, person, floor, working&#10;&#10;Description automatically generated">
            <a:extLst>
              <a:ext uri="{FF2B5EF4-FFF2-40B4-BE49-F238E27FC236}">
                <a16:creationId xmlns:a16="http://schemas.microsoft.com/office/drawing/2014/main" id="{CEA1BB97-C2A3-44B6-BCF2-522268BC321D}"/>
              </a:ext>
            </a:extLst>
          </p:cNvPr>
          <p:cNvPicPr>
            <a:picLocks noChangeAspect="1"/>
          </p:cNvPicPr>
          <p:nvPr/>
        </p:nvPicPr>
        <p:blipFill rotWithShape="1">
          <a:blip r:embed="rId3">
            <a:extLst>
              <a:ext uri="{28A0092B-C50C-407E-A947-70E740481C1C}">
                <a14:useLocalDpi xmlns:a14="http://schemas.microsoft.com/office/drawing/2010/main" val="0"/>
              </a:ext>
            </a:extLst>
          </a:blip>
          <a:srcRect t="10392" r="-3" b="14207"/>
          <a:stretch/>
        </p:blipFill>
        <p:spPr>
          <a:xfrm>
            <a:off x="8273065" y="2286000"/>
            <a:ext cx="3456365" cy="4572000"/>
          </a:xfrm>
          <a:custGeom>
            <a:avLst/>
            <a:gdLst/>
            <a:ahLst/>
            <a:cxnLst/>
            <a:rect l="l" t="t" r="r" b="b"/>
            <a:pathLst>
              <a:path w="3456365" h="4572000">
                <a:moveTo>
                  <a:pt x="1712868" y="1687"/>
                </a:moveTo>
                <a:cubicBezTo>
                  <a:pt x="2037533" y="-20794"/>
                  <a:pt x="2359803" y="181537"/>
                  <a:pt x="2665432" y="604720"/>
                </a:cubicBezTo>
                <a:cubicBezTo>
                  <a:pt x="2921509" y="959259"/>
                  <a:pt x="3442667" y="1150697"/>
                  <a:pt x="3456010" y="2313061"/>
                </a:cubicBezTo>
                <a:cubicBezTo>
                  <a:pt x="3471602" y="3683857"/>
                  <a:pt x="2971342" y="4092628"/>
                  <a:pt x="2643570" y="4299841"/>
                </a:cubicBezTo>
                <a:cubicBezTo>
                  <a:pt x="2568117" y="4347497"/>
                  <a:pt x="2470294" y="4420930"/>
                  <a:pt x="2356864" y="4505750"/>
                </a:cubicBezTo>
                <a:lnTo>
                  <a:pt x="2267355" y="4572000"/>
                </a:lnTo>
                <a:lnTo>
                  <a:pt x="205139" y="4572000"/>
                </a:lnTo>
                <a:lnTo>
                  <a:pt x="193970" y="4544857"/>
                </a:lnTo>
                <a:cubicBezTo>
                  <a:pt x="73141" y="4207116"/>
                  <a:pt x="877" y="3716942"/>
                  <a:pt x="3" y="3025776"/>
                </a:cubicBezTo>
                <a:cubicBezTo>
                  <a:pt x="-1765" y="1662263"/>
                  <a:pt x="804727" y="580843"/>
                  <a:pt x="1128964" y="285799"/>
                </a:cubicBezTo>
                <a:cubicBezTo>
                  <a:pt x="1322409" y="109597"/>
                  <a:pt x="1518072" y="15177"/>
                  <a:pt x="1712868" y="1687"/>
                </a:cubicBezTo>
                <a:close/>
              </a:path>
            </a:pathLst>
          </a:custGeom>
        </p:spPr>
      </p:pic>
      <p:sp>
        <p:nvSpPr>
          <p:cNvPr id="20" name="Freeform: Shape 19">
            <a:extLst>
              <a:ext uri="{FF2B5EF4-FFF2-40B4-BE49-F238E27FC236}">
                <a16:creationId xmlns:a16="http://schemas.microsoft.com/office/drawing/2014/main" id="{2DF2BFFF-ADAB-4E4F-9F4B-651D0710F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7257" y="-2635"/>
            <a:ext cx="3926694" cy="4767930"/>
          </a:xfrm>
          <a:custGeom>
            <a:avLst/>
            <a:gdLst>
              <a:gd name="connsiteX0" fmla="*/ 158486 w 3336197"/>
              <a:gd name="connsiteY0" fmla="*/ 0 h 4765296"/>
              <a:gd name="connsiteX1" fmla="*/ 3090935 w 3336197"/>
              <a:gd name="connsiteY1" fmla="*/ 0 h 4765296"/>
              <a:gd name="connsiteX2" fmla="*/ 3113368 w 3336197"/>
              <a:gd name="connsiteY2" fmla="*/ 35957 h 4765296"/>
              <a:gd name="connsiteX3" fmla="*/ 3269988 w 3336197"/>
              <a:gd name="connsiteY3" fmla="*/ 1149992 h 4765296"/>
              <a:gd name="connsiteX4" fmla="*/ 3335431 w 3336197"/>
              <a:gd name="connsiteY4" fmla="*/ 2924995 h 4765296"/>
              <a:gd name="connsiteX5" fmla="*/ 3025033 w 3336197"/>
              <a:gd name="connsiteY5" fmla="*/ 4490670 h 4765296"/>
              <a:gd name="connsiteX6" fmla="*/ 2697860 w 3336197"/>
              <a:gd name="connsiteY6" fmla="*/ 4738158 h 4765296"/>
              <a:gd name="connsiteX7" fmla="*/ 2002356 w 3336197"/>
              <a:gd name="connsiteY7" fmla="*/ 4660273 h 4765296"/>
              <a:gd name="connsiteX8" fmla="*/ 1629127 w 3336197"/>
              <a:gd name="connsiteY8" fmla="*/ 4507019 h 4765296"/>
              <a:gd name="connsiteX9" fmla="*/ 847235 w 3336197"/>
              <a:gd name="connsiteY9" fmla="*/ 4007922 h 4765296"/>
              <a:gd name="connsiteX10" fmla="*/ 149399 w 3336197"/>
              <a:gd name="connsiteY10" fmla="*/ 2753289 h 4765296"/>
              <a:gd name="connsiteX11" fmla="*/ 26334 w 3336197"/>
              <a:gd name="connsiteY11" fmla="*/ 958725 h 4765296"/>
              <a:gd name="connsiteX12" fmla="*/ 150401 w 3336197"/>
              <a:gd name="connsiteY12" fmla="*/ 22534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12" fmla="*/ 236175 w 3336197"/>
              <a:gd name="connsiteY12" fmla="*/ 91440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0" fmla="*/ 3090935 w 3336197"/>
              <a:gd name="connsiteY0" fmla="*/ 2633 h 4767929"/>
              <a:gd name="connsiteX1" fmla="*/ 3113368 w 3336197"/>
              <a:gd name="connsiteY1" fmla="*/ 38590 h 4767929"/>
              <a:gd name="connsiteX2" fmla="*/ 3269988 w 3336197"/>
              <a:gd name="connsiteY2" fmla="*/ 1152625 h 4767929"/>
              <a:gd name="connsiteX3" fmla="*/ 3335431 w 3336197"/>
              <a:gd name="connsiteY3" fmla="*/ 2927628 h 4767929"/>
              <a:gd name="connsiteX4" fmla="*/ 3025033 w 3336197"/>
              <a:gd name="connsiteY4" fmla="*/ 4493303 h 4767929"/>
              <a:gd name="connsiteX5" fmla="*/ 2697860 w 3336197"/>
              <a:gd name="connsiteY5" fmla="*/ 4740791 h 4767929"/>
              <a:gd name="connsiteX6" fmla="*/ 2002356 w 3336197"/>
              <a:gd name="connsiteY6" fmla="*/ 4662906 h 4767929"/>
              <a:gd name="connsiteX7" fmla="*/ 1629127 w 3336197"/>
              <a:gd name="connsiteY7" fmla="*/ 4509652 h 4767929"/>
              <a:gd name="connsiteX8" fmla="*/ 847235 w 3336197"/>
              <a:gd name="connsiteY8" fmla="*/ 4010555 h 4767929"/>
              <a:gd name="connsiteX9" fmla="*/ 149399 w 3336197"/>
              <a:gd name="connsiteY9" fmla="*/ 2755922 h 4767929"/>
              <a:gd name="connsiteX10" fmla="*/ 26334 w 3336197"/>
              <a:gd name="connsiteY10" fmla="*/ 961358 h 4767929"/>
              <a:gd name="connsiteX11" fmla="*/ 178911 w 3336197"/>
              <a:gd name="connsiteY11" fmla="*/ 0 h 476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6197" h="4767929">
                <a:moveTo>
                  <a:pt x="3090935" y="2633"/>
                </a:moveTo>
                <a:lnTo>
                  <a:pt x="3113368" y="38590"/>
                </a:lnTo>
                <a:cubicBezTo>
                  <a:pt x="3380853" y="493736"/>
                  <a:pt x="3275553" y="732268"/>
                  <a:pt x="3269988" y="1152625"/>
                </a:cubicBezTo>
                <a:cubicBezTo>
                  <a:pt x="3262592" y="1717018"/>
                  <a:pt x="3344943" y="2361785"/>
                  <a:pt x="3335431" y="2927628"/>
                </a:cubicBezTo>
                <a:cubicBezTo>
                  <a:pt x="3324549" y="3575902"/>
                  <a:pt x="3244318" y="4176576"/>
                  <a:pt x="3025033" y="4493303"/>
                </a:cubicBezTo>
                <a:cubicBezTo>
                  <a:pt x="2932830" y="4626660"/>
                  <a:pt x="2821677" y="4703875"/>
                  <a:pt x="2697860" y="4740791"/>
                </a:cubicBezTo>
                <a:cubicBezTo>
                  <a:pt x="2491500" y="4802317"/>
                  <a:pt x="2249964" y="4751907"/>
                  <a:pt x="2002356" y="4662906"/>
                </a:cubicBezTo>
                <a:cubicBezTo>
                  <a:pt x="1878325" y="4618191"/>
                  <a:pt x="1752750" y="4563888"/>
                  <a:pt x="1629127" y="4509652"/>
                </a:cubicBezTo>
                <a:cubicBezTo>
                  <a:pt x="1373564" y="4396051"/>
                  <a:pt x="1112925" y="4278811"/>
                  <a:pt x="847235" y="4010555"/>
                </a:cubicBezTo>
                <a:cubicBezTo>
                  <a:pt x="581440" y="3742329"/>
                  <a:pt x="304859" y="3294032"/>
                  <a:pt x="149399" y="2755922"/>
                </a:cubicBezTo>
                <a:cubicBezTo>
                  <a:pt x="-37894" y="2107505"/>
                  <a:pt x="-9803" y="1500507"/>
                  <a:pt x="26334" y="961358"/>
                </a:cubicBezTo>
                <a:cubicBezTo>
                  <a:pt x="48903" y="625497"/>
                  <a:pt x="102543" y="254187"/>
                  <a:pt x="178911"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9" name="TextBox 8">
            <a:extLst>
              <a:ext uri="{FF2B5EF4-FFF2-40B4-BE49-F238E27FC236}">
                <a16:creationId xmlns:a16="http://schemas.microsoft.com/office/drawing/2014/main" id="{E4C5A35B-7821-489F-A8CC-69F39B084E83}"/>
              </a:ext>
            </a:extLst>
          </p:cNvPr>
          <p:cNvSpPr txBox="1"/>
          <p:nvPr/>
        </p:nvSpPr>
        <p:spPr>
          <a:xfrm>
            <a:off x="224246" y="2404956"/>
            <a:ext cx="4448962" cy="4206408"/>
          </a:xfrm>
          <a:prstGeom prst="rect">
            <a:avLst/>
          </a:prstGeom>
          <a:noFill/>
        </p:spPr>
        <p:txBody>
          <a:bodyPr wrap="square" rtlCol="0">
            <a:spAutoFit/>
          </a:bodyPr>
          <a:lstStyle/>
          <a:p>
            <a:pPr>
              <a:lnSpc>
                <a:spcPct val="115000"/>
              </a:lnSpc>
            </a:pPr>
            <a:r>
              <a:rPr lang="en-GB" sz="1800" b="1" i="1" dirty="0">
                <a:solidFill>
                  <a:srgbClr val="666666"/>
                </a:solidFill>
                <a:effectLst/>
                <a:highlight>
                  <a:srgbClr val="FFFFFF"/>
                </a:highlight>
                <a:latin typeface="Arial" panose="020B0604020202020204" pitchFamily="34" charset="0"/>
                <a:ea typeface="Arial" panose="020B0604020202020204" pitchFamily="34" charset="0"/>
              </a:rPr>
              <a:t>Staff are very friendly, listen, approachable, supportive and helpful and the relationship between key workers and child is beautiful and heart-warming. </a:t>
            </a:r>
            <a:endParaRPr lang="en-GB" sz="1800" dirty="0">
              <a:effectLst/>
              <a:latin typeface="Arial" panose="020B0604020202020204" pitchFamily="34" charset="0"/>
              <a:ea typeface="Arial" panose="020B0604020202020204" pitchFamily="34" charset="0"/>
            </a:endParaRPr>
          </a:p>
          <a:p>
            <a:pPr>
              <a:lnSpc>
                <a:spcPct val="115000"/>
              </a:lnSpc>
            </a:pPr>
            <a:r>
              <a:rPr lang="en-GB" sz="1800" b="1" i="1" dirty="0">
                <a:solidFill>
                  <a:srgbClr val="666666"/>
                </a:solidFill>
                <a:effectLst/>
                <a:highlight>
                  <a:srgbClr val="FFFFFF"/>
                </a:highlight>
                <a:latin typeface="Arial" panose="020B0604020202020204" pitchFamily="34" charset="0"/>
                <a:ea typeface="Arial" panose="020B0604020202020204" pitchFamily="34" charset="0"/>
              </a:rPr>
              <a:t>The preschool environment is safe and fun and they provide a brilliant range of activities, whilst also providing structure and routine to assist independence, set boundaries and prepare your child for transition. Guaranteed, your child will never have a 'boring' day.</a:t>
            </a:r>
            <a:endParaRPr lang="en-GB"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110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Freeform: Shape 2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3" name="Freeform: Shape 2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4" name="Freeform: Shape 3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5" name="Rectangle 33">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CA54B-7D0C-48B1-BA27-36C2D5347B43}"/>
              </a:ext>
            </a:extLst>
          </p:cNvPr>
          <p:cNvSpPr>
            <a:spLocks noGrp="1"/>
          </p:cNvSpPr>
          <p:nvPr>
            <p:ph type="title"/>
          </p:nvPr>
        </p:nvSpPr>
        <p:spPr>
          <a:xfrm>
            <a:off x="762000" y="762001"/>
            <a:ext cx="3810000" cy="3047998"/>
          </a:xfrm>
        </p:spPr>
        <p:txBody>
          <a:bodyPr vert="horz" lIns="91440" tIns="45720" rIns="91440" bIns="45720" rtlCol="0" anchor="b">
            <a:normAutofit/>
          </a:bodyPr>
          <a:lstStyle/>
          <a:p>
            <a:r>
              <a:rPr lang="en-US" kern="1200" dirty="0">
                <a:solidFill>
                  <a:schemeClr val="tx1"/>
                </a:solidFill>
                <a:latin typeface="+mj-lt"/>
                <a:ea typeface="+mj-ea"/>
                <a:cs typeface="+mj-cs"/>
              </a:rPr>
              <a:t>Let’s count together.</a:t>
            </a:r>
          </a:p>
        </p:txBody>
      </p:sp>
      <p:pic>
        <p:nvPicPr>
          <p:cNvPr id="8" name="Picture 7" descr="A picture containing text, person, child, indoor&#10;&#10;Description automatically generated">
            <a:extLst>
              <a:ext uri="{FF2B5EF4-FFF2-40B4-BE49-F238E27FC236}">
                <a16:creationId xmlns:a16="http://schemas.microsoft.com/office/drawing/2014/main" id="{7787DFAC-B2EB-45BD-9193-DEF02CF1478C}"/>
              </a:ext>
            </a:extLst>
          </p:cNvPr>
          <p:cNvPicPr>
            <a:picLocks noChangeAspect="1"/>
          </p:cNvPicPr>
          <p:nvPr/>
        </p:nvPicPr>
        <p:blipFill rotWithShape="1">
          <a:blip r:embed="rId2">
            <a:extLst>
              <a:ext uri="{28A0092B-C50C-407E-A947-70E740481C1C}">
                <a14:useLocalDpi xmlns:a14="http://schemas.microsoft.com/office/drawing/2010/main" val="0"/>
              </a:ext>
            </a:extLst>
          </a:blip>
          <a:srcRect r="-2" b="22790"/>
          <a:stretch/>
        </p:blipFill>
        <p:spPr>
          <a:xfrm>
            <a:off x="5299433" y="832506"/>
            <a:ext cx="4448352" cy="6025494"/>
          </a:xfrm>
          <a:custGeom>
            <a:avLst/>
            <a:gdLst/>
            <a:ahLst/>
            <a:cxnLst/>
            <a:rect l="l" t="t" r="r" b="b"/>
            <a:pathLst>
              <a:path w="4448352" h="6025494">
                <a:moveTo>
                  <a:pt x="3173139" y="74"/>
                </a:moveTo>
                <a:cubicBezTo>
                  <a:pt x="3404376" y="2427"/>
                  <a:pt x="3621702" y="61078"/>
                  <a:pt x="3840337" y="136997"/>
                </a:cubicBezTo>
                <a:cubicBezTo>
                  <a:pt x="4230681" y="272614"/>
                  <a:pt x="4578505" y="404218"/>
                  <a:pt x="4400480" y="1061407"/>
                </a:cubicBezTo>
                <a:cubicBezTo>
                  <a:pt x="4294008" y="1454598"/>
                  <a:pt x="4050152" y="1868133"/>
                  <a:pt x="3812207" y="2268177"/>
                </a:cubicBezTo>
                <a:cubicBezTo>
                  <a:pt x="3397090" y="2966249"/>
                  <a:pt x="2981970" y="3664324"/>
                  <a:pt x="2566852" y="4362396"/>
                </a:cubicBezTo>
                <a:cubicBezTo>
                  <a:pt x="2261942" y="4875091"/>
                  <a:pt x="1813644" y="5542665"/>
                  <a:pt x="1381603" y="6002074"/>
                </a:cubicBezTo>
                <a:lnTo>
                  <a:pt x="1358104" y="6025494"/>
                </a:lnTo>
                <a:lnTo>
                  <a:pt x="147593" y="6025494"/>
                </a:lnTo>
                <a:lnTo>
                  <a:pt x="135095" y="5970139"/>
                </a:lnTo>
                <a:cubicBezTo>
                  <a:pt x="3334" y="5264474"/>
                  <a:pt x="25735" y="4338080"/>
                  <a:pt x="989" y="3558990"/>
                </a:cubicBezTo>
                <a:cubicBezTo>
                  <a:pt x="-7696" y="3286585"/>
                  <a:pt x="41149" y="3024098"/>
                  <a:pt x="134613" y="2769335"/>
                </a:cubicBezTo>
                <a:cubicBezTo>
                  <a:pt x="274734" y="2387351"/>
                  <a:pt x="515201" y="2023048"/>
                  <a:pt x="812398" y="1669997"/>
                </a:cubicBezTo>
                <a:cubicBezTo>
                  <a:pt x="1109597" y="1316945"/>
                  <a:pt x="1463524" y="975145"/>
                  <a:pt x="1830565" y="638164"/>
                </a:cubicBezTo>
                <a:cubicBezTo>
                  <a:pt x="2363706" y="148617"/>
                  <a:pt x="2787743" y="-3847"/>
                  <a:pt x="3173139" y="74"/>
                </a:cubicBezTo>
                <a:close/>
              </a:path>
            </a:pathLst>
          </a:custGeom>
        </p:spPr>
      </p:pic>
      <p:pic>
        <p:nvPicPr>
          <p:cNvPr id="6" name="Picture 5" descr="A group of kids eating at a table&#10;&#10;Description automatically generated with low confidence">
            <a:extLst>
              <a:ext uri="{FF2B5EF4-FFF2-40B4-BE49-F238E27FC236}">
                <a16:creationId xmlns:a16="http://schemas.microsoft.com/office/drawing/2014/main" id="{90C1375B-64FB-4119-A539-FA66F9D8C5C8}"/>
              </a:ext>
            </a:extLst>
          </p:cNvPr>
          <p:cNvPicPr>
            <a:picLocks noChangeAspect="1"/>
          </p:cNvPicPr>
          <p:nvPr/>
        </p:nvPicPr>
        <p:blipFill rotWithShape="1">
          <a:blip r:embed="rId3">
            <a:extLst>
              <a:ext uri="{28A0092B-C50C-407E-A947-70E740481C1C}">
                <a14:useLocalDpi xmlns:a14="http://schemas.microsoft.com/office/drawing/2010/main" val="0"/>
              </a:ext>
            </a:extLst>
          </a:blip>
          <a:srcRect r="1525" b="-1"/>
          <a:stretch/>
        </p:blipFill>
        <p:spPr>
          <a:xfrm>
            <a:off x="10008071" y="10"/>
            <a:ext cx="2183930" cy="3890830"/>
          </a:xfrm>
          <a:custGeom>
            <a:avLst/>
            <a:gdLst/>
            <a:ahLst/>
            <a:cxnLst/>
            <a:rect l="l" t="t" r="r" b="b"/>
            <a:pathLst>
              <a:path w="2183930" h="3890840">
                <a:moveTo>
                  <a:pt x="1662734" y="0"/>
                </a:moveTo>
                <a:lnTo>
                  <a:pt x="2183929" y="1"/>
                </a:lnTo>
                <a:lnTo>
                  <a:pt x="2183930" y="3746279"/>
                </a:lnTo>
                <a:lnTo>
                  <a:pt x="2092471" y="3792266"/>
                </a:lnTo>
                <a:cubicBezTo>
                  <a:pt x="1916615" y="3868206"/>
                  <a:pt x="1716194" y="3904967"/>
                  <a:pt x="1486236" y="3885847"/>
                </a:cubicBezTo>
                <a:cubicBezTo>
                  <a:pt x="669931" y="3818049"/>
                  <a:pt x="47640" y="3126585"/>
                  <a:pt x="2489" y="2485753"/>
                </a:cubicBezTo>
                <a:cubicBezTo>
                  <a:pt x="-27385" y="2064643"/>
                  <a:pt x="214834" y="1579831"/>
                  <a:pt x="562936" y="1142086"/>
                </a:cubicBezTo>
                <a:cubicBezTo>
                  <a:pt x="706161" y="962074"/>
                  <a:pt x="1052598" y="565678"/>
                  <a:pt x="1463250" y="180015"/>
                </a:cubicBezTo>
                <a:close/>
              </a:path>
            </a:pathLst>
          </a:custGeom>
        </p:spPr>
      </p:pic>
      <p:pic>
        <p:nvPicPr>
          <p:cNvPr id="4" name="Picture 3" descr="A child drawing on a piece of paper&#10;&#10;Description automatically generated with low confidence">
            <a:extLst>
              <a:ext uri="{FF2B5EF4-FFF2-40B4-BE49-F238E27FC236}">
                <a16:creationId xmlns:a16="http://schemas.microsoft.com/office/drawing/2014/main" id="{DE921E49-B224-480E-AB12-A5558BAA05FC}"/>
              </a:ext>
            </a:extLst>
          </p:cNvPr>
          <p:cNvPicPr>
            <a:picLocks noChangeAspect="1"/>
          </p:cNvPicPr>
          <p:nvPr/>
        </p:nvPicPr>
        <p:blipFill rotWithShape="1">
          <a:blip r:embed="rId4">
            <a:extLst>
              <a:ext uri="{28A0092B-C50C-407E-A947-70E740481C1C}">
                <a14:useLocalDpi xmlns:a14="http://schemas.microsoft.com/office/drawing/2010/main" val="0"/>
              </a:ext>
            </a:extLst>
          </a:blip>
          <a:srcRect t="23883" b="38694"/>
          <a:stretch/>
        </p:blipFill>
        <p:spPr>
          <a:xfrm>
            <a:off x="8048989" y="4136572"/>
            <a:ext cx="3381012" cy="2219779"/>
          </a:xfrm>
          <a:custGeom>
            <a:avLst/>
            <a:gdLst/>
            <a:ahLst/>
            <a:cxnLst/>
            <a:rect l="l" t="t" r="r" b="b"/>
            <a:pathLst>
              <a:path w="3381012" h="2219779">
                <a:moveTo>
                  <a:pt x="2031599" y="1440"/>
                </a:moveTo>
                <a:cubicBezTo>
                  <a:pt x="2290258" y="9798"/>
                  <a:pt x="2545092" y="54400"/>
                  <a:pt x="2762440" y="130722"/>
                </a:cubicBezTo>
                <a:cubicBezTo>
                  <a:pt x="3259231" y="305320"/>
                  <a:pt x="3560197" y="645219"/>
                  <a:pt x="3263424" y="1096695"/>
                </a:cubicBezTo>
                <a:cubicBezTo>
                  <a:pt x="2921526" y="1616356"/>
                  <a:pt x="1319491" y="2439416"/>
                  <a:pt x="505447" y="2165293"/>
                </a:cubicBezTo>
                <a:cubicBezTo>
                  <a:pt x="134712" y="2040287"/>
                  <a:pt x="-37401" y="1703487"/>
                  <a:pt x="6791" y="1403535"/>
                </a:cubicBezTo>
                <a:cubicBezTo>
                  <a:pt x="68659" y="983394"/>
                  <a:pt x="455211" y="569456"/>
                  <a:pt x="862230" y="282590"/>
                </a:cubicBezTo>
                <a:cubicBezTo>
                  <a:pt x="1099471" y="115913"/>
                  <a:pt x="1429617" y="27065"/>
                  <a:pt x="1772911" y="5329"/>
                </a:cubicBezTo>
                <a:cubicBezTo>
                  <a:pt x="1858734" y="-106"/>
                  <a:pt x="1945379" y="-1347"/>
                  <a:pt x="2031599" y="1440"/>
                </a:cubicBezTo>
                <a:close/>
              </a:path>
            </a:pathLst>
          </a:custGeom>
        </p:spPr>
      </p:pic>
      <p:sp>
        <p:nvSpPr>
          <p:cNvPr id="46" name="Freeform: Shape 35">
            <a:extLst>
              <a:ext uri="{FF2B5EF4-FFF2-40B4-BE49-F238E27FC236}">
                <a16:creationId xmlns:a16="http://schemas.microsoft.com/office/drawing/2014/main" id="{776E4B60-959D-4C46-B3C8-BC11BD7B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0" y="533400"/>
            <a:ext cx="478863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35399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6" name="Freeform: Shape 1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8" name="Rectangle 17">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93AB6-579D-44D7-9F15-9AAF3710D244}"/>
              </a:ext>
            </a:extLst>
          </p:cNvPr>
          <p:cNvSpPr>
            <a:spLocks noGrp="1"/>
          </p:cNvSpPr>
          <p:nvPr>
            <p:ph type="title"/>
          </p:nvPr>
        </p:nvSpPr>
        <p:spPr>
          <a:xfrm>
            <a:off x="3699753" y="5148544"/>
            <a:ext cx="3810000" cy="1326205"/>
          </a:xfrm>
        </p:spPr>
        <p:txBody>
          <a:bodyPr vert="horz" lIns="91440" tIns="45720" rIns="91440" bIns="45720" rtlCol="0" anchor="b">
            <a:normAutofit/>
          </a:bodyPr>
          <a:lstStyle/>
          <a:p>
            <a:r>
              <a:rPr lang="en-US" kern="1200" dirty="0">
                <a:solidFill>
                  <a:schemeClr val="tx1"/>
                </a:solidFill>
                <a:latin typeface="+mj-lt"/>
                <a:ea typeface="+mj-ea"/>
                <a:cs typeface="+mj-cs"/>
              </a:rPr>
              <a:t>Let’s visit a garden </a:t>
            </a:r>
            <a:r>
              <a:rPr lang="en-US" kern="1200" dirty="0" err="1">
                <a:solidFill>
                  <a:schemeClr val="tx1"/>
                </a:solidFill>
                <a:latin typeface="+mj-lt"/>
                <a:ea typeface="+mj-ea"/>
                <a:cs typeface="+mj-cs"/>
              </a:rPr>
              <a:t>centre</a:t>
            </a:r>
            <a:r>
              <a:rPr lang="en-US" kern="1200" dirty="0">
                <a:solidFill>
                  <a:schemeClr val="tx1"/>
                </a:solidFill>
                <a:latin typeface="+mj-lt"/>
                <a:ea typeface="+mj-ea"/>
                <a:cs typeface="+mj-cs"/>
              </a:rPr>
              <a:t>!</a:t>
            </a:r>
          </a:p>
        </p:txBody>
      </p:sp>
      <p:pic>
        <p:nvPicPr>
          <p:cNvPr id="7" name="Picture 6" descr="A picture containing text, indoor, keyboard, desk&#10;&#10;Description automatically generated">
            <a:extLst>
              <a:ext uri="{FF2B5EF4-FFF2-40B4-BE49-F238E27FC236}">
                <a16:creationId xmlns:a16="http://schemas.microsoft.com/office/drawing/2014/main" id="{0E70F817-3D2E-42A4-B6B7-A9E098762D71}"/>
              </a:ext>
            </a:extLst>
          </p:cNvPr>
          <p:cNvPicPr>
            <a:picLocks noChangeAspect="1"/>
          </p:cNvPicPr>
          <p:nvPr/>
        </p:nvPicPr>
        <p:blipFill rotWithShape="1">
          <a:blip r:embed="rId2">
            <a:extLst>
              <a:ext uri="{28A0092B-C50C-407E-A947-70E740481C1C}">
                <a14:useLocalDpi xmlns:a14="http://schemas.microsoft.com/office/drawing/2010/main" val="0"/>
              </a:ext>
            </a:extLst>
          </a:blip>
          <a:srcRect l="39980" r="20114" b="-2"/>
          <a:stretch/>
        </p:blipFill>
        <p:spPr>
          <a:xfrm>
            <a:off x="5045804" y="10"/>
            <a:ext cx="3336197" cy="4765286"/>
          </a:xfrm>
          <a:custGeom>
            <a:avLst/>
            <a:gdLst/>
            <a:ahLst/>
            <a:cxnLst/>
            <a:rect l="l" t="t" r="r" b="b"/>
            <a:pathLst>
              <a:path w="3336197" h="4765296">
                <a:moveTo>
                  <a:pt x="158486" y="0"/>
                </a:moveTo>
                <a:lnTo>
                  <a:pt x="3090935" y="0"/>
                </a:lnTo>
                <a:lnTo>
                  <a:pt x="3113368" y="35957"/>
                </a:lnTo>
                <a:cubicBezTo>
                  <a:pt x="3380853" y="491103"/>
                  <a:pt x="3275553" y="729635"/>
                  <a:pt x="3269988" y="1149992"/>
                </a:cubicBezTo>
                <a:cubicBezTo>
                  <a:pt x="3262592" y="1714385"/>
                  <a:pt x="3344943" y="2359152"/>
                  <a:pt x="3335431" y="2924995"/>
                </a:cubicBezTo>
                <a:cubicBezTo>
                  <a:pt x="3324549" y="3573269"/>
                  <a:pt x="3244318" y="4173943"/>
                  <a:pt x="3025033" y="4490670"/>
                </a:cubicBezTo>
                <a:cubicBezTo>
                  <a:pt x="2932830" y="4624027"/>
                  <a:pt x="2821677" y="4701242"/>
                  <a:pt x="2697860" y="4738158"/>
                </a:cubicBezTo>
                <a:cubicBezTo>
                  <a:pt x="2491500" y="4799684"/>
                  <a:pt x="2249964" y="4749274"/>
                  <a:pt x="2002356" y="4660273"/>
                </a:cubicBezTo>
                <a:cubicBezTo>
                  <a:pt x="1878325" y="4615558"/>
                  <a:pt x="1752750" y="4561255"/>
                  <a:pt x="1629127" y="4507019"/>
                </a:cubicBezTo>
                <a:cubicBezTo>
                  <a:pt x="1373564" y="4393418"/>
                  <a:pt x="1112925" y="4276178"/>
                  <a:pt x="847235" y="4007922"/>
                </a:cubicBezTo>
                <a:cubicBezTo>
                  <a:pt x="581440" y="3739696"/>
                  <a:pt x="304859" y="3291399"/>
                  <a:pt x="149399" y="2753289"/>
                </a:cubicBezTo>
                <a:cubicBezTo>
                  <a:pt x="-37894" y="2104872"/>
                  <a:pt x="-9803" y="1497874"/>
                  <a:pt x="26334" y="958725"/>
                </a:cubicBezTo>
                <a:cubicBezTo>
                  <a:pt x="48903" y="622864"/>
                  <a:pt x="74033" y="276721"/>
                  <a:pt x="150401" y="22534"/>
                </a:cubicBezTo>
                <a:close/>
              </a:path>
            </a:pathLst>
          </a:custGeom>
        </p:spPr>
      </p:pic>
      <p:pic>
        <p:nvPicPr>
          <p:cNvPr id="5" name="Picture 4" descr="A picture containing text, indoor&#10;&#10;Description automatically generated">
            <a:extLst>
              <a:ext uri="{FF2B5EF4-FFF2-40B4-BE49-F238E27FC236}">
                <a16:creationId xmlns:a16="http://schemas.microsoft.com/office/drawing/2014/main" id="{31C72F24-D1BB-4B41-9679-93F07D072A1F}"/>
              </a:ext>
            </a:extLst>
          </p:cNvPr>
          <p:cNvPicPr>
            <a:picLocks noChangeAspect="1"/>
          </p:cNvPicPr>
          <p:nvPr/>
        </p:nvPicPr>
        <p:blipFill rotWithShape="1">
          <a:blip r:embed="rId3">
            <a:extLst>
              <a:ext uri="{28A0092B-C50C-407E-A947-70E740481C1C}">
                <a14:useLocalDpi xmlns:a14="http://schemas.microsoft.com/office/drawing/2010/main" val="0"/>
              </a:ext>
            </a:extLst>
          </a:blip>
          <a:srcRect t="24603" r="-3" b="-3"/>
          <a:stretch/>
        </p:blipFill>
        <p:spPr>
          <a:xfrm>
            <a:off x="8273065" y="2286000"/>
            <a:ext cx="3456365" cy="4572000"/>
          </a:xfrm>
          <a:custGeom>
            <a:avLst/>
            <a:gdLst/>
            <a:ahLst/>
            <a:cxnLst/>
            <a:rect l="l" t="t" r="r" b="b"/>
            <a:pathLst>
              <a:path w="3456365" h="4572000">
                <a:moveTo>
                  <a:pt x="1712868" y="1687"/>
                </a:moveTo>
                <a:cubicBezTo>
                  <a:pt x="2037533" y="-20794"/>
                  <a:pt x="2359803" y="181537"/>
                  <a:pt x="2665432" y="604720"/>
                </a:cubicBezTo>
                <a:cubicBezTo>
                  <a:pt x="2921509" y="959259"/>
                  <a:pt x="3442667" y="1150697"/>
                  <a:pt x="3456010" y="2313061"/>
                </a:cubicBezTo>
                <a:cubicBezTo>
                  <a:pt x="3471602" y="3683857"/>
                  <a:pt x="2971342" y="4092628"/>
                  <a:pt x="2643570" y="4299841"/>
                </a:cubicBezTo>
                <a:cubicBezTo>
                  <a:pt x="2568117" y="4347497"/>
                  <a:pt x="2470294" y="4420930"/>
                  <a:pt x="2356864" y="4505750"/>
                </a:cubicBezTo>
                <a:lnTo>
                  <a:pt x="2267355" y="4572000"/>
                </a:lnTo>
                <a:lnTo>
                  <a:pt x="205139" y="4572000"/>
                </a:lnTo>
                <a:lnTo>
                  <a:pt x="193970" y="4544857"/>
                </a:lnTo>
                <a:cubicBezTo>
                  <a:pt x="73141" y="4207116"/>
                  <a:pt x="877" y="3716942"/>
                  <a:pt x="3" y="3025776"/>
                </a:cubicBezTo>
                <a:cubicBezTo>
                  <a:pt x="-1765" y="1662263"/>
                  <a:pt x="804727" y="580843"/>
                  <a:pt x="1128964" y="285799"/>
                </a:cubicBezTo>
                <a:cubicBezTo>
                  <a:pt x="1322409" y="109597"/>
                  <a:pt x="1518072" y="15177"/>
                  <a:pt x="1712868" y="1687"/>
                </a:cubicBezTo>
                <a:close/>
              </a:path>
            </a:pathLst>
          </a:custGeom>
        </p:spPr>
      </p:pic>
      <p:sp>
        <p:nvSpPr>
          <p:cNvPr id="20" name="Freeform: Shape 19">
            <a:extLst>
              <a:ext uri="{FF2B5EF4-FFF2-40B4-BE49-F238E27FC236}">
                <a16:creationId xmlns:a16="http://schemas.microsoft.com/office/drawing/2014/main" id="{2DF2BFFF-ADAB-4E4F-9F4B-651D0710F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7257" y="-2635"/>
            <a:ext cx="3926694" cy="4767930"/>
          </a:xfrm>
          <a:custGeom>
            <a:avLst/>
            <a:gdLst>
              <a:gd name="connsiteX0" fmla="*/ 158486 w 3336197"/>
              <a:gd name="connsiteY0" fmla="*/ 0 h 4765296"/>
              <a:gd name="connsiteX1" fmla="*/ 3090935 w 3336197"/>
              <a:gd name="connsiteY1" fmla="*/ 0 h 4765296"/>
              <a:gd name="connsiteX2" fmla="*/ 3113368 w 3336197"/>
              <a:gd name="connsiteY2" fmla="*/ 35957 h 4765296"/>
              <a:gd name="connsiteX3" fmla="*/ 3269988 w 3336197"/>
              <a:gd name="connsiteY3" fmla="*/ 1149992 h 4765296"/>
              <a:gd name="connsiteX4" fmla="*/ 3335431 w 3336197"/>
              <a:gd name="connsiteY4" fmla="*/ 2924995 h 4765296"/>
              <a:gd name="connsiteX5" fmla="*/ 3025033 w 3336197"/>
              <a:gd name="connsiteY5" fmla="*/ 4490670 h 4765296"/>
              <a:gd name="connsiteX6" fmla="*/ 2697860 w 3336197"/>
              <a:gd name="connsiteY6" fmla="*/ 4738158 h 4765296"/>
              <a:gd name="connsiteX7" fmla="*/ 2002356 w 3336197"/>
              <a:gd name="connsiteY7" fmla="*/ 4660273 h 4765296"/>
              <a:gd name="connsiteX8" fmla="*/ 1629127 w 3336197"/>
              <a:gd name="connsiteY8" fmla="*/ 4507019 h 4765296"/>
              <a:gd name="connsiteX9" fmla="*/ 847235 w 3336197"/>
              <a:gd name="connsiteY9" fmla="*/ 4007922 h 4765296"/>
              <a:gd name="connsiteX10" fmla="*/ 149399 w 3336197"/>
              <a:gd name="connsiteY10" fmla="*/ 2753289 h 4765296"/>
              <a:gd name="connsiteX11" fmla="*/ 26334 w 3336197"/>
              <a:gd name="connsiteY11" fmla="*/ 958725 h 4765296"/>
              <a:gd name="connsiteX12" fmla="*/ 150401 w 3336197"/>
              <a:gd name="connsiteY12" fmla="*/ 22534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12" fmla="*/ 236175 w 3336197"/>
              <a:gd name="connsiteY12" fmla="*/ 91440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0" fmla="*/ 3090935 w 3336197"/>
              <a:gd name="connsiteY0" fmla="*/ 2633 h 4767929"/>
              <a:gd name="connsiteX1" fmla="*/ 3113368 w 3336197"/>
              <a:gd name="connsiteY1" fmla="*/ 38590 h 4767929"/>
              <a:gd name="connsiteX2" fmla="*/ 3269988 w 3336197"/>
              <a:gd name="connsiteY2" fmla="*/ 1152625 h 4767929"/>
              <a:gd name="connsiteX3" fmla="*/ 3335431 w 3336197"/>
              <a:gd name="connsiteY3" fmla="*/ 2927628 h 4767929"/>
              <a:gd name="connsiteX4" fmla="*/ 3025033 w 3336197"/>
              <a:gd name="connsiteY4" fmla="*/ 4493303 h 4767929"/>
              <a:gd name="connsiteX5" fmla="*/ 2697860 w 3336197"/>
              <a:gd name="connsiteY5" fmla="*/ 4740791 h 4767929"/>
              <a:gd name="connsiteX6" fmla="*/ 2002356 w 3336197"/>
              <a:gd name="connsiteY6" fmla="*/ 4662906 h 4767929"/>
              <a:gd name="connsiteX7" fmla="*/ 1629127 w 3336197"/>
              <a:gd name="connsiteY7" fmla="*/ 4509652 h 4767929"/>
              <a:gd name="connsiteX8" fmla="*/ 847235 w 3336197"/>
              <a:gd name="connsiteY8" fmla="*/ 4010555 h 4767929"/>
              <a:gd name="connsiteX9" fmla="*/ 149399 w 3336197"/>
              <a:gd name="connsiteY9" fmla="*/ 2755922 h 4767929"/>
              <a:gd name="connsiteX10" fmla="*/ 26334 w 3336197"/>
              <a:gd name="connsiteY10" fmla="*/ 961358 h 4767929"/>
              <a:gd name="connsiteX11" fmla="*/ 178911 w 3336197"/>
              <a:gd name="connsiteY11" fmla="*/ 0 h 476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6197" h="4767929">
                <a:moveTo>
                  <a:pt x="3090935" y="2633"/>
                </a:moveTo>
                <a:lnTo>
                  <a:pt x="3113368" y="38590"/>
                </a:lnTo>
                <a:cubicBezTo>
                  <a:pt x="3380853" y="493736"/>
                  <a:pt x="3275553" y="732268"/>
                  <a:pt x="3269988" y="1152625"/>
                </a:cubicBezTo>
                <a:cubicBezTo>
                  <a:pt x="3262592" y="1717018"/>
                  <a:pt x="3344943" y="2361785"/>
                  <a:pt x="3335431" y="2927628"/>
                </a:cubicBezTo>
                <a:cubicBezTo>
                  <a:pt x="3324549" y="3575902"/>
                  <a:pt x="3244318" y="4176576"/>
                  <a:pt x="3025033" y="4493303"/>
                </a:cubicBezTo>
                <a:cubicBezTo>
                  <a:pt x="2932830" y="4626660"/>
                  <a:pt x="2821677" y="4703875"/>
                  <a:pt x="2697860" y="4740791"/>
                </a:cubicBezTo>
                <a:cubicBezTo>
                  <a:pt x="2491500" y="4802317"/>
                  <a:pt x="2249964" y="4751907"/>
                  <a:pt x="2002356" y="4662906"/>
                </a:cubicBezTo>
                <a:cubicBezTo>
                  <a:pt x="1878325" y="4618191"/>
                  <a:pt x="1752750" y="4563888"/>
                  <a:pt x="1629127" y="4509652"/>
                </a:cubicBezTo>
                <a:cubicBezTo>
                  <a:pt x="1373564" y="4396051"/>
                  <a:pt x="1112925" y="4278811"/>
                  <a:pt x="847235" y="4010555"/>
                </a:cubicBezTo>
                <a:cubicBezTo>
                  <a:pt x="581440" y="3742329"/>
                  <a:pt x="304859" y="3294032"/>
                  <a:pt x="149399" y="2755922"/>
                </a:cubicBezTo>
                <a:cubicBezTo>
                  <a:pt x="-37894" y="2107505"/>
                  <a:pt x="-9803" y="1500507"/>
                  <a:pt x="26334" y="961358"/>
                </a:cubicBezTo>
                <a:cubicBezTo>
                  <a:pt x="48903" y="625497"/>
                  <a:pt x="102543" y="254187"/>
                  <a:pt x="178911"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10" name="TextBox 9">
            <a:extLst>
              <a:ext uri="{FF2B5EF4-FFF2-40B4-BE49-F238E27FC236}">
                <a16:creationId xmlns:a16="http://schemas.microsoft.com/office/drawing/2014/main" id="{A7555351-3DBC-420E-A091-5803A4E86943}"/>
              </a:ext>
            </a:extLst>
          </p:cNvPr>
          <p:cNvSpPr txBox="1"/>
          <p:nvPr/>
        </p:nvSpPr>
        <p:spPr>
          <a:xfrm>
            <a:off x="224246" y="431962"/>
            <a:ext cx="4358988" cy="4524957"/>
          </a:xfrm>
          <a:prstGeom prst="rect">
            <a:avLst/>
          </a:prstGeom>
          <a:noFill/>
        </p:spPr>
        <p:txBody>
          <a:bodyPr wrap="square" rtlCol="0">
            <a:spAutoFit/>
          </a:bodyPr>
          <a:lstStyle/>
          <a:p>
            <a:pPr>
              <a:lnSpc>
                <a:spcPct val="115000"/>
              </a:lnSpc>
            </a:pPr>
            <a:r>
              <a:rPr lang="en-GB" sz="1800" b="1" i="1" dirty="0">
                <a:solidFill>
                  <a:srgbClr val="201F1E"/>
                </a:solidFill>
                <a:effectLst/>
                <a:highlight>
                  <a:srgbClr val="FFFFFF"/>
                </a:highlight>
                <a:latin typeface="Arial" panose="020B0604020202020204" pitchFamily="34" charset="0"/>
                <a:ea typeface="Arial" panose="020B0604020202020204" pitchFamily="34" charset="0"/>
              </a:rPr>
              <a:t>The wide and vast opportunities preschool offers will be sure to inspire, create an inquisitiveness, capture their imagination and their heart. Developing skills and learning has never been more fun and creative. Daily child-led activities enable and promote your child not only to be imaginative and independent but also how to work with and share with their peers, promote teamwork creating strong friendships.' I could sing praises about you and your team all day! Thank you for everything Nikki.</a:t>
            </a:r>
            <a:endParaRPr lang="en-GB"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691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A3643-F505-46D8-8A82-CB782DDDFA46}"/>
              </a:ext>
            </a:extLst>
          </p:cNvPr>
          <p:cNvSpPr>
            <a:spLocks noGrp="1"/>
          </p:cNvSpPr>
          <p:nvPr>
            <p:ph idx="1"/>
          </p:nvPr>
        </p:nvSpPr>
        <p:spPr>
          <a:xfrm>
            <a:off x="166381" y="2747395"/>
            <a:ext cx="4648899" cy="3703739"/>
          </a:xfrm>
        </p:spPr>
        <p:txBody>
          <a:bodyPr/>
          <a:lstStyle/>
          <a:p>
            <a:pPr marL="0" indent="0">
              <a:buNone/>
            </a:pPr>
            <a:r>
              <a:rPr lang="en-GB" sz="1800" b="1" i="1" dirty="0">
                <a:solidFill>
                  <a:srgbClr val="201F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My little boy has been going to Thomas Estley preschool for nearly a year now and he has learnt so much, the staff go above and beyond with activities and keep learning fun. The most important part for me is being able to leave the most precious thing to me in the world in the hands of the staff with full confidence and absolutely no concerns. Wouldn’t hesitate even for a second to recommend this preschool.</a:t>
            </a:r>
            <a:endParaRPr lang="en-GB" sz="1800" dirty="0">
              <a:effectLst/>
              <a:latin typeface="Arial" panose="020B0604020202020204" pitchFamily="34" charset="0"/>
              <a:ea typeface="Arial" panose="020B0604020202020204" pitchFamily="34" charset="0"/>
            </a:endParaRPr>
          </a:p>
          <a:p>
            <a:pPr marL="0" indent="0">
              <a:buNone/>
            </a:pPr>
            <a:endParaRPr lang="en-GB" dirty="0"/>
          </a:p>
        </p:txBody>
      </p:sp>
      <p:pic>
        <p:nvPicPr>
          <p:cNvPr id="4" name="Picture 3" descr="A picture containing indoor, wall, floor, furniture&#10;&#10;Description automatically generated">
            <a:extLst>
              <a:ext uri="{FF2B5EF4-FFF2-40B4-BE49-F238E27FC236}">
                <a16:creationId xmlns:a16="http://schemas.microsoft.com/office/drawing/2014/main" id="{7C0372B2-B6AE-445E-AB84-186A8FEBE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797" y="0"/>
            <a:ext cx="3911203" cy="6858000"/>
          </a:xfrm>
          <a:prstGeom prst="rect">
            <a:avLst/>
          </a:prstGeom>
        </p:spPr>
      </p:pic>
      <p:sp>
        <p:nvSpPr>
          <p:cNvPr id="5" name="TextBox 4">
            <a:extLst>
              <a:ext uri="{FF2B5EF4-FFF2-40B4-BE49-F238E27FC236}">
                <a16:creationId xmlns:a16="http://schemas.microsoft.com/office/drawing/2014/main" id="{43AD3B9A-EC89-41F0-AF72-A304AB921E4F}"/>
              </a:ext>
            </a:extLst>
          </p:cNvPr>
          <p:cNvSpPr txBox="1"/>
          <p:nvPr/>
        </p:nvSpPr>
        <p:spPr>
          <a:xfrm>
            <a:off x="1611118" y="260060"/>
            <a:ext cx="6082018" cy="1976567"/>
          </a:xfrm>
          <a:prstGeom prst="rect">
            <a:avLst/>
          </a:prstGeom>
          <a:noFill/>
        </p:spPr>
        <p:txBody>
          <a:bodyPr wrap="square" rtlCol="0">
            <a:spAutoFit/>
          </a:bodyPr>
          <a:lstStyle/>
          <a:p>
            <a:pPr>
              <a:lnSpc>
                <a:spcPct val="115000"/>
              </a:lnSpc>
            </a:pPr>
            <a:r>
              <a:rPr lang="en-GB" sz="1800" b="1" i="1">
                <a:solidFill>
                  <a:srgbClr val="666666"/>
                </a:solidFill>
                <a:effectLst/>
                <a:highlight>
                  <a:srgbClr val="FFFFFF"/>
                </a:highlight>
                <a:latin typeface="Arial" panose="020B0604020202020204" pitchFamily="34" charset="0"/>
                <a:ea typeface="Arial" panose="020B0604020202020204" pitchFamily="34" charset="0"/>
              </a:rPr>
              <a:t>Staff at the preschool have done so much for my child and for us as a family. Through the ups and downs, they truly enjoy their job and do their utmost best. There will never be enough gratitude for what they do.</a:t>
            </a:r>
            <a:endParaRPr lang="en-GB" sz="1800">
              <a:effectLst/>
              <a:latin typeface="Arial" panose="020B0604020202020204" pitchFamily="34" charset="0"/>
              <a:ea typeface="Arial" panose="020B0604020202020204" pitchFamily="34" charset="0"/>
            </a:endParaRPr>
          </a:p>
          <a:p>
            <a:pPr>
              <a:lnSpc>
                <a:spcPct val="115000"/>
              </a:lnSpc>
            </a:pPr>
            <a:r>
              <a:rPr lang="en-GB" sz="1800" b="1" i="1">
                <a:solidFill>
                  <a:srgbClr val="666666"/>
                </a:solidFill>
                <a:effectLst/>
                <a:highlight>
                  <a:srgbClr val="FFFFFF"/>
                </a:highlight>
                <a:latin typeface="Arial" panose="020B0604020202020204" pitchFamily="34" charset="0"/>
                <a:ea typeface="Arial" panose="020B0604020202020204" pitchFamily="34" charset="0"/>
              </a:rPr>
              <a:t>My son will be upset to part ways, but I highly recommend Thomas Estley Preschool! </a:t>
            </a:r>
            <a:endParaRPr lang="en-GB" sz="18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653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descr="A picture containing grass, outdoor, tree, sky&#10;&#10;Description automatically generated">
            <a:extLst>
              <a:ext uri="{FF2B5EF4-FFF2-40B4-BE49-F238E27FC236}">
                <a16:creationId xmlns:a16="http://schemas.microsoft.com/office/drawing/2014/main" id="{51D76524-ACC9-47D3-BCE3-3789E4136D46}"/>
              </a:ext>
            </a:extLst>
          </p:cNvPr>
          <p:cNvPicPr>
            <a:picLocks noChangeAspect="1"/>
          </p:cNvPicPr>
          <p:nvPr/>
        </p:nvPicPr>
        <p:blipFill rotWithShape="1">
          <a:blip r:embed="rId2">
            <a:extLst>
              <a:ext uri="{28A0092B-C50C-407E-A947-70E740481C1C}">
                <a14:useLocalDpi xmlns:a14="http://schemas.microsoft.com/office/drawing/2010/main" val="0"/>
              </a:ext>
            </a:extLst>
          </a:blip>
          <a:srcRect t="27628" r="-1" b="40350"/>
          <a:stretch/>
        </p:blipFill>
        <p:spPr>
          <a:xfrm>
            <a:off x="20" y="10"/>
            <a:ext cx="12207220" cy="6857990"/>
          </a:xfrm>
          <a:prstGeom prst="rect">
            <a:avLst/>
          </a:prstGeom>
        </p:spPr>
      </p:pic>
      <p:sp>
        <p:nvSpPr>
          <p:cNvPr id="18" name="Freeform: Shape 17">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2263"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82642" flipH="1">
            <a:off x="318955"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itle 1">
            <a:extLst>
              <a:ext uri="{FF2B5EF4-FFF2-40B4-BE49-F238E27FC236}">
                <a16:creationId xmlns:a16="http://schemas.microsoft.com/office/drawing/2014/main" id="{47663A24-CB78-4A78-899A-5933E850FED0}"/>
              </a:ext>
            </a:extLst>
          </p:cNvPr>
          <p:cNvSpPr>
            <a:spLocks noGrp="1"/>
          </p:cNvSpPr>
          <p:nvPr>
            <p:ph type="title"/>
          </p:nvPr>
        </p:nvSpPr>
        <p:spPr>
          <a:xfrm>
            <a:off x="758952" y="3830853"/>
            <a:ext cx="4297680" cy="1581912"/>
          </a:xfrm>
        </p:spPr>
        <p:txBody>
          <a:bodyPr vert="horz" lIns="91440" tIns="45720" rIns="91440" bIns="45720" rtlCol="0" anchor="b">
            <a:normAutofit/>
          </a:bodyPr>
          <a:lstStyle/>
          <a:p>
            <a:r>
              <a:rPr lang="en-US" sz="3600" kern="1200">
                <a:solidFill>
                  <a:schemeClr val="tx1"/>
                </a:solidFill>
                <a:latin typeface="+mj-lt"/>
                <a:ea typeface="+mj-ea"/>
                <a:cs typeface="+mj-cs"/>
              </a:rPr>
              <a:t>Time to go out!</a:t>
            </a:r>
          </a:p>
        </p:txBody>
      </p:sp>
    </p:spTree>
    <p:extLst>
      <p:ext uri="{BB962C8B-B14F-4D97-AF65-F5344CB8AC3E}">
        <p14:creationId xmlns:p14="http://schemas.microsoft.com/office/powerpoint/2010/main" val="41540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grass, outdoor, child, person&#10;&#10;Description automatically generated">
            <a:extLst>
              <a:ext uri="{FF2B5EF4-FFF2-40B4-BE49-F238E27FC236}">
                <a16:creationId xmlns:a16="http://schemas.microsoft.com/office/drawing/2014/main" id="{DEE7A7CD-62DF-4F65-BAAC-FCC4B6A5F208}"/>
              </a:ext>
            </a:extLst>
          </p:cNvPr>
          <p:cNvPicPr>
            <a:picLocks noChangeAspect="1"/>
          </p:cNvPicPr>
          <p:nvPr/>
        </p:nvPicPr>
        <p:blipFill rotWithShape="1">
          <a:blip r:embed="rId2">
            <a:extLst>
              <a:ext uri="{28A0092B-C50C-407E-A947-70E740481C1C}">
                <a14:useLocalDpi xmlns:a14="http://schemas.microsoft.com/office/drawing/2010/main" val="0"/>
              </a:ext>
            </a:extLst>
          </a:blip>
          <a:srcRect r="-1" b="19594"/>
          <a:stretch/>
        </p:blipFill>
        <p:spPr>
          <a:xfrm>
            <a:off x="-6507" y="1183339"/>
            <a:ext cx="4046132" cy="5707537"/>
          </a:xfrm>
          <a:prstGeom prst="rect">
            <a:avLst/>
          </a:prstGeom>
        </p:spPr>
      </p:pic>
      <p:pic>
        <p:nvPicPr>
          <p:cNvPr id="5" name="Picture 4" descr="A picture containing grass, outdoor, tree, mammal&#10;&#10;Description automatically generated">
            <a:extLst>
              <a:ext uri="{FF2B5EF4-FFF2-40B4-BE49-F238E27FC236}">
                <a16:creationId xmlns:a16="http://schemas.microsoft.com/office/drawing/2014/main" id="{7A435568-BFB8-4158-B663-D59ED8756A50}"/>
              </a:ext>
            </a:extLst>
          </p:cNvPr>
          <p:cNvPicPr>
            <a:picLocks noChangeAspect="1"/>
          </p:cNvPicPr>
          <p:nvPr/>
        </p:nvPicPr>
        <p:blipFill rotWithShape="1">
          <a:blip r:embed="rId3">
            <a:extLst>
              <a:ext uri="{28A0092B-C50C-407E-A947-70E740481C1C}">
                <a14:useLocalDpi xmlns:a14="http://schemas.microsoft.com/office/drawing/2010/main" val="0"/>
              </a:ext>
            </a:extLst>
          </a:blip>
          <a:srcRect t="10085" b="9168"/>
          <a:stretch/>
        </p:blipFill>
        <p:spPr>
          <a:xfrm>
            <a:off x="4094960" y="10"/>
            <a:ext cx="4029005" cy="5707527"/>
          </a:xfrm>
          <a:prstGeom prst="rect">
            <a:avLst/>
          </a:prstGeom>
        </p:spPr>
      </p:pic>
      <p:pic>
        <p:nvPicPr>
          <p:cNvPr id="3" name="Picture 2" descr="A child leaning against a tree&#10;&#10;Description automatically generated with medium confidence">
            <a:extLst>
              <a:ext uri="{FF2B5EF4-FFF2-40B4-BE49-F238E27FC236}">
                <a16:creationId xmlns:a16="http://schemas.microsoft.com/office/drawing/2014/main" id="{7110C49E-2105-47A7-9887-9E74F1528508}"/>
              </a:ext>
            </a:extLst>
          </p:cNvPr>
          <p:cNvPicPr>
            <a:picLocks noChangeAspect="1"/>
          </p:cNvPicPr>
          <p:nvPr/>
        </p:nvPicPr>
        <p:blipFill rotWithShape="1">
          <a:blip r:embed="rId4">
            <a:extLst>
              <a:ext uri="{28A0092B-C50C-407E-A947-70E740481C1C}">
                <a14:useLocalDpi xmlns:a14="http://schemas.microsoft.com/office/drawing/2010/main" val="0"/>
              </a:ext>
            </a:extLst>
          </a:blip>
          <a:srcRect t="9211" r="-2" b="9711"/>
          <a:stretch/>
        </p:blipFill>
        <p:spPr>
          <a:xfrm>
            <a:off x="8179347" y="1183339"/>
            <a:ext cx="4012654" cy="5707537"/>
          </a:xfrm>
          <a:prstGeom prst="rect">
            <a:avLst/>
          </a:prstGeom>
        </p:spPr>
      </p:pic>
    </p:spTree>
    <p:extLst>
      <p:ext uri="{BB962C8B-B14F-4D97-AF65-F5344CB8AC3E}">
        <p14:creationId xmlns:p14="http://schemas.microsoft.com/office/powerpoint/2010/main" val="233896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5" name="Freeform: Shape 1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7" name="Rectangle 16">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D076A-9468-4801-B53F-D1B18DC819BD}"/>
              </a:ext>
            </a:extLst>
          </p:cNvPr>
          <p:cNvSpPr>
            <a:spLocks noGrp="1"/>
          </p:cNvSpPr>
          <p:nvPr>
            <p:ph type="title"/>
          </p:nvPr>
        </p:nvSpPr>
        <p:spPr>
          <a:xfrm>
            <a:off x="503629" y="379379"/>
            <a:ext cx="3810000" cy="1485799"/>
          </a:xfrm>
        </p:spPr>
        <p:txBody>
          <a:bodyPr vert="horz" lIns="91440" tIns="45720" rIns="91440" bIns="45720" rtlCol="0" anchor="b">
            <a:normAutofit/>
          </a:bodyPr>
          <a:lstStyle/>
          <a:p>
            <a:r>
              <a:rPr lang="en-US" kern="1200" dirty="0">
                <a:solidFill>
                  <a:schemeClr val="tx1"/>
                </a:solidFill>
                <a:latin typeface="+mj-lt"/>
                <a:ea typeface="+mj-ea"/>
                <a:cs typeface="+mj-cs"/>
              </a:rPr>
              <a:t>Let’s do some planting|!</a:t>
            </a:r>
          </a:p>
        </p:txBody>
      </p:sp>
      <p:pic>
        <p:nvPicPr>
          <p:cNvPr id="4" name="Picture 3" descr="A picture containing grass, person, outdoor, child&#10;&#10;Description automatically generated">
            <a:extLst>
              <a:ext uri="{FF2B5EF4-FFF2-40B4-BE49-F238E27FC236}">
                <a16:creationId xmlns:a16="http://schemas.microsoft.com/office/drawing/2014/main" id="{D53AEB0B-402C-439A-8ED4-11C6A9DB10B5}"/>
              </a:ext>
            </a:extLst>
          </p:cNvPr>
          <p:cNvPicPr>
            <a:picLocks noChangeAspect="1"/>
          </p:cNvPicPr>
          <p:nvPr/>
        </p:nvPicPr>
        <p:blipFill rotWithShape="1">
          <a:blip r:embed="rId2">
            <a:extLst>
              <a:ext uri="{28A0092B-C50C-407E-A947-70E740481C1C}">
                <a14:useLocalDpi xmlns:a14="http://schemas.microsoft.com/office/drawing/2010/main" val="0"/>
              </a:ext>
            </a:extLst>
          </a:blip>
          <a:srcRect t="2465" r="-3" b="16116"/>
          <a:stretch/>
        </p:blipFill>
        <p:spPr>
          <a:xfrm>
            <a:off x="5045804" y="10"/>
            <a:ext cx="3336197" cy="4765286"/>
          </a:xfrm>
          <a:custGeom>
            <a:avLst/>
            <a:gdLst/>
            <a:ahLst/>
            <a:cxnLst/>
            <a:rect l="l" t="t" r="r" b="b"/>
            <a:pathLst>
              <a:path w="3336197" h="4765296">
                <a:moveTo>
                  <a:pt x="158486" y="0"/>
                </a:moveTo>
                <a:lnTo>
                  <a:pt x="3090935" y="0"/>
                </a:lnTo>
                <a:lnTo>
                  <a:pt x="3113368" y="35957"/>
                </a:lnTo>
                <a:cubicBezTo>
                  <a:pt x="3380853" y="491103"/>
                  <a:pt x="3275553" y="729635"/>
                  <a:pt x="3269988" y="1149992"/>
                </a:cubicBezTo>
                <a:cubicBezTo>
                  <a:pt x="3262592" y="1714385"/>
                  <a:pt x="3344943" y="2359152"/>
                  <a:pt x="3335431" y="2924995"/>
                </a:cubicBezTo>
                <a:cubicBezTo>
                  <a:pt x="3324549" y="3573269"/>
                  <a:pt x="3244318" y="4173943"/>
                  <a:pt x="3025033" y="4490670"/>
                </a:cubicBezTo>
                <a:cubicBezTo>
                  <a:pt x="2932830" y="4624027"/>
                  <a:pt x="2821677" y="4701242"/>
                  <a:pt x="2697860" y="4738158"/>
                </a:cubicBezTo>
                <a:cubicBezTo>
                  <a:pt x="2491500" y="4799684"/>
                  <a:pt x="2249964" y="4749274"/>
                  <a:pt x="2002356" y="4660273"/>
                </a:cubicBezTo>
                <a:cubicBezTo>
                  <a:pt x="1878325" y="4615558"/>
                  <a:pt x="1752750" y="4561255"/>
                  <a:pt x="1629127" y="4507019"/>
                </a:cubicBezTo>
                <a:cubicBezTo>
                  <a:pt x="1373564" y="4393418"/>
                  <a:pt x="1112925" y="4276178"/>
                  <a:pt x="847235" y="4007922"/>
                </a:cubicBezTo>
                <a:cubicBezTo>
                  <a:pt x="581440" y="3739696"/>
                  <a:pt x="304859" y="3291399"/>
                  <a:pt x="149399" y="2753289"/>
                </a:cubicBezTo>
                <a:cubicBezTo>
                  <a:pt x="-37894" y="2104872"/>
                  <a:pt x="-9803" y="1497874"/>
                  <a:pt x="26334" y="958725"/>
                </a:cubicBezTo>
                <a:cubicBezTo>
                  <a:pt x="48903" y="622864"/>
                  <a:pt x="74033" y="276721"/>
                  <a:pt x="150401" y="22534"/>
                </a:cubicBezTo>
                <a:close/>
              </a:path>
            </a:pathLst>
          </a:custGeom>
        </p:spPr>
      </p:pic>
      <p:pic>
        <p:nvPicPr>
          <p:cNvPr id="6" name="Picture 5" descr="A picture containing grass, outdoor, child, person&#10;&#10;Description automatically generated">
            <a:extLst>
              <a:ext uri="{FF2B5EF4-FFF2-40B4-BE49-F238E27FC236}">
                <a16:creationId xmlns:a16="http://schemas.microsoft.com/office/drawing/2014/main" id="{98028AB7-9FCA-41C3-BFB6-9217A275481B}"/>
              </a:ext>
            </a:extLst>
          </p:cNvPr>
          <p:cNvPicPr>
            <a:picLocks noChangeAspect="1"/>
          </p:cNvPicPr>
          <p:nvPr/>
        </p:nvPicPr>
        <p:blipFill rotWithShape="1">
          <a:blip r:embed="rId3">
            <a:extLst>
              <a:ext uri="{28A0092B-C50C-407E-A947-70E740481C1C}">
                <a14:useLocalDpi xmlns:a14="http://schemas.microsoft.com/office/drawing/2010/main" val="0"/>
              </a:ext>
            </a:extLst>
          </a:blip>
          <a:srcRect r="-3" b="24599"/>
          <a:stretch/>
        </p:blipFill>
        <p:spPr>
          <a:xfrm>
            <a:off x="8273065" y="2286000"/>
            <a:ext cx="3456365" cy="4572000"/>
          </a:xfrm>
          <a:custGeom>
            <a:avLst/>
            <a:gdLst/>
            <a:ahLst/>
            <a:cxnLst/>
            <a:rect l="l" t="t" r="r" b="b"/>
            <a:pathLst>
              <a:path w="3456365" h="4572000">
                <a:moveTo>
                  <a:pt x="1712868" y="1687"/>
                </a:moveTo>
                <a:cubicBezTo>
                  <a:pt x="2037533" y="-20794"/>
                  <a:pt x="2359803" y="181537"/>
                  <a:pt x="2665432" y="604720"/>
                </a:cubicBezTo>
                <a:cubicBezTo>
                  <a:pt x="2921509" y="959259"/>
                  <a:pt x="3442667" y="1150697"/>
                  <a:pt x="3456010" y="2313061"/>
                </a:cubicBezTo>
                <a:cubicBezTo>
                  <a:pt x="3471602" y="3683857"/>
                  <a:pt x="2971342" y="4092628"/>
                  <a:pt x="2643570" y="4299841"/>
                </a:cubicBezTo>
                <a:cubicBezTo>
                  <a:pt x="2568117" y="4347497"/>
                  <a:pt x="2470294" y="4420930"/>
                  <a:pt x="2356864" y="4505750"/>
                </a:cubicBezTo>
                <a:lnTo>
                  <a:pt x="2267355" y="4572000"/>
                </a:lnTo>
                <a:lnTo>
                  <a:pt x="205139" y="4572000"/>
                </a:lnTo>
                <a:lnTo>
                  <a:pt x="193970" y="4544857"/>
                </a:lnTo>
                <a:cubicBezTo>
                  <a:pt x="73141" y="4207116"/>
                  <a:pt x="877" y="3716942"/>
                  <a:pt x="3" y="3025776"/>
                </a:cubicBezTo>
                <a:cubicBezTo>
                  <a:pt x="-1765" y="1662263"/>
                  <a:pt x="804727" y="580843"/>
                  <a:pt x="1128964" y="285799"/>
                </a:cubicBezTo>
                <a:cubicBezTo>
                  <a:pt x="1322409" y="109597"/>
                  <a:pt x="1518072" y="15177"/>
                  <a:pt x="1712868" y="1687"/>
                </a:cubicBezTo>
                <a:close/>
              </a:path>
            </a:pathLst>
          </a:custGeom>
        </p:spPr>
      </p:pic>
      <p:sp>
        <p:nvSpPr>
          <p:cNvPr id="19" name="Freeform: Shape 18">
            <a:extLst>
              <a:ext uri="{FF2B5EF4-FFF2-40B4-BE49-F238E27FC236}">
                <a16:creationId xmlns:a16="http://schemas.microsoft.com/office/drawing/2014/main" id="{2DF2BFFF-ADAB-4E4F-9F4B-651D0710F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7257" y="-2635"/>
            <a:ext cx="3926694" cy="4767930"/>
          </a:xfrm>
          <a:custGeom>
            <a:avLst/>
            <a:gdLst>
              <a:gd name="connsiteX0" fmla="*/ 158486 w 3336197"/>
              <a:gd name="connsiteY0" fmla="*/ 0 h 4765296"/>
              <a:gd name="connsiteX1" fmla="*/ 3090935 w 3336197"/>
              <a:gd name="connsiteY1" fmla="*/ 0 h 4765296"/>
              <a:gd name="connsiteX2" fmla="*/ 3113368 w 3336197"/>
              <a:gd name="connsiteY2" fmla="*/ 35957 h 4765296"/>
              <a:gd name="connsiteX3" fmla="*/ 3269988 w 3336197"/>
              <a:gd name="connsiteY3" fmla="*/ 1149992 h 4765296"/>
              <a:gd name="connsiteX4" fmla="*/ 3335431 w 3336197"/>
              <a:gd name="connsiteY4" fmla="*/ 2924995 h 4765296"/>
              <a:gd name="connsiteX5" fmla="*/ 3025033 w 3336197"/>
              <a:gd name="connsiteY5" fmla="*/ 4490670 h 4765296"/>
              <a:gd name="connsiteX6" fmla="*/ 2697860 w 3336197"/>
              <a:gd name="connsiteY6" fmla="*/ 4738158 h 4765296"/>
              <a:gd name="connsiteX7" fmla="*/ 2002356 w 3336197"/>
              <a:gd name="connsiteY7" fmla="*/ 4660273 h 4765296"/>
              <a:gd name="connsiteX8" fmla="*/ 1629127 w 3336197"/>
              <a:gd name="connsiteY8" fmla="*/ 4507019 h 4765296"/>
              <a:gd name="connsiteX9" fmla="*/ 847235 w 3336197"/>
              <a:gd name="connsiteY9" fmla="*/ 4007922 h 4765296"/>
              <a:gd name="connsiteX10" fmla="*/ 149399 w 3336197"/>
              <a:gd name="connsiteY10" fmla="*/ 2753289 h 4765296"/>
              <a:gd name="connsiteX11" fmla="*/ 26334 w 3336197"/>
              <a:gd name="connsiteY11" fmla="*/ 958725 h 4765296"/>
              <a:gd name="connsiteX12" fmla="*/ 150401 w 3336197"/>
              <a:gd name="connsiteY12" fmla="*/ 22534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12" fmla="*/ 236175 w 3336197"/>
              <a:gd name="connsiteY12" fmla="*/ 91440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0" fmla="*/ 3090935 w 3336197"/>
              <a:gd name="connsiteY0" fmla="*/ 2633 h 4767929"/>
              <a:gd name="connsiteX1" fmla="*/ 3113368 w 3336197"/>
              <a:gd name="connsiteY1" fmla="*/ 38590 h 4767929"/>
              <a:gd name="connsiteX2" fmla="*/ 3269988 w 3336197"/>
              <a:gd name="connsiteY2" fmla="*/ 1152625 h 4767929"/>
              <a:gd name="connsiteX3" fmla="*/ 3335431 w 3336197"/>
              <a:gd name="connsiteY3" fmla="*/ 2927628 h 4767929"/>
              <a:gd name="connsiteX4" fmla="*/ 3025033 w 3336197"/>
              <a:gd name="connsiteY4" fmla="*/ 4493303 h 4767929"/>
              <a:gd name="connsiteX5" fmla="*/ 2697860 w 3336197"/>
              <a:gd name="connsiteY5" fmla="*/ 4740791 h 4767929"/>
              <a:gd name="connsiteX6" fmla="*/ 2002356 w 3336197"/>
              <a:gd name="connsiteY6" fmla="*/ 4662906 h 4767929"/>
              <a:gd name="connsiteX7" fmla="*/ 1629127 w 3336197"/>
              <a:gd name="connsiteY7" fmla="*/ 4509652 h 4767929"/>
              <a:gd name="connsiteX8" fmla="*/ 847235 w 3336197"/>
              <a:gd name="connsiteY8" fmla="*/ 4010555 h 4767929"/>
              <a:gd name="connsiteX9" fmla="*/ 149399 w 3336197"/>
              <a:gd name="connsiteY9" fmla="*/ 2755922 h 4767929"/>
              <a:gd name="connsiteX10" fmla="*/ 26334 w 3336197"/>
              <a:gd name="connsiteY10" fmla="*/ 961358 h 4767929"/>
              <a:gd name="connsiteX11" fmla="*/ 178911 w 3336197"/>
              <a:gd name="connsiteY11" fmla="*/ 0 h 476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6197" h="4767929">
                <a:moveTo>
                  <a:pt x="3090935" y="2633"/>
                </a:moveTo>
                <a:lnTo>
                  <a:pt x="3113368" y="38590"/>
                </a:lnTo>
                <a:cubicBezTo>
                  <a:pt x="3380853" y="493736"/>
                  <a:pt x="3275553" y="732268"/>
                  <a:pt x="3269988" y="1152625"/>
                </a:cubicBezTo>
                <a:cubicBezTo>
                  <a:pt x="3262592" y="1717018"/>
                  <a:pt x="3344943" y="2361785"/>
                  <a:pt x="3335431" y="2927628"/>
                </a:cubicBezTo>
                <a:cubicBezTo>
                  <a:pt x="3324549" y="3575902"/>
                  <a:pt x="3244318" y="4176576"/>
                  <a:pt x="3025033" y="4493303"/>
                </a:cubicBezTo>
                <a:cubicBezTo>
                  <a:pt x="2932830" y="4626660"/>
                  <a:pt x="2821677" y="4703875"/>
                  <a:pt x="2697860" y="4740791"/>
                </a:cubicBezTo>
                <a:cubicBezTo>
                  <a:pt x="2491500" y="4802317"/>
                  <a:pt x="2249964" y="4751907"/>
                  <a:pt x="2002356" y="4662906"/>
                </a:cubicBezTo>
                <a:cubicBezTo>
                  <a:pt x="1878325" y="4618191"/>
                  <a:pt x="1752750" y="4563888"/>
                  <a:pt x="1629127" y="4509652"/>
                </a:cubicBezTo>
                <a:cubicBezTo>
                  <a:pt x="1373564" y="4396051"/>
                  <a:pt x="1112925" y="4278811"/>
                  <a:pt x="847235" y="4010555"/>
                </a:cubicBezTo>
                <a:cubicBezTo>
                  <a:pt x="581440" y="3742329"/>
                  <a:pt x="304859" y="3294032"/>
                  <a:pt x="149399" y="2755922"/>
                </a:cubicBezTo>
                <a:cubicBezTo>
                  <a:pt x="-37894" y="2107505"/>
                  <a:pt x="-9803" y="1500507"/>
                  <a:pt x="26334" y="961358"/>
                </a:cubicBezTo>
                <a:cubicBezTo>
                  <a:pt x="48903" y="625497"/>
                  <a:pt x="102543" y="254187"/>
                  <a:pt x="178911"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7" name="TextBox 6">
            <a:extLst>
              <a:ext uri="{FF2B5EF4-FFF2-40B4-BE49-F238E27FC236}">
                <a16:creationId xmlns:a16="http://schemas.microsoft.com/office/drawing/2014/main" id="{0FAE9318-13DA-43DC-B45F-3CF0F59D4736}"/>
              </a:ext>
            </a:extLst>
          </p:cNvPr>
          <p:cNvSpPr txBox="1"/>
          <p:nvPr/>
        </p:nvSpPr>
        <p:spPr>
          <a:xfrm>
            <a:off x="330740" y="2110902"/>
            <a:ext cx="4124567" cy="4206408"/>
          </a:xfrm>
          <a:prstGeom prst="rect">
            <a:avLst/>
          </a:prstGeom>
          <a:noFill/>
        </p:spPr>
        <p:txBody>
          <a:bodyPr wrap="square" rtlCol="0">
            <a:spAutoFit/>
          </a:bodyPr>
          <a:lstStyle/>
          <a:p>
            <a:pPr>
              <a:lnSpc>
                <a:spcPct val="115000"/>
              </a:lnSpc>
            </a:pPr>
            <a:r>
              <a:rPr lang="en-GB" sz="1800" b="1" i="1">
                <a:solidFill>
                  <a:srgbClr val="666666"/>
                </a:solidFill>
                <a:effectLst/>
                <a:highlight>
                  <a:srgbClr val="FFFFFF"/>
                </a:highlight>
                <a:latin typeface="Arial" panose="020B0604020202020204" pitchFamily="34" charset="0"/>
                <a:ea typeface="Arial" panose="020B0604020202020204" pitchFamily="34" charset="0"/>
              </a:rPr>
              <a:t>Staff are highly trained, even taken/taking extra courses in various other areas to help, understand, provide, support and accommodate a variety of children’s different types of needs. </a:t>
            </a:r>
            <a:endParaRPr lang="en-GB" sz="1800">
              <a:effectLst/>
              <a:latin typeface="Arial" panose="020B0604020202020204" pitchFamily="34" charset="0"/>
              <a:ea typeface="Arial" panose="020B0604020202020204" pitchFamily="34" charset="0"/>
            </a:endParaRPr>
          </a:p>
          <a:p>
            <a:pPr>
              <a:lnSpc>
                <a:spcPct val="115000"/>
              </a:lnSpc>
            </a:pPr>
            <a:r>
              <a:rPr lang="en-GB" sz="1800" b="1" i="1">
                <a:solidFill>
                  <a:srgbClr val="666666"/>
                </a:solidFill>
                <a:effectLst/>
                <a:highlight>
                  <a:srgbClr val="FFFFFF"/>
                </a:highlight>
                <a:latin typeface="Arial" panose="020B0604020202020204" pitchFamily="34" charset="0"/>
                <a:ea typeface="Arial" panose="020B0604020202020204" pitchFamily="34" charset="0"/>
              </a:rPr>
              <a:t>Communication and feedback to parents/carers is brilliant, always kept up to date and involve you as a family in part of your child's learning journey, as well as sharing your child's progress and the activities they will do/have done.</a:t>
            </a:r>
            <a:endParaRPr lang="en-GB" sz="18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648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5" name="Freeform: Shape 1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7" name="Rectangle 1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C51A453C-829D-4CD6-8A57-61874C79FC2C}"/>
              </a:ext>
            </a:extLst>
          </p:cNvPr>
          <p:cNvSpPr>
            <a:spLocks noGrp="1"/>
          </p:cNvSpPr>
          <p:nvPr>
            <p:ph type="title"/>
          </p:nvPr>
        </p:nvSpPr>
        <p:spPr>
          <a:xfrm>
            <a:off x="798148" y="1432549"/>
            <a:ext cx="3048001" cy="3048000"/>
          </a:xfrm>
        </p:spPr>
        <p:txBody>
          <a:bodyPr vert="horz" lIns="91440" tIns="45720" rIns="91440" bIns="45720" rtlCol="0" anchor="b">
            <a:normAutofit/>
          </a:bodyPr>
          <a:lstStyle/>
          <a:p>
            <a:r>
              <a:rPr lang="en-US" sz="4100" kern="1200" dirty="0">
                <a:solidFill>
                  <a:schemeClr val="tx1"/>
                </a:solidFill>
                <a:latin typeface="+mj-lt"/>
                <a:ea typeface="+mj-ea"/>
                <a:cs typeface="+mj-cs"/>
              </a:rPr>
              <a:t>Loving the mud kitchen and even just the mud!</a:t>
            </a:r>
          </a:p>
        </p:txBody>
      </p:sp>
      <p:sp>
        <p:nvSpPr>
          <p:cNvPr id="19" name="Freeform: Shape 18">
            <a:extLst>
              <a:ext uri="{FF2B5EF4-FFF2-40B4-BE49-F238E27FC236}">
                <a16:creationId xmlns:a16="http://schemas.microsoft.com/office/drawing/2014/main" id="{A0B0D064-49EC-422C-B83B-1EF015462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1" name="Group 20">
            <a:extLst>
              <a:ext uri="{FF2B5EF4-FFF2-40B4-BE49-F238E27FC236}">
                <a16:creationId xmlns:a16="http://schemas.microsoft.com/office/drawing/2014/main" id="{97BD10BA-973B-4A2D-B0D3-232F303EE6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2" name="Freeform: Shape 21">
              <a:extLst>
                <a:ext uri="{FF2B5EF4-FFF2-40B4-BE49-F238E27FC236}">
                  <a16:creationId xmlns:a16="http://schemas.microsoft.com/office/drawing/2014/main" id="{687A88DB-DE70-4706-9273-203D5AD3C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3" name="Freeform: Shape 22">
              <a:extLst>
                <a:ext uri="{FF2B5EF4-FFF2-40B4-BE49-F238E27FC236}">
                  <a16:creationId xmlns:a16="http://schemas.microsoft.com/office/drawing/2014/main" id="{EA99C8FD-E836-4A5D-A41C-145B88F0E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6" name="Picture 5" descr="A picture containing outdoor, tree, child, person&#10;&#10;Description automatically generated">
            <a:extLst>
              <a:ext uri="{FF2B5EF4-FFF2-40B4-BE49-F238E27FC236}">
                <a16:creationId xmlns:a16="http://schemas.microsoft.com/office/drawing/2014/main" id="{52715656-0975-4617-B19A-C6E751749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30" y="753765"/>
            <a:ext cx="3045073" cy="5342234"/>
          </a:xfrm>
          <a:prstGeom prst="rect">
            <a:avLst/>
          </a:prstGeom>
        </p:spPr>
      </p:pic>
      <p:pic>
        <p:nvPicPr>
          <p:cNvPr id="4" name="Picture 3" descr="A picture containing outdoor, ground, grass, outdoor object&#10;&#10;Description automatically generated">
            <a:extLst>
              <a:ext uri="{FF2B5EF4-FFF2-40B4-BE49-F238E27FC236}">
                <a16:creationId xmlns:a16="http://schemas.microsoft.com/office/drawing/2014/main" id="{1FDABFA4-2ED9-4477-BBC6-3A9D00626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96" y="753765"/>
            <a:ext cx="3045073" cy="5342234"/>
          </a:xfrm>
          <a:prstGeom prst="rect">
            <a:avLst/>
          </a:prstGeom>
        </p:spPr>
      </p:pic>
    </p:spTree>
    <p:extLst>
      <p:ext uri="{BB962C8B-B14F-4D97-AF65-F5344CB8AC3E}">
        <p14:creationId xmlns:p14="http://schemas.microsoft.com/office/powerpoint/2010/main" val="181124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hild standing next to a tree&#10;&#10;Description automatically generated with low confidence">
            <a:extLst>
              <a:ext uri="{FF2B5EF4-FFF2-40B4-BE49-F238E27FC236}">
                <a16:creationId xmlns:a16="http://schemas.microsoft.com/office/drawing/2014/main" id="{76E3B3FB-23A7-478B-8F23-BA61407BC483}"/>
              </a:ext>
            </a:extLst>
          </p:cNvPr>
          <p:cNvPicPr>
            <a:picLocks noChangeAspect="1"/>
          </p:cNvPicPr>
          <p:nvPr/>
        </p:nvPicPr>
        <p:blipFill rotWithShape="1">
          <a:blip r:embed="rId2">
            <a:extLst>
              <a:ext uri="{28A0092B-C50C-407E-A947-70E740481C1C}">
                <a14:useLocalDpi xmlns:a14="http://schemas.microsoft.com/office/drawing/2010/main" val="0"/>
              </a:ext>
            </a:extLst>
          </a:blip>
          <a:srcRect t="18170" r="-2" b="21732"/>
          <a:stretch/>
        </p:blipFill>
        <p:spPr>
          <a:xfrm>
            <a:off x="191086" y="171715"/>
            <a:ext cx="5813197" cy="6129087"/>
          </a:xfrm>
          <a:prstGeom prst="rect">
            <a:avLst/>
          </a:prstGeom>
        </p:spPr>
      </p:pic>
      <p:pic>
        <p:nvPicPr>
          <p:cNvPr id="8" name="Picture 7" descr="A picture containing grass, outdoor, tree&#10;&#10;Description automatically generated">
            <a:extLst>
              <a:ext uri="{FF2B5EF4-FFF2-40B4-BE49-F238E27FC236}">
                <a16:creationId xmlns:a16="http://schemas.microsoft.com/office/drawing/2014/main" id="{F256ACB8-4541-4453-9E96-F80CA05F5EAA}"/>
              </a:ext>
            </a:extLst>
          </p:cNvPr>
          <p:cNvPicPr>
            <a:picLocks noChangeAspect="1"/>
          </p:cNvPicPr>
          <p:nvPr/>
        </p:nvPicPr>
        <p:blipFill rotWithShape="1">
          <a:blip r:embed="rId3">
            <a:extLst>
              <a:ext uri="{28A0092B-C50C-407E-A947-70E740481C1C}">
                <a14:useLocalDpi xmlns:a14="http://schemas.microsoft.com/office/drawing/2010/main" val="0"/>
              </a:ext>
            </a:extLst>
          </a:blip>
          <a:srcRect t="32760" b="36093"/>
          <a:stretch/>
        </p:blipFill>
        <p:spPr>
          <a:xfrm>
            <a:off x="6196929" y="171716"/>
            <a:ext cx="5803986" cy="3171422"/>
          </a:xfrm>
          <a:prstGeom prst="rect">
            <a:avLst/>
          </a:prstGeom>
        </p:spPr>
      </p:pic>
      <p:pic>
        <p:nvPicPr>
          <p:cNvPr id="4" name="Picture 3" descr="A picture containing grass, ground, outdoor, little&#10;&#10;Description automatically generated">
            <a:extLst>
              <a:ext uri="{FF2B5EF4-FFF2-40B4-BE49-F238E27FC236}">
                <a16:creationId xmlns:a16="http://schemas.microsoft.com/office/drawing/2014/main" id="{D92936A2-CF85-47B2-A422-BB0CBCF0ADFD}"/>
              </a:ext>
            </a:extLst>
          </p:cNvPr>
          <p:cNvPicPr>
            <a:picLocks noChangeAspect="1"/>
          </p:cNvPicPr>
          <p:nvPr/>
        </p:nvPicPr>
        <p:blipFill rotWithShape="1">
          <a:blip r:embed="rId4">
            <a:extLst>
              <a:ext uri="{28A0092B-C50C-407E-A947-70E740481C1C}">
                <a14:useLocalDpi xmlns:a14="http://schemas.microsoft.com/office/drawing/2010/main" val="0"/>
              </a:ext>
            </a:extLst>
          </a:blip>
          <a:srcRect t="24740" b="47817"/>
          <a:stretch/>
        </p:blipFill>
        <p:spPr>
          <a:xfrm>
            <a:off x="6196929" y="3514856"/>
            <a:ext cx="5786386" cy="2785950"/>
          </a:xfrm>
          <a:prstGeom prst="rect">
            <a:avLst/>
          </a:prstGeom>
        </p:spPr>
      </p:pic>
    </p:spTree>
    <p:extLst>
      <p:ext uri="{BB962C8B-B14F-4D97-AF65-F5344CB8AC3E}">
        <p14:creationId xmlns:p14="http://schemas.microsoft.com/office/powerpoint/2010/main" val="1152985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5" name="Freeform: Shape 1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7" name="Rectangle 16">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B70E5-2645-4C2A-9082-1FDBE58479DA}"/>
              </a:ext>
            </a:extLst>
          </p:cNvPr>
          <p:cNvSpPr>
            <a:spLocks noGrp="1"/>
          </p:cNvSpPr>
          <p:nvPr>
            <p:ph type="title"/>
          </p:nvPr>
        </p:nvSpPr>
        <p:spPr>
          <a:xfrm>
            <a:off x="9224963" y="150064"/>
            <a:ext cx="2486025" cy="2021407"/>
          </a:xfrm>
        </p:spPr>
        <p:txBody>
          <a:bodyPr vert="horz" lIns="91440" tIns="45720" rIns="91440" bIns="45720" rtlCol="0" anchor="b">
            <a:normAutofit/>
          </a:bodyPr>
          <a:lstStyle/>
          <a:p>
            <a:r>
              <a:rPr lang="en-US" kern="1200" dirty="0">
                <a:solidFill>
                  <a:schemeClr val="tx1"/>
                </a:solidFill>
                <a:latin typeface="+mj-lt"/>
                <a:ea typeface="+mj-ea"/>
                <a:cs typeface="+mj-cs"/>
              </a:rPr>
              <a:t>Let’s balance together!</a:t>
            </a:r>
          </a:p>
        </p:txBody>
      </p:sp>
      <p:pic>
        <p:nvPicPr>
          <p:cNvPr id="4" name="Picture 3" descr="A picture containing grass, outdoor, person, sport&#10;&#10;Description automatically generated">
            <a:extLst>
              <a:ext uri="{FF2B5EF4-FFF2-40B4-BE49-F238E27FC236}">
                <a16:creationId xmlns:a16="http://schemas.microsoft.com/office/drawing/2014/main" id="{91335705-88DC-44DC-92B5-60474DCA9F03}"/>
              </a:ext>
            </a:extLst>
          </p:cNvPr>
          <p:cNvPicPr>
            <a:picLocks noChangeAspect="1"/>
          </p:cNvPicPr>
          <p:nvPr/>
        </p:nvPicPr>
        <p:blipFill rotWithShape="1">
          <a:blip r:embed="rId2">
            <a:extLst>
              <a:ext uri="{28A0092B-C50C-407E-A947-70E740481C1C}">
                <a14:useLocalDpi xmlns:a14="http://schemas.microsoft.com/office/drawing/2010/main" val="0"/>
              </a:ext>
            </a:extLst>
          </a:blip>
          <a:srcRect r="-3" b="18581"/>
          <a:stretch/>
        </p:blipFill>
        <p:spPr>
          <a:xfrm>
            <a:off x="5045804" y="10"/>
            <a:ext cx="3336197" cy="4765286"/>
          </a:xfrm>
          <a:custGeom>
            <a:avLst/>
            <a:gdLst/>
            <a:ahLst/>
            <a:cxnLst/>
            <a:rect l="l" t="t" r="r" b="b"/>
            <a:pathLst>
              <a:path w="3336197" h="4765296">
                <a:moveTo>
                  <a:pt x="158486" y="0"/>
                </a:moveTo>
                <a:lnTo>
                  <a:pt x="3090935" y="0"/>
                </a:lnTo>
                <a:lnTo>
                  <a:pt x="3113368" y="35957"/>
                </a:lnTo>
                <a:cubicBezTo>
                  <a:pt x="3380853" y="491103"/>
                  <a:pt x="3275553" y="729635"/>
                  <a:pt x="3269988" y="1149992"/>
                </a:cubicBezTo>
                <a:cubicBezTo>
                  <a:pt x="3262592" y="1714385"/>
                  <a:pt x="3344943" y="2359152"/>
                  <a:pt x="3335431" y="2924995"/>
                </a:cubicBezTo>
                <a:cubicBezTo>
                  <a:pt x="3324549" y="3573269"/>
                  <a:pt x="3244318" y="4173943"/>
                  <a:pt x="3025033" y="4490670"/>
                </a:cubicBezTo>
                <a:cubicBezTo>
                  <a:pt x="2932830" y="4624027"/>
                  <a:pt x="2821677" y="4701242"/>
                  <a:pt x="2697860" y="4738158"/>
                </a:cubicBezTo>
                <a:cubicBezTo>
                  <a:pt x="2491500" y="4799684"/>
                  <a:pt x="2249964" y="4749274"/>
                  <a:pt x="2002356" y="4660273"/>
                </a:cubicBezTo>
                <a:cubicBezTo>
                  <a:pt x="1878325" y="4615558"/>
                  <a:pt x="1752750" y="4561255"/>
                  <a:pt x="1629127" y="4507019"/>
                </a:cubicBezTo>
                <a:cubicBezTo>
                  <a:pt x="1373564" y="4393418"/>
                  <a:pt x="1112925" y="4276178"/>
                  <a:pt x="847235" y="4007922"/>
                </a:cubicBezTo>
                <a:cubicBezTo>
                  <a:pt x="581440" y="3739696"/>
                  <a:pt x="304859" y="3291399"/>
                  <a:pt x="149399" y="2753289"/>
                </a:cubicBezTo>
                <a:cubicBezTo>
                  <a:pt x="-37894" y="2104872"/>
                  <a:pt x="-9803" y="1497874"/>
                  <a:pt x="26334" y="958725"/>
                </a:cubicBezTo>
                <a:cubicBezTo>
                  <a:pt x="48903" y="622864"/>
                  <a:pt x="74033" y="276721"/>
                  <a:pt x="150401" y="22534"/>
                </a:cubicBezTo>
                <a:close/>
              </a:path>
            </a:pathLst>
          </a:custGeom>
        </p:spPr>
      </p:pic>
      <p:pic>
        <p:nvPicPr>
          <p:cNvPr id="6" name="Picture 5" descr="A picture containing grass, outdoor&#10;&#10;Description automatically generated">
            <a:extLst>
              <a:ext uri="{FF2B5EF4-FFF2-40B4-BE49-F238E27FC236}">
                <a16:creationId xmlns:a16="http://schemas.microsoft.com/office/drawing/2014/main" id="{605B3EC5-6891-4A53-B7A6-4A3A9FAA5CC8}"/>
              </a:ext>
            </a:extLst>
          </p:cNvPr>
          <p:cNvPicPr>
            <a:picLocks noChangeAspect="1"/>
          </p:cNvPicPr>
          <p:nvPr/>
        </p:nvPicPr>
        <p:blipFill rotWithShape="1">
          <a:blip r:embed="rId3">
            <a:extLst>
              <a:ext uri="{28A0092B-C50C-407E-A947-70E740481C1C}">
                <a14:useLocalDpi xmlns:a14="http://schemas.microsoft.com/office/drawing/2010/main" val="0"/>
              </a:ext>
            </a:extLst>
          </a:blip>
          <a:srcRect t="15762" r="-3" b="8837"/>
          <a:stretch/>
        </p:blipFill>
        <p:spPr>
          <a:xfrm>
            <a:off x="8273065" y="2286000"/>
            <a:ext cx="3456365" cy="4572000"/>
          </a:xfrm>
          <a:custGeom>
            <a:avLst/>
            <a:gdLst/>
            <a:ahLst/>
            <a:cxnLst/>
            <a:rect l="l" t="t" r="r" b="b"/>
            <a:pathLst>
              <a:path w="3456365" h="4572000">
                <a:moveTo>
                  <a:pt x="1712868" y="1687"/>
                </a:moveTo>
                <a:cubicBezTo>
                  <a:pt x="2037533" y="-20794"/>
                  <a:pt x="2359803" y="181537"/>
                  <a:pt x="2665432" y="604720"/>
                </a:cubicBezTo>
                <a:cubicBezTo>
                  <a:pt x="2921509" y="959259"/>
                  <a:pt x="3442667" y="1150697"/>
                  <a:pt x="3456010" y="2313061"/>
                </a:cubicBezTo>
                <a:cubicBezTo>
                  <a:pt x="3471602" y="3683857"/>
                  <a:pt x="2971342" y="4092628"/>
                  <a:pt x="2643570" y="4299841"/>
                </a:cubicBezTo>
                <a:cubicBezTo>
                  <a:pt x="2568117" y="4347497"/>
                  <a:pt x="2470294" y="4420930"/>
                  <a:pt x="2356864" y="4505750"/>
                </a:cubicBezTo>
                <a:lnTo>
                  <a:pt x="2267355" y="4572000"/>
                </a:lnTo>
                <a:lnTo>
                  <a:pt x="205139" y="4572000"/>
                </a:lnTo>
                <a:lnTo>
                  <a:pt x="193970" y="4544857"/>
                </a:lnTo>
                <a:cubicBezTo>
                  <a:pt x="73141" y="4207116"/>
                  <a:pt x="877" y="3716942"/>
                  <a:pt x="3" y="3025776"/>
                </a:cubicBezTo>
                <a:cubicBezTo>
                  <a:pt x="-1765" y="1662263"/>
                  <a:pt x="804727" y="580843"/>
                  <a:pt x="1128964" y="285799"/>
                </a:cubicBezTo>
                <a:cubicBezTo>
                  <a:pt x="1322409" y="109597"/>
                  <a:pt x="1518072" y="15177"/>
                  <a:pt x="1712868" y="1687"/>
                </a:cubicBezTo>
                <a:close/>
              </a:path>
            </a:pathLst>
          </a:custGeom>
        </p:spPr>
      </p:pic>
      <p:sp>
        <p:nvSpPr>
          <p:cNvPr id="19" name="Freeform: Shape 18">
            <a:extLst>
              <a:ext uri="{FF2B5EF4-FFF2-40B4-BE49-F238E27FC236}">
                <a16:creationId xmlns:a16="http://schemas.microsoft.com/office/drawing/2014/main" id="{2DF2BFFF-ADAB-4E4F-9F4B-651D0710F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7257" y="-2635"/>
            <a:ext cx="3926694" cy="4767930"/>
          </a:xfrm>
          <a:custGeom>
            <a:avLst/>
            <a:gdLst>
              <a:gd name="connsiteX0" fmla="*/ 158486 w 3336197"/>
              <a:gd name="connsiteY0" fmla="*/ 0 h 4765296"/>
              <a:gd name="connsiteX1" fmla="*/ 3090935 w 3336197"/>
              <a:gd name="connsiteY1" fmla="*/ 0 h 4765296"/>
              <a:gd name="connsiteX2" fmla="*/ 3113368 w 3336197"/>
              <a:gd name="connsiteY2" fmla="*/ 35957 h 4765296"/>
              <a:gd name="connsiteX3" fmla="*/ 3269988 w 3336197"/>
              <a:gd name="connsiteY3" fmla="*/ 1149992 h 4765296"/>
              <a:gd name="connsiteX4" fmla="*/ 3335431 w 3336197"/>
              <a:gd name="connsiteY4" fmla="*/ 2924995 h 4765296"/>
              <a:gd name="connsiteX5" fmla="*/ 3025033 w 3336197"/>
              <a:gd name="connsiteY5" fmla="*/ 4490670 h 4765296"/>
              <a:gd name="connsiteX6" fmla="*/ 2697860 w 3336197"/>
              <a:gd name="connsiteY6" fmla="*/ 4738158 h 4765296"/>
              <a:gd name="connsiteX7" fmla="*/ 2002356 w 3336197"/>
              <a:gd name="connsiteY7" fmla="*/ 4660273 h 4765296"/>
              <a:gd name="connsiteX8" fmla="*/ 1629127 w 3336197"/>
              <a:gd name="connsiteY8" fmla="*/ 4507019 h 4765296"/>
              <a:gd name="connsiteX9" fmla="*/ 847235 w 3336197"/>
              <a:gd name="connsiteY9" fmla="*/ 4007922 h 4765296"/>
              <a:gd name="connsiteX10" fmla="*/ 149399 w 3336197"/>
              <a:gd name="connsiteY10" fmla="*/ 2753289 h 4765296"/>
              <a:gd name="connsiteX11" fmla="*/ 26334 w 3336197"/>
              <a:gd name="connsiteY11" fmla="*/ 958725 h 4765296"/>
              <a:gd name="connsiteX12" fmla="*/ 150401 w 3336197"/>
              <a:gd name="connsiteY12" fmla="*/ 22534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12" fmla="*/ 236175 w 3336197"/>
              <a:gd name="connsiteY12" fmla="*/ 91440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0" fmla="*/ 3090935 w 3336197"/>
              <a:gd name="connsiteY0" fmla="*/ 2633 h 4767929"/>
              <a:gd name="connsiteX1" fmla="*/ 3113368 w 3336197"/>
              <a:gd name="connsiteY1" fmla="*/ 38590 h 4767929"/>
              <a:gd name="connsiteX2" fmla="*/ 3269988 w 3336197"/>
              <a:gd name="connsiteY2" fmla="*/ 1152625 h 4767929"/>
              <a:gd name="connsiteX3" fmla="*/ 3335431 w 3336197"/>
              <a:gd name="connsiteY3" fmla="*/ 2927628 h 4767929"/>
              <a:gd name="connsiteX4" fmla="*/ 3025033 w 3336197"/>
              <a:gd name="connsiteY4" fmla="*/ 4493303 h 4767929"/>
              <a:gd name="connsiteX5" fmla="*/ 2697860 w 3336197"/>
              <a:gd name="connsiteY5" fmla="*/ 4740791 h 4767929"/>
              <a:gd name="connsiteX6" fmla="*/ 2002356 w 3336197"/>
              <a:gd name="connsiteY6" fmla="*/ 4662906 h 4767929"/>
              <a:gd name="connsiteX7" fmla="*/ 1629127 w 3336197"/>
              <a:gd name="connsiteY7" fmla="*/ 4509652 h 4767929"/>
              <a:gd name="connsiteX8" fmla="*/ 847235 w 3336197"/>
              <a:gd name="connsiteY8" fmla="*/ 4010555 h 4767929"/>
              <a:gd name="connsiteX9" fmla="*/ 149399 w 3336197"/>
              <a:gd name="connsiteY9" fmla="*/ 2755922 h 4767929"/>
              <a:gd name="connsiteX10" fmla="*/ 26334 w 3336197"/>
              <a:gd name="connsiteY10" fmla="*/ 961358 h 4767929"/>
              <a:gd name="connsiteX11" fmla="*/ 178911 w 3336197"/>
              <a:gd name="connsiteY11" fmla="*/ 0 h 476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6197" h="4767929">
                <a:moveTo>
                  <a:pt x="3090935" y="2633"/>
                </a:moveTo>
                <a:lnTo>
                  <a:pt x="3113368" y="38590"/>
                </a:lnTo>
                <a:cubicBezTo>
                  <a:pt x="3380853" y="493736"/>
                  <a:pt x="3275553" y="732268"/>
                  <a:pt x="3269988" y="1152625"/>
                </a:cubicBezTo>
                <a:cubicBezTo>
                  <a:pt x="3262592" y="1717018"/>
                  <a:pt x="3344943" y="2361785"/>
                  <a:pt x="3335431" y="2927628"/>
                </a:cubicBezTo>
                <a:cubicBezTo>
                  <a:pt x="3324549" y="3575902"/>
                  <a:pt x="3244318" y="4176576"/>
                  <a:pt x="3025033" y="4493303"/>
                </a:cubicBezTo>
                <a:cubicBezTo>
                  <a:pt x="2932830" y="4626660"/>
                  <a:pt x="2821677" y="4703875"/>
                  <a:pt x="2697860" y="4740791"/>
                </a:cubicBezTo>
                <a:cubicBezTo>
                  <a:pt x="2491500" y="4802317"/>
                  <a:pt x="2249964" y="4751907"/>
                  <a:pt x="2002356" y="4662906"/>
                </a:cubicBezTo>
                <a:cubicBezTo>
                  <a:pt x="1878325" y="4618191"/>
                  <a:pt x="1752750" y="4563888"/>
                  <a:pt x="1629127" y="4509652"/>
                </a:cubicBezTo>
                <a:cubicBezTo>
                  <a:pt x="1373564" y="4396051"/>
                  <a:pt x="1112925" y="4278811"/>
                  <a:pt x="847235" y="4010555"/>
                </a:cubicBezTo>
                <a:cubicBezTo>
                  <a:pt x="581440" y="3742329"/>
                  <a:pt x="304859" y="3294032"/>
                  <a:pt x="149399" y="2755922"/>
                </a:cubicBezTo>
                <a:cubicBezTo>
                  <a:pt x="-37894" y="2107505"/>
                  <a:pt x="-9803" y="1500507"/>
                  <a:pt x="26334" y="961358"/>
                </a:cubicBezTo>
                <a:cubicBezTo>
                  <a:pt x="48903" y="625497"/>
                  <a:pt x="102543" y="254187"/>
                  <a:pt x="178911"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7" name="TextBox 6">
            <a:extLst>
              <a:ext uri="{FF2B5EF4-FFF2-40B4-BE49-F238E27FC236}">
                <a16:creationId xmlns:a16="http://schemas.microsoft.com/office/drawing/2014/main" id="{B902B6DD-B303-48DE-8D15-2752D5098439}"/>
              </a:ext>
            </a:extLst>
          </p:cNvPr>
          <p:cNvSpPr txBox="1"/>
          <p:nvPr/>
        </p:nvSpPr>
        <p:spPr>
          <a:xfrm>
            <a:off x="224246" y="2505010"/>
            <a:ext cx="4746588" cy="3887859"/>
          </a:xfrm>
          <a:prstGeom prst="rect">
            <a:avLst/>
          </a:prstGeom>
          <a:noFill/>
        </p:spPr>
        <p:txBody>
          <a:bodyPr wrap="square" rtlCol="0">
            <a:spAutoFit/>
          </a:bodyPr>
          <a:lstStyle/>
          <a:p>
            <a:pPr>
              <a:lnSpc>
                <a:spcPct val="115000"/>
              </a:lnSpc>
            </a:pPr>
            <a:r>
              <a:rPr lang="en-GB" sz="1800" b="1" i="1" dirty="0">
                <a:solidFill>
                  <a:srgbClr val="201F1E"/>
                </a:solidFill>
                <a:effectLst/>
                <a:highlight>
                  <a:srgbClr val="FFFFFF"/>
                </a:highlight>
                <a:latin typeface="Arial" panose="020B0604020202020204" pitchFamily="34" charset="0"/>
                <a:ea typeface="Arial" panose="020B0604020202020204" pitchFamily="34" charset="0"/>
              </a:rPr>
              <a:t> </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solidFill>
                  <a:srgbClr val="201F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You are all amazing there and I truly have no worries when I walk away after dropping him and that’s huge for any parent! Can’t thank you enough!</a:t>
            </a:r>
          </a:p>
          <a:p>
            <a:pPr>
              <a:lnSpc>
                <a:spcPct val="115000"/>
              </a:lnSpc>
            </a:pPr>
            <a:endParaRPr lang="en-GB" i="1" dirty="0">
              <a:solidFill>
                <a:srgbClr val="201F1E"/>
              </a:solidFill>
              <a:highlight>
                <a:srgbClr val="FFFFFF"/>
              </a:highlight>
              <a:latin typeface="Roboto" panose="02000000000000000000" pitchFamily="2" charset="0"/>
              <a:ea typeface="Roboto" panose="02000000000000000000" pitchFamily="2" charset="0"/>
            </a:endParaRPr>
          </a:p>
          <a:p>
            <a:pPr>
              <a:lnSpc>
                <a:spcPct val="115000"/>
              </a:lnSpc>
            </a:pPr>
            <a:r>
              <a:rPr lang="en-GB" sz="1800" i="1" dirty="0">
                <a:solidFill>
                  <a:srgbClr val="201F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All the staff are so friendly and professional, and are happy to discuss any concerns that you may be having.</a:t>
            </a:r>
            <a:endParaRPr lang="en-GB" sz="1800" dirty="0">
              <a:effectLst/>
              <a:latin typeface="Arial" panose="020B0604020202020204" pitchFamily="34" charset="0"/>
              <a:ea typeface="Arial" panose="020B0604020202020204" pitchFamily="34" charset="0"/>
            </a:endParaRPr>
          </a:p>
          <a:p>
            <a:pPr>
              <a:lnSpc>
                <a:spcPct val="115000"/>
              </a:lnSpc>
            </a:pPr>
            <a:r>
              <a:rPr lang="en-GB" sz="1800" i="1" dirty="0">
                <a:solidFill>
                  <a:srgbClr val="201F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Lovely preschool. Your child will love being there.</a:t>
            </a:r>
            <a:endParaRPr lang="en-GB" sz="1800" dirty="0">
              <a:effectLst/>
              <a:latin typeface="Arial" panose="020B0604020202020204" pitchFamily="34" charset="0"/>
              <a:ea typeface="Arial" panose="020B0604020202020204" pitchFamily="34" charset="0"/>
            </a:endParaRPr>
          </a:p>
          <a:p>
            <a:pPr>
              <a:lnSpc>
                <a:spcPct val="115000"/>
              </a:lnSpc>
            </a:pPr>
            <a:endParaRPr lang="en-GB"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90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Content Placeholder 4" descr="A picture containing text, fabric&#10;&#10;Description automatically generated">
            <a:extLst>
              <a:ext uri="{FF2B5EF4-FFF2-40B4-BE49-F238E27FC236}">
                <a16:creationId xmlns:a16="http://schemas.microsoft.com/office/drawing/2014/main" id="{B7EBFFEF-CE8E-4731-B815-CEA9A01AFD6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7914" r="-1" b="20064"/>
          <a:stretch/>
        </p:blipFill>
        <p:spPr>
          <a:xfrm>
            <a:off x="20" y="10"/>
            <a:ext cx="12207220" cy="6857990"/>
          </a:xfrm>
          <a:prstGeom prst="rect">
            <a:avLst/>
          </a:prstGeom>
        </p:spPr>
      </p:pic>
      <p:sp>
        <p:nvSpPr>
          <p:cNvPr id="18" name="Freeform: Shape 17">
            <a:extLst>
              <a:ext uri="{FF2B5EF4-FFF2-40B4-BE49-F238E27FC236}">
                <a16:creationId xmlns:a16="http://schemas.microsoft.com/office/drawing/2014/main" id="{26C2F60D-36DC-4E6D-8544-3562BBABA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2263" y="1782827"/>
            <a:ext cx="4332910" cy="5817436"/>
          </a:xfrm>
          <a:custGeom>
            <a:avLst/>
            <a:gdLst>
              <a:gd name="connsiteX0" fmla="*/ 3175347 w 4332910"/>
              <a:gd name="connsiteY0" fmla="*/ 710 h 5817436"/>
              <a:gd name="connsiteX1" fmla="*/ 3972229 w 4332910"/>
              <a:gd name="connsiteY1" fmla="*/ 94304 h 5817436"/>
              <a:gd name="connsiteX2" fmla="*/ 4332910 w 4332910"/>
              <a:gd name="connsiteY2" fmla="*/ 180296 h 5817436"/>
              <a:gd name="connsiteX3" fmla="*/ 4332910 w 4332910"/>
              <a:gd name="connsiteY3" fmla="*/ 5817436 h 5817436"/>
              <a:gd name="connsiteX4" fmla="*/ 1006557 w 4332910"/>
              <a:gd name="connsiteY4" fmla="*/ 5817436 h 5817436"/>
              <a:gd name="connsiteX5" fmla="*/ 866510 w 4332910"/>
              <a:gd name="connsiteY5" fmla="*/ 5609583 h 5817436"/>
              <a:gd name="connsiteX6" fmla="*/ 351747 w 4332910"/>
              <a:gd name="connsiteY6" fmla="*/ 2263621 h 5817436"/>
              <a:gd name="connsiteX7" fmla="*/ 1381666 w 4332910"/>
              <a:gd name="connsiteY7" fmla="*/ 845238 h 5817436"/>
              <a:gd name="connsiteX8" fmla="*/ 2751595 w 4332910"/>
              <a:gd name="connsiteY8" fmla="*/ 47742 h 5817436"/>
              <a:gd name="connsiteX9" fmla="*/ 3175347 w 4332910"/>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910" h="5817436">
                <a:moveTo>
                  <a:pt x="3175347" y="710"/>
                </a:moveTo>
                <a:cubicBezTo>
                  <a:pt x="3421493" y="-5064"/>
                  <a:pt x="3686120" y="24227"/>
                  <a:pt x="3972229" y="94304"/>
                </a:cubicBezTo>
                <a:lnTo>
                  <a:pt x="4332910" y="180296"/>
                </a:lnTo>
                <a:lnTo>
                  <a:pt x="433291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CFFC7D5-8758-4C87-A839-9FF78F54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82642" flipH="1">
            <a:off x="318955" y="2073697"/>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2" name="Title 1">
            <a:extLst>
              <a:ext uri="{FF2B5EF4-FFF2-40B4-BE49-F238E27FC236}">
                <a16:creationId xmlns:a16="http://schemas.microsoft.com/office/drawing/2014/main" id="{FA00A5F1-7165-41E7-8C9E-FC623DA6D297}"/>
              </a:ext>
            </a:extLst>
          </p:cNvPr>
          <p:cNvSpPr>
            <a:spLocks noGrp="1"/>
          </p:cNvSpPr>
          <p:nvPr>
            <p:ph type="title"/>
          </p:nvPr>
        </p:nvSpPr>
        <p:spPr>
          <a:xfrm>
            <a:off x="503860" y="4487246"/>
            <a:ext cx="4297680" cy="1581912"/>
          </a:xfrm>
        </p:spPr>
        <p:txBody>
          <a:bodyPr vert="horz" lIns="91440" tIns="45720" rIns="91440" bIns="45720" rtlCol="0" anchor="b">
            <a:normAutofit fontScale="90000"/>
          </a:bodyPr>
          <a:lstStyle/>
          <a:p>
            <a:r>
              <a:rPr lang="en-US" sz="3600" kern="1200" dirty="0">
                <a:solidFill>
                  <a:schemeClr val="tx1"/>
                </a:solidFill>
                <a:latin typeface="+mj-lt"/>
                <a:ea typeface="+mj-ea"/>
                <a:cs typeface="+mj-cs"/>
              </a:rPr>
              <a:t>Welcome!</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rgbClr val="00B0F0"/>
                </a:solidFill>
                <a:latin typeface="+mj-lt"/>
                <a:ea typeface="+mj-ea"/>
                <a:cs typeface="+mj-cs"/>
              </a:rPr>
              <a:t>Enter our preschool lobby and prepare to meet us!</a:t>
            </a:r>
          </a:p>
        </p:txBody>
      </p:sp>
    </p:spTree>
    <p:extLst>
      <p:ext uri="{BB962C8B-B14F-4D97-AF65-F5344CB8AC3E}">
        <p14:creationId xmlns:p14="http://schemas.microsoft.com/office/powerpoint/2010/main" val="23920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B6B182C-276C-427A-8B22-C583D44D41E2}"/>
              </a:ext>
            </a:extLst>
          </p:cNvPr>
          <p:cNvSpPr>
            <a:spLocks noGrp="1"/>
          </p:cNvSpPr>
          <p:nvPr>
            <p:ph type="title"/>
          </p:nvPr>
        </p:nvSpPr>
        <p:spPr>
          <a:xfrm>
            <a:off x="6858000" y="753765"/>
            <a:ext cx="4572000" cy="3056235"/>
          </a:xfrm>
        </p:spPr>
        <p:txBody>
          <a:bodyPr vert="horz" lIns="91440" tIns="45720" rIns="91440" bIns="45720" rtlCol="0" anchor="b">
            <a:normAutofit/>
          </a:bodyPr>
          <a:lstStyle/>
          <a:p>
            <a:r>
              <a:rPr lang="en-US" kern="1200">
                <a:solidFill>
                  <a:schemeClr val="tx1"/>
                </a:solidFill>
                <a:latin typeface="+mj-lt"/>
                <a:ea typeface="+mj-ea"/>
                <a:cs typeface="+mj-cs"/>
              </a:rPr>
              <a:t>Where are those ducks?</a:t>
            </a:r>
          </a:p>
        </p:txBody>
      </p:sp>
      <p:pic>
        <p:nvPicPr>
          <p:cNvPr id="4" name="Picture 3" descr="A picture containing person, outdoor&#10;&#10;Description automatically generated">
            <a:extLst>
              <a:ext uri="{FF2B5EF4-FFF2-40B4-BE49-F238E27FC236}">
                <a16:creationId xmlns:a16="http://schemas.microsoft.com/office/drawing/2014/main" id="{4FF7F771-E385-446A-AD3F-676991CF5125}"/>
              </a:ext>
            </a:extLst>
          </p:cNvPr>
          <p:cNvPicPr>
            <a:picLocks noChangeAspect="1"/>
          </p:cNvPicPr>
          <p:nvPr/>
        </p:nvPicPr>
        <p:blipFill rotWithShape="1">
          <a:blip r:embed="rId2">
            <a:extLst>
              <a:ext uri="{28A0092B-C50C-407E-A947-70E740481C1C}">
                <a14:useLocalDpi xmlns:a14="http://schemas.microsoft.com/office/drawing/2010/main" val="0"/>
              </a:ext>
            </a:extLst>
          </a:blip>
          <a:srcRect t="23335" r="2" b="15074"/>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7" name="Freeform: Shape 16">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2918005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A picture containing sport, water sport, swimming&#10;&#10;Description automatically generated">
            <a:extLst>
              <a:ext uri="{FF2B5EF4-FFF2-40B4-BE49-F238E27FC236}">
                <a16:creationId xmlns:a16="http://schemas.microsoft.com/office/drawing/2014/main" id="{09F117DB-B870-44FF-BA75-90DAA6A73137}"/>
              </a:ext>
            </a:extLst>
          </p:cNvPr>
          <p:cNvPicPr>
            <a:picLocks noChangeAspect="1"/>
          </p:cNvPicPr>
          <p:nvPr/>
        </p:nvPicPr>
        <p:blipFill rotWithShape="1">
          <a:blip r:embed="rId2">
            <a:extLst>
              <a:ext uri="{28A0092B-C50C-407E-A947-70E740481C1C}">
                <a14:useLocalDpi xmlns:a14="http://schemas.microsoft.com/office/drawing/2010/main" val="0"/>
              </a:ext>
            </a:extLst>
          </a:blip>
          <a:srcRect t="23352" r="-1" b="26564"/>
          <a:stretch/>
        </p:blipFill>
        <p:spPr>
          <a:xfrm>
            <a:off x="5091546" y="619123"/>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17" name="Freeform: Shape 16">
            <a:extLst>
              <a:ext uri="{FF2B5EF4-FFF2-40B4-BE49-F238E27FC236}">
                <a16:creationId xmlns:a16="http://schemas.microsoft.com/office/drawing/2014/main" id="{1A0F8916-44ED-4BA2-B4A8-BFF92E4B4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254705" y="-79298"/>
            <a:ext cx="6064089" cy="78105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5A687236-98A9-4014-B4E8-7564B4A23579}"/>
              </a:ext>
            </a:extLst>
          </p:cNvPr>
          <p:cNvSpPr>
            <a:spLocks noGrp="1"/>
          </p:cNvSpPr>
          <p:nvPr>
            <p:ph type="title"/>
          </p:nvPr>
        </p:nvSpPr>
        <p:spPr>
          <a:xfrm>
            <a:off x="762000" y="1524000"/>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Off to the gym</a:t>
            </a:r>
          </a:p>
        </p:txBody>
      </p:sp>
    </p:spTree>
    <p:extLst>
      <p:ext uri="{BB962C8B-B14F-4D97-AF65-F5344CB8AC3E}">
        <p14:creationId xmlns:p14="http://schemas.microsoft.com/office/powerpoint/2010/main" val="216296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169E4FC-411D-4767-9F0A-BDC557663367}"/>
              </a:ext>
            </a:extLst>
          </p:cNvPr>
          <p:cNvSpPr>
            <a:spLocks noGrp="1"/>
          </p:cNvSpPr>
          <p:nvPr>
            <p:ph type="title"/>
          </p:nvPr>
        </p:nvSpPr>
        <p:spPr>
          <a:xfrm>
            <a:off x="652942" y="90881"/>
            <a:ext cx="3919057" cy="2231497"/>
          </a:xfrm>
        </p:spPr>
        <p:txBody>
          <a:bodyPr vert="horz" lIns="91440" tIns="45720" rIns="91440" bIns="45720" rtlCol="0" anchor="b">
            <a:normAutofit/>
          </a:bodyPr>
          <a:lstStyle/>
          <a:p>
            <a:r>
              <a:rPr lang="en-US" kern="1200" dirty="0">
                <a:solidFill>
                  <a:schemeClr val="tx1"/>
                </a:solidFill>
                <a:latin typeface="+mj-lt"/>
                <a:ea typeface="+mj-ea"/>
                <a:cs typeface="+mj-cs"/>
              </a:rPr>
              <a:t>Just time to get messy before we go home!</a:t>
            </a:r>
          </a:p>
        </p:txBody>
      </p:sp>
      <p:sp>
        <p:nvSpPr>
          <p:cNvPr id="17" name="Freeform: Shape 16">
            <a:extLst>
              <a:ext uri="{FF2B5EF4-FFF2-40B4-BE49-F238E27FC236}">
                <a16:creationId xmlns:a16="http://schemas.microsoft.com/office/drawing/2014/main" id="{F798D3DD-23B7-41EE-9021-C8F9A8E2C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19" name="Group 18">
            <a:extLst>
              <a:ext uri="{FF2B5EF4-FFF2-40B4-BE49-F238E27FC236}">
                <a16:creationId xmlns:a16="http://schemas.microsoft.com/office/drawing/2014/main" id="{2C072688-BFC7-4FE8-A45E-B3C63CBB9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0" name="Freeform: Shape 19">
              <a:extLst>
                <a:ext uri="{FF2B5EF4-FFF2-40B4-BE49-F238E27FC236}">
                  <a16:creationId xmlns:a16="http://schemas.microsoft.com/office/drawing/2014/main" id="{F3002ED9-43C6-4BA8-8941-9AFCB04E4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1" name="Freeform: Shape 20">
              <a:extLst>
                <a:ext uri="{FF2B5EF4-FFF2-40B4-BE49-F238E27FC236}">
                  <a16:creationId xmlns:a16="http://schemas.microsoft.com/office/drawing/2014/main" id="{4EB09750-C9B1-40CE-AB9B-FEB308A1F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4" name="Picture 3" descr="A picture containing text, child, person, indoor&#10;&#10;Description automatically generated">
            <a:extLst>
              <a:ext uri="{FF2B5EF4-FFF2-40B4-BE49-F238E27FC236}">
                <a16:creationId xmlns:a16="http://schemas.microsoft.com/office/drawing/2014/main" id="{327A404B-B394-4C90-AC11-C0F716D5E868}"/>
              </a:ext>
            </a:extLst>
          </p:cNvPr>
          <p:cNvPicPr>
            <a:picLocks noChangeAspect="1"/>
          </p:cNvPicPr>
          <p:nvPr/>
        </p:nvPicPr>
        <p:blipFill rotWithShape="1">
          <a:blip r:embed="rId2">
            <a:extLst>
              <a:ext uri="{28A0092B-C50C-407E-A947-70E740481C1C}">
                <a14:useLocalDpi xmlns:a14="http://schemas.microsoft.com/office/drawing/2010/main" val="0"/>
              </a:ext>
            </a:extLst>
          </a:blip>
          <a:srcRect t="25559" r="1" b="24567"/>
          <a:stretch/>
        </p:blipFill>
        <p:spPr>
          <a:xfrm>
            <a:off x="5334000" y="762000"/>
            <a:ext cx="6096000" cy="5333999"/>
          </a:xfrm>
          <a:prstGeom prst="rect">
            <a:avLst/>
          </a:prstGeom>
        </p:spPr>
      </p:pic>
      <p:sp>
        <p:nvSpPr>
          <p:cNvPr id="5" name="TextBox 4">
            <a:extLst>
              <a:ext uri="{FF2B5EF4-FFF2-40B4-BE49-F238E27FC236}">
                <a16:creationId xmlns:a16="http://schemas.microsoft.com/office/drawing/2014/main" id="{34F3835F-94AD-42B9-9DEE-43DC6F755B46}"/>
              </a:ext>
            </a:extLst>
          </p:cNvPr>
          <p:cNvSpPr txBox="1"/>
          <p:nvPr/>
        </p:nvSpPr>
        <p:spPr>
          <a:xfrm>
            <a:off x="652942" y="2931349"/>
            <a:ext cx="3469532" cy="2617768"/>
          </a:xfrm>
          <a:prstGeom prst="rect">
            <a:avLst/>
          </a:prstGeom>
          <a:noFill/>
        </p:spPr>
        <p:txBody>
          <a:bodyPr wrap="square" rtlCol="0">
            <a:spAutoFit/>
          </a:bodyPr>
          <a:lstStyle/>
          <a:p>
            <a:pPr>
              <a:lnSpc>
                <a:spcPct val="115000"/>
              </a:lnSpc>
            </a:pPr>
            <a:r>
              <a:rPr lang="en-GB" sz="1800" dirty="0">
                <a:solidFill>
                  <a:srgbClr val="212121"/>
                </a:solidFill>
                <a:effectLst/>
                <a:highlight>
                  <a:srgbClr val="FFFFFF"/>
                </a:highlight>
                <a:latin typeface="Roboto" panose="02000000000000000000" pitchFamily="2" charset="0"/>
                <a:ea typeface="Roboto" panose="02000000000000000000" pitchFamily="2" charset="0"/>
                <a:cs typeface="Roboto" panose="02000000000000000000" pitchFamily="2" charset="0"/>
              </a:rPr>
              <a:t>The communication with the school is great, whether it be verbal, email or via Tapestry. It's great to see the photos of what the children have been </a:t>
            </a:r>
            <a:r>
              <a:rPr lang="en-GB" sz="1800" dirty="0" err="1">
                <a:solidFill>
                  <a:srgbClr val="212121"/>
                </a:solidFill>
                <a:effectLst/>
                <a:highlight>
                  <a:srgbClr val="FFFFFF"/>
                </a:highlight>
                <a:latin typeface="Roboto" panose="02000000000000000000" pitchFamily="2" charset="0"/>
                <a:ea typeface="Roboto" panose="02000000000000000000" pitchFamily="2" charset="0"/>
                <a:cs typeface="Roboto" panose="02000000000000000000" pitchFamily="2" charset="0"/>
              </a:rPr>
              <a:t>upto</a:t>
            </a:r>
            <a:r>
              <a:rPr lang="en-GB" sz="1800" dirty="0">
                <a:solidFill>
                  <a:srgbClr val="212121"/>
                </a:solidFill>
                <a:effectLst/>
                <a:highlight>
                  <a:srgbClr val="FFFFFF"/>
                </a:highlight>
                <a:latin typeface="Roboto" panose="02000000000000000000" pitchFamily="2" charset="0"/>
                <a:ea typeface="Roboto" panose="02000000000000000000" pitchFamily="2" charset="0"/>
                <a:cs typeface="Roboto" panose="02000000000000000000" pitchFamily="2" charset="0"/>
              </a:rPr>
              <a:t> during the day. I would highly recommend this pre school to all parents. </a:t>
            </a:r>
            <a:endParaRPr lang="en-GB"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0373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18FE-148E-49B0-9A7E-F64831C293FB}"/>
              </a:ext>
            </a:extLst>
          </p:cNvPr>
          <p:cNvSpPr>
            <a:spLocks noGrp="1"/>
          </p:cNvSpPr>
          <p:nvPr>
            <p:ph type="title"/>
          </p:nvPr>
        </p:nvSpPr>
        <p:spPr/>
        <p:txBody>
          <a:bodyPr/>
          <a:lstStyle/>
          <a:p>
            <a:r>
              <a:rPr lang="en-GB" dirty="0"/>
              <a:t>What do our Parents say?      May 2021</a:t>
            </a:r>
          </a:p>
        </p:txBody>
      </p:sp>
      <p:sp>
        <p:nvSpPr>
          <p:cNvPr id="3" name="Content Placeholder 2">
            <a:extLst>
              <a:ext uri="{FF2B5EF4-FFF2-40B4-BE49-F238E27FC236}">
                <a16:creationId xmlns:a16="http://schemas.microsoft.com/office/drawing/2014/main" id="{1D7DFF67-B344-486F-93E8-957C2B6AD0C0}"/>
              </a:ext>
            </a:extLst>
          </p:cNvPr>
          <p:cNvSpPr>
            <a:spLocks noGrp="1"/>
          </p:cNvSpPr>
          <p:nvPr>
            <p:ph idx="1"/>
          </p:nvPr>
        </p:nvSpPr>
        <p:spPr>
          <a:xfrm>
            <a:off x="762000" y="2008414"/>
            <a:ext cx="10668000" cy="3818083"/>
          </a:xfrm>
        </p:spPr>
        <p:txBody>
          <a:bodyPr>
            <a:normAutofit fontScale="92500" lnSpcReduction="20000"/>
          </a:bodyPr>
          <a:lstStyle/>
          <a:p>
            <a:pPr>
              <a:lnSpc>
                <a:spcPct val="115000"/>
              </a:lnSpc>
            </a:pPr>
            <a:r>
              <a:rPr lang="en-GB" sz="1800" dirty="0">
                <a:effectLst/>
                <a:latin typeface="Arial" panose="020B0604020202020204" pitchFamily="34" charset="0"/>
                <a:ea typeface="Arial" panose="020B0604020202020204" pitchFamily="34" charset="0"/>
              </a:rPr>
              <a:t> </a:t>
            </a:r>
          </a:p>
          <a:p>
            <a:pPr marL="0" indent="0">
              <a:lnSpc>
                <a:spcPct val="115000"/>
              </a:lnSpc>
              <a:buNone/>
            </a:pPr>
            <a:r>
              <a:rPr lang="en-GB" sz="2400" b="1" i="1" dirty="0">
                <a:solidFill>
                  <a:srgbClr val="201F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I cannot recommend enough for the care my daughter has had at Pre-school. It was hard to leave her especially with Covid restrictions in place but she settled in so well. She always asks when her pre school days are and always has lots to tell me when she comes home. We are regularly updated with things they are doing in preschool. So happy we chose Thomas Estley Pre-school!</a:t>
            </a:r>
            <a:endParaRPr lang="en-GB" sz="2400" dirty="0">
              <a:effectLst/>
              <a:latin typeface="Arial" panose="020B0604020202020204" pitchFamily="34" charset="0"/>
              <a:ea typeface="Arial" panose="020B0604020202020204" pitchFamily="34" charset="0"/>
            </a:endParaRPr>
          </a:p>
          <a:p>
            <a:pPr marL="0" indent="0">
              <a:buNone/>
            </a:pPr>
            <a:endParaRPr lang="en-GB" sz="2400" dirty="0"/>
          </a:p>
          <a:p>
            <a:pPr marL="0" indent="0">
              <a:lnSpc>
                <a:spcPct val="115000"/>
              </a:lnSpc>
              <a:buNone/>
            </a:pPr>
            <a:r>
              <a:rPr lang="en-GB" sz="2400" b="1" i="1" dirty="0">
                <a:solidFill>
                  <a:srgbClr val="666666"/>
                </a:solidFill>
                <a:effectLst/>
                <a:highlight>
                  <a:srgbClr val="FFFFFF"/>
                </a:highlight>
                <a:latin typeface="Arial" panose="020B0604020202020204" pitchFamily="34" charset="0"/>
                <a:ea typeface="Arial" panose="020B0604020202020204" pitchFamily="34" charset="0"/>
              </a:rPr>
              <a:t>Thomas Estley preschool is fantastic! </a:t>
            </a:r>
            <a:endParaRPr lang="en-GB" sz="2400" dirty="0">
              <a:effectLst/>
              <a:latin typeface="Arial" panose="020B0604020202020204" pitchFamily="34" charset="0"/>
              <a:ea typeface="Arial" panose="020B0604020202020204" pitchFamily="34" charset="0"/>
            </a:endParaRPr>
          </a:p>
          <a:p>
            <a:pPr marL="0" indent="0">
              <a:lnSpc>
                <a:spcPct val="115000"/>
              </a:lnSpc>
              <a:buNone/>
            </a:pPr>
            <a:r>
              <a:rPr lang="en-GB" sz="2400" b="1" i="1" dirty="0">
                <a:solidFill>
                  <a:srgbClr val="666666"/>
                </a:solidFill>
                <a:effectLst/>
                <a:highlight>
                  <a:srgbClr val="FFFFFF"/>
                </a:highlight>
                <a:latin typeface="Arial" panose="020B0604020202020204" pitchFamily="34" charset="0"/>
                <a:ea typeface="Arial" panose="020B0604020202020204" pitchFamily="34" charset="0"/>
              </a:rPr>
              <a:t>The staff go above and beyond to ensure the children get the best out of their early learning journey. </a:t>
            </a:r>
            <a:endParaRPr lang="en-GB" sz="2400" dirty="0">
              <a:effectLst/>
              <a:latin typeface="Arial" panose="020B0604020202020204" pitchFamily="34" charset="0"/>
              <a:ea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55019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descr="A picture containing text, floor, indoor&#10;&#10;Description automatically generated">
            <a:extLst>
              <a:ext uri="{FF2B5EF4-FFF2-40B4-BE49-F238E27FC236}">
                <a16:creationId xmlns:a16="http://schemas.microsoft.com/office/drawing/2014/main" id="{13DA4AB2-50E9-47D4-8001-454007F8B315}"/>
              </a:ext>
            </a:extLst>
          </p:cNvPr>
          <p:cNvPicPr>
            <a:picLocks noChangeAspect="1"/>
          </p:cNvPicPr>
          <p:nvPr/>
        </p:nvPicPr>
        <p:blipFill rotWithShape="1">
          <a:blip r:embed="rId2">
            <a:extLst>
              <a:ext uri="{28A0092B-C50C-407E-A947-70E740481C1C}">
                <a14:useLocalDpi xmlns:a14="http://schemas.microsoft.com/office/drawing/2010/main" val="0"/>
              </a:ext>
            </a:extLst>
          </a:blip>
          <a:srcRect t="6469" r="1" b="29406"/>
          <a:stretch/>
        </p:blipFill>
        <p:spPr>
          <a:xfrm>
            <a:off x="20" y="10"/>
            <a:ext cx="6095980" cy="6857990"/>
          </a:xfrm>
          <a:custGeom>
            <a:avLst/>
            <a:gdLst/>
            <a:ahLst/>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p:spPr>
      </p:pic>
      <p:sp>
        <p:nvSpPr>
          <p:cNvPr id="18" name="Freeform: Shape 17">
            <a:extLst>
              <a:ext uri="{FF2B5EF4-FFF2-40B4-BE49-F238E27FC236}">
                <a16:creationId xmlns:a16="http://schemas.microsoft.com/office/drawing/2014/main" id="{55F5D1E8-E605-4EFC-8912-6E191F84F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D0603110-7B9D-4CDB-9784-9CA18F1C4EEB}"/>
              </a:ext>
            </a:extLst>
          </p:cNvPr>
          <p:cNvSpPr>
            <a:spLocks noGrp="1"/>
          </p:cNvSpPr>
          <p:nvPr>
            <p:ph type="title"/>
          </p:nvPr>
        </p:nvSpPr>
        <p:spPr>
          <a:xfrm>
            <a:off x="6858000" y="1524000"/>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Time to hang your coat and bag up…</a:t>
            </a:r>
          </a:p>
        </p:txBody>
      </p:sp>
    </p:spTree>
    <p:extLst>
      <p:ext uri="{BB962C8B-B14F-4D97-AF65-F5344CB8AC3E}">
        <p14:creationId xmlns:p14="http://schemas.microsoft.com/office/powerpoint/2010/main" val="61841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18FE-148E-49B0-9A7E-F64831C293FB}"/>
              </a:ext>
            </a:extLst>
          </p:cNvPr>
          <p:cNvSpPr>
            <a:spLocks noGrp="1"/>
          </p:cNvSpPr>
          <p:nvPr>
            <p:ph type="title"/>
          </p:nvPr>
        </p:nvSpPr>
        <p:spPr/>
        <p:txBody>
          <a:bodyPr/>
          <a:lstStyle/>
          <a:p>
            <a:r>
              <a:rPr lang="en-GB" dirty="0"/>
              <a:t>What do our Parents say?      May 2021</a:t>
            </a:r>
          </a:p>
        </p:txBody>
      </p:sp>
      <p:sp>
        <p:nvSpPr>
          <p:cNvPr id="3" name="Content Placeholder 2">
            <a:extLst>
              <a:ext uri="{FF2B5EF4-FFF2-40B4-BE49-F238E27FC236}">
                <a16:creationId xmlns:a16="http://schemas.microsoft.com/office/drawing/2014/main" id="{1D7DFF67-B344-486F-93E8-957C2B6AD0C0}"/>
              </a:ext>
            </a:extLst>
          </p:cNvPr>
          <p:cNvSpPr>
            <a:spLocks noGrp="1"/>
          </p:cNvSpPr>
          <p:nvPr>
            <p:ph idx="1"/>
          </p:nvPr>
        </p:nvSpPr>
        <p:spPr>
          <a:xfrm>
            <a:off x="762000" y="2008414"/>
            <a:ext cx="10668000" cy="3818083"/>
          </a:xfrm>
        </p:spPr>
        <p:txBody>
          <a:bodyPr>
            <a:normAutofit/>
          </a:bodyPr>
          <a:lstStyle/>
          <a:p>
            <a:pPr marL="0" indent="0">
              <a:lnSpc>
                <a:spcPct val="115000"/>
              </a:lnSpc>
              <a:buNone/>
            </a:pPr>
            <a:r>
              <a:rPr lang="en-GB" sz="2400" b="1" i="1" dirty="0">
                <a:solidFill>
                  <a:srgbClr val="666666"/>
                </a:solidFill>
                <a:effectLst/>
                <a:highlight>
                  <a:srgbClr val="FFFFFF"/>
                </a:highlight>
                <a:latin typeface="Arial" panose="020B0604020202020204" pitchFamily="34" charset="0"/>
                <a:ea typeface="Arial" panose="020B0604020202020204" pitchFamily="34" charset="0"/>
              </a:rPr>
              <a:t>My son really enjoys attending Thomas Estley preschool, he is always happy to hear he's going to 'school' and as a parent, there's nothing better to know than that your child wants to go and enjoys attending, this speaks volumes in itself. His individual progress has been amazing and supported exceptionally.</a:t>
            </a:r>
            <a:endParaRPr lang="en-GB" sz="2400" dirty="0">
              <a:effectLst/>
              <a:latin typeface="Arial" panose="020B0604020202020204" pitchFamily="34" charset="0"/>
              <a:ea typeface="Arial" panose="020B0604020202020204" pitchFamily="34" charset="0"/>
            </a:endParaRPr>
          </a:p>
          <a:p>
            <a:pPr marL="0" indent="0">
              <a:lnSpc>
                <a:spcPct val="115000"/>
              </a:lnSpc>
              <a:buNone/>
            </a:pPr>
            <a:r>
              <a:rPr lang="en-GB" sz="2400" b="1" i="1" dirty="0">
                <a:solidFill>
                  <a:srgbClr val="666666"/>
                </a:solidFill>
                <a:effectLst/>
                <a:highlight>
                  <a:srgbClr val="FFFFFF"/>
                </a:highlight>
                <a:latin typeface="Arial" panose="020B0604020202020204" pitchFamily="34" charset="0"/>
                <a:ea typeface="Arial" panose="020B0604020202020204" pitchFamily="34" charset="0"/>
              </a:rPr>
              <a:t>Staff at the preschool have done so much for my child and for us as a family. Through the ups and downs, they truly enjoy their job and do their utmost best. There will never be enough gratitude for what they do.</a:t>
            </a:r>
            <a:endParaRPr lang="en-GB" sz="2400" dirty="0">
              <a:effectLst/>
              <a:latin typeface="Arial" panose="020B0604020202020204" pitchFamily="34" charset="0"/>
              <a:ea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9332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6" name="Freeform: Shape 1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8" name="Rectangle 1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34C5BD4-1D10-4B61-A0BF-6EA79F01CE5B}"/>
              </a:ext>
            </a:extLst>
          </p:cNvPr>
          <p:cNvSpPr>
            <a:spLocks noGrp="1"/>
          </p:cNvSpPr>
          <p:nvPr>
            <p:ph type="title"/>
          </p:nvPr>
        </p:nvSpPr>
        <p:spPr>
          <a:xfrm>
            <a:off x="761999" y="762000"/>
            <a:ext cx="3048001" cy="3048000"/>
          </a:xfrm>
        </p:spPr>
        <p:txBody>
          <a:bodyPr vert="horz" lIns="91440" tIns="45720" rIns="91440" bIns="45720" rtlCol="0" anchor="b">
            <a:normAutofit/>
          </a:bodyPr>
          <a:lstStyle/>
          <a:p>
            <a:r>
              <a:rPr lang="en-US" kern="1200">
                <a:solidFill>
                  <a:schemeClr val="tx1"/>
                </a:solidFill>
                <a:latin typeface="+mj-lt"/>
                <a:ea typeface="+mj-ea"/>
                <a:cs typeface="+mj-cs"/>
              </a:rPr>
              <a:t>Let’s draw on the floor!</a:t>
            </a:r>
          </a:p>
        </p:txBody>
      </p:sp>
      <p:sp>
        <p:nvSpPr>
          <p:cNvPr id="20" name="Freeform: Shape 19">
            <a:extLst>
              <a:ext uri="{FF2B5EF4-FFF2-40B4-BE49-F238E27FC236}">
                <a16:creationId xmlns:a16="http://schemas.microsoft.com/office/drawing/2014/main" id="{A0B0D064-49EC-422C-B83B-1EF015462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2" name="Group 21">
            <a:extLst>
              <a:ext uri="{FF2B5EF4-FFF2-40B4-BE49-F238E27FC236}">
                <a16:creationId xmlns:a16="http://schemas.microsoft.com/office/drawing/2014/main" id="{97BD10BA-973B-4A2D-B0D3-232F303EE6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3" name="Freeform: Shape 22">
              <a:extLst>
                <a:ext uri="{FF2B5EF4-FFF2-40B4-BE49-F238E27FC236}">
                  <a16:creationId xmlns:a16="http://schemas.microsoft.com/office/drawing/2014/main" id="{687A88DB-DE70-4706-9273-203D5AD3C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4" name="Freeform: Shape 23">
              <a:extLst>
                <a:ext uri="{FF2B5EF4-FFF2-40B4-BE49-F238E27FC236}">
                  <a16:creationId xmlns:a16="http://schemas.microsoft.com/office/drawing/2014/main" id="{EA99C8FD-E836-4A5D-A41C-145B88F0E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5" name="Picture 4" descr="A picture containing text, indoor, child, person&#10;&#10;Description automatically generated">
            <a:extLst>
              <a:ext uri="{FF2B5EF4-FFF2-40B4-BE49-F238E27FC236}">
                <a16:creationId xmlns:a16="http://schemas.microsoft.com/office/drawing/2014/main" id="{C3544252-364C-4EAF-A156-A0E0EA554C0C}"/>
              </a:ext>
            </a:extLst>
          </p:cNvPr>
          <p:cNvPicPr>
            <a:picLocks noChangeAspect="1"/>
          </p:cNvPicPr>
          <p:nvPr/>
        </p:nvPicPr>
        <p:blipFill rotWithShape="1">
          <a:blip r:embed="rId2">
            <a:extLst>
              <a:ext uri="{28A0092B-C50C-407E-A947-70E740481C1C}">
                <a14:useLocalDpi xmlns:a14="http://schemas.microsoft.com/office/drawing/2010/main" val="0"/>
              </a:ext>
            </a:extLst>
          </a:blip>
          <a:srcRect t="5489" r="1" b="1337"/>
          <a:stretch/>
        </p:blipFill>
        <p:spPr>
          <a:xfrm>
            <a:off x="4572000" y="753763"/>
            <a:ext cx="3268133" cy="5342236"/>
          </a:xfrm>
          <a:prstGeom prst="rect">
            <a:avLst/>
          </a:prstGeom>
        </p:spPr>
      </p:pic>
      <p:pic>
        <p:nvPicPr>
          <p:cNvPr id="7" name="Picture 6" descr="A group of children painting on the floor&#10;&#10;Description automatically generated with low confidence">
            <a:extLst>
              <a:ext uri="{FF2B5EF4-FFF2-40B4-BE49-F238E27FC236}">
                <a16:creationId xmlns:a16="http://schemas.microsoft.com/office/drawing/2014/main" id="{6DCEF71F-8835-4262-BA22-5545B05960DA}"/>
              </a:ext>
            </a:extLst>
          </p:cNvPr>
          <p:cNvPicPr>
            <a:picLocks noChangeAspect="1"/>
          </p:cNvPicPr>
          <p:nvPr/>
        </p:nvPicPr>
        <p:blipFill rotWithShape="1">
          <a:blip r:embed="rId3">
            <a:extLst>
              <a:ext uri="{28A0092B-C50C-407E-A947-70E740481C1C}">
                <a14:useLocalDpi xmlns:a14="http://schemas.microsoft.com/office/drawing/2010/main" val="0"/>
              </a:ext>
            </a:extLst>
          </a:blip>
          <a:srcRect r="1" b="6826"/>
          <a:stretch/>
        </p:blipFill>
        <p:spPr>
          <a:xfrm>
            <a:off x="8161867" y="753766"/>
            <a:ext cx="3268133" cy="5342235"/>
          </a:xfrm>
          <a:prstGeom prst="rect">
            <a:avLst/>
          </a:prstGeom>
        </p:spPr>
      </p:pic>
    </p:spTree>
    <p:extLst>
      <p:ext uri="{BB962C8B-B14F-4D97-AF65-F5344CB8AC3E}">
        <p14:creationId xmlns:p14="http://schemas.microsoft.com/office/powerpoint/2010/main" val="34379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18FE-148E-49B0-9A7E-F64831C293FB}"/>
              </a:ext>
            </a:extLst>
          </p:cNvPr>
          <p:cNvSpPr>
            <a:spLocks noGrp="1"/>
          </p:cNvSpPr>
          <p:nvPr>
            <p:ph type="title"/>
          </p:nvPr>
        </p:nvSpPr>
        <p:spPr/>
        <p:txBody>
          <a:bodyPr/>
          <a:lstStyle/>
          <a:p>
            <a:r>
              <a:rPr lang="en-GB" dirty="0"/>
              <a:t>What do our Parents say?      May 2021</a:t>
            </a:r>
          </a:p>
        </p:txBody>
      </p:sp>
      <p:sp>
        <p:nvSpPr>
          <p:cNvPr id="3" name="Content Placeholder 2">
            <a:extLst>
              <a:ext uri="{FF2B5EF4-FFF2-40B4-BE49-F238E27FC236}">
                <a16:creationId xmlns:a16="http://schemas.microsoft.com/office/drawing/2014/main" id="{1D7DFF67-B344-486F-93E8-957C2B6AD0C0}"/>
              </a:ext>
            </a:extLst>
          </p:cNvPr>
          <p:cNvSpPr>
            <a:spLocks noGrp="1"/>
          </p:cNvSpPr>
          <p:nvPr>
            <p:ph idx="1"/>
          </p:nvPr>
        </p:nvSpPr>
        <p:spPr>
          <a:xfrm>
            <a:off x="762000" y="2008414"/>
            <a:ext cx="10668000" cy="3818083"/>
          </a:xfrm>
        </p:spPr>
        <p:txBody>
          <a:bodyPr>
            <a:noAutofit/>
          </a:bodyPr>
          <a:lstStyle/>
          <a:p>
            <a:pPr marL="0" indent="0">
              <a:lnSpc>
                <a:spcPct val="115000"/>
              </a:lnSpc>
              <a:buNone/>
            </a:pPr>
            <a:r>
              <a:rPr lang="en-GB" sz="2000" i="1" dirty="0">
                <a:solidFill>
                  <a:srgbClr val="201F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I can not sing Thomas Estley preschool praises  enough. All the staff are dedicated to making the children’s experience both an enjoyable and fulfilling one. My granddaughter has been lucky enough to have been with the preschool for the last 2 years. Not only has she grown in confidence, but has  academically  progressed beyond our expectations. The preschool is so creative and is always coming up with new fun projects. Lockdown was a very challenging time for the school, but thanks to the staff's dedication the children continued to have  fun packed days. Over Christmas although the children could not put a show on for the parents. The children still learned lots of Christmas songs and performed a concert in the classroom, which we could see on tapestry. The children still had the Pre Christmas buzz and did not miss out despite the restrictions.</a:t>
            </a:r>
            <a:endParaRPr lang="en-GB" sz="2000" dirty="0">
              <a:effectLst/>
              <a:latin typeface="Arial" panose="020B0604020202020204" pitchFamily="34" charset="0"/>
              <a:ea typeface="Arial" panose="020B0604020202020204" pitchFamily="34" charset="0"/>
            </a:endParaRPr>
          </a:p>
          <a:p>
            <a:pPr marL="0" indent="0">
              <a:lnSpc>
                <a:spcPct val="115000"/>
              </a:lnSpc>
              <a:buNone/>
            </a:pPr>
            <a:r>
              <a:rPr lang="en-GB" sz="2000" i="1" dirty="0">
                <a:solidFill>
                  <a:srgbClr val="201F1E"/>
                </a:solidFill>
                <a:effectLst/>
                <a:highlight>
                  <a:srgbClr val="FFFFFF"/>
                </a:highlight>
                <a:latin typeface="Roboto" panose="02000000000000000000" pitchFamily="2" charset="0"/>
                <a:ea typeface="Roboto" panose="02000000000000000000" pitchFamily="2" charset="0"/>
                <a:cs typeface="Roboto" panose="02000000000000000000" pitchFamily="2" charset="0"/>
              </a:rPr>
              <a:t>Thanks to tapestry you  will get daily updates on all the fun things the children are doing.</a:t>
            </a:r>
            <a:endParaRPr lang="en-GB" sz="2000" dirty="0">
              <a:effectLst/>
              <a:latin typeface="Arial" panose="020B0604020202020204" pitchFamily="34" charset="0"/>
              <a:ea typeface="Arial" panose="020B0604020202020204" pitchFamily="34" charset="0"/>
            </a:endParaRPr>
          </a:p>
          <a:p>
            <a:pPr marL="0" indent="0">
              <a:lnSpc>
                <a:spcPct val="115000"/>
              </a:lnSpc>
              <a:buNone/>
            </a:pPr>
            <a:endParaRPr lang="en-GB" sz="2000" dirty="0"/>
          </a:p>
        </p:txBody>
      </p:sp>
    </p:spTree>
    <p:extLst>
      <p:ext uri="{BB962C8B-B14F-4D97-AF65-F5344CB8AC3E}">
        <p14:creationId xmlns:p14="http://schemas.microsoft.com/office/powerpoint/2010/main" val="152658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6" name="Freeform: Shape 15">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8" name="Freeform: Shape 17">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0" name="Rectangle 19">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258700C7-9DD0-4E36-AA01-F53B09C0B243}"/>
              </a:ext>
            </a:extLst>
          </p:cNvPr>
          <p:cNvSpPr>
            <a:spLocks noGrp="1"/>
          </p:cNvSpPr>
          <p:nvPr>
            <p:ph type="title"/>
          </p:nvPr>
        </p:nvSpPr>
        <p:spPr>
          <a:xfrm>
            <a:off x="761999" y="762000"/>
            <a:ext cx="3048001" cy="3048000"/>
          </a:xfrm>
        </p:spPr>
        <p:txBody>
          <a:bodyPr vert="horz" lIns="91440" tIns="45720" rIns="91440" bIns="45720" rtlCol="0" anchor="b">
            <a:normAutofit fontScale="90000"/>
          </a:bodyPr>
          <a:lstStyle/>
          <a:p>
            <a:r>
              <a:rPr lang="en-US" kern="1200" dirty="0">
                <a:solidFill>
                  <a:schemeClr val="tx1"/>
                </a:solidFill>
                <a:latin typeface="+mj-lt"/>
                <a:ea typeface="+mj-ea"/>
                <a:cs typeface="+mj-cs"/>
              </a:rPr>
              <a:t>What shall we choose to play with today?</a:t>
            </a:r>
          </a:p>
        </p:txBody>
      </p:sp>
      <p:sp>
        <p:nvSpPr>
          <p:cNvPr id="22" name="Freeform: Shape 21">
            <a:extLst>
              <a:ext uri="{FF2B5EF4-FFF2-40B4-BE49-F238E27FC236}">
                <a16:creationId xmlns:a16="http://schemas.microsoft.com/office/drawing/2014/main" id="{A0B0D064-49EC-422C-B83B-1EF015462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4" name="Group 23">
            <a:extLst>
              <a:ext uri="{FF2B5EF4-FFF2-40B4-BE49-F238E27FC236}">
                <a16:creationId xmlns:a16="http://schemas.microsoft.com/office/drawing/2014/main" id="{97BD10BA-973B-4A2D-B0D3-232F303EE6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5" name="Freeform: Shape 24">
              <a:extLst>
                <a:ext uri="{FF2B5EF4-FFF2-40B4-BE49-F238E27FC236}">
                  <a16:creationId xmlns:a16="http://schemas.microsoft.com/office/drawing/2014/main" id="{687A88DB-DE70-4706-9273-203D5AD3C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6" name="Freeform: Shape 25">
              <a:extLst>
                <a:ext uri="{FF2B5EF4-FFF2-40B4-BE49-F238E27FC236}">
                  <a16:creationId xmlns:a16="http://schemas.microsoft.com/office/drawing/2014/main" id="{EA99C8FD-E836-4A5D-A41C-145B88F0E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9" name="Picture 8" descr="A picture containing text&#10;&#10;Description automatically generated">
            <a:extLst>
              <a:ext uri="{FF2B5EF4-FFF2-40B4-BE49-F238E27FC236}">
                <a16:creationId xmlns:a16="http://schemas.microsoft.com/office/drawing/2014/main" id="{C6DEC32F-BD11-497E-8AA6-A542AEDC2E0C}"/>
              </a:ext>
            </a:extLst>
          </p:cNvPr>
          <p:cNvPicPr>
            <a:picLocks noChangeAspect="1"/>
          </p:cNvPicPr>
          <p:nvPr/>
        </p:nvPicPr>
        <p:blipFill rotWithShape="1">
          <a:blip r:embed="rId2">
            <a:extLst>
              <a:ext uri="{28A0092B-C50C-407E-A947-70E740481C1C}">
                <a14:useLocalDpi xmlns:a14="http://schemas.microsoft.com/office/drawing/2010/main" val="0"/>
              </a:ext>
            </a:extLst>
          </a:blip>
          <a:srcRect t="6825" r="1" b="1"/>
          <a:stretch/>
        </p:blipFill>
        <p:spPr>
          <a:xfrm>
            <a:off x="4571998" y="753765"/>
            <a:ext cx="3268134" cy="5342235"/>
          </a:xfrm>
          <a:prstGeom prst="rect">
            <a:avLst/>
          </a:prstGeom>
        </p:spPr>
      </p:pic>
      <p:pic>
        <p:nvPicPr>
          <p:cNvPr id="5" name="Picture 4" descr="A picture containing indoor&#10;&#10;Description automatically generated">
            <a:extLst>
              <a:ext uri="{FF2B5EF4-FFF2-40B4-BE49-F238E27FC236}">
                <a16:creationId xmlns:a16="http://schemas.microsoft.com/office/drawing/2014/main" id="{AD60F6D3-7D91-4E7C-B357-A040CECC58BD}"/>
              </a:ext>
            </a:extLst>
          </p:cNvPr>
          <p:cNvPicPr>
            <a:picLocks noChangeAspect="1"/>
          </p:cNvPicPr>
          <p:nvPr/>
        </p:nvPicPr>
        <p:blipFill rotWithShape="1">
          <a:blip r:embed="rId3">
            <a:extLst>
              <a:ext uri="{28A0092B-C50C-407E-A947-70E740481C1C}">
                <a14:useLocalDpi xmlns:a14="http://schemas.microsoft.com/office/drawing/2010/main" val="0"/>
              </a:ext>
            </a:extLst>
          </a:blip>
          <a:srcRect t="14625" r="1" b="41594"/>
          <a:stretch/>
        </p:blipFill>
        <p:spPr>
          <a:xfrm>
            <a:off x="8161867" y="753765"/>
            <a:ext cx="3268134" cy="2510250"/>
          </a:xfrm>
          <a:prstGeom prst="rect">
            <a:avLst/>
          </a:prstGeom>
        </p:spPr>
      </p:pic>
      <p:pic>
        <p:nvPicPr>
          <p:cNvPr id="7" name="Picture 6" descr="A picture containing indoor, furniture, table, dining table&#10;&#10;Description automatically generated">
            <a:extLst>
              <a:ext uri="{FF2B5EF4-FFF2-40B4-BE49-F238E27FC236}">
                <a16:creationId xmlns:a16="http://schemas.microsoft.com/office/drawing/2014/main" id="{8D59D2CE-9337-4D18-B887-D8F52835824D}"/>
              </a:ext>
            </a:extLst>
          </p:cNvPr>
          <p:cNvPicPr>
            <a:picLocks noChangeAspect="1"/>
          </p:cNvPicPr>
          <p:nvPr/>
        </p:nvPicPr>
        <p:blipFill rotWithShape="1">
          <a:blip r:embed="rId4">
            <a:extLst>
              <a:ext uri="{28A0092B-C50C-407E-A947-70E740481C1C}">
                <a14:useLocalDpi xmlns:a14="http://schemas.microsoft.com/office/drawing/2010/main" val="0"/>
              </a:ext>
            </a:extLst>
          </a:blip>
          <a:srcRect t="14879" r="1" b="41340"/>
          <a:stretch/>
        </p:blipFill>
        <p:spPr>
          <a:xfrm>
            <a:off x="8161867" y="3585749"/>
            <a:ext cx="3268134" cy="2510251"/>
          </a:xfrm>
          <a:prstGeom prst="rect">
            <a:avLst/>
          </a:prstGeom>
        </p:spPr>
      </p:pic>
    </p:spTree>
    <p:extLst>
      <p:ext uri="{BB962C8B-B14F-4D97-AF65-F5344CB8AC3E}">
        <p14:creationId xmlns:p14="http://schemas.microsoft.com/office/powerpoint/2010/main" val="25245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6" name="Freeform: Shape 1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8" name="Rectangle 1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0318665-CA21-4F9A-95A5-4A41DC15FAFD}"/>
              </a:ext>
            </a:extLst>
          </p:cNvPr>
          <p:cNvSpPr>
            <a:spLocks noGrp="1"/>
          </p:cNvSpPr>
          <p:nvPr>
            <p:ph type="title"/>
          </p:nvPr>
        </p:nvSpPr>
        <p:spPr>
          <a:xfrm>
            <a:off x="761999" y="762000"/>
            <a:ext cx="3048001" cy="3048000"/>
          </a:xfrm>
        </p:spPr>
        <p:txBody>
          <a:bodyPr vert="horz" lIns="91440" tIns="45720" rIns="91440" bIns="45720" rtlCol="0" anchor="b">
            <a:normAutofit/>
          </a:bodyPr>
          <a:lstStyle/>
          <a:p>
            <a:r>
              <a:rPr lang="en-US" kern="1200">
                <a:solidFill>
                  <a:schemeClr val="tx1"/>
                </a:solidFill>
                <a:latin typeface="+mj-lt"/>
                <a:ea typeface="+mj-ea"/>
                <a:cs typeface="+mj-cs"/>
              </a:rPr>
              <a:t>Or how about making our own toy?</a:t>
            </a:r>
          </a:p>
        </p:txBody>
      </p:sp>
      <p:sp>
        <p:nvSpPr>
          <p:cNvPr id="20" name="Freeform: Shape 19">
            <a:extLst>
              <a:ext uri="{FF2B5EF4-FFF2-40B4-BE49-F238E27FC236}">
                <a16:creationId xmlns:a16="http://schemas.microsoft.com/office/drawing/2014/main" id="{A0B0D064-49EC-422C-B83B-1EF015462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2" name="Group 21">
            <a:extLst>
              <a:ext uri="{FF2B5EF4-FFF2-40B4-BE49-F238E27FC236}">
                <a16:creationId xmlns:a16="http://schemas.microsoft.com/office/drawing/2014/main" id="{97BD10BA-973B-4A2D-B0D3-232F303EE6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3" name="Freeform: Shape 22">
              <a:extLst>
                <a:ext uri="{FF2B5EF4-FFF2-40B4-BE49-F238E27FC236}">
                  <a16:creationId xmlns:a16="http://schemas.microsoft.com/office/drawing/2014/main" id="{687A88DB-DE70-4706-9273-203D5AD3C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4" name="Freeform: Shape 23">
              <a:extLst>
                <a:ext uri="{FF2B5EF4-FFF2-40B4-BE49-F238E27FC236}">
                  <a16:creationId xmlns:a16="http://schemas.microsoft.com/office/drawing/2014/main" id="{EA99C8FD-E836-4A5D-A41C-145B88F0E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5" name="Picture 4" descr="A picture containing indoor&#10;&#10;Description automatically generated">
            <a:extLst>
              <a:ext uri="{FF2B5EF4-FFF2-40B4-BE49-F238E27FC236}">
                <a16:creationId xmlns:a16="http://schemas.microsoft.com/office/drawing/2014/main" id="{65A31E5C-8616-4341-A9AE-92016E035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30" y="753765"/>
            <a:ext cx="3045073" cy="5342234"/>
          </a:xfrm>
          <a:prstGeom prst="rect">
            <a:avLst/>
          </a:prstGeom>
        </p:spPr>
      </p:pic>
      <p:pic>
        <p:nvPicPr>
          <p:cNvPr id="7" name="Picture 6" descr="A picture containing indoor, table, desk, dining table&#10;&#10;Description automatically generated">
            <a:extLst>
              <a:ext uri="{FF2B5EF4-FFF2-40B4-BE49-F238E27FC236}">
                <a16:creationId xmlns:a16="http://schemas.microsoft.com/office/drawing/2014/main" id="{9B64266A-0946-45B9-899E-D8B6F63D7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96" y="753765"/>
            <a:ext cx="3045073" cy="5342234"/>
          </a:xfrm>
          <a:prstGeom prst="rect">
            <a:avLst/>
          </a:prstGeom>
        </p:spPr>
      </p:pic>
    </p:spTree>
    <p:extLst>
      <p:ext uri="{BB962C8B-B14F-4D97-AF65-F5344CB8AC3E}">
        <p14:creationId xmlns:p14="http://schemas.microsoft.com/office/powerpoint/2010/main" val="900636608"/>
      </p:ext>
    </p:extLst>
  </p:cSld>
  <p:clrMapOvr>
    <a:masterClrMapping/>
  </p:clrMapOvr>
</p:sld>
</file>

<file path=ppt/theme/theme1.xml><?xml version="1.0" encoding="utf-8"?>
<a:theme xmlns:a="http://schemas.openxmlformats.org/drawingml/2006/main" name="PebbleVTI">
  <a:themeElements>
    <a:clrScheme name="AnalogousFromDarkSeedLeftStep">
      <a:dk1>
        <a:srgbClr val="000000"/>
      </a:dk1>
      <a:lt1>
        <a:srgbClr val="FFFFFF"/>
      </a:lt1>
      <a:dk2>
        <a:srgbClr val="243141"/>
      </a:dk2>
      <a:lt2>
        <a:srgbClr val="E8E2E6"/>
      </a:lt2>
      <a:accent1>
        <a:srgbClr val="47B665"/>
      </a:accent1>
      <a:accent2>
        <a:srgbClr val="4DB13B"/>
      </a:accent2>
      <a:accent3>
        <a:srgbClr val="81AF45"/>
      </a:accent3>
      <a:accent4>
        <a:srgbClr val="A4A637"/>
      </a:accent4>
      <a:accent5>
        <a:srgbClr val="C3934D"/>
      </a:accent5>
      <a:accent6>
        <a:srgbClr val="B1503B"/>
      </a:accent6>
      <a:hlink>
        <a:srgbClr val="978032"/>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38</TotalTime>
  <Words>1008</Words>
  <Application>Microsoft Office PowerPoint</Application>
  <PresentationFormat>Widescreen</PresentationFormat>
  <Paragraphs>43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Next LT Pro</vt:lpstr>
      <vt:lpstr>Avenir Next LT Pro Light</vt:lpstr>
      <vt:lpstr>Roboto</vt:lpstr>
      <vt:lpstr>Sitka Subheading</vt:lpstr>
      <vt:lpstr>PebbleVTI</vt:lpstr>
      <vt:lpstr>Welcome to our Thomas Estley Preschool Virtual Tour!</vt:lpstr>
      <vt:lpstr>Welcome!  Enter our preschool lobby and prepare to meet us!</vt:lpstr>
      <vt:lpstr>What do our Parents say?      May 2021</vt:lpstr>
      <vt:lpstr>Time to hang your coat and bag up…</vt:lpstr>
      <vt:lpstr>What do our Parents say?      May 2021</vt:lpstr>
      <vt:lpstr>Let’s draw on the floor!</vt:lpstr>
      <vt:lpstr>What do our Parents say?      May 2021</vt:lpstr>
      <vt:lpstr>What shall we choose to play with today?</vt:lpstr>
      <vt:lpstr>Or how about making our own toy?</vt:lpstr>
      <vt:lpstr>Time for a drink!</vt:lpstr>
      <vt:lpstr>Let’s count together.</vt:lpstr>
      <vt:lpstr>Let’s visit a garden centre!</vt:lpstr>
      <vt:lpstr>PowerPoint Presentation</vt:lpstr>
      <vt:lpstr>Time to go out!</vt:lpstr>
      <vt:lpstr>PowerPoint Presentation</vt:lpstr>
      <vt:lpstr>Let’s do some planting|!</vt:lpstr>
      <vt:lpstr>Loving the mud kitchen and even just the mud!</vt:lpstr>
      <vt:lpstr>PowerPoint Presentation</vt:lpstr>
      <vt:lpstr>Let’s balance together!</vt:lpstr>
      <vt:lpstr>Where are those ducks?</vt:lpstr>
      <vt:lpstr>Off to the gym</vt:lpstr>
      <vt:lpstr>Just time to get messy before we go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Thomas Estley Preschool Virtual Tour!</dc:title>
  <dc:creator>Mandi Collins</dc:creator>
  <cp:lastModifiedBy>Mandi Collins</cp:lastModifiedBy>
  <cp:revision>11</cp:revision>
  <dcterms:created xsi:type="dcterms:W3CDTF">2021-06-06T17:41:37Z</dcterms:created>
  <dcterms:modified xsi:type="dcterms:W3CDTF">2021-06-06T18:20:43Z</dcterms:modified>
</cp:coreProperties>
</file>