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 id="2147483815" r:id="rId2"/>
  </p:sldMasterIdLst>
  <p:notesMasterIdLst>
    <p:notesMasterId r:id="rId22"/>
  </p:notesMasterIdLst>
  <p:sldIdLst>
    <p:sldId id="256" r:id="rId3"/>
    <p:sldId id="308" r:id="rId4"/>
    <p:sldId id="315" r:id="rId5"/>
    <p:sldId id="351" r:id="rId6"/>
    <p:sldId id="352" r:id="rId7"/>
    <p:sldId id="353" r:id="rId8"/>
    <p:sldId id="354" r:id="rId9"/>
    <p:sldId id="355" r:id="rId10"/>
    <p:sldId id="284" r:id="rId11"/>
    <p:sldId id="357" r:id="rId12"/>
    <p:sldId id="335" r:id="rId13"/>
    <p:sldId id="337" r:id="rId14"/>
    <p:sldId id="358" r:id="rId15"/>
    <p:sldId id="359" r:id="rId16"/>
    <p:sldId id="360" r:id="rId17"/>
    <p:sldId id="361" r:id="rId18"/>
    <p:sldId id="307" r:id="rId19"/>
    <p:sldId id="269" r:id="rId20"/>
    <p:sldId id="350" r:id="rId21"/>
  </p:sldIdLst>
  <p:sldSz cx="12192000" cy="6858000"/>
  <p:notesSz cx="6858000" cy="9144000"/>
  <p:defaultTextStyle>
    <a:defPPr>
      <a:defRPr lang="en-Z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1"/>
    <p:restoredTop sz="94640"/>
  </p:normalViewPr>
  <p:slideViewPr>
    <p:cSldViewPr snapToGrid="0">
      <p:cViewPr varScale="1">
        <p:scale>
          <a:sx n="80" d="100"/>
          <a:sy n="80" d="100"/>
        </p:scale>
        <p:origin x="208"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478B1-74D3-B742-AEDA-AFB998B69494}" type="datetimeFigureOut">
              <a:rPr lang="en-ZM" smtClean="0"/>
              <a:t>16/06/2023</a:t>
            </a:fld>
            <a:endParaRPr lang="en-Z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31DBF-D87A-2F45-A736-B38138DD2254}" type="slidenum">
              <a:rPr lang="en-ZM" smtClean="0"/>
              <a:t>‹#›</a:t>
            </a:fld>
            <a:endParaRPr lang="en-ZM"/>
          </a:p>
        </p:txBody>
      </p:sp>
    </p:spTree>
    <p:extLst>
      <p:ext uri="{BB962C8B-B14F-4D97-AF65-F5344CB8AC3E}">
        <p14:creationId xmlns:p14="http://schemas.microsoft.com/office/powerpoint/2010/main" val="18860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90340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39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D4AC2-4787-D048-BC49-BE028DDCB77A}"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356530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4AC2-4787-D048-BC49-BE028DDCB77A}"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92999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D4AC2-4787-D048-BC49-BE028DDCB77A}"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242819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D4AC2-4787-D048-BC49-BE028DDCB77A}"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08631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D4AC2-4787-D048-BC49-BE028DDCB77A}" type="datetimeFigureOut">
              <a:rPr lang="en-US" smtClean="0"/>
              <a:t>6/16/23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59491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D4AC2-4787-D048-BC49-BE028DDCB77A}" type="datetimeFigureOut">
              <a:rPr lang="en-US" smtClean="0"/>
              <a:t>6/16/23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4224021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D4AC2-4787-D048-BC49-BE028DDCB77A}" type="datetimeFigureOut">
              <a:rPr lang="en-US" smtClean="0"/>
              <a:t>6/16/23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381068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D4AC2-4787-D048-BC49-BE028DDCB77A}"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97846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66661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D4AC2-4787-D048-BC49-BE028DDCB77A}" type="datetimeFigureOut">
              <a:rPr lang="en-US" smtClean="0"/>
              <a:t>6/16/23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660546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4AC2-4787-D048-BC49-BE028DDCB77A}"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138502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D4AC2-4787-D048-BC49-BE028DDCB77A}" type="datetimeFigureOut">
              <a:rPr lang="en-US" smtClean="0"/>
              <a:t>6/16/23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9E244-3F11-1E45-AC82-707BD17978B1}" type="slidenum">
              <a:rPr lang="en-US" smtClean="0"/>
              <a:t>‹#›</a:t>
            </a:fld>
            <a:endParaRPr lang="en-US"/>
          </a:p>
        </p:txBody>
      </p:sp>
    </p:spTree>
    <p:extLst>
      <p:ext uri="{BB962C8B-B14F-4D97-AF65-F5344CB8AC3E}">
        <p14:creationId xmlns:p14="http://schemas.microsoft.com/office/powerpoint/2010/main" val="28207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02841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07580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36729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75388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6052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7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6/16/23</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03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6/16/23</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01858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3" r:id="rId6"/>
    <p:sldLayoutId id="2147483808" r:id="rId7"/>
    <p:sldLayoutId id="2147483809" r:id="rId8"/>
    <p:sldLayoutId id="2147483810" r:id="rId9"/>
    <p:sldLayoutId id="2147483812"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D4AC2-4787-D048-BC49-BE028DDCB77A}" type="datetimeFigureOut">
              <a:rPr lang="en-US" smtClean="0"/>
              <a:t>6/16/23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9E244-3F11-1E45-AC82-707BD17978B1}" type="slidenum">
              <a:rPr lang="en-US" smtClean="0"/>
              <a:t>‹#›</a:t>
            </a:fld>
            <a:endParaRPr lang="en-US"/>
          </a:p>
        </p:txBody>
      </p:sp>
    </p:spTree>
    <p:extLst>
      <p:ext uri="{BB962C8B-B14F-4D97-AF65-F5344CB8AC3E}">
        <p14:creationId xmlns:p14="http://schemas.microsoft.com/office/powerpoint/2010/main" val="181596692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18C654-F528-42BE-8C76-AFBBAD4AB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s, design, graphic design, font&#10;&#10;Description automatically generated">
            <a:extLst>
              <a:ext uri="{FF2B5EF4-FFF2-40B4-BE49-F238E27FC236}">
                <a16:creationId xmlns:a16="http://schemas.microsoft.com/office/drawing/2014/main" id="{E6A8B517-7EA0-067D-00C3-A0FF6FE9A703}"/>
              </a:ext>
            </a:extLst>
          </p:cNvPr>
          <p:cNvPicPr>
            <a:picLocks noChangeAspect="1"/>
          </p:cNvPicPr>
          <p:nvPr/>
        </p:nvPicPr>
        <p:blipFill rotWithShape="1">
          <a:blip r:embed="rId2"/>
          <a:srcRect t="2219" r="-1" b="3437"/>
          <a:stretch/>
        </p:blipFill>
        <p:spPr>
          <a:xfrm>
            <a:off x="430099" y="417785"/>
            <a:ext cx="11344115" cy="6020082"/>
          </a:xfrm>
          <a:prstGeom prst="rect">
            <a:avLst/>
          </a:prstGeom>
        </p:spPr>
      </p:pic>
    </p:spTree>
    <p:extLst>
      <p:ext uri="{BB962C8B-B14F-4D97-AF65-F5344CB8AC3E}">
        <p14:creationId xmlns:p14="http://schemas.microsoft.com/office/powerpoint/2010/main" val="200831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10</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3" name="Rectangle 2">
            <a:extLst>
              <a:ext uri="{FF2B5EF4-FFF2-40B4-BE49-F238E27FC236}">
                <a16:creationId xmlns:a16="http://schemas.microsoft.com/office/drawing/2014/main" id="{335E23FA-53D6-97F3-11D9-C2FC7373000B}"/>
              </a:ext>
            </a:extLst>
          </p:cNvPr>
          <p:cNvSpPr/>
          <p:nvPr/>
        </p:nvSpPr>
        <p:spPr>
          <a:xfrm>
            <a:off x="355600" y="2003089"/>
            <a:ext cx="12085983" cy="1446550"/>
          </a:xfrm>
          <a:prstGeom prst="rect">
            <a:avLst/>
          </a:prstGeom>
        </p:spPr>
        <p:txBody>
          <a:bodyPr wrap="square">
            <a:spAutoFit/>
          </a:bodyPr>
          <a:lstStyle/>
          <a:p>
            <a:pPr marL="57150" indent="0">
              <a:buNone/>
            </a:pPr>
            <a:r>
              <a:rPr lang="en-US" sz="4400" dirty="0">
                <a:solidFill>
                  <a:schemeClr val="bg1"/>
                </a:solidFill>
                <a:latin typeface="Times New Roman" panose="02020603050405020304" pitchFamily="18" charset="0"/>
                <a:cs typeface="Times New Roman" panose="02020603050405020304" pitchFamily="18" charset="0"/>
              </a:rPr>
              <a:t>“Therefore, be merciful, just as your Father is merciful.”               					Luke 6:36</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36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11</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3" name="Rectangle 2">
            <a:extLst>
              <a:ext uri="{FF2B5EF4-FFF2-40B4-BE49-F238E27FC236}">
                <a16:creationId xmlns:a16="http://schemas.microsoft.com/office/drawing/2014/main" id="{3638A4DC-5391-274F-361D-4AE9C2C1B6D6}"/>
              </a:ext>
            </a:extLst>
          </p:cNvPr>
          <p:cNvSpPr/>
          <p:nvPr/>
        </p:nvSpPr>
        <p:spPr>
          <a:xfrm>
            <a:off x="355600" y="392797"/>
            <a:ext cx="11396869" cy="5570756"/>
          </a:xfrm>
          <a:prstGeom prst="rect">
            <a:avLst/>
          </a:prstGeom>
        </p:spPr>
        <p:txBody>
          <a:bodyPr wrap="square">
            <a:spAutoFit/>
          </a:bodyPr>
          <a:lstStyle/>
          <a:p>
            <a:r>
              <a:rPr lang="en-US" sz="3600" b="1" dirty="0">
                <a:solidFill>
                  <a:schemeClr val="bg1"/>
                </a:solidFill>
                <a:latin typeface="Arial" panose="020B0604020202020204" pitchFamily="34" charset="0"/>
              </a:rPr>
              <a:t>What Unites us will always be more powerful than what tries to divide us.</a:t>
            </a:r>
            <a:endParaRPr lang="en-US" sz="3600" b="0" i="0" dirty="0">
              <a:solidFill>
                <a:schemeClr val="bg1"/>
              </a:solidFill>
              <a:effectLst/>
              <a:latin typeface="Helvetica Neue"/>
            </a:endParaRPr>
          </a:p>
          <a:p>
            <a:pPr algn="l"/>
            <a:br>
              <a:rPr lang="en-US" sz="3600" dirty="0">
                <a:solidFill>
                  <a:schemeClr val="bg1"/>
                </a:solidFill>
              </a:rPr>
            </a:br>
            <a:r>
              <a:rPr lang="en-US" sz="3600" dirty="0">
                <a:solidFill>
                  <a:schemeClr val="bg1"/>
                </a:solidFill>
              </a:rPr>
              <a:t>“</a:t>
            </a:r>
            <a:r>
              <a:rPr lang="en-GB" sz="3600" b="0" i="0" u="none" strike="noStrike" dirty="0">
                <a:solidFill>
                  <a:schemeClr val="bg1"/>
                </a:solidFill>
                <a:effectLst/>
                <a:latin typeface="system-ui"/>
              </a:rPr>
              <a:t>And every spirit that </a:t>
            </a:r>
            <a:r>
              <a:rPr lang="en-GB" sz="3600" b="0" i="0" u="none" strike="noStrike" dirty="0" err="1">
                <a:solidFill>
                  <a:schemeClr val="bg1"/>
                </a:solidFill>
                <a:effectLst/>
                <a:latin typeface="system-ui"/>
              </a:rPr>
              <a:t>confesseth</a:t>
            </a:r>
            <a:r>
              <a:rPr lang="en-GB" sz="3600" b="0" i="0" u="none" strike="noStrike" dirty="0">
                <a:solidFill>
                  <a:schemeClr val="bg1"/>
                </a:solidFill>
                <a:effectLst/>
                <a:latin typeface="system-ui"/>
              </a:rPr>
              <a:t> not that Jesus Christ is come in the flesh is not of God: and this is that spirit of antichrist, whereof ye have heard that it should come; and even now already is it in the world. Ye are of God, little children, and have overcome them: because greater is he that is in you, than he that is in the world.</a:t>
            </a:r>
            <a:r>
              <a:rPr lang="en-US" sz="3600" dirty="0">
                <a:solidFill>
                  <a:schemeClr val="bg1"/>
                </a:solidFill>
              </a:rPr>
              <a:t>” 	1John 4:3-4</a:t>
            </a:r>
          </a:p>
          <a:p>
            <a:endParaRPr lang="en-US" sz="3200" dirty="0">
              <a:solidFill>
                <a:schemeClr val="bg1"/>
              </a:solidFill>
            </a:endParaRPr>
          </a:p>
        </p:txBody>
      </p:sp>
    </p:spTree>
    <p:extLst>
      <p:ext uri="{BB962C8B-B14F-4D97-AF65-F5344CB8AC3E}">
        <p14:creationId xmlns:p14="http://schemas.microsoft.com/office/powerpoint/2010/main" val="257360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12</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800068"/>
            <a:ext cx="11981832" cy="6863417"/>
          </a:xfrm>
          <a:prstGeom prst="rect">
            <a:avLst/>
          </a:prstGeom>
          <a:noFill/>
        </p:spPr>
        <p:txBody>
          <a:bodyPr wrap="square">
            <a:spAutoFit/>
          </a:bodyPr>
          <a:lstStyle/>
          <a:p>
            <a:pPr algn="l"/>
            <a:r>
              <a:rPr lang="en-US" sz="4000" dirty="0">
                <a:solidFill>
                  <a:schemeClr val="bg1"/>
                </a:solidFill>
                <a:latin typeface="+mn-lt"/>
              </a:rPr>
              <a:t>“</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But I say unto you which hear, Love your enemies, do good to them which hate you, Bless them that curse you, and pray for them which despitefully use you. And unto him that </a:t>
            </a:r>
            <a:r>
              <a:rPr lang="en-GB" sz="4000" b="0" i="0" u="none" strike="noStrike" dirty="0" err="1">
                <a:solidFill>
                  <a:schemeClr val="bg1"/>
                </a:solidFill>
                <a:effectLst/>
                <a:latin typeface="Times New Roman" panose="02020603050405020304" pitchFamily="18" charset="0"/>
                <a:cs typeface="Times New Roman" panose="02020603050405020304" pitchFamily="18" charset="0"/>
              </a:rPr>
              <a:t>smiteth</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 thee on the one cheek offer also the other; and him that taketh away thy cloak forbid not to take thy coat also.</a:t>
            </a:r>
            <a:r>
              <a:rPr lang="en-GB" sz="4000" b="1" baseline="30000" dirty="0">
                <a:solidFill>
                  <a:schemeClr val="bg1"/>
                </a:solidFill>
                <a:latin typeface="Times New Roman" panose="02020603050405020304" pitchFamily="18" charset="0"/>
                <a:cs typeface="Times New Roman" panose="02020603050405020304" pitchFamily="18" charset="0"/>
              </a:rPr>
              <a:t> </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Give to every man that </a:t>
            </a:r>
            <a:r>
              <a:rPr lang="en-GB" sz="4000" b="0" i="0" u="none" strike="noStrike" dirty="0" err="1">
                <a:solidFill>
                  <a:schemeClr val="bg1"/>
                </a:solidFill>
                <a:effectLst/>
                <a:latin typeface="Times New Roman" panose="02020603050405020304" pitchFamily="18" charset="0"/>
                <a:cs typeface="Times New Roman" panose="02020603050405020304" pitchFamily="18" charset="0"/>
              </a:rPr>
              <a:t>asketh</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 of thee; and of him that taketh away thy goods ask them not again.</a:t>
            </a:r>
            <a:r>
              <a:rPr lang="en-GB" sz="4000" b="1" i="0" u="none" strike="noStrike" baseline="30000" dirty="0">
                <a:solidFill>
                  <a:schemeClr val="bg1"/>
                </a:solidFill>
                <a:effectLst/>
                <a:latin typeface="Times New Roman" panose="02020603050405020304" pitchFamily="18" charset="0"/>
                <a:cs typeface="Times New Roman" panose="02020603050405020304" pitchFamily="18" charset="0"/>
              </a:rPr>
              <a:t> </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And as ye would that men should do to you, do ye also to them likewise. For if ye love them which love you, what thank have ye? </a:t>
            </a:r>
          </a:p>
          <a:p>
            <a:pPr algn="l"/>
            <a:endParaRPr lang="en-GB" sz="400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What Jesus Taught</a:t>
            </a:r>
            <a:endParaRPr lang="en-ZM" sz="3200" b="1" dirty="0">
              <a:solidFill>
                <a:srgbClr val="FF0000"/>
              </a:solidFill>
            </a:endParaRPr>
          </a:p>
        </p:txBody>
      </p:sp>
    </p:spTree>
    <p:extLst>
      <p:ext uri="{BB962C8B-B14F-4D97-AF65-F5344CB8AC3E}">
        <p14:creationId xmlns:p14="http://schemas.microsoft.com/office/powerpoint/2010/main" val="2029594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13</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800068"/>
            <a:ext cx="11981832" cy="5632311"/>
          </a:xfrm>
          <a:prstGeom prst="rect">
            <a:avLst/>
          </a:prstGeom>
          <a:noFill/>
        </p:spPr>
        <p:txBody>
          <a:bodyPr wrap="square">
            <a:spAutoFit/>
          </a:bodyPr>
          <a:lstStyle/>
          <a:p>
            <a:pPr algn="l"/>
            <a:r>
              <a:rPr lang="en-GB"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for sinners also love those that love them. And if ye do good to them which do good to you, what thank have ye? for sinners also do even the same. And if ye lend to them of whom ye hope to receive, what thank have ye? for sinners also lend to sinners, to receive as much again. But love ye your enemies, and do good, and lend, hoping for nothing again; and your reward shall be great, and ye shall be the children of the Highest: for he is kind unto the unthankful and to the evil.” 		</a:t>
            </a:r>
            <a:r>
              <a:rPr lang="en-US" sz="4000" dirty="0">
                <a:solidFill>
                  <a:schemeClr val="bg1"/>
                </a:solidFill>
              </a:rPr>
              <a:t>Luke 6:27-35</a:t>
            </a:r>
            <a:endParaRPr lang="en-GB" sz="3600" dirty="0">
              <a:solidFill>
                <a:schemeClr val="bg1"/>
              </a:solidFill>
              <a:effectLst/>
              <a:latin typeface="system-ui"/>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What Jesus Taught</a:t>
            </a:r>
            <a:endParaRPr lang="en-ZM" sz="3200" b="1" dirty="0">
              <a:solidFill>
                <a:srgbClr val="FF0000"/>
              </a:solidFill>
            </a:endParaRPr>
          </a:p>
        </p:txBody>
      </p:sp>
    </p:spTree>
    <p:extLst>
      <p:ext uri="{BB962C8B-B14F-4D97-AF65-F5344CB8AC3E}">
        <p14:creationId xmlns:p14="http://schemas.microsoft.com/office/powerpoint/2010/main" val="365751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14</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1594310"/>
            <a:ext cx="11981832" cy="4401205"/>
          </a:xfrm>
          <a:prstGeom prst="rect">
            <a:avLst/>
          </a:prstGeom>
          <a:noFill/>
        </p:spPr>
        <p:txBody>
          <a:bodyPr wrap="square">
            <a:spAutoFit/>
          </a:bodyPr>
          <a:lstStyle/>
          <a:p>
            <a:pPr algn="l"/>
            <a:r>
              <a:rPr lang="en-US" sz="4000" dirty="0">
                <a:solidFill>
                  <a:schemeClr val="bg1"/>
                </a:solidFill>
                <a:latin typeface="Times New Roman" panose="02020603050405020304" pitchFamily="18" charset="0"/>
                <a:cs typeface="Times New Roman" panose="02020603050405020304" pitchFamily="18" charset="0"/>
              </a:rPr>
              <a:t>“J</a:t>
            </a:r>
            <a:r>
              <a:rPr lang="en-GB" sz="4000" b="0" i="0" u="none" strike="noStrike" dirty="0" err="1">
                <a:solidFill>
                  <a:schemeClr val="bg1"/>
                </a:solidFill>
                <a:effectLst/>
                <a:latin typeface="Times New Roman" panose="02020603050405020304" pitchFamily="18" charset="0"/>
                <a:cs typeface="Times New Roman" panose="02020603050405020304" pitchFamily="18" charset="0"/>
              </a:rPr>
              <a:t>udge</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 not, and ye shall not be judged: condemn not, and ye shall not be condemned: forgive, and ye shall be forgiven: Give, and it shall be given unto you; good measure, pressed down, and shaken together, and running over, shall men give into your bosom. For with the same measure that ye mete withal it shall be measured to you again</a:t>
            </a:r>
            <a:r>
              <a:rPr lang="en-US" sz="4000" dirty="0">
                <a:solidFill>
                  <a:schemeClr val="bg1"/>
                </a:solidFill>
                <a:latin typeface="Times New Roman" panose="02020603050405020304" pitchFamily="18" charset="0"/>
                <a:cs typeface="Times New Roman" panose="02020603050405020304" pitchFamily="18" charset="0"/>
              </a:rPr>
              <a:t>.” 	       							Luke 6:37-38</a:t>
            </a:r>
            <a:endParaRPr lang="en-GB" sz="3600"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What that means for Us</a:t>
            </a:r>
            <a:endParaRPr lang="en-ZM" sz="3200" b="1" dirty="0">
              <a:solidFill>
                <a:srgbClr val="FF0000"/>
              </a:solidFill>
            </a:endParaRPr>
          </a:p>
        </p:txBody>
      </p:sp>
    </p:spTree>
    <p:extLst>
      <p:ext uri="{BB962C8B-B14F-4D97-AF65-F5344CB8AC3E}">
        <p14:creationId xmlns:p14="http://schemas.microsoft.com/office/powerpoint/2010/main" val="424694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15</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1594310"/>
            <a:ext cx="11981832" cy="4401205"/>
          </a:xfrm>
          <a:prstGeom prst="rect">
            <a:avLst/>
          </a:prstGeom>
          <a:noFill/>
        </p:spPr>
        <p:txBody>
          <a:bodyPr wrap="square">
            <a:spAutoFit/>
          </a:bodyPr>
          <a:lstStyle/>
          <a:p>
            <a:pPr algn="l"/>
            <a:r>
              <a:rPr lang="en-US"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system-ui"/>
              </a:rPr>
              <a:t>Be not deceived; God is not mocked: for whatsoever a man soweth, that shall he also reap. For he that soweth to his flesh shall of the flesh reap corruption; but he that soweth to the Spirit shall of the Spirit reap life everlasting. And let us not be weary in well doing: for in due season we shall reap, if we faint not</a:t>
            </a:r>
            <a:r>
              <a:rPr lang="en-US" sz="4000" dirty="0">
                <a:solidFill>
                  <a:schemeClr val="bg1"/>
                </a:solidFill>
                <a:latin typeface="Times New Roman" panose="02020603050405020304" pitchFamily="18" charset="0"/>
                <a:cs typeface="Times New Roman" panose="02020603050405020304" pitchFamily="18" charset="0"/>
              </a:rPr>
              <a:t>.” 	       											Galatians 6:7-9</a:t>
            </a:r>
            <a:endParaRPr lang="en-GB" sz="3600"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Choices Still have Consequences </a:t>
            </a:r>
            <a:endParaRPr lang="en-ZM" sz="3200" b="1" dirty="0">
              <a:solidFill>
                <a:srgbClr val="FF0000"/>
              </a:solidFill>
            </a:endParaRPr>
          </a:p>
        </p:txBody>
      </p:sp>
    </p:spTree>
    <p:extLst>
      <p:ext uri="{BB962C8B-B14F-4D97-AF65-F5344CB8AC3E}">
        <p14:creationId xmlns:p14="http://schemas.microsoft.com/office/powerpoint/2010/main" val="140180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16</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73035" y="1594310"/>
            <a:ext cx="11981832" cy="1938992"/>
          </a:xfrm>
          <a:prstGeom prst="rect">
            <a:avLst/>
          </a:prstGeom>
          <a:noFill/>
        </p:spPr>
        <p:txBody>
          <a:bodyPr wrap="square">
            <a:spAutoFit/>
          </a:bodyPr>
          <a:lstStyle/>
          <a:p>
            <a:pPr algn="l"/>
            <a:r>
              <a:rPr lang="en-US"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system-ui"/>
              </a:rPr>
              <a:t>As we have therefore opportunity, let us do good unto all men, especially unto them who are of the household of faith</a:t>
            </a:r>
            <a:r>
              <a:rPr lang="en-US" sz="4000" dirty="0">
                <a:solidFill>
                  <a:schemeClr val="bg1"/>
                </a:solidFill>
                <a:latin typeface="Times New Roman" panose="02020603050405020304" pitchFamily="18" charset="0"/>
                <a:cs typeface="Times New Roman" panose="02020603050405020304" pitchFamily="18" charset="0"/>
              </a:rPr>
              <a:t>.” 	       						Galatians 6:10</a:t>
            </a:r>
            <a:endParaRPr lang="en-GB" sz="3600"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GB" sz="3200" b="1" i="0" strike="noStrike" dirty="0">
                <a:solidFill>
                  <a:srgbClr val="FF0000"/>
                </a:solidFill>
                <a:effectLst/>
                <a:latin typeface="Times New Roman" panose="02020603050405020304" pitchFamily="18" charset="0"/>
                <a:cs typeface="Times New Roman" panose="02020603050405020304" pitchFamily="18" charset="0"/>
              </a:rPr>
              <a:t>The Opportunity </a:t>
            </a:r>
            <a:endParaRPr lang="en-ZM" sz="3200" b="1" dirty="0">
              <a:solidFill>
                <a:srgbClr val="FF0000"/>
              </a:solidFill>
            </a:endParaRPr>
          </a:p>
        </p:txBody>
      </p:sp>
    </p:spTree>
    <p:extLst>
      <p:ext uri="{BB962C8B-B14F-4D97-AF65-F5344CB8AC3E}">
        <p14:creationId xmlns:p14="http://schemas.microsoft.com/office/powerpoint/2010/main" val="102561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17</a:t>
            </a:fld>
            <a:endParaRPr lang="en-US"/>
          </a:p>
        </p:txBody>
      </p:sp>
      <p:sp>
        <p:nvSpPr>
          <p:cNvPr id="3" name="TextBox 2">
            <a:extLst>
              <a:ext uri="{FF2B5EF4-FFF2-40B4-BE49-F238E27FC236}">
                <a16:creationId xmlns:a16="http://schemas.microsoft.com/office/drawing/2014/main" id="{F09482B7-8931-5CF7-B3F6-B5025A2780C4}"/>
              </a:ext>
            </a:extLst>
          </p:cNvPr>
          <p:cNvSpPr txBox="1"/>
          <p:nvPr/>
        </p:nvSpPr>
        <p:spPr>
          <a:xfrm>
            <a:off x="1028316" y="2793454"/>
            <a:ext cx="11058600" cy="769441"/>
          </a:xfrm>
          <a:prstGeom prst="rect">
            <a:avLst/>
          </a:prstGeom>
          <a:noFill/>
        </p:spPr>
        <p:txBody>
          <a:bodyPr wrap="square">
            <a:spAutoFit/>
          </a:bodyPr>
          <a:lstStyle/>
          <a:p>
            <a:r>
              <a:rPr lang="en-GB" sz="4400" b="1" dirty="0">
                <a:solidFill>
                  <a:schemeClr val="bg1"/>
                </a:solidFill>
                <a:latin typeface="Times New Roman" panose="02020603050405020304" pitchFamily="18" charset="0"/>
                <a:cs typeface="Times New Roman" panose="02020603050405020304" pitchFamily="18" charset="0"/>
              </a:rPr>
              <a:t>Will You Embrace Your Gospel Identity? </a:t>
            </a:r>
            <a:endParaRPr lang="en-ZM" sz="4400" b="1"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81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4387516"/>
            <a:ext cx="11495313" cy="1470025"/>
          </a:xfrm>
        </p:spPr>
        <p:txBody>
          <a:bodyPr>
            <a:noAutofit/>
          </a:bodyPr>
          <a:lstStyle/>
          <a:p>
            <a:pPr algn="l"/>
            <a:r>
              <a:rPr lang="en-US" sz="4000" dirty="0">
                <a:solidFill>
                  <a:srgbClr val="FF0000"/>
                </a:solidFill>
                <a:latin typeface="Times New Roman" panose="02020603050405020304" pitchFamily="18" charset="0"/>
                <a:cs typeface="Times New Roman" panose="02020603050405020304" pitchFamily="18" charset="0"/>
              </a:rPr>
              <a:t>All of us have the chance to speak into the lives of other people. </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“my dear brothers and sisters, stand firm. Let nothing move you. Always give yourselves fully to the work of the Lord, because you know that your labor in the Lord is not in vain.” 																1Corinthains 15:58</a:t>
            </a:r>
            <a:br>
              <a:rPr lang="en-US" sz="4000" dirty="0">
                <a:latin typeface="Times New Roman" panose="02020603050405020304" pitchFamily="18" charset="0"/>
                <a:cs typeface="Times New Roman" panose="02020603050405020304" pitchFamily="18" charset="0"/>
              </a:rPr>
            </a:br>
            <a:r>
              <a:rPr lang="en-US" sz="4000" b="1" baseline="30000" dirty="0">
                <a:latin typeface="Times New Roman" panose="02020603050405020304" pitchFamily="18" charset="0"/>
                <a:cs typeface="Times New Roman" panose="02020603050405020304" pitchFamily="18" charset="0"/>
              </a:rPr>
              <a:t> </a:t>
            </a:r>
            <a:endParaRPr lang="en-US" sz="4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19</a:t>
            </a:fld>
            <a:endParaRPr lang="en-US"/>
          </a:p>
        </p:txBody>
      </p:sp>
    </p:spTree>
    <p:extLst>
      <p:ext uri="{BB962C8B-B14F-4D97-AF65-F5344CB8AC3E}">
        <p14:creationId xmlns:p14="http://schemas.microsoft.com/office/powerpoint/2010/main" val="135883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2</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B731C46F-2CE1-36D1-DD7A-D0AEB5102932}"/>
              </a:ext>
            </a:extLst>
          </p:cNvPr>
          <p:cNvSpPr txBox="1"/>
          <p:nvPr/>
        </p:nvSpPr>
        <p:spPr>
          <a:xfrm>
            <a:off x="3268020" y="2754449"/>
            <a:ext cx="6194120" cy="1015663"/>
          </a:xfrm>
          <a:prstGeom prst="rect">
            <a:avLst/>
          </a:prstGeom>
          <a:noFill/>
        </p:spPr>
        <p:txBody>
          <a:bodyPr wrap="square">
            <a:spAutoFit/>
          </a:bodyPr>
          <a:lstStyle/>
          <a:p>
            <a:r>
              <a:rPr lang="en-US" sz="6000" dirty="0">
                <a:solidFill>
                  <a:srgbClr val="FF0000"/>
                </a:solidFill>
                <a:latin typeface="Helvetica Neue"/>
              </a:rPr>
              <a:t>Hebrews 12:1</a:t>
            </a:r>
          </a:p>
        </p:txBody>
      </p:sp>
    </p:spTree>
    <p:extLst>
      <p:ext uri="{BB962C8B-B14F-4D97-AF65-F5344CB8AC3E}">
        <p14:creationId xmlns:p14="http://schemas.microsoft.com/office/powerpoint/2010/main" val="363920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3</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US" sz="3200" b="1" dirty="0">
                <a:solidFill>
                  <a:srgbClr val="FF0000"/>
                </a:solidFill>
                <a:latin typeface="Helvetica Neue"/>
              </a:rPr>
              <a:t>Hebrews 12:1</a:t>
            </a:r>
          </a:p>
        </p:txBody>
      </p:sp>
      <p:sp>
        <p:nvSpPr>
          <p:cNvPr id="3" name="Title 1">
            <a:extLst>
              <a:ext uri="{FF2B5EF4-FFF2-40B4-BE49-F238E27FC236}">
                <a16:creationId xmlns:a16="http://schemas.microsoft.com/office/drawing/2014/main" id="{B00503F9-FC06-95B7-32A8-81E8AC45C2F8}"/>
              </a:ext>
            </a:extLst>
          </p:cNvPr>
          <p:cNvSpPr txBox="1">
            <a:spLocks/>
          </p:cNvSpPr>
          <p:nvPr/>
        </p:nvSpPr>
        <p:spPr>
          <a:xfrm>
            <a:off x="901875" y="1623996"/>
            <a:ext cx="10610421" cy="14700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Times New Roman" panose="02020603050405020304" pitchFamily="18" charset="0"/>
                <a:cs typeface="Times New Roman" panose="02020603050405020304" pitchFamily="18" charset="0"/>
              </a:rPr>
              <a:t>“</a:t>
            </a:r>
            <a:r>
              <a:rPr lang="en-GB" dirty="0">
                <a:solidFill>
                  <a:schemeClr val="bg1"/>
                </a:solidFill>
                <a:latin typeface="Times New Roman" panose="02020603050405020304" pitchFamily="18" charset="0"/>
                <a:cs typeface="Times New Roman" panose="02020603050405020304" pitchFamily="18" charset="0"/>
              </a:rPr>
              <a:t>Wherefore seeing we also are compassed about with so great a cloud of witnesses, let us lay aside every weight, and the sin which doth so easily beset us, and let us run with patience the race that is set before us</a:t>
            </a:r>
            <a:r>
              <a:rPr lang="en-US" dirty="0">
                <a:solidFill>
                  <a:schemeClr val="bg1"/>
                </a:solidFill>
                <a:latin typeface="Times New Roman" panose="02020603050405020304" pitchFamily="18" charset="0"/>
                <a:cs typeface="Times New Roman" panose="02020603050405020304" pitchFamily="18" charset="0"/>
              </a:rPr>
              <a:t>.”                	 				 	    			Hebrews 12:1</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3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4</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2" y="634997"/>
            <a:ext cx="11981832" cy="3785652"/>
          </a:xfrm>
          <a:prstGeom prst="rect">
            <a:avLst/>
          </a:prstGeom>
          <a:noFill/>
        </p:spPr>
        <p:txBody>
          <a:bodyPr wrap="square">
            <a:spAutoFit/>
          </a:bodyPr>
          <a:lstStyle/>
          <a:p>
            <a:pPr algn="l"/>
            <a:br>
              <a:rPr lang="en-US" sz="4000" b="1" dirty="0">
                <a:solidFill>
                  <a:schemeClr val="bg1"/>
                </a:solidFill>
                <a:latin typeface="Times New Roman" panose="02020603050405020304" pitchFamily="18" charset="0"/>
                <a:cs typeface="Times New Roman" panose="02020603050405020304" pitchFamily="18" charset="0"/>
              </a:rPr>
            </a:br>
            <a:br>
              <a:rPr lang="en-US" sz="4000" b="1"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And these all, having obtained a good report through faith, received not the promise: God having provided some better thing for us, that they without us should not be made perfect.</a:t>
            </a:r>
            <a:r>
              <a:rPr lang="en-US" sz="4000" dirty="0">
                <a:solidFill>
                  <a:schemeClr val="bg1"/>
                </a:solidFill>
                <a:latin typeface="Times New Roman" panose="02020603050405020304" pitchFamily="18" charset="0"/>
                <a:cs typeface="Times New Roman" panose="02020603050405020304" pitchFamily="18" charset="0"/>
              </a:rPr>
              <a:t>” 				     Hebrews 11:39-40</a:t>
            </a:r>
            <a:endParaRPr lang="en-GB" sz="4000" b="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707886"/>
          </a:xfrm>
          <a:prstGeom prst="rect">
            <a:avLst/>
          </a:prstGeom>
          <a:noFill/>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Surrounded?</a:t>
            </a:r>
            <a:endParaRPr lang="en-US" sz="4000" b="1" dirty="0">
              <a:solidFill>
                <a:srgbClr val="FF0000"/>
              </a:solidFill>
              <a:latin typeface="Helvetica Neue"/>
            </a:endParaRPr>
          </a:p>
        </p:txBody>
      </p:sp>
    </p:spTree>
    <p:extLst>
      <p:ext uri="{BB962C8B-B14F-4D97-AF65-F5344CB8AC3E}">
        <p14:creationId xmlns:p14="http://schemas.microsoft.com/office/powerpoint/2010/main" val="418061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5</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4" y="1015361"/>
            <a:ext cx="11981832" cy="6247864"/>
          </a:xfrm>
          <a:prstGeom prst="rect">
            <a:avLst/>
          </a:prstGeom>
          <a:noFill/>
        </p:spPr>
        <p:txBody>
          <a:bodyPr wrap="square">
            <a:spAutoFit/>
          </a:bodyPr>
          <a:lstStyle/>
          <a:p>
            <a:pPr algn="l"/>
            <a:r>
              <a:rPr lang="en-GB" sz="4000" b="1" baseline="30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system-ui"/>
              </a:rPr>
              <a:t>Now faith is the substance of things hoped for, the evidence of things not seen. For by it the elders obtained a good report</a:t>
            </a:r>
            <a:r>
              <a:rPr lang="en-US" sz="4000" dirty="0">
                <a:solidFill>
                  <a:schemeClr val="bg1"/>
                </a:solidFill>
                <a:latin typeface="Times New Roman" panose="02020603050405020304" pitchFamily="18" charset="0"/>
                <a:cs typeface="Times New Roman" panose="02020603050405020304" pitchFamily="18" charset="0"/>
              </a:rPr>
              <a:t>.” 					Hebrews 11:1-2</a:t>
            </a:r>
            <a:br>
              <a:rPr lang="en-US" sz="4000" dirty="0">
                <a:solidFill>
                  <a:schemeClr val="bg1"/>
                </a:solidFill>
                <a:latin typeface="Times New Roman" panose="02020603050405020304" pitchFamily="18" charset="0"/>
                <a:cs typeface="Times New Roman" panose="02020603050405020304" pitchFamily="18" charset="0"/>
              </a:rPr>
            </a:b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Abel - vs. 4 	Enoch – vs. 5	Noah – vs. 7</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Abraham – vs. 8	Sarah – vs. 11	Isaac – vs. 20</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Jacob – vs. 21	Joseph – vs. 22	Moses – vs. 23</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The People – vs. 29	Rehab – vs. 31	And the rest</a:t>
            </a:r>
            <a:br>
              <a:rPr lang="en-US" sz="4000"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 </a:t>
            </a:r>
            <a:br>
              <a:rPr lang="en-US" sz="4000" dirty="0">
                <a:solidFill>
                  <a:schemeClr val="bg1"/>
                </a:solidFill>
                <a:latin typeface="Times New Roman" panose="02020603050405020304" pitchFamily="18" charset="0"/>
                <a:cs typeface="Times New Roman" panose="02020603050405020304" pitchFamily="18" charset="0"/>
              </a:rPr>
            </a:br>
            <a:endParaRPr lang="en-GB" sz="4000" b="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US" sz="3200" b="1" dirty="0">
                <a:solidFill>
                  <a:srgbClr val="FF0000"/>
                </a:solidFill>
                <a:latin typeface="Helvetica Neue"/>
              </a:rPr>
              <a:t>John 17:20-26</a:t>
            </a:r>
          </a:p>
        </p:txBody>
      </p:sp>
    </p:spTree>
    <p:extLst>
      <p:ext uri="{BB962C8B-B14F-4D97-AF65-F5344CB8AC3E}">
        <p14:creationId xmlns:p14="http://schemas.microsoft.com/office/powerpoint/2010/main" val="304638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6</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4" y="718198"/>
            <a:ext cx="11981832" cy="5632311"/>
          </a:xfrm>
          <a:prstGeom prst="rect">
            <a:avLst/>
          </a:prstGeom>
          <a:noFill/>
        </p:spPr>
        <p:txBody>
          <a:bodyPr wrap="square">
            <a:spAutoFit/>
          </a:bodyPr>
          <a:lstStyle/>
          <a:p>
            <a:pPr algn="l"/>
            <a:r>
              <a:rPr lang="en-US" sz="4000" dirty="0">
                <a:solidFill>
                  <a:schemeClr val="bg1"/>
                </a:solidFill>
                <a:latin typeface="Times New Roman" panose="02020603050405020304" pitchFamily="18" charset="0"/>
                <a:cs typeface="Times New Roman" panose="02020603050405020304" pitchFamily="18" charset="0"/>
              </a:rPr>
              <a:t>“…</a:t>
            </a:r>
            <a:r>
              <a:rPr lang="en-GB" sz="4000" dirty="0">
                <a:solidFill>
                  <a:schemeClr val="bg1"/>
                </a:solidFill>
                <a:latin typeface="Times New Roman" panose="02020603050405020304" pitchFamily="18" charset="0"/>
                <a:cs typeface="Times New Roman" panose="02020603050405020304" pitchFamily="18" charset="0"/>
              </a:rPr>
              <a:t> let us lay aside every weight, and the sin which doth so easily beset us</a:t>
            </a:r>
            <a:r>
              <a:rPr lang="en-US" sz="4000" dirty="0">
                <a:solidFill>
                  <a:schemeClr val="bg1"/>
                </a:solidFill>
                <a:latin typeface="Times New Roman" panose="02020603050405020304" pitchFamily="18" charset="0"/>
                <a:cs typeface="Times New Roman" panose="02020603050405020304" pitchFamily="18" charset="0"/>
              </a:rPr>
              <a:t>.” 	         			Hebrews 12:1</a:t>
            </a:r>
            <a:br>
              <a:rPr lang="en-US" sz="4000" dirty="0">
                <a:solidFill>
                  <a:schemeClr val="bg1"/>
                </a:solidFill>
                <a:latin typeface="Times New Roman" panose="02020603050405020304" pitchFamily="18" charset="0"/>
                <a:cs typeface="Times New Roman" panose="02020603050405020304" pitchFamily="18" charset="0"/>
              </a:rPr>
            </a:br>
            <a:br>
              <a:rPr lang="en-US" sz="4000" dirty="0">
                <a:solidFill>
                  <a:schemeClr val="bg1"/>
                </a:solidFill>
                <a:latin typeface="Times New Roman" panose="02020603050405020304" pitchFamily="18" charset="0"/>
                <a:cs typeface="Times New Roman" panose="02020603050405020304" pitchFamily="18" charset="0"/>
              </a:rPr>
            </a:br>
            <a:r>
              <a:rPr lang="en-US" sz="4000" baseline="30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Times New Roman" panose="02020603050405020304" pitchFamily="18" charset="0"/>
                <a:cs typeface="Times New Roman" panose="02020603050405020304" pitchFamily="18" charset="0"/>
              </a:rPr>
              <a:t>If we confess our sins, he is faithful and just to forgive us our sins, and to cleanse us from all unrighteousness.</a:t>
            </a:r>
            <a:r>
              <a:rPr lang="en-US" sz="4000" dirty="0">
                <a:solidFill>
                  <a:schemeClr val="bg1"/>
                </a:solidFill>
                <a:latin typeface="Times New Roman" panose="02020603050405020304" pitchFamily="18" charset="0"/>
                <a:cs typeface="Times New Roman" panose="02020603050405020304" pitchFamily="18" charset="0"/>
              </a:rPr>
              <a:t>.” 	                		      				1John 1:9</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system-ui"/>
              </a:rPr>
              <a:t>She said, No man, Lord. And Jesus said unto her, Neither do I condemn thee: go, and sin no more.</a:t>
            </a:r>
            <a:r>
              <a:rPr lang="en-US" sz="4000" dirty="0">
                <a:solidFill>
                  <a:schemeClr val="bg1"/>
                </a:solidFill>
                <a:latin typeface="Times New Roman" panose="02020603050405020304" pitchFamily="18" charset="0"/>
                <a:cs typeface="Times New Roman" panose="02020603050405020304" pitchFamily="18" charset="0"/>
              </a:rPr>
              <a:t>."        John 8:11</a:t>
            </a:r>
            <a:endParaRPr lang="en-GB" sz="4000" b="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05084" y="71867"/>
            <a:ext cx="6194120" cy="646331"/>
          </a:xfrm>
          <a:prstGeom prst="rect">
            <a:avLst/>
          </a:prstGeom>
          <a:noFill/>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Throw off hindrances and sin.</a:t>
            </a:r>
            <a:endParaRPr lang="en-US" sz="3600" b="1" dirty="0">
              <a:solidFill>
                <a:srgbClr val="FF0000"/>
              </a:solidFill>
              <a:latin typeface="Helvetica Neue"/>
            </a:endParaRPr>
          </a:p>
        </p:txBody>
      </p:sp>
    </p:spTree>
    <p:extLst>
      <p:ext uri="{BB962C8B-B14F-4D97-AF65-F5344CB8AC3E}">
        <p14:creationId xmlns:p14="http://schemas.microsoft.com/office/powerpoint/2010/main" val="395985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7</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4" y="1015361"/>
            <a:ext cx="11981832" cy="5016758"/>
          </a:xfrm>
          <a:prstGeom prst="rect">
            <a:avLst/>
          </a:prstGeom>
          <a:noFill/>
        </p:spPr>
        <p:txBody>
          <a:bodyPr wrap="square">
            <a:spAutoFit/>
          </a:bodyPr>
          <a:lstStyle/>
          <a:p>
            <a:pPr algn="l"/>
            <a:br>
              <a:rPr lang="en-US" sz="4000" dirty="0">
                <a:solidFill>
                  <a:schemeClr val="bg1"/>
                </a:solidFill>
              </a:rPr>
            </a:br>
            <a:r>
              <a:rPr lang="en-US" sz="4000" dirty="0">
                <a:solidFill>
                  <a:schemeClr val="bg1"/>
                </a:solidFill>
                <a:latin typeface="Times New Roman" panose="02020603050405020304" pitchFamily="18" charset="0"/>
                <a:cs typeface="Times New Roman" panose="02020603050405020304" pitchFamily="18" charset="0"/>
              </a:rPr>
              <a:t>“…</a:t>
            </a:r>
            <a:r>
              <a:rPr lang="en-GB" sz="4000" dirty="0">
                <a:solidFill>
                  <a:schemeClr val="bg1"/>
                </a:solidFill>
                <a:latin typeface="Times New Roman" panose="02020603050405020304" pitchFamily="18" charset="0"/>
                <a:cs typeface="Times New Roman" panose="02020603050405020304" pitchFamily="18" charset="0"/>
              </a:rPr>
              <a:t> let us run with patience the race that is set before us</a:t>
            </a:r>
            <a:r>
              <a:rPr lang="en-US" sz="4000" dirty="0">
                <a:solidFill>
                  <a:schemeClr val="bg1"/>
                </a:solidFill>
                <a:latin typeface="Times New Roman" panose="02020603050405020304" pitchFamily="18" charset="0"/>
                <a:cs typeface="Times New Roman" panose="02020603050405020304" pitchFamily="18" charset="0"/>
              </a:rPr>
              <a:t>.”    					       				Hebrews 12:1</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 </a:t>
            </a:r>
            <a:br>
              <a:rPr lang="en-US" sz="4000" dirty="0">
                <a:solidFill>
                  <a:schemeClr val="bg1"/>
                </a:solidFill>
                <a:latin typeface="Times New Roman" panose="02020603050405020304" pitchFamily="18" charset="0"/>
                <a:cs typeface="Times New Roman" panose="02020603050405020304" pitchFamily="18" charset="0"/>
              </a:rPr>
            </a:br>
            <a:r>
              <a:rPr lang="en-US" sz="4000" dirty="0">
                <a:solidFill>
                  <a:schemeClr val="bg1"/>
                </a:solidFill>
                <a:latin typeface="Times New Roman" panose="02020603050405020304" pitchFamily="18" charset="0"/>
                <a:cs typeface="Times New Roman" panose="02020603050405020304" pitchFamily="18" charset="0"/>
              </a:rPr>
              <a:t>“</a:t>
            </a:r>
            <a:r>
              <a:rPr lang="en-GB" sz="4000" b="0" i="0" u="none" strike="noStrike" dirty="0">
                <a:solidFill>
                  <a:schemeClr val="bg1"/>
                </a:solidFill>
                <a:effectLst/>
                <a:latin typeface="system-ui"/>
              </a:rPr>
              <a:t>Know ye not that they which run in a race run all, but one </a:t>
            </a:r>
            <a:r>
              <a:rPr lang="en-GB" sz="4000" b="0" i="0" u="none" strike="noStrike" dirty="0" err="1">
                <a:solidFill>
                  <a:schemeClr val="bg1"/>
                </a:solidFill>
                <a:effectLst/>
                <a:latin typeface="system-ui"/>
              </a:rPr>
              <a:t>receiveth</a:t>
            </a:r>
            <a:r>
              <a:rPr lang="en-GB" sz="4000" b="0" i="0" u="none" strike="noStrike" dirty="0">
                <a:solidFill>
                  <a:schemeClr val="bg1"/>
                </a:solidFill>
                <a:effectLst/>
                <a:latin typeface="system-ui"/>
              </a:rPr>
              <a:t> the prize? So run, that ye may obtain.</a:t>
            </a:r>
            <a:r>
              <a:rPr lang="en-US" sz="4000" dirty="0">
                <a:solidFill>
                  <a:schemeClr val="bg1"/>
                </a:solidFill>
                <a:latin typeface="Times New Roman" panose="02020603050405020304" pitchFamily="18" charset="0"/>
                <a:cs typeface="Times New Roman" panose="02020603050405020304" pitchFamily="18" charset="0"/>
              </a:rPr>
              <a:t>.”   			         				 1 Corinthians 9:24</a:t>
            </a:r>
            <a:br>
              <a:rPr lang="en-US" sz="4000" dirty="0">
                <a:solidFill>
                  <a:schemeClr val="bg1"/>
                </a:solidFill>
                <a:latin typeface="Times New Roman" panose="02020603050405020304" pitchFamily="18" charset="0"/>
                <a:cs typeface="Times New Roman" panose="02020603050405020304" pitchFamily="18" charset="0"/>
              </a:rPr>
            </a:br>
            <a:endParaRPr lang="en-GB" sz="4000" b="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5" y="215293"/>
            <a:ext cx="6194120" cy="584775"/>
          </a:xfrm>
          <a:prstGeom prst="rect">
            <a:avLst/>
          </a:prstGeom>
          <a:noFill/>
        </p:spPr>
        <p:txBody>
          <a:bodyPr wrap="square">
            <a:spAutoFit/>
          </a:bodyPr>
          <a:lstStyle/>
          <a:p>
            <a:r>
              <a:rPr lang="en-US" sz="3200" b="1" dirty="0">
                <a:solidFill>
                  <a:srgbClr val="FF0000"/>
                </a:solidFill>
                <a:latin typeface="Helvetica Neue"/>
              </a:rPr>
              <a:t>Run to Win </a:t>
            </a:r>
          </a:p>
        </p:txBody>
      </p:sp>
    </p:spTree>
    <p:extLst>
      <p:ext uri="{BB962C8B-B14F-4D97-AF65-F5344CB8AC3E}">
        <p14:creationId xmlns:p14="http://schemas.microsoft.com/office/powerpoint/2010/main" val="250875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black, blur, design&#10;&#10;Description automatically generated">
            <a:extLst>
              <a:ext uri="{FF2B5EF4-FFF2-40B4-BE49-F238E27FC236}">
                <a16:creationId xmlns:a16="http://schemas.microsoft.com/office/drawing/2014/main" id="{E8A52377-D40B-441D-326A-EC05387B5147}"/>
              </a:ext>
            </a:extLst>
          </p:cNvPr>
          <p:cNvPicPr>
            <a:picLocks noChangeAspect="1"/>
          </p:cNvPicPr>
          <p:nvPr/>
        </p:nvPicPr>
        <p:blipFill rotWithShape="1">
          <a:blip r:embed="rId2"/>
          <a:srcRect/>
          <a:stretch/>
        </p:blipFill>
        <p:spPr>
          <a:xfrm>
            <a:off x="-2" y="-1"/>
            <a:ext cx="12192000" cy="6858001"/>
          </a:xfrm>
          <a:prstGeom prst="rect">
            <a:avLst/>
          </a:prstGeom>
          <a:noFill/>
        </p:spPr>
      </p:pic>
      <p:sp>
        <p:nvSpPr>
          <p:cNvPr id="16" name="Footer Placeholder 6">
            <a:extLst>
              <a:ext uri="{FF2B5EF4-FFF2-40B4-BE49-F238E27FC236}">
                <a16:creationId xmlns:a16="http://schemas.microsoft.com/office/drawing/2014/main" id="{099EF095-D4F1-4229-9EF0-8EB38E2200A4}"/>
              </a:ext>
            </a:extLst>
          </p:cNvPr>
          <p:cNvSpPr>
            <a:spLocks noGrp="1"/>
          </p:cNvSpPr>
          <p:nvPr>
            <p:ph type="ftr" sz="quarter" idx="11"/>
          </p:nvPr>
        </p:nvSpPr>
        <p:spPr>
          <a:xfrm rot="5400000">
            <a:off x="-1131161" y="1592957"/>
            <a:ext cx="2973522" cy="365125"/>
          </a:xfrm>
        </p:spPr>
        <p:txBody>
          <a:bodyPr/>
          <a:lstStyle/>
          <a:p>
            <a:pPr>
              <a:spcAft>
                <a:spcPts val="600"/>
              </a:spcAft>
            </a:pPr>
            <a:r>
              <a:rPr lang="en-US"/>
              <a:t>Sample Footer Text</a:t>
            </a:r>
          </a:p>
        </p:txBody>
      </p:sp>
      <p:sp>
        <p:nvSpPr>
          <p:cNvPr id="17" name="Date Placeholder 5">
            <a:extLst>
              <a:ext uri="{FF2B5EF4-FFF2-40B4-BE49-F238E27FC236}">
                <a16:creationId xmlns:a16="http://schemas.microsoft.com/office/drawing/2014/main" id="{07F61E84-B585-4EC3-A33B-EE78E126A60A}"/>
              </a:ext>
            </a:extLst>
          </p:cNvPr>
          <p:cNvSpPr>
            <a:spLocks noGrp="1"/>
          </p:cNvSpPr>
          <p:nvPr>
            <p:ph type="dt" sz="half" idx="10"/>
          </p:nvPr>
        </p:nvSpPr>
        <p:spPr>
          <a:xfrm rot="5400000">
            <a:off x="10425981" y="4687095"/>
            <a:ext cx="2706690" cy="365125"/>
          </a:xfrm>
        </p:spPr>
        <p:txBody>
          <a:bodyPr/>
          <a:lstStyle/>
          <a:p>
            <a:pPr>
              <a:spcAft>
                <a:spcPts val="600"/>
              </a:spcAft>
            </a:pPr>
            <a:fld id="{AC737D93-AB96-4710-A685-8D79F440638A}" type="datetime1">
              <a:rPr lang="en-US" smtClean="0"/>
              <a:pPr>
                <a:spcAft>
                  <a:spcPts val="600"/>
                </a:spcAft>
              </a:pPr>
              <a:t>6/16/23</a:t>
            </a:fld>
            <a:endParaRPr lang="en-US"/>
          </a:p>
        </p:txBody>
      </p:sp>
      <p:sp>
        <p:nvSpPr>
          <p:cNvPr id="18" name="Slide Number Placeholder 7">
            <a:extLst>
              <a:ext uri="{FF2B5EF4-FFF2-40B4-BE49-F238E27FC236}">
                <a16:creationId xmlns:a16="http://schemas.microsoft.com/office/drawing/2014/main" id="{BE8DB8D2-1690-4175-A7A8-A5BE0D251FFA}"/>
              </a:ext>
            </a:extLst>
          </p:cNvPr>
          <p:cNvSpPr>
            <a:spLocks noGrp="1"/>
          </p:cNvSpPr>
          <p:nvPr>
            <p:ph type="sldNum" sz="quarter" idx="12"/>
          </p:nvPr>
        </p:nvSpPr>
        <p:spPr>
          <a:xfrm>
            <a:off x="11512296" y="6356350"/>
            <a:ext cx="574620" cy="365125"/>
          </a:xfrm>
        </p:spPr>
        <p:txBody>
          <a:bodyPr/>
          <a:lstStyle/>
          <a:p>
            <a:pPr>
              <a:spcAft>
                <a:spcPts val="600"/>
              </a:spcAft>
            </a:pPr>
            <a:fld id="{3E131995-E962-4131-8504-6B962D7140A6}" type="slidenum">
              <a:rPr lang="en-US" smtClean="0"/>
              <a:pPr>
                <a:spcAft>
                  <a:spcPts val="600"/>
                </a:spcAft>
              </a:pPr>
              <a:t>8</a:t>
            </a:fld>
            <a:endParaRPr lang="en-US"/>
          </a:p>
        </p:txBody>
      </p:sp>
      <p:pic>
        <p:nvPicPr>
          <p:cNvPr id="7" name="Picture 6" descr="A picture containing screenshot, black, blur, design&#10;&#10;Description automatically generated">
            <a:extLst>
              <a:ext uri="{FF2B5EF4-FFF2-40B4-BE49-F238E27FC236}">
                <a16:creationId xmlns:a16="http://schemas.microsoft.com/office/drawing/2014/main" id="{B7F75205-A738-75E4-93C7-2C0289D03F9E}"/>
              </a:ext>
            </a:extLst>
          </p:cNvPr>
          <p:cNvPicPr>
            <a:picLocks noChangeAspect="1"/>
          </p:cNvPicPr>
          <p:nvPr/>
        </p:nvPicPr>
        <p:blipFill rotWithShape="1">
          <a:blip r:embed="rId2"/>
          <a:srcRect/>
          <a:stretch/>
        </p:blipFill>
        <p:spPr>
          <a:xfrm>
            <a:off x="0" y="0"/>
            <a:ext cx="12192000" cy="6858001"/>
          </a:xfrm>
          <a:prstGeom prst="rect">
            <a:avLst/>
          </a:prstGeom>
          <a:noFill/>
        </p:spPr>
      </p:pic>
      <p:sp>
        <p:nvSpPr>
          <p:cNvPr id="9" name="TextBox 8">
            <a:extLst>
              <a:ext uri="{FF2B5EF4-FFF2-40B4-BE49-F238E27FC236}">
                <a16:creationId xmlns:a16="http://schemas.microsoft.com/office/drawing/2014/main" id="{8A698FF0-BB2A-01DF-8B91-0562B0BE4E79}"/>
              </a:ext>
            </a:extLst>
          </p:cNvPr>
          <p:cNvSpPr txBox="1"/>
          <p:nvPr/>
        </p:nvSpPr>
        <p:spPr>
          <a:xfrm>
            <a:off x="105082" y="634997"/>
            <a:ext cx="11981832" cy="6186309"/>
          </a:xfrm>
          <a:prstGeom prst="rect">
            <a:avLst/>
          </a:prstGeom>
          <a:noFill/>
        </p:spPr>
        <p:txBody>
          <a:bodyPr wrap="square">
            <a:spAutoFit/>
          </a:bodyPr>
          <a:lstStyle/>
          <a:p>
            <a:pPr algn="l"/>
            <a:r>
              <a:rPr lang="en-US" sz="3600" dirty="0">
                <a:solidFill>
                  <a:schemeClr val="bg1"/>
                </a:solidFill>
                <a:latin typeface="Times New Roman" panose="02020603050405020304" pitchFamily="18" charset="0"/>
                <a:cs typeface="Times New Roman" panose="02020603050405020304" pitchFamily="18" charset="0"/>
              </a:rPr>
              <a:t>“</a:t>
            </a:r>
            <a:r>
              <a:rPr lang="en-GB" sz="3600" b="0" i="0" u="none" strike="noStrike" dirty="0">
                <a:solidFill>
                  <a:schemeClr val="bg1"/>
                </a:solidFill>
                <a:effectLst/>
                <a:latin typeface="Times New Roman" panose="02020603050405020304" pitchFamily="18" charset="0"/>
                <a:cs typeface="Times New Roman" panose="02020603050405020304" pitchFamily="18" charset="0"/>
              </a:rPr>
              <a:t>Looking unto Jesus the author and finisher of our faith; who for the joy that was set before him endured the cross, despising the shame, and is set down at the right hand of the throne of God. For consider him that endured such contradiction of sinners against himself, lest ye be wearied and faint in your minds.</a:t>
            </a:r>
            <a:r>
              <a:rPr lang="en-US" sz="3600" dirty="0">
                <a:solidFill>
                  <a:schemeClr val="bg1"/>
                </a:solidFill>
                <a:latin typeface="Times New Roman" panose="02020603050405020304" pitchFamily="18" charset="0"/>
                <a:cs typeface="Times New Roman" panose="02020603050405020304" pitchFamily="18" charset="0"/>
              </a:rPr>
              <a:t>” 				       				Hebrews 12:2-3</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a:t>
            </a:r>
            <a:r>
              <a:rPr lang="en-GB" sz="3600" b="0" i="0" u="none" strike="noStrike" dirty="0">
                <a:solidFill>
                  <a:schemeClr val="bg1"/>
                </a:solidFill>
                <a:effectLst/>
                <a:latin typeface="Times New Roman" panose="02020603050405020304" pitchFamily="18" charset="0"/>
                <a:cs typeface="Times New Roman" panose="02020603050405020304" pitchFamily="18" charset="0"/>
              </a:rPr>
              <a:t>For even hereunto were ye called: because Christ also suffered for us, leaving us an example, that ye should follow his steps:</a:t>
            </a:r>
            <a:r>
              <a:rPr lang="en-US" sz="3600" dirty="0">
                <a:solidFill>
                  <a:schemeClr val="bg1"/>
                </a:solidFill>
                <a:latin typeface="Times New Roman" panose="02020603050405020304" pitchFamily="18" charset="0"/>
                <a:cs typeface="Times New Roman" panose="02020603050405020304" pitchFamily="18" charset="0"/>
              </a:rPr>
              <a:t>.”      					     				1Peter 2:21</a:t>
            </a:r>
            <a:br>
              <a:rPr lang="en-US" sz="3600" dirty="0">
                <a:solidFill>
                  <a:schemeClr val="bg1"/>
                </a:solidFill>
                <a:latin typeface="Times New Roman" panose="02020603050405020304" pitchFamily="18" charset="0"/>
                <a:cs typeface="Times New Roman" panose="02020603050405020304" pitchFamily="18" charset="0"/>
              </a:rPr>
            </a:br>
            <a:endParaRPr lang="en-GB" sz="3600" b="0" i="0" u="none" strike="noStrike" dirty="0">
              <a:solidFill>
                <a:schemeClr val="bg1"/>
              </a:solidFill>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31C46F-2CE1-36D1-DD7A-D0AEB5102932}"/>
              </a:ext>
            </a:extLst>
          </p:cNvPr>
          <p:cNvSpPr txBox="1"/>
          <p:nvPr/>
        </p:nvSpPr>
        <p:spPr>
          <a:xfrm>
            <a:off x="173037" y="50221"/>
            <a:ext cx="6194120" cy="584775"/>
          </a:xfrm>
          <a:prstGeom prst="rect">
            <a:avLst/>
          </a:prstGeom>
          <a:noFill/>
        </p:spPr>
        <p:txBody>
          <a:bodyPr wrap="square">
            <a:spAutoFit/>
          </a:bodyPr>
          <a:lstStyle/>
          <a:p>
            <a:r>
              <a:rPr lang="en-US" sz="3200" b="1" dirty="0">
                <a:solidFill>
                  <a:srgbClr val="FF0000"/>
                </a:solidFill>
                <a:latin typeface="Helvetica Neue"/>
              </a:rPr>
              <a:t>Looking to Jesus</a:t>
            </a:r>
          </a:p>
        </p:txBody>
      </p:sp>
    </p:spTree>
    <p:extLst>
      <p:ext uri="{BB962C8B-B14F-4D97-AF65-F5344CB8AC3E}">
        <p14:creationId xmlns:p14="http://schemas.microsoft.com/office/powerpoint/2010/main" val="199675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s, design, graphic design, font&#10;&#10;Description automatically generated">
            <a:extLst>
              <a:ext uri="{FF2B5EF4-FFF2-40B4-BE49-F238E27FC236}">
                <a16:creationId xmlns:a16="http://schemas.microsoft.com/office/drawing/2014/main" id="{E6A8B517-7EA0-067D-00C3-A0FF6FE9A703}"/>
              </a:ext>
            </a:extLst>
          </p:cNvPr>
          <p:cNvPicPr>
            <a:picLocks noChangeAspect="1"/>
          </p:cNvPicPr>
          <p:nvPr/>
        </p:nvPicPr>
        <p:blipFill rotWithShape="1">
          <a:blip r:embed="rId2"/>
          <a:srcRect t="2219" r="-1" b="3437"/>
          <a:stretch/>
        </p:blipFill>
        <p:spPr>
          <a:xfrm>
            <a:off x="430099" y="417785"/>
            <a:ext cx="11344115" cy="6020082"/>
          </a:xfrm>
          <a:prstGeom prst="rect">
            <a:avLst/>
          </a:prstGeom>
        </p:spPr>
      </p:pic>
    </p:spTree>
    <p:extLst>
      <p:ext uri="{BB962C8B-B14F-4D97-AF65-F5344CB8AC3E}">
        <p14:creationId xmlns:p14="http://schemas.microsoft.com/office/powerpoint/2010/main" val="1977667975"/>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1281</Words>
  <Application>Microsoft Macintosh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Felix Titling</vt:lpstr>
      <vt:lpstr>Goudy Old Style</vt:lpstr>
      <vt:lpstr>Helvetica Neue</vt:lpstr>
      <vt:lpstr>system-ui</vt:lpstr>
      <vt:lpstr>Times New Roman</vt:lpstr>
      <vt:lpstr>ArchwayVTI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of us have the chance to speak into the lives of other people.   “my dear brothers and sisters, stand firm. Let nothing move you. Always give yourselves fully to the work of the Lord, because you know that your labor in the Lord is not in vain.”                 1Corinthains 15:58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Moles</dc:creator>
  <cp:lastModifiedBy>Chris Moles</cp:lastModifiedBy>
  <cp:revision>10</cp:revision>
  <dcterms:created xsi:type="dcterms:W3CDTF">2023-06-14T12:00:00Z</dcterms:created>
  <dcterms:modified xsi:type="dcterms:W3CDTF">2023-06-16T14:28:14Z</dcterms:modified>
</cp:coreProperties>
</file>