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858000" cy="93138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if/5X44NAlE3eNzKLBPZmTqkVg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p:cViewPr varScale="1">
        <p:scale>
          <a:sx n="81" d="100"/>
          <a:sy n="81" d="100"/>
        </p:scale>
        <p:origin x="-143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24363"/>
            <a:ext cx="5486400" cy="4191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7138"/>
            <a:ext cx="2971800"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47138"/>
            <a:ext cx="2971800"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78107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0: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2: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4: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5: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6: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7: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8: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9: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30:notes"/>
          <p:cNvSpPr txBox="1">
            <a:spLocks noGrp="1"/>
          </p:cNvSpPr>
          <p:nvPr>
            <p:ph type="body" idx="1"/>
          </p:nvPr>
        </p:nvSpPr>
        <p:spPr>
          <a:xfrm>
            <a:off x="685800" y="4424363"/>
            <a:ext cx="54864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30:notes"/>
          <p:cNvSpPr txBox="1">
            <a:spLocks noGrp="1"/>
          </p:cNvSpPr>
          <p:nvPr>
            <p:ph type="sldNum" idx="12"/>
          </p:nvPr>
        </p:nvSpPr>
        <p:spPr>
          <a:xfrm>
            <a:off x="3884613" y="8847138"/>
            <a:ext cx="2971800" cy="4651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3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2: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3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4: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5: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6: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7: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3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8: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9: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0: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4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4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2: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4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4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4: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4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5: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4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6: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4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7: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4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8: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9: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4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0: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5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5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2: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5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5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4: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5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5: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5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6: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5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7: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5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8: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5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9: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5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0: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6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61: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6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62: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6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63: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6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64: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6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424363"/>
            <a:ext cx="5486400" cy="419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6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7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4"/>
          <p:cNvSpPr>
            <a:spLocks noGrp="1"/>
          </p:cNvSpPr>
          <p:nvPr>
            <p:ph type="pic" idx="2"/>
          </p:nvPr>
        </p:nvSpPr>
        <p:spPr>
          <a:xfrm>
            <a:off x="1792288" y="612775"/>
            <a:ext cx="5486400" cy="4114800"/>
          </a:xfrm>
          <a:prstGeom prst="rect">
            <a:avLst/>
          </a:prstGeom>
          <a:noFill/>
          <a:ln>
            <a:noFill/>
          </a:ln>
        </p:spPr>
      </p:sp>
      <p:sp>
        <p:nvSpPr>
          <p:cNvPr id="68" name="Google Shape;68;p7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mc:Choice>
    <mc:Fallback>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55.jp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a:t>Stand in Light and Shadow: </a:t>
            </a:r>
            <a:br>
              <a:rPr lang="en-US" sz="3200"/>
            </a:br>
            <a:r>
              <a:rPr lang="en-US" sz="3200"/>
              <a:t>Seeing Ourselves Through Text and Image</a:t>
            </a:r>
            <a:endParaRPr sz="3200"/>
          </a:p>
        </p:txBody>
      </p:sp>
      <p:pic>
        <p:nvPicPr>
          <p:cNvPr id="89" name="Google Shape;89;p1"/>
          <p:cNvPicPr preferRelativeResize="0">
            <a:picLocks noGrp="1"/>
          </p:cNvPicPr>
          <p:nvPr>
            <p:ph type="body" idx="1"/>
          </p:nvPr>
        </p:nvPicPr>
        <p:blipFill rotWithShape="1">
          <a:blip r:embed="rId3">
            <a:alphaModFix/>
          </a:blip>
          <a:srcRect/>
          <a:stretch/>
        </p:blipFill>
        <p:spPr>
          <a:xfrm>
            <a:off x="2362200" y="1371600"/>
            <a:ext cx="4263268" cy="514520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Mexican papercuts</a:t>
            </a:r>
            <a:endParaRPr/>
          </a:p>
        </p:txBody>
      </p:sp>
      <p:pic>
        <p:nvPicPr>
          <p:cNvPr id="143" name="Google Shape;143;p10"/>
          <p:cNvPicPr preferRelativeResize="0">
            <a:picLocks noGrp="1"/>
          </p:cNvPicPr>
          <p:nvPr>
            <p:ph type="body" idx="1"/>
          </p:nvPr>
        </p:nvPicPr>
        <p:blipFill rotWithShape="1">
          <a:blip r:embed="rId3">
            <a:alphaModFix/>
          </a:blip>
          <a:srcRect/>
          <a:stretch/>
        </p:blipFill>
        <p:spPr>
          <a:xfrm>
            <a:off x="1215296" y="1600200"/>
            <a:ext cx="6713408"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Modern Jewish Papercut</a:t>
            </a:r>
            <a:br>
              <a:rPr lang="en-US"/>
            </a:br>
            <a:r>
              <a:rPr lang="en-US"/>
              <a:t>Tsirl Waletzky</a:t>
            </a:r>
            <a:endParaRPr/>
          </a:p>
        </p:txBody>
      </p:sp>
      <p:pic>
        <p:nvPicPr>
          <p:cNvPr id="149" name="Google Shape;149;p11"/>
          <p:cNvPicPr preferRelativeResize="0">
            <a:picLocks noGrp="1"/>
          </p:cNvPicPr>
          <p:nvPr>
            <p:ph type="body" idx="1"/>
          </p:nvPr>
        </p:nvPicPr>
        <p:blipFill rotWithShape="1">
          <a:blip r:embed="rId3">
            <a:alphaModFix/>
          </a:blip>
          <a:srcRect/>
          <a:stretch/>
        </p:blipFill>
        <p:spPr>
          <a:xfrm>
            <a:off x="3063570" y="1600200"/>
            <a:ext cx="3016859"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Modern Jewish Papercut</a:t>
            </a:r>
            <a:br>
              <a:rPr lang="en-US"/>
            </a:br>
            <a:r>
              <a:rPr lang="en-US"/>
              <a:t>Martin and Joann Farren</a:t>
            </a:r>
            <a:endParaRPr/>
          </a:p>
        </p:txBody>
      </p:sp>
      <p:pic>
        <p:nvPicPr>
          <p:cNvPr id="155" name="Google Shape;155;p12"/>
          <p:cNvPicPr preferRelativeResize="0">
            <a:picLocks noGrp="1"/>
          </p:cNvPicPr>
          <p:nvPr>
            <p:ph type="body" idx="1"/>
          </p:nvPr>
        </p:nvPicPr>
        <p:blipFill rotWithShape="1">
          <a:blip r:embed="rId3">
            <a:alphaModFix/>
          </a:blip>
          <a:srcRect/>
          <a:stretch/>
        </p:blipFill>
        <p:spPr>
          <a:xfrm>
            <a:off x="3063573" y="1600200"/>
            <a:ext cx="3016853"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Modern Jewish Papercut</a:t>
            </a:r>
            <a:br>
              <a:rPr lang="en-US"/>
            </a:br>
            <a:r>
              <a:rPr lang="en-US"/>
              <a:t>Yehudit Shadur</a:t>
            </a:r>
            <a:endParaRPr/>
          </a:p>
        </p:txBody>
      </p:sp>
      <p:pic>
        <p:nvPicPr>
          <p:cNvPr id="161" name="Google Shape;161;p13"/>
          <p:cNvPicPr preferRelativeResize="0">
            <a:picLocks noGrp="1"/>
          </p:cNvPicPr>
          <p:nvPr>
            <p:ph type="body" idx="1"/>
          </p:nvPr>
        </p:nvPicPr>
        <p:blipFill rotWithShape="1">
          <a:blip r:embed="rId3">
            <a:alphaModFix/>
          </a:blip>
          <a:srcRect/>
          <a:stretch/>
        </p:blipFill>
        <p:spPr>
          <a:xfrm>
            <a:off x="1676400" y="1600200"/>
            <a:ext cx="5774240" cy="394573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600"/>
              <a:t>Traditional Jewish Papercut: Eastern Europe</a:t>
            </a:r>
            <a:r>
              <a:rPr lang="en-US"/>
              <a:t/>
            </a:r>
            <a:br>
              <a:rPr lang="en-US"/>
            </a:br>
            <a:r>
              <a:rPr lang="en-US"/>
              <a:t>Mizrah / East Wall Marker </a:t>
            </a:r>
            <a:endParaRPr/>
          </a:p>
        </p:txBody>
      </p:sp>
      <p:pic>
        <p:nvPicPr>
          <p:cNvPr id="167" name="Google Shape;167;p14"/>
          <p:cNvPicPr preferRelativeResize="0">
            <a:picLocks noGrp="1"/>
          </p:cNvPicPr>
          <p:nvPr>
            <p:ph type="body" idx="1"/>
          </p:nvPr>
        </p:nvPicPr>
        <p:blipFill rotWithShape="1">
          <a:blip r:embed="rId3">
            <a:alphaModFix/>
          </a:blip>
          <a:srcRect/>
          <a:stretch/>
        </p:blipFill>
        <p:spPr>
          <a:xfrm>
            <a:off x="3063346" y="1600200"/>
            <a:ext cx="3017308"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600"/>
              <a:t/>
            </a:r>
            <a:br>
              <a:rPr lang="en-US" sz="3600"/>
            </a:br>
            <a:r>
              <a:rPr lang="en-US" sz="3600"/>
              <a:t/>
            </a:r>
            <a:br>
              <a:rPr lang="en-US" sz="3600"/>
            </a:br>
            <a:r>
              <a:rPr lang="en-US" sz="3600"/>
              <a:t>North Africa</a:t>
            </a:r>
            <a:br>
              <a:rPr lang="en-US" sz="3600"/>
            </a:br>
            <a:r>
              <a:rPr lang="en-US" sz="4900"/>
              <a:t>M</a:t>
            </a:r>
            <a:r>
              <a:rPr lang="en-US"/>
              <a:t>izrah / East Wall Marker</a:t>
            </a:r>
            <a:br>
              <a:rPr lang="en-US"/>
            </a:br>
            <a:r>
              <a:rPr lang="en-US"/>
              <a:t/>
            </a:r>
            <a:br>
              <a:rPr lang="en-US"/>
            </a:br>
            <a:endParaRPr/>
          </a:p>
        </p:txBody>
      </p:sp>
      <p:pic>
        <p:nvPicPr>
          <p:cNvPr id="173" name="Google Shape;173;p15"/>
          <p:cNvPicPr preferRelativeResize="0">
            <a:picLocks noGrp="1"/>
          </p:cNvPicPr>
          <p:nvPr>
            <p:ph type="body" idx="1"/>
          </p:nvPr>
        </p:nvPicPr>
        <p:blipFill rotWithShape="1">
          <a:blip r:embed="rId3">
            <a:alphaModFix/>
          </a:blip>
          <a:srcRect/>
          <a:stretch/>
        </p:blipFill>
        <p:spPr>
          <a:xfrm>
            <a:off x="1177041" y="1600200"/>
            <a:ext cx="6789917"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600"/>
              <a:t>Eastern Europe</a:t>
            </a:r>
            <a:r>
              <a:rPr lang="en-US"/>
              <a:t/>
            </a:r>
            <a:br>
              <a:rPr lang="en-US"/>
            </a:br>
            <a:r>
              <a:rPr lang="en-US"/>
              <a:t>Purim</a:t>
            </a:r>
            <a:endParaRPr/>
          </a:p>
        </p:txBody>
      </p:sp>
      <p:pic>
        <p:nvPicPr>
          <p:cNvPr id="179" name="Google Shape;179;p16"/>
          <p:cNvPicPr preferRelativeResize="0">
            <a:picLocks noGrp="1"/>
          </p:cNvPicPr>
          <p:nvPr>
            <p:ph type="body" idx="1"/>
          </p:nvPr>
        </p:nvPicPr>
        <p:blipFill rotWithShape="1">
          <a:blip r:embed="rId3">
            <a:alphaModFix/>
          </a:blip>
          <a:srcRect/>
          <a:stretch/>
        </p:blipFill>
        <p:spPr>
          <a:xfrm>
            <a:off x="1177528" y="1600200"/>
            <a:ext cx="6788944"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Italy </a:t>
            </a:r>
            <a:br>
              <a:rPr lang="en-US"/>
            </a:br>
            <a:r>
              <a:rPr lang="en-US"/>
              <a:t>Shiviti</a:t>
            </a:r>
            <a:endParaRPr/>
          </a:p>
        </p:txBody>
      </p:sp>
      <p:pic>
        <p:nvPicPr>
          <p:cNvPr id="185" name="Google Shape;185;p17"/>
          <p:cNvPicPr preferRelativeResize="0">
            <a:picLocks noGrp="1"/>
          </p:cNvPicPr>
          <p:nvPr>
            <p:ph type="body" idx="1"/>
          </p:nvPr>
        </p:nvPicPr>
        <p:blipFill rotWithShape="1">
          <a:blip r:embed="rId3">
            <a:alphaModFix/>
          </a:blip>
          <a:srcRect/>
          <a:stretch/>
        </p:blipFill>
        <p:spPr>
          <a:xfrm>
            <a:off x="3063346" y="1600200"/>
            <a:ext cx="3017308"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600"/>
              <a:t>Eastern Europe</a:t>
            </a:r>
            <a:r>
              <a:rPr lang="en-US"/>
              <a:t/>
            </a:r>
            <a:br>
              <a:rPr lang="en-US"/>
            </a:br>
            <a:r>
              <a:rPr lang="en-US"/>
              <a:t>Memorial Plaque</a:t>
            </a:r>
            <a:endParaRPr/>
          </a:p>
        </p:txBody>
      </p:sp>
      <p:pic>
        <p:nvPicPr>
          <p:cNvPr id="191" name="Google Shape;191;p18"/>
          <p:cNvPicPr preferRelativeResize="0">
            <a:picLocks noGrp="1"/>
          </p:cNvPicPr>
          <p:nvPr>
            <p:ph type="body" idx="1"/>
          </p:nvPr>
        </p:nvPicPr>
        <p:blipFill rotWithShape="1">
          <a:blip r:embed="rId3">
            <a:alphaModFix/>
          </a:blip>
          <a:srcRect/>
          <a:stretch/>
        </p:blipFill>
        <p:spPr>
          <a:xfrm>
            <a:off x="3063565" y="1600200"/>
            <a:ext cx="3016869"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Eastern Europe</a:t>
            </a:r>
            <a:br>
              <a:rPr lang="en-US" sz="3200"/>
            </a:br>
            <a:r>
              <a:rPr lang="en-US" sz="3200"/>
              <a:t>Learning Society Plaque</a:t>
            </a:r>
            <a:endParaRPr sz="3200"/>
          </a:p>
        </p:txBody>
      </p:sp>
      <p:pic>
        <p:nvPicPr>
          <p:cNvPr id="197" name="Google Shape;197;p19"/>
          <p:cNvPicPr preferRelativeResize="0">
            <a:picLocks noGrp="1"/>
          </p:cNvPicPr>
          <p:nvPr>
            <p:ph type="body" idx="1"/>
          </p:nvPr>
        </p:nvPicPr>
        <p:blipFill rotWithShape="1">
          <a:blip r:embed="rId3">
            <a:alphaModFix/>
          </a:blip>
          <a:srcRect/>
          <a:stretch/>
        </p:blipFill>
        <p:spPr>
          <a:xfrm>
            <a:off x="3063564" y="1600200"/>
            <a:ext cx="3016871"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Midrash</a:t>
            </a:r>
            <a:endParaRPr/>
          </a:p>
        </p:txBody>
      </p:sp>
      <p:sp>
        <p:nvSpPr>
          <p:cNvPr id="95" name="Google Shape;95;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i="1"/>
              <a:t>Midrash</a:t>
            </a:r>
            <a:r>
              <a:rPr lang="en-US"/>
              <a:t>  </a:t>
            </a:r>
            <a:r>
              <a:rPr lang="en-US">
                <a:latin typeface="Times New Roman"/>
                <a:ea typeface="Times New Roman"/>
                <a:cs typeface="Times New Roman"/>
                <a:sym typeface="Times New Roman"/>
              </a:rPr>
              <a:t>מדרש</a:t>
            </a:r>
            <a:r>
              <a:rPr lang="en-US"/>
              <a:t>‎ refers to the imaginative collection of stories created for the last 2000 years to explain passages in the bible. Midrash is a method of interpreting biblical stories that goes beyond the simple meaning of religious, legal, or moral teachings. It fills in gaps left in the biblical narrative regarding events and personalities that are only hinted at.</a:t>
            </a:r>
            <a:r>
              <a:rPr lang="en-US" baseline="30000"/>
              <a:t> </a:t>
            </a:r>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Eastern Europe</a:t>
            </a:r>
            <a:br>
              <a:rPr lang="en-US" sz="3200"/>
            </a:br>
            <a:r>
              <a:rPr lang="en-US" sz="3200"/>
              <a:t>Amulet</a:t>
            </a:r>
            <a:endParaRPr sz="3200"/>
          </a:p>
        </p:txBody>
      </p:sp>
      <p:pic>
        <p:nvPicPr>
          <p:cNvPr id="203" name="Google Shape;203;p20"/>
          <p:cNvPicPr preferRelativeResize="0">
            <a:picLocks noGrp="1"/>
          </p:cNvPicPr>
          <p:nvPr>
            <p:ph type="body" idx="1"/>
          </p:nvPr>
        </p:nvPicPr>
        <p:blipFill rotWithShape="1">
          <a:blip r:embed="rId3">
            <a:alphaModFix/>
          </a:blip>
          <a:srcRect/>
          <a:stretch/>
        </p:blipFill>
        <p:spPr>
          <a:xfrm>
            <a:off x="1392072" y="1600200"/>
            <a:ext cx="6100549"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200"/>
              <a:t>Traditional Jewish Papercut: Eastern Europe</a:t>
            </a:r>
            <a:br>
              <a:rPr lang="en-US" sz="3200"/>
            </a:br>
            <a:r>
              <a:rPr lang="en-US" sz="4000"/>
              <a:t>Omer Counter </a:t>
            </a:r>
            <a:endParaRPr sz="4000"/>
          </a:p>
        </p:txBody>
      </p:sp>
      <p:pic>
        <p:nvPicPr>
          <p:cNvPr id="209" name="Google Shape;209;p21"/>
          <p:cNvPicPr preferRelativeResize="0">
            <a:picLocks noGrp="1"/>
          </p:cNvPicPr>
          <p:nvPr>
            <p:ph type="body" idx="1"/>
          </p:nvPr>
        </p:nvPicPr>
        <p:blipFill rotWithShape="1">
          <a:blip r:embed="rId3">
            <a:alphaModFix/>
          </a:blip>
          <a:srcRect/>
          <a:stretch/>
        </p:blipFill>
        <p:spPr>
          <a:xfrm>
            <a:off x="3063346" y="1600200"/>
            <a:ext cx="3017308"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Eastern Europe</a:t>
            </a:r>
            <a:br>
              <a:rPr lang="en-US" sz="3200"/>
            </a:br>
            <a:r>
              <a:rPr lang="en-US" sz="3200"/>
              <a:t>Roisele</a:t>
            </a:r>
            <a:endParaRPr sz="3200"/>
          </a:p>
        </p:txBody>
      </p:sp>
      <p:pic>
        <p:nvPicPr>
          <p:cNvPr id="215" name="Google Shape;215;p22"/>
          <p:cNvPicPr preferRelativeResize="0">
            <a:picLocks noGrp="1"/>
          </p:cNvPicPr>
          <p:nvPr>
            <p:ph type="body" idx="1"/>
          </p:nvPr>
        </p:nvPicPr>
        <p:blipFill rotWithShape="1">
          <a:blip r:embed="rId3">
            <a:alphaModFix/>
          </a:blip>
          <a:srcRect/>
          <a:stretch/>
        </p:blipFill>
        <p:spPr>
          <a:xfrm>
            <a:off x="1177528" y="1600200"/>
            <a:ext cx="6788944"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Illustrated Hebrew Alphabet</a:t>
            </a:r>
            <a:endParaRPr/>
          </a:p>
        </p:txBody>
      </p:sp>
      <p:pic>
        <p:nvPicPr>
          <p:cNvPr id="221" name="Google Shape;221;p23"/>
          <p:cNvPicPr preferRelativeResize="0">
            <a:picLocks noGrp="1"/>
          </p:cNvPicPr>
          <p:nvPr>
            <p:ph type="body" idx="1"/>
          </p:nvPr>
        </p:nvPicPr>
        <p:blipFill rotWithShape="1">
          <a:blip r:embed="rId3">
            <a:alphaModFix/>
          </a:blip>
          <a:srcRect/>
          <a:stretch/>
        </p:blipFill>
        <p:spPr>
          <a:xfrm>
            <a:off x="3063346" y="1600200"/>
            <a:ext cx="3017308"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a:spLocks noGrp="1"/>
          </p:cNvSpPr>
          <p:nvPr>
            <p:ph type="title"/>
          </p:nvPr>
        </p:nvSpPr>
        <p:spPr>
          <a:xfrm>
            <a:off x="457200" y="274638"/>
            <a:ext cx="8229600" cy="7159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Hebrew Calendar</a:t>
            </a:r>
            <a:endParaRPr/>
          </a:p>
        </p:txBody>
      </p:sp>
      <p:pic>
        <p:nvPicPr>
          <p:cNvPr id="227" name="Google Shape;227;p24"/>
          <p:cNvPicPr preferRelativeResize="0">
            <a:picLocks noGrp="1"/>
          </p:cNvPicPr>
          <p:nvPr>
            <p:ph type="body" idx="1"/>
          </p:nvPr>
        </p:nvPicPr>
        <p:blipFill rotWithShape="1">
          <a:blip r:embed="rId3">
            <a:alphaModFix/>
          </a:blip>
          <a:srcRect/>
          <a:stretch/>
        </p:blipFill>
        <p:spPr>
          <a:xfrm flipH="1">
            <a:off x="1447800" y="1004188"/>
            <a:ext cx="6096000" cy="565851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457200" y="274638"/>
            <a:ext cx="8229600" cy="6397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Whoever saves one life </a:t>
            </a:r>
            <a:br>
              <a:rPr lang="en-US"/>
            </a:br>
            <a:r>
              <a:rPr lang="en-US"/>
              <a:t>saves the whole world.</a:t>
            </a:r>
            <a:endParaRPr/>
          </a:p>
        </p:txBody>
      </p:sp>
      <p:pic>
        <p:nvPicPr>
          <p:cNvPr id="233" name="Google Shape;233;p25"/>
          <p:cNvPicPr preferRelativeResize="0">
            <a:picLocks noGrp="1"/>
          </p:cNvPicPr>
          <p:nvPr>
            <p:ph type="body" idx="1"/>
          </p:nvPr>
        </p:nvPicPr>
        <p:blipFill rotWithShape="1">
          <a:blip r:embed="rId3">
            <a:alphaModFix/>
          </a:blip>
          <a:srcRect/>
          <a:stretch/>
        </p:blipFill>
        <p:spPr>
          <a:xfrm>
            <a:off x="1787857" y="1187355"/>
            <a:ext cx="5486400" cy="53499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Tree of Life</a:t>
            </a:r>
            <a:endParaRPr/>
          </a:p>
        </p:txBody>
      </p:sp>
      <p:pic>
        <p:nvPicPr>
          <p:cNvPr id="239" name="Google Shape;239;p26"/>
          <p:cNvPicPr preferRelativeResize="0">
            <a:picLocks noGrp="1"/>
          </p:cNvPicPr>
          <p:nvPr>
            <p:ph type="body" idx="1"/>
          </p:nvPr>
        </p:nvPicPr>
        <p:blipFill rotWithShape="1">
          <a:blip r:embed="rId3">
            <a:alphaModFix/>
          </a:blip>
          <a:srcRect/>
          <a:stretch/>
        </p:blipFill>
        <p:spPr>
          <a:xfrm>
            <a:off x="715108" y="1361830"/>
            <a:ext cx="7666892" cy="4685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High Holiday Prayer: </a:t>
            </a:r>
            <a:br>
              <a:rPr lang="en-US"/>
            </a:br>
            <a:r>
              <a:rPr lang="en-US"/>
              <a:t>“Show us righteousness and kindness.”</a:t>
            </a:r>
            <a:endParaRPr/>
          </a:p>
        </p:txBody>
      </p:sp>
      <p:pic>
        <p:nvPicPr>
          <p:cNvPr id="245" name="Google Shape;245;p27"/>
          <p:cNvPicPr preferRelativeResize="0">
            <a:picLocks noGrp="1"/>
          </p:cNvPicPr>
          <p:nvPr>
            <p:ph type="body" idx="1"/>
          </p:nvPr>
        </p:nvPicPr>
        <p:blipFill rotWithShape="1">
          <a:blip r:embed="rId3">
            <a:alphaModFix/>
          </a:blip>
          <a:srcRect/>
          <a:stretch/>
        </p:blipFill>
        <p:spPr>
          <a:xfrm>
            <a:off x="2422478" y="1676400"/>
            <a:ext cx="4435522" cy="492911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Book of Jonah</a:t>
            </a:r>
            <a:endParaRPr/>
          </a:p>
        </p:txBody>
      </p:sp>
      <p:pic>
        <p:nvPicPr>
          <p:cNvPr id="251" name="Google Shape;251;p28"/>
          <p:cNvPicPr preferRelativeResize="0">
            <a:picLocks noGrp="1"/>
          </p:cNvPicPr>
          <p:nvPr>
            <p:ph type="body" idx="1"/>
          </p:nvPr>
        </p:nvPicPr>
        <p:blipFill rotWithShape="1">
          <a:blip r:embed="rId3">
            <a:alphaModFix/>
          </a:blip>
          <a:srcRect/>
          <a:stretch/>
        </p:blipFill>
        <p:spPr>
          <a:xfrm>
            <a:off x="2895600" y="1359602"/>
            <a:ext cx="3425588" cy="549839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Sefirot Tree of Life</a:t>
            </a:r>
            <a:br>
              <a:rPr lang="en-US"/>
            </a:br>
            <a:r>
              <a:rPr lang="en-US" sz="3100"/>
              <a:t>from </a:t>
            </a:r>
            <a:r>
              <a:rPr lang="en-US" sz="3100" i="1"/>
              <a:t>Tales of the Zohar</a:t>
            </a:r>
            <a:r>
              <a:rPr lang="en-US" sz="3100"/>
              <a:t>, Aryeh Wineman</a:t>
            </a:r>
            <a:endParaRPr/>
          </a:p>
        </p:txBody>
      </p:sp>
      <p:pic>
        <p:nvPicPr>
          <p:cNvPr id="257" name="Google Shape;257;p29"/>
          <p:cNvPicPr preferRelativeResize="0">
            <a:picLocks noGrp="1"/>
          </p:cNvPicPr>
          <p:nvPr>
            <p:ph type="body" idx="1"/>
          </p:nvPr>
        </p:nvPicPr>
        <p:blipFill rotWithShape="1">
          <a:blip r:embed="rId3">
            <a:alphaModFix/>
          </a:blip>
          <a:srcRect/>
          <a:stretch/>
        </p:blipFill>
        <p:spPr>
          <a:xfrm>
            <a:off x="2468531" y="1295400"/>
            <a:ext cx="4008470" cy="518180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Hiddur Mitzvah</a:t>
            </a:r>
            <a:endParaRPr/>
          </a:p>
        </p:txBody>
      </p:sp>
      <p:sp>
        <p:nvSpPr>
          <p:cNvPr id="101" name="Google Shape;101;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The concept of Hiddur Mitzvah is derived from commentary on the verse, "This is my God and I will glorify Him" (Exodus 15:2).  The rabbis explained that the way human beings can glorify God is to carry out all the mitzvot, all actions, in beauty. </a:t>
            </a:r>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Illustration of Sefirah Hod Splendor</a:t>
            </a:r>
            <a:endParaRPr/>
          </a:p>
        </p:txBody>
      </p:sp>
      <p:pic>
        <p:nvPicPr>
          <p:cNvPr id="264" name="Google Shape;264;p30"/>
          <p:cNvPicPr preferRelativeResize="0">
            <a:picLocks noGrp="1"/>
          </p:cNvPicPr>
          <p:nvPr>
            <p:ph type="body" idx="1"/>
          </p:nvPr>
        </p:nvPicPr>
        <p:blipFill rotWithShape="1">
          <a:blip r:embed="rId3">
            <a:alphaModFix/>
          </a:blip>
          <a:srcRect/>
          <a:stretch/>
        </p:blipFill>
        <p:spPr>
          <a:xfrm>
            <a:off x="2286000" y="1626268"/>
            <a:ext cx="4572000" cy="44738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Jewish Women’s Archive</a:t>
            </a:r>
            <a:endParaRPr/>
          </a:p>
        </p:txBody>
      </p:sp>
      <p:pic>
        <p:nvPicPr>
          <p:cNvPr id="270" name="Google Shape;270;p31"/>
          <p:cNvPicPr preferRelativeResize="0">
            <a:picLocks noGrp="1"/>
          </p:cNvPicPr>
          <p:nvPr>
            <p:ph type="body" idx="1"/>
          </p:nvPr>
        </p:nvPicPr>
        <p:blipFill rotWithShape="1">
          <a:blip r:embed="rId3">
            <a:alphaModFix/>
          </a:blip>
          <a:srcRect/>
          <a:stretch/>
        </p:blipFill>
        <p:spPr>
          <a:xfrm>
            <a:off x="2153421" y="1356026"/>
            <a:ext cx="5009380" cy="511896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Torah Cover</a:t>
            </a:r>
            <a:endParaRPr/>
          </a:p>
        </p:txBody>
      </p:sp>
      <p:pic>
        <p:nvPicPr>
          <p:cNvPr id="276" name="Google Shape;276;p32"/>
          <p:cNvPicPr preferRelativeResize="0">
            <a:picLocks noGrp="1"/>
          </p:cNvPicPr>
          <p:nvPr>
            <p:ph type="body" idx="1"/>
          </p:nvPr>
        </p:nvPicPr>
        <p:blipFill rotWithShape="1">
          <a:blip r:embed="rId3">
            <a:alphaModFix/>
          </a:blip>
          <a:srcRect/>
          <a:stretch/>
        </p:blipFill>
        <p:spPr>
          <a:xfrm>
            <a:off x="3339887" y="1600200"/>
            <a:ext cx="2464226"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Mizrah </a:t>
            </a:r>
            <a:br>
              <a:rPr lang="en-US"/>
            </a:br>
            <a:r>
              <a:rPr lang="en-US"/>
              <a:t>Multilayered, Silkscreened Galss</a:t>
            </a:r>
            <a:endParaRPr/>
          </a:p>
        </p:txBody>
      </p:sp>
      <p:pic>
        <p:nvPicPr>
          <p:cNvPr id="282" name="Google Shape;282;p33"/>
          <p:cNvPicPr preferRelativeResize="0">
            <a:picLocks noGrp="1"/>
          </p:cNvPicPr>
          <p:nvPr>
            <p:ph type="body" idx="1"/>
          </p:nvPr>
        </p:nvPicPr>
        <p:blipFill rotWithShape="1">
          <a:blip r:embed="rId3">
            <a:alphaModFix/>
          </a:blip>
          <a:srcRect/>
          <a:stretch/>
        </p:blipFill>
        <p:spPr>
          <a:xfrm>
            <a:off x="3063346" y="1600200"/>
            <a:ext cx="3017308"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Congregation Kerem Shalom</a:t>
            </a:r>
            <a:br>
              <a:rPr lang="en-US"/>
            </a:br>
            <a:r>
              <a:rPr lang="en-US"/>
              <a:t>Concord MA</a:t>
            </a:r>
            <a:endParaRPr/>
          </a:p>
        </p:txBody>
      </p:sp>
      <p:pic>
        <p:nvPicPr>
          <p:cNvPr id="288" name="Google Shape;288;p34"/>
          <p:cNvPicPr preferRelativeResize="0">
            <a:picLocks noGrp="1"/>
          </p:cNvPicPr>
          <p:nvPr>
            <p:ph type="body" idx="1"/>
          </p:nvPr>
        </p:nvPicPr>
        <p:blipFill rotWithShape="1">
          <a:blip r:embed="rId3">
            <a:alphaModFix/>
          </a:blip>
          <a:srcRect/>
          <a:stretch/>
        </p:blipFill>
        <p:spPr>
          <a:xfrm>
            <a:off x="1177036" y="1600200"/>
            <a:ext cx="6789927"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Temple Shalom, Newton MA</a:t>
            </a:r>
            <a:endParaRPr/>
          </a:p>
        </p:txBody>
      </p:sp>
      <p:pic>
        <p:nvPicPr>
          <p:cNvPr id="294" name="Google Shape;294;p35"/>
          <p:cNvPicPr preferRelativeResize="0">
            <a:picLocks noGrp="1"/>
          </p:cNvPicPr>
          <p:nvPr>
            <p:ph type="body" idx="1"/>
          </p:nvPr>
        </p:nvPicPr>
        <p:blipFill rotWithShape="1">
          <a:blip r:embed="rId3">
            <a:alphaModFix/>
          </a:blip>
          <a:srcRect/>
          <a:stretch/>
        </p:blipFill>
        <p:spPr>
          <a:xfrm>
            <a:off x="3063346" y="1600200"/>
            <a:ext cx="3017308"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Shaarei Tefilah, Newton MA</a:t>
            </a:r>
            <a:endParaRPr/>
          </a:p>
        </p:txBody>
      </p:sp>
      <p:pic>
        <p:nvPicPr>
          <p:cNvPr id="300" name="Google Shape;300;p36"/>
          <p:cNvPicPr preferRelativeResize="0">
            <a:picLocks noGrp="1"/>
          </p:cNvPicPr>
          <p:nvPr>
            <p:ph type="body" idx="1"/>
          </p:nvPr>
        </p:nvPicPr>
        <p:blipFill rotWithShape="1">
          <a:blip r:embed="rId3">
            <a:alphaModFix/>
          </a:blip>
          <a:srcRect/>
          <a:stretch/>
        </p:blipFill>
        <p:spPr>
          <a:xfrm>
            <a:off x="3063346" y="1295400"/>
            <a:ext cx="3566054" cy="534908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Sandblasted windows, Summit NJ</a:t>
            </a:r>
            <a:endParaRPr/>
          </a:p>
        </p:txBody>
      </p:sp>
      <p:pic>
        <p:nvPicPr>
          <p:cNvPr id="306" name="Google Shape;306;p37"/>
          <p:cNvPicPr preferRelativeResize="0">
            <a:picLocks noGrp="1"/>
          </p:cNvPicPr>
          <p:nvPr>
            <p:ph type="body" idx="1"/>
          </p:nvPr>
        </p:nvPicPr>
        <p:blipFill rotWithShape="1">
          <a:blip r:embed="rId3">
            <a:alphaModFix/>
          </a:blip>
          <a:srcRect/>
          <a:stretch/>
        </p:blipFill>
        <p:spPr>
          <a:xfrm>
            <a:off x="1752600" y="1607661"/>
            <a:ext cx="5638800" cy="45110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Temple Sinai, Summit, NJ</a:t>
            </a:r>
            <a:endParaRPr/>
          </a:p>
        </p:txBody>
      </p:sp>
      <p:pic>
        <p:nvPicPr>
          <p:cNvPr id="312" name="Google Shape;312;p38"/>
          <p:cNvPicPr preferRelativeResize="0">
            <a:picLocks noGrp="1"/>
          </p:cNvPicPr>
          <p:nvPr>
            <p:ph type="body" idx="1"/>
          </p:nvPr>
        </p:nvPicPr>
        <p:blipFill rotWithShape="1">
          <a:blip r:embed="rId3">
            <a:alphaModFix/>
          </a:blip>
          <a:srcRect/>
          <a:stretch/>
        </p:blipFill>
        <p:spPr>
          <a:xfrm>
            <a:off x="3147363" y="1600200"/>
            <a:ext cx="2849274"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Ner Tamid (Eternal Light) </a:t>
            </a:r>
            <a:br>
              <a:rPr lang="en-US"/>
            </a:br>
            <a:r>
              <a:rPr lang="en-US"/>
              <a:t>Nahalat Shalom, Albuquerque NM</a:t>
            </a:r>
            <a:endParaRPr/>
          </a:p>
        </p:txBody>
      </p:sp>
      <p:pic>
        <p:nvPicPr>
          <p:cNvPr id="318" name="Google Shape;318;p39"/>
          <p:cNvPicPr preferRelativeResize="0">
            <a:picLocks noGrp="1"/>
          </p:cNvPicPr>
          <p:nvPr>
            <p:ph type="body" idx="1"/>
          </p:nvPr>
        </p:nvPicPr>
        <p:blipFill rotWithShape="1">
          <a:blip r:embed="rId3">
            <a:alphaModFix/>
          </a:blip>
          <a:srcRect/>
          <a:stretch/>
        </p:blipFill>
        <p:spPr>
          <a:xfrm>
            <a:off x="3013390" y="1600200"/>
            <a:ext cx="3117219"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Tikkun Olam</a:t>
            </a:r>
            <a:endParaRPr/>
          </a:p>
        </p:txBody>
      </p:sp>
      <p:sp>
        <p:nvSpPr>
          <p:cNvPr id="107" name="Google Shape;10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Tikkun Olam means “fixing the world”, and is interpreted as our human responsibility to leave the world a better place than we found it. </a:t>
            </a:r>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Shandon Methodist Church, </a:t>
            </a:r>
            <a:br>
              <a:rPr lang="en-US"/>
            </a:br>
            <a:r>
              <a:rPr lang="en-US"/>
              <a:t>Columbia, South Carolina</a:t>
            </a:r>
            <a:endParaRPr/>
          </a:p>
        </p:txBody>
      </p:sp>
      <p:pic>
        <p:nvPicPr>
          <p:cNvPr id="324" name="Google Shape;324;p40"/>
          <p:cNvPicPr preferRelativeResize="0">
            <a:picLocks noGrp="1"/>
          </p:cNvPicPr>
          <p:nvPr>
            <p:ph type="body" idx="1"/>
          </p:nvPr>
        </p:nvPicPr>
        <p:blipFill rotWithShape="1">
          <a:blip r:embed="rId3">
            <a:alphaModFix/>
          </a:blip>
          <a:srcRect/>
          <a:stretch/>
        </p:blipFill>
        <p:spPr>
          <a:xfrm>
            <a:off x="2874764" y="1600200"/>
            <a:ext cx="3394472"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Ketubah</a:t>
            </a:r>
            <a:endParaRPr/>
          </a:p>
        </p:txBody>
      </p:sp>
      <p:pic>
        <p:nvPicPr>
          <p:cNvPr id="330" name="Google Shape;330;p41"/>
          <p:cNvPicPr preferRelativeResize="0">
            <a:picLocks noGrp="1"/>
          </p:cNvPicPr>
          <p:nvPr>
            <p:ph type="body" idx="1"/>
          </p:nvPr>
        </p:nvPicPr>
        <p:blipFill rotWithShape="1">
          <a:blip r:embed="rId3">
            <a:alphaModFix/>
          </a:blip>
          <a:srcRect/>
          <a:stretch/>
        </p:blipFill>
        <p:spPr>
          <a:xfrm>
            <a:off x="2819399" y="1389940"/>
            <a:ext cx="3505202" cy="494648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Ketubah</a:t>
            </a:r>
            <a:endParaRPr/>
          </a:p>
        </p:txBody>
      </p:sp>
      <p:pic>
        <p:nvPicPr>
          <p:cNvPr id="336" name="Google Shape;336;p42"/>
          <p:cNvPicPr preferRelativeResize="0">
            <a:picLocks noGrp="1"/>
          </p:cNvPicPr>
          <p:nvPr>
            <p:ph type="body" idx="1"/>
          </p:nvPr>
        </p:nvPicPr>
        <p:blipFill rotWithShape="1">
          <a:blip r:embed="rId3">
            <a:alphaModFix/>
          </a:blip>
          <a:srcRect/>
          <a:stretch/>
        </p:blipFill>
        <p:spPr>
          <a:xfrm rot="5400000">
            <a:off x="1961977" y="1961977"/>
            <a:ext cx="5599910" cy="403973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Ketubah</a:t>
            </a:r>
            <a:endParaRPr/>
          </a:p>
        </p:txBody>
      </p:sp>
      <p:pic>
        <p:nvPicPr>
          <p:cNvPr id="342" name="Google Shape;342;p43"/>
          <p:cNvPicPr preferRelativeResize="0">
            <a:picLocks noGrp="1"/>
          </p:cNvPicPr>
          <p:nvPr>
            <p:ph type="body" idx="1"/>
          </p:nvPr>
        </p:nvPicPr>
        <p:blipFill rotWithShape="1">
          <a:blip r:embed="rId3">
            <a:alphaModFix/>
          </a:blip>
          <a:srcRect/>
          <a:stretch/>
        </p:blipFill>
        <p:spPr>
          <a:xfrm>
            <a:off x="2316716" y="1600200"/>
            <a:ext cx="4510568"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Ketubah</a:t>
            </a:r>
            <a:endParaRPr/>
          </a:p>
        </p:txBody>
      </p:sp>
      <p:pic>
        <p:nvPicPr>
          <p:cNvPr id="348" name="Google Shape;348;p44"/>
          <p:cNvPicPr preferRelativeResize="0">
            <a:picLocks noGrp="1"/>
          </p:cNvPicPr>
          <p:nvPr>
            <p:ph type="body" idx="1"/>
          </p:nvPr>
        </p:nvPicPr>
        <p:blipFill rotWithShape="1">
          <a:blip r:embed="rId3">
            <a:alphaModFix/>
          </a:blip>
          <a:srcRect/>
          <a:stretch/>
        </p:blipFill>
        <p:spPr>
          <a:xfrm>
            <a:off x="3083972" y="1600200"/>
            <a:ext cx="2976056"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Ketubah</a:t>
            </a:r>
            <a:endParaRPr/>
          </a:p>
        </p:txBody>
      </p:sp>
      <p:pic>
        <p:nvPicPr>
          <p:cNvPr id="354" name="Google Shape;354;p45"/>
          <p:cNvPicPr preferRelativeResize="0">
            <a:picLocks noGrp="1"/>
          </p:cNvPicPr>
          <p:nvPr>
            <p:ph type="body" idx="1"/>
          </p:nvPr>
        </p:nvPicPr>
        <p:blipFill rotWithShape="1">
          <a:blip r:embed="rId3">
            <a:alphaModFix/>
          </a:blip>
          <a:srcRect/>
          <a:stretch/>
        </p:blipFill>
        <p:spPr>
          <a:xfrm>
            <a:off x="3051651" y="1600200"/>
            <a:ext cx="3040698"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Ketubah</a:t>
            </a:r>
            <a:endParaRPr/>
          </a:p>
        </p:txBody>
      </p:sp>
      <p:pic>
        <p:nvPicPr>
          <p:cNvPr id="360" name="Google Shape;360;p46"/>
          <p:cNvPicPr preferRelativeResize="0">
            <a:picLocks noGrp="1"/>
          </p:cNvPicPr>
          <p:nvPr>
            <p:ph type="body" idx="1"/>
          </p:nvPr>
        </p:nvPicPr>
        <p:blipFill rotWithShape="1">
          <a:blip r:embed="rId3">
            <a:alphaModFix/>
          </a:blip>
          <a:srcRect/>
          <a:stretch/>
        </p:blipFill>
        <p:spPr>
          <a:xfrm>
            <a:off x="2309018" y="1600200"/>
            <a:ext cx="4525963"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 Ketubah </a:t>
            </a:r>
            <a:endParaRPr/>
          </a:p>
        </p:txBody>
      </p:sp>
      <p:pic>
        <p:nvPicPr>
          <p:cNvPr id="366" name="Google Shape;366;p47"/>
          <p:cNvPicPr preferRelativeResize="0">
            <a:picLocks noGrp="1"/>
          </p:cNvPicPr>
          <p:nvPr>
            <p:ph type="body" idx="1"/>
          </p:nvPr>
        </p:nvPicPr>
        <p:blipFill rotWithShape="1">
          <a:blip r:embed="rId3">
            <a:alphaModFix/>
          </a:blip>
          <a:srcRect/>
          <a:stretch/>
        </p:blipFill>
        <p:spPr>
          <a:xfrm>
            <a:off x="2304843" y="1600200"/>
            <a:ext cx="4534313"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 Ketubah</a:t>
            </a:r>
            <a:endParaRPr/>
          </a:p>
        </p:txBody>
      </p:sp>
      <p:pic>
        <p:nvPicPr>
          <p:cNvPr id="372" name="Google Shape;372;p48"/>
          <p:cNvPicPr preferRelativeResize="0">
            <a:picLocks noGrp="1"/>
          </p:cNvPicPr>
          <p:nvPr>
            <p:ph type="body" idx="1"/>
          </p:nvPr>
        </p:nvPicPr>
        <p:blipFill rotWithShape="1">
          <a:blip r:embed="rId3">
            <a:alphaModFix/>
          </a:blip>
          <a:srcRect/>
          <a:stretch/>
        </p:blipFill>
        <p:spPr>
          <a:xfrm>
            <a:off x="2719754" y="1258457"/>
            <a:ext cx="3681046" cy="534426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Ketubah</a:t>
            </a:r>
            <a:endParaRPr/>
          </a:p>
        </p:txBody>
      </p:sp>
      <p:pic>
        <p:nvPicPr>
          <p:cNvPr id="378" name="Google Shape;378;p49"/>
          <p:cNvPicPr preferRelativeResize="0">
            <a:picLocks noGrp="1"/>
          </p:cNvPicPr>
          <p:nvPr>
            <p:ph type="body" idx="1"/>
          </p:nvPr>
        </p:nvPicPr>
        <p:blipFill rotWithShape="1">
          <a:blip r:embed="rId3">
            <a:alphaModFix/>
          </a:blip>
          <a:srcRect/>
          <a:stretch/>
        </p:blipFill>
        <p:spPr>
          <a:xfrm>
            <a:off x="3004183" y="1600200"/>
            <a:ext cx="3135634"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Silkscreen poster</a:t>
            </a:r>
            <a:endParaRPr/>
          </a:p>
        </p:txBody>
      </p:sp>
      <p:pic>
        <p:nvPicPr>
          <p:cNvPr id="113" name="Google Shape;113;p5"/>
          <p:cNvPicPr preferRelativeResize="0">
            <a:picLocks noGrp="1"/>
          </p:cNvPicPr>
          <p:nvPr>
            <p:ph type="body" idx="1"/>
          </p:nvPr>
        </p:nvPicPr>
        <p:blipFill rotWithShape="1">
          <a:blip r:embed="rId3">
            <a:alphaModFix/>
          </a:blip>
          <a:srcRect/>
          <a:stretch/>
        </p:blipFill>
        <p:spPr>
          <a:xfrm>
            <a:off x="1657484" y="1600200"/>
            <a:ext cx="5829032"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Road to  North Carolina</a:t>
            </a:r>
            <a:endParaRPr/>
          </a:p>
        </p:txBody>
      </p:sp>
      <p:pic>
        <p:nvPicPr>
          <p:cNvPr id="384" name="Google Shape;384;p50"/>
          <p:cNvPicPr preferRelativeResize="0">
            <a:picLocks noGrp="1"/>
          </p:cNvPicPr>
          <p:nvPr>
            <p:ph type="body" idx="1"/>
          </p:nvPr>
        </p:nvPicPr>
        <p:blipFill rotWithShape="1">
          <a:blip r:embed="rId3">
            <a:alphaModFix/>
          </a:blip>
          <a:srcRect/>
          <a:stretch/>
        </p:blipFill>
        <p:spPr>
          <a:xfrm>
            <a:off x="1177033" y="1600200"/>
            <a:ext cx="6789933"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Woman’s Blesssing</a:t>
            </a:r>
            <a:endParaRPr/>
          </a:p>
        </p:txBody>
      </p:sp>
      <p:pic>
        <p:nvPicPr>
          <p:cNvPr id="390" name="Google Shape;390;p51"/>
          <p:cNvPicPr preferRelativeResize="0">
            <a:picLocks noGrp="1"/>
          </p:cNvPicPr>
          <p:nvPr>
            <p:ph type="body" idx="1"/>
          </p:nvPr>
        </p:nvPicPr>
        <p:blipFill rotWithShape="1">
          <a:blip r:embed="rId3">
            <a:alphaModFix/>
          </a:blip>
          <a:srcRect/>
          <a:stretch/>
        </p:blipFill>
        <p:spPr>
          <a:xfrm>
            <a:off x="1177019" y="1600200"/>
            <a:ext cx="6789962"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i="1"/>
              <a:t>Reading Ruth</a:t>
            </a:r>
            <a:r>
              <a:rPr lang="en-US"/>
              <a:t/>
            </a:r>
            <a:br>
              <a:rPr lang="en-US"/>
            </a:br>
            <a:r>
              <a:rPr lang="en-US"/>
              <a:t>Your people shall be my people.</a:t>
            </a:r>
            <a:endParaRPr/>
          </a:p>
        </p:txBody>
      </p:sp>
      <p:pic>
        <p:nvPicPr>
          <p:cNvPr id="396" name="Google Shape;396;p52"/>
          <p:cNvPicPr preferRelativeResize="0">
            <a:picLocks noGrp="1"/>
          </p:cNvPicPr>
          <p:nvPr>
            <p:ph type="body" idx="1"/>
          </p:nvPr>
        </p:nvPicPr>
        <p:blipFill rotWithShape="1">
          <a:blip r:embed="rId3">
            <a:alphaModFix/>
          </a:blip>
          <a:srcRect/>
          <a:stretch/>
        </p:blipFill>
        <p:spPr>
          <a:xfrm>
            <a:off x="3063569" y="1600200"/>
            <a:ext cx="3016861"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Duke Divinity School Goodson Chapel</a:t>
            </a:r>
            <a:endParaRPr/>
          </a:p>
        </p:txBody>
      </p:sp>
      <p:pic>
        <p:nvPicPr>
          <p:cNvPr id="402" name="Google Shape;402;p53"/>
          <p:cNvPicPr preferRelativeResize="0">
            <a:picLocks noGrp="1"/>
          </p:cNvPicPr>
          <p:nvPr>
            <p:ph type="body" idx="1"/>
          </p:nvPr>
        </p:nvPicPr>
        <p:blipFill rotWithShape="1">
          <a:blip r:embed="rId3">
            <a:alphaModFix/>
          </a:blip>
          <a:srcRect/>
          <a:stretch/>
        </p:blipFill>
        <p:spPr>
          <a:xfrm>
            <a:off x="1371600" y="1524000"/>
            <a:ext cx="6667500" cy="45903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Duke Divinity School Goodson Chapel</a:t>
            </a:r>
            <a:endParaRPr/>
          </a:p>
        </p:txBody>
      </p:sp>
      <p:pic>
        <p:nvPicPr>
          <p:cNvPr id="408" name="Google Shape;408;p54"/>
          <p:cNvPicPr preferRelativeResize="0">
            <a:picLocks noGrp="1"/>
          </p:cNvPicPr>
          <p:nvPr>
            <p:ph type="body" idx="1"/>
          </p:nvPr>
        </p:nvPicPr>
        <p:blipFill rotWithShape="1">
          <a:blip r:embed="rId3">
            <a:alphaModFix/>
          </a:blip>
          <a:srcRect/>
          <a:stretch/>
        </p:blipFill>
        <p:spPr>
          <a:xfrm>
            <a:off x="2438402" y="1219200"/>
            <a:ext cx="3550534" cy="54510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Duke Divinity School Goodson Chapel</a:t>
            </a:r>
            <a:endParaRPr/>
          </a:p>
        </p:txBody>
      </p:sp>
      <p:pic>
        <p:nvPicPr>
          <p:cNvPr id="414" name="Google Shape;414;p55"/>
          <p:cNvPicPr preferRelativeResize="0">
            <a:picLocks noGrp="1"/>
          </p:cNvPicPr>
          <p:nvPr>
            <p:ph type="body" idx="1"/>
          </p:nvPr>
        </p:nvPicPr>
        <p:blipFill rotWithShape="1">
          <a:blip r:embed="rId3">
            <a:alphaModFix/>
          </a:blip>
          <a:srcRect/>
          <a:stretch/>
        </p:blipFill>
        <p:spPr>
          <a:xfrm>
            <a:off x="2819400" y="1295400"/>
            <a:ext cx="3321626" cy="530611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a:t>Stand in Light and Shadow: </a:t>
            </a:r>
            <a:br>
              <a:rPr lang="en-US" sz="3200"/>
            </a:br>
            <a:r>
              <a:rPr lang="en-US" sz="3200"/>
              <a:t>Seeing Ourselves Through Text and Image</a:t>
            </a:r>
            <a:endParaRPr sz="3200"/>
          </a:p>
        </p:txBody>
      </p:sp>
      <p:pic>
        <p:nvPicPr>
          <p:cNvPr id="420" name="Google Shape;420;p56"/>
          <p:cNvPicPr preferRelativeResize="0">
            <a:picLocks noGrp="1"/>
          </p:cNvPicPr>
          <p:nvPr>
            <p:ph type="body" idx="1"/>
          </p:nvPr>
        </p:nvPicPr>
        <p:blipFill rotWithShape="1">
          <a:blip r:embed="rId3">
            <a:alphaModFix/>
          </a:blip>
          <a:srcRect/>
          <a:stretch/>
        </p:blipFill>
        <p:spPr>
          <a:xfrm>
            <a:off x="2362200" y="1371600"/>
            <a:ext cx="4263268" cy="514520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Sketches to final image</a:t>
            </a:r>
            <a:endParaRPr/>
          </a:p>
        </p:txBody>
      </p:sp>
      <p:pic>
        <p:nvPicPr>
          <p:cNvPr id="426" name="Google Shape;426;p57"/>
          <p:cNvPicPr preferRelativeResize="0">
            <a:picLocks noGrp="1"/>
          </p:cNvPicPr>
          <p:nvPr>
            <p:ph type="body" idx="1"/>
          </p:nvPr>
        </p:nvPicPr>
        <p:blipFill rotWithShape="1">
          <a:blip r:embed="rId3">
            <a:alphaModFix/>
          </a:blip>
          <a:srcRect/>
          <a:stretch/>
        </p:blipFill>
        <p:spPr>
          <a:xfrm>
            <a:off x="192962" y="1669844"/>
            <a:ext cx="2550238" cy="3624676"/>
          </a:xfrm>
          <a:prstGeom prst="rect">
            <a:avLst/>
          </a:prstGeom>
          <a:noFill/>
          <a:ln>
            <a:noFill/>
          </a:ln>
        </p:spPr>
      </p:pic>
      <p:pic>
        <p:nvPicPr>
          <p:cNvPr id="427" name="Google Shape;427;p57"/>
          <p:cNvPicPr preferRelativeResize="0"/>
          <p:nvPr/>
        </p:nvPicPr>
        <p:blipFill rotWithShape="1">
          <a:blip r:embed="rId4">
            <a:alphaModFix/>
          </a:blip>
          <a:srcRect/>
          <a:stretch/>
        </p:blipFill>
        <p:spPr>
          <a:xfrm>
            <a:off x="2830773" y="1556672"/>
            <a:ext cx="2960428" cy="4024310"/>
          </a:xfrm>
          <a:prstGeom prst="rect">
            <a:avLst/>
          </a:prstGeom>
          <a:noFill/>
          <a:ln>
            <a:noFill/>
          </a:ln>
        </p:spPr>
      </p:pic>
      <p:pic>
        <p:nvPicPr>
          <p:cNvPr id="428" name="Google Shape;428;p57"/>
          <p:cNvPicPr preferRelativeResize="0"/>
          <p:nvPr/>
        </p:nvPicPr>
        <p:blipFill rotWithShape="1">
          <a:blip r:embed="rId5">
            <a:alphaModFix/>
          </a:blip>
          <a:srcRect/>
          <a:stretch/>
        </p:blipFill>
        <p:spPr>
          <a:xfrm>
            <a:off x="5943600" y="1752600"/>
            <a:ext cx="2503584" cy="332765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a:t>Stand in Light and Shadow: </a:t>
            </a:r>
            <a:br>
              <a:rPr lang="en-US" sz="3200"/>
            </a:br>
            <a:r>
              <a:rPr lang="en-US" sz="3200"/>
              <a:t>Seeing Ourselves Through Text and Image</a:t>
            </a:r>
            <a:endParaRPr sz="3200"/>
          </a:p>
        </p:txBody>
      </p:sp>
      <p:pic>
        <p:nvPicPr>
          <p:cNvPr id="434" name="Google Shape;434;p58"/>
          <p:cNvPicPr preferRelativeResize="0">
            <a:picLocks noGrp="1"/>
          </p:cNvPicPr>
          <p:nvPr>
            <p:ph type="body" idx="1"/>
          </p:nvPr>
        </p:nvPicPr>
        <p:blipFill rotWithShape="1">
          <a:blip r:embed="rId3">
            <a:alphaModFix/>
          </a:blip>
          <a:srcRect/>
          <a:stretch/>
        </p:blipFill>
        <p:spPr>
          <a:xfrm>
            <a:off x="2362200" y="1371600"/>
            <a:ext cx="4263268" cy="514520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Seeing Ourselves Through Text and Image</a:t>
            </a:r>
            <a:endParaRPr sz="3200"/>
          </a:p>
        </p:txBody>
      </p:sp>
      <p:pic>
        <p:nvPicPr>
          <p:cNvPr id="440" name="Google Shape;440;p59"/>
          <p:cNvPicPr preferRelativeResize="0">
            <a:picLocks noGrp="1"/>
          </p:cNvPicPr>
          <p:nvPr>
            <p:ph type="body" idx="1"/>
          </p:nvPr>
        </p:nvPicPr>
        <p:blipFill rotWithShape="1">
          <a:blip r:embed="rId3">
            <a:alphaModFix/>
          </a:blip>
          <a:srcRect/>
          <a:stretch/>
        </p:blipFill>
        <p:spPr>
          <a:xfrm>
            <a:off x="1554691" y="1600200"/>
            <a:ext cx="6034617"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Silkscreen poster</a:t>
            </a:r>
            <a:endParaRPr/>
          </a:p>
        </p:txBody>
      </p:sp>
      <p:pic>
        <p:nvPicPr>
          <p:cNvPr id="119" name="Google Shape;119;p6"/>
          <p:cNvPicPr preferRelativeResize="0">
            <a:picLocks noGrp="1"/>
          </p:cNvPicPr>
          <p:nvPr>
            <p:ph type="body" idx="1"/>
          </p:nvPr>
        </p:nvPicPr>
        <p:blipFill rotWithShape="1">
          <a:blip r:embed="rId3">
            <a:alphaModFix/>
          </a:blip>
          <a:srcRect/>
          <a:stretch/>
        </p:blipFill>
        <p:spPr>
          <a:xfrm>
            <a:off x="2879290" y="1600200"/>
            <a:ext cx="3385420"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0"/>
          <p:cNvSpPr txBox="1">
            <a:spLocks noGrp="1"/>
          </p:cNvSpPr>
          <p:nvPr>
            <p:ph type="title"/>
          </p:nvPr>
        </p:nvSpPr>
        <p:spPr>
          <a:xfrm>
            <a:off x="457200" y="274638"/>
            <a:ext cx="2895600" cy="582136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Tree of Life</a:t>
            </a:r>
            <a:br>
              <a:rPr lang="en-US"/>
            </a:br>
            <a:r>
              <a:rPr lang="en-US" sz="3200"/>
              <a:t>Genesis 4:9</a:t>
            </a:r>
            <a:br>
              <a:rPr lang="en-US" sz="3200"/>
            </a:br>
            <a:r>
              <a:rPr lang="en-US" sz="3200"/>
              <a:t>Psalm 27:1</a:t>
            </a:r>
            <a:br>
              <a:rPr lang="en-US" sz="3200"/>
            </a:br>
            <a:r>
              <a:rPr lang="en-US" sz="3200"/>
              <a:t>Genesis  28:16</a:t>
            </a:r>
            <a:br>
              <a:rPr lang="en-US" sz="3200"/>
            </a:br>
            <a:r>
              <a:rPr lang="en-US" sz="3200"/>
              <a:t>Micah 6:8</a:t>
            </a:r>
            <a:endParaRPr sz="3200"/>
          </a:p>
        </p:txBody>
      </p:sp>
      <p:pic>
        <p:nvPicPr>
          <p:cNvPr id="446" name="Google Shape;446;p60"/>
          <p:cNvPicPr preferRelativeResize="0">
            <a:picLocks noGrp="1"/>
          </p:cNvPicPr>
          <p:nvPr>
            <p:ph type="body" idx="1"/>
          </p:nvPr>
        </p:nvPicPr>
        <p:blipFill rotWithShape="1">
          <a:blip r:embed="rId3">
            <a:alphaModFix/>
          </a:blip>
          <a:srcRect/>
          <a:stretch/>
        </p:blipFill>
        <p:spPr>
          <a:xfrm>
            <a:off x="4800600" y="685800"/>
            <a:ext cx="3733800" cy="582880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1"/>
          <p:cNvSpPr txBox="1">
            <a:spLocks noGrp="1"/>
          </p:cNvSpPr>
          <p:nvPr>
            <p:ph type="title"/>
          </p:nvPr>
        </p:nvSpPr>
        <p:spPr>
          <a:xfrm>
            <a:off x="457200" y="274638"/>
            <a:ext cx="8229600" cy="18589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Neighbor and Stranger</a:t>
            </a:r>
            <a:br>
              <a:rPr lang="en-US"/>
            </a:br>
            <a:r>
              <a:rPr lang="en-US" sz="3600"/>
              <a:t>Leviticus 19:18    /  Micah 4:4   </a:t>
            </a:r>
            <a:br>
              <a:rPr lang="en-US" sz="3600"/>
            </a:br>
            <a:r>
              <a:rPr lang="en-US" sz="3600"/>
              <a:t>Exodus 23:9  /  Bread and Roses</a:t>
            </a:r>
            <a:endParaRPr/>
          </a:p>
        </p:txBody>
      </p:sp>
      <p:pic>
        <p:nvPicPr>
          <p:cNvPr id="452" name="Google Shape;452;p61"/>
          <p:cNvPicPr preferRelativeResize="0">
            <a:picLocks noGrp="1"/>
          </p:cNvPicPr>
          <p:nvPr>
            <p:ph type="body" idx="1"/>
          </p:nvPr>
        </p:nvPicPr>
        <p:blipFill rotWithShape="1">
          <a:blip r:embed="rId3">
            <a:alphaModFix/>
          </a:blip>
          <a:srcRect/>
          <a:stretch/>
        </p:blipFill>
        <p:spPr>
          <a:xfrm>
            <a:off x="457200" y="2044485"/>
            <a:ext cx="8229600" cy="363739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2"/>
          <p:cNvSpPr txBox="1">
            <a:spLocks noGrp="1"/>
          </p:cNvSpPr>
          <p:nvPr>
            <p:ph type="title"/>
          </p:nvPr>
        </p:nvSpPr>
        <p:spPr>
          <a:xfrm>
            <a:off x="457200" y="274638"/>
            <a:ext cx="4267200" cy="33829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Justice and Righteousness</a:t>
            </a:r>
            <a:br>
              <a:rPr lang="en-US"/>
            </a:br>
            <a:r>
              <a:rPr lang="en-US"/>
              <a:t>Amos 5:24</a:t>
            </a:r>
            <a:endParaRPr/>
          </a:p>
        </p:txBody>
      </p:sp>
      <p:pic>
        <p:nvPicPr>
          <p:cNvPr id="458" name="Google Shape;458;p62"/>
          <p:cNvPicPr preferRelativeResize="0">
            <a:picLocks noGrp="1"/>
          </p:cNvPicPr>
          <p:nvPr>
            <p:ph type="body" idx="1"/>
          </p:nvPr>
        </p:nvPicPr>
        <p:blipFill rotWithShape="1">
          <a:blip r:embed="rId3">
            <a:alphaModFix/>
          </a:blip>
          <a:srcRect/>
          <a:stretch/>
        </p:blipFill>
        <p:spPr>
          <a:xfrm>
            <a:off x="6172200" y="13855"/>
            <a:ext cx="1684020" cy="5943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3"/>
          <p:cNvSpPr txBox="1">
            <a:spLocks noGrp="1"/>
          </p:cNvSpPr>
          <p:nvPr>
            <p:ph type="title"/>
          </p:nvPr>
        </p:nvSpPr>
        <p:spPr>
          <a:xfrm>
            <a:off x="457200" y="274638"/>
            <a:ext cx="8382000" cy="9445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Burning Bush</a:t>
            </a:r>
            <a:endParaRPr/>
          </a:p>
        </p:txBody>
      </p:sp>
      <p:pic>
        <p:nvPicPr>
          <p:cNvPr id="464" name="Google Shape;464;p63"/>
          <p:cNvPicPr preferRelativeResize="0">
            <a:picLocks noGrp="1"/>
          </p:cNvPicPr>
          <p:nvPr>
            <p:ph type="body" idx="1"/>
          </p:nvPr>
        </p:nvPicPr>
        <p:blipFill rotWithShape="1">
          <a:blip r:embed="rId3">
            <a:alphaModFix/>
          </a:blip>
          <a:srcRect/>
          <a:stretch/>
        </p:blipFill>
        <p:spPr>
          <a:xfrm>
            <a:off x="2296837" y="1219200"/>
            <a:ext cx="4942163" cy="4906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470" name="Google Shape;470;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Rabbi Abraham Joshua Heschel, who lost most his family in the Holocaust and who linked arms with Martin Luther King in Selma on March 21, 1965, said: “The question about Auschwitz is not where was God, ­but where was man.”  In this piece, the questions are about the choices we make, about the absence or presence of our own recognition of holiness, about our own actions, compassion, and courage.</a:t>
            </a:r>
            <a:endParaRPr/>
          </a:p>
          <a:p>
            <a:pPr marL="342900" lvl="0" indent="-139700" algn="l" rtl="0">
              <a:spcBef>
                <a:spcPts val="640"/>
              </a:spcBef>
              <a:spcAft>
                <a:spcPts val="0"/>
              </a:spcAft>
              <a:buClr>
                <a:schemeClr val="dk1"/>
              </a:buClr>
              <a:buSzPts val="3200"/>
              <a:buNone/>
            </a:pPr>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Early papercut</a:t>
            </a:r>
            <a:endParaRPr/>
          </a:p>
        </p:txBody>
      </p:sp>
      <p:pic>
        <p:nvPicPr>
          <p:cNvPr id="125" name="Google Shape;125;p7"/>
          <p:cNvPicPr preferRelativeResize="0">
            <a:picLocks noGrp="1"/>
          </p:cNvPicPr>
          <p:nvPr>
            <p:ph type="body" idx="1"/>
          </p:nvPr>
        </p:nvPicPr>
        <p:blipFill rotWithShape="1">
          <a:blip r:embed="rId3">
            <a:alphaModFix/>
          </a:blip>
          <a:srcRect/>
          <a:stretch/>
        </p:blipFill>
        <p:spPr>
          <a:xfrm>
            <a:off x="1509917" y="1600200"/>
            <a:ext cx="6124165"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100"/>
              <a:t/>
            </a:r>
            <a:br>
              <a:rPr lang="en-US" sz="3100"/>
            </a:br>
            <a:r>
              <a:rPr lang="en-US" sz="3100"/>
              <a:t>Linoleum Cut Illustration</a:t>
            </a:r>
            <a:br>
              <a:rPr lang="en-US" sz="3100"/>
            </a:br>
            <a:r>
              <a:rPr lang="en-US" sz="3100"/>
              <a:t>Had Gadya : Passover folk song</a:t>
            </a:r>
            <a:endParaRPr/>
          </a:p>
        </p:txBody>
      </p:sp>
      <p:pic>
        <p:nvPicPr>
          <p:cNvPr id="131" name="Google Shape;131;p8"/>
          <p:cNvPicPr preferRelativeResize="0">
            <a:picLocks noGrp="1"/>
          </p:cNvPicPr>
          <p:nvPr>
            <p:ph type="body" idx="1"/>
          </p:nvPr>
        </p:nvPicPr>
        <p:blipFill rotWithShape="1">
          <a:blip r:embed="rId3">
            <a:alphaModFix/>
          </a:blip>
          <a:srcRect/>
          <a:stretch/>
        </p:blipFill>
        <p:spPr>
          <a:xfrm flipH="1">
            <a:off x="2895600" y="1569718"/>
            <a:ext cx="3276600" cy="475488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Chinese papercuts</a:t>
            </a:r>
            <a:endParaRPr/>
          </a:p>
        </p:txBody>
      </p:sp>
      <p:pic>
        <p:nvPicPr>
          <p:cNvPr id="137" name="Google Shape;137;p9"/>
          <p:cNvPicPr preferRelativeResize="0">
            <a:picLocks noGrp="1"/>
          </p:cNvPicPr>
          <p:nvPr>
            <p:ph type="body" idx="1"/>
          </p:nvPr>
        </p:nvPicPr>
        <p:blipFill rotWithShape="1">
          <a:blip r:embed="rId3">
            <a:alphaModFix/>
          </a:blip>
          <a:srcRect/>
          <a:stretch/>
        </p:blipFill>
        <p:spPr>
          <a:xfrm>
            <a:off x="1864738" y="1600200"/>
            <a:ext cx="5414524" cy="4525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417</Words>
  <Application>Microsoft Office PowerPoint</Application>
  <PresentationFormat>On-screen Show (4:3)</PresentationFormat>
  <Paragraphs>68</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Stand in Light and Shadow:  Seeing Ourselves Through Text and Image</vt:lpstr>
      <vt:lpstr>Midrash</vt:lpstr>
      <vt:lpstr>Hiddur Mitzvah</vt:lpstr>
      <vt:lpstr>Tikkun Olam</vt:lpstr>
      <vt:lpstr>Silkscreen poster</vt:lpstr>
      <vt:lpstr>Silkscreen poster</vt:lpstr>
      <vt:lpstr>Early papercut</vt:lpstr>
      <vt:lpstr> Linoleum Cut Illustration Had Gadya : Passover folk song</vt:lpstr>
      <vt:lpstr>Chinese papercuts</vt:lpstr>
      <vt:lpstr>Mexican papercuts</vt:lpstr>
      <vt:lpstr>Modern Jewish Papercut Tsirl Waletzky</vt:lpstr>
      <vt:lpstr>Modern Jewish Papercut Martin and Joann Farren</vt:lpstr>
      <vt:lpstr>Modern Jewish Papercut Yehudit Shadur</vt:lpstr>
      <vt:lpstr>Traditional Jewish Papercut: Eastern Europe Mizrah / East Wall Marker </vt:lpstr>
      <vt:lpstr>  North Africa Mizrah / East Wall Marker  </vt:lpstr>
      <vt:lpstr>Eastern Europe Purim</vt:lpstr>
      <vt:lpstr>Italy  Shiviti</vt:lpstr>
      <vt:lpstr>Eastern Europe Memorial Plaque</vt:lpstr>
      <vt:lpstr>Eastern Europe Learning Society Plaque</vt:lpstr>
      <vt:lpstr>Eastern Europe Amulet</vt:lpstr>
      <vt:lpstr>Traditional Jewish Papercut: Eastern Europe Omer Counter </vt:lpstr>
      <vt:lpstr>Eastern Europe Roisele</vt:lpstr>
      <vt:lpstr>Illustrated Hebrew Alphabet</vt:lpstr>
      <vt:lpstr>Hebrew Calendar</vt:lpstr>
      <vt:lpstr>Whoever saves one life  saves the whole world.</vt:lpstr>
      <vt:lpstr>Tree of Life</vt:lpstr>
      <vt:lpstr>High Holiday Prayer:  “Show us righteousness and kindness.”</vt:lpstr>
      <vt:lpstr>Book of Jonah</vt:lpstr>
      <vt:lpstr>Sefirot Tree of Life from Tales of the Zohar, Aryeh Wineman</vt:lpstr>
      <vt:lpstr>Illustration of Sefirah Hod Splendor</vt:lpstr>
      <vt:lpstr>Jewish Women’s Archive</vt:lpstr>
      <vt:lpstr>Torah Cover</vt:lpstr>
      <vt:lpstr>Mizrah  Multilayered, Silkscreened Galss</vt:lpstr>
      <vt:lpstr>Congregation Kerem Shalom Concord MA</vt:lpstr>
      <vt:lpstr>Temple Shalom, Newton MA</vt:lpstr>
      <vt:lpstr>Shaarei Tefilah, Newton MA</vt:lpstr>
      <vt:lpstr>Sandblasted windows, Summit NJ</vt:lpstr>
      <vt:lpstr>Temple Sinai, Summit, NJ</vt:lpstr>
      <vt:lpstr>Ner Tamid (Eternal Light)  Nahalat Shalom, Albuquerque NM</vt:lpstr>
      <vt:lpstr>Shandon Methodist Church,  Columbia, South Carolina</vt:lpstr>
      <vt:lpstr>Ketubah</vt:lpstr>
      <vt:lpstr>Ketubah</vt:lpstr>
      <vt:lpstr>Ketubah</vt:lpstr>
      <vt:lpstr>Ketubah</vt:lpstr>
      <vt:lpstr>Ketubah</vt:lpstr>
      <vt:lpstr>Ketubah</vt:lpstr>
      <vt:lpstr> Ketubah </vt:lpstr>
      <vt:lpstr> Ketubah</vt:lpstr>
      <vt:lpstr>Ketubah</vt:lpstr>
      <vt:lpstr>Road to  North Carolina</vt:lpstr>
      <vt:lpstr>Woman’s Blesssing</vt:lpstr>
      <vt:lpstr>Reading Ruth Your people shall be my people.</vt:lpstr>
      <vt:lpstr>Duke Divinity School Goodson Chapel</vt:lpstr>
      <vt:lpstr>Duke Divinity School Goodson Chapel</vt:lpstr>
      <vt:lpstr>Duke Divinity School Goodson Chapel</vt:lpstr>
      <vt:lpstr>Stand in Light and Shadow:  Seeing Ourselves Through Text and Image</vt:lpstr>
      <vt:lpstr>Sketches to final image</vt:lpstr>
      <vt:lpstr>Stand in Light and Shadow:  Seeing Ourselves Through Text and Image</vt:lpstr>
      <vt:lpstr>Seeing Ourselves Through Text and Image</vt:lpstr>
      <vt:lpstr>Tree of Life Genesis 4:9 Psalm 27:1 Genesis  28:16 Micah 6:8</vt:lpstr>
      <vt:lpstr>Neighbor and Stranger Leviticus 19:18    /  Micah 4:4    Exodus 23:9  /  Bread and Roses</vt:lpstr>
      <vt:lpstr>Justice and Righteousness Amos 5:24</vt:lpstr>
      <vt:lpstr>Burning Bush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 in Light and Shadow:  Seeing Ourselves Through Text and Image</dc:title>
  <dc:creator>dianepalley</dc:creator>
  <cp:lastModifiedBy>Diane</cp:lastModifiedBy>
  <cp:revision>2</cp:revision>
  <dcterms:created xsi:type="dcterms:W3CDTF">2014-04-21T01:24:50Z</dcterms:created>
  <dcterms:modified xsi:type="dcterms:W3CDTF">2024-03-03T05:41:45Z</dcterms:modified>
</cp:coreProperties>
</file>