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2" r:id="rId8"/>
    <p:sldId id="263" r:id="rId9"/>
    <p:sldId id="264" r:id="rId10"/>
    <p:sldId id="265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14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073F-3794-4FD6-9D2B-077C22351F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3C707D-8C24-4351-90C4-974220358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2A557-09C1-4BEA-81B4-BBA39DC3D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D77BD-B962-4CBC-9383-E795949A5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E3B24-5D2F-4A88-883A-B82C66AD2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9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FB81-2B48-4BA6-835F-64EA7CAA5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2FDA22-EDB2-44AB-A156-0694F5AB5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EC21CF-E851-42E2-B093-8CAD06DF2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FDC3C-4E96-4580-864E-408DCBC14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3DF0-35AD-4CA8-806B-EA4FAD527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E3CF27-0266-4FF2-A43C-AB0C4E031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FAD786-32BE-4344-9B2C-C14D4D214F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1D13A-B485-4677-86F5-7E521751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0D6B1-EBA1-4A7A-A974-698CA3A27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A4212-7177-4E3F-80FB-0020C59A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73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D406A-F385-406C-B03F-198B3E4E8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D90A0-B2D8-4C56-BBB4-5BBF498F5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2B859E-5F99-4C4D-A978-A69A72FFC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E21FE-A573-4962-9C25-548D6EFA5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6DA78-7CA8-4F99-87C2-C9FD249F8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877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E812C-09DE-4441-BDCD-C7E80F9F3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E92EF-F207-4BA8-B20B-DE3E24AC7E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D450D-5F8C-460E-BD01-0AC0E4D1A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D2976-B683-4FA4-A56E-BD3698473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89959-EE78-4258-832F-7B6C6AD7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46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D769C-E52F-4868-A333-2AFF171F6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1570F-BBD2-4C76-9644-F98B9685F4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CA262-7155-456C-9694-0F30D23D6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0BE90-E608-41F1-AE80-ED2CB9047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8BF8F-F0A6-4CC5-A661-E80235AA1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B4C63-2B9B-45B3-B5E0-F33530C3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053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61B4-1250-4115-9C40-6636D9C92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3B1FFA-D816-4047-83FD-FF7B970A6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2E5FFE-EF9B-4670-8B19-593D2FAF1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04A8DE-61E7-4D1A-9E6D-A124ED5CB6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68C65B-7693-45CA-979C-CBCBBCA92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2A70F5-010E-4E06-A145-7D7318560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C312A5-CF64-4DF0-A496-C493D6DB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7A1BB8-994E-4C45-ABD5-236ED41B7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34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8F9A-C9B8-43E2-B9AA-47925C6A0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D007F-88AE-44BF-AC9F-D41BD8F2F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044742-ED40-482E-853A-08188918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F14AE6-25C4-4E48-92F5-3AA0CE665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7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613BCB-8FAB-430D-8D3D-5918EB68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37F1AB-6BA8-441D-B70E-67C233626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0A2B3D-27A8-4C0D-9544-FDB50697B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75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0BA01-9591-490D-BE96-309581BDB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D95C6-5D06-4364-AC61-B074539F4A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19E2DC-7806-44A3-BD97-70B7A950C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881D6-D3E4-4A95-BF6C-9AACE0A8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DBE5E-C186-476F-AA4B-3B3F1460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99D4DB-B922-40FC-B942-29E49FAAD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85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59AD9-74C4-465B-BAEC-2CEDC0FA0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E802CF-D857-491C-899E-5A7510970B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31A765-CE9E-4563-89AD-CC03A1E34E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4AB1FA-F6D4-484D-9C70-1C32CBA45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3/13/2020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9D7DB-23C6-4062-BB2F-58E08309D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3F7080-F253-439F-8DB3-1D2463070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92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E618AC-C279-4E92-A3C1-F4837CBDD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E6107-EE95-4FA6-BBA3-3C94F52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E7CC4-6B22-4712-9089-7B3A3B4D2D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77E1AC-713E-4560-BA24-74CC4A7A68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2EB7A-4F22-4B6C-AC7F-92B9B108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37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AE039-3825-499F-BEF2-8B1AACDDD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Drug Effects on Tumor Growth in Mice</a:t>
            </a:r>
          </a:p>
        </p:txBody>
      </p:sp>
    </p:spTree>
    <p:extLst>
      <p:ext uri="{BB962C8B-B14F-4D97-AF65-F5344CB8AC3E}">
        <p14:creationId xmlns:p14="http://schemas.microsoft.com/office/powerpoint/2010/main" val="2956345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F2F7-0A3E-4018-971F-85F09BF241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B8B482-3796-4A32-A68C-53F27D54E7F6}"/>
              </a:ext>
            </a:extLst>
          </p:cNvPr>
          <p:cNvSpPr txBox="1">
            <a:spLocks/>
          </p:cNvSpPr>
          <p:nvPr/>
        </p:nvSpPr>
        <p:spPr>
          <a:xfrm>
            <a:off x="1352550" y="863600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The Top 5 Drugs Charted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EE7081-F905-497D-93D1-AD0A5331C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600861"/>
            <a:ext cx="7769984" cy="525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096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F2F7-0A3E-4018-971F-85F09BF241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/>
              <a:t>Drug Effects </a:t>
            </a:r>
            <a:r>
              <a:rPr lang="en-US" sz="2000" dirty="0"/>
              <a:t>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B8B482-3796-4A32-A68C-53F27D54E7F6}"/>
              </a:ext>
            </a:extLst>
          </p:cNvPr>
          <p:cNvSpPr txBox="1">
            <a:spLocks/>
          </p:cNvSpPr>
          <p:nvPr/>
        </p:nvSpPr>
        <p:spPr>
          <a:xfrm>
            <a:off x="1263649" y="1035990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Conclusion</a:t>
            </a:r>
          </a:p>
          <a:p>
            <a:pPr marL="0" indent="0">
              <a:buNone/>
            </a:pPr>
            <a:r>
              <a:rPr lang="en-US" dirty="0"/>
              <a:t>As seen in </a:t>
            </a:r>
            <a:r>
              <a:rPr lang="en-US"/>
              <a:t>the previous slides, </a:t>
            </a:r>
            <a:r>
              <a:rPr lang="en-US" dirty="0"/>
              <a:t>the drugs Capomulin and Ramicane had the highest survival rate over a 45 day period.</a:t>
            </a:r>
          </a:p>
          <a:p>
            <a:pPr marL="0" indent="0">
              <a:buNone/>
            </a:pPr>
            <a:r>
              <a:rPr lang="en-US" dirty="0"/>
              <a:t>All other drugs dropped below a survival rate of 50% by day 45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8B7467-AD39-40BE-91E2-61894F325D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1964" y="3627731"/>
            <a:ext cx="4522376" cy="323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747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16E3B-E61B-4F43-B6F4-433BE89CF2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/>
          </a:bodyPr>
          <a:lstStyle/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E9A7A-7563-4E04-9648-CBD591C96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19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Raw data taken from 45 days of treatment was analyzed in this project.</a:t>
            </a:r>
          </a:p>
          <a:p>
            <a:pPr marL="0" indent="0">
              <a:buNone/>
            </a:pPr>
            <a:r>
              <a:rPr lang="en-US" dirty="0"/>
              <a:t>100 rows of data was used on 10 mice.</a:t>
            </a:r>
          </a:p>
          <a:p>
            <a:pPr marL="0" indent="0">
              <a:buNone/>
            </a:pPr>
            <a:r>
              <a:rPr lang="en-US" dirty="0"/>
              <a:t>Two data sets were joined which offered the following information:</a:t>
            </a:r>
          </a:p>
          <a:p>
            <a:r>
              <a:rPr lang="en-US" dirty="0"/>
              <a:t>Mouse ID</a:t>
            </a:r>
          </a:p>
          <a:p>
            <a:r>
              <a:rPr lang="en-US" dirty="0"/>
              <a:t>Drug Name</a:t>
            </a:r>
          </a:p>
          <a:p>
            <a:r>
              <a:rPr lang="en-US" dirty="0"/>
              <a:t>Time in Treatment</a:t>
            </a:r>
          </a:p>
          <a:p>
            <a:r>
              <a:rPr lang="en-US" dirty="0"/>
              <a:t>Tumor Volume (mm3)</a:t>
            </a:r>
          </a:p>
          <a:p>
            <a:r>
              <a:rPr lang="en-US" dirty="0"/>
              <a:t>Metastatic Sites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F13748-286F-4822-91C0-8DDE4FA138C5}"/>
              </a:ext>
            </a:extLst>
          </p:cNvPr>
          <p:cNvSpPr txBox="1">
            <a:spLocks/>
          </p:cNvSpPr>
          <p:nvPr/>
        </p:nvSpPr>
        <p:spPr>
          <a:xfrm>
            <a:off x="7937500" y="5994400"/>
            <a:ext cx="3695700" cy="498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Carrie McDowell – Project Analyst</a:t>
            </a:r>
          </a:p>
        </p:txBody>
      </p:sp>
    </p:spTree>
    <p:extLst>
      <p:ext uri="{BB962C8B-B14F-4D97-AF65-F5344CB8AC3E}">
        <p14:creationId xmlns:p14="http://schemas.microsoft.com/office/powerpoint/2010/main" val="2124319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39B9C-2843-429E-A52D-5A8476DAF8D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D93AD-5C93-4F03-92C7-8597AEA14EF7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9E7CDC1-25C2-44B2-8727-0B27206468E3}"/>
              </a:ext>
            </a:extLst>
          </p:cNvPr>
          <p:cNvSpPr txBox="1">
            <a:spLocks/>
          </p:cNvSpPr>
          <p:nvPr/>
        </p:nvSpPr>
        <p:spPr>
          <a:xfrm>
            <a:off x="1263650" y="1166813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The following drugs were evaluated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901BD1E6-3A05-4BF3-BABF-CBA6E4D7B3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696361"/>
              </p:ext>
            </p:extLst>
          </p:nvPr>
        </p:nvGraphicFramePr>
        <p:xfrm>
          <a:off x="2298700" y="2066954"/>
          <a:ext cx="7988300" cy="381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24300">
                  <a:extLst>
                    <a:ext uri="{9D8B030D-6E8A-4147-A177-3AD203B41FA5}">
                      <a16:colId xmlns:a16="http://schemas.microsoft.com/office/drawing/2014/main" val="1483105304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747895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Capomulin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Placebo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5604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Ceftamin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Propriva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23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Infubinol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Ramicane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96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Ketapril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Stelasyn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6678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Naftisol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Zoniferol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7815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5009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A771-8225-4E72-93AC-5527391E8E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70C9DF-322B-4307-BEC5-C2ACD7119C29}"/>
              </a:ext>
            </a:extLst>
          </p:cNvPr>
          <p:cNvSpPr txBox="1">
            <a:spLocks/>
          </p:cNvSpPr>
          <p:nvPr/>
        </p:nvSpPr>
        <p:spPr>
          <a:xfrm>
            <a:off x="1263650" y="1015206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800" dirty="0"/>
              <a:t>The Mean Values of the Tumor Size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9139A1-306F-43B7-8A38-3015D1C16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910" y="1965324"/>
            <a:ext cx="10260180" cy="4211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86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A771-8225-4E72-93AC-5527391E8E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F9D54FB-BD2B-44E5-91D7-0BE7DED4EA3B}"/>
              </a:ext>
            </a:extLst>
          </p:cNvPr>
          <p:cNvSpPr txBox="1">
            <a:spLocks/>
          </p:cNvSpPr>
          <p:nvPr/>
        </p:nvSpPr>
        <p:spPr>
          <a:xfrm>
            <a:off x="838200" y="14319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Poor Outcome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As seen, the mean tumor volume increased significantly when the drug Ketaprill was used to treat it.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The drugs Naftisol and Stelasyn were not far behind Ketaprill.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Promising Outcome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Two drugs showed promising results. These were Capomulin and Ramicane. Treatment of these drugs reduced the size of the tumor over a coarse of 45 days.</a:t>
            </a:r>
          </a:p>
        </p:txBody>
      </p:sp>
    </p:spTree>
    <p:extLst>
      <p:ext uri="{BB962C8B-B14F-4D97-AF65-F5344CB8AC3E}">
        <p14:creationId xmlns:p14="http://schemas.microsoft.com/office/powerpoint/2010/main" val="4203717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F2F7-0A3E-4018-971F-85F09BF241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B8B482-3796-4A32-A68C-53F27D54E7F6}"/>
              </a:ext>
            </a:extLst>
          </p:cNvPr>
          <p:cNvSpPr txBox="1">
            <a:spLocks/>
          </p:cNvSpPr>
          <p:nvPr/>
        </p:nvSpPr>
        <p:spPr>
          <a:xfrm>
            <a:off x="1352550" y="863600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The Top 5 Drugs Charted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45929C-8E8E-4EC7-A2D1-4BA4DC4F91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431" y="1510200"/>
            <a:ext cx="7635588" cy="51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74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A771-8225-4E72-93AC-5527391E8E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70C9DF-322B-4307-BEC5-C2ACD7119C29}"/>
              </a:ext>
            </a:extLst>
          </p:cNvPr>
          <p:cNvSpPr txBox="1">
            <a:spLocks/>
          </p:cNvSpPr>
          <p:nvPr/>
        </p:nvSpPr>
        <p:spPr>
          <a:xfrm>
            <a:off x="1301750" y="1015206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The Standard Error by Drug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532D16-2785-4F84-B400-403B20CC22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2934" y="1965324"/>
            <a:ext cx="10186131" cy="426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1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DF2F7-0A3E-4018-971F-85F09BF241BC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B8B482-3796-4A32-A68C-53F27D54E7F6}"/>
              </a:ext>
            </a:extLst>
          </p:cNvPr>
          <p:cNvSpPr txBox="1">
            <a:spLocks/>
          </p:cNvSpPr>
          <p:nvPr/>
        </p:nvSpPr>
        <p:spPr>
          <a:xfrm>
            <a:off x="1352550" y="863600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The Top 5 Drugs Charted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F1A7CA-C9A8-4D90-A27C-28ABC76C8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50" y="1581150"/>
            <a:ext cx="7550150" cy="50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88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DA771-8225-4E72-93AC-5527391E8E37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98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/>
              <a:t>Drug Effects on Tumor Growth in Mice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A70C9DF-322B-4307-BEC5-C2ACD7119C29}"/>
              </a:ext>
            </a:extLst>
          </p:cNvPr>
          <p:cNvSpPr txBox="1">
            <a:spLocks/>
          </p:cNvSpPr>
          <p:nvPr/>
        </p:nvSpPr>
        <p:spPr>
          <a:xfrm>
            <a:off x="1263650" y="1042988"/>
            <a:ext cx="9023350" cy="8064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800" dirty="0"/>
              <a:t>% Success / Failure over 45 Days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87A67D-3464-4881-A54C-82396140D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760" y="2130426"/>
            <a:ext cx="10806479" cy="4553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599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281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Drug Effects on Tumor Growth in Mice</vt:lpstr>
      <vt:lpstr>Drug Effects on Tumor Growth in Mice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Euneese Anderson</dc:creator>
  <cp:lastModifiedBy>Euneese Anderson</cp:lastModifiedBy>
  <cp:revision>13</cp:revision>
  <dcterms:created xsi:type="dcterms:W3CDTF">2019-12-14T14:30:41Z</dcterms:created>
  <dcterms:modified xsi:type="dcterms:W3CDTF">2020-03-13T15:54:46Z</dcterms:modified>
</cp:coreProperties>
</file>