
<file path=[Content_Types].xml><?xml version="1.0" encoding="utf-8"?>
<Types xmlns="http://schemas.openxmlformats.org/package/2006/content-types">
  <Default Extension="emf" ContentType="image/x-emf"/>
  <Default Extension="glb" ContentType="model/gltf.binary"/>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Lst>
  <p:notesMasterIdLst>
    <p:notesMasterId r:id="rId35"/>
  </p:notesMasterIdLst>
  <p:sldIdLst>
    <p:sldId id="256" r:id="rId2"/>
    <p:sldId id="314" r:id="rId3"/>
    <p:sldId id="315" r:id="rId4"/>
    <p:sldId id="276" r:id="rId5"/>
    <p:sldId id="304" r:id="rId6"/>
    <p:sldId id="302" r:id="rId7"/>
    <p:sldId id="262" r:id="rId8"/>
    <p:sldId id="305" r:id="rId9"/>
    <p:sldId id="267" r:id="rId10"/>
    <p:sldId id="270" r:id="rId11"/>
    <p:sldId id="306" r:id="rId12"/>
    <p:sldId id="300" r:id="rId13"/>
    <p:sldId id="307" r:id="rId14"/>
    <p:sldId id="303" r:id="rId15"/>
    <p:sldId id="308" r:id="rId16"/>
    <p:sldId id="291" r:id="rId17"/>
    <p:sldId id="309" r:id="rId18"/>
    <p:sldId id="310" r:id="rId19"/>
    <p:sldId id="273" r:id="rId20"/>
    <p:sldId id="257" r:id="rId21"/>
    <p:sldId id="259" r:id="rId22"/>
    <p:sldId id="260" r:id="rId23"/>
    <p:sldId id="311" r:id="rId24"/>
    <p:sldId id="280" r:id="rId25"/>
    <p:sldId id="312" r:id="rId26"/>
    <p:sldId id="274" r:id="rId27"/>
    <p:sldId id="275" r:id="rId28"/>
    <p:sldId id="313" r:id="rId29"/>
    <p:sldId id="261" r:id="rId30"/>
    <p:sldId id="264" r:id="rId31"/>
    <p:sldId id="263" r:id="rId32"/>
    <p:sldId id="316" r:id="rId33"/>
    <p:sldId id="26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neese Anderson" initials="EA" lastIdx="1" clrIdx="0">
    <p:extLst>
      <p:ext uri="{19B8F6BF-5375-455C-9EA6-DF929625EA0E}">
        <p15:presenceInfo xmlns:p15="http://schemas.microsoft.com/office/powerpoint/2012/main" userId="Euneese Ander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4660"/>
  </p:normalViewPr>
  <p:slideViewPr>
    <p:cSldViewPr snapToGrid="0">
      <p:cViewPr varScale="1">
        <p:scale>
          <a:sx n="114" d="100"/>
          <a:sy n="114" d="100"/>
        </p:scale>
        <p:origin x="40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uneese\Desktop\group_activities\accident_weather.csv"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uneese\Desktop\group_activities\accident_weather.csv"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uneese\Desktop\group_activities\accident_weather.csv"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uneese\Desktop\group_activities\accident_weather.csv"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Euneese\Desktop\group_activities\time_pivot.csv"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oleObject" Target="file:///C:\Users\Euneese\Desktop\group_activities\accident_weather.csv"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Temperature at Time of Accident</a:t>
            </a:r>
          </a:p>
        </c:rich>
      </c:tx>
      <c:overlay val="0"/>
    </c:title>
    <c:autoTitleDeleted val="0"/>
    <c:plotArea>
      <c:layout>
        <c:manualLayout>
          <c:layoutTarget val="inner"/>
          <c:xMode val="edge"/>
          <c:yMode val="edge"/>
          <c:x val="0.12324480385897707"/>
          <c:y val="0.16200380612800758"/>
          <c:w val="0.87675520797686091"/>
          <c:h val="0.82089828169232837"/>
        </c:manualLayout>
      </c:layout>
      <c:barChart>
        <c:barDir val="col"/>
        <c:grouping val="clustered"/>
        <c:varyColors val="1"/>
        <c:ser>
          <c:idx val="0"/>
          <c:order val="0"/>
          <c:tx>
            <c:v>Frequency</c:v>
          </c:tx>
          <c:spPr>
            <a:solidFill>
              <a:schemeClr val="accent1">
                <a:lumMod val="75000"/>
              </a:schemeClr>
            </a:solidFill>
          </c:spPr>
          <c:invertIfNegative val="0"/>
          <c:cat>
            <c:strRef>
              <c:f>accident_weather!$N$2:$N$12</c:f>
              <c:strCache>
                <c:ptCount val="7"/>
                <c:pt idx="0">
                  <c:v>32</c:v>
                </c:pt>
                <c:pt idx="1">
                  <c:v>50</c:v>
                </c:pt>
                <c:pt idx="2">
                  <c:v>60</c:v>
                </c:pt>
                <c:pt idx="3">
                  <c:v>70</c:v>
                </c:pt>
                <c:pt idx="4">
                  <c:v>80</c:v>
                </c:pt>
                <c:pt idx="5">
                  <c:v>90</c:v>
                </c:pt>
                <c:pt idx="6">
                  <c:v>100</c:v>
                </c:pt>
              </c:strCache>
            </c:strRef>
          </c:cat>
          <c:val>
            <c:numRef>
              <c:f>accident_weather!$O$2:$O$12</c:f>
              <c:numCache>
                <c:formatCode>General</c:formatCode>
                <c:ptCount val="7"/>
                <c:pt idx="0">
                  <c:v>22962</c:v>
                </c:pt>
                <c:pt idx="1">
                  <c:v>68213</c:v>
                </c:pt>
                <c:pt idx="2">
                  <c:v>68855</c:v>
                </c:pt>
                <c:pt idx="3">
                  <c:v>101865</c:v>
                </c:pt>
                <c:pt idx="4">
                  <c:v>87293</c:v>
                </c:pt>
                <c:pt idx="5">
                  <c:v>65880</c:v>
                </c:pt>
                <c:pt idx="6">
                  <c:v>13344</c:v>
                </c:pt>
              </c:numCache>
            </c:numRef>
          </c:val>
          <c:extLst>
            <c:ext xmlns:c16="http://schemas.microsoft.com/office/drawing/2014/chart" uri="{C3380CC4-5D6E-409C-BE32-E72D297353CC}">
              <c16:uniqueId val="{00000000-E46D-44F1-B5BA-7CACDE73FA48}"/>
            </c:ext>
          </c:extLst>
        </c:ser>
        <c:dLbls>
          <c:showLegendKey val="0"/>
          <c:showVal val="0"/>
          <c:showCatName val="0"/>
          <c:showSerName val="0"/>
          <c:showPercent val="0"/>
          <c:showBubbleSize val="0"/>
        </c:dLbls>
        <c:gapWidth val="18"/>
        <c:axId val="1295829904"/>
        <c:axId val="1467421488"/>
      </c:barChart>
      <c:catAx>
        <c:axId val="1295829904"/>
        <c:scaling>
          <c:orientation val="minMax"/>
        </c:scaling>
        <c:delete val="0"/>
        <c:axPos val="b"/>
        <c:numFmt formatCode="General" sourceLinked="1"/>
        <c:majorTickMark val="none"/>
        <c:minorTickMark val="none"/>
        <c:tickLblPos val="nextTo"/>
        <c:crossAx val="1467421488"/>
        <c:crosses val="autoZero"/>
        <c:auto val="1"/>
        <c:lblAlgn val="ctr"/>
        <c:lblOffset val="100"/>
        <c:noMultiLvlLbl val="0"/>
      </c:catAx>
      <c:valAx>
        <c:axId val="1467421488"/>
        <c:scaling>
          <c:orientation val="minMax"/>
          <c:max val="102000"/>
        </c:scaling>
        <c:delete val="0"/>
        <c:axPos val="l"/>
        <c:title>
          <c:tx>
            <c:rich>
              <a:bodyPr/>
              <a:lstStyle/>
              <a:p>
                <a:pPr>
                  <a:defRPr/>
                </a:pPr>
                <a:r>
                  <a:rPr lang="en-US"/>
                  <a:t>Frequency</a:t>
                </a:r>
              </a:p>
            </c:rich>
          </c:tx>
          <c:overlay val="0"/>
        </c:title>
        <c:numFmt formatCode="General" sourceLinked="1"/>
        <c:majorTickMark val="none"/>
        <c:minorTickMark val="none"/>
        <c:tickLblPos val="nextTo"/>
        <c:spPr>
          <a:noFill/>
          <a:ln>
            <a:noFill/>
          </a:ln>
        </c:spPr>
        <c:crossAx val="1295829904"/>
        <c:crosses val="autoZero"/>
        <c:crossBetween val="between"/>
      </c:valAx>
      <c:spPr>
        <a:noFill/>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Temperature at Time of Accident</a:t>
            </a:r>
          </a:p>
        </c:rich>
      </c:tx>
      <c:overlay val="0"/>
    </c:title>
    <c:autoTitleDeleted val="0"/>
    <c:plotArea>
      <c:layout>
        <c:manualLayout>
          <c:layoutTarget val="inner"/>
          <c:xMode val="edge"/>
          <c:yMode val="edge"/>
          <c:x val="0.12324480385897707"/>
          <c:y val="0.16200380612800758"/>
          <c:w val="0.74065645172731787"/>
          <c:h val="0.75459982596515063"/>
        </c:manualLayout>
      </c:layout>
      <c:barChart>
        <c:barDir val="col"/>
        <c:grouping val="clustered"/>
        <c:varyColors val="1"/>
        <c:dLbls>
          <c:showLegendKey val="0"/>
          <c:showVal val="0"/>
          <c:showCatName val="0"/>
          <c:showSerName val="0"/>
          <c:showPercent val="0"/>
          <c:showBubbleSize val="0"/>
        </c:dLbls>
        <c:gapWidth val="18"/>
        <c:axId val="1295829904"/>
        <c:axId val="1467421488"/>
      </c:barChart>
      <c:catAx>
        <c:axId val="1295829904"/>
        <c:scaling>
          <c:orientation val="minMax"/>
        </c:scaling>
        <c:delete val="0"/>
        <c:axPos val="b"/>
        <c:numFmt formatCode="General" sourceLinked="1"/>
        <c:majorTickMark val="out"/>
        <c:minorTickMark val="none"/>
        <c:tickLblPos val="nextTo"/>
        <c:crossAx val="1467421488"/>
        <c:crosses val="autoZero"/>
        <c:auto val="1"/>
        <c:lblAlgn val="ctr"/>
        <c:lblOffset val="100"/>
        <c:noMultiLvlLbl val="0"/>
      </c:catAx>
      <c:valAx>
        <c:axId val="1467421488"/>
        <c:scaling>
          <c:orientation val="minMax"/>
          <c:max val="102000"/>
        </c:scaling>
        <c:delete val="0"/>
        <c:axPos val="l"/>
        <c:title>
          <c:tx>
            <c:rich>
              <a:bodyPr/>
              <a:lstStyle/>
              <a:p>
                <a:pPr>
                  <a:defRPr/>
                </a:pPr>
                <a:r>
                  <a:rPr lang="en-US"/>
                  <a:t>Frequency</a:t>
                </a:r>
              </a:p>
            </c:rich>
          </c:tx>
          <c:overlay val="0"/>
        </c:title>
        <c:numFmt formatCode="General" sourceLinked="1"/>
        <c:majorTickMark val="none"/>
        <c:minorTickMark val="none"/>
        <c:tickLblPos val="nextTo"/>
        <c:spPr>
          <a:noFill/>
          <a:ln>
            <a:noFill/>
          </a:ln>
        </c:spPr>
        <c:crossAx val="1295829904"/>
        <c:crosses val="autoZero"/>
        <c:crossBetween val="between"/>
      </c:valAx>
      <c:spPr>
        <a:noFill/>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Humidity Level at Time of Accident</a:t>
            </a:r>
          </a:p>
        </c:rich>
      </c:tx>
      <c:overlay val="0"/>
    </c:title>
    <c:autoTitleDeleted val="0"/>
    <c:plotArea>
      <c:layout>
        <c:manualLayout>
          <c:layoutTarget val="inner"/>
          <c:xMode val="edge"/>
          <c:yMode val="edge"/>
          <c:x val="0.12845103790156059"/>
          <c:y val="0.13595953122138801"/>
          <c:w val="0.87154897025897071"/>
          <c:h val="0.82100744674357562"/>
        </c:manualLayout>
      </c:layout>
      <c:barChart>
        <c:barDir val="col"/>
        <c:grouping val="clustered"/>
        <c:varyColors val="0"/>
        <c:ser>
          <c:idx val="0"/>
          <c:order val="0"/>
          <c:tx>
            <c:v>Frequency</c:v>
          </c:tx>
          <c:invertIfNegative val="0"/>
          <c:cat>
            <c:strRef>
              <c:f>accident_weather!$Q$2:$Q$13</c:f>
              <c:strCache>
                <c:ptCount val="10"/>
                <c:pt idx="0">
                  <c:v>10</c:v>
                </c:pt>
                <c:pt idx="1">
                  <c:v>20</c:v>
                </c:pt>
                <c:pt idx="2">
                  <c:v>30</c:v>
                </c:pt>
                <c:pt idx="3">
                  <c:v>40</c:v>
                </c:pt>
                <c:pt idx="4">
                  <c:v>50</c:v>
                </c:pt>
                <c:pt idx="5">
                  <c:v>60</c:v>
                </c:pt>
                <c:pt idx="6">
                  <c:v>70</c:v>
                </c:pt>
                <c:pt idx="7">
                  <c:v>80</c:v>
                </c:pt>
                <c:pt idx="8">
                  <c:v>90</c:v>
                </c:pt>
                <c:pt idx="9">
                  <c:v>100</c:v>
                </c:pt>
              </c:strCache>
            </c:strRef>
          </c:cat>
          <c:val>
            <c:numRef>
              <c:f>accident_weather!$R$2:$R$13</c:f>
              <c:numCache>
                <c:formatCode>General</c:formatCode>
                <c:ptCount val="10"/>
                <c:pt idx="0">
                  <c:v>1260</c:v>
                </c:pt>
                <c:pt idx="1">
                  <c:v>7679</c:v>
                </c:pt>
                <c:pt idx="2">
                  <c:v>18333</c:v>
                </c:pt>
                <c:pt idx="3">
                  <c:v>32970</c:v>
                </c:pt>
                <c:pt idx="4">
                  <c:v>51199</c:v>
                </c:pt>
                <c:pt idx="5">
                  <c:v>62487</c:v>
                </c:pt>
                <c:pt idx="6">
                  <c:v>66017</c:v>
                </c:pt>
                <c:pt idx="7">
                  <c:v>63377</c:v>
                </c:pt>
                <c:pt idx="8">
                  <c:v>70993</c:v>
                </c:pt>
                <c:pt idx="9">
                  <c:v>54222</c:v>
                </c:pt>
              </c:numCache>
            </c:numRef>
          </c:val>
          <c:extLst>
            <c:ext xmlns:c16="http://schemas.microsoft.com/office/drawing/2014/chart" uri="{C3380CC4-5D6E-409C-BE32-E72D297353CC}">
              <c16:uniqueId val="{00000000-8F4F-400E-96CB-B6EDDD5B93BE}"/>
            </c:ext>
          </c:extLst>
        </c:ser>
        <c:dLbls>
          <c:showLegendKey val="0"/>
          <c:showVal val="0"/>
          <c:showCatName val="0"/>
          <c:showSerName val="0"/>
          <c:showPercent val="0"/>
          <c:showBubbleSize val="0"/>
        </c:dLbls>
        <c:gapWidth val="17"/>
        <c:axId val="1244795792"/>
        <c:axId val="1467406512"/>
      </c:barChart>
      <c:catAx>
        <c:axId val="1244795792"/>
        <c:scaling>
          <c:orientation val="minMax"/>
        </c:scaling>
        <c:delete val="0"/>
        <c:axPos val="b"/>
        <c:numFmt formatCode="General" sourceLinked="1"/>
        <c:majorTickMark val="none"/>
        <c:minorTickMark val="none"/>
        <c:tickLblPos val="nextTo"/>
        <c:crossAx val="1467406512"/>
        <c:crosses val="autoZero"/>
        <c:auto val="1"/>
        <c:lblAlgn val="ctr"/>
        <c:lblOffset val="100"/>
        <c:noMultiLvlLbl val="0"/>
      </c:catAx>
      <c:valAx>
        <c:axId val="1467406512"/>
        <c:scaling>
          <c:orientation val="minMax"/>
          <c:max val="71000"/>
        </c:scaling>
        <c:delete val="0"/>
        <c:axPos val="l"/>
        <c:title>
          <c:tx>
            <c:rich>
              <a:bodyPr/>
              <a:lstStyle/>
              <a:p>
                <a:pPr>
                  <a:defRPr/>
                </a:pPr>
                <a:r>
                  <a:rPr lang="en-US"/>
                  <a:t>Frequency</a:t>
                </a:r>
              </a:p>
            </c:rich>
          </c:tx>
          <c:overlay val="0"/>
        </c:title>
        <c:numFmt formatCode="General" sourceLinked="1"/>
        <c:majorTickMark val="none"/>
        <c:minorTickMark val="none"/>
        <c:tickLblPos val="nextTo"/>
        <c:spPr>
          <a:noFill/>
          <a:ln>
            <a:noFill/>
          </a:ln>
        </c:spPr>
        <c:crossAx val="1244795792"/>
        <c:crosses val="autoZero"/>
        <c:crossBetween val="between"/>
      </c:valAx>
      <c:spPr>
        <a:noFill/>
        <a:ln>
          <a:noFill/>
        </a:ln>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Temperature at Time of Accident</a:t>
            </a:r>
          </a:p>
        </c:rich>
      </c:tx>
      <c:overlay val="0"/>
    </c:title>
    <c:autoTitleDeleted val="0"/>
    <c:plotArea>
      <c:layout>
        <c:manualLayout>
          <c:layoutTarget val="inner"/>
          <c:xMode val="edge"/>
          <c:yMode val="edge"/>
          <c:x val="0.12324480385897707"/>
          <c:y val="0.16200380612800758"/>
          <c:w val="0.74065645172731787"/>
          <c:h val="0.75459982596515063"/>
        </c:manualLayout>
      </c:layout>
      <c:barChart>
        <c:barDir val="col"/>
        <c:grouping val="clustered"/>
        <c:varyColors val="1"/>
        <c:dLbls>
          <c:showLegendKey val="0"/>
          <c:showVal val="0"/>
          <c:showCatName val="0"/>
          <c:showSerName val="0"/>
          <c:showPercent val="0"/>
          <c:showBubbleSize val="0"/>
        </c:dLbls>
        <c:gapWidth val="18"/>
        <c:axId val="1295829904"/>
        <c:axId val="1467421488"/>
      </c:barChart>
      <c:catAx>
        <c:axId val="1295829904"/>
        <c:scaling>
          <c:orientation val="minMax"/>
        </c:scaling>
        <c:delete val="0"/>
        <c:axPos val="b"/>
        <c:numFmt formatCode="General" sourceLinked="1"/>
        <c:majorTickMark val="out"/>
        <c:minorTickMark val="none"/>
        <c:tickLblPos val="nextTo"/>
        <c:crossAx val="1467421488"/>
        <c:crosses val="autoZero"/>
        <c:auto val="1"/>
        <c:lblAlgn val="ctr"/>
        <c:lblOffset val="100"/>
        <c:noMultiLvlLbl val="0"/>
      </c:catAx>
      <c:valAx>
        <c:axId val="1467421488"/>
        <c:scaling>
          <c:orientation val="minMax"/>
          <c:max val="102000"/>
        </c:scaling>
        <c:delete val="0"/>
        <c:axPos val="l"/>
        <c:title>
          <c:tx>
            <c:rich>
              <a:bodyPr/>
              <a:lstStyle/>
              <a:p>
                <a:pPr>
                  <a:defRPr/>
                </a:pPr>
                <a:r>
                  <a:rPr lang="en-US"/>
                  <a:t>Frequency</a:t>
                </a:r>
              </a:p>
            </c:rich>
          </c:tx>
          <c:overlay val="0"/>
        </c:title>
        <c:numFmt formatCode="General" sourceLinked="1"/>
        <c:majorTickMark val="none"/>
        <c:minorTickMark val="none"/>
        <c:tickLblPos val="nextTo"/>
        <c:spPr>
          <a:noFill/>
          <a:ln>
            <a:noFill/>
          </a:ln>
        </c:spPr>
        <c:crossAx val="1295829904"/>
        <c:crosses val="autoZero"/>
        <c:crossBetween val="between"/>
      </c:valAx>
      <c:spPr>
        <a:noFill/>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time_pivot!$B$1</c:f>
              <c:strCache>
                <c:ptCount val="1"/>
                <c:pt idx="0">
                  <c:v>Frequency</c:v>
                </c:pt>
              </c:strCache>
            </c:strRef>
          </c:tx>
          <c:spPr>
            <a:solidFill>
              <a:schemeClr val="accent1"/>
            </a:solidFill>
            <a:ln>
              <a:solidFill>
                <a:schemeClr val="lt1"/>
              </a:solidFill>
            </a:ln>
            <a:effectLst/>
          </c:spPr>
          <c:invertIfNegative val="0"/>
          <c:dLbls>
            <c:delete val="1"/>
          </c:dLbls>
          <c:cat>
            <c:numRef>
              <c:f>time_pivot!$A$2:$A$25</c:f>
              <c:numCache>
                <c:formatCode>h:mm\ AM/PM</c:formatCode>
                <c:ptCount val="24"/>
                <c:pt idx="0">
                  <c:v>4.1666666666666664E-2</c:v>
                </c:pt>
                <c:pt idx="1">
                  <c:v>8.3333333333333329E-2</c:v>
                </c:pt>
                <c:pt idx="2">
                  <c:v>0.125</c:v>
                </c:pt>
                <c:pt idx="3">
                  <c:v>0.16666666666666666</c:v>
                </c:pt>
                <c:pt idx="4">
                  <c:v>0.20833333333333334</c:v>
                </c:pt>
                <c:pt idx="5">
                  <c:v>0.25</c:v>
                </c:pt>
                <c:pt idx="6">
                  <c:v>0.29166666666666669</c:v>
                </c:pt>
                <c:pt idx="7">
                  <c:v>0.33333333333333331</c:v>
                </c:pt>
                <c:pt idx="8">
                  <c:v>0.375</c:v>
                </c:pt>
                <c:pt idx="9">
                  <c:v>0.41666666666666669</c:v>
                </c:pt>
                <c:pt idx="10">
                  <c:v>0.45833333333333331</c:v>
                </c:pt>
                <c:pt idx="11">
                  <c:v>0.5</c:v>
                </c:pt>
                <c:pt idx="12">
                  <c:v>0.54166666666666663</c:v>
                </c:pt>
                <c:pt idx="13">
                  <c:v>0.58333333333333337</c:v>
                </c:pt>
                <c:pt idx="14">
                  <c:v>0.625</c:v>
                </c:pt>
                <c:pt idx="15">
                  <c:v>0.66666666666666663</c:v>
                </c:pt>
                <c:pt idx="16">
                  <c:v>0.70833333333333337</c:v>
                </c:pt>
                <c:pt idx="17">
                  <c:v>0.75</c:v>
                </c:pt>
                <c:pt idx="18">
                  <c:v>0.79166666666666663</c:v>
                </c:pt>
                <c:pt idx="19">
                  <c:v>0.83333333333333337</c:v>
                </c:pt>
                <c:pt idx="20">
                  <c:v>0.875</c:v>
                </c:pt>
                <c:pt idx="21">
                  <c:v>0.91666666666666663</c:v>
                </c:pt>
                <c:pt idx="22">
                  <c:v>0.95833333333333337</c:v>
                </c:pt>
                <c:pt idx="23">
                  <c:v>0</c:v>
                </c:pt>
              </c:numCache>
            </c:numRef>
          </c:cat>
          <c:val>
            <c:numRef>
              <c:f>time_pivot!$B$2:$B$25</c:f>
              <c:numCache>
                <c:formatCode>General</c:formatCode>
                <c:ptCount val="24"/>
                <c:pt idx="0">
                  <c:v>3762</c:v>
                </c:pt>
                <c:pt idx="1">
                  <c:v>2971</c:v>
                </c:pt>
                <c:pt idx="2">
                  <c:v>3216</c:v>
                </c:pt>
                <c:pt idx="3">
                  <c:v>2641</c:v>
                </c:pt>
                <c:pt idx="4">
                  <c:v>5609</c:v>
                </c:pt>
                <c:pt idx="5">
                  <c:v>8835</c:v>
                </c:pt>
                <c:pt idx="6">
                  <c:v>17461</c:v>
                </c:pt>
                <c:pt idx="7">
                  <c:v>31148</c:v>
                </c:pt>
                <c:pt idx="8">
                  <c:v>36700</c:v>
                </c:pt>
                <c:pt idx="9">
                  <c:v>31061</c:v>
                </c:pt>
                <c:pt idx="10">
                  <c:v>28705</c:v>
                </c:pt>
                <c:pt idx="11">
                  <c:v>28218</c:v>
                </c:pt>
                <c:pt idx="12">
                  <c:v>23061</c:v>
                </c:pt>
                <c:pt idx="13">
                  <c:v>21036</c:v>
                </c:pt>
                <c:pt idx="14">
                  <c:v>22395</c:v>
                </c:pt>
                <c:pt idx="15">
                  <c:v>21394</c:v>
                </c:pt>
                <c:pt idx="16">
                  <c:v>26491</c:v>
                </c:pt>
                <c:pt idx="17">
                  <c:v>29358</c:v>
                </c:pt>
                <c:pt idx="18">
                  <c:v>26087</c:v>
                </c:pt>
                <c:pt idx="19">
                  <c:v>22291</c:v>
                </c:pt>
                <c:pt idx="20">
                  <c:v>19498</c:v>
                </c:pt>
                <c:pt idx="21">
                  <c:v>13160</c:v>
                </c:pt>
                <c:pt idx="22">
                  <c:v>9825</c:v>
                </c:pt>
                <c:pt idx="23">
                  <c:v>4081</c:v>
                </c:pt>
              </c:numCache>
            </c:numRef>
          </c:val>
          <c:extLst>
            <c:ext xmlns:c16="http://schemas.microsoft.com/office/drawing/2014/chart" uri="{C3380CC4-5D6E-409C-BE32-E72D297353CC}">
              <c16:uniqueId val="{00000000-FB68-49C4-9D6F-7ACE30497304}"/>
            </c:ext>
          </c:extLst>
        </c:ser>
        <c:dLbls>
          <c:showLegendKey val="0"/>
          <c:showVal val="0"/>
          <c:showCatName val="1"/>
          <c:showSerName val="0"/>
          <c:showPercent val="1"/>
          <c:showBubbleSize val="0"/>
        </c:dLbls>
        <c:gapWidth val="29"/>
        <c:axId val="2093208384"/>
        <c:axId val="2092809936"/>
      </c:barChart>
      <c:catAx>
        <c:axId val="2093208384"/>
        <c:scaling>
          <c:orientation val="minMax"/>
        </c:scaling>
        <c:delete val="0"/>
        <c:axPos val="b"/>
        <c:numFmt formatCode="h:mm\ AM/P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2092809936"/>
        <c:crosses val="autoZero"/>
        <c:auto val="1"/>
        <c:lblAlgn val="ctr"/>
        <c:lblOffset val="100"/>
        <c:noMultiLvlLbl val="0"/>
      </c:catAx>
      <c:valAx>
        <c:axId val="2092809936"/>
        <c:scaling>
          <c:orientation val="minMax"/>
          <c:max val="3700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2093208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Temperature at Time of Accident</a:t>
            </a:r>
          </a:p>
        </c:rich>
      </c:tx>
      <c:overlay val="0"/>
    </c:title>
    <c:autoTitleDeleted val="0"/>
    <c:plotArea>
      <c:layout>
        <c:manualLayout>
          <c:layoutTarget val="inner"/>
          <c:xMode val="edge"/>
          <c:yMode val="edge"/>
          <c:x val="0.12324480385897707"/>
          <c:y val="0.16200380612800758"/>
          <c:w val="0.74065645172731787"/>
          <c:h val="0.75459982596515063"/>
        </c:manualLayout>
      </c:layout>
      <c:barChart>
        <c:barDir val="col"/>
        <c:grouping val="clustered"/>
        <c:varyColors val="1"/>
        <c:dLbls>
          <c:showLegendKey val="0"/>
          <c:showVal val="0"/>
          <c:showCatName val="0"/>
          <c:showSerName val="0"/>
          <c:showPercent val="0"/>
          <c:showBubbleSize val="0"/>
        </c:dLbls>
        <c:gapWidth val="18"/>
        <c:axId val="1295829904"/>
        <c:axId val="1467421488"/>
      </c:barChart>
      <c:catAx>
        <c:axId val="1295829904"/>
        <c:scaling>
          <c:orientation val="minMax"/>
        </c:scaling>
        <c:delete val="0"/>
        <c:axPos val="b"/>
        <c:numFmt formatCode="General" sourceLinked="1"/>
        <c:majorTickMark val="out"/>
        <c:minorTickMark val="none"/>
        <c:tickLblPos val="nextTo"/>
        <c:crossAx val="1467421488"/>
        <c:crosses val="autoZero"/>
        <c:auto val="1"/>
        <c:lblAlgn val="ctr"/>
        <c:lblOffset val="100"/>
        <c:noMultiLvlLbl val="0"/>
      </c:catAx>
      <c:valAx>
        <c:axId val="1467421488"/>
        <c:scaling>
          <c:orientation val="minMax"/>
          <c:max val="102000"/>
        </c:scaling>
        <c:delete val="0"/>
        <c:axPos val="l"/>
        <c:title>
          <c:tx>
            <c:rich>
              <a:bodyPr/>
              <a:lstStyle/>
              <a:p>
                <a:pPr>
                  <a:defRPr/>
                </a:pPr>
                <a:r>
                  <a:rPr lang="en-US"/>
                  <a:t>Frequency</a:t>
                </a:r>
              </a:p>
            </c:rich>
          </c:tx>
          <c:overlay val="0"/>
        </c:title>
        <c:numFmt formatCode="General" sourceLinked="1"/>
        <c:majorTickMark val="none"/>
        <c:minorTickMark val="none"/>
        <c:tickLblPos val="nextTo"/>
        <c:spPr>
          <a:noFill/>
          <a:ln>
            <a:noFill/>
          </a:ln>
        </c:spPr>
        <c:crossAx val="1295829904"/>
        <c:crosses val="autoZero"/>
        <c:crossBetween val="between"/>
      </c:valAx>
      <c:spPr>
        <a:noFill/>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6">
  <cs:axisTitle>
    <cs:lnRef idx="0"/>
    <cs:fillRef idx="0"/>
    <cs:effectRef idx="0"/>
    <cs:fontRef idx="minor">
      <a:schemeClr val="tx1">
        <a:lumMod val="65000"/>
        <a:lumOff val="35000"/>
      </a:schemeClr>
    </cs:fontRef>
    <cs:spPr>
      <a:solidFill>
        <a:schemeClr val="bg1">
          <a:lumMod val="65000"/>
        </a:schemeClr>
      </a:solidFill>
      <a:ln>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1000" b="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600" b="1" cap="all"/>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E6239-9B94-4E59-A5DD-D823BE0DBE7C}" type="datetimeFigureOut">
              <a:rPr lang="en-US" smtClean="0"/>
              <a:t>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D051B-5821-438D-85D7-5B205B45EF49}" type="slidenum">
              <a:rPr lang="en-US" smtClean="0"/>
              <a:t>‹#›</a:t>
            </a:fld>
            <a:endParaRPr lang="en-US"/>
          </a:p>
        </p:txBody>
      </p:sp>
    </p:spTree>
    <p:extLst>
      <p:ext uri="{BB962C8B-B14F-4D97-AF65-F5344CB8AC3E}">
        <p14:creationId xmlns:p14="http://schemas.microsoft.com/office/powerpoint/2010/main" val="306695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887D8-FCE0-48F6-B082-324540F7CB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82C263-3618-49C1-BD85-20A3665DE8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C75652-6004-4D3A-8300-3E1C0F502AF7}"/>
              </a:ext>
            </a:extLst>
          </p:cNvPr>
          <p:cNvSpPr>
            <a:spLocks noGrp="1"/>
          </p:cNvSpPr>
          <p:nvPr>
            <p:ph type="dt" sz="half" idx="10"/>
          </p:nvPr>
        </p:nvSpPr>
        <p:spPr/>
        <p:txBody>
          <a:bodyPr/>
          <a:lstStyle/>
          <a:p>
            <a:fld id="{83A72566-6D10-4A5B-9E18-D411CCDEAC82}" type="datetime1">
              <a:rPr lang="en-US" smtClean="0"/>
              <a:t>1/5/2020</a:t>
            </a:fld>
            <a:endParaRPr lang="en-US"/>
          </a:p>
        </p:txBody>
      </p:sp>
      <p:sp>
        <p:nvSpPr>
          <p:cNvPr id="5" name="Footer Placeholder 4">
            <a:extLst>
              <a:ext uri="{FF2B5EF4-FFF2-40B4-BE49-F238E27FC236}">
                <a16:creationId xmlns:a16="http://schemas.microsoft.com/office/drawing/2014/main" id="{8FB2D0E1-04AE-48D9-A455-767ED6D2A28D}"/>
              </a:ext>
            </a:extLst>
          </p:cNvPr>
          <p:cNvSpPr>
            <a:spLocks noGrp="1"/>
          </p:cNvSpPr>
          <p:nvPr>
            <p:ph type="ftr" sz="quarter" idx="11"/>
          </p:nvPr>
        </p:nvSpPr>
        <p:spPr/>
        <p:txBody>
          <a:bodyPr/>
          <a:lstStyle/>
          <a:p>
            <a:r>
              <a:rPr lang="en-US"/>
              <a:t>Text here</a:t>
            </a:r>
          </a:p>
        </p:txBody>
      </p:sp>
      <p:sp>
        <p:nvSpPr>
          <p:cNvPr id="6" name="Slide Number Placeholder 5">
            <a:extLst>
              <a:ext uri="{FF2B5EF4-FFF2-40B4-BE49-F238E27FC236}">
                <a16:creationId xmlns:a16="http://schemas.microsoft.com/office/drawing/2014/main" id="{9C160387-B828-4A16-A003-8BD6FF024072}"/>
              </a:ext>
            </a:extLst>
          </p:cNvPr>
          <p:cNvSpPr>
            <a:spLocks noGrp="1"/>
          </p:cNvSpPr>
          <p:nvPr>
            <p:ph type="sldNum" sz="quarter" idx="12"/>
          </p:nvPr>
        </p:nvSpPr>
        <p:spPr/>
        <p:txBody>
          <a:bodyPr/>
          <a:lstStyle/>
          <a:p>
            <a:fld id="{E25E4727-879C-46F9-A21A-7BD71216296C}" type="slidenum">
              <a:rPr lang="en-US" smtClean="0"/>
              <a:t>‹#›</a:t>
            </a:fld>
            <a:endParaRPr lang="en-US"/>
          </a:p>
        </p:txBody>
      </p:sp>
    </p:spTree>
    <p:extLst>
      <p:ext uri="{BB962C8B-B14F-4D97-AF65-F5344CB8AC3E}">
        <p14:creationId xmlns:p14="http://schemas.microsoft.com/office/powerpoint/2010/main" val="385124688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4A9E9-411B-43D6-A9B1-C05A8A448B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486E48-14FA-44E4-9505-DEF36C1CB9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6217D-E84E-4C1F-82A7-8FABF3E583C2}"/>
              </a:ext>
            </a:extLst>
          </p:cNvPr>
          <p:cNvSpPr>
            <a:spLocks noGrp="1"/>
          </p:cNvSpPr>
          <p:nvPr>
            <p:ph type="dt" sz="half" idx="10"/>
          </p:nvPr>
        </p:nvSpPr>
        <p:spPr/>
        <p:txBody>
          <a:bodyPr/>
          <a:lstStyle/>
          <a:p>
            <a:fld id="{57C23D4F-26D2-4A32-81E7-5133AAF02C91}" type="datetime1">
              <a:rPr lang="en-US" smtClean="0"/>
              <a:t>1/5/2020</a:t>
            </a:fld>
            <a:endParaRPr lang="en-US"/>
          </a:p>
        </p:txBody>
      </p:sp>
      <p:sp>
        <p:nvSpPr>
          <p:cNvPr id="5" name="Footer Placeholder 4">
            <a:extLst>
              <a:ext uri="{FF2B5EF4-FFF2-40B4-BE49-F238E27FC236}">
                <a16:creationId xmlns:a16="http://schemas.microsoft.com/office/drawing/2014/main" id="{4D989D2E-6C0D-4E3A-9D04-A4F3DEFC087F}"/>
              </a:ext>
            </a:extLst>
          </p:cNvPr>
          <p:cNvSpPr>
            <a:spLocks noGrp="1"/>
          </p:cNvSpPr>
          <p:nvPr>
            <p:ph type="ftr" sz="quarter" idx="11"/>
          </p:nvPr>
        </p:nvSpPr>
        <p:spPr/>
        <p:txBody>
          <a:bodyPr/>
          <a:lstStyle/>
          <a:p>
            <a:r>
              <a:rPr lang="en-US"/>
              <a:t>Text here</a:t>
            </a:r>
          </a:p>
        </p:txBody>
      </p:sp>
      <p:sp>
        <p:nvSpPr>
          <p:cNvPr id="6" name="Slide Number Placeholder 5">
            <a:extLst>
              <a:ext uri="{FF2B5EF4-FFF2-40B4-BE49-F238E27FC236}">
                <a16:creationId xmlns:a16="http://schemas.microsoft.com/office/drawing/2014/main" id="{5A83832E-28C9-4579-9828-F6B8230B17A2}"/>
              </a:ext>
            </a:extLst>
          </p:cNvPr>
          <p:cNvSpPr>
            <a:spLocks noGrp="1"/>
          </p:cNvSpPr>
          <p:nvPr>
            <p:ph type="sldNum" sz="quarter" idx="12"/>
          </p:nvPr>
        </p:nvSpPr>
        <p:spPr/>
        <p:txBody>
          <a:bodyPr/>
          <a:lstStyle/>
          <a:p>
            <a:fld id="{E25E4727-879C-46F9-A21A-7BD71216296C}" type="slidenum">
              <a:rPr lang="en-US" smtClean="0"/>
              <a:t>‹#›</a:t>
            </a:fld>
            <a:endParaRPr lang="en-US"/>
          </a:p>
        </p:txBody>
      </p:sp>
    </p:spTree>
    <p:extLst>
      <p:ext uri="{BB962C8B-B14F-4D97-AF65-F5344CB8AC3E}">
        <p14:creationId xmlns:p14="http://schemas.microsoft.com/office/powerpoint/2010/main" val="203516874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A1364E-EF6E-400D-B7E7-EDABB15653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59B996-AFCB-41F4-B416-0D9331BE52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88AF2-040E-446D-99AD-C3965DD02301}"/>
              </a:ext>
            </a:extLst>
          </p:cNvPr>
          <p:cNvSpPr>
            <a:spLocks noGrp="1"/>
          </p:cNvSpPr>
          <p:nvPr>
            <p:ph type="dt" sz="half" idx="10"/>
          </p:nvPr>
        </p:nvSpPr>
        <p:spPr/>
        <p:txBody>
          <a:bodyPr/>
          <a:lstStyle/>
          <a:p>
            <a:fld id="{57C23D4F-26D2-4A32-81E7-5133AAF02C91}" type="datetime1">
              <a:rPr lang="en-US" smtClean="0"/>
              <a:t>1/5/2020</a:t>
            </a:fld>
            <a:endParaRPr lang="en-US"/>
          </a:p>
        </p:txBody>
      </p:sp>
      <p:sp>
        <p:nvSpPr>
          <p:cNvPr id="5" name="Footer Placeholder 4">
            <a:extLst>
              <a:ext uri="{FF2B5EF4-FFF2-40B4-BE49-F238E27FC236}">
                <a16:creationId xmlns:a16="http://schemas.microsoft.com/office/drawing/2014/main" id="{2DEABC7E-07F0-42EF-A0CB-99958D28DE77}"/>
              </a:ext>
            </a:extLst>
          </p:cNvPr>
          <p:cNvSpPr>
            <a:spLocks noGrp="1"/>
          </p:cNvSpPr>
          <p:nvPr>
            <p:ph type="ftr" sz="quarter" idx="11"/>
          </p:nvPr>
        </p:nvSpPr>
        <p:spPr/>
        <p:txBody>
          <a:bodyPr/>
          <a:lstStyle/>
          <a:p>
            <a:r>
              <a:rPr lang="en-US"/>
              <a:t>Text here</a:t>
            </a:r>
          </a:p>
        </p:txBody>
      </p:sp>
      <p:sp>
        <p:nvSpPr>
          <p:cNvPr id="6" name="Slide Number Placeholder 5">
            <a:extLst>
              <a:ext uri="{FF2B5EF4-FFF2-40B4-BE49-F238E27FC236}">
                <a16:creationId xmlns:a16="http://schemas.microsoft.com/office/drawing/2014/main" id="{43FFC585-D5C8-4856-9A7C-733A4CD54899}"/>
              </a:ext>
            </a:extLst>
          </p:cNvPr>
          <p:cNvSpPr>
            <a:spLocks noGrp="1"/>
          </p:cNvSpPr>
          <p:nvPr>
            <p:ph type="sldNum" sz="quarter" idx="12"/>
          </p:nvPr>
        </p:nvSpPr>
        <p:spPr/>
        <p:txBody>
          <a:bodyPr/>
          <a:lstStyle/>
          <a:p>
            <a:fld id="{E25E4727-879C-46F9-A21A-7BD71216296C}" type="slidenum">
              <a:rPr lang="en-US" smtClean="0"/>
              <a:t>‹#›</a:t>
            </a:fld>
            <a:endParaRPr lang="en-US"/>
          </a:p>
        </p:txBody>
      </p:sp>
    </p:spTree>
    <p:extLst>
      <p:ext uri="{BB962C8B-B14F-4D97-AF65-F5344CB8AC3E}">
        <p14:creationId xmlns:p14="http://schemas.microsoft.com/office/powerpoint/2010/main" val="253361165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59DEF-2EBF-4C92-BC0B-DBD774C8C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EAF078-B77A-49B0-A334-EC683210E2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3B8A4-0943-4C0E-809D-D95C81FF0313}"/>
              </a:ext>
            </a:extLst>
          </p:cNvPr>
          <p:cNvSpPr>
            <a:spLocks noGrp="1"/>
          </p:cNvSpPr>
          <p:nvPr>
            <p:ph type="dt" sz="half" idx="10"/>
          </p:nvPr>
        </p:nvSpPr>
        <p:spPr/>
        <p:txBody>
          <a:bodyPr/>
          <a:lstStyle/>
          <a:p>
            <a:fld id="{57C23D4F-26D2-4A32-81E7-5133AAF02C91}" type="datetime1">
              <a:rPr lang="en-US" smtClean="0"/>
              <a:t>1/5/2020</a:t>
            </a:fld>
            <a:endParaRPr lang="en-US"/>
          </a:p>
        </p:txBody>
      </p:sp>
      <p:sp>
        <p:nvSpPr>
          <p:cNvPr id="5" name="Footer Placeholder 4">
            <a:extLst>
              <a:ext uri="{FF2B5EF4-FFF2-40B4-BE49-F238E27FC236}">
                <a16:creationId xmlns:a16="http://schemas.microsoft.com/office/drawing/2014/main" id="{CE627CF0-5C69-4517-B1FD-466B1E77A4AE}"/>
              </a:ext>
            </a:extLst>
          </p:cNvPr>
          <p:cNvSpPr>
            <a:spLocks noGrp="1"/>
          </p:cNvSpPr>
          <p:nvPr>
            <p:ph type="ftr" sz="quarter" idx="11"/>
          </p:nvPr>
        </p:nvSpPr>
        <p:spPr/>
        <p:txBody>
          <a:bodyPr/>
          <a:lstStyle/>
          <a:p>
            <a:r>
              <a:rPr lang="en-US"/>
              <a:t>Text here</a:t>
            </a:r>
          </a:p>
        </p:txBody>
      </p:sp>
      <p:sp>
        <p:nvSpPr>
          <p:cNvPr id="6" name="Slide Number Placeholder 5">
            <a:extLst>
              <a:ext uri="{FF2B5EF4-FFF2-40B4-BE49-F238E27FC236}">
                <a16:creationId xmlns:a16="http://schemas.microsoft.com/office/drawing/2014/main" id="{968D91AA-0FF9-45B8-A101-067A5F2F45C5}"/>
              </a:ext>
            </a:extLst>
          </p:cNvPr>
          <p:cNvSpPr>
            <a:spLocks noGrp="1"/>
          </p:cNvSpPr>
          <p:nvPr>
            <p:ph type="sldNum" sz="quarter" idx="12"/>
          </p:nvPr>
        </p:nvSpPr>
        <p:spPr/>
        <p:txBody>
          <a:bodyPr/>
          <a:lstStyle/>
          <a:p>
            <a:fld id="{E25E4727-879C-46F9-A21A-7BD71216296C}" type="slidenum">
              <a:rPr lang="en-US" smtClean="0"/>
              <a:t>‹#›</a:t>
            </a:fld>
            <a:endParaRPr lang="en-US"/>
          </a:p>
        </p:txBody>
      </p:sp>
    </p:spTree>
    <p:extLst>
      <p:ext uri="{BB962C8B-B14F-4D97-AF65-F5344CB8AC3E}">
        <p14:creationId xmlns:p14="http://schemas.microsoft.com/office/powerpoint/2010/main" val="35074927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89297-DE63-422D-A0B7-A163575468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B35E2D-FA93-4DEA-8E46-30A64CFEDD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6A0977-C8E2-418D-B25C-51703E8BFF32}"/>
              </a:ext>
            </a:extLst>
          </p:cNvPr>
          <p:cNvSpPr>
            <a:spLocks noGrp="1"/>
          </p:cNvSpPr>
          <p:nvPr>
            <p:ph type="dt" sz="half" idx="10"/>
          </p:nvPr>
        </p:nvSpPr>
        <p:spPr/>
        <p:txBody>
          <a:bodyPr/>
          <a:lstStyle/>
          <a:p>
            <a:fld id="{39177DBE-69B5-484B-BFD2-D24F30ECEB31}" type="datetime1">
              <a:rPr lang="en-US" smtClean="0"/>
              <a:t>1/5/2020</a:t>
            </a:fld>
            <a:endParaRPr lang="en-US"/>
          </a:p>
        </p:txBody>
      </p:sp>
      <p:sp>
        <p:nvSpPr>
          <p:cNvPr id="5" name="Footer Placeholder 4">
            <a:extLst>
              <a:ext uri="{FF2B5EF4-FFF2-40B4-BE49-F238E27FC236}">
                <a16:creationId xmlns:a16="http://schemas.microsoft.com/office/drawing/2014/main" id="{34AE2033-879F-4185-ACBD-08D596DA28FD}"/>
              </a:ext>
            </a:extLst>
          </p:cNvPr>
          <p:cNvSpPr>
            <a:spLocks noGrp="1"/>
          </p:cNvSpPr>
          <p:nvPr>
            <p:ph type="ftr" sz="quarter" idx="11"/>
          </p:nvPr>
        </p:nvSpPr>
        <p:spPr/>
        <p:txBody>
          <a:bodyPr/>
          <a:lstStyle/>
          <a:p>
            <a:r>
              <a:rPr lang="en-US"/>
              <a:t>Text here</a:t>
            </a:r>
          </a:p>
        </p:txBody>
      </p:sp>
      <p:sp>
        <p:nvSpPr>
          <p:cNvPr id="6" name="Slide Number Placeholder 5">
            <a:extLst>
              <a:ext uri="{FF2B5EF4-FFF2-40B4-BE49-F238E27FC236}">
                <a16:creationId xmlns:a16="http://schemas.microsoft.com/office/drawing/2014/main" id="{F75BF786-28D3-4D3C-8455-78F86C4E118E}"/>
              </a:ext>
            </a:extLst>
          </p:cNvPr>
          <p:cNvSpPr>
            <a:spLocks noGrp="1"/>
          </p:cNvSpPr>
          <p:nvPr>
            <p:ph type="sldNum" sz="quarter" idx="12"/>
          </p:nvPr>
        </p:nvSpPr>
        <p:spPr/>
        <p:txBody>
          <a:bodyPr/>
          <a:lstStyle/>
          <a:p>
            <a:fld id="{E25E4727-879C-46F9-A21A-7BD71216296C}" type="slidenum">
              <a:rPr lang="en-US" smtClean="0"/>
              <a:t>‹#›</a:t>
            </a:fld>
            <a:endParaRPr lang="en-US"/>
          </a:p>
        </p:txBody>
      </p:sp>
    </p:spTree>
    <p:extLst>
      <p:ext uri="{BB962C8B-B14F-4D97-AF65-F5344CB8AC3E}">
        <p14:creationId xmlns:p14="http://schemas.microsoft.com/office/powerpoint/2010/main" val="20124303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4057-BC61-4E63-B5FC-A86D30852A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D33B3C-FFCE-4D2B-9FCD-EFCDD53450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7BF99F-1E2D-4099-9E4D-57922A5E5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341459-A408-4BA9-B013-1BB4CA0F3C67}"/>
              </a:ext>
            </a:extLst>
          </p:cNvPr>
          <p:cNvSpPr>
            <a:spLocks noGrp="1"/>
          </p:cNvSpPr>
          <p:nvPr>
            <p:ph type="dt" sz="half" idx="10"/>
          </p:nvPr>
        </p:nvSpPr>
        <p:spPr/>
        <p:txBody>
          <a:bodyPr/>
          <a:lstStyle/>
          <a:p>
            <a:fld id="{57C23D4F-26D2-4A32-81E7-5133AAF02C91}" type="datetime1">
              <a:rPr lang="en-US" smtClean="0"/>
              <a:t>1/5/2020</a:t>
            </a:fld>
            <a:endParaRPr lang="en-US"/>
          </a:p>
        </p:txBody>
      </p:sp>
      <p:sp>
        <p:nvSpPr>
          <p:cNvPr id="6" name="Footer Placeholder 5">
            <a:extLst>
              <a:ext uri="{FF2B5EF4-FFF2-40B4-BE49-F238E27FC236}">
                <a16:creationId xmlns:a16="http://schemas.microsoft.com/office/drawing/2014/main" id="{18F03ABE-E877-449D-9A4C-BF438B5B295F}"/>
              </a:ext>
            </a:extLst>
          </p:cNvPr>
          <p:cNvSpPr>
            <a:spLocks noGrp="1"/>
          </p:cNvSpPr>
          <p:nvPr>
            <p:ph type="ftr" sz="quarter" idx="11"/>
          </p:nvPr>
        </p:nvSpPr>
        <p:spPr/>
        <p:txBody>
          <a:bodyPr/>
          <a:lstStyle/>
          <a:p>
            <a:r>
              <a:rPr lang="en-US"/>
              <a:t>Text here</a:t>
            </a:r>
          </a:p>
        </p:txBody>
      </p:sp>
      <p:sp>
        <p:nvSpPr>
          <p:cNvPr id="7" name="Slide Number Placeholder 6">
            <a:extLst>
              <a:ext uri="{FF2B5EF4-FFF2-40B4-BE49-F238E27FC236}">
                <a16:creationId xmlns:a16="http://schemas.microsoft.com/office/drawing/2014/main" id="{8F18F426-A39C-4509-9C21-2F2C4B2C569E}"/>
              </a:ext>
            </a:extLst>
          </p:cNvPr>
          <p:cNvSpPr>
            <a:spLocks noGrp="1"/>
          </p:cNvSpPr>
          <p:nvPr>
            <p:ph type="sldNum" sz="quarter" idx="12"/>
          </p:nvPr>
        </p:nvSpPr>
        <p:spPr/>
        <p:txBody>
          <a:bodyPr/>
          <a:lstStyle/>
          <a:p>
            <a:fld id="{E25E4727-879C-46F9-A21A-7BD71216296C}" type="slidenum">
              <a:rPr lang="en-US" smtClean="0"/>
              <a:t>‹#›</a:t>
            </a:fld>
            <a:endParaRPr lang="en-US"/>
          </a:p>
        </p:txBody>
      </p:sp>
    </p:spTree>
    <p:extLst>
      <p:ext uri="{BB962C8B-B14F-4D97-AF65-F5344CB8AC3E}">
        <p14:creationId xmlns:p14="http://schemas.microsoft.com/office/powerpoint/2010/main" val="3617481696"/>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79DF4-5823-4C95-88B5-361FD8B11B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80CB9D-D6EB-4DD5-9BE2-8947DD3B0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B5166-801F-4019-AAAD-5A54F67F43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E58466-F8A6-40C1-8B31-C19FC85326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2F615F-070A-4B9B-8623-5F57D4EDBD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F00F50-F5C2-444B-B7D3-ACB7F73AB071}"/>
              </a:ext>
            </a:extLst>
          </p:cNvPr>
          <p:cNvSpPr>
            <a:spLocks noGrp="1"/>
          </p:cNvSpPr>
          <p:nvPr>
            <p:ph type="dt" sz="half" idx="10"/>
          </p:nvPr>
        </p:nvSpPr>
        <p:spPr/>
        <p:txBody>
          <a:bodyPr/>
          <a:lstStyle/>
          <a:p>
            <a:fld id="{57C23D4F-26D2-4A32-81E7-5133AAF02C91}" type="datetime1">
              <a:rPr lang="en-US" smtClean="0"/>
              <a:t>1/5/2020</a:t>
            </a:fld>
            <a:endParaRPr lang="en-US"/>
          </a:p>
        </p:txBody>
      </p:sp>
      <p:sp>
        <p:nvSpPr>
          <p:cNvPr id="8" name="Footer Placeholder 7">
            <a:extLst>
              <a:ext uri="{FF2B5EF4-FFF2-40B4-BE49-F238E27FC236}">
                <a16:creationId xmlns:a16="http://schemas.microsoft.com/office/drawing/2014/main" id="{B471AF5C-33BF-47FA-A128-20E491ED4159}"/>
              </a:ext>
            </a:extLst>
          </p:cNvPr>
          <p:cNvSpPr>
            <a:spLocks noGrp="1"/>
          </p:cNvSpPr>
          <p:nvPr>
            <p:ph type="ftr" sz="quarter" idx="11"/>
          </p:nvPr>
        </p:nvSpPr>
        <p:spPr/>
        <p:txBody>
          <a:bodyPr/>
          <a:lstStyle/>
          <a:p>
            <a:r>
              <a:rPr lang="en-US"/>
              <a:t>Text here</a:t>
            </a:r>
          </a:p>
        </p:txBody>
      </p:sp>
      <p:sp>
        <p:nvSpPr>
          <p:cNvPr id="9" name="Slide Number Placeholder 8">
            <a:extLst>
              <a:ext uri="{FF2B5EF4-FFF2-40B4-BE49-F238E27FC236}">
                <a16:creationId xmlns:a16="http://schemas.microsoft.com/office/drawing/2014/main" id="{494AAC8D-601F-45BC-9890-5493AD0C0570}"/>
              </a:ext>
            </a:extLst>
          </p:cNvPr>
          <p:cNvSpPr>
            <a:spLocks noGrp="1"/>
          </p:cNvSpPr>
          <p:nvPr>
            <p:ph type="sldNum" sz="quarter" idx="12"/>
          </p:nvPr>
        </p:nvSpPr>
        <p:spPr/>
        <p:txBody>
          <a:bodyPr/>
          <a:lstStyle/>
          <a:p>
            <a:fld id="{E25E4727-879C-46F9-A21A-7BD71216296C}" type="slidenum">
              <a:rPr lang="en-US" smtClean="0"/>
              <a:t>‹#›</a:t>
            </a:fld>
            <a:endParaRPr lang="en-US"/>
          </a:p>
        </p:txBody>
      </p:sp>
    </p:spTree>
    <p:extLst>
      <p:ext uri="{BB962C8B-B14F-4D97-AF65-F5344CB8AC3E}">
        <p14:creationId xmlns:p14="http://schemas.microsoft.com/office/powerpoint/2010/main" val="118857140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0F36-5E24-4970-A992-BC25A5EDD0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056F45-005D-4E16-9AE9-1DC0C21EE1FF}"/>
              </a:ext>
            </a:extLst>
          </p:cNvPr>
          <p:cNvSpPr>
            <a:spLocks noGrp="1"/>
          </p:cNvSpPr>
          <p:nvPr>
            <p:ph type="dt" sz="half" idx="10"/>
          </p:nvPr>
        </p:nvSpPr>
        <p:spPr/>
        <p:txBody>
          <a:bodyPr/>
          <a:lstStyle/>
          <a:p>
            <a:fld id="{7B489171-41AE-4410-A70A-CBD0CE7E3E33}" type="datetime1">
              <a:rPr lang="en-US" smtClean="0"/>
              <a:t>1/5/2020</a:t>
            </a:fld>
            <a:endParaRPr lang="en-US"/>
          </a:p>
        </p:txBody>
      </p:sp>
      <p:sp>
        <p:nvSpPr>
          <p:cNvPr id="4" name="Footer Placeholder 3">
            <a:extLst>
              <a:ext uri="{FF2B5EF4-FFF2-40B4-BE49-F238E27FC236}">
                <a16:creationId xmlns:a16="http://schemas.microsoft.com/office/drawing/2014/main" id="{D238EB83-654C-41D1-9BBC-F58A3BB05100}"/>
              </a:ext>
            </a:extLst>
          </p:cNvPr>
          <p:cNvSpPr>
            <a:spLocks noGrp="1"/>
          </p:cNvSpPr>
          <p:nvPr>
            <p:ph type="ftr" sz="quarter" idx="11"/>
          </p:nvPr>
        </p:nvSpPr>
        <p:spPr/>
        <p:txBody>
          <a:bodyPr/>
          <a:lstStyle/>
          <a:p>
            <a:r>
              <a:rPr lang="en-US"/>
              <a:t>Text here</a:t>
            </a:r>
          </a:p>
        </p:txBody>
      </p:sp>
      <p:sp>
        <p:nvSpPr>
          <p:cNvPr id="5" name="Slide Number Placeholder 4">
            <a:extLst>
              <a:ext uri="{FF2B5EF4-FFF2-40B4-BE49-F238E27FC236}">
                <a16:creationId xmlns:a16="http://schemas.microsoft.com/office/drawing/2014/main" id="{881EF45B-A0F3-44F9-8EF4-3EFAA202A69E}"/>
              </a:ext>
            </a:extLst>
          </p:cNvPr>
          <p:cNvSpPr>
            <a:spLocks noGrp="1"/>
          </p:cNvSpPr>
          <p:nvPr>
            <p:ph type="sldNum" sz="quarter" idx="12"/>
          </p:nvPr>
        </p:nvSpPr>
        <p:spPr/>
        <p:txBody>
          <a:bodyPr/>
          <a:lstStyle/>
          <a:p>
            <a:fld id="{E25E4727-879C-46F9-A21A-7BD71216296C}" type="slidenum">
              <a:rPr lang="en-US" smtClean="0"/>
              <a:t>‹#›</a:t>
            </a:fld>
            <a:endParaRPr lang="en-US"/>
          </a:p>
        </p:txBody>
      </p:sp>
    </p:spTree>
    <p:extLst>
      <p:ext uri="{BB962C8B-B14F-4D97-AF65-F5344CB8AC3E}">
        <p14:creationId xmlns:p14="http://schemas.microsoft.com/office/powerpoint/2010/main" val="1847040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321853-4EF2-40B0-8D61-2615A2D358CE}"/>
              </a:ext>
            </a:extLst>
          </p:cNvPr>
          <p:cNvSpPr>
            <a:spLocks noGrp="1"/>
          </p:cNvSpPr>
          <p:nvPr>
            <p:ph type="dt" sz="half" idx="10"/>
          </p:nvPr>
        </p:nvSpPr>
        <p:spPr/>
        <p:txBody>
          <a:bodyPr/>
          <a:lstStyle/>
          <a:p>
            <a:fld id="{9C643714-ED86-47B0-8FF0-7840DDAA2B4A}" type="datetime1">
              <a:rPr lang="en-US" smtClean="0"/>
              <a:t>1/5/2020</a:t>
            </a:fld>
            <a:endParaRPr lang="en-US"/>
          </a:p>
        </p:txBody>
      </p:sp>
      <p:sp>
        <p:nvSpPr>
          <p:cNvPr id="3" name="Footer Placeholder 2">
            <a:extLst>
              <a:ext uri="{FF2B5EF4-FFF2-40B4-BE49-F238E27FC236}">
                <a16:creationId xmlns:a16="http://schemas.microsoft.com/office/drawing/2014/main" id="{611714A9-A6ED-4585-9757-95227DCDFAAA}"/>
              </a:ext>
            </a:extLst>
          </p:cNvPr>
          <p:cNvSpPr>
            <a:spLocks noGrp="1"/>
          </p:cNvSpPr>
          <p:nvPr>
            <p:ph type="ftr" sz="quarter" idx="11"/>
          </p:nvPr>
        </p:nvSpPr>
        <p:spPr/>
        <p:txBody>
          <a:bodyPr/>
          <a:lstStyle/>
          <a:p>
            <a:r>
              <a:rPr lang="en-US"/>
              <a:t>Text here</a:t>
            </a:r>
          </a:p>
        </p:txBody>
      </p:sp>
      <p:sp>
        <p:nvSpPr>
          <p:cNvPr id="4" name="Slide Number Placeholder 3">
            <a:extLst>
              <a:ext uri="{FF2B5EF4-FFF2-40B4-BE49-F238E27FC236}">
                <a16:creationId xmlns:a16="http://schemas.microsoft.com/office/drawing/2014/main" id="{89031BF8-BE42-41FC-B33D-72AF3FC4CDCA}"/>
              </a:ext>
            </a:extLst>
          </p:cNvPr>
          <p:cNvSpPr>
            <a:spLocks noGrp="1"/>
          </p:cNvSpPr>
          <p:nvPr>
            <p:ph type="sldNum" sz="quarter" idx="12"/>
          </p:nvPr>
        </p:nvSpPr>
        <p:spPr/>
        <p:txBody>
          <a:bodyPr/>
          <a:lstStyle/>
          <a:p>
            <a:fld id="{E25E4727-879C-46F9-A21A-7BD71216296C}" type="slidenum">
              <a:rPr lang="en-US" smtClean="0"/>
              <a:t>‹#›</a:t>
            </a:fld>
            <a:endParaRPr lang="en-US"/>
          </a:p>
        </p:txBody>
      </p:sp>
    </p:spTree>
    <p:extLst>
      <p:ext uri="{BB962C8B-B14F-4D97-AF65-F5344CB8AC3E}">
        <p14:creationId xmlns:p14="http://schemas.microsoft.com/office/powerpoint/2010/main" val="26532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1670-FF05-463D-A41C-13CD718888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038260-7EE4-4B43-90A1-3F5975D5CB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E05F31-4AE6-44EE-8C16-E67FCE238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84E1A4-C88B-4B53-8CBF-E3EA5BCF8F90}"/>
              </a:ext>
            </a:extLst>
          </p:cNvPr>
          <p:cNvSpPr>
            <a:spLocks noGrp="1"/>
          </p:cNvSpPr>
          <p:nvPr>
            <p:ph type="dt" sz="half" idx="10"/>
          </p:nvPr>
        </p:nvSpPr>
        <p:spPr/>
        <p:txBody>
          <a:bodyPr/>
          <a:lstStyle/>
          <a:p>
            <a:fld id="{57C23D4F-26D2-4A32-81E7-5133AAF02C91}" type="datetime1">
              <a:rPr lang="en-US" smtClean="0"/>
              <a:t>1/5/2020</a:t>
            </a:fld>
            <a:endParaRPr lang="en-US"/>
          </a:p>
        </p:txBody>
      </p:sp>
      <p:sp>
        <p:nvSpPr>
          <p:cNvPr id="6" name="Footer Placeholder 5">
            <a:extLst>
              <a:ext uri="{FF2B5EF4-FFF2-40B4-BE49-F238E27FC236}">
                <a16:creationId xmlns:a16="http://schemas.microsoft.com/office/drawing/2014/main" id="{0DD4D419-8E71-4AB7-A88A-30598E4B6F04}"/>
              </a:ext>
            </a:extLst>
          </p:cNvPr>
          <p:cNvSpPr>
            <a:spLocks noGrp="1"/>
          </p:cNvSpPr>
          <p:nvPr>
            <p:ph type="ftr" sz="quarter" idx="11"/>
          </p:nvPr>
        </p:nvSpPr>
        <p:spPr/>
        <p:txBody>
          <a:bodyPr/>
          <a:lstStyle/>
          <a:p>
            <a:r>
              <a:rPr lang="en-US"/>
              <a:t>Text here</a:t>
            </a:r>
          </a:p>
        </p:txBody>
      </p:sp>
      <p:sp>
        <p:nvSpPr>
          <p:cNvPr id="7" name="Slide Number Placeholder 6">
            <a:extLst>
              <a:ext uri="{FF2B5EF4-FFF2-40B4-BE49-F238E27FC236}">
                <a16:creationId xmlns:a16="http://schemas.microsoft.com/office/drawing/2014/main" id="{ED2252D0-180E-48EB-B7DF-A0D0716CF4E9}"/>
              </a:ext>
            </a:extLst>
          </p:cNvPr>
          <p:cNvSpPr>
            <a:spLocks noGrp="1"/>
          </p:cNvSpPr>
          <p:nvPr>
            <p:ph type="sldNum" sz="quarter" idx="12"/>
          </p:nvPr>
        </p:nvSpPr>
        <p:spPr/>
        <p:txBody>
          <a:bodyPr/>
          <a:lstStyle/>
          <a:p>
            <a:fld id="{E25E4727-879C-46F9-A21A-7BD71216296C}" type="slidenum">
              <a:rPr lang="en-US" smtClean="0"/>
              <a:t>‹#›</a:t>
            </a:fld>
            <a:endParaRPr lang="en-US"/>
          </a:p>
        </p:txBody>
      </p:sp>
    </p:spTree>
    <p:extLst>
      <p:ext uri="{BB962C8B-B14F-4D97-AF65-F5344CB8AC3E}">
        <p14:creationId xmlns:p14="http://schemas.microsoft.com/office/powerpoint/2010/main" val="3476906167"/>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C28B3-B06A-46ED-B4C6-268437A4C0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61A869-743C-4089-8630-DA54C14A7E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9AE2B6-C3D4-4B0C-98AB-54DEB682D4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A9000-3B70-4BF8-A2D8-4E5FFB329A1A}"/>
              </a:ext>
            </a:extLst>
          </p:cNvPr>
          <p:cNvSpPr>
            <a:spLocks noGrp="1"/>
          </p:cNvSpPr>
          <p:nvPr>
            <p:ph type="dt" sz="half" idx="10"/>
          </p:nvPr>
        </p:nvSpPr>
        <p:spPr/>
        <p:txBody>
          <a:bodyPr/>
          <a:lstStyle/>
          <a:p>
            <a:fld id="{B7DC75EA-1124-4D67-86FC-C025DA4EB76A}" type="datetime1">
              <a:rPr lang="en-US" smtClean="0"/>
              <a:t>1/5/2020</a:t>
            </a:fld>
            <a:endParaRPr lang="en-US"/>
          </a:p>
        </p:txBody>
      </p:sp>
      <p:sp>
        <p:nvSpPr>
          <p:cNvPr id="6" name="Footer Placeholder 5">
            <a:extLst>
              <a:ext uri="{FF2B5EF4-FFF2-40B4-BE49-F238E27FC236}">
                <a16:creationId xmlns:a16="http://schemas.microsoft.com/office/drawing/2014/main" id="{6E408CF9-72CF-44A0-9408-3FE2C3BD267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65675B-7E56-414F-B606-8A2F98D0200D}"/>
              </a:ext>
            </a:extLst>
          </p:cNvPr>
          <p:cNvSpPr>
            <a:spLocks noGrp="1"/>
          </p:cNvSpPr>
          <p:nvPr>
            <p:ph type="sldNum" sz="quarter" idx="12"/>
          </p:nvPr>
        </p:nvSpPr>
        <p:spPr/>
        <p:txBody>
          <a:bodyPr/>
          <a:lstStyle/>
          <a:p>
            <a:fld id="{E25E4727-879C-46F9-A21A-7BD71216296C}" type="slidenum">
              <a:rPr lang="en-US" smtClean="0"/>
              <a:t>‹#›</a:t>
            </a:fld>
            <a:endParaRPr lang="en-US"/>
          </a:p>
        </p:txBody>
      </p:sp>
    </p:spTree>
    <p:extLst>
      <p:ext uri="{BB962C8B-B14F-4D97-AF65-F5344CB8AC3E}">
        <p14:creationId xmlns:p14="http://schemas.microsoft.com/office/powerpoint/2010/main" val="63096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52B6F8-F67A-4D83-9856-17F892B74D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F28733-C844-4891-AB1D-8A9BC0AE2C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28AD4-8A6C-4B7D-B955-CE135037E2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23D4F-26D2-4A32-81E7-5133AAF02C91}" type="datetime1">
              <a:rPr lang="en-US" smtClean="0"/>
              <a:t>1/5/2020</a:t>
            </a:fld>
            <a:endParaRPr lang="en-US"/>
          </a:p>
        </p:txBody>
      </p:sp>
      <p:sp>
        <p:nvSpPr>
          <p:cNvPr id="5" name="Footer Placeholder 4">
            <a:extLst>
              <a:ext uri="{FF2B5EF4-FFF2-40B4-BE49-F238E27FC236}">
                <a16:creationId xmlns:a16="http://schemas.microsoft.com/office/drawing/2014/main" id="{4AF5FE23-8D3A-472E-9334-16D055D66C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Text here</a:t>
            </a:r>
          </a:p>
        </p:txBody>
      </p:sp>
      <p:sp>
        <p:nvSpPr>
          <p:cNvPr id="6" name="Slide Number Placeholder 5">
            <a:extLst>
              <a:ext uri="{FF2B5EF4-FFF2-40B4-BE49-F238E27FC236}">
                <a16:creationId xmlns:a16="http://schemas.microsoft.com/office/drawing/2014/main" id="{18B17A75-4872-4175-BE0D-6127868152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E4727-879C-46F9-A21A-7BD71216296C}" type="slidenum">
              <a:rPr lang="en-US" smtClean="0"/>
              <a:t>‹#›</a:t>
            </a:fld>
            <a:endParaRPr lang="en-US"/>
          </a:p>
        </p:txBody>
      </p:sp>
    </p:spTree>
    <p:extLst>
      <p:ext uri="{BB962C8B-B14F-4D97-AF65-F5344CB8AC3E}">
        <p14:creationId xmlns:p14="http://schemas.microsoft.com/office/powerpoint/2010/main" val="1220035140"/>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8.emf"/><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1.png"/><Relationship Id="rId4" Type="http://schemas.microsoft.com/office/2017/06/relationships/model3d" Target="../media/model3d1.glb"/></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1.png"/><Relationship Id="rId4" Type="http://schemas.microsoft.com/office/2017/06/relationships/model3d" Target="../media/model3d1.glb"/></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1.png"/><Relationship Id="rId4" Type="http://schemas.microsoft.com/office/2017/06/relationships/model3d" Target="../media/model3d1.glb"/></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hart" Target="../charts/chart6.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1.png"/><Relationship Id="rId4" Type="http://schemas.microsoft.com/office/2017/06/relationships/model3d" Target="../media/model3d1.glb"/></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png"/><Relationship Id="rId4" Type="http://schemas.microsoft.com/office/2017/06/relationships/model3d" Target="../media/model3d1.glb"/></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blog.useready.com/infobytes/business-analyst-jokes" TargetMode="External"/><Relationship Id="rId7" Type="http://schemas.openxmlformats.org/officeDocument/2006/relationships/image" Target="../media/image1.png"/><Relationship Id="rId2" Type="http://schemas.openxmlformats.org/officeDocument/2006/relationships/hyperlink" Target="https://www.statista.com/statistics/183635/number-of-households-in-the-us/.%C2%A0" TargetMode="External"/><Relationship Id="rId1" Type="http://schemas.openxmlformats.org/officeDocument/2006/relationships/slideLayout" Target="../slideLayouts/slideLayout1.xml"/><Relationship Id="rId6" Type="http://schemas.microsoft.com/office/2017/06/relationships/model3d" Target="../media/model3d1.glb"/><Relationship Id="rId5" Type="http://schemas.openxmlformats.org/officeDocument/2006/relationships/hyperlink" Target="https://www.fhwa.dot.gov/policyinformation/statistics/2017/.%C2%A0" TargetMode="External"/><Relationship Id="rId4" Type="http://schemas.openxmlformats.org/officeDocument/2006/relationships/hyperlink" Target="https://blog.hubspot.com/blog/tabid/6307/bid/33363/memejacking-the-complete-guide-to-creating-memes-for-marketing.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19005-76AB-483E-8E0D-CACA521A76E3}"/>
              </a:ext>
            </a:extLst>
          </p:cNvPr>
          <p:cNvSpPr>
            <a:spLocks noGrp="1"/>
          </p:cNvSpPr>
          <p:nvPr>
            <p:ph type="ctrTitle"/>
          </p:nvPr>
        </p:nvSpPr>
        <p:spPr>
          <a:xfrm>
            <a:off x="1365504" y="140171"/>
            <a:ext cx="9144000" cy="3288829"/>
          </a:xfrm>
        </p:spPr>
        <p:txBody>
          <a:bodyPr>
            <a:noAutofit/>
          </a:bodyPr>
          <a:lstStyle/>
          <a:p>
            <a:r>
              <a:rPr lang="en-US" b="1" dirty="0">
                <a:solidFill>
                  <a:schemeClr val="accent1">
                    <a:lumMod val="75000"/>
                  </a:schemeClr>
                </a:solidFill>
                <a:latin typeface="Times New Roman" panose="02020603050405020304" pitchFamily="18" charset="0"/>
                <a:cs typeface="Times New Roman" panose="02020603050405020304" pitchFamily="18" charset="0"/>
              </a:rPr>
              <a:t>Analysis and Visualization of U.S. Accident Data</a:t>
            </a:r>
          </a:p>
        </p:txBody>
      </p:sp>
      <p:sp>
        <p:nvSpPr>
          <p:cNvPr id="3" name="Subtitle 2">
            <a:extLst>
              <a:ext uri="{FF2B5EF4-FFF2-40B4-BE49-F238E27FC236}">
                <a16:creationId xmlns:a16="http://schemas.microsoft.com/office/drawing/2014/main" id="{CAD6CD79-1DFE-4131-BEBD-0589D85E856E}"/>
              </a:ext>
            </a:extLst>
          </p:cNvPr>
          <p:cNvSpPr>
            <a:spLocks noGrp="1"/>
          </p:cNvSpPr>
          <p:nvPr>
            <p:ph type="subTitle" idx="1"/>
          </p:nvPr>
        </p:nvSpPr>
        <p:spPr>
          <a:xfrm>
            <a:off x="2622804" y="3614864"/>
            <a:ext cx="6031992" cy="365125"/>
          </a:xfrm>
        </p:spPr>
        <p:txBody>
          <a:bodyPr>
            <a:normAutofit/>
          </a:bodyPr>
          <a:lstStyle/>
          <a:p>
            <a:r>
              <a:rPr lang="en-US" sz="1800" dirty="0">
                <a:solidFill>
                  <a:schemeClr val="accent1"/>
                </a:solidFill>
                <a:latin typeface="Times New Roman" panose="02020603050405020304" pitchFamily="18" charset="0"/>
                <a:cs typeface="Times New Roman" panose="02020603050405020304" pitchFamily="18" charset="0"/>
              </a:rPr>
              <a:t>Jack Cook, Amanda McCreary, Carrie McDowell, Nick Pierce</a:t>
            </a:r>
          </a:p>
        </p:txBody>
      </p:sp>
      <p:sp>
        <p:nvSpPr>
          <p:cNvPr id="4" name="Date Placeholder 3">
            <a:extLst>
              <a:ext uri="{FF2B5EF4-FFF2-40B4-BE49-F238E27FC236}">
                <a16:creationId xmlns:a16="http://schemas.microsoft.com/office/drawing/2014/main" id="{45DCB649-02FF-4EBB-A1B8-EE4F25E26E30}"/>
              </a:ext>
            </a:extLst>
          </p:cNvPr>
          <p:cNvSpPr>
            <a:spLocks noGrp="1"/>
          </p:cNvSpPr>
          <p:nvPr>
            <p:ph type="dt" sz="half" idx="10"/>
          </p:nvPr>
        </p:nvSpPr>
        <p:spPr/>
        <p:txBody>
          <a:bodyPr/>
          <a:lstStyle/>
          <a:p>
            <a:r>
              <a:rPr lang="en-US" dirty="0"/>
              <a:t>1/07/2020</a:t>
            </a:r>
          </a:p>
        </p:txBody>
      </p:sp>
      <mc:AlternateContent xmlns:mc="http://schemas.openxmlformats.org/markup-compatibility/2006" xmlns:am3d="http://schemas.microsoft.com/office/drawing/2017/model3d">
        <mc:Choice Requires="am3d">
          <p:graphicFrame>
            <p:nvGraphicFramePr>
              <p:cNvPr id="9" name="3D Model 8" descr="Car character">
                <a:extLst>
                  <a:ext uri="{FF2B5EF4-FFF2-40B4-BE49-F238E27FC236}">
                    <a16:creationId xmlns:a16="http://schemas.microsoft.com/office/drawing/2014/main" id="{D92D16E5-2E7F-422D-983B-A68A120E82FF}"/>
                  </a:ext>
                </a:extLst>
              </p:cNvPr>
              <p:cNvGraphicFramePr>
                <a:graphicFrameLocks noChangeAspect="1"/>
              </p:cNvGraphicFramePr>
              <p:nvPr>
                <p:extLst>
                  <p:ext uri="{D42A27DB-BD31-4B8C-83A1-F6EECF244321}">
                    <p14:modId xmlns:p14="http://schemas.microsoft.com/office/powerpoint/2010/main" val="1719502509"/>
                  </p:ext>
                </p:extLst>
              </p:nvPr>
            </p:nvGraphicFramePr>
            <p:xfrm>
              <a:off x="5902813" y="6356349"/>
              <a:ext cx="386372" cy="361480"/>
            </p:xfrm>
            <a:graphic>
              <a:graphicData uri="http://schemas.microsoft.com/office/drawing/2017/model3d">
                <am3d:model3d r:embed="rId2">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3"/>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9" name="3D Model 8" descr="Car character">
                <a:extLst>
                  <a:ext uri="{FF2B5EF4-FFF2-40B4-BE49-F238E27FC236}">
                    <a16:creationId xmlns:a16="http://schemas.microsoft.com/office/drawing/2014/main" id="{D92D16E5-2E7F-422D-983B-A68A120E82FF}"/>
                  </a:ext>
                </a:extLst>
              </p:cNvPr>
              <p:cNvPicPr>
                <a:picLocks noGrp="1" noRot="1" noChangeAspect="1" noMove="1" noResize="1" noEditPoints="1" noAdjustHandles="1" noChangeArrowheads="1" noChangeShapeType="1" noCrop="1"/>
              </p:cNvPicPr>
              <p:nvPr/>
            </p:nvPicPr>
            <p:blipFill>
              <a:blip r:embed="rId4"/>
              <a:stretch>
                <a:fillRect/>
              </a:stretch>
            </p:blipFill>
            <p:spPr>
              <a:xfrm>
                <a:off x="5902813" y="6356349"/>
                <a:ext cx="386372" cy="361480"/>
              </a:xfrm>
              <a:prstGeom prst="rect">
                <a:avLst/>
              </a:prstGeom>
            </p:spPr>
          </p:pic>
        </mc:Fallback>
      </mc:AlternateContent>
    </p:spTree>
    <p:extLst>
      <p:ext uri="{BB962C8B-B14F-4D97-AF65-F5344CB8AC3E}">
        <p14:creationId xmlns:p14="http://schemas.microsoft.com/office/powerpoint/2010/main" val="293457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A744-E660-496D-9149-6C4A473AD8B4}"/>
              </a:ext>
            </a:extLst>
          </p:cNvPr>
          <p:cNvSpPr>
            <a:spLocks noGrp="1"/>
          </p:cNvSpPr>
          <p:nvPr>
            <p:ph type="title"/>
          </p:nvPr>
        </p:nvSpPr>
        <p:spPr/>
        <p:txBody>
          <a:bodyPr>
            <a:normAutofit fontScale="90000"/>
          </a:bodyPr>
          <a:lstStyle/>
          <a:p>
            <a:r>
              <a:rPr lang="en-US" sz="5400" b="1" dirty="0">
                <a:solidFill>
                  <a:schemeClr val="accent1">
                    <a:lumMod val="75000"/>
                  </a:schemeClr>
                </a:solidFill>
                <a:latin typeface="Times New Roman" panose="02020603050405020304" pitchFamily="18" charset="0"/>
                <a:cs typeface="Times New Roman" panose="02020603050405020304" pitchFamily="18" charset="0"/>
              </a:rPr>
              <a:t>Python code used to retrieve state data and create a chart</a:t>
            </a:r>
            <a:br>
              <a:rPr lang="en-US" dirty="0"/>
            </a:br>
            <a:endParaRPr lang="en-US" dirty="0"/>
          </a:p>
        </p:txBody>
      </p:sp>
      <p:sp>
        <p:nvSpPr>
          <p:cNvPr id="10" name="Date Placeholder 3">
            <a:extLst>
              <a:ext uri="{FF2B5EF4-FFF2-40B4-BE49-F238E27FC236}">
                <a16:creationId xmlns:a16="http://schemas.microsoft.com/office/drawing/2014/main" id="{1459EA15-BD43-47F0-8CC9-46E0E08B21E5}"/>
              </a:ext>
            </a:extLst>
          </p:cNvPr>
          <p:cNvSpPr>
            <a:spLocks noGrp="1"/>
          </p:cNvSpPr>
          <p:nvPr>
            <p:ph type="dt" sz="half" idx="10"/>
          </p:nvPr>
        </p:nvSpPr>
        <p:spPr/>
        <p:txBody>
          <a:bodyPr/>
          <a:lstStyle/>
          <a:p>
            <a:r>
              <a:rPr lang="en-US" dirty="0"/>
              <a:t>1/07/2020</a:t>
            </a:r>
          </a:p>
        </p:txBody>
      </p:sp>
      <p:sp>
        <p:nvSpPr>
          <p:cNvPr id="5" name="Slide Number Placeholder 4">
            <a:extLst>
              <a:ext uri="{FF2B5EF4-FFF2-40B4-BE49-F238E27FC236}">
                <a16:creationId xmlns:a16="http://schemas.microsoft.com/office/drawing/2014/main" id="{454A9ED8-AD6E-459E-A98D-0462A191AAC8}"/>
              </a:ext>
            </a:extLst>
          </p:cNvPr>
          <p:cNvSpPr>
            <a:spLocks noGrp="1"/>
          </p:cNvSpPr>
          <p:nvPr>
            <p:ph type="sldNum" sz="quarter" idx="12"/>
          </p:nvPr>
        </p:nvSpPr>
        <p:spPr/>
        <p:txBody>
          <a:bodyPr/>
          <a:lstStyle/>
          <a:p>
            <a:fld id="{E25E4727-879C-46F9-A21A-7BD71216296C}" type="slidenum">
              <a:rPr lang="en-US" smtClean="0"/>
              <a:t>10</a:t>
            </a:fld>
            <a:endParaRPr lang="en-US"/>
          </a:p>
        </p:txBody>
      </p:sp>
      <mc:AlternateContent xmlns:mc="http://schemas.openxmlformats.org/markup-compatibility/2006" xmlns:am3d="http://schemas.microsoft.com/office/drawing/2017/model3d">
        <mc:Choice Requires="am3d">
          <p:graphicFrame>
            <p:nvGraphicFramePr>
              <p:cNvPr id="11" name="3D Model 10" descr="Car character">
                <a:extLst>
                  <a:ext uri="{FF2B5EF4-FFF2-40B4-BE49-F238E27FC236}">
                    <a16:creationId xmlns:a16="http://schemas.microsoft.com/office/drawing/2014/main" id="{B92C18F3-8CF9-4FD8-87EE-79F6BAF74D60}"/>
                  </a:ext>
                </a:extLst>
              </p:cNvPr>
              <p:cNvGraphicFramePr>
                <a:graphicFrameLocks noChangeAspect="1"/>
              </p:cNvGraphicFramePr>
              <p:nvPr>
                <p:extLst>
                  <p:ext uri="{D42A27DB-BD31-4B8C-83A1-F6EECF244321}">
                    <p14:modId xmlns:p14="http://schemas.microsoft.com/office/powerpoint/2010/main" val="1719502509"/>
                  </p:ext>
                </p:extLst>
              </p:nvPr>
            </p:nvGraphicFramePr>
            <p:xfrm>
              <a:off x="5902813" y="6356349"/>
              <a:ext cx="386372" cy="361480"/>
            </p:xfrm>
            <a:graphic>
              <a:graphicData uri="http://schemas.microsoft.com/office/drawing/2017/model3d">
                <am3d:model3d r:embed="rId2">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3"/>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1" name="3D Model 10" descr="Car character">
                <a:extLst>
                  <a:ext uri="{FF2B5EF4-FFF2-40B4-BE49-F238E27FC236}">
                    <a16:creationId xmlns:a16="http://schemas.microsoft.com/office/drawing/2014/main" id="{B92C18F3-8CF9-4FD8-87EE-79F6BAF74D60}"/>
                  </a:ext>
                </a:extLst>
              </p:cNvPr>
              <p:cNvPicPr>
                <a:picLocks noGrp="1" noRot="1" noChangeAspect="1" noMove="1" noResize="1" noEditPoints="1" noAdjustHandles="1" noChangeArrowheads="1" noChangeShapeType="1" noCrop="1"/>
              </p:cNvPicPr>
              <p:nvPr/>
            </p:nvPicPr>
            <p:blipFill>
              <a:blip r:embed="rId4"/>
              <a:stretch>
                <a:fillRect/>
              </a:stretch>
            </p:blipFill>
            <p:spPr>
              <a:xfrm>
                <a:off x="5902813" y="6356349"/>
                <a:ext cx="386372" cy="361480"/>
              </a:xfrm>
              <a:prstGeom prst="rect">
                <a:avLst/>
              </a:prstGeom>
            </p:spPr>
          </p:pic>
        </mc:Fallback>
      </mc:AlternateContent>
      <p:pic>
        <p:nvPicPr>
          <p:cNvPr id="3" name="Picture 2">
            <a:extLst>
              <a:ext uri="{FF2B5EF4-FFF2-40B4-BE49-F238E27FC236}">
                <a16:creationId xmlns:a16="http://schemas.microsoft.com/office/drawing/2014/main" id="{0C3151C4-7A08-4C65-8693-DC17A1175358}"/>
              </a:ext>
            </a:extLst>
          </p:cNvPr>
          <p:cNvPicPr>
            <a:picLocks noChangeAspect="1"/>
          </p:cNvPicPr>
          <p:nvPr/>
        </p:nvPicPr>
        <p:blipFill rotWithShape="1">
          <a:blip r:embed="rId5"/>
          <a:srcRect l="24478" t="33103" r="17384" b="58620"/>
          <a:stretch/>
        </p:blipFill>
        <p:spPr>
          <a:xfrm>
            <a:off x="838200" y="1920434"/>
            <a:ext cx="10365828" cy="1003741"/>
          </a:xfrm>
          <a:prstGeom prst="rect">
            <a:avLst/>
          </a:prstGeom>
        </p:spPr>
      </p:pic>
      <p:pic>
        <p:nvPicPr>
          <p:cNvPr id="4" name="Picture 3">
            <a:extLst>
              <a:ext uri="{FF2B5EF4-FFF2-40B4-BE49-F238E27FC236}">
                <a16:creationId xmlns:a16="http://schemas.microsoft.com/office/drawing/2014/main" id="{A228258D-DCDC-42E5-91C9-E805700E4EB6}"/>
              </a:ext>
            </a:extLst>
          </p:cNvPr>
          <p:cNvPicPr>
            <a:picLocks noChangeAspect="1"/>
          </p:cNvPicPr>
          <p:nvPr/>
        </p:nvPicPr>
        <p:blipFill rotWithShape="1">
          <a:blip r:embed="rId6"/>
          <a:srcRect l="24478" t="43985" r="17384" b="41379"/>
          <a:stretch/>
        </p:blipFill>
        <p:spPr>
          <a:xfrm>
            <a:off x="838200" y="3565635"/>
            <a:ext cx="10365828" cy="1920655"/>
          </a:xfrm>
          <a:prstGeom prst="rect">
            <a:avLst/>
          </a:prstGeom>
        </p:spPr>
      </p:pic>
    </p:spTree>
    <p:extLst>
      <p:ext uri="{BB962C8B-B14F-4D97-AF65-F5344CB8AC3E}">
        <p14:creationId xmlns:p14="http://schemas.microsoft.com/office/powerpoint/2010/main" val="1685615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A744-E660-496D-9149-6C4A473AD8B4}"/>
              </a:ext>
            </a:extLst>
          </p:cNvPr>
          <p:cNvSpPr>
            <a:spLocks noGrp="1"/>
          </p:cNvSpPr>
          <p:nvPr>
            <p:ph type="title"/>
          </p:nvPr>
        </p:nvSpPr>
        <p:spPr/>
        <p:txBody>
          <a:bodyPr>
            <a:normAutofit fontScale="90000"/>
          </a:bodyPr>
          <a:lstStyle/>
          <a:p>
            <a:r>
              <a:rPr lang="en-US" sz="5400" b="1" dirty="0">
                <a:solidFill>
                  <a:schemeClr val="accent1">
                    <a:lumMod val="75000"/>
                  </a:schemeClr>
                </a:solidFill>
                <a:latin typeface="Times New Roman" panose="02020603050405020304" pitchFamily="18" charset="0"/>
                <a:cs typeface="Times New Roman" panose="02020603050405020304" pitchFamily="18" charset="0"/>
              </a:rPr>
              <a:t>Accidents by 30 States</a:t>
            </a:r>
            <a:br>
              <a:rPr lang="en-US" dirty="0"/>
            </a:br>
            <a:endParaRPr lang="en-US" dirty="0"/>
          </a:p>
        </p:txBody>
      </p:sp>
      <p:sp>
        <p:nvSpPr>
          <p:cNvPr id="10" name="Date Placeholder 3">
            <a:extLst>
              <a:ext uri="{FF2B5EF4-FFF2-40B4-BE49-F238E27FC236}">
                <a16:creationId xmlns:a16="http://schemas.microsoft.com/office/drawing/2014/main" id="{1459EA15-BD43-47F0-8CC9-46E0E08B21E5}"/>
              </a:ext>
            </a:extLst>
          </p:cNvPr>
          <p:cNvSpPr>
            <a:spLocks noGrp="1"/>
          </p:cNvSpPr>
          <p:nvPr>
            <p:ph type="dt" sz="half" idx="10"/>
          </p:nvPr>
        </p:nvSpPr>
        <p:spPr/>
        <p:txBody>
          <a:bodyPr/>
          <a:lstStyle/>
          <a:p>
            <a:r>
              <a:rPr lang="en-US" dirty="0"/>
              <a:t>1/07/2020</a:t>
            </a:r>
          </a:p>
        </p:txBody>
      </p:sp>
      <p:sp>
        <p:nvSpPr>
          <p:cNvPr id="5" name="Slide Number Placeholder 4">
            <a:extLst>
              <a:ext uri="{FF2B5EF4-FFF2-40B4-BE49-F238E27FC236}">
                <a16:creationId xmlns:a16="http://schemas.microsoft.com/office/drawing/2014/main" id="{454A9ED8-AD6E-459E-A98D-0462A191AAC8}"/>
              </a:ext>
            </a:extLst>
          </p:cNvPr>
          <p:cNvSpPr>
            <a:spLocks noGrp="1"/>
          </p:cNvSpPr>
          <p:nvPr>
            <p:ph type="sldNum" sz="quarter" idx="12"/>
          </p:nvPr>
        </p:nvSpPr>
        <p:spPr/>
        <p:txBody>
          <a:bodyPr/>
          <a:lstStyle/>
          <a:p>
            <a:fld id="{E25E4727-879C-46F9-A21A-7BD71216296C}" type="slidenum">
              <a:rPr lang="en-US" smtClean="0"/>
              <a:t>11</a:t>
            </a:fld>
            <a:endParaRPr lang="en-US"/>
          </a:p>
        </p:txBody>
      </p:sp>
      <p:pic>
        <p:nvPicPr>
          <p:cNvPr id="7" name="Picture 6">
            <a:extLst>
              <a:ext uri="{FF2B5EF4-FFF2-40B4-BE49-F238E27FC236}">
                <a16:creationId xmlns:a16="http://schemas.microsoft.com/office/drawing/2014/main" id="{4CCAA6DD-7B26-4FE1-9773-BCEACE08A7FA}"/>
              </a:ext>
            </a:extLst>
          </p:cNvPr>
          <p:cNvPicPr>
            <a:picLocks noChangeAspect="1"/>
          </p:cNvPicPr>
          <p:nvPr/>
        </p:nvPicPr>
        <p:blipFill rotWithShape="1">
          <a:blip r:embed="rId2"/>
          <a:srcRect r="42310" b="19793"/>
          <a:stretch/>
        </p:blipFill>
        <p:spPr>
          <a:xfrm>
            <a:off x="838200" y="1299412"/>
            <a:ext cx="10039007" cy="4644188"/>
          </a:xfrm>
          <a:prstGeom prst="rect">
            <a:avLst/>
          </a:prstGeom>
        </p:spPr>
      </p:pic>
      <mc:AlternateContent xmlns:mc="http://schemas.openxmlformats.org/markup-compatibility/2006" xmlns:am3d="http://schemas.microsoft.com/office/drawing/2017/model3d">
        <mc:Choice Requires="am3d">
          <p:graphicFrame>
            <p:nvGraphicFramePr>
              <p:cNvPr id="11" name="3D Model 10" descr="Car character">
                <a:extLst>
                  <a:ext uri="{FF2B5EF4-FFF2-40B4-BE49-F238E27FC236}">
                    <a16:creationId xmlns:a16="http://schemas.microsoft.com/office/drawing/2014/main" id="{B92C18F3-8CF9-4FD8-87EE-79F6BAF74D60}"/>
                  </a:ext>
                </a:extLst>
              </p:cNvPr>
              <p:cNvGraphicFramePr>
                <a:graphicFrameLocks noChangeAspect="1"/>
              </p:cNvGraphicFramePr>
              <p:nvPr/>
            </p:nvGraphicFramePr>
            <p:xfrm>
              <a:off x="5902813" y="6356349"/>
              <a:ext cx="386372" cy="361480"/>
            </p:xfrm>
            <a:graphic>
              <a:graphicData uri="http://schemas.microsoft.com/office/drawing/2017/model3d">
                <am3d:model3d r:embed="rId3">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4"/>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1" name="3D Model 10" descr="Car character">
                <a:extLst>
                  <a:ext uri="{FF2B5EF4-FFF2-40B4-BE49-F238E27FC236}">
                    <a16:creationId xmlns:a16="http://schemas.microsoft.com/office/drawing/2014/main" id="{B92C18F3-8CF9-4FD8-87EE-79F6BAF74D60}"/>
                  </a:ext>
                </a:extLst>
              </p:cNvPr>
              <p:cNvPicPr>
                <a:picLocks noGrp="1" noRot="1" noChangeAspect="1" noMove="1" noResize="1" noEditPoints="1" noAdjustHandles="1" noChangeArrowheads="1" noChangeShapeType="1" noCrop="1"/>
              </p:cNvPicPr>
              <p:nvPr/>
            </p:nvPicPr>
            <p:blipFill>
              <a:blip r:embed="rId5"/>
              <a:stretch>
                <a:fillRect/>
              </a:stretch>
            </p:blipFill>
            <p:spPr>
              <a:xfrm>
                <a:off x="5902813" y="6356349"/>
                <a:ext cx="386372" cy="361480"/>
              </a:xfrm>
              <a:prstGeom prst="rect">
                <a:avLst/>
              </a:prstGeom>
            </p:spPr>
          </p:pic>
        </mc:Fallback>
      </mc:AlternateContent>
    </p:spTree>
    <p:extLst>
      <p:ext uri="{BB962C8B-B14F-4D97-AF65-F5344CB8AC3E}">
        <p14:creationId xmlns:p14="http://schemas.microsoft.com/office/powerpoint/2010/main" val="3958344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A744-E660-496D-9149-6C4A473AD8B4}"/>
              </a:ext>
            </a:extLst>
          </p:cNvPr>
          <p:cNvSpPr>
            <a:spLocks noGrp="1"/>
          </p:cNvSpPr>
          <p:nvPr>
            <p:ph type="title"/>
          </p:nvPr>
        </p:nvSpPr>
        <p:spPr/>
        <p:txBody>
          <a:bodyPr>
            <a:normAutofit fontScale="90000"/>
          </a:bodyPr>
          <a:lstStyle/>
          <a:p>
            <a:r>
              <a:rPr lang="en-US" sz="5400" b="1" dirty="0">
                <a:solidFill>
                  <a:schemeClr val="accent1">
                    <a:lumMod val="75000"/>
                  </a:schemeClr>
                </a:solidFill>
                <a:latin typeface="Times New Roman" panose="02020603050405020304" pitchFamily="18" charset="0"/>
                <a:cs typeface="Times New Roman" panose="02020603050405020304" pitchFamily="18" charset="0"/>
              </a:rPr>
              <a:t>Accidents by 30 States</a:t>
            </a:r>
            <a:br>
              <a:rPr lang="en-US" dirty="0"/>
            </a:br>
            <a:endParaRPr lang="en-US" dirty="0"/>
          </a:p>
        </p:txBody>
      </p:sp>
      <p:sp>
        <p:nvSpPr>
          <p:cNvPr id="10" name="Date Placeholder 3">
            <a:extLst>
              <a:ext uri="{FF2B5EF4-FFF2-40B4-BE49-F238E27FC236}">
                <a16:creationId xmlns:a16="http://schemas.microsoft.com/office/drawing/2014/main" id="{1459EA15-BD43-47F0-8CC9-46E0E08B21E5}"/>
              </a:ext>
            </a:extLst>
          </p:cNvPr>
          <p:cNvSpPr>
            <a:spLocks noGrp="1"/>
          </p:cNvSpPr>
          <p:nvPr>
            <p:ph type="dt" sz="half" idx="10"/>
          </p:nvPr>
        </p:nvSpPr>
        <p:spPr/>
        <p:txBody>
          <a:bodyPr/>
          <a:lstStyle/>
          <a:p>
            <a:r>
              <a:rPr lang="en-US" dirty="0"/>
              <a:t>1/07/2020</a:t>
            </a:r>
          </a:p>
        </p:txBody>
      </p:sp>
      <p:sp>
        <p:nvSpPr>
          <p:cNvPr id="5" name="Slide Number Placeholder 4">
            <a:extLst>
              <a:ext uri="{FF2B5EF4-FFF2-40B4-BE49-F238E27FC236}">
                <a16:creationId xmlns:a16="http://schemas.microsoft.com/office/drawing/2014/main" id="{454A9ED8-AD6E-459E-A98D-0462A191AAC8}"/>
              </a:ext>
            </a:extLst>
          </p:cNvPr>
          <p:cNvSpPr>
            <a:spLocks noGrp="1"/>
          </p:cNvSpPr>
          <p:nvPr>
            <p:ph type="sldNum" sz="quarter" idx="12"/>
          </p:nvPr>
        </p:nvSpPr>
        <p:spPr/>
        <p:txBody>
          <a:bodyPr/>
          <a:lstStyle/>
          <a:p>
            <a:fld id="{E25E4727-879C-46F9-A21A-7BD71216296C}" type="slidenum">
              <a:rPr lang="en-US" smtClean="0"/>
              <a:t>12</a:t>
            </a:fld>
            <a:endParaRPr lang="en-US"/>
          </a:p>
        </p:txBody>
      </p:sp>
      <mc:AlternateContent xmlns:mc="http://schemas.openxmlformats.org/markup-compatibility/2006" xmlns:am3d="http://schemas.microsoft.com/office/drawing/2017/model3d">
        <mc:Choice Requires="am3d">
          <p:graphicFrame>
            <p:nvGraphicFramePr>
              <p:cNvPr id="9" name="3D Model 8" descr="Car character">
                <a:extLst>
                  <a:ext uri="{FF2B5EF4-FFF2-40B4-BE49-F238E27FC236}">
                    <a16:creationId xmlns:a16="http://schemas.microsoft.com/office/drawing/2014/main" id="{FB93F4A2-5074-4064-B0AD-3B0024DADE02}"/>
                  </a:ext>
                </a:extLst>
              </p:cNvPr>
              <p:cNvGraphicFramePr>
                <a:graphicFrameLocks noChangeAspect="1"/>
              </p:cNvGraphicFramePr>
              <p:nvPr>
                <p:extLst>
                  <p:ext uri="{D42A27DB-BD31-4B8C-83A1-F6EECF244321}">
                    <p14:modId xmlns:p14="http://schemas.microsoft.com/office/powerpoint/2010/main" val="1719502509"/>
                  </p:ext>
                </p:extLst>
              </p:nvPr>
            </p:nvGraphicFramePr>
            <p:xfrm>
              <a:off x="5902813" y="6356349"/>
              <a:ext cx="386372" cy="361480"/>
            </p:xfrm>
            <a:graphic>
              <a:graphicData uri="http://schemas.microsoft.com/office/drawing/2017/model3d">
                <am3d:model3d r:embed="rId2">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3"/>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9" name="3D Model 8" descr="Car character">
                <a:extLst>
                  <a:ext uri="{FF2B5EF4-FFF2-40B4-BE49-F238E27FC236}">
                    <a16:creationId xmlns:a16="http://schemas.microsoft.com/office/drawing/2014/main" id="{FB93F4A2-5074-4064-B0AD-3B0024DADE02}"/>
                  </a:ext>
                </a:extLst>
              </p:cNvPr>
              <p:cNvPicPr>
                <a:picLocks noGrp="1" noRot="1" noChangeAspect="1" noMove="1" noResize="1" noEditPoints="1" noAdjustHandles="1" noChangeArrowheads="1" noChangeShapeType="1" noCrop="1"/>
              </p:cNvPicPr>
              <p:nvPr/>
            </p:nvPicPr>
            <p:blipFill>
              <a:blip r:embed="rId4"/>
              <a:stretch>
                <a:fillRect/>
              </a:stretch>
            </p:blipFill>
            <p:spPr>
              <a:xfrm>
                <a:off x="5902813" y="6356349"/>
                <a:ext cx="386372" cy="361480"/>
              </a:xfrm>
              <a:prstGeom prst="rect">
                <a:avLst/>
              </a:prstGeom>
            </p:spPr>
          </p:pic>
        </mc:Fallback>
      </mc:AlternateContent>
      <p:pic>
        <p:nvPicPr>
          <p:cNvPr id="4" name="Picture 3">
            <a:extLst>
              <a:ext uri="{FF2B5EF4-FFF2-40B4-BE49-F238E27FC236}">
                <a16:creationId xmlns:a16="http://schemas.microsoft.com/office/drawing/2014/main" id="{A1CBB30F-9012-4DA4-9532-1915E6C349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6955" y="1223929"/>
            <a:ext cx="8178090" cy="4906854"/>
          </a:xfrm>
          <a:prstGeom prst="rect">
            <a:avLst/>
          </a:prstGeom>
        </p:spPr>
      </p:pic>
    </p:spTree>
    <p:extLst>
      <p:ext uri="{BB962C8B-B14F-4D97-AF65-F5344CB8AC3E}">
        <p14:creationId xmlns:p14="http://schemas.microsoft.com/office/powerpoint/2010/main" val="1338514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A744-E660-496D-9149-6C4A473AD8B4}"/>
              </a:ext>
            </a:extLst>
          </p:cNvPr>
          <p:cNvSpPr>
            <a:spLocks noGrp="1"/>
          </p:cNvSpPr>
          <p:nvPr>
            <p:ph type="title"/>
          </p:nvPr>
        </p:nvSpPr>
        <p:spPr/>
        <p:txBody>
          <a:bodyPr>
            <a:normAutofit fontScale="90000"/>
          </a:bodyPr>
          <a:lstStyle/>
          <a:p>
            <a:r>
              <a:rPr lang="en-US" sz="5400" b="1" dirty="0">
                <a:solidFill>
                  <a:schemeClr val="accent1">
                    <a:lumMod val="75000"/>
                  </a:schemeClr>
                </a:solidFill>
                <a:latin typeface="Times New Roman" panose="02020603050405020304" pitchFamily="18" charset="0"/>
                <a:cs typeface="Times New Roman" panose="02020603050405020304" pitchFamily="18" charset="0"/>
              </a:rPr>
              <a:t>Python code used to retrieve accident-by year and create a chart</a:t>
            </a:r>
            <a:br>
              <a:rPr lang="en-US" dirty="0"/>
            </a:br>
            <a:endParaRPr lang="en-US" dirty="0"/>
          </a:p>
        </p:txBody>
      </p:sp>
      <p:sp>
        <p:nvSpPr>
          <p:cNvPr id="10" name="Date Placeholder 3">
            <a:extLst>
              <a:ext uri="{FF2B5EF4-FFF2-40B4-BE49-F238E27FC236}">
                <a16:creationId xmlns:a16="http://schemas.microsoft.com/office/drawing/2014/main" id="{1459EA15-BD43-47F0-8CC9-46E0E08B21E5}"/>
              </a:ext>
            </a:extLst>
          </p:cNvPr>
          <p:cNvSpPr>
            <a:spLocks noGrp="1"/>
          </p:cNvSpPr>
          <p:nvPr>
            <p:ph type="dt" sz="half" idx="10"/>
          </p:nvPr>
        </p:nvSpPr>
        <p:spPr/>
        <p:txBody>
          <a:bodyPr/>
          <a:lstStyle/>
          <a:p>
            <a:r>
              <a:rPr lang="en-US" dirty="0"/>
              <a:t>1/07/2020</a:t>
            </a:r>
          </a:p>
        </p:txBody>
      </p:sp>
      <p:sp>
        <p:nvSpPr>
          <p:cNvPr id="5" name="Slide Number Placeholder 4">
            <a:extLst>
              <a:ext uri="{FF2B5EF4-FFF2-40B4-BE49-F238E27FC236}">
                <a16:creationId xmlns:a16="http://schemas.microsoft.com/office/drawing/2014/main" id="{454A9ED8-AD6E-459E-A98D-0462A191AAC8}"/>
              </a:ext>
            </a:extLst>
          </p:cNvPr>
          <p:cNvSpPr>
            <a:spLocks noGrp="1"/>
          </p:cNvSpPr>
          <p:nvPr>
            <p:ph type="sldNum" sz="quarter" idx="12"/>
          </p:nvPr>
        </p:nvSpPr>
        <p:spPr/>
        <p:txBody>
          <a:bodyPr/>
          <a:lstStyle/>
          <a:p>
            <a:fld id="{E25E4727-879C-46F9-A21A-7BD71216296C}" type="slidenum">
              <a:rPr lang="en-US" smtClean="0"/>
              <a:t>13</a:t>
            </a:fld>
            <a:endParaRPr lang="en-US"/>
          </a:p>
        </p:txBody>
      </p:sp>
      <mc:AlternateContent xmlns:mc="http://schemas.openxmlformats.org/markup-compatibility/2006" xmlns:am3d="http://schemas.microsoft.com/office/drawing/2017/model3d">
        <mc:Choice Requires="am3d">
          <p:graphicFrame>
            <p:nvGraphicFramePr>
              <p:cNvPr id="11" name="3D Model 10" descr="Car character">
                <a:extLst>
                  <a:ext uri="{FF2B5EF4-FFF2-40B4-BE49-F238E27FC236}">
                    <a16:creationId xmlns:a16="http://schemas.microsoft.com/office/drawing/2014/main" id="{B92C18F3-8CF9-4FD8-87EE-79F6BAF74D60}"/>
                  </a:ext>
                </a:extLst>
              </p:cNvPr>
              <p:cNvGraphicFramePr>
                <a:graphicFrameLocks noChangeAspect="1"/>
              </p:cNvGraphicFramePr>
              <p:nvPr/>
            </p:nvGraphicFramePr>
            <p:xfrm>
              <a:off x="5902813" y="6356349"/>
              <a:ext cx="386372" cy="361480"/>
            </p:xfrm>
            <a:graphic>
              <a:graphicData uri="http://schemas.microsoft.com/office/drawing/2017/model3d">
                <am3d:model3d r:embed="rId2">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3"/>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1" name="3D Model 10" descr="Car character">
                <a:extLst>
                  <a:ext uri="{FF2B5EF4-FFF2-40B4-BE49-F238E27FC236}">
                    <a16:creationId xmlns:a16="http://schemas.microsoft.com/office/drawing/2014/main" id="{B92C18F3-8CF9-4FD8-87EE-79F6BAF74D60}"/>
                  </a:ext>
                </a:extLst>
              </p:cNvPr>
              <p:cNvPicPr>
                <a:picLocks noGrp="1" noRot="1" noChangeAspect="1" noMove="1" noResize="1" noEditPoints="1" noAdjustHandles="1" noChangeArrowheads="1" noChangeShapeType="1" noCrop="1"/>
              </p:cNvPicPr>
              <p:nvPr/>
            </p:nvPicPr>
            <p:blipFill>
              <a:blip r:embed="rId4"/>
              <a:stretch>
                <a:fillRect/>
              </a:stretch>
            </p:blipFill>
            <p:spPr>
              <a:xfrm>
                <a:off x="5902813" y="6356349"/>
                <a:ext cx="386372" cy="361480"/>
              </a:xfrm>
              <a:prstGeom prst="rect">
                <a:avLst/>
              </a:prstGeom>
            </p:spPr>
          </p:pic>
        </mc:Fallback>
      </mc:AlternateContent>
      <p:pic>
        <p:nvPicPr>
          <p:cNvPr id="7" name="Picture 6">
            <a:extLst>
              <a:ext uri="{FF2B5EF4-FFF2-40B4-BE49-F238E27FC236}">
                <a16:creationId xmlns:a16="http://schemas.microsoft.com/office/drawing/2014/main" id="{ED652055-D8D2-4831-B4D1-C65CA5D7F49D}"/>
              </a:ext>
            </a:extLst>
          </p:cNvPr>
          <p:cNvPicPr>
            <a:picLocks noChangeAspect="1"/>
          </p:cNvPicPr>
          <p:nvPr/>
        </p:nvPicPr>
        <p:blipFill rotWithShape="1">
          <a:blip r:embed="rId5"/>
          <a:srcRect l="20240" t="45824" r="24110" b="25057"/>
          <a:stretch/>
        </p:blipFill>
        <p:spPr>
          <a:xfrm>
            <a:off x="838200" y="2190280"/>
            <a:ext cx="10377948" cy="3264589"/>
          </a:xfrm>
          <a:prstGeom prst="rect">
            <a:avLst/>
          </a:prstGeom>
        </p:spPr>
      </p:pic>
    </p:spTree>
    <p:extLst>
      <p:ext uri="{BB962C8B-B14F-4D97-AF65-F5344CB8AC3E}">
        <p14:creationId xmlns:p14="http://schemas.microsoft.com/office/powerpoint/2010/main" val="3995250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A744-E660-496D-9149-6C4A473AD8B4}"/>
              </a:ext>
            </a:extLst>
          </p:cNvPr>
          <p:cNvSpPr>
            <a:spLocks noGrp="1"/>
          </p:cNvSpPr>
          <p:nvPr>
            <p:ph type="title"/>
          </p:nvPr>
        </p:nvSpPr>
        <p:spPr/>
        <p:txBody>
          <a:bodyPr>
            <a:normAutofit fontScale="90000"/>
          </a:bodyPr>
          <a:lstStyle/>
          <a:p>
            <a:r>
              <a:rPr lang="en-US" sz="5400" b="1" dirty="0">
                <a:solidFill>
                  <a:schemeClr val="accent1">
                    <a:lumMod val="75000"/>
                  </a:schemeClr>
                </a:solidFill>
                <a:latin typeface="Times New Roman" panose="02020603050405020304" pitchFamily="18" charset="0"/>
                <a:cs typeface="Times New Roman" panose="02020603050405020304" pitchFamily="18" charset="0"/>
              </a:rPr>
              <a:t>Accidents by Year</a:t>
            </a:r>
            <a:br>
              <a:rPr lang="en-US" dirty="0"/>
            </a:br>
            <a:endParaRPr lang="en-US" dirty="0"/>
          </a:p>
        </p:txBody>
      </p:sp>
      <p:sp>
        <p:nvSpPr>
          <p:cNvPr id="10" name="Date Placeholder 3">
            <a:extLst>
              <a:ext uri="{FF2B5EF4-FFF2-40B4-BE49-F238E27FC236}">
                <a16:creationId xmlns:a16="http://schemas.microsoft.com/office/drawing/2014/main" id="{1459EA15-BD43-47F0-8CC9-46E0E08B21E5}"/>
              </a:ext>
            </a:extLst>
          </p:cNvPr>
          <p:cNvSpPr>
            <a:spLocks noGrp="1"/>
          </p:cNvSpPr>
          <p:nvPr>
            <p:ph type="dt" sz="half" idx="10"/>
          </p:nvPr>
        </p:nvSpPr>
        <p:spPr/>
        <p:txBody>
          <a:bodyPr/>
          <a:lstStyle/>
          <a:p>
            <a:r>
              <a:rPr lang="en-US" dirty="0"/>
              <a:t>1/07/2020</a:t>
            </a:r>
          </a:p>
        </p:txBody>
      </p:sp>
      <p:sp>
        <p:nvSpPr>
          <p:cNvPr id="5" name="Slide Number Placeholder 4">
            <a:extLst>
              <a:ext uri="{FF2B5EF4-FFF2-40B4-BE49-F238E27FC236}">
                <a16:creationId xmlns:a16="http://schemas.microsoft.com/office/drawing/2014/main" id="{454A9ED8-AD6E-459E-A98D-0462A191AAC8}"/>
              </a:ext>
            </a:extLst>
          </p:cNvPr>
          <p:cNvSpPr>
            <a:spLocks noGrp="1"/>
          </p:cNvSpPr>
          <p:nvPr>
            <p:ph type="sldNum" sz="quarter" idx="12"/>
          </p:nvPr>
        </p:nvSpPr>
        <p:spPr/>
        <p:txBody>
          <a:bodyPr/>
          <a:lstStyle/>
          <a:p>
            <a:fld id="{E25E4727-879C-46F9-A21A-7BD71216296C}" type="slidenum">
              <a:rPr lang="en-US" smtClean="0"/>
              <a:t>14</a:t>
            </a:fld>
            <a:endParaRPr lang="en-US"/>
          </a:p>
        </p:txBody>
      </p:sp>
      <mc:AlternateContent xmlns:mc="http://schemas.openxmlformats.org/markup-compatibility/2006" xmlns:am3d="http://schemas.microsoft.com/office/drawing/2017/model3d">
        <mc:Choice Requires="am3d">
          <p:graphicFrame>
            <p:nvGraphicFramePr>
              <p:cNvPr id="11" name="3D Model 10" descr="Car character">
                <a:extLst>
                  <a:ext uri="{FF2B5EF4-FFF2-40B4-BE49-F238E27FC236}">
                    <a16:creationId xmlns:a16="http://schemas.microsoft.com/office/drawing/2014/main" id="{7912B686-DB0A-418F-AD2F-137C65E492F8}"/>
                  </a:ext>
                </a:extLst>
              </p:cNvPr>
              <p:cNvGraphicFramePr>
                <a:graphicFrameLocks noChangeAspect="1"/>
              </p:cNvGraphicFramePr>
              <p:nvPr>
                <p:extLst>
                  <p:ext uri="{D42A27DB-BD31-4B8C-83A1-F6EECF244321}">
                    <p14:modId xmlns:p14="http://schemas.microsoft.com/office/powerpoint/2010/main" val="1719502509"/>
                  </p:ext>
                </p:extLst>
              </p:nvPr>
            </p:nvGraphicFramePr>
            <p:xfrm>
              <a:off x="5902813" y="6356349"/>
              <a:ext cx="386372" cy="361480"/>
            </p:xfrm>
            <a:graphic>
              <a:graphicData uri="http://schemas.microsoft.com/office/drawing/2017/model3d">
                <am3d:model3d r:embed="rId2">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3"/>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1" name="3D Model 10" descr="Car character">
                <a:extLst>
                  <a:ext uri="{FF2B5EF4-FFF2-40B4-BE49-F238E27FC236}">
                    <a16:creationId xmlns:a16="http://schemas.microsoft.com/office/drawing/2014/main" id="{7912B686-DB0A-418F-AD2F-137C65E492F8}"/>
                  </a:ext>
                </a:extLst>
              </p:cNvPr>
              <p:cNvPicPr>
                <a:picLocks noGrp="1" noRot="1" noChangeAspect="1" noMove="1" noResize="1" noEditPoints="1" noAdjustHandles="1" noChangeArrowheads="1" noChangeShapeType="1" noCrop="1"/>
              </p:cNvPicPr>
              <p:nvPr/>
            </p:nvPicPr>
            <p:blipFill>
              <a:blip r:embed="rId4"/>
              <a:stretch>
                <a:fillRect/>
              </a:stretch>
            </p:blipFill>
            <p:spPr>
              <a:xfrm>
                <a:off x="5902813" y="6356349"/>
                <a:ext cx="386372" cy="361480"/>
              </a:xfrm>
              <a:prstGeom prst="rect">
                <a:avLst/>
              </a:prstGeom>
            </p:spPr>
          </p:pic>
        </mc:Fallback>
      </mc:AlternateContent>
      <p:pic>
        <p:nvPicPr>
          <p:cNvPr id="8" name="Picture 7">
            <a:extLst>
              <a:ext uri="{FF2B5EF4-FFF2-40B4-BE49-F238E27FC236}">
                <a16:creationId xmlns:a16="http://schemas.microsoft.com/office/drawing/2014/main" id="{0610FB2A-6C2F-4742-AEEE-64903B6D9F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6057" y="1144050"/>
            <a:ext cx="8346256" cy="5007753"/>
          </a:xfrm>
          <a:prstGeom prst="rect">
            <a:avLst/>
          </a:prstGeom>
        </p:spPr>
      </p:pic>
    </p:spTree>
    <p:extLst>
      <p:ext uri="{BB962C8B-B14F-4D97-AF65-F5344CB8AC3E}">
        <p14:creationId xmlns:p14="http://schemas.microsoft.com/office/powerpoint/2010/main" val="300679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A744-E660-496D-9149-6C4A473AD8B4}"/>
              </a:ext>
            </a:extLst>
          </p:cNvPr>
          <p:cNvSpPr>
            <a:spLocks noGrp="1"/>
          </p:cNvSpPr>
          <p:nvPr>
            <p:ph type="title"/>
          </p:nvPr>
        </p:nvSpPr>
        <p:spPr/>
        <p:txBody>
          <a:bodyPr>
            <a:normAutofit fontScale="90000"/>
          </a:bodyPr>
          <a:lstStyle/>
          <a:p>
            <a:r>
              <a:rPr lang="en-US" sz="5400" b="1" dirty="0">
                <a:solidFill>
                  <a:schemeClr val="accent1">
                    <a:lumMod val="75000"/>
                  </a:schemeClr>
                </a:solidFill>
                <a:latin typeface="Times New Roman" panose="02020603050405020304" pitchFamily="18" charset="0"/>
                <a:cs typeface="Times New Roman" panose="02020603050405020304" pitchFamily="18" charset="0"/>
              </a:rPr>
              <a:t>Python code used to retrieve accident-by-day and create a chart</a:t>
            </a:r>
            <a:br>
              <a:rPr lang="en-US" dirty="0"/>
            </a:br>
            <a:endParaRPr lang="en-US" dirty="0"/>
          </a:p>
        </p:txBody>
      </p:sp>
      <p:sp>
        <p:nvSpPr>
          <p:cNvPr id="10" name="Date Placeholder 3">
            <a:extLst>
              <a:ext uri="{FF2B5EF4-FFF2-40B4-BE49-F238E27FC236}">
                <a16:creationId xmlns:a16="http://schemas.microsoft.com/office/drawing/2014/main" id="{1459EA15-BD43-47F0-8CC9-46E0E08B21E5}"/>
              </a:ext>
            </a:extLst>
          </p:cNvPr>
          <p:cNvSpPr>
            <a:spLocks noGrp="1"/>
          </p:cNvSpPr>
          <p:nvPr>
            <p:ph type="dt" sz="half" idx="10"/>
          </p:nvPr>
        </p:nvSpPr>
        <p:spPr/>
        <p:txBody>
          <a:bodyPr/>
          <a:lstStyle/>
          <a:p>
            <a:r>
              <a:rPr lang="en-US" dirty="0"/>
              <a:t>1/07/2020</a:t>
            </a:r>
          </a:p>
        </p:txBody>
      </p:sp>
      <p:sp>
        <p:nvSpPr>
          <p:cNvPr id="5" name="Slide Number Placeholder 4">
            <a:extLst>
              <a:ext uri="{FF2B5EF4-FFF2-40B4-BE49-F238E27FC236}">
                <a16:creationId xmlns:a16="http://schemas.microsoft.com/office/drawing/2014/main" id="{454A9ED8-AD6E-459E-A98D-0462A191AAC8}"/>
              </a:ext>
            </a:extLst>
          </p:cNvPr>
          <p:cNvSpPr>
            <a:spLocks noGrp="1"/>
          </p:cNvSpPr>
          <p:nvPr>
            <p:ph type="sldNum" sz="quarter" idx="12"/>
          </p:nvPr>
        </p:nvSpPr>
        <p:spPr/>
        <p:txBody>
          <a:bodyPr/>
          <a:lstStyle/>
          <a:p>
            <a:fld id="{E25E4727-879C-46F9-A21A-7BD71216296C}" type="slidenum">
              <a:rPr lang="en-US" smtClean="0"/>
              <a:t>15</a:t>
            </a:fld>
            <a:endParaRPr lang="en-US"/>
          </a:p>
        </p:txBody>
      </p:sp>
      <mc:AlternateContent xmlns:mc="http://schemas.openxmlformats.org/markup-compatibility/2006" xmlns:am3d="http://schemas.microsoft.com/office/drawing/2017/model3d">
        <mc:Choice Requires="am3d">
          <p:graphicFrame>
            <p:nvGraphicFramePr>
              <p:cNvPr id="11" name="3D Model 10" descr="Car character">
                <a:extLst>
                  <a:ext uri="{FF2B5EF4-FFF2-40B4-BE49-F238E27FC236}">
                    <a16:creationId xmlns:a16="http://schemas.microsoft.com/office/drawing/2014/main" id="{B92C18F3-8CF9-4FD8-87EE-79F6BAF74D60}"/>
                  </a:ext>
                </a:extLst>
              </p:cNvPr>
              <p:cNvGraphicFramePr>
                <a:graphicFrameLocks noChangeAspect="1"/>
              </p:cNvGraphicFramePr>
              <p:nvPr/>
            </p:nvGraphicFramePr>
            <p:xfrm>
              <a:off x="5902813" y="6356349"/>
              <a:ext cx="386372" cy="361480"/>
            </p:xfrm>
            <a:graphic>
              <a:graphicData uri="http://schemas.microsoft.com/office/drawing/2017/model3d">
                <am3d:model3d r:embed="rId2">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3"/>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1" name="3D Model 10" descr="Car character">
                <a:extLst>
                  <a:ext uri="{FF2B5EF4-FFF2-40B4-BE49-F238E27FC236}">
                    <a16:creationId xmlns:a16="http://schemas.microsoft.com/office/drawing/2014/main" id="{B92C18F3-8CF9-4FD8-87EE-79F6BAF74D60}"/>
                  </a:ext>
                </a:extLst>
              </p:cNvPr>
              <p:cNvPicPr>
                <a:picLocks noGrp="1" noRot="1" noChangeAspect="1" noMove="1" noResize="1" noEditPoints="1" noAdjustHandles="1" noChangeArrowheads="1" noChangeShapeType="1" noCrop="1"/>
              </p:cNvPicPr>
              <p:nvPr/>
            </p:nvPicPr>
            <p:blipFill>
              <a:blip r:embed="rId4"/>
              <a:stretch>
                <a:fillRect/>
              </a:stretch>
            </p:blipFill>
            <p:spPr>
              <a:xfrm>
                <a:off x="5902813" y="6356349"/>
                <a:ext cx="386372" cy="361480"/>
              </a:xfrm>
              <a:prstGeom prst="rect">
                <a:avLst/>
              </a:prstGeom>
            </p:spPr>
          </p:pic>
        </mc:Fallback>
      </mc:AlternateContent>
      <p:pic>
        <p:nvPicPr>
          <p:cNvPr id="6" name="Picture 5">
            <a:extLst>
              <a:ext uri="{FF2B5EF4-FFF2-40B4-BE49-F238E27FC236}">
                <a16:creationId xmlns:a16="http://schemas.microsoft.com/office/drawing/2014/main" id="{2D0834CA-68C7-4B92-AE66-00B12817FD56}"/>
              </a:ext>
            </a:extLst>
          </p:cNvPr>
          <p:cNvPicPr>
            <a:picLocks noChangeAspect="1"/>
          </p:cNvPicPr>
          <p:nvPr/>
        </p:nvPicPr>
        <p:blipFill rotWithShape="1">
          <a:blip r:embed="rId5"/>
          <a:srcRect l="20240" t="23295" r="22913" b="38544"/>
          <a:stretch/>
        </p:blipFill>
        <p:spPr>
          <a:xfrm>
            <a:off x="1123792" y="1807777"/>
            <a:ext cx="9558042" cy="3857298"/>
          </a:xfrm>
          <a:prstGeom prst="rect">
            <a:avLst/>
          </a:prstGeom>
        </p:spPr>
      </p:pic>
    </p:spTree>
    <p:extLst>
      <p:ext uri="{BB962C8B-B14F-4D97-AF65-F5344CB8AC3E}">
        <p14:creationId xmlns:p14="http://schemas.microsoft.com/office/powerpoint/2010/main" val="1030238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35B63D1E-C8F4-4981-BE99-1F5739BE7824}"/>
              </a:ext>
            </a:extLst>
          </p:cNvPr>
          <p:cNvSpPr>
            <a:spLocks noGrp="1"/>
          </p:cNvSpPr>
          <p:nvPr>
            <p:ph type="dt" sz="half" idx="10"/>
          </p:nvPr>
        </p:nvSpPr>
        <p:spPr/>
        <p:txBody>
          <a:bodyPr/>
          <a:lstStyle/>
          <a:p>
            <a:r>
              <a:rPr lang="en-US" dirty="0"/>
              <a:t>1/07/2020</a:t>
            </a:r>
          </a:p>
        </p:txBody>
      </p:sp>
      <p:sp>
        <p:nvSpPr>
          <p:cNvPr id="6" name="Slide Number Placeholder 5">
            <a:extLst>
              <a:ext uri="{FF2B5EF4-FFF2-40B4-BE49-F238E27FC236}">
                <a16:creationId xmlns:a16="http://schemas.microsoft.com/office/drawing/2014/main" id="{A25871FA-22E4-4728-8397-A9B7B9243912}"/>
              </a:ext>
            </a:extLst>
          </p:cNvPr>
          <p:cNvSpPr>
            <a:spLocks noGrp="1"/>
          </p:cNvSpPr>
          <p:nvPr>
            <p:ph type="sldNum" sz="quarter" idx="12"/>
          </p:nvPr>
        </p:nvSpPr>
        <p:spPr/>
        <p:txBody>
          <a:bodyPr/>
          <a:lstStyle/>
          <a:p>
            <a:r>
              <a:rPr lang="en-US" dirty="0"/>
              <a:t>14</a:t>
            </a:r>
          </a:p>
        </p:txBody>
      </p:sp>
      <p:sp>
        <p:nvSpPr>
          <p:cNvPr id="9" name="Title 1">
            <a:extLst>
              <a:ext uri="{FF2B5EF4-FFF2-40B4-BE49-F238E27FC236}">
                <a16:creationId xmlns:a16="http://schemas.microsoft.com/office/drawing/2014/main" id="{2075A6F1-1ECE-485C-8BDD-76DAB400A6E4}"/>
              </a:ext>
            </a:extLst>
          </p:cNvPr>
          <p:cNvSpPr txBox="1">
            <a:spLocks/>
          </p:cNvSpPr>
          <p:nvPr/>
        </p:nvSpPr>
        <p:spPr>
          <a:xfrm>
            <a:off x="838200" y="365125"/>
            <a:ext cx="10515600" cy="1325563"/>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solidFill>
                  <a:schemeClr val="accent1">
                    <a:lumMod val="75000"/>
                  </a:schemeClr>
                </a:solidFill>
                <a:latin typeface="Times New Roman" panose="02020603050405020304" pitchFamily="18" charset="0"/>
                <a:cs typeface="Times New Roman" panose="02020603050405020304" pitchFamily="18" charset="0"/>
              </a:rPr>
              <a:t>Accidents by Day</a:t>
            </a:r>
            <a:br>
              <a:rPr lang="en-US" dirty="0"/>
            </a:br>
            <a:endParaRPr lang="en-US" dirty="0"/>
          </a:p>
        </p:txBody>
      </p:sp>
      <mc:AlternateContent xmlns:mc="http://schemas.openxmlformats.org/markup-compatibility/2006" xmlns:am3d="http://schemas.microsoft.com/office/drawing/2017/model3d">
        <mc:Choice Requires="am3d">
          <p:graphicFrame>
            <p:nvGraphicFramePr>
              <p:cNvPr id="12" name="3D Model 11" descr="Car character">
                <a:extLst>
                  <a:ext uri="{FF2B5EF4-FFF2-40B4-BE49-F238E27FC236}">
                    <a16:creationId xmlns:a16="http://schemas.microsoft.com/office/drawing/2014/main" id="{3EF638D2-1F52-43B0-82A4-F04F56562C4F}"/>
                  </a:ext>
                </a:extLst>
              </p:cNvPr>
              <p:cNvGraphicFramePr>
                <a:graphicFrameLocks noChangeAspect="1"/>
              </p:cNvGraphicFramePr>
              <p:nvPr>
                <p:extLst>
                  <p:ext uri="{D42A27DB-BD31-4B8C-83A1-F6EECF244321}">
                    <p14:modId xmlns:p14="http://schemas.microsoft.com/office/powerpoint/2010/main" val="1719502509"/>
                  </p:ext>
                </p:extLst>
              </p:nvPr>
            </p:nvGraphicFramePr>
            <p:xfrm>
              <a:off x="5902813" y="6356349"/>
              <a:ext cx="386372" cy="361480"/>
            </p:xfrm>
            <a:graphic>
              <a:graphicData uri="http://schemas.microsoft.com/office/drawing/2017/model3d">
                <am3d:model3d r:embed="rId2">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3"/>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2" name="3D Model 11" descr="Car character">
                <a:extLst>
                  <a:ext uri="{FF2B5EF4-FFF2-40B4-BE49-F238E27FC236}">
                    <a16:creationId xmlns:a16="http://schemas.microsoft.com/office/drawing/2014/main" id="{3EF638D2-1F52-43B0-82A4-F04F56562C4F}"/>
                  </a:ext>
                </a:extLst>
              </p:cNvPr>
              <p:cNvPicPr>
                <a:picLocks noGrp="1" noRot="1" noChangeAspect="1" noMove="1" noResize="1" noEditPoints="1" noAdjustHandles="1" noChangeArrowheads="1" noChangeShapeType="1" noCrop="1"/>
              </p:cNvPicPr>
              <p:nvPr/>
            </p:nvPicPr>
            <p:blipFill>
              <a:blip r:embed="rId4"/>
              <a:stretch>
                <a:fillRect/>
              </a:stretch>
            </p:blipFill>
            <p:spPr>
              <a:xfrm>
                <a:off x="5902813" y="6356349"/>
                <a:ext cx="386372" cy="361480"/>
              </a:xfrm>
              <a:prstGeom prst="rect">
                <a:avLst/>
              </a:prstGeom>
            </p:spPr>
          </p:pic>
        </mc:Fallback>
      </mc:AlternateContent>
      <p:pic>
        <p:nvPicPr>
          <p:cNvPr id="13" name="Picture 12">
            <a:extLst>
              <a:ext uri="{FF2B5EF4-FFF2-40B4-BE49-F238E27FC236}">
                <a16:creationId xmlns:a16="http://schemas.microsoft.com/office/drawing/2014/main" id="{BD2803FA-6DB0-4E64-A4AE-88556610CD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7462" y="1299327"/>
            <a:ext cx="8117075" cy="4870245"/>
          </a:xfrm>
          <a:prstGeom prst="rect">
            <a:avLst/>
          </a:prstGeom>
        </p:spPr>
      </p:pic>
    </p:spTree>
    <p:extLst>
      <p:ext uri="{BB962C8B-B14F-4D97-AF65-F5344CB8AC3E}">
        <p14:creationId xmlns:p14="http://schemas.microsoft.com/office/powerpoint/2010/main" val="1485264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A744-E660-496D-9149-6C4A473AD8B4}"/>
              </a:ext>
            </a:extLst>
          </p:cNvPr>
          <p:cNvSpPr>
            <a:spLocks noGrp="1"/>
          </p:cNvSpPr>
          <p:nvPr>
            <p:ph type="title"/>
          </p:nvPr>
        </p:nvSpPr>
        <p:spPr/>
        <p:txBody>
          <a:bodyPr>
            <a:normAutofit fontScale="90000"/>
          </a:bodyPr>
          <a:lstStyle/>
          <a:p>
            <a:r>
              <a:rPr lang="en-US" sz="5400" b="1" dirty="0">
                <a:solidFill>
                  <a:schemeClr val="accent1">
                    <a:lumMod val="75000"/>
                  </a:schemeClr>
                </a:solidFill>
                <a:latin typeface="Times New Roman" panose="02020603050405020304" pitchFamily="18" charset="0"/>
                <a:cs typeface="Times New Roman" panose="02020603050405020304" pitchFamily="18" charset="0"/>
              </a:rPr>
              <a:t>Python code used to retrieve accident-by-day and create a chart</a:t>
            </a:r>
            <a:br>
              <a:rPr lang="en-US" dirty="0"/>
            </a:br>
            <a:endParaRPr lang="en-US" dirty="0"/>
          </a:p>
        </p:txBody>
      </p:sp>
      <p:sp>
        <p:nvSpPr>
          <p:cNvPr id="10" name="Date Placeholder 3">
            <a:extLst>
              <a:ext uri="{FF2B5EF4-FFF2-40B4-BE49-F238E27FC236}">
                <a16:creationId xmlns:a16="http://schemas.microsoft.com/office/drawing/2014/main" id="{1459EA15-BD43-47F0-8CC9-46E0E08B21E5}"/>
              </a:ext>
            </a:extLst>
          </p:cNvPr>
          <p:cNvSpPr>
            <a:spLocks noGrp="1"/>
          </p:cNvSpPr>
          <p:nvPr>
            <p:ph type="dt" sz="half" idx="10"/>
          </p:nvPr>
        </p:nvSpPr>
        <p:spPr/>
        <p:txBody>
          <a:bodyPr/>
          <a:lstStyle/>
          <a:p>
            <a:r>
              <a:rPr lang="en-US" dirty="0"/>
              <a:t>1/07/2020</a:t>
            </a:r>
          </a:p>
        </p:txBody>
      </p:sp>
      <p:sp>
        <p:nvSpPr>
          <p:cNvPr id="5" name="Slide Number Placeholder 4">
            <a:extLst>
              <a:ext uri="{FF2B5EF4-FFF2-40B4-BE49-F238E27FC236}">
                <a16:creationId xmlns:a16="http://schemas.microsoft.com/office/drawing/2014/main" id="{454A9ED8-AD6E-459E-A98D-0462A191AAC8}"/>
              </a:ext>
            </a:extLst>
          </p:cNvPr>
          <p:cNvSpPr>
            <a:spLocks noGrp="1"/>
          </p:cNvSpPr>
          <p:nvPr>
            <p:ph type="sldNum" sz="quarter" idx="12"/>
          </p:nvPr>
        </p:nvSpPr>
        <p:spPr/>
        <p:txBody>
          <a:bodyPr/>
          <a:lstStyle/>
          <a:p>
            <a:fld id="{E25E4727-879C-46F9-A21A-7BD71216296C}" type="slidenum">
              <a:rPr lang="en-US" smtClean="0"/>
              <a:t>17</a:t>
            </a:fld>
            <a:endParaRPr lang="en-US"/>
          </a:p>
        </p:txBody>
      </p:sp>
      <mc:AlternateContent xmlns:mc="http://schemas.openxmlformats.org/markup-compatibility/2006" xmlns:am3d="http://schemas.microsoft.com/office/drawing/2017/model3d">
        <mc:Choice Requires="am3d">
          <p:graphicFrame>
            <p:nvGraphicFramePr>
              <p:cNvPr id="11" name="3D Model 10" descr="Car character">
                <a:extLst>
                  <a:ext uri="{FF2B5EF4-FFF2-40B4-BE49-F238E27FC236}">
                    <a16:creationId xmlns:a16="http://schemas.microsoft.com/office/drawing/2014/main" id="{B92C18F3-8CF9-4FD8-87EE-79F6BAF74D60}"/>
                  </a:ext>
                </a:extLst>
              </p:cNvPr>
              <p:cNvGraphicFramePr>
                <a:graphicFrameLocks noChangeAspect="1"/>
              </p:cNvGraphicFramePr>
              <p:nvPr/>
            </p:nvGraphicFramePr>
            <p:xfrm>
              <a:off x="5902813" y="6356349"/>
              <a:ext cx="386372" cy="361480"/>
            </p:xfrm>
            <a:graphic>
              <a:graphicData uri="http://schemas.microsoft.com/office/drawing/2017/model3d">
                <am3d:model3d r:embed="rId2">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3"/>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1" name="3D Model 10" descr="Car character">
                <a:extLst>
                  <a:ext uri="{FF2B5EF4-FFF2-40B4-BE49-F238E27FC236}">
                    <a16:creationId xmlns:a16="http://schemas.microsoft.com/office/drawing/2014/main" id="{B92C18F3-8CF9-4FD8-87EE-79F6BAF74D60}"/>
                  </a:ext>
                </a:extLst>
              </p:cNvPr>
              <p:cNvPicPr>
                <a:picLocks noGrp="1" noRot="1" noChangeAspect="1" noMove="1" noResize="1" noEditPoints="1" noAdjustHandles="1" noChangeArrowheads="1" noChangeShapeType="1" noCrop="1"/>
              </p:cNvPicPr>
              <p:nvPr/>
            </p:nvPicPr>
            <p:blipFill>
              <a:blip r:embed="rId4"/>
              <a:stretch>
                <a:fillRect/>
              </a:stretch>
            </p:blipFill>
            <p:spPr>
              <a:xfrm>
                <a:off x="5902813" y="6356349"/>
                <a:ext cx="386372" cy="361480"/>
              </a:xfrm>
              <a:prstGeom prst="rect">
                <a:avLst/>
              </a:prstGeom>
            </p:spPr>
          </p:pic>
        </mc:Fallback>
      </mc:AlternateContent>
      <p:pic>
        <p:nvPicPr>
          <p:cNvPr id="6" name="Picture 5">
            <a:extLst>
              <a:ext uri="{FF2B5EF4-FFF2-40B4-BE49-F238E27FC236}">
                <a16:creationId xmlns:a16="http://schemas.microsoft.com/office/drawing/2014/main" id="{2D0834CA-68C7-4B92-AE66-00B12817FD56}"/>
              </a:ext>
            </a:extLst>
          </p:cNvPr>
          <p:cNvPicPr>
            <a:picLocks noChangeAspect="1"/>
          </p:cNvPicPr>
          <p:nvPr/>
        </p:nvPicPr>
        <p:blipFill rotWithShape="1">
          <a:blip r:embed="rId5"/>
          <a:srcRect l="20240" t="23295" r="22913" b="38544"/>
          <a:stretch/>
        </p:blipFill>
        <p:spPr>
          <a:xfrm>
            <a:off x="1123792" y="1807777"/>
            <a:ext cx="9558042" cy="3857298"/>
          </a:xfrm>
          <a:prstGeom prst="rect">
            <a:avLst/>
          </a:prstGeom>
        </p:spPr>
      </p:pic>
    </p:spTree>
    <p:extLst>
      <p:ext uri="{BB962C8B-B14F-4D97-AF65-F5344CB8AC3E}">
        <p14:creationId xmlns:p14="http://schemas.microsoft.com/office/powerpoint/2010/main" val="1721027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1459EA15-BD43-47F0-8CC9-46E0E08B21E5}"/>
              </a:ext>
            </a:extLst>
          </p:cNvPr>
          <p:cNvSpPr>
            <a:spLocks noGrp="1"/>
          </p:cNvSpPr>
          <p:nvPr>
            <p:ph type="dt" sz="half" idx="10"/>
          </p:nvPr>
        </p:nvSpPr>
        <p:spPr/>
        <p:txBody>
          <a:bodyPr/>
          <a:lstStyle/>
          <a:p>
            <a:r>
              <a:rPr lang="en-US" dirty="0"/>
              <a:t>1/07/2020</a:t>
            </a:r>
          </a:p>
        </p:txBody>
      </p:sp>
      <p:sp>
        <p:nvSpPr>
          <p:cNvPr id="5" name="Slide Number Placeholder 4">
            <a:extLst>
              <a:ext uri="{FF2B5EF4-FFF2-40B4-BE49-F238E27FC236}">
                <a16:creationId xmlns:a16="http://schemas.microsoft.com/office/drawing/2014/main" id="{454A9ED8-AD6E-459E-A98D-0462A191AAC8}"/>
              </a:ext>
            </a:extLst>
          </p:cNvPr>
          <p:cNvSpPr>
            <a:spLocks noGrp="1"/>
          </p:cNvSpPr>
          <p:nvPr>
            <p:ph type="sldNum" sz="quarter" idx="12"/>
          </p:nvPr>
        </p:nvSpPr>
        <p:spPr/>
        <p:txBody>
          <a:bodyPr/>
          <a:lstStyle/>
          <a:p>
            <a:fld id="{E25E4727-879C-46F9-A21A-7BD71216296C}" type="slidenum">
              <a:rPr lang="en-US" smtClean="0"/>
              <a:t>18</a:t>
            </a:fld>
            <a:endParaRPr lang="en-US"/>
          </a:p>
        </p:txBody>
      </p:sp>
      <mc:AlternateContent xmlns:mc="http://schemas.openxmlformats.org/markup-compatibility/2006" xmlns:am3d="http://schemas.microsoft.com/office/drawing/2017/model3d">
        <mc:Choice Requires="am3d">
          <p:graphicFrame>
            <p:nvGraphicFramePr>
              <p:cNvPr id="11" name="3D Model 10" descr="Car character">
                <a:extLst>
                  <a:ext uri="{FF2B5EF4-FFF2-40B4-BE49-F238E27FC236}">
                    <a16:creationId xmlns:a16="http://schemas.microsoft.com/office/drawing/2014/main" id="{B92C18F3-8CF9-4FD8-87EE-79F6BAF74D60}"/>
                  </a:ext>
                </a:extLst>
              </p:cNvPr>
              <p:cNvGraphicFramePr>
                <a:graphicFrameLocks noChangeAspect="1"/>
              </p:cNvGraphicFramePr>
              <p:nvPr/>
            </p:nvGraphicFramePr>
            <p:xfrm>
              <a:off x="5902813" y="6356349"/>
              <a:ext cx="386372" cy="361480"/>
            </p:xfrm>
            <a:graphic>
              <a:graphicData uri="http://schemas.microsoft.com/office/drawing/2017/model3d">
                <am3d:model3d r:embed="rId2">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3"/>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1" name="3D Model 10" descr="Car character">
                <a:extLst>
                  <a:ext uri="{FF2B5EF4-FFF2-40B4-BE49-F238E27FC236}">
                    <a16:creationId xmlns:a16="http://schemas.microsoft.com/office/drawing/2014/main" id="{B92C18F3-8CF9-4FD8-87EE-79F6BAF74D60}"/>
                  </a:ext>
                </a:extLst>
              </p:cNvPr>
              <p:cNvPicPr>
                <a:picLocks noGrp="1" noRot="1" noChangeAspect="1" noMove="1" noResize="1" noEditPoints="1" noAdjustHandles="1" noChangeArrowheads="1" noChangeShapeType="1" noCrop="1"/>
              </p:cNvPicPr>
              <p:nvPr/>
            </p:nvPicPr>
            <p:blipFill>
              <a:blip r:embed="rId4"/>
              <a:stretch>
                <a:fillRect/>
              </a:stretch>
            </p:blipFill>
            <p:spPr>
              <a:xfrm>
                <a:off x="5902813" y="6356349"/>
                <a:ext cx="386372" cy="361480"/>
              </a:xfrm>
              <a:prstGeom prst="rect">
                <a:avLst/>
              </a:prstGeom>
            </p:spPr>
          </p:pic>
        </mc:Fallback>
      </mc:AlternateContent>
      <p:sp>
        <p:nvSpPr>
          <p:cNvPr id="7" name="TextBox 6">
            <a:extLst>
              <a:ext uri="{FF2B5EF4-FFF2-40B4-BE49-F238E27FC236}">
                <a16:creationId xmlns:a16="http://schemas.microsoft.com/office/drawing/2014/main" id="{A3C1B4BD-6D4C-41E2-8DFF-505651C4A14C}"/>
              </a:ext>
            </a:extLst>
          </p:cNvPr>
          <p:cNvSpPr txBox="1"/>
          <p:nvPr/>
        </p:nvSpPr>
        <p:spPr>
          <a:xfrm>
            <a:off x="1504977" y="1997839"/>
            <a:ext cx="9568415" cy="3416320"/>
          </a:xfrm>
          <a:prstGeom prst="rect">
            <a:avLst/>
          </a:prstGeom>
          <a:noFill/>
        </p:spPr>
        <p:txBody>
          <a:bodyPr wrap="square" rtlCol="0">
            <a:spAutoFit/>
          </a:bodyPr>
          <a:lstStyle/>
          <a:p>
            <a:r>
              <a:rPr lang="en-US" sz="3600" b="1" dirty="0"/>
              <a:t>We used Excel to bin accidents by month and, time, and then the temperature and humidity at time of accident.</a:t>
            </a:r>
          </a:p>
          <a:p>
            <a:endParaRPr lang="en-US" sz="3600" b="1" dirty="0"/>
          </a:p>
          <a:p>
            <a:r>
              <a:rPr lang="en-US" sz="3600" b="1" dirty="0"/>
              <a:t>We then used the plot function in excel to create the next four plots.  </a:t>
            </a:r>
          </a:p>
        </p:txBody>
      </p:sp>
      <p:sp>
        <p:nvSpPr>
          <p:cNvPr id="12" name="Title 1">
            <a:extLst>
              <a:ext uri="{FF2B5EF4-FFF2-40B4-BE49-F238E27FC236}">
                <a16:creationId xmlns:a16="http://schemas.microsoft.com/office/drawing/2014/main" id="{65D437A1-070B-490B-9519-AF718DECE795}"/>
              </a:ext>
            </a:extLst>
          </p:cNvPr>
          <p:cNvSpPr>
            <a:spLocks noGrp="1"/>
          </p:cNvSpPr>
          <p:nvPr>
            <p:ph type="title"/>
          </p:nvPr>
        </p:nvSpPr>
        <p:spPr>
          <a:xfrm>
            <a:off x="838200" y="365125"/>
            <a:ext cx="10515600" cy="1325563"/>
          </a:xfrm>
        </p:spPr>
        <p:txBody>
          <a:bodyPr>
            <a:normAutofit fontScale="90000"/>
          </a:bodyPr>
          <a:lstStyle/>
          <a:p>
            <a:r>
              <a:rPr lang="en-US" sz="5400" b="1" dirty="0">
                <a:solidFill>
                  <a:schemeClr val="accent1">
                    <a:lumMod val="75000"/>
                  </a:schemeClr>
                </a:solidFill>
                <a:latin typeface="Times New Roman" panose="02020603050405020304" pitchFamily="18" charset="0"/>
                <a:cs typeface="Times New Roman" panose="02020603050405020304" pitchFamily="18" charset="0"/>
              </a:rPr>
              <a:t>Excel</a:t>
            </a:r>
            <a:br>
              <a:rPr lang="en-US" dirty="0"/>
            </a:br>
            <a:endParaRPr lang="en-US" dirty="0"/>
          </a:p>
        </p:txBody>
      </p:sp>
    </p:spTree>
    <p:extLst>
      <p:ext uri="{BB962C8B-B14F-4D97-AF65-F5344CB8AC3E}">
        <p14:creationId xmlns:p14="http://schemas.microsoft.com/office/powerpoint/2010/main" val="2078952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A744-E660-496D-9149-6C4A473AD8B4}"/>
              </a:ext>
            </a:extLst>
          </p:cNvPr>
          <p:cNvSpPr>
            <a:spLocks noGrp="1"/>
          </p:cNvSpPr>
          <p:nvPr>
            <p:ph type="title"/>
          </p:nvPr>
        </p:nvSpPr>
        <p:spPr/>
        <p:txBody>
          <a:bodyPr>
            <a:normAutofit fontScale="90000"/>
          </a:bodyPr>
          <a:lstStyle/>
          <a:p>
            <a:r>
              <a:rPr lang="en-US" sz="5400" b="1" dirty="0">
                <a:solidFill>
                  <a:schemeClr val="accent1">
                    <a:lumMod val="75000"/>
                  </a:schemeClr>
                </a:solidFill>
                <a:latin typeface="Times New Roman" panose="02020603050405020304" pitchFamily="18" charset="0"/>
                <a:cs typeface="Times New Roman" panose="02020603050405020304" pitchFamily="18" charset="0"/>
              </a:rPr>
              <a:t>Accidents by Month</a:t>
            </a:r>
            <a:br>
              <a:rPr lang="en-US" dirty="0"/>
            </a:br>
            <a:endParaRPr lang="en-US" dirty="0"/>
          </a:p>
        </p:txBody>
      </p:sp>
      <p:sp>
        <p:nvSpPr>
          <p:cNvPr id="10" name="Date Placeholder 3">
            <a:extLst>
              <a:ext uri="{FF2B5EF4-FFF2-40B4-BE49-F238E27FC236}">
                <a16:creationId xmlns:a16="http://schemas.microsoft.com/office/drawing/2014/main" id="{1459EA15-BD43-47F0-8CC9-46E0E08B21E5}"/>
              </a:ext>
            </a:extLst>
          </p:cNvPr>
          <p:cNvSpPr>
            <a:spLocks noGrp="1"/>
          </p:cNvSpPr>
          <p:nvPr>
            <p:ph type="dt" sz="half" idx="10"/>
          </p:nvPr>
        </p:nvSpPr>
        <p:spPr/>
        <p:txBody>
          <a:bodyPr/>
          <a:lstStyle/>
          <a:p>
            <a:r>
              <a:rPr lang="en-US" dirty="0"/>
              <a:t>1/07/2020</a:t>
            </a:r>
          </a:p>
        </p:txBody>
      </p:sp>
      <p:sp>
        <p:nvSpPr>
          <p:cNvPr id="5" name="Slide Number Placeholder 4">
            <a:extLst>
              <a:ext uri="{FF2B5EF4-FFF2-40B4-BE49-F238E27FC236}">
                <a16:creationId xmlns:a16="http://schemas.microsoft.com/office/drawing/2014/main" id="{454A9ED8-AD6E-459E-A98D-0462A191AAC8}"/>
              </a:ext>
            </a:extLst>
          </p:cNvPr>
          <p:cNvSpPr>
            <a:spLocks noGrp="1"/>
          </p:cNvSpPr>
          <p:nvPr>
            <p:ph type="sldNum" sz="quarter" idx="12"/>
          </p:nvPr>
        </p:nvSpPr>
        <p:spPr/>
        <p:txBody>
          <a:bodyPr/>
          <a:lstStyle/>
          <a:p>
            <a:fld id="{E25E4727-879C-46F9-A21A-7BD71216296C}" type="slidenum">
              <a:rPr lang="en-US" smtClean="0"/>
              <a:t>19</a:t>
            </a:fld>
            <a:endParaRPr lang="en-US"/>
          </a:p>
        </p:txBody>
      </p:sp>
      <p:pic>
        <p:nvPicPr>
          <p:cNvPr id="4" name="Picture 3">
            <a:extLst>
              <a:ext uri="{FF2B5EF4-FFF2-40B4-BE49-F238E27FC236}">
                <a16:creationId xmlns:a16="http://schemas.microsoft.com/office/drawing/2014/main" id="{91AD0E7A-B66D-4CC6-BE58-AC1F941F62AA}"/>
              </a:ext>
            </a:extLst>
          </p:cNvPr>
          <p:cNvPicPr>
            <a:picLocks noChangeAspect="1"/>
          </p:cNvPicPr>
          <p:nvPr/>
        </p:nvPicPr>
        <p:blipFill>
          <a:blip r:embed="rId2"/>
          <a:stretch>
            <a:fillRect/>
          </a:stretch>
        </p:blipFill>
        <p:spPr>
          <a:xfrm>
            <a:off x="3160295" y="1595087"/>
            <a:ext cx="8578516" cy="4168522"/>
          </a:xfrm>
          <a:prstGeom prst="rect">
            <a:avLst/>
          </a:prstGeom>
        </p:spPr>
      </p:pic>
      <p:pic>
        <p:nvPicPr>
          <p:cNvPr id="7" name="Picture 6">
            <a:extLst>
              <a:ext uri="{FF2B5EF4-FFF2-40B4-BE49-F238E27FC236}">
                <a16:creationId xmlns:a16="http://schemas.microsoft.com/office/drawing/2014/main" id="{BDD633AE-1289-454A-BCA6-A7D740957A8C}"/>
              </a:ext>
            </a:extLst>
          </p:cNvPr>
          <p:cNvPicPr>
            <a:picLocks noChangeAspect="1"/>
          </p:cNvPicPr>
          <p:nvPr/>
        </p:nvPicPr>
        <p:blipFill rotWithShape="1">
          <a:blip r:embed="rId3"/>
          <a:srcRect r="71403" b="8032"/>
          <a:stretch/>
        </p:blipFill>
        <p:spPr>
          <a:xfrm>
            <a:off x="629652" y="1595087"/>
            <a:ext cx="2408065" cy="4053660"/>
          </a:xfrm>
          <a:prstGeom prst="rect">
            <a:avLst/>
          </a:prstGeom>
        </p:spPr>
      </p:pic>
      <mc:AlternateContent xmlns:mc="http://schemas.openxmlformats.org/markup-compatibility/2006" xmlns:am3d="http://schemas.microsoft.com/office/drawing/2017/model3d">
        <mc:Choice Requires="am3d">
          <p:graphicFrame>
            <p:nvGraphicFramePr>
              <p:cNvPr id="13" name="3D Model 12" descr="Car character">
                <a:extLst>
                  <a:ext uri="{FF2B5EF4-FFF2-40B4-BE49-F238E27FC236}">
                    <a16:creationId xmlns:a16="http://schemas.microsoft.com/office/drawing/2014/main" id="{728FC57E-1794-4FB2-8AC6-38CCBC15334E}"/>
                  </a:ext>
                </a:extLst>
              </p:cNvPr>
              <p:cNvGraphicFramePr>
                <a:graphicFrameLocks noChangeAspect="1"/>
              </p:cNvGraphicFramePr>
              <p:nvPr>
                <p:extLst>
                  <p:ext uri="{D42A27DB-BD31-4B8C-83A1-F6EECF244321}">
                    <p14:modId xmlns:p14="http://schemas.microsoft.com/office/powerpoint/2010/main" val="1719502509"/>
                  </p:ext>
                </p:extLst>
              </p:nvPr>
            </p:nvGraphicFramePr>
            <p:xfrm>
              <a:off x="5902813" y="6356349"/>
              <a:ext cx="386372" cy="361480"/>
            </p:xfrm>
            <a:graphic>
              <a:graphicData uri="http://schemas.microsoft.com/office/drawing/2017/model3d">
                <am3d:model3d r:embed="rId4">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5"/>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3" name="3D Model 12" descr="Car character">
                <a:extLst>
                  <a:ext uri="{FF2B5EF4-FFF2-40B4-BE49-F238E27FC236}">
                    <a16:creationId xmlns:a16="http://schemas.microsoft.com/office/drawing/2014/main" id="{728FC57E-1794-4FB2-8AC6-38CCBC15334E}"/>
                  </a:ext>
                </a:extLst>
              </p:cNvPr>
              <p:cNvPicPr>
                <a:picLocks noGrp="1" noRot="1" noChangeAspect="1" noMove="1" noResize="1" noEditPoints="1" noAdjustHandles="1" noChangeArrowheads="1" noChangeShapeType="1" noCrop="1"/>
              </p:cNvPicPr>
              <p:nvPr/>
            </p:nvPicPr>
            <p:blipFill>
              <a:blip r:embed="rId6"/>
              <a:stretch>
                <a:fillRect/>
              </a:stretch>
            </p:blipFill>
            <p:spPr>
              <a:xfrm>
                <a:off x="5902813" y="6356349"/>
                <a:ext cx="386372" cy="361480"/>
              </a:xfrm>
              <a:prstGeom prst="rect">
                <a:avLst/>
              </a:prstGeom>
            </p:spPr>
          </p:pic>
        </mc:Fallback>
      </mc:AlternateContent>
    </p:spTree>
    <p:extLst>
      <p:ext uri="{BB962C8B-B14F-4D97-AF65-F5344CB8AC3E}">
        <p14:creationId xmlns:p14="http://schemas.microsoft.com/office/powerpoint/2010/main" val="3808410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D6CD79-1DFE-4131-BEBD-0589D85E856E}"/>
              </a:ext>
            </a:extLst>
          </p:cNvPr>
          <p:cNvSpPr>
            <a:spLocks noGrp="1"/>
          </p:cNvSpPr>
          <p:nvPr>
            <p:ph type="subTitle" idx="1"/>
          </p:nvPr>
        </p:nvSpPr>
        <p:spPr>
          <a:xfrm>
            <a:off x="838200" y="1457180"/>
            <a:ext cx="7589394" cy="4899169"/>
          </a:xfrm>
        </p:spPr>
        <p:txBody>
          <a:bodyPr>
            <a:normAutofit/>
          </a:bodyPr>
          <a:lstStyle/>
          <a:p>
            <a:pPr algn="l"/>
            <a:r>
              <a:rPr lang="en-US" dirty="0"/>
              <a:t>We chose to analyze historical vehicle accident data to better understand when, where, and why accidents occur in the U.S.</a:t>
            </a:r>
          </a:p>
          <a:p>
            <a:pPr algn="l"/>
            <a:r>
              <a:rPr lang="en-US" dirty="0"/>
              <a:t>We asked which states ranked highest in accidents. We then wanted to know when they occurred, (i.e. month, time, day, year).</a:t>
            </a:r>
          </a:p>
          <a:p>
            <a:pPr algn="l"/>
            <a:r>
              <a:rPr lang="en-US" dirty="0"/>
              <a:t>We wondered if accidents increase with heat and humidity so we looked at that data next, and then what the weather was like at the time of accidents.</a:t>
            </a:r>
          </a:p>
          <a:p>
            <a:pPr algn="l"/>
            <a:r>
              <a:rPr lang="en-US" dirty="0"/>
              <a:t>The data answered all of our questions and as a bonus other interesting facts were revealed as well.</a:t>
            </a:r>
            <a:endParaRPr lang="en-US" dirty="0">
              <a:solidFill>
                <a:schemeClr val="accent1"/>
              </a:solidFill>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45DCB649-02FF-4EBB-A1B8-EE4F25E26E30}"/>
              </a:ext>
            </a:extLst>
          </p:cNvPr>
          <p:cNvSpPr>
            <a:spLocks noGrp="1"/>
          </p:cNvSpPr>
          <p:nvPr>
            <p:ph type="dt" sz="half" idx="10"/>
          </p:nvPr>
        </p:nvSpPr>
        <p:spPr/>
        <p:txBody>
          <a:bodyPr/>
          <a:lstStyle/>
          <a:p>
            <a:r>
              <a:rPr lang="en-US" dirty="0"/>
              <a:t>1/07/2020</a:t>
            </a:r>
          </a:p>
        </p:txBody>
      </p:sp>
      <mc:AlternateContent xmlns:mc="http://schemas.openxmlformats.org/markup-compatibility/2006" xmlns:am3d="http://schemas.microsoft.com/office/drawing/2017/model3d">
        <mc:Choice Requires="am3d">
          <p:graphicFrame>
            <p:nvGraphicFramePr>
              <p:cNvPr id="9" name="3D Model 8" descr="Car character">
                <a:extLst>
                  <a:ext uri="{FF2B5EF4-FFF2-40B4-BE49-F238E27FC236}">
                    <a16:creationId xmlns:a16="http://schemas.microsoft.com/office/drawing/2014/main" id="{D92D16E5-2E7F-422D-983B-A68A120E82FF}"/>
                  </a:ext>
                </a:extLst>
              </p:cNvPr>
              <p:cNvGraphicFramePr>
                <a:graphicFrameLocks noChangeAspect="1"/>
              </p:cNvGraphicFramePr>
              <p:nvPr/>
            </p:nvGraphicFramePr>
            <p:xfrm>
              <a:off x="5902813" y="6356349"/>
              <a:ext cx="386372" cy="361480"/>
            </p:xfrm>
            <a:graphic>
              <a:graphicData uri="http://schemas.microsoft.com/office/drawing/2017/model3d">
                <am3d:model3d r:embed="rId2">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3"/>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9" name="3D Model 8" descr="Car character">
                <a:extLst>
                  <a:ext uri="{FF2B5EF4-FFF2-40B4-BE49-F238E27FC236}">
                    <a16:creationId xmlns:a16="http://schemas.microsoft.com/office/drawing/2014/main" id="{D92D16E5-2E7F-422D-983B-A68A120E82FF}"/>
                  </a:ext>
                </a:extLst>
              </p:cNvPr>
              <p:cNvPicPr>
                <a:picLocks noGrp="1" noRot="1" noChangeAspect="1" noMove="1" noResize="1" noEditPoints="1" noAdjustHandles="1" noChangeArrowheads="1" noChangeShapeType="1" noCrop="1"/>
              </p:cNvPicPr>
              <p:nvPr/>
            </p:nvPicPr>
            <p:blipFill>
              <a:blip r:embed="rId4"/>
              <a:stretch>
                <a:fillRect/>
              </a:stretch>
            </p:blipFill>
            <p:spPr>
              <a:xfrm>
                <a:off x="5902813" y="6356349"/>
                <a:ext cx="386372" cy="361480"/>
              </a:xfrm>
              <a:prstGeom prst="rect">
                <a:avLst/>
              </a:prstGeom>
            </p:spPr>
          </p:pic>
        </mc:Fallback>
      </mc:AlternateContent>
      <p:sp>
        <p:nvSpPr>
          <p:cNvPr id="8" name="Title 1">
            <a:extLst>
              <a:ext uri="{FF2B5EF4-FFF2-40B4-BE49-F238E27FC236}">
                <a16:creationId xmlns:a16="http://schemas.microsoft.com/office/drawing/2014/main" id="{3FF2DAB2-3401-404F-AA7D-F88CD0DDE32F}"/>
              </a:ext>
            </a:extLst>
          </p:cNvPr>
          <p:cNvSpPr txBox="1">
            <a:spLocks/>
          </p:cNvSpPr>
          <p:nvPr/>
        </p:nvSpPr>
        <p:spPr>
          <a:xfrm>
            <a:off x="838200" y="318920"/>
            <a:ext cx="10515600" cy="1190958"/>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solidFill>
                  <a:schemeClr val="accent1">
                    <a:lumMod val="75000"/>
                  </a:schemeClr>
                </a:solidFill>
                <a:latin typeface="Times New Roman" panose="02020603050405020304" pitchFamily="18" charset="0"/>
                <a:cs typeface="Times New Roman" panose="02020603050405020304" pitchFamily="18" charset="0"/>
              </a:rPr>
              <a:t>Motivation</a:t>
            </a:r>
            <a:br>
              <a:rPr lang="en-US" dirty="0"/>
            </a:br>
            <a:endParaRPr lang="en-US" dirty="0"/>
          </a:p>
        </p:txBody>
      </p:sp>
    </p:spTree>
    <p:extLst>
      <p:ext uri="{BB962C8B-B14F-4D97-AF65-F5344CB8AC3E}">
        <p14:creationId xmlns:p14="http://schemas.microsoft.com/office/powerpoint/2010/main" val="2468575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A744-E660-496D-9149-6C4A473AD8B4}"/>
              </a:ext>
            </a:extLst>
          </p:cNvPr>
          <p:cNvSpPr>
            <a:spLocks noGrp="1"/>
          </p:cNvSpPr>
          <p:nvPr>
            <p:ph type="title"/>
          </p:nvPr>
        </p:nvSpPr>
        <p:spPr/>
        <p:txBody>
          <a:bodyPr>
            <a:normAutofit/>
          </a:bodyPr>
          <a:lstStyle/>
          <a:p>
            <a:r>
              <a:rPr lang="en-US" sz="4900" b="1" dirty="0">
                <a:solidFill>
                  <a:schemeClr val="accent1">
                    <a:lumMod val="75000"/>
                  </a:schemeClr>
                </a:solidFill>
                <a:latin typeface="Times New Roman" panose="02020603050405020304" pitchFamily="18" charset="0"/>
                <a:cs typeface="Times New Roman" panose="02020603050405020304" pitchFamily="18" charset="0"/>
              </a:rPr>
              <a:t>Temperature at Time of Accident</a:t>
            </a:r>
          </a:p>
        </p:txBody>
      </p:sp>
      <p:sp>
        <p:nvSpPr>
          <p:cNvPr id="8" name="Date Placeholder 3">
            <a:extLst>
              <a:ext uri="{FF2B5EF4-FFF2-40B4-BE49-F238E27FC236}">
                <a16:creationId xmlns:a16="http://schemas.microsoft.com/office/drawing/2014/main" id="{91424496-D03F-4F44-B8AA-C22CC6908F66}"/>
              </a:ext>
            </a:extLst>
          </p:cNvPr>
          <p:cNvSpPr>
            <a:spLocks noGrp="1"/>
          </p:cNvSpPr>
          <p:nvPr>
            <p:ph type="dt" sz="half" idx="10"/>
          </p:nvPr>
        </p:nvSpPr>
        <p:spPr/>
        <p:txBody>
          <a:bodyPr/>
          <a:lstStyle/>
          <a:p>
            <a:r>
              <a:rPr lang="en-US" dirty="0"/>
              <a:t>1/07/2020</a:t>
            </a:r>
          </a:p>
        </p:txBody>
      </p:sp>
      <p:sp>
        <p:nvSpPr>
          <p:cNvPr id="5" name="Slide Number Placeholder 4">
            <a:extLst>
              <a:ext uri="{FF2B5EF4-FFF2-40B4-BE49-F238E27FC236}">
                <a16:creationId xmlns:a16="http://schemas.microsoft.com/office/drawing/2014/main" id="{454A9ED8-AD6E-459E-A98D-0462A191AAC8}"/>
              </a:ext>
            </a:extLst>
          </p:cNvPr>
          <p:cNvSpPr>
            <a:spLocks noGrp="1"/>
          </p:cNvSpPr>
          <p:nvPr>
            <p:ph type="sldNum" sz="quarter" idx="12"/>
          </p:nvPr>
        </p:nvSpPr>
        <p:spPr/>
        <p:txBody>
          <a:bodyPr/>
          <a:lstStyle/>
          <a:p>
            <a:fld id="{E25E4727-879C-46F9-A21A-7BD71216296C}" type="slidenum">
              <a:rPr lang="en-US" smtClean="0"/>
              <a:t>20</a:t>
            </a:fld>
            <a:endParaRPr lang="en-US"/>
          </a:p>
        </p:txBody>
      </p:sp>
      <p:graphicFrame>
        <p:nvGraphicFramePr>
          <p:cNvPr id="7" name="Chart 6">
            <a:extLst>
              <a:ext uri="{FF2B5EF4-FFF2-40B4-BE49-F238E27FC236}">
                <a16:creationId xmlns:a16="http://schemas.microsoft.com/office/drawing/2014/main" id="{7BE1A076-C5EF-4743-9194-9A83A0057430}"/>
              </a:ext>
            </a:extLst>
          </p:cNvPr>
          <p:cNvGraphicFramePr>
            <a:graphicFrameLocks/>
          </p:cNvGraphicFramePr>
          <p:nvPr>
            <p:extLst>
              <p:ext uri="{D42A27DB-BD31-4B8C-83A1-F6EECF244321}">
                <p14:modId xmlns:p14="http://schemas.microsoft.com/office/powerpoint/2010/main" val="954139568"/>
              </p:ext>
            </p:extLst>
          </p:nvPr>
        </p:nvGraphicFramePr>
        <p:xfrm>
          <a:off x="2397967" y="1690688"/>
          <a:ext cx="8955833" cy="44581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52D4C720-0793-4DE2-83BE-DE0ADB9A17A5}"/>
              </a:ext>
            </a:extLst>
          </p:cNvPr>
          <p:cNvGraphicFramePr>
            <a:graphicFrameLocks noGrp="1"/>
          </p:cNvGraphicFramePr>
          <p:nvPr>
            <p:extLst>
              <p:ext uri="{D42A27DB-BD31-4B8C-83A1-F6EECF244321}">
                <p14:modId xmlns:p14="http://schemas.microsoft.com/office/powerpoint/2010/main" val="2245016451"/>
              </p:ext>
            </p:extLst>
          </p:nvPr>
        </p:nvGraphicFramePr>
        <p:xfrm>
          <a:off x="838200" y="1690688"/>
          <a:ext cx="1307841" cy="4532833"/>
        </p:xfrm>
        <a:graphic>
          <a:graphicData uri="http://schemas.openxmlformats.org/drawingml/2006/table">
            <a:tbl>
              <a:tblPr/>
              <a:tblGrid>
                <a:gridCol w="331874">
                  <a:extLst>
                    <a:ext uri="{9D8B030D-6E8A-4147-A177-3AD203B41FA5}">
                      <a16:colId xmlns:a16="http://schemas.microsoft.com/office/drawing/2014/main" val="1615103119"/>
                    </a:ext>
                  </a:extLst>
                </a:gridCol>
                <a:gridCol w="975967">
                  <a:extLst>
                    <a:ext uri="{9D8B030D-6E8A-4147-A177-3AD203B41FA5}">
                      <a16:colId xmlns:a16="http://schemas.microsoft.com/office/drawing/2014/main" val="931653023"/>
                    </a:ext>
                  </a:extLst>
                </a:gridCol>
              </a:tblGrid>
              <a:tr h="376243">
                <a:tc>
                  <a:txBody>
                    <a:bodyPr/>
                    <a:lstStyle/>
                    <a:p>
                      <a:pPr algn="ctr" fontAlgn="b"/>
                      <a:r>
                        <a:rPr lang="en-US" sz="1200" b="0" i="1" u="none" strike="noStrike">
                          <a:solidFill>
                            <a:srgbClr val="000000"/>
                          </a:solidFill>
                          <a:effectLst/>
                          <a:latin typeface="Times New Roman" panose="02020603050405020304" pitchFamily="18" charset="0"/>
                        </a:rPr>
                        <a:t>Bin</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solidFill>
                            <a:srgbClr val="000000"/>
                          </a:solidFill>
                          <a:effectLst/>
                          <a:latin typeface="Times New Roman" panose="02020603050405020304" pitchFamily="18" charset="0"/>
                        </a:rPr>
                        <a:t>Frequency</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486599"/>
                  </a:ext>
                </a:extLst>
              </a:tr>
              <a:tr h="376243">
                <a:tc>
                  <a:txBody>
                    <a:bodyPr/>
                    <a:lstStyle/>
                    <a:p>
                      <a:pPr algn="r" fontAlgn="b"/>
                      <a:r>
                        <a:rPr lang="en-US" sz="1200" b="0" i="0" u="none" strike="noStrike">
                          <a:solidFill>
                            <a:srgbClr val="000000"/>
                          </a:solidFill>
                          <a:effectLst/>
                          <a:latin typeface="Times New Roman" panose="02020603050405020304" pitchFamily="18" charset="0"/>
                        </a:rPr>
                        <a:t>-13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Times New Roman" panose="02020603050405020304" pitchFamily="18" charset="0"/>
                        </a:rPr>
                        <a:t>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78419926"/>
                  </a:ext>
                </a:extLst>
              </a:tr>
              <a:tr h="376243">
                <a:tc>
                  <a:txBody>
                    <a:bodyPr/>
                    <a:lstStyle/>
                    <a:p>
                      <a:pPr algn="r" fontAlgn="b"/>
                      <a:r>
                        <a:rPr lang="en-US" sz="1200" b="0" i="0" u="none" strike="noStrike">
                          <a:solidFill>
                            <a:srgbClr val="000000"/>
                          </a:solidFill>
                          <a:effectLst/>
                          <a:latin typeface="Times New Roman" panose="02020603050405020304" pitchFamily="18" charset="0"/>
                        </a:rPr>
                        <a:t>32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22962</a:t>
                      </a:r>
                    </a:p>
                  </a:txBody>
                  <a:tcPr marL="9525" marR="9525" marT="9525" marB="0" anchor="b">
                    <a:lnL>
                      <a:noFill/>
                    </a:lnL>
                    <a:lnR>
                      <a:noFill/>
                    </a:lnR>
                    <a:lnT>
                      <a:noFill/>
                    </a:lnT>
                    <a:lnB>
                      <a:noFill/>
                    </a:lnB>
                  </a:tcPr>
                </a:tc>
                <a:extLst>
                  <a:ext uri="{0D108BD9-81ED-4DB2-BD59-A6C34878D82A}">
                    <a16:rowId xmlns:a16="http://schemas.microsoft.com/office/drawing/2014/main" val="3293310286"/>
                  </a:ext>
                </a:extLst>
              </a:tr>
              <a:tr h="376243">
                <a:tc>
                  <a:txBody>
                    <a:bodyPr/>
                    <a:lstStyle/>
                    <a:p>
                      <a:pPr algn="r" fontAlgn="b"/>
                      <a:r>
                        <a:rPr lang="en-US" sz="1200" b="0" i="0" u="none" strike="noStrike">
                          <a:solidFill>
                            <a:srgbClr val="000000"/>
                          </a:solidFill>
                          <a:effectLst/>
                          <a:latin typeface="Times New Roman" panose="02020603050405020304" pitchFamily="18" charset="0"/>
                        </a:rPr>
                        <a:t>50</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68213</a:t>
                      </a:r>
                    </a:p>
                  </a:txBody>
                  <a:tcPr marL="9525" marR="9525" marT="9525" marB="0" anchor="b">
                    <a:lnL>
                      <a:noFill/>
                    </a:lnL>
                    <a:lnR>
                      <a:noFill/>
                    </a:lnR>
                    <a:lnT>
                      <a:noFill/>
                    </a:lnT>
                    <a:lnB>
                      <a:noFill/>
                    </a:lnB>
                  </a:tcPr>
                </a:tc>
                <a:extLst>
                  <a:ext uri="{0D108BD9-81ED-4DB2-BD59-A6C34878D82A}">
                    <a16:rowId xmlns:a16="http://schemas.microsoft.com/office/drawing/2014/main" val="578550170"/>
                  </a:ext>
                </a:extLst>
              </a:tr>
              <a:tr h="376243">
                <a:tc>
                  <a:txBody>
                    <a:bodyPr/>
                    <a:lstStyle/>
                    <a:p>
                      <a:pPr algn="r" fontAlgn="b"/>
                      <a:r>
                        <a:rPr lang="en-US" sz="1200" b="0" i="0" u="none" strike="noStrike">
                          <a:solidFill>
                            <a:srgbClr val="000000"/>
                          </a:solidFill>
                          <a:effectLst/>
                          <a:latin typeface="Times New Roman" panose="02020603050405020304" pitchFamily="18" charset="0"/>
                        </a:rPr>
                        <a:t>60</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68855</a:t>
                      </a:r>
                    </a:p>
                  </a:txBody>
                  <a:tcPr marL="9525" marR="9525" marT="9525" marB="0" anchor="b">
                    <a:lnL>
                      <a:noFill/>
                    </a:lnL>
                    <a:lnR>
                      <a:noFill/>
                    </a:lnR>
                    <a:lnT>
                      <a:noFill/>
                    </a:lnT>
                    <a:lnB>
                      <a:noFill/>
                    </a:lnB>
                  </a:tcPr>
                </a:tc>
                <a:extLst>
                  <a:ext uri="{0D108BD9-81ED-4DB2-BD59-A6C34878D82A}">
                    <a16:rowId xmlns:a16="http://schemas.microsoft.com/office/drawing/2014/main" val="3711968912"/>
                  </a:ext>
                </a:extLst>
              </a:tr>
              <a:tr h="376243">
                <a:tc>
                  <a:txBody>
                    <a:bodyPr/>
                    <a:lstStyle/>
                    <a:p>
                      <a:pPr algn="r" fontAlgn="b"/>
                      <a:r>
                        <a:rPr lang="en-US" sz="1200" b="0" i="0" u="none" strike="noStrike">
                          <a:solidFill>
                            <a:srgbClr val="000000"/>
                          </a:solidFill>
                          <a:effectLst/>
                          <a:latin typeface="Times New Roman" panose="02020603050405020304" pitchFamily="18" charset="0"/>
                        </a:rPr>
                        <a:t>70</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101865</a:t>
                      </a:r>
                    </a:p>
                  </a:txBody>
                  <a:tcPr marL="9525" marR="9525" marT="9525" marB="0" anchor="b">
                    <a:lnL>
                      <a:noFill/>
                    </a:lnL>
                    <a:lnR>
                      <a:noFill/>
                    </a:lnR>
                    <a:lnT>
                      <a:noFill/>
                    </a:lnT>
                    <a:lnB>
                      <a:noFill/>
                    </a:lnB>
                  </a:tcPr>
                </a:tc>
                <a:extLst>
                  <a:ext uri="{0D108BD9-81ED-4DB2-BD59-A6C34878D82A}">
                    <a16:rowId xmlns:a16="http://schemas.microsoft.com/office/drawing/2014/main" val="2437417933"/>
                  </a:ext>
                </a:extLst>
              </a:tr>
              <a:tr h="376243">
                <a:tc>
                  <a:txBody>
                    <a:bodyPr/>
                    <a:lstStyle/>
                    <a:p>
                      <a:pPr algn="r" fontAlgn="b"/>
                      <a:r>
                        <a:rPr lang="en-US" sz="1200" b="0" i="0" u="none" strike="noStrike">
                          <a:solidFill>
                            <a:srgbClr val="000000"/>
                          </a:solidFill>
                          <a:effectLst/>
                          <a:latin typeface="Times New Roman" panose="02020603050405020304" pitchFamily="18" charset="0"/>
                        </a:rPr>
                        <a:t>80</a:t>
                      </a: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Times New Roman" panose="02020603050405020304" pitchFamily="18" charset="0"/>
                        </a:rPr>
                        <a:t>87293</a:t>
                      </a:r>
                    </a:p>
                  </a:txBody>
                  <a:tcPr marL="9525" marR="9525" marT="9525" marB="0" anchor="b">
                    <a:lnL>
                      <a:noFill/>
                    </a:lnL>
                    <a:lnR>
                      <a:noFill/>
                    </a:lnR>
                    <a:lnT>
                      <a:noFill/>
                    </a:lnT>
                    <a:lnB>
                      <a:noFill/>
                    </a:lnB>
                  </a:tcPr>
                </a:tc>
                <a:extLst>
                  <a:ext uri="{0D108BD9-81ED-4DB2-BD59-A6C34878D82A}">
                    <a16:rowId xmlns:a16="http://schemas.microsoft.com/office/drawing/2014/main" val="3048088050"/>
                  </a:ext>
                </a:extLst>
              </a:tr>
              <a:tr h="376243">
                <a:tc>
                  <a:txBody>
                    <a:bodyPr/>
                    <a:lstStyle/>
                    <a:p>
                      <a:pPr algn="r" fontAlgn="b"/>
                      <a:r>
                        <a:rPr lang="en-US" sz="1200" b="0" i="0" u="none" strike="noStrike">
                          <a:solidFill>
                            <a:srgbClr val="000000"/>
                          </a:solidFill>
                          <a:effectLst/>
                          <a:latin typeface="Times New Roman" panose="02020603050405020304" pitchFamily="18" charset="0"/>
                        </a:rPr>
                        <a:t>90</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65880</a:t>
                      </a:r>
                    </a:p>
                  </a:txBody>
                  <a:tcPr marL="9525" marR="9525" marT="9525" marB="0" anchor="b">
                    <a:lnL>
                      <a:noFill/>
                    </a:lnL>
                    <a:lnR>
                      <a:noFill/>
                    </a:lnR>
                    <a:lnT>
                      <a:noFill/>
                    </a:lnT>
                    <a:lnB>
                      <a:noFill/>
                    </a:lnB>
                  </a:tcPr>
                </a:tc>
                <a:extLst>
                  <a:ext uri="{0D108BD9-81ED-4DB2-BD59-A6C34878D82A}">
                    <a16:rowId xmlns:a16="http://schemas.microsoft.com/office/drawing/2014/main" val="2231101577"/>
                  </a:ext>
                </a:extLst>
              </a:tr>
              <a:tr h="376243">
                <a:tc>
                  <a:txBody>
                    <a:bodyPr/>
                    <a:lstStyle/>
                    <a:p>
                      <a:pPr algn="r" fontAlgn="b"/>
                      <a:r>
                        <a:rPr lang="en-US" sz="1200" b="0" i="0" u="none" strike="noStrike">
                          <a:solidFill>
                            <a:srgbClr val="000000"/>
                          </a:solidFill>
                          <a:effectLst/>
                          <a:latin typeface="Times New Roman" panose="02020603050405020304" pitchFamily="18" charset="0"/>
                        </a:rPr>
                        <a:t>100</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13344</a:t>
                      </a:r>
                    </a:p>
                  </a:txBody>
                  <a:tcPr marL="9525" marR="9525" marT="9525" marB="0" anchor="b">
                    <a:lnL>
                      <a:noFill/>
                    </a:lnL>
                    <a:lnR>
                      <a:noFill/>
                    </a:lnR>
                    <a:lnT>
                      <a:noFill/>
                    </a:lnT>
                    <a:lnB>
                      <a:noFill/>
                    </a:lnB>
                  </a:tcPr>
                </a:tc>
                <a:extLst>
                  <a:ext uri="{0D108BD9-81ED-4DB2-BD59-A6C34878D82A}">
                    <a16:rowId xmlns:a16="http://schemas.microsoft.com/office/drawing/2014/main" val="1014679960"/>
                  </a:ext>
                </a:extLst>
              </a:tr>
              <a:tr h="376243">
                <a:tc>
                  <a:txBody>
                    <a:bodyPr/>
                    <a:lstStyle/>
                    <a:p>
                      <a:pPr algn="r" fontAlgn="b"/>
                      <a:r>
                        <a:rPr lang="en-US" sz="1200" b="0" i="0" u="none" strike="noStrike">
                          <a:solidFill>
                            <a:srgbClr val="000000"/>
                          </a:solidFill>
                          <a:effectLst/>
                          <a:latin typeface="Times New Roman" panose="02020603050405020304" pitchFamily="18" charset="0"/>
                        </a:rPr>
                        <a:t>110</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683</a:t>
                      </a:r>
                    </a:p>
                  </a:txBody>
                  <a:tcPr marL="9525" marR="9525" marT="9525" marB="0" anchor="b">
                    <a:lnL>
                      <a:noFill/>
                    </a:lnL>
                    <a:lnR>
                      <a:noFill/>
                    </a:lnR>
                    <a:lnT>
                      <a:noFill/>
                    </a:lnT>
                    <a:lnB>
                      <a:noFill/>
                    </a:lnB>
                  </a:tcPr>
                </a:tc>
                <a:extLst>
                  <a:ext uri="{0D108BD9-81ED-4DB2-BD59-A6C34878D82A}">
                    <a16:rowId xmlns:a16="http://schemas.microsoft.com/office/drawing/2014/main" val="1312540884"/>
                  </a:ext>
                </a:extLst>
              </a:tr>
              <a:tr h="376243">
                <a:tc>
                  <a:txBody>
                    <a:bodyPr/>
                    <a:lstStyle/>
                    <a:p>
                      <a:pPr algn="r" fontAlgn="b"/>
                      <a:r>
                        <a:rPr lang="en-US" sz="1200" b="0" i="0" u="none" strike="noStrike" dirty="0">
                          <a:solidFill>
                            <a:srgbClr val="000000"/>
                          </a:solidFill>
                          <a:effectLst/>
                          <a:latin typeface="Times New Roman" panose="02020603050405020304" pitchFamily="18" charset="0"/>
                        </a:rPr>
                        <a:t>124</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27</a:t>
                      </a:r>
                    </a:p>
                  </a:txBody>
                  <a:tcPr marL="9525" marR="9525" marT="9525" marB="0" anchor="b">
                    <a:lnL>
                      <a:noFill/>
                    </a:lnL>
                    <a:lnR>
                      <a:noFill/>
                    </a:lnR>
                    <a:lnT>
                      <a:noFill/>
                    </a:lnT>
                    <a:lnB>
                      <a:noFill/>
                    </a:lnB>
                  </a:tcPr>
                </a:tc>
                <a:extLst>
                  <a:ext uri="{0D108BD9-81ED-4DB2-BD59-A6C34878D82A}">
                    <a16:rowId xmlns:a16="http://schemas.microsoft.com/office/drawing/2014/main" val="2038774465"/>
                  </a:ext>
                </a:extLst>
              </a:tr>
              <a:tr h="394160">
                <a:tc>
                  <a:txBody>
                    <a:bodyPr/>
                    <a:lstStyle/>
                    <a:p>
                      <a:pPr algn="l" fontAlgn="b"/>
                      <a:endParaRPr lang="en-US" sz="12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en-US" sz="12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5556716"/>
                  </a:ext>
                </a:extLst>
              </a:tr>
            </a:tbl>
          </a:graphicData>
        </a:graphic>
      </p:graphicFrame>
      <mc:AlternateContent xmlns:mc="http://schemas.openxmlformats.org/markup-compatibility/2006" xmlns:am3d="http://schemas.microsoft.com/office/drawing/2017/model3d">
        <mc:Choice Requires="am3d">
          <p:graphicFrame>
            <p:nvGraphicFramePr>
              <p:cNvPr id="12" name="3D Model 11" descr="Car character">
                <a:extLst>
                  <a:ext uri="{FF2B5EF4-FFF2-40B4-BE49-F238E27FC236}">
                    <a16:creationId xmlns:a16="http://schemas.microsoft.com/office/drawing/2014/main" id="{31AE7F37-A025-4ADD-8630-A29580BA3ACD}"/>
                  </a:ext>
                </a:extLst>
              </p:cNvPr>
              <p:cNvGraphicFramePr>
                <a:graphicFrameLocks noChangeAspect="1"/>
              </p:cNvGraphicFramePr>
              <p:nvPr>
                <p:extLst>
                  <p:ext uri="{D42A27DB-BD31-4B8C-83A1-F6EECF244321}">
                    <p14:modId xmlns:p14="http://schemas.microsoft.com/office/powerpoint/2010/main" val="1719502509"/>
                  </p:ext>
                </p:extLst>
              </p:nvPr>
            </p:nvGraphicFramePr>
            <p:xfrm>
              <a:off x="5902813" y="6356349"/>
              <a:ext cx="386372" cy="361480"/>
            </p:xfrm>
            <a:graphic>
              <a:graphicData uri="http://schemas.microsoft.com/office/drawing/2017/model3d">
                <am3d:model3d r:embed="rId3">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4"/>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2" name="3D Model 11" descr="Car character">
                <a:extLst>
                  <a:ext uri="{FF2B5EF4-FFF2-40B4-BE49-F238E27FC236}">
                    <a16:creationId xmlns:a16="http://schemas.microsoft.com/office/drawing/2014/main" id="{31AE7F37-A025-4ADD-8630-A29580BA3ACD}"/>
                  </a:ext>
                </a:extLst>
              </p:cNvPr>
              <p:cNvPicPr>
                <a:picLocks noGrp="1" noRot="1" noChangeAspect="1" noMove="1" noResize="1" noEditPoints="1" noAdjustHandles="1" noChangeArrowheads="1" noChangeShapeType="1" noCrop="1"/>
              </p:cNvPicPr>
              <p:nvPr/>
            </p:nvPicPr>
            <p:blipFill>
              <a:blip r:embed="rId5"/>
              <a:stretch>
                <a:fillRect/>
              </a:stretch>
            </p:blipFill>
            <p:spPr>
              <a:xfrm>
                <a:off x="5902813" y="6356349"/>
                <a:ext cx="386372" cy="361480"/>
              </a:xfrm>
              <a:prstGeom prst="rect">
                <a:avLst/>
              </a:prstGeom>
            </p:spPr>
          </p:pic>
        </mc:Fallback>
      </mc:AlternateContent>
    </p:spTree>
    <p:extLst>
      <p:ext uri="{BB962C8B-B14F-4D97-AF65-F5344CB8AC3E}">
        <p14:creationId xmlns:p14="http://schemas.microsoft.com/office/powerpoint/2010/main" val="2041480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A744-E660-496D-9149-6C4A473AD8B4}"/>
              </a:ext>
            </a:extLst>
          </p:cNvPr>
          <p:cNvSpPr>
            <a:spLocks noGrp="1"/>
          </p:cNvSpPr>
          <p:nvPr>
            <p:ph type="title"/>
          </p:nvPr>
        </p:nvSpPr>
        <p:spPr/>
        <p:txBody>
          <a:bodyPr>
            <a:normAutofit/>
          </a:bodyPr>
          <a:lstStyle/>
          <a:p>
            <a:r>
              <a:rPr lang="en-US" sz="4900" b="1" dirty="0">
                <a:solidFill>
                  <a:schemeClr val="accent1">
                    <a:lumMod val="75000"/>
                  </a:schemeClr>
                </a:solidFill>
                <a:latin typeface="Times New Roman" panose="02020603050405020304" pitchFamily="18" charset="0"/>
                <a:cs typeface="Times New Roman" panose="02020603050405020304" pitchFamily="18" charset="0"/>
              </a:rPr>
              <a:t>Humidity at Time of Accident</a:t>
            </a:r>
          </a:p>
        </p:txBody>
      </p:sp>
      <p:sp>
        <p:nvSpPr>
          <p:cNvPr id="10" name="Date Placeholder 3">
            <a:extLst>
              <a:ext uri="{FF2B5EF4-FFF2-40B4-BE49-F238E27FC236}">
                <a16:creationId xmlns:a16="http://schemas.microsoft.com/office/drawing/2014/main" id="{EF9DECA1-75C9-4AD6-9A13-E1BEC0951551}"/>
              </a:ext>
            </a:extLst>
          </p:cNvPr>
          <p:cNvSpPr>
            <a:spLocks noGrp="1"/>
          </p:cNvSpPr>
          <p:nvPr>
            <p:ph type="dt" sz="half" idx="10"/>
          </p:nvPr>
        </p:nvSpPr>
        <p:spPr/>
        <p:txBody>
          <a:bodyPr/>
          <a:lstStyle/>
          <a:p>
            <a:r>
              <a:rPr lang="en-US" dirty="0"/>
              <a:t>1/07/2020</a:t>
            </a:r>
          </a:p>
        </p:txBody>
      </p:sp>
      <p:sp>
        <p:nvSpPr>
          <p:cNvPr id="5" name="Slide Number Placeholder 4">
            <a:extLst>
              <a:ext uri="{FF2B5EF4-FFF2-40B4-BE49-F238E27FC236}">
                <a16:creationId xmlns:a16="http://schemas.microsoft.com/office/drawing/2014/main" id="{454A9ED8-AD6E-459E-A98D-0462A191AAC8}"/>
              </a:ext>
            </a:extLst>
          </p:cNvPr>
          <p:cNvSpPr>
            <a:spLocks noGrp="1"/>
          </p:cNvSpPr>
          <p:nvPr>
            <p:ph type="sldNum" sz="quarter" idx="12"/>
          </p:nvPr>
        </p:nvSpPr>
        <p:spPr/>
        <p:txBody>
          <a:bodyPr/>
          <a:lstStyle/>
          <a:p>
            <a:fld id="{E25E4727-879C-46F9-A21A-7BD71216296C}" type="slidenum">
              <a:rPr lang="en-US" smtClean="0"/>
              <a:t>21</a:t>
            </a:fld>
            <a:endParaRPr lang="en-US"/>
          </a:p>
        </p:txBody>
      </p:sp>
      <p:graphicFrame>
        <p:nvGraphicFramePr>
          <p:cNvPr id="7" name="Chart 6">
            <a:extLst>
              <a:ext uri="{FF2B5EF4-FFF2-40B4-BE49-F238E27FC236}">
                <a16:creationId xmlns:a16="http://schemas.microsoft.com/office/drawing/2014/main" id="{7BE1A076-C5EF-4743-9194-9A83A0057430}"/>
              </a:ext>
            </a:extLst>
          </p:cNvPr>
          <p:cNvGraphicFramePr>
            <a:graphicFrameLocks/>
          </p:cNvGraphicFramePr>
          <p:nvPr>
            <p:extLst>
              <p:ext uri="{D42A27DB-BD31-4B8C-83A1-F6EECF244321}">
                <p14:modId xmlns:p14="http://schemas.microsoft.com/office/powerpoint/2010/main" val="2122413272"/>
              </p:ext>
            </p:extLst>
          </p:nvPr>
        </p:nvGraphicFramePr>
        <p:xfrm>
          <a:off x="3581400" y="2410113"/>
          <a:ext cx="7048500" cy="3533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1F7C4623-EBB0-4174-897D-D96149FD1B20}"/>
              </a:ext>
            </a:extLst>
          </p:cNvPr>
          <p:cNvGraphicFramePr>
            <a:graphicFrameLocks noGrp="1"/>
          </p:cNvGraphicFramePr>
          <p:nvPr>
            <p:extLst>
              <p:ext uri="{D42A27DB-BD31-4B8C-83A1-F6EECF244321}">
                <p14:modId xmlns:p14="http://schemas.microsoft.com/office/powerpoint/2010/main" val="2352414702"/>
              </p:ext>
            </p:extLst>
          </p:nvPr>
        </p:nvGraphicFramePr>
        <p:xfrm>
          <a:off x="838200" y="1690688"/>
          <a:ext cx="1410478" cy="4493812"/>
        </p:xfrm>
        <a:graphic>
          <a:graphicData uri="http://schemas.openxmlformats.org/drawingml/2006/table">
            <a:tbl>
              <a:tblPr/>
              <a:tblGrid>
                <a:gridCol w="705239">
                  <a:extLst>
                    <a:ext uri="{9D8B030D-6E8A-4147-A177-3AD203B41FA5}">
                      <a16:colId xmlns:a16="http://schemas.microsoft.com/office/drawing/2014/main" val="3017811548"/>
                    </a:ext>
                  </a:extLst>
                </a:gridCol>
                <a:gridCol w="705239">
                  <a:extLst>
                    <a:ext uri="{9D8B030D-6E8A-4147-A177-3AD203B41FA5}">
                      <a16:colId xmlns:a16="http://schemas.microsoft.com/office/drawing/2014/main" val="2798841773"/>
                    </a:ext>
                  </a:extLst>
                </a:gridCol>
              </a:tblGrid>
              <a:tr h="343344">
                <a:tc>
                  <a:txBody>
                    <a:bodyPr/>
                    <a:lstStyle/>
                    <a:p>
                      <a:pPr algn="ctr" fontAlgn="b"/>
                      <a:r>
                        <a:rPr lang="en-US" sz="1200" b="0" i="1" u="none" strike="noStrike">
                          <a:solidFill>
                            <a:srgbClr val="000000"/>
                          </a:solidFill>
                          <a:effectLst/>
                          <a:latin typeface="Times New Roman" panose="02020603050405020304" pitchFamily="18" charset="0"/>
                        </a:rPr>
                        <a:t>Bin</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solidFill>
                            <a:srgbClr val="000000"/>
                          </a:solidFill>
                          <a:effectLst/>
                          <a:latin typeface="Times New Roman" panose="02020603050405020304" pitchFamily="18" charset="0"/>
                        </a:rPr>
                        <a:t>Frequency</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5909730"/>
                  </a:ext>
                </a:extLst>
              </a:tr>
              <a:tr h="343344">
                <a:tc>
                  <a:txBody>
                    <a:bodyPr/>
                    <a:lstStyle/>
                    <a:p>
                      <a:pPr algn="r" fontAlgn="b"/>
                      <a:r>
                        <a:rPr lang="en-US" sz="1200" b="0" i="0" u="none" strike="noStrike">
                          <a:solidFill>
                            <a:srgbClr val="000000"/>
                          </a:solidFill>
                          <a:effectLst/>
                          <a:latin typeface="Times New Roman" panose="02020603050405020304" pitchFamily="18" charset="0"/>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Times New Roman" panose="02020603050405020304" pitchFamily="18" charset="0"/>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27069267"/>
                  </a:ext>
                </a:extLst>
              </a:tr>
              <a:tr h="343344">
                <a:tc>
                  <a:txBody>
                    <a:bodyPr/>
                    <a:lstStyle/>
                    <a:p>
                      <a:pPr algn="r" fontAlgn="b"/>
                      <a:r>
                        <a:rPr lang="en-US" sz="1200" b="0" i="0" u="none" strike="noStrike">
                          <a:solidFill>
                            <a:srgbClr val="000000"/>
                          </a:solidFill>
                          <a:effectLst/>
                          <a:latin typeface="Times New Roman" panose="02020603050405020304" pitchFamily="18" charset="0"/>
                        </a:rPr>
                        <a:t>10</a:t>
                      </a: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Times New Roman" panose="02020603050405020304" pitchFamily="18" charset="0"/>
                        </a:rPr>
                        <a:t>1260</a:t>
                      </a:r>
                    </a:p>
                  </a:txBody>
                  <a:tcPr marL="9525" marR="9525" marT="9525" marB="0" anchor="b">
                    <a:lnL>
                      <a:noFill/>
                    </a:lnL>
                    <a:lnR>
                      <a:noFill/>
                    </a:lnR>
                    <a:lnT>
                      <a:noFill/>
                    </a:lnT>
                    <a:lnB>
                      <a:noFill/>
                    </a:lnB>
                  </a:tcPr>
                </a:tc>
                <a:extLst>
                  <a:ext uri="{0D108BD9-81ED-4DB2-BD59-A6C34878D82A}">
                    <a16:rowId xmlns:a16="http://schemas.microsoft.com/office/drawing/2014/main" val="3123750606"/>
                  </a:ext>
                </a:extLst>
              </a:tr>
              <a:tr h="343344">
                <a:tc>
                  <a:txBody>
                    <a:bodyPr/>
                    <a:lstStyle/>
                    <a:p>
                      <a:pPr algn="r" fontAlgn="b"/>
                      <a:r>
                        <a:rPr lang="en-US" sz="1200" b="0" i="0" u="none" strike="noStrike">
                          <a:solidFill>
                            <a:srgbClr val="000000"/>
                          </a:solidFill>
                          <a:effectLst/>
                          <a:latin typeface="Times New Roman" panose="02020603050405020304" pitchFamily="18" charset="0"/>
                        </a:rPr>
                        <a:t>20</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7679</a:t>
                      </a:r>
                    </a:p>
                  </a:txBody>
                  <a:tcPr marL="9525" marR="9525" marT="9525" marB="0" anchor="b">
                    <a:lnL>
                      <a:noFill/>
                    </a:lnL>
                    <a:lnR>
                      <a:noFill/>
                    </a:lnR>
                    <a:lnT>
                      <a:noFill/>
                    </a:lnT>
                    <a:lnB>
                      <a:noFill/>
                    </a:lnB>
                  </a:tcPr>
                </a:tc>
                <a:extLst>
                  <a:ext uri="{0D108BD9-81ED-4DB2-BD59-A6C34878D82A}">
                    <a16:rowId xmlns:a16="http://schemas.microsoft.com/office/drawing/2014/main" val="2123416389"/>
                  </a:ext>
                </a:extLst>
              </a:tr>
              <a:tr h="343344">
                <a:tc>
                  <a:txBody>
                    <a:bodyPr/>
                    <a:lstStyle/>
                    <a:p>
                      <a:pPr algn="r" fontAlgn="b"/>
                      <a:r>
                        <a:rPr lang="en-US" sz="1200" b="0" i="0" u="none" strike="noStrike">
                          <a:solidFill>
                            <a:srgbClr val="000000"/>
                          </a:solidFill>
                          <a:effectLst/>
                          <a:latin typeface="Times New Roman" panose="02020603050405020304" pitchFamily="18" charset="0"/>
                        </a:rPr>
                        <a:t>30</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18333</a:t>
                      </a:r>
                    </a:p>
                  </a:txBody>
                  <a:tcPr marL="9525" marR="9525" marT="9525" marB="0" anchor="b">
                    <a:lnL>
                      <a:noFill/>
                    </a:lnL>
                    <a:lnR>
                      <a:noFill/>
                    </a:lnR>
                    <a:lnT>
                      <a:noFill/>
                    </a:lnT>
                    <a:lnB>
                      <a:noFill/>
                    </a:lnB>
                  </a:tcPr>
                </a:tc>
                <a:extLst>
                  <a:ext uri="{0D108BD9-81ED-4DB2-BD59-A6C34878D82A}">
                    <a16:rowId xmlns:a16="http://schemas.microsoft.com/office/drawing/2014/main" val="3840824684"/>
                  </a:ext>
                </a:extLst>
              </a:tr>
              <a:tr h="343344">
                <a:tc>
                  <a:txBody>
                    <a:bodyPr/>
                    <a:lstStyle/>
                    <a:p>
                      <a:pPr algn="r" fontAlgn="b"/>
                      <a:r>
                        <a:rPr lang="en-US" sz="1200" b="0" i="0" u="none" strike="noStrike">
                          <a:solidFill>
                            <a:srgbClr val="000000"/>
                          </a:solidFill>
                          <a:effectLst/>
                          <a:latin typeface="Times New Roman" panose="02020603050405020304" pitchFamily="18" charset="0"/>
                        </a:rPr>
                        <a:t>40</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32970</a:t>
                      </a:r>
                    </a:p>
                  </a:txBody>
                  <a:tcPr marL="9525" marR="9525" marT="9525" marB="0" anchor="b">
                    <a:lnL>
                      <a:noFill/>
                    </a:lnL>
                    <a:lnR>
                      <a:noFill/>
                    </a:lnR>
                    <a:lnT>
                      <a:noFill/>
                    </a:lnT>
                    <a:lnB>
                      <a:noFill/>
                    </a:lnB>
                  </a:tcPr>
                </a:tc>
                <a:extLst>
                  <a:ext uri="{0D108BD9-81ED-4DB2-BD59-A6C34878D82A}">
                    <a16:rowId xmlns:a16="http://schemas.microsoft.com/office/drawing/2014/main" val="1363292258"/>
                  </a:ext>
                </a:extLst>
              </a:tr>
              <a:tr h="343344">
                <a:tc>
                  <a:txBody>
                    <a:bodyPr/>
                    <a:lstStyle/>
                    <a:p>
                      <a:pPr algn="r" fontAlgn="b"/>
                      <a:r>
                        <a:rPr lang="en-US" sz="1200" b="0" i="0" u="none" strike="noStrike" dirty="0">
                          <a:solidFill>
                            <a:srgbClr val="000000"/>
                          </a:solidFill>
                          <a:effectLst/>
                          <a:latin typeface="Times New Roman" panose="02020603050405020304" pitchFamily="18" charset="0"/>
                        </a:rPr>
                        <a:t>50</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51199</a:t>
                      </a:r>
                    </a:p>
                  </a:txBody>
                  <a:tcPr marL="9525" marR="9525" marT="9525" marB="0" anchor="b">
                    <a:lnL>
                      <a:noFill/>
                    </a:lnL>
                    <a:lnR>
                      <a:noFill/>
                    </a:lnR>
                    <a:lnT>
                      <a:noFill/>
                    </a:lnT>
                    <a:lnB>
                      <a:noFill/>
                    </a:lnB>
                  </a:tcPr>
                </a:tc>
                <a:extLst>
                  <a:ext uri="{0D108BD9-81ED-4DB2-BD59-A6C34878D82A}">
                    <a16:rowId xmlns:a16="http://schemas.microsoft.com/office/drawing/2014/main" val="297301426"/>
                  </a:ext>
                </a:extLst>
              </a:tr>
              <a:tr h="343344">
                <a:tc>
                  <a:txBody>
                    <a:bodyPr/>
                    <a:lstStyle/>
                    <a:p>
                      <a:pPr algn="r" fontAlgn="b"/>
                      <a:r>
                        <a:rPr lang="en-US" sz="1200" b="0" i="0" u="none" strike="noStrike">
                          <a:solidFill>
                            <a:srgbClr val="000000"/>
                          </a:solidFill>
                          <a:effectLst/>
                          <a:latin typeface="Times New Roman" panose="02020603050405020304" pitchFamily="18" charset="0"/>
                        </a:rPr>
                        <a:t>60</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62487</a:t>
                      </a:r>
                    </a:p>
                  </a:txBody>
                  <a:tcPr marL="9525" marR="9525" marT="9525" marB="0" anchor="b">
                    <a:lnL>
                      <a:noFill/>
                    </a:lnL>
                    <a:lnR>
                      <a:noFill/>
                    </a:lnR>
                    <a:lnT>
                      <a:noFill/>
                    </a:lnT>
                    <a:lnB>
                      <a:noFill/>
                    </a:lnB>
                  </a:tcPr>
                </a:tc>
                <a:extLst>
                  <a:ext uri="{0D108BD9-81ED-4DB2-BD59-A6C34878D82A}">
                    <a16:rowId xmlns:a16="http://schemas.microsoft.com/office/drawing/2014/main" val="282868460"/>
                  </a:ext>
                </a:extLst>
              </a:tr>
              <a:tr h="343344">
                <a:tc>
                  <a:txBody>
                    <a:bodyPr/>
                    <a:lstStyle/>
                    <a:p>
                      <a:pPr algn="r" fontAlgn="b"/>
                      <a:r>
                        <a:rPr lang="en-US" sz="1200" b="0" i="0" u="none" strike="noStrike">
                          <a:solidFill>
                            <a:srgbClr val="000000"/>
                          </a:solidFill>
                          <a:effectLst/>
                          <a:latin typeface="Times New Roman" panose="02020603050405020304" pitchFamily="18" charset="0"/>
                        </a:rPr>
                        <a:t>70</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66017</a:t>
                      </a:r>
                    </a:p>
                  </a:txBody>
                  <a:tcPr marL="9525" marR="9525" marT="9525" marB="0" anchor="b">
                    <a:lnL>
                      <a:noFill/>
                    </a:lnL>
                    <a:lnR>
                      <a:noFill/>
                    </a:lnR>
                    <a:lnT>
                      <a:noFill/>
                    </a:lnT>
                    <a:lnB>
                      <a:noFill/>
                    </a:lnB>
                  </a:tcPr>
                </a:tc>
                <a:extLst>
                  <a:ext uri="{0D108BD9-81ED-4DB2-BD59-A6C34878D82A}">
                    <a16:rowId xmlns:a16="http://schemas.microsoft.com/office/drawing/2014/main" val="91115597"/>
                  </a:ext>
                </a:extLst>
              </a:tr>
              <a:tr h="343344">
                <a:tc>
                  <a:txBody>
                    <a:bodyPr/>
                    <a:lstStyle/>
                    <a:p>
                      <a:pPr algn="r" fontAlgn="b"/>
                      <a:r>
                        <a:rPr lang="en-US" sz="1200" b="0" i="0" u="none" strike="noStrike">
                          <a:solidFill>
                            <a:srgbClr val="000000"/>
                          </a:solidFill>
                          <a:effectLst/>
                          <a:latin typeface="Times New Roman" panose="02020603050405020304" pitchFamily="18" charset="0"/>
                        </a:rPr>
                        <a:t>80</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63377</a:t>
                      </a:r>
                    </a:p>
                  </a:txBody>
                  <a:tcPr marL="9525" marR="9525" marT="9525" marB="0" anchor="b">
                    <a:lnL>
                      <a:noFill/>
                    </a:lnL>
                    <a:lnR>
                      <a:noFill/>
                    </a:lnR>
                    <a:lnT>
                      <a:noFill/>
                    </a:lnT>
                    <a:lnB>
                      <a:noFill/>
                    </a:lnB>
                  </a:tcPr>
                </a:tc>
                <a:extLst>
                  <a:ext uri="{0D108BD9-81ED-4DB2-BD59-A6C34878D82A}">
                    <a16:rowId xmlns:a16="http://schemas.microsoft.com/office/drawing/2014/main" val="1118187358"/>
                  </a:ext>
                </a:extLst>
              </a:tr>
              <a:tr h="343344">
                <a:tc>
                  <a:txBody>
                    <a:bodyPr/>
                    <a:lstStyle/>
                    <a:p>
                      <a:pPr algn="r" fontAlgn="b"/>
                      <a:r>
                        <a:rPr lang="en-US" sz="1200" b="0" i="0" u="none" strike="noStrike">
                          <a:solidFill>
                            <a:srgbClr val="000000"/>
                          </a:solidFill>
                          <a:effectLst/>
                          <a:latin typeface="Times New Roman" panose="02020603050405020304" pitchFamily="18" charset="0"/>
                        </a:rPr>
                        <a:t>90</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70993</a:t>
                      </a:r>
                    </a:p>
                  </a:txBody>
                  <a:tcPr marL="9525" marR="9525" marT="9525" marB="0" anchor="b">
                    <a:lnL>
                      <a:noFill/>
                    </a:lnL>
                    <a:lnR>
                      <a:noFill/>
                    </a:lnR>
                    <a:lnT>
                      <a:noFill/>
                    </a:lnT>
                    <a:lnB>
                      <a:noFill/>
                    </a:lnB>
                  </a:tcPr>
                </a:tc>
                <a:extLst>
                  <a:ext uri="{0D108BD9-81ED-4DB2-BD59-A6C34878D82A}">
                    <a16:rowId xmlns:a16="http://schemas.microsoft.com/office/drawing/2014/main" val="3310219918"/>
                  </a:ext>
                </a:extLst>
              </a:tr>
              <a:tr h="358514">
                <a:tc>
                  <a:txBody>
                    <a:bodyPr/>
                    <a:lstStyle/>
                    <a:p>
                      <a:pPr algn="r" fontAlgn="b"/>
                      <a:r>
                        <a:rPr lang="en-US" sz="1200" b="0" i="0" u="none" strike="noStrike">
                          <a:solidFill>
                            <a:srgbClr val="000000"/>
                          </a:solidFill>
                          <a:effectLst/>
                          <a:latin typeface="Times New Roman" panose="02020603050405020304" pitchFamily="18" charset="0"/>
                        </a:rPr>
                        <a:t>100</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Times New Roman" panose="02020603050405020304" pitchFamily="18" charset="0"/>
                        </a:rPr>
                        <a:t>54222</a:t>
                      </a:r>
                    </a:p>
                  </a:txBody>
                  <a:tcPr marL="9525" marR="9525" marT="9525" marB="0" anchor="b">
                    <a:lnL>
                      <a:noFill/>
                    </a:lnL>
                    <a:lnR>
                      <a:noFill/>
                    </a:lnR>
                    <a:lnT>
                      <a:noFill/>
                    </a:lnT>
                    <a:lnB>
                      <a:noFill/>
                    </a:lnB>
                  </a:tcPr>
                </a:tc>
                <a:extLst>
                  <a:ext uri="{0D108BD9-81ED-4DB2-BD59-A6C34878D82A}">
                    <a16:rowId xmlns:a16="http://schemas.microsoft.com/office/drawing/2014/main" val="3498664695"/>
                  </a:ext>
                </a:extLst>
              </a:tr>
              <a:tr h="358514">
                <a:tc>
                  <a:txBody>
                    <a:bodyPr/>
                    <a:lstStyle/>
                    <a:p>
                      <a:pPr algn="l" fontAlgn="b"/>
                      <a:endParaRPr lang="en-US" sz="12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en-US" sz="12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4509019"/>
                  </a:ext>
                </a:extLst>
              </a:tr>
            </a:tbl>
          </a:graphicData>
        </a:graphic>
      </p:graphicFrame>
      <p:graphicFrame>
        <p:nvGraphicFramePr>
          <p:cNvPr id="9" name="Chart 8">
            <a:extLst>
              <a:ext uri="{FF2B5EF4-FFF2-40B4-BE49-F238E27FC236}">
                <a16:creationId xmlns:a16="http://schemas.microsoft.com/office/drawing/2014/main" id="{1632A49D-87E8-4D91-ACFD-AAD77205E516}"/>
              </a:ext>
            </a:extLst>
          </p:cNvPr>
          <p:cNvGraphicFramePr>
            <a:graphicFrameLocks/>
          </p:cNvGraphicFramePr>
          <p:nvPr>
            <p:extLst>
              <p:ext uri="{D42A27DB-BD31-4B8C-83A1-F6EECF244321}">
                <p14:modId xmlns:p14="http://schemas.microsoft.com/office/powerpoint/2010/main" val="328059246"/>
              </p:ext>
            </p:extLst>
          </p:nvPr>
        </p:nvGraphicFramePr>
        <p:xfrm>
          <a:off x="2565919" y="1716038"/>
          <a:ext cx="8787882" cy="4493812"/>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m3d="http://schemas.microsoft.com/office/drawing/2017/model3d">
        <mc:Choice Requires="am3d">
          <p:graphicFrame>
            <p:nvGraphicFramePr>
              <p:cNvPr id="13" name="3D Model 12" descr="Car character">
                <a:extLst>
                  <a:ext uri="{FF2B5EF4-FFF2-40B4-BE49-F238E27FC236}">
                    <a16:creationId xmlns:a16="http://schemas.microsoft.com/office/drawing/2014/main" id="{1C8462FB-51F3-46D2-93BB-D4B2F17606D2}"/>
                  </a:ext>
                </a:extLst>
              </p:cNvPr>
              <p:cNvGraphicFramePr>
                <a:graphicFrameLocks noChangeAspect="1"/>
              </p:cNvGraphicFramePr>
              <p:nvPr>
                <p:extLst>
                  <p:ext uri="{D42A27DB-BD31-4B8C-83A1-F6EECF244321}">
                    <p14:modId xmlns:p14="http://schemas.microsoft.com/office/powerpoint/2010/main" val="1719502509"/>
                  </p:ext>
                </p:extLst>
              </p:nvPr>
            </p:nvGraphicFramePr>
            <p:xfrm>
              <a:off x="5902813" y="6356349"/>
              <a:ext cx="386372" cy="361480"/>
            </p:xfrm>
            <a:graphic>
              <a:graphicData uri="http://schemas.microsoft.com/office/drawing/2017/model3d">
                <am3d:model3d r:embed="rId4">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5"/>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3" name="3D Model 12" descr="Car character">
                <a:extLst>
                  <a:ext uri="{FF2B5EF4-FFF2-40B4-BE49-F238E27FC236}">
                    <a16:creationId xmlns:a16="http://schemas.microsoft.com/office/drawing/2014/main" id="{1C8462FB-51F3-46D2-93BB-D4B2F17606D2}"/>
                  </a:ext>
                </a:extLst>
              </p:cNvPr>
              <p:cNvPicPr>
                <a:picLocks noGrp="1" noRot="1" noChangeAspect="1" noMove="1" noResize="1" noEditPoints="1" noAdjustHandles="1" noChangeArrowheads="1" noChangeShapeType="1" noCrop="1"/>
              </p:cNvPicPr>
              <p:nvPr/>
            </p:nvPicPr>
            <p:blipFill>
              <a:blip r:embed="rId6"/>
              <a:stretch>
                <a:fillRect/>
              </a:stretch>
            </p:blipFill>
            <p:spPr>
              <a:xfrm>
                <a:off x="5902813" y="6356349"/>
                <a:ext cx="386372" cy="361480"/>
              </a:xfrm>
              <a:prstGeom prst="rect">
                <a:avLst/>
              </a:prstGeom>
            </p:spPr>
          </p:pic>
        </mc:Fallback>
      </mc:AlternateContent>
    </p:spTree>
    <p:extLst>
      <p:ext uri="{BB962C8B-B14F-4D97-AF65-F5344CB8AC3E}">
        <p14:creationId xmlns:p14="http://schemas.microsoft.com/office/powerpoint/2010/main" val="1442472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A744-E660-496D-9149-6C4A473AD8B4}"/>
              </a:ext>
            </a:extLst>
          </p:cNvPr>
          <p:cNvSpPr>
            <a:spLocks noGrp="1"/>
          </p:cNvSpPr>
          <p:nvPr>
            <p:ph type="title"/>
          </p:nvPr>
        </p:nvSpPr>
        <p:spPr/>
        <p:txBody>
          <a:bodyPr>
            <a:normAutofit/>
          </a:bodyPr>
          <a:lstStyle/>
          <a:p>
            <a:r>
              <a:rPr lang="en-US" b="1" dirty="0">
                <a:solidFill>
                  <a:schemeClr val="accent1">
                    <a:lumMod val="75000"/>
                  </a:schemeClr>
                </a:solidFill>
                <a:latin typeface="Times New Roman" panose="02020603050405020304" pitchFamily="18" charset="0"/>
                <a:cs typeface="Times New Roman" panose="02020603050405020304" pitchFamily="18" charset="0"/>
              </a:rPr>
              <a:t>Time Of  Accidents</a:t>
            </a:r>
            <a:endParaRPr lang="en-US" dirty="0"/>
          </a:p>
        </p:txBody>
      </p:sp>
      <p:sp>
        <p:nvSpPr>
          <p:cNvPr id="5" name="Slide Number Placeholder 4">
            <a:extLst>
              <a:ext uri="{FF2B5EF4-FFF2-40B4-BE49-F238E27FC236}">
                <a16:creationId xmlns:a16="http://schemas.microsoft.com/office/drawing/2014/main" id="{454A9ED8-AD6E-459E-A98D-0462A191AAC8}"/>
              </a:ext>
            </a:extLst>
          </p:cNvPr>
          <p:cNvSpPr>
            <a:spLocks noGrp="1"/>
          </p:cNvSpPr>
          <p:nvPr>
            <p:ph type="sldNum" sz="quarter" idx="12"/>
          </p:nvPr>
        </p:nvSpPr>
        <p:spPr/>
        <p:txBody>
          <a:bodyPr/>
          <a:lstStyle/>
          <a:p>
            <a:r>
              <a:rPr lang="en-US" dirty="0"/>
              <a:t>20</a:t>
            </a:r>
          </a:p>
        </p:txBody>
      </p:sp>
      <p:graphicFrame>
        <p:nvGraphicFramePr>
          <p:cNvPr id="7" name="Chart 6">
            <a:extLst>
              <a:ext uri="{FF2B5EF4-FFF2-40B4-BE49-F238E27FC236}">
                <a16:creationId xmlns:a16="http://schemas.microsoft.com/office/drawing/2014/main" id="{7BE1A076-C5EF-4743-9194-9A83A0057430}"/>
              </a:ext>
            </a:extLst>
          </p:cNvPr>
          <p:cNvGraphicFramePr>
            <a:graphicFrameLocks/>
          </p:cNvGraphicFramePr>
          <p:nvPr/>
        </p:nvGraphicFramePr>
        <p:xfrm>
          <a:off x="3581400" y="2410113"/>
          <a:ext cx="7048500" cy="3533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C76B3A3A-D23E-4287-B858-CC05690707F3}"/>
              </a:ext>
            </a:extLst>
          </p:cNvPr>
          <p:cNvGraphicFramePr>
            <a:graphicFrameLocks noGrp="1"/>
          </p:cNvGraphicFramePr>
          <p:nvPr>
            <p:extLst>
              <p:ext uri="{D42A27DB-BD31-4B8C-83A1-F6EECF244321}">
                <p14:modId xmlns:p14="http://schemas.microsoft.com/office/powerpoint/2010/main" val="4221781886"/>
              </p:ext>
            </p:extLst>
          </p:nvPr>
        </p:nvGraphicFramePr>
        <p:xfrm>
          <a:off x="838200" y="1690688"/>
          <a:ext cx="1193510" cy="4351350"/>
        </p:xfrm>
        <a:graphic>
          <a:graphicData uri="http://schemas.openxmlformats.org/drawingml/2006/table">
            <a:tbl>
              <a:tblPr/>
              <a:tblGrid>
                <a:gridCol w="596755">
                  <a:extLst>
                    <a:ext uri="{9D8B030D-6E8A-4147-A177-3AD203B41FA5}">
                      <a16:colId xmlns:a16="http://schemas.microsoft.com/office/drawing/2014/main" val="3612765316"/>
                    </a:ext>
                  </a:extLst>
                </a:gridCol>
                <a:gridCol w="596755">
                  <a:extLst>
                    <a:ext uri="{9D8B030D-6E8A-4147-A177-3AD203B41FA5}">
                      <a16:colId xmlns:a16="http://schemas.microsoft.com/office/drawing/2014/main" val="2150336157"/>
                    </a:ext>
                  </a:extLst>
                </a:gridCol>
              </a:tblGrid>
              <a:tr h="174054">
                <a:tc>
                  <a:txBody>
                    <a:bodyPr/>
                    <a:lstStyle/>
                    <a:p>
                      <a:pPr algn="ctr" fontAlgn="b"/>
                      <a:r>
                        <a:rPr lang="en-US" sz="1000" b="0" i="1" u="none" strike="noStrike">
                          <a:solidFill>
                            <a:srgbClr val="000000"/>
                          </a:solidFill>
                          <a:effectLst/>
                          <a:latin typeface="Times New Roman" panose="02020603050405020304" pitchFamily="18" charset="0"/>
                        </a:rPr>
                        <a:t>Bin</a:t>
                      </a:r>
                    </a:p>
                  </a:txBody>
                  <a:tcPr marL="8288" marR="8288" marT="828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Times New Roman" panose="02020603050405020304" pitchFamily="18" charset="0"/>
                        </a:rPr>
                        <a:t>Frequency</a:t>
                      </a:r>
                    </a:p>
                  </a:txBody>
                  <a:tcPr marL="8288" marR="8288" marT="828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501238"/>
                  </a:ext>
                </a:extLst>
              </a:tr>
              <a:tr h="174054">
                <a:tc>
                  <a:txBody>
                    <a:bodyPr/>
                    <a:lstStyle/>
                    <a:p>
                      <a:pPr algn="r" fontAlgn="b"/>
                      <a:r>
                        <a:rPr lang="en-US" sz="1000" b="0" i="0" u="none" strike="noStrike">
                          <a:solidFill>
                            <a:srgbClr val="000000"/>
                          </a:solidFill>
                          <a:effectLst/>
                          <a:latin typeface="Times New Roman" panose="02020603050405020304" pitchFamily="18" charset="0"/>
                        </a:rPr>
                        <a:t>12:00 AM</a:t>
                      </a:r>
                    </a:p>
                  </a:txBody>
                  <a:tcPr marL="8288" marR="8288" marT="82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Times New Roman" panose="02020603050405020304" pitchFamily="18" charset="0"/>
                        </a:rPr>
                        <a:t>62</a:t>
                      </a:r>
                    </a:p>
                  </a:txBody>
                  <a:tcPr marL="8288" marR="8288" marT="828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5563040"/>
                  </a:ext>
                </a:extLst>
              </a:tr>
              <a:tr h="174054">
                <a:tc>
                  <a:txBody>
                    <a:bodyPr/>
                    <a:lstStyle/>
                    <a:p>
                      <a:pPr algn="r" fontAlgn="b"/>
                      <a:r>
                        <a:rPr lang="en-US" sz="1000" b="0" i="0" u="none" strike="noStrike">
                          <a:solidFill>
                            <a:srgbClr val="000000"/>
                          </a:solidFill>
                          <a:effectLst/>
                          <a:latin typeface="Times New Roman" panose="02020603050405020304" pitchFamily="18" charset="0"/>
                        </a:rPr>
                        <a:t>1:00 AM</a:t>
                      </a:r>
                    </a:p>
                  </a:txBody>
                  <a:tcPr marL="8288" marR="8288" marT="8288"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3701</a:t>
                      </a:r>
                    </a:p>
                  </a:txBody>
                  <a:tcPr marL="8288" marR="8288" marT="8288" marB="0" anchor="b">
                    <a:lnL>
                      <a:noFill/>
                    </a:lnL>
                    <a:lnR>
                      <a:noFill/>
                    </a:lnR>
                    <a:lnT>
                      <a:noFill/>
                    </a:lnT>
                    <a:lnB>
                      <a:noFill/>
                    </a:lnB>
                  </a:tcPr>
                </a:tc>
                <a:extLst>
                  <a:ext uri="{0D108BD9-81ED-4DB2-BD59-A6C34878D82A}">
                    <a16:rowId xmlns:a16="http://schemas.microsoft.com/office/drawing/2014/main" val="844232668"/>
                  </a:ext>
                </a:extLst>
              </a:tr>
              <a:tr h="174054">
                <a:tc>
                  <a:txBody>
                    <a:bodyPr/>
                    <a:lstStyle/>
                    <a:p>
                      <a:pPr algn="r" fontAlgn="b"/>
                      <a:r>
                        <a:rPr lang="en-US" sz="1000" b="0" i="0" u="none" strike="noStrike">
                          <a:solidFill>
                            <a:srgbClr val="000000"/>
                          </a:solidFill>
                          <a:effectLst/>
                          <a:latin typeface="Times New Roman" panose="02020603050405020304" pitchFamily="18" charset="0"/>
                        </a:rPr>
                        <a:t>2:00 AM</a:t>
                      </a:r>
                    </a:p>
                  </a:txBody>
                  <a:tcPr marL="8288" marR="8288" marT="8288"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2927</a:t>
                      </a:r>
                    </a:p>
                  </a:txBody>
                  <a:tcPr marL="8288" marR="8288" marT="8288" marB="0" anchor="b">
                    <a:lnL>
                      <a:noFill/>
                    </a:lnL>
                    <a:lnR>
                      <a:noFill/>
                    </a:lnR>
                    <a:lnT>
                      <a:noFill/>
                    </a:lnT>
                    <a:lnB>
                      <a:noFill/>
                    </a:lnB>
                  </a:tcPr>
                </a:tc>
                <a:extLst>
                  <a:ext uri="{0D108BD9-81ED-4DB2-BD59-A6C34878D82A}">
                    <a16:rowId xmlns:a16="http://schemas.microsoft.com/office/drawing/2014/main" val="642386220"/>
                  </a:ext>
                </a:extLst>
              </a:tr>
              <a:tr h="174054">
                <a:tc>
                  <a:txBody>
                    <a:bodyPr/>
                    <a:lstStyle/>
                    <a:p>
                      <a:pPr algn="r" fontAlgn="b"/>
                      <a:r>
                        <a:rPr lang="en-US" sz="1000" b="0" i="0" u="none" strike="noStrike">
                          <a:solidFill>
                            <a:srgbClr val="000000"/>
                          </a:solidFill>
                          <a:effectLst/>
                          <a:latin typeface="Times New Roman" panose="02020603050405020304" pitchFamily="18" charset="0"/>
                        </a:rPr>
                        <a:t>3:00 AM</a:t>
                      </a:r>
                    </a:p>
                  </a:txBody>
                  <a:tcPr marL="8288" marR="8288" marT="8288"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3260</a:t>
                      </a:r>
                    </a:p>
                  </a:txBody>
                  <a:tcPr marL="8288" marR="8288" marT="8288" marB="0" anchor="b">
                    <a:lnL>
                      <a:noFill/>
                    </a:lnL>
                    <a:lnR>
                      <a:noFill/>
                    </a:lnR>
                    <a:lnT>
                      <a:noFill/>
                    </a:lnT>
                    <a:lnB>
                      <a:noFill/>
                    </a:lnB>
                  </a:tcPr>
                </a:tc>
                <a:extLst>
                  <a:ext uri="{0D108BD9-81ED-4DB2-BD59-A6C34878D82A}">
                    <a16:rowId xmlns:a16="http://schemas.microsoft.com/office/drawing/2014/main" val="2550770170"/>
                  </a:ext>
                </a:extLst>
              </a:tr>
              <a:tr h="174054">
                <a:tc>
                  <a:txBody>
                    <a:bodyPr/>
                    <a:lstStyle/>
                    <a:p>
                      <a:pPr algn="r" fontAlgn="b"/>
                      <a:r>
                        <a:rPr lang="en-US" sz="1000" b="0" i="0" u="none" strike="noStrike">
                          <a:solidFill>
                            <a:srgbClr val="000000"/>
                          </a:solidFill>
                          <a:effectLst/>
                          <a:latin typeface="Times New Roman" panose="02020603050405020304" pitchFamily="18" charset="0"/>
                        </a:rPr>
                        <a:t>4:00 AM</a:t>
                      </a:r>
                    </a:p>
                  </a:txBody>
                  <a:tcPr marL="8288" marR="8288" marT="8288"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2641</a:t>
                      </a:r>
                    </a:p>
                  </a:txBody>
                  <a:tcPr marL="8288" marR="8288" marT="8288" marB="0" anchor="b">
                    <a:lnL>
                      <a:noFill/>
                    </a:lnL>
                    <a:lnR>
                      <a:noFill/>
                    </a:lnR>
                    <a:lnT>
                      <a:noFill/>
                    </a:lnT>
                    <a:lnB>
                      <a:noFill/>
                    </a:lnB>
                  </a:tcPr>
                </a:tc>
                <a:extLst>
                  <a:ext uri="{0D108BD9-81ED-4DB2-BD59-A6C34878D82A}">
                    <a16:rowId xmlns:a16="http://schemas.microsoft.com/office/drawing/2014/main" val="307394270"/>
                  </a:ext>
                </a:extLst>
              </a:tr>
              <a:tr h="174054">
                <a:tc>
                  <a:txBody>
                    <a:bodyPr/>
                    <a:lstStyle/>
                    <a:p>
                      <a:pPr algn="r" fontAlgn="b"/>
                      <a:r>
                        <a:rPr lang="en-US" sz="1000" b="0" i="0" u="none" strike="noStrike">
                          <a:solidFill>
                            <a:srgbClr val="000000"/>
                          </a:solidFill>
                          <a:effectLst/>
                          <a:latin typeface="Times New Roman" panose="02020603050405020304" pitchFamily="18" charset="0"/>
                        </a:rPr>
                        <a:t>5:00 AM</a:t>
                      </a:r>
                    </a:p>
                  </a:txBody>
                  <a:tcPr marL="8288" marR="8288" marT="8288"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5506</a:t>
                      </a:r>
                    </a:p>
                  </a:txBody>
                  <a:tcPr marL="8288" marR="8288" marT="8288" marB="0" anchor="b">
                    <a:lnL>
                      <a:noFill/>
                    </a:lnL>
                    <a:lnR>
                      <a:noFill/>
                    </a:lnR>
                    <a:lnT>
                      <a:noFill/>
                    </a:lnT>
                    <a:lnB>
                      <a:noFill/>
                    </a:lnB>
                  </a:tcPr>
                </a:tc>
                <a:extLst>
                  <a:ext uri="{0D108BD9-81ED-4DB2-BD59-A6C34878D82A}">
                    <a16:rowId xmlns:a16="http://schemas.microsoft.com/office/drawing/2014/main" val="336259980"/>
                  </a:ext>
                </a:extLst>
              </a:tr>
              <a:tr h="174054">
                <a:tc>
                  <a:txBody>
                    <a:bodyPr/>
                    <a:lstStyle/>
                    <a:p>
                      <a:pPr algn="r" fontAlgn="b"/>
                      <a:r>
                        <a:rPr lang="en-US" sz="1000" b="0" i="0" u="none" strike="noStrike">
                          <a:solidFill>
                            <a:srgbClr val="000000"/>
                          </a:solidFill>
                          <a:effectLst/>
                          <a:latin typeface="Times New Roman" panose="02020603050405020304" pitchFamily="18" charset="0"/>
                        </a:rPr>
                        <a:t>6:00 AM</a:t>
                      </a:r>
                    </a:p>
                  </a:txBody>
                  <a:tcPr marL="8288" marR="8288" marT="8288"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8938</a:t>
                      </a:r>
                    </a:p>
                  </a:txBody>
                  <a:tcPr marL="8288" marR="8288" marT="8288" marB="0" anchor="b">
                    <a:lnL>
                      <a:noFill/>
                    </a:lnL>
                    <a:lnR>
                      <a:noFill/>
                    </a:lnR>
                    <a:lnT>
                      <a:noFill/>
                    </a:lnT>
                    <a:lnB>
                      <a:noFill/>
                    </a:lnB>
                  </a:tcPr>
                </a:tc>
                <a:extLst>
                  <a:ext uri="{0D108BD9-81ED-4DB2-BD59-A6C34878D82A}">
                    <a16:rowId xmlns:a16="http://schemas.microsoft.com/office/drawing/2014/main" val="1433396961"/>
                  </a:ext>
                </a:extLst>
              </a:tr>
              <a:tr h="174054">
                <a:tc>
                  <a:txBody>
                    <a:bodyPr/>
                    <a:lstStyle/>
                    <a:p>
                      <a:pPr algn="r" fontAlgn="b"/>
                      <a:r>
                        <a:rPr lang="en-US" sz="1000" b="0" i="0" u="none" strike="noStrike">
                          <a:solidFill>
                            <a:srgbClr val="000000"/>
                          </a:solidFill>
                          <a:effectLst/>
                          <a:latin typeface="Times New Roman" panose="02020603050405020304" pitchFamily="18" charset="0"/>
                        </a:rPr>
                        <a:t>7:00 AM</a:t>
                      </a:r>
                    </a:p>
                  </a:txBody>
                  <a:tcPr marL="8288" marR="8288" marT="8288"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17461</a:t>
                      </a:r>
                    </a:p>
                  </a:txBody>
                  <a:tcPr marL="8288" marR="8288" marT="8288" marB="0" anchor="b">
                    <a:lnL>
                      <a:noFill/>
                    </a:lnL>
                    <a:lnR>
                      <a:noFill/>
                    </a:lnR>
                    <a:lnT>
                      <a:noFill/>
                    </a:lnT>
                    <a:lnB>
                      <a:noFill/>
                    </a:lnB>
                  </a:tcPr>
                </a:tc>
                <a:extLst>
                  <a:ext uri="{0D108BD9-81ED-4DB2-BD59-A6C34878D82A}">
                    <a16:rowId xmlns:a16="http://schemas.microsoft.com/office/drawing/2014/main" val="3312809437"/>
                  </a:ext>
                </a:extLst>
              </a:tr>
              <a:tr h="174054">
                <a:tc>
                  <a:txBody>
                    <a:bodyPr/>
                    <a:lstStyle/>
                    <a:p>
                      <a:pPr algn="r" fontAlgn="b"/>
                      <a:r>
                        <a:rPr lang="en-US" sz="1000" b="0" i="0" u="none" strike="noStrike">
                          <a:solidFill>
                            <a:srgbClr val="000000"/>
                          </a:solidFill>
                          <a:effectLst/>
                          <a:latin typeface="Times New Roman" panose="02020603050405020304" pitchFamily="18" charset="0"/>
                        </a:rPr>
                        <a:t>8:00 AM</a:t>
                      </a:r>
                    </a:p>
                  </a:txBody>
                  <a:tcPr marL="8288" marR="8288" marT="8288"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30531</a:t>
                      </a:r>
                    </a:p>
                  </a:txBody>
                  <a:tcPr marL="8288" marR="8288" marT="8288" marB="0" anchor="b">
                    <a:lnL>
                      <a:noFill/>
                    </a:lnL>
                    <a:lnR>
                      <a:noFill/>
                    </a:lnR>
                    <a:lnT>
                      <a:noFill/>
                    </a:lnT>
                    <a:lnB>
                      <a:noFill/>
                    </a:lnB>
                  </a:tcPr>
                </a:tc>
                <a:extLst>
                  <a:ext uri="{0D108BD9-81ED-4DB2-BD59-A6C34878D82A}">
                    <a16:rowId xmlns:a16="http://schemas.microsoft.com/office/drawing/2014/main" val="2623892175"/>
                  </a:ext>
                </a:extLst>
              </a:tr>
              <a:tr h="174054">
                <a:tc>
                  <a:txBody>
                    <a:bodyPr/>
                    <a:lstStyle/>
                    <a:p>
                      <a:pPr algn="r" fontAlgn="b"/>
                      <a:r>
                        <a:rPr lang="en-US" sz="1000" b="0" i="0" u="none" strike="noStrike">
                          <a:solidFill>
                            <a:srgbClr val="000000"/>
                          </a:solidFill>
                          <a:effectLst/>
                          <a:latin typeface="Times New Roman" panose="02020603050405020304" pitchFamily="18" charset="0"/>
                        </a:rPr>
                        <a:t>9:00 AM</a:t>
                      </a:r>
                    </a:p>
                  </a:txBody>
                  <a:tcPr marL="8288" marR="8288" marT="8288"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37317</a:t>
                      </a:r>
                    </a:p>
                  </a:txBody>
                  <a:tcPr marL="8288" marR="8288" marT="8288" marB="0" anchor="b">
                    <a:lnL>
                      <a:noFill/>
                    </a:lnL>
                    <a:lnR>
                      <a:noFill/>
                    </a:lnR>
                    <a:lnT>
                      <a:noFill/>
                    </a:lnT>
                    <a:lnB>
                      <a:noFill/>
                    </a:lnB>
                  </a:tcPr>
                </a:tc>
                <a:extLst>
                  <a:ext uri="{0D108BD9-81ED-4DB2-BD59-A6C34878D82A}">
                    <a16:rowId xmlns:a16="http://schemas.microsoft.com/office/drawing/2014/main" val="2408323346"/>
                  </a:ext>
                </a:extLst>
              </a:tr>
              <a:tr h="174054">
                <a:tc>
                  <a:txBody>
                    <a:bodyPr/>
                    <a:lstStyle/>
                    <a:p>
                      <a:pPr algn="r" fontAlgn="b"/>
                      <a:r>
                        <a:rPr lang="en-US" sz="1000" b="0" i="0" u="none" strike="noStrike">
                          <a:solidFill>
                            <a:srgbClr val="000000"/>
                          </a:solidFill>
                          <a:effectLst/>
                          <a:latin typeface="Times New Roman" panose="02020603050405020304" pitchFamily="18" charset="0"/>
                        </a:rPr>
                        <a:t>10:00 AM</a:t>
                      </a:r>
                    </a:p>
                  </a:txBody>
                  <a:tcPr marL="8288" marR="8288" marT="8288"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31060</a:t>
                      </a:r>
                    </a:p>
                  </a:txBody>
                  <a:tcPr marL="8288" marR="8288" marT="8288" marB="0" anchor="b">
                    <a:lnL>
                      <a:noFill/>
                    </a:lnL>
                    <a:lnR>
                      <a:noFill/>
                    </a:lnR>
                    <a:lnT>
                      <a:noFill/>
                    </a:lnT>
                    <a:lnB>
                      <a:noFill/>
                    </a:lnB>
                  </a:tcPr>
                </a:tc>
                <a:extLst>
                  <a:ext uri="{0D108BD9-81ED-4DB2-BD59-A6C34878D82A}">
                    <a16:rowId xmlns:a16="http://schemas.microsoft.com/office/drawing/2014/main" val="2627928037"/>
                  </a:ext>
                </a:extLst>
              </a:tr>
              <a:tr h="174054">
                <a:tc>
                  <a:txBody>
                    <a:bodyPr/>
                    <a:lstStyle/>
                    <a:p>
                      <a:pPr algn="r" fontAlgn="b"/>
                      <a:r>
                        <a:rPr lang="en-US" sz="1000" b="0" i="0" u="none" strike="noStrike">
                          <a:solidFill>
                            <a:srgbClr val="000000"/>
                          </a:solidFill>
                          <a:effectLst/>
                          <a:latin typeface="Times New Roman" panose="02020603050405020304" pitchFamily="18" charset="0"/>
                        </a:rPr>
                        <a:t>11:00 AM</a:t>
                      </a:r>
                    </a:p>
                  </a:txBody>
                  <a:tcPr marL="8288" marR="8288" marT="8288"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28282</a:t>
                      </a:r>
                    </a:p>
                  </a:txBody>
                  <a:tcPr marL="8288" marR="8288" marT="8288" marB="0" anchor="b">
                    <a:lnL>
                      <a:noFill/>
                    </a:lnL>
                    <a:lnR>
                      <a:noFill/>
                    </a:lnR>
                    <a:lnT>
                      <a:noFill/>
                    </a:lnT>
                    <a:lnB>
                      <a:noFill/>
                    </a:lnB>
                  </a:tcPr>
                </a:tc>
                <a:extLst>
                  <a:ext uri="{0D108BD9-81ED-4DB2-BD59-A6C34878D82A}">
                    <a16:rowId xmlns:a16="http://schemas.microsoft.com/office/drawing/2014/main" val="3529632522"/>
                  </a:ext>
                </a:extLst>
              </a:tr>
              <a:tr h="174054">
                <a:tc>
                  <a:txBody>
                    <a:bodyPr/>
                    <a:lstStyle/>
                    <a:p>
                      <a:pPr algn="r" fontAlgn="b"/>
                      <a:r>
                        <a:rPr lang="en-US" sz="1000" b="0" i="0" u="none" strike="noStrike">
                          <a:solidFill>
                            <a:srgbClr val="000000"/>
                          </a:solidFill>
                          <a:effectLst/>
                          <a:latin typeface="Times New Roman" panose="02020603050405020304" pitchFamily="18" charset="0"/>
                        </a:rPr>
                        <a:t>12:00 PM</a:t>
                      </a:r>
                    </a:p>
                  </a:txBody>
                  <a:tcPr marL="8288" marR="8288" marT="8288"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28640</a:t>
                      </a:r>
                    </a:p>
                  </a:txBody>
                  <a:tcPr marL="8288" marR="8288" marT="8288" marB="0" anchor="b">
                    <a:lnL>
                      <a:noFill/>
                    </a:lnL>
                    <a:lnR>
                      <a:noFill/>
                    </a:lnR>
                    <a:lnT>
                      <a:noFill/>
                    </a:lnT>
                    <a:lnB>
                      <a:noFill/>
                    </a:lnB>
                  </a:tcPr>
                </a:tc>
                <a:extLst>
                  <a:ext uri="{0D108BD9-81ED-4DB2-BD59-A6C34878D82A}">
                    <a16:rowId xmlns:a16="http://schemas.microsoft.com/office/drawing/2014/main" val="2922893798"/>
                  </a:ext>
                </a:extLst>
              </a:tr>
              <a:tr h="174054">
                <a:tc>
                  <a:txBody>
                    <a:bodyPr/>
                    <a:lstStyle/>
                    <a:p>
                      <a:pPr algn="r" fontAlgn="b"/>
                      <a:r>
                        <a:rPr lang="en-US" sz="1000" b="0" i="0" u="none" strike="noStrike">
                          <a:solidFill>
                            <a:srgbClr val="000000"/>
                          </a:solidFill>
                          <a:effectLst/>
                          <a:latin typeface="Times New Roman" panose="02020603050405020304" pitchFamily="18" charset="0"/>
                        </a:rPr>
                        <a:t>1:00 PM</a:t>
                      </a:r>
                    </a:p>
                  </a:txBody>
                  <a:tcPr marL="8288" marR="8288" marT="8288"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23059</a:t>
                      </a:r>
                    </a:p>
                  </a:txBody>
                  <a:tcPr marL="8288" marR="8288" marT="8288" marB="0" anchor="b">
                    <a:lnL>
                      <a:noFill/>
                    </a:lnL>
                    <a:lnR>
                      <a:noFill/>
                    </a:lnR>
                    <a:lnT>
                      <a:noFill/>
                    </a:lnT>
                    <a:lnB>
                      <a:noFill/>
                    </a:lnB>
                  </a:tcPr>
                </a:tc>
                <a:extLst>
                  <a:ext uri="{0D108BD9-81ED-4DB2-BD59-A6C34878D82A}">
                    <a16:rowId xmlns:a16="http://schemas.microsoft.com/office/drawing/2014/main" val="2760983009"/>
                  </a:ext>
                </a:extLst>
              </a:tr>
              <a:tr h="174054">
                <a:tc>
                  <a:txBody>
                    <a:bodyPr/>
                    <a:lstStyle/>
                    <a:p>
                      <a:pPr algn="r" fontAlgn="b"/>
                      <a:r>
                        <a:rPr lang="en-US" sz="1000" b="0" i="0" u="none" strike="noStrike">
                          <a:solidFill>
                            <a:srgbClr val="000000"/>
                          </a:solidFill>
                          <a:effectLst/>
                          <a:latin typeface="Times New Roman" panose="02020603050405020304" pitchFamily="18" charset="0"/>
                        </a:rPr>
                        <a:t>2:00 PM</a:t>
                      </a:r>
                    </a:p>
                  </a:txBody>
                  <a:tcPr marL="8288" marR="8288" marT="8288"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20679</a:t>
                      </a:r>
                    </a:p>
                  </a:txBody>
                  <a:tcPr marL="8288" marR="8288" marT="8288" marB="0" anchor="b">
                    <a:lnL>
                      <a:noFill/>
                    </a:lnL>
                    <a:lnR>
                      <a:noFill/>
                    </a:lnR>
                    <a:lnT>
                      <a:noFill/>
                    </a:lnT>
                    <a:lnB>
                      <a:noFill/>
                    </a:lnB>
                  </a:tcPr>
                </a:tc>
                <a:extLst>
                  <a:ext uri="{0D108BD9-81ED-4DB2-BD59-A6C34878D82A}">
                    <a16:rowId xmlns:a16="http://schemas.microsoft.com/office/drawing/2014/main" val="2471255494"/>
                  </a:ext>
                </a:extLst>
              </a:tr>
              <a:tr h="174054">
                <a:tc>
                  <a:txBody>
                    <a:bodyPr/>
                    <a:lstStyle/>
                    <a:p>
                      <a:pPr algn="r" fontAlgn="b"/>
                      <a:r>
                        <a:rPr lang="en-US" sz="1000" b="0" i="0" u="none" strike="noStrike">
                          <a:solidFill>
                            <a:srgbClr val="000000"/>
                          </a:solidFill>
                          <a:effectLst/>
                          <a:latin typeface="Times New Roman" panose="02020603050405020304" pitchFamily="18" charset="0"/>
                        </a:rPr>
                        <a:t>3:00 PM</a:t>
                      </a:r>
                    </a:p>
                  </a:txBody>
                  <a:tcPr marL="8288" marR="8288" marT="8288"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22751</a:t>
                      </a:r>
                    </a:p>
                  </a:txBody>
                  <a:tcPr marL="8288" marR="8288" marT="8288" marB="0" anchor="b">
                    <a:lnL>
                      <a:noFill/>
                    </a:lnL>
                    <a:lnR>
                      <a:noFill/>
                    </a:lnR>
                    <a:lnT>
                      <a:noFill/>
                    </a:lnT>
                    <a:lnB>
                      <a:noFill/>
                    </a:lnB>
                  </a:tcPr>
                </a:tc>
                <a:extLst>
                  <a:ext uri="{0D108BD9-81ED-4DB2-BD59-A6C34878D82A}">
                    <a16:rowId xmlns:a16="http://schemas.microsoft.com/office/drawing/2014/main" val="3073587546"/>
                  </a:ext>
                </a:extLst>
              </a:tr>
              <a:tr h="174054">
                <a:tc>
                  <a:txBody>
                    <a:bodyPr/>
                    <a:lstStyle/>
                    <a:p>
                      <a:pPr algn="r" fontAlgn="b"/>
                      <a:r>
                        <a:rPr lang="en-US" sz="1000" b="0" i="0" u="none" strike="noStrike">
                          <a:solidFill>
                            <a:srgbClr val="000000"/>
                          </a:solidFill>
                          <a:effectLst/>
                          <a:latin typeface="Times New Roman" panose="02020603050405020304" pitchFamily="18" charset="0"/>
                        </a:rPr>
                        <a:t>4:00 PM</a:t>
                      </a:r>
                    </a:p>
                  </a:txBody>
                  <a:tcPr marL="8288" marR="8288" marT="8288"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21394</a:t>
                      </a:r>
                    </a:p>
                  </a:txBody>
                  <a:tcPr marL="8288" marR="8288" marT="8288" marB="0" anchor="b">
                    <a:lnL>
                      <a:noFill/>
                    </a:lnL>
                    <a:lnR>
                      <a:noFill/>
                    </a:lnR>
                    <a:lnT>
                      <a:noFill/>
                    </a:lnT>
                    <a:lnB>
                      <a:noFill/>
                    </a:lnB>
                  </a:tcPr>
                </a:tc>
                <a:extLst>
                  <a:ext uri="{0D108BD9-81ED-4DB2-BD59-A6C34878D82A}">
                    <a16:rowId xmlns:a16="http://schemas.microsoft.com/office/drawing/2014/main" val="3166689650"/>
                  </a:ext>
                </a:extLst>
              </a:tr>
              <a:tr h="174054">
                <a:tc>
                  <a:txBody>
                    <a:bodyPr/>
                    <a:lstStyle/>
                    <a:p>
                      <a:pPr algn="r" fontAlgn="b"/>
                      <a:r>
                        <a:rPr lang="en-US" sz="1000" b="0" i="0" u="none" strike="noStrike">
                          <a:solidFill>
                            <a:srgbClr val="000000"/>
                          </a:solidFill>
                          <a:effectLst/>
                          <a:latin typeface="Times New Roman" panose="02020603050405020304" pitchFamily="18" charset="0"/>
                        </a:rPr>
                        <a:t>5:00 PM</a:t>
                      </a:r>
                    </a:p>
                  </a:txBody>
                  <a:tcPr marL="8288" marR="8288" marT="8288"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26098</a:t>
                      </a:r>
                    </a:p>
                  </a:txBody>
                  <a:tcPr marL="8288" marR="8288" marT="8288" marB="0" anchor="b">
                    <a:lnL>
                      <a:noFill/>
                    </a:lnL>
                    <a:lnR>
                      <a:noFill/>
                    </a:lnR>
                    <a:lnT>
                      <a:noFill/>
                    </a:lnT>
                    <a:lnB>
                      <a:noFill/>
                    </a:lnB>
                  </a:tcPr>
                </a:tc>
                <a:extLst>
                  <a:ext uri="{0D108BD9-81ED-4DB2-BD59-A6C34878D82A}">
                    <a16:rowId xmlns:a16="http://schemas.microsoft.com/office/drawing/2014/main" val="788156741"/>
                  </a:ext>
                </a:extLst>
              </a:tr>
              <a:tr h="174054">
                <a:tc>
                  <a:txBody>
                    <a:bodyPr/>
                    <a:lstStyle/>
                    <a:p>
                      <a:pPr algn="r" fontAlgn="b"/>
                      <a:r>
                        <a:rPr lang="en-US" sz="1000" b="0" i="0" u="none" strike="noStrike">
                          <a:solidFill>
                            <a:srgbClr val="000000"/>
                          </a:solidFill>
                          <a:effectLst/>
                          <a:latin typeface="Times New Roman" panose="02020603050405020304" pitchFamily="18" charset="0"/>
                        </a:rPr>
                        <a:t>6:00 PM</a:t>
                      </a:r>
                    </a:p>
                  </a:txBody>
                  <a:tcPr marL="8288" marR="8288" marT="8288"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29748</a:t>
                      </a:r>
                    </a:p>
                  </a:txBody>
                  <a:tcPr marL="8288" marR="8288" marT="8288" marB="0" anchor="b">
                    <a:lnL>
                      <a:noFill/>
                    </a:lnL>
                    <a:lnR>
                      <a:noFill/>
                    </a:lnR>
                    <a:lnT>
                      <a:noFill/>
                    </a:lnT>
                    <a:lnB>
                      <a:noFill/>
                    </a:lnB>
                  </a:tcPr>
                </a:tc>
                <a:extLst>
                  <a:ext uri="{0D108BD9-81ED-4DB2-BD59-A6C34878D82A}">
                    <a16:rowId xmlns:a16="http://schemas.microsoft.com/office/drawing/2014/main" val="2395532005"/>
                  </a:ext>
                </a:extLst>
              </a:tr>
              <a:tr h="174054">
                <a:tc>
                  <a:txBody>
                    <a:bodyPr/>
                    <a:lstStyle/>
                    <a:p>
                      <a:pPr algn="r" fontAlgn="b"/>
                      <a:r>
                        <a:rPr lang="en-US" sz="1000" b="0" i="0" u="none" strike="noStrike">
                          <a:solidFill>
                            <a:srgbClr val="000000"/>
                          </a:solidFill>
                          <a:effectLst/>
                          <a:latin typeface="Times New Roman" panose="02020603050405020304" pitchFamily="18" charset="0"/>
                        </a:rPr>
                        <a:t>7:00 PM</a:t>
                      </a:r>
                    </a:p>
                  </a:txBody>
                  <a:tcPr marL="8288" marR="8288" marT="8288"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26087</a:t>
                      </a:r>
                    </a:p>
                  </a:txBody>
                  <a:tcPr marL="8288" marR="8288" marT="8288" marB="0" anchor="b">
                    <a:lnL>
                      <a:noFill/>
                    </a:lnL>
                    <a:lnR>
                      <a:noFill/>
                    </a:lnR>
                    <a:lnT>
                      <a:noFill/>
                    </a:lnT>
                    <a:lnB>
                      <a:noFill/>
                    </a:lnB>
                  </a:tcPr>
                </a:tc>
                <a:extLst>
                  <a:ext uri="{0D108BD9-81ED-4DB2-BD59-A6C34878D82A}">
                    <a16:rowId xmlns:a16="http://schemas.microsoft.com/office/drawing/2014/main" val="2100948341"/>
                  </a:ext>
                </a:extLst>
              </a:tr>
              <a:tr h="174054">
                <a:tc>
                  <a:txBody>
                    <a:bodyPr/>
                    <a:lstStyle/>
                    <a:p>
                      <a:pPr algn="r" fontAlgn="b"/>
                      <a:r>
                        <a:rPr lang="en-US" sz="1000" b="0" i="0" u="none" strike="noStrike">
                          <a:solidFill>
                            <a:srgbClr val="000000"/>
                          </a:solidFill>
                          <a:effectLst/>
                          <a:latin typeface="Times New Roman" panose="02020603050405020304" pitchFamily="18" charset="0"/>
                        </a:rPr>
                        <a:t>8:00 PM</a:t>
                      </a:r>
                    </a:p>
                  </a:txBody>
                  <a:tcPr marL="8288" marR="8288" marT="8288"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21957</a:t>
                      </a:r>
                    </a:p>
                  </a:txBody>
                  <a:tcPr marL="8288" marR="8288" marT="8288" marB="0" anchor="b">
                    <a:lnL>
                      <a:noFill/>
                    </a:lnL>
                    <a:lnR>
                      <a:noFill/>
                    </a:lnR>
                    <a:lnT>
                      <a:noFill/>
                    </a:lnT>
                    <a:lnB>
                      <a:noFill/>
                    </a:lnB>
                  </a:tcPr>
                </a:tc>
                <a:extLst>
                  <a:ext uri="{0D108BD9-81ED-4DB2-BD59-A6C34878D82A}">
                    <a16:rowId xmlns:a16="http://schemas.microsoft.com/office/drawing/2014/main" val="3179992319"/>
                  </a:ext>
                </a:extLst>
              </a:tr>
              <a:tr h="174054">
                <a:tc>
                  <a:txBody>
                    <a:bodyPr/>
                    <a:lstStyle/>
                    <a:p>
                      <a:pPr algn="r" fontAlgn="b"/>
                      <a:r>
                        <a:rPr lang="en-US" sz="1000" b="0" i="0" u="none" strike="noStrike">
                          <a:solidFill>
                            <a:srgbClr val="000000"/>
                          </a:solidFill>
                          <a:effectLst/>
                          <a:latin typeface="Times New Roman" panose="02020603050405020304" pitchFamily="18" charset="0"/>
                        </a:rPr>
                        <a:t>9:00 PM</a:t>
                      </a:r>
                    </a:p>
                  </a:txBody>
                  <a:tcPr marL="8288" marR="8288" marT="8288"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19832</a:t>
                      </a:r>
                    </a:p>
                  </a:txBody>
                  <a:tcPr marL="8288" marR="8288" marT="8288" marB="0" anchor="b">
                    <a:lnL>
                      <a:noFill/>
                    </a:lnL>
                    <a:lnR>
                      <a:noFill/>
                    </a:lnR>
                    <a:lnT>
                      <a:noFill/>
                    </a:lnT>
                    <a:lnB>
                      <a:noFill/>
                    </a:lnB>
                  </a:tcPr>
                </a:tc>
                <a:extLst>
                  <a:ext uri="{0D108BD9-81ED-4DB2-BD59-A6C34878D82A}">
                    <a16:rowId xmlns:a16="http://schemas.microsoft.com/office/drawing/2014/main" val="4117847260"/>
                  </a:ext>
                </a:extLst>
              </a:tr>
              <a:tr h="174054">
                <a:tc>
                  <a:txBody>
                    <a:bodyPr/>
                    <a:lstStyle/>
                    <a:p>
                      <a:pPr algn="r" fontAlgn="b"/>
                      <a:r>
                        <a:rPr lang="en-US" sz="1000" b="0" i="0" u="none" strike="noStrike">
                          <a:solidFill>
                            <a:srgbClr val="000000"/>
                          </a:solidFill>
                          <a:effectLst/>
                          <a:latin typeface="Times New Roman" panose="02020603050405020304" pitchFamily="18" charset="0"/>
                        </a:rPr>
                        <a:t>10:00 PM</a:t>
                      </a:r>
                    </a:p>
                  </a:txBody>
                  <a:tcPr marL="8288" marR="8288" marT="8288"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13160</a:t>
                      </a:r>
                    </a:p>
                  </a:txBody>
                  <a:tcPr marL="8288" marR="8288" marT="8288" marB="0" anchor="b">
                    <a:lnL>
                      <a:noFill/>
                    </a:lnL>
                    <a:lnR>
                      <a:noFill/>
                    </a:lnR>
                    <a:lnT>
                      <a:noFill/>
                    </a:lnT>
                    <a:lnB>
                      <a:noFill/>
                    </a:lnB>
                  </a:tcPr>
                </a:tc>
                <a:extLst>
                  <a:ext uri="{0D108BD9-81ED-4DB2-BD59-A6C34878D82A}">
                    <a16:rowId xmlns:a16="http://schemas.microsoft.com/office/drawing/2014/main" val="2257034102"/>
                  </a:ext>
                </a:extLst>
              </a:tr>
              <a:tr h="174054">
                <a:tc>
                  <a:txBody>
                    <a:bodyPr/>
                    <a:lstStyle/>
                    <a:p>
                      <a:pPr algn="r" fontAlgn="b"/>
                      <a:r>
                        <a:rPr lang="en-US" sz="1000" b="0" i="0" u="none" strike="noStrike">
                          <a:solidFill>
                            <a:srgbClr val="000000"/>
                          </a:solidFill>
                          <a:effectLst/>
                          <a:latin typeface="Times New Roman" panose="02020603050405020304" pitchFamily="18" charset="0"/>
                        </a:rPr>
                        <a:t>11:00 PM</a:t>
                      </a:r>
                    </a:p>
                  </a:txBody>
                  <a:tcPr marL="8288" marR="8288" marT="8288" marB="0" anchor="b">
                    <a:lnL>
                      <a:noFill/>
                    </a:lnL>
                    <a:lnR>
                      <a:noFill/>
                    </a:lnR>
                    <a:lnT>
                      <a:noFill/>
                    </a:lnT>
                    <a:lnB>
                      <a:noFill/>
                    </a:lnB>
                  </a:tcPr>
                </a:tc>
                <a:tc>
                  <a:txBody>
                    <a:bodyPr/>
                    <a:lstStyle/>
                    <a:p>
                      <a:pPr algn="r" fontAlgn="b"/>
                      <a:r>
                        <a:rPr lang="en-US" sz="1000" b="0" i="0" u="none" strike="noStrike" dirty="0">
                          <a:solidFill>
                            <a:srgbClr val="000000"/>
                          </a:solidFill>
                          <a:effectLst/>
                          <a:latin typeface="Times New Roman" panose="02020603050405020304" pitchFamily="18" charset="0"/>
                        </a:rPr>
                        <a:t>9728</a:t>
                      </a:r>
                    </a:p>
                  </a:txBody>
                  <a:tcPr marL="8288" marR="8288" marT="8288" marB="0" anchor="b">
                    <a:lnL>
                      <a:noFill/>
                    </a:lnL>
                    <a:lnR>
                      <a:noFill/>
                    </a:lnR>
                    <a:lnT>
                      <a:noFill/>
                    </a:lnT>
                    <a:lnB>
                      <a:noFill/>
                    </a:lnB>
                  </a:tcPr>
                </a:tc>
                <a:extLst>
                  <a:ext uri="{0D108BD9-81ED-4DB2-BD59-A6C34878D82A}">
                    <a16:rowId xmlns:a16="http://schemas.microsoft.com/office/drawing/2014/main" val="126479500"/>
                  </a:ext>
                </a:extLst>
              </a:tr>
            </a:tbl>
          </a:graphicData>
        </a:graphic>
      </p:graphicFrame>
      <p:graphicFrame>
        <p:nvGraphicFramePr>
          <p:cNvPr id="11" name="Chart 10">
            <a:extLst>
              <a:ext uri="{FF2B5EF4-FFF2-40B4-BE49-F238E27FC236}">
                <a16:creationId xmlns:a16="http://schemas.microsoft.com/office/drawing/2014/main" id="{C71DC8AD-FF56-485B-8B41-A451778F293D}"/>
              </a:ext>
            </a:extLst>
          </p:cNvPr>
          <p:cNvGraphicFramePr/>
          <p:nvPr>
            <p:extLst>
              <p:ext uri="{D42A27DB-BD31-4B8C-83A1-F6EECF244321}">
                <p14:modId xmlns:p14="http://schemas.microsoft.com/office/powerpoint/2010/main" val="1634522273"/>
              </p:ext>
            </p:extLst>
          </p:nvPr>
        </p:nvGraphicFramePr>
        <p:xfrm>
          <a:off x="2450431" y="1690688"/>
          <a:ext cx="8903369" cy="4508506"/>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m3d="http://schemas.microsoft.com/office/drawing/2017/model3d">
        <mc:Choice Requires="am3d">
          <p:graphicFrame>
            <p:nvGraphicFramePr>
              <p:cNvPr id="10" name="3D Model 9" descr="Car character">
                <a:extLst>
                  <a:ext uri="{FF2B5EF4-FFF2-40B4-BE49-F238E27FC236}">
                    <a16:creationId xmlns:a16="http://schemas.microsoft.com/office/drawing/2014/main" id="{CEF842C1-C7F7-4A36-B380-5E8D54D9160F}"/>
                  </a:ext>
                </a:extLst>
              </p:cNvPr>
              <p:cNvGraphicFramePr>
                <a:graphicFrameLocks noChangeAspect="1"/>
              </p:cNvGraphicFramePr>
              <p:nvPr>
                <p:extLst>
                  <p:ext uri="{D42A27DB-BD31-4B8C-83A1-F6EECF244321}">
                    <p14:modId xmlns:p14="http://schemas.microsoft.com/office/powerpoint/2010/main" val="1719502509"/>
                  </p:ext>
                </p:extLst>
              </p:nvPr>
            </p:nvGraphicFramePr>
            <p:xfrm>
              <a:off x="5902813" y="6356349"/>
              <a:ext cx="386372" cy="361480"/>
            </p:xfrm>
            <a:graphic>
              <a:graphicData uri="http://schemas.microsoft.com/office/drawing/2017/model3d">
                <am3d:model3d r:embed="rId4">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5"/>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0" name="3D Model 9" descr="Car character">
                <a:extLst>
                  <a:ext uri="{FF2B5EF4-FFF2-40B4-BE49-F238E27FC236}">
                    <a16:creationId xmlns:a16="http://schemas.microsoft.com/office/drawing/2014/main" id="{CEF842C1-C7F7-4A36-B380-5E8D54D9160F}"/>
                  </a:ext>
                </a:extLst>
              </p:cNvPr>
              <p:cNvPicPr>
                <a:picLocks noGrp="1" noRot="1" noChangeAspect="1" noMove="1" noResize="1" noEditPoints="1" noAdjustHandles="1" noChangeArrowheads="1" noChangeShapeType="1" noCrop="1"/>
              </p:cNvPicPr>
              <p:nvPr/>
            </p:nvPicPr>
            <p:blipFill>
              <a:blip r:embed="rId6"/>
              <a:stretch>
                <a:fillRect/>
              </a:stretch>
            </p:blipFill>
            <p:spPr>
              <a:xfrm>
                <a:off x="5902813" y="6356349"/>
                <a:ext cx="386372" cy="361480"/>
              </a:xfrm>
              <a:prstGeom prst="rect">
                <a:avLst/>
              </a:prstGeom>
            </p:spPr>
          </p:pic>
        </mc:Fallback>
      </mc:AlternateContent>
      <p:sp>
        <p:nvSpPr>
          <p:cNvPr id="12" name="Date Placeholder 3">
            <a:extLst>
              <a:ext uri="{FF2B5EF4-FFF2-40B4-BE49-F238E27FC236}">
                <a16:creationId xmlns:a16="http://schemas.microsoft.com/office/drawing/2014/main" id="{C7DBB3A4-ADAE-429B-A3AC-AB7FC8030DB9}"/>
              </a:ext>
            </a:extLst>
          </p:cNvPr>
          <p:cNvSpPr>
            <a:spLocks noGrp="1"/>
          </p:cNvSpPr>
          <p:nvPr>
            <p:ph type="dt" sz="half" idx="10"/>
          </p:nvPr>
        </p:nvSpPr>
        <p:spPr>
          <a:xfrm>
            <a:off x="838200" y="6356350"/>
            <a:ext cx="2743200" cy="365125"/>
          </a:xfrm>
        </p:spPr>
        <p:txBody>
          <a:bodyPr/>
          <a:lstStyle/>
          <a:p>
            <a:r>
              <a:rPr lang="en-US" dirty="0"/>
              <a:t>1/07/2020</a:t>
            </a:r>
          </a:p>
        </p:txBody>
      </p:sp>
    </p:spTree>
    <p:extLst>
      <p:ext uri="{BB962C8B-B14F-4D97-AF65-F5344CB8AC3E}">
        <p14:creationId xmlns:p14="http://schemas.microsoft.com/office/powerpoint/2010/main" val="2575820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1459EA15-BD43-47F0-8CC9-46E0E08B21E5}"/>
              </a:ext>
            </a:extLst>
          </p:cNvPr>
          <p:cNvSpPr>
            <a:spLocks noGrp="1"/>
          </p:cNvSpPr>
          <p:nvPr>
            <p:ph type="dt" sz="half" idx="10"/>
          </p:nvPr>
        </p:nvSpPr>
        <p:spPr/>
        <p:txBody>
          <a:bodyPr/>
          <a:lstStyle/>
          <a:p>
            <a:r>
              <a:rPr lang="en-US" dirty="0"/>
              <a:t>1/07/2020</a:t>
            </a:r>
          </a:p>
        </p:txBody>
      </p:sp>
      <p:sp>
        <p:nvSpPr>
          <p:cNvPr id="5" name="Slide Number Placeholder 4">
            <a:extLst>
              <a:ext uri="{FF2B5EF4-FFF2-40B4-BE49-F238E27FC236}">
                <a16:creationId xmlns:a16="http://schemas.microsoft.com/office/drawing/2014/main" id="{454A9ED8-AD6E-459E-A98D-0462A191AAC8}"/>
              </a:ext>
            </a:extLst>
          </p:cNvPr>
          <p:cNvSpPr>
            <a:spLocks noGrp="1"/>
          </p:cNvSpPr>
          <p:nvPr>
            <p:ph type="sldNum" sz="quarter" idx="12"/>
          </p:nvPr>
        </p:nvSpPr>
        <p:spPr/>
        <p:txBody>
          <a:bodyPr/>
          <a:lstStyle/>
          <a:p>
            <a:fld id="{E25E4727-879C-46F9-A21A-7BD71216296C}" type="slidenum">
              <a:rPr lang="en-US" smtClean="0"/>
              <a:t>23</a:t>
            </a:fld>
            <a:endParaRPr lang="en-US"/>
          </a:p>
        </p:txBody>
      </p:sp>
      <mc:AlternateContent xmlns:mc="http://schemas.openxmlformats.org/markup-compatibility/2006" xmlns:am3d="http://schemas.microsoft.com/office/drawing/2017/model3d">
        <mc:Choice Requires="am3d">
          <p:graphicFrame>
            <p:nvGraphicFramePr>
              <p:cNvPr id="11" name="3D Model 10" descr="Car character">
                <a:extLst>
                  <a:ext uri="{FF2B5EF4-FFF2-40B4-BE49-F238E27FC236}">
                    <a16:creationId xmlns:a16="http://schemas.microsoft.com/office/drawing/2014/main" id="{B92C18F3-8CF9-4FD8-87EE-79F6BAF74D60}"/>
                  </a:ext>
                </a:extLst>
              </p:cNvPr>
              <p:cNvGraphicFramePr>
                <a:graphicFrameLocks noChangeAspect="1"/>
              </p:cNvGraphicFramePr>
              <p:nvPr/>
            </p:nvGraphicFramePr>
            <p:xfrm>
              <a:off x="5902813" y="6356349"/>
              <a:ext cx="386372" cy="361480"/>
            </p:xfrm>
            <a:graphic>
              <a:graphicData uri="http://schemas.microsoft.com/office/drawing/2017/model3d">
                <am3d:model3d r:embed="rId2">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3"/>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1" name="3D Model 10" descr="Car character">
                <a:extLst>
                  <a:ext uri="{FF2B5EF4-FFF2-40B4-BE49-F238E27FC236}">
                    <a16:creationId xmlns:a16="http://schemas.microsoft.com/office/drawing/2014/main" id="{B92C18F3-8CF9-4FD8-87EE-79F6BAF74D60}"/>
                  </a:ext>
                </a:extLst>
              </p:cNvPr>
              <p:cNvPicPr>
                <a:picLocks noGrp="1" noRot="1" noChangeAspect="1" noMove="1" noResize="1" noEditPoints="1" noAdjustHandles="1" noChangeArrowheads="1" noChangeShapeType="1" noCrop="1"/>
              </p:cNvPicPr>
              <p:nvPr/>
            </p:nvPicPr>
            <p:blipFill>
              <a:blip r:embed="rId4"/>
              <a:stretch>
                <a:fillRect/>
              </a:stretch>
            </p:blipFill>
            <p:spPr>
              <a:xfrm>
                <a:off x="5902813" y="6356349"/>
                <a:ext cx="386372" cy="361480"/>
              </a:xfrm>
              <a:prstGeom prst="rect">
                <a:avLst/>
              </a:prstGeom>
            </p:spPr>
          </p:pic>
        </mc:Fallback>
      </mc:AlternateContent>
      <p:sp>
        <p:nvSpPr>
          <p:cNvPr id="7" name="TextBox 6">
            <a:extLst>
              <a:ext uri="{FF2B5EF4-FFF2-40B4-BE49-F238E27FC236}">
                <a16:creationId xmlns:a16="http://schemas.microsoft.com/office/drawing/2014/main" id="{A3C1B4BD-6D4C-41E2-8DFF-505651C4A14C}"/>
              </a:ext>
            </a:extLst>
          </p:cNvPr>
          <p:cNvSpPr txBox="1"/>
          <p:nvPr/>
        </p:nvSpPr>
        <p:spPr>
          <a:xfrm>
            <a:off x="1311791" y="1165892"/>
            <a:ext cx="9568415" cy="3970318"/>
          </a:xfrm>
          <a:prstGeom prst="rect">
            <a:avLst/>
          </a:prstGeom>
          <a:noFill/>
        </p:spPr>
        <p:txBody>
          <a:bodyPr wrap="square" rtlCol="0">
            <a:spAutoFit/>
          </a:bodyPr>
          <a:lstStyle/>
          <a:p>
            <a:r>
              <a:rPr lang="en-US" sz="3600" dirty="0"/>
              <a:t>We broke out the weather conditions variable to view the many levels using Python.</a:t>
            </a:r>
          </a:p>
          <a:p>
            <a:endParaRPr lang="en-US" sz="3600" dirty="0"/>
          </a:p>
          <a:p>
            <a:endParaRPr lang="en-US" sz="3600" dirty="0"/>
          </a:p>
          <a:p>
            <a:endParaRPr lang="en-US" sz="3600" dirty="0"/>
          </a:p>
          <a:p>
            <a:endParaRPr lang="en-US" sz="3600" dirty="0"/>
          </a:p>
          <a:p>
            <a:endParaRPr lang="en-US" sz="3600" b="1" dirty="0"/>
          </a:p>
        </p:txBody>
      </p:sp>
      <p:sp>
        <p:nvSpPr>
          <p:cNvPr id="12" name="Title 1">
            <a:extLst>
              <a:ext uri="{FF2B5EF4-FFF2-40B4-BE49-F238E27FC236}">
                <a16:creationId xmlns:a16="http://schemas.microsoft.com/office/drawing/2014/main" id="{65D437A1-070B-490B-9519-AF718DECE795}"/>
              </a:ext>
            </a:extLst>
          </p:cNvPr>
          <p:cNvSpPr>
            <a:spLocks noGrp="1"/>
          </p:cNvSpPr>
          <p:nvPr>
            <p:ph type="title"/>
          </p:nvPr>
        </p:nvSpPr>
        <p:spPr>
          <a:xfrm>
            <a:off x="838200" y="365125"/>
            <a:ext cx="10515600" cy="1325563"/>
          </a:xfrm>
        </p:spPr>
        <p:txBody>
          <a:bodyPr>
            <a:normAutofit fontScale="90000"/>
          </a:bodyPr>
          <a:lstStyle/>
          <a:p>
            <a:r>
              <a:rPr lang="en-US" sz="5400" b="1" dirty="0">
                <a:solidFill>
                  <a:schemeClr val="accent1">
                    <a:lumMod val="75000"/>
                  </a:schemeClr>
                </a:solidFill>
                <a:latin typeface="Times New Roman" panose="02020603050405020304" pitchFamily="18" charset="0"/>
                <a:cs typeface="Times New Roman" panose="02020603050405020304" pitchFamily="18" charset="0"/>
              </a:rPr>
              <a:t>Weather Conditions</a:t>
            </a:r>
            <a:br>
              <a:rPr lang="en-US" dirty="0"/>
            </a:br>
            <a:endParaRPr lang="en-US" dirty="0"/>
          </a:p>
        </p:txBody>
      </p:sp>
      <p:pic>
        <p:nvPicPr>
          <p:cNvPr id="2" name="Picture 1">
            <a:extLst>
              <a:ext uri="{FF2B5EF4-FFF2-40B4-BE49-F238E27FC236}">
                <a16:creationId xmlns:a16="http://schemas.microsoft.com/office/drawing/2014/main" id="{318F836F-9F9B-4FAE-BFEF-439E4CC53C3B}"/>
              </a:ext>
            </a:extLst>
          </p:cNvPr>
          <p:cNvPicPr>
            <a:picLocks noChangeAspect="1"/>
          </p:cNvPicPr>
          <p:nvPr/>
        </p:nvPicPr>
        <p:blipFill rotWithShape="1">
          <a:blip r:embed="rId5"/>
          <a:srcRect l="24662" t="28045" r="18028" b="52758"/>
          <a:stretch/>
        </p:blipFill>
        <p:spPr>
          <a:xfrm>
            <a:off x="1489363" y="2406869"/>
            <a:ext cx="8545149" cy="1720850"/>
          </a:xfrm>
          <a:prstGeom prst="rect">
            <a:avLst/>
          </a:prstGeom>
        </p:spPr>
      </p:pic>
      <p:pic>
        <p:nvPicPr>
          <p:cNvPr id="4" name="Picture 3">
            <a:extLst>
              <a:ext uri="{FF2B5EF4-FFF2-40B4-BE49-F238E27FC236}">
                <a16:creationId xmlns:a16="http://schemas.microsoft.com/office/drawing/2014/main" id="{B6EC40B5-2EC7-4ACE-B495-748251D1E1FB}"/>
              </a:ext>
            </a:extLst>
          </p:cNvPr>
          <p:cNvPicPr>
            <a:picLocks noChangeAspect="1"/>
          </p:cNvPicPr>
          <p:nvPr/>
        </p:nvPicPr>
        <p:blipFill rotWithShape="1">
          <a:blip r:embed="rId6"/>
          <a:srcRect l="23925" t="36475" r="17291" b="40843"/>
          <a:stretch/>
        </p:blipFill>
        <p:spPr>
          <a:xfrm>
            <a:off x="1397414" y="4154806"/>
            <a:ext cx="8461289" cy="1962807"/>
          </a:xfrm>
          <a:prstGeom prst="rect">
            <a:avLst/>
          </a:prstGeom>
        </p:spPr>
      </p:pic>
    </p:spTree>
    <p:extLst>
      <p:ext uri="{BB962C8B-B14F-4D97-AF65-F5344CB8AC3E}">
        <p14:creationId xmlns:p14="http://schemas.microsoft.com/office/powerpoint/2010/main" val="4123819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35B63D1E-C8F4-4981-BE99-1F5739BE7824}"/>
              </a:ext>
            </a:extLst>
          </p:cNvPr>
          <p:cNvSpPr>
            <a:spLocks noGrp="1"/>
          </p:cNvSpPr>
          <p:nvPr>
            <p:ph type="dt" sz="half" idx="10"/>
          </p:nvPr>
        </p:nvSpPr>
        <p:spPr/>
        <p:txBody>
          <a:bodyPr/>
          <a:lstStyle/>
          <a:p>
            <a:r>
              <a:rPr lang="en-US" dirty="0"/>
              <a:t>1/07/2020</a:t>
            </a:r>
          </a:p>
        </p:txBody>
      </p:sp>
      <p:sp>
        <p:nvSpPr>
          <p:cNvPr id="6" name="Slide Number Placeholder 5">
            <a:extLst>
              <a:ext uri="{FF2B5EF4-FFF2-40B4-BE49-F238E27FC236}">
                <a16:creationId xmlns:a16="http://schemas.microsoft.com/office/drawing/2014/main" id="{A25871FA-22E4-4728-8397-A9B7B9243912}"/>
              </a:ext>
            </a:extLst>
          </p:cNvPr>
          <p:cNvSpPr>
            <a:spLocks noGrp="1"/>
          </p:cNvSpPr>
          <p:nvPr>
            <p:ph type="sldNum" sz="quarter" idx="12"/>
          </p:nvPr>
        </p:nvSpPr>
        <p:spPr/>
        <p:txBody>
          <a:bodyPr/>
          <a:lstStyle/>
          <a:p>
            <a:r>
              <a:rPr lang="en-US" dirty="0"/>
              <a:t>22</a:t>
            </a:r>
          </a:p>
        </p:txBody>
      </p:sp>
      <p:pic>
        <p:nvPicPr>
          <p:cNvPr id="2" name="Picture 1">
            <a:extLst>
              <a:ext uri="{FF2B5EF4-FFF2-40B4-BE49-F238E27FC236}">
                <a16:creationId xmlns:a16="http://schemas.microsoft.com/office/drawing/2014/main" id="{4BBAED2D-B715-4CB3-81E1-9DCAAA227360}"/>
              </a:ext>
            </a:extLst>
          </p:cNvPr>
          <p:cNvPicPr>
            <a:picLocks noChangeAspect="1"/>
          </p:cNvPicPr>
          <p:nvPr/>
        </p:nvPicPr>
        <p:blipFill rotWithShape="1">
          <a:blip r:embed="rId2"/>
          <a:srcRect l="909" t="1043" r="47846" b="10410"/>
          <a:stretch/>
        </p:blipFill>
        <p:spPr>
          <a:xfrm>
            <a:off x="5761010" y="354614"/>
            <a:ext cx="5623036" cy="6072570"/>
          </a:xfrm>
          <a:prstGeom prst="rect">
            <a:avLst/>
          </a:prstGeom>
        </p:spPr>
      </p:pic>
      <mc:AlternateContent xmlns:mc="http://schemas.openxmlformats.org/markup-compatibility/2006" xmlns:am3d="http://schemas.microsoft.com/office/drawing/2017/model3d">
        <mc:Choice Requires="am3d">
          <p:graphicFrame>
            <p:nvGraphicFramePr>
              <p:cNvPr id="10" name="3D Model 9" descr="Car character">
                <a:extLst>
                  <a:ext uri="{FF2B5EF4-FFF2-40B4-BE49-F238E27FC236}">
                    <a16:creationId xmlns:a16="http://schemas.microsoft.com/office/drawing/2014/main" id="{71770EE1-1CA3-46EA-847B-6893552E6724}"/>
                  </a:ext>
                </a:extLst>
              </p:cNvPr>
              <p:cNvGraphicFramePr>
                <a:graphicFrameLocks noChangeAspect="1"/>
              </p:cNvGraphicFramePr>
              <p:nvPr>
                <p:extLst>
                  <p:ext uri="{D42A27DB-BD31-4B8C-83A1-F6EECF244321}">
                    <p14:modId xmlns:p14="http://schemas.microsoft.com/office/powerpoint/2010/main" val="1719502509"/>
                  </p:ext>
                </p:extLst>
              </p:nvPr>
            </p:nvGraphicFramePr>
            <p:xfrm>
              <a:off x="5902813" y="6356349"/>
              <a:ext cx="386372" cy="361480"/>
            </p:xfrm>
            <a:graphic>
              <a:graphicData uri="http://schemas.microsoft.com/office/drawing/2017/model3d">
                <am3d:model3d r:embed="rId3">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4"/>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0" name="3D Model 9" descr="Car character">
                <a:extLst>
                  <a:ext uri="{FF2B5EF4-FFF2-40B4-BE49-F238E27FC236}">
                    <a16:creationId xmlns:a16="http://schemas.microsoft.com/office/drawing/2014/main" id="{71770EE1-1CA3-46EA-847B-6893552E6724}"/>
                  </a:ext>
                </a:extLst>
              </p:cNvPr>
              <p:cNvPicPr>
                <a:picLocks noGrp="1" noRot="1" noChangeAspect="1" noMove="1" noResize="1" noEditPoints="1" noAdjustHandles="1" noChangeArrowheads="1" noChangeShapeType="1" noCrop="1"/>
              </p:cNvPicPr>
              <p:nvPr/>
            </p:nvPicPr>
            <p:blipFill>
              <a:blip r:embed="rId5"/>
              <a:stretch>
                <a:fillRect/>
              </a:stretch>
            </p:blipFill>
            <p:spPr>
              <a:xfrm>
                <a:off x="5902813" y="6356349"/>
                <a:ext cx="386372" cy="361480"/>
              </a:xfrm>
              <a:prstGeom prst="rect">
                <a:avLst/>
              </a:prstGeom>
            </p:spPr>
          </p:pic>
        </mc:Fallback>
      </mc:AlternateContent>
      <p:sp>
        <p:nvSpPr>
          <p:cNvPr id="4" name="TextBox 3">
            <a:extLst>
              <a:ext uri="{FF2B5EF4-FFF2-40B4-BE49-F238E27FC236}">
                <a16:creationId xmlns:a16="http://schemas.microsoft.com/office/drawing/2014/main" id="{2CC15167-5437-4913-B130-B84658787254}"/>
              </a:ext>
            </a:extLst>
          </p:cNvPr>
          <p:cNvSpPr txBox="1"/>
          <p:nvPr/>
        </p:nvSpPr>
        <p:spPr>
          <a:xfrm>
            <a:off x="1209258" y="1217195"/>
            <a:ext cx="4564117" cy="5355312"/>
          </a:xfrm>
          <a:prstGeom prst="rect">
            <a:avLst/>
          </a:prstGeom>
          <a:noFill/>
        </p:spPr>
        <p:txBody>
          <a:bodyPr wrap="square" rtlCol="0">
            <a:spAutoFit/>
          </a:bodyPr>
          <a:lstStyle/>
          <a:p>
            <a:r>
              <a:rPr lang="en-US" dirty="0"/>
              <a:t>This bubble chart was created using Tableau</a:t>
            </a:r>
          </a:p>
          <a:p>
            <a:br>
              <a:rPr lang="en-US" dirty="0"/>
            </a:br>
            <a:r>
              <a:rPr lang="en-US" dirty="0"/>
              <a:t>As seen, most accidents occur when the weather condition is clear.</a:t>
            </a:r>
          </a:p>
          <a:p>
            <a:br>
              <a:rPr lang="en-US" dirty="0"/>
            </a:br>
            <a:r>
              <a:rPr lang="en-US" dirty="0"/>
              <a:t>Here are the top ten data points: </a:t>
            </a:r>
          </a:p>
          <a:p>
            <a:r>
              <a:rPr lang="en-US" dirty="0"/>
              <a:t>Clear - 175,342</a:t>
            </a:r>
          </a:p>
          <a:p>
            <a:r>
              <a:rPr lang="en-US" dirty="0"/>
              <a:t>Overcast - 71,974</a:t>
            </a:r>
          </a:p>
          <a:p>
            <a:r>
              <a:rPr lang="en-US" dirty="0"/>
              <a:t>Mostly Cloudy - 39,536</a:t>
            </a:r>
          </a:p>
          <a:p>
            <a:r>
              <a:rPr lang="en-US" dirty="0"/>
              <a:t>Partly Cloudy - 40,311</a:t>
            </a:r>
          </a:p>
          <a:p>
            <a:r>
              <a:rPr lang="en-US" dirty="0"/>
              <a:t>Light Rain - 19,250</a:t>
            </a:r>
          </a:p>
          <a:p>
            <a:r>
              <a:rPr lang="en-US" dirty="0"/>
              <a:t>Haze - 4,587</a:t>
            </a:r>
          </a:p>
          <a:p>
            <a:r>
              <a:rPr lang="en-US" dirty="0"/>
              <a:t>Rain - 4,045</a:t>
            </a:r>
          </a:p>
          <a:p>
            <a:r>
              <a:rPr lang="en-US" dirty="0"/>
              <a:t>Light Snow - 3,845</a:t>
            </a:r>
          </a:p>
          <a:p>
            <a:r>
              <a:rPr lang="en-US" dirty="0"/>
              <a:t>Fog - 1,616</a:t>
            </a:r>
          </a:p>
          <a:p>
            <a:r>
              <a:rPr lang="en-US" dirty="0"/>
              <a:t>Heavy Rain - 1,245</a:t>
            </a:r>
          </a:p>
          <a:p>
            <a:br>
              <a:rPr lang="en-US" dirty="0"/>
            </a:br>
            <a:endParaRPr lang="en-US" dirty="0"/>
          </a:p>
          <a:p>
            <a:endParaRPr lang="en-US" dirty="0"/>
          </a:p>
        </p:txBody>
      </p:sp>
      <p:sp>
        <p:nvSpPr>
          <p:cNvPr id="11" name="Title 1">
            <a:extLst>
              <a:ext uri="{FF2B5EF4-FFF2-40B4-BE49-F238E27FC236}">
                <a16:creationId xmlns:a16="http://schemas.microsoft.com/office/drawing/2014/main" id="{8F940F7A-0974-44D1-84B3-378BEBBA4389}"/>
              </a:ext>
            </a:extLst>
          </p:cNvPr>
          <p:cNvSpPr txBox="1">
            <a:spLocks/>
          </p:cNvSpPr>
          <p:nvPr/>
        </p:nvSpPr>
        <p:spPr>
          <a:xfrm>
            <a:off x="838200" y="365125"/>
            <a:ext cx="10515600" cy="1325563"/>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solidFill>
                  <a:schemeClr val="accent1">
                    <a:lumMod val="75000"/>
                  </a:schemeClr>
                </a:solidFill>
                <a:latin typeface="Times New Roman" panose="02020603050405020304" pitchFamily="18" charset="0"/>
                <a:cs typeface="Times New Roman" panose="02020603050405020304" pitchFamily="18" charset="0"/>
              </a:rPr>
              <a:t>Tableau</a:t>
            </a:r>
            <a:br>
              <a:rPr lang="en-US" dirty="0"/>
            </a:br>
            <a:endParaRPr lang="en-US" dirty="0"/>
          </a:p>
        </p:txBody>
      </p:sp>
    </p:spTree>
    <p:extLst>
      <p:ext uri="{BB962C8B-B14F-4D97-AF65-F5344CB8AC3E}">
        <p14:creationId xmlns:p14="http://schemas.microsoft.com/office/powerpoint/2010/main" val="2205488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1459EA15-BD43-47F0-8CC9-46E0E08B21E5}"/>
              </a:ext>
            </a:extLst>
          </p:cNvPr>
          <p:cNvSpPr>
            <a:spLocks noGrp="1"/>
          </p:cNvSpPr>
          <p:nvPr>
            <p:ph type="dt" sz="half" idx="10"/>
          </p:nvPr>
        </p:nvSpPr>
        <p:spPr/>
        <p:txBody>
          <a:bodyPr/>
          <a:lstStyle/>
          <a:p>
            <a:r>
              <a:rPr lang="en-US" dirty="0"/>
              <a:t>1/07/2020</a:t>
            </a:r>
          </a:p>
        </p:txBody>
      </p:sp>
      <p:sp>
        <p:nvSpPr>
          <p:cNvPr id="5" name="Slide Number Placeholder 4">
            <a:extLst>
              <a:ext uri="{FF2B5EF4-FFF2-40B4-BE49-F238E27FC236}">
                <a16:creationId xmlns:a16="http://schemas.microsoft.com/office/drawing/2014/main" id="{454A9ED8-AD6E-459E-A98D-0462A191AAC8}"/>
              </a:ext>
            </a:extLst>
          </p:cNvPr>
          <p:cNvSpPr>
            <a:spLocks noGrp="1"/>
          </p:cNvSpPr>
          <p:nvPr>
            <p:ph type="sldNum" sz="quarter" idx="12"/>
          </p:nvPr>
        </p:nvSpPr>
        <p:spPr/>
        <p:txBody>
          <a:bodyPr/>
          <a:lstStyle/>
          <a:p>
            <a:fld id="{E25E4727-879C-46F9-A21A-7BD71216296C}" type="slidenum">
              <a:rPr lang="en-US" smtClean="0"/>
              <a:t>25</a:t>
            </a:fld>
            <a:endParaRPr lang="en-US"/>
          </a:p>
        </p:txBody>
      </p:sp>
      <mc:AlternateContent xmlns:mc="http://schemas.openxmlformats.org/markup-compatibility/2006" xmlns:am3d="http://schemas.microsoft.com/office/drawing/2017/model3d">
        <mc:Choice Requires="am3d">
          <p:graphicFrame>
            <p:nvGraphicFramePr>
              <p:cNvPr id="11" name="3D Model 10" descr="Car character">
                <a:extLst>
                  <a:ext uri="{FF2B5EF4-FFF2-40B4-BE49-F238E27FC236}">
                    <a16:creationId xmlns:a16="http://schemas.microsoft.com/office/drawing/2014/main" id="{B92C18F3-8CF9-4FD8-87EE-79F6BAF74D60}"/>
                  </a:ext>
                </a:extLst>
              </p:cNvPr>
              <p:cNvGraphicFramePr>
                <a:graphicFrameLocks noChangeAspect="1"/>
              </p:cNvGraphicFramePr>
              <p:nvPr/>
            </p:nvGraphicFramePr>
            <p:xfrm>
              <a:off x="5902813" y="6356349"/>
              <a:ext cx="386372" cy="361480"/>
            </p:xfrm>
            <a:graphic>
              <a:graphicData uri="http://schemas.microsoft.com/office/drawing/2017/model3d">
                <am3d:model3d r:embed="rId2">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3"/>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1" name="3D Model 10" descr="Car character">
                <a:extLst>
                  <a:ext uri="{FF2B5EF4-FFF2-40B4-BE49-F238E27FC236}">
                    <a16:creationId xmlns:a16="http://schemas.microsoft.com/office/drawing/2014/main" id="{B92C18F3-8CF9-4FD8-87EE-79F6BAF74D60}"/>
                  </a:ext>
                </a:extLst>
              </p:cNvPr>
              <p:cNvPicPr>
                <a:picLocks noGrp="1" noRot="1" noChangeAspect="1" noMove="1" noResize="1" noEditPoints="1" noAdjustHandles="1" noChangeArrowheads="1" noChangeShapeType="1" noCrop="1"/>
              </p:cNvPicPr>
              <p:nvPr/>
            </p:nvPicPr>
            <p:blipFill>
              <a:blip r:embed="rId4"/>
              <a:stretch>
                <a:fillRect/>
              </a:stretch>
            </p:blipFill>
            <p:spPr>
              <a:xfrm>
                <a:off x="5902813" y="6356349"/>
                <a:ext cx="386372" cy="361480"/>
              </a:xfrm>
              <a:prstGeom prst="rect">
                <a:avLst/>
              </a:prstGeom>
            </p:spPr>
          </p:pic>
        </mc:Fallback>
      </mc:AlternateContent>
      <p:sp>
        <p:nvSpPr>
          <p:cNvPr id="12" name="Title 1">
            <a:extLst>
              <a:ext uri="{FF2B5EF4-FFF2-40B4-BE49-F238E27FC236}">
                <a16:creationId xmlns:a16="http://schemas.microsoft.com/office/drawing/2014/main" id="{65D437A1-070B-490B-9519-AF718DECE795}"/>
              </a:ext>
            </a:extLst>
          </p:cNvPr>
          <p:cNvSpPr>
            <a:spLocks noGrp="1"/>
          </p:cNvSpPr>
          <p:nvPr>
            <p:ph type="title"/>
          </p:nvPr>
        </p:nvSpPr>
        <p:spPr>
          <a:xfrm>
            <a:off x="838200" y="365125"/>
            <a:ext cx="10515600" cy="1325563"/>
          </a:xfrm>
        </p:spPr>
        <p:txBody>
          <a:bodyPr>
            <a:normAutofit fontScale="90000"/>
          </a:bodyPr>
          <a:lstStyle/>
          <a:p>
            <a:r>
              <a:rPr lang="en-US" sz="5400" b="1" dirty="0">
                <a:solidFill>
                  <a:schemeClr val="accent1">
                    <a:lumMod val="75000"/>
                  </a:schemeClr>
                </a:solidFill>
                <a:latin typeface="Times New Roman" panose="02020603050405020304" pitchFamily="18" charset="0"/>
                <a:cs typeface="Times New Roman" panose="02020603050405020304" pitchFamily="18" charset="0"/>
              </a:rPr>
              <a:t>Distribution of Accidents L/R Side</a:t>
            </a:r>
            <a:br>
              <a:rPr lang="en-US" dirty="0"/>
            </a:br>
            <a:endParaRPr lang="en-US" dirty="0"/>
          </a:p>
        </p:txBody>
      </p:sp>
      <p:pic>
        <p:nvPicPr>
          <p:cNvPr id="3" name="Picture 2">
            <a:extLst>
              <a:ext uri="{FF2B5EF4-FFF2-40B4-BE49-F238E27FC236}">
                <a16:creationId xmlns:a16="http://schemas.microsoft.com/office/drawing/2014/main" id="{716491D5-6812-4812-A1C4-33F2743AFD25}"/>
              </a:ext>
            </a:extLst>
          </p:cNvPr>
          <p:cNvPicPr>
            <a:picLocks noChangeAspect="1"/>
          </p:cNvPicPr>
          <p:nvPr/>
        </p:nvPicPr>
        <p:blipFill rotWithShape="1">
          <a:blip r:embed="rId5"/>
          <a:srcRect l="20516" t="25901" r="17660" b="29349"/>
          <a:stretch/>
        </p:blipFill>
        <p:spPr>
          <a:xfrm>
            <a:off x="1249256" y="1478277"/>
            <a:ext cx="9693488" cy="4218329"/>
          </a:xfrm>
          <a:prstGeom prst="rect">
            <a:avLst/>
          </a:prstGeom>
        </p:spPr>
      </p:pic>
    </p:spTree>
    <p:extLst>
      <p:ext uri="{BB962C8B-B14F-4D97-AF65-F5344CB8AC3E}">
        <p14:creationId xmlns:p14="http://schemas.microsoft.com/office/powerpoint/2010/main" val="4072072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A744-E660-496D-9149-6C4A473AD8B4}"/>
              </a:ext>
            </a:extLst>
          </p:cNvPr>
          <p:cNvSpPr>
            <a:spLocks noGrp="1"/>
          </p:cNvSpPr>
          <p:nvPr>
            <p:ph type="title"/>
          </p:nvPr>
        </p:nvSpPr>
        <p:spPr/>
        <p:txBody>
          <a:bodyPr>
            <a:normAutofit fontScale="90000"/>
          </a:bodyPr>
          <a:lstStyle/>
          <a:p>
            <a:r>
              <a:rPr lang="en-US" sz="5400" b="1" dirty="0">
                <a:solidFill>
                  <a:schemeClr val="accent1">
                    <a:lumMod val="75000"/>
                  </a:schemeClr>
                </a:solidFill>
                <a:latin typeface="Times New Roman" panose="02020603050405020304" pitchFamily="18" charset="0"/>
                <a:cs typeface="Times New Roman" panose="02020603050405020304" pitchFamily="18" charset="0"/>
              </a:rPr>
              <a:t>Number of Accidents Left/Right Side</a:t>
            </a:r>
            <a:br>
              <a:rPr lang="en-US" dirty="0"/>
            </a:br>
            <a:endParaRPr lang="en-US" dirty="0"/>
          </a:p>
        </p:txBody>
      </p:sp>
      <p:sp>
        <p:nvSpPr>
          <p:cNvPr id="10" name="Date Placeholder 3">
            <a:extLst>
              <a:ext uri="{FF2B5EF4-FFF2-40B4-BE49-F238E27FC236}">
                <a16:creationId xmlns:a16="http://schemas.microsoft.com/office/drawing/2014/main" id="{1459EA15-BD43-47F0-8CC9-46E0E08B21E5}"/>
              </a:ext>
            </a:extLst>
          </p:cNvPr>
          <p:cNvSpPr>
            <a:spLocks noGrp="1"/>
          </p:cNvSpPr>
          <p:nvPr>
            <p:ph type="dt" sz="half" idx="10"/>
          </p:nvPr>
        </p:nvSpPr>
        <p:spPr/>
        <p:txBody>
          <a:bodyPr/>
          <a:lstStyle/>
          <a:p>
            <a:r>
              <a:rPr lang="en-US" dirty="0"/>
              <a:t>1/07/2020</a:t>
            </a:r>
          </a:p>
        </p:txBody>
      </p:sp>
      <p:sp>
        <p:nvSpPr>
          <p:cNvPr id="5" name="Slide Number Placeholder 4">
            <a:extLst>
              <a:ext uri="{FF2B5EF4-FFF2-40B4-BE49-F238E27FC236}">
                <a16:creationId xmlns:a16="http://schemas.microsoft.com/office/drawing/2014/main" id="{454A9ED8-AD6E-459E-A98D-0462A191AAC8}"/>
              </a:ext>
            </a:extLst>
          </p:cNvPr>
          <p:cNvSpPr>
            <a:spLocks noGrp="1"/>
          </p:cNvSpPr>
          <p:nvPr>
            <p:ph type="sldNum" sz="quarter" idx="12"/>
          </p:nvPr>
        </p:nvSpPr>
        <p:spPr/>
        <p:txBody>
          <a:bodyPr/>
          <a:lstStyle/>
          <a:p>
            <a:fld id="{E25E4727-879C-46F9-A21A-7BD71216296C}" type="slidenum">
              <a:rPr lang="en-US" smtClean="0"/>
              <a:t>26</a:t>
            </a:fld>
            <a:endParaRPr lang="en-US"/>
          </a:p>
        </p:txBody>
      </p:sp>
      <p:pic>
        <p:nvPicPr>
          <p:cNvPr id="11266" name="Picture 2">
            <a:extLst>
              <a:ext uri="{FF2B5EF4-FFF2-40B4-BE49-F238E27FC236}">
                <a16:creationId xmlns:a16="http://schemas.microsoft.com/office/drawing/2014/main" id="{727516E2-494F-4BEC-939D-5238EC069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8162" y="959509"/>
            <a:ext cx="5101276" cy="53883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014D780-5417-45DE-8681-753E5ADFFD01}"/>
              </a:ext>
            </a:extLst>
          </p:cNvPr>
          <p:cNvSpPr txBox="1"/>
          <p:nvPr/>
        </p:nvSpPr>
        <p:spPr>
          <a:xfrm>
            <a:off x="1331674" y="1872551"/>
            <a:ext cx="3857882" cy="954107"/>
          </a:xfrm>
          <a:prstGeom prst="rect">
            <a:avLst/>
          </a:prstGeom>
          <a:noFill/>
        </p:spPr>
        <p:txBody>
          <a:bodyPr wrap="square" rtlCol="0">
            <a:spAutoFit/>
          </a:bodyPr>
          <a:lstStyle/>
          <a:p>
            <a:r>
              <a:rPr lang="en-US" sz="2800" dirty="0">
                <a:solidFill>
                  <a:schemeClr val="accent1">
                    <a:lumMod val="75000"/>
                  </a:schemeClr>
                </a:solidFill>
                <a:latin typeface="Times New Roman" panose="02020603050405020304" pitchFamily="18" charset="0"/>
                <a:cs typeface="Times New Roman" panose="02020603050405020304" pitchFamily="18" charset="0"/>
              </a:rPr>
              <a:t>Left Side</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80,987</a:t>
            </a:r>
          </a:p>
        </p:txBody>
      </p:sp>
      <p:sp>
        <p:nvSpPr>
          <p:cNvPr id="13" name="TextBox 12">
            <a:extLst>
              <a:ext uri="{FF2B5EF4-FFF2-40B4-BE49-F238E27FC236}">
                <a16:creationId xmlns:a16="http://schemas.microsoft.com/office/drawing/2014/main" id="{D0825E0A-6A12-41A4-BD79-BCA7F3CE2D02}"/>
              </a:ext>
            </a:extLst>
          </p:cNvPr>
          <p:cNvSpPr txBox="1"/>
          <p:nvPr/>
        </p:nvSpPr>
        <p:spPr>
          <a:xfrm>
            <a:off x="8823401" y="3946587"/>
            <a:ext cx="3857882" cy="1384995"/>
          </a:xfrm>
          <a:prstGeom prst="rect">
            <a:avLst/>
          </a:prstGeom>
          <a:noFill/>
        </p:spPr>
        <p:txBody>
          <a:bodyPr wrap="square" rtlCol="0">
            <a:spAutoFit/>
          </a:bodyPr>
          <a:lstStyle/>
          <a:p>
            <a:r>
              <a:rPr lang="en-US" sz="2800" dirty="0">
                <a:solidFill>
                  <a:schemeClr val="accent1">
                    <a:lumMod val="75000"/>
                  </a:schemeClr>
                </a:solidFill>
                <a:latin typeface="Times New Roman" panose="02020603050405020304" pitchFamily="18" charset="0"/>
                <a:cs typeface="Times New Roman" panose="02020603050405020304" pitchFamily="18" charset="0"/>
              </a:rPr>
              <a:t>Right Side</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358,005</a:t>
            </a:r>
          </a:p>
          <a:p>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m3d="http://schemas.microsoft.com/office/drawing/2017/model3d">
        <mc:Choice Requires="am3d">
          <p:graphicFrame>
            <p:nvGraphicFramePr>
              <p:cNvPr id="11" name="3D Model 10" descr="Car character">
                <a:extLst>
                  <a:ext uri="{FF2B5EF4-FFF2-40B4-BE49-F238E27FC236}">
                    <a16:creationId xmlns:a16="http://schemas.microsoft.com/office/drawing/2014/main" id="{4F036CE3-3736-4986-A222-A1FDAAF70394}"/>
                  </a:ext>
                </a:extLst>
              </p:cNvPr>
              <p:cNvGraphicFramePr>
                <a:graphicFrameLocks noChangeAspect="1"/>
              </p:cNvGraphicFramePr>
              <p:nvPr>
                <p:extLst>
                  <p:ext uri="{D42A27DB-BD31-4B8C-83A1-F6EECF244321}">
                    <p14:modId xmlns:p14="http://schemas.microsoft.com/office/powerpoint/2010/main" val="1719502509"/>
                  </p:ext>
                </p:extLst>
              </p:nvPr>
            </p:nvGraphicFramePr>
            <p:xfrm>
              <a:off x="5902813" y="6356349"/>
              <a:ext cx="386372" cy="361480"/>
            </p:xfrm>
            <a:graphic>
              <a:graphicData uri="http://schemas.microsoft.com/office/drawing/2017/model3d">
                <am3d:model3d r:embed="rId3">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4"/>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1" name="3D Model 10" descr="Car character">
                <a:extLst>
                  <a:ext uri="{FF2B5EF4-FFF2-40B4-BE49-F238E27FC236}">
                    <a16:creationId xmlns:a16="http://schemas.microsoft.com/office/drawing/2014/main" id="{4F036CE3-3736-4986-A222-A1FDAAF70394}"/>
                  </a:ext>
                </a:extLst>
              </p:cNvPr>
              <p:cNvPicPr>
                <a:picLocks noGrp="1" noRot="1" noChangeAspect="1" noMove="1" noResize="1" noEditPoints="1" noAdjustHandles="1" noChangeArrowheads="1" noChangeShapeType="1" noCrop="1"/>
              </p:cNvPicPr>
              <p:nvPr/>
            </p:nvPicPr>
            <p:blipFill>
              <a:blip r:embed="rId5"/>
              <a:stretch>
                <a:fillRect/>
              </a:stretch>
            </p:blipFill>
            <p:spPr>
              <a:xfrm>
                <a:off x="5902813" y="6356349"/>
                <a:ext cx="386372" cy="361480"/>
              </a:xfrm>
              <a:prstGeom prst="rect">
                <a:avLst/>
              </a:prstGeom>
            </p:spPr>
          </p:pic>
        </mc:Fallback>
      </mc:AlternateContent>
    </p:spTree>
    <p:extLst>
      <p:ext uri="{BB962C8B-B14F-4D97-AF65-F5344CB8AC3E}">
        <p14:creationId xmlns:p14="http://schemas.microsoft.com/office/powerpoint/2010/main" val="2075464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A744-E660-496D-9149-6C4A473AD8B4}"/>
              </a:ext>
            </a:extLst>
          </p:cNvPr>
          <p:cNvSpPr>
            <a:spLocks noGrp="1"/>
          </p:cNvSpPr>
          <p:nvPr>
            <p:ph type="title"/>
          </p:nvPr>
        </p:nvSpPr>
        <p:spPr/>
        <p:txBody>
          <a:bodyPr>
            <a:normAutofit/>
          </a:bodyPr>
          <a:lstStyle/>
          <a:p>
            <a:r>
              <a:rPr lang="en-US" b="1" dirty="0">
                <a:solidFill>
                  <a:schemeClr val="accent1">
                    <a:lumMod val="75000"/>
                  </a:schemeClr>
                </a:solidFill>
                <a:latin typeface="Times New Roman" panose="02020603050405020304" pitchFamily="18" charset="0"/>
                <a:cs typeface="Times New Roman" panose="02020603050405020304" pitchFamily="18" charset="0"/>
              </a:rPr>
              <a:t>Most Popular Street Name?</a:t>
            </a:r>
            <a:endParaRPr lang="en-US" dirty="0"/>
          </a:p>
        </p:txBody>
      </p:sp>
      <p:sp>
        <p:nvSpPr>
          <p:cNvPr id="9" name="Date Placeholder 3">
            <a:extLst>
              <a:ext uri="{FF2B5EF4-FFF2-40B4-BE49-F238E27FC236}">
                <a16:creationId xmlns:a16="http://schemas.microsoft.com/office/drawing/2014/main" id="{BDFF4219-49F7-4E2E-BAE2-D8970F827AA2}"/>
              </a:ext>
            </a:extLst>
          </p:cNvPr>
          <p:cNvSpPr>
            <a:spLocks noGrp="1"/>
          </p:cNvSpPr>
          <p:nvPr>
            <p:ph type="dt" sz="half" idx="10"/>
          </p:nvPr>
        </p:nvSpPr>
        <p:spPr/>
        <p:txBody>
          <a:bodyPr/>
          <a:lstStyle/>
          <a:p>
            <a:r>
              <a:rPr lang="en-US" dirty="0"/>
              <a:t>1/07/2020</a:t>
            </a:r>
          </a:p>
        </p:txBody>
      </p:sp>
      <p:sp>
        <p:nvSpPr>
          <p:cNvPr id="5" name="Slide Number Placeholder 4">
            <a:extLst>
              <a:ext uri="{FF2B5EF4-FFF2-40B4-BE49-F238E27FC236}">
                <a16:creationId xmlns:a16="http://schemas.microsoft.com/office/drawing/2014/main" id="{454A9ED8-AD6E-459E-A98D-0462A191AAC8}"/>
              </a:ext>
            </a:extLst>
          </p:cNvPr>
          <p:cNvSpPr>
            <a:spLocks noGrp="1"/>
          </p:cNvSpPr>
          <p:nvPr>
            <p:ph type="sldNum" sz="quarter" idx="12"/>
          </p:nvPr>
        </p:nvSpPr>
        <p:spPr/>
        <p:txBody>
          <a:bodyPr/>
          <a:lstStyle/>
          <a:p>
            <a:fld id="{E25E4727-879C-46F9-A21A-7BD71216296C}" type="slidenum">
              <a:rPr lang="en-US" smtClean="0"/>
              <a:t>27</a:t>
            </a:fld>
            <a:endParaRPr lang="en-US"/>
          </a:p>
        </p:txBody>
      </p:sp>
      <p:sp>
        <p:nvSpPr>
          <p:cNvPr id="3" name="TextBox 2">
            <a:extLst>
              <a:ext uri="{FF2B5EF4-FFF2-40B4-BE49-F238E27FC236}">
                <a16:creationId xmlns:a16="http://schemas.microsoft.com/office/drawing/2014/main" id="{1DDFC8DA-C7A6-4E57-A51F-EC543066F3B0}"/>
              </a:ext>
            </a:extLst>
          </p:cNvPr>
          <p:cNvSpPr txBox="1"/>
          <p:nvPr/>
        </p:nvSpPr>
        <p:spPr>
          <a:xfrm>
            <a:off x="2744444" y="2367171"/>
            <a:ext cx="6703111" cy="2123658"/>
          </a:xfrm>
          <a:prstGeom prst="rect">
            <a:avLst/>
          </a:prstGeom>
          <a:noFill/>
        </p:spPr>
        <p:txBody>
          <a:bodyPr wrap="square" rtlCol="0">
            <a:spAutoFit/>
          </a:bodyPr>
          <a:lstStyle/>
          <a:p>
            <a:pPr algn="ctr"/>
            <a:r>
              <a:rPr lang="en-US" sz="4400" dirty="0">
                <a:solidFill>
                  <a:schemeClr val="accent1">
                    <a:lumMod val="75000"/>
                  </a:schemeClr>
                </a:solidFill>
                <a:latin typeface="Times New Roman" panose="02020603050405020304" pitchFamily="18" charset="0"/>
                <a:cs typeface="Times New Roman" panose="02020603050405020304" pitchFamily="18" charset="0"/>
              </a:rPr>
              <a:t>Can you guess the most popular street name accidents occurred on?</a:t>
            </a:r>
          </a:p>
        </p:txBody>
      </p:sp>
      <mc:AlternateContent xmlns:mc="http://schemas.openxmlformats.org/markup-compatibility/2006" xmlns:am3d="http://schemas.microsoft.com/office/drawing/2017/model3d">
        <mc:Choice Requires="am3d">
          <p:graphicFrame>
            <p:nvGraphicFramePr>
              <p:cNvPr id="10" name="3D Model 9" descr="Car character">
                <a:extLst>
                  <a:ext uri="{FF2B5EF4-FFF2-40B4-BE49-F238E27FC236}">
                    <a16:creationId xmlns:a16="http://schemas.microsoft.com/office/drawing/2014/main" id="{056D03B8-4525-4AE1-877F-4C5F565019A3}"/>
                  </a:ext>
                </a:extLst>
              </p:cNvPr>
              <p:cNvGraphicFramePr>
                <a:graphicFrameLocks noChangeAspect="1"/>
              </p:cNvGraphicFramePr>
              <p:nvPr>
                <p:extLst>
                  <p:ext uri="{D42A27DB-BD31-4B8C-83A1-F6EECF244321}">
                    <p14:modId xmlns:p14="http://schemas.microsoft.com/office/powerpoint/2010/main" val="1719502509"/>
                  </p:ext>
                </p:extLst>
              </p:nvPr>
            </p:nvGraphicFramePr>
            <p:xfrm>
              <a:off x="5902813" y="6356349"/>
              <a:ext cx="386372" cy="361480"/>
            </p:xfrm>
            <a:graphic>
              <a:graphicData uri="http://schemas.microsoft.com/office/drawing/2017/model3d">
                <am3d:model3d r:embed="rId2">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3"/>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0" name="3D Model 9" descr="Car character">
                <a:extLst>
                  <a:ext uri="{FF2B5EF4-FFF2-40B4-BE49-F238E27FC236}">
                    <a16:creationId xmlns:a16="http://schemas.microsoft.com/office/drawing/2014/main" id="{056D03B8-4525-4AE1-877F-4C5F565019A3}"/>
                  </a:ext>
                </a:extLst>
              </p:cNvPr>
              <p:cNvPicPr>
                <a:picLocks noGrp="1" noRot="1" noChangeAspect="1" noMove="1" noResize="1" noEditPoints="1" noAdjustHandles="1" noChangeArrowheads="1" noChangeShapeType="1" noCrop="1"/>
              </p:cNvPicPr>
              <p:nvPr/>
            </p:nvPicPr>
            <p:blipFill>
              <a:blip r:embed="rId4"/>
              <a:stretch>
                <a:fillRect/>
              </a:stretch>
            </p:blipFill>
            <p:spPr>
              <a:xfrm>
                <a:off x="5902813" y="6356349"/>
                <a:ext cx="386372" cy="361480"/>
              </a:xfrm>
              <a:prstGeom prst="rect">
                <a:avLst/>
              </a:prstGeom>
            </p:spPr>
          </p:pic>
        </mc:Fallback>
      </mc:AlternateContent>
    </p:spTree>
    <p:extLst>
      <p:ext uri="{BB962C8B-B14F-4D97-AF65-F5344CB8AC3E}">
        <p14:creationId xmlns:p14="http://schemas.microsoft.com/office/powerpoint/2010/main" val="1123196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A744-E660-496D-9149-6C4A473AD8B4}"/>
              </a:ext>
            </a:extLst>
          </p:cNvPr>
          <p:cNvSpPr>
            <a:spLocks noGrp="1"/>
          </p:cNvSpPr>
          <p:nvPr>
            <p:ph type="title"/>
          </p:nvPr>
        </p:nvSpPr>
        <p:spPr/>
        <p:txBody>
          <a:bodyPr>
            <a:normAutofit/>
          </a:bodyPr>
          <a:lstStyle/>
          <a:p>
            <a:r>
              <a:rPr lang="en-US" b="1" dirty="0">
                <a:solidFill>
                  <a:schemeClr val="accent1">
                    <a:lumMod val="75000"/>
                  </a:schemeClr>
                </a:solidFill>
                <a:latin typeface="Times New Roman" panose="02020603050405020304" pitchFamily="18" charset="0"/>
                <a:cs typeface="Times New Roman" panose="02020603050405020304" pitchFamily="18" charset="0"/>
              </a:rPr>
              <a:t>Most Popular Street</a:t>
            </a:r>
            <a:endParaRPr lang="en-US" dirty="0"/>
          </a:p>
        </p:txBody>
      </p:sp>
      <p:sp>
        <p:nvSpPr>
          <p:cNvPr id="9" name="Date Placeholder 3">
            <a:extLst>
              <a:ext uri="{FF2B5EF4-FFF2-40B4-BE49-F238E27FC236}">
                <a16:creationId xmlns:a16="http://schemas.microsoft.com/office/drawing/2014/main" id="{BDFF4219-49F7-4E2E-BAE2-D8970F827AA2}"/>
              </a:ext>
            </a:extLst>
          </p:cNvPr>
          <p:cNvSpPr>
            <a:spLocks noGrp="1"/>
          </p:cNvSpPr>
          <p:nvPr>
            <p:ph type="dt" sz="half" idx="10"/>
          </p:nvPr>
        </p:nvSpPr>
        <p:spPr/>
        <p:txBody>
          <a:bodyPr/>
          <a:lstStyle/>
          <a:p>
            <a:r>
              <a:rPr lang="en-US" dirty="0"/>
              <a:t>1/07/2020</a:t>
            </a:r>
          </a:p>
        </p:txBody>
      </p:sp>
      <p:sp>
        <p:nvSpPr>
          <p:cNvPr id="5" name="Slide Number Placeholder 4">
            <a:extLst>
              <a:ext uri="{FF2B5EF4-FFF2-40B4-BE49-F238E27FC236}">
                <a16:creationId xmlns:a16="http://schemas.microsoft.com/office/drawing/2014/main" id="{454A9ED8-AD6E-459E-A98D-0462A191AAC8}"/>
              </a:ext>
            </a:extLst>
          </p:cNvPr>
          <p:cNvSpPr>
            <a:spLocks noGrp="1"/>
          </p:cNvSpPr>
          <p:nvPr>
            <p:ph type="sldNum" sz="quarter" idx="12"/>
          </p:nvPr>
        </p:nvSpPr>
        <p:spPr/>
        <p:txBody>
          <a:bodyPr/>
          <a:lstStyle/>
          <a:p>
            <a:fld id="{E25E4727-879C-46F9-A21A-7BD71216296C}" type="slidenum">
              <a:rPr lang="en-US" smtClean="0"/>
              <a:t>28</a:t>
            </a:fld>
            <a:endParaRPr lang="en-US"/>
          </a:p>
        </p:txBody>
      </p:sp>
      <mc:AlternateContent xmlns:mc="http://schemas.openxmlformats.org/markup-compatibility/2006" xmlns:am3d="http://schemas.microsoft.com/office/drawing/2017/model3d">
        <mc:Choice Requires="am3d">
          <p:graphicFrame>
            <p:nvGraphicFramePr>
              <p:cNvPr id="10" name="3D Model 9" descr="Car character">
                <a:extLst>
                  <a:ext uri="{FF2B5EF4-FFF2-40B4-BE49-F238E27FC236}">
                    <a16:creationId xmlns:a16="http://schemas.microsoft.com/office/drawing/2014/main" id="{056D03B8-4525-4AE1-877F-4C5F565019A3}"/>
                  </a:ext>
                </a:extLst>
              </p:cNvPr>
              <p:cNvGraphicFramePr>
                <a:graphicFrameLocks noChangeAspect="1"/>
              </p:cNvGraphicFramePr>
              <p:nvPr/>
            </p:nvGraphicFramePr>
            <p:xfrm>
              <a:off x="5902813" y="6356349"/>
              <a:ext cx="386372" cy="361480"/>
            </p:xfrm>
            <a:graphic>
              <a:graphicData uri="http://schemas.microsoft.com/office/drawing/2017/model3d">
                <am3d:model3d r:embed="rId2">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3"/>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0" name="3D Model 9" descr="Car character">
                <a:extLst>
                  <a:ext uri="{FF2B5EF4-FFF2-40B4-BE49-F238E27FC236}">
                    <a16:creationId xmlns:a16="http://schemas.microsoft.com/office/drawing/2014/main" id="{056D03B8-4525-4AE1-877F-4C5F565019A3}"/>
                  </a:ext>
                </a:extLst>
              </p:cNvPr>
              <p:cNvPicPr>
                <a:picLocks noGrp="1" noRot="1" noChangeAspect="1" noMove="1" noResize="1" noEditPoints="1" noAdjustHandles="1" noChangeArrowheads="1" noChangeShapeType="1" noCrop="1"/>
              </p:cNvPicPr>
              <p:nvPr/>
            </p:nvPicPr>
            <p:blipFill>
              <a:blip r:embed="rId4"/>
              <a:stretch>
                <a:fillRect/>
              </a:stretch>
            </p:blipFill>
            <p:spPr>
              <a:xfrm>
                <a:off x="5902813" y="6356349"/>
                <a:ext cx="386372" cy="361480"/>
              </a:xfrm>
              <a:prstGeom prst="rect">
                <a:avLst/>
              </a:prstGeom>
            </p:spPr>
          </p:pic>
        </mc:Fallback>
      </mc:AlternateContent>
      <p:pic>
        <p:nvPicPr>
          <p:cNvPr id="4" name="Picture 3">
            <a:extLst>
              <a:ext uri="{FF2B5EF4-FFF2-40B4-BE49-F238E27FC236}">
                <a16:creationId xmlns:a16="http://schemas.microsoft.com/office/drawing/2014/main" id="{ABE0884A-8362-41C9-9A8A-5D9BE9FD3DD6}"/>
              </a:ext>
            </a:extLst>
          </p:cNvPr>
          <p:cNvPicPr>
            <a:picLocks noChangeAspect="1"/>
          </p:cNvPicPr>
          <p:nvPr/>
        </p:nvPicPr>
        <p:blipFill rotWithShape="1">
          <a:blip r:embed="rId5"/>
          <a:srcRect l="20056" t="55939" r="17660" b="16475"/>
          <a:stretch/>
        </p:blipFill>
        <p:spPr>
          <a:xfrm>
            <a:off x="838201" y="1523260"/>
            <a:ext cx="10515600" cy="3616297"/>
          </a:xfrm>
          <a:prstGeom prst="rect">
            <a:avLst/>
          </a:prstGeom>
        </p:spPr>
      </p:pic>
      <p:sp>
        <p:nvSpPr>
          <p:cNvPr id="6" name="TextBox 5">
            <a:extLst>
              <a:ext uri="{FF2B5EF4-FFF2-40B4-BE49-F238E27FC236}">
                <a16:creationId xmlns:a16="http://schemas.microsoft.com/office/drawing/2014/main" id="{04D946E7-4A06-4849-8B99-B858F379C1ED}"/>
              </a:ext>
            </a:extLst>
          </p:cNvPr>
          <p:cNvSpPr txBox="1"/>
          <p:nvPr/>
        </p:nvSpPr>
        <p:spPr>
          <a:xfrm>
            <a:off x="838200" y="5378621"/>
            <a:ext cx="8881241" cy="369332"/>
          </a:xfrm>
          <a:prstGeom prst="rect">
            <a:avLst/>
          </a:prstGeom>
          <a:noFill/>
        </p:spPr>
        <p:txBody>
          <a:bodyPr wrap="square" rtlCol="0">
            <a:spAutoFit/>
          </a:bodyPr>
          <a:lstStyle/>
          <a:p>
            <a:r>
              <a:rPr lang="en-US" dirty="0"/>
              <a:t>We were interested in street names , from the output above, we plotted the top six </a:t>
            </a:r>
          </a:p>
        </p:txBody>
      </p:sp>
    </p:spTree>
    <p:extLst>
      <p:ext uri="{BB962C8B-B14F-4D97-AF65-F5344CB8AC3E}">
        <p14:creationId xmlns:p14="http://schemas.microsoft.com/office/powerpoint/2010/main" val="3640120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A744-E660-496D-9149-6C4A473AD8B4}"/>
              </a:ext>
            </a:extLst>
          </p:cNvPr>
          <p:cNvSpPr>
            <a:spLocks noGrp="1"/>
          </p:cNvSpPr>
          <p:nvPr>
            <p:ph type="title"/>
          </p:nvPr>
        </p:nvSpPr>
        <p:spPr/>
        <p:txBody>
          <a:bodyPr>
            <a:normAutofit/>
          </a:bodyPr>
          <a:lstStyle/>
          <a:p>
            <a:r>
              <a:rPr lang="en-US" b="1" dirty="0">
                <a:solidFill>
                  <a:schemeClr val="accent1">
                    <a:lumMod val="75000"/>
                  </a:schemeClr>
                </a:solidFill>
                <a:latin typeface="Times New Roman" panose="02020603050405020304" pitchFamily="18" charset="0"/>
                <a:cs typeface="Times New Roman" panose="02020603050405020304" pitchFamily="18" charset="0"/>
              </a:rPr>
              <a:t>Top 6 Most Popular Streets</a:t>
            </a:r>
          </a:p>
        </p:txBody>
      </p:sp>
      <p:sp>
        <p:nvSpPr>
          <p:cNvPr id="10" name="Date Placeholder 3">
            <a:extLst>
              <a:ext uri="{FF2B5EF4-FFF2-40B4-BE49-F238E27FC236}">
                <a16:creationId xmlns:a16="http://schemas.microsoft.com/office/drawing/2014/main" id="{41216D4C-0B66-49A3-BBFF-C68977346902}"/>
              </a:ext>
            </a:extLst>
          </p:cNvPr>
          <p:cNvSpPr>
            <a:spLocks noGrp="1"/>
          </p:cNvSpPr>
          <p:nvPr>
            <p:ph type="dt" sz="half" idx="10"/>
          </p:nvPr>
        </p:nvSpPr>
        <p:spPr/>
        <p:txBody>
          <a:bodyPr/>
          <a:lstStyle/>
          <a:p>
            <a:r>
              <a:rPr lang="en-US" dirty="0"/>
              <a:t>1/07/2020</a:t>
            </a:r>
          </a:p>
        </p:txBody>
      </p:sp>
      <p:sp>
        <p:nvSpPr>
          <p:cNvPr id="5" name="Slide Number Placeholder 4">
            <a:extLst>
              <a:ext uri="{FF2B5EF4-FFF2-40B4-BE49-F238E27FC236}">
                <a16:creationId xmlns:a16="http://schemas.microsoft.com/office/drawing/2014/main" id="{454A9ED8-AD6E-459E-A98D-0462A191AAC8}"/>
              </a:ext>
            </a:extLst>
          </p:cNvPr>
          <p:cNvSpPr>
            <a:spLocks noGrp="1"/>
          </p:cNvSpPr>
          <p:nvPr>
            <p:ph type="sldNum" sz="quarter" idx="12"/>
          </p:nvPr>
        </p:nvSpPr>
        <p:spPr/>
        <p:txBody>
          <a:bodyPr/>
          <a:lstStyle/>
          <a:p>
            <a:fld id="{E25E4727-879C-46F9-A21A-7BD71216296C}" type="slidenum">
              <a:rPr lang="en-US" smtClean="0"/>
              <a:t>29</a:t>
            </a:fld>
            <a:endParaRPr lang="en-US"/>
          </a:p>
        </p:txBody>
      </p:sp>
      <p:graphicFrame>
        <p:nvGraphicFramePr>
          <p:cNvPr id="7" name="Chart 6">
            <a:extLst>
              <a:ext uri="{FF2B5EF4-FFF2-40B4-BE49-F238E27FC236}">
                <a16:creationId xmlns:a16="http://schemas.microsoft.com/office/drawing/2014/main" id="{7BE1A076-C5EF-4743-9194-9A83A0057430}"/>
              </a:ext>
            </a:extLst>
          </p:cNvPr>
          <p:cNvGraphicFramePr>
            <a:graphicFrameLocks/>
          </p:cNvGraphicFramePr>
          <p:nvPr>
            <p:extLst>
              <p:ext uri="{D42A27DB-BD31-4B8C-83A1-F6EECF244321}">
                <p14:modId xmlns:p14="http://schemas.microsoft.com/office/powerpoint/2010/main" val="3538486657"/>
              </p:ext>
            </p:extLst>
          </p:nvPr>
        </p:nvGraphicFramePr>
        <p:xfrm>
          <a:off x="838200" y="1755714"/>
          <a:ext cx="10515600" cy="4187886"/>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22FFFEF6-1E75-4D65-B4E1-42F4D582F8D4}"/>
              </a:ext>
            </a:extLst>
          </p:cNvPr>
          <p:cNvPicPr>
            <a:picLocks noChangeAspect="1"/>
          </p:cNvPicPr>
          <p:nvPr/>
        </p:nvPicPr>
        <p:blipFill rotWithShape="1">
          <a:blip r:embed="rId3"/>
          <a:srcRect r="68348" b="16273"/>
          <a:stretch/>
        </p:blipFill>
        <p:spPr>
          <a:xfrm>
            <a:off x="2679032" y="1651554"/>
            <a:ext cx="6833936" cy="4085671"/>
          </a:xfrm>
          <a:prstGeom prst="rect">
            <a:avLst/>
          </a:prstGeom>
        </p:spPr>
      </p:pic>
      <mc:AlternateContent xmlns:mc="http://schemas.openxmlformats.org/markup-compatibility/2006" xmlns:am3d="http://schemas.microsoft.com/office/drawing/2017/model3d">
        <mc:Choice Requires="am3d">
          <p:graphicFrame>
            <p:nvGraphicFramePr>
              <p:cNvPr id="11" name="3D Model 10" descr="Car character">
                <a:extLst>
                  <a:ext uri="{FF2B5EF4-FFF2-40B4-BE49-F238E27FC236}">
                    <a16:creationId xmlns:a16="http://schemas.microsoft.com/office/drawing/2014/main" id="{D158733F-7CE7-4DD8-B035-61DAE52843AE}"/>
                  </a:ext>
                </a:extLst>
              </p:cNvPr>
              <p:cNvGraphicFramePr>
                <a:graphicFrameLocks noChangeAspect="1"/>
              </p:cNvGraphicFramePr>
              <p:nvPr>
                <p:extLst>
                  <p:ext uri="{D42A27DB-BD31-4B8C-83A1-F6EECF244321}">
                    <p14:modId xmlns:p14="http://schemas.microsoft.com/office/powerpoint/2010/main" val="1719502509"/>
                  </p:ext>
                </p:extLst>
              </p:nvPr>
            </p:nvGraphicFramePr>
            <p:xfrm>
              <a:off x="5902813" y="6356349"/>
              <a:ext cx="386372" cy="361480"/>
            </p:xfrm>
            <a:graphic>
              <a:graphicData uri="http://schemas.microsoft.com/office/drawing/2017/model3d">
                <am3d:model3d r:embed="rId4">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5"/>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1" name="3D Model 10" descr="Car character">
                <a:extLst>
                  <a:ext uri="{FF2B5EF4-FFF2-40B4-BE49-F238E27FC236}">
                    <a16:creationId xmlns:a16="http://schemas.microsoft.com/office/drawing/2014/main" id="{D158733F-7CE7-4DD8-B035-61DAE52843AE}"/>
                  </a:ext>
                </a:extLst>
              </p:cNvPr>
              <p:cNvPicPr>
                <a:picLocks noGrp="1" noRot="1" noChangeAspect="1" noMove="1" noResize="1" noEditPoints="1" noAdjustHandles="1" noChangeArrowheads="1" noChangeShapeType="1" noCrop="1"/>
              </p:cNvPicPr>
              <p:nvPr/>
            </p:nvPicPr>
            <p:blipFill>
              <a:blip r:embed="rId6"/>
              <a:stretch>
                <a:fillRect/>
              </a:stretch>
            </p:blipFill>
            <p:spPr>
              <a:xfrm>
                <a:off x="5902813" y="6356349"/>
                <a:ext cx="386372" cy="361480"/>
              </a:xfrm>
              <a:prstGeom prst="rect">
                <a:avLst/>
              </a:prstGeom>
            </p:spPr>
          </p:pic>
        </mc:Fallback>
      </mc:AlternateContent>
    </p:spTree>
    <p:extLst>
      <p:ext uri="{BB962C8B-B14F-4D97-AF65-F5344CB8AC3E}">
        <p14:creationId xmlns:p14="http://schemas.microsoft.com/office/powerpoint/2010/main" val="3682737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D6CD79-1DFE-4131-BEBD-0589D85E856E}"/>
              </a:ext>
            </a:extLst>
          </p:cNvPr>
          <p:cNvSpPr>
            <a:spLocks noGrp="1"/>
          </p:cNvSpPr>
          <p:nvPr>
            <p:ph type="subTitle" idx="1"/>
          </p:nvPr>
        </p:nvSpPr>
        <p:spPr>
          <a:xfrm>
            <a:off x="838200" y="1509878"/>
            <a:ext cx="10268824" cy="4899169"/>
          </a:xfrm>
        </p:spPr>
        <p:txBody>
          <a:bodyPr>
            <a:normAutofit/>
          </a:bodyPr>
          <a:lstStyle/>
          <a:p>
            <a:pPr algn="l"/>
            <a:r>
              <a:rPr lang="en-US" sz="2800" dirty="0">
                <a:cs typeface="Times New Roman" panose="02020603050405020304" pitchFamily="18" charset="0"/>
              </a:rPr>
              <a:t>The data set was quite large so we broke it down into 4 CSV files. </a:t>
            </a:r>
          </a:p>
          <a:p>
            <a:pPr algn="l"/>
            <a:endParaRPr lang="en-US" sz="2800" dirty="0">
              <a:cs typeface="Times New Roman" panose="02020603050405020304" pitchFamily="18" charset="0"/>
            </a:endParaRPr>
          </a:p>
          <a:p>
            <a:pPr algn="l"/>
            <a:r>
              <a:rPr lang="en-US" sz="2800" dirty="0">
                <a:cs typeface="Times New Roman" panose="02020603050405020304" pitchFamily="18" charset="0"/>
              </a:rPr>
              <a:t>For the first question, we used data from the location file. We retrieved the number of accidents from each state listed.</a:t>
            </a:r>
          </a:p>
          <a:p>
            <a:pPr algn="l"/>
            <a:endParaRPr lang="en-US" sz="2800" dirty="0">
              <a:cs typeface="Times New Roman" panose="02020603050405020304" pitchFamily="18" charset="0"/>
            </a:endParaRPr>
          </a:p>
          <a:p>
            <a:pPr algn="l"/>
            <a:r>
              <a:rPr lang="en-US" sz="2800" dirty="0">
                <a:cs typeface="Times New Roman" panose="02020603050405020304" pitchFamily="18" charset="0"/>
              </a:rPr>
              <a:t>Next, we used the </a:t>
            </a:r>
            <a:r>
              <a:rPr lang="en-US" sz="2800" dirty="0" err="1">
                <a:cs typeface="Times New Roman" panose="02020603050405020304" pitchFamily="18" charset="0"/>
              </a:rPr>
              <a:t>date_time</a:t>
            </a:r>
            <a:r>
              <a:rPr lang="en-US" sz="2800" dirty="0">
                <a:cs typeface="Times New Roman" panose="02020603050405020304" pitchFamily="18" charset="0"/>
              </a:rPr>
              <a:t> file to answer the questions of month, time of day, day, and year accidents occurred. To do this, we first extracted the day(int), day(string), month and year from the time stamp and then used Python and Excel to bin and chart the results.</a:t>
            </a:r>
          </a:p>
          <a:p>
            <a:pPr algn="l"/>
            <a:endParaRPr lang="en-US" sz="2800"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endParaRPr lang="en-US" dirty="0">
              <a:solidFill>
                <a:schemeClr val="accent1"/>
              </a:solidFill>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45DCB649-02FF-4EBB-A1B8-EE4F25E26E30}"/>
              </a:ext>
            </a:extLst>
          </p:cNvPr>
          <p:cNvSpPr>
            <a:spLocks noGrp="1"/>
          </p:cNvSpPr>
          <p:nvPr>
            <p:ph type="dt" sz="half" idx="10"/>
          </p:nvPr>
        </p:nvSpPr>
        <p:spPr/>
        <p:txBody>
          <a:bodyPr/>
          <a:lstStyle/>
          <a:p>
            <a:r>
              <a:rPr lang="en-US" dirty="0"/>
              <a:t>1/07/2020</a:t>
            </a:r>
          </a:p>
        </p:txBody>
      </p:sp>
      <mc:AlternateContent xmlns:mc="http://schemas.openxmlformats.org/markup-compatibility/2006" xmlns:am3d="http://schemas.microsoft.com/office/drawing/2017/model3d">
        <mc:Choice Requires="am3d">
          <p:graphicFrame>
            <p:nvGraphicFramePr>
              <p:cNvPr id="9" name="3D Model 8" descr="Car character">
                <a:extLst>
                  <a:ext uri="{FF2B5EF4-FFF2-40B4-BE49-F238E27FC236}">
                    <a16:creationId xmlns:a16="http://schemas.microsoft.com/office/drawing/2014/main" id="{D92D16E5-2E7F-422D-983B-A68A120E82FF}"/>
                  </a:ext>
                </a:extLst>
              </p:cNvPr>
              <p:cNvGraphicFramePr>
                <a:graphicFrameLocks noChangeAspect="1"/>
              </p:cNvGraphicFramePr>
              <p:nvPr/>
            </p:nvGraphicFramePr>
            <p:xfrm>
              <a:off x="5902813" y="6356349"/>
              <a:ext cx="386372" cy="361480"/>
            </p:xfrm>
            <a:graphic>
              <a:graphicData uri="http://schemas.microsoft.com/office/drawing/2017/model3d">
                <am3d:model3d r:embed="rId2">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3"/>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9" name="3D Model 8" descr="Car character">
                <a:extLst>
                  <a:ext uri="{FF2B5EF4-FFF2-40B4-BE49-F238E27FC236}">
                    <a16:creationId xmlns:a16="http://schemas.microsoft.com/office/drawing/2014/main" id="{D92D16E5-2E7F-422D-983B-A68A120E82FF}"/>
                  </a:ext>
                </a:extLst>
              </p:cNvPr>
              <p:cNvPicPr>
                <a:picLocks noGrp="1" noRot="1" noChangeAspect="1" noMove="1" noResize="1" noEditPoints="1" noAdjustHandles="1" noChangeArrowheads="1" noChangeShapeType="1" noCrop="1"/>
              </p:cNvPicPr>
              <p:nvPr/>
            </p:nvPicPr>
            <p:blipFill>
              <a:blip r:embed="rId4"/>
              <a:stretch>
                <a:fillRect/>
              </a:stretch>
            </p:blipFill>
            <p:spPr>
              <a:xfrm>
                <a:off x="5902813" y="6356349"/>
                <a:ext cx="386372" cy="361480"/>
              </a:xfrm>
              <a:prstGeom prst="rect">
                <a:avLst/>
              </a:prstGeom>
            </p:spPr>
          </p:pic>
        </mc:Fallback>
      </mc:AlternateContent>
      <p:sp>
        <p:nvSpPr>
          <p:cNvPr id="8" name="Title 1">
            <a:extLst>
              <a:ext uri="{FF2B5EF4-FFF2-40B4-BE49-F238E27FC236}">
                <a16:creationId xmlns:a16="http://schemas.microsoft.com/office/drawing/2014/main" id="{3FF2DAB2-3401-404F-AA7D-F88CD0DDE32F}"/>
              </a:ext>
            </a:extLst>
          </p:cNvPr>
          <p:cNvSpPr txBox="1">
            <a:spLocks/>
          </p:cNvSpPr>
          <p:nvPr/>
        </p:nvSpPr>
        <p:spPr>
          <a:xfrm>
            <a:off x="838200" y="318920"/>
            <a:ext cx="10515600" cy="1190958"/>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solidFill>
                  <a:schemeClr val="accent1">
                    <a:lumMod val="75000"/>
                  </a:schemeClr>
                </a:solidFill>
                <a:latin typeface="Times New Roman" panose="02020603050405020304" pitchFamily="18" charset="0"/>
                <a:cs typeface="Times New Roman" panose="02020603050405020304" pitchFamily="18" charset="0"/>
              </a:rPr>
              <a:t>Questions &amp; Data</a:t>
            </a:r>
            <a:br>
              <a:rPr lang="en-US" dirty="0"/>
            </a:br>
            <a:endParaRPr lang="en-US" dirty="0"/>
          </a:p>
        </p:txBody>
      </p:sp>
    </p:spTree>
    <p:extLst>
      <p:ext uri="{BB962C8B-B14F-4D97-AF65-F5344CB8AC3E}">
        <p14:creationId xmlns:p14="http://schemas.microsoft.com/office/powerpoint/2010/main" val="771834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C6261ED8-6554-4BB0-B7AD-F6DAD928DE6B}"/>
              </a:ext>
            </a:extLst>
          </p:cNvPr>
          <p:cNvSpPr>
            <a:spLocks noGrp="1"/>
          </p:cNvSpPr>
          <p:nvPr>
            <p:ph type="dt" sz="half" idx="10"/>
          </p:nvPr>
        </p:nvSpPr>
        <p:spPr/>
        <p:txBody>
          <a:bodyPr/>
          <a:lstStyle/>
          <a:p>
            <a:r>
              <a:rPr lang="en-US" dirty="0"/>
              <a:t>1/07/2020</a:t>
            </a:r>
          </a:p>
        </p:txBody>
      </p:sp>
      <p:sp>
        <p:nvSpPr>
          <p:cNvPr id="6" name="Slide Number Placeholder 5">
            <a:extLst>
              <a:ext uri="{FF2B5EF4-FFF2-40B4-BE49-F238E27FC236}">
                <a16:creationId xmlns:a16="http://schemas.microsoft.com/office/drawing/2014/main" id="{A25871FA-22E4-4728-8397-A9B7B9243912}"/>
              </a:ext>
            </a:extLst>
          </p:cNvPr>
          <p:cNvSpPr>
            <a:spLocks noGrp="1"/>
          </p:cNvSpPr>
          <p:nvPr>
            <p:ph type="sldNum" sz="quarter" idx="12"/>
          </p:nvPr>
        </p:nvSpPr>
        <p:spPr/>
        <p:txBody>
          <a:bodyPr/>
          <a:lstStyle/>
          <a:p>
            <a:r>
              <a:rPr lang="en-US" dirty="0"/>
              <a:t>28</a:t>
            </a:r>
          </a:p>
        </p:txBody>
      </p:sp>
      <p:pic>
        <p:nvPicPr>
          <p:cNvPr id="1026" name="Picture 2">
            <a:extLst>
              <a:ext uri="{FF2B5EF4-FFF2-40B4-BE49-F238E27FC236}">
                <a16:creationId xmlns:a16="http://schemas.microsoft.com/office/drawing/2014/main" id="{FF8A4E22-35E5-4469-A2DD-426142EC0E6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162000"/>
                    </a14:imgEffect>
                  </a14:imgLayer>
                </a14:imgProps>
              </a:ext>
              <a:ext uri="{28A0092B-C50C-407E-A947-70E740481C1C}">
                <a14:useLocalDpi xmlns:a14="http://schemas.microsoft.com/office/drawing/2010/main" val="0"/>
              </a:ext>
            </a:extLst>
          </a:blip>
          <a:srcRect/>
          <a:stretch>
            <a:fillRect/>
          </a:stretch>
        </p:blipFill>
        <p:spPr bwMode="auto">
          <a:xfrm>
            <a:off x="2034374" y="477577"/>
            <a:ext cx="8123251" cy="492861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1154DD6-AE65-4A4A-BE2E-366A60FF9FE1}"/>
              </a:ext>
            </a:extLst>
          </p:cNvPr>
          <p:cNvSpPr txBox="1"/>
          <p:nvPr/>
        </p:nvSpPr>
        <p:spPr>
          <a:xfrm>
            <a:off x="8331163" y="5305562"/>
            <a:ext cx="1826462" cy="369332"/>
          </a:xfrm>
          <a:prstGeom prst="rect">
            <a:avLst/>
          </a:prstGeom>
          <a:noFill/>
        </p:spPr>
        <p:txBody>
          <a:bodyPr wrap="none" rtlCol="0">
            <a:spAutoFit/>
          </a:bodyPr>
          <a:lstStyle/>
          <a:p>
            <a:r>
              <a:rPr lang="en-US" dirty="0"/>
              <a:t>(USEReady, 2016)</a:t>
            </a:r>
          </a:p>
        </p:txBody>
      </p:sp>
      <mc:AlternateContent xmlns:mc="http://schemas.openxmlformats.org/markup-compatibility/2006" xmlns:am3d="http://schemas.microsoft.com/office/drawing/2017/model3d">
        <mc:Choice Requires="am3d">
          <p:graphicFrame>
            <p:nvGraphicFramePr>
              <p:cNvPr id="9" name="3D Model 8" descr="Car character">
                <a:extLst>
                  <a:ext uri="{FF2B5EF4-FFF2-40B4-BE49-F238E27FC236}">
                    <a16:creationId xmlns:a16="http://schemas.microsoft.com/office/drawing/2014/main" id="{36BDBAF6-3700-466B-8B67-968B1A971A30}"/>
                  </a:ext>
                </a:extLst>
              </p:cNvPr>
              <p:cNvGraphicFramePr>
                <a:graphicFrameLocks noChangeAspect="1"/>
              </p:cNvGraphicFramePr>
              <p:nvPr>
                <p:extLst>
                  <p:ext uri="{D42A27DB-BD31-4B8C-83A1-F6EECF244321}">
                    <p14:modId xmlns:p14="http://schemas.microsoft.com/office/powerpoint/2010/main" val="1719502509"/>
                  </p:ext>
                </p:extLst>
              </p:nvPr>
            </p:nvGraphicFramePr>
            <p:xfrm>
              <a:off x="5902813" y="6356349"/>
              <a:ext cx="386372" cy="361480"/>
            </p:xfrm>
            <a:graphic>
              <a:graphicData uri="http://schemas.microsoft.com/office/drawing/2017/model3d">
                <am3d:model3d r:embed="rId4">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5"/>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9" name="3D Model 8" descr="Car character">
                <a:extLst>
                  <a:ext uri="{FF2B5EF4-FFF2-40B4-BE49-F238E27FC236}">
                    <a16:creationId xmlns:a16="http://schemas.microsoft.com/office/drawing/2014/main" id="{36BDBAF6-3700-466B-8B67-968B1A971A30}"/>
                  </a:ext>
                </a:extLst>
              </p:cNvPr>
              <p:cNvPicPr>
                <a:picLocks noGrp="1" noRot="1" noChangeAspect="1" noMove="1" noResize="1" noEditPoints="1" noAdjustHandles="1" noChangeArrowheads="1" noChangeShapeType="1" noCrop="1"/>
              </p:cNvPicPr>
              <p:nvPr/>
            </p:nvPicPr>
            <p:blipFill>
              <a:blip r:embed="rId6"/>
              <a:stretch>
                <a:fillRect/>
              </a:stretch>
            </p:blipFill>
            <p:spPr>
              <a:xfrm>
                <a:off x="5902813" y="6356349"/>
                <a:ext cx="386372" cy="361480"/>
              </a:xfrm>
              <a:prstGeom prst="rect">
                <a:avLst/>
              </a:prstGeom>
            </p:spPr>
          </p:pic>
        </mc:Fallback>
      </mc:AlternateContent>
    </p:spTree>
    <p:extLst>
      <p:ext uri="{BB962C8B-B14F-4D97-AF65-F5344CB8AC3E}">
        <p14:creationId xmlns:p14="http://schemas.microsoft.com/office/powerpoint/2010/main" val="1294651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2CD1142B-5D89-4DA3-88A3-60F9A616B18F}"/>
              </a:ext>
            </a:extLst>
          </p:cNvPr>
          <p:cNvSpPr>
            <a:spLocks noGrp="1"/>
          </p:cNvSpPr>
          <p:nvPr>
            <p:ph type="dt" sz="half" idx="10"/>
          </p:nvPr>
        </p:nvSpPr>
        <p:spPr/>
        <p:txBody>
          <a:bodyPr/>
          <a:lstStyle/>
          <a:p>
            <a:r>
              <a:rPr lang="en-US" dirty="0"/>
              <a:t>1/07/2020</a:t>
            </a:r>
          </a:p>
        </p:txBody>
      </p:sp>
      <p:sp>
        <p:nvSpPr>
          <p:cNvPr id="5" name="Slide Number Placeholder 4">
            <a:extLst>
              <a:ext uri="{FF2B5EF4-FFF2-40B4-BE49-F238E27FC236}">
                <a16:creationId xmlns:a16="http://schemas.microsoft.com/office/drawing/2014/main" id="{9862CA84-CECE-40C3-9573-DA3823CA186A}"/>
              </a:ext>
            </a:extLst>
          </p:cNvPr>
          <p:cNvSpPr>
            <a:spLocks noGrp="1"/>
          </p:cNvSpPr>
          <p:nvPr>
            <p:ph type="sldNum" sz="quarter" idx="12"/>
          </p:nvPr>
        </p:nvSpPr>
        <p:spPr/>
        <p:txBody>
          <a:bodyPr/>
          <a:lstStyle/>
          <a:p>
            <a:fld id="{E25E4727-879C-46F9-A21A-7BD71216296C}" type="slidenum">
              <a:rPr lang="en-US" smtClean="0"/>
              <a:t>31</a:t>
            </a:fld>
            <a:endParaRPr lang="en-US"/>
          </a:p>
        </p:txBody>
      </p:sp>
      <p:sp>
        <p:nvSpPr>
          <p:cNvPr id="6" name="TextBox 5">
            <a:extLst>
              <a:ext uri="{FF2B5EF4-FFF2-40B4-BE49-F238E27FC236}">
                <a16:creationId xmlns:a16="http://schemas.microsoft.com/office/drawing/2014/main" id="{586C1F35-FD46-4081-8116-D32A36A94774}"/>
              </a:ext>
            </a:extLst>
          </p:cNvPr>
          <p:cNvSpPr txBox="1"/>
          <p:nvPr/>
        </p:nvSpPr>
        <p:spPr>
          <a:xfrm>
            <a:off x="958515" y="2098247"/>
            <a:ext cx="10395285" cy="1846659"/>
          </a:xfrm>
          <a:prstGeom prst="rect">
            <a:avLst/>
          </a:prstGeom>
          <a:noFill/>
        </p:spPr>
        <p:txBody>
          <a:bodyPr wrap="square" rtlCol="0">
            <a:spAutoFit/>
          </a:bodyPr>
          <a:lstStyle/>
          <a:p>
            <a:endParaRPr lang="en-US" dirty="0"/>
          </a:p>
          <a:p>
            <a:pPr algn="ctr"/>
            <a:r>
              <a:rPr lang="en-US" sz="9600" dirty="0">
                <a:solidFill>
                  <a:schemeClr val="accent1">
                    <a:lumMod val="75000"/>
                  </a:schemeClr>
                </a:solidFill>
                <a:latin typeface="Times New Roman" panose="02020603050405020304" pitchFamily="18" charset="0"/>
                <a:cs typeface="Times New Roman" panose="02020603050405020304" pitchFamily="18" charset="0"/>
              </a:rPr>
              <a:t>Thank You!</a:t>
            </a:r>
          </a:p>
        </p:txBody>
      </p:sp>
      <mc:AlternateContent xmlns:mc="http://schemas.openxmlformats.org/markup-compatibility/2006" xmlns:am3d="http://schemas.microsoft.com/office/drawing/2017/model3d">
        <mc:Choice Requires="am3d">
          <p:graphicFrame>
            <p:nvGraphicFramePr>
              <p:cNvPr id="11" name="3D Model 10" descr="Car character">
                <a:extLst>
                  <a:ext uri="{FF2B5EF4-FFF2-40B4-BE49-F238E27FC236}">
                    <a16:creationId xmlns:a16="http://schemas.microsoft.com/office/drawing/2014/main" id="{1AF039E2-331B-40E2-9A42-8F2E1CFFFCC5}"/>
                  </a:ext>
                </a:extLst>
              </p:cNvPr>
              <p:cNvGraphicFramePr>
                <a:graphicFrameLocks noChangeAspect="1"/>
              </p:cNvGraphicFramePr>
              <p:nvPr>
                <p:extLst>
                  <p:ext uri="{D42A27DB-BD31-4B8C-83A1-F6EECF244321}">
                    <p14:modId xmlns:p14="http://schemas.microsoft.com/office/powerpoint/2010/main" val="1719502509"/>
                  </p:ext>
                </p:extLst>
              </p:nvPr>
            </p:nvGraphicFramePr>
            <p:xfrm>
              <a:off x="5902813" y="6356349"/>
              <a:ext cx="386372" cy="361480"/>
            </p:xfrm>
            <a:graphic>
              <a:graphicData uri="http://schemas.microsoft.com/office/drawing/2017/model3d">
                <am3d:model3d r:embed="rId2">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3"/>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1" name="3D Model 10" descr="Car character">
                <a:extLst>
                  <a:ext uri="{FF2B5EF4-FFF2-40B4-BE49-F238E27FC236}">
                    <a16:creationId xmlns:a16="http://schemas.microsoft.com/office/drawing/2014/main" id="{1AF039E2-331B-40E2-9A42-8F2E1CFFFCC5}"/>
                  </a:ext>
                </a:extLst>
              </p:cNvPr>
              <p:cNvPicPr>
                <a:picLocks noGrp="1" noRot="1" noChangeAspect="1" noMove="1" noResize="1" noEditPoints="1" noAdjustHandles="1" noChangeArrowheads="1" noChangeShapeType="1" noCrop="1"/>
              </p:cNvPicPr>
              <p:nvPr/>
            </p:nvPicPr>
            <p:blipFill>
              <a:blip r:embed="rId4"/>
              <a:stretch>
                <a:fillRect/>
              </a:stretch>
            </p:blipFill>
            <p:spPr>
              <a:xfrm>
                <a:off x="5902813" y="6356349"/>
                <a:ext cx="386372" cy="361480"/>
              </a:xfrm>
              <a:prstGeom prst="rect">
                <a:avLst/>
              </a:prstGeom>
            </p:spPr>
          </p:pic>
        </mc:Fallback>
      </mc:AlternateContent>
    </p:spTree>
    <p:extLst>
      <p:ext uri="{BB962C8B-B14F-4D97-AF65-F5344CB8AC3E}">
        <p14:creationId xmlns:p14="http://schemas.microsoft.com/office/powerpoint/2010/main" val="3876247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A744-E660-496D-9149-6C4A473AD8B4}"/>
              </a:ext>
            </a:extLst>
          </p:cNvPr>
          <p:cNvSpPr>
            <a:spLocks noGrp="1"/>
          </p:cNvSpPr>
          <p:nvPr>
            <p:ph type="title"/>
          </p:nvPr>
        </p:nvSpPr>
        <p:spPr/>
        <p:txBody>
          <a:bodyPr>
            <a:normAutofit/>
          </a:bodyPr>
          <a:lstStyle/>
          <a:p>
            <a:r>
              <a:rPr lang="en-US" b="1" dirty="0">
                <a:solidFill>
                  <a:schemeClr val="accent1">
                    <a:lumMod val="75000"/>
                  </a:schemeClr>
                </a:solidFill>
                <a:latin typeface="Times New Roman" panose="02020603050405020304" pitchFamily="18" charset="0"/>
                <a:cs typeface="Times New Roman" panose="02020603050405020304" pitchFamily="18" charset="0"/>
              </a:rPr>
              <a:t>Post Mortem</a:t>
            </a:r>
            <a:endParaRPr lang="en-US" dirty="0"/>
          </a:p>
        </p:txBody>
      </p:sp>
      <p:sp>
        <p:nvSpPr>
          <p:cNvPr id="9" name="Date Placeholder 3">
            <a:extLst>
              <a:ext uri="{FF2B5EF4-FFF2-40B4-BE49-F238E27FC236}">
                <a16:creationId xmlns:a16="http://schemas.microsoft.com/office/drawing/2014/main" id="{BDFF4219-49F7-4E2E-BAE2-D8970F827AA2}"/>
              </a:ext>
            </a:extLst>
          </p:cNvPr>
          <p:cNvSpPr>
            <a:spLocks noGrp="1"/>
          </p:cNvSpPr>
          <p:nvPr>
            <p:ph type="dt" sz="half" idx="10"/>
          </p:nvPr>
        </p:nvSpPr>
        <p:spPr/>
        <p:txBody>
          <a:bodyPr/>
          <a:lstStyle/>
          <a:p>
            <a:r>
              <a:rPr lang="en-US" dirty="0"/>
              <a:t>1/07/2020</a:t>
            </a:r>
          </a:p>
        </p:txBody>
      </p:sp>
      <p:sp>
        <p:nvSpPr>
          <p:cNvPr id="5" name="Slide Number Placeholder 4">
            <a:extLst>
              <a:ext uri="{FF2B5EF4-FFF2-40B4-BE49-F238E27FC236}">
                <a16:creationId xmlns:a16="http://schemas.microsoft.com/office/drawing/2014/main" id="{454A9ED8-AD6E-459E-A98D-0462A191AAC8}"/>
              </a:ext>
            </a:extLst>
          </p:cNvPr>
          <p:cNvSpPr>
            <a:spLocks noGrp="1"/>
          </p:cNvSpPr>
          <p:nvPr>
            <p:ph type="sldNum" sz="quarter" idx="12"/>
          </p:nvPr>
        </p:nvSpPr>
        <p:spPr/>
        <p:txBody>
          <a:bodyPr/>
          <a:lstStyle/>
          <a:p>
            <a:fld id="{E25E4727-879C-46F9-A21A-7BD71216296C}" type="slidenum">
              <a:rPr lang="en-US" smtClean="0"/>
              <a:t>32</a:t>
            </a:fld>
            <a:endParaRPr lang="en-US"/>
          </a:p>
        </p:txBody>
      </p:sp>
      <mc:AlternateContent xmlns:mc="http://schemas.openxmlformats.org/markup-compatibility/2006" xmlns:am3d="http://schemas.microsoft.com/office/drawing/2017/model3d">
        <mc:Choice Requires="am3d">
          <p:graphicFrame>
            <p:nvGraphicFramePr>
              <p:cNvPr id="10" name="3D Model 9" descr="Car character">
                <a:extLst>
                  <a:ext uri="{FF2B5EF4-FFF2-40B4-BE49-F238E27FC236}">
                    <a16:creationId xmlns:a16="http://schemas.microsoft.com/office/drawing/2014/main" id="{056D03B8-4525-4AE1-877F-4C5F565019A3}"/>
                  </a:ext>
                </a:extLst>
              </p:cNvPr>
              <p:cNvGraphicFramePr>
                <a:graphicFrameLocks noChangeAspect="1"/>
              </p:cNvGraphicFramePr>
              <p:nvPr/>
            </p:nvGraphicFramePr>
            <p:xfrm>
              <a:off x="5902813" y="6356349"/>
              <a:ext cx="386372" cy="361480"/>
            </p:xfrm>
            <a:graphic>
              <a:graphicData uri="http://schemas.microsoft.com/office/drawing/2017/model3d">
                <am3d:model3d r:embed="rId2">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3"/>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0" name="3D Model 9" descr="Car character">
                <a:extLst>
                  <a:ext uri="{FF2B5EF4-FFF2-40B4-BE49-F238E27FC236}">
                    <a16:creationId xmlns:a16="http://schemas.microsoft.com/office/drawing/2014/main" id="{056D03B8-4525-4AE1-877F-4C5F565019A3}"/>
                  </a:ext>
                </a:extLst>
              </p:cNvPr>
              <p:cNvPicPr>
                <a:picLocks noGrp="1" noRot="1" noChangeAspect="1" noMove="1" noResize="1" noEditPoints="1" noAdjustHandles="1" noChangeArrowheads="1" noChangeShapeType="1" noCrop="1"/>
              </p:cNvPicPr>
              <p:nvPr/>
            </p:nvPicPr>
            <p:blipFill>
              <a:blip r:embed="rId4"/>
              <a:stretch>
                <a:fillRect/>
              </a:stretch>
            </p:blipFill>
            <p:spPr>
              <a:xfrm>
                <a:off x="5902813" y="6356349"/>
                <a:ext cx="386372" cy="361480"/>
              </a:xfrm>
              <a:prstGeom prst="rect">
                <a:avLst/>
              </a:prstGeom>
            </p:spPr>
          </p:pic>
        </mc:Fallback>
      </mc:AlternateContent>
      <p:sp>
        <p:nvSpPr>
          <p:cNvPr id="7" name="Subtitle 2">
            <a:extLst>
              <a:ext uri="{FF2B5EF4-FFF2-40B4-BE49-F238E27FC236}">
                <a16:creationId xmlns:a16="http://schemas.microsoft.com/office/drawing/2014/main" id="{980C292C-1E77-4149-989D-1914D6DE8BDC}"/>
              </a:ext>
            </a:extLst>
          </p:cNvPr>
          <p:cNvSpPr txBox="1">
            <a:spLocks/>
          </p:cNvSpPr>
          <p:nvPr/>
        </p:nvSpPr>
        <p:spPr>
          <a:xfrm>
            <a:off x="838200" y="1509878"/>
            <a:ext cx="10268824" cy="489916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Times New Roman" panose="02020603050405020304" pitchFamily="18" charset="0"/>
              </a:rPr>
              <a:t>Problems arose from the start. The data file was too large for Jupyter or GitHub. There were four years of data in the set.</a:t>
            </a:r>
          </a:p>
          <a:p>
            <a:pPr marL="0" indent="0">
              <a:buNone/>
            </a:pPr>
            <a:endParaRPr lang="en-US" dirty="0">
              <a:cs typeface="Times New Roman" panose="02020603050405020304" pitchFamily="18" charset="0"/>
            </a:endParaRPr>
          </a:p>
          <a:p>
            <a:pPr marL="0" indent="0">
              <a:buNone/>
            </a:pPr>
            <a:r>
              <a:rPr lang="en-US" dirty="0">
                <a:cs typeface="Times New Roman" panose="02020603050405020304" pitchFamily="18" charset="0"/>
              </a:rPr>
              <a:t>Next we found that there was no full year of data and not all states were represented. In hindsight we should have chosen a different dataset but was too deep into it. We could not do anything about the states, we were able to extract a full year of data using the second half of 2016 and first half of 2017.</a:t>
            </a:r>
          </a:p>
          <a:p>
            <a:pPr marL="0" indent="0">
              <a:buNone/>
            </a:pPr>
            <a:endParaRPr lang="en-US" dirty="0">
              <a:cs typeface="Times New Roman" panose="02020603050405020304" pitchFamily="18" charset="0"/>
            </a:endParaRPr>
          </a:p>
          <a:p>
            <a:pPr marL="0" indent="0">
              <a:buNone/>
            </a:pPr>
            <a:r>
              <a:rPr lang="en-US" dirty="0">
                <a:cs typeface="Times New Roman" panose="02020603050405020304" pitchFamily="18" charset="0"/>
              </a:rPr>
              <a:t>If we would have had more time, we may have found a dataset complete with all states and years. Also data such as age and sex of driver would be a good compliment.</a:t>
            </a: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endParaRPr lang="en-US" dirty="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9886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86E882A-7CCE-42DC-A46A-91B13BB03495}"/>
              </a:ext>
            </a:extLst>
          </p:cNvPr>
          <p:cNvSpPr>
            <a:spLocks noGrp="1"/>
          </p:cNvSpPr>
          <p:nvPr>
            <p:ph type="ctrTitle"/>
          </p:nvPr>
        </p:nvSpPr>
        <p:spPr>
          <a:xfrm>
            <a:off x="1347215" y="412785"/>
            <a:ext cx="9497567" cy="979193"/>
          </a:xfrm>
        </p:spPr>
        <p:txBody>
          <a:bodyPr>
            <a:normAutofit/>
          </a:bodyPr>
          <a:lstStyle/>
          <a:p>
            <a:pPr algn="l"/>
            <a:r>
              <a:rPr lang="en-US" sz="4000" b="1" dirty="0">
                <a:solidFill>
                  <a:schemeClr val="accent1">
                    <a:lumMod val="75000"/>
                  </a:schemeClr>
                </a:solidFill>
                <a:latin typeface="Times New Roman" panose="02020603050405020304" pitchFamily="18" charset="0"/>
                <a:cs typeface="Times New Roman" panose="02020603050405020304" pitchFamily="18" charset="0"/>
              </a:rPr>
              <a:t>References</a:t>
            </a:r>
          </a:p>
        </p:txBody>
      </p:sp>
      <p:sp>
        <p:nvSpPr>
          <p:cNvPr id="7" name="Date Placeholder 3">
            <a:extLst>
              <a:ext uri="{FF2B5EF4-FFF2-40B4-BE49-F238E27FC236}">
                <a16:creationId xmlns:a16="http://schemas.microsoft.com/office/drawing/2014/main" id="{35B63D1E-C8F4-4981-BE99-1F5739BE7824}"/>
              </a:ext>
            </a:extLst>
          </p:cNvPr>
          <p:cNvSpPr>
            <a:spLocks noGrp="1"/>
          </p:cNvSpPr>
          <p:nvPr>
            <p:ph type="dt" sz="half" idx="10"/>
          </p:nvPr>
        </p:nvSpPr>
        <p:spPr/>
        <p:txBody>
          <a:bodyPr/>
          <a:lstStyle/>
          <a:p>
            <a:r>
              <a:rPr lang="en-US" dirty="0"/>
              <a:t>1/07/2020</a:t>
            </a:r>
          </a:p>
        </p:txBody>
      </p:sp>
      <p:sp>
        <p:nvSpPr>
          <p:cNvPr id="6" name="Slide Number Placeholder 5">
            <a:extLst>
              <a:ext uri="{FF2B5EF4-FFF2-40B4-BE49-F238E27FC236}">
                <a16:creationId xmlns:a16="http://schemas.microsoft.com/office/drawing/2014/main" id="{A25871FA-22E4-4728-8397-A9B7B9243912}"/>
              </a:ext>
            </a:extLst>
          </p:cNvPr>
          <p:cNvSpPr>
            <a:spLocks noGrp="1"/>
          </p:cNvSpPr>
          <p:nvPr>
            <p:ph type="sldNum" sz="quarter" idx="12"/>
          </p:nvPr>
        </p:nvSpPr>
        <p:spPr/>
        <p:txBody>
          <a:bodyPr/>
          <a:lstStyle/>
          <a:p>
            <a:r>
              <a:rPr lang="en-US" dirty="0"/>
              <a:t>30</a:t>
            </a:r>
          </a:p>
        </p:txBody>
      </p:sp>
      <p:sp>
        <p:nvSpPr>
          <p:cNvPr id="2" name="Rectangle 1">
            <a:extLst>
              <a:ext uri="{FF2B5EF4-FFF2-40B4-BE49-F238E27FC236}">
                <a16:creationId xmlns:a16="http://schemas.microsoft.com/office/drawing/2014/main" id="{B58EF320-F905-4215-BF3E-B633B717EDEF}"/>
              </a:ext>
            </a:extLst>
          </p:cNvPr>
          <p:cNvSpPr/>
          <p:nvPr/>
        </p:nvSpPr>
        <p:spPr>
          <a:xfrm>
            <a:off x="1347215" y="1602954"/>
            <a:ext cx="8939463" cy="4185761"/>
          </a:xfrm>
          <a:prstGeom prst="rect">
            <a:avLst/>
          </a:prstGeom>
          <a:noFill/>
        </p:spPr>
        <p:txBody>
          <a:bodyPr wrap="square">
            <a:spAutoFit/>
          </a:bodyPr>
          <a:lstStyle/>
          <a:p>
            <a:r>
              <a:rPr lang="en-US" sz="1400" dirty="0" err="1"/>
              <a:t>Duffin</a:t>
            </a:r>
            <a:r>
              <a:rPr lang="en-US" sz="1400" dirty="0"/>
              <a:t>, E. (2019, November 28). U.S.: Number of households 1960-2019. Retrieved December 28, 2019, from </a:t>
            </a:r>
            <a:r>
              <a:rPr lang="en-US" sz="1400" u="sng" dirty="0">
                <a:solidFill>
                  <a:schemeClr val="bg2">
                    <a:lumMod val="50000"/>
                  </a:schemeClr>
                </a:solidFill>
                <a:hlinkClick r:id="rId2">
                  <a:extLst>
                    <a:ext uri="{A12FA001-AC4F-418D-AE19-62706E023703}">
                      <ahyp:hlinkClr xmlns:ahyp="http://schemas.microsoft.com/office/drawing/2018/hyperlinkcolor" val="tx"/>
                    </a:ext>
                  </a:extLst>
                </a:hlinkClick>
              </a:rPr>
              <a:t>https://www.statista.com/statistics/183635/number-of-households-in-the-us/. </a:t>
            </a:r>
            <a:endParaRPr lang="en-US" sz="1400" dirty="0">
              <a:solidFill>
                <a:schemeClr val="bg2">
                  <a:lumMod val="50000"/>
                </a:schemeClr>
              </a:solidFill>
            </a:endParaRPr>
          </a:p>
          <a:p>
            <a:pPr marL="457200" marR="47625" indent="-457200">
              <a:spcBef>
                <a:spcPts val="0"/>
              </a:spcBef>
              <a:spcAft>
                <a:spcPts val="0"/>
              </a:spcAft>
            </a:pPr>
            <a:endParaRPr lang="en-US" sz="1400" dirty="0">
              <a:ea typeface="Times New Roman" panose="02020603050405020304" pitchFamily="18" charset="0"/>
            </a:endParaRPr>
          </a:p>
          <a:p>
            <a:pPr marL="457200" marR="47625" indent="-457200">
              <a:spcBef>
                <a:spcPts val="0"/>
              </a:spcBef>
              <a:spcAft>
                <a:spcPts val="0"/>
              </a:spcAft>
            </a:pPr>
            <a:r>
              <a:rPr lang="en-US" sz="1400" dirty="0" err="1">
                <a:ea typeface="Times New Roman" panose="02020603050405020304" pitchFamily="18" charset="0"/>
              </a:rPr>
              <a:t>Moosavi</a:t>
            </a:r>
            <a:r>
              <a:rPr lang="en-US" sz="1400" dirty="0">
                <a:ea typeface="Times New Roman" panose="02020603050405020304" pitchFamily="18" charset="0"/>
              </a:rPr>
              <a:t>, </a:t>
            </a:r>
            <a:r>
              <a:rPr lang="en-US" sz="1400" dirty="0" err="1">
                <a:ea typeface="Times New Roman" panose="02020603050405020304" pitchFamily="18" charset="0"/>
              </a:rPr>
              <a:t>Sobhan</a:t>
            </a:r>
            <a:r>
              <a:rPr lang="en-US" sz="1400" dirty="0">
                <a:ea typeface="Times New Roman" panose="02020603050405020304" pitchFamily="18" charset="0"/>
              </a:rPr>
              <a:t>, Mohammad Hossein </a:t>
            </a:r>
            <a:r>
              <a:rPr lang="en-US" sz="1400" dirty="0" err="1">
                <a:ea typeface="Times New Roman" panose="02020603050405020304" pitchFamily="18" charset="0"/>
              </a:rPr>
              <a:t>Samavatian</a:t>
            </a:r>
            <a:r>
              <a:rPr lang="en-US" sz="1400" dirty="0">
                <a:ea typeface="Times New Roman" panose="02020603050405020304" pitchFamily="18" charset="0"/>
              </a:rPr>
              <a:t>, Srinivasan Parthasarathy, and Rajiv                   Ramnath. “A Countrywide Traffic Accident Dataset.”, 2019.</a:t>
            </a:r>
          </a:p>
          <a:p>
            <a:pPr marL="457200" marR="47625" indent="-457200">
              <a:spcBef>
                <a:spcPts val="0"/>
              </a:spcBef>
              <a:spcAft>
                <a:spcPts val="0"/>
              </a:spcAft>
            </a:pPr>
            <a:r>
              <a:rPr lang="en-US" sz="1400" dirty="0">
                <a:ea typeface="Times New Roman" panose="02020603050405020304" pitchFamily="18" charset="0"/>
              </a:rPr>
              <a:t> </a:t>
            </a:r>
          </a:p>
          <a:p>
            <a:pPr marL="457200" marR="47625" indent="-457200">
              <a:spcBef>
                <a:spcPts val="0"/>
              </a:spcBef>
              <a:spcAft>
                <a:spcPts val="0"/>
              </a:spcAft>
            </a:pPr>
            <a:r>
              <a:rPr lang="en-US" sz="1400" dirty="0" err="1">
                <a:ea typeface="Times New Roman" panose="02020603050405020304" pitchFamily="18" charset="0"/>
              </a:rPr>
              <a:t>Moosavi</a:t>
            </a:r>
            <a:r>
              <a:rPr lang="en-US" sz="1400" dirty="0">
                <a:ea typeface="Times New Roman" panose="02020603050405020304" pitchFamily="18" charset="0"/>
              </a:rPr>
              <a:t>, </a:t>
            </a:r>
            <a:r>
              <a:rPr lang="en-US" sz="1400" dirty="0" err="1">
                <a:ea typeface="Times New Roman" panose="02020603050405020304" pitchFamily="18" charset="0"/>
              </a:rPr>
              <a:t>Sobhan</a:t>
            </a:r>
            <a:r>
              <a:rPr lang="en-US" sz="1400" dirty="0">
                <a:ea typeface="Times New Roman" panose="02020603050405020304" pitchFamily="18" charset="0"/>
              </a:rPr>
              <a:t>, Mohammad Hossein </a:t>
            </a:r>
            <a:r>
              <a:rPr lang="en-US" sz="1400" dirty="0" err="1">
                <a:ea typeface="Times New Roman" panose="02020603050405020304" pitchFamily="18" charset="0"/>
              </a:rPr>
              <a:t>Samavatian</a:t>
            </a:r>
            <a:r>
              <a:rPr lang="en-US" sz="1400" dirty="0">
                <a:ea typeface="Times New Roman" panose="02020603050405020304" pitchFamily="18" charset="0"/>
              </a:rPr>
              <a:t>, Srinivasan Parthasarathy, Radu Teodorescu, and Rajiv Ramnath. "Accident Risk Prediction based on Heterogeneous Sparse Data: New Dataset and Insights." In proceedings of the 27th ACM SIGSPATIAL International Conference on Advances in Geographic Information Systems, ACM, 2019.</a:t>
            </a:r>
          </a:p>
          <a:p>
            <a:pPr marL="457200" marR="47625" indent="-457200">
              <a:spcBef>
                <a:spcPts val="0"/>
              </a:spcBef>
              <a:spcAft>
                <a:spcPts val="0"/>
              </a:spcAft>
            </a:pPr>
            <a:r>
              <a:rPr lang="en-US" sz="1400" dirty="0">
                <a:ea typeface="Times New Roman" panose="02020603050405020304" pitchFamily="18" charset="0"/>
              </a:rPr>
              <a:t> </a:t>
            </a:r>
          </a:p>
          <a:p>
            <a:pPr marL="457200" marR="47625" indent="-457200">
              <a:spcBef>
                <a:spcPts val="0"/>
              </a:spcBef>
              <a:spcAft>
                <a:spcPts val="0"/>
              </a:spcAft>
            </a:pPr>
            <a:r>
              <a:rPr lang="en-US" sz="1400" dirty="0">
                <a:ea typeface="Times New Roman" panose="02020603050405020304" pitchFamily="18" charset="0"/>
              </a:rPr>
              <a:t>USEReady. (2016, June 15). 10 Geeky Business Analyst Jokes. Retrieved December 22, 2019, from </a:t>
            </a:r>
            <a:r>
              <a:rPr lang="en-US" sz="1400" dirty="0">
                <a:solidFill>
                  <a:srgbClr val="0563C1"/>
                </a:solidFill>
                <a:ea typeface="Times New Roman" panose="02020603050405020304" pitchFamily="18" charset="0"/>
                <a:hlinkClick r:id="rId3">
                  <a:extLst>
                    <a:ext uri="{A12FA001-AC4F-418D-AE19-62706E023703}">
                      <ahyp:hlinkClr xmlns:ahyp="http://schemas.microsoft.com/office/drawing/2018/hyperlinkcolor" val="tx"/>
                    </a:ext>
                  </a:extLst>
                </a:hlinkClick>
              </a:rPr>
              <a:t>https://www.blog.useready.com/infobytes/business-analyst-jokes</a:t>
            </a:r>
            <a:r>
              <a:rPr lang="en-US" sz="1400" dirty="0">
                <a:ea typeface="Times New Roman" panose="02020603050405020304" pitchFamily="18" charset="0"/>
              </a:rPr>
              <a:t>.</a:t>
            </a:r>
          </a:p>
          <a:p>
            <a:pPr marL="457200" marR="47625" indent="-457200">
              <a:spcBef>
                <a:spcPts val="0"/>
              </a:spcBef>
              <a:spcAft>
                <a:spcPts val="0"/>
              </a:spcAft>
            </a:pPr>
            <a:r>
              <a:rPr lang="en-US" sz="1400" dirty="0">
                <a:ea typeface="Times New Roman" panose="02020603050405020304" pitchFamily="18" charset="0"/>
              </a:rPr>
              <a:t> </a:t>
            </a:r>
          </a:p>
          <a:p>
            <a:pPr marL="457200" marR="47625" indent="-457200">
              <a:spcBef>
                <a:spcPts val="0"/>
              </a:spcBef>
              <a:spcAft>
                <a:spcPts val="0"/>
              </a:spcAft>
            </a:pPr>
            <a:r>
              <a:rPr lang="en-US" sz="1400" dirty="0">
                <a:ea typeface="Times New Roman" panose="02020603050405020304" pitchFamily="18" charset="0"/>
              </a:rPr>
              <a:t>Vaughan, P. (n.d.). How to Make a Meme That Will Make People Cry (With Laughter). Retrieved December 22, 2019, from </a:t>
            </a:r>
            <a:r>
              <a:rPr lang="en-US" sz="1400" dirty="0">
                <a:solidFill>
                  <a:srgbClr val="0563C1"/>
                </a:solidFill>
                <a:ea typeface="Times New Roman" panose="02020603050405020304" pitchFamily="18" charset="0"/>
                <a:hlinkClick r:id="rId4">
                  <a:extLst>
                    <a:ext uri="{A12FA001-AC4F-418D-AE19-62706E023703}">
                      <ahyp:hlinkClr xmlns:ahyp="http://schemas.microsoft.com/office/drawing/2018/hyperlinkcolor" val="tx"/>
                    </a:ext>
                  </a:extLst>
                </a:hlinkClick>
              </a:rPr>
              <a:t>https://blog.hubspot.com/blog/tabid/6307/bid/33363/memejacking-the-complete-guide-to-creating-memes-for-marketing.aspx</a:t>
            </a:r>
            <a:r>
              <a:rPr lang="en-US" sz="1400" dirty="0">
                <a:ea typeface="Times New Roman" panose="02020603050405020304" pitchFamily="18" charset="0"/>
              </a:rPr>
              <a:t>.</a:t>
            </a:r>
          </a:p>
          <a:p>
            <a:pPr marL="457200" marR="47625" indent="-457200">
              <a:spcBef>
                <a:spcPts val="0"/>
              </a:spcBef>
              <a:spcAft>
                <a:spcPts val="0"/>
              </a:spcAft>
            </a:pPr>
            <a:endParaRPr lang="en-US" sz="1400" dirty="0">
              <a:ea typeface="Times New Roman" panose="02020603050405020304" pitchFamily="18" charset="0"/>
            </a:endParaRPr>
          </a:p>
          <a:p>
            <a:pPr marL="457200" marR="47625" indent="-457200"/>
            <a:r>
              <a:rPr lang="en-US" sz="1400" dirty="0"/>
              <a:t>Wagner, I. (2019, February 14). Highway Statistics 2017 - Policy: Federal Highway Administration. Retrieved December 28, 2019, from </a:t>
            </a:r>
            <a:r>
              <a:rPr lang="en-US" sz="1400" u="sng" dirty="0">
                <a:solidFill>
                  <a:schemeClr val="bg2">
                    <a:lumMod val="50000"/>
                  </a:schemeClr>
                </a:solidFill>
                <a:hlinkClick r:id="rId5">
                  <a:extLst>
                    <a:ext uri="{A12FA001-AC4F-418D-AE19-62706E023703}">
                      <ahyp:hlinkClr xmlns:ahyp="http://schemas.microsoft.com/office/drawing/2018/hyperlinkcolor" val="tx"/>
                    </a:ext>
                  </a:extLst>
                </a:hlinkClick>
              </a:rPr>
              <a:t>https://www.fhwa.dot.gov/policyinformation/statistics/2017/. </a:t>
            </a:r>
            <a:endParaRPr lang="en-US" sz="1400" dirty="0">
              <a:solidFill>
                <a:schemeClr val="bg2">
                  <a:lumMod val="50000"/>
                </a:schemeClr>
              </a:solidFill>
              <a:ea typeface="Times New Roman" panose="02020603050405020304" pitchFamily="18" charset="0"/>
            </a:endParaRPr>
          </a:p>
        </p:txBody>
      </p:sp>
      <mc:AlternateContent xmlns:mc="http://schemas.openxmlformats.org/markup-compatibility/2006" xmlns:am3d="http://schemas.microsoft.com/office/drawing/2017/model3d">
        <mc:Choice Requires="am3d">
          <p:graphicFrame>
            <p:nvGraphicFramePr>
              <p:cNvPr id="10" name="3D Model 9" descr="Car character">
                <a:extLst>
                  <a:ext uri="{FF2B5EF4-FFF2-40B4-BE49-F238E27FC236}">
                    <a16:creationId xmlns:a16="http://schemas.microsoft.com/office/drawing/2014/main" id="{C9B62562-BB21-4CA2-863F-0C04AE9BF221}"/>
                  </a:ext>
                </a:extLst>
              </p:cNvPr>
              <p:cNvGraphicFramePr>
                <a:graphicFrameLocks noChangeAspect="1"/>
              </p:cNvGraphicFramePr>
              <p:nvPr>
                <p:extLst>
                  <p:ext uri="{D42A27DB-BD31-4B8C-83A1-F6EECF244321}">
                    <p14:modId xmlns:p14="http://schemas.microsoft.com/office/powerpoint/2010/main" val="1719502509"/>
                  </p:ext>
                </p:extLst>
              </p:nvPr>
            </p:nvGraphicFramePr>
            <p:xfrm>
              <a:off x="5902813" y="6356349"/>
              <a:ext cx="386372" cy="361480"/>
            </p:xfrm>
            <a:graphic>
              <a:graphicData uri="http://schemas.microsoft.com/office/drawing/2017/model3d">
                <am3d:model3d r:embed="rId6">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7"/>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0" name="3D Model 9" descr="Car character">
                <a:extLst>
                  <a:ext uri="{FF2B5EF4-FFF2-40B4-BE49-F238E27FC236}">
                    <a16:creationId xmlns:a16="http://schemas.microsoft.com/office/drawing/2014/main" id="{C9B62562-BB21-4CA2-863F-0C04AE9BF221}"/>
                  </a:ext>
                </a:extLst>
              </p:cNvPr>
              <p:cNvPicPr>
                <a:picLocks noGrp="1" noRot="1" noChangeAspect="1" noMove="1" noResize="1" noEditPoints="1" noAdjustHandles="1" noChangeArrowheads="1" noChangeShapeType="1" noCrop="1"/>
              </p:cNvPicPr>
              <p:nvPr/>
            </p:nvPicPr>
            <p:blipFill>
              <a:blip r:embed="rId8"/>
              <a:stretch>
                <a:fillRect/>
              </a:stretch>
            </p:blipFill>
            <p:spPr>
              <a:xfrm>
                <a:off x="5902813" y="6356349"/>
                <a:ext cx="386372" cy="361480"/>
              </a:xfrm>
              <a:prstGeom prst="rect">
                <a:avLst/>
              </a:prstGeom>
            </p:spPr>
          </p:pic>
        </mc:Fallback>
      </mc:AlternateContent>
    </p:spTree>
    <p:extLst>
      <p:ext uri="{BB962C8B-B14F-4D97-AF65-F5344CB8AC3E}">
        <p14:creationId xmlns:p14="http://schemas.microsoft.com/office/powerpoint/2010/main" val="189594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A744-E660-496D-9149-6C4A473AD8B4}"/>
              </a:ext>
            </a:extLst>
          </p:cNvPr>
          <p:cNvSpPr>
            <a:spLocks noGrp="1"/>
          </p:cNvSpPr>
          <p:nvPr>
            <p:ph type="title"/>
          </p:nvPr>
        </p:nvSpPr>
        <p:spPr>
          <a:xfrm>
            <a:off x="838200" y="318920"/>
            <a:ext cx="10515600" cy="1190958"/>
          </a:xfrm>
        </p:spPr>
        <p:txBody>
          <a:bodyPr>
            <a:normAutofit fontScale="90000"/>
          </a:bodyPr>
          <a:lstStyle/>
          <a:p>
            <a:r>
              <a:rPr lang="en-US" sz="5400" b="1" dirty="0">
                <a:solidFill>
                  <a:schemeClr val="accent1">
                    <a:lumMod val="75000"/>
                  </a:schemeClr>
                </a:solidFill>
                <a:latin typeface="Times New Roman" panose="02020603050405020304" pitchFamily="18" charset="0"/>
                <a:cs typeface="Times New Roman" panose="02020603050405020304" pitchFamily="18" charset="0"/>
              </a:rPr>
              <a:t>The Data</a:t>
            </a:r>
            <a:br>
              <a:rPr lang="en-US" dirty="0"/>
            </a:br>
            <a:endParaRPr lang="en-US" dirty="0"/>
          </a:p>
        </p:txBody>
      </p:sp>
      <p:sp>
        <p:nvSpPr>
          <p:cNvPr id="15" name="Date Placeholder 3">
            <a:extLst>
              <a:ext uri="{FF2B5EF4-FFF2-40B4-BE49-F238E27FC236}">
                <a16:creationId xmlns:a16="http://schemas.microsoft.com/office/drawing/2014/main" id="{182C1AD1-5CE5-495E-B352-2D16EEEDEA56}"/>
              </a:ext>
            </a:extLst>
          </p:cNvPr>
          <p:cNvSpPr>
            <a:spLocks noGrp="1"/>
          </p:cNvSpPr>
          <p:nvPr>
            <p:ph type="dt" sz="half" idx="10"/>
          </p:nvPr>
        </p:nvSpPr>
        <p:spPr/>
        <p:txBody>
          <a:bodyPr/>
          <a:lstStyle/>
          <a:p>
            <a:r>
              <a:rPr lang="en-US" dirty="0"/>
              <a:t>1/07/2020</a:t>
            </a:r>
          </a:p>
        </p:txBody>
      </p:sp>
      <p:sp>
        <p:nvSpPr>
          <p:cNvPr id="5" name="Slide Number Placeholder 4">
            <a:extLst>
              <a:ext uri="{FF2B5EF4-FFF2-40B4-BE49-F238E27FC236}">
                <a16:creationId xmlns:a16="http://schemas.microsoft.com/office/drawing/2014/main" id="{454A9ED8-AD6E-459E-A98D-0462A191AAC8}"/>
              </a:ext>
            </a:extLst>
          </p:cNvPr>
          <p:cNvSpPr>
            <a:spLocks noGrp="1"/>
          </p:cNvSpPr>
          <p:nvPr>
            <p:ph type="sldNum" sz="quarter" idx="12"/>
          </p:nvPr>
        </p:nvSpPr>
        <p:spPr/>
        <p:txBody>
          <a:bodyPr/>
          <a:lstStyle/>
          <a:p>
            <a:fld id="{E25E4727-879C-46F9-A21A-7BD71216296C}" type="slidenum">
              <a:rPr lang="en-US" smtClean="0"/>
              <a:t>4</a:t>
            </a:fld>
            <a:endParaRPr lang="en-US"/>
          </a:p>
        </p:txBody>
      </p:sp>
      <p:sp>
        <p:nvSpPr>
          <p:cNvPr id="3" name="TextBox 2">
            <a:extLst>
              <a:ext uri="{FF2B5EF4-FFF2-40B4-BE49-F238E27FC236}">
                <a16:creationId xmlns:a16="http://schemas.microsoft.com/office/drawing/2014/main" id="{A6F1EE2B-28A1-42A4-9C33-F06AC3ABCB51}"/>
              </a:ext>
            </a:extLst>
          </p:cNvPr>
          <p:cNvSpPr txBox="1"/>
          <p:nvPr/>
        </p:nvSpPr>
        <p:spPr>
          <a:xfrm>
            <a:off x="838200" y="1166650"/>
            <a:ext cx="9787759" cy="738664"/>
          </a:xfrm>
          <a:prstGeom prst="rect">
            <a:avLst/>
          </a:prstGeom>
          <a:noFill/>
        </p:spPr>
        <p:txBody>
          <a:bodyPr wrap="square" rtlCol="0">
            <a:spAutoFit/>
          </a:bodyPr>
          <a:lstStyle/>
          <a:p>
            <a:r>
              <a:rPr lang="en-US" sz="2400" dirty="0"/>
              <a:t>The data used in this project came from the Kaggle.com website. </a:t>
            </a:r>
          </a:p>
          <a:p>
            <a:endParaRPr lang="en-US" dirty="0"/>
          </a:p>
        </p:txBody>
      </p:sp>
      <p:sp>
        <p:nvSpPr>
          <p:cNvPr id="4" name="TextBox 3">
            <a:extLst>
              <a:ext uri="{FF2B5EF4-FFF2-40B4-BE49-F238E27FC236}">
                <a16:creationId xmlns:a16="http://schemas.microsoft.com/office/drawing/2014/main" id="{DACD9862-E08E-4F83-8BA2-1B2D470B1592}"/>
              </a:ext>
            </a:extLst>
          </p:cNvPr>
          <p:cNvSpPr txBox="1"/>
          <p:nvPr/>
        </p:nvSpPr>
        <p:spPr>
          <a:xfrm>
            <a:off x="818613" y="1841242"/>
            <a:ext cx="9469582" cy="5016758"/>
          </a:xfrm>
          <a:prstGeom prst="rect">
            <a:avLst/>
          </a:prstGeom>
          <a:noFill/>
        </p:spPr>
        <p:txBody>
          <a:bodyPr wrap="square" rtlCol="0">
            <a:spAutoFit/>
          </a:bodyPr>
          <a:lstStyle/>
          <a:p>
            <a:r>
              <a:rPr lang="en-US" sz="3200" b="1" dirty="0">
                <a:solidFill>
                  <a:schemeClr val="accent5">
                    <a:lumMod val="50000"/>
                  </a:schemeClr>
                </a:solidFill>
              </a:rPr>
              <a:t>Data Cleanup &amp; Analysis</a:t>
            </a:r>
          </a:p>
          <a:p>
            <a:r>
              <a:rPr lang="en-US" sz="2400" dirty="0"/>
              <a:t>The original data set contained  2.25 million historical records and was too large to read into a jupyter notebook.</a:t>
            </a:r>
          </a:p>
          <a:p>
            <a:endParaRPr lang="en-US" sz="2400" dirty="0"/>
          </a:p>
          <a:p>
            <a:r>
              <a:rPr lang="en-US" sz="2400" dirty="0"/>
              <a:t>The first step was to decide what attributes to use in our analysis. Data that was not pertinent to our analysis was omitted from the original dataset.</a:t>
            </a:r>
          </a:p>
          <a:p>
            <a:endParaRPr lang="en-US" sz="2400" dirty="0"/>
          </a:p>
          <a:p>
            <a:r>
              <a:rPr lang="en-US" sz="2400" dirty="0"/>
              <a:t>Still too large, to read-in, we broke the data set up into four csv files. Once read-in, we concatenated the files for use in our analysis.</a:t>
            </a:r>
          </a:p>
          <a:p>
            <a:endParaRPr lang="en-US" dirty="0"/>
          </a:p>
          <a:p>
            <a:endParaRPr lang="en-US" dirty="0"/>
          </a:p>
          <a:p>
            <a:endParaRPr lang="en-US" dirty="0"/>
          </a:p>
          <a:p>
            <a:endParaRPr lang="en-US" dirty="0"/>
          </a:p>
        </p:txBody>
      </p:sp>
      <mc:AlternateContent xmlns:mc="http://schemas.openxmlformats.org/markup-compatibility/2006" xmlns:am3d="http://schemas.microsoft.com/office/drawing/2017/model3d">
        <mc:Choice Requires="am3d">
          <p:graphicFrame>
            <p:nvGraphicFramePr>
              <p:cNvPr id="11" name="3D Model 10" descr="Car character">
                <a:extLst>
                  <a:ext uri="{FF2B5EF4-FFF2-40B4-BE49-F238E27FC236}">
                    <a16:creationId xmlns:a16="http://schemas.microsoft.com/office/drawing/2014/main" id="{8F1C3DC7-71CB-4E35-8F63-F71EAEE3CB81}"/>
                  </a:ext>
                </a:extLst>
              </p:cNvPr>
              <p:cNvGraphicFramePr>
                <a:graphicFrameLocks noChangeAspect="1"/>
              </p:cNvGraphicFramePr>
              <p:nvPr>
                <p:extLst>
                  <p:ext uri="{D42A27DB-BD31-4B8C-83A1-F6EECF244321}">
                    <p14:modId xmlns:p14="http://schemas.microsoft.com/office/powerpoint/2010/main" val="1719502509"/>
                  </p:ext>
                </p:extLst>
              </p:nvPr>
            </p:nvGraphicFramePr>
            <p:xfrm>
              <a:off x="5902813" y="6356349"/>
              <a:ext cx="386372" cy="361480"/>
            </p:xfrm>
            <a:graphic>
              <a:graphicData uri="http://schemas.microsoft.com/office/drawing/2017/model3d">
                <am3d:model3d r:embed="rId2">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3"/>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1" name="3D Model 10" descr="Car character">
                <a:extLst>
                  <a:ext uri="{FF2B5EF4-FFF2-40B4-BE49-F238E27FC236}">
                    <a16:creationId xmlns:a16="http://schemas.microsoft.com/office/drawing/2014/main" id="{8F1C3DC7-71CB-4E35-8F63-F71EAEE3CB81}"/>
                  </a:ext>
                </a:extLst>
              </p:cNvPr>
              <p:cNvPicPr>
                <a:picLocks noGrp="1" noRot="1" noChangeAspect="1" noMove="1" noResize="1" noEditPoints="1" noAdjustHandles="1" noChangeArrowheads="1" noChangeShapeType="1" noCrop="1"/>
              </p:cNvPicPr>
              <p:nvPr/>
            </p:nvPicPr>
            <p:blipFill>
              <a:blip r:embed="rId4"/>
              <a:stretch>
                <a:fillRect/>
              </a:stretch>
            </p:blipFill>
            <p:spPr>
              <a:xfrm>
                <a:off x="5902813" y="6356349"/>
                <a:ext cx="386372" cy="361480"/>
              </a:xfrm>
              <a:prstGeom prst="rect">
                <a:avLst/>
              </a:prstGeom>
            </p:spPr>
          </p:pic>
        </mc:Fallback>
      </mc:AlternateContent>
    </p:spTree>
    <p:extLst>
      <p:ext uri="{BB962C8B-B14F-4D97-AF65-F5344CB8AC3E}">
        <p14:creationId xmlns:p14="http://schemas.microsoft.com/office/powerpoint/2010/main" val="617809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A744-E660-496D-9149-6C4A473AD8B4}"/>
              </a:ext>
            </a:extLst>
          </p:cNvPr>
          <p:cNvSpPr>
            <a:spLocks noGrp="1"/>
          </p:cNvSpPr>
          <p:nvPr>
            <p:ph type="title"/>
          </p:nvPr>
        </p:nvSpPr>
        <p:spPr>
          <a:xfrm>
            <a:off x="838200" y="318920"/>
            <a:ext cx="10515600" cy="1190958"/>
          </a:xfrm>
        </p:spPr>
        <p:txBody>
          <a:bodyPr>
            <a:normAutofit fontScale="90000"/>
          </a:bodyPr>
          <a:lstStyle/>
          <a:p>
            <a:r>
              <a:rPr lang="en-US" sz="5400" b="1" dirty="0">
                <a:solidFill>
                  <a:schemeClr val="accent1">
                    <a:lumMod val="75000"/>
                  </a:schemeClr>
                </a:solidFill>
                <a:latin typeface="Times New Roman" panose="02020603050405020304" pitchFamily="18" charset="0"/>
                <a:cs typeface="Times New Roman" panose="02020603050405020304" pitchFamily="18" charset="0"/>
              </a:rPr>
              <a:t>Concatenation</a:t>
            </a:r>
            <a:br>
              <a:rPr lang="en-US" dirty="0"/>
            </a:br>
            <a:endParaRPr lang="en-US" dirty="0"/>
          </a:p>
        </p:txBody>
      </p:sp>
      <p:sp>
        <p:nvSpPr>
          <p:cNvPr id="15" name="Date Placeholder 3">
            <a:extLst>
              <a:ext uri="{FF2B5EF4-FFF2-40B4-BE49-F238E27FC236}">
                <a16:creationId xmlns:a16="http://schemas.microsoft.com/office/drawing/2014/main" id="{182C1AD1-5CE5-495E-B352-2D16EEEDEA56}"/>
              </a:ext>
            </a:extLst>
          </p:cNvPr>
          <p:cNvSpPr>
            <a:spLocks noGrp="1"/>
          </p:cNvSpPr>
          <p:nvPr>
            <p:ph type="dt" sz="half" idx="10"/>
          </p:nvPr>
        </p:nvSpPr>
        <p:spPr/>
        <p:txBody>
          <a:bodyPr/>
          <a:lstStyle/>
          <a:p>
            <a:r>
              <a:rPr lang="en-US" dirty="0"/>
              <a:t>1/07/2020</a:t>
            </a:r>
          </a:p>
        </p:txBody>
      </p:sp>
      <p:sp>
        <p:nvSpPr>
          <p:cNvPr id="5" name="Slide Number Placeholder 4">
            <a:extLst>
              <a:ext uri="{FF2B5EF4-FFF2-40B4-BE49-F238E27FC236}">
                <a16:creationId xmlns:a16="http://schemas.microsoft.com/office/drawing/2014/main" id="{454A9ED8-AD6E-459E-A98D-0462A191AAC8}"/>
              </a:ext>
            </a:extLst>
          </p:cNvPr>
          <p:cNvSpPr>
            <a:spLocks noGrp="1"/>
          </p:cNvSpPr>
          <p:nvPr>
            <p:ph type="sldNum" sz="quarter" idx="12"/>
          </p:nvPr>
        </p:nvSpPr>
        <p:spPr/>
        <p:txBody>
          <a:bodyPr/>
          <a:lstStyle/>
          <a:p>
            <a:fld id="{E25E4727-879C-46F9-A21A-7BD71216296C}" type="slidenum">
              <a:rPr lang="en-US" smtClean="0"/>
              <a:t>5</a:t>
            </a:fld>
            <a:endParaRPr lang="en-US"/>
          </a:p>
        </p:txBody>
      </p:sp>
      <p:pic>
        <p:nvPicPr>
          <p:cNvPr id="6" name="Picture 5">
            <a:extLst>
              <a:ext uri="{FF2B5EF4-FFF2-40B4-BE49-F238E27FC236}">
                <a16:creationId xmlns:a16="http://schemas.microsoft.com/office/drawing/2014/main" id="{4D2CA4C0-95FE-4E48-B878-65D186E2C5E0}"/>
              </a:ext>
            </a:extLst>
          </p:cNvPr>
          <p:cNvPicPr preferRelativeResize="0">
            <a:picLocks/>
          </p:cNvPicPr>
          <p:nvPr/>
        </p:nvPicPr>
        <p:blipFill rotWithShape="1">
          <a:blip r:embed="rId2"/>
          <a:srcRect l="24663" t="26514" r="17844" b="11111"/>
          <a:stretch/>
        </p:blipFill>
        <p:spPr>
          <a:xfrm>
            <a:off x="2013204" y="945929"/>
            <a:ext cx="7779217" cy="5311201"/>
          </a:xfrm>
          <a:prstGeom prst="rect">
            <a:avLst/>
          </a:prstGeom>
        </p:spPr>
      </p:pic>
      <mc:AlternateContent xmlns:mc="http://schemas.openxmlformats.org/markup-compatibility/2006" xmlns:am3d="http://schemas.microsoft.com/office/drawing/2017/model3d">
        <mc:Choice Requires="am3d">
          <p:graphicFrame>
            <p:nvGraphicFramePr>
              <p:cNvPr id="12" name="3D Model 11" descr="Car character">
                <a:extLst>
                  <a:ext uri="{FF2B5EF4-FFF2-40B4-BE49-F238E27FC236}">
                    <a16:creationId xmlns:a16="http://schemas.microsoft.com/office/drawing/2014/main" id="{A3071E00-E8AC-4BA8-A651-38D9B8431992}"/>
                  </a:ext>
                </a:extLst>
              </p:cNvPr>
              <p:cNvGraphicFramePr>
                <a:graphicFrameLocks noChangeAspect="1"/>
              </p:cNvGraphicFramePr>
              <p:nvPr>
                <p:extLst>
                  <p:ext uri="{D42A27DB-BD31-4B8C-83A1-F6EECF244321}">
                    <p14:modId xmlns:p14="http://schemas.microsoft.com/office/powerpoint/2010/main" val="1719502509"/>
                  </p:ext>
                </p:extLst>
              </p:nvPr>
            </p:nvGraphicFramePr>
            <p:xfrm>
              <a:off x="5902813" y="6356349"/>
              <a:ext cx="386372" cy="361480"/>
            </p:xfrm>
            <a:graphic>
              <a:graphicData uri="http://schemas.microsoft.com/office/drawing/2017/model3d">
                <am3d:model3d r:embed="rId3">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4"/>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2" name="3D Model 11" descr="Car character">
                <a:extLst>
                  <a:ext uri="{FF2B5EF4-FFF2-40B4-BE49-F238E27FC236}">
                    <a16:creationId xmlns:a16="http://schemas.microsoft.com/office/drawing/2014/main" id="{A3071E00-E8AC-4BA8-A651-38D9B8431992}"/>
                  </a:ext>
                </a:extLst>
              </p:cNvPr>
              <p:cNvPicPr>
                <a:picLocks noGrp="1" noRot="1" noChangeAspect="1" noMove="1" noResize="1" noEditPoints="1" noAdjustHandles="1" noChangeArrowheads="1" noChangeShapeType="1" noCrop="1"/>
              </p:cNvPicPr>
              <p:nvPr/>
            </p:nvPicPr>
            <p:blipFill>
              <a:blip r:embed="rId5"/>
              <a:stretch>
                <a:fillRect/>
              </a:stretch>
            </p:blipFill>
            <p:spPr>
              <a:xfrm>
                <a:off x="5902813" y="6356349"/>
                <a:ext cx="386372" cy="361480"/>
              </a:xfrm>
              <a:prstGeom prst="rect">
                <a:avLst/>
              </a:prstGeom>
            </p:spPr>
          </p:pic>
        </mc:Fallback>
      </mc:AlternateContent>
    </p:spTree>
    <p:extLst>
      <p:ext uri="{BB962C8B-B14F-4D97-AF65-F5344CB8AC3E}">
        <p14:creationId xmlns:p14="http://schemas.microsoft.com/office/powerpoint/2010/main" val="3979610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A744-E660-496D-9149-6C4A473AD8B4}"/>
              </a:ext>
            </a:extLst>
          </p:cNvPr>
          <p:cNvSpPr>
            <a:spLocks noGrp="1"/>
          </p:cNvSpPr>
          <p:nvPr>
            <p:ph type="title"/>
          </p:nvPr>
        </p:nvSpPr>
        <p:spPr>
          <a:xfrm>
            <a:off x="838200" y="318920"/>
            <a:ext cx="10515600" cy="1190958"/>
          </a:xfrm>
        </p:spPr>
        <p:txBody>
          <a:bodyPr>
            <a:normAutofit fontScale="90000"/>
          </a:bodyPr>
          <a:lstStyle/>
          <a:p>
            <a:r>
              <a:rPr lang="en-US" sz="5400" b="1" dirty="0">
                <a:solidFill>
                  <a:schemeClr val="accent1">
                    <a:lumMod val="75000"/>
                  </a:schemeClr>
                </a:solidFill>
                <a:latin typeface="Times New Roman" panose="02020603050405020304" pitchFamily="18" charset="0"/>
                <a:cs typeface="Times New Roman" panose="02020603050405020304" pitchFamily="18" charset="0"/>
              </a:rPr>
              <a:t>Fact Tidbits</a:t>
            </a:r>
            <a:br>
              <a:rPr lang="en-US" dirty="0"/>
            </a:br>
            <a:endParaRPr lang="en-US" dirty="0"/>
          </a:p>
        </p:txBody>
      </p:sp>
      <p:sp>
        <p:nvSpPr>
          <p:cNvPr id="15" name="Date Placeholder 3">
            <a:extLst>
              <a:ext uri="{FF2B5EF4-FFF2-40B4-BE49-F238E27FC236}">
                <a16:creationId xmlns:a16="http://schemas.microsoft.com/office/drawing/2014/main" id="{182C1AD1-5CE5-495E-B352-2D16EEEDEA56}"/>
              </a:ext>
            </a:extLst>
          </p:cNvPr>
          <p:cNvSpPr>
            <a:spLocks noGrp="1"/>
          </p:cNvSpPr>
          <p:nvPr>
            <p:ph type="dt" sz="half" idx="10"/>
          </p:nvPr>
        </p:nvSpPr>
        <p:spPr/>
        <p:txBody>
          <a:bodyPr/>
          <a:lstStyle/>
          <a:p>
            <a:r>
              <a:rPr lang="en-US" dirty="0"/>
              <a:t>1/07/2020</a:t>
            </a:r>
          </a:p>
        </p:txBody>
      </p:sp>
      <p:sp>
        <p:nvSpPr>
          <p:cNvPr id="5" name="Slide Number Placeholder 4">
            <a:extLst>
              <a:ext uri="{FF2B5EF4-FFF2-40B4-BE49-F238E27FC236}">
                <a16:creationId xmlns:a16="http://schemas.microsoft.com/office/drawing/2014/main" id="{454A9ED8-AD6E-459E-A98D-0462A191AAC8}"/>
              </a:ext>
            </a:extLst>
          </p:cNvPr>
          <p:cNvSpPr>
            <a:spLocks noGrp="1"/>
          </p:cNvSpPr>
          <p:nvPr>
            <p:ph type="sldNum" sz="quarter" idx="12"/>
          </p:nvPr>
        </p:nvSpPr>
        <p:spPr/>
        <p:txBody>
          <a:bodyPr/>
          <a:lstStyle/>
          <a:p>
            <a:fld id="{E25E4727-879C-46F9-A21A-7BD71216296C}" type="slidenum">
              <a:rPr lang="en-US" smtClean="0"/>
              <a:t>6</a:t>
            </a:fld>
            <a:endParaRPr lang="en-US"/>
          </a:p>
        </p:txBody>
      </p:sp>
      <p:sp>
        <p:nvSpPr>
          <p:cNvPr id="3" name="TextBox 2">
            <a:extLst>
              <a:ext uri="{FF2B5EF4-FFF2-40B4-BE49-F238E27FC236}">
                <a16:creationId xmlns:a16="http://schemas.microsoft.com/office/drawing/2014/main" id="{A6F1EE2B-28A1-42A4-9C33-F06AC3ABCB51}"/>
              </a:ext>
            </a:extLst>
          </p:cNvPr>
          <p:cNvSpPr txBox="1"/>
          <p:nvPr/>
        </p:nvSpPr>
        <p:spPr>
          <a:xfrm>
            <a:off x="943689" y="1720840"/>
            <a:ext cx="9038511" cy="3416320"/>
          </a:xfrm>
          <a:prstGeom prst="rect">
            <a:avLst/>
          </a:prstGeom>
          <a:noFill/>
        </p:spPr>
        <p:txBody>
          <a:bodyPr wrap="square" rtlCol="0">
            <a:spAutoFit/>
          </a:bodyPr>
          <a:lstStyle/>
          <a:p>
            <a:r>
              <a:rPr lang="en-US" sz="3600" dirty="0"/>
              <a:t>In 2019, it was reported that there are more than 128 million households in the U.S.</a:t>
            </a:r>
          </a:p>
          <a:p>
            <a:endParaRPr lang="en-US" sz="3600" dirty="0"/>
          </a:p>
          <a:p>
            <a:r>
              <a:rPr lang="en-US" sz="3600" dirty="0"/>
              <a:t>It is projected that by 2020 there will be more than 230 million licensed drivers in the U.S.(Wagner, 2019)</a:t>
            </a:r>
          </a:p>
        </p:txBody>
      </p:sp>
      <mc:AlternateContent xmlns:mc="http://schemas.openxmlformats.org/markup-compatibility/2006" xmlns:am3d="http://schemas.microsoft.com/office/drawing/2017/model3d">
        <mc:Choice Requires="am3d">
          <p:graphicFrame>
            <p:nvGraphicFramePr>
              <p:cNvPr id="8" name="3D Model 7" descr="Car character">
                <a:extLst>
                  <a:ext uri="{FF2B5EF4-FFF2-40B4-BE49-F238E27FC236}">
                    <a16:creationId xmlns:a16="http://schemas.microsoft.com/office/drawing/2014/main" id="{98D7E761-628B-4697-A56B-7C0C22EC6290}"/>
                  </a:ext>
                </a:extLst>
              </p:cNvPr>
              <p:cNvGraphicFramePr>
                <a:graphicFrameLocks noChangeAspect="1"/>
              </p:cNvGraphicFramePr>
              <p:nvPr>
                <p:extLst>
                  <p:ext uri="{D42A27DB-BD31-4B8C-83A1-F6EECF244321}">
                    <p14:modId xmlns:p14="http://schemas.microsoft.com/office/powerpoint/2010/main" val="1719502509"/>
                  </p:ext>
                </p:extLst>
              </p:nvPr>
            </p:nvGraphicFramePr>
            <p:xfrm>
              <a:off x="5902813" y="6356349"/>
              <a:ext cx="386372" cy="361480"/>
            </p:xfrm>
            <a:graphic>
              <a:graphicData uri="http://schemas.microsoft.com/office/drawing/2017/model3d">
                <am3d:model3d r:embed="rId2">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3"/>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8" name="3D Model 7" descr="Car character">
                <a:extLst>
                  <a:ext uri="{FF2B5EF4-FFF2-40B4-BE49-F238E27FC236}">
                    <a16:creationId xmlns:a16="http://schemas.microsoft.com/office/drawing/2014/main" id="{98D7E761-628B-4697-A56B-7C0C22EC6290}"/>
                  </a:ext>
                </a:extLst>
              </p:cNvPr>
              <p:cNvPicPr>
                <a:picLocks noGrp="1" noRot="1" noChangeAspect="1" noMove="1" noResize="1" noEditPoints="1" noAdjustHandles="1" noChangeArrowheads="1" noChangeShapeType="1" noCrop="1"/>
              </p:cNvPicPr>
              <p:nvPr/>
            </p:nvPicPr>
            <p:blipFill>
              <a:blip r:embed="rId4"/>
              <a:stretch>
                <a:fillRect/>
              </a:stretch>
            </p:blipFill>
            <p:spPr>
              <a:xfrm>
                <a:off x="5902813" y="6356349"/>
                <a:ext cx="386372" cy="361480"/>
              </a:xfrm>
              <a:prstGeom prst="rect">
                <a:avLst/>
              </a:prstGeom>
            </p:spPr>
          </p:pic>
        </mc:Fallback>
      </mc:AlternateContent>
    </p:spTree>
    <p:extLst>
      <p:ext uri="{BB962C8B-B14F-4D97-AF65-F5344CB8AC3E}">
        <p14:creationId xmlns:p14="http://schemas.microsoft.com/office/powerpoint/2010/main" val="683953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181A204A-410A-4779-90C3-C271701CF88E}"/>
              </a:ext>
            </a:extLst>
          </p:cNvPr>
          <p:cNvSpPr>
            <a:spLocks noGrp="1"/>
          </p:cNvSpPr>
          <p:nvPr>
            <p:ph type="dt" sz="half" idx="10"/>
          </p:nvPr>
        </p:nvSpPr>
        <p:spPr/>
        <p:txBody>
          <a:bodyPr/>
          <a:lstStyle/>
          <a:p>
            <a:r>
              <a:rPr lang="en-US" dirty="0"/>
              <a:t>1/07/2020</a:t>
            </a:r>
          </a:p>
        </p:txBody>
      </p:sp>
      <p:sp>
        <p:nvSpPr>
          <p:cNvPr id="6" name="Slide Number Placeholder 5">
            <a:extLst>
              <a:ext uri="{FF2B5EF4-FFF2-40B4-BE49-F238E27FC236}">
                <a16:creationId xmlns:a16="http://schemas.microsoft.com/office/drawing/2014/main" id="{A25871FA-22E4-4728-8397-A9B7B9243912}"/>
              </a:ext>
            </a:extLst>
          </p:cNvPr>
          <p:cNvSpPr>
            <a:spLocks noGrp="1"/>
          </p:cNvSpPr>
          <p:nvPr>
            <p:ph type="sldNum" sz="quarter" idx="12"/>
          </p:nvPr>
        </p:nvSpPr>
        <p:spPr/>
        <p:txBody>
          <a:bodyPr/>
          <a:lstStyle/>
          <a:p>
            <a:r>
              <a:rPr lang="en-US" dirty="0"/>
              <a:t>5</a:t>
            </a:r>
          </a:p>
        </p:txBody>
      </p:sp>
      <p:pic>
        <p:nvPicPr>
          <p:cNvPr id="12290" name="Picture 2" descr="Futurama Fry meme with caption about blog post traffic">
            <a:extLst>
              <a:ext uri="{FF2B5EF4-FFF2-40B4-BE49-F238E27FC236}">
                <a16:creationId xmlns:a16="http://schemas.microsoft.com/office/drawing/2014/main" id="{A9E5EEA3-8A9B-43FB-B574-A5138A33C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776" y="744582"/>
            <a:ext cx="7158446" cy="53688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36E7882-92A8-4A1E-ADA3-903E6CA350E2}"/>
              </a:ext>
            </a:extLst>
          </p:cNvPr>
          <p:cNvSpPr txBox="1"/>
          <p:nvPr/>
        </p:nvSpPr>
        <p:spPr>
          <a:xfrm>
            <a:off x="8132812" y="6171683"/>
            <a:ext cx="1542410" cy="369332"/>
          </a:xfrm>
          <a:prstGeom prst="rect">
            <a:avLst/>
          </a:prstGeom>
          <a:noFill/>
        </p:spPr>
        <p:txBody>
          <a:bodyPr wrap="none" rtlCol="0">
            <a:spAutoFit/>
          </a:bodyPr>
          <a:lstStyle/>
          <a:p>
            <a:r>
              <a:rPr lang="en-US" dirty="0"/>
              <a:t>(Vaughan, ND)</a:t>
            </a:r>
          </a:p>
        </p:txBody>
      </p:sp>
      <mc:AlternateContent xmlns:mc="http://schemas.openxmlformats.org/markup-compatibility/2006" xmlns:am3d="http://schemas.microsoft.com/office/drawing/2017/model3d">
        <mc:Choice Requires="am3d">
          <p:graphicFrame>
            <p:nvGraphicFramePr>
              <p:cNvPr id="12" name="3D Model 11" descr="Car character">
                <a:extLst>
                  <a:ext uri="{FF2B5EF4-FFF2-40B4-BE49-F238E27FC236}">
                    <a16:creationId xmlns:a16="http://schemas.microsoft.com/office/drawing/2014/main" id="{A172CA92-1101-4947-9D44-ECAF3CA6ACE7}"/>
                  </a:ext>
                </a:extLst>
              </p:cNvPr>
              <p:cNvGraphicFramePr>
                <a:graphicFrameLocks noChangeAspect="1"/>
              </p:cNvGraphicFramePr>
              <p:nvPr>
                <p:extLst>
                  <p:ext uri="{D42A27DB-BD31-4B8C-83A1-F6EECF244321}">
                    <p14:modId xmlns:p14="http://schemas.microsoft.com/office/powerpoint/2010/main" val="1719502509"/>
                  </p:ext>
                </p:extLst>
              </p:nvPr>
            </p:nvGraphicFramePr>
            <p:xfrm>
              <a:off x="5902813" y="6356349"/>
              <a:ext cx="386372" cy="361480"/>
            </p:xfrm>
            <a:graphic>
              <a:graphicData uri="http://schemas.microsoft.com/office/drawing/2017/model3d">
                <am3d:model3d r:embed="rId3">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4"/>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2" name="3D Model 11" descr="Car character">
                <a:extLst>
                  <a:ext uri="{FF2B5EF4-FFF2-40B4-BE49-F238E27FC236}">
                    <a16:creationId xmlns:a16="http://schemas.microsoft.com/office/drawing/2014/main" id="{A172CA92-1101-4947-9D44-ECAF3CA6ACE7}"/>
                  </a:ext>
                </a:extLst>
              </p:cNvPr>
              <p:cNvPicPr>
                <a:picLocks noGrp="1" noRot="1" noChangeAspect="1" noMove="1" noResize="1" noEditPoints="1" noAdjustHandles="1" noChangeArrowheads="1" noChangeShapeType="1" noCrop="1"/>
              </p:cNvPicPr>
              <p:nvPr/>
            </p:nvPicPr>
            <p:blipFill>
              <a:blip r:embed="rId5"/>
              <a:stretch>
                <a:fillRect/>
              </a:stretch>
            </p:blipFill>
            <p:spPr>
              <a:xfrm>
                <a:off x="5902813" y="6356349"/>
                <a:ext cx="386372" cy="361480"/>
              </a:xfrm>
              <a:prstGeom prst="rect">
                <a:avLst/>
              </a:prstGeom>
            </p:spPr>
          </p:pic>
        </mc:Fallback>
      </mc:AlternateContent>
      <p:sp>
        <p:nvSpPr>
          <p:cNvPr id="5" name="TextBox 4">
            <a:extLst>
              <a:ext uri="{FF2B5EF4-FFF2-40B4-BE49-F238E27FC236}">
                <a16:creationId xmlns:a16="http://schemas.microsoft.com/office/drawing/2014/main" id="{C63F2B34-E045-4839-9C74-B03CD200A941}"/>
              </a:ext>
            </a:extLst>
          </p:cNvPr>
          <p:cNvSpPr txBox="1"/>
          <p:nvPr/>
        </p:nvSpPr>
        <p:spPr>
          <a:xfrm rot="19163226">
            <a:off x="1406485" y="478432"/>
            <a:ext cx="1606629" cy="369332"/>
          </a:xfrm>
          <a:prstGeom prst="rect">
            <a:avLst/>
          </a:prstGeom>
          <a:noFill/>
        </p:spPr>
        <p:txBody>
          <a:bodyPr wrap="square" rtlCol="0">
            <a:spAutoFit/>
          </a:bodyPr>
          <a:lstStyle/>
          <a:p>
            <a:r>
              <a:rPr lang="en-US" dirty="0"/>
              <a:t>A little Humor</a:t>
            </a:r>
          </a:p>
        </p:txBody>
      </p:sp>
    </p:spTree>
    <p:extLst>
      <p:ext uri="{BB962C8B-B14F-4D97-AF65-F5344CB8AC3E}">
        <p14:creationId xmlns:p14="http://schemas.microsoft.com/office/powerpoint/2010/main" val="417350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181A204A-410A-4779-90C3-C271701CF88E}"/>
              </a:ext>
            </a:extLst>
          </p:cNvPr>
          <p:cNvSpPr>
            <a:spLocks noGrp="1"/>
          </p:cNvSpPr>
          <p:nvPr>
            <p:ph type="dt" sz="half" idx="10"/>
          </p:nvPr>
        </p:nvSpPr>
        <p:spPr/>
        <p:txBody>
          <a:bodyPr/>
          <a:lstStyle/>
          <a:p>
            <a:r>
              <a:rPr lang="en-US" dirty="0"/>
              <a:t>1/07/2020</a:t>
            </a:r>
          </a:p>
        </p:txBody>
      </p:sp>
      <p:sp>
        <p:nvSpPr>
          <p:cNvPr id="6" name="Slide Number Placeholder 5">
            <a:extLst>
              <a:ext uri="{FF2B5EF4-FFF2-40B4-BE49-F238E27FC236}">
                <a16:creationId xmlns:a16="http://schemas.microsoft.com/office/drawing/2014/main" id="{A25871FA-22E4-4728-8397-A9B7B9243912}"/>
              </a:ext>
            </a:extLst>
          </p:cNvPr>
          <p:cNvSpPr>
            <a:spLocks noGrp="1"/>
          </p:cNvSpPr>
          <p:nvPr>
            <p:ph type="sldNum" sz="quarter" idx="12"/>
          </p:nvPr>
        </p:nvSpPr>
        <p:spPr/>
        <p:txBody>
          <a:bodyPr/>
          <a:lstStyle/>
          <a:p>
            <a:r>
              <a:rPr lang="en-US" dirty="0"/>
              <a:t>6</a:t>
            </a:r>
          </a:p>
        </p:txBody>
      </p:sp>
      <mc:AlternateContent xmlns:mc="http://schemas.openxmlformats.org/markup-compatibility/2006" xmlns:am3d="http://schemas.microsoft.com/office/drawing/2017/model3d">
        <mc:Choice Requires="am3d">
          <p:graphicFrame>
            <p:nvGraphicFramePr>
              <p:cNvPr id="12" name="3D Model 11" descr="Car character">
                <a:extLst>
                  <a:ext uri="{FF2B5EF4-FFF2-40B4-BE49-F238E27FC236}">
                    <a16:creationId xmlns:a16="http://schemas.microsoft.com/office/drawing/2014/main" id="{A172CA92-1101-4947-9D44-ECAF3CA6ACE7}"/>
                  </a:ext>
                </a:extLst>
              </p:cNvPr>
              <p:cNvGraphicFramePr>
                <a:graphicFrameLocks noChangeAspect="1"/>
              </p:cNvGraphicFramePr>
              <p:nvPr/>
            </p:nvGraphicFramePr>
            <p:xfrm>
              <a:off x="5902813" y="6356349"/>
              <a:ext cx="386372" cy="361480"/>
            </p:xfrm>
            <a:graphic>
              <a:graphicData uri="http://schemas.microsoft.com/office/drawing/2017/model3d">
                <am3d:model3d r:embed="rId2">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3"/>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2" name="3D Model 11" descr="Car character">
                <a:extLst>
                  <a:ext uri="{FF2B5EF4-FFF2-40B4-BE49-F238E27FC236}">
                    <a16:creationId xmlns:a16="http://schemas.microsoft.com/office/drawing/2014/main" id="{A172CA92-1101-4947-9D44-ECAF3CA6ACE7}"/>
                  </a:ext>
                </a:extLst>
              </p:cNvPr>
              <p:cNvPicPr>
                <a:picLocks noGrp="1" noRot="1" noChangeAspect="1" noMove="1" noResize="1" noEditPoints="1" noAdjustHandles="1" noChangeArrowheads="1" noChangeShapeType="1" noCrop="1"/>
              </p:cNvPicPr>
              <p:nvPr/>
            </p:nvPicPr>
            <p:blipFill>
              <a:blip r:embed="rId4"/>
              <a:stretch>
                <a:fillRect/>
              </a:stretch>
            </p:blipFill>
            <p:spPr>
              <a:xfrm>
                <a:off x="5902813" y="6356349"/>
                <a:ext cx="386372" cy="361480"/>
              </a:xfrm>
              <a:prstGeom prst="rect">
                <a:avLst/>
              </a:prstGeom>
            </p:spPr>
          </p:pic>
        </mc:Fallback>
      </mc:AlternateContent>
      <p:sp>
        <p:nvSpPr>
          <p:cNvPr id="8" name="Title 1">
            <a:extLst>
              <a:ext uri="{FF2B5EF4-FFF2-40B4-BE49-F238E27FC236}">
                <a16:creationId xmlns:a16="http://schemas.microsoft.com/office/drawing/2014/main" id="{666BB74E-74F8-4C6B-B31C-0D73CD67BF4D}"/>
              </a:ext>
            </a:extLst>
          </p:cNvPr>
          <p:cNvSpPr txBox="1">
            <a:spLocks/>
          </p:cNvSpPr>
          <p:nvPr/>
        </p:nvSpPr>
        <p:spPr>
          <a:xfrm>
            <a:off x="838200" y="318920"/>
            <a:ext cx="10515600" cy="1190958"/>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solidFill>
                  <a:schemeClr val="accent1">
                    <a:lumMod val="75000"/>
                  </a:schemeClr>
                </a:solidFill>
                <a:latin typeface="Times New Roman" panose="02020603050405020304" pitchFamily="18" charset="0"/>
                <a:cs typeface="Times New Roman" panose="02020603050405020304" pitchFamily="18" charset="0"/>
              </a:rPr>
              <a:t>RStudio</a:t>
            </a:r>
            <a:br>
              <a:rPr lang="en-US" dirty="0"/>
            </a:br>
            <a:endParaRPr lang="en-US" dirty="0"/>
          </a:p>
        </p:txBody>
      </p:sp>
      <p:sp>
        <p:nvSpPr>
          <p:cNvPr id="2" name="TextBox 1">
            <a:extLst>
              <a:ext uri="{FF2B5EF4-FFF2-40B4-BE49-F238E27FC236}">
                <a16:creationId xmlns:a16="http://schemas.microsoft.com/office/drawing/2014/main" id="{75B2DC8F-1DA1-44D0-88F9-DD4CEFFE1D57}"/>
              </a:ext>
            </a:extLst>
          </p:cNvPr>
          <p:cNvSpPr txBox="1"/>
          <p:nvPr/>
        </p:nvSpPr>
        <p:spPr>
          <a:xfrm>
            <a:off x="22275" y="847255"/>
            <a:ext cx="11761076" cy="369332"/>
          </a:xfrm>
          <a:prstGeom prst="rect">
            <a:avLst/>
          </a:prstGeom>
          <a:noFill/>
        </p:spPr>
        <p:txBody>
          <a:bodyPr wrap="square" rtlCol="0">
            <a:spAutoFit/>
          </a:bodyPr>
          <a:lstStyle/>
          <a:p>
            <a:pPr algn="ctr"/>
            <a:r>
              <a:rPr lang="en-US" dirty="0"/>
              <a:t>We wrote code into RStudio to generate a data profiling report on the dataset.</a:t>
            </a:r>
          </a:p>
        </p:txBody>
      </p:sp>
      <p:pic>
        <p:nvPicPr>
          <p:cNvPr id="11" name="Picture 10">
            <a:extLst>
              <a:ext uri="{FF2B5EF4-FFF2-40B4-BE49-F238E27FC236}">
                <a16:creationId xmlns:a16="http://schemas.microsoft.com/office/drawing/2014/main" id="{57229FC9-1EEE-4FB2-9F90-6D7D62E589FA}"/>
              </a:ext>
            </a:extLst>
          </p:cNvPr>
          <p:cNvPicPr>
            <a:picLocks noChangeAspect="1"/>
          </p:cNvPicPr>
          <p:nvPr/>
        </p:nvPicPr>
        <p:blipFill rotWithShape="1">
          <a:blip r:embed="rId5"/>
          <a:srcRect r="48111"/>
          <a:stretch/>
        </p:blipFill>
        <p:spPr>
          <a:xfrm>
            <a:off x="2255840" y="1400973"/>
            <a:ext cx="7294403" cy="5136116"/>
          </a:xfrm>
          <a:prstGeom prst="rect">
            <a:avLst/>
          </a:prstGeom>
        </p:spPr>
      </p:pic>
    </p:spTree>
    <p:extLst>
      <p:ext uri="{BB962C8B-B14F-4D97-AF65-F5344CB8AC3E}">
        <p14:creationId xmlns:p14="http://schemas.microsoft.com/office/powerpoint/2010/main" val="4267505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A386B97-372E-438E-A06F-9ACC94452B5A}"/>
              </a:ext>
            </a:extLst>
          </p:cNvPr>
          <p:cNvPicPr>
            <a:picLocks noChangeAspect="1"/>
          </p:cNvPicPr>
          <p:nvPr/>
        </p:nvPicPr>
        <p:blipFill>
          <a:blip r:embed="rId2"/>
          <a:stretch>
            <a:fillRect/>
          </a:stretch>
        </p:blipFill>
        <p:spPr>
          <a:xfrm>
            <a:off x="-1" y="693988"/>
            <a:ext cx="12192001" cy="5706812"/>
          </a:xfrm>
          <a:prstGeom prst="rect">
            <a:avLst/>
          </a:prstGeom>
        </p:spPr>
      </p:pic>
      <p:sp>
        <p:nvSpPr>
          <p:cNvPr id="2" name="Title 1">
            <a:extLst>
              <a:ext uri="{FF2B5EF4-FFF2-40B4-BE49-F238E27FC236}">
                <a16:creationId xmlns:a16="http://schemas.microsoft.com/office/drawing/2014/main" id="{2976A744-E660-496D-9149-6C4A473AD8B4}"/>
              </a:ext>
            </a:extLst>
          </p:cNvPr>
          <p:cNvSpPr>
            <a:spLocks noGrp="1"/>
          </p:cNvSpPr>
          <p:nvPr>
            <p:ph type="title"/>
          </p:nvPr>
        </p:nvSpPr>
        <p:spPr/>
        <p:txBody>
          <a:bodyPr>
            <a:normAutofit fontScale="90000"/>
          </a:bodyPr>
          <a:lstStyle/>
          <a:p>
            <a:r>
              <a:rPr lang="en-US" sz="5400" b="1" dirty="0">
                <a:solidFill>
                  <a:schemeClr val="accent1">
                    <a:lumMod val="75000"/>
                  </a:schemeClr>
                </a:solidFill>
                <a:latin typeface="Times New Roman" panose="02020603050405020304" pitchFamily="18" charset="0"/>
                <a:cs typeface="Times New Roman" panose="02020603050405020304" pitchFamily="18" charset="0"/>
              </a:rPr>
              <a:t>Data Profiling Report</a:t>
            </a:r>
            <a:br>
              <a:rPr lang="en-US" dirty="0"/>
            </a:br>
            <a:endParaRPr lang="en-US" dirty="0"/>
          </a:p>
        </p:txBody>
      </p:sp>
      <p:sp>
        <p:nvSpPr>
          <p:cNvPr id="5" name="Slide Number Placeholder 4">
            <a:extLst>
              <a:ext uri="{FF2B5EF4-FFF2-40B4-BE49-F238E27FC236}">
                <a16:creationId xmlns:a16="http://schemas.microsoft.com/office/drawing/2014/main" id="{454A9ED8-AD6E-459E-A98D-0462A191AAC8}"/>
              </a:ext>
            </a:extLst>
          </p:cNvPr>
          <p:cNvSpPr>
            <a:spLocks noGrp="1"/>
          </p:cNvSpPr>
          <p:nvPr>
            <p:ph type="sldNum" sz="quarter" idx="12"/>
          </p:nvPr>
        </p:nvSpPr>
        <p:spPr/>
        <p:txBody>
          <a:bodyPr/>
          <a:lstStyle/>
          <a:p>
            <a:fld id="{E25E4727-879C-46F9-A21A-7BD71216296C}" type="slidenum">
              <a:rPr lang="en-US" smtClean="0"/>
              <a:t>9</a:t>
            </a:fld>
            <a:endParaRPr lang="en-US"/>
          </a:p>
        </p:txBody>
      </p:sp>
      <mc:AlternateContent xmlns:mc="http://schemas.openxmlformats.org/markup-compatibility/2006" xmlns:am3d="http://schemas.microsoft.com/office/drawing/2017/model3d">
        <mc:Choice Requires="am3d">
          <p:graphicFrame>
            <p:nvGraphicFramePr>
              <p:cNvPr id="7" name="3D Model 6" descr="Car character">
                <a:extLst>
                  <a:ext uri="{FF2B5EF4-FFF2-40B4-BE49-F238E27FC236}">
                    <a16:creationId xmlns:a16="http://schemas.microsoft.com/office/drawing/2014/main" id="{326EC36C-E61D-4C52-95C9-97896BBB6781}"/>
                  </a:ext>
                </a:extLst>
              </p:cNvPr>
              <p:cNvGraphicFramePr>
                <a:graphicFrameLocks noChangeAspect="1"/>
              </p:cNvGraphicFramePr>
              <p:nvPr>
                <p:extLst>
                  <p:ext uri="{D42A27DB-BD31-4B8C-83A1-F6EECF244321}">
                    <p14:modId xmlns:p14="http://schemas.microsoft.com/office/powerpoint/2010/main" val="1719502509"/>
                  </p:ext>
                </p:extLst>
              </p:nvPr>
            </p:nvGraphicFramePr>
            <p:xfrm>
              <a:off x="5902813" y="6356349"/>
              <a:ext cx="386372" cy="361480"/>
            </p:xfrm>
            <a:graphic>
              <a:graphicData uri="http://schemas.microsoft.com/office/drawing/2017/model3d">
                <am3d:model3d r:embed="rId3">
                  <am3d:spPr>
                    <a:xfrm>
                      <a:off x="0" y="0"/>
                      <a:ext cx="386372" cy="361480"/>
                    </a:xfrm>
                    <a:prstGeom prst="rect">
                      <a:avLst/>
                    </a:prstGeom>
                  </am3d:spPr>
                  <am3d:camera>
                    <am3d:pos x="0" y="0" z="57060104"/>
                    <am3d:up dx="0" dy="36000000" dz="0"/>
                    <am3d:lookAt x="0" y="0" z="0"/>
                    <am3d:perspective fov="2700000"/>
                  </am3d:camera>
                  <am3d:trans>
                    <am3d:meterPerModelUnit n="3516905" d="1000000"/>
                    <am3d:preTrans dx="0" dy="-8616211" dz="0"/>
                    <am3d:scale>
                      <am3d:sx n="1000000" d="1000000"/>
                      <am3d:sy n="1000000" d="1000000"/>
                      <am3d:sz n="1000000" d="1000000"/>
                    </am3d:scale>
                    <am3d:rot ax="8" ay="112498" az="1"/>
                    <am3d:postTrans dx="0" dy="0" dz="0"/>
                  </am3d:trans>
                  <am3d:raster rName="Office3DRenderer" rVer="16.0.8326">
                    <am3d:blip r:embed="rId4"/>
                  </am3d:raster>
                  <am3d:objViewport viewportSz="6700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7" name="3D Model 6" descr="Car character">
                <a:extLst>
                  <a:ext uri="{FF2B5EF4-FFF2-40B4-BE49-F238E27FC236}">
                    <a16:creationId xmlns:a16="http://schemas.microsoft.com/office/drawing/2014/main" id="{326EC36C-E61D-4C52-95C9-97896BBB6781}"/>
                  </a:ext>
                </a:extLst>
              </p:cNvPr>
              <p:cNvPicPr>
                <a:picLocks noGrp="1" noRot="1" noChangeAspect="1" noMove="1" noResize="1" noEditPoints="1" noAdjustHandles="1" noChangeArrowheads="1" noChangeShapeType="1" noCrop="1"/>
              </p:cNvPicPr>
              <p:nvPr/>
            </p:nvPicPr>
            <p:blipFill>
              <a:blip r:embed="rId5"/>
              <a:stretch>
                <a:fillRect/>
              </a:stretch>
            </p:blipFill>
            <p:spPr>
              <a:xfrm>
                <a:off x="5902813" y="6356349"/>
                <a:ext cx="386372" cy="361480"/>
              </a:xfrm>
              <a:prstGeom prst="rect">
                <a:avLst/>
              </a:prstGeom>
            </p:spPr>
          </p:pic>
        </mc:Fallback>
      </mc:AlternateContent>
      <p:sp>
        <p:nvSpPr>
          <p:cNvPr id="3" name="TextBox 2">
            <a:extLst>
              <a:ext uri="{FF2B5EF4-FFF2-40B4-BE49-F238E27FC236}">
                <a16:creationId xmlns:a16="http://schemas.microsoft.com/office/drawing/2014/main" id="{D79BFF52-B3DB-4471-8DCA-600FF0EF54D3}"/>
              </a:ext>
            </a:extLst>
          </p:cNvPr>
          <p:cNvSpPr txBox="1"/>
          <p:nvPr/>
        </p:nvSpPr>
        <p:spPr>
          <a:xfrm>
            <a:off x="1866840" y="1064373"/>
            <a:ext cx="4035973" cy="523220"/>
          </a:xfrm>
          <a:prstGeom prst="rect">
            <a:avLst/>
          </a:prstGeom>
          <a:noFill/>
        </p:spPr>
        <p:txBody>
          <a:bodyPr wrap="square" rtlCol="0">
            <a:spAutoFit/>
          </a:bodyPr>
          <a:lstStyle/>
          <a:p>
            <a:r>
              <a:rPr lang="en-US" sz="2800" dirty="0"/>
              <a:t>Looking at the data types</a:t>
            </a:r>
          </a:p>
        </p:txBody>
      </p:sp>
      <p:sp>
        <p:nvSpPr>
          <p:cNvPr id="8" name="Date Placeholder 3">
            <a:extLst>
              <a:ext uri="{FF2B5EF4-FFF2-40B4-BE49-F238E27FC236}">
                <a16:creationId xmlns:a16="http://schemas.microsoft.com/office/drawing/2014/main" id="{E266428F-8590-495A-AD8A-00502A713795}"/>
              </a:ext>
            </a:extLst>
          </p:cNvPr>
          <p:cNvSpPr>
            <a:spLocks noGrp="1"/>
          </p:cNvSpPr>
          <p:nvPr>
            <p:ph type="dt" sz="half" idx="10"/>
          </p:nvPr>
        </p:nvSpPr>
        <p:spPr>
          <a:xfrm>
            <a:off x="838200" y="6356350"/>
            <a:ext cx="2743200" cy="365125"/>
          </a:xfrm>
        </p:spPr>
        <p:txBody>
          <a:bodyPr/>
          <a:lstStyle/>
          <a:p>
            <a:r>
              <a:rPr lang="en-US" dirty="0"/>
              <a:t>1/07/2020</a:t>
            </a:r>
          </a:p>
        </p:txBody>
      </p:sp>
    </p:spTree>
    <p:extLst>
      <p:ext uri="{BB962C8B-B14F-4D97-AF65-F5344CB8AC3E}">
        <p14:creationId xmlns:p14="http://schemas.microsoft.com/office/powerpoint/2010/main" val="4245270634"/>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6391</TotalTime>
  <Words>1295</Words>
  <Application>Microsoft Office PowerPoint</Application>
  <PresentationFormat>Widescreen</PresentationFormat>
  <Paragraphs>277</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Analysis and Visualization of U.S. Accident Data</vt:lpstr>
      <vt:lpstr>PowerPoint Presentation</vt:lpstr>
      <vt:lpstr>PowerPoint Presentation</vt:lpstr>
      <vt:lpstr>The Data </vt:lpstr>
      <vt:lpstr>Concatenation </vt:lpstr>
      <vt:lpstr>Fact Tidbits </vt:lpstr>
      <vt:lpstr>PowerPoint Presentation</vt:lpstr>
      <vt:lpstr>PowerPoint Presentation</vt:lpstr>
      <vt:lpstr>Data Profiling Report </vt:lpstr>
      <vt:lpstr>Python code used to retrieve state data and create a chart </vt:lpstr>
      <vt:lpstr>Accidents by 30 States </vt:lpstr>
      <vt:lpstr>Accidents by 30 States </vt:lpstr>
      <vt:lpstr>Python code used to retrieve accident-by year and create a chart </vt:lpstr>
      <vt:lpstr>Accidents by Year </vt:lpstr>
      <vt:lpstr>Python code used to retrieve accident-by-day and create a chart </vt:lpstr>
      <vt:lpstr>PowerPoint Presentation</vt:lpstr>
      <vt:lpstr>Python code used to retrieve accident-by-day and create a chart </vt:lpstr>
      <vt:lpstr>Excel </vt:lpstr>
      <vt:lpstr>Accidents by Month </vt:lpstr>
      <vt:lpstr>Temperature at Time of Accident</vt:lpstr>
      <vt:lpstr>Humidity at Time of Accident</vt:lpstr>
      <vt:lpstr>Time Of  Accidents</vt:lpstr>
      <vt:lpstr>Weather Conditions </vt:lpstr>
      <vt:lpstr>PowerPoint Presentation</vt:lpstr>
      <vt:lpstr>Distribution of Accidents L/R Side </vt:lpstr>
      <vt:lpstr>Number of Accidents Left/Right Side </vt:lpstr>
      <vt:lpstr>Most Popular Street Name?</vt:lpstr>
      <vt:lpstr>Most Popular Street</vt:lpstr>
      <vt:lpstr>Top 6 Most Popular Streets</vt:lpstr>
      <vt:lpstr>PowerPoint Presentation</vt:lpstr>
      <vt:lpstr>PowerPoint Presentation</vt:lpstr>
      <vt:lpstr>Post Mortem</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Euneese Anderson</dc:creator>
  <cp:lastModifiedBy>Euneese Anderson</cp:lastModifiedBy>
  <cp:revision>95</cp:revision>
  <dcterms:created xsi:type="dcterms:W3CDTF">2019-12-21T14:53:03Z</dcterms:created>
  <dcterms:modified xsi:type="dcterms:W3CDTF">2020-01-05T21:22:40Z</dcterms:modified>
</cp:coreProperties>
</file>