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1" r:id="rId4"/>
  </p:sldMasterIdLst>
  <p:notesMasterIdLst>
    <p:notesMasterId r:id="rId10"/>
  </p:notesMasterIdLst>
  <p:sldIdLst>
    <p:sldId id="364" r:id="rId5"/>
    <p:sldId id="370" r:id="rId6"/>
    <p:sldId id="369" r:id="rId7"/>
    <p:sldId id="367" r:id="rId8"/>
    <p:sldId id="368" r:id="rId9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447" autoAdjust="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6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C9DA1F-9C06-46A4-8A99-BC0A7DC41F13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4" y="4518026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6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112C6F-2770-4703-98DB-2275B640C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012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Fellowship Church by Bill Heath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1AD51A55-303F-4D54-AB99-832332D3BB80}" type="datetime1">
              <a:rPr lang="en-US" smtClean="0"/>
              <a:t>2/18/2024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Notes:  Core Scriptures to profit the souls of women with God's design, purpose, and beauty.  Genesis 1:27, Proverbs 31, Matthew 19:4, Romans 16:1-16, Ephesians 5:22-33, 1 Peter 3:1-7</a:t>
            </a:r>
          </a:p>
        </p:txBody>
      </p:sp>
    </p:spTree>
    <p:extLst>
      <p:ext uri="{BB962C8B-B14F-4D97-AF65-F5344CB8AC3E}">
        <p14:creationId xmlns:p14="http://schemas.microsoft.com/office/powerpoint/2010/main" val="2741437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5DB2E5-51F7-3A84-2F8A-F57F7C2454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9945531-5C2E-5D01-F65F-881A5CE4542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21CF4CA-CA24-D8C6-BFCC-4477A06E3EB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32A92C-52F6-3960-D041-58EAC233C3C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112C6F-2770-4703-98DB-2275B640CE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31255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112C6F-2770-4703-98DB-2275B640CE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75214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112C6F-2770-4703-98DB-2275B640CE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22203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112C6F-2770-4703-98DB-2275B640CE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5039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5B67A-261F-9DE2-01F4-59766EB608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986B47-F04F-B032-5DF6-8D446B5791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02B05A-85D2-0B7B-8AD9-202775A37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83920-9796-51D7-7B01-4D3EE2469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46A3B-85BA-41E0-3E7D-D9310EBB2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208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0C598-BE26-A80B-0421-F1DB3A249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BFA8D7-95A0-8DD1-EEAE-F672E3F23D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029B2C-1ECB-2C63-5849-5FC6D25B0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C0C92-6A66-42CE-7D8C-8B28F9A97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CE2458-12BE-2EA7-AFB3-C6C566D24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171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91F562-B015-29AE-E68D-EFA1192ABC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0733EA-5D0A-426F-3B5C-3F2D18B27A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72CC72-024A-43EA-BF05-67E22683F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16518-33A4-4532-1F2D-23A95CBFF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2391F5-09BE-D072-E6C8-D4B52F999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49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6E646-2988-0016-83C8-ABBCC4160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D27B3-9EB6-554C-DC5F-B0AFF5BFA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08C58E-59EF-A80D-8A92-4C706C6EF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09AE1-587A-B9A0-7536-7619B2350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845967-ED14-C0B2-E816-FD76E38F8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65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B252F-E9F8-BEFE-E9AE-7E37A961D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8CAC0E-0E4E-9770-AA4F-17A9E007C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A010F5-956E-532C-D62B-1EFB3D64F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651D6A-13B2-4634-882C-51D5BB896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AD65DB-599C-478A-4EF1-D72ED7E65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67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E8597-4776-2EBC-2786-AB3A655EF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893AE-3EC4-9FBF-58A0-269E4ABDFF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28B258-33A4-9EDA-D199-A2A61B2571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A1376C-F755-7D1B-63F2-7723EBA20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710ADB-C96D-71AA-2670-A894894DD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C3B9D3-10CE-946A-C332-6C74ADEE1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699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545BD-8620-2E66-A3D4-F0A7ED633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0C2867-03F6-1394-4E3C-53C5351064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759B24-07FD-BF6D-5FEA-D3F2FCFD73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7EE568-E5A6-6D85-D7D9-EEA86715F1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3C2469-4709-B49E-67F5-BC86510DA3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39F942-C2FA-A491-6711-8AE66C9C1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190FC4-6AEF-8B96-5C2B-36CD9A049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B44438-44CE-DE86-0DC8-EBADDC931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939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3C6A5-DC17-8DFC-8CAC-9B9C8DD07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BE22BF-B2E4-0075-316E-353EE5B71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6168DB-DDBA-D74F-01C9-2801256FF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7DB4DE-C342-5C40-C8F5-53E8B40F9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8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93AEC7-2627-7021-F79E-BC57259D0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F61FD6-4987-E19E-1FC7-9F1CD4AA1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97F659-64E4-FC20-3A9E-1FAE44F4B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998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A24DC-F02D-1BF9-8DFE-D8577A860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AA109-5826-3716-750F-4F8B49FE1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A15675-6163-1F32-8880-123F09C8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5BD302-85C7-639A-4C77-F1B19282A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09919-FAFA-6AE6-505C-1208FC895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AB3E96-0BC3-C140-64E7-162722506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993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FE0E4-325B-1AE4-6DA5-F7B5DED9E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68FD5C-1C6C-2DF5-40C9-FF8DDB2B1C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3EF42D-6042-2014-44AC-5AE0DD0EC7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BDF341-5281-90C2-8579-F66754169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2/18/2024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548D91-356D-C664-7BDE-B9305B84B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08FEE8-F0DF-4403-F170-7E5B96E62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957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C5926E-5C15-E9CC-DA68-B6349B0E4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D323C2-3787-4536-916E-1191EFEFF7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1A4ADE-A51F-F14D-6E7C-2B6CDADE07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2/18/2024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86461-30A0-FC14-92B4-50ABD51C2A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B6BA9-84F9-9FF4-92AA-3CBB92D1E0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473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thelivingmessage.com/category/praye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3E5C6185-BA62-417B-B11E-D6CE654AE4F5}"/>
              </a:ext>
            </a:extLst>
          </p:cNvPr>
          <p:cNvSpPr txBox="1"/>
          <p:nvPr/>
        </p:nvSpPr>
        <p:spPr>
          <a:xfrm>
            <a:off x="3434873" y="6292366"/>
            <a:ext cx="57082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Fellowship Church,  February 11, 2024, by Bill Heath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DB6C924B-D136-B41C-57F2-9E15057EFB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28643" y="203201"/>
            <a:ext cx="6720674" cy="124638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Straight and Balanced</a:t>
            </a:r>
          </a:p>
          <a:p>
            <a:r>
              <a:rPr lang="en-US" sz="1800" dirty="0"/>
              <a:t>(Luke 3:4-6)</a:t>
            </a:r>
          </a:p>
          <a:p>
            <a:r>
              <a:rPr lang="en-US" sz="2800" dirty="0"/>
              <a:t>Twelve series</a:t>
            </a:r>
          </a:p>
        </p:txBody>
      </p:sp>
      <p:pic>
        <p:nvPicPr>
          <p:cNvPr id="4098" name="Picture 2" descr="Image result for balance">
            <a:extLst>
              <a:ext uri="{FF2B5EF4-FFF2-40B4-BE49-F238E27FC236}">
                <a16:creationId xmlns:a16="http://schemas.microsoft.com/office/drawing/2014/main" id="{94A68CC1-A35B-E44A-258F-98BB866D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8773" y="1166017"/>
            <a:ext cx="2130894" cy="2649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Plumbline Bible">
            <a:extLst>
              <a:ext uri="{FF2B5EF4-FFF2-40B4-BE49-F238E27FC236}">
                <a16:creationId xmlns:a16="http://schemas.microsoft.com/office/drawing/2014/main" id="{9EEDE0C2-EE51-FBC3-E1C7-6D92032E06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44" y="1185774"/>
            <a:ext cx="2628899" cy="2628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8485E64-3BDB-27A6-C3D9-F275AD723DA6}"/>
              </a:ext>
            </a:extLst>
          </p:cNvPr>
          <p:cNvSpPr txBox="1"/>
          <p:nvPr/>
        </p:nvSpPr>
        <p:spPr>
          <a:xfrm>
            <a:off x="9868773" y="3960004"/>
            <a:ext cx="232720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OT:  </a:t>
            </a:r>
            <a:r>
              <a:rPr lang="en-US" sz="2000" dirty="0" err="1"/>
              <a:t>Deut</a:t>
            </a:r>
            <a:r>
              <a:rPr lang="en-US" sz="2000" dirty="0"/>
              <a:t> 25:13-16  </a:t>
            </a:r>
          </a:p>
          <a:p>
            <a:r>
              <a:rPr lang="en-US" sz="2000" dirty="0" err="1"/>
              <a:t>Pr</a:t>
            </a:r>
            <a:r>
              <a:rPr lang="en-US" sz="2000" dirty="0"/>
              <a:t> 16:11, Da 5:25-28</a:t>
            </a:r>
          </a:p>
          <a:p>
            <a:endParaRPr lang="en-US" sz="2000" dirty="0"/>
          </a:p>
          <a:p>
            <a:r>
              <a:rPr lang="en-US" sz="2000" dirty="0"/>
              <a:t>NT:  Hebrews12:1</a:t>
            </a:r>
          </a:p>
          <a:p>
            <a:r>
              <a:rPr lang="en-US" sz="2000" dirty="0"/>
              <a:t>1 Cor 3:11-15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EEF026-F07A-9A8D-74F7-DB7139A5BCC1}"/>
              </a:ext>
            </a:extLst>
          </p:cNvPr>
          <p:cNvSpPr txBox="1"/>
          <p:nvPr/>
        </p:nvSpPr>
        <p:spPr>
          <a:xfrm>
            <a:off x="151349" y="3950417"/>
            <a:ext cx="278821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OT:  Ps 5:8, </a:t>
            </a:r>
            <a:r>
              <a:rPr lang="en-US" sz="2000" dirty="0" err="1"/>
              <a:t>Pr</a:t>
            </a:r>
            <a:r>
              <a:rPr lang="en-US" sz="2000" dirty="0"/>
              <a:t> 4:25-27</a:t>
            </a:r>
          </a:p>
          <a:p>
            <a:r>
              <a:rPr lang="en-US" sz="2000" dirty="0"/>
              <a:t>Amos 7:7-8, Is 28:13, 17</a:t>
            </a:r>
          </a:p>
          <a:p>
            <a:endParaRPr lang="en-US" sz="2000" dirty="0"/>
          </a:p>
          <a:p>
            <a:r>
              <a:rPr lang="en-US" sz="2000" dirty="0"/>
              <a:t>NT:  Mt 3:3, Acts 9:11 </a:t>
            </a:r>
          </a:p>
          <a:p>
            <a:r>
              <a:rPr lang="en-US" sz="2000" dirty="0"/>
              <a:t>Hebrews 12:13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B1BFC7-F1FB-7C24-B2DD-713F88A233D1}"/>
              </a:ext>
            </a:extLst>
          </p:cNvPr>
          <p:cNvSpPr txBox="1"/>
          <p:nvPr/>
        </p:nvSpPr>
        <p:spPr>
          <a:xfrm>
            <a:off x="2987571" y="1608074"/>
            <a:ext cx="6720674" cy="378565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#1 – 12 Helps to Prevent God’s Judgment of Sin </a:t>
            </a:r>
            <a:r>
              <a:rPr lang="en-US" sz="2000" u="sng" dirty="0"/>
              <a:t>with Amos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#2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</a:rPr>
              <a:t>#3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</a:rPr>
              <a:t>#4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</a:rPr>
              <a:t>#5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</a:rPr>
              <a:t>#6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</a:rPr>
              <a:t>#7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</a:rPr>
              <a:t>#8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</a:rPr>
              <a:t>#9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</a:rPr>
              <a:t>#10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</a:rPr>
              <a:t>#11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</a:rPr>
              <a:t>#12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82289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5398A4-695C-323B-572F-E242CF9A08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nd Time Bible Amos, 60% OFF | gbu-hamovniki.ru">
            <a:extLst>
              <a:ext uri="{FF2B5EF4-FFF2-40B4-BE49-F238E27FC236}">
                <a16:creationId xmlns:a16="http://schemas.microsoft.com/office/drawing/2014/main" id="{A9B23B31-3396-C743-172D-6229A52472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504"/>
            <a:ext cx="569721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74F5C6DD-5265-FA72-3C62-C77E4CBFB5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4792" y="7504"/>
            <a:ext cx="570149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5357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8CF4905-AEA6-4B29-4A0B-5BD1F1EFA797}"/>
              </a:ext>
            </a:extLst>
          </p:cNvPr>
          <p:cNvSpPr txBox="1"/>
          <p:nvPr/>
        </p:nvSpPr>
        <p:spPr>
          <a:xfrm>
            <a:off x="70326" y="12816"/>
            <a:ext cx="12029440" cy="6840334"/>
          </a:xfrm>
          <a:prstGeom prst="rect">
            <a:avLst/>
          </a:prstGeom>
          <a:solidFill>
            <a:srgbClr val="00206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Overview:  12 Helps to Prevent God’s Judgment of Sin </a:t>
            </a:r>
            <a:r>
              <a:rPr lang="en-US" sz="2400" b="1" i="1" u="sng" dirty="0">
                <a:solidFill>
                  <a:srgbClr val="FFFFFF"/>
                </a:solidFill>
                <a:latin typeface="Gill Sans MT"/>
              </a:rPr>
              <a:t>with Amos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95000"/>
                </a:srgbClr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Time:   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762 BC, </a:t>
            </a:r>
            <a:r>
              <a:rPr lang="en-US" sz="2400" dirty="0">
                <a:solidFill>
                  <a:srgbClr val="FFFFFF">
                    <a:lumMod val="95000"/>
                  </a:srgbClr>
                </a:solidFill>
                <a:latin typeface="Gill Sans MT"/>
              </a:rPr>
              <a:t>2 years before the great earthquake  (Zechariah 14:5, 250 years later)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srgbClr val="FFFFFF">
                    <a:lumMod val="95000"/>
                  </a:srgbClr>
                </a:solidFill>
                <a:latin typeface="Gill Sans MT"/>
              </a:rPr>
              <a:t>             Co</a:t>
            </a:r>
            <a:r>
              <a:rPr kumimoji="0" lang="en-US" sz="2400" i="0" u="none" strike="noStrike" kern="1200" cap="none" spc="0" normalizeH="0" baseline="0" noProof="0" dirty="0" err="1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ntemporary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of King Uzziah and Isaiah. </a:t>
            </a:r>
            <a:r>
              <a:rPr lang="en-US" sz="2400" dirty="0">
                <a:solidFill>
                  <a:srgbClr val="FFFFFF">
                    <a:lumMod val="95000"/>
                  </a:srgbClr>
                </a:solidFill>
                <a:latin typeface="Gill Sans MT"/>
              </a:rPr>
              <a:t>  				Read in 30 minutes.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srgbClr val="FFFFFF">
                    <a:lumMod val="95000"/>
                  </a:srgbClr>
                </a:solidFill>
                <a:latin typeface="Gill Sans MT"/>
              </a:rPr>
              <a:t>             King Jeroboam II, time of greatest prosperity and military since Solomon.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srgbClr val="FFFFFF">
                    <a:lumMod val="95000"/>
                  </a:srgbClr>
                </a:solidFill>
                <a:latin typeface="Gill Sans MT"/>
              </a:rPr>
              <a:t>	  722 BC,  Assyria conquers Israel.   &gt; 90% of the northern kingdom will die.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srgbClr val="FFFFFF">
                    <a:lumMod val="95000"/>
                  </a:srgbClr>
                </a:solidFill>
                <a:latin typeface="Gill Sans MT"/>
              </a:rPr>
              <a:t>             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95000"/>
                </a:srgbClr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Places:  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Tekoa (SE of Bethlehem), Bethel</a:t>
            </a:r>
            <a:r>
              <a:rPr lang="en-US" sz="2400" dirty="0">
                <a:solidFill>
                  <a:srgbClr val="FFFFFF">
                    <a:lumMod val="95000"/>
                  </a:srgbClr>
                </a:solidFill>
                <a:latin typeface="Gill Sans MT"/>
              </a:rPr>
              <a:t> &amp; Dan, Samaria.  Prophecy for the northern kingdom</a:t>
            </a:r>
            <a:r>
              <a:rPr lang="en-US" sz="2000" dirty="0">
                <a:solidFill>
                  <a:srgbClr val="FFFFFF">
                    <a:lumMod val="95000"/>
                  </a:srgbClr>
                </a:solidFill>
                <a:latin typeface="Gill Sans MT"/>
              </a:rPr>
              <a:t>.</a:t>
            </a: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</a:t>
            </a:r>
            <a:endParaRPr kumimoji="0" lang="en-US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95000"/>
                </a:srgbClr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50" b="1" dirty="0">
              <a:solidFill>
                <a:srgbClr val="FFFFFF">
                  <a:lumMod val="95000"/>
                </a:srgbClr>
              </a:solidFill>
              <a:latin typeface="Gill Sans M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Writer:   </a:t>
            </a:r>
            <a:r>
              <a:rPr lang="en-US" sz="2400" dirty="0">
                <a:solidFill>
                  <a:srgbClr val="FFFFFF">
                    <a:lumMod val="95000"/>
                  </a:srgbClr>
                </a:solidFill>
                <a:latin typeface="Gill Sans MT"/>
              </a:rPr>
              <a:t>Amos, an ordinary farmer of sheep and sycamore trees (1:1-2, 7:14-15)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srgbClr val="FFFFFF">
                    <a:lumMod val="95000"/>
                  </a:srgbClr>
                </a:solidFill>
                <a:latin typeface="Gill Sans MT"/>
              </a:rPr>
              <a:t>                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Keywords:  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transgression (10x, most frequently in the Bible, also mighty sins 5:12)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srgbClr val="FFFFFF">
                    <a:lumMod val="95000"/>
                  </a:srgbClr>
                </a:solidFill>
                <a:latin typeface="Gill Sans MT"/>
              </a:rPr>
              <a:t>                   Farmer terms:  shepherds, cows, lion, spoiled summer fruit, sycamore tree </a:t>
            </a:r>
            <a:endParaRPr kumimoji="0" lang="en-US" sz="240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95000"/>
                </a:srgbClr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95000"/>
                </a:srgbClr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solidFill>
                  <a:srgbClr val="FFFFFF">
                    <a:lumMod val="95000"/>
                  </a:srgbClr>
                </a:solidFill>
                <a:latin typeface="Gill Sans MT"/>
              </a:rPr>
              <a:t>Content:   </a:t>
            </a:r>
            <a:r>
              <a:rPr lang="en-US" sz="2400" dirty="0">
                <a:solidFill>
                  <a:srgbClr val="FFFFFF">
                    <a:lumMod val="95000"/>
                  </a:srgbClr>
                </a:solidFill>
                <a:latin typeface="Gill Sans MT"/>
              </a:rPr>
              <a:t>8 Judgments (1-2), 3 Messages (3-6), and 5 Visions (7-9)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solidFill>
                <a:srgbClr val="FFFFFF">
                  <a:lumMod val="95000"/>
                </a:srgbClr>
              </a:solidFill>
              <a:latin typeface="Gill Sans M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00" dirty="0">
              <a:solidFill>
                <a:srgbClr val="FFFFFF">
                  <a:lumMod val="95000"/>
                </a:srgbClr>
              </a:solidFill>
              <a:latin typeface="Gill Sans M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95000"/>
                </a:srgbClr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Straight:   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I must prevent personal sin and repent promptly when I sin (Romans 6-8)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00" b="1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95000"/>
                </a:srgbClr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Balanced:</a:t>
            </a:r>
            <a:r>
              <a:rPr lang="en-US" sz="2400" b="1" dirty="0">
                <a:solidFill>
                  <a:srgbClr val="FFFFFF">
                    <a:lumMod val="95000"/>
                  </a:srgbClr>
                </a:solidFill>
                <a:latin typeface="Gill Sans MT"/>
              </a:rPr>
              <a:t>   </a:t>
            </a:r>
            <a:r>
              <a:rPr lang="en-US" sz="2400" dirty="0">
                <a:solidFill>
                  <a:srgbClr val="FFFFFF">
                    <a:lumMod val="95000"/>
                  </a:srgbClr>
                </a:solidFill>
                <a:latin typeface="Gill Sans MT"/>
              </a:rPr>
              <a:t>God’s love includes judgment of sin because He is holy (2 Thes 2:3)</a:t>
            </a:r>
            <a:endParaRPr lang="en-US" sz="2400" b="1" dirty="0">
              <a:solidFill>
                <a:srgbClr val="FFFFFF">
                  <a:lumMod val="95000"/>
                </a:srgbClr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1861761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68357BD0-B24D-9855-1B5D-CF163480425C}"/>
              </a:ext>
            </a:extLst>
          </p:cNvPr>
          <p:cNvSpPr txBox="1"/>
          <p:nvPr/>
        </p:nvSpPr>
        <p:spPr>
          <a:xfrm>
            <a:off x="2347685" y="46873"/>
            <a:ext cx="7518400" cy="46166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12 Helps to Prevent God’s Judgment of Sin </a:t>
            </a:r>
            <a:r>
              <a:rPr lang="en-US" sz="2400" b="1" i="1" u="sng" dirty="0">
                <a:solidFill>
                  <a:srgbClr val="FFFFFF"/>
                </a:solidFill>
                <a:latin typeface="Gill Sans MT"/>
              </a:rPr>
              <a:t>with Amos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55867DB-840D-FDFF-34DF-D54B7C54E4BB}"/>
              </a:ext>
            </a:extLst>
          </p:cNvPr>
          <p:cNvSpPr txBox="1"/>
          <p:nvPr/>
        </p:nvSpPr>
        <p:spPr>
          <a:xfrm>
            <a:off x="130629" y="717151"/>
            <a:ext cx="11952513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Introduction (1:1-2)  </a:t>
            </a:r>
          </a:p>
          <a:p>
            <a:pPr marL="342900" indent="-342900">
              <a:buAutoNum type="arabicPeriod"/>
            </a:pPr>
            <a:endParaRPr lang="en-US" sz="1200" dirty="0"/>
          </a:p>
          <a:p>
            <a:r>
              <a:rPr lang="en-US" b="1" dirty="0"/>
              <a:t>Eight (8) Judgments (1:3-2:16) on the Surrounding Nations, then Judah and Israel</a:t>
            </a:r>
            <a:br>
              <a:rPr lang="en-US" dirty="0"/>
            </a:br>
            <a:r>
              <a:rPr lang="en-US" dirty="0"/>
              <a:t>1.  Know that for three transgressions and four, God will not turn away judgment (1:3 – 1</a:t>
            </a:r>
            <a:r>
              <a:rPr lang="en-US" baseline="30000" dirty="0"/>
              <a:t>st</a:t>
            </a:r>
            <a:r>
              <a:rPr lang="en-US" dirty="0"/>
              <a:t> of 8x, NT 1 John  5:16, Mt 18:15-20)</a:t>
            </a:r>
          </a:p>
          <a:p>
            <a:r>
              <a:rPr lang="en-US" dirty="0"/>
              <a:t>2.  We must not profane His holy name by our sin (2:6-8, NT  Acts 5:1-11, 1  Cor 5-7, 2 Cor 7:9-16)</a:t>
            </a:r>
          </a:p>
          <a:p>
            <a:endParaRPr lang="en-US" sz="1200" dirty="0"/>
          </a:p>
          <a:p>
            <a:r>
              <a:rPr lang="en-US" b="1" dirty="0"/>
              <a:t>Three (3) Messages (3-6) of Sin and Punishment Against Israel  “hear this Word” 3x</a:t>
            </a:r>
          </a:p>
          <a:p>
            <a:r>
              <a:rPr lang="en-US" dirty="0"/>
              <a:t>3.  Know we can’t walk together, except we be agreed (3:3)</a:t>
            </a:r>
          </a:p>
          <a:p>
            <a:r>
              <a:rPr lang="en-US" dirty="0"/>
              <a:t>4.  Be prepared to meet our God (4:12)</a:t>
            </a:r>
          </a:p>
          <a:p>
            <a:r>
              <a:rPr lang="en-US" dirty="0"/>
              <a:t>5.  Prudent keep silent, hate the evil, and love the good, and </a:t>
            </a:r>
            <a:r>
              <a:rPr lang="en-US" u="sng" dirty="0"/>
              <a:t>establish judgment in the gates</a:t>
            </a:r>
            <a:r>
              <a:rPr lang="en-US" dirty="0"/>
              <a:t> (5:13-15)</a:t>
            </a:r>
          </a:p>
          <a:p>
            <a:r>
              <a:rPr lang="en-US" dirty="0"/>
              <a:t>6.  Let judgment roll down as waters, and righteousness as a mighty stream (5:23-24)</a:t>
            </a:r>
          </a:p>
          <a:p>
            <a:r>
              <a:rPr lang="en-US" dirty="0"/>
              <a:t>7.  Don’t rest in the false comfort of music and instruments (6:5)</a:t>
            </a:r>
          </a:p>
          <a:p>
            <a:endParaRPr lang="en-US" sz="1200" dirty="0"/>
          </a:p>
          <a:p>
            <a:r>
              <a:rPr lang="en-US" b="1" dirty="0"/>
              <a:t>Five (5) Visions (7-9) of Approaching Judgment </a:t>
            </a:r>
          </a:p>
          <a:p>
            <a:r>
              <a:rPr lang="en-US" dirty="0"/>
              <a:t>8.  Pray for God to repent of judgment of His people (7:3, 7:6)</a:t>
            </a:r>
          </a:p>
          <a:p>
            <a:r>
              <a:rPr lang="en-US" dirty="0"/>
              <a:t>9.  God sets a plumb line in the midst of His people (7:7-8, It was built straight.  Has it become crooked over time?)</a:t>
            </a:r>
          </a:p>
          <a:p>
            <a:r>
              <a:rPr lang="en-US" dirty="0"/>
              <a:t>10.  Warning that worship has nothing to do with money and false scales (8:5)</a:t>
            </a:r>
          </a:p>
          <a:p>
            <a:r>
              <a:rPr lang="en-US" dirty="0"/>
              <a:t>11.  If I continue in sin, a time will come when it is too late to hear and find the Word of God (8:11-12)</a:t>
            </a:r>
          </a:p>
          <a:p>
            <a:r>
              <a:rPr lang="en-US" dirty="0"/>
              <a:t>12.  Know that sin causes judgment and destruction of a nation that was blessed in the past (9:8, 9:10, NT 1 Peter 4:17)</a:t>
            </a:r>
          </a:p>
          <a:p>
            <a:endParaRPr lang="en-US" sz="1200" dirty="0"/>
          </a:p>
          <a:p>
            <a:r>
              <a:rPr lang="en-US" b="1" dirty="0"/>
              <a:t>Prophetic Promise for Israel (9:11-15) </a:t>
            </a:r>
            <a:r>
              <a:rPr lang="en-US" dirty="0"/>
              <a:t>the Tabernacle of David in the tribulation and 1000 (Romans 11,  </a:t>
            </a:r>
            <a:r>
              <a:rPr lang="en-US" dirty="0" err="1"/>
              <a:t>Ez</a:t>
            </a:r>
            <a:r>
              <a:rPr lang="en-US" dirty="0"/>
              <a:t> 40-48, Rev 19)</a:t>
            </a:r>
          </a:p>
          <a:p>
            <a:endParaRPr lang="en-US" dirty="0"/>
          </a:p>
          <a:p>
            <a:r>
              <a:rPr lang="en-US" b="1" dirty="0"/>
              <a:t>Decision:  Let the judgment of sin begin &amp; continue with me,  so revival begins &amp; continues in me.   (5:23-24)</a:t>
            </a:r>
            <a:endParaRPr lang="en-US" sz="800" b="1" dirty="0"/>
          </a:p>
        </p:txBody>
      </p:sp>
    </p:spTree>
    <p:extLst>
      <p:ext uri="{BB962C8B-B14F-4D97-AF65-F5344CB8AC3E}">
        <p14:creationId xmlns:p14="http://schemas.microsoft.com/office/powerpoint/2010/main" val="210006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8CF4905-AEA6-4B29-4A0B-5BD1F1EFA797}"/>
              </a:ext>
            </a:extLst>
          </p:cNvPr>
          <p:cNvSpPr txBox="1"/>
          <p:nvPr/>
        </p:nvSpPr>
        <p:spPr>
          <a:xfrm>
            <a:off x="0" y="53456"/>
            <a:ext cx="12192000" cy="6711837"/>
          </a:xfrm>
          <a:prstGeom prst="rect">
            <a:avLst/>
          </a:prstGeom>
          <a:solidFill>
            <a:srgbClr val="002060"/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sng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Sunday School Schedule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i="1" dirty="0">
                <a:solidFill>
                  <a:srgbClr val="FFFFFF"/>
                </a:solidFill>
                <a:latin typeface="Gill Sans MT"/>
              </a:rPr>
              <a:t>Mas de Cristo class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b="1" i="1" dirty="0">
              <a:solidFill>
                <a:srgbClr val="FFFFFF"/>
              </a:solidFill>
              <a:latin typeface="Gill Sans MT"/>
            </a:endParaRPr>
          </a:p>
          <a:p>
            <a:pPr>
              <a:defRPr/>
            </a:pPr>
            <a:r>
              <a:rPr lang="en-US" sz="2800" b="1" dirty="0"/>
              <a:t>Continue with the 12 series.  Pray-pray.  Pray for me.</a:t>
            </a:r>
          </a:p>
          <a:p>
            <a:pPr>
              <a:defRPr/>
            </a:pPr>
            <a:endParaRPr lang="en-US" sz="2800" b="1" dirty="0"/>
          </a:p>
          <a:p>
            <a:pPr>
              <a:defRPr/>
            </a:pPr>
            <a:r>
              <a:rPr lang="en-US" sz="2800" b="1" dirty="0"/>
              <a:t>You may request a Book of the Bible we have not completed</a:t>
            </a:r>
          </a:p>
          <a:p>
            <a:pPr>
              <a:defRPr/>
            </a:pPr>
            <a:endParaRPr lang="en-US" sz="2800" b="1" dirty="0"/>
          </a:p>
          <a:p>
            <a:pPr>
              <a:defRPr/>
            </a:pPr>
            <a:r>
              <a:rPr lang="en-US" sz="2800" dirty="0"/>
              <a:t>(completed:  Philemon, James, Colossians,  Jude, Proverbs, Ecclesiastes, Malachi, Mark, Amos)</a:t>
            </a:r>
          </a:p>
          <a:p>
            <a:pPr>
              <a:defRPr/>
            </a:pPr>
            <a:endParaRPr lang="en-US" sz="2800" dirty="0"/>
          </a:p>
          <a:p>
            <a:pPr>
              <a:defRPr/>
            </a:pPr>
            <a:endParaRPr lang="en-US" sz="2800" dirty="0"/>
          </a:p>
          <a:p>
            <a:pPr>
              <a:defRPr/>
            </a:pPr>
            <a:r>
              <a:rPr lang="en-US" sz="2800" dirty="0">
                <a:solidFill>
                  <a:srgbClr val="FFFFFF">
                    <a:lumMod val="95000"/>
                  </a:srgbClr>
                </a:solidFill>
                <a:latin typeface="Gill Sans MT"/>
              </a:rPr>
              <a:t>Invitation to the 2024 daily Bible reading schedule.  Mark from January 12 to May 8.  Then, Isaiah from May 9 to Oct 18.  Copies on the back table.</a:t>
            </a:r>
            <a:endParaRPr lang="en-US" sz="2400" dirty="0">
              <a:solidFill>
                <a:srgbClr val="FFFFFF">
                  <a:lumMod val="95000"/>
                </a:srgbClr>
              </a:solidFill>
              <a:latin typeface="Gill Sans MT"/>
            </a:endParaRPr>
          </a:p>
          <a:p>
            <a:pPr>
              <a:defRPr/>
            </a:pPr>
            <a:endParaRPr lang="en-US" sz="2400" b="1" dirty="0">
              <a:solidFill>
                <a:srgbClr val="FFFFFF">
                  <a:lumMod val="95000"/>
                </a:srgbClr>
              </a:solidFill>
              <a:latin typeface="Gill Sans MT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latin typeface="Gill Sans MT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latin typeface="Gill Sans MT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latin typeface="Gill Sans MT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latin typeface="Gill Sans MT"/>
              </a:rPr>
              <a:t>Next Sunday, February 18:  </a:t>
            </a:r>
            <a:r>
              <a:rPr lang="en-US" sz="2400" b="1" i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12 Ways to Glorify God </a:t>
            </a:r>
            <a:r>
              <a:rPr lang="en-US" sz="2400" b="1" i="1" u="sng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with Psalms</a:t>
            </a:r>
            <a:r>
              <a:rPr lang="en-US" sz="2400" b="1" i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</a:t>
            </a:r>
            <a:r>
              <a:rPr lang="en-US" sz="2000" i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(5-hour read)</a:t>
            </a:r>
            <a:endParaRPr lang="en-US" sz="2800" b="1" dirty="0"/>
          </a:p>
        </p:txBody>
      </p:sp>
      <p:pic>
        <p:nvPicPr>
          <p:cNvPr id="4" name="Picture 3" descr="A person with their arms raised in the air&#10;&#10;Description automatically generated">
            <a:extLst>
              <a:ext uri="{FF2B5EF4-FFF2-40B4-BE49-F238E27FC236}">
                <a16:creationId xmlns:a16="http://schemas.microsoft.com/office/drawing/2014/main" id="{F1F748F1-33A5-D386-0A0D-7CB6B6D8022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9041330" y="294640"/>
            <a:ext cx="2877856" cy="1503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667692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Catering 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14D02"/>
      </a:accent1>
      <a:accent2>
        <a:srgbClr val="FDFBF2"/>
      </a:accent2>
      <a:accent3>
        <a:srgbClr val="F49201"/>
      </a:accent3>
      <a:accent4>
        <a:srgbClr val="F4ADE4"/>
      </a:accent4>
      <a:accent5>
        <a:srgbClr val="3841A4"/>
      </a:accent5>
      <a:accent6>
        <a:srgbClr val="068145"/>
      </a:accent6>
      <a:hlink>
        <a:srgbClr val="0563C1"/>
      </a:hlink>
      <a:folHlink>
        <a:srgbClr val="954F72"/>
      </a:folHlink>
    </a:clrScheme>
    <a:fontScheme name="Custom 114">
      <a:majorFont>
        <a:latin typeface="Aharoni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3705CF02DF8540BC9025A980CBE32D" ma:contentTypeVersion="8" ma:contentTypeDescription="Create a new document." ma:contentTypeScope="" ma:versionID="7b59e85c8975facf180a11ca812390b4">
  <xsd:schema xmlns:xsd="http://www.w3.org/2001/XMLSchema" xmlns:xs="http://www.w3.org/2001/XMLSchema" xmlns:p="http://schemas.microsoft.com/office/2006/metadata/properties" xmlns:ns3="f98cc253-feff-40fd-b75e-dde241986d3d" xmlns:ns4="7ea62328-f9cb-43bf-99db-6009b3f2bb1b" targetNamespace="http://schemas.microsoft.com/office/2006/metadata/properties" ma:root="true" ma:fieldsID="9c119ad8aaef6563af41b60e6a070d4d" ns3:_="" ns4:_="">
    <xsd:import namespace="f98cc253-feff-40fd-b75e-dde241986d3d"/>
    <xsd:import namespace="7ea62328-f9cb-43bf-99db-6009b3f2bb1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8cc253-feff-40fd-b75e-dde241986d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a62328-f9cb-43bf-99db-6009b3f2bb1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09D4569-AD80-4ADC-9EDD-472BB2761BC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C26FB12-DDF0-459A-8AB5-62FB0B2C6A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98cc253-feff-40fd-b75e-dde241986d3d"/>
    <ds:schemaRef ds:uri="7ea62328-f9cb-43bf-99db-6009b3f2bb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6207C0E-3C9C-45D4-8479-63E71002B4C9}">
  <ds:schemaRefs>
    <ds:schemaRef ds:uri="7ea62328-f9cb-43bf-99db-6009b3f2bb1b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purl.org/dc/terms/"/>
    <ds:schemaRef ds:uri="f98cc253-feff-40fd-b75e-dde241986d3d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56701</TotalTime>
  <Words>822</Words>
  <Application>Microsoft Office PowerPoint</Application>
  <PresentationFormat>Widescreen</PresentationFormat>
  <Paragraphs>97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Aharoni</vt:lpstr>
      <vt:lpstr>Arial</vt:lpstr>
      <vt:lpstr>Calibri</vt:lpstr>
      <vt:lpstr>Cambria Math</vt:lpstr>
      <vt:lpstr>Gill Sans MT</vt:lpstr>
      <vt:lpstr>Verdana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Bill Heath</cp:lastModifiedBy>
  <cp:revision>1524</cp:revision>
  <cp:lastPrinted>2024-02-18T13:32:03Z</cp:lastPrinted>
  <dcterms:created xsi:type="dcterms:W3CDTF">2013-07-15T20:26:40Z</dcterms:created>
  <dcterms:modified xsi:type="dcterms:W3CDTF">2024-02-18T13:37:17Z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0x010100EF3705CF02DF8540BC9025A980CBE32D</vt:lpwstr>
  </property>
</Properties>
</file>