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3.xml" ContentType="application/inkml+xml"/>
  <Override PartName="/ppt/ink/ink4.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5.xml" ContentType="application/inkml+xml"/>
  <Override PartName="/ppt/comments/comment2.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6.xml" ContentType="application/inkml+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7.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8.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9.xml" ContentType="application/inkml+xml"/>
  <Override PartName="/ppt/ink/ink10.xml" ContentType="application/inkml+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333" r:id="rId4"/>
    <p:sldId id="334" r:id="rId5"/>
    <p:sldId id="283" r:id="rId6"/>
    <p:sldId id="315" r:id="rId7"/>
    <p:sldId id="319" r:id="rId8"/>
    <p:sldId id="313" r:id="rId9"/>
    <p:sldId id="316" r:id="rId10"/>
    <p:sldId id="314" r:id="rId11"/>
    <p:sldId id="307" r:id="rId12"/>
    <p:sldId id="320" r:id="rId13"/>
    <p:sldId id="348" r:id="rId14"/>
    <p:sldId id="335" r:id="rId15"/>
    <p:sldId id="257" r:id="rId16"/>
    <p:sldId id="318" r:id="rId17"/>
    <p:sldId id="336" r:id="rId18"/>
    <p:sldId id="337" r:id="rId19"/>
    <p:sldId id="338" r:id="rId20"/>
    <p:sldId id="339" r:id="rId21"/>
    <p:sldId id="340" r:id="rId22"/>
    <p:sldId id="341" r:id="rId23"/>
    <p:sldId id="342" r:id="rId24"/>
    <p:sldId id="344" r:id="rId25"/>
    <p:sldId id="321" r:id="rId26"/>
    <p:sldId id="311" r:id="rId27"/>
    <p:sldId id="322" r:id="rId28"/>
    <p:sldId id="277" r:id="rId29"/>
    <p:sldId id="262" r:id="rId30"/>
    <p:sldId id="306" r:id="rId31"/>
    <p:sldId id="305" r:id="rId32"/>
    <p:sldId id="303" r:id="rId33"/>
    <p:sldId id="304" r:id="rId34"/>
    <p:sldId id="302" r:id="rId35"/>
    <p:sldId id="269" r:id="rId36"/>
    <p:sldId id="34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82D622-3C85-4ECE-8C6F-7F800774576A}">
          <p14:sldIdLst>
            <p14:sldId id="256"/>
            <p14:sldId id="333"/>
            <p14:sldId id="334"/>
            <p14:sldId id="283"/>
            <p14:sldId id="315"/>
            <p14:sldId id="319"/>
            <p14:sldId id="313"/>
            <p14:sldId id="316"/>
            <p14:sldId id="314"/>
          </p14:sldIdLst>
        </p14:section>
        <p14:section name="Soviet (1945-7)" id="{DDEFE58D-4BDA-437A-AFC1-D8C935A57C7D}">
          <p14:sldIdLst>
            <p14:sldId id="307"/>
            <p14:sldId id="320"/>
            <p14:sldId id="348"/>
            <p14:sldId id="335"/>
          </p14:sldIdLst>
        </p14:section>
        <p14:section name="Untitled Section" id="{8F939420-35E7-4B36-A24C-5E5810693947}">
          <p14:sldIdLst>
            <p14:sldId id="257"/>
            <p14:sldId id="318"/>
            <p14:sldId id="336"/>
            <p14:sldId id="337"/>
            <p14:sldId id="338"/>
            <p14:sldId id="339"/>
            <p14:sldId id="340"/>
            <p14:sldId id="341"/>
            <p14:sldId id="342"/>
            <p14:sldId id="344"/>
            <p14:sldId id="321"/>
            <p14:sldId id="311"/>
            <p14:sldId id="322"/>
            <p14:sldId id="277"/>
          </p14:sldIdLst>
        </p14:section>
        <p14:section name="Untitled Section" id="{3F122995-CC2E-4913-AF64-776FC48E1673}">
          <p14:sldIdLst>
            <p14:sldId id="262"/>
            <p14:sldId id="306"/>
            <p14:sldId id="305"/>
            <p14:sldId id="303"/>
            <p14:sldId id="304"/>
            <p14:sldId id="302"/>
            <p14:sldId id="269"/>
            <p14:sldId id="3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Brown" initials="BB" lastIdx="7" clrIdx="0">
    <p:extLst>
      <p:ext uri="{19B8F6BF-5375-455C-9EA6-DF929625EA0E}">
        <p15:presenceInfo xmlns:p15="http://schemas.microsoft.com/office/powerpoint/2012/main" userId="121cf170c75bed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5628" autoAdjust="0"/>
  </p:normalViewPr>
  <p:slideViewPr>
    <p:cSldViewPr snapToGrid="0">
      <p:cViewPr varScale="1">
        <p:scale>
          <a:sx n="61" d="100"/>
          <a:sy n="61" d="100"/>
        </p:scale>
        <p:origin x="173" y="48"/>
      </p:cViewPr>
      <p:guideLst/>
    </p:cSldViewPr>
  </p:slideViewPr>
  <p:outlineViewPr>
    <p:cViewPr>
      <p:scale>
        <a:sx n="33" d="100"/>
        <a:sy n="33" d="100"/>
      </p:scale>
      <p:origin x="0" y="-10680"/>
    </p:cViewPr>
  </p:outlineViewPr>
  <p:notesTextViewPr>
    <p:cViewPr>
      <p:scale>
        <a:sx n="1" d="1"/>
        <a:sy n="1" d="1"/>
      </p:scale>
      <p:origin x="0" y="0"/>
    </p:cViewPr>
  </p:notesTextViewPr>
  <p:sorterViewPr>
    <p:cViewPr>
      <p:scale>
        <a:sx n="100" d="100"/>
        <a:sy n="100" d="100"/>
      </p:scale>
      <p:origin x="0" y="-4306"/>
    </p:cViewPr>
  </p:sorterViewPr>
  <p:notesViewPr>
    <p:cSldViewPr snapToGrid="0">
      <p:cViewPr varScale="1">
        <p:scale>
          <a:sx n="54" d="100"/>
          <a:sy n="54" d="100"/>
        </p:scale>
        <p:origin x="201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bbr\Documents\China%20NK%20Trade%202014%20to%20Aug%2020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bbr\Documents\China%20NK%20Trade%202014%20to%20Aug%20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mbbr\Documents\NK%20Prices%20Feb%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mbbr\Documents\NK%20Prices%20Feb%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mbbr\Documents\NK%20Prices%20Feb%20202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t>North Korea won per US dollar: 2012-2018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625328083989498E-2"/>
          <c:y val="0.19486111111111112"/>
          <c:w val="0.84174125109361331"/>
          <c:h val="0.72088764946048411"/>
        </c:manualLayout>
      </c:layout>
      <c:lineChart>
        <c:grouping val="standard"/>
        <c:varyColors val="0"/>
        <c:ser>
          <c:idx val="0"/>
          <c:order val="0"/>
          <c:spPr>
            <a:ln w="28575" cap="rnd">
              <a:solidFill>
                <a:schemeClr val="dk1">
                  <a:tint val="88000"/>
                </a:schemeClr>
              </a:solidFill>
              <a:round/>
            </a:ln>
            <a:effectLst/>
          </c:spPr>
          <c:marker>
            <c:symbol val="none"/>
          </c:marker>
          <c:cat>
            <c:strRef>
              <c:f>Sheet1!$B$2:$B$88</c:f>
              <c:strCache>
                <c:ptCount val="87"/>
                <c:pt idx="0">
                  <c:v>Dec-18</c:v>
                </c:pt>
                <c:pt idx="1">
                  <c:v>Nov</c:v>
                </c:pt>
                <c:pt idx="2">
                  <c:v>Oct</c:v>
                </c:pt>
                <c:pt idx="3">
                  <c:v>Sep</c:v>
                </c:pt>
                <c:pt idx="4">
                  <c:v>Aug</c:v>
                </c:pt>
                <c:pt idx="5">
                  <c:v>July</c:v>
                </c:pt>
                <c:pt idx="6">
                  <c:v>June</c:v>
                </c:pt>
                <c:pt idx="7">
                  <c:v>May</c:v>
                </c:pt>
                <c:pt idx="8">
                  <c:v>Apr</c:v>
                </c:pt>
                <c:pt idx="9">
                  <c:v>Mar</c:v>
                </c:pt>
                <c:pt idx="10">
                  <c:v>Feb</c:v>
                </c:pt>
                <c:pt idx="11">
                  <c:v>2017-Dec</c:v>
                </c:pt>
                <c:pt idx="12">
                  <c:v>Dec-17</c:v>
                </c:pt>
                <c:pt idx="13">
                  <c:v>Nov</c:v>
                </c:pt>
                <c:pt idx="14">
                  <c:v>Oct</c:v>
                </c:pt>
                <c:pt idx="15">
                  <c:v>Sep</c:v>
                </c:pt>
                <c:pt idx="16">
                  <c:v>July 2016</c:v>
                </c:pt>
                <c:pt idx="17">
                  <c:v>June</c:v>
                </c:pt>
                <c:pt idx="18">
                  <c:v>May</c:v>
                </c:pt>
                <c:pt idx="19">
                  <c:v>Apr</c:v>
                </c:pt>
                <c:pt idx="20">
                  <c:v>Mar</c:v>
                </c:pt>
                <c:pt idx="21">
                  <c:v>Feb</c:v>
                </c:pt>
                <c:pt idx="22">
                  <c:v>2017-Dec</c:v>
                </c:pt>
                <c:pt idx="23">
                  <c:v>Dec</c:v>
                </c:pt>
                <c:pt idx="24">
                  <c:v>Dec-16</c:v>
                </c:pt>
                <c:pt idx="25">
                  <c:v>Oct</c:v>
                </c:pt>
                <c:pt idx="26">
                  <c:v>Sep</c:v>
                </c:pt>
                <c:pt idx="27">
                  <c:v>July 2016</c:v>
                </c:pt>
                <c:pt idx="28">
                  <c:v>2016</c:v>
                </c:pt>
                <c:pt idx="29">
                  <c:v>13-Jun</c:v>
                </c:pt>
                <c:pt idx="30">
                  <c:v>25-May</c:v>
                </c:pt>
                <c:pt idx="31">
                  <c:v>29-Apr</c:v>
                </c:pt>
                <c:pt idx="32">
                  <c:v>25-Mar</c:v>
                </c:pt>
                <c:pt idx="33">
                  <c:v>2016 Dec</c:v>
                </c:pt>
                <c:pt idx="34">
                  <c:v>13-Jan</c:v>
                </c:pt>
                <c:pt idx="35">
                  <c:v>8-Dec</c:v>
                </c:pt>
                <c:pt idx="36">
                  <c:v>27-Oct</c:v>
                </c:pt>
                <c:pt idx="37">
                  <c:v>7-Sep</c:v>
                </c:pt>
                <c:pt idx="38">
                  <c:v>5-Aug</c:v>
                </c:pt>
                <c:pt idx="39">
                  <c:v>2015</c:v>
                </c:pt>
                <c:pt idx="40">
                  <c:v>2015</c:v>
                </c:pt>
                <c:pt idx="41">
                  <c:v>8-Apr</c:v>
                </c:pt>
                <c:pt idx="42">
                  <c:v>26-Feb</c:v>
                </c:pt>
                <c:pt idx="43">
                  <c:v>7-Jan</c:v>
                </c:pt>
                <c:pt idx="44">
                  <c:v>15-Dec</c:v>
                </c:pt>
                <c:pt idx="45">
                  <c:v>2014 Dec</c:v>
                </c:pt>
                <c:pt idx="46">
                  <c:v>6-Nov</c:v>
                </c:pt>
                <c:pt idx="47">
                  <c:v>15-Oct</c:v>
                </c:pt>
                <c:pt idx="48">
                  <c:v>15-Sep</c:v>
                </c:pt>
                <c:pt idx="49">
                  <c:v>12-Aug</c:v>
                </c:pt>
                <c:pt idx="50">
                  <c:v>18-Jul</c:v>
                </c:pt>
                <c:pt idx="51">
                  <c:v>2014</c:v>
                </c:pt>
                <c:pt idx="52">
                  <c:v>2014</c:v>
                </c:pt>
                <c:pt idx="53">
                  <c:v>20-Jun</c:v>
                </c:pt>
                <c:pt idx="54">
                  <c:v>29-May</c:v>
                </c:pt>
                <c:pt idx="55">
                  <c:v>21-Apr</c:v>
                </c:pt>
                <c:pt idx="56">
                  <c:v>24-Mar</c:v>
                </c:pt>
                <c:pt idx="57">
                  <c:v>2013-Dec</c:v>
                </c:pt>
                <c:pt idx="58">
                  <c:v>2013 -Nov</c:v>
                </c:pt>
                <c:pt idx="59">
                  <c:v>13-Nov</c:v>
                </c:pt>
                <c:pt idx="60">
                  <c:v>July 2013</c:v>
                </c:pt>
                <c:pt idx="61">
                  <c:v>25-Jun</c:v>
                </c:pt>
                <c:pt idx="62">
                  <c:v>1-May</c:v>
                </c:pt>
                <c:pt idx="63">
                  <c:v>May 2013</c:v>
                </c:pt>
                <c:pt idx="64">
                  <c:v>2013</c:v>
                </c:pt>
                <c:pt idx="65">
                  <c:v>1-May</c:v>
                </c:pt>
                <c:pt idx="66">
                  <c:v>3-Apr</c:v>
                </c:pt>
                <c:pt idx="67">
                  <c:v>4-Mar</c:v>
                </c:pt>
                <c:pt idx="68">
                  <c:v>6-Feb</c:v>
                </c:pt>
                <c:pt idx="69">
                  <c:v>9-Jan</c:v>
                </c:pt>
                <c:pt idx="70">
                  <c:v>2012-Nov</c:v>
                </c:pt>
                <c:pt idx="71">
                  <c:v>29-Oct</c:v>
                </c:pt>
                <c:pt idx="72">
                  <c:v>27-Sep</c:v>
                </c:pt>
                <c:pt idx="73">
                  <c:v>13-Jul</c:v>
                </c:pt>
                <c:pt idx="74">
                  <c:v>14-Jun</c:v>
                </c:pt>
                <c:pt idx="75">
                  <c:v>May  2012</c:v>
                </c:pt>
                <c:pt idx="76">
                  <c:v>2012</c:v>
                </c:pt>
                <c:pt idx="77">
                  <c:v>2-Mar</c:v>
                </c:pt>
                <c:pt idx="78">
                  <c:v>10-Feb</c:v>
                </c:pt>
                <c:pt idx="79">
                  <c:v>21-Jan</c:v>
                </c:pt>
                <c:pt idx="80">
                  <c:v>13-Dec</c:v>
                </c:pt>
                <c:pt idx="81">
                  <c:v>2-Dec</c:v>
                </c:pt>
                <c:pt idx="82">
                  <c:v>2011-Nov</c:v>
                </c:pt>
                <c:pt idx="83">
                  <c:v>7-Oct</c:v>
                </c:pt>
                <c:pt idx="84">
                  <c:v>1-Sep</c:v>
                </c:pt>
                <c:pt idx="85">
                  <c:v>6-Sep</c:v>
                </c:pt>
                <c:pt idx="86">
                  <c:v>1-Sep</c:v>
                </c:pt>
              </c:strCache>
            </c:strRef>
          </c:cat>
          <c:val>
            <c:numRef>
              <c:f>Sheet1!$C$2:$C$88</c:f>
              <c:numCache>
                <c:formatCode>General</c:formatCode>
                <c:ptCount val="87"/>
                <c:pt idx="0">
                  <c:v>8500</c:v>
                </c:pt>
                <c:pt idx="1">
                  <c:v>8190</c:v>
                </c:pt>
                <c:pt idx="2">
                  <c:v>8220</c:v>
                </c:pt>
                <c:pt idx="3">
                  <c:v>8260</c:v>
                </c:pt>
                <c:pt idx="4">
                  <c:v>8030</c:v>
                </c:pt>
                <c:pt idx="5">
                  <c:v>8030</c:v>
                </c:pt>
                <c:pt idx="6">
                  <c:v>8050</c:v>
                </c:pt>
                <c:pt idx="7">
                  <c:v>8000</c:v>
                </c:pt>
                <c:pt idx="8">
                  <c:v>8150</c:v>
                </c:pt>
                <c:pt idx="9">
                  <c:v>8095</c:v>
                </c:pt>
                <c:pt idx="10">
                  <c:v>8050</c:v>
                </c:pt>
                <c:pt idx="11">
                  <c:v>8000</c:v>
                </c:pt>
                <c:pt idx="12">
                  <c:v>8000</c:v>
                </c:pt>
                <c:pt idx="13">
                  <c:v>8000</c:v>
                </c:pt>
                <c:pt idx="14">
                  <c:v>8000</c:v>
                </c:pt>
                <c:pt idx="15">
                  <c:v>8000</c:v>
                </c:pt>
                <c:pt idx="16">
                  <c:v>8070</c:v>
                </c:pt>
                <c:pt idx="17">
                  <c:v>8120</c:v>
                </c:pt>
                <c:pt idx="18">
                  <c:v>7950</c:v>
                </c:pt>
                <c:pt idx="19">
                  <c:v>8100</c:v>
                </c:pt>
                <c:pt idx="20">
                  <c:v>8105</c:v>
                </c:pt>
                <c:pt idx="21">
                  <c:v>8020</c:v>
                </c:pt>
                <c:pt idx="22">
                  <c:v>8020</c:v>
                </c:pt>
                <c:pt idx="23">
                  <c:v>8010</c:v>
                </c:pt>
                <c:pt idx="24">
                  <c:v>8195</c:v>
                </c:pt>
                <c:pt idx="25">
                  <c:v>8105</c:v>
                </c:pt>
                <c:pt idx="26">
                  <c:v>8230</c:v>
                </c:pt>
                <c:pt idx="27">
                  <c:v>8285</c:v>
                </c:pt>
                <c:pt idx="28">
                  <c:v>8320</c:v>
                </c:pt>
                <c:pt idx="29">
                  <c:v>8515</c:v>
                </c:pt>
                <c:pt idx="30">
                  <c:v>8010</c:v>
                </c:pt>
                <c:pt idx="31">
                  <c:v>8100</c:v>
                </c:pt>
                <c:pt idx="32">
                  <c:v>8065</c:v>
                </c:pt>
                <c:pt idx="33">
                  <c:v>8210</c:v>
                </c:pt>
                <c:pt idx="34">
                  <c:v>8190</c:v>
                </c:pt>
                <c:pt idx="35">
                  <c:v>8800</c:v>
                </c:pt>
                <c:pt idx="36">
                  <c:v>9000</c:v>
                </c:pt>
                <c:pt idx="37">
                  <c:v>8320</c:v>
                </c:pt>
                <c:pt idx="38">
                  <c:v>8155</c:v>
                </c:pt>
                <c:pt idx="39">
                  <c:v>8025</c:v>
                </c:pt>
                <c:pt idx="40">
                  <c:v>8490</c:v>
                </c:pt>
                <c:pt idx="41">
                  <c:v>8400</c:v>
                </c:pt>
                <c:pt idx="42">
                  <c:v>8390</c:v>
                </c:pt>
                <c:pt idx="43">
                  <c:v>8150</c:v>
                </c:pt>
                <c:pt idx="44">
                  <c:v>8300</c:v>
                </c:pt>
                <c:pt idx="45">
                  <c:v>8670</c:v>
                </c:pt>
                <c:pt idx="46">
                  <c:v>8670</c:v>
                </c:pt>
                <c:pt idx="47">
                  <c:v>8430</c:v>
                </c:pt>
                <c:pt idx="48">
                  <c:v>8470</c:v>
                </c:pt>
                <c:pt idx="49">
                  <c:v>8310</c:v>
                </c:pt>
                <c:pt idx="50">
                  <c:v>7500</c:v>
                </c:pt>
                <c:pt idx="51">
                  <c:v>8100</c:v>
                </c:pt>
                <c:pt idx="52">
                  <c:v>8100</c:v>
                </c:pt>
                <c:pt idx="53">
                  <c:v>8100</c:v>
                </c:pt>
                <c:pt idx="54">
                  <c:v>8260</c:v>
                </c:pt>
                <c:pt idx="55">
                  <c:v>8000</c:v>
                </c:pt>
                <c:pt idx="56">
                  <c:v>7550</c:v>
                </c:pt>
                <c:pt idx="57">
                  <c:v>8400</c:v>
                </c:pt>
                <c:pt idx="58">
                  <c:v>8300</c:v>
                </c:pt>
                <c:pt idx="59">
                  <c:v>8180</c:v>
                </c:pt>
                <c:pt idx="60">
                  <c:v>8100</c:v>
                </c:pt>
                <c:pt idx="61">
                  <c:v>7860</c:v>
                </c:pt>
                <c:pt idx="62">
                  <c:v>8500</c:v>
                </c:pt>
                <c:pt idx="63">
                  <c:v>8100</c:v>
                </c:pt>
                <c:pt idx="64">
                  <c:v>7860</c:v>
                </c:pt>
                <c:pt idx="65">
                  <c:v>8500</c:v>
                </c:pt>
                <c:pt idx="66">
                  <c:v>8530</c:v>
                </c:pt>
                <c:pt idx="67">
                  <c:v>8490</c:v>
                </c:pt>
                <c:pt idx="68">
                  <c:v>8350</c:v>
                </c:pt>
                <c:pt idx="69">
                  <c:v>8750</c:v>
                </c:pt>
                <c:pt idx="70">
                  <c:v>8450</c:v>
                </c:pt>
                <c:pt idx="71">
                  <c:v>6490</c:v>
                </c:pt>
                <c:pt idx="72">
                  <c:v>6500</c:v>
                </c:pt>
                <c:pt idx="73">
                  <c:v>5280</c:v>
                </c:pt>
                <c:pt idx="74">
                  <c:v>4540</c:v>
                </c:pt>
                <c:pt idx="75">
                  <c:v>4500</c:v>
                </c:pt>
                <c:pt idx="76">
                  <c:v>3630</c:v>
                </c:pt>
                <c:pt idx="77">
                  <c:v>3640</c:v>
                </c:pt>
                <c:pt idx="78">
                  <c:v>3720</c:v>
                </c:pt>
                <c:pt idx="79">
                  <c:v>4200</c:v>
                </c:pt>
                <c:pt idx="80">
                  <c:v>5200</c:v>
                </c:pt>
                <c:pt idx="81">
                  <c:v>3850</c:v>
                </c:pt>
                <c:pt idx="83">
                  <c:v>3150</c:v>
                </c:pt>
                <c:pt idx="84">
                  <c:v>2850</c:v>
                </c:pt>
                <c:pt idx="85">
                  <c:v>2900</c:v>
                </c:pt>
                <c:pt idx="86">
                  <c:v>2850</c:v>
                </c:pt>
              </c:numCache>
            </c:numRef>
          </c:val>
          <c:smooth val="0"/>
          <c:extLst>
            <c:ext xmlns:c16="http://schemas.microsoft.com/office/drawing/2014/chart" uri="{C3380CC4-5D6E-409C-BE32-E72D297353CC}">
              <c16:uniqueId val="{00000000-3354-4B94-97E5-B4890DCB583F}"/>
            </c:ext>
          </c:extLst>
        </c:ser>
        <c:dLbls>
          <c:showLegendKey val="0"/>
          <c:showVal val="0"/>
          <c:showCatName val="0"/>
          <c:showSerName val="0"/>
          <c:showPercent val="0"/>
          <c:showBubbleSize val="0"/>
        </c:dLbls>
        <c:smooth val="0"/>
        <c:axId val="612267560"/>
        <c:axId val="612268216"/>
      </c:lineChart>
      <c:dateAx>
        <c:axId val="612267560"/>
        <c:scaling>
          <c:orientation val="maxMin"/>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8216"/>
        <c:crosses val="autoZero"/>
        <c:auto val="0"/>
        <c:lblOffset val="100"/>
        <c:baseTimeUnit val="days"/>
        <c:majorUnit val="12"/>
      </c:dateAx>
      <c:valAx>
        <c:axId val="61226821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7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9734460048162583E-2"/>
          <c:y val="2.2580326873126187E-2"/>
          <c:w val="0.89713409096464924"/>
          <c:h val="0.81010702845990845"/>
        </c:manualLayout>
      </c:layout>
      <c:lineChart>
        <c:grouping val="standard"/>
        <c:varyColors val="0"/>
        <c:ser>
          <c:idx val="0"/>
          <c:order val="0"/>
          <c:tx>
            <c:strRef>
              <c:f>Sheet1!$A$8</c:f>
              <c:strCache>
                <c:ptCount val="1"/>
                <c:pt idx="0">
                  <c:v>ChX</c:v>
                </c:pt>
              </c:strCache>
            </c:strRef>
          </c:tx>
          <c:spPr>
            <a:ln w="50800" cap="rnd">
              <a:solidFill>
                <a:srgbClr val="FF0000"/>
              </a:solidFill>
              <a:round/>
            </a:ln>
            <a:effectLst/>
          </c:spPr>
          <c:marker>
            <c:symbol val="none"/>
          </c:marker>
          <c:cat>
            <c:strRef>
              <c:f>Sheet1!$B$7:$CN$7</c:f>
              <c:strCache>
                <c:ptCount val="91"/>
                <c:pt idx="0">
                  <c:v>01/2015 </c:v>
                </c:pt>
                <c:pt idx="1">
                  <c:v>02/2015 </c:v>
                </c:pt>
                <c:pt idx="2">
                  <c:v>03/2015 </c:v>
                </c:pt>
                <c:pt idx="3">
                  <c:v>04/2015 </c:v>
                </c:pt>
                <c:pt idx="4">
                  <c:v>05/2015 </c:v>
                </c:pt>
                <c:pt idx="5">
                  <c:v>06/2015 </c:v>
                </c:pt>
                <c:pt idx="6">
                  <c:v>07/2015 </c:v>
                </c:pt>
                <c:pt idx="7">
                  <c:v>08/2015 </c:v>
                </c:pt>
                <c:pt idx="8">
                  <c:v>09/2015 </c:v>
                </c:pt>
                <c:pt idx="9">
                  <c:v>10/2015 </c:v>
                </c:pt>
                <c:pt idx="10">
                  <c:v>11/2015 </c:v>
                </c:pt>
                <c:pt idx="11">
                  <c:v>12/2015 </c:v>
                </c:pt>
                <c:pt idx="12">
                  <c:v>01/2016 </c:v>
                </c:pt>
                <c:pt idx="13">
                  <c:v>02/2016 </c:v>
                </c:pt>
                <c:pt idx="14">
                  <c:v>03/2016 </c:v>
                </c:pt>
                <c:pt idx="15">
                  <c:v>04/2016 </c:v>
                </c:pt>
                <c:pt idx="16">
                  <c:v>05/2016 </c:v>
                </c:pt>
                <c:pt idx="17">
                  <c:v>06/2016 </c:v>
                </c:pt>
                <c:pt idx="18">
                  <c:v>07/2016 </c:v>
                </c:pt>
                <c:pt idx="19">
                  <c:v>08/2016 </c:v>
                </c:pt>
                <c:pt idx="20">
                  <c:v>09/2016 </c:v>
                </c:pt>
                <c:pt idx="21">
                  <c:v>10/2016 </c:v>
                </c:pt>
                <c:pt idx="22">
                  <c:v>11/2016 </c:v>
                </c:pt>
                <c:pt idx="23">
                  <c:v>12/2016 </c:v>
                </c:pt>
                <c:pt idx="24">
                  <c:v>01/2017 </c:v>
                </c:pt>
                <c:pt idx="25">
                  <c:v>02/2017 </c:v>
                </c:pt>
                <c:pt idx="26">
                  <c:v>03/2017 </c:v>
                </c:pt>
                <c:pt idx="27">
                  <c:v>04/2017 </c:v>
                </c:pt>
                <c:pt idx="28">
                  <c:v>05/2017 </c:v>
                </c:pt>
                <c:pt idx="29">
                  <c:v>06/2017 </c:v>
                </c:pt>
                <c:pt idx="30">
                  <c:v>07/2017 </c:v>
                </c:pt>
                <c:pt idx="31">
                  <c:v>08/2017 </c:v>
                </c:pt>
                <c:pt idx="32">
                  <c:v>09/2017 </c:v>
                </c:pt>
                <c:pt idx="33">
                  <c:v>10/2017 </c:v>
                </c:pt>
                <c:pt idx="34">
                  <c:v>11/2017 </c:v>
                </c:pt>
                <c:pt idx="35">
                  <c:v>12/2017 </c:v>
                </c:pt>
                <c:pt idx="36">
                  <c:v>01/2018 </c:v>
                </c:pt>
                <c:pt idx="37">
                  <c:v>02/2018 </c:v>
                </c:pt>
                <c:pt idx="38">
                  <c:v>03/2018 </c:v>
                </c:pt>
                <c:pt idx="39">
                  <c:v>04/2018 </c:v>
                </c:pt>
                <c:pt idx="40">
                  <c:v>05/2018 </c:v>
                </c:pt>
                <c:pt idx="41">
                  <c:v>06/2018 </c:v>
                </c:pt>
                <c:pt idx="42">
                  <c:v>07/2018 </c:v>
                </c:pt>
                <c:pt idx="43">
                  <c:v>08/2018 </c:v>
                </c:pt>
                <c:pt idx="44">
                  <c:v>09/2018 </c:v>
                </c:pt>
                <c:pt idx="45">
                  <c:v>10/2018 </c:v>
                </c:pt>
                <c:pt idx="46">
                  <c:v>11/2018 </c:v>
                </c:pt>
                <c:pt idx="47">
                  <c:v>12/2018 </c:v>
                </c:pt>
                <c:pt idx="48">
                  <c:v>01/2019 </c:v>
                </c:pt>
                <c:pt idx="49">
                  <c:v>02/2019 </c:v>
                </c:pt>
                <c:pt idx="50">
                  <c:v>03/2019 </c:v>
                </c:pt>
                <c:pt idx="51">
                  <c:v>04/2019 </c:v>
                </c:pt>
                <c:pt idx="52">
                  <c:v>05/2019 </c:v>
                </c:pt>
                <c:pt idx="53">
                  <c:v>06/2019 </c:v>
                </c:pt>
                <c:pt idx="54">
                  <c:v>07/2019 </c:v>
                </c:pt>
                <c:pt idx="55">
                  <c:v>08/2019 </c:v>
                </c:pt>
                <c:pt idx="56">
                  <c:v>09/2019 </c:v>
                </c:pt>
                <c:pt idx="57">
                  <c:v>10/2019 </c:v>
                </c:pt>
                <c:pt idx="58">
                  <c:v>11/2019 </c:v>
                </c:pt>
                <c:pt idx="59">
                  <c:v>12/2019 </c:v>
                </c:pt>
                <c:pt idx="60">
                  <c:v>01/2020 </c:v>
                </c:pt>
                <c:pt idx="61">
                  <c:v>02/2020 </c:v>
                </c:pt>
                <c:pt idx="62">
                  <c:v>03/2020 </c:v>
                </c:pt>
                <c:pt idx="63">
                  <c:v>04/2020 </c:v>
                </c:pt>
                <c:pt idx="64">
                  <c:v>05/2020 </c:v>
                </c:pt>
                <c:pt idx="65">
                  <c:v>06/2020 </c:v>
                </c:pt>
                <c:pt idx="66">
                  <c:v>07/2020 </c:v>
                </c:pt>
                <c:pt idx="67">
                  <c:v>08/2020 </c:v>
                </c:pt>
                <c:pt idx="68">
                  <c:v>09/2020 </c:v>
                </c:pt>
                <c:pt idx="69">
                  <c:v>10/2020 </c:v>
                </c:pt>
                <c:pt idx="70">
                  <c:v>11/2020 </c:v>
                </c:pt>
                <c:pt idx="71">
                  <c:v>12/2020 </c:v>
                </c:pt>
                <c:pt idx="72">
                  <c:v>01/2021 </c:v>
                </c:pt>
                <c:pt idx="73">
                  <c:v>Feb-21</c:v>
                </c:pt>
                <c:pt idx="74">
                  <c:v>03/2021 </c:v>
                </c:pt>
                <c:pt idx="75">
                  <c:v>Apr-21</c:v>
                </c:pt>
                <c:pt idx="76">
                  <c:v>05/2021 </c:v>
                </c:pt>
                <c:pt idx="77">
                  <c:v>06/2021 </c:v>
                </c:pt>
                <c:pt idx="78">
                  <c:v>07/2021 </c:v>
                </c:pt>
                <c:pt idx="79">
                  <c:v>Aug-21</c:v>
                </c:pt>
                <c:pt idx="80">
                  <c:v>Sep-21</c:v>
                </c:pt>
                <c:pt idx="81">
                  <c:v>Oct-21</c:v>
                </c:pt>
                <c:pt idx="82">
                  <c:v>Nov-21</c:v>
                </c:pt>
                <c:pt idx="83">
                  <c:v>Dec-21</c:v>
                </c:pt>
                <c:pt idx="84">
                  <c:v>01/2022 </c:v>
                </c:pt>
                <c:pt idx="85">
                  <c:v>Feb-22</c:v>
                </c:pt>
                <c:pt idx="86">
                  <c:v>Mar</c:v>
                </c:pt>
                <c:pt idx="87">
                  <c:v>Apr</c:v>
                </c:pt>
                <c:pt idx="88">
                  <c:v>May</c:v>
                </c:pt>
                <c:pt idx="89">
                  <c:v>June</c:v>
                </c:pt>
                <c:pt idx="90">
                  <c:v>July</c:v>
                </c:pt>
              </c:strCache>
            </c:strRef>
          </c:cat>
          <c:val>
            <c:numRef>
              <c:f>Sheet1!$B$8:$CN$8</c:f>
              <c:numCache>
                <c:formatCode>0.0</c:formatCode>
                <c:ptCount val="91"/>
                <c:pt idx="0">
                  <c:v>208.18875399999999</c:v>
                </c:pt>
                <c:pt idx="1">
                  <c:v>151.07054199999999</c:v>
                </c:pt>
                <c:pt idx="2">
                  <c:v>203.99470199999999</c:v>
                </c:pt>
                <c:pt idx="3">
                  <c:v>272.20574599999998</c:v>
                </c:pt>
                <c:pt idx="4">
                  <c:v>254.39369600000001</c:v>
                </c:pt>
                <c:pt idx="5">
                  <c:v>243.030261</c:v>
                </c:pt>
                <c:pt idx="6">
                  <c:v>266.189348</c:v>
                </c:pt>
                <c:pt idx="7">
                  <c:v>237.991185</c:v>
                </c:pt>
                <c:pt idx="8">
                  <c:v>270.66362700000002</c:v>
                </c:pt>
                <c:pt idx="9">
                  <c:v>246.995778</c:v>
                </c:pt>
                <c:pt idx="10">
                  <c:v>274.981022</c:v>
                </c:pt>
                <c:pt idx="11">
                  <c:v>316.75897200000003</c:v>
                </c:pt>
                <c:pt idx="12">
                  <c:v>210.974132</c:v>
                </c:pt>
                <c:pt idx="13">
                  <c:v>161.512719</c:v>
                </c:pt>
                <c:pt idx="14">
                  <c:v>235.84902399999999</c:v>
                </c:pt>
                <c:pt idx="15">
                  <c:v>268.029448</c:v>
                </c:pt>
                <c:pt idx="16">
                  <c:v>239.37375499999999</c:v>
                </c:pt>
                <c:pt idx="17">
                  <c:v>288.16870599999999</c:v>
                </c:pt>
                <c:pt idx="18">
                  <c:v>192.60908499999999</c:v>
                </c:pt>
                <c:pt idx="19">
                  <c:v>336.57716599999998</c:v>
                </c:pt>
                <c:pt idx="20">
                  <c:v>285.61329000000001</c:v>
                </c:pt>
                <c:pt idx="21">
                  <c:v>286.60319900000002</c:v>
                </c:pt>
                <c:pt idx="22">
                  <c:v>350.86449499999998</c:v>
                </c:pt>
                <c:pt idx="23">
                  <c:v>335.85616800000003</c:v>
                </c:pt>
                <c:pt idx="24">
                  <c:v>241.48742899999999</c:v>
                </c:pt>
                <c:pt idx="25">
                  <c:v>151.91449</c:v>
                </c:pt>
                <c:pt idx="26">
                  <c:v>328.00313399999999</c:v>
                </c:pt>
                <c:pt idx="27">
                  <c:v>288.16341299999999</c:v>
                </c:pt>
                <c:pt idx="28">
                  <c:v>319.75536199999999</c:v>
                </c:pt>
                <c:pt idx="29">
                  <c:v>326.83870400000001</c:v>
                </c:pt>
                <c:pt idx="30">
                  <c:v>299.84410600000001</c:v>
                </c:pt>
                <c:pt idx="31">
                  <c:v>315.96467100000001</c:v>
                </c:pt>
                <c:pt idx="32">
                  <c:v>266.34114499999998</c:v>
                </c:pt>
                <c:pt idx="33">
                  <c:v>244.14867000000001</c:v>
                </c:pt>
                <c:pt idx="34">
                  <c:v>287.83773300000001</c:v>
                </c:pt>
                <c:pt idx="35">
                  <c:v>257.733048</c:v>
                </c:pt>
                <c:pt idx="36">
                  <c:v>168.87653</c:v>
                </c:pt>
                <c:pt idx="37">
                  <c:v>102.663071</c:v>
                </c:pt>
                <c:pt idx="38">
                  <c:v>142.927772</c:v>
                </c:pt>
                <c:pt idx="39">
                  <c:v>161.47311099999999</c:v>
                </c:pt>
                <c:pt idx="40">
                  <c:v>217.20828499999999</c:v>
                </c:pt>
                <c:pt idx="41">
                  <c:v>197.877779</c:v>
                </c:pt>
                <c:pt idx="42">
                  <c:v>167.174691</c:v>
                </c:pt>
                <c:pt idx="43">
                  <c:v>197.30877100000001</c:v>
                </c:pt>
                <c:pt idx="44">
                  <c:v>200.22606300000001</c:v>
                </c:pt>
                <c:pt idx="45">
                  <c:v>227.45370800000001</c:v>
                </c:pt>
                <c:pt idx="46">
                  <c:v>227.70225400000001</c:v>
                </c:pt>
                <c:pt idx="47">
                  <c:v>207.423565</c:v>
                </c:pt>
                <c:pt idx="48">
                  <c:v>167.98998599999999</c:v>
                </c:pt>
                <c:pt idx="49">
                  <c:v>89.038836000000003</c:v>
                </c:pt>
                <c:pt idx="50">
                  <c:v>197.952181</c:v>
                </c:pt>
                <c:pt idx="51">
                  <c:v>218.703845</c:v>
                </c:pt>
                <c:pt idx="52">
                  <c:v>258.292574</c:v>
                </c:pt>
                <c:pt idx="53">
                  <c:v>212.56950000000001</c:v>
                </c:pt>
                <c:pt idx="54">
                  <c:v>207.701446</c:v>
                </c:pt>
                <c:pt idx="55">
                  <c:v>219.41386</c:v>
                </c:pt>
                <c:pt idx="56">
                  <c:v>227.51954599999999</c:v>
                </c:pt>
                <c:pt idx="57">
                  <c:v>270.92862600000001</c:v>
                </c:pt>
                <c:pt idx="58">
                  <c:v>262.047234</c:v>
                </c:pt>
                <c:pt idx="59">
                  <c:v>256.722104</c:v>
                </c:pt>
                <c:pt idx="60">
                  <c:v>98.696481000000006</c:v>
                </c:pt>
                <c:pt idx="61">
                  <c:v>98.696481000000006</c:v>
                </c:pt>
                <c:pt idx="62">
                  <c:v>18.031065999999999</c:v>
                </c:pt>
                <c:pt idx="63">
                  <c:v>21.796869999999998</c:v>
                </c:pt>
                <c:pt idx="64">
                  <c:v>58.567134000000003</c:v>
                </c:pt>
                <c:pt idx="65">
                  <c:v>87.678644000000006</c:v>
                </c:pt>
                <c:pt idx="66">
                  <c:v>65.864675000000005</c:v>
                </c:pt>
                <c:pt idx="67">
                  <c:v>19.261313000000001</c:v>
                </c:pt>
                <c:pt idx="68" formatCode="General">
                  <c:v>18.899999999999999</c:v>
                </c:pt>
                <c:pt idx="69" formatCode="General">
                  <c:v>0.25</c:v>
                </c:pt>
                <c:pt idx="70" formatCode="General">
                  <c:v>0.1</c:v>
                </c:pt>
                <c:pt idx="71" formatCode="General">
                  <c:v>3.38</c:v>
                </c:pt>
                <c:pt idx="72" formatCode="General">
                  <c:v>0.04</c:v>
                </c:pt>
                <c:pt idx="73" formatCode="General">
                  <c:v>0.03</c:v>
                </c:pt>
                <c:pt idx="74" formatCode="General">
                  <c:v>12.978</c:v>
                </c:pt>
                <c:pt idx="75" formatCode="General">
                  <c:v>28.7</c:v>
                </c:pt>
                <c:pt idx="76" formatCode="General">
                  <c:v>2.7</c:v>
                </c:pt>
                <c:pt idx="77" formatCode="General">
                  <c:v>12.3</c:v>
                </c:pt>
                <c:pt idx="78" formatCode="General">
                  <c:v>16.8</c:v>
                </c:pt>
                <c:pt idx="79" formatCode="General">
                  <c:v>22.5</c:v>
                </c:pt>
                <c:pt idx="80" formatCode="General">
                  <c:v>55.6</c:v>
                </c:pt>
                <c:pt idx="81" formatCode="General">
                  <c:v>38.6</c:v>
                </c:pt>
                <c:pt idx="82" formatCode="General">
                  <c:v>34.299999999999997</c:v>
                </c:pt>
                <c:pt idx="83" formatCode="General">
                  <c:v>35</c:v>
                </c:pt>
                <c:pt idx="84" formatCode="General">
                  <c:v>57.45</c:v>
                </c:pt>
                <c:pt idx="85" formatCode="General">
                  <c:v>58.85</c:v>
                </c:pt>
                <c:pt idx="86" formatCode="General">
                  <c:v>57.07</c:v>
                </c:pt>
                <c:pt idx="87" formatCode="General">
                  <c:v>98.09</c:v>
                </c:pt>
                <c:pt idx="88" formatCode="General">
                  <c:v>14.51</c:v>
                </c:pt>
                <c:pt idx="89" formatCode="General">
                  <c:v>19.05</c:v>
                </c:pt>
                <c:pt idx="90" formatCode="General">
                  <c:v>59.74</c:v>
                </c:pt>
              </c:numCache>
            </c:numRef>
          </c:val>
          <c:smooth val="0"/>
          <c:extLst>
            <c:ext xmlns:c16="http://schemas.microsoft.com/office/drawing/2014/chart" uri="{C3380CC4-5D6E-409C-BE32-E72D297353CC}">
              <c16:uniqueId val="{00000000-F97E-483F-AAD1-E0F66CFE8C7C}"/>
            </c:ext>
          </c:extLst>
        </c:ser>
        <c:ser>
          <c:idx val="1"/>
          <c:order val="1"/>
          <c:tx>
            <c:strRef>
              <c:f>Sheet1!$A$9</c:f>
              <c:strCache>
                <c:ptCount val="1"/>
                <c:pt idx="0">
                  <c:v>ChM</c:v>
                </c:pt>
              </c:strCache>
            </c:strRef>
          </c:tx>
          <c:spPr>
            <a:ln w="50800" cap="rnd">
              <a:solidFill>
                <a:srgbClr val="0070C0"/>
              </a:solidFill>
              <a:round/>
            </a:ln>
            <a:effectLst/>
          </c:spPr>
          <c:marker>
            <c:symbol val="none"/>
          </c:marker>
          <c:cat>
            <c:strRef>
              <c:f>Sheet1!$B$7:$CN$7</c:f>
              <c:strCache>
                <c:ptCount val="91"/>
                <c:pt idx="0">
                  <c:v>01/2015 </c:v>
                </c:pt>
                <c:pt idx="1">
                  <c:v>02/2015 </c:v>
                </c:pt>
                <c:pt idx="2">
                  <c:v>03/2015 </c:v>
                </c:pt>
                <c:pt idx="3">
                  <c:v>04/2015 </c:v>
                </c:pt>
                <c:pt idx="4">
                  <c:v>05/2015 </c:v>
                </c:pt>
                <c:pt idx="5">
                  <c:v>06/2015 </c:v>
                </c:pt>
                <c:pt idx="6">
                  <c:v>07/2015 </c:v>
                </c:pt>
                <c:pt idx="7">
                  <c:v>08/2015 </c:v>
                </c:pt>
                <c:pt idx="8">
                  <c:v>09/2015 </c:v>
                </c:pt>
                <c:pt idx="9">
                  <c:v>10/2015 </c:v>
                </c:pt>
                <c:pt idx="10">
                  <c:v>11/2015 </c:v>
                </c:pt>
                <c:pt idx="11">
                  <c:v>12/2015 </c:v>
                </c:pt>
                <c:pt idx="12">
                  <c:v>01/2016 </c:v>
                </c:pt>
                <c:pt idx="13">
                  <c:v>02/2016 </c:v>
                </c:pt>
                <c:pt idx="14">
                  <c:v>03/2016 </c:v>
                </c:pt>
                <c:pt idx="15">
                  <c:v>04/2016 </c:v>
                </c:pt>
                <c:pt idx="16">
                  <c:v>05/2016 </c:v>
                </c:pt>
                <c:pt idx="17">
                  <c:v>06/2016 </c:v>
                </c:pt>
                <c:pt idx="18">
                  <c:v>07/2016 </c:v>
                </c:pt>
                <c:pt idx="19">
                  <c:v>08/2016 </c:v>
                </c:pt>
                <c:pt idx="20">
                  <c:v>09/2016 </c:v>
                </c:pt>
                <c:pt idx="21">
                  <c:v>10/2016 </c:v>
                </c:pt>
                <c:pt idx="22">
                  <c:v>11/2016 </c:v>
                </c:pt>
                <c:pt idx="23">
                  <c:v>12/2016 </c:v>
                </c:pt>
                <c:pt idx="24">
                  <c:v>01/2017 </c:v>
                </c:pt>
                <c:pt idx="25">
                  <c:v>02/2017 </c:v>
                </c:pt>
                <c:pt idx="26">
                  <c:v>03/2017 </c:v>
                </c:pt>
                <c:pt idx="27">
                  <c:v>04/2017 </c:v>
                </c:pt>
                <c:pt idx="28">
                  <c:v>05/2017 </c:v>
                </c:pt>
                <c:pt idx="29">
                  <c:v>06/2017 </c:v>
                </c:pt>
                <c:pt idx="30">
                  <c:v>07/2017 </c:v>
                </c:pt>
                <c:pt idx="31">
                  <c:v>08/2017 </c:v>
                </c:pt>
                <c:pt idx="32">
                  <c:v>09/2017 </c:v>
                </c:pt>
                <c:pt idx="33">
                  <c:v>10/2017 </c:v>
                </c:pt>
                <c:pt idx="34">
                  <c:v>11/2017 </c:v>
                </c:pt>
                <c:pt idx="35">
                  <c:v>12/2017 </c:v>
                </c:pt>
                <c:pt idx="36">
                  <c:v>01/2018 </c:v>
                </c:pt>
                <c:pt idx="37">
                  <c:v>02/2018 </c:v>
                </c:pt>
                <c:pt idx="38">
                  <c:v>03/2018 </c:v>
                </c:pt>
                <c:pt idx="39">
                  <c:v>04/2018 </c:v>
                </c:pt>
                <c:pt idx="40">
                  <c:v>05/2018 </c:v>
                </c:pt>
                <c:pt idx="41">
                  <c:v>06/2018 </c:v>
                </c:pt>
                <c:pt idx="42">
                  <c:v>07/2018 </c:v>
                </c:pt>
                <c:pt idx="43">
                  <c:v>08/2018 </c:v>
                </c:pt>
                <c:pt idx="44">
                  <c:v>09/2018 </c:v>
                </c:pt>
                <c:pt idx="45">
                  <c:v>10/2018 </c:v>
                </c:pt>
                <c:pt idx="46">
                  <c:v>11/2018 </c:v>
                </c:pt>
                <c:pt idx="47">
                  <c:v>12/2018 </c:v>
                </c:pt>
                <c:pt idx="48">
                  <c:v>01/2019 </c:v>
                </c:pt>
                <c:pt idx="49">
                  <c:v>02/2019 </c:v>
                </c:pt>
                <c:pt idx="50">
                  <c:v>03/2019 </c:v>
                </c:pt>
                <c:pt idx="51">
                  <c:v>04/2019 </c:v>
                </c:pt>
                <c:pt idx="52">
                  <c:v>05/2019 </c:v>
                </c:pt>
                <c:pt idx="53">
                  <c:v>06/2019 </c:v>
                </c:pt>
                <c:pt idx="54">
                  <c:v>07/2019 </c:v>
                </c:pt>
                <c:pt idx="55">
                  <c:v>08/2019 </c:v>
                </c:pt>
                <c:pt idx="56">
                  <c:v>09/2019 </c:v>
                </c:pt>
                <c:pt idx="57">
                  <c:v>10/2019 </c:v>
                </c:pt>
                <c:pt idx="58">
                  <c:v>11/2019 </c:v>
                </c:pt>
                <c:pt idx="59">
                  <c:v>12/2019 </c:v>
                </c:pt>
                <c:pt idx="60">
                  <c:v>01/2020 </c:v>
                </c:pt>
                <c:pt idx="61">
                  <c:v>02/2020 </c:v>
                </c:pt>
                <c:pt idx="62">
                  <c:v>03/2020 </c:v>
                </c:pt>
                <c:pt idx="63">
                  <c:v>04/2020 </c:v>
                </c:pt>
                <c:pt idx="64">
                  <c:v>05/2020 </c:v>
                </c:pt>
                <c:pt idx="65">
                  <c:v>06/2020 </c:v>
                </c:pt>
                <c:pt idx="66">
                  <c:v>07/2020 </c:v>
                </c:pt>
                <c:pt idx="67">
                  <c:v>08/2020 </c:v>
                </c:pt>
                <c:pt idx="68">
                  <c:v>09/2020 </c:v>
                </c:pt>
                <c:pt idx="69">
                  <c:v>10/2020 </c:v>
                </c:pt>
                <c:pt idx="70">
                  <c:v>11/2020 </c:v>
                </c:pt>
                <c:pt idx="71">
                  <c:v>12/2020 </c:v>
                </c:pt>
                <c:pt idx="72">
                  <c:v>01/2021 </c:v>
                </c:pt>
                <c:pt idx="73">
                  <c:v>Feb-21</c:v>
                </c:pt>
                <c:pt idx="74">
                  <c:v>03/2021 </c:v>
                </c:pt>
                <c:pt idx="75">
                  <c:v>Apr-21</c:v>
                </c:pt>
                <c:pt idx="76">
                  <c:v>05/2021 </c:v>
                </c:pt>
                <c:pt idx="77">
                  <c:v>06/2021 </c:v>
                </c:pt>
                <c:pt idx="78">
                  <c:v>07/2021 </c:v>
                </c:pt>
                <c:pt idx="79">
                  <c:v>Aug-21</c:v>
                </c:pt>
                <c:pt idx="80">
                  <c:v>Sep-21</c:v>
                </c:pt>
                <c:pt idx="81">
                  <c:v>Oct-21</c:v>
                </c:pt>
                <c:pt idx="82">
                  <c:v>Nov-21</c:v>
                </c:pt>
                <c:pt idx="83">
                  <c:v>Dec-21</c:v>
                </c:pt>
                <c:pt idx="84">
                  <c:v>01/2022 </c:v>
                </c:pt>
                <c:pt idx="85">
                  <c:v>Feb-22</c:v>
                </c:pt>
                <c:pt idx="86">
                  <c:v>Mar</c:v>
                </c:pt>
                <c:pt idx="87">
                  <c:v>Apr</c:v>
                </c:pt>
                <c:pt idx="88">
                  <c:v>May</c:v>
                </c:pt>
                <c:pt idx="89">
                  <c:v>June</c:v>
                </c:pt>
                <c:pt idx="90">
                  <c:v>July</c:v>
                </c:pt>
              </c:strCache>
            </c:strRef>
          </c:cat>
          <c:val>
            <c:numRef>
              <c:f>Sheet1!$B$9:$CN$9</c:f>
              <c:numCache>
                <c:formatCode>0.0</c:formatCode>
                <c:ptCount val="91"/>
                <c:pt idx="0">
                  <c:v>184.84726800000001</c:v>
                </c:pt>
                <c:pt idx="1">
                  <c:v>158.01849000000001</c:v>
                </c:pt>
                <c:pt idx="2">
                  <c:v>202.682276</c:v>
                </c:pt>
                <c:pt idx="3">
                  <c:v>207.82373100000001</c:v>
                </c:pt>
                <c:pt idx="4">
                  <c:v>200.95272499999999</c:v>
                </c:pt>
                <c:pt idx="5">
                  <c:v>217.396086</c:v>
                </c:pt>
                <c:pt idx="6">
                  <c:v>239.29084800000001</c:v>
                </c:pt>
                <c:pt idx="7">
                  <c:v>245.362426</c:v>
                </c:pt>
                <c:pt idx="8">
                  <c:v>245.36609200000001</c:v>
                </c:pt>
                <c:pt idx="9">
                  <c:v>186.731572</c:v>
                </c:pt>
                <c:pt idx="10">
                  <c:v>190.881137</c:v>
                </c:pt>
                <c:pt idx="11">
                  <c:v>204.59100599999999</c:v>
                </c:pt>
                <c:pt idx="12">
                  <c:v>177.52303599999999</c:v>
                </c:pt>
                <c:pt idx="13">
                  <c:v>161.93081900000001</c:v>
                </c:pt>
                <c:pt idx="14">
                  <c:v>229.21453600000001</c:v>
                </c:pt>
                <c:pt idx="15">
                  <c:v>161.38254900000001</c:v>
                </c:pt>
                <c:pt idx="16">
                  <c:v>175.65958699999999</c:v>
                </c:pt>
                <c:pt idx="17">
                  <c:v>210.50063499999999</c:v>
                </c:pt>
                <c:pt idx="18">
                  <c:v>227.33255399999999</c:v>
                </c:pt>
                <c:pt idx="19">
                  <c:v>285.67621600000001</c:v>
                </c:pt>
                <c:pt idx="20">
                  <c:v>228.33036999999999</c:v>
                </c:pt>
                <c:pt idx="21">
                  <c:v>229.841566</c:v>
                </c:pt>
                <c:pt idx="22">
                  <c:v>256.02512200000001</c:v>
                </c:pt>
                <c:pt idx="23">
                  <c:v>290.98278199999999</c:v>
                </c:pt>
                <c:pt idx="24">
                  <c:v>201.105794</c:v>
                </c:pt>
                <c:pt idx="25">
                  <c:v>172.783331</c:v>
                </c:pt>
                <c:pt idx="26">
                  <c:v>109.320448</c:v>
                </c:pt>
                <c:pt idx="27">
                  <c:v>92.896417</c:v>
                </c:pt>
                <c:pt idx="28">
                  <c:v>115.89348</c:v>
                </c:pt>
                <c:pt idx="29">
                  <c:v>152.43037899999999</c:v>
                </c:pt>
                <c:pt idx="30">
                  <c:v>150.430767</c:v>
                </c:pt>
                <c:pt idx="31">
                  <c:v>282.88211799999999</c:v>
                </c:pt>
                <c:pt idx="32">
                  <c:v>137.32564199999999</c:v>
                </c:pt>
                <c:pt idx="33">
                  <c:v>85.111771000000005</c:v>
                </c:pt>
                <c:pt idx="34">
                  <c:v>99.733484000000004</c:v>
                </c:pt>
                <c:pt idx="35">
                  <c:v>50.756715999999997</c:v>
                </c:pt>
                <c:pt idx="36">
                  <c:v>36.41028</c:v>
                </c:pt>
                <c:pt idx="37">
                  <c:v>8.8535199999999996</c:v>
                </c:pt>
                <c:pt idx="38">
                  <c:v>11.803561</c:v>
                </c:pt>
                <c:pt idx="39">
                  <c:v>11.363486999999999</c:v>
                </c:pt>
                <c:pt idx="40">
                  <c:v>13.150952999999999</c:v>
                </c:pt>
                <c:pt idx="41">
                  <c:v>10.400396000000001</c:v>
                </c:pt>
                <c:pt idx="42">
                  <c:v>13.690092</c:v>
                </c:pt>
                <c:pt idx="43">
                  <c:v>14.898075</c:v>
                </c:pt>
                <c:pt idx="44">
                  <c:v>17.252887000000001</c:v>
                </c:pt>
                <c:pt idx="45">
                  <c:v>17.322482000000001</c:v>
                </c:pt>
                <c:pt idx="46">
                  <c:v>19.179001</c:v>
                </c:pt>
                <c:pt idx="47">
                  <c:v>20.299520999999999</c:v>
                </c:pt>
                <c:pt idx="48">
                  <c:v>20.136381</c:v>
                </c:pt>
                <c:pt idx="49">
                  <c:v>17.960764999999999</c:v>
                </c:pt>
                <c:pt idx="50">
                  <c:v>16.554988999999999</c:v>
                </c:pt>
                <c:pt idx="51">
                  <c:v>22.756426000000001</c:v>
                </c:pt>
                <c:pt idx="52">
                  <c:v>17.092770000000002</c:v>
                </c:pt>
                <c:pt idx="53">
                  <c:v>14.069084</c:v>
                </c:pt>
                <c:pt idx="54">
                  <c:v>15.767016999999999</c:v>
                </c:pt>
                <c:pt idx="55">
                  <c:v>16.967043</c:v>
                </c:pt>
                <c:pt idx="56">
                  <c:v>16.199766</c:v>
                </c:pt>
                <c:pt idx="57">
                  <c:v>16.940750999999999</c:v>
                </c:pt>
                <c:pt idx="58">
                  <c:v>18.492632</c:v>
                </c:pt>
                <c:pt idx="59">
                  <c:v>22.581377</c:v>
                </c:pt>
                <c:pt idx="60">
                  <c:v>5.336303</c:v>
                </c:pt>
                <c:pt idx="61">
                  <c:v>5.336303</c:v>
                </c:pt>
                <c:pt idx="62">
                  <c:v>0.615977</c:v>
                </c:pt>
                <c:pt idx="63">
                  <c:v>2.2064409999999999</c:v>
                </c:pt>
                <c:pt idx="64">
                  <c:v>4.748348</c:v>
                </c:pt>
                <c:pt idx="65">
                  <c:v>9.1236820000000005</c:v>
                </c:pt>
                <c:pt idx="66">
                  <c:v>7.978243</c:v>
                </c:pt>
                <c:pt idx="67">
                  <c:v>6.5710750000000004</c:v>
                </c:pt>
                <c:pt idx="68" formatCode="General">
                  <c:v>1.93</c:v>
                </c:pt>
                <c:pt idx="69" formatCode="General">
                  <c:v>1.41</c:v>
                </c:pt>
                <c:pt idx="70" formatCode="General">
                  <c:v>1.1100000000000001</c:v>
                </c:pt>
                <c:pt idx="71" formatCode="General">
                  <c:v>1.62</c:v>
                </c:pt>
                <c:pt idx="72" formatCode="General">
                  <c:v>1.48</c:v>
                </c:pt>
                <c:pt idx="73" formatCode="General">
                  <c:v>1.75</c:v>
                </c:pt>
                <c:pt idx="74" formatCode="General">
                  <c:v>1.31</c:v>
                </c:pt>
                <c:pt idx="75" formatCode="General">
                  <c:v>1.85</c:v>
                </c:pt>
                <c:pt idx="76" formatCode="General">
                  <c:v>0.75</c:v>
                </c:pt>
                <c:pt idx="77" formatCode="General">
                  <c:v>1.82</c:v>
                </c:pt>
                <c:pt idx="78" formatCode="General">
                  <c:v>4.0999999999999996</c:v>
                </c:pt>
                <c:pt idx="79" formatCode="General">
                  <c:v>6.2</c:v>
                </c:pt>
                <c:pt idx="80" formatCode="General">
                  <c:v>14.3</c:v>
                </c:pt>
                <c:pt idx="81" formatCode="General">
                  <c:v>2</c:v>
                </c:pt>
                <c:pt idx="82" formatCode="General">
                  <c:v>6.6</c:v>
                </c:pt>
                <c:pt idx="83" formatCode="General">
                  <c:v>15.8</c:v>
                </c:pt>
                <c:pt idx="84" formatCode="General">
                  <c:v>17.899999999999999</c:v>
                </c:pt>
                <c:pt idx="85" formatCode="General">
                  <c:v>2.02</c:v>
                </c:pt>
                <c:pt idx="86" formatCode="General">
                  <c:v>3.57</c:v>
                </c:pt>
                <c:pt idx="87" formatCode="General">
                  <c:v>4.24</c:v>
                </c:pt>
                <c:pt idx="88" formatCode="General">
                  <c:v>5.8</c:v>
                </c:pt>
                <c:pt idx="89" formatCode="General">
                  <c:v>2.48</c:v>
                </c:pt>
                <c:pt idx="90" formatCode="General">
                  <c:v>12.98</c:v>
                </c:pt>
              </c:numCache>
            </c:numRef>
          </c:val>
          <c:smooth val="0"/>
          <c:extLst>
            <c:ext xmlns:c16="http://schemas.microsoft.com/office/drawing/2014/chart" uri="{C3380CC4-5D6E-409C-BE32-E72D297353CC}">
              <c16:uniqueId val="{00000001-F97E-483F-AAD1-E0F66CFE8C7C}"/>
            </c:ext>
          </c:extLst>
        </c:ser>
        <c:dLbls>
          <c:showLegendKey val="0"/>
          <c:showVal val="0"/>
          <c:showCatName val="0"/>
          <c:showSerName val="0"/>
          <c:showPercent val="0"/>
          <c:showBubbleSize val="0"/>
        </c:dLbls>
        <c:smooth val="0"/>
        <c:axId val="285211184"/>
        <c:axId val="285206608"/>
      </c:lineChart>
      <c:catAx>
        <c:axId val="2852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206608"/>
        <c:crosses val="autoZero"/>
        <c:auto val="1"/>
        <c:lblAlgn val="ctr"/>
        <c:lblOffset val="100"/>
        <c:tickLblSkip val="12"/>
        <c:tickMarkSkip val="12"/>
        <c:noMultiLvlLbl val="0"/>
      </c:catAx>
      <c:valAx>
        <c:axId val="28520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million US dollars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21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8386906493503864E-2"/>
          <c:y val="2.6570506279920889E-2"/>
          <c:w val="0.87785826443660497"/>
          <c:h val="0.92458922033676882"/>
        </c:manualLayout>
      </c:layout>
      <c:lineChart>
        <c:grouping val="standard"/>
        <c:varyColors val="0"/>
        <c:ser>
          <c:idx val="0"/>
          <c:order val="0"/>
          <c:spPr>
            <a:ln w="22225" cap="rnd" cmpd="sng" algn="ctr">
              <a:solidFill>
                <a:schemeClr val="dk1">
                  <a:tint val="88000"/>
                </a:schemeClr>
              </a:solidFill>
              <a:round/>
            </a:ln>
            <a:effectLst/>
          </c:spPr>
          <c:marker>
            <c:symbol val="none"/>
          </c:marker>
          <c:cat>
            <c:strRef>
              <c:f>Sheet1!$B$13:$CN$13</c:f>
              <c:strCache>
                <c:ptCount val="91"/>
                <c:pt idx="0">
                  <c:v>01/2015 </c:v>
                </c:pt>
                <c:pt idx="1">
                  <c:v>02/2015 </c:v>
                </c:pt>
                <c:pt idx="2">
                  <c:v>03/2015 </c:v>
                </c:pt>
                <c:pt idx="3">
                  <c:v>04/2015 </c:v>
                </c:pt>
                <c:pt idx="4">
                  <c:v>05/2015 </c:v>
                </c:pt>
                <c:pt idx="5">
                  <c:v>06/2015 </c:v>
                </c:pt>
                <c:pt idx="6">
                  <c:v>07/2015 </c:v>
                </c:pt>
                <c:pt idx="7">
                  <c:v>08/2015 </c:v>
                </c:pt>
                <c:pt idx="8">
                  <c:v>09/2015 </c:v>
                </c:pt>
                <c:pt idx="9">
                  <c:v>10/2015 </c:v>
                </c:pt>
                <c:pt idx="10">
                  <c:v>11/2015 </c:v>
                </c:pt>
                <c:pt idx="11">
                  <c:v>12/2015 </c:v>
                </c:pt>
                <c:pt idx="12">
                  <c:v>01/2016 </c:v>
                </c:pt>
                <c:pt idx="13">
                  <c:v>02/2016 </c:v>
                </c:pt>
                <c:pt idx="14">
                  <c:v>03/2016 </c:v>
                </c:pt>
                <c:pt idx="15">
                  <c:v>04/2016 </c:v>
                </c:pt>
                <c:pt idx="16">
                  <c:v>05/2016 </c:v>
                </c:pt>
                <c:pt idx="17">
                  <c:v>06/2016 </c:v>
                </c:pt>
                <c:pt idx="18">
                  <c:v>07/2016 </c:v>
                </c:pt>
                <c:pt idx="19">
                  <c:v>08/2016 </c:v>
                </c:pt>
                <c:pt idx="20">
                  <c:v>09/2016 </c:v>
                </c:pt>
                <c:pt idx="21">
                  <c:v>10/2016 </c:v>
                </c:pt>
                <c:pt idx="22">
                  <c:v>11/2016 </c:v>
                </c:pt>
                <c:pt idx="23">
                  <c:v>12/2016 </c:v>
                </c:pt>
                <c:pt idx="24">
                  <c:v>01/2017 </c:v>
                </c:pt>
                <c:pt idx="25">
                  <c:v>02/2017 </c:v>
                </c:pt>
                <c:pt idx="26">
                  <c:v>03/2017 </c:v>
                </c:pt>
                <c:pt idx="27">
                  <c:v>04/2017 </c:v>
                </c:pt>
                <c:pt idx="28">
                  <c:v>05/2017 </c:v>
                </c:pt>
                <c:pt idx="29">
                  <c:v>06/2017 </c:v>
                </c:pt>
                <c:pt idx="30">
                  <c:v>07/2017 </c:v>
                </c:pt>
                <c:pt idx="31">
                  <c:v>08/2017 </c:v>
                </c:pt>
                <c:pt idx="32">
                  <c:v>09/2017 </c:v>
                </c:pt>
                <c:pt idx="33">
                  <c:v>10/2017 </c:v>
                </c:pt>
                <c:pt idx="34">
                  <c:v>11/2017 </c:v>
                </c:pt>
                <c:pt idx="35">
                  <c:v>12/2017 </c:v>
                </c:pt>
                <c:pt idx="36">
                  <c:v>01/2018 </c:v>
                </c:pt>
                <c:pt idx="37">
                  <c:v>02/2018 </c:v>
                </c:pt>
                <c:pt idx="38">
                  <c:v>03/2018 </c:v>
                </c:pt>
                <c:pt idx="39">
                  <c:v>04/2018 </c:v>
                </c:pt>
                <c:pt idx="40">
                  <c:v>05/2018 </c:v>
                </c:pt>
                <c:pt idx="41">
                  <c:v>06/2018 </c:v>
                </c:pt>
                <c:pt idx="42">
                  <c:v>07/2018 </c:v>
                </c:pt>
                <c:pt idx="43">
                  <c:v>08/2018 </c:v>
                </c:pt>
                <c:pt idx="44">
                  <c:v>09/2018 </c:v>
                </c:pt>
                <c:pt idx="45">
                  <c:v>10/2018 </c:v>
                </c:pt>
                <c:pt idx="46">
                  <c:v>11/2018 </c:v>
                </c:pt>
                <c:pt idx="47">
                  <c:v>12/2018 </c:v>
                </c:pt>
                <c:pt idx="48">
                  <c:v>01/2019 </c:v>
                </c:pt>
                <c:pt idx="49">
                  <c:v>02/2019 </c:v>
                </c:pt>
                <c:pt idx="50">
                  <c:v>03/2019 </c:v>
                </c:pt>
                <c:pt idx="51">
                  <c:v>04/2019 </c:v>
                </c:pt>
                <c:pt idx="52">
                  <c:v>05/2019 </c:v>
                </c:pt>
                <c:pt idx="53">
                  <c:v>06/2019 </c:v>
                </c:pt>
                <c:pt idx="54">
                  <c:v>07/2019 </c:v>
                </c:pt>
                <c:pt idx="55">
                  <c:v>08/2019 </c:v>
                </c:pt>
                <c:pt idx="56">
                  <c:v>09/2019 </c:v>
                </c:pt>
                <c:pt idx="57">
                  <c:v>10/2019 </c:v>
                </c:pt>
                <c:pt idx="58">
                  <c:v>11/2019 </c:v>
                </c:pt>
                <c:pt idx="59">
                  <c:v>12/2019 </c:v>
                </c:pt>
                <c:pt idx="60">
                  <c:v>01/2020 </c:v>
                </c:pt>
                <c:pt idx="61">
                  <c:v>02/2020 </c:v>
                </c:pt>
                <c:pt idx="62">
                  <c:v>03/2020 </c:v>
                </c:pt>
                <c:pt idx="63">
                  <c:v>04/2020 </c:v>
                </c:pt>
                <c:pt idx="64">
                  <c:v>05/2020 </c:v>
                </c:pt>
                <c:pt idx="65">
                  <c:v>06/2020 </c:v>
                </c:pt>
                <c:pt idx="66">
                  <c:v>07/2020 </c:v>
                </c:pt>
                <c:pt idx="67">
                  <c:v>08/2020 </c:v>
                </c:pt>
                <c:pt idx="68">
                  <c:v>09/2020 </c:v>
                </c:pt>
                <c:pt idx="69">
                  <c:v>10/2020 </c:v>
                </c:pt>
                <c:pt idx="70">
                  <c:v>11/2020 </c:v>
                </c:pt>
                <c:pt idx="71">
                  <c:v>12/2020 </c:v>
                </c:pt>
                <c:pt idx="72">
                  <c:v>01/2021 </c:v>
                </c:pt>
                <c:pt idx="73">
                  <c:v>Feb-21</c:v>
                </c:pt>
                <c:pt idx="74">
                  <c:v>03/2021 </c:v>
                </c:pt>
                <c:pt idx="75">
                  <c:v>Apr-21</c:v>
                </c:pt>
                <c:pt idx="76">
                  <c:v>05/2021 </c:v>
                </c:pt>
                <c:pt idx="77">
                  <c:v>06/2021 </c:v>
                </c:pt>
                <c:pt idx="78">
                  <c:v>07/2021 </c:v>
                </c:pt>
                <c:pt idx="79">
                  <c:v>Aug-21</c:v>
                </c:pt>
                <c:pt idx="80">
                  <c:v>Sep-21</c:v>
                </c:pt>
                <c:pt idx="81">
                  <c:v>Oct-21</c:v>
                </c:pt>
                <c:pt idx="82">
                  <c:v>Nov-21</c:v>
                </c:pt>
                <c:pt idx="83">
                  <c:v>Dec-21</c:v>
                </c:pt>
                <c:pt idx="84">
                  <c:v>01/2022 </c:v>
                </c:pt>
                <c:pt idx="85">
                  <c:v>Feb-22</c:v>
                </c:pt>
                <c:pt idx="86">
                  <c:v>Mar-22</c:v>
                </c:pt>
                <c:pt idx="87">
                  <c:v>Apr</c:v>
                </c:pt>
                <c:pt idx="88">
                  <c:v>May</c:v>
                </c:pt>
                <c:pt idx="89">
                  <c:v>June</c:v>
                </c:pt>
                <c:pt idx="90">
                  <c:v>July</c:v>
                </c:pt>
              </c:strCache>
            </c:strRef>
          </c:cat>
          <c:val>
            <c:numRef>
              <c:f>Sheet1!$B$14:$CN$14</c:f>
              <c:numCache>
                <c:formatCode>0.0</c:formatCode>
                <c:ptCount val="91"/>
                <c:pt idx="0">
                  <c:v>23.341485999999975</c:v>
                </c:pt>
                <c:pt idx="1">
                  <c:v>-6.9479480000000251</c:v>
                </c:pt>
                <c:pt idx="2">
                  <c:v>1.3124259999999879</c:v>
                </c:pt>
                <c:pt idx="3">
                  <c:v>64.382014999999967</c:v>
                </c:pt>
                <c:pt idx="4">
                  <c:v>53.440971000000019</c:v>
                </c:pt>
                <c:pt idx="5">
                  <c:v>25.634174999999999</c:v>
                </c:pt>
                <c:pt idx="6">
                  <c:v>26.898499999999984</c:v>
                </c:pt>
                <c:pt idx="7">
                  <c:v>-7.3712409999999977</c:v>
                </c:pt>
                <c:pt idx="8">
                  <c:v>25.297535000000011</c:v>
                </c:pt>
                <c:pt idx="9">
                  <c:v>60.264206000000001</c:v>
                </c:pt>
                <c:pt idx="10">
                  <c:v>84.099885</c:v>
                </c:pt>
                <c:pt idx="11">
                  <c:v>112.16796600000004</c:v>
                </c:pt>
                <c:pt idx="12">
                  <c:v>33.451096000000007</c:v>
                </c:pt>
                <c:pt idx="13">
                  <c:v>-0.41810000000000969</c:v>
                </c:pt>
                <c:pt idx="14">
                  <c:v>6.6344879999999762</c:v>
                </c:pt>
                <c:pt idx="15">
                  <c:v>106.64689899999999</c:v>
                </c:pt>
                <c:pt idx="16">
                  <c:v>63.714168000000001</c:v>
                </c:pt>
                <c:pt idx="17">
                  <c:v>77.668070999999998</c:v>
                </c:pt>
                <c:pt idx="18">
                  <c:v>-34.723468999999994</c:v>
                </c:pt>
                <c:pt idx="19">
                  <c:v>50.900949999999966</c:v>
                </c:pt>
                <c:pt idx="20">
                  <c:v>57.282920000000018</c:v>
                </c:pt>
                <c:pt idx="21">
                  <c:v>56.761633000000018</c:v>
                </c:pt>
                <c:pt idx="22">
                  <c:v>94.839372999999966</c:v>
                </c:pt>
                <c:pt idx="23">
                  <c:v>44.873386000000039</c:v>
                </c:pt>
                <c:pt idx="24">
                  <c:v>40.381634999999989</c:v>
                </c:pt>
                <c:pt idx="25">
                  <c:v>-20.868841000000003</c:v>
                </c:pt>
                <c:pt idx="26">
                  <c:v>218.68268599999999</c:v>
                </c:pt>
                <c:pt idx="27">
                  <c:v>195.26699600000001</c:v>
                </c:pt>
                <c:pt idx="28">
                  <c:v>203.86188199999998</c:v>
                </c:pt>
                <c:pt idx="29">
                  <c:v>174.40832500000002</c:v>
                </c:pt>
                <c:pt idx="30">
                  <c:v>149.41333900000001</c:v>
                </c:pt>
                <c:pt idx="31">
                  <c:v>33.082553000000019</c:v>
                </c:pt>
                <c:pt idx="32">
                  <c:v>129.015503</c:v>
                </c:pt>
                <c:pt idx="33">
                  <c:v>159.03689900000001</c:v>
                </c:pt>
                <c:pt idx="34">
                  <c:v>188.10424900000001</c:v>
                </c:pt>
                <c:pt idx="35">
                  <c:v>206.97633200000001</c:v>
                </c:pt>
                <c:pt idx="36">
                  <c:v>132.46625</c:v>
                </c:pt>
                <c:pt idx="37">
                  <c:v>93.809550999999999</c:v>
                </c:pt>
                <c:pt idx="38">
                  <c:v>131.124211</c:v>
                </c:pt>
                <c:pt idx="39">
                  <c:v>150.109624</c:v>
                </c:pt>
                <c:pt idx="40">
                  <c:v>204.057332</c:v>
                </c:pt>
                <c:pt idx="41">
                  <c:v>187.477383</c:v>
                </c:pt>
                <c:pt idx="42">
                  <c:v>153.484599</c:v>
                </c:pt>
                <c:pt idx="43">
                  <c:v>182.410696</c:v>
                </c:pt>
                <c:pt idx="44">
                  <c:v>182.97317600000002</c:v>
                </c:pt>
                <c:pt idx="45">
                  <c:v>210.131226</c:v>
                </c:pt>
                <c:pt idx="46">
                  <c:v>208.52325300000001</c:v>
                </c:pt>
                <c:pt idx="47">
                  <c:v>187.124044</c:v>
                </c:pt>
                <c:pt idx="48">
                  <c:v>147.85360499999999</c:v>
                </c:pt>
                <c:pt idx="49">
                  <c:v>71.078071000000008</c:v>
                </c:pt>
                <c:pt idx="50">
                  <c:v>181.39719199999999</c:v>
                </c:pt>
                <c:pt idx="51">
                  <c:v>195.947419</c:v>
                </c:pt>
                <c:pt idx="52">
                  <c:v>241.199804</c:v>
                </c:pt>
                <c:pt idx="53">
                  <c:v>198.500416</c:v>
                </c:pt>
                <c:pt idx="54">
                  <c:v>191.93442899999999</c:v>
                </c:pt>
                <c:pt idx="55">
                  <c:v>202.44681700000001</c:v>
                </c:pt>
                <c:pt idx="56">
                  <c:v>211.31977999999998</c:v>
                </c:pt>
                <c:pt idx="57">
                  <c:v>253.987875</c:v>
                </c:pt>
                <c:pt idx="58">
                  <c:v>243.55460199999999</c:v>
                </c:pt>
                <c:pt idx="59">
                  <c:v>234.140727</c:v>
                </c:pt>
                <c:pt idx="60">
                  <c:v>93.360178000000005</c:v>
                </c:pt>
                <c:pt idx="61">
                  <c:v>93.360178000000005</c:v>
                </c:pt>
                <c:pt idx="62">
                  <c:v>17.415088999999998</c:v>
                </c:pt>
                <c:pt idx="63">
                  <c:v>19.590429</c:v>
                </c:pt>
                <c:pt idx="64">
                  <c:v>53.818786000000003</c:v>
                </c:pt>
                <c:pt idx="65">
                  <c:v>78.554962000000003</c:v>
                </c:pt>
                <c:pt idx="66">
                  <c:v>57.886432000000006</c:v>
                </c:pt>
                <c:pt idx="67">
                  <c:v>12.690238000000001</c:v>
                </c:pt>
                <c:pt idx="68">
                  <c:v>16.97</c:v>
                </c:pt>
                <c:pt idx="69">
                  <c:v>-1.1599999999999999</c:v>
                </c:pt>
                <c:pt idx="70">
                  <c:v>-1.01</c:v>
                </c:pt>
                <c:pt idx="71">
                  <c:v>1.7599999999999998</c:v>
                </c:pt>
                <c:pt idx="72">
                  <c:v>-1.44</c:v>
                </c:pt>
                <c:pt idx="73">
                  <c:v>-1.72</c:v>
                </c:pt>
                <c:pt idx="74">
                  <c:v>11.667999999999999</c:v>
                </c:pt>
                <c:pt idx="75">
                  <c:v>26.849999999999998</c:v>
                </c:pt>
                <c:pt idx="76">
                  <c:v>1.9500000000000002</c:v>
                </c:pt>
                <c:pt idx="77">
                  <c:v>10.48</c:v>
                </c:pt>
                <c:pt idx="78">
                  <c:v>12.700000000000001</c:v>
                </c:pt>
                <c:pt idx="79">
                  <c:v>16.3</c:v>
                </c:pt>
                <c:pt idx="80">
                  <c:v>41.3</c:v>
                </c:pt>
                <c:pt idx="81">
                  <c:v>36.6</c:v>
                </c:pt>
                <c:pt idx="82">
                  <c:v>27.699999999999996</c:v>
                </c:pt>
                <c:pt idx="83">
                  <c:v>19.2</c:v>
                </c:pt>
                <c:pt idx="84">
                  <c:v>39.550000000000004</c:v>
                </c:pt>
                <c:pt idx="85">
                  <c:v>56.83</c:v>
                </c:pt>
                <c:pt idx="86">
                  <c:v>53.5</c:v>
                </c:pt>
                <c:pt idx="87">
                  <c:v>93.850000000000009</c:v>
                </c:pt>
                <c:pt idx="88">
                  <c:v>8.7100000000000009</c:v>
                </c:pt>
                <c:pt idx="89">
                  <c:v>16.57</c:v>
                </c:pt>
                <c:pt idx="90">
                  <c:v>46.760000000000005</c:v>
                </c:pt>
              </c:numCache>
            </c:numRef>
          </c:val>
          <c:smooth val="0"/>
          <c:extLst>
            <c:ext xmlns:c16="http://schemas.microsoft.com/office/drawing/2014/chart" uri="{C3380CC4-5D6E-409C-BE32-E72D297353CC}">
              <c16:uniqueId val="{00000000-52EC-43C3-BECB-33D3AED75221}"/>
            </c:ext>
          </c:extLst>
        </c:ser>
        <c:dLbls>
          <c:showLegendKey val="0"/>
          <c:showVal val="0"/>
          <c:showCatName val="0"/>
          <c:showSerName val="0"/>
          <c:showPercent val="0"/>
          <c:showBubbleSize val="0"/>
        </c:dLbls>
        <c:dropLines>
          <c:spPr>
            <a:ln w="9525" cap="flat" cmpd="sng" algn="ctr">
              <a:solidFill>
                <a:srgbClr val="FF0000">
                  <a:alpha val="33000"/>
                </a:srgbClr>
              </a:solidFill>
              <a:round/>
            </a:ln>
            <a:effectLst/>
          </c:spPr>
        </c:dropLines>
        <c:smooth val="0"/>
        <c:axId val="868238607"/>
        <c:axId val="868239023"/>
      </c:lineChart>
      <c:catAx>
        <c:axId val="868238607"/>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en-US"/>
          </a:p>
        </c:txPr>
        <c:crossAx val="868239023"/>
        <c:crosses val="autoZero"/>
        <c:auto val="1"/>
        <c:lblAlgn val="ctr"/>
        <c:lblOffset val="100"/>
        <c:tickLblSkip val="12"/>
        <c:tickMarkSkip val="12"/>
        <c:noMultiLvlLbl val="0"/>
      </c:catAx>
      <c:valAx>
        <c:axId val="868239023"/>
        <c:scaling>
          <c:orientation val="minMax"/>
        </c:scaling>
        <c:delete val="0"/>
        <c:axPos val="l"/>
        <c:title>
          <c:tx>
            <c:rich>
              <a:bodyPr rot="-540000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en-US" sz="1200"/>
                  <a:t>million</a:t>
                </a:r>
                <a:r>
                  <a:rPr lang="en-US" sz="1200" baseline="0"/>
                  <a:t> US dollars</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dk1">
                    <a:lumMod val="65000"/>
                    <a:lumOff val="35000"/>
                  </a:schemeClr>
                </a:solidFill>
                <a:latin typeface="+mn-lt"/>
                <a:ea typeface="+mn-ea"/>
                <a:cs typeface="+mn-cs"/>
              </a:defRPr>
            </a:pPr>
            <a:endParaRPr lang="en-US"/>
          </a:p>
        </c:txPr>
        <c:crossAx val="868238607"/>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6776575658348977E-2"/>
          <c:y val="4.7085662223738049E-2"/>
          <c:w val="0.91444869790696759"/>
          <c:h val="0.88870481694235726"/>
        </c:manualLayout>
      </c:layout>
      <c:lineChart>
        <c:grouping val="standard"/>
        <c:varyColors val="0"/>
        <c:ser>
          <c:idx val="0"/>
          <c:order val="0"/>
          <c:tx>
            <c:strRef>
              <c:f>Sheet2!$C$4</c:f>
              <c:strCache>
                <c:ptCount val="1"/>
                <c:pt idx="0">
                  <c:v>Dollar</c:v>
                </c:pt>
              </c:strCache>
            </c:strRef>
          </c:tx>
          <c:spPr>
            <a:ln w="28575" cap="rnd">
              <a:solidFill>
                <a:schemeClr val="accent2">
                  <a:lumMod val="75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Sheet2!$C$5:$C$149</c:f>
              <c:numCache>
                <c:formatCode>General</c:formatCode>
                <c:ptCount val="145"/>
                <c:pt idx="0">
                  <c:v>8624</c:v>
                </c:pt>
                <c:pt idx="1">
                  <c:v>8825</c:v>
                </c:pt>
                <c:pt idx="2">
                  <c:v>8259</c:v>
                </c:pt>
                <c:pt idx="3">
                  <c:v>8016</c:v>
                </c:pt>
                <c:pt idx="5">
                  <c:v>8556</c:v>
                </c:pt>
                <c:pt idx="6">
                  <c:v>7882</c:v>
                </c:pt>
                <c:pt idx="7">
                  <c:v>8107</c:v>
                </c:pt>
                <c:pt idx="8">
                  <c:v>8061</c:v>
                </c:pt>
                <c:pt idx="9">
                  <c:v>8484</c:v>
                </c:pt>
                <c:pt idx="11">
                  <c:v>8401</c:v>
                </c:pt>
                <c:pt idx="13">
                  <c:v>8518</c:v>
                </c:pt>
                <c:pt idx="15">
                  <c:v>7838</c:v>
                </c:pt>
                <c:pt idx="16">
                  <c:v>7802</c:v>
                </c:pt>
                <c:pt idx="18">
                  <c:v>8084</c:v>
                </c:pt>
                <c:pt idx="20">
                  <c:v>8650</c:v>
                </c:pt>
                <c:pt idx="21">
                  <c:v>8832</c:v>
                </c:pt>
                <c:pt idx="22">
                  <c:v>8832</c:v>
                </c:pt>
                <c:pt idx="23">
                  <c:v>8752</c:v>
                </c:pt>
                <c:pt idx="24">
                  <c:v>8991</c:v>
                </c:pt>
                <c:pt idx="25">
                  <c:v>8991</c:v>
                </c:pt>
                <c:pt idx="26">
                  <c:v>9039</c:v>
                </c:pt>
                <c:pt idx="27">
                  <c:v>9235</c:v>
                </c:pt>
                <c:pt idx="28">
                  <c:v>9314</c:v>
                </c:pt>
                <c:pt idx="29">
                  <c:v>9072</c:v>
                </c:pt>
                <c:pt idx="30">
                  <c:v>9072</c:v>
                </c:pt>
                <c:pt idx="31">
                  <c:v>9039</c:v>
                </c:pt>
                <c:pt idx="32">
                  <c:v>8791</c:v>
                </c:pt>
                <c:pt idx="33">
                  <c:v>8050</c:v>
                </c:pt>
                <c:pt idx="34">
                  <c:v>8050</c:v>
                </c:pt>
                <c:pt idx="35">
                  <c:v>8259</c:v>
                </c:pt>
                <c:pt idx="36">
                  <c:v>8651</c:v>
                </c:pt>
                <c:pt idx="37">
                  <c:v>8650</c:v>
                </c:pt>
                <c:pt idx="38">
                  <c:v>8542</c:v>
                </c:pt>
                <c:pt idx="39">
                  <c:v>8812</c:v>
                </c:pt>
                <c:pt idx="40">
                  <c:v>8448</c:v>
                </c:pt>
                <c:pt idx="41">
                  <c:v>8376</c:v>
                </c:pt>
                <c:pt idx="42">
                  <c:v>8365</c:v>
                </c:pt>
                <c:pt idx="43">
                  <c:v>8610</c:v>
                </c:pt>
                <c:pt idx="44">
                  <c:v>8457</c:v>
                </c:pt>
                <c:pt idx="45">
                  <c:v>8247</c:v>
                </c:pt>
                <c:pt idx="46">
                  <c:v>8200</c:v>
                </c:pt>
                <c:pt idx="47">
                  <c:v>8430</c:v>
                </c:pt>
                <c:pt idx="48">
                  <c:v>8163</c:v>
                </c:pt>
                <c:pt idx="49">
                  <c:v>8014</c:v>
                </c:pt>
                <c:pt idx="50">
                  <c:v>8173</c:v>
                </c:pt>
                <c:pt idx="51">
                  <c:v>8102</c:v>
                </c:pt>
                <c:pt idx="52">
                  <c:v>8161</c:v>
                </c:pt>
                <c:pt idx="53">
                  <c:v>7941</c:v>
                </c:pt>
                <c:pt idx="54">
                  <c:v>8006</c:v>
                </c:pt>
                <c:pt idx="55">
                  <c:v>8171</c:v>
                </c:pt>
                <c:pt idx="56">
                  <c:v>6900</c:v>
                </c:pt>
                <c:pt idx="57">
                  <c:v>6570</c:v>
                </c:pt>
                <c:pt idx="58">
                  <c:v>6500</c:v>
                </c:pt>
                <c:pt idx="59">
                  <c:v>6800</c:v>
                </c:pt>
                <c:pt idx="60">
                  <c:v>7200</c:v>
                </c:pt>
                <c:pt idx="61">
                  <c:v>6850</c:v>
                </c:pt>
                <c:pt idx="62">
                  <c:v>7150</c:v>
                </c:pt>
                <c:pt idx="63">
                  <c:v>7200</c:v>
                </c:pt>
                <c:pt idx="64">
                  <c:v>7300</c:v>
                </c:pt>
                <c:pt idx="65">
                  <c:v>6600</c:v>
                </c:pt>
                <c:pt idx="66">
                  <c:v>5790</c:v>
                </c:pt>
                <c:pt idx="67">
                  <c:v>5879</c:v>
                </c:pt>
                <c:pt idx="68">
                  <c:v>6800</c:v>
                </c:pt>
                <c:pt idx="69">
                  <c:v>7200</c:v>
                </c:pt>
                <c:pt idx="70">
                  <c:v>7100</c:v>
                </c:pt>
                <c:pt idx="71">
                  <c:v>7400</c:v>
                </c:pt>
                <c:pt idx="72">
                  <c:v>7150</c:v>
                </c:pt>
                <c:pt idx="73">
                  <c:v>7300</c:v>
                </c:pt>
                <c:pt idx="74">
                  <c:v>7500</c:v>
                </c:pt>
                <c:pt idx="75">
                  <c:v>7150</c:v>
                </c:pt>
                <c:pt idx="76">
                  <c:v>6900</c:v>
                </c:pt>
                <c:pt idx="77">
                  <c:v>6850</c:v>
                </c:pt>
                <c:pt idx="78">
                  <c:v>6450</c:v>
                </c:pt>
                <c:pt idx="79">
                  <c:v>6450</c:v>
                </c:pt>
                <c:pt idx="80">
                  <c:v>6700</c:v>
                </c:pt>
                <c:pt idx="81">
                  <c:v>6600</c:v>
                </c:pt>
                <c:pt idx="82">
                  <c:v>6700</c:v>
                </c:pt>
                <c:pt idx="83">
                  <c:v>5900</c:v>
                </c:pt>
                <c:pt idx="84">
                  <c:v>5200</c:v>
                </c:pt>
                <c:pt idx="85">
                  <c:v>5000</c:v>
                </c:pt>
                <c:pt idx="86">
                  <c:v>5450</c:v>
                </c:pt>
                <c:pt idx="87">
                  <c:v>5500</c:v>
                </c:pt>
                <c:pt idx="88">
                  <c:v>5800</c:v>
                </c:pt>
                <c:pt idx="89">
                  <c:v>6000</c:v>
                </c:pt>
                <c:pt idx="90">
                  <c:v>6000</c:v>
                </c:pt>
                <c:pt idx="91">
                  <c:v>5900</c:v>
                </c:pt>
                <c:pt idx="92">
                  <c:v>6250</c:v>
                </c:pt>
                <c:pt idx="93">
                  <c:v>4900</c:v>
                </c:pt>
                <c:pt idx="94">
                  <c:v>4800</c:v>
                </c:pt>
                <c:pt idx="95">
                  <c:v>4900</c:v>
                </c:pt>
                <c:pt idx="96">
                  <c:v>6700</c:v>
                </c:pt>
                <c:pt idx="97" formatCode="#,##0">
                  <c:v>6100</c:v>
                </c:pt>
                <c:pt idx="98" formatCode="#,##0">
                  <c:v>5900</c:v>
                </c:pt>
                <c:pt idx="99">
                  <c:v>5400</c:v>
                </c:pt>
                <c:pt idx="100">
                  <c:v>6100</c:v>
                </c:pt>
                <c:pt idx="101">
                  <c:v>5700</c:v>
                </c:pt>
                <c:pt idx="102">
                  <c:v>5500</c:v>
                </c:pt>
                <c:pt idx="103">
                  <c:v>5700</c:v>
                </c:pt>
                <c:pt idx="104">
                  <c:v>5200</c:v>
                </c:pt>
                <c:pt idx="105">
                  <c:v>5100</c:v>
                </c:pt>
                <c:pt idx="106">
                  <c:v>5200</c:v>
                </c:pt>
                <c:pt idx="107">
                  <c:v>4800</c:v>
                </c:pt>
                <c:pt idx="108">
                  <c:v>4900</c:v>
                </c:pt>
                <c:pt idx="109">
                  <c:v>4630</c:v>
                </c:pt>
                <c:pt idx="110">
                  <c:v>4650</c:v>
                </c:pt>
                <c:pt idx="111">
                  <c:v>4700</c:v>
                </c:pt>
                <c:pt idx="112">
                  <c:v>4800</c:v>
                </c:pt>
                <c:pt idx="113">
                  <c:v>4800</c:v>
                </c:pt>
                <c:pt idx="114">
                  <c:v>4550</c:v>
                </c:pt>
                <c:pt idx="115">
                  <c:v>4700</c:v>
                </c:pt>
                <c:pt idx="116">
                  <c:v>4750</c:v>
                </c:pt>
                <c:pt idx="117">
                  <c:v>5000</c:v>
                </c:pt>
                <c:pt idx="118">
                  <c:v>6600</c:v>
                </c:pt>
                <c:pt idx="119">
                  <c:v>6500</c:v>
                </c:pt>
                <c:pt idx="120">
                  <c:v>6400</c:v>
                </c:pt>
                <c:pt idx="121">
                  <c:v>6650</c:v>
                </c:pt>
                <c:pt idx="122">
                  <c:v>6700</c:v>
                </c:pt>
                <c:pt idx="123">
                  <c:v>6800</c:v>
                </c:pt>
                <c:pt idx="124">
                  <c:v>6700</c:v>
                </c:pt>
                <c:pt idx="125">
                  <c:v>6800</c:v>
                </c:pt>
                <c:pt idx="126">
                  <c:v>6800</c:v>
                </c:pt>
                <c:pt idx="127">
                  <c:v>6300</c:v>
                </c:pt>
                <c:pt idx="128">
                  <c:v>6500</c:v>
                </c:pt>
                <c:pt idx="129">
                  <c:v>6400</c:v>
                </c:pt>
                <c:pt idx="130">
                  <c:v>6500</c:v>
                </c:pt>
                <c:pt idx="131">
                  <c:v>6700</c:v>
                </c:pt>
                <c:pt idx="132">
                  <c:v>6600</c:v>
                </c:pt>
                <c:pt idx="133">
                  <c:v>6600</c:v>
                </c:pt>
                <c:pt idx="134">
                  <c:v>6700</c:v>
                </c:pt>
                <c:pt idx="135">
                  <c:v>7500</c:v>
                </c:pt>
                <c:pt idx="136">
                  <c:v>7600</c:v>
                </c:pt>
                <c:pt idx="137">
                  <c:v>7520</c:v>
                </c:pt>
                <c:pt idx="138">
                  <c:v>7300</c:v>
                </c:pt>
                <c:pt idx="139">
                  <c:v>7560</c:v>
                </c:pt>
                <c:pt idx="140">
                  <c:v>7900</c:v>
                </c:pt>
                <c:pt idx="141">
                  <c:v>7900</c:v>
                </c:pt>
                <c:pt idx="142">
                  <c:v>7650</c:v>
                </c:pt>
                <c:pt idx="143">
                  <c:v>7250</c:v>
                </c:pt>
                <c:pt idx="144">
                  <c:v>7200</c:v>
                </c:pt>
              </c:numCache>
            </c:numRef>
          </c:val>
          <c:smooth val="0"/>
          <c:extLst>
            <c:ext xmlns:c16="http://schemas.microsoft.com/office/drawing/2014/chart" uri="{C3380CC4-5D6E-409C-BE32-E72D297353CC}">
              <c16:uniqueId val="{00000000-10BE-4D7A-B517-EC921B8462E3}"/>
            </c:ext>
          </c:extLst>
        </c:ser>
        <c:ser>
          <c:idx val="2"/>
          <c:order val="1"/>
          <c:tx>
            <c:strRef>
              <c:f>Sheet2!$E$4</c:f>
              <c:strCache>
                <c:ptCount val="1"/>
                <c:pt idx="0">
                  <c:v>X rate</c:v>
                </c:pt>
              </c:strCache>
            </c:strRef>
          </c:tx>
          <c:spPr>
            <a:ln w="28575" cap="rnd">
              <a:solidFill>
                <a:schemeClr val="dk1">
                  <a:tint val="78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Sheet2!$E$5:$E$149</c:f>
              <c:numCache>
                <c:formatCode>0.000</c:formatCode>
                <c:ptCount val="145"/>
                <c:pt idx="0">
                  <c:v>7.04</c:v>
                </c:pt>
                <c:pt idx="1">
                  <c:v>7.06</c:v>
                </c:pt>
                <c:pt idx="2">
                  <c:v>6.8825000000000003</c:v>
                </c:pt>
                <c:pt idx="3">
                  <c:v>7.1699463327370303</c:v>
                </c:pt>
                <c:pt idx="5">
                  <c:v>7.13</c:v>
                </c:pt>
                <c:pt idx="6">
                  <c:v>7.0500894454382825</c:v>
                </c:pt>
                <c:pt idx="7">
                  <c:v>7.0495652173913044</c:v>
                </c:pt>
                <c:pt idx="8">
                  <c:v>7.0095652173913043</c:v>
                </c:pt>
                <c:pt idx="9">
                  <c:v>7.07</c:v>
                </c:pt>
                <c:pt idx="11">
                  <c:v>7.0596638655462183</c:v>
                </c:pt>
                <c:pt idx="13">
                  <c:v>7.039669421487603</c:v>
                </c:pt>
                <c:pt idx="15">
                  <c:v>7.0295964125560539</c:v>
                </c:pt>
                <c:pt idx="16">
                  <c:v>7.0098831985624441</c:v>
                </c:pt>
                <c:pt idx="20">
                  <c:v>6.92</c:v>
                </c:pt>
                <c:pt idx="21">
                  <c:v>7.0095238095238095</c:v>
                </c:pt>
                <c:pt idx="22">
                  <c:v>7.0939759036144574</c:v>
                </c:pt>
                <c:pt idx="23">
                  <c:v>6.8913385826771654</c:v>
                </c:pt>
                <c:pt idx="25">
                  <c:v>7.0795275590551183</c:v>
                </c:pt>
                <c:pt idx="26">
                  <c:v>6.9</c:v>
                </c:pt>
                <c:pt idx="28">
                  <c:v>7.1099236641221371</c:v>
                </c:pt>
                <c:pt idx="30">
                  <c:v>7.0599221789883266</c:v>
                </c:pt>
                <c:pt idx="31">
                  <c:v>7.1173228346456696</c:v>
                </c:pt>
                <c:pt idx="32">
                  <c:v>7.0895161290322584</c:v>
                </c:pt>
                <c:pt idx="33">
                  <c:v>6.5983606557377046</c:v>
                </c:pt>
                <c:pt idx="35">
                  <c:v>7.1198275862068963</c:v>
                </c:pt>
                <c:pt idx="36">
                  <c:v>7.1495867768595041</c:v>
                </c:pt>
                <c:pt idx="37">
                  <c:v>7.1193415637860085</c:v>
                </c:pt>
                <c:pt idx="38">
                  <c:v>7.0595041322314049</c:v>
                </c:pt>
                <c:pt idx="39">
                  <c:v>7.0495999999999999</c:v>
                </c:pt>
                <c:pt idx="41">
                  <c:v>7.0092050209205023</c:v>
                </c:pt>
                <c:pt idx="42">
                  <c:v>6.9708333333333332</c:v>
                </c:pt>
                <c:pt idx="43">
                  <c:v>7.2050209205020916</c:v>
                </c:pt>
                <c:pt idx="44">
                  <c:v>6.9892561983471078</c:v>
                </c:pt>
                <c:pt idx="45">
                  <c:v>6.9594936708860757</c:v>
                </c:pt>
                <c:pt idx="46">
                  <c:v>6.9491525423728815</c:v>
                </c:pt>
                <c:pt idx="49">
                  <c:v>6.8495726495726492</c:v>
                </c:pt>
                <c:pt idx="50">
                  <c:v>6.8393305439330545</c:v>
                </c:pt>
                <c:pt idx="51">
                  <c:v>6.7799163179916322</c:v>
                </c:pt>
                <c:pt idx="52">
                  <c:v>6.8292887029288707</c:v>
                </c:pt>
                <c:pt idx="53">
                  <c:v>6.7296610169491524</c:v>
                </c:pt>
                <c:pt idx="54">
                  <c:v>6.699581589958159</c:v>
                </c:pt>
                <c:pt idx="55">
                  <c:v>6.6702040816326527</c:v>
                </c:pt>
                <c:pt idx="56">
                  <c:v>8.3132530120481931</c:v>
                </c:pt>
                <c:pt idx="57">
                  <c:v>7.2197802197802199</c:v>
                </c:pt>
                <c:pt idx="58">
                  <c:v>7.3033707865168536</c:v>
                </c:pt>
                <c:pt idx="59">
                  <c:v>7.5977653631284916</c:v>
                </c:pt>
                <c:pt idx="60">
                  <c:v>7.741935483870968</c:v>
                </c:pt>
                <c:pt idx="61">
                  <c:v>7.9190751445086702</c:v>
                </c:pt>
                <c:pt idx="62">
                  <c:v>8.3139534883720927</c:v>
                </c:pt>
                <c:pt idx="63">
                  <c:v>8.1818181818181817</c:v>
                </c:pt>
                <c:pt idx="64">
                  <c:v>8.2022471910112351</c:v>
                </c:pt>
                <c:pt idx="65">
                  <c:v>7.8571428571428568</c:v>
                </c:pt>
                <c:pt idx="66">
                  <c:v>6.4333333333333336</c:v>
                </c:pt>
                <c:pt idx="67">
                  <c:v>6.4604395604395606</c:v>
                </c:pt>
                <c:pt idx="68">
                  <c:v>7.2340425531914896</c:v>
                </c:pt>
                <c:pt idx="69">
                  <c:v>7.5</c:v>
                </c:pt>
                <c:pt idx="70">
                  <c:v>7.2448979591836737</c:v>
                </c:pt>
                <c:pt idx="71">
                  <c:v>7.0476190476190474</c:v>
                </c:pt>
                <c:pt idx="72">
                  <c:v>7.333333333333333</c:v>
                </c:pt>
                <c:pt idx="73">
                  <c:v>7.604166666666667</c:v>
                </c:pt>
                <c:pt idx="74">
                  <c:v>7.9787234042553195</c:v>
                </c:pt>
                <c:pt idx="75">
                  <c:v>7.2588832487309647</c:v>
                </c:pt>
                <c:pt idx="76">
                  <c:v>6.9346733668341711</c:v>
                </c:pt>
                <c:pt idx="77">
                  <c:v>7.0618556701030926</c:v>
                </c:pt>
                <c:pt idx="78">
                  <c:v>6.8253968253968251</c:v>
                </c:pt>
                <c:pt idx="79">
                  <c:v>6.71875</c:v>
                </c:pt>
                <c:pt idx="80">
                  <c:v>7.0526315789473681</c:v>
                </c:pt>
                <c:pt idx="81">
                  <c:v>6.9473684210526319</c:v>
                </c:pt>
                <c:pt idx="82">
                  <c:v>6.9072164948453612</c:v>
                </c:pt>
                <c:pt idx="83">
                  <c:v>6.145833333333333</c:v>
                </c:pt>
                <c:pt idx="84">
                  <c:v>5.3608247422680408</c:v>
                </c:pt>
                <c:pt idx="85">
                  <c:v>5.1546391752577323</c:v>
                </c:pt>
                <c:pt idx="86">
                  <c:v>8.515625</c:v>
                </c:pt>
                <c:pt idx="87">
                  <c:v>9.3220338983050848</c:v>
                </c:pt>
                <c:pt idx="88">
                  <c:v>11.485148514851485</c:v>
                </c:pt>
                <c:pt idx="89">
                  <c:v>11.538461538461538</c:v>
                </c:pt>
                <c:pt idx="90">
                  <c:v>10</c:v>
                </c:pt>
                <c:pt idx="91">
                  <c:v>9.5161290322580641</c:v>
                </c:pt>
                <c:pt idx="92">
                  <c:v>9.4696969696969688</c:v>
                </c:pt>
                <c:pt idx="93">
                  <c:v>7.3684210526315788</c:v>
                </c:pt>
                <c:pt idx="94">
                  <c:v>9.6</c:v>
                </c:pt>
                <c:pt idx="95">
                  <c:v>8.5964912280701746</c:v>
                </c:pt>
                <c:pt idx="96">
                  <c:v>11.551724137931034</c:v>
                </c:pt>
                <c:pt idx="97">
                  <c:v>10.701754385964913</c:v>
                </c:pt>
                <c:pt idx="98">
                  <c:v>8.7407407407407405</c:v>
                </c:pt>
                <c:pt idx="99">
                  <c:v>8.7096774193548381</c:v>
                </c:pt>
                <c:pt idx="100">
                  <c:v>9.53125</c:v>
                </c:pt>
                <c:pt idx="101">
                  <c:v>8.382352941176471</c:v>
                </c:pt>
                <c:pt idx="102">
                  <c:v>7.8571428571428568</c:v>
                </c:pt>
                <c:pt idx="103">
                  <c:v>8.382352941176471</c:v>
                </c:pt>
                <c:pt idx="104">
                  <c:v>7.6470588235294121</c:v>
                </c:pt>
                <c:pt idx="105">
                  <c:v>8.3606557377049189</c:v>
                </c:pt>
                <c:pt idx="106">
                  <c:v>8.5245901639344268</c:v>
                </c:pt>
                <c:pt idx="107">
                  <c:v>7.8688524590163933</c:v>
                </c:pt>
                <c:pt idx="108">
                  <c:v>8.4482758620689662</c:v>
                </c:pt>
                <c:pt idx="109">
                  <c:v>7.7166666666666668</c:v>
                </c:pt>
                <c:pt idx="110">
                  <c:v>7.6859504132231402</c:v>
                </c:pt>
                <c:pt idx="111">
                  <c:v>7.580645161290323</c:v>
                </c:pt>
                <c:pt idx="112">
                  <c:v>7.6190476190476186</c:v>
                </c:pt>
                <c:pt idx="113">
                  <c:v>7.6190476190476186</c:v>
                </c:pt>
                <c:pt idx="114">
                  <c:v>7.1653543307086611</c:v>
                </c:pt>
                <c:pt idx="115">
                  <c:v>7.4015748031496065</c:v>
                </c:pt>
                <c:pt idx="116">
                  <c:v>7.421875</c:v>
                </c:pt>
                <c:pt idx="117">
                  <c:v>7.5757575757575761</c:v>
                </c:pt>
                <c:pt idx="118">
                  <c:v>7.6744186046511631</c:v>
                </c:pt>
                <c:pt idx="119">
                  <c:v>7.7380952380952381</c:v>
                </c:pt>
                <c:pt idx="120">
                  <c:v>7.9012345679012341</c:v>
                </c:pt>
                <c:pt idx="121">
                  <c:v>8.0606060606060606</c:v>
                </c:pt>
                <c:pt idx="122">
                  <c:v>8.0722891566265051</c:v>
                </c:pt>
                <c:pt idx="123">
                  <c:v>8.2926829268292686</c:v>
                </c:pt>
                <c:pt idx="124">
                  <c:v>7.9761904761904763</c:v>
                </c:pt>
                <c:pt idx="125">
                  <c:v>8.0952380952380949</c:v>
                </c:pt>
                <c:pt idx="126">
                  <c:v>8.19277108433735</c:v>
                </c:pt>
                <c:pt idx="127">
                  <c:v>8.0254777070063703</c:v>
                </c:pt>
                <c:pt idx="128">
                  <c:v>8.0246913580246915</c:v>
                </c:pt>
                <c:pt idx="129">
                  <c:v>7.8048780487804876</c:v>
                </c:pt>
                <c:pt idx="130">
                  <c:v>7.9268292682926829</c:v>
                </c:pt>
                <c:pt idx="131">
                  <c:v>8.0722891566265051</c:v>
                </c:pt>
                <c:pt idx="132">
                  <c:v>7.8571428571428568</c:v>
                </c:pt>
                <c:pt idx="133">
                  <c:v>7.8571428571428568</c:v>
                </c:pt>
                <c:pt idx="134">
                  <c:v>7.882352941176471</c:v>
                </c:pt>
                <c:pt idx="135">
                  <c:v>9.2024539877300615</c:v>
                </c:pt>
                <c:pt idx="136">
                  <c:v>9.0476190476190474</c:v>
                </c:pt>
                <c:pt idx="137">
                  <c:v>8.8994082840236679</c:v>
                </c:pt>
                <c:pt idx="138">
                  <c:v>8.5882352941176467</c:v>
                </c:pt>
                <c:pt idx="139">
                  <c:v>8.8941176470588239</c:v>
                </c:pt>
                <c:pt idx="140">
                  <c:v>8.9772727272727266</c:v>
                </c:pt>
                <c:pt idx="141">
                  <c:v>8.7777777777777786</c:v>
                </c:pt>
                <c:pt idx="142">
                  <c:v>9.1071428571428577</c:v>
                </c:pt>
                <c:pt idx="143">
                  <c:v>8.5798816568047336</c:v>
                </c:pt>
                <c:pt idx="144">
                  <c:v>8.5714285714285712</c:v>
                </c:pt>
              </c:numCache>
            </c:numRef>
          </c:val>
          <c:smooth val="0"/>
          <c:extLst>
            <c:ext xmlns:c16="http://schemas.microsoft.com/office/drawing/2014/chart" uri="{C3380CC4-5D6E-409C-BE32-E72D297353CC}">
              <c16:uniqueId val="{00000001-10BE-4D7A-B517-EC921B8462E3}"/>
            </c:ext>
          </c:extLst>
        </c:ser>
        <c:ser>
          <c:idx val="3"/>
          <c:order val="2"/>
          <c:tx>
            <c:strRef>
              <c:f>Sheet2!$F$4</c:f>
              <c:strCache>
                <c:ptCount val="1"/>
                <c:pt idx="0">
                  <c:v>Fed</c:v>
                </c:pt>
              </c:strCache>
            </c:strRef>
          </c:tx>
          <c:spPr>
            <a:ln w="28575" cap="rnd">
              <a:solidFill>
                <a:schemeClr val="dk1">
                  <a:tint val="92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Sheet2!$F$5:$F$149</c:f>
              <c:numCache>
                <c:formatCode>0.0000</c:formatCode>
                <c:ptCount val="145"/>
                <c:pt idx="0">
                  <c:v>7.1786000000000003</c:v>
                </c:pt>
                <c:pt idx="1">
                  <c:v>7.1120999999999999</c:v>
                </c:pt>
                <c:pt idx="2">
                  <c:v>7.0904999999999996</c:v>
                </c:pt>
                <c:pt idx="3">
                  <c:v>7.1138000000000003</c:v>
                </c:pt>
                <c:pt idx="4">
                  <c:v>7.1473000000000004</c:v>
                </c:pt>
                <c:pt idx="5">
                  <c:v>7.1421999999999999</c:v>
                </c:pt>
                <c:pt idx="6">
                  <c:v>7.0919999999999996</c:v>
                </c:pt>
                <c:pt idx="7">
                  <c:v>7.0683999999999996</c:v>
                </c:pt>
                <c:pt idx="8">
                  <c:v>7.0378999999999996</c:v>
                </c:pt>
                <c:pt idx="9">
                  <c:v>6.9766000000000004</c:v>
                </c:pt>
                <c:pt idx="10">
                  <c:v>7.0194999999999999</c:v>
                </c:pt>
                <c:pt idx="11">
                  <c:v>7.0285000000000002</c:v>
                </c:pt>
                <c:pt idx="12">
                  <c:v>7.0279999999999996</c:v>
                </c:pt>
                <c:pt idx="13">
                  <c:v>7.0445000000000002</c:v>
                </c:pt>
                <c:pt idx="14">
                  <c:v>6.9924999999999997</c:v>
                </c:pt>
                <c:pt idx="15">
                  <c:v>7.0096999999999996</c:v>
                </c:pt>
                <c:pt idx="16">
                  <c:v>6.9949000000000003</c:v>
                </c:pt>
                <c:pt idx="17">
                  <c:v>6.9641999999999999</c:v>
                </c:pt>
                <c:pt idx="18">
                  <c:v>6.9309000000000003</c:v>
                </c:pt>
                <c:pt idx="19">
                  <c:v>6.8769</c:v>
                </c:pt>
                <c:pt idx="20">
                  <c:v>6.9363999999999999</c:v>
                </c:pt>
                <c:pt idx="21">
                  <c:v>6.9161000000000001</c:v>
                </c:pt>
                <c:pt idx="22">
                  <c:v>6.9694000000000003</c:v>
                </c:pt>
                <c:pt idx="23">
                  <c:v>6.9759000000000002</c:v>
                </c:pt>
                <c:pt idx="24">
                  <c:v>7.0225</c:v>
                </c:pt>
                <c:pt idx="25">
                  <c:v>6.9905999999999997</c:v>
                </c:pt>
                <c:pt idx="26">
                  <c:v>6.9298000000000002</c:v>
                </c:pt>
                <c:pt idx="27">
                  <c:v>7.0079000000000002</c:v>
                </c:pt>
                <c:pt idx="28">
                  <c:v>7.0949999999999998</c:v>
                </c:pt>
                <c:pt idx="29">
                  <c:v>7.0986000000000002</c:v>
                </c:pt>
                <c:pt idx="30">
                  <c:v>7.0448000000000004</c:v>
                </c:pt>
                <c:pt idx="31">
                  <c:v>7.0663999999999998</c:v>
                </c:pt>
                <c:pt idx="32">
                  <c:v>7.0654000000000003</c:v>
                </c:pt>
                <c:pt idx="33">
                  <c:v>7.0621999999999998</c:v>
                </c:pt>
                <c:pt idx="34">
                  <c:v>7.0972</c:v>
                </c:pt>
                <c:pt idx="35">
                  <c:v>7.0979999999999999</c:v>
                </c:pt>
                <c:pt idx="36">
                  <c:v>7.1340000000000003</c:v>
                </c:pt>
                <c:pt idx="37">
                  <c:v>7.0991999999999997</c:v>
                </c:pt>
                <c:pt idx="38">
                  <c:v>7.0598999999999998</c:v>
                </c:pt>
                <c:pt idx="39">
                  <c:v>7.0839999999999996</c:v>
                </c:pt>
                <c:pt idx="40">
                  <c:v>7.077</c:v>
                </c:pt>
                <c:pt idx="41">
                  <c:v>7.0702999999999996</c:v>
                </c:pt>
                <c:pt idx="42">
                  <c:v>7.0041000000000002</c:v>
                </c:pt>
                <c:pt idx="43">
                  <c:v>6.9885000000000002</c:v>
                </c:pt>
                <c:pt idx="44">
                  <c:v>6.9988000000000001</c:v>
                </c:pt>
                <c:pt idx="45">
                  <c:v>7.0014000000000003</c:v>
                </c:pt>
                <c:pt idx="46">
                  <c:v>6.944</c:v>
                </c:pt>
                <c:pt idx="47">
                  <c:v>6.944</c:v>
                </c:pt>
                <c:pt idx="48">
                  <c:v>6.944</c:v>
                </c:pt>
                <c:pt idx="49">
                  <c:v>6.9142999999999999</c:v>
                </c:pt>
                <c:pt idx="50">
                  <c:v>6.8409000000000004</c:v>
                </c:pt>
                <c:pt idx="51">
                  <c:v>6.8079999999999998</c:v>
                </c:pt>
                <c:pt idx="52">
                  <c:v>6.8042999999999996</c:v>
                </c:pt>
                <c:pt idx="53">
                  <c:v>6.8150000000000004</c:v>
                </c:pt>
                <c:pt idx="54">
                  <c:v>6.7135999999999996</c:v>
                </c:pt>
                <c:pt idx="55">
                  <c:v>6.7135999999999996</c:v>
                </c:pt>
                <c:pt idx="56" formatCode="General">
                  <c:v>6.65</c:v>
                </c:pt>
                <c:pt idx="57" formatCode="General">
                  <c:v>6.69</c:v>
                </c:pt>
                <c:pt idx="58">
                  <c:v>6.61</c:v>
                </c:pt>
                <c:pt idx="59">
                  <c:v>6.59</c:v>
                </c:pt>
                <c:pt idx="60">
                  <c:v>6.57</c:v>
                </c:pt>
                <c:pt idx="61">
                  <c:v>6.53</c:v>
                </c:pt>
                <c:pt idx="62">
                  <c:v>6.54</c:v>
                </c:pt>
                <c:pt idx="63">
                  <c:v>6.54</c:v>
                </c:pt>
                <c:pt idx="64">
                  <c:v>6.53</c:v>
                </c:pt>
                <c:pt idx="65">
                  <c:v>6.46</c:v>
                </c:pt>
                <c:pt idx="66">
                  <c:v>6.48</c:v>
                </c:pt>
                <c:pt idx="67">
                  <c:v>6.46</c:v>
                </c:pt>
                <c:pt idx="68">
                  <c:v>6.48</c:v>
                </c:pt>
                <c:pt idx="69">
                  <c:v>6.4770000000000003</c:v>
                </c:pt>
                <c:pt idx="70">
                  <c:v>6.4630000000000001</c:v>
                </c:pt>
                <c:pt idx="71">
                  <c:v>6.46</c:v>
                </c:pt>
                <c:pt idx="72">
                  <c:v>6.4580000000000002</c:v>
                </c:pt>
                <c:pt idx="73">
                  <c:v>6.4569999999999999</c:v>
                </c:pt>
                <c:pt idx="74">
                  <c:v>6.4560000000000004</c:v>
                </c:pt>
                <c:pt idx="75">
                  <c:v>6.49</c:v>
                </c:pt>
                <c:pt idx="76">
                  <c:v>6.5</c:v>
                </c:pt>
                <c:pt idx="77">
                  <c:v>6.56</c:v>
                </c:pt>
                <c:pt idx="78">
                  <c:v>6.55</c:v>
                </c:pt>
                <c:pt idx="79">
                  <c:v>6.49</c:v>
                </c:pt>
                <c:pt idx="80">
                  <c:v>6.47</c:v>
                </c:pt>
                <c:pt idx="81">
                  <c:v>6.46</c:v>
                </c:pt>
                <c:pt idx="82">
                  <c:v>6.45</c:v>
                </c:pt>
                <c:pt idx="83">
                  <c:v>6.4329999999999998</c:v>
                </c:pt>
                <c:pt idx="84">
                  <c:v>6.38</c:v>
                </c:pt>
                <c:pt idx="85">
                  <c:v>6.46</c:v>
                </c:pt>
                <c:pt idx="86">
                  <c:v>6.39</c:v>
                </c:pt>
                <c:pt idx="87">
                  <c:v>6.47</c:v>
                </c:pt>
                <c:pt idx="88">
                  <c:v>6.46</c:v>
                </c:pt>
                <c:pt idx="89">
                  <c:v>6.47</c:v>
                </c:pt>
                <c:pt idx="90">
                  <c:v>6.4779999999999998</c:v>
                </c:pt>
                <c:pt idx="91">
                  <c:v>6.4787999999999997</c:v>
                </c:pt>
                <c:pt idx="92">
                  <c:v>6.4786000000000001</c:v>
                </c:pt>
                <c:pt idx="93">
                  <c:v>6.4619999999999997</c:v>
                </c:pt>
                <c:pt idx="94">
                  <c:v>6.4824999999999999</c:v>
                </c:pt>
                <c:pt idx="95">
                  <c:v>6.4767999999999999</c:v>
                </c:pt>
                <c:pt idx="96">
                  <c:v>6.4767999999999999</c:v>
                </c:pt>
                <c:pt idx="97">
                  <c:v>6.4585999999999997</c:v>
                </c:pt>
                <c:pt idx="98">
                  <c:v>6.4585999999999997</c:v>
                </c:pt>
                <c:pt idx="99">
                  <c:v>6.4585999999999997</c:v>
                </c:pt>
                <c:pt idx="100">
                  <c:v>6.4585999999999997</c:v>
                </c:pt>
                <c:pt idx="101" formatCode="General">
                  <c:v>6.4433999999999996</c:v>
                </c:pt>
                <c:pt idx="102" formatCode="General">
                  <c:v>6.4433999999999996</c:v>
                </c:pt>
                <c:pt idx="103" formatCode="General">
                  <c:v>6.4433999999999996</c:v>
                </c:pt>
                <c:pt idx="104" formatCode="General">
                  <c:v>6.4433999999999996</c:v>
                </c:pt>
                <c:pt idx="105" formatCode="General">
                  <c:v>6.3971999999999998</c:v>
                </c:pt>
                <c:pt idx="106" formatCode="General">
                  <c:v>6.3971999999999998</c:v>
                </c:pt>
                <c:pt idx="107" formatCode="General">
                  <c:v>6.3971999999999998</c:v>
                </c:pt>
                <c:pt idx="108" formatCode="General">
                  <c:v>6.3971999999999998</c:v>
                </c:pt>
                <c:pt idx="109" formatCode="General">
                  <c:v>6.3640999999999996</c:v>
                </c:pt>
                <c:pt idx="110" formatCode="General">
                  <c:v>6.3640999999999996</c:v>
                </c:pt>
                <c:pt idx="111" formatCode="General">
                  <c:v>6.3640999999999996</c:v>
                </c:pt>
                <c:pt idx="112" formatCode="General">
                  <c:v>6.3640999999999996</c:v>
                </c:pt>
                <c:pt idx="113" formatCode="General">
                  <c:v>6.3555000000000001</c:v>
                </c:pt>
                <c:pt idx="114" formatCode="General">
                  <c:v>6.3555000000000001</c:v>
                </c:pt>
                <c:pt idx="115" formatCode="General">
                  <c:v>6.3555000000000001</c:v>
                </c:pt>
                <c:pt idx="116" formatCode="General">
                  <c:v>6.3555000000000001</c:v>
                </c:pt>
                <c:pt idx="117" formatCode="General">
                  <c:v>6.3609999999999998</c:v>
                </c:pt>
                <c:pt idx="118" formatCode="General">
                  <c:v>6.3609999999999998</c:v>
                </c:pt>
                <c:pt idx="119" formatCode="General">
                  <c:v>6.3609999999999998</c:v>
                </c:pt>
                <c:pt idx="120" formatCode="General">
                  <c:v>6.3609999999999998</c:v>
                </c:pt>
                <c:pt idx="121" formatCode="General">
                  <c:v>6.3116000000000003</c:v>
                </c:pt>
                <c:pt idx="122" formatCode="General">
                  <c:v>6.3116000000000003</c:v>
                </c:pt>
                <c:pt idx="123" formatCode="General">
                  <c:v>6.3116000000000003</c:v>
                </c:pt>
                <c:pt idx="124" formatCode="General">
                  <c:v>6.3116000000000003</c:v>
                </c:pt>
                <c:pt idx="125" formatCode="General">
                  <c:v>6.3624999999999998</c:v>
                </c:pt>
                <c:pt idx="126" formatCode="General">
                  <c:v>6.3624999999999998</c:v>
                </c:pt>
                <c:pt idx="127" formatCode="General">
                  <c:v>6.3624999999999998</c:v>
                </c:pt>
                <c:pt idx="128" formatCode="General">
                  <c:v>6.3624999999999998</c:v>
                </c:pt>
                <c:pt idx="129" formatCode="General">
                  <c:v>6.6078999999999999</c:v>
                </c:pt>
                <c:pt idx="130" formatCode="General">
                  <c:v>6.6078999999999999</c:v>
                </c:pt>
                <c:pt idx="131" formatCode="General">
                  <c:v>6.6078999999999999</c:v>
                </c:pt>
                <c:pt idx="132" formatCode="General">
                  <c:v>6.6078999999999999</c:v>
                </c:pt>
                <c:pt idx="133" formatCode="General">
                  <c:v>6.6858000000000004</c:v>
                </c:pt>
                <c:pt idx="134" formatCode="General">
                  <c:v>6.6858000000000004</c:v>
                </c:pt>
                <c:pt idx="135" formatCode="General">
                  <c:v>6.6858000000000004</c:v>
                </c:pt>
                <c:pt idx="136" formatCode="General">
                  <c:v>6.6858000000000004</c:v>
                </c:pt>
                <c:pt idx="137" formatCode="General">
                  <c:v>6.6878000000000002</c:v>
                </c:pt>
                <c:pt idx="138" formatCode="General">
                  <c:v>6.6878000000000002</c:v>
                </c:pt>
                <c:pt idx="139" formatCode="General">
                  <c:v>6.6878000000000002</c:v>
                </c:pt>
                <c:pt idx="140" formatCode="General">
                  <c:v>6.6878000000000002</c:v>
                </c:pt>
                <c:pt idx="141" formatCode="General">
                  <c:v>6.6878000000000002</c:v>
                </c:pt>
                <c:pt idx="142" formatCode="General">
                  <c:v>6.6878000000000002</c:v>
                </c:pt>
                <c:pt idx="143" formatCode="General">
                  <c:v>6.8470000000000004</c:v>
                </c:pt>
                <c:pt idx="144" formatCode="General">
                  <c:v>6.8479999999999999</c:v>
                </c:pt>
              </c:numCache>
            </c:numRef>
          </c:val>
          <c:smooth val="0"/>
          <c:extLst>
            <c:ext xmlns:c16="http://schemas.microsoft.com/office/drawing/2014/chart" uri="{C3380CC4-5D6E-409C-BE32-E72D297353CC}">
              <c16:uniqueId val="{00000002-10BE-4D7A-B517-EC921B8462E3}"/>
            </c:ext>
          </c:extLst>
        </c:ser>
        <c:dLbls>
          <c:showLegendKey val="0"/>
          <c:showVal val="0"/>
          <c:showCatName val="0"/>
          <c:showSerName val="0"/>
          <c:showPercent val="0"/>
          <c:showBubbleSize val="0"/>
        </c:dLbls>
        <c:smooth val="0"/>
        <c:axId val="1718392063"/>
        <c:axId val="1718405375"/>
      </c:lineChart>
      <c:catAx>
        <c:axId val="1718392063"/>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405375"/>
        <c:crosses val="autoZero"/>
        <c:auto val="1"/>
        <c:lblAlgn val="ctr"/>
        <c:lblOffset val="100"/>
        <c:tickLblSkip val="1"/>
        <c:noMultiLvlLbl val="0"/>
      </c:catAx>
      <c:valAx>
        <c:axId val="1718405375"/>
        <c:scaling>
          <c:orientation val="minMax"/>
          <c:max val="10000"/>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8392063"/>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8751220393364499E-2"/>
          <c:y val="0.17424896426388536"/>
          <c:w val="0.93014971226215193"/>
          <c:h val="0.74589588294047415"/>
        </c:manualLayout>
      </c:layout>
      <c:lineChart>
        <c:grouping val="standard"/>
        <c:varyColors val="0"/>
        <c:ser>
          <c:idx val="0"/>
          <c:order val="0"/>
          <c:tx>
            <c:strRef>
              <c:f>Sheet2!$C$4</c:f>
              <c:strCache>
                <c:ptCount val="1"/>
                <c:pt idx="0">
                  <c:v>Dollar</c:v>
                </c:pt>
              </c:strCache>
            </c:strRef>
          </c:tx>
          <c:spPr>
            <a:ln w="28575" cap="rnd">
              <a:solidFill>
                <a:schemeClr val="dk1">
                  <a:tint val="88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Sheet2!$C$5:$C$149</c:f>
              <c:numCache>
                <c:formatCode>General</c:formatCode>
                <c:ptCount val="145"/>
                <c:pt idx="0">
                  <c:v>8624</c:v>
                </c:pt>
                <c:pt idx="1">
                  <c:v>8825</c:v>
                </c:pt>
                <c:pt idx="2">
                  <c:v>8259</c:v>
                </c:pt>
                <c:pt idx="3">
                  <c:v>8016</c:v>
                </c:pt>
                <c:pt idx="5">
                  <c:v>8556</c:v>
                </c:pt>
                <c:pt idx="6">
                  <c:v>7882</c:v>
                </c:pt>
                <c:pt idx="7">
                  <c:v>8107</c:v>
                </c:pt>
                <c:pt idx="8">
                  <c:v>8061</c:v>
                </c:pt>
                <c:pt idx="9">
                  <c:v>8484</c:v>
                </c:pt>
                <c:pt idx="11">
                  <c:v>8401</c:v>
                </c:pt>
                <c:pt idx="13">
                  <c:v>8518</c:v>
                </c:pt>
                <c:pt idx="15">
                  <c:v>7838</c:v>
                </c:pt>
                <c:pt idx="16">
                  <c:v>7802</c:v>
                </c:pt>
                <c:pt idx="18">
                  <c:v>8084</c:v>
                </c:pt>
                <c:pt idx="20">
                  <c:v>8650</c:v>
                </c:pt>
                <c:pt idx="21">
                  <c:v>8832</c:v>
                </c:pt>
                <c:pt idx="22">
                  <c:v>8832</c:v>
                </c:pt>
                <c:pt idx="23">
                  <c:v>8752</c:v>
                </c:pt>
                <c:pt idx="24">
                  <c:v>8991</c:v>
                </c:pt>
                <c:pt idx="25">
                  <c:v>8991</c:v>
                </c:pt>
                <c:pt idx="26">
                  <c:v>9039</c:v>
                </c:pt>
                <c:pt idx="27">
                  <c:v>9235</c:v>
                </c:pt>
                <c:pt idx="28">
                  <c:v>9314</c:v>
                </c:pt>
                <c:pt idx="29">
                  <c:v>9072</c:v>
                </c:pt>
                <c:pt idx="30">
                  <c:v>9072</c:v>
                </c:pt>
                <c:pt idx="31">
                  <c:v>9039</c:v>
                </c:pt>
                <c:pt idx="32">
                  <c:v>8791</c:v>
                </c:pt>
                <c:pt idx="33">
                  <c:v>8050</c:v>
                </c:pt>
                <c:pt idx="34">
                  <c:v>8050</c:v>
                </c:pt>
                <c:pt idx="35">
                  <c:v>8259</c:v>
                </c:pt>
                <c:pt idx="36">
                  <c:v>8651</c:v>
                </c:pt>
                <c:pt idx="37">
                  <c:v>8650</c:v>
                </c:pt>
                <c:pt idx="38">
                  <c:v>8542</c:v>
                </c:pt>
                <c:pt idx="39">
                  <c:v>8812</c:v>
                </c:pt>
                <c:pt idx="40">
                  <c:v>8448</c:v>
                </c:pt>
                <c:pt idx="41">
                  <c:v>8376</c:v>
                </c:pt>
                <c:pt idx="42">
                  <c:v>8365</c:v>
                </c:pt>
                <c:pt idx="43">
                  <c:v>8610</c:v>
                </c:pt>
                <c:pt idx="44">
                  <c:v>8457</c:v>
                </c:pt>
                <c:pt idx="45">
                  <c:v>8247</c:v>
                </c:pt>
                <c:pt idx="46">
                  <c:v>8200</c:v>
                </c:pt>
                <c:pt idx="47">
                  <c:v>8430</c:v>
                </c:pt>
                <c:pt idx="48">
                  <c:v>8163</c:v>
                </c:pt>
                <c:pt idx="49">
                  <c:v>8014</c:v>
                </c:pt>
                <c:pt idx="50">
                  <c:v>8173</c:v>
                </c:pt>
                <c:pt idx="51">
                  <c:v>8102</c:v>
                </c:pt>
                <c:pt idx="52">
                  <c:v>8161</c:v>
                </c:pt>
                <c:pt idx="53">
                  <c:v>7941</c:v>
                </c:pt>
                <c:pt idx="54">
                  <c:v>8006</c:v>
                </c:pt>
                <c:pt idx="55">
                  <c:v>8171</c:v>
                </c:pt>
                <c:pt idx="56">
                  <c:v>6900</c:v>
                </c:pt>
                <c:pt idx="57">
                  <c:v>6570</c:v>
                </c:pt>
                <c:pt idx="58">
                  <c:v>6500</c:v>
                </c:pt>
                <c:pt idx="59">
                  <c:v>6800</c:v>
                </c:pt>
                <c:pt idx="60">
                  <c:v>7200</c:v>
                </c:pt>
                <c:pt idx="61">
                  <c:v>6850</c:v>
                </c:pt>
                <c:pt idx="62">
                  <c:v>7150</c:v>
                </c:pt>
                <c:pt idx="63">
                  <c:v>7200</c:v>
                </c:pt>
                <c:pt idx="64">
                  <c:v>7300</c:v>
                </c:pt>
                <c:pt idx="65">
                  <c:v>6600</c:v>
                </c:pt>
                <c:pt idx="66">
                  <c:v>5790</c:v>
                </c:pt>
                <c:pt idx="67">
                  <c:v>5879</c:v>
                </c:pt>
                <c:pt idx="68">
                  <c:v>6800</c:v>
                </c:pt>
                <c:pt idx="69">
                  <c:v>7200</c:v>
                </c:pt>
                <c:pt idx="70">
                  <c:v>7100</c:v>
                </c:pt>
                <c:pt idx="71">
                  <c:v>7400</c:v>
                </c:pt>
                <c:pt idx="72">
                  <c:v>7150</c:v>
                </c:pt>
                <c:pt idx="73">
                  <c:v>7300</c:v>
                </c:pt>
                <c:pt idx="74">
                  <c:v>7500</c:v>
                </c:pt>
                <c:pt idx="75">
                  <c:v>7150</c:v>
                </c:pt>
                <c:pt idx="76">
                  <c:v>6900</c:v>
                </c:pt>
                <c:pt idx="77">
                  <c:v>6850</c:v>
                </c:pt>
                <c:pt idx="78">
                  <c:v>6450</c:v>
                </c:pt>
                <c:pt idx="79">
                  <c:v>6450</c:v>
                </c:pt>
                <c:pt idx="80">
                  <c:v>6700</c:v>
                </c:pt>
                <c:pt idx="81">
                  <c:v>6600</c:v>
                </c:pt>
                <c:pt idx="82">
                  <c:v>6700</c:v>
                </c:pt>
                <c:pt idx="83">
                  <c:v>5900</c:v>
                </c:pt>
                <c:pt idx="84">
                  <c:v>5200</c:v>
                </c:pt>
                <c:pt idx="85">
                  <c:v>5000</c:v>
                </c:pt>
                <c:pt idx="86">
                  <c:v>5450</c:v>
                </c:pt>
                <c:pt idx="87">
                  <c:v>5500</c:v>
                </c:pt>
                <c:pt idx="88">
                  <c:v>5800</c:v>
                </c:pt>
                <c:pt idx="89">
                  <c:v>6000</c:v>
                </c:pt>
                <c:pt idx="90">
                  <c:v>6000</c:v>
                </c:pt>
                <c:pt idx="91">
                  <c:v>5900</c:v>
                </c:pt>
                <c:pt idx="92">
                  <c:v>6250</c:v>
                </c:pt>
                <c:pt idx="93">
                  <c:v>4900</c:v>
                </c:pt>
                <c:pt idx="94">
                  <c:v>4800</c:v>
                </c:pt>
                <c:pt idx="95">
                  <c:v>4900</c:v>
                </c:pt>
                <c:pt idx="96">
                  <c:v>6700</c:v>
                </c:pt>
                <c:pt idx="97" formatCode="#,##0">
                  <c:v>6100</c:v>
                </c:pt>
                <c:pt idx="98" formatCode="#,##0">
                  <c:v>5900</c:v>
                </c:pt>
                <c:pt idx="99">
                  <c:v>5400</c:v>
                </c:pt>
                <c:pt idx="100">
                  <c:v>6100</c:v>
                </c:pt>
                <c:pt idx="101">
                  <c:v>5700</c:v>
                </c:pt>
                <c:pt idx="102">
                  <c:v>5500</c:v>
                </c:pt>
                <c:pt idx="103">
                  <c:v>5700</c:v>
                </c:pt>
                <c:pt idx="104">
                  <c:v>5200</c:v>
                </c:pt>
                <c:pt idx="105">
                  <c:v>5100</c:v>
                </c:pt>
                <c:pt idx="106">
                  <c:v>5200</c:v>
                </c:pt>
                <c:pt idx="107">
                  <c:v>4800</c:v>
                </c:pt>
                <c:pt idx="108">
                  <c:v>4900</c:v>
                </c:pt>
                <c:pt idx="109">
                  <c:v>4630</c:v>
                </c:pt>
                <c:pt idx="110">
                  <c:v>4650</c:v>
                </c:pt>
                <c:pt idx="111">
                  <c:v>4700</c:v>
                </c:pt>
                <c:pt idx="112">
                  <c:v>4800</c:v>
                </c:pt>
                <c:pt idx="113">
                  <c:v>4800</c:v>
                </c:pt>
                <c:pt idx="114">
                  <c:v>4550</c:v>
                </c:pt>
                <c:pt idx="115">
                  <c:v>4700</c:v>
                </c:pt>
                <c:pt idx="116">
                  <c:v>4750</c:v>
                </c:pt>
                <c:pt idx="117">
                  <c:v>5000</c:v>
                </c:pt>
                <c:pt idx="118">
                  <c:v>6600</c:v>
                </c:pt>
                <c:pt idx="119">
                  <c:v>6500</c:v>
                </c:pt>
                <c:pt idx="120">
                  <c:v>6400</c:v>
                </c:pt>
                <c:pt idx="121">
                  <c:v>6650</c:v>
                </c:pt>
                <c:pt idx="122">
                  <c:v>6700</c:v>
                </c:pt>
                <c:pt idx="123">
                  <c:v>6800</c:v>
                </c:pt>
                <c:pt idx="124">
                  <c:v>6700</c:v>
                </c:pt>
                <c:pt idx="125">
                  <c:v>6800</c:v>
                </c:pt>
                <c:pt idx="126">
                  <c:v>6800</c:v>
                </c:pt>
                <c:pt idx="127">
                  <c:v>6300</c:v>
                </c:pt>
                <c:pt idx="128">
                  <c:v>6500</c:v>
                </c:pt>
                <c:pt idx="129">
                  <c:v>6400</c:v>
                </c:pt>
                <c:pt idx="130">
                  <c:v>6500</c:v>
                </c:pt>
                <c:pt idx="131">
                  <c:v>6700</c:v>
                </c:pt>
                <c:pt idx="132">
                  <c:v>6600</c:v>
                </c:pt>
                <c:pt idx="133">
                  <c:v>6600</c:v>
                </c:pt>
                <c:pt idx="134">
                  <c:v>6700</c:v>
                </c:pt>
                <c:pt idx="135">
                  <c:v>7500</c:v>
                </c:pt>
                <c:pt idx="136">
                  <c:v>7600</c:v>
                </c:pt>
                <c:pt idx="137">
                  <c:v>7520</c:v>
                </c:pt>
                <c:pt idx="138">
                  <c:v>7300</c:v>
                </c:pt>
                <c:pt idx="139">
                  <c:v>7560</c:v>
                </c:pt>
                <c:pt idx="140">
                  <c:v>7900</c:v>
                </c:pt>
                <c:pt idx="141">
                  <c:v>7900</c:v>
                </c:pt>
                <c:pt idx="142">
                  <c:v>7650</c:v>
                </c:pt>
                <c:pt idx="143">
                  <c:v>7250</c:v>
                </c:pt>
                <c:pt idx="144">
                  <c:v>7200</c:v>
                </c:pt>
              </c:numCache>
            </c:numRef>
          </c:val>
          <c:smooth val="0"/>
          <c:extLst>
            <c:ext xmlns:c16="http://schemas.microsoft.com/office/drawing/2014/chart" uri="{C3380CC4-5D6E-409C-BE32-E72D297353CC}">
              <c16:uniqueId val="{00000000-C6F8-4CAB-8241-E7E9ABA9B502}"/>
            </c:ext>
          </c:extLst>
        </c:ser>
        <c:ser>
          <c:idx val="2"/>
          <c:order val="1"/>
          <c:tx>
            <c:strRef>
              <c:f>Sheet2!$D$4</c:f>
              <c:strCache>
                <c:ptCount val="1"/>
                <c:pt idx="0">
                  <c:v>Yuan</c:v>
                </c:pt>
              </c:strCache>
            </c:strRef>
          </c:tx>
          <c:spPr>
            <a:ln w="50800" cap="rnd">
              <a:solidFill>
                <a:srgbClr val="FFC000"/>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Sheet2!$D$5:$D$149</c:f>
              <c:numCache>
                <c:formatCode>General</c:formatCode>
                <c:ptCount val="145"/>
                <c:pt idx="0">
                  <c:v>1225</c:v>
                </c:pt>
                <c:pt idx="1">
                  <c:v>1250</c:v>
                </c:pt>
                <c:pt idx="2">
                  <c:v>1200</c:v>
                </c:pt>
                <c:pt idx="3">
                  <c:v>1118</c:v>
                </c:pt>
                <c:pt idx="5">
                  <c:v>1200</c:v>
                </c:pt>
                <c:pt idx="6">
                  <c:v>1118</c:v>
                </c:pt>
                <c:pt idx="7">
                  <c:v>1150</c:v>
                </c:pt>
                <c:pt idx="8">
                  <c:v>1150</c:v>
                </c:pt>
                <c:pt idx="9">
                  <c:v>1200</c:v>
                </c:pt>
                <c:pt idx="11">
                  <c:v>1190</c:v>
                </c:pt>
                <c:pt idx="13">
                  <c:v>1210</c:v>
                </c:pt>
                <c:pt idx="15">
                  <c:v>1115</c:v>
                </c:pt>
                <c:pt idx="16">
                  <c:v>1113</c:v>
                </c:pt>
                <c:pt idx="17">
                  <c:v>1150</c:v>
                </c:pt>
                <c:pt idx="20">
                  <c:v>1250</c:v>
                </c:pt>
                <c:pt idx="21">
                  <c:v>1260</c:v>
                </c:pt>
                <c:pt idx="22">
                  <c:v>1245</c:v>
                </c:pt>
                <c:pt idx="23">
                  <c:v>1270</c:v>
                </c:pt>
                <c:pt idx="25">
                  <c:v>1270</c:v>
                </c:pt>
                <c:pt idx="26">
                  <c:v>1310</c:v>
                </c:pt>
                <c:pt idx="28">
                  <c:v>1310</c:v>
                </c:pt>
                <c:pt idx="30">
                  <c:v>1285</c:v>
                </c:pt>
                <c:pt idx="31">
                  <c:v>1270</c:v>
                </c:pt>
                <c:pt idx="32">
                  <c:v>1240</c:v>
                </c:pt>
                <c:pt idx="33">
                  <c:v>1220</c:v>
                </c:pt>
                <c:pt idx="35">
                  <c:v>1160</c:v>
                </c:pt>
                <c:pt idx="36">
                  <c:v>1210</c:v>
                </c:pt>
                <c:pt idx="37">
                  <c:v>1215</c:v>
                </c:pt>
                <c:pt idx="38">
                  <c:v>1210</c:v>
                </c:pt>
                <c:pt idx="39">
                  <c:v>1250</c:v>
                </c:pt>
                <c:pt idx="41">
                  <c:v>1195</c:v>
                </c:pt>
                <c:pt idx="42">
                  <c:v>1200</c:v>
                </c:pt>
                <c:pt idx="43">
                  <c:v>1195</c:v>
                </c:pt>
                <c:pt idx="44">
                  <c:v>1210</c:v>
                </c:pt>
                <c:pt idx="45">
                  <c:v>1185</c:v>
                </c:pt>
                <c:pt idx="46">
                  <c:v>1180</c:v>
                </c:pt>
                <c:pt idx="49">
                  <c:v>1170</c:v>
                </c:pt>
                <c:pt idx="50">
                  <c:v>1195</c:v>
                </c:pt>
                <c:pt idx="51">
                  <c:v>1195</c:v>
                </c:pt>
                <c:pt idx="52">
                  <c:v>1195</c:v>
                </c:pt>
                <c:pt idx="53">
                  <c:v>1180</c:v>
                </c:pt>
                <c:pt idx="54">
                  <c:v>1195</c:v>
                </c:pt>
                <c:pt idx="55">
                  <c:v>1225</c:v>
                </c:pt>
                <c:pt idx="56">
                  <c:v>830</c:v>
                </c:pt>
                <c:pt idx="57">
                  <c:v>910</c:v>
                </c:pt>
                <c:pt idx="58">
                  <c:v>890</c:v>
                </c:pt>
                <c:pt idx="59">
                  <c:v>895</c:v>
                </c:pt>
                <c:pt idx="60">
                  <c:v>930</c:v>
                </c:pt>
                <c:pt idx="61">
                  <c:v>865</c:v>
                </c:pt>
                <c:pt idx="62">
                  <c:v>860</c:v>
                </c:pt>
                <c:pt idx="63">
                  <c:v>880</c:v>
                </c:pt>
                <c:pt idx="64">
                  <c:v>890</c:v>
                </c:pt>
                <c:pt idx="65">
                  <c:v>840</c:v>
                </c:pt>
                <c:pt idx="66">
                  <c:v>900</c:v>
                </c:pt>
                <c:pt idx="67">
                  <c:v>910</c:v>
                </c:pt>
                <c:pt idx="68">
                  <c:v>940</c:v>
                </c:pt>
                <c:pt idx="69">
                  <c:v>960</c:v>
                </c:pt>
                <c:pt idx="70">
                  <c:v>980</c:v>
                </c:pt>
                <c:pt idx="71">
                  <c:v>1050</c:v>
                </c:pt>
                <c:pt idx="72">
                  <c:v>975</c:v>
                </c:pt>
                <c:pt idx="73">
                  <c:v>960</c:v>
                </c:pt>
                <c:pt idx="74">
                  <c:v>940</c:v>
                </c:pt>
                <c:pt idx="75">
                  <c:v>985</c:v>
                </c:pt>
                <c:pt idx="76">
                  <c:v>995</c:v>
                </c:pt>
                <c:pt idx="77">
                  <c:v>970</c:v>
                </c:pt>
                <c:pt idx="78">
                  <c:v>945</c:v>
                </c:pt>
                <c:pt idx="79">
                  <c:v>960</c:v>
                </c:pt>
                <c:pt idx="80">
                  <c:v>950</c:v>
                </c:pt>
                <c:pt idx="81">
                  <c:v>950</c:v>
                </c:pt>
                <c:pt idx="82">
                  <c:v>970</c:v>
                </c:pt>
                <c:pt idx="83">
                  <c:v>960</c:v>
                </c:pt>
                <c:pt idx="84">
                  <c:v>970</c:v>
                </c:pt>
                <c:pt idx="85">
                  <c:v>970</c:v>
                </c:pt>
                <c:pt idx="86">
                  <c:v>640</c:v>
                </c:pt>
                <c:pt idx="87">
                  <c:v>590</c:v>
                </c:pt>
                <c:pt idx="88">
                  <c:v>505</c:v>
                </c:pt>
                <c:pt idx="89">
                  <c:v>520</c:v>
                </c:pt>
                <c:pt idx="90">
                  <c:v>600</c:v>
                </c:pt>
                <c:pt idx="91">
                  <c:v>620</c:v>
                </c:pt>
                <c:pt idx="92">
                  <c:v>660</c:v>
                </c:pt>
                <c:pt idx="93">
                  <c:v>665</c:v>
                </c:pt>
                <c:pt idx="94">
                  <c:v>500</c:v>
                </c:pt>
                <c:pt idx="95">
                  <c:v>570</c:v>
                </c:pt>
                <c:pt idx="96">
                  <c:v>580</c:v>
                </c:pt>
                <c:pt idx="97">
                  <c:v>570</c:v>
                </c:pt>
                <c:pt idx="98">
                  <c:v>675</c:v>
                </c:pt>
                <c:pt idx="99">
                  <c:v>620</c:v>
                </c:pt>
                <c:pt idx="100">
                  <c:v>640</c:v>
                </c:pt>
                <c:pt idx="101">
                  <c:v>680</c:v>
                </c:pt>
                <c:pt idx="102">
                  <c:v>700</c:v>
                </c:pt>
                <c:pt idx="103">
                  <c:v>680</c:v>
                </c:pt>
                <c:pt idx="104">
                  <c:v>680</c:v>
                </c:pt>
                <c:pt idx="105">
                  <c:v>610</c:v>
                </c:pt>
                <c:pt idx="106">
                  <c:v>610</c:v>
                </c:pt>
                <c:pt idx="107">
                  <c:v>610</c:v>
                </c:pt>
                <c:pt idx="108">
                  <c:v>580</c:v>
                </c:pt>
                <c:pt idx="109">
                  <c:v>600</c:v>
                </c:pt>
                <c:pt idx="110">
                  <c:v>605</c:v>
                </c:pt>
                <c:pt idx="111">
                  <c:v>620</c:v>
                </c:pt>
                <c:pt idx="112">
                  <c:v>630</c:v>
                </c:pt>
                <c:pt idx="113">
                  <c:v>630</c:v>
                </c:pt>
                <c:pt idx="114">
                  <c:v>635</c:v>
                </c:pt>
                <c:pt idx="115">
                  <c:v>635</c:v>
                </c:pt>
                <c:pt idx="116">
                  <c:v>640</c:v>
                </c:pt>
                <c:pt idx="117">
                  <c:v>660</c:v>
                </c:pt>
                <c:pt idx="118">
                  <c:v>860</c:v>
                </c:pt>
                <c:pt idx="119">
                  <c:v>840</c:v>
                </c:pt>
                <c:pt idx="120">
                  <c:v>810</c:v>
                </c:pt>
                <c:pt idx="121">
                  <c:v>825</c:v>
                </c:pt>
                <c:pt idx="122">
                  <c:v>830</c:v>
                </c:pt>
                <c:pt idx="123">
                  <c:v>820</c:v>
                </c:pt>
                <c:pt idx="124">
                  <c:v>840</c:v>
                </c:pt>
                <c:pt idx="125">
                  <c:v>840</c:v>
                </c:pt>
                <c:pt idx="126">
                  <c:v>830</c:v>
                </c:pt>
                <c:pt idx="127">
                  <c:v>785</c:v>
                </c:pt>
                <c:pt idx="128">
                  <c:v>810</c:v>
                </c:pt>
                <c:pt idx="129">
                  <c:v>820</c:v>
                </c:pt>
                <c:pt idx="130">
                  <c:v>820</c:v>
                </c:pt>
                <c:pt idx="131">
                  <c:v>830</c:v>
                </c:pt>
                <c:pt idx="132">
                  <c:v>840</c:v>
                </c:pt>
                <c:pt idx="133">
                  <c:v>840</c:v>
                </c:pt>
                <c:pt idx="134">
                  <c:v>850</c:v>
                </c:pt>
                <c:pt idx="135">
                  <c:v>815</c:v>
                </c:pt>
                <c:pt idx="136">
                  <c:v>840</c:v>
                </c:pt>
                <c:pt idx="137">
                  <c:v>845</c:v>
                </c:pt>
                <c:pt idx="138">
                  <c:v>850</c:v>
                </c:pt>
                <c:pt idx="139">
                  <c:v>850</c:v>
                </c:pt>
                <c:pt idx="140">
                  <c:v>880</c:v>
                </c:pt>
                <c:pt idx="141">
                  <c:v>900</c:v>
                </c:pt>
                <c:pt idx="142">
                  <c:v>840</c:v>
                </c:pt>
                <c:pt idx="143">
                  <c:v>845</c:v>
                </c:pt>
                <c:pt idx="144">
                  <c:v>840</c:v>
                </c:pt>
              </c:numCache>
            </c:numRef>
          </c:val>
          <c:smooth val="0"/>
          <c:extLst>
            <c:ext xmlns:c16="http://schemas.microsoft.com/office/drawing/2014/chart" uri="{C3380CC4-5D6E-409C-BE32-E72D297353CC}">
              <c16:uniqueId val="{00000001-C6F8-4CAB-8241-E7E9ABA9B502}"/>
            </c:ext>
          </c:extLst>
        </c:ser>
        <c:ser>
          <c:idx val="3"/>
          <c:order val="2"/>
          <c:tx>
            <c:strRef>
              <c:f>Sheet2!$E$4</c:f>
              <c:strCache>
                <c:ptCount val="1"/>
                <c:pt idx="0">
                  <c:v>X rate</c:v>
                </c:pt>
              </c:strCache>
            </c:strRef>
          </c:tx>
          <c:spPr>
            <a:ln w="28575" cap="rnd">
              <a:solidFill>
                <a:schemeClr val="dk1">
                  <a:tint val="92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Sheet2!$E$5:$E$149</c:f>
              <c:numCache>
                <c:formatCode>0.000</c:formatCode>
                <c:ptCount val="145"/>
                <c:pt idx="0">
                  <c:v>7.04</c:v>
                </c:pt>
                <c:pt idx="1">
                  <c:v>7.06</c:v>
                </c:pt>
                <c:pt idx="2">
                  <c:v>6.8825000000000003</c:v>
                </c:pt>
                <c:pt idx="3">
                  <c:v>7.1699463327370303</c:v>
                </c:pt>
                <c:pt idx="5">
                  <c:v>7.13</c:v>
                </c:pt>
                <c:pt idx="6">
                  <c:v>7.0500894454382825</c:v>
                </c:pt>
                <c:pt idx="7">
                  <c:v>7.0495652173913044</c:v>
                </c:pt>
                <c:pt idx="8">
                  <c:v>7.0095652173913043</c:v>
                </c:pt>
                <c:pt idx="9">
                  <c:v>7.07</c:v>
                </c:pt>
                <c:pt idx="11">
                  <c:v>7.0596638655462183</c:v>
                </c:pt>
                <c:pt idx="13">
                  <c:v>7.039669421487603</c:v>
                </c:pt>
                <c:pt idx="15">
                  <c:v>7.0295964125560539</c:v>
                </c:pt>
                <c:pt idx="16">
                  <c:v>7.0098831985624441</c:v>
                </c:pt>
                <c:pt idx="20">
                  <c:v>6.92</c:v>
                </c:pt>
                <c:pt idx="21">
                  <c:v>7.0095238095238095</c:v>
                </c:pt>
                <c:pt idx="22">
                  <c:v>7.0939759036144574</c:v>
                </c:pt>
                <c:pt idx="23">
                  <c:v>6.8913385826771654</c:v>
                </c:pt>
                <c:pt idx="25">
                  <c:v>7.0795275590551183</c:v>
                </c:pt>
                <c:pt idx="26">
                  <c:v>6.9</c:v>
                </c:pt>
                <c:pt idx="28">
                  <c:v>7.1099236641221371</c:v>
                </c:pt>
                <c:pt idx="30">
                  <c:v>7.0599221789883266</c:v>
                </c:pt>
                <c:pt idx="31">
                  <c:v>7.1173228346456696</c:v>
                </c:pt>
                <c:pt idx="32">
                  <c:v>7.0895161290322584</c:v>
                </c:pt>
                <c:pt idx="33">
                  <c:v>6.5983606557377046</c:v>
                </c:pt>
                <c:pt idx="35">
                  <c:v>7.1198275862068963</c:v>
                </c:pt>
                <c:pt idx="36">
                  <c:v>7.1495867768595041</c:v>
                </c:pt>
                <c:pt idx="37">
                  <c:v>7.1193415637860085</c:v>
                </c:pt>
                <c:pt idx="38">
                  <c:v>7.0595041322314049</c:v>
                </c:pt>
                <c:pt idx="39">
                  <c:v>7.0495999999999999</c:v>
                </c:pt>
                <c:pt idx="41">
                  <c:v>7.0092050209205023</c:v>
                </c:pt>
                <c:pt idx="42">
                  <c:v>6.9708333333333332</c:v>
                </c:pt>
                <c:pt idx="43">
                  <c:v>7.2050209205020916</c:v>
                </c:pt>
                <c:pt idx="44">
                  <c:v>6.9892561983471078</c:v>
                </c:pt>
                <c:pt idx="45">
                  <c:v>6.9594936708860757</c:v>
                </c:pt>
                <c:pt idx="46">
                  <c:v>6.9491525423728815</c:v>
                </c:pt>
                <c:pt idx="49">
                  <c:v>6.8495726495726492</c:v>
                </c:pt>
                <c:pt idx="50">
                  <c:v>6.8393305439330545</c:v>
                </c:pt>
                <c:pt idx="51">
                  <c:v>6.7799163179916322</c:v>
                </c:pt>
                <c:pt idx="52">
                  <c:v>6.8292887029288707</c:v>
                </c:pt>
                <c:pt idx="53">
                  <c:v>6.7296610169491524</c:v>
                </c:pt>
                <c:pt idx="54">
                  <c:v>6.699581589958159</c:v>
                </c:pt>
                <c:pt idx="55">
                  <c:v>6.6702040816326527</c:v>
                </c:pt>
                <c:pt idx="56">
                  <c:v>8.3132530120481931</c:v>
                </c:pt>
                <c:pt idx="57">
                  <c:v>7.2197802197802199</c:v>
                </c:pt>
                <c:pt idx="58">
                  <c:v>7.3033707865168536</c:v>
                </c:pt>
                <c:pt idx="59">
                  <c:v>7.5977653631284916</c:v>
                </c:pt>
                <c:pt idx="60">
                  <c:v>7.741935483870968</c:v>
                </c:pt>
                <c:pt idx="61">
                  <c:v>7.9190751445086702</c:v>
                </c:pt>
                <c:pt idx="62">
                  <c:v>8.3139534883720927</c:v>
                </c:pt>
                <c:pt idx="63">
                  <c:v>8.1818181818181817</c:v>
                </c:pt>
                <c:pt idx="64">
                  <c:v>8.2022471910112351</c:v>
                </c:pt>
                <c:pt idx="65">
                  <c:v>7.8571428571428568</c:v>
                </c:pt>
                <c:pt idx="66">
                  <c:v>6.4333333333333336</c:v>
                </c:pt>
                <c:pt idx="67">
                  <c:v>6.4604395604395606</c:v>
                </c:pt>
                <c:pt idx="68">
                  <c:v>7.2340425531914896</c:v>
                </c:pt>
                <c:pt idx="69">
                  <c:v>7.5</c:v>
                </c:pt>
                <c:pt idx="70">
                  <c:v>7.2448979591836737</c:v>
                </c:pt>
                <c:pt idx="71">
                  <c:v>7.0476190476190474</c:v>
                </c:pt>
                <c:pt idx="72">
                  <c:v>7.333333333333333</c:v>
                </c:pt>
                <c:pt idx="73">
                  <c:v>7.604166666666667</c:v>
                </c:pt>
                <c:pt idx="74">
                  <c:v>7.9787234042553195</c:v>
                </c:pt>
                <c:pt idx="75">
                  <c:v>7.2588832487309647</c:v>
                </c:pt>
                <c:pt idx="76">
                  <c:v>6.9346733668341711</c:v>
                </c:pt>
                <c:pt idx="77">
                  <c:v>7.0618556701030926</c:v>
                </c:pt>
                <c:pt idx="78">
                  <c:v>6.8253968253968251</c:v>
                </c:pt>
                <c:pt idx="79">
                  <c:v>6.71875</c:v>
                </c:pt>
                <c:pt idx="80">
                  <c:v>7.0526315789473681</c:v>
                </c:pt>
                <c:pt idx="81">
                  <c:v>6.9473684210526319</c:v>
                </c:pt>
                <c:pt idx="82">
                  <c:v>6.9072164948453612</c:v>
                </c:pt>
                <c:pt idx="83">
                  <c:v>6.145833333333333</c:v>
                </c:pt>
                <c:pt idx="84">
                  <c:v>5.3608247422680408</c:v>
                </c:pt>
                <c:pt idx="85">
                  <c:v>5.1546391752577323</c:v>
                </c:pt>
                <c:pt idx="86">
                  <c:v>8.515625</c:v>
                </c:pt>
                <c:pt idx="87">
                  <c:v>9.3220338983050848</c:v>
                </c:pt>
                <c:pt idx="88">
                  <c:v>11.485148514851485</c:v>
                </c:pt>
                <c:pt idx="89">
                  <c:v>11.538461538461538</c:v>
                </c:pt>
                <c:pt idx="90">
                  <c:v>10</c:v>
                </c:pt>
                <c:pt idx="91">
                  <c:v>9.5161290322580641</c:v>
                </c:pt>
                <c:pt idx="92">
                  <c:v>9.4696969696969688</c:v>
                </c:pt>
                <c:pt idx="93">
                  <c:v>7.3684210526315788</c:v>
                </c:pt>
                <c:pt idx="94">
                  <c:v>9.6</c:v>
                </c:pt>
                <c:pt idx="95">
                  <c:v>8.5964912280701746</c:v>
                </c:pt>
                <c:pt idx="96">
                  <c:v>11.551724137931034</c:v>
                </c:pt>
                <c:pt idx="97">
                  <c:v>10.701754385964913</c:v>
                </c:pt>
                <c:pt idx="98">
                  <c:v>8.7407407407407405</c:v>
                </c:pt>
                <c:pt idx="99">
                  <c:v>8.7096774193548381</c:v>
                </c:pt>
                <c:pt idx="100">
                  <c:v>9.53125</c:v>
                </c:pt>
                <c:pt idx="101">
                  <c:v>8.382352941176471</c:v>
                </c:pt>
                <c:pt idx="102">
                  <c:v>7.8571428571428568</c:v>
                </c:pt>
                <c:pt idx="103">
                  <c:v>8.382352941176471</c:v>
                </c:pt>
                <c:pt idx="104">
                  <c:v>7.6470588235294121</c:v>
                </c:pt>
                <c:pt idx="105">
                  <c:v>8.3606557377049189</c:v>
                </c:pt>
                <c:pt idx="106">
                  <c:v>8.5245901639344268</c:v>
                </c:pt>
                <c:pt idx="107">
                  <c:v>7.8688524590163933</c:v>
                </c:pt>
                <c:pt idx="108">
                  <c:v>8.4482758620689662</c:v>
                </c:pt>
                <c:pt idx="109">
                  <c:v>7.7166666666666668</c:v>
                </c:pt>
                <c:pt idx="110">
                  <c:v>7.6859504132231402</c:v>
                </c:pt>
                <c:pt idx="111">
                  <c:v>7.580645161290323</c:v>
                </c:pt>
                <c:pt idx="112">
                  <c:v>7.6190476190476186</c:v>
                </c:pt>
                <c:pt idx="113">
                  <c:v>7.6190476190476186</c:v>
                </c:pt>
                <c:pt idx="114">
                  <c:v>7.1653543307086611</c:v>
                </c:pt>
                <c:pt idx="115">
                  <c:v>7.4015748031496065</c:v>
                </c:pt>
                <c:pt idx="116">
                  <c:v>7.421875</c:v>
                </c:pt>
                <c:pt idx="117">
                  <c:v>7.5757575757575761</c:v>
                </c:pt>
                <c:pt idx="118">
                  <c:v>7.6744186046511631</c:v>
                </c:pt>
                <c:pt idx="119">
                  <c:v>7.7380952380952381</c:v>
                </c:pt>
                <c:pt idx="120">
                  <c:v>7.9012345679012341</c:v>
                </c:pt>
                <c:pt idx="121">
                  <c:v>8.0606060606060606</c:v>
                </c:pt>
                <c:pt idx="122">
                  <c:v>8.0722891566265051</c:v>
                </c:pt>
                <c:pt idx="123">
                  <c:v>8.2926829268292686</c:v>
                </c:pt>
                <c:pt idx="124">
                  <c:v>7.9761904761904763</c:v>
                </c:pt>
                <c:pt idx="125">
                  <c:v>8.0952380952380949</c:v>
                </c:pt>
                <c:pt idx="126">
                  <c:v>8.19277108433735</c:v>
                </c:pt>
                <c:pt idx="127">
                  <c:v>8.0254777070063703</c:v>
                </c:pt>
                <c:pt idx="128">
                  <c:v>8.0246913580246915</c:v>
                </c:pt>
                <c:pt idx="129">
                  <c:v>7.8048780487804876</c:v>
                </c:pt>
                <c:pt idx="130">
                  <c:v>7.9268292682926829</c:v>
                </c:pt>
                <c:pt idx="131">
                  <c:v>8.0722891566265051</c:v>
                </c:pt>
                <c:pt idx="132">
                  <c:v>7.8571428571428568</c:v>
                </c:pt>
                <c:pt idx="133">
                  <c:v>7.8571428571428568</c:v>
                </c:pt>
                <c:pt idx="134">
                  <c:v>7.882352941176471</c:v>
                </c:pt>
                <c:pt idx="135">
                  <c:v>9.2024539877300615</c:v>
                </c:pt>
                <c:pt idx="136">
                  <c:v>9.0476190476190474</c:v>
                </c:pt>
                <c:pt idx="137">
                  <c:v>8.8994082840236679</c:v>
                </c:pt>
                <c:pt idx="138">
                  <c:v>8.5882352941176467</c:v>
                </c:pt>
                <c:pt idx="139">
                  <c:v>8.8941176470588239</c:v>
                </c:pt>
                <c:pt idx="140">
                  <c:v>8.9772727272727266</c:v>
                </c:pt>
                <c:pt idx="141">
                  <c:v>8.7777777777777786</c:v>
                </c:pt>
                <c:pt idx="142">
                  <c:v>9.1071428571428577</c:v>
                </c:pt>
                <c:pt idx="143">
                  <c:v>8.5798816568047336</c:v>
                </c:pt>
                <c:pt idx="144">
                  <c:v>8.5714285714285712</c:v>
                </c:pt>
              </c:numCache>
            </c:numRef>
          </c:val>
          <c:smooth val="0"/>
          <c:extLst>
            <c:ext xmlns:c16="http://schemas.microsoft.com/office/drawing/2014/chart" uri="{C3380CC4-5D6E-409C-BE32-E72D297353CC}">
              <c16:uniqueId val="{00000002-C6F8-4CAB-8241-E7E9ABA9B502}"/>
            </c:ext>
          </c:extLst>
        </c:ser>
        <c:ser>
          <c:idx val="1"/>
          <c:order val="3"/>
          <c:tx>
            <c:strRef>
              <c:f>Sheet2!$F$4</c:f>
              <c:strCache>
                <c:ptCount val="1"/>
                <c:pt idx="0">
                  <c:v>Fed</c:v>
                </c:pt>
              </c:strCache>
            </c:strRef>
          </c:tx>
          <c:spPr>
            <a:ln w="28575" cap="rnd">
              <a:solidFill>
                <a:schemeClr val="dk1">
                  <a:tint val="55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Sheet2!$F$5:$F$149</c:f>
              <c:numCache>
                <c:formatCode>0.0000</c:formatCode>
                <c:ptCount val="145"/>
                <c:pt idx="0">
                  <c:v>7.1786000000000003</c:v>
                </c:pt>
                <c:pt idx="1">
                  <c:v>7.1120999999999999</c:v>
                </c:pt>
                <c:pt idx="2">
                  <c:v>7.0904999999999996</c:v>
                </c:pt>
                <c:pt idx="3">
                  <c:v>7.1138000000000003</c:v>
                </c:pt>
                <c:pt idx="4">
                  <c:v>7.1473000000000004</c:v>
                </c:pt>
                <c:pt idx="5">
                  <c:v>7.1421999999999999</c:v>
                </c:pt>
                <c:pt idx="6">
                  <c:v>7.0919999999999996</c:v>
                </c:pt>
                <c:pt idx="7">
                  <c:v>7.0683999999999996</c:v>
                </c:pt>
                <c:pt idx="8">
                  <c:v>7.0378999999999996</c:v>
                </c:pt>
                <c:pt idx="9">
                  <c:v>6.9766000000000004</c:v>
                </c:pt>
                <c:pt idx="10">
                  <c:v>7.0194999999999999</c:v>
                </c:pt>
                <c:pt idx="11">
                  <c:v>7.0285000000000002</c:v>
                </c:pt>
                <c:pt idx="12">
                  <c:v>7.0279999999999996</c:v>
                </c:pt>
                <c:pt idx="13">
                  <c:v>7.0445000000000002</c:v>
                </c:pt>
                <c:pt idx="14">
                  <c:v>6.9924999999999997</c:v>
                </c:pt>
                <c:pt idx="15">
                  <c:v>7.0096999999999996</c:v>
                </c:pt>
                <c:pt idx="16">
                  <c:v>6.9949000000000003</c:v>
                </c:pt>
                <c:pt idx="17">
                  <c:v>6.9641999999999999</c:v>
                </c:pt>
                <c:pt idx="18">
                  <c:v>6.9309000000000003</c:v>
                </c:pt>
                <c:pt idx="19">
                  <c:v>6.8769</c:v>
                </c:pt>
                <c:pt idx="20">
                  <c:v>6.9363999999999999</c:v>
                </c:pt>
                <c:pt idx="21">
                  <c:v>6.9161000000000001</c:v>
                </c:pt>
                <c:pt idx="22">
                  <c:v>6.9694000000000003</c:v>
                </c:pt>
                <c:pt idx="23">
                  <c:v>6.9759000000000002</c:v>
                </c:pt>
                <c:pt idx="24">
                  <c:v>7.0225</c:v>
                </c:pt>
                <c:pt idx="25">
                  <c:v>6.9905999999999997</c:v>
                </c:pt>
                <c:pt idx="26">
                  <c:v>6.9298000000000002</c:v>
                </c:pt>
                <c:pt idx="27">
                  <c:v>7.0079000000000002</c:v>
                </c:pt>
                <c:pt idx="28">
                  <c:v>7.0949999999999998</c:v>
                </c:pt>
                <c:pt idx="29">
                  <c:v>7.0986000000000002</c:v>
                </c:pt>
                <c:pt idx="30">
                  <c:v>7.0448000000000004</c:v>
                </c:pt>
                <c:pt idx="31">
                  <c:v>7.0663999999999998</c:v>
                </c:pt>
                <c:pt idx="32">
                  <c:v>7.0654000000000003</c:v>
                </c:pt>
                <c:pt idx="33">
                  <c:v>7.0621999999999998</c:v>
                </c:pt>
                <c:pt idx="34">
                  <c:v>7.0972</c:v>
                </c:pt>
                <c:pt idx="35">
                  <c:v>7.0979999999999999</c:v>
                </c:pt>
                <c:pt idx="36">
                  <c:v>7.1340000000000003</c:v>
                </c:pt>
                <c:pt idx="37">
                  <c:v>7.0991999999999997</c:v>
                </c:pt>
                <c:pt idx="38">
                  <c:v>7.0598999999999998</c:v>
                </c:pt>
                <c:pt idx="39">
                  <c:v>7.0839999999999996</c:v>
                </c:pt>
                <c:pt idx="40">
                  <c:v>7.077</c:v>
                </c:pt>
                <c:pt idx="41">
                  <c:v>7.0702999999999996</c:v>
                </c:pt>
                <c:pt idx="42">
                  <c:v>7.0041000000000002</c:v>
                </c:pt>
                <c:pt idx="43">
                  <c:v>6.9885000000000002</c:v>
                </c:pt>
                <c:pt idx="44">
                  <c:v>6.9988000000000001</c:v>
                </c:pt>
                <c:pt idx="45">
                  <c:v>7.0014000000000003</c:v>
                </c:pt>
                <c:pt idx="46">
                  <c:v>6.944</c:v>
                </c:pt>
                <c:pt idx="47">
                  <c:v>6.944</c:v>
                </c:pt>
                <c:pt idx="48">
                  <c:v>6.944</c:v>
                </c:pt>
                <c:pt idx="49">
                  <c:v>6.9142999999999999</c:v>
                </c:pt>
                <c:pt idx="50">
                  <c:v>6.8409000000000004</c:v>
                </c:pt>
                <c:pt idx="51">
                  <c:v>6.8079999999999998</c:v>
                </c:pt>
                <c:pt idx="52">
                  <c:v>6.8042999999999996</c:v>
                </c:pt>
                <c:pt idx="53">
                  <c:v>6.8150000000000004</c:v>
                </c:pt>
                <c:pt idx="54">
                  <c:v>6.7135999999999996</c:v>
                </c:pt>
                <c:pt idx="55">
                  <c:v>6.7135999999999996</c:v>
                </c:pt>
                <c:pt idx="56" formatCode="General">
                  <c:v>6.65</c:v>
                </c:pt>
                <c:pt idx="57" formatCode="General">
                  <c:v>6.69</c:v>
                </c:pt>
                <c:pt idx="58">
                  <c:v>6.61</c:v>
                </c:pt>
                <c:pt idx="59">
                  <c:v>6.59</c:v>
                </c:pt>
                <c:pt idx="60">
                  <c:v>6.57</c:v>
                </c:pt>
                <c:pt idx="61">
                  <c:v>6.53</c:v>
                </c:pt>
                <c:pt idx="62">
                  <c:v>6.54</c:v>
                </c:pt>
                <c:pt idx="63">
                  <c:v>6.54</c:v>
                </c:pt>
                <c:pt idx="64">
                  <c:v>6.53</c:v>
                </c:pt>
                <c:pt idx="65">
                  <c:v>6.46</c:v>
                </c:pt>
                <c:pt idx="66">
                  <c:v>6.48</c:v>
                </c:pt>
                <c:pt idx="67">
                  <c:v>6.46</c:v>
                </c:pt>
                <c:pt idx="68">
                  <c:v>6.48</c:v>
                </c:pt>
                <c:pt idx="69">
                  <c:v>6.4770000000000003</c:v>
                </c:pt>
                <c:pt idx="70">
                  <c:v>6.4630000000000001</c:v>
                </c:pt>
                <c:pt idx="71">
                  <c:v>6.46</c:v>
                </c:pt>
                <c:pt idx="72">
                  <c:v>6.4580000000000002</c:v>
                </c:pt>
                <c:pt idx="73">
                  <c:v>6.4569999999999999</c:v>
                </c:pt>
                <c:pt idx="74">
                  <c:v>6.4560000000000004</c:v>
                </c:pt>
                <c:pt idx="75">
                  <c:v>6.49</c:v>
                </c:pt>
                <c:pt idx="76">
                  <c:v>6.5</c:v>
                </c:pt>
                <c:pt idx="77">
                  <c:v>6.56</c:v>
                </c:pt>
                <c:pt idx="78">
                  <c:v>6.55</c:v>
                </c:pt>
                <c:pt idx="79">
                  <c:v>6.49</c:v>
                </c:pt>
                <c:pt idx="80">
                  <c:v>6.47</c:v>
                </c:pt>
                <c:pt idx="81">
                  <c:v>6.46</c:v>
                </c:pt>
                <c:pt idx="82">
                  <c:v>6.45</c:v>
                </c:pt>
                <c:pt idx="83">
                  <c:v>6.4329999999999998</c:v>
                </c:pt>
                <c:pt idx="84">
                  <c:v>6.38</c:v>
                </c:pt>
                <c:pt idx="85">
                  <c:v>6.46</c:v>
                </c:pt>
                <c:pt idx="86">
                  <c:v>6.39</c:v>
                </c:pt>
                <c:pt idx="87">
                  <c:v>6.47</c:v>
                </c:pt>
                <c:pt idx="88">
                  <c:v>6.46</c:v>
                </c:pt>
                <c:pt idx="89">
                  <c:v>6.47</c:v>
                </c:pt>
                <c:pt idx="90">
                  <c:v>6.4779999999999998</c:v>
                </c:pt>
                <c:pt idx="91">
                  <c:v>6.4787999999999997</c:v>
                </c:pt>
                <c:pt idx="92">
                  <c:v>6.4786000000000001</c:v>
                </c:pt>
                <c:pt idx="93">
                  <c:v>6.4619999999999997</c:v>
                </c:pt>
                <c:pt idx="94">
                  <c:v>6.4824999999999999</c:v>
                </c:pt>
                <c:pt idx="95">
                  <c:v>6.4767999999999999</c:v>
                </c:pt>
                <c:pt idx="96">
                  <c:v>6.4767999999999999</c:v>
                </c:pt>
                <c:pt idx="97">
                  <c:v>6.4585999999999997</c:v>
                </c:pt>
                <c:pt idx="98">
                  <c:v>6.4585999999999997</c:v>
                </c:pt>
                <c:pt idx="99">
                  <c:v>6.4585999999999997</c:v>
                </c:pt>
                <c:pt idx="100">
                  <c:v>6.4585999999999997</c:v>
                </c:pt>
                <c:pt idx="101" formatCode="General">
                  <c:v>6.4433999999999996</c:v>
                </c:pt>
                <c:pt idx="102" formatCode="General">
                  <c:v>6.4433999999999996</c:v>
                </c:pt>
                <c:pt idx="103" formatCode="General">
                  <c:v>6.4433999999999996</c:v>
                </c:pt>
                <c:pt idx="104" formatCode="General">
                  <c:v>6.4433999999999996</c:v>
                </c:pt>
                <c:pt idx="105" formatCode="General">
                  <c:v>6.3971999999999998</c:v>
                </c:pt>
                <c:pt idx="106" formatCode="General">
                  <c:v>6.3971999999999998</c:v>
                </c:pt>
                <c:pt idx="107" formatCode="General">
                  <c:v>6.3971999999999998</c:v>
                </c:pt>
                <c:pt idx="108" formatCode="General">
                  <c:v>6.3971999999999998</c:v>
                </c:pt>
                <c:pt idx="109" formatCode="General">
                  <c:v>6.3640999999999996</c:v>
                </c:pt>
                <c:pt idx="110" formatCode="General">
                  <c:v>6.3640999999999996</c:v>
                </c:pt>
                <c:pt idx="111" formatCode="General">
                  <c:v>6.3640999999999996</c:v>
                </c:pt>
                <c:pt idx="112" formatCode="General">
                  <c:v>6.3640999999999996</c:v>
                </c:pt>
                <c:pt idx="113" formatCode="General">
                  <c:v>6.3555000000000001</c:v>
                </c:pt>
                <c:pt idx="114" formatCode="General">
                  <c:v>6.3555000000000001</c:v>
                </c:pt>
                <c:pt idx="115" formatCode="General">
                  <c:v>6.3555000000000001</c:v>
                </c:pt>
                <c:pt idx="116" formatCode="General">
                  <c:v>6.3555000000000001</c:v>
                </c:pt>
                <c:pt idx="117" formatCode="General">
                  <c:v>6.3609999999999998</c:v>
                </c:pt>
                <c:pt idx="118" formatCode="General">
                  <c:v>6.3609999999999998</c:v>
                </c:pt>
                <c:pt idx="119" formatCode="General">
                  <c:v>6.3609999999999998</c:v>
                </c:pt>
                <c:pt idx="120" formatCode="General">
                  <c:v>6.3609999999999998</c:v>
                </c:pt>
                <c:pt idx="121" formatCode="General">
                  <c:v>6.3116000000000003</c:v>
                </c:pt>
                <c:pt idx="122" formatCode="General">
                  <c:v>6.3116000000000003</c:v>
                </c:pt>
                <c:pt idx="123" formatCode="General">
                  <c:v>6.3116000000000003</c:v>
                </c:pt>
                <c:pt idx="124" formatCode="General">
                  <c:v>6.3116000000000003</c:v>
                </c:pt>
                <c:pt idx="125" formatCode="General">
                  <c:v>6.3624999999999998</c:v>
                </c:pt>
                <c:pt idx="126" formatCode="General">
                  <c:v>6.3624999999999998</c:v>
                </c:pt>
                <c:pt idx="127" formatCode="General">
                  <c:v>6.3624999999999998</c:v>
                </c:pt>
                <c:pt idx="128" formatCode="General">
                  <c:v>6.3624999999999998</c:v>
                </c:pt>
                <c:pt idx="129" formatCode="General">
                  <c:v>6.6078999999999999</c:v>
                </c:pt>
                <c:pt idx="130" formatCode="General">
                  <c:v>6.6078999999999999</c:v>
                </c:pt>
                <c:pt idx="131" formatCode="General">
                  <c:v>6.6078999999999999</c:v>
                </c:pt>
                <c:pt idx="132" formatCode="General">
                  <c:v>6.6078999999999999</c:v>
                </c:pt>
                <c:pt idx="133" formatCode="General">
                  <c:v>6.6858000000000004</c:v>
                </c:pt>
                <c:pt idx="134" formatCode="General">
                  <c:v>6.6858000000000004</c:v>
                </c:pt>
                <c:pt idx="135" formatCode="General">
                  <c:v>6.6858000000000004</c:v>
                </c:pt>
                <c:pt idx="136" formatCode="General">
                  <c:v>6.6858000000000004</c:v>
                </c:pt>
                <c:pt idx="137" formatCode="General">
                  <c:v>6.6878000000000002</c:v>
                </c:pt>
                <c:pt idx="138" formatCode="General">
                  <c:v>6.6878000000000002</c:v>
                </c:pt>
                <c:pt idx="139" formatCode="General">
                  <c:v>6.6878000000000002</c:v>
                </c:pt>
                <c:pt idx="140" formatCode="General">
                  <c:v>6.6878000000000002</c:v>
                </c:pt>
                <c:pt idx="141" formatCode="General">
                  <c:v>6.6878000000000002</c:v>
                </c:pt>
                <c:pt idx="142" formatCode="General">
                  <c:v>6.6878000000000002</c:v>
                </c:pt>
                <c:pt idx="143" formatCode="General">
                  <c:v>6.8470000000000004</c:v>
                </c:pt>
                <c:pt idx="144" formatCode="General">
                  <c:v>6.8479999999999999</c:v>
                </c:pt>
              </c:numCache>
            </c:numRef>
          </c:val>
          <c:smooth val="0"/>
          <c:extLst>
            <c:ext xmlns:c16="http://schemas.microsoft.com/office/drawing/2014/chart" uri="{C3380CC4-5D6E-409C-BE32-E72D297353CC}">
              <c16:uniqueId val="{00000003-C6F8-4CAB-8241-E7E9ABA9B502}"/>
            </c:ext>
          </c:extLst>
        </c:ser>
        <c:dLbls>
          <c:showLegendKey val="0"/>
          <c:showVal val="0"/>
          <c:showCatName val="0"/>
          <c:showSerName val="0"/>
          <c:showPercent val="0"/>
          <c:showBubbleSize val="0"/>
        </c:dLbls>
        <c:smooth val="0"/>
        <c:axId val="1718392063"/>
        <c:axId val="1718405375"/>
      </c:lineChart>
      <c:catAx>
        <c:axId val="1718392063"/>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405375"/>
        <c:crosses val="autoZero"/>
        <c:auto val="1"/>
        <c:lblAlgn val="ctr"/>
        <c:lblOffset val="100"/>
        <c:tickLblSkip val="1"/>
        <c:noMultiLvlLbl val="0"/>
      </c:catAx>
      <c:valAx>
        <c:axId val="1718405375"/>
        <c:scaling>
          <c:orientation val="minMax"/>
          <c:max val="1400"/>
          <c:min val="3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18392063"/>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2"/>
          <c:order val="0"/>
          <c:spPr>
            <a:ln w="50800" cap="rnd">
              <a:solidFill>
                <a:srgbClr val="FFC000"/>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Sheet2!$E$5:$E$149</c:f>
              <c:numCache>
                <c:formatCode>0.000</c:formatCode>
                <c:ptCount val="145"/>
                <c:pt idx="0">
                  <c:v>7.04</c:v>
                </c:pt>
                <c:pt idx="1">
                  <c:v>7.06</c:v>
                </c:pt>
                <c:pt idx="2">
                  <c:v>6.8825000000000003</c:v>
                </c:pt>
                <c:pt idx="3">
                  <c:v>7.1699463327370303</c:v>
                </c:pt>
                <c:pt idx="5">
                  <c:v>7.13</c:v>
                </c:pt>
                <c:pt idx="6">
                  <c:v>7.0500894454382825</c:v>
                </c:pt>
                <c:pt idx="7">
                  <c:v>7.0495652173913044</c:v>
                </c:pt>
                <c:pt idx="8">
                  <c:v>7.0095652173913043</c:v>
                </c:pt>
                <c:pt idx="9">
                  <c:v>7.07</c:v>
                </c:pt>
                <c:pt idx="11">
                  <c:v>7.0596638655462183</c:v>
                </c:pt>
                <c:pt idx="13">
                  <c:v>7.039669421487603</c:v>
                </c:pt>
                <c:pt idx="15">
                  <c:v>7.0295964125560539</c:v>
                </c:pt>
                <c:pt idx="16">
                  <c:v>7.0098831985624441</c:v>
                </c:pt>
                <c:pt idx="20">
                  <c:v>6.92</c:v>
                </c:pt>
                <c:pt idx="21">
                  <c:v>7.0095238095238095</c:v>
                </c:pt>
                <c:pt idx="22">
                  <c:v>7.0939759036144574</c:v>
                </c:pt>
                <c:pt idx="23">
                  <c:v>6.8913385826771654</c:v>
                </c:pt>
                <c:pt idx="25">
                  <c:v>7.0795275590551183</c:v>
                </c:pt>
                <c:pt idx="26">
                  <c:v>6.9</c:v>
                </c:pt>
                <c:pt idx="28">
                  <c:v>7.1099236641221371</c:v>
                </c:pt>
                <c:pt idx="30">
                  <c:v>7.0599221789883266</c:v>
                </c:pt>
                <c:pt idx="31">
                  <c:v>7.1173228346456696</c:v>
                </c:pt>
                <c:pt idx="32">
                  <c:v>7.0895161290322584</c:v>
                </c:pt>
                <c:pt idx="33">
                  <c:v>6.5983606557377046</c:v>
                </c:pt>
                <c:pt idx="35">
                  <c:v>7.1198275862068963</c:v>
                </c:pt>
                <c:pt idx="36">
                  <c:v>7.1495867768595041</c:v>
                </c:pt>
                <c:pt idx="37">
                  <c:v>7.1193415637860085</c:v>
                </c:pt>
                <c:pt idx="38">
                  <c:v>7.0595041322314049</c:v>
                </c:pt>
                <c:pt idx="39">
                  <c:v>7.0495999999999999</c:v>
                </c:pt>
                <c:pt idx="41">
                  <c:v>7.0092050209205023</c:v>
                </c:pt>
                <c:pt idx="42">
                  <c:v>6.9708333333333332</c:v>
                </c:pt>
                <c:pt idx="43">
                  <c:v>7.2050209205020916</c:v>
                </c:pt>
                <c:pt idx="44">
                  <c:v>6.9892561983471078</c:v>
                </c:pt>
                <c:pt idx="45">
                  <c:v>6.9594936708860757</c:v>
                </c:pt>
                <c:pt idx="46">
                  <c:v>6.9491525423728815</c:v>
                </c:pt>
                <c:pt idx="49">
                  <c:v>6.8495726495726492</c:v>
                </c:pt>
                <c:pt idx="50">
                  <c:v>6.8393305439330545</c:v>
                </c:pt>
                <c:pt idx="51">
                  <c:v>6.7799163179916322</c:v>
                </c:pt>
                <c:pt idx="52">
                  <c:v>6.8292887029288707</c:v>
                </c:pt>
                <c:pt idx="53">
                  <c:v>6.7296610169491524</c:v>
                </c:pt>
                <c:pt idx="54">
                  <c:v>6.699581589958159</c:v>
                </c:pt>
                <c:pt idx="55">
                  <c:v>6.6702040816326527</c:v>
                </c:pt>
                <c:pt idx="56">
                  <c:v>8.3132530120481931</c:v>
                </c:pt>
                <c:pt idx="57">
                  <c:v>7.2197802197802199</c:v>
                </c:pt>
                <c:pt idx="58">
                  <c:v>7.3033707865168536</c:v>
                </c:pt>
                <c:pt idx="59">
                  <c:v>7.5977653631284916</c:v>
                </c:pt>
                <c:pt idx="60">
                  <c:v>7.741935483870968</c:v>
                </c:pt>
                <c:pt idx="61">
                  <c:v>7.9190751445086702</c:v>
                </c:pt>
                <c:pt idx="62">
                  <c:v>8.3139534883720927</c:v>
                </c:pt>
                <c:pt idx="63">
                  <c:v>8.1818181818181817</c:v>
                </c:pt>
                <c:pt idx="64">
                  <c:v>8.2022471910112351</c:v>
                </c:pt>
                <c:pt idx="65">
                  <c:v>7.8571428571428568</c:v>
                </c:pt>
                <c:pt idx="66">
                  <c:v>6.4333333333333336</c:v>
                </c:pt>
                <c:pt idx="67">
                  <c:v>6.4604395604395606</c:v>
                </c:pt>
                <c:pt idx="68">
                  <c:v>7.2340425531914896</c:v>
                </c:pt>
                <c:pt idx="69">
                  <c:v>7.5</c:v>
                </c:pt>
                <c:pt idx="70">
                  <c:v>7.2448979591836737</c:v>
                </c:pt>
                <c:pt idx="71">
                  <c:v>7.0476190476190474</c:v>
                </c:pt>
                <c:pt idx="72">
                  <c:v>7.333333333333333</c:v>
                </c:pt>
                <c:pt idx="73">
                  <c:v>7.604166666666667</c:v>
                </c:pt>
                <c:pt idx="74">
                  <c:v>7.9787234042553195</c:v>
                </c:pt>
                <c:pt idx="75">
                  <c:v>7.2588832487309647</c:v>
                </c:pt>
                <c:pt idx="76">
                  <c:v>6.9346733668341711</c:v>
                </c:pt>
                <c:pt idx="77">
                  <c:v>7.0618556701030926</c:v>
                </c:pt>
                <c:pt idx="78">
                  <c:v>6.8253968253968251</c:v>
                </c:pt>
                <c:pt idx="79">
                  <c:v>6.71875</c:v>
                </c:pt>
                <c:pt idx="80">
                  <c:v>7.0526315789473681</c:v>
                </c:pt>
                <c:pt idx="81">
                  <c:v>6.9473684210526319</c:v>
                </c:pt>
                <c:pt idx="82">
                  <c:v>6.9072164948453612</c:v>
                </c:pt>
                <c:pt idx="83">
                  <c:v>6.145833333333333</c:v>
                </c:pt>
                <c:pt idx="84">
                  <c:v>5.3608247422680408</c:v>
                </c:pt>
                <c:pt idx="85">
                  <c:v>5.1546391752577323</c:v>
                </c:pt>
                <c:pt idx="86">
                  <c:v>8.515625</c:v>
                </c:pt>
                <c:pt idx="87">
                  <c:v>9.3220338983050848</c:v>
                </c:pt>
                <c:pt idx="88">
                  <c:v>11.485148514851485</c:v>
                </c:pt>
                <c:pt idx="89">
                  <c:v>11.538461538461538</c:v>
                </c:pt>
                <c:pt idx="90">
                  <c:v>10</c:v>
                </c:pt>
                <c:pt idx="91">
                  <c:v>9.5161290322580641</c:v>
                </c:pt>
                <c:pt idx="92">
                  <c:v>9.4696969696969688</c:v>
                </c:pt>
                <c:pt idx="93">
                  <c:v>7.3684210526315788</c:v>
                </c:pt>
                <c:pt idx="94">
                  <c:v>9.6</c:v>
                </c:pt>
                <c:pt idx="95">
                  <c:v>8.5964912280701746</c:v>
                </c:pt>
                <c:pt idx="96">
                  <c:v>11.551724137931034</c:v>
                </c:pt>
                <c:pt idx="97">
                  <c:v>10.701754385964913</c:v>
                </c:pt>
                <c:pt idx="98">
                  <c:v>8.7407407407407405</c:v>
                </c:pt>
                <c:pt idx="99">
                  <c:v>8.7096774193548381</c:v>
                </c:pt>
                <c:pt idx="100">
                  <c:v>9.53125</c:v>
                </c:pt>
                <c:pt idx="101">
                  <c:v>8.382352941176471</c:v>
                </c:pt>
                <c:pt idx="102">
                  <c:v>7.8571428571428568</c:v>
                </c:pt>
                <c:pt idx="103">
                  <c:v>8.382352941176471</c:v>
                </c:pt>
                <c:pt idx="104">
                  <c:v>7.6470588235294121</c:v>
                </c:pt>
                <c:pt idx="105">
                  <c:v>8.3606557377049189</c:v>
                </c:pt>
                <c:pt idx="106">
                  <c:v>8.5245901639344268</c:v>
                </c:pt>
                <c:pt idx="107">
                  <c:v>7.8688524590163933</c:v>
                </c:pt>
                <c:pt idx="108">
                  <c:v>8.4482758620689662</c:v>
                </c:pt>
                <c:pt idx="109">
                  <c:v>7.7166666666666668</c:v>
                </c:pt>
                <c:pt idx="110">
                  <c:v>7.6859504132231402</c:v>
                </c:pt>
                <c:pt idx="111">
                  <c:v>7.580645161290323</c:v>
                </c:pt>
                <c:pt idx="112">
                  <c:v>7.6190476190476186</c:v>
                </c:pt>
                <c:pt idx="113">
                  <c:v>7.6190476190476186</c:v>
                </c:pt>
                <c:pt idx="114">
                  <c:v>7.1653543307086611</c:v>
                </c:pt>
                <c:pt idx="115">
                  <c:v>7.4015748031496065</c:v>
                </c:pt>
                <c:pt idx="116">
                  <c:v>7.421875</c:v>
                </c:pt>
                <c:pt idx="117">
                  <c:v>7.5757575757575761</c:v>
                </c:pt>
                <c:pt idx="118">
                  <c:v>7.6744186046511631</c:v>
                </c:pt>
                <c:pt idx="119">
                  <c:v>7.7380952380952381</c:v>
                </c:pt>
                <c:pt idx="120">
                  <c:v>7.9012345679012341</c:v>
                </c:pt>
                <c:pt idx="121">
                  <c:v>8.0606060606060606</c:v>
                </c:pt>
                <c:pt idx="122">
                  <c:v>8.0722891566265051</c:v>
                </c:pt>
                <c:pt idx="123">
                  <c:v>8.2926829268292686</c:v>
                </c:pt>
                <c:pt idx="124">
                  <c:v>7.9761904761904763</c:v>
                </c:pt>
                <c:pt idx="125">
                  <c:v>8.0952380952380949</c:v>
                </c:pt>
                <c:pt idx="126">
                  <c:v>8.19277108433735</c:v>
                </c:pt>
                <c:pt idx="127">
                  <c:v>8.0254777070063703</c:v>
                </c:pt>
                <c:pt idx="128">
                  <c:v>8.0246913580246915</c:v>
                </c:pt>
                <c:pt idx="129">
                  <c:v>7.8048780487804876</c:v>
                </c:pt>
                <c:pt idx="130">
                  <c:v>7.9268292682926829</c:v>
                </c:pt>
                <c:pt idx="131">
                  <c:v>8.0722891566265051</c:v>
                </c:pt>
                <c:pt idx="132">
                  <c:v>7.8571428571428568</c:v>
                </c:pt>
                <c:pt idx="133">
                  <c:v>7.8571428571428568</c:v>
                </c:pt>
                <c:pt idx="134">
                  <c:v>7.882352941176471</c:v>
                </c:pt>
                <c:pt idx="135">
                  <c:v>9.2024539877300615</c:v>
                </c:pt>
                <c:pt idx="136">
                  <c:v>9.0476190476190474</c:v>
                </c:pt>
                <c:pt idx="137">
                  <c:v>8.8994082840236679</c:v>
                </c:pt>
                <c:pt idx="138">
                  <c:v>8.5882352941176467</c:v>
                </c:pt>
                <c:pt idx="139">
                  <c:v>8.8941176470588239</c:v>
                </c:pt>
                <c:pt idx="140">
                  <c:v>8.9772727272727266</c:v>
                </c:pt>
                <c:pt idx="141">
                  <c:v>8.7777777777777786</c:v>
                </c:pt>
                <c:pt idx="142">
                  <c:v>9.1071428571428577</c:v>
                </c:pt>
                <c:pt idx="143">
                  <c:v>8.5798816568047336</c:v>
                </c:pt>
                <c:pt idx="144">
                  <c:v>8.5714285714285712</c:v>
                </c:pt>
              </c:numCache>
            </c:numRef>
          </c:val>
          <c:smooth val="0"/>
          <c:extLst>
            <c:ext xmlns:c16="http://schemas.microsoft.com/office/drawing/2014/chart" uri="{C3380CC4-5D6E-409C-BE32-E72D297353CC}">
              <c16:uniqueId val="{00000000-2FDD-40EC-922B-2A7D3B876747}"/>
            </c:ext>
          </c:extLst>
        </c:ser>
        <c:ser>
          <c:idx val="3"/>
          <c:order val="1"/>
          <c:spPr>
            <a:ln w="28575" cap="rnd">
              <a:solidFill>
                <a:schemeClr val="dk1">
                  <a:tint val="92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Sheet2!$F$5:$F$149</c:f>
              <c:numCache>
                <c:formatCode>0.0000</c:formatCode>
                <c:ptCount val="145"/>
                <c:pt idx="0">
                  <c:v>7.1786000000000003</c:v>
                </c:pt>
                <c:pt idx="1">
                  <c:v>7.1120999999999999</c:v>
                </c:pt>
                <c:pt idx="2">
                  <c:v>7.0904999999999996</c:v>
                </c:pt>
                <c:pt idx="3">
                  <c:v>7.1138000000000003</c:v>
                </c:pt>
                <c:pt idx="4">
                  <c:v>7.1473000000000004</c:v>
                </c:pt>
                <c:pt idx="5">
                  <c:v>7.1421999999999999</c:v>
                </c:pt>
                <c:pt idx="6">
                  <c:v>7.0919999999999996</c:v>
                </c:pt>
                <c:pt idx="7">
                  <c:v>7.0683999999999996</c:v>
                </c:pt>
                <c:pt idx="8">
                  <c:v>7.0378999999999996</c:v>
                </c:pt>
                <c:pt idx="9">
                  <c:v>6.9766000000000004</c:v>
                </c:pt>
                <c:pt idx="10">
                  <c:v>7.0194999999999999</c:v>
                </c:pt>
                <c:pt idx="11">
                  <c:v>7.0285000000000002</c:v>
                </c:pt>
                <c:pt idx="12">
                  <c:v>7.0279999999999996</c:v>
                </c:pt>
                <c:pt idx="13">
                  <c:v>7.0445000000000002</c:v>
                </c:pt>
                <c:pt idx="14">
                  <c:v>6.9924999999999997</c:v>
                </c:pt>
                <c:pt idx="15">
                  <c:v>7.0096999999999996</c:v>
                </c:pt>
                <c:pt idx="16">
                  <c:v>6.9949000000000003</c:v>
                </c:pt>
                <c:pt idx="17">
                  <c:v>6.9641999999999999</c:v>
                </c:pt>
                <c:pt idx="18">
                  <c:v>6.9309000000000003</c:v>
                </c:pt>
                <c:pt idx="19">
                  <c:v>6.8769</c:v>
                </c:pt>
                <c:pt idx="20">
                  <c:v>6.9363999999999999</c:v>
                </c:pt>
                <c:pt idx="21">
                  <c:v>6.9161000000000001</c:v>
                </c:pt>
                <c:pt idx="22">
                  <c:v>6.9694000000000003</c:v>
                </c:pt>
                <c:pt idx="23">
                  <c:v>6.9759000000000002</c:v>
                </c:pt>
                <c:pt idx="24">
                  <c:v>7.0225</c:v>
                </c:pt>
                <c:pt idx="25">
                  <c:v>6.9905999999999997</c:v>
                </c:pt>
                <c:pt idx="26">
                  <c:v>6.9298000000000002</c:v>
                </c:pt>
                <c:pt idx="27">
                  <c:v>7.0079000000000002</c:v>
                </c:pt>
                <c:pt idx="28">
                  <c:v>7.0949999999999998</c:v>
                </c:pt>
                <c:pt idx="29">
                  <c:v>7.0986000000000002</c:v>
                </c:pt>
                <c:pt idx="30">
                  <c:v>7.0448000000000004</c:v>
                </c:pt>
                <c:pt idx="31">
                  <c:v>7.0663999999999998</c:v>
                </c:pt>
                <c:pt idx="32">
                  <c:v>7.0654000000000003</c:v>
                </c:pt>
                <c:pt idx="33">
                  <c:v>7.0621999999999998</c:v>
                </c:pt>
                <c:pt idx="34">
                  <c:v>7.0972</c:v>
                </c:pt>
                <c:pt idx="35">
                  <c:v>7.0979999999999999</c:v>
                </c:pt>
                <c:pt idx="36">
                  <c:v>7.1340000000000003</c:v>
                </c:pt>
                <c:pt idx="37">
                  <c:v>7.0991999999999997</c:v>
                </c:pt>
                <c:pt idx="38">
                  <c:v>7.0598999999999998</c:v>
                </c:pt>
                <c:pt idx="39">
                  <c:v>7.0839999999999996</c:v>
                </c:pt>
                <c:pt idx="40">
                  <c:v>7.077</c:v>
                </c:pt>
                <c:pt idx="41">
                  <c:v>7.0702999999999996</c:v>
                </c:pt>
                <c:pt idx="42">
                  <c:v>7.0041000000000002</c:v>
                </c:pt>
                <c:pt idx="43">
                  <c:v>6.9885000000000002</c:v>
                </c:pt>
                <c:pt idx="44">
                  <c:v>6.9988000000000001</c:v>
                </c:pt>
                <c:pt idx="45">
                  <c:v>7.0014000000000003</c:v>
                </c:pt>
                <c:pt idx="46">
                  <c:v>6.944</c:v>
                </c:pt>
                <c:pt idx="47">
                  <c:v>6.944</c:v>
                </c:pt>
                <c:pt idx="48">
                  <c:v>6.944</c:v>
                </c:pt>
                <c:pt idx="49">
                  <c:v>6.9142999999999999</c:v>
                </c:pt>
                <c:pt idx="50">
                  <c:v>6.8409000000000004</c:v>
                </c:pt>
                <c:pt idx="51">
                  <c:v>6.8079999999999998</c:v>
                </c:pt>
                <c:pt idx="52">
                  <c:v>6.8042999999999996</c:v>
                </c:pt>
                <c:pt idx="53">
                  <c:v>6.8150000000000004</c:v>
                </c:pt>
                <c:pt idx="54">
                  <c:v>6.7135999999999996</c:v>
                </c:pt>
                <c:pt idx="55">
                  <c:v>6.7135999999999996</c:v>
                </c:pt>
                <c:pt idx="56" formatCode="General">
                  <c:v>6.65</c:v>
                </c:pt>
                <c:pt idx="57" formatCode="General">
                  <c:v>6.69</c:v>
                </c:pt>
                <c:pt idx="58">
                  <c:v>6.61</c:v>
                </c:pt>
                <c:pt idx="59">
                  <c:v>6.59</c:v>
                </c:pt>
                <c:pt idx="60">
                  <c:v>6.57</c:v>
                </c:pt>
                <c:pt idx="61">
                  <c:v>6.53</c:v>
                </c:pt>
                <c:pt idx="62">
                  <c:v>6.54</c:v>
                </c:pt>
                <c:pt idx="63">
                  <c:v>6.54</c:v>
                </c:pt>
                <c:pt idx="64">
                  <c:v>6.53</c:v>
                </c:pt>
                <c:pt idx="65">
                  <c:v>6.46</c:v>
                </c:pt>
                <c:pt idx="66">
                  <c:v>6.48</c:v>
                </c:pt>
                <c:pt idx="67">
                  <c:v>6.46</c:v>
                </c:pt>
                <c:pt idx="68">
                  <c:v>6.48</c:v>
                </c:pt>
                <c:pt idx="69">
                  <c:v>6.4770000000000003</c:v>
                </c:pt>
                <c:pt idx="70">
                  <c:v>6.4630000000000001</c:v>
                </c:pt>
                <c:pt idx="71">
                  <c:v>6.46</c:v>
                </c:pt>
                <c:pt idx="72">
                  <c:v>6.4580000000000002</c:v>
                </c:pt>
                <c:pt idx="73">
                  <c:v>6.4569999999999999</c:v>
                </c:pt>
                <c:pt idx="74">
                  <c:v>6.4560000000000004</c:v>
                </c:pt>
                <c:pt idx="75">
                  <c:v>6.49</c:v>
                </c:pt>
                <c:pt idx="76">
                  <c:v>6.5</c:v>
                </c:pt>
                <c:pt idx="77">
                  <c:v>6.56</c:v>
                </c:pt>
                <c:pt idx="78">
                  <c:v>6.55</c:v>
                </c:pt>
                <c:pt idx="79">
                  <c:v>6.49</c:v>
                </c:pt>
                <c:pt idx="80">
                  <c:v>6.47</c:v>
                </c:pt>
                <c:pt idx="81">
                  <c:v>6.46</c:v>
                </c:pt>
                <c:pt idx="82">
                  <c:v>6.45</c:v>
                </c:pt>
                <c:pt idx="83">
                  <c:v>6.4329999999999998</c:v>
                </c:pt>
                <c:pt idx="84">
                  <c:v>6.38</c:v>
                </c:pt>
                <c:pt idx="85">
                  <c:v>6.46</c:v>
                </c:pt>
                <c:pt idx="86">
                  <c:v>6.39</c:v>
                </c:pt>
                <c:pt idx="87">
                  <c:v>6.47</c:v>
                </c:pt>
                <c:pt idx="88">
                  <c:v>6.46</c:v>
                </c:pt>
                <c:pt idx="89">
                  <c:v>6.47</c:v>
                </c:pt>
                <c:pt idx="90">
                  <c:v>6.4779999999999998</c:v>
                </c:pt>
                <c:pt idx="91">
                  <c:v>6.4787999999999997</c:v>
                </c:pt>
                <c:pt idx="92">
                  <c:v>6.4786000000000001</c:v>
                </c:pt>
                <c:pt idx="93">
                  <c:v>6.4619999999999997</c:v>
                </c:pt>
                <c:pt idx="94">
                  <c:v>6.4824999999999999</c:v>
                </c:pt>
                <c:pt idx="95">
                  <c:v>6.4767999999999999</c:v>
                </c:pt>
                <c:pt idx="96">
                  <c:v>6.4767999999999999</c:v>
                </c:pt>
                <c:pt idx="97">
                  <c:v>6.4585999999999997</c:v>
                </c:pt>
                <c:pt idx="98">
                  <c:v>6.4585999999999997</c:v>
                </c:pt>
                <c:pt idx="99">
                  <c:v>6.4585999999999997</c:v>
                </c:pt>
                <c:pt idx="100">
                  <c:v>6.4585999999999997</c:v>
                </c:pt>
                <c:pt idx="101" formatCode="General">
                  <c:v>6.4433999999999996</c:v>
                </c:pt>
                <c:pt idx="102" formatCode="General">
                  <c:v>6.4433999999999996</c:v>
                </c:pt>
                <c:pt idx="103" formatCode="General">
                  <c:v>6.4433999999999996</c:v>
                </c:pt>
                <c:pt idx="104" formatCode="General">
                  <c:v>6.4433999999999996</c:v>
                </c:pt>
                <c:pt idx="105" formatCode="General">
                  <c:v>6.3971999999999998</c:v>
                </c:pt>
                <c:pt idx="106" formatCode="General">
                  <c:v>6.3971999999999998</c:v>
                </c:pt>
                <c:pt idx="107" formatCode="General">
                  <c:v>6.3971999999999998</c:v>
                </c:pt>
                <c:pt idx="108" formatCode="General">
                  <c:v>6.3971999999999998</c:v>
                </c:pt>
                <c:pt idx="109" formatCode="General">
                  <c:v>6.3640999999999996</c:v>
                </c:pt>
                <c:pt idx="110" formatCode="General">
                  <c:v>6.3640999999999996</c:v>
                </c:pt>
                <c:pt idx="111" formatCode="General">
                  <c:v>6.3640999999999996</c:v>
                </c:pt>
                <c:pt idx="112" formatCode="General">
                  <c:v>6.3640999999999996</c:v>
                </c:pt>
                <c:pt idx="113" formatCode="General">
                  <c:v>6.3555000000000001</c:v>
                </c:pt>
                <c:pt idx="114" formatCode="General">
                  <c:v>6.3555000000000001</c:v>
                </c:pt>
                <c:pt idx="115" formatCode="General">
                  <c:v>6.3555000000000001</c:v>
                </c:pt>
                <c:pt idx="116" formatCode="General">
                  <c:v>6.3555000000000001</c:v>
                </c:pt>
                <c:pt idx="117" formatCode="General">
                  <c:v>6.3609999999999998</c:v>
                </c:pt>
                <c:pt idx="118" formatCode="General">
                  <c:v>6.3609999999999998</c:v>
                </c:pt>
                <c:pt idx="119" formatCode="General">
                  <c:v>6.3609999999999998</c:v>
                </c:pt>
                <c:pt idx="120" formatCode="General">
                  <c:v>6.3609999999999998</c:v>
                </c:pt>
                <c:pt idx="121" formatCode="General">
                  <c:v>6.3116000000000003</c:v>
                </c:pt>
                <c:pt idx="122" formatCode="General">
                  <c:v>6.3116000000000003</c:v>
                </c:pt>
                <c:pt idx="123" formatCode="General">
                  <c:v>6.3116000000000003</c:v>
                </c:pt>
                <c:pt idx="124" formatCode="General">
                  <c:v>6.3116000000000003</c:v>
                </c:pt>
                <c:pt idx="125" formatCode="General">
                  <c:v>6.3624999999999998</c:v>
                </c:pt>
                <c:pt idx="126" formatCode="General">
                  <c:v>6.3624999999999998</c:v>
                </c:pt>
                <c:pt idx="127" formatCode="General">
                  <c:v>6.3624999999999998</c:v>
                </c:pt>
                <c:pt idx="128" formatCode="General">
                  <c:v>6.3624999999999998</c:v>
                </c:pt>
                <c:pt idx="129" formatCode="General">
                  <c:v>6.6078999999999999</c:v>
                </c:pt>
                <c:pt idx="130" formatCode="General">
                  <c:v>6.6078999999999999</c:v>
                </c:pt>
                <c:pt idx="131" formatCode="General">
                  <c:v>6.6078999999999999</c:v>
                </c:pt>
                <c:pt idx="132" formatCode="General">
                  <c:v>6.6078999999999999</c:v>
                </c:pt>
                <c:pt idx="133" formatCode="General">
                  <c:v>6.6858000000000004</c:v>
                </c:pt>
                <c:pt idx="134" formatCode="General">
                  <c:v>6.6858000000000004</c:v>
                </c:pt>
                <c:pt idx="135" formatCode="General">
                  <c:v>6.6858000000000004</c:v>
                </c:pt>
                <c:pt idx="136" formatCode="General">
                  <c:v>6.6858000000000004</c:v>
                </c:pt>
                <c:pt idx="137" formatCode="General">
                  <c:v>6.6878000000000002</c:v>
                </c:pt>
                <c:pt idx="138" formatCode="General">
                  <c:v>6.6878000000000002</c:v>
                </c:pt>
                <c:pt idx="139" formatCode="General">
                  <c:v>6.6878000000000002</c:v>
                </c:pt>
                <c:pt idx="140" formatCode="General">
                  <c:v>6.6878000000000002</c:v>
                </c:pt>
                <c:pt idx="141" formatCode="General">
                  <c:v>6.6878000000000002</c:v>
                </c:pt>
                <c:pt idx="142" formatCode="General">
                  <c:v>6.6878000000000002</c:v>
                </c:pt>
                <c:pt idx="143" formatCode="General">
                  <c:v>6.8470000000000004</c:v>
                </c:pt>
                <c:pt idx="144" formatCode="General">
                  <c:v>6.8479999999999999</c:v>
                </c:pt>
              </c:numCache>
            </c:numRef>
          </c:val>
          <c:smooth val="0"/>
          <c:extLst>
            <c:ext xmlns:c16="http://schemas.microsoft.com/office/drawing/2014/chart" uri="{C3380CC4-5D6E-409C-BE32-E72D297353CC}">
              <c16:uniqueId val="{00000001-2FDD-40EC-922B-2A7D3B876747}"/>
            </c:ext>
          </c:extLst>
        </c:ser>
        <c:dLbls>
          <c:showLegendKey val="0"/>
          <c:showVal val="0"/>
          <c:showCatName val="0"/>
          <c:showSerName val="0"/>
          <c:showPercent val="0"/>
          <c:showBubbleSize val="0"/>
        </c:dLbls>
        <c:smooth val="0"/>
        <c:axId val="1718392063"/>
        <c:axId val="1718405375"/>
      </c:lineChart>
      <c:catAx>
        <c:axId val="171839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405375"/>
        <c:crosses val="autoZero"/>
        <c:auto val="1"/>
        <c:lblAlgn val="ctr"/>
        <c:lblOffset val="100"/>
        <c:tickLblSkip val="1"/>
        <c:noMultiLvlLbl val="0"/>
      </c:catAx>
      <c:valAx>
        <c:axId val="1718405375"/>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18392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5.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6.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8-24T14:49:56.977" idx="6">
    <p:pos x="6861" y="2330"/>
    <p:text>Simiar to end of Chosen Dynasty</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24T15:43:40.050" idx="7">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D9A7C-D672-4C58-B129-2367B46A431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BD29091-52ED-4AD4-9491-A2500C1C777A}">
      <dgm:prSet/>
      <dgm:spPr/>
      <dgm:t>
        <a:bodyPr/>
        <a:lstStyle/>
        <a:p>
          <a:r>
            <a:rPr lang="en-US" dirty="0"/>
            <a:t>Marxism </a:t>
          </a:r>
        </a:p>
      </dgm:t>
    </dgm:pt>
    <dgm:pt modelId="{22043C57-42B1-4C73-8D66-4B116E612E91}" type="parTrans" cxnId="{FC876132-B565-4829-9F61-44E018FAF61B}">
      <dgm:prSet/>
      <dgm:spPr/>
      <dgm:t>
        <a:bodyPr/>
        <a:lstStyle/>
        <a:p>
          <a:endParaRPr lang="en-US"/>
        </a:p>
      </dgm:t>
    </dgm:pt>
    <dgm:pt modelId="{E5123B53-B3E0-4532-8285-1CF63EE76D87}" type="sibTrans" cxnId="{FC876132-B565-4829-9F61-44E018FAF61B}">
      <dgm:prSet/>
      <dgm:spPr/>
      <dgm:t>
        <a:bodyPr/>
        <a:lstStyle/>
        <a:p>
          <a:endParaRPr lang="en-US"/>
        </a:p>
      </dgm:t>
    </dgm:pt>
    <dgm:pt modelId="{D0A12D4C-AACB-45B2-8D73-D6338E47E51B}">
      <dgm:prSet/>
      <dgm:spPr/>
      <dgm:t>
        <a:bodyPr/>
        <a:lstStyle/>
        <a:p>
          <a:r>
            <a:rPr lang="en-US" dirty="0"/>
            <a:t>Results</a:t>
          </a:r>
        </a:p>
      </dgm:t>
    </dgm:pt>
    <dgm:pt modelId="{CC22CF9B-4055-4B23-96FD-0BF6E888DD74}" type="parTrans" cxnId="{41BE271C-B19E-42F2-A0CD-AD25702D0184}">
      <dgm:prSet/>
      <dgm:spPr/>
      <dgm:t>
        <a:bodyPr/>
        <a:lstStyle/>
        <a:p>
          <a:endParaRPr lang="en-US"/>
        </a:p>
      </dgm:t>
    </dgm:pt>
    <dgm:pt modelId="{EC8D413C-5F28-412B-A9EF-3A8CB97D5756}" type="sibTrans" cxnId="{41BE271C-B19E-42F2-A0CD-AD25702D0184}">
      <dgm:prSet/>
      <dgm:spPr/>
      <dgm:t>
        <a:bodyPr/>
        <a:lstStyle/>
        <a:p>
          <a:endParaRPr lang="en-US"/>
        </a:p>
      </dgm:t>
    </dgm:pt>
    <dgm:pt modelId="{FBE382D6-0B63-4351-86DF-8345FAE72585}">
      <dgm:prSet/>
      <dgm:spPr/>
      <dgm:t>
        <a:bodyPr/>
        <a:lstStyle/>
        <a:p>
          <a:r>
            <a:rPr lang="en-US" dirty="0"/>
            <a:t>  Strong central state</a:t>
          </a:r>
        </a:p>
      </dgm:t>
    </dgm:pt>
    <dgm:pt modelId="{E2C24A2D-58B2-42BA-9DD7-A511AD796B50}" type="parTrans" cxnId="{8D9A21B4-97F1-44D8-BF65-26609DA69C16}">
      <dgm:prSet/>
      <dgm:spPr/>
      <dgm:t>
        <a:bodyPr/>
        <a:lstStyle/>
        <a:p>
          <a:endParaRPr lang="en-US"/>
        </a:p>
      </dgm:t>
    </dgm:pt>
    <dgm:pt modelId="{7AB905F5-3F59-4BD6-AF81-EB8CC9B6D063}" type="sibTrans" cxnId="{8D9A21B4-97F1-44D8-BF65-26609DA69C16}">
      <dgm:prSet/>
      <dgm:spPr/>
      <dgm:t>
        <a:bodyPr/>
        <a:lstStyle/>
        <a:p>
          <a:endParaRPr lang="en-US"/>
        </a:p>
      </dgm:t>
    </dgm:pt>
    <dgm:pt modelId="{1D0FD3E4-3BC1-4A6F-A39B-78DA92F838E8}">
      <dgm:prSet/>
      <dgm:spPr/>
      <dgm:t>
        <a:bodyPr/>
        <a:lstStyle/>
        <a:p>
          <a:r>
            <a:rPr lang="en-US" dirty="0"/>
            <a:t>Centralized Economy</a:t>
          </a:r>
        </a:p>
      </dgm:t>
    </dgm:pt>
    <dgm:pt modelId="{FF08B86A-8697-4035-A817-72B0EDADB820}" type="parTrans" cxnId="{6628495C-C60E-458C-B71E-7C1716639644}">
      <dgm:prSet/>
      <dgm:spPr/>
      <dgm:t>
        <a:bodyPr/>
        <a:lstStyle/>
        <a:p>
          <a:endParaRPr lang="en-US"/>
        </a:p>
      </dgm:t>
    </dgm:pt>
    <dgm:pt modelId="{E7185428-6F66-49F1-9079-E67C441505A1}" type="sibTrans" cxnId="{6628495C-C60E-458C-B71E-7C1716639644}">
      <dgm:prSet/>
      <dgm:spPr/>
      <dgm:t>
        <a:bodyPr/>
        <a:lstStyle/>
        <a:p>
          <a:endParaRPr lang="en-US"/>
        </a:p>
      </dgm:t>
    </dgm:pt>
    <dgm:pt modelId="{4D60BB9E-28A6-43A6-BADD-2965042F0A8D}">
      <dgm:prSet/>
      <dgm:spPr/>
      <dgm:t>
        <a:bodyPr/>
        <a:lstStyle/>
        <a:p>
          <a:r>
            <a:rPr lang="en-US" dirty="0"/>
            <a:t>Plan emphasizes  industrial growth, at cost of consumption, living standards</a:t>
          </a:r>
        </a:p>
      </dgm:t>
    </dgm:pt>
    <dgm:pt modelId="{1A14B947-406A-4497-ABD6-D98FB17B6ABA}" type="parTrans" cxnId="{98AD0260-1113-46E0-BFF9-61F64FEC0F9E}">
      <dgm:prSet/>
      <dgm:spPr/>
      <dgm:t>
        <a:bodyPr/>
        <a:lstStyle/>
        <a:p>
          <a:endParaRPr lang="en-US"/>
        </a:p>
      </dgm:t>
    </dgm:pt>
    <dgm:pt modelId="{A1795F3B-6AB8-4F3D-BFD8-B0C06993DAF0}" type="sibTrans" cxnId="{98AD0260-1113-46E0-BFF9-61F64FEC0F9E}">
      <dgm:prSet/>
      <dgm:spPr/>
      <dgm:t>
        <a:bodyPr/>
        <a:lstStyle/>
        <a:p>
          <a:endParaRPr lang="en-US"/>
        </a:p>
      </dgm:t>
    </dgm:pt>
    <dgm:pt modelId="{E3E957B4-38BF-491F-8BBC-6F2B6E1456A2}">
      <dgm:prSet/>
      <dgm:spPr/>
      <dgm:t>
        <a:bodyPr/>
        <a:lstStyle/>
        <a:p>
          <a:r>
            <a:rPr lang="en-US" dirty="0"/>
            <a:t>State sets prices, high for consumption, goods, low for investment goods.</a:t>
          </a:r>
        </a:p>
      </dgm:t>
    </dgm:pt>
    <dgm:pt modelId="{06233767-F828-4C2A-B958-366FA3B11FCF}" type="parTrans" cxnId="{35AD713D-19EC-435B-8B11-80F9E797943A}">
      <dgm:prSet/>
      <dgm:spPr/>
      <dgm:t>
        <a:bodyPr/>
        <a:lstStyle/>
        <a:p>
          <a:endParaRPr lang="en-US"/>
        </a:p>
      </dgm:t>
    </dgm:pt>
    <dgm:pt modelId="{B3644A65-0D2D-42A5-BFCF-B47D48697A9E}" type="sibTrans" cxnId="{35AD713D-19EC-435B-8B11-80F9E797943A}">
      <dgm:prSet/>
      <dgm:spPr/>
      <dgm:t>
        <a:bodyPr/>
        <a:lstStyle/>
        <a:p>
          <a:endParaRPr lang="en-US"/>
        </a:p>
      </dgm:t>
    </dgm:pt>
    <dgm:pt modelId="{FFF83B79-1C16-407C-B69B-17D5880FE12C}">
      <dgm:prSet/>
      <dgm:spPr/>
      <dgm:t>
        <a:bodyPr/>
        <a:lstStyle/>
        <a:p>
          <a:r>
            <a:rPr lang="en-US" dirty="0"/>
            <a:t>Allocation by  central plan.</a:t>
          </a:r>
        </a:p>
      </dgm:t>
    </dgm:pt>
    <dgm:pt modelId="{D1EED9EC-AAA3-44A9-AA4D-45A45BD749DF}" type="parTrans" cxnId="{BA95C638-1DC7-435C-83E1-00C2A4F403AB}">
      <dgm:prSet/>
      <dgm:spPr/>
      <dgm:t>
        <a:bodyPr/>
        <a:lstStyle/>
        <a:p>
          <a:endParaRPr lang="en-US"/>
        </a:p>
      </dgm:t>
    </dgm:pt>
    <dgm:pt modelId="{4AA5DD9F-B259-4048-9365-8F6CED93A08C}" type="sibTrans" cxnId="{BA95C638-1DC7-435C-83E1-00C2A4F403AB}">
      <dgm:prSet/>
      <dgm:spPr/>
      <dgm:t>
        <a:bodyPr/>
        <a:lstStyle/>
        <a:p>
          <a:endParaRPr lang="en-US"/>
        </a:p>
      </dgm:t>
    </dgm:pt>
    <dgm:pt modelId="{8EBD4E05-80AA-46C6-81A1-53A40B1BD7DE}">
      <dgm:prSet/>
      <dgm:spPr/>
      <dgm:t>
        <a:bodyPr/>
        <a:lstStyle/>
        <a:p>
          <a:r>
            <a:rPr lang="en-US" dirty="0"/>
            <a:t> Divergent price systems prevents normal trade, investment with capitalist world.</a:t>
          </a:r>
        </a:p>
      </dgm:t>
    </dgm:pt>
    <dgm:pt modelId="{13F68B03-1E66-4F71-80EC-9B9264F91538}" type="parTrans" cxnId="{24A87E68-1318-440B-9408-93671DE38FEE}">
      <dgm:prSet/>
      <dgm:spPr/>
      <dgm:t>
        <a:bodyPr/>
        <a:lstStyle/>
        <a:p>
          <a:endParaRPr lang="en-US"/>
        </a:p>
      </dgm:t>
    </dgm:pt>
    <dgm:pt modelId="{216F335F-1B0D-494D-9819-7DD0F12C0D64}" type="sibTrans" cxnId="{24A87E68-1318-440B-9408-93671DE38FEE}">
      <dgm:prSet/>
      <dgm:spPr/>
      <dgm:t>
        <a:bodyPr/>
        <a:lstStyle/>
        <a:p>
          <a:endParaRPr lang="en-US"/>
        </a:p>
      </dgm:t>
    </dgm:pt>
    <dgm:pt modelId="{7FD8218F-3C39-4BCE-9BE1-6DBE66449CCE}">
      <dgm:prSet/>
      <dgm:spPr/>
      <dgm:t>
        <a:bodyPr/>
        <a:lstStyle/>
        <a:p>
          <a:r>
            <a:rPr lang="en-US" dirty="0"/>
            <a:t>Ownership of capital (means of production) is by state or collective, no private ownership. Includes land and human capital.</a:t>
          </a:r>
        </a:p>
      </dgm:t>
    </dgm:pt>
    <dgm:pt modelId="{DE1AB3DB-4F09-4A82-B6F2-1F2A581FA074}" type="parTrans" cxnId="{2E3C589D-E275-4A7C-ABF4-CFD91790382C}">
      <dgm:prSet/>
      <dgm:spPr/>
      <dgm:t>
        <a:bodyPr/>
        <a:lstStyle/>
        <a:p>
          <a:endParaRPr lang="en-US"/>
        </a:p>
      </dgm:t>
    </dgm:pt>
    <dgm:pt modelId="{017E3566-FB81-4B44-B850-4193A2196512}" type="sibTrans" cxnId="{2E3C589D-E275-4A7C-ABF4-CFD91790382C}">
      <dgm:prSet/>
      <dgm:spPr/>
      <dgm:t>
        <a:bodyPr/>
        <a:lstStyle/>
        <a:p>
          <a:endParaRPr lang="en-US"/>
        </a:p>
      </dgm:t>
    </dgm:pt>
    <dgm:pt modelId="{8C70F08D-C6B4-4EBF-9FC3-5EA40642CD65}">
      <dgm:prSet/>
      <dgm:spPr/>
      <dgm:t>
        <a:bodyPr/>
        <a:lstStyle/>
        <a:p>
          <a:r>
            <a:rPr lang="en-US" dirty="0"/>
            <a:t>  High share of  investment rel. to consumption.</a:t>
          </a:r>
        </a:p>
      </dgm:t>
    </dgm:pt>
    <dgm:pt modelId="{D17C963B-DBE1-41BE-9065-E5D15CB2F6B3}" type="parTrans" cxnId="{6B71A6D2-92E1-4340-949C-E25F254E29E8}">
      <dgm:prSet/>
      <dgm:spPr/>
      <dgm:t>
        <a:bodyPr/>
        <a:lstStyle/>
        <a:p>
          <a:endParaRPr lang="en-US"/>
        </a:p>
      </dgm:t>
    </dgm:pt>
    <dgm:pt modelId="{209B89C9-EE51-4D01-9E21-2E7D7A59A3E2}" type="sibTrans" cxnId="{6B71A6D2-92E1-4340-949C-E25F254E29E8}">
      <dgm:prSet/>
      <dgm:spPr/>
      <dgm:t>
        <a:bodyPr/>
        <a:lstStyle/>
        <a:p>
          <a:endParaRPr lang="en-US"/>
        </a:p>
      </dgm:t>
    </dgm:pt>
    <dgm:pt modelId="{1BB64072-E041-4C4F-84E2-0E9DBE647330}">
      <dgm:prSet/>
      <dgm:spPr/>
      <dgm:t>
        <a:bodyPr/>
        <a:lstStyle/>
        <a:p>
          <a:r>
            <a:rPr lang="en-US" dirty="0"/>
            <a:t>  No  personal financial savings.</a:t>
          </a:r>
        </a:p>
      </dgm:t>
    </dgm:pt>
    <dgm:pt modelId="{6CDFF69A-2180-49DA-9BFE-349C2D1E4D50}" type="parTrans" cxnId="{7F6E9B9B-8C77-40AD-8318-00D600AE9F2C}">
      <dgm:prSet/>
      <dgm:spPr/>
      <dgm:t>
        <a:bodyPr/>
        <a:lstStyle/>
        <a:p>
          <a:endParaRPr lang="en-US"/>
        </a:p>
      </dgm:t>
    </dgm:pt>
    <dgm:pt modelId="{72BA5E8D-B124-409A-8BC6-3411C801D01D}" type="sibTrans" cxnId="{7F6E9B9B-8C77-40AD-8318-00D600AE9F2C}">
      <dgm:prSet/>
      <dgm:spPr/>
      <dgm:t>
        <a:bodyPr/>
        <a:lstStyle/>
        <a:p>
          <a:endParaRPr lang="en-US"/>
        </a:p>
      </dgm:t>
    </dgm:pt>
    <dgm:pt modelId="{B32D90F4-AABE-4F0F-BB16-F12DE822FA4D}">
      <dgm:prSet/>
      <dgm:spPr/>
      <dgm:t>
        <a:bodyPr/>
        <a:lstStyle/>
        <a:p>
          <a:r>
            <a:rPr lang="en-US" dirty="0"/>
            <a:t>  Individual incentives weak,  poor productivity     </a:t>
          </a:r>
        </a:p>
      </dgm:t>
    </dgm:pt>
    <dgm:pt modelId="{17CF7BAE-03CD-4F5D-BD30-80099A2DCF23}" type="parTrans" cxnId="{AA06F70F-C514-4C93-A1BC-714C766A6C02}">
      <dgm:prSet/>
      <dgm:spPr/>
      <dgm:t>
        <a:bodyPr/>
        <a:lstStyle/>
        <a:p>
          <a:endParaRPr lang="en-US"/>
        </a:p>
      </dgm:t>
    </dgm:pt>
    <dgm:pt modelId="{0DE93D50-F42E-4D4D-8F97-E9BF8AD914A1}" type="sibTrans" cxnId="{AA06F70F-C514-4C93-A1BC-714C766A6C02}">
      <dgm:prSet/>
      <dgm:spPr/>
      <dgm:t>
        <a:bodyPr/>
        <a:lstStyle/>
        <a:p>
          <a:endParaRPr lang="en-US"/>
        </a:p>
      </dgm:t>
    </dgm:pt>
    <dgm:pt modelId="{9F145F7F-703E-437C-814F-37E6A4A17362}">
      <dgm:prSet/>
      <dgm:spPr/>
      <dgm:t>
        <a:bodyPr/>
        <a:lstStyle/>
        <a:p>
          <a:r>
            <a:rPr lang="en-US" dirty="0"/>
            <a:t>  Limited  gains from trade--COCOM</a:t>
          </a:r>
        </a:p>
      </dgm:t>
    </dgm:pt>
    <dgm:pt modelId="{68C2D7E1-A23A-4E3B-8A3D-316FFEA3937D}" type="parTrans" cxnId="{785CE7A5-F659-4E2E-9D24-96541CAF8807}">
      <dgm:prSet/>
      <dgm:spPr/>
      <dgm:t>
        <a:bodyPr/>
        <a:lstStyle/>
        <a:p>
          <a:endParaRPr lang="en-US"/>
        </a:p>
      </dgm:t>
    </dgm:pt>
    <dgm:pt modelId="{ED2193ED-03E3-4A58-80B7-21C1FEC59006}" type="sibTrans" cxnId="{785CE7A5-F659-4E2E-9D24-96541CAF8807}">
      <dgm:prSet/>
      <dgm:spPr/>
      <dgm:t>
        <a:bodyPr/>
        <a:lstStyle/>
        <a:p>
          <a:endParaRPr lang="en-US"/>
        </a:p>
      </dgm:t>
    </dgm:pt>
    <dgm:pt modelId="{04EA8B92-F8C1-423E-902A-018D2227B0F6}">
      <dgm:prSet/>
      <dgm:spPr/>
      <dgm:t>
        <a:bodyPr/>
        <a:lstStyle/>
        <a:p>
          <a:r>
            <a:rPr lang="en-US" dirty="0"/>
            <a:t> All Marxist economies experience massive famine, dissolution.</a:t>
          </a:r>
        </a:p>
      </dgm:t>
    </dgm:pt>
    <dgm:pt modelId="{49D6A245-3AE7-4D2A-91D5-15BFEB252D10}" type="parTrans" cxnId="{A0F2648D-DC29-4D2A-8294-DCE05CED47FC}">
      <dgm:prSet/>
      <dgm:spPr/>
      <dgm:t>
        <a:bodyPr/>
        <a:lstStyle/>
        <a:p>
          <a:endParaRPr lang="en-US"/>
        </a:p>
      </dgm:t>
    </dgm:pt>
    <dgm:pt modelId="{5349B588-F328-45E5-8597-7D9038F262D6}" type="sibTrans" cxnId="{A0F2648D-DC29-4D2A-8294-DCE05CED47FC}">
      <dgm:prSet/>
      <dgm:spPr/>
      <dgm:t>
        <a:bodyPr/>
        <a:lstStyle/>
        <a:p>
          <a:endParaRPr lang="en-US"/>
        </a:p>
      </dgm:t>
    </dgm:pt>
    <dgm:pt modelId="{CD0BFE07-508D-46E9-A63C-EA8242E30625}">
      <dgm:prSet/>
      <dgm:spPr/>
      <dgm:t>
        <a:bodyPr/>
        <a:lstStyle/>
        <a:p>
          <a:r>
            <a:rPr lang="en-US" dirty="0"/>
            <a:t> Except North Korea</a:t>
          </a:r>
        </a:p>
      </dgm:t>
    </dgm:pt>
    <dgm:pt modelId="{1F9B244B-357E-434F-9DE7-021507C89B71}" type="parTrans" cxnId="{C68755E2-1750-4C23-BA4A-30EC10C6E7CC}">
      <dgm:prSet/>
      <dgm:spPr/>
      <dgm:t>
        <a:bodyPr/>
        <a:lstStyle/>
        <a:p>
          <a:endParaRPr lang="en-US"/>
        </a:p>
      </dgm:t>
    </dgm:pt>
    <dgm:pt modelId="{63C6F5FA-3312-475D-ADBA-8EAF780BFC20}" type="sibTrans" cxnId="{C68755E2-1750-4C23-BA4A-30EC10C6E7CC}">
      <dgm:prSet/>
      <dgm:spPr/>
      <dgm:t>
        <a:bodyPr/>
        <a:lstStyle/>
        <a:p>
          <a:endParaRPr lang="en-US"/>
        </a:p>
      </dgm:t>
    </dgm:pt>
    <dgm:pt modelId="{ABD2EBFC-944E-43F5-9008-A7DEEADF8E0B}">
      <dgm:prSet/>
      <dgm:spPr/>
      <dgm:t>
        <a:bodyPr/>
        <a:lstStyle/>
        <a:p>
          <a:r>
            <a:rPr lang="en-US" dirty="0"/>
            <a:t>Rejects market prices for capital and labor.</a:t>
          </a:r>
        </a:p>
      </dgm:t>
    </dgm:pt>
    <dgm:pt modelId="{2CDB0A02-58EC-4828-B89C-219D6DF26170}" type="parTrans" cxnId="{385EF8F7-09EE-408B-8310-AA2FB51624C6}">
      <dgm:prSet/>
      <dgm:spPr/>
      <dgm:t>
        <a:bodyPr/>
        <a:lstStyle/>
        <a:p>
          <a:endParaRPr lang="en-US"/>
        </a:p>
      </dgm:t>
    </dgm:pt>
    <dgm:pt modelId="{27DB1743-21E3-42EA-B457-182C6A243A3B}" type="sibTrans" cxnId="{385EF8F7-09EE-408B-8310-AA2FB51624C6}">
      <dgm:prSet/>
      <dgm:spPr/>
      <dgm:t>
        <a:bodyPr/>
        <a:lstStyle/>
        <a:p>
          <a:endParaRPr lang="en-US"/>
        </a:p>
      </dgm:t>
    </dgm:pt>
    <dgm:pt modelId="{BE7AB274-53B3-48F0-B25E-F0A82DDA2961}">
      <dgm:prSet/>
      <dgm:spPr/>
      <dgm:t>
        <a:bodyPr/>
        <a:lstStyle/>
        <a:p>
          <a:r>
            <a:rPr lang="en-US" dirty="0"/>
            <a:t>  Labor is paid rations, not money.</a:t>
          </a:r>
        </a:p>
      </dgm:t>
    </dgm:pt>
    <dgm:pt modelId="{FD92C393-234C-4525-8914-43336BBD93F0}" type="parTrans" cxnId="{631E2D0E-A30B-4B6B-ADFC-55A94D66A4F7}">
      <dgm:prSet/>
      <dgm:spPr/>
      <dgm:t>
        <a:bodyPr/>
        <a:lstStyle/>
        <a:p>
          <a:endParaRPr lang="en-US"/>
        </a:p>
      </dgm:t>
    </dgm:pt>
    <dgm:pt modelId="{952878D1-EB5F-41B8-8987-B510E0CF3C57}" type="sibTrans" cxnId="{631E2D0E-A30B-4B6B-ADFC-55A94D66A4F7}">
      <dgm:prSet/>
      <dgm:spPr/>
      <dgm:t>
        <a:bodyPr/>
        <a:lstStyle/>
        <a:p>
          <a:endParaRPr lang="en-US"/>
        </a:p>
      </dgm:t>
    </dgm:pt>
    <dgm:pt modelId="{8DFDA1EC-4FEA-4DF6-80F5-BB592B9B8537}">
      <dgm:prSet/>
      <dgm:spPr/>
      <dgm:t>
        <a:bodyPr/>
        <a:lstStyle/>
        <a:p>
          <a:r>
            <a:rPr lang="en-US" dirty="0"/>
            <a:t>  No money economy creates dependent  public. </a:t>
          </a:r>
        </a:p>
      </dgm:t>
    </dgm:pt>
    <dgm:pt modelId="{ED54D3D1-827D-42DC-B28E-68022EE48118}" type="parTrans" cxnId="{DE6C7862-B390-4948-87C1-52CD19254E00}">
      <dgm:prSet/>
      <dgm:spPr/>
      <dgm:t>
        <a:bodyPr/>
        <a:lstStyle/>
        <a:p>
          <a:endParaRPr lang="en-US"/>
        </a:p>
      </dgm:t>
    </dgm:pt>
    <dgm:pt modelId="{FCEDED44-8074-4C44-BE1E-84AD371AECEB}" type="sibTrans" cxnId="{DE6C7862-B390-4948-87C1-52CD19254E00}">
      <dgm:prSet/>
      <dgm:spPr/>
      <dgm:t>
        <a:bodyPr/>
        <a:lstStyle/>
        <a:p>
          <a:endParaRPr lang="en-US"/>
        </a:p>
      </dgm:t>
    </dgm:pt>
    <dgm:pt modelId="{7EC5905E-DDFD-43F2-9641-F8B1512F2FFC}" type="pres">
      <dgm:prSet presAssocID="{B4ED9A7C-D672-4C58-B129-2367B46A4315}" presName="Name0" presStyleCnt="0">
        <dgm:presLayoutVars>
          <dgm:dir/>
          <dgm:animLvl val="lvl"/>
          <dgm:resizeHandles val="exact"/>
        </dgm:presLayoutVars>
      </dgm:prSet>
      <dgm:spPr/>
    </dgm:pt>
    <dgm:pt modelId="{4C44D80D-6449-469B-AADC-EB62A94642C2}" type="pres">
      <dgm:prSet presAssocID="{8BD29091-52ED-4AD4-9491-A2500C1C777A}" presName="composite" presStyleCnt="0"/>
      <dgm:spPr/>
    </dgm:pt>
    <dgm:pt modelId="{7EE5F660-0396-4C86-8A3D-7034BD7F7A8A}" type="pres">
      <dgm:prSet presAssocID="{8BD29091-52ED-4AD4-9491-A2500C1C777A}" presName="parTx" presStyleLbl="alignNode1" presStyleIdx="0" presStyleCnt="2" custLinFactNeighborY="5187">
        <dgm:presLayoutVars>
          <dgm:chMax val="0"/>
          <dgm:chPref val="0"/>
          <dgm:bulletEnabled val="1"/>
        </dgm:presLayoutVars>
      </dgm:prSet>
      <dgm:spPr/>
    </dgm:pt>
    <dgm:pt modelId="{BE76AEE6-04E5-491F-84C3-79225D4F6029}" type="pres">
      <dgm:prSet presAssocID="{8BD29091-52ED-4AD4-9491-A2500C1C777A}" presName="desTx" presStyleLbl="alignAccFollowNode1" presStyleIdx="0" presStyleCnt="2">
        <dgm:presLayoutVars>
          <dgm:bulletEnabled val="1"/>
        </dgm:presLayoutVars>
      </dgm:prSet>
      <dgm:spPr/>
    </dgm:pt>
    <dgm:pt modelId="{8208DAA9-660C-4184-9670-2ACE1F78EB74}" type="pres">
      <dgm:prSet presAssocID="{E5123B53-B3E0-4532-8285-1CF63EE76D87}" presName="space" presStyleCnt="0"/>
      <dgm:spPr/>
    </dgm:pt>
    <dgm:pt modelId="{643A379D-F43F-4AFB-816B-F0153658B152}" type="pres">
      <dgm:prSet presAssocID="{D0A12D4C-AACB-45B2-8D73-D6338E47E51B}" presName="composite" presStyleCnt="0"/>
      <dgm:spPr/>
    </dgm:pt>
    <dgm:pt modelId="{811EAA8F-DFDD-4FB1-A407-C5D9E7FA07D9}" type="pres">
      <dgm:prSet presAssocID="{D0A12D4C-AACB-45B2-8D73-D6338E47E51B}" presName="parTx" presStyleLbl="alignNode1" presStyleIdx="1" presStyleCnt="2">
        <dgm:presLayoutVars>
          <dgm:chMax val="0"/>
          <dgm:chPref val="0"/>
          <dgm:bulletEnabled val="1"/>
        </dgm:presLayoutVars>
      </dgm:prSet>
      <dgm:spPr/>
    </dgm:pt>
    <dgm:pt modelId="{0847D45F-0344-4565-8B6F-B526D937F93E}" type="pres">
      <dgm:prSet presAssocID="{D0A12D4C-AACB-45B2-8D73-D6338E47E51B}" presName="desTx" presStyleLbl="alignAccFollowNode1" presStyleIdx="1" presStyleCnt="2">
        <dgm:presLayoutVars>
          <dgm:bulletEnabled val="1"/>
        </dgm:presLayoutVars>
      </dgm:prSet>
      <dgm:spPr/>
    </dgm:pt>
  </dgm:ptLst>
  <dgm:cxnLst>
    <dgm:cxn modelId="{09733A05-F3C8-4AA4-AB60-A6AA6F06E2C4}" type="presOf" srcId="{1BB64072-E041-4C4F-84E2-0E9DBE647330}" destId="{0847D45F-0344-4565-8B6F-B526D937F93E}" srcOrd="0" destOrd="4" presId="urn:microsoft.com/office/officeart/2005/8/layout/hList1"/>
    <dgm:cxn modelId="{809D6E0D-C6F2-4DC1-8109-415A74479574}" type="presOf" srcId="{1D0FD3E4-3BC1-4A6F-A39B-78DA92F838E8}" destId="{BE76AEE6-04E5-491F-84C3-79225D4F6029}" srcOrd="0" destOrd="0" presId="urn:microsoft.com/office/officeart/2005/8/layout/hList1"/>
    <dgm:cxn modelId="{631E2D0E-A30B-4B6B-ADFC-55A94D66A4F7}" srcId="{D0A12D4C-AACB-45B2-8D73-D6338E47E51B}" destId="{BE7AB274-53B3-48F0-B25E-F0A82DDA2961}" srcOrd="2" destOrd="0" parTransId="{FD92C393-234C-4525-8914-43336BBD93F0}" sibTransId="{952878D1-EB5F-41B8-8987-B510E0CF3C57}"/>
    <dgm:cxn modelId="{AA06F70F-C514-4C93-A1BC-714C766A6C02}" srcId="{D0A12D4C-AACB-45B2-8D73-D6338E47E51B}" destId="{B32D90F4-AABE-4F0F-BB16-F12DE822FA4D}" srcOrd="5" destOrd="0" parTransId="{17CF7BAE-03CD-4F5D-BD30-80099A2DCF23}" sibTransId="{0DE93D50-F42E-4D4D-8F97-E9BF8AD914A1}"/>
    <dgm:cxn modelId="{6CE5D91B-D9CD-4B99-B895-68EBDD2DED51}" type="presOf" srcId="{D0A12D4C-AACB-45B2-8D73-D6338E47E51B}" destId="{811EAA8F-DFDD-4FB1-A407-C5D9E7FA07D9}" srcOrd="0" destOrd="0" presId="urn:microsoft.com/office/officeart/2005/8/layout/hList1"/>
    <dgm:cxn modelId="{41BE271C-B19E-42F2-A0CD-AD25702D0184}" srcId="{B4ED9A7C-D672-4C58-B129-2367B46A4315}" destId="{D0A12D4C-AACB-45B2-8D73-D6338E47E51B}" srcOrd="1" destOrd="0" parTransId="{CC22CF9B-4055-4B23-96FD-0BF6E888DD74}" sibTransId="{EC8D413C-5F28-412B-A9EF-3A8CB97D5756}"/>
    <dgm:cxn modelId="{290DF22C-A092-4932-B60B-E00940DE6175}" type="presOf" srcId="{BE7AB274-53B3-48F0-B25E-F0A82DDA2961}" destId="{0847D45F-0344-4565-8B6F-B526D937F93E}" srcOrd="0" destOrd="2" presId="urn:microsoft.com/office/officeart/2005/8/layout/hList1"/>
    <dgm:cxn modelId="{5C543F30-8739-4FFB-B5FC-B70BDA70AB32}" type="presOf" srcId="{8BD29091-52ED-4AD4-9491-A2500C1C777A}" destId="{7EE5F660-0396-4C86-8A3D-7034BD7F7A8A}" srcOrd="0" destOrd="0" presId="urn:microsoft.com/office/officeart/2005/8/layout/hList1"/>
    <dgm:cxn modelId="{FC876132-B565-4829-9F61-44E018FAF61B}" srcId="{B4ED9A7C-D672-4C58-B129-2367B46A4315}" destId="{8BD29091-52ED-4AD4-9491-A2500C1C777A}" srcOrd="0" destOrd="0" parTransId="{22043C57-42B1-4C73-8D66-4B116E612E91}" sibTransId="{E5123B53-B3E0-4532-8285-1CF63EE76D87}"/>
    <dgm:cxn modelId="{54680333-D6B8-4DB6-9D1E-50A74CD76270}" type="presOf" srcId="{04EA8B92-F8C1-423E-902A-018D2227B0F6}" destId="{0847D45F-0344-4565-8B6F-B526D937F93E}" srcOrd="0" destOrd="7" presId="urn:microsoft.com/office/officeart/2005/8/layout/hList1"/>
    <dgm:cxn modelId="{BA95C638-1DC7-435C-83E1-00C2A4F403AB}" srcId="{8BD29091-52ED-4AD4-9491-A2500C1C777A}" destId="{FFF83B79-1C16-407C-B69B-17D5880FE12C}" srcOrd="4" destOrd="0" parTransId="{D1EED9EC-AAA3-44A9-AA4D-45A45BD749DF}" sibTransId="{4AA5DD9F-B259-4048-9365-8F6CED93A08C}"/>
    <dgm:cxn modelId="{35AD713D-19EC-435B-8B11-80F9E797943A}" srcId="{8BD29091-52ED-4AD4-9491-A2500C1C777A}" destId="{E3E957B4-38BF-491F-8BBC-6F2B6E1456A2}" srcOrd="2" destOrd="0" parTransId="{06233767-F828-4C2A-B958-366FA3B11FCF}" sibTransId="{B3644A65-0D2D-42A5-BFCF-B47D48697A9E}"/>
    <dgm:cxn modelId="{6628495C-C60E-458C-B71E-7C1716639644}" srcId="{8BD29091-52ED-4AD4-9491-A2500C1C777A}" destId="{1D0FD3E4-3BC1-4A6F-A39B-78DA92F838E8}" srcOrd="0" destOrd="0" parTransId="{FF08B86A-8697-4035-A817-72B0EDADB820}" sibTransId="{E7185428-6F66-49F1-9079-E67C441505A1}"/>
    <dgm:cxn modelId="{98AD0260-1113-46E0-BFF9-61F64FEC0F9E}" srcId="{8BD29091-52ED-4AD4-9491-A2500C1C777A}" destId="{4D60BB9E-28A6-43A6-BADD-2965042F0A8D}" srcOrd="5" destOrd="0" parTransId="{1A14B947-406A-4497-ABD6-D98FB17B6ABA}" sibTransId="{A1795F3B-6AB8-4F3D-BFD8-B0C06993DAF0}"/>
    <dgm:cxn modelId="{DE6C7862-B390-4948-87C1-52CD19254E00}" srcId="{D0A12D4C-AACB-45B2-8D73-D6338E47E51B}" destId="{8DFDA1EC-4FEA-4DF6-80F5-BB592B9B8537}" srcOrd="3" destOrd="0" parTransId="{ED54D3D1-827D-42DC-B28E-68022EE48118}" sibTransId="{FCEDED44-8074-4C44-BE1E-84AD371AECEB}"/>
    <dgm:cxn modelId="{CD024946-5E94-457A-9009-534A6B627053}" type="presOf" srcId="{B4ED9A7C-D672-4C58-B129-2367B46A4315}" destId="{7EC5905E-DDFD-43F2-9641-F8B1512F2FFC}" srcOrd="0" destOrd="0" presId="urn:microsoft.com/office/officeart/2005/8/layout/hList1"/>
    <dgm:cxn modelId="{24A87E68-1318-440B-9408-93671DE38FEE}" srcId="{8BD29091-52ED-4AD4-9491-A2500C1C777A}" destId="{8EBD4E05-80AA-46C6-81A1-53A40B1BD7DE}" srcOrd="6" destOrd="0" parTransId="{13F68B03-1E66-4F71-80EC-9B9264F91538}" sibTransId="{216F335F-1B0D-494D-9819-7DD0F12C0D64}"/>
    <dgm:cxn modelId="{15F0CC88-A013-4EFF-A921-F5229A72B522}" type="presOf" srcId="{8C70F08D-C6B4-4EBF-9FC3-5EA40642CD65}" destId="{0847D45F-0344-4565-8B6F-B526D937F93E}" srcOrd="0" destOrd="1" presId="urn:microsoft.com/office/officeart/2005/8/layout/hList1"/>
    <dgm:cxn modelId="{A0F2648D-DC29-4D2A-8294-DCE05CED47FC}" srcId="{D0A12D4C-AACB-45B2-8D73-D6338E47E51B}" destId="{04EA8B92-F8C1-423E-902A-018D2227B0F6}" srcOrd="7" destOrd="0" parTransId="{49D6A245-3AE7-4D2A-91D5-15BFEB252D10}" sibTransId="{5349B588-F328-45E5-8597-7D9038F262D6}"/>
    <dgm:cxn modelId="{74F0808F-B82A-48CB-A8EC-7DCE546476B0}" type="presOf" srcId="{4D60BB9E-28A6-43A6-BADD-2965042F0A8D}" destId="{BE76AEE6-04E5-491F-84C3-79225D4F6029}" srcOrd="0" destOrd="5" presId="urn:microsoft.com/office/officeart/2005/8/layout/hList1"/>
    <dgm:cxn modelId="{7F6E9B9B-8C77-40AD-8318-00D600AE9F2C}" srcId="{D0A12D4C-AACB-45B2-8D73-D6338E47E51B}" destId="{1BB64072-E041-4C4F-84E2-0E9DBE647330}" srcOrd="4" destOrd="0" parTransId="{6CDFF69A-2180-49DA-9BFE-349C2D1E4D50}" sibTransId="{72BA5E8D-B124-409A-8BC6-3411C801D01D}"/>
    <dgm:cxn modelId="{2E3C589D-E275-4A7C-ABF4-CFD91790382C}" srcId="{8BD29091-52ED-4AD4-9491-A2500C1C777A}" destId="{7FD8218F-3C39-4BCE-9BE1-6DBE66449CCE}" srcOrd="3" destOrd="0" parTransId="{DE1AB3DB-4F09-4A82-B6F2-1F2A581FA074}" sibTransId="{017E3566-FB81-4B44-B850-4193A2196512}"/>
    <dgm:cxn modelId="{785CE7A5-F659-4E2E-9D24-96541CAF8807}" srcId="{D0A12D4C-AACB-45B2-8D73-D6338E47E51B}" destId="{9F145F7F-703E-437C-814F-37E6A4A17362}" srcOrd="6" destOrd="0" parTransId="{68C2D7E1-A23A-4E3B-8A3D-316FFEA3937D}" sibTransId="{ED2193ED-03E3-4A58-80B7-21C1FEC59006}"/>
    <dgm:cxn modelId="{C85DE9A5-9122-4841-95B1-5D11CBE8FD61}" type="presOf" srcId="{FBE382D6-0B63-4351-86DF-8345FAE72585}" destId="{0847D45F-0344-4565-8B6F-B526D937F93E}" srcOrd="0" destOrd="0" presId="urn:microsoft.com/office/officeart/2005/8/layout/hList1"/>
    <dgm:cxn modelId="{986713A7-536B-4EAD-9960-DCC83792AA13}" type="presOf" srcId="{E3E957B4-38BF-491F-8BBC-6F2B6E1456A2}" destId="{BE76AEE6-04E5-491F-84C3-79225D4F6029}" srcOrd="0" destOrd="2" presId="urn:microsoft.com/office/officeart/2005/8/layout/hList1"/>
    <dgm:cxn modelId="{EBE2ADAD-3F3B-4733-8593-EE4A57D07227}" type="presOf" srcId="{CD0BFE07-508D-46E9-A63C-EA8242E30625}" destId="{0847D45F-0344-4565-8B6F-B526D937F93E}" srcOrd="0" destOrd="8" presId="urn:microsoft.com/office/officeart/2005/8/layout/hList1"/>
    <dgm:cxn modelId="{8D9A21B4-97F1-44D8-BF65-26609DA69C16}" srcId="{D0A12D4C-AACB-45B2-8D73-D6338E47E51B}" destId="{FBE382D6-0B63-4351-86DF-8345FAE72585}" srcOrd="0" destOrd="0" parTransId="{E2C24A2D-58B2-42BA-9DD7-A511AD796B50}" sibTransId="{7AB905F5-3F59-4BD6-AF81-EB8CC9B6D063}"/>
    <dgm:cxn modelId="{D1BD79C4-BD25-4C5D-A017-82250CFA80C5}" type="presOf" srcId="{7FD8218F-3C39-4BCE-9BE1-6DBE66449CCE}" destId="{BE76AEE6-04E5-491F-84C3-79225D4F6029}" srcOrd="0" destOrd="3" presId="urn:microsoft.com/office/officeart/2005/8/layout/hList1"/>
    <dgm:cxn modelId="{0CDE51C5-1D2C-42F6-80E7-74743B5E9493}" type="presOf" srcId="{ABD2EBFC-944E-43F5-9008-A7DEEADF8E0B}" destId="{BE76AEE6-04E5-491F-84C3-79225D4F6029}" srcOrd="0" destOrd="1" presId="urn:microsoft.com/office/officeart/2005/8/layout/hList1"/>
    <dgm:cxn modelId="{F1B76AD0-0D86-448F-8E7D-E6DFE11BD570}" type="presOf" srcId="{9F145F7F-703E-437C-814F-37E6A4A17362}" destId="{0847D45F-0344-4565-8B6F-B526D937F93E}" srcOrd="0" destOrd="6" presId="urn:microsoft.com/office/officeart/2005/8/layout/hList1"/>
    <dgm:cxn modelId="{6B71A6D2-92E1-4340-949C-E25F254E29E8}" srcId="{D0A12D4C-AACB-45B2-8D73-D6338E47E51B}" destId="{8C70F08D-C6B4-4EBF-9FC3-5EA40642CD65}" srcOrd="1" destOrd="0" parTransId="{D17C963B-DBE1-41BE-9065-E5D15CB2F6B3}" sibTransId="{209B89C9-EE51-4D01-9E21-2E7D7A59A3E2}"/>
    <dgm:cxn modelId="{7E5B92D4-BB89-4602-8694-26C407575E1A}" type="presOf" srcId="{B32D90F4-AABE-4F0F-BB16-F12DE822FA4D}" destId="{0847D45F-0344-4565-8B6F-B526D937F93E}" srcOrd="0" destOrd="5" presId="urn:microsoft.com/office/officeart/2005/8/layout/hList1"/>
    <dgm:cxn modelId="{C68755E2-1750-4C23-BA4A-30EC10C6E7CC}" srcId="{D0A12D4C-AACB-45B2-8D73-D6338E47E51B}" destId="{CD0BFE07-508D-46E9-A63C-EA8242E30625}" srcOrd="8" destOrd="0" parTransId="{1F9B244B-357E-434F-9DE7-021507C89B71}" sibTransId="{63C6F5FA-3312-475D-ADBA-8EAF780BFC20}"/>
    <dgm:cxn modelId="{C10DD7E3-CF9F-42B7-96BE-767E74B0A54F}" type="presOf" srcId="{FFF83B79-1C16-407C-B69B-17D5880FE12C}" destId="{BE76AEE6-04E5-491F-84C3-79225D4F6029}" srcOrd="0" destOrd="4" presId="urn:microsoft.com/office/officeart/2005/8/layout/hList1"/>
    <dgm:cxn modelId="{E69BE8F1-9377-4378-9D58-8E8A9F475DEF}" type="presOf" srcId="{8DFDA1EC-4FEA-4DF6-80F5-BB592B9B8537}" destId="{0847D45F-0344-4565-8B6F-B526D937F93E}" srcOrd="0" destOrd="3" presId="urn:microsoft.com/office/officeart/2005/8/layout/hList1"/>
    <dgm:cxn modelId="{385EF8F7-09EE-408B-8310-AA2FB51624C6}" srcId="{8BD29091-52ED-4AD4-9491-A2500C1C777A}" destId="{ABD2EBFC-944E-43F5-9008-A7DEEADF8E0B}" srcOrd="1" destOrd="0" parTransId="{2CDB0A02-58EC-4828-B89C-219D6DF26170}" sibTransId="{27DB1743-21E3-42EA-B457-182C6A243A3B}"/>
    <dgm:cxn modelId="{D1A199FA-EEFE-418A-84EC-F1E2F1268147}" type="presOf" srcId="{8EBD4E05-80AA-46C6-81A1-53A40B1BD7DE}" destId="{BE76AEE6-04E5-491F-84C3-79225D4F6029}" srcOrd="0" destOrd="6" presId="urn:microsoft.com/office/officeart/2005/8/layout/hList1"/>
    <dgm:cxn modelId="{25571C61-5BA3-4877-A0AD-B653778CB310}" type="presParOf" srcId="{7EC5905E-DDFD-43F2-9641-F8B1512F2FFC}" destId="{4C44D80D-6449-469B-AADC-EB62A94642C2}" srcOrd="0" destOrd="0" presId="urn:microsoft.com/office/officeart/2005/8/layout/hList1"/>
    <dgm:cxn modelId="{7B01B7A3-5ABC-4720-B04E-0D049CFB38D3}" type="presParOf" srcId="{4C44D80D-6449-469B-AADC-EB62A94642C2}" destId="{7EE5F660-0396-4C86-8A3D-7034BD7F7A8A}" srcOrd="0" destOrd="0" presId="urn:microsoft.com/office/officeart/2005/8/layout/hList1"/>
    <dgm:cxn modelId="{0A7E7B3E-4EB6-410E-8D9C-1D2C0130B403}" type="presParOf" srcId="{4C44D80D-6449-469B-AADC-EB62A94642C2}" destId="{BE76AEE6-04E5-491F-84C3-79225D4F6029}" srcOrd="1" destOrd="0" presId="urn:microsoft.com/office/officeart/2005/8/layout/hList1"/>
    <dgm:cxn modelId="{6D63A7AD-1926-4ECB-A673-834ECC1E4075}" type="presParOf" srcId="{7EC5905E-DDFD-43F2-9641-F8B1512F2FFC}" destId="{8208DAA9-660C-4184-9670-2ACE1F78EB74}" srcOrd="1" destOrd="0" presId="urn:microsoft.com/office/officeart/2005/8/layout/hList1"/>
    <dgm:cxn modelId="{05087F3E-060C-43A9-A4FF-92C9284989A7}" type="presParOf" srcId="{7EC5905E-DDFD-43F2-9641-F8B1512F2FFC}" destId="{643A379D-F43F-4AFB-816B-F0153658B152}" srcOrd="2" destOrd="0" presId="urn:microsoft.com/office/officeart/2005/8/layout/hList1"/>
    <dgm:cxn modelId="{15A7AF9F-3D1D-4D78-815A-18C0BCBABA0B}" type="presParOf" srcId="{643A379D-F43F-4AFB-816B-F0153658B152}" destId="{811EAA8F-DFDD-4FB1-A407-C5D9E7FA07D9}" srcOrd="0" destOrd="0" presId="urn:microsoft.com/office/officeart/2005/8/layout/hList1"/>
    <dgm:cxn modelId="{FAECBDB1-4119-458B-9365-B2A87EE9FC86}" type="presParOf" srcId="{643A379D-F43F-4AFB-816B-F0153658B152}" destId="{0847D45F-0344-4565-8B6F-B526D937F9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AF93A3-9E8C-4345-895D-91ED8276CCF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5FEFDA9-587A-4D0A-99FC-26A802F7A6D0}">
      <dgm:prSet/>
      <dgm:spPr/>
      <dgm:t>
        <a:bodyPr/>
        <a:lstStyle/>
        <a:p>
          <a:r>
            <a:rPr lang="en-US" dirty="0"/>
            <a:t>North Korea normally runs  $500 million per-year  in observable goods trade deficit that is probably offset by an equivalent services/transfers surplus.   So current account is normally balanced. </a:t>
          </a:r>
        </a:p>
      </dgm:t>
    </dgm:pt>
    <dgm:pt modelId="{DB5E143B-4FC1-421B-B266-5FADA69610B6}" type="parTrans" cxnId="{6B34DF4D-4EFA-4358-96FF-CEF365694EF1}">
      <dgm:prSet/>
      <dgm:spPr/>
      <dgm:t>
        <a:bodyPr/>
        <a:lstStyle/>
        <a:p>
          <a:endParaRPr lang="en-US"/>
        </a:p>
      </dgm:t>
    </dgm:pt>
    <dgm:pt modelId="{1601DF46-5884-4ECF-AE6D-BE2BD94E9970}" type="sibTrans" cxnId="{6B34DF4D-4EFA-4358-96FF-CEF365694EF1}">
      <dgm:prSet/>
      <dgm:spPr/>
      <dgm:t>
        <a:bodyPr/>
        <a:lstStyle/>
        <a:p>
          <a:endParaRPr lang="en-US"/>
        </a:p>
      </dgm:t>
    </dgm:pt>
    <dgm:pt modelId="{8FC46972-CE14-4B42-AFB0-222A06299A92}">
      <dgm:prSet/>
      <dgm:spPr/>
      <dgm:t>
        <a:bodyPr/>
        <a:lstStyle/>
        <a:p>
          <a:r>
            <a:rPr lang="en-US" dirty="0"/>
            <a:t>But in 2017, collapse in exports to China led to $2 bn/ year goods deficits and thus a large current account  deficit financed by an outflow of dollars and yuan   Tight money policy would have required CB to reduce circulation of won to compensate, keeping won rate even.</a:t>
          </a:r>
        </a:p>
      </dgm:t>
    </dgm:pt>
    <dgm:pt modelId="{3B9E0DFD-90CA-4150-A03C-23FD12D75F29}" type="parTrans" cxnId="{0E5D0A50-CBDD-4BFA-9B6B-92599666B11D}">
      <dgm:prSet/>
      <dgm:spPr/>
      <dgm:t>
        <a:bodyPr/>
        <a:lstStyle/>
        <a:p>
          <a:endParaRPr lang="en-US"/>
        </a:p>
      </dgm:t>
    </dgm:pt>
    <dgm:pt modelId="{DB1262D9-5185-4070-B276-24FA097EA283}" type="sibTrans" cxnId="{0E5D0A50-CBDD-4BFA-9B6B-92599666B11D}">
      <dgm:prSet/>
      <dgm:spPr/>
      <dgm:t>
        <a:bodyPr/>
        <a:lstStyle/>
        <a:p>
          <a:endParaRPr lang="en-US"/>
        </a:p>
      </dgm:t>
    </dgm:pt>
    <dgm:pt modelId="{34F8954E-3493-4B54-8481-6F6C69683C0C}">
      <dgm:prSet/>
      <dgm:spPr/>
      <dgm:t>
        <a:bodyPr/>
        <a:lstStyle/>
        <a:p>
          <a:r>
            <a:rPr lang="en-US" dirty="0"/>
            <a:t>By 2020 imports also collapsed, due to border closure and  likely  lack of  hard currency funds or credit.   So current account was again in balance.  Continued tight monetary policy , however, caused won to reverse course and rise  in value as economy fell into deep recession.</a:t>
          </a:r>
        </a:p>
      </dgm:t>
    </dgm:pt>
    <dgm:pt modelId="{A3FD46F7-FCA3-4D05-B24C-962F83F3EE4F}" type="parTrans" cxnId="{4D72FA8C-3943-48F7-B22C-B62336DE667B}">
      <dgm:prSet/>
      <dgm:spPr/>
      <dgm:t>
        <a:bodyPr/>
        <a:lstStyle/>
        <a:p>
          <a:endParaRPr lang="en-US"/>
        </a:p>
      </dgm:t>
    </dgm:pt>
    <dgm:pt modelId="{5D69AA26-62F6-483D-9232-CC348673DC17}" type="sibTrans" cxnId="{4D72FA8C-3943-48F7-B22C-B62336DE667B}">
      <dgm:prSet/>
      <dgm:spPr/>
      <dgm:t>
        <a:bodyPr/>
        <a:lstStyle/>
        <a:p>
          <a:endParaRPr lang="en-US"/>
        </a:p>
      </dgm:t>
    </dgm:pt>
    <dgm:pt modelId="{BD95EFC6-ADB1-4D2B-951A-AB1A9DB17804}" type="pres">
      <dgm:prSet presAssocID="{07AF93A3-9E8C-4345-895D-91ED8276CCF2}" presName="linear" presStyleCnt="0">
        <dgm:presLayoutVars>
          <dgm:animLvl val="lvl"/>
          <dgm:resizeHandles val="exact"/>
        </dgm:presLayoutVars>
      </dgm:prSet>
      <dgm:spPr/>
    </dgm:pt>
    <dgm:pt modelId="{B7253A70-833A-4B56-AEE6-F944410AD8ED}" type="pres">
      <dgm:prSet presAssocID="{55FEFDA9-587A-4D0A-99FC-26A802F7A6D0}" presName="parentText" presStyleLbl="node1" presStyleIdx="0" presStyleCnt="3">
        <dgm:presLayoutVars>
          <dgm:chMax val="0"/>
          <dgm:bulletEnabled val="1"/>
        </dgm:presLayoutVars>
      </dgm:prSet>
      <dgm:spPr/>
    </dgm:pt>
    <dgm:pt modelId="{742AE89F-7460-43E0-9FAD-7CF7EB8833A2}" type="pres">
      <dgm:prSet presAssocID="{1601DF46-5884-4ECF-AE6D-BE2BD94E9970}" presName="spacer" presStyleCnt="0"/>
      <dgm:spPr/>
    </dgm:pt>
    <dgm:pt modelId="{74F55FCB-DEC6-4626-894A-F919ABBC4F1F}" type="pres">
      <dgm:prSet presAssocID="{8FC46972-CE14-4B42-AFB0-222A06299A92}" presName="parentText" presStyleLbl="node1" presStyleIdx="1" presStyleCnt="3">
        <dgm:presLayoutVars>
          <dgm:chMax val="0"/>
          <dgm:bulletEnabled val="1"/>
        </dgm:presLayoutVars>
      </dgm:prSet>
      <dgm:spPr/>
    </dgm:pt>
    <dgm:pt modelId="{8E385E8D-F546-4A3B-9F10-765BE02D8B0A}" type="pres">
      <dgm:prSet presAssocID="{DB1262D9-5185-4070-B276-24FA097EA283}" presName="spacer" presStyleCnt="0"/>
      <dgm:spPr/>
    </dgm:pt>
    <dgm:pt modelId="{03B0DDDD-6730-4E1F-AAE6-32CC018CFEF9}" type="pres">
      <dgm:prSet presAssocID="{34F8954E-3493-4B54-8481-6F6C69683C0C}" presName="parentText" presStyleLbl="node1" presStyleIdx="2" presStyleCnt="3">
        <dgm:presLayoutVars>
          <dgm:chMax val="0"/>
          <dgm:bulletEnabled val="1"/>
        </dgm:presLayoutVars>
      </dgm:prSet>
      <dgm:spPr/>
    </dgm:pt>
  </dgm:ptLst>
  <dgm:cxnLst>
    <dgm:cxn modelId="{7C765F31-FE2C-482C-B0F4-4AC7494DC1F9}" type="presOf" srcId="{07AF93A3-9E8C-4345-895D-91ED8276CCF2}" destId="{BD95EFC6-ADB1-4D2B-951A-AB1A9DB17804}" srcOrd="0" destOrd="0" presId="urn:microsoft.com/office/officeart/2005/8/layout/vList2"/>
    <dgm:cxn modelId="{45426C4C-B09A-45B1-A16C-5CA79619D65C}" type="presOf" srcId="{34F8954E-3493-4B54-8481-6F6C69683C0C}" destId="{03B0DDDD-6730-4E1F-AAE6-32CC018CFEF9}" srcOrd="0" destOrd="0" presId="urn:microsoft.com/office/officeart/2005/8/layout/vList2"/>
    <dgm:cxn modelId="{E24A9C6D-0D62-4EB4-909E-BC53A5E9247E}" type="presOf" srcId="{8FC46972-CE14-4B42-AFB0-222A06299A92}" destId="{74F55FCB-DEC6-4626-894A-F919ABBC4F1F}" srcOrd="0" destOrd="0" presId="urn:microsoft.com/office/officeart/2005/8/layout/vList2"/>
    <dgm:cxn modelId="{6B34DF4D-4EFA-4358-96FF-CEF365694EF1}" srcId="{07AF93A3-9E8C-4345-895D-91ED8276CCF2}" destId="{55FEFDA9-587A-4D0A-99FC-26A802F7A6D0}" srcOrd="0" destOrd="0" parTransId="{DB5E143B-4FC1-421B-B266-5FADA69610B6}" sibTransId="{1601DF46-5884-4ECF-AE6D-BE2BD94E9970}"/>
    <dgm:cxn modelId="{0E5D0A50-CBDD-4BFA-9B6B-92599666B11D}" srcId="{07AF93A3-9E8C-4345-895D-91ED8276CCF2}" destId="{8FC46972-CE14-4B42-AFB0-222A06299A92}" srcOrd="1" destOrd="0" parTransId="{3B9E0DFD-90CA-4150-A03C-23FD12D75F29}" sibTransId="{DB1262D9-5185-4070-B276-24FA097EA283}"/>
    <dgm:cxn modelId="{4D72FA8C-3943-48F7-B22C-B62336DE667B}" srcId="{07AF93A3-9E8C-4345-895D-91ED8276CCF2}" destId="{34F8954E-3493-4B54-8481-6F6C69683C0C}" srcOrd="2" destOrd="0" parTransId="{A3FD46F7-FCA3-4D05-B24C-962F83F3EE4F}" sibTransId="{5D69AA26-62F6-483D-9232-CC348673DC17}"/>
    <dgm:cxn modelId="{4BFBC3C3-1B5E-49AB-A544-B56DF0B187FD}" type="presOf" srcId="{55FEFDA9-587A-4D0A-99FC-26A802F7A6D0}" destId="{B7253A70-833A-4B56-AEE6-F944410AD8ED}" srcOrd="0" destOrd="0" presId="urn:microsoft.com/office/officeart/2005/8/layout/vList2"/>
    <dgm:cxn modelId="{13D84FA1-FE7B-45C8-9720-B51B9B7DD773}" type="presParOf" srcId="{BD95EFC6-ADB1-4D2B-951A-AB1A9DB17804}" destId="{B7253A70-833A-4B56-AEE6-F944410AD8ED}" srcOrd="0" destOrd="0" presId="urn:microsoft.com/office/officeart/2005/8/layout/vList2"/>
    <dgm:cxn modelId="{CB805BB7-3BCF-49EB-ACAE-3937F1B965F1}" type="presParOf" srcId="{BD95EFC6-ADB1-4D2B-951A-AB1A9DB17804}" destId="{742AE89F-7460-43E0-9FAD-7CF7EB8833A2}" srcOrd="1" destOrd="0" presId="urn:microsoft.com/office/officeart/2005/8/layout/vList2"/>
    <dgm:cxn modelId="{B558E2A9-EE1B-4DD7-8664-EEEA7EF2AF8C}" type="presParOf" srcId="{BD95EFC6-ADB1-4D2B-951A-AB1A9DB17804}" destId="{74F55FCB-DEC6-4626-894A-F919ABBC4F1F}" srcOrd="2" destOrd="0" presId="urn:microsoft.com/office/officeart/2005/8/layout/vList2"/>
    <dgm:cxn modelId="{2371007C-2A74-4350-A3CA-DB8A9FC874F4}" type="presParOf" srcId="{BD95EFC6-ADB1-4D2B-951A-AB1A9DB17804}" destId="{8E385E8D-F546-4A3B-9F10-765BE02D8B0A}" srcOrd="3" destOrd="0" presId="urn:microsoft.com/office/officeart/2005/8/layout/vList2"/>
    <dgm:cxn modelId="{5D8EDE9A-F59E-4E37-B1FE-BC0F1593B27B}" type="presParOf" srcId="{BD95EFC6-ADB1-4D2B-951A-AB1A9DB17804}" destId="{03B0DDDD-6730-4E1F-AAE6-32CC018CFEF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C6DAF0-3204-469B-9A35-ED30625CF7A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851D4A1-FCD4-4FDE-89E3-AC5AE8E1F2D6}">
      <dgm:prSet/>
      <dgm:spPr/>
      <dgm:t>
        <a:bodyPr/>
        <a:lstStyle/>
        <a:p>
          <a:r>
            <a:rPr lang="en-US"/>
            <a:t>North Korean Won</a:t>
          </a:r>
        </a:p>
      </dgm:t>
    </dgm:pt>
    <dgm:pt modelId="{C871C79D-B5A4-42C3-A44E-729E9B0F6B5B}" type="parTrans" cxnId="{B4F32CCC-8604-4368-9586-DA609FD478CB}">
      <dgm:prSet/>
      <dgm:spPr/>
      <dgm:t>
        <a:bodyPr/>
        <a:lstStyle/>
        <a:p>
          <a:endParaRPr lang="en-US"/>
        </a:p>
      </dgm:t>
    </dgm:pt>
    <dgm:pt modelId="{53B7CEE1-F4C2-4F5A-A552-219CF0BFEE31}" type="sibTrans" cxnId="{B4F32CCC-8604-4368-9586-DA609FD478CB}">
      <dgm:prSet/>
      <dgm:spPr/>
      <dgm:t>
        <a:bodyPr/>
        <a:lstStyle/>
        <a:p>
          <a:endParaRPr lang="en-US"/>
        </a:p>
      </dgm:t>
    </dgm:pt>
    <dgm:pt modelId="{D2BD47D7-F7E4-498D-8CA9-2D7F984987C8}">
      <dgm:prSet/>
      <dgm:spPr/>
      <dgm:t>
        <a:bodyPr/>
        <a:lstStyle/>
        <a:p>
          <a:r>
            <a:rPr lang="en-US"/>
            <a:t>Largest notes  5,000 w (about 1 US$) cash denomination</a:t>
          </a:r>
        </a:p>
      </dgm:t>
    </dgm:pt>
    <dgm:pt modelId="{BE5ECDF4-E995-44BA-9DFF-AB891B1EB598}" type="parTrans" cxnId="{0D1ADA18-4CF7-4AA7-B510-230C80BCD48B}">
      <dgm:prSet/>
      <dgm:spPr/>
      <dgm:t>
        <a:bodyPr/>
        <a:lstStyle/>
        <a:p>
          <a:endParaRPr lang="en-US"/>
        </a:p>
      </dgm:t>
    </dgm:pt>
    <dgm:pt modelId="{82C2AEE1-28E7-442E-B967-27A937F0B0B6}" type="sibTrans" cxnId="{0D1ADA18-4CF7-4AA7-B510-230C80BCD48B}">
      <dgm:prSet/>
      <dgm:spPr/>
      <dgm:t>
        <a:bodyPr/>
        <a:lstStyle/>
        <a:p>
          <a:endParaRPr lang="en-US"/>
        </a:p>
      </dgm:t>
    </dgm:pt>
    <dgm:pt modelId="{700900DA-8D4F-4D4F-97FB-6CFB53051D49}">
      <dgm:prSet/>
      <dgm:spPr/>
      <dgm:t>
        <a:bodyPr/>
        <a:lstStyle/>
        <a:p>
          <a:r>
            <a:rPr lang="en-US" dirty="0"/>
            <a:t>Electronic  debit card  bank accounts</a:t>
          </a:r>
        </a:p>
      </dgm:t>
    </dgm:pt>
    <dgm:pt modelId="{F60AFE0A-E3B1-42E4-8389-9F4F6F3F4726}" type="parTrans" cxnId="{900FEE3E-5D1E-4ECF-A850-E8CA79A50A45}">
      <dgm:prSet/>
      <dgm:spPr/>
      <dgm:t>
        <a:bodyPr/>
        <a:lstStyle/>
        <a:p>
          <a:endParaRPr lang="en-US"/>
        </a:p>
      </dgm:t>
    </dgm:pt>
    <dgm:pt modelId="{8572431F-9FEA-40F3-9002-B3DC1877B5F2}" type="sibTrans" cxnId="{900FEE3E-5D1E-4ECF-A850-E8CA79A50A45}">
      <dgm:prSet/>
      <dgm:spPr/>
      <dgm:t>
        <a:bodyPr/>
        <a:lstStyle/>
        <a:p>
          <a:endParaRPr lang="en-US"/>
        </a:p>
      </dgm:t>
    </dgm:pt>
    <dgm:pt modelId="{9128071C-59B5-496A-B101-6E0281D22F6C}">
      <dgm:prSet/>
      <dgm:spPr/>
      <dgm:t>
        <a:bodyPr/>
        <a:lstStyle/>
        <a:p>
          <a:r>
            <a:rPr lang="en-US"/>
            <a:t>Use for government payments, wages, small purchases</a:t>
          </a:r>
        </a:p>
      </dgm:t>
    </dgm:pt>
    <dgm:pt modelId="{E4732030-BBF9-4E79-A291-83B3E17ACE67}" type="parTrans" cxnId="{1D725529-50B6-4455-8F8F-A0045613FB35}">
      <dgm:prSet/>
      <dgm:spPr/>
      <dgm:t>
        <a:bodyPr/>
        <a:lstStyle/>
        <a:p>
          <a:endParaRPr lang="en-US"/>
        </a:p>
      </dgm:t>
    </dgm:pt>
    <dgm:pt modelId="{2FCF644A-073E-47E7-A070-A6ABBC44EAFD}" type="sibTrans" cxnId="{1D725529-50B6-4455-8F8F-A0045613FB35}">
      <dgm:prSet/>
      <dgm:spPr/>
      <dgm:t>
        <a:bodyPr/>
        <a:lstStyle/>
        <a:p>
          <a:endParaRPr lang="en-US"/>
        </a:p>
      </dgm:t>
    </dgm:pt>
    <dgm:pt modelId="{1D3A43E3-5321-470D-BADC-209463575C2D}">
      <dgm:prSet/>
      <dgm:spPr/>
      <dgm:t>
        <a:bodyPr/>
        <a:lstStyle/>
        <a:p>
          <a:r>
            <a:rPr lang="en-US"/>
            <a:t>North Korean Don-pyo </a:t>
          </a:r>
        </a:p>
      </dgm:t>
    </dgm:pt>
    <dgm:pt modelId="{615F0A6B-4A9A-406F-B301-70873E1DCA93}" type="parTrans" cxnId="{7F634988-A538-4845-AD86-D1A238A1429B}">
      <dgm:prSet/>
      <dgm:spPr/>
      <dgm:t>
        <a:bodyPr/>
        <a:lstStyle/>
        <a:p>
          <a:endParaRPr lang="en-US"/>
        </a:p>
      </dgm:t>
    </dgm:pt>
    <dgm:pt modelId="{C5C34CBE-36DE-4013-BE10-BCCDFB570B2F}" type="sibTrans" cxnId="{7F634988-A538-4845-AD86-D1A238A1429B}">
      <dgm:prSet/>
      <dgm:spPr/>
      <dgm:t>
        <a:bodyPr/>
        <a:lstStyle/>
        <a:p>
          <a:endParaRPr lang="en-US"/>
        </a:p>
      </dgm:t>
    </dgm:pt>
    <dgm:pt modelId="{3A92ACAF-0279-42F0-8D10-5AC0B4400EE4}">
      <dgm:prSet/>
      <dgm:spPr/>
      <dgm:t>
        <a:bodyPr/>
        <a:lstStyle/>
        <a:p>
          <a:r>
            <a:rPr lang="en-US" dirty="0"/>
            <a:t>5,000 won  only exchanged via FX.</a:t>
          </a:r>
        </a:p>
      </dgm:t>
    </dgm:pt>
    <dgm:pt modelId="{B80D17B8-6E10-4005-BBE0-7FF5D2BCF5B1}" type="parTrans" cxnId="{E1CAB1DD-5F3C-4977-BB3F-AB22586FD51B}">
      <dgm:prSet/>
      <dgm:spPr/>
      <dgm:t>
        <a:bodyPr/>
        <a:lstStyle/>
        <a:p>
          <a:endParaRPr lang="en-US"/>
        </a:p>
      </dgm:t>
    </dgm:pt>
    <dgm:pt modelId="{FE0303F6-EC25-420B-93AF-17619CB338AB}" type="sibTrans" cxnId="{E1CAB1DD-5F3C-4977-BB3F-AB22586FD51B}">
      <dgm:prSet/>
      <dgm:spPr/>
      <dgm:t>
        <a:bodyPr/>
        <a:lstStyle/>
        <a:p>
          <a:endParaRPr lang="en-US"/>
        </a:p>
      </dgm:t>
    </dgm:pt>
    <dgm:pt modelId="{E77785EB-D7F3-44C1-B366-270B96661051}">
      <dgm:prSet/>
      <dgm:spPr/>
      <dgm:t>
        <a:bodyPr/>
        <a:lstStyle/>
        <a:p>
          <a:r>
            <a:rPr lang="en-US"/>
            <a:t>Like FTC or military scipt</a:t>
          </a:r>
        </a:p>
      </dgm:t>
    </dgm:pt>
    <dgm:pt modelId="{72EF0A29-815B-4982-9AC1-276A5CF8D009}" type="parTrans" cxnId="{07041B7B-6D44-4143-BA04-C6BC270B5AB5}">
      <dgm:prSet/>
      <dgm:spPr/>
      <dgm:t>
        <a:bodyPr/>
        <a:lstStyle/>
        <a:p>
          <a:endParaRPr lang="en-US"/>
        </a:p>
      </dgm:t>
    </dgm:pt>
    <dgm:pt modelId="{026093A2-5B8E-484A-8253-0CCD7CACD2A6}" type="sibTrans" cxnId="{07041B7B-6D44-4143-BA04-C6BC270B5AB5}">
      <dgm:prSet/>
      <dgm:spPr/>
      <dgm:t>
        <a:bodyPr/>
        <a:lstStyle/>
        <a:p>
          <a:endParaRPr lang="en-US"/>
        </a:p>
      </dgm:t>
    </dgm:pt>
    <dgm:pt modelId="{D365FF53-E000-4513-AA22-F11FEBFF6FE5}">
      <dgm:prSet/>
      <dgm:spPr/>
      <dgm:t>
        <a:bodyPr/>
        <a:lstStyle/>
        <a:p>
          <a:r>
            <a:rPr lang="en-US"/>
            <a:t>Chinese yuan</a:t>
          </a:r>
        </a:p>
      </dgm:t>
    </dgm:pt>
    <dgm:pt modelId="{F8E8A3ED-88C6-49EB-89AE-566DD37819A2}" type="parTrans" cxnId="{0EAB0F59-582C-4D63-AC0B-35AB35D8038D}">
      <dgm:prSet/>
      <dgm:spPr/>
      <dgm:t>
        <a:bodyPr/>
        <a:lstStyle/>
        <a:p>
          <a:endParaRPr lang="en-US"/>
        </a:p>
      </dgm:t>
    </dgm:pt>
    <dgm:pt modelId="{569BE2BB-25E3-4932-A12E-AF53B8B27328}" type="sibTrans" cxnId="{0EAB0F59-582C-4D63-AC0B-35AB35D8038D}">
      <dgm:prSet/>
      <dgm:spPr/>
      <dgm:t>
        <a:bodyPr/>
        <a:lstStyle/>
        <a:p>
          <a:endParaRPr lang="en-US"/>
        </a:p>
      </dgm:t>
    </dgm:pt>
    <dgm:pt modelId="{38CC694B-E219-40AE-BB00-07750173E7AD}">
      <dgm:prSet/>
      <dgm:spPr/>
      <dgm:t>
        <a:bodyPr/>
        <a:lstStyle/>
        <a:p>
          <a:r>
            <a:rPr lang="en-US"/>
            <a:t>Used in markets for imported goods</a:t>
          </a:r>
        </a:p>
      </dgm:t>
    </dgm:pt>
    <dgm:pt modelId="{C49686C9-E046-4B2D-A6F3-F0D797E16ACB}" type="parTrans" cxnId="{AC6CB0DB-8AC8-4B77-877E-B69242526392}">
      <dgm:prSet/>
      <dgm:spPr/>
      <dgm:t>
        <a:bodyPr/>
        <a:lstStyle/>
        <a:p>
          <a:endParaRPr lang="en-US"/>
        </a:p>
      </dgm:t>
    </dgm:pt>
    <dgm:pt modelId="{C25AA006-3E6F-4DE0-A136-EF55198A3675}" type="sibTrans" cxnId="{AC6CB0DB-8AC8-4B77-877E-B69242526392}">
      <dgm:prSet/>
      <dgm:spPr/>
      <dgm:t>
        <a:bodyPr/>
        <a:lstStyle/>
        <a:p>
          <a:endParaRPr lang="en-US"/>
        </a:p>
      </dgm:t>
    </dgm:pt>
    <dgm:pt modelId="{8D3C0CAD-DA21-4310-AB39-9CA1413FE1B2}">
      <dgm:prSet/>
      <dgm:spPr/>
      <dgm:t>
        <a:bodyPr/>
        <a:lstStyle/>
        <a:p>
          <a:r>
            <a:rPr lang="en-US"/>
            <a:t>1-100    Yuan notes  (max about  $15)</a:t>
          </a:r>
        </a:p>
      </dgm:t>
    </dgm:pt>
    <dgm:pt modelId="{4CDAF65C-F83F-4503-BE5C-5A307F32BA02}" type="parTrans" cxnId="{FEED85E0-407B-4069-8444-84D25E93463A}">
      <dgm:prSet/>
      <dgm:spPr/>
      <dgm:t>
        <a:bodyPr/>
        <a:lstStyle/>
        <a:p>
          <a:endParaRPr lang="en-US"/>
        </a:p>
      </dgm:t>
    </dgm:pt>
    <dgm:pt modelId="{AF059A5D-1EEA-4229-928E-13C547CF7690}" type="sibTrans" cxnId="{FEED85E0-407B-4069-8444-84D25E93463A}">
      <dgm:prSet/>
      <dgm:spPr/>
      <dgm:t>
        <a:bodyPr/>
        <a:lstStyle/>
        <a:p>
          <a:endParaRPr lang="en-US"/>
        </a:p>
      </dgm:t>
    </dgm:pt>
    <dgm:pt modelId="{989ED892-B25D-41D7-9E1A-5E6A1898BED4}">
      <dgm:prSet/>
      <dgm:spPr/>
      <dgm:t>
        <a:bodyPr/>
        <a:lstStyle/>
        <a:p>
          <a:r>
            <a:rPr lang="en-US"/>
            <a:t>US Dollars</a:t>
          </a:r>
        </a:p>
      </dgm:t>
    </dgm:pt>
    <dgm:pt modelId="{72D7DA1D-EE57-465A-821A-77DCD628726D}" type="parTrans" cxnId="{05424701-6DC2-44F8-B9B6-FD077CD6D78E}">
      <dgm:prSet/>
      <dgm:spPr/>
      <dgm:t>
        <a:bodyPr/>
        <a:lstStyle/>
        <a:p>
          <a:endParaRPr lang="en-US"/>
        </a:p>
      </dgm:t>
    </dgm:pt>
    <dgm:pt modelId="{21052DB0-B085-430C-B9E9-30085763294F}" type="sibTrans" cxnId="{05424701-6DC2-44F8-B9B6-FD077CD6D78E}">
      <dgm:prSet/>
      <dgm:spPr/>
      <dgm:t>
        <a:bodyPr/>
        <a:lstStyle/>
        <a:p>
          <a:endParaRPr lang="en-US"/>
        </a:p>
      </dgm:t>
    </dgm:pt>
    <dgm:pt modelId="{6E6A4C1C-8513-45BD-B711-A9A4C02A1BCC}">
      <dgm:prSet/>
      <dgm:spPr/>
      <dgm:t>
        <a:bodyPr/>
        <a:lstStyle/>
        <a:p>
          <a:r>
            <a:rPr lang="en-US"/>
            <a:t>$100 max, Used for major purchases</a:t>
          </a:r>
        </a:p>
      </dgm:t>
    </dgm:pt>
    <dgm:pt modelId="{43FB3E6E-2C31-45A8-90B4-562594D0EEC0}" type="parTrans" cxnId="{6EA6F210-9FA5-46B0-AD70-E71D125BDC34}">
      <dgm:prSet/>
      <dgm:spPr/>
      <dgm:t>
        <a:bodyPr/>
        <a:lstStyle/>
        <a:p>
          <a:endParaRPr lang="en-US"/>
        </a:p>
      </dgm:t>
    </dgm:pt>
    <dgm:pt modelId="{30E0EAA3-26EB-4261-90E3-BB9CFB8B745F}" type="sibTrans" cxnId="{6EA6F210-9FA5-46B0-AD70-E71D125BDC34}">
      <dgm:prSet/>
      <dgm:spPr/>
      <dgm:t>
        <a:bodyPr/>
        <a:lstStyle/>
        <a:p>
          <a:endParaRPr lang="en-US"/>
        </a:p>
      </dgm:t>
    </dgm:pt>
    <dgm:pt modelId="{F737C8ED-FA37-4131-97D9-077238B85E46}">
      <dgm:prSet/>
      <dgm:spPr/>
      <dgm:t>
        <a:bodyPr/>
        <a:lstStyle/>
        <a:p>
          <a:r>
            <a:rPr lang="en-US"/>
            <a:t>Inter company payments</a:t>
          </a:r>
        </a:p>
      </dgm:t>
    </dgm:pt>
    <dgm:pt modelId="{3DB84839-598C-4CB0-9A32-147B91A66A33}" type="parTrans" cxnId="{A538AF42-1D6E-4E87-AD94-A6AC76D3E06A}">
      <dgm:prSet/>
      <dgm:spPr/>
      <dgm:t>
        <a:bodyPr/>
        <a:lstStyle/>
        <a:p>
          <a:endParaRPr lang="en-US"/>
        </a:p>
      </dgm:t>
    </dgm:pt>
    <dgm:pt modelId="{93D2C6B5-F7C5-4950-A284-53DE9351B29F}" type="sibTrans" cxnId="{A538AF42-1D6E-4E87-AD94-A6AC76D3E06A}">
      <dgm:prSet/>
      <dgm:spPr/>
      <dgm:t>
        <a:bodyPr/>
        <a:lstStyle/>
        <a:p>
          <a:endParaRPr lang="en-US"/>
        </a:p>
      </dgm:t>
    </dgm:pt>
    <dgm:pt modelId="{64CB3938-9C0E-4E08-910D-F07209523752}">
      <dgm:prSet/>
      <dgm:spPr/>
      <dgm:t>
        <a:bodyPr/>
        <a:lstStyle/>
        <a:p>
          <a:r>
            <a:rPr lang="en-US"/>
            <a:t>Some government fees</a:t>
          </a:r>
        </a:p>
      </dgm:t>
    </dgm:pt>
    <dgm:pt modelId="{EE93925F-84EB-42A5-949A-2F73F1696D5F}" type="parTrans" cxnId="{A4605A92-858E-40DE-AF3C-A99A2B1C8EA4}">
      <dgm:prSet/>
      <dgm:spPr/>
      <dgm:t>
        <a:bodyPr/>
        <a:lstStyle/>
        <a:p>
          <a:endParaRPr lang="en-US"/>
        </a:p>
      </dgm:t>
    </dgm:pt>
    <dgm:pt modelId="{33DF6A1D-B15B-4E1D-9D87-D028402358CF}" type="sibTrans" cxnId="{A4605A92-858E-40DE-AF3C-A99A2B1C8EA4}">
      <dgm:prSet/>
      <dgm:spPr/>
      <dgm:t>
        <a:bodyPr/>
        <a:lstStyle/>
        <a:p>
          <a:endParaRPr lang="en-US"/>
        </a:p>
      </dgm:t>
    </dgm:pt>
    <dgm:pt modelId="{F8DEDCD7-1C6D-47F5-B3B9-F755CB273644}">
      <dgm:prSet/>
      <dgm:spPr/>
      <dgm:t>
        <a:bodyPr/>
        <a:lstStyle/>
        <a:p>
          <a:r>
            <a:rPr lang="en-US"/>
            <a:t>Other—phone money etc.</a:t>
          </a:r>
        </a:p>
      </dgm:t>
    </dgm:pt>
    <dgm:pt modelId="{420C2F19-6C24-4935-9227-58354DC7B955}" type="parTrans" cxnId="{DE6B5F5F-55DF-4F73-BB84-3C58FDDE8A4E}">
      <dgm:prSet/>
      <dgm:spPr/>
      <dgm:t>
        <a:bodyPr/>
        <a:lstStyle/>
        <a:p>
          <a:endParaRPr lang="en-US"/>
        </a:p>
      </dgm:t>
    </dgm:pt>
    <dgm:pt modelId="{4A5DBCC5-C88A-4DEC-8AB2-C2C3CCB65E2E}" type="sibTrans" cxnId="{DE6B5F5F-55DF-4F73-BB84-3C58FDDE8A4E}">
      <dgm:prSet/>
      <dgm:spPr/>
      <dgm:t>
        <a:bodyPr/>
        <a:lstStyle/>
        <a:p>
          <a:endParaRPr lang="en-US"/>
        </a:p>
      </dgm:t>
    </dgm:pt>
    <dgm:pt modelId="{747DA255-7B13-4AAF-8EEE-5E2B5169A0B6}" type="pres">
      <dgm:prSet presAssocID="{FCC6DAF0-3204-469B-9A35-ED30625CF7AE}" presName="linear" presStyleCnt="0">
        <dgm:presLayoutVars>
          <dgm:dir/>
          <dgm:animLvl val="lvl"/>
          <dgm:resizeHandles val="exact"/>
        </dgm:presLayoutVars>
      </dgm:prSet>
      <dgm:spPr/>
    </dgm:pt>
    <dgm:pt modelId="{052C9994-F723-4CBD-8B6A-97002B2EF67E}" type="pres">
      <dgm:prSet presAssocID="{8851D4A1-FCD4-4FDE-89E3-AC5AE8E1F2D6}" presName="parentLin" presStyleCnt="0"/>
      <dgm:spPr/>
    </dgm:pt>
    <dgm:pt modelId="{0ADD8C86-19C0-4A32-A070-252614F21342}" type="pres">
      <dgm:prSet presAssocID="{8851D4A1-FCD4-4FDE-89E3-AC5AE8E1F2D6}" presName="parentLeftMargin" presStyleLbl="node1" presStyleIdx="0" presStyleCnt="5"/>
      <dgm:spPr/>
    </dgm:pt>
    <dgm:pt modelId="{DE21FBC9-02EB-443F-BC37-D7D28CC5E1AF}" type="pres">
      <dgm:prSet presAssocID="{8851D4A1-FCD4-4FDE-89E3-AC5AE8E1F2D6}" presName="parentText" presStyleLbl="node1" presStyleIdx="0" presStyleCnt="5">
        <dgm:presLayoutVars>
          <dgm:chMax val="0"/>
          <dgm:bulletEnabled val="1"/>
        </dgm:presLayoutVars>
      </dgm:prSet>
      <dgm:spPr/>
    </dgm:pt>
    <dgm:pt modelId="{C8641FDC-0C90-4C1C-9EB1-B6B2DE0CCAFA}" type="pres">
      <dgm:prSet presAssocID="{8851D4A1-FCD4-4FDE-89E3-AC5AE8E1F2D6}" presName="negativeSpace" presStyleCnt="0"/>
      <dgm:spPr/>
    </dgm:pt>
    <dgm:pt modelId="{8F3F197F-E131-4AAE-B23C-15B6A153F584}" type="pres">
      <dgm:prSet presAssocID="{8851D4A1-FCD4-4FDE-89E3-AC5AE8E1F2D6}" presName="childText" presStyleLbl="conFgAcc1" presStyleIdx="0" presStyleCnt="5">
        <dgm:presLayoutVars>
          <dgm:bulletEnabled val="1"/>
        </dgm:presLayoutVars>
      </dgm:prSet>
      <dgm:spPr/>
    </dgm:pt>
    <dgm:pt modelId="{730A20B4-C53A-4FA6-8864-6D011B78D3F1}" type="pres">
      <dgm:prSet presAssocID="{53B7CEE1-F4C2-4F5A-A552-219CF0BFEE31}" presName="spaceBetweenRectangles" presStyleCnt="0"/>
      <dgm:spPr/>
    </dgm:pt>
    <dgm:pt modelId="{DE571096-8FE7-4443-8CB4-645EF01D3204}" type="pres">
      <dgm:prSet presAssocID="{1D3A43E3-5321-470D-BADC-209463575C2D}" presName="parentLin" presStyleCnt="0"/>
      <dgm:spPr/>
    </dgm:pt>
    <dgm:pt modelId="{FE60634D-97B4-4BD1-B9B5-35D81651C5E3}" type="pres">
      <dgm:prSet presAssocID="{1D3A43E3-5321-470D-BADC-209463575C2D}" presName="parentLeftMargin" presStyleLbl="node1" presStyleIdx="0" presStyleCnt="5"/>
      <dgm:spPr/>
    </dgm:pt>
    <dgm:pt modelId="{6D307CB3-7CEC-4579-91AF-D7EB47E9A93C}" type="pres">
      <dgm:prSet presAssocID="{1D3A43E3-5321-470D-BADC-209463575C2D}" presName="parentText" presStyleLbl="node1" presStyleIdx="1" presStyleCnt="5">
        <dgm:presLayoutVars>
          <dgm:chMax val="0"/>
          <dgm:bulletEnabled val="1"/>
        </dgm:presLayoutVars>
      </dgm:prSet>
      <dgm:spPr/>
    </dgm:pt>
    <dgm:pt modelId="{73386434-8EFA-4C63-B7F2-1DC18D300103}" type="pres">
      <dgm:prSet presAssocID="{1D3A43E3-5321-470D-BADC-209463575C2D}" presName="negativeSpace" presStyleCnt="0"/>
      <dgm:spPr/>
    </dgm:pt>
    <dgm:pt modelId="{05901E72-0F0A-45ED-8F84-E08A722F10B0}" type="pres">
      <dgm:prSet presAssocID="{1D3A43E3-5321-470D-BADC-209463575C2D}" presName="childText" presStyleLbl="conFgAcc1" presStyleIdx="1" presStyleCnt="5">
        <dgm:presLayoutVars>
          <dgm:bulletEnabled val="1"/>
        </dgm:presLayoutVars>
      </dgm:prSet>
      <dgm:spPr/>
    </dgm:pt>
    <dgm:pt modelId="{D0673B0B-777A-4349-AABA-BFBEFD67EE54}" type="pres">
      <dgm:prSet presAssocID="{C5C34CBE-36DE-4013-BE10-BCCDFB570B2F}" presName="spaceBetweenRectangles" presStyleCnt="0"/>
      <dgm:spPr/>
    </dgm:pt>
    <dgm:pt modelId="{17F2F0F1-A8A0-4B6B-8E70-3778FAB642DE}" type="pres">
      <dgm:prSet presAssocID="{D365FF53-E000-4513-AA22-F11FEBFF6FE5}" presName="parentLin" presStyleCnt="0"/>
      <dgm:spPr/>
    </dgm:pt>
    <dgm:pt modelId="{F5A21BA7-13EE-4FB0-8E81-8D169E710C6D}" type="pres">
      <dgm:prSet presAssocID="{D365FF53-E000-4513-AA22-F11FEBFF6FE5}" presName="parentLeftMargin" presStyleLbl="node1" presStyleIdx="1" presStyleCnt="5"/>
      <dgm:spPr/>
    </dgm:pt>
    <dgm:pt modelId="{9784A273-F68B-40B8-A5AE-0C80FAC5972A}" type="pres">
      <dgm:prSet presAssocID="{D365FF53-E000-4513-AA22-F11FEBFF6FE5}" presName="parentText" presStyleLbl="node1" presStyleIdx="2" presStyleCnt="5">
        <dgm:presLayoutVars>
          <dgm:chMax val="0"/>
          <dgm:bulletEnabled val="1"/>
        </dgm:presLayoutVars>
      </dgm:prSet>
      <dgm:spPr/>
    </dgm:pt>
    <dgm:pt modelId="{25AF5588-3B4B-496C-9E4D-11F7CA88053A}" type="pres">
      <dgm:prSet presAssocID="{D365FF53-E000-4513-AA22-F11FEBFF6FE5}" presName="negativeSpace" presStyleCnt="0"/>
      <dgm:spPr/>
    </dgm:pt>
    <dgm:pt modelId="{196BB7F4-F77D-4E5A-87A6-76B3AD9089DC}" type="pres">
      <dgm:prSet presAssocID="{D365FF53-E000-4513-AA22-F11FEBFF6FE5}" presName="childText" presStyleLbl="conFgAcc1" presStyleIdx="2" presStyleCnt="5">
        <dgm:presLayoutVars>
          <dgm:bulletEnabled val="1"/>
        </dgm:presLayoutVars>
      </dgm:prSet>
      <dgm:spPr/>
    </dgm:pt>
    <dgm:pt modelId="{B4A82CD3-1EF8-484E-90AD-05FAF40AA6E9}" type="pres">
      <dgm:prSet presAssocID="{569BE2BB-25E3-4932-A12E-AF53B8B27328}" presName="spaceBetweenRectangles" presStyleCnt="0"/>
      <dgm:spPr/>
    </dgm:pt>
    <dgm:pt modelId="{BE8AA256-C816-4432-A80B-142CF1704C30}" type="pres">
      <dgm:prSet presAssocID="{989ED892-B25D-41D7-9E1A-5E6A1898BED4}" presName="parentLin" presStyleCnt="0"/>
      <dgm:spPr/>
    </dgm:pt>
    <dgm:pt modelId="{E8F3FF0C-08D3-4930-B1E6-01C38D1E4BCB}" type="pres">
      <dgm:prSet presAssocID="{989ED892-B25D-41D7-9E1A-5E6A1898BED4}" presName="parentLeftMargin" presStyleLbl="node1" presStyleIdx="2" presStyleCnt="5"/>
      <dgm:spPr/>
    </dgm:pt>
    <dgm:pt modelId="{63FA36B2-7067-43D1-A027-6B1892CED2F4}" type="pres">
      <dgm:prSet presAssocID="{989ED892-B25D-41D7-9E1A-5E6A1898BED4}" presName="parentText" presStyleLbl="node1" presStyleIdx="3" presStyleCnt="5">
        <dgm:presLayoutVars>
          <dgm:chMax val="0"/>
          <dgm:bulletEnabled val="1"/>
        </dgm:presLayoutVars>
      </dgm:prSet>
      <dgm:spPr/>
    </dgm:pt>
    <dgm:pt modelId="{7CCF06E8-506A-4987-A079-74827029E04D}" type="pres">
      <dgm:prSet presAssocID="{989ED892-B25D-41D7-9E1A-5E6A1898BED4}" presName="negativeSpace" presStyleCnt="0"/>
      <dgm:spPr/>
    </dgm:pt>
    <dgm:pt modelId="{6CE1326B-202C-4899-A63C-F549EBF718B3}" type="pres">
      <dgm:prSet presAssocID="{989ED892-B25D-41D7-9E1A-5E6A1898BED4}" presName="childText" presStyleLbl="conFgAcc1" presStyleIdx="3" presStyleCnt="5">
        <dgm:presLayoutVars>
          <dgm:bulletEnabled val="1"/>
        </dgm:presLayoutVars>
      </dgm:prSet>
      <dgm:spPr/>
    </dgm:pt>
    <dgm:pt modelId="{5F6359DC-2A6B-456F-A835-5BBB01C2CE75}" type="pres">
      <dgm:prSet presAssocID="{21052DB0-B085-430C-B9E9-30085763294F}" presName="spaceBetweenRectangles" presStyleCnt="0"/>
      <dgm:spPr/>
    </dgm:pt>
    <dgm:pt modelId="{0DF3750C-4A8B-44FA-A869-2C725386A0F3}" type="pres">
      <dgm:prSet presAssocID="{F8DEDCD7-1C6D-47F5-B3B9-F755CB273644}" presName="parentLin" presStyleCnt="0"/>
      <dgm:spPr/>
    </dgm:pt>
    <dgm:pt modelId="{6B5DE20C-5CCF-4FA5-BDE5-A7CA0C6E1A81}" type="pres">
      <dgm:prSet presAssocID="{F8DEDCD7-1C6D-47F5-B3B9-F755CB273644}" presName="parentLeftMargin" presStyleLbl="node1" presStyleIdx="3" presStyleCnt="5"/>
      <dgm:spPr/>
    </dgm:pt>
    <dgm:pt modelId="{5BD1D894-16FD-437E-8BCC-C284291E40B4}" type="pres">
      <dgm:prSet presAssocID="{F8DEDCD7-1C6D-47F5-B3B9-F755CB273644}" presName="parentText" presStyleLbl="node1" presStyleIdx="4" presStyleCnt="5">
        <dgm:presLayoutVars>
          <dgm:chMax val="0"/>
          <dgm:bulletEnabled val="1"/>
        </dgm:presLayoutVars>
      </dgm:prSet>
      <dgm:spPr/>
    </dgm:pt>
    <dgm:pt modelId="{9E5816AF-62FA-424D-935F-D1C2CC409B45}" type="pres">
      <dgm:prSet presAssocID="{F8DEDCD7-1C6D-47F5-B3B9-F755CB273644}" presName="negativeSpace" presStyleCnt="0"/>
      <dgm:spPr/>
    </dgm:pt>
    <dgm:pt modelId="{E0AAE36F-2F5E-4E8C-A61F-4299DA4265C8}" type="pres">
      <dgm:prSet presAssocID="{F8DEDCD7-1C6D-47F5-B3B9-F755CB273644}" presName="childText" presStyleLbl="conFgAcc1" presStyleIdx="4" presStyleCnt="5">
        <dgm:presLayoutVars>
          <dgm:bulletEnabled val="1"/>
        </dgm:presLayoutVars>
      </dgm:prSet>
      <dgm:spPr/>
    </dgm:pt>
  </dgm:ptLst>
  <dgm:cxnLst>
    <dgm:cxn modelId="{05424701-6DC2-44F8-B9B6-FD077CD6D78E}" srcId="{FCC6DAF0-3204-469B-9A35-ED30625CF7AE}" destId="{989ED892-B25D-41D7-9E1A-5E6A1898BED4}" srcOrd="3" destOrd="0" parTransId="{72D7DA1D-EE57-465A-821A-77DCD628726D}" sibTransId="{21052DB0-B085-430C-B9E9-30085763294F}"/>
    <dgm:cxn modelId="{F482CE0B-0AC0-4F8F-8F00-5CF894F161AB}" type="presOf" srcId="{8D3C0CAD-DA21-4310-AB39-9CA1413FE1B2}" destId="{196BB7F4-F77D-4E5A-87A6-76B3AD9089DC}" srcOrd="0" destOrd="1" presId="urn:microsoft.com/office/officeart/2005/8/layout/list1"/>
    <dgm:cxn modelId="{5D37EF0F-D232-4EAA-ACA8-6EE831595F34}" type="presOf" srcId="{9128071C-59B5-496A-B101-6E0281D22F6C}" destId="{8F3F197F-E131-4AAE-B23C-15B6A153F584}" srcOrd="0" destOrd="2" presId="urn:microsoft.com/office/officeart/2005/8/layout/list1"/>
    <dgm:cxn modelId="{6EA6F210-9FA5-46B0-AD70-E71D125BDC34}" srcId="{989ED892-B25D-41D7-9E1A-5E6A1898BED4}" destId="{6E6A4C1C-8513-45BD-B711-A9A4C02A1BCC}" srcOrd="0" destOrd="0" parTransId="{43FB3E6E-2C31-45A8-90B4-562594D0EEC0}" sibTransId="{30E0EAA3-26EB-4261-90E3-BB9CFB8B745F}"/>
    <dgm:cxn modelId="{0D1ADA18-4CF7-4AA7-B510-230C80BCD48B}" srcId="{8851D4A1-FCD4-4FDE-89E3-AC5AE8E1F2D6}" destId="{D2BD47D7-F7E4-498D-8CA9-2D7F984987C8}" srcOrd="0" destOrd="0" parTransId="{BE5ECDF4-E995-44BA-9DFF-AB891B1EB598}" sibTransId="{82C2AEE1-28E7-442E-B967-27A937F0B0B6}"/>
    <dgm:cxn modelId="{1D725529-50B6-4455-8F8F-A0045613FB35}" srcId="{8851D4A1-FCD4-4FDE-89E3-AC5AE8E1F2D6}" destId="{9128071C-59B5-496A-B101-6E0281D22F6C}" srcOrd="2" destOrd="0" parTransId="{E4732030-BBF9-4E79-A291-83B3E17ACE67}" sibTransId="{2FCF644A-073E-47E7-A070-A6ABBC44EAFD}"/>
    <dgm:cxn modelId="{B3C13639-DA9F-45D6-91BF-644FCAE509F1}" type="presOf" srcId="{989ED892-B25D-41D7-9E1A-5E6A1898BED4}" destId="{63FA36B2-7067-43D1-A027-6B1892CED2F4}" srcOrd="1" destOrd="0" presId="urn:microsoft.com/office/officeart/2005/8/layout/list1"/>
    <dgm:cxn modelId="{E9001A3D-3F2F-4B73-B8FC-EB68A5ACCB09}" type="presOf" srcId="{D365FF53-E000-4513-AA22-F11FEBFF6FE5}" destId="{9784A273-F68B-40B8-A5AE-0C80FAC5972A}" srcOrd="1" destOrd="0" presId="urn:microsoft.com/office/officeart/2005/8/layout/list1"/>
    <dgm:cxn modelId="{900FEE3E-5D1E-4ECF-A850-E8CA79A50A45}" srcId="{8851D4A1-FCD4-4FDE-89E3-AC5AE8E1F2D6}" destId="{700900DA-8D4F-4D4F-97FB-6CFB53051D49}" srcOrd="1" destOrd="0" parTransId="{F60AFE0A-E3B1-42E4-8389-9F4F6F3F4726}" sibTransId="{8572431F-9FEA-40F3-9002-B3DC1877B5F2}"/>
    <dgm:cxn modelId="{78262D40-2540-4DC4-8368-10AA59AC67D8}" type="presOf" srcId="{989ED892-B25D-41D7-9E1A-5E6A1898BED4}" destId="{E8F3FF0C-08D3-4930-B1E6-01C38D1E4BCB}" srcOrd="0" destOrd="0" presId="urn:microsoft.com/office/officeart/2005/8/layout/list1"/>
    <dgm:cxn modelId="{DE6B5F5F-55DF-4F73-BB84-3C58FDDE8A4E}" srcId="{FCC6DAF0-3204-469B-9A35-ED30625CF7AE}" destId="{F8DEDCD7-1C6D-47F5-B3B9-F755CB273644}" srcOrd="4" destOrd="0" parTransId="{420C2F19-6C24-4935-9227-58354DC7B955}" sibTransId="{4A5DBCC5-C88A-4DEC-8AB2-C2C3CCB65E2E}"/>
    <dgm:cxn modelId="{A538AF42-1D6E-4E87-AD94-A6AC76D3E06A}" srcId="{989ED892-B25D-41D7-9E1A-5E6A1898BED4}" destId="{F737C8ED-FA37-4131-97D9-077238B85E46}" srcOrd="1" destOrd="0" parTransId="{3DB84839-598C-4CB0-9A32-147B91A66A33}" sibTransId="{93D2C6B5-F7C5-4950-A284-53DE9351B29F}"/>
    <dgm:cxn modelId="{1B590067-1939-4BF7-9447-EFF60D2B25D0}" type="presOf" srcId="{FCC6DAF0-3204-469B-9A35-ED30625CF7AE}" destId="{747DA255-7B13-4AAF-8EEE-5E2B5169A0B6}" srcOrd="0" destOrd="0" presId="urn:microsoft.com/office/officeart/2005/8/layout/list1"/>
    <dgm:cxn modelId="{061AFA4E-8FD5-4164-A3AE-A2CB7F73A1E5}" type="presOf" srcId="{E77785EB-D7F3-44C1-B366-270B96661051}" destId="{05901E72-0F0A-45ED-8F84-E08A722F10B0}" srcOrd="0" destOrd="1" presId="urn:microsoft.com/office/officeart/2005/8/layout/list1"/>
    <dgm:cxn modelId="{3F90DD4F-FDEE-4636-B022-049AB271F7BC}" type="presOf" srcId="{8851D4A1-FCD4-4FDE-89E3-AC5AE8E1F2D6}" destId="{0ADD8C86-19C0-4A32-A070-252614F21342}" srcOrd="0" destOrd="0" presId="urn:microsoft.com/office/officeart/2005/8/layout/list1"/>
    <dgm:cxn modelId="{FE120B75-34CB-4BF5-B170-DB8B6DB55F55}" type="presOf" srcId="{8851D4A1-FCD4-4FDE-89E3-AC5AE8E1F2D6}" destId="{DE21FBC9-02EB-443F-BC37-D7D28CC5E1AF}" srcOrd="1" destOrd="0" presId="urn:microsoft.com/office/officeart/2005/8/layout/list1"/>
    <dgm:cxn modelId="{B4465278-CFC8-4D51-BAF3-28B06B9F744E}" type="presOf" srcId="{1D3A43E3-5321-470D-BADC-209463575C2D}" destId="{FE60634D-97B4-4BD1-B9B5-35D81651C5E3}" srcOrd="0" destOrd="0" presId="urn:microsoft.com/office/officeart/2005/8/layout/list1"/>
    <dgm:cxn modelId="{0EAB0F59-582C-4D63-AC0B-35AB35D8038D}" srcId="{FCC6DAF0-3204-469B-9A35-ED30625CF7AE}" destId="{D365FF53-E000-4513-AA22-F11FEBFF6FE5}" srcOrd="2" destOrd="0" parTransId="{F8E8A3ED-88C6-49EB-89AE-566DD37819A2}" sibTransId="{569BE2BB-25E3-4932-A12E-AF53B8B27328}"/>
    <dgm:cxn modelId="{07041B7B-6D44-4143-BA04-C6BC270B5AB5}" srcId="{1D3A43E3-5321-470D-BADC-209463575C2D}" destId="{E77785EB-D7F3-44C1-B366-270B96661051}" srcOrd="1" destOrd="0" parTransId="{72EF0A29-815B-4982-9AC1-276A5CF8D009}" sibTransId="{026093A2-5B8E-484A-8253-0CCD7CACD2A6}"/>
    <dgm:cxn modelId="{7F634988-A538-4845-AD86-D1A238A1429B}" srcId="{FCC6DAF0-3204-469B-9A35-ED30625CF7AE}" destId="{1D3A43E3-5321-470D-BADC-209463575C2D}" srcOrd="1" destOrd="0" parTransId="{615F0A6B-4A9A-406F-B301-70873E1DCA93}" sibTransId="{C5C34CBE-36DE-4013-BE10-BCCDFB570B2F}"/>
    <dgm:cxn modelId="{48124E88-4A1D-4272-B6AE-AB934DEFFF0E}" type="presOf" srcId="{6E6A4C1C-8513-45BD-B711-A9A4C02A1BCC}" destId="{6CE1326B-202C-4899-A63C-F549EBF718B3}" srcOrd="0" destOrd="0" presId="urn:microsoft.com/office/officeart/2005/8/layout/list1"/>
    <dgm:cxn modelId="{A4605A92-858E-40DE-AF3C-A99A2B1C8EA4}" srcId="{989ED892-B25D-41D7-9E1A-5E6A1898BED4}" destId="{64CB3938-9C0E-4E08-910D-F07209523752}" srcOrd="2" destOrd="0" parTransId="{EE93925F-84EB-42A5-949A-2F73F1696D5F}" sibTransId="{33DF6A1D-B15B-4E1D-9D87-D028402358CF}"/>
    <dgm:cxn modelId="{1A686194-4020-4DA8-B6B2-5AD8C9D02517}" type="presOf" srcId="{700900DA-8D4F-4D4F-97FB-6CFB53051D49}" destId="{8F3F197F-E131-4AAE-B23C-15B6A153F584}" srcOrd="0" destOrd="1" presId="urn:microsoft.com/office/officeart/2005/8/layout/list1"/>
    <dgm:cxn modelId="{DB34FBA7-2C7C-41EA-A8FD-902C06597E4D}" type="presOf" srcId="{1D3A43E3-5321-470D-BADC-209463575C2D}" destId="{6D307CB3-7CEC-4579-91AF-D7EB47E9A93C}" srcOrd="1" destOrd="0" presId="urn:microsoft.com/office/officeart/2005/8/layout/list1"/>
    <dgm:cxn modelId="{CF1929AB-B8BD-41E3-B8AD-A2B84931E312}" type="presOf" srcId="{F737C8ED-FA37-4131-97D9-077238B85E46}" destId="{6CE1326B-202C-4899-A63C-F549EBF718B3}" srcOrd="0" destOrd="1" presId="urn:microsoft.com/office/officeart/2005/8/layout/list1"/>
    <dgm:cxn modelId="{E9A098B1-767F-4072-8889-3D82D343A318}" type="presOf" srcId="{F8DEDCD7-1C6D-47F5-B3B9-F755CB273644}" destId="{5BD1D894-16FD-437E-8BCC-C284291E40B4}" srcOrd="1" destOrd="0" presId="urn:microsoft.com/office/officeart/2005/8/layout/list1"/>
    <dgm:cxn modelId="{FED918B9-EA38-4A28-9199-82078BFDD57B}" type="presOf" srcId="{D2BD47D7-F7E4-498D-8CA9-2D7F984987C8}" destId="{8F3F197F-E131-4AAE-B23C-15B6A153F584}" srcOrd="0" destOrd="0" presId="urn:microsoft.com/office/officeart/2005/8/layout/list1"/>
    <dgm:cxn modelId="{C603AABF-923D-4079-BADE-6AA9D0D8FA61}" type="presOf" srcId="{D365FF53-E000-4513-AA22-F11FEBFF6FE5}" destId="{F5A21BA7-13EE-4FB0-8E81-8D169E710C6D}" srcOrd="0" destOrd="0" presId="urn:microsoft.com/office/officeart/2005/8/layout/list1"/>
    <dgm:cxn modelId="{ADB903CC-AE56-4758-8023-64F36F9BF530}" type="presOf" srcId="{3A92ACAF-0279-42F0-8D10-5AC0B4400EE4}" destId="{05901E72-0F0A-45ED-8F84-E08A722F10B0}" srcOrd="0" destOrd="0" presId="urn:microsoft.com/office/officeart/2005/8/layout/list1"/>
    <dgm:cxn modelId="{B4F32CCC-8604-4368-9586-DA609FD478CB}" srcId="{FCC6DAF0-3204-469B-9A35-ED30625CF7AE}" destId="{8851D4A1-FCD4-4FDE-89E3-AC5AE8E1F2D6}" srcOrd="0" destOrd="0" parTransId="{C871C79D-B5A4-42C3-A44E-729E9B0F6B5B}" sibTransId="{53B7CEE1-F4C2-4F5A-A552-219CF0BFEE31}"/>
    <dgm:cxn modelId="{AC6CB0DB-8AC8-4B77-877E-B69242526392}" srcId="{D365FF53-E000-4513-AA22-F11FEBFF6FE5}" destId="{38CC694B-E219-40AE-BB00-07750173E7AD}" srcOrd="0" destOrd="0" parTransId="{C49686C9-E046-4B2D-A6F3-F0D797E16ACB}" sibTransId="{C25AA006-3E6F-4DE0-A136-EF55198A3675}"/>
    <dgm:cxn modelId="{831AEADB-27D1-4A11-BFA0-8C3CF7BFFB76}" type="presOf" srcId="{38CC694B-E219-40AE-BB00-07750173E7AD}" destId="{196BB7F4-F77D-4E5A-87A6-76B3AD9089DC}" srcOrd="0" destOrd="0" presId="urn:microsoft.com/office/officeart/2005/8/layout/list1"/>
    <dgm:cxn modelId="{E1CAB1DD-5F3C-4977-BB3F-AB22586FD51B}" srcId="{1D3A43E3-5321-470D-BADC-209463575C2D}" destId="{3A92ACAF-0279-42F0-8D10-5AC0B4400EE4}" srcOrd="0" destOrd="0" parTransId="{B80D17B8-6E10-4005-BBE0-7FF5D2BCF5B1}" sibTransId="{FE0303F6-EC25-420B-93AF-17619CB338AB}"/>
    <dgm:cxn modelId="{FEED85E0-407B-4069-8444-84D25E93463A}" srcId="{D365FF53-E000-4513-AA22-F11FEBFF6FE5}" destId="{8D3C0CAD-DA21-4310-AB39-9CA1413FE1B2}" srcOrd="1" destOrd="0" parTransId="{4CDAF65C-F83F-4503-BE5C-5A307F32BA02}" sibTransId="{AF059A5D-1EEA-4229-928E-13C547CF7690}"/>
    <dgm:cxn modelId="{2412FFE8-88BA-42B5-9585-232E20292A0A}" type="presOf" srcId="{64CB3938-9C0E-4E08-910D-F07209523752}" destId="{6CE1326B-202C-4899-A63C-F549EBF718B3}" srcOrd="0" destOrd="2" presId="urn:microsoft.com/office/officeart/2005/8/layout/list1"/>
    <dgm:cxn modelId="{40EF31EF-9701-45FE-80FE-9AEB3E06350E}" type="presOf" srcId="{F8DEDCD7-1C6D-47F5-B3B9-F755CB273644}" destId="{6B5DE20C-5CCF-4FA5-BDE5-A7CA0C6E1A81}" srcOrd="0" destOrd="0" presId="urn:microsoft.com/office/officeart/2005/8/layout/list1"/>
    <dgm:cxn modelId="{D9623AFB-6CDD-4196-93B1-7301046E9CB4}" type="presParOf" srcId="{747DA255-7B13-4AAF-8EEE-5E2B5169A0B6}" destId="{052C9994-F723-4CBD-8B6A-97002B2EF67E}" srcOrd="0" destOrd="0" presId="urn:microsoft.com/office/officeart/2005/8/layout/list1"/>
    <dgm:cxn modelId="{0D77CB47-6A43-48A2-BC8A-3D3C3CE9AFC7}" type="presParOf" srcId="{052C9994-F723-4CBD-8B6A-97002B2EF67E}" destId="{0ADD8C86-19C0-4A32-A070-252614F21342}" srcOrd="0" destOrd="0" presId="urn:microsoft.com/office/officeart/2005/8/layout/list1"/>
    <dgm:cxn modelId="{962437A3-849A-473B-BB20-321ACE6CB67C}" type="presParOf" srcId="{052C9994-F723-4CBD-8B6A-97002B2EF67E}" destId="{DE21FBC9-02EB-443F-BC37-D7D28CC5E1AF}" srcOrd="1" destOrd="0" presId="urn:microsoft.com/office/officeart/2005/8/layout/list1"/>
    <dgm:cxn modelId="{67768767-844A-417B-89B9-742FDAD896AC}" type="presParOf" srcId="{747DA255-7B13-4AAF-8EEE-5E2B5169A0B6}" destId="{C8641FDC-0C90-4C1C-9EB1-B6B2DE0CCAFA}" srcOrd="1" destOrd="0" presId="urn:microsoft.com/office/officeart/2005/8/layout/list1"/>
    <dgm:cxn modelId="{EE7301B3-557F-471A-8D72-FFD8718EE80A}" type="presParOf" srcId="{747DA255-7B13-4AAF-8EEE-5E2B5169A0B6}" destId="{8F3F197F-E131-4AAE-B23C-15B6A153F584}" srcOrd="2" destOrd="0" presId="urn:microsoft.com/office/officeart/2005/8/layout/list1"/>
    <dgm:cxn modelId="{0F00BEF0-CA8A-46C6-9371-E2779022C284}" type="presParOf" srcId="{747DA255-7B13-4AAF-8EEE-5E2B5169A0B6}" destId="{730A20B4-C53A-4FA6-8864-6D011B78D3F1}" srcOrd="3" destOrd="0" presId="urn:microsoft.com/office/officeart/2005/8/layout/list1"/>
    <dgm:cxn modelId="{CEFDCCF0-C810-4F2E-BF4D-4AC89BB8FEC4}" type="presParOf" srcId="{747DA255-7B13-4AAF-8EEE-5E2B5169A0B6}" destId="{DE571096-8FE7-4443-8CB4-645EF01D3204}" srcOrd="4" destOrd="0" presId="urn:microsoft.com/office/officeart/2005/8/layout/list1"/>
    <dgm:cxn modelId="{031EC823-962E-492E-A6E8-AD8DD422AD63}" type="presParOf" srcId="{DE571096-8FE7-4443-8CB4-645EF01D3204}" destId="{FE60634D-97B4-4BD1-B9B5-35D81651C5E3}" srcOrd="0" destOrd="0" presId="urn:microsoft.com/office/officeart/2005/8/layout/list1"/>
    <dgm:cxn modelId="{383D8EBC-80C5-46D6-A0B8-1368D5EB7697}" type="presParOf" srcId="{DE571096-8FE7-4443-8CB4-645EF01D3204}" destId="{6D307CB3-7CEC-4579-91AF-D7EB47E9A93C}" srcOrd="1" destOrd="0" presId="urn:microsoft.com/office/officeart/2005/8/layout/list1"/>
    <dgm:cxn modelId="{1D89358A-E908-4EE4-AD9B-C7B9AF19BF72}" type="presParOf" srcId="{747DA255-7B13-4AAF-8EEE-5E2B5169A0B6}" destId="{73386434-8EFA-4C63-B7F2-1DC18D300103}" srcOrd="5" destOrd="0" presId="urn:microsoft.com/office/officeart/2005/8/layout/list1"/>
    <dgm:cxn modelId="{0866414A-73AB-4B74-9B04-14E451409631}" type="presParOf" srcId="{747DA255-7B13-4AAF-8EEE-5E2B5169A0B6}" destId="{05901E72-0F0A-45ED-8F84-E08A722F10B0}" srcOrd="6" destOrd="0" presId="urn:microsoft.com/office/officeart/2005/8/layout/list1"/>
    <dgm:cxn modelId="{701ECFF0-9653-441F-BC2C-E0D9D7BB56E1}" type="presParOf" srcId="{747DA255-7B13-4AAF-8EEE-5E2B5169A0B6}" destId="{D0673B0B-777A-4349-AABA-BFBEFD67EE54}" srcOrd="7" destOrd="0" presId="urn:microsoft.com/office/officeart/2005/8/layout/list1"/>
    <dgm:cxn modelId="{C3CB9FDD-30EA-4355-937A-EAFD8BA55B95}" type="presParOf" srcId="{747DA255-7B13-4AAF-8EEE-5E2B5169A0B6}" destId="{17F2F0F1-A8A0-4B6B-8E70-3778FAB642DE}" srcOrd="8" destOrd="0" presId="urn:microsoft.com/office/officeart/2005/8/layout/list1"/>
    <dgm:cxn modelId="{6E81ED9C-A7EE-4A8E-8682-9CC22B7CBB47}" type="presParOf" srcId="{17F2F0F1-A8A0-4B6B-8E70-3778FAB642DE}" destId="{F5A21BA7-13EE-4FB0-8E81-8D169E710C6D}" srcOrd="0" destOrd="0" presId="urn:microsoft.com/office/officeart/2005/8/layout/list1"/>
    <dgm:cxn modelId="{D46CF886-67AE-4741-B6C5-BEAD21FBB16F}" type="presParOf" srcId="{17F2F0F1-A8A0-4B6B-8E70-3778FAB642DE}" destId="{9784A273-F68B-40B8-A5AE-0C80FAC5972A}" srcOrd="1" destOrd="0" presId="urn:microsoft.com/office/officeart/2005/8/layout/list1"/>
    <dgm:cxn modelId="{64684C25-13BE-4966-968E-9CB706C2A14F}" type="presParOf" srcId="{747DA255-7B13-4AAF-8EEE-5E2B5169A0B6}" destId="{25AF5588-3B4B-496C-9E4D-11F7CA88053A}" srcOrd="9" destOrd="0" presId="urn:microsoft.com/office/officeart/2005/8/layout/list1"/>
    <dgm:cxn modelId="{4A10B48C-1C90-456D-8F11-34D5A85FE21D}" type="presParOf" srcId="{747DA255-7B13-4AAF-8EEE-5E2B5169A0B6}" destId="{196BB7F4-F77D-4E5A-87A6-76B3AD9089DC}" srcOrd="10" destOrd="0" presId="urn:microsoft.com/office/officeart/2005/8/layout/list1"/>
    <dgm:cxn modelId="{92F0014C-643E-4224-A39D-BB47046C706E}" type="presParOf" srcId="{747DA255-7B13-4AAF-8EEE-5E2B5169A0B6}" destId="{B4A82CD3-1EF8-484E-90AD-05FAF40AA6E9}" srcOrd="11" destOrd="0" presId="urn:microsoft.com/office/officeart/2005/8/layout/list1"/>
    <dgm:cxn modelId="{A466B598-28F0-46DC-B3A2-8587830E87BF}" type="presParOf" srcId="{747DA255-7B13-4AAF-8EEE-5E2B5169A0B6}" destId="{BE8AA256-C816-4432-A80B-142CF1704C30}" srcOrd="12" destOrd="0" presId="urn:microsoft.com/office/officeart/2005/8/layout/list1"/>
    <dgm:cxn modelId="{28DD959F-D977-4218-9C91-55266B952B70}" type="presParOf" srcId="{BE8AA256-C816-4432-A80B-142CF1704C30}" destId="{E8F3FF0C-08D3-4930-B1E6-01C38D1E4BCB}" srcOrd="0" destOrd="0" presId="urn:microsoft.com/office/officeart/2005/8/layout/list1"/>
    <dgm:cxn modelId="{048505D5-67F9-4ED6-8968-81C7EBDE299B}" type="presParOf" srcId="{BE8AA256-C816-4432-A80B-142CF1704C30}" destId="{63FA36B2-7067-43D1-A027-6B1892CED2F4}" srcOrd="1" destOrd="0" presId="urn:microsoft.com/office/officeart/2005/8/layout/list1"/>
    <dgm:cxn modelId="{0C7ED913-5C1D-4F3E-8B83-21E5645E4122}" type="presParOf" srcId="{747DA255-7B13-4AAF-8EEE-5E2B5169A0B6}" destId="{7CCF06E8-506A-4987-A079-74827029E04D}" srcOrd="13" destOrd="0" presId="urn:microsoft.com/office/officeart/2005/8/layout/list1"/>
    <dgm:cxn modelId="{C8E174D7-ADC2-4E39-B0DD-5EB122C15594}" type="presParOf" srcId="{747DA255-7B13-4AAF-8EEE-5E2B5169A0B6}" destId="{6CE1326B-202C-4899-A63C-F549EBF718B3}" srcOrd="14" destOrd="0" presId="urn:microsoft.com/office/officeart/2005/8/layout/list1"/>
    <dgm:cxn modelId="{5F2F9720-C34D-4EDD-BD27-EEAF9F3C5016}" type="presParOf" srcId="{747DA255-7B13-4AAF-8EEE-5E2B5169A0B6}" destId="{5F6359DC-2A6B-456F-A835-5BBB01C2CE75}" srcOrd="15" destOrd="0" presId="urn:microsoft.com/office/officeart/2005/8/layout/list1"/>
    <dgm:cxn modelId="{3CD7F5B0-6378-433B-8675-F439A5EEDBB6}" type="presParOf" srcId="{747DA255-7B13-4AAF-8EEE-5E2B5169A0B6}" destId="{0DF3750C-4A8B-44FA-A869-2C725386A0F3}" srcOrd="16" destOrd="0" presId="urn:microsoft.com/office/officeart/2005/8/layout/list1"/>
    <dgm:cxn modelId="{293EBAFD-D09E-420F-A487-25B0852D8421}" type="presParOf" srcId="{0DF3750C-4A8B-44FA-A869-2C725386A0F3}" destId="{6B5DE20C-5CCF-4FA5-BDE5-A7CA0C6E1A81}" srcOrd="0" destOrd="0" presId="urn:microsoft.com/office/officeart/2005/8/layout/list1"/>
    <dgm:cxn modelId="{8F483A0E-FFBF-4237-81F9-086D9C480D57}" type="presParOf" srcId="{0DF3750C-4A8B-44FA-A869-2C725386A0F3}" destId="{5BD1D894-16FD-437E-8BCC-C284291E40B4}" srcOrd="1" destOrd="0" presId="urn:microsoft.com/office/officeart/2005/8/layout/list1"/>
    <dgm:cxn modelId="{A1B356A1-898F-4A50-BB39-3763DB4D06A0}" type="presParOf" srcId="{747DA255-7B13-4AAF-8EEE-5E2B5169A0B6}" destId="{9E5816AF-62FA-424D-935F-D1C2CC409B45}" srcOrd="17" destOrd="0" presId="urn:microsoft.com/office/officeart/2005/8/layout/list1"/>
    <dgm:cxn modelId="{DB40C49F-D18A-45B4-9028-7B86A3299A19}" type="presParOf" srcId="{747DA255-7B13-4AAF-8EEE-5E2B5169A0B6}" destId="{E0AAE36F-2F5E-4E8C-A61F-4299DA4265C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152522-D056-4C04-8511-65739486AAE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6DC8574-6BFB-44E0-9048-DB76AC4AB295}">
      <dgm:prSet/>
      <dgm:spPr/>
      <dgm:t>
        <a:bodyPr/>
        <a:lstStyle/>
        <a:p>
          <a:r>
            <a:rPr lang="en-US"/>
            <a:t>Kim’s singular economic achievement, exchange rate and price stability, is in big danger with potential to disrupt the political and economic system.  Inflation and money theft does that.</a:t>
          </a:r>
        </a:p>
      </dgm:t>
    </dgm:pt>
    <dgm:pt modelId="{4FF30A29-F468-4E0E-9E2B-5D2D2E001F42}" type="parTrans" cxnId="{668AED43-80ED-476F-B543-77037F0D626B}">
      <dgm:prSet/>
      <dgm:spPr/>
      <dgm:t>
        <a:bodyPr/>
        <a:lstStyle/>
        <a:p>
          <a:endParaRPr lang="en-US"/>
        </a:p>
      </dgm:t>
    </dgm:pt>
    <dgm:pt modelId="{25C6BDC9-94D6-45FA-A6DA-1FE625230A8E}" type="sibTrans" cxnId="{668AED43-80ED-476F-B543-77037F0D626B}">
      <dgm:prSet/>
      <dgm:spPr/>
      <dgm:t>
        <a:bodyPr/>
        <a:lstStyle/>
        <a:p>
          <a:endParaRPr lang="en-US"/>
        </a:p>
      </dgm:t>
    </dgm:pt>
    <dgm:pt modelId="{B1DDBCE7-A57D-4078-8923-7F8371F99E7D}">
      <dgm:prSet/>
      <dgm:spPr/>
      <dgm:t>
        <a:bodyPr/>
        <a:lstStyle/>
        <a:p>
          <a:r>
            <a:rPr lang="en-US"/>
            <a:t>Tight monetary policy has pushed economy into severe recession.</a:t>
          </a:r>
        </a:p>
      </dgm:t>
    </dgm:pt>
    <dgm:pt modelId="{7D2B5882-F9B6-4171-B999-99B7C1CA683E}" type="parTrans" cxnId="{8B816F2C-03C2-4036-A299-2E21DC513D92}">
      <dgm:prSet/>
      <dgm:spPr/>
      <dgm:t>
        <a:bodyPr/>
        <a:lstStyle/>
        <a:p>
          <a:endParaRPr lang="en-US"/>
        </a:p>
      </dgm:t>
    </dgm:pt>
    <dgm:pt modelId="{3D1C5138-08DF-4AED-BBB9-02CEA405C72D}" type="sibTrans" cxnId="{8B816F2C-03C2-4036-A299-2E21DC513D92}">
      <dgm:prSet/>
      <dgm:spPr/>
      <dgm:t>
        <a:bodyPr/>
        <a:lstStyle/>
        <a:p>
          <a:endParaRPr lang="en-US"/>
        </a:p>
      </dgm:t>
    </dgm:pt>
    <dgm:pt modelId="{28B46FB6-8052-4FEF-8979-64B821D97BCB}">
      <dgm:prSet/>
      <dgm:spPr/>
      <dgm:t>
        <a:bodyPr/>
        <a:lstStyle/>
        <a:p>
          <a:r>
            <a:rPr lang="en-US" dirty="0"/>
            <a:t>Public  has much more power  than in previous regimes given their private holdings of foreign exchange, yuan and dollars.  State has  less control.</a:t>
          </a:r>
        </a:p>
      </dgm:t>
    </dgm:pt>
    <dgm:pt modelId="{21452732-FBAD-4665-B6F6-73A98DA82568}" type="parTrans" cxnId="{434200BD-0666-4DBE-800C-778896674F6C}">
      <dgm:prSet/>
      <dgm:spPr/>
      <dgm:t>
        <a:bodyPr/>
        <a:lstStyle/>
        <a:p>
          <a:endParaRPr lang="en-US"/>
        </a:p>
      </dgm:t>
    </dgm:pt>
    <dgm:pt modelId="{7E3CC4C8-E8A6-4667-9869-0EFB8DC708B8}" type="sibTrans" cxnId="{434200BD-0666-4DBE-800C-778896674F6C}">
      <dgm:prSet/>
      <dgm:spPr/>
      <dgm:t>
        <a:bodyPr/>
        <a:lstStyle/>
        <a:p>
          <a:endParaRPr lang="en-US"/>
        </a:p>
      </dgm:t>
    </dgm:pt>
    <dgm:pt modelId="{F483302B-AE36-485C-AB63-FB7BFA4E67A7}">
      <dgm:prSet/>
      <dgm:spPr/>
      <dgm:t>
        <a:bodyPr/>
        <a:lstStyle/>
        <a:p>
          <a:r>
            <a:rPr lang="en-US"/>
            <a:t>State budgets and wages are severely constrained due to need to protect won against circulating dollars and yuan. </a:t>
          </a:r>
        </a:p>
      </dgm:t>
    </dgm:pt>
    <dgm:pt modelId="{04F366E7-EB2D-4E3E-B7FE-F313BCFCC6A9}" type="parTrans" cxnId="{A4EAB20C-0B5D-4B98-B555-191753D76C51}">
      <dgm:prSet/>
      <dgm:spPr/>
      <dgm:t>
        <a:bodyPr/>
        <a:lstStyle/>
        <a:p>
          <a:endParaRPr lang="en-US"/>
        </a:p>
      </dgm:t>
    </dgm:pt>
    <dgm:pt modelId="{23B299B5-AE73-45B0-BA26-612F27B32A5B}" type="sibTrans" cxnId="{A4EAB20C-0B5D-4B98-B555-191753D76C51}">
      <dgm:prSet/>
      <dgm:spPr/>
      <dgm:t>
        <a:bodyPr/>
        <a:lstStyle/>
        <a:p>
          <a:endParaRPr lang="en-US"/>
        </a:p>
      </dgm:t>
    </dgm:pt>
    <dgm:pt modelId="{DD2B38D1-7901-41F7-B6C4-060AD2702B1E}">
      <dgm:prSet/>
      <dgm:spPr/>
      <dgm:t>
        <a:bodyPr/>
        <a:lstStyle/>
        <a:p>
          <a:r>
            <a:rPr lang="en-US" dirty="0"/>
            <a:t>Textbook solution  is  to sell state assets to private sector thus easing budget constraint, while raising state salaries,  increasing prices of state supplied goods, and  allowing property rights to encourage private sector productivity.</a:t>
          </a:r>
        </a:p>
      </dgm:t>
    </dgm:pt>
    <dgm:pt modelId="{316BC523-C738-474E-82F4-3EDEA3E34951}" type="parTrans" cxnId="{24C61174-EAA0-42AC-B454-C3550C289668}">
      <dgm:prSet/>
      <dgm:spPr/>
      <dgm:t>
        <a:bodyPr/>
        <a:lstStyle/>
        <a:p>
          <a:endParaRPr lang="en-US"/>
        </a:p>
      </dgm:t>
    </dgm:pt>
    <dgm:pt modelId="{DF6D46D5-D918-40C8-87D3-940E17B0437F}" type="sibTrans" cxnId="{24C61174-EAA0-42AC-B454-C3550C289668}">
      <dgm:prSet/>
      <dgm:spPr/>
      <dgm:t>
        <a:bodyPr/>
        <a:lstStyle/>
        <a:p>
          <a:endParaRPr lang="en-US"/>
        </a:p>
      </dgm:t>
    </dgm:pt>
    <dgm:pt modelId="{F5F59B58-5DA8-4B8C-9648-D3CA4BB82053}">
      <dgm:prSet/>
      <dgm:spPr/>
      <dgm:t>
        <a:bodyPr/>
        <a:lstStyle/>
        <a:p>
          <a:r>
            <a:rPr lang="en-US"/>
            <a:t>This could be done even in UN Sanctions environment. </a:t>
          </a:r>
        </a:p>
      </dgm:t>
    </dgm:pt>
    <dgm:pt modelId="{03FB686C-D070-40AB-BA6C-D9D08A7B9398}" type="parTrans" cxnId="{3D059FFE-6269-4A65-8128-D401EA30A63F}">
      <dgm:prSet/>
      <dgm:spPr/>
      <dgm:t>
        <a:bodyPr/>
        <a:lstStyle/>
        <a:p>
          <a:endParaRPr lang="en-US"/>
        </a:p>
      </dgm:t>
    </dgm:pt>
    <dgm:pt modelId="{548B8456-3E67-4BB8-A35E-A400ADA7DD1F}" type="sibTrans" cxnId="{3D059FFE-6269-4A65-8128-D401EA30A63F}">
      <dgm:prSet/>
      <dgm:spPr/>
      <dgm:t>
        <a:bodyPr/>
        <a:lstStyle/>
        <a:p>
          <a:endParaRPr lang="en-US"/>
        </a:p>
      </dgm:t>
    </dgm:pt>
    <dgm:pt modelId="{FD562759-C598-4254-B54D-C11C599CBDDC}" type="pres">
      <dgm:prSet presAssocID="{34152522-D056-4C04-8511-65739486AAE0}" presName="diagram" presStyleCnt="0">
        <dgm:presLayoutVars>
          <dgm:dir/>
          <dgm:resizeHandles val="exact"/>
        </dgm:presLayoutVars>
      </dgm:prSet>
      <dgm:spPr/>
    </dgm:pt>
    <dgm:pt modelId="{7C4530F0-BAD4-47E1-AE09-32464A9A1C80}" type="pres">
      <dgm:prSet presAssocID="{D6DC8574-6BFB-44E0-9048-DB76AC4AB295}" presName="node" presStyleLbl="node1" presStyleIdx="0" presStyleCnt="6">
        <dgm:presLayoutVars>
          <dgm:bulletEnabled val="1"/>
        </dgm:presLayoutVars>
      </dgm:prSet>
      <dgm:spPr/>
    </dgm:pt>
    <dgm:pt modelId="{841D79A3-B062-4F5C-BE0D-17924E710C29}" type="pres">
      <dgm:prSet presAssocID="{25C6BDC9-94D6-45FA-A6DA-1FE625230A8E}" presName="sibTrans" presStyleCnt="0"/>
      <dgm:spPr/>
    </dgm:pt>
    <dgm:pt modelId="{C6DB1313-CCE8-4D14-B131-B0081DF9EDE2}" type="pres">
      <dgm:prSet presAssocID="{B1DDBCE7-A57D-4078-8923-7F8371F99E7D}" presName="node" presStyleLbl="node1" presStyleIdx="1" presStyleCnt="6">
        <dgm:presLayoutVars>
          <dgm:bulletEnabled val="1"/>
        </dgm:presLayoutVars>
      </dgm:prSet>
      <dgm:spPr/>
    </dgm:pt>
    <dgm:pt modelId="{C75253E3-27F3-439B-B45A-A2AFB33B1E5B}" type="pres">
      <dgm:prSet presAssocID="{3D1C5138-08DF-4AED-BBB9-02CEA405C72D}" presName="sibTrans" presStyleCnt="0"/>
      <dgm:spPr/>
    </dgm:pt>
    <dgm:pt modelId="{ACA085A3-6C8B-4920-BEE2-7BC95484F64B}" type="pres">
      <dgm:prSet presAssocID="{28B46FB6-8052-4FEF-8979-64B821D97BCB}" presName="node" presStyleLbl="node1" presStyleIdx="2" presStyleCnt="6">
        <dgm:presLayoutVars>
          <dgm:bulletEnabled val="1"/>
        </dgm:presLayoutVars>
      </dgm:prSet>
      <dgm:spPr/>
    </dgm:pt>
    <dgm:pt modelId="{3630673E-699C-4D9D-98EF-134D53CFB715}" type="pres">
      <dgm:prSet presAssocID="{7E3CC4C8-E8A6-4667-9869-0EFB8DC708B8}" presName="sibTrans" presStyleCnt="0"/>
      <dgm:spPr/>
    </dgm:pt>
    <dgm:pt modelId="{FE2764D6-E947-461F-95B5-4CC4CA30A987}" type="pres">
      <dgm:prSet presAssocID="{F483302B-AE36-485C-AB63-FB7BFA4E67A7}" presName="node" presStyleLbl="node1" presStyleIdx="3" presStyleCnt="6">
        <dgm:presLayoutVars>
          <dgm:bulletEnabled val="1"/>
        </dgm:presLayoutVars>
      </dgm:prSet>
      <dgm:spPr/>
    </dgm:pt>
    <dgm:pt modelId="{647B78BD-99A0-4824-8431-A02C59DD4064}" type="pres">
      <dgm:prSet presAssocID="{23B299B5-AE73-45B0-BA26-612F27B32A5B}" presName="sibTrans" presStyleCnt="0"/>
      <dgm:spPr/>
    </dgm:pt>
    <dgm:pt modelId="{22166AFE-6847-4986-A5E4-6F80D2CF6CE6}" type="pres">
      <dgm:prSet presAssocID="{DD2B38D1-7901-41F7-B6C4-060AD2702B1E}" presName="node" presStyleLbl="node1" presStyleIdx="4" presStyleCnt="6">
        <dgm:presLayoutVars>
          <dgm:bulletEnabled val="1"/>
        </dgm:presLayoutVars>
      </dgm:prSet>
      <dgm:spPr/>
    </dgm:pt>
    <dgm:pt modelId="{FABBD048-62E4-4936-8F38-F29D7B6F60E4}" type="pres">
      <dgm:prSet presAssocID="{DF6D46D5-D918-40C8-87D3-940E17B0437F}" presName="sibTrans" presStyleCnt="0"/>
      <dgm:spPr/>
    </dgm:pt>
    <dgm:pt modelId="{A9960BA7-4B83-4612-9E80-CBFC073AAAF3}" type="pres">
      <dgm:prSet presAssocID="{F5F59B58-5DA8-4B8C-9648-D3CA4BB82053}" presName="node" presStyleLbl="node1" presStyleIdx="5" presStyleCnt="6">
        <dgm:presLayoutVars>
          <dgm:bulletEnabled val="1"/>
        </dgm:presLayoutVars>
      </dgm:prSet>
      <dgm:spPr/>
    </dgm:pt>
  </dgm:ptLst>
  <dgm:cxnLst>
    <dgm:cxn modelId="{A4EAB20C-0B5D-4B98-B555-191753D76C51}" srcId="{34152522-D056-4C04-8511-65739486AAE0}" destId="{F483302B-AE36-485C-AB63-FB7BFA4E67A7}" srcOrd="3" destOrd="0" parTransId="{04F366E7-EB2D-4E3E-B7FE-F313BCFCC6A9}" sibTransId="{23B299B5-AE73-45B0-BA26-612F27B32A5B}"/>
    <dgm:cxn modelId="{98052E0D-BBF7-4227-A013-1B201F142A3C}" type="presOf" srcId="{B1DDBCE7-A57D-4078-8923-7F8371F99E7D}" destId="{C6DB1313-CCE8-4D14-B131-B0081DF9EDE2}" srcOrd="0" destOrd="0" presId="urn:microsoft.com/office/officeart/2005/8/layout/default"/>
    <dgm:cxn modelId="{C6D61C13-8DFD-4BD8-B6C9-76B88CC3AD38}" type="presOf" srcId="{D6DC8574-6BFB-44E0-9048-DB76AC4AB295}" destId="{7C4530F0-BAD4-47E1-AE09-32464A9A1C80}" srcOrd="0" destOrd="0" presId="urn:microsoft.com/office/officeart/2005/8/layout/default"/>
    <dgm:cxn modelId="{8B816F2C-03C2-4036-A299-2E21DC513D92}" srcId="{34152522-D056-4C04-8511-65739486AAE0}" destId="{B1DDBCE7-A57D-4078-8923-7F8371F99E7D}" srcOrd="1" destOrd="0" parTransId="{7D2B5882-F9B6-4171-B999-99B7C1CA683E}" sibTransId="{3D1C5138-08DF-4AED-BBB9-02CEA405C72D}"/>
    <dgm:cxn modelId="{668AED43-80ED-476F-B543-77037F0D626B}" srcId="{34152522-D056-4C04-8511-65739486AAE0}" destId="{D6DC8574-6BFB-44E0-9048-DB76AC4AB295}" srcOrd="0" destOrd="0" parTransId="{4FF30A29-F468-4E0E-9E2B-5D2D2E001F42}" sibTransId="{25C6BDC9-94D6-45FA-A6DA-1FE625230A8E}"/>
    <dgm:cxn modelId="{24C61174-EAA0-42AC-B454-C3550C289668}" srcId="{34152522-D056-4C04-8511-65739486AAE0}" destId="{DD2B38D1-7901-41F7-B6C4-060AD2702B1E}" srcOrd="4" destOrd="0" parTransId="{316BC523-C738-474E-82F4-3EDEA3E34951}" sibTransId="{DF6D46D5-D918-40C8-87D3-940E17B0437F}"/>
    <dgm:cxn modelId="{9A488C56-D0CF-457F-870D-FC8D27E0EB41}" type="presOf" srcId="{28B46FB6-8052-4FEF-8979-64B821D97BCB}" destId="{ACA085A3-6C8B-4920-BEE2-7BC95484F64B}" srcOrd="0" destOrd="0" presId="urn:microsoft.com/office/officeart/2005/8/layout/default"/>
    <dgm:cxn modelId="{F34A207A-A961-4183-ADD4-B19FBF99983F}" type="presOf" srcId="{34152522-D056-4C04-8511-65739486AAE0}" destId="{FD562759-C598-4254-B54D-C11C599CBDDC}" srcOrd="0" destOrd="0" presId="urn:microsoft.com/office/officeart/2005/8/layout/default"/>
    <dgm:cxn modelId="{26109B83-3BD6-442E-ACBE-2CB15F94D09E}" type="presOf" srcId="{F5F59B58-5DA8-4B8C-9648-D3CA4BB82053}" destId="{A9960BA7-4B83-4612-9E80-CBFC073AAAF3}" srcOrd="0" destOrd="0" presId="urn:microsoft.com/office/officeart/2005/8/layout/default"/>
    <dgm:cxn modelId="{434200BD-0666-4DBE-800C-778896674F6C}" srcId="{34152522-D056-4C04-8511-65739486AAE0}" destId="{28B46FB6-8052-4FEF-8979-64B821D97BCB}" srcOrd="2" destOrd="0" parTransId="{21452732-FBAD-4665-B6F6-73A98DA82568}" sibTransId="{7E3CC4C8-E8A6-4667-9869-0EFB8DC708B8}"/>
    <dgm:cxn modelId="{D56607C2-778E-4253-A918-3F2AC30E7F8A}" type="presOf" srcId="{DD2B38D1-7901-41F7-B6C4-060AD2702B1E}" destId="{22166AFE-6847-4986-A5E4-6F80D2CF6CE6}" srcOrd="0" destOrd="0" presId="urn:microsoft.com/office/officeart/2005/8/layout/default"/>
    <dgm:cxn modelId="{A95354EC-19C3-4FFD-AD44-6EF0F877A864}" type="presOf" srcId="{F483302B-AE36-485C-AB63-FB7BFA4E67A7}" destId="{FE2764D6-E947-461F-95B5-4CC4CA30A987}" srcOrd="0" destOrd="0" presId="urn:microsoft.com/office/officeart/2005/8/layout/default"/>
    <dgm:cxn modelId="{3D059FFE-6269-4A65-8128-D401EA30A63F}" srcId="{34152522-D056-4C04-8511-65739486AAE0}" destId="{F5F59B58-5DA8-4B8C-9648-D3CA4BB82053}" srcOrd="5" destOrd="0" parTransId="{03FB686C-D070-40AB-BA6C-D9D08A7B9398}" sibTransId="{548B8456-3E67-4BB8-A35E-A400ADA7DD1F}"/>
    <dgm:cxn modelId="{F87D9E84-B687-4A3C-A907-0D6A86CE874A}" type="presParOf" srcId="{FD562759-C598-4254-B54D-C11C599CBDDC}" destId="{7C4530F0-BAD4-47E1-AE09-32464A9A1C80}" srcOrd="0" destOrd="0" presId="urn:microsoft.com/office/officeart/2005/8/layout/default"/>
    <dgm:cxn modelId="{9F87139E-0D44-44B2-924C-04A52C83FCC7}" type="presParOf" srcId="{FD562759-C598-4254-B54D-C11C599CBDDC}" destId="{841D79A3-B062-4F5C-BE0D-17924E710C29}" srcOrd="1" destOrd="0" presId="urn:microsoft.com/office/officeart/2005/8/layout/default"/>
    <dgm:cxn modelId="{6E51C5ED-C71A-4CA8-BC98-311AE5B19403}" type="presParOf" srcId="{FD562759-C598-4254-B54D-C11C599CBDDC}" destId="{C6DB1313-CCE8-4D14-B131-B0081DF9EDE2}" srcOrd="2" destOrd="0" presId="urn:microsoft.com/office/officeart/2005/8/layout/default"/>
    <dgm:cxn modelId="{9E7DAFE0-9ED0-41D6-B121-8D155E583716}" type="presParOf" srcId="{FD562759-C598-4254-B54D-C11C599CBDDC}" destId="{C75253E3-27F3-439B-B45A-A2AFB33B1E5B}" srcOrd="3" destOrd="0" presId="urn:microsoft.com/office/officeart/2005/8/layout/default"/>
    <dgm:cxn modelId="{8ADF9494-DD9F-4158-B7EF-1F4B1FCB33A9}" type="presParOf" srcId="{FD562759-C598-4254-B54D-C11C599CBDDC}" destId="{ACA085A3-6C8B-4920-BEE2-7BC95484F64B}" srcOrd="4" destOrd="0" presId="urn:microsoft.com/office/officeart/2005/8/layout/default"/>
    <dgm:cxn modelId="{D6E8CB95-F79E-4EED-A297-771CF365FA06}" type="presParOf" srcId="{FD562759-C598-4254-B54D-C11C599CBDDC}" destId="{3630673E-699C-4D9D-98EF-134D53CFB715}" srcOrd="5" destOrd="0" presId="urn:microsoft.com/office/officeart/2005/8/layout/default"/>
    <dgm:cxn modelId="{963F1D95-7632-47A1-91C4-2C6BA0349EF5}" type="presParOf" srcId="{FD562759-C598-4254-B54D-C11C599CBDDC}" destId="{FE2764D6-E947-461F-95B5-4CC4CA30A987}" srcOrd="6" destOrd="0" presId="urn:microsoft.com/office/officeart/2005/8/layout/default"/>
    <dgm:cxn modelId="{4E3E0850-8CCF-4F3E-98CD-C0B939281F0C}" type="presParOf" srcId="{FD562759-C598-4254-B54D-C11C599CBDDC}" destId="{647B78BD-99A0-4824-8431-A02C59DD4064}" srcOrd="7" destOrd="0" presId="urn:microsoft.com/office/officeart/2005/8/layout/default"/>
    <dgm:cxn modelId="{73F0B546-4D52-403F-B777-05671C47B672}" type="presParOf" srcId="{FD562759-C598-4254-B54D-C11C599CBDDC}" destId="{22166AFE-6847-4986-A5E4-6F80D2CF6CE6}" srcOrd="8" destOrd="0" presId="urn:microsoft.com/office/officeart/2005/8/layout/default"/>
    <dgm:cxn modelId="{531F2A54-5C58-4414-B2D1-8BCC55BF33E9}" type="presParOf" srcId="{FD562759-C598-4254-B54D-C11C599CBDDC}" destId="{FABBD048-62E4-4936-8F38-F29D7B6F60E4}" srcOrd="9" destOrd="0" presId="urn:microsoft.com/office/officeart/2005/8/layout/default"/>
    <dgm:cxn modelId="{C409ACA9-8C74-42A1-80FE-A965D476437D}" type="presParOf" srcId="{FD562759-C598-4254-B54D-C11C599CBDDC}" destId="{A9960BA7-4B83-4612-9E80-CBFC073AAAF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39AD59-CF0D-4471-AAFF-D61AF3C163A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1BCC425-7F9D-47C4-ABEB-8E92B08D2082}">
      <dgm:prSet/>
      <dgm:spPr>
        <a:solidFill>
          <a:schemeClr val="accent1">
            <a:lumMod val="75000"/>
          </a:schemeClr>
        </a:solidFill>
      </dgm:spPr>
      <dgm:t>
        <a:bodyPr/>
        <a:lstStyle/>
        <a:p>
          <a:r>
            <a:rPr lang="en-US"/>
            <a:t>Chinese Construct, the order is important.</a:t>
          </a:r>
        </a:p>
      </dgm:t>
    </dgm:pt>
    <dgm:pt modelId="{653173D7-9651-4B1F-AEA4-00DFA01A3ED4}" type="parTrans" cxnId="{82B8FB1D-8EAA-48F3-AC02-AA3C3D924420}">
      <dgm:prSet/>
      <dgm:spPr/>
      <dgm:t>
        <a:bodyPr/>
        <a:lstStyle/>
        <a:p>
          <a:endParaRPr lang="en-US"/>
        </a:p>
      </dgm:t>
    </dgm:pt>
    <dgm:pt modelId="{B0B1C0F3-7C37-466F-B584-41DE35BC7B7F}" type="sibTrans" cxnId="{82B8FB1D-8EAA-48F3-AC02-AA3C3D924420}">
      <dgm:prSet/>
      <dgm:spPr/>
      <dgm:t>
        <a:bodyPr/>
        <a:lstStyle/>
        <a:p>
          <a:endParaRPr lang="en-US"/>
        </a:p>
      </dgm:t>
    </dgm:pt>
    <dgm:pt modelId="{AF84771F-C009-494D-A267-0226C3019ADB}">
      <dgm:prSet/>
      <dgm:spPr>
        <a:solidFill>
          <a:schemeClr val="accent2">
            <a:lumMod val="50000"/>
          </a:schemeClr>
        </a:solidFill>
      </dgm:spPr>
      <dgm:t>
        <a:bodyPr/>
        <a:lstStyle/>
        <a:p>
          <a:r>
            <a:rPr lang="en-US"/>
            <a:t>Reform  in NK context means: </a:t>
          </a:r>
        </a:p>
      </dgm:t>
    </dgm:pt>
    <dgm:pt modelId="{1341AF8C-C3B5-457E-B969-89C4DE338F3F}" type="parTrans" cxnId="{698C17D9-24C7-4B97-B049-07F6D14466EC}">
      <dgm:prSet/>
      <dgm:spPr/>
      <dgm:t>
        <a:bodyPr/>
        <a:lstStyle/>
        <a:p>
          <a:endParaRPr lang="en-US"/>
        </a:p>
      </dgm:t>
    </dgm:pt>
    <dgm:pt modelId="{6208558A-96E6-44A0-BF86-01C3C0071F2C}" type="sibTrans" cxnId="{698C17D9-24C7-4B97-B049-07F6D14466EC}">
      <dgm:prSet/>
      <dgm:spPr/>
      <dgm:t>
        <a:bodyPr/>
        <a:lstStyle/>
        <a:p>
          <a:endParaRPr lang="en-US"/>
        </a:p>
      </dgm:t>
    </dgm:pt>
    <dgm:pt modelId="{01E64CCE-C9B9-4808-A5F0-113003B1C7BE}">
      <dgm:prSet/>
      <dgm:spPr/>
      <dgm:t>
        <a:bodyPr/>
        <a:lstStyle/>
        <a:p>
          <a:r>
            <a:rPr lang="en-US" dirty="0"/>
            <a:t>Unify price and wage system</a:t>
          </a:r>
        </a:p>
      </dgm:t>
    </dgm:pt>
    <dgm:pt modelId="{BBC87AC5-43CD-40E4-9423-0876195B9E77}" type="parTrans" cxnId="{973C3278-3072-4D30-94A1-658C8F420F64}">
      <dgm:prSet/>
      <dgm:spPr/>
      <dgm:t>
        <a:bodyPr/>
        <a:lstStyle/>
        <a:p>
          <a:endParaRPr lang="en-US"/>
        </a:p>
      </dgm:t>
    </dgm:pt>
    <dgm:pt modelId="{AF8C737F-07F7-40F9-BE21-7FD40746C45B}" type="sibTrans" cxnId="{973C3278-3072-4D30-94A1-658C8F420F64}">
      <dgm:prSet/>
      <dgm:spPr/>
      <dgm:t>
        <a:bodyPr/>
        <a:lstStyle/>
        <a:p>
          <a:endParaRPr lang="en-US"/>
        </a:p>
      </dgm:t>
    </dgm:pt>
    <dgm:pt modelId="{D2E3917A-25D4-4DE8-8132-CFE412B0B4C4}">
      <dgm:prSet/>
      <dgm:spPr/>
      <dgm:t>
        <a:bodyPr/>
        <a:lstStyle/>
        <a:p>
          <a:r>
            <a:rPr lang="en-US" dirty="0"/>
            <a:t>Establish some private property rights</a:t>
          </a:r>
        </a:p>
      </dgm:t>
    </dgm:pt>
    <dgm:pt modelId="{982D26BD-26F8-46AA-9154-4E3146EAE516}" type="parTrans" cxnId="{046A534B-B148-4259-8BF9-7E2A5D3FF171}">
      <dgm:prSet/>
      <dgm:spPr/>
      <dgm:t>
        <a:bodyPr/>
        <a:lstStyle/>
        <a:p>
          <a:endParaRPr lang="en-US"/>
        </a:p>
      </dgm:t>
    </dgm:pt>
    <dgm:pt modelId="{452E0801-2ACA-468F-91D6-3BD419794387}" type="sibTrans" cxnId="{046A534B-B148-4259-8BF9-7E2A5D3FF171}">
      <dgm:prSet/>
      <dgm:spPr/>
      <dgm:t>
        <a:bodyPr/>
        <a:lstStyle/>
        <a:p>
          <a:endParaRPr lang="en-US"/>
        </a:p>
      </dgm:t>
    </dgm:pt>
    <dgm:pt modelId="{16C569E8-8DA8-48EC-ACE2-CE0035513A0F}">
      <dgm:prSet/>
      <dgm:spPr/>
      <dgm:t>
        <a:bodyPr/>
        <a:lstStyle/>
        <a:p>
          <a:r>
            <a:rPr lang="en-US" dirty="0"/>
            <a:t>Decollectivize agriculture</a:t>
          </a:r>
        </a:p>
      </dgm:t>
    </dgm:pt>
    <dgm:pt modelId="{B354B375-3ED2-461A-956D-13DF1CE7AE7F}" type="parTrans" cxnId="{BC9FD9FB-AD30-48D1-9E9F-E1F3056B6AC2}">
      <dgm:prSet/>
      <dgm:spPr/>
      <dgm:t>
        <a:bodyPr/>
        <a:lstStyle/>
        <a:p>
          <a:endParaRPr lang="en-US"/>
        </a:p>
      </dgm:t>
    </dgm:pt>
    <dgm:pt modelId="{46E5FD59-912C-4DE7-8631-F3491A206516}" type="sibTrans" cxnId="{BC9FD9FB-AD30-48D1-9E9F-E1F3056B6AC2}">
      <dgm:prSet/>
      <dgm:spPr/>
      <dgm:t>
        <a:bodyPr/>
        <a:lstStyle/>
        <a:p>
          <a:endParaRPr lang="en-US"/>
        </a:p>
      </dgm:t>
    </dgm:pt>
    <dgm:pt modelId="{90501E7F-2796-4529-9699-6B64FC5FC556}">
      <dgm:prSet/>
      <dgm:spPr/>
      <dgm:t>
        <a:bodyPr/>
        <a:lstStyle/>
        <a:p>
          <a:r>
            <a:rPr lang="en-US" dirty="0"/>
            <a:t>Create new money and banking system, using interest  rate to encourage private savings and direct investment to best uses.  (SK model)</a:t>
          </a:r>
        </a:p>
      </dgm:t>
    </dgm:pt>
    <dgm:pt modelId="{CAD4C52A-96E7-4838-A26A-FBAA20531632}" type="parTrans" cxnId="{DEF977A2-8073-4304-9497-9C72FE664050}">
      <dgm:prSet/>
      <dgm:spPr/>
      <dgm:t>
        <a:bodyPr/>
        <a:lstStyle/>
        <a:p>
          <a:endParaRPr lang="en-US"/>
        </a:p>
      </dgm:t>
    </dgm:pt>
    <dgm:pt modelId="{D995BEC6-629B-4ED6-B9A1-AC579392A8DC}" type="sibTrans" cxnId="{DEF977A2-8073-4304-9497-9C72FE664050}">
      <dgm:prSet/>
      <dgm:spPr/>
      <dgm:t>
        <a:bodyPr/>
        <a:lstStyle/>
        <a:p>
          <a:endParaRPr lang="en-US"/>
        </a:p>
      </dgm:t>
    </dgm:pt>
    <dgm:pt modelId="{05B727D3-E0DE-4091-82B6-0511016C4A09}">
      <dgm:prSet/>
      <dgm:spPr/>
      <dgm:t>
        <a:bodyPr/>
        <a:lstStyle/>
        <a:p>
          <a:r>
            <a:rPr lang="en-US" dirty="0"/>
            <a:t>Raise pay but shrink size of huge bureaucracy and military</a:t>
          </a:r>
        </a:p>
      </dgm:t>
    </dgm:pt>
    <dgm:pt modelId="{E05CB5E7-564B-43BB-96C2-9E32359933EE}" type="parTrans" cxnId="{1B42AFF9-A9EC-4E2E-94D4-F94174882769}">
      <dgm:prSet/>
      <dgm:spPr/>
      <dgm:t>
        <a:bodyPr/>
        <a:lstStyle/>
        <a:p>
          <a:endParaRPr lang="en-US"/>
        </a:p>
      </dgm:t>
    </dgm:pt>
    <dgm:pt modelId="{973E1EE4-6DDD-4DAF-9EC5-B266498DF8A5}" type="sibTrans" cxnId="{1B42AFF9-A9EC-4E2E-94D4-F94174882769}">
      <dgm:prSet/>
      <dgm:spPr/>
      <dgm:t>
        <a:bodyPr/>
        <a:lstStyle/>
        <a:p>
          <a:endParaRPr lang="en-US"/>
        </a:p>
      </dgm:t>
    </dgm:pt>
    <dgm:pt modelId="{D2E84AAE-0004-4001-945E-18DFAAFD6A22}">
      <dgm:prSet/>
      <dgm:spPr/>
      <dgm:t>
        <a:bodyPr/>
        <a:lstStyle/>
        <a:p>
          <a:r>
            <a:rPr lang="en-US"/>
            <a:t>Privatize significant state assets including major factories.</a:t>
          </a:r>
        </a:p>
      </dgm:t>
    </dgm:pt>
    <dgm:pt modelId="{20909608-78C3-4018-A609-0BC91AF413E9}" type="parTrans" cxnId="{A26FAF09-5B0F-443A-9876-E1FEF69E057E}">
      <dgm:prSet/>
      <dgm:spPr/>
      <dgm:t>
        <a:bodyPr/>
        <a:lstStyle/>
        <a:p>
          <a:endParaRPr lang="en-US"/>
        </a:p>
      </dgm:t>
    </dgm:pt>
    <dgm:pt modelId="{5C776AC5-F4A4-40BF-BE86-167D4CB27AE5}" type="sibTrans" cxnId="{A26FAF09-5B0F-443A-9876-E1FEF69E057E}">
      <dgm:prSet/>
      <dgm:spPr/>
      <dgm:t>
        <a:bodyPr/>
        <a:lstStyle/>
        <a:p>
          <a:endParaRPr lang="en-US"/>
        </a:p>
      </dgm:t>
    </dgm:pt>
    <dgm:pt modelId="{AC81F251-20EF-4C22-AF24-10193905F82D}">
      <dgm:prSet/>
      <dgm:spPr/>
      <dgm:t>
        <a:bodyPr/>
        <a:lstStyle/>
        <a:p>
          <a:r>
            <a:rPr lang="en-US"/>
            <a:t>Establish tax system and transparent budget.</a:t>
          </a:r>
        </a:p>
      </dgm:t>
    </dgm:pt>
    <dgm:pt modelId="{5661D3C0-00A3-4CE9-B352-AFD2773E40CF}" type="parTrans" cxnId="{754CCAA6-7845-43FB-91FD-8CCC754CFAF5}">
      <dgm:prSet/>
      <dgm:spPr/>
      <dgm:t>
        <a:bodyPr/>
        <a:lstStyle/>
        <a:p>
          <a:endParaRPr lang="en-US"/>
        </a:p>
      </dgm:t>
    </dgm:pt>
    <dgm:pt modelId="{4D4ADADC-DEED-46E5-B2DA-F11C397B7F02}" type="sibTrans" cxnId="{754CCAA6-7845-43FB-91FD-8CCC754CFAF5}">
      <dgm:prSet/>
      <dgm:spPr/>
      <dgm:t>
        <a:bodyPr/>
        <a:lstStyle/>
        <a:p>
          <a:endParaRPr lang="en-US"/>
        </a:p>
      </dgm:t>
    </dgm:pt>
    <dgm:pt modelId="{DBF640C6-AF59-44CB-88F5-122C89905445}">
      <dgm:prSet/>
      <dgm:spPr>
        <a:solidFill>
          <a:schemeClr val="accent3">
            <a:lumMod val="75000"/>
          </a:schemeClr>
        </a:solidFill>
      </dgm:spPr>
      <dgm:t>
        <a:bodyPr/>
        <a:lstStyle/>
        <a:p>
          <a:r>
            <a:rPr lang="en-US" dirty="0"/>
            <a:t>This could put economy on moderate growth track, without foreign opening. </a:t>
          </a:r>
        </a:p>
      </dgm:t>
    </dgm:pt>
    <dgm:pt modelId="{569DB7CF-D582-427D-925C-BE424AC45B29}" type="parTrans" cxnId="{F6E5B9E1-140F-400D-9DEA-453D2D841D7B}">
      <dgm:prSet/>
      <dgm:spPr/>
      <dgm:t>
        <a:bodyPr/>
        <a:lstStyle/>
        <a:p>
          <a:endParaRPr lang="en-US"/>
        </a:p>
      </dgm:t>
    </dgm:pt>
    <dgm:pt modelId="{C090DC45-1A41-4408-85EF-29D31330C27F}" type="sibTrans" cxnId="{F6E5B9E1-140F-400D-9DEA-453D2D841D7B}">
      <dgm:prSet/>
      <dgm:spPr/>
      <dgm:t>
        <a:bodyPr/>
        <a:lstStyle/>
        <a:p>
          <a:endParaRPr lang="en-US"/>
        </a:p>
      </dgm:t>
    </dgm:pt>
    <dgm:pt modelId="{30F98D7D-ADF5-4D4A-8E2D-A5829CD0B852}">
      <dgm:prSet/>
      <dgm:spPr>
        <a:solidFill>
          <a:srgbClr val="C00000"/>
        </a:solidFill>
      </dgm:spPr>
      <dgm:t>
        <a:bodyPr/>
        <a:lstStyle/>
        <a:p>
          <a:r>
            <a:rPr lang="en-US" dirty="0"/>
            <a:t>Reform then leads to Opening, and massive engagement with rest of world.  Breakout economic growth would  ensue. </a:t>
          </a:r>
        </a:p>
      </dgm:t>
    </dgm:pt>
    <dgm:pt modelId="{1AC9A313-F0D5-487B-9F3A-5F9810C50139}" type="parTrans" cxnId="{FEE4AF34-23D4-430A-8AA3-77B009D34753}">
      <dgm:prSet/>
      <dgm:spPr/>
      <dgm:t>
        <a:bodyPr/>
        <a:lstStyle/>
        <a:p>
          <a:endParaRPr lang="en-US"/>
        </a:p>
      </dgm:t>
    </dgm:pt>
    <dgm:pt modelId="{BE667342-B55B-41F8-9C78-FF3B743C835E}" type="sibTrans" cxnId="{FEE4AF34-23D4-430A-8AA3-77B009D34753}">
      <dgm:prSet/>
      <dgm:spPr/>
      <dgm:t>
        <a:bodyPr/>
        <a:lstStyle/>
        <a:p>
          <a:endParaRPr lang="en-US"/>
        </a:p>
      </dgm:t>
    </dgm:pt>
    <dgm:pt modelId="{98A0A07D-CCA2-48A9-A057-0666744F5370}" type="pres">
      <dgm:prSet presAssocID="{2639AD59-CF0D-4471-AAFF-D61AF3C163A7}" presName="linear" presStyleCnt="0">
        <dgm:presLayoutVars>
          <dgm:animLvl val="lvl"/>
          <dgm:resizeHandles val="exact"/>
        </dgm:presLayoutVars>
      </dgm:prSet>
      <dgm:spPr/>
    </dgm:pt>
    <dgm:pt modelId="{1214EF39-C44C-4363-B17A-8CA96448883A}" type="pres">
      <dgm:prSet presAssocID="{91BCC425-7F9D-47C4-ABEB-8E92B08D2082}" presName="parentText" presStyleLbl="node1" presStyleIdx="0" presStyleCnt="4">
        <dgm:presLayoutVars>
          <dgm:chMax val="0"/>
          <dgm:bulletEnabled val="1"/>
        </dgm:presLayoutVars>
      </dgm:prSet>
      <dgm:spPr/>
    </dgm:pt>
    <dgm:pt modelId="{4EDECEBC-AE5A-463A-B199-41F460787C19}" type="pres">
      <dgm:prSet presAssocID="{B0B1C0F3-7C37-466F-B584-41DE35BC7B7F}" presName="spacer" presStyleCnt="0"/>
      <dgm:spPr/>
    </dgm:pt>
    <dgm:pt modelId="{EE9CA372-00C7-4765-9E3A-CE8F07632A39}" type="pres">
      <dgm:prSet presAssocID="{AF84771F-C009-494D-A267-0226C3019ADB}" presName="parentText" presStyleLbl="node1" presStyleIdx="1" presStyleCnt="4">
        <dgm:presLayoutVars>
          <dgm:chMax val="0"/>
          <dgm:bulletEnabled val="1"/>
        </dgm:presLayoutVars>
      </dgm:prSet>
      <dgm:spPr/>
    </dgm:pt>
    <dgm:pt modelId="{A25E483F-9896-42C0-AD12-C38EC41F48A8}" type="pres">
      <dgm:prSet presAssocID="{AF84771F-C009-494D-A267-0226C3019ADB}" presName="childText" presStyleLbl="revTx" presStyleIdx="0" presStyleCnt="1">
        <dgm:presLayoutVars>
          <dgm:bulletEnabled val="1"/>
        </dgm:presLayoutVars>
      </dgm:prSet>
      <dgm:spPr/>
    </dgm:pt>
    <dgm:pt modelId="{647502A5-E48D-4531-8137-441CABFD6909}" type="pres">
      <dgm:prSet presAssocID="{DBF640C6-AF59-44CB-88F5-122C89905445}" presName="parentText" presStyleLbl="node1" presStyleIdx="2" presStyleCnt="4">
        <dgm:presLayoutVars>
          <dgm:chMax val="0"/>
          <dgm:bulletEnabled val="1"/>
        </dgm:presLayoutVars>
      </dgm:prSet>
      <dgm:spPr/>
    </dgm:pt>
    <dgm:pt modelId="{3015AB88-491B-4D9E-8597-EC56D84F0A7A}" type="pres">
      <dgm:prSet presAssocID="{C090DC45-1A41-4408-85EF-29D31330C27F}" presName="spacer" presStyleCnt="0"/>
      <dgm:spPr/>
    </dgm:pt>
    <dgm:pt modelId="{D3C7D8AD-04A0-4211-BDDB-0C19D92D7301}" type="pres">
      <dgm:prSet presAssocID="{30F98D7D-ADF5-4D4A-8E2D-A5829CD0B852}" presName="parentText" presStyleLbl="node1" presStyleIdx="3" presStyleCnt="4">
        <dgm:presLayoutVars>
          <dgm:chMax val="0"/>
          <dgm:bulletEnabled val="1"/>
        </dgm:presLayoutVars>
      </dgm:prSet>
      <dgm:spPr/>
    </dgm:pt>
  </dgm:ptLst>
  <dgm:cxnLst>
    <dgm:cxn modelId="{E69CB008-830C-4BBD-A1CC-B49B47960A6B}" type="presOf" srcId="{05B727D3-E0DE-4091-82B6-0511016C4A09}" destId="{A25E483F-9896-42C0-AD12-C38EC41F48A8}" srcOrd="0" destOrd="4" presId="urn:microsoft.com/office/officeart/2005/8/layout/vList2"/>
    <dgm:cxn modelId="{A26FAF09-5B0F-443A-9876-E1FEF69E057E}" srcId="{AF84771F-C009-494D-A267-0226C3019ADB}" destId="{D2E84AAE-0004-4001-945E-18DFAAFD6A22}" srcOrd="5" destOrd="0" parTransId="{20909608-78C3-4018-A609-0BC91AF413E9}" sibTransId="{5C776AC5-F4A4-40BF-BE86-167D4CB27AE5}"/>
    <dgm:cxn modelId="{35696C0F-2EA3-4878-BAB5-FC5F40A8FF71}" type="presOf" srcId="{91BCC425-7F9D-47C4-ABEB-8E92B08D2082}" destId="{1214EF39-C44C-4363-B17A-8CA96448883A}" srcOrd="0" destOrd="0" presId="urn:microsoft.com/office/officeart/2005/8/layout/vList2"/>
    <dgm:cxn modelId="{AA4F7512-63BC-4115-80C8-48550D0EBE2E}" type="presOf" srcId="{2639AD59-CF0D-4471-AAFF-D61AF3C163A7}" destId="{98A0A07D-CCA2-48A9-A057-0666744F5370}" srcOrd="0" destOrd="0" presId="urn:microsoft.com/office/officeart/2005/8/layout/vList2"/>
    <dgm:cxn modelId="{82B8FB1D-8EAA-48F3-AC02-AA3C3D924420}" srcId="{2639AD59-CF0D-4471-AAFF-D61AF3C163A7}" destId="{91BCC425-7F9D-47C4-ABEB-8E92B08D2082}" srcOrd="0" destOrd="0" parTransId="{653173D7-9651-4B1F-AEA4-00DFA01A3ED4}" sibTransId="{B0B1C0F3-7C37-466F-B584-41DE35BC7B7F}"/>
    <dgm:cxn modelId="{FEE4AF34-23D4-430A-8AA3-77B009D34753}" srcId="{2639AD59-CF0D-4471-AAFF-D61AF3C163A7}" destId="{30F98D7D-ADF5-4D4A-8E2D-A5829CD0B852}" srcOrd="3" destOrd="0" parTransId="{1AC9A313-F0D5-487B-9F3A-5F9810C50139}" sibTransId="{BE667342-B55B-41F8-9C78-FF3B743C835E}"/>
    <dgm:cxn modelId="{046A534B-B148-4259-8BF9-7E2A5D3FF171}" srcId="{AF84771F-C009-494D-A267-0226C3019ADB}" destId="{D2E3917A-25D4-4DE8-8132-CFE412B0B4C4}" srcOrd="1" destOrd="0" parTransId="{982D26BD-26F8-46AA-9154-4E3146EAE516}" sibTransId="{452E0801-2ACA-468F-91D6-3BD419794387}"/>
    <dgm:cxn modelId="{5F0A0871-5A7C-47F1-81DC-ACBEE6F17F16}" type="presOf" srcId="{D2E84AAE-0004-4001-945E-18DFAAFD6A22}" destId="{A25E483F-9896-42C0-AD12-C38EC41F48A8}" srcOrd="0" destOrd="5" presId="urn:microsoft.com/office/officeart/2005/8/layout/vList2"/>
    <dgm:cxn modelId="{6D272355-0830-4B47-A7D9-7771FE4AFBB3}" type="presOf" srcId="{D2E3917A-25D4-4DE8-8132-CFE412B0B4C4}" destId="{A25E483F-9896-42C0-AD12-C38EC41F48A8}" srcOrd="0" destOrd="1" presId="urn:microsoft.com/office/officeart/2005/8/layout/vList2"/>
    <dgm:cxn modelId="{973C3278-3072-4D30-94A1-658C8F420F64}" srcId="{AF84771F-C009-494D-A267-0226C3019ADB}" destId="{01E64CCE-C9B9-4808-A5F0-113003B1C7BE}" srcOrd="0" destOrd="0" parTransId="{BBC87AC5-43CD-40E4-9423-0876195B9E77}" sibTransId="{AF8C737F-07F7-40F9-BE21-7FD40746C45B}"/>
    <dgm:cxn modelId="{6CABCB7F-E393-4FFC-8A03-C9EE778C7E78}" type="presOf" srcId="{01E64CCE-C9B9-4808-A5F0-113003B1C7BE}" destId="{A25E483F-9896-42C0-AD12-C38EC41F48A8}" srcOrd="0" destOrd="0" presId="urn:microsoft.com/office/officeart/2005/8/layout/vList2"/>
    <dgm:cxn modelId="{FA013194-4FA9-4B4C-946D-11DFEDD79231}" type="presOf" srcId="{90501E7F-2796-4529-9699-6B64FC5FC556}" destId="{A25E483F-9896-42C0-AD12-C38EC41F48A8}" srcOrd="0" destOrd="3" presId="urn:microsoft.com/office/officeart/2005/8/layout/vList2"/>
    <dgm:cxn modelId="{99189296-DF2C-4F21-92B3-A78D06B43A07}" type="presOf" srcId="{DBF640C6-AF59-44CB-88F5-122C89905445}" destId="{647502A5-E48D-4531-8137-441CABFD6909}" srcOrd="0" destOrd="0" presId="urn:microsoft.com/office/officeart/2005/8/layout/vList2"/>
    <dgm:cxn modelId="{164832A1-020F-46C2-9C2C-533693DD4C07}" type="presOf" srcId="{16C569E8-8DA8-48EC-ACE2-CE0035513A0F}" destId="{A25E483F-9896-42C0-AD12-C38EC41F48A8}" srcOrd="0" destOrd="2" presId="urn:microsoft.com/office/officeart/2005/8/layout/vList2"/>
    <dgm:cxn modelId="{DEF977A2-8073-4304-9497-9C72FE664050}" srcId="{AF84771F-C009-494D-A267-0226C3019ADB}" destId="{90501E7F-2796-4529-9699-6B64FC5FC556}" srcOrd="3" destOrd="0" parTransId="{CAD4C52A-96E7-4838-A26A-FBAA20531632}" sibTransId="{D995BEC6-629B-4ED6-B9A1-AC579392A8DC}"/>
    <dgm:cxn modelId="{754CCAA6-7845-43FB-91FD-8CCC754CFAF5}" srcId="{AF84771F-C009-494D-A267-0226C3019ADB}" destId="{AC81F251-20EF-4C22-AF24-10193905F82D}" srcOrd="6" destOrd="0" parTransId="{5661D3C0-00A3-4CE9-B352-AFD2773E40CF}" sibTransId="{4D4ADADC-DEED-46E5-B2DA-F11C397B7F02}"/>
    <dgm:cxn modelId="{526262AF-DE94-484E-8941-7A05DF1E53A6}" type="presOf" srcId="{AC81F251-20EF-4C22-AF24-10193905F82D}" destId="{A25E483F-9896-42C0-AD12-C38EC41F48A8}" srcOrd="0" destOrd="6" presId="urn:microsoft.com/office/officeart/2005/8/layout/vList2"/>
    <dgm:cxn modelId="{698C17D9-24C7-4B97-B049-07F6D14466EC}" srcId="{2639AD59-CF0D-4471-AAFF-D61AF3C163A7}" destId="{AF84771F-C009-494D-A267-0226C3019ADB}" srcOrd="1" destOrd="0" parTransId="{1341AF8C-C3B5-457E-B969-89C4DE338F3F}" sibTransId="{6208558A-96E6-44A0-BF86-01C3C0071F2C}"/>
    <dgm:cxn modelId="{F6E5B9E1-140F-400D-9DEA-453D2D841D7B}" srcId="{2639AD59-CF0D-4471-AAFF-D61AF3C163A7}" destId="{DBF640C6-AF59-44CB-88F5-122C89905445}" srcOrd="2" destOrd="0" parTransId="{569DB7CF-D582-427D-925C-BE424AC45B29}" sibTransId="{C090DC45-1A41-4408-85EF-29D31330C27F}"/>
    <dgm:cxn modelId="{6FC344E3-54A0-4593-8A80-4CAE0C0D824C}" type="presOf" srcId="{30F98D7D-ADF5-4D4A-8E2D-A5829CD0B852}" destId="{D3C7D8AD-04A0-4211-BDDB-0C19D92D7301}" srcOrd="0" destOrd="0" presId="urn:microsoft.com/office/officeart/2005/8/layout/vList2"/>
    <dgm:cxn modelId="{790D42F5-8A40-4A55-AC16-9A69D2CD53F6}" type="presOf" srcId="{AF84771F-C009-494D-A267-0226C3019ADB}" destId="{EE9CA372-00C7-4765-9E3A-CE8F07632A39}" srcOrd="0" destOrd="0" presId="urn:microsoft.com/office/officeart/2005/8/layout/vList2"/>
    <dgm:cxn modelId="{1B42AFF9-A9EC-4E2E-94D4-F94174882769}" srcId="{AF84771F-C009-494D-A267-0226C3019ADB}" destId="{05B727D3-E0DE-4091-82B6-0511016C4A09}" srcOrd="4" destOrd="0" parTransId="{E05CB5E7-564B-43BB-96C2-9E32359933EE}" sibTransId="{973E1EE4-6DDD-4DAF-9EC5-B266498DF8A5}"/>
    <dgm:cxn modelId="{BC9FD9FB-AD30-48D1-9E9F-E1F3056B6AC2}" srcId="{AF84771F-C009-494D-A267-0226C3019ADB}" destId="{16C569E8-8DA8-48EC-ACE2-CE0035513A0F}" srcOrd="2" destOrd="0" parTransId="{B354B375-3ED2-461A-956D-13DF1CE7AE7F}" sibTransId="{46E5FD59-912C-4DE7-8631-F3491A206516}"/>
    <dgm:cxn modelId="{D9A3B49F-C5F8-405A-A2ED-4E1FFB94E23F}" type="presParOf" srcId="{98A0A07D-CCA2-48A9-A057-0666744F5370}" destId="{1214EF39-C44C-4363-B17A-8CA96448883A}" srcOrd="0" destOrd="0" presId="urn:microsoft.com/office/officeart/2005/8/layout/vList2"/>
    <dgm:cxn modelId="{7E07A158-A1F6-4067-84BC-900225D0DB08}" type="presParOf" srcId="{98A0A07D-CCA2-48A9-A057-0666744F5370}" destId="{4EDECEBC-AE5A-463A-B199-41F460787C19}" srcOrd="1" destOrd="0" presId="urn:microsoft.com/office/officeart/2005/8/layout/vList2"/>
    <dgm:cxn modelId="{009D3832-D1F2-416B-A2B9-13A5C739B7F0}" type="presParOf" srcId="{98A0A07D-CCA2-48A9-A057-0666744F5370}" destId="{EE9CA372-00C7-4765-9E3A-CE8F07632A39}" srcOrd="2" destOrd="0" presId="urn:microsoft.com/office/officeart/2005/8/layout/vList2"/>
    <dgm:cxn modelId="{30D4A2AD-63AB-4751-9240-D77C24A8452B}" type="presParOf" srcId="{98A0A07D-CCA2-48A9-A057-0666744F5370}" destId="{A25E483F-9896-42C0-AD12-C38EC41F48A8}" srcOrd="3" destOrd="0" presId="urn:microsoft.com/office/officeart/2005/8/layout/vList2"/>
    <dgm:cxn modelId="{0BBC02A5-79F7-4C90-91F7-26F9D25D7EB1}" type="presParOf" srcId="{98A0A07D-CCA2-48A9-A057-0666744F5370}" destId="{647502A5-E48D-4531-8137-441CABFD6909}" srcOrd="4" destOrd="0" presId="urn:microsoft.com/office/officeart/2005/8/layout/vList2"/>
    <dgm:cxn modelId="{DB04C413-A470-47C5-BDA2-012DB2E9E49D}" type="presParOf" srcId="{98A0A07D-CCA2-48A9-A057-0666744F5370}" destId="{3015AB88-491B-4D9E-8597-EC56D84F0A7A}" srcOrd="5" destOrd="0" presId="urn:microsoft.com/office/officeart/2005/8/layout/vList2"/>
    <dgm:cxn modelId="{D86C53AE-BEF4-4745-A739-D7ABACCBCCB8}" type="presParOf" srcId="{98A0A07D-CCA2-48A9-A057-0666744F5370}" destId="{D3C7D8AD-04A0-4211-BDDB-0C19D92D730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D9A7C-D672-4C58-B129-2367B46A431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BD29091-52ED-4AD4-9491-A2500C1C777A}">
      <dgm:prSet/>
      <dgm:spPr/>
      <dgm:t>
        <a:bodyPr/>
        <a:lstStyle/>
        <a:p>
          <a:r>
            <a:rPr lang="en-US"/>
            <a:t>What is a Market? </a:t>
          </a:r>
        </a:p>
      </dgm:t>
    </dgm:pt>
    <dgm:pt modelId="{22043C57-42B1-4C73-8D66-4B116E612E91}" type="parTrans" cxnId="{FC876132-B565-4829-9F61-44E018FAF61B}">
      <dgm:prSet/>
      <dgm:spPr/>
      <dgm:t>
        <a:bodyPr/>
        <a:lstStyle/>
        <a:p>
          <a:endParaRPr lang="en-US"/>
        </a:p>
      </dgm:t>
    </dgm:pt>
    <dgm:pt modelId="{E5123B53-B3E0-4532-8285-1CF63EE76D87}" type="sibTrans" cxnId="{FC876132-B565-4829-9F61-44E018FAF61B}">
      <dgm:prSet/>
      <dgm:spPr/>
      <dgm:t>
        <a:bodyPr/>
        <a:lstStyle/>
        <a:p>
          <a:endParaRPr lang="en-US"/>
        </a:p>
      </dgm:t>
    </dgm:pt>
    <dgm:pt modelId="{D0A12D4C-AACB-45B2-8D73-D6338E47E51B}">
      <dgm:prSet/>
      <dgm:spPr/>
      <dgm:t>
        <a:bodyPr/>
        <a:lstStyle/>
        <a:p>
          <a:r>
            <a:rPr lang="en-US"/>
            <a:t>Marketization:  Much more than “marketplaces”</a:t>
          </a:r>
        </a:p>
      </dgm:t>
    </dgm:pt>
    <dgm:pt modelId="{CC22CF9B-4055-4B23-96FD-0BF6E888DD74}" type="parTrans" cxnId="{41BE271C-B19E-42F2-A0CD-AD25702D0184}">
      <dgm:prSet/>
      <dgm:spPr/>
      <dgm:t>
        <a:bodyPr/>
        <a:lstStyle/>
        <a:p>
          <a:endParaRPr lang="en-US"/>
        </a:p>
      </dgm:t>
    </dgm:pt>
    <dgm:pt modelId="{EC8D413C-5F28-412B-A9EF-3A8CB97D5756}" type="sibTrans" cxnId="{41BE271C-B19E-42F2-A0CD-AD25702D0184}">
      <dgm:prSet/>
      <dgm:spPr/>
      <dgm:t>
        <a:bodyPr/>
        <a:lstStyle/>
        <a:p>
          <a:endParaRPr lang="en-US"/>
        </a:p>
      </dgm:t>
    </dgm:pt>
    <dgm:pt modelId="{FBE382D6-0B63-4351-86DF-8345FAE72585}">
      <dgm:prSet/>
      <dgm:spPr/>
      <dgm:t>
        <a:bodyPr/>
        <a:lstStyle/>
        <a:p>
          <a:r>
            <a:rPr lang="en-US" dirty="0"/>
            <a:t>Goods Markets   </a:t>
          </a:r>
        </a:p>
      </dgm:t>
    </dgm:pt>
    <dgm:pt modelId="{E2C24A2D-58B2-42BA-9DD7-A511AD796B50}" type="parTrans" cxnId="{8D9A21B4-97F1-44D8-BF65-26609DA69C16}">
      <dgm:prSet/>
      <dgm:spPr/>
      <dgm:t>
        <a:bodyPr/>
        <a:lstStyle/>
        <a:p>
          <a:endParaRPr lang="en-US"/>
        </a:p>
      </dgm:t>
    </dgm:pt>
    <dgm:pt modelId="{7AB905F5-3F59-4BD6-AF81-EB8CC9B6D063}" type="sibTrans" cxnId="{8D9A21B4-97F1-44D8-BF65-26609DA69C16}">
      <dgm:prSet/>
      <dgm:spPr/>
      <dgm:t>
        <a:bodyPr/>
        <a:lstStyle/>
        <a:p>
          <a:endParaRPr lang="en-US"/>
        </a:p>
      </dgm:t>
    </dgm:pt>
    <dgm:pt modelId="{A04ABD5F-B600-476D-B618-B083A91E1AE3}">
      <dgm:prSet/>
      <dgm:spPr/>
      <dgm:t>
        <a:bodyPr/>
        <a:lstStyle/>
        <a:p>
          <a:r>
            <a:rPr lang="en-US" dirty="0"/>
            <a:t>Services Markets</a:t>
          </a:r>
        </a:p>
      </dgm:t>
    </dgm:pt>
    <dgm:pt modelId="{510705DB-9436-49AE-AB8E-DAF459853021}" type="parTrans" cxnId="{9F9A2A12-0056-449C-9D48-04FA115B47E7}">
      <dgm:prSet/>
      <dgm:spPr/>
      <dgm:t>
        <a:bodyPr/>
        <a:lstStyle/>
        <a:p>
          <a:endParaRPr lang="en-US"/>
        </a:p>
      </dgm:t>
    </dgm:pt>
    <dgm:pt modelId="{F631AD3A-6AC6-459F-B4C3-D87FF9C5137C}" type="sibTrans" cxnId="{9F9A2A12-0056-449C-9D48-04FA115B47E7}">
      <dgm:prSet/>
      <dgm:spPr/>
      <dgm:t>
        <a:bodyPr/>
        <a:lstStyle/>
        <a:p>
          <a:endParaRPr lang="en-US"/>
        </a:p>
      </dgm:t>
    </dgm:pt>
    <dgm:pt modelId="{51D15610-F51A-4754-8D49-69622568225C}">
      <dgm:prSet/>
      <dgm:spPr/>
      <dgm:t>
        <a:bodyPr/>
        <a:lstStyle/>
        <a:p>
          <a:r>
            <a:rPr lang="en-US" b="1" dirty="0">
              <a:highlight>
                <a:srgbClr val="FFFF00"/>
              </a:highlight>
            </a:rPr>
            <a:t>Labor</a:t>
          </a:r>
          <a:r>
            <a:rPr lang="en-US" b="1" dirty="0"/>
            <a:t> </a:t>
          </a:r>
          <a:r>
            <a:rPr lang="en-US" b="1" dirty="0">
              <a:highlight>
                <a:srgbClr val="FFFF00"/>
              </a:highlight>
            </a:rPr>
            <a:t>Markets</a:t>
          </a:r>
        </a:p>
      </dgm:t>
    </dgm:pt>
    <dgm:pt modelId="{9C57EB85-038E-422A-A894-8321FF19D2DB}" type="parTrans" cxnId="{17C5E252-BFDA-4F4A-85A8-B31C7AAAAE1E}">
      <dgm:prSet/>
      <dgm:spPr/>
      <dgm:t>
        <a:bodyPr/>
        <a:lstStyle/>
        <a:p>
          <a:endParaRPr lang="en-US"/>
        </a:p>
      </dgm:t>
    </dgm:pt>
    <dgm:pt modelId="{5622A34D-3203-4F51-9BA3-9FB974D339C8}" type="sibTrans" cxnId="{17C5E252-BFDA-4F4A-85A8-B31C7AAAAE1E}">
      <dgm:prSet/>
      <dgm:spPr/>
      <dgm:t>
        <a:bodyPr/>
        <a:lstStyle/>
        <a:p>
          <a:endParaRPr lang="en-US"/>
        </a:p>
      </dgm:t>
    </dgm:pt>
    <dgm:pt modelId="{5BDB30D2-121F-4B7C-A557-40B5D2F9AA28}">
      <dgm:prSet/>
      <dgm:spPr/>
      <dgm:t>
        <a:bodyPr/>
        <a:lstStyle/>
        <a:p>
          <a:r>
            <a:rPr lang="en-US" dirty="0"/>
            <a:t>Real Estate/Land Markets</a:t>
          </a:r>
        </a:p>
      </dgm:t>
    </dgm:pt>
    <dgm:pt modelId="{F67FA3CB-0AD0-4A0E-9E62-AA58E7519C66}" type="parTrans" cxnId="{33562543-07A8-4E83-AB1C-7DBB7BC3F706}">
      <dgm:prSet/>
      <dgm:spPr/>
      <dgm:t>
        <a:bodyPr/>
        <a:lstStyle/>
        <a:p>
          <a:endParaRPr lang="en-US"/>
        </a:p>
      </dgm:t>
    </dgm:pt>
    <dgm:pt modelId="{36E7E13A-27A6-4E5D-8B7A-B9C77835AA45}" type="sibTrans" cxnId="{33562543-07A8-4E83-AB1C-7DBB7BC3F706}">
      <dgm:prSet/>
      <dgm:spPr/>
      <dgm:t>
        <a:bodyPr/>
        <a:lstStyle/>
        <a:p>
          <a:endParaRPr lang="en-US"/>
        </a:p>
      </dgm:t>
    </dgm:pt>
    <dgm:pt modelId="{1610C71C-9267-415F-B498-F1531354AE59}">
      <dgm:prSet/>
      <dgm:spPr/>
      <dgm:t>
        <a:bodyPr/>
        <a:lstStyle/>
        <a:p>
          <a:r>
            <a:rPr lang="en-US"/>
            <a:t>Capital/Finance Markets</a:t>
          </a:r>
        </a:p>
      </dgm:t>
    </dgm:pt>
    <dgm:pt modelId="{7682517E-5C58-44D0-B694-D7372FA92DA8}" type="parTrans" cxnId="{4FA74B61-BF8F-4303-8369-91156F8887A1}">
      <dgm:prSet/>
      <dgm:spPr/>
      <dgm:t>
        <a:bodyPr/>
        <a:lstStyle/>
        <a:p>
          <a:endParaRPr lang="en-US"/>
        </a:p>
      </dgm:t>
    </dgm:pt>
    <dgm:pt modelId="{8F437EC4-12BF-4472-AD72-58C184CE93EF}" type="sibTrans" cxnId="{4FA74B61-BF8F-4303-8369-91156F8887A1}">
      <dgm:prSet/>
      <dgm:spPr/>
      <dgm:t>
        <a:bodyPr/>
        <a:lstStyle/>
        <a:p>
          <a:endParaRPr lang="en-US"/>
        </a:p>
      </dgm:t>
    </dgm:pt>
    <dgm:pt modelId="{9E17BAEC-E2D4-4C7F-B6A0-A69C7962D5F0}">
      <dgm:prSet/>
      <dgm:spPr/>
      <dgm:t>
        <a:bodyPr/>
        <a:lstStyle/>
        <a:p>
          <a:r>
            <a:rPr lang="en-US" b="1" dirty="0">
              <a:highlight>
                <a:srgbClr val="FFFF00"/>
              </a:highlight>
            </a:rPr>
            <a:t>Foreign Exchange Markets</a:t>
          </a:r>
        </a:p>
      </dgm:t>
    </dgm:pt>
    <dgm:pt modelId="{CA691D02-B73B-47ED-8C6E-BEA9F9E53BA8}" type="parTrans" cxnId="{C2DCEAC6-C259-4374-A82A-885FFD93C999}">
      <dgm:prSet/>
      <dgm:spPr/>
      <dgm:t>
        <a:bodyPr/>
        <a:lstStyle/>
        <a:p>
          <a:endParaRPr lang="en-US"/>
        </a:p>
      </dgm:t>
    </dgm:pt>
    <dgm:pt modelId="{17854447-42E3-425A-B412-DA161EE5899F}" type="sibTrans" cxnId="{C2DCEAC6-C259-4374-A82A-885FFD93C999}">
      <dgm:prSet/>
      <dgm:spPr/>
      <dgm:t>
        <a:bodyPr/>
        <a:lstStyle/>
        <a:p>
          <a:endParaRPr lang="en-US"/>
        </a:p>
      </dgm:t>
    </dgm:pt>
    <dgm:pt modelId="{1D0FD3E4-3BC1-4A6F-A39B-78DA92F838E8}">
      <dgm:prSet/>
      <dgm:spPr/>
      <dgm:t>
        <a:bodyPr/>
        <a:lstStyle/>
        <a:p>
          <a:r>
            <a:rPr lang="en-US" dirty="0"/>
            <a:t>Many buyers</a:t>
          </a:r>
        </a:p>
      </dgm:t>
    </dgm:pt>
    <dgm:pt modelId="{FF08B86A-8697-4035-A817-72B0EDADB820}" type="parTrans" cxnId="{6628495C-C60E-458C-B71E-7C1716639644}">
      <dgm:prSet/>
      <dgm:spPr/>
      <dgm:t>
        <a:bodyPr/>
        <a:lstStyle/>
        <a:p>
          <a:endParaRPr lang="en-US"/>
        </a:p>
      </dgm:t>
    </dgm:pt>
    <dgm:pt modelId="{E7185428-6F66-49F1-9079-E67C441505A1}" type="sibTrans" cxnId="{6628495C-C60E-458C-B71E-7C1716639644}">
      <dgm:prSet/>
      <dgm:spPr/>
      <dgm:t>
        <a:bodyPr/>
        <a:lstStyle/>
        <a:p>
          <a:endParaRPr lang="en-US"/>
        </a:p>
      </dgm:t>
    </dgm:pt>
    <dgm:pt modelId="{7B0B10A8-F7A2-4BF9-90D8-DC111307E774}">
      <dgm:prSet/>
      <dgm:spPr/>
      <dgm:t>
        <a:bodyPr/>
        <a:lstStyle/>
        <a:p>
          <a:endParaRPr lang="en-US" dirty="0"/>
        </a:p>
      </dgm:t>
    </dgm:pt>
    <dgm:pt modelId="{D84161A5-6EC3-4A6F-BB31-67BCB500642D}" type="parTrans" cxnId="{6FCE776C-8D8B-4D6C-8CBD-E8FCBFBDB4BC}">
      <dgm:prSet/>
      <dgm:spPr/>
      <dgm:t>
        <a:bodyPr/>
        <a:lstStyle/>
        <a:p>
          <a:endParaRPr lang="en-US"/>
        </a:p>
      </dgm:t>
    </dgm:pt>
    <dgm:pt modelId="{1A87A956-A22B-487B-8C64-05A09B38EC8F}" type="sibTrans" cxnId="{6FCE776C-8D8B-4D6C-8CBD-E8FCBFBDB4BC}">
      <dgm:prSet/>
      <dgm:spPr/>
      <dgm:t>
        <a:bodyPr/>
        <a:lstStyle/>
        <a:p>
          <a:endParaRPr lang="en-US"/>
        </a:p>
      </dgm:t>
    </dgm:pt>
    <dgm:pt modelId="{147525E5-FF92-4F81-A599-5D9192800112}">
      <dgm:prSet/>
      <dgm:spPr/>
      <dgm:t>
        <a:bodyPr/>
        <a:lstStyle/>
        <a:p>
          <a:r>
            <a:rPr lang="en-US" dirty="0"/>
            <a:t>Many sellers</a:t>
          </a:r>
        </a:p>
      </dgm:t>
    </dgm:pt>
    <dgm:pt modelId="{6F04A321-423A-478A-8FE5-3B0ABB315025}" type="parTrans" cxnId="{DD048033-B35B-405F-A3EC-D481A9AFE9A6}">
      <dgm:prSet/>
      <dgm:spPr/>
      <dgm:t>
        <a:bodyPr/>
        <a:lstStyle/>
        <a:p>
          <a:endParaRPr lang="en-US"/>
        </a:p>
      </dgm:t>
    </dgm:pt>
    <dgm:pt modelId="{299ED670-28E8-4103-B1C6-D8B12C88D0C1}" type="sibTrans" cxnId="{DD048033-B35B-405F-A3EC-D481A9AFE9A6}">
      <dgm:prSet/>
      <dgm:spPr/>
      <dgm:t>
        <a:bodyPr/>
        <a:lstStyle/>
        <a:p>
          <a:endParaRPr lang="en-US"/>
        </a:p>
      </dgm:t>
    </dgm:pt>
    <dgm:pt modelId="{1C0350F7-8731-449F-956A-DD4294EC504D}">
      <dgm:prSet/>
      <dgm:spPr/>
      <dgm:t>
        <a:bodyPr/>
        <a:lstStyle/>
        <a:p>
          <a:r>
            <a:rPr lang="en-US" dirty="0"/>
            <a:t>Rules,  Structure</a:t>
          </a:r>
        </a:p>
      </dgm:t>
    </dgm:pt>
    <dgm:pt modelId="{FDE11525-FBE0-4B0F-94B0-0F5126F6C2FA}" type="parTrans" cxnId="{62B56986-BA45-4B2D-8363-A0A31EEAB735}">
      <dgm:prSet/>
      <dgm:spPr/>
      <dgm:t>
        <a:bodyPr/>
        <a:lstStyle/>
        <a:p>
          <a:endParaRPr lang="en-US"/>
        </a:p>
      </dgm:t>
    </dgm:pt>
    <dgm:pt modelId="{999D0A2B-A128-4E54-99F9-CC15516341F2}" type="sibTrans" cxnId="{62B56986-BA45-4B2D-8363-A0A31EEAB735}">
      <dgm:prSet/>
      <dgm:spPr/>
      <dgm:t>
        <a:bodyPr/>
        <a:lstStyle/>
        <a:p>
          <a:endParaRPr lang="en-US"/>
        </a:p>
      </dgm:t>
    </dgm:pt>
    <dgm:pt modelId="{BC611351-5A44-4D78-95C9-535277E86673}">
      <dgm:prSet/>
      <dgm:spPr/>
      <dgm:t>
        <a:bodyPr/>
        <a:lstStyle/>
        <a:p>
          <a:r>
            <a:rPr lang="en-US" dirty="0"/>
            <a:t>Time, currency, behavior</a:t>
          </a:r>
        </a:p>
      </dgm:t>
    </dgm:pt>
    <dgm:pt modelId="{39EB7D5D-034D-47FB-8A6A-A4D4A1D3C698}" type="parTrans" cxnId="{6CA2FEE9-BF1E-45B9-A387-B688073007F2}">
      <dgm:prSet/>
      <dgm:spPr/>
      <dgm:t>
        <a:bodyPr/>
        <a:lstStyle/>
        <a:p>
          <a:endParaRPr lang="en-US"/>
        </a:p>
      </dgm:t>
    </dgm:pt>
    <dgm:pt modelId="{2CC614FE-4308-42E8-B6E2-83C9F6AF17CF}" type="sibTrans" cxnId="{6CA2FEE9-BF1E-45B9-A387-B688073007F2}">
      <dgm:prSet/>
      <dgm:spPr/>
      <dgm:t>
        <a:bodyPr/>
        <a:lstStyle/>
        <a:p>
          <a:endParaRPr lang="en-US"/>
        </a:p>
      </dgm:t>
    </dgm:pt>
    <dgm:pt modelId="{B2341AB7-E43B-4D44-BDD1-24E82DD71637}">
      <dgm:prSet/>
      <dgm:spPr/>
      <dgm:t>
        <a:bodyPr/>
        <a:lstStyle/>
        <a:p>
          <a:r>
            <a:rPr lang="en-US" dirty="0"/>
            <a:t>Compete for best price</a:t>
          </a:r>
        </a:p>
      </dgm:t>
    </dgm:pt>
    <dgm:pt modelId="{E4D83D25-95EC-4984-9E78-5CE10552DAAB}" type="parTrans" cxnId="{6B5CAF2D-5E00-4DF8-AA4F-40F15DE06059}">
      <dgm:prSet/>
      <dgm:spPr/>
      <dgm:t>
        <a:bodyPr/>
        <a:lstStyle/>
        <a:p>
          <a:endParaRPr lang="en-US"/>
        </a:p>
      </dgm:t>
    </dgm:pt>
    <dgm:pt modelId="{A3B727DE-CE4F-407A-BA80-AFD5891DBB1D}" type="sibTrans" cxnId="{6B5CAF2D-5E00-4DF8-AA4F-40F15DE06059}">
      <dgm:prSet/>
      <dgm:spPr/>
      <dgm:t>
        <a:bodyPr/>
        <a:lstStyle/>
        <a:p>
          <a:endParaRPr lang="en-US"/>
        </a:p>
      </dgm:t>
    </dgm:pt>
    <dgm:pt modelId="{C004357E-F86D-4245-9237-8D99F0B09626}">
      <dgm:prSet/>
      <dgm:spPr/>
      <dgm:t>
        <a:bodyPr/>
        <a:lstStyle/>
        <a:p>
          <a:r>
            <a:rPr lang="en-US" dirty="0"/>
            <a:t>Market clears with flex price</a:t>
          </a:r>
        </a:p>
      </dgm:t>
    </dgm:pt>
    <dgm:pt modelId="{C52DBC13-694E-4079-B028-BA47A1F027C3}" type="parTrans" cxnId="{3167C4DA-7673-4AF9-A3ED-74D26CE20FA9}">
      <dgm:prSet/>
      <dgm:spPr/>
      <dgm:t>
        <a:bodyPr/>
        <a:lstStyle/>
        <a:p>
          <a:endParaRPr lang="en-US"/>
        </a:p>
      </dgm:t>
    </dgm:pt>
    <dgm:pt modelId="{0D28B920-F891-4B76-9FF6-AF06E4F0D340}" type="sibTrans" cxnId="{3167C4DA-7673-4AF9-A3ED-74D26CE20FA9}">
      <dgm:prSet/>
      <dgm:spPr/>
      <dgm:t>
        <a:bodyPr/>
        <a:lstStyle/>
        <a:p>
          <a:endParaRPr lang="en-US"/>
        </a:p>
      </dgm:t>
    </dgm:pt>
    <dgm:pt modelId="{EDDF556D-E9AB-4926-96FC-EB707CA3FD7C}">
      <dgm:prSet/>
      <dgm:spPr/>
      <dgm:t>
        <a:bodyPr/>
        <a:lstStyle/>
        <a:p>
          <a:r>
            <a:rPr lang="en-US" dirty="0"/>
            <a:t>Usually most efficient outcome</a:t>
          </a:r>
        </a:p>
      </dgm:t>
    </dgm:pt>
    <dgm:pt modelId="{99027429-7E55-439D-9B6E-6D38BB60E954}" type="parTrans" cxnId="{D6B25169-4E03-4AF8-8724-B4E3D048E63A}">
      <dgm:prSet/>
      <dgm:spPr/>
      <dgm:t>
        <a:bodyPr/>
        <a:lstStyle/>
        <a:p>
          <a:endParaRPr lang="en-US"/>
        </a:p>
      </dgm:t>
    </dgm:pt>
    <dgm:pt modelId="{1A0A3061-1288-446A-A2B1-8D3A09B562E4}" type="sibTrans" cxnId="{D6B25169-4E03-4AF8-8724-B4E3D048E63A}">
      <dgm:prSet/>
      <dgm:spPr/>
      <dgm:t>
        <a:bodyPr/>
        <a:lstStyle/>
        <a:p>
          <a:endParaRPr lang="en-US"/>
        </a:p>
      </dgm:t>
    </dgm:pt>
    <dgm:pt modelId="{29F07E4C-E4C6-4E1F-811C-D0D5F211D5E7}">
      <dgm:prSet/>
      <dgm:spPr/>
      <dgm:t>
        <a:bodyPr/>
        <a:lstStyle/>
        <a:p>
          <a:r>
            <a:rPr lang="en-US" dirty="0"/>
            <a:t>Decentralized, Unplanned</a:t>
          </a:r>
        </a:p>
      </dgm:t>
    </dgm:pt>
    <dgm:pt modelId="{6EEC3E11-100E-40A1-8307-84C3C399EC69}" type="parTrans" cxnId="{12AF468A-F3D0-4853-9B6D-9EFF033F4417}">
      <dgm:prSet/>
      <dgm:spPr/>
      <dgm:t>
        <a:bodyPr/>
        <a:lstStyle/>
        <a:p>
          <a:endParaRPr lang="en-US"/>
        </a:p>
      </dgm:t>
    </dgm:pt>
    <dgm:pt modelId="{DEF665DD-53BF-436D-9A47-70563F057198}" type="sibTrans" cxnId="{12AF468A-F3D0-4853-9B6D-9EFF033F4417}">
      <dgm:prSet/>
      <dgm:spPr/>
      <dgm:t>
        <a:bodyPr/>
        <a:lstStyle/>
        <a:p>
          <a:endParaRPr lang="en-US"/>
        </a:p>
      </dgm:t>
    </dgm:pt>
    <dgm:pt modelId="{E3B93D44-752C-42B3-9744-C2B8D0EA7CC2}">
      <dgm:prSet/>
      <dgm:spPr/>
      <dgm:t>
        <a:bodyPr/>
        <a:lstStyle/>
        <a:p>
          <a:r>
            <a:rPr lang="en-US" b="1" dirty="0">
              <a:highlight>
                <a:srgbClr val="FFFF00"/>
              </a:highlight>
            </a:rPr>
            <a:t>Law of One Price</a:t>
          </a:r>
        </a:p>
      </dgm:t>
    </dgm:pt>
    <dgm:pt modelId="{7C191C4B-3E2B-4864-ABF2-48CDAEF858D1}" type="parTrans" cxnId="{3A6325E8-420D-45FD-ADCD-8413537BBEFB}">
      <dgm:prSet/>
      <dgm:spPr/>
      <dgm:t>
        <a:bodyPr/>
        <a:lstStyle/>
        <a:p>
          <a:endParaRPr lang="en-US"/>
        </a:p>
      </dgm:t>
    </dgm:pt>
    <dgm:pt modelId="{8B11B69A-129D-4996-B913-45B896046E19}" type="sibTrans" cxnId="{3A6325E8-420D-45FD-ADCD-8413537BBEFB}">
      <dgm:prSet/>
      <dgm:spPr/>
      <dgm:t>
        <a:bodyPr/>
        <a:lstStyle/>
        <a:p>
          <a:endParaRPr lang="en-US"/>
        </a:p>
      </dgm:t>
    </dgm:pt>
    <dgm:pt modelId="{7EC5905E-DDFD-43F2-9641-F8B1512F2FFC}" type="pres">
      <dgm:prSet presAssocID="{B4ED9A7C-D672-4C58-B129-2367B46A4315}" presName="Name0" presStyleCnt="0">
        <dgm:presLayoutVars>
          <dgm:dir/>
          <dgm:animLvl val="lvl"/>
          <dgm:resizeHandles val="exact"/>
        </dgm:presLayoutVars>
      </dgm:prSet>
      <dgm:spPr/>
    </dgm:pt>
    <dgm:pt modelId="{4C44D80D-6449-469B-AADC-EB62A94642C2}" type="pres">
      <dgm:prSet presAssocID="{8BD29091-52ED-4AD4-9491-A2500C1C777A}" presName="composite" presStyleCnt="0"/>
      <dgm:spPr/>
    </dgm:pt>
    <dgm:pt modelId="{7EE5F660-0396-4C86-8A3D-7034BD7F7A8A}" type="pres">
      <dgm:prSet presAssocID="{8BD29091-52ED-4AD4-9491-A2500C1C777A}" presName="parTx" presStyleLbl="alignNode1" presStyleIdx="0" presStyleCnt="2">
        <dgm:presLayoutVars>
          <dgm:chMax val="0"/>
          <dgm:chPref val="0"/>
          <dgm:bulletEnabled val="1"/>
        </dgm:presLayoutVars>
      </dgm:prSet>
      <dgm:spPr/>
    </dgm:pt>
    <dgm:pt modelId="{BE76AEE6-04E5-491F-84C3-79225D4F6029}" type="pres">
      <dgm:prSet presAssocID="{8BD29091-52ED-4AD4-9491-A2500C1C777A}" presName="desTx" presStyleLbl="alignAccFollowNode1" presStyleIdx="0" presStyleCnt="2">
        <dgm:presLayoutVars>
          <dgm:bulletEnabled val="1"/>
        </dgm:presLayoutVars>
      </dgm:prSet>
      <dgm:spPr/>
    </dgm:pt>
    <dgm:pt modelId="{8208DAA9-660C-4184-9670-2ACE1F78EB74}" type="pres">
      <dgm:prSet presAssocID="{E5123B53-B3E0-4532-8285-1CF63EE76D87}" presName="space" presStyleCnt="0"/>
      <dgm:spPr/>
    </dgm:pt>
    <dgm:pt modelId="{643A379D-F43F-4AFB-816B-F0153658B152}" type="pres">
      <dgm:prSet presAssocID="{D0A12D4C-AACB-45B2-8D73-D6338E47E51B}" presName="composite" presStyleCnt="0"/>
      <dgm:spPr/>
    </dgm:pt>
    <dgm:pt modelId="{811EAA8F-DFDD-4FB1-A407-C5D9E7FA07D9}" type="pres">
      <dgm:prSet presAssocID="{D0A12D4C-AACB-45B2-8D73-D6338E47E51B}" presName="parTx" presStyleLbl="alignNode1" presStyleIdx="1" presStyleCnt="2">
        <dgm:presLayoutVars>
          <dgm:chMax val="0"/>
          <dgm:chPref val="0"/>
          <dgm:bulletEnabled val="1"/>
        </dgm:presLayoutVars>
      </dgm:prSet>
      <dgm:spPr/>
    </dgm:pt>
    <dgm:pt modelId="{0847D45F-0344-4565-8B6F-B526D937F93E}" type="pres">
      <dgm:prSet presAssocID="{D0A12D4C-AACB-45B2-8D73-D6338E47E51B}" presName="desTx" presStyleLbl="alignAccFollowNode1" presStyleIdx="1" presStyleCnt="2">
        <dgm:presLayoutVars>
          <dgm:bulletEnabled val="1"/>
        </dgm:presLayoutVars>
      </dgm:prSet>
      <dgm:spPr/>
    </dgm:pt>
  </dgm:ptLst>
  <dgm:cxnLst>
    <dgm:cxn modelId="{809D6E0D-C6F2-4DC1-8109-415A74479574}" type="presOf" srcId="{1D0FD3E4-3BC1-4A6F-A39B-78DA92F838E8}" destId="{BE76AEE6-04E5-491F-84C3-79225D4F6029}" srcOrd="0" destOrd="0" presId="urn:microsoft.com/office/officeart/2005/8/layout/hList1"/>
    <dgm:cxn modelId="{ED281611-0516-493A-9511-9970CF876B0F}" type="presOf" srcId="{147525E5-FF92-4F81-A599-5D9192800112}" destId="{BE76AEE6-04E5-491F-84C3-79225D4F6029}" srcOrd="0" destOrd="1" presId="urn:microsoft.com/office/officeart/2005/8/layout/hList1"/>
    <dgm:cxn modelId="{9F9A2A12-0056-449C-9D48-04FA115B47E7}" srcId="{D0A12D4C-AACB-45B2-8D73-D6338E47E51B}" destId="{A04ABD5F-B600-476D-B618-B083A91E1AE3}" srcOrd="1" destOrd="0" parTransId="{510705DB-9436-49AE-AB8E-DAF459853021}" sibTransId="{F631AD3A-6AC6-459F-B4C3-D87FF9C5137C}"/>
    <dgm:cxn modelId="{1E7E1B14-4E3B-48A8-A1C1-2014F11105F1}" type="presOf" srcId="{9E17BAEC-E2D4-4C7F-B6A0-A69C7962D5F0}" destId="{0847D45F-0344-4565-8B6F-B526D937F93E}" srcOrd="0" destOrd="5" presId="urn:microsoft.com/office/officeart/2005/8/layout/hList1"/>
    <dgm:cxn modelId="{6CE5D91B-D9CD-4B99-B895-68EBDD2DED51}" type="presOf" srcId="{D0A12D4C-AACB-45B2-8D73-D6338E47E51B}" destId="{811EAA8F-DFDD-4FB1-A407-C5D9E7FA07D9}" srcOrd="0" destOrd="0" presId="urn:microsoft.com/office/officeart/2005/8/layout/hList1"/>
    <dgm:cxn modelId="{41BE271C-B19E-42F2-A0CD-AD25702D0184}" srcId="{B4ED9A7C-D672-4C58-B129-2367B46A4315}" destId="{D0A12D4C-AACB-45B2-8D73-D6338E47E51B}" srcOrd="1" destOrd="0" parTransId="{CC22CF9B-4055-4B23-96FD-0BF6E888DD74}" sibTransId="{EC8D413C-5F28-412B-A9EF-3A8CB97D5756}"/>
    <dgm:cxn modelId="{D8A0F020-8C6C-46F4-BE19-E748CB051356}" type="presOf" srcId="{B2341AB7-E43B-4D44-BDD1-24E82DD71637}" destId="{BE76AEE6-04E5-491F-84C3-79225D4F6029}" srcOrd="0" destOrd="4" presId="urn:microsoft.com/office/officeart/2005/8/layout/hList1"/>
    <dgm:cxn modelId="{6B5CAF2D-5E00-4DF8-AA4F-40F15DE06059}" srcId="{8BD29091-52ED-4AD4-9491-A2500C1C777A}" destId="{B2341AB7-E43B-4D44-BDD1-24E82DD71637}" srcOrd="4" destOrd="0" parTransId="{E4D83D25-95EC-4984-9E78-5CE10552DAAB}" sibTransId="{A3B727DE-CE4F-407A-BA80-AFD5891DBB1D}"/>
    <dgm:cxn modelId="{5C543F30-8739-4FFB-B5FC-B70BDA70AB32}" type="presOf" srcId="{8BD29091-52ED-4AD4-9491-A2500C1C777A}" destId="{7EE5F660-0396-4C86-8A3D-7034BD7F7A8A}" srcOrd="0" destOrd="0" presId="urn:microsoft.com/office/officeart/2005/8/layout/hList1"/>
    <dgm:cxn modelId="{FC876132-B565-4829-9F61-44E018FAF61B}" srcId="{B4ED9A7C-D672-4C58-B129-2367B46A4315}" destId="{8BD29091-52ED-4AD4-9491-A2500C1C777A}" srcOrd="0" destOrd="0" parTransId="{22043C57-42B1-4C73-8D66-4B116E612E91}" sibTransId="{E5123B53-B3E0-4532-8285-1CF63EE76D87}"/>
    <dgm:cxn modelId="{DD048033-B35B-405F-A3EC-D481A9AFE9A6}" srcId="{8BD29091-52ED-4AD4-9491-A2500C1C777A}" destId="{147525E5-FF92-4F81-A599-5D9192800112}" srcOrd="1" destOrd="0" parTransId="{6F04A321-423A-478A-8FE5-3B0ABB315025}" sibTransId="{299ED670-28E8-4103-B1C6-D8B12C88D0C1}"/>
    <dgm:cxn modelId="{85B5A934-B879-4D28-8114-C5B1187F76B1}" type="presOf" srcId="{51D15610-F51A-4754-8D49-69622568225C}" destId="{0847D45F-0344-4565-8B6F-B526D937F93E}" srcOrd="0" destOrd="2" presId="urn:microsoft.com/office/officeart/2005/8/layout/hList1"/>
    <dgm:cxn modelId="{F10CB93D-0C6C-4A57-B106-8A42782C87E7}" type="presOf" srcId="{C004357E-F86D-4245-9237-8D99F0B09626}" destId="{BE76AEE6-04E5-491F-84C3-79225D4F6029}" srcOrd="0" destOrd="5" presId="urn:microsoft.com/office/officeart/2005/8/layout/hList1"/>
    <dgm:cxn modelId="{8F2B9240-1B43-4FDD-B93B-EACB6A5D88C0}" type="presOf" srcId="{E3B93D44-752C-42B3-9744-C2B8D0EA7CC2}" destId="{BE76AEE6-04E5-491F-84C3-79225D4F6029}" srcOrd="0" destOrd="8" presId="urn:microsoft.com/office/officeart/2005/8/layout/hList1"/>
    <dgm:cxn modelId="{6628495C-C60E-458C-B71E-7C1716639644}" srcId="{8BD29091-52ED-4AD4-9491-A2500C1C777A}" destId="{1D0FD3E4-3BC1-4A6F-A39B-78DA92F838E8}" srcOrd="0" destOrd="0" parTransId="{FF08B86A-8697-4035-A817-72B0EDADB820}" sibTransId="{E7185428-6F66-49F1-9079-E67C441505A1}"/>
    <dgm:cxn modelId="{4FA74B61-BF8F-4303-8369-91156F8887A1}" srcId="{D0A12D4C-AACB-45B2-8D73-D6338E47E51B}" destId="{1610C71C-9267-415F-B498-F1531354AE59}" srcOrd="4" destOrd="0" parTransId="{7682517E-5C58-44D0-B694-D7372FA92DA8}" sibTransId="{8F437EC4-12BF-4472-AD72-58C184CE93EF}"/>
    <dgm:cxn modelId="{8CDE3542-0642-44B9-B56A-BE9E70F62792}" type="presOf" srcId="{EDDF556D-E9AB-4926-96FC-EB707CA3FD7C}" destId="{BE76AEE6-04E5-491F-84C3-79225D4F6029}" srcOrd="0" destOrd="6" presId="urn:microsoft.com/office/officeart/2005/8/layout/hList1"/>
    <dgm:cxn modelId="{33562543-07A8-4E83-AB1C-7DBB7BC3F706}" srcId="{D0A12D4C-AACB-45B2-8D73-D6338E47E51B}" destId="{5BDB30D2-121F-4B7C-A557-40B5D2F9AA28}" srcOrd="3" destOrd="0" parTransId="{F67FA3CB-0AD0-4A0E-9E62-AA58E7519C66}" sibTransId="{36E7E13A-27A6-4E5D-8B7A-B9C77835AA45}"/>
    <dgm:cxn modelId="{CD024946-5E94-457A-9009-534A6B627053}" type="presOf" srcId="{B4ED9A7C-D672-4C58-B129-2367B46A4315}" destId="{7EC5905E-DDFD-43F2-9641-F8B1512F2FFC}" srcOrd="0" destOrd="0" presId="urn:microsoft.com/office/officeart/2005/8/layout/hList1"/>
    <dgm:cxn modelId="{E468F066-F655-466D-9EDF-5BA08CB6AC40}" type="presOf" srcId="{BC611351-5A44-4D78-95C9-535277E86673}" destId="{BE76AEE6-04E5-491F-84C3-79225D4F6029}" srcOrd="0" destOrd="3" presId="urn:microsoft.com/office/officeart/2005/8/layout/hList1"/>
    <dgm:cxn modelId="{D6B25169-4E03-4AF8-8724-B4E3D048E63A}" srcId="{8BD29091-52ED-4AD4-9491-A2500C1C777A}" destId="{EDDF556D-E9AB-4926-96FC-EB707CA3FD7C}" srcOrd="6" destOrd="0" parTransId="{99027429-7E55-439D-9B6E-6D38BB60E954}" sibTransId="{1A0A3061-1288-446A-A2B1-8D3A09B562E4}"/>
    <dgm:cxn modelId="{19E48349-7D20-4F13-A8F3-E4B2AB1D1EAF}" type="presOf" srcId="{1610C71C-9267-415F-B498-F1531354AE59}" destId="{0847D45F-0344-4565-8B6F-B526D937F93E}" srcOrd="0" destOrd="4" presId="urn:microsoft.com/office/officeart/2005/8/layout/hList1"/>
    <dgm:cxn modelId="{6FCE776C-8D8B-4D6C-8CBD-E8FCBFBDB4BC}" srcId="{8BD29091-52ED-4AD4-9491-A2500C1C777A}" destId="{7B0B10A8-F7A2-4BF9-90D8-DC111307E774}" srcOrd="9" destOrd="0" parTransId="{D84161A5-6EC3-4A6F-BB31-67BCB500642D}" sibTransId="{1A87A956-A22B-487B-8C64-05A09B38EC8F}"/>
    <dgm:cxn modelId="{76C08C4F-C3BE-41F1-A6BF-705E7EF701E3}" type="presOf" srcId="{29F07E4C-E4C6-4E1F-811C-D0D5F211D5E7}" destId="{BE76AEE6-04E5-491F-84C3-79225D4F6029}" srcOrd="0" destOrd="7" presId="urn:microsoft.com/office/officeart/2005/8/layout/hList1"/>
    <dgm:cxn modelId="{17C5E252-BFDA-4F4A-85A8-B31C7AAAAE1E}" srcId="{D0A12D4C-AACB-45B2-8D73-D6338E47E51B}" destId="{51D15610-F51A-4754-8D49-69622568225C}" srcOrd="2" destOrd="0" parTransId="{9C57EB85-038E-422A-A894-8321FF19D2DB}" sibTransId="{5622A34D-3203-4F51-9BA3-9FB974D339C8}"/>
    <dgm:cxn modelId="{62B56986-BA45-4B2D-8363-A0A31EEAB735}" srcId="{8BD29091-52ED-4AD4-9491-A2500C1C777A}" destId="{1C0350F7-8731-449F-956A-DD4294EC504D}" srcOrd="2" destOrd="0" parTransId="{FDE11525-FBE0-4B0F-94B0-0F5126F6C2FA}" sibTransId="{999D0A2B-A128-4E54-99F9-CC15516341F2}"/>
    <dgm:cxn modelId="{12AF468A-F3D0-4853-9B6D-9EFF033F4417}" srcId="{8BD29091-52ED-4AD4-9491-A2500C1C777A}" destId="{29F07E4C-E4C6-4E1F-811C-D0D5F211D5E7}" srcOrd="7" destOrd="0" parTransId="{6EEC3E11-100E-40A1-8307-84C3C399EC69}" sibTransId="{DEF665DD-53BF-436D-9A47-70563F057198}"/>
    <dgm:cxn modelId="{C3C2969C-5C5F-42A8-812E-5CCE39BA5816}" type="presOf" srcId="{A04ABD5F-B600-476D-B618-B083A91E1AE3}" destId="{0847D45F-0344-4565-8B6F-B526D937F93E}" srcOrd="0" destOrd="1" presId="urn:microsoft.com/office/officeart/2005/8/layout/hList1"/>
    <dgm:cxn modelId="{C85DE9A5-9122-4841-95B1-5D11CBE8FD61}" type="presOf" srcId="{FBE382D6-0B63-4351-86DF-8345FAE72585}" destId="{0847D45F-0344-4565-8B6F-B526D937F93E}" srcOrd="0" destOrd="0" presId="urn:microsoft.com/office/officeart/2005/8/layout/hList1"/>
    <dgm:cxn modelId="{8D9A21B4-97F1-44D8-BF65-26609DA69C16}" srcId="{D0A12D4C-AACB-45B2-8D73-D6338E47E51B}" destId="{FBE382D6-0B63-4351-86DF-8345FAE72585}" srcOrd="0" destOrd="0" parTransId="{E2C24A2D-58B2-42BA-9DD7-A511AD796B50}" sibTransId="{7AB905F5-3F59-4BD6-AF81-EB8CC9B6D063}"/>
    <dgm:cxn modelId="{C2DCEAC6-C259-4374-A82A-885FFD93C999}" srcId="{D0A12D4C-AACB-45B2-8D73-D6338E47E51B}" destId="{9E17BAEC-E2D4-4C7F-B6A0-A69C7962D5F0}" srcOrd="5" destOrd="0" parTransId="{CA691D02-B73B-47ED-8C6E-BEA9F9E53BA8}" sibTransId="{17854447-42E3-425A-B412-DA161EE5899F}"/>
    <dgm:cxn modelId="{3167C4DA-7673-4AF9-A3ED-74D26CE20FA9}" srcId="{8BD29091-52ED-4AD4-9491-A2500C1C777A}" destId="{C004357E-F86D-4245-9237-8D99F0B09626}" srcOrd="5" destOrd="0" parTransId="{C52DBC13-694E-4079-B028-BA47A1F027C3}" sibTransId="{0D28B920-F891-4B76-9FF6-AF06E4F0D340}"/>
    <dgm:cxn modelId="{3A6325E8-420D-45FD-ADCD-8413537BBEFB}" srcId="{8BD29091-52ED-4AD4-9491-A2500C1C777A}" destId="{E3B93D44-752C-42B3-9744-C2B8D0EA7CC2}" srcOrd="8" destOrd="0" parTransId="{7C191C4B-3E2B-4864-ABF2-48CDAEF858D1}" sibTransId="{8B11B69A-129D-4996-B913-45B896046E19}"/>
    <dgm:cxn modelId="{6CA2FEE9-BF1E-45B9-A387-B688073007F2}" srcId="{8BD29091-52ED-4AD4-9491-A2500C1C777A}" destId="{BC611351-5A44-4D78-95C9-535277E86673}" srcOrd="3" destOrd="0" parTransId="{39EB7D5D-034D-47FB-8A6A-A4D4A1D3C698}" sibTransId="{2CC614FE-4308-42E8-B6E2-83C9F6AF17CF}"/>
    <dgm:cxn modelId="{396D1BEF-5E14-48DA-AFD5-10E3D028DEDB}" type="presOf" srcId="{5BDB30D2-121F-4B7C-A557-40B5D2F9AA28}" destId="{0847D45F-0344-4565-8B6F-B526D937F93E}" srcOrd="0" destOrd="3" presId="urn:microsoft.com/office/officeart/2005/8/layout/hList1"/>
    <dgm:cxn modelId="{E0424AF1-57D2-4162-B8F5-C256F5CE88BF}" type="presOf" srcId="{1C0350F7-8731-449F-956A-DD4294EC504D}" destId="{BE76AEE6-04E5-491F-84C3-79225D4F6029}" srcOrd="0" destOrd="2" presId="urn:microsoft.com/office/officeart/2005/8/layout/hList1"/>
    <dgm:cxn modelId="{958C30F4-8F33-40DF-BCF4-38BE83ABA212}" type="presOf" srcId="{7B0B10A8-F7A2-4BF9-90D8-DC111307E774}" destId="{BE76AEE6-04E5-491F-84C3-79225D4F6029}" srcOrd="0" destOrd="9" presId="urn:microsoft.com/office/officeart/2005/8/layout/hList1"/>
    <dgm:cxn modelId="{25571C61-5BA3-4877-A0AD-B653778CB310}" type="presParOf" srcId="{7EC5905E-DDFD-43F2-9641-F8B1512F2FFC}" destId="{4C44D80D-6449-469B-AADC-EB62A94642C2}" srcOrd="0" destOrd="0" presId="urn:microsoft.com/office/officeart/2005/8/layout/hList1"/>
    <dgm:cxn modelId="{7B01B7A3-5ABC-4720-B04E-0D049CFB38D3}" type="presParOf" srcId="{4C44D80D-6449-469B-AADC-EB62A94642C2}" destId="{7EE5F660-0396-4C86-8A3D-7034BD7F7A8A}" srcOrd="0" destOrd="0" presId="urn:microsoft.com/office/officeart/2005/8/layout/hList1"/>
    <dgm:cxn modelId="{0A7E7B3E-4EB6-410E-8D9C-1D2C0130B403}" type="presParOf" srcId="{4C44D80D-6449-469B-AADC-EB62A94642C2}" destId="{BE76AEE6-04E5-491F-84C3-79225D4F6029}" srcOrd="1" destOrd="0" presId="urn:microsoft.com/office/officeart/2005/8/layout/hList1"/>
    <dgm:cxn modelId="{6D63A7AD-1926-4ECB-A673-834ECC1E4075}" type="presParOf" srcId="{7EC5905E-DDFD-43F2-9641-F8B1512F2FFC}" destId="{8208DAA9-660C-4184-9670-2ACE1F78EB74}" srcOrd="1" destOrd="0" presId="urn:microsoft.com/office/officeart/2005/8/layout/hList1"/>
    <dgm:cxn modelId="{05087F3E-060C-43A9-A4FF-92C9284989A7}" type="presParOf" srcId="{7EC5905E-DDFD-43F2-9641-F8B1512F2FFC}" destId="{643A379D-F43F-4AFB-816B-F0153658B152}" srcOrd="2" destOrd="0" presId="urn:microsoft.com/office/officeart/2005/8/layout/hList1"/>
    <dgm:cxn modelId="{15A7AF9F-3D1D-4D78-815A-18C0BCBABA0B}" type="presParOf" srcId="{643A379D-F43F-4AFB-816B-F0153658B152}" destId="{811EAA8F-DFDD-4FB1-A407-C5D9E7FA07D9}" srcOrd="0" destOrd="0" presId="urn:microsoft.com/office/officeart/2005/8/layout/hList1"/>
    <dgm:cxn modelId="{FAECBDB1-4119-458B-9365-B2A87EE9FC86}" type="presParOf" srcId="{643A379D-F43F-4AFB-816B-F0153658B152}" destId="{0847D45F-0344-4565-8B6F-B526D937F9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E11C3-D23C-4B8C-BE27-81A7C0AE15FA}"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3792A154-4E5B-4353-A628-DA33BC20CD43}">
      <dgm:prSet/>
      <dgm:spPr/>
      <dgm:t>
        <a:bodyPr/>
        <a:lstStyle/>
        <a:p>
          <a:r>
            <a:rPr lang="en-US" b="1" dirty="0"/>
            <a:t>Kim Il Sung era.</a:t>
          </a:r>
          <a:r>
            <a:rPr lang="en-US" dirty="0"/>
            <a:t> By 1956, NK had fully transitioned to a command economy system with no real money. Won circulated but was secondary to rations  and state plan allocations and thus not  a store of  value or a required medium of exchange. Prices were set by state and designed to promote investment, not consumption.</a:t>
          </a:r>
        </a:p>
      </dgm:t>
    </dgm:pt>
    <dgm:pt modelId="{031B8646-9DA8-437D-B67C-8729CCB77DFB}" type="parTrans" cxnId="{5AF4BD3D-B09E-4AA6-92D2-EAC6EFC5E5C4}">
      <dgm:prSet/>
      <dgm:spPr/>
      <dgm:t>
        <a:bodyPr/>
        <a:lstStyle/>
        <a:p>
          <a:endParaRPr lang="en-US"/>
        </a:p>
      </dgm:t>
    </dgm:pt>
    <dgm:pt modelId="{C7D5A5B9-5CF1-461B-B02A-D95C41AE19AF}" type="sibTrans" cxnId="{5AF4BD3D-B09E-4AA6-92D2-EAC6EFC5E5C4}">
      <dgm:prSet/>
      <dgm:spPr/>
      <dgm:t>
        <a:bodyPr/>
        <a:lstStyle/>
        <a:p>
          <a:endParaRPr lang="en-US"/>
        </a:p>
      </dgm:t>
    </dgm:pt>
    <dgm:pt modelId="{C714C664-C58A-4FFD-89CA-2BAD01C77A5E}">
      <dgm:prSet/>
      <dgm:spPr/>
      <dgm:t>
        <a:bodyPr/>
        <a:lstStyle/>
        <a:p>
          <a:r>
            <a:rPr lang="en-US" b="1" dirty="0"/>
            <a:t>Kim Jong Il era.</a:t>
          </a:r>
          <a:r>
            <a:rPr lang="en-US" dirty="0"/>
            <a:t>   Without Soviet  and EE aid, by mid-1990s KIS’s command system had broken down.  With resulting famine, ration distributions were not met and won came to be used as medium of exchange in illegal but pervasive markets.  There was too much Won in circulation and hyperinflation ensued.  Dollars and Yuan started seeping in.  Nuclear program induced  global sanctions.</a:t>
          </a:r>
        </a:p>
      </dgm:t>
    </dgm:pt>
    <dgm:pt modelId="{B5FECEB2-84A6-4C42-ABFD-158CB4AC4328}" type="parTrans" cxnId="{2EC8A794-4A70-469A-9385-55838ED0D8BC}">
      <dgm:prSet/>
      <dgm:spPr/>
      <dgm:t>
        <a:bodyPr/>
        <a:lstStyle/>
        <a:p>
          <a:endParaRPr lang="en-US"/>
        </a:p>
      </dgm:t>
    </dgm:pt>
    <dgm:pt modelId="{ECC59085-EF78-4B7A-9E32-E7EC57109147}" type="sibTrans" cxnId="{2EC8A794-4A70-469A-9385-55838ED0D8BC}">
      <dgm:prSet/>
      <dgm:spPr/>
      <dgm:t>
        <a:bodyPr/>
        <a:lstStyle/>
        <a:p>
          <a:endParaRPr lang="en-US"/>
        </a:p>
      </dgm:t>
    </dgm:pt>
    <dgm:pt modelId="{8962FA15-6F02-4171-84D3-8701749E3568}">
      <dgm:prSet/>
      <dgm:spPr/>
      <dgm:t>
        <a:bodyPr/>
        <a:lstStyle/>
        <a:p>
          <a:r>
            <a:rPr lang="en-US" b="1" dirty="0"/>
            <a:t>2009  Currency Fiasco</a:t>
          </a:r>
          <a:r>
            <a:rPr lang="en-US" dirty="0"/>
            <a:t>.  With market and ration prices and wages differing by 50 times,  and corruption endemic, state tried to  suck up foreign money and unify prices at state-set levels, by redenominating won.  People panicked as their won savings disappeared and the government relented, too late--a big </a:t>
          </a:r>
          <a:r>
            <a:rPr lang="en-US" u="sng" dirty="0"/>
            <a:t>lesson in finance for the young leader-in-waiting.</a:t>
          </a:r>
          <a:endParaRPr lang="en-US" dirty="0"/>
        </a:p>
      </dgm:t>
    </dgm:pt>
    <dgm:pt modelId="{A8C5D3A6-CA38-46F2-962A-EF19787192B8}" type="parTrans" cxnId="{96CD1DB0-418A-4E67-9782-E258C55F49F2}">
      <dgm:prSet/>
      <dgm:spPr/>
      <dgm:t>
        <a:bodyPr/>
        <a:lstStyle/>
        <a:p>
          <a:endParaRPr lang="en-US"/>
        </a:p>
      </dgm:t>
    </dgm:pt>
    <dgm:pt modelId="{555E1B5F-6007-47AD-A2F8-9A3E985310C5}" type="sibTrans" cxnId="{96CD1DB0-418A-4E67-9782-E258C55F49F2}">
      <dgm:prSet/>
      <dgm:spPr/>
      <dgm:t>
        <a:bodyPr/>
        <a:lstStyle/>
        <a:p>
          <a:endParaRPr lang="en-US"/>
        </a:p>
      </dgm:t>
    </dgm:pt>
    <dgm:pt modelId="{940E09E9-0C02-4B24-ADB9-72F621869507}" type="pres">
      <dgm:prSet presAssocID="{F68E11C3-D23C-4B8C-BE27-81A7C0AE15FA}" presName="vert0" presStyleCnt="0">
        <dgm:presLayoutVars>
          <dgm:dir/>
          <dgm:animOne val="branch"/>
          <dgm:animLvl val="lvl"/>
        </dgm:presLayoutVars>
      </dgm:prSet>
      <dgm:spPr/>
    </dgm:pt>
    <dgm:pt modelId="{8DF62CBD-20FC-4151-BA9D-80CC37D90FFD}" type="pres">
      <dgm:prSet presAssocID="{3792A154-4E5B-4353-A628-DA33BC20CD43}" presName="thickLine" presStyleLbl="alignNode1" presStyleIdx="0" presStyleCnt="3"/>
      <dgm:spPr/>
    </dgm:pt>
    <dgm:pt modelId="{F2005B5E-AD80-4855-AAF1-DC4EA4AB1161}" type="pres">
      <dgm:prSet presAssocID="{3792A154-4E5B-4353-A628-DA33BC20CD43}" presName="horz1" presStyleCnt="0"/>
      <dgm:spPr/>
    </dgm:pt>
    <dgm:pt modelId="{0E8FEA9F-620B-4FF7-801F-204E2CF78090}" type="pres">
      <dgm:prSet presAssocID="{3792A154-4E5B-4353-A628-DA33BC20CD43}" presName="tx1" presStyleLbl="revTx" presStyleIdx="0" presStyleCnt="3"/>
      <dgm:spPr/>
    </dgm:pt>
    <dgm:pt modelId="{5F49189A-5D0B-46D1-BA32-0E9A39EAD7CE}" type="pres">
      <dgm:prSet presAssocID="{3792A154-4E5B-4353-A628-DA33BC20CD43}" presName="vert1" presStyleCnt="0"/>
      <dgm:spPr/>
    </dgm:pt>
    <dgm:pt modelId="{983E17D6-F86D-4D77-AD22-34BAAF7449A4}" type="pres">
      <dgm:prSet presAssocID="{C714C664-C58A-4FFD-89CA-2BAD01C77A5E}" presName="thickLine" presStyleLbl="alignNode1" presStyleIdx="1" presStyleCnt="3"/>
      <dgm:spPr/>
    </dgm:pt>
    <dgm:pt modelId="{370C712C-01DA-4B70-96BB-CF1657D0D23F}" type="pres">
      <dgm:prSet presAssocID="{C714C664-C58A-4FFD-89CA-2BAD01C77A5E}" presName="horz1" presStyleCnt="0"/>
      <dgm:spPr/>
    </dgm:pt>
    <dgm:pt modelId="{DF5C94FD-0160-4A65-9914-35CF66D3D1B3}" type="pres">
      <dgm:prSet presAssocID="{C714C664-C58A-4FFD-89CA-2BAD01C77A5E}" presName="tx1" presStyleLbl="revTx" presStyleIdx="1" presStyleCnt="3"/>
      <dgm:spPr/>
    </dgm:pt>
    <dgm:pt modelId="{6322B8FD-32BC-497E-9FF6-0D481FE276E5}" type="pres">
      <dgm:prSet presAssocID="{C714C664-C58A-4FFD-89CA-2BAD01C77A5E}" presName="vert1" presStyleCnt="0"/>
      <dgm:spPr/>
    </dgm:pt>
    <dgm:pt modelId="{D0CC93AE-1925-4B3C-8ECE-5F087967EF2B}" type="pres">
      <dgm:prSet presAssocID="{8962FA15-6F02-4171-84D3-8701749E3568}" presName="thickLine" presStyleLbl="alignNode1" presStyleIdx="2" presStyleCnt="3"/>
      <dgm:spPr/>
    </dgm:pt>
    <dgm:pt modelId="{7A84E16E-9AA9-4B95-B11D-0E0B3811CD6A}" type="pres">
      <dgm:prSet presAssocID="{8962FA15-6F02-4171-84D3-8701749E3568}" presName="horz1" presStyleCnt="0"/>
      <dgm:spPr/>
    </dgm:pt>
    <dgm:pt modelId="{9449ACFA-48DC-45B6-99BB-09CCC151A1DB}" type="pres">
      <dgm:prSet presAssocID="{8962FA15-6F02-4171-84D3-8701749E3568}" presName="tx1" presStyleLbl="revTx" presStyleIdx="2" presStyleCnt="3"/>
      <dgm:spPr/>
    </dgm:pt>
    <dgm:pt modelId="{62549020-D611-4B4A-8CD0-F8C23F2FFAE3}" type="pres">
      <dgm:prSet presAssocID="{8962FA15-6F02-4171-84D3-8701749E3568}" presName="vert1" presStyleCnt="0"/>
      <dgm:spPr/>
    </dgm:pt>
  </dgm:ptLst>
  <dgm:cxnLst>
    <dgm:cxn modelId="{5AF4BD3D-B09E-4AA6-92D2-EAC6EFC5E5C4}" srcId="{F68E11C3-D23C-4B8C-BE27-81A7C0AE15FA}" destId="{3792A154-4E5B-4353-A628-DA33BC20CD43}" srcOrd="0" destOrd="0" parTransId="{031B8646-9DA8-437D-B67C-8729CCB77DFB}" sibTransId="{C7D5A5B9-5CF1-461B-B02A-D95C41AE19AF}"/>
    <dgm:cxn modelId="{EF39F97A-471B-4B64-B472-0BC272F2DC83}" type="presOf" srcId="{8962FA15-6F02-4171-84D3-8701749E3568}" destId="{9449ACFA-48DC-45B6-99BB-09CCC151A1DB}" srcOrd="0" destOrd="0" presId="urn:microsoft.com/office/officeart/2008/layout/LinedList"/>
    <dgm:cxn modelId="{0A44B98F-6D1C-4565-B76F-EDD9DCAD263A}" type="presOf" srcId="{C714C664-C58A-4FFD-89CA-2BAD01C77A5E}" destId="{DF5C94FD-0160-4A65-9914-35CF66D3D1B3}" srcOrd="0" destOrd="0" presId="urn:microsoft.com/office/officeart/2008/layout/LinedList"/>
    <dgm:cxn modelId="{2EC8A794-4A70-469A-9385-55838ED0D8BC}" srcId="{F68E11C3-D23C-4B8C-BE27-81A7C0AE15FA}" destId="{C714C664-C58A-4FFD-89CA-2BAD01C77A5E}" srcOrd="1" destOrd="0" parTransId="{B5FECEB2-84A6-4C42-ABFD-158CB4AC4328}" sibTransId="{ECC59085-EF78-4B7A-9E32-E7EC57109147}"/>
    <dgm:cxn modelId="{38A51B9E-593A-446B-83D7-5536F05D01DF}" type="presOf" srcId="{F68E11C3-D23C-4B8C-BE27-81A7C0AE15FA}" destId="{940E09E9-0C02-4B24-ADB9-72F621869507}" srcOrd="0" destOrd="0" presId="urn:microsoft.com/office/officeart/2008/layout/LinedList"/>
    <dgm:cxn modelId="{5C1052A2-681A-455F-A1B1-38CC97FE4684}" type="presOf" srcId="{3792A154-4E5B-4353-A628-DA33BC20CD43}" destId="{0E8FEA9F-620B-4FF7-801F-204E2CF78090}" srcOrd="0" destOrd="0" presId="urn:microsoft.com/office/officeart/2008/layout/LinedList"/>
    <dgm:cxn modelId="{96CD1DB0-418A-4E67-9782-E258C55F49F2}" srcId="{F68E11C3-D23C-4B8C-BE27-81A7C0AE15FA}" destId="{8962FA15-6F02-4171-84D3-8701749E3568}" srcOrd="2" destOrd="0" parTransId="{A8C5D3A6-CA38-46F2-962A-EF19787192B8}" sibTransId="{555E1B5F-6007-47AD-A2F8-9A3E985310C5}"/>
    <dgm:cxn modelId="{ECEA88E5-CB24-4D92-8703-CEFA6DB03509}" type="presParOf" srcId="{940E09E9-0C02-4B24-ADB9-72F621869507}" destId="{8DF62CBD-20FC-4151-BA9D-80CC37D90FFD}" srcOrd="0" destOrd="0" presId="urn:microsoft.com/office/officeart/2008/layout/LinedList"/>
    <dgm:cxn modelId="{09B388DF-17E4-4ED1-9EC3-A95FD068A206}" type="presParOf" srcId="{940E09E9-0C02-4B24-ADB9-72F621869507}" destId="{F2005B5E-AD80-4855-AAF1-DC4EA4AB1161}" srcOrd="1" destOrd="0" presId="urn:microsoft.com/office/officeart/2008/layout/LinedList"/>
    <dgm:cxn modelId="{2E901B4F-9701-470A-B520-E16DD0085FA7}" type="presParOf" srcId="{F2005B5E-AD80-4855-AAF1-DC4EA4AB1161}" destId="{0E8FEA9F-620B-4FF7-801F-204E2CF78090}" srcOrd="0" destOrd="0" presId="urn:microsoft.com/office/officeart/2008/layout/LinedList"/>
    <dgm:cxn modelId="{55370514-F151-4721-89FA-44BB7CA7AABE}" type="presParOf" srcId="{F2005B5E-AD80-4855-AAF1-DC4EA4AB1161}" destId="{5F49189A-5D0B-46D1-BA32-0E9A39EAD7CE}" srcOrd="1" destOrd="0" presId="urn:microsoft.com/office/officeart/2008/layout/LinedList"/>
    <dgm:cxn modelId="{1CF45407-0569-4474-A81E-1FBF9244A61C}" type="presParOf" srcId="{940E09E9-0C02-4B24-ADB9-72F621869507}" destId="{983E17D6-F86D-4D77-AD22-34BAAF7449A4}" srcOrd="2" destOrd="0" presId="urn:microsoft.com/office/officeart/2008/layout/LinedList"/>
    <dgm:cxn modelId="{9DE4622E-7A32-4C85-B17F-2899B1AF3D7A}" type="presParOf" srcId="{940E09E9-0C02-4B24-ADB9-72F621869507}" destId="{370C712C-01DA-4B70-96BB-CF1657D0D23F}" srcOrd="3" destOrd="0" presId="urn:microsoft.com/office/officeart/2008/layout/LinedList"/>
    <dgm:cxn modelId="{339F15F4-5AC8-4803-9135-E5FD0F7CFF07}" type="presParOf" srcId="{370C712C-01DA-4B70-96BB-CF1657D0D23F}" destId="{DF5C94FD-0160-4A65-9914-35CF66D3D1B3}" srcOrd="0" destOrd="0" presId="urn:microsoft.com/office/officeart/2008/layout/LinedList"/>
    <dgm:cxn modelId="{CFBD2B2D-1337-4C5E-A9F1-79F4CAC025EA}" type="presParOf" srcId="{370C712C-01DA-4B70-96BB-CF1657D0D23F}" destId="{6322B8FD-32BC-497E-9FF6-0D481FE276E5}" srcOrd="1" destOrd="0" presId="urn:microsoft.com/office/officeart/2008/layout/LinedList"/>
    <dgm:cxn modelId="{645EE805-FD35-4A9C-BE96-FECF2CBB7A1D}" type="presParOf" srcId="{940E09E9-0C02-4B24-ADB9-72F621869507}" destId="{D0CC93AE-1925-4B3C-8ECE-5F087967EF2B}" srcOrd="4" destOrd="0" presId="urn:microsoft.com/office/officeart/2008/layout/LinedList"/>
    <dgm:cxn modelId="{5F1CAC2E-27A3-420B-A047-45D0408815D6}" type="presParOf" srcId="{940E09E9-0C02-4B24-ADB9-72F621869507}" destId="{7A84E16E-9AA9-4B95-B11D-0E0B3811CD6A}" srcOrd="5" destOrd="0" presId="urn:microsoft.com/office/officeart/2008/layout/LinedList"/>
    <dgm:cxn modelId="{01D42F67-1615-4D58-825B-C74F065CC864}" type="presParOf" srcId="{7A84E16E-9AA9-4B95-B11D-0E0B3811CD6A}" destId="{9449ACFA-48DC-45B6-99BB-09CCC151A1DB}" srcOrd="0" destOrd="0" presId="urn:microsoft.com/office/officeart/2008/layout/LinedList"/>
    <dgm:cxn modelId="{8987DA7B-3029-4E48-9236-19F057553275}" type="presParOf" srcId="{7A84E16E-9AA9-4B95-B11D-0E0B3811CD6A}" destId="{62549020-D611-4B4A-8CD0-F8C23F2FFA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D695F7-7ABC-41A8-A073-A3D5D1D9D07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9063A4B-2906-4666-9F51-863B20498A49}">
      <dgm:prSet/>
      <dgm:spPr/>
      <dgm:t>
        <a:bodyPr/>
        <a:lstStyle/>
        <a:p>
          <a:r>
            <a:rPr lang="en-US" dirty="0"/>
            <a:t>Chapter 2 in new book on NK Economy, November 2022 </a:t>
          </a:r>
        </a:p>
        <a:p>
          <a:r>
            <a:rPr lang="en-US" dirty="0"/>
            <a:t>Political Economy of North Korea,  Chiang Min-Hua</a:t>
          </a:r>
        </a:p>
      </dgm:t>
    </dgm:pt>
    <dgm:pt modelId="{112E6316-F016-4FD5-8014-10D2171E413E}" type="parTrans" cxnId="{466B1EE0-F785-4268-83BC-B60C3E81B6E0}">
      <dgm:prSet/>
      <dgm:spPr/>
      <dgm:t>
        <a:bodyPr/>
        <a:lstStyle/>
        <a:p>
          <a:endParaRPr lang="en-US"/>
        </a:p>
      </dgm:t>
    </dgm:pt>
    <dgm:pt modelId="{087B09CD-206E-41C8-BDC9-E08645245D53}" type="sibTrans" cxnId="{466B1EE0-F785-4268-83BC-B60C3E81B6E0}">
      <dgm:prSet/>
      <dgm:spPr/>
      <dgm:t>
        <a:bodyPr/>
        <a:lstStyle/>
        <a:p>
          <a:endParaRPr lang="en-US"/>
        </a:p>
      </dgm:t>
    </dgm:pt>
    <dgm:pt modelId="{ED70D961-4FBE-4401-8114-138F993FB9F8}">
      <dgm:prSet/>
      <dgm:spPr/>
      <dgm:t>
        <a:bodyPr/>
        <a:lstStyle/>
        <a:p>
          <a:r>
            <a:rPr lang="en-US" dirty="0"/>
            <a:t>Draws on Wilson Center Cold War Project.</a:t>
          </a:r>
        </a:p>
      </dgm:t>
    </dgm:pt>
    <dgm:pt modelId="{A483A987-3568-4B21-88D0-8FD7D1C5C374}" type="parTrans" cxnId="{32073D60-179E-41B2-BE86-1ACE86D9797C}">
      <dgm:prSet/>
      <dgm:spPr/>
      <dgm:t>
        <a:bodyPr/>
        <a:lstStyle/>
        <a:p>
          <a:endParaRPr lang="en-US"/>
        </a:p>
      </dgm:t>
    </dgm:pt>
    <dgm:pt modelId="{A6AE30DA-82A6-409D-85E4-FCAEADE756BA}" type="sibTrans" cxnId="{32073D60-179E-41B2-BE86-1ACE86D9797C}">
      <dgm:prSet/>
      <dgm:spPr/>
      <dgm:t>
        <a:bodyPr/>
        <a:lstStyle/>
        <a:p>
          <a:endParaRPr lang="en-US"/>
        </a:p>
      </dgm:t>
    </dgm:pt>
    <dgm:pt modelId="{8A308DE3-AE04-4655-9F23-B4281C52DEA4}">
      <dgm:prSet/>
      <dgm:spPr>
        <a:solidFill>
          <a:schemeClr val="accent5"/>
        </a:solidFill>
      </dgm:spPr>
      <dgm:t>
        <a:bodyPr/>
        <a:lstStyle/>
        <a:p>
          <a:r>
            <a:rPr lang="en-US"/>
            <a:t>Main Points</a:t>
          </a:r>
        </a:p>
      </dgm:t>
    </dgm:pt>
    <dgm:pt modelId="{3CCB6416-98B3-497C-B5B6-D143B41E9AC0}" type="parTrans" cxnId="{92A9FD98-B550-4B97-B408-08F21E90CDC5}">
      <dgm:prSet/>
      <dgm:spPr/>
      <dgm:t>
        <a:bodyPr/>
        <a:lstStyle/>
        <a:p>
          <a:endParaRPr lang="en-US"/>
        </a:p>
      </dgm:t>
    </dgm:pt>
    <dgm:pt modelId="{C8FAB7FD-2971-4187-8C4E-8BBB66F3CFDD}" type="sibTrans" cxnId="{92A9FD98-B550-4B97-B408-08F21E90CDC5}">
      <dgm:prSet/>
      <dgm:spPr/>
      <dgm:t>
        <a:bodyPr/>
        <a:lstStyle/>
        <a:p>
          <a:endParaRPr lang="en-US"/>
        </a:p>
      </dgm:t>
    </dgm:pt>
    <dgm:pt modelId="{3A245524-A288-47A7-8F41-A17626812D46}">
      <dgm:prSet/>
      <dgm:spPr/>
      <dgm:t>
        <a:bodyPr/>
        <a:lstStyle/>
        <a:p>
          <a:r>
            <a:rPr lang="en-US" dirty="0"/>
            <a:t>KIS inherited relatively industrialized economy in 1945.   With much help, he takes it on bumpy downhill path until he dies in 1994, on verge of great famine.  </a:t>
          </a:r>
        </a:p>
      </dgm:t>
    </dgm:pt>
    <dgm:pt modelId="{2CAD7199-698B-4C4A-9DAB-5F72B8956EA8}" type="parTrans" cxnId="{C3A24DEC-A58E-468A-A580-98B534E33F63}">
      <dgm:prSet/>
      <dgm:spPr/>
      <dgm:t>
        <a:bodyPr/>
        <a:lstStyle/>
        <a:p>
          <a:endParaRPr lang="en-US"/>
        </a:p>
      </dgm:t>
    </dgm:pt>
    <dgm:pt modelId="{46CEA829-76AF-4562-A93F-2B038D0B6C6E}" type="sibTrans" cxnId="{C3A24DEC-A58E-468A-A580-98B534E33F63}">
      <dgm:prSet/>
      <dgm:spPr/>
      <dgm:t>
        <a:bodyPr/>
        <a:lstStyle/>
        <a:p>
          <a:endParaRPr lang="en-US"/>
        </a:p>
      </dgm:t>
    </dgm:pt>
    <dgm:pt modelId="{C1B4966E-33B2-4A93-A79A-A3E0314BA03B}">
      <dgm:prSet/>
      <dgm:spPr/>
      <dgm:t>
        <a:bodyPr/>
        <a:lstStyle/>
        <a:p>
          <a:r>
            <a:rPr lang="en-US" dirty="0"/>
            <a:t> Initial socialism brought in by Stalin’s red army.  Korean War led to  KIS full acceptance of strong central planning.   </a:t>
          </a:r>
        </a:p>
      </dgm:t>
    </dgm:pt>
    <dgm:pt modelId="{8EF27570-1099-48A1-AA32-BE638C7C3A04}" type="parTrans" cxnId="{02341F9C-16A3-477E-BFDB-65A7E480581C}">
      <dgm:prSet/>
      <dgm:spPr/>
      <dgm:t>
        <a:bodyPr/>
        <a:lstStyle/>
        <a:p>
          <a:endParaRPr lang="en-US"/>
        </a:p>
      </dgm:t>
    </dgm:pt>
    <dgm:pt modelId="{CB665AD8-89E0-4A45-B8EB-290318B7BE30}" type="sibTrans" cxnId="{02341F9C-16A3-477E-BFDB-65A7E480581C}">
      <dgm:prSet/>
      <dgm:spPr/>
      <dgm:t>
        <a:bodyPr/>
        <a:lstStyle/>
        <a:p>
          <a:endParaRPr lang="en-US"/>
        </a:p>
      </dgm:t>
    </dgm:pt>
    <dgm:pt modelId="{48F59AC5-D2B1-41E3-98BB-060269B585F1}">
      <dgm:prSet/>
      <dgm:spPr/>
      <dgm:t>
        <a:bodyPr/>
        <a:lstStyle/>
        <a:p>
          <a:r>
            <a:rPr lang="en-US" dirty="0"/>
            <a:t> Constant large-scale aid from outside.  Political or strategic aid,   not aimed at true development needs.  Case study in  “immiserating’’ aid. </a:t>
          </a:r>
        </a:p>
      </dgm:t>
    </dgm:pt>
    <dgm:pt modelId="{98E357B7-5A34-4E15-9C4F-92D7B3C8A0A2}" type="parTrans" cxnId="{6847A508-4E36-4E22-BAAF-4F63250906D9}">
      <dgm:prSet/>
      <dgm:spPr/>
      <dgm:t>
        <a:bodyPr/>
        <a:lstStyle/>
        <a:p>
          <a:endParaRPr lang="en-US"/>
        </a:p>
      </dgm:t>
    </dgm:pt>
    <dgm:pt modelId="{F8BEC091-5D18-48C1-BD63-ABB4A38F3828}" type="sibTrans" cxnId="{6847A508-4E36-4E22-BAAF-4F63250906D9}">
      <dgm:prSet/>
      <dgm:spPr/>
      <dgm:t>
        <a:bodyPr/>
        <a:lstStyle/>
        <a:p>
          <a:endParaRPr lang="en-US"/>
        </a:p>
      </dgm:t>
    </dgm:pt>
    <dgm:pt modelId="{56729A1A-4569-4F1B-8B56-B0E6D245AC05}">
      <dgm:prSet/>
      <dgm:spPr/>
      <dgm:t>
        <a:bodyPr/>
        <a:lstStyle/>
        <a:p>
          <a:r>
            <a:rPr lang="en-US" dirty="0"/>
            <a:t> Big problems, to this day, dual “ration” prices versus “market” prices and state collective ownership of all “means of production”,  including farms.</a:t>
          </a:r>
        </a:p>
      </dgm:t>
    </dgm:pt>
    <dgm:pt modelId="{87B8C3FF-7964-4D83-AD76-9CE859166742}" type="parTrans" cxnId="{9A6CFEDF-5AA2-423A-B919-19EFC7D053E8}">
      <dgm:prSet/>
      <dgm:spPr/>
      <dgm:t>
        <a:bodyPr/>
        <a:lstStyle/>
        <a:p>
          <a:endParaRPr lang="en-US"/>
        </a:p>
      </dgm:t>
    </dgm:pt>
    <dgm:pt modelId="{84729ED7-5111-49B5-9B1B-3BAED808CF52}" type="sibTrans" cxnId="{9A6CFEDF-5AA2-423A-B919-19EFC7D053E8}">
      <dgm:prSet/>
      <dgm:spPr/>
      <dgm:t>
        <a:bodyPr/>
        <a:lstStyle/>
        <a:p>
          <a:endParaRPr lang="en-US"/>
        </a:p>
      </dgm:t>
    </dgm:pt>
    <dgm:pt modelId="{86B2061D-308A-4EFA-8B2D-066202DC14A5}">
      <dgm:prSet/>
      <dgm:spPr/>
      <dgm:t>
        <a:bodyPr/>
        <a:lstStyle/>
        <a:p>
          <a:r>
            <a:rPr lang="en-US" dirty="0"/>
            <a:t> Conflict between socialism and “self reliance” at national and personal levels.</a:t>
          </a:r>
        </a:p>
      </dgm:t>
    </dgm:pt>
    <dgm:pt modelId="{18021BAF-CBB3-423B-99A9-83CB9A6A545D}" type="sibTrans" cxnId="{AB809814-C9C7-482E-A21E-D8475869DDDD}">
      <dgm:prSet/>
      <dgm:spPr/>
      <dgm:t>
        <a:bodyPr/>
        <a:lstStyle/>
        <a:p>
          <a:endParaRPr lang="en-US"/>
        </a:p>
      </dgm:t>
    </dgm:pt>
    <dgm:pt modelId="{E8723BFB-0182-46F8-80B9-FD252332F749}" type="parTrans" cxnId="{AB809814-C9C7-482E-A21E-D8475869DDDD}">
      <dgm:prSet/>
      <dgm:spPr/>
      <dgm:t>
        <a:bodyPr/>
        <a:lstStyle/>
        <a:p>
          <a:endParaRPr lang="en-US"/>
        </a:p>
      </dgm:t>
    </dgm:pt>
    <dgm:pt modelId="{0C4BD40E-68DC-492B-B806-1CDDCE3F542E}" type="pres">
      <dgm:prSet presAssocID="{C8D695F7-7ABC-41A8-A073-A3D5D1D9D074}" presName="linear" presStyleCnt="0">
        <dgm:presLayoutVars>
          <dgm:animLvl val="lvl"/>
          <dgm:resizeHandles val="exact"/>
        </dgm:presLayoutVars>
      </dgm:prSet>
      <dgm:spPr/>
    </dgm:pt>
    <dgm:pt modelId="{6809300A-AE5D-472B-8914-BA68B151EC3F}" type="pres">
      <dgm:prSet presAssocID="{59063A4B-2906-4666-9F51-863B20498A49}" presName="parentText" presStyleLbl="node1" presStyleIdx="0" presStyleCnt="2">
        <dgm:presLayoutVars>
          <dgm:chMax val="0"/>
          <dgm:bulletEnabled val="1"/>
        </dgm:presLayoutVars>
      </dgm:prSet>
      <dgm:spPr/>
    </dgm:pt>
    <dgm:pt modelId="{67D26676-5388-4D3D-B97E-077476D3CEDB}" type="pres">
      <dgm:prSet presAssocID="{59063A4B-2906-4666-9F51-863B20498A49}" presName="childText" presStyleLbl="revTx" presStyleIdx="0" presStyleCnt="2">
        <dgm:presLayoutVars>
          <dgm:bulletEnabled val="1"/>
        </dgm:presLayoutVars>
      </dgm:prSet>
      <dgm:spPr/>
    </dgm:pt>
    <dgm:pt modelId="{ED354D3B-BCEE-4276-8CDD-04C202A793AA}" type="pres">
      <dgm:prSet presAssocID="{8A308DE3-AE04-4655-9F23-B4281C52DEA4}" presName="parentText" presStyleLbl="node1" presStyleIdx="1" presStyleCnt="2">
        <dgm:presLayoutVars>
          <dgm:chMax val="0"/>
          <dgm:bulletEnabled val="1"/>
        </dgm:presLayoutVars>
      </dgm:prSet>
      <dgm:spPr/>
    </dgm:pt>
    <dgm:pt modelId="{AB45542E-6726-44DA-A700-CE3B5F3EC419}" type="pres">
      <dgm:prSet presAssocID="{8A308DE3-AE04-4655-9F23-B4281C52DEA4}" presName="childText" presStyleLbl="revTx" presStyleIdx="1" presStyleCnt="2">
        <dgm:presLayoutVars>
          <dgm:bulletEnabled val="1"/>
        </dgm:presLayoutVars>
      </dgm:prSet>
      <dgm:spPr/>
    </dgm:pt>
  </dgm:ptLst>
  <dgm:cxnLst>
    <dgm:cxn modelId="{14162004-AC6B-49E1-B82A-9B0A8801FF9D}" type="presOf" srcId="{C1B4966E-33B2-4A93-A79A-A3E0314BA03B}" destId="{AB45542E-6726-44DA-A700-CE3B5F3EC419}" srcOrd="0" destOrd="1" presId="urn:microsoft.com/office/officeart/2005/8/layout/vList2"/>
    <dgm:cxn modelId="{6847A508-4E36-4E22-BAAF-4F63250906D9}" srcId="{8A308DE3-AE04-4655-9F23-B4281C52DEA4}" destId="{48F59AC5-D2B1-41E3-98BB-060269B585F1}" srcOrd="2" destOrd="0" parTransId="{98E357B7-5A34-4E15-9C4F-92D7B3C8A0A2}" sibTransId="{F8BEC091-5D18-48C1-BD63-ABB4A38F3828}"/>
    <dgm:cxn modelId="{AB809814-C9C7-482E-A21E-D8475869DDDD}" srcId="{8A308DE3-AE04-4655-9F23-B4281C52DEA4}" destId="{86B2061D-308A-4EFA-8B2D-066202DC14A5}" srcOrd="3" destOrd="0" parTransId="{E8723BFB-0182-46F8-80B9-FD252332F749}" sibTransId="{18021BAF-CBB3-423B-99A9-83CB9A6A545D}"/>
    <dgm:cxn modelId="{DE0FD11C-189D-4C0E-9424-5D1A629CA7BA}" type="presOf" srcId="{48F59AC5-D2B1-41E3-98BB-060269B585F1}" destId="{AB45542E-6726-44DA-A700-CE3B5F3EC419}" srcOrd="0" destOrd="2" presId="urn:microsoft.com/office/officeart/2005/8/layout/vList2"/>
    <dgm:cxn modelId="{CB36362E-633C-457C-BB6F-B3918758C84B}" type="presOf" srcId="{3A245524-A288-47A7-8F41-A17626812D46}" destId="{AB45542E-6726-44DA-A700-CE3B5F3EC419}" srcOrd="0" destOrd="0" presId="urn:microsoft.com/office/officeart/2005/8/layout/vList2"/>
    <dgm:cxn modelId="{32073D60-179E-41B2-BE86-1ACE86D9797C}" srcId="{59063A4B-2906-4666-9F51-863B20498A49}" destId="{ED70D961-4FBE-4401-8114-138F993FB9F8}" srcOrd="0" destOrd="0" parTransId="{A483A987-3568-4B21-88D0-8FD7D1C5C374}" sibTransId="{A6AE30DA-82A6-409D-85E4-FCAEADE756BA}"/>
    <dgm:cxn modelId="{3DC6CA42-B1FD-46DD-893E-515DFC6B35A7}" type="presOf" srcId="{8A308DE3-AE04-4655-9F23-B4281C52DEA4}" destId="{ED354D3B-BCEE-4276-8CDD-04C202A793AA}" srcOrd="0" destOrd="0" presId="urn:microsoft.com/office/officeart/2005/8/layout/vList2"/>
    <dgm:cxn modelId="{61F72F66-CD00-4C73-832E-899F30B84806}" type="presOf" srcId="{ED70D961-4FBE-4401-8114-138F993FB9F8}" destId="{67D26676-5388-4D3D-B97E-077476D3CEDB}" srcOrd="0" destOrd="0" presId="urn:microsoft.com/office/officeart/2005/8/layout/vList2"/>
    <dgm:cxn modelId="{D0F40372-1453-458B-9225-7CBD9D9FBA83}" type="presOf" srcId="{86B2061D-308A-4EFA-8B2D-066202DC14A5}" destId="{AB45542E-6726-44DA-A700-CE3B5F3EC419}" srcOrd="0" destOrd="3" presId="urn:microsoft.com/office/officeart/2005/8/layout/vList2"/>
    <dgm:cxn modelId="{BD5DEB78-14C4-40AB-A4F1-95F49FE58252}" type="presOf" srcId="{56729A1A-4569-4F1B-8B56-B0E6D245AC05}" destId="{AB45542E-6726-44DA-A700-CE3B5F3EC419}" srcOrd="0" destOrd="4" presId="urn:microsoft.com/office/officeart/2005/8/layout/vList2"/>
    <dgm:cxn modelId="{F631F597-949E-4A56-8101-7668F2CBDF64}" type="presOf" srcId="{C8D695F7-7ABC-41A8-A073-A3D5D1D9D074}" destId="{0C4BD40E-68DC-492B-B806-1CDDCE3F542E}" srcOrd="0" destOrd="0" presId="urn:microsoft.com/office/officeart/2005/8/layout/vList2"/>
    <dgm:cxn modelId="{92A9FD98-B550-4B97-B408-08F21E90CDC5}" srcId="{C8D695F7-7ABC-41A8-A073-A3D5D1D9D074}" destId="{8A308DE3-AE04-4655-9F23-B4281C52DEA4}" srcOrd="1" destOrd="0" parTransId="{3CCB6416-98B3-497C-B5B6-D143B41E9AC0}" sibTransId="{C8FAB7FD-2971-4187-8C4E-8BBB66F3CFDD}"/>
    <dgm:cxn modelId="{02341F9C-16A3-477E-BFDB-65A7E480581C}" srcId="{8A308DE3-AE04-4655-9F23-B4281C52DEA4}" destId="{C1B4966E-33B2-4A93-A79A-A3E0314BA03B}" srcOrd="1" destOrd="0" parTransId="{8EF27570-1099-48A1-AA32-BE638C7C3A04}" sibTransId="{CB665AD8-89E0-4A45-B8EB-290318B7BE30}"/>
    <dgm:cxn modelId="{56BAF5C9-33C3-4D53-9D26-3956471483B6}" type="presOf" srcId="{59063A4B-2906-4666-9F51-863B20498A49}" destId="{6809300A-AE5D-472B-8914-BA68B151EC3F}" srcOrd="0" destOrd="0" presId="urn:microsoft.com/office/officeart/2005/8/layout/vList2"/>
    <dgm:cxn modelId="{9A6CFEDF-5AA2-423A-B919-19EFC7D053E8}" srcId="{8A308DE3-AE04-4655-9F23-B4281C52DEA4}" destId="{56729A1A-4569-4F1B-8B56-B0E6D245AC05}" srcOrd="4" destOrd="0" parTransId="{87B8C3FF-7964-4D83-AD76-9CE859166742}" sibTransId="{84729ED7-5111-49B5-9B1B-3BAED808CF52}"/>
    <dgm:cxn modelId="{466B1EE0-F785-4268-83BC-B60C3E81B6E0}" srcId="{C8D695F7-7ABC-41A8-A073-A3D5D1D9D074}" destId="{59063A4B-2906-4666-9F51-863B20498A49}" srcOrd="0" destOrd="0" parTransId="{112E6316-F016-4FD5-8014-10D2171E413E}" sibTransId="{087B09CD-206E-41C8-BDC9-E08645245D53}"/>
    <dgm:cxn modelId="{C3A24DEC-A58E-468A-A580-98B534E33F63}" srcId="{8A308DE3-AE04-4655-9F23-B4281C52DEA4}" destId="{3A245524-A288-47A7-8F41-A17626812D46}" srcOrd="0" destOrd="0" parTransId="{2CAD7199-698B-4C4A-9DAB-5F72B8956EA8}" sibTransId="{46CEA829-76AF-4562-A93F-2B038D0B6C6E}"/>
    <dgm:cxn modelId="{191A7546-66C6-4E78-8DDF-85D7C14AC195}" type="presParOf" srcId="{0C4BD40E-68DC-492B-B806-1CDDCE3F542E}" destId="{6809300A-AE5D-472B-8914-BA68B151EC3F}" srcOrd="0" destOrd="0" presId="urn:microsoft.com/office/officeart/2005/8/layout/vList2"/>
    <dgm:cxn modelId="{0CAAFA11-F350-4BCF-98A5-741A9AF38137}" type="presParOf" srcId="{0C4BD40E-68DC-492B-B806-1CDDCE3F542E}" destId="{67D26676-5388-4D3D-B97E-077476D3CEDB}" srcOrd="1" destOrd="0" presId="urn:microsoft.com/office/officeart/2005/8/layout/vList2"/>
    <dgm:cxn modelId="{3CB69AA0-F677-4FDA-9B49-1FFCACCC8150}" type="presParOf" srcId="{0C4BD40E-68DC-492B-B806-1CDDCE3F542E}" destId="{ED354D3B-BCEE-4276-8CDD-04C202A793AA}" srcOrd="2" destOrd="0" presId="urn:microsoft.com/office/officeart/2005/8/layout/vList2"/>
    <dgm:cxn modelId="{B704A9A8-D3DB-482B-B343-5E1383805907}" type="presParOf" srcId="{0C4BD40E-68DC-492B-B806-1CDDCE3F542E}" destId="{AB45542E-6726-44DA-A700-CE3B5F3EC41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8E11C3-D23C-4B8C-BE27-81A7C0AE15FA}"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3792A154-4E5B-4353-A628-DA33BC20CD43}">
      <dgm:prSet/>
      <dgm:spPr/>
      <dgm:t>
        <a:bodyPr/>
        <a:lstStyle/>
        <a:p>
          <a:r>
            <a:rPr lang="en-US" b="1" dirty="0"/>
            <a:t>The Arduous March</a:t>
          </a:r>
        </a:p>
        <a:p>
          <a:r>
            <a:rPr lang="en-US" dirty="0"/>
            <a:t>Faced with collapse of Soviet Socialism and its preferential trade  with NK and  with China’s turn to markets, he fails to respond.</a:t>
          </a:r>
        </a:p>
        <a:p>
          <a:pPr>
            <a:buNone/>
          </a:pPr>
          <a:r>
            <a:rPr lang="en-US" dirty="0"/>
            <a:t>--  Massive famine.  The command economy breaks, industry collapses,  PDS fails,  won notes replace rations. Foreign commodity aid pours in.</a:t>
          </a:r>
        </a:p>
        <a:p>
          <a:pPr>
            <a:buNone/>
          </a:pPr>
          <a:r>
            <a:rPr lang="en-US" dirty="0"/>
            <a:t>--  NK won inflates and US dollars and RMB seep in creating mixed economy.  Markets expand at expense of state-owned enterprises.  Corruption rampant.</a:t>
          </a:r>
        </a:p>
        <a:p>
          <a:pPr>
            <a:buNone/>
          </a:pPr>
          <a:r>
            <a:rPr lang="en-US" dirty="0"/>
            <a:t>--  Despite  famine, no reform of collective farming. </a:t>
          </a:r>
        </a:p>
        <a:p>
          <a:pPr>
            <a:buNone/>
          </a:pPr>
          <a:r>
            <a:rPr lang="en-US" dirty="0"/>
            <a:t>--  Nuclear developments, including collapse of Agreed Framework, create severe international sanctions.  China is only real partner. Dominates NK trade.</a:t>
          </a:r>
        </a:p>
      </dgm:t>
    </dgm:pt>
    <dgm:pt modelId="{031B8646-9DA8-437D-B67C-8729CCB77DFB}" type="parTrans" cxnId="{5AF4BD3D-B09E-4AA6-92D2-EAC6EFC5E5C4}">
      <dgm:prSet/>
      <dgm:spPr/>
      <dgm:t>
        <a:bodyPr/>
        <a:lstStyle/>
        <a:p>
          <a:endParaRPr lang="en-US"/>
        </a:p>
      </dgm:t>
    </dgm:pt>
    <dgm:pt modelId="{C7D5A5B9-5CF1-461B-B02A-D95C41AE19AF}" type="sibTrans" cxnId="{5AF4BD3D-B09E-4AA6-92D2-EAC6EFC5E5C4}">
      <dgm:prSet/>
      <dgm:spPr/>
      <dgm:t>
        <a:bodyPr/>
        <a:lstStyle/>
        <a:p>
          <a:endParaRPr lang="en-US"/>
        </a:p>
      </dgm:t>
    </dgm:pt>
    <dgm:pt modelId="{940E09E9-0C02-4B24-ADB9-72F621869507}" type="pres">
      <dgm:prSet presAssocID="{F68E11C3-D23C-4B8C-BE27-81A7C0AE15FA}" presName="vert0" presStyleCnt="0">
        <dgm:presLayoutVars>
          <dgm:dir/>
          <dgm:animOne val="branch"/>
          <dgm:animLvl val="lvl"/>
        </dgm:presLayoutVars>
      </dgm:prSet>
      <dgm:spPr/>
    </dgm:pt>
    <dgm:pt modelId="{8DF62CBD-20FC-4151-BA9D-80CC37D90FFD}" type="pres">
      <dgm:prSet presAssocID="{3792A154-4E5B-4353-A628-DA33BC20CD43}" presName="thickLine" presStyleLbl="alignNode1" presStyleIdx="0" presStyleCnt="1"/>
      <dgm:spPr/>
    </dgm:pt>
    <dgm:pt modelId="{F2005B5E-AD80-4855-AAF1-DC4EA4AB1161}" type="pres">
      <dgm:prSet presAssocID="{3792A154-4E5B-4353-A628-DA33BC20CD43}" presName="horz1" presStyleCnt="0"/>
      <dgm:spPr/>
    </dgm:pt>
    <dgm:pt modelId="{0E8FEA9F-620B-4FF7-801F-204E2CF78090}" type="pres">
      <dgm:prSet presAssocID="{3792A154-4E5B-4353-A628-DA33BC20CD43}" presName="tx1" presStyleLbl="revTx" presStyleIdx="0" presStyleCnt="1"/>
      <dgm:spPr/>
    </dgm:pt>
    <dgm:pt modelId="{5F49189A-5D0B-46D1-BA32-0E9A39EAD7CE}" type="pres">
      <dgm:prSet presAssocID="{3792A154-4E5B-4353-A628-DA33BC20CD43}" presName="vert1" presStyleCnt="0"/>
      <dgm:spPr/>
    </dgm:pt>
  </dgm:ptLst>
  <dgm:cxnLst>
    <dgm:cxn modelId="{5AF4BD3D-B09E-4AA6-92D2-EAC6EFC5E5C4}" srcId="{F68E11C3-D23C-4B8C-BE27-81A7C0AE15FA}" destId="{3792A154-4E5B-4353-A628-DA33BC20CD43}" srcOrd="0" destOrd="0" parTransId="{031B8646-9DA8-437D-B67C-8729CCB77DFB}" sibTransId="{C7D5A5B9-5CF1-461B-B02A-D95C41AE19AF}"/>
    <dgm:cxn modelId="{38A51B9E-593A-446B-83D7-5536F05D01DF}" type="presOf" srcId="{F68E11C3-D23C-4B8C-BE27-81A7C0AE15FA}" destId="{940E09E9-0C02-4B24-ADB9-72F621869507}" srcOrd="0" destOrd="0" presId="urn:microsoft.com/office/officeart/2008/layout/LinedList"/>
    <dgm:cxn modelId="{5C1052A2-681A-455F-A1B1-38CC97FE4684}" type="presOf" srcId="{3792A154-4E5B-4353-A628-DA33BC20CD43}" destId="{0E8FEA9F-620B-4FF7-801F-204E2CF78090}" srcOrd="0" destOrd="0" presId="urn:microsoft.com/office/officeart/2008/layout/LinedList"/>
    <dgm:cxn modelId="{ECEA88E5-CB24-4D92-8703-CEFA6DB03509}" type="presParOf" srcId="{940E09E9-0C02-4B24-ADB9-72F621869507}" destId="{8DF62CBD-20FC-4151-BA9D-80CC37D90FFD}" srcOrd="0" destOrd="0" presId="urn:microsoft.com/office/officeart/2008/layout/LinedList"/>
    <dgm:cxn modelId="{09B388DF-17E4-4ED1-9EC3-A95FD068A206}" type="presParOf" srcId="{940E09E9-0C02-4B24-ADB9-72F621869507}" destId="{F2005B5E-AD80-4855-AAF1-DC4EA4AB1161}" srcOrd="1" destOrd="0" presId="urn:microsoft.com/office/officeart/2008/layout/LinedList"/>
    <dgm:cxn modelId="{2E901B4F-9701-470A-B520-E16DD0085FA7}" type="presParOf" srcId="{F2005B5E-AD80-4855-AAF1-DC4EA4AB1161}" destId="{0E8FEA9F-620B-4FF7-801F-204E2CF78090}" srcOrd="0" destOrd="0" presId="urn:microsoft.com/office/officeart/2008/layout/LinedList"/>
    <dgm:cxn modelId="{55370514-F151-4721-89FA-44BB7CA7AABE}" type="presParOf" srcId="{F2005B5E-AD80-4855-AAF1-DC4EA4AB1161}" destId="{5F49189A-5D0B-46D1-BA32-0E9A39EAD7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F282D7-64C2-458A-971C-0D14F0EA528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52C8DDE-1F94-44F2-9296-31B1B698F091}">
      <dgm:prSet custT="1"/>
      <dgm:spPr/>
      <dgm:t>
        <a:bodyPr/>
        <a:lstStyle/>
        <a:p>
          <a:r>
            <a:rPr lang="en-US" sz="2800" dirty="0"/>
            <a:t>Third son</a:t>
          </a:r>
        </a:p>
      </dgm:t>
    </dgm:pt>
    <dgm:pt modelId="{EA2AC550-734A-4820-9FA9-FFE7D6AA6E14}" type="parTrans" cxnId="{7D70A19C-BECD-413E-A4D8-662EF9CAEC97}">
      <dgm:prSet/>
      <dgm:spPr/>
      <dgm:t>
        <a:bodyPr/>
        <a:lstStyle/>
        <a:p>
          <a:endParaRPr lang="en-US"/>
        </a:p>
      </dgm:t>
    </dgm:pt>
    <dgm:pt modelId="{454DC19B-95E5-4FEF-9B2D-4FE245CB34CF}" type="sibTrans" cxnId="{7D70A19C-BECD-413E-A4D8-662EF9CAEC97}">
      <dgm:prSet/>
      <dgm:spPr/>
      <dgm:t>
        <a:bodyPr/>
        <a:lstStyle/>
        <a:p>
          <a:endParaRPr lang="en-US"/>
        </a:p>
      </dgm:t>
    </dgm:pt>
    <dgm:pt modelId="{3E0FD334-ADCD-43A8-AA76-5711ABBA3929}">
      <dgm:prSet custT="1"/>
      <dgm:spPr/>
      <dgm:t>
        <a:bodyPr/>
        <a:lstStyle/>
        <a:p>
          <a:r>
            <a:rPr lang="en-US" sz="3200" dirty="0"/>
            <a:t>Competitive, Risk Taker</a:t>
          </a:r>
        </a:p>
      </dgm:t>
    </dgm:pt>
    <dgm:pt modelId="{1ACBCC3A-9979-4705-AD7C-9705F121234E}" type="parTrans" cxnId="{E7ACD7EC-4FAE-4343-9A58-B63801B82A97}">
      <dgm:prSet/>
      <dgm:spPr/>
      <dgm:t>
        <a:bodyPr/>
        <a:lstStyle/>
        <a:p>
          <a:endParaRPr lang="en-US"/>
        </a:p>
      </dgm:t>
    </dgm:pt>
    <dgm:pt modelId="{36763F2F-040E-4AF0-AE77-A874700558CF}" type="sibTrans" cxnId="{E7ACD7EC-4FAE-4343-9A58-B63801B82A97}">
      <dgm:prSet/>
      <dgm:spPr/>
      <dgm:t>
        <a:bodyPr/>
        <a:lstStyle/>
        <a:p>
          <a:endParaRPr lang="en-US"/>
        </a:p>
      </dgm:t>
    </dgm:pt>
    <dgm:pt modelId="{540D072E-C0E2-48BC-8084-D37AF38ADD1B}">
      <dgm:prSet custT="1"/>
      <dgm:spPr/>
      <dgm:t>
        <a:bodyPr/>
        <a:lstStyle/>
        <a:p>
          <a:r>
            <a:rPr lang="en-US" sz="2800" dirty="0"/>
            <a:t>Likely learned from father’s bout with financial panic, inflation. </a:t>
          </a:r>
        </a:p>
      </dgm:t>
    </dgm:pt>
    <dgm:pt modelId="{FDF9FF49-1F50-4B18-A086-FA3A12974683}" type="parTrans" cxnId="{743FBB23-613F-4CFA-95F1-FEEDD6B5C72A}">
      <dgm:prSet/>
      <dgm:spPr/>
      <dgm:t>
        <a:bodyPr/>
        <a:lstStyle/>
        <a:p>
          <a:endParaRPr lang="en-US"/>
        </a:p>
      </dgm:t>
    </dgm:pt>
    <dgm:pt modelId="{C44430D9-1C26-4AB7-8C47-000E73D14C06}" type="sibTrans" cxnId="{743FBB23-613F-4CFA-95F1-FEEDD6B5C72A}">
      <dgm:prSet/>
      <dgm:spPr/>
      <dgm:t>
        <a:bodyPr/>
        <a:lstStyle/>
        <a:p>
          <a:endParaRPr lang="en-US"/>
        </a:p>
      </dgm:t>
    </dgm:pt>
    <dgm:pt modelId="{BF1CCDA7-0271-4693-A947-431E2C68CF0C}">
      <dgm:prSet custT="1"/>
      <dgm:spPr/>
      <dgm:t>
        <a:bodyPr/>
        <a:lstStyle/>
        <a:p>
          <a:r>
            <a:rPr lang="en-US" sz="3200" dirty="0"/>
            <a:t>Well trained,  Swiss schooling</a:t>
          </a:r>
        </a:p>
      </dgm:t>
    </dgm:pt>
    <dgm:pt modelId="{D5A5C90D-7134-4A9D-823F-B6B65BFE41B7}" type="parTrans" cxnId="{CD3C159F-BECD-4B36-8066-133DF395F9CA}">
      <dgm:prSet/>
      <dgm:spPr/>
      <dgm:t>
        <a:bodyPr/>
        <a:lstStyle/>
        <a:p>
          <a:endParaRPr lang="en-US"/>
        </a:p>
      </dgm:t>
    </dgm:pt>
    <dgm:pt modelId="{DD056052-0B05-481D-9A0A-B0AD9ED83FCB}" type="sibTrans" cxnId="{CD3C159F-BECD-4B36-8066-133DF395F9CA}">
      <dgm:prSet/>
      <dgm:spPr/>
      <dgm:t>
        <a:bodyPr/>
        <a:lstStyle/>
        <a:p>
          <a:endParaRPr lang="en-US"/>
        </a:p>
      </dgm:t>
    </dgm:pt>
    <dgm:pt modelId="{730FCDCD-9A2C-4407-9D0C-2385E39225EA}">
      <dgm:prSet custT="1"/>
      <dgm:spPr/>
      <dgm:t>
        <a:bodyPr/>
        <a:lstStyle/>
        <a:p>
          <a:r>
            <a:rPr lang="en-US" sz="3200" dirty="0"/>
            <a:t>Liberal leaning ?</a:t>
          </a:r>
        </a:p>
      </dgm:t>
    </dgm:pt>
    <dgm:pt modelId="{99C806DC-38BA-4633-9683-884A851C0E52}" type="parTrans" cxnId="{32E9A3A9-9F96-4E51-838D-F1DB90A2AD71}">
      <dgm:prSet/>
      <dgm:spPr/>
      <dgm:t>
        <a:bodyPr/>
        <a:lstStyle/>
        <a:p>
          <a:endParaRPr lang="en-US"/>
        </a:p>
      </dgm:t>
    </dgm:pt>
    <dgm:pt modelId="{0C5C7169-542B-43CD-B89A-A843F3088A26}" type="sibTrans" cxnId="{32E9A3A9-9F96-4E51-838D-F1DB90A2AD71}">
      <dgm:prSet/>
      <dgm:spPr/>
      <dgm:t>
        <a:bodyPr/>
        <a:lstStyle/>
        <a:p>
          <a:endParaRPr lang="en-US"/>
        </a:p>
      </dgm:t>
    </dgm:pt>
    <dgm:pt modelId="{C62EF25E-D571-4D7C-982A-71A5E300A360}">
      <dgm:prSet custT="1"/>
      <dgm:spPr/>
      <dgm:t>
        <a:bodyPr/>
        <a:lstStyle/>
        <a:p>
          <a:r>
            <a:rPr lang="en-US" sz="3200" dirty="0"/>
            <a:t>Chonan sinking?</a:t>
          </a:r>
        </a:p>
      </dgm:t>
    </dgm:pt>
    <dgm:pt modelId="{88C4FB0B-AB40-43CE-8A3C-47252675EF65}" type="parTrans" cxnId="{4D423DEA-9F24-4C47-B0D3-81BC397924C3}">
      <dgm:prSet/>
      <dgm:spPr/>
      <dgm:t>
        <a:bodyPr/>
        <a:lstStyle/>
        <a:p>
          <a:endParaRPr lang="en-US"/>
        </a:p>
      </dgm:t>
    </dgm:pt>
    <dgm:pt modelId="{62903EA9-1EE3-4122-A361-5F1E052646EA}" type="sibTrans" cxnId="{4D423DEA-9F24-4C47-B0D3-81BC397924C3}">
      <dgm:prSet/>
      <dgm:spPr/>
      <dgm:t>
        <a:bodyPr/>
        <a:lstStyle/>
        <a:p>
          <a:endParaRPr lang="en-US"/>
        </a:p>
      </dgm:t>
    </dgm:pt>
    <dgm:pt modelId="{55791C40-E0DB-4C49-B65A-F8D08C0EBBA4}">
      <dgm:prSet custT="1"/>
      <dgm:spPr/>
      <dgm:t>
        <a:bodyPr/>
        <a:lstStyle/>
        <a:p>
          <a:r>
            <a:rPr lang="en-US" sz="3200" dirty="0"/>
            <a:t>See Jung Pak’s book.</a:t>
          </a:r>
        </a:p>
      </dgm:t>
    </dgm:pt>
    <dgm:pt modelId="{2131D266-4881-4EF1-A0F6-5A6651E95381}" type="parTrans" cxnId="{41770A19-F43C-403C-9B93-9ABAAADB0090}">
      <dgm:prSet/>
      <dgm:spPr/>
      <dgm:t>
        <a:bodyPr/>
        <a:lstStyle/>
        <a:p>
          <a:endParaRPr lang="en-US"/>
        </a:p>
      </dgm:t>
    </dgm:pt>
    <dgm:pt modelId="{0C3E72EA-3032-4579-B7DA-92DC67C9F581}" type="sibTrans" cxnId="{41770A19-F43C-403C-9B93-9ABAAADB0090}">
      <dgm:prSet/>
      <dgm:spPr/>
      <dgm:t>
        <a:bodyPr/>
        <a:lstStyle/>
        <a:p>
          <a:endParaRPr lang="en-US"/>
        </a:p>
      </dgm:t>
    </dgm:pt>
    <dgm:pt modelId="{172D37F7-08C1-42CD-88DD-DEC55381A531}">
      <dgm:prSet custT="1"/>
      <dgm:spPr/>
      <dgm:t>
        <a:bodyPr/>
        <a:lstStyle/>
        <a:p>
          <a:endParaRPr lang="en-US" sz="3200" dirty="0"/>
        </a:p>
      </dgm:t>
    </dgm:pt>
    <dgm:pt modelId="{A5823907-92E3-49AD-A2B4-E70A107223E1}" type="parTrans" cxnId="{EA63FC36-CE68-4ECC-8B87-9C555DB2B0B8}">
      <dgm:prSet/>
      <dgm:spPr/>
      <dgm:t>
        <a:bodyPr/>
        <a:lstStyle/>
        <a:p>
          <a:endParaRPr lang="en-US"/>
        </a:p>
      </dgm:t>
    </dgm:pt>
    <dgm:pt modelId="{EB9B682D-2F76-439D-9441-4A939BC4F707}" type="sibTrans" cxnId="{EA63FC36-CE68-4ECC-8B87-9C555DB2B0B8}">
      <dgm:prSet/>
      <dgm:spPr/>
      <dgm:t>
        <a:bodyPr/>
        <a:lstStyle/>
        <a:p>
          <a:endParaRPr lang="en-US"/>
        </a:p>
      </dgm:t>
    </dgm:pt>
    <dgm:pt modelId="{DED209E8-C136-4069-8471-C5E77E434EF7}" type="pres">
      <dgm:prSet presAssocID="{0FF282D7-64C2-458A-971C-0D14F0EA5281}" presName="linear" presStyleCnt="0">
        <dgm:presLayoutVars>
          <dgm:animLvl val="lvl"/>
          <dgm:resizeHandles val="exact"/>
        </dgm:presLayoutVars>
      </dgm:prSet>
      <dgm:spPr/>
    </dgm:pt>
    <dgm:pt modelId="{99F7F58B-254D-4C9B-A49D-EDB78F952BB9}" type="pres">
      <dgm:prSet presAssocID="{C52C8DDE-1F94-44F2-9296-31B1B698F091}" presName="parentText" presStyleLbl="node1" presStyleIdx="0" presStyleCnt="2">
        <dgm:presLayoutVars>
          <dgm:chMax val="0"/>
          <dgm:bulletEnabled val="1"/>
        </dgm:presLayoutVars>
      </dgm:prSet>
      <dgm:spPr/>
    </dgm:pt>
    <dgm:pt modelId="{B37B2EC3-7738-4349-BE48-B8826FCEB385}" type="pres">
      <dgm:prSet presAssocID="{C52C8DDE-1F94-44F2-9296-31B1B698F091}" presName="childText" presStyleLbl="revTx" presStyleIdx="0" presStyleCnt="1">
        <dgm:presLayoutVars>
          <dgm:bulletEnabled val="1"/>
        </dgm:presLayoutVars>
      </dgm:prSet>
      <dgm:spPr/>
    </dgm:pt>
    <dgm:pt modelId="{07D1BE4E-1B4C-48B7-87F5-72E3541979EB}" type="pres">
      <dgm:prSet presAssocID="{540D072E-C0E2-48BC-8084-D37AF38ADD1B}" presName="parentText" presStyleLbl="node1" presStyleIdx="1" presStyleCnt="2" custLinFactNeighborY="-9357">
        <dgm:presLayoutVars>
          <dgm:chMax val="0"/>
          <dgm:bulletEnabled val="1"/>
        </dgm:presLayoutVars>
      </dgm:prSet>
      <dgm:spPr/>
    </dgm:pt>
  </dgm:ptLst>
  <dgm:cxnLst>
    <dgm:cxn modelId="{EEFD180D-E5E0-4DC7-96FF-9853D5AA19AB}" type="presOf" srcId="{C62EF25E-D571-4D7C-982A-71A5E300A360}" destId="{B37B2EC3-7738-4349-BE48-B8826FCEB385}" srcOrd="0" destOrd="2" presId="urn:microsoft.com/office/officeart/2005/8/layout/vList2"/>
    <dgm:cxn modelId="{41770A19-F43C-403C-9B93-9ABAAADB0090}" srcId="{C52C8DDE-1F94-44F2-9296-31B1B698F091}" destId="{55791C40-E0DB-4C49-B65A-F8D08C0EBBA4}" srcOrd="4" destOrd="0" parTransId="{2131D266-4881-4EF1-A0F6-5A6651E95381}" sibTransId="{0C3E72EA-3032-4579-B7DA-92DC67C9F581}"/>
    <dgm:cxn modelId="{743FBB23-613F-4CFA-95F1-FEEDD6B5C72A}" srcId="{0FF282D7-64C2-458A-971C-0D14F0EA5281}" destId="{540D072E-C0E2-48BC-8084-D37AF38ADD1B}" srcOrd="1" destOrd="0" parTransId="{FDF9FF49-1F50-4B18-A086-FA3A12974683}" sibTransId="{C44430D9-1C26-4AB7-8C47-000E73D14C06}"/>
    <dgm:cxn modelId="{EA63FC36-CE68-4ECC-8B87-9C555DB2B0B8}" srcId="{C52C8DDE-1F94-44F2-9296-31B1B698F091}" destId="{172D37F7-08C1-42CD-88DD-DEC55381A531}" srcOrd="5" destOrd="0" parTransId="{A5823907-92E3-49AD-A2B4-E70A107223E1}" sibTransId="{EB9B682D-2F76-439D-9441-4A939BC4F707}"/>
    <dgm:cxn modelId="{7D70A19C-BECD-413E-A4D8-662EF9CAEC97}" srcId="{0FF282D7-64C2-458A-971C-0D14F0EA5281}" destId="{C52C8DDE-1F94-44F2-9296-31B1B698F091}" srcOrd="0" destOrd="0" parTransId="{EA2AC550-734A-4820-9FA9-FFE7D6AA6E14}" sibTransId="{454DC19B-95E5-4FEF-9B2D-4FE245CB34CF}"/>
    <dgm:cxn modelId="{CD3C159F-BECD-4B36-8066-133DF395F9CA}" srcId="{C52C8DDE-1F94-44F2-9296-31B1B698F091}" destId="{BF1CCDA7-0271-4693-A947-431E2C68CF0C}" srcOrd="1" destOrd="0" parTransId="{D5A5C90D-7134-4A9D-823F-B6B65BFE41B7}" sibTransId="{DD056052-0B05-481D-9A0A-B0AD9ED83FCB}"/>
    <dgm:cxn modelId="{5D1092A4-24A0-433E-B431-B98640C92E17}" type="presOf" srcId="{BF1CCDA7-0271-4693-A947-431E2C68CF0C}" destId="{B37B2EC3-7738-4349-BE48-B8826FCEB385}" srcOrd="0" destOrd="1" presId="urn:microsoft.com/office/officeart/2005/8/layout/vList2"/>
    <dgm:cxn modelId="{32E9A3A9-9F96-4E51-838D-F1DB90A2AD71}" srcId="{C52C8DDE-1F94-44F2-9296-31B1B698F091}" destId="{730FCDCD-9A2C-4407-9D0C-2385E39225EA}" srcOrd="3" destOrd="0" parTransId="{99C806DC-38BA-4633-9683-884A851C0E52}" sibTransId="{0C5C7169-542B-43CD-B89A-A843F3088A26}"/>
    <dgm:cxn modelId="{7A22BFC6-066C-440D-9F66-54B267DF7A76}" type="presOf" srcId="{C52C8DDE-1F94-44F2-9296-31B1B698F091}" destId="{99F7F58B-254D-4C9B-A49D-EDB78F952BB9}" srcOrd="0" destOrd="0" presId="urn:microsoft.com/office/officeart/2005/8/layout/vList2"/>
    <dgm:cxn modelId="{EAF3B5DD-91FD-4F38-811F-E2FE28D20E30}" type="presOf" srcId="{540D072E-C0E2-48BC-8084-D37AF38ADD1B}" destId="{07D1BE4E-1B4C-48B7-87F5-72E3541979EB}" srcOrd="0" destOrd="0" presId="urn:microsoft.com/office/officeart/2005/8/layout/vList2"/>
    <dgm:cxn modelId="{439DEFDE-3D90-4580-9F26-949962589523}" type="presOf" srcId="{3E0FD334-ADCD-43A8-AA76-5711ABBA3929}" destId="{B37B2EC3-7738-4349-BE48-B8826FCEB385}" srcOrd="0" destOrd="0" presId="urn:microsoft.com/office/officeart/2005/8/layout/vList2"/>
    <dgm:cxn modelId="{4D423DEA-9F24-4C47-B0D3-81BC397924C3}" srcId="{C52C8DDE-1F94-44F2-9296-31B1B698F091}" destId="{C62EF25E-D571-4D7C-982A-71A5E300A360}" srcOrd="2" destOrd="0" parTransId="{88C4FB0B-AB40-43CE-8A3C-47252675EF65}" sibTransId="{62903EA9-1EE3-4122-A361-5F1E052646EA}"/>
    <dgm:cxn modelId="{CE8C0EEB-4A16-4D1E-804D-51CF2EFFD493}" type="presOf" srcId="{0FF282D7-64C2-458A-971C-0D14F0EA5281}" destId="{DED209E8-C136-4069-8471-C5E77E434EF7}" srcOrd="0" destOrd="0" presId="urn:microsoft.com/office/officeart/2005/8/layout/vList2"/>
    <dgm:cxn modelId="{E7ACD7EC-4FAE-4343-9A58-B63801B82A97}" srcId="{C52C8DDE-1F94-44F2-9296-31B1B698F091}" destId="{3E0FD334-ADCD-43A8-AA76-5711ABBA3929}" srcOrd="0" destOrd="0" parTransId="{1ACBCC3A-9979-4705-AD7C-9705F121234E}" sibTransId="{36763F2F-040E-4AF0-AE77-A874700558CF}"/>
    <dgm:cxn modelId="{B70C35ED-23C3-4607-BCBE-A70E6048333F}" type="presOf" srcId="{55791C40-E0DB-4C49-B65A-F8D08C0EBBA4}" destId="{B37B2EC3-7738-4349-BE48-B8826FCEB385}" srcOrd="0" destOrd="4" presId="urn:microsoft.com/office/officeart/2005/8/layout/vList2"/>
    <dgm:cxn modelId="{008AAEF4-5CB7-42BB-BDD3-549D2B9870A4}" type="presOf" srcId="{730FCDCD-9A2C-4407-9D0C-2385E39225EA}" destId="{B37B2EC3-7738-4349-BE48-B8826FCEB385}" srcOrd="0" destOrd="3" presId="urn:microsoft.com/office/officeart/2005/8/layout/vList2"/>
    <dgm:cxn modelId="{2466E4F7-AAAA-4AB6-B856-8561D01DFD1B}" type="presOf" srcId="{172D37F7-08C1-42CD-88DD-DEC55381A531}" destId="{B37B2EC3-7738-4349-BE48-B8826FCEB385}" srcOrd="0" destOrd="5" presId="urn:microsoft.com/office/officeart/2005/8/layout/vList2"/>
    <dgm:cxn modelId="{884F98AE-0B95-4D84-B09D-831DF80E2A1D}" type="presParOf" srcId="{DED209E8-C136-4069-8471-C5E77E434EF7}" destId="{99F7F58B-254D-4C9B-A49D-EDB78F952BB9}" srcOrd="0" destOrd="0" presId="urn:microsoft.com/office/officeart/2005/8/layout/vList2"/>
    <dgm:cxn modelId="{9094305B-B7E9-4306-AA26-D01FCC7FD1A7}" type="presParOf" srcId="{DED209E8-C136-4069-8471-C5E77E434EF7}" destId="{B37B2EC3-7738-4349-BE48-B8826FCEB385}" srcOrd="1" destOrd="0" presId="urn:microsoft.com/office/officeart/2005/8/layout/vList2"/>
    <dgm:cxn modelId="{A08CD154-1531-4BE0-86D4-B38574670277}" type="presParOf" srcId="{DED209E8-C136-4069-8471-C5E77E434EF7}" destId="{07D1BE4E-1B4C-48B7-87F5-72E3541979E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F282D7-64C2-458A-971C-0D14F0EA528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52C8DDE-1F94-44F2-9296-31B1B698F091}">
      <dgm:prSet/>
      <dgm:spPr/>
      <dgm:t>
        <a:bodyPr/>
        <a:lstStyle/>
        <a:p>
          <a:r>
            <a:rPr lang="en-US"/>
            <a:t>Allowed foreign currency to circulate at will.</a:t>
          </a:r>
        </a:p>
      </dgm:t>
    </dgm:pt>
    <dgm:pt modelId="{EA2AC550-734A-4820-9FA9-FFE7D6AA6E14}" type="parTrans" cxnId="{7D70A19C-BECD-413E-A4D8-662EF9CAEC97}">
      <dgm:prSet/>
      <dgm:spPr/>
      <dgm:t>
        <a:bodyPr/>
        <a:lstStyle/>
        <a:p>
          <a:endParaRPr lang="en-US"/>
        </a:p>
      </dgm:t>
    </dgm:pt>
    <dgm:pt modelId="{454DC19B-95E5-4FEF-9B2D-4FE245CB34CF}" type="sibTrans" cxnId="{7D70A19C-BECD-413E-A4D8-662EF9CAEC97}">
      <dgm:prSet/>
      <dgm:spPr/>
      <dgm:t>
        <a:bodyPr/>
        <a:lstStyle/>
        <a:p>
          <a:endParaRPr lang="en-US"/>
        </a:p>
      </dgm:t>
    </dgm:pt>
    <dgm:pt modelId="{3E0FD334-ADCD-43A8-AA76-5711ABBA3929}">
      <dgm:prSet/>
      <dgm:spPr/>
      <dgm:t>
        <a:bodyPr/>
        <a:lstStyle/>
        <a:p>
          <a:r>
            <a:rPr lang="en-US"/>
            <a:t>As in other dollarized economies, this dampened inflation.</a:t>
          </a:r>
        </a:p>
      </dgm:t>
    </dgm:pt>
    <dgm:pt modelId="{1ACBCC3A-9979-4705-AD7C-9705F121234E}" type="parTrans" cxnId="{E7ACD7EC-4FAE-4343-9A58-B63801B82A97}">
      <dgm:prSet/>
      <dgm:spPr/>
      <dgm:t>
        <a:bodyPr/>
        <a:lstStyle/>
        <a:p>
          <a:endParaRPr lang="en-US"/>
        </a:p>
      </dgm:t>
    </dgm:pt>
    <dgm:pt modelId="{36763F2F-040E-4AF0-AE77-A874700558CF}" type="sibTrans" cxnId="{E7ACD7EC-4FAE-4343-9A58-B63801B82A97}">
      <dgm:prSet/>
      <dgm:spPr/>
      <dgm:t>
        <a:bodyPr/>
        <a:lstStyle/>
        <a:p>
          <a:endParaRPr lang="en-US"/>
        </a:p>
      </dgm:t>
    </dgm:pt>
    <dgm:pt modelId="{6C6764ED-CE7D-47C1-90BB-410D83B8CF09}">
      <dgm:prSet/>
      <dgm:spPr/>
      <dgm:t>
        <a:bodyPr/>
        <a:lstStyle/>
        <a:p>
          <a:r>
            <a:rPr lang="en-US"/>
            <a:t>Creates new “good” for citizens to use their won to purchase. </a:t>
          </a:r>
        </a:p>
      </dgm:t>
    </dgm:pt>
    <dgm:pt modelId="{C833A74A-FC9A-4DB7-A019-22A6A30F4D70}" type="parTrans" cxnId="{10D28348-BCCB-4EF0-BEF7-A3E38938B95C}">
      <dgm:prSet/>
      <dgm:spPr/>
      <dgm:t>
        <a:bodyPr/>
        <a:lstStyle/>
        <a:p>
          <a:endParaRPr lang="en-US"/>
        </a:p>
      </dgm:t>
    </dgm:pt>
    <dgm:pt modelId="{0D9B2A56-763D-491E-9DF8-CDC728FDB42D}" type="sibTrans" cxnId="{10D28348-BCCB-4EF0-BEF7-A3E38938B95C}">
      <dgm:prSet/>
      <dgm:spPr/>
      <dgm:t>
        <a:bodyPr/>
        <a:lstStyle/>
        <a:p>
          <a:endParaRPr lang="en-US"/>
        </a:p>
      </dgm:t>
    </dgm:pt>
    <dgm:pt modelId="{D2FBA1AB-F6B1-4699-8702-80C8BD702480}">
      <dgm:prSet/>
      <dgm:spPr/>
      <dgm:t>
        <a:bodyPr/>
        <a:lstStyle/>
        <a:p>
          <a:r>
            <a:rPr lang="en-US"/>
            <a:t>First time NK people had a financial savings vehicle—US dollars.  Private savings must have soared, stopping inflation.</a:t>
          </a:r>
        </a:p>
      </dgm:t>
    </dgm:pt>
    <dgm:pt modelId="{AC1F747E-C733-4FC4-88CE-E3F4434EF10C}" type="parTrans" cxnId="{A0409F4A-3FAB-4E79-AAC2-7BE2776A0D1C}">
      <dgm:prSet/>
      <dgm:spPr/>
      <dgm:t>
        <a:bodyPr/>
        <a:lstStyle/>
        <a:p>
          <a:endParaRPr lang="en-US"/>
        </a:p>
      </dgm:t>
    </dgm:pt>
    <dgm:pt modelId="{D80218DA-1947-46B3-9693-EDD2D5971A89}" type="sibTrans" cxnId="{A0409F4A-3FAB-4E79-AAC2-7BE2776A0D1C}">
      <dgm:prSet/>
      <dgm:spPr/>
      <dgm:t>
        <a:bodyPr/>
        <a:lstStyle/>
        <a:p>
          <a:endParaRPr lang="en-US"/>
        </a:p>
      </dgm:t>
    </dgm:pt>
    <dgm:pt modelId="{5381309E-BBE9-4927-94D1-C10DC6A40E0A}">
      <dgm:prSet/>
      <dgm:spPr/>
      <dgm:t>
        <a:bodyPr/>
        <a:lstStyle/>
        <a:p>
          <a:r>
            <a:rPr lang="en-US"/>
            <a:t>Encouraged factory autonomy, gave them pricing and production  authority.  How much is open to question.</a:t>
          </a:r>
        </a:p>
      </dgm:t>
    </dgm:pt>
    <dgm:pt modelId="{42C000F3-06DD-44AB-B991-857909785D13}" type="parTrans" cxnId="{3293C3D6-D587-4F1E-B6F6-75A689439920}">
      <dgm:prSet/>
      <dgm:spPr/>
      <dgm:t>
        <a:bodyPr/>
        <a:lstStyle/>
        <a:p>
          <a:endParaRPr lang="en-US"/>
        </a:p>
      </dgm:t>
    </dgm:pt>
    <dgm:pt modelId="{3B9F95C6-3EE2-4CA9-BB9B-18413697DB09}" type="sibTrans" cxnId="{3293C3D6-D587-4F1E-B6F6-75A689439920}">
      <dgm:prSet/>
      <dgm:spPr/>
      <dgm:t>
        <a:bodyPr/>
        <a:lstStyle/>
        <a:p>
          <a:endParaRPr lang="en-US"/>
        </a:p>
      </dgm:t>
    </dgm:pt>
    <dgm:pt modelId="{4A0C7EAA-9AA3-4C84-9DC1-221453225F68}">
      <dgm:prSet/>
      <dgm:spPr/>
      <dgm:t>
        <a:bodyPr/>
        <a:lstStyle/>
        <a:p>
          <a:r>
            <a:rPr lang="en-US"/>
            <a:t>Market pricing would increase productivity, dampen inflation by creating new products.  Especially in tech sector. </a:t>
          </a:r>
        </a:p>
      </dgm:t>
    </dgm:pt>
    <dgm:pt modelId="{24D2C748-2DC7-46E3-A571-D3E4F6DFCCBC}" type="parTrans" cxnId="{00BF5BE7-BF87-4B7E-859F-1506437F6475}">
      <dgm:prSet/>
      <dgm:spPr/>
      <dgm:t>
        <a:bodyPr/>
        <a:lstStyle/>
        <a:p>
          <a:endParaRPr lang="en-US"/>
        </a:p>
      </dgm:t>
    </dgm:pt>
    <dgm:pt modelId="{071E93A1-4127-41F9-B874-A132BBAB6F2E}" type="sibTrans" cxnId="{00BF5BE7-BF87-4B7E-859F-1506437F6475}">
      <dgm:prSet/>
      <dgm:spPr/>
      <dgm:t>
        <a:bodyPr/>
        <a:lstStyle/>
        <a:p>
          <a:endParaRPr lang="en-US"/>
        </a:p>
      </dgm:t>
    </dgm:pt>
    <dgm:pt modelId="{540D072E-C0E2-48BC-8084-D37AF38ADD1B}">
      <dgm:prSet/>
      <dgm:spPr/>
      <dgm:t>
        <a:bodyPr/>
        <a:lstStyle/>
        <a:p>
          <a:r>
            <a:rPr lang="en-US" dirty="0"/>
            <a:t>New Central Bank law in 2015  gave  CB authority for exchange rate and loan activity, not Finance Ministry.  </a:t>
          </a:r>
        </a:p>
      </dgm:t>
    </dgm:pt>
    <dgm:pt modelId="{FDF9FF49-1F50-4B18-A086-FA3A12974683}" type="parTrans" cxnId="{743FBB23-613F-4CFA-95F1-FEEDD6B5C72A}">
      <dgm:prSet/>
      <dgm:spPr/>
      <dgm:t>
        <a:bodyPr/>
        <a:lstStyle/>
        <a:p>
          <a:endParaRPr lang="en-US"/>
        </a:p>
      </dgm:t>
    </dgm:pt>
    <dgm:pt modelId="{C44430D9-1C26-4AB7-8C47-000E73D14C06}" type="sibTrans" cxnId="{743FBB23-613F-4CFA-95F1-FEEDD6B5C72A}">
      <dgm:prSet/>
      <dgm:spPr/>
      <dgm:t>
        <a:bodyPr/>
        <a:lstStyle/>
        <a:p>
          <a:endParaRPr lang="en-US"/>
        </a:p>
      </dgm:t>
    </dgm:pt>
    <dgm:pt modelId="{DED209E8-C136-4069-8471-C5E77E434EF7}" type="pres">
      <dgm:prSet presAssocID="{0FF282D7-64C2-458A-971C-0D14F0EA5281}" presName="linear" presStyleCnt="0">
        <dgm:presLayoutVars>
          <dgm:animLvl val="lvl"/>
          <dgm:resizeHandles val="exact"/>
        </dgm:presLayoutVars>
      </dgm:prSet>
      <dgm:spPr/>
    </dgm:pt>
    <dgm:pt modelId="{99F7F58B-254D-4C9B-A49D-EDB78F952BB9}" type="pres">
      <dgm:prSet presAssocID="{C52C8DDE-1F94-44F2-9296-31B1B698F091}" presName="parentText" presStyleLbl="node1" presStyleIdx="0" presStyleCnt="3">
        <dgm:presLayoutVars>
          <dgm:chMax val="0"/>
          <dgm:bulletEnabled val="1"/>
        </dgm:presLayoutVars>
      </dgm:prSet>
      <dgm:spPr/>
    </dgm:pt>
    <dgm:pt modelId="{B37B2EC3-7738-4349-BE48-B8826FCEB385}" type="pres">
      <dgm:prSet presAssocID="{C52C8DDE-1F94-44F2-9296-31B1B698F091}" presName="childText" presStyleLbl="revTx" presStyleIdx="0" presStyleCnt="2">
        <dgm:presLayoutVars>
          <dgm:bulletEnabled val="1"/>
        </dgm:presLayoutVars>
      </dgm:prSet>
      <dgm:spPr/>
    </dgm:pt>
    <dgm:pt modelId="{F9EBF242-F0E8-422B-86DB-5413CE4F550C}" type="pres">
      <dgm:prSet presAssocID="{5381309E-BBE9-4927-94D1-C10DC6A40E0A}" presName="parentText" presStyleLbl="node1" presStyleIdx="1" presStyleCnt="3">
        <dgm:presLayoutVars>
          <dgm:chMax val="0"/>
          <dgm:bulletEnabled val="1"/>
        </dgm:presLayoutVars>
      </dgm:prSet>
      <dgm:spPr/>
    </dgm:pt>
    <dgm:pt modelId="{76681D6B-C21B-4A2A-9B2A-F1F34654EAC3}" type="pres">
      <dgm:prSet presAssocID="{5381309E-BBE9-4927-94D1-C10DC6A40E0A}" presName="childText" presStyleLbl="revTx" presStyleIdx="1" presStyleCnt="2">
        <dgm:presLayoutVars>
          <dgm:bulletEnabled val="1"/>
        </dgm:presLayoutVars>
      </dgm:prSet>
      <dgm:spPr/>
    </dgm:pt>
    <dgm:pt modelId="{07D1BE4E-1B4C-48B7-87F5-72E3541979EB}" type="pres">
      <dgm:prSet presAssocID="{540D072E-C0E2-48BC-8084-D37AF38ADD1B}" presName="parentText" presStyleLbl="node1" presStyleIdx="2" presStyleCnt="3">
        <dgm:presLayoutVars>
          <dgm:chMax val="0"/>
          <dgm:bulletEnabled val="1"/>
        </dgm:presLayoutVars>
      </dgm:prSet>
      <dgm:spPr/>
    </dgm:pt>
  </dgm:ptLst>
  <dgm:cxnLst>
    <dgm:cxn modelId="{21FB0201-0C2F-4550-8944-F4FE1E43C027}" type="presOf" srcId="{D2FBA1AB-F6B1-4699-8702-80C8BD702480}" destId="{B37B2EC3-7738-4349-BE48-B8826FCEB385}" srcOrd="0" destOrd="2" presId="urn:microsoft.com/office/officeart/2005/8/layout/vList2"/>
    <dgm:cxn modelId="{1A0EC90E-9D90-4EFC-B661-1E04BEFDB5DD}" type="presOf" srcId="{4A0C7EAA-9AA3-4C84-9DC1-221453225F68}" destId="{76681D6B-C21B-4A2A-9B2A-F1F34654EAC3}" srcOrd="0" destOrd="0" presId="urn:microsoft.com/office/officeart/2005/8/layout/vList2"/>
    <dgm:cxn modelId="{743FBB23-613F-4CFA-95F1-FEEDD6B5C72A}" srcId="{0FF282D7-64C2-458A-971C-0D14F0EA5281}" destId="{540D072E-C0E2-48BC-8084-D37AF38ADD1B}" srcOrd="2" destOrd="0" parTransId="{FDF9FF49-1F50-4B18-A086-FA3A12974683}" sibTransId="{C44430D9-1C26-4AB7-8C47-000E73D14C06}"/>
    <dgm:cxn modelId="{B150A035-1813-44EF-B06E-8BB708B36C85}" type="presOf" srcId="{6C6764ED-CE7D-47C1-90BB-410D83B8CF09}" destId="{B37B2EC3-7738-4349-BE48-B8826FCEB385}" srcOrd="0" destOrd="1" presId="urn:microsoft.com/office/officeart/2005/8/layout/vList2"/>
    <dgm:cxn modelId="{10D28348-BCCB-4EF0-BEF7-A3E38938B95C}" srcId="{C52C8DDE-1F94-44F2-9296-31B1B698F091}" destId="{6C6764ED-CE7D-47C1-90BB-410D83B8CF09}" srcOrd="1" destOrd="0" parTransId="{C833A74A-FC9A-4DB7-A019-22A6A30F4D70}" sibTransId="{0D9B2A56-763D-491E-9DF8-CDC728FDB42D}"/>
    <dgm:cxn modelId="{A0409F4A-3FAB-4E79-AAC2-7BE2776A0D1C}" srcId="{C52C8DDE-1F94-44F2-9296-31B1B698F091}" destId="{D2FBA1AB-F6B1-4699-8702-80C8BD702480}" srcOrd="2" destOrd="0" parTransId="{AC1F747E-C733-4FC4-88CE-E3F4434EF10C}" sibTransId="{D80218DA-1947-46B3-9693-EDD2D5971A89}"/>
    <dgm:cxn modelId="{7D70A19C-BECD-413E-A4D8-662EF9CAEC97}" srcId="{0FF282D7-64C2-458A-971C-0D14F0EA5281}" destId="{C52C8DDE-1F94-44F2-9296-31B1B698F091}" srcOrd="0" destOrd="0" parTransId="{EA2AC550-734A-4820-9FA9-FFE7D6AA6E14}" sibTransId="{454DC19B-95E5-4FEF-9B2D-4FE245CB34CF}"/>
    <dgm:cxn modelId="{3A87B5A6-4815-4585-95FB-8024AC5AA1C8}" type="presOf" srcId="{5381309E-BBE9-4927-94D1-C10DC6A40E0A}" destId="{F9EBF242-F0E8-422B-86DB-5413CE4F550C}" srcOrd="0" destOrd="0" presId="urn:microsoft.com/office/officeart/2005/8/layout/vList2"/>
    <dgm:cxn modelId="{7A22BFC6-066C-440D-9F66-54B267DF7A76}" type="presOf" srcId="{C52C8DDE-1F94-44F2-9296-31B1B698F091}" destId="{99F7F58B-254D-4C9B-A49D-EDB78F952BB9}" srcOrd="0" destOrd="0" presId="urn:microsoft.com/office/officeart/2005/8/layout/vList2"/>
    <dgm:cxn modelId="{3293C3D6-D587-4F1E-B6F6-75A689439920}" srcId="{0FF282D7-64C2-458A-971C-0D14F0EA5281}" destId="{5381309E-BBE9-4927-94D1-C10DC6A40E0A}" srcOrd="1" destOrd="0" parTransId="{42C000F3-06DD-44AB-B991-857909785D13}" sibTransId="{3B9F95C6-3EE2-4CA9-BB9B-18413697DB09}"/>
    <dgm:cxn modelId="{EAF3B5DD-91FD-4F38-811F-E2FE28D20E30}" type="presOf" srcId="{540D072E-C0E2-48BC-8084-D37AF38ADD1B}" destId="{07D1BE4E-1B4C-48B7-87F5-72E3541979EB}" srcOrd="0" destOrd="0" presId="urn:microsoft.com/office/officeart/2005/8/layout/vList2"/>
    <dgm:cxn modelId="{439DEFDE-3D90-4580-9F26-949962589523}" type="presOf" srcId="{3E0FD334-ADCD-43A8-AA76-5711ABBA3929}" destId="{B37B2EC3-7738-4349-BE48-B8826FCEB385}" srcOrd="0" destOrd="0" presId="urn:microsoft.com/office/officeart/2005/8/layout/vList2"/>
    <dgm:cxn modelId="{00BF5BE7-BF87-4B7E-859F-1506437F6475}" srcId="{5381309E-BBE9-4927-94D1-C10DC6A40E0A}" destId="{4A0C7EAA-9AA3-4C84-9DC1-221453225F68}" srcOrd="0" destOrd="0" parTransId="{24D2C748-2DC7-46E3-A571-D3E4F6DFCCBC}" sibTransId="{071E93A1-4127-41F9-B874-A132BBAB6F2E}"/>
    <dgm:cxn modelId="{CE8C0EEB-4A16-4D1E-804D-51CF2EFFD493}" type="presOf" srcId="{0FF282D7-64C2-458A-971C-0D14F0EA5281}" destId="{DED209E8-C136-4069-8471-C5E77E434EF7}" srcOrd="0" destOrd="0" presId="urn:microsoft.com/office/officeart/2005/8/layout/vList2"/>
    <dgm:cxn modelId="{E7ACD7EC-4FAE-4343-9A58-B63801B82A97}" srcId="{C52C8DDE-1F94-44F2-9296-31B1B698F091}" destId="{3E0FD334-ADCD-43A8-AA76-5711ABBA3929}" srcOrd="0" destOrd="0" parTransId="{1ACBCC3A-9979-4705-AD7C-9705F121234E}" sibTransId="{36763F2F-040E-4AF0-AE77-A874700558CF}"/>
    <dgm:cxn modelId="{884F98AE-0B95-4D84-B09D-831DF80E2A1D}" type="presParOf" srcId="{DED209E8-C136-4069-8471-C5E77E434EF7}" destId="{99F7F58B-254D-4C9B-A49D-EDB78F952BB9}" srcOrd="0" destOrd="0" presId="urn:microsoft.com/office/officeart/2005/8/layout/vList2"/>
    <dgm:cxn modelId="{9094305B-B7E9-4306-AA26-D01FCC7FD1A7}" type="presParOf" srcId="{DED209E8-C136-4069-8471-C5E77E434EF7}" destId="{B37B2EC3-7738-4349-BE48-B8826FCEB385}" srcOrd="1" destOrd="0" presId="urn:microsoft.com/office/officeart/2005/8/layout/vList2"/>
    <dgm:cxn modelId="{85ADF455-B653-4E93-8A15-91610D1582EE}" type="presParOf" srcId="{DED209E8-C136-4069-8471-C5E77E434EF7}" destId="{F9EBF242-F0E8-422B-86DB-5413CE4F550C}" srcOrd="2" destOrd="0" presId="urn:microsoft.com/office/officeart/2005/8/layout/vList2"/>
    <dgm:cxn modelId="{597A4A58-41FE-4F71-82E0-16B69966AB75}" type="presParOf" srcId="{DED209E8-C136-4069-8471-C5E77E434EF7}" destId="{76681D6B-C21B-4A2A-9B2A-F1F34654EAC3}" srcOrd="3" destOrd="0" presId="urn:microsoft.com/office/officeart/2005/8/layout/vList2"/>
    <dgm:cxn modelId="{A08CD154-1531-4BE0-86D4-B38574670277}" type="presParOf" srcId="{DED209E8-C136-4069-8471-C5E77E434EF7}" destId="{07D1BE4E-1B4C-48B7-87F5-72E3541979E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7308E9-3901-4A47-BDE9-4835EE05282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BEF681-2697-4C36-ADD4-B70DCE266F18}">
      <dgm:prSet/>
      <dgm:spPr/>
      <dgm:t>
        <a:bodyPr/>
        <a:lstStyle/>
        <a:p>
          <a:r>
            <a:rPr lang="en-US" dirty="0"/>
            <a:t>Pilot program aimed to decentralize farms stalled out.</a:t>
          </a:r>
        </a:p>
      </dgm:t>
    </dgm:pt>
    <dgm:pt modelId="{BF15C60B-5409-44BB-854E-8D83598EB021}" type="parTrans" cxnId="{2DD0FE1E-C6E1-47CE-988E-D51C342D4FA2}">
      <dgm:prSet/>
      <dgm:spPr/>
      <dgm:t>
        <a:bodyPr/>
        <a:lstStyle/>
        <a:p>
          <a:endParaRPr lang="en-US"/>
        </a:p>
      </dgm:t>
    </dgm:pt>
    <dgm:pt modelId="{5CF8D0D4-758D-4669-AC0C-CD1427F384F2}" type="sibTrans" cxnId="{2DD0FE1E-C6E1-47CE-988E-D51C342D4FA2}">
      <dgm:prSet/>
      <dgm:spPr/>
      <dgm:t>
        <a:bodyPr/>
        <a:lstStyle/>
        <a:p>
          <a:endParaRPr lang="en-US"/>
        </a:p>
      </dgm:t>
    </dgm:pt>
    <dgm:pt modelId="{B2DE3D3C-7ED4-45CF-A237-3C60E8D74890}">
      <dgm:prSet/>
      <dgm:spPr/>
      <dgm:t>
        <a:bodyPr/>
        <a:lstStyle/>
        <a:p>
          <a:r>
            <a:rPr lang="en-US" dirty="0"/>
            <a:t>Many state enterprises excluded, required to support Plan.</a:t>
          </a:r>
        </a:p>
      </dgm:t>
    </dgm:pt>
    <dgm:pt modelId="{817D4590-D270-44CA-987D-A0E342C204F9}" type="parTrans" cxnId="{87E087C4-E8AA-4FB5-AFD8-763D73BEF496}">
      <dgm:prSet/>
      <dgm:spPr/>
      <dgm:t>
        <a:bodyPr/>
        <a:lstStyle/>
        <a:p>
          <a:endParaRPr lang="en-US"/>
        </a:p>
      </dgm:t>
    </dgm:pt>
    <dgm:pt modelId="{6347CFDC-2359-478E-BD8B-F0590729BE47}" type="sibTrans" cxnId="{87E087C4-E8AA-4FB5-AFD8-763D73BEF496}">
      <dgm:prSet/>
      <dgm:spPr/>
      <dgm:t>
        <a:bodyPr/>
        <a:lstStyle/>
        <a:p>
          <a:endParaRPr lang="en-US"/>
        </a:p>
      </dgm:t>
    </dgm:pt>
    <dgm:pt modelId="{91D46FE4-ECF5-42CF-B894-8D14E31FFD8A}">
      <dgm:prSet/>
      <dgm:spPr/>
      <dgm:t>
        <a:bodyPr/>
        <a:lstStyle/>
        <a:p>
          <a:r>
            <a:rPr lang="en-US" dirty="0"/>
            <a:t>State set prices for key goods, like electricity, remained far to low.</a:t>
          </a:r>
        </a:p>
      </dgm:t>
    </dgm:pt>
    <dgm:pt modelId="{A596D684-ABE7-4005-A16C-1C86BF61AC4D}" type="parTrans" cxnId="{E9630065-31BE-4EBE-A75D-1FF767584D7A}">
      <dgm:prSet/>
      <dgm:spPr/>
      <dgm:t>
        <a:bodyPr/>
        <a:lstStyle/>
        <a:p>
          <a:endParaRPr lang="en-US"/>
        </a:p>
      </dgm:t>
    </dgm:pt>
    <dgm:pt modelId="{76C4A90A-9A95-40A5-B958-1BBEB9882D77}" type="sibTrans" cxnId="{E9630065-31BE-4EBE-A75D-1FF767584D7A}">
      <dgm:prSet/>
      <dgm:spPr/>
      <dgm:t>
        <a:bodyPr/>
        <a:lstStyle/>
        <a:p>
          <a:endParaRPr lang="en-US"/>
        </a:p>
      </dgm:t>
    </dgm:pt>
    <dgm:pt modelId="{9752C8EC-4ABC-4EC9-9763-378195570466}">
      <dgm:prSet/>
      <dgm:spPr/>
      <dgm:t>
        <a:bodyPr/>
        <a:lstStyle/>
        <a:p>
          <a:r>
            <a:rPr lang="en-US" dirty="0"/>
            <a:t>Most importantly, without property rights, private savings flowed to US dollars and yuan cash and not to productive investments.   Exception was small scale entrepreneurs, donju, and  housing. </a:t>
          </a:r>
        </a:p>
      </dgm:t>
    </dgm:pt>
    <dgm:pt modelId="{66C6F3C3-3869-4E44-AACB-9ECAEC974D7B}" type="parTrans" cxnId="{89836BB2-0ABC-4544-8C80-AEE06731296D}">
      <dgm:prSet/>
      <dgm:spPr/>
      <dgm:t>
        <a:bodyPr/>
        <a:lstStyle/>
        <a:p>
          <a:endParaRPr lang="en-US"/>
        </a:p>
      </dgm:t>
    </dgm:pt>
    <dgm:pt modelId="{6A21E731-7ABC-487F-BA6C-8BDAEDEE7B36}" type="sibTrans" cxnId="{89836BB2-0ABC-4544-8C80-AEE06731296D}">
      <dgm:prSet/>
      <dgm:spPr/>
      <dgm:t>
        <a:bodyPr/>
        <a:lstStyle/>
        <a:p>
          <a:endParaRPr lang="en-US"/>
        </a:p>
      </dgm:t>
    </dgm:pt>
    <dgm:pt modelId="{6C06A179-9954-49BA-805D-189B611115C1}">
      <dgm:prSet/>
      <dgm:spPr/>
      <dgm:t>
        <a:bodyPr/>
        <a:lstStyle/>
        <a:p>
          <a:r>
            <a:rPr lang="en-US" dirty="0"/>
            <a:t>Macro-economy thus shifted from (state) investment-led to  (private) consumption-led.  No increase in aggregate demand so no inflation.</a:t>
          </a:r>
        </a:p>
      </dgm:t>
    </dgm:pt>
    <dgm:pt modelId="{16C20BB5-B344-4B8F-8BE0-18BD92786004}" type="parTrans" cxnId="{B5DAA59C-571E-43E8-8695-7973F5C93B52}">
      <dgm:prSet/>
      <dgm:spPr/>
      <dgm:t>
        <a:bodyPr/>
        <a:lstStyle/>
        <a:p>
          <a:endParaRPr lang="en-US"/>
        </a:p>
      </dgm:t>
    </dgm:pt>
    <dgm:pt modelId="{43ABFC10-324E-4C87-A25E-BE55F8410489}" type="sibTrans" cxnId="{B5DAA59C-571E-43E8-8695-7973F5C93B52}">
      <dgm:prSet/>
      <dgm:spPr/>
      <dgm:t>
        <a:bodyPr/>
        <a:lstStyle/>
        <a:p>
          <a:endParaRPr lang="en-US"/>
        </a:p>
      </dgm:t>
    </dgm:pt>
    <dgm:pt modelId="{88A8923C-A8A6-435D-B04A-36A51781B72A}" type="pres">
      <dgm:prSet presAssocID="{197308E9-3901-4A47-BDE9-4835EE05282B}" presName="linear" presStyleCnt="0">
        <dgm:presLayoutVars>
          <dgm:animLvl val="lvl"/>
          <dgm:resizeHandles val="exact"/>
        </dgm:presLayoutVars>
      </dgm:prSet>
      <dgm:spPr/>
    </dgm:pt>
    <dgm:pt modelId="{E05C1F7A-1280-4A33-AA0C-136D6DB2F51C}" type="pres">
      <dgm:prSet presAssocID="{17BEF681-2697-4C36-ADD4-B70DCE266F18}" presName="parentText" presStyleLbl="node1" presStyleIdx="0" presStyleCnt="5">
        <dgm:presLayoutVars>
          <dgm:chMax val="0"/>
          <dgm:bulletEnabled val="1"/>
        </dgm:presLayoutVars>
      </dgm:prSet>
      <dgm:spPr/>
    </dgm:pt>
    <dgm:pt modelId="{AB6D8FD7-7082-4DD7-8D22-EC95B9E982EF}" type="pres">
      <dgm:prSet presAssocID="{5CF8D0D4-758D-4669-AC0C-CD1427F384F2}" presName="spacer" presStyleCnt="0"/>
      <dgm:spPr/>
    </dgm:pt>
    <dgm:pt modelId="{D3CCB006-6CDD-4D96-A6D9-6268A8822FF6}" type="pres">
      <dgm:prSet presAssocID="{B2DE3D3C-7ED4-45CF-A237-3C60E8D74890}" presName="parentText" presStyleLbl="node1" presStyleIdx="1" presStyleCnt="5">
        <dgm:presLayoutVars>
          <dgm:chMax val="0"/>
          <dgm:bulletEnabled val="1"/>
        </dgm:presLayoutVars>
      </dgm:prSet>
      <dgm:spPr/>
    </dgm:pt>
    <dgm:pt modelId="{CEA960F4-9979-43FC-886D-0F6E43A9BD81}" type="pres">
      <dgm:prSet presAssocID="{6347CFDC-2359-478E-BD8B-F0590729BE47}" presName="spacer" presStyleCnt="0"/>
      <dgm:spPr/>
    </dgm:pt>
    <dgm:pt modelId="{C858A09C-E52C-4AD6-B88D-DDE25FDD2845}" type="pres">
      <dgm:prSet presAssocID="{91D46FE4-ECF5-42CF-B894-8D14E31FFD8A}" presName="parentText" presStyleLbl="node1" presStyleIdx="2" presStyleCnt="5">
        <dgm:presLayoutVars>
          <dgm:chMax val="0"/>
          <dgm:bulletEnabled val="1"/>
        </dgm:presLayoutVars>
      </dgm:prSet>
      <dgm:spPr/>
    </dgm:pt>
    <dgm:pt modelId="{66EF847F-4C0B-4B57-8D12-4E95AAE3521D}" type="pres">
      <dgm:prSet presAssocID="{76C4A90A-9A95-40A5-B958-1BBEB9882D77}" presName="spacer" presStyleCnt="0"/>
      <dgm:spPr/>
    </dgm:pt>
    <dgm:pt modelId="{2032AA9A-88B0-41F2-84F9-229C219C9B92}" type="pres">
      <dgm:prSet presAssocID="{9752C8EC-4ABC-4EC9-9763-378195570466}" presName="parentText" presStyleLbl="node1" presStyleIdx="3" presStyleCnt="5">
        <dgm:presLayoutVars>
          <dgm:chMax val="0"/>
          <dgm:bulletEnabled val="1"/>
        </dgm:presLayoutVars>
      </dgm:prSet>
      <dgm:spPr/>
    </dgm:pt>
    <dgm:pt modelId="{77825B7D-0C2A-466C-8AAB-2309B208B28E}" type="pres">
      <dgm:prSet presAssocID="{6A21E731-7ABC-487F-BA6C-8BDAEDEE7B36}" presName="spacer" presStyleCnt="0"/>
      <dgm:spPr/>
    </dgm:pt>
    <dgm:pt modelId="{2FD347DA-8F3D-467B-8DBC-5BFD656BEFB3}" type="pres">
      <dgm:prSet presAssocID="{6C06A179-9954-49BA-805D-189B611115C1}" presName="parentText" presStyleLbl="node1" presStyleIdx="4" presStyleCnt="5">
        <dgm:presLayoutVars>
          <dgm:chMax val="0"/>
          <dgm:bulletEnabled val="1"/>
        </dgm:presLayoutVars>
      </dgm:prSet>
      <dgm:spPr/>
    </dgm:pt>
  </dgm:ptLst>
  <dgm:cxnLst>
    <dgm:cxn modelId="{89048605-6175-4E66-B2CE-8EF2A55412E2}" type="presOf" srcId="{6C06A179-9954-49BA-805D-189B611115C1}" destId="{2FD347DA-8F3D-467B-8DBC-5BFD656BEFB3}" srcOrd="0" destOrd="0" presId="urn:microsoft.com/office/officeart/2005/8/layout/vList2"/>
    <dgm:cxn modelId="{57467B0B-6D33-4E97-A04C-67220027C16E}" type="presOf" srcId="{9752C8EC-4ABC-4EC9-9763-378195570466}" destId="{2032AA9A-88B0-41F2-84F9-229C219C9B92}" srcOrd="0" destOrd="0" presId="urn:microsoft.com/office/officeart/2005/8/layout/vList2"/>
    <dgm:cxn modelId="{95B2161A-0BB2-4147-B86A-8521498E69A4}" type="presOf" srcId="{91D46FE4-ECF5-42CF-B894-8D14E31FFD8A}" destId="{C858A09C-E52C-4AD6-B88D-DDE25FDD2845}" srcOrd="0" destOrd="0" presId="urn:microsoft.com/office/officeart/2005/8/layout/vList2"/>
    <dgm:cxn modelId="{2DD0FE1E-C6E1-47CE-988E-D51C342D4FA2}" srcId="{197308E9-3901-4A47-BDE9-4835EE05282B}" destId="{17BEF681-2697-4C36-ADD4-B70DCE266F18}" srcOrd="0" destOrd="0" parTransId="{BF15C60B-5409-44BB-854E-8D83598EB021}" sibTransId="{5CF8D0D4-758D-4669-AC0C-CD1427F384F2}"/>
    <dgm:cxn modelId="{E9630065-31BE-4EBE-A75D-1FF767584D7A}" srcId="{197308E9-3901-4A47-BDE9-4835EE05282B}" destId="{91D46FE4-ECF5-42CF-B894-8D14E31FFD8A}" srcOrd="2" destOrd="0" parTransId="{A596D684-ABE7-4005-A16C-1C86BF61AC4D}" sibTransId="{76C4A90A-9A95-40A5-B958-1BBEB9882D77}"/>
    <dgm:cxn modelId="{78CC1E76-61E9-48CC-A3A5-333F28673895}" type="presOf" srcId="{B2DE3D3C-7ED4-45CF-A237-3C60E8D74890}" destId="{D3CCB006-6CDD-4D96-A6D9-6268A8822FF6}" srcOrd="0" destOrd="0" presId="urn:microsoft.com/office/officeart/2005/8/layout/vList2"/>
    <dgm:cxn modelId="{B5DAA59C-571E-43E8-8695-7973F5C93B52}" srcId="{197308E9-3901-4A47-BDE9-4835EE05282B}" destId="{6C06A179-9954-49BA-805D-189B611115C1}" srcOrd="4" destOrd="0" parTransId="{16C20BB5-B344-4B8F-8BE0-18BD92786004}" sibTransId="{43ABFC10-324E-4C87-A25E-BE55F8410489}"/>
    <dgm:cxn modelId="{89836BB2-0ABC-4544-8C80-AEE06731296D}" srcId="{197308E9-3901-4A47-BDE9-4835EE05282B}" destId="{9752C8EC-4ABC-4EC9-9763-378195570466}" srcOrd="3" destOrd="0" parTransId="{66C6F3C3-3869-4E44-AACB-9ECAEC974D7B}" sibTransId="{6A21E731-7ABC-487F-BA6C-8BDAEDEE7B36}"/>
    <dgm:cxn modelId="{06B0A9B5-BD01-41AA-BC52-4CACC3B07C38}" type="presOf" srcId="{17BEF681-2697-4C36-ADD4-B70DCE266F18}" destId="{E05C1F7A-1280-4A33-AA0C-136D6DB2F51C}" srcOrd="0" destOrd="0" presId="urn:microsoft.com/office/officeart/2005/8/layout/vList2"/>
    <dgm:cxn modelId="{87E087C4-E8AA-4FB5-AFD8-763D73BEF496}" srcId="{197308E9-3901-4A47-BDE9-4835EE05282B}" destId="{B2DE3D3C-7ED4-45CF-A237-3C60E8D74890}" srcOrd="1" destOrd="0" parTransId="{817D4590-D270-44CA-987D-A0E342C204F9}" sibTransId="{6347CFDC-2359-478E-BD8B-F0590729BE47}"/>
    <dgm:cxn modelId="{E7DAD3F1-C774-4C6D-8008-08B3B08499AC}" type="presOf" srcId="{197308E9-3901-4A47-BDE9-4835EE05282B}" destId="{88A8923C-A8A6-435D-B04A-36A51781B72A}" srcOrd="0" destOrd="0" presId="urn:microsoft.com/office/officeart/2005/8/layout/vList2"/>
    <dgm:cxn modelId="{021243A2-9C2A-4C94-A311-51E44935A349}" type="presParOf" srcId="{88A8923C-A8A6-435D-B04A-36A51781B72A}" destId="{E05C1F7A-1280-4A33-AA0C-136D6DB2F51C}" srcOrd="0" destOrd="0" presId="urn:microsoft.com/office/officeart/2005/8/layout/vList2"/>
    <dgm:cxn modelId="{80E38D1D-C35B-4751-897B-8003A403F9DF}" type="presParOf" srcId="{88A8923C-A8A6-435D-B04A-36A51781B72A}" destId="{AB6D8FD7-7082-4DD7-8D22-EC95B9E982EF}" srcOrd="1" destOrd="0" presId="urn:microsoft.com/office/officeart/2005/8/layout/vList2"/>
    <dgm:cxn modelId="{23C98F14-4D0B-44BE-903A-35F29C9037A6}" type="presParOf" srcId="{88A8923C-A8A6-435D-B04A-36A51781B72A}" destId="{D3CCB006-6CDD-4D96-A6D9-6268A8822FF6}" srcOrd="2" destOrd="0" presId="urn:microsoft.com/office/officeart/2005/8/layout/vList2"/>
    <dgm:cxn modelId="{E79652B7-4D9A-41BA-90DE-C4D955991174}" type="presParOf" srcId="{88A8923C-A8A6-435D-B04A-36A51781B72A}" destId="{CEA960F4-9979-43FC-886D-0F6E43A9BD81}" srcOrd="3" destOrd="0" presId="urn:microsoft.com/office/officeart/2005/8/layout/vList2"/>
    <dgm:cxn modelId="{C56B3FDC-1DFA-4A62-B61E-066C5623F7EB}" type="presParOf" srcId="{88A8923C-A8A6-435D-B04A-36A51781B72A}" destId="{C858A09C-E52C-4AD6-B88D-DDE25FDD2845}" srcOrd="4" destOrd="0" presId="urn:microsoft.com/office/officeart/2005/8/layout/vList2"/>
    <dgm:cxn modelId="{81411279-CC0A-4E52-BE95-E604FE153AFC}" type="presParOf" srcId="{88A8923C-A8A6-435D-B04A-36A51781B72A}" destId="{66EF847F-4C0B-4B57-8D12-4E95AAE3521D}" srcOrd="5" destOrd="0" presId="urn:microsoft.com/office/officeart/2005/8/layout/vList2"/>
    <dgm:cxn modelId="{9CC08BC1-C101-40A4-9589-9C7F907AAEF8}" type="presParOf" srcId="{88A8923C-A8A6-435D-B04A-36A51781B72A}" destId="{2032AA9A-88B0-41F2-84F9-229C219C9B92}" srcOrd="6" destOrd="0" presId="urn:microsoft.com/office/officeart/2005/8/layout/vList2"/>
    <dgm:cxn modelId="{67E02B00-7B79-4D64-81BB-973323996B97}" type="presParOf" srcId="{88A8923C-A8A6-435D-B04A-36A51781B72A}" destId="{77825B7D-0C2A-466C-8AAB-2309B208B28E}" srcOrd="7" destOrd="0" presId="urn:microsoft.com/office/officeart/2005/8/layout/vList2"/>
    <dgm:cxn modelId="{74C6C3D4-853B-4D7B-8B95-C931EB3EA78A}" type="presParOf" srcId="{88A8923C-A8A6-435D-B04A-36A51781B72A}" destId="{2FD347DA-8F3D-467B-8DBC-5BFD656BEF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7308E9-3901-4A47-BDE9-4835EE05282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BEF681-2697-4C36-ADD4-B70DCE266F18}">
      <dgm:prSet/>
      <dgm:spPr/>
      <dgm:t>
        <a:bodyPr/>
        <a:lstStyle/>
        <a:p>
          <a:r>
            <a:rPr lang="en-US" dirty="0"/>
            <a:t>Most  critically, state wages remained  at fixed  low rates while market, productivity related wages, soared.</a:t>
          </a:r>
        </a:p>
      </dgm:t>
    </dgm:pt>
    <dgm:pt modelId="{BF15C60B-5409-44BB-854E-8D83598EB021}" type="parTrans" cxnId="{2DD0FE1E-C6E1-47CE-988E-D51C342D4FA2}">
      <dgm:prSet/>
      <dgm:spPr/>
      <dgm:t>
        <a:bodyPr/>
        <a:lstStyle/>
        <a:p>
          <a:endParaRPr lang="en-US"/>
        </a:p>
      </dgm:t>
    </dgm:pt>
    <dgm:pt modelId="{5CF8D0D4-758D-4669-AC0C-CD1427F384F2}" type="sibTrans" cxnId="{2DD0FE1E-C6E1-47CE-988E-D51C342D4FA2}">
      <dgm:prSet/>
      <dgm:spPr/>
      <dgm:t>
        <a:bodyPr/>
        <a:lstStyle/>
        <a:p>
          <a:endParaRPr lang="en-US"/>
        </a:p>
      </dgm:t>
    </dgm:pt>
    <dgm:pt modelId="{9752C8EC-4ABC-4EC9-9763-378195570466}">
      <dgm:prSet/>
      <dgm:spPr/>
      <dgm:t>
        <a:bodyPr/>
        <a:lstStyle/>
        <a:p>
          <a:r>
            <a:rPr lang="en-US" dirty="0"/>
            <a:t>State wages set at 3-5,000 won per month, with declining value of ration perquisites. </a:t>
          </a:r>
        </a:p>
      </dgm:t>
    </dgm:pt>
    <dgm:pt modelId="{66C6F3C3-3869-4E44-AACB-9ECAEC974D7B}" type="parTrans" cxnId="{89836BB2-0ABC-4544-8C80-AEE06731296D}">
      <dgm:prSet/>
      <dgm:spPr/>
      <dgm:t>
        <a:bodyPr/>
        <a:lstStyle/>
        <a:p>
          <a:endParaRPr lang="en-US"/>
        </a:p>
      </dgm:t>
    </dgm:pt>
    <dgm:pt modelId="{6A21E731-7ABC-487F-BA6C-8BDAEDEE7B36}" type="sibTrans" cxnId="{89836BB2-0ABC-4544-8C80-AEE06731296D}">
      <dgm:prSet/>
      <dgm:spPr/>
      <dgm:t>
        <a:bodyPr/>
        <a:lstStyle/>
        <a:p>
          <a:endParaRPr lang="en-US"/>
        </a:p>
      </dgm:t>
    </dgm:pt>
    <dgm:pt modelId="{A8B68CA3-3E37-43A3-86D5-12C146E7BDC8}">
      <dgm:prSet/>
      <dgm:spPr/>
      <dgm:t>
        <a:bodyPr/>
        <a:lstStyle/>
        <a:p>
          <a:r>
            <a:rPr lang="en-US" dirty="0"/>
            <a:t>Private wages soared to 300,000 won per month with no ration privaledge.   Investors could make much more.</a:t>
          </a:r>
        </a:p>
      </dgm:t>
    </dgm:pt>
    <dgm:pt modelId="{8C91917E-BA2B-4F0A-B9E5-1F240CE5AE18}" type="parTrans" cxnId="{B3AAF5B9-FA57-4DC0-9447-4F1A5EDA9CF1}">
      <dgm:prSet/>
      <dgm:spPr/>
      <dgm:t>
        <a:bodyPr/>
        <a:lstStyle/>
        <a:p>
          <a:endParaRPr lang="en-US"/>
        </a:p>
      </dgm:t>
    </dgm:pt>
    <dgm:pt modelId="{283471D7-825B-4131-85FE-93BCA29AD64B}" type="sibTrans" cxnId="{B3AAF5B9-FA57-4DC0-9447-4F1A5EDA9CF1}">
      <dgm:prSet/>
      <dgm:spPr/>
      <dgm:t>
        <a:bodyPr/>
        <a:lstStyle/>
        <a:p>
          <a:endParaRPr lang="en-US"/>
        </a:p>
      </dgm:t>
    </dgm:pt>
    <dgm:pt modelId="{88A8923C-A8A6-435D-B04A-36A51781B72A}" type="pres">
      <dgm:prSet presAssocID="{197308E9-3901-4A47-BDE9-4835EE05282B}" presName="linear" presStyleCnt="0">
        <dgm:presLayoutVars>
          <dgm:animLvl val="lvl"/>
          <dgm:resizeHandles val="exact"/>
        </dgm:presLayoutVars>
      </dgm:prSet>
      <dgm:spPr/>
    </dgm:pt>
    <dgm:pt modelId="{E05C1F7A-1280-4A33-AA0C-136D6DB2F51C}" type="pres">
      <dgm:prSet presAssocID="{17BEF681-2697-4C36-ADD4-B70DCE266F18}" presName="parentText" presStyleLbl="node1" presStyleIdx="0" presStyleCnt="3">
        <dgm:presLayoutVars>
          <dgm:chMax val="0"/>
          <dgm:bulletEnabled val="1"/>
        </dgm:presLayoutVars>
      </dgm:prSet>
      <dgm:spPr/>
    </dgm:pt>
    <dgm:pt modelId="{AB6D8FD7-7082-4DD7-8D22-EC95B9E982EF}" type="pres">
      <dgm:prSet presAssocID="{5CF8D0D4-758D-4669-AC0C-CD1427F384F2}" presName="spacer" presStyleCnt="0"/>
      <dgm:spPr/>
    </dgm:pt>
    <dgm:pt modelId="{2032AA9A-88B0-41F2-84F9-229C219C9B92}" type="pres">
      <dgm:prSet presAssocID="{9752C8EC-4ABC-4EC9-9763-378195570466}" presName="parentText" presStyleLbl="node1" presStyleIdx="1" presStyleCnt="3">
        <dgm:presLayoutVars>
          <dgm:chMax val="0"/>
          <dgm:bulletEnabled val="1"/>
        </dgm:presLayoutVars>
      </dgm:prSet>
      <dgm:spPr/>
    </dgm:pt>
    <dgm:pt modelId="{77825B7D-0C2A-466C-8AAB-2309B208B28E}" type="pres">
      <dgm:prSet presAssocID="{6A21E731-7ABC-487F-BA6C-8BDAEDEE7B36}" presName="spacer" presStyleCnt="0"/>
      <dgm:spPr/>
    </dgm:pt>
    <dgm:pt modelId="{931BED7E-D5AB-4150-9F14-7E27C204FDCF}" type="pres">
      <dgm:prSet presAssocID="{A8B68CA3-3E37-43A3-86D5-12C146E7BDC8}" presName="parentText" presStyleLbl="node1" presStyleIdx="2" presStyleCnt="3">
        <dgm:presLayoutVars>
          <dgm:chMax val="0"/>
          <dgm:bulletEnabled val="1"/>
        </dgm:presLayoutVars>
      </dgm:prSet>
      <dgm:spPr/>
    </dgm:pt>
  </dgm:ptLst>
  <dgm:cxnLst>
    <dgm:cxn modelId="{57467B0B-6D33-4E97-A04C-67220027C16E}" type="presOf" srcId="{9752C8EC-4ABC-4EC9-9763-378195570466}" destId="{2032AA9A-88B0-41F2-84F9-229C219C9B92}" srcOrd="0" destOrd="0" presId="urn:microsoft.com/office/officeart/2005/8/layout/vList2"/>
    <dgm:cxn modelId="{2DD0FE1E-C6E1-47CE-988E-D51C342D4FA2}" srcId="{197308E9-3901-4A47-BDE9-4835EE05282B}" destId="{17BEF681-2697-4C36-ADD4-B70DCE266F18}" srcOrd="0" destOrd="0" parTransId="{BF15C60B-5409-44BB-854E-8D83598EB021}" sibTransId="{5CF8D0D4-758D-4669-AC0C-CD1427F384F2}"/>
    <dgm:cxn modelId="{A4A93C8E-43FB-42EA-9C54-0BB571B666C1}" type="presOf" srcId="{A8B68CA3-3E37-43A3-86D5-12C146E7BDC8}" destId="{931BED7E-D5AB-4150-9F14-7E27C204FDCF}" srcOrd="0" destOrd="0" presId="urn:microsoft.com/office/officeart/2005/8/layout/vList2"/>
    <dgm:cxn modelId="{89836BB2-0ABC-4544-8C80-AEE06731296D}" srcId="{197308E9-3901-4A47-BDE9-4835EE05282B}" destId="{9752C8EC-4ABC-4EC9-9763-378195570466}" srcOrd="1" destOrd="0" parTransId="{66C6F3C3-3869-4E44-AACB-9ECAEC974D7B}" sibTransId="{6A21E731-7ABC-487F-BA6C-8BDAEDEE7B36}"/>
    <dgm:cxn modelId="{06B0A9B5-BD01-41AA-BC52-4CACC3B07C38}" type="presOf" srcId="{17BEF681-2697-4C36-ADD4-B70DCE266F18}" destId="{E05C1F7A-1280-4A33-AA0C-136D6DB2F51C}" srcOrd="0" destOrd="0" presId="urn:microsoft.com/office/officeart/2005/8/layout/vList2"/>
    <dgm:cxn modelId="{B3AAF5B9-FA57-4DC0-9447-4F1A5EDA9CF1}" srcId="{197308E9-3901-4A47-BDE9-4835EE05282B}" destId="{A8B68CA3-3E37-43A3-86D5-12C146E7BDC8}" srcOrd="2" destOrd="0" parTransId="{8C91917E-BA2B-4F0A-B9E5-1F240CE5AE18}" sibTransId="{283471D7-825B-4131-85FE-93BCA29AD64B}"/>
    <dgm:cxn modelId="{E7DAD3F1-C774-4C6D-8008-08B3B08499AC}" type="presOf" srcId="{197308E9-3901-4A47-BDE9-4835EE05282B}" destId="{88A8923C-A8A6-435D-B04A-36A51781B72A}" srcOrd="0" destOrd="0" presId="urn:microsoft.com/office/officeart/2005/8/layout/vList2"/>
    <dgm:cxn modelId="{021243A2-9C2A-4C94-A311-51E44935A349}" type="presParOf" srcId="{88A8923C-A8A6-435D-B04A-36A51781B72A}" destId="{E05C1F7A-1280-4A33-AA0C-136D6DB2F51C}" srcOrd="0" destOrd="0" presId="urn:microsoft.com/office/officeart/2005/8/layout/vList2"/>
    <dgm:cxn modelId="{80E38D1D-C35B-4751-897B-8003A403F9DF}" type="presParOf" srcId="{88A8923C-A8A6-435D-B04A-36A51781B72A}" destId="{AB6D8FD7-7082-4DD7-8D22-EC95B9E982EF}" srcOrd="1" destOrd="0" presId="urn:microsoft.com/office/officeart/2005/8/layout/vList2"/>
    <dgm:cxn modelId="{9CC08BC1-C101-40A4-9589-9C7F907AAEF8}" type="presParOf" srcId="{88A8923C-A8A6-435D-B04A-36A51781B72A}" destId="{2032AA9A-88B0-41F2-84F9-229C219C9B92}" srcOrd="2" destOrd="0" presId="urn:microsoft.com/office/officeart/2005/8/layout/vList2"/>
    <dgm:cxn modelId="{67E02B00-7B79-4D64-81BB-973323996B97}" type="presParOf" srcId="{88A8923C-A8A6-435D-B04A-36A51781B72A}" destId="{77825B7D-0C2A-466C-8AAB-2309B208B28E}" srcOrd="3" destOrd="0" presId="urn:microsoft.com/office/officeart/2005/8/layout/vList2"/>
    <dgm:cxn modelId="{181860C2-4B66-40ED-807C-685023BFD0FD}" type="presParOf" srcId="{88A8923C-A8A6-435D-B04A-36A51781B72A}" destId="{931BED7E-D5AB-4150-9F14-7E27C204FD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5F660-0396-4C86-8A3D-7034BD7F7A8A}">
      <dsp:nvSpPr>
        <dsp:cNvPr id="0" name=""/>
        <dsp:cNvSpPr/>
      </dsp:nvSpPr>
      <dsp:spPr>
        <a:xfrm>
          <a:off x="51" y="77377"/>
          <a:ext cx="4913783"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Marxism </a:t>
          </a:r>
        </a:p>
      </dsp:txBody>
      <dsp:txXfrm>
        <a:off x="51" y="77377"/>
        <a:ext cx="4913783" cy="518400"/>
      </dsp:txXfrm>
    </dsp:sp>
    <dsp:sp modelId="{BE76AEE6-04E5-491F-84C3-79225D4F6029}">
      <dsp:nvSpPr>
        <dsp:cNvPr id="0" name=""/>
        <dsp:cNvSpPr/>
      </dsp:nvSpPr>
      <dsp:spPr>
        <a:xfrm>
          <a:off x="51" y="568888"/>
          <a:ext cx="4913783" cy="355751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Centralized Economy</a:t>
          </a:r>
        </a:p>
        <a:p>
          <a:pPr marL="171450" lvl="1" indent="-171450" algn="l" defTabSz="800100">
            <a:lnSpc>
              <a:spcPct val="90000"/>
            </a:lnSpc>
            <a:spcBef>
              <a:spcPct val="0"/>
            </a:spcBef>
            <a:spcAft>
              <a:spcPct val="15000"/>
            </a:spcAft>
            <a:buChar char="•"/>
          </a:pPr>
          <a:r>
            <a:rPr lang="en-US" sz="1800" kern="1200" dirty="0"/>
            <a:t>Rejects market prices for capital and labor.</a:t>
          </a:r>
        </a:p>
        <a:p>
          <a:pPr marL="171450" lvl="1" indent="-171450" algn="l" defTabSz="800100">
            <a:lnSpc>
              <a:spcPct val="90000"/>
            </a:lnSpc>
            <a:spcBef>
              <a:spcPct val="0"/>
            </a:spcBef>
            <a:spcAft>
              <a:spcPct val="15000"/>
            </a:spcAft>
            <a:buChar char="•"/>
          </a:pPr>
          <a:r>
            <a:rPr lang="en-US" sz="1800" kern="1200" dirty="0"/>
            <a:t>State sets prices, high for consumption, goods, low for investment goods.</a:t>
          </a:r>
        </a:p>
        <a:p>
          <a:pPr marL="171450" lvl="1" indent="-171450" algn="l" defTabSz="800100">
            <a:lnSpc>
              <a:spcPct val="90000"/>
            </a:lnSpc>
            <a:spcBef>
              <a:spcPct val="0"/>
            </a:spcBef>
            <a:spcAft>
              <a:spcPct val="15000"/>
            </a:spcAft>
            <a:buChar char="•"/>
          </a:pPr>
          <a:r>
            <a:rPr lang="en-US" sz="1800" kern="1200" dirty="0"/>
            <a:t>Ownership of capital (means of production) is by state or collective, no private ownership. Includes land and human capital.</a:t>
          </a:r>
        </a:p>
        <a:p>
          <a:pPr marL="171450" lvl="1" indent="-171450" algn="l" defTabSz="800100">
            <a:lnSpc>
              <a:spcPct val="90000"/>
            </a:lnSpc>
            <a:spcBef>
              <a:spcPct val="0"/>
            </a:spcBef>
            <a:spcAft>
              <a:spcPct val="15000"/>
            </a:spcAft>
            <a:buChar char="•"/>
          </a:pPr>
          <a:r>
            <a:rPr lang="en-US" sz="1800" kern="1200" dirty="0"/>
            <a:t>Allocation by  central plan.</a:t>
          </a:r>
        </a:p>
        <a:p>
          <a:pPr marL="171450" lvl="1" indent="-171450" algn="l" defTabSz="800100">
            <a:lnSpc>
              <a:spcPct val="90000"/>
            </a:lnSpc>
            <a:spcBef>
              <a:spcPct val="0"/>
            </a:spcBef>
            <a:spcAft>
              <a:spcPct val="15000"/>
            </a:spcAft>
            <a:buChar char="•"/>
          </a:pPr>
          <a:r>
            <a:rPr lang="en-US" sz="1800" kern="1200" dirty="0"/>
            <a:t>Plan emphasizes  industrial growth, at cost of consumption, living standards</a:t>
          </a:r>
        </a:p>
        <a:p>
          <a:pPr marL="171450" lvl="1" indent="-171450" algn="l" defTabSz="800100">
            <a:lnSpc>
              <a:spcPct val="90000"/>
            </a:lnSpc>
            <a:spcBef>
              <a:spcPct val="0"/>
            </a:spcBef>
            <a:spcAft>
              <a:spcPct val="15000"/>
            </a:spcAft>
            <a:buChar char="•"/>
          </a:pPr>
          <a:r>
            <a:rPr lang="en-US" sz="1800" kern="1200" dirty="0"/>
            <a:t> Divergent price systems prevents normal trade, investment with capitalist world.</a:t>
          </a:r>
        </a:p>
      </dsp:txBody>
      <dsp:txXfrm>
        <a:off x="51" y="568888"/>
        <a:ext cx="4913783" cy="3557519"/>
      </dsp:txXfrm>
    </dsp:sp>
    <dsp:sp modelId="{811EAA8F-DFDD-4FB1-A407-C5D9E7FA07D9}">
      <dsp:nvSpPr>
        <dsp:cNvPr id="0" name=""/>
        <dsp:cNvSpPr/>
      </dsp:nvSpPr>
      <dsp:spPr>
        <a:xfrm>
          <a:off x="5601764" y="50488"/>
          <a:ext cx="4913783" cy="518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Results</a:t>
          </a:r>
        </a:p>
      </dsp:txBody>
      <dsp:txXfrm>
        <a:off x="5601764" y="50488"/>
        <a:ext cx="4913783" cy="518400"/>
      </dsp:txXfrm>
    </dsp:sp>
    <dsp:sp modelId="{0847D45F-0344-4565-8B6F-B526D937F93E}">
      <dsp:nvSpPr>
        <dsp:cNvPr id="0" name=""/>
        <dsp:cNvSpPr/>
      </dsp:nvSpPr>
      <dsp:spPr>
        <a:xfrm>
          <a:off x="5601764" y="568888"/>
          <a:ext cx="4913783" cy="355751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Strong central state</a:t>
          </a:r>
        </a:p>
        <a:p>
          <a:pPr marL="171450" lvl="1" indent="-171450" algn="l" defTabSz="800100">
            <a:lnSpc>
              <a:spcPct val="90000"/>
            </a:lnSpc>
            <a:spcBef>
              <a:spcPct val="0"/>
            </a:spcBef>
            <a:spcAft>
              <a:spcPct val="15000"/>
            </a:spcAft>
            <a:buChar char="•"/>
          </a:pPr>
          <a:r>
            <a:rPr lang="en-US" sz="1800" kern="1200" dirty="0"/>
            <a:t>  High share of  investment rel. to consumption.</a:t>
          </a:r>
        </a:p>
        <a:p>
          <a:pPr marL="171450" lvl="1" indent="-171450" algn="l" defTabSz="800100">
            <a:lnSpc>
              <a:spcPct val="90000"/>
            </a:lnSpc>
            <a:spcBef>
              <a:spcPct val="0"/>
            </a:spcBef>
            <a:spcAft>
              <a:spcPct val="15000"/>
            </a:spcAft>
            <a:buChar char="•"/>
          </a:pPr>
          <a:r>
            <a:rPr lang="en-US" sz="1800" kern="1200" dirty="0"/>
            <a:t>  Labor is paid rations, not money.</a:t>
          </a:r>
        </a:p>
        <a:p>
          <a:pPr marL="171450" lvl="1" indent="-171450" algn="l" defTabSz="800100">
            <a:lnSpc>
              <a:spcPct val="90000"/>
            </a:lnSpc>
            <a:spcBef>
              <a:spcPct val="0"/>
            </a:spcBef>
            <a:spcAft>
              <a:spcPct val="15000"/>
            </a:spcAft>
            <a:buChar char="•"/>
          </a:pPr>
          <a:r>
            <a:rPr lang="en-US" sz="1800" kern="1200" dirty="0"/>
            <a:t>  No money economy creates dependent  public. </a:t>
          </a:r>
        </a:p>
        <a:p>
          <a:pPr marL="171450" lvl="1" indent="-171450" algn="l" defTabSz="800100">
            <a:lnSpc>
              <a:spcPct val="90000"/>
            </a:lnSpc>
            <a:spcBef>
              <a:spcPct val="0"/>
            </a:spcBef>
            <a:spcAft>
              <a:spcPct val="15000"/>
            </a:spcAft>
            <a:buChar char="•"/>
          </a:pPr>
          <a:r>
            <a:rPr lang="en-US" sz="1800" kern="1200" dirty="0"/>
            <a:t>  No  personal financial savings.</a:t>
          </a:r>
        </a:p>
        <a:p>
          <a:pPr marL="171450" lvl="1" indent="-171450" algn="l" defTabSz="800100">
            <a:lnSpc>
              <a:spcPct val="90000"/>
            </a:lnSpc>
            <a:spcBef>
              <a:spcPct val="0"/>
            </a:spcBef>
            <a:spcAft>
              <a:spcPct val="15000"/>
            </a:spcAft>
            <a:buChar char="•"/>
          </a:pPr>
          <a:r>
            <a:rPr lang="en-US" sz="1800" kern="1200" dirty="0"/>
            <a:t>  Individual incentives weak,  poor productivity     </a:t>
          </a:r>
        </a:p>
        <a:p>
          <a:pPr marL="171450" lvl="1" indent="-171450" algn="l" defTabSz="800100">
            <a:lnSpc>
              <a:spcPct val="90000"/>
            </a:lnSpc>
            <a:spcBef>
              <a:spcPct val="0"/>
            </a:spcBef>
            <a:spcAft>
              <a:spcPct val="15000"/>
            </a:spcAft>
            <a:buChar char="•"/>
          </a:pPr>
          <a:r>
            <a:rPr lang="en-US" sz="1800" kern="1200" dirty="0"/>
            <a:t>  Limited  gains from trade--COCOM</a:t>
          </a:r>
        </a:p>
        <a:p>
          <a:pPr marL="171450" lvl="1" indent="-171450" algn="l" defTabSz="800100">
            <a:lnSpc>
              <a:spcPct val="90000"/>
            </a:lnSpc>
            <a:spcBef>
              <a:spcPct val="0"/>
            </a:spcBef>
            <a:spcAft>
              <a:spcPct val="15000"/>
            </a:spcAft>
            <a:buChar char="•"/>
          </a:pPr>
          <a:r>
            <a:rPr lang="en-US" sz="1800" kern="1200" dirty="0"/>
            <a:t> All Marxist economies experience massive famine, dissolution.</a:t>
          </a:r>
        </a:p>
        <a:p>
          <a:pPr marL="171450" lvl="1" indent="-171450" algn="l" defTabSz="800100">
            <a:lnSpc>
              <a:spcPct val="90000"/>
            </a:lnSpc>
            <a:spcBef>
              <a:spcPct val="0"/>
            </a:spcBef>
            <a:spcAft>
              <a:spcPct val="15000"/>
            </a:spcAft>
            <a:buChar char="•"/>
          </a:pPr>
          <a:r>
            <a:rPr lang="en-US" sz="1800" kern="1200" dirty="0"/>
            <a:t> Except North Korea</a:t>
          </a:r>
        </a:p>
      </dsp:txBody>
      <dsp:txXfrm>
        <a:off x="5601764" y="568888"/>
        <a:ext cx="4913783" cy="35575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53A70-833A-4B56-AEE6-F944410AD8ED}">
      <dsp:nvSpPr>
        <dsp:cNvPr id="0" name=""/>
        <dsp:cNvSpPr/>
      </dsp:nvSpPr>
      <dsp:spPr>
        <a:xfrm>
          <a:off x="0" y="59894"/>
          <a:ext cx="6666833" cy="173964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North Korea normally runs  $500 million per-year  in observable goods trade deficit that is probably offset by an equivalent services/transfers surplus.   So current account is normally balanced. </a:t>
          </a:r>
        </a:p>
      </dsp:txBody>
      <dsp:txXfrm>
        <a:off x="84922" y="144816"/>
        <a:ext cx="6496989" cy="1569799"/>
      </dsp:txXfrm>
    </dsp:sp>
    <dsp:sp modelId="{74F55FCB-DEC6-4626-894A-F919ABBC4F1F}">
      <dsp:nvSpPr>
        <dsp:cNvPr id="0" name=""/>
        <dsp:cNvSpPr/>
      </dsp:nvSpPr>
      <dsp:spPr>
        <a:xfrm>
          <a:off x="0" y="1857138"/>
          <a:ext cx="6666833" cy="173964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But in 2017, collapse in exports to China led to $2 bn/ year goods deficits and thus a large current account  deficit financed by an outflow of dollars and yuan   Tight money policy would have required CB to reduce circulation of won to compensate, keeping won rate even.</a:t>
          </a:r>
        </a:p>
      </dsp:txBody>
      <dsp:txXfrm>
        <a:off x="84922" y="1942060"/>
        <a:ext cx="6496989" cy="1569799"/>
      </dsp:txXfrm>
    </dsp:sp>
    <dsp:sp modelId="{03B0DDDD-6730-4E1F-AAE6-32CC018CFEF9}">
      <dsp:nvSpPr>
        <dsp:cNvPr id="0" name=""/>
        <dsp:cNvSpPr/>
      </dsp:nvSpPr>
      <dsp:spPr>
        <a:xfrm>
          <a:off x="0" y="3654381"/>
          <a:ext cx="6666833" cy="173964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By 2020 imports also collapsed, due to border closure and  likely  lack of  hard currency funds or credit.   So current account was again in balance.  Continued tight monetary policy , however, caused won to reverse course and rise  in value as economy fell into deep recession.</a:t>
          </a:r>
        </a:p>
      </dsp:txBody>
      <dsp:txXfrm>
        <a:off x="84922" y="3739303"/>
        <a:ext cx="6496989" cy="15697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F197F-E131-4AAE-B23C-15B6A153F584}">
      <dsp:nvSpPr>
        <dsp:cNvPr id="0" name=""/>
        <dsp:cNvSpPr/>
      </dsp:nvSpPr>
      <dsp:spPr>
        <a:xfrm>
          <a:off x="0" y="248179"/>
          <a:ext cx="6301601"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Largest notes  5,000 w (about 1 US$) cash denomination</a:t>
          </a:r>
        </a:p>
        <a:p>
          <a:pPr marL="114300" lvl="1" indent="-114300" algn="l" defTabSz="666750">
            <a:lnSpc>
              <a:spcPct val="90000"/>
            </a:lnSpc>
            <a:spcBef>
              <a:spcPct val="0"/>
            </a:spcBef>
            <a:spcAft>
              <a:spcPct val="15000"/>
            </a:spcAft>
            <a:buChar char="•"/>
          </a:pPr>
          <a:r>
            <a:rPr lang="en-US" sz="1500" kern="1200" dirty="0"/>
            <a:t>Electronic  debit card  bank accounts</a:t>
          </a:r>
        </a:p>
        <a:p>
          <a:pPr marL="114300" lvl="1" indent="-114300" algn="l" defTabSz="666750">
            <a:lnSpc>
              <a:spcPct val="90000"/>
            </a:lnSpc>
            <a:spcBef>
              <a:spcPct val="0"/>
            </a:spcBef>
            <a:spcAft>
              <a:spcPct val="15000"/>
            </a:spcAft>
            <a:buChar char="•"/>
          </a:pPr>
          <a:r>
            <a:rPr lang="en-US" sz="1500" kern="1200"/>
            <a:t>Use for government payments, wages, small purchases</a:t>
          </a:r>
        </a:p>
      </dsp:txBody>
      <dsp:txXfrm>
        <a:off x="0" y="248179"/>
        <a:ext cx="6301601" cy="1134000"/>
      </dsp:txXfrm>
    </dsp:sp>
    <dsp:sp modelId="{DE21FBC9-02EB-443F-BC37-D7D28CC5E1AF}">
      <dsp:nvSpPr>
        <dsp:cNvPr id="0" name=""/>
        <dsp:cNvSpPr/>
      </dsp:nvSpPr>
      <dsp:spPr>
        <a:xfrm>
          <a:off x="315080" y="26779"/>
          <a:ext cx="441112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North Korean Won</a:t>
          </a:r>
        </a:p>
      </dsp:txBody>
      <dsp:txXfrm>
        <a:off x="336696" y="48395"/>
        <a:ext cx="4367888" cy="399568"/>
      </dsp:txXfrm>
    </dsp:sp>
    <dsp:sp modelId="{05901E72-0F0A-45ED-8F84-E08A722F10B0}">
      <dsp:nvSpPr>
        <dsp:cNvPr id="0" name=""/>
        <dsp:cNvSpPr/>
      </dsp:nvSpPr>
      <dsp:spPr>
        <a:xfrm>
          <a:off x="0" y="1684579"/>
          <a:ext cx="6301601" cy="874125"/>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5,000 won  only exchanged via FX.</a:t>
          </a:r>
        </a:p>
        <a:p>
          <a:pPr marL="114300" lvl="1" indent="-114300" algn="l" defTabSz="666750">
            <a:lnSpc>
              <a:spcPct val="90000"/>
            </a:lnSpc>
            <a:spcBef>
              <a:spcPct val="0"/>
            </a:spcBef>
            <a:spcAft>
              <a:spcPct val="15000"/>
            </a:spcAft>
            <a:buChar char="•"/>
          </a:pPr>
          <a:r>
            <a:rPr lang="en-US" sz="1500" kern="1200"/>
            <a:t>Like FTC or military scipt</a:t>
          </a:r>
        </a:p>
      </dsp:txBody>
      <dsp:txXfrm>
        <a:off x="0" y="1684579"/>
        <a:ext cx="6301601" cy="874125"/>
      </dsp:txXfrm>
    </dsp:sp>
    <dsp:sp modelId="{6D307CB3-7CEC-4579-91AF-D7EB47E9A93C}">
      <dsp:nvSpPr>
        <dsp:cNvPr id="0" name=""/>
        <dsp:cNvSpPr/>
      </dsp:nvSpPr>
      <dsp:spPr>
        <a:xfrm>
          <a:off x="315080" y="1463179"/>
          <a:ext cx="4411120" cy="4428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North Korean Don-pyo </a:t>
          </a:r>
        </a:p>
      </dsp:txBody>
      <dsp:txXfrm>
        <a:off x="336696" y="1484795"/>
        <a:ext cx="4367888" cy="399568"/>
      </dsp:txXfrm>
    </dsp:sp>
    <dsp:sp modelId="{196BB7F4-F77D-4E5A-87A6-76B3AD9089DC}">
      <dsp:nvSpPr>
        <dsp:cNvPr id="0" name=""/>
        <dsp:cNvSpPr/>
      </dsp:nvSpPr>
      <dsp:spPr>
        <a:xfrm>
          <a:off x="0" y="2861104"/>
          <a:ext cx="6301601" cy="874125"/>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Used in markets for imported goods</a:t>
          </a:r>
        </a:p>
        <a:p>
          <a:pPr marL="114300" lvl="1" indent="-114300" algn="l" defTabSz="666750">
            <a:lnSpc>
              <a:spcPct val="90000"/>
            </a:lnSpc>
            <a:spcBef>
              <a:spcPct val="0"/>
            </a:spcBef>
            <a:spcAft>
              <a:spcPct val="15000"/>
            </a:spcAft>
            <a:buChar char="•"/>
          </a:pPr>
          <a:r>
            <a:rPr lang="en-US" sz="1500" kern="1200"/>
            <a:t>1-100    Yuan notes  (max about  $15)</a:t>
          </a:r>
        </a:p>
      </dsp:txBody>
      <dsp:txXfrm>
        <a:off x="0" y="2861104"/>
        <a:ext cx="6301601" cy="874125"/>
      </dsp:txXfrm>
    </dsp:sp>
    <dsp:sp modelId="{9784A273-F68B-40B8-A5AE-0C80FAC5972A}">
      <dsp:nvSpPr>
        <dsp:cNvPr id="0" name=""/>
        <dsp:cNvSpPr/>
      </dsp:nvSpPr>
      <dsp:spPr>
        <a:xfrm>
          <a:off x="315080" y="2639704"/>
          <a:ext cx="4411120"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Chinese yuan</a:t>
          </a:r>
        </a:p>
      </dsp:txBody>
      <dsp:txXfrm>
        <a:off x="336696" y="2661320"/>
        <a:ext cx="4367888" cy="399568"/>
      </dsp:txXfrm>
    </dsp:sp>
    <dsp:sp modelId="{6CE1326B-202C-4899-A63C-F549EBF718B3}">
      <dsp:nvSpPr>
        <dsp:cNvPr id="0" name=""/>
        <dsp:cNvSpPr/>
      </dsp:nvSpPr>
      <dsp:spPr>
        <a:xfrm>
          <a:off x="0" y="4037629"/>
          <a:ext cx="6301601" cy="11340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$100 max, Used for major purchases</a:t>
          </a:r>
        </a:p>
        <a:p>
          <a:pPr marL="114300" lvl="1" indent="-114300" algn="l" defTabSz="666750">
            <a:lnSpc>
              <a:spcPct val="90000"/>
            </a:lnSpc>
            <a:spcBef>
              <a:spcPct val="0"/>
            </a:spcBef>
            <a:spcAft>
              <a:spcPct val="15000"/>
            </a:spcAft>
            <a:buChar char="•"/>
          </a:pPr>
          <a:r>
            <a:rPr lang="en-US" sz="1500" kern="1200"/>
            <a:t>Inter company payments</a:t>
          </a:r>
        </a:p>
        <a:p>
          <a:pPr marL="114300" lvl="1" indent="-114300" algn="l" defTabSz="666750">
            <a:lnSpc>
              <a:spcPct val="90000"/>
            </a:lnSpc>
            <a:spcBef>
              <a:spcPct val="0"/>
            </a:spcBef>
            <a:spcAft>
              <a:spcPct val="15000"/>
            </a:spcAft>
            <a:buChar char="•"/>
          </a:pPr>
          <a:r>
            <a:rPr lang="en-US" sz="1500" kern="1200"/>
            <a:t>Some government fees</a:t>
          </a:r>
        </a:p>
      </dsp:txBody>
      <dsp:txXfrm>
        <a:off x="0" y="4037629"/>
        <a:ext cx="6301601" cy="1134000"/>
      </dsp:txXfrm>
    </dsp:sp>
    <dsp:sp modelId="{63FA36B2-7067-43D1-A027-6B1892CED2F4}">
      <dsp:nvSpPr>
        <dsp:cNvPr id="0" name=""/>
        <dsp:cNvSpPr/>
      </dsp:nvSpPr>
      <dsp:spPr>
        <a:xfrm>
          <a:off x="315080" y="3816229"/>
          <a:ext cx="4411120" cy="4428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US Dollars</a:t>
          </a:r>
        </a:p>
      </dsp:txBody>
      <dsp:txXfrm>
        <a:off x="336696" y="3837845"/>
        <a:ext cx="4367888" cy="399568"/>
      </dsp:txXfrm>
    </dsp:sp>
    <dsp:sp modelId="{E0AAE36F-2F5E-4E8C-A61F-4299DA4265C8}">
      <dsp:nvSpPr>
        <dsp:cNvPr id="0" name=""/>
        <dsp:cNvSpPr/>
      </dsp:nvSpPr>
      <dsp:spPr>
        <a:xfrm>
          <a:off x="0" y="5474029"/>
          <a:ext cx="6301601" cy="37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1D894-16FD-437E-8BCC-C284291E40B4}">
      <dsp:nvSpPr>
        <dsp:cNvPr id="0" name=""/>
        <dsp:cNvSpPr/>
      </dsp:nvSpPr>
      <dsp:spPr>
        <a:xfrm>
          <a:off x="315080" y="5252629"/>
          <a:ext cx="4411120"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Other—phone money etc.</a:t>
          </a:r>
        </a:p>
      </dsp:txBody>
      <dsp:txXfrm>
        <a:off x="336696" y="5274245"/>
        <a:ext cx="4367888" cy="3995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530F0-BAD4-47E1-AE09-32464A9A1C80}">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Kim’s singular economic achievement, exchange rate and price stability, is in big danger with potential to disrupt the political and economic system.  Inflation and money theft does that.</a:t>
          </a:r>
        </a:p>
      </dsp:txBody>
      <dsp:txXfrm>
        <a:off x="930572" y="3032"/>
        <a:ext cx="2833338" cy="1700003"/>
      </dsp:txXfrm>
    </dsp:sp>
    <dsp:sp modelId="{C6DB1313-CCE8-4D14-B131-B0081DF9EDE2}">
      <dsp:nvSpPr>
        <dsp:cNvPr id="0" name=""/>
        <dsp:cNvSpPr/>
      </dsp:nvSpPr>
      <dsp:spPr>
        <a:xfrm>
          <a:off x="4047245" y="3032"/>
          <a:ext cx="2833338" cy="170000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Tight monetary policy has pushed economy into severe recession.</a:t>
          </a:r>
        </a:p>
      </dsp:txBody>
      <dsp:txXfrm>
        <a:off x="4047245" y="3032"/>
        <a:ext cx="2833338" cy="1700003"/>
      </dsp:txXfrm>
    </dsp:sp>
    <dsp:sp modelId="{ACA085A3-6C8B-4920-BEE2-7BC95484F64B}">
      <dsp:nvSpPr>
        <dsp:cNvPr id="0" name=""/>
        <dsp:cNvSpPr/>
      </dsp:nvSpPr>
      <dsp:spPr>
        <a:xfrm>
          <a:off x="7163917" y="3032"/>
          <a:ext cx="2833338" cy="170000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Public  has much more power  than in previous regimes given their private holdings of foreign exchange, yuan and dollars.  State has  less control.</a:t>
          </a:r>
        </a:p>
      </dsp:txBody>
      <dsp:txXfrm>
        <a:off x="7163917" y="3032"/>
        <a:ext cx="2833338" cy="1700003"/>
      </dsp:txXfrm>
    </dsp:sp>
    <dsp:sp modelId="{FE2764D6-E947-461F-95B5-4CC4CA30A987}">
      <dsp:nvSpPr>
        <dsp:cNvPr id="0" name=""/>
        <dsp:cNvSpPr/>
      </dsp:nvSpPr>
      <dsp:spPr>
        <a:xfrm>
          <a:off x="930572" y="1986369"/>
          <a:ext cx="2833338" cy="170000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State budgets and wages are severely constrained due to need to protect won against circulating dollars and yuan. </a:t>
          </a:r>
        </a:p>
      </dsp:txBody>
      <dsp:txXfrm>
        <a:off x="930572" y="1986369"/>
        <a:ext cx="2833338" cy="1700003"/>
      </dsp:txXfrm>
    </dsp:sp>
    <dsp:sp modelId="{22166AFE-6847-4986-A5E4-6F80D2CF6CE6}">
      <dsp:nvSpPr>
        <dsp:cNvPr id="0" name=""/>
        <dsp:cNvSpPr/>
      </dsp:nvSpPr>
      <dsp:spPr>
        <a:xfrm>
          <a:off x="4047245" y="1986369"/>
          <a:ext cx="2833338" cy="170000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Textbook solution  is  to sell state assets to private sector thus easing budget constraint, while raising state salaries,  increasing prices of state supplied goods, and  allowing property rights to encourage private sector productivity.</a:t>
          </a:r>
        </a:p>
      </dsp:txBody>
      <dsp:txXfrm>
        <a:off x="4047245" y="1986369"/>
        <a:ext cx="2833338" cy="1700003"/>
      </dsp:txXfrm>
    </dsp:sp>
    <dsp:sp modelId="{A9960BA7-4B83-4612-9E80-CBFC073AAAF3}">
      <dsp:nvSpPr>
        <dsp:cNvPr id="0" name=""/>
        <dsp:cNvSpPr/>
      </dsp:nvSpPr>
      <dsp:spPr>
        <a:xfrm>
          <a:off x="7163917"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This could be done even in UN Sanctions environment. </a:t>
          </a:r>
        </a:p>
      </dsp:txBody>
      <dsp:txXfrm>
        <a:off x="7163917" y="1986369"/>
        <a:ext cx="2833338" cy="17000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4EF39-C44C-4363-B17A-8CA96448883A}">
      <dsp:nvSpPr>
        <dsp:cNvPr id="0" name=""/>
        <dsp:cNvSpPr/>
      </dsp:nvSpPr>
      <dsp:spPr>
        <a:xfrm>
          <a:off x="0" y="3953"/>
          <a:ext cx="6666833" cy="794503"/>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Chinese Construct, the order is important.</a:t>
          </a:r>
        </a:p>
      </dsp:txBody>
      <dsp:txXfrm>
        <a:off x="38784" y="42737"/>
        <a:ext cx="6589265" cy="716935"/>
      </dsp:txXfrm>
    </dsp:sp>
    <dsp:sp modelId="{EE9CA372-00C7-4765-9E3A-CE8F07632A39}">
      <dsp:nvSpPr>
        <dsp:cNvPr id="0" name=""/>
        <dsp:cNvSpPr/>
      </dsp:nvSpPr>
      <dsp:spPr>
        <a:xfrm>
          <a:off x="0" y="856056"/>
          <a:ext cx="6666833" cy="794503"/>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Reform  in NK context means: </a:t>
          </a:r>
        </a:p>
      </dsp:txBody>
      <dsp:txXfrm>
        <a:off x="38784" y="894840"/>
        <a:ext cx="6589265" cy="716935"/>
      </dsp:txXfrm>
    </dsp:sp>
    <dsp:sp modelId="{A25E483F-9896-42C0-AD12-C38EC41F48A8}">
      <dsp:nvSpPr>
        <dsp:cNvPr id="0" name=""/>
        <dsp:cNvSpPr/>
      </dsp:nvSpPr>
      <dsp:spPr>
        <a:xfrm>
          <a:off x="0" y="1650559"/>
          <a:ext cx="6666833"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Unify price and wage system</a:t>
          </a:r>
        </a:p>
        <a:p>
          <a:pPr marL="171450" lvl="1" indent="-171450" algn="l" defTabSz="711200">
            <a:lnSpc>
              <a:spcPct val="90000"/>
            </a:lnSpc>
            <a:spcBef>
              <a:spcPct val="0"/>
            </a:spcBef>
            <a:spcAft>
              <a:spcPct val="20000"/>
            </a:spcAft>
            <a:buChar char="•"/>
          </a:pPr>
          <a:r>
            <a:rPr lang="en-US" sz="1600" kern="1200" dirty="0"/>
            <a:t>Establish some private property rights</a:t>
          </a:r>
        </a:p>
        <a:p>
          <a:pPr marL="171450" lvl="1" indent="-171450" algn="l" defTabSz="711200">
            <a:lnSpc>
              <a:spcPct val="90000"/>
            </a:lnSpc>
            <a:spcBef>
              <a:spcPct val="0"/>
            </a:spcBef>
            <a:spcAft>
              <a:spcPct val="20000"/>
            </a:spcAft>
            <a:buChar char="•"/>
          </a:pPr>
          <a:r>
            <a:rPr lang="en-US" sz="1600" kern="1200" dirty="0"/>
            <a:t>Decollectivize agriculture</a:t>
          </a:r>
        </a:p>
        <a:p>
          <a:pPr marL="171450" lvl="1" indent="-171450" algn="l" defTabSz="711200">
            <a:lnSpc>
              <a:spcPct val="90000"/>
            </a:lnSpc>
            <a:spcBef>
              <a:spcPct val="0"/>
            </a:spcBef>
            <a:spcAft>
              <a:spcPct val="20000"/>
            </a:spcAft>
            <a:buChar char="•"/>
          </a:pPr>
          <a:r>
            <a:rPr lang="en-US" sz="1600" kern="1200" dirty="0"/>
            <a:t>Create new money and banking system, using interest  rate to encourage private savings and direct investment to best uses.  (SK model)</a:t>
          </a:r>
        </a:p>
        <a:p>
          <a:pPr marL="171450" lvl="1" indent="-171450" algn="l" defTabSz="711200">
            <a:lnSpc>
              <a:spcPct val="90000"/>
            </a:lnSpc>
            <a:spcBef>
              <a:spcPct val="0"/>
            </a:spcBef>
            <a:spcAft>
              <a:spcPct val="20000"/>
            </a:spcAft>
            <a:buChar char="•"/>
          </a:pPr>
          <a:r>
            <a:rPr lang="en-US" sz="1600" kern="1200" dirty="0"/>
            <a:t>Raise pay but shrink size of huge bureaucracy and military</a:t>
          </a:r>
        </a:p>
        <a:p>
          <a:pPr marL="171450" lvl="1" indent="-171450" algn="l" defTabSz="711200">
            <a:lnSpc>
              <a:spcPct val="90000"/>
            </a:lnSpc>
            <a:spcBef>
              <a:spcPct val="0"/>
            </a:spcBef>
            <a:spcAft>
              <a:spcPct val="20000"/>
            </a:spcAft>
            <a:buChar char="•"/>
          </a:pPr>
          <a:r>
            <a:rPr lang="en-US" sz="1600" kern="1200"/>
            <a:t>Privatize significant state assets including major factories.</a:t>
          </a:r>
        </a:p>
        <a:p>
          <a:pPr marL="171450" lvl="1" indent="-171450" algn="l" defTabSz="711200">
            <a:lnSpc>
              <a:spcPct val="90000"/>
            </a:lnSpc>
            <a:spcBef>
              <a:spcPct val="0"/>
            </a:spcBef>
            <a:spcAft>
              <a:spcPct val="20000"/>
            </a:spcAft>
            <a:buChar char="•"/>
          </a:pPr>
          <a:r>
            <a:rPr lang="en-US" sz="1600" kern="1200"/>
            <a:t>Establish tax system and transparent budget.</a:t>
          </a:r>
        </a:p>
      </dsp:txBody>
      <dsp:txXfrm>
        <a:off x="0" y="1650559"/>
        <a:ext cx="6666833" cy="2152800"/>
      </dsp:txXfrm>
    </dsp:sp>
    <dsp:sp modelId="{647502A5-E48D-4531-8137-441CABFD6909}">
      <dsp:nvSpPr>
        <dsp:cNvPr id="0" name=""/>
        <dsp:cNvSpPr/>
      </dsp:nvSpPr>
      <dsp:spPr>
        <a:xfrm>
          <a:off x="0" y="3803359"/>
          <a:ext cx="6666833" cy="794503"/>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This could put economy on moderate growth track, without foreign opening. </a:t>
          </a:r>
        </a:p>
      </dsp:txBody>
      <dsp:txXfrm>
        <a:off x="38784" y="3842143"/>
        <a:ext cx="6589265" cy="716935"/>
      </dsp:txXfrm>
    </dsp:sp>
    <dsp:sp modelId="{D3C7D8AD-04A0-4211-BDDB-0C19D92D7301}">
      <dsp:nvSpPr>
        <dsp:cNvPr id="0" name=""/>
        <dsp:cNvSpPr/>
      </dsp:nvSpPr>
      <dsp:spPr>
        <a:xfrm>
          <a:off x="0" y="4655463"/>
          <a:ext cx="6666833" cy="794503"/>
        </a:xfrm>
        <a:prstGeom prst="round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Reform then leads to Opening, and massive engagement with rest of world.  Breakout economic growth would  ensue. </a:t>
          </a:r>
        </a:p>
      </dsp:txBody>
      <dsp:txXfrm>
        <a:off x="38784" y="4694247"/>
        <a:ext cx="6589265"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5F660-0396-4C86-8A3D-7034BD7F7A8A}">
      <dsp:nvSpPr>
        <dsp:cNvPr id="0" name=""/>
        <dsp:cNvSpPr/>
      </dsp:nvSpPr>
      <dsp:spPr>
        <a:xfrm>
          <a:off x="51" y="57243"/>
          <a:ext cx="4913783" cy="72448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What is a Market? </a:t>
          </a:r>
        </a:p>
      </dsp:txBody>
      <dsp:txXfrm>
        <a:off x="51" y="57243"/>
        <a:ext cx="4913783" cy="724489"/>
      </dsp:txXfrm>
    </dsp:sp>
    <dsp:sp modelId="{BE76AEE6-04E5-491F-84C3-79225D4F6029}">
      <dsp:nvSpPr>
        <dsp:cNvPr id="0" name=""/>
        <dsp:cNvSpPr/>
      </dsp:nvSpPr>
      <dsp:spPr>
        <a:xfrm>
          <a:off x="51" y="781733"/>
          <a:ext cx="4913783" cy="33379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Many buyers</a:t>
          </a:r>
        </a:p>
        <a:p>
          <a:pPr marL="171450" lvl="1" indent="-171450" algn="l" defTabSz="844550">
            <a:lnSpc>
              <a:spcPct val="90000"/>
            </a:lnSpc>
            <a:spcBef>
              <a:spcPct val="0"/>
            </a:spcBef>
            <a:spcAft>
              <a:spcPct val="15000"/>
            </a:spcAft>
            <a:buChar char="•"/>
          </a:pPr>
          <a:r>
            <a:rPr lang="en-US" sz="1900" kern="1200" dirty="0"/>
            <a:t>Many sellers</a:t>
          </a:r>
        </a:p>
        <a:p>
          <a:pPr marL="171450" lvl="1" indent="-171450" algn="l" defTabSz="844550">
            <a:lnSpc>
              <a:spcPct val="90000"/>
            </a:lnSpc>
            <a:spcBef>
              <a:spcPct val="0"/>
            </a:spcBef>
            <a:spcAft>
              <a:spcPct val="15000"/>
            </a:spcAft>
            <a:buChar char="•"/>
          </a:pPr>
          <a:r>
            <a:rPr lang="en-US" sz="1900" kern="1200" dirty="0"/>
            <a:t>Rules,  Structure</a:t>
          </a:r>
        </a:p>
        <a:p>
          <a:pPr marL="171450" lvl="1" indent="-171450" algn="l" defTabSz="844550">
            <a:lnSpc>
              <a:spcPct val="90000"/>
            </a:lnSpc>
            <a:spcBef>
              <a:spcPct val="0"/>
            </a:spcBef>
            <a:spcAft>
              <a:spcPct val="15000"/>
            </a:spcAft>
            <a:buChar char="•"/>
          </a:pPr>
          <a:r>
            <a:rPr lang="en-US" sz="1900" kern="1200" dirty="0"/>
            <a:t>Time, currency, behavior</a:t>
          </a:r>
        </a:p>
        <a:p>
          <a:pPr marL="171450" lvl="1" indent="-171450" algn="l" defTabSz="844550">
            <a:lnSpc>
              <a:spcPct val="90000"/>
            </a:lnSpc>
            <a:spcBef>
              <a:spcPct val="0"/>
            </a:spcBef>
            <a:spcAft>
              <a:spcPct val="15000"/>
            </a:spcAft>
            <a:buChar char="•"/>
          </a:pPr>
          <a:r>
            <a:rPr lang="en-US" sz="1900" kern="1200" dirty="0"/>
            <a:t>Compete for best price</a:t>
          </a:r>
        </a:p>
        <a:p>
          <a:pPr marL="171450" lvl="1" indent="-171450" algn="l" defTabSz="844550">
            <a:lnSpc>
              <a:spcPct val="90000"/>
            </a:lnSpc>
            <a:spcBef>
              <a:spcPct val="0"/>
            </a:spcBef>
            <a:spcAft>
              <a:spcPct val="15000"/>
            </a:spcAft>
            <a:buChar char="•"/>
          </a:pPr>
          <a:r>
            <a:rPr lang="en-US" sz="1900" kern="1200" dirty="0"/>
            <a:t>Market clears with flex price</a:t>
          </a:r>
        </a:p>
        <a:p>
          <a:pPr marL="171450" lvl="1" indent="-171450" algn="l" defTabSz="844550">
            <a:lnSpc>
              <a:spcPct val="90000"/>
            </a:lnSpc>
            <a:spcBef>
              <a:spcPct val="0"/>
            </a:spcBef>
            <a:spcAft>
              <a:spcPct val="15000"/>
            </a:spcAft>
            <a:buChar char="•"/>
          </a:pPr>
          <a:r>
            <a:rPr lang="en-US" sz="1900" kern="1200" dirty="0"/>
            <a:t>Usually most efficient outcome</a:t>
          </a:r>
        </a:p>
        <a:p>
          <a:pPr marL="171450" lvl="1" indent="-171450" algn="l" defTabSz="844550">
            <a:lnSpc>
              <a:spcPct val="90000"/>
            </a:lnSpc>
            <a:spcBef>
              <a:spcPct val="0"/>
            </a:spcBef>
            <a:spcAft>
              <a:spcPct val="15000"/>
            </a:spcAft>
            <a:buChar char="•"/>
          </a:pPr>
          <a:r>
            <a:rPr lang="en-US" sz="1900" kern="1200" dirty="0"/>
            <a:t>Decentralized, Unplanned</a:t>
          </a:r>
        </a:p>
        <a:p>
          <a:pPr marL="171450" lvl="1" indent="-171450" algn="l" defTabSz="844550">
            <a:lnSpc>
              <a:spcPct val="90000"/>
            </a:lnSpc>
            <a:spcBef>
              <a:spcPct val="0"/>
            </a:spcBef>
            <a:spcAft>
              <a:spcPct val="15000"/>
            </a:spcAft>
            <a:buChar char="•"/>
          </a:pPr>
          <a:r>
            <a:rPr lang="en-US" sz="1900" b="1" kern="1200" dirty="0">
              <a:highlight>
                <a:srgbClr val="FFFF00"/>
              </a:highlight>
            </a:rPr>
            <a:t>Law of One Price</a:t>
          </a:r>
        </a:p>
        <a:p>
          <a:pPr marL="171450" lvl="1" indent="-171450" algn="l" defTabSz="844550">
            <a:lnSpc>
              <a:spcPct val="90000"/>
            </a:lnSpc>
            <a:spcBef>
              <a:spcPct val="0"/>
            </a:spcBef>
            <a:spcAft>
              <a:spcPct val="15000"/>
            </a:spcAft>
            <a:buChar char="•"/>
          </a:pPr>
          <a:endParaRPr lang="en-US" sz="1900" kern="1200" dirty="0"/>
        </a:p>
      </dsp:txBody>
      <dsp:txXfrm>
        <a:off x="51" y="781733"/>
        <a:ext cx="4913783" cy="3337920"/>
      </dsp:txXfrm>
    </dsp:sp>
    <dsp:sp modelId="{811EAA8F-DFDD-4FB1-A407-C5D9E7FA07D9}">
      <dsp:nvSpPr>
        <dsp:cNvPr id="0" name=""/>
        <dsp:cNvSpPr/>
      </dsp:nvSpPr>
      <dsp:spPr>
        <a:xfrm>
          <a:off x="5601764" y="57243"/>
          <a:ext cx="4913783" cy="72448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Marketization:  Much more than “marketplaces”</a:t>
          </a:r>
        </a:p>
      </dsp:txBody>
      <dsp:txXfrm>
        <a:off x="5601764" y="57243"/>
        <a:ext cx="4913783" cy="724489"/>
      </dsp:txXfrm>
    </dsp:sp>
    <dsp:sp modelId="{0847D45F-0344-4565-8B6F-B526D937F93E}">
      <dsp:nvSpPr>
        <dsp:cNvPr id="0" name=""/>
        <dsp:cNvSpPr/>
      </dsp:nvSpPr>
      <dsp:spPr>
        <a:xfrm>
          <a:off x="5601764" y="781733"/>
          <a:ext cx="4913783" cy="333792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Goods Markets   </a:t>
          </a:r>
        </a:p>
        <a:p>
          <a:pPr marL="171450" lvl="1" indent="-171450" algn="l" defTabSz="844550">
            <a:lnSpc>
              <a:spcPct val="90000"/>
            </a:lnSpc>
            <a:spcBef>
              <a:spcPct val="0"/>
            </a:spcBef>
            <a:spcAft>
              <a:spcPct val="15000"/>
            </a:spcAft>
            <a:buChar char="•"/>
          </a:pPr>
          <a:r>
            <a:rPr lang="en-US" sz="1900" kern="1200" dirty="0"/>
            <a:t>Services Markets</a:t>
          </a:r>
        </a:p>
        <a:p>
          <a:pPr marL="171450" lvl="1" indent="-171450" algn="l" defTabSz="844550">
            <a:lnSpc>
              <a:spcPct val="90000"/>
            </a:lnSpc>
            <a:spcBef>
              <a:spcPct val="0"/>
            </a:spcBef>
            <a:spcAft>
              <a:spcPct val="15000"/>
            </a:spcAft>
            <a:buChar char="•"/>
          </a:pPr>
          <a:r>
            <a:rPr lang="en-US" sz="1900" b="1" kern="1200" dirty="0">
              <a:highlight>
                <a:srgbClr val="FFFF00"/>
              </a:highlight>
            </a:rPr>
            <a:t>Labor</a:t>
          </a:r>
          <a:r>
            <a:rPr lang="en-US" sz="1900" b="1" kern="1200" dirty="0"/>
            <a:t> </a:t>
          </a:r>
          <a:r>
            <a:rPr lang="en-US" sz="1900" b="1" kern="1200" dirty="0">
              <a:highlight>
                <a:srgbClr val="FFFF00"/>
              </a:highlight>
            </a:rPr>
            <a:t>Markets</a:t>
          </a:r>
        </a:p>
        <a:p>
          <a:pPr marL="171450" lvl="1" indent="-171450" algn="l" defTabSz="844550">
            <a:lnSpc>
              <a:spcPct val="90000"/>
            </a:lnSpc>
            <a:spcBef>
              <a:spcPct val="0"/>
            </a:spcBef>
            <a:spcAft>
              <a:spcPct val="15000"/>
            </a:spcAft>
            <a:buChar char="•"/>
          </a:pPr>
          <a:r>
            <a:rPr lang="en-US" sz="1900" kern="1200" dirty="0"/>
            <a:t>Real Estate/Land Markets</a:t>
          </a:r>
        </a:p>
        <a:p>
          <a:pPr marL="171450" lvl="1" indent="-171450" algn="l" defTabSz="844550">
            <a:lnSpc>
              <a:spcPct val="90000"/>
            </a:lnSpc>
            <a:spcBef>
              <a:spcPct val="0"/>
            </a:spcBef>
            <a:spcAft>
              <a:spcPct val="15000"/>
            </a:spcAft>
            <a:buChar char="•"/>
          </a:pPr>
          <a:r>
            <a:rPr lang="en-US" sz="1900" kern="1200"/>
            <a:t>Capital/Finance Markets</a:t>
          </a:r>
        </a:p>
        <a:p>
          <a:pPr marL="171450" lvl="1" indent="-171450" algn="l" defTabSz="844550">
            <a:lnSpc>
              <a:spcPct val="90000"/>
            </a:lnSpc>
            <a:spcBef>
              <a:spcPct val="0"/>
            </a:spcBef>
            <a:spcAft>
              <a:spcPct val="15000"/>
            </a:spcAft>
            <a:buChar char="•"/>
          </a:pPr>
          <a:r>
            <a:rPr lang="en-US" sz="1900" b="1" kern="1200" dirty="0">
              <a:highlight>
                <a:srgbClr val="FFFF00"/>
              </a:highlight>
            </a:rPr>
            <a:t>Foreign Exchange Markets</a:t>
          </a:r>
        </a:p>
      </dsp:txBody>
      <dsp:txXfrm>
        <a:off x="5601764" y="781733"/>
        <a:ext cx="4913783" cy="333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62CBD-20FC-4151-BA9D-80CC37D90FFD}">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8FEA9F-620B-4FF7-801F-204E2CF78090}">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Kim Il Sung era.</a:t>
          </a:r>
          <a:r>
            <a:rPr lang="en-US" sz="1900" kern="1200" dirty="0"/>
            <a:t> By 1956, NK had fully transitioned to a command economy system with no real money. Won circulated but was secondary to rations  and state plan allocations and thus not  a store of  value or a required medium of exchange. Prices were set by state and designed to promote investment, not consumption.</a:t>
          </a:r>
        </a:p>
      </dsp:txBody>
      <dsp:txXfrm>
        <a:off x="0" y="2663"/>
        <a:ext cx="6666833" cy="1816197"/>
      </dsp:txXfrm>
    </dsp:sp>
    <dsp:sp modelId="{983E17D6-F86D-4D77-AD22-34BAAF7449A4}">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5C94FD-0160-4A65-9914-35CF66D3D1B3}">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Kim Jong Il era.</a:t>
          </a:r>
          <a:r>
            <a:rPr lang="en-US" sz="1900" kern="1200" dirty="0"/>
            <a:t>   Without Soviet  and EE aid, by mid-1990s KIS’s command system had broken down.  With resulting famine, ration distributions were not met and won came to be used as medium of exchange in illegal but pervasive markets.  There was too much Won in circulation and hyperinflation ensued.  Dollars and Yuan started seeping in.  Nuclear program induced  global sanctions.</a:t>
          </a:r>
        </a:p>
      </dsp:txBody>
      <dsp:txXfrm>
        <a:off x="0" y="1818861"/>
        <a:ext cx="6666833" cy="1816197"/>
      </dsp:txXfrm>
    </dsp:sp>
    <dsp:sp modelId="{D0CC93AE-1925-4B3C-8ECE-5F087967EF2B}">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49ACFA-48DC-45B6-99BB-09CCC151A1DB}">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2009  Currency Fiasco</a:t>
          </a:r>
          <a:r>
            <a:rPr lang="en-US" sz="1900" kern="1200" dirty="0"/>
            <a:t>.  With market and ration prices and wages differing by 50 times,  and corruption endemic, state tried to  suck up foreign money and unify prices at state-set levels, by redenominating won.  People panicked as their won savings disappeared and the government relented, too late--a big </a:t>
          </a:r>
          <a:r>
            <a:rPr lang="en-US" sz="1900" u="sng" kern="1200" dirty="0"/>
            <a:t>lesson in finance for the young leader-in-waiting.</a:t>
          </a:r>
          <a:endParaRPr lang="en-US" sz="1900" kern="1200" dirty="0"/>
        </a:p>
      </dsp:txBody>
      <dsp:txXfrm>
        <a:off x="0" y="3635058"/>
        <a:ext cx="6666833" cy="1816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9300A-AE5D-472B-8914-BA68B151EC3F}">
      <dsp:nvSpPr>
        <dsp:cNvPr id="0" name=""/>
        <dsp:cNvSpPr/>
      </dsp:nvSpPr>
      <dsp:spPr>
        <a:xfrm>
          <a:off x="0" y="225544"/>
          <a:ext cx="6666833" cy="9582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Chapter 2 in new book on NK Economy, November 2022 </a:t>
          </a:r>
        </a:p>
        <a:p>
          <a:pPr marL="0" lvl="0" indent="0" algn="l" defTabSz="933450">
            <a:lnSpc>
              <a:spcPct val="90000"/>
            </a:lnSpc>
            <a:spcBef>
              <a:spcPct val="0"/>
            </a:spcBef>
            <a:spcAft>
              <a:spcPct val="35000"/>
            </a:spcAft>
            <a:buNone/>
          </a:pPr>
          <a:r>
            <a:rPr lang="en-US" sz="2100" kern="1200" dirty="0"/>
            <a:t>Political Economy of North Korea,  Chiang Min-Hua</a:t>
          </a:r>
        </a:p>
      </dsp:txBody>
      <dsp:txXfrm>
        <a:off x="46777" y="272321"/>
        <a:ext cx="6573279" cy="864675"/>
      </dsp:txXfrm>
    </dsp:sp>
    <dsp:sp modelId="{67D26676-5388-4D3D-B97E-077476D3CEDB}">
      <dsp:nvSpPr>
        <dsp:cNvPr id="0" name=""/>
        <dsp:cNvSpPr/>
      </dsp:nvSpPr>
      <dsp:spPr>
        <a:xfrm>
          <a:off x="0" y="1183774"/>
          <a:ext cx="666683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Draws on Wilson Center Cold War Project.</a:t>
          </a:r>
        </a:p>
      </dsp:txBody>
      <dsp:txXfrm>
        <a:off x="0" y="1183774"/>
        <a:ext cx="6666833" cy="347760"/>
      </dsp:txXfrm>
    </dsp:sp>
    <dsp:sp modelId="{ED354D3B-BCEE-4276-8CDD-04C202A793AA}">
      <dsp:nvSpPr>
        <dsp:cNvPr id="0" name=""/>
        <dsp:cNvSpPr/>
      </dsp:nvSpPr>
      <dsp:spPr>
        <a:xfrm>
          <a:off x="0" y="1531534"/>
          <a:ext cx="6666833" cy="958229"/>
        </a:xfrm>
        <a:prstGeom prst="roundRect">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Main Points</a:t>
          </a:r>
        </a:p>
      </dsp:txBody>
      <dsp:txXfrm>
        <a:off x="46777" y="1578311"/>
        <a:ext cx="6573279" cy="864675"/>
      </dsp:txXfrm>
    </dsp:sp>
    <dsp:sp modelId="{AB45542E-6726-44DA-A700-CE3B5F3EC419}">
      <dsp:nvSpPr>
        <dsp:cNvPr id="0" name=""/>
        <dsp:cNvSpPr/>
      </dsp:nvSpPr>
      <dsp:spPr>
        <a:xfrm>
          <a:off x="0" y="2489764"/>
          <a:ext cx="6666833" cy="273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KIS inherited relatively industrialized economy in 1945.   With much help, he takes it on bumpy downhill path until he dies in 1994, on verge of great famine.  </a:t>
          </a:r>
        </a:p>
        <a:p>
          <a:pPr marL="171450" lvl="1" indent="-171450" algn="l" defTabSz="711200">
            <a:lnSpc>
              <a:spcPct val="90000"/>
            </a:lnSpc>
            <a:spcBef>
              <a:spcPct val="0"/>
            </a:spcBef>
            <a:spcAft>
              <a:spcPct val="20000"/>
            </a:spcAft>
            <a:buChar char="•"/>
          </a:pPr>
          <a:r>
            <a:rPr lang="en-US" sz="1600" kern="1200" dirty="0"/>
            <a:t> Initial socialism brought in by Stalin’s red army.  Korean War led to  KIS full acceptance of strong central planning.   </a:t>
          </a:r>
        </a:p>
        <a:p>
          <a:pPr marL="171450" lvl="1" indent="-171450" algn="l" defTabSz="711200">
            <a:lnSpc>
              <a:spcPct val="90000"/>
            </a:lnSpc>
            <a:spcBef>
              <a:spcPct val="0"/>
            </a:spcBef>
            <a:spcAft>
              <a:spcPct val="20000"/>
            </a:spcAft>
            <a:buChar char="•"/>
          </a:pPr>
          <a:r>
            <a:rPr lang="en-US" sz="1600" kern="1200" dirty="0"/>
            <a:t> Constant large-scale aid from outside.  Political or strategic aid,   not aimed at true development needs.  Case study in  “immiserating’’ aid. </a:t>
          </a:r>
        </a:p>
        <a:p>
          <a:pPr marL="171450" lvl="1" indent="-171450" algn="l" defTabSz="711200">
            <a:lnSpc>
              <a:spcPct val="90000"/>
            </a:lnSpc>
            <a:spcBef>
              <a:spcPct val="0"/>
            </a:spcBef>
            <a:spcAft>
              <a:spcPct val="20000"/>
            </a:spcAft>
            <a:buChar char="•"/>
          </a:pPr>
          <a:r>
            <a:rPr lang="en-US" sz="1600" kern="1200" dirty="0"/>
            <a:t> Conflict between socialism and “self reliance” at national and personal levels.</a:t>
          </a:r>
        </a:p>
        <a:p>
          <a:pPr marL="171450" lvl="1" indent="-171450" algn="l" defTabSz="711200">
            <a:lnSpc>
              <a:spcPct val="90000"/>
            </a:lnSpc>
            <a:spcBef>
              <a:spcPct val="0"/>
            </a:spcBef>
            <a:spcAft>
              <a:spcPct val="20000"/>
            </a:spcAft>
            <a:buChar char="•"/>
          </a:pPr>
          <a:r>
            <a:rPr lang="en-US" sz="1600" kern="1200" dirty="0"/>
            <a:t> Big problems, to this day, dual “ration” prices versus “market” prices and state collective ownership of all “means of production”,  including farms.</a:t>
          </a:r>
        </a:p>
      </dsp:txBody>
      <dsp:txXfrm>
        <a:off x="0" y="2489764"/>
        <a:ext cx="6666833" cy="2738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62CBD-20FC-4151-BA9D-80CC37D90FFD}">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8FEA9F-620B-4FF7-801F-204E2CF78090}">
      <dsp:nvSpPr>
        <dsp:cNvPr id="0" name=""/>
        <dsp:cNvSpPr/>
      </dsp:nvSpPr>
      <dsp:spPr>
        <a:xfrm>
          <a:off x="0" y="0"/>
          <a:ext cx="6666833" cy="54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The Arduous March</a:t>
          </a:r>
        </a:p>
        <a:p>
          <a:pPr marL="0" lvl="0" indent="0" algn="l" defTabSz="1022350">
            <a:lnSpc>
              <a:spcPct val="90000"/>
            </a:lnSpc>
            <a:spcBef>
              <a:spcPct val="0"/>
            </a:spcBef>
            <a:spcAft>
              <a:spcPct val="35000"/>
            </a:spcAft>
            <a:buNone/>
          </a:pPr>
          <a:r>
            <a:rPr lang="en-US" sz="2300" kern="1200" dirty="0"/>
            <a:t>Faced with collapse of Soviet Socialism and its preferential trade  with NK and  with China’s turn to markets, he fails to respond.</a:t>
          </a:r>
        </a:p>
        <a:p>
          <a:pPr marL="0" lvl="0" indent="0" algn="l" defTabSz="1022350">
            <a:lnSpc>
              <a:spcPct val="90000"/>
            </a:lnSpc>
            <a:spcBef>
              <a:spcPct val="0"/>
            </a:spcBef>
            <a:spcAft>
              <a:spcPct val="35000"/>
            </a:spcAft>
            <a:buNone/>
          </a:pPr>
          <a:r>
            <a:rPr lang="en-US" sz="2300" kern="1200" dirty="0"/>
            <a:t>--  Massive famine.  The command economy breaks, industry collapses,  PDS fails,  won notes replace rations. Foreign commodity aid pours in.</a:t>
          </a:r>
        </a:p>
        <a:p>
          <a:pPr marL="0" lvl="0" indent="0" algn="l" defTabSz="1022350">
            <a:lnSpc>
              <a:spcPct val="90000"/>
            </a:lnSpc>
            <a:spcBef>
              <a:spcPct val="0"/>
            </a:spcBef>
            <a:spcAft>
              <a:spcPct val="35000"/>
            </a:spcAft>
            <a:buNone/>
          </a:pPr>
          <a:r>
            <a:rPr lang="en-US" sz="2300" kern="1200" dirty="0"/>
            <a:t>--  NK won inflates and US dollars and RMB seep in creating mixed economy.  Markets expand at expense of state-owned enterprises.  Corruption rampant.</a:t>
          </a:r>
        </a:p>
        <a:p>
          <a:pPr marL="0" lvl="0" indent="0" algn="l" defTabSz="1022350">
            <a:lnSpc>
              <a:spcPct val="90000"/>
            </a:lnSpc>
            <a:spcBef>
              <a:spcPct val="0"/>
            </a:spcBef>
            <a:spcAft>
              <a:spcPct val="35000"/>
            </a:spcAft>
            <a:buNone/>
          </a:pPr>
          <a:r>
            <a:rPr lang="en-US" sz="2300" kern="1200" dirty="0"/>
            <a:t>--  Despite  famine, no reform of collective farming. </a:t>
          </a:r>
        </a:p>
        <a:p>
          <a:pPr marL="0" lvl="0" indent="0" algn="l" defTabSz="1022350">
            <a:lnSpc>
              <a:spcPct val="90000"/>
            </a:lnSpc>
            <a:spcBef>
              <a:spcPct val="0"/>
            </a:spcBef>
            <a:spcAft>
              <a:spcPct val="35000"/>
            </a:spcAft>
            <a:buNone/>
          </a:pPr>
          <a:r>
            <a:rPr lang="en-US" sz="2300" kern="1200" dirty="0"/>
            <a:t>--  Nuclear developments, including collapse of Agreed Framework, create severe international sanctions.  China is only real partner. Dominates NK trade.</a:t>
          </a:r>
        </a:p>
      </dsp:txBody>
      <dsp:txXfrm>
        <a:off x="0" y="0"/>
        <a:ext cx="6666833" cy="5453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7F58B-254D-4C9B-A49D-EDB78F952BB9}">
      <dsp:nvSpPr>
        <dsp:cNvPr id="0" name=""/>
        <dsp:cNvSpPr/>
      </dsp:nvSpPr>
      <dsp:spPr>
        <a:xfrm>
          <a:off x="0" y="563"/>
          <a:ext cx="6666833" cy="10898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Third son</a:t>
          </a:r>
        </a:p>
      </dsp:txBody>
      <dsp:txXfrm>
        <a:off x="53200" y="53763"/>
        <a:ext cx="6560433" cy="983402"/>
      </dsp:txXfrm>
    </dsp:sp>
    <dsp:sp modelId="{B37B2EC3-7738-4349-BE48-B8826FCEB385}">
      <dsp:nvSpPr>
        <dsp:cNvPr id="0" name=""/>
        <dsp:cNvSpPr/>
      </dsp:nvSpPr>
      <dsp:spPr>
        <a:xfrm>
          <a:off x="0" y="1090366"/>
          <a:ext cx="6666833" cy="327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Competitive, Risk Taker</a:t>
          </a:r>
        </a:p>
        <a:p>
          <a:pPr marL="285750" lvl="1" indent="-285750" algn="l" defTabSz="1422400">
            <a:lnSpc>
              <a:spcPct val="90000"/>
            </a:lnSpc>
            <a:spcBef>
              <a:spcPct val="0"/>
            </a:spcBef>
            <a:spcAft>
              <a:spcPct val="20000"/>
            </a:spcAft>
            <a:buChar char="•"/>
          </a:pPr>
          <a:r>
            <a:rPr lang="en-US" sz="3200" kern="1200" dirty="0"/>
            <a:t>Well trained,  Swiss schooling</a:t>
          </a:r>
        </a:p>
        <a:p>
          <a:pPr marL="285750" lvl="1" indent="-285750" algn="l" defTabSz="1422400">
            <a:lnSpc>
              <a:spcPct val="90000"/>
            </a:lnSpc>
            <a:spcBef>
              <a:spcPct val="0"/>
            </a:spcBef>
            <a:spcAft>
              <a:spcPct val="20000"/>
            </a:spcAft>
            <a:buChar char="•"/>
          </a:pPr>
          <a:r>
            <a:rPr lang="en-US" sz="3200" kern="1200" dirty="0"/>
            <a:t>Chonan sinking?</a:t>
          </a:r>
        </a:p>
        <a:p>
          <a:pPr marL="285750" lvl="1" indent="-285750" algn="l" defTabSz="1422400">
            <a:lnSpc>
              <a:spcPct val="90000"/>
            </a:lnSpc>
            <a:spcBef>
              <a:spcPct val="0"/>
            </a:spcBef>
            <a:spcAft>
              <a:spcPct val="20000"/>
            </a:spcAft>
            <a:buChar char="•"/>
          </a:pPr>
          <a:r>
            <a:rPr lang="en-US" sz="3200" kern="1200" dirty="0"/>
            <a:t>Liberal leaning ?</a:t>
          </a:r>
        </a:p>
        <a:p>
          <a:pPr marL="285750" lvl="1" indent="-285750" algn="l" defTabSz="1422400">
            <a:lnSpc>
              <a:spcPct val="90000"/>
            </a:lnSpc>
            <a:spcBef>
              <a:spcPct val="0"/>
            </a:spcBef>
            <a:spcAft>
              <a:spcPct val="20000"/>
            </a:spcAft>
            <a:buChar char="•"/>
          </a:pPr>
          <a:r>
            <a:rPr lang="en-US" sz="3200" kern="1200" dirty="0"/>
            <a:t>See Jung Pak’s book.</a:t>
          </a:r>
        </a:p>
        <a:p>
          <a:pPr marL="285750" lvl="1" indent="-285750" algn="l" defTabSz="1422400">
            <a:lnSpc>
              <a:spcPct val="90000"/>
            </a:lnSpc>
            <a:spcBef>
              <a:spcPct val="0"/>
            </a:spcBef>
            <a:spcAft>
              <a:spcPct val="20000"/>
            </a:spcAft>
            <a:buChar char="•"/>
          </a:pPr>
          <a:endParaRPr lang="en-US" sz="3200" kern="1200" dirty="0"/>
        </a:p>
      </dsp:txBody>
      <dsp:txXfrm>
        <a:off x="0" y="1090366"/>
        <a:ext cx="6666833" cy="3273187"/>
      </dsp:txXfrm>
    </dsp:sp>
    <dsp:sp modelId="{07D1BE4E-1B4C-48B7-87F5-72E3541979EB}">
      <dsp:nvSpPr>
        <dsp:cNvPr id="0" name=""/>
        <dsp:cNvSpPr/>
      </dsp:nvSpPr>
      <dsp:spPr>
        <a:xfrm>
          <a:off x="0" y="4057281"/>
          <a:ext cx="6666833" cy="108980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Likely learned from father’s bout with financial panic, inflation. </a:t>
          </a:r>
        </a:p>
      </dsp:txBody>
      <dsp:txXfrm>
        <a:off x="53200" y="4110481"/>
        <a:ext cx="6560433" cy="9834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7F58B-254D-4C9B-A49D-EDB78F952BB9}">
      <dsp:nvSpPr>
        <dsp:cNvPr id="0" name=""/>
        <dsp:cNvSpPr/>
      </dsp:nvSpPr>
      <dsp:spPr>
        <a:xfrm>
          <a:off x="0" y="590617"/>
          <a:ext cx="6666833" cy="8739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Allowed foreign currency to circulate at will.</a:t>
          </a:r>
        </a:p>
      </dsp:txBody>
      <dsp:txXfrm>
        <a:off x="42663" y="633280"/>
        <a:ext cx="6581507" cy="788627"/>
      </dsp:txXfrm>
    </dsp:sp>
    <dsp:sp modelId="{B37B2EC3-7738-4349-BE48-B8826FCEB385}">
      <dsp:nvSpPr>
        <dsp:cNvPr id="0" name=""/>
        <dsp:cNvSpPr/>
      </dsp:nvSpPr>
      <dsp:spPr>
        <a:xfrm>
          <a:off x="0" y="1464570"/>
          <a:ext cx="6666833"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As in other dollarized economies, this dampened inflation.</a:t>
          </a:r>
        </a:p>
        <a:p>
          <a:pPr marL="171450" lvl="1" indent="-171450" algn="l" defTabSz="755650">
            <a:lnSpc>
              <a:spcPct val="90000"/>
            </a:lnSpc>
            <a:spcBef>
              <a:spcPct val="0"/>
            </a:spcBef>
            <a:spcAft>
              <a:spcPct val="20000"/>
            </a:spcAft>
            <a:buChar char="•"/>
          </a:pPr>
          <a:r>
            <a:rPr lang="en-US" sz="1700" kern="1200"/>
            <a:t>Creates new “good” for citizens to use their won to purchase. </a:t>
          </a:r>
        </a:p>
        <a:p>
          <a:pPr marL="171450" lvl="1" indent="-171450" algn="l" defTabSz="755650">
            <a:lnSpc>
              <a:spcPct val="90000"/>
            </a:lnSpc>
            <a:spcBef>
              <a:spcPct val="0"/>
            </a:spcBef>
            <a:spcAft>
              <a:spcPct val="20000"/>
            </a:spcAft>
            <a:buChar char="•"/>
          </a:pPr>
          <a:r>
            <a:rPr lang="en-US" sz="1700" kern="1200"/>
            <a:t>First time NK people had a financial savings vehicle—US dollars.  Private savings must have soared, stopping inflation.</a:t>
          </a:r>
        </a:p>
      </dsp:txBody>
      <dsp:txXfrm>
        <a:off x="0" y="1464570"/>
        <a:ext cx="6666833" cy="1115730"/>
      </dsp:txXfrm>
    </dsp:sp>
    <dsp:sp modelId="{F9EBF242-F0E8-422B-86DB-5413CE4F550C}">
      <dsp:nvSpPr>
        <dsp:cNvPr id="0" name=""/>
        <dsp:cNvSpPr/>
      </dsp:nvSpPr>
      <dsp:spPr>
        <a:xfrm>
          <a:off x="0" y="2580300"/>
          <a:ext cx="6666833" cy="87395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Encouraged factory autonomy, gave them pricing and production  authority.  How much is open to question.</a:t>
          </a:r>
        </a:p>
      </dsp:txBody>
      <dsp:txXfrm>
        <a:off x="42663" y="2622963"/>
        <a:ext cx="6581507" cy="788627"/>
      </dsp:txXfrm>
    </dsp:sp>
    <dsp:sp modelId="{76681D6B-C21B-4A2A-9B2A-F1F34654EAC3}">
      <dsp:nvSpPr>
        <dsp:cNvPr id="0" name=""/>
        <dsp:cNvSpPr/>
      </dsp:nvSpPr>
      <dsp:spPr>
        <a:xfrm>
          <a:off x="0" y="3454254"/>
          <a:ext cx="666683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Market pricing would increase productivity, dampen inflation by creating new products.  Especially in tech sector. </a:t>
          </a:r>
        </a:p>
      </dsp:txBody>
      <dsp:txXfrm>
        <a:off x="0" y="3454254"/>
        <a:ext cx="6666833" cy="535095"/>
      </dsp:txXfrm>
    </dsp:sp>
    <dsp:sp modelId="{07D1BE4E-1B4C-48B7-87F5-72E3541979EB}">
      <dsp:nvSpPr>
        <dsp:cNvPr id="0" name=""/>
        <dsp:cNvSpPr/>
      </dsp:nvSpPr>
      <dsp:spPr>
        <a:xfrm>
          <a:off x="0" y="3989349"/>
          <a:ext cx="6666833" cy="8739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New Central Bank law in 2015  gave  CB authority for exchange rate and loan activity, not Finance Ministry.  </a:t>
          </a:r>
        </a:p>
      </dsp:txBody>
      <dsp:txXfrm>
        <a:off x="42663" y="4032012"/>
        <a:ext cx="6581507" cy="788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1F7A-1280-4A33-AA0C-136D6DB2F51C}">
      <dsp:nvSpPr>
        <dsp:cNvPr id="0" name=""/>
        <dsp:cNvSpPr/>
      </dsp:nvSpPr>
      <dsp:spPr>
        <a:xfrm>
          <a:off x="0" y="476677"/>
          <a:ext cx="6666833" cy="1053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Pilot program aimed to decentralize farms stalled out.</a:t>
          </a:r>
        </a:p>
      </dsp:txBody>
      <dsp:txXfrm>
        <a:off x="51444" y="528121"/>
        <a:ext cx="6563945" cy="950952"/>
      </dsp:txXfrm>
    </dsp:sp>
    <dsp:sp modelId="{D3CCB006-6CDD-4D96-A6D9-6268A8822FF6}">
      <dsp:nvSpPr>
        <dsp:cNvPr id="0" name=""/>
        <dsp:cNvSpPr/>
      </dsp:nvSpPr>
      <dsp:spPr>
        <a:xfrm>
          <a:off x="0" y="1585238"/>
          <a:ext cx="6666833" cy="105384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Many state enterprises excluded, required to support Plan.</a:t>
          </a:r>
        </a:p>
      </dsp:txBody>
      <dsp:txXfrm>
        <a:off x="51444" y="1636682"/>
        <a:ext cx="6563945" cy="950952"/>
      </dsp:txXfrm>
    </dsp:sp>
    <dsp:sp modelId="{C858A09C-E52C-4AD6-B88D-DDE25FDD2845}">
      <dsp:nvSpPr>
        <dsp:cNvPr id="0" name=""/>
        <dsp:cNvSpPr/>
      </dsp:nvSpPr>
      <dsp:spPr>
        <a:xfrm>
          <a:off x="0" y="2693799"/>
          <a:ext cx="6666833" cy="10538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State set prices for key goods, like electricity, remained far to low.</a:t>
          </a:r>
        </a:p>
      </dsp:txBody>
      <dsp:txXfrm>
        <a:off x="51444" y="2745243"/>
        <a:ext cx="6563945" cy="950952"/>
      </dsp:txXfrm>
    </dsp:sp>
    <dsp:sp modelId="{2032AA9A-88B0-41F2-84F9-229C219C9B92}">
      <dsp:nvSpPr>
        <dsp:cNvPr id="0" name=""/>
        <dsp:cNvSpPr/>
      </dsp:nvSpPr>
      <dsp:spPr>
        <a:xfrm>
          <a:off x="0" y="3802360"/>
          <a:ext cx="6666833" cy="105384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Most importantly, without property rights, private savings flowed to US dollars and yuan cash and not to productive investments.   Exception was small scale entrepreneurs, donju, and  housing. </a:t>
          </a:r>
        </a:p>
      </dsp:txBody>
      <dsp:txXfrm>
        <a:off x="51444" y="3853804"/>
        <a:ext cx="6563945" cy="950952"/>
      </dsp:txXfrm>
    </dsp:sp>
    <dsp:sp modelId="{2FD347DA-8F3D-467B-8DBC-5BFD656BEFB3}">
      <dsp:nvSpPr>
        <dsp:cNvPr id="0" name=""/>
        <dsp:cNvSpPr/>
      </dsp:nvSpPr>
      <dsp:spPr>
        <a:xfrm>
          <a:off x="0" y="4910921"/>
          <a:ext cx="6666833" cy="1053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Macro-economy thus shifted from (state) investment-led to  (private) consumption-led.  No increase in aggregate demand so no inflation.</a:t>
          </a:r>
        </a:p>
      </dsp:txBody>
      <dsp:txXfrm>
        <a:off x="51444" y="4962365"/>
        <a:ext cx="6563945" cy="9509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1F7A-1280-4A33-AA0C-136D6DB2F51C}">
      <dsp:nvSpPr>
        <dsp:cNvPr id="0" name=""/>
        <dsp:cNvSpPr/>
      </dsp:nvSpPr>
      <dsp:spPr>
        <a:xfrm>
          <a:off x="0" y="80644"/>
          <a:ext cx="6666833" cy="17046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Most  critically, state wages remained  at fixed  low rates while market, productivity related wages, soared.</a:t>
          </a:r>
        </a:p>
      </dsp:txBody>
      <dsp:txXfrm>
        <a:off x="83216" y="163860"/>
        <a:ext cx="6500401" cy="1538258"/>
      </dsp:txXfrm>
    </dsp:sp>
    <dsp:sp modelId="{2032AA9A-88B0-41F2-84F9-229C219C9B92}">
      <dsp:nvSpPr>
        <dsp:cNvPr id="0" name=""/>
        <dsp:cNvSpPr/>
      </dsp:nvSpPr>
      <dsp:spPr>
        <a:xfrm>
          <a:off x="0" y="1874614"/>
          <a:ext cx="6666833" cy="170469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State wages set at 3-5,000 won per month, with declining value of ration perquisites. </a:t>
          </a:r>
        </a:p>
      </dsp:txBody>
      <dsp:txXfrm>
        <a:off x="83216" y="1957830"/>
        <a:ext cx="6500401" cy="1538258"/>
      </dsp:txXfrm>
    </dsp:sp>
    <dsp:sp modelId="{931BED7E-D5AB-4150-9F14-7E27C204FDCF}">
      <dsp:nvSpPr>
        <dsp:cNvPr id="0" name=""/>
        <dsp:cNvSpPr/>
      </dsp:nvSpPr>
      <dsp:spPr>
        <a:xfrm>
          <a:off x="0" y="3668585"/>
          <a:ext cx="6666833" cy="170469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Private wages soared to 300,000 won per month with no ration privaledge.   Investors could make much more.</a:t>
          </a:r>
        </a:p>
      </dsp:txBody>
      <dsp:txXfrm>
        <a:off x="83216" y="3751801"/>
        <a:ext cx="6500401"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0.76338</cdr:x>
      <cdr:y>0.53991</cdr:y>
    </cdr:from>
    <cdr:to>
      <cdr:x>0.9363</cdr:x>
      <cdr:y>0.63511</cdr:y>
    </cdr:to>
    <cdr:sp macro="" textlink="">
      <cdr:nvSpPr>
        <cdr:cNvPr id="2" name="TextBox 1">
          <a:extLst xmlns:a="http://schemas.openxmlformats.org/drawingml/2006/main">
            <a:ext uri="{FF2B5EF4-FFF2-40B4-BE49-F238E27FC236}">
              <a16:creationId xmlns:a16="http://schemas.microsoft.com/office/drawing/2014/main" id="{B0443FBD-DF75-8B35-2896-06502F91D3DC}"/>
            </a:ext>
          </a:extLst>
        </cdr:cNvPr>
        <cdr:cNvSpPr txBox="1"/>
      </cdr:nvSpPr>
      <cdr:spPr>
        <a:xfrm xmlns:a="http://schemas.openxmlformats.org/drawingml/2006/main">
          <a:off x="8275320" y="2528001"/>
          <a:ext cx="1874520" cy="4457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Covid  b</a:t>
          </a:r>
          <a:r>
            <a:rPr lang="en-US" sz="1400" dirty="0"/>
            <a:t>order closure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837874-5F3F-1E82-2F4D-C7A40E200B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8B1C59-8B60-41FD-2FE2-792BAC3F99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BBF85-D099-4AB9-8C0B-2B83C50FE158}" type="datetimeFigureOut">
              <a:rPr lang="en-US" smtClean="0"/>
              <a:t>10/25/2022</a:t>
            </a:fld>
            <a:endParaRPr lang="en-US"/>
          </a:p>
        </p:txBody>
      </p:sp>
      <p:sp>
        <p:nvSpPr>
          <p:cNvPr id="4" name="Footer Placeholder 3">
            <a:extLst>
              <a:ext uri="{FF2B5EF4-FFF2-40B4-BE49-F238E27FC236}">
                <a16:creationId xmlns:a16="http://schemas.microsoft.com/office/drawing/2014/main" id="{BB8AB504-B8CC-FE8E-75DC-9FCDD304C6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538962-4ED1-0400-7876-3BAE9CE58F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E0A3E6-8896-4CDC-A3A1-7D426DC3DE0E}" type="slidenum">
              <a:rPr lang="en-US" smtClean="0"/>
              <a:t>‹#›</a:t>
            </a:fld>
            <a:endParaRPr lang="en-US"/>
          </a:p>
        </p:txBody>
      </p:sp>
    </p:spTree>
    <p:extLst>
      <p:ext uri="{BB962C8B-B14F-4D97-AF65-F5344CB8AC3E}">
        <p14:creationId xmlns:p14="http://schemas.microsoft.com/office/powerpoint/2010/main" val="83824596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0.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22102 5098 0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2.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20726 6879 0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2.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20726 6879 0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0.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22102 5098 0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2.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20726 6879 0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8:56.2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6897 2187 0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8:56.2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6897 2187 0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24:36.8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7126 2205 0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1:05:34.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28751 811 0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0.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22102 5098 0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718A2-E89A-4867-9D19-DA4563D64EDF}"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66886-11E6-4BE2-87FD-F99FAF13AB6B}" type="slidenum">
              <a:rPr lang="en-US" smtClean="0"/>
              <a:t>‹#›</a:t>
            </a:fld>
            <a:endParaRPr lang="en-US"/>
          </a:p>
        </p:txBody>
      </p:sp>
    </p:spTree>
    <p:extLst>
      <p:ext uri="{BB962C8B-B14F-4D97-AF65-F5344CB8AC3E}">
        <p14:creationId xmlns:p14="http://schemas.microsoft.com/office/powerpoint/2010/main" val="26928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North Korea’s economy is under quite some strain but maybe not in the way most people think.  Are the sanctions working?  Well yes, but again, maybe not in the way people expect.   Amid the fire and fury, is there room to hope of a normalized North Korea?  Absolutely. And a good part of the answer is the stealth marketization currently under way in North Korea.</a:t>
            </a:r>
          </a:p>
          <a:p>
            <a:r>
              <a:rPr lang="en-US" dirty="0"/>
              <a:t>First, a few definitions.  We often limit our thoughts of marketization to market</a:t>
            </a:r>
            <a:r>
              <a:rPr lang="en-US" u="sng" dirty="0"/>
              <a:t>places</a:t>
            </a:r>
            <a:r>
              <a:rPr lang="en-US" dirty="0"/>
              <a:t>. In the Korean context, market towns and huge urban markets, like East Gate in Seoul.  Many buyers and many sellers congregating to get their best possible deals; the buyer the cheapest price, the seller the highest price with arbiters forcing the action. It’s that competition that drives a market economy to efficient outcomes. Markets are organized, with rules on how to efficiently conduct transactions; for example, the day and time they will be open.  But for an economist, markets mean much more than these places. We think of markets for goods, services, labor, capital, real estate, and foreign exchange. North Korea always had some marketplaces. Its challenge is opening these other kinds of markets disdained by Marx and prohibited by the Stalinist system.</a:t>
            </a:r>
          </a:p>
          <a:p>
            <a:r>
              <a:rPr lang="en-US" dirty="0"/>
              <a:t>Also, closely connected with markets is money, prices, and ownership. You can’t, or shouldn’t, trade what you don’t own. The socialist system prohibited private ownership of capital, and thus disallowed trade in “the means of production”, otherwise known as capitalism.  And markets inevitably mean use of money and credit, also prohibited in North Korea’s formal socialism.  Flexible prices and wages, equilibrating supply and demand, are the key dynamic of any market, not the fixed, policy induced prices of socialism. And, of course, the interest rate or return on capital is the price of capital, usually forced to zero in the socialism system lest “money make money” and the “rich get richer.”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BA25C-A1E7-4822-8C96-418BF8B26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3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North Korea’s economy is under quite some strain but maybe not in the way most people think.  Are the sanctions working?  Well yes, but again, maybe not in the way people expect.   Amid the fire and fury, is there room to hope of a normalized North Korea?  Absolutely. And a good part of the answer is the stealth marketization currently under way in North Korea.</a:t>
            </a:r>
          </a:p>
          <a:p>
            <a:r>
              <a:rPr lang="en-US" dirty="0"/>
              <a:t>First, a few definitions.  We often limit our thoughts of marketization to market</a:t>
            </a:r>
            <a:r>
              <a:rPr lang="en-US" u="sng" dirty="0"/>
              <a:t>places</a:t>
            </a:r>
            <a:r>
              <a:rPr lang="en-US" dirty="0"/>
              <a:t>. In the Korean context, market towns and huge urban markets, like East Gate in Seoul.  Many buyers and many sellers congregating to get their best possible deals; the buyer the cheapest price, the seller the highest price with arbiters forcing the action. It’s that competition that drives a market economy to efficient outcomes. Markets are organized, with rules on how to efficiently conduct transactions; for example, the day and time they will be open.  But for an economist, markets mean much more than these places. We think of markets for goods, services, labor, capital, real estate, and foreign exchange. North Korea always had some marketplaces. Its challenge is opening these other kinds of markets disdained by Marx and prohibited by the Stalinist system.</a:t>
            </a:r>
          </a:p>
          <a:p>
            <a:r>
              <a:rPr lang="en-US" dirty="0"/>
              <a:t>Also, closely connected with markets is money, prices, and ownership. You can’t, or shouldn’t, trade what you don’t own. The socialist system prohibited private ownership of capital, and thus disallowed trade in “the means of production”, otherwise known as capitalism.  And markets inevitably mean use of money and credit, also prohibited in North Korea’s formal socialism.  Flexible prices and wages, equilibrating supply and demand, are the key dynamic of any market, not the fixed, policy induced prices of socialism. And, of course, the interest rate or return on capital is the price of capital, usually forced to zero in the socialism system lest “money make money” and the “rich get richer.”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BA25C-A1E7-4822-8C96-418BF8B26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03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66886-11E6-4BE2-87FD-F99FAF13AB6B}" type="slidenum">
              <a:rPr lang="en-US" smtClean="0"/>
              <a:t>10</a:t>
            </a:fld>
            <a:endParaRPr lang="en-US"/>
          </a:p>
        </p:txBody>
      </p:sp>
    </p:spTree>
    <p:extLst>
      <p:ext uri="{BB962C8B-B14F-4D97-AF65-F5344CB8AC3E}">
        <p14:creationId xmlns:p14="http://schemas.microsoft.com/office/powerpoint/2010/main" val="304084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BA25C-A1E7-4822-8C96-418BF8B26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59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BA25C-A1E7-4822-8C96-418BF8B26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25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66886-11E6-4BE2-87FD-F99FAF13AB6B}" type="slidenum">
              <a:rPr lang="en-US" smtClean="0"/>
              <a:t>26</a:t>
            </a:fld>
            <a:endParaRPr lang="en-US"/>
          </a:p>
        </p:txBody>
      </p:sp>
    </p:spTree>
    <p:extLst>
      <p:ext uri="{BB962C8B-B14F-4D97-AF65-F5344CB8AC3E}">
        <p14:creationId xmlns:p14="http://schemas.microsoft.com/office/powerpoint/2010/main" val="148504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8C3F-D7EB-4B96-A339-8B1736972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D82986-4C1A-4B23-9CA1-74515A5A6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7081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CC0-D007-40FE-A514-360142A34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D7235B-6AAB-4184-B1D2-EE3F8C98D5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E5EA0-D753-419D-B53F-2EC055373072}"/>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291117FE-8199-4345-A274-1FA464794427}"/>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78F3A9BC-CC75-4314-B5F0-5827BFB54A11}"/>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276509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BB6EA-B690-42E0-BB46-C7C5FDBE1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EAA54C-D68E-4388-A9F9-7C6883EEC7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2CFE-5224-4386-AA1D-EF6171F3C3BE}"/>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B45DE4E5-0F16-4AD9-95D9-B5FB421B239E}"/>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22F90290-9556-403D-B1F1-7AF3AE616D5F}"/>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174464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8C3F-D7EB-4B96-A339-8B1736972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D82986-4C1A-4B23-9CA1-74515A5A6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D6BFF9-6A4F-4F59-BE40-430066651E0E}"/>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FF5C17B5-059A-4A11-9DA7-E189833DF666}"/>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4B5B1E95-9E74-4EBF-ABB6-0F0C75DBA2DD}"/>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285432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4F87-6FC1-406D-911C-53B14BC41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244F83-F3DF-406F-8278-457B3B75E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25CAD-6F4E-438C-AB7E-260A0AEE5054}"/>
              </a:ext>
            </a:extLst>
          </p:cNvPr>
          <p:cNvSpPr>
            <a:spLocks noGrp="1"/>
          </p:cNvSpPr>
          <p:nvPr>
            <p:ph type="dt" sz="half" idx="10"/>
          </p:nvPr>
        </p:nvSpPr>
        <p:spPr/>
        <p:txBody>
          <a:bodyPr/>
          <a:lstStyle/>
          <a:p>
            <a:r>
              <a:rPr lang="en-US"/>
              <a:t>10/25/2022</a:t>
            </a:r>
            <a:endParaRPr lang="en-US" dirty="0"/>
          </a:p>
        </p:txBody>
      </p:sp>
      <p:sp>
        <p:nvSpPr>
          <p:cNvPr id="5" name="Footer Placeholder 4">
            <a:extLst>
              <a:ext uri="{FF2B5EF4-FFF2-40B4-BE49-F238E27FC236}">
                <a16:creationId xmlns:a16="http://schemas.microsoft.com/office/drawing/2014/main" id="{D6DA6C5C-6C76-4B0D-9D02-94AB357D5907}"/>
              </a:ext>
            </a:extLst>
          </p:cNvPr>
          <p:cNvSpPr>
            <a:spLocks noGrp="1"/>
          </p:cNvSpPr>
          <p:nvPr>
            <p:ph type="ftr" sz="quarter" idx="11"/>
          </p:nvPr>
        </p:nvSpPr>
        <p:spPr/>
        <p:txBody>
          <a:bodyPr/>
          <a:lstStyle/>
          <a:p>
            <a:r>
              <a:rPr lang="en-US"/>
              <a:t>William B. Brown  NAEIA.com</a:t>
            </a:r>
            <a:endParaRPr lang="en-US" dirty="0"/>
          </a:p>
        </p:txBody>
      </p:sp>
      <p:sp>
        <p:nvSpPr>
          <p:cNvPr id="6" name="Slide Number Placeholder 5">
            <a:extLst>
              <a:ext uri="{FF2B5EF4-FFF2-40B4-BE49-F238E27FC236}">
                <a16:creationId xmlns:a16="http://schemas.microsoft.com/office/drawing/2014/main" id="{31B400B8-3D35-4788-9B18-80B2EC3B31C4}"/>
              </a:ext>
            </a:extLst>
          </p:cNvPr>
          <p:cNvSpPr>
            <a:spLocks noGrp="1"/>
          </p:cNvSpPr>
          <p:nvPr>
            <p:ph type="sldNum" sz="quarter" idx="12"/>
          </p:nvPr>
        </p:nvSpPr>
        <p:spPr/>
        <p:txBody>
          <a:bodyPr/>
          <a:lstStyle/>
          <a:p>
            <a:r>
              <a:rPr lang="en-US" dirty="0"/>
              <a:t>NAEIA.com</a:t>
            </a:r>
          </a:p>
        </p:txBody>
      </p:sp>
    </p:spTree>
    <p:extLst>
      <p:ext uri="{BB962C8B-B14F-4D97-AF65-F5344CB8AC3E}">
        <p14:creationId xmlns:p14="http://schemas.microsoft.com/office/powerpoint/2010/main" val="241722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7AB8-8933-4AEB-B94F-E9141709F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33D12-A4E2-420C-8004-686937D00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2B641-14A2-41FD-9A6D-570E9291FF91}"/>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B826500E-BA12-498E-A483-79B1359AA0B2}"/>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B77FACFA-BD06-484A-B82B-A78134AB28D3}"/>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242579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F005-9026-4344-9272-2F1B17755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1E83F-A0D2-499A-8834-7F82E0C2AD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A42111-5449-471D-A11E-3955795A2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E56DB-7AAE-4CCD-91FF-F8ED88D0817B}"/>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6F63168C-CB1D-494C-B6BD-D800BF1D3CAF}"/>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66131E64-8C7E-43BD-8793-118E2786CCE8}"/>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6987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8BC8-F857-44B5-8201-67BEB5A020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C325A-6EBE-4024-B5CE-3CB1AD629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DDB0C-C551-485B-8E57-2D6319FA67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10DD7-1FED-42FA-8399-8C22D6AF7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65B77-3436-47AF-86C4-81F107B38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30D2D-ABEF-4AA0-9D44-CD38D0F29866}"/>
              </a:ext>
            </a:extLst>
          </p:cNvPr>
          <p:cNvSpPr>
            <a:spLocks noGrp="1"/>
          </p:cNvSpPr>
          <p:nvPr>
            <p:ph type="dt" sz="half" idx="10"/>
          </p:nvPr>
        </p:nvSpPr>
        <p:spPr/>
        <p:txBody>
          <a:bodyPr/>
          <a:lstStyle/>
          <a:p>
            <a:r>
              <a:rPr lang="en-US"/>
              <a:t>10/25/2022</a:t>
            </a:r>
          </a:p>
        </p:txBody>
      </p:sp>
      <p:sp>
        <p:nvSpPr>
          <p:cNvPr id="8" name="Footer Placeholder 7">
            <a:extLst>
              <a:ext uri="{FF2B5EF4-FFF2-40B4-BE49-F238E27FC236}">
                <a16:creationId xmlns:a16="http://schemas.microsoft.com/office/drawing/2014/main" id="{7E7FC2DC-6C27-434D-8B3E-4A5E50F2B1C1}"/>
              </a:ext>
            </a:extLst>
          </p:cNvPr>
          <p:cNvSpPr>
            <a:spLocks noGrp="1"/>
          </p:cNvSpPr>
          <p:nvPr>
            <p:ph type="ftr" sz="quarter" idx="11"/>
          </p:nvPr>
        </p:nvSpPr>
        <p:spPr/>
        <p:txBody>
          <a:bodyPr/>
          <a:lstStyle/>
          <a:p>
            <a:r>
              <a:rPr lang="en-US"/>
              <a:t>William B. Brown  NAEIA.com</a:t>
            </a:r>
          </a:p>
        </p:txBody>
      </p:sp>
      <p:sp>
        <p:nvSpPr>
          <p:cNvPr id="9" name="Slide Number Placeholder 8">
            <a:extLst>
              <a:ext uri="{FF2B5EF4-FFF2-40B4-BE49-F238E27FC236}">
                <a16:creationId xmlns:a16="http://schemas.microsoft.com/office/drawing/2014/main" id="{CA094FA3-B609-48C2-A11A-120DB27C0CFA}"/>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107955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7C6C-85FE-4787-8347-A04FC613E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46616-AEF5-456F-B055-1B3D73676167}"/>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4ADB1D04-1F19-4DE8-8664-1BD5925F5712}"/>
              </a:ext>
            </a:extLst>
          </p:cNvPr>
          <p:cNvSpPr>
            <a:spLocks noGrp="1"/>
          </p:cNvSpPr>
          <p:nvPr>
            <p:ph type="ftr" sz="quarter" idx="11"/>
          </p:nvPr>
        </p:nvSpPr>
        <p:spPr/>
        <p:txBody>
          <a:bodyPr/>
          <a:lstStyle/>
          <a:p>
            <a:r>
              <a:rPr lang="en-US"/>
              <a:t>William B. Brown  NAEIA.com</a:t>
            </a:r>
          </a:p>
        </p:txBody>
      </p:sp>
      <p:sp>
        <p:nvSpPr>
          <p:cNvPr id="5" name="Slide Number Placeholder 4">
            <a:extLst>
              <a:ext uri="{FF2B5EF4-FFF2-40B4-BE49-F238E27FC236}">
                <a16:creationId xmlns:a16="http://schemas.microsoft.com/office/drawing/2014/main" id="{0266BD2F-6497-4F0E-93E1-2127EF6A1D5C}"/>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88913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D2C43-D0B7-4467-85ED-C4AE2139988D}"/>
              </a:ext>
            </a:extLst>
          </p:cNvPr>
          <p:cNvSpPr>
            <a:spLocks noGrp="1"/>
          </p:cNvSpPr>
          <p:nvPr>
            <p:ph type="dt" sz="half" idx="10"/>
          </p:nvPr>
        </p:nvSpPr>
        <p:spPr/>
        <p:txBody>
          <a:bodyPr/>
          <a:lstStyle/>
          <a:p>
            <a:r>
              <a:rPr lang="en-US"/>
              <a:t>10/25/2022</a:t>
            </a:r>
          </a:p>
        </p:txBody>
      </p:sp>
      <p:sp>
        <p:nvSpPr>
          <p:cNvPr id="3" name="Footer Placeholder 2">
            <a:extLst>
              <a:ext uri="{FF2B5EF4-FFF2-40B4-BE49-F238E27FC236}">
                <a16:creationId xmlns:a16="http://schemas.microsoft.com/office/drawing/2014/main" id="{046F621C-E067-437E-977B-00042D7A20CE}"/>
              </a:ext>
            </a:extLst>
          </p:cNvPr>
          <p:cNvSpPr>
            <a:spLocks noGrp="1"/>
          </p:cNvSpPr>
          <p:nvPr>
            <p:ph type="ftr" sz="quarter" idx="11"/>
          </p:nvPr>
        </p:nvSpPr>
        <p:spPr/>
        <p:txBody>
          <a:bodyPr/>
          <a:lstStyle/>
          <a:p>
            <a:r>
              <a:rPr lang="en-US"/>
              <a:t>William B. Brown  NAEIA.com</a:t>
            </a:r>
          </a:p>
        </p:txBody>
      </p:sp>
      <p:sp>
        <p:nvSpPr>
          <p:cNvPr id="4" name="Slide Number Placeholder 3">
            <a:extLst>
              <a:ext uri="{FF2B5EF4-FFF2-40B4-BE49-F238E27FC236}">
                <a16:creationId xmlns:a16="http://schemas.microsoft.com/office/drawing/2014/main" id="{226E1A4A-B806-48DD-B84F-3B3B15E4E560}"/>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216493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D776-33E3-4599-A7E3-1CD087B62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9184AE-7A6D-40E5-BBB9-15DC966C0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B21D21-81AD-4633-8A0F-A0825821C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49697-2E54-4D8B-8013-AE726078D949}"/>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B4D0EAF1-13B8-4A8E-9970-20E02EC0E949}"/>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35E5FE4B-1F89-44F4-AE5C-80E03A1AB122}"/>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77770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4F87-6FC1-406D-911C-53B14BC41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244F83-F3DF-406F-8278-457B3B75E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25CAD-6F4E-438C-AB7E-260A0AEE5054}"/>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D6DA6C5C-6C76-4B0D-9D02-94AB357D5907}"/>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31B400B8-3D35-4788-9B18-80B2EC3B31C4}"/>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463847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C9F8-CC25-4FFD-87BC-BA63A948C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0CBCAC-DF6E-46D4-A082-8B183D458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241B5-8255-47B5-A8E7-A0AFA66BF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B3CE5-A563-4106-96D7-CC993C221C88}"/>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EFF652F4-295E-4C91-AC02-7CEA7922D0CD}"/>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BDA5B578-D5B2-4E4F-84A6-A5AF5D6323D8}"/>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95384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CC0-D007-40FE-A514-360142A34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D7235B-6AAB-4184-B1D2-EE3F8C98D5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E5EA0-D753-419D-B53F-2EC055373072}"/>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291117FE-8199-4345-A274-1FA464794427}"/>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78F3A9BC-CC75-4314-B5F0-5827BFB54A11}"/>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613360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BB6EA-B690-42E0-BB46-C7C5FDBE1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EAA54C-D68E-4388-A9F9-7C6883EEC7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2CFE-5224-4386-AA1D-EF6171F3C3BE}"/>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B45DE4E5-0F16-4AD9-95D9-B5FB421B239E}"/>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22F90290-9556-403D-B1F1-7AF3AE616D5F}"/>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412252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7AB8-8933-4AEB-B94F-E9141709F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33D12-A4E2-420C-8004-686937D00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2B641-14A2-41FD-9A6D-570E9291FF91}"/>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B826500E-BA12-498E-A483-79B1359AA0B2}"/>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B77FACFA-BD06-484A-B82B-A78134AB28D3}"/>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126136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F005-9026-4344-9272-2F1B17755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1E83F-A0D2-499A-8834-7F82E0C2AD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A42111-5449-471D-A11E-3955795A2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E56DB-7AAE-4CCD-91FF-F8ED88D0817B}"/>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6F63168C-CB1D-494C-B6BD-D800BF1D3CAF}"/>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66131E64-8C7E-43BD-8793-118E2786CCE8}"/>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31641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8BC8-F857-44B5-8201-67BEB5A020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C325A-6EBE-4024-B5CE-3CB1AD629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DDB0C-C551-485B-8E57-2D6319FA67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10DD7-1FED-42FA-8399-8C22D6AF7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65B77-3436-47AF-86C4-81F107B38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30D2D-ABEF-4AA0-9D44-CD38D0F29866}"/>
              </a:ext>
            </a:extLst>
          </p:cNvPr>
          <p:cNvSpPr>
            <a:spLocks noGrp="1"/>
          </p:cNvSpPr>
          <p:nvPr>
            <p:ph type="dt" sz="half" idx="10"/>
          </p:nvPr>
        </p:nvSpPr>
        <p:spPr/>
        <p:txBody>
          <a:bodyPr/>
          <a:lstStyle/>
          <a:p>
            <a:r>
              <a:rPr lang="en-US"/>
              <a:t>10/25/2022</a:t>
            </a:r>
          </a:p>
        </p:txBody>
      </p:sp>
      <p:sp>
        <p:nvSpPr>
          <p:cNvPr id="8" name="Footer Placeholder 7">
            <a:extLst>
              <a:ext uri="{FF2B5EF4-FFF2-40B4-BE49-F238E27FC236}">
                <a16:creationId xmlns:a16="http://schemas.microsoft.com/office/drawing/2014/main" id="{7E7FC2DC-6C27-434D-8B3E-4A5E50F2B1C1}"/>
              </a:ext>
            </a:extLst>
          </p:cNvPr>
          <p:cNvSpPr>
            <a:spLocks noGrp="1"/>
          </p:cNvSpPr>
          <p:nvPr>
            <p:ph type="ftr" sz="quarter" idx="11"/>
          </p:nvPr>
        </p:nvSpPr>
        <p:spPr/>
        <p:txBody>
          <a:bodyPr/>
          <a:lstStyle/>
          <a:p>
            <a:r>
              <a:rPr lang="en-US"/>
              <a:t>William B. Brown  NAEIA.com</a:t>
            </a:r>
          </a:p>
        </p:txBody>
      </p:sp>
      <p:sp>
        <p:nvSpPr>
          <p:cNvPr id="9" name="Slide Number Placeholder 8">
            <a:extLst>
              <a:ext uri="{FF2B5EF4-FFF2-40B4-BE49-F238E27FC236}">
                <a16:creationId xmlns:a16="http://schemas.microsoft.com/office/drawing/2014/main" id="{CA094FA3-B609-48C2-A11A-120DB27C0CFA}"/>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101027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7C6C-85FE-4787-8347-A04FC613E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46616-AEF5-456F-B055-1B3D73676167}"/>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4ADB1D04-1F19-4DE8-8664-1BD5925F5712}"/>
              </a:ext>
            </a:extLst>
          </p:cNvPr>
          <p:cNvSpPr>
            <a:spLocks noGrp="1"/>
          </p:cNvSpPr>
          <p:nvPr>
            <p:ph type="ftr" sz="quarter" idx="11"/>
          </p:nvPr>
        </p:nvSpPr>
        <p:spPr/>
        <p:txBody>
          <a:bodyPr/>
          <a:lstStyle/>
          <a:p>
            <a:r>
              <a:rPr lang="en-US"/>
              <a:t>William B. Brown  NAEIA.com</a:t>
            </a:r>
          </a:p>
        </p:txBody>
      </p:sp>
      <p:sp>
        <p:nvSpPr>
          <p:cNvPr id="5" name="Slide Number Placeholder 4">
            <a:extLst>
              <a:ext uri="{FF2B5EF4-FFF2-40B4-BE49-F238E27FC236}">
                <a16:creationId xmlns:a16="http://schemas.microsoft.com/office/drawing/2014/main" id="{0266BD2F-6497-4F0E-93E1-2127EF6A1D5C}"/>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89745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D2C43-D0B7-4467-85ED-C4AE2139988D}"/>
              </a:ext>
            </a:extLst>
          </p:cNvPr>
          <p:cNvSpPr>
            <a:spLocks noGrp="1"/>
          </p:cNvSpPr>
          <p:nvPr>
            <p:ph type="dt" sz="half" idx="10"/>
          </p:nvPr>
        </p:nvSpPr>
        <p:spPr/>
        <p:txBody>
          <a:bodyPr/>
          <a:lstStyle/>
          <a:p>
            <a:r>
              <a:rPr lang="en-US"/>
              <a:t>10/25/2022</a:t>
            </a:r>
          </a:p>
        </p:txBody>
      </p:sp>
      <p:sp>
        <p:nvSpPr>
          <p:cNvPr id="3" name="Footer Placeholder 2">
            <a:extLst>
              <a:ext uri="{FF2B5EF4-FFF2-40B4-BE49-F238E27FC236}">
                <a16:creationId xmlns:a16="http://schemas.microsoft.com/office/drawing/2014/main" id="{046F621C-E067-437E-977B-00042D7A20CE}"/>
              </a:ext>
            </a:extLst>
          </p:cNvPr>
          <p:cNvSpPr>
            <a:spLocks noGrp="1"/>
          </p:cNvSpPr>
          <p:nvPr>
            <p:ph type="ftr" sz="quarter" idx="11"/>
          </p:nvPr>
        </p:nvSpPr>
        <p:spPr/>
        <p:txBody>
          <a:bodyPr/>
          <a:lstStyle/>
          <a:p>
            <a:r>
              <a:rPr lang="en-US"/>
              <a:t>William B. Brown  NAEIA.com</a:t>
            </a:r>
          </a:p>
        </p:txBody>
      </p:sp>
      <p:sp>
        <p:nvSpPr>
          <p:cNvPr id="4" name="Slide Number Placeholder 3">
            <a:extLst>
              <a:ext uri="{FF2B5EF4-FFF2-40B4-BE49-F238E27FC236}">
                <a16:creationId xmlns:a16="http://schemas.microsoft.com/office/drawing/2014/main" id="{226E1A4A-B806-48DD-B84F-3B3B15E4E560}"/>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07346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D776-33E3-4599-A7E3-1CD087B62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9184AE-7A6D-40E5-BBB9-15DC966C0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B21D21-81AD-4633-8A0F-A0825821C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49697-2E54-4D8B-8013-AE726078D949}"/>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B4D0EAF1-13B8-4A8E-9970-20E02EC0E949}"/>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35E5FE4B-1F89-44F4-AE5C-80E03A1AB122}"/>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41874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C9F8-CC25-4FFD-87BC-BA63A948C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0CBCAC-DF6E-46D4-A082-8B183D458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241B5-8255-47B5-A8E7-A0AFA66BF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B3CE5-A563-4106-96D7-CC993C221C88}"/>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EFF652F4-295E-4C91-AC02-7CEA7922D0CD}"/>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BDA5B578-D5B2-4E4F-84A6-A5AF5D6323D8}"/>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74756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4BD93-66EE-4708-81DA-7F71F62AA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6C93A-4CC8-4228-A065-AF6F5D4AE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2018E-190C-4D90-8CAE-07310C471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10/25/2022</a:t>
            </a:r>
          </a:p>
        </p:txBody>
      </p:sp>
      <p:sp>
        <p:nvSpPr>
          <p:cNvPr id="5" name="Footer Placeholder 4">
            <a:extLst>
              <a:ext uri="{FF2B5EF4-FFF2-40B4-BE49-F238E27FC236}">
                <a16:creationId xmlns:a16="http://schemas.microsoft.com/office/drawing/2014/main" id="{48BACA89-ADF1-4C3A-BD49-519487684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William B. Brown  NAEIA.com</a:t>
            </a:r>
            <a:endParaRPr lang="en-US" dirty="0"/>
          </a:p>
        </p:txBody>
      </p:sp>
      <p:sp>
        <p:nvSpPr>
          <p:cNvPr id="6" name="Slide Number Placeholder 5">
            <a:extLst>
              <a:ext uri="{FF2B5EF4-FFF2-40B4-BE49-F238E27FC236}">
                <a16:creationId xmlns:a16="http://schemas.microsoft.com/office/drawing/2014/main" id="{AC9CF8E7-38DD-47D0-A57F-360DA27FF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91DA4-D656-4E8E-92A0-590377A99F50}" type="slidenum">
              <a:rPr lang="en-US" smtClean="0"/>
              <a:pPr/>
              <a:t>‹#›</a:t>
            </a:fld>
            <a:endParaRPr lang="en-US" dirty="0"/>
          </a:p>
        </p:txBody>
      </p:sp>
    </p:spTree>
    <p:extLst>
      <p:ext uri="{BB962C8B-B14F-4D97-AF65-F5344CB8AC3E}">
        <p14:creationId xmlns:p14="http://schemas.microsoft.com/office/powerpoint/2010/main" val="3177027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4BD93-66EE-4708-81DA-7F71F62AA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6C93A-4CC8-4228-A065-AF6F5D4AE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2018E-190C-4D90-8CAE-07310C471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10/25/2022</a:t>
            </a:r>
          </a:p>
        </p:txBody>
      </p:sp>
      <p:sp>
        <p:nvSpPr>
          <p:cNvPr id="5" name="Footer Placeholder 4">
            <a:extLst>
              <a:ext uri="{FF2B5EF4-FFF2-40B4-BE49-F238E27FC236}">
                <a16:creationId xmlns:a16="http://schemas.microsoft.com/office/drawing/2014/main" id="{48BACA89-ADF1-4C3A-BD49-519487684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William B. Brown  NAEIA.com</a:t>
            </a:r>
          </a:p>
        </p:txBody>
      </p:sp>
      <p:sp>
        <p:nvSpPr>
          <p:cNvPr id="6" name="Slide Number Placeholder 5">
            <a:extLst>
              <a:ext uri="{FF2B5EF4-FFF2-40B4-BE49-F238E27FC236}">
                <a16:creationId xmlns:a16="http://schemas.microsoft.com/office/drawing/2014/main" id="{AC9CF8E7-38DD-47D0-A57F-360DA27FF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91DA4-D656-4E8E-92A0-590377A99F50}" type="slidenum">
              <a:rPr lang="en-US" smtClean="0"/>
              <a:t>‹#›</a:t>
            </a:fld>
            <a:endParaRPr lang="en-US"/>
          </a:p>
        </p:txBody>
      </p:sp>
    </p:spTree>
    <p:extLst>
      <p:ext uri="{BB962C8B-B14F-4D97-AF65-F5344CB8AC3E}">
        <p14:creationId xmlns:p14="http://schemas.microsoft.com/office/powerpoint/2010/main" val="2418369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customXml" Target="../ink/ink1.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comments" Target="../comments/comment1.xml"/><Relationship Id="rId4" Type="http://schemas.openxmlformats.org/officeDocument/2006/relationships/diagramQuickStyle" Target="../diagrams/quickStyle3.xml"/><Relationship Id="rId9"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customXml" Target="../ink/ink3.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4.jpeg"/><Relationship Id="rId4" Type="http://schemas.openxmlformats.org/officeDocument/2006/relationships/diagramQuickStyle" Target="../diagrams/quickStyle5.xml"/><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6.xml"/><Relationship Id="rId7" Type="http://schemas.openxmlformats.org/officeDocument/2006/relationships/customXml" Target="../ink/ink5.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comments" Target="../comments/comment2.xml"/><Relationship Id="rId4" Type="http://schemas.openxmlformats.org/officeDocument/2006/relationships/diagramQuickStyle" Target="../diagrams/quickStyle6.xml"/><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7.xml"/><Relationship Id="rId7" Type="http://schemas.openxmlformats.org/officeDocument/2006/relationships/customXml" Target="../ink/ink6.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8.xml"/><Relationship Id="rId7" Type="http://schemas.openxmlformats.org/officeDocument/2006/relationships/customXml" Target="../ink/ink7.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9.xml"/><Relationship Id="rId7" Type="http://schemas.openxmlformats.org/officeDocument/2006/relationships/customXml" Target="../ink/ink8.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9.xml"/><Relationship Id="rId1" Type="http://schemas.openxmlformats.org/officeDocument/2006/relationships/slideLayout" Target="../slideLayouts/slideLayout2.xml"/><Relationship Id="rId4" Type="http://schemas.openxmlformats.org/officeDocument/2006/relationships/customXml" Target="../ink/ink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306C30-DAD7-40A7-ACAA-B00872AED986}"/>
              </a:ext>
            </a:extLst>
          </p:cNvPr>
          <p:cNvSpPr>
            <a:spLocks noGrp="1"/>
          </p:cNvSpPr>
          <p:nvPr>
            <p:ph type="ctrTitle"/>
          </p:nvPr>
        </p:nvSpPr>
        <p:spPr>
          <a:xfrm>
            <a:off x="1596866" y="1211518"/>
            <a:ext cx="6596245" cy="3268520"/>
          </a:xfrm>
        </p:spPr>
        <p:txBody>
          <a:bodyPr>
            <a:normAutofit fontScale="90000"/>
          </a:bodyPr>
          <a:lstStyle/>
          <a:p>
            <a:pPr algn="r"/>
            <a:br>
              <a:rPr lang="en-US" sz="1600" b="1" dirty="0">
                <a:solidFill>
                  <a:srgbClr val="FFFFFF"/>
                </a:solidFill>
                <a:latin typeface="Arial" panose="020B0604020202020204" pitchFamily="34" charset="0"/>
                <a:ea typeface="DengXian" panose="02010600030101010101" pitchFamily="2" charset="-122"/>
              </a:rPr>
            </a:br>
            <a:br>
              <a:rPr lang="en-US" sz="1600" b="1" dirty="0">
                <a:solidFill>
                  <a:srgbClr val="FFFFFF"/>
                </a:solidFill>
                <a:latin typeface="Arial" panose="020B0604020202020204" pitchFamily="34" charset="0"/>
                <a:ea typeface="DengXian" panose="02010600030101010101" pitchFamily="2" charset="-122"/>
              </a:rPr>
            </a:br>
            <a:br>
              <a:rPr lang="en-US" sz="1600" b="1" dirty="0">
                <a:solidFill>
                  <a:srgbClr val="FFFFFF"/>
                </a:solidFill>
                <a:latin typeface="Arial" panose="020B0604020202020204" pitchFamily="34" charset="0"/>
                <a:ea typeface="DengXian" panose="02010600030101010101" pitchFamily="2" charset="-122"/>
              </a:rPr>
            </a:br>
            <a:r>
              <a:rPr lang="en-US" sz="3600" b="1" dirty="0">
                <a:solidFill>
                  <a:srgbClr val="FFFFFF"/>
                </a:solidFill>
                <a:latin typeface="Arial" panose="020B0604020202020204" pitchFamily="34" charset="0"/>
                <a:ea typeface="DengXian" panose="02010600030101010101" pitchFamily="2" charset="-122"/>
              </a:rPr>
              <a:t>North Korea’s Economic Predicament</a:t>
            </a:r>
            <a:br>
              <a:rPr lang="en-US" sz="3600" b="1" dirty="0">
                <a:solidFill>
                  <a:srgbClr val="FFFFFF"/>
                </a:solidFill>
                <a:latin typeface="Arial" panose="020B0604020202020204" pitchFamily="34" charset="0"/>
                <a:ea typeface="DengXian" panose="02010600030101010101" pitchFamily="2" charset="-122"/>
              </a:rPr>
            </a:br>
            <a:br>
              <a:rPr lang="en-US" sz="3100" b="1" dirty="0">
                <a:solidFill>
                  <a:srgbClr val="FFFFFF"/>
                </a:solidFill>
                <a:latin typeface="Arial" panose="020B0604020202020204" pitchFamily="34" charset="0"/>
                <a:ea typeface="DengXian" panose="02010600030101010101" pitchFamily="2" charset="-122"/>
              </a:rPr>
            </a:br>
            <a:br>
              <a:rPr lang="en-US" sz="3100" b="1" dirty="0">
                <a:solidFill>
                  <a:srgbClr val="FFFFFF"/>
                </a:solidFill>
                <a:latin typeface="Arial" panose="020B0604020202020204" pitchFamily="34" charset="0"/>
                <a:ea typeface="DengXian" panose="02010600030101010101" pitchFamily="2" charset="-122"/>
              </a:rPr>
            </a:br>
            <a:r>
              <a:rPr lang="en-US" sz="3100" b="1" dirty="0">
                <a:solidFill>
                  <a:srgbClr val="FFFFFF"/>
                </a:solidFill>
                <a:latin typeface="Arial" panose="020B0604020202020204" pitchFamily="34" charset="0"/>
                <a:ea typeface="DengXian" panose="02010600030101010101" pitchFamily="2" charset="-122"/>
              </a:rPr>
              <a:t>Opportunities for Policy Adjustments</a:t>
            </a:r>
            <a:br>
              <a:rPr lang="en-US" sz="3100" b="1" dirty="0">
                <a:solidFill>
                  <a:srgbClr val="FFFFFF"/>
                </a:solidFill>
                <a:latin typeface="Arial" panose="020B0604020202020204" pitchFamily="34" charset="0"/>
                <a:ea typeface="DengXian" panose="02010600030101010101" pitchFamily="2" charset="-122"/>
              </a:rPr>
            </a:br>
            <a:br>
              <a:rPr lang="en-US" sz="3100" b="1" dirty="0">
                <a:solidFill>
                  <a:srgbClr val="FFFFFF"/>
                </a:solidFill>
                <a:latin typeface="Arial" panose="020B0604020202020204" pitchFamily="34" charset="0"/>
                <a:ea typeface="DengXian" panose="02010600030101010101" pitchFamily="2" charset="-122"/>
              </a:rPr>
            </a:br>
            <a:br>
              <a:rPr lang="en-US" sz="1600" dirty="0">
                <a:solidFill>
                  <a:srgbClr val="FFFFFF"/>
                </a:solidFill>
                <a:effectLst/>
                <a:latin typeface="Calibri" panose="020F0502020204030204" pitchFamily="34" charset="0"/>
                <a:ea typeface="DengXian" panose="02010600030101010101" pitchFamily="2" charset="-122"/>
              </a:rPr>
            </a:br>
            <a:r>
              <a:rPr lang="en-US" sz="1600" dirty="0">
                <a:solidFill>
                  <a:srgbClr val="FFFFFF"/>
                </a:solidFill>
                <a:effectLst/>
                <a:latin typeface="Calibri" panose="020F0502020204030204" pitchFamily="34" charset="0"/>
                <a:ea typeface="DengXian" panose="02010600030101010101" pitchFamily="2" charset="-122"/>
              </a:rPr>
              <a:t>For:</a:t>
            </a:r>
            <a:r>
              <a:rPr lang="en-US" sz="1600" dirty="0">
                <a:solidFill>
                  <a:srgbClr val="FFFFFF"/>
                </a:solidFill>
                <a:latin typeface="Calibri" panose="020F0502020204030204" pitchFamily="34" charset="0"/>
                <a:ea typeface="DengXian" panose="02010600030101010101" pitchFamily="2" charset="-122"/>
              </a:rPr>
              <a:t>  GW North Korea School</a:t>
            </a:r>
            <a:br>
              <a:rPr lang="en-US" sz="1600" dirty="0">
                <a:solidFill>
                  <a:srgbClr val="FFFFFF"/>
                </a:solidFill>
                <a:latin typeface="Calibri" panose="020F0502020204030204" pitchFamily="34" charset="0"/>
                <a:ea typeface="DengXian" panose="02010600030101010101" pitchFamily="2" charset="-122"/>
              </a:rPr>
            </a:br>
            <a:r>
              <a:rPr lang="en-US" sz="1600" dirty="0">
                <a:solidFill>
                  <a:srgbClr val="FFFFFF"/>
                </a:solidFill>
                <a:latin typeface="Calibri" panose="020F0502020204030204" pitchFamily="34" charset="0"/>
                <a:ea typeface="DengXian" panose="02010600030101010101" pitchFamily="2" charset="-122"/>
              </a:rPr>
              <a:t>October 25,</a:t>
            </a:r>
            <a:r>
              <a:rPr lang="en-US" sz="1600" dirty="0">
                <a:solidFill>
                  <a:srgbClr val="FFFFFF"/>
                </a:solidFill>
                <a:effectLst/>
                <a:latin typeface="Calibri" panose="020F0502020204030204" pitchFamily="34" charset="0"/>
                <a:ea typeface="DengXian" panose="02010600030101010101" pitchFamily="2" charset="-122"/>
              </a:rPr>
              <a:t>2</a:t>
            </a:r>
            <a:r>
              <a:rPr lang="en-US" sz="1600" dirty="0">
                <a:solidFill>
                  <a:srgbClr val="FFFFFF"/>
                </a:solidFill>
                <a:latin typeface="Calibri" panose="020F0502020204030204" pitchFamily="34" charset="0"/>
                <a:ea typeface="DengXian" panose="02010600030101010101" pitchFamily="2" charset="-122"/>
              </a:rPr>
              <a:t>022</a:t>
            </a:r>
            <a:br>
              <a:rPr lang="en-US" sz="1600" dirty="0">
                <a:solidFill>
                  <a:srgbClr val="FFFFFF"/>
                </a:solidFill>
                <a:effectLst/>
                <a:latin typeface="Calibri" panose="020F0502020204030204" pitchFamily="34" charset="0"/>
                <a:ea typeface="DengXian" panose="02010600030101010101" pitchFamily="2" charset="-122"/>
              </a:rPr>
            </a:br>
            <a:br>
              <a:rPr lang="en-US" sz="1600" dirty="0">
                <a:solidFill>
                  <a:srgbClr val="FFFFFF"/>
                </a:solidFill>
                <a:effectLst/>
                <a:latin typeface="Calibri" panose="020F0502020204030204" pitchFamily="34" charset="0"/>
                <a:ea typeface="DengXian" panose="02010600030101010101" pitchFamily="2" charset="-122"/>
              </a:rPr>
            </a:br>
            <a:r>
              <a:rPr lang="en-US" sz="1600" dirty="0">
                <a:solidFill>
                  <a:srgbClr val="FFFFFF"/>
                </a:solidFill>
                <a:effectLst/>
                <a:latin typeface="Calibri" panose="020F0502020204030204" pitchFamily="34" charset="0"/>
                <a:ea typeface="DengXian" panose="02010600030101010101" pitchFamily="2" charset="-122"/>
              </a:rPr>
              <a:t>William B. Brown</a:t>
            </a:r>
            <a:br>
              <a:rPr lang="en-US" sz="1600" dirty="0">
                <a:solidFill>
                  <a:srgbClr val="FFFFFF"/>
                </a:solidFill>
                <a:effectLst/>
                <a:latin typeface="Calibri" panose="020F0502020204030204" pitchFamily="34" charset="0"/>
                <a:ea typeface="DengXian" panose="02010600030101010101" pitchFamily="2" charset="-122"/>
              </a:rPr>
            </a:br>
            <a:r>
              <a:rPr lang="en-US" sz="1600" dirty="0">
                <a:solidFill>
                  <a:srgbClr val="FFFFFF"/>
                </a:solidFill>
                <a:effectLst/>
                <a:latin typeface="Calibri" panose="020F0502020204030204" pitchFamily="34" charset="0"/>
                <a:ea typeface="DengXian" panose="02010600030101010101" pitchFamily="2" charset="-122"/>
              </a:rPr>
              <a:t>NAEIA.Com</a:t>
            </a:r>
            <a:br>
              <a:rPr lang="en-US" sz="1600" dirty="0">
                <a:solidFill>
                  <a:srgbClr val="FFFFFF"/>
                </a:solidFill>
                <a:effectLst/>
                <a:latin typeface="Calibri" panose="020F0502020204030204" pitchFamily="34" charset="0"/>
                <a:ea typeface="DengXian" panose="02010600030101010101" pitchFamily="2" charset="-122"/>
              </a:rPr>
            </a:br>
            <a:endParaRPr lang="en-US" sz="1600" dirty="0">
              <a:solidFill>
                <a:srgbClr val="FFFFFF"/>
              </a:solidFill>
            </a:endParaRPr>
          </a:p>
        </p:txBody>
      </p:sp>
      <p:sp>
        <p:nvSpPr>
          <p:cNvPr id="32" name="Rectangle 3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5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23340-E679-64A8-3F92-3A4129DCE73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Why is North Korea So Poor?</a:t>
            </a:r>
          </a:p>
        </p:txBody>
      </p:sp>
      <p:sp>
        <p:nvSpPr>
          <p:cNvPr id="4" name="Content Placeholder 3">
            <a:extLst>
              <a:ext uri="{FF2B5EF4-FFF2-40B4-BE49-F238E27FC236}">
                <a16:creationId xmlns:a16="http://schemas.microsoft.com/office/drawing/2014/main" id="{2AB233FC-99CE-1870-9DA9-2A0399C774DA}"/>
              </a:ext>
            </a:extLst>
          </p:cNvPr>
          <p:cNvSpPr>
            <a:spLocks noGrp="1"/>
          </p:cNvSpPr>
          <p:nvPr>
            <p:ph idx="1"/>
          </p:nvPr>
        </p:nvSpPr>
        <p:spPr/>
        <p:txBody>
          <a:bodyPr/>
          <a:lstStyle/>
          <a:p>
            <a:r>
              <a:rPr lang="en-US" dirty="0"/>
              <a:t>Hint:  Its not for lack of capital and resources, or culture</a:t>
            </a:r>
          </a:p>
          <a:p>
            <a:pPr lvl="1"/>
            <a:r>
              <a:rPr lang="en-US" dirty="0"/>
              <a:t>Excellent  natural resources per capita</a:t>
            </a:r>
          </a:p>
          <a:p>
            <a:pPr lvl="2"/>
            <a:r>
              <a:rPr lang="en-US" dirty="0"/>
              <a:t>Nonferrous  and iron metals</a:t>
            </a:r>
          </a:p>
          <a:p>
            <a:pPr lvl="2"/>
            <a:r>
              <a:rPr lang="en-US" dirty="0"/>
              <a:t> Hydro power</a:t>
            </a:r>
          </a:p>
          <a:p>
            <a:pPr lvl="2"/>
            <a:r>
              <a:rPr lang="en-US" dirty="0"/>
              <a:t> Coal</a:t>
            </a:r>
          </a:p>
          <a:p>
            <a:pPr lvl="2"/>
            <a:r>
              <a:rPr lang="en-US" dirty="0"/>
              <a:t> Relatively low pop density for East Asia</a:t>
            </a:r>
          </a:p>
          <a:p>
            <a:pPr lvl="1"/>
            <a:r>
              <a:rPr lang="en-US" dirty="0"/>
              <a:t> Excellent geography</a:t>
            </a:r>
          </a:p>
          <a:p>
            <a:pPr lvl="1"/>
            <a:r>
              <a:rPr lang="en-US" dirty="0"/>
              <a:t> Excellent human capital relative to income</a:t>
            </a:r>
          </a:p>
          <a:p>
            <a:pPr lvl="1"/>
            <a:r>
              <a:rPr lang="en-US" dirty="0"/>
              <a:t> Much industrial capital </a:t>
            </a:r>
          </a:p>
          <a:p>
            <a:r>
              <a:rPr lang="en-US" dirty="0"/>
              <a:t>Well organized ancient civilization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
        <p:nvSpPr>
          <p:cNvPr id="3" name="Date Placeholder 2">
            <a:extLst>
              <a:ext uri="{FF2B5EF4-FFF2-40B4-BE49-F238E27FC236}">
                <a16:creationId xmlns:a16="http://schemas.microsoft.com/office/drawing/2014/main" id="{CF436BC1-C54B-7FDB-45C2-F51B37429769}"/>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D3E93D3B-8722-9DBE-3440-1EC73375F250}"/>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21BC58F4-7036-A5AB-91BA-D96E3DEE59D5}"/>
              </a:ext>
            </a:extLst>
          </p:cNvPr>
          <p:cNvSpPr>
            <a:spLocks noGrp="1"/>
          </p:cNvSpPr>
          <p:nvPr>
            <p:ph type="sldNum" sz="quarter" idx="12"/>
          </p:nvPr>
        </p:nvSpPr>
        <p:spPr/>
        <p:txBody>
          <a:bodyPr/>
          <a:lstStyle/>
          <a:p>
            <a:fld id="{78691DA4-D656-4E8E-92A0-590377A99F50}" type="slidenum">
              <a:rPr lang="en-US" smtClean="0"/>
              <a:t>10</a:t>
            </a:fld>
            <a:endParaRPr lang="en-US"/>
          </a:p>
        </p:txBody>
      </p:sp>
    </p:spTree>
    <p:extLst>
      <p:ext uri="{BB962C8B-B14F-4D97-AF65-F5344CB8AC3E}">
        <p14:creationId xmlns:p14="http://schemas.microsoft.com/office/powerpoint/2010/main" val="201037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23340-E679-64A8-3F92-3A4129DCE73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Answer—Weak productivity</a:t>
            </a:r>
          </a:p>
        </p:txBody>
      </p:sp>
      <p:sp>
        <p:nvSpPr>
          <p:cNvPr id="4" name="Content Placeholder 3">
            <a:extLst>
              <a:ext uri="{FF2B5EF4-FFF2-40B4-BE49-F238E27FC236}">
                <a16:creationId xmlns:a16="http://schemas.microsoft.com/office/drawing/2014/main" id="{B1E101F4-2725-22D5-2549-742A7FDF84CE}"/>
              </a:ext>
            </a:extLst>
          </p:cNvPr>
          <p:cNvSpPr>
            <a:spLocks noGrp="1"/>
          </p:cNvSpPr>
          <p:nvPr>
            <p:ph idx="1"/>
          </p:nvPr>
        </p:nvSpPr>
        <p:spPr/>
        <p:txBody>
          <a:bodyPr>
            <a:normAutofit/>
          </a:bodyPr>
          <a:lstStyle/>
          <a:p>
            <a:r>
              <a:rPr lang="en-US" dirty="0"/>
              <a:t>North Korea’s system makes  horrible use of its ample physical and human capital resources—probably the worst in the world.</a:t>
            </a:r>
          </a:p>
          <a:p>
            <a:endParaRPr lang="en-US" dirty="0"/>
          </a:p>
          <a:p>
            <a:r>
              <a:rPr lang="en-US" dirty="0"/>
              <a:t>Why?    Two issues, one micro, one macro</a:t>
            </a:r>
          </a:p>
          <a:p>
            <a:pPr lvl="1"/>
            <a:r>
              <a:rPr lang="en-US" dirty="0"/>
              <a:t>Mixed  command and market system delivers poor economic decisions.   Two prices for everything.</a:t>
            </a:r>
          </a:p>
          <a:p>
            <a:pPr lvl="1"/>
            <a:endParaRPr lang="en-US" dirty="0"/>
          </a:p>
          <a:p>
            <a:pPr lvl="1"/>
            <a:r>
              <a:rPr lang="en-US" dirty="0"/>
              <a:t>Partial  dollarization impedes monetary policy, starves state economy.</a:t>
            </a:r>
          </a:p>
          <a:p>
            <a:pPr marL="457200" lvl="1" indent="0">
              <a:buNone/>
            </a:pPr>
            <a:endParaRPr lang="en-US" dirty="0"/>
          </a:p>
          <a:p>
            <a:r>
              <a:rPr lang="en-US" dirty="0"/>
              <a:t>Trapped between both systems.  Poverty trap plus transition trap.</a:t>
            </a:r>
          </a:p>
        </p:txBody>
      </p:sp>
      <p:sp>
        <p:nvSpPr>
          <p:cNvPr id="3" name="Date Placeholder 2">
            <a:extLst>
              <a:ext uri="{FF2B5EF4-FFF2-40B4-BE49-F238E27FC236}">
                <a16:creationId xmlns:a16="http://schemas.microsoft.com/office/drawing/2014/main" id="{ABBBCACD-5E08-A59F-31B5-A23176CD9438}"/>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4727BAB7-D32A-5A69-3F65-5FC4DD3453D6}"/>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B1FB6878-440C-54E1-3AD8-24FEF62F31F3}"/>
              </a:ext>
            </a:extLst>
          </p:cNvPr>
          <p:cNvSpPr>
            <a:spLocks noGrp="1"/>
          </p:cNvSpPr>
          <p:nvPr>
            <p:ph type="sldNum" sz="quarter" idx="12"/>
          </p:nvPr>
        </p:nvSpPr>
        <p:spPr/>
        <p:txBody>
          <a:bodyPr/>
          <a:lstStyle/>
          <a:p>
            <a:fld id="{78691DA4-D656-4E8E-92A0-590377A99F50}" type="slidenum">
              <a:rPr lang="en-US" smtClean="0"/>
              <a:t>11</a:t>
            </a:fld>
            <a:endParaRPr lang="en-US"/>
          </a:p>
        </p:txBody>
      </p:sp>
    </p:spTree>
    <p:extLst>
      <p:ext uri="{BB962C8B-B14F-4D97-AF65-F5344CB8AC3E}">
        <p14:creationId xmlns:p14="http://schemas.microsoft.com/office/powerpoint/2010/main" val="289908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242E8A-C0AA-4AFE-923A-34234582FA94}"/>
              </a:ext>
            </a:extLst>
          </p:cNvPr>
          <p:cNvSpPr>
            <a:spLocks noGrp="1"/>
          </p:cNvSpPr>
          <p:nvPr>
            <p:ph type="title"/>
          </p:nvPr>
        </p:nvSpPr>
        <p:spPr>
          <a:xfrm>
            <a:off x="838200" y="365125"/>
            <a:ext cx="10515600" cy="1325563"/>
          </a:xfrm>
        </p:spPr>
        <p:txBody>
          <a:bodyPr>
            <a:normAutofit/>
          </a:bodyPr>
          <a:lstStyle/>
          <a:p>
            <a:r>
              <a:rPr lang="en-US" sz="5000" dirty="0">
                <a:solidFill>
                  <a:srgbClr val="FFFFFF"/>
                </a:solidFill>
              </a:rPr>
              <a:t>Command or Planned Economy</a:t>
            </a:r>
          </a:p>
        </p:txBody>
      </p:sp>
      <p:sp>
        <p:nvSpPr>
          <p:cNvPr id="2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DB04428-6B73-4259-8533-6FE9C0C95B4D}"/>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William B. Brown  NAEIA.com</a:t>
            </a:r>
          </a:p>
        </p:txBody>
      </p:sp>
      <p:sp>
        <p:nvSpPr>
          <p:cNvPr id="4" name="TextBox 3">
            <a:extLst>
              <a:ext uri="{FF2B5EF4-FFF2-40B4-BE49-F238E27FC236}">
                <a16:creationId xmlns:a16="http://schemas.microsoft.com/office/drawing/2014/main" id="{F391E22E-87DE-410F-B086-73D2BB9130D6}"/>
              </a:ext>
            </a:extLst>
          </p:cNvPr>
          <p:cNvSpPr txBox="1"/>
          <p:nvPr/>
        </p:nvSpPr>
        <p:spPr>
          <a:xfrm>
            <a:off x="5638800" y="2964329"/>
            <a:ext cx="6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9F544539-B64D-4856-BCDA-51D5AE4C3575}"/>
              </a:ext>
            </a:extLst>
          </p:cNvPr>
          <p:cNvGraphicFramePr>
            <a:graphicFrameLocks noGrp="1"/>
          </p:cNvGraphicFramePr>
          <p:nvPr>
            <p:ph idx="1"/>
            <p:extLst>
              <p:ext uri="{D42A27DB-BD31-4B8C-83A1-F6EECF244321}">
                <p14:modId xmlns:p14="http://schemas.microsoft.com/office/powerpoint/2010/main" val="1643270971"/>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95863CDD-D0A2-4F00-B0B6-CAAECDA551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10/25/2022</a:t>
            </a:r>
            <a:endPar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ABCDB0E-3255-4251-B607-9E8FF791B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35414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242E8A-C0AA-4AFE-923A-34234582FA94}"/>
              </a:ext>
            </a:extLst>
          </p:cNvPr>
          <p:cNvSpPr>
            <a:spLocks noGrp="1"/>
          </p:cNvSpPr>
          <p:nvPr>
            <p:ph type="title"/>
          </p:nvPr>
        </p:nvSpPr>
        <p:spPr>
          <a:xfrm>
            <a:off x="838200" y="365125"/>
            <a:ext cx="10515600" cy="1325563"/>
          </a:xfrm>
        </p:spPr>
        <p:txBody>
          <a:bodyPr>
            <a:normAutofit/>
          </a:bodyPr>
          <a:lstStyle/>
          <a:p>
            <a:r>
              <a:rPr lang="en-US" sz="5000" dirty="0">
                <a:solidFill>
                  <a:srgbClr val="FFFFFF"/>
                </a:solidFill>
              </a:rPr>
              <a:t>Marketization Underway,  Incomplete</a:t>
            </a:r>
          </a:p>
        </p:txBody>
      </p:sp>
      <p:sp>
        <p:nvSpPr>
          <p:cNvPr id="2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DB04428-6B73-4259-8533-6FE9C0C95B4D}"/>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William B. Brown  NAEIA.com</a:t>
            </a:r>
          </a:p>
        </p:txBody>
      </p:sp>
      <p:sp>
        <p:nvSpPr>
          <p:cNvPr id="4" name="TextBox 3">
            <a:extLst>
              <a:ext uri="{FF2B5EF4-FFF2-40B4-BE49-F238E27FC236}">
                <a16:creationId xmlns:a16="http://schemas.microsoft.com/office/drawing/2014/main" id="{F391E22E-87DE-410F-B086-73D2BB9130D6}"/>
              </a:ext>
            </a:extLst>
          </p:cNvPr>
          <p:cNvSpPr txBox="1"/>
          <p:nvPr/>
        </p:nvSpPr>
        <p:spPr>
          <a:xfrm>
            <a:off x="5638800" y="2964329"/>
            <a:ext cx="6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9F544539-B64D-4856-BCDA-51D5AE4C3575}"/>
              </a:ext>
            </a:extLst>
          </p:cNvPr>
          <p:cNvGraphicFramePr>
            <a:graphicFrameLocks noGrp="1"/>
          </p:cNvGraphicFramePr>
          <p:nvPr>
            <p:ph idx="1"/>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95863CDD-D0A2-4F00-B0B6-CAAECDA551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10/25/2022</a:t>
            </a:r>
          </a:p>
        </p:txBody>
      </p:sp>
      <p:sp>
        <p:nvSpPr>
          <p:cNvPr id="6" name="Slide Number Placeholder 5">
            <a:extLst>
              <a:ext uri="{FF2B5EF4-FFF2-40B4-BE49-F238E27FC236}">
                <a16:creationId xmlns:a16="http://schemas.microsoft.com/office/drawing/2014/main" id="{3ABCDB0E-3255-4251-B607-9E8FF791B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38770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17B209-40FB-45CE-8953-49BD8B837FC9}"/>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 </a:t>
            </a:r>
            <a:r>
              <a:rPr lang="en-US" sz="4000" b="1">
                <a:solidFill>
                  <a:srgbClr val="FFFFFF"/>
                </a:solidFill>
              </a:rPr>
              <a:t>Kim Jong Un’s Inheritance</a:t>
            </a:r>
          </a:p>
        </p:txBody>
      </p:sp>
      <p:graphicFrame>
        <p:nvGraphicFramePr>
          <p:cNvPr id="33" name="Content Placeholder 2">
            <a:extLst>
              <a:ext uri="{FF2B5EF4-FFF2-40B4-BE49-F238E27FC236}">
                <a16:creationId xmlns:a16="http://schemas.microsoft.com/office/drawing/2014/main" id="{FDC11D10-F553-4F36-89D2-017D5569657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679E2F1-7567-4AAF-B250-839A0C7FB668}"/>
                  </a:ext>
                </a:extLst>
              </p14:cNvPr>
              <p14:cNvContentPartPr/>
              <p14:nvPr/>
            </p14:nvContentPartPr>
            <p14:xfrm>
              <a:off x="7956720" y="1835280"/>
              <a:ext cx="360" cy="360"/>
            </p14:xfrm>
          </p:contentPart>
        </mc:Choice>
        <mc:Fallback xmlns="">
          <p:pic>
            <p:nvPicPr>
              <p:cNvPr id="3" name="Ink 2">
                <a:extLst>
                  <a:ext uri="{FF2B5EF4-FFF2-40B4-BE49-F238E27FC236}">
                    <a16:creationId xmlns:a16="http://schemas.microsoft.com/office/drawing/2014/main" id="{B679E2F1-7567-4AAF-B250-839A0C7FB668}"/>
                  </a:ext>
                </a:extLst>
              </p:cNvPr>
              <p:cNvPicPr/>
              <p:nvPr/>
            </p:nvPicPr>
            <p:blipFill>
              <a:blip r:embed="rId8"/>
              <a:stretch>
                <a:fillRect/>
              </a:stretch>
            </p:blipFill>
            <p:spPr>
              <a:xfrm>
                <a:off x="7940880" y="1771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8BB14EB6-5F65-415C-8A46-396EB9CCFA77}"/>
                  </a:ext>
                </a:extLst>
              </p14:cNvPr>
              <p14:cNvContentPartPr/>
              <p14:nvPr/>
            </p14:nvContentPartPr>
            <p14:xfrm>
              <a:off x="7461360" y="2476440"/>
              <a:ext cx="360" cy="360"/>
            </p14:xfrm>
          </p:contentPart>
        </mc:Choice>
        <mc:Fallback xmlns="">
          <p:pic>
            <p:nvPicPr>
              <p:cNvPr id="4" name="Ink 3">
                <a:extLst>
                  <a:ext uri="{FF2B5EF4-FFF2-40B4-BE49-F238E27FC236}">
                    <a16:creationId xmlns:a16="http://schemas.microsoft.com/office/drawing/2014/main" id="{8BB14EB6-5F65-415C-8A46-396EB9CCFA77}"/>
                  </a:ext>
                </a:extLst>
              </p:cNvPr>
              <p:cNvPicPr/>
              <p:nvPr/>
            </p:nvPicPr>
            <p:blipFill>
              <a:blip r:embed="rId8"/>
              <a:stretch>
                <a:fillRect/>
              </a:stretch>
            </p:blipFill>
            <p:spPr>
              <a:xfrm>
                <a:off x="7445520" y="2413080"/>
                <a:ext cx="31680" cy="127080"/>
              </a:xfrm>
              <a:prstGeom prst="rect">
                <a:avLst/>
              </a:prstGeom>
            </p:spPr>
          </p:pic>
        </mc:Fallback>
      </mc:AlternateContent>
      <p:sp>
        <p:nvSpPr>
          <p:cNvPr id="5" name="Date Placeholder 4">
            <a:extLst>
              <a:ext uri="{FF2B5EF4-FFF2-40B4-BE49-F238E27FC236}">
                <a16:creationId xmlns:a16="http://schemas.microsoft.com/office/drawing/2014/main" id="{22C09BA9-3365-4883-9D26-76098D8A3E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6" name="Footer Placeholder 5">
            <a:extLst>
              <a:ext uri="{FF2B5EF4-FFF2-40B4-BE49-F238E27FC236}">
                <a16:creationId xmlns:a16="http://schemas.microsoft.com/office/drawing/2014/main" id="{778EA6AE-6260-43ED-99DD-C01C4CA375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7" name="Slide Number Placeholder 6">
            <a:extLst>
              <a:ext uri="{FF2B5EF4-FFF2-40B4-BE49-F238E27FC236}">
                <a16:creationId xmlns:a16="http://schemas.microsoft.com/office/drawing/2014/main" id="{43F4D718-D346-4C1A-BDF4-82535B1B5A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5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5110EE-16D8-4ABF-99E5-4C845BD63711}"/>
              </a:ext>
            </a:extLst>
          </p:cNvPr>
          <p:cNvSpPr>
            <a:spLocks noGrp="1"/>
          </p:cNvSpPr>
          <p:nvPr>
            <p:ph type="title"/>
          </p:nvPr>
        </p:nvSpPr>
        <p:spPr>
          <a:xfrm>
            <a:off x="586478" y="1683756"/>
            <a:ext cx="3115265" cy="2427136"/>
          </a:xfrm>
        </p:spPr>
        <p:txBody>
          <a:bodyPr anchor="b">
            <a:normAutofit/>
          </a:bodyPr>
          <a:lstStyle/>
          <a:p>
            <a:pPr algn="r"/>
            <a:r>
              <a:rPr lang="en-US" sz="2800" dirty="0">
                <a:solidFill>
                  <a:srgbClr val="FFFFFF"/>
                </a:solidFill>
              </a:rPr>
              <a:t>Kim Il Sung’s Juche Economy</a:t>
            </a:r>
          </a:p>
        </p:txBody>
      </p:sp>
      <p:graphicFrame>
        <p:nvGraphicFramePr>
          <p:cNvPr id="5" name="Content Placeholder 2">
            <a:extLst>
              <a:ext uri="{FF2B5EF4-FFF2-40B4-BE49-F238E27FC236}">
                <a16:creationId xmlns:a16="http://schemas.microsoft.com/office/drawing/2014/main" id="{FC9D36D0-7502-410F-891A-5A9D1AA81451}"/>
              </a:ext>
            </a:extLst>
          </p:cNvPr>
          <p:cNvGraphicFramePr>
            <a:graphicFrameLocks noGrp="1"/>
          </p:cNvGraphicFramePr>
          <p:nvPr>
            <p:ph idx="1"/>
            <p:extLst>
              <p:ext uri="{D42A27DB-BD31-4B8C-83A1-F6EECF244321}">
                <p14:modId xmlns:p14="http://schemas.microsoft.com/office/powerpoint/2010/main" val="26168228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ll images">
            <a:extLst>
              <a:ext uri="{FF2B5EF4-FFF2-40B4-BE49-F238E27FC236}">
                <a16:creationId xmlns:a16="http://schemas.microsoft.com/office/drawing/2014/main" id="{0BD5DF0E-F5EC-499D-BD8F-BDD1455EF0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641" y="530616"/>
            <a:ext cx="1762125"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81A1F1-4BA5-4482-A637-93C61EF02006}"/>
              </a:ext>
            </a:extLst>
          </p:cNvPr>
          <p:cNvSpPr txBox="1"/>
          <p:nvPr/>
        </p:nvSpPr>
        <p:spPr>
          <a:xfrm>
            <a:off x="937846" y="4712677"/>
            <a:ext cx="2672862" cy="1200329"/>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“Farmers’ markets are the death-knell of socialism. Someday they will be eliminated.”  1969</a:t>
            </a:r>
          </a:p>
        </p:txBody>
      </p:sp>
      <p:sp>
        <p:nvSpPr>
          <p:cNvPr id="3" name="Date Placeholder 2">
            <a:extLst>
              <a:ext uri="{FF2B5EF4-FFF2-40B4-BE49-F238E27FC236}">
                <a16:creationId xmlns:a16="http://schemas.microsoft.com/office/drawing/2014/main" id="{34464CA1-4A02-4190-A31E-8955942B3A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4" name="Footer Placeholder 3">
            <a:extLst>
              <a:ext uri="{FF2B5EF4-FFF2-40B4-BE49-F238E27FC236}">
                <a16:creationId xmlns:a16="http://schemas.microsoft.com/office/drawing/2014/main" id="{D7BCF1C3-8EC6-401F-85DF-820BA21FE4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6" name="Slide Number Placeholder 5">
            <a:extLst>
              <a:ext uri="{FF2B5EF4-FFF2-40B4-BE49-F238E27FC236}">
                <a16:creationId xmlns:a16="http://schemas.microsoft.com/office/drawing/2014/main" id="{9FA8A349-1BE9-4203-94E6-753DEA17AD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70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17B209-40FB-45CE-8953-49BD8B837FC9}"/>
              </a:ext>
            </a:extLst>
          </p:cNvPr>
          <p:cNvSpPr>
            <a:spLocks noGrp="1"/>
          </p:cNvSpPr>
          <p:nvPr>
            <p:ph type="title"/>
          </p:nvPr>
        </p:nvSpPr>
        <p:spPr>
          <a:xfrm>
            <a:off x="599414" y="3026600"/>
            <a:ext cx="3115265" cy="2396359"/>
          </a:xfrm>
        </p:spPr>
        <p:txBody>
          <a:bodyPr anchor="b">
            <a:normAutofit/>
          </a:bodyPr>
          <a:lstStyle/>
          <a:p>
            <a:pPr algn="r"/>
            <a:r>
              <a:rPr lang="en-US" sz="4000" dirty="0">
                <a:solidFill>
                  <a:srgbClr val="FFFFFF"/>
                </a:solidFill>
              </a:rPr>
              <a:t> </a:t>
            </a:r>
            <a:r>
              <a:rPr lang="en-US" sz="4000" b="1" dirty="0">
                <a:solidFill>
                  <a:srgbClr val="FFFFFF"/>
                </a:solidFill>
              </a:rPr>
              <a:t>Kim Jong  Il’s Economy</a:t>
            </a:r>
          </a:p>
        </p:txBody>
      </p:sp>
      <p:graphicFrame>
        <p:nvGraphicFramePr>
          <p:cNvPr id="33" name="Content Placeholder 2">
            <a:extLst>
              <a:ext uri="{FF2B5EF4-FFF2-40B4-BE49-F238E27FC236}">
                <a16:creationId xmlns:a16="http://schemas.microsoft.com/office/drawing/2014/main" id="{FDC11D10-F553-4F36-89D2-017D5569657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679E2F1-7567-4AAF-B250-839A0C7FB668}"/>
                  </a:ext>
                </a:extLst>
              </p14:cNvPr>
              <p14:cNvContentPartPr/>
              <p14:nvPr/>
            </p14:nvContentPartPr>
            <p14:xfrm>
              <a:off x="7956720" y="1835280"/>
              <a:ext cx="360" cy="360"/>
            </p14:xfrm>
          </p:contentPart>
        </mc:Choice>
        <mc:Fallback xmlns="">
          <p:pic>
            <p:nvPicPr>
              <p:cNvPr id="3" name="Ink 2">
                <a:extLst>
                  <a:ext uri="{FF2B5EF4-FFF2-40B4-BE49-F238E27FC236}">
                    <a16:creationId xmlns:a16="http://schemas.microsoft.com/office/drawing/2014/main" id="{B679E2F1-7567-4AAF-B250-839A0C7FB668}"/>
                  </a:ext>
                </a:extLst>
              </p:cNvPr>
              <p:cNvPicPr/>
              <p:nvPr/>
            </p:nvPicPr>
            <p:blipFill>
              <a:blip r:embed="rId8"/>
              <a:stretch>
                <a:fillRect/>
              </a:stretch>
            </p:blipFill>
            <p:spPr>
              <a:xfrm>
                <a:off x="7940880" y="1771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8BB14EB6-5F65-415C-8A46-396EB9CCFA77}"/>
                  </a:ext>
                </a:extLst>
              </p14:cNvPr>
              <p14:cNvContentPartPr/>
              <p14:nvPr/>
            </p14:nvContentPartPr>
            <p14:xfrm>
              <a:off x="7461360" y="2476440"/>
              <a:ext cx="360" cy="360"/>
            </p14:xfrm>
          </p:contentPart>
        </mc:Choice>
        <mc:Fallback xmlns="">
          <p:pic>
            <p:nvPicPr>
              <p:cNvPr id="4" name="Ink 3">
                <a:extLst>
                  <a:ext uri="{FF2B5EF4-FFF2-40B4-BE49-F238E27FC236}">
                    <a16:creationId xmlns:a16="http://schemas.microsoft.com/office/drawing/2014/main" id="{8BB14EB6-5F65-415C-8A46-396EB9CCFA77}"/>
                  </a:ext>
                </a:extLst>
              </p:cNvPr>
              <p:cNvPicPr/>
              <p:nvPr/>
            </p:nvPicPr>
            <p:blipFill>
              <a:blip r:embed="rId8"/>
              <a:stretch>
                <a:fillRect/>
              </a:stretch>
            </p:blipFill>
            <p:spPr>
              <a:xfrm>
                <a:off x="7445520" y="2413080"/>
                <a:ext cx="31680" cy="127080"/>
              </a:xfrm>
              <a:prstGeom prst="rect">
                <a:avLst/>
              </a:prstGeom>
            </p:spPr>
          </p:pic>
        </mc:Fallback>
      </mc:AlternateContent>
      <p:pic>
        <p:nvPicPr>
          <p:cNvPr id="12" name="Picture 2" descr="Kim Jong IL Funeral Car">
            <a:extLst>
              <a:ext uri="{FF2B5EF4-FFF2-40B4-BE49-F238E27FC236}">
                <a16:creationId xmlns:a16="http://schemas.microsoft.com/office/drawing/2014/main" id="{A81FE813-1B3D-423D-AA5C-1EFDE171F4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2893" y="383197"/>
            <a:ext cx="2188308" cy="218830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2DA390D9-67D2-4857-A264-7A3FD589B9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6" name="Footer Placeholder 5">
            <a:extLst>
              <a:ext uri="{FF2B5EF4-FFF2-40B4-BE49-F238E27FC236}">
                <a16:creationId xmlns:a16="http://schemas.microsoft.com/office/drawing/2014/main" id="{787FF3D8-ED34-4F31-93D5-2E6F8778B0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7" name="Slide Number Placeholder 6">
            <a:extLst>
              <a:ext uri="{FF2B5EF4-FFF2-40B4-BE49-F238E27FC236}">
                <a16:creationId xmlns:a16="http://schemas.microsoft.com/office/drawing/2014/main" id="{3A43EFCF-682D-42C9-855C-D234B7C990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47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A34523-98CD-475B-B06B-8AD470841FCC}"/>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Kim Jong Un</a:t>
            </a:r>
            <a:br>
              <a:rPr lang="en-US" sz="4000" b="1" dirty="0">
                <a:solidFill>
                  <a:srgbClr val="FFFFFF"/>
                </a:solidFill>
              </a:rPr>
            </a:br>
            <a:r>
              <a:rPr lang="en-US" sz="4000" b="1" dirty="0">
                <a:solidFill>
                  <a:srgbClr val="FFFFFF"/>
                </a:solidFill>
              </a:rPr>
              <a:t> </a:t>
            </a:r>
            <a:br>
              <a:rPr lang="en-US" sz="4000" b="1" dirty="0">
                <a:solidFill>
                  <a:srgbClr val="FFFFFF"/>
                </a:solidFill>
              </a:rPr>
            </a:br>
            <a:r>
              <a:rPr lang="en-US" sz="2000" b="1" dirty="0">
                <a:solidFill>
                  <a:srgbClr val="FFFFFF"/>
                </a:solidFill>
              </a:rPr>
              <a:t>2011-Present</a:t>
            </a:r>
          </a:p>
        </p:txBody>
      </p:sp>
      <p:graphicFrame>
        <p:nvGraphicFramePr>
          <p:cNvPr id="18" name="Content Placeholder 2">
            <a:extLst>
              <a:ext uri="{FF2B5EF4-FFF2-40B4-BE49-F238E27FC236}">
                <a16:creationId xmlns:a16="http://schemas.microsoft.com/office/drawing/2014/main" id="{AE84262D-37C7-4F05-AAF7-8F8E405A1474}"/>
              </a:ext>
            </a:extLst>
          </p:cNvPr>
          <p:cNvGraphicFramePr>
            <a:graphicFrameLocks noGrp="1"/>
          </p:cNvGraphicFramePr>
          <p:nvPr>
            <p:ph idx="1"/>
            <p:extLst>
              <p:ext uri="{D42A27DB-BD31-4B8C-83A1-F6EECF244321}">
                <p14:modId xmlns:p14="http://schemas.microsoft.com/office/powerpoint/2010/main" val="238135935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594C782-961B-41F3-8FDA-080B250F99DF}"/>
                  </a:ext>
                </a:extLst>
              </p14:cNvPr>
              <p14:cNvContentPartPr/>
              <p14:nvPr/>
            </p14:nvContentPartPr>
            <p14:xfrm>
              <a:off x="2482920" y="787320"/>
              <a:ext cx="360" cy="360"/>
            </p14:xfrm>
          </p:contentPart>
        </mc:Choice>
        <mc:Fallback xmlns="">
          <p:pic>
            <p:nvPicPr>
              <p:cNvPr id="3" name="Ink 2">
                <a:extLst>
                  <a:ext uri="{FF2B5EF4-FFF2-40B4-BE49-F238E27FC236}">
                    <a16:creationId xmlns:a16="http://schemas.microsoft.com/office/drawing/2014/main" id="{9594C782-961B-41F3-8FDA-080B250F99DF}"/>
                  </a:ext>
                </a:extLst>
              </p:cNvPr>
              <p:cNvPicPr/>
              <p:nvPr/>
            </p:nvPicPr>
            <p:blipFill>
              <a:blip r:embed="rId8"/>
              <a:stretch>
                <a:fillRect/>
              </a:stretch>
            </p:blipFill>
            <p:spPr>
              <a:xfrm>
                <a:off x="2467080" y="723960"/>
                <a:ext cx="31680" cy="127080"/>
              </a:xfrm>
              <a:prstGeom prst="rect">
                <a:avLst/>
              </a:prstGeom>
            </p:spPr>
          </p:pic>
        </mc:Fallback>
      </mc:AlternateContent>
      <p:pic>
        <p:nvPicPr>
          <p:cNvPr id="5124" name="Picture 4" descr="Image result for kim jong un 2021">
            <a:extLst>
              <a:ext uri="{FF2B5EF4-FFF2-40B4-BE49-F238E27FC236}">
                <a16:creationId xmlns:a16="http://schemas.microsoft.com/office/drawing/2014/main" id="{CF5074EA-0D40-4802-9532-22A119379A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2875" y="4978189"/>
            <a:ext cx="1925161" cy="127790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5D8BBB8-A677-42AF-BE63-3DFBE1B2D0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5" name="Footer Placeholder 4">
            <a:extLst>
              <a:ext uri="{FF2B5EF4-FFF2-40B4-BE49-F238E27FC236}">
                <a16:creationId xmlns:a16="http://schemas.microsoft.com/office/drawing/2014/main" id="{CC9F764F-D2CF-406E-A586-FC7E137477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6" name="Slide Number Placeholder 5">
            <a:extLst>
              <a:ext uri="{FF2B5EF4-FFF2-40B4-BE49-F238E27FC236}">
                <a16:creationId xmlns:a16="http://schemas.microsoft.com/office/drawing/2014/main" id="{521FE815-36EA-452E-A3AA-C0B5AE4DE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60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See the source image">
            <a:extLst>
              <a:ext uri="{FF2B5EF4-FFF2-40B4-BE49-F238E27FC236}">
                <a16:creationId xmlns:a16="http://schemas.microsoft.com/office/drawing/2014/main" id="{1D258635-BE2E-4011-A0D4-54398F1C94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8"/>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2786CBA-16E4-4E3C-B349-D0BC4ADB34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3" name="Footer Placeholder 2">
            <a:extLst>
              <a:ext uri="{FF2B5EF4-FFF2-40B4-BE49-F238E27FC236}">
                <a16:creationId xmlns:a16="http://schemas.microsoft.com/office/drawing/2014/main" id="{26C36048-C280-4B3B-9504-721AF2F725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4" name="Slide Number Placeholder 3">
            <a:extLst>
              <a:ext uri="{FF2B5EF4-FFF2-40B4-BE49-F238E27FC236}">
                <a16:creationId xmlns:a16="http://schemas.microsoft.com/office/drawing/2014/main" id="{7EB2EA35-9F7E-4367-92F0-1E54E94652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399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A34523-98CD-475B-B06B-8AD470841FCC}"/>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Kim Jong Un’s Half-Step Financial Reforms</a:t>
            </a:r>
          </a:p>
        </p:txBody>
      </p:sp>
      <p:graphicFrame>
        <p:nvGraphicFramePr>
          <p:cNvPr id="18" name="Content Placeholder 2">
            <a:extLst>
              <a:ext uri="{FF2B5EF4-FFF2-40B4-BE49-F238E27FC236}">
                <a16:creationId xmlns:a16="http://schemas.microsoft.com/office/drawing/2014/main" id="{AE84262D-37C7-4F05-AAF7-8F8E405A1474}"/>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594C782-961B-41F3-8FDA-080B250F99DF}"/>
                  </a:ext>
                </a:extLst>
              </p14:cNvPr>
              <p14:cNvContentPartPr/>
              <p14:nvPr/>
            </p14:nvContentPartPr>
            <p14:xfrm>
              <a:off x="2482920" y="787320"/>
              <a:ext cx="360" cy="360"/>
            </p14:xfrm>
          </p:contentPart>
        </mc:Choice>
        <mc:Fallback xmlns="">
          <p:pic>
            <p:nvPicPr>
              <p:cNvPr id="3" name="Ink 2">
                <a:extLst>
                  <a:ext uri="{FF2B5EF4-FFF2-40B4-BE49-F238E27FC236}">
                    <a16:creationId xmlns:a16="http://schemas.microsoft.com/office/drawing/2014/main" id="{9594C782-961B-41F3-8FDA-080B250F99DF}"/>
                  </a:ext>
                </a:extLst>
              </p:cNvPr>
              <p:cNvPicPr/>
              <p:nvPr/>
            </p:nvPicPr>
            <p:blipFill>
              <a:blip r:embed="rId8"/>
              <a:stretch>
                <a:fillRect/>
              </a:stretch>
            </p:blipFill>
            <p:spPr>
              <a:xfrm>
                <a:off x="2467080" y="723960"/>
                <a:ext cx="31680" cy="127080"/>
              </a:xfrm>
              <a:prstGeom prst="rect">
                <a:avLst/>
              </a:prstGeom>
            </p:spPr>
          </p:pic>
        </mc:Fallback>
      </mc:AlternateContent>
      <p:sp>
        <p:nvSpPr>
          <p:cNvPr id="4" name="Date Placeholder 3">
            <a:extLst>
              <a:ext uri="{FF2B5EF4-FFF2-40B4-BE49-F238E27FC236}">
                <a16:creationId xmlns:a16="http://schemas.microsoft.com/office/drawing/2014/main" id="{1588BCB9-EC25-4628-929E-0A03626B4A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5" name="Footer Placeholder 4">
            <a:extLst>
              <a:ext uri="{FF2B5EF4-FFF2-40B4-BE49-F238E27FC236}">
                <a16:creationId xmlns:a16="http://schemas.microsoft.com/office/drawing/2014/main" id="{5FA08360-3E22-4539-A33A-0ED4AA718B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6" name="Slide Number Placeholder 5">
            <a:extLst>
              <a:ext uri="{FF2B5EF4-FFF2-40B4-BE49-F238E27FC236}">
                <a16:creationId xmlns:a16="http://schemas.microsoft.com/office/drawing/2014/main" id="{9A81D962-39C3-4F46-95E4-0AE07CB2F5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0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D191ED-A8D1-45D1-B87B-9CE2DA56F86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Pandemic or Not, North Korean Economy Under Great Strain</a:t>
            </a:r>
          </a:p>
        </p:txBody>
      </p:sp>
      <p:sp>
        <p:nvSpPr>
          <p:cNvPr id="4" name="Footer Placeholder 3">
            <a:extLst>
              <a:ext uri="{FF2B5EF4-FFF2-40B4-BE49-F238E27FC236}">
                <a16:creationId xmlns:a16="http://schemas.microsoft.com/office/drawing/2014/main" id="{850B6D16-283C-4532-B713-B31426AAE082}"/>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William B. Brown  NAEIA.com</a:t>
            </a:r>
          </a:p>
        </p:txBody>
      </p:sp>
      <p:sp>
        <p:nvSpPr>
          <p:cNvPr id="3" name="Content Placeholder 2">
            <a:extLst>
              <a:ext uri="{FF2B5EF4-FFF2-40B4-BE49-F238E27FC236}">
                <a16:creationId xmlns:a16="http://schemas.microsoft.com/office/drawing/2014/main" id="{5E80EAB7-51BC-4978-AECA-F074CE5BFF4C}"/>
              </a:ext>
            </a:extLst>
          </p:cNvPr>
          <p:cNvSpPr>
            <a:spLocks noGrp="1"/>
          </p:cNvSpPr>
          <p:nvPr>
            <p:ph idx="1"/>
          </p:nvPr>
        </p:nvSpPr>
        <p:spPr>
          <a:xfrm>
            <a:off x="4337539" y="109410"/>
            <a:ext cx="7028068" cy="6588375"/>
          </a:xfrm>
        </p:spPr>
        <p:txBody>
          <a:bodyPr anchor="ctr">
            <a:normAutofit lnSpcReduction="10000"/>
          </a:bodyPr>
          <a:lstStyle/>
          <a:p>
            <a:pPr lvl="1">
              <a:buClr>
                <a:schemeClr val="tx1"/>
              </a:buClr>
              <a:buFont typeface="Courier New" panose="02070309020205020404" pitchFamily="49" charset="0"/>
              <a:buChar char="o"/>
            </a:pPr>
            <a:endParaRPr lang="en-US" sz="1800" dirty="0">
              <a:highlight>
                <a:srgbClr val="FFFF00"/>
              </a:highlight>
            </a:endParaRPr>
          </a:p>
          <a:p>
            <a:pPr lvl="1">
              <a:buClr>
                <a:schemeClr val="tx1"/>
              </a:buClr>
              <a:buFont typeface="Courier New" panose="02070309020205020404" pitchFamily="49" charset="0"/>
              <a:buChar char="o"/>
            </a:pPr>
            <a:r>
              <a:rPr lang="en-US" sz="1800" dirty="0">
                <a:highlight>
                  <a:srgbClr val="FFFF00"/>
                </a:highlight>
              </a:rPr>
              <a:t>Expectations Matter.  </a:t>
            </a:r>
            <a:r>
              <a:rPr lang="en-US" sz="1800" dirty="0"/>
              <a:t>With 2018  summits,  Kim raised  domestic expectations.  But since Hanoi  these have been dashed.  Admits  plan and management failures. Apologizes. Turns to Self reliance.</a:t>
            </a:r>
          </a:p>
          <a:p>
            <a:pPr marL="457200" lvl="1" indent="0">
              <a:buClr>
                <a:schemeClr val="tx1"/>
              </a:buClr>
              <a:buNone/>
            </a:pPr>
            <a:endParaRPr lang="en-US" sz="1800" dirty="0"/>
          </a:p>
          <a:p>
            <a:pPr lvl="1">
              <a:buClr>
                <a:schemeClr val="tx1"/>
              </a:buClr>
              <a:buFont typeface="Courier New" panose="02070309020205020404" pitchFamily="49" charset="0"/>
              <a:buChar char="o"/>
            </a:pPr>
            <a:r>
              <a:rPr lang="en-US" sz="1800" dirty="0">
                <a:highlight>
                  <a:srgbClr val="FFFF00"/>
                </a:highlight>
              </a:rPr>
              <a:t>Weak productivity,</a:t>
            </a:r>
            <a:r>
              <a:rPr lang="en-US" sz="1800" dirty="0"/>
              <a:t> not lack of resources, makes North Korea  poor.</a:t>
            </a:r>
          </a:p>
          <a:p>
            <a:pPr marL="457200" lvl="1" indent="0">
              <a:buClr>
                <a:schemeClr val="tx1"/>
              </a:buClr>
              <a:buNone/>
            </a:pPr>
            <a:endParaRPr lang="en-US" sz="1800" dirty="0"/>
          </a:p>
          <a:p>
            <a:pPr lvl="1">
              <a:buClr>
                <a:schemeClr val="tx1"/>
              </a:buClr>
              <a:buFont typeface="Courier New" panose="02070309020205020404" pitchFamily="49" charset="0"/>
              <a:buChar char="o"/>
            </a:pPr>
            <a:r>
              <a:rPr lang="en-US" sz="1800" dirty="0"/>
              <a:t>UN sanctions  and  pandemic closing are having a large impact, external trade near zero.</a:t>
            </a:r>
          </a:p>
          <a:p>
            <a:pPr marL="457200" lvl="1" indent="0">
              <a:buClr>
                <a:schemeClr val="tx1"/>
              </a:buClr>
              <a:buNone/>
            </a:pPr>
            <a:endParaRPr lang="en-US" sz="1800" dirty="0"/>
          </a:p>
          <a:p>
            <a:pPr lvl="1">
              <a:buClr>
                <a:schemeClr val="tx1"/>
              </a:buClr>
              <a:buFont typeface="Courier New" panose="02070309020205020404" pitchFamily="49" charset="0"/>
              <a:buChar char="o"/>
            </a:pPr>
            <a:r>
              <a:rPr lang="en-US" sz="1800" dirty="0"/>
              <a:t>Money stabilized but monetary, fiscal policy tight.  Government is starving itself,  privatizing a few assets.  Little investment. Prices are volatile leading to speculation.</a:t>
            </a:r>
          </a:p>
          <a:p>
            <a:pPr marL="457200" lvl="1" indent="0">
              <a:buClr>
                <a:schemeClr val="tx1"/>
              </a:buClr>
              <a:buNone/>
            </a:pPr>
            <a:endParaRPr lang="en-US" sz="1800" dirty="0"/>
          </a:p>
          <a:p>
            <a:pPr lvl="1">
              <a:buClr>
                <a:schemeClr val="tx1"/>
              </a:buClr>
              <a:buFont typeface="Courier New" panose="02070309020205020404" pitchFamily="49" charset="0"/>
              <a:buChar char="o"/>
            </a:pPr>
            <a:r>
              <a:rPr lang="en-US" sz="1800" dirty="0"/>
              <a:t>Pandemic  controls likely stifling emergent markets. Some in Pyongyang no doubt </a:t>
            </a:r>
            <a:r>
              <a:rPr lang="en-US" sz="1800" b="1" dirty="0"/>
              <a:t>approve</a:t>
            </a:r>
            <a:r>
              <a:rPr lang="en-US" sz="1800" dirty="0"/>
              <a:t>.</a:t>
            </a:r>
          </a:p>
          <a:p>
            <a:pPr marL="457200" lvl="1" indent="0">
              <a:buClr>
                <a:schemeClr val="tx1"/>
              </a:buClr>
              <a:buNone/>
            </a:pPr>
            <a:endParaRPr lang="en-US" sz="1800" dirty="0"/>
          </a:p>
          <a:p>
            <a:pPr lvl="1">
              <a:buClr>
                <a:schemeClr val="tx1"/>
              </a:buClr>
              <a:buFont typeface="Courier New" panose="02070309020205020404" pitchFamily="49" charset="0"/>
              <a:buChar char="o"/>
            </a:pPr>
            <a:r>
              <a:rPr lang="en-US" sz="1800" dirty="0"/>
              <a:t>Is there hope for reform under Kim Jong Un?</a:t>
            </a:r>
          </a:p>
          <a:p>
            <a:pPr lvl="2">
              <a:buClr>
                <a:schemeClr val="tx1"/>
              </a:buClr>
              <a:buFont typeface="Courier New" panose="02070309020205020404" pitchFamily="49" charset="0"/>
              <a:buChar char="o"/>
            </a:pPr>
            <a:r>
              <a:rPr lang="en-US" sz="1800" dirty="0"/>
              <a:t>“Bottom Up” Marketization Underway</a:t>
            </a:r>
          </a:p>
          <a:p>
            <a:pPr lvl="2">
              <a:buClr>
                <a:schemeClr val="tx1"/>
              </a:buClr>
              <a:buFont typeface="Courier New" panose="02070309020205020404" pitchFamily="49" charset="0"/>
              <a:buChar char="o"/>
            </a:pPr>
            <a:r>
              <a:rPr lang="en-US" sz="1800" dirty="0"/>
              <a:t>“Top Down”  Macro / Micro Support Needed </a:t>
            </a:r>
          </a:p>
          <a:p>
            <a:pPr marL="914400" lvl="2" indent="0">
              <a:buClr>
                <a:schemeClr val="tx1"/>
              </a:buClr>
              <a:buNone/>
            </a:pPr>
            <a:endParaRPr lang="en-US" sz="1800" dirty="0"/>
          </a:p>
          <a:p>
            <a:pPr lvl="1">
              <a:buClr>
                <a:schemeClr val="tx1"/>
              </a:buClr>
              <a:buFont typeface="Courier New" panose="02070309020205020404" pitchFamily="49" charset="0"/>
              <a:buChar char="o"/>
            </a:pPr>
            <a:r>
              <a:rPr lang="en-US" sz="1700" dirty="0"/>
              <a:t>2021 a lost year.  Worst since “great famine”.</a:t>
            </a:r>
          </a:p>
          <a:p>
            <a:pPr lvl="1">
              <a:buClr>
                <a:schemeClr val="tx1"/>
              </a:buClr>
              <a:buFont typeface="Courier New" panose="02070309020205020404" pitchFamily="49" charset="0"/>
              <a:buChar char="o"/>
            </a:pPr>
            <a:r>
              <a:rPr lang="en-US" sz="1700" dirty="0"/>
              <a:t>2022 trying to adjust, so far not well.</a:t>
            </a:r>
          </a:p>
          <a:p>
            <a:pPr marL="457200" lvl="1" indent="0">
              <a:buClr>
                <a:schemeClr val="tx1"/>
              </a:buClr>
              <a:buNone/>
            </a:pPr>
            <a:endParaRPr lang="en-US" sz="2000" dirty="0"/>
          </a:p>
          <a:p>
            <a:pPr marL="457200" lvl="1" indent="0">
              <a:buNone/>
            </a:pPr>
            <a:endParaRPr lang="en-US" sz="2000" dirty="0"/>
          </a:p>
        </p:txBody>
      </p:sp>
      <p:sp>
        <p:nvSpPr>
          <p:cNvPr id="5" name="Date Placeholder 4">
            <a:extLst>
              <a:ext uri="{FF2B5EF4-FFF2-40B4-BE49-F238E27FC236}">
                <a16:creationId xmlns:a16="http://schemas.microsoft.com/office/drawing/2014/main" id="{A604741C-87ED-4DF4-ADC2-9D98FBD198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9656B3A-8603-4372-9574-4F70A05BE7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68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8E96EC-D1DF-478C-AFDE-2215020C9F57}"/>
              </a:ext>
            </a:extLst>
          </p:cNvPr>
          <p:cNvSpPr>
            <a:spLocks noGrp="1"/>
          </p:cNvSpPr>
          <p:nvPr>
            <p:ph type="title"/>
          </p:nvPr>
        </p:nvSpPr>
        <p:spPr>
          <a:xfrm>
            <a:off x="586478" y="1683756"/>
            <a:ext cx="3115265" cy="2396359"/>
          </a:xfrm>
        </p:spPr>
        <p:txBody>
          <a:bodyPr anchor="b">
            <a:normAutofit/>
          </a:bodyPr>
          <a:lstStyle/>
          <a:p>
            <a:pPr algn="r"/>
            <a:r>
              <a:rPr lang="en-US" sz="3100" b="1" dirty="0">
                <a:solidFill>
                  <a:srgbClr val="FFFFFF"/>
                </a:solidFill>
              </a:rPr>
              <a:t>But reform not extended to farmers and state employees—most of the population</a:t>
            </a:r>
          </a:p>
        </p:txBody>
      </p:sp>
      <p:graphicFrame>
        <p:nvGraphicFramePr>
          <p:cNvPr id="7" name="Content Placeholder 2">
            <a:extLst>
              <a:ext uri="{FF2B5EF4-FFF2-40B4-BE49-F238E27FC236}">
                <a16:creationId xmlns:a16="http://schemas.microsoft.com/office/drawing/2014/main" id="{FCFFF1F1-69EE-4E0C-B1A7-EE8DBAB31816}"/>
              </a:ext>
            </a:extLst>
          </p:cNvPr>
          <p:cNvGraphicFramePr>
            <a:graphicFrameLocks noGrp="1"/>
          </p:cNvGraphicFramePr>
          <p:nvPr>
            <p:ph idx="1"/>
          </p:nvPr>
        </p:nvGraphicFramePr>
        <p:xfrm>
          <a:off x="4921677" y="203200"/>
          <a:ext cx="6666833" cy="644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105D564-CF2A-418B-B788-FE0BE192E7CF}"/>
                  </a:ext>
                </a:extLst>
              </p14:cNvPr>
              <p14:cNvContentPartPr/>
              <p14:nvPr/>
            </p14:nvContentPartPr>
            <p14:xfrm>
              <a:off x="2565360" y="793800"/>
              <a:ext cx="360" cy="360"/>
            </p14:xfrm>
          </p:contentPart>
        </mc:Choice>
        <mc:Fallback xmlns="">
          <p:pic>
            <p:nvPicPr>
              <p:cNvPr id="3" name="Ink 2">
                <a:extLst>
                  <a:ext uri="{FF2B5EF4-FFF2-40B4-BE49-F238E27FC236}">
                    <a16:creationId xmlns:a16="http://schemas.microsoft.com/office/drawing/2014/main" id="{D105D564-CF2A-418B-B788-FE0BE192E7CF}"/>
                  </a:ext>
                </a:extLst>
              </p:cNvPr>
              <p:cNvPicPr/>
              <p:nvPr/>
            </p:nvPicPr>
            <p:blipFill>
              <a:blip r:embed="rId8"/>
              <a:stretch>
                <a:fillRect/>
              </a:stretch>
            </p:blipFill>
            <p:spPr>
              <a:xfrm>
                <a:off x="2549520" y="730440"/>
                <a:ext cx="31680" cy="127080"/>
              </a:xfrm>
              <a:prstGeom prst="rect">
                <a:avLst/>
              </a:prstGeom>
            </p:spPr>
          </p:pic>
        </mc:Fallback>
      </mc:AlternateContent>
      <p:sp>
        <p:nvSpPr>
          <p:cNvPr id="4" name="Date Placeholder 3">
            <a:extLst>
              <a:ext uri="{FF2B5EF4-FFF2-40B4-BE49-F238E27FC236}">
                <a16:creationId xmlns:a16="http://schemas.microsoft.com/office/drawing/2014/main" id="{40217903-F1FD-4E96-8673-8105B179E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5" name="Footer Placeholder 4">
            <a:extLst>
              <a:ext uri="{FF2B5EF4-FFF2-40B4-BE49-F238E27FC236}">
                <a16:creationId xmlns:a16="http://schemas.microsoft.com/office/drawing/2014/main" id="{9363FAA7-547B-4B90-93FD-C1257B638B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6" name="Slide Number Placeholder 5">
            <a:extLst>
              <a:ext uri="{FF2B5EF4-FFF2-40B4-BE49-F238E27FC236}">
                <a16:creationId xmlns:a16="http://schemas.microsoft.com/office/drawing/2014/main" id="{07C03C61-B440-4EA0-AD81-709855D5F3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550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8E96EC-D1DF-478C-AFDE-2215020C9F57}"/>
              </a:ext>
            </a:extLst>
          </p:cNvPr>
          <p:cNvSpPr>
            <a:spLocks noGrp="1"/>
          </p:cNvSpPr>
          <p:nvPr>
            <p:ph type="title"/>
          </p:nvPr>
        </p:nvSpPr>
        <p:spPr>
          <a:xfrm>
            <a:off x="586478" y="1683756"/>
            <a:ext cx="3115265" cy="2396359"/>
          </a:xfrm>
        </p:spPr>
        <p:txBody>
          <a:bodyPr anchor="b">
            <a:normAutofit/>
          </a:bodyPr>
          <a:lstStyle/>
          <a:p>
            <a:pPr algn="r"/>
            <a:r>
              <a:rPr lang="en-US" sz="3100" b="1" dirty="0">
                <a:solidFill>
                  <a:srgbClr val="FFFFFF"/>
                </a:solidFill>
              </a:rPr>
              <a:t>And dual wages system exploded, leading to massive state corruption.</a:t>
            </a:r>
          </a:p>
        </p:txBody>
      </p:sp>
      <p:graphicFrame>
        <p:nvGraphicFramePr>
          <p:cNvPr id="7" name="Content Placeholder 2">
            <a:extLst>
              <a:ext uri="{FF2B5EF4-FFF2-40B4-BE49-F238E27FC236}">
                <a16:creationId xmlns:a16="http://schemas.microsoft.com/office/drawing/2014/main" id="{FCFFF1F1-69EE-4E0C-B1A7-EE8DBAB31816}"/>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6DAD4CF-2475-467A-9BDB-ED1F1AC70647}"/>
                  </a:ext>
                </a:extLst>
              </p14:cNvPr>
              <p14:cNvContentPartPr/>
              <p14:nvPr/>
            </p14:nvContentPartPr>
            <p14:xfrm>
              <a:off x="10350360" y="291960"/>
              <a:ext cx="360" cy="360"/>
            </p14:xfrm>
          </p:contentPart>
        </mc:Choice>
        <mc:Fallback xmlns="">
          <p:pic>
            <p:nvPicPr>
              <p:cNvPr id="3" name="Ink 2">
                <a:extLst>
                  <a:ext uri="{FF2B5EF4-FFF2-40B4-BE49-F238E27FC236}">
                    <a16:creationId xmlns:a16="http://schemas.microsoft.com/office/drawing/2014/main" id="{66DAD4CF-2475-467A-9BDB-ED1F1AC70647}"/>
                  </a:ext>
                </a:extLst>
              </p:cNvPr>
              <p:cNvPicPr/>
              <p:nvPr/>
            </p:nvPicPr>
            <p:blipFill>
              <a:blip r:embed="rId8"/>
              <a:stretch>
                <a:fillRect/>
              </a:stretch>
            </p:blipFill>
            <p:spPr>
              <a:xfrm>
                <a:off x="10334520" y="228600"/>
                <a:ext cx="31680" cy="127080"/>
              </a:xfrm>
              <a:prstGeom prst="rect">
                <a:avLst/>
              </a:prstGeom>
            </p:spPr>
          </p:pic>
        </mc:Fallback>
      </mc:AlternateContent>
      <p:sp>
        <p:nvSpPr>
          <p:cNvPr id="4" name="Date Placeholder 3">
            <a:extLst>
              <a:ext uri="{FF2B5EF4-FFF2-40B4-BE49-F238E27FC236}">
                <a16:creationId xmlns:a16="http://schemas.microsoft.com/office/drawing/2014/main" id="{7C99D114-B9B1-4763-A365-6F382E27C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5" name="Footer Placeholder 4">
            <a:extLst>
              <a:ext uri="{FF2B5EF4-FFF2-40B4-BE49-F238E27FC236}">
                <a16:creationId xmlns:a16="http://schemas.microsoft.com/office/drawing/2014/main" id="{270F4B56-5300-4CBB-AA4D-BE5A452592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6" name="Slide Number Placeholder 5">
            <a:extLst>
              <a:ext uri="{FF2B5EF4-FFF2-40B4-BE49-F238E27FC236}">
                <a16:creationId xmlns:a16="http://schemas.microsoft.com/office/drawing/2014/main" id="{27E875A2-DF8C-4306-AA9B-45E3BBA5BB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11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14849C-5B44-4520-88F0-9531E67EBA66}"/>
              </a:ext>
            </a:extLst>
          </p:cNvPr>
          <p:cNvSpPr>
            <a:spLocks noGrp="1"/>
          </p:cNvSpPr>
          <p:nvPr>
            <p:ph type="title"/>
          </p:nvPr>
        </p:nvSpPr>
        <p:spPr>
          <a:xfrm>
            <a:off x="586478" y="1683756"/>
            <a:ext cx="3115265" cy="2396359"/>
          </a:xfrm>
        </p:spPr>
        <p:txBody>
          <a:bodyPr anchor="b">
            <a:normAutofit fontScale="90000"/>
          </a:bodyPr>
          <a:lstStyle/>
          <a:p>
            <a:pPr algn="r"/>
            <a:r>
              <a:rPr lang="en-US" sz="4000" dirty="0">
                <a:solidFill>
                  <a:srgbClr val="FFFFFF"/>
                </a:solidFill>
              </a:rPr>
              <a:t>Whatever they did, It worked to stabilize the won.</a:t>
            </a:r>
          </a:p>
        </p:txBody>
      </p:sp>
      <p:graphicFrame>
        <p:nvGraphicFramePr>
          <p:cNvPr id="4" name="Content Placeholder 3">
            <a:extLst>
              <a:ext uri="{FF2B5EF4-FFF2-40B4-BE49-F238E27FC236}">
                <a16:creationId xmlns:a16="http://schemas.microsoft.com/office/drawing/2014/main" id="{1429E29A-05A4-49EF-BB5A-FCB949795455}"/>
              </a:ext>
            </a:extLst>
          </p:cNvPr>
          <p:cNvGraphicFramePr>
            <a:graphicFrameLocks noGrp="1"/>
          </p:cNvGraphicFramePr>
          <p:nvPr>
            <p:ph idx="1"/>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DE8454FC-E8B2-4548-A7C7-6B74C705CF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5" name="Footer Placeholder 4">
            <a:extLst>
              <a:ext uri="{FF2B5EF4-FFF2-40B4-BE49-F238E27FC236}">
                <a16:creationId xmlns:a16="http://schemas.microsoft.com/office/drawing/2014/main" id="{983500C1-1193-4032-89DF-2E75E26404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6" name="Slide Number Placeholder 5">
            <a:extLst>
              <a:ext uri="{FF2B5EF4-FFF2-40B4-BE49-F238E27FC236}">
                <a16:creationId xmlns:a16="http://schemas.microsoft.com/office/drawing/2014/main" id="{E07CA867-DF69-442B-920D-C66C5DF58C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55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FB5433-F803-42D7-BEFE-DC237C8C8FC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Then came sanctions and coronavirus</a:t>
            </a:r>
          </a:p>
        </p:txBody>
      </p:sp>
      <p:graphicFrame>
        <p:nvGraphicFramePr>
          <p:cNvPr id="5" name="Content Placeholder 2">
            <a:extLst>
              <a:ext uri="{FF2B5EF4-FFF2-40B4-BE49-F238E27FC236}">
                <a16:creationId xmlns:a16="http://schemas.microsoft.com/office/drawing/2014/main" id="{9A666552-0A8A-4EF1-BBD0-AD8CBC5F43E9}"/>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6AA4131E-34F4-4F4C-B724-173E5CE105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4" name="Footer Placeholder 3">
            <a:extLst>
              <a:ext uri="{FF2B5EF4-FFF2-40B4-BE49-F238E27FC236}">
                <a16:creationId xmlns:a16="http://schemas.microsoft.com/office/drawing/2014/main" id="{99ACF587-66BD-4D0B-99A1-B1BFBDB37A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p>
        </p:txBody>
      </p:sp>
      <p:sp>
        <p:nvSpPr>
          <p:cNvPr id="6" name="Slide Number Placeholder 5">
            <a:extLst>
              <a:ext uri="{FF2B5EF4-FFF2-40B4-BE49-F238E27FC236}">
                <a16:creationId xmlns:a16="http://schemas.microsoft.com/office/drawing/2014/main" id="{CE3DC1BF-21B5-4CE4-BE7F-D0B13D488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98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23514-C9A3-809B-ACF3-0F8E5924EE79}"/>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Basics,  Is North Korean Won Really Money?</a:t>
            </a:r>
          </a:p>
        </p:txBody>
      </p:sp>
      <p:sp>
        <p:nvSpPr>
          <p:cNvPr id="44" name="Content Placeholder 2">
            <a:extLst>
              <a:ext uri="{FF2B5EF4-FFF2-40B4-BE49-F238E27FC236}">
                <a16:creationId xmlns:a16="http://schemas.microsoft.com/office/drawing/2014/main" id="{D962A1E4-357A-4357-EB77-4E0562EB7BD4}"/>
              </a:ext>
            </a:extLst>
          </p:cNvPr>
          <p:cNvSpPr>
            <a:spLocks noGrp="1"/>
          </p:cNvSpPr>
          <p:nvPr>
            <p:ph idx="1"/>
          </p:nvPr>
        </p:nvSpPr>
        <p:spPr>
          <a:xfrm>
            <a:off x="4810259" y="649480"/>
            <a:ext cx="6555347" cy="5546047"/>
          </a:xfrm>
        </p:spPr>
        <p:txBody>
          <a:bodyPr anchor="ctr">
            <a:normAutofit lnSpcReduction="10000"/>
          </a:bodyPr>
          <a:lstStyle/>
          <a:p>
            <a:r>
              <a:rPr lang="en-US" sz="2400" dirty="0">
                <a:solidFill>
                  <a:srgbClr val="0070C0"/>
                </a:solidFill>
              </a:rPr>
              <a:t>Medium of Exchange</a:t>
            </a:r>
            <a:r>
              <a:rPr lang="en-US" sz="2400" dirty="0"/>
              <a:t>.  </a:t>
            </a:r>
          </a:p>
          <a:p>
            <a:pPr lvl="1"/>
            <a:r>
              <a:rPr lang="en-US" dirty="0"/>
              <a:t>But state planning system and rations still exist on a large scale, especially in state employment  and enterprise sector. Money usually works but often you also need a permission slip.</a:t>
            </a:r>
          </a:p>
          <a:p>
            <a:r>
              <a:rPr lang="en-US" sz="2400" dirty="0">
                <a:solidFill>
                  <a:srgbClr val="0070C0"/>
                </a:solidFill>
              </a:rPr>
              <a:t> Measure of value, Numiere</a:t>
            </a:r>
            <a:r>
              <a:rPr lang="en-US" sz="2400" dirty="0"/>
              <a:t>. </a:t>
            </a:r>
          </a:p>
          <a:p>
            <a:pPr lvl="1"/>
            <a:r>
              <a:rPr lang="en-US" dirty="0"/>
              <a:t>This is a big problem since it seems there are at least two prices for everything, state set price or value and market value.</a:t>
            </a:r>
          </a:p>
          <a:p>
            <a:r>
              <a:rPr lang="en-US" sz="2400" dirty="0"/>
              <a:t> </a:t>
            </a:r>
            <a:r>
              <a:rPr lang="en-US" sz="2400" dirty="0">
                <a:solidFill>
                  <a:srgbClr val="0070C0"/>
                </a:solidFill>
              </a:rPr>
              <a:t>Store of Value</a:t>
            </a:r>
          </a:p>
          <a:p>
            <a:pPr lvl="1"/>
            <a:r>
              <a:rPr lang="en-US" dirty="0"/>
              <a:t>This is what is changing, fast.  Rations had no store of value, nor did inflation prone won. But dollars and yuan have store of value  and are lending stability to won, making savings possible. A very big change. </a:t>
            </a:r>
          </a:p>
        </p:txBody>
      </p:sp>
      <p:sp>
        <p:nvSpPr>
          <p:cNvPr id="3" name="Date Placeholder 2">
            <a:extLst>
              <a:ext uri="{FF2B5EF4-FFF2-40B4-BE49-F238E27FC236}">
                <a16:creationId xmlns:a16="http://schemas.microsoft.com/office/drawing/2014/main" id="{321C4694-D969-E887-A7F0-2B9819117F0D}"/>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F0218FF5-C1C6-FE8C-E396-809D65793CB7}"/>
              </a:ext>
            </a:extLst>
          </p:cNvPr>
          <p:cNvSpPr>
            <a:spLocks noGrp="1"/>
          </p:cNvSpPr>
          <p:nvPr>
            <p:ph type="ftr" sz="quarter" idx="11"/>
          </p:nvPr>
        </p:nvSpPr>
        <p:spPr/>
        <p:txBody>
          <a:bodyPr/>
          <a:lstStyle/>
          <a:p>
            <a:r>
              <a:rPr lang="en-US"/>
              <a:t>William B. Brown  NAEIA.com</a:t>
            </a:r>
          </a:p>
        </p:txBody>
      </p:sp>
      <p:sp>
        <p:nvSpPr>
          <p:cNvPr id="5" name="Slide Number Placeholder 4">
            <a:extLst>
              <a:ext uri="{FF2B5EF4-FFF2-40B4-BE49-F238E27FC236}">
                <a16:creationId xmlns:a16="http://schemas.microsoft.com/office/drawing/2014/main" id="{F5F8FF99-4A2F-3C6A-27E2-54C2E6134356}"/>
              </a:ext>
            </a:extLst>
          </p:cNvPr>
          <p:cNvSpPr>
            <a:spLocks noGrp="1"/>
          </p:cNvSpPr>
          <p:nvPr>
            <p:ph type="sldNum" sz="quarter" idx="12"/>
          </p:nvPr>
        </p:nvSpPr>
        <p:spPr/>
        <p:txBody>
          <a:bodyPr/>
          <a:lstStyle/>
          <a:p>
            <a:fld id="{78691DA4-D656-4E8E-92A0-590377A99F50}" type="slidenum">
              <a:rPr lang="en-US" smtClean="0"/>
              <a:t>24</a:t>
            </a:fld>
            <a:endParaRPr lang="en-US"/>
          </a:p>
        </p:txBody>
      </p:sp>
    </p:spTree>
    <p:extLst>
      <p:ext uri="{BB962C8B-B14F-4D97-AF65-F5344CB8AC3E}">
        <p14:creationId xmlns:p14="http://schemas.microsoft.com/office/powerpoint/2010/main" val="2516705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7B209-40FB-45CE-8953-49BD8B837FC9}"/>
              </a:ext>
            </a:extLst>
          </p:cNvPr>
          <p:cNvSpPr>
            <a:spLocks noGrp="1"/>
          </p:cNvSpPr>
          <p:nvPr>
            <p:ph type="title"/>
          </p:nvPr>
        </p:nvSpPr>
        <p:spPr>
          <a:xfrm>
            <a:off x="586478" y="1683756"/>
            <a:ext cx="3115265" cy="3923250"/>
          </a:xfrm>
        </p:spPr>
        <p:txBody>
          <a:bodyPr anchor="b">
            <a:normAutofit fontScale="90000"/>
          </a:bodyPr>
          <a:lstStyle/>
          <a:p>
            <a:pPr algn="r"/>
            <a:r>
              <a:rPr lang="en-US" sz="4000" dirty="0">
                <a:solidFill>
                  <a:srgbClr val="FFFFFF"/>
                </a:solidFill>
              </a:rPr>
              <a:t> History of Money in Korea:  </a:t>
            </a:r>
            <a:br>
              <a:rPr lang="en-US" sz="4000" dirty="0">
                <a:solidFill>
                  <a:srgbClr val="FFFFFF"/>
                </a:solidFill>
              </a:rPr>
            </a:br>
            <a:br>
              <a:rPr lang="en-US" sz="4000" dirty="0">
                <a:solidFill>
                  <a:srgbClr val="FFFFFF"/>
                </a:solidFill>
              </a:rPr>
            </a:br>
            <a:r>
              <a:rPr lang="en-US" sz="4000" dirty="0">
                <a:solidFill>
                  <a:srgbClr val="FFFFFF"/>
                </a:solidFill>
              </a:rPr>
              <a:t>More sophisticated than we usually think.</a:t>
            </a:r>
            <a:endParaRPr lang="en-US" sz="4000" b="1" dirty="0">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679E2F1-7567-4AAF-B250-839A0C7FB668}"/>
                  </a:ext>
                </a:extLst>
              </p14:cNvPr>
              <p14:cNvContentPartPr/>
              <p14:nvPr/>
            </p14:nvContentPartPr>
            <p14:xfrm>
              <a:off x="7956720" y="1835280"/>
              <a:ext cx="360" cy="360"/>
            </p14:xfrm>
          </p:contentPart>
        </mc:Choice>
        <mc:Fallback xmlns="">
          <p:pic>
            <p:nvPicPr>
              <p:cNvPr id="3" name="Ink 2">
                <a:extLst>
                  <a:ext uri="{FF2B5EF4-FFF2-40B4-BE49-F238E27FC236}">
                    <a16:creationId xmlns:a16="http://schemas.microsoft.com/office/drawing/2014/main" id="{B679E2F1-7567-4AAF-B250-839A0C7FB668}"/>
                  </a:ext>
                </a:extLst>
              </p:cNvPr>
              <p:cNvPicPr/>
              <p:nvPr/>
            </p:nvPicPr>
            <p:blipFill>
              <a:blip r:embed="rId3"/>
              <a:stretch>
                <a:fillRect/>
              </a:stretch>
            </p:blipFill>
            <p:spPr>
              <a:xfrm>
                <a:off x="7940880" y="1771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BB14EB6-5F65-415C-8A46-396EB9CCFA77}"/>
                  </a:ext>
                </a:extLst>
              </p14:cNvPr>
              <p14:cNvContentPartPr/>
              <p14:nvPr/>
            </p14:nvContentPartPr>
            <p14:xfrm>
              <a:off x="7461360" y="2476440"/>
              <a:ext cx="360" cy="360"/>
            </p14:xfrm>
          </p:contentPart>
        </mc:Choice>
        <mc:Fallback xmlns="">
          <p:pic>
            <p:nvPicPr>
              <p:cNvPr id="4" name="Ink 3">
                <a:extLst>
                  <a:ext uri="{FF2B5EF4-FFF2-40B4-BE49-F238E27FC236}">
                    <a16:creationId xmlns:a16="http://schemas.microsoft.com/office/drawing/2014/main" id="{8BB14EB6-5F65-415C-8A46-396EB9CCFA77}"/>
                  </a:ext>
                </a:extLst>
              </p:cNvPr>
              <p:cNvPicPr/>
              <p:nvPr/>
            </p:nvPicPr>
            <p:blipFill>
              <a:blip r:embed="rId3"/>
              <a:stretch>
                <a:fillRect/>
              </a:stretch>
            </p:blipFill>
            <p:spPr>
              <a:xfrm>
                <a:off x="7445520" y="2413080"/>
                <a:ext cx="31680" cy="127080"/>
              </a:xfrm>
              <a:prstGeom prst="rect">
                <a:avLst/>
              </a:prstGeom>
            </p:spPr>
          </p:pic>
        </mc:Fallback>
      </mc:AlternateContent>
      <p:sp>
        <p:nvSpPr>
          <p:cNvPr id="6" name="Content Placeholder 5">
            <a:extLst>
              <a:ext uri="{FF2B5EF4-FFF2-40B4-BE49-F238E27FC236}">
                <a16:creationId xmlns:a16="http://schemas.microsoft.com/office/drawing/2014/main" id="{554708F6-8141-9800-3635-026F3F53C994}"/>
              </a:ext>
            </a:extLst>
          </p:cNvPr>
          <p:cNvSpPr>
            <a:spLocks noGrp="1"/>
          </p:cNvSpPr>
          <p:nvPr>
            <p:ph idx="1"/>
          </p:nvPr>
        </p:nvSpPr>
        <p:spPr>
          <a:xfrm>
            <a:off x="4149090" y="605790"/>
            <a:ext cx="7315200" cy="6035040"/>
          </a:xfrm>
        </p:spPr>
        <p:txBody>
          <a:bodyPr>
            <a:normAutofit fontScale="62500" lnSpcReduction="20000"/>
          </a:bodyPr>
          <a:lstStyle/>
          <a:p>
            <a:pPr lvl="1"/>
            <a:endParaRPr lang="en-US" sz="2000" dirty="0"/>
          </a:p>
          <a:p>
            <a:r>
              <a:rPr lang="en-US" sz="3200" dirty="0"/>
              <a:t>Ancient Korea had sophisticated </a:t>
            </a:r>
            <a:r>
              <a:rPr lang="en-US" sz="3200" b="1" dirty="0"/>
              <a:t>co</a:t>
            </a:r>
            <a:r>
              <a:rPr lang="en-US" sz="3200" dirty="0"/>
              <a:t>pper coin system using Chinese and Korean coins. Values often linked to rice and cloth by the King for tax purposes. Korea also probably used Chinese paper or fiat money long before West, but Kings inflated it away.</a:t>
            </a:r>
          </a:p>
          <a:p>
            <a:pPr marL="0" indent="0">
              <a:buNone/>
            </a:pPr>
            <a:endParaRPr lang="en-US" sz="3200" dirty="0"/>
          </a:p>
          <a:p>
            <a:r>
              <a:rPr lang="en-US" sz="3200" i="1" dirty="0">
                <a:solidFill>
                  <a:srgbClr val="0070C0"/>
                </a:solidFill>
              </a:rPr>
              <a:t>This degenerated in late Chosun Dynasty into a dollarized system much like today’s North Korea and for the same reasons. </a:t>
            </a:r>
            <a:r>
              <a:rPr lang="en-US" sz="3200" dirty="0"/>
              <a:t>Poorly developed credit system unlike Japanese banking system. Ruling classes afraid  ordinary people would use money, credit to buy their farms.  Extensive curb market using pooled resources.  Pawn shops created collateral.</a:t>
            </a:r>
          </a:p>
          <a:p>
            <a:endParaRPr lang="en-US" sz="3200" dirty="0"/>
          </a:p>
          <a:p>
            <a:r>
              <a:rPr lang="en-US" sz="3200" dirty="0"/>
              <a:t>Japanese era—Japanese, Korean banks and yen currency, well advanced.</a:t>
            </a:r>
          </a:p>
          <a:p>
            <a:endParaRPr lang="en-US" sz="3200" dirty="0"/>
          </a:p>
          <a:p>
            <a:r>
              <a:rPr lang="en-US" sz="3200" dirty="0"/>
              <a:t>1945-1993:  Kim Il Sung socialist </a:t>
            </a:r>
            <a:r>
              <a:rPr lang="en-US" sz="3200" b="1" dirty="0"/>
              <a:t>ration</a:t>
            </a:r>
            <a:r>
              <a:rPr lang="en-US" sz="3200" dirty="0"/>
              <a:t> system </a:t>
            </a:r>
            <a:r>
              <a:rPr lang="en-US" sz="3200" dirty="0">
                <a:solidFill>
                  <a:srgbClr val="0070C0"/>
                </a:solidFill>
              </a:rPr>
              <a:t>replaced money by 1956</a:t>
            </a:r>
            <a:r>
              <a:rPr lang="en-US" sz="3200" dirty="0"/>
              <a:t>, centrally commanded economy, multiple devaluations, huge drop in productivity, aid dependent, famine</a:t>
            </a:r>
          </a:p>
          <a:p>
            <a:pPr marL="0" indent="0">
              <a:buNone/>
            </a:pPr>
            <a:endParaRPr lang="en-US" sz="3200" dirty="0"/>
          </a:p>
          <a:p>
            <a:r>
              <a:rPr lang="en-US" sz="3200" dirty="0"/>
              <a:t>1994-2010: KJI </a:t>
            </a:r>
            <a:r>
              <a:rPr lang="en-US" sz="3200" b="1" dirty="0"/>
              <a:t>mixed ration-won </a:t>
            </a:r>
            <a:r>
              <a:rPr lang="en-US" sz="3200" dirty="0"/>
              <a:t>money economy, hyperinflation, dollarization</a:t>
            </a:r>
          </a:p>
          <a:p>
            <a:endParaRPr lang="en-US" dirty="0"/>
          </a:p>
        </p:txBody>
      </p:sp>
      <p:sp>
        <p:nvSpPr>
          <p:cNvPr id="5" name="Date Placeholder 4">
            <a:extLst>
              <a:ext uri="{FF2B5EF4-FFF2-40B4-BE49-F238E27FC236}">
                <a16:creationId xmlns:a16="http://schemas.microsoft.com/office/drawing/2014/main" id="{8B62BD9B-91F3-D4AA-72FA-7E1EE3359E66}"/>
              </a:ext>
            </a:extLst>
          </p:cNvPr>
          <p:cNvSpPr>
            <a:spLocks noGrp="1"/>
          </p:cNvSpPr>
          <p:nvPr>
            <p:ph type="dt" sz="half" idx="10"/>
          </p:nvPr>
        </p:nvSpPr>
        <p:spPr/>
        <p:txBody>
          <a:bodyPr/>
          <a:lstStyle/>
          <a:p>
            <a:r>
              <a:rPr lang="en-US"/>
              <a:t>10/25/2022</a:t>
            </a:r>
          </a:p>
        </p:txBody>
      </p:sp>
      <p:sp>
        <p:nvSpPr>
          <p:cNvPr id="7" name="Footer Placeholder 6">
            <a:extLst>
              <a:ext uri="{FF2B5EF4-FFF2-40B4-BE49-F238E27FC236}">
                <a16:creationId xmlns:a16="http://schemas.microsoft.com/office/drawing/2014/main" id="{51A6313F-7EA2-CFE3-DA67-97D2B3ADC9C7}"/>
              </a:ext>
            </a:extLst>
          </p:cNvPr>
          <p:cNvSpPr>
            <a:spLocks noGrp="1"/>
          </p:cNvSpPr>
          <p:nvPr>
            <p:ph type="ftr" sz="quarter" idx="11"/>
          </p:nvPr>
        </p:nvSpPr>
        <p:spPr/>
        <p:txBody>
          <a:bodyPr/>
          <a:lstStyle/>
          <a:p>
            <a:r>
              <a:rPr lang="en-US"/>
              <a:t>William B. Brown  NAEIA.com</a:t>
            </a:r>
          </a:p>
        </p:txBody>
      </p:sp>
      <p:sp>
        <p:nvSpPr>
          <p:cNvPr id="8" name="Slide Number Placeholder 7">
            <a:extLst>
              <a:ext uri="{FF2B5EF4-FFF2-40B4-BE49-F238E27FC236}">
                <a16:creationId xmlns:a16="http://schemas.microsoft.com/office/drawing/2014/main" id="{83A05AC8-6F4D-D614-52B4-27E6B8608AE6}"/>
              </a:ext>
            </a:extLst>
          </p:cNvPr>
          <p:cNvSpPr>
            <a:spLocks noGrp="1"/>
          </p:cNvSpPr>
          <p:nvPr>
            <p:ph type="sldNum" sz="quarter" idx="12"/>
          </p:nvPr>
        </p:nvSpPr>
        <p:spPr/>
        <p:txBody>
          <a:bodyPr/>
          <a:lstStyle/>
          <a:p>
            <a:fld id="{78691DA4-D656-4E8E-92A0-590377A99F50}" type="slidenum">
              <a:rPr lang="en-US" smtClean="0"/>
              <a:t>25</a:t>
            </a:fld>
            <a:endParaRPr lang="en-US"/>
          </a:p>
        </p:txBody>
      </p:sp>
    </p:spTree>
    <p:extLst>
      <p:ext uri="{BB962C8B-B14F-4D97-AF65-F5344CB8AC3E}">
        <p14:creationId xmlns:p14="http://schemas.microsoft.com/office/powerpoint/2010/main" val="79067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E44214-DBFD-DFA8-9554-759051EB98F0}"/>
              </a:ext>
            </a:extLst>
          </p:cNvPr>
          <p:cNvSpPr>
            <a:spLocks noGrp="1"/>
          </p:cNvSpPr>
          <p:nvPr>
            <p:ph type="title"/>
          </p:nvPr>
        </p:nvSpPr>
        <p:spPr>
          <a:xfrm>
            <a:off x="838200" y="1195697"/>
            <a:ext cx="3200400" cy="4238118"/>
          </a:xfrm>
        </p:spPr>
        <p:txBody>
          <a:bodyPr>
            <a:normAutofit/>
          </a:bodyPr>
          <a:lstStyle/>
          <a:p>
            <a:r>
              <a:rPr lang="en-US">
                <a:solidFill>
                  <a:schemeClr val="bg1"/>
                </a:solidFill>
              </a:rPr>
              <a:t>Types of Money in circulation</a:t>
            </a:r>
            <a:br>
              <a:rPr lang="en-US">
                <a:solidFill>
                  <a:schemeClr val="bg1"/>
                </a:solidFill>
              </a:rPr>
            </a:br>
            <a:endParaRPr lang="en-US">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4F4741FB-052D-913E-ADC9-6A56C68C68C1}"/>
              </a:ext>
            </a:extLst>
          </p:cNvPr>
          <p:cNvGraphicFramePr>
            <a:graphicFrameLocks noGrp="1"/>
          </p:cNvGraphicFramePr>
          <p:nvPr>
            <p:ph idx="1"/>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B0F8DBB7-1F9F-572F-995C-6C27556613B0}"/>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66C52E7C-7EE5-82ED-F437-C869E76BC9A3}"/>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52A458B4-E2E3-7AF5-BDA1-CCE6F7065A18}"/>
              </a:ext>
            </a:extLst>
          </p:cNvPr>
          <p:cNvSpPr>
            <a:spLocks noGrp="1"/>
          </p:cNvSpPr>
          <p:nvPr>
            <p:ph type="sldNum" sz="quarter" idx="12"/>
          </p:nvPr>
        </p:nvSpPr>
        <p:spPr/>
        <p:txBody>
          <a:bodyPr/>
          <a:lstStyle/>
          <a:p>
            <a:fld id="{78691DA4-D656-4E8E-92A0-590377A99F50}" type="slidenum">
              <a:rPr lang="en-US" smtClean="0"/>
              <a:t>26</a:t>
            </a:fld>
            <a:endParaRPr lang="en-US"/>
          </a:p>
        </p:txBody>
      </p:sp>
    </p:spTree>
    <p:extLst>
      <p:ext uri="{BB962C8B-B14F-4D97-AF65-F5344CB8AC3E}">
        <p14:creationId xmlns:p14="http://schemas.microsoft.com/office/powerpoint/2010/main" val="384838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descr="Text, whiteboard&#10;&#10;Description automatically generated">
            <a:extLst>
              <a:ext uri="{FF2B5EF4-FFF2-40B4-BE49-F238E27FC236}">
                <a16:creationId xmlns:a16="http://schemas.microsoft.com/office/drawing/2014/main" id="{56070B64-A68C-41CB-BE52-94066E46102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126" r="6970" b="1"/>
          <a:stretch/>
        </p:blipFill>
        <p:spPr>
          <a:xfrm>
            <a:off x="20" y="1282"/>
            <a:ext cx="12191980" cy="6856718"/>
          </a:xfrm>
          <a:prstGeom prst="rect">
            <a:avLst/>
          </a:prstGeom>
        </p:spPr>
      </p:pic>
      <p:sp>
        <p:nvSpPr>
          <p:cNvPr id="2" name="Date Placeholder 1">
            <a:extLst>
              <a:ext uri="{FF2B5EF4-FFF2-40B4-BE49-F238E27FC236}">
                <a16:creationId xmlns:a16="http://schemas.microsoft.com/office/drawing/2014/main" id="{4836AB1A-DAF5-A875-4964-1473BB2D4E35}"/>
              </a:ext>
            </a:extLst>
          </p:cNvPr>
          <p:cNvSpPr>
            <a:spLocks noGrp="1"/>
          </p:cNvSpPr>
          <p:nvPr>
            <p:ph type="dt" sz="half" idx="10"/>
          </p:nvPr>
        </p:nvSpPr>
        <p:spPr/>
        <p:txBody>
          <a:bodyPr/>
          <a:lstStyle/>
          <a:p>
            <a:r>
              <a:rPr lang="en-US"/>
              <a:t>10/25/2022</a:t>
            </a:r>
          </a:p>
        </p:txBody>
      </p:sp>
      <p:sp>
        <p:nvSpPr>
          <p:cNvPr id="3" name="Footer Placeholder 2">
            <a:extLst>
              <a:ext uri="{FF2B5EF4-FFF2-40B4-BE49-F238E27FC236}">
                <a16:creationId xmlns:a16="http://schemas.microsoft.com/office/drawing/2014/main" id="{94F90222-E6BD-4457-B816-5766C793E2C3}"/>
              </a:ext>
            </a:extLst>
          </p:cNvPr>
          <p:cNvSpPr>
            <a:spLocks noGrp="1"/>
          </p:cNvSpPr>
          <p:nvPr>
            <p:ph type="ftr" sz="quarter" idx="11"/>
          </p:nvPr>
        </p:nvSpPr>
        <p:spPr/>
        <p:txBody>
          <a:bodyPr/>
          <a:lstStyle/>
          <a:p>
            <a:r>
              <a:rPr lang="en-US"/>
              <a:t>William B. Brown  NAEIA.com</a:t>
            </a:r>
          </a:p>
        </p:txBody>
      </p:sp>
      <p:sp>
        <p:nvSpPr>
          <p:cNvPr id="4" name="Slide Number Placeholder 3">
            <a:extLst>
              <a:ext uri="{FF2B5EF4-FFF2-40B4-BE49-F238E27FC236}">
                <a16:creationId xmlns:a16="http://schemas.microsoft.com/office/drawing/2014/main" id="{01529BC2-927D-6FEB-09E8-FA2EC0452778}"/>
              </a:ext>
            </a:extLst>
          </p:cNvPr>
          <p:cNvSpPr>
            <a:spLocks noGrp="1"/>
          </p:cNvSpPr>
          <p:nvPr>
            <p:ph type="sldNum" sz="quarter" idx="12"/>
          </p:nvPr>
        </p:nvSpPr>
        <p:spPr/>
        <p:txBody>
          <a:bodyPr/>
          <a:lstStyle/>
          <a:p>
            <a:fld id="{78691DA4-D656-4E8E-92A0-590377A99F50}" type="slidenum">
              <a:rPr lang="en-US" smtClean="0"/>
              <a:t>27</a:t>
            </a:fld>
            <a:endParaRPr lang="en-US"/>
          </a:p>
        </p:txBody>
      </p:sp>
    </p:spTree>
    <p:extLst>
      <p:ext uri="{BB962C8B-B14F-4D97-AF65-F5344CB8AC3E}">
        <p14:creationId xmlns:p14="http://schemas.microsoft.com/office/powerpoint/2010/main" val="146928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Placeholder 6" descr="A tall building in a city&#10;&#10;Description automatically generated with low confidence">
            <a:extLst>
              <a:ext uri="{FF2B5EF4-FFF2-40B4-BE49-F238E27FC236}">
                <a16:creationId xmlns:a16="http://schemas.microsoft.com/office/drawing/2014/main" id="{661DCC33-4CB1-4387-9EB4-266F4A1A6C02}"/>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364" r="3044"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4" name="Freeform: Shape 27">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5" name="Freeform: Shape 29">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Vertical Title 7">
            <a:extLst>
              <a:ext uri="{FF2B5EF4-FFF2-40B4-BE49-F238E27FC236}">
                <a16:creationId xmlns:a16="http://schemas.microsoft.com/office/drawing/2014/main" id="{BD8BE34E-B858-46DD-8F53-E53531ECE953}"/>
              </a:ext>
            </a:extLst>
          </p:cNvPr>
          <p:cNvSpPr>
            <a:spLocks noGrp="1"/>
          </p:cNvSpPr>
          <p:nvPr>
            <p:ph type="title" orient="vert"/>
          </p:nvPr>
        </p:nvSpPr>
        <p:spPr>
          <a:xfrm>
            <a:off x="6801436" y="-1"/>
            <a:ext cx="4819952" cy="1223011"/>
          </a:xfrm>
        </p:spPr>
        <p:txBody>
          <a:bodyPr vert="horz" lIns="91440" tIns="45720" rIns="91440" bIns="45720" rtlCol="0" anchor="ctr">
            <a:normAutofit/>
          </a:bodyPr>
          <a:lstStyle/>
          <a:p>
            <a:r>
              <a:rPr lang="en-US" sz="3700" b="1" dirty="0"/>
              <a:t>How Did Central Bank control the Won?</a:t>
            </a:r>
          </a:p>
        </p:txBody>
      </p:sp>
      <p:sp>
        <p:nvSpPr>
          <p:cNvPr id="3" name="Subtitle 2">
            <a:extLst>
              <a:ext uri="{FF2B5EF4-FFF2-40B4-BE49-F238E27FC236}">
                <a16:creationId xmlns:a16="http://schemas.microsoft.com/office/drawing/2014/main" id="{EE0AF64D-EB34-4BDB-B5D9-E507E50B2E01}"/>
              </a:ext>
            </a:extLst>
          </p:cNvPr>
          <p:cNvSpPr>
            <a:spLocks noGrp="1"/>
          </p:cNvSpPr>
          <p:nvPr>
            <p:ph type="body" orient="vert" idx="1"/>
          </p:nvPr>
        </p:nvSpPr>
        <p:spPr>
          <a:xfrm>
            <a:off x="6801435" y="1330960"/>
            <a:ext cx="4819951" cy="4722706"/>
          </a:xfrm>
        </p:spPr>
        <p:txBody>
          <a:bodyPr vert="horz" lIns="91440" tIns="45720" rIns="91440" bIns="45720" rtlCol="0" anchor="t">
            <a:noAutofit/>
          </a:bodyPr>
          <a:lstStyle/>
          <a:p>
            <a:r>
              <a:rPr lang="en-US" sz="1600" dirty="0"/>
              <a:t>Dollarized economy creates huge constraints on monetary policy, much like currency board system.</a:t>
            </a:r>
          </a:p>
          <a:p>
            <a:r>
              <a:rPr lang="en-US" sz="1600" dirty="0"/>
              <a:t>In order to stabilize won,  CB may have set an extremely tight monetary policy, restricting new loans to state enterprises and not printing new currency. </a:t>
            </a:r>
          </a:p>
          <a:p>
            <a:r>
              <a:rPr lang="en-US" sz="1600" dirty="0"/>
              <a:t>And the Finance Ministry thus may have required a  very tight fiscal policy since CB would not finance new debt.</a:t>
            </a:r>
          </a:p>
          <a:p>
            <a:r>
              <a:rPr lang="en-US" sz="1600" dirty="0"/>
              <a:t>This would have shoved the economy into recession by 2017.</a:t>
            </a:r>
          </a:p>
          <a:p>
            <a:r>
              <a:rPr lang="en-US" sz="1600" dirty="0"/>
              <a:t>Evidence is observed shortage of won cash in markets, money “cleaning”, attempts to issue bonds, and fee increases by state organs.  </a:t>
            </a:r>
          </a:p>
          <a:p>
            <a:r>
              <a:rPr lang="en-US" sz="1600" dirty="0"/>
              <a:t>State budget shows only a tiny increase in 2021-2 government budgeted expenditures, despite ambitious plan goals.</a:t>
            </a:r>
          </a:p>
        </p:txBody>
      </p:sp>
      <p:sp>
        <p:nvSpPr>
          <p:cNvPr id="2" name="Date Placeholder 1">
            <a:extLst>
              <a:ext uri="{FF2B5EF4-FFF2-40B4-BE49-F238E27FC236}">
                <a16:creationId xmlns:a16="http://schemas.microsoft.com/office/drawing/2014/main" id="{4EC14665-3911-3151-5A9F-87D4AF94F34A}"/>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F97F2F56-04D2-2036-9B67-CC09EC3200BE}"/>
              </a:ext>
            </a:extLst>
          </p:cNvPr>
          <p:cNvSpPr>
            <a:spLocks noGrp="1"/>
          </p:cNvSpPr>
          <p:nvPr>
            <p:ph type="ftr" sz="quarter" idx="11"/>
          </p:nvPr>
        </p:nvSpPr>
        <p:spPr/>
        <p:txBody>
          <a:bodyPr/>
          <a:lstStyle/>
          <a:p>
            <a:r>
              <a:rPr lang="en-US"/>
              <a:t>William B. Brown  NAEIA.com</a:t>
            </a:r>
          </a:p>
        </p:txBody>
      </p:sp>
      <p:sp>
        <p:nvSpPr>
          <p:cNvPr id="5" name="Slide Number Placeholder 4">
            <a:extLst>
              <a:ext uri="{FF2B5EF4-FFF2-40B4-BE49-F238E27FC236}">
                <a16:creationId xmlns:a16="http://schemas.microsoft.com/office/drawing/2014/main" id="{DA66566E-CB9E-A5DE-B768-789B29D63121}"/>
              </a:ext>
            </a:extLst>
          </p:cNvPr>
          <p:cNvSpPr>
            <a:spLocks noGrp="1"/>
          </p:cNvSpPr>
          <p:nvPr>
            <p:ph type="sldNum" sz="quarter" idx="12"/>
          </p:nvPr>
        </p:nvSpPr>
        <p:spPr/>
        <p:txBody>
          <a:bodyPr/>
          <a:lstStyle/>
          <a:p>
            <a:fld id="{78691DA4-D656-4E8E-92A0-590377A99F50}" type="slidenum">
              <a:rPr lang="en-US" smtClean="0"/>
              <a:t>28</a:t>
            </a:fld>
            <a:endParaRPr lang="en-US"/>
          </a:p>
        </p:txBody>
      </p:sp>
    </p:spTree>
    <p:extLst>
      <p:ext uri="{BB962C8B-B14F-4D97-AF65-F5344CB8AC3E}">
        <p14:creationId xmlns:p14="http://schemas.microsoft.com/office/powerpoint/2010/main" val="40761843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6BEB0F-985F-8570-97E6-150B4A46D300}"/>
              </a:ext>
            </a:extLst>
          </p:cNvPr>
          <p:cNvSpPr>
            <a:spLocks noGrp="1"/>
          </p:cNvSpPr>
          <p:nvPr>
            <p:ph type="title"/>
          </p:nvPr>
        </p:nvSpPr>
        <p:spPr>
          <a:xfrm>
            <a:off x="1371597" y="348865"/>
            <a:ext cx="10044023" cy="877729"/>
          </a:xfrm>
        </p:spPr>
        <p:txBody>
          <a:bodyPr anchor="ctr">
            <a:normAutofit fontScale="90000"/>
          </a:bodyPr>
          <a:lstStyle/>
          <a:p>
            <a:r>
              <a:rPr lang="en-US" sz="2800" dirty="0">
                <a:solidFill>
                  <a:srgbClr val="FFFFFF"/>
                </a:solidFill>
              </a:rPr>
              <a:t>China-North Korea Trade</a:t>
            </a:r>
            <a:br>
              <a:rPr lang="en-US" sz="2800" dirty="0">
                <a:solidFill>
                  <a:srgbClr val="FFFFFF"/>
                </a:solidFill>
              </a:rPr>
            </a:br>
            <a:r>
              <a:rPr lang="en-US" sz="2800" dirty="0">
                <a:solidFill>
                  <a:srgbClr val="FFFFFF"/>
                </a:solidFill>
              </a:rPr>
              <a:t>Jan 2015-July 2022</a:t>
            </a:r>
            <a:br>
              <a:rPr lang="en-US" sz="1900" dirty="0">
                <a:solidFill>
                  <a:srgbClr val="FFFFFF"/>
                </a:solidFill>
              </a:rPr>
            </a:br>
            <a:r>
              <a:rPr lang="en-US" sz="1200" dirty="0">
                <a:solidFill>
                  <a:srgbClr val="FFFFFF"/>
                </a:solidFill>
              </a:rPr>
              <a:t>China Customs (excludes Chinese crude oil exports</a:t>
            </a:r>
            <a:r>
              <a:rPr lang="en-US" sz="1900" dirty="0">
                <a:solidFill>
                  <a:srgbClr val="FFFFFF"/>
                </a:solidFill>
              </a:rPr>
              <a:t>)</a:t>
            </a:r>
          </a:p>
        </p:txBody>
      </p:sp>
      <p:graphicFrame>
        <p:nvGraphicFramePr>
          <p:cNvPr id="4" name="Content Placeholder 3">
            <a:extLst>
              <a:ext uri="{FF2B5EF4-FFF2-40B4-BE49-F238E27FC236}">
                <a16:creationId xmlns:a16="http://schemas.microsoft.com/office/drawing/2014/main" id="{36257BB0-A9E5-625E-3A03-246B68C9E3B3}"/>
              </a:ext>
            </a:extLst>
          </p:cNvPr>
          <p:cNvGraphicFramePr>
            <a:graphicFrameLocks noGrp="1"/>
          </p:cNvGraphicFramePr>
          <p:nvPr>
            <p:ph idx="1"/>
            <p:extLst>
              <p:ext uri="{D42A27DB-BD31-4B8C-83A1-F6EECF244321}">
                <p14:modId xmlns:p14="http://schemas.microsoft.com/office/powerpoint/2010/main" val="2768546414"/>
              </p:ext>
            </p:extLst>
          </p:nvPr>
        </p:nvGraphicFramePr>
        <p:xfrm>
          <a:off x="297180" y="1826829"/>
          <a:ext cx="10840365" cy="46823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546D0C9-DB98-6EFC-E846-1DBDCAB80CE3}"/>
              </a:ext>
            </a:extLst>
          </p:cNvPr>
          <p:cNvSpPr txBox="1"/>
          <p:nvPr/>
        </p:nvSpPr>
        <p:spPr>
          <a:xfrm>
            <a:off x="4209120" y="2217420"/>
            <a:ext cx="3286081" cy="307777"/>
          </a:xfrm>
          <a:prstGeom prst="rect">
            <a:avLst/>
          </a:prstGeom>
          <a:noFill/>
        </p:spPr>
        <p:txBody>
          <a:bodyPr wrap="square" rtlCol="0">
            <a:spAutoFit/>
          </a:bodyPr>
          <a:lstStyle/>
          <a:p>
            <a:r>
              <a:rPr lang="en-US" sz="1400" dirty="0"/>
              <a:t>Tight UN Sanctions</a:t>
            </a:r>
          </a:p>
        </p:txBody>
      </p:sp>
      <p:sp>
        <p:nvSpPr>
          <p:cNvPr id="3" name="Date Placeholder 2">
            <a:extLst>
              <a:ext uri="{FF2B5EF4-FFF2-40B4-BE49-F238E27FC236}">
                <a16:creationId xmlns:a16="http://schemas.microsoft.com/office/drawing/2014/main" id="{BE95716B-5210-32E7-893D-943878C1471A}"/>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727F3604-B0C4-E733-B4F6-C24B64B04309}"/>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0AEF2BBF-CF37-F946-CB6F-87BD4B65A320}"/>
              </a:ext>
            </a:extLst>
          </p:cNvPr>
          <p:cNvSpPr>
            <a:spLocks noGrp="1"/>
          </p:cNvSpPr>
          <p:nvPr>
            <p:ph type="sldNum" sz="quarter" idx="12"/>
          </p:nvPr>
        </p:nvSpPr>
        <p:spPr/>
        <p:txBody>
          <a:bodyPr/>
          <a:lstStyle/>
          <a:p>
            <a:fld id="{78691DA4-D656-4E8E-92A0-590377A99F50}" type="slidenum">
              <a:rPr lang="en-US" smtClean="0"/>
              <a:t>29</a:t>
            </a:fld>
            <a:endParaRPr lang="en-US"/>
          </a:p>
        </p:txBody>
      </p:sp>
    </p:spTree>
    <p:extLst>
      <p:ext uri="{BB962C8B-B14F-4D97-AF65-F5344CB8AC3E}">
        <p14:creationId xmlns:p14="http://schemas.microsoft.com/office/powerpoint/2010/main" val="290314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D191ED-A8D1-45D1-B87B-9CE2DA56F86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Impact of Pandemic</a:t>
            </a:r>
          </a:p>
        </p:txBody>
      </p:sp>
      <p:sp>
        <p:nvSpPr>
          <p:cNvPr id="4" name="Footer Placeholder 3">
            <a:extLst>
              <a:ext uri="{FF2B5EF4-FFF2-40B4-BE49-F238E27FC236}">
                <a16:creationId xmlns:a16="http://schemas.microsoft.com/office/drawing/2014/main" id="{850B6D16-283C-4532-B713-B31426AAE082}"/>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William B. Brown  NAEIA.com</a:t>
            </a:r>
          </a:p>
        </p:txBody>
      </p:sp>
      <p:sp>
        <p:nvSpPr>
          <p:cNvPr id="3" name="Content Placeholder 2">
            <a:extLst>
              <a:ext uri="{FF2B5EF4-FFF2-40B4-BE49-F238E27FC236}">
                <a16:creationId xmlns:a16="http://schemas.microsoft.com/office/drawing/2014/main" id="{5E80EAB7-51BC-4978-AECA-F074CE5BFF4C}"/>
              </a:ext>
            </a:extLst>
          </p:cNvPr>
          <p:cNvSpPr>
            <a:spLocks noGrp="1"/>
          </p:cNvSpPr>
          <p:nvPr>
            <p:ph idx="1"/>
          </p:nvPr>
        </p:nvSpPr>
        <p:spPr>
          <a:xfrm>
            <a:off x="4810259" y="649480"/>
            <a:ext cx="6555347" cy="5546047"/>
          </a:xfrm>
        </p:spPr>
        <p:txBody>
          <a:bodyPr anchor="ctr">
            <a:normAutofit fontScale="92500" lnSpcReduction="20000"/>
          </a:bodyPr>
          <a:lstStyle/>
          <a:p>
            <a:pPr marL="457200" lvl="1" indent="0">
              <a:buNone/>
            </a:pPr>
            <a:endParaRPr lang="en-US" sz="1700" dirty="0">
              <a:highlight>
                <a:srgbClr val="FFFF00"/>
              </a:highlight>
            </a:endParaRPr>
          </a:p>
          <a:p>
            <a:pPr>
              <a:buFont typeface="Courier New" panose="02070309020205020404" pitchFamily="49" charset="0"/>
              <a:buChar char="o"/>
            </a:pPr>
            <a:r>
              <a:rPr lang="en-US" sz="1900" dirty="0"/>
              <a:t>Border Closing and Internal Restrictions must be impacting markets.</a:t>
            </a:r>
          </a:p>
          <a:p>
            <a:pPr lvl="1">
              <a:buFont typeface="Courier New" panose="02070309020205020404" pitchFamily="49" charset="0"/>
              <a:buChar char="o"/>
            </a:pPr>
            <a:r>
              <a:rPr lang="en-US" sz="1900" dirty="0"/>
              <a:t>Fewer Chinese  consumer products</a:t>
            </a:r>
          </a:p>
          <a:p>
            <a:pPr lvl="1">
              <a:buFont typeface="Courier New" panose="02070309020205020404" pitchFamily="49" charset="0"/>
              <a:buChar char="o"/>
            </a:pPr>
            <a:r>
              <a:rPr lang="en-US" sz="1900" dirty="0"/>
              <a:t>Traders losing money</a:t>
            </a:r>
          </a:p>
          <a:p>
            <a:pPr lvl="1">
              <a:buFont typeface="Courier New" panose="02070309020205020404" pitchFamily="49" charset="0"/>
              <a:buChar char="o"/>
            </a:pPr>
            <a:r>
              <a:rPr lang="en-US" sz="1900" dirty="0"/>
              <a:t>Private employment endangered</a:t>
            </a:r>
          </a:p>
          <a:p>
            <a:pPr lvl="1">
              <a:buFont typeface="Courier New" panose="02070309020205020404" pitchFamily="49" charset="0"/>
              <a:buChar char="o"/>
            </a:pPr>
            <a:r>
              <a:rPr lang="en-US" sz="1900" dirty="0"/>
              <a:t>No investment</a:t>
            </a:r>
          </a:p>
          <a:p>
            <a:pPr lvl="1">
              <a:buFont typeface="Courier New" panose="02070309020205020404" pitchFamily="49" charset="0"/>
              <a:buChar char="o"/>
            </a:pPr>
            <a:r>
              <a:rPr lang="en-US" sz="1900" dirty="0"/>
              <a:t>Decline in living standards</a:t>
            </a:r>
          </a:p>
          <a:p>
            <a:pPr lvl="2">
              <a:buFont typeface="Courier New" panose="02070309020205020404" pitchFamily="49" charset="0"/>
              <a:buChar char="o"/>
            </a:pPr>
            <a:endParaRPr lang="en-US" sz="1900" dirty="0"/>
          </a:p>
          <a:p>
            <a:pPr>
              <a:buFont typeface="Courier New" panose="02070309020205020404" pitchFamily="49" charset="0"/>
              <a:buChar char="o"/>
            </a:pPr>
            <a:r>
              <a:rPr lang="en-US" sz="1900" dirty="0"/>
              <a:t>Some  Benefits for the State</a:t>
            </a:r>
          </a:p>
          <a:p>
            <a:pPr lvl="1">
              <a:buFont typeface="Courier New" panose="02070309020205020404" pitchFamily="49" charset="0"/>
              <a:buChar char="o"/>
            </a:pPr>
            <a:r>
              <a:rPr lang="en-US" sz="1900" dirty="0"/>
              <a:t>Less outflow of foreign exchange</a:t>
            </a:r>
          </a:p>
          <a:p>
            <a:pPr lvl="1">
              <a:buFont typeface="Courier New" panose="02070309020205020404" pitchFamily="49" charset="0"/>
              <a:buChar char="o"/>
            </a:pPr>
            <a:r>
              <a:rPr lang="en-US" sz="1900" dirty="0"/>
              <a:t>Less competition for state enterprises  </a:t>
            </a:r>
          </a:p>
          <a:p>
            <a:pPr lvl="1">
              <a:buFont typeface="Courier New" panose="02070309020205020404" pitchFamily="49" charset="0"/>
              <a:buChar char="o"/>
            </a:pPr>
            <a:r>
              <a:rPr lang="en-US" sz="1900" dirty="0"/>
              <a:t>Stronger controls, especially movement.</a:t>
            </a:r>
          </a:p>
          <a:p>
            <a:pPr lvl="2">
              <a:buFont typeface="Courier New" panose="02070309020205020404" pitchFamily="49" charset="0"/>
              <a:buChar char="o"/>
            </a:pPr>
            <a:endParaRPr lang="en-US" sz="1900" dirty="0"/>
          </a:p>
          <a:p>
            <a:pPr>
              <a:buFont typeface="Courier New" panose="02070309020205020404" pitchFamily="49" charset="0"/>
              <a:buChar char="o"/>
            </a:pPr>
            <a:r>
              <a:rPr lang="en-US" sz="1900" dirty="0"/>
              <a:t>But Economy now Depends on Markets</a:t>
            </a:r>
          </a:p>
          <a:p>
            <a:pPr lvl="1">
              <a:buFont typeface="Courier New" panose="02070309020205020404" pitchFamily="49" charset="0"/>
              <a:buChar char="o"/>
            </a:pPr>
            <a:r>
              <a:rPr lang="en-US" sz="1900" dirty="0"/>
              <a:t> Plan Needs imports, capital goods.</a:t>
            </a:r>
          </a:p>
          <a:p>
            <a:pPr lvl="1">
              <a:buFont typeface="Courier New" panose="02070309020205020404" pitchFamily="49" charset="0"/>
              <a:buChar char="o"/>
            </a:pPr>
            <a:r>
              <a:rPr lang="en-US" sz="1900" dirty="0"/>
              <a:t> Imports need exports</a:t>
            </a:r>
          </a:p>
          <a:p>
            <a:pPr lvl="1">
              <a:buFont typeface="Courier New" panose="02070309020205020404" pitchFamily="49" charset="0"/>
              <a:buChar char="o"/>
            </a:pPr>
            <a:r>
              <a:rPr lang="en-US" sz="1900" dirty="0"/>
              <a:t> Financial instability</a:t>
            </a:r>
          </a:p>
          <a:p>
            <a:pPr marL="457200" lvl="1" indent="0">
              <a:buNone/>
            </a:pPr>
            <a:endParaRPr lang="en-US" sz="1900" dirty="0"/>
          </a:p>
          <a:p>
            <a:pPr>
              <a:buFont typeface="Courier New" panose="02070309020205020404" pitchFamily="49" charset="0"/>
              <a:buChar char="o"/>
            </a:pPr>
            <a:r>
              <a:rPr lang="en-US" sz="1900" dirty="0">
                <a:highlight>
                  <a:srgbClr val="FFFF00"/>
                </a:highlight>
              </a:rPr>
              <a:t>Happy Party, Unhappy population</a:t>
            </a:r>
          </a:p>
        </p:txBody>
      </p:sp>
      <p:sp>
        <p:nvSpPr>
          <p:cNvPr id="5" name="Date Placeholder 4">
            <a:extLst>
              <a:ext uri="{FF2B5EF4-FFF2-40B4-BE49-F238E27FC236}">
                <a16:creationId xmlns:a16="http://schemas.microsoft.com/office/drawing/2014/main" id="{2BEB6802-D6C1-418C-8F6E-B8AB02937E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6" name="Slide Number Placeholder 5">
            <a:extLst>
              <a:ext uri="{FF2B5EF4-FFF2-40B4-BE49-F238E27FC236}">
                <a16:creationId xmlns:a16="http://schemas.microsoft.com/office/drawing/2014/main" id="{2E21A2C8-552F-4B8E-82D1-1FD6E46D2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150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125723-D5C4-2E80-6DD3-5F866F683481}"/>
              </a:ext>
            </a:extLst>
          </p:cNvPr>
          <p:cNvSpPr>
            <a:spLocks noGrp="1"/>
          </p:cNvSpPr>
          <p:nvPr>
            <p:ph type="title"/>
          </p:nvPr>
        </p:nvSpPr>
        <p:spPr>
          <a:xfrm>
            <a:off x="1383564" y="348865"/>
            <a:ext cx="9718111" cy="1576446"/>
          </a:xfrm>
        </p:spPr>
        <p:txBody>
          <a:bodyPr anchor="ctr">
            <a:normAutofit/>
          </a:bodyPr>
          <a:lstStyle/>
          <a:p>
            <a:r>
              <a:rPr lang="en-US" sz="3400" dirty="0">
                <a:solidFill>
                  <a:srgbClr val="FFFFFF"/>
                </a:solidFill>
              </a:rPr>
              <a:t>China Trade Surplus with North Korea</a:t>
            </a:r>
            <a:br>
              <a:rPr lang="en-US" sz="3400" dirty="0">
                <a:solidFill>
                  <a:srgbClr val="FFFFFF"/>
                </a:solidFill>
              </a:rPr>
            </a:br>
            <a:r>
              <a:rPr lang="en-US" sz="3400" dirty="0">
                <a:solidFill>
                  <a:srgbClr val="FFFFFF"/>
                </a:solidFill>
              </a:rPr>
              <a:t>Jan 2015  - July 2022</a:t>
            </a:r>
            <a:br>
              <a:rPr lang="en-US" sz="3400" dirty="0">
                <a:solidFill>
                  <a:srgbClr val="FFFFFF"/>
                </a:solidFill>
              </a:rPr>
            </a:br>
            <a:r>
              <a:rPr lang="en-US" sz="1200" dirty="0">
                <a:solidFill>
                  <a:srgbClr val="FFFFFF"/>
                </a:solidFill>
              </a:rPr>
              <a:t>China Customs (excludes crude oil)</a:t>
            </a:r>
          </a:p>
        </p:txBody>
      </p:sp>
      <p:graphicFrame>
        <p:nvGraphicFramePr>
          <p:cNvPr id="6" name="Content Placeholder 5">
            <a:extLst>
              <a:ext uri="{FF2B5EF4-FFF2-40B4-BE49-F238E27FC236}">
                <a16:creationId xmlns:a16="http://schemas.microsoft.com/office/drawing/2014/main" id="{74521E43-2172-1430-DCA3-CEBFE0D7259E}"/>
              </a:ext>
            </a:extLst>
          </p:cNvPr>
          <p:cNvGraphicFramePr>
            <a:graphicFrameLocks noGrp="1"/>
          </p:cNvGraphicFramePr>
          <p:nvPr>
            <p:ph idx="1"/>
            <p:extLst>
              <p:ext uri="{D42A27DB-BD31-4B8C-83A1-F6EECF244321}">
                <p14:modId xmlns:p14="http://schemas.microsoft.com/office/powerpoint/2010/main" val="1471781305"/>
              </p:ext>
            </p:extLst>
          </p:nvPr>
        </p:nvGraphicFramePr>
        <p:xfrm>
          <a:off x="644056" y="2170030"/>
          <a:ext cx="10927829" cy="456223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C0F0C11F-379E-ECCA-0824-59BAA7FE5486}"/>
              </a:ext>
            </a:extLst>
          </p:cNvPr>
          <p:cNvCxnSpPr/>
          <p:nvPr/>
        </p:nvCxnSpPr>
        <p:spPr>
          <a:xfrm>
            <a:off x="1623060" y="5337810"/>
            <a:ext cx="958977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F0B9A3-E678-0200-2CC1-C886F8BEAE0A}"/>
              </a:ext>
            </a:extLst>
          </p:cNvPr>
          <p:cNvSpPr txBox="1"/>
          <p:nvPr/>
        </p:nvSpPr>
        <p:spPr>
          <a:xfrm>
            <a:off x="5050656" y="5292090"/>
            <a:ext cx="3237498" cy="276999"/>
          </a:xfrm>
          <a:prstGeom prst="rect">
            <a:avLst/>
          </a:prstGeom>
          <a:noFill/>
        </p:spPr>
        <p:txBody>
          <a:bodyPr wrap="square" rtlCol="0">
            <a:spAutoFit/>
          </a:bodyPr>
          <a:lstStyle/>
          <a:p>
            <a:r>
              <a:rPr lang="en-US" sz="1200" dirty="0"/>
              <a:t>Conjectured non-trade net  income</a:t>
            </a:r>
          </a:p>
        </p:txBody>
      </p:sp>
      <p:sp>
        <p:nvSpPr>
          <p:cNvPr id="3" name="Date Placeholder 2">
            <a:extLst>
              <a:ext uri="{FF2B5EF4-FFF2-40B4-BE49-F238E27FC236}">
                <a16:creationId xmlns:a16="http://schemas.microsoft.com/office/drawing/2014/main" id="{4894944B-D9E4-D29B-5343-8D77A8480CBE}"/>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236BA01C-B0BD-C591-7393-9F9AC601EA15}"/>
              </a:ext>
            </a:extLst>
          </p:cNvPr>
          <p:cNvSpPr>
            <a:spLocks noGrp="1"/>
          </p:cNvSpPr>
          <p:nvPr>
            <p:ph type="ftr" sz="quarter" idx="11"/>
          </p:nvPr>
        </p:nvSpPr>
        <p:spPr/>
        <p:txBody>
          <a:bodyPr/>
          <a:lstStyle/>
          <a:p>
            <a:r>
              <a:rPr lang="en-US"/>
              <a:t>William B. Brown  NAEIA.com</a:t>
            </a:r>
          </a:p>
        </p:txBody>
      </p:sp>
      <p:sp>
        <p:nvSpPr>
          <p:cNvPr id="5" name="Slide Number Placeholder 4">
            <a:extLst>
              <a:ext uri="{FF2B5EF4-FFF2-40B4-BE49-F238E27FC236}">
                <a16:creationId xmlns:a16="http://schemas.microsoft.com/office/drawing/2014/main" id="{A92D60FC-B4D9-7307-0C2F-A5B8AF112166}"/>
              </a:ext>
            </a:extLst>
          </p:cNvPr>
          <p:cNvSpPr>
            <a:spLocks noGrp="1"/>
          </p:cNvSpPr>
          <p:nvPr>
            <p:ph type="sldNum" sz="quarter" idx="12"/>
          </p:nvPr>
        </p:nvSpPr>
        <p:spPr/>
        <p:txBody>
          <a:bodyPr/>
          <a:lstStyle/>
          <a:p>
            <a:fld id="{78691DA4-D656-4E8E-92A0-590377A99F50}" type="slidenum">
              <a:rPr lang="en-US" smtClean="0"/>
              <a:t>30</a:t>
            </a:fld>
            <a:endParaRPr lang="en-US"/>
          </a:p>
        </p:txBody>
      </p:sp>
    </p:spTree>
    <p:extLst>
      <p:ext uri="{BB962C8B-B14F-4D97-AF65-F5344CB8AC3E}">
        <p14:creationId xmlns:p14="http://schemas.microsoft.com/office/powerpoint/2010/main" val="194015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AFF526-7D0A-7D17-6229-0020BF440AF7}"/>
              </a:ext>
            </a:extLst>
          </p:cNvPr>
          <p:cNvSpPr>
            <a:spLocks noGrp="1"/>
          </p:cNvSpPr>
          <p:nvPr>
            <p:ph type="title"/>
          </p:nvPr>
        </p:nvSpPr>
        <p:spPr>
          <a:xfrm>
            <a:off x="1371597" y="348865"/>
            <a:ext cx="10044023" cy="877729"/>
          </a:xfrm>
        </p:spPr>
        <p:txBody>
          <a:bodyPr anchor="ctr">
            <a:normAutofit fontScale="90000"/>
          </a:bodyPr>
          <a:lstStyle/>
          <a:p>
            <a:r>
              <a:rPr lang="en-US" sz="2800" dirty="0">
                <a:solidFill>
                  <a:srgbClr val="FFFFFF"/>
                </a:solidFill>
              </a:rPr>
              <a:t>North Korea Won per US Dollar</a:t>
            </a:r>
            <a:br>
              <a:rPr lang="en-US" sz="2800" dirty="0">
                <a:solidFill>
                  <a:srgbClr val="FFFFFF"/>
                </a:solidFill>
              </a:rPr>
            </a:br>
            <a:r>
              <a:rPr lang="en-US" sz="2800" dirty="0">
                <a:solidFill>
                  <a:srgbClr val="FFFFFF"/>
                </a:solidFill>
              </a:rPr>
              <a:t>September 2020-August 2022</a:t>
            </a:r>
            <a:br>
              <a:rPr lang="en-US" sz="2800" dirty="0">
                <a:solidFill>
                  <a:srgbClr val="FFFFFF"/>
                </a:solidFill>
              </a:rPr>
            </a:br>
            <a:r>
              <a:rPr lang="en-US" sz="1300" dirty="0">
                <a:solidFill>
                  <a:srgbClr val="FFFFFF"/>
                </a:solidFill>
              </a:rPr>
              <a:t>Asia Press (border  towns)</a:t>
            </a:r>
          </a:p>
        </p:txBody>
      </p:sp>
      <p:graphicFrame>
        <p:nvGraphicFramePr>
          <p:cNvPr id="4" name="Content Placeholder 3">
            <a:extLst>
              <a:ext uri="{FF2B5EF4-FFF2-40B4-BE49-F238E27FC236}">
                <a16:creationId xmlns:a16="http://schemas.microsoft.com/office/drawing/2014/main" id="{AA190FBE-5DE7-427C-B492-31B6E2DDAB41}"/>
              </a:ext>
            </a:extLst>
          </p:cNvPr>
          <p:cNvGraphicFramePr>
            <a:graphicFrameLocks noGrp="1"/>
          </p:cNvGraphicFramePr>
          <p:nvPr>
            <p:ph idx="1"/>
            <p:extLst>
              <p:ext uri="{D42A27DB-BD31-4B8C-83A1-F6EECF244321}">
                <p14:modId xmlns:p14="http://schemas.microsoft.com/office/powerpoint/2010/main" val="3898641239"/>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D8B517BE-9B4A-1ABE-5E77-9ADD1FF669F9}"/>
              </a:ext>
            </a:extLst>
          </p:cNvPr>
          <p:cNvCxnSpPr/>
          <p:nvPr/>
        </p:nvCxnSpPr>
        <p:spPr>
          <a:xfrm>
            <a:off x="1463040" y="3509010"/>
            <a:ext cx="1010884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E24D15F-002F-6A8E-742E-DF6F6ACF7AAD}"/>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E208F14B-6348-276C-7BEE-B8D0AD0E5ECF}"/>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24435023-7EFA-094E-B58E-F593E6509CA4}"/>
              </a:ext>
            </a:extLst>
          </p:cNvPr>
          <p:cNvSpPr>
            <a:spLocks noGrp="1"/>
          </p:cNvSpPr>
          <p:nvPr>
            <p:ph type="sldNum" sz="quarter" idx="12"/>
          </p:nvPr>
        </p:nvSpPr>
        <p:spPr/>
        <p:txBody>
          <a:bodyPr/>
          <a:lstStyle/>
          <a:p>
            <a:fld id="{78691DA4-D656-4E8E-92A0-590377A99F50}" type="slidenum">
              <a:rPr lang="en-US" smtClean="0"/>
              <a:t>31</a:t>
            </a:fld>
            <a:endParaRPr lang="en-US"/>
          </a:p>
        </p:txBody>
      </p:sp>
    </p:spTree>
    <p:extLst>
      <p:ext uri="{BB962C8B-B14F-4D97-AF65-F5344CB8AC3E}">
        <p14:creationId xmlns:p14="http://schemas.microsoft.com/office/powerpoint/2010/main" val="1790041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35C284-A21F-2D52-4387-56A064BAF425}"/>
              </a:ext>
            </a:extLst>
          </p:cNvPr>
          <p:cNvSpPr>
            <a:spLocks noGrp="1"/>
          </p:cNvSpPr>
          <p:nvPr>
            <p:ph type="title"/>
          </p:nvPr>
        </p:nvSpPr>
        <p:spPr>
          <a:xfrm>
            <a:off x="1383564" y="300097"/>
            <a:ext cx="9718111" cy="1576446"/>
          </a:xfrm>
        </p:spPr>
        <p:txBody>
          <a:bodyPr anchor="ctr">
            <a:normAutofit/>
          </a:bodyPr>
          <a:lstStyle/>
          <a:p>
            <a:r>
              <a:rPr lang="en-US" sz="3200" dirty="0">
                <a:solidFill>
                  <a:srgbClr val="FFFFFF"/>
                </a:solidFill>
              </a:rPr>
              <a:t>North Korea Won/China Yuan</a:t>
            </a:r>
            <a:br>
              <a:rPr lang="en-US" sz="3200" dirty="0">
                <a:solidFill>
                  <a:srgbClr val="FFFFFF"/>
                </a:solidFill>
              </a:rPr>
            </a:br>
            <a:r>
              <a:rPr lang="en-US" sz="3200" dirty="0">
                <a:solidFill>
                  <a:srgbClr val="FFFFFF"/>
                </a:solidFill>
              </a:rPr>
              <a:t>Sep 2020 – Aug 2022</a:t>
            </a:r>
            <a:br>
              <a:rPr lang="en-US" sz="3400" dirty="0">
                <a:solidFill>
                  <a:srgbClr val="FFFFFF"/>
                </a:solidFill>
              </a:rPr>
            </a:br>
            <a:r>
              <a:rPr lang="en-US" sz="1200" dirty="0">
                <a:solidFill>
                  <a:srgbClr val="FFFFFF"/>
                </a:solidFill>
              </a:rPr>
              <a:t>Asia Press (border towns)</a:t>
            </a:r>
          </a:p>
        </p:txBody>
      </p:sp>
      <p:graphicFrame>
        <p:nvGraphicFramePr>
          <p:cNvPr id="4" name="Content Placeholder 3">
            <a:extLst>
              <a:ext uri="{FF2B5EF4-FFF2-40B4-BE49-F238E27FC236}">
                <a16:creationId xmlns:a16="http://schemas.microsoft.com/office/drawing/2014/main" id="{AD53980F-6B00-46A0-AEEB-43D93FDBC0F0}"/>
              </a:ext>
            </a:extLst>
          </p:cNvPr>
          <p:cNvGraphicFramePr>
            <a:graphicFrameLocks noGrp="1"/>
          </p:cNvGraphicFramePr>
          <p:nvPr>
            <p:ph idx="1"/>
            <p:extLst>
              <p:ext uri="{D42A27DB-BD31-4B8C-83A1-F6EECF244321}">
                <p14:modId xmlns:p14="http://schemas.microsoft.com/office/powerpoint/2010/main" val="808994485"/>
              </p:ext>
            </p:extLst>
          </p:nvPr>
        </p:nvGraphicFramePr>
        <p:xfrm>
          <a:off x="632085" y="2331720"/>
          <a:ext cx="10927829" cy="402635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E3D2EAFF-0AAC-506D-24A0-7C1954B1F020}"/>
              </a:ext>
            </a:extLst>
          </p:cNvPr>
          <p:cNvCxnSpPr/>
          <p:nvPr/>
        </p:nvCxnSpPr>
        <p:spPr>
          <a:xfrm flipV="1">
            <a:off x="5715000" y="3154680"/>
            <a:ext cx="0" cy="2880360"/>
          </a:xfrm>
          <a:prstGeom prst="line">
            <a:avLst/>
          </a:prstGeom>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207DB0E-383C-DD9E-171D-5E5481B9CF1D}"/>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7D9B0102-06B9-F22D-4FDA-6ACF386BD22F}"/>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71716526-7EEA-3D9F-2EB0-7B66D8986BDD}"/>
              </a:ext>
            </a:extLst>
          </p:cNvPr>
          <p:cNvSpPr>
            <a:spLocks noGrp="1"/>
          </p:cNvSpPr>
          <p:nvPr>
            <p:ph type="sldNum" sz="quarter" idx="12"/>
          </p:nvPr>
        </p:nvSpPr>
        <p:spPr/>
        <p:txBody>
          <a:bodyPr/>
          <a:lstStyle/>
          <a:p>
            <a:fld id="{78691DA4-D656-4E8E-92A0-590377A99F50}" type="slidenum">
              <a:rPr lang="en-US" smtClean="0"/>
              <a:t>32</a:t>
            </a:fld>
            <a:endParaRPr lang="en-US"/>
          </a:p>
        </p:txBody>
      </p:sp>
    </p:spTree>
    <p:extLst>
      <p:ext uri="{BB962C8B-B14F-4D97-AF65-F5344CB8AC3E}">
        <p14:creationId xmlns:p14="http://schemas.microsoft.com/office/powerpoint/2010/main" val="3732072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DA9822-04F8-35FF-DB93-0D28E7EECED0}"/>
              </a:ext>
            </a:extLst>
          </p:cNvPr>
          <p:cNvSpPr>
            <a:spLocks noGrp="1"/>
          </p:cNvSpPr>
          <p:nvPr>
            <p:ph type="title"/>
          </p:nvPr>
        </p:nvSpPr>
        <p:spPr>
          <a:xfrm>
            <a:off x="1371597" y="348865"/>
            <a:ext cx="10044023" cy="877729"/>
          </a:xfrm>
        </p:spPr>
        <p:txBody>
          <a:bodyPr anchor="ctr">
            <a:normAutofit fontScale="90000"/>
          </a:bodyPr>
          <a:lstStyle/>
          <a:p>
            <a:r>
              <a:rPr lang="en-US" sz="2800" dirty="0">
                <a:solidFill>
                  <a:srgbClr val="FFFFFF"/>
                </a:solidFill>
              </a:rPr>
              <a:t>Yuan/Dollar</a:t>
            </a:r>
            <a:br>
              <a:rPr lang="en-US" sz="2800" dirty="0">
                <a:solidFill>
                  <a:srgbClr val="FFFFFF"/>
                </a:solidFill>
              </a:rPr>
            </a:br>
            <a:r>
              <a:rPr lang="en-US" sz="2800" dirty="0">
                <a:solidFill>
                  <a:srgbClr val="FFFFFF"/>
                </a:solidFill>
              </a:rPr>
              <a:t>Pyongyang Cross Rate vs  international rate </a:t>
            </a:r>
            <a:br>
              <a:rPr lang="en-US" sz="2800" dirty="0">
                <a:solidFill>
                  <a:srgbClr val="FFFFFF"/>
                </a:solidFill>
              </a:rPr>
            </a:br>
            <a:r>
              <a:rPr lang="en-US" sz="1300" dirty="0">
                <a:solidFill>
                  <a:srgbClr val="FFFFFF"/>
                </a:solidFill>
              </a:rPr>
              <a:t>Asia Press</a:t>
            </a:r>
          </a:p>
        </p:txBody>
      </p:sp>
      <p:graphicFrame>
        <p:nvGraphicFramePr>
          <p:cNvPr id="4" name="Content Placeholder 3">
            <a:extLst>
              <a:ext uri="{FF2B5EF4-FFF2-40B4-BE49-F238E27FC236}">
                <a16:creationId xmlns:a16="http://schemas.microsoft.com/office/drawing/2014/main" id="{FE430A0C-FEC1-48A6-8FEC-61750A92F4D2}"/>
              </a:ext>
            </a:extLst>
          </p:cNvPr>
          <p:cNvGraphicFramePr>
            <a:graphicFrameLocks noGrp="1"/>
          </p:cNvGraphicFramePr>
          <p:nvPr>
            <p:ph idx="1"/>
            <p:extLst>
              <p:ext uri="{D42A27DB-BD31-4B8C-83A1-F6EECF244321}">
                <p14:modId xmlns:p14="http://schemas.microsoft.com/office/powerpoint/2010/main" val="1581072043"/>
              </p:ext>
            </p:extLst>
          </p:nvPr>
        </p:nvGraphicFramePr>
        <p:xfrm>
          <a:off x="644056" y="1805941"/>
          <a:ext cx="10927829" cy="44994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3E6309A-B7FA-EA78-EAD8-3BB511F2FD69}"/>
              </a:ext>
            </a:extLst>
          </p:cNvPr>
          <p:cNvSpPr txBox="1"/>
          <p:nvPr/>
        </p:nvSpPr>
        <p:spPr>
          <a:xfrm flipH="1">
            <a:off x="10160428" y="5017770"/>
            <a:ext cx="2114550" cy="369332"/>
          </a:xfrm>
          <a:prstGeom prst="rect">
            <a:avLst/>
          </a:prstGeom>
          <a:noFill/>
        </p:spPr>
        <p:txBody>
          <a:bodyPr wrap="square" rtlCol="0">
            <a:spAutoFit/>
          </a:bodyPr>
          <a:lstStyle/>
          <a:p>
            <a:r>
              <a:rPr lang="en-US" sz="1200" dirty="0"/>
              <a:t>Fed</a:t>
            </a:r>
            <a:r>
              <a:rPr lang="en-US" dirty="0"/>
              <a:t> </a:t>
            </a:r>
            <a:r>
              <a:rPr lang="en-US" sz="1200" dirty="0"/>
              <a:t>Reserve</a:t>
            </a:r>
          </a:p>
        </p:txBody>
      </p:sp>
      <p:sp>
        <p:nvSpPr>
          <p:cNvPr id="3" name="Date Placeholder 2">
            <a:extLst>
              <a:ext uri="{FF2B5EF4-FFF2-40B4-BE49-F238E27FC236}">
                <a16:creationId xmlns:a16="http://schemas.microsoft.com/office/drawing/2014/main" id="{BE8979B9-7546-8C16-157D-DB181111D093}"/>
              </a:ext>
            </a:extLst>
          </p:cNvPr>
          <p:cNvSpPr>
            <a:spLocks noGrp="1"/>
          </p:cNvSpPr>
          <p:nvPr>
            <p:ph type="dt" sz="half" idx="10"/>
          </p:nvPr>
        </p:nvSpPr>
        <p:spPr/>
        <p:txBody>
          <a:bodyPr/>
          <a:lstStyle/>
          <a:p>
            <a:r>
              <a:rPr lang="en-US"/>
              <a:t>10/25/2022</a:t>
            </a:r>
          </a:p>
        </p:txBody>
      </p:sp>
      <p:sp>
        <p:nvSpPr>
          <p:cNvPr id="6" name="Footer Placeholder 5">
            <a:extLst>
              <a:ext uri="{FF2B5EF4-FFF2-40B4-BE49-F238E27FC236}">
                <a16:creationId xmlns:a16="http://schemas.microsoft.com/office/drawing/2014/main" id="{2F22A944-5F34-0A73-E118-DCDED31A5AE8}"/>
              </a:ext>
            </a:extLst>
          </p:cNvPr>
          <p:cNvSpPr>
            <a:spLocks noGrp="1"/>
          </p:cNvSpPr>
          <p:nvPr>
            <p:ph type="ftr" sz="quarter" idx="11"/>
          </p:nvPr>
        </p:nvSpPr>
        <p:spPr/>
        <p:txBody>
          <a:bodyPr/>
          <a:lstStyle/>
          <a:p>
            <a:r>
              <a:rPr lang="en-US"/>
              <a:t>William B. Brown  NAEIA.com</a:t>
            </a:r>
          </a:p>
        </p:txBody>
      </p:sp>
      <p:sp>
        <p:nvSpPr>
          <p:cNvPr id="7" name="Slide Number Placeholder 6">
            <a:extLst>
              <a:ext uri="{FF2B5EF4-FFF2-40B4-BE49-F238E27FC236}">
                <a16:creationId xmlns:a16="http://schemas.microsoft.com/office/drawing/2014/main" id="{A2A789BC-15BB-52E7-BBA0-BD3CE014BDBD}"/>
              </a:ext>
            </a:extLst>
          </p:cNvPr>
          <p:cNvSpPr>
            <a:spLocks noGrp="1"/>
          </p:cNvSpPr>
          <p:nvPr>
            <p:ph type="sldNum" sz="quarter" idx="12"/>
          </p:nvPr>
        </p:nvSpPr>
        <p:spPr/>
        <p:txBody>
          <a:bodyPr/>
          <a:lstStyle/>
          <a:p>
            <a:fld id="{78691DA4-D656-4E8E-92A0-590377A99F50}" type="slidenum">
              <a:rPr lang="en-US" smtClean="0"/>
              <a:t>33</a:t>
            </a:fld>
            <a:endParaRPr lang="en-US"/>
          </a:p>
        </p:txBody>
      </p:sp>
    </p:spTree>
    <p:extLst>
      <p:ext uri="{BB962C8B-B14F-4D97-AF65-F5344CB8AC3E}">
        <p14:creationId xmlns:p14="http://schemas.microsoft.com/office/powerpoint/2010/main" val="470137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62A67-7E0E-47A7-B0F2-3E94A259330D}"/>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Conclusion: Kim’s singular achievement is in danger.</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72D686BF-9FB3-4F3E-A7C6-92BDA2146280}"/>
              </a:ext>
            </a:extLst>
          </p:cNvPr>
          <p:cNvGraphicFramePr>
            <a:graphicFrameLocks noGrp="1"/>
          </p:cNvGraphicFramePr>
          <p:nvPr>
            <p:ph idx="1"/>
            <p:extLst>
              <p:ext uri="{D42A27DB-BD31-4B8C-83A1-F6EECF244321}">
                <p14:modId xmlns:p14="http://schemas.microsoft.com/office/powerpoint/2010/main" val="368801707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E891C845-84FF-1B75-D5A3-441472CEE8DF}"/>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17DE9126-0EBC-12DD-D5A7-1270C1E1F4BF}"/>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F2C7E93F-8E40-7ACE-F834-8642538181E5}"/>
              </a:ext>
            </a:extLst>
          </p:cNvPr>
          <p:cNvSpPr>
            <a:spLocks noGrp="1"/>
          </p:cNvSpPr>
          <p:nvPr>
            <p:ph type="sldNum" sz="quarter" idx="12"/>
          </p:nvPr>
        </p:nvSpPr>
        <p:spPr/>
        <p:txBody>
          <a:bodyPr/>
          <a:lstStyle/>
          <a:p>
            <a:fld id="{78691DA4-D656-4E8E-92A0-590377A99F50}" type="slidenum">
              <a:rPr lang="en-US" smtClean="0"/>
              <a:t>34</a:t>
            </a:fld>
            <a:endParaRPr lang="en-US"/>
          </a:p>
        </p:txBody>
      </p:sp>
    </p:spTree>
    <p:extLst>
      <p:ext uri="{BB962C8B-B14F-4D97-AF65-F5344CB8AC3E}">
        <p14:creationId xmlns:p14="http://schemas.microsoft.com/office/powerpoint/2010/main" val="3539162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74BF73-855F-4DCE-BDFD-94B2A26FE699}"/>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Reform </a:t>
            </a:r>
            <a:r>
              <a:rPr lang="en-US" sz="4000" b="1" u="sng" dirty="0">
                <a:solidFill>
                  <a:srgbClr val="FFFFFF"/>
                </a:solidFill>
              </a:rPr>
              <a:t>then</a:t>
            </a:r>
            <a:r>
              <a:rPr lang="en-US" sz="4000" b="1" dirty="0">
                <a:solidFill>
                  <a:srgbClr val="FFFFFF"/>
                </a:solidFill>
              </a:rPr>
              <a:t> Open</a:t>
            </a:r>
            <a:br>
              <a:rPr lang="en-US" sz="4000" dirty="0">
                <a:solidFill>
                  <a:srgbClr val="FFFFFF"/>
                </a:solidFill>
              </a:rPr>
            </a:br>
            <a:br>
              <a:rPr lang="en-US" sz="4000" dirty="0">
                <a:solidFill>
                  <a:srgbClr val="FFFFFF"/>
                </a:solidFill>
              </a:rPr>
            </a:b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D3EB8489-CB4C-40CA-ACEC-25A3E18D016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56B61E89-F604-4A24-89BE-A6D4BF63F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10/25/2022</a:t>
            </a:r>
          </a:p>
        </p:txBody>
      </p:sp>
      <p:sp>
        <p:nvSpPr>
          <p:cNvPr id="4" name="Footer Placeholder 3">
            <a:extLst>
              <a:ext uri="{FF2B5EF4-FFF2-40B4-BE49-F238E27FC236}">
                <a16:creationId xmlns:a16="http://schemas.microsoft.com/office/drawing/2014/main" id="{9F109605-C1DA-4C88-89DB-5D22910A1B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William B. Brown  NAEIA.com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FCF0B1-38C0-4138-A1AC-FCD9721E97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91DA4-D656-4E8E-92A0-590377A99F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73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22242-C82B-473B-ADE7-4224D4EDD0A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What We Think We Know</a:t>
            </a:r>
          </a:p>
        </p:txBody>
      </p:sp>
      <p:sp>
        <p:nvSpPr>
          <p:cNvPr id="3" name="Content Placeholder 2">
            <a:extLst>
              <a:ext uri="{FF2B5EF4-FFF2-40B4-BE49-F238E27FC236}">
                <a16:creationId xmlns:a16="http://schemas.microsoft.com/office/drawing/2014/main" id="{8EB69C8E-2BC0-4EDF-81A5-FAA05D421975}"/>
              </a:ext>
            </a:extLst>
          </p:cNvPr>
          <p:cNvSpPr>
            <a:spLocks noGrp="1"/>
          </p:cNvSpPr>
          <p:nvPr>
            <p:ph idx="1"/>
          </p:nvPr>
        </p:nvSpPr>
        <p:spPr>
          <a:xfrm>
            <a:off x="1371599" y="1703070"/>
            <a:ext cx="9724031" cy="5006340"/>
          </a:xfrm>
        </p:spPr>
        <p:txBody>
          <a:bodyPr anchor="ctr">
            <a:normAutofit/>
          </a:bodyPr>
          <a:lstStyle/>
          <a:p>
            <a:endParaRPr lang="en-US" sz="2000" dirty="0"/>
          </a:p>
          <a:p>
            <a:pPr marL="0" indent="0">
              <a:buNone/>
            </a:pPr>
            <a:r>
              <a:rPr lang="en-US" b="1" dirty="0"/>
              <a:t>A Very Poor Country</a:t>
            </a:r>
          </a:p>
          <a:p>
            <a:r>
              <a:rPr lang="en-US" b="1" dirty="0"/>
              <a:t> </a:t>
            </a:r>
            <a:r>
              <a:rPr lang="en-US" dirty="0"/>
              <a:t>GDP in 2021 about $27 bn.  BOK estimate</a:t>
            </a:r>
          </a:p>
          <a:p>
            <a:r>
              <a:rPr lang="en-US" dirty="0"/>
              <a:t> Population 26 million</a:t>
            </a:r>
          </a:p>
          <a:p>
            <a:r>
              <a:rPr lang="en-US" dirty="0"/>
              <a:t> Per-capita  GDP  $1,000 - $2,000</a:t>
            </a:r>
          </a:p>
          <a:p>
            <a:r>
              <a:rPr lang="en-US" dirty="0"/>
              <a:t> NY Times reports  </a:t>
            </a:r>
            <a:r>
              <a:rPr lang="en-US" sz="2400" i="0" dirty="0">
                <a:solidFill>
                  <a:srgbClr val="000000"/>
                </a:solidFill>
                <a:effectLst/>
                <a:latin typeface="Roboto" panose="02000000000000000000" pitchFamily="2" charset="0"/>
              </a:rPr>
              <a:t>$1,184.79  in 2020 !</a:t>
            </a:r>
          </a:p>
          <a:p>
            <a:r>
              <a:rPr lang="en-US" sz="2400" dirty="0">
                <a:solidFill>
                  <a:srgbClr val="000000"/>
                </a:solidFill>
                <a:latin typeface="Roboto" panose="02000000000000000000" pitchFamily="2" charset="0"/>
              </a:rPr>
              <a:t> Negative growth 2020-22</a:t>
            </a:r>
          </a:p>
          <a:p>
            <a:r>
              <a:rPr lang="en-US" sz="2400" dirty="0">
                <a:solidFill>
                  <a:srgbClr val="000000"/>
                </a:solidFill>
                <a:latin typeface="Roboto" panose="02000000000000000000" pitchFamily="2" charset="0"/>
              </a:rPr>
              <a:t> Malnutrition, extreme poverty is prevalent</a:t>
            </a:r>
            <a:endParaRPr lang="en-US" dirty="0"/>
          </a:p>
          <a:p>
            <a:pPr marL="0" indent="0">
              <a:buNone/>
            </a:pPr>
            <a:endParaRPr lang="en-US" b="1" dirty="0"/>
          </a:p>
          <a:p>
            <a:pPr marL="0" indent="0">
              <a:buNone/>
            </a:pPr>
            <a:endParaRPr lang="en-US" sz="2000" dirty="0"/>
          </a:p>
        </p:txBody>
      </p:sp>
      <p:sp>
        <p:nvSpPr>
          <p:cNvPr id="4" name="Date Placeholder 3">
            <a:extLst>
              <a:ext uri="{FF2B5EF4-FFF2-40B4-BE49-F238E27FC236}">
                <a16:creationId xmlns:a16="http://schemas.microsoft.com/office/drawing/2014/main" id="{99D9CFA9-7756-1A30-05F6-AC5495FC7A77}"/>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35AFB13A-6859-9FE6-F567-0F1D31D99016}"/>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28CAF0EB-6064-C03F-DCB5-73921A59F1BD}"/>
              </a:ext>
            </a:extLst>
          </p:cNvPr>
          <p:cNvSpPr>
            <a:spLocks noGrp="1"/>
          </p:cNvSpPr>
          <p:nvPr>
            <p:ph type="sldNum" sz="quarter" idx="12"/>
          </p:nvPr>
        </p:nvSpPr>
        <p:spPr/>
        <p:txBody>
          <a:bodyPr/>
          <a:lstStyle/>
          <a:p>
            <a:fld id="{78691DA4-D656-4E8E-92A0-590377A99F50}" type="slidenum">
              <a:rPr lang="en-US" smtClean="0"/>
              <a:t>4</a:t>
            </a:fld>
            <a:endParaRPr lang="en-US"/>
          </a:p>
        </p:txBody>
      </p:sp>
    </p:spTree>
    <p:extLst>
      <p:ext uri="{BB962C8B-B14F-4D97-AF65-F5344CB8AC3E}">
        <p14:creationId xmlns:p14="http://schemas.microsoft.com/office/powerpoint/2010/main" val="106216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22242-C82B-473B-ADE7-4224D4EDD0A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Not Always This Way:  1945 in Good Shape</a:t>
            </a:r>
          </a:p>
        </p:txBody>
      </p:sp>
      <p:sp>
        <p:nvSpPr>
          <p:cNvPr id="5" name="Content Placeholder 4">
            <a:extLst>
              <a:ext uri="{FF2B5EF4-FFF2-40B4-BE49-F238E27FC236}">
                <a16:creationId xmlns:a16="http://schemas.microsoft.com/office/drawing/2014/main" id="{5BF8A757-3B33-F986-C6CF-996FA9764417}"/>
              </a:ext>
            </a:extLst>
          </p:cNvPr>
          <p:cNvSpPr>
            <a:spLocks noGrp="1"/>
          </p:cNvSpPr>
          <p:nvPr>
            <p:ph idx="1"/>
          </p:nvPr>
        </p:nvSpPr>
        <p:spPr>
          <a:xfrm>
            <a:off x="838200" y="1825624"/>
            <a:ext cx="10515600" cy="5032375"/>
          </a:xfrm>
        </p:spPr>
        <p:txBody>
          <a:bodyPr/>
          <a:lstStyle/>
          <a:p>
            <a:r>
              <a:rPr lang="en-US" dirty="0"/>
              <a:t>Probably in better shape then then any other part of Asia.  No WWII in Korea.</a:t>
            </a:r>
          </a:p>
          <a:p>
            <a:r>
              <a:rPr lang="en-US" dirty="0"/>
              <a:t>1910-45 Japan built up infrastructure and industry in northern part of its Korean colony.</a:t>
            </a:r>
          </a:p>
          <a:p>
            <a:pPr lvl="1"/>
            <a:r>
              <a:rPr lang="en-US" dirty="0"/>
              <a:t>   taking advantage of mineral resources and hydro. </a:t>
            </a:r>
          </a:p>
          <a:p>
            <a:pPr lvl="1"/>
            <a:r>
              <a:rPr lang="en-US" dirty="0"/>
              <a:t>   avoiding US bombing</a:t>
            </a:r>
          </a:p>
          <a:p>
            <a:pPr lvl="1"/>
            <a:r>
              <a:rPr lang="en-US" dirty="0"/>
              <a:t>   launchpad for invasion of China</a:t>
            </a:r>
          </a:p>
          <a:p>
            <a:r>
              <a:rPr lang="en-US" dirty="0"/>
              <a:t> Russians counted 1,400 factories taken over by socialist state in 1945</a:t>
            </a:r>
          </a:p>
          <a:p>
            <a:r>
              <a:rPr lang="en-US" dirty="0"/>
              <a:t> Korean War devastating but Soviet, EE, and Chinese aid built back quickly.</a:t>
            </a:r>
          </a:p>
        </p:txBody>
      </p:sp>
      <p:sp>
        <p:nvSpPr>
          <p:cNvPr id="3" name="Date Placeholder 2">
            <a:extLst>
              <a:ext uri="{FF2B5EF4-FFF2-40B4-BE49-F238E27FC236}">
                <a16:creationId xmlns:a16="http://schemas.microsoft.com/office/drawing/2014/main" id="{C8C86BDD-B9C2-6514-8B81-78E2E8266F4D}"/>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397C4D77-3F1D-B48D-5EC1-77285A58C7E0}"/>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06DC59E0-6510-7A27-8463-56D1381677A3}"/>
              </a:ext>
            </a:extLst>
          </p:cNvPr>
          <p:cNvSpPr>
            <a:spLocks noGrp="1"/>
          </p:cNvSpPr>
          <p:nvPr>
            <p:ph type="sldNum" sz="quarter" idx="12"/>
          </p:nvPr>
        </p:nvSpPr>
        <p:spPr/>
        <p:txBody>
          <a:bodyPr/>
          <a:lstStyle/>
          <a:p>
            <a:fld id="{78691DA4-D656-4E8E-92A0-590377A99F50}" type="slidenum">
              <a:rPr lang="en-US" smtClean="0"/>
              <a:t>5</a:t>
            </a:fld>
            <a:endParaRPr lang="en-US"/>
          </a:p>
        </p:txBody>
      </p:sp>
    </p:spTree>
    <p:extLst>
      <p:ext uri="{BB962C8B-B14F-4D97-AF65-F5344CB8AC3E}">
        <p14:creationId xmlns:p14="http://schemas.microsoft.com/office/powerpoint/2010/main" val="398969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22242-C82B-473B-ADE7-4224D4EDD0A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1956-1976 Golden Age of NK Socialism</a:t>
            </a:r>
          </a:p>
        </p:txBody>
      </p:sp>
      <p:sp>
        <p:nvSpPr>
          <p:cNvPr id="4" name="Content Placeholder 3">
            <a:extLst>
              <a:ext uri="{FF2B5EF4-FFF2-40B4-BE49-F238E27FC236}">
                <a16:creationId xmlns:a16="http://schemas.microsoft.com/office/drawing/2014/main" id="{F402E008-60D2-7A34-BF0B-11043DBA45F3}"/>
              </a:ext>
            </a:extLst>
          </p:cNvPr>
          <p:cNvSpPr>
            <a:spLocks noGrp="1"/>
          </p:cNvSpPr>
          <p:nvPr>
            <p:ph idx="1"/>
          </p:nvPr>
        </p:nvSpPr>
        <p:spPr/>
        <p:txBody>
          <a:bodyPr>
            <a:normAutofit fontScale="92500" lnSpcReduction="10000"/>
          </a:bodyPr>
          <a:lstStyle/>
          <a:p>
            <a:r>
              <a:rPr lang="en-US" dirty="0"/>
              <a:t>By 1949 all industry socialized.</a:t>
            </a:r>
          </a:p>
          <a:p>
            <a:r>
              <a:rPr lang="en-US" dirty="0"/>
              <a:t>By 1956 all farms collectivized.</a:t>
            </a:r>
          </a:p>
          <a:p>
            <a:r>
              <a:rPr lang="en-US" dirty="0"/>
              <a:t>Central plan economy replaced ancient money/market economy</a:t>
            </a:r>
          </a:p>
          <a:p>
            <a:r>
              <a:rPr lang="en-US" dirty="0"/>
              <a:t>Trade was strong with bloc countries, Japan and Europe. US rules prevented trade.</a:t>
            </a:r>
          </a:p>
          <a:p>
            <a:r>
              <a:rPr lang="en-US" dirty="0"/>
              <a:t>Russians and Chinese criticized Kim Il Sung for too much investment, not enough attention to living standards, and weak exports but industry grew rapidly.</a:t>
            </a:r>
          </a:p>
          <a:p>
            <a:r>
              <a:rPr lang="en-US" dirty="0"/>
              <a:t>1976, prior to devastating default on western credits, probably peak year.  </a:t>
            </a:r>
          </a:p>
          <a:p>
            <a:r>
              <a:rPr lang="en-US" dirty="0"/>
              <a:t>Downward spiral ever since.</a:t>
            </a:r>
          </a:p>
        </p:txBody>
      </p:sp>
      <p:sp>
        <p:nvSpPr>
          <p:cNvPr id="3" name="Date Placeholder 2">
            <a:extLst>
              <a:ext uri="{FF2B5EF4-FFF2-40B4-BE49-F238E27FC236}">
                <a16:creationId xmlns:a16="http://schemas.microsoft.com/office/drawing/2014/main" id="{21148348-4D5D-A5E5-BF21-3EE6BCB72F88}"/>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CAE482CA-3C0C-FA69-AB9D-0BA6FB442792}"/>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0EFF9CE8-0CA1-3BC0-4010-B973FCC319FD}"/>
              </a:ext>
            </a:extLst>
          </p:cNvPr>
          <p:cNvSpPr>
            <a:spLocks noGrp="1"/>
          </p:cNvSpPr>
          <p:nvPr>
            <p:ph type="sldNum" sz="quarter" idx="12"/>
          </p:nvPr>
        </p:nvSpPr>
        <p:spPr/>
        <p:txBody>
          <a:bodyPr/>
          <a:lstStyle/>
          <a:p>
            <a:fld id="{78691DA4-D656-4E8E-92A0-590377A99F50}" type="slidenum">
              <a:rPr lang="en-US" smtClean="0"/>
              <a:t>6</a:t>
            </a:fld>
            <a:endParaRPr lang="en-US"/>
          </a:p>
        </p:txBody>
      </p:sp>
    </p:spTree>
    <p:extLst>
      <p:ext uri="{BB962C8B-B14F-4D97-AF65-F5344CB8AC3E}">
        <p14:creationId xmlns:p14="http://schemas.microsoft.com/office/powerpoint/2010/main" val="240084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B69C8E-2BC0-4EDF-81A5-FAA05D421975}"/>
              </a:ext>
            </a:extLst>
          </p:cNvPr>
          <p:cNvSpPr>
            <a:spLocks noGrp="1"/>
          </p:cNvSpPr>
          <p:nvPr>
            <p:ph idx="1"/>
          </p:nvPr>
        </p:nvSpPr>
        <p:spPr>
          <a:xfrm>
            <a:off x="1233982" y="1211580"/>
            <a:ext cx="9724031" cy="5017770"/>
          </a:xfrm>
        </p:spPr>
        <p:txBody>
          <a:bodyPr anchor="ctr">
            <a:normAutofit lnSpcReduction="10000"/>
          </a:bodyPr>
          <a:lstStyle/>
          <a:p>
            <a:endParaRPr lang="en-US" sz="2000" dirty="0"/>
          </a:p>
          <a:p>
            <a:pPr marL="0" indent="0">
              <a:buNone/>
            </a:pPr>
            <a:r>
              <a:rPr lang="en-US" sz="3600" b="1" dirty="0"/>
              <a:t>Zhou </a:t>
            </a:r>
            <a:r>
              <a:rPr lang="en-US" sz="3600" b="1" dirty="0" err="1"/>
              <a:t>En</a:t>
            </a:r>
            <a:r>
              <a:rPr lang="en-US" sz="3600" b="1" dirty="0"/>
              <a:t> Lai and Kim Il Sung, circa 1960</a:t>
            </a:r>
            <a:endParaRPr lang="en-US" sz="3600" dirty="0"/>
          </a:p>
          <a:p>
            <a:pPr marL="0" indent="0">
              <a:buNone/>
            </a:pPr>
            <a:endParaRPr lang="en-US" sz="2000" dirty="0"/>
          </a:p>
          <a:p>
            <a:pPr marL="0" indent="0">
              <a:buNone/>
            </a:pPr>
            <a:r>
              <a:rPr lang="en-US" i="1" dirty="0"/>
              <a:t>Kim is visiting China trying to obtain more industrial aid</a:t>
            </a:r>
          </a:p>
          <a:p>
            <a:pPr marL="0" indent="0">
              <a:buNone/>
            </a:pPr>
            <a:endParaRPr lang="en-US" b="1" i="1" dirty="0"/>
          </a:p>
          <a:p>
            <a:pPr marL="0" indent="0">
              <a:buNone/>
            </a:pPr>
            <a:r>
              <a:rPr lang="en-US" b="1" dirty="0"/>
              <a:t>Zhou</a:t>
            </a:r>
            <a:r>
              <a:rPr lang="en-US" dirty="0"/>
              <a:t>:  ‘’We notice, looking across the river (Yalu) that you never have to turn off your lights. You have developed socialism far faster than we have.’’</a:t>
            </a:r>
          </a:p>
          <a:p>
            <a:pPr marL="0" indent="0">
              <a:buNone/>
            </a:pPr>
            <a:r>
              <a:rPr lang="en-US" b="1" dirty="0"/>
              <a:t>KIS</a:t>
            </a:r>
            <a:r>
              <a:rPr lang="en-US" dirty="0"/>
              <a:t>:   ‘’Yes, but it is with your help.’’</a:t>
            </a:r>
          </a:p>
          <a:p>
            <a:pPr marL="0" indent="0">
              <a:buNone/>
            </a:pPr>
            <a:r>
              <a:rPr lang="en-US" b="1" dirty="0"/>
              <a:t>Zhou</a:t>
            </a:r>
            <a:r>
              <a:rPr lang="en-US" dirty="0"/>
              <a:t>:  ‘’That is because you are holding down so many American forces, thus protecting the entire socialist world.’’   </a:t>
            </a:r>
            <a:r>
              <a:rPr lang="en-US" sz="1600" dirty="0"/>
              <a:t>(Wilson Center Archives)</a:t>
            </a:r>
          </a:p>
        </p:txBody>
      </p:sp>
      <p:sp>
        <p:nvSpPr>
          <p:cNvPr id="4" name="Title 3">
            <a:extLst>
              <a:ext uri="{FF2B5EF4-FFF2-40B4-BE49-F238E27FC236}">
                <a16:creationId xmlns:a16="http://schemas.microsoft.com/office/drawing/2014/main" id="{0778191C-0DC0-8064-AB69-A2D37154358E}"/>
              </a:ext>
            </a:extLst>
          </p:cNvPr>
          <p:cNvSpPr>
            <a:spLocks noGrp="1"/>
          </p:cNvSpPr>
          <p:nvPr>
            <p:ph type="title"/>
          </p:nvPr>
        </p:nvSpPr>
        <p:spPr/>
        <p:txBody>
          <a:bodyPr/>
          <a:lstStyle/>
          <a:p>
            <a:r>
              <a:rPr lang="en-US" dirty="0"/>
              <a:t> </a:t>
            </a:r>
          </a:p>
        </p:txBody>
      </p:sp>
      <p:sp>
        <p:nvSpPr>
          <p:cNvPr id="2" name="Date Placeholder 1">
            <a:extLst>
              <a:ext uri="{FF2B5EF4-FFF2-40B4-BE49-F238E27FC236}">
                <a16:creationId xmlns:a16="http://schemas.microsoft.com/office/drawing/2014/main" id="{5CA25519-66F2-87FA-1BED-22B1FDEC0CB0}"/>
              </a:ext>
            </a:extLst>
          </p:cNvPr>
          <p:cNvSpPr>
            <a:spLocks noGrp="1"/>
          </p:cNvSpPr>
          <p:nvPr>
            <p:ph type="dt" sz="half" idx="10"/>
          </p:nvPr>
        </p:nvSpPr>
        <p:spPr/>
        <p:txBody>
          <a:bodyPr/>
          <a:lstStyle/>
          <a:p>
            <a:r>
              <a:rPr lang="en-US"/>
              <a:t>10/25/2022</a:t>
            </a:r>
          </a:p>
        </p:txBody>
      </p:sp>
      <p:sp>
        <p:nvSpPr>
          <p:cNvPr id="5" name="Footer Placeholder 4">
            <a:extLst>
              <a:ext uri="{FF2B5EF4-FFF2-40B4-BE49-F238E27FC236}">
                <a16:creationId xmlns:a16="http://schemas.microsoft.com/office/drawing/2014/main" id="{019D2A2F-5934-E671-6EA7-9132F513145C}"/>
              </a:ext>
            </a:extLst>
          </p:cNvPr>
          <p:cNvSpPr>
            <a:spLocks noGrp="1"/>
          </p:cNvSpPr>
          <p:nvPr>
            <p:ph type="ftr" sz="quarter" idx="11"/>
          </p:nvPr>
        </p:nvSpPr>
        <p:spPr/>
        <p:txBody>
          <a:bodyPr/>
          <a:lstStyle/>
          <a:p>
            <a:r>
              <a:rPr lang="en-US"/>
              <a:t>William B. Brown  NAEIA.com</a:t>
            </a:r>
          </a:p>
        </p:txBody>
      </p:sp>
      <p:sp>
        <p:nvSpPr>
          <p:cNvPr id="6" name="Slide Number Placeholder 5">
            <a:extLst>
              <a:ext uri="{FF2B5EF4-FFF2-40B4-BE49-F238E27FC236}">
                <a16:creationId xmlns:a16="http://schemas.microsoft.com/office/drawing/2014/main" id="{D649ADC0-423D-FB22-B2D5-EAEBCD3E83B5}"/>
              </a:ext>
            </a:extLst>
          </p:cNvPr>
          <p:cNvSpPr>
            <a:spLocks noGrp="1"/>
          </p:cNvSpPr>
          <p:nvPr>
            <p:ph type="sldNum" sz="quarter" idx="12"/>
          </p:nvPr>
        </p:nvSpPr>
        <p:spPr/>
        <p:txBody>
          <a:bodyPr/>
          <a:lstStyle/>
          <a:p>
            <a:fld id="{78691DA4-D656-4E8E-92A0-590377A99F50}" type="slidenum">
              <a:rPr lang="en-US" smtClean="0"/>
              <a:t>7</a:t>
            </a:fld>
            <a:endParaRPr lang="en-US"/>
          </a:p>
        </p:txBody>
      </p:sp>
    </p:spTree>
    <p:extLst>
      <p:ext uri="{BB962C8B-B14F-4D97-AF65-F5344CB8AC3E}">
        <p14:creationId xmlns:p14="http://schemas.microsoft.com/office/powerpoint/2010/main" val="319157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orth korea night lights from space">
            <a:extLst>
              <a:ext uri="{FF2B5EF4-FFF2-40B4-BE49-F238E27FC236}">
                <a16:creationId xmlns:a16="http://schemas.microsoft.com/office/drawing/2014/main" id="{FFF7BD90-6773-F0DE-2678-FD5032151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1" y="417576"/>
            <a:ext cx="10732770" cy="6688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D6E530-C730-64E5-10F4-C1B1384EE051}"/>
              </a:ext>
            </a:extLst>
          </p:cNvPr>
          <p:cNvSpPr>
            <a:spLocks noGrp="1"/>
          </p:cNvSpPr>
          <p:nvPr>
            <p:ph type="title"/>
          </p:nvPr>
        </p:nvSpPr>
        <p:spPr>
          <a:xfrm>
            <a:off x="838200" y="96901"/>
            <a:ext cx="10515600" cy="320675"/>
          </a:xfrm>
        </p:spPr>
        <p:txBody>
          <a:bodyPr>
            <a:normAutofit fontScale="90000"/>
          </a:bodyPr>
          <a:lstStyle/>
          <a:p>
            <a:r>
              <a:rPr lang="en-US" sz="3600" b="1" dirty="0"/>
              <a:t>1997 Lights out</a:t>
            </a:r>
          </a:p>
        </p:txBody>
      </p:sp>
      <p:sp>
        <p:nvSpPr>
          <p:cNvPr id="3" name="Date Placeholder 2">
            <a:extLst>
              <a:ext uri="{FF2B5EF4-FFF2-40B4-BE49-F238E27FC236}">
                <a16:creationId xmlns:a16="http://schemas.microsoft.com/office/drawing/2014/main" id="{83F5FA2F-0F70-7455-0924-283396282588}"/>
              </a:ext>
            </a:extLst>
          </p:cNvPr>
          <p:cNvSpPr>
            <a:spLocks noGrp="1"/>
          </p:cNvSpPr>
          <p:nvPr>
            <p:ph type="dt" sz="half" idx="10"/>
          </p:nvPr>
        </p:nvSpPr>
        <p:spPr/>
        <p:txBody>
          <a:bodyPr/>
          <a:lstStyle/>
          <a:p>
            <a:r>
              <a:rPr lang="en-US"/>
              <a:t>10/25/2022</a:t>
            </a:r>
          </a:p>
        </p:txBody>
      </p:sp>
      <p:sp>
        <p:nvSpPr>
          <p:cNvPr id="4" name="Footer Placeholder 3">
            <a:extLst>
              <a:ext uri="{FF2B5EF4-FFF2-40B4-BE49-F238E27FC236}">
                <a16:creationId xmlns:a16="http://schemas.microsoft.com/office/drawing/2014/main" id="{2B3DF232-B9F1-C816-767A-C5AF9EDEF57B}"/>
              </a:ext>
            </a:extLst>
          </p:cNvPr>
          <p:cNvSpPr>
            <a:spLocks noGrp="1"/>
          </p:cNvSpPr>
          <p:nvPr>
            <p:ph type="ftr" sz="quarter" idx="11"/>
          </p:nvPr>
        </p:nvSpPr>
        <p:spPr/>
        <p:txBody>
          <a:bodyPr/>
          <a:lstStyle/>
          <a:p>
            <a:r>
              <a:rPr lang="en-US"/>
              <a:t>William B. Brown  NAEIA.com</a:t>
            </a:r>
          </a:p>
        </p:txBody>
      </p:sp>
      <p:sp>
        <p:nvSpPr>
          <p:cNvPr id="5" name="Slide Number Placeholder 4">
            <a:extLst>
              <a:ext uri="{FF2B5EF4-FFF2-40B4-BE49-F238E27FC236}">
                <a16:creationId xmlns:a16="http://schemas.microsoft.com/office/drawing/2014/main" id="{F9762D0E-2F33-FECC-DCF7-2B62DE94096C}"/>
              </a:ext>
            </a:extLst>
          </p:cNvPr>
          <p:cNvSpPr>
            <a:spLocks noGrp="1"/>
          </p:cNvSpPr>
          <p:nvPr>
            <p:ph type="sldNum" sz="quarter" idx="12"/>
          </p:nvPr>
        </p:nvSpPr>
        <p:spPr/>
        <p:txBody>
          <a:bodyPr/>
          <a:lstStyle/>
          <a:p>
            <a:fld id="{78691DA4-D656-4E8E-92A0-590377A99F50}" type="slidenum">
              <a:rPr lang="en-US" smtClean="0"/>
              <a:t>8</a:t>
            </a:fld>
            <a:endParaRPr lang="en-US"/>
          </a:p>
        </p:txBody>
      </p:sp>
    </p:spTree>
    <p:extLst>
      <p:ext uri="{BB962C8B-B14F-4D97-AF65-F5344CB8AC3E}">
        <p14:creationId xmlns:p14="http://schemas.microsoft.com/office/powerpoint/2010/main" val="132183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3B7F27-82CD-0747-8B27-AA6C7FAD1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228600"/>
            <a:ext cx="8754886" cy="657867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1D6A2118-EC2B-C583-D435-1D0133D35BA1}"/>
              </a:ext>
            </a:extLst>
          </p:cNvPr>
          <p:cNvSpPr>
            <a:spLocks noGrp="1"/>
          </p:cNvSpPr>
          <p:nvPr>
            <p:ph type="dt" sz="half" idx="10"/>
          </p:nvPr>
        </p:nvSpPr>
        <p:spPr/>
        <p:txBody>
          <a:bodyPr/>
          <a:lstStyle/>
          <a:p>
            <a:r>
              <a:rPr lang="en-US"/>
              <a:t>10/25/2022</a:t>
            </a:r>
          </a:p>
        </p:txBody>
      </p:sp>
      <p:sp>
        <p:nvSpPr>
          <p:cNvPr id="3" name="Footer Placeholder 2">
            <a:extLst>
              <a:ext uri="{FF2B5EF4-FFF2-40B4-BE49-F238E27FC236}">
                <a16:creationId xmlns:a16="http://schemas.microsoft.com/office/drawing/2014/main" id="{23382017-AF95-DA5C-CED6-B4CF356CAE7B}"/>
              </a:ext>
            </a:extLst>
          </p:cNvPr>
          <p:cNvSpPr>
            <a:spLocks noGrp="1"/>
          </p:cNvSpPr>
          <p:nvPr>
            <p:ph type="ftr" sz="quarter" idx="11"/>
          </p:nvPr>
        </p:nvSpPr>
        <p:spPr/>
        <p:txBody>
          <a:bodyPr/>
          <a:lstStyle/>
          <a:p>
            <a:r>
              <a:rPr lang="en-US"/>
              <a:t>William B. Brown  NAEIA.com</a:t>
            </a:r>
          </a:p>
        </p:txBody>
      </p:sp>
      <p:sp>
        <p:nvSpPr>
          <p:cNvPr id="4" name="Slide Number Placeholder 3">
            <a:extLst>
              <a:ext uri="{FF2B5EF4-FFF2-40B4-BE49-F238E27FC236}">
                <a16:creationId xmlns:a16="http://schemas.microsoft.com/office/drawing/2014/main" id="{89ABFC94-894A-DED7-FD48-24F0A1698BF8}"/>
              </a:ext>
            </a:extLst>
          </p:cNvPr>
          <p:cNvSpPr>
            <a:spLocks noGrp="1"/>
          </p:cNvSpPr>
          <p:nvPr>
            <p:ph type="sldNum" sz="quarter" idx="12"/>
          </p:nvPr>
        </p:nvSpPr>
        <p:spPr/>
        <p:txBody>
          <a:bodyPr/>
          <a:lstStyle/>
          <a:p>
            <a:fld id="{78691DA4-D656-4E8E-92A0-590377A99F50}" type="slidenum">
              <a:rPr lang="en-US" smtClean="0"/>
              <a:t>9</a:t>
            </a:fld>
            <a:endParaRPr lang="en-US"/>
          </a:p>
        </p:txBody>
      </p:sp>
    </p:spTree>
    <p:extLst>
      <p:ext uri="{BB962C8B-B14F-4D97-AF65-F5344CB8AC3E}">
        <p14:creationId xmlns:p14="http://schemas.microsoft.com/office/powerpoint/2010/main" val="3531752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15214</TotalTime>
  <Words>3865</Words>
  <Application>Microsoft Office PowerPoint</Application>
  <PresentationFormat>Widescreen</PresentationFormat>
  <Paragraphs>391</Paragraphs>
  <Slides>35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Courier New</vt:lpstr>
      <vt:lpstr>Roboto</vt:lpstr>
      <vt:lpstr>Office Theme</vt:lpstr>
      <vt:lpstr>1_Office Theme</vt:lpstr>
      <vt:lpstr>   North Korea’s Economic Predicament   Opportunities for Policy Adjustments   For:  GW North Korea School October 25,2022  William B. Brown NAEIA.Com </vt:lpstr>
      <vt:lpstr>Pandemic or Not, North Korean Economy Under Great Strain</vt:lpstr>
      <vt:lpstr>Impact of Pandemic</vt:lpstr>
      <vt:lpstr> What We Think We Know</vt:lpstr>
      <vt:lpstr>  Not Always This Way:  1945 in Good Shape</vt:lpstr>
      <vt:lpstr>  1956-1976 Golden Age of NK Socialism</vt:lpstr>
      <vt:lpstr> </vt:lpstr>
      <vt:lpstr>1997 Lights out</vt:lpstr>
      <vt:lpstr>PowerPoint Presentation</vt:lpstr>
      <vt:lpstr>Why is North Korea So Poor?</vt:lpstr>
      <vt:lpstr>  Answer—Weak productivity</vt:lpstr>
      <vt:lpstr>Command or Planned Economy</vt:lpstr>
      <vt:lpstr>Marketization Underway,  Incomplete</vt:lpstr>
      <vt:lpstr> Kim Jong Un’s Inheritance</vt:lpstr>
      <vt:lpstr>Kim Il Sung’s Juche Economy</vt:lpstr>
      <vt:lpstr> Kim Jong  Il’s Economy</vt:lpstr>
      <vt:lpstr>Kim Jong Un   2011-Present</vt:lpstr>
      <vt:lpstr>PowerPoint Presentation</vt:lpstr>
      <vt:lpstr>Kim Jong Un’s Half-Step Financial Reforms</vt:lpstr>
      <vt:lpstr>But reform not extended to farmers and state employees—most of the population</vt:lpstr>
      <vt:lpstr>And dual wages system exploded, leading to massive state corruption.</vt:lpstr>
      <vt:lpstr>Whatever they did, It worked to stabilize the won.</vt:lpstr>
      <vt:lpstr>Then came sanctions and coronavirus</vt:lpstr>
      <vt:lpstr>Basics,  Is North Korean Won Really Money?</vt:lpstr>
      <vt:lpstr> History of Money in Korea:    More sophisticated than we usually think.</vt:lpstr>
      <vt:lpstr>Types of Money in circulation </vt:lpstr>
      <vt:lpstr>PowerPoint Presentation</vt:lpstr>
      <vt:lpstr>How Did Central Bank control the Won?</vt:lpstr>
      <vt:lpstr>China-North Korea Trade Jan 2015-July 2022 China Customs (excludes Chinese crude oil exports)</vt:lpstr>
      <vt:lpstr>China Trade Surplus with North Korea Jan 2015  - July 2022 China Customs (excludes crude oil)</vt:lpstr>
      <vt:lpstr>North Korea Won per US Dollar September 2020-August 2022 Asia Press (border  towns)</vt:lpstr>
      <vt:lpstr>North Korea Won/China Yuan Sep 2020 – Aug 2022 Asia Press (border towns)</vt:lpstr>
      <vt:lpstr>Yuan/Dollar Pyongyang Cross Rate vs  international rate  Asia Press</vt:lpstr>
      <vt:lpstr>Conclusion: Kim’s singular achievement is in danger.</vt:lpstr>
      <vt:lpstr>Reform then Open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role of currency and finance in the Kim Jong Un era“  For  GWIKs and KDI School Virtual Symposium August 30-31, 2021   William. B. Brown</dc:title>
  <dc:creator>Bill Brown</dc:creator>
  <cp:lastModifiedBy>Bill Brown</cp:lastModifiedBy>
  <cp:revision>44</cp:revision>
  <dcterms:created xsi:type="dcterms:W3CDTF">2021-08-24T15:31:49Z</dcterms:created>
  <dcterms:modified xsi:type="dcterms:W3CDTF">2022-10-25T14:53:24Z</dcterms:modified>
</cp:coreProperties>
</file>