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90" r:id="rId30"/>
    <p:sldId id="286" r:id="rId31"/>
    <p:sldId id="288" r:id="rId32"/>
    <p:sldId id="289" r:id="rId33"/>
    <p:sldId id="291" r:id="rId34"/>
    <p:sldId id="292" r:id="rId35"/>
    <p:sldId id="293" r:id="rId36"/>
    <p:sldId id="294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295" r:id="rId45"/>
    <p:sldId id="303" r:id="rId46"/>
    <p:sldId id="304" r:id="rId47"/>
    <p:sldId id="259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1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2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2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4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8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9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9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7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7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3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1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BE229233-9672-4675-99B7-6CBCEF1CD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225"/>
          <a:stretch/>
        </p:blipFill>
        <p:spPr>
          <a:xfrm>
            <a:off x="20" y="-2"/>
            <a:ext cx="8115280" cy="685800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EC5FF010-B53C-46BE-BEEF-AF926A00F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38500" y="2057400"/>
            <a:ext cx="4876800" cy="274320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09AD9C-1F43-4138-A72B-8CA988EDD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300" y="2057400"/>
            <a:ext cx="3276600" cy="2743201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502489"/>
            <a:ext cx="3314700" cy="185302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/>
              <a:t>The Facts:</a:t>
            </a:r>
            <a:br>
              <a:rPr lang="en-US" sz="3200"/>
            </a:br>
            <a:r>
              <a:rPr lang="en-US" sz="3200"/>
              <a:t>Chiropractic Science and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0055" y="2502489"/>
            <a:ext cx="2289028" cy="1853023"/>
          </a:xfrm>
        </p:spPr>
        <p:txBody>
          <a:bodyPr anchor="ctr">
            <a:normAutofit/>
          </a:bodyPr>
          <a:lstStyle/>
          <a:p>
            <a:r>
              <a:rPr lang="en-US" sz="1600" dirty="0"/>
              <a:t>Gage Faulkner DC, MS, BS</a:t>
            </a:r>
          </a:p>
        </p:txBody>
      </p:sp>
    </p:spTree>
    <p:extLst>
      <p:ext uri="{BB962C8B-B14F-4D97-AF65-F5344CB8AC3E}">
        <p14:creationId xmlns:p14="http://schemas.microsoft.com/office/powerpoint/2010/main" val="37750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Pediatrics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2" y="1541904"/>
            <a:ext cx="6065518" cy="46782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Awaad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The importance of chiropractic care in children. Chiro Ped Oct. 1995, Vol.2 No. 1, pp 17-18.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Barge FH. Spinal problems that begin in youth produce health problems in adult life. Chiro Ped 1995; Vol 1, No 4, pp 17-18.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Burnier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The birth of subluxations. Chiro Ped 1994; Vol 1, Nol, pp 5-6.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Burnier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The side effects of the chiropractic adjustment. Chiro Ped 1995; Vol 1, No 4, pp22-24.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Cohen E. Case history: Premature labor. Chiro Ped 1995; Vol 1 No 4, Pp 14-15.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Emery JL. Kinking of the medulla in children with acute cerebral edema and hydrocephalus and its relationship to the dentate ligaments. J Neurol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Neurosurg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Psychiat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1967;267-274.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Howe CA. Scientific ramifications for providing pre-natal and neonatal chiropractic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care.Chiro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Ped 1994 Vol 1, No 2, pp 7-10.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Kent C. Radiology in pediatrics spine pain. Chiro Ped 1994; Vol 1, No 4, pp7-12.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McMullen M. Physical stresses of childhood that could lead to the need for chiropractic care. International Chiropractors Association's National Conference On Chiropractic and Pediatrics Proceedings: 1991:75-84.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McMullen M. Assessing upper cervical subluxations in infants under six months. ICA International Review of Chiropractic, March/April 1990; pp39-41. Peters R. et.al. J. Aust. Chiro Assoc 1988;18:3:81.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Townsend H. Rowe M. Mobility of the upper cervical spine in health and disease. Pediatrics 1952;10:567-573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Birth Trauma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320817"/>
            <a:ext cx="6065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0E17EA-A58A-C338-D89B-6AF287D3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" y="1489065"/>
            <a:ext cx="6075680" cy="470898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Alexander E.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Masland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R. Harris C. Anterior dislocation of first cervical vertebra simulating cerebral birth injury in infancy. Am J Dis Child 1953;85:173-181.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Beyers RK. Spinal cord injuries during birth. Develop Med Child Neurol 1969;11:54-68,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Fysh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PN. Clinical implications of birth trauma to the brainstem and upper cervical spine in newborn infants. International Chiropractors Association's Scientific Symposium on Spinal Biomechanics Proceedings: 1990:49.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Gordon N, Marsden B. Spinal cord injury at birth. Neuropediatric1970,2:112-118.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Gottieb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MS. Neglected spinal cord, brain stem injuries from birth trauma. JMPT 1993;16:537-543.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Gutmann G. Blocked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nerve syndrome in babies and infants.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Manuelle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Medizin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1987;25:5-10.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Leventhal HR. Birth injuries of the spinal cord. J Pediatrics 1960;56:447-453,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Towbin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Spinal injury related to the syndrome of sudden death (crib death) in infants. Am J Clin Path 1968; Vol 49, No 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Towbin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Latent spinal cord and brain stem injury in newborn infants. Dev Med Child Neurol 1969; 11:54-68.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Towbin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Neonatal Damage of the Nervous System. Neuropathology: Methods and Diagnosis; Brown,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NewsYork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1970; pp 609-653.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Webster LL. Subluxation at birth and early childhood. International Chiropractic Pediatric Association. March 1989.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Yashon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D. Spinal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dInjury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 11986,2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Ted: Appleton-Century-Crofts a Publishing Division of Prentice-Hall, Inc.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Sudden Infant Death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12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320817"/>
            <a:ext cx="6065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0E17EA-A58A-C338-D89B-6AF287D3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52600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18CD1697-9555-BDAF-C4F6-404A281E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4139"/>
            <a:ext cx="6075680" cy="53245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Banks BD, Beck RW, Columbus M, Gold PM,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Kinsinger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FS, Lalonde MA. Sudden infant death syndrome: a literature review with chiropractic implications. JMPT 1987;10:246-252.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Beal S. Sudden infant death syndrome in twins. Pediatrics 1989;84:1038-44.0 Hid9 2101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Bonci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A, Wayne C. The interface between sudden infant death syndrome and chiropractic. Journal of Chiropractic Research 1989;5(3):78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Fremion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Bhuwan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Kalsbeck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J. Apnea as the sole manifestation of cord compression in achondroplasia.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Pediatr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1984;104:4.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Gilles FH, Bina M,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Sotrel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Infantile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-occipital instability. Am j Dis Child 1979;133:30.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Gutmann G. Blocked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nerve syndrome in infants and small children. ICA Int Rev Chiro 1990:37-43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Kent C,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Gentempo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P. Sudden infant death syndrome and chiropractic ICA Int Rev Chiro 1992:41-42.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Kinney HC, Burger PC, Harrell FE, Hudson RP. Reactive gliosis in the medulla oblongata of victims of the sudden infant death syndrome. Pediatrics 1983;72:181-187.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Marion FB. SIDS, chiropractic and you: crib death. Todays Chiro Nov/Dec 1984:45.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Sachis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PR, Armstrong DL, Becker LE, Bryan AC.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vagus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nerve and sudden infant death syndrome: a morphometric study.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Pediatr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981;98(2):278.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Schneier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M. Burns RE, Hospers L.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-occipital hypermobility in sudden infant death syndrome. Todays Chiro Jun/Jul 1991:36-40.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Schneier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M, Burns RE.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-occipital hypermobility in sudden infant death syndrome. J Chiro Res Clin Invest 1991;7:33-38.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Valdes-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Dapena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MA. Sudden infant death syndrome: a review of medical literature 1974-1979. Pediatrics 1980;66:597-614.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Sleep Apnea and Hypoxia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320817"/>
            <a:ext cx="6065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0E17EA-A58A-C338-D89B-6AF287D3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52600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18CD1697-9555-BDAF-C4F6-404A281E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70646"/>
            <a:ext cx="607568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B8ED032-01DE-CE28-0FA2-17B21F86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" y="2108880"/>
            <a:ext cx="607568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Lewit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K.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Kopfgelenkblockierungen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und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chronische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toncillitis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Manuelle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Medizin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1976;14:106-109.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Mohn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U.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Kopfgelenblockierungen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biem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keinkind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(cervical-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diencephal-statistches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syndrom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nach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Gutmann).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Manuelle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Medizin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1977;15:45.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Respiratory Infection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320817"/>
            <a:ext cx="6065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0E17EA-A58A-C338-D89B-6AF287D3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52600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18CD1697-9555-BDAF-C4F6-404A281E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70646"/>
            <a:ext cx="607568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B8ED032-01DE-CE28-0FA2-17B21F86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1" y="5490605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5AFF0BFA-D732-9949-41B9-BFC90874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40520"/>
            <a:ext cx="6075679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Lewit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K.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Kopfgelenkblockierungen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und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chronische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toncillitis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Manuelle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Medizin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1976;14:106-109.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Mohn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U.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Kopfgelenblockierungen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biem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keinkind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(cervical-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diencephal-statistches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syndrom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nach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Gutmann).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Manuelle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Medizin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1977;15:45.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9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Otitis Media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15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320817"/>
            <a:ext cx="6065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0E17EA-A58A-C338-D89B-6AF287D3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52600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18CD1697-9555-BDAF-C4F6-404A281E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70646"/>
            <a:ext cx="607568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B8ED032-01DE-CE28-0FA2-17B21F86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1" y="5490605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5AFF0BFA-D732-9949-41B9-BFC90874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551" y="3973466"/>
            <a:ext cx="607567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4FE84A34-EB36-F071-437D-99FE8A7D4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1566413"/>
            <a:ext cx="6055359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Fallon J. Acute otitis media in a 3 year old: a case report. ICA Council on Chiropractic Pediatrics: Chiropractic Pediatrics 1994; Vol 2, No 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Hendricks C, Larkin-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Thier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S, Otitis media in small children. J Chiro Res and Clin Invest 1898;2(1):9-13.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Phillips NJ, Vertebral Subluxation and otitis media: a case study. J Chiro Res and Clin Inv 1992;8(2):38-39.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Down’s Syndrome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16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669063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735EB01-7FC9-C553-E5F0-7DDE27C36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320817"/>
            <a:ext cx="606551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0E17EA-A58A-C338-D89B-6AF287D37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52600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18CD1697-9555-BDAF-C4F6-404A281E4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" y="6970646"/>
            <a:ext cx="6075680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B8ED032-01DE-CE28-0FA2-17B21F864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1" y="5490605"/>
            <a:ext cx="60756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5AFF0BFA-D732-9949-41B9-BFC90874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551" y="3973466"/>
            <a:ext cx="607567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4FE84A34-EB36-F071-437D-99FE8A7D4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7628145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DB69EA32-149D-7E4C-43C8-B11C06DC9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959981"/>
            <a:ext cx="6085840" cy="57861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Alvarez N, Rubin L. Atlantoaxial instability in adults with down' syndrome: a clinical and radiological survey. Appl Res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Retad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1986.7:67-78.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Brooke DC,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Burkus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JK, Benson DR. Asymptomatic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occipito-atlantal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instability in down's syndrome (trisomy 21). Bone Joint Surg 1987,69:293-295.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Clum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GW. Atlantoaxial subluxation in down' syndrome. Today's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Chiropractio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1985; May-June:33-36.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Collacott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RA.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instability in down's syndrome. Be Med J 1987,294-988.989.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Cook R. Atlantoaxial instability in individuals with down's syndrome.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Retard 1984, 8:193-194.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Dyck VG. Upper cervical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instablitiy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in down' syndrome. J Can Chiro Assoc 1981,25.67-68,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III-Khoury OY, Clark CR,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Deitz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F'R,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Harre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RG,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Tozzi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IB,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Kathol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MIL Posterior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occipital subluxation in down's syndrome. Radiology 1986,159.507-509.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Hungerford OD,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Akkaraju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Y,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Rawe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SEL, Young GF.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-occipital and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dislocation with spinal cord compression in down's syndrome a case report and review of the literature. Br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1981:54:758-761.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Kobori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Takahasha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11,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Mikawa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Y.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dislocation in down's syndrome: report of two cases requiring surgical correction Spine 1986; 11:195-200.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La Francis MIL. 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chiropractive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perspective on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atlantasial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instability in down's syndrome. IMPT 1990,13:157-160.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Katel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W.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Urham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R. Stimson CW. Subluxation of the atlas causing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ginal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cord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compressiom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in a case of down's syndrome with a "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ranifestation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an occipital vertebra".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Radiology 1969,93.839-40.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McMullen M. Handicapped infants and chiropractic care: down's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endrome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- Part I. ICA Int Rev of Chiro 1990; June/July:32-35.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Mirtz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Ta, Reno ME, Ratliff CR. Atlantoaxial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instablity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in down's syndrome: the role of chiropractic in special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olympic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participation. Chiropractic Sports Medicine 1989;3(3):81-83.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Nordt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J, Stauffer ES. Sequelae of atlantoaxial stabilization in two patients with down's syndrome. Spine 1981;6(5):437-44.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Selby KA, Newton RW, Gupta S, Hunt L. Clinical predictors and radiological reliability in atlantoaxial subluxation in down's syndrome. Arch Dis Child 1991;66:876-878.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Stein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Kirchnes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SG,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Horev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Hernanz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 Shulman M.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-occipital subluxation in down's syndrome.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Pediatr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1991;21:121-124.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9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Infantile Colic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17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542257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9793"/>
            <a:ext cx="6085840" cy="17543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Hyman CA. Chiropractic adjustments and infantile colic: a case study. International Chiropractors Association's National Conference on Chiropractic and Pediatrics Proceedings: 1994:65-71.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Klougart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N, Nilsson N, Jacobsen J. Infantile colic treated by chiropractors: a prospective study of 316 cases. JMPT 1989;12(4):281-8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Krauss LL. Case study: birth trauma results in colic. Chiro Ped 1995;2(1):10-11.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Pluhar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G, Schobert PD. Vertebral subluxation and colic. J Chiro Res Clin Inv 1991;7(3):75-76.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Seizure Disorders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18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542257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151456"/>
            <a:ext cx="6085839" cy="455509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Duff B. Documented chiropractic results on a case diagnosed as myotonic seizures. J Chiro Res Clin Inv 1992;(3):56-57. </a:t>
            </a: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Gambino DW. Brain injury a child with seizure benefits from chiropractic care. Chiro Ped 1995;2(1):8-9.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Goodman R. Cessation of seizure disorder: correction of the atlas subluxation complex. ICA National Conference on Chiropractic and Pediatrics Proceedings: 1991:46-56.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Harris CH.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Heptitis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vaccine induced seizures relieved by manipulation. ICA National Conference on Chiropractic and Pediatrics Proceedings: 1994:42-47.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Hospers LA. EEG and CEEG studies before and after upper cervical or SOT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catagory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II adjustments in children after head trauma, in epilepsy and in "hyperactivity". ICA National Conference on Chiropractic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Pediatrics Proceedings 1992:84-139.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Hospers LA,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Fiorini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D, Tejada M, Mulhall T,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Wehrenberg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C.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Electroenchalograph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observations of children with petit mal and petit mal/grand mal variant epilepsies before and after life upper cervical adjustment. ICA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Scientific symposium on Spinal Biomechanics Proceedings: 1990:31.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Hospers LA, Swear RW. EEG and EMG studies before and after life upper cervical adjustments. Today's Chiro 1987;16:79-82.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Hyman CA. Chiropractic adjustments and the reduction of petit mal seizures in a five year old male: a case study. Journal of Clinical Chiropractic Pediatrics 1996;1(1): 28-32.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Young G. Chiropractic success in epileptic conditions. ACA Journal of Chiropractic 1982;19(4):62-63.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2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Cerebral Palsy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19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542257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1718611"/>
            <a:ext cx="6055359" cy="32932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Alexander E,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Masland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R, Harris C. Anterior dislocation of first cervical vertebra simulating cerebral birth injury in infancy. Am J Dis Child 1953;85:173-181.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Bobath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K. A Neurophysiological Basis for the Treatment of Cerebral Palsy. Suffolk England: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Lavenhan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Press 1980.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Collins KF, Barker C, Brantley V, Thornton P. The efficacy of upper cervical chiropractic care in children and adults with cerebral palsy: a preliminary report. Chiro Ped 1994;1(10): 13-15.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Crothers B, Putnam MC. Obstetrical injuries of the spinal cord.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Medicein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1927;6:41-126.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Hospers LA,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Daso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Steinle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L.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Electromylographic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patterns of mentally retarded, cerebral palsy patients after life upper cervical adjustments. Today's chiro. 1986: 13-14.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McMullen M. Chiropractic and the handicapped child - cerebral palsy. ICA Int Rev Chiro 1990:39-52.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Sweat R, Ammons D. Case study: treatment of cerebral palsy patient. Today's Chiro 1988;17(6):51-52.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Webster LL. Case study - mental retardation/cerebral palsy.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Ped 1994;1 (2):15-16.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39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95250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Upper Cervical Physiology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7906"/>
            <a:ext cx="12192000" cy="54476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Abbot K. Foramen magnum and high cervical cord lesions simulating degenerative diseases of the nervous system. Ohio State Medical Journal 1950;46:645-647.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Breig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A., et al. Effect of mechanical stresses on the spinal cord in cervical spondylosis. J.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Neurosurg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25: 45-46,(1966).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Breig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Biomechanics of the central nervous system. Neurosurgical Research,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Katrinska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University, Sweden. ACTA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Radiologica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Num 46, PP.55-60 (1956).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Burke E, Glick D,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Grostic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Shere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B. Interpeak latency relationship between nerves using a new evoked potential protocol for the identification of neurological insult. Proceedings of the 1992 International Conference On Spinal Manipulation, Chicago, IL., 1992:26.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Crowe HS, Kleinman T. Upper cervical influence on the reticular system. The Upper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Cervcial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Monograph Vol.5, No. 1, March 1991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Flanagan MF. Relationship between CSF and fluid dynamics in the neural canal. J. Manipulative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Physiol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Ther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1988:11:489-492.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Gelfan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Tarlov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IM. Physiology of spinal cord, nerve root, and peripheral nerve compression. Amer J. Physiol. 1956:185,217-229.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Gregory RR. Biomechanics of CI subluxation production. Upper Cervical Monograph 1988:4(5).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Gregory RR. Embryologic development and the A. S.C. Upper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Cerical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Monograph Vol.5, No. 1, March 1991,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Grostic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JD. Dentate ligament - cord distortion hypothesis, Chiropractic Research Journal 1988; 1(1) 47-55.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Grostic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JD. Dentate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ligamnet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- Cord distortion hypothesis. Upper Cervical Monograph, Vol.5, No. 1, March 1991.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Korr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IM. The spinal cord as organizer of disease processes: some preliminary perspectives. Journal of AOA 1976;76:35/89-45/99,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Korr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IM. The spinal cord as organizer of disease processes: II The peripheral autonomic nervous system. Journal of AOA 1979,79 82/57-90/65.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Korr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IM. The spinal cord as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oganizer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disease process: III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Hyperactiveiety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sympathetic innervation as a common factor in disease. Journal of AQA 1979;79 Vol. 79(4):232/57-237/62.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Korr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IM. The spinal cord as organizer of disease processes: IV. Axonal transport and neurotrophic function in relation to somatic dysfunction Journal of AOA 1981;80(7): 451/51-459/59.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Lantz CA. The upper cervical complex: a neurological organization of particular relevance to chiropractic. International Chiropractors Association's Proceedings: Scientific Symposium on Spinal Biomechanics 1990: 81.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McAlpine JE. Subluxation induced cervical myelopathy.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Chiropractis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Research Journal Vol.2, No. 1, pp.7-22.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McAlpine J., A discussion of dentate ligament neural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mechanism. ICA Review 1980: 32: 33-35.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Suh CH. Chiropractic research - a first report. University of Colorado. Vermon H. ed. Upper Cervical Syndrome: Chiropractic Diagnosis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Tatment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 Baltimore, MD: Williams and Wilkins, 1988.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9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Hyperactivity/ADD/ADHD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20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5422577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8429"/>
            <a:ext cx="6085841" cy="19389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Ame I. Effects of biomechanical insult correction on attention deficit disorder. J Chiro Case Report 1993;1(1).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Blume K, Holder JM. Attention deficit disorder (ADD)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Biogeric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Aspects. Chiro Ped 1994(1 (2):21-23.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Giesen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IM, et.al. JMPT 1989;12(5):353.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Hospers LA,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Zezula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L, Sweat M. Life upper cervical adjustment in hyperactive teenager. Today's Chiropractic 1987:73-75.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Nass R. Etiologies of attention deficit hyperactivity disorder, bas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ind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myths, International Pediatrics: Journal of Miami Childrens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Hospiel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1995;10(3):236-241.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Hypertension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21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939718"/>
            <a:ext cx="6035038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Goodman R. Hypertension and the atlas subluxation complex. J Chiro Res Clin Inv 1992;8(2):30-32.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McGee D. Hypertension: a case study. J Chiro Res Clin Inv 1992;7(4):98-99.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7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Hypertension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22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939718"/>
            <a:ext cx="6035038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Goodman R. Hypertension and the atlas subluxation complex. J Chiro Res Clin Inv 1992;8(2):30-32.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McGee D. Hypertension: a case study. J Chiro Res Clin Inv 1992;7(4):98-99.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Anosmia/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Aguesia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566080"/>
            <a:ext cx="604519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Filosa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DA. A remission of anosmia and ageusia following chiropractic adjustments. Research Form 1988:43-45.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Pupillary Response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24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2689305"/>
            <a:ext cx="5963918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Briggs L, et.al. JMPT 1988;11(3): 181.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64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Equilibrium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25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2" y="2755557"/>
            <a:ext cx="6035037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Hulse M. Manual Medicine 1983;1:18.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Igarashi M, Miyata H. Alford BR, Wright WK.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Nastagmus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after experimental cervical lesions. Laryngoscope 1972;82:1609-1621.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1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Lateral Sclerosis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26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2683742"/>
            <a:ext cx="6055358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Kahn EA. The role of the dentate ligament in spinal cord compression and the syndrome of lateral sclerosis. J of Neurosurg 1947;4:191-199. </a:t>
            </a: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2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Cognitive Deficits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27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539646"/>
            <a:ext cx="6085839" cy="113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Goff PJ, McConnel E,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Paone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P. The effects of chiropractic adjustments on frontal EMG potentials, spinal ranges of motion and anxiety level. J Chiro Res and Clin Inv 1991;17(1):4-9.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Radanov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BP, Dvorak J,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Valach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L. Cognitive deficits in patients after soft tissue injury of the cervical spine. Spine 1992;17:127-131.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48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Headaches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28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924367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0" y="1618904"/>
            <a:ext cx="6014720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Lehmpfuhl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The treatment of subluxation headaches "Die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behandlung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des subluxations -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Koptschmerzes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".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Therapie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Genewart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 Heft5 (1951) pp 175-179.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6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Knee Pain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29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924367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0" y="1772792"/>
            <a:ext cx="60147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20DE8659-50CC-A32F-DCAD-F769F172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79" y="1349430"/>
            <a:ext cx="6055358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Brown M, Vaillancourt P. Case report: upper cervical adjusting for knee pain. Chiro Res J Vol2(4):6-9.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9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Pathophysiology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BC5A255-305B-DF0C-12F7-BE4DE3EBC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1993"/>
            <a:ext cx="12192000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Burns L, Chandler LC, Rice RW. Pathogenesis of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Visceal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Disease Following Vertebral Lesions, The American Osteopathic Association. Chicago, IL 1948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Dhami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MS, DeBoer KF. Systemic effects of spinal lesions. Physiological and Biomechanical Principles, Chapter 10.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Pottenger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FM., Symptoms of Visceral Disease, 6th Ed St Louis, Missouri: Mosby 1944.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Usher NT. Spinal Curvatures - Visceral disturbances in relation thereto. California and Wester Medicine June 1933, 38(16) 423-428.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Winsor H. Sympathetic Segmental Disturbances - 11; The evidence of the association in dissected cadavers, of visceral diseases with vertebrae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deformaties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the same sympathetic segments. Medical Times 1921;49:1-7. </a:t>
            </a:r>
          </a:p>
        </p:txBody>
      </p:sp>
    </p:spTree>
    <p:extLst>
      <p:ext uri="{BB962C8B-B14F-4D97-AF65-F5344CB8AC3E}">
        <p14:creationId xmlns:p14="http://schemas.microsoft.com/office/powerpoint/2010/main" val="297183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Psychological/Mental Health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30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4935004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542D9EDE-3994-0F24-329E-B4BA359BE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23358"/>
            <a:ext cx="6085839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Birkmayer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W.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Pilleri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G. The brainstem reticular formation and its significance for autonomic and affective behavior. Montreal: Hoffman-La Roche Ltd. 1966.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Dunn EE. Osteopathic concepts in psychiatry. J Am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Osteop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Assoc. 1950;49:354-357.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Goff PJ. Chiropractic treatment of mental illness: a review of theory and practice. Research Forum 1987:4-10.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Nears D. Mental diseases and cervical spine distortion. ACA Journal 19652(9):13-16.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Quigley WH. Case histories of mental illness under chiropractic care. Clear View Sanitarium 1954 (reprint 1968).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Quigley WH. Mental health survey to 5,500 patients. ICA International Review of Chiropractic Vol 13(11):6-7.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Quigley WH. Mental Health Report, ICA International Review of Chiropractic 1959:14:4-7.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Schwartz HS. What is the connection between nerves and nervousness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Jourral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the National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Chiropractic Assoc 1949,19(4):19-21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Walton EV. Chiropractic effectiveness with emotional, learning, and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bebachioral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impairment. ICA Intl Rev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hiro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1975,292-5,21-22.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7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Low Back Pain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31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924367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60147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2138587"/>
            <a:ext cx="6035292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Clarkson JF. Low back pain related to cervical subluxations. Archives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california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Chiro Assoc Vol 3(2):28-32.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Oliverio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AB. Review of the literature: adjusting only the cervical spine and its effect on low back pain. Chiro Res J Vol3 (1):3-6.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Robinson S, Collins KF,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Grostic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J. A retrospective study: patient with chronic low back pain managed with specific upper cervical adjustments. Chiro Res J Vol 2(4): 10-16.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Sherwood K, Brickner D, Jennings D,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Mattern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J. postural changes after reduction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subluxation. J Chiro Res 1989:96-100.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Seeman DC. C1 subluxations, short leg and pelvic distortions. Upper Cervical Monograph 1978;2(5):1-5.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Seeman DC. Bilateral weight differential &amp; functional short leg: an analysis of pre and post data after reduction of an atlas subluxation. Chiro Res J Vol2(3):33-38.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Surgery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32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924367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60147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60352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1654692"/>
            <a:ext cx="6035037" cy="19082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Hoiris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KT. Case report: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managment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post-surgical chronic low back pain with upper cervical adjustments. Chiro Res J 1989;1(3):37-42.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Hopla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DM, Mazur J, Bass R. Cervical vertebrae subluxation. Laryngoscope 1983;93:1155-1159.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Robinson PH, DeBoer A. La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maladie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grisel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: a rare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occurance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"spontaneous"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subluxation after pharyngoplasty. Br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Plast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Surg 1981;34:319-321.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Vaillancourt P, Collins KF. Case report: management of post-surgical low back syndrome with upper cervical adjustment. Chiro Res J Vol2(3):1-15.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Cerebral Vascular Accident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924367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60147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60352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672628"/>
            <a:ext cx="6004560" cy="1600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Jaskoviak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PA. Review of literature of complications from manipulation of cervical spine. JMPT 1980;3(4).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Sullivan EC. Brain stem stroke syndrome from cervical adjustment: report of five cases. J Chiro Res Clin Inv 1992;8(1): 12-16.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Terrett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AG. Vascular accidents from cervical spine manipulation: report on 107 cases. ACA J of Chiro April 1988:63-72.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9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Genetics/Hereditary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34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66" y="1924367"/>
            <a:ext cx="60858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60147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60352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049"/>
            <a:ext cx="603503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Johnson E. A model of the subluxation process. Am Chiro Nov/Dec 1980. Johnson E. A model of the subluxation Process AM Chiro July/Aug 1981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2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Autism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35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601472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603529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475802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Rubinstein HM. Case Study - autism. Chiro Ped 1994; 1(1):23.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6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Scoliosis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36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475802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" y="1409160"/>
            <a:ext cx="5853927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Barge FH. Chiropractic technic "Idiopathic scoliosis identifiable causes, detection and correction. Chiro Ped 1994;1 (3):21-22.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7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Breastfeeding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37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476852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1409206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Krause L. Case study: Infants inability to breast feed.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Ped 1994;1(3):27.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1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Fertility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38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394901"/>
            <a:ext cx="5782809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3413948"/>
            <a:ext cx="296225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33D69EA7-F20F-F368-063E-889C0FD7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332504"/>
            <a:ext cx="600456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McNabb B. The restoration of female fertility in response to chiropractic treatment. ICA National Conference on Chiropractic and Pediatrics Proceedings: 1994:55-64.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2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Asthma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39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394901"/>
            <a:ext cx="5782809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3413948"/>
            <a:ext cx="296225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33D69EA7-F20F-F368-063E-889C0FD7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409448"/>
            <a:ext cx="60045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EE55081B-8B99-A6E3-81B2-B52B557B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8409"/>
            <a:ext cx="60045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Garde R. Asthma and chiropractic. Chirop Ped 1994;1(3):9-16.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1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Congenital Anomaly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BC5A255-305B-DF0C-12F7-BE4DE3EBC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1995"/>
            <a:ext cx="12192000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Carella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Slight anomalies of the atlas; their pathogenetic meaning Neuroradiology 1972;3:224-227,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Carella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A. Variations of the sagittal diameter of the atlas and axis in cases of slight anomaly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atlas,Neuroradiology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1973;5:195-196,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Dunn DM. Congenital postural deformities. Br Med Bull 1976;32:71-76,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Harcourt BT, Mitchell TC.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Occiptalization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the atlas, JMPT 1990;13(9):532-538.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Malhotra V, Leeds NE.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Occipitalization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the atlas with severe cord compression. Skeletal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1984; 12:55-8.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8686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Enuresis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40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394901"/>
            <a:ext cx="5782809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3413948"/>
            <a:ext cx="296225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33D69EA7-F20F-F368-063E-889C0FD7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409448"/>
            <a:ext cx="60045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EE55081B-8B99-A6E3-81B2-B52B557B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20572"/>
            <a:ext cx="2967556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D547A213-D57C-11D2-131E-8DACFBC9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6" y="1156842"/>
            <a:ext cx="6025494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Langley C. Epileptic seizures, nocturnal enuresis, A.D.D. Chiro Ped 1994;1(1):22.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Reed WR, Beavers S, Reddy SK, Kern G. Chiropractic management of primary nocturnal enuresis. JMPT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6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Tourettes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41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394901"/>
            <a:ext cx="5782809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3413948"/>
            <a:ext cx="296225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33D69EA7-F20F-F368-063E-889C0FD7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409448"/>
            <a:ext cx="60045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EE55081B-8B99-A6E3-81B2-B52B557B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20572"/>
            <a:ext cx="2967556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D547A213-D57C-11D2-131E-8DACFBC9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8" y="3203284"/>
            <a:ext cx="2982618" cy="1974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1597F718-73D6-0DF5-F4E5-AD95B20C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7" y="1399921"/>
            <a:ext cx="603503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Trotta N. The response of an adult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tourette's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patient to life upper cervical adjustment. Chiro Res J 1989;1 (3): 43-47.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Visual Activity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42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394901"/>
            <a:ext cx="5782809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3413948"/>
            <a:ext cx="296225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33D69EA7-F20F-F368-063E-889C0FD7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409448"/>
            <a:ext cx="60045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EE55081B-8B99-A6E3-81B2-B52B557B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20572"/>
            <a:ext cx="2967556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D547A213-D57C-11D2-131E-8DACFBC9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8" y="3203284"/>
            <a:ext cx="2982618" cy="1974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1597F718-73D6-0DF5-F4E5-AD95B20C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1" y="2649762"/>
            <a:ext cx="29873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1076EA00-FF69-4DB0-E9C2-DCF6B700F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3" y="1262997"/>
            <a:ext cx="603503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Schutte BL, Teese HM, Jamison JR. Chiropractic adjustments and esophoria: a retrospective study and theortical discussion. J Aust Chiro Assoc 1989;19(4): 126-128.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Hemiplegia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1394901"/>
            <a:ext cx="5782809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66765"/>
            <a:ext cx="28879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B8D68263-F198-9ADF-621D-A70ABD00A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161" y="3413948"/>
            <a:ext cx="2962250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33D69EA7-F20F-F368-063E-889C0FD7C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1409448"/>
            <a:ext cx="600456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EE55081B-8B99-A6E3-81B2-B52B557B0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320572"/>
            <a:ext cx="2967556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D547A213-D57C-11D2-131E-8DACFBC94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8" y="3203284"/>
            <a:ext cx="2982618" cy="1974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">
            <a:extLst>
              <a:ext uri="{FF2B5EF4-FFF2-40B4-BE49-F238E27FC236}">
                <a16:creationId xmlns:a16="http://schemas.microsoft.com/office/drawing/2014/main" id="{1597F718-73D6-0DF5-F4E5-AD95B20C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1" y="2649762"/>
            <a:ext cx="29873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1076EA00-FF69-4DB0-E9C2-DCF6B700F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5" y="2908903"/>
            <a:ext cx="29821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">
            <a:extLst>
              <a:ext uri="{FF2B5EF4-FFF2-40B4-BE49-F238E27FC236}">
                <a16:creationId xmlns:a16="http://schemas.microsoft.com/office/drawing/2014/main" id="{F5BC0973-D569-4D21-4E03-5A1248262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1520563"/>
            <a:ext cx="6024491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Hospers LA. Brain mapping observation of a post truamatic hemiplegic 14 year old male before and after upper cervical adjustment. Todays Chiropractic. </a:t>
            </a: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9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Torticollis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44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9" y="3816685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475802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6" y="5434147"/>
            <a:ext cx="5963529" cy="503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0A7B2A4E-16A2-4E00-787E-3793FE29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1268762"/>
            <a:ext cx="6004558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Anderson-Peacock E. Presentation of a neonate with congenital torticollis and response to chiropractic intervention. ICA National Conference on Chiropractic and Pediatrics Proceedings: 1994:14-33.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Brougham DI, Cole WG, Dickens DRV,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Menelous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MB. Torticollis due to a combination of sternomastoid contracture and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congential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vertebral anomalies. J Bone Joint Surgery 1989;71B(3):404-407.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Dubousset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J. Torticollis in children caused by congenital anomalies of the atlas. J Bone Joint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Sugery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1986;68-A(2):178-188.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Ono K,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Yonenobee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K, Fuji T, Okada K.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axial rotatory fixation: radiographic study of its mechanism. Spine 1985;10(7):602-608.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Slate KS,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Posnick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IC, Armstrong DC,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Buncie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JR. Cervical spine "subluxation associated with congenital muscular torticollis and craniofacial asymmetry. J Plastic Reconstructive Surgery. 1993;91(7):1187-1195.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Toto BJ. Chiropractic correction of congenital muscular torticollis. JMPT 1993;16:556-559.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4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Radiographic Analysis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45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59" y="6539133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475802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6" y="5434147"/>
            <a:ext cx="5963529" cy="503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0A7B2A4E-16A2-4E00-787E-3793FE29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2438313"/>
            <a:ext cx="60045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95D9BED5-0244-CA79-A310-5248EB1A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9" y="1216811"/>
            <a:ext cx="6045197" cy="42165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Grostic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JD, DeBoer KF. Roentgenographic measurement of atlas laterality and rotation: a retrospective pre- and post-manipulation study. IMPT 1982;5(2):63-71.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Hart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J.Effects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patient positioning on an upper cervical x-ray listing: a case study. J Chiro Res 1988:19-21.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Hart JF. Manipulation-induced subluxation and associated cardiac arrythmia. Digest of Chiropractic Economics 1991:68-69.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Jackson BL, Barker W, Bentz J,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Gambale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AG. Inter- and intra-examiner reliability of the upper cervical x-ray marking system a second look. JMPT 1987;10:157-163.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Jackson BL, Barker WF,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Gambale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AG. Reliability of the upper cervical X-ray marking system a replication study. Spine 1988;1(1): 10-13.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Owens E,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Hosek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R$. Structure location errors in upper cervical x-ray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analysis.Chiro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Res J 1988;1(1): 13-20.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Rochester RP. Inter and intra-examiner reliability of the upper cervical *-ray marking system: a third and expanded look. Chiro Res J 1994;3(1):23-31.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Schaffer WO, et.al. Spine 1990;15(8):741.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Zengel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F, et.al. JMPT 1988;11(5):380.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ZengelF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 et.al, JMPT 1988; 11(6):469.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Anderson RT, A radiographic test of upper cervical theory. JMPT 1981;4:129-33. 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Upper Cervical Technique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46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5754757" cy="2439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2" y="6587754"/>
            <a:ext cx="5853926" cy="2702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7549193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1EA26EF5-2E58-4EDD-8954-9D1AEC13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80281"/>
            <a:ext cx="608584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78AD70A-E2EF-24FE-B7CA-91DCE3C60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2" y="7970631"/>
            <a:ext cx="6085839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3B0535EB-D3E8-83A4-BE87-28818F9DC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05790"/>
            <a:ext cx="605535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4F98E650-B46D-1A90-A0D5-458E9650C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84814"/>
            <a:ext cx="608584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,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EF82C58A-B029-7E50-60FD-2D2F6829D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4828907"/>
            <a:ext cx="29923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A85F965-8CAA-1A65-0E2C-BDD4C5BA1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2" y="4165285"/>
            <a:ext cx="29571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BA41171A-BE00-9BDD-C0FC-0909FA643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4" y="5585593"/>
            <a:ext cx="2952138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4C422D3B-E23F-4F0C-3FF6-B0338E7CA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3" y="5718530"/>
            <a:ext cx="29974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D995C44F-ED89-C6FD-9FC4-8C47596C7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" y="5859089"/>
            <a:ext cx="60553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75B7DD9F-672A-4152-50BC-E6C8EEF6C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36986"/>
            <a:ext cx="300234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824960B3-911C-0D61-A344-34805C45D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" y="6575267"/>
            <a:ext cx="5673473" cy="2005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B06C5CC3-A4D9-35DD-6C72-388706FE9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4" y="6202993"/>
            <a:ext cx="5673473" cy="2288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980AE83B-C2D4-70D2-A05C-0FB2F1354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3" y="5245823"/>
            <a:ext cx="5963529" cy="3054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68EB652D-0667-64BC-71BB-A83F84C2B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59" y="6539133"/>
            <a:ext cx="29722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0E1E67E4-8EAB-1A41-890A-34E1879E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72438"/>
            <a:ext cx="603503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2AB98FAF-B9CC-A7CF-4D04-CA22284D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475802"/>
            <a:ext cx="601472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E918F7F8-D99A-9E55-E022-6B8CA5F2A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786" y="5434147"/>
            <a:ext cx="5963529" cy="503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0A7B2A4E-16A2-4E00-787E-3793FE29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2" y="2438313"/>
            <a:ext cx="60045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95D9BED5-0244-CA79-A310-5248EB1A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09" y="5812027"/>
            <a:ext cx="6045197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">
            <a:extLst>
              <a:ext uri="{FF2B5EF4-FFF2-40B4-BE49-F238E27FC236}">
                <a16:creationId xmlns:a16="http://schemas.microsoft.com/office/drawing/2014/main" id="{27AA458A-DB97-E972-A9BA-1961458CB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1530609"/>
            <a:ext cx="6045197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Gemmell HA, Heng BJ, Jacobson BH.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Interexaminer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reliability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toftness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radiation detector for determining the presence of upper cervical subluxation. Chiropractic Technique 1990;2(1): 10-12.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Hosek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R, Owens E,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Steinle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L. A triple blind study of the effects of specific upper cervical adjusting. 1984 Third Annual Conservative Health Science Research Conference.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Kale MU. Upper cervical HIO specific. Today's Chiropractic May/June 1982:19-21,44-45.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Kale MU. The upper cervical specific. Today's Chiropractic July/Aug 1984:28-29.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Kale MU. The upper cervical specific. Today's Chiropractic Sept/Oct 1984:27-29.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Kale MU. How the toggle is used in adjusting. Today's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ChiropracticJuly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/ Aug 1989:54-58.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Kale MU. Reviewing the HIO technique. Today's Chiropractic :53-55,95.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Kale MU. The knee-chest posture. Today's Chiropractic : 70-74. Kale MU. Precision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radiogical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study. ICA Inter Rev Chiro 1991Jul Aug:41-45.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2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2060001"/>
            <a:ext cx="5788036" cy="273799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latin typeface="Aptos Display" panose="020B0004020202020204" pitchFamily="34" charset="0"/>
              </a:rPr>
              <a:t>HEIDI HAAVIK RESEARCH (Reality Check book), Frozen shoulder (Dr Francis Murphey), </a:t>
            </a:r>
            <a:r>
              <a:rPr lang="en-US" sz="1200" dirty="0" err="1">
                <a:latin typeface="Aptos Display" panose="020B0004020202020204" pitchFamily="34" charset="0"/>
              </a:rPr>
              <a:t>athletetic</a:t>
            </a:r>
            <a:r>
              <a:rPr lang="en-US" sz="1200" dirty="0">
                <a:latin typeface="Aptos Display" panose="020B0004020202020204" pitchFamily="34" charset="0"/>
              </a:rPr>
              <a:t> performance, cognitive improvements, autonomic nervous system influence on visceral pathologies</a:t>
            </a: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218360"/>
            <a:ext cx="5422911" cy="1333272"/>
          </a:xfrm>
        </p:spPr>
        <p:txBody>
          <a:bodyPr anchor="ctr">
            <a:normAutofit lnSpcReduction="10000"/>
          </a:bodyPr>
          <a:lstStyle/>
          <a:p>
            <a:r>
              <a:rPr lang="en-US" sz="3600" dirty="0">
                <a:latin typeface="Aharoni" panose="02010803020104030203" pitchFamily="2" charset="-79"/>
                <a:cs typeface="Aharoni" panose="02010803020104030203" pitchFamily="2" charset="-79"/>
              </a:rPr>
              <a:t>Other Notable Names, Topics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47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31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Brain Stem Compression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BC5A255-305B-DF0C-12F7-BE4DE3EBC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80331"/>
            <a:ext cx="12192000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Dunne KB, Clarren SK. The origin of prenatal and postnatal deformities. Pediatric Clin North Am 1986; 33: 1277-1297.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Gelfan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Tarlov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IM. Physiology of spinal cord, nerve root and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perifieral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nerve compression. Am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Physiol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1956:185:217-229.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Gilles FH, Bina M,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Sotrel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Infantile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-occipital instability. Am J Dis Child 1979; 133:30.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Gottieb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MS. Neglected spinal cord, brain stem injuries stemming from birth trauma. JMPT 1993; 16:537-543.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Hess JH, Bronstein IP,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QAbelson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SM.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 axial dislocation. Am J Dis Child 1935;49:1137-1147.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Hukuda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S, Wilson CB. Experimental cervical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mylopathy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: effects of compression and ischemia on the canine cervical cord.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Neurosurg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1972;37:631-652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Macaya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A,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Roig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M, Gili J.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Mielopatia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cervical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la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luxacion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atlantoaxoidea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: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evaluacion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de dos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casos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mediante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resonancia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nuclear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magnetica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. Arch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Neurobiol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1989;52:239-242.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Tarlov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IM, Klinger H. Arch Neurol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Psychiatr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1954:71:271.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142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Nerve Root Compression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9387"/>
            <a:ext cx="6004560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Grogno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BJS. Injuries of the atlas and axis. Br J Bone Joint Surg 1954; 36(3): 397-410.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Sullivan AW. Subluxation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joint. J Ped 1949; 35:451-464.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9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Physical Trauma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65482"/>
            <a:ext cx="6106160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Araghi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HJ. Post-traumatic evaluation and treatment of the pediatric patient with head injury: a case report. International Chiropractors Association's National Conference on Chiropractic and Pediatrics Proceedings: 1992:1-8.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Eismont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FJ, Arena MJ, Green BA. Extrusion of an intervertebral disc associated with traumatic subluxation or dislocation of cervical facets. J Bone Joint Surg 1991;73-A:1555-1560.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Ely LW. Subluxation of the atlas. Ann Surg 1911;54:20-29.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Jacobson G, Adler DC. Examination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joint following injury. Am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Roentgenol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1956;76:1081-1094.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Steel HIH. Anatomical and mechanical considerations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articulation. J Bone Joint Surg 1968;50:1481.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Sullivan AW. Subluxation of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joint. J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Pediatr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1949;35:451-464.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1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Arthritides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463751"/>
            <a:ext cx="6106160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Davidson RC, Horn JR,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Nerndon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JH, Grin OD. Brain stem compression in rheumatoid arthritis. JAMA 1977:36:66-79.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Halla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JT, Hardin JG. The spectrum of atlantoaxial facet joint involvement in rheumatoid arthritis. Arthritis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>
              <a:solidFill>
                <a:srgbClr val="424242"/>
              </a:solidFill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Rheum 1990;33:325-329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Kawaida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H,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Sakou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T,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Morizono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Y,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Yoshikuni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N. Magnetic resonance imaging of upper cervical disorders in rheumatoid arthritis. Spine 1989:14:1144-1148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Matthews JA,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subluxation in rheumatoid arthritis: A five year follow-up study. Ann Rheum Dis 1974;33:526-531.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Nelson WA. Rheumatoid arthritis a case report. Chiro Tech 1990,2:17-19.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Rana NA, Hancock DO, Taylor AR, Hill AGS.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subluxation and upward translocation of the odontoid in rheumatoid arthritis. Am J Bone Surg 1973;55A: 1304.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Robinson HS. Rheumatoid arthritis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subluxation and its clinical presentation. Can Med Assoc J 1966:94:470-477.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Toolanen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G, Larsson SE,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Fagerlund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M. Medullary compression in rheumatoid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subluxation evaluated computerized tomography. Spine 1986,11:191-194,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Yaszemski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MJ,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Shepler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TR. Sudden death from cord compression associated with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atlanto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-axial instability in rheumatoid arthritis. Spine 1990;15:338-341.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81F3DE5-E734-4B67-00CC-821F37FCD2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6" r="31774"/>
          <a:stretch/>
        </p:blipFill>
        <p:spPr>
          <a:xfrm>
            <a:off x="6085840" y="-2"/>
            <a:ext cx="6106160" cy="6858001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862F51-4E10-5536-DF22-DF06C10D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24" y="4351206"/>
            <a:ext cx="5788036" cy="27317609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1200" dirty="0">
                <a:latin typeface="Aptos Display" panose="020B0004020202020204" pitchFamily="34" charset="0"/>
              </a:rPr>
            </a:br>
            <a:endParaRPr lang="en-US" sz="1200" dirty="0">
              <a:latin typeface="Aptos Display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3E5AA-1CCD-C928-3C8C-FB03E7EE6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649" y="-2"/>
            <a:ext cx="5514351" cy="1333272"/>
          </a:xfrm>
        </p:spPr>
        <p:txBody>
          <a:bodyPr anchor="ctr">
            <a:norm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Spondylosis</a:t>
            </a:r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/>
              <a:pPr>
                <a:spcAft>
                  <a:spcPts val="600"/>
                </a:spcAft>
              </a:pPr>
              <a:t>9/5/2023</a:t>
            </a:fld>
            <a:endParaRPr lang="en-US" dirty="0"/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50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EB8730D-179A-A202-5CB0-60CBAD172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4507"/>
            <a:ext cx="1219200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b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2EA173D-3DA0-6F6E-5892-289E9FC73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8" y="6695873"/>
            <a:ext cx="5829852" cy="30500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4E7A46B-F7D4-BC6A-585D-50DCE62E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39951"/>
            <a:ext cx="610616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01436F2-0630-74CE-6A1E-49EBD8EB3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" y="6587754"/>
            <a:ext cx="6101071" cy="3224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260D2713-8305-F69A-9E0F-B69726554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" y="3121161"/>
            <a:ext cx="610616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Gooding MR.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Pathogensis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of myelopathy in cervical spondylosis. Lancet 1974;2:1180-1181.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424242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Sandler B. Cervical spondylosis as a cause of spinal cord pathology. Arch Phys Med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Rehabil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424242"/>
                </a:solidFill>
                <a:effectLst/>
                <a:latin typeface="Arial Unicode MS"/>
              </a:rPr>
              <a:t> 1961;42:650-659.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0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EncaseVTI">
  <a:themeElements>
    <a:clrScheme name="Encase">
      <a:dk1>
        <a:sysClr val="windowText" lastClr="000000"/>
      </a:dk1>
      <a:lt1>
        <a:sysClr val="window" lastClr="FFFFFF"/>
      </a:lt1>
      <a:dk2>
        <a:srgbClr val="1E2121"/>
      </a:dk2>
      <a:lt2>
        <a:srgbClr val="EFECEB"/>
      </a:lt2>
      <a:accent1>
        <a:srgbClr val="717059"/>
      </a:accent1>
      <a:accent2>
        <a:srgbClr val="B9A17E"/>
      </a:accent2>
      <a:accent3>
        <a:srgbClr val="766752"/>
      </a:accent3>
      <a:accent4>
        <a:srgbClr val="A28578"/>
      </a:accent4>
      <a:accent5>
        <a:srgbClr val="6E736D"/>
      </a:accent5>
      <a:accent6>
        <a:srgbClr val="BE8366"/>
      </a:accent6>
      <a:hlink>
        <a:srgbClr val="B5714F"/>
      </a:hlink>
      <a:folHlink>
        <a:srgbClr val="7B6B4C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5455</Words>
  <Application>Microsoft Office PowerPoint</Application>
  <PresentationFormat>Widescreen</PresentationFormat>
  <Paragraphs>749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Aharoni</vt:lpstr>
      <vt:lpstr>Aptos Display</vt:lpstr>
      <vt:lpstr>Arial</vt:lpstr>
      <vt:lpstr>Arial Unicode MS</vt:lpstr>
      <vt:lpstr>Avenir Next LT Pro</vt:lpstr>
      <vt:lpstr>Avenir Next LT Pro Light</vt:lpstr>
      <vt:lpstr>EncaseVTI</vt:lpstr>
      <vt:lpstr>The Facts: Chiropractic Science and Research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HEIDI HAAVIK RESEARCH (Reality Check book), Frozen shoulder (Dr Francis Murphey), athletetic performance, cognitive improvements, autonomic nervous system influence on visceral pathologies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Facts: Chiropractic Science and Research</dc:title>
  <dc:creator>Gage Faulkner</dc:creator>
  <cp:lastModifiedBy>Gage Faulkner</cp:lastModifiedBy>
  <cp:revision>2</cp:revision>
  <dcterms:created xsi:type="dcterms:W3CDTF">2023-08-01T16:25:50Z</dcterms:created>
  <dcterms:modified xsi:type="dcterms:W3CDTF">2023-09-05T12:54:03Z</dcterms:modified>
</cp:coreProperties>
</file>