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1" r:id="rId1"/>
  </p:sldMasterIdLst>
  <p:sldIdLst>
    <p:sldId id="256" r:id="rId2"/>
    <p:sldId id="257" r:id="rId3"/>
    <p:sldId id="258" r:id="rId4"/>
    <p:sldId id="260" r:id="rId5"/>
    <p:sldId id="261" r:id="rId6"/>
    <p:sldId id="262" r:id="rId7"/>
    <p:sldId id="263" r:id="rId8"/>
    <p:sldId id="264" r:id="rId9"/>
    <p:sldId id="265" r:id="rId10"/>
    <p:sldId id="268"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50" r:id="rId25"/>
    <p:sldId id="347" r:id="rId26"/>
    <p:sldId id="348" r:id="rId27"/>
    <p:sldId id="349" r:id="rId28"/>
    <p:sldId id="351" r:id="rId29"/>
    <p:sldId id="355" r:id="rId30"/>
    <p:sldId id="352" r:id="rId31"/>
    <p:sldId id="353" r:id="rId32"/>
    <p:sldId id="354" r:id="rId33"/>
    <p:sldId id="356" r:id="rId34"/>
    <p:sldId id="267" r:id="rId35"/>
    <p:sldId id="271" r:id="rId36"/>
    <p:sldId id="269" r:id="rId37"/>
    <p:sldId id="270" r:id="rId38"/>
    <p:sldId id="272" r:id="rId39"/>
    <p:sldId id="273" r:id="rId40"/>
    <p:sldId id="274" r:id="rId41"/>
    <p:sldId id="275" r:id="rId42"/>
    <p:sldId id="276" r:id="rId43"/>
    <p:sldId id="277" r:id="rId44"/>
    <p:sldId id="278" r:id="rId45"/>
    <p:sldId id="279" r:id="rId46"/>
    <p:sldId id="318" r:id="rId47"/>
    <p:sldId id="280" r:id="rId48"/>
    <p:sldId id="281" r:id="rId49"/>
    <p:sldId id="282" r:id="rId50"/>
    <p:sldId id="283" r:id="rId51"/>
    <p:sldId id="284" r:id="rId52"/>
    <p:sldId id="285" r:id="rId53"/>
    <p:sldId id="286" r:id="rId54"/>
    <p:sldId id="287" r:id="rId55"/>
    <p:sldId id="288" r:id="rId56"/>
    <p:sldId id="289" r:id="rId57"/>
    <p:sldId id="290" r:id="rId58"/>
    <p:sldId id="291" r:id="rId59"/>
    <p:sldId id="292" r:id="rId60"/>
    <p:sldId id="293" r:id="rId61"/>
    <p:sldId id="294" r:id="rId62"/>
    <p:sldId id="295" r:id="rId63"/>
    <p:sldId id="296" r:id="rId64"/>
    <p:sldId id="297" r:id="rId65"/>
    <p:sldId id="298" r:id="rId66"/>
    <p:sldId id="299" r:id="rId67"/>
    <p:sldId id="300" r:id="rId68"/>
    <p:sldId id="301" r:id="rId69"/>
    <p:sldId id="302" r:id="rId70"/>
    <p:sldId id="303" r:id="rId71"/>
    <p:sldId id="304" r:id="rId72"/>
    <p:sldId id="305" r:id="rId73"/>
    <p:sldId id="306" r:id="rId74"/>
    <p:sldId id="307" r:id="rId75"/>
    <p:sldId id="308" r:id="rId76"/>
    <p:sldId id="309" r:id="rId77"/>
    <p:sldId id="310" r:id="rId78"/>
    <p:sldId id="311" r:id="rId79"/>
    <p:sldId id="312" r:id="rId80"/>
    <p:sldId id="313" r:id="rId81"/>
    <p:sldId id="315" r:id="rId82"/>
    <p:sldId id="314" r:id="rId83"/>
    <p:sldId id="316" r:id="rId84"/>
    <p:sldId id="317" r:id="rId85"/>
    <p:sldId id="319" r:id="rId86"/>
    <p:sldId id="320" r:id="rId87"/>
    <p:sldId id="321" r:id="rId88"/>
    <p:sldId id="322" r:id="rId89"/>
    <p:sldId id="323" r:id="rId90"/>
    <p:sldId id="324" r:id="rId91"/>
    <p:sldId id="325" r:id="rId92"/>
    <p:sldId id="326" r:id="rId93"/>
    <p:sldId id="327" r:id="rId94"/>
    <p:sldId id="328" r:id="rId95"/>
    <p:sldId id="330" r:id="rId96"/>
    <p:sldId id="329" r:id="rId97"/>
    <p:sldId id="331" r:id="rId98"/>
    <p:sldId id="332" r:id="rId99"/>
    <p:sldId id="333"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03" r:id="rId147"/>
    <p:sldId id="404" r:id="rId148"/>
    <p:sldId id="405" r:id="rId149"/>
    <p:sldId id="406" r:id="rId150"/>
    <p:sldId id="407" r:id="rId151"/>
    <p:sldId id="408" r:id="rId152"/>
    <p:sldId id="266" r:id="rId1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7" d="100"/>
          <a:sy n="67" d="100"/>
        </p:scale>
        <p:origin x="64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1E1FAD-7351-4908-963A-08EA8E4AB7A0}"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08689301"/>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1E1FAD-7351-4908-963A-08EA8E4AB7A0}" type="datetimeFigureOut">
              <a:rPr lang="en-US" smtClean="0"/>
              <a:pPr/>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F2D47E-0AF1-4C27-801F-64E3E5BF7F72}" type="slidenum">
              <a:rPr lang="en-US" smtClean="0"/>
              <a:t>‹#›</a:t>
            </a:fld>
            <a:endParaRPr lang="en-US" dirty="0"/>
          </a:p>
        </p:txBody>
      </p:sp>
    </p:spTree>
    <p:extLst>
      <p:ext uri="{BB962C8B-B14F-4D97-AF65-F5344CB8AC3E}">
        <p14:creationId xmlns:p14="http://schemas.microsoft.com/office/powerpoint/2010/main" val="2626158966"/>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1E1FAD-7351-4908-963A-08EA8E4AB7A0}" type="datetimeFigureOut">
              <a:rPr lang="en-US" smtClean="0"/>
              <a:pPr/>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F2D47E-0AF1-4C27-801F-64E3E5BF7F72}" type="slidenum">
              <a:rPr lang="en-US" smtClean="0"/>
              <a:t>‹#›</a:t>
            </a:fld>
            <a:endParaRPr lang="en-US" dirty="0"/>
          </a:p>
        </p:txBody>
      </p:sp>
    </p:spTree>
    <p:extLst>
      <p:ext uri="{BB962C8B-B14F-4D97-AF65-F5344CB8AC3E}">
        <p14:creationId xmlns:p14="http://schemas.microsoft.com/office/powerpoint/2010/main" val="4287453229"/>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1E1FAD-7351-4908-963A-08EA8E4AB7A0}" type="datetimeFigureOut">
              <a:rPr lang="en-US" smtClean="0"/>
              <a:pPr/>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F2D47E-0AF1-4C27-801F-64E3E5BF7F72}" type="slidenum">
              <a:rPr lang="en-US" smtClean="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79197136"/>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1E1FAD-7351-4908-963A-08EA8E4AB7A0}" type="datetimeFigureOut">
              <a:rPr lang="en-US" smtClean="0"/>
              <a:pPr/>
              <a:t>10/18/2023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F2D47E-0AF1-4C27-801F-64E3E5BF7F72}" type="slidenum">
              <a:rPr lang="en-US" smtClean="0"/>
              <a:t>‹#›</a:t>
            </a:fld>
            <a:endParaRPr lang="en-US" dirty="0"/>
          </a:p>
        </p:txBody>
      </p:sp>
    </p:spTree>
    <p:extLst>
      <p:ext uri="{BB962C8B-B14F-4D97-AF65-F5344CB8AC3E}">
        <p14:creationId xmlns:p14="http://schemas.microsoft.com/office/powerpoint/2010/main" val="1501983799"/>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C1E1FAD-7351-4908-963A-08EA8E4AB7A0}" type="datetimeFigureOut">
              <a:rPr lang="en-US" smtClean="0"/>
              <a:pPr/>
              <a:t>10/18/2023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CF2D47E-0AF1-4C27-801F-64E3E5BF7F72}" type="slidenum">
              <a:rPr lang="en-US" smtClean="0"/>
              <a:t>‹#›</a:t>
            </a:fld>
            <a:endParaRPr lang="en-US" dirty="0"/>
          </a:p>
        </p:txBody>
      </p:sp>
    </p:spTree>
    <p:extLst>
      <p:ext uri="{BB962C8B-B14F-4D97-AF65-F5344CB8AC3E}">
        <p14:creationId xmlns:p14="http://schemas.microsoft.com/office/powerpoint/2010/main" val="1031970977"/>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C1E1FAD-7351-4908-963A-08EA8E4AB7A0}" type="datetimeFigureOut">
              <a:rPr lang="en-US" smtClean="0"/>
              <a:pPr/>
              <a:t>10/18/2023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CF2D47E-0AF1-4C27-801F-64E3E5BF7F72}" type="slidenum">
              <a:rPr lang="en-US" smtClean="0"/>
              <a:t>‹#›</a:t>
            </a:fld>
            <a:endParaRPr lang="en-US" dirty="0"/>
          </a:p>
        </p:txBody>
      </p:sp>
    </p:spTree>
    <p:extLst>
      <p:ext uri="{BB962C8B-B14F-4D97-AF65-F5344CB8AC3E}">
        <p14:creationId xmlns:p14="http://schemas.microsoft.com/office/powerpoint/2010/main" val="2002006645"/>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1E1FAD-7351-4908-963A-08EA8E4AB7A0}"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1975196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1E1FAD-7351-4908-963A-08EA8E4AB7A0}"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152539697"/>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1E1FAD-7351-4908-963A-08EA8E4AB7A0}"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61990761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1E1FAD-7351-4908-963A-08EA8E4AB7A0}"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856471605"/>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1E1FAD-7351-4908-963A-08EA8E4AB7A0}"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721531306"/>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1E1FAD-7351-4908-963A-08EA8E4AB7A0}" type="datetimeFigureOut">
              <a:rPr lang="en-US" smtClean="0"/>
              <a:t>10/18/2023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60777475"/>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1E1FAD-7351-4908-963A-08EA8E4AB7A0}" type="datetimeFigureOut">
              <a:rPr lang="en-US" smtClean="0"/>
              <a:t>10/18/2023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148530474"/>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1E1FAD-7351-4908-963A-08EA8E4AB7A0}" type="datetimeFigureOut">
              <a:rPr lang="en-US" smtClean="0"/>
              <a:t>10/18/2023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424255603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1E1FAD-7351-4908-963A-08EA8E4AB7A0}"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597479501"/>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1E1FAD-7351-4908-963A-08EA8E4AB7A0}"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040199413"/>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C1E1FAD-7351-4908-963A-08EA8E4AB7A0}" type="datetimeFigureOut">
              <a:rPr lang="en-US" smtClean="0"/>
              <a:pPr/>
              <a:t>10/18/2023</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CF2D47E-0AF1-4C27-801F-64E3E5BF7F72}" type="slidenum">
              <a:rPr lang="en-US" smtClean="0"/>
              <a:t>‹#›</a:t>
            </a:fld>
            <a:endParaRPr lang="en-US" dirty="0"/>
          </a:p>
        </p:txBody>
      </p:sp>
    </p:spTree>
    <p:extLst>
      <p:ext uri="{BB962C8B-B14F-4D97-AF65-F5344CB8AC3E}">
        <p14:creationId xmlns:p14="http://schemas.microsoft.com/office/powerpoint/2010/main" val="269233788"/>
      </p:ext>
    </p:extLst>
  </p:cSld>
  <p:clrMap bg1="dk1" tx1="lt1" bg2="dk2"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 id="2147483938" r:id="rId17"/>
  </p:sldLayoutIdLst>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1644"/>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514599"/>
            <a:ext cx="9440034" cy="1828801"/>
          </a:xfrm>
        </p:spPr>
        <p:txBody>
          <a:bodyPr>
            <a:normAutofit/>
          </a:bodyPr>
          <a:lstStyle/>
          <a:p>
            <a:r>
              <a:rPr lang="en-US" dirty="0"/>
              <a:t>Healing Mindset</a:t>
            </a:r>
            <a:br>
              <a:rPr lang="en-US" dirty="0"/>
            </a:br>
            <a:r>
              <a:rPr lang="en-US" dirty="0"/>
              <a:t>Quotes</a:t>
            </a:r>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96489"/>
            <a:ext cx="9440034" cy="1049867"/>
          </a:xfrm>
        </p:spPr>
        <p:txBody>
          <a:bodyPr>
            <a:normAutofit/>
          </a:bodyPr>
          <a:lstStyle/>
          <a:p>
            <a:r>
              <a:rPr lang="en-US" dirty="0"/>
              <a:t>Gage Faulkner, Doctor of Chiropractic, M.S. Neuroscience, B.S. Anatomy</a:t>
            </a:r>
          </a:p>
        </p:txBody>
      </p:sp>
    </p:spTree>
    <p:extLst>
      <p:ext uri="{BB962C8B-B14F-4D97-AF65-F5344CB8AC3E}">
        <p14:creationId xmlns:p14="http://schemas.microsoft.com/office/powerpoint/2010/main" val="1169957616"/>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rmAutofit/>
          </a:bodyPr>
          <a:lstStyle/>
          <a:p>
            <a:r>
              <a:rPr lang="en-US" sz="4000" dirty="0"/>
              <a:t>“The power that makes the body, heals the body. It happens no other way.”</a:t>
            </a:r>
            <a:endParaRPr lang="en-US" sz="36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B.J. Palmer </a:t>
            </a:r>
          </a:p>
        </p:txBody>
      </p:sp>
    </p:spTree>
    <p:extLst>
      <p:ext uri="{BB962C8B-B14F-4D97-AF65-F5344CB8AC3E}">
        <p14:creationId xmlns:p14="http://schemas.microsoft.com/office/powerpoint/2010/main" val="202494139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pPr fontAlgn="base"/>
            <a:r>
              <a:rPr lang="en-US" sz="4000" dirty="0"/>
              <a:t>“</a:t>
            </a:r>
            <a:r>
              <a:rPr lang="en-US" sz="4000" dirty="0">
                <a:effectLst/>
              </a:rPr>
              <a:t>You will never be able to escape from your heart. So it’s better to listen to what it has to say</a:t>
            </a:r>
            <a:r>
              <a:rPr lang="en-US" sz="4000" dirty="0"/>
              <a:t>.”</a:t>
            </a:r>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-”The Alchemist” by Paolo Coelho</a:t>
            </a:r>
          </a:p>
        </p:txBody>
      </p:sp>
    </p:spTree>
    <p:extLst>
      <p:ext uri="{BB962C8B-B14F-4D97-AF65-F5344CB8AC3E}">
        <p14:creationId xmlns:p14="http://schemas.microsoft.com/office/powerpoint/2010/main" val="125308865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pPr fontAlgn="base"/>
            <a:r>
              <a:rPr lang="en-US" sz="4000" dirty="0"/>
              <a:t>“</a:t>
            </a:r>
            <a:r>
              <a:rPr lang="en-US" sz="4000" dirty="0">
                <a:effectLst/>
              </a:rPr>
              <a:t>Every blessing ignored becomes a curse.”</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-”The Alchemist” by Paolo Coelho</a:t>
            </a:r>
          </a:p>
        </p:txBody>
      </p:sp>
    </p:spTree>
    <p:extLst>
      <p:ext uri="{BB962C8B-B14F-4D97-AF65-F5344CB8AC3E}">
        <p14:creationId xmlns:p14="http://schemas.microsoft.com/office/powerpoint/2010/main" val="6682598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pPr fontAlgn="base"/>
            <a:r>
              <a:rPr lang="en-US" sz="4000" dirty="0"/>
              <a:t>“</a:t>
            </a:r>
            <a:r>
              <a:rPr lang="en-US" sz="4000" dirty="0">
                <a:effectLst/>
              </a:rPr>
              <a:t>When we strive to become better than we are, everything around us becomes better too.”</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-”The Alchemist” by Paolo Coelho</a:t>
            </a:r>
          </a:p>
        </p:txBody>
      </p:sp>
    </p:spTree>
    <p:extLst>
      <p:ext uri="{BB962C8B-B14F-4D97-AF65-F5344CB8AC3E}">
        <p14:creationId xmlns:p14="http://schemas.microsoft.com/office/powerpoint/2010/main" val="486114785"/>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pPr fontAlgn="base"/>
            <a:r>
              <a:rPr lang="en-US" sz="4000" dirty="0"/>
              <a:t>“</a:t>
            </a:r>
            <a:r>
              <a:rPr lang="en-US" sz="4000" dirty="0">
                <a:effectLst/>
              </a:rPr>
              <a:t>It’s the simple things in life that are the most extraordinary; only wise men are able to understand them.”</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-”The Alchemist” by Paolo Coelho</a:t>
            </a:r>
          </a:p>
        </p:txBody>
      </p:sp>
    </p:spTree>
    <p:extLst>
      <p:ext uri="{BB962C8B-B14F-4D97-AF65-F5344CB8AC3E}">
        <p14:creationId xmlns:p14="http://schemas.microsoft.com/office/powerpoint/2010/main" val="1792128315"/>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pPr fontAlgn="base"/>
            <a:r>
              <a:rPr lang="en-US" sz="4000" dirty="0"/>
              <a:t>“</a:t>
            </a:r>
            <a:r>
              <a:rPr lang="en-US" sz="4000" dirty="0">
                <a:effectLst/>
              </a:rPr>
              <a:t>No matter what he does, every person on earth plays a central role in the history of the world. And normally he doesn’t know it.”</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-”The Alchemist” by Paolo Coelho</a:t>
            </a:r>
          </a:p>
        </p:txBody>
      </p:sp>
    </p:spTree>
    <p:extLst>
      <p:ext uri="{BB962C8B-B14F-4D97-AF65-F5344CB8AC3E}">
        <p14:creationId xmlns:p14="http://schemas.microsoft.com/office/powerpoint/2010/main" val="3290574344"/>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pPr fontAlgn="base"/>
            <a:r>
              <a:rPr lang="en-US" sz="4000" dirty="0"/>
              <a:t>“</a:t>
            </a:r>
            <a:r>
              <a:rPr lang="en-US" sz="4000" dirty="0">
                <a:effectLst/>
              </a:rPr>
              <a:t>And, when you can’t go back, you have to worry only about the best way of moving forward.”</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-”The Alchemist” by Paolo Coelho</a:t>
            </a:r>
          </a:p>
        </p:txBody>
      </p:sp>
    </p:spTree>
    <p:extLst>
      <p:ext uri="{BB962C8B-B14F-4D97-AF65-F5344CB8AC3E}">
        <p14:creationId xmlns:p14="http://schemas.microsoft.com/office/powerpoint/2010/main" val="4156237901"/>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pPr fontAlgn="base"/>
            <a:r>
              <a:rPr lang="en-US" sz="4000" dirty="0"/>
              <a:t>“</a:t>
            </a:r>
            <a:r>
              <a:rPr lang="en-US" sz="4000" dirty="0">
                <a:effectLst/>
              </a:rPr>
              <a:t>There is only one thing that makes a dream impossible to achieve: the fear of failure.”</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-”The Alchemist” by Paolo Coelho</a:t>
            </a:r>
          </a:p>
        </p:txBody>
      </p:sp>
    </p:spTree>
    <p:extLst>
      <p:ext uri="{BB962C8B-B14F-4D97-AF65-F5344CB8AC3E}">
        <p14:creationId xmlns:p14="http://schemas.microsoft.com/office/powerpoint/2010/main" val="3759796233"/>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pPr fontAlgn="base"/>
            <a:r>
              <a:rPr lang="en-US" sz="4000" dirty="0"/>
              <a:t>“</a:t>
            </a:r>
            <a:r>
              <a:rPr lang="en-US" sz="4000" dirty="0">
                <a:effectLst/>
              </a:rPr>
              <a:t>Intuition is really a sudden immersion of the soul into the universal current of life.”</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-”The Alchemist” by Paolo Coelho</a:t>
            </a:r>
          </a:p>
        </p:txBody>
      </p:sp>
    </p:spTree>
    <p:extLst>
      <p:ext uri="{BB962C8B-B14F-4D97-AF65-F5344CB8AC3E}">
        <p14:creationId xmlns:p14="http://schemas.microsoft.com/office/powerpoint/2010/main" val="2239324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pPr fontAlgn="base"/>
            <a:r>
              <a:rPr lang="en-US" sz="4000" dirty="0">
                <a:effectLst/>
              </a:rPr>
              <a:t>“Everyone seems to have a clear idea of how other people should lead their lives, but none about his or her own.”</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-”The Alchemist” by Paolo Coelho</a:t>
            </a:r>
          </a:p>
        </p:txBody>
      </p:sp>
    </p:spTree>
    <p:extLst>
      <p:ext uri="{BB962C8B-B14F-4D97-AF65-F5344CB8AC3E}">
        <p14:creationId xmlns:p14="http://schemas.microsoft.com/office/powerpoint/2010/main" val="3075046354"/>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pPr fontAlgn="base"/>
            <a:r>
              <a:rPr lang="en-US" sz="4000" dirty="0">
                <a:effectLst/>
              </a:rPr>
              <a:t>“It’s the possibility of having a dream come true that makes life interesting.”</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-”The Alchemist” by Paolo Coelho</a:t>
            </a:r>
          </a:p>
        </p:txBody>
      </p:sp>
    </p:spTree>
    <p:extLst>
      <p:ext uri="{BB962C8B-B14F-4D97-AF65-F5344CB8AC3E}">
        <p14:creationId xmlns:p14="http://schemas.microsoft.com/office/powerpoint/2010/main" val="410288138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rmAutofit fontScale="90000"/>
          </a:bodyPr>
          <a:lstStyle/>
          <a:p>
            <a:r>
              <a:rPr lang="en-US" sz="4000" dirty="0"/>
              <a:t>“</a:t>
            </a:r>
            <a:r>
              <a:rPr lang="en-US" sz="4400" dirty="0">
                <a:effectLst/>
              </a:rPr>
              <a:t>Have you more faith in a spoonful of medicine than in the power that animates the living world?</a:t>
            </a:r>
            <a:r>
              <a:rPr lang="en-US" sz="4400" dirty="0"/>
              <a:t>”</a:t>
            </a:r>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B.J. Palmer </a:t>
            </a:r>
          </a:p>
        </p:txBody>
      </p:sp>
    </p:spTree>
    <p:extLst>
      <p:ext uri="{BB962C8B-B14F-4D97-AF65-F5344CB8AC3E}">
        <p14:creationId xmlns:p14="http://schemas.microsoft.com/office/powerpoint/2010/main" val="2179846969"/>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pPr fontAlgn="base"/>
            <a:r>
              <a:rPr lang="en-US" sz="4000" dirty="0">
                <a:effectLst/>
              </a:rPr>
              <a:t>“Everything that happens once can never happen again. But everything that happens twice will surely happen a third time.”</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-”The Alchemist” by Paolo Coelho</a:t>
            </a:r>
          </a:p>
        </p:txBody>
      </p:sp>
    </p:spTree>
    <p:extLst>
      <p:ext uri="{BB962C8B-B14F-4D97-AF65-F5344CB8AC3E}">
        <p14:creationId xmlns:p14="http://schemas.microsoft.com/office/powerpoint/2010/main" val="883899655"/>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pPr fontAlgn="base"/>
            <a:r>
              <a:rPr lang="en-US" sz="4000" dirty="0">
                <a:effectLst/>
              </a:rPr>
              <a:t>“To realize one’s destiny is a person’s only obligation.”</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-”The Alchemist” by Paolo Coelho</a:t>
            </a:r>
          </a:p>
        </p:txBody>
      </p:sp>
    </p:spTree>
    <p:extLst>
      <p:ext uri="{BB962C8B-B14F-4D97-AF65-F5344CB8AC3E}">
        <p14:creationId xmlns:p14="http://schemas.microsoft.com/office/powerpoint/2010/main" val="321118898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pPr fontAlgn="base"/>
            <a:r>
              <a:rPr lang="en-US" sz="4000" dirty="0">
                <a:effectLst/>
              </a:rPr>
              <a:t>“So, I love you because the entire universe conspired to help me find you.”</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-”The Alchemist” by Paolo Coelho</a:t>
            </a:r>
          </a:p>
        </p:txBody>
      </p:sp>
    </p:spTree>
    <p:extLst>
      <p:ext uri="{BB962C8B-B14F-4D97-AF65-F5344CB8AC3E}">
        <p14:creationId xmlns:p14="http://schemas.microsoft.com/office/powerpoint/2010/main" val="3298701965"/>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170006"/>
            <a:ext cx="9440034" cy="1828801"/>
          </a:xfrm>
        </p:spPr>
        <p:txBody>
          <a:bodyPr>
            <a:noAutofit/>
          </a:bodyPr>
          <a:lstStyle/>
          <a:p>
            <a:pPr fontAlgn="base"/>
            <a:r>
              <a:rPr lang="en-US" sz="4000" dirty="0">
                <a:effectLst/>
              </a:rPr>
              <a:t>“This is what we call love. When you are loved, you can do anything in creation. When you are loved, there’s no need at all to understand what’s happening, because everything happens within you . . .”</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-”The Alchemist” by Paolo Coelho</a:t>
            </a:r>
          </a:p>
        </p:txBody>
      </p:sp>
    </p:spTree>
    <p:extLst>
      <p:ext uri="{BB962C8B-B14F-4D97-AF65-F5344CB8AC3E}">
        <p14:creationId xmlns:p14="http://schemas.microsoft.com/office/powerpoint/2010/main" val="2128688856"/>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284062"/>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646256"/>
            <a:ext cx="9440034" cy="1828801"/>
          </a:xfrm>
        </p:spPr>
        <p:txBody>
          <a:bodyPr>
            <a:noAutofit/>
          </a:bodyPr>
          <a:lstStyle/>
          <a:p>
            <a:pPr fontAlgn="base"/>
            <a:r>
              <a:rPr lang="en-US" sz="4000" dirty="0">
                <a:effectLst/>
              </a:rPr>
              <a:t>“I don’t live in either my past or my future. I’m interested only in the present. If you can concentrate always on the present, you’ll be a happy man. Life will be a party for you, a grand festival, because life is the moment we’re living now.”</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-”The Alchemist” by Paolo Coelho</a:t>
            </a:r>
          </a:p>
        </p:txBody>
      </p:sp>
    </p:spTree>
    <p:extLst>
      <p:ext uri="{BB962C8B-B14F-4D97-AF65-F5344CB8AC3E}">
        <p14:creationId xmlns:p14="http://schemas.microsoft.com/office/powerpoint/2010/main" val="717954339"/>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284062"/>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646256"/>
            <a:ext cx="9440034" cy="1828801"/>
          </a:xfrm>
        </p:spPr>
        <p:txBody>
          <a:bodyPr>
            <a:noAutofit/>
          </a:bodyPr>
          <a:lstStyle/>
          <a:p>
            <a:pPr fontAlgn="base"/>
            <a:r>
              <a:rPr lang="en-US" sz="4000" dirty="0">
                <a:effectLst/>
              </a:rPr>
              <a:t>“Making a decision was only the beginning of things. When someone makes a decision, he is really diving into a strong current that will carry him to places he had never dreamed of when he first made the decision.”</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-”The Alchemist” by Paolo Coelho</a:t>
            </a:r>
          </a:p>
        </p:txBody>
      </p:sp>
    </p:spTree>
    <p:extLst>
      <p:ext uri="{BB962C8B-B14F-4D97-AF65-F5344CB8AC3E}">
        <p14:creationId xmlns:p14="http://schemas.microsoft.com/office/powerpoint/2010/main" val="1113134609"/>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284062"/>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646256"/>
            <a:ext cx="9440034" cy="1828801"/>
          </a:xfrm>
        </p:spPr>
        <p:txBody>
          <a:bodyPr>
            <a:noAutofit/>
          </a:bodyPr>
          <a:lstStyle/>
          <a:p>
            <a:pPr fontAlgn="base"/>
            <a:r>
              <a:rPr lang="en-US" sz="4000" dirty="0">
                <a:effectLst/>
              </a:rPr>
              <a:t>“And, when you want something, all the universe conspires in helping you to achieve it.”</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-”The Alchemist” by Paolo Coelho</a:t>
            </a:r>
          </a:p>
        </p:txBody>
      </p:sp>
    </p:spTree>
    <p:extLst>
      <p:ext uri="{BB962C8B-B14F-4D97-AF65-F5344CB8AC3E}">
        <p14:creationId xmlns:p14="http://schemas.microsoft.com/office/powerpoint/2010/main" val="1217503845"/>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284062"/>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121532"/>
            <a:ext cx="9440034" cy="1828801"/>
          </a:xfrm>
        </p:spPr>
        <p:txBody>
          <a:bodyPr>
            <a:noAutofit/>
          </a:bodyPr>
          <a:lstStyle/>
          <a:p>
            <a:pPr fontAlgn="base"/>
            <a:r>
              <a:rPr lang="en-US" sz="4000" dirty="0">
                <a:effectLst/>
              </a:rPr>
              <a:t>“Because when we love, we always strive to become better than we are.”</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-”The Alchemist” by Paolo Coelho</a:t>
            </a:r>
          </a:p>
        </p:txBody>
      </p:sp>
    </p:spTree>
    <p:extLst>
      <p:ext uri="{BB962C8B-B14F-4D97-AF65-F5344CB8AC3E}">
        <p14:creationId xmlns:p14="http://schemas.microsoft.com/office/powerpoint/2010/main" val="1453586954"/>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284062"/>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121532"/>
            <a:ext cx="9440034" cy="1828801"/>
          </a:xfrm>
        </p:spPr>
        <p:txBody>
          <a:bodyPr>
            <a:noAutofit/>
          </a:bodyPr>
          <a:lstStyle/>
          <a:p>
            <a:pPr fontAlgn="base"/>
            <a:r>
              <a:rPr lang="en-US" sz="4000" dirty="0">
                <a:effectLst/>
              </a:rPr>
              <a:t>“One is loved because one is loved. No reason is needed for loving.”</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-”The Alchemist” by Paolo Coelho</a:t>
            </a:r>
          </a:p>
        </p:txBody>
      </p:sp>
    </p:spTree>
    <p:extLst>
      <p:ext uri="{BB962C8B-B14F-4D97-AF65-F5344CB8AC3E}">
        <p14:creationId xmlns:p14="http://schemas.microsoft.com/office/powerpoint/2010/main" val="1761436406"/>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284062"/>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121532"/>
            <a:ext cx="9440034" cy="1828801"/>
          </a:xfrm>
        </p:spPr>
        <p:txBody>
          <a:bodyPr>
            <a:noAutofit/>
          </a:bodyPr>
          <a:lstStyle/>
          <a:p>
            <a:pPr fontAlgn="base"/>
            <a:r>
              <a:rPr lang="en-US" sz="4000" dirty="0">
                <a:effectLst/>
              </a:rPr>
              <a:t>“If you start by promising what you don’t even have yet, you’ll lose your desire to work towards getting it.”</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-”The Alchemist” by Paolo Coelho</a:t>
            </a:r>
          </a:p>
        </p:txBody>
      </p:sp>
    </p:spTree>
    <p:extLst>
      <p:ext uri="{BB962C8B-B14F-4D97-AF65-F5344CB8AC3E}">
        <p14:creationId xmlns:p14="http://schemas.microsoft.com/office/powerpoint/2010/main" val="2392208944"/>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rmAutofit fontScale="90000"/>
          </a:bodyPr>
          <a:lstStyle/>
          <a:p>
            <a:r>
              <a:rPr lang="en-US" sz="4000" dirty="0"/>
              <a:t>“</a:t>
            </a:r>
            <a:r>
              <a:rPr lang="en-US" sz="4400" dirty="0">
                <a:effectLst/>
              </a:rPr>
              <a:t>How do you make a dimmed light bright again? Remove the interference. How do you increase health in a dis-eased person? The same way!”</a:t>
            </a:r>
            <a:endParaRPr lang="en-US" sz="44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B.J. Palmer </a:t>
            </a:r>
          </a:p>
        </p:txBody>
      </p:sp>
    </p:spTree>
    <p:extLst>
      <p:ext uri="{BB962C8B-B14F-4D97-AF65-F5344CB8AC3E}">
        <p14:creationId xmlns:p14="http://schemas.microsoft.com/office/powerpoint/2010/main" val="156967010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284062"/>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121532"/>
            <a:ext cx="9440034" cy="1828801"/>
          </a:xfrm>
        </p:spPr>
        <p:txBody>
          <a:bodyPr>
            <a:noAutofit/>
          </a:bodyPr>
          <a:lstStyle/>
          <a:p>
            <a:pPr fontAlgn="base"/>
            <a:r>
              <a:rPr lang="en-US" sz="4000" dirty="0">
                <a:effectLst/>
              </a:rPr>
              <a:t>“There is only one way to learn. It’s through action. Everything you need to know you have learned through your journey.”</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-”The Alchemist” by Paolo Coelho</a:t>
            </a:r>
          </a:p>
        </p:txBody>
      </p:sp>
    </p:spTree>
    <p:extLst>
      <p:ext uri="{BB962C8B-B14F-4D97-AF65-F5344CB8AC3E}">
        <p14:creationId xmlns:p14="http://schemas.microsoft.com/office/powerpoint/2010/main" val="3099198096"/>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284062"/>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514599"/>
            <a:ext cx="9440034" cy="1828801"/>
          </a:xfrm>
        </p:spPr>
        <p:txBody>
          <a:bodyPr>
            <a:noAutofit/>
          </a:bodyPr>
          <a:lstStyle/>
          <a:p>
            <a:pPr fontAlgn="base"/>
            <a:r>
              <a:rPr lang="en-US" sz="4000" dirty="0">
                <a:effectLst/>
              </a:rPr>
              <a:t>“Be Impeccable With Your Word. Speak with integrity. Say only what you mean. Avoid using the word to speak against yourself or to gossip about others. Use the power of your word in the direction of truth and love.”</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-Don Miguel Ruiz</a:t>
            </a:r>
          </a:p>
        </p:txBody>
      </p:sp>
    </p:spTree>
    <p:extLst>
      <p:ext uri="{BB962C8B-B14F-4D97-AF65-F5344CB8AC3E}">
        <p14:creationId xmlns:p14="http://schemas.microsoft.com/office/powerpoint/2010/main" val="2456122583"/>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284062"/>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798656"/>
            <a:ext cx="9440034" cy="1828801"/>
          </a:xfrm>
        </p:spPr>
        <p:txBody>
          <a:bodyPr>
            <a:noAutofit/>
          </a:bodyPr>
          <a:lstStyle/>
          <a:p>
            <a:pPr fontAlgn="base"/>
            <a:r>
              <a:rPr lang="en-US" sz="4000" dirty="0">
                <a:effectLst/>
              </a:rPr>
              <a:t>“Don't Take Anything Personally. Nothing others do is because of you. What others say and do is a projection of their own reality, their own dream. When you are immune to the opinions and actions of others, you won't be the victim of needless suffering.”</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-Don Miguel Ruiz</a:t>
            </a:r>
          </a:p>
        </p:txBody>
      </p:sp>
    </p:spTree>
    <p:extLst>
      <p:ext uri="{BB962C8B-B14F-4D97-AF65-F5344CB8AC3E}">
        <p14:creationId xmlns:p14="http://schemas.microsoft.com/office/powerpoint/2010/main" val="65900532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284062"/>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798656"/>
            <a:ext cx="9440034" cy="1828801"/>
          </a:xfrm>
        </p:spPr>
        <p:txBody>
          <a:bodyPr>
            <a:noAutofit/>
          </a:bodyPr>
          <a:lstStyle/>
          <a:p>
            <a:pPr fontAlgn="base"/>
            <a:r>
              <a:rPr lang="en-US" sz="4000" dirty="0">
                <a:effectLst/>
              </a:rPr>
              <a:t>“Always Do Your Best. Your best is going to change from moment to moment; it will be different when you are healthy as opposed to sick. Under any circumstance, simply do your best, and you will avoid self-judgment, self-abuse and regret.”</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-Don Miguel Ruiz</a:t>
            </a:r>
          </a:p>
        </p:txBody>
      </p:sp>
    </p:spTree>
    <p:extLst>
      <p:ext uri="{BB962C8B-B14F-4D97-AF65-F5344CB8AC3E}">
        <p14:creationId xmlns:p14="http://schemas.microsoft.com/office/powerpoint/2010/main" val="328745285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284062"/>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798656"/>
            <a:ext cx="9440034" cy="1828801"/>
          </a:xfrm>
        </p:spPr>
        <p:txBody>
          <a:bodyPr>
            <a:noAutofit/>
          </a:bodyPr>
          <a:lstStyle/>
          <a:p>
            <a:pPr fontAlgn="base"/>
            <a:r>
              <a:rPr lang="en-US" sz="4000" dirty="0">
                <a:effectLst/>
              </a:rPr>
              <a:t>“Don't Make Assumptions. Find the courage to ask questions and to express what you really want. Communicate with others as clearly as you can to avoid misunderstandings, sadness and drama. With just this one agreement, you can completely transform your life.”</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-Don Miguel Ruiz</a:t>
            </a:r>
          </a:p>
        </p:txBody>
      </p:sp>
    </p:spTree>
    <p:extLst>
      <p:ext uri="{BB962C8B-B14F-4D97-AF65-F5344CB8AC3E}">
        <p14:creationId xmlns:p14="http://schemas.microsoft.com/office/powerpoint/2010/main" val="857154106"/>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284062"/>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427181"/>
            <a:ext cx="9440034" cy="1828801"/>
          </a:xfrm>
        </p:spPr>
        <p:txBody>
          <a:bodyPr>
            <a:noAutofit/>
          </a:bodyPr>
          <a:lstStyle/>
          <a:p>
            <a:pPr fontAlgn="base"/>
            <a:r>
              <a:rPr lang="en-US" sz="4000" dirty="0">
                <a:effectLst/>
              </a:rPr>
              <a:t>“People like to say that the conflict is between good and evil. The real conflict is between truth and lies.”</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-Don Miguel Ruiz</a:t>
            </a:r>
          </a:p>
        </p:txBody>
      </p:sp>
    </p:spTree>
    <p:extLst>
      <p:ext uri="{BB962C8B-B14F-4D97-AF65-F5344CB8AC3E}">
        <p14:creationId xmlns:p14="http://schemas.microsoft.com/office/powerpoint/2010/main" val="3865642434"/>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284062"/>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427181"/>
            <a:ext cx="9440034" cy="1828801"/>
          </a:xfrm>
        </p:spPr>
        <p:txBody>
          <a:bodyPr>
            <a:noAutofit/>
          </a:bodyPr>
          <a:lstStyle/>
          <a:p>
            <a:pPr fontAlgn="base"/>
            <a:r>
              <a:rPr lang="en-US" sz="4000" dirty="0">
                <a:effectLst/>
              </a:rPr>
              <a:t>“We only see what we want to see; we only hear what we want to hear. Our belief system is just like a mirror that only shows us what we believe.”</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-Don Miguel Ruiz</a:t>
            </a:r>
          </a:p>
        </p:txBody>
      </p:sp>
    </p:spTree>
    <p:extLst>
      <p:ext uri="{BB962C8B-B14F-4D97-AF65-F5344CB8AC3E}">
        <p14:creationId xmlns:p14="http://schemas.microsoft.com/office/powerpoint/2010/main" val="1230244121"/>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284062"/>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427181"/>
            <a:ext cx="9440034" cy="1828801"/>
          </a:xfrm>
        </p:spPr>
        <p:txBody>
          <a:bodyPr>
            <a:noAutofit/>
          </a:bodyPr>
          <a:lstStyle/>
          <a:p>
            <a:pPr fontAlgn="base"/>
            <a:r>
              <a:rPr lang="en-US" sz="4000" dirty="0">
                <a:effectLst/>
              </a:rPr>
              <a:t>“Life is like dancing. If we have a big floor, many people will dance. Some will get angry when the rhythm changes. But life is changing all the time.”</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-Don Miguel Ruiz</a:t>
            </a:r>
          </a:p>
        </p:txBody>
      </p:sp>
    </p:spTree>
    <p:extLst>
      <p:ext uri="{BB962C8B-B14F-4D97-AF65-F5344CB8AC3E}">
        <p14:creationId xmlns:p14="http://schemas.microsoft.com/office/powerpoint/2010/main" val="844629225"/>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284062"/>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427181"/>
            <a:ext cx="9440034" cy="1828801"/>
          </a:xfrm>
        </p:spPr>
        <p:txBody>
          <a:bodyPr>
            <a:noAutofit/>
          </a:bodyPr>
          <a:lstStyle/>
          <a:p>
            <a:pPr fontAlgn="base"/>
            <a:r>
              <a:rPr lang="en-US" sz="4000" dirty="0">
                <a:effectLst/>
              </a:rPr>
              <a:t>“Every human is an artist. The dream of your life is to make beautiful art.”</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-Don Miguel Ruiz</a:t>
            </a:r>
          </a:p>
        </p:txBody>
      </p:sp>
    </p:spTree>
    <p:extLst>
      <p:ext uri="{BB962C8B-B14F-4D97-AF65-F5344CB8AC3E}">
        <p14:creationId xmlns:p14="http://schemas.microsoft.com/office/powerpoint/2010/main" val="273393867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912956"/>
            <a:ext cx="9440034" cy="1828801"/>
          </a:xfrm>
        </p:spPr>
        <p:txBody>
          <a:bodyPr>
            <a:noAutofit/>
          </a:bodyPr>
          <a:lstStyle/>
          <a:p>
            <a:r>
              <a:rPr lang="en-US" sz="4000" dirty="0">
                <a:effectLst/>
              </a:rPr>
              <a:t>“Just imagine becoming the way you used to be as a very young child, before you understood the meaning of any word, before opinions took over your mind. The real you is loving, joyful, and free. The real you is just like a flower, just like the wind, just like the ocean, just like the sun.”</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-Don Miguel Ruiz</a:t>
            </a:r>
          </a:p>
        </p:txBody>
      </p:sp>
    </p:spTree>
    <p:extLst>
      <p:ext uri="{BB962C8B-B14F-4D97-AF65-F5344CB8AC3E}">
        <p14:creationId xmlns:p14="http://schemas.microsoft.com/office/powerpoint/2010/main" val="3522877634"/>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rmAutofit fontScale="90000"/>
          </a:bodyPr>
          <a:lstStyle/>
          <a:p>
            <a:r>
              <a:rPr lang="en-US" sz="4000" dirty="0"/>
              <a:t>“</a:t>
            </a:r>
            <a:r>
              <a:rPr lang="en-US" sz="4400" dirty="0">
                <a:effectLst/>
              </a:rPr>
              <a:t>Many of us take better care of our automobiles than we do our own bodies...yet the auto has replaceable parts.”</a:t>
            </a:r>
            <a:endParaRPr lang="en-US" sz="44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B.J. Palmer </a:t>
            </a:r>
          </a:p>
        </p:txBody>
      </p:sp>
    </p:spTree>
    <p:extLst>
      <p:ext uri="{BB962C8B-B14F-4D97-AF65-F5344CB8AC3E}">
        <p14:creationId xmlns:p14="http://schemas.microsoft.com/office/powerpoint/2010/main" val="284236487"/>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912956"/>
            <a:ext cx="9440034" cy="1828801"/>
          </a:xfrm>
        </p:spPr>
        <p:txBody>
          <a:bodyPr>
            <a:noAutofit/>
          </a:bodyPr>
          <a:lstStyle/>
          <a:p>
            <a:r>
              <a:rPr lang="en-US" sz="4000" dirty="0">
                <a:effectLst/>
              </a:rPr>
              <a:t>“When we believe in lies, we cannot see the truth, so we make thousands of assumptions and we take them as truth. One of the biggest assumptions we make is that the lies we believe are the truth!”</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-Don Miguel Ruiz</a:t>
            </a:r>
          </a:p>
        </p:txBody>
      </p:sp>
    </p:spTree>
    <p:extLst>
      <p:ext uri="{BB962C8B-B14F-4D97-AF65-F5344CB8AC3E}">
        <p14:creationId xmlns:p14="http://schemas.microsoft.com/office/powerpoint/2010/main" val="49682336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912956"/>
            <a:ext cx="9440034" cy="1828801"/>
          </a:xfrm>
        </p:spPr>
        <p:txBody>
          <a:bodyPr>
            <a:noAutofit/>
          </a:bodyPr>
          <a:lstStyle/>
          <a:p>
            <a:r>
              <a:rPr lang="en-US" sz="4000" dirty="0">
                <a:effectLst/>
              </a:rPr>
              <a:t>“Everyone can rise above their circumstances and achieve success if they are dedicated to and passionate about what they do”</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-Nelson Mandela</a:t>
            </a:r>
          </a:p>
        </p:txBody>
      </p:sp>
    </p:spTree>
    <p:extLst>
      <p:ext uri="{BB962C8B-B14F-4D97-AF65-F5344CB8AC3E}">
        <p14:creationId xmlns:p14="http://schemas.microsoft.com/office/powerpoint/2010/main" val="209002449"/>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5280" y="-103495"/>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411099"/>
            <a:ext cx="9440034" cy="1828801"/>
          </a:xfrm>
        </p:spPr>
        <p:txBody>
          <a:bodyPr>
            <a:noAutofit/>
          </a:bodyPr>
          <a:lstStyle/>
          <a:p>
            <a:r>
              <a:rPr lang="en-US" sz="4000" dirty="0">
                <a:effectLst/>
              </a:rPr>
              <a:t>“It always seems impossible, until it is done.”</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-Nelson Mandela</a:t>
            </a:r>
          </a:p>
        </p:txBody>
      </p:sp>
    </p:spTree>
    <p:extLst>
      <p:ext uri="{BB962C8B-B14F-4D97-AF65-F5344CB8AC3E}">
        <p14:creationId xmlns:p14="http://schemas.microsoft.com/office/powerpoint/2010/main" val="1901759793"/>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5280" y="-103495"/>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411099"/>
            <a:ext cx="9440034" cy="1828801"/>
          </a:xfrm>
        </p:spPr>
        <p:txBody>
          <a:bodyPr>
            <a:noAutofit/>
          </a:bodyPr>
          <a:lstStyle/>
          <a:p>
            <a:r>
              <a:rPr lang="en-US" sz="4000" dirty="0">
                <a:effectLst/>
              </a:rPr>
              <a:t>“Lead from the back – and let others believe they are in front.”</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-Nelson Mandela</a:t>
            </a:r>
          </a:p>
        </p:txBody>
      </p:sp>
    </p:spTree>
    <p:extLst>
      <p:ext uri="{BB962C8B-B14F-4D97-AF65-F5344CB8AC3E}">
        <p14:creationId xmlns:p14="http://schemas.microsoft.com/office/powerpoint/2010/main" val="14307658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5280" y="-103495"/>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411099"/>
            <a:ext cx="9440034" cy="1828801"/>
          </a:xfrm>
        </p:spPr>
        <p:txBody>
          <a:bodyPr>
            <a:noAutofit/>
          </a:bodyPr>
          <a:lstStyle/>
          <a:p>
            <a:r>
              <a:rPr lang="en-US" sz="4000" dirty="0">
                <a:effectLst/>
              </a:rPr>
              <a:t>“I have always believed exercise is a key not only to physical health but to peace of mind.”</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-Nelson Mandela</a:t>
            </a:r>
          </a:p>
        </p:txBody>
      </p:sp>
    </p:spTree>
    <p:extLst>
      <p:ext uri="{BB962C8B-B14F-4D97-AF65-F5344CB8AC3E}">
        <p14:creationId xmlns:p14="http://schemas.microsoft.com/office/powerpoint/2010/main" val="275937964"/>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5280" y="-103495"/>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411099"/>
            <a:ext cx="9440034" cy="1828801"/>
          </a:xfrm>
        </p:spPr>
        <p:txBody>
          <a:bodyPr>
            <a:noAutofit/>
          </a:bodyPr>
          <a:lstStyle/>
          <a:p>
            <a:r>
              <a:rPr lang="en-US" sz="4000" dirty="0">
                <a:effectLst/>
              </a:rPr>
              <a:t>“What counts in life is not the mere fact that we have lived. It is what difference we have made to the lives of others that will determine the significance of the life we lead.”</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-Nelson Mandela</a:t>
            </a:r>
          </a:p>
        </p:txBody>
      </p:sp>
    </p:spTree>
    <p:extLst>
      <p:ext uri="{BB962C8B-B14F-4D97-AF65-F5344CB8AC3E}">
        <p14:creationId xmlns:p14="http://schemas.microsoft.com/office/powerpoint/2010/main" val="1722929036"/>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5280" y="-2032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3230249"/>
            <a:ext cx="9440034" cy="1828801"/>
          </a:xfrm>
        </p:spPr>
        <p:txBody>
          <a:bodyPr>
            <a:noAutofit/>
          </a:bodyPr>
          <a:lstStyle/>
          <a:p>
            <a:r>
              <a:rPr lang="en-US" sz="4000" dirty="0">
                <a:effectLst/>
              </a:rPr>
              <a:t>“I am fundamentally an optimist. Part of being optimistic is keeping one’s head pointed toward the sun, one’s feet moving forward. There were many dark moments when my faith in humanity was sorely tested, but I would not and could not give myself up to despair. That way lays defeat and death.”</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-Nelson Mandela</a:t>
            </a:r>
          </a:p>
        </p:txBody>
      </p:sp>
    </p:spTree>
    <p:extLst>
      <p:ext uri="{BB962C8B-B14F-4D97-AF65-F5344CB8AC3E}">
        <p14:creationId xmlns:p14="http://schemas.microsoft.com/office/powerpoint/2010/main" val="1037786116"/>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5280" y="-2032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239649"/>
            <a:ext cx="9440034" cy="1828801"/>
          </a:xfrm>
        </p:spPr>
        <p:txBody>
          <a:bodyPr>
            <a:noAutofit/>
          </a:bodyPr>
          <a:lstStyle/>
          <a:p>
            <a:r>
              <a:rPr lang="en-US" sz="4000" dirty="0">
                <a:effectLst/>
              </a:rPr>
              <a:t>“Education is the most powerful weapon which you can use to change the world.”</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-Nelson Mandela</a:t>
            </a:r>
          </a:p>
        </p:txBody>
      </p:sp>
    </p:spTree>
    <p:extLst>
      <p:ext uri="{BB962C8B-B14F-4D97-AF65-F5344CB8AC3E}">
        <p14:creationId xmlns:p14="http://schemas.microsoft.com/office/powerpoint/2010/main" val="356529768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5280" y="-2032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239649"/>
            <a:ext cx="9440034" cy="1828801"/>
          </a:xfrm>
        </p:spPr>
        <p:txBody>
          <a:bodyPr>
            <a:noAutofit/>
          </a:bodyPr>
          <a:lstStyle/>
          <a:p>
            <a:r>
              <a:rPr lang="en-US" sz="4000" dirty="0">
                <a:effectLst/>
              </a:rPr>
              <a:t>“Do not judge me by my successes, judge me by how many times I fell down and got back up again.”</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-Nelson Mandela</a:t>
            </a:r>
          </a:p>
        </p:txBody>
      </p:sp>
    </p:spTree>
    <p:extLst>
      <p:ext uri="{BB962C8B-B14F-4D97-AF65-F5344CB8AC3E}">
        <p14:creationId xmlns:p14="http://schemas.microsoft.com/office/powerpoint/2010/main" val="179491354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5280" y="-2032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239649"/>
            <a:ext cx="9440034" cy="1828801"/>
          </a:xfrm>
        </p:spPr>
        <p:txBody>
          <a:bodyPr>
            <a:noAutofit/>
          </a:bodyPr>
          <a:lstStyle/>
          <a:p>
            <a:r>
              <a:rPr lang="en-US" sz="4000" dirty="0">
                <a:effectLst/>
              </a:rPr>
              <a:t>“We must use time wisely and forever realize that the time is always ripe to do right.”</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-Nelson Mandela</a:t>
            </a:r>
          </a:p>
        </p:txBody>
      </p:sp>
    </p:spTree>
    <p:extLst>
      <p:ext uri="{BB962C8B-B14F-4D97-AF65-F5344CB8AC3E}">
        <p14:creationId xmlns:p14="http://schemas.microsoft.com/office/powerpoint/2010/main" val="1313376564"/>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04018" y="2979631"/>
            <a:ext cx="9440034" cy="1828801"/>
          </a:xfrm>
        </p:spPr>
        <p:txBody>
          <a:bodyPr>
            <a:normAutofit fontScale="90000"/>
          </a:bodyPr>
          <a:lstStyle/>
          <a:p>
            <a:r>
              <a:rPr lang="en-US" sz="4000" dirty="0"/>
              <a:t>“</a:t>
            </a:r>
            <a:r>
              <a:rPr lang="en-US" sz="4400" dirty="0">
                <a:effectLst/>
              </a:rPr>
              <a:t>So what Chiropractic does, is that it simply takes the handcuffs off Nature, as it were. By finding the particular vertebra that had shifted and restoring it to its natural position, the adjustment thus releases the natural flow of nerve impulse.”</a:t>
            </a:r>
            <a:endParaRPr lang="en-US" sz="44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B.J. Palmer </a:t>
            </a:r>
          </a:p>
        </p:txBody>
      </p:sp>
    </p:spTree>
    <p:extLst>
      <p:ext uri="{BB962C8B-B14F-4D97-AF65-F5344CB8AC3E}">
        <p14:creationId xmlns:p14="http://schemas.microsoft.com/office/powerpoint/2010/main" val="4202462086"/>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5280" y="-2032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239649"/>
            <a:ext cx="9440034" cy="1828801"/>
          </a:xfrm>
        </p:spPr>
        <p:txBody>
          <a:bodyPr>
            <a:noAutofit/>
          </a:bodyPr>
          <a:lstStyle/>
          <a:p>
            <a:r>
              <a:rPr lang="en-US" sz="4000" dirty="0">
                <a:effectLst/>
              </a:rPr>
              <a:t>“I like friends who have independent minds because they tend to make you see problems from all angles.”</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-Nelson Mandela</a:t>
            </a:r>
          </a:p>
        </p:txBody>
      </p:sp>
    </p:spTree>
    <p:extLst>
      <p:ext uri="{BB962C8B-B14F-4D97-AF65-F5344CB8AC3E}">
        <p14:creationId xmlns:p14="http://schemas.microsoft.com/office/powerpoint/2010/main" val="572646901"/>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5280" y="-2032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887349"/>
            <a:ext cx="9440034" cy="1828801"/>
          </a:xfrm>
        </p:spPr>
        <p:txBody>
          <a:bodyPr>
            <a:noAutofit/>
          </a:bodyPr>
          <a:lstStyle/>
          <a:p>
            <a:r>
              <a:rPr lang="en-US" sz="4000" dirty="0">
                <a:effectLst/>
              </a:rPr>
              <a:t>“No one is born hating another person because of the </a:t>
            </a:r>
            <a:r>
              <a:rPr lang="en-US" sz="4000" dirty="0" err="1">
                <a:effectLst/>
              </a:rPr>
              <a:t>colour</a:t>
            </a:r>
            <a:r>
              <a:rPr lang="en-US" sz="4000" dirty="0">
                <a:effectLst/>
              </a:rPr>
              <a:t> of his skin, or his background, or his religion. People must learn to hate, and if they can learn to hate, they can be taught to love, for love comes more naturally to the human heart than its opposite.”</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-Nelson Mandela</a:t>
            </a:r>
          </a:p>
        </p:txBody>
      </p:sp>
    </p:spTree>
    <p:extLst>
      <p:ext uri="{BB962C8B-B14F-4D97-AF65-F5344CB8AC3E}">
        <p14:creationId xmlns:p14="http://schemas.microsoft.com/office/powerpoint/2010/main" val="323310655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5280" y="-2032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494274"/>
            <a:ext cx="9440034" cy="1828801"/>
          </a:xfrm>
        </p:spPr>
        <p:txBody>
          <a:bodyPr>
            <a:noAutofit/>
          </a:bodyPr>
          <a:lstStyle/>
          <a:p>
            <a:r>
              <a:rPr lang="en-US" sz="4000" dirty="0">
                <a:effectLst/>
              </a:rPr>
              <a:t>“</a:t>
            </a:r>
            <a:r>
              <a:rPr lang="en-US" dirty="0">
                <a:effectLst/>
              </a:rPr>
              <a:t>Be the change that you wish to see in the world.”</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-Mahatma Gandhi</a:t>
            </a:r>
          </a:p>
        </p:txBody>
      </p:sp>
    </p:spTree>
    <p:extLst>
      <p:ext uri="{BB962C8B-B14F-4D97-AF65-F5344CB8AC3E}">
        <p14:creationId xmlns:p14="http://schemas.microsoft.com/office/powerpoint/2010/main" val="2435431956"/>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5280" y="-2032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494274"/>
            <a:ext cx="9440034" cy="1828801"/>
          </a:xfrm>
        </p:spPr>
        <p:txBody>
          <a:bodyPr>
            <a:noAutofit/>
          </a:bodyPr>
          <a:lstStyle/>
          <a:p>
            <a:r>
              <a:rPr lang="en-US" sz="4000" dirty="0">
                <a:effectLst/>
              </a:rPr>
              <a:t>“An ounce of patience is worth more than a </a:t>
            </a:r>
            <a:r>
              <a:rPr lang="en-US" sz="4000" dirty="0" err="1">
                <a:effectLst/>
              </a:rPr>
              <a:t>tonne</a:t>
            </a:r>
            <a:r>
              <a:rPr lang="en-US" sz="4000" dirty="0">
                <a:effectLst/>
              </a:rPr>
              <a:t> of preaching.”</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-Mahatma Gandhi</a:t>
            </a:r>
          </a:p>
        </p:txBody>
      </p:sp>
    </p:spTree>
    <p:extLst>
      <p:ext uri="{BB962C8B-B14F-4D97-AF65-F5344CB8AC3E}">
        <p14:creationId xmlns:p14="http://schemas.microsoft.com/office/powerpoint/2010/main" val="557328453"/>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5280" y="-2032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494274"/>
            <a:ext cx="9440034" cy="1828801"/>
          </a:xfrm>
        </p:spPr>
        <p:txBody>
          <a:bodyPr>
            <a:noAutofit/>
          </a:bodyPr>
          <a:lstStyle/>
          <a:p>
            <a:r>
              <a:rPr lang="en-US" sz="4000" dirty="0">
                <a:effectLst/>
              </a:rPr>
              <a:t>“In a gentle way, you can shake the world.”</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-Mahatma Gandhi</a:t>
            </a:r>
          </a:p>
        </p:txBody>
      </p:sp>
    </p:spTree>
    <p:extLst>
      <p:ext uri="{BB962C8B-B14F-4D97-AF65-F5344CB8AC3E}">
        <p14:creationId xmlns:p14="http://schemas.microsoft.com/office/powerpoint/2010/main" val="159648419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5280" y="-2032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494274"/>
            <a:ext cx="9440034" cy="1828801"/>
          </a:xfrm>
        </p:spPr>
        <p:txBody>
          <a:bodyPr>
            <a:noAutofit/>
          </a:bodyPr>
          <a:lstStyle/>
          <a:p>
            <a:r>
              <a:rPr lang="en-US" sz="4000" dirty="0">
                <a:effectLst/>
              </a:rPr>
              <a:t>“The greatness of a nation and its moral progress can be judged by the way its animals are treated.”</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-Mahatma Gandhi</a:t>
            </a:r>
          </a:p>
        </p:txBody>
      </p:sp>
    </p:spTree>
    <p:extLst>
      <p:ext uri="{BB962C8B-B14F-4D97-AF65-F5344CB8AC3E}">
        <p14:creationId xmlns:p14="http://schemas.microsoft.com/office/powerpoint/2010/main" val="284562457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5280" y="-2032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494274"/>
            <a:ext cx="9440034" cy="1828801"/>
          </a:xfrm>
        </p:spPr>
        <p:txBody>
          <a:bodyPr>
            <a:noAutofit/>
          </a:bodyPr>
          <a:lstStyle/>
          <a:p>
            <a:r>
              <a:rPr lang="en-US" sz="4000" dirty="0">
                <a:effectLst/>
              </a:rPr>
              <a:t>“The greatness of a nation and its moral progress can be judged by the way its animals are treated.”</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-Mahatma Gandhi</a:t>
            </a:r>
          </a:p>
        </p:txBody>
      </p:sp>
    </p:spTree>
    <p:extLst>
      <p:ext uri="{BB962C8B-B14F-4D97-AF65-F5344CB8AC3E}">
        <p14:creationId xmlns:p14="http://schemas.microsoft.com/office/powerpoint/2010/main" val="2764272299"/>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5280" y="-2032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69341"/>
            <a:ext cx="9440034" cy="1828801"/>
          </a:xfrm>
        </p:spPr>
        <p:txBody>
          <a:bodyPr>
            <a:noAutofit/>
          </a:bodyPr>
          <a:lstStyle/>
          <a:p>
            <a:r>
              <a:rPr lang="en-US" sz="4000" dirty="0">
                <a:effectLst/>
              </a:rPr>
              <a:t>“Happiness is when what you think, what you say, and what you do are in harmony.”</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-Mahatma Gandhi</a:t>
            </a:r>
          </a:p>
        </p:txBody>
      </p:sp>
    </p:spTree>
    <p:extLst>
      <p:ext uri="{BB962C8B-B14F-4D97-AF65-F5344CB8AC3E}">
        <p14:creationId xmlns:p14="http://schemas.microsoft.com/office/powerpoint/2010/main" val="123068229"/>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5280" y="-2032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69341"/>
            <a:ext cx="9440034" cy="1828801"/>
          </a:xfrm>
        </p:spPr>
        <p:txBody>
          <a:bodyPr>
            <a:noAutofit/>
          </a:bodyPr>
          <a:lstStyle/>
          <a:p>
            <a:r>
              <a:rPr lang="en-US" sz="4000" dirty="0">
                <a:effectLst/>
              </a:rPr>
              <a:t>“The weak can never forgive. Forgiveness is the attribute of the strong.”</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-Mahatma Gandhi</a:t>
            </a:r>
          </a:p>
        </p:txBody>
      </p:sp>
    </p:spTree>
    <p:extLst>
      <p:ext uri="{BB962C8B-B14F-4D97-AF65-F5344CB8AC3E}">
        <p14:creationId xmlns:p14="http://schemas.microsoft.com/office/powerpoint/2010/main" val="253222076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5280" y="-2032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69341"/>
            <a:ext cx="9440034" cy="1828801"/>
          </a:xfrm>
        </p:spPr>
        <p:txBody>
          <a:bodyPr>
            <a:noAutofit/>
          </a:bodyPr>
          <a:lstStyle/>
          <a:p>
            <a:r>
              <a:rPr lang="en-US" sz="4000" dirty="0">
                <a:effectLst/>
              </a:rPr>
              <a:t>“An eye for an eye only ends up making the whole world blind.”</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-Mahatma Gandhi</a:t>
            </a:r>
          </a:p>
        </p:txBody>
      </p:sp>
    </p:spTree>
    <p:extLst>
      <p:ext uri="{BB962C8B-B14F-4D97-AF65-F5344CB8AC3E}">
        <p14:creationId xmlns:p14="http://schemas.microsoft.com/office/powerpoint/2010/main" val="1961120337"/>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rmAutofit fontScale="90000"/>
          </a:bodyPr>
          <a:lstStyle/>
          <a:p>
            <a:r>
              <a:rPr lang="en-US" sz="4000" dirty="0"/>
              <a:t>“</a:t>
            </a:r>
            <a:r>
              <a:rPr lang="en-US" sz="4400" dirty="0">
                <a:effectLst/>
              </a:rPr>
              <a:t>Your Chiropractor does everything possible to help Innate heal-but he cannot heal nor can anyone else produce healing for you.”</a:t>
            </a:r>
            <a:endParaRPr lang="en-US" sz="44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B.J. Palmer </a:t>
            </a:r>
          </a:p>
        </p:txBody>
      </p:sp>
    </p:spTree>
    <p:extLst>
      <p:ext uri="{BB962C8B-B14F-4D97-AF65-F5344CB8AC3E}">
        <p14:creationId xmlns:p14="http://schemas.microsoft.com/office/powerpoint/2010/main" val="2694418543"/>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5280" y="-2032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69341"/>
            <a:ext cx="9440034" cy="1828801"/>
          </a:xfrm>
        </p:spPr>
        <p:txBody>
          <a:bodyPr>
            <a:noAutofit/>
          </a:bodyPr>
          <a:lstStyle/>
          <a:p>
            <a:r>
              <a:rPr lang="en-US" sz="4000" dirty="0">
                <a:effectLst/>
              </a:rPr>
              <a:t>“You must not lose faith in humanity. Humanity is an ocean; if a few drops of the ocean are dirty, the ocean does not become dirty.”</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-Mahatma Gandhi</a:t>
            </a:r>
          </a:p>
        </p:txBody>
      </p:sp>
    </p:spTree>
    <p:extLst>
      <p:ext uri="{BB962C8B-B14F-4D97-AF65-F5344CB8AC3E}">
        <p14:creationId xmlns:p14="http://schemas.microsoft.com/office/powerpoint/2010/main" val="2491840975"/>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5280" y="-2032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69341"/>
            <a:ext cx="9440034" cy="1828801"/>
          </a:xfrm>
        </p:spPr>
        <p:txBody>
          <a:bodyPr>
            <a:noAutofit/>
          </a:bodyPr>
          <a:lstStyle/>
          <a:p>
            <a:r>
              <a:rPr lang="en-US" sz="4000" dirty="0">
                <a:effectLst/>
              </a:rPr>
              <a:t>“See the good in people and help them.”</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-Mahatma Gandhi</a:t>
            </a:r>
          </a:p>
        </p:txBody>
      </p:sp>
    </p:spTree>
    <p:extLst>
      <p:ext uri="{BB962C8B-B14F-4D97-AF65-F5344CB8AC3E}">
        <p14:creationId xmlns:p14="http://schemas.microsoft.com/office/powerpoint/2010/main" val="2949798527"/>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rmAutofit/>
          </a:bodyPr>
          <a:lstStyle/>
          <a:p>
            <a:r>
              <a:rPr lang="en-US" sz="4000" dirty="0"/>
              <a:t>More to be added soon…</a:t>
            </a:r>
            <a:endParaRPr lang="en-US" sz="36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endParaRPr lang="en-US" dirty="0"/>
          </a:p>
        </p:txBody>
      </p:sp>
    </p:spTree>
    <p:extLst>
      <p:ext uri="{BB962C8B-B14F-4D97-AF65-F5344CB8AC3E}">
        <p14:creationId xmlns:p14="http://schemas.microsoft.com/office/powerpoint/2010/main" val="110722132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r>
              <a:rPr lang="en-US" sz="4000" dirty="0"/>
              <a:t>“</a:t>
            </a:r>
            <a:r>
              <a:rPr lang="en-US" sz="4000" dirty="0">
                <a:effectLst/>
              </a:rPr>
              <a:t>While other professions are concerned with changing the environment to suit the weakened body, chiropractic is concerned with strengthening the body to suit the environment.”</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B.J. Palmer </a:t>
            </a:r>
          </a:p>
        </p:txBody>
      </p:sp>
    </p:spTree>
    <p:extLst>
      <p:ext uri="{BB962C8B-B14F-4D97-AF65-F5344CB8AC3E}">
        <p14:creationId xmlns:p14="http://schemas.microsoft.com/office/powerpoint/2010/main" val="382846866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r>
              <a:rPr lang="en-US" sz="4000" dirty="0"/>
              <a:t>“</a:t>
            </a:r>
            <a:r>
              <a:rPr lang="en-US" sz="4000" dirty="0">
                <a:effectLst/>
              </a:rPr>
              <a:t>There is no effect without a cause. Chiropractors adjust causes. Others treat effects.”</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B.J. Palmer </a:t>
            </a:r>
          </a:p>
        </p:txBody>
      </p:sp>
    </p:spTree>
    <p:extLst>
      <p:ext uri="{BB962C8B-B14F-4D97-AF65-F5344CB8AC3E}">
        <p14:creationId xmlns:p14="http://schemas.microsoft.com/office/powerpoint/2010/main" val="509093663"/>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r>
              <a:rPr lang="en-US" sz="4000" dirty="0"/>
              <a:t>“</a:t>
            </a:r>
            <a:r>
              <a:rPr lang="en-US" sz="4000" dirty="0">
                <a:effectLst/>
              </a:rPr>
              <a:t>Medical men have searched the world for remedies, desiring an antidote. Chiropractors find the cause in the person ailing.”</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B.J. Palmer </a:t>
            </a:r>
          </a:p>
        </p:txBody>
      </p:sp>
    </p:spTree>
    <p:extLst>
      <p:ext uri="{BB962C8B-B14F-4D97-AF65-F5344CB8AC3E}">
        <p14:creationId xmlns:p14="http://schemas.microsoft.com/office/powerpoint/2010/main" val="1881810145"/>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r>
              <a:rPr lang="en-US" sz="4000" dirty="0"/>
              <a:t>“</a:t>
            </a:r>
            <a:r>
              <a:rPr lang="en-US" sz="4000" dirty="0">
                <a:effectLst/>
              </a:rPr>
              <a:t>Chiropractic is health insurance. Premiums small. Dividends large!”</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B.J. Palmer </a:t>
            </a:r>
          </a:p>
        </p:txBody>
      </p:sp>
    </p:spTree>
    <p:extLst>
      <p:ext uri="{BB962C8B-B14F-4D97-AF65-F5344CB8AC3E}">
        <p14:creationId xmlns:p14="http://schemas.microsoft.com/office/powerpoint/2010/main" val="3540549549"/>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89666"/>
            <a:ext cx="9440034" cy="1828801"/>
          </a:xfrm>
        </p:spPr>
        <p:txBody>
          <a:bodyPr>
            <a:normAutofit fontScale="90000"/>
          </a:bodyPr>
          <a:lstStyle/>
          <a:p>
            <a:r>
              <a:rPr lang="en-US" sz="4000" dirty="0"/>
              <a:t>“We never know how far reaching something we may think, say or do, today will affect the lives of millions tomorrow. It is better to light one candle, than to curse the darkness. </a:t>
            </a:r>
            <a:br>
              <a:rPr lang="en-US" sz="4000" dirty="0"/>
            </a:br>
            <a:r>
              <a:rPr lang="en-US" sz="4000" dirty="0"/>
              <a:t>Get the Idea All else follows.”</a:t>
            </a:r>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808123"/>
            <a:ext cx="9440034" cy="1049867"/>
          </a:xfrm>
        </p:spPr>
        <p:txBody>
          <a:bodyPr>
            <a:normAutofit/>
          </a:bodyPr>
          <a:lstStyle/>
          <a:p>
            <a:r>
              <a:rPr lang="en-US" dirty="0"/>
              <a:t>-Dr. B.J. Palmer </a:t>
            </a:r>
          </a:p>
        </p:txBody>
      </p:sp>
    </p:spTree>
    <p:extLst>
      <p:ext uri="{BB962C8B-B14F-4D97-AF65-F5344CB8AC3E}">
        <p14:creationId xmlns:p14="http://schemas.microsoft.com/office/powerpoint/2010/main" val="2851913659"/>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r>
              <a:rPr lang="en-US" sz="4000" dirty="0"/>
              <a:t>“</a:t>
            </a:r>
            <a:r>
              <a:rPr lang="en-US" sz="4000" dirty="0">
                <a:effectLst/>
              </a:rPr>
              <a:t>In the future, Chiropractic will be valued for its preventative qualities as much as for relieving and adjusting the cause of ailments.”</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B.J. Palmer </a:t>
            </a:r>
          </a:p>
        </p:txBody>
      </p:sp>
    </p:spTree>
    <p:extLst>
      <p:ext uri="{BB962C8B-B14F-4D97-AF65-F5344CB8AC3E}">
        <p14:creationId xmlns:p14="http://schemas.microsoft.com/office/powerpoint/2010/main" val="3643646245"/>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r>
              <a:rPr lang="en-US" sz="4000" dirty="0"/>
              <a:t>“</a:t>
            </a:r>
            <a:r>
              <a:rPr lang="en-US" sz="4000" dirty="0">
                <a:effectLst/>
              </a:rPr>
              <a:t>Innate is God in human beings. Innate is good in human beings. Innate cannot be cheated, violated, or tricked.”</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B.J. Palmer </a:t>
            </a:r>
          </a:p>
        </p:txBody>
      </p:sp>
    </p:spTree>
    <p:extLst>
      <p:ext uri="{BB962C8B-B14F-4D97-AF65-F5344CB8AC3E}">
        <p14:creationId xmlns:p14="http://schemas.microsoft.com/office/powerpoint/2010/main" val="1678722546"/>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r>
              <a:rPr lang="en-US" sz="4000" dirty="0"/>
              <a:t>“</a:t>
            </a:r>
            <a:r>
              <a:rPr lang="en-US" sz="4000" dirty="0">
                <a:effectLst/>
              </a:rPr>
              <a:t>To take in a new idea you must destroy the old, let go of old opinions, to observe and conceive new thoughts. To learn is but to change your opinion.”</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B.J. Palmer </a:t>
            </a:r>
          </a:p>
        </p:txBody>
      </p:sp>
    </p:spTree>
    <p:extLst>
      <p:ext uri="{BB962C8B-B14F-4D97-AF65-F5344CB8AC3E}">
        <p14:creationId xmlns:p14="http://schemas.microsoft.com/office/powerpoint/2010/main" val="3799144795"/>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r>
              <a:rPr lang="en-US" sz="4000" dirty="0"/>
              <a:t>“</a:t>
            </a:r>
            <a:r>
              <a:rPr lang="en-US" sz="4000" dirty="0">
                <a:effectLst/>
              </a:rPr>
              <a:t>Smile and smile often. Smile regularly. Smile when you don’t feel like it and you will feel like it when you smile.”</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B.J. Palmer </a:t>
            </a:r>
          </a:p>
        </p:txBody>
      </p:sp>
    </p:spTree>
    <p:extLst>
      <p:ext uri="{BB962C8B-B14F-4D97-AF65-F5344CB8AC3E}">
        <p14:creationId xmlns:p14="http://schemas.microsoft.com/office/powerpoint/2010/main" val="450928597"/>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r>
              <a:rPr lang="en-US" sz="4000" dirty="0"/>
              <a:t>“</a:t>
            </a:r>
            <a:r>
              <a:rPr lang="en-US" sz="4000" dirty="0">
                <a:effectLst/>
              </a:rPr>
              <a:t>It takes 65 muscles to frown and 13 to make a smile. Why work overtime?”</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B.J. Palmer </a:t>
            </a:r>
          </a:p>
        </p:txBody>
      </p:sp>
    </p:spTree>
    <p:extLst>
      <p:ext uri="{BB962C8B-B14F-4D97-AF65-F5344CB8AC3E}">
        <p14:creationId xmlns:p14="http://schemas.microsoft.com/office/powerpoint/2010/main" val="1916608407"/>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r>
              <a:rPr lang="en-US" sz="4000" dirty="0"/>
              <a:t>“</a:t>
            </a:r>
            <a:r>
              <a:rPr lang="en-US" sz="4000" dirty="0">
                <a:effectLst/>
              </a:rPr>
              <a:t>Knowledge is knowing a fact, wisdom is knowing what to do with that fact.”</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B.J. Palmer </a:t>
            </a:r>
          </a:p>
        </p:txBody>
      </p:sp>
    </p:spTree>
    <p:extLst>
      <p:ext uri="{BB962C8B-B14F-4D97-AF65-F5344CB8AC3E}">
        <p14:creationId xmlns:p14="http://schemas.microsoft.com/office/powerpoint/2010/main" val="3881288583"/>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r>
              <a:rPr lang="en-US" sz="4000" dirty="0"/>
              <a:t>“</a:t>
            </a:r>
            <a:r>
              <a:rPr lang="en-US" sz="4000" dirty="0">
                <a:effectLst/>
              </a:rPr>
              <a:t>May god flow from above down, it's bounteous strength </a:t>
            </a:r>
            <a:r>
              <a:rPr lang="en-US" sz="4000" dirty="0" err="1">
                <a:effectLst/>
              </a:rPr>
              <a:t>courages</a:t>
            </a:r>
            <a:r>
              <a:rPr lang="en-US" sz="4000" dirty="0">
                <a:effectLst/>
              </a:rPr>
              <a:t>, and understandings to carry on and may your innates receive and act on that free flow of wisdom from above- down - inside- out.”</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B.J. Palmer </a:t>
            </a:r>
          </a:p>
        </p:txBody>
      </p:sp>
    </p:spTree>
    <p:extLst>
      <p:ext uri="{BB962C8B-B14F-4D97-AF65-F5344CB8AC3E}">
        <p14:creationId xmlns:p14="http://schemas.microsoft.com/office/powerpoint/2010/main" val="2529770495"/>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r>
              <a:rPr lang="en-US" sz="4000" dirty="0"/>
              <a:t>“</a:t>
            </a:r>
            <a:r>
              <a:rPr lang="en-US" sz="4000" dirty="0">
                <a:effectLst/>
              </a:rPr>
              <a:t>Miracles are manifestations for which science has no definition, no analysis.”</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B.J. Palmer </a:t>
            </a:r>
          </a:p>
        </p:txBody>
      </p:sp>
    </p:spTree>
    <p:extLst>
      <p:ext uri="{BB962C8B-B14F-4D97-AF65-F5344CB8AC3E}">
        <p14:creationId xmlns:p14="http://schemas.microsoft.com/office/powerpoint/2010/main" val="788904187"/>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r>
              <a:rPr lang="en-US" sz="4000" dirty="0"/>
              <a:t>“</a:t>
            </a:r>
            <a:r>
              <a:rPr lang="en-US" sz="4000" dirty="0">
                <a:effectLst/>
              </a:rPr>
              <a:t>The master of your body did not run off and leave you masterless.”</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B.J. Palmer </a:t>
            </a:r>
          </a:p>
        </p:txBody>
      </p:sp>
    </p:spTree>
    <p:extLst>
      <p:ext uri="{BB962C8B-B14F-4D97-AF65-F5344CB8AC3E}">
        <p14:creationId xmlns:p14="http://schemas.microsoft.com/office/powerpoint/2010/main" val="28785703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3429000"/>
            <a:ext cx="9440034" cy="1828801"/>
          </a:xfrm>
        </p:spPr>
        <p:txBody>
          <a:bodyPr>
            <a:noAutofit/>
          </a:bodyPr>
          <a:lstStyle/>
          <a:p>
            <a:r>
              <a:rPr lang="en-US" sz="4000" dirty="0"/>
              <a:t>“</a:t>
            </a:r>
            <a:r>
              <a:rPr lang="en-US" sz="4000" dirty="0">
                <a:effectLst/>
              </a:rPr>
              <a:t>He stayed on the job as innate, as the fellow within, as nerve transmission controlling every function of life, as spirit from above-down, inside-out, expressing, creating, exploring, directing you in every field and phase of experience so that your home is truly the world and the world is your home.”</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B.J. Palmer </a:t>
            </a:r>
          </a:p>
        </p:txBody>
      </p:sp>
    </p:spTree>
    <p:extLst>
      <p:ext uri="{BB962C8B-B14F-4D97-AF65-F5344CB8AC3E}">
        <p14:creationId xmlns:p14="http://schemas.microsoft.com/office/powerpoint/2010/main" val="787256397"/>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89666"/>
            <a:ext cx="9440034" cy="1828801"/>
          </a:xfrm>
        </p:spPr>
        <p:txBody>
          <a:bodyPr>
            <a:normAutofit fontScale="90000"/>
          </a:bodyPr>
          <a:lstStyle/>
          <a:p>
            <a:r>
              <a:rPr lang="en-US" sz="4000" dirty="0"/>
              <a:t>“</a:t>
            </a:r>
            <a:r>
              <a:rPr lang="en-US" sz="3600" dirty="0"/>
              <a:t>What is before you, is seen. What is being seen, is read. What is being read, is thought. What is being thought, is acted. What is being acted, is YOU.</a:t>
            </a:r>
            <a:br>
              <a:rPr lang="en-US" sz="3600" dirty="0"/>
            </a:br>
            <a:r>
              <a:rPr lang="en-US" sz="3600" dirty="0"/>
              <a:t>Throw away your wishbone, straighten up your backbone, stick out your jawbone and </a:t>
            </a:r>
            <a:br>
              <a:rPr lang="en-US" sz="3600" dirty="0"/>
            </a:br>
            <a:r>
              <a:rPr lang="en-US" sz="3600" dirty="0"/>
              <a:t>go to it.”</a:t>
            </a:r>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808123"/>
            <a:ext cx="9440034" cy="1049867"/>
          </a:xfrm>
        </p:spPr>
        <p:txBody>
          <a:bodyPr>
            <a:normAutofit/>
          </a:bodyPr>
          <a:lstStyle/>
          <a:p>
            <a:r>
              <a:rPr lang="en-US" dirty="0"/>
              <a:t>-Dr. B.J. Palmer </a:t>
            </a:r>
          </a:p>
        </p:txBody>
      </p:sp>
    </p:spTree>
    <p:extLst>
      <p:ext uri="{BB962C8B-B14F-4D97-AF65-F5344CB8AC3E}">
        <p14:creationId xmlns:p14="http://schemas.microsoft.com/office/powerpoint/2010/main" val="142462534"/>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r>
              <a:rPr lang="en-US" sz="4000" dirty="0"/>
              <a:t>“</a:t>
            </a:r>
            <a:r>
              <a:rPr lang="en-US" sz="4000" dirty="0">
                <a:effectLst/>
              </a:rPr>
              <a:t>We get sick because of something inside going wrong! We get well because of something inside going right.”</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B.J. Palmer </a:t>
            </a:r>
          </a:p>
        </p:txBody>
      </p:sp>
    </p:spTree>
    <p:extLst>
      <p:ext uri="{BB962C8B-B14F-4D97-AF65-F5344CB8AC3E}">
        <p14:creationId xmlns:p14="http://schemas.microsoft.com/office/powerpoint/2010/main" val="145056608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r>
              <a:rPr lang="en-US" sz="4000" dirty="0"/>
              <a:t>“</a:t>
            </a:r>
            <a:r>
              <a:rPr lang="en-US" sz="4000" dirty="0">
                <a:effectLst/>
              </a:rPr>
              <a:t>The preservation of health is easier than the cure for disease.”</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B.J. Palmer </a:t>
            </a:r>
          </a:p>
        </p:txBody>
      </p:sp>
    </p:spTree>
    <p:extLst>
      <p:ext uri="{BB962C8B-B14F-4D97-AF65-F5344CB8AC3E}">
        <p14:creationId xmlns:p14="http://schemas.microsoft.com/office/powerpoint/2010/main" val="3127863987"/>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r>
              <a:rPr lang="en-US" sz="4000" dirty="0"/>
              <a:t>“</a:t>
            </a:r>
            <a:r>
              <a:rPr lang="en-US" sz="4000" dirty="0">
                <a:effectLst/>
              </a:rPr>
              <a:t>When the right adjustment is made, innate goes to work. You feel the results when dis-ease turns to ease.”</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B.J. Palmer </a:t>
            </a:r>
          </a:p>
        </p:txBody>
      </p:sp>
    </p:spTree>
    <p:extLst>
      <p:ext uri="{BB962C8B-B14F-4D97-AF65-F5344CB8AC3E}">
        <p14:creationId xmlns:p14="http://schemas.microsoft.com/office/powerpoint/2010/main" val="1847182307"/>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r>
              <a:rPr lang="en-US" sz="4000" dirty="0"/>
              <a:t>“</a:t>
            </a:r>
            <a:r>
              <a:rPr lang="en-US" sz="4000" dirty="0">
                <a:effectLst/>
              </a:rPr>
              <a:t>Nature needs no help, just no interference.”</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B.J. Palmer </a:t>
            </a:r>
          </a:p>
        </p:txBody>
      </p:sp>
    </p:spTree>
    <p:extLst>
      <p:ext uri="{BB962C8B-B14F-4D97-AF65-F5344CB8AC3E}">
        <p14:creationId xmlns:p14="http://schemas.microsoft.com/office/powerpoint/2010/main" val="1103645533"/>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rmAutofit/>
          </a:bodyPr>
          <a:lstStyle/>
          <a:p>
            <a:r>
              <a:rPr lang="en-US" sz="4000" dirty="0"/>
              <a:t>“Loving service is my first technique.”</a:t>
            </a:r>
            <a:endParaRPr lang="en-US" sz="36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Jim Parker</a:t>
            </a:r>
          </a:p>
        </p:txBody>
      </p:sp>
    </p:spTree>
    <p:extLst>
      <p:ext uri="{BB962C8B-B14F-4D97-AF65-F5344CB8AC3E}">
        <p14:creationId xmlns:p14="http://schemas.microsoft.com/office/powerpoint/2010/main" val="1396432893"/>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rmAutofit/>
          </a:bodyPr>
          <a:lstStyle/>
          <a:p>
            <a:r>
              <a:rPr lang="en-US" sz="4000" dirty="0"/>
              <a:t>“If it is to be, it is up to me.”</a:t>
            </a:r>
            <a:endParaRPr lang="en-US" sz="36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Jim Parker</a:t>
            </a:r>
          </a:p>
        </p:txBody>
      </p:sp>
    </p:spTree>
    <p:extLst>
      <p:ext uri="{BB962C8B-B14F-4D97-AF65-F5344CB8AC3E}">
        <p14:creationId xmlns:p14="http://schemas.microsoft.com/office/powerpoint/2010/main" val="903518829"/>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rmAutofit/>
          </a:bodyPr>
          <a:lstStyle/>
          <a:p>
            <a:r>
              <a:rPr lang="en-US" sz="4000" dirty="0"/>
              <a:t>“What I see in the universe, sees me.”</a:t>
            </a:r>
            <a:endParaRPr lang="en-US" sz="36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Jim Parker</a:t>
            </a:r>
          </a:p>
        </p:txBody>
      </p:sp>
    </p:spTree>
    <p:extLst>
      <p:ext uri="{BB962C8B-B14F-4D97-AF65-F5344CB8AC3E}">
        <p14:creationId xmlns:p14="http://schemas.microsoft.com/office/powerpoint/2010/main" val="856150185"/>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rmAutofit/>
          </a:bodyPr>
          <a:lstStyle/>
          <a:p>
            <a:r>
              <a:rPr lang="en-US" sz="4000" dirty="0"/>
              <a:t>“Develop a compassion to serve that is greater than your compulsion to survive.”</a:t>
            </a:r>
            <a:endParaRPr lang="en-US" sz="36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Jim Parker</a:t>
            </a:r>
          </a:p>
        </p:txBody>
      </p:sp>
    </p:spTree>
    <p:extLst>
      <p:ext uri="{BB962C8B-B14F-4D97-AF65-F5344CB8AC3E}">
        <p14:creationId xmlns:p14="http://schemas.microsoft.com/office/powerpoint/2010/main" val="2289649447"/>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rmAutofit/>
          </a:bodyPr>
          <a:lstStyle/>
          <a:p>
            <a:r>
              <a:rPr lang="en-US" sz="4000" dirty="0"/>
              <a:t>“Do not let the negative few overrule the positive many.”</a:t>
            </a:r>
            <a:endParaRPr lang="en-US" sz="36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Jim Parker</a:t>
            </a:r>
          </a:p>
        </p:txBody>
      </p:sp>
    </p:spTree>
    <p:extLst>
      <p:ext uri="{BB962C8B-B14F-4D97-AF65-F5344CB8AC3E}">
        <p14:creationId xmlns:p14="http://schemas.microsoft.com/office/powerpoint/2010/main" val="7120623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rmAutofit/>
          </a:bodyPr>
          <a:lstStyle/>
          <a:p>
            <a:r>
              <a:rPr lang="en-US" sz="4000" dirty="0"/>
              <a:t>“I will anticipate the good, even during the bad.”</a:t>
            </a:r>
            <a:endParaRPr lang="en-US" sz="36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Jim Parker</a:t>
            </a:r>
          </a:p>
        </p:txBody>
      </p:sp>
    </p:spTree>
    <p:extLst>
      <p:ext uri="{BB962C8B-B14F-4D97-AF65-F5344CB8AC3E}">
        <p14:creationId xmlns:p14="http://schemas.microsoft.com/office/powerpoint/2010/main" val="39894175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89666"/>
            <a:ext cx="9440034" cy="1828801"/>
          </a:xfrm>
        </p:spPr>
        <p:txBody>
          <a:bodyPr>
            <a:normAutofit fontScale="90000"/>
          </a:bodyPr>
          <a:lstStyle/>
          <a:p>
            <a:r>
              <a:rPr lang="en-US" sz="4000" dirty="0"/>
              <a:t>“To stimulate or inhibit peripheral function is to practice medicine-</a:t>
            </a:r>
            <a:br>
              <a:rPr lang="en-US" sz="4000" dirty="0"/>
            </a:br>
            <a:r>
              <a:rPr lang="en-US" sz="4000" dirty="0"/>
              <a:t>To restore normal transmission of mental impulse to peripheral function is to practice Chiropractic-</a:t>
            </a:r>
            <a:br>
              <a:rPr lang="en-US" sz="4000" dirty="0"/>
            </a:br>
            <a:r>
              <a:rPr lang="en-US" sz="4000" dirty="0"/>
              <a:t>Chiropractic is specific or it is nothing.”</a:t>
            </a:r>
            <a:endParaRPr lang="en-US" sz="36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808123"/>
            <a:ext cx="9440034" cy="1049867"/>
          </a:xfrm>
        </p:spPr>
        <p:txBody>
          <a:bodyPr>
            <a:normAutofit/>
          </a:bodyPr>
          <a:lstStyle/>
          <a:p>
            <a:r>
              <a:rPr lang="en-US" dirty="0"/>
              <a:t>-Dr. B.J. Palmer </a:t>
            </a:r>
          </a:p>
        </p:txBody>
      </p:sp>
    </p:spTree>
    <p:extLst>
      <p:ext uri="{BB962C8B-B14F-4D97-AF65-F5344CB8AC3E}">
        <p14:creationId xmlns:p14="http://schemas.microsoft.com/office/powerpoint/2010/main" val="327632825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r>
              <a:rPr lang="en-US" sz="3600" dirty="0"/>
              <a:t>“</a:t>
            </a:r>
            <a:r>
              <a:rPr lang="en-US" sz="4000" dirty="0">
                <a:effectLst/>
              </a:rPr>
              <a:t>My ultimate purpose is to live in harmony with the universe. I can do so only when my mission is accomplished, my talents are developed, and my destiny is fulfilled</a:t>
            </a:r>
            <a:r>
              <a:rPr lang="en-US" sz="4000" dirty="0"/>
              <a:t>.”</a:t>
            </a:r>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Jim Parker</a:t>
            </a:r>
          </a:p>
        </p:txBody>
      </p:sp>
    </p:spTree>
    <p:extLst>
      <p:ext uri="{BB962C8B-B14F-4D97-AF65-F5344CB8AC3E}">
        <p14:creationId xmlns:p14="http://schemas.microsoft.com/office/powerpoint/2010/main" val="133366423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pPr fontAlgn="base"/>
            <a:r>
              <a:rPr lang="en-US" sz="3600" dirty="0"/>
              <a:t>“</a:t>
            </a:r>
            <a:r>
              <a:rPr lang="en-US" sz="4000" dirty="0">
                <a:effectLst/>
              </a:rPr>
              <a:t>To eliminate fear, worry, and anxiety, I must live in the present and let go and let God</a:t>
            </a:r>
            <a:r>
              <a:rPr lang="en-US" sz="4000" dirty="0"/>
              <a:t>.”</a:t>
            </a:r>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Jim Parker</a:t>
            </a:r>
          </a:p>
        </p:txBody>
      </p:sp>
    </p:spTree>
    <p:extLst>
      <p:ext uri="{BB962C8B-B14F-4D97-AF65-F5344CB8AC3E}">
        <p14:creationId xmlns:p14="http://schemas.microsoft.com/office/powerpoint/2010/main" val="51340001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pPr fontAlgn="base"/>
            <a:r>
              <a:rPr lang="en-US" sz="3600" dirty="0"/>
              <a:t>“</a:t>
            </a:r>
            <a:r>
              <a:rPr lang="en-US" sz="4000" dirty="0">
                <a:effectLst/>
              </a:rPr>
              <a:t>We see things as we are, not necessarily as they are</a:t>
            </a:r>
            <a:r>
              <a:rPr lang="en-US" sz="4000" dirty="0"/>
              <a:t>.”</a:t>
            </a:r>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Jim Parker</a:t>
            </a:r>
          </a:p>
        </p:txBody>
      </p:sp>
    </p:spTree>
    <p:extLst>
      <p:ext uri="{BB962C8B-B14F-4D97-AF65-F5344CB8AC3E}">
        <p14:creationId xmlns:p14="http://schemas.microsoft.com/office/powerpoint/2010/main" val="3248206344"/>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pPr fontAlgn="base"/>
            <a:r>
              <a:rPr lang="en-US" sz="3600" dirty="0"/>
              <a:t>“</a:t>
            </a:r>
            <a:r>
              <a:rPr lang="en-US" sz="4000" dirty="0">
                <a:effectLst/>
              </a:rPr>
              <a:t>There is no philosophy by which I can do a thing if I think I cannot</a:t>
            </a:r>
            <a:r>
              <a:rPr lang="en-US" sz="4000" dirty="0"/>
              <a:t>.”</a:t>
            </a:r>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Jim Parker</a:t>
            </a:r>
          </a:p>
        </p:txBody>
      </p:sp>
    </p:spTree>
    <p:extLst>
      <p:ext uri="{BB962C8B-B14F-4D97-AF65-F5344CB8AC3E}">
        <p14:creationId xmlns:p14="http://schemas.microsoft.com/office/powerpoint/2010/main" val="1260582383"/>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pPr fontAlgn="base"/>
            <a:r>
              <a:rPr lang="en-US" sz="3600" dirty="0"/>
              <a:t>“</a:t>
            </a:r>
            <a:r>
              <a:rPr lang="en-US" sz="4000" dirty="0">
                <a:effectLst/>
              </a:rPr>
              <a:t>Thought plus action equals feeling</a:t>
            </a:r>
            <a:r>
              <a:rPr lang="en-US" sz="4000" dirty="0"/>
              <a:t>.”</a:t>
            </a:r>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Jim Parker</a:t>
            </a:r>
          </a:p>
        </p:txBody>
      </p:sp>
    </p:spTree>
    <p:extLst>
      <p:ext uri="{BB962C8B-B14F-4D97-AF65-F5344CB8AC3E}">
        <p14:creationId xmlns:p14="http://schemas.microsoft.com/office/powerpoint/2010/main" val="24688232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pPr fontAlgn="base"/>
            <a:r>
              <a:rPr lang="en-US" sz="3600" dirty="0"/>
              <a:t>“</a:t>
            </a:r>
            <a:r>
              <a:rPr lang="en-US" sz="4000" dirty="0">
                <a:effectLst/>
              </a:rPr>
              <a:t>My feelings attract my life to me</a:t>
            </a:r>
            <a:r>
              <a:rPr lang="en-US" sz="4000" dirty="0"/>
              <a:t>.”</a:t>
            </a:r>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Jim Parker</a:t>
            </a:r>
          </a:p>
        </p:txBody>
      </p:sp>
    </p:spTree>
    <p:extLst>
      <p:ext uri="{BB962C8B-B14F-4D97-AF65-F5344CB8AC3E}">
        <p14:creationId xmlns:p14="http://schemas.microsoft.com/office/powerpoint/2010/main" val="884365303"/>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pPr fontAlgn="base"/>
            <a:r>
              <a:rPr lang="en-US" sz="4000" dirty="0"/>
              <a:t>“</a:t>
            </a:r>
            <a:r>
              <a:rPr lang="en-US" sz="4000" dirty="0">
                <a:effectLst/>
              </a:rPr>
              <a:t>Success is predetermined by my faith, confidence, and belief in my products, services, and ideas</a:t>
            </a:r>
            <a:r>
              <a:rPr lang="en-US" sz="4000" dirty="0"/>
              <a:t>.”</a:t>
            </a:r>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Jim Parker</a:t>
            </a:r>
          </a:p>
        </p:txBody>
      </p:sp>
    </p:spTree>
    <p:extLst>
      <p:ext uri="{BB962C8B-B14F-4D97-AF65-F5344CB8AC3E}">
        <p14:creationId xmlns:p14="http://schemas.microsoft.com/office/powerpoint/2010/main" val="1468596704"/>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pPr fontAlgn="base"/>
            <a:r>
              <a:rPr lang="en-US" sz="3600" dirty="0"/>
              <a:t>“</a:t>
            </a:r>
            <a:r>
              <a:rPr lang="en-US" sz="4000" dirty="0">
                <a:effectLst/>
              </a:rPr>
              <a:t>To heal remove “doubt” in both doctor and patient and instill “belief” in both doctor and patient.”</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Jim Parker</a:t>
            </a:r>
          </a:p>
        </p:txBody>
      </p:sp>
    </p:spTree>
    <p:extLst>
      <p:ext uri="{BB962C8B-B14F-4D97-AF65-F5344CB8AC3E}">
        <p14:creationId xmlns:p14="http://schemas.microsoft.com/office/powerpoint/2010/main" val="4003445306"/>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pPr fontAlgn="base"/>
            <a:r>
              <a:rPr lang="en-US" sz="3600" dirty="0"/>
              <a:t>“</a:t>
            </a:r>
            <a:r>
              <a:rPr lang="en-US" sz="4000" dirty="0">
                <a:effectLst/>
              </a:rPr>
              <a:t>Seeing is not believing…believing is seeing.”</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Jim Parker</a:t>
            </a:r>
          </a:p>
        </p:txBody>
      </p:sp>
    </p:spTree>
    <p:extLst>
      <p:ext uri="{BB962C8B-B14F-4D97-AF65-F5344CB8AC3E}">
        <p14:creationId xmlns:p14="http://schemas.microsoft.com/office/powerpoint/2010/main" val="715455481"/>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pPr fontAlgn="base"/>
            <a:r>
              <a:rPr lang="en-US" sz="3600" dirty="0"/>
              <a:t>“</a:t>
            </a:r>
            <a:r>
              <a:rPr lang="en-US" sz="4000" dirty="0">
                <a:effectLst/>
              </a:rPr>
              <a:t>Nature will give me what I act like I already have.”</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Jim Parker</a:t>
            </a:r>
          </a:p>
        </p:txBody>
      </p:sp>
    </p:spTree>
    <p:extLst>
      <p:ext uri="{BB962C8B-B14F-4D97-AF65-F5344CB8AC3E}">
        <p14:creationId xmlns:p14="http://schemas.microsoft.com/office/powerpoint/2010/main" val="2699428164"/>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737682"/>
            <a:ext cx="9440034" cy="1828801"/>
          </a:xfrm>
        </p:spPr>
        <p:txBody>
          <a:bodyPr>
            <a:normAutofit fontScale="90000"/>
          </a:bodyPr>
          <a:lstStyle/>
          <a:p>
            <a:r>
              <a:rPr lang="en-US" sz="4000" dirty="0"/>
              <a:t>“If the ‘germ theory of disease’ were correct there would be nobody alive to believe it.”</a:t>
            </a:r>
            <a:endParaRPr lang="en-US" sz="36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808123"/>
            <a:ext cx="9440034" cy="1049867"/>
          </a:xfrm>
        </p:spPr>
        <p:txBody>
          <a:bodyPr>
            <a:normAutofit/>
          </a:bodyPr>
          <a:lstStyle/>
          <a:p>
            <a:r>
              <a:rPr lang="en-US" dirty="0"/>
              <a:t>-Dr. B.J. Palmer </a:t>
            </a:r>
          </a:p>
        </p:txBody>
      </p:sp>
    </p:spTree>
    <p:extLst>
      <p:ext uri="{BB962C8B-B14F-4D97-AF65-F5344CB8AC3E}">
        <p14:creationId xmlns:p14="http://schemas.microsoft.com/office/powerpoint/2010/main" val="376356498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pPr fontAlgn="base"/>
            <a:r>
              <a:rPr lang="en-US" sz="4000" dirty="0"/>
              <a:t>“</a:t>
            </a:r>
            <a:r>
              <a:rPr lang="en-US" sz="4000" dirty="0">
                <a:effectLst/>
              </a:rPr>
              <a:t>1. </a:t>
            </a:r>
            <a:r>
              <a:rPr lang="en-US" sz="4000" b="1" dirty="0">
                <a:effectLst/>
              </a:rPr>
              <a:t>The Major Premise</a:t>
            </a:r>
            <a:r>
              <a:rPr lang="en-US" sz="4000" dirty="0">
                <a:effectLst/>
              </a:rPr>
              <a:t> – A Universal Intelligence is in all matter and continually gives to it all its properties and actions, thus maintaining it in existence.”</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1415034444"/>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pPr fontAlgn="base"/>
            <a:r>
              <a:rPr lang="en-US" sz="4000" dirty="0"/>
              <a:t>“</a:t>
            </a:r>
            <a:r>
              <a:rPr lang="en-US" sz="4000" dirty="0">
                <a:effectLst/>
              </a:rPr>
              <a:t>1. </a:t>
            </a:r>
            <a:r>
              <a:rPr lang="en-US" sz="4000" b="1" dirty="0">
                <a:effectLst/>
              </a:rPr>
              <a:t>The Major Premise</a:t>
            </a:r>
            <a:r>
              <a:rPr lang="en-US" sz="4000" dirty="0">
                <a:effectLst/>
              </a:rPr>
              <a:t> – A Universal Intelligence is in all matter and continually gives to it all its properties and actions, thus maintaining it in existence.”</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86631159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pPr fontAlgn="base"/>
            <a:r>
              <a:rPr lang="en-US" sz="4000" dirty="0"/>
              <a:t>“2. </a:t>
            </a:r>
            <a:r>
              <a:rPr lang="en-US" sz="4000" b="1" dirty="0">
                <a:effectLst/>
              </a:rPr>
              <a:t>The Chiropractic Meaning of Life </a:t>
            </a:r>
            <a:r>
              <a:rPr lang="en-US" sz="4000" dirty="0">
                <a:effectLst/>
              </a:rPr>
              <a:t>– The expression of this intelligence through matter is the Chiropractic meaning of life.”</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78081093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pPr fontAlgn="base"/>
            <a:r>
              <a:rPr lang="en-US" sz="4000" dirty="0"/>
              <a:t>“3. </a:t>
            </a:r>
            <a:r>
              <a:rPr lang="en-US" sz="4000" b="1" dirty="0">
                <a:effectLst/>
              </a:rPr>
              <a:t>The Union of Intelligence and Matter</a:t>
            </a:r>
            <a:r>
              <a:rPr lang="en-US" sz="4000" dirty="0">
                <a:effectLst/>
              </a:rPr>
              <a:t> – Life is necessarily the union of intelligence and matter.”</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537295059"/>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pPr fontAlgn="base"/>
            <a:r>
              <a:rPr lang="en-US" sz="4000" dirty="0"/>
              <a:t>“</a:t>
            </a:r>
            <a:r>
              <a:rPr lang="en-US" sz="4000" dirty="0">
                <a:effectLst/>
              </a:rPr>
              <a:t>4. </a:t>
            </a:r>
            <a:r>
              <a:rPr lang="en-US" sz="4000" b="1" dirty="0">
                <a:effectLst/>
              </a:rPr>
              <a:t>The Triune of Life – </a:t>
            </a:r>
            <a:r>
              <a:rPr lang="en-US" sz="4000" dirty="0">
                <a:effectLst/>
              </a:rPr>
              <a:t>Life is a triunity having three necessary united factors, namely: Intelligence, Force and Matter.”</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259151053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pPr fontAlgn="base"/>
            <a:r>
              <a:rPr lang="en-US" sz="4000" dirty="0"/>
              <a:t>“</a:t>
            </a:r>
            <a:r>
              <a:rPr lang="en-US" sz="4000" dirty="0">
                <a:effectLst/>
              </a:rPr>
              <a:t>5. </a:t>
            </a:r>
            <a:r>
              <a:rPr lang="en-US" sz="4000" b="1" dirty="0">
                <a:effectLst/>
              </a:rPr>
              <a:t>The Perfection of the Triune</a:t>
            </a:r>
            <a:r>
              <a:rPr lang="en-US" sz="4000" dirty="0">
                <a:effectLst/>
              </a:rPr>
              <a:t> – In order to have 100% Life, there must be 100% Intelligence, 100% Force, 100% Matter.”</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1526977489"/>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pPr fontAlgn="base"/>
            <a:r>
              <a:rPr lang="en-US" sz="4000" dirty="0"/>
              <a:t>“</a:t>
            </a:r>
            <a:r>
              <a:rPr lang="en-US" sz="4000" dirty="0">
                <a:effectLst/>
              </a:rPr>
              <a:t>6. </a:t>
            </a:r>
            <a:r>
              <a:rPr lang="en-US" sz="4000" b="1" dirty="0">
                <a:effectLst/>
              </a:rPr>
              <a:t>The Principle of Time </a:t>
            </a:r>
            <a:r>
              <a:rPr lang="en-US" sz="4000" dirty="0">
                <a:effectLst/>
              </a:rPr>
              <a:t>– There is no process that does not require time.”</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332965671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pPr fontAlgn="base"/>
            <a:r>
              <a:rPr lang="en-US" sz="4000" dirty="0"/>
              <a:t>“</a:t>
            </a:r>
            <a:r>
              <a:rPr lang="en-US" sz="4000" dirty="0">
                <a:effectLst/>
              </a:rPr>
              <a:t>7. </a:t>
            </a:r>
            <a:r>
              <a:rPr lang="en-US" sz="4000" b="1" dirty="0">
                <a:effectLst/>
              </a:rPr>
              <a:t>The Amount of Intelligence in Matter</a:t>
            </a:r>
            <a:r>
              <a:rPr lang="en-US" sz="4000" dirty="0">
                <a:effectLst/>
              </a:rPr>
              <a:t> – The amount of intelligence for any given amount of matter is 100%, and is always proportional to its requirements.”</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273394968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pPr fontAlgn="base"/>
            <a:r>
              <a:rPr lang="en-US" sz="4000" dirty="0"/>
              <a:t>“</a:t>
            </a:r>
            <a:r>
              <a:rPr lang="en-US" sz="4000" dirty="0">
                <a:effectLst/>
              </a:rPr>
              <a:t>8. </a:t>
            </a:r>
            <a:r>
              <a:rPr lang="en-US" sz="4000" b="1" dirty="0">
                <a:effectLst/>
              </a:rPr>
              <a:t>The Function of Intelligence</a:t>
            </a:r>
            <a:r>
              <a:rPr lang="en-US" sz="4000" dirty="0">
                <a:effectLst/>
              </a:rPr>
              <a:t> – The function of intelligence is to create force.”</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43686770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pPr fontAlgn="base"/>
            <a:r>
              <a:rPr lang="en-US" sz="4000" dirty="0"/>
              <a:t>“</a:t>
            </a:r>
            <a:r>
              <a:rPr lang="en-US" sz="4000" dirty="0">
                <a:effectLst/>
              </a:rPr>
              <a:t>9. </a:t>
            </a:r>
            <a:r>
              <a:rPr lang="en-US" sz="4000" b="1" dirty="0">
                <a:effectLst/>
              </a:rPr>
              <a:t>The Amount of Force Created by Intelligence </a:t>
            </a:r>
            <a:r>
              <a:rPr lang="en-US" sz="4000" dirty="0">
                <a:effectLst/>
              </a:rPr>
              <a:t>– The amount of force created by intelligence is always 100%.”</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3329484554"/>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737682"/>
            <a:ext cx="9440034" cy="1828801"/>
          </a:xfrm>
        </p:spPr>
        <p:txBody>
          <a:bodyPr>
            <a:normAutofit/>
          </a:bodyPr>
          <a:lstStyle/>
          <a:p>
            <a:r>
              <a:rPr lang="en-US" sz="4000" dirty="0"/>
              <a:t>“The mere fact that you adjust backbone is no indication that you have any.”</a:t>
            </a:r>
            <a:endParaRPr lang="en-US" sz="36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808123"/>
            <a:ext cx="9440034" cy="1049867"/>
          </a:xfrm>
        </p:spPr>
        <p:txBody>
          <a:bodyPr>
            <a:normAutofit/>
          </a:bodyPr>
          <a:lstStyle/>
          <a:p>
            <a:r>
              <a:rPr lang="en-US" dirty="0"/>
              <a:t>-Dr. B.J. Palmer </a:t>
            </a:r>
          </a:p>
        </p:txBody>
      </p:sp>
    </p:spTree>
    <p:extLst>
      <p:ext uri="{BB962C8B-B14F-4D97-AF65-F5344CB8AC3E}">
        <p14:creationId xmlns:p14="http://schemas.microsoft.com/office/powerpoint/2010/main" val="68121418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Autofit/>
          </a:bodyPr>
          <a:lstStyle/>
          <a:p>
            <a:pPr fontAlgn="base"/>
            <a:r>
              <a:rPr lang="en-US" sz="4000" dirty="0"/>
              <a:t>“</a:t>
            </a:r>
            <a:r>
              <a:rPr lang="en-US" sz="4000" dirty="0">
                <a:effectLst/>
              </a:rPr>
              <a:t>10. </a:t>
            </a:r>
            <a:r>
              <a:rPr lang="en-US" sz="4000" b="1" dirty="0">
                <a:effectLst/>
              </a:rPr>
              <a:t>The Function of Force</a:t>
            </a:r>
            <a:r>
              <a:rPr lang="en-US" sz="4000" dirty="0">
                <a:effectLst/>
              </a:rPr>
              <a:t> – The function of force is to unite intelligence and matter.”</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251171414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589106"/>
            <a:ext cx="9440034" cy="1828801"/>
          </a:xfrm>
        </p:spPr>
        <p:txBody>
          <a:bodyPr>
            <a:noAutofit/>
          </a:bodyPr>
          <a:lstStyle/>
          <a:p>
            <a:pPr fontAlgn="base"/>
            <a:r>
              <a:rPr lang="en-US" sz="4000" dirty="0"/>
              <a:t>“</a:t>
            </a:r>
            <a:r>
              <a:rPr lang="en-US" sz="4000" dirty="0">
                <a:effectLst/>
              </a:rPr>
              <a:t>11. </a:t>
            </a:r>
            <a:r>
              <a:rPr lang="en-US" sz="4000" b="1" dirty="0">
                <a:effectLst/>
              </a:rPr>
              <a:t>The Character of Universal Forces</a:t>
            </a:r>
            <a:r>
              <a:rPr lang="en-US" sz="4000" dirty="0">
                <a:effectLst/>
              </a:rPr>
              <a:t> – The forces of Universal Intelligence are manifested by physical laws; are unswerving and </a:t>
            </a:r>
            <a:r>
              <a:rPr lang="en-US" sz="4000" dirty="0" err="1">
                <a:effectLst/>
              </a:rPr>
              <a:t>unadapted</a:t>
            </a:r>
            <a:r>
              <a:rPr lang="en-US" sz="4000" dirty="0">
                <a:effectLst/>
              </a:rPr>
              <a:t>, and have no solicitude for the structures in which they work.”</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90190664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589106"/>
            <a:ext cx="9440034" cy="1828801"/>
          </a:xfrm>
        </p:spPr>
        <p:txBody>
          <a:bodyPr>
            <a:noAutofit/>
          </a:bodyPr>
          <a:lstStyle/>
          <a:p>
            <a:pPr fontAlgn="base"/>
            <a:r>
              <a:rPr lang="en-US" sz="4000" dirty="0"/>
              <a:t>“</a:t>
            </a:r>
            <a:r>
              <a:rPr lang="en-US" sz="4000" dirty="0">
                <a:effectLst/>
              </a:rPr>
              <a:t>12. </a:t>
            </a:r>
            <a:r>
              <a:rPr lang="en-US" sz="4000" b="1" dirty="0">
                <a:effectLst/>
              </a:rPr>
              <a:t>Interference with Transmission of Universal Forces</a:t>
            </a:r>
            <a:r>
              <a:rPr lang="en-US" sz="4000" dirty="0">
                <a:effectLst/>
              </a:rPr>
              <a:t> – There can be interference with transmission of universal forces.”</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567831751"/>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pPr fontAlgn="base"/>
            <a:r>
              <a:rPr lang="en-US" sz="4000" dirty="0"/>
              <a:t>“</a:t>
            </a:r>
            <a:r>
              <a:rPr lang="en-US" sz="4000" dirty="0">
                <a:effectLst/>
              </a:rPr>
              <a:t>13. </a:t>
            </a:r>
            <a:r>
              <a:rPr lang="en-US" sz="4000" b="1" dirty="0">
                <a:effectLst/>
              </a:rPr>
              <a:t>The Function of Matter </a:t>
            </a:r>
            <a:r>
              <a:rPr lang="en-US" sz="4000" dirty="0">
                <a:effectLst/>
              </a:rPr>
              <a:t>– The function of matter is to express force.”</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1131778733"/>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pPr fontAlgn="base"/>
            <a:r>
              <a:rPr lang="en-US" sz="4000" dirty="0"/>
              <a:t>“</a:t>
            </a:r>
            <a:r>
              <a:rPr lang="en-US" sz="4000" dirty="0">
                <a:effectLst/>
              </a:rPr>
              <a:t>14. </a:t>
            </a:r>
            <a:r>
              <a:rPr lang="en-US" sz="4000" b="1" dirty="0">
                <a:effectLst/>
              </a:rPr>
              <a:t>Universal Life</a:t>
            </a:r>
            <a:r>
              <a:rPr lang="en-US" sz="4000" dirty="0">
                <a:effectLst/>
              </a:rPr>
              <a:t> – Force is manifested by motion in matter; all matter has motion, therefore there is universal life in all matter.”</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27269921"/>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r>
              <a:rPr lang="en-US" sz="4000" dirty="0"/>
              <a:t>“</a:t>
            </a:r>
            <a:r>
              <a:rPr lang="en-US" sz="4000" dirty="0">
                <a:effectLst/>
              </a:rPr>
              <a:t>15. </a:t>
            </a:r>
            <a:r>
              <a:rPr lang="en-US" sz="4000" b="1" dirty="0">
                <a:effectLst/>
              </a:rPr>
              <a:t>No Motion without the Effort of Force</a:t>
            </a:r>
            <a:r>
              <a:rPr lang="en-US" sz="4000" dirty="0">
                <a:effectLst/>
              </a:rPr>
              <a:t> – Matter can have no motion without the application of force by intelligence.”</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22055256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r>
              <a:rPr lang="en-US" sz="4000" dirty="0"/>
              <a:t>“</a:t>
            </a:r>
            <a:r>
              <a:rPr lang="en-US" sz="4000" dirty="0">
                <a:effectLst/>
              </a:rPr>
              <a:t>16.</a:t>
            </a:r>
            <a:r>
              <a:rPr lang="en-US" sz="4000" b="1" dirty="0">
                <a:effectLst/>
              </a:rPr>
              <a:t> Intelligence in both Organic and Inorganic Matter</a:t>
            </a:r>
            <a:r>
              <a:rPr lang="en-US" sz="4000" dirty="0">
                <a:effectLst/>
              </a:rPr>
              <a:t> – Universal Intelligence gives force to both organic and inorganic matter.”</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2859574001"/>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r>
              <a:rPr lang="en-US" sz="4000" dirty="0"/>
              <a:t>“</a:t>
            </a:r>
            <a:r>
              <a:rPr lang="en-US" sz="4000" dirty="0">
                <a:effectLst/>
              </a:rPr>
              <a:t>17. </a:t>
            </a:r>
            <a:r>
              <a:rPr lang="en-US" sz="4000" b="1" dirty="0">
                <a:effectLst/>
              </a:rPr>
              <a:t>Cause and Effect</a:t>
            </a:r>
            <a:r>
              <a:rPr lang="en-US" sz="4000" dirty="0">
                <a:effectLst/>
              </a:rPr>
              <a:t> – Every effect has a cause and every cause has effects.”</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301498191"/>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r>
              <a:rPr lang="en-US" sz="4000" dirty="0"/>
              <a:t>“</a:t>
            </a:r>
            <a:r>
              <a:rPr lang="en-US" sz="4000" dirty="0">
                <a:effectLst/>
              </a:rPr>
              <a:t>18. </a:t>
            </a:r>
            <a:r>
              <a:rPr lang="en-US" sz="4000" b="1" dirty="0">
                <a:effectLst/>
              </a:rPr>
              <a:t>Evidence of Life</a:t>
            </a:r>
            <a:r>
              <a:rPr lang="en-US" sz="4000" dirty="0">
                <a:effectLst/>
              </a:rPr>
              <a:t> – The signs of life are evidence of the intelligence of life.”</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2940288259"/>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r>
              <a:rPr lang="en-US" sz="4000" dirty="0"/>
              <a:t>“</a:t>
            </a:r>
            <a:r>
              <a:rPr lang="en-US" sz="4000" dirty="0">
                <a:effectLst/>
              </a:rPr>
              <a:t>19. </a:t>
            </a:r>
            <a:r>
              <a:rPr lang="en-US" sz="4000" b="1" dirty="0">
                <a:effectLst/>
              </a:rPr>
              <a:t>Organic Matter</a:t>
            </a:r>
            <a:r>
              <a:rPr lang="en-US" sz="4000" dirty="0">
                <a:effectLst/>
              </a:rPr>
              <a:t> – The material of the body of a “living thing” is organized matter.”</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3272143525"/>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737682"/>
            <a:ext cx="9440034" cy="1828801"/>
          </a:xfrm>
        </p:spPr>
        <p:txBody>
          <a:bodyPr>
            <a:normAutofit/>
          </a:bodyPr>
          <a:lstStyle/>
          <a:p>
            <a:r>
              <a:rPr lang="en-US" sz="4000" dirty="0"/>
              <a:t>“Every organ in your body is connected with the one under your hat.”</a:t>
            </a:r>
            <a:endParaRPr lang="en-US" sz="36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B.J. Palmer </a:t>
            </a:r>
          </a:p>
        </p:txBody>
      </p:sp>
    </p:spTree>
    <p:extLst>
      <p:ext uri="{BB962C8B-B14F-4D97-AF65-F5344CB8AC3E}">
        <p14:creationId xmlns:p14="http://schemas.microsoft.com/office/powerpoint/2010/main" val="90104725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r>
              <a:rPr lang="en-US" sz="4000" dirty="0"/>
              <a:t>“</a:t>
            </a:r>
            <a:r>
              <a:rPr lang="en-US" sz="4000" dirty="0">
                <a:effectLst/>
              </a:rPr>
              <a:t>20. </a:t>
            </a:r>
            <a:r>
              <a:rPr lang="en-US" sz="4000" b="1" dirty="0">
                <a:effectLst/>
              </a:rPr>
              <a:t>Innate Intelligence</a:t>
            </a:r>
            <a:r>
              <a:rPr lang="en-US" sz="4000" dirty="0">
                <a:effectLst/>
              </a:rPr>
              <a:t> – A “living thing” has an inborn intelligence within its body, called Innate Intelligence.”</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2039931823"/>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r>
              <a:rPr lang="en-US" sz="4000" dirty="0"/>
              <a:t>“</a:t>
            </a:r>
            <a:r>
              <a:rPr lang="en-US" sz="4000" dirty="0">
                <a:effectLst/>
              </a:rPr>
              <a:t>21. </a:t>
            </a:r>
            <a:r>
              <a:rPr lang="en-US" sz="4000" b="1" dirty="0">
                <a:effectLst/>
              </a:rPr>
              <a:t>The Mission of Innate Intelligence</a:t>
            </a:r>
            <a:r>
              <a:rPr lang="en-US" sz="4000" dirty="0">
                <a:effectLst/>
              </a:rPr>
              <a:t> – The mission of Innate Intelligence is to maintain the material of the body of a “living thing” in active organization.”</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187876227"/>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r>
              <a:rPr lang="en-US" sz="4000" dirty="0"/>
              <a:t>“</a:t>
            </a:r>
            <a:r>
              <a:rPr lang="en-US" sz="4000" dirty="0">
                <a:effectLst/>
              </a:rPr>
              <a:t>22. </a:t>
            </a:r>
            <a:r>
              <a:rPr lang="en-US" sz="4000" b="1" dirty="0">
                <a:effectLst/>
              </a:rPr>
              <a:t>The Amount of Innate intelligence</a:t>
            </a:r>
            <a:r>
              <a:rPr lang="en-US" sz="4000" dirty="0">
                <a:effectLst/>
              </a:rPr>
              <a:t> – There is 100% of Innate Intelligence in every “living thing,” the requisite amount, proportional to its organization.”</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220904566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589106"/>
            <a:ext cx="9440034" cy="1828801"/>
          </a:xfrm>
        </p:spPr>
        <p:txBody>
          <a:bodyPr>
            <a:noAutofit/>
          </a:bodyPr>
          <a:lstStyle/>
          <a:p>
            <a:r>
              <a:rPr lang="en-US" sz="4000" dirty="0"/>
              <a:t>“</a:t>
            </a:r>
            <a:r>
              <a:rPr lang="en-US" sz="4000" dirty="0">
                <a:effectLst/>
              </a:rPr>
              <a:t>23. </a:t>
            </a:r>
            <a:r>
              <a:rPr lang="en-US" sz="4000" b="1" dirty="0">
                <a:effectLst/>
              </a:rPr>
              <a:t>The Function of Innate Intelligence</a:t>
            </a:r>
            <a:r>
              <a:rPr lang="en-US" sz="4000" dirty="0">
                <a:effectLst/>
              </a:rPr>
              <a:t> – The function of Innate Intelligence is to adapt universal forces and matter for use in the body, so that all parts of the body will have </a:t>
            </a:r>
            <a:r>
              <a:rPr lang="en-US" sz="4000" dirty="0" err="1">
                <a:effectLst/>
              </a:rPr>
              <a:t>co-ordinated</a:t>
            </a:r>
            <a:r>
              <a:rPr lang="en-US" sz="4000" dirty="0">
                <a:effectLst/>
              </a:rPr>
              <a:t> action for mutual benefit.”</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2961487513"/>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589106"/>
            <a:ext cx="9440034" cy="1828801"/>
          </a:xfrm>
        </p:spPr>
        <p:txBody>
          <a:bodyPr>
            <a:noAutofit/>
          </a:bodyPr>
          <a:lstStyle/>
          <a:p>
            <a:r>
              <a:rPr lang="en-US" sz="4000" dirty="0"/>
              <a:t>“</a:t>
            </a:r>
            <a:r>
              <a:rPr lang="en-US" sz="4000" dirty="0">
                <a:effectLst/>
              </a:rPr>
              <a:t>24. </a:t>
            </a:r>
            <a:r>
              <a:rPr lang="en-US" sz="4000" b="1" dirty="0">
                <a:effectLst/>
              </a:rPr>
              <a:t>The Limits of Adaptation</a:t>
            </a:r>
            <a:r>
              <a:rPr lang="en-US" sz="4000" dirty="0">
                <a:effectLst/>
              </a:rPr>
              <a:t> – Innate Intelligence adapts forces and matter for the body as long as it can do so without breaking a universal law, or Innate Intelligence is limited by the limitations of matter.”</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1713125345"/>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589106"/>
            <a:ext cx="9440034" cy="1828801"/>
          </a:xfrm>
        </p:spPr>
        <p:txBody>
          <a:bodyPr>
            <a:noAutofit/>
          </a:bodyPr>
          <a:lstStyle/>
          <a:p>
            <a:r>
              <a:rPr lang="en-US" sz="4000" dirty="0"/>
              <a:t>“</a:t>
            </a:r>
            <a:r>
              <a:rPr lang="en-US" sz="4000" dirty="0">
                <a:effectLst/>
              </a:rPr>
              <a:t>25. </a:t>
            </a:r>
            <a:r>
              <a:rPr lang="en-US" sz="4000" b="1" dirty="0">
                <a:effectLst/>
              </a:rPr>
              <a:t>The Character of Innate Forces</a:t>
            </a:r>
            <a:r>
              <a:rPr lang="en-US" sz="4000" dirty="0">
                <a:effectLst/>
              </a:rPr>
              <a:t> – The forces of Innate Intelligence never injure or destroy the structures in which they work.”</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1617496459"/>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589106"/>
            <a:ext cx="9440034" cy="1828801"/>
          </a:xfrm>
        </p:spPr>
        <p:txBody>
          <a:bodyPr>
            <a:noAutofit/>
          </a:bodyPr>
          <a:lstStyle/>
          <a:p>
            <a:r>
              <a:rPr lang="en-US" sz="4000" dirty="0"/>
              <a:t>“</a:t>
            </a:r>
            <a:r>
              <a:rPr lang="en-US" sz="4000" dirty="0">
                <a:effectLst/>
              </a:rPr>
              <a:t>26. </a:t>
            </a:r>
            <a:r>
              <a:rPr lang="en-US" sz="4000" b="1" dirty="0">
                <a:effectLst/>
              </a:rPr>
              <a:t>Comparison of Universal and Innate Forces</a:t>
            </a:r>
            <a:r>
              <a:rPr lang="en-US" sz="4000" dirty="0">
                <a:effectLst/>
              </a:rPr>
              <a:t> – In order to carry on the universal cycle of life, Universal forces are destructive, and Innate forces constructive, as regards structural matter.”</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123228684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084281"/>
            <a:ext cx="9440034" cy="1828801"/>
          </a:xfrm>
        </p:spPr>
        <p:txBody>
          <a:bodyPr>
            <a:noAutofit/>
          </a:bodyPr>
          <a:lstStyle/>
          <a:p>
            <a:r>
              <a:rPr lang="en-US" sz="4000" dirty="0"/>
              <a:t>“</a:t>
            </a:r>
            <a:r>
              <a:rPr lang="en-US" sz="4000" dirty="0">
                <a:effectLst/>
              </a:rPr>
              <a:t>27. </a:t>
            </a:r>
            <a:r>
              <a:rPr lang="en-US" sz="4000" b="1" dirty="0">
                <a:effectLst/>
              </a:rPr>
              <a:t>The Normality of Innate Intelligence</a:t>
            </a:r>
            <a:r>
              <a:rPr lang="en-US" sz="4000" dirty="0">
                <a:effectLst/>
              </a:rPr>
              <a:t> – Innate Intelligence is always normal and its function is always normal.”</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141720889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084281"/>
            <a:ext cx="9440034" cy="1828801"/>
          </a:xfrm>
        </p:spPr>
        <p:txBody>
          <a:bodyPr>
            <a:noAutofit/>
          </a:bodyPr>
          <a:lstStyle/>
          <a:p>
            <a:r>
              <a:rPr lang="en-US" sz="4000" dirty="0"/>
              <a:t>“</a:t>
            </a:r>
            <a:r>
              <a:rPr lang="en-US" sz="4000" dirty="0">
                <a:effectLst/>
              </a:rPr>
              <a:t>28. </a:t>
            </a:r>
            <a:r>
              <a:rPr lang="en-US" sz="4000" b="1" dirty="0">
                <a:effectLst/>
              </a:rPr>
              <a:t>The Conductors of Innate Forces </a:t>
            </a:r>
            <a:r>
              <a:rPr lang="en-US" sz="4000" dirty="0">
                <a:effectLst/>
              </a:rPr>
              <a:t>– The forces of Innate Intelligence operate through or over the nerve system in animal bodies.”</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281644090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084281"/>
            <a:ext cx="9440034" cy="1828801"/>
          </a:xfrm>
        </p:spPr>
        <p:txBody>
          <a:bodyPr>
            <a:noAutofit/>
          </a:bodyPr>
          <a:lstStyle/>
          <a:p>
            <a:r>
              <a:rPr lang="en-US" sz="4000" dirty="0"/>
              <a:t>“</a:t>
            </a:r>
            <a:r>
              <a:rPr lang="en-US" sz="4000" dirty="0">
                <a:effectLst/>
              </a:rPr>
              <a:t>29. </a:t>
            </a:r>
            <a:r>
              <a:rPr lang="en-US" sz="4000" b="1" dirty="0">
                <a:effectLst/>
              </a:rPr>
              <a:t>Interference with Transmission of Innate Forces</a:t>
            </a:r>
            <a:r>
              <a:rPr lang="en-US" sz="4000" dirty="0">
                <a:effectLst/>
              </a:rPr>
              <a:t> – There can be interference with the transmission of Innate forces.”</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1158327291"/>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rmAutofit fontScale="90000"/>
          </a:bodyPr>
          <a:lstStyle/>
          <a:p>
            <a:r>
              <a:rPr lang="en-US" sz="4000" dirty="0"/>
              <a:t>“Man does not contact God. God contacts man.</a:t>
            </a:r>
            <a:br>
              <a:rPr lang="en-US" sz="4000" dirty="0"/>
            </a:br>
            <a:r>
              <a:rPr lang="en-US" sz="4000" dirty="0"/>
              <a:t>All that is good, worthwhile, permanent comes from above-down, inside-out”</a:t>
            </a:r>
            <a:endParaRPr lang="en-US" sz="36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B.J. Palmer </a:t>
            </a:r>
          </a:p>
        </p:txBody>
      </p:sp>
    </p:spTree>
    <p:extLst>
      <p:ext uri="{BB962C8B-B14F-4D97-AF65-F5344CB8AC3E}">
        <p14:creationId xmlns:p14="http://schemas.microsoft.com/office/powerpoint/2010/main" val="2803507585"/>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084281"/>
            <a:ext cx="9440034" cy="1828801"/>
          </a:xfrm>
        </p:spPr>
        <p:txBody>
          <a:bodyPr>
            <a:noAutofit/>
          </a:bodyPr>
          <a:lstStyle/>
          <a:p>
            <a:r>
              <a:rPr lang="en-US" sz="4000" dirty="0"/>
              <a:t>“</a:t>
            </a:r>
            <a:r>
              <a:rPr lang="en-US" sz="4000" dirty="0">
                <a:effectLst/>
              </a:rPr>
              <a:t>30. </a:t>
            </a:r>
            <a:r>
              <a:rPr lang="en-US" sz="4000" b="1" dirty="0">
                <a:effectLst/>
              </a:rPr>
              <a:t>The Causes of Dis-ease</a:t>
            </a:r>
            <a:r>
              <a:rPr lang="en-US" sz="4000" dirty="0">
                <a:effectLst/>
              </a:rPr>
              <a:t> – Interference with the transmission of Innate forces causes incoordination or dis-ease.”</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3227041477"/>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084281"/>
            <a:ext cx="9440034" cy="1828801"/>
          </a:xfrm>
        </p:spPr>
        <p:txBody>
          <a:bodyPr>
            <a:noAutofit/>
          </a:bodyPr>
          <a:lstStyle/>
          <a:p>
            <a:r>
              <a:rPr lang="en-US" sz="4000" dirty="0"/>
              <a:t>“</a:t>
            </a:r>
            <a:r>
              <a:rPr lang="en-US" sz="4000" dirty="0">
                <a:effectLst/>
              </a:rPr>
              <a:t>30. </a:t>
            </a:r>
            <a:r>
              <a:rPr lang="en-US" sz="4000" b="1" dirty="0">
                <a:effectLst/>
              </a:rPr>
              <a:t>The Causes of Dis-ease</a:t>
            </a:r>
            <a:r>
              <a:rPr lang="en-US" sz="4000" dirty="0">
                <a:effectLst/>
              </a:rPr>
              <a:t> – Interference with the transmission of Innate forces causes incoordination or dis-ease.”</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259352976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084281"/>
            <a:ext cx="9440034" cy="1828801"/>
          </a:xfrm>
        </p:spPr>
        <p:txBody>
          <a:bodyPr>
            <a:noAutofit/>
          </a:bodyPr>
          <a:lstStyle/>
          <a:p>
            <a:r>
              <a:rPr lang="en-US" sz="4000" dirty="0"/>
              <a:t>“</a:t>
            </a:r>
            <a:r>
              <a:rPr lang="en-US" sz="4000" dirty="0">
                <a:effectLst/>
              </a:rPr>
              <a:t>31. </a:t>
            </a:r>
            <a:r>
              <a:rPr lang="en-US" sz="4000" b="1" dirty="0">
                <a:effectLst/>
              </a:rPr>
              <a:t>Subluxations</a:t>
            </a:r>
            <a:r>
              <a:rPr lang="en-US" sz="4000" dirty="0">
                <a:effectLst/>
              </a:rPr>
              <a:t> – Interference with transmission in the body is always directly or indirectly due to subluxations in the spinal column.”</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404451393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514599"/>
            <a:ext cx="9440034" cy="1828801"/>
          </a:xfrm>
        </p:spPr>
        <p:txBody>
          <a:bodyPr>
            <a:noAutofit/>
          </a:bodyPr>
          <a:lstStyle/>
          <a:p>
            <a:r>
              <a:rPr lang="en-US" sz="4000" dirty="0"/>
              <a:t>“</a:t>
            </a:r>
            <a:r>
              <a:rPr lang="en-US" sz="4000" dirty="0">
                <a:effectLst/>
              </a:rPr>
              <a:t>32. </a:t>
            </a:r>
            <a:r>
              <a:rPr lang="en-US" sz="4000" b="1" dirty="0">
                <a:effectLst/>
              </a:rPr>
              <a:t>The Principle of Coordination</a:t>
            </a:r>
            <a:r>
              <a:rPr lang="en-US" sz="4000" dirty="0">
                <a:effectLst/>
              </a:rPr>
              <a:t> – Coordination is the principle of harmonious action of all the parts of an organism, in fulfilling their offices and purposes.”</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392572680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2514599"/>
            <a:ext cx="9440034" cy="1828801"/>
          </a:xfrm>
        </p:spPr>
        <p:txBody>
          <a:bodyPr>
            <a:noAutofit/>
          </a:bodyPr>
          <a:lstStyle/>
          <a:p>
            <a:r>
              <a:rPr lang="en-US" sz="4000" dirty="0"/>
              <a:t>“</a:t>
            </a:r>
            <a:r>
              <a:rPr lang="en-US" sz="4000" dirty="0">
                <a:effectLst/>
              </a:rPr>
              <a:t>33. </a:t>
            </a:r>
            <a:r>
              <a:rPr lang="en-US" sz="4000" b="1" dirty="0">
                <a:effectLst/>
              </a:rPr>
              <a:t>The Law of Demand and Supply</a:t>
            </a:r>
            <a:r>
              <a:rPr lang="en-US" sz="4000" dirty="0">
                <a:effectLst/>
              </a:rPr>
              <a:t> – The Law of Demand and Supply is existent in the body in its ideal state; wherein the “clearing house,” is the brain, Innate the virtuous “banker,” brain cells “clerks,” and nerve cells “messengers”.”</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R.W. Stephenson’s “33 Chiropractic Principles”</a:t>
            </a:r>
          </a:p>
        </p:txBody>
      </p:sp>
    </p:spTree>
    <p:extLst>
      <p:ext uri="{BB962C8B-B14F-4D97-AF65-F5344CB8AC3E}">
        <p14:creationId xmlns:p14="http://schemas.microsoft.com/office/powerpoint/2010/main" val="3494691777"/>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pPr fontAlgn="base"/>
            <a:r>
              <a:rPr lang="en-US" sz="4000" dirty="0"/>
              <a:t>“Let food be thy medicine and medicine be thy food</a:t>
            </a:r>
            <a:r>
              <a:rPr lang="en-US" sz="4000" dirty="0">
                <a:effectLst/>
              </a:rPr>
              <a:t>.”</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-Hippocrates</a:t>
            </a:r>
          </a:p>
        </p:txBody>
      </p:sp>
    </p:spTree>
    <p:extLst>
      <p:ext uri="{BB962C8B-B14F-4D97-AF65-F5344CB8AC3E}">
        <p14:creationId xmlns:p14="http://schemas.microsoft.com/office/powerpoint/2010/main" val="336003420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pPr fontAlgn="base"/>
            <a:r>
              <a:rPr lang="en-US" sz="4000" dirty="0"/>
              <a:t>“Wherever the art of Medicine is loved, there is also a love of Humanity</a:t>
            </a:r>
            <a:r>
              <a:rPr lang="en-US" sz="4000" dirty="0">
                <a:effectLst/>
              </a:rPr>
              <a:t>.”</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-Hippocrates</a:t>
            </a:r>
          </a:p>
        </p:txBody>
      </p:sp>
    </p:spTree>
    <p:extLst>
      <p:ext uri="{BB962C8B-B14F-4D97-AF65-F5344CB8AC3E}">
        <p14:creationId xmlns:p14="http://schemas.microsoft.com/office/powerpoint/2010/main" val="350915567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pPr fontAlgn="base"/>
            <a:r>
              <a:rPr lang="en-US" sz="4000" dirty="0"/>
              <a:t>“Walking is man's best medicine</a:t>
            </a:r>
            <a:r>
              <a:rPr lang="en-US" sz="4000" dirty="0">
                <a:effectLst/>
              </a:rPr>
              <a:t>.”</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-Hippocrates</a:t>
            </a:r>
          </a:p>
        </p:txBody>
      </p:sp>
    </p:spTree>
    <p:extLst>
      <p:ext uri="{BB962C8B-B14F-4D97-AF65-F5344CB8AC3E}">
        <p14:creationId xmlns:p14="http://schemas.microsoft.com/office/powerpoint/2010/main" val="3428513114"/>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pPr fontAlgn="base"/>
            <a:r>
              <a:rPr lang="en-US" sz="4000" dirty="0"/>
              <a:t>“As to diseases, make a habit of two things — to help, or at least, to do no harm</a:t>
            </a:r>
            <a:r>
              <a:rPr lang="en-US" sz="4000" dirty="0">
                <a:effectLst/>
              </a:rPr>
              <a:t>.”</a:t>
            </a:r>
            <a:endParaRPr lang="en-US" sz="40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-Hippocrates</a:t>
            </a:r>
          </a:p>
        </p:txBody>
      </p:sp>
    </p:spTree>
    <p:extLst>
      <p:ext uri="{BB962C8B-B14F-4D97-AF65-F5344CB8AC3E}">
        <p14:creationId xmlns:p14="http://schemas.microsoft.com/office/powerpoint/2010/main" val="246414536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pPr fontAlgn="base"/>
            <a:r>
              <a:rPr lang="en-US" sz="4000" dirty="0"/>
              <a:t>“The life so short, the craft so long to learn.”</a:t>
            </a:r>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-Hippocrates</a:t>
            </a:r>
          </a:p>
        </p:txBody>
      </p:sp>
    </p:spTree>
    <p:extLst>
      <p:ext uri="{BB962C8B-B14F-4D97-AF65-F5344CB8AC3E}">
        <p14:creationId xmlns:p14="http://schemas.microsoft.com/office/powerpoint/2010/main" val="3291539034"/>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979506"/>
            <a:ext cx="9440034" cy="1828801"/>
          </a:xfrm>
        </p:spPr>
        <p:txBody>
          <a:bodyPr>
            <a:normAutofit fontScale="90000"/>
          </a:bodyPr>
          <a:lstStyle/>
          <a:p>
            <a:r>
              <a:rPr lang="en-US" sz="4000" dirty="0"/>
              <a:t>“Men whom people call crazy today, they build wonderful monuments to tomorrow.</a:t>
            </a:r>
            <a:br>
              <a:rPr lang="en-US" sz="4000" dirty="0"/>
            </a:br>
            <a:r>
              <a:rPr lang="en-US" sz="4000" dirty="0"/>
              <a:t>Is a man dead if his ideas live?”</a:t>
            </a:r>
            <a:endParaRPr lang="en-US" sz="3600" dirty="0"/>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-Dr. B.J. Palmer </a:t>
            </a:r>
          </a:p>
        </p:txBody>
      </p:sp>
    </p:spTree>
    <p:extLst>
      <p:ext uri="{BB962C8B-B14F-4D97-AF65-F5344CB8AC3E}">
        <p14:creationId xmlns:p14="http://schemas.microsoft.com/office/powerpoint/2010/main" val="532581817"/>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pPr fontAlgn="base"/>
            <a:r>
              <a:rPr lang="en-US" sz="4000" dirty="0"/>
              <a:t>“It is far more important to know what person the disease has than what disease the person has.”</a:t>
            </a:r>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-Hippocrates</a:t>
            </a:r>
          </a:p>
        </p:txBody>
      </p:sp>
    </p:spTree>
    <p:extLst>
      <p:ext uri="{BB962C8B-B14F-4D97-AF65-F5344CB8AC3E}">
        <p14:creationId xmlns:p14="http://schemas.microsoft.com/office/powerpoint/2010/main" val="307791515"/>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pPr fontAlgn="base"/>
            <a:r>
              <a:rPr lang="en-US" sz="4000" dirty="0"/>
              <a:t>“A wise man should consider that health is the greatest of human blessings, and learn how by his own thought to derive benefit from his illnesses.”</a:t>
            </a:r>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-Hippocrates</a:t>
            </a:r>
          </a:p>
        </p:txBody>
      </p:sp>
    </p:spTree>
    <p:extLst>
      <p:ext uri="{BB962C8B-B14F-4D97-AF65-F5344CB8AC3E}">
        <p14:creationId xmlns:p14="http://schemas.microsoft.com/office/powerpoint/2010/main" val="123560444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pPr fontAlgn="base"/>
            <a:r>
              <a:rPr lang="en-US" sz="4000" dirty="0"/>
              <a:t>“The natural healing force within each of us is the greatest force in getting well.”</a:t>
            </a:r>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-Hippocrates</a:t>
            </a:r>
          </a:p>
        </p:txBody>
      </p:sp>
    </p:spTree>
    <p:extLst>
      <p:ext uri="{BB962C8B-B14F-4D97-AF65-F5344CB8AC3E}">
        <p14:creationId xmlns:p14="http://schemas.microsoft.com/office/powerpoint/2010/main" val="111600355"/>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pPr fontAlgn="base"/>
            <a:r>
              <a:rPr lang="en-US" sz="4000" dirty="0"/>
              <a:t>“That which is used - develops. That which is not used wastes away.”</a:t>
            </a:r>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-Hippocrates</a:t>
            </a:r>
          </a:p>
        </p:txBody>
      </p:sp>
    </p:spTree>
    <p:extLst>
      <p:ext uri="{BB962C8B-B14F-4D97-AF65-F5344CB8AC3E}">
        <p14:creationId xmlns:p14="http://schemas.microsoft.com/office/powerpoint/2010/main" val="262200177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pPr fontAlgn="base"/>
            <a:r>
              <a:rPr lang="en-US" sz="4000" dirty="0"/>
              <a:t>“Everything in excess is opposed by nature.”</a:t>
            </a:r>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-Hippocrates</a:t>
            </a:r>
          </a:p>
        </p:txBody>
      </p:sp>
    </p:spTree>
    <p:extLst>
      <p:ext uri="{BB962C8B-B14F-4D97-AF65-F5344CB8AC3E}">
        <p14:creationId xmlns:p14="http://schemas.microsoft.com/office/powerpoint/2010/main" val="4070504419"/>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pPr fontAlgn="base"/>
            <a:r>
              <a:rPr lang="en-US" sz="4000" dirty="0"/>
              <a:t>“If you are in a bad mood go for a walk. If you are still in a bad mood go for another walk.”</a:t>
            </a:r>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-Hippocrates</a:t>
            </a:r>
          </a:p>
        </p:txBody>
      </p:sp>
    </p:spTree>
    <p:extLst>
      <p:ext uri="{BB962C8B-B14F-4D97-AF65-F5344CB8AC3E}">
        <p14:creationId xmlns:p14="http://schemas.microsoft.com/office/powerpoint/2010/main" val="3760806550"/>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pPr fontAlgn="base"/>
            <a:r>
              <a:rPr lang="en-US" sz="4000" dirty="0"/>
              <a:t>“Healing is a matter of time, but it is sometimes also a matter of opportunity.”</a:t>
            </a:r>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-Hippocrates</a:t>
            </a:r>
          </a:p>
        </p:txBody>
      </p:sp>
    </p:spTree>
    <p:extLst>
      <p:ext uri="{BB962C8B-B14F-4D97-AF65-F5344CB8AC3E}">
        <p14:creationId xmlns:p14="http://schemas.microsoft.com/office/powerpoint/2010/main" val="2442573606"/>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3055831"/>
            <a:ext cx="9440034" cy="1828801"/>
          </a:xfrm>
        </p:spPr>
        <p:txBody>
          <a:bodyPr>
            <a:noAutofit/>
          </a:bodyPr>
          <a:lstStyle/>
          <a:p>
            <a:pPr fontAlgn="base"/>
            <a:r>
              <a:rPr lang="en-US" sz="4000" dirty="0"/>
              <a:t>“All parts of the body which have a function, if used in moderation and exercised in labors in which each is accustomed, become thereby healthy, well developed and age more slowly, but if unused they become liable to disease, defective in growth and age quickly.”</a:t>
            </a:r>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-Hippocrates</a:t>
            </a:r>
          </a:p>
        </p:txBody>
      </p:sp>
    </p:spTree>
    <p:extLst>
      <p:ext uri="{BB962C8B-B14F-4D97-AF65-F5344CB8AC3E}">
        <p14:creationId xmlns:p14="http://schemas.microsoft.com/office/powerpoint/2010/main" val="66215380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pPr fontAlgn="base"/>
            <a:r>
              <a:rPr lang="en-US" sz="4000" dirty="0"/>
              <a:t>“If we could give every individual the right amount of nourishment and exercise, not too little and not too much, we would have found the safest way to health.”</a:t>
            </a:r>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-Hippocrates</a:t>
            </a:r>
          </a:p>
        </p:txBody>
      </p:sp>
    </p:spTree>
    <p:extLst>
      <p:ext uri="{BB962C8B-B14F-4D97-AF65-F5344CB8AC3E}">
        <p14:creationId xmlns:p14="http://schemas.microsoft.com/office/powerpoint/2010/main" val="1502416137"/>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n image of a lake, mountains, and sky at night">
            <a:extLst>
              <a:ext uri="{FF2B5EF4-FFF2-40B4-BE49-F238E27FC236}">
                <a16:creationId xmlns:a16="http://schemas.microsoft.com/office/drawing/2014/main" id="{B0FCAA0F-27F4-19BA-A799-87E0EA463058}"/>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89ABB6-F6D5-CF74-2854-1365E2C97C74}"/>
              </a:ext>
            </a:extLst>
          </p:cNvPr>
          <p:cNvSpPr>
            <a:spLocks noGrp="1"/>
          </p:cNvSpPr>
          <p:nvPr>
            <p:ph type="ctrTitle"/>
          </p:nvPr>
        </p:nvSpPr>
        <p:spPr>
          <a:xfrm>
            <a:off x="1370693" y="1884256"/>
            <a:ext cx="9440034" cy="1828801"/>
          </a:xfrm>
        </p:spPr>
        <p:txBody>
          <a:bodyPr>
            <a:noAutofit/>
          </a:bodyPr>
          <a:lstStyle/>
          <a:p>
            <a:pPr fontAlgn="base"/>
            <a:r>
              <a:rPr lang="en-US" sz="4000" dirty="0"/>
              <a:t>“The soul is the same in all living creatures, although the body of each is different.”</a:t>
            </a:r>
          </a:p>
        </p:txBody>
      </p:sp>
      <p:sp>
        <p:nvSpPr>
          <p:cNvPr id="3" name="Subtitle 2">
            <a:extLst>
              <a:ext uri="{FF2B5EF4-FFF2-40B4-BE49-F238E27FC236}">
                <a16:creationId xmlns:a16="http://schemas.microsoft.com/office/drawing/2014/main" id="{0ED64E23-4649-AA9F-568C-279FAD149554}"/>
              </a:ext>
            </a:extLst>
          </p:cNvPr>
          <p:cNvSpPr>
            <a:spLocks noGrp="1"/>
          </p:cNvSpPr>
          <p:nvPr>
            <p:ph type="subTitle" idx="1"/>
          </p:nvPr>
        </p:nvSpPr>
        <p:spPr>
          <a:xfrm>
            <a:off x="1370693" y="5787803"/>
            <a:ext cx="9440034" cy="1049867"/>
          </a:xfrm>
        </p:spPr>
        <p:txBody>
          <a:bodyPr>
            <a:normAutofit/>
          </a:bodyPr>
          <a:lstStyle/>
          <a:p>
            <a:r>
              <a:rPr lang="en-US" dirty="0"/>
              <a:t>-Hippocrates</a:t>
            </a:r>
          </a:p>
        </p:txBody>
      </p:sp>
    </p:spTree>
    <p:extLst>
      <p:ext uri="{BB962C8B-B14F-4D97-AF65-F5344CB8AC3E}">
        <p14:creationId xmlns:p14="http://schemas.microsoft.com/office/powerpoint/2010/main" val="331878477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12258</TotalTime>
  <Words>4779</Words>
  <Application>Microsoft Office PowerPoint</Application>
  <PresentationFormat>Widescreen</PresentationFormat>
  <Paragraphs>303</Paragraphs>
  <Slides>152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152</vt:i4>
      </vt:variant>
    </vt:vector>
  </HeadingPairs>
  <TitlesOfParts>
    <vt:vector size="155" baseType="lpstr">
      <vt:lpstr>Calisto MT</vt:lpstr>
      <vt:lpstr>Wingdings 2</vt:lpstr>
      <vt:lpstr>Slate</vt:lpstr>
      <vt:lpstr>Healing Mindset Quotes</vt:lpstr>
      <vt:lpstr>“We never know how far reaching something we may think, say or do, today will affect the lives of millions tomorrow. It is better to light one candle, than to curse the darkness.  Get the Idea All else follows.”</vt:lpstr>
      <vt:lpstr>“What is before you, is seen. What is being seen, is read. What is being read, is thought. What is being thought, is acted. What is being acted, is YOU. Throw away your wishbone, straighten up your backbone, stick out your jawbone and  go to it.”</vt:lpstr>
      <vt:lpstr>“To stimulate or inhibit peripheral function is to practice medicine- To restore normal transmission of mental impulse to peripheral function is to practice Chiropractic- Chiropractic is specific or it is nothing.”</vt:lpstr>
      <vt:lpstr>“If the ‘germ theory of disease’ were correct there would be nobody alive to believe it.”</vt:lpstr>
      <vt:lpstr>“The mere fact that you adjust backbone is no indication that you have any.”</vt:lpstr>
      <vt:lpstr>“Every organ in your body is connected with the one under your hat.”</vt:lpstr>
      <vt:lpstr>“Man does not contact God. God contacts man. All that is good, worthwhile, permanent comes from above-down, inside-out”</vt:lpstr>
      <vt:lpstr>“Men whom people call crazy today, they build wonderful monuments to tomorrow. Is a man dead if his ideas live?”</vt:lpstr>
      <vt:lpstr>“The power that makes the body, heals the body. It happens no other way.”</vt:lpstr>
      <vt:lpstr>“Have you more faith in a spoonful of medicine than in the power that animates the living world?”</vt:lpstr>
      <vt:lpstr>“How do you make a dimmed light bright again? Remove the interference. How do you increase health in a dis-eased person? The same way!”</vt:lpstr>
      <vt:lpstr>“Many of us take better care of our automobiles than we do our own bodies...yet the auto has replaceable parts.”</vt:lpstr>
      <vt:lpstr>“So what Chiropractic does, is that it simply takes the handcuffs off Nature, as it were. By finding the particular vertebra that had shifted and restoring it to its natural position, the adjustment thus releases the natural flow of nerve impulse.”</vt:lpstr>
      <vt:lpstr>“Your Chiropractor does everything possible to help Innate heal-but he cannot heal nor can anyone else produce healing for you.”</vt:lpstr>
      <vt:lpstr>“While other professions are concerned with changing the environment to suit the weakened body, chiropractic is concerned with strengthening the body to suit the environment.”</vt:lpstr>
      <vt:lpstr>“There is no effect without a cause. Chiropractors adjust causes. Others treat effects.”</vt:lpstr>
      <vt:lpstr>“Medical men have searched the world for remedies, desiring an antidote. Chiropractors find the cause in the person ailing.”</vt:lpstr>
      <vt:lpstr>“Chiropractic is health insurance. Premiums small. Dividends large!”</vt:lpstr>
      <vt:lpstr>“In the future, Chiropractic will be valued for its preventative qualities as much as for relieving and adjusting the cause of ailments.”</vt:lpstr>
      <vt:lpstr>“Innate is God in human beings. Innate is good in human beings. Innate cannot be cheated, violated, or tricked.”</vt:lpstr>
      <vt:lpstr>“To take in a new idea you must destroy the old, let go of old opinions, to observe and conceive new thoughts. To learn is but to change your opinion.”</vt:lpstr>
      <vt:lpstr>“Smile and smile often. Smile regularly. Smile when you don’t feel like it and you will feel like it when you smile.”</vt:lpstr>
      <vt:lpstr>“It takes 65 muscles to frown and 13 to make a smile. Why work overtime?”</vt:lpstr>
      <vt:lpstr>“Knowledge is knowing a fact, wisdom is knowing what to do with that fact.”</vt:lpstr>
      <vt:lpstr>“May god flow from above down, it's bounteous strength courages, and understandings to carry on and may your innates receive and act on that free flow of wisdom from above- down - inside- out.”</vt:lpstr>
      <vt:lpstr>“Miracles are manifestations for which science has no definition, no analysis.”</vt:lpstr>
      <vt:lpstr>“The master of your body did not run off and leave you masterless.”</vt:lpstr>
      <vt:lpstr>“He stayed on the job as innate, as the fellow within, as nerve transmission controlling every function of life, as spirit from above-down, inside-out, expressing, creating, exploring, directing you in every field and phase of experience so that your home is truly the world and the world is your home.”</vt:lpstr>
      <vt:lpstr>“We get sick because of something inside going wrong! We get well because of something inside going right.”</vt:lpstr>
      <vt:lpstr>“The preservation of health is easier than the cure for disease.”</vt:lpstr>
      <vt:lpstr>“When the right adjustment is made, innate goes to work. You feel the results when dis-ease turns to ease.”</vt:lpstr>
      <vt:lpstr>“Nature needs no help, just no interference.”</vt:lpstr>
      <vt:lpstr>“Loving service is my first technique.”</vt:lpstr>
      <vt:lpstr>“If it is to be, it is up to me.”</vt:lpstr>
      <vt:lpstr>“What I see in the universe, sees me.”</vt:lpstr>
      <vt:lpstr>“Develop a compassion to serve that is greater than your compulsion to survive.”</vt:lpstr>
      <vt:lpstr>“Do not let the negative few overrule the positive many.”</vt:lpstr>
      <vt:lpstr>“I will anticipate the good, even during the bad.”</vt:lpstr>
      <vt:lpstr>“My ultimate purpose is to live in harmony with the universe. I can do so only when my mission is accomplished, my talents are developed, and my destiny is fulfilled.”</vt:lpstr>
      <vt:lpstr>“To eliminate fear, worry, and anxiety, I must live in the present and let go and let God.”</vt:lpstr>
      <vt:lpstr>“We see things as we are, not necessarily as they are.”</vt:lpstr>
      <vt:lpstr>“There is no philosophy by which I can do a thing if I think I cannot.”</vt:lpstr>
      <vt:lpstr>“Thought plus action equals feeling.”</vt:lpstr>
      <vt:lpstr>“My feelings attract my life to me.”</vt:lpstr>
      <vt:lpstr>“Success is predetermined by my faith, confidence, and belief in my products, services, and ideas.”</vt:lpstr>
      <vt:lpstr>“To heal remove “doubt” in both doctor and patient and instill “belief” in both doctor and patient.”</vt:lpstr>
      <vt:lpstr>“Seeing is not believing…believing is seeing.”</vt:lpstr>
      <vt:lpstr>“Nature will give me what I act like I already have.”</vt:lpstr>
      <vt:lpstr>“1. The Major Premise – A Universal Intelligence is in all matter and continually gives to it all its properties and actions, thus maintaining it in existence.”</vt:lpstr>
      <vt:lpstr>“1. The Major Premise – A Universal Intelligence is in all matter and continually gives to it all its properties and actions, thus maintaining it in existence.”</vt:lpstr>
      <vt:lpstr>“2. The Chiropractic Meaning of Life – The expression of this intelligence through matter is the Chiropractic meaning of life.”</vt:lpstr>
      <vt:lpstr>“3. The Union of Intelligence and Matter – Life is necessarily the union of intelligence and matter.”</vt:lpstr>
      <vt:lpstr>“4. The Triune of Life – Life is a triunity having three necessary united factors, namely: Intelligence, Force and Matter.”</vt:lpstr>
      <vt:lpstr>“5. The Perfection of the Triune – In order to have 100% Life, there must be 100% Intelligence, 100% Force, 100% Matter.”</vt:lpstr>
      <vt:lpstr>“6. The Principle of Time – There is no process that does not require time.”</vt:lpstr>
      <vt:lpstr>“7. The Amount of Intelligence in Matter – The amount of intelligence for any given amount of matter is 100%, and is always proportional to its requirements.”</vt:lpstr>
      <vt:lpstr>“8. The Function of Intelligence – The function of intelligence is to create force.”</vt:lpstr>
      <vt:lpstr>“9. The Amount of Force Created by Intelligence – The amount of force created by intelligence is always 100%.”</vt:lpstr>
      <vt:lpstr>“10. The Function of Force – The function of force is to unite intelligence and matter.”</vt:lpstr>
      <vt:lpstr>“11. The Character of Universal Forces – The forces of Universal Intelligence are manifested by physical laws; are unswerving and unadapted, and have no solicitude for the structures in which they work.”</vt:lpstr>
      <vt:lpstr>“12. Interference with Transmission of Universal Forces – There can be interference with transmission of universal forces.”</vt:lpstr>
      <vt:lpstr>“13. The Function of Matter – The function of matter is to express force.”</vt:lpstr>
      <vt:lpstr>“14. Universal Life – Force is manifested by motion in matter; all matter has motion, therefore there is universal life in all matter.”</vt:lpstr>
      <vt:lpstr>“15. No Motion without the Effort of Force – Matter can have no motion without the application of force by intelligence.”</vt:lpstr>
      <vt:lpstr>“16. Intelligence in both Organic and Inorganic Matter – Universal Intelligence gives force to both organic and inorganic matter.”</vt:lpstr>
      <vt:lpstr>“17. Cause and Effect – Every effect has a cause and every cause has effects.”</vt:lpstr>
      <vt:lpstr>“18. Evidence of Life – The signs of life are evidence of the intelligence of life.”</vt:lpstr>
      <vt:lpstr>“19. Organic Matter – The material of the body of a “living thing” is organized matter.”</vt:lpstr>
      <vt:lpstr>“20. Innate Intelligence – A “living thing” has an inborn intelligence within its body, called Innate Intelligence.”</vt:lpstr>
      <vt:lpstr>“21. The Mission of Innate Intelligence – The mission of Innate Intelligence is to maintain the material of the body of a “living thing” in active organization.”</vt:lpstr>
      <vt:lpstr>“22. The Amount of Innate intelligence – There is 100% of Innate Intelligence in every “living thing,” the requisite amount, proportional to its organization.”</vt:lpstr>
      <vt:lpstr>“23. The Function of Innate Intelligence – The function of Innate Intelligence is to adapt universal forces and matter for use in the body, so that all parts of the body will have co-ordinated action for mutual benefit.”</vt:lpstr>
      <vt:lpstr>“24. The Limits of Adaptation – Innate Intelligence adapts forces and matter for the body as long as it can do so without breaking a universal law, or Innate Intelligence is limited by the limitations of matter.”</vt:lpstr>
      <vt:lpstr>“25. The Character of Innate Forces – The forces of Innate Intelligence never injure or destroy the structures in which they work.”</vt:lpstr>
      <vt:lpstr>“26. Comparison of Universal and Innate Forces – In order to carry on the universal cycle of life, Universal forces are destructive, and Innate forces constructive, as regards structural matter.”</vt:lpstr>
      <vt:lpstr>“27. The Normality of Innate Intelligence – Innate Intelligence is always normal and its function is always normal.”</vt:lpstr>
      <vt:lpstr>“28. The Conductors of Innate Forces – The forces of Innate Intelligence operate through or over the nerve system in animal bodies.”</vt:lpstr>
      <vt:lpstr>“29. Interference with Transmission of Innate Forces – There can be interference with the transmission of Innate forces.”</vt:lpstr>
      <vt:lpstr>“30. The Causes of Dis-ease – Interference with the transmission of Innate forces causes incoordination or dis-ease.”</vt:lpstr>
      <vt:lpstr>“30. The Causes of Dis-ease – Interference with the transmission of Innate forces causes incoordination or dis-ease.”</vt:lpstr>
      <vt:lpstr>“31. Subluxations – Interference with transmission in the body is always directly or indirectly due to subluxations in the spinal column.”</vt:lpstr>
      <vt:lpstr>“32. The Principle of Coordination – Coordination is the principle of harmonious action of all the parts of an organism, in fulfilling their offices and purposes.”</vt:lpstr>
      <vt:lpstr>“33. The Law of Demand and Supply – The Law of Demand and Supply is existent in the body in its ideal state; wherein the “clearing house,” is the brain, Innate the virtuous “banker,” brain cells “clerks,” and nerve cells “messengers”.”</vt:lpstr>
      <vt:lpstr>“Let food be thy medicine and medicine be thy food.”</vt:lpstr>
      <vt:lpstr>“Wherever the art of Medicine is loved, there is also a love of Humanity.”</vt:lpstr>
      <vt:lpstr>“Walking is man's best medicine.”</vt:lpstr>
      <vt:lpstr>“As to diseases, make a habit of two things — to help, or at least, to do no harm.”</vt:lpstr>
      <vt:lpstr>“The life so short, the craft so long to learn.”</vt:lpstr>
      <vt:lpstr>“It is far more important to know what person the disease has than what disease the person has.”</vt:lpstr>
      <vt:lpstr>“A wise man should consider that health is the greatest of human blessings, and learn how by his own thought to derive benefit from his illnesses.”</vt:lpstr>
      <vt:lpstr>“The natural healing force within each of us is the greatest force in getting well.”</vt:lpstr>
      <vt:lpstr>“That which is used - develops. That which is not used wastes away.”</vt:lpstr>
      <vt:lpstr>“Everything in excess is opposed by nature.”</vt:lpstr>
      <vt:lpstr>“If you are in a bad mood go for a walk. If you are still in a bad mood go for another walk.”</vt:lpstr>
      <vt:lpstr>“Healing is a matter of time, but it is sometimes also a matter of opportunity.”</vt:lpstr>
      <vt:lpstr>“All parts of the body which have a function, if used in moderation and exercised in labors in which each is accustomed, become thereby healthy, well developed and age more slowly, but if unused they become liable to disease, defective in growth and age quickly.”</vt:lpstr>
      <vt:lpstr>“If we could give every individual the right amount of nourishment and exercise, not too little and not too much, we would have found the safest way to health.”</vt:lpstr>
      <vt:lpstr>“The soul is the same in all living creatures, although the body of each is different.”</vt:lpstr>
      <vt:lpstr>“You will never be able to escape from your heart. So it’s better to listen to what it has to say.”</vt:lpstr>
      <vt:lpstr>“Every blessing ignored becomes a curse.”</vt:lpstr>
      <vt:lpstr>“When we strive to become better than we are, everything around us becomes better too.”</vt:lpstr>
      <vt:lpstr>“It’s the simple things in life that are the most extraordinary; only wise men are able to understand them.”</vt:lpstr>
      <vt:lpstr>“No matter what he does, every person on earth plays a central role in the history of the world. And normally he doesn’t know it.”</vt:lpstr>
      <vt:lpstr>“And, when you can’t go back, you have to worry only about the best way of moving forward.”</vt:lpstr>
      <vt:lpstr>“There is only one thing that makes a dream impossible to achieve: the fear of failure.”</vt:lpstr>
      <vt:lpstr>“Intuition is really a sudden immersion of the soul into the universal current of life.”</vt:lpstr>
      <vt:lpstr>“Everyone seems to have a clear idea of how other people should lead their lives, but none about his or her own.”</vt:lpstr>
      <vt:lpstr>“It’s the possibility of having a dream come true that makes life interesting.”</vt:lpstr>
      <vt:lpstr>“Everything that happens once can never happen again. But everything that happens twice will surely happen a third time.”</vt:lpstr>
      <vt:lpstr>“To realize one’s destiny is a person’s only obligation.”</vt:lpstr>
      <vt:lpstr>“So, I love you because the entire universe conspired to help me find you.”</vt:lpstr>
      <vt:lpstr>“This is what we call love. When you are loved, you can do anything in creation. When you are loved, there’s no need at all to understand what’s happening, because everything happens within you . . .”</vt:lpstr>
      <vt:lpstr>“I don’t live in either my past or my future. I’m interested only in the present. If you can concentrate always on the present, you’ll be a happy man. Life will be a party for you, a grand festival, because life is the moment we’re living now.”</vt:lpstr>
      <vt:lpstr>“Making a decision was only the beginning of things. When someone makes a decision, he is really diving into a strong current that will carry him to places he had never dreamed of when he first made the decision.”</vt:lpstr>
      <vt:lpstr>“And, when you want something, all the universe conspires in helping you to achieve it.”</vt:lpstr>
      <vt:lpstr>“Because when we love, we always strive to become better than we are.”</vt:lpstr>
      <vt:lpstr>“One is loved because one is loved. No reason is needed for loving.”</vt:lpstr>
      <vt:lpstr>“If you start by promising what you don’t even have yet, you’ll lose your desire to work towards getting it.”</vt:lpstr>
      <vt:lpstr>“There is only one way to learn. It’s through action. Everything you need to know you have learned through your journey.”</vt:lpstr>
      <vt:lpstr>“Be Impeccable With Your Word. Speak with integrity. Say only what you mean. Avoid using the word to speak against yourself or to gossip about others. Use the power of your word in the direction of truth and love.”</vt:lpstr>
      <vt:lpstr>“Don't Take Anything Personally. Nothing others do is because of you. What others say and do is a projection of their own reality, their own dream. When you are immune to the opinions and actions of others, you won't be the victim of needless suffering.”</vt:lpstr>
      <vt:lpstr>“Always Do Your Best. Your best is going to change from moment to moment; it will be different when you are healthy as opposed to sick. Under any circumstance, simply do your best, and you will avoid self-judgment, self-abuse and regret.”</vt:lpstr>
      <vt:lpstr>“Don't Make Assumptions. Find the courage to ask questions and to express what you really want. Communicate with others as clearly as you can to avoid misunderstandings, sadness and drama. With just this one agreement, you can completely transform your life.”</vt:lpstr>
      <vt:lpstr>“People like to say that the conflict is between good and evil. The real conflict is between truth and lies.”</vt:lpstr>
      <vt:lpstr>“We only see what we want to see; we only hear what we want to hear. Our belief system is just like a mirror that only shows us what we believe.”</vt:lpstr>
      <vt:lpstr>“Life is like dancing. If we have a big floor, many people will dance. Some will get angry when the rhythm changes. But life is changing all the time.”</vt:lpstr>
      <vt:lpstr>“Every human is an artist. The dream of your life is to make beautiful art.”</vt:lpstr>
      <vt:lpstr>“Just imagine becoming the way you used to be as a very young child, before you understood the meaning of any word, before opinions took over your mind. The real you is loving, joyful, and free. The real you is just like a flower, just like the wind, just like the ocean, just like the sun.”</vt:lpstr>
      <vt:lpstr>“When we believe in lies, we cannot see the truth, so we make thousands of assumptions and we take them as truth. One of the biggest assumptions we make is that the lies we believe are the truth!”</vt:lpstr>
      <vt:lpstr>“Everyone can rise above their circumstances and achieve success if they are dedicated to and passionate about what they do”</vt:lpstr>
      <vt:lpstr>“It always seems impossible, until it is done.”</vt:lpstr>
      <vt:lpstr>“Lead from the back – and let others believe they are in front.”</vt:lpstr>
      <vt:lpstr>“I have always believed exercise is a key not only to physical health but to peace of mind.”</vt:lpstr>
      <vt:lpstr>“What counts in life is not the mere fact that we have lived. It is what difference we have made to the lives of others that will determine the significance of the life we lead.”</vt:lpstr>
      <vt:lpstr>“I am fundamentally an optimist. Part of being optimistic is keeping one’s head pointed toward the sun, one’s feet moving forward. There were many dark moments when my faith in humanity was sorely tested, but I would not and could not give myself up to despair. That way lays defeat and death.”</vt:lpstr>
      <vt:lpstr>“Education is the most powerful weapon which you can use to change the world.”</vt:lpstr>
      <vt:lpstr>“Do not judge me by my successes, judge me by how many times I fell down and got back up again.”</vt:lpstr>
      <vt:lpstr>“We must use time wisely and forever realize that the time is always ripe to do right.”</vt:lpstr>
      <vt:lpstr>“I like friends who have independent minds because they tend to make you see problems from all angles.”</vt:lpstr>
      <vt:lpstr>“No one is born hating another person because of the colour of his skin, or his background, or his religion. People must learn to hate, and if they can learn to hate, they can be taught to love, for love comes more naturally to the human heart than its opposite.”</vt:lpstr>
      <vt:lpstr>“Be the change that you wish to see in the world.”</vt:lpstr>
      <vt:lpstr>“An ounce of patience is worth more than a tonne of preaching.”</vt:lpstr>
      <vt:lpstr>“In a gentle way, you can shake the world.”</vt:lpstr>
      <vt:lpstr>“The greatness of a nation and its moral progress can be judged by the way its animals are treated.”</vt:lpstr>
      <vt:lpstr>“The greatness of a nation and its moral progress can be judged by the way its animals are treated.”</vt:lpstr>
      <vt:lpstr>“Happiness is when what you think, what you say, and what you do are in harmony.”</vt:lpstr>
      <vt:lpstr>“The weak can never forgive. Forgiveness is the attribute of the strong.”</vt:lpstr>
      <vt:lpstr>“An eye for an eye only ends up making the whole world blind.”</vt:lpstr>
      <vt:lpstr>“You must not lose faith in humanity. Humanity is an ocean; if a few drops of the ocean are dirty, the ocean does not become dirty.”</vt:lpstr>
      <vt:lpstr>“See the good in people and help them.”</vt:lpstr>
      <vt:lpstr>More to be added soon…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Healing Mindset Quotes</dc:title>
  <dc:creator>Gage Faulkner</dc:creator>
  <cp:lastModifiedBy>Gage Faulkner</cp:lastModifiedBy>
  <cp:revision>29</cp:revision>
  <dcterms:created xsi:type="dcterms:W3CDTF">2023-07-31T17:01:59Z</dcterms:created>
  <dcterms:modified xsi:type="dcterms:W3CDTF">2023-10-18T18:02:17Z</dcterms:modified>
</cp:coreProperties>
</file>