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3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256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83" r:id="rId19"/>
    <p:sldId id="284" r:id="rId20"/>
    <p:sldId id="285" r:id="rId21"/>
    <p:sldId id="286" r:id="rId22"/>
    <p:sldId id="287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02A618-93B7-497A-AB98-D213796A8174}" v="1029" dt="2019-10-15T16:35:16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EF42A-60C9-4A33-BB75-3B4182EF248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A7DFFA4-532E-4288-A959-BF4DEDFDEF8E}">
      <dgm:prSet/>
      <dgm:spPr/>
      <dgm:t>
        <a:bodyPr/>
        <a:lstStyle/>
        <a:p>
          <a:r>
            <a:rPr lang="en-US" dirty="0"/>
            <a:t>A rough estimate of how much the home is worth</a:t>
          </a:r>
        </a:p>
      </dgm:t>
    </dgm:pt>
    <dgm:pt modelId="{DE0718A9-FD33-43C6-902F-74C6EE1095AD}" type="parTrans" cxnId="{F35A088A-5214-4AAB-A017-52C4D6902D1F}">
      <dgm:prSet/>
      <dgm:spPr/>
      <dgm:t>
        <a:bodyPr/>
        <a:lstStyle/>
        <a:p>
          <a:endParaRPr lang="en-US"/>
        </a:p>
      </dgm:t>
    </dgm:pt>
    <dgm:pt modelId="{C8E9D4B7-9482-416B-A441-502862E6289F}" type="sibTrans" cxnId="{F35A088A-5214-4AAB-A017-52C4D6902D1F}">
      <dgm:prSet/>
      <dgm:spPr/>
      <dgm:t>
        <a:bodyPr/>
        <a:lstStyle/>
        <a:p>
          <a:endParaRPr lang="en-US"/>
        </a:p>
      </dgm:t>
    </dgm:pt>
    <dgm:pt modelId="{199C6E0C-A50A-4D63-89C0-818E51C2F992}">
      <dgm:prSet/>
      <dgm:spPr/>
      <dgm:t>
        <a:bodyPr/>
        <a:lstStyle/>
        <a:p>
          <a:r>
            <a:rPr lang="en-US"/>
            <a:t>Appraisals are required by lenders before a home loan can be signed</a:t>
          </a:r>
        </a:p>
      </dgm:t>
    </dgm:pt>
    <dgm:pt modelId="{010AB377-9B28-45C7-9399-934A405D6C47}" type="parTrans" cxnId="{AFC31C7F-BCB4-4C9C-9F87-A017CCFDD136}">
      <dgm:prSet/>
      <dgm:spPr/>
      <dgm:t>
        <a:bodyPr/>
        <a:lstStyle/>
        <a:p>
          <a:endParaRPr lang="en-US"/>
        </a:p>
      </dgm:t>
    </dgm:pt>
    <dgm:pt modelId="{4FD9A5C0-9419-4F09-A860-57D2DCC3E404}" type="sibTrans" cxnId="{AFC31C7F-BCB4-4C9C-9F87-A017CCFDD136}">
      <dgm:prSet/>
      <dgm:spPr/>
      <dgm:t>
        <a:bodyPr/>
        <a:lstStyle/>
        <a:p>
          <a:endParaRPr lang="en-US"/>
        </a:p>
      </dgm:t>
    </dgm:pt>
    <dgm:pt modelId="{A37743AA-FE67-4279-96FF-075A65559689}">
      <dgm:prSet/>
      <dgm:spPr/>
      <dgm:t>
        <a:bodyPr/>
        <a:lstStyle/>
        <a:p>
          <a:r>
            <a:rPr lang="en-US"/>
            <a:t>The appraisal tells the lender how much can be loaned to the borrower</a:t>
          </a:r>
        </a:p>
      </dgm:t>
    </dgm:pt>
    <dgm:pt modelId="{B4120B3E-32A1-4D12-A5CD-099A0E6D5B94}" type="parTrans" cxnId="{2D554213-605D-4C96-9274-7B0F7E34ADFA}">
      <dgm:prSet/>
      <dgm:spPr/>
      <dgm:t>
        <a:bodyPr/>
        <a:lstStyle/>
        <a:p>
          <a:endParaRPr lang="en-US"/>
        </a:p>
      </dgm:t>
    </dgm:pt>
    <dgm:pt modelId="{E68D24F0-1F99-4818-A983-38D35613E1BC}" type="sibTrans" cxnId="{2D554213-605D-4C96-9274-7B0F7E34ADFA}">
      <dgm:prSet/>
      <dgm:spPr/>
      <dgm:t>
        <a:bodyPr/>
        <a:lstStyle/>
        <a:p>
          <a:endParaRPr lang="en-US"/>
        </a:p>
      </dgm:t>
    </dgm:pt>
    <dgm:pt modelId="{5013A9F0-69BA-4CE6-8DC4-8877EB67BFDC}">
      <dgm:prSet/>
      <dgm:spPr/>
      <dgm:t>
        <a:bodyPr/>
        <a:lstStyle/>
        <a:p>
          <a:r>
            <a:rPr lang="en-US"/>
            <a:t>Appraisals come from an independent third party, not the lender</a:t>
          </a:r>
        </a:p>
      </dgm:t>
    </dgm:pt>
    <dgm:pt modelId="{61B7027C-5C7D-4601-9E4E-79B5610D9419}" type="parTrans" cxnId="{7AF6A21D-A354-48A0-AB23-C4DB05D4CFBF}">
      <dgm:prSet/>
      <dgm:spPr/>
      <dgm:t>
        <a:bodyPr/>
        <a:lstStyle/>
        <a:p>
          <a:endParaRPr lang="en-US"/>
        </a:p>
      </dgm:t>
    </dgm:pt>
    <dgm:pt modelId="{2014F2D6-70E3-4206-AE3E-8438AEF44BD2}" type="sibTrans" cxnId="{7AF6A21D-A354-48A0-AB23-C4DB05D4CFBF}">
      <dgm:prSet/>
      <dgm:spPr/>
      <dgm:t>
        <a:bodyPr/>
        <a:lstStyle/>
        <a:p>
          <a:endParaRPr lang="en-US"/>
        </a:p>
      </dgm:t>
    </dgm:pt>
    <dgm:pt modelId="{47573C9C-6EC7-425B-AC77-3B624D9F28DD}" type="pres">
      <dgm:prSet presAssocID="{E0DEF42A-60C9-4A33-BB75-3B4182EF2488}" presName="linear" presStyleCnt="0">
        <dgm:presLayoutVars>
          <dgm:animLvl val="lvl"/>
          <dgm:resizeHandles val="exact"/>
        </dgm:presLayoutVars>
      </dgm:prSet>
      <dgm:spPr/>
    </dgm:pt>
    <dgm:pt modelId="{EBCBA6F1-65F0-4194-B602-17DD67FB5EC2}" type="pres">
      <dgm:prSet presAssocID="{1A7DFFA4-532E-4288-A959-BF4DEDFDEF8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FFBFD05-D430-43F5-B8AE-516555DDBDEF}" type="pres">
      <dgm:prSet presAssocID="{C8E9D4B7-9482-416B-A441-502862E6289F}" presName="spacer" presStyleCnt="0"/>
      <dgm:spPr/>
    </dgm:pt>
    <dgm:pt modelId="{875B3532-C19B-44B1-BC52-79588DCCC5C3}" type="pres">
      <dgm:prSet presAssocID="{199C6E0C-A50A-4D63-89C0-818E51C2F99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A4318B2-7D44-4B7E-8FD3-E4A92C190D1E}" type="pres">
      <dgm:prSet presAssocID="{4FD9A5C0-9419-4F09-A860-57D2DCC3E404}" presName="spacer" presStyleCnt="0"/>
      <dgm:spPr/>
    </dgm:pt>
    <dgm:pt modelId="{BFAB04F9-E78A-49C0-88C1-EA6AE5AB04A7}" type="pres">
      <dgm:prSet presAssocID="{A37743AA-FE67-4279-96FF-075A6555968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001D224-81C3-49C5-9FFB-DAF8D6AC0C99}" type="pres">
      <dgm:prSet presAssocID="{E68D24F0-1F99-4818-A983-38D35613E1BC}" presName="spacer" presStyleCnt="0"/>
      <dgm:spPr/>
    </dgm:pt>
    <dgm:pt modelId="{D1407B29-2B2E-468E-9088-8E2AEAA84E02}" type="pres">
      <dgm:prSet presAssocID="{5013A9F0-69BA-4CE6-8DC4-8877EB67BFD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D554213-605D-4C96-9274-7B0F7E34ADFA}" srcId="{E0DEF42A-60C9-4A33-BB75-3B4182EF2488}" destId="{A37743AA-FE67-4279-96FF-075A65559689}" srcOrd="2" destOrd="0" parTransId="{B4120B3E-32A1-4D12-A5CD-099A0E6D5B94}" sibTransId="{E68D24F0-1F99-4818-A983-38D35613E1BC}"/>
    <dgm:cxn modelId="{7AF6A21D-A354-48A0-AB23-C4DB05D4CFBF}" srcId="{E0DEF42A-60C9-4A33-BB75-3B4182EF2488}" destId="{5013A9F0-69BA-4CE6-8DC4-8877EB67BFDC}" srcOrd="3" destOrd="0" parTransId="{61B7027C-5C7D-4601-9E4E-79B5610D9419}" sibTransId="{2014F2D6-70E3-4206-AE3E-8438AEF44BD2}"/>
    <dgm:cxn modelId="{A5E48C2E-6910-4100-835E-8016B43C7EEA}" type="presOf" srcId="{E0DEF42A-60C9-4A33-BB75-3B4182EF2488}" destId="{47573C9C-6EC7-425B-AC77-3B624D9F28DD}" srcOrd="0" destOrd="0" presId="urn:microsoft.com/office/officeart/2005/8/layout/vList2"/>
    <dgm:cxn modelId="{CC8AE55B-20AA-4359-9F8D-C7E97F2BF341}" type="presOf" srcId="{1A7DFFA4-532E-4288-A959-BF4DEDFDEF8E}" destId="{EBCBA6F1-65F0-4194-B602-17DD67FB5EC2}" srcOrd="0" destOrd="0" presId="urn:microsoft.com/office/officeart/2005/8/layout/vList2"/>
    <dgm:cxn modelId="{F036E378-E7FF-443F-A5C1-9A79AFE502F6}" type="presOf" srcId="{A37743AA-FE67-4279-96FF-075A65559689}" destId="{BFAB04F9-E78A-49C0-88C1-EA6AE5AB04A7}" srcOrd="0" destOrd="0" presId="urn:microsoft.com/office/officeart/2005/8/layout/vList2"/>
    <dgm:cxn modelId="{AFC31C7F-BCB4-4C9C-9F87-A017CCFDD136}" srcId="{E0DEF42A-60C9-4A33-BB75-3B4182EF2488}" destId="{199C6E0C-A50A-4D63-89C0-818E51C2F992}" srcOrd="1" destOrd="0" parTransId="{010AB377-9B28-45C7-9399-934A405D6C47}" sibTransId="{4FD9A5C0-9419-4F09-A860-57D2DCC3E404}"/>
    <dgm:cxn modelId="{D107BA81-4117-4027-BBD8-E62D2C4A6386}" type="presOf" srcId="{199C6E0C-A50A-4D63-89C0-818E51C2F992}" destId="{875B3532-C19B-44B1-BC52-79588DCCC5C3}" srcOrd="0" destOrd="0" presId="urn:microsoft.com/office/officeart/2005/8/layout/vList2"/>
    <dgm:cxn modelId="{F35A088A-5214-4AAB-A017-52C4D6902D1F}" srcId="{E0DEF42A-60C9-4A33-BB75-3B4182EF2488}" destId="{1A7DFFA4-532E-4288-A959-BF4DEDFDEF8E}" srcOrd="0" destOrd="0" parTransId="{DE0718A9-FD33-43C6-902F-74C6EE1095AD}" sibTransId="{C8E9D4B7-9482-416B-A441-502862E6289F}"/>
    <dgm:cxn modelId="{3A691BBB-5731-4369-8BA4-F49B15DB0273}" type="presOf" srcId="{5013A9F0-69BA-4CE6-8DC4-8877EB67BFDC}" destId="{D1407B29-2B2E-468E-9088-8E2AEAA84E02}" srcOrd="0" destOrd="0" presId="urn:microsoft.com/office/officeart/2005/8/layout/vList2"/>
    <dgm:cxn modelId="{216346AB-8241-4A29-86FD-26E281212799}" type="presParOf" srcId="{47573C9C-6EC7-425B-AC77-3B624D9F28DD}" destId="{EBCBA6F1-65F0-4194-B602-17DD67FB5EC2}" srcOrd="0" destOrd="0" presId="urn:microsoft.com/office/officeart/2005/8/layout/vList2"/>
    <dgm:cxn modelId="{D10A30A6-2F42-438C-9CC8-0E620EE05860}" type="presParOf" srcId="{47573C9C-6EC7-425B-AC77-3B624D9F28DD}" destId="{3FFBFD05-D430-43F5-B8AE-516555DDBDEF}" srcOrd="1" destOrd="0" presId="urn:microsoft.com/office/officeart/2005/8/layout/vList2"/>
    <dgm:cxn modelId="{EA02F8E3-42F7-4B36-871B-EFC17FAF1D60}" type="presParOf" srcId="{47573C9C-6EC7-425B-AC77-3B624D9F28DD}" destId="{875B3532-C19B-44B1-BC52-79588DCCC5C3}" srcOrd="2" destOrd="0" presId="urn:microsoft.com/office/officeart/2005/8/layout/vList2"/>
    <dgm:cxn modelId="{940F9067-461C-4BB7-9746-6350972EDC89}" type="presParOf" srcId="{47573C9C-6EC7-425B-AC77-3B624D9F28DD}" destId="{9A4318B2-7D44-4B7E-8FD3-E4A92C190D1E}" srcOrd="3" destOrd="0" presId="urn:microsoft.com/office/officeart/2005/8/layout/vList2"/>
    <dgm:cxn modelId="{44509E93-A541-4CEA-A67C-1B46B818D7F9}" type="presParOf" srcId="{47573C9C-6EC7-425B-AC77-3B624D9F28DD}" destId="{BFAB04F9-E78A-49C0-88C1-EA6AE5AB04A7}" srcOrd="4" destOrd="0" presId="urn:microsoft.com/office/officeart/2005/8/layout/vList2"/>
    <dgm:cxn modelId="{79E8131A-7EB7-4F25-A09C-945993F9FA55}" type="presParOf" srcId="{47573C9C-6EC7-425B-AC77-3B624D9F28DD}" destId="{6001D224-81C3-49C5-9FFB-DAF8D6AC0C99}" srcOrd="5" destOrd="0" presId="urn:microsoft.com/office/officeart/2005/8/layout/vList2"/>
    <dgm:cxn modelId="{7BC6DE18-A078-4E5A-B140-C34716ED4788}" type="presParOf" srcId="{47573C9C-6EC7-425B-AC77-3B624D9F28DD}" destId="{D1407B29-2B2E-468E-9088-8E2AEAA84E0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0D134F3-2918-44FB-8B58-2C73A680897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B68B0C-730E-43DE-9369-2D1D31D5584C}">
      <dgm:prSet/>
      <dgm:spPr/>
      <dgm:t>
        <a:bodyPr/>
        <a:lstStyle/>
        <a:p>
          <a:r>
            <a:rPr lang="en-US"/>
            <a:t>Type of protection that compensates for home damages during a covered peril</a:t>
          </a:r>
        </a:p>
      </dgm:t>
    </dgm:pt>
    <dgm:pt modelId="{68116F99-D069-4656-977C-FCE7B89F5FD4}" type="parTrans" cxnId="{0537EC20-2D90-4B16-8470-F914A810AD93}">
      <dgm:prSet/>
      <dgm:spPr/>
      <dgm:t>
        <a:bodyPr/>
        <a:lstStyle/>
        <a:p>
          <a:endParaRPr lang="en-US"/>
        </a:p>
      </dgm:t>
    </dgm:pt>
    <dgm:pt modelId="{E5C06474-CBCB-421D-A982-3BBBB76CFAAD}" type="sibTrans" cxnId="{0537EC20-2D90-4B16-8470-F914A810AD93}">
      <dgm:prSet/>
      <dgm:spPr/>
      <dgm:t>
        <a:bodyPr/>
        <a:lstStyle/>
        <a:p>
          <a:endParaRPr lang="en-US"/>
        </a:p>
      </dgm:t>
    </dgm:pt>
    <dgm:pt modelId="{1992429E-DB5F-4BBE-B100-DD6285374086}">
      <dgm:prSet/>
      <dgm:spPr/>
      <dgm:t>
        <a:bodyPr/>
        <a:lstStyle/>
        <a:p>
          <a:r>
            <a:rPr lang="en-US"/>
            <a:t>A monthly premium is paid to an insurance provider in exchange for coverage</a:t>
          </a:r>
        </a:p>
      </dgm:t>
    </dgm:pt>
    <dgm:pt modelId="{8770CE22-F946-4B05-A168-685B6B88EA72}" type="parTrans" cxnId="{EC26362F-92E8-4664-9737-7E2923865621}">
      <dgm:prSet/>
      <dgm:spPr/>
      <dgm:t>
        <a:bodyPr/>
        <a:lstStyle/>
        <a:p>
          <a:endParaRPr lang="en-US"/>
        </a:p>
      </dgm:t>
    </dgm:pt>
    <dgm:pt modelId="{726F5FDD-EA59-4AEF-9786-F614EDCDCD64}" type="sibTrans" cxnId="{EC26362F-92E8-4664-9737-7E2923865621}">
      <dgm:prSet/>
      <dgm:spPr/>
      <dgm:t>
        <a:bodyPr/>
        <a:lstStyle/>
        <a:p>
          <a:endParaRPr lang="en-US"/>
        </a:p>
      </dgm:t>
    </dgm:pt>
    <dgm:pt modelId="{A43D01F1-C55B-40EE-ABBF-4D0ED772E656}">
      <dgm:prSet/>
      <dgm:spPr/>
      <dgm:t>
        <a:bodyPr/>
        <a:lstStyle/>
        <a:p>
          <a:r>
            <a:rPr lang="en-US"/>
            <a:t>Although it is not legally required, mortgage lenders may require a certain level of coverage for the life of the loan </a:t>
          </a:r>
        </a:p>
      </dgm:t>
    </dgm:pt>
    <dgm:pt modelId="{A3221B97-E0B1-4CC5-8055-163101E892A5}" type="parTrans" cxnId="{7F35E3FB-3D20-4B85-9062-ABE7B70354EE}">
      <dgm:prSet/>
      <dgm:spPr/>
      <dgm:t>
        <a:bodyPr/>
        <a:lstStyle/>
        <a:p>
          <a:endParaRPr lang="en-US"/>
        </a:p>
      </dgm:t>
    </dgm:pt>
    <dgm:pt modelId="{C320ADE4-C6E0-4A1B-A7CE-4589CE919A02}" type="sibTrans" cxnId="{7F35E3FB-3D20-4B85-9062-ABE7B70354EE}">
      <dgm:prSet/>
      <dgm:spPr/>
      <dgm:t>
        <a:bodyPr/>
        <a:lstStyle/>
        <a:p>
          <a:endParaRPr lang="en-US"/>
        </a:p>
      </dgm:t>
    </dgm:pt>
    <dgm:pt modelId="{CF51C98E-44D2-4AB2-8F5C-19FF1E0030B9}" type="pres">
      <dgm:prSet presAssocID="{30D134F3-2918-44FB-8B58-2C73A680897F}" presName="linear" presStyleCnt="0">
        <dgm:presLayoutVars>
          <dgm:animLvl val="lvl"/>
          <dgm:resizeHandles val="exact"/>
        </dgm:presLayoutVars>
      </dgm:prSet>
      <dgm:spPr/>
    </dgm:pt>
    <dgm:pt modelId="{849A6350-B77C-4414-8F4A-6A394670F9EE}" type="pres">
      <dgm:prSet presAssocID="{FDB68B0C-730E-43DE-9369-2D1D31D5584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CEAC9A4-E3B0-45EC-8CE7-8F8D4233C9D4}" type="pres">
      <dgm:prSet presAssocID="{E5C06474-CBCB-421D-A982-3BBBB76CFAAD}" presName="spacer" presStyleCnt="0"/>
      <dgm:spPr/>
    </dgm:pt>
    <dgm:pt modelId="{038DA9EE-E708-404A-89E1-7270FA1D1A51}" type="pres">
      <dgm:prSet presAssocID="{1992429E-DB5F-4BBE-B100-DD628537408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216D337-DBA8-4965-BB41-96CC3E8B835C}" type="pres">
      <dgm:prSet presAssocID="{726F5FDD-EA59-4AEF-9786-F614EDCDCD64}" presName="spacer" presStyleCnt="0"/>
      <dgm:spPr/>
    </dgm:pt>
    <dgm:pt modelId="{A9BA16F9-AC16-47F2-AC0C-1CA7EFE79F3E}" type="pres">
      <dgm:prSet presAssocID="{A43D01F1-C55B-40EE-ABBF-4D0ED772E65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6AA571E-26D6-45F8-A36B-24A56000ED66}" type="presOf" srcId="{A43D01F1-C55B-40EE-ABBF-4D0ED772E656}" destId="{A9BA16F9-AC16-47F2-AC0C-1CA7EFE79F3E}" srcOrd="0" destOrd="0" presId="urn:microsoft.com/office/officeart/2005/8/layout/vList2"/>
    <dgm:cxn modelId="{0537EC20-2D90-4B16-8470-F914A810AD93}" srcId="{30D134F3-2918-44FB-8B58-2C73A680897F}" destId="{FDB68B0C-730E-43DE-9369-2D1D31D5584C}" srcOrd="0" destOrd="0" parTransId="{68116F99-D069-4656-977C-FCE7B89F5FD4}" sibTransId="{E5C06474-CBCB-421D-A982-3BBBB76CFAAD}"/>
    <dgm:cxn modelId="{EC26362F-92E8-4664-9737-7E2923865621}" srcId="{30D134F3-2918-44FB-8B58-2C73A680897F}" destId="{1992429E-DB5F-4BBE-B100-DD6285374086}" srcOrd="1" destOrd="0" parTransId="{8770CE22-F946-4B05-A168-685B6B88EA72}" sibTransId="{726F5FDD-EA59-4AEF-9786-F614EDCDCD64}"/>
    <dgm:cxn modelId="{A60F8B32-EF61-4355-B37D-94516E13024A}" type="presOf" srcId="{1992429E-DB5F-4BBE-B100-DD6285374086}" destId="{038DA9EE-E708-404A-89E1-7270FA1D1A51}" srcOrd="0" destOrd="0" presId="urn:microsoft.com/office/officeart/2005/8/layout/vList2"/>
    <dgm:cxn modelId="{2644DA98-241D-4368-805F-D8E7A927E0E5}" type="presOf" srcId="{30D134F3-2918-44FB-8B58-2C73A680897F}" destId="{CF51C98E-44D2-4AB2-8F5C-19FF1E0030B9}" srcOrd="0" destOrd="0" presId="urn:microsoft.com/office/officeart/2005/8/layout/vList2"/>
    <dgm:cxn modelId="{DC4F28CC-DC4F-494C-82D3-67B163904BC6}" type="presOf" srcId="{FDB68B0C-730E-43DE-9369-2D1D31D5584C}" destId="{849A6350-B77C-4414-8F4A-6A394670F9EE}" srcOrd="0" destOrd="0" presId="urn:microsoft.com/office/officeart/2005/8/layout/vList2"/>
    <dgm:cxn modelId="{7F35E3FB-3D20-4B85-9062-ABE7B70354EE}" srcId="{30D134F3-2918-44FB-8B58-2C73A680897F}" destId="{A43D01F1-C55B-40EE-ABBF-4D0ED772E656}" srcOrd="2" destOrd="0" parTransId="{A3221B97-E0B1-4CC5-8055-163101E892A5}" sibTransId="{C320ADE4-C6E0-4A1B-A7CE-4589CE919A02}"/>
    <dgm:cxn modelId="{DC097894-B2F4-4A17-A4F4-0322D6B9D19A}" type="presParOf" srcId="{CF51C98E-44D2-4AB2-8F5C-19FF1E0030B9}" destId="{849A6350-B77C-4414-8F4A-6A394670F9EE}" srcOrd="0" destOrd="0" presId="urn:microsoft.com/office/officeart/2005/8/layout/vList2"/>
    <dgm:cxn modelId="{F3315D60-3745-46F9-A03D-E1C46B87F0BE}" type="presParOf" srcId="{CF51C98E-44D2-4AB2-8F5C-19FF1E0030B9}" destId="{1CEAC9A4-E3B0-45EC-8CE7-8F8D4233C9D4}" srcOrd="1" destOrd="0" presId="urn:microsoft.com/office/officeart/2005/8/layout/vList2"/>
    <dgm:cxn modelId="{3BE97F12-8403-41B9-8F4D-138E315F008C}" type="presParOf" srcId="{CF51C98E-44D2-4AB2-8F5C-19FF1E0030B9}" destId="{038DA9EE-E708-404A-89E1-7270FA1D1A51}" srcOrd="2" destOrd="0" presId="urn:microsoft.com/office/officeart/2005/8/layout/vList2"/>
    <dgm:cxn modelId="{2FA3A572-E4FC-424C-BDA2-BF34C896490A}" type="presParOf" srcId="{CF51C98E-44D2-4AB2-8F5C-19FF1E0030B9}" destId="{F216D337-DBA8-4965-BB41-96CC3E8B835C}" srcOrd="3" destOrd="0" presId="urn:microsoft.com/office/officeart/2005/8/layout/vList2"/>
    <dgm:cxn modelId="{D441644E-56B8-4697-B2C8-0CBBC088B255}" type="presParOf" srcId="{CF51C98E-44D2-4AB2-8F5C-19FF1E0030B9}" destId="{A9BA16F9-AC16-47F2-AC0C-1CA7EFE79F3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050B8AA-6A89-43B9-96E6-172612DDA5C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B4D3877-ACC9-4EEC-9AB8-9D157CAFF11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Windstorms</a:t>
          </a:r>
        </a:p>
      </dgm:t>
    </dgm:pt>
    <dgm:pt modelId="{DF6BEB76-4B02-4981-9ED4-1308F43548AB}" type="parTrans" cxnId="{9D5FEDFF-E53A-4452-BD8E-53B1284FD3ED}">
      <dgm:prSet/>
      <dgm:spPr/>
      <dgm:t>
        <a:bodyPr/>
        <a:lstStyle/>
        <a:p>
          <a:endParaRPr lang="en-US"/>
        </a:p>
      </dgm:t>
    </dgm:pt>
    <dgm:pt modelId="{A937B7D1-2F51-4379-9498-D4A3C4B2C8AA}" type="sibTrans" cxnId="{9D5FEDFF-E53A-4452-BD8E-53B1284FD3ED}">
      <dgm:prSet/>
      <dgm:spPr/>
      <dgm:t>
        <a:bodyPr/>
        <a:lstStyle/>
        <a:p>
          <a:endParaRPr lang="en-US"/>
        </a:p>
      </dgm:t>
    </dgm:pt>
    <dgm:pt modelId="{7FCE24DD-B7C5-42D4-AF61-B0A0E2604D6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Burglary </a:t>
          </a:r>
        </a:p>
      </dgm:t>
    </dgm:pt>
    <dgm:pt modelId="{27F0CBBA-CC12-4C31-A112-11C3E82FA652}" type="parTrans" cxnId="{906F81F0-8A1D-487A-A6E5-0A187917BF2E}">
      <dgm:prSet/>
      <dgm:spPr/>
      <dgm:t>
        <a:bodyPr/>
        <a:lstStyle/>
        <a:p>
          <a:endParaRPr lang="en-US"/>
        </a:p>
      </dgm:t>
    </dgm:pt>
    <dgm:pt modelId="{6EFA0F27-088F-438C-BF7E-BC7B1DCEF653}" type="sibTrans" cxnId="{906F81F0-8A1D-487A-A6E5-0A187917BF2E}">
      <dgm:prSet/>
      <dgm:spPr/>
      <dgm:t>
        <a:bodyPr/>
        <a:lstStyle/>
        <a:p>
          <a:endParaRPr lang="en-US"/>
        </a:p>
      </dgm:t>
    </dgm:pt>
    <dgm:pt modelId="{BC819194-4192-4DF7-A6B9-59B1E28D0EE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Fire</a:t>
          </a:r>
        </a:p>
      </dgm:t>
    </dgm:pt>
    <dgm:pt modelId="{7ED7F515-AD08-4071-99C7-B0122F0D9721}" type="parTrans" cxnId="{25CD969D-B12D-4D91-B859-DACD40D829F6}">
      <dgm:prSet/>
      <dgm:spPr/>
      <dgm:t>
        <a:bodyPr/>
        <a:lstStyle/>
        <a:p>
          <a:endParaRPr lang="en-US"/>
        </a:p>
      </dgm:t>
    </dgm:pt>
    <dgm:pt modelId="{86AADBBE-A592-459A-A3B7-19C4ED45F8C2}" type="sibTrans" cxnId="{25CD969D-B12D-4D91-B859-DACD40D829F6}">
      <dgm:prSet/>
      <dgm:spPr/>
      <dgm:t>
        <a:bodyPr/>
        <a:lstStyle/>
        <a:p>
          <a:endParaRPr lang="en-US"/>
        </a:p>
      </dgm:t>
    </dgm:pt>
    <dgm:pt modelId="{C6481C12-20C6-492B-AE60-B3A58A68F53E}" type="pres">
      <dgm:prSet presAssocID="{9050B8AA-6A89-43B9-96E6-172612DDA5CE}" presName="root" presStyleCnt="0">
        <dgm:presLayoutVars>
          <dgm:dir/>
          <dgm:resizeHandles val="exact"/>
        </dgm:presLayoutVars>
      </dgm:prSet>
      <dgm:spPr/>
    </dgm:pt>
    <dgm:pt modelId="{A8C5A50B-4412-49FF-A589-6B048175169C}" type="pres">
      <dgm:prSet presAssocID="{1B4D3877-ACC9-4EEC-9AB8-9D157CAFF114}" presName="compNode" presStyleCnt="0"/>
      <dgm:spPr/>
    </dgm:pt>
    <dgm:pt modelId="{5C5BBACF-65AC-4178-BD7D-66D41ABAB7F3}" type="pres">
      <dgm:prSet presAssocID="{1B4D3877-ACC9-4EEC-9AB8-9D157CAFF114}" presName="iconBgRect" presStyleLbl="bgShp" presStyleIdx="0" presStyleCnt="3"/>
      <dgm:spPr/>
    </dgm:pt>
    <dgm:pt modelId="{03079633-13B8-4C61-A546-3C7E2A784366}" type="pres">
      <dgm:prSet presAssocID="{1B4D3877-ACC9-4EEC-9AB8-9D157CAFF11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D4C45197-6B45-4EC2-AD5E-9454E3EEFDC7}" type="pres">
      <dgm:prSet presAssocID="{1B4D3877-ACC9-4EEC-9AB8-9D157CAFF114}" presName="spaceRect" presStyleCnt="0"/>
      <dgm:spPr/>
    </dgm:pt>
    <dgm:pt modelId="{25A667D9-369E-48D6-8BE4-937981FA5541}" type="pres">
      <dgm:prSet presAssocID="{1B4D3877-ACC9-4EEC-9AB8-9D157CAFF114}" presName="textRect" presStyleLbl="revTx" presStyleIdx="0" presStyleCnt="3">
        <dgm:presLayoutVars>
          <dgm:chMax val="1"/>
          <dgm:chPref val="1"/>
        </dgm:presLayoutVars>
      </dgm:prSet>
      <dgm:spPr/>
    </dgm:pt>
    <dgm:pt modelId="{002C47E7-A8E8-418A-8D1F-535502F31FC2}" type="pres">
      <dgm:prSet presAssocID="{A937B7D1-2F51-4379-9498-D4A3C4B2C8AA}" presName="sibTrans" presStyleCnt="0"/>
      <dgm:spPr/>
    </dgm:pt>
    <dgm:pt modelId="{9B59F7D5-7C3C-4089-A963-B8119BFD7ADA}" type="pres">
      <dgm:prSet presAssocID="{7FCE24DD-B7C5-42D4-AF61-B0A0E2604D61}" presName="compNode" presStyleCnt="0"/>
      <dgm:spPr/>
    </dgm:pt>
    <dgm:pt modelId="{90785D37-B9C0-4274-A86E-3ACA9F9F80A1}" type="pres">
      <dgm:prSet presAssocID="{7FCE24DD-B7C5-42D4-AF61-B0A0E2604D61}" presName="iconBgRect" presStyleLbl="bgShp" presStyleIdx="1" presStyleCnt="3"/>
      <dgm:spPr/>
    </dgm:pt>
    <dgm:pt modelId="{85C44125-9B87-400E-9E4C-87B2EEA41371}" type="pres">
      <dgm:prSet presAssocID="{7FCE24DD-B7C5-42D4-AF61-B0A0E2604D6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ber"/>
        </a:ext>
      </dgm:extLst>
    </dgm:pt>
    <dgm:pt modelId="{60F2B76E-FC7A-4656-A030-35259C9E922F}" type="pres">
      <dgm:prSet presAssocID="{7FCE24DD-B7C5-42D4-AF61-B0A0E2604D61}" presName="spaceRect" presStyleCnt="0"/>
      <dgm:spPr/>
    </dgm:pt>
    <dgm:pt modelId="{348560C4-50D3-441D-BC85-9DF543D2DFA0}" type="pres">
      <dgm:prSet presAssocID="{7FCE24DD-B7C5-42D4-AF61-B0A0E2604D61}" presName="textRect" presStyleLbl="revTx" presStyleIdx="1" presStyleCnt="3">
        <dgm:presLayoutVars>
          <dgm:chMax val="1"/>
          <dgm:chPref val="1"/>
        </dgm:presLayoutVars>
      </dgm:prSet>
      <dgm:spPr/>
    </dgm:pt>
    <dgm:pt modelId="{0C7B403C-08BB-4649-BC57-C43F75F72296}" type="pres">
      <dgm:prSet presAssocID="{6EFA0F27-088F-438C-BF7E-BC7B1DCEF653}" presName="sibTrans" presStyleCnt="0"/>
      <dgm:spPr/>
    </dgm:pt>
    <dgm:pt modelId="{008818C4-F1D6-42B2-9153-A53339D90563}" type="pres">
      <dgm:prSet presAssocID="{BC819194-4192-4DF7-A6B9-59B1E28D0EEF}" presName="compNode" presStyleCnt="0"/>
      <dgm:spPr/>
    </dgm:pt>
    <dgm:pt modelId="{C4B2E385-8C46-40DE-A082-87E147EAEC15}" type="pres">
      <dgm:prSet presAssocID="{BC819194-4192-4DF7-A6B9-59B1E28D0EEF}" presName="iconBgRect" presStyleLbl="bgShp" presStyleIdx="2" presStyleCnt="3"/>
      <dgm:spPr/>
    </dgm:pt>
    <dgm:pt modelId="{A55D2699-266B-4B02-A6C5-15DADE6175B7}" type="pres">
      <dgm:prSet presAssocID="{BC819194-4192-4DF7-A6B9-59B1E28D0EE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nfire"/>
        </a:ext>
      </dgm:extLst>
    </dgm:pt>
    <dgm:pt modelId="{1CF07CD4-04EC-47BA-A8F6-164F5308E07F}" type="pres">
      <dgm:prSet presAssocID="{BC819194-4192-4DF7-A6B9-59B1E28D0EEF}" presName="spaceRect" presStyleCnt="0"/>
      <dgm:spPr/>
    </dgm:pt>
    <dgm:pt modelId="{0FAE0C42-FA23-4175-826E-25F900A6AA92}" type="pres">
      <dgm:prSet presAssocID="{BC819194-4192-4DF7-A6B9-59B1E28D0EE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57E341D-DE28-44B1-B3FB-502966411741}" type="presOf" srcId="{9050B8AA-6A89-43B9-96E6-172612DDA5CE}" destId="{C6481C12-20C6-492B-AE60-B3A58A68F53E}" srcOrd="0" destOrd="0" presId="urn:microsoft.com/office/officeart/2018/5/layout/IconCircleLabelList"/>
    <dgm:cxn modelId="{8F1D8D66-463A-4E03-B75C-DBF839189087}" type="presOf" srcId="{BC819194-4192-4DF7-A6B9-59B1E28D0EEF}" destId="{0FAE0C42-FA23-4175-826E-25F900A6AA92}" srcOrd="0" destOrd="0" presId="urn:microsoft.com/office/officeart/2018/5/layout/IconCircleLabelList"/>
    <dgm:cxn modelId="{67454699-4C3B-4993-A172-CC146F0F6F6F}" type="presOf" srcId="{1B4D3877-ACC9-4EEC-9AB8-9D157CAFF114}" destId="{25A667D9-369E-48D6-8BE4-937981FA5541}" srcOrd="0" destOrd="0" presId="urn:microsoft.com/office/officeart/2018/5/layout/IconCircleLabelList"/>
    <dgm:cxn modelId="{25CD969D-B12D-4D91-B859-DACD40D829F6}" srcId="{9050B8AA-6A89-43B9-96E6-172612DDA5CE}" destId="{BC819194-4192-4DF7-A6B9-59B1E28D0EEF}" srcOrd="2" destOrd="0" parTransId="{7ED7F515-AD08-4071-99C7-B0122F0D9721}" sibTransId="{86AADBBE-A592-459A-A3B7-19C4ED45F8C2}"/>
    <dgm:cxn modelId="{CAEDE8B9-4715-40FA-9D7F-3AAFBBB378F8}" type="presOf" srcId="{7FCE24DD-B7C5-42D4-AF61-B0A0E2604D61}" destId="{348560C4-50D3-441D-BC85-9DF543D2DFA0}" srcOrd="0" destOrd="0" presId="urn:microsoft.com/office/officeart/2018/5/layout/IconCircleLabelList"/>
    <dgm:cxn modelId="{906F81F0-8A1D-487A-A6E5-0A187917BF2E}" srcId="{9050B8AA-6A89-43B9-96E6-172612DDA5CE}" destId="{7FCE24DD-B7C5-42D4-AF61-B0A0E2604D61}" srcOrd="1" destOrd="0" parTransId="{27F0CBBA-CC12-4C31-A112-11C3E82FA652}" sibTransId="{6EFA0F27-088F-438C-BF7E-BC7B1DCEF653}"/>
    <dgm:cxn modelId="{9D5FEDFF-E53A-4452-BD8E-53B1284FD3ED}" srcId="{9050B8AA-6A89-43B9-96E6-172612DDA5CE}" destId="{1B4D3877-ACC9-4EEC-9AB8-9D157CAFF114}" srcOrd="0" destOrd="0" parTransId="{DF6BEB76-4B02-4981-9ED4-1308F43548AB}" sibTransId="{A937B7D1-2F51-4379-9498-D4A3C4B2C8AA}"/>
    <dgm:cxn modelId="{5DE03268-E60E-45AC-BCC4-A7F366E1260F}" type="presParOf" srcId="{C6481C12-20C6-492B-AE60-B3A58A68F53E}" destId="{A8C5A50B-4412-49FF-A589-6B048175169C}" srcOrd="0" destOrd="0" presId="urn:microsoft.com/office/officeart/2018/5/layout/IconCircleLabelList"/>
    <dgm:cxn modelId="{FC1969F4-57ED-4B84-9F3E-4269D03024E6}" type="presParOf" srcId="{A8C5A50B-4412-49FF-A589-6B048175169C}" destId="{5C5BBACF-65AC-4178-BD7D-66D41ABAB7F3}" srcOrd="0" destOrd="0" presId="urn:microsoft.com/office/officeart/2018/5/layout/IconCircleLabelList"/>
    <dgm:cxn modelId="{3C2B6805-D250-496B-8A5F-EF19A7579EB8}" type="presParOf" srcId="{A8C5A50B-4412-49FF-A589-6B048175169C}" destId="{03079633-13B8-4C61-A546-3C7E2A784366}" srcOrd="1" destOrd="0" presId="urn:microsoft.com/office/officeart/2018/5/layout/IconCircleLabelList"/>
    <dgm:cxn modelId="{1E1E5A98-0BB5-4176-8428-01C2C7E3CDD7}" type="presParOf" srcId="{A8C5A50B-4412-49FF-A589-6B048175169C}" destId="{D4C45197-6B45-4EC2-AD5E-9454E3EEFDC7}" srcOrd="2" destOrd="0" presId="urn:microsoft.com/office/officeart/2018/5/layout/IconCircleLabelList"/>
    <dgm:cxn modelId="{A8DB58BE-AB4F-43CB-BA2A-310D87ACE647}" type="presParOf" srcId="{A8C5A50B-4412-49FF-A589-6B048175169C}" destId="{25A667D9-369E-48D6-8BE4-937981FA5541}" srcOrd="3" destOrd="0" presId="urn:microsoft.com/office/officeart/2018/5/layout/IconCircleLabelList"/>
    <dgm:cxn modelId="{2C1A885D-4AA9-46D8-8674-A9E0FC6A21BA}" type="presParOf" srcId="{C6481C12-20C6-492B-AE60-B3A58A68F53E}" destId="{002C47E7-A8E8-418A-8D1F-535502F31FC2}" srcOrd="1" destOrd="0" presId="urn:microsoft.com/office/officeart/2018/5/layout/IconCircleLabelList"/>
    <dgm:cxn modelId="{2679175E-0FD9-4588-837B-D930FD679D56}" type="presParOf" srcId="{C6481C12-20C6-492B-AE60-B3A58A68F53E}" destId="{9B59F7D5-7C3C-4089-A963-B8119BFD7ADA}" srcOrd="2" destOrd="0" presId="urn:microsoft.com/office/officeart/2018/5/layout/IconCircleLabelList"/>
    <dgm:cxn modelId="{F39E42C3-3304-44C7-8B2B-E52C20673084}" type="presParOf" srcId="{9B59F7D5-7C3C-4089-A963-B8119BFD7ADA}" destId="{90785D37-B9C0-4274-A86E-3ACA9F9F80A1}" srcOrd="0" destOrd="0" presId="urn:microsoft.com/office/officeart/2018/5/layout/IconCircleLabelList"/>
    <dgm:cxn modelId="{AA66FAEB-6C41-4874-B4BE-233026CBC89E}" type="presParOf" srcId="{9B59F7D5-7C3C-4089-A963-B8119BFD7ADA}" destId="{85C44125-9B87-400E-9E4C-87B2EEA41371}" srcOrd="1" destOrd="0" presId="urn:microsoft.com/office/officeart/2018/5/layout/IconCircleLabelList"/>
    <dgm:cxn modelId="{DB48CB69-654D-41B6-A3C6-F8F6C154A421}" type="presParOf" srcId="{9B59F7D5-7C3C-4089-A963-B8119BFD7ADA}" destId="{60F2B76E-FC7A-4656-A030-35259C9E922F}" srcOrd="2" destOrd="0" presId="urn:microsoft.com/office/officeart/2018/5/layout/IconCircleLabelList"/>
    <dgm:cxn modelId="{A5AC2255-EDB3-403B-A012-BB0AE0375BB4}" type="presParOf" srcId="{9B59F7D5-7C3C-4089-A963-B8119BFD7ADA}" destId="{348560C4-50D3-441D-BC85-9DF543D2DFA0}" srcOrd="3" destOrd="0" presId="urn:microsoft.com/office/officeart/2018/5/layout/IconCircleLabelList"/>
    <dgm:cxn modelId="{1BC16EF9-06CE-481F-A5E5-1100493D7476}" type="presParOf" srcId="{C6481C12-20C6-492B-AE60-B3A58A68F53E}" destId="{0C7B403C-08BB-4649-BC57-C43F75F72296}" srcOrd="3" destOrd="0" presId="urn:microsoft.com/office/officeart/2018/5/layout/IconCircleLabelList"/>
    <dgm:cxn modelId="{DF5556BA-D161-4416-A0CB-36C0AEBD79FB}" type="presParOf" srcId="{C6481C12-20C6-492B-AE60-B3A58A68F53E}" destId="{008818C4-F1D6-42B2-9153-A53339D90563}" srcOrd="4" destOrd="0" presId="urn:microsoft.com/office/officeart/2018/5/layout/IconCircleLabelList"/>
    <dgm:cxn modelId="{C6570017-1D5C-4EB7-8736-BD150FEF9753}" type="presParOf" srcId="{008818C4-F1D6-42B2-9153-A53339D90563}" destId="{C4B2E385-8C46-40DE-A082-87E147EAEC15}" srcOrd="0" destOrd="0" presId="urn:microsoft.com/office/officeart/2018/5/layout/IconCircleLabelList"/>
    <dgm:cxn modelId="{731FB054-B16D-46F7-BE8B-98B7CD5231DC}" type="presParOf" srcId="{008818C4-F1D6-42B2-9153-A53339D90563}" destId="{A55D2699-266B-4B02-A6C5-15DADE6175B7}" srcOrd="1" destOrd="0" presId="urn:microsoft.com/office/officeart/2018/5/layout/IconCircleLabelList"/>
    <dgm:cxn modelId="{087FFF19-55DC-4A80-92D7-D2597A522575}" type="presParOf" srcId="{008818C4-F1D6-42B2-9153-A53339D90563}" destId="{1CF07CD4-04EC-47BA-A8F6-164F5308E07F}" srcOrd="2" destOrd="0" presId="urn:microsoft.com/office/officeart/2018/5/layout/IconCircleLabelList"/>
    <dgm:cxn modelId="{97F556F7-818E-4A04-AC30-CE693D2B1430}" type="presParOf" srcId="{008818C4-F1D6-42B2-9153-A53339D90563}" destId="{0FAE0C42-FA23-4175-826E-25F900A6AA9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050B8AA-6A89-43B9-96E6-172612DDA5C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B4D3877-ACC9-4EEC-9AB8-9D157CAFF11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Police Departments</a:t>
          </a:r>
        </a:p>
      </dgm:t>
    </dgm:pt>
    <dgm:pt modelId="{DF6BEB76-4B02-4981-9ED4-1308F43548AB}" type="parTrans" cxnId="{9D5FEDFF-E53A-4452-BD8E-53B1284FD3ED}">
      <dgm:prSet/>
      <dgm:spPr/>
      <dgm:t>
        <a:bodyPr/>
        <a:lstStyle/>
        <a:p>
          <a:endParaRPr lang="en-US"/>
        </a:p>
      </dgm:t>
    </dgm:pt>
    <dgm:pt modelId="{A937B7D1-2F51-4379-9498-D4A3C4B2C8AA}" type="sibTrans" cxnId="{9D5FEDFF-E53A-4452-BD8E-53B1284FD3ED}">
      <dgm:prSet/>
      <dgm:spPr/>
      <dgm:t>
        <a:bodyPr/>
        <a:lstStyle/>
        <a:p>
          <a:endParaRPr lang="en-US"/>
        </a:p>
      </dgm:t>
    </dgm:pt>
    <dgm:pt modelId="{7FCE24DD-B7C5-42D4-AF61-B0A0E2604D6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roads </a:t>
          </a:r>
        </a:p>
      </dgm:t>
    </dgm:pt>
    <dgm:pt modelId="{27F0CBBA-CC12-4C31-A112-11C3E82FA652}" type="parTrans" cxnId="{906F81F0-8A1D-487A-A6E5-0A187917BF2E}">
      <dgm:prSet/>
      <dgm:spPr/>
      <dgm:t>
        <a:bodyPr/>
        <a:lstStyle/>
        <a:p>
          <a:endParaRPr lang="en-US"/>
        </a:p>
      </dgm:t>
    </dgm:pt>
    <dgm:pt modelId="{6EFA0F27-088F-438C-BF7E-BC7B1DCEF653}" type="sibTrans" cxnId="{906F81F0-8A1D-487A-A6E5-0A187917BF2E}">
      <dgm:prSet/>
      <dgm:spPr/>
      <dgm:t>
        <a:bodyPr/>
        <a:lstStyle/>
        <a:p>
          <a:endParaRPr lang="en-US"/>
        </a:p>
      </dgm:t>
    </dgm:pt>
    <dgm:pt modelId="{BC819194-4192-4DF7-A6B9-59B1E28D0EE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Libraries</a:t>
          </a:r>
        </a:p>
      </dgm:t>
    </dgm:pt>
    <dgm:pt modelId="{7ED7F515-AD08-4071-99C7-B0122F0D9721}" type="parTrans" cxnId="{25CD969D-B12D-4D91-B859-DACD40D829F6}">
      <dgm:prSet/>
      <dgm:spPr/>
      <dgm:t>
        <a:bodyPr/>
        <a:lstStyle/>
        <a:p>
          <a:endParaRPr lang="en-US"/>
        </a:p>
      </dgm:t>
    </dgm:pt>
    <dgm:pt modelId="{86AADBBE-A592-459A-A3B7-19C4ED45F8C2}" type="sibTrans" cxnId="{25CD969D-B12D-4D91-B859-DACD40D829F6}">
      <dgm:prSet/>
      <dgm:spPr/>
      <dgm:t>
        <a:bodyPr/>
        <a:lstStyle/>
        <a:p>
          <a:endParaRPr lang="en-US"/>
        </a:p>
      </dgm:t>
    </dgm:pt>
    <dgm:pt modelId="{3E7533F9-9F95-43B8-8273-4F2C57B0504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Community development</a:t>
          </a:r>
        </a:p>
      </dgm:t>
    </dgm:pt>
    <dgm:pt modelId="{F00BD78B-83B6-4DFA-BE1B-5067D13F097E}" type="parTrans" cxnId="{7A245345-F36A-4F3A-8AB5-670A534C067D}">
      <dgm:prSet/>
      <dgm:spPr/>
      <dgm:t>
        <a:bodyPr/>
        <a:lstStyle/>
        <a:p>
          <a:endParaRPr lang="en-US"/>
        </a:p>
      </dgm:t>
    </dgm:pt>
    <dgm:pt modelId="{252A8C0E-7DEC-43D5-9A92-B02E9FB47AD1}" type="sibTrans" cxnId="{7A245345-F36A-4F3A-8AB5-670A534C067D}">
      <dgm:prSet/>
      <dgm:spPr/>
      <dgm:t>
        <a:bodyPr/>
        <a:lstStyle/>
        <a:p>
          <a:endParaRPr lang="en-US"/>
        </a:p>
      </dgm:t>
    </dgm:pt>
    <dgm:pt modelId="{C6481C12-20C6-492B-AE60-B3A58A68F53E}" type="pres">
      <dgm:prSet presAssocID="{9050B8AA-6A89-43B9-96E6-172612DDA5CE}" presName="root" presStyleCnt="0">
        <dgm:presLayoutVars>
          <dgm:dir/>
          <dgm:resizeHandles val="exact"/>
        </dgm:presLayoutVars>
      </dgm:prSet>
      <dgm:spPr/>
    </dgm:pt>
    <dgm:pt modelId="{A8C5A50B-4412-49FF-A589-6B048175169C}" type="pres">
      <dgm:prSet presAssocID="{1B4D3877-ACC9-4EEC-9AB8-9D157CAFF114}" presName="compNode" presStyleCnt="0"/>
      <dgm:spPr/>
    </dgm:pt>
    <dgm:pt modelId="{5C5BBACF-65AC-4178-BD7D-66D41ABAB7F3}" type="pres">
      <dgm:prSet presAssocID="{1B4D3877-ACC9-4EEC-9AB8-9D157CAFF114}" presName="iconBgRect" presStyleLbl="bgShp" presStyleIdx="0" presStyleCnt="4"/>
      <dgm:spPr/>
    </dgm:pt>
    <dgm:pt modelId="{03079633-13B8-4C61-A546-3C7E2A784366}" type="pres">
      <dgm:prSet presAssocID="{1B4D3877-ACC9-4EEC-9AB8-9D157CAFF11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lice"/>
        </a:ext>
      </dgm:extLst>
    </dgm:pt>
    <dgm:pt modelId="{D4C45197-6B45-4EC2-AD5E-9454E3EEFDC7}" type="pres">
      <dgm:prSet presAssocID="{1B4D3877-ACC9-4EEC-9AB8-9D157CAFF114}" presName="spaceRect" presStyleCnt="0"/>
      <dgm:spPr/>
    </dgm:pt>
    <dgm:pt modelId="{25A667D9-369E-48D6-8BE4-937981FA5541}" type="pres">
      <dgm:prSet presAssocID="{1B4D3877-ACC9-4EEC-9AB8-9D157CAFF114}" presName="textRect" presStyleLbl="revTx" presStyleIdx="0" presStyleCnt="4">
        <dgm:presLayoutVars>
          <dgm:chMax val="1"/>
          <dgm:chPref val="1"/>
        </dgm:presLayoutVars>
      </dgm:prSet>
      <dgm:spPr/>
    </dgm:pt>
    <dgm:pt modelId="{002C47E7-A8E8-418A-8D1F-535502F31FC2}" type="pres">
      <dgm:prSet presAssocID="{A937B7D1-2F51-4379-9498-D4A3C4B2C8AA}" presName="sibTrans" presStyleCnt="0"/>
      <dgm:spPr/>
    </dgm:pt>
    <dgm:pt modelId="{9B59F7D5-7C3C-4089-A963-B8119BFD7ADA}" type="pres">
      <dgm:prSet presAssocID="{7FCE24DD-B7C5-42D4-AF61-B0A0E2604D61}" presName="compNode" presStyleCnt="0"/>
      <dgm:spPr/>
    </dgm:pt>
    <dgm:pt modelId="{90785D37-B9C0-4274-A86E-3ACA9F9F80A1}" type="pres">
      <dgm:prSet presAssocID="{7FCE24DD-B7C5-42D4-AF61-B0A0E2604D61}" presName="iconBgRect" presStyleLbl="bgShp" presStyleIdx="1" presStyleCnt="4"/>
      <dgm:spPr/>
    </dgm:pt>
    <dgm:pt modelId="{85C44125-9B87-400E-9E4C-87B2EEA41371}" type="pres">
      <dgm:prSet presAssocID="{7FCE24DD-B7C5-42D4-AF61-B0A0E2604D6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ghway scene"/>
        </a:ext>
      </dgm:extLst>
    </dgm:pt>
    <dgm:pt modelId="{60F2B76E-FC7A-4656-A030-35259C9E922F}" type="pres">
      <dgm:prSet presAssocID="{7FCE24DD-B7C5-42D4-AF61-B0A0E2604D61}" presName="spaceRect" presStyleCnt="0"/>
      <dgm:spPr/>
    </dgm:pt>
    <dgm:pt modelId="{348560C4-50D3-441D-BC85-9DF543D2DFA0}" type="pres">
      <dgm:prSet presAssocID="{7FCE24DD-B7C5-42D4-AF61-B0A0E2604D61}" presName="textRect" presStyleLbl="revTx" presStyleIdx="1" presStyleCnt="4">
        <dgm:presLayoutVars>
          <dgm:chMax val="1"/>
          <dgm:chPref val="1"/>
        </dgm:presLayoutVars>
      </dgm:prSet>
      <dgm:spPr/>
    </dgm:pt>
    <dgm:pt modelId="{0C7B403C-08BB-4649-BC57-C43F75F72296}" type="pres">
      <dgm:prSet presAssocID="{6EFA0F27-088F-438C-BF7E-BC7B1DCEF653}" presName="sibTrans" presStyleCnt="0"/>
      <dgm:spPr/>
    </dgm:pt>
    <dgm:pt modelId="{008818C4-F1D6-42B2-9153-A53339D90563}" type="pres">
      <dgm:prSet presAssocID="{BC819194-4192-4DF7-A6B9-59B1E28D0EEF}" presName="compNode" presStyleCnt="0"/>
      <dgm:spPr/>
    </dgm:pt>
    <dgm:pt modelId="{C4B2E385-8C46-40DE-A082-87E147EAEC15}" type="pres">
      <dgm:prSet presAssocID="{BC819194-4192-4DF7-A6B9-59B1E28D0EEF}" presName="iconBgRect" presStyleLbl="bgShp" presStyleIdx="2" presStyleCnt="4"/>
      <dgm:spPr/>
    </dgm:pt>
    <dgm:pt modelId="{A55D2699-266B-4B02-A6C5-15DADE6175B7}" type="pres">
      <dgm:prSet presAssocID="{BC819194-4192-4DF7-A6B9-59B1E28D0EE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1CF07CD4-04EC-47BA-A8F6-164F5308E07F}" type="pres">
      <dgm:prSet presAssocID="{BC819194-4192-4DF7-A6B9-59B1E28D0EEF}" presName="spaceRect" presStyleCnt="0"/>
      <dgm:spPr/>
    </dgm:pt>
    <dgm:pt modelId="{0FAE0C42-FA23-4175-826E-25F900A6AA92}" type="pres">
      <dgm:prSet presAssocID="{BC819194-4192-4DF7-A6B9-59B1E28D0EEF}" presName="textRect" presStyleLbl="revTx" presStyleIdx="2" presStyleCnt="4">
        <dgm:presLayoutVars>
          <dgm:chMax val="1"/>
          <dgm:chPref val="1"/>
        </dgm:presLayoutVars>
      </dgm:prSet>
      <dgm:spPr/>
    </dgm:pt>
    <dgm:pt modelId="{939CBBBB-1006-424E-8570-310D415C888B}" type="pres">
      <dgm:prSet presAssocID="{86AADBBE-A592-459A-A3B7-19C4ED45F8C2}" presName="sibTrans" presStyleCnt="0"/>
      <dgm:spPr/>
    </dgm:pt>
    <dgm:pt modelId="{4D6EE8DB-1875-4DC6-8240-3B0838DE7339}" type="pres">
      <dgm:prSet presAssocID="{3E7533F9-9F95-43B8-8273-4F2C57B05041}" presName="compNode" presStyleCnt="0"/>
      <dgm:spPr/>
    </dgm:pt>
    <dgm:pt modelId="{BAA6CB20-D674-4E50-96E0-71E91E0662FB}" type="pres">
      <dgm:prSet presAssocID="{3E7533F9-9F95-43B8-8273-4F2C57B05041}" presName="iconBgRect" presStyleLbl="bgShp" presStyleIdx="3" presStyleCnt="4"/>
      <dgm:spPr/>
    </dgm:pt>
    <dgm:pt modelId="{2B4B8F5E-DFC6-47F4-82AD-41B3AA62A117}" type="pres">
      <dgm:prSet presAssocID="{3E7533F9-9F95-43B8-8273-4F2C57B0504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14B6DCF-8AB5-490F-AF55-75F57263CA64}" type="pres">
      <dgm:prSet presAssocID="{3E7533F9-9F95-43B8-8273-4F2C57B05041}" presName="spaceRect" presStyleCnt="0"/>
      <dgm:spPr/>
    </dgm:pt>
    <dgm:pt modelId="{D78EF723-CE2B-4A8E-B020-4F5440F1C750}" type="pres">
      <dgm:prSet presAssocID="{3E7533F9-9F95-43B8-8273-4F2C57B05041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57E341D-DE28-44B1-B3FB-502966411741}" type="presOf" srcId="{9050B8AA-6A89-43B9-96E6-172612DDA5CE}" destId="{C6481C12-20C6-492B-AE60-B3A58A68F53E}" srcOrd="0" destOrd="0" presId="urn:microsoft.com/office/officeart/2018/5/layout/IconCircleLabelList"/>
    <dgm:cxn modelId="{7A245345-F36A-4F3A-8AB5-670A534C067D}" srcId="{9050B8AA-6A89-43B9-96E6-172612DDA5CE}" destId="{3E7533F9-9F95-43B8-8273-4F2C57B05041}" srcOrd="3" destOrd="0" parTransId="{F00BD78B-83B6-4DFA-BE1B-5067D13F097E}" sibTransId="{252A8C0E-7DEC-43D5-9A92-B02E9FB47AD1}"/>
    <dgm:cxn modelId="{8F1D8D66-463A-4E03-B75C-DBF839189087}" type="presOf" srcId="{BC819194-4192-4DF7-A6B9-59B1E28D0EEF}" destId="{0FAE0C42-FA23-4175-826E-25F900A6AA92}" srcOrd="0" destOrd="0" presId="urn:microsoft.com/office/officeart/2018/5/layout/IconCircleLabelList"/>
    <dgm:cxn modelId="{67454699-4C3B-4993-A172-CC146F0F6F6F}" type="presOf" srcId="{1B4D3877-ACC9-4EEC-9AB8-9D157CAFF114}" destId="{25A667D9-369E-48D6-8BE4-937981FA5541}" srcOrd="0" destOrd="0" presId="urn:microsoft.com/office/officeart/2018/5/layout/IconCircleLabelList"/>
    <dgm:cxn modelId="{25CD969D-B12D-4D91-B859-DACD40D829F6}" srcId="{9050B8AA-6A89-43B9-96E6-172612DDA5CE}" destId="{BC819194-4192-4DF7-A6B9-59B1E28D0EEF}" srcOrd="2" destOrd="0" parTransId="{7ED7F515-AD08-4071-99C7-B0122F0D9721}" sibTransId="{86AADBBE-A592-459A-A3B7-19C4ED45F8C2}"/>
    <dgm:cxn modelId="{CAEDE8B9-4715-40FA-9D7F-3AAFBBB378F8}" type="presOf" srcId="{7FCE24DD-B7C5-42D4-AF61-B0A0E2604D61}" destId="{348560C4-50D3-441D-BC85-9DF543D2DFA0}" srcOrd="0" destOrd="0" presId="urn:microsoft.com/office/officeart/2018/5/layout/IconCircleLabelList"/>
    <dgm:cxn modelId="{906F81F0-8A1D-487A-A6E5-0A187917BF2E}" srcId="{9050B8AA-6A89-43B9-96E6-172612DDA5CE}" destId="{7FCE24DD-B7C5-42D4-AF61-B0A0E2604D61}" srcOrd="1" destOrd="0" parTransId="{27F0CBBA-CC12-4C31-A112-11C3E82FA652}" sibTransId="{6EFA0F27-088F-438C-BF7E-BC7B1DCEF653}"/>
    <dgm:cxn modelId="{33F687F5-692C-4008-B313-229A04C69234}" type="presOf" srcId="{3E7533F9-9F95-43B8-8273-4F2C57B05041}" destId="{D78EF723-CE2B-4A8E-B020-4F5440F1C750}" srcOrd="0" destOrd="0" presId="urn:microsoft.com/office/officeart/2018/5/layout/IconCircleLabelList"/>
    <dgm:cxn modelId="{9D5FEDFF-E53A-4452-BD8E-53B1284FD3ED}" srcId="{9050B8AA-6A89-43B9-96E6-172612DDA5CE}" destId="{1B4D3877-ACC9-4EEC-9AB8-9D157CAFF114}" srcOrd="0" destOrd="0" parTransId="{DF6BEB76-4B02-4981-9ED4-1308F43548AB}" sibTransId="{A937B7D1-2F51-4379-9498-D4A3C4B2C8AA}"/>
    <dgm:cxn modelId="{5DE03268-E60E-45AC-BCC4-A7F366E1260F}" type="presParOf" srcId="{C6481C12-20C6-492B-AE60-B3A58A68F53E}" destId="{A8C5A50B-4412-49FF-A589-6B048175169C}" srcOrd="0" destOrd="0" presId="urn:microsoft.com/office/officeart/2018/5/layout/IconCircleLabelList"/>
    <dgm:cxn modelId="{FC1969F4-57ED-4B84-9F3E-4269D03024E6}" type="presParOf" srcId="{A8C5A50B-4412-49FF-A589-6B048175169C}" destId="{5C5BBACF-65AC-4178-BD7D-66D41ABAB7F3}" srcOrd="0" destOrd="0" presId="urn:microsoft.com/office/officeart/2018/5/layout/IconCircleLabelList"/>
    <dgm:cxn modelId="{3C2B6805-D250-496B-8A5F-EF19A7579EB8}" type="presParOf" srcId="{A8C5A50B-4412-49FF-A589-6B048175169C}" destId="{03079633-13B8-4C61-A546-3C7E2A784366}" srcOrd="1" destOrd="0" presId="urn:microsoft.com/office/officeart/2018/5/layout/IconCircleLabelList"/>
    <dgm:cxn modelId="{1E1E5A98-0BB5-4176-8428-01C2C7E3CDD7}" type="presParOf" srcId="{A8C5A50B-4412-49FF-A589-6B048175169C}" destId="{D4C45197-6B45-4EC2-AD5E-9454E3EEFDC7}" srcOrd="2" destOrd="0" presId="urn:microsoft.com/office/officeart/2018/5/layout/IconCircleLabelList"/>
    <dgm:cxn modelId="{A8DB58BE-AB4F-43CB-BA2A-310D87ACE647}" type="presParOf" srcId="{A8C5A50B-4412-49FF-A589-6B048175169C}" destId="{25A667D9-369E-48D6-8BE4-937981FA5541}" srcOrd="3" destOrd="0" presId="urn:microsoft.com/office/officeart/2018/5/layout/IconCircleLabelList"/>
    <dgm:cxn modelId="{2C1A885D-4AA9-46D8-8674-A9E0FC6A21BA}" type="presParOf" srcId="{C6481C12-20C6-492B-AE60-B3A58A68F53E}" destId="{002C47E7-A8E8-418A-8D1F-535502F31FC2}" srcOrd="1" destOrd="0" presId="urn:microsoft.com/office/officeart/2018/5/layout/IconCircleLabelList"/>
    <dgm:cxn modelId="{2679175E-0FD9-4588-837B-D930FD679D56}" type="presParOf" srcId="{C6481C12-20C6-492B-AE60-B3A58A68F53E}" destId="{9B59F7D5-7C3C-4089-A963-B8119BFD7ADA}" srcOrd="2" destOrd="0" presId="urn:microsoft.com/office/officeart/2018/5/layout/IconCircleLabelList"/>
    <dgm:cxn modelId="{F39E42C3-3304-44C7-8B2B-E52C20673084}" type="presParOf" srcId="{9B59F7D5-7C3C-4089-A963-B8119BFD7ADA}" destId="{90785D37-B9C0-4274-A86E-3ACA9F9F80A1}" srcOrd="0" destOrd="0" presId="urn:microsoft.com/office/officeart/2018/5/layout/IconCircleLabelList"/>
    <dgm:cxn modelId="{AA66FAEB-6C41-4874-B4BE-233026CBC89E}" type="presParOf" srcId="{9B59F7D5-7C3C-4089-A963-B8119BFD7ADA}" destId="{85C44125-9B87-400E-9E4C-87B2EEA41371}" srcOrd="1" destOrd="0" presId="urn:microsoft.com/office/officeart/2018/5/layout/IconCircleLabelList"/>
    <dgm:cxn modelId="{DB48CB69-654D-41B6-A3C6-F8F6C154A421}" type="presParOf" srcId="{9B59F7D5-7C3C-4089-A963-B8119BFD7ADA}" destId="{60F2B76E-FC7A-4656-A030-35259C9E922F}" srcOrd="2" destOrd="0" presId="urn:microsoft.com/office/officeart/2018/5/layout/IconCircleLabelList"/>
    <dgm:cxn modelId="{A5AC2255-EDB3-403B-A012-BB0AE0375BB4}" type="presParOf" srcId="{9B59F7D5-7C3C-4089-A963-B8119BFD7ADA}" destId="{348560C4-50D3-441D-BC85-9DF543D2DFA0}" srcOrd="3" destOrd="0" presId="urn:microsoft.com/office/officeart/2018/5/layout/IconCircleLabelList"/>
    <dgm:cxn modelId="{1BC16EF9-06CE-481F-A5E5-1100493D7476}" type="presParOf" srcId="{C6481C12-20C6-492B-AE60-B3A58A68F53E}" destId="{0C7B403C-08BB-4649-BC57-C43F75F72296}" srcOrd="3" destOrd="0" presId="urn:microsoft.com/office/officeart/2018/5/layout/IconCircleLabelList"/>
    <dgm:cxn modelId="{DF5556BA-D161-4416-A0CB-36C0AEBD79FB}" type="presParOf" srcId="{C6481C12-20C6-492B-AE60-B3A58A68F53E}" destId="{008818C4-F1D6-42B2-9153-A53339D90563}" srcOrd="4" destOrd="0" presId="urn:microsoft.com/office/officeart/2018/5/layout/IconCircleLabelList"/>
    <dgm:cxn modelId="{C6570017-1D5C-4EB7-8736-BD150FEF9753}" type="presParOf" srcId="{008818C4-F1D6-42B2-9153-A53339D90563}" destId="{C4B2E385-8C46-40DE-A082-87E147EAEC15}" srcOrd="0" destOrd="0" presId="urn:microsoft.com/office/officeart/2018/5/layout/IconCircleLabelList"/>
    <dgm:cxn modelId="{731FB054-B16D-46F7-BE8B-98B7CD5231DC}" type="presParOf" srcId="{008818C4-F1D6-42B2-9153-A53339D90563}" destId="{A55D2699-266B-4B02-A6C5-15DADE6175B7}" srcOrd="1" destOrd="0" presId="urn:microsoft.com/office/officeart/2018/5/layout/IconCircleLabelList"/>
    <dgm:cxn modelId="{087FFF19-55DC-4A80-92D7-D2597A522575}" type="presParOf" srcId="{008818C4-F1D6-42B2-9153-A53339D90563}" destId="{1CF07CD4-04EC-47BA-A8F6-164F5308E07F}" srcOrd="2" destOrd="0" presId="urn:microsoft.com/office/officeart/2018/5/layout/IconCircleLabelList"/>
    <dgm:cxn modelId="{97F556F7-818E-4A04-AC30-CE693D2B1430}" type="presParOf" srcId="{008818C4-F1D6-42B2-9153-A53339D90563}" destId="{0FAE0C42-FA23-4175-826E-25F900A6AA92}" srcOrd="3" destOrd="0" presId="urn:microsoft.com/office/officeart/2018/5/layout/IconCircleLabelList"/>
    <dgm:cxn modelId="{5F585767-BE20-4947-A2F3-63B67A7E329B}" type="presParOf" srcId="{C6481C12-20C6-492B-AE60-B3A58A68F53E}" destId="{939CBBBB-1006-424E-8570-310D415C888B}" srcOrd="5" destOrd="0" presId="urn:microsoft.com/office/officeart/2018/5/layout/IconCircleLabelList"/>
    <dgm:cxn modelId="{D04749A1-BC2C-4D88-88D2-2A666B6C187E}" type="presParOf" srcId="{C6481C12-20C6-492B-AE60-B3A58A68F53E}" destId="{4D6EE8DB-1875-4DC6-8240-3B0838DE7339}" srcOrd="6" destOrd="0" presId="urn:microsoft.com/office/officeart/2018/5/layout/IconCircleLabelList"/>
    <dgm:cxn modelId="{1577DB01-125D-4CE8-9D5A-20F5EC4C8692}" type="presParOf" srcId="{4D6EE8DB-1875-4DC6-8240-3B0838DE7339}" destId="{BAA6CB20-D674-4E50-96E0-71E91E0662FB}" srcOrd="0" destOrd="0" presId="urn:microsoft.com/office/officeart/2018/5/layout/IconCircleLabelList"/>
    <dgm:cxn modelId="{31063C41-0665-45B9-8E5C-3F1A555342CF}" type="presParOf" srcId="{4D6EE8DB-1875-4DC6-8240-3B0838DE7339}" destId="{2B4B8F5E-DFC6-47F4-82AD-41B3AA62A117}" srcOrd="1" destOrd="0" presId="urn:microsoft.com/office/officeart/2018/5/layout/IconCircleLabelList"/>
    <dgm:cxn modelId="{915C4977-A30E-4A0E-916E-8D8A12D85F51}" type="presParOf" srcId="{4D6EE8DB-1875-4DC6-8240-3B0838DE7339}" destId="{914B6DCF-8AB5-490F-AF55-75F57263CA64}" srcOrd="2" destOrd="0" presId="urn:microsoft.com/office/officeart/2018/5/layout/IconCircleLabelList"/>
    <dgm:cxn modelId="{497B7585-F8E6-4A26-86F5-18278F970530}" type="presParOf" srcId="{4D6EE8DB-1875-4DC6-8240-3B0838DE7339}" destId="{D78EF723-CE2B-4A8E-B020-4F5440F1C75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E6CDFB-16DF-4FD8-A2E1-75EC77225C9B}">
      <dgm:prSet/>
      <dgm:spPr/>
      <dgm:t>
        <a:bodyPr/>
        <a:lstStyle/>
        <a:p>
          <a:r>
            <a:rPr lang="en-US" dirty="0"/>
            <a:t>DTI is equal to total fixed, recurring monthly debts divided by total monthly gross household income</a:t>
          </a:r>
          <a:br>
            <a:rPr lang="en-US" dirty="0"/>
          </a:br>
          <a:r>
            <a:rPr lang="en-US" dirty="0"/>
            <a:t>= total fixed monthly debts/total gross household income</a:t>
          </a:r>
        </a:p>
      </dgm:t>
    </dgm:pt>
    <dgm:pt modelId="{600EC4D5-CDC9-4C45-A517-22EE45D93DB3}" type="parTrans" cxnId="{92CC30B0-E897-4588-AA6D-BF99475E828C}">
      <dgm:prSet/>
      <dgm:spPr/>
      <dgm:t>
        <a:bodyPr/>
        <a:lstStyle/>
        <a:p>
          <a:endParaRPr lang="en-US"/>
        </a:p>
      </dgm:t>
    </dgm:pt>
    <dgm:pt modelId="{D2BB5390-D0A7-47C2-AE17-375147F7DC79}" type="sibTrans" cxnId="{92CC30B0-E897-4588-AA6D-BF99475E828C}">
      <dgm:prSet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r>
            <a:rPr lang="en-US"/>
            <a:t>Mortgage lenders look at DTI to make sure there is enough money coming in to make payments 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832633E9-866E-4120-8A52-EB9D1F7C896C}">
      <dgm:prSet/>
      <dgm:spPr/>
      <dgm:t>
        <a:bodyPr/>
        <a:lstStyle/>
        <a:p>
          <a:r>
            <a:rPr lang="en-US" dirty="0"/>
            <a:t>Most lenders cater to applicants who have a DTI of 50% or lower</a:t>
          </a:r>
        </a:p>
      </dgm:t>
    </dgm:pt>
    <dgm:pt modelId="{86A7958C-FF9E-4521-935B-E0634F7EA6B9}" type="parTrans" cxnId="{4CBA7B43-4750-4F2E-AD94-91F82ECF3451}">
      <dgm:prSet/>
      <dgm:spPr/>
      <dgm:t>
        <a:bodyPr/>
        <a:lstStyle/>
        <a:p>
          <a:endParaRPr lang="en-US"/>
        </a:p>
      </dgm:t>
    </dgm:pt>
    <dgm:pt modelId="{E3B99067-8E17-41B3-BA6C-B2437FAA0E34}" type="sibTrans" cxnId="{4CBA7B43-4750-4F2E-AD94-91F82ECF3451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8EFDD928-1559-47CB-B4EF-FAC7C78904D0}" type="pres">
      <dgm:prSet presAssocID="{CAE6CDFB-16DF-4FD8-A2E1-75EC77225C9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FAE7F06-5917-4D90-9CC7-2AA7A2C9B249}" type="pres">
      <dgm:prSet presAssocID="{D2BB5390-D0A7-47C2-AE17-375147F7DC79}" presName="spacer" presStyleCnt="0"/>
      <dgm:spPr/>
    </dgm:pt>
    <dgm:pt modelId="{6A42BD5E-6EBB-496E-B513-95D78464B842}" type="pres">
      <dgm:prSet presAssocID="{E0743F61-9C98-4014-B408-D04506B90C2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A7541F-1768-4227-9343-059A3E380E0F}" type="pres">
      <dgm:prSet presAssocID="{0894E684-C2B9-4894-A517-98E894393C00}" presName="spacer" presStyleCnt="0"/>
      <dgm:spPr/>
    </dgm:pt>
    <dgm:pt modelId="{4CD92CF1-8F87-4ADB-840D-E875C315D3EE}" type="pres">
      <dgm:prSet presAssocID="{832633E9-866E-4120-8A52-EB9D1F7C896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4CBA7B43-4750-4F2E-AD94-91F82ECF3451}" srcId="{822B2105-F4D9-4DCD-8745-B3D1926E7A49}" destId="{832633E9-866E-4120-8A52-EB9D1F7C896C}" srcOrd="2" destOrd="0" parTransId="{86A7958C-FF9E-4521-935B-E0634F7EA6B9}" sibTransId="{E3B99067-8E17-41B3-BA6C-B2437FAA0E34}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577B3155-757A-4985-93E9-62E74873DF54}" type="presOf" srcId="{CAE6CDFB-16DF-4FD8-A2E1-75EC77225C9B}" destId="{8EFDD928-1559-47CB-B4EF-FAC7C78904D0}" srcOrd="0" destOrd="0" presId="urn:microsoft.com/office/officeart/2005/8/layout/vList2"/>
    <dgm:cxn modelId="{1FDABFA1-AC77-407F-9E8A-425108AC806A}" type="presOf" srcId="{832633E9-866E-4120-8A52-EB9D1F7C896C}" destId="{4CD92CF1-8F87-4ADB-840D-E875C315D3EE}" srcOrd="0" destOrd="0" presId="urn:microsoft.com/office/officeart/2005/8/layout/vList2"/>
    <dgm:cxn modelId="{92CC30B0-E897-4588-AA6D-BF99475E828C}" srcId="{822B2105-F4D9-4DCD-8745-B3D1926E7A49}" destId="{CAE6CDFB-16DF-4FD8-A2E1-75EC77225C9B}" srcOrd="0" destOrd="0" parTransId="{600EC4D5-CDC9-4C45-A517-22EE45D93DB3}" sibTransId="{D2BB5390-D0A7-47C2-AE17-375147F7DC79}"/>
    <dgm:cxn modelId="{206434CA-BDE8-44E9-A4AE-93E036928337}" srcId="{822B2105-F4D9-4DCD-8745-B3D1926E7A49}" destId="{E0743F61-9C98-4014-B408-D04506B90C27}" srcOrd="1" destOrd="0" parTransId="{AB06CD67-44C8-4B4E-ADAB-DA805C97FD44}" sibTransId="{0894E684-C2B9-4894-A517-98E894393C00}"/>
    <dgm:cxn modelId="{6810B48E-D898-4D17-B5D0-FC9D1EB2A39D}" type="presParOf" srcId="{9120642B-BFBE-45FB-B287-1BC0FCB1B470}" destId="{8EFDD928-1559-47CB-B4EF-FAC7C78904D0}" srcOrd="0" destOrd="0" presId="urn:microsoft.com/office/officeart/2005/8/layout/vList2"/>
    <dgm:cxn modelId="{8B09D4BF-D9F8-465F-8412-89D58F6F14E1}" type="presParOf" srcId="{9120642B-BFBE-45FB-B287-1BC0FCB1B470}" destId="{3FAE7F06-5917-4D90-9CC7-2AA7A2C9B249}" srcOrd="1" destOrd="0" presId="urn:microsoft.com/office/officeart/2005/8/layout/vList2"/>
    <dgm:cxn modelId="{DF9869DC-3B2E-4EFF-801F-BD52C79D8CBF}" type="presParOf" srcId="{9120642B-BFBE-45FB-B287-1BC0FCB1B470}" destId="{6A42BD5E-6EBB-496E-B513-95D78464B842}" srcOrd="2" destOrd="0" presId="urn:microsoft.com/office/officeart/2005/8/layout/vList2"/>
    <dgm:cxn modelId="{D2D61E35-37E3-40CC-9204-1EBF4529B459}" type="presParOf" srcId="{9120642B-BFBE-45FB-B287-1BC0FCB1B470}" destId="{01A7541F-1768-4227-9343-059A3E380E0F}" srcOrd="3" destOrd="0" presId="urn:microsoft.com/office/officeart/2005/8/layout/vList2"/>
    <dgm:cxn modelId="{CFE7A88E-B1F0-46E5-94DC-7D523E2A041B}" type="presParOf" srcId="{9120642B-BFBE-45FB-B287-1BC0FCB1B470}" destId="{4CD92CF1-8F87-4ADB-840D-E875C315D3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r>
            <a:rPr lang="en-US" dirty="0"/>
            <a:t>First payment made on mortgage loan, brought to table at time of closing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101AE220-554D-4C22-902A-865C2D858831}">
      <dgm:prSet/>
      <dgm:spPr/>
      <dgm:t>
        <a:bodyPr/>
        <a:lstStyle/>
        <a:p>
          <a:r>
            <a:rPr lang="en-US"/>
            <a:t>Down payment is listed as a percentage of the loan value</a:t>
          </a:r>
          <a:endParaRPr lang="en-US" dirty="0"/>
        </a:p>
      </dgm:t>
    </dgm:pt>
    <dgm:pt modelId="{CE9D643C-0DD3-4B6E-81EF-258073195533}" type="parTrans" cxnId="{FCD027B6-80D2-49DA-9A0F-97AD5C78983A}">
      <dgm:prSet/>
      <dgm:spPr/>
      <dgm:t>
        <a:bodyPr/>
        <a:lstStyle/>
        <a:p>
          <a:endParaRPr lang="en-US"/>
        </a:p>
      </dgm:t>
    </dgm:pt>
    <dgm:pt modelId="{1B42BF58-84E6-44E9-BF3B-270D6C6754EA}" type="sibTrans" cxnId="{FCD027B6-80D2-49DA-9A0F-97AD5C78983A}">
      <dgm:prSet/>
      <dgm:spPr/>
      <dgm:t>
        <a:bodyPr/>
        <a:lstStyle/>
        <a:p>
          <a:endParaRPr lang="en-US"/>
        </a:p>
      </dgm:t>
    </dgm:pt>
    <dgm:pt modelId="{F5505557-C121-43F2-BF51-96E9DDB6C154}">
      <dgm:prSet/>
      <dgm:spPr/>
      <dgm:t>
        <a:bodyPr/>
        <a:lstStyle/>
        <a:p>
          <a:r>
            <a:rPr lang="en-US" dirty="0"/>
            <a:t>20% down payment on $100,000 loan means $20,000 will be brought to closing</a:t>
          </a:r>
        </a:p>
      </dgm:t>
    </dgm:pt>
    <dgm:pt modelId="{6B0079CF-EFF1-4CA1-8540-45E7C0F63644}" type="parTrans" cxnId="{B4AE1681-F656-41D0-A8E9-241271600EEE}">
      <dgm:prSet/>
      <dgm:spPr/>
      <dgm:t>
        <a:bodyPr/>
        <a:lstStyle/>
        <a:p>
          <a:endParaRPr lang="en-US"/>
        </a:p>
      </dgm:t>
    </dgm:pt>
    <dgm:pt modelId="{FFB79BE5-804E-4466-B631-FF38B6529B3A}" type="sibTrans" cxnId="{B4AE1681-F656-41D0-A8E9-241271600EEE}">
      <dgm:prSet/>
      <dgm:spPr/>
      <dgm:t>
        <a:bodyPr/>
        <a:lstStyle/>
        <a:p>
          <a:endParaRPr lang="en-US"/>
        </a:p>
      </dgm:t>
    </dgm:pt>
    <dgm:pt modelId="{29AF17FB-C64D-47BB-AF7B-5B48914B6BA9}">
      <dgm:prSet/>
      <dgm:spPr/>
      <dgm:t>
        <a:bodyPr/>
        <a:lstStyle/>
        <a:p>
          <a:r>
            <a:rPr lang="en-US"/>
            <a:t>Most loan types require some kind of down payment, however some types of government-backed loans may allow the purchase of a home with no down payment</a:t>
          </a:r>
          <a:endParaRPr lang="en-US" dirty="0"/>
        </a:p>
      </dgm:t>
    </dgm:pt>
    <dgm:pt modelId="{BA787B81-8440-4B51-8FB7-5E7578E38583}" type="parTrans" cxnId="{9DBB738D-2E39-46DD-8C2D-FD6CE9267617}">
      <dgm:prSet/>
      <dgm:spPr/>
      <dgm:t>
        <a:bodyPr/>
        <a:lstStyle/>
        <a:p>
          <a:endParaRPr lang="en-US"/>
        </a:p>
      </dgm:t>
    </dgm:pt>
    <dgm:pt modelId="{EA2A0982-4EBE-4092-9C92-41D07BE0F262}" type="sibTrans" cxnId="{9DBB738D-2E39-46DD-8C2D-FD6CE9267617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1A7541F-1768-4227-9343-059A3E380E0F}" type="pres">
      <dgm:prSet presAssocID="{0894E684-C2B9-4894-A517-98E894393C00}" presName="spacer" presStyleCnt="0"/>
      <dgm:spPr/>
    </dgm:pt>
    <dgm:pt modelId="{901F6044-33AC-4458-84DD-A9E17F4A615C}" type="pres">
      <dgm:prSet presAssocID="{101AE220-554D-4C22-902A-865C2D85883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0E21F41-C776-41AD-A7BC-003E9D3AD4BD}" type="pres">
      <dgm:prSet presAssocID="{1B42BF58-84E6-44E9-BF3B-270D6C6754EA}" presName="spacer" presStyleCnt="0"/>
      <dgm:spPr/>
    </dgm:pt>
    <dgm:pt modelId="{741AD911-A135-4A9B-AD49-2DF99C94CD91}" type="pres">
      <dgm:prSet presAssocID="{F5505557-C121-43F2-BF51-96E9DDB6C15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5892592-E1C6-41A6-8F61-A93D08FC2115}" type="pres">
      <dgm:prSet presAssocID="{FFB79BE5-804E-4466-B631-FF38B6529B3A}" presName="spacer" presStyleCnt="0"/>
      <dgm:spPr/>
    </dgm:pt>
    <dgm:pt modelId="{FE5D175C-2679-4185-A2FF-53B98E82B11A}" type="pres">
      <dgm:prSet presAssocID="{29AF17FB-C64D-47BB-AF7B-5B48914B6BA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B4AE1681-F656-41D0-A8E9-241271600EEE}" srcId="{822B2105-F4D9-4DCD-8745-B3D1926E7A49}" destId="{F5505557-C121-43F2-BF51-96E9DDB6C154}" srcOrd="2" destOrd="0" parTransId="{6B0079CF-EFF1-4CA1-8540-45E7C0F63644}" sibTransId="{FFB79BE5-804E-4466-B631-FF38B6529B3A}"/>
    <dgm:cxn modelId="{9DBB738D-2E39-46DD-8C2D-FD6CE9267617}" srcId="{822B2105-F4D9-4DCD-8745-B3D1926E7A49}" destId="{29AF17FB-C64D-47BB-AF7B-5B48914B6BA9}" srcOrd="3" destOrd="0" parTransId="{BA787B81-8440-4B51-8FB7-5E7578E38583}" sibTransId="{EA2A0982-4EBE-4092-9C92-41D07BE0F262}"/>
    <dgm:cxn modelId="{FCD027B6-80D2-49DA-9A0F-97AD5C78983A}" srcId="{822B2105-F4D9-4DCD-8745-B3D1926E7A49}" destId="{101AE220-554D-4C22-902A-865C2D858831}" srcOrd="1" destOrd="0" parTransId="{CE9D643C-0DD3-4B6E-81EF-258073195533}" sibTransId="{1B42BF58-84E6-44E9-BF3B-270D6C6754EA}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99DF1BCE-E3A1-4241-A99D-A5C84D332949}" type="presOf" srcId="{29AF17FB-C64D-47BB-AF7B-5B48914B6BA9}" destId="{FE5D175C-2679-4185-A2FF-53B98E82B11A}" srcOrd="0" destOrd="0" presId="urn:microsoft.com/office/officeart/2005/8/layout/vList2"/>
    <dgm:cxn modelId="{BB10AADD-BCBB-415B-8844-2E41BDB9752C}" type="presOf" srcId="{F5505557-C121-43F2-BF51-96E9DDB6C154}" destId="{741AD911-A135-4A9B-AD49-2DF99C94CD91}" srcOrd="0" destOrd="0" presId="urn:microsoft.com/office/officeart/2005/8/layout/vList2"/>
    <dgm:cxn modelId="{EAC572EC-17D3-42A8-8AC9-C7480D459B75}" type="presOf" srcId="{101AE220-554D-4C22-902A-865C2D858831}" destId="{901F6044-33AC-4458-84DD-A9E17F4A615C}" srcOrd="0" destOrd="0" presId="urn:microsoft.com/office/officeart/2005/8/layout/vList2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D2D61E35-37E3-40CC-9204-1EBF4529B459}" type="presParOf" srcId="{9120642B-BFBE-45FB-B287-1BC0FCB1B470}" destId="{01A7541F-1768-4227-9343-059A3E380E0F}" srcOrd="1" destOrd="0" presId="urn:microsoft.com/office/officeart/2005/8/layout/vList2"/>
    <dgm:cxn modelId="{90BB2236-B0DE-4353-8635-C20829ECBED4}" type="presParOf" srcId="{9120642B-BFBE-45FB-B287-1BC0FCB1B470}" destId="{901F6044-33AC-4458-84DD-A9E17F4A615C}" srcOrd="2" destOrd="0" presId="urn:microsoft.com/office/officeart/2005/8/layout/vList2"/>
    <dgm:cxn modelId="{1B757D26-E6BF-43AB-8159-701E95AFF36A}" type="presParOf" srcId="{9120642B-BFBE-45FB-B287-1BC0FCB1B470}" destId="{80E21F41-C776-41AD-A7BC-003E9D3AD4BD}" srcOrd="3" destOrd="0" presId="urn:microsoft.com/office/officeart/2005/8/layout/vList2"/>
    <dgm:cxn modelId="{E6F250F0-2966-4D6B-BA72-E8C90B587985}" type="presParOf" srcId="{9120642B-BFBE-45FB-B287-1BC0FCB1B470}" destId="{741AD911-A135-4A9B-AD49-2DF99C94CD91}" srcOrd="4" destOrd="0" presId="urn:microsoft.com/office/officeart/2005/8/layout/vList2"/>
    <dgm:cxn modelId="{D380B84E-FCF4-4C10-A779-72C0A6666F80}" type="presParOf" srcId="{9120642B-BFBE-45FB-B287-1BC0FCB1B470}" destId="{45892592-E1C6-41A6-8F61-A93D08FC2115}" srcOrd="5" destOrd="0" presId="urn:microsoft.com/office/officeart/2005/8/layout/vList2"/>
    <dgm:cxn modelId="{6ED77211-5221-4924-B462-BB4C23F61F45}" type="presParOf" srcId="{9120642B-BFBE-45FB-B287-1BC0FCB1B470}" destId="{FE5D175C-2679-4185-A2FF-53B98E82B11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Type of insurance that protects lender in the event that the borrower defaults on the loan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E6163F3D-5AA5-46CB-BF49-A66BEC4E7B4C}">
      <dgm:prSet/>
      <dgm:spPr/>
      <dgm:t>
        <a:bodyPr/>
        <a:lstStyle/>
        <a:p>
          <a:r>
            <a:rPr lang="en-US" dirty="0"/>
            <a:t>If less than a 20% down payment is made, many lenders will require borrower to pay PMI</a:t>
          </a:r>
        </a:p>
      </dgm:t>
    </dgm:pt>
    <dgm:pt modelId="{7E8D36C0-A807-40AA-BFE9-76901A6426BC}" type="parTrans" cxnId="{A654E8D5-38DF-4414-8078-95456607DFDC}">
      <dgm:prSet/>
      <dgm:spPr/>
      <dgm:t>
        <a:bodyPr/>
        <a:lstStyle/>
        <a:p>
          <a:endParaRPr lang="en-US"/>
        </a:p>
      </dgm:t>
    </dgm:pt>
    <dgm:pt modelId="{16F29F7F-6B4A-484B-B889-881A05212CAF}" type="sibTrans" cxnId="{A654E8D5-38DF-4414-8078-95456607DFDC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06C435C0-6389-46CA-9225-172DDA3E395C}" type="pres">
      <dgm:prSet presAssocID="{E6163F3D-5AA5-46CB-BF49-A66BEC4E7B4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F84997D1-42A2-406C-ABEB-286DFE459E02}" type="presOf" srcId="{E6163F3D-5AA5-46CB-BF49-A66BEC4E7B4C}" destId="{06C435C0-6389-46CA-9225-172DDA3E395C}" srcOrd="0" destOrd="0" presId="urn:microsoft.com/office/officeart/2005/8/layout/vList2"/>
    <dgm:cxn modelId="{A654E8D5-38DF-4414-8078-95456607DFDC}" srcId="{822B2105-F4D9-4DCD-8745-B3D1926E7A49}" destId="{E6163F3D-5AA5-46CB-BF49-A66BEC4E7B4C}" srcOrd="1" destOrd="0" parTransId="{7E8D36C0-A807-40AA-BFE9-76901A6426BC}" sibTransId="{16F29F7F-6B4A-484B-B889-881A05212CAF}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15401CBE-5333-46C3-AE02-700EC1056BB5}" type="presParOf" srcId="{9120642B-BFBE-45FB-B287-1BC0FCB1B470}" destId="{06C435C0-6389-46CA-9225-172DDA3E395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Proof that the borrower owns the home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0929E2AA-9B76-45CD-AA28-9EDFC401297A}">
      <dgm:prSet/>
      <dgm:spPr/>
      <dgm:t>
        <a:bodyPr/>
        <a:lstStyle/>
        <a:p>
          <a:pPr>
            <a:buNone/>
          </a:pPr>
          <a:r>
            <a:rPr lang="en-US"/>
            <a:t>The title includes a physical description of the property, the names of anyone who owns the property and any liens on the home</a:t>
          </a:r>
          <a:endParaRPr lang="en-US" dirty="0"/>
        </a:p>
      </dgm:t>
    </dgm:pt>
    <dgm:pt modelId="{BE2712E6-D3C2-4568-A503-67A54ED81277}" type="parTrans" cxnId="{5FCEE7B4-2D11-4B45-A220-45B800344202}">
      <dgm:prSet/>
      <dgm:spPr/>
      <dgm:t>
        <a:bodyPr/>
        <a:lstStyle/>
        <a:p>
          <a:endParaRPr lang="en-US"/>
        </a:p>
      </dgm:t>
    </dgm:pt>
    <dgm:pt modelId="{55017080-FF00-4F22-AE58-73C244663189}" type="sibTrans" cxnId="{5FCEE7B4-2D11-4B45-A220-45B800344202}">
      <dgm:prSet/>
      <dgm:spPr/>
      <dgm:t>
        <a:bodyPr/>
        <a:lstStyle/>
        <a:p>
          <a:endParaRPr lang="en-US"/>
        </a:p>
      </dgm:t>
    </dgm:pt>
    <dgm:pt modelId="{8D41F2B8-9817-4371-ADD0-29B6D6781830}">
      <dgm:prSet/>
      <dgm:spPr/>
      <dgm:t>
        <a:bodyPr/>
        <a:lstStyle/>
        <a:p>
          <a:pPr>
            <a:buNone/>
          </a:pPr>
          <a:r>
            <a:rPr lang="en-US"/>
            <a:t>“I’m on the title” refers to some kind of legal ownership of the property</a:t>
          </a:r>
          <a:endParaRPr lang="en-US" dirty="0"/>
        </a:p>
      </dgm:t>
    </dgm:pt>
    <dgm:pt modelId="{40005F07-F13F-49DD-801F-D61D1394BADE}" type="parTrans" cxnId="{C0979983-23FF-4516-B32A-0C070E092FF8}">
      <dgm:prSet/>
      <dgm:spPr/>
      <dgm:t>
        <a:bodyPr/>
        <a:lstStyle/>
        <a:p>
          <a:endParaRPr lang="en-US"/>
        </a:p>
      </dgm:t>
    </dgm:pt>
    <dgm:pt modelId="{39E6A6AE-42BC-4E66-A784-89C2FB6F5E14}" type="sibTrans" cxnId="{C0979983-23FF-4516-B32A-0C070E092FF8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2159F8D7-7C6C-48AC-8DA6-7D01964F57A2}" type="pres">
      <dgm:prSet presAssocID="{0929E2AA-9B76-45CD-AA28-9EDFC401297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5756423-8852-4CBE-84BC-E67D27D25832}" type="pres">
      <dgm:prSet presAssocID="{55017080-FF00-4F22-AE58-73C244663189}" presName="spacer" presStyleCnt="0"/>
      <dgm:spPr/>
    </dgm:pt>
    <dgm:pt modelId="{5D1A1BAC-44FB-4FEE-BCDE-31437276A905}" type="pres">
      <dgm:prSet presAssocID="{8D41F2B8-9817-4371-ADD0-29B6D678183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26698D4E-1EFC-44F4-9DEB-0845C68867DF}" type="presOf" srcId="{0929E2AA-9B76-45CD-AA28-9EDFC401297A}" destId="{2159F8D7-7C6C-48AC-8DA6-7D01964F57A2}" srcOrd="0" destOrd="0" presId="urn:microsoft.com/office/officeart/2005/8/layout/vList2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C0979983-23FF-4516-B32A-0C070E092FF8}" srcId="{822B2105-F4D9-4DCD-8745-B3D1926E7A49}" destId="{8D41F2B8-9817-4371-ADD0-29B6D6781830}" srcOrd="2" destOrd="0" parTransId="{40005F07-F13F-49DD-801F-D61D1394BADE}" sibTransId="{39E6A6AE-42BC-4E66-A784-89C2FB6F5E14}"/>
    <dgm:cxn modelId="{5FCEE7B4-2D11-4B45-A220-45B800344202}" srcId="{822B2105-F4D9-4DCD-8745-B3D1926E7A49}" destId="{0929E2AA-9B76-45CD-AA28-9EDFC401297A}" srcOrd="1" destOrd="0" parTransId="{BE2712E6-D3C2-4568-A503-67A54ED81277}" sibTransId="{55017080-FF00-4F22-AE58-73C244663189}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06B397DE-C94B-456D-899B-B67FDA6F66F3}" type="presOf" srcId="{8D41F2B8-9817-4371-ADD0-29B6D6781830}" destId="{5D1A1BAC-44FB-4FEE-BCDE-31437276A905}" srcOrd="0" destOrd="0" presId="urn:microsoft.com/office/officeart/2005/8/layout/vList2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FF8B6C32-D3AB-4B6D-93B1-6EA4B232CFF8}" type="presParOf" srcId="{9120642B-BFBE-45FB-B287-1BC0FCB1B470}" destId="{2159F8D7-7C6C-48AC-8DA6-7D01964F57A2}" srcOrd="2" destOrd="0" presId="urn:microsoft.com/office/officeart/2005/8/layout/vList2"/>
    <dgm:cxn modelId="{024A3B08-D27F-4B8A-9572-EFC3B7FA9246}" type="presParOf" srcId="{9120642B-BFBE-45FB-B287-1BC0FCB1B470}" destId="{15756423-8852-4CBE-84BC-E67D27D25832}" srcOrd="3" destOrd="0" presId="urn:microsoft.com/office/officeart/2005/8/layout/vList2"/>
    <dgm:cxn modelId="{82ED192D-B609-45FE-8F5F-6BE9BE1A3243}" type="presParOf" srcId="{9120642B-BFBE-45FB-B287-1BC0FCB1B470}" destId="{5D1A1BAC-44FB-4FEE-BCDE-31437276A90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A deed is the physical document that proves ownership of the home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CF3B1F0F-FD18-4FEE-B9F3-E5AD7F52B169}">
      <dgm:prSet/>
      <dgm:spPr/>
      <dgm:t>
        <a:bodyPr/>
        <a:lstStyle/>
        <a:p>
          <a:pPr>
            <a:buNone/>
          </a:pPr>
          <a:r>
            <a:rPr lang="en-US"/>
            <a:t>The deed is received when the loan is closed</a:t>
          </a:r>
          <a:endParaRPr lang="en-US" dirty="0"/>
        </a:p>
      </dgm:t>
    </dgm:pt>
    <dgm:pt modelId="{116983B1-8078-463C-83A0-56602E664566}" type="parTrans" cxnId="{27F75444-7E73-4CFD-B8BB-3640FA64448C}">
      <dgm:prSet/>
      <dgm:spPr/>
      <dgm:t>
        <a:bodyPr/>
        <a:lstStyle/>
        <a:p>
          <a:endParaRPr lang="en-US"/>
        </a:p>
      </dgm:t>
    </dgm:pt>
    <dgm:pt modelId="{10CF12BD-7A1F-4E63-A67F-8A891C49C351}" type="sibTrans" cxnId="{27F75444-7E73-4CFD-B8BB-3640FA64448C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79CFD9E2-E050-4376-B4B4-7F54FAAEDE34}" type="pres">
      <dgm:prSet presAssocID="{CF3B1F0F-FD18-4FEE-B9F3-E5AD7F52B16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27F75444-7E73-4CFD-B8BB-3640FA64448C}" srcId="{822B2105-F4D9-4DCD-8745-B3D1926E7A49}" destId="{CF3B1F0F-FD18-4FEE-B9F3-E5AD7F52B169}" srcOrd="1" destOrd="0" parTransId="{116983B1-8078-463C-83A0-56602E664566}" sibTransId="{10CF12BD-7A1F-4E63-A67F-8A891C49C351}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B536ACF9-2372-4EB8-BF14-BBBC8B39FBAA}" type="presOf" srcId="{CF3B1F0F-FD18-4FEE-B9F3-E5AD7F52B169}" destId="{79CFD9E2-E050-4376-B4B4-7F54FAAEDE34}" srcOrd="0" destOrd="0" presId="urn:microsoft.com/office/officeart/2005/8/layout/vList2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24CB3A31-6A4E-487A-B27F-21B86B2A3314}" type="presParOf" srcId="{9120642B-BFBE-45FB-B287-1BC0FCB1B470}" destId="{79CFD9E2-E050-4376-B4B4-7F54FAAEDE3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Local property professional who can help you shop for a home more effectively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C3756917-53ED-44E9-A81E-974D59010389}">
      <dgm:prSet/>
      <dgm:spPr/>
      <dgm:t>
        <a:bodyPr/>
        <a:lstStyle/>
        <a:p>
          <a:pPr>
            <a:buNone/>
          </a:pPr>
          <a:r>
            <a:rPr lang="en-US"/>
            <a:t>Real estate agents can show homes in your price range, draw up offer letters and work with sellers to get a great deal on a home</a:t>
          </a:r>
          <a:endParaRPr lang="en-US" dirty="0"/>
        </a:p>
      </dgm:t>
    </dgm:pt>
    <dgm:pt modelId="{C034B4BE-ADBD-4763-A5D5-3C2BB46148E6}" type="parTrans" cxnId="{F9491EE1-EDA8-4254-B37D-83F955FF3DEA}">
      <dgm:prSet/>
      <dgm:spPr/>
      <dgm:t>
        <a:bodyPr/>
        <a:lstStyle/>
        <a:p>
          <a:endParaRPr lang="en-US"/>
        </a:p>
      </dgm:t>
    </dgm:pt>
    <dgm:pt modelId="{3F45DB92-56D1-40DC-A1B8-C5E8864DA7FC}" type="sibTrans" cxnId="{F9491EE1-EDA8-4254-B37D-83F955FF3DEA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43CE3AD0-51DF-42BB-9C3F-9C9DDDEBA561}" type="pres">
      <dgm:prSet presAssocID="{C3756917-53ED-44E9-A81E-974D5901038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C22B6FBF-FBBA-4FC8-BE61-90F612E87887}" type="presOf" srcId="{C3756917-53ED-44E9-A81E-974D59010389}" destId="{43CE3AD0-51DF-42BB-9C3F-9C9DDDEBA561}" srcOrd="0" destOrd="0" presId="urn:microsoft.com/office/officeart/2005/8/layout/vList2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F9491EE1-EDA8-4254-B37D-83F955FF3DEA}" srcId="{822B2105-F4D9-4DCD-8745-B3D1926E7A49}" destId="{C3756917-53ED-44E9-A81E-974D59010389}" srcOrd="1" destOrd="0" parTransId="{C034B4BE-ADBD-4763-A5D5-3C2BB46148E6}" sibTransId="{3F45DB92-56D1-40DC-A1B8-C5E8864DA7FC}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E2615294-216B-462E-9568-B3A743B0893F}" type="presParOf" srcId="{9120642B-BFBE-45FB-B287-1BC0FCB1B470}" destId="{43CE3AD0-51DF-42BB-9C3F-9C9DDDEBA56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C36C0B9-F995-45FD-B740-0A96851B434F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DCC9D8-5327-4755-9625-31BFF68DD06A}">
      <dgm:prSet/>
      <dgm:spPr/>
      <dgm:t>
        <a:bodyPr/>
        <a:lstStyle/>
        <a:p>
          <a:r>
            <a:rPr lang="en-US" dirty="0"/>
            <a:t>Seller’s Agents</a:t>
          </a:r>
        </a:p>
      </dgm:t>
    </dgm:pt>
    <dgm:pt modelId="{6A9CEDBA-3CD4-492D-87B7-9FBBF32B78A1}" type="parTrans" cxnId="{69ECED92-8B86-4664-9A3B-818595B7CCFD}">
      <dgm:prSet/>
      <dgm:spPr/>
      <dgm:t>
        <a:bodyPr/>
        <a:lstStyle/>
        <a:p>
          <a:endParaRPr lang="en-US"/>
        </a:p>
      </dgm:t>
    </dgm:pt>
    <dgm:pt modelId="{132062AE-77C6-4E33-B1FD-3C39EF4906D1}" type="sibTrans" cxnId="{69ECED92-8B86-4664-9A3B-818595B7CCFD}">
      <dgm:prSet/>
      <dgm:spPr/>
      <dgm:t>
        <a:bodyPr/>
        <a:lstStyle/>
        <a:p>
          <a:endParaRPr lang="en-US"/>
        </a:p>
      </dgm:t>
    </dgm:pt>
    <dgm:pt modelId="{C54EE9CA-7844-49E3-BB92-69A74DE28FEA}">
      <dgm:prSet/>
      <dgm:spPr/>
      <dgm:t>
        <a:bodyPr/>
        <a:lstStyle/>
        <a:p>
          <a:r>
            <a:rPr lang="en-US" dirty="0"/>
            <a:t>Buyer’s Agents</a:t>
          </a:r>
        </a:p>
      </dgm:t>
    </dgm:pt>
    <dgm:pt modelId="{1F243D0F-0114-4E35-8879-1BC92DE6E9D2}" type="parTrans" cxnId="{48D8D7CA-290C-49E1-B614-7E2CE0476E4F}">
      <dgm:prSet/>
      <dgm:spPr/>
      <dgm:t>
        <a:bodyPr/>
        <a:lstStyle/>
        <a:p>
          <a:endParaRPr lang="en-US"/>
        </a:p>
      </dgm:t>
    </dgm:pt>
    <dgm:pt modelId="{458559F5-3233-44FE-BD3B-917CFFE917AD}" type="sibTrans" cxnId="{48D8D7CA-290C-49E1-B614-7E2CE0476E4F}">
      <dgm:prSet/>
      <dgm:spPr/>
      <dgm:t>
        <a:bodyPr/>
        <a:lstStyle/>
        <a:p>
          <a:endParaRPr lang="en-US"/>
        </a:p>
      </dgm:t>
    </dgm:pt>
    <dgm:pt modelId="{E8ABCD25-8166-440D-A5F8-178837B5FEF8}">
      <dgm:prSet/>
      <dgm:spPr/>
      <dgm:t>
        <a:bodyPr/>
        <a:lstStyle/>
        <a:p>
          <a:r>
            <a:rPr lang="en-US" dirty="0"/>
            <a:t>work on behalf of sellers </a:t>
          </a:r>
        </a:p>
      </dgm:t>
    </dgm:pt>
    <dgm:pt modelId="{4E5CC089-B071-442B-BA4F-6E866A2C7A7C}" type="parTrans" cxnId="{6391106B-A540-4134-BED3-110E76ED458C}">
      <dgm:prSet/>
      <dgm:spPr/>
      <dgm:t>
        <a:bodyPr/>
        <a:lstStyle/>
        <a:p>
          <a:endParaRPr lang="en-US"/>
        </a:p>
      </dgm:t>
    </dgm:pt>
    <dgm:pt modelId="{83861361-7076-42D3-8240-D58AD7A0BEA1}" type="sibTrans" cxnId="{6391106B-A540-4134-BED3-110E76ED458C}">
      <dgm:prSet/>
      <dgm:spPr/>
      <dgm:t>
        <a:bodyPr/>
        <a:lstStyle/>
        <a:p>
          <a:endParaRPr lang="en-US"/>
        </a:p>
      </dgm:t>
    </dgm:pt>
    <dgm:pt modelId="{0FE25C11-0BA0-467D-A893-5D881913018E}">
      <dgm:prSet/>
      <dgm:spPr/>
      <dgm:t>
        <a:bodyPr/>
        <a:lstStyle/>
        <a:p>
          <a:r>
            <a:rPr lang="en-US" dirty="0"/>
            <a:t> work with those shopping for a home</a:t>
          </a:r>
        </a:p>
      </dgm:t>
    </dgm:pt>
    <dgm:pt modelId="{20000B55-CB35-444E-A5A0-BA374878002D}" type="parTrans" cxnId="{1D7AAD5D-D174-4B9F-97CF-17D8EE3A4612}">
      <dgm:prSet/>
      <dgm:spPr/>
      <dgm:t>
        <a:bodyPr/>
        <a:lstStyle/>
        <a:p>
          <a:endParaRPr lang="en-US"/>
        </a:p>
      </dgm:t>
    </dgm:pt>
    <dgm:pt modelId="{DF919A2C-7D47-4FD8-8697-0EA670C2C80E}" type="sibTrans" cxnId="{1D7AAD5D-D174-4B9F-97CF-17D8EE3A4612}">
      <dgm:prSet/>
      <dgm:spPr/>
      <dgm:t>
        <a:bodyPr/>
        <a:lstStyle/>
        <a:p>
          <a:endParaRPr lang="en-US"/>
        </a:p>
      </dgm:t>
    </dgm:pt>
    <dgm:pt modelId="{89F05E68-FF7F-436F-9AFD-5BB3A7874D66}" type="pres">
      <dgm:prSet presAssocID="{8C36C0B9-F995-45FD-B740-0A96851B434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49F228-EEB3-415B-94B7-FB289A64D6CF}" type="pres">
      <dgm:prSet presAssocID="{7FDCC9D8-5327-4755-9625-31BFF68DD06A}" presName="root" presStyleCnt="0"/>
      <dgm:spPr/>
    </dgm:pt>
    <dgm:pt modelId="{F08C9406-E2E0-40B1-AB07-041F8303B795}" type="pres">
      <dgm:prSet presAssocID="{7FDCC9D8-5327-4755-9625-31BFF68DD06A}" presName="rootComposite" presStyleCnt="0"/>
      <dgm:spPr/>
    </dgm:pt>
    <dgm:pt modelId="{92F9E41D-4C68-41C5-8B28-6F58036BAB09}" type="pres">
      <dgm:prSet presAssocID="{7FDCC9D8-5327-4755-9625-31BFF68DD06A}" presName="rootText" presStyleLbl="node1" presStyleIdx="0" presStyleCnt="2" custScaleX="89808" custScaleY="49483"/>
      <dgm:spPr/>
    </dgm:pt>
    <dgm:pt modelId="{896BADBB-4BF2-4BDB-B1BC-77ACF72D1375}" type="pres">
      <dgm:prSet presAssocID="{7FDCC9D8-5327-4755-9625-31BFF68DD06A}" presName="rootConnector" presStyleLbl="node1" presStyleIdx="0" presStyleCnt="2"/>
      <dgm:spPr/>
    </dgm:pt>
    <dgm:pt modelId="{BDD6F6D1-3B60-468F-994E-76C89BEB04EC}" type="pres">
      <dgm:prSet presAssocID="{7FDCC9D8-5327-4755-9625-31BFF68DD06A}" presName="childShape" presStyleCnt="0"/>
      <dgm:spPr/>
    </dgm:pt>
    <dgm:pt modelId="{4E57703E-001E-4619-BB64-55B5BF0A4B11}" type="pres">
      <dgm:prSet presAssocID="{4E5CC089-B071-442B-BA4F-6E866A2C7A7C}" presName="Name13" presStyleLbl="parChTrans1D2" presStyleIdx="0" presStyleCnt="2"/>
      <dgm:spPr/>
    </dgm:pt>
    <dgm:pt modelId="{6628D73E-EBA2-4739-A1E3-170324AF8912}" type="pres">
      <dgm:prSet presAssocID="{E8ABCD25-8166-440D-A5F8-178837B5FEF8}" presName="childText" presStyleLbl="bgAcc1" presStyleIdx="0" presStyleCnt="2" custScaleX="72212" custScaleY="61018">
        <dgm:presLayoutVars>
          <dgm:bulletEnabled val="1"/>
        </dgm:presLayoutVars>
      </dgm:prSet>
      <dgm:spPr/>
    </dgm:pt>
    <dgm:pt modelId="{84A56308-0CAD-4D08-A84A-FAB1ECBE9F6B}" type="pres">
      <dgm:prSet presAssocID="{C54EE9CA-7844-49E3-BB92-69A74DE28FEA}" presName="root" presStyleCnt="0"/>
      <dgm:spPr/>
    </dgm:pt>
    <dgm:pt modelId="{9093C797-62AC-4E35-96F9-5410FA29278D}" type="pres">
      <dgm:prSet presAssocID="{C54EE9CA-7844-49E3-BB92-69A74DE28FEA}" presName="rootComposite" presStyleCnt="0"/>
      <dgm:spPr/>
    </dgm:pt>
    <dgm:pt modelId="{ED4E4876-C163-4E66-81DF-1468CD32BA35}" type="pres">
      <dgm:prSet presAssocID="{C54EE9CA-7844-49E3-BB92-69A74DE28FEA}" presName="rootText" presStyleLbl="node1" presStyleIdx="1" presStyleCnt="2" custScaleX="88267" custScaleY="52775"/>
      <dgm:spPr/>
    </dgm:pt>
    <dgm:pt modelId="{97CDDEC4-B49A-4346-A70E-FA1DB4AF6D7F}" type="pres">
      <dgm:prSet presAssocID="{C54EE9CA-7844-49E3-BB92-69A74DE28FEA}" presName="rootConnector" presStyleLbl="node1" presStyleIdx="1" presStyleCnt="2"/>
      <dgm:spPr/>
    </dgm:pt>
    <dgm:pt modelId="{136723F9-4259-4A77-94AD-6EF5C149CFCE}" type="pres">
      <dgm:prSet presAssocID="{C54EE9CA-7844-49E3-BB92-69A74DE28FEA}" presName="childShape" presStyleCnt="0"/>
      <dgm:spPr/>
    </dgm:pt>
    <dgm:pt modelId="{485B0A80-EF02-4DC5-915C-7DC25E470AC5}" type="pres">
      <dgm:prSet presAssocID="{20000B55-CB35-444E-A5A0-BA374878002D}" presName="Name13" presStyleLbl="parChTrans1D2" presStyleIdx="1" presStyleCnt="2"/>
      <dgm:spPr/>
    </dgm:pt>
    <dgm:pt modelId="{81C8BEA4-9021-4318-B1B2-55444FF6593E}" type="pres">
      <dgm:prSet presAssocID="{0FE25C11-0BA0-467D-A893-5D881913018E}" presName="childText" presStyleLbl="bgAcc1" presStyleIdx="1" presStyleCnt="2" custScaleX="76281" custScaleY="65079">
        <dgm:presLayoutVars>
          <dgm:bulletEnabled val="1"/>
        </dgm:presLayoutVars>
      </dgm:prSet>
      <dgm:spPr/>
    </dgm:pt>
  </dgm:ptLst>
  <dgm:cxnLst>
    <dgm:cxn modelId="{9C77670B-A18E-447F-BBE3-9E98194AD053}" type="presOf" srcId="{20000B55-CB35-444E-A5A0-BA374878002D}" destId="{485B0A80-EF02-4DC5-915C-7DC25E470AC5}" srcOrd="0" destOrd="0" presId="urn:microsoft.com/office/officeart/2005/8/layout/hierarchy3"/>
    <dgm:cxn modelId="{1D7AAD5D-D174-4B9F-97CF-17D8EE3A4612}" srcId="{C54EE9CA-7844-49E3-BB92-69A74DE28FEA}" destId="{0FE25C11-0BA0-467D-A893-5D881913018E}" srcOrd="0" destOrd="0" parTransId="{20000B55-CB35-444E-A5A0-BA374878002D}" sibTransId="{DF919A2C-7D47-4FD8-8697-0EA670C2C80E}"/>
    <dgm:cxn modelId="{6391106B-A540-4134-BED3-110E76ED458C}" srcId="{7FDCC9D8-5327-4755-9625-31BFF68DD06A}" destId="{E8ABCD25-8166-440D-A5F8-178837B5FEF8}" srcOrd="0" destOrd="0" parTransId="{4E5CC089-B071-442B-BA4F-6E866A2C7A7C}" sibTransId="{83861361-7076-42D3-8240-D58AD7A0BEA1}"/>
    <dgm:cxn modelId="{AC2C5177-B378-4BC0-9256-BE22A1E58D04}" type="presOf" srcId="{7FDCC9D8-5327-4755-9625-31BFF68DD06A}" destId="{896BADBB-4BF2-4BDB-B1BC-77ACF72D1375}" srcOrd="1" destOrd="0" presId="urn:microsoft.com/office/officeart/2005/8/layout/hierarchy3"/>
    <dgm:cxn modelId="{69ECED92-8B86-4664-9A3B-818595B7CCFD}" srcId="{8C36C0B9-F995-45FD-B740-0A96851B434F}" destId="{7FDCC9D8-5327-4755-9625-31BFF68DD06A}" srcOrd="0" destOrd="0" parTransId="{6A9CEDBA-3CD4-492D-87B7-9FBBF32B78A1}" sibTransId="{132062AE-77C6-4E33-B1FD-3C39EF4906D1}"/>
    <dgm:cxn modelId="{7D28A898-9902-408A-A2B8-F3932FA1276A}" type="presOf" srcId="{E8ABCD25-8166-440D-A5F8-178837B5FEF8}" destId="{6628D73E-EBA2-4739-A1E3-170324AF8912}" srcOrd="0" destOrd="0" presId="urn:microsoft.com/office/officeart/2005/8/layout/hierarchy3"/>
    <dgm:cxn modelId="{D584E7B1-6E06-4A02-BAF7-F31D10FD838B}" type="presOf" srcId="{7FDCC9D8-5327-4755-9625-31BFF68DD06A}" destId="{92F9E41D-4C68-41C5-8B28-6F58036BAB09}" srcOrd="0" destOrd="0" presId="urn:microsoft.com/office/officeart/2005/8/layout/hierarchy3"/>
    <dgm:cxn modelId="{8C1640C9-7FCE-4F84-B53C-C2815AE95764}" type="presOf" srcId="{8C36C0B9-F995-45FD-B740-0A96851B434F}" destId="{89F05E68-FF7F-436F-9AFD-5BB3A7874D66}" srcOrd="0" destOrd="0" presId="urn:microsoft.com/office/officeart/2005/8/layout/hierarchy3"/>
    <dgm:cxn modelId="{48D8D7CA-290C-49E1-B614-7E2CE0476E4F}" srcId="{8C36C0B9-F995-45FD-B740-0A96851B434F}" destId="{C54EE9CA-7844-49E3-BB92-69A74DE28FEA}" srcOrd="1" destOrd="0" parTransId="{1F243D0F-0114-4E35-8879-1BC92DE6E9D2}" sibTransId="{458559F5-3233-44FE-BD3B-917CFFE917AD}"/>
    <dgm:cxn modelId="{AFE020E0-9449-4395-BC40-7AA107FF221B}" type="presOf" srcId="{C54EE9CA-7844-49E3-BB92-69A74DE28FEA}" destId="{97CDDEC4-B49A-4346-A70E-FA1DB4AF6D7F}" srcOrd="1" destOrd="0" presId="urn:microsoft.com/office/officeart/2005/8/layout/hierarchy3"/>
    <dgm:cxn modelId="{7D8D8CE8-CFC9-4AB6-A901-90FC8F483E23}" type="presOf" srcId="{4E5CC089-B071-442B-BA4F-6E866A2C7A7C}" destId="{4E57703E-001E-4619-BB64-55B5BF0A4B11}" srcOrd="0" destOrd="0" presId="urn:microsoft.com/office/officeart/2005/8/layout/hierarchy3"/>
    <dgm:cxn modelId="{685A76EE-B1F1-4835-B946-E62F3D2EECEF}" type="presOf" srcId="{0FE25C11-0BA0-467D-A893-5D881913018E}" destId="{81C8BEA4-9021-4318-B1B2-55444FF6593E}" srcOrd="0" destOrd="0" presId="urn:microsoft.com/office/officeart/2005/8/layout/hierarchy3"/>
    <dgm:cxn modelId="{A2B290F7-EC60-4D6D-9130-C20A379F2A42}" type="presOf" srcId="{C54EE9CA-7844-49E3-BB92-69A74DE28FEA}" destId="{ED4E4876-C163-4E66-81DF-1468CD32BA35}" srcOrd="0" destOrd="0" presId="urn:microsoft.com/office/officeart/2005/8/layout/hierarchy3"/>
    <dgm:cxn modelId="{6F5A1B0F-DDAF-4AC6-B380-D89963AA0F70}" type="presParOf" srcId="{89F05E68-FF7F-436F-9AFD-5BB3A7874D66}" destId="{6D49F228-EEB3-415B-94B7-FB289A64D6CF}" srcOrd="0" destOrd="0" presId="urn:microsoft.com/office/officeart/2005/8/layout/hierarchy3"/>
    <dgm:cxn modelId="{15F17C84-43D2-40FC-9B12-32E7CA051B46}" type="presParOf" srcId="{6D49F228-EEB3-415B-94B7-FB289A64D6CF}" destId="{F08C9406-E2E0-40B1-AB07-041F8303B795}" srcOrd="0" destOrd="0" presId="urn:microsoft.com/office/officeart/2005/8/layout/hierarchy3"/>
    <dgm:cxn modelId="{2C08B5EA-BEFF-4313-B48D-6FD76146DB71}" type="presParOf" srcId="{F08C9406-E2E0-40B1-AB07-041F8303B795}" destId="{92F9E41D-4C68-41C5-8B28-6F58036BAB09}" srcOrd="0" destOrd="0" presId="urn:microsoft.com/office/officeart/2005/8/layout/hierarchy3"/>
    <dgm:cxn modelId="{062E0F15-7D8F-450A-9571-5DD389D7A0DC}" type="presParOf" srcId="{F08C9406-E2E0-40B1-AB07-041F8303B795}" destId="{896BADBB-4BF2-4BDB-B1BC-77ACF72D1375}" srcOrd="1" destOrd="0" presId="urn:microsoft.com/office/officeart/2005/8/layout/hierarchy3"/>
    <dgm:cxn modelId="{A3FA374C-9743-409B-BD29-013830034E08}" type="presParOf" srcId="{6D49F228-EEB3-415B-94B7-FB289A64D6CF}" destId="{BDD6F6D1-3B60-468F-994E-76C89BEB04EC}" srcOrd="1" destOrd="0" presId="urn:microsoft.com/office/officeart/2005/8/layout/hierarchy3"/>
    <dgm:cxn modelId="{205226D2-203D-4268-9235-4BA89BED285C}" type="presParOf" srcId="{BDD6F6D1-3B60-468F-994E-76C89BEB04EC}" destId="{4E57703E-001E-4619-BB64-55B5BF0A4B11}" srcOrd="0" destOrd="0" presId="urn:microsoft.com/office/officeart/2005/8/layout/hierarchy3"/>
    <dgm:cxn modelId="{E2CCF26C-082B-4C07-B3A1-1AD111F4A504}" type="presParOf" srcId="{BDD6F6D1-3B60-468F-994E-76C89BEB04EC}" destId="{6628D73E-EBA2-4739-A1E3-170324AF8912}" srcOrd="1" destOrd="0" presId="urn:microsoft.com/office/officeart/2005/8/layout/hierarchy3"/>
    <dgm:cxn modelId="{BA402295-968B-49DE-9F46-0FE53F0225EB}" type="presParOf" srcId="{89F05E68-FF7F-436F-9AFD-5BB3A7874D66}" destId="{84A56308-0CAD-4D08-A84A-FAB1ECBE9F6B}" srcOrd="1" destOrd="0" presId="urn:microsoft.com/office/officeart/2005/8/layout/hierarchy3"/>
    <dgm:cxn modelId="{3A038FC2-9C34-4F71-BF04-EF55474E057F}" type="presParOf" srcId="{84A56308-0CAD-4D08-A84A-FAB1ECBE9F6B}" destId="{9093C797-62AC-4E35-96F9-5410FA29278D}" srcOrd="0" destOrd="0" presId="urn:microsoft.com/office/officeart/2005/8/layout/hierarchy3"/>
    <dgm:cxn modelId="{4AAD39FC-2EDC-4827-8D1B-2FCF2835FCAD}" type="presParOf" srcId="{9093C797-62AC-4E35-96F9-5410FA29278D}" destId="{ED4E4876-C163-4E66-81DF-1468CD32BA35}" srcOrd="0" destOrd="0" presId="urn:microsoft.com/office/officeart/2005/8/layout/hierarchy3"/>
    <dgm:cxn modelId="{AD6E111E-E284-4CE4-94EE-FFA051852637}" type="presParOf" srcId="{9093C797-62AC-4E35-96F9-5410FA29278D}" destId="{97CDDEC4-B49A-4346-A70E-FA1DB4AF6D7F}" srcOrd="1" destOrd="0" presId="urn:microsoft.com/office/officeart/2005/8/layout/hierarchy3"/>
    <dgm:cxn modelId="{4123F19B-5A98-4370-8FFE-BCFA9E1683EF}" type="presParOf" srcId="{84A56308-0CAD-4D08-A84A-FAB1ECBE9F6B}" destId="{136723F9-4259-4A77-94AD-6EF5C149CFCE}" srcOrd="1" destOrd="0" presId="urn:microsoft.com/office/officeart/2005/8/layout/hierarchy3"/>
    <dgm:cxn modelId="{BA62ED4E-AE23-4C2E-8E74-7E7A3A1C88EC}" type="presParOf" srcId="{136723F9-4259-4A77-94AD-6EF5C149CFCE}" destId="{485B0A80-EF02-4DC5-915C-7DC25E470AC5}" srcOrd="0" destOrd="0" presId="urn:microsoft.com/office/officeart/2005/8/layout/hierarchy3"/>
    <dgm:cxn modelId="{8E0C0030-BD13-4FDD-B398-5066C71FC732}" type="presParOf" srcId="{136723F9-4259-4A77-94AD-6EF5C149CFCE}" destId="{81C8BEA4-9021-4318-B1B2-55444FF6593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13F93E-0728-4DEC-8506-E223DEB3261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8D2C9D-B182-47AE-ADBF-1BC14C988644}">
      <dgm:prSet/>
      <dgm:spPr/>
      <dgm:t>
        <a:bodyPr/>
        <a:lstStyle/>
        <a:p>
          <a:r>
            <a:rPr lang="en-US" dirty="0"/>
            <a:t>The starting balance, or the amount that is taken out in a loan</a:t>
          </a:r>
        </a:p>
      </dgm:t>
    </dgm:pt>
    <dgm:pt modelId="{93F2C02A-93D9-465F-9279-6BB3C40A7D97}" type="parTrans" cxnId="{CAF04938-A6D4-4E9F-B308-33B1E4B6269E}">
      <dgm:prSet/>
      <dgm:spPr/>
      <dgm:t>
        <a:bodyPr/>
        <a:lstStyle/>
        <a:p>
          <a:endParaRPr lang="en-US"/>
        </a:p>
      </dgm:t>
    </dgm:pt>
    <dgm:pt modelId="{851545C4-F6E9-4DD2-8164-4CDF0CFDFB42}" type="sibTrans" cxnId="{CAF04938-A6D4-4E9F-B308-33B1E4B6269E}">
      <dgm:prSet/>
      <dgm:spPr/>
      <dgm:t>
        <a:bodyPr/>
        <a:lstStyle/>
        <a:p>
          <a:endParaRPr lang="en-US"/>
        </a:p>
      </dgm:t>
    </dgm:pt>
    <dgm:pt modelId="{453708BA-7E68-44AD-B9A6-863276E1C8D8}">
      <dgm:prSet/>
      <dgm:spPr/>
      <dgm:t>
        <a:bodyPr/>
        <a:lstStyle/>
        <a:p>
          <a:r>
            <a:rPr lang="en-US" dirty="0"/>
            <a:t>The principal balance will shrink as payments are made on the loan over time</a:t>
          </a:r>
        </a:p>
      </dgm:t>
    </dgm:pt>
    <dgm:pt modelId="{0A65D257-C32A-477C-97F4-842865010295}" type="parTrans" cxnId="{2F607C87-301C-418A-9967-7485B8457188}">
      <dgm:prSet/>
      <dgm:spPr/>
      <dgm:t>
        <a:bodyPr/>
        <a:lstStyle/>
        <a:p>
          <a:endParaRPr lang="en-US"/>
        </a:p>
      </dgm:t>
    </dgm:pt>
    <dgm:pt modelId="{EDACDAF3-A8D2-43E9-8A12-3FAAB20AA4FA}" type="sibTrans" cxnId="{2F607C87-301C-418A-9967-7485B8457188}">
      <dgm:prSet/>
      <dgm:spPr/>
      <dgm:t>
        <a:bodyPr/>
        <a:lstStyle/>
        <a:p>
          <a:endParaRPr lang="en-US"/>
        </a:p>
      </dgm:t>
    </dgm:pt>
    <dgm:pt modelId="{436486D6-154C-485C-84F2-52DBD864E547}">
      <dgm:prSet/>
      <dgm:spPr/>
      <dgm:t>
        <a:bodyPr/>
        <a:lstStyle/>
        <a:p>
          <a:r>
            <a:rPr lang="en-US" dirty="0"/>
            <a:t>If a loan is taken out for $150,000, the principal amount is $150,000</a:t>
          </a:r>
        </a:p>
      </dgm:t>
    </dgm:pt>
    <dgm:pt modelId="{CFA714B7-D449-47F4-B1F7-9382D7A1D615}" type="parTrans" cxnId="{D2780B6D-953D-4CF5-AA71-C7F2E3B51BD5}">
      <dgm:prSet/>
      <dgm:spPr/>
    </dgm:pt>
    <dgm:pt modelId="{E330DB53-5EDD-41BE-852D-765B76DA85DC}" type="sibTrans" cxnId="{D2780B6D-953D-4CF5-AA71-C7F2E3B51BD5}">
      <dgm:prSet/>
      <dgm:spPr/>
    </dgm:pt>
    <dgm:pt modelId="{C0424186-F0DA-452C-97DF-015EC70D65B3}" type="pres">
      <dgm:prSet presAssocID="{8213F93E-0728-4DEC-8506-E223DEB32610}" presName="linear" presStyleCnt="0">
        <dgm:presLayoutVars>
          <dgm:animLvl val="lvl"/>
          <dgm:resizeHandles val="exact"/>
        </dgm:presLayoutVars>
      </dgm:prSet>
      <dgm:spPr/>
    </dgm:pt>
    <dgm:pt modelId="{F691B254-DEC5-46E0-AE06-4BCF4C21810A}" type="pres">
      <dgm:prSet presAssocID="{9F8D2C9D-B182-47AE-ADBF-1BC14C98864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46F8C1B-5FE3-469B-B313-A09891E7F2A1}" type="pres">
      <dgm:prSet presAssocID="{851545C4-F6E9-4DD2-8164-4CDF0CFDFB42}" presName="spacer" presStyleCnt="0"/>
      <dgm:spPr/>
    </dgm:pt>
    <dgm:pt modelId="{72826DC0-AEE0-4EE6-B3C1-D88634EA762B}" type="pres">
      <dgm:prSet presAssocID="{453708BA-7E68-44AD-B9A6-863276E1C8D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4575C4F-69D1-4C7D-899B-95EF496931E3}" type="pres">
      <dgm:prSet presAssocID="{EDACDAF3-A8D2-43E9-8A12-3FAAB20AA4FA}" presName="spacer" presStyleCnt="0"/>
      <dgm:spPr/>
    </dgm:pt>
    <dgm:pt modelId="{7D03D715-F4BC-4EB5-B9C8-6EAC33B40E0F}" type="pres">
      <dgm:prSet presAssocID="{436486D6-154C-485C-84F2-52DBD864E54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75A4B23-8EA8-4902-BC7D-1C28ED948C70}" type="presOf" srcId="{453708BA-7E68-44AD-B9A6-863276E1C8D8}" destId="{72826DC0-AEE0-4EE6-B3C1-D88634EA762B}" srcOrd="0" destOrd="0" presId="urn:microsoft.com/office/officeart/2005/8/layout/vList2"/>
    <dgm:cxn modelId="{53BAF227-4657-4C6F-A9C3-3174EBF11A98}" type="presOf" srcId="{9F8D2C9D-B182-47AE-ADBF-1BC14C988644}" destId="{F691B254-DEC5-46E0-AE06-4BCF4C21810A}" srcOrd="0" destOrd="0" presId="urn:microsoft.com/office/officeart/2005/8/layout/vList2"/>
    <dgm:cxn modelId="{CAF04938-A6D4-4E9F-B308-33B1E4B6269E}" srcId="{8213F93E-0728-4DEC-8506-E223DEB32610}" destId="{9F8D2C9D-B182-47AE-ADBF-1BC14C988644}" srcOrd="0" destOrd="0" parTransId="{93F2C02A-93D9-465F-9279-6BB3C40A7D97}" sibTransId="{851545C4-F6E9-4DD2-8164-4CDF0CFDFB42}"/>
    <dgm:cxn modelId="{D2780B6D-953D-4CF5-AA71-C7F2E3B51BD5}" srcId="{8213F93E-0728-4DEC-8506-E223DEB32610}" destId="{436486D6-154C-485C-84F2-52DBD864E547}" srcOrd="2" destOrd="0" parTransId="{CFA714B7-D449-47F4-B1F7-9382D7A1D615}" sibTransId="{E330DB53-5EDD-41BE-852D-765B76DA85DC}"/>
    <dgm:cxn modelId="{0A1DEE58-F42A-426B-8616-16782342B93C}" type="presOf" srcId="{8213F93E-0728-4DEC-8506-E223DEB32610}" destId="{C0424186-F0DA-452C-97DF-015EC70D65B3}" srcOrd="0" destOrd="0" presId="urn:microsoft.com/office/officeart/2005/8/layout/vList2"/>
    <dgm:cxn modelId="{2F607C87-301C-418A-9967-7485B8457188}" srcId="{8213F93E-0728-4DEC-8506-E223DEB32610}" destId="{453708BA-7E68-44AD-B9A6-863276E1C8D8}" srcOrd="1" destOrd="0" parTransId="{0A65D257-C32A-477C-97F4-842865010295}" sibTransId="{EDACDAF3-A8D2-43E9-8A12-3FAAB20AA4FA}"/>
    <dgm:cxn modelId="{93FF7AD6-3B68-4BD6-9EF0-CE8C6327F5E8}" type="presOf" srcId="{436486D6-154C-485C-84F2-52DBD864E547}" destId="{7D03D715-F4BC-4EB5-B9C8-6EAC33B40E0F}" srcOrd="0" destOrd="0" presId="urn:microsoft.com/office/officeart/2005/8/layout/vList2"/>
    <dgm:cxn modelId="{C1EB6AEA-F6D5-4B8B-ADBD-D051F8C2B044}" type="presParOf" srcId="{C0424186-F0DA-452C-97DF-015EC70D65B3}" destId="{F691B254-DEC5-46E0-AE06-4BCF4C21810A}" srcOrd="0" destOrd="0" presId="urn:microsoft.com/office/officeart/2005/8/layout/vList2"/>
    <dgm:cxn modelId="{D40DCDA4-7A64-48AB-AE5C-CB3E9E7E764D}" type="presParOf" srcId="{C0424186-F0DA-452C-97DF-015EC70D65B3}" destId="{B46F8C1B-5FE3-469B-B313-A09891E7F2A1}" srcOrd="1" destOrd="0" presId="urn:microsoft.com/office/officeart/2005/8/layout/vList2"/>
    <dgm:cxn modelId="{1EC69DC8-D01E-4465-98F7-3F6361CA8224}" type="presParOf" srcId="{C0424186-F0DA-452C-97DF-015EC70D65B3}" destId="{72826DC0-AEE0-4EE6-B3C1-D88634EA762B}" srcOrd="2" destOrd="0" presId="urn:microsoft.com/office/officeart/2005/8/layout/vList2"/>
    <dgm:cxn modelId="{109B6D05-E837-4EA1-9BB1-895E1BD8EA34}" type="presParOf" srcId="{C0424186-F0DA-452C-97DF-015EC70D65B3}" destId="{54575C4F-69D1-4C7D-899B-95EF496931E3}" srcOrd="3" destOrd="0" presId="urn:microsoft.com/office/officeart/2005/8/layout/vList2"/>
    <dgm:cxn modelId="{B3989681-15E0-4511-9260-BE77119E06FA}" type="presParOf" srcId="{C0424186-F0DA-452C-97DF-015EC70D65B3}" destId="{7D03D715-F4BC-4EB5-B9C8-6EAC33B40E0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/>
            <a:t>A check written to a seller when an offer is made on a home, letting the seller know the offer is serious</a:t>
          </a:r>
          <a:endParaRPr lang="en-US" dirty="0"/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8D41F2B8-9817-4371-ADD0-29B6D6781830}">
      <dgm:prSet/>
      <dgm:spPr/>
      <dgm:t>
        <a:bodyPr/>
        <a:lstStyle/>
        <a:p>
          <a:r>
            <a:rPr lang="en-US" dirty="0"/>
            <a:t>Most are equal to 1%-2% of the home’s value</a:t>
          </a:r>
        </a:p>
      </dgm:t>
    </dgm:pt>
    <dgm:pt modelId="{40005F07-F13F-49DD-801F-D61D1394BADE}" type="parTrans" cxnId="{C0979983-23FF-4516-B32A-0C070E092FF8}">
      <dgm:prSet/>
      <dgm:spPr/>
      <dgm:t>
        <a:bodyPr/>
        <a:lstStyle/>
        <a:p>
          <a:endParaRPr lang="en-US"/>
        </a:p>
      </dgm:t>
    </dgm:pt>
    <dgm:pt modelId="{39E6A6AE-42BC-4E66-A784-89C2FB6F5E14}" type="sibTrans" cxnId="{C0979983-23FF-4516-B32A-0C070E092FF8}">
      <dgm:prSet/>
      <dgm:spPr/>
      <dgm:t>
        <a:bodyPr/>
        <a:lstStyle/>
        <a:p>
          <a:endParaRPr lang="en-US"/>
        </a:p>
      </dgm:t>
    </dgm:pt>
    <dgm:pt modelId="{63CD3897-DFC0-4F3E-A5C4-FE6347B77C8B}">
      <dgm:prSet/>
      <dgm:spPr/>
      <dgm:t>
        <a:bodyPr/>
        <a:lstStyle/>
        <a:p>
          <a:r>
            <a:rPr lang="en-US" dirty="0"/>
            <a:t>If the seller accepts the offer, the earnest money deposit goes towards the down payment at closing</a:t>
          </a:r>
        </a:p>
      </dgm:t>
    </dgm:pt>
    <dgm:pt modelId="{775FBCA7-FF3B-4A99-9E32-2853777CDF41}" type="parTrans" cxnId="{0A980165-572E-4EB0-8E82-AE78E3F024B1}">
      <dgm:prSet/>
      <dgm:spPr/>
    </dgm:pt>
    <dgm:pt modelId="{05D5CF31-50F8-4405-981F-ADAF49DCBCE3}" type="sibTrans" cxnId="{0A980165-572E-4EB0-8E82-AE78E3F024B1}">
      <dgm:prSet/>
      <dgm:spPr/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5D1A1BAC-44FB-4FEE-BCDE-31437276A905}" type="pres">
      <dgm:prSet presAssocID="{8D41F2B8-9817-4371-ADD0-29B6D678183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22D288-85D8-4527-A09A-C448748280CB}" type="pres">
      <dgm:prSet presAssocID="{39E6A6AE-42BC-4E66-A784-89C2FB6F5E14}" presName="spacer" presStyleCnt="0"/>
      <dgm:spPr/>
    </dgm:pt>
    <dgm:pt modelId="{C01D1702-4D62-4F30-A345-E166E2ACD648}" type="pres">
      <dgm:prSet presAssocID="{63CD3897-DFC0-4F3E-A5C4-FE6347B77C8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D9571C5E-7AAE-4E22-B117-2271B55069FE}" type="presOf" srcId="{63CD3897-DFC0-4F3E-A5C4-FE6347B77C8B}" destId="{C01D1702-4D62-4F30-A345-E166E2ACD648}" srcOrd="0" destOrd="0" presId="urn:microsoft.com/office/officeart/2005/8/layout/vList2"/>
    <dgm:cxn modelId="{0A980165-572E-4EB0-8E82-AE78E3F024B1}" srcId="{822B2105-F4D9-4DCD-8745-B3D1926E7A49}" destId="{63CD3897-DFC0-4F3E-A5C4-FE6347B77C8B}" srcOrd="2" destOrd="0" parTransId="{775FBCA7-FF3B-4A99-9E32-2853777CDF41}" sibTransId="{05D5CF31-50F8-4405-981F-ADAF49DCBCE3}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C0979983-23FF-4516-B32A-0C070E092FF8}" srcId="{822B2105-F4D9-4DCD-8745-B3D1926E7A49}" destId="{8D41F2B8-9817-4371-ADD0-29B6D6781830}" srcOrd="1" destOrd="0" parTransId="{40005F07-F13F-49DD-801F-D61D1394BADE}" sibTransId="{39E6A6AE-42BC-4E66-A784-89C2FB6F5E14}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06B397DE-C94B-456D-899B-B67FDA6F66F3}" type="presOf" srcId="{8D41F2B8-9817-4371-ADD0-29B6D6781830}" destId="{5D1A1BAC-44FB-4FEE-BCDE-31437276A905}" srcOrd="0" destOrd="0" presId="urn:microsoft.com/office/officeart/2005/8/layout/vList2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82ED192D-B609-45FE-8F5F-6BE9BE1A3243}" type="presParOf" srcId="{9120642B-BFBE-45FB-B287-1BC0FCB1B470}" destId="{5D1A1BAC-44FB-4FEE-BCDE-31437276A905}" srcOrd="2" destOrd="0" presId="urn:microsoft.com/office/officeart/2005/8/layout/vList2"/>
    <dgm:cxn modelId="{9CCE37B3-14C6-4136-A9E9-4D5A43F58E22}" type="presParOf" srcId="{9120642B-BFBE-45FB-B287-1BC0FCB1B470}" destId="{9D22D288-85D8-4527-A09A-C448748280CB}" srcOrd="3" destOrd="0" presId="urn:microsoft.com/office/officeart/2005/8/layout/vList2"/>
    <dgm:cxn modelId="{75856610-CC5C-4D96-BB4D-520759D41654}" type="presParOf" srcId="{9120642B-BFBE-45FB-B287-1BC0FCB1B470}" destId="{C01D1702-4D62-4F30-A345-E166E2ACD64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Identifies specific problems in the home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CFA01346-4743-46A6-B2F5-58A728991101}">
      <dgm:prSet/>
      <dgm:spPr/>
      <dgm:t>
        <a:bodyPr/>
        <a:lstStyle/>
        <a:p>
          <a:pPr>
            <a:buNone/>
          </a:pPr>
          <a:r>
            <a:rPr lang="en-US"/>
            <a:t>An inspector will walk through the home and test things like heating or cooling systems, light switches, and appliances to see if anything needs to be repaired or replaced</a:t>
          </a:r>
          <a:endParaRPr lang="en-US" dirty="0"/>
        </a:p>
      </dgm:t>
    </dgm:pt>
    <dgm:pt modelId="{2FC10F56-B7A3-4B17-8A1A-DE20EABDA90D}" type="parTrans" cxnId="{21B690C9-1D64-4339-B687-47DE570FC778}">
      <dgm:prSet/>
      <dgm:spPr/>
      <dgm:t>
        <a:bodyPr/>
        <a:lstStyle/>
        <a:p>
          <a:endParaRPr lang="en-US"/>
        </a:p>
      </dgm:t>
    </dgm:pt>
    <dgm:pt modelId="{9BC68AB0-7B8A-49E0-97FD-4528D1C765EB}" type="sibTrans" cxnId="{21B690C9-1D64-4339-B687-47DE570FC778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011AAAE9-29D1-4E33-9AD3-5202489E0617}" type="pres">
      <dgm:prSet presAssocID="{CFA01346-4743-46A6-B2F5-58A72899110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76F48A6D-140A-4171-8557-23D39E56D141}" type="presOf" srcId="{CFA01346-4743-46A6-B2F5-58A728991101}" destId="{011AAAE9-29D1-4E33-9AD3-5202489E0617}" srcOrd="0" destOrd="0" presId="urn:microsoft.com/office/officeart/2005/8/layout/vList2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21B690C9-1D64-4339-B687-47DE570FC778}" srcId="{822B2105-F4D9-4DCD-8745-B3D1926E7A49}" destId="{CFA01346-4743-46A6-B2F5-58A728991101}" srcOrd="1" destOrd="0" parTransId="{2FC10F56-B7A3-4B17-8A1A-DE20EABDA90D}" sibTransId="{9BC68AB0-7B8A-49E0-97FD-4528D1C765EB}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FF7E5B10-FB5F-4BCE-9E51-C1D8779ACCFB}" type="presParOf" srcId="{9120642B-BFBE-45FB-B287-1BC0FCB1B470}" destId="{011AAAE9-29D1-4E33-9AD3-5202489E061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Settlement costs and fees paid to the lender in exchange for finalizing the loan 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E06181E9-4166-461E-A659-C716F24C09A5}">
      <dgm:prSet/>
      <dgm:spPr/>
      <dgm:t>
        <a:bodyPr/>
        <a:lstStyle/>
        <a:p>
          <a:pPr>
            <a:buNone/>
          </a:pPr>
          <a:r>
            <a:rPr lang="en-US"/>
            <a:t>The specific costs depend on the location and property type</a:t>
          </a:r>
          <a:endParaRPr lang="en-US" dirty="0"/>
        </a:p>
      </dgm:t>
    </dgm:pt>
    <dgm:pt modelId="{C9C3510B-A1E0-479D-92F7-D1A11F7D75CC}" type="parTrans" cxnId="{A00C5B30-6823-4638-84B1-E8C69EA7D7B7}">
      <dgm:prSet/>
      <dgm:spPr/>
      <dgm:t>
        <a:bodyPr/>
        <a:lstStyle/>
        <a:p>
          <a:endParaRPr lang="en-US"/>
        </a:p>
      </dgm:t>
    </dgm:pt>
    <dgm:pt modelId="{B0CC4FAF-1453-49E0-ACFB-3BAA78AC4C4A}" type="sibTrans" cxnId="{A00C5B30-6823-4638-84B1-E8C69EA7D7B7}">
      <dgm:prSet/>
      <dgm:spPr/>
      <dgm:t>
        <a:bodyPr/>
        <a:lstStyle/>
        <a:p>
          <a:endParaRPr lang="en-US"/>
        </a:p>
      </dgm:t>
    </dgm:pt>
    <dgm:pt modelId="{8BA89C1C-E637-41EC-8AD0-0F1F90CA0904}">
      <dgm:prSet/>
      <dgm:spPr/>
      <dgm:t>
        <a:bodyPr/>
        <a:lstStyle/>
        <a:p>
          <a:pPr>
            <a:buNone/>
          </a:pPr>
          <a:r>
            <a:rPr lang="en-US"/>
            <a:t>Closing costs usually equal between 3%-6% of the total value of the loan </a:t>
          </a:r>
          <a:endParaRPr lang="en-US" dirty="0"/>
        </a:p>
      </dgm:t>
    </dgm:pt>
    <dgm:pt modelId="{2D03C38E-05E5-49A8-BB16-D834EBB682CF}" type="parTrans" cxnId="{119062EB-4215-483F-95D4-DB61FD9DD49E}">
      <dgm:prSet/>
      <dgm:spPr/>
      <dgm:t>
        <a:bodyPr/>
        <a:lstStyle/>
        <a:p>
          <a:endParaRPr lang="en-US"/>
        </a:p>
      </dgm:t>
    </dgm:pt>
    <dgm:pt modelId="{683AF883-F4CD-4375-A0E6-94764B430179}" type="sibTrans" cxnId="{119062EB-4215-483F-95D4-DB61FD9DD49E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47ADFECD-0370-4B49-8B9E-725E61ED5DED}" type="pres">
      <dgm:prSet presAssocID="{E06181E9-4166-461E-A659-C716F24C09A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A0D273A-E46A-4472-AB23-0E2724B2EDFE}" type="pres">
      <dgm:prSet presAssocID="{B0CC4FAF-1453-49E0-ACFB-3BAA78AC4C4A}" presName="spacer" presStyleCnt="0"/>
      <dgm:spPr/>
    </dgm:pt>
    <dgm:pt modelId="{6205B431-B282-4F29-AFE2-FA8659CA7FFA}" type="pres">
      <dgm:prSet presAssocID="{8BA89C1C-E637-41EC-8AD0-0F1F90CA090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00C5B30-6823-4638-84B1-E8C69EA7D7B7}" srcId="{822B2105-F4D9-4DCD-8745-B3D1926E7A49}" destId="{E06181E9-4166-461E-A659-C716F24C09A5}" srcOrd="1" destOrd="0" parTransId="{C9C3510B-A1E0-479D-92F7-D1A11F7D75CC}" sibTransId="{B0CC4FAF-1453-49E0-ACFB-3BAA78AC4C4A}"/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BB8266B6-47E2-453D-A394-9730306B0AFC}" type="presOf" srcId="{E06181E9-4166-461E-A659-C716F24C09A5}" destId="{47ADFECD-0370-4B49-8B9E-725E61ED5DED}" srcOrd="0" destOrd="0" presId="urn:microsoft.com/office/officeart/2005/8/layout/vList2"/>
    <dgm:cxn modelId="{CFF1E8BA-54FA-4C4C-ADD8-8E18D703CB9B}" type="presOf" srcId="{8BA89C1C-E637-41EC-8AD0-0F1F90CA0904}" destId="{6205B431-B282-4F29-AFE2-FA8659CA7FFA}" srcOrd="0" destOrd="0" presId="urn:microsoft.com/office/officeart/2005/8/layout/vList2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119062EB-4215-483F-95D4-DB61FD9DD49E}" srcId="{822B2105-F4D9-4DCD-8745-B3D1926E7A49}" destId="{8BA89C1C-E637-41EC-8AD0-0F1F90CA0904}" srcOrd="2" destOrd="0" parTransId="{2D03C38E-05E5-49A8-BB16-D834EBB682CF}" sibTransId="{683AF883-F4CD-4375-A0E6-94764B430179}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7AE33672-210D-40DA-BFD6-72003E3626CF}" type="presParOf" srcId="{9120642B-BFBE-45FB-B287-1BC0FCB1B470}" destId="{47ADFECD-0370-4B49-8B9E-725E61ED5DED}" srcOrd="2" destOrd="0" presId="urn:microsoft.com/office/officeart/2005/8/layout/vList2"/>
    <dgm:cxn modelId="{9D664BBA-A7FC-44B9-BFBF-6753DEC35CB7}" type="presParOf" srcId="{9120642B-BFBE-45FB-B287-1BC0FCB1B470}" destId="{BA0D273A-E46A-4472-AB23-0E2724B2EDFE}" srcOrd="3" destOrd="0" presId="urn:microsoft.com/office/officeart/2005/8/layout/vList2"/>
    <dgm:cxn modelId="{9A050AB2-F0AB-42B2-BB10-C01CF571C1E2}" type="presParOf" srcId="{9120642B-BFBE-45FB-B287-1BC0FCB1B470}" destId="{6205B431-B282-4F29-AFE2-FA8659CA7FF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050B8AA-6A89-43B9-96E6-172612DDA5C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B4D3877-ACC9-4EEC-9AB8-9D157CAFF11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Appraisal Fees</a:t>
          </a:r>
        </a:p>
      </dgm:t>
    </dgm:pt>
    <dgm:pt modelId="{DF6BEB76-4B02-4981-9ED4-1308F43548AB}" type="parTrans" cxnId="{9D5FEDFF-E53A-4452-BD8E-53B1284FD3ED}">
      <dgm:prSet/>
      <dgm:spPr/>
      <dgm:t>
        <a:bodyPr/>
        <a:lstStyle/>
        <a:p>
          <a:endParaRPr lang="en-US"/>
        </a:p>
      </dgm:t>
    </dgm:pt>
    <dgm:pt modelId="{A937B7D1-2F51-4379-9498-D4A3C4B2C8AA}" type="sibTrans" cxnId="{9D5FEDFF-E53A-4452-BD8E-53B1284FD3ED}">
      <dgm:prSet/>
      <dgm:spPr/>
      <dgm:t>
        <a:bodyPr/>
        <a:lstStyle/>
        <a:p>
          <a:endParaRPr lang="en-US"/>
        </a:p>
      </dgm:t>
    </dgm:pt>
    <dgm:pt modelId="{7FCE24DD-B7C5-42D4-AF61-B0A0E2604D6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Loan origination fees</a:t>
          </a:r>
        </a:p>
      </dgm:t>
    </dgm:pt>
    <dgm:pt modelId="{27F0CBBA-CC12-4C31-A112-11C3E82FA652}" type="parTrans" cxnId="{906F81F0-8A1D-487A-A6E5-0A187917BF2E}">
      <dgm:prSet/>
      <dgm:spPr/>
      <dgm:t>
        <a:bodyPr/>
        <a:lstStyle/>
        <a:p>
          <a:endParaRPr lang="en-US"/>
        </a:p>
      </dgm:t>
    </dgm:pt>
    <dgm:pt modelId="{6EFA0F27-088F-438C-BF7E-BC7B1DCEF653}" type="sibTrans" cxnId="{906F81F0-8A1D-487A-A6E5-0A187917BF2E}">
      <dgm:prSet/>
      <dgm:spPr/>
      <dgm:t>
        <a:bodyPr/>
        <a:lstStyle/>
        <a:p>
          <a:endParaRPr lang="en-US"/>
        </a:p>
      </dgm:t>
    </dgm:pt>
    <dgm:pt modelId="{BC819194-4192-4DF7-A6B9-59B1E28D0EE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Pest inspection fees</a:t>
          </a:r>
        </a:p>
      </dgm:t>
    </dgm:pt>
    <dgm:pt modelId="{7ED7F515-AD08-4071-99C7-B0122F0D9721}" type="parTrans" cxnId="{25CD969D-B12D-4D91-B859-DACD40D829F6}">
      <dgm:prSet/>
      <dgm:spPr/>
      <dgm:t>
        <a:bodyPr/>
        <a:lstStyle/>
        <a:p>
          <a:endParaRPr lang="en-US"/>
        </a:p>
      </dgm:t>
    </dgm:pt>
    <dgm:pt modelId="{86AADBBE-A592-459A-A3B7-19C4ED45F8C2}" type="sibTrans" cxnId="{25CD969D-B12D-4D91-B859-DACD40D829F6}">
      <dgm:prSet/>
      <dgm:spPr/>
      <dgm:t>
        <a:bodyPr/>
        <a:lstStyle/>
        <a:p>
          <a:endParaRPr lang="en-US"/>
        </a:p>
      </dgm:t>
    </dgm:pt>
    <dgm:pt modelId="{C6481C12-20C6-492B-AE60-B3A58A68F53E}" type="pres">
      <dgm:prSet presAssocID="{9050B8AA-6A89-43B9-96E6-172612DDA5CE}" presName="root" presStyleCnt="0">
        <dgm:presLayoutVars>
          <dgm:dir/>
          <dgm:resizeHandles val="exact"/>
        </dgm:presLayoutVars>
      </dgm:prSet>
      <dgm:spPr/>
    </dgm:pt>
    <dgm:pt modelId="{A8C5A50B-4412-49FF-A589-6B048175169C}" type="pres">
      <dgm:prSet presAssocID="{1B4D3877-ACC9-4EEC-9AB8-9D157CAFF114}" presName="compNode" presStyleCnt="0"/>
      <dgm:spPr/>
    </dgm:pt>
    <dgm:pt modelId="{5C5BBACF-65AC-4178-BD7D-66D41ABAB7F3}" type="pres">
      <dgm:prSet presAssocID="{1B4D3877-ACC9-4EEC-9AB8-9D157CAFF114}" presName="iconBgRect" presStyleLbl="bgShp" presStyleIdx="0" presStyleCnt="3"/>
      <dgm:spPr/>
    </dgm:pt>
    <dgm:pt modelId="{03079633-13B8-4C61-A546-3C7E2A784366}" type="pres">
      <dgm:prSet presAssocID="{1B4D3877-ACC9-4EEC-9AB8-9D157CAFF11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4C45197-6B45-4EC2-AD5E-9454E3EEFDC7}" type="pres">
      <dgm:prSet presAssocID="{1B4D3877-ACC9-4EEC-9AB8-9D157CAFF114}" presName="spaceRect" presStyleCnt="0"/>
      <dgm:spPr/>
    </dgm:pt>
    <dgm:pt modelId="{25A667D9-369E-48D6-8BE4-937981FA5541}" type="pres">
      <dgm:prSet presAssocID="{1B4D3877-ACC9-4EEC-9AB8-9D157CAFF114}" presName="textRect" presStyleLbl="revTx" presStyleIdx="0" presStyleCnt="3">
        <dgm:presLayoutVars>
          <dgm:chMax val="1"/>
          <dgm:chPref val="1"/>
        </dgm:presLayoutVars>
      </dgm:prSet>
      <dgm:spPr/>
    </dgm:pt>
    <dgm:pt modelId="{002C47E7-A8E8-418A-8D1F-535502F31FC2}" type="pres">
      <dgm:prSet presAssocID="{A937B7D1-2F51-4379-9498-D4A3C4B2C8AA}" presName="sibTrans" presStyleCnt="0"/>
      <dgm:spPr/>
    </dgm:pt>
    <dgm:pt modelId="{9B59F7D5-7C3C-4089-A963-B8119BFD7ADA}" type="pres">
      <dgm:prSet presAssocID="{7FCE24DD-B7C5-42D4-AF61-B0A0E2604D61}" presName="compNode" presStyleCnt="0"/>
      <dgm:spPr/>
    </dgm:pt>
    <dgm:pt modelId="{90785D37-B9C0-4274-A86E-3ACA9F9F80A1}" type="pres">
      <dgm:prSet presAssocID="{7FCE24DD-B7C5-42D4-AF61-B0A0E2604D61}" presName="iconBgRect" presStyleLbl="bgShp" presStyleIdx="1" presStyleCnt="3"/>
      <dgm:spPr/>
    </dgm:pt>
    <dgm:pt modelId="{85C44125-9B87-400E-9E4C-87B2EEA41371}" type="pres">
      <dgm:prSet presAssocID="{7FCE24DD-B7C5-42D4-AF61-B0A0E2604D6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60F2B76E-FC7A-4656-A030-35259C9E922F}" type="pres">
      <dgm:prSet presAssocID="{7FCE24DD-B7C5-42D4-AF61-B0A0E2604D61}" presName="spaceRect" presStyleCnt="0"/>
      <dgm:spPr/>
    </dgm:pt>
    <dgm:pt modelId="{348560C4-50D3-441D-BC85-9DF543D2DFA0}" type="pres">
      <dgm:prSet presAssocID="{7FCE24DD-B7C5-42D4-AF61-B0A0E2604D61}" presName="textRect" presStyleLbl="revTx" presStyleIdx="1" presStyleCnt="3">
        <dgm:presLayoutVars>
          <dgm:chMax val="1"/>
          <dgm:chPref val="1"/>
        </dgm:presLayoutVars>
      </dgm:prSet>
      <dgm:spPr/>
    </dgm:pt>
    <dgm:pt modelId="{0C7B403C-08BB-4649-BC57-C43F75F72296}" type="pres">
      <dgm:prSet presAssocID="{6EFA0F27-088F-438C-BF7E-BC7B1DCEF653}" presName="sibTrans" presStyleCnt="0"/>
      <dgm:spPr/>
    </dgm:pt>
    <dgm:pt modelId="{008818C4-F1D6-42B2-9153-A53339D90563}" type="pres">
      <dgm:prSet presAssocID="{BC819194-4192-4DF7-A6B9-59B1E28D0EEF}" presName="compNode" presStyleCnt="0"/>
      <dgm:spPr/>
    </dgm:pt>
    <dgm:pt modelId="{C4B2E385-8C46-40DE-A082-87E147EAEC15}" type="pres">
      <dgm:prSet presAssocID="{BC819194-4192-4DF7-A6B9-59B1E28D0EEF}" presName="iconBgRect" presStyleLbl="bgShp" presStyleIdx="2" presStyleCnt="3"/>
      <dgm:spPr/>
    </dgm:pt>
    <dgm:pt modelId="{A55D2699-266B-4B02-A6C5-15DADE6175B7}" type="pres">
      <dgm:prSet presAssocID="{BC819194-4192-4DF7-A6B9-59B1E28D0EE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g"/>
        </a:ext>
      </dgm:extLst>
    </dgm:pt>
    <dgm:pt modelId="{1CF07CD4-04EC-47BA-A8F6-164F5308E07F}" type="pres">
      <dgm:prSet presAssocID="{BC819194-4192-4DF7-A6B9-59B1E28D0EEF}" presName="spaceRect" presStyleCnt="0"/>
      <dgm:spPr/>
    </dgm:pt>
    <dgm:pt modelId="{0FAE0C42-FA23-4175-826E-25F900A6AA92}" type="pres">
      <dgm:prSet presAssocID="{BC819194-4192-4DF7-A6B9-59B1E28D0EE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57E341D-DE28-44B1-B3FB-502966411741}" type="presOf" srcId="{9050B8AA-6A89-43B9-96E6-172612DDA5CE}" destId="{C6481C12-20C6-492B-AE60-B3A58A68F53E}" srcOrd="0" destOrd="0" presId="urn:microsoft.com/office/officeart/2018/5/layout/IconCircleLabelList"/>
    <dgm:cxn modelId="{8F1D8D66-463A-4E03-B75C-DBF839189087}" type="presOf" srcId="{BC819194-4192-4DF7-A6B9-59B1E28D0EEF}" destId="{0FAE0C42-FA23-4175-826E-25F900A6AA92}" srcOrd="0" destOrd="0" presId="urn:microsoft.com/office/officeart/2018/5/layout/IconCircleLabelList"/>
    <dgm:cxn modelId="{67454699-4C3B-4993-A172-CC146F0F6F6F}" type="presOf" srcId="{1B4D3877-ACC9-4EEC-9AB8-9D157CAFF114}" destId="{25A667D9-369E-48D6-8BE4-937981FA5541}" srcOrd="0" destOrd="0" presId="urn:microsoft.com/office/officeart/2018/5/layout/IconCircleLabelList"/>
    <dgm:cxn modelId="{25CD969D-B12D-4D91-B859-DACD40D829F6}" srcId="{9050B8AA-6A89-43B9-96E6-172612DDA5CE}" destId="{BC819194-4192-4DF7-A6B9-59B1E28D0EEF}" srcOrd="2" destOrd="0" parTransId="{7ED7F515-AD08-4071-99C7-B0122F0D9721}" sibTransId="{86AADBBE-A592-459A-A3B7-19C4ED45F8C2}"/>
    <dgm:cxn modelId="{CAEDE8B9-4715-40FA-9D7F-3AAFBBB378F8}" type="presOf" srcId="{7FCE24DD-B7C5-42D4-AF61-B0A0E2604D61}" destId="{348560C4-50D3-441D-BC85-9DF543D2DFA0}" srcOrd="0" destOrd="0" presId="urn:microsoft.com/office/officeart/2018/5/layout/IconCircleLabelList"/>
    <dgm:cxn modelId="{906F81F0-8A1D-487A-A6E5-0A187917BF2E}" srcId="{9050B8AA-6A89-43B9-96E6-172612DDA5CE}" destId="{7FCE24DD-B7C5-42D4-AF61-B0A0E2604D61}" srcOrd="1" destOrd="0" parTransId="{27F0CBBA-CC12-4C31-A112-11C3E82FA652}" sibTransId="{6EFA0F27-088F-438C-BF7E-BC7B1DCEF653}"/>
    <dgm:cxn modelId="{9D5FEDFF-E53A-4452-BD8E-53B1284FD3ED}" srcId="{9050B8AA-6A89-43B9-96E6-172612DDA5CE}" destId="{1B4D3877-ACC9-4EEC-9AB8-9D157CAFF114}" srcOrd="0" destOrd="0" parTransId="{DF6BEB76-4B02-4981-9ED4-1308F43548AB}" sibTransId="{A937B7D1-2F51-4379-9498-D4A3C4B2C8AA}"/>
    <dgm:cxn modelId="{5DE03268-E60E-45AC-BCC4-A7F366E1260F}" type="presParOf" srcId="{C6481C12-20C6-492B-AE60-B3A58A68F53E}" destId="{A8C5A50B-4412-49FF-A589-6B048175169C}" srcOrd="0" destOrd="0" presId="urn:microsoft.com/office/officeart/2018/5/layout/IconCircleLabelList"/>
    <dgm:cxn modelId="{FC1969F4-57ED-4B84-9F3E-4269D03024E6}" type="presParOf" srcId="{A8C5A50B-4412-49FF-A589-6B048175169C}" destId="{5C5BBACF-65AC-4178-BD7D-66D41ABAB7F3}" srcOrd="0" destOrd="0" presId="urn:microsoft.com/office/officeart/2018/5/layout/IconCircleLabelList"/>
    <dgm:cxn modelId="{3C2B6805-D250-496B-8A5F-EF19A7579EB8}" type="presParOf" srcId="{A8C5A50B-4412-49FF-A589-6B048175169C}" destId="{03079633-13B8-4C61-A546-3C7E2A784366}" srcOrd="1" destOrd="0" presId="urn:microsoft.com/office/officeart/2018/5/layout/IconCircleLabelList"/>
    <dgm:cxn modelId="{1E1E5A98-0BB5-4176-8428-01C2C7E3CDD7}" type="presParOf" srcId="{A8C5A50B-4412-49FF-A589-6B048175169C}" destId="{D4C45197-6B45-4EC2-AD5E-9454E3EEFDC7}" srcOrd="2" destOrd="0" presId="urn:microsoft.com/office/officeart/2018/5/layout/IconCircleLabelList"/>
    <dgm:cxn modelId="{A8DB58BE-AB4F-43CB-BA2A-310D87ACE647}" type="presParOf" srcId="{A8C5A50B-4412-49FF-A589-6B048175169C}" destId="{25A667D9-369E-48D6-8BE4-937981FA5541}" srcOrd="3" destOrd="0" presId="urn:microsoft.com/office/officeart/2018/5/layout/IconCircleLabelList"/>
    <dgm:cxn modelId="{2C1A885D-4AA9-46D8-8674-A9E0FC6A21BA}" type="presParOf" srcId="{C6481C12-20C6-492B-AE60-B3A58A68F53E}" destId="{002C47E7-A8E8-418A-8D1F-535502F31FC2}" srcOrd="1" destOrd="0" presId="urn:microsoft.com/office/officeart/2018/5/layout/IconCircleLabelList"/>
    <dgm:cxn modelId="{2679175E-0FD9-4588-837B-D930FD679D56}" type="presParOf" srcId="{C6481C12-20C6-492B-AE60-B3A58A68F53E}" destId="{9B59F7D5-7C3C-4089-A963-B8119BFD7ADA}" srcOrd="2" destOrd="0" presId="urn:microsoft.com/office/officeart/2018/5/layout/IconCircleLabelList"/>
    <dgm:cxn modelId="{F39E42C3-3304-44C7-8B2B-E52C20673084}" type="presParOf" srcId="{9B59F7D5-7C3C-4089-A963-B8119BFD7ADA}" destId="{90785D37-B9C0-4274-A86E-3ACA9F9F80A1}" srcOrd="0" destOrd="0" presId="urn:microsoft.com/office/officeart/2018/5/layout/IconCircleLabelList"/>
    <dgm:cxn modelId="{AA66FAEB-6C41-4874-B4BE-233026CBC89E}" type="presParOf" srcId="{9B59F7D5-7C3C-4089-A963-B8119BFD7ADA}" destId="{85C44125-9B87-400E-9E4C-87B2EEA41371}" srcOrd="1" destOrd="0" presId="urn:microsoft.com/office/officeart/2018/5/layout/IconCircleLabelList"/>
    <dgm:cxn modelId="{DB48CB69-654D-41B6-A3C6-F8F6C154A421}" type="presParOf" srcId="{9B59F7D5-7C3C-4089-A963-B8119BFD7ADA}" destId="{60F2B76E-FC7A-4656-A030-35259C9E922F}" srcOrd="2" destOrd="0" presId="urn:microsoft.com/office/officeart/2018/5/layout/IconCircleLabelList"/>
    <dgm:cxn modelId="{A5AC2255-EDB3-403B-A012-BB0AE0375BB4}" type="presParOf" srcId="{9B59F7D5-7C3C-4089-A963-B8119BFD7ADA}" destId="{348560C4-50D3-441D-BC85-9DF543D2DFA0}" srcOrd="3" destOrd="0" presId="urn:microsoft.com/office/officeart/2018/5/layout/IconCircleLabelList"/>
    <dgm:cxn modelId="{1BC16EF9-06CE-481F-A5E5-1100493D7476}" type="presParOf" srcId="{C6481C12-20C6-492B-AE60-B3A58A68F53E}" destId="{0C7B403C-08BB-4649-BC57-C43F75F72296}" srcOrd="3" destOrd="0" presId="urn:microsoft.com/office/officeart/2018/5/layout/IconCircleLabelList"/>
    <dgm:cxn modelId="{DF5556BA-D161-4416-A0CB-36C0AEBD79FB}" type="presParOf" srcId="{C6481C12-20C6-492B-AE60-B3A58A68F53E}" destId="{008818C4-F1D6-42B2-9153-A53339D90563}" srcOrd="4" destOrd="0" presId="urn:microsoft.com/office/officeart/2018/5/layout/IconCircleLabelList"/>
    <dgm:cxn modelId="{C6570017-1D5C-4EB7-8736-BD150FEF9753}" type="presParOf" srcId="{008818C4-F1D6-42B2-9153-A53339D90563}" destId="{C4B2E385-8C46-40DE-A082-87E147EAEC15}" srcOrd="0" destOrd="0" presId="urn:microsoft.com/office/officeart/2018/5/layout/IconCircleLabelList"/>
    <dgm:cxn modelId="{731FB054-B16D-46F7-BE8B-98B7CD5231DC}" type="presParOf" srcId="{008818C4-F1D6-42B2-9153-A53339D90563}" destId="{A55D2699-266B-4B02-A6C5-15DADE6175B7}" srcOrd="1" destOrd="0" presId="urn:microsoft.com/office/officeart/2018/5/layout/IconCircleLabelList"/>
    <dgm:cxn modelId="{087FFF19-55DC-4A80-92D7-D2597A522575}" type="presParOf" srcId="{008818C4-F1D6-42B2-9153-A53339D90563}" destId="{1CF07CD4-04EC-47BA-A8F6-164F5308E07F}" srcOrd="2" destOrd="0" presId="urn:microsoft.com/office/officeart/2018/5/layout/IconCircleLabelList"/>
    <dgm:cxn modelId="{97F556F7-818E-4A04-AC30-CE693D2B1430}" type="presParOf" srcId="{008818C4-F1D6-42B2-9153-A53339D90563}" destId="{0FAE0C42-FA23-4175-826E-25F900A6AA9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Clauses the buyer includes with the offer to buy a home that asks the seller to pay certain closing costs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173258A4-D4DE-4871-B76A-DACF1B482487}">
      <dgm:prSet/>
      <dgm:spPr/>
      <dgm:t>
        <a:bodyPr/>
        <a:lstStyle/>
        <a:p>
          <a:pPr>
            <a:buNone/>
          </a:pPr>
          <a:r>
            <a:rPr lang="en-US" dirty="0"/>
            <a:t>It might be asked that the seller cover things like appraisal fees or the title search</a:t>
          </a:r>
        </a:p>
      </dgm:t>
    </dgm:pt>
    <dgm:pt modelId="{DE0B0310-2CCF-4182-8F35-E808206FC8C8}" type="parTrans" cxnId="{3BC5C3C8-4526-417C-A05F-86980A1F9837}">
      <dgm:prSet/>
      <dgm:spPr/>
      <dgm:t>
        <a:bodyPr/>
        <a:lstStyle/>
        <a:p>
          <a:endParaRPr lang="en-US"/>
        </a:p>
      </dgm:t>
    </dgm:pt>
    <dgm:pt modelId="{2E1AA05B-D691-431E-9521-B3EE5DE0E0D2}" type="sibTrans" cxnId="{3BC5C3C8-4526-417C-A05F-86980A1F9837}">
      <dgm:prSet/>
      <dgm:spPr/>
      <dgm:t>
        <a:bodyPr/>
        <a:lstStyle/>
        <a:p>
          <a:endParaRPr lang="en-US"/>
        </a:p>
      </dgm:t>
    </dgm:pt>
    <dgm:pt modelId="{B8F86AAB-A4F0-4FE9-A1F9-C5433CCE5276}">
      <dgm:prSet/>
      <dgm:spPr/>
      <dgm:t>
        <a:bodyPr/>
        <a:lstStyle/>
        <a:p>
          <a:pPr>
            <a:buNone/>
          </a:pPr>
          <a:r>
            <a:rPr lang="en-US"/>
            <a:t>A </a:t>
          </a:r>
          <a:r>
            <a:rPr lang="en-US" dirty="0"/>
            <a:t>seller can reject the concessions or send a counteroffer with concessions removed</a:t>
          </a:r>
        </a:p>
      </dgm:t>
    </dgm:pt>
    <dgm:pt modelId="{C503DB03-7E38-446D-8F6A-22D6565F5CE5}" type="parTrans" cxnId="{2E727B0F-70D7-4937-9D4E-15F5EC9BB43C}">
      <dgm:prSet/>
      <dgm:spPr/>
    </dgm:pt>
    <dgm:pt modelId="{38DBFBFB-74C1-4BA6-AE3C-311133EBF7EE}" type="sibTrans" cxnId="{2E727B0F-70D7-4937-9D4E-15F5EC9BB43C}">
      <dgm:prSet/>
      <dgm:spPr/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8618DBB6-1CD7-435C-B1A0-49FB71CA1724}" type="pres">
      <dgm:prSet presAssocID="{173258A4-D4DE-4871-B76A-DACF1B48248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3B8616F-42B2-4673-B73E-749B778ACC3B}" type="pres">
      <dgm:prSet presAssocID="{2E1AA05B-D691-431E-9521-B3EE5DE0E0D2}" presName="spacer" presStyleCnt="0"/>
      <dgm:spPr/>
    </dgm:pt>
    <dgm:pt modelId="{9EFEEA96-3037-4F8E-8232-08BB184B1E07}" type="pres">
      <dgm:prSet presAssocID="{B8F86AAB-A4F0-4FE9-A1F9-C5433CCE527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E727B0F-70D7-4937-9D4E-15F5EC9BB43C}" srcId="{822B2105-F4D9-4DCD-8745-B3D1926E7A49}" destId="{B8F86AAB-A4F0-4FE9-A1F9-C5433CCE5276}" srcOrd="2" destOrd="0" parTransId="{C503DB03-7E38-446D-8F6A-22D6565F5CE5}" sibTransId="{38DBFBFB-74C1-4BA6-AE3C-311133EBF7EE}"/>
    <dgm:cxn modelId="{CFB1FA13-2F2F-48DA-A24B-3DC27699615F}" type="presOf" srcId="{B8F86AAB-A4F0-4FE9-A1F9-C5433CCE5276}" destId="{9EFEEA96-3037-4F8E-8232-08BB184B1E07}" srcOrd="0" destOrd="0" presId="urn:microsoft.com/office/officeart/2005/8/layout/vList2"/>
    <dgm:cxn modelId="{BEF0662E-7DEC-4BEF-8EFD-57F50FBCC1BE}" type="presOf" srcId="{173258A4-D4DE-4871-B76A-DACF1B482487}" destId="{8618DBB6-1CD7-435C-B1A0-49FB71CA1724}" srcOrd="0" destOrd="0" presId="urn:microsoft.com/office/officeart/2005/8/layout/vList2"/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3BC5C3C8-4526-417C-A05F-86980A1F9837}" srcId="{822B2105-F4D9-4DCD-8745-B3D1926E7A49}" destId="{173258A4-D4DE-4871-B76A-DACF1B482487}" srcOrd="1" destOrd="0" parTransId="{DE0B0310-2CCF-4182-8F35-E808206FC8C8}" sibTransId="{2E1AA05B-D691-431E-9521-B3EE5DE0E0D2}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5624E2BB-642B-48EC-8BCD-CE6AC7BA1E1F}" type="presParOf" srcId="{9120642B-BFBE-45FB-B287-1BC0FCB1B470}" destId="{8618DBB6-1CD7-435C-B1A0-49FB71CA1724}" srcOrd="2" destOrd="0" presId="urn:microsoft.com/office/officeart/2005/8/layout/vList2"/>
    <dgm:cxn modelId="{27430125-B380-4367-88F5-3C9FAFBE4570}" type="presParOf" srcId="{9120642B-BFBE-45FB-B287-1BC0FCB1B470}" destId="{63B8616F-42B2-4673-B73E-749B778ACC3B}" srcOrd="3" destOrd="0" presId="urn:microsoft.com/office/officeart/2005/8/layout/vList2"/>
    <dgm:cxn modelId="{B9FA8CFB-8CAB-40FA-882E-68F9161E16D9}" type="presParOf" srcId="{9120642B-BFBE-45FB-B287-1BC0FCB1B470}" destId="{9EFEEA96-3037-4F8E-8232-08BB184B1E0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Escrow accounts are where lenders to hold money for property taxes or homeowner's insurance 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57210580-0A88-416C-ADC0-E551BC256AA8}">
      <dgm:prSet/>
      <dgm:spPr/>
      <dgm:t>
        <a:bodyPr/>
        <a:lstStyle/>
        <a:p>
          <a:pPr>
            <a:buNone/>
          </a:pPr>
          <a:r>
            <a:rPr lang="en-US"/>
            <a:t>The escrow account allows the borrower to split taxes and insurance over 12 months instead of paying all at once </a:t>
          </a:r>
          <a:endParaRPr lang="en-US" dirty="0"/>
        </a:p>
      </dgm:t>
    </dgm:pt>
    <dgm:pt modelId="{94857E21-6AAF-417F-AEA6-026B59CDC3B0}" type="parTrans" cxnId="{50FA4925-691D-45BB-80D3-434006D41804}">
      <dgm:prSet/>
      <dgm:spPr/>
      <dgm:t>
        <a:bodyPr/>
        <a:lstStyle/>
        <a:p>
          <a:endParaRPr lang="en-US"/>
        </a:p>
      </dgm:t>
    </dgm:pt>
    <dgm:pt modelId="{58053164-2A45-4993-87F5-B436723960FE}" type="sibTrans" cxnId="{50FA4925-691D-45BB-80D3-434006D41804}">
      <dgm:prSet/>
      <dgm:spPr/>
      <dgm:t>
        <a:bodyPr/>
        <a:lstStyle/>
        <a:p>
          <a:endParaRPr lang="en-US"/>
        </a:p>
      </dgm:t>
    </dgm:pt>
    <dgm:pt modelId="{DF389E33-345E-40A4-BE46-42866691265B}">
      <dgm:prSet/>
      <dgm:spPr/>
      <dgm:t>
        <a:bodyPr/>
        <a:lstStyle/>
        <a:p>
          <a:pPr>
            <a:buNone/>
          </a:pPr>
          <a:r>
            <a:rPr lang="en-US"/>
            <a:t>A lender may add escrow payments to monthly mortgage dues along with principal and interest payments </a:t>
          </a:r>
          <a:endParaRPr lang="en-US" dirty="0"/>
        </a:p>
      </dgm:t>
    </dgm:pt>
    <dgm:pt modelId="{B2E8B3A4-8894-4CEE-B472-A2B9E7F22FE9}" type="parTrans" cxnId="{C43F67A5-1C64-43BD-A469-B1B804C12232}">
      <dgm:prSet/>
      <dgm:spPr/>
      <dgm:t>
        <a:bodyPr/>
        <a:lstStyle/>
        <a:p>
          <a:endParaRPr lang="en-US"/>
        </a:p>
      </dgm:t>
    </dgm:pt>
    <dgm:pt modelId="{B472F1A1-3422-4056-980F-CF6462FD96C7}" type="sibTrans" cxnId="{C43F67A5-1C64-43BD-A469-B1B804C12232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5169D3FE-8F84-468C-AEA5-4431FEFC3A95}" type="pres">
      <dgm:prSet presAssocID="{57210580-0A88-416C-ADC0-E551BC256AA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50356C6-EC80-4BB9-87D1-8B91C88CD690}" type="pres">
      <dgm:prSet presAssocID="{58053164-2A45-4993-87F5-B436723960FE}" presName="spacer" presStyleCnt="0"/>
      <dgm:spPr/>
    </dgm:pt>
    <dgm:pt modelId="{75FADECC-0917-436E-A51B-A1D1980F053F}" type="pres">
      <dgm:prSet presAssocID="{DF389E33-345E-40A4-BE46-42866691265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67F431E-9A85-4B4D-855D-DD9DAF1680D4}" type="presOf" srcId="{57210580-0A88-416C-ADC0-E551BC256AA8}" destId="{5169D3FE-8F84-468C-AEA5-4431FEFC3A95}" srcOrd="0" destOrd="0" presId="urn:microsoft.com/office/officeart/2005/8/layout/vList2"/>
    <dgm:cxn modelId="{50FA4925-691D-45BB-80D3-434006D41804}" srcId="{822B2105-F4D9-4DCD-8745-B3D1926E7A49}" destId="{57210580-0A88-416C-ADC0-E551BC256AA8}" srcOrd="1" destOrd="0" parTransId="{94857E21-6AAF-417F-AEA6-026B59CDC3B0}" sibTransId="{58053164-2A45-4993-87F5-B436723960FE}"/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712F8B5E-58F2-4124-AEAF-251894DC6EA4}" type="presOf" srcId="{DF389E33-345E-40A4-BE46-42866691265B}" destId="{75FADECC-0917-436E-A51B-A1D1980F053F}" srcOrd="0" destOrd="0" presId="urn:microsoft.com/office/officeart/2005/8/layout/vList2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C43F67A5-1C64-43BD-A469-B1B804C12232}" srcId="{822B2105-F4D9-4DCD-8745-B3D1926E7A49}" destId="{DF389E33-345E-40A4-BE46-42866691265B}" srcOrd="2" destOrd="0" parTransId="{B2E8B3A4-8894-4CEE-B472-A2B9E7F22FE9}" sibTransId="{B472F1A1-3422-4056-980F-CF6462FD96C7}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C45AB9A7-019C-4A2C-855F-AF838EA67F8A}" type="presParOf" srcId="{9120642B-BFBE-45FB-B287-1BC0FCB1B470}" destId="{5169D3FE-8F84-468C-AEA5-4431FEFC3A95}" srcOrd="2" destOrd="0" presId="urn:microsoft.com/office/officeart/2005/8/layout/vList2"/>
    <dgm:cxn modelId="{6FCA6C76-A2F8-4711-85C8-2C55807132E1}" type="presParOf" srcId="{9120642B-BFBE-45FB-B287-1BC0FCB1B470}" destId="{350356C6-EC80-4BB9-87D1-8B91C88CD690}" srcOrd="3" destOrd="0" presId="urn:microsoft.com/office/officeart/2005/8/layout/vList2"/>
    <dgm:cxn modelId="{A30551B3-16E2-4944-BDDA-38412730AB12}" type="presParOf" srcId="{9120642B-BFBE-45FB-B287-1BC0FCB1B470}" destId="{75FADECC-0917-436E-A51B-A1D1980F053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Optional closing cost where a borrower can pay to “buy” a lower interest rate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85A6A74A-8143-4BA0-9290-063C336FAE2A}">
      <dgm:prSet/>
      <dgm:spPr/>
      <dgm:t>
        <a:bodyPr/>
        <a:lstStyle/>
        <a:p>
          <a:pPr>
            <a:buNone/>
          </a:pPr>
          <a:r>
            <a:rPr lang="en-US"/>
            <a:t>One discount point is equal to 1% of the loan value. The more purchased, the lower the interest rate will be </a:t>
          </a:r>
          <a:endParaRPr lang="en-US" dirty="0"/>
        </a:p>
      </dgm:t>
    </dgm:pt>
    <dgm:pt modelId="{1425F41B-2DE7-4380-9DEE-AD8CAC70FC7B}" type="parTrans" cxnId="{7E482E74-9937-4A89-B161-3520415A443A}">
      <dgm:prSet/>
      <dgm:spPr/>
      <dgm:t>
        <a:bodyPr/>
        <a:lstStyle/>
        <a:p>
          <a:endParaRPr lang="en-US"/>
        </a:p>
      </dgm:t>
    </dgm:pt>
    <dgm:pt modelId="{4E8134C1-2FA4-42E0-8C5E-C55D1B5F610D}" type="sibTrans" cxnId="{7E482E74-9937-4A89-B161-3520415A443A}">
      <dgm:prSet/>
      <dgm:spPr/>
      <dgm:t>
        <a:bodyPr/>
        <a:lstStyle/>
        <a:p>
          <a:endParaRPr lang="en-US"/>
        </a:p>
      </dgm:t>
    </dgm:pt>
    <dgm:pt modelId="{CB55B9A3-AC50-423A-B570-A156686E1A46}">
      <dgm:prSet/>
      <dgm:spPr/>
      <dgm:t>
        <a:bodyPr/>
        <a:lstStyle/>
        <a:p>
          <a:pPr>
            <a:buNone/>
          </a:pPr>
          <a:r>
            <a:rPr lang="en-US"/>
            <a:t>Discount points must be covered in cash at closing</a:t>
          </a:r>
          <a:endParaRPr lang="en-US" dirty="0"/>
        </a:p>
      </dgm:t>
    </dgm:pt>
    <dgm:pt modelId="{D92AD61E-0B4E-46AD-BABE-59C82F4DE23A}" type="parTrans" cxnId="{E9CA02C7-65C3-4236-936B-E52405AACDB3}">
      <dgm:prSet/>
      <dgm:spPr/>
      <dgm:t>
        <a:bodyPr/>
        <a:lstStyle/>
        <a:p>
          <a:endParaRPr lang="en-US"/>
        </a:p>
      </dgm:t>
    </dgm:pt>
    <dgm:pt modelId="{4A905A90-F63D-43E3-B0FE-403E9829E8AD}" type="sibTrans" cxnId="{E9CA02C7-65C3-4236-936B-E52405AACDB3}">
      <dgm:prSet/>
      <dgm:spPr/>
      <dgm:t>
        <a:bodyPr/>
        <a:lstStyle/>
        <a:p>
          <a:endParaRPr lang="en-US"/>
        </a:p>
      </dgm:t>
    </dgm:pt>
    <dgm:pt modelId="{CCEE463B-2B92-45C8-B22C-B37F2B9E16AD}">
      <dgm:prSet/>
      <dgm:spPr/>
      <dgm:t>
        <a:bodyPr/>
        <a:lstStyle/>
        <a:p>
          <a:pPr>
            <a:buNone/>
          </a:pPr>
          <a:r>
            <a:rPr lang="en-US"/>
            <a:t>Essentially the borrower will pay more upfront but enjoy savings over the life of the loan </a:t>
          </a:r>
          <a:endParaRPr lang="en-US" dirty="0"/>
        </a:p>
      </dgm:t>
    </dgm:pt>
    <dgm:pt modelId="{D59578FF-F28A-423C-8C50-67CBDA027A81}" type="parTrans" cxnId="{58FD70EB-C3C5-4871-8B7D-9C430C4AA622}">
      <dgm:prSet/>
      <dgm:spPr/>
      <dgm:t>
        <a:bodyPr/>
        <a:lstStyle/>
        <a:p>
          <a:endParaRPr lang="en-US"/>
        </a:p>
      </dgm:t>
    </dgm:pt>
    <dgm:pt modelId="{71A5DCAF-02EC-49B8-9CB9-AF729E8B68DA}" type="sibTrans" cxnId="{58FD70EB-C3C5-4871-8B7D-9C430C4AA622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FAC7269F-4298-463F-B6CB-494E108A4F6D}" type="pres">
      <dgm:prSet presAssocID="{85A6A74A-8143-4BA0-9290-063C336FAE2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E626E6B-C272-492D-8096-BF78B5214EFA}" type="pres">
      <dgm:prSet presAssocID="{4E8134C1-2FA4-42E0-8C5E-C55D1B5F610D}" presName="spacer" presStyleCnt="0"/>
      <dgm:spPr/>
    </dgm:pt>
    <dgm:pt modelId="{9B931117-A307-4BAE-A789-E329847D4F44}" type="pres">
      <dgm:prSet presAssocID="{CB55B9A3-AC50-423A-B570-A156686E1A4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26836E3-F25B-42DF-A02A-65EF4DBA47F3}" type="pres">
      <dgm:prSet presAssocID="{4A905A90-F63D-43E3-B0FE-403E9829E8AD}" presName="spacer" presStyleCnt="0"/>
      <dgm:spPr/>
    </dgm:pt>
    <dgm:pt modelId="{6220061E-5DD1-4F0A-85EE-8A46D541EBF3}" type="pres">
      <dgm:prSet presAssocID="{CCEE463B-2B92-45C8-B22C-B37F2B9E16A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10FCF26-22BC-460F-949A-99A7F2132959}" type="presOf" srcId="{CCEE463B-2B92-45C8-B22C-B37F2B9E16AD}" destId="{6220061E-5DD1-4F0A-85EE-8A46D541EBF3}" srcOrd="0" destOrd="0" presId="urn:microsoft.com/office/officeart/2005/8/layout/vList2"/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A8A00D6D-6272-4326-8171-C0BDE36D0725}" type="presOf" srcId="{85A6A74A-8143-4BA0-9290-063C336FAE2A}" destId="{FAC7269F-4298-463F-B6CB-494E108A4F6D}" srcOrd="0" destOrd="0" presId="urn:microsoft.com/office/officeart/2005/8/layout/vList2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7E482E74-9937-4A89-B161-3520415A443A}" srcId="{822B2105-F4D9-4DCD-8745-B3D1926E7A49}" destId="{85A6A74A-8143-4BA0-9290-063C336FAE2A}" srcOrd="1" destOrd="0" parTransId="{1425F41B-2DE7-4380-9DEE-AD8CAC70FC7B}" sibTransId="{4E8134C1-2FA4-42E0-8C5E-C55D1B5F610D}"/>
    <dgm:cxn modelId="{8551E284-BFC5-4D86-AB69-360272062222}" type="presOf" srcId="{CB55B9A3-AC50-423A-B570-A156686E1A46}" destId="{9B931117-A307-4BAE-A789-E329847D4F44}" srcOrd="0" destOrd="0" presId="urn:microsoft.com/office/officeart/2005/8/layout/vList2"/>
    <dgm:cxn modelId="{E9CA02C7-65C3-4236-936B-E52405AACDB3}" srcId="{822B2105-F4D9-4DCD-8745-B3D1926E7A49}" destId="{CB55B9A3-AC50-423A-B570-A156686E1A46}" srcOrd="2" destOrd="0" parTransId="{D92AD61E-0B4E-46AD-BABE-59C82F4DE23A}" sibTransId="{4A905A90-F63D-43E3-B0FE-403E9829E8AD}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58FD70EB-C3C5-4871-8B7D-9C430C4AA622}" srcId="{822B2105-F4D9-4DCD-8745-B3D1926E7A49}" destId="{CCEE463B-2B92-45C8-B22C-B37F2B9E16AD}" srcOrd="3" destOrd="0" parTransId="{D59578FF-F28A-423C-8C50-67CBDA027A81}" sibTransId="{71A5DCAF-02EC-49B8-9CB9-AF729E8B68DA}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825D573C-290F-41C0-8B5F-B28E24FDB3C4}" type="presParOf" srcId="{9120642B-BFBE-45FB-B287-1BC0FCB1B470}" destId="{FAC7269F-4298-463F-B6CB-494E108A4F6D}" srcOrd="2" destOrd="0" presId="urn:microsoft.com/office/officeart/2005/8/layout/vList2"/>
    <dgm:cxn modelId="{2B3264C2-8752-49FF-9342-24C99E54754E}" type="presParOf" srcId="{9120642B-BFBE-45FB-B287-1BC0FCB1B470}" destId="{6E626E6B-C272-492D-8096-BF78B5214EFA}" srcOrd="3" destOrd="0" presId="urn:microsoft.com/office/officeart/2005/8/layout/vList2"/>
    <dgm:cxn modelId="{09428B41-13B8-4B3F-9ED6-C5BDBBA15A53}" type="presParOf" srcId="{9120642B-BFBE-45FB-B287-1BC0FCB1B470}" destId="{9B931117-A307-4BAE-A789-E329847D4F44}" srcOrd="4" destOrd="0" presId="urn:microsoft.com/office/officeart/2005/8/layout/vList2"/>
    <dgm:cxn modelId="{3A13BA82-7230-407C-B77C-2C3E29CE4250}" type="presParOf" srcId="{9120642B-BFBE-45FB-B287-1BC0FCB1B470}" destId="{B26836E3-F25B-42DF-A02A-65EF4DBA47F3}" srcOrd="5" destOrd="0" presId="urn:microsoft.com/office/officeart/2005/8/layout/vList2"/>
    <dgm:cxn modelId="{E1D84017-0032-47CE-A5DA-73A57BB40691}" type="presParOf" srcId="{9120642B-BFBE-45FB-B287-1BC0FCB1B470}" destId="{6220061E-5DD1-4F0A-85EE-8A46D541EB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Optional closing cost where a borrower can pay to “buy” a lower interest rate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85A6A74A-8143-4BA0-9290-063C336FAE2A}">
      <dgm:prSet/>
      <dgm:spPr/>
      <dgm:t>
        <a:bodyPr/>
        <a:lstStyle/>
        <a:p>
          <a:pPr>
            <a:buNone/>
          </a:pPr>
          <a:r>
            <a:rPr lang="en-US"/>
            <a:t>One discount point is equal to 1% of the loan value. The more purchased, the lower the interest rate will be </a:t>
          </a:r>
          <a:endParaRPr lang="en-US" dirty="0"/>
        </a:p>
      </dgm:t>
    </dgm:pt>
    <dgm:pt modelId="{1425F41B-2DE7-4380-9DEE-AD8CAC70FC7B}" type="parTrans" cxnId="{7E482E74-9937-4A89-B161-3520415A443A}">
      <dgm:prSet/>
      <dgm:spPr/>
      <dgm:t>
        <a:bodyPr/>
        <a:lstStyle/>
        <a:p>
          <a:endParaRPr lang="en-US"/>
        </a:p>
      </dgm:t>
    </dgm:pt>
    <dgm:pt modelId="{4E8134C1-2FA4-42E0-8C5E-C55D1B5F610D}" type="sibTrans" cxnId="{7E482E74-9937-4A89-B161-3520415A443A}">
      <dgm:prSet/>
      <dgm:spPr/>
      <dgm:t>
        <a:bodyPr/>
        <a:lstStyle/>
        <a:p>
          <a:endParaRPr lang="en-US"/>
        </a:p>
      </dgm:t>
    </dgm:pt>
    <dgm:pt modelId="{CB55B9A3-AC50-423A-B570-A156686E1A46}">
      <dgm:prSet/>
      <dgm:spPr/>
      <dgm:t>
        <a:bodyPr/>
        <a:lstStyle/>
        <a:p>
          <a:pPr>
            <a:buNone/>
          </a:pPr>
          <a:r>
            <a:rPr lang="en-US"/>
            <a:t>Discount points must be covered in cash at closing</a:t>
          </a:r>
          <a:endParaRPr lang="en-US" dirty="0"/>
        </a:p>
      </dgm:t>
    </dgm:pt>
    <dgm:pt modelId="{D92AD61E-0B4E-46AD-BABE-59C82F4DE23A}" type="parTrans" cxnId="{E9CA02C7-65C3-4236-936B-E52405AACDB3}">
      <dgm:prSet/>
      <dgm:spPr/>
      <dgm:t>
        <a:bodyPr/>
        <a:lstStyle/>
        <a:p>
          <a:endParaRPr lang="en-US"/>
        </a:p>
      </dgm:t>
    </dgm:pt>
    <dgm:pt modelId="{4A905A90-F63D-43E3-B0FE-403E9829E8AD}" type="sibTrans" cxnId="{E9CA02C7-65C3-4236-936B-E52405AACDB3}">
      <dgm:prSet/>
      <dgm:spPr/>
      <dgm:t>
        <a:bodyPr/>
        <a:lstStyle/>
        <a:p>
          <a:endParaRPr lang="en-US"/>
        </a:p>
      </dgm:t>
    </dgm:pt>
    <dgm:pt modelId="{CCEE463B-2B92-45C8-B22C-B37F2B9E16AD}">
      <dgm:prSet/>
      <dgm:spPr/>
      <dgm:t>
        <a:bodyPr/>
        <a:lstStyle/>
        <a:p>
          <a:pPr>
            <a:buNone/>
          </a:pPr>
          <a:r>
            <a:rPr lang="en-US"/>
            <a:t>Essentially the borrower will pay more upfront but enjoy savings over the life of the loan </a:t>
          </a:r>
          <a:endParaRPr lang="en-US" dirty="0"/>
        </a:p>
      </dgm:t>
    </dgm:pt>
    <dgm:pt modelId="{D59578FF-F28A-423C-8C50-67CBDA027A81}" type="parTrans" cxnId="{58FD70EB-C3C5-4871-8B7D-9C430C4AA622}">
      <dgm:prSet/>
      <dgm:spPr/>
      <dgm:t>
        <a:bodyPr/>
        <a:lstStyle/>
        <a:p>
          <a:endParaRPr lang="en-US"/>
        </a:p>
      </dgm:t>
    </dgm:pt>
    <dgm:pt modelId="{71A5DCAF-02EC-49B8-9CB9-AF729E8B68DA}" type="sibTrans" cxnId="{58FD70EB-C3C5-4871-8B7D-9C430C4AA622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FAC7269F-4298-463F-B6CB-494E108A4F6D}" type="pres">
      <dgm:prSet presAssocID="{85A6A74A-8143-4BA0-9290-063C336FAE2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E626E6B-C272-492D-8096-BF78B5214EFA}" type="pres">
      <dgm:prSet presAssocID="{4E8134C1-2FA4-42E0-8C5E-C55D1B5F610D}" presName="spacer" presStyleCnt="0"/>
      <dgm:spPr/>
    </dgm:pt>
    <dgm:pt modelId="{9B931117-A307-4BAE-A789-E329847D4F44}" type="pres">
      <dgm:prSet presAssocID="{CB55B9A3-AC50-423A-B570-A156686E1A4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26836E3-F25B-42DF-A02A-65EF4DBA47F3}" type="pres">
      <dgm:prSet presAssocID="{4A905A90-F63D-43E3-B0FE-403E9829E8AD}" presName="spacer" presStyleCnt="0"/>
      <dgm:spPr/>
    </dgm:pt>
    <dgm:pt modelId="{6220061E-5DD1-4F0A-85EE-8A46D541EBF3}" type="pres">
      <dgm:prSet presAssocID="{CCEE463B-2B92-45C8-B22C-B37F2B9E16A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10FCF26-22BC-460F-949A-99A7F2132959}" type="presOf" srcId="{CCEE463B-2B92-45C8-B22C-B37F2B9E16AD}" destId="{6220061E-5DD1-4F0A-85EE-8A46D541EBF3}" srcOrd="0" destOrd="0" presId="urn:microsoft.com/office/officeart/2005/8/layout/vList2"/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A8A00D6D-6272-4326-8171-C0BDE36D0725}" type="presOf" srcId="{85A6A74A-8143-4BA0-9290-063C336FAE2A}" destId="{FAC7269F-4298-463F-B6CB-494E108A4F6D}" srcOrd="0" destOrd="0" presId="urn:microsoft.com/office/officeart/2005/8/layout/vList2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7E482E74-9937-4A89-B161-3520415A443A}" srcId="{822B2105-F4D9-4DCD-8745-B3D1926E7A49}" destId="{85A6A74A-8143-4BA0-9290-063C336FAE2A}" srcOrd="1" destOrd="0" parTransId="{1425F41B-2DE7-4380-9DEE-AD8CAC70FC7B}" sibTransId="{4E8134C1-2FA4-42E0-8C5E-C55D1B5F610D}"/>
    <dgm:cxn modelId="{8551E284-BFC5-4D86-AB69-360272062222}" type="presOf" srcId="{CB55B9A3-AC50-423A-B570-A156686E1A46}" destId="{9B931117-A307-4BAE-A789-E329847D4F44}" srcOrd="0" destOrd="0" presId="urn:microsoft.com/office/officeart/2005/8/layout/vList2"/>
    <dgm:cxn modelId="{E9CA02C7-65C3-4236-936B-E52405AACDB3}" srcId="{822B2105-F4D9-4DCD-8745-B3D1926E7A49}" destId="{CB55B9A3-AC50-423A-B570-A156686E1A46}" srcOrd="2" destOrd="0" parTransId="{D92AD61E-0B4E-46AD-BABE-59C82F4DE23A}" sibTransId="{4A905A90-F63D-43E3-B0FE-403E9829E8AD}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58FD70EB-C3C5-4871-8B7D-9C430C4AA622}" srcId="{822B2105-F4D9-4DCD-8745-B3D1926E7A49}" destId="{CCEE463B-2B92-45C8-B22C-B37F2B9E16AD}" srcOrd="3" destOrd="0" parTransId="{D59578FF-F28A-423C-8C50-67CBDA027A81}" sibTransId="{71A5DCAF-02EC-49B8-9CB9-AF729E8B68DA}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825D573C-290F-41C0-8B5F-B28E24FDB3C4}" type="presParOf" srcId="{9120642B-BFBE-45FB-B287-1BC0FCB1B470}" destId="{FAC7269F-4298-463F-B6CB-494E108A4F6D}" srcOrd="2" destOrd="0" presId="urn:microsoft.com/office/officeart/2005/8/layout/vList2"/>
    <dgm:cxn modelId="{2B3264C2-8752-49FF-9342-24C99E54754E}" type="presParOf" srcId="{9120642B-BFBE-45FB-B287-1BC0FCB1B470}" destId="{6E626E6B-C272-492D-8096-BF78B5214EFA}" srcOrd="3" destOrd="0" presId="urn:microsoft.com/office/officeart/2005/8/layout/vList2"/>
    <dgm:cxn modelId="{09428B41-13B8-4B3F-9ED6-C5BDBBA15A53}" type="presParOf" srcId="{9120642B-BFBE-45FB-B287-1BC0FCB1B470}" destId="{9B931117-A307-4BAE-A789-E329847D4F44}" srcOrd="4" destOrd="0" presId="urn:microsoft.com/office/officeart/2005/8/layout/vList2"/>
    <dgm:cxn modelId="{3A13BA82-7230-407C-B77C-2C3E29CE4250}" type="presParOf" srcId="{9120642B-BFBE-45FB-B287-1BC0FCB1B470}" destId="{B26836E3-F25B-42DF-A02A-65EF4DBA47F3}" srcOrd="5" destOrd="0" presId="urn:microsoft.com/office/officeart/2005/8/layout/vList2"/>
    <dgm:cxn modelId="{E1D84017-0032-47CE-A5DA-73A57BB40691}" type="presParOf" srcId="{9120642B-BFBE-45FB-B287-1BC0FCB1B470}" destId="{6220061E-5DD1-4F0A-85EE-8A46D541EB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Common closing cost 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EE217759-3542-4956-B8B5-1C75117268E6}">
      <dgm:prSet/>
      <dgm:spPr/>
      <dgm:t>
        <a:bodyPr/>
        <a:lstStyle/>
        <a:p>
          <a:pPr>
            <a:buNone/>
          </a:pPr>
          <a:r>
            <a:rPr lang="en-US"/>
            <a:t>Title insurance protects against outside claims to the property </a:t>
          </a:r>
          <a:endParaRPr lang="en-US" dirty="0"/>
        </a:p>
      </dgm:t>
    </dgm:pt>
    <dgm:pt modelId="{15ECBFE5-3B22-4A1A-8F41-867EEADA672A}" type="parTrans" cxnId="{D45BE9B7-07FC-457F-A117-B40FE265BE97}">
      <dgm:prSet/>
      <dgm:spPr/>
      <dgm:t>
        <a:bodyPr/>
        <a:lstStyle/>
        <a:p>
          <a:endParaRPr lang="en-US"/>
        </a:p>
      </dgm:t>
    </dgm:pt>
    <dgm:pt modelId="{A818A930-8683-48F4-8CCF-A275398377F1}" type="sibTrans" cxnId="{D45BE9B7-07FC-457F-A117-B40FE265BE97}">
      <dgm:prSet/>
      <dgm:spPr/>
      <dgm:t>
        <a:bodyPr/>
        <a:lstStyle/>
        <a:p>
          <a:endParaRPr lang="en-US"/>
        </a:p>
      </dgm:t>
    </dgm:pt>
    <dgm:pt modelId="{84AC3EA5-9488-4ED3-80E2-EAD40D0F08DB}">
      <dgm:prSet/>
      <dgm:spPr/>
      <dgm:t>
        <a:bodyPr/>
        <a:lstStyle/>
        <a:p>
          <a:pPr>
            <a:buNone/>
          </a:pPr>
          <a:r>
            <a:rPr lang="en-US"/>
            <a:t>A single payment at closing</a:t>
          </a:r>
          <a:endParaRPr lang="en-US" dirty="0"/>
        </a:p>
      </dgm:t>
    </dgm:pt>
    <dgm:pt modelId="{07F593AC-9D0D-4512-A40A-3EDFD42A16E5}" type="parTrans" cxnId="{B777FCA8-0E9F-4426-8CB8-D1AFFB3C5415}">
      <dgm:prSet/>
      <dgm:spPr/>
      <dgm:t>
        <a:bodyPr/>
        <a:lstStyle/>
        <a:p>
          <a:endParaRPr lang="en-US"/>
        </a:p>
      </dgm:t>
    </dgm:pt>
    <dgm:pt modelId="{3C94D56D-E0A5-4B1E-89FE-EAB5C3C77FD5}" type="sibTrans" cxnId="{B777FCA8-0E9F-4426-8CB8-D1AFFB3C5415}">
      <dgm:prSet/>
      <dgm:spPr/>
      <dgm:t>
        <a:bodyPr/>
        <a:lstStyle/>
        <a:p>
          <a:endParaRPr lang="en-US"/>
        </a:p>
      </dgm:t>
    </dgm:pt>
    <dgm:pt modelId="{7CDFEFE9-1E1F-40C0-BF17-DCEA250A2A27}">
      <dgm:prSet/>
      <dgm:spPr/>
      <dgm:t>
        <a:bodyPr/>
        <a:lstStyle/>
        <a:p>
          <a:pPr>
            <a:buNone/>
          </a:pPr>
          <a:r>
            <a:rPr lang="en-US"/>
            <a:t>Protects the owner for as long as they own the home </a:t>
          </a:r>
          <a:endParaRPr lang="en-US" dirty="0"/>
        </a:p>
      </dgm:t>
    </dgm:pt>
    <dgm:pt modelId="{7915A0F4-27F0-4F8B-9EF9-AA9C8D6D27E2}" type="parTrans" cxnId="{578B0069-0B1E-453A-9E2E-1FF776042DB1}">
      <dgm:prSet/>
      <dgm:spPr/>
      <dgm:t>
        <a:bodyPr/>
        <a:lstStyle/>
        <a:p>
          <a:endParaRPr lang="en-US"/>
        </a:p>
      </dgm:t>
    </dgm:pt>
    <dgm:pt modelId="{8B5697BE-DDE7-4F72-8D13-80418C1F3763}" type="sibTrans" cxnId="{578B0069-0B1E-453A-9E2E-1FF776042DB1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A7E8247A-7718-4C9B-B1D1-D76150AAB565}" type="pres">
      <dgm:prSet presAssocID="{EE217759-3542-4956-B8B5-1C75117268E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DA9A1D1-81DA-454F-99CF-0A889798BF4C}" type="pres">
      <dgm:prSet presAssocID="{A818A930-8683-48F4-8CCF-A275398377F1}" presName="spacer" presStyleCnt="0"/>
      <dgm:spPr/>
    </dgm:pt>
    <dgm:pt modelId="{844947CF-8AD1-4E03-BF07-5EE2718B7A0E}" type="pres">
      <dgm:prSet presAssocID="{84AC3EA5-9488-4ED3-80E2-EAD40D0F08D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DE7AD7A-5CB1-450A-AFDD-31D6B998D6D1}" type="pres">
      <dgm:prSet presAssocID="{3C94D56D-E0A5-4B1E-89FE-EAB5C3C77FD5}" presName="spacer" presStyleCnt="0"/>
      <dgm:spPr/>
    </dgm:pt>
    <dgm:pt modelId="{0BCA2050-1867-498E-8A20-279877EEFCC1}" type="pres">
      <dgm:prSet presAssocID="{7CDFEFE9-1E1F-40C0-BF17-DCEA250A2A2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5C3FC1E-5E54-428F-BC66-48A62ACCC6A9}" type="presOf" srcId="{7CDFEFE9-1E1F-40C0-BF17-DCEA250A2A27}" destId="{0BCA2050-1867-498E-8A20-279877EEFCC1}" srcOrd="0" destOrd="0" presId="urn:microsoft.com/office/officeart/2005/8/layout/vList2"/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99CD7538-7F77-4F04-A6BD-B8EFD04CAB8B}" type="presOf" srcId="{EE217759-3542-4956-B8B5-1C75117268E6}" destId="{A7E8247A-7718-4C9B-B1D1-D76150AAB565}" srcOrd="0" destOrd="0" presId="urn:microsoft.com/office/officeart/2005/8/layout/vList2"/>
    <dgm:cxn modelId="{578B0069-0B1E-453A-9E2E-1FF776042DB1}" srcId="{822B2105-F4D9-4DCD-8745-B3D1926E7A49}" destId="{7CDFEFE9-1E1F-40C0-BF17-DCEA250A2A27}" srcOrd="3" destOrd="0" parTransId="{7915A0F4-27F0-4F8B-9EF9-AA9C8D6D27E2}" sibTransId="{8B5697BE-DDE7-4F72-8D13-80418C1F3763}"/>
    <dgm:cxn modelId="{4513396A-AD26-4595-A6E8-48EA06565F04}" type="presOf" srcId="{84AC3EA5-9488-4ED3-80E2-EAD40D0F08DB}" destId="{844947CF-8AD1-4E03-BF07-5EE2718B7A0E}" srcOrd="0" destOrd="0" presId="urn:microsoft.com/office/officeart/2005/8/layout/vList2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B777FCA8-0E9F-4426-8CB8-D1AFFB3C5415}" srcId="{822B2105-F4D9-4DCD-8745-B3D1926E7A49}" destId="{84AC3EA5-9488-4ED3-80E2-EAD40D0F08DB}" srcOrd="2" destOrd="0" parTransId="{07F593AC-9D0D-4512-A40A-3EDFD42A16E5}" sibTransId="{3C94D56D-E0A5-4B1E-89FE-EAB5C3C77FD5}"/>
    <dgm:cxn modelId="{D45BE9B7-07FC-457F-A117-B40FE265BE97}" srcId="{822B2105-F4D9-4DCD-8745-B3D1926E7A49}" destId="{EE217759-3542-4956-B8B5-1C75117268E6}" srcOrd="1" destOrd="0" parTransId="{15ECBFE5-3B22-4A1A-8F41-867EEADA672A}" sibTransId="{A818A930-8683-48F4-8CCF-A275398377F1}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CE01CA7E-F8E5-42B0-AF20-7E844FC68A2C}" type="presParOf" srcId="{9120642B-BFBE-45FB-B287-1BC0FCB1B470}" destId="{A7E8247A-7718-4C9B-B1D1-D76150AAB565}" srcOrd="2" destOrd="0" presId="urn:microsoft.com/office/officeart/2005/8/layout/vList2"/>
    <dgm:cxn modelId="{C33686F4-8E9A-47FA-BB2D-61A7499DBD26}" type="presParOf" srcId="{9120642B-BFBE-45FB-B287-1BC0FCB1B470}" destId="{EDA9A1D1-81DA-454F-99CF-0A889798BF4C}" srcOrd="3" destOrd="0" presId="urn:microsoft.com/office/officeart/2005/8/layout/vList2"/>
    <dgm:cxn modelId="{895E99D7-66DF-459E-9CCC-ADCE130FBBEE}" type="presParOf" srcId="{9120642B-BFBE-45FB-B287-1BC0FCB1B470}" destId="{844947CF-8AD1-4E03-BF07-5EE2718B7A0E}" srcOrd="4" destOrd="0" presId="urn:microsoft.com/office/officeart/2005/8/layout/vList2"/>
    <dgm:cxn modelId="{A4A2DDFF-38BE-455D-AC51-E04776F81291}" type="presParOf" srcId="{9120642B-BFBE-45FB-B287-1BC0FCB1B470}" destId="{3DE7AD7A-5CB1-450A-AFDD-31D6B998D6D1}" srcOrd="5" destOrd="0" presId="urn:microsoft.com/office/officeart/2005/8/layout/vList2"/>
    <dgm:cxn modelId="{4986C26B-4F78-454F-B581-8D4242520D1E}" type="presParOf" srcId="{9120642B-BFBE-45FB-B287-1BC0FCB1B470}" destId="{0BCA2050-1867-498E-8A20-279877EEFCC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22B2105-F4D9-4DCD-8745-B3D1926E7A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0743F61-9C98-4014-B408-D04506B90C27}">
      <dgm:prSet/>
      <dgm:spPr/>
      <dgm:t>
        <a:bodyPr/>
        <a:lstStyle/>
        <a:p>
          <a:pPr>
            <a:buNone/>
          </a:pPr>
          <a:r>
            <a:rPr lang="en-US" dirty="0"/>
            <a:t>Document that shows the final terms of the loan </a:t>
          </a:r>
        </a:p>
      </dgm:t>
    </dgm:pt>
    <dgm:pt modelId="{AB06CD67-44C8-4B4E-ADAB-DA805C97FD44}" type="parTrans" cxnId="{206434CA-BDE8-44E9-A4AE-93E036928337}">
      <dgm:prSet/>
      <dgm:spPr/>
      <dgm:t>
        <a:bodyPr/>
        <a:lstStyle/>
        <a:p>
          <a:endParaRPr lang="en-US"/>
        </a:p>
      </dgm:t>
    </dgm:pt>
    <dgm:pt modelId="{0894E684-C2B9-4894-A517-98E894393C00}" type="sibTrans" cxnId="{206434CA-BDE8-44E9-A4AE-93E036928337}">
      <dgm:prSet/>
      <dgm:spPr/>
      <dgm:t>
        <a:bodyPr/>
        <a:lstStyle/>
        <a:p>
          <a:endParaRPr lang="en-US"/>
        </a:p>
      </dgm:t>
    </dgm:pt>
    <dgm:pt modelId="{6A08C718-3482-4A90-9182-7E5B3F5C6902}">
      <dgm:prSet/>
      <dgm:spPr/>
      <dgm:t>
        <a:bodyPr/>
        <a:lstStyle/>
        <a:p>
          <a:pPr>
            <a:buNone/>
          </a:pPr>
          <a:r>
            <a:rPr lang="en-US"/>
            <a:t>Includes interest rate, loan principal, and closing costs that must be paid </a:t>
          </a:r>
          <a:endParaRPr lang="en-US" dirty="0"/>
        </a:p>
      </dgm:t>
    </dgm:pt>
    <dgm:pt modelId="{7CFE2EE7-D214-4AFC-AE60-12CB22EEEE06}" type="parTrans" cxnId="{978F8D44-32B6-4495-A280-75F8C0D1032B}">
      <dgm:prSet/>
      <dgm:spPr/>
      <dgm:t>
        <a:bodyPr/>
        <a:lstStyle/>
        <a:p>
          <a:endParaRPr lang="en-US"/>
        </a:p>
      </dgm:t>
    </dgm:pt>
    <dgm:pt modelId="{40B07ADF-F3A9-4C68-8401-5E5326B20D0F}" type="sibTrans" cxnId="{978F8D44-32B6-4495-A280-75F8C0D1032B}">
      <dgm:prSet/>
      <dgm:spPr/>
      <dgm:t>
        <a:bodyPr/>
        <a:lstStyle/>
        <a:p>
          <a:endParaRPr lang="en-US"/>
        </a:p>
      </dgm:t>
    </dgm:pt>
    <dgm:pt modelId="{ECD67AF1-2774-4C04-A2C1-2AFF0B8DD86B}">
      <dgm:prSet/>
      <dgm:spPr/>
      <dgm:t>
        <a:bodyPr/>
        <a:lstStyle/>
        <a:p>
          <a:pPr>
            <a:buNone/>
          </a:pPr>
          <a:r>
            <a:rPr lang="en-US"/>
            <a:t>Lender is legally required to give the borrower at least 3 days to review the closing disclosure before signing on the loan </a:t>
          </a:r>
          <a:endParaRPr lang="en-US" dirty="0"/>
        </a:p>
      </dgm:t>
    </dgm:pt>
    <dgm:pt modelId="{1A54FBB3-DC24-4B89-BB72-1FA5F4D1719B}" type="parTrans" cxnId="{0FE5866D-86C5-4022-91B0-42A274E06371}">
      <dgm:prSet/>
      <dgm:spPr/>
      <dgm:t>
        <a:bodyPr/>
        <a:lstStyle/>
        <a:p>
          <a:endParaRPr lang="en-US"/>
        </a:p>
      </dgm:t>
    </dgm:pt>
    <dgm:pt modelId="{9F40E47B-D6CD-4D1D-B019-2DFDA3A66F98}" type="sibTrans" cxnId="{0FE5866D-86C5-4022-91B0-42A274E06371}">
      <dgm:prSet/>
      <dgm:spPr/>
      <dgm:t>
        <a:bodyPr/>
        <a:lstStyle/>
        <a:p>
          <a:endParaRPr lang="en-US"/>
        </a:p>
      </dgm:t>
    </dgm:pt>
    <dgm:pt modelId="{9120642B-BFBE-45FB-B287-1BC0FCB1B470}" type="pres">
      <dgm:prSet presAssocID="{822B2105-F4D9-4DCD-8745-B3D1926E7A49}" presName="linear" presStyleCnt="0">
        <dgm:presLayoutVars>
          <dgm:animLvl val="lvl"/>
          <dgm:resizeHandles val="exact"/>
        </dgm:presLayoutVars>
      </dgm:prSet>
      <dgm:spPr/>
    </dgm:pt>
    <dgm:pt modelId="{6A42BD5E-6EBB-496E-B513-95D78464B842}" type="pres">
      <dgm:prSet presAssocID="{E0743F61-9C98-4014-B408-D04506B90C2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77D3BE-6933-43E5-A14F-BADB84563FDC}" type="pres">
      <dgm:prSet presAssocID="{0894E684-C2B9-4894-A517-98E894393C00}" presName="spacer" presStyleCnt="0"/>
      <dgm:spPr/>
    </dgm:pt>
    <dgm:pt modelId="{25DD499F-1841-4AA0-A923-826C3014023B}" type="pres">
      <dgm:prSet presAssocID="{6A08C718-3482-4A90-9182-7E5B3F5C690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CA7B038-CB52-4541-B845-D5EED8B3FDD6}" type="pres">
      <dgm:prSet presAssocID="{40B07ADF-F3A9-4C68-8401-5E5326B20D0F}" presName="spacer" presStyleCnt="0"/>
      <dgm:spPr/>
    </dgm:pt>
    <dgm:pt modelId="{398DBAE8-1943-492B-9C25-6162B5C7B6BA}" type="pres">
      <dgm:prSet presAssocID="{ECD67AF1-2774-4C04-A2C1-2AFF0B8DD86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6C35834-A8D4-410B-A09C-641B9CA3A920}" type="presOf" srcId="{E0743F61-9C98-4014-B408-D04506B90C27}" destId="{6A42BD5E-6EBB-496E-B513-95D78464B842}" srcOrd="0" destOrd="0" presId="urn:microsoft.com/office/officeart/2005/8/layout/vList2"/>
    <dgm:cxn modelId="{D4698B5C-6AD8-47C0-ACBE-31965489D60B}" type="presOf" srcId="{ECD67AF1-2774-4C04-A2C1-2AFF0B8DD86B}" destId="{398DBAE8-1943-492B-9C25-6162B5C7B6BA}" srcOrd="0" destOrd="0" presId="urn:microsoft.com/office/officeart/2005/8/layout/vList2"/>
    <dgm:cxn modelId="{978F8D44-32B6-4495-A280-75F8C0D1032B}" srcId="{822B2105-F4D9-4DCD-8745-B3D1926E7A49}" destId="{6A08C718-3482-4A90-9182-7E5B3F5C6902}" srcOrd="1" destOrd="0" parTransId="{7CFE2EE7-D214-4AFC-AE60-12CB22EEEE06}" sibTransId="{40B07ADF-F3A9-4C68-8401-5E5326B20D0F}"/>
    <dgm:cxn modelId="{0FE5866D-86C5-4022-91B0-42A274E06371}" srcId="{822B2105-F4D9-4DCD-8745-B3D1926E7A49}" destId="{ECD67AF1-2774-4C04-A2C1-2AFF0B8DD86B}" srcOrd="2" destOrd="0" parTransId="{1A54FBB3-DC24-4B89-BB72-1FA5F4D1719B}" sibTransId="{9F40E47B-D6CD-4D1D-B019-2DFDA3A66F98}"/>
    <dgm:cxn modelId="{C3C1E750-3B36-4DC5-93D6-11D0378CA193}" type="presOf" srcId="{822B2105-F4D9-4DCD-8745-B3D1926E7A49}" destId="{9120642B-BFBE-45FB-B287-1BC0FCB1B470}" srcOrd="0" destOrd="0" presId="urn:microsoft.com/office/officeart/2005/8/layout/vList2"/>
    <dgm:cxn modelId="{206434CA-BDE8-44E9-A4AE-93E036928337}" srcId="{822B2105-F4D9-4DCD-8745-B3D1926E7A49}" destId="{E0743F61-9C98-4014-B408-D04506B90C27}" srcOrd="0" destOrd="0" parTransId="{AB06CD67-44C8-4B4E-ADAB-DA805C97FD44}" sibTransId="{0894E684-C2B9-4894-A517-98E894393C00}"/>
    <dgm:cxn modelId="{ADA9C2E7-9CBE-4B6D-9A34-9128CFE42ABB}" type="presOf" srcId="{6A08C718-3482-4A90-9182-7E5B3F5C6902}" destId="{25DD499F-1841-4AA0-A923-826C3014023B}" srcOrd="0" destOrd="0" presId="urn:microsoft.com/office/officeart/2005/8/layout/vList2"/>
    <dgm:cxn modelId="{DF9869DC-3B2E-4EFF-801F-BD52C79D8CBF}" type="presParOf" srcId="{9120642B-BFBE-45FB-B287-1BC0FCB1B470}" destId="{6A42BD5E-6EBB-496E-B513-95D78464B842}" srcOrd="0" destOrd="0" presId="urn:microsoft.com/office/officeart/2005/8/layout/vList2"/>
    <dgm:cxn modelId="{6B981EB0-5C2D-4C3F-A46F-AD185455AF65}" type="presParOf" srcId="{9120642B-BFBE-45FB-B287-1BC0FCB1B470}" destId="{F777D3BE-6933-43E5-A14F-BADB84563FDC}" srcOrd="1" destOrd="0" presId="urn:microsoft.com/office/officeart/2005/8/layout/vList2"/>
    <dgm:cxn modelId="{A82CEB3B-936D-4171-8DE7-FDF89559A7D5}" type="presParOf" srcId="{9120642B-BFBE-45FB-B287-1BC0FCB1B470}" destId="{25DD499F-1841-4AA0-A923-826C3014023B}" srcOrd="2" destOrd="0" presId="urn:microsoft.com/office/officeart/2005/8/layout/vList2"/>
    <dgm:cxn modelId="{08C9E7C6-7575-4563-8357-DD09A4AB1E21}" type="presParOf" srcId="{9120642B-BFBE-45FB-B287-1BC0FCB1B470}" destId="{8CA7B038-CB52-4541-B845-D5EED8B3FDD6}" srcOrd="3" destOrd="0" presId="urn:microsoft.com/office/officeart/2005/8/layout/vList2"/>
    <dgm:cxn modelId="{B4DB5ADB-C806-4D80-96A9-463EEDDB0E98}" type="presParOf" srcId="{9120642B-BFBE-45FB-B287-1BC0FCB1B470}" destId="{398DBAE8-1943-492B-9C25-6162B5C7B6B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401078-1231-427B-9F37-4091639094C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DD9C228-8DB1-4EF2-92AC-9CFAB5C4B5C6}">
      <dgm:prSet/>
      <dgm:spPr/>
      <dgm:t>
        <a:bodyPr/>
        <a:lstStyle/>
        <a:p>
          <a:r>
            <a:rPr lang="en-US" dirty="0"/>
            <a:t>Interest rate on loan amount that is paid on an annual basis, plus any additional lender fees </a:t>
          </a:r>
        </a:p>
      </dgm:t>
    </dgm:pt>
    <dgm:pt modelId="{A7F06A8B-5C2F-423B-AE16-FDB82DA7F0B7}" type="parTrans" cxnId="{D4BEAD77-2521-4EF5-A186-923C26F560FF}">
      <dgm:prSet/>
      <dgm:spPr/>
      <dgm:t>
        <a:bodyPr/>
        <a:lstStyle/>
        <a:p>
          <a:endParaRPr lang="en-US"/>
        </a:p>
      </dgm:t>
    </dgm:pt>
    <dgm:pt modelId="{BFB78AD4-A90B-4CDF-958C-895F61652FB1}" type="sibTrans" cxnId="{D4BEAD77-2521-4EF5-A186-923C26F560FF}">
      <dgm:prSet/>
      <dgm:spPr/>
      <dgm:t>
        <a:bodyPr/>
        <a:lstStyle/>
        <a:p>
          <a:endParaRPr lang="en-US"/>
        </a:p>
      </dgm:t>
    </dgm:pt>
    <dgm:pt modelId="{ED82BD34-53F5-44BD-8C8C-ADEA794BA984}">
      <dgm:prSet/>
      <dgm:spPr/>
      <dgm:t>
        <a:bodyPr/>
        <a:lstStyle/>
        <a:p>
          <a:r>
            <a:rPr lang="en-US" dirty="0"/>
            <a:t>Usually expressed as a percentage </a:t>
          </a:r>
        </a:p>
      </dgm:t>
    </dgm:pt>
    <dgm:pt modelId="{B57CA454-398C-4BFC-A109-A89F09A6869D}" type="parTrans" cxnId="{39F946DA-4160-4A39-B4DF-152124CA153F}">
      <dgm:prSet/>
      <dgm:spPr/>
      <dgm:t>
        <a:bodyPr/>
        <a:lstStyle/>
        <a:p>
          <a:endParaRPr lang="en-US"/>
        </a:p>
      </dgm:t>
    </dgm:pt>
    <dgm:pt modelId="{DEBA005F-692B-43D9-9C17-7BC24D7503AC}" type="sibTrans" cxnId="{39F946DA-4160-4A39-B4DF-152124CA153F}">
      <dgm:prSet/>
      <dgm:spPr/>
      <dgm:t>
        <a:bodyPr/>
        <a:lstStyle/>
        <a:p>
          <a:endParaRPr lang="en-US"/>
        </a:p>
      </dgm:t>
    </dgm:pt>
    <dgm:pt modelId="{9C36F378-E7E8-4FE8-AAAD-61181C7C1C40}">
      <dgm:prSet/>
      <dgm:spPr/>
      <dgm:t>
        <a:bodyPr/>
        <a:lstStyle/>
        <a:p>
          <a:r>
            <a:rPr lang="en-US"/>
            <a:t>APR includes fees</a:t>
          </a:r>
        </a:p>
      </dgm:t>
    </dgm:pt>
    <dgm:pt modelId="{12D4C5D4-233B-4B89-AFB5-A910DCCA1B75}" type="parTrans" cxnId="{C500EC6D-E5C0-4021-9423-B19FA9AED019}">
      <dgm:prSet/>
      <dgm:spPr/>
      <dgm:t>
        <a:bodyPr/>
        <a:lstStyle/>
        <a:p>
          <a:endParaRPr lang="en-US"/>
        </a:p>
      </dgm:t>
    </dgm:pt>
    <dgm:pt modelId="{D167ADA0-D917-4FEF-901E-E6F1B52AACAE}" type="sibTrans" cxnId="{C500EC6D-E5C0-4021-9423-B19FA9AED019}">
      <dgm:prSet/>
      <dgm:spPr/>
      <dgm:t>
        <a:bodyPr/>
        <a:lstStyle/>
        <a:p>
          <a:endParaRPr lang="en-US"/>
        </a:p>
      </dgm:t>
    </dgm:pt>
    <dgm:pt modelId="{58440A19-0B22-4C84-87E9-E06B822AA6E2}" type="pres">
      <dgm:prSet presAssocID="{19401078-1231-427B-9F37-4091639094C5}" presName="linear" presStyleCnt="0">
        <dgm:presLayoutVars>
          <dgm:animLvl val="lvl"/>
          <dgm:resizeHandles val="exact"/>
        </dgm:presLayoutVars>
      </dgm:prSet>
      <dgm:spPr/>
    </dgm:pt>
    <dgm:pt modelId="{18E0D49A-1D18-41B3-ADF4-F967BC21603F}" type="pres">
      <dgm:prSet presAssocID="{9DD9C228-8DB1-4EF2-92AC-9CFAB5C4B5C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DCB874B-96F8-4BAB-A05A-653869DA016D}" type="pres">
      <dgm:prSet presAssocID="{BFB78AD4-A90B-4CDF-958C-895F61652FB1}" presName="spacer" presStyleCnt="0"/>
      <dgm:spPr/>
    </dgm:pt>
    <dgm:pt modelId="{B837976E-8E61-414B-AC4B-38A3FC84D6DC}" type="pres">
      <dgm:prSet presAssocID="{ED82BD34-53F5-44BD-8C8C-ADEA794BA98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309EF99-8467-4CAA-8911-27B4BE14C964}" type="pres">
      <dgm:prSet presAssocID="{DEBA005F-692B-43D9-9C17-7BC24D7503AC}" presName="spacer" presStyleCnt="0"/>
      <dgm:spPr/>
    </dgm:pt>
    <dgm:pt modelId="{45510745-E109-4246-B7B9-71C1F6759EAD}" type="pres">
      <dgm:prSet presAssocID="{9C36F378-E7E8-4FE8-AAAD-61181C7C1C4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628E95B-36EC-43EF-9F8C-524868BB247A}" type="presOf" srcId="{9DD9C228-8DB1-4EF2-92AC-9CFAB5C4B5C6}" destId="{18E0D49A-1D18-41B3-ADF4-F967BC21603F}" srcOrd="0" destOrd="0" presId="urn:microsoft.com/office/officeart/2005/8/layout/vList2"/>
    <dgm:cxn modelId="{C500EC6D-E5C0-4021-9423-B19FA9AED019}" srcId="{19401078-1231-427B-9F37-4091639094C5}" destId="{9C36F378-E7E8-4FE8-AAAD-61181C7C1C40}" srcOrd="2" destOrd="0" parTransId="{12D4C5D4-233B-4B89-AFB5-A910DCCA1B75}" sibTransId="{D167ADA0-D917-4FEF-901E-E6F1B52AACAE}"/>
    <dgm:cxn modelId="{D4BEAD77-2521-4EF5-A186-923C26F560FF}" srcId="{19401078-1231-427B-9F37-4091639094C5}" destId="{9DD9C228-8DB1-4EF2-92AC-9CFAB5C4B5C6}" srcOrd="0" destOrd="0" parTransId="{A7F06A8B-5C2F-423B-AE16-FDB82DA7F0B7}" sibTransId="{BFB78AD4-A90B-4CDF-958C-895F61652FB1}"/>
    <dgm:cxn modelId="{382FC289-9291-4417-9B0B-B6A27F811EC0}" type="presOf" srcId="{19401078-1231-427B-9F37-4091639094C5}" destId="{58440A19-0B22-4C84-87E9-E06B822AA6E2}" srcOrd="0" destOrd="0" presId="urn:microsoft.com/office/officeart/2005/8/layout/vList2"/>
    <dgm:cxn modelId="{A7F48B8F-8D52-4BF2-8F38-F0A9500568D1}" type="presOf" srcId="{ED82BD34-53F5-44BD-8C8C-ADEA794BA984}" destId="{B837976E-8E61-414B-AC4B-38A3FC84D6DC}" srcOrd="0" destOrd="0" presId="urn:microsoft.com/office/officeart/2005/8/layout/vList2"/>
    <dgm:cxn modelId="{3CC32196-3B54-4395-9810-0444A118318A}" type="presOf" srcId="{9C36F378-E7E8-4FE8-AAAD-61181C7C1C40}" destId="{45510745-E109-4246-B7B9-71C1F6759EAD}" srcOrd="0" destOrd="0" presId="urn:microsoft.com/office/officeart/2005/8/layout/vList2"/>
    <dgm:cxn modelId="{39F946DA-4160-4A39-B4DF-152124CA153F}" srcId="{19401078-1231-427B-9F37-4091639094C5}" destId="{ED82BD34-53F5-44BD-8C8C-ADEA794BA984}" srcOrd="1" destOrd="0" parTransId="{B57CA454-398C-4BFC-A109-A89F09A6869D}" sibTransId="{DEBA005F-692B-43D9-9C17-7BC24D7503AC}"/>
    <dgm:cxn modelId="{93954F3A-C77B-4E68-9C96-FA4291CDDED3}" type="presParOf" srcId="{58440A19-0B22-4C84-87E9-E06B822AA6E2}" destId="{18E0D49A-1D18-41B3-ADF4-F967BC21603F}" srcOrd="0" destOrd="0" presId="urn:microsoft.com/office/officeart/2005/8/layout/vList2"/>
    <dgm:cxn modelId="{9891277A-178D-49E9-BDAB-41820122B858}" type="presParOf" srcId="{58440A19-0B22-4C84-87E9-E06B822AA6E2}" destId="{0DCB874B-96F8-4BAB-A05A-653869DA016D}" srcOrd="1" destOrd="0" presId="urn:microsoft.com/office/officeart/2005/8/layout/vList2"/>
    <dgm:cxn modelId="{AB795A6C-2F18-47FB-B0C5-1FF791714FBC}" type="presParOf" srcId="{58440A19-0B22-4C84-87E9-E06B822AA6E2}" destId="{B837976E-8E61-414B-AC4B-38A3FC84D6DC}" srcOrd="2" destOrd="0" presId="urn:microsoft.com/office/officeart/2005/8/layout/vList2"/>
    <dgm:cxn modelId="{A35A7CF1-29FB-4057-843E-A0ED506CF639}" type="presParOf" srcId="{58440A19-0B22-4C84-87E9-E06B822AA6E2}" destId="{B309EF99-8467-4CAA-8911-27B4BE14C964}" srcOrd="3" destOrd="0" presId="urn:microsoft.com/office/officeart/2005/8/layout/vList2"/>
    <dgm:cxn modelId="{5C57878E-CD1C-4535-90D6-A9D292B714DC}" type="presParOf" srcId="{58440A19-0B22-4C84-87E9-E06B822AA6E2}" destId="{45510745-E109-4246-B7B9-71C1F6759EA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76DA11-5216-4290-A922-FB37DD3E822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8360BEF-E23C-4E50-A12D-65EFC19CF45D}">
      <dgm:prSet/>
      <dgm:spPr/>
      <dgm:t>
        <a:bodyPr/>
        <a:lstStyle/>
        <a:p>
          <a:r>
            <a:rPr lang="en-US"/>
            <a:t>The number of years the loan will be paid on until fully paid off</a:t>
          </a:r>
        </a:p>
      </dgm:t>
    </dgm:pt>
    <dgm:pt modelId="{B6924F50-D4D6-4351-8F7E-46C069D121E2}" type="parTrans" cxnId="{EBB708CE-F6E6-4C92-8EB2-A0BEB0B1D24F}">
      <dgm:prSet/>
      <dgm:spPr/>
      <dgm:t>
        <a:bodyPr/>
        <a:lstStyle/>
        <a:p>
          <a:endParaRPr lang="en-US"/>
        </a:p>
      </dgm:t>
    </dgm:pt>
    <dgm:pt modelId="{D92717FE-492C-41A6-A8B4-53F86C503E4C}" type="sibTrans" cxnId="{EBB708CE-F6E6-4C92-8EB2-A0BEB0B1D24F}">
      <dgm:prSet/>
      <dgm:spPr/>
      <dgm:t>
        <a:bodyPr/>
        <a:lstStyle/>
        <a:p>
          <a:endParaRPr lang="en-US"/>
        </a:p>
      </dgm:t>
    </dgm:pt>
    <dgm:pt modelId="{4DF09824-5147-4F98-B933-92C24C31C0E4}">
      <dgm:prSet/>
      <dgm:spPr/>
      <dgm:t>
        <a:bodyPr/>
        <a:lstStyle/>
        <a:p>
          <a:r>
            <a:rPr lang="en-US" dirty="0"/>
            <a:t>A 15-year term means monthly payments will be made for 15 years before the loan matures </a:t>
          </a:r>
        </a:p>
      </dgm:t>
    </dgm:pt>
    <dgm:pt modelId="{D41FDC02-28F2-4F0B-A07F-5E5A4B6DD907}" type="parTrans" cxnId="{90A30226-2D03-439E-B19E-BBE6EA034DBE}">
      <dgm:prSet/>
      <dgm:spPr/>
      <dgm:t>
        <a:bodyPr/>
        <a:lstStyle/>
        <a:p>
          <a:endParaRPr lang="en-US"/>
        </a:p>
      </dgm:t>
    </dgm:pt>
    <dgm:pt modelId="{2D9159E0-0CDF-4C62-B47A-50B6660D337E}" type="sibTrans" cxnId="{90A30226-2D03-439E-B19E-BBE6EA034DBE}">
      <dgm:prSet/>
      <dgm:spPr/>
      <dgm:t>
        <a:bodyPr/>
        <a:lstStyle/>
        <a:p>
          <a:endParaRPr lang="en-US"/>
        </a:p>
      </dgm:t>
    </dgm:pt>
    <dgm:pt modelId="{86F4D504-5C12-433F-B670-C32E5C899462}">
      <dgm:prSet/>
      <dgm:spPr/>
      <dgm:t>
        <a:bodyPr/>
        <a:lstStyle/>
        <a:p>
          <a:r>
            <a:rPr lang="en-US" dirty="0"/>
            <a:t>The most common terms are 15, and 30</a:t>
          </a:r>
        </a:p>
      </dgm:t>
    </dgm:pt>
    <dgm:pt modelId="{0FA8793E-1CCF-4908-B9A5-C762DA479338}" type="parTrans" cxnId="{0A37DBED-73D5-4775-972D-41B3403A5D8B}">
      <dgm:prSet/>
      <dgm:spPr/>
    </dgm:pt>
    <dgm:pt modelId="{40C9C60B-3A79-4804-8777-A996024067DB}" type="sibTrans" cxnId="{0A37DBED-73D5-4775-972D-41B3403A5D8B}">
      <dgm:prSet/>
      <dgm:spPr/>
    </dgm:pt>
    <dgm:pt modelId="{BEA85AAE-DB8E-4FBF-8897-0F5D41686B7B}" type="pres">
      <dgm:prSet presAssocID="{EA76DA11-5216-4290-A922-FB37DD3E8225}" presName="linear" presStyleCnt="0">
        <dgm:presLayoutVars>
          <dgm:animLvl val="lvl"/>
          <dgm:resizeHandles val="exact"/>
        </dgm:presLayoutVars>
      </dgm:prSet>
      <dgm:spPr/>
    </dgm:pt>
    <dgm:pt modelId="{A0532EDE-CBEA-4D68-8316-2DCC3748EB96}" type="pres">
      <dgm:prSet presAssocID="{58360BEF-E23C-4E50-A12D-65EFC19CF45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938564F-8584-4828-A012-D0A1747BAAED}" type="pres">
      <dgm:prSet presAssocID="{D92717FE-492C-41A6-A8B4-53F86C503E4C}" presName="spacer" presStyleCnt="0"/>
      <dgm:spPr/>
    </dgm:pt>
    <dgm:pt modelId="{0B59A2BE-9454-4BA2-AF1D-46BF960E48BF}" type="pres">
      <dgm:prSet presAssocID="{4DF09824-5147-4F98-B933-92C24C31C0E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EB7D043-3013-4E2C-9183-0641E4768E74}" type="pres">
      <dgm:prSet presAssocID="{2D9159E0-0CDF-4C62-B47A-50B6660D337E}" presName="spacer" presStyleCnt="0"/>
      <dgm:spPr/>
    </dgm:pt>
    <dgm:pt modelId="{FB00350D-5F36-44DC-8487-8D2869F1A055}" type="pres">
      <dgm:prSet presAssocID="{86F4D504-5C12-433F-B670-C32E5C89946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0A30226-2D03-439E-B19E-BBE6EA034DBE}" srcId="{EA76DA11-5216-4290-A922-FB37DD3E8225}" destId="{4DF09824-5147-4F98-B933-92C24C31C0E4}" srcOrd="1" destOrd="0" parTransId="{D41FDC02-28F2-4F0B-A07F-5E5A4B6DD907}" sibTransId="{2D9159E0-0CDF-4C62-B47A-50B6660D337E}"/>
    <dgm:cxn modelId="{06508877-E36C-4289-AA79-55978304C90A}" type="presOf" srcId="{4DF09824-5147-4F98-B933-92C24C31C0E4}" destId="{0B59A2BE-9454-4BA2-AF1D-46BF960E48BF}" srcOrd="0" destOrd="0" presId="urn:microsoft.com/office/officeart/2005/8/layout/vList2"/>
    <dgm:cxn modelId="{DF18D08D-DFCA-49D6-B3D8-C4E1D75E4D15}" type="presOf" srcId="{86F4D504-5C12-433F-B670-C32E5C899462}" destId="{FB00350D-5F36-44DC-8487-8D2869F1A055}" srcOrd="0" destOrd="0" presId="urn:microsoft.com/office/officeart/2005/8/layout/vList2"/>
    <dgm:cxn modelId="{F42F329F-1C4B-401C-9A4C-89F12E6E0A51}" type="presOf" srcId="{58360BEF-E23C-4E50-A12D-65EFC19CF45D}" destId="{A0532EDE-CBEA-4D68-8316-2DCC3748EB96}" srcOrd="0" destOrd="0" presId="urn:microsoft.com/office/officeart/2005/8/layout/vList2"/>
    <dgm:cxn modelId="{9DB290CC-391A-4B1C-961A-233DD8106DB1}" type="presOf" srcId="{EA76DA11-5216-4290-A922-FB37DD3E8225}" destId="{BEA85AAE-DB8E-4FBF-8897-0F5D41686B7B}" srcOrd="0" destOrd="0" presId="urn:microsoft.com/office/officeart/2005/8/layout/vList2"/>
    <dgm:cxn modelId="{EBB708CE-F6E6-4C92-8EB2-A0BEB0B1D24F}" srcId="{EA76DA11-5216-4290-A922-FB37DD3E8225}" destId="{58360BEF-E23C-4E50-A12D-65EFC19CF45D}" srcOrd="0" destOrd="0" parTransId="{B6924F50-D4D6-4351-8F7E-46C069D121E2}" sibTransId="{D92717FE-492C-41A6-A8B4-53F86C503E4C}"/>
    <dgm:cxn modelId="{0A37DBED-73D5-4775-972D-41B3403A5D8B}" srcId="{EA76DA11-5216-4290-A922-FB37DD3E8225}" destId="{86F4D504-5C12-433F-B670-C32E5C899462}" srcOrd="2" destOrd="0" parTransId="{0FA8793E-1CCF-4908-B9A5-C762DA479338}" sibTransId="{40C9C60B-3A79-4804-8777-A996024067DB}"/>
    <dgm:cxn modelId="{EAB64060-C979-4660-8AA9-BA5C10474B67}" type="presParOf" srcId="{BEA85AAE-DB8E-4FBF-8897-0F5D41686B7B}" destId="{A0532EDE-CBEA-4D68-8316-2DCC3748EB96}" srcOrd="0" destOrd="0" presId="urn:microsoft.com/office/officeart/2005/8/layout/vList2"/>
    <dgm:cxn modelId="{E5AC91C7-1F4D-4E6F-BB0F-75FB6DEE31D0}" type="presParOf" srcId="{BEA85AAE-DB8E-4FBF-8897-0F5D41686B7B}" destId="{E938564F-8584-4828-A012-D0A1747BAAED}" srcOrd="1" destOrd="0" presId="urn:microsoft.com/office/officeart/2005/8/layout/vList2"/>
    <dgm:cxn modelId="{2BF12BC8-2A31-43FF-9A1E-C6067BBA284F}" type="presParOf" srcId="{BEA85AAE-DB8E-4FBF-8897-0F5D41686B7B}" destId="{0B59A2BE-9454-4BA2-AF1D-46BF960E48BF}" srcOrd="2" destOrd="0" presId="urn:microsoft.com/office/officeart/2005/8/layout/vList2"/>
    <dgm:cxn modelId="{C6D19981-ACD5-4010-A449-D68688F4739D}" type="presParOf" srcId="{BEA85AAE-DB8E-4FBF-8897-0F5D41686B7B}" destId="{CEB7D043-3013-4E2C-9183-0641E4768E74}" srcOrd="3" destOrd="0" presId="urn:microsoft.com/office/officeart/2005/8/layout/vList2"/>
    <dgm:cxn modelId="{633DDECE-00A5-469C-B8D8-21C546FCBE5A}" type="presParOf" srcId="{BEA85AAE-DB8E-4FBF-8897-0F5D41686B7B}" destId="{FB00350D-5F36-44DC-8487-8D2869F1A0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217310-8250-4E0C-B955-B00C6CCB836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D96E608-F50D-465B-A0A8-17A05D0DDC76}">
      <dgm:prSet/>
      <dgm:spPr/>
      <dgm:t>
        <a:bodyPr/>
        <a:lstStyle/>
        <a:p>
          <a:r>
            <a:rPr lang="en-US"/>
            <a:t>Process of how payments spread out over time</a:t>
          </a:r>
        </a:p>
      </dgm:t>
    </dgm:pt>
    <dgm:pt modelId="{DCB8DAE3-C2A1-4794-853F-FE9823CD91C0}" type="parTrans" cxnId="{9ADE0355-BD97-4661-BEF4-65CE3FE0D578}">
      <dgm:prSet/>
      <dgm:spPr/>
      <dgm:t>
        <a:bodyPr/>
        <a:lstStyle/>
        <a:p>
          <a:endParaRPr lang="en-US"/>
        </a:p>
      </dgm:t>
    </dgm:pt>
    <dgm:pt modelId="{EBB470AE-9ED6-4391-A2A9-CA9F9658B236}" type="sibTrans" cxnId="{9ADE0355-BD97-4661-BEF4-65CE3FE0D578}">
      <dgm:prSet/>
      <dgm:spPr/>
      <dgm:t>
        <a:bodyPr/>
        <a:lstStyle/>
        <a:p>
          <a:endParaRPr lang="en-US"/>
        </a:p>
      </dgm:t>
    </dgm:pt>
    <dgm:pt modelId="{7A7FCD69-C126-4BDA-9AA6-B96AB414B21E}">
      <dgm:prSet/>
      <dgm:spPr/>
      <dgm:t>
        <a:bodyPr/>
        <a:lstStyle/>
        <a:p>
          <a:r>
            <a:rPr lang="en-US" dirty="0"/>
            <a:t>An amortization schedule can reflect consistent monthly payments and keep the borrower on track to pay off the loan within the term</a:t>
          </a:r>
        </a:p>
      </dgm:t>
    </dgm:pt>
    <dgm:pt modelId="{D4B255C0-843D-4863-B695-E1674E040E0C}" type="parTrans" cxnId="{EE7933E4-05C7-4E4F-8542-1A60F0E90E9E}">
      <dgm:prSet/>
      <dgm:spPr/>
      <dgm:t>
        <a:bodyPr/>
        <a:lstStyle/>
        <a:p>
          <a:endParaRPr lang="en-US"/>
        </a:p>
      </dgm:t>
    </dgm:pt>
    <dgm:pt modelId="{614EE324-9712-4C4C-B230-9823F1100E69}" type="sibTrans" cxnId="{EE7933E4-05C7-4E4F-8542-1A60F0E90E9E}">
      <dgm:prSet/>
      <dgm:spPr/>
      <dgm:t>
        <a:bodyPr/>
        <a:lstStyle/>
        <a:p>
          <a:endParaRPr lang="en-US"/>
        </a:p>
      </dgm:t>
    </dgm:pt>
    <dgm:pt modelId="{79367E97-4903-4725-AB8F-B284136673E2}">
      <dgm:prSet/>
      <dgm:spPr/>
      <dgm:t>
        <a:bodyPr/>
        <a:lstStyle/>
        <a:p>
          <a:r>
            <a:rPr lang="en-US"/>
            <a:t>At first, a percentage of payment goes toward interest and a percentage goes toward the loan principal. However, as the borrower chips away at the principal over time, they will pay less in interest</a:t>
          </a:r>
        </a:p>
      </dgm:t>
    </dgm:pt>
    <dgm:pt modelId="{4F7099F1-C996-42B4-BC3A-C3AFBBD104D0}" type="parTrans" cxnId="{54571905-8CA2-46BC-BEC8-5BCC14B2CBC0}">
      <dgm:prSet/>
      <dgm:spPr/>
      <dgm:t>
        <a:bodyPr/>
        <a:lstStyle/>
        <a:p>
          <a:endParaRPr lang="en-US"/>
        </a:p>
      </dgm:t>
    </dgm:pt>
    <dgm:pt modelId="{702852AD-21CC-461A-89F6-3911D4DD0D5B}" type="sibTrans" cxnId="{54571905-8CA2-46BC-BEC8-5BCC14B2CBC0}">
      <dgm:prSet/>
      <dgm:spPr/>
      <dgm:t>
        <a:bodyPr/>
        <a:lstStyle/>
        <a:p>
          <a:endParaRPr lang="en-US"/>
        </a:p>
      </dgm:t>
    </dgm:pt>
    <dgm:pt modelId="{45A2A5C9-FEBF-41C3-A48D-26AA7821D4BC}" type="pres">
      <dgm:prSet presAssocID="{36217310-8250-4E0C-B955-B00C6CCB836C}" presName="linear" presStyleCnt="0">
        <dgm:presLayoutVars>
          <dgm:animLvl val="lvl"/>
          <dgm:resizeHandles val="exact"/>
        </dgm:presLayoutVars>
      </dgm:prSet>
      <dgm:spPr/>
    </dgm:pt>
    <dgm:pt modelId="{ED483972-1F77-4934-9FD8-F9CE55E1B30B}" type="pres">
      <dgm:prSet presAssocID="{AD96E608-F50D-465B-A0A8-17A05D0DDC7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D5A81DF-EEB8-4FCA-BA82-D899F96FA7B2}" type="pres">
      <dgm:prSet presAssocID="{EBB470AE-9ED6-4391-A2A9-CA9F9658B236}" presName="spacer" presStyleCnt="0"/>
      <dgm:spPr/>
    </dgm:pt>
    <dgm:pt modelId="{0980F93D-EA45-4E55-982A-9EDA7D33470A}" type="pres">
      <dgm:prSet presAssocID="{7A7FCD69-C126-4BDA-9AA6-B96AB414B21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805C454-909B-4486-97E1-9C88E6DD5D45}" type="pres">
      <dgm:prSet presAssocID="{614EE324-9712-4C4C-B230-9823F1100E69}" presName="spacer" presStyleCnt="0"/>
      <dgm:spPr/>
    </dgm:pt>
    <dgm:pt modelId="{23AB1615-7063-415C-B405-38B6F8DCB3DF}" type="pres">
      <dgm:prSet presAssocID="{79367E97-4903-4725-AB8F-B284136673E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6C0E303-6E14-47E4-B62A-580F18D6E2C4}" type="presOf" srcId="{36217310-8250-4E0C-B955-B00C6CCB836C}" destId="{45A2A5C9-FEBF-41C3-A48D-26AA7821D4BC}" srcOrd="0" destOrd="0" presId="urn:microsoft.com/office/officeart/2005/8/layout/vList2"/>
    <dgm:cxn modelId="{54571905-8CA2-46BC-BEC8-5BCC14B2CBC0}" srcId="{36217310-8250-4E0C-B955-B00C6CCB836C}" destId="{79367E97-4903-4725-AB8F-B284136673E2}" srcOrd="2" destOrd="0" parTransId="{4F7099F1-C996-42B4-BC3A-C3AFBBD104D0}" sibTransId="{702852AD-21CC-461A-89F6-3911D4DD0D5B}"/>
    <dgm:cxn modelId="{9ADE0355-BD97-4661-BEF4-65CE3FE0D578}" srcId="{36217310-8250-4E0C-B955-B00C6CCB836C}" destId="{AD96E608-F50D-465B-A0A8-17A05D0DDC76}" srcOrd="0" destOrd="0" parTransId="{DCB8DAE3-C2A1-4794-853F-FE9823CD91C0}" sibTransId="{EBB470AE-9ED6-4391-A2A9-CA9F9658B236}"/>
    <dgm:cxn modelId="{F2CEA559-D4B1-424E-BD9E-E21DE618FDD2}" type="presOf" srcId="{7A7FCD69-C126-4BDA-9AA6-B96AB414B21E}" destId="{0980F93D-EA45-4E55-982A-9EDA7D33470A}" srcOrd="0" destOrd="0" presId="urn:microsoft.com/office/officeart/2005/8/layout/vList2"/>
    <dgm:cxn modelId="{EEBFD49A-346C-4655-8F48-2390A97A6F54}" type="presOf" srcId="{79367E97-4903-4725-AB8F-B284136673E2}" destId="{23AB1615-7063-415C-B405-38B6F8DCB3DF}" srcOrd="0" destOrd="0" presId="urn:microsoft.com/office/officeart/2005/8/layout/vList2"/>
    <dgm:cxn modelId="{7B903CA0-D8CF-4057-897E-18B2D6231977}" type="presOf" srcId="{AD96E608-F50D-465B-A0A8-17A05D0DDC76}" destId="{ED483972-1F77-4934-9FD8-F9CE55E1B30B}" srcOrd="0" destOrd="0" presId="urn:microsoft.com/office/officeart/2005/8/layout/vList2"/>
    <dgm:cxn modelId="{EE7933E4-05C7-4E4F-8542-1A60F0E90E9E}" srcId="{36217310-8250-4E0C-B955-B00C6CCB836C}" destId="{7A7FCD69-C126-4BDA-9AA6-B96AB414B21E}" srcOrd="1" destOrd="0" parTransId="{D4B255C0-843D-4863-B695-E1674E040E0C}" sibTransId="{614EE324-9712-4C4C-B230-9823F1100E69}"/>
    <dgm:cxn modelId="{67B9C738-F758-41AF-974B-71A9CDEB2BB1}" type="presParOf" srcId="{45A2A5C9-FEBF-41C3-A48D-26AA7821D4BC}" destId="{ED483972-1F77-4934-9FD8-F9CE55E1B30B}" srcOrd="0" destOrd="0" presId="urn:microsoft.com/office/officeart/2005/8/layout/vList2"/>
    <dgm:cxn modelId="{6FF6D89E-F791-465E-AFC4-08860E8C1167}" type="presParOf" srcId="{45A2A5C9-FEBF-41C3-A48D-26AA7821D4BC}" destId="{5D5A81DF-EEB8-4FCA-BA82-D899F96FA7B2}" srcOrd="1" destOrd="0" presId="urn:microsoft.com/office/officeart/2005/8/layout/vList2"/>
    <dgm:cxn modelId="{B4859D48-8370-4476-80C2-43FE01E2D0E3}" type="presParOf" srcId="{45A2A5C9-FEBF-41C3-A48D-26AA7821D4BC}" destId="{0980F93D-EA45-4E55-982A-9EDA7D33470A}" srcOrd="2" destOrd="0" presId="urn:microsoft.com/office/officeart/2005/8/layout/vList2"/>
    <dgm:cxn modelId="{F62A8B8D-BFE0-4772-9BA2-88E6BF8FC1BB}" type="presParOf" srcId="{45A2A5C9-FEBF-41C3-A48D-26AA7821D4BC}" destId="{C805C454-909B-4486-97E1-9C88E6DD5D45}" srcOrd="3" destOrd="0" presId="urn:microsoft.com/office/officeart/2005/8/layout/vList2"/>
    <dgm:cxn modelId="{2168ADC7-F546-44B1-8C98-0955363655DA}" type="presParOf" srcId="{45A2A5C9-FEBF-41C3-A48D-26AA7821D4BC}" destId="{23AB1615-7063-415C-B405-38B6F8DCB3D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8E17B0-385E-49E6-9FD2-242BA161F50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DB2B283-CA74-48F6-8C58-C9873F3839C4}">
      <dgm:prSet/>
      <dgm:spPr/>
      <dgm:t>
        <a:bodyPr/>
        <a:lstStyle/>
        <a:p>
          <a:r>
            <a:rPr lang="en-US" dirty="0"/>
            <a:t>Document that tells how much can be taken out in a home loan, based off of criteria like credit score, income and assets</a:t>
          </a:r>
        </a:p>
      </dgm:t>
    </dgm:pt>
    <dgm:pt modelId="{FD3AE93D-CEFE-4B18-9811-ABC3CE4FE109}" type="parTrans" cxnId="{400CA3A6-224F-4981-9A4E-6D396C14D97C}">
      <dgm:prSet/>
      <dgm:spPr/>
      <dgm:t>
        <a:bodyPr/>
        <a:lstStyle/>
        <a:p>
          <a:endParaRPr lang="en-US"/>
        </a:p>
      </dgm:t>
    </dgm:pt>
    <dgm:pt modelId="{455EEEEF-58CA-4905-BF06-3299C6F4BC7E}" type="sibTrans" cxnId="{400CA3A6-224F-4981-9A4E-6D396C14D97C}">
      <dgm:prSet/>
      <dgm:spPr/>
      <dgm:t>
        <a:bodyPr/>
        <a:lstStyle/>
        <a:p>
          <a:endParaRPr lang="en-US"/>
        </a:p>
      </dgm:t>
    </dgm:pt>
    <dgm:pt modelId="{5D224F48-ACF4-497E-9C1A-E9213A1ADBE5}">
      <dgm:prSet/>
      <dgm:spPr/>
      <dgm:t>
        <a:bodyPr/>
        <a:lstStyle/>
        <a:p>
          <a:r>
            <a:rPr lang="en-US"/>
            <a:t>Based on the information provided lenders can determine how much a borrower qualifies for in a home</a:t>
          </a:r>
        </a:p>
      </dgm:t>
    </dgm:pt>
    <dgm:pt modelId="{C9B8EB41-C8BD-49D6-AEB6-3F6275E4E098}" type="parTrans" cxnId="{F3402F7A-2FFB-49C7-AD1C-6DB23F4C7A97}">
      <dgm:prSet/>
      <dgm:spPr/>
      <dgm:t>
        <a:bodyPr/>
        <a:lstStyle/>
        <a:p>
          <a:endParaRPr lang="en-US"/>
        </a:p>
      </dgm:t>
    </dgm:pt>
    <dgm:pt modelId="{79B40D6E-67F4-48CE-A5F1-A78098813B98}" type="sibTrans" cxnId="{F3402F7A-2FFB-49C7-AD1C-6DB23F4C7A97}">
      <dgm:prSet/>
      <dgm:spPr/>
      <dgm:t>
        <a:bodyPr/>
        <a:lstStyle/>
        <a:p>
          <a:endParaRPr lang="en-US"/>
        </a:p>
      </dgm:t>
    </dgm:pt>
    <dgm:pt modelId="{023413B8-96F5-4F38-ABD9-A5989302F1BA}">
      <dgm:prSet/>
      <dgm:spPr/>
      <dgm:t>
        <a:bodyPr/>
        <a:lstStyle/>
        <a:p>
          <a:r>
            <a:rPr lang="en-US"/>
            <a:t>Preapprovals are more reliable than prequalifications</a:t>
          </a:r>
        </a:p>
      </dgm:t>
    </dgm:pt>
    <dgm:pt modelId="{050C8314-0331-4B45-A74E-7AF6BFB81BE8}" type="parTrans" cxnId="{51C0A2AF-8602-44A2-A1B0-FFAE2EFD43E1}">
      <dgm:prSet/>
      <dgm:spPr/>
      <dgm:t>
        <a:bodyPr/>
        <a:lstStyle/>
        <a:p>
          <a:endParaRPr lang="en-US"/>
        </a:p>
      </dgm:t>
    </dgm:pt>
    <dgm:pt modelId="{2C48418D-8FFA-45C2-B467-17AC92AF48B2}" type="sibTrans" cxnId="{51C0A2AF-8602-44A2-A1B0-FFAE2EFD43E1}">
      <dgm:prSet/>
      <dgm:spPr/>
      <dgm:t>
        <a:bodyPr/>
        <a:lstStyle/>
        <a:p>
          <a:endParaRPr lang="en-US"/>
        </a:p>
      </dgm:t>
    </dgm:pt>
    <dgm:pt modelId="{3352E651-1374-4999-8A17-5E46E82542F8}" type="pres">
      <dgm:prSet presAssocID="{478E17B0-385E-49E6-9FD2-242BA161F505}" presName="linear" presStyleCnt="0">
        <dgm:presLayoutVars>
          <dgm:animLvl val="lvl"/>
          <dgm:resizeHandles val="exact"/>
        </dgm:presLayoutVars>
      </dgm:prSet>
      <dgm:spPr/>
    </dgm:pt>
    <dgm:pt modelId="{D7920E60-D621-45E8-9EE0-6EF2998003EF}" type="pres">
      <dgm:prSet presAssocID="{EDB2B283-CA74-48F6-8C58-C9873F3839C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0F5DC97-D9EA-444C-9C40-22766F4BC2CF}" type="pres">
      <dgm:prSet presAssocID="{455EEEEF-58CA-4905-BF06-3299C6F4BC7E}" presName="spacer" presStyleCnt="0"/>
      <dgm:spPr/>
    </dgm:pt>
    <dgm:pt modelId="{4DA37B8A-8F81-480F-A1C3-D1D2A8113200}" type="pres">
      <dgm:prSet presAssocID="{5D224F48-ACF4-497E-9C1A-E9213A1ADBE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D3282D9-428D-4AB3-9DB0-89BEAE3622B5}" type="pres">
      <dgm:prSet presAssocID="{79B40D6E-67F4-48CE-A5F1-A78098813B98}" presName="spacer" presStyleCnt="0"/>
      <dgm:spPr/>
    </dgm:pt>
    <dgm:pt modelId="{06ECB3F8-4ED9-487B-AEDA-C3631730A8D5}" type="pres">
      <dgm:prSet presAssocID="{023413B8-96F5-4F38-ABD9-A5989302F1B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6E0842E-F0E1-4167-9646-C2394094C7C0}" type="presOf" srcId="{5D224F48-ACF4-497E-9C1A-E9213A1ADBE5}" destId="{4DA37B8A-8F81-480F-A1C3-D1D2A8113200}" srcOrd="0" destOrd="0" presId="urn:microsoft.com/office/officeart/2005/8/layout/vList2"/>
    <dgm:cxn modelId="{F3402F7A-2FFB-49C7-AD1C-6DB23F4C7A97}" srcId="{478E17B0-385E-49E6-9FD2-242BA161F505}" destId="{5D224F48-ACF4-497E-9C1A-E9213A1ADBE5}" srcOrd="1" destOrd="0" parTransId="{C9B8EB41-C8BD-49D6-AEB6-3F6275E4E098}" sibTransId="{79B40D6E-67F4-48CE-A5F1-A78098813B98}"/>
    <dgm:cxn modelId="{81DF7D9B-1854-4BC5-B27C-CEE8825F199A}" type="presOf" srcId="{EDB2B283-CA74-48F6-8C58-C9873F3839C4}" destId="{D7920E60-D621-45E8-9EE0-6EF2998003EF}" srcOrd="0" destOrd="0" presId="urn:microsoft.com/office/officeart/2005/8/layout/vList2"/>
    <dgm:cxn modelId="{400CA3A6-224F-4981-9A4E-6D396C14D97C}" srcId="{478E17B0-385E-49E6-9FD2-242BA161F505}" destId="{EDB2B283-CA74-48F6-8C58-C9873F3839C4}" srcOrd="0" destOrd="0" parTransId="{FD3AE93D-CEFE-4B18-9811-ABC3CE4FE109}" sibTransId="{455EEEEF-58CA-4905-BF06-3299C6F4BC7E}"/>
    <dgm:cxn modelId="{51C0A2AF-8602-44A2-A1B0-FFAE2EFD43E1}" srcId="{478E17B0-385E-49E6-9FD2-242BA161F505}" destId="{023413B8-96F5-4F38-ABD9-A5989302F1BA}" srcOrd="2" destOrd="0" parTransId="{050C8314-0331-4B45-A74E-7AF6BFB81BE8}" sibTransId="{2C48418D-8FFA-45C2-B467-17AC92AF48B2}"/>
    <dgm:cxn modelId="{E3EF0ACF-AE24-4713-A5BA-BDCE3EA8659A}" type="presOf" srcId="{478E17B0-385E-49E6-9FD2-242BA161F505}" destId="{3352E651-1374-4999-8A17-5E46E82542F8}" srcOrd="0" destOrd="0" presId="urn:microsoft.com/office/officeart/2005/8/layout/vList2"/>
    <dgm:cxn modelId="{FEF655F0-BDC4-4EF8-AF96-DC116DA63A68}" type="presOf" srcId="{023413B8-96F5-4F38-ABD9-A5989302F1BA}" destId="{06ECB3F8-4ED9-487B-AEDA-C3631730A8D5}" srcOrd="0" destOrd="0" presId="urn:microsoft.com/office/officeart/2005/8/layout/vList2"/>
    <dgm:cxn modelId="{B22A39D4-FAD7-4585-B813-F830C2EB9627}" type="presParOf" srcId="{3352E651-1374-4999-8A17-5E46E82542F8}" destId="{D7920E60-D621-45E8-9EE0-6EF2998003EF}" srcOrd="0" destOrd="0" presId="urn:microsoft.com/office/officeart/2005/8/layout/vList2"/>
    <dgm:cxn modelId="{69253AD7-B963-4929-A64E-44E1A19AD9B9}" type="presParOf" srcId="{3352E651-1374-4999-8A17-5E46E82542F8}" destId="{D0F5DC97-D9EA-444C-9C40-22766F4BC2CF}" srcOrd="1" destOrd="0" presId="urn:microsoft.com/office/officeart/2005/8/layout/vList2"/>
    <dgm:cxn modelId="{AF3B2EBA-9686-4C43-BFF0-15BD64A280C7}" type="presParOf" srcId="{3352E651-1374-4999-8A17-5E46E82542F8}" destId="{4DA37B8A-8F81-480F-A1C3-D1D2A8113200}" srcOrd="2" destOrd="0" presId="urn:microsoft.com/office/officeart/2005/8/layout/vList2"/>
    <dgm:cxn modelId="{C40D1B19-A33E-456D-A3AA-83B2836A7FF1}" type="presParOf" srcId="{3352E651-1374-4999-8A17-5E46E82542F8}" destId="{7D3282D9-428D-4AB3-9DB0-89BEAE3622B5}" srcOrd="3" destOrd="0" presId="urn:microsoft.com/office/officeart/2005/8/layout/vList2"/>
    <dgm:cxn modelId="{B1A9BCA1-93C7-4C0F-B7E9-0399F457A413}" type="presParOf" srcId="{3352E651-1374-4999-8A17-5E46E82542F8}" destId="{06ECB3F8-4ED9-487B-AEDA-C3631730A8D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D05069A-3F51-49AE-96F0-E389FF8EF11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FBC2528-B486-446D-B9FF-E612F2885753}">
      <dgm:prSet/>
      <dgm:spPr/>
      <dgm:t>
        <a:bodyPr/>
        <a:lstStyle/>
        <a:p>
          <a:r>
            <a:rPr lang="en-US"/>
            <a:t>Anything owned that has a cash value</a:t>
          </a:r>
        </a:p>
      </dgm:t>
    </dgm:pt>
    <dgm:pt modelId="{A268ADDC-F619-41F9-B5BC-A96A3A608C18}" type="parTrans" cxnId="{CF965669-0B0C-40C2-8345-E4C7BB243863}">
      <dgm:prSet/>
      <dgm:spPr/>
      <dgm:t>
        <a:bodyPr/>
        <a:lstStyle/>
        <a:p>
          <a:endParaRPr lang="en-US"/>
        </a:p>
      </dgm:t>
    </dgm:pt>
    <dgm:pt modelId="{60622A7F-0388-4EED-BDF7-5D6AFAD99C49}" type="sibTrans" cxnId="{CF965669-0B0C-40C2-8345-E4C7BB243863}">
      <dgm:prSet/>
      <dgm:spPr/>
      <dgm:t>
        <a:bodyPr/>
        <a:lstStyle/>
        <a:p>
          <a:endParaRPr lang="en-US"/>
        </a:p>
      </dgm:t>
    </dgm:pt>
    <dgm:pt modelId="{9444CB50-0767-45A8-A68E-DCDFFE3622A3}">
      <dgm:prSet/>
      <dgm:spPr/>
      <dgm:t>
        <a:bodyPr/>
        <a:lstStyle/>
        <a:p>
          <a:r>
            <a:rPr lang="en-US" dirty="0"/>
            <a:t>Lenders verify assets to ensure that the borrower has enough money in savings and investments to cover the mortgage in the case of a financial emergency. </a:t>
          </a:r>
        </a:p>
      </dgm:t>
    </dgm:pt>
    <dgm:pt modelId="{69A8F3D2-B590-4654-8688-77FE0C9C6738}" type="parTrans" cxnId="{4D4AD48B-7C0F-4E4B-82D0-52D8472E0E01}">
      <dgm:prSet/>
      <dgm:spPr/>
      <dgm:t>
        <a:bodyPr/>
        <a:lstStyle/>
        <a:p>
          <a:endParaRPr lang="en-US"/>
        </a:p>
      </dgm:t>
    </dgm:pt>
    <dgm:pt modelId="{DFABCBBC-60DF-44F9-8051-F57ADB40CA28}" type="sibTrans" cxnId="{4D4AD48B-7C0F-4E4B-82D0-52D8472E0E01}">
      <dgm:prSet/>
      <dgm:spPr/>
      <dgm:t>
        <a:bodyPr/>
        <a:lstStyle/>
        <a:p>
          <a:endParaRPr lang="en-US"/>
        </a:p>
      </dgm:t>
    </dgm:pt>
    <dgm:pt modelId="{8D0D9BFD-5A84-4747-9659-0922A262C353}" type="pres">
      <dgm:prSet presAssocID="{3D05069A-3F51-49AE-96F0-E389FF8EF11D}" presName="linear" presStyleCnt="0">
        <dgm:presLayoutVars>
          <dgm:animLvl val="lvl"/>
          <dgm:resizeHandles val="exact"/>
        </dgm:presLayoutVars>
      </dgm:prSet>
      <dgm:spPr/>
    </dgm:pt>
    <dgm:pt modelId="{BC784ACD-5980-4FFA-B644-5A1DB9C312F9}" type="pres">
      <dgm:prSet presAssocID="{FFBC2528-B486-446D-B9FF-E612F2885753}" presName="parentText" presStyleLbl="node1" presStyleIdx="0" presStyleCnt="2" custScaleY="56930" custLinFactNeighborX="-358" custLinFactNeighborY="42061">
        <dgm:presLayoutVars>
          <dgm:chMax val="0"/>
          <dgm:bulletEnabled val="1"/>
        </dgm:presLayoutVars>
      </dgm:prSet>
      <dgm:spPr/>
    </dgm:pt>
    <dgm:pt modelId="{8C4C5F98-795B-4FCC-AEA1-E938F82CF0BE}" type="pres">
      <dgm:prSet presAssocID="{60622A7F-0388-4EED-BDF7-5D6AFAD99C49}" presName="spacer" presStyleCnt="0"/>
      <dgm:spPr/>
    </dgm:pt>
    <dgm:pt modelId="{D7B77EA0-B439-4524-898A-41E38DFC03CC}" type="pres">
      <dgm:prSet presAssocID="{9444CB50-0767-45A8-A68E-DCDFFE3622A3}" presName="parentText" presStyleLbl="node1" presStyleIdx="1" presStyleCnt="2" custScaleY="67596">
        <dgm:presLayoutVars>
          <dgm:chMax val="0"/>
          <dgm:bulletEnabled val="1"/>
        </dgm:presLayoutVars>
      </dgm:prSet>
      <dgm:spPr/>
    </dgm:pt>
  </dgm:ptLst>
  <dgm:cxnLst>
    <dgm:cxn modelId="{36133044-5926-4E08-9E72-56B4FA86C458}" type="presOf" srcId="{3D05069A-3F51-49AE-96F0-E389FF8EF11D}" destId="{8D0D9BFD-5A84-4747-9659-0922A262C353}" srcOrd="0" destOrd="0" presId="urn:microsoft.com/office/officeart/2005/8/layout/vList2"/>
    <dgm:cxn modelId="{CF965669-0B0C-40C2-8345-E4C7BB243863}" srcId="{3D05069A-3F51-49AE-96F0-E389FF8EF11D}" destId="{FFBC2528-B486-446D-B9FF-E612F2885753}" srcOrd="0" destOrd="0" parTransId="{A268ADDC-F619-41F9-B5BC-A96A3A608C18}" sibTransId="{60622A7F-0388-4EED-BDF7-5D6AFAD99C49}"/>
    <dgm:cxn modelId="{2A9FDC86-275B-4AC9-9AFB-878C7C6F9E22}" type="presOf" srcId="{FFBC2528-B486-446D-B9FF-E612F2885753}" destId="{BC784ACD-5980-4FFA-B644-5A1DB9C312F9}" srcOrd="0" destOrd="0" presId="urn:microsoft.com/office/officeart/2005/8/layout/vList2"/>
    <dgm:cxn modelId="{4D4AD48B-7C0F-4E4B-82D0-52D8472E0E01}" srcId="{3D05069A-3F51-49AE-96F0-E389FF8EF11D}" destId="{9444CB50-0767-45A8-A68E-DCDFFE3622A3}" srcOrd="1" destOrd="0" parTransId="{69A8F3D2-B590-4654-8688-77FE0C9C6738}" sibTransId="{DFABCBBC-60DF-44F9-8051-F57ADB40CA28}"/>
    <dgm:cxn modelId="{5C0CA7B3-5CBE-4A10-A31C-B8F62E91A85E}" type="presOf" srcId="{9444CB50-0767-45A8-A68E-DCDFFE3622A3}" destId="{D7B77EA0-B439-4524-898A-41E38DFC03CC}" srcOrd="0" destOrd="0" presId="urn:microsoft.com/office/officeart/2005/8/layout/vList2"/>
    <dgm:cxn modelId="{16FF4BB7-DE3E-4E05-ADA1-95A9660A19EB}" type="presParOf" srcId="{8D0D9BFD-5A84-4747-9659-0922A262C353}" destId="{BC784ACD-5980-4FFA-B644-5A1DB9C312F9}" srcOrd="0" destOrd="0" presId="urn:microsoft.com/office/officeart/2005/8/layout/vList2"/>
    <dgm:cxn modelId="{BC2E78E8-0B9E-474A-88F1-C11CDCC5BA7E}" type="presParOf" srcId="{8D0D9BFD-5A84-4747-9659-0922A262C353}" destId="{8C4C5F98-795B-4FCC-AEA1-E938F82CF0BE}" srcOrd="1" destOrd="0" presId="urn:microsoft.com/office/officeart/2005/8/layout/vList2"/>
    <dgm:cxn modelId="{54703AF9-201E-4040-B20B-7756B385862C}" type="presParOf" srcId="{8D0D9BFD-5A84-4747-9659-0922A262C353}" destId="{D7B77EA0-B439-4524-898A-41E38DFC03C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050B8AA-6A89-43B9-96E6-172612DDA5C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B4D3877-ACC9-4EEC-9AB8-9D157CAFF114}">
      <dgm:prSet/>
      <dgm:spPr/>
      <dgm:t>
        <a:bodyPr/>
        <a:lstStyle/>
        <a:p>
          <a:pPr>
            <a:defRPr cap="all"/>
          </a:pPr>
          <a:r>
            <a:rPr lang="en-US"/>
            <a:t>Checking and savings accounts</a:t>
          </a:r>
        </a:p>
      </dgm:t>
    </dgm:pt>
    <dgm:pt modelId="{DF6BEB76-4B02-4981-9ED4-1308F43548AB}" type="parTrans" cxnId="{9D5FEDFF-E53A-4452-BD8E-53B1284FD3ED}">
      <dgm:prSet/>
      <dgm:spPr/>
      <dgm:t>
        <a:bodyPr/>
        <a:lstStyle/>
        <a:p>
          <a:endParaRPr lang="en-US"/>
        </a:p>
      </dgm:t>
    </dgm:pt>
    <dgm:pt modelId="{A937B7D1-2F51-4379-9498-D4A3C4B2C8AA}" type="sibTrans" cxnId="{9D5FEDFF-E53A-4452-BD8E-53B1284FD3ED}">
      <dgm:prSet/>
      <dgm:spPr/>
      <dgm:t>
        <a:bodyPr/>
        <a:lstStyle/>
        <a:p>
          <a:endParaRPr lang="en-US"/>
        </a:p>
      </dgm:t>
    </dgm:pt>
    <dgm:pt modelId="{7FCE24DD-B7C5-42D4-AF61-B0A0E2604D61}">
      <dgm:prSet/>
      <dgm:spPr/>
      <dgm:t>
        <a:bodyPr/>
        <a:lstStyle/>
        <a:p>
          <a:pPr>
            <a:defRPr cap="all"/>
          </a:pPr>
          <a:r>
            <a:rPr lang="en-US"/>
            <a:t>401(k) and IRA accounts</a:t>
          </a:r>
        </a:p>
      </dgm:t>
    </dgm:pt>
    <dgm:pt modelId="{27F0CBBA-CC12-4C31-A112-11C3E82FA652}" type="parTrans" cxnId="{906F81F0-8A1D-487A-A6E5-0A187917BF2E}">
      <dgm:prSet/>
      <dgm:spPr/>
      <dgm:t>
        <a:bodyPr/>
        <a:lstStyle/>
        <a:p>
          <a:endParaRPr lang="en-US"/>
        </a:p>
      </dgm:t>
    </dgm:pt>
    <dgm:pt modelId="{6EFA0F27-088F-438C-BF7E-BC7B1DCEF653}" type="sibTrans" cxnId="{906F81F0-8A1D-487A-A6E5-0A187917BF2E}">
      <dgm:prSet/>
      <dgm:spPr/>
      <dgm:t>
        <a:bodyPr/>
        <a:lstStyle/>
        <a:p>
          <a:endParaRPr lang="en-US"/>
        </a:p>
      </dgm:t>
    </dgm:pt>
    <dgm:pt modelId="{BC819194-4192-4DF7-A6B9-59B1E28D0EEF}">
      <dgm:prSet/>
      <dgm:spPr/>
      <dgm:t>
        <a:bodyPr/>
        <a:lstStyle/>
        <a:p>
          <a:pPr>
            <a:defRPr cap="all"/>
          </a:pPr>
          <a:r>
            <a:rPr lang="en-US"/>
            <a:t>Certificates of Deposit (CDs)</a:t>
          </a:r>
        </a:p>
      </dgm:t>
    </dgm:pt>
    <dgm:pt modelId="{7ED7F515-AD08-4071-99C7-B0122F0D9721}" type="parTrans" cxnId="{25CD969D-B12D-4D91-B859-DACD40D829F6}">
      <dgm:prSet/>
      <dgm:spPr/>
      <dgm:t>
        <a:bodyPr/>
        <a:lstStyle/>
        <a:p>
          <a:endParaRPr lang="en-US"/>
        </a:p>
      </dgm:t>
    </dgm:pt>
    <dgm:pt modelId="{86AADBBE-A592-459A-A3B7-19C4ED45F8C2}" type="sibTrans" cxnId="{25CD969D-B12D-4D91-B859-DACD40D829F6}">
      <dgm:prSet/>
      <dgm:spPr/>
      <dgm:t>
        <a:bodyPr/>
        <a:lstStyle/>
        <a:p>
          <a:endParaRPr lang="en-US"/>
        </a:p>
      </dgm:t>
    </dgm:pt>
    <dgm:pt modelId="{1C8144E2-9A3C-4600-B6C3-499DC27E9529}">
      <dgm:prSet/>
      <dgm:spPr/>
      <dgm:t>
        <a:bodyPr/>
        <a:lstStyle/>
        <a:p>
          <a:pPr>
            <a:defRPr cap="all"/>
          </a:pPr>
          <a:r>
            <a:rPr lang="en-US"/>
            <a:t>Stocks</a:t>
          </a:r>
        </a:p>
      </dgm:t>
    </dgm:pt>
    <dgm:pt modelId="{026D54B1-FA25-48FF-BD5F-19E215B09FB5}" type="parTrans" cxnId="{44476891-C8F7-47B2-B155-7F1C9D8E6F72}">
      <dgm:prSet/>
      <dgm:spPr/>
      <dgm:t>
        <a:bodyPr/>
        <a:lstStyle/>
        <a:p>
          <a:endParaRPr lang="en-US"/>
        </a:p>
      </dgm:t>
    </dgm:pt>
    <dgm:pt modelId="{057EA470-A2BC-4448-9E38-B79D8793DA9F}" type="sibTrans" cxnId="{44476891-C8F7-47B2-B155-7F1C9D8E6F72}">
      <dgm:prSet/>
      <dgm:spPr/>
      <dgm:t>
        <a:bodyPr/>
        <a:lstStyle/>
        <a:p>
          <a:endParaRPr lang="en-US"/>
        </a:p>
      </dgm:t>
    </dgm:pt>
    <dgm:pt modelId="{339563A5-3B5E-4A9D-AE61-1FF188FA6BA0}">
      <dgm:prSet/>
      <dgm:spPr/>
      <dgm:t>
        <a:bodyPr/>
        <a:lstStyle/>
        <a:p>
          <a:pPr>
            <a:defRPr cap="all"/>
          </a:pPr>
          <a:r>
            <a:rPr lang="en-US"/>
            <a:t>Bonds</a:t>
          </a:r>
        </a:p>
      </dgm:t>
    </dgm:pt>
    <dgm:pt modelId="{51CCAA4F-C1E5-456A-9A09-E56B3DE6BAB6}" type="parTrans" cxnId="{E25FDDF1-3B98-47D2-B14A-144A89F895D5}">
      <dgm:prSet/>
      <dgm:spPr/>
      <dgm:t>
        <a:bodyPr/>
        <a:lstStyle/>
        <a:p>
          <a:endParaRPr lang="en-US"/>
        </a:p>
      </dgm:t>
    </dgm:pt>
    <dgm:pt modelId="{EFE5067A-475E-41AD-A0EB-F1266024C7CE}" type="sibTrans" cxnId="{E25FDDF1-3B98-47D2-B14A-144A89F895D5}">
      <dgm:prSet/>
      <dgm:spPr/>
      <dgm:t>
        <a:bodyPr/>
        <a:lstStyle/>
        <a:p>
          <a:endParaRPr lang="en-US"/>
        </a:p>
      </dgm:t>
    </dgm:pt>
    <dgm:pt modelId="{6D55B2F0-D13D-4834-A017-569B0675AA19}">
      <dgm:prSet/>
      <dgm:spPr/>
      <dgm:t>
        <a:bodyPr/>
        <a:lstStyle/>
        <a:p>
          <a:pPr>
            <a:defRPr cap="all"/>
          </a:pPr>
          <a:r>
            <a:rPr lang="en-US"/>
            <a:t>Mutual funds</a:t>
          </a:r>
        </a:p>
      </dgm:t>
    </dgm:pt>
    <dgm:pt modelId="{3E7BDD7B-2F23-423E-A093-30C6535BBD42}" type="parTrans" cxnId="{C80867FC-D951-41C0-8E8C-9E5F7A430957}">
      <dgm:prSet/>
      <dgm:spPr/>
      <dgm:t>
        <a:bodyPr/>
        <a:lstStyle/>
        <a:p>
          <a:endParaRPr lang="en-US"/>
        </a:p>
      </dgm:t>
    </dgm:pt>
    <dgm:pt modelId="{DEFA6B5C-7FEB-4E56-940A-E2D2EFF4998D}" type="sibTrans" cxnId="{C80867FC-D951-41C0-8E8C-9E5F7A430957}">
      <dgm:prSet/>
      <dgm:spPr/>
      <dgm:t>
        <a:bodyPr/>
        <a:lstStyle/>
        <a:p>
          <a:endParaRPr lang="en-US"/>
        </a:p>
      </dgm:t>
    </dgm:pt>
    <dgm:pt modelId="{C6481C12-20C6-492B-AE60-B3A58A68F53E}" type="pres">
      <dgm:prSet presAssocID="{9050B8AA-6A89-43B9-96E6-172612DDA5CE}" presName="root" presStyleCnt="0">
        <dgm:presLayoutVars>
          <dgm:dir/>
          <dgm:resizeHandles val="exact"/>
        </dgm:presLayoutVars>
      </dgm:prSet>
      <dgm:spPr/>
    </dgm:pt>
    <dgm:pt modelId="{A8C5A50B-4412-49FF-A589-6B048175169C}" type="pres">
      <dgm:prSet presAssocID="{1B4D3877-ACC9-4EEC-9AB8-9D157CAFF114}" presName="compNode" presStyleCnt="0"/>
      <dgm:spPr/>
    </dgm:pt>
    <dgm:pt modelId="{5C5BBACF-65AC-4178-BD7D-66D41ABAB7F3}" type="pres">
      <dgm:prSet presAssocID="{1B4D3877-ACC9-4EEC-9AB8-9D157CAFF114}" presName="iconBgRect" presStyleLbl="bgShp" presStyleIdx="0" presStyleCnt="6"/>
      <dgm:spPr/>
    </dgm:pt>
    <dgm:pt modelId="{03079633-13B8-4C61-A546-3C7E2A784366}" type="pres">
      <dgm:prSet presAssocID="{1B4D3877-ACC9-4EEC-9AB8-9D157CAFF11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D4C45197-6B45-4EC2-AD5E-9454E3EEFDC7}" type="pres">
      <dgm:prSet presAssocID="{1B4D3877-ACC9-4EEC-9AB8-9D157CAFF114}" presName="spaceRect" presStyleCnt="0"/>
      <dgm:spPr/>
    </dgm:pt>
    <dgm:pt modelId="{25A667D9-369E-48D6-8BE4-937981FA5541}" type="pres">
      <dgm:prSet presAssocID="{1B4D3877-ACC9-4EEC-9AB8-9D157CAFF114}" presName="textRect" presStyleLbl="revTx" presStyleIdx="0" presStyleCnt="6">
        <dgm:presLayoutVars>
          <dgm:chMax val="1"/>
          <dgm:chPref val="1"/>
        </dgm:presLayoutVars>
      </dgm:prSet>
      <dgm:spPr/>
    </dgm:pt>
    <dgm:pt modelId="{002C47E7-A8E8-418A-8D1F-535502F31FC2}" type="pres">
      <dgm:prSet presAssocID="{A937B7D1-2F51-4379-9498-D4A3C4B2C8AA}" presName="sibTrans" presStyleCnt="0"/>
      <dgm:spPr/>
    </dgm:pt>
    <dgm:pt modelId="{9B59F7D5-7C3C-4089-A963-B8119BFD7ADA}" type="pres">
      <dgm:prSet presAssocID="{7FCE24DD-B7C5-42D4-AF61-B0A0E2604D61}" presName="compNode" presStyleCnt="0"/>
      <dgm:spPr/>
    </dgm:pt>
    <dgm:pt modelId="{90785D37-B9C0-4274-A86E-3ACA9F9F80A1}" type="pres">
      <dgm:prSet presAssocID="{7FCE24DD-B7C5-42D4-AF61-B0A0E2604D61}" presName="iconBgRect" presStyleLbl="bgShp" presStyleIdx="1" presStyleCnt="6"/>
      <dgm:spPr/>
    </dgm:pt>
    <dgm:pt modelId="{85C44125-9B87-400E-9E4C-87B2EEA41371}" type="pres">
      <dgm:prSet presAssocID="{7FCE24DD-B7C5-42D4-AF61-B0A0E2604D6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60F2B76E-FC7A-4656-A030-35259C9E922F}" type="pres">
      <dgm:prSet presAssocID="{7FCE24DD-B7C5-42D4-AF61-B0A0E2604D61}" presName="spaceRect" presStyleCnt="0"/>
      <dgm:spPr/>
    </dgm:pt>
    <dgm:pt modelId="{348560C4-50D3-441D-BC85-9DF543D2DFA0}" type="pres">
      <dgm:prSet presAssocID="{7FCE24DD-B7C5-42D4-AF61-B0A0E2604D61}" presName="textRect" presStyleLbl="revTx" presStyleIdx="1" presStyleCnt="6">
        <dgm:presLayoutVars>
          <dgm:chMax val="1"/>
          <dgm:chPref val="1"/>
        </dgm:presLayoutVars>
      </dgm:prSet>
      <dgm:spPr/>
    </dgm:pt>
    <dgm:pt modelId="{0C7B403C-08BB-4649-BC57-C43F75F72296}" type="pres">
      <dgm:prSet presAssocID="{6EFA0F27-088F-438C-BF7E-BC7B1DCEF653}" presName="sibTrans" presStyleCnt="0"/>
      <dgm:spPr/>
    </dgm:pt>
    <dgm:pt modelId="{008818C4-F1D6-42B2-9153-A53339D90563}" type="pres">
      <dgm:prSet presAssocID="{BC819194-4192-4DF7-A6B9-59B1E28D0EEF}" presName="compNode" presStyleCnt="0"/>
      <dgm:spPr/>
    </dgm:pt>
    <dgm:pt modelId="{C4B2E385-8C46-40DE-A082-87E147EAEC15}" type="pres">
      <dgm:prSet presAssocID="{BC819194-4192-4DF7-A6B9-59B1E28D0EEF}" presName="iconBgRect" presStyleLbl="bgShp" presStyleIdx="2" presStyleCnt="6"/>
      <dgm:spPr/>
    </dgm:pt>
    <dgm:pt modelId="{A55D2699-266B-4B02-A6C5-15DADE6175B7}" type="pres">
      <dgm:prSet presAssocID="{BC819194-4192-4DF7-A6B9-59B1E28D0EEF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1CF07CD4-04EC-47BA-A8F6-164F5308E07F}" type="pres">
      <dgm:prSet presAssocID="{BC819194-4192-4DF7-A6B9-59B1E28D0EEF}" presName="spaceRect" presStyleCnt="0"/>
      <dgm:spPr/>
    </dgm:pt>
    <dgm:pt modelId="{0FAE0C42-FA23-4175-826E-25F900A6AA92}" type="pres">
      <dgm:prSet presAssocID="{BC819194-4192-4DF7-A6B9-59B1E28D0EEF}" presName="textRect" presStyleLbl="revTx" presStyleIdx="2" presStyleCnt="6">
        <dgm:presLayoutVars>
          <dgm:chMax val="1"/>
          <dgm:chPref val="1"/>
        </dgm:presLayoutVars>
      </dgm:prSet>
      <dgm:spPr/>
    </dgm:pt>
    <dgm:pt modelId="{99E4B0E8-55EB-4351-BAD6-1C2605FAFCE5}" type="pres">
      <dgm:prSet presAssocID="{86AADBBE-A592-459A-A3B7-19C4ED45F8C2}" presName="sibTrans" presStyleCnt="0"/>
      <dgm:spPr/>
    </dgm:pt>
    <dgm:pt modelId="{D97394A0-020F-4FB5-9FA0-4B14A92DA0C4}" type="pres">
      <dgm:prSet presAssocID="{1C8144E2-9A3C-4600-B6C3-499DC27E9529}" presName="compNode" presStyleCnt="0"/>
      <dgm:spPr/>
    </dgm:pt>
    <dgm:pt modelId="{DE565EBE-0AB3-4058-8A02-8A3EAD779B32}" type="pres">
      <dgm:prSet presAssocID="{1C8144E2-9A3C-4600-B6C3-499DC27E9529}" presName="iconBgRect" presStyleLbl="bgShp" presStyleIdx="3" presStyleCnt="6"/>
      <dgm:spPr/>
    </dgm:pt>
    <dgm:pt modelId="{D5FDE7AF-1576-4C7F-8595-8DE06FCD2B5A}" type="pres">
      <dgm:prSet presAssocID="{1C8144E2-9A3C-4600-B6C3-499DC27E952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old bars"/>
        </a:ext>
      </dgm:extLst>
    </dgm:pt>
    <dgm:pt modelId="{917CD72C-29FC-4081-8926-8A0B1C1677BE}" type="pres">
      <dgm:prSet presAssocID="{1C8144E2-9A3C-4600-B6C3-499DC27E9529}" presName="spaceRect" presStyleCnt="0"/>
      <dgm:spPr/>
    </dgm:pt>
    <dgm:pt modelId="{1CF3A22F-2319-47D1-9830-3CCED786FCBD}" type="pres">
      <dgm:prSet presAssocID="{1C8144E2-9A3C-4600-B6C3-499DC27E9529}" presName="textRect" presStyleLbl="revTx" presStyleIdx="3" presStyleCnt="6">
        <dgm:presLayoutVars>
          <dgm:chMax val="1"/>
          <dgm:chPref val="1"/>
        </dgm:presLayoutVars>
      </dgm:prSet>
      <dgm:spPr/>
    </dgm:pt>
    <dgm:pt modelId="{35E336EB-1FE3-48D7-A472-D2089BBA1EB8}" type="pres">
      <dgm:prSet presAssocID="{057EA470-A2BC-4448-9E38-B79D8793DA9F}" presName="sibTrans" presStyleCnt="0"/>
      <dgm:spPr/>
    </dgm:pt>
    <dgm:pt modelId="{BE2395E1-47C9-4DFC-915F-80236E77D485}" type="pres">
      <dgm:prSet presAssocID="{339563A5-3B5E-4A9D-AE61-1FF188FA6BA0}" presName="compNode" presStyleCnt="0"/>
      <dgm:spPr/>
    </dgm:pt>
    <dgm:pt modelId="{8E240042-6019-4AE3-9103-FD7842D2BCF0}" type="pres">
      <dgm:prSet presAssocID="{339563A5-3B5E-4A9D-AE61-1FF188FA6BA0}" presName="iconBgRect" presStyleLbl="bgShp" presStyleIdx="4" presStyleCnt="6"/>
      <dgm:spPr/>
    </dgm:pt>
    <dgm:pt modelId="{D413F9D4-5838-4017-BB45-B201464FC01F}" type="pres">
      <dgm:prSet presAssocID="{339563A5-3B5E-4A9D-AE61-1FF188FA6BA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922CA9E4-67FD-4D37-92F2-8411356CD49F}" type="pres">
      <dgm:prSet presAssocID="{339563A5-3B5E-4A9D-AE61-1FF188FA6BA0}" presName="spaceRect" presStyleCnt="0"/>
      <dgm:spPr/>
    </dgm:pt>
    <dgm:pt modelId="{EE32CF61-EBF0-47BB-8599-D7B18466C223}" type="pres">
      <dgm:prSet presAssocID="{339563A5-3B5E-4A9D-AE61-1FF188FA6BA0}" presName="textRect" presStyleLbl="revTx" presStyleIdx="4" presStyleCnt="6">
        <dgm:presLayoutVars>
          <dgm:chMax val="1"/>
          <dgm:chPref val="1"/>
        </dgm:presLayoutVars>
      </dgm:prSet>
      <dgm:spPr/>
    </dgm:pt>
    <dgm:pt modelId="{6CB024D0-2A15-4FDD-A4A2-4B6E34346255}" type="pres">
      <dgm:prSet presAssocID="{EFE5067A-475E-41AD-A0EB-F1266024C7CE}" presName="sibTrans" presStyleCnt="0"/>
      <dgm:spPr/>
    </dgm:pt>
    <dgm:pt modelId="{D59B02CD-A500-4B22-A956-AFF36A9D3A10}" type="pres">
      <dgm:prSet presAssocID="{6D55B2F0-D13D-4834-A017-569B0675AA19}" presName="compNode" presStyleCnt="0"/>
      <dgm:spPr/>
    </dgm:pt>
    <dgm:pt modelId="{A5511399-4C1D-4166-BD53-44BA1304161F}" type="pres">
      <dgm:prSet presAssocID="{6D55B2F0-D13D-4834-A017-569B0675AA19}" presName="iconBgRect" presStyleLbl="bgShp" presStyleIdx="5" presStyleCnt="6"/>
      <dgm:spPr/>
    </dgm:pt>
    <dgm:pt modelId="{28745B4A-5043-4A23-A1FA-0E40B0EC4267}" type="pres">
      <dgm:prSet presAssocID="{6D55B2F0-D13D-4834-A017-569B0675AA19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C618A5F2-2D4F-440D-AE23-C885E95EF323}" type="pres">
      <dgm:prSet presAssocID="{6D55B2F0-D13D-4834-A017-569B0675AA19}" presName="spaceRect" presStyleCnt="0"/>
      <dgm:spPr/>
    </dgm:pt>
    <dgm:pt modelId="{ADA03083-78F6-41DC-A7FD-FEF869705BE7}" type="pres">
      <dgm:prSet presAssocID="{6D55B2F0-D13D-4834-A017-569B0675AA19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E57E341D-DE28-44B1-B3FB-502966411741}" type="presOf" srcId="{9050B8AA-6A89-43B9-96E6-172612DDA5CE}" destId="{C6481C12-20C6-492B-AE60-B3A58A68F53E}" srcOrd="0" destOrd="0" presId="urn:microsoft.com/office/officeart/2018/5/layout/IconCircleLabelList"/>
    <dgm:cxn modelId="{06E04236-7EB3-4747-BE27-29AC74442043}" type="presOf" srcId="{1C8144E2-9A3C-4600-B6C3-499DC27E9529}" destId="{1CF3A22F-2319-47D1-9830-3CCED786FCBD}" srcOrd="0" destOrd="0" presId="urn:microsoft.com/office/officeart/2018/5/layout/IconCircleLabelList"/>
    <dgm:cxn modelId="{8F1D8D66-463A-4E03-B75C-DBF839189087}" type="presOf" srcId="{BC819194-4192-4DF7-A6B9-59B1E28D0EEF}" destId="{0FAE0C42-FA23-4175-826E-25F900A6AA92}" srcOrd="0" destOrd="0" presId="urn:microsoft.com/office/officeart/2018/5/layout/IconCircleLabelList"/>
    <dgm:cxn modelId="{2AF0A158-43A4-4965-8C91-07879EE4E90E}" type="presOf" srcId="{339563A5-3B5E-4A9D-AE61-1FF188FA6BA0}" destId="{EE32CF61-EBF0-47BB-8599-D7B18466C223}" srcOrd="0" destOrd="0" presId="urn:microsoft.com/office/officeart/2018/5/layout/IconCircleLabelList"/>
    <dgm:cxn modelId="{44476891-C8F7-47B2-B155-7F1C9D8E6F72}" srcId="{9050B8AA-6A89-43B9-96E6-172612DDA5CE}" destId="{1C8144E2-9A3C-4600-B6C3-499DC27E9529}" srcOrd="3" destOrd="0" parTransId="{026D54B1-FA25-48FF-BD5F-19E215B09FB5}" sibTransId="{057EA470-A2BC-4448-9E38-B79D8793DA9F}"/>
    <dgm:cxn modelId="{67454699-4C3B-4993-A172-CC146F0F6F6F}" type="presOf" srcId="{1B4D3877-ACC9-4EEC-9AB8-9D157CAFF114}" destId="{25A667D9-369E-48D6-8BE4-937981FA5541}" srcOrd="0" destOrd="0" presId="urn:microsoft.com/office/officeart/2018/5/layout/IconCircleLabelList"/>
    <dgm:cxn modelId="{25CD969D-B12D-4D91-B859-DACD40D829F6}" srcId="{9050B8AA-6A89-43B9-96E6-172612DDA5CE}" destId="{BC819194-4192-4DF7-A6B9-59B1E28D0EEF}" srcOrd="2" destOrd="0" parTransId="{7ED7F515-AD08-4071-99C7-B0122F0D9721}" sibTransId="{86AADBBE-A592-459A-A3B7-19C4ED45F8C2}"/>
    <dgm:cxn modelId="{CAEDE8B9-4715-40FA-9D7F-3AAFBBB378F8}" type="presOf" srcId="{7FCE24DD-B7C5-42D4-AF61-B0A0E2604D61}" destId="{348560C4-50D3-441D-BC85-9DF543D2DFA0}" srcOrd="0" destOrd="0" presId="urn:microsoft.com/office/officeart/2018/5/layout/IconCircleLabelList"/>
    <dgm:cxn modelId="{906F81F0-8A1D-487A-A6E5-0A187917BF2E}" srcId="{9050B8AA-6A89-43B9-96E6-172612DDA5CE}" destId="{7FCE24DD-B7C5-42D4-AF61-B0A0E2604D61}" srcOrd="1" destOrd="0" parTransId="{27F0CBBA-CC12-4C31-A112-11C3E82FA652}" sibTransId="{6EFA0F27-088F-438C-BF7E-BC7B1DCEF653}"/>
    <dgm:cxn modelId="{E25FDDF1-3B98-47D2-B14A-144A89F895D5}" srcId="{9050B8AA-6A89-43B9-96E6-172612DDA5CE}" destId="{339563A5-3B5E-4A9D-AE61-1FF188FA6BA0}" srcOrd="4" destOrd="0" parTransId="{51CCAA4F-C1E5-456A-9A09-E56B3DE6BAB6}" sibTransId="{EFE5067A-475E-41AD-A0EB-F1266024C7CE}"/>
    <dgm:cxn modelId="{C80867FC-D951-41C0-8E8C-9E5F7A430957}" srcId="{9050B8AA-6A89-43B9-96E6-172612DDA5CE}" destId="{6D55B2F0-D13D-4834-A017-569B0675AA19}" srcOrd="5" destOrd="0" parTransId="{3E7BDD7B-2F23-423E-A093-30C6535BBD42}" sibTransId="{DEFA6B5C-7FEB-4E56-940A-E2D2EFF4998D}"/>
    <dgm:cxn modelId="{1F206CFC-C8F3-416D-844A-7CD40905297C}" type="presOf" srcId="{6D55B2F0-D13D-4834-A017-569B0675AA19}" destId="{ADA03083-78F6-41DC-A7FD-FEF869705BE7}" srcOrd="0" destOrd="0" presId="urn:microsoft.com/office/officeart/2018/5/layout/IconCircleLabelList"/>
    <dgm:cxn modelId="{9D5FEDFF-E53A-4452-BD8E-53B1284FD3ED}" srcId="{9050B8AA-6A89-43B9-96E6-172612DDA5CE}" destId="{1B4D3877-ACC9-4EEC-9AB8-9D157CAFF114}" srcOrd="0" destOrd="0" parTransId="{DF6BEB76-4B02-4981-9ED4-1308F43548AB}" sibTransId="{A937B7D1-2F51-4379-9498-D4A3C4B2C8AA}"/>
    <dgm:cxn modelId="{5DE03268-E60E-45AC-BCC4-A7F366E1260F}" type="presParOf" srcId="{C6481C12-20C6-492B-AE60-B3A58A68F53E}" destId="{A8C5A50B-4412-49FF-A589-6B048175169C}" srcOrd="0" destOrd="0" presId="urn:microsoft.com/office/officeart/2018/5/layout/IconCircleLabelList"/>
    <dgm:cxn modelId="{FC1969F4-57ED-4B84-9F3E-4269D03024E6}" type="presParOf" srcId="{A8C5A50B-4412-49FF-A589-6B048175169C}" destId="{5C5BBACF-65AC-4178-BD7D-66D41ABAB7F3}" srcOrd="0" destOrd="0" presId="urn:microsoft.com/office/officeart/2018/5/layout/IconCircleLabelList"/>
    <dgm:cxn modelId="{3C2B6805-D250-496B-8A5F-EF19A7579EB8}" type="presParOf" srcId="{A8C5A50B-4412-49FF-A589-6B048175169C}" destId="{03079633-13B8-4C61-A546-3C7E2A784366}" srcOrd="1" destOrd="0" presId="urn:microsoft.com/office/officeart/2018/5/layout/IconCircleLabelList"/>
    <dgm:cxn modelId="{1E1E5A98-0BB5-4176-8428-01C2C7E3CDD7}" type="presParOf" srcId="{A8C5A50B-4412-49FF-A589-6B048175169C}" destId="{D4C45197-6B45-4EC2-AD5E-9454E3EEFDC7}" srcOrd="2" destOrd="0" presId="urn:microsoft.com/office/officeart/2018/5/layout/IconCircleLabelList"/>
    <dgm:cxn modelId="{A8DB58BE-AB4F-43CB-BA2A-310D87ACE647}" type="presParOf" srcId="{A8C5A50B-4412-49FF-A589-6B048175169C}" destId="{25A667D9-369E-48D6-8BE4-937981FA5541}" srcOrd="3" destOrd="0" presId="urn:microsoft.com/office/officeart/2018/5/layout/IconCircleLabelList"/>
    <dgm:cxn modelId="{2C1A885D-4AA9-46D8-8674-A9E0FC6A21BA}" type="presParOf" srcId="{C6481C12-20C6-492B-AE60-B3A58A68F53E}" destId="{002C47E7-A8E8-418A-8D1F-535502F31FC2}" srcOrd="1" destOrd="0" presId="urn:microsoft.com/office/officeart/2018/5/layout/IconCircleLabelList"/>
    <dgm:cxn modelId="{2679175E-0FD9-4588-837B-D930FD679D56}" type="presParOf" srcId="{C6481C12-20C6-492B-AE60-B3A58A68F53E}" destId="{9B59F7D5-7C3C-4089-A963-B8119BFD7ADA}" srcOrd="2" destOrd="0" presId="urn:microsoft.com/office/officeart/2018/5/layout/IconCircleLabelList"/>
    <dgm:cxn modelId="{F39E42C3-3304-44C7-8B2B-E52C20673084}" type="presParOf" srcId="{9B59F7D5-7C3C-4089-A963-B8119BFD7ADA}" destId="{90785D37-B9C0-4274-A86E-3ACA9F9F80A1}" srcOrd="0" destOrd="0" presId="urn:microsoft.com/office/officeart/2018/5/layout/IconCircleLabelList"/>
    <dgm:cxn modelId="{AA66FAEB-6C41-4874-B4BE-233026CBC89E}" type="presParOf" srcId="{9B59F7D5-7C3C-4089-A963-B8119BFD7ADA}" destId="{85C44125-9B87-400E-9E4C-87B2EEA41371}" srcOrd="1" destOrd="0" presId="urn:microsoft.com/office/officeart/2018/5/layout/IconCircleLabelList"/>
    <dgm:cxn modelId="{DB48CB69-654D-41B6-A3C6-F8F6C154A421}" type="presParOf" srcId="{9B59F7D5-7C3C-4089-A963-B8119BFD7ADA}" destId="{60F2B76E-FC7A-4656-A030-35259C9E922F}" srcOrd="2" destOrd="0" presId="urn:microsoft.com/office/officeart/2018/5/layout/IconCircleLabelList"/>
    <dgm:cxn modelId="{A5AC2255-EDB3-403B-A012-BB0AE0375BB4}" type="presParOf" srcId="{9B59F7D5-7C3C-4089-A963-B8119BFD7ADA}" destId="{348560C4-50D3-441D-BC85-9DF543D2DFA0}" srcOrd="3" destOrd="0" presId="urn:microsoft.com/office/officeart/2018/5/layout/IconCircleLabelList"/>
    <dgm:cxn modelId="{1BC16EF9-06CE-481F-A5E5-1100493D7476}" type="presParOf" srcId="{C6481C12-20C6-492B-AE60-B3A58A68F53E}" destId="{0C7B403C-08BB-4649-BC57-C43F75F72296}" srcOrd="3" destOrd="0" presId="urn:microsoft.com/office/officeart/2018/5/layout/IconCircleLabelList"/>
    <dgm:cxn modelId="{DF5556BA-D161-4416-A0CB-36C0AEBD79FB}" type="presParOf" srcId="{C6481C12-20C6-492B-AE60-B3A58A68F53E}" destId="{008818C4-F1D6-42B2-9153-A53339D90563}" srcOrd="4" destOrd="0" presId="urn:microsoft.com/office/officeart/2018/5/layout/IconCircleLabelList"/>
    <dgm:cxn modelId="{C6570017-1D5C-4EB7-8736-BD150FEF9753}" type="presParOf" srcId="{008818C4-F1D6-42B2-9153-A53339D90563}" destId="{C4B2E385-8C46-40DE-A082-87E147EAEC15}" srcOrd="0" destOrd="0" presId="urn:microsoft.com/office/officeart/2018/5/layout/IconCircleLabelList"/>
    <dgm:cxn modelId="{731FB054-B16D-46F7-BE8B-98B7CD5231DC}" type="presParOf" srcId="{008818C4-F1D6-42B2-9153-A53339D90563}" destId="{A55D2699-266B-4B02-A6C5-15DADE6175B7}" srcOrd="1" destOrd="0" presId="urn:microsoft.com/office/officeart/2018/5/layout/IconCircleLabelList"/>
    <dgm:cxn modelId="{087FFF19-55DC-4A80-92D7-D2597A522575}" type="presParOf" srcId="{008818C4-F1D6-42B2-9153-A53339D90563}" destId="{1CF07CD4-04EC-47BA-A8F6-164F5308E07F}" srcOrd="2" destOrd="0" presId="urn:microsoft.com/office/officeart/2018/5/layout/IconCircleLabelList"/>
    <dgm:cxn modelId="{97F556F7-818E-4A04-AC30-CE693D2B1430}" type="presParOf" srcId="{008818C4-F1D6-42B2-9153-A53339D90563}" destId="{0FAE0C42-FA23-4175-826E-25F900A6AA92}" srcOrd="3" destOrd="0" presId="urn:microsoft.com/office/officeart/2018/5/layout/IconCircleLabelList"/>
    <dgm:cxn modelId="{A277E11C-6415-42BE-A000-43971B57F92D}" type="presParOf" srcId="{C6481C12-20C6-492B-AE60-B3A58A68F53E}" destId="{99E4B0E8-55EB-4351-BAD6-1C2605FAFCE5}" srcOrd="5" destOrd="0" presId="urn:microsoft.com/office/officeart/2018/5/layout/IconCircleLabelList"/>
    <dgm:cxn modelId="{48920204-5059-4F26-9569-F1E54D7F084C}" type="presParOf" srcId="{C6481C12-20C6-492B-AE60-B3A58A68F53E}" destId="{D97394A0-020F-4FB5-9FA0-4B14A92DA0C4}" srcOrd="6" destOrd="0" presId="urn:microsoft.com/office/officeart/2018/5/layout/IconCircleLabelList"/>
    <dgm:cxn modelId="{717A4F88-9AB5-466B-86E0-8DF12EE2A9E1}" type="presParOf" srcId="{D97394A0-020F-4FB5-9FA0-4B14A92DA0C4}" destId="{DE565EBE-0AB3-4058-8A02-8A3EAD779B32}" srcOrd="0" destOrd="0" presId="urn:microsoft.com/office/officeart/2018/5/layout/IconCircleLabelList"/>
    <dgm:cxn modelId="{0FB63606-54EC-442F-9E4D-2E951CFE47F0}" type="presParOf" srcId="{D97394A0-020F-4FB5-9FA0-4B14A92DA0C4}" destId="{D5FDE7AF-1576-4C7F-8595-8DE06FCD2B5A}" srcOrd="1" destOrd="0" presId="urn:microsoft.com/office/officeart/2018/5/layout/IconCircleLabelList"/>
    <dgm:cxn modelId="{58EDB516-DB78-4F93-B557-DB80E20C2C19}" type="presParOf" srcId="{D97394A0-020F-4FB5-9FA0-4B14A92DA0C4}" destId="{917CD72C-29FC-4081-8926-8A0B1C1677BE}" srcOrd="2" destOrd="0" presId="urn:microsoft.com/office/officeart/2018/5/layout/IconCircleLabelList"/>
    <dgm:cxn modelId="{7F52E26F-EE41-47A9-8C21-70D842DB4ABE}" type="presParOf" srcId="{D97394A0-020F-4FB5-9FA0-4B14A92DA0C4}" destId="{1CF3A22F-2319-47D1-9830-3CCED786FCBD}" srcOrd="3" destOrd="0" presId="urn:microsoft.com/office/officeart/2018/5/layout/IconCircleLabelList"/>
    <dgm:cxn modelId="{1563C73B-DE53-4BC9-A544-80D4BA0FB4CB}" type="presParOf" srcId="{C6481C12-20C6-492B-AE60-B3A58A68F53E}" destId="{35E336EB-1FE3-48D7-A472-D2089BBA1EB8}" srcOrd="7" destOrd="0" presId="urn:microsoft.com/office/officeart/2018/5/layout/IconCircleLabelList"/>
    <dgm:cxn modelId="{BDA734A7-A1FD-4B98-B7ED-4108252D6DE6}" type="presParOf" srcId="{C6481C12-20C6-492B-AE60-B3A58A68F53E}" destId="{BE2395E1-47C9-4DFC-915F-80236E77D485}" srcOrd="8" destOrd="0" presId="urn:microsoft.com/office/officeart/2018/5/layout/IconCircleLabelList"/>
    <dgm:cxn modelId="{2EB4EDC9-B99F-4468-AEB5-E3B0208BE665}" type="presParOf" srcId="{BE2395E1-47C9-4DFC-915F-80236E77D485}" destId="{8E240042-6019-4AE3-9103-FD7842D2BCF0}" srcOrd="0" destOrd="0" presId="urn:microsoft.com/office/officeart/2018/5/layout/IconCircleLabelList"/>
    <dgm:cxn modelId="{6F5D3899-50BE-4D8D-ACB0-7BE144A18EFD}" type="presParOf" srcId="{BE2395E1-47C9-4DFC-915F-80236E77D485}" destId="{D413F9D4-5838-4017-BB45-B201464FC01F}" srcOrd="1" destOrd="0" presId="urn:microsoft.com/office/officeart/2018/5/layout/IconCircleLabelList"/>
    <dgm:cxn modelId="{E0631D29-CA04-45D0-81A8-1F5BADF818B6}" type="presParOf" srcId="{BE2395E1-47C9-4DFC-915F-80236E77D485}" destId="{922CA9E4-67FD-4D37-92F2-8411356CD49F}" srcOrd="2" destOrd="0" presId="urn:microsoft.com/office/officeart/2018/5/layout/IconCircleLabelList"/>
    <dgm:cxn modelId="{BDFA8D92-F448-4F8C-9FA9-35071F3774F5}" type="presParOf" srcId="{BE2395E1-47C9-4DFC-915F-80236E77D485}" destId="{EE32CF61-EBF0-47BB-8599-D7B18466C223}" srcOrd="3" destOrd="0" presId="urn:microsoft.com/office/officeart/2018/5/layout/IconCircleLabelList"/>
    <dgm:cxn modelId="{ACE7DF06-C7B7-49FF-9A08-8C0817C8397D}" type="presParOf" srcId="{C6481C12-20C6-492B-AE60-B3A58A68F53E}" destId="{6CB024D0-2A15-4FDD-A4A2-4B6E34346255}" srcOrd="9" destOrd="0" presId="urn:microsoft.com/office/officeart/2018/5/layout/IconCircleLabelList"/>
    <dgm:cxn modelId="{2EC7A44E-5C91-4CFD-8346-D43F7B1F59C3}" type="presParOf" srcId="{C6481C12-20C6-492B-AE60-B3A58A68F53E}" destId="{D59B02CD-A500-4B22-A956-AFF36A9D3A10}" srcOrd="10" destOrd="0" presId="urn:microsoft.com/office/officeart/2018/5/layout/IconCircleLabelList"/>
    <dgm:cxn modelId="{EEC7BC13-41A1-4E25-B95A-F560DC854C0C}" type="presParOf" srcId="{D59B02CD-A500-4B22-A956-AFF36A9D3A10}" destId="{A5511399-4C1D-4166-BD53-44BA1304161F}" srcOrd="0" destOrd="0" presId="urn:microsoft.com/office/officeart/2018/5/layout/IconCircleLabelList"/>
    <dgm:cxn modelId="{6A87F335-D385-4005-8463-9F118F2AAF23}" type="presParOf" srcId="{D59B02CD-A500-4B22-A956-AFF36A9D3A10}" destId="{28745B4A-5043-4A23-A1FA-0E40B0EC4267}" srcOrd="1" destOrd="0" presId="urn:microsoft.com/office/officeart/2018/5/layout/IconCircleLabelList"/>
    <dgm:cxn modelId="{FEFF7E43-EC6E-4A80-A23B-673E943C7768}" type="presParOf" srcId="{D59B02CD-A500-4B22-A956-AFF36A9D3A10}" destId="{C618A5F2-2D4F-440D-AE23-C885E95EF323}" srcOrd="2" destOrd="0" presId="urn:microsoft.com/office/officeart/2018/5/layout/IconCircleLabelList"/>
    <dgm:cxn modelId="{FEA2C71D-C3D8-4D11-95BB-A7E278CDA5D4}" type="presParOf" srcId="{D59B02CD-A500-4B22-A956-AFF36A9D3A10}" destId="{ADA03083-78F6-41DC-A7FD-FEF869705BE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ED175F-3557-45B0-ACC2-6DBF5E4D82B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7627AC-DAF2-4875-AF26-666D51A1FB09}">
      <dgm:prSet/>
      <dgm:spPr/>
      <dgm:t>
        <a:bodyPr/>
        <a:lstStyle/>
        <a:p>
          <a:r>
            <a:rPr lang="en-US" dirty="0"/>
            <a:t>Type of loan with an interest rate that varies depending on how market rates move </a:t>
          </a:r>
        </a:p>
      </dgm:t>
    </dgm:pt>
    <dgm:pt modelId="{448D3E17-4032-474B-9FC8-CFDC6AEB617F}" type="parTrans" cxnId="{76E129E2-87B3-470D-826E-69EC397D6657}">
      <dgm:prSet/>
      <dgm:spPr/>
      <dgm:t>
        <a:bodyPr/>
        <a:lstStyle/>
        <a:p>
          <a:endParaRPr lang="en-US"/>
        </a:p>
      </dgm:t>
    </dgm:pt>
    <dgm:pt modelId="{D5DECDE3-581C-469B-A037-70135CD93DE6}" type="sibTrans" cxnId="{76E129E2-87B3-470D-826E-69EC397D6657}">
      <dgm:prSet/>
      <dgm:spPr/>
      <dgm:t>
        <a:bodyPr/>
        <a:lstStyle/>
        <a:p>
          <a:endParaRPr lang="en-US"/>
        </a:p>
      </dgm:t>
    </dgm:pt>
    <dgm:pt modelId="{B03187D0-141F-44B2-9B6B-50734B2A157F}">
      <dgm:prSet/>
      <dgm:spPr/>
      <dgm:t>
        <a:bodyPr/>
        <a:lstStyle/>
        <a:p>
          <a:r>
            <a:rPr lang="en-US" dirty="0"/>
            <a:t>After signing onto an ARM, there is a short period of fixed interest known as the introductory period. The introductory period can last up to 10 years</a:t>
          </a:r>
        </a:p>
      </dgm:t>
    </dgm:pt>
    <dgm:pt modelId="{7807568F-506F-4352-82AC-F05B3B3128CC}" type="parTrans" cxnId="{C5F3C76C-ECAB-4DE6-AE53-B1F40E9B51BE}">
      <dgm:prSet/>
      <dgm:spPr/>
      <dgm:t>
        <a:bodyPr/>
        <a:lstStyle/>
        <a:p>
          <a:endParaRPr lang="en-US"/>
        </a:p>
      </dgm:t>
    </dgm:pt>
    <dgm:pt modelId="{5216EB41-5ED9-40DC-A0D9-2684D4E4DC8B}" type="sibTrans" cxnId="{C5F3C76C-ECAB-4DE6-AE53-B1F40E9B51BE}">
      <dgm:prSet/>
      <dgm:spPr/>
      <dgm:t>
        <a:bodyPr/>
        <a:lstStyle/>
        <a:p>
          <a:endParaRPr lang="en-US"/>
        </a:p>
      </dgm:t>
    </dgm:pt>
    <dgm:pt modelId="{1AB35D55-6954-4F43-A536-2E14D89DE447}">
      <dgm:prSet/>
      <dgm:spPr/>
      <dgm:t>
        <a:bodyPr/>
        <a:lstStyle/>
        <a:p>
          <a:r>
            <a:rPr lang="en-US" dirty="0"/>
            <a:t>The interest rate during the introductory period is usually lower than what is offered with a fixed-rate loan</a:t>
          </a:r>
        </a:p>
      </dgm:t>
    </dgm:pt>
    <dgm:pt modelId="{A03CE3A6-228F-4596-80F5-24F887E78162}" type="parTrans" cxnId="{9A1DAA27-9838-4982-B261-7DCDE1DE3FED}">
      <dgm:prSet/>
      <dgm:spPr/>
      <dgm:t>
        <a:bodyPr/>
        <a:lstStyle/>
        <a:p>
          <a:endParaRPr lang="en-US"/>
        </a:p>
      </dgm:t>
    </dgm:pt>
    <dgm:pt modelId="{7218702D-734C-4FF8-AD38-31F7964EF1D6}" type="sibTrans" cxnId="{9A1DAA27-9838-4982-B261-7DCDE1DE3FED}">
      <dgm:prSet/>
      <dgm:spPr/>
      <dgm:t>
        <a:bodyPr/>
        <a:lstStyle/>
        <a:p>
          <a:endParaRPr lang="en-US"/>
        </a:p>
      </dgm:t>
    </dgm:pt>
    <dgm:pt modelId="{F471213C-FA70-4A33-8F69-9A492FD00AA9}">
      <dgm:prSet/>
      <dgm:spPr/>
      <dgm:t>
        <a:bodyPr/>
        <a:lstStyle/>
        <a:p>
          <a:r>
            <a:rPr lang="en-US" dirty="0"/>
            <a:t>Once the introductory period expires, the interest rate follows the market interest rates</a:t>
          </a:r>
        </a:p>
      </dgm:t>
    </dgm:pt>
    <dgm:pt modelId="{97AF0778-DEDB-4681-A1C0-94F19FA983B2}" type="parTrans" cxnId="{2CA70D9A-EB8E-4C5A-A00F-4FA03CA5DEB2}">
      <dgm:prSet/>
      <dgm:spPr/>
      <dgm:t>
        <a:bodyPr/>
        <a:lstStyle/>
        <a:p>
          <a:endParaRPr lang="en-US"/>
        </a:p>
      </dgm:t>
    </dgm:pt>
    <dgm:pt modelId="{6DA2C341-2B72-47DA-A320-80BC2E02A098}" type="sibTrans" cxnId="{2CA70D9A-EB8E-4C5A-A00F-4FA03CA5DEB2}">
      <dgm:prSet/>
      <dgm:spPr/>
      <dgm:t>
        <a:bodyPr/>
        <a:lstStyle/>
        <a:p>
          <a:endParaRPr lang="en-US"/>
        </a:p>
      </dgm:t>
    </dgm:pt>
    <dgm:pt modelId="{7A0E3896-5D73-4763-B058-D62CD113694D}">
      <dgm:prSet/>
      <dgm:spPr/>
      <dgm:t>
        <a:bodyPr/>
        <a:lstStyle/>
        <a:p>
          <a:r>
            <a:rPr lang="en-US" dirty="0"/>
            <a:t>ARMs have caps in place that limit the total amount that interest can rise or fall over the course of the loan</a:t>
          </a:r>
        </a:p>
      </dgm:t>
    </dgm:pt>
    <dgm:pt modelId="{F24C046E-92F8-4799-9D58-70AD9AC526CD}" type="parTrans" cxnId="{2F93A79D-2BFA-4029-AA0C-0885FB08D94C}">
      <dgm:prSet/>
      <dgm:spPr/>
      <dgm:t>
        <a:bodyPr/>
        <a:lstStyle/>
        <a:p>
          <a:endParaRPr lang="en-US"/>
        </a:p>
      </dgm:t>
    </dgm:pt>
    <dgm:pt modelId="{32741BBB-5933-450E-920E-8F7384A96428}" type="sibTrans" cxnId="{2F93A79D-2BFA-4029-AA0C-0885FB08D94C}">
      <dgm:prSet/>
      <dgm:spPr/>
      <dgm:t>
        <a:bodyPr/>
        <a:lstStyle/>
        <a:p>
          <a:endParaRPr lang="en-US"/>
        </a:p>
      </dgm:t>
    </dgm:pt>
    <dgm:pt modelId="{533140CF-F80E-4424-87AF-FEA011C1AB4B}" type="pres">
      <dgm:prSet presAssocID="{E1ED175F-3557-45B0-ACC2-6DBF5E4D82BA}" presName="linear" presStyleCnt="0">
        <dgm:presLayoutVars>
          <dgm:animLvl val="lvl"/>
          <dgm:resizeHandles val="exact"/>
        </dgm:presLayoutVars>
      </dgm:prSet>
      <dgm:spPr/>
    </dgm:pt>
    <dgm:pt modelId="{901D8270-2D62-4A17-882E-578945600E25}" type="pres">
      <dgm:prSet presAssocID="{557627AC-DAF2-4875-AF26-666D51A1FB0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C2D195D-7F97-4D25-8E61-5F823BAB5FD6}" type="pres">
      <dgm:prSet presAssocID="{D5DECDE3-581C-469B-A037-70135CD93DE6}" presName="spacer" presStyleCnt="0"/>
      <dgm:spPr/>
    </dgm:pt>
    <dgm:pt modelId="{0C2E52D9-BDF8-4E22-9BFC-52537049F482}" type="pres">
      <dgm:prSet presAssocID="{B03187D0-141F-44B2-9B6B-50734B2A157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5FDEAAC-2B86-4821-B242-B1656ED2017D}" type="pres">
      <dgm:prSet presAssocID="{5216EB41-5ED9-40DC-A0D9-2684D4E4DC8B}" presName="spacer" presStyleCnt="0"/>
      <dgm:spPr/>
    </dgm:pt>
    <dgm:pt modelId="{FC4BF904-BBD3-4C49-AC89-2AE5BCF1D606}" type="pres">
      <dgm:prSet presAssocID="{1AB35D55-6954-4F43-A536-2E14D89DE44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5AE76A6-36C1-45F7-A1E3-4C21A5E87197}" type="pres">
      <dgm:prSet presAssocID="{7218702D-734C-4FF8-AD38-31F7964EF1D6}" presName="spacer" presStyleCnt="0"/>
      <dgm:spPr/>
    </dgm:pt>
    <dgm:pt modelId="{BB7AD118-2CFD-4835-B1B1-41DBFE6A2EF4}" type="pres">
      <dgm:prSet presAssocID="{F471213C-FA70-4A33-8F69-9A492FD00AA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7F5A1BC8-F98F-4AD1-AB0C-DB98033714F3}" type="pres">
      <dgm:prSet presAssocID="{6DA2C341-2B72-47DA-A320-80BC2E02A098}" presName="spacer" presStyleCnt="0"/>
      <dgm:spPr/>
    </dgm:pt>
    <dgm:pt modelId="{2CB12D47-CDB8-4F3D-ABBF-4A1AB17B74E4}" type="pres">
      <dgm:prSet presAssocID="{7A0E3896-5D73-4763-B058-D62CD113694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A1DAA27-9838-4982-B261-7DCDE1DE3FED}" srcId="{E1ED175F-3557-45B0-ACC2-6DBF5E4D82BA}" destId="{1AB35D55-6954-4F43-A536-2E14D89DE447}" srcOrd="2" destOrd="0" parTransId="{A03CE3A6-228F-4596-80F5-24F887E78162}" sibTransId="{7218702D-734C-4FF8-AD38-31F7964EF1D6}"/>
    <dgm:cxn modelId="{CEB40E6A-0DE2-4C46-B2E9-861196E249AC}" type="presOf" srcId="{E1ED175F-3557-45B0-ACC2-6DBF5E4D82BA}" destId="{533140CF-F80E-4424-87AF-FEA011C1AB4B}" srcOrd="0" destOrd="0" presId="urn:microsoft.com/office/officeart/2005/8/layout/vList2"/>
    <dgm:cxn modelId="{C5F3C76C-ECAB-4DE6-AE53-B1F40E9B51BE}" srcId="{E1ED175F-3557-45B0-ACC2-6DBF5E4D82BA}" destId="{B03187D0-141F-44B2-9B6B-50734B2A157F}" srcOrd="1" destOrd="0" parTransId="{7807568F-506F-4352-82AC-F05B3B3128CC}" sibTransId="{5216EB41-5ED9-40DC-A0D9-2684D4E4DC8B}"/>
    <dgm:cxn modelId="{23FFFA6F-CC1C-436B-BBFD-61AF84A4FDD2}" type="presOf" srcId="{1AB35D55-6954-4F43-A536-2E14D89DE447}" destId="{FC4BF904-BBD3-4C49-AC89-2AE5BCF1D606}" srcOrd="0" destOrd="0" presId="urn:microsoft.com/office/officeart/2005/8/layout/vList2"/>
    <dgm:cxn modelId="{599DE550-C1B6-461C-9208-8BCFD59907E7}" type="presOf" srcId="{F471213C-FA70-4A33-8F69-9A492FD00AA9}" destId="{BB7AD118-2CFD-4835-B1B1-41DBFE6A2EF4}" srcOrd="0" destOrd="0" presId="urn:microsoft.com/office/officeart/2005/8/layout/vList2"/>
    <dgm:cxn modelId="{17B7387F-A69E-4B79-A28D-3A4332F83824}" type="presOf" srcId="{557627AC-DAF2-4875-AF26-666D51A1FB09}" destId="{901D8270-2D62-4A17-882E-578945600E25}" srcOrd="0" destOrd="0" presId="urn:microsoft.com/office/officeart/2005/8/layout/vList2"/>
    <dgm:cxn modelId="{B0A90397-30CF-471A-A0BF-8F05F3935B94}" type="presOf" srcId="{7A0E3896-5D73-4763-B058-D62CD113694D}" destId="{2CB12D47-CDB8-4F3D-ABBF-4A1AB17B74E4}" srcOrd="0" destOrd="0" presId="urn:microsoft.com/office/officeart/2005/8/layout/vList2"/>
    <dgm:cxn modelId="{2CA70D9A-EB8E-4C5A-A00F-4FA03CA5DEB2}" srcId="{E1ED175F-3557-45B0-ACC2-6DBF5E4D82BA}" destId="{F471213C-FA70-4A33-8F69-9A492FD00AA9}" srcOrd="3" destOrd="0" parTransId="{97AF0778-DEDB-4681-A1C0-94F19FA983B2}" sibTransId="{6DA2C341-2B72-47DA-A320-80BC2E02A098}"/>
    <dgm:cxn modelId="{2F93A79D-2BFA-4029-AA0C-0885FB08D94C}" srcId="{E1ED175F-3557-45B0-ACC2-6DBF5E4D82BA}" destId="{7A0E3896-5D73-4763-B058-D62CD113694D}" srcOrd="4" destOrd="0" parTransId="{F24C046E-92F8-4799-9D58-70AD9AC526CD}" sibTransId="{32741BBB-5933-450E-920E-8F7384A96428}"/>
    <dgm:cxn modelId="{81B1C5DC-91AC-4CA9-87D2-B2E2BF19F279}" type="presOf" srcId="{B03187D0-141F-44B2-9B6B-50734B2A157F}" destId="{0C2E52D9-BDF8-4E22-9BFC-52537049F482}" srcOrd="0" destOrd="0" presId="urn:microsoft.com/office/officeart/2005/8/layout/vList2"/>
    <dgm:cxn modelId="{76E129E2-87B3-470D-826E-69EC397D6657}" srcId="{E1ED175F-3557-45B0-ACC2-6DBF5E4D82BA}" destId="{557627AC-DAF2-4875-AF26-666D51A1FB09}" srcOrd="0" destOrd="0" parTransId="{448D3E17-4032-474B-9FC8-CFDC6AEB617F}" sibTransId="{D5DECDE3-581C-469B-A037-70135CD93DE6}"/>
    <dgm:cxn modelId="{FA55E567-0AB7-4541-B8CB-089FA3719AEF}" type="presParOf" srcId="{533140CF-F80E-4424-87AF-FEA011C1AB4B}" destId="{901D8270-2D62-4A17-882E-578945600E25}" srcOrd="0" destOrd="0" presId="urn:microsoft.com/office/officeart/2005/8/layout/vList2"/>
    <dgm:cxn modelId="{3C722A3B-E0A6-4DDB-96F2-D35EECAC40E2}" type="presParOf" srcId="{533140CF-F80E-4424-87AF-FEA011C1AB4B}" destId="{FC2D195D-7F97-4D25-8E61-5F823BAB5FD6}" srcOrd="1" destOrd="0" presId="urn:microsoft.com/office/officeart/2005/8/layout/vList2"/>
    <dgm:cxn modelId="{E2ADA18A-3462-4EAD-B507-CF02D72C2D82}" type="presParOf" srcId="{533140CF-F80E-4424-87AF-FEA011C1AB4B}" destId="{0C2E52D9-BDF8-4E22-9BFC-52537049F482}" srcOrd="2" destOrd="0" presId="urn:microsoft.com/office/officeart/2005/8/layout/vList2"/>
    <dgm:cxn modelId="{5BDC8932-AAEE-480B-B7FA-4E8FD37B1A20}" type="presParOf" srcId="{533140CF-F80E-4424-87AF-FEA011C1AB4B}" destId="{F5FDEAAC-2B86-4821-B242-B1656ED2017D}" srcOrd="3" destOrd="0" presId="urn:microsoft.com/office/officeart/2005/8/layout/vList2"/>
    <dgm:cxn modelId="{091CE6C1-4850-4FE2-AAD7-E03884DE43BB}" type="presParOf" srcId="{533140CF-F80E-4424-87AF-FEA011C1AB4B}" destId="{FC4BF904-BBD3-4C49-AC89-2AE5BCF1D606}" srcOrd="4" destOrd="0" presId="urn:microsoft.com/office/officeart/2005/8/layout/vList2"/>
    <dgm:cxn modelId="{9D618486-32D4-4BCE-8A60-DBCC360CA36C}" type="presParOf" srcId="{533140CF-F80E-4424-87AF-FEA011C1AB4B}" destId="{C5AE76A6-36C1-45F7-A1E3-4C21A5E87197}" srcOrd="5" destOrd="0" presId="urn:microsoft.com/office/officeart/2005/8/layout/vList2"/>
    <dgm:cxn modelId="{134D6555-FF6F-4CC7-94A0-0BF42F1C01A7}" type="presParOf" srcId="{533140CF-F80E-4424-87AF-FEA011C1AB4B}" destId="{BB7AD118-2CFD-4835-B1B1-41DBFE6A2EF4}" srcOrd="6" destOrd="0" presId="urn:microsoft.com/office/officeart/2005/8/layout/vList2"/>
    <dgm:cxn modelId="{4B42D035-48EE-435F-A860-C9978A9CEA3E}" type="presParOf" srcId="{533140CF-F80E-4424-87AF-FEA011C1AB4B}" destId="{7F5A1BC8-F98F-4AD1-AB0C-DB98033714F3}" srcOrd="7" destOrd="0" presId="urn:microsoft.com/office/officeart/2005/8/layout/vList2"/>
    <dgm:cxn modelId="{C370E3F2-EC75-4190-A0EF-CD642814AD07}" type="presParOf" srcId="{533140CF-F80E-4424-87AF-FEA011C1AB4B}" destId="{2CB12D47-CDB8-4F3D-ABBF-4A1AB17B74E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BA6F1-65F0-4194-B602-17DD67FB5EC2}">
      <dsp:nvSpPr>
        <dsp:cNvPr id="0" name=""/>
        <dsp:cNvSpPr/>
      </dsp:nvSpPr>
      <dsp:spPr>
        <a:xfrm>
          <a:off x="0" y="269662"/>
          <a:ext cx="6269038" cy="119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 rough estimate of how much the home is worth</a:t>
          </a:r>
        </a:p>
      </dsp:txBody>
      <dsp:txXfrm>
        <a:off x="58257" y="327919"/>
        <a:ext cx="6152524" cy="1076886"/>
      </dsp:txXfrm>
    </dsp:sp>
    <dsp:sp modelId="{875B3532-C19B-44B1-BC52-79588DCCC5C3}">
      <dsp:nvSpPr>
        <dsp:cNvPr id="0" name=""/>
        <dsp:cNvSpPr/>
      </dsp:nvSpPr>
      <dsp:spPr>
        <a:xfrm>
          <a:off x="0" y="1549462"/>
          <a:ext cx="6269038" cy="1193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Appraisals are required by lenders before a home loan can be signed</a:t>
          </a:r>
        </a:p>
      </dsp:txBody>
      <dsp:txXfrm>
        <a:off x="58257" y="1607719"/>
        <a:ext cx="6152524" cy="1076886"/>
      </dsp:txXfrm>
    </dsp:sp>
    <dsp:sp modelId="{BFAB04F9-E78A-49C0-88C1-EA6AE5AB04A7}">
      <dsp:nvSpPr>
        <dsp:cNvPr id="0" name=""/>
        <dsp:cNvSpPr/>
      </dsp:nvSpPr>
      <dsp:spPr>
        <a:xfrm>
          <a:off x="0" y="2829262"/>
          <a:ext cx="6269038" cy="1193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The appraisal tells the lender how much can be loaned to the borrower</a:t>
          </a:r>
        </a:p>
      </dsp:txBody>
      <dsp:txXfrm>
        <a:off x="58257" y="2887519"/>
        <a:ext cx="6152524" cy="1076886"/>
      </dsp:txXfrm>
    </dsp:sp>
    <dsp:sp modelId="{D1407B29-2B2E-468E-9088-8E2AEAA84E02}">
      <dsp:nvSpPr>
        <dsp:cNvPr id="0" name=""/>
        <dsp:cNvSpPr/>
      </dsp:nvSpPr>
      <dsp:spPr>
        <a:xfrm>
          <a:off x="0" y="4109062"/>
          <a:ext cx="6269038" cy="1193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Appraisals come from an independent third party, not the lender</a:t>
          </a:r>
        </a:p>
      </dsp:txBody>
      <dsp:txXfrm>
        <a:off x="58257" y="4167319"/>
        <a:ext cx="6152524" cy="10768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A6350-B77C-4414-8F4A-6A394670F9EE}">
      <dsp:nvSpPr>
        <dsp:cNvPr id="0" name=""/>
        <dsp:cNvSpPr/>
      </dsp:nvSpPr>
      <dsp:spPr>
        <a:xfrm>
          <a:off x="0" y="310477"/>
          <a:ext cx="6269038" cy="1594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Type of protection that compensates for home damages during a covered peril</a:t>
          </a:r>
        </a:p>
      </dsp:txBody>
      <dsp:txXfrm>
        <a:off x="77847" y="388324"/>
        <a:ext cx="6113344" cy="1439016"/>
      </dsp:txXfrm>
    </dsp:sp>
    <dsp:sp modelId="{038DA9EE-E708-404A-89E1-7270FA1D1A51}">
      <dsp:nvSpPr>
        <dsp:cNvPr id="0" name=""/>
        <dsp:cNvSpPr/>
      </dsp:nvSpPr>
      <dsp:spPr>
        <a:xfrm>
          <a:off x="0" y="1988707"/>
          <a:ext cx="6269038" cy="15947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 monthly premium is paid to an insurance provider in exchange for coverage</a:t>
          </a:r>
        </a:p>
      </dsp:txBody>
      <dsp:txXfrm>
        <a:off x="77847" y="2066554"/>
        <a:ext cx="6113344" cy="1439016"/>
      </dsp:txXfrm>
    </dsp:sp>
    <dsp:sp modelId="{A9BA16F9-AC16-47F2-AC0C-1CA7EFE79F3E}">
      <dsp:nvSpPr>
        <dsp:cNvPr id="0" name=""/>
        <dsp:cNvSpPr/>
      </dsp:nvSpPr>
      <dsp:spPr>
        <a:xfrm>
          <a:off x="0" y="3666937"/>
          <a:ext cx="6269038" cy="15947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Although it is not legally required, mortgage lenders may require a certain level of coverage for the life of the loan </a:t>
          </a:r>
        </a:p>
      </dsp:txBody>
      <dsp:txXfrm>
        <a:off x="77847" y="3744784"/>
        <a:ext cx="6113344" cy="14390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BBACF-65AC-4178-BD7D-66D41ABAB7F3}">
      <dsp:nvSpPr>
        <dsp:cNvPr id="0" name=""/>
        <dsp:cNvSpPr/>
      </dsp:nvSpPr>
      <dsp:spPr>
        <a:xfrm>
          <a:off x="1001997" y="73"/>
          <a:ext cx="666949" cy="66694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79633-13B8-4C61-A546-3C7E2A784366}">
      <dsp:nvSpPr>
        <dsp:cNvPr id="0" name=""/>
        <dsp:cNvSpPr/>
      </dsp:nvSpPr>
      <dsp:spPr>
        <a:xfrm>
          <a:off x="1144133" y="142210"/>
          <a:ext cx="382675" cy="3826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667D9-369E-48D6-8BE4-937981FA5541}">
      <dsp:nvSpPr>
        <dsp:cNvPr id="0" name=""/>
        <dsp:cNvSpPr/>
      </dsp:nvSpPr>
      <dsp:spPr>
        <a:xfrm>
          <a:off x="788792" y="874760"/>
          <a:ext cx="1093359" cy="43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/>
            <a:t>Windstorms</a:t>
          </a:r>
        </a:p>
      </dsp:txBody>
      <dsp:txXfrm>
        <a:off x="788792" y="874760"/>
        <a:ext cx="1093359" cy="437343"/>
      </dsp:txXfrm>
    </dsp:sp>
    <dsp:sp modelId="{90785D37-B9C0-4274-A86E-3ACA9F9F80A1}">
      <dsp:nvSpPr>
        <dsp:cNvPr id="0" name=""/>
        <dsp:cNvSpPr/>
      </dsp:nvSpPr>
      <dsp:spPr>
        <a:xfrm>
          <a:off x="2286694" y="73"/>
          <a:ext cx="666949" cy="66694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44125-9B87-400E-9E4C-87B2EEA41371}">
      <dsp:nvSpPr>
        <dsp:cNvPr id="0" name=""/>
        <dsp:cNvSpPr/>
      </dsp:nvSpPr>
      <dsp:spPr>
        <a:xfrm>
          <a:off x="2428831" y="142210"/>
          <a:ext cx="382675" cy="3826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560C4-50D3-441D-BC85-9DF543D2DFA0}">
      <dsp:nvSpPr>
        <dsp:cNvPr id="0" name=""/>
        <dsp:cNvSpPr/>
      </dsp:nvSpPr>
      <dsp:spPr>
        <a:xfrm>
          <a:off x="2073489" y="874760"/>
          <a:ext cx="1093359" cy="43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/>
            <a:t>Burglary </a:t>
          </a:r>
        </a:p>
      </dsp:txBody>
      <dsp:txXfrm>
        <a:off x="2073489" y="874760"/>
        <a:ext cx="1093359" cy="437343"/>
      </dsp:txXfrm>
    </dsp:sp>
    <dsp:sp modelId="{C4B2E385-8C46-40DE-A082-87E147EAEC15}">
      <dsp:nvSpPr>
        <dsp:cNvPr id="0" name=""/>
        <dsp:cNvSpPr/>
      </dsp:nvSpPr>
      <dsp:spPr>
        <a:xfrm>
          <a:off x="3571391" y="73"/>
          <a:ext cx="666949" cy="66694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D2699-266B-4B02-A6C5-15DADE6175B7}">
      <dsp:nvSpPr>
        <dsp:cNvPr id="0" name=""/>
        <dsp:cNvSpPr/>
      </dsp:nvSpPr>
      <dsp:spPr>
        <a:xfrm>
          <a:off x="3713528" y="142210"/>
          <a:ext cx="382675" cy="3826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E0C42-FA23-4175-826E-25F900A6AA92}">
      <dsp:nvSpPr>
        <dsp:cNvPr id="0" name=""/>
        <dsp:cNvSpPr/>
      </dsp:nvSpPr>
      <dsp:spPr>
        <a:xfrm>
          <a:off x="3358186" y="874760"/>
          <a:ext cx="1093359" cy="43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/>
            <a:t>Fire</a:t>
          </a:r>
        </a:p>
      </dsp:txBody>
      <dsp:txXfrm>
        <a:off x="3358186" y="874760"/>
        <a:ext cx="1093359" cy="43734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BBACF-65AC-4178-BD7D-66D41ABAB7F3}">
      <dsp:nvSpPr>
        <dsp:cNvPr id="0" name=""/>
        <dsp:cNvSpPr/>
      </dsp:nvSpPr>
      <dsp:spPr>
        <a:xfrm>
          <a:off x="359648" y="73"/>
          <a:ext cx="666949" cy="66694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79633-13B8-4C61-A546-3C7E2A784366}">
      <dsp:nvSpPr>
        <dsp:cNvPr id="0" name=""/>
        <dsp:cNvSpPr/>
      </dsp:nvSpPr>
      <dsp:spPr>
        <a:xfrm>
          <a:off x="501785" y="142210"/>
          <a:ext cx="382675" cy="3826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667D9-369E-48D6-8BE4-937981FA5541}">
      <dsp:nvSpPr>
        <dsp:cNvPr id="0" name=""/>
        <dsp:cNvSpPr/>
      </dsp:nvSpPr>
      <dsp:spPr>
        <a:xfrm>
          <a:off x="146443" y="874760"/>
          <a:ext cx="1093359" cy="43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Police Departments</a:t>
          </a:r>
        </a:p>
      </dsp:txBody>
      <dsp:txXfrm>
        <a:off x="146443" y="874760"/>
        <a:ext cx="1093359" cy="437343"/>
      </dsp:txXfrm>
    </dsp:sp>
    <dsp:sp modelId="{90785D37-B9C0-4274-A86E-3ACA9F9F80A1}">
      <dsp:nvSpPr>
        <dsp:cNvPr id="0" name=""/>
        <dsp:cNvSpPr/>
      </dsp:nvSpPr>
      <dsp:spPr>
        <a:xfrm>
          <a:off x="1644345" y="73"/>
          <a:ext cx="666949" cy="66694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44125-9B87-400E-9E4C-87B2EEA41371}">
      <dsp:nvSpPr>
        <dsp:cNvPr id="0" name=""/>
        <dsp:cNvSpPr/>
      </dsp:nvSpPr>
      <dsp:spPr>
        <a:xfrm>
          <a:off x="1786482" y="142210"/>
          <a:ext cx="382675" cy="3826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560C4-50D3-441D-BC85-9DF543D2DFA0}">
      <dsp:nvSpPr>
        <dsp:cNvPr id="0" name=""/>
        <dsp:cNvSpPr/>
      </dsp:nvSpPr>
      <dsp:spPr>
        <a:xfrm>
          <a:off x="1431140" y="874760"/>
          <a:ext cx="1093359" cy="43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roads </a:t>
          </a:r>
        </a:p>
      </dsp:txBody>
      <dsp:txXfrm>
        <a:off x="1431140" y="874760"/>
        <a:ext cx="1093359" cy="437343"/>
      </dsp:txXfrm>
    </dsp:sp>
    <dsp:sp modelId="{C4B2E385-8C46-40DE-A082-87E147EAEC15}">
      <dsp:nvSpPr>
        <dsp:cNvPr id="0" name=""/>
        <dsp:cNvSpPr/>
      </dsp:nvSpPr>
      <dsp:spPr>
        <a:xfrm>
          <a:off x="2929043" y="73"/>
          <a:ext cx="666949" cy="66694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D2699-266B-4B02-A6C5-15DADE6175B7}">
      <dsp:nvSpPr>
        <dsp:cNvPr id="0" name=""/>
        <dsp:cNvSpPr/>
      </dsp:nvSpPr>
      <dsp:spPr>
        <a:xfrm>
          <a:off x="3071179" y="142210"/>
          <a:ext cx="382675" cy="3826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E0C42-FA23-4175-826E-25F900A6AA92}">
      <dsp:nvSpPr>
        <dsp:cNvPr id="0" name=""/>
        <dsp:cNvSpPr/>
      </dsp:nvSpPr>
      <dsp:spPr>
        <a:xfrm>
          <a:off x="2715837" y="874760"/>
          <a:ext cx="1093359" cy="43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Libraries</a:t>
          </a:r>
        </a:p>
      </dsp:txBody>
      <dsp:txXfrm>
        <a:off x="2715837" y="874760"/>
        <a:ext cx="1093359" cy="437343"/>
      </dsp:txXfrm>
    </dsp:sp>
    <dsp:sp modelId="{BAA6CB20-D674-4E50-96E0-71E91E0662FB}">
      <dsp:nvSpPr>
        <dsp:cNvPr id="0" name=""/>
        <dsp:cNvSpPr/>
      </dsp:nvSpPr>
      <dsp:spPr>
        <a:xfrm>
          <a:off x="4213740" y="73"/>
          <a:ext cx="666949" cy="66694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B8F5E-DFC6-47F4-82AD-41B3AA62A117}">
      <dsp:nvSpPr>
        <dsp:cNvPr id="0" name=""/>
        <dsp:cNvSpPr/>
      </dsp:nvSpPr>
      <dsp:spPr>
        <a:xfrm>
          <a:off x="4355877" y="142210"/>
          <a:ext cx="382675" cy="3826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EF723-CE2B-4A8E-B020-4F5440F1C750}">
      <dsp:nvSpPr>
        <dsp:cNvPr id="0" name=""/>
        <dsp:cNvSpPr/>
      </dsp:nvSpPr>
      <dsp:spPr>
        <a:xfrm>
          <a:off x="4000535" y="874760"/>
          <a:ext cx="1093359" cy="43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Community development</a:t>
          </a:r>
        </a:p>
      </dsp:txBody>
      <dsp:txXfrm>
        <a:off x="4000535" y="874760"/>
        <a:ext cx="1093359" cy="43734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DD928-1559-47CB-B4EF-FAC7C78904D0}">
      <dsp:nvSpPr>
        <dsp:cNvPr id="0" name=""/>
        <dsp:cNvSpPr/>
      </dsp:nvSpPr>
      <dsp:spPr>
        <a:xfrm>
          <a:off x="0" y="367492"/>
          <a:ext cx="6269038" cy="1570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DTI is equal to total fixed, recurring monthly debts divided by total monthly gross household income</a:t>
          </a:r>
          <a:br>
            <a:rPr lang="en-US" sz="2200" kern="1200" dirty="0"/>
          </a:br>
          <a:r>
            <a:rPr lang="en-US" sz="2200" kern="1200" dirty="0"/>
            <a:t>= total fixed monthly debts/total gross household income</a:t>
          </a:r>
        </a:p>
      </dsp:txBody>
      <dsp:txXfrm>
        <a:off x="76648" y="444140"/>
        <a:ext cx="6115742" cy="1416844"/>
      </dsp:txXfrm>
    </dsp:sp>
    <dsp:sp modelId="{6A42BD5E-6EBB-496E-B513-95D78464B842}">
      <dsp:nvSpPr>
        <dsp:cNvPr id="0" name=""/>
        <dsp:cNvSpPr/>
      </dsp:nvSpPr>
      <dsp:spPr>
        <a:xfrm>
          <a:off x="0" y="2000992"/>
          <a:ext cx="6269038" cy="15701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Mortgage lenders look at DTI to make sure there is enough money coming in to make payments </a:t>
          </a:r>
        </a:p>
      </dsp:txBody>
      <dsp:txXfrm>
        <a:off x="76648" y="2077640"/>
        <a:ext cx="6115742" cy="1416844"/>
      </dsp:txXfrm>
    </dsp:sp>
    <dsp:sp modelId="{4CD92CF1-8F87-4ADB-840D-E875C315D3EE}">
      <dsp:nvSpPr>
        <dsp:cNvPr id="0" name=""/>
        <dsp:cNvSpPr/>
      </dsp:nvSpPr>
      <dsp:spPr>
        <a:xfrm>
          <a:off x="0" y="3634492"/>
          <a:ext cx="6269038" cy="15701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Most lenders cater to applicants who have a DTI of 50% or lower</a:t>
          </a:r>
        </a:p>
      </dsp:txBody>
      <dsp:txXfrm>
        <a:off x="76648" y="3711140"/>
        <a:ext cx="6115742" cy="141684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345836"/>
          <a:ext cx="6269038" cy="11747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First payment made on mortgage loan, brought to table at time of closing</a:t>
          </a:r>
        </a:p>
      </dsp:txBody>
      <dsp:txXfrm>
        <a:off x="57347" y="403183"/>
        <a:ext cx="6154344" cy="1060059"/>
      </dsp:txXfrm>
    </dsp:sp>
    <dsp:sp modelId="{901F6044-33AC-4458-84DD-A9E17F4A615C}">
      <dsp:nvSpPr>
        <dsp:cNvPr id="0" name=""/>
        <dsp:cNvSpPr/>
      </dsp:nvSpPr>
      <dsp:spPr>
        <a:xfrm>
          <a:off x="0" y="1581069"/>
          <a:ext cx="6269038" cy="11747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Down payment is listed as a percentage of the loan value</a:t>
          </a:r>
          <a:endParaRPr lang="en-US" sz="2100" kern="1200" dirty="0"/>
        </a:p>
      </dsp:txBody>
      <dsp:txXfrm>
        <a:off x="57347" y="1638416"/>
        <a:ext cx="6154344" cy="1060059"/>
      </dsp:txXfrm>
    </dsp:sp>
    <dsp:sp modelId="{741AD911-A135-4A9B-AD49-2DF99C94CD91}">
      <dsp:nvSpPr>
        <dsp:cNvPr id="0" name=""/>
        <dsp:cNvSpPr/>
      </dsp:nvSpPr>
      <dsp:spPr>
        <a:xfrm>
          <a:off x="0" y="2816302"/>
          <a:ext cx="6269038" cy="11747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20% down payment on $100,000 loan means $20,000 will be brought to closing</a:t>
          </a:r>
        </a:p>
      </dsp:txBody>
      <dsp:txXfrm>
        <a:off x="57347" y="2873649"/>
        <a:ext cx="6154344" cy="1060059"/>
      </dsp:txXfrm>
    </dsp:sp>
    <dsp:sp modelId="{FE5D175C-2679-4185-A2FF-53B98E82B11A}">
      <dsp:nvSpPr>
        <dsp:cNvPr id="0" name=""/>
        <dsp:cNvSpPr/>
      </dsp:nvSpPr>
      <dsp:spPr>
        <a:xfrm>
          <a:off x="0" y="4051535"/>
          <a:ext cx="6269038" cy="11747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Most loan types require some kind of down payment, however some types of government-backed loans may allow the purchase of a home with no down payment</a:t>
          </a:r>
          <a:endParaRPr lang="en-US" sz="2100" kern="1200" dirty="0"/>
        </a:p>
      </dsp:txBody>
      <dsp:txXfrm>
        <a:off x="57347" y="4108882"/>
        <a:ext cx="6154344" cy="106005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19282"/>
          <a:ext cx="6269038" cy="27120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Type of insurance that protects lender in the event that the borrower defaults on the loan</a:t>
          </a:r>
        </a:p>
      </dsp:txBody>
      <dsp:txXfrm>
        <a:off x="132392" y="151674"/>
        <a:ext cx="6004254" cy="2447275"/>
      </dsp:txXfrm>
    </dsp:sp>
    <dsp:sp modelId="{06C435C0-6389-46CA-9225-172DDA3E395C}">
      <dsp:nvSpPr>
        <dsp:cNvPr id="0" name=""/>
        <dsp:cNvSpPr/>
      </dsp:nvSpPr>
      <dsp:spPr>
        <a:xfrm>
          <a:off x="0" y="2840782"/>
          <a:ext cx="6269038" cy="27120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If less than a 20% down payment is made, many lenders will require borrower to pay PMI</a:t>
          </a:r>
        </a:p>
      </dsp:txBody>
      <dsp:txXfrm>
        <a:off x="132392" y="2973174"/>
        <a:ext cx="6004254" cy="244727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634113"/>
          <a:ext cx="6269038" cy="13866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Proof that the borrower owns the home</a:t>
          </a:r>
        </a:p>
      </dsp:txBody>
      <dsp:txXfrm>
        <a:off x="67690" y="701803"/>
        <a:ext cx="6133658" cy="1251252"/>
      </dsp:txXfrm>
    </dsp:sp>
    <dsp:sp modelId="{2159F8D7-7C6C-48AC-8DA6-7D01964F57A2}">
      <dsp:nvSpPr>
        <dsp:cNvPr id="0" name=""/>
        <dsp:cNvSpPr/>
      </dsp:nvSpPr>
      <dsp:spPr>
        <a:xfrm>
          <a:off x="0" y="2092746"/>
          <a:ext cx="6269038" cy="138663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title includes a physical description of the property, the names of anyone who owns the property and any liens on the home</a:t>
          </a:r>
          <a:endParaRPr lang="en-US" sz="2500" kern="1200" dirty="0"/>
        </a:p>
      </dsp:txBody>
      <dsp:txXfrm>
        <a:off x="67690" y="2160436"/>
        <a:ext cx="6133658" cy="1251252"/>
      </dsp:txXfrm>
    </dsp:sp>
    <dsp:sp modelId="{5D1A1BAC-44FB-4FEE-BCDE-31437276A905}">
      <dsp:nvSpPr>
        <dsp:cNvPr id="0" name=""/>
        <dsp:cNvSpPr/>
      </dsp:nvSpPr>
      <dsp:spPr>
        <a:xfrm>
          <a:off x="0" y="3551378"/>
          <a:ext cx="6269038" cy="13866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“I’m on the title” refers to some kind of legal ownership of the property</a:t>
          </a:r>
          <a:endParaRPr lang="en-US" sz="2500" kern="1200" dirty="0"/>
        </a:p>
      </dsp:txBody>
      <dsp:txXfrm>
        <a:off x="67690" y="3619068"/>
        <a:ext cx="6133658" cy="125125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190282"/>
          <a:ext cx="6269038" cy="25295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A deed is the physical document that proves ownership of the home</a:t>
          </a:r>
        </a:p>
      </dsp:txBody>
      <dsp:txXfrm>
        <a:off x="123482" y="313764"/>
        <a:ext cx="6022074" cy="2282576"/>
      </dsp:txXfrm>
    </dsp:sp>
    <dsp:sp modelId="{79CFD9E2-E050-4376-B4B4-7F54FAAEDE34}">
      <dsp:nvSpPr>
        <dsp:cNvPr id="0" name=""/>
        <dsp:cNvSpPr/>
      </dsp:nvSpPr>
      <dsp:spPr>
        <a:xfrm>
          <a:off x="0" y="2852302"/>
          <a:ext cx="6269038" cy="25295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The deed is received when the loan is closed</a:t>
          </a:r>
          <a:endParaRPr lang="en-US" sz="4600" kern="1200" dirty="0"/>
        </a:p>
      </dsp:txBody>
      <dsp:txXfrm>
        <a:off x="123482" y="2975784"/>
        <a:ext cx="6022074" cy="228257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263084"/>
          <a:ext cx="6269038" cy="14544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Local property professional who can help you shop for a home more effectively</a:t>
          </a:r>
        </a:p>
      </dsp:txBody>
      <dsp:txXfrm>
        <a:off x="71001" y="334085"/>
        <a:ext cx="6127036" cy="1312454"/>
      </dsp:txXfrm>
    </dsp:sp>
    <dsp:sp modelId="{43CE3AD0-51DF-42BB-9C3F-9C9DDDEBA561}">
      <dsp:nvSpPr>
        <dsp:cNvPr id="0" name=""/>
        <dsp:cNvSpPr/>
      </dsp:nvSpPr>
      <dsp:spPr>
        <a:xfrm>
          <a:off x="0" y="1792421"/>
          <a:ext cx="6269038" cy="14544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Real estate agents can show homes in your price range, draw up offer letters and work with sellers to get a great deal on a home</a:t>
          </a:r>
          <a:endParaRPr lang="en-US" sz="2600" kern="1200" dirty="0"/>
        </a:p>
      </dsp:txBody>
      <dsp:txXfrm>
        <a:off x="71001" y="1863422"/>
        <a:ext cx="6127036" cy="131245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F9E41D-4C68-41C5-8B28-6F58036BAB09}">
      <dsp:nvSpPr>
        <dsp:cNvPr id="0" name=""/>
        <dsp:cNvSpPr/>
      </dsp:nvSpPr>
      <dsp:spPr>
        <a:xfrm>
          <a:off x="1519" y="408185"/>
          <a:ext cx="2740048" cy="754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Seller’s Agents</a:t>
          </a:r>
        </a:p>
      </dsp:txBody>
      <dsp:txXfrm>
        <a:off x="23628" y="430294"/>
        <a:ext cx="2695830" cy="710646"/>
      </dsp:txXfrm>
    </dsp:sp>
    <dsp:sp modelId="{4E57703E-001E-4619-BB64-55B5BF0A4B11}">
      <dsp:nvSpPr>
        <dsp:cNvPr id="0" name=""/>
        <dsp:cNvSpPr/>
      </dsp:nvSpPr>
      <dsp:spPr>
        <a:xfrm>
          <a:off x="275524" y="1163050"/>
          <a:ext cx="274004" cy="846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791"/>
              </a:lnTo>
              <a:lnTo>
                <a:pt x="274004" y="846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28D73E-EBA2-4739-A1E3-170324AF8912}">
      <dsp:nvSpPr>
        <dsp:cNvPr id="0" name=""/>
        <dsp:cNvSpPr/>
      </dsp:nvSpPr>
      <dsp:spPr>
        <a:xfrm>
          <a:off x="549529" y="1544425"/>
          <a:ext cx="1762554" cy="930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work on behalf of sellers </a:t>
          </a:r>
        </a:p>
      </dsp:txBody>
      <dsp:txXfrm>
        <a:off x="576792" y="1571688"/>
        <a:ext cx="1708028" cy="876305"/>
      </dsp:txXfrm>
    </dsp:sp>
    <dsp:sp modelId="{ED4E4876-C163-4E66-81DF-1468CD32BA35}">
      <dsp:nvSpPr>
        <dsp:cNvPr id="0" name=""/>
        <dsp:cNvSpPr/>
      </dsp:nvSpPr>
      <dsp:spPr>
        <a:xfrm>
          <a:off x="3504319" y="408185"/>
          <a:ext cx="2693032" cy="805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Buyer’s Agents</a:t>
          </a:r>
        </a:p>
      </dsp:txBody>
      <dsp:txXfrm>
        <a:off x="3527899" y="431765"/>
        <a:ext cx="2645872" cy="757924"/>
      </dsp:txXfrm>
    </dsp:sp>
    <dsp:sp modelId="{485B0A80-EF02-4DC5-915C-7DC25E470AC5}">
      <dsp:nvSpPr>
        <dsp:cNvPr id="0" name=""/>
        <dsp:cNvSpPr/>
      </dsp:nvSpPr>
      <dsp:spPr>
        <a:xfrm>
          <a:off x="3773622" y="1213269"/>
          <a:ext cx="269303" cy="877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767"/>
              </a:lnTo>
              <a:lnTo>
                <a:pt x="269303" y="8777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8BEA4-9021-4318-B1B2-55444FF6593E}">
      <dsp:nvSpPr>
        <dsp:cNvPr id="0" name=""/>
        <dsp:cNvSpPr/>
      </dsp:nvSpPr>
      <dsp:spPr>
        <a:xfrm>
          <a:off x="4042925" y="1594645"/>
          <a:ext cx="1861870" cy="9927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 work with those shopping for a home</a:t>
          </a:r>
        </a:p>
      </dsp:txBody>
      <dsp:txXfrm>
        <a:off x="4072003" y="1623723"/>
        <a:ext cx="1803714" cy="934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91B254-DEC5-46E0-AE06-4BCF4C21810A}">
      <dsp:nvSpPr>
        <dsp:cNvPr id="0" name=""/>
        <dsp:cNvSpPr/>
      </dsp:nvSpPr>
      <dsp:spPr>
        <a:xfrm>
          <a:off x="0" y="8752"/>
          <a:ext cx="6269038" cy="1790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The starting balance, or the amount that is taken out in a loan</a:t>
          </a:r>
        </a:p>
      </dsp:txBody>
      <dsp:txXfrm>
        <a:off x="87385" y="96137"/>
        <a:ext cx="6094268" cy="1615330"/>
      </dsp:txXfrm>
    </dsp:sp>
    <dsp:sp modelId="{72826DC0-AEE0-4EE6-B3C1-D88634EA762B}">
      <dsp:nvSpPr>
        <dsp:cNvPr id="0" name=""/>
        <dsp:cNvSpPr/>
      </dsp:nvSpPr>
      <dsp:spPr>
        <a:xfrm>
          <a:off x="0" y="1891012"/>
          <a:ext cx="6269038" cy="17901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The principal balance will shrink as payments are made on the loan over time</a:t>
          </a:r>
        </a:p>
      </dsp:txBody>
      <dsp:txXfrm>
        <a:off x="87385" y="1978397"/>
        <a:ext cx="6094268" cy="1615330"/>
      </dsp:txXfrm>
    </dsp:sp>
    <dsp:sp modelId="{7D03D715-F4BC-4EB5-B9C8-6EAC33B40E0F}">
      <dsp:nvSpPr>
        <dsp:cNvPr id="0" name=""/>
        <dsp:cNvSpPr/>
      </dsp:nvSpPr>
      <dsp:spPr>
        <a:xfrm>
          <a:off x="0" y="3773272"/>
          <a:ext cx="6269038" cy="17901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If a loan is taken out for $150,000, the principal amount is $150,000</a:t>
          </a:r>
        </a:p>
      </dsp:txBody>
      <dsp:txXfrm>
        <a:off x="87385" y="3860657"/>
        <a:ext cx="6094268" cy="161533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225112"/>
          <a:ext cx="6269038" cy="1649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A check written to a seller when an offer is made on a home, letting the seller know the offer is serious</a:t>
          </a:r>
          <a:endParaRPr lang="en-US" sz="3000" kern="1200" dirty="0"/>
        </a:p>
      </dsp:txBody>
      <dsp:txXfrm>
        <a:off x="80532" y="305644"/>
        <a:ext cx="6107974" cy="1488636"/>
      </dsp:txXfrm>
    </dsp:sp>
    <dsp:sp modelId="{5D1A1BAC-44FB-4FEE-BCDE-31437276A905}">
      <dsp:nvSpPr>
        <dsp:cNvPr id="0" name=""/>
        <dsp:cNvSpPr/>
      </dsp:nvSpPr>
      <dsp:spPr>
        <a:xfrm>
          <a:off x="0" y="1961212"/>
          <a:ext cx="6269038" cy="16497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Most are equal to 1%-2% of the home’s value</a:t>
          </a:r>
        </a:p>
      </dsp:txBody>
      <dsp:txXfrm>
        <a:off x="80532" y="2041744"/>
        <a:ext cx="6107974" cy="1488636"/>
      </dsp:txXfrm>
    </dsp:sp>
    <dsp:sp modelId="{C01D1702-4D62-4F30-A345-E166E2ACD648}">
      <dsp:nvSpPr>
        <dsp:cNvPr id="0" name=""/>
        <dsp:cNvSpPr/>
      </dsp:nvSpPr>
      <dsp:spPr>
        <a:xfrm>
          <a:off x="0" y="3697312"/>
          <a:ext cx="6269038" cy="16497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If the seller accepts the offer, the earnest money deposit goes towards the down payment at closing</a:t>
          </a:r>
        </a:p>
      </dsp:txBody>
      <dsp:txXfrm>
        <a:off x="80532" y="3777844"/>
        <a:ext cx="6107974" cy="148863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43841"/>
          <a:ext cx="6269038" cy="26975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Identifies specific problems in the home</a:t>
          </a:r>
        </a:p>
      </dsp:txBody>
      <dsp:txXfrm>
        <a:off x="131685" y="175526"/>
        <a:ext cx="6005668" cy="2434211"/>
      </dsp:txXfrm>
    </dsp:sp>
    <dsp:sp modelId="{011AAAE9-29D1-4E33-9AD3-5202489E0617}">
      <dsp:nvSpPr>
        <dsp:cNvPr id="0" name=""/>
        <dsp:cNvSpPr/>
      </dsp:nvSpPr>
      <dsp:spPr>
        <a:xfrm>
          <a:off x="0" y="2830702"/>
          <a:ext cx="6269038" cy="269758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An inspector will walk through the home and test things like heating or cooling systems, light switches, and appliances to see if anything needs to be repaired or replaced</a:t>
          </a:r>
          <a:endParaRPr lang="en-US" sz="3100" kern="1200" dirty="0"/>
        </a:p>
      </dsp:txBody>
      <dsp:txXfrm>
        <a:off x="131685" y="2962387"/>
        <a:ext cx="6005668" cy="2434211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646518"/>
          <a:ext cx="6269038" cy="1113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Settlement costs and fees paid to the lender in exchange for finalizing the loan </a:t>
          </a:r>
        </a:p>
      </dsp:txBody>
      <dsp:txXfrm>
        <a:off x="54373" y="700891"/>
        <a:ext cx="6160292" cy="1005094"/>
      </dsp:txXfrm>
    </dsp:sp>
    <dsp:sp modelId="{47ADFECD-0370-4B49-8B9E-725E61ED5DED}">
      <dsp:nvSpPr>
        <dsp:cNvPr id="0" name=""/>
        <dsp:cNvSpPr/>
      </dsp:nvSpPr>
      <dsp:spPr>
        <a:xfrm>
          <a:off x="0" y="1840998"/>
          <a:ext cx="6269038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 specific costs depend on the location and property type</a:t>
          </a:r>
          <a:endParaRPr lang="en-US" sz="2800" kern="1200" dirty="0"/>
        </a:p>
      </dsp:txBody>
      <dsp:txXfrm>
        <a:off x="54373" y="1895371"/>
        <a:ext cx="6160292" cy="1005094"/>
      </dsp:txXfrm>
    </dsp:sp>
    <dsp:sp modelId="{6205B431-B282-4F29-AFE2-FA8659CA7FFA}">
      <dsp:nvSpPr>
        <dsp:cNvPr id="0" name=""/>
        <dsp:cNvSpPr/>
      </dsp:nvSpPr>
      <dsp:spPr>
        <a:xfrm>
          <a:off x="0" y="3035478"/>
          <a:ext cx="6269038" cy="1113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Closing costs usually equal between 3%-6% of the total value of the loan </a:t>
          </a:r>
          <a:endParaRPr lang="en-US" sz="2800" kern="1200" dirty="0"/>
        </a:p>
      </dsp:txBody>
      <dsp:txXfrm>
        <a:off x="54373" y="3089851"/>
        <a:ext cx="6160292" cy="100509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BBACF-65AC-4178-BD7D-66D41ABAB7F3}">
      <dsp:nvSpPr>
        <dsp:cNvPr id="0" name=""/>
        <dsp:cNvSpPr/>
      </dsp:nvSpPr>
      <dsp:spPr>
        <a:xfrm>
          <a:off x="1001997" y="73"/>
          <a:ext cx="666949" cy="66694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79633-13B8-4C61-A546-3C7E2A784366}">
      <dsp:nvSpPr>
        <dsp:cNvPr id="0" name=""/>
        <dsp:cNvSpPr/>
      </dsp:nvSpPr>
      <dsp:spPr>
        <a:xfrm>
          <a:off x="1144133" y="142210"/>
          <a:ext cx="382675" cy="3826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667D9-369E-48D6-8BE4-937981FA5541}">
      <dsp:nvSpPr>
        <dsp:cNvPr id="0" name=""/>
        <dsp:cNvSpPr/>
      </dsp:nvSpPr>
      <dsp:spPr>
        <a:xfrm>
          <a:off x="788792" y="874760"/>
          <a:ext cx="1093359" cy="43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Appraisal Fees</a:t>
          </a:r>
        </a:p>
      </dsp:txBody>
      <dsp:txXfrm>
        <a:off x="788792" y="874760"/>
        <a:ext cx="1093359" cy="437343"/>
      </dsp:txXfrm>
    </dsp:sp>
    <dsp:sp modelId="{90785D37-B9C0-4274-A86E-3ACA9F9F80A1}">
      <dsp:nvSpPr>
        <dsp:cNvPr id="0" name=""/>
        <dsp:cNvSpPr/>
      </dsp:nvSpPr>
      <dsp:spPr>
        <a:xfrm>
          <a:off x="2286694" y="73"/>
          <a:ext cx="666949" cy="66694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44125-9B87-400E-9E4C-87B2EEA41371}">
      <dsp:nvSpPr>
        <dsp:cNvPr id="0" name=""/>
        <dsp:cNvSpPr/>
      </dsp:nvSpPr>
      <dsp:spPr>
        <a:xfrm>
          <a:off x="2428831" y="142210"/>
          <a:ext cx="382675" cy="3826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560C4-50D3-441D-BC85-9DF543D2DFA0}">
      <dsp:nvSpPr>
        <dsp:cNvPr id="0" name=""/>
        <dsp:cNvSpPr/>
      </dsp:nvSpPr>
      <dsp:spPr>
        <a:xfrm>
          <a:off x="2073489" y="874760"/>
          <a:ext cx="1093359" cy="43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Loan origination fees</a:t>
          </a:r>
        </a:p>
      </dsp:txBody>
      <dsp:txXfrm>
        <a:off x="2073489" y="874760"/>
        <a:ext cx="1093359" cy="437343"/>
      </dsp:txXfrm>
    </dsp:sp>
    <dsp:sp modelId="{C4B2E385-8C46-40DE-A082-87E147EAEC15}">
      <dsp:nvSpPr>
        <dsp:cNvPr id="0" name=""/>
        <dsp:cNvSpPr/>
      </dsp:nvSpPr>
      <dsp:spPr>
        <a:xfrm>
          <a:off x="3571391" y="73"/>
          <a:ext cx="666949" cy="666949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D2699-266B-4B02-A6C5-15DADE6175B7}">
      <dsp:nvSpPr>
        <dsp:cNvPr id="0" name=""/>
        <dsp:cNvSpPr/>
      </dsp:nvSpPr>
      <dsp:spPr>
        <a:xfrm>
          <a:off x="3713528" y="142210"/>
          <a:ext cx="382675" cy="3826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E0C42-FA23-4175-826E-25F900A6AA92}">
      <dsp:nvSpPr>
        <dsp:cNvPr id="0" name=""/>
        <dsp:cNvSpPr/>
      </dsp:nvSpPr>
      <dsp:spPr>
        <a:xfrm>
          <a:off x="3358186" y="874760"/>
          <a:ext cx="1093359" cy="43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Pest inspection fees</a:t>
          </a:r>
        </a:p>
      </dsp:txBody>
      <dsp:txXfrm>
        <a:off x="3358186" y="874760"/>
        <a:ext cx="1093359" cy="43734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54382"/>
          <a:ext cx="6269038" cy="1759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Clauses the buyer includes with the offer to buy a home that asks the seller to pay certain closing costs</a:t>
          </a:r>
        </a:p>
      </dsp:txBody>
      <dsp:txXfrm>
        <a:off x="85900" y="140282"/>
        <a:ext cx="6097238" cy="1587880"/>
      </dsp:txXfrm>
    </dsp:sp>
    <dsp:sp modelId="{8618DBB6-1CD7-435C-B1A0-49FB71CA1724}">
      <dsp:nvSpPr>
        <dsp:cNvPr id="0" name=""/>
        <dsp:cNvSpPr/>
      </dsp:nvSpPr>
      <dsp:spPr>
        <a:xfrm>
          <a:off x="0" y="1906222"/>
          <a:ext cx="6269038" cy="1759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It might be asked that the seller cover things like appraisal fees or the title search</a:t>
          </a:r>
        </a:p>
      </dsp:txBody>
      <dsp:txXfrm>
        <a:off x="85900" y="1992122"/>
        <a:ext cx="6097238" cy="1587880"/>
      </dsp:txXfrm>
    </dsp:sp>
    <dsp:sp modelId="{9EFEEA96-3037-4F8E-8232-08BB184B1E07}">
      <dsp:nvSpPr>
        <dsp:cNvPr id="0" name=""/>
        <dsp:cNvSpPr/>
      </dsp:nvSpPr>
      <dsp:spPr>
        <a:xfrm>
          <a:off x="0" y="3758062"/>
          <a:ext cx="6269038" cy="1759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 </a:t>
          </a:r>
          <a:r>
            <a:rPr lang="en-US" sz="3200" kern="1200" dirty="0"/>
            <a:t>seller can reject the concessions or send a counteroffer with concessions removed</a:t>
          </a:r>
        </a:p>
      </dsp:txBody>
      <dsp:txXfrm>
        <a:off x="85900" y="3843962"/>
        <a:ext cx="6097238" cy="158788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395842"/>
          <a:ext cx="6269038" cy="1539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Escrow accounts are where lenders to hold money for property taxes or homeowner's insurance </a:t>
          </a:r>
        </a:p>
      </dsp:txBody>
      <dsp:txXfrm>
        <a:off x="75163" y="471005"/>
        <a:ext cx="6118712" cy="1389393"/>
      </dsp:txXfrm>
    </dsp:sp>
    <dsp:sp modelId="{5169D3FE-8F84-468C-AEA5-4431FEFC3A95}">
      <dsp:nvSpPr>
        <dsp:cNvPr id="0" name=""/>
        <dsp:cNvSpPr/>
      </dsp:nvSpPr>
      <dsp:spPr>
        <a:xfrm>
          <a:off x="0" y="2016202"/>
          <a:ext cx="6269038" cy="15397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 escrow account allows the borrower to split taxes and insurance over 12 months instead of paying all at once </a:t>
          </a:r>
          <a:endParaRPr lang="en-US" sz="2800" kern="1200" dirty="0"/>
        </a:p>
      </dsp:txBody>
      <dsp:txXfrm>
        <a:off x="75163" y="2091365"/>
        <a:ext cx="6118712" cy="1389393"/>
      </dsp:txXfrm>
    </dsp:sp>
    <dsp:sp modelId="{75FADECC-0917-436E-A51B-A1D1980F053F}">
      <dsp:nvSpPr>
        <dsp:cNvPr id="0" name=""/>
        <dsp:cNvSpPr/>
      </dsp:nvSpPr>
      <dsp:spPr>
        <a:xfrm>
          <a:off x="0" y="3636562"/>
          <a:ext cx="6269038" cy="15397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 lender may add escrow payments to monthly mortgage dues along with principal and interest payments </a:t>
          </a:r>
          <a:endParaRPr lang="en-US" sz="2800" kern="1200" dirty="0"/>
        </a:p>
      </dsp:txBody>
      <dsp:txXfrm>
        <a:off x="75163" y="3711725"/>
        <a:ext cx="6118712" cy="138939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113433"/>
          <a:ext cx="6269038" cy="12866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Optional closing cost where a borrower can pay to “buy” a lower interest rate</a:t>
          </a:r>
        </a:p>
      </dsp:txBody>
      <dsp:txXfrm>
        <a:off x="62808" y="176241"/>
        <a:ext cx="6143422" cy="1161018"/>
      </dsp:txXfrm>
    </dsp:sp>
    <dsp:sp modelId="{FAC7269F-4298-463F-B6CB-494E108A4F6D}">
      <dsp:nvSpPr>
        <dsp:cNvPr id="0" name=""/>
        <dsp:cNvSpPr/>
      </dsp:nvSpPr>
      <dsp:spPr>
        <a:xfrm>
          <a:off x="0" y="1466308"/>
          <a:ext cx="6269038" cy="128663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One discount point is equal to 1% of the loan value. The more purchased, the lower the interest rate will be </a:t>
          </a:r>
          <a:endParaRPr lang="en-US" sz="2300" kern="1200" dirty="0"/>
        </a:p>
      </dsp:txBody>
      <dsp:txXfrm>
        <a:off x="62808" y="1529116"/>
        <a:ext cx="6143422" cy="1161018"/>
      </dsp:txXfrm>
    </dsp:sp>
    <dsp:sp modelId="{9B931117-A307-4BAE-A789-E329847D4F44}">
      <dsp:nvSpPr>
        <dsp:cNvPr id="0" name=""/>
        <dsp:cNvSpPr/>
      </dsp:nvSpPr>
      <dsp:spPr>
        <a:xfrm>
          <a:off x="0" y="2819182"/>
          <a:ext cx="6269038" cy="128663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Discount points must be covered in cash at closing</a:t>
          </a:r>
          <a:endParaRPr lang="en-US" sz="2300" kern="1200" dirty="0"/>
        </a:p>
      </dsp:txBody>
      <dsp:txXfrm>
        <a:off x="62808" y="2881990"/>
        <a:ext cx="6143422" cy="1161018"/>
      </dsp:txXfrm>
    </dsp:sp>
    <dsp:sp modelId="{6220061E-5DD1-4F0A-85EE-8A46D541EBF3}">
      <dsp:nvSpPr>
        <dsp:cNvPr id="0" name=""/>
        <dsp:cNvSpPr/>
      </dsp:nvSpPr>
      <dsp:spPr>
        <a:xfrm>
          <a:off x="0" y="4172056"/>
          <a:ext cx="6269038" cy="12866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Essentially the borrower will pay more upfront but enjoy savings over the life of the loan </a:t>
          </a:r>
          <a:endParaRPr lang="en-US" sz="2300" kern="1200" dirty="0"/>
        </a:p>
      </dsp:txBody>
      <dsp:txXfrm>
        <a:off x="62808" y="4234864"/>
        <a:ext cx="6143422" cy="116101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113433"/>
          <a:ext cx="6269038" cy="12866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Optional closing cost where a borrower can pay to “buy” a lower interest rate</a:t>
          </a:r>
        </a:p>
      </dsp:txBody>
      <dsp:txXfrm>
        <a:off x="62808" y="176241"/>
        <a:ext cx="6143422" cy="1161018"/>
      </dsp:txXfrm>
    </dsp:sp>
    <dsp:sp modelId="{FAC7269F-4298-463F-B6CB-494E108A4F6D}">
      <dsp:nvSpPr>
        <dsp:cNvPr id="0" name=""/>
        <dsp:cNvSpPr/>
      </dsp:nvSpPr>
      <dsp:spPr>
        <a:xfrm>
          <a:off x="0" y="1466308"/>
          <a:ext cx="6269038" cy="128663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One discount point is equal to 1% of the loan value. The more purchased, the lower the interest rate will be </a:t>
          </a:r>
          <a:endParaRPr lang="en-US" sz="2300" kern="1200" dirty="0"/>
        </a:p>
      </dsp:txBody>
      <dsp:txXfrm>
        <a:off x="62808" y="1529116"/>
        <a:ext cx="6143422" cy="1161018"/>
      </dsp:txXfrm>
    </dsp:sp>
    <dsp:sp modelId="{9B931117-A307-4BAE-A789-E329847D4F44}">
      <dsp:nvSpPr>
        <dsp:cNvPr id="0" name=""/>
        <dsp:cNvSpPr/>
      </dsp:nvSpPr>
      <dsp:spPr>
        <a:xfrm>
          <a:off x="0" y="2819182"/>
          <a:ext cx="6269038" cy="128663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Discount points must be covered in cash at closing</a:t>
          </a:r>
          <a:endParaRPr lang="en-US" sz="2300" kern="1200" dirty="0"/>
        </a:p>
      </dsp:txBody>
      <dsp:txXfrm>
        <a:off x="62808" y="2881990"/>
        <a:ext cx="6143422" cy="1161018"/>
      </dsp:txXfrm>
    </dsp:sp>
    <dsp:sp modelId="{6220061E-5DD1-4F0A-85EE-8A46D541EBF3}">
      <dsp:nvSpPr>
        <dsp:cNvPr id="0" name=""/>
        <dsp:cNvSpPr/>
      </dsp:nvSpPr>
      <dsp:spPr>
        <a:xfrm>
          <a:off x="0" y="4172056"/>
          <a:ext cx="6269038" cy="12866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Essentially the borrower will pay more upfront but enjoy savings over the life of the loan </a:t>
          </a:r>
          <a:endParaRPr lang="en-US" sz="2300" kern="1200" dirty="0"/>
        </a:p>
      </dsp:txBody>
      <dsp:txXfrm>
        <a:off x="62808" y="4234864"/>
        <a:ext cx="6143422" cy="1161018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21642"/>
          <a:ext cx="6269038" cy="13109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Common closing cost </a:t>
          </a:r>
        </a:p>
      </dsp:txBody>
      <dsp:txXfrm>
        <a:off x="63994" y="85636"/>
        <a:ext cx="6141050" cy="1182942"/>
      </dsp:txXfrm>
    </dsp:sp>
    <dsp:sp modelId="{A7E8247A-7718-4C9B-B1D1-D76150AAB565}">
      <dsp:nvSpPr>
        <dsp:cNvPr id="0" name=""/>
        <dsp:cNvSpPr/>
      </dsp:nvSpPr>
      <dsp:spPr>
        <a:xfrm>
          <a:off x="0" y="1427612"/>
          <a:ext cx="6269038" cy="13109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Title insurance protects against outside claims to the property </a:t>
          </a:r>
          <a:endParaRPr lang="en-US" sz="3300" kern="1200" dirty="0"/>
        </a:p>
      </dsp:txBody>
      <dsp:txXfrm>
        <a:off x="63994" y="1491606"/>
        <a:ext cx="6141050" cy="1182942"/>
      </dsp:txXfrm>
    </dsp:sp>
    <dsp:sp modelId="{844947CF-8AD1-4E03-BF07-5EE2718B7A0E}">
      <dsp:nvSpPr>
        <dsp:cNvPr id="0" name=""/>
        <dsp:cNvSpPr/>
      </dsp:nvSpPr>
      <dsp:spPr>
        <a:xfrm>
          <a:off x="0" y="2833582"/>
          <a:ext cx="6269038" cy="13109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A single payment at closing</a:t>
          </a:r>
          <a:endParaRPr lang="en-US" sz="3300" kern="1200" dirty="0"/>
        </a:p>
      </dsp:txBody>
      <dsp:txXfrm>
        <a:off x="63994" y="2897576"/>
        <a:ext cx="6141050" cy="1182942"/>
      </dsp:txXfrm>
    </dsp:sp>
    <dsp:sp modelId="{0BCA2050-1867-498E-8A20-279877EEFCC1}">
      <dsp:nvSpPr>
        <dsp:cNvPr id="0" name=""/>
        <dsp:cNvSpPr/>
      </dsp:nvSpPr>
      <dsp:spPr>
        <a:xfrm>
          <a:off x="0" y="4239552"/>
          <a:ext cx="6269038" cy="13109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Protects the owner for as long as they own the home </a:t>
          </a:r>
          <a:endParaRPr lang="en-US" sz="3300" kern="1200" dirty="0"/>
        </a:p>
      </dsp:txBody>
      <dsp:txXfrm>
        <a:off x="63994" y="4303546"/>
        <a:ext cx="6141050" cy="1182942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2BD5E-6EBB-496E-B513-95D78464B842}">
      <dsp:nvSpPr>
        <dsp:cNvPr id="0" name=""/>
        <dsp:cNvSpPr/>
      </dsp:nvSpPr>
      <dsp:spPr>
        <a:xfrm>
          <a:off x="0" y="529498"/>
          <a:ext cx="6269038" cy="14544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Document that shows the final terms of the loan </a:t>
          </a:r>
        </a:p>
      </dsp:txBody>
      <dsp:txXfrm>
        <a:off x="71001" y="600499"/>
        <a:ext cx="6127036" cy="1312454"/>
      </dsp:txXfrm>
    </dsp:sp>
    <dsp:sp modelId="{25DD499F-1841-4AA0-A923-826C3014023B}">
      <dsp:nvSpPr>
        <dsp:cNvPr id="0" name=""/>
        <dsp:cNvSpPr/>
      </dsp:nvSpPr>
      <dsp:spPr>
        <a:xfrm>
          <a:off x="0" y="2058834"/>
          <a:ext cx="6269038" cy="145445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Includes interest rate, loan principal, and closing costs that must be paid </a:t>
          </a:r>
          <a:endParaRPr lang="en-US" sz="2600" kern="1200" dirty="0"/>
        </a:p>
      </dsp:txBody>
      <dsp:txXfrm>
        <a:off x="71001" y="2129835"/>
        <a:ext cx="6127036" cy="1312454"/>
      </dsp:txXfrm>
    </dsp:sp>
    <dsp:sp modelId="{398DBAE8-1943-492B-9C25-6162B5C7B6BA}">
      <dsp:nvSpPr>
        <dsp:cNvPr id="0" name=""/>
        <dsp:cNvSpPr/>
      </dsp:nvSpPr>
      <dsp:spPr>
        <a:xfrm>
          <a:off x="0" y="3588170"/>
          <a:ext cx="6269038" cy="145445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Lender is legally required to give the borrower at least 3 days to review the closing disclosure before signing on the loan </a:t>
          </a:r>
          <a:endParaRPr lang="en-US" sz="2600" kern="1200" dirty="0"/>
        </a:p>
      </dsp:txBody>
      <dsp:txXfrm>
        <a:off x="71001" y="3659171"/>
        <a:ext cx="6127036" cy="1312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0D49A-1D18-41B3-ADF4-F967BC21603F}">
      <dsp:nvSpPr>
        <dsp:cNvPr id="0" name=""/>
        <dsp:cNvSpPr/>
      </dsp:nvSpPr>
      <dsp:spPr>
        <a:xfrm>
          <a:off x="0" y="54382"/>
          <a:ext cx="6269038" cy="1759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Interest rate on loan amount that is paid on an annual basis, plus any additional lender fees </a:t>
          </a:r>
        </a:p>
      </dsp:txBody>
      <dsp:txXfrm>
        <a:off x="85900" y="140282"/>
        <a:ext cx="6097238" cy="1587880"/>
      </dsp:txXfrm>
    </dsp:sp>
    <dsp:sp modelId="{B837976E-8E61-414B-AC4B-38A3FC84D6DC}">
      <dsp:nvSpPr>
        <dsp:cNvPr id="0" name=""/>
        <dsp:cNvSpPr/>
      </dsp:nvSpPr>
      <dsp:spPr>
        <a:xfrm>
          <a:off x="0" y="1906222"/>
          <a:ext cx="6269038" cy="1759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Usually expressed as a percentage </a:t>
          </a:r>
        </a:p>
      </dsp:txBody>
      <dsp:txXfrm>
        <a:off x="85900" y="1992122"/>
        <a:ext cx="6097238" cy="1587880"/>
      </dsp:txXfrm>
    </dsp:sp>
    <dsp:sp modelId="{45510745-E109-4246-B7B9-71C1F6759EAD}">
      <dsp:nvSpPr>
        <dsp:cNvPr id="0" name=""/>
        <dsp:cNvSpPr/>
      </dsp:nvSpPr>
      <dsp:spPr>
        <a:xfrm>
          <a:off x="0" y="3758062"/>
          <a:ext cx="6269038" cy="1759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APR includes fees</a:t>
          </a:r>
        </a:p>
      </dsp:txBody>
      <dsp:txXfrm>
        <a:off x="85900" y="3843962"/>
        <a:ext cx="6097238" cy="15878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32EDE-CBEA-4D68-8316-2DCC3748EB96}">
      <dsp:nvSpPr>
        <dsp:cNvPr id="0" name=""/>
        <dsp:cNvSpPr/>
      </dsp:nvSpPr>
      <dsp:spPr>
        <a:xfrm>
          <a:off x="0" y="8752"/>
          <a:ext cx="6269038" cy="1790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The number of years the loan will be paid on until fully paid off</a:t>
          </a:r>
        </a:p>
      </dsp:txBody>
      <dsp:txXfrm>
        <a:off x="87385" y="96137"/>
        <a:ext cx="6094268" cy="1615330"/>
      </dsp:txXfrm>
    </dsp:sp>
    <dsp:sp modelId="{0B59A2BE-9454-4BA2-AF1D-46BF960E48BF}">
      <dsp:nvSpPr>
        <dsp:cNvPr id="0" name=""/>
        <dsp:cNvSpPr/>
      </dsp:nvSpPr>
      <dsp:spPr>
        <a:xfrm>
          <a:off x="0" y="1891012"/>
          <a:ext cx="6269038" cy="17901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 15-year term means monthly payments will be made for 15 years before the loan matures </a:t>
          </a:r>
        </a:p>
      </dsp:txBody>
      <dsp:txXfrm>
        <a:off x="87385" y="1978397"/>
        <a:ext cx="6094268" cy="1615330"/>
      </dsp:txXfrm>
    </dsp:sp>
    <dsp:sp modelId="{FB00350D-5F36-44DC-8487-8D2869F1A055}">
      <dsp:nvSpPr>
        <dsp:cNvPr id="0" name=""/>
        <dsp:cNvSpPr/>
      </dsp:nvSpPr>
      <dsp:spPr>
        <a:xfrm>
          <a:off x="0" y="3773272"/>
          <a:ext cx="6269038" cy="17901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The most common terms are 15, and 30</a:t>
          </a:r>
        </a:p>
      </dsp:txBody>
      <dsp:txXfrm>
        <a:off x="87385" y="3860657"/>
        <a:ext cx="6094268" cy="16153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83972-1F77-4934-9FD8-F9CE55E1B30B}">
      <dsp:nvSpPr>
        <dsp:cNvPr id="0" name=""/>
        <dsp:cNvSpPr/>
      </dsp:nvSpPr>
      <dsp:spPr>
        <a:xfrm>
          <a:off x="0" y="377559"/>
          <a:ext cx="6269038" cy="15634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Process of how payments spread out over time</a:t>
          </a:r>
        </a:p>
      </dsp:txBody>
      <dsp:txXfrm>
        <a:off x="76320" y="453879"/>
        <a:ext cx="6116398" cy="1410788"/>
      </dsp:txXfrm>
    </dsp:sp>
    <dsp:sp modelId="{0980F93D-EA45-4E55-982A-9EDA7D33470A}">
      <dsp:nvSpPr>
        <dsp:cNvPr id="0" name=""/>
        <dsp:cNvSpPr/>
      </dsp:nvSpPr>
      <dsp:spPr>
        <a:xfrm>
          <a:off x="0" y="2004348"/>
          <a:ext cx="6269038" cy="15634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An amortization schedule can reflect consistent monthly payments and keep the borrower on track to pay off the loan within the term</a:t>
          </a:r>
        </a:p>
      </dsp:txBody>
      <dsp:txXfrm>
        <a:off x="76320" y="2080668"/>
        <a:ext cx="6116398" cy="1410788"/>
      </dsp:txXfrm>
    </dsp:sp>
    <dsp:sp modelId="{23AB1615-7063-415C-B405-38B6F8DCB3DF}">
      <dsp:nvSpPr>
        <dsp:cNvPr id="0" name=""/>
        <dsp:cNvSpPr/>
      </dsp:nvSpPr>
      <dsp:spPr>
        <a:xfrm>
          <a:off x="0" y="3631136"/>
          <a:ext cx="6269038" cy="15634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At first, a percentage of payment goes toward interest and a percentage goes toward the loan principal. However, as the borrower chips away at the principal over time, they will pay less in interest</a:t>
          </a:r>
        </a:p>
      </dsp:txBody>
      <dsp:txXfrm>
        <a:off x="76320" y="3707456"/>
        <a:ext cx="6116398" cy="14107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20E60-D621-45E8-9EE0-6EF2998003EF}">
      <dsp:nvSpPr>
        <dsp:cNvPr id="0" name=""/>
        <dsp:cNvSpPr/>
      </dsp:nvSpPr>
      <dsp:spPr>
        <a:xfrm>
          <a:off x="0" y="566572"/>
          <a:ext cx="6269038" cy="1429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Document that tells how much can be taken out in a home loan, based off of criteria like credit score, income and assets</a:t>
          </a:r>
        </a:p>
      </dsp:txBody>
      <dsp:txXfrm>
        <a:off x="69794" y="636366"/>
        <a:ext cx="6129450" cy="1290152"/>
      </dsp:txXfrm>
    </dsp:sp>
    <dsp:sp modelId="{4DA37B8A-8F81-480F-A1C3-D1D2A8113200}">
      <dsp:nvSpPr>
        <dsp:cNvPr id="0" name=""/>
        <dsp:cNvSpPr/>
      </dsp:nvSpPr>
      <dsp:spPr>
        <a:xfrm>
          <a:off x="0" y="2071192"/>
          <a:ext cx="6269038" cy="14297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Based on the information provided lenders can determine how much a borrower qualifies for in a home</a:t>
          </a:r>
        </a:p>
      </dsp:txBody>
      <dsp:txXfrm>
        <a:off x="69794" y="2140986"/>
        <a:ext cx="6129450" cy="1290152"/>
      </dsp:txXfrm>
    </dsp:sp>
    <dsp:sp modelId="{06ECB3F8-4ED9-487B-AEDA-C3631730A8D5}">
      <dsp:nvSpPr>
        <dsp:cNvPr id="0" name=""/>
        <dsp:cNvSpPr/>
      </dsp:nvSpPr>
      <dsp:spPr>
        <a:xfrm>
          <a:off x="0" y="3575812"/>
          <a:ext cx="6269038" cy="14297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Preapprovals are more reliable than prequalifications</a:t>
          </a:r>
        </a:p>
      </dsp:txBody>
      <dsp:txXfrm>
        <a:off x="69794" y="3645606"/>
        <a:ext cx="6129450" cy="12901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84ACD-5980-4FFA-B644-5A1DB9C312F9}">
      <dsp:nvSpPr>
        <dsp:cNvPr id="0" name=""/>
        <dsp:cNvSpPr/>
      </dsp:nvSpPr>
      <dsp:spPr>
        <a:xfrm>
          <a:off x="0" y="57785"/>
          <a:ext cx="6269038" cy="19150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Anything owned that has a cash value</a:t>
          </a:r>
        </a:p>
      </dsp:txBody>
      <dsp:txXfrm>
        <a:off x="93486" y="151271"/>
        <a:ext cx="6082066" cy="1728094"/>
      </dsp:txXfrm>
    </dsp:sp>
    <dsp:sp modelId="{D7B77EA0-B439-4524-898A-41E38DFC03CC}">
      <dsp:nvSpPr>
        <dsp:cNvPr id="0" name=""/>
        <dsp:cNvSpPr/>
      </dsp:nvSpPr>
      <dsp:spPr>
        <a:xfrm>
          <a:off x="0" y="2027916"/>
          <a:ext cx="6269038" cy="22738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Lenders verify assets to ensure that the borrower has enough money in savings and investments to cover the mortgage in the case of a financial emergency. </a:t>
          </a:r>
        </a:p>
      </dsp:txBody>
      <dsp:txXfrm>
        <a:off x="111001" y="2138917"/>
        <a:ext cx="6047036" cy="20518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BBACF-65AC-4178-BD7D-66D41ABAB7F3}">
      <dsp:nvSpPr>
        <dsp:cNvPr id="0" name=""/>
        <dsp:cNvSpPr/>
      </dsp:nvSpPr>
      <dsp:spPr>
        <a:xfrm>
          <a:off x="182070" y="300862"/>
          <a:ext cx="555433" cy="55543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79633-13B8-4C61-A546-3C7E2A784366}">
      <dsp:nvSpPr>
        <dsp:cNvPr id="0" name=""/>
        <dsp:cNvSpPr/>
      </dsp:nvSpPr>
      <dsp:spPr>
        <a:xfrm>
          <a:off x="300441" y="419233"/>
          <a:ext cx="318691" cy="3186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667D9-369E-48D6-8BE4-937981FA5541}">
      <dsp:nvSpPr>
        <dsp:cNvPr id="0" name=""/>
        <dsp:cNvSpPr/>
      </dsp:nvSpPr>
      <dsp:spPr>
        <a:xfrm>
          <a:off x="4514" y="1029300"/>
          <a:ext cx="910546" cy="36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Checking and savings accounts</a:t>
          </a:r>
        </a:p>
      </dsp:txBody>
      <dsp:txXfrm>
        <a:off x="4514" y="1029300"/>
        <a:ext cx="910546" cy="364218"/>
      </dsp:txXfrm>
    </dsp:sp>
    <dsp:sp modelId="{90785D37-B9C0-4274-A86E-3ACA9F9F80A1}">
      <dsp:nvSpPr>
        <dsp:cNvPr id="0" name=""/>
        <dsp:cNvSpPr/>
      </dsp:nvSpPr>
      <dsp:spPr>
        <a:xfrm>
          <a:off x="1251963" y="300862"/>
          <a:ext cx="555433" cy="55543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C44125-9B87-400E-9E4C-87B2EEA41371}">
      <dsp:nvSpPr>
        <dsp:cNvPr id="0" name=""/>
        <dsp:cNvSpPr/>
      </dsp:nvSpPr>
      <dsp:spPr>
        <a:xfrm>
          <a:off x="1370334" y="419233"/>
          <a:ext cx="318691" cy="3186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560C4-50D3-441D-BC85-9DF543D2DFA0}">
      <dsp:nvSpPr>
        <dsp:cNvPr id="0" name=""/>
        <dsp:cNvSpPr/>
      </dsp:nvSpPr>
      <dsp:spPr>
        <a:xfrm>
          <a:off x="1074406" y="1029300"/>
          <a:ext cx="910546" cy="36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401(k) and IRA accounts</a:t>
          </a:r>
        </a:p>
      </dsp:txBody>
      <dsp:txXfrm>
        <a:off x="1074406" y="1029300"/>
        <a:ext cx="910546" cy="364218"/>
      </dsp:txXfrm>
    </dsp:sp>
    <dsp:sp modelId="{C4B2E385-8C46-40DE-A082-87E147EAEC15}">
      <dsp:nvSpPr>
        <dsp:cNvPr id="0" name=""/>
        <dsp:cNvSpPr/>
      </dsp:nvSpPr>
      <dsp:spPr>
        <a:xfrm>
          <a:off x="2321855" y="300862"/>
          <a:ext cx="555433" cy="55543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D2699-266B-4B02-A6C5-15DADE6175B7}">
      <dsp:nvSpPr>
        <dsp:cNvPr id="0" name=""/>
        <dsp:cNvSpPr/>
      </dsp:nvSpPr>
      <dsp:spPr>
        <a:xfrm>
          <a:off x="2440227" y="419233"/>
          <a:ext cx="318691" cy="3186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E0C42-FA23-4175-826E-25F900A6AA92}">
      <dsp:nvSpPr>
        <dsp:cNvPr id="0" name=""/>
        <dsp:cNvSpPr/>
      </dsp:nvSpPr>
      <dsp:spPr>
        <a:xfrm>
          <a:off x="2144299" y="1029300"/>
          <a:ext cx="910546" cy="36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Certificates of Deposit (CDs)</a:t>
          </a:r>
        </a:p>
      </dsp:txBody>
      <dsp:txXfrm>
        <a:off x="2144299" y="1029300"/>
        <a:ext cx="910546" cy="364218"/>
      </dsp:txXfrm>
    </dsp:sp>
    <dsp:sp modelId="{DE565EBE-0AB3-4058-8A02-8A3EAD779B32}">
      <dsp:nvSpPr>
        <dsp:cNvPr id="0" name=""/>
        <dsp:cNvSpPr/>
      </dsp:nvSpPr>
      <dsp:spPr>
        <a:xfrm>
          <a:off x="3391748" y="300862"/>
          <a:ext cx="555433" cy="55543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FDE7AF-1576-4C7F-8595-8DE06FCD2B5A}">
      <dsp:nvSpPr>
        <dsp:cNvPr id="0" name=""/>
        <dsp:cNvSpPr/>
      </dsp:nvSpPr>
      <dsp:spPr>
        <a:xfrm>
          <a:off x="3510119" y="419233"/>
          <a:ext cx="318691" cy="3186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3A22F-2319-47D1-9830-3CCED786FCBD}">
      <dsp:nvSpPr>
        <dsp:cNvPr id="0" name=""/>
        <dsp:cNvSpPr/>
      </dsp:nvSpPr>
      <dsp:spPr>
        <a:xfrm>
          <a:off x="3214191" y="1029300"/>
          <a:ext cx="910546" cy="36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Stocks</a:t>
          </a:r>
        </a:p>
      </dsp:txBody>
      <dsp:txXfrm>
        <a:off x="3214191" y="1029300"/>
        <a:ext cx="910546" cy="364218"/>
      </dsp:txXfrm>
    </dsp:sp>
    <dsp:sp modelId="{8E240042-6019-4AE3-9103-FD7842D2BCF0}">
      <dsp:nvSpPr>
        <dsp:cNvPr id="0" name=""/>
        <dsp:cNvSpPr/>
      </dsp:nvSpPr>
      <dsp:spPr>
        <a:xfrm>
          <a:off x="4461641" y="300862"/>
          <a:ext cx="555433" cy="55543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3F9D4-5838-4017-BB45-B201464FC01F}">
      <dsp:nvSpPr>
        <dsp:cNvPr id="0" name=""/>
        <dsp:cNvSpPr/>
      </dsp:nvSpPr>
      <dsp:spPr>
        <a:xfrm>
          <a:off x="4580012" y="419233"/>
          <a:ext cx="318691" cy="3186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2CF61-EBF0-47BB-8599-D7B18466C223}">
      <dsp:nvSpPr>
        <dsp:cNvPr id="0" name=""/>
        <dsp:cNvSpPr/>
      </dsp:nvSpPr>
      <dsp:spPr>
        <a:xfrm>
          <a:off x="4284084" y="1029300"/>
          <a:ext cx="910546" cy="36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Bonds</a:t>
          </a:r>
        </a:p>
      </dsp:txBody>
      <dsp:txXfrm>
        <a:off x="4284084" y="1029300"/>
        <a:ext cx="910546" cy="364218"/>
      </dsp:txXfrm>
    </dsp:sp>
    <dsp:sp modelId="{A5511399-4C1D-4166-BD53-44BA1304161F}">
      <dsp:nvSpPr>
        <dsp:cNvPr id="0" name=""/>
        <dsp:cNvSpPr/>
      </dsp:nvSpPr>
      <dsp:spPr>
        <a:xfrm>
          <a:off x="5531533" y="300862"/>
          <a:ext cx="555433" cy="55543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45B4A-5043-4A23-A1FA-0E40B0EC4267}">
      <dsp:nvSpPr>
        <dsp:cNvPr id="0" name=""/>
        <dsp:cNvSpPr/>
      </dsp:nvSpPr>
      <dsp:spPr>
        <a:xfrm>
          <a:off x="5649904" y="419233"/>
          <a:ext cx="318691" cy="3186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A03083-78F6-41DC-A7FD-FEF869705BE7}">
      <dsp:nvSpPr>
        <dsp:cNvPr id="0" name=""/>
        <dsp:cNvSpPr/>
      </dsp:nvSpPr>
      <dsp:spPr>
        <a:xfrm>
          <a:off x="5353977" y="1029300"/>
          <a:ext cx="910546" cy="36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Mutual funds</a:t>
          </a:r>
        </a:p>
      </dsp:txBody>
      <dsp:txXfrm>
        <a:off x="5353977" y="1029300"/>
        <a:ext cx="910546" cy="3642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1D8270-2D62-4A17-882E-578945600E25}">
      <dsp:nvSpPr>
        <dsp:cNvPr id="0" name=""/>
        <dsp:cNvSpPr/>
      </dsp:nvSpPr>
      <dsp:spPr>
        <a:xfrm>
          <a:off x="0" y="19442"/>
          <a:ext cx="6269038" cy="10628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Type of loan with an interest rate that varies depending on how market rates move </a:t>
          </a:r>
        </a:p>
      </dsp:txBody>
      <dsp:txXfrm>
        <a:off x="51885" y="71327"/>
        <a:ext cx="6165268" cy="959101"/>
      </dsp:txXfrm>
    </dsp:sp>
    <dsp:sp modelId="{0C2E52D9-BDF8-4E22-9BFC-52537049F482}">
      <dsp:nvSpPr>
        <dsp:cNvPr id="0" name=""/>
        <dsp:cNvSpPr/>
      </dsp:nvSpPr>
      <dsp:spPr>
        <a:xfrm>
          <a:off x="0" y="1137034"/>
          <a:ext cx="6269038" cy="10628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After signing onto an ARM, there is a short period of fixed interest known as the introductory period. The introductory period can last up to 10 years</a:t>
          </a:r>
        </a:p>
      </dsp:txBody>
      <dsp:txXfrm>
        <a:off x="51885" y="1188919"/>
        <a:ext cx="6165268" cy="959101"/>
      </dsp:txXfrm>
    </dsp:sp>
    <dsp:sp modelId="{FC4BF904-BBD3-4C49-AC89-2AE5BCF1D606}">
      <dsp:nvSpPr>
        <dsp:cNvPr id="0" name=""/>
        <dsp:cNvSpPr/>
      </dsp:nvSpPr>
      <dsp:spPr>
        <a:xfrm>
          <a:off x="0" y="2254626"/>
          <a:ext cx="6269038" cy="10628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The interest rate during the introductory period is usually lower than what is offered with a fixed-rate loan</a:t>
          </a:r>
        </a:p>
      </dsp:txBody>
      <dsp:txXfrm>
        <a:off x="51885" y="2306511"/>
        <a:ext cx="6165268" cy="959101"/>
      </dsp:txXfrm>
    </dsp:sp>
    <dsp:sp modelId="{BB7AD118-2CFD-4835-B1B1-41DBFE6A2EF4}">
      <dsp:nvSpPr>
        <dsp:cNvPr id="0" name=""/>
        <dsp:cNvSpPr/>
      </dsp:nvSpPr>
      <dsp:spPr>
        <a:xfrm>
          <a:off x="0" y="3372218"/>
          <a:ext cx="6269038" cy="106287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Once the introductory period expires, the interest rate follows the market interest rates</a:t>
          </a:r>
        </a:p>
      </dsp:txBody>
      <dsp:txXfrm>
        <a:off x="51885" y="3424103"/>
        <a:ext cx="6165268" cy="959101"/>
      </dsp:txXfrm>
    </dsp:sp>
    <dsp:sp modelId="{2CB12D47-CDB8-4F3D-ABBF-4A1AB17B74E4}">
      <dsp:nvSpPr>
        <dsp:cNvPr id="0" name=""/>
        <dsp:cNvSpPr/>
      </dsp:nvSpPr>
      <dsp:spPr>
        <a:xfrm>
          <a:off x="0" y="4489810"/>
          <a:ext cx="6269038" cy="106287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ARMs have caps in place that limit the total amount that interest can rise or fall over the course of the loan</a:t>
          </a:r>
        </a:p>
      </dsp:txBody>
      <dsp:txXfrm>
        <a:off x="51885" y="4541695"/>
        <a:ext cx="6165268" cy="959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1EBB7-0770-4BE0-A052-B60C3369452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96573-370C-4D9C-A0D8-37B77504D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5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A5EEA-7B5C-4A49-B8C7-29AA559ED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7A783-8781-4BA2-A60A-917740BB0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77274-3E5F-44F3-8AF7-F5853EEBF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AAB1-E4B2-4A9A-AB4C-1B3D0F48EC33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CD358-DB8D-43BF-A41F-FED49A3C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A6FEE-C322-4729-BFFF-BC6D0C7D4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1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973E4-F56E-4510-B9EB-31820A8A3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5C4DC-F2FA-46F4-8EF2-40E2690D2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B19D1-2B5F-4AA2-AB18-331958A8F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915D-52AC-4C0E-B7B5-88A6E147AF97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5FDE5-2A57-464F-B88A-7110280FF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63B4F-0351-42F3-89F4-6DE1A350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6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F41C47-330E-4884-AEDD-BB11AA498B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AB5DB-3BEC-4137-93C4-358EA1E31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5A3BE-C30C-409F-94B3-B90AE466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9B8E-4C43-4E69-A590-6189969595AA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D57A7-2524-441A-906E-BEF58D711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882D7-6E8C-4E01-820F-A5BED129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B28D9-FDEA-4F12-846C-1BAD4238E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068F1-15BE-43BA-99A5-6EC2F1517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37DCA-3C56-4E1B-A4F2-5A6798EC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801F-9C99-4CEC-A66F-F79BC3943F0E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C4867-8C44-450C-ACB5-5FFA7B59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C147E-D758-46FF-B396-0753C66F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DD37-2604-48E4-876A-92BF39AC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87DE7-CC28-4987-AFD1-086901908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FAE68-6646-4945-8380-479314A3F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BDAA3-65C2-4987-A02B-54231D184C6C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3F426-DB9F-4349-9798-86EFBAD3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3275D-13FD-49A8-BB9D-16769DF5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3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AEBC5-EFFF-4CDA-B071-BF00CED77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1C64A-3D90-417C-BC74-52BAEF2E0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A629A-FC13-462E-86B0-5BA414951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E2443-42AF-43D9-8C4C-9B8E4281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44FB7-ABD1-4F1E-B9DD-80268C8C8E64}" type="datetime1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59F1E-204F-4C04-B53E-31181DA4E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FA464-7C94-48F0-9A7D-7D98BC14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0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7A33F-167D-4889-9A1A-9C7274C1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745A4-DDD3-45F7-A4E7-71FF2AFF8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77DA2-3B84-4AA7-B8F1-87928BC17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3433F8-8635-4FB9-9950-51A754843C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B9D2FF-0733-4C56-92AF-DC35F2095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66407C-2D9D-4391-B474-A55A23B67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E2C94-0A16-4A4E-88F8-BF53A650CDCE}" type="datetime1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EB3CEE-6331-45D7-A219-7B162ED0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BA1A0-A63C-4CB4-AA7F-666D1D85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6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FA889-BD06-4D3D-A0D3-4A26ABFE2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8CCAD9-2A34-46AD-A301-FA7A2E873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D9FC8-64A7-4F27-819A-C2C6025D441A}" type="datetime1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3D20F-8D99-4143-AA87-0DB53B00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887B9B-76D0-43E4-919B-12E8330D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1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FE7006-DA82-411E-AC4D-B6F6FE935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5E65-DD55-4A58-9C33-ADA4B2B760DF}" type="datetime1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24099-F567-45B1-B37E-F9BC28FE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694E20-0C43-4B17-A787-8640B094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5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75B5E-80EB-48CC-8983-A1323AB51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13089-26F4-4946-A966-3756F93F8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599E9-DB48-4C4E-AC8A-1F838E15A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C6AEB-4C3C-4CEF-86F3-4CF114CFF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A0E0-1E8F-4AFD-9190-66D13B77B201}" type="datetime1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FF7BA-74D5-482B-B796-E811BD4E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316AB-2806-40FA-84AE-054CDE39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9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4AEE8-8C21-4487-95CB-98E77C0B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83A87D-B1A4-48B3-937C-480612EAA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03E491-516D-452E-B9BF-11FD1F1DD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15B9E-4B8C-45E1-93E0-B288066B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285A1-A072-4B0A-811E-A8DE95616959}" type="datetime1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7EC38-5AF8-4D9D-8BE3-4DE2722E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7F3F-F343-4241-AA03-CFF4CBE88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2338C-0BE4-4061-AD27-1FFB73C76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36E79-BF16-4A05-BF78-63C53D2C5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573C5-C4EC-41B4-B2F3-0DB75CD00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54264-4225-40D8-B866-81F84E3BC167}" type="datetime1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3ACE4-2ADC-419D-AE2C-0999CD91A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21A2D-0616-4BA1-9692-F27AE3EA7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F620-EB6E-47AB-99F8-84E1D1EA8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1175E4-BE4B-4209-ACF5-62D3A475D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5"/>
            <a:ext cx="9605948" cy="2318665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Mortgage Terms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026A0-9B48-4239-A083-C0814CE5D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40" y="3031860"/>
            <a:ext cx="8937522" cy="10593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Presented By: Giselle Marlo</a:t>
            </a:r>
          </a:p>
          <a:p>
            <a:r>
              <a:rPr lang="en-US" dirty="0">
                <a:solidFill>
                  <a:srgbClr val="FFFFFF"/>
                </a:solidFill>
              </a:rPr>
              <a:t>Back </a:t>
            </a:r>
            <a:r>
              <a:rPr lang="en-US">
                <a:solidFill>
                  <a:srgbClr val="FFFFFF"/>
                </a:solidFill>
              </a:rPr>
              <a:t>Bay Lending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Graphic 8" descr="Mortgage with solid fill">
            <a:extLst>
              <a:ext uri="{FF2B5EF4-FFF2-40B4-BE49-F238E27FC236}">
                <a16:creationId xmlns:a16="http://schemas.microsoft.com/office/drawing/2014/main" id="{0CCBD142-5BCE-4C3C-A35F-E31D68179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506089" y="4805363"/>
            <a:ext cx="1179824" cy="117982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B5F48-6103-4B2F-9AD7-4BFB9624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35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756781-6259-4C2E-B348-44C813557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FIXED-RATE MORTGAGE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58AE5-3F5A-4019-9E8D-91488CCD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946E8F-0274-4EB7-9363-AD120D96ABD6}"/>
              </a:ext>
            </a:extLst>
          </p:cNvPr>
          <p:cNvSpPr txBox="1"/>
          <p:nvPr/>
        </p:nvSpPr>
        <p:spPr>
          <a:xfrm>
            <a:off x="6096000" y="6176963"/>
            <a:ext cx="3705225" cy="450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63FEE51-0168-476D-9885-428F858AFA41}"/>
              </a:ext>
            </a:extLst>
          </p:cNvPr>
          <p:cNvGrpSpPr/>
          <p:nvPr/>
        </p:nvGrpSpPr>
        <p:grpSpPr>
          <a:xfrm>
            <a:off x="5257553" y="581025"/>
            <a:ext cx="6291510" cy="5633357"/>
            <a:chOff x="5257553" y="643618"/>
            <a:chExt cx="6291510" cy="5570764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2F8C62CC-5235-4F60-A833-7BBD8707879D}"/>
                </a:ext>
              </a:extLst>
            </p:cNvPr>
            <p:cNvSpPr/>
            <p:nvPr/>
          </p:nvSpPr>
          <p:spPr>
            <a:xfrm>
              <a:off x="5280025" y="643618"/>
              <a:ext cx="6269038" cy="159164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595517D-D7FA-4188-A1F0-66144B846DB4}"/>
                </a:ext>
              </a:extLst>
            </p:cNvPr>
            <p:cNvSpPr/>
            <p:nvPr/>
          </p:nvSpPr>
          <p:spPr>
            <a:xfrm>
              <a:off x="5280025" y="643618"/>
              <a:ext cx="6269038" cy="1591647"/>
            </a:xfrm>
            <a:custGeom>
              <a:avLst/>
              <a:gdLst>
                <a:gd name="connsiteX0" fmla="*/ 0 w 4430685"/>
                <a:gd name="connsiteY0" fmla="*/ 0 h 1591647"/>
                <a:gd name="connsiteX1" fmla="*/ 4430685 w 4430685"/>
                <a:gd name="connsiteY1" fmla="*/ 0 h 1591647"/>
                <a:gd name="connsiteX2" fmla="*/ 4430685 w 4430685"/>
                <a:gd name="connsiteY2" fmla="*/ 1591647 h 1591647"/>
                <a:gd name="connsiteX3" fmla="*/ 0 w 4430685"/>
                <a:gd name="connsiteY3" fmla="*/ 1591647 h 1591647"/>
                <a:gd name="connsiteX4" fmla="*/ 0 w 4430685"/>
                <a:gd name="connsiteY4" fmla="*/ 0 h 1591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0685" h="1591647">
                  <a:moveTo>
                    <a:pt x="0" y="0"/>
                  </a:moveTo>
                  <a:lnTo>
                    <a:pt x="4430685" y="0"/>
                  </a:lnTo>
                  <a:lnTo>
                    <a:pt x="4430685" y="1591647"/>
                  </a:lnTo>
                  <a:lnTo>
                    <a:pt x="0" y="15916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8449" tIns="168449" rIns="168449" bIns="168449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Loan with an interest rate that does not change at any point during the term of the loan 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6CF12A02-E59D-4F66-A931-52506C37868F}"/>
                </a:ext>
              </a:extLst>
            </p:cNvPr>
            <p:cNvSpPr/>
            <p:nvPr/>
          </p:nvSpPr>
          <p:spPr>
            <a:xfrm>
              <a:off x="5280025" y="2633176"/>
              <a:ext cx="6269038" cy="159164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ADAF30CD-CB9A-45A8-9955-E15865D73EA3}"/>
                </a:ext>
              </a:extLst>
            </p:cNvPr>
            <p:cNvSpPr/>
            <p:nvPr/>
          </p:nvSpPr>
          <p:spPr>
            <a:xfrm>
              <a:off x="5257553" y="2633176"/>
              <a:ext cx="6291510" cy="1591647"/>
            </a:xfrm>
            <a:custGeom>
              <a:avLst/>
              <a:gdLst>
                <a:gd name="connsiteX0" fmla="*/ 0 w 4430685"/>
                <a:gd name="connsiteY0" fmla="*/ 0 h 1591647"/>
                <a:gd name="connsiteX1" fmla="*/ 4430685 w 4430685"/>
                <a:gd name="connsiteY1" fmla="*/ 0 h 1591647"/>
                <a:gd name="connsiteX2" fmla="*/ 4430685 w 4430685"/>
                <a:gd name="connsiteY2" fmla="*/ 1591647 h 1591647"/>
                <a:gd name="connsiteX3" fmla="*/ 0 w 4430685"/>
                <a:gd name="connsiteY3" fmla="*/ 1591647 h 1591647"/>
                <a:gd name="connsiteX4" fmla="*/ 0 w 4430685"/>
                <a:gd name="connsiteY4" fmla="*/ 0 h 1591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0685" h="1591647">
                  <a:moveTo>
                    <a:pt x="0" y="0"/>
                  </a:moveTo>
                  <a:lnTo>
                    <a:pt x="4430685" y="0"/>
                  </a:lnTo>
                  <a:lnTo>
                    <a:pt x="4430685" y="1591647"/>
                  </a:lnTo>
                  <a:lnTo>
                    <a:pt x="0" y="15916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8449" tIns="168449" rIns="168449" bIns="168449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4% on a 15yr fixed-rate loan means there will be 4% interest on every monthly payment for the 15-year life of the loan 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C0558E9E-967E-4A36-B0B4-8BF4C6AB98E6}"/>
                </a:ext>
              </a:extLst>
            </p:cNvPr>
            <p:cNvSpPr/>
            <p:nvPr/>
          </p:nvSpPr>
          <p:spPr>
            <a:xfrm>
              <a:off x="5280025" y="4622735"/>
              <a:ext cx="6269038" cy="159164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9166FFB-ACF0-4F3E-A778-479975FE1049}"/>
                </a:ext>
              </a:extLst>
            </p:cNvPr>
            <p:cNvSpPr/>
            <p:nvPr/>
          </p:nvSpPr>
          <p:spPr>
            <a:xfrm>
              <a:off x="5280025" y="4622735"/>
              <a:ext cx="6269038" cy="1591647"/>
            </a:xfrm>
            <a:custGeom>
              <a:avLst/>
              <a:gdLst>
                <a:gd name="connsiteX0" fmla="*/ 0 w 4430685"/>
                <a:gd name="connsiteY0" fmla="*/ 0 h 1591647"/>
                <a:gd name="connsiteX1" fmla="*/ 4430685 w 4430685"/>
                <a:gd name="connsiteY1" fmla="*/ 0 h 1591647"/>
                <a:gd name="connsiteX2" fmla="*/ 4430685 w 4430685"/>
                <a:gd name="connsiteY2" fmla="*/ 1591647 h 1591647"/>
                <a:gd name="connsiteX3" fmla="*/ 0 w 4430685"/>
                <a:gd name="connsiteY3" fmla="*/ 1591647 h 1591647"/>
                <a:gd name="connsiteX4" fmla="*/ 0 w 4430685"/>
                <a:gd name="connsiteY4" fmla="*/ 0 h 1591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0685" h="1591647">
                  <a:moveTo>
                    <a:pt x="0" y="0"/>
                  </a:moveTo>
                  <a:lnTo>
                    <a:pt x="4430685" y="0"/>
                  </a:lnTo>
                  <a:lnTo>
                    <a:pt x="4430685" y="1591647"/>
                  </a:lnTo>
                  <a:lnTo>
                    <a:pt x="0" y="15916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8449" tIns="168449" rIns="168449" bIns="168449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Homeowners who choose a fixed-rate term often believe that rates will rise over the course of their loan and want the stability and predictability this type of loan provides.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6430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9338CC-A3D9-476B-A2B5-54D8F2D5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ADJUSTABLE RATE MORTGAGE (ARM) </a:t>
            </a:r>
          </a:p>
        </p:txBody>
      </p:sp>
      <p:cxnSp>
        <p:nvCxnSpPr>
          <p:cNvPr id="11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6A15B-FDE9-4789-8E3A-DFBB1D93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7BF4B64A-4DA0-4F95-BDBA-3FD5E1AF5B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636034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80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98F39D-D151-44AD-8D80-D2031ACE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HOMEOWNERS INSURANCE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4623514-50AA-4B79-BA6F-E4C69FA96A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696786"/>
              </p:ext>
            </p:extLst>
          </p:nvPr>
        </p:nvGraphicFramePr>
        <p:xfrm>
          <a:off x="5350383" y="0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194A8D1-E9EE-4E85-8621-787CD47B7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F620-EB6E-47AB-99F8-84E1D1EA8245}" type="slidenum">
              <a:rPr lang="en-US" smtClean="0"/>
              <a:t>12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0253B4-D923-45F7-B033-D4A0CC128CF2}"/>
              </a:ext>
            </a:extLst>
          </p:cNvPr>
          <p:cNvSpPr txBox="1"/>
          <p:nvPr/>
        </p:nvSpPr>
        <p:spPr>
          <a:xfrm>
            <a:off x="5743575" y="5679172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Covered Peril </a:t>
            </a:r>
            <a:br>
              <a:rPr lang="en-US" dirty="0"/>
            </a:br>
            <a:r>
              <a:rPr lang="en-US" dirty="0"/>
              <a:t>Examples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D54820F5-EBCB-471F-AB3D-B52C8F3B3E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023273"/>
              </p:ext>
            </p:extLst>
          </p:nvPr>
        </p:nvGraphicFramePr>
        <p:xfrm>
          <a:off x="6372225" y="5519519"/>
          <a:ext cx="5240338" cy="1312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05475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7B448B-08AD-49A8-B56C-9EE727EAB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PROPERTY TAXES</a:t>
            </a:r>
          </a:p>
        </p:txBody>
      </p:sp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AD587-C0E2-4456-81AB-17C58FD6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2D71683-B3E7-4C3B-BF5D-1EA4C9B6A468}"/>
              </a:ext>
            </a:extLst>
          </p:cNvPr>
          <p:cNvGrpSpPr/>
          <p:nvPr/>
        </p:nvGrpSpPr>
        <p:grpSpPr>
          <a:xfrm>
            <a:off x="5257552" y="415018"/>
            <a:ext cx="6291510" cy="3471182"/>
            <a:chOff x="5257553" y="643618"/>
            <a:chExt cx="6291510" cy="3581205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3547FB5D-D62D-479B-92F3-3DE33BCF45EC}"/>
                </a:ext>
              </a:extLst>
            </p:cNvPr>
            <p:cNvSpPr/>
            <p:nvPr/>
          </p:nvSpPr>
          <p:spPr>
            <a:xfrm>
              <a:off x="5280025" y="643618"/>
              <a:ext cx="6269038" cy="159164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341E2F3-1F87-45E5-83B3-6721907B3CB5}"/>
                </a:ext>
              </a:extLst>
            </p:cNvPr>
            <p:cNvSpPr/>
            <p:nvPr/>
          </p:nvSpPr>
          <p:spPr>
            <a:xfrm>
              <a:off x="5257553" y="643618"/>
              <a:ext cx="6291510" cy="1591647"/>
            </a:xfrm>
            <a:custGeom>
              <a:avLst/>
              <a:gdLst>
                <a:gd name="connsiteX0" fmla="*/ 0 w 4430685"/>
                <a:gd name="connsiteY0" fmla="*/ 0 h 1591647"/>
                <a:gd name="connsiteX1" fmla="*/ 4430685 w 4430685"/>
                <a:gd name="connsiteY1" fmla="*/ 0 h 1591647"/>
                <a:gd name="connsiteX2" fmla="*/ 4430685 w 4430685"/>
                <a:gd name="connsiteY2" fmla="*/ 1591647 h 1591647"/>
                <a:gd name="connsiteX3" fmla="*/ 0 w 4430685"/>
                <a:gd name="connsiteY3" fmla="*/ 1591647 h 1591647"/>
                <a:gd name="connsiteX4" fmla="*/ 0 w 4430685"/>
                <a:gd name="connsiteY4" fmla="*/ 0 h 1591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0685" h="1591647">
                  <a:moveTo>
                    <a:pt x="0" y="0"/>
                  </a:moveTo>
                  <a:lnTo>
                    <a:pt x="4430685" y="0"/>
                  </a:lnTo>
                  <a:lnTo>
                    <a:pt x="4430685" y="1591647"/>
                  </a:lnTo>
                  <a:lnTo>
                    <a:pt x="0" y="15916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8449" tIns="168449" rIns="168449" bIns="168449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Taxes paid to the local government for owning a property 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E5D9913-7F7D-410A-BA80-12D6DC06C697}"/>
                </a:ext>
              </a:extLst>
            </p:cNvPr>
            <p:cNvSpPr/>
            <p:nvPr/>
          </p:nvSpPr>
          <p:spPr>
            <a:xfrm>
              <a:off x="5280025" y="2633176"/>
              <a:ext cx="6269038" cy="159164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E351E8B-ADE6-4AB2-ADA3-49FA2CB18DB8}"/>
                </a:ext>
              </a:extLst>
            </p:cNvPr>
            <p:cNvSpPr/>
            <p:nvPr/>
          </p:nvSpPr>
          <p:spPr>
            <a:xfrm>
              <a:off x="5280025" y="2633176"/>
              <a:ext cx="6269037" cy="1591647"/>
            </a:xfrm>
            <a:custGeom>
              <a:avLst/>
              <a:gdLst>
                <a:gd name="connsiteX0" fmla="*/ 0 w 4430685"/>
                <a:gd name="connsiteY0" fmla="*/ 0 h 1591647"/>
                <a:gd name="connsiteX1" fmla="*/ 4430685 w 4430685"/>
                <a:gd name="connsiteY1" fmla="*/ 0 h 1591647"/>
                <a:gd name="connsiteX2" fmla="*/ 4430685 w 4430685"/>
                <a:gd name="connsiteY2" fmla="*/ 1591647 h 1591647"/>
                <a:gd name="connsiteX3" fmla="*/ 0 w 4430685"/>
                <a:gd name="connsiteY3" fmla="*/ 1591647 h 1591647"/>
                <a:gd name="connsiteX4" fmla="*/ 0 w 4430685"/>
                <a:gd name="connsiteY4" fmla="*/ 0 h 1591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30685" h="1591647">
                  <a:moveTo>
                    <a:pt x="0" y="0"/>
                  </a:moveTo>
                  <a:lnTo>
                    <a:pt x="4430685" y="0"/>
                  </a:lnTo>
                  <a:lnTo>
                    <a:pt x="4430685" y="1591647"/>
                  </a:lnTo>
                  <a:lnTo>
                    <a:pt x="0" y="15916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bg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8449" tIns="168449" rIns="168449" bIns="168449" numCol="1" spcCol="1270" anchor="ctr" anchorCtr="0">
              <a:noAutofit/>
            </a:bodyPr>
            <a:lstStyle/>
            <a:p>
              <a:pPr marL="0" lvl="0" indent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The amount owed in property taxes depends on the home’s value and location </a:t>
              </a:r>
            </a:p>
          </p:txBody>
        </p:sp>
      </p:grpSp>
      <p:graphicFrame>
        <p:nvGraphicFramePr>
          <p:cNvPr id="35" name="Content Placeholder 2">
            <a:extLst>
              <a:ext uri="{FF2B5EF4-FFF2-40B4-BE49-F238E27FC236}">
                <a16:creationId xmlns:a16="http://schemas.microsoft.com/office/drawing/2014/main" id="{A00302A6-4ADF-4112-9CAA-CD4113E3EB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331302"/>
              </p:ext>
            </p:extLst>
          </p:nvPr>
        </p:nvGraphicFramePr>
        <p:xfrm>
          <a:off x="6308723" y="4636184"/>
          <a:ext cx="5240338" cy="1312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9812A527-EAB7-4364-BB76-DC82BF0039F2}"/>
              </a:ext>
            </a:extLst>
          </p:cNvPr>
          <p:cNvSpPr txBox="1"/>
          <p:nvPr/>
        </p:nvSpPr>
        <p:spPr>
          <a:xfrm>
            <a:off x="5235573" y="4830608"/>
            <a:ext cx="1250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PROPERTY TAXES FUND: </a:t>
            </a:r>
          </a:p>
        </p:txBody>
      </p:sp>
    </p:spTree>
    <p:extLst>
      <p:ext uri="{BB962C8B-B14F-4D97-AF65-F5344CB8AC3E}">
        <p14:creationId xmlns:p14="http://schemas.microsoft.com/office/powerpoint/2010/main" val="3188392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DEBT-TO-INCOME (DTI) RATIO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386259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516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DOWN PAYMENT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39658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3184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PRIVATE MORTGAGE INSURANCE (PMI)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40440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636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TITLE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80450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593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DEED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896519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3116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REAL ESTATE AGENT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987172"/>
              </p:ext>
            </p:extLst>
          </p:nvPr>
        </p:nvGraphicFramePr>
        <p:xfrm>
          <a:off x="5339571" y="-46561"/>
          <a:ext cx="6269038" cy="3509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AD163BA-3CB0-4664-9786-C4024D63F1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648425"/>
              </p:ext>
            </p:extLst>
          </p:nvPr>
        </p:nvGraphicFramePr>
        <p:xfrm>
          <a:off x="5342460" y="3408370"/>
          <a:ext cx="6198871" cy="299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95CF791-C71D-4515-B0E3-CCD9DABD4071}"/>
              </a:ext>
            </a:extLst>
          </p:cNvPr>
          <p:cNvSpPr txBox="1"/>
          <p:nvPr/>
        </p:nvSpPr>
        <p:spPr>
          <a:xfrm>
            <a:off x="6781799" y="3408370"/>
            <a:ext cx="3848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TYPES OF REAL ESTATE AGENTS</a:t>
            </a:r>
          </a:p>
        </p:txBody>
      </p:sp>
    </p:spTree>
    <p:extLst>
      <p:ext uri="{BB962C8B-B14F-4D97-AF65-F5344CB8AC3E}">
        <p14:creationId xmlns:p14="http://schemas.microsoft.com/office/powerpoint/2010/main" val="57295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0" name="Rectangle 10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1" name="Group 10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3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144" name="Group 1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22EDAC9-DF9E-4E00-86D3-807B9E2BC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TERMS COVERED: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3F2585-59E8-42F4-98B0-EEF78B9D6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Content Placeholder 2">
            <a:extLst>
              <a:ext uri="{FF2B5EF4-FFF2-40B4-BE49-F238E27FC236}">
                <a16:creationId xmlns:a16="http://schemas.microsoft.com/office/drawing/2014/main" id="{D1FA1DAF-510A-4651-9D70-E4C11CFE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509588"/>
            <a:ext cx="6281928" cy="5738812"/>
          </a:xfrm>
        </p:spPr>
        <p:txBody>
          <a:bodyPr numCol="2" anchor="ctr">
            <a:normAutofit lnSpcReduction="10000"/>
          </a:bodyPr>
          <a:lstStyle/>
          <a:p>
            <a:pPr algn="ctr"/>
            <a:r>
              <a:rPr lang="en-US" sz="2000" dirty="0"/>
              <a:t>APPRASIAL</a:t>
            </a:r>
          </a:p>
          <a:p>
            <a:pPr algn="ctr"/>
            <a:r>
              <a:rPr lang="en-US" sz="2000" dirty="0"/>
              <a:t>PRINCIPAL</a:t>
            </a:r>
          </a:p>
          <a:p>
            <a:pPr algn="ctr"/>
            <a:r>
              <a:rPr lang="en-US" sz="2000" dirty="0"/>
              <a:t>ANNUAL PERCENTAGE RATE (APR) </a:t>
            </a:r>
          </a:p>
          <a:p>
            <a:pPr algn="ctr"/>
            <a:r>
              <a:rPr lang="en-US" sz="2000" dirty="0"/>
              <a:t>TERM</a:t>
            </a:r>
          </a:p>
          <a:p>
            <a:pPr algn="ctr"/>
            <a:r>
              <a:rPr lang="en-US" sz="2000" dirty="0"/>
              <a:t>AMORTIZATION</a:t>
            </a:r>
          </a:p>
          <a:p>
            <a:pPr algn="ctr"/>
            <a:r>
              <a:rPr lang="en-US" sz="2000" dirty="0"/>
              <a:t>PREAPPROVAL</a:t>
            </a:r>
          </a:p>
          <a:p>
            <a:pPr algn="ctr"/>
            <a:r>
              <a:rPr lang="en-US" sz="2000" dirty="0"/>
              <a:t>ASSETS</a:t>
            </a:r>
          </a:p>
          <a:p>
            <a:pPr algn="ctr"/>
            <a:r>
              <a:rPr lang="en-US" sz="2000" dirty="0"/>
              <a:t>FIXED-RATE MORTGAGE</a:t>
            </a:r>
          </a:p>
          <a:p>
            <a:pPr algn="ctr"/>
            <a:r>
              <a:rPr lang="en-US" sz="2000" dirty="0"/>
              <a:t>ADJUSTABLE RATE MORTGAGE (ARM)</a:t>
            </a:r>
          </a:p>
          <a:p>
            <a:pPr algn="ctr"/>
            <a:r>
              <a:rPr lang="en-US" sz="2000" dirty="0"/>
              <a:t>HOMEOWNERS INSURANCE</a:t>
            </a:r>
          </a:p>
          <a:p>
            <a:pPr algn="ctr"/>
            <a:r>
              <a:rPr lang="en-US" sz="2000" dirty="0"/>
              <a:t>PROPERTY TAXES</a:t>
            </a:r>
          </a:p>
          <a:p>
            <a:pPr algn="ctr"/>
            <a:r>
              <a:rPr lang="en-US" sz="2000" dirty="0"/>
              <a:t>DEBT TO INCOME (DTI) RATIO</a:t>
            </a:r>
          </a:p>
          <a:p>
            <a:pPr algn="ctr"/>
            <a:r>
              <a:rPr lang="en-US" sz="2000" dirty="0"/>
              <a:t>DOWN PAYMENT</a:t>
            </a:r>
          </a:p>
          <a:p>
            <a:pPr algn="ctr"/>
            <a:r>
              <a:rPr lang="en-US" sz="2000" dirty="0"/>
              <a:t>PRIVATE MORTGAGE INSURANCE (PMI)</a:t>
            </a:r>
          </a:p>
          <a:p>
            <a:pPr algn="ctr"/>
            <a:r>
              <a:rPr lang="en-US" sz="2000" dirty="0"/>
              <a:t>TITLE</a:t>
            </a:r>
          </a:p>
          <a:p>
            <a:pPr algn="ctr"/>
            <a:r>
              <a:rPr lang="en-US" sz="2000" dirty="0"/>
              <a:t>DEED</a:t>
            </a:r>
          </a:p>
          <a:p>
            <a:pPr algn="ctr"/>
            <a:r>
              <a:rPr lang="en-US" sz="2000" dirty="0"/>
              <a:t>REAL ESTAGE AGENT</a:t>
            </a:r>
          </a:p>
          <a:p>
            <a:pPr algn="ctr"/>
            <a:r>
              <a:rPr lang="en-US" sz="2000" dirty="0"/>
              <a:t>EARNEST MONEY DEPOSIT</a:t>
            </a:r>
          </a:p>
          <a:p>
            <a:pPr algn="ctr"/>
            <a:r>
              <a:rPr lang="en-US" sz="2000" dirty="0"/>
              <a:t>HOME INSPECTION</a:t>
            </a:r>
          </a:p>
          <a:p>
            <a:pPr algn="ctr"/>
            <a:r>
              <a:rPr lang="en-US" sz="2000" dirty="0"/>
              <a:t>CLOSING COSTS</a:t>
            </a:r>
          </a:p>
          <a:p>
            <a:pPr algn="ctr"/>
            <a:r>
              <a:rPr lang="en-US" sz="2000" dirty="0"/>
              <a:t>SELLER CONCESSIONS</a:t>
            </a:r>
          </a:p>
          <a:p>
            <a:pPr algn="ctr"/>
            <a:r>
              <a:rPr lang="en-US" sz="2000" dirty="0"/>
              <a:t>ESCROW</a:t>
            </a:r>
          </a:p>
          <a:p>
            <a:pPr algn="ctr"/>
            <a:r>
              <a:rPr lang="en-US" sz="2000" dirty="0"/>
              <a:t>DISCOUNT POINTS</a:t>
            </a:r>
          </a:p>
          <a:p>
            <a:pPr algn="ctr"/>
            <a:r>
              <a:rPr lang="en-US" sz="2000" dirty="0"/>
              <a:t>TITLE INSURANCE</a:t>
            </a:r>
          </a:p>
          <a:p>
            <a:pPr algn="ctr"/>
            <a:r>
              <a:rPr lang="en-US" sz="2000" dirty="0"/>
              <a:t>CLOSING DISCLOSURE</a:t>
            </a:r>
          </a:p>
          <a:p>
            <a:pPr marL="0" indent="0" algn="ctr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1126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EARNEST MONEY DEPOSIT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528549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8224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HOME INSPECTION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21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58510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812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CLOSING COSTS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22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305702"/>
              </p:ext>
            </p:extLst>
          </p:nvPr>
        </p:nvGraphicFramePr>
        <p:xfrm>
          <a:off x="5327650" y="0"/>
          <a:ext cx="6269038" cy="4795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68FB720-C7CD-4730-8525-24F5F2E5C7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956730"/>
              </p:ext>
            </p:extLst>
          </p:nvPr>
        </p:nvGraphicFramePr>
        <p:xfrm>
          <a:off x="5712617" y="5112048"/>
          <a:ext cx="5240338" cy="1312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5D3D5B5-7380-4C49-BDA8-658567ED32D3}"/>
              </a:ext>
            </a:extLst>
          </p:cNvPr>
          <p:cNvSpPr txBox="1"/>
          <p:nvPr/>
        </p:nvSpPr>
        <p:spPr>
          <a:xfrm>
            <a:off x="6683373" y="4494381"/>
            <a:ext cx="329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CLOSING COSTS CAN INCLUDE: </a:t>
            </a:r>
          </a:p>
        </p:txBody>
      </p:sp>
    </p:spTree>
    <p:extLst>
      <p:ext uri="{BB962C8B-B14F-4D97-AF65-F5344CB8AC3E}">
        <p14:creationId xmlns:p14="http://schemas.microsoft.com/office/powerpoint/2010/main" val="1750731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12269"/>
            <a:ext cx="3552275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SELLER CONCESSIONS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23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706935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515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ESCROW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24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378559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3104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DISCOUNT POINTS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25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74875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4545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DISCOUNT POINTS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26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8820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TITLE INSURANCE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27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76390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9039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7F144-53F8-4070-9DF0-264AAAE4A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CLOSING DISCLOSURE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BF0E6-F214-46F0-8264-9473726B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28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4A4C187-559F-4FFA-BE0A-81CE12A71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86885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31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E05DB7-E90C-42E7-B05A-866C95515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52" y="974736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APPRAISAL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	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C879E9-B54C-43DA-A11A-89E9A708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3B0C0294-E5A0-44C1-9C99-9DD32DFFC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80552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982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1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987A7A-9696-479C-B560-CA2E6EA41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PRINCIPAL</a:t>
            </a:r>
          </a:p>
        </p:txBody>
      </p:sp>
      <p:cxnSp>
        <p:nvCxnSpPr>
          <p:cNvPr id="22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F0557-BAD3-444E-934C-9E6966100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0418EF5B-E5DD-4249-9253-D6BE596705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17858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274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9171E4-D6D2-4453-BEF6-BDF8DCBB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ANNUAL PERCENTAGE RATE (APR)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5A1A9-A410-4FF2-BF06-D01F9355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C094549-25B7-4074-8900-BE6851BA41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873220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402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88EF7B-89B8-4177-B7B3-11245F0C9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TERM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F3B78-1042-4425-8B99-47831BEC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7FEBC51-A3B3-40F3-BDE6-2EEE91B5B3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918573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886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9F83CB-B585-4F87-87CB-12ECE968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AMORTIZATION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D3768-9FE3-4E8D-ABAB-7F6283D76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C59B2AD-F25F-4C0B-9858-79B553A929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735160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59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D1D444-86E6-4DB3-8A44-DD1C86551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PREAPPROVAL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F2D36-8681-446D-B104-C52A2C61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005ECF72-6BAD-4158-B392-32AF245EA6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21018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979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A3B0F0-CA9F-472C-B74C-553DB074B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ASSETS</a:t>
            </a:r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9A5EE-7EAB-4C2D-B82A-D0956105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E46F620-EB6E-47AB-99F8-84E1D1EA824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5134A8A7-7EDC-4288-B38C-94F4E41BFD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653246"/>
              </p:ext>
            </p:extLst>
          </p:nvPr>
        </p:nvGraphicFramePr>
        <p:xfrm>
          <a:off x="5257552" y="342380"/>
          <a:ext cx="6269038" cy="431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12D3ED58-C714-4C35-97FF-61D7E739D4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932244"/>
              </p:ext>
            </p:extLst>
          </p:nvPr>
        </p:nvGraphicFramePr>
        <p:xfrm>
          <a:off x="5257552" y="4844530"/>
          <a:ext cx="6269038" cy="1694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25942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A1817B0422448B2F49E8F16A381A2" ma:contentTypeVersion="13" ma:contentTypeDescription="Create a new document." ma:contentTypeScope="" ma:versionID="ac2e594f4f6d1f3cdebcccf1c60bb1f9">
  <xsd:schema xmlns:xsd="http://www.w3.org/2001/XMLSchema" xmlns:xs="http://www.w3.org/2001/XMLSchema" xmlns:p="http://schemas.microsoft.com/office/2006/metadata/properties" xmlns:ns3="fb5f21e8-9e2d-427b-996f-1ec67b77f945" xmlns:ns4="8400e989-32bd-4ea5-ae94-c975ae99b1f4" targetNamespace="http://schemas.microsoft.com/office/2006/metadata/properties" ma:root="true" ma:fieldsID="ec5b975b90ab6fb2724cc979d99374bf" ns3:_="" ns4:_="">
    <xsd:import namespace="fb5f21e8-9e2d-427b-996f-1ec67b77f945"/>
    <xsd:import namespace="8400e989-32bd-4ea5-ae94-c975ae99b1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f21e8-9e2d-427b-996f-1ec67b77f9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0e989-32bd-4ea5-ae94-c975ae99b1f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D568CE-87E0-4A1B-A366-C6630B1154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68FB76-0CE0-4C54-A718-75716D9BF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5f21e8-9e2d-427b-996f-1ec67b77f945"/>
    <ds:schemaRef ds:uri="8400e989-32bd-4ea5-ae94-c975ae99b1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BC8589-0A56-4772-9CEC-55D749B049F2}">
  <ds:schemaRefs>
    <ds:schemaRef ds:uri="http://schemas.microsoft.com/office/2006/metadata/properties"/>
    <ds:schemaRef ds:uri="8400e989-32bd-4ea5-ae94-c975ae99b1f4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fb5f21e8-9e2d-427b-996f-1ec67b77f94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1487</Words>
  <Application>Microsoft Office PowerPoint</Application>
  <PresentationFormat>Widescreen</PresentationFormat>
  <Paragraphs>186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Mortgage Terms 101</vt:lpstr>
      <vt:lpstr>TERMS COVERED: </vt:lpstr>
      <vt:lpstr>APPRAISAL   </vt:lpstr>
      <vt:lpstr>PRINCIPAL</vt:lpstr>
      <vt:lpstr>ANNUAL PERCENTAGE RATE (APR)</vt:lpstr>
      <vt:lpstr>TERM</vt:lpstr>
      <vt:lpstr>AMORTIZATION</vt:lpstr>
      <vt:lpstr>PREAPPROVAL</vt:lpstr>
      <vt:lpstr>ASSETS</vt:lpstr>
      <vt:lpstr>FIXED-RATE MORTGAGE</vt:lpstr>
      <vt:lpstr>ADJUSTABLE RATE MORTGAGE (ARM) </vt:lpstr>
      <vt:lpstr>HOMEOWNERS INSURANCE </vt:lpstr>
      <vt:lpstr>PROPERTY TAXES</vt:lpstr>
      <vt:lpstr>DEBT-TO-INCOME (DTI) RATIO</vt:lpstr>
      <vt:lpstr>DOWN PAYMENT</vt:lpstr>
      <vt:lpstr>PRIVATE MORTGAGE INSURANCE (PMI)</vt:lpstr>
      <vt:lpstr>TITLE</vt:lpstr>
      <vt:lpstr>DEED</vt:lpstr>
      <vt:lpstr>REAL ESTATE AGENT</vt:lpstr>
      <vt:lpstr>EARNEST MONEY DEPOSIT</vt:lpstr>
      <vt:lpstr>HOME INSPECTION</vt:lpstr>
      <vt:lpstr>CLOSING COSTS</vt:lpstr>
      <vt:lpstr>SELLER CONCESSIONS</vt:lpstr>
      <vt:lpstr>ESCROW</vt:lpstr>
      <vt:lpstr>DISCOUNT POINTS</vt:lpstr>
      <vt:lpstr>DISCOUNT POINTS</vt:lpstr>
      <vt:lpstr>TITLE INSURANCE</vt:lpstr>
      <vt:lpstr>CLOSING 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Mortgage Terms 101</dc:title>
  <dc:creator>Silvestri, Olivia</dc:creator>
  <cp:lastModifiedBy>Giselle Marlo</cp:lastModifiedBy>
  <cp:revision>3</cp:revision>
  <dcterms:created xsi:type="dcterms:W3CDTF">2019-10-15T15:48:12Z</dcterms:created>
  <dcterms:modified xsi:type="dcterms:W3CDTF">2021-01-12T16:47:44Z</dcterms:modified>
</cp:coreProperties>
</file>