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0"/>
  </p:notesMasterIdLst>
  <p:sldIdLst>
    <p:sldId id="256" r:id="rId2"/>
    <p:sldId id="271" r:id="rId3"/>
    <p:sldId id="272" r:id="rId4"/>
    <p:sldId id="274" r:id="rId5"/>
    <p:sldId id="259" r:id="rId6"/>
    <p:sldId id="258" r:id="rId7"/>
    <p:sldId id="261" r:id="rId8"/>
    <p:sldId id="260" r:id="rId9"/>
    <p:sldId id="262" r:id="rId10"/>
    <p:sldId id="269" r:id="rId11"/>
    <p:sldId id="265" r:id="rId12"/>
    <p:sldId id="264" r:id="rId13"/>
    <p:sldId id="268" r:id="rId14"/>
    <p:sldId id="267" r:id="rId15"/>
    <p:sldId id="270" r:id="rId16"/>
    <p:sldId id="275" r:id="rId17"/>
    <p:sldId id="266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420"/>
    <p:restoredTop sz="86415"/>
  </p:normalViewPr>
  <p:slideViewPr>
    <p:cSldViewPr snapToGrid="0">
      <p:cViewPr varScale="1">
        <p:scale>
          <a:sx n="103" d="100"/>
          <a:sy n="103" d="100"/>
        </p:scale>
        <p:origin x="184" y="2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1" d="100"/>
          <a:sy n="91" d="100"/>
        </p:scale>
        <p:origin x="409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D5C78-2C60-0947-824D-870EC34DAD77}" type="datetimeFigureOut">
              <a:rPr lang="en-US" smtClean="0"/>
              <a:t>3/6/24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2C572F-18BB-C849-A319-4BE68E43B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88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Bottle stopper tree</a:t>
            </a:r>
          </a:p>
          <a:p>
            <a:r>
              <a:rPr lang="en-US" dirty="0"/>
              <a:t>Hollow forms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C572F-18BB-C849-A319-4BE68E43B3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373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C572F-18BB-C849-A319-4BE68E43B3F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217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Peke mask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C572F-18BB-C849-A319-4BE68E43B3F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113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Bucket w wood</a:t>
            </a:r>
          </a:p>
          <a:p>
            <a:r>
              <a:rPr lang="en-US" dirty="0"/>
              <a:t>Blanks</a:t>
            </a:r>
          </a:p>
          <a:p>
            <a:r>
              <a:rPr lang="en-US" dirty="0"/>
              <a:t>Bs blanks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C572F-18BB-C849-A319-4BE68E43B3F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0167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Stoner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C572F-18BB-C849-A319-4BE68E43B3F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0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Bottle stopper molds</a:t>
            </a:r>
          </a:p>
          <a:p>
            <a:r>
              <a:rPr lang="en-US" dirty="0"/>
              <a:t>	lizard</a:t>
            </a:r>
          </a:p>
          <a:p>
            <a:r>
              <a:rPr lang="en-US" dirty="0"/>
              <a:t>	other</a:t>
            </a:r>
          </a:p>
          <a:p>
            <a:r>
              <a:rPr lang="en-US" dirty="0"/>
              <a:t>	</a:t>
            </a:r>
            <a:r>
              <a:rPr lang="en-US" dirty="0" err="1"/>
              <a:t>pvc</a:t>
            </a:r>
            <a:r>
              <a:rPr lang="en-US" dirty="0"/>
              <a:t> with painter’s tape</a:t>
            </a:r>
          </a:p>
          <a:p>
            <a:r>
              <a:rPr lang="en-US" dirty="0"/>
              <a:t>	clear </a:t>
            </a:r>
            <a:r>
              <a:rPr lang="en-US" dirty="0" err="1"/>
              <a:t>pvc</a:t>
            </a:r>
            <a:r>
              <a:rPr lang="en-US" dirty="0"/>
              <a:t> and plug</a:t>
            </a:r>
          </a:p>
          <a:p>
            <a:r>
              <a:rPr lang="en-US" dirty="0"/>
              <a:t>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C572F-18BB-C849-A319-4BE68E43B3F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198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Square wood</a:t>
            </a:r>
          </a:p>
          <a:p>
            <a:r>
              <a:rPr lang="en-US" dirty="0"/>
              <a:t>Round wood</a:t>
            </a:r>
          </a:p>
          <a:p>
            <a:r>
              <a:rPr lang="en-US" dirty="0"/>
              <a:t>Blank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C572F-18BB-C849-A319-4BE68E43B3F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01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A588D-E2D0-E77D-E16E-D1FA3F7A4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5DF569-CE1D-F2A1-E9B7-34E321A080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1D38E2-7C54-0440-6592-F75A670A93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Square wood</a:t>
            </a:r>
          </a:p>
          <a:p>
            <a:r>
              <a:rPr lang="en-US" dirty="0"/>
              <a:t>Round wood</a:t>
            </a:r>
          </a:p>
          <a:p>
            <a:r>
              <a:rPr lang="en-US" dirty="0"/>
              <a:t>Blank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44F88F-79FF-F975-E44C-BE90D0AF49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C572F-18BB-C849-A319-4BE68E43B3F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642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Magic</a:t>
            </a:r>
          </a:p>
          <a:p>
            <a:r>
              <a:rPr lang="en-US" dirty="0"/>
              <a:t>Acks</a:t>
            </a:r>
          </a:p>
          <a:p>
            <a:r>
              <a:rPr lang="en-US" dirty="0"/>
              <a:t>Brad’s</a:t>
            </a:r>
          </a:p>
          <a:p>
            <a:r>
              <a:rPr lang="en-US" dirty="0"/>
              <a:t>Ca glue</a:t>
            </a:r>
          </a:p>
          <a:p>
            <a:r>
              <a:rPr lang="en-US" dirty="0"/>
              <a:t>Blue or Viva towels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C572F-18BB-C849-A319-4BE68E43B3F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760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C572F-18BB-C849-A319-4BE68E43B3F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9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C572F-18BB-C849-A319-4BE68E43B3F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81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Jigger</a:t>
            </a:r>
          </a:p>
          <a:p>
            <a:r>
              <a:rPr lang="en-US" dirty="0"/>
              <a:t>Slab with bubbled resin</a:t>
            </a:r>
          </a:p>
          <a:p>
            <a:r>
              <a:rPr lang="en-US" dirty="0"/>
              <a:t>Cook in oven</a:t>
            </a:r>
          </a:p>
          <a:p>
            <a:r>
              <a:rPr lang="en-US" dirty="0"/>
              <a:t>enough pigment</a:t>
            </a:r>
          </a:p>
          <a:p>
            <a:r>
              <a:rPr lang="en-US" dirty="0"/>
              <a:t>Pink tee blank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C572F-18BB-C849-A319-4BE68E43B3F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06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C572F-18BB-C849-A319-4BE68E43B3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56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C572F-18BB-C849-A319-4BE68E43B3F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91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Quick coat piece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C572F-18BB-C849-A319-4BE68E43B3F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718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C572F-18BB-C849-A319-4BE68E43B3F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814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Pressure Pot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C572F-18BB-C849-A319-4BE68E43B3F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729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tools</a:t>
            </a:r>
          </a:p>
          <a:p>
            <a:r>
              <a:rPr lang="en-US" dirty="0"/>
              <a:t>easy to sharpen flat</a:t>
            </a:r>
          </a:p>
          <a:p>
            <a:r>
              <a:rPr lang="en-US" dirty="0"/>
              <a:t>turn on side</a:t>
            </a:r>
          </a:p>
          <a:p>
            <a:r>
              <a:rPr lang="en-US" dirty="0"/>
              <a:t>blooper reel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C572F-18BB-C849-A319-4BE68E43B3F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25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3/6/24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B0013D77-6314-4D7E-B3AE-F64340434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F504834-5C3B-4268-AA97-192F1C8B3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9C4862-D856-F94E-5A7A-79102D846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293" y="549819"/>
            <a:ext cx="6816894" cy="2069371"/>
          </a:xfrm>
        </p:spPr>
        <p:txBody>
          <a:bodyPr>
            <a:normAutofit/>
          </a:bodyPr>
          <a:lstStyle/>
          <a:p>
            <a:r>
              <a:rPr lang="en-US" dirty="0"/>
              <a:t>Woodturning</a:t>
            </a:r>
            <a:r>
              <a:rPr lang="en-US" sz="5230" dirty="0"/>
              <a:t> with Resin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752FEF-8633-8FC0-B526-252DFC68D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5443" y="3429000"/>
            <a:ext cx="6173294" cy="2158052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Making a Bottle Stopper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8499C1D-827E-4262-9D7E-C9C5D41F74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2618" y="3528543"/>
            <a:ext cx="55361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769521-3FF2-4900-8E88-FE324129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63259" y="583365"/>
            <a:chExt cx="4074533" cy="518192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1FA2858-515C-4B19-957E-E33BE2525A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C120D3D-6DFE-4D3F-821A-5DEB60B85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picture containing glass, blue, tableware&#10;&#10;Description automatically generated">
            <a:extLst>
              <a:ext uri="{FF2B5EF4-FFF2-40B4-BE49-F238E27FC236}">
                <a16:creationId xmlns:a16="http://schemas.microsoft.com/office/drawing/2014/main" id="{CC5EDA35-1386-EB2F-C6E1-7408D32E86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90" r="13007" b="-4"/>
          <a:stretch/>
        </p:blipFill>
        <p:spPr>
          <a:xfrm>
            <a:off x="8116373" y="1116345"/>
            <a:ext cx="2799103" cy="38661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34D3980-B8F4-49E4-BADC-88E2D3517D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0E57DF2-FA2B-4494-B47E-8180C6326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19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28">
            <a:extLst>
              <a:ext uri="{FF2B5EF4-FFF2-40B4-BE49-F238E27FC236}">
                <a16:creationId xmlns:a16="http://schemas.microsoft.com/office/drawing/2014/main" id="{EEA869E1-F851-4A52-92F5-77E592B76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4" name="Picture 30">
            <a:extLst>
              <a:ext uri="{FF2B5EF4-FFF2-40B4-BE49-F238E27FC236}">
                <a16:creationId xmlns:a16="http://schemas.microsoft.com/office/drawing/2014/main" id="{B083AD55-8296-44BD-8E14-DD2DDBC35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5" name="Straight Connector 32">
            <a:extLst>
              <a:ext uri="{FF2B5EF4-FFF2-40B4-BE49-F238E27FC236}">
                <a16:creationId xmlns:a16="http://schemas.microsoft.com/office/drawing/2014/main" id="{2BF46B26-15FC-4C5A-94FA-AE9ED64B5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34">
            <a:extLst>
              <a:ext uri="{FF2B5EF4-FFF2-40B4-BE49-F238E27FC236}">
                <a16:creationId xmlns:a16="http://schemas.microsoft.com/office/drawing/2014/main" id="{912F6065-5345-44BD-B66E-5487CCD7A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7" name="Rectangle 36">
            <a:extLst>
              <a:ext uri="{FF2B5EF4-FFF2-40B4-BE49-F238E27FC236}">
                <a16:creationId xmlns:a16="http://schemas.microsoft.com/office/drawing/2014/main" id="{0EF77632-1A0C-4B9F-829B-226E68A78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38">
            <a:extLst>
              <a:ext uri="{FF2B5EF4-FFF2-40B4-BE49-F238E27FC236}">
                <a16:creationId xmlns:a16="http://schemas.microsoft.com/office/drawing/2014/main" id="{F3DCFC27-6BCE-42B6-8372-070EA0768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74EB97-3BC1-32A8-F4ED-90DB7776F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25" y="4077105"/>
            <a:ext cx="10280820" cy="960504"/>
          </a:xfrm>
        </p:spPr>
        <p:txBody>
          <a:bodyPr vert="horz" lIns="91440" tIns="45720" rIns="91440" bIns="0" rtlCol="0" anchor="b">
            <a:normAutofit fontScale="90000"/>
          </a:bodyPr>
          <a:lstStyle/>
          <a:p>
            <a:r>
              <a:rPr lang="en-US" sz="4400" dirty="0"/>
              <a:t>Chatter, chipping, and cracks, oh my</a:t>
            </a:r>
          </a:p>
        </p:txBody>
      </p:sp>
      <p:pic>
        <p:nvPicPr>
          <p:cNvPr id="5" name="Content Placeholder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176FAC06-BF01-F575-4BF7-A2BD1C1270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057" r="1" b="12166"/>
          <a:stretch/>
        </p:blipFill>
        <p:spPr>
          <a:xfrm>
            <a:off x="1771137" y="690599"/>
            <a:ext cx="4242437" cy="3401826"/>
          </a:xfrm>
          <a:prstGeom prst="rect">
            <a:avLst/>
          </a:prstGeom>
        </p:spPr>
      </p:pic>
      <p:pic>
        <p:nvPicPr>
          <p:cNvPr id="7" name="Content Placeholder 6" descr="A picture containing person&#10;&#10;Description automatically generated">
            <a:extLst>
              <a:ext uri="{FF2B5EF4-FFF2-40B4-BE49-F238E27FC236}">
                <a16:creationId xmlns:a16="http://schemas.microsoft.com/office/drawing/2014/main" id="{1A764899-A3E2-757D-9526-6B0949A915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355968" y="643992"/>
            <a:ext cx="3872620" cy="3495040"/>
          </a:xfrm>
          <a:prstGeom prst="rect">
            <a:avLst/>
          </a:prstGeom>
        </p:spPr>
      </p:pic>
      <p:cxnSp>
        <p:nvCxnSpPr>
          <p:cNvPr id="59" name="Straight Connector 40">
            <a:extLst>
              <a:ext uri="{FF2B5EF4-FFF2-40B4-BE49-F238E27FC236}">
                <a16:creationId xmlns:a16="http://schemas.microsoft.com/office/drawing/2014/main" id="{96A4B1E0-284C-4A01-8141-A24D2B8EE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76728" y="5027185"/>
            <a:ext cx="864301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0" name="Picture 42">
            <a:extLst>
              <a:ext uri="{FF2B5EF4-FFF2-40B4-BE49-F238E27FC236}">
                <a16:creationId xmlns:a16="http://schemas.microsoft.com/office/drawing/2014/main" id="{F82046CE-87C5-4670-A404-6AB453F5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1" name="Straight Connector 44">
            <a:extLst>
              <a:ext uri="{FF2B5EF4-FFF2-40B4-BE49-F238E27FC236}">
                <a16:creationId xmlns:a16="http://schemas.microsoft.com/office/drawing/2014/main" id="{A224BAD7-5931-4CA6-BB58-0CBCFCFA6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116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4BE214B-2C92-47AF-8D90-698211103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86D07CD-E0E5-42ED-BA28-6CB6ADC3B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FD55044-DEE0-B925-5852-23FE81946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36" y="804520"/>
            <a:ext cx="6553700" cy="1049235"/>
          </a:xfrm>
        </p:spPr>
        <p:txBody>
          <a:bodyPr>
            <a:normAutofit/>
          </a:bodyPr>
          <a:lstStyle/>
          <a:p>
            <a:r>
              <a:rPr lang="en-US" sz="5400" dirty="0"/>
              <a:t>Face protection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69A020F-4984-4DD0-898A-B60A4882B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0F3E7-607F-5389-C868-38E587102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015732"/>
            <a:ext cx="6361856" cy="345061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Peke mask</a:t>
            </a:r>
          </a:p>
          <a:p>
            <a:r>
              <a:rPr lang="en-US" sz="3600" dirty="0"/>
              <a:t>3m respirator (need fine particulate protection, not fumes)</a:t>
            </a:r>
          </a:p>
          <a:p>
            <a:r>
              <a:rPr lang="en-US" sz="3600" dirty="0"/>
              <a:t>Trend face shield</a:t>
            </a:r>
          </a:p>
          <a:p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3761B47-AE33-47C9-9636-19D4B313F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77388" y="482171"/>
            <a:chExt cx="4074533" cy="514910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E204B78-8026-4E1E-9C59-5F523ECDD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77388" y="482171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DDEB6F1-F54D-4345-B8DF-72D72C71EC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47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4380F474-D468-4F2F-8BE9-F343F8D1A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1624" y="977965"/>
            <a:ext cx="3119444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air of black goggles&#10;&#10;Description automatically generated with low confidence">
            <a:extLst>
              <a:ext uri="{FF2B5EF4-FFF2-40B4-BE49-F238E27FC236}">
                <a16:creationId xmlns:a16="http://schemas.microsoft.com/office/drawing/2014/main" id="{23BEEAA6-2723-788E-3F32-49B8E2A9B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373" y="1905298"/>
            <a:ext cx="2799103" cy="228826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757EBBD-8611-41C1-8124-C151D0957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40D0D8B-2D5E-48A4-BBD5-8CB09A86A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8649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419CA0-BFB4-4390-AB8F-5DBFCA45D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F4C623-16D7-4722-8EFB-A5B0E3BC0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38AAFCE-BDB0-99B9-EF9A-CB9C385C9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804520"/>
            <a:ext cx="6361856" cy="1049235"/>
          </a:xfrm>
        </p:spPr>
        <p:txBody>
          <a:bodyPr>
            <a:normAutofit/>
          </a:bodyPr>
          <a:lstStyle/>
          <a:p>
            <a:r>
              <a:rPr lang="en-US" sz="5400" dirty="0"/>
              <a:t>The process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6E9C81-ACBE-459E-A7D5-2BB824B68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E2E48-D14B-43C5-63B8-0156ACFC3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015732"/>
            <a:ext cx="6361856" cy="345061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sz="3000" dirty="0"/>
              <a:t>Dry the wood</a:t>
            </a:r>
          </a:p>
          <a:p>
            <a:pPr>
              <a:lnSpc>
                <a:spcPct val="110000"/>
              </a:lnSpc>
            </a:pPr>
            <a:r>
              <a:rPr lang="en-US" sz="3000" dirty="0"/>
              <a:t>Put it in a form or bucket</a:t>
            </a:r>
          </a:p>
          <a:p>
            <a:pPr>
              <a:lnSpc>
                <a:spcPct val="110000"/>
              </a:lnSpc>
            </a:pPr>
            <a:r>
              <a:rPr lang="en-US" sz="3000" dirty="0"/>
              <a:t>Mix the resin and add pigment</a:t>
            </a:r>
          </a:p>
          <a:p>
            <a:pPr>
              <a:lnSpc>
                <a:spcPct val="110000"/>
              </a:lnSpc>
            </a:pPr>
            <a:r>
              <a:rPr lang="en-US" sz="3000" dirty="0"/>
              <a:t>Pour into the container with the wood</a:t>
            </a:r>
          </a:p>
          <a:p>
            <a:pPr>
              <a:lnSpc>
                <a:spcPct val="110000"/>
              </a:lnSpc>
            </a:pPr>
            <a:r>
              <a:rPr lang="en-US" sz="3000" dirty="0"/>
              <a:t>Put it a pressure pot at 40psi</a:t>
            </a:r>
          </a:p>
          <a:p>
            <a:pPr>
              <a:lnSpc>
                <a:spcPct val="110000"/>
              </a:lnSpc>
            </a:pPr>
            <a:r>
              <a:rPr lang="en-US" sz="3000" dirty="0"/>
              <a:t>Remove from pot after a few hours</a:t>
            </a:r>
          </a:p>
          <a:p>
            <a:pPr>
              <a:lnSpc>
                <a:spcPct val="110000"/>
              </a:lnSpc>
            </a:pPr>
            <a:r>
              <a:rPr lang="en-US" sz="3000" dirty="0"/>
              <a:t>Turn and finish</a:t>
            </a:r>
          </a:p>
          <a:p>
            <a:pPr>
              <a:lnSpc>
                <a:spcPct val="110000"/>
              </a:lnSpc>
            </a:pPr>
            <a:endParaRPr lang="en-US" sz="17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EBDCB18-ABE5-43B0-8B68-89FEDAECB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63259" y="583365"/>
            <a:chExt cx="4074533" cy="518192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3C65C6-7268-490D-B4A8-927D45FAB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133D4A5-82E5-43A0-9FF0-81B7AC16C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0CC7D4EF-CAA6-B9EB-40B7-73AFC176D7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63" b="-4"/>
          <a:stretch/>
        </p:blipFill>
        <p:spPr>
          <a:xfrm>
            <a:off x="8116373" y="1116345"/>
            <a:ext cx="2799103" cy="38661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8EC5C75-E28F-4899-9C2E-39431B82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6AAE0A1-60AD-4190-B85D-2DD814836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043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4BE214B-2C92-47AF-8D90-698211103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6D07CD-E0E5-42ED-BA28-6CB6ADC3B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F67E2CE-4BE0-7167-FA3A-B5C84F43F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406" y="804520"/>
            <a:ext cx="6260530" cy="1049235"/>
          </a:xfrm>
        </p:spPr>
        <p:txBody>
          <a:bodyPr>
            <a:normAutofit/>
          </a:bodyPr>
          <a:lstStyle/>
          <a:p>
            <a:r>
              <a:rPr lang="en-US" sz="4800" dirty="0"/>
              <a:t>Mold Release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9A020F-4984-4DD0-898A-B60A4882B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667F6-F4FF-6A36-D7B5-0A059566E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616" y="2015732"/>
            <a:ext cx="6149319" cy="3450613"/>
          </a:xfrm>
        </p:spPr>
        <p:txBody>
          <a:bodyPr>
            <a:normAutofit fontScale="92500" lnSpcReduction="20000"/>
          </a:bodyPr>
          <a:lstStyle/>
          <a:p>
            <a:r>
              <a:rPr lang="en-US" sz="4000" dirty="0"/>
              <a:t>Stoner</a:t>
            </a:r>
          </a:p>
          <a:p>
            <a:r>
              <a:rPr lang="en-US" sz="4000" dirty="0"/>
              <a:t>Zip 301</a:t>
            </a:r>
          </a:p>
          <a:p>
            <a:r>
              <a:rPr lang="en-US" sz="4000" dirty="0" err="1"/>
              <a:t>Polytek</a:t>
            </a:r>
            <a:r>
              <a:rPr lang="en-US" sz="4000" dirty="0"/>
              <a:t> Pol-Ease 2500</a:t>
            </a:r>
          </a:p>
          <a:p>
            <a:r>
              <a:rPr lang="en-US" sz="4000" dirty="0" err="1"/>
              <a:t>SmoothOn</a:t>
            </a:r>
            <a:r>
              <a:rPr lang="en-US" sz="4000" dirty="0"/>
              <a:t> Universal Mold Release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3761B47-AE33-47C9-9636-19D4B313F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77388" y="482171"/>
            <a:chExt cx="4074533" cy="514910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E204B78-8026-4E1E-9C59-5F523ECDD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77388" y="482171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DDEB6F1-F54D-4345-B8DF-72D72C71EC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47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4380F474-D468-4F2F-8BE9-F343F8D1A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1624" y="977965"/>
            <a:ext cx="3119444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ottle of purple liquid&#10;&#10;Description automatically generated with low confidence">
            <a:extLst>
              <a:ext uri="{FF2B5EF4-FFF2-40B4-BE49-F238E27FC236}">
                <a16:creationId xmlns:a16="http://schemas.microsoft.com/office/drawing/2014/main" id="{30563DCB-56B8-3D88-A6C3-186AD9690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8564" y="1116345"/>
            <a:ext cx="2174721" cy="38661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757EBBD-8611-41C1-8124-C151D0957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40D0D8B-2D5E-48A4-BBD5-8CB09A86A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770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4BE214B-2C92-47AF-8D90-698211103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86D07CD-E0E5-42ED-BA28-6CB6ADC3B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AB47FB5-C609-B1E8-7DD0-501147ED4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804520"/>
            <a:ext cx="6667640" cy="1049235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Bottle stopper blanks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69A020F-4984-4DD0-898A-B60A4882B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C1996-45D1-724D-B023-C73F3F61A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050" y="2015732"/>
            <a:ext cx="6272886" cy="3450613"/>
          </a:xfrm>
        </p:spPr>
        <p:txBody>
          <a:bodyPr>
            <a:normAutofit/>
          </a:bodyPr>
          <a:lstStyle/>
          <a:p>
            <a:r>
              <a:rPr lang="en-US" sz="4000" dirty="0"/>
              <a:t>Lizard Blanks</a:t>
            </a:r>
          </a:p>
          <a:p>
            <a:r>
              <a:rPr lang="en-US" sz="4000" dirty="0"/>
              <a:t>PVC and plug or blue tape</a:t>
            </a:r>
          </a:p>
          <a:p>
            <a:r>
              <a:rPr lang="en-US" sz="4000" dirty="0"/>
              <a:t>Other</a:t>
            </a:r>
          </a:p>
          <a:p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61B47-AE33-47C9-9636-19D4B313F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77388" y="482171"/>
            <a:chExt cx="4074533" cy="514910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E204B78-8026-4E1E-9C59-5F523ECDD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77388" y="482171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DDEB6F1-F54D-4345-B8DF-72D72C71EC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47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4380F474-D468-4F2F-8BE9-F343F8D1A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1624" y="977965"/>
            <a:ext cx="3119444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white&#10;&#10;Description automatically generated">
            <a:extLst>
              <a:ext uri="{FF2B5EF4-FFF2-40B4-BE49-F238E27FC236}">
                <a16:creationId xmlns:a16="http://schemas.microsoft.com/office/drawing/2014/main" id="{A4809FA1-761E-34DA-2011-A694FA4729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89" r="1" b="1"/>
          <a:stretch/>
        </p:blipFill>
        <p:spPr>
          <a:xfrm>
            <a:off x="8116373" y="1927191"/>
            <a:ext cx="2799103" cy="224447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757EBBD-8611-41C1-8124-C151D0957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40D0D8B-2D5E-48A4-BBD5-8CB09A86A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268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0419CA0-BFB4-4390-AB8F-5DBFCA45D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CF4C623-16D7-4722-8EFB-A5B0E3BC0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93D7461-5B2D-936F-E0C9-44CB0E162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452" y="804532"/>
            <a:ext cx="6921964" cy="1049235"/>
          </a:xfrm>
        </p:spPr>
        <p:txBody>
          <a:bodyPr>
            <a:noAutofit/>
          </a:bodyPr>
          <a:lstStyle/>
          <a:p>
            <a:r>
              <a:rPr lang="en-US" sz="3600" dirty="0"/>
              <a:t>Bottle Stopper Process (A)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96E9C81-ACBE-459E-A7D5-2BB824B68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9BD7A-DDA6-E6E8-BC96-A9D0AC8C0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306" y="2015731"/>
            <a:ext cx="7034881" cy="4037737"/>
          </a:xfrm>
        </p:spPr>
        <p:txBody>
          <a:bodyPr>
            <a:normAutofit fontScale="92500"/>
          </a:bodyPr>
          <a:lstStyle/>
          <a:p>
            <a:r>
              <a:rPr lang="en-US" sz="3200" dirty="0"/>
              <a:t>Cut wood 1.5” square on band saw</a:t>
            </a:r>
          </a:p>
          <a:p>
            <a:r>
              <a:rPr lang="en-US" sz="3200" dirty="0"/>
              <a:t>Drill </a:t>
            </a:r>
            <a:r>
              <a:rPr lang="en-US" sz="3200"/>
              <a:t>on drill </a:t>
            </a:r>
            <a:r>
              <a:rPr lang="en-US" sz="3200" dirty="0"/>
              <a:t>press and tap</a:t>
            </a:r>
          </a:p>
          <a:p>
            <a:r>
              <a:rPr lang="en-US" sz="3200" dirty="0"/>
              <a:t>Turn on stopper mandrel to fit </a:t>
            </a:r>
            <a:r>
              <a:rPr lang="en-US" sz="3200" dirty="0" err="1"/>
              <a:t>pvc</a:t>
            </a:r>
            <a:endParaRPr lang="en-US" sz="3200" dirty="0"/>
          </a:p>
          <a:p>
            <a:r>
              <a:rPr lang="en-US" sz="3200" dirty="0"/>
              <a:t>Make blank (hot glue wood down, not CA)</a:t>
            </a:r>
            <a:endParaRPr lang="en-US" sz="2800" dirty="0"/>
          </a:p>
          <a:p>
            <a:r>
              <a:rPr lang="en-US" sz="3200" dirty="0"/>
              <a:t>Mount in jaws, flatten concave, drill and tap</a:t>
            </a:r>
          </a:p>
          <a:p>
            <a:r>
              <a:rPr lang="en-US" sz="3200" dirty="0"/>
              <a:t>Mount on Mandrel, Turn and finish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EBDCB18-ABE5-43B0-8B68-89FEDAECB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63259" y="583365"/>
            <a:chExt cx="4074533" cy="518192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83C65C6-7268-490D-B4A8-927D45FAB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133D4A5-82E5-43A0-9FF0-81B7AC16C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close-up of a light bulb&#10;&#10;Description automatically generated with low confidence">
            <a:extLst>
              <a:ext uri="{FF2B5EF4-FFF2-40B4-BE49-F238E27FC236}">
                <a16:creationId xmlns:a16="http://schemas.microsoft.com/office/drawing/2014/main" id="{78AAE528-3DE4-3E4A-7935-4E2DE425D5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92" r="15105" b="-4"/>
          <a:stretch/>
        </p:blipFill>
        <p:spPr>
          <a:xfrm>
            <a:off x="8113307" y="1112109"/>
            <a:ext cx="2802169" cy="387040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8EC5C75-E28F-4899-9C2E-39431B82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6AAE0A1-60AD-4190-B85D-2DD814836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269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F0E53F-FCF6-D648-4FE5-5E453BBB2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E36710A9-5E0A-A2D9-949F-9C25ED923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11300E1-C738-A685-7647-BA4E28D59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BBF4465-535A-3ADB-C19A-723858627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06" y="804520"/>
            <a:ext cx="6835467" cy="1049235"/>
          </a:xfrm>
        </p:spPr>
        <p:txBody>
          <a:bodyPr>
            <a:noAutofit/>
          </a:bodyPr>
          <a:lstStyle/>
          <a:p>
            <a:r>
              <a:rPr lang="en-US" sz="3600" dirty="0"/>
              <a:t>Bottle Stopper Process (B)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6298572-3E62-748D-27AF-28D140CEA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D2055-64D7-F17A-B851-E4FE5274A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306" y="2015731"/>
            <a:ext cx="7034881" cy="4037737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Cut wood 1.5” square on band saw</a:t>
            </a:r>
          </a:p>
          <a:p>
            <a:r>
              <a:rPr lang="en-US" sz="3200" dirty="0"/>
              <a:t>Firmly hold in mold (Glue, </a:t>
            </a:r>
            <a:r>
              <a:rPr lang="en-US" sz="3200" dirty="0" err="1"/>
              <a:t>rubberband</a:t>
            </a:r>
            <a:r>
              <a:rPr lang="en-US" sz="3200" dirty="0"/>
              <a:t>)</a:t>
            </a:r>
          </a:p>
          <a:p>
            <a:r>
              <a:rPr lang="en-US" sz="3200" dirty="0"/>
              <a:t>Pour resin and put in pressure pot</a:t>
            </a:r>
            <a:endParaRPr lang="en-US" sz="2800" dirty="0"/>
          </a:p>
          <a:p>
            <a:r>
              <a:rPr lang="en-US" sz="3200" dirty="0"/>
              <a:t>Mount in jaws, flatten concave, drill and tap</a:t>
            </a:r>
          </a:p>
          <a:p>
            <a:r>
              <a:rPr lang="en-US" sz="3200" dirty="0"/>
              <a:t>Mount on Mandrel, Turn and finish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CDCB828-ACF8-FCC2-0462-37164A699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63259" y="583365"/>
            <a:chExt cx="4074533" cy="518192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FF9FDE2-23C3-B68E-4C89-E82128B1B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B13DDE6-923B-1933-32C7-5CA630B0F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9321A8E-9017-7E23-F1FB-E58C7ABC42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844" r="22844"/>
          <a:stretch/>
        </p:blipFill>
        <p:spPr>
          <a:xfrm>
            <a:off x="8116373" y="1116345"/>
            <a:ext cx="2799103" cy="38661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CE69D59-5344-8933-7334-167F77E0C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2291E05-5132-9CBC-1D61-1FB0FDF74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4568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4BE214B-2C92-47AF-8D90-698211103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86D07CD-E0E5-42ED-BA28-6CB6ADC3B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7C5AEDB-6838-E8AE-18BA-F74A4D7F7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376" y="804520"/>
            <a:ext cx="6589559" cy="1049235"/>
          </a:xfrm>
        </p:spPr>
        <p:txBody>
          <a:bodyPr>
            <a:normAutofit/>
          </a:bodyPr>
          <a:lstStyle/>
          <a:p>
            <a:r>
              <a:rPr lang="en-US" sz="5400" dirty="0"/>
              <a:t>finishes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69A020F-4984-4DD0-898A-B60A4882B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D6C37-FBAF-C6E9-B36C-BE3EE9C20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6" y="2015732"/>
            <a:ext cx="7064709" cy="3878437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Sandpaper (starting at 320 grit - 800)</a:t>
            </a:r>
          </a:p>
          <a:p>
            <a:r>
              <a:rPr lang="en-US" sz="3200" dirty="0"/>
              <a:t>CA glue (not </a:t>
            </a:r>
            <a:r>
              <a:rPr lang="en-US" sz="3200" dirty="0" err="1"/>
              <a:t>Parfix</a:t>
            </a:r>
            <a:r>
              <a:rPr lang="en-US" sz="3200" dirty="0"/>
              <a:t>)</a:t>
            </a:r>
          </a:p>
          <a:p>
            <a:r>
              <a:rPr lang="en-US" sz="3200" dirty="0"/>
              <a:t>Ack’s Sanding Paste and Brad’s Sanding Paste or Yorkshire Grits</a:t>
            </a:r>
          </a:p>
          <a:p>
            <a:r>
              <a:rPr lang="en-US" sz="3200" dirty="0"/>
              <a:t>Magic Juice (Viva Towels) or </a:t>
            </a:r>
            <a:r>
              <a:rPr lang="en-US" sz="3200"/>
              <a:t>sanding pads</a:t>
            </a:r>
            <a:endParaRPr lang="en-US" sz="320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61B47-AE33-47C9-9636-19D4B313F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77388" y="482171"/>
            <a:chExt cx="4074533" cy="514910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E204B78-8026-4E1E-9C59-5F523ECDD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77388" y="482171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DDEB6F1-F54D-4345-B8DF-72D72C71EC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47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4380F474-D468-4F2F-8BE9-F343F8D1A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1624" y="977965"/>
            <a:ext cx="3119444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bottles&#10;&#10;Description automatically generated with low confidence">
            <a:extLst>
              <a:ext uri="{FF2B5EF4-FFF2-40B4-BE49-F238E27FC236}">
                <a16:creationId xmlns:a16="http://schemas.microsoft.com/office/drawing/2014/main" id="{2C2E9E96-3D17-9543-87B7-243CDBBE1E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8" r="12166"/>
          <a:stretch/>
        </p:blipFill>
        <p:spPr>
          <a:xfrm>
            <a:off x="8116373" y="1927193"/>
            <a:ext cx="2799103" cy="224447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757EBBD-8611-41C1-8124-C151D0957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40D0D8B-2D5E-48A4-BBD5-8CB09A86A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874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07DE5115-89C8-4B9C-B0E8-78A15C20C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56085" y="533400"/>
            <a:ext cx="9079832" cy="5077326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A6402E2-72CC-4683-9B83-11265402E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4605" y="763203"/>
            <a:ext cx="8622792" cy="4617720"/>
          </a:xfrm>
          <a:prstGeom prst="rect">
            <a:avLst/>
          </a:prstGeom>
          <a:gradFill>
            <a:gsLst>
              <a:gs pos="0">
                <a:srgbClr val="DADADA"/>
              </a:gs>
              <a:gs pos="100000">
                <a:srgbClr val="FFFFFE"/>
              </a:gs>
            </a:gsLst>
            <a:lin ang="16200000" scaled="0"/>
          </a:gra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B4A839-4D35-1425-E908-F4772EC946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438" r="1" b="19002"/>
          <a:stretch/>
        </p:blipFill>
        <p:spPr>
          <a:xfrm>
            <a:off x="2269237" y="1247835"/>
            <a:ext cx="7653528" cy="364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34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682AF-2034-BE5C-0F09-F26D874FF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247" y="818608"/>
            <a:ext cx="9603275" cy="1049235"/>
          </a:xfrm>
        </p:spPr>
        <p:txBody>
          <a:bodyPr>
            <a:normAutofit/>
          </a:bodyPr>
          <a:lstStyle/>
          <a:p>
            <a:r>
              <a:rPr lang="en-US" sz="5400" dirty="0"/>
              <a:t>Today’s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14248-6DBC-1C22-0761-C89612E19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205" y="2015734"/>
            <a:ext cx="7665331" cy="3668374"/>
          </a:xfrm>
        </p:spPr>
        <p:txBody>
          <a:bodyPr>
            <a:normAutofit fontScale="92500"/>
          </a:bodyPr>
          <a:lstStyle/>
          <a:p>
            <a:r>
              <a:rPr lang="en-US" sz="3200" dirty="0"/>
              <a:t>Provide an overview and foundational knowledge of:</a:t>
            </a:r>
          </a:p>
          <a:p>
            <a:pPr lvl="1"/>
            <a:r>
              <a:rPr lang="en-US" sz="3200" dirty="0"/>
              <a:t>Resins</a:t>
            </a:r>
          </a:p>
          <a:p>
            <a:pPr lvl="1"/>
            <a:r>
              <a:rPr lang="en-US" sz="3200" dirty="0"/>
              <a:t>The process for coloring and casting blanks</a:t>
            </a:r>
          </a:p>
          <a:p>
            <a:pPr lvl="1"/>
            <a:r>
              <a:rPr lang="en-US" sz="3200" dirty="0"/>
              <a:t>How to turn a resin/hybrid piece</a:t>
            </a:r>
          </a:p>
          <a:p>
            <a:pPr lvl="1"/>
            <a:r>
              <a:rPr lang="en-US" sz="3200" dirty="0"/>
              <a:t>How to finish a bottle stopper</a:t>
            </a:r>
          </a:p>
          <a:p>
            <a:endParaRPr lang="en-US" sz="2400" dirty="0"/>
          </a:p>
        </p:txBody>
      </p:sp>
      <p:grpSp>
        <p:nvGrpSpPr>
          <p:cNvPr id="60" name="Group 45">
            <a:extLst>
              <a:ext uri="{FF2B5EF4-FFF2-40B4-BE49-F238E27FC236}">
                <a16:creationId xmlns:a16="http://schemas.microsoft.com/office/drawing/2014/main" id="{7B733C3F-9682-42F2-95C8-440BBDB77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49537" y="2012810"/>
            <a:ext cx="3108945" cy="3453535"/>
            <a:chOff x="7807230" y="2012810"/>
            <a:chExt cx="3251252" cy="3459865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DAA79E5-501E-47F1-B927-7C05579F70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47">
              <a:extLst>
                <a:ext uri="{FF2B5EF4-FFF2-40B4-BE49-F238E27FC236}">
                  <a16:creationId xmlns:a16="http://schemas.microsoft.com/office/drawing/2014/main" id="{FF65AAE0-FA0E-4FC3-95C8-629AB6541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A wood bowl with a design on it&#10;&#10;Description automatically generated">
            <a:extLst>
              <a:ext uri="{FF2B5EF4-FFF2-40B4-BE49-F238E27FC236}">
                <a16:creationId xmlns:a16="http://schemas.microsoft.com/office/drawing/2014/main" id="{2785402A-5C4A-E969-03C4-6FE5929466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8" r="6639" b="2"/>
          <a:stretch/>
        </p:blipFill>
        <p:spPr>
          <a:xfrm>
            <a:off x="8122823" y="2177401"/>
            <a:ext cx="2762372" cy="312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80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10419CA0-BFB4-4390-AB8F-5DBFCA45D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CF4C623-16D7-4722-8EFB-A5B0E3BC0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940C80D-934C-128B-1847-07E0C9760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263" y="644139"/>
            <a:ext cx="6050671" cy="944411"/>
          </a:xfrm>
        </p:spPr>
        <p:txBody>
          <a:bodyPr>
            <a:normAutofit/>
          </a:bodyPr>
          <a:lstStyle/>
          <a:p>
            <a:r>
              <a:rPr lang="en-US" sz="5400" dirty="0"/>
              <a:t>resins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96E9C81-ACBE-459E-A7D5-2BB824B68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28721-B1B0-9B49-F300-BA6B7A553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1264" y="1793220"/>
            <a:ext cx="6050671" cy="4105940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Urethane vs Epoxy</a:t>
            </a:r>
          </a:p>
          <a:p>
            <a:pPr lvl="1"/>
            <a:r>
              <a:rPr lang="en-US" sz="3200" dirty="0"/>
              <a:t>Moisture Tolerance</a:t>
            </a:r>
          </a:p>
          <a:p>
            <a:pPr lvl="1"/>
            <a:r>
              <a:rPr lang="en-US" sz="3200" dirty="0"/>
              <a:t>Yellowing</a:t>
            </a:r>
          </a:p>
          <a:p>
            <a:pPr lvl="1"/>
            <a:r>
              <a:rPr lang="en-US" sz="3200" dirty="0"/>
              <a:t>Open time/Cure time</a:t>
            </a:r>
          </a:p>
          <a:p>
            <a:pPr lvl="1"/>
            <a:r>
              <a:rPr lang="en-US" sz="3200" dirty="0"/>
              <a:t>Mix Ratio</a:t>
            </a:r>
          </a:p>
          <a:p>
            <a:pPr lvl="1"/>
            <a:r>
              <a:rPr lang="en-US" sz="3200" dirty="0"/>
              <a:t>Depth</a:t>
            </a:r>
          </a:p>
          <a:p>
            <a:pPr lvl="1"/>
            <a:r>
              <a:rPr lang="en-US" sz="3200" dirty="0"/>
              <a:t>How they turn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EBDCB18-ABE5-43B0-8B68-89FEDAECB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63259" y="583365"/>
            <a:chExt cx="4074533" cy="5181928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483C65C6-7268-490D-B4A8-927D45FAB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133D4A5-82E5-43A0-9FF0-81B7AC16C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EAEFAD29-C523-44C6-DF22-80B9F44B95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15"/>
          <a:stretch/>
        </p:blipFill>
        <p:spPr>
          <a:xfrm>
            <a:off x="8116373" y="1116345"/>
            <a:ext cx="2799103" cy="386617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8EC5C75-E28F-4899-9C2E-39431B82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6AAE0A1-60AD-4190-B85D-2DD814836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1221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4D53F-7599-7044-EF77-29509C11E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650" y="2023719"/>
            <a:ext cx="4375480" cy="3785410"/>
          </a:xfrm>
        </p:spPr>
        <p:txBody>
          <a:bodyPr>
            <a:normAutofit/>
          </a:bodyPr>
          <a:lstStyle/>
          <a:p>
            <a:r>
              <a:rPr lang="en-US" sz="4400" u="sng" dirty="0"/>
              <a:t>Urethane</a:t>
            </a:r>
            <a:br>
              <a:rPr lang="en-US" sz="4400" dirty="0"/>
            </a:br>
            <a:br>
              <a:rPr lang="en-US" sz="4400" dirty="0"/>
            </a:br>
            <a:r>
              <a:rPr lang="en-US" sz="4400" cap="none" dirty="0"/>
              <a:t>NO moisture</a:t>
            </a:r>
            <a:br>
              <a:rPr lang="en-US" sz="4400" cap="none" dirty="0"/>
            </a:br>
            <a:r>
              <a:rPr lang="en-US" sz="4400" cap="none" dirty="0"/>
              <a:t>Short open time</a:t>
            </a:r>
            <a:br>
              <a:rPr lang="en-US" sz="4400" cap="none"/>
            </a:br>
            <a:br>
              <a:rPr lang="en-US" dirty="0"/>
            </a:b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5E6A006-57C7-5650-A2C7-A4CBCA9C5BAF}"/>
              </a:ext>
            </a:extLst>
          </p:cNvPr>
          <p:cNvSpPr txBox="1">
            <a:spLocks/>
          </p:cNvSpPr>
          <p:nvPr/>
        </p:nvSpPr>
        <p:spPr>
          <a:xfrm>
            <a:off x="7344032" y="2023719"/>
            <a:ext cx="4375480" cy="37854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u="sng" dirty="0"/>
              <a:t>EPOXY</a:t>
            </a:r>
            <a:br>
              <a:rPr lang="en-US" sz="4400" dirty="0"/>
            </a:br>
            <a:br>
              <a:rPr lang="en-US" sz="4400" dirty="0"/>
            </a:br>
            <a:r>
              <a:rPr lang="en-US" sz="4400" cap="none" dirty="0"/>
              <a:t>Yellows</a:t>
            </a:r>
          </a:p>
          <a:p>
            <a:r>
              <a:rPr lang="en-US" sz="4400" cap="none" dirty="0"/>
              <a:t>Not deep</a:t>
            </a:r>
          </a:p>
          <a:p>
            <a:r>
              <a:rPr lang="en-US" sz="4400" cap="none" dirty="0"/>
              <a:t>Soft to turn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7F24C6-EA61-4BD5-7A1F-E667EE4BC547}"/>
              </a:ext>
            </a:extLst>
          </p:cNvPr>
          <p:cNvSpPr txBox="1"/>
          <p:nvPr/>
        </p:nvSpPr>
        <p:spPr>
          <a:xfrm>
            <a:off x="1433650" y="296562"/>
            <a:ext cx="77597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CONSIDERATIONS</a:t>
            </a:r>
          </a:p>
        </p:txBody>
      </p:sp>
    </p:spTree>
    <p:extLst>
      <p:ext uri="{BB962C8B-B14F-4D97-AF65-F5344CB8AC3E}">
        <p14:creationId xmlns:p14="http://schemas.microsoft.com/office/powerpoint/2010/main" val="3493573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3">
            <a:extLst>
              <a:ext uri="{FF2B5EF4-FFF2-40B4-BE49-F238E27FC236}">
                <a16:creationId xmlns:a16="http://schemas.microsoft.com/office/drawing/2014/main" id="{10419CA0-BFB4-4390-AB8F-5DBFCA45D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35">
            <a:extLst>
              <a:ext uri="{FF2B5EF4-FFF2-40B4-BE49-F238E27FC236}">
                <a16:creationId xmlns:a16="http://schemas.microsoft.com/office/drawing/2014/main" id="{5CF4C623-16D7-4722-8EFB-A5B0E3BC0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3BB6384-7EAD-42DF-8FF9-19ABFB718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5550355" cy="1049235"/>
          </a:xfrm>
        </p:spPr>
        <p:txBody>
          <a:bodyPr>
            <a:normAutofit/>
          </a:bodyPr>
          <a:lstStyle/>
          <a:p>
            <a:r>
              <a:rPr lang="en-US" sz="5400" dirty="0"/>
              <a:t>Resins</a:t>
            </a:r>
            <a:r>
              <a:rPr lang="en-US" dirty="0"/>
              <a:t>	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96E9C81-ACBE-459E-A7D5-2BB824B68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4739B-1473-F6C7-9237-CCA7E70BB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04" y="2015732"/>
            <a:ext cx="6631232" cy="3450613"/>
          </a:xfrm>
        </p:spPr>
        <p:txBody>
          <a:bodyPr>
            <a:normAutofit fontScale="92500"/>
          </a:bodyPr>
          <a:lstStyle/>
          <a:p>
            <a:r>
              <a:rPr lang="en-US" sz="4800" dirty="0"/>
              <a:t>YouTube:  Jake Thompson</a:t>
            </a:r>
          </a:p>
          <a:p>
            <a:pPr lvl="1"/>
            <a:r>
              <a:rPr lang="en-US" sz="4400" dirty="0"/>
              <a:t>Resin Shootout:  </a:t>
            </a:r>
            <a:r>
              <a:rPr lang="en-US" sz="4400" dirty="0" err="1"/>
              <a:t>Alumilite</a:t>
            </a:r>
            <a:r>
              <a:rPr lang="en-US" sz="4400" dirty="0"/>
              <a:t> vs Total Boat vs. Liquid Diamonds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EBDCB18-ABE5-43B0-8B68-89FEDAECB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63259" y="583365"/>
            <a:chExt cx="4074533" cy="5181928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83C65C6-7268-490D-B4A8-927D45FAB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133D4A5-82E5-43A0-9FF0-81B7AC16C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picture containing text, indoor, person, kitchen&#10;&#10;Description automatically generated">
            <a:extLst>
              <a:ext uri="{FF2B5EF4-FFF2-40B4-BE49-F238E27FC236}">
                <a16:creationId xmlns:a16="http://schemas.microsoft.com/office/drawing/2014/main" id="{3A406C12-4D3A-EA37-449A-26FDC260CC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15" r="47736" b="-2"/>
          <a:stretch/>
        </p:blipFill>
        <p:spPr>
          <a:xfrm>
            <a:off x="8116373" y="1116345"/>
            <a:ext cx="2799103" cy="386617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8EC5C75-E28F-4899-9C2E-39431B82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6AAE0A1-60AD-4190-B85D-2DD814836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488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10419CA0-BFB4-4390-AB8F-5DBFCA45D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CF4C623-16D7-4722-8EFB-A5B0E3BC0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282FDB6-1FE8-0F81-5F6F-C7CE75F51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5550355" cy="1049235"/>
          </a:xfrm>
        </p:spPr>
        <p:txBody>
          <a:bodyPr>
            <a:normAutofit/>
          </a:bodyPr>
          <a:lstStyle/>
          <a:p>
            <a:r>
              <a:rPr lang="en-US" sz="5400" dirty="0"/>
              <a:t>resins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96E9C81-ACBE-459E-A7D5-2BB824B68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3D558-1000-A705-AFE9-CEB610231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03" y="2015732"/>
            <a:ext cx="6895069" cy="3878441"/>
          </a:xfrm>
        </p:spPr>
        <p:txBody>
          <a:bodyPr>
            <a:normAutofit/>
          </a:bodyPr>
          <a:lstStyle/>
          <a:p>
            <a:r>
              <a:rPr lang="en-US" sz="2800" dirty="0" err="1"/>
              <a:t>Youtube</a:t>
            </a:r>
            <a:r>
              <a:rPr lang="en-US" sz="2800" dirty="0"/>
              <a:t> – </a:t>
            </a:r>
            <a:r>
              <a:rPr lang="en-US" sz="2800" dirty="0" err="1"/>
              <a:t>Alumilite</a:t>
            </a:r>
            <a:r>
              <a:rPr lang="en-US" sz="2800" dirty="0"/>
              <a:t> Explains: How to choose an epoxy</a:t>
            </a:r>
          </a:p>
          <a:p>
            <a:r>
              <a:rPr lang="en-US" sz="2800" dirty="0"/>
              <a:t>Urethane:  </a:t>
            </a:r>
            <a:r>
              <a:rPr lang="en-US" sz="2800" dirty="0" err="1"/>
              <a:t>Alumilite</a:t>
            </a:r>
            <a:r>
              <a:rPr lang="en-US" sz="2800" dirty="0"/>
              <a:t> Clear Slow</a:t>
            </a:r>
          </a:p>
          <a:p>
            <a:r>
              <a:rPr lang="en-US" sz="2800" dirty="0"/>
              <a:t>Epoxy: </a:t>
            </a:r>
          </a:p>
          <a:p>
            <a:pPr lvl="1"/>
            <a:r>
              <a:rPr lang="en-US" sz="2400" dirty="0"/>
              <a:t>Amazing Clear Cast and Clear Cast Plus</a:t>
            </a:r>
          </a:p>
          <a:p>
            <a:pPr lvl="1"/>
            <a:r>
              <a:rPr lang="en-US" sz="2400" dirty="0"/>
              <a:t>Amazing Quick Coat</a:t>
            </a:r>
          </a:p>
          <a:p>
            <a:pPr lvl="1"/>
            <a:r>
              <a:rPr lang="en-US" sz="2400" dirty="0"/>
              <a:t>Amazing Clear Deep Pour (2”)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EBDCB18-ABE5-43B0-8B68-89FEDAECB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63259" y="583365"/>
            <a:chExt cx="4074533" cy="518192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83C65C6-7268-490D-B4A8-927D45FAB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133D4A5-82E5-43A0-9FF0-81B7AC16C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person standing next to a white board with writing on it&#10;&#10;Description automatically generated with low confidence">
            <a:extLst>
              <a:ext uri="{FF2B5EF4-FFF2-40B4-BE49-F238E27FC236}">
                <a16:creationId xmlns:a16="http://schemas.microsoft.com/office/drawing/2014/main" id="{DE039B3A-0ED6-599D-3EA9-CB06D46827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77" r="39992" b="-3"/>
          <a:stretch/>
        </p:blipFill>
        <p:spPr>
          <a:xfrm>
            <a:off x="8116373" y="1116345"/>
            <a:ext cx="2799103" cy="386617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8EC5C75-E28F-4899-9C2E-39431B82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6AAE0A1-60AD-4190-B85D-2DD814836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249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0419CA0-BFB4-4390-AB8F-5DBFCA45D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CF4C623-16D7-4722-8EFB-A5B0E3BC0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73F0A6A-13F5-3CB0-A9EC-417D4F9BA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5550355" cy="1049235"/>
          </a:xfrm>
        </p:spPr>
        <p:txBody>
          <a:bodyPr>
            <a:normAutofit/>
          </a:bodyPr>
          <a:lstStyle/>
          <a:p>
            <a:r>
              <a:rPr lang="en-US" sz="5400" dirty="0"/>
              <a:t>pigments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96E9C81-ACBE-459E-A7D5-2BB824B68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324D7-87F7-C9A6-FFF5-DB2723A83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015732"/>
            <a:ext cx="6361856" cy="345061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Powders</a:t>
            </a:r>
          </a:p>
          <a:p>
            <a:r>
              <a:rPr lang="en-US" sz="3600" dirty="0"/>
              <a:t>Inks</a:t>
            </a:r>
          </a:p>
          <a:p>
            <a:r>
              <a:rPr lang="en-US" sz="3600" dirty="0"/>
              <a:t>Dyes</a:t>
            </a:r>
          </a:p>
          <a:p>
            <a:pPr marL="0" indent="0">
              <a:buNone/>
            </a:pPr>
            <a:r>
              <a:rPr lang="en-US" sz="3200" dirty="0"/>
              <a:t>(Pay attention to water based pigments in urethane resin)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EBDCB18-ABE5-43B0-8B68-89FEDAECB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63259" y="583365"/>
            <a:chExt cx="4074533" cy="518192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83C65C6-7268-490D-B4A8-927D45FAB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133D4A5-82E5-43A0-9FF0-81B7AC16C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picture containing text, bottle, indoor, counter&#10;&#10;Description automatically generated">
            <a:extLst>
              <a:ext uri="{FF2B5EF4-FFF2-40B4-BE49-F238E27FC236}">
                <a16:creationId xmlns:a16="http://schemas.microsoft.com/office/drawing/2014/main" id="{A641DEBF-1B5A-2EB2-B968-CD57DFA933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52" r="24947" b="-2"/>
          <a:stretch/>
        </p:blipFill>
        <p:spPr>
          <a:xfrm>
            <a:off x="8116373" y="1116345"/>
            <a:ext cx="2799103" cy="38661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8EC5C75-E28F-4899-9C2E-39431B82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6AAE0A1-60AD-4190-B85D-2DD814836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361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4BE214B-2C92-47AF-8D90-698211103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86D07CD-E0E5-42ED-BA28-6CB6ADC3B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EC6A0C-5BF9-6161-3D19-8AF9DA23D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984" y="804520"/>
            <a:ext cx="6482951" cy="1049235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The pressure pot	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69A020F-4984-4DD0-898A-B60A4882B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F47C6-4D38-E198-66BA-AFA1BE0AA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135" y="2015732"/>
            <a:ext cx="6919067" cy="3450613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YouTube Jake Thompson – Converting a Harbor Freight Paint Pot into a Resin Casting Pressure Pot</a:t>
            </a:r>
          </a:p>
          <a:p>
            <a:r>
              <a:rPr lang="en-US" sz="3200" dirty="0"/>
              <a:t>California Air Tools </a:t>
            </a:r>
          </a:p>
          <a:p>
            <a:pPr lvl="1"/>
            <a:r>
              <a:rPr lang="en-US" sz="2800" dirty="0"/>
              <a:t>5 Gallon</a:t>
            </a:r>
          </a:p>
          <a:p>
            <a:pPr lvl="1"/>
            <a:r>
              <a:rPr lang="en-US" sz="2800" dirty="0"/>
              <a:t>10 Gallon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61B47-AE33-47C9-9636-19D4B313F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77388" y="482171"/>
            <a:chExt cx="4074533" cy="514910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E204B78-8026-4E1E-9C59-5F523ECDD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77388" y="482171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DDEB6F1-F54D-4345-B8DF-72D72C71EC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47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4380F474-D468-4F2F-8BE9-F343F8D1A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1624" y="977965"/>
            <a:ext cx="3119444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kitchenware&#10;&#10;Description automatically generated">
            <a:extLst>
              <a:ext uri="{FF2B5EF4-FFF2-40B4-BE49-F238E27FC236}">
                <a16:creationId xmlns:a16="http://schemas.microsoft.com/office/drawing/2014/main" id="{4BD888C9-0AC2-B664-5492-C66C3AF3A7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811" r="2" b="11217"/>
          <a:stretch/>
        </p:blipFill>
        <p:spPr>
          <a:xfrm>
            <a:off x="8116373" y="1927198"/>
            <a:ext cx="2799103" cy="22444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757EBBD-8611-41C1-8124-C151D0957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40D0D8B-2D5E-48A4-BBD5-8CB09A86A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6539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C530476-9E4F-445D-8134-2376C17E8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CC20C9A-0A22-45EF-A638-6E2B3E358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495610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AC0EA3F-950B-3D6D-835B-9E8F16C69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70704"/>
            <a:ext cx="6431717" cy="1483052"/>
          </a:xfrm>
        </p:spPr>
        <p:txBody>
          <a:bodyPr>
            <a:noAutofit/>
          </a:bodyPr>
          <a:lstStyle/>
          <a:p>
            <a:r>
              <a:rPr lang="en-US" sz="4400" dirty="0"/>
              <a:t>Negative rake carbide cutters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9F615F5-24F1-4F7A-B8E5-E7128891D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64325-A1C3-FC4A-78D2-9F52DE79A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2015732"/>
            <a:ext cx="6002227" cy="380430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0000"/>
              </a:lnSpc>
            </a:pPr>
            <a:r>
              <a:rPr lang="en-US" sz="5900" dirty="0"/>
              <a:t>Brands</a:t>
            </a:r>
          </a:p>
          <a:p>
            <a:pPr lvl="1">
              <a:lnSpc>
                <a:spcPct val="110000"/>
              </a:lnSpc>
            </a:pPr>
            <a:r>
              <a:rPr lang="en-US" sz="5900" dirty="0"/>
              <a:t>Easy Wood Tools</a:t>
            </a:r>
          </a:p>
          <a:p>
            <a:pPr lvl="1">
              <a:lnSpc>
                <a:spcPct val="110000"/>
              </a:lnSpc>
            </a:pPr>
            <a:r>
              <a:rPr lang="en-US" sz="5900" dirty="0"/>
              <a:t>Savannah</a:t>
            </a:r>
          </a:p>
          <a:p>
            <a:pPr lvl="1">
              <a:lnSpc>
                <a:spcPct val="110000"/>
              </a:lnSpc>
            </a:pPr>
            <a:r>
              <a:rPr lang="en-US" sz="5900" dirty="0"/>
              <a:t>Simple Hollowing System</a:t>
            </a:r>
          </a:p>
          <a:p>
            <a:pPr>
              <a:lnSpc>
                <a:spcPct val="110000"/>
              </a:lnSpc>
            </a:pPr>
            <a:r>
              <a:rPr lang="en-US" sz="5900" dirty="0"/>
              <a:t>Style</a:t>
            </a:r>
          </a:p>
          <a:p>
            <a:pPr lvl="1">
              <a:lnSpc>
                <a:spcPct val="110000"/>
              </a:lnSpc>
            </a:pPr>
            <a:r>
              <a:rPr lang="en-US" sz="5900" dirty="0"/>
              <a:t>Round, Square, Diamond</a:t>
            </a:r>
          </a:p>
          <a:p>
            <a:pPr>
              <a:lnSpc>
                <a:spcPct val="110000"/>
              </a:lnSpc>
            </a:pPr>
            <a:r>
              <a:rPr lang="en-US" sz="5900" dirty="0"/>
              <a:t>Negative Rake vs flat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1700" dirty="0"/>
          </a:p>
          <a:p>
            <a:pPr marL="914400" lvl="2" indent="0">
              <a:lnSpc>
                <a:spcPct val="110000"/>
              </a:lnSpc>
              <a:buNone/>
            </a:pPr>
            <a:endParaRPr lang="en-US" sz="170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881DADC-361B-4490-B5E5-F744ACCD0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899254" y="482171"/>
            <a:ext cx="4652668" cy="5149101"/>
            <a:chOff x="6899254" y="482171"/>
            <a:chExt cx="4652668" cy="5149101"/>
          </a:xfrm>
        </p:grpSpPr>
        <p:sp>
          <p:nvSpPr>
            <p:cNvPr id="24" name="Rectangle 33">
              <a:extLst>
                <a:ext uri="{FF2B5EF4-FFF2-40B4-BE49-F238E27FC236}">
                  <a16:creationId xmlns:a16="http://schemas.microsoft.com/office/drawing/2014/main" id="{0D8C9000-70B7-4BEE-BD85-98839C65C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99254" y="482171"/>
              <a:ext cx="4652668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34">
              <a:extLst>
                <a:ext uri="{FF2B5EF4-FFF2-40B4-BE49-F238E27FC236}">
                  <a16:creationId xmlns:a16="http://schemas.microsoft.com/office/drawing/2014/main" id="{CFAB5912-B2E3-44BD-B8E1-167A999BF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239487" y="812507"/>
              <a:ext cx="400124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37B4F491-7438-4976-8041-7BEDCA16B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6789" y="977965"/>
            <a:ext cx="3671211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pen&#10;&#10;Description automatically generated with low confidence">
            <a:extLst>
              <a:ext uri="{FF2B5EF4-FFF2-40B4-BE49-F238E27FC236}">
                <a16:creationId xmlns:a16="http://schemas.microsoft.com/office/drawing/2014/main" id="{1B337C8E-8B0F-6AF1-7707-B1C8BDE623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01" r="-1" b="-1"/>
          <a:stretch/>
        </p:blipFill>
        <p:spPr>
          <a:xfrm>
            <a:off x="7555450" y="1702316"/>
            <a:ext cx="3360025" cy="269423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8B8FA33-A4F9-456F-B49C-3B9DB4D1B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F2D7D0C-3C09-467B-BCB2-A1A52DAC2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291394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17262</TotalTime>
  <Words>524</Words>
  <Application>Microsoft Macintosh PowerPoint</Application>
  <PresentationFormat>Widescreen</PresentationFormat>
  <Paragraphs>142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Gill Sans MT</vt:lpstr>
      <vt:lpstr>Gallery</vt:lpstr>
      <vt:lpstr>Woodturning with Resin</vt:lpstr>
      <vt:lpstr>Today’s Presentation</vt:lpstr>
      <vt:lpstr>resins</vt:lpstr>
      <vt:lpstr>Urethane  NO moisture Short open time  </vt:lpstr>
      <vt:lpstr>Resins </vt:lpstr>
      <vt:lpstr>resins</vt:lpstr>
      <vt:lpstr>pigments</vt:lpstr>
      <vt:lpstr>The pressure pot  </vt:lpstr>
      <vt:lpstr>Negative rake carbide cutters</vt:lpstr>
      <vt:lpstr>Chatter, chipping, and cracks, oh my</vt:lpstr>
      <vt:lpstr>Face protection</vt:lpstr>
      <vt:lpstr>The process</vt:lpstr>
      <vt:lpstr>Mold Release</vt:lpstr>
      <vt:lpstr>Bottle stopper blanks</vt:lpstr>
      <vt:lpstr>Bottle Stopper Process (A)</vt:lpstr>
      <vt:lpstr>Bottle Stopper Process (B)</vt:lpstr>
      <vt:lpstr>finishes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Woodturning with Resin</dc:title>
  <dc:creator>Leslie Ballard</dc:creator>
  <cp:lastModifiedBy>Leslie Ballard</cp:lastModifiedBy>
  <cp:revision>18</cp:revision>
  <cp:lastPrinted>2023-09-19T15:58:26Z</cp:lastPrinted>
  <dcterms:created xsi:type="dcterms:W3CDTF">2023-01-06T22:55:49Z</dcterms:created>
  <dcterms:modified xsi:type="dcterms:W3CDTF">2024-03-06T14:06:46Z</dcterms:modified>
</cp:coreProperties>
</file>