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3" r:id="rId4"/>
    <p:sldId id="310" r:id="rId5"/>
    <p:sldId id="311" r:id="rId6"/>
    <p:sldId id="337" r:id="rId7"/>
    <p:sldId id="297" r:id="rId8"/>
    <p:sldId id="339" r:id="rId9"/>
    <p:sldId id="307" r:id="rId10"/>
    <p:sldId id="303" r:id="rId11"/>
    <p:sldId id="304" r:id="rId12"/>
    <p:sldId id="306" r:id="rId13"/>
    <p:sldId id="312" r:id="rId14"/>
    <p:sldId id="313" r:id="rId15"/>
    <p:sldId id="316" r:id="rId16"/>
    <p:sldId id="276" r:id="rId17"/>
    <p:sldId id="314" r:id="rId18"/>
    <p:sldId id="315" r:id="rId19"/>
    <p:sldId id="325" r:id="rId20"/>
    <p:sldId id="277" r:id="rId21"/>
    <p:sldId id="317" r:id="rId22"/>
    <p:sldId id="318" r:id="rId23"/>
    <p:sldId id="330" r:id="rId24"/>
    <p:sldId id="329" r:id="rId25"/>
    <p:sldId id="324" r:id="rId26"/>
    <p:sldId id="334" r:id="rId27"/>
    <p:sldId id="294" r:id="rId28"/>
    <p:sldId id="331" r:id="rId29"/>
    <p:sldId id="321" r:id="rId30"/>
    <p:sldId id="322" r:id="rId31"/>
    <p:sldId id="323" r:id="rId32"/>
    <p:sldId id="319" r:id="rId33"/>
    <p:sldId id="320" r:id="rId34"/>
    <p:sldId id="333" r:id="rId35"/>
    <p:sldId id="327" r:id="rId36"/>
    <p:sldId id="328" r:id="rId37"/>
    <p:sldId id="335" r:id="rId38"/>
    <p:sldId id="336" r:id="rId39"/>
    <p:sldId id="326" r:id="rId40"/>
    <p:sldId id="278" r:id="rId41"/>
    <p:sldId id="309" r:id="rId42"/>
    <p:sldId id="308" r:id="rId43"/>
    <p:sldId id="338" r:id="rId44"/>
    <p:sldId id="33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29EBF-4C45-4714-A7E8-D20BFF8EA4E9}" type="datetimeFigureOut">
              <a:rPr lang="en-US" smtClean="0"/>
              <a:pPr/>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29EBF-4C45-4714-A7E8-D20BFF8EA4E9}" type="datetimeFigureOut">
              <a:rPr lang="en-US" smtClean="0"/>
              <a:pPr/>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29EBF-4C45-4714-A7E8-D20BFF8EA4E9}" type="datetimeFigureOut">
              <a:rPr lang="en-US" smtClean="0"/>
              <a:pPr/>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29EBF-4C45-4714-A7E8-D20BFF8EA4E9}" type="datetimeFigureOut">
              <a:rPr lang="en-US" smtClean="0"/>
              <a:pPr/>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29EBF-4C45-4714-A7E8-D20BFF8EA4E9}" type="datetimeFigureOut">
              <a:rPr lang="en-US" smtClean="0"/>
              <a:pPr/>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429EBF-4C45-4714-A7E8-D20BFF8EA4E9}" type="datetimeFigureOut">
              <a:rPr lang="en-US" smtClean="0"/>
              <a:pPr/>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429EBF-4C45-4714-A7E8-D20BFF8EA4E9}" type="datetimeFigureOut">
              <a:rPr lang="en-US" smtClean="0"/>
              <a:pPr/>
              <a:t>3/31/2019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29EBF-4C45-4714-A7E8-D20BFF8EA4E9}" type="datetimeFigureOut">
              <a:rPr lang="en-US" smtClean="0"/>
              <a:pPr/>
              <a:t>3/31/2019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29EBF-4C45-4714-A7E8-D20BFF8EA4E9}" type="datetimeFigureOut">
              <a:rPr lang="en-US" smtClean="0"/>
              <a:pPr/>
              <a:t>3/31/2019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29EBF-4C45-4714-A7E8-D20BFF8EA4E9}" type="datetimeFigureOut">
              <a:rPr lang="en-US" smtClean="0"/>
              <a:pPr/>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29EBF-4C45-4714-A7E8-D20BFF8EA4E9}" type="datetimeFigureOut">
              <a:rPr lang="en-US" smtClean="0"/>
              <a:pPr/>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B8EFE3-B05A-4499-A9CD-FECF9FB6D1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29EBF-4C45-4714-A7E8-D20BFF8EA4E9}" type="datetimeFigureOut">
              <a:rPr lang="en-US" smtClean="0"/>
              <a:pPr/>
              <a:t>3/31/2019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8EFE3-B05A-4499-A9CD-FECF9FB6D13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2000" y="1905000"/>
            <a:ext cx="7772400" cy="1470025"/>
          </a:xfrm>
        </p:spPr>
        <p:txBody>
          <a:bodyPr>
            <a:normAutofit/>
          </a:bodyPr>
          <a:lstStyle/>
          <a:p>
            <a:r>
              <a:rPr lang="en-US" dirty="0" smtClean="0"/>
              <a:t>Reflections of a Chief Engineer</a:t>
            </a:r>
            <a:br>
              <a:rPr lang="en-US" dirty="0" smtClean="0"/>
            </a:br>
            <a:r>
              <a:rPr lang="en-US" dirty="0" smtClean="0"/>
              <a:t> International Space Station</a:t>
            </a:r>
            <a:endParaRPr lang="en-US" dirty="0"/>
          </a:p>
        </p:txBody>
      </p:sp>
      <p:sp>
        <p:nvSpPr>
          <p:cNvPr id="7" name="Subtitle 6"/>
          <p:cNvSpPr>
            <a:spLocks noGrp="1"/>
          </p:cNvSpPr>
          <p:nvPr>
            <p:ph type="subTitle" idx="1"/>
          </p:nvPr>
        </p:nvSpPr>
        <p:spPr>
          <a:xfrm>
            <a:off x="1447800" y="3886200"/>
            <a:ext cx="6400800" cy="1905000"/>
          </a:xfrm>
        </p:spPr>
        <p:txBody>
          <a:bodyPr>
            <a:normAutofit/>
          </a:bodyPr>
          <a:lstStyle/>
          <a:p>
            <a:r>
              <a:rPr lang="en-US" dirty="0" smtClean="0">
                <a:solidFill>
                  <a:schemeClr val="tx1"/>
                </a:solidFill>
              </a:rPr>
              <a:t>Frank Buzzard</a:t>
            </a:r>
          </a:p>
          <a:p>
            <a:r>
              <a:rPr lang="en-US" dirty="0" smtClean="0">
                <a:solidFill>
                  <a:schemeClr val="tx1"/>
                </a:solidFill>
              </a:rPr>
              <a:t>ISS Chief Engineer  1996-2002</a:t>
            </a:r>
          </a:p>
          <a:p>
            <a:r>
              <a:rPr lang="en-US" dirty="0" smtClean="0">
                <a:solidFill>
                  <a:schemeClr val="tx1"/>
                </a:solidFill>
              </a:rPr>
              <a:t> NASA Retired</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458200"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Soyuz rollout at Baikonur Cosmodrome.  Buran in background</a:t>
            </a:r>
            <a:endParaRPr lang="en-US" sz="2400" dirty="0"/>
          </a:p>
        </p:txBody>
      </p:sp>
      <p:pic>
        <p:nvPicPr>
          <p:cNvPr id="3" name="Picture 2" descr="Baikonur Cosmodrome.jpg"/>
          <p:cNvPicPr>
            <a:picLocks noChangeAspect="1"/>
          </p:cNvPicPr>
          <p:nvPr/>
        </p:nvPicPr>
        <p:blipFill>
          <a:blip r:embed="rId2" cstate="print"/>
          <a:stretch>
            <a:fillRect/>
          </a:stretch>
        </p:blipFill>
        <p:spPr>
          <a:xfrm>
            <a:off x="304800" y="1119678"/>
            <a:ext cx="8610600" cy="486194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ikonur Cosmodrome and pad.jpg"/>
          <p:cNvPicPr>
            <a:picLocks noChangeAspect="1"/>
          </p:cNvPicPr>
          <p:nvPr/>
        </p:nvPicPr>
        <p:blipFill>
          <a:blip r:embed="rId2" cstate="print"/>
          <a:stretch>
            <a:fillRect/>
          </a:stretch>
        </p:blipFill>
        <p:spPr>
          <a:xfrm>
            <a:off x="152400" y="1219200"/>
            <a:ext cx="8777157" cy="5400963"/>
          </a:xfrm>
          <a:prstGeom prst="rect">
            <a:avLst/>
          </a:prstGeom>
        </p:spPr>
      </p:pic>
      <p:sp>
        <p:nvSpPr>
          <p:cNvPr id="3" name="TextBox 2"/>
          <p:cNvSpPr txBox="1"/>
          <p:nvPr/>
        </p:nvSpPr>
        <p:spPr>
          <a:xfrm>
            <a:off x="152400" y="228600"/>
            <a:ext cx="8610600" cy="584775"/>
          </a:xfrm>
          <a:prstGeom prst="rect">
            <a:avLst/>
          </a:prstGeom>
          <a:noFill/>
        </p:spPr>
        <p:txBody>
          <a:bodyPr wrap="square" rtlCol="0">
            <a:spAutoFit/>
          </a:bodyPr>
          <a:lstStyle/>
          <a:p>
            <a:pPr algn="ctr"/>
            <a:r>
              <a:rPr lang="en-US" sz="3200" b="1" dirty="0" smtClean="0"/>
              <a:t>Soyuz headed for the pad</a:t>
            </a:r>
            <a:endParaRPr lang="en-US"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yuz Launch.jpg"/>
          <p:cNvPicPr>
            <a:picLocks noChangeAspect="1"/>
          </p:cNvPicPr>
          <p:nvPr/>
        </p:nvPicPr>
        <p:blipFill>
          <a:blip r:embed="rId2" cstate="print"/>
          <a:stretch>
            <a:fillRect/>
          </a:stretch>
        </p:blipFill>
        <p:spPr>
          <a:xfrm>
            <a:off x="5181600" y="262929"/>
            <a:ext cx="3734335" cy="6442671"/>
          </a:xfrm>
          <a:prstGeom prst="rect">
            <a:avLst/>
          </a:prstGeom>
        </p:spPr>
      </p:pic>
      <p:pic>
        <p:nvPicPr>
          <p:cNvPr id="3" name="Picture 2" descr="Expedition 1 Crew.jpg"/>
          <p:cNvPicPr>
            <a:picLocks noChangeAspect="1"/>
          </p:cNvPicPr>
          <p:nvPr/>
        </p:nvPicPr>
        <p:blipFill>
          <a:blip r:embed="rId3" cstate="print"/>
          <a:stretch>
            <a:fillRect/>
          </a:stretch>
        </p:blipFill>
        <p:spPr>
          <a:xfrm>
            <a:off x="152400" y="2819400"/>
            <a:ext cx="4763661" cy="3809999"/>
          </a:xfrm>
          <a:prstGeom prst="rect">
            <a:avLst/>
          </a:prstGeom>
        </p:spPr>
      </p:pic>
      <p:sp>
        <p:nvSpPr>
          <p:cNvPr id="4" name="TextBox 3"/>
          <p:cNvSpPr txBox="1"/>
          <p:nvPr/>
        </p:nvSpPr>
        <p:spPr>
          <a:xfrm>
            <a:off x="304800" y="228600"/>
            <a:ext cx="4343400" cy="2369880"/>
          </a:xfrm>
          <a:prstGeom prst="rect">
            <a:avLst/>
          </a:prstGeom>
          <a:noFill/>
        </p:spPr>
        <p:txBody>
          <a:bodyPr wrap="square" rtlCol="0">
            <a:spAutoFit/>
          </a:bodyPr>
          <a:lstStyle/>
          <a:p>
            <a:pPr algn="ctr"/>
            <a:r>
              <a:rPr lang="en-US" sz="2800" b="1" dirty="0" smtClean="0"/>
              <a:t>Expedition 1 ISS crew </a:t>
            </a:r>
          </a:p>
          <a:p>
            <a:pPr algn="ctr"/>
            <a:r>
              <a:rPr lang="en-US" sz="2000" dirty="0" smtClean="0"/>
              <a:t>William M. (Bill) Shepherd (center) is flanked by Soyuz Commander Yuri P. </a:t>
            </a:r>
            <a:r>
              <a:rPr lang="en-US" sz="2000" dirty="0" err="1" smtClean="0"/>
              <a:t>Gidzenko</a:t>
            </a:r>
            <a:r>
              <a:rPr lang="en-US" sz="2000" dirty="0" smtClean="0"/>
              <a:t> (right) and Flight Engineer Sergei K. </a:t>
            </a:r>
            <a:r>
              <a:rPr lang="en-US" sz="2000" dirty="0" err="1" smtClean="0"/>
              <a:t>Krikalev</a:t>
            </a:r>
            <a:r>
              <a:rPr lang="en-US" sz="2000" dirty="0" smtClean="0"/>
              <a:t> (left) launch on November 2, 2000 on their Soyuz Rocket from Baikonur Cosmodrome</a:t>
            </a:r>
            <a:endParaRPr lang="en-US" sz="2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1261884"/>
          </a:xfrm>
          <a:prstGeom prst="rect">
            <a:avLst/>
          </a:prstGeom>
          <a:noFill/>
        </p:spPr>
        <p:txBody>
          <a:bodyPr wrap="square" rtlCol="0">
            <a:spAutoFit/>
          </a:bodyPr>
          <a:lstStyle/>
          <a:p>
            <a:pPr algn="ctr"/>
            <a:r>
              <a:rPr lang="en-US" sz="2000" b="1" dirty="0" smtClean="0"/>
              <a:t>We learned on Gemini 9 in June 1966 with Astronaut Gene </a:t>
            </a:r>
            <a:r>
              <a:rPr lang="en-US" sz="2000" b="1" dirty="0" err="1" smtClean="0"/>
              <a:t>Cernan</a:t>
            </a:r>
            <a:r>
              <a:rPr lang="en-US" sz="2000" b="1" dirty="0" smtClean="0"/>
              <a:t> that zero G assembly in space required special restraints, training, and tools</a:t>
            </a:r>
            <a:r>
              <a:rPr lang="en-US" dirty="0" smtClean="0"/>
              <a:t>.  </a:t>
            </a:r>
          </a:p>
          <a:p>
            <a:pPr algn="ctr"/>
            <a:r>
              <a:rPr lang="en-US" dirty="0" smtClean="0"/>
              <a:t>Underwater training was the key to success.   So we built the Sonny Carter Neutral Buoyancy Lab NBL in Houston for the unprecedented number of space walks (EVA) required for ISS assembly</a:t>
            </a:r>
            <a:endParaRPr lang="en-US" dirty="0"/>
          </a:p>
        </p:txBody>
      </p:sp>
      <p:sp>
        <p:nvSpPr>
          <p:cNvPr id="4" name="TextBox 3"/>
          <p:cNvSpPr txBox="1"/>
          <p:nvPr/>
        </p:nvSpPr>
        <p:spPr>
          <a:xfrm>
            <a:off x="228600" y="2133600"/>
            <a:ext cx="1524000" cy="3170099"/>
          </a:xfrm>
          <a:prstGeom prst="rect">
            <a:avLst/>
          </a:prstGeom>
          <a:noFill/>
        </p:spPr>
        <p:txBody>
          <a:bodyPr wrap="square" rtlCol="0">
            <a:spAutoFit/>
          </a:bodyPr>
          <a:lstStyle/>
          <a:p>
            <a:r>
              <a:rPr lang="en-US" sz="2000" dirty="0" smtClean="0"/>
              <a:t>The NBL is 202 ft in length, 102 ft in width, and 40 ft in depth and holds 6.2 million gallons of water.</a:t>
            </a:r>
            <a:endParaRPr lang="en-US" sz="2000" dirty="0"/>
          </a:p>
        </p:txBody>
      </p:sp>
      <p:pic>
        <p:nvPicPr>
          <p:cNvPr id="5" name="Picture 4" descr="NBL.jpg"/>
          <p:cNvPicPr>
            <a:picLocks noChangeAspect="1"/>
          </p:cNvPicPr>
          <p:nvPr/>
        </p:nvPicPr>
        <p:blipFill>
          <a:blip r:embed="rId2" cstate="print"/>
          <a:stretch>
            <a:fillRect/>
          </a:stretch>
        </p:blipFill>
        <p:spPr>
          <a:xfrm>
            <a:off x="1811867" y="1752600"/>
            <a:ext cx="7179733" cy="49529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3600" b="1" dirty="0" smtClean="0"/>
              <a:t>NBL is crucial to EVA successes</a:t>
            </a:r>
            <a:endParaRPr lang="en-US" sz="3600" b="1" dirty="0"/>
          </a:p>
        </p:txBody>
      </p:sp>
      <p:pic>
        <p:nvPicPr>
          <p:cNvPr id="4" name="Content Placeholder 3" descr="hubble-imax-repairs.jpg"/>
          <p:cNvPicPr>
            <a:picLocks noGrp="1" noChangeAspect="1"/>
          </p:cNvPicPr>
          <p:nvPr>
            <p:ph idx="1"/>
          </p:nvPr>
        </p:nvPicPr>
        <p:blipFill>
          <a:blip r:embed="rId2" cstate="print"/>
          <a:stretch>
            <a:fillRect/>
          </a:stretch>
        </p:blipFill>
        <p:spPr>
          <a:xfrm>
            <a:off x="418642" y="1219200"/>
            <a:ext cx="8422394" cy="559247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sz="3600" b="1" dirty="0" smtClean="0"/>
              <a:t>We practiced ISS Assembly Space Walks over and over in the NBL</a:t>
            </a:r>
            <a:endParaRPr lang="en-US" sz="3600" b="1" dirty="0"/>
          </a:p>
        </p:txBody>
      </p:sp>
      <p:pic>
        <p:nvPicPr>
          <p:cNvPr id="4" name="Content Placeholder 3" descr="ISS NBL training.jpg"/>
          <p:cNvPicPr>
            <a:picLocks noGrp="1" noChangeAspect="1"/>
          </p:cNvPicPr>
          <p:nvPr>
            <p:ph idx="1"/>
          </p:nvPr>
        </p:nvPicPr>
        <p:blipFill>
          <a:blip r:embed="rId2" cstate="print"/>
          <a:stretch>
            <a:fillRect/>
          </a:stretch>
        </p:blipFill>
        <p:spPr>
          <a:xfrm>
            <a:off x="0" y="1066800"/>
            <a:ext cx="4681728" cy="3048000"/>
          </a:xfrm>
        </p:spPr>
      </p:pic>
      <p:pic>
        <p:nvPicPr>
          <p:cNvPr id="5" name="Picture 4" descr="ISS NBL Susan Helms and Walz.jpg"/>
          <p:cNvPicPr>
            <a:picLocks noChangeAspect="1"/>
          </p:cNvPicPr>
          <p:nvPr/>
        </p:nvPicPr>
        <p:blipFill>
          <a:blip r:embed="rId3" cstate="print"/>
          <a:stretch>
            <a:fillRect/>
          </a:stretch>
        </p:blipFill>
        <p:spPr>
          <a:xfrm>
            <a:off x="4821382" y="1066800"/>
            <a:ext cx="4322618" cy="3048000"/>
          </a:xfrm>
          <a:prstGeom prst="rect">
            <a:avLst/>
          </a:prstGeom>
        </p:spPr>
      </p:pic>
      <p:pic>
        <p:nvPicPr>
          <p:cNvPr id="7" name="Picture 6" descr="ISS Assembly QDs.jpg"/>
          <p:cNvPicPr>
            <a:picLocks noChangeAspect="1"/>
          </p:cNvPicPr>
          <p:nvPr/>
        </p:nvPicPr>
        <p:blipFill>
          <a:blip r:embed="rId4" cstate="print"/>
          <a:stretch>
            <a:fillRect/>
          </a:stretch>
        </p:blipFill>
        <p:spPr>
          <a:xfrm>
            <a:off x="3334657" y="4195762"/>
            <a:ext cx="4056743" cy="2662237"/>
          </a:xfrm>
          <a:prstGeom prst="rect">
            <a:avLst/>
          </a:prstGeom>
        </p:spPr>
      </p:pic>
      <p:sp>
        <p:nvSpPr>
          <p:cNvPr id="8" name="TextBox 7"/>
          <p:cNvSpPr txBox="1"/>
          <p:nvPr/>
        </p:nvSpPr>
        <p:spPr>
          <a:xfrm>
            <a:off x="533400" y="4495800"/>
            <a:ext cx="2362200" cy="1754326"/>
          </a:xfrm>
          <a:prstGeom prst="rect">
            <a:avLst/>
          </a:prstGeom>
          <a:noFill/>
        </p:spPr>
        <p:txBody>
          <a:bodyPr wrap="square" rtlCol="0">
            <a:spAutoFit/>
          </a:bodyPr>
          <a:lstStyle/>
          <a:p>
            <a:pPr algn="ctr"/>
            <a:r>
              <a:rPr lang="en-US" dirty="0" smtClean="0"/>
              <a:t>Special Quick Disconnects for fluid and electrical lines required unique design for EVA and the space environment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normAutofit/>
          </a:bodyPr>
          <a:lstStyle/>
          <a:p>
            <a:r>
              <a:rPr lang="en-US" sz="3000" b="1" dirty="0" smtClean="0"/>
              <a:t>Building the International Space Station 1998-2001</a:t>
            </a:r>
            <a:endParaRPr lang="en-US" sz="3000" b="1" dirty="0"/>
          </a:p>
        </p:txBody>
      </p:sp>
      <p:pic>
        <p:nvPicPr>
          <p:cNvPr id="4" name="Content Placeholder 3" descr="Zarya and Node 1.jpg"/>
          <p:cNvPicPr>
            <a:picLocks noGrp="1" noChangeAspect="1"/>
          </p:cNvPicPr>
          <p:nvPr>
            <p:ph idx="1"/>
          </p:nvPr>
        </p:nvPicPr>
        <p:blipFill>
          <a:blip r:embed="rId2" cstate="print"/>
          <a:stretch>
            <a:fillRect/>
          </a:stretch>
        </p:blipFill>
        <p:spPr>
          <a:xfrm>
            <a:off x="762000" y="838200"/>
            <a:ext cx="3429000" cy="2971800"/>
          </a:xfrm>
        </p:spPr>
      </p:pic>
      <p:pic>
        <p:nvPicPr>
          <p:cNvPr id="5" name="Picture 4" descr="s106e5319.jpg"/>
          <p:cNvPicPr>
            <a:picLocks noChangeAspect="1"/>
          </p:cNvPicPr>
          <p:nvPr/>
        </p:nvPicPr>
        <p:blipFill>
          <a:blip r:embed="rId3" cstate="print"/>
          <a:stretch>
            <a:fillRect/>
          </a:stretch>
        </p:blipFill>
        <p:spPr>
          <a:xfrm>
            <a:off x="4876800" y="838200"/>
            <a:ext cx="3429000" cy="2971800"/>
          </a:xfrm>
          <a:prstGeom prst="rect">
            <a:avLst/>
          </a:prstGeom>
        </p:spPr>
      </p:pic>
      <p:pic>
        <p:nvPicPr>
          <p:cNvPr id="6" name="Picture 5" descr="sts097-704-071.jpg"/>
          <p:cNvPicPr>
            <a:picLocks noChangeAspect="1"/>
          </p:cNvPicPr>
          <p:nvPr/>
        </p:nvPicPr>
        <p:blipFill>
          <a:blip r:embed="rId4" cstate="print"/>
          <a:stretch>
            <a:fillRect/>
          </a:stretch>
        </p:blipFill>
        <p:spPr>
          <a:xfrm>
            <a:off x="762000" y="3881120"/>
            <a:ext cx="3434862" cy="2976880"/>
          </a:xfrm>
          <a:prstGeom prst="rect">
            <a:avLst/>
          </a:prstGeom>
        </p:spPr>
      </p:pic>
      <p:pic>
        <p:nvPicPr>
          <p:cNvPr id="7" name="Picture 6" descr="sts105-707-019.jpg"/>
          <p:cNvPicPr>
            <a:picLocks noChangeAspect="1"/>
          </p:cNvPicPr>
          <p:nvPr/>
        </p:nvPicPr>
        <p:blipFill>
          <a:blip r:embed="rId5" cstate="print"/>
          <a:stretch>
            <a:fillRect/>
          </a:stretch>
        </p:blipFill>
        <p:spPr>
          <a:xfrm>
            <a:off x="4876800" y="3886200"/>
            <a:ext cx="3349256" cy="2971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838200"/>
          </a:xfrm>
        </p:spPr>
        <p:txBody>
          <a:bodyPr>
            <a:normAutofit/>
          </a:bodyPr>
          <a:lstStyle/>
          <a:p>
            <a:r>
              <a:rPr lang="en-US" sz="3200" b="1" dirty="0" smtClean="0"/>
              <a:t>Extra-vehicular Activity  EVA space suits</a:t>
            </a:r>
            <a:endParaRPr lang="en-US" sz="3200" b="1" dirty="0"/>
          </a:p>
        </p:txBody>
      </p:sp>
      <p:pic>
        <p:nvPicPr>
          <p:cNvPr id="4" name="Content Placeholder 3" descr="ISS Russian Space suit.jpg"/>
          <p:cNvPicPr>
            <a:picLocks noGrp="1" noChangeAspect="1"/>
          </p:cNvPicPr>
          <p:nvPr>
            <p:ph idx="1"/>
          </p:nvPr>
        </p:nvPicPr>
        <p:blipFill>
          <a:blip r:embed="rId2" cstate="print"/>
          <a:stretch>
            <a:fillRect/>
          </a:stretch>
        </p:blipFill>
        <p:spPr>
          <a:xfrm>
            <a:off x="152400" y="838200"/>
            <a:ext cx="2934383" cy="4428252"/>
          </a:xfrm>
        </p:spPr>
      </p:pic>
      <p:pic>
        <p:nvPicPr>
          <p:cNvPr id="6" name="Picture 5" descr="ISS inside.jpg"/>
          <p:cNvPicPr>
            <a:picLocks noChangeAspect="1"/>
          </p:cNvPicPr>
          <p:nvPr/>
        </p:nvPicPr>
        <p:blipFill>
          <a:blip r:embed="rId3" cstate="print"/>
          <a:stretch>
            <a:fillRect/>
          </a:stretch>
        </p:blipFill>
        <p:spPr>
          <a:xfrm>
            <a:off x="6917155" y="762000"/>
            <a:ext cx="2226845" cy="3571200"/>
          </a:xfrm>
          <a:prstGeom prst="rect">
            <a:avLst/>
          </a:prstGeom>
        </p:spPr>
      </p:pic>
      <p:sp>
        <p:nvSpPr>
          <p:cNvPr id="7" name="TextBox 6"/>
          <p:cNvSpPr txBox="1"/>
          <p:nvPr/>
        </p:nvSpPr>
        <p:spPr>
          <a:xfrm>
            <a:off x="381000" y="5410200"/>
            <a:ext cx="1981200" cy="923330"/>
          </a:xfrm>
          <a:prstGeom prst="rect">
            <a:avLst/>
          </a:prstGeom>
          <a:noFill/>
        </p:spPr>
        <p:txBody>
          <a:bodyPr wrap="square" rtlCol="0">
            <a:spAutoFit/>
          </a:bodyPr>
          <a:lstStyle/>
          <a:p>
            <a:pPr algn="ctr"/>
            <a:r>
              <a:rPr lang="en-US" dirty="0" smtClean="0"/>
              <a:t>US Mike </a:t>
            </a:r>
            <a:r>
              <a:rPr lang="en-US" dirty="0" err="1" smtClean="0"/>
              <a:t>Foale</a:t>
            </a:r>
            <a:r>
              <a:rPr lang="en-US" dirty="0" smtClean="0"/>
              <a:t> in Russian </a:t>
            </a:r>
            <a:r>
              <a:rPr lang="en-US" dirty="0" err="1" smtClean="0"/>
              <a:t>Orlan</a:t>
            </a:r>
            <a:r>
              <a:rPr lang="en-US" dirty="0" smtClean="0"/>
              <a:t> Spacesuit</a:t>
            </a:r>
            <a:endParaRPr lang="en-US" dirty="0"/>
          </a:p>
        </p:txBody>
      </p:sp>
      <p:pic>
        <p:nvPicPr>
          <p:cNvPr id="8" name="Picture 7" descr="ISS Russian Space suit 2.jpg"/>
          <p:cNvPicPr>
            <a:picLocks noChangeAspect="1"/>
          </p:cNvPicPr>
          <p:nvPr/>
        </p:nvPicPr>
        <p:blipFill>
          <a:blip r:embed="rId4" cstate="print"/>
          <a:stretch>
            <a:fillRect/>
          </a:stretch>
        </p:blipFill>
        <p:spPr>
          <a:xfrm>
            <a:off x="3505200" y="838200"/>
            <a:ext cx="2740231" cy="2971800"/>
          </a:xfrm>
          <a:prstGeom prst="rect">
            <a:avLst/>
          </a:prstGeom>
        </p:spPr>
      </p:pic>
      <p:pic>
        <p:nvPicPr>
          <p:cNvPr id="10" name="Picture 9" descr="ISS Safer.jpg"/>
          <p:cNvPicPr>
            <a:picLocks noChangeAspect="1"/>
          </p:cNvPicPr>
          <p:nvPr/>
        </p:nvPicPr>
        <p:blipFill>
          <a:blip r:embed="rId5" cstate="print"/>
          <a:stretch>
            <a:fillRect/>
          </a:stretch>
        </p:blipFill>
        <p:spPr>
          <a:xfrm>
            <a:off x="5434684" y="4190999"/>
            <a:ext cx="1761983" cy="2667001"/>
          </a:xfrm>
          <a:prstGeom prst="rect">
            <a:avLst/>
          </a:prstGeom>
        </p:spPr>
      </p:pic>
      <p:pic>
        <p:nvPicPr>
          <p:cNvPr id="11" name="Picture 10" descr="ISS Assembly safer.jpg"/>
          <p:cNvPicPr>
            <a:picLocks noChangeAspect="1"/>
          </p:cNvPicPr>
          <p:nvPr/>
        </p:nvPicPr>
        <p:blipFill>
          <a:blip r:embed="rId6" cstate="print"/>
          <a:stretch>
            <a:fillRect/>
          </a:stretch>
        </p:blipFill>
        <p:spPr>
          <a:xfrm>
            <a:off x="3220031" y="3962400"/>
            <a:ext cx="1923650" cy="28956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600" b="1" dirty="0" smtClean="0"/>
              <a:t>Every Shuttle mission to ISS delivered new modules that required robot arm and EVA assembly</a:t>
            </a:r>
            <a:endParaRPr lang="en-US" sz="3600" b="1" dirty="0"/>
          </a:p>
        </p:txBody>
      </p:sp>
      <p:pic>
        <p:nvPicPr>
          <p:cNvPr id="4" name="Content Placeholder 3" descr="ISS Assembly 2002 Airlock and P1.jpg"/>
          <p:cNvPicPr>
            <a:picLocks noGrp="1" noChangeAspect="1"/>
          </p:cNvPicPr>
          <p:nvPr>
            <p:ph idx="1"/>
          </p:nvPr>
        </p:nvPicPr>
        <p:blipFill>
          <a:blip r:embed="rId2" cstate="print"/>
          <a:stretch>
            <a:fillRect/>
          </a:stretch>
        </p:blipFill>
        <p:spPr>
          <a:xfrm>
            <a:off x="3352800" y="1295400"/>
            <a:ext cx="2438400" cy="2438400"/>
          </a:xfrm>
        </p:spPr>
      </p:pic>
      <p:pic>
        <p:nvPicPr>
          <p:cNvPr id="5" name="Picture 4" descr="ISS Quest Airlock assembly.jpg"/>
          <p:cNvPicPr>
            <a:picLocks noChangeAspect="1"/>
          </p:cNvPicPr>
          <p:nvPr/>
        </p:nvPicPr>
        <p:blipFill>
          <a:blip r:embed="rId3" cstate="print"/>
          <a:stretch>
            <a:fillRect/>
          </a:stretch>
        </p:blipFill>
        <p:spPr>
          <a:xfrm>
            <a:off x="43543" y="1295399"/>
            <a:ext cx="3251201" cy="2133601"/>
          </a:xfrm>
          <a:prstGeom prst="rect">
            <a:avLst/>
          </a:prstGeom>
        </p:spPr>
      </p:pic>
      <p:pic>
        <p:nvPicPr>
          <p:cNvPr id="6" name="Picture 5" descr="ISS Russain Shkaplerov moves Strela crane.jpg"/>
          <p:cNvPicPr>
            <a:picLocks noChangeAspect="1"/>
          </p:cNvPicPr>
          <p:nvPr/>
        </p:nvPicPr>
        <p:blipFill>
          <a:blip r:embed="rId4" cstate="print"/>
          <a:stretch>
            <a:fillRect/>
          </a:stretch>
        </p:blipFill>
        <p:spPr>
          <a:xfrm>
            <a:off x="5867400" y="1295400"/>
            <a:ext cx="3276600" cy="2457450"/>
          </a:xfrm>
          <a:prstGeom prst="rect">
            <a:avLst/>
          </a:prstGeom>
        </p:spPr>
      </p:pic>
      <p:pic>
        <p:nvPicPr>
          <p:cNvPr id="7" name="Picture 6" descr="ISS Assembly STS 118-2.jpg"/>
          <p:cNvPicPr>
            <a:picLocks noChangeAspect="1"/>
          </p:cNvPicPr>
          <p:nvPr/>
        </p:nvPicPr>
        <p:blipFill>
          <a:blip r:embed="rId5" cstate="print"/>
          <a:stretch>
            <a:fillRect/>
          </a:stretch>
        </p:blipFill>
        <p:spPr>
          <a:xfrm>
            <a:off x="4800600" y="4114800"/>
            <a:ext cx="4147200" cy="2743200"/>
          </a:xfrm>
          <a:prstGeom prst="rect">
            <a:avLst/>
          </a:prstGeom>
        </p:spPr>
      </p:pic>
      <p:pic>
        <p:nvPicPr>
          <p:cNvPr id="8" name="Picture 7" descr="ISS Assembly 2002 new S-1 Truss.jpg"/>
          <p:cNvPicPr>
            <a:picLocks noChangeAspect="1"/>
          </p:cNvPicPr>
          <p:nvPr/>
        </p:nvPicPr>
        <p:blipFill>
          <a:blip r:embed="rId6" cstate="print"/>
          <a:stretch>
            <a:fillRect/>
          </a:stretch>
        </p:blipFill>
        <p:spPr>
          <a:xfrm>
            <a:off x="228600" y="3962400"/>
            <a:ext cx="4412343" cy="2895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S at 14a.jpg"/>
          <p:cNvPicPr>
            <a:picLocks noChangeAspect="1"/>
          </p:cNvPicPr>
          <p:nvPr/>
        </p:nvPicPr>
        <p:blipFill>
          <a:blip r:embed="rId2" cstate="print"/>
          <a:stretch>
            <a:fillRect/>
          </a:stretch>
        </p:blipFill>
        <p:spPr>
          <a:xfrm>
            <a:off x="148558" y="838200"/>
            <a:ext cx="8843041" cy="6019800"/>
          </a:xfrm>
          <a:prstGeom prst="rect">
            <a:avLst/>
          </a:prstGeom>
        </p:spPr>
      </p:pic>
      <p:sp>
        <p:nvSpPr>
          <p:cNvPr id="5" name="TextBox 4"/>
          <p:cNvSpPr txBox="1"/>
          <p:nvPr/>
        </p:nvSpPr>
        <p:spPr>
          <a:xfrm>
            <a:off x="228600" y="0"/>
            <a:ext cx="8686800" cy="830997"/>
          </a:xfrm>
          <a:prstGeom prst="rect">
            <a:avLst/>
          </a:prstGeom>
          <a:noFill/>
        </p:spPr>
        <p:txBody>
          <a:bodyPr wrap="square" rtlCol="0">
            <a:spAutoFit/>
          </a:bodyPr>
          <a:lstStyle/>
          <a:p>
            <a:pPr algn="ctr"/>
            <a:r>
              <a:rPr lang="en-US" sz="2400" b="1" dirty="0" smtClean="0"/>
              <a:t>Newly installed P5 power truss with  P6 array partially retracted   Four spacewalks completely rewired the ISS power grid in Dec 2006</a:t>
            </a:r>
            <a:endParaRPr lang="en-US"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We dreamed of a reusable Space Plane to build a Space Station…A transportation node to go to Mars</a:t>
            </a:r>
            <a:endParaRPr lang="en-US" sz="3000" dirty="0"/>
          </a:p>
        </p:txBody>
      </p:sp>
      <p:pic>
        <p:nvPicPr>
          <p:cNvPr id="4" name="Content Placeholder 3" descr="stsnixon.jpg"/>
          <p:cNvPicPr>
            <a:picLocks noGrp="1" noChangeAspect="1"/>
          </p:cNvPicPr>
          <p:nvPr>
            <p:ph idx="1"/>
          </p:nvPr>
        </p:nvPicPr>
        <p:blipFill>
          <a:blip r:embed="rId2" cstate="print"/>
          <a:stretch>
            <a:fillRect/>
          </a:stretch>
        </p:blipFill>
        <p:spPr>
          <a:xfrm>
            <a:off x="381000" y="1447800"/>
            <a:ext cx="4505325" cy="3495675"/>
          </a:xfrm>
        </p:spPr>
      </p:pic>
      <p:sp>
        <p:nvSpPr>
          <p:cNvPr id="5" name="TextBox 4"/>
          <p:cNvSpPr txBox="1"/>
          <p:nvPr/>
        </p:nvSpPr>
        <p:spPr>
          <a:xfrm>
            <a:off x="5029200" y="1295400"/>
            <a:ext cx="4114800" cy="5355312"/>
          </a:xfrm>
          <a:prstGeom prst="rect">
            <a:avLst/>
          </a:prstGeom>
          <a:noFill/>
        </p:spPr>
        <p:txBody>
          <a:bodyPr wrap="square" rtlCol="0">
            <a:spAutoFit/>
          </a:bodyPr>
          <a:lstStyle/>
          <a:p>
            <a:r>
              <a:rPr lang="en-US" dirty="0" smtClean="0"/>
              <a:t>“I have decided today that the United States should proceed at once with the development of an entirely new type of space transportation system designed to help transform the space frontier of the 1970's into familiar territory, easily accessible for human endeavor in the 1980's and '90's. </a:t>
            </a:r>
          </a:p>
          <a:p>
            <a:r>
              <a:rPr lang="en-US" dirty="0" smtClean="0"/>
              <a:t>This system will center on a space vehicle that can shuttle repeatedly from Earth to orbit and back. It will revolutionize transportation into near space, by routinizing it. It will take the astronomical costs out of astronautics. In short, it will go a long way toward delivering the rich benefits of practical space utilization and the valuable spinoffs from space efforts into the daily lives of Americans and all people. “  Richard M Nixon</a:t>
            </a:r>
            <a:endParaRPr lang="en-US" dirty="0"/>
          </a:p>
        </p:txBody>
      </p:sp>
      <p:sp>
        <p:nvSpPr>
          <p:cNvPr id="6" name="TextBox 5"/>
          <p:cNvSpPr txBox="1"/>
          <p:nvPr/>
        </p:nvSpPr>
        <p:spPr>
          <a:xfrm>
            <a:off x="533400" y="5105400"/>
            <a:ext cx="4191000" cy="1477328"/>
          </a:xfrm>
          <a:prstGeom prst="rect">
            <a:avLst/>
          </a:prstGeom>
          <a:noFill/>
        </p:spPr>
        <p:txBody>
          <a:bodyPr wrap="square" rtlCol="0">
            <a:spAutoFit/>
          </a:bodyPr>
          <a:lstStyle/>
          <a:p>
            <a:r>
              <a:rPr lang="en-US" i="1" dirty="0" smtClean="0"/>
              <a:t>President Richard M. Nixon and NASA Administrator James C. Fletcher announced the Space Shuttle program had received final approval in San Clemente, California, on 5 January 1972.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3200" b="1" dirty="0" smtClean="0"/>
              <a:t>Building the International Space Station 2002-2010</a:t>
            </a:r>
            <a:endParaRPr lang="en-US" sz="3200" b="1" dirty="0"/>
          </a:p>
        </p:txBody>
      </p:sp>
      <p:pic>
        <p:nvPicPr>
          <p:cNvPr id="4" name="Content Placeholder 3" descr="sts111-373-001.jpg"/>
          <p:cNvPicPr>
            <a:picLocks noGrp="1" noChangeAspect="1"/>
          </p:cNvPicPr>
          <p:nvPr>
            <p:ph idx="1"/>
          </p:nvPr>
        </p:nvPicPr>
        <p:blipFill>
          <a:blip r:embed="rId2" cstate="print"/>
          <a:stretch>
            <a:fillRect/>
          </a:stretch>
        </p:blipFill>
        <p:spPr>
          <a:xfrm>
            <a:off x="762000" y="914400"/>
            <a:ext cx="3200400" cy="2773680"/>
          </a:xfrm>
        </p:spPr>
      </p:pic>
      <p:pic>
        <p:nvPicPr>
          <p:cNvPr id="5" name="Picture 4" descr="s114e7200.jpg"/>
          <p:cNvPicPr>
            <a:picLocks noChangeAspect="1"/>
          </p:cNvPicPr>
          <p:nvPr/>
        </p:nvPicPr>
        <p:blipFill>
          <a:blip r:embed="rId3" cstate="print"/>
          <a:stretch>
            <a:fillRect/>
          </a:stretch>
        </p:blipFill>
        <p:spPr>
          <a:xfrm>
            <a:off x="4648200" y="914400"/>
            <a:ext cx="3200400" cy="2773680"/>
          </a:xfrm>
          <a:prstGeom prst="rect">
            <a:avLst/>
          </a:prstGeom>
        </p:spPr>
      </p:pic>
      <p:pic>
        <p:nvPicPr>
          <p:cNvPr id="6" name="Picture 5" descr="s117e08011.jpg"/>
          <p:cNvPicPr>
            <a:picLocks noChangeAspect="1"/>
          </p:cNvPicPr>
          <p:nvPr/>
        </p:nvPicPr>
        <p:blipFill>
          <a:blip r:embed="rId4" cstate="print"/>
          <a:stretch>
            <a:fillRect/>
          </a:stretch>
        </p:blipFill>
        <p:spPr>
          <a:xfrm>
            <a:off x="762000" y="3886200"/>
            <a:ext cx="3200400" cy="2773680"/>
          </a:xfrm>
          <a:prstGeom prst="rect">
            <a:avLst/>
          </a:prstGeom>
        </p:spPr>
      </p:pic>
      <p:pic>
        <p:nvPicPr>
          <p:cNvPr id="7" name="Picture 6" descr="s119e009765.jpg"/>
          <p:cNvPicPr>
            <a:picLocks noChangeAspect="1"/>
          </p:cNvPicPr>
          <p:nvPr/>
        </p:nvPicPr>
        <p:blipFill>
          <a:blip r:embed="rId5" cstate="print"/>
          <a:stretch>
            <a:fillRect/>
          </a:stretch>
        </p:blipFill>
        <p:spPr>
          <a:xfrm>
            <a:off x="4648200" y="3886200"/>
            <a:ext cx="3124200" cy="27076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200" b="1" dirty="0" smtClean="0"/>
              <a:t>Continuing ISS Assembly</a:t>
            </a:r>
            <a:endParaRPr lang="en-US" sz="3200" b="1" dirty="0"/>
          </a:p>
        </p:txBody>
      </p:sp>
      <p:pic>
        <p:nvPicPr>
          <p:cNvPr id="4" name="Content Placeholder 3" descr="ISS Assembly STS 108 power truss EVA.jpg"/>
          <p:cNvPicPr>
            <a:picLocks noGrp="1" noChangeAspect="1"/>
          </p:cNvPicPr>
          <p:nvPr>
            <p:ph idx="1"/>
          </p:nvPr>
        </p:nvPicPr>
        <p:blipFill>
          <a:blip r:embed="rId2" cstate="print"/>
          <a:stretch>
            <a:fillRect/>
          </a:stretch>
        </p:blipFill>
        <p:spPr>
          <a:xfrm>
            <a:off x="3517" y="914400"/>
            <a:ext cx="3376246" cy="2286000"/>
          </a:xfrm>
        </p:spPr>
      </p:pic>
      <p:pic>
        <p:nvPicPr>
          <p:cNvPr id="5" name="Picture 4" descr="ISS Assembly STS 110 Ross.jpg"/>
          <p:cNvPicPr>
            <a:picLocks noChangeAspect="1"/>
          </p:cNvPicPr>
          <p:nvPr/>
        </p:nvPicPr>
        <p:blipFill>
          <a:blip r:embed="rId3" cstate="print"/>
          <a:stretch>
            <a:fillRect/>
          </a:stretch>
        </p:blipFill>
        <p:spPr>
          <a:xfrm>
            <a:off x="3505200" y="914400"/>
            <a:ext cx="2743200" cy="2743200"/>
          </a:xfrm>
          <a:prstGeom prst="rect">
            <a:avLst/>
          </a:prstGeom>
        </p:spPr>
      </p:pic>
      <p:pic>
        <p:nvPicPr>
          <p:cNvPr id="6" name="Picture 5" descr="ISS Assembly STS 111 Truss EVA.jpg"/>
          <p:cNvPicPr>
            <a:picLocks noChangeAspect="1"/>
          </p:cNvPicPr>
          <p:nvPr/>
        </p:nvPicPr>
        <p:blipFill>
          <a:blip r:embed="rId4" cstate="print"/>
          <a:stretch>
            <a:fillRect/>
          </a:stretch>
        </p:blipFill>
        <p:spPr>
          <a:xfrm>
            <a:off x="0" y="3810000"/>
            <a:ext cx="3962401" cy="2682876"/>
          </a:xfrm>
          <a:prstGeom prst="rect">
            <a:avLst/>
          </a:prstGeom>
        </p:spPr>
      </p:pic>
      <p:pic>
        <p:nvPicPr>
          <p:cNvPr id="7" name="Picture 6" descr="ISS Assembly STS 112.jpg"/>
          <p:cNvPicPr>
            <a:picLocks noChangeAspect="1"/>
          </p:cNvPicPr>
          <p:nvPr/>
        </p:nvPicPr>
        <p:blipFill>
          <a:blip r:embed="rId5" cstate="print"/>
          <a:stretch>
            <a:fillRect/>
          </a:stretch>
        </p:blipFill>
        <p:spPr>
          <a:xfrm>
            <a:off x="6324600" y="990600"/>
            <a:ext cx="2813538" cy="1905000"/>
          </a:xfrm>
          <a:prstGeom prst="rect">
            <a:avLst/>
          </a:prstGeom>
        </p:spPr>
      </p:pic>
      <p:pic>
        <p:nvPicPr>
          <p:cNvPr id="8" name="Picture 7" descr="ISS Assembly Tammy Jernigan STS 96.jpg"/>
          <p:cNvPicPr>
            <a:picLocks noChangeAspect="1"/>
          </p:cNvPicPr>
          <p:nvPr/>
        </p:nvPicPr>
        <p:blipFill>
          <a:blip r:embed="rId6" cstate="print"/>
          <a:stretch>
            <a:fillRect/>
          </a:stretch>
        </p:blipFill>
        <p:spPr>
          <a:xfrm>
            <a:off x="6705600" y="3673150"/>
            <a:ext cx="2438400" cy="3184850"/>
          </a:xfrm>
          <a:prstGeom prst="rect">
            <a:avLst/>
          </a:prstGeom>
        </p:spPr>
      </p:pic>
      <p:pic>
        <p:nvPicPr>
          <p:cNvPr id="9" name="Picture 8" descr="ISS Assembly Wolf STS 112.jpg"/>
          <p:cNvPicPr>
            <a:picLocks noChangeAspect="1"/>
          </p:cNvPicPr>
          <p:nvPr/>
        </p:nvPicPr>
        <p:blipFill>
          <a:blip r:embed="rId7" cstate="print"/>
          <a:stretch>
            <a:fillRect/>
          </a:stretch>
        </p:blipFill>
        <p:spPr>
          <a:xfrm>
            <a:off x="3998685" y="4343401"/>
            <a:ext cx="2670628" cy="1752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sz="3200" b="1" dirty="0" smtClean="0"/>
              <a:t>Continuing ISS Assembly</a:t>
            </a:r>
            <a:endParaRPr lang="en-US" sz="3200" b="1" dirty="0"/>
          </a:p>
        </p:txBody>
      </p:sp>
      <p:pic>
        <p:nvPicPr>
          <p:cNvPr id="4" name="Content Placeholder 3" descr="ISS Assembly 2006 Curbeam STS 116.jpg"/>
          <p:cNvPicPr>
            <a:picLocks noGrp="1" noChangeAspect="1"/>
          </p:cNvPicPr>
          <p:nvPr>
            <p:ph idx="1"/>
          </p:nvPr>
        </p:nvPicPr>
        <p:blipFill>
          <a:blip r:embed="rId2" cstate="print"/>
          <a:stretch>
            <a:fillRect/>
          </a:stretch>
        </p:blipFill>
        <p:spPr>
          <a:xfrm>
            <a:off x="152400" y="762000"/>
            <a:ext cx="4278086" cy="2807493"/>
          </a:xfrm>
        </p:spPr>
      </p:pic>
      <p:pic>
        <p:nvPicPr>
          <p:cNvPr id="5" name="Picture 4" descr="ISS Assembly STS 113 Truss.jpg"/>
          <p:cNvPicPr>
            <a:picLocks noChangeAspect="1"/>
          </p:cNvPicPr>
          <p:nvPr/>
        </p:nvPicPr>
        <p:blipFill>
          <a:blip r:embed="rId3" cstate="print"/>
          <a:stretch>
            <a:fillRect/>
          </a:stretch>
        </p:blipFill>
        <p:spPr>
          <a:xfrm>
            <a:off x="152400" y="3810000"/>
            <a:ext cx="4276578" cy="2895600"/>
          </a:xfrm>
          <a:prstGeom prst="rect">
            <a:avLst/>
          </a:prstGeom>
        </p:spPr>
      </p:pic>
      <p:pic>
        <p:nvPicPr>
          <p:cNvPr id="6" name="Picture 5" descr="ISS Assembly STS 118 Mastracchio.jpg"/>
          <p:cNvPicPr>
            <a:picLocks noChangeAspect="1"/>
          </p:cNvPicPr>
          <p:nvPr/>
        </p:nvPicPr>
        <p:blipFill>
          <a:blip r:embed="rId4" cstate="print"/>
          <a:stretch>
            <a:fillRect/>
          </a:stretch>
        </p:blipFill>
        <p:spPr>
          <a:xfrm>
            <a:off x="4724400" y="762000"/>
            <a:ext cx="4262400" cy="2819400"/>
          </a:xfrm>
          <a:prstGeom prst="rect">
            <a:avLst/>
          </a:prstGeom>
        </p:spPr>
      </p:pic>
      <p:pic>
        <p:nvPicPr>
          <p:cNvPr id="8" name="Picture 7" descr="ISS Assembly STS 114.jpg"/>
          <p:cNvPicPr>
            <a:picLocks noChangeAspect="1"/>
          </p:cNvPicPr>
          <p:nvPr/>
        </p:nvPicPr>
        <p:blipFill>
          <a:blip r:embed="rId5" cstate="print"/>
          <a:stretch>
            <a:fillRect/>
          </a:stretch>
        </p:blipFill>
        <p:spPr>
          <a:xfrm>
            <a:off x="4681800" y="3810000"/>
            <a:ext cx="4379402" cy="289679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S Destiny Susan Helms.jpg"/>
          <p:cNvPicPr>
            <a:picLocks noChangeAspect="1"/>
          </p:cNvPicPr>
          <p:nvPr/>
        </p:nvPicPr>
        <p:blipFill>
          <a:blip r:embed="rId2" cstate="print"/>
          <a:stretch>
            <a:fillRect/>
          </a:stretch>
        </p:blipFill>
        <p:spPr>
          <a:xfrm>
            <a:off x="0" y="914400"/>
            <a:ext cx="5245070" cy="3581400"/>
          </a:xfrm>
          <a:prstGeom prst="rect">
            <a:avLst/>
          </a:prstGeom>
        </p:spPr>
      </p:pic>
      <p:pic>
        <p:nvPicPr>
          <p:cNvPr id="5" name="Picture 4" descr="ISS rack.jpg"/>
          <p:cNvPicPr>
            <a:picLocks noChangeAspect="1"/>
          </p:cNvPicPr>
          <p:nvPr/>
        </p:nvPicPr>
        <p:blipFill>
          <a:blip r:embed="rId3" cstate="print"/>
          <a:stretch>
            <a:fillRect/>
          </a:stretch>
        </p:blipFill>
        <p:spPr>
          <a:xfrm>
            <a:off x="5334000" y="914400"/>
            <a:ext cx="3810000" cy="4889004"/>
          </a:xfrm>
          <a:prstGeom prst="rect">
            <a:avLst/>
          </a:prstGeom>
        </p:spPr>
      </p:pic>
      <p:sp>
        <p:nvSpPr>
          <p:cNvPr id="6" name="TextBox 5"/>
          <p:cNvSpPr txBox="1"/>
          <p:nvPr/>
        </p:nvSpPr>
        <p:spPr>
          <a:xfrm>
            <a:off x="762000" y="0"/>
            <a:ext cx="7543800" cy="584775"/>
          </a:xfrm>
          <a:prstGeom prst="rect">
            <a:avLst/>
          </a:prstGeom>
          <a:noFill/>
        </p:spPr>
        <p:txBody>
          <a:bodyPr wrap="square" rtlCol="0">
            <a:spAutoFit/>
          </a:bodyPr>
          <a:lstStyle/>
          <a:p>
            <a:pPr algn="ctr"/>
            <a:r>
              <a:rPr lang="en-US" sz="3200" b="1" dirty="0" smtClean="0"/>
              <a:t>Research in Space on the ISS</a:t>
            </a:r>
            <a:endParaRPr lang="en-US" sz="3200" b="1" dirty="0"/>
          </a:p>
        </p:txBody>
      </p:sp>
      <p:sp>
        <p:nvSpPr>
          <p:cNvPr id="7" name="TextBox 6"/>
          <p:cNvSpPr txBox="1"/>
          <p:nvPr/>
        </p:nvSpPr>
        <p:spPr>
          <a:xfrm>
            <a:off x="304800" y="4953000"/>
            <a:ext cx="4724400" cy="646331"/>
          </a:xfrm>
          <a:prstGeom prst="rect">
            <a:avLst/>
          </a:prstGeom>
          <a:noFill/>
        </p:spPr>
        <p:txBody>
          <a:bodyPr wrap="square" rtlCol="0">
            <a:spAutoFit/>
          </a:bodyPr>
          <a:lstStyle/>
          <a:p>
            <a:pPr algn="ctr"/>
            <a:r>
              <a:rPr lang="en-US" dirty="0" smtClean="0"/>
              <a:t>Susan Helms configures the Canada Arm Control Station in the US Lab Destiny</a:t>
            </a:r>
            <a:endParaRPr lang="en-US" dirty="0"/>
          </a:p>
        </p:txBody>
      </p:sp>
      <p:sp>
        <p:nvSpPr>
          <p:cNvPr id="8" name="TextBox 7"/>
          <p:cNvSpPr txBox="1"/>
          <p:nvPr/>
        </p:nvSpPr>
        <p:spPr>
          <a:xfrm>
            <a:off x="5562600" y="6019800"/>
            <a:ext cx="3200400" cy="646331"/>
          </a:xfrm>
          <a:prstGeom prst="rect">
            <a:avLst/>
          </a:prstGeom>
          <a:noFill/>
        </p:spPr>
        <p:txBody>
          <a:bodyPr wrap="square" rtlCol="0">
            <a:spAutoFit/>
          </a:bodyPr>
          <a:lstStyle/>
          <a:p>
            <a:pPr algn="ctr"/>
            <a:r>
              <a:rPr lang="en-US" dirty="0" smtClean="0"/>
              <a:t>US Lab can hold 24 Standard experiment and system Racks.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S Destiny attached.jpg"/>
          <p:cNvPicPr>
            <a:picLocks noChangeAspect="1"/>
          </p:cNvPicPr>
          <p:nvPr/>
        </p:nvPicPr>
        <p:blipFill>
          <a:blip r:embed="rId2" cstate="print"/>
          <a:stretch>
            <a:fillRect/>
          </a:stretch>
        </p:blipFill>
        <p:spPr>
          <a:xfrm>
            <a:off x="0" y="990599"/>
            <a:ext cx="9144000" cy="5867401"/>
          </a:xfrm>
          <a:prstGeom prst="rect">
            <a:avLst/>
          </a:prstGeom>
        </p:spPr>
      </p:pic>
      <p:sp>
        <p:nvSpPr>
          <p:cNvPr id="5" name="TextBox 4"/>
          <p:cNvSpPr txBox="1"/>
          <p:nvPr/>
        </p:nvSpPr>
        <p:spPr>
          <a:xfrm>
            <a:off x="0" y="0"/>
            <a:ext cx="9144000" cy="892552"/>
          </a:xfrm>
          <a:prstGeom prst="rect">
            <a:avLst/>
          </a:prstGeom>
          <a:noFill/>
        </p:spPr>
        <p:txBody>
          <a:bodyPr wrap="square" rtlCol="0">
            <a:spAutoFit/>
          </a:bodyPr>
          <a:lstStyle/>
          <a:p>
            <a:pPr algn="ctr"/>
            <a:r>
              <a:rPr lang="en-US" sz="3200" b="1" dirty="0" smtClean="0"/>
              <a:t>Research in Space</a:t>
            </a:r>
          </a:p>
          <a:p>
            <a:pPr algn="ctr"/>
            <a:r>
              <a:rPr lang="en-US" sz="2000" dirty="0" smtClean="0"/>
              <a:t>Jim Voss and Susan Helms in Optical window</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S Kibo and Columbus.jpg"/>
          <p:cNvPicPr>
            <a:picLocks noChangeAspect="1"/>
          </p:cNvPicPr>
          <p:nvPr/>
        </p:nvPicPr>
        <p:blipFill>
          <a:blip r:embed="rId2" cstate="print"/>
          <a:stretch>
            <a:fillRect/>
          </a:stretch>
        </p:blipFill>
        <p:spPr>
          <a:xfrm>
            <a:off x="0" y="914400"/>
            <a:ext cx="9144000" cy="6087070"/>
          </a:xfrm>
          <a:prstGeom prst="rect">
            <a:avLst/>
          </a:prstGeom>
        </p:spPr>
      </p:pic>
      <p:sp>
        <p:nvSpPr>
          <p:cNvPr id="7" name="TextBox 6"/>
          <p:cNvSpPr txBox="1"/>
          <p:nvPr/>
        </p:nvSpPr>
        <p:spPr>
          <a:xfrm>
            <a:off x="0" y="0"/>
            <a:ext cx="9144000" cy="892552"/>
          </a:xfrm>
          <a:prstGeom prst="rect">
            <a:avLst/>
          </a:prstGeom>
          <a:noFill/>
        </p:spPr>
        <p:txBody>
          <a:bodyPr wrap="square" rtlCol="0">
            <a:spAutoFit/>
          </a:bodyPr>
          <a:lstStyle/>
          <a:p>
            <a:pPr algn="ctr"/>
            <a:r>
              <a:rPr lang="en-US" sz="3200" b="1" dirty="0" smtClean="0"/>
              <a:t>Research in Space</a:t>
            </a:r>
            <a:r>
              <a:rPr lang="en-US" sz="2000" b="1" dirty="0" smtClean="0"/>
              <a:t> </a:t>
            </a:r>
          </a:p>
          <a:p>
            <a:pPr algn="ctr"/>
            <a:r>
              <a:rPr lang="en-US" sz="2000" b="1" dirty="0" smtClean="0"/>
              <a:t> ISS unique International laboratories—ESA Columbus, JAXA </a:t>
            </a:r>
            <a:r>
              <a:rPr lang="en-US" sz="2000" b="1" dirty="0" err="1" smtClean="0"/>
              <a:t>Kibo</a:t>
            </a:r>
            <a:endParaRPr lang="en-US" sz="20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 Canada Arm ESA cameras.jpg"/>
          <p:cNvPicPr>
            <a:picLocks noChangeAspect="1"/>
          </p:cNvPicPr>
          <p:nvPr/>
        </p:nvPicPr>
        <p:blipFill>
          <a:blip r:embed="rId2" cstate="print"/>
          <a:stretch>
            <a:fillRect/>
          </a:stretch>
        </p:blipFill>
        <p:spPr>
          <a:xfrm>
            <a:off x="1600200" y="914400"/>
            <a:ext cx="7543800" cy="5943600"/>
          </a:xfrm>
          <a:prstGeom prst="rect">
            <a:avLst/>
          </a:prstGeom>
        </p:spPr>
      </p:pic>
      <p:sp>
        <p:nvSpPr>
          <p:cNvPr id="3" name="TextBox 2"/>
          <p:cNvSpPr txBox="1"/>
          <p:nvPr/>
        </p:nvSpPr>
        <p:spPr>
          <a:xfrm>
            <a:off x="0" y="152400"/>
            <a:ext cx="91440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International Space Exploration at its finest</a:t>
            </a:r>
            <a:endParaRPr lang="en-US" sz="3600" b="1" dirty="0">
              <a:effectLst>
                <a:outerShdw blurRad="38100" dist="38100" dir="2700000" algn="tl">
                  <a:srgbClr val="000000">
                    <a:alpha val="43137"/>
                  </a:srgbClr>
                </a:outerShdw>
              </a:effectLst>
            </a:endParaRPr>
          </a:p>
        </p:txBody>
      </p:sp>
      <p:sp>
        <p:nvSpPr>
          <p:cNvPr id="4" name="TextBox 3"/>
          <p:cNvSpPr txBox="1"/>
          <p:nvPr/>
        </p:nvSpPr>
        <p:spPr>
          <a:xfrm>
            <a:off x="0" y="1066800"/>
            <a:ext cx="1752600" cy="5355312"/>
          </a:xfrm>
          <a:prstGeom prst="rect">
            <a:avLst/>
          </a:prstGeom>
          <a:noFill/>
        </p:spPr>
        <p:txBody>
          <a:bodyPr wrap="square" rtlCol="0">
            <a:spAutoFit/>
          </a:bodyPr>
          <a:lstStyle/>
          <a:p>
            <a:r>
              <a:rPr lang="en-US" b="1" dirty="0" smtClean="0"/>
              <a:t>Sept 2014, Canada’s ISS Robotic Arm installs Earth facing research cameras on the USA Node 3 Tranquility delivered by the European Space Agency (ESA)  HTV cargo vehicle from launch site at </a:t>
            </a:r>
            <a:r>
              <a:rPr lang="en-US" b="1" dirty="0" err="1" smtClean="0"/>
              <a:t>Kourou</a:t>
            </a:r>
            <a:r>
              <a:rPr lang="en-US" b="1" dirty="0" smtClean="0"/>
              <a:t> in French Guiana on the north coast of South America</a:t>
            </a:r>
            <a:endParaRPr lang="en-US"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S with ATV and HTV.jpg"/>
          <p:cNvPicPr>
            <a:picLocks noChangeAspect="1"/>
          </p:cNvPicPr>
          <p:nvPr/>
        </p:nvPicPr>
        <p:blipFill>
          <a:blip r:embed="rId2" cstate="print"/>
          <a:stretch>
            <a:fillRect/>
          </a:stretch>
        </p:blipFill>
        <p:spPr>
          <a:xfrm>
            <a:off x="381000" y="914400"/>
            <a:ext cx="8476437" cy="5789991"/>
          </a:xfrm>
          <a:prstGeom prst="rect">
            <a:avLst/>
          </a:prstGeom>
        </p:spPr>
      </p:pic>
      <p:sp>
        <p:nvSpPr>
          <p:cNvPr id="5" name="TextBox 4"/>
          <p:cNvSpPr txBox="1"/>
          <p:nvPr/>
        </p:nvSpPr>
        <p:spPr>
          <a:xfrm>
            <a:off x="0" y="152400"/>
            <a:ext cx="9144000" cy="584775"/>
          </a:xfrm>
          <a:prstGeom prst="rect">
            <a:avLst/>
          </a:prstGeom>
          <a:noFill/>
        </p:spPr>
        <p:txBody>
          <a:bodyPr wrap="square" rtlCol="0">
            <a:spAutoFit/>
          </a:bodyPr>
          <a:lstStyle/>
          <a:p>
            <a:pPr algn="ctr"/>
            <a:r>
              <a:rPr lang="en-US" sz="3200" b="1" dirty="0" smtClean="0"/>
              <a:t>ISS Assembly Complete with ATV and HTV 2011</a:t>
            </a:r>
            <a:endParaRPr lang="en-US" sz="32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 football field comparison.jpg"/>
          <p:cNvPicPr>
            <a:picLocks noChangeAspect="1"/>
          </p:cNvPicPr>
          <p:nvPr/>
        </p:nvPicPr>
        <p:blipFill>
          <a:blip r:embed="rId2" cstate="print"/>
          <a:stretch>
            <a:fillRect/>
          </a:stretch>
        </p:blipFill>
        <p:spPr>
          <a:xfrm>
            <a:off x="-31749" y="0"/>
            <a:ext cx="9175750" cy="6858000"/>
          </a:xfrm>
          <a:prstGeom prst="rect">
            <a:avLst/>
          </a:prstGeom>
        </p:spPr>
      </p:pic>
      <p:sp>
        <p:nvSpPr>
          <p:cNvPr id="3" name="TextBox 2"/>
          <p:cNvSpPr txBox="1"/>
          <p:nvPr/>
        </p:nvSpPr>
        <p:spPr>
          <a:xfrm>
            <a:off x="304800" y="0"/>
            <a:ext cx="8534400" cy="1446550"/>
          </a:xfrm>
          <a:prstGeom prst="rect">
            <a:avLst/>
          </a:prstGeom>
          <a:noFill/>
        </p:spPr>
        <p:txBody>
          <a:bodyPr wrap="square" rtlCol="0">
            <a:spAutoFit/>
          </a:bodyPr>
          <a:lstStyle/>
          <a:p>
            <a:pPr algn="ctr"/>
            <a:r>
              <a:rPr lang="en-US" sz="2800" b="1" dirty="0" smtClean="0">
                <a:solidFill>
                  <a:schemeClr val="bg1"/>
                </a:solidFill>
              </a:rPr>
              <a:t>ISS Facts and Figures</a:t>
            </a:r>
          </a:p>
          <a:p>
            <a:pPr>
              <a:buFont typeface="Arial" pitchFamily="34" charset="0"/>
              <a:buChar char="•"/>
            </a:pPr>
            <a:r>
              <a:rPr lang="en-US" sz="2000" dirty="0" smtClean="0">
                <a:solidFill>
                  <a:schemeClr val="bg1"/>
                </a:solidFill>
              </a:rPr>
              <a:t>Weight-925,000 lbs/419,455 kg.  747 aircraft weight and pressurized volume</a:t>
            </a:r>
          </a:p>
          <a:p>
            <a:pPr>
              <a:buFont typeface="Arial" pitchFamily="34" charset="0"/>
              <a:buChar char="•"/>
            </a:pPr>
            <a:r>
              <a:rPr lang="en-US" sz="2000" dirty="0" smtClean="0">
                <a:solidFill>
                  <a:schemeClr val="bg1"/>
                </a:solidFill>
              </a:rPr>
              <a:t>Power generation-85 kilowatts.  45 average US homes.  8 miles of power cables</a:t>
            </a:r>
          </a:p>
          <a:p>
            <a:pPr>
              <a:buFont typeface="Arial" pitchFamily="34" charset="0"/>
              <a:buChar char="•"/>
            </a:pPr>
            <a:r>
              <a:rPr lang="en-US" sz="2000" dirty="0" smtClean="0">
                <a:solidFill>
                  <a:schemeClr val="bg1"/>
                </a:solidFill>
              </a:rPr>
              <a:t>52 computers running 1.8 million lines of code control ISS. </a:t>
            </a:r>
            <a:endParaRPr lang="en-US" sz="2000" dirty="0">
              <a:solidFill>
                <a:schemeClr val="bg1"/>
              </a:solidFill>
            </a:endParaRPr>
          </a:p>
        </p:txBody>
      </p:sp>
      <p:sp>
        <p:nvSpPr>
          <p:cNvPr id="4" name="TextBox 3"/>
          <p:cNvSpPr txBox="1"/>
          <p:nvPr/>
        </p:nvSpPr>
        <p:spPr>
          <a:xfrm>
            <a:off x="304800" y="5486400"/>
            <a:ext cx="8610600" cy="1200329"/>
          </a:xfrm>
          <a:prstGeom prst="rect">
            <a:avLst/>
          </a:prstGeom>
          <a:noFill/>
        </p:spPr>
        <p:txBody>
          <a:bodyPr wrap="square" rtlCol="0">
            <a:spAutoFit/>
          </a:bodyPr>
          <a:lstStyle/>
          <a:p>
            <a:pPr>
              <a:buFont typeface="Arial" pitchFamily="34" charset="0"/>
              <a:buChar char="•"/>
            </a:pPr>
            <a:r>
              <a:rPr lang="en-US" dirty="0" smtClean="0">
                <a:solidFill>
                  <a:schemeClr val="bg1"/>
                </a:solidFill>
              </a:rPr>
              <a:t>Four times larger than Mir Space Station and five times larger than Skylab</a:t>
            </a:r>
          </a:p>
          <a:p>
            <a:pPr>
              <a:buFont typeface="Arial" pitchFamily="34" charset="0"/>
              <a:buChar char="•"/>
            </a:pPr>
            <a:r>
              <a:rPr lang="en-US" dirty="0" smtClean="0">
                <a:solidFill>
                  <a:schemeClr val="bg1"/>
                </a:solidFill>
              </a:rPr>
              <a:t>Solar Arrays cover more than one acre</a:t>
            </a:r>
          </a:p>
          <a:p>
            <a:pPr>
              <a:buFont typeface="Arial" pitchFamily="34" charset="0"/>
              <a:buChar char="•"/>
            </a:pPr>
            <a:r>
              <a:rPr lang="en-US" dirty="0" smtClean="0">
                <a:solidFill>
                  <a:schemeClr val="bg1"/>
                </a:solidFill>
              </a:rPr>
              <a:t>ISS manages 20 times more signals than Space Shuttle</a:t>
            </a:r>
          </a:p>
          <a:p>
            <a:pPr>
              <a:buFont typeface="Arial" pitchFamily="34" charset="0"/>
              <a:buChar char="•"/>
            </a:pPr>
            <a:r>
              <a:rPr lang="en-US" dirty="0" smtClean="0">
                <a:solidFill>
                  <a:schemeClr val="bg1"/>
                </a:solidFill>
              </a:rPr>
              <a:t>115 rocket launches and 174 Spacewalks to construct ISS.  </a:t>
            </a:r>
            <a:endParaRPr lang="en-US"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0"/>
            <a:ext cx="6096000" cy="584775"/>
          </a:xfrm>
          <a:prstGeom prst="rect">
            <a:avLst/>
          </a:prstGeom>
          <a:noFill/>
        </p:spPr>
        <p:txBody>
          <a:bodyPr wrap="square" rtlCol="0">
            <a:spAutoFit/>
          </a:bodyPr>
          <a:lstStyle/>
          <a:p>
            <a:pPr algn="ctr"/>
            <a:r>
              <a:rPr lang="en-US" sz="3200" b="1" dirty="0" smtClean="0"/>
              <a:t>ISS Resupply and Crew Rotation</a:t>
            </a:r>
            <a:endParaRPr lang="en-US" sz="3200" b="1" dirty="0"/>
          </a:p>
        </p:txBody>
      </p:sp>
      <p:pic>
        <p:nvPicPr>
          <p:cNvPr id="3" name="Picture 2" descr="ISS Progress approach.jpg"/>
          <p:cNvPicPr>
            <a:picLocks noChangeAspect="1"/>
          </p:cNvPicPr>
          <p:nvPr/>
        </p:nvPicPr>
        <p:blipFill>
          <a:blip r:embed="rId2" cstate="print"/>
          <a:stretch>
            <a:fillRect/>
          </a:stretch>
        </p:blipFill>
        <p:spPr>
          <a:xfrm>
            <a:off x="228600" y="762000"/>
            <a:ext cx="4191000" cy="3143250"/>
          </a:xfrm>
          <a:prstGeom prst="rect">
            <a:avLst/>
          </a:prstGeom>
        </p:spPr>
      </p:pic>
      <p:pic>
        <p:nvPicPr>
          <p:cNvPr id="4" name="Picture 3" descr="ISS Soyuz landing in Khazakstan.jpg"/>
          <p:cNvPicPr>
            <a:picLocks noChangeAspect="1"/>
          </p:cNvPicPr>
          <p:nvPr/>
        </p:nvPicPr>
        <p:blipFill>
          <a:blip r:embed="rId3" cstate="print"/>
          <a:stretch>
            <a:fillRect/>
          </a:stretch>
        </p:blipFill>
        <p:spPr>
          <a:xfrm>
            <a:off x="4648200" y="762000"/>
            <a:ext cx="4267200" cy="3200400"/>
          </a:xfrm>
          <a:prstGeom prst="rect">
            <a:avLst/>
          </a:prstGeom>
        </p:spPr>
      </p:pic>
      <p:pic>
        <p:nvPicPr>
          <p:cNvPr id="5" name="Picture 4" descr="ISS ATV.jpg"/>
          <p:cNvPicPr>
            <a:picLocks noChangeAspect="1"/>
          </p:cNvPicPr>
          <p:nvPr/>
        </p:nvPicPr>
        <p:blipFill>
          <a:blip r:embed="rId4" cstate="print"/>
          <a:stretch>
            <a:fillRect/>
          </a:stretch>
        </p:blipFill>
        <p:spPr>
          <a:xfrm>
            <a:off x="5029200" y="4032504"/>
            <a:ext cx="3757309" cy="2825496"/>
          </a:xfrm>
          <a:prstGeom prst="rect">
            <a:avLst/>
          </a:prstGeom>
        </p:spPr>
      </p:pic>
      <p:pic>
        <p:nvPicPr>
          <p:cNvPr id="6" name="Picture 5" descr="ISS HTV.jpg"/>
          <p:cNvPicPr>
            <a:picLocks noChangeAspect="1"/>
          </p:cNvPicPr>
          <p:nvPr/>
        </p:nvPicPr>
        <p:blipFill>
          <a:blip r:embed="rId5" cstate="print"/>
          <a:stretch>
            <a:fillRect/>
          </a:stretch>
        </p:blipFill>
        <p:spPr>
          <a:xfrm>
            <a:off x="457199" y="4038600"/>
            <a:ext cx="4206957" cy="2819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 worked…the damn thing worked!”</a:t>
            </a:r>
            <a:br>
              <a:rPr lang="en-US" dirty="0" smtClean="0"/>
            </a:br>
            <a:r>
              <a:rPr lang="en-US" sz="2000" dirty="0" smtClean="0"/>
              <a:t>Frank Buzzard, MCC Guidance Support to Jim </a:t>
            </a:r>
            <a:r>
              <a:rPr lang="en-US" sz="2000" dirty="0" err="1" smtClean="0"/>
              <a:t>I’anson</a:t>
            </a:r>
            <a:r>
              <a:rPr lang="en-US" sz="2000" dirty="0" smtClean="0"/>
              <a:t>, Entry Guido and WW2 B-17 pilot</a:t>
            </a:r>
            <a:endParaRPr lang="en-US" dirty="0"/>
          </a:p>
        </p:txBody>
      </p:sp>
      <p:sp>
        <p:nvSpPr>
          <p:cNvPr id="3" name="Content Placeholder 2"/>
          <p:cNvSpPr>
            <a:spLocks noGrp="1"/>
          </p:cNvSpPr>
          <p:nvPr>
            <p:ph idx="1"/>
          </p:nvPr>
        </p:nvSpPr>
        <p:spPr/>
        <p:txBody>
          <a:bodyPr/>
          <a:lstStyle/>
          <a:p>
            <a:r>
              <a:rPr lang="en-US" dirty="0" smtClean="0"/>
              <a:t>Full up crewed mission April 12-14, 1981 STS 1</a:t>
            </a:r>
            <a:endParaRPr lang="en-US" dirty="0"/>
          </a:p>
        </p:txBody>
      </p:sp>
      <p:pic>
        <p:nvPicPr>
          <p:cNvPr id="4" name="Picture 3" descr="sts1_launch_full.jpg"/>
          <p:cNvPicPr>
            <a:picLocks noChangeAspect="1"/>
          </p:cNvPicPr>
          <p:nvPr/>
        </p:nvPicPr>
        <p:blipFill>
          <a:blip r:embed="rId2" cstate="print"/>
          <a:stretch>
            <a:fillRect/>
          </a:stretch>
        </p:blipFill>
        <p:spPr>
          <a:xfrm>
            <a:off x="304800" y="2590800"/>
            <a:ext cx="4081035" cy="3674031"/>
          </a:xfrm>
          <a:prstGeom prst="rect">
            <a:avLst/>
          </a:prstGeom>
        </p:spPr>
      </p:pic>
      <p:pic>
        <p:nvPicPr>
          <p:cNvPr id="5" name="Picture 4" descr="STS1_landing.jpg"/>
          <p:cNvPicPr>
            <a:picLocks noChangeAspect="1"/>
          </p:cNvPicPr>
          <p:nvPr/>
        </p:nvPicPr>
        <p:blipFill>
          <a:blip r:embed="rId3" cstate="print"/>
          <a:stretch>
            <a:fillRect/>
          </a:stretch>
        </p:blipFill>
        <p:spPr>
          <a:xfrm>
            <a:off x="4578658" y="2895600"/>
            <a:ext cx="4237699" cy="290988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0"/>
            <a:ext cx="6553200" cy="584775"/>
          </a:xfrm>
          <a:prstGeom prst="rect">
            <a:avLst/>
          </a:prstGeom>
          <a:noFill/>
        </p:spPr>
        <p:txBody>
          <a:bodyPr wrap="square" rtlCol="0">
            <a:spAutoFit/>
          </a:bodyPr>
          <a:lstStyle/>
          <a:p>
            <a:pPr algn="ctr"/>
            <a:r>
              <a:rPr lang="en-US" sz="3200" b="1" dirty="0" smtClean="0"/>
              <a:t>ISS Resupply Launch Sites</a:t>
            </a:r>
            <a:endParaRPr lang="en-US" sz="3200" b="1" dirty="0"/>
          </a:p>
        </p:txBody>
      </p:sp>
      <p:pic>
        <p:nvPicPr>
          <p:cNvPr id="3" name="Picture 2" descr="ISS ATV launch.jpg"/>
          <p:cNvPicPr>
            <a:picLocks noChangeAspect="1"/>
          </p:cNvPicPr>
          <p:nvPr/>
        </p:nvPicPr>
        <p:blipFill>
          <a:blip r:embed="rId2" cstate="print"/>
          <a:stretch>
            <a:fillRect/>
          </a:stretch>
        </p:blipFill>
        <p:spPr>
          <a:xfrm>
            <a:off x="457200" y="838200"/>
            <a:ext cx="3663462" cy="5181600"/>
          </a:xfrm>
          <a:prstGeom prst="rect">
            <a:avLst/>
          </a:prstGeom>
        </p:spPr>
      </p:pic>
      <p:sp>
        <p:nvSpPr>
          <p:cNvPr id="4" name="TextBox 3"/>
          <p:cNvSpPr txBox="1"/>
          <p:nvPr/>
        </p:nvSpPr>
        <p:spPr>
          <a:xfrm>
            <a:off x="304800" y="6172200"/>
            <a:ext cx="3581400" cy="369332"/>
          </a:xfrm>
          <a:prstGeom prst="rect">
            <a:avLst/>
          </a:prstGeom>
          <a:noFill/>
        </p:spPr>
        <p:txBody>
          <a:bodyPr wrap="square" rtlCol="0">
            <a:spAutoFit/>
          </a:bodyPr>
          <a:lstStyle/>
          <a:p>
            <a:pPr algn="ctr"/>
            <a:r>
              <a:rPr lang="en-US" dirty="0" err="1" smtClean="0"/>
              <a:t>Ariane</a:t>
            </a:r>
            <a:r>
              <a:rPr lang="en-US" dirty="0" smtClean="0"/>
              <a:t> V-ATV launch, </a:t>
            </a:r>
            <a:r>
              <a:rPr lang="en-US" dirty="0" err="1" smtClean="0"/>
              <a:t>Kourou</a:t>
            </a:r>
            <a:endParaRPr lang="en-US" dirty="0"/>
          </a:p>
        </p:txBody>
      </p:sp>
      <p:sp>
        <p:nvSpPr>
          <p:cNvPr id="5" name="TextBox 4"/>
          <p:cNvSpPr txBox="1"/>
          <p:nvPr/>
        </p:nvSpPr>
        <p:spPr>
          <a:xfrm>
            <a:off x="1905000" y="5562600"/>
            <a:ext cx="1524000" cy="307777"/>
          </a:xfrm>
          <a:prstGeom prst="rect">
            <a:avLst/>
          </a:prstGeom>
          <a:noFill/>
        </p:spPr>
        <p:txBody>
          <a:bodyPr wrap="square" rtlCol="0">
            <a:spAutoFit/>
          </a:bodyPr>
          <a:lstStyle/>
          <a:p>
            <a:pPr algn="r"/>
            <a:r>
              <a:rPr lang="en-US" sz="1400" dirty="0" smtClean="0">
                <a:solidFill>
                  <a:schemeClr val="bg1"/>
                </a:solidFill>
              </a:rPr>
              <a:t>ESA photo</a:t>
            </a:r>
            <a:endParaRPr lang="en-US" sz="1400" dirty="0">
              <a:solidFill>
                <a:schemeClr val="bg1"/>
              </a:solidFill>
            </a:endParaRPr>
          </a:p>
        </p:txBody>
      </p:sp>
      <p:pic>
        <p:nvPicPr>
          <p:cNvPr id="6" name="Picture 5" descr="ISS HTV Launch.jpg"/>
          <p:cNvPicPr>
            <a:picLocks noChangeAspect="1"/>
          </p:cNvPicPr>
          <p:nvPr/>
        </p:nvPicPr>
        <p:blipFill>
          <a:blip r:embed="rId3" cstate="print"/>
          <a:stretch>
            <a:fillRect/>
          </a:stretch>
        </p:blipFill>
        <p:spPr>
          <a:xfrm>
            <a:off x="4800600" y="838200"/>
            <a:ext cx="3503010" cy="5257800"/>
          </a:xfrm>
          <a:prstGeom prst="rect">
            <a:avLst/>
          </a:prstGeom>
        </p:spPr>
      </p:pic>
      <p:sp>
        <p:nvSpPr>
          <p:cNvPr id="7" name="TextBox 6"/>
          <p:cNvSpPr txBox="1"/>
          <p:nvPr/>
        </p:nvSpPr>
        <p:spPr>
          <a:xfrm>
            <a:off x="6705600" y="5638800"/>
            <a:ext cx="1295400" cy="307777"/>
          </a:xfrm>
          <a:prstGeom prst="rect">
            <a:avLst/>
          </a:prstGeom>
          <a:noFill/>
        </p:spPr>
        <p:txBody>
          <a:bodyPr wrap="square" rtlCol="0">
            <a:spAutoFit/>
          </a:bodyPr>
          <a:lstStyle/>
          <a:p>
            <a:pPr algn="r"/>
            <a:r>
              <a:rPr lang="en-US" sz="1400" dirty="0" smtClean="0"/>
              <a:t>JAXA photo</a:t>
            </a:r>
            <a:endParaRPr lang="en-US" sz="1400" dirty="0"/>
          </a:p>
        </p:txBody>
      </p:sp>
      <p:sp>
        <p:nvSpPr>
          <p:cNvPr id="8" name="TextBox 7"/>
          <p:cNvSpPr txBox="1"/>
          <p:nvPr/>
        </p:nvSpPr>
        <p:spPr>
          <a:xfrm>
            <a:off x="4953000" y="6248400"/>
            <a:ext cx="3352800" cy="381000"/>
          </a:xfrm>
          <a:prstGeom prst="rect">
            <a:avLst/>
          </a:prstGeom>
          <a:noFill/>
        </p:spPr>
        <p:txBody>
          <a:bodyPr wrap="square" rtlCol="0">
            <a:spAutoFit/>
          </a:bodyPr>
          <a:lstStyle/>
          <a:p>
            <a:r>
              <a:rPr lang="en-US" dirty="0" smtClean="0"/>
              <a:t>H-IIB-HTV launch, </a:t>
            </a:r>
            <a:r>
              <a:rPr lang="en-US" dirty="0" err="1" smtClean="0"/>
              <a:t>Tanegashima</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10600" cy="1077218"/>
          </a:xfrm>
          <a:prstGeom prst="rect">
            <a:avLst/>
          </a:prstGeom>
          <a:noFill/>
        </p:spPr>
        <p:txBody>
          <a:bodyPr wrap="square" rtlCol="0">
            <a:spAutoFit/>
          </a:bodyPr>
          <a:lstStyle/>
          <a:p>
            <a:pPr algn="ctr"/>
            <a:r>
              <a:rPr lang="en-US" sz="3200" b="1" dirty="0" smtClean="0"/>
              <a:t>Soyuz  crew capsules and Progress Resupply ships launch from Baikonur, Kazakhstan</a:t>
            </a:r>
            <a:endParaRPr lang="en-US" sz="3200" b="1" dirty="0"/>
          </a:p>
        </p:txBody>
      </p:sp>
      <p:pic>
        <p:nvPicPr>
          <p:cNvPr id="3" name="Picture 2" descr="ISS Progress Launch.jpg"/>
          <p:cNvPicPr>
            <a:picLocks noChangeAspect="1"/>
          </p:cNvPicPr>
          <p:nvPr/>
        </p:nvPicPr>
        <p:blipFill>
          <a:blip r:embed="rId2" cstate="print"/>
          <a:stretch>
            <a:fillRect/>
          </a:stretch>
        </p:blipFill>
        <p:spPr>
          <a:xfrm>
            <a:off x="457200" y="1143000"/>
            <a:ext cx="4357687" cy="2899843"/>
          </a:xfrm>
          <a:prstGeom prst="rect">
            <a:avLst/>
          </a:prstGeom>
        </p:spPr>
      </p:pic>
      <p:pic>
        <p:nvPicPr>
          <p:cNvPr id="4" name="Picture 3" descr="ISS Soyuz launch.jpg"/>
          <p:cNvPicPr>
            <a:picLocks noChangeAspect="1"/>
          </p:cNvPicPr>
          <p:nvPr/>
        </p:nvPicPr>
        <p:blipFill>
          <a:blip r:embed="rId3" cstate="print"/>
          <a:stretch>
            <a:fillRect/>
          </a:stretch>
        </p:blipFill>
        <p:spPr>
          <a:xfrm>
            <a:off x="5060282" y="1143000"/>
            <a:ext cx="3559277" cy="5486400"/>
          </a:xfrm>
          <a:prstGeom prst="rect">
            <a:avLst/>
          </a:prstGeom>
        </p:spPr>
      </p:pic>
      <p:pic>
        <p:nvPicPr>
          <p:cNvPr id="5" name="Picture 4" descr="ISS Progress M-52 2005.jpg"/>
          <p:cNvPicPr>
            <a:picLocks noChangeAspect="1"/>
          </p:cNvPicPr>
          <p:nvPr/>
        </p:nvPicPr>
        <p:blipFill>
          <a:blip r:embed="rId4" cstate="print"/>
          <a:stretch>
            <a:fillRect/>
          </a:stretch>
        </p:blipFill>
        <p:spPr>
          <a:xfrm>
            <a:off x="1219200" y="4114800"/>
            <a:ext cx="2743200" cy="27432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sz="3600" b="1" dirty="0" smtClean="0"/>
              <a:t>What a View!</a:t>
            </a:r>
            <a:endParaRPr lang="en-US" sz="3600" b="1" dirty="0"/>
          </a:p>
        </p:txBody>
      </p:sp>
      <p:pic>
        <p:nvPicPr>
          <p:cNvPr id="4" name="Content Placeholder 3" descr="ISS Italy at night.jpg"/>
          <p:cNvPicPr>
            <a:picLocks noGrp="1" noChangeAspect="1"/>
          </p:cNvPicPr>
          <p:nvPr>
            <p:ph idx="1"/>
          </p:nvPr>
        </p:nvPicPr>
        <p:blipFill>
          <a:blip r:embed="rId2" cstate="print"/>
          <a:stretch>
            <a:fillRect/>
          </a:stretch>
        </p:blipFill>
        <p:spPr>
          <a:xfrm>
            <a:off x="762001" y="899321"/>
            <a:ext cx="7899398" cy="5924548"/>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600" b="1" dirty="0" smtClean="0"/>
              <a:t>What a view!</a:t>
            </a:r>
            <a:endParaRPr lang="en-US" sz="3600" b="1" dirty="0"/>
          </a:p>
        </p:txBody>
      </p:sp>
      <p:pic>
        <p:nvPicPr>
          <p:cNvPr id="4" name="Content Placeholder 3" descr="ISS America at night.jpg"/>
          <p:cNvPicPr>
            <a:picLocks noGrp="1" noChangeAspect="1"/>
          </p:cNvPicPr>
          <p:nvPr>
            <p:ph idx="1"/>
          </p:nvPr>
        </p:nvPicPr>
        <p:blipFill>
          <a:blip r:embed="rId2" cstate="print"/>
          <a:stretch>
            <a:fillRect/>
          </a:stretch>
        </p:blipFill>
        <p:spPr>
          <a:xfrm>
            <a:off x="838201" y="834232"/>
            <a:ext cx="7848600" cy="588645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S Florida to Louisiana.jpg"/>
          <p:cNvPicPr>
            <a:picLocks noChangeAspect="1"/>
          </p:cNvPicPr>
          <p:nvPr/>
        </p:nvPicPr>
        <p:blipFill>
          <a:blip r:embed="rId2" cstate="print"/>
          <a:stretch>
            <a:fillRect/>
          </a:stretch>
        </p:blipFill>
        <p:spPr>
          <a:xfrm>
            <a:off x="0" y="776883"/>
            <a:ext cx="9144000" cy="6081117"/>
          </a:xfrm>
          <a:prstGeom prst="rect">
            <a:avLst/>
          </a:prstGeom>
        </p:spPr>
      </p:pic>
      <p:sp>
        <p:nvSpPr>
          <p:cNvPr id="5" name="TextBox 4"/>
          <p:cNvSpPr txBox="1"/>
          <p:nvPr/>
        </p:nvSpPr>
        <p:spPr>
          <a:xfrm>
            <a:off x="1219200" y="0"/>
            <a:ext cx="6400800" cy="646331"/>
          </a:xfrm>
          <a:prstGeom prst="rect">
            <a:avLst/>
          </a:prstGeom>
          <a:noFill/>
        </p:spPr>
        <p:txBody>
          <a:bodyPr wrap="square" rtlCol="0">
            <a:spAutoFit/>
          </a:bodyPr>
          <a:lstStyle/>
          <a:p>
            <a:pPr algn="ctr"/>
            <a:r>
              <a:rPr lang="en-US" sz="3600" b="1" dirty="0" smtClean="0">
                <a:solidFill>
                  <a:prstClr val="white"/>
                </a:solidFill>
                <a:ea typeface="+mj-ea"/>
                <a:cs typeface="+mj-cs"/>
              </a:rPr>
              <a:t>What a view!</a:t>
            </a:r>
            <a:endParaRPr 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sz="3200" b="1" dirty="0" smtClean="0"/>
              <a:t>What a view!</a:t>
            </a:r>
            <a:endParaRPr lang="en-US" sz="3200" b="1" dirty="0"/>
          </a:p>
        </p:txBody>
      </p:sp>
      <p:pic>
        <p:nvPicPr>
          <p:cNvPr id="4" name="Content Placeholder 3" descr="ISS view Nile and Israel.jpg"/>
          <p:cNvPicPr>
            <a:picLocks noGrp="1" noChangeAspect="1"/>
          </p:cNvPicPr>
          <p:nvPr>
            <p:ph idx="1"/>
          </p:nvPr>
        </p:nvPicPr>
        <p:blipFill>
          <a:blip r:embed="rId2" cstate="print"/>
          <a:stretch>
            <a:fillRect/>
          </a:stretch>
        </p:blipFill>
        <p:spPr>
          <a:xfrm>
            <a:off x="173926" y="762000"/>
            <a:ext cx="8817674" cy="58674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563562"/>
          </a:xfrm>
        </p:spPr>
        <p:txBody>
          <a:bodyPr>
            <a:normAutofit fontScale="90000"/>
          </a:bodyPr>
          <a:lstStyle/>
          <a:p>
            <a:r>
              <a:rPr lang="en-US" sz="3200" b="1" dirty="0" smtClean="0"/>
              <a:t>What a view!</a:t>
            </a:r>
            <a:endParaRPr lang="en-US" sz="3200" b="1" dirty="0"/>
          </a:p>
        </p:txBody>
      </p:sp>
      <p:pic>
        <p:nvPicPr>
          <p:cNvPr id="5" name="Content Placeholder 4" descr="ISS view GB and Europe.jpg"/>
          <p:cNvPicPr>
            <a:picLocks noGrp="1" noChangeAspect="1"/>
          </p:cNvPicPr>
          <p:nvPr>
            <p:ph idx="1"/>
          </p:nvPr>
        </p:nvPicPr>
        <p:blipFill>
          <a:blip r:embed="rId2" cstate="print"/>
          <a:stretch>
            <a:fillRect/>
          </a:stretch>
        </p:blipFill>
        <p:spPr>
          <a:xfrm>
            <a:off x="114085" y="762000"/>
            <a:ext cx="8889417" cy="5915139"/>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thern-lights-from-space.jpg"/>
          <p:cNvPicPr>
            <a:picLocks noChangeAspect="1"/>
          </p:cNvPicPr>
          <p:nvPr/>
        </p:nvPicPr>
        <p:blipFill>
          <a:blip r:embed="rId2" cstate="print"/>
          <a:stretch>
            <a:fillRect/>
          </a:stretch>
        </p:blipFill>
        <p:spPr>
          <a:xfrm>
            <a:off x="0" y="758190"/>
            <a:ext cx="9138292" cy="6099810"/>
          </a:xfrm>
          <a:prstGeom prst="rect">
            <a:avLst/>
          </a:prstGeom>
        </p:spPr>
      </p:pic>
      <p:sp>
        <p:nvSpPr>
          <p:cNvPr id="5" name="TextBox 4"/>
          <p:cNvSpPr txBox="1"/>
          <p:nvPr/>
        </p:nvSpPr>
        <p:spPr>
          <a:xfrm>
            <a:off x="609600" y="0"/>
            <a:ext cx="85344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Northern Lights viewed from the ISS</a:t>
            </a:r>
            <a:endParaRPr lang="en-US" sz="3200" b="1" dirty="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eid from ISS.jpg"/>
          <p:cNvPicPr>
            <a:picLocks noChangeAspect="1"/>
          </p:cNvPicPr>
          <p:nvPr/>
        </p:nvPicPr>
        <p:blipFill>
          <a:blip r:embed="rId2" cstate="print"/>
          <a:stretch>
            <a:fillRect/>
          </a:stretch>
        </p:blipFill>
        <p:spPr>
          <a:xfrm>
            <a:off x="0" y="1085850"/>
            <a:ext cx="9144000" cy="577215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smtClean="0"/>
              <a:t> August </a:t>
            </a:r>
            <a:r>
              <a:rPr lang="en-US" sz="3200" b="1" dirty="0" err="1" smtClean="0"/>
              <a:t>Perseid</a:t>
            </a:r>
            <a:r>
              <a:rPr lang="en-US" sz="3200" b="1" dirty="0" smtClean="0"/>
              <a:t> Meteor seen from ISS</a:t>
            </a:r>
            <a:endParaRPr lang="en-US" sz="32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S transits the sun.jpg"/>
          <p:cNvPicPr>
            <a:picLocks noChangeAspect="1"/>
          </p:cNvPicPr>
          <p:nvPr/>
        </p:nvPicPr>
        <p:blipFill>
          <a:blip r:embed="rId2" cstate="print"/>
          <a:stretch>
            <a:fillRect/>
          </a:stretch>
        </p:blipFill>
        <p:spPr>
          <a:xfrm>
            <a:off x="0" y="1230181"/>
            <a:ext cx="9144000" cy="5627819"/>
          </a:xfrm>
          <a:prstGeom prst="rect">
            <a:avLst/>
          </a:prstGeom>
        </p:spPr>
      </p:pic>
      <p:pic>
        <p:nvPicPr>
          <p:cNvPr id="3" name="Picture 2" descr="ISS transits the sun blowup.jpg"/>
          <p:cNvPicPr>
            <a:picLocks noChangeAspect="1"/>
          </p:cNvPicPr>
          <p:nvPr/>
        </p:nvPicPr>
        <p:blipFill>
          <a:blip r:embed="rId3" cstate="print"/>
          <a:stretch>
            <a:fillRect/>
          </a:stretch>
        </p:blipFill>
        <p:spPr>
          <a:xfrm>
            <a:off x="5625509" y="2209800"/>
            <a:ext cx="3430772" cy="3352800"/>
          </a:xfrm>
          <a:prstGeom prst="rect">
            <a:avLst/>
          </a:prstGeom>
        </p:spPr>
      </p:pic>
      <p:sp>
        <p:nvSpPr>
          <p:cNvPr id="4" name="TextBox 3"/>
          <p:cNvSpPr txBox="1"/>
          <p:nvPr/>
        </p:nvSpPr>
        <p:spPr>
          <a:xfrm>
            <a:off x="0" y="152400"/>
            <a:ext cx="9144000" cy="1015663"/>
          </a:xfrm>
          <a:prstGeom prst="rect">
            <a:avLst/>
          </a:prstGeom>
          <a:noFill/>
        </p:spPr>
        <p:txBody>
          <a:bodyPr wrap="square" rtlCol="0">
            <a:spAutoFit/>
          </a:bodyPr>
          <a:lstStyle/>
          <a:p>
            <a:pPr algn="ctr"/>
            <a:r>
              <a:rPr lang="en-US" sz="3200" b="1" dirty="0" smtClean="0"/>
              <a:t>ISS transits the sun </a:t>
            </a:r>
          </a:p>
          <a:p>
            <a:pPr algn="ctr"/>
            <a:r>
              <a:rPr lang="en-US" sz="2800" dirty="0" smtClean="0"/>
              <a:t>taken from Germany by </a:t>
            </a:r>
            <a:r>
              <a:rPr lang="en-US" sz="2800" dirty="0" err="1" smtClean="0"/>
              <a:t>Thio</a:t>
            </a:r>
            <a:r>
              <a:rPr lang="en-US" sz="2800" dirty="0" smtClean="0"/>
              <a:t> </a:t>
            </a:r>
            <a:r>
              <a:rPr lang="en-US" sz="2800" dirty="0" err="1" smtClean="0"/>
              <a:t>Kranz</a:t>
            </a:r>
            <a:r>
              <a:rPr lang="en-US" sz="2800" dirty="0" smtClean="0"/>
              <a:t>.  STS 132  May 2010  </a:t>
            </a:r>
            <a:endParaRPr 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1"/>
            <a:ext cx="9144000" cy="1323439"/>
          </a:xfrm>
          <a:prstGeom prst="rect">
            <a:avLst/>
          </a:prstGeom>
          <a:noFill/>
        </p:spPr>
        <p:txBody>
          <a:bodyPr wrap="square" rtlCol="0">
            <a:spAutoFit/>
          </a:bodyPr>
          <a:lstStyle/>
          <a:p>
            <a:pPr algn="ctr"/>
            <a:r>
              <a:rPr lang="en-US" sz="2000" dirty="0" smtClean="0"/>
              <a:t>We redesigned Space Station Freedom and added Russia in 1994.  Shuttle visited MIR space station 10 times between 1994 and 1998.  Seven American Astronauts flew to MIR.  16 nations collaborated and cooperated to learn to work with our Russian colleagues to redesign and  build the International Space Station.  </a:t>
            </a:r>
            <a:endParaRPr lang="en-US" sz="2000" dirty="0"/>
          </a:p>
        </p:txBody>
      </p:sp>
      <p:pic>
        <p:nvPicPr>
          <p:cNvPr id="5" name="Picture 4" descr="Atlantis_Docked_to_Mir.jpg"/>
          <p:cNvPicPr>
            <a:picLocks noChangeAspect="1"/>
          </p:cNvPicPr>
          <p:nvPr/>
        </p:nvPicPr>
        <p:blipFill>
          <a:blip r:embed="rId2" cstate="print"/>
          <a:stretch>
            <a:fillRect/>
          </a:stretch>
        </p:blipFill>
        <p:spPr>
          <a:xfrm>
            <a:off x="1600200" y="1493521"/>
            <a:ext cx="6096000" cy="536447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Make sure you have fun along the way</a:t>
            </a:r>
            <a:endParaRPr lang="en-US" sz="3200" b="1" dirty="0"/>
          </a:p>
        </p:txBody>
      </p:sp>
      <p:pic>
        <p:nvPicPr>
          <p:cNvPr id="4" name="Content Placeholder 3" descr="Japan.jpg"/>
          <p:cNvPicPr>
            <a:picLocks noGrp="1" noChangeAspect="1"/>
          </p:cNvPicPr>
          <p:nvPr>
            <p:ph idx="1"/>
          </p:nvPr>
        </p:nvPicPr>
        <p:blipFill>
          <a:blip r:embed="rId2" cstate="print"/>
          <a:stretch>
            <a:fillRect/>
          </a:stretch>
        </p:blipFill>
        <p:spPr>
          <a:xfrm>
            <a:off x="152400" y="1524000"/>
            <a:ext cx="4205097" cy="3306763"/>
          </a:xfrm>
        </p:spPr>
      </p:pic>
      <p:pic>
        <p:nvPicPr>
          <p:cNvPr id="5" name="Picture 4" descr="Tanegashima.jpg"/>
          <p:cNvPicPr>
            <a:picLocks noChangeAspect="1"/>
          </p:cNvPicPr>
          <p:nvPr/>
        </p:nvPicPr>
        <p:blipFill>
          <a:blip r:embed="rId3" cstate="print"/>
          <a:stretch>
            <a:fillRect/>
          </a:stretch>
        </p:blipFill>
        <p:spPr>
          <a:xfrm>
            <a:off x="4495800" y="1524000"/>
            <a:ext cx="4495800" cy="3247802"/>
          </a:xfrm>
          <a:prstGeom prst="rect">
            <a:avLst/>
          </a:prstGeom>
        </p:spPr>
      </p:pic>
      <p:sp>
        <p:nvSpPr>
          <p:cNvPr id="6" name="TextBox 5"/>
          <p:cNvSpPr txBox="1"/>
          <p:nvPr/>
        </p:nvSpPr>
        <p:spPr>
          <a:xfrm>
            <a:off x="533400" y="5181600"/>
            <a:ext cx="3276600" cy="646331"/>
          </a:xfrm>
          <a:prstGeom prst="rect">
            <a:avLst/>
          </a:prstGeom>
          <a:noFill/>
        </p:spPr>
        <p:txBody>
          <a:bodyPr wrap="square" rtlCol="0">
            <a:spAutoFit/>
          </a:bodyPr>
          <a:lstStyle/>
          <a:p>
            <a:pPr algn="ctr"/>
            <a:r>
              <a:rPr lang="en-US" dirty="0" smtClean="0"/>
              <a:t>Some things are better left in the ocean rather than eaten raw!</a:t>
            </a:r>
            <a:endParaRPr lang="en-US" dirty="0"/>
          </a:p>
        </p:txBody>
      </p:sp>
      <p:sp>
        <p:nvSpPr>
          <p:cNvPr id="7" name="TextBox 6"/>
          <p:cNvSpPr txBox="1"/>
          <p:nvPr/>
        </p:nvSpPr>
        <p:spPr>
          <a:xfrm>
            <a:off x="4953000" y="5257800"/>
            <a:ext cx="4191000" cy="646331"/>
          </a:xfrm>
          <a:prstGeom prst="rect">
            <a:avLst/>
          </a:prstGeom>
          <a:noFill/>
        </p:spPr>
        <p:txBody>
          <a:bodyPr wrap="square" rtlCol="0">
            <a:spAutoFit/>
          </a:bodyPr>
          <a:lstStyle/>
          <a:p>
            <a:pPr algn="ctr"/>
            <a:r>
              <a:rPr lang="en-US" dirty="0" smtClean="0"/>
              <a:t>Our Japanese ISS partners at Japanese Launch site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a:bodyPr>
          <a:lstStyle/>
          <a:p>
            <a:r>
              <a:rPr lang="en-US" sz="3200" b="1" dirty="0" smtClean="0"/>
              <a:t>Parting Thoughts</a:t>
            </a:r>
            <a:endParaRPr lang="en-US" sz="3200" b="1" dirty="0"/>
          </a:p>
        </p:txBody>
      </p:sp>
      <p:sp>
        <p:nvSpPr>
          <p:cNvPr id="3" name="Content Placeholder 2"/>
          <p:cNvSpPr>
            <a:spLocks noGrp="1"/>
          </p:cNvSpPr>
          <p:nvPr>
            <p:ph idx="1"/>
          </p:nvPr>
        </p:nvSpPr>
        <p:spPr>
          <a:xfrm>
            <a:off x="381000" y="762000"/>
            <a:ext cx="8534400" cy="6096000"/>
          </a:xfrm>
        </p:spPr>
        <p:txBody>
          <a:bodyPr>
            <a:noAutofit/>
          </a:bodyPr>
          <a:lstStyle/>
          <a:p>
            <a:r>
              <a:rPr lang="en-US" sz="2400" b="1" dirty="0" smtClean="0">
                <a:cs typeface="Times New Roman" pitchFamily="18" charset="0"/>
              </a:rPr>
              <a:t>Future Space Exploration will and should be an International effort.  </a:t>
            </a:r>
            <a:r>
              <a:rPr lang="en-US" sz="2400" dirty="0" smtClean="0">
                <a:cs typeface="Times New Roman" pitchFamily="18" charset="0"/>
              </a:rPr>
              <a:t>We should build on the ISS relationships and proven worldwide space industry expertise</a:t>
            </a:r>
          </a:p>
          <a:p>
            <a:r>
              <a:rPr lang="en-US" sz="2400" b="1" dirty="0" smtClean="0">
                <a:cs typeface="Times New Roman" pitchFamily="18" charset="0"/>
              </a:rPr>
              <a:t>Commercial transportation initiative to LEO is vital</a:t>
            </a:r>
            <a:r>
              <a:rPr lang="en-US" sz="2400" dirty="0" smtClean="0">
                <a:cs typeface="Times New Roman" pitchFamily="18" charset="0"/>
              </a:rPr>
              <a:t>.  Building the    Transcontinental Railroad (not government subsidized Amtrak) and 1930s Airline industry expansion/government cooperation models worked for major transportation infrastructure change</a:t>
            </a:r>
          </a:p>
          <a:p>
            <a:r>
              <a:rPr lang="en-US" sz="2400" b="1" dirty="0" smtClean="0">
                <a:cs typeface="Times New Roman" pitchFamily="18" charset="0"/>
              </a:rPr>
              <a:t>NASA should transition from designing and operating new LEO rockets to designing new Lunar/Mars habitats and beyond</a:t>
            </a:r>
          </a:p>
          <a:p>
            <a:r>
              <a:rPr lang="en-US" sz="2400" b="1" dirty="0" smtClean="0">
                <a:cs typeface="Times New Roman" pitchFamily="18" charset="0"/>
              </a:rPr>
              <a:t>Will America lead space exploration or go the way of Portugal?  </a:t>
            </a:r>
            <a:r>
              <a:rPr lang="en-US" sz="2400" dirty="0" smtClean="0">
                <a:cs typeface="Times New Roman" pitchFamily="18" charset="0"/>
              </a:rPr>
              <a:t>Henry the Navigator 1394-1460.  Leadership in ship design, sails and navigation.  Portugal explores Africa in 15 century.  Explores Asia, Indonesia, China, and Japan in  early 16</a:t>
            </a:r>
            <a:r>
              <a:rPr lang="en-US" sz="2400" baseline="30000" dirty="0" smtClean="0">
                <a:cs typeface="Times New Roman" pitchFamily="18" charset="0"/>
              </a:rPr>
              <a:t>th</a:t>
            </a:r>
            <a:r>
              <a:rPr lang="en-US" sz="2400" dirty="0" smtClean="0">
                <a:cs typeface="Times New Roman" pitchFamily="18" charset="0"/>
              </a:rPr>
              <a:t> century.  Gives up exploration leadership  to Spain, England, and Dutch  </a:t>
            </a:r>
            <a:endParaRPr lang="en-US" sz="2400" dirty="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b="1" dirty="0" smtClean="0"/>
              <a:t>And now, If America has the will and leadership, on to Mars and exploring  our Solar System</a:t>
            </a:r>
            <a:endParaRPr lang="en-US" sz="3200" b="1" dirty="0"/>
          </a:p>
        </p:txBody>
      </p:sp>
      <p:pic>
        <p:nvPicPr>
          <p:cNvPr id="5" name="Picture 4" descr="Shuttle and Columbus ships1.jpg"/>
          <p:cNvPicPr>
            <a:picLocks noChangeAspect="1"/>
          </p:cNvPicPr>
          <p:nvPr/>
        </p:nvPicPr>
        <p:blipFill>
          <a:blip r:embed="rId2" cstate="print"/>
          <a:stretch>
            <a:fillRect/>
          </a:stretch>
        </p:blipFill>
        <p:spPr>
          <a:xfrm>
            <a:off x="838200" y="1066800"/>
            <a:ext cx="7493000" cy="561975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Buzzard Loch Awe"/>
          <p:cNvPicPr>
            <a:picLocks noChangeAspect="1" noChangeArrowheads="1"/>
          </p:cNvPicPr>
          <p:nvPr/>
        </p:nvPicPr>
        <p:blipFill>
          <a:blip r:embed="rId2" cstate="print"/>
          <a:srcRect/>
          <a:stretch>
            <a:fillRect/>
          </a:stretch>
        </p:blipFill>
        <p:spPr bwMode="auto">
          <a:xfrm>
            <a:off x="152400" y="0"/>
            <a:ext cx="6350000" cy="3352800"/>
          </a:xfrm>
          <a:prstGeom prst="rect">
            <a:avLst/>
          </a:prstGeom>
          <a:noFill/>
          <a:ln w="9525">
            <a:noFill/>
            <a:miter lim="800000"/>
            <a:headEnd/>
            <a:tailEnd/>
          </a:ln>
        </p:spPr>
      </p:pic>
      <p:pic>
        <p:nvPicPr>
          <p:cNvPr id="56323" name="Picture 5" descr="Buzzard in flight"/>
          <p:cNvPicPr>
            <a:picLocks noChangeAspect="1" noChangeArrowheads="1"/>
          </p:cNvPicPr>
          <p:nvPr/>
        </p:nvPicPr>
        <p:blipFill>
          <a:blip r:embed="rId3" cstate="print"/>
          <a:srcRect/>
          <a:stretch>
            <a:fillRect/>
          </a:stretch>
        </p:blipFill>
        <p:spPr bwMode="auto">
          <a:xfrm>
            <a:off x="4419600" y="3429000"/>
            <a:ext cx="4318000" cy="3225800"/>
          </a:xfrm>
          <a:prstGeom prst="rect">
            <a:avLst/>
          </a:prstGeom>
          <a:noFill/>
          <a:ln w="9525">
            <a:noFill/>
            <a:miter lim="800000"/>
            <a:headEnd/>
            <a:tailEnd/>
          </a:ln>
        </p:spPr>
      </p:pic>
      <p:sp>
        <p:nvSpPr>
          <p:cNvPr id="117766" name="Text Box 6"/>
          <p:cNvSpPr txBox="1">
            <a:spLocks noChangeArrowheads="1"/>
          </p:cNvSpPr>
          <p:nvPr/>
        </p:nvSpPr>
        <p:spPr bwMode="auto">
          <a:xfrm>
            <a:off x="6553200" y="381000"/>
            <a:ext cx="2286000" cy="1200329"/>
          </a:xfrm>
          <a:prstGeom prst="rect">
            <a:avLst/>
          </a:prstGeom>
          <a:noFill/>
          <a:ln w="9525">
            <a:noFill/>
            <a:miter lim="800000"/>
            <a:headEnd/>
            <a:tailEnd/>
          </a:ln>
          <a:effectLst/>
        </p:spPr>
        <p:txBody>
          <a:bodyPr>
            <a:spAutoFit/>
          </a:bodyPr>
          <a:lstStyle/>
          <a:p>
            <a:pPr>
              <a:defRPr/>
            </a:pPr>
            <a:r>
              <a:rPr lang="en-US" sz="2400" dirty="0" smtClean="0">
                <a:solidFill>
                  <a:schemeClr val="tx1"/>
                </a:solidFill>
                <a:latin typeface="Calibri" pitchFamily="34" charset="0"/>
                <a:cs typeface="Calibri" pitchFamily="34" charset="0"/>
              </a:rPr>
              <a:t>Common Buzzard  </a:t>
            </a:r>
            <a:r>
              <a:rPr lang="en-US" sz="2400" dirty="0">
                <a:solidFill>
                  <a:schemeClr val="tx1"/>
                </a:solidFill>
                <a:latin typeface="Calibri" pitchFamily="34" charset="0"/>
                <a:cs typeface="Calibri" pitchFamily="34" charset="0"/>
              </a:rPr>
              <a:t>at Loch Awe Scotland</a:t>
            </a:r>
          </a:p>
        </p:txBody>
      </p:sp>
      <p:sp>
        <p:nvSpPr>
          <p:cNvPr id="117767" name="Text Box 7"/>
          <p:cNvSpPr txBox="1">
            <a:spLocks noChangeArrowheads="1"/>
          </p:cNvSpPr>
          <p:nvPr/>
        </p:nvSpPr>
        <p:spPr bwMode="auto">
          <a:xfrm>
            <a:off x="7620000" y="685800"/>
            <a:ext cx="554038" cy="396875"/>
          </a:xfrm>
          <a:prstGeom prst="rect">
            <a:avLst/>
          </a:prstGeom>
          <a:noFill/>
          <a:ln w="9525">
            <a:noFill/>
            <a:miter lim="800000"/>
            <a:headEnd/>
            <a:tailEnd/>
          </a:ln>
          <a:effectLst/>
        </p:spPr>
        <p:txBody>
          <a:bodyPr>
            <a:spAutoFit/>
          </a:bodyPr>
          <a:lstStyle/>
          <a:p>
            <a:pPr>
              <a:defRPr/>
            </a:pPr>
            <a:r>
              <a:rPr lang="en-US">
                <a:effectLst>
                  <a:outerShdw blurRad="38100" dist="38100" dir="2700000" algn="tl">
                    <a:srgbClr val="FFFFFF"/>
                  </a:outerShdw>
                </a:effectLst>
              </a:rPr>
              <a:t> </a:t>
            </a:r>
          </a:p>
        </p:txBody>
      </p:sp>
      <p:sp>
        <p:nvSpPr>
          <p:cNvPr id="117770" name="Text Box 10"/>
          <p:cNvSpPr txBox="1">
            <a:spLocks noChangeArrowheads="1"/>
          </p:cNvSpPr>
          <p:nvPr/>
        </p:nvSpPr>
        <p:spPr bwMode="auto">
          <a:xfrm>
            <a:off x="6553200" y="2209800"/>
            <a:ext cx="2454275" cy="1200329"/>
          </a:xfrm>
          <a:prstGeom prst="rect">
            <a:avLst/>
          </a:prstGeom>
          <a:noFill/>
          <a:ln w="9525">
            <a:noFill/>
            <a:miter lim="800000"/>
            <a:headEnd/>
            <a:tailEnd/>
          </a:ln>
          <a:effectLst/>
        </p:spPr>
        <p:txBody>
          <a:bodyPr>
            <a:spAutoFit/>
          </a:bodyPr>
          <a:lstStyle/>
          <a:p>
            <a:pPr>
              <a:defRPr/>
            </a:pPr>
            <a:r>
              <a:rPr lang="en-US" sz="2400" dirty="0" smtClean="0">
                <a:solidFill>
                  <a:schemeClr val="tx1"/>
                </a:solidFill>
                <a:latin typeface="Calibri" pitchFamily="34" charset="0"/>
                <a:cs typeface="Calibri" pitchFamily="34" charset="0"/>
              </a:rPr>
              <a:t>Common Buzzard</a:t>
            </a:r>
            <a:endParaRPr lang="en-US" sz="2400" dirty="0">
              <a:solidFill>
                <a:schemeClr val="tx1"/>
              </a:solidFill>
              <a:latin typeface="Calibri" pitchFamily="34" charset="0"/>
              <a:cs typeface="Calibri" pitchFamily="34" charset="0"/>
            </a:endParaRPr>
          </a:p>
          <a:p>
            <a:pPr>
              <a:defRPr/>
            </a:pPr>
            <a:r>
              <a:rPr lang="en-US" sz="2400" dirty="0">
                <a:solidFill>
                  <a:schemeClr val="tx1"/>
                </a:solidFill>
                <a:latin typeface="Calibri" pitchFamily="34" charset="0"/>
                <a:cs typeface="Calibri" pitchFamily="34" charset="0"/>
              </a:rPr>
              <a:t>(</a:t>
            </a:r>
            <a:r>
              <a:rPr lang="en-US" sz="2400" dirty="0" err="1">
                <a:solidFill>
                  <a:schemeClr val="tx1"/>
                </a:solidFill>
                <a:latin typeface="Calibri" pitchFamily="34" charset="0"/>
                <a:cs typeface="Calibri" pitchFamily="34" charset="0"/>
              </a:rPr>
              <a:t>Buteo</a:t>
            </a:r>
            <a:r>
              <a:rPr lang="en-US" sz="2400" dirty="0">
                <a:solidFill>
                  <a:schemeClr val="tx1"/>
                </a:solidFill>
                <a:latin typeface="Calibri" pitchFamily="34" charset="0"/>
                <a:cs typeface="Calibri" pitchFamily="34" charset="0"/>
              </a:rPr>
              <a:t> </a:t>
            </a:r>
            <a:r>
              <a:rPr lang="en-US" sz="2400" dirty="0" err="1" smtClean="0">
                <a:solidFill>
                  <a:schemeClr val="tx1"/>
                </a:solidFill>
                <a:latin typeface="Calibri" pitchFamily="34" charset="0"/>
                <a:cs typeface="Calibri" pitchFamily="34" charset="0"/>
              </a:rPr>
              <a:t>Buteo</a:t>
            </a:r>
            <a:r>
              <a:rPr lang="en-US" sz="2400" dirty="0">
                <a:solidFill>
                  <a:schemeClr val="tx1"/>
                </a:solidFill>
                <a:latin typeface="Calibri" pitchFamily="34" charset="0"/>
                <a:cs typeface="Calibri" pitchFamily="34" charset="0"/>
              </a:rPr>
              <a:t>)</a:t>
            </a:r>
          </a:p>
          <a:p>
            <a:pPr>
              <a:defRPr/>
            </a:pPr>
            <a:r>
              <a:rPr lang="en-US" sz="2400" dirty="0">
                <a:solidFill>
                  <a:schemeClr val="tx1"/>
                </a:solidFill>
                <a:latin typeface="Calibri" pitchFamily="34" charset="0"/>
                <a:cs typeface="Calibri" pitchFamily="34" charset="0"/>
              </a:rPr>
              <a:t>In flight</a:t>
            </a:r>
          </a:p>
        </p:txBody>
      </p:sp>
      <p:pic>
        <p:nvPicPr>
          <p:cNvPr id="56327" name="Picture 11" descr="buzzard"/>
          <p:cNvPicPr>
            <a:picLocks noChangeAspect="1" noChangeArrowheads="1"/>
          </p:cNvPicPr>
          <p:nvPr/>
        </p:nvPicPr>
        <p:blipFill>
          <a:blip r:embed="rId4" cstate="print"/>
          <a:srcRect/>
          <a:stretch>
            <a:fillRect/>
          </a:stretch>
        </p:blipFill>
        <p:spPr bwMode="auto">
          <a:xfrm>
            <a:off x="1676400" y="3505200"/>
            <a:ext cx="2552700" cy="3200400"/>
          </a:xfrm>
          <a:prstGeom prst="rect">
            <a:avLst/>
          </a:prstGeom>
          <a:noFill/>
          <a:ln w="9525">
            <a:noFill/>
            <a:miter lim="800000"/>
            <a:headEnd/>
            <a:tailEnd/>
          </a:ln>
        </p:spPr>
      </p:pic>
    </p:spTree>
    <p:extLst>
      <p:ext uri="{BB962C8B-B14F-4D97-AF65-F5344CB8AC3E}">
        <p14:creationId xmlns:p14="http://schemas.microsoft.com/office/powerpoint/2010/main" val="3272442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286000"/>
            <a:ext cx="5334000" cy="2246769"/>
          </a:xfrm>
          <a:prstGeom prst="rect">
            <a:avLst/>
          </a:prstGeom>
        </p:spPr>
        <p:txBody>
          <a:bodyPr wrap="square">
            <a:spAutoFit/>
          </a:bodyPr>
          <a:lstStyle/>
          <a:p>
            <a:pPr lvl="0"/>
            <a:r>
              <a:rPr lang="en-US" sz="3200" dirty="0" smtClean="0">
                <a:solidFill>
                  <a:srgbClr val="FFFFFF"/>
                </a:solidFill>
              </a:rPr>
              <a:t>You can view video and slides for this lecture at my website</a:t>
            </a:r>
          </a:p>
          <a:p>
            <a:pPr lvl="0"/>
            <a:endParaRPr lang="en-US" sz="3200" dirty="0" smtClean="0">
              <a:solidFill>
                <a:srgbClr val="FFFFFF"/>
              </a:solidFill>
            </a:endParaRPr>
          </a:p>
          <a:p>
            <a:pPr lvl="0" algn="ctr"/>
            <a:r>
              <a:rPr lang="en-US" sz="4400" dirty="0" smtClean="0">
                <a:solidFill>
                  <a:srgbClr val="FFFFFF"/>
                </a:solidFill>
              </a:rPr>
              <a:t>frankbuzzard.com</a:t>
            </a:r>
            <a:endParaRPr lang="en-US" sz="4400" dirty="0">
              <a:solidFill>
                <a:srgbClr val="FFFFFF"/>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458200" cy="1077218"/>
          </a:xfrm>
          <a:prstGeom prst="rect">
            <a:avLst/>
          </a:prstGeom>
          <a:noFill/>
        </p:spPr>
        <p:txBody>
          <a:bodyPr wrap="square" rtlCol="0">
            <a:spAutoFit/>
          </a:bodyPr>
          <a:lstStyle/>
          <a:p>
            <a:pPr algn="ctr"/>
            <a:r>
              <a:rPr lang="en-US" sz="3200" b="1" dirty="0" smtClean="0"/>
              <a:t>Sixteen Nations </a:t>
            </a:r>
            <a:r>
              <a:rPr lang="en-US" sz="3200" b="1" dirty="0" smtClean="0"/>
              <a:t>together </a:t>
            </a:r>
            <a:r>
              <a:rPr lang="en-US" sz="3200" b="1" dirty="0" smtClean="0"/>
              <a:t>build ISS and </a:t>
            </a:r>
            <a:r>
              <a:rPr lang="en-US" sz="3200" b="1" dirty="0" smtClean="0"/>
              <a:t>learn </a:t>
            </a:r>
            <a:r>
              <a:rPr lang="en-US" sz="3200" b="1" dirty="0" smtClean="0"/>
              <a:t>to work in </a:t>
            </a:r>
            <a:r>
              <a:rPr lang="en-US" sz="3200" b="1" dirty="0" smtClean="0"/>
              <a:t>space </a:t>
            </a:r>
            <a:endParaRPr lang="en-US" sz="3200" b="1" dirty="0"/>
          </a:p>
        </p:txBody>
      </p:sp>
      <p:pic>
        <p:nvPicPr>
          <p:cNvPr id="3" name="Picture 2" descr="ISS International cooperation.jpg"/>
          <p:cNvPicPr>
            <a:picLocks noChangeAspect="1"/>
          </p:cNvPicPr>
          <p:nvPr/>
        </p:nvPicPr>
        <p:blipFill>
          <a:blip r:embed="rId2" cstate="print"/>
          <a:stretch>
            <a:fillRect/>
          </a:stretch>
        </p:blipFill>
        <p:spPr>
          <a:xfrm>
            <a:off x="381000" y="1066800"/>
            <a:ext cx="8447824" cy="5791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Keys to Success</a:t>
            </a:r>
            <a:endParaRPr lang="en-US" dirty="0"/>
          </a:p>
        </p:txBody>
      </p:sp>
      <p:sp>
        <p:nvSpPr>
          <p:cNvPr id="3" name="Content Placeholder 2"/>
          <p:cNvSpPr>
            <a:spLocks noGrp="1"/>
          </p:cNvSpPr>
          <p:nvPr>
            <p:ph idx="1"/>
          </p:nvPr>
        </p:nvSpPr>
        <p:spPr>
          <a:xfrm>
            <a:off x="0" y="990600"/>
            <a:ext cx="9144000" cy="5562600"/>
          </a:xfrm>
        </p:spPr>
        <p:txBody>
          <a:bodyPr>
            <a:normAutofit fontScale="85000" lnSpcReduction="10000"/>
          </a:bodyPr>
          <a:lstStyle/>
          <a:p>
            <a:r>
              <a:rPr lang="en-US" dirty="0" smtClean="0"/>
              <a:t>A clear objective and a common goal built on past success, hardware, facilities, and hard won expertise.</a:t>
            </a:r>
          </a:p>
          <a:p>
            <a:r>
              <a:rPr lang="en-US" dirty="0" smtClean="0"/>
              <a:t>Division of labor aligned with NASA center core competencies and International Partner agencies</a:t>
            </a:r>
          </a:p>
          <a:p>
            <a:r>
              <a:rPr lang="en-US" dirty="0" smtClean="0"/>
              <a:t>Engineering excellence and outstanding people building on past successes and processes</a:t>
            </a:r>
          </a:p>
          <a:p>
            <a:r>
              <a:rPr lang="en-US" dirty="0" smtClean="0"/>
              <a:t>Facilities, tools, and budget to do the job</a:t>
            </a:r>
          </a:p>
          <a:p>
            <a:r>
              <a:rPr lang="en-US" dirty="0" smtClean="0"/>
              <a:t>Building  NASA multi-center and International Partner relationships based on humility, trust, sincerity, respect, and commitment to the mission.  Arrogance is </a:t>
            </a:r>
            <a:r>
              <a:rPr lang="en-US" smtClean="0"/>
              <a:t>the enemy.</a:t>
            </a:r>
            <a:endParaRPr lang="en-US" dirty="0" smtClean="0"/>
          </a:p>
          <a:p>
            <a:r>
              <a:rPr lang="en-US" dirty="0" smtClean="0"/>
              <a:t>Acceptance of a better idea is a strength, not weakness</a:t>
            </a:r>
          </a:p>
          <a:p>
            <a:r>
              <a:rPr lang="en-US" dirty="0" smtClean="0"/>
              <a:t>Lead from the front and by example</a:t>
            </a:r>
          </a:p>
          <a:p>
            <a:r>
              <a:rPr lang="en-US" dirty="0" smtClean="0"/>
              <a:t>Communicate, Communicate, Communicate.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Child of the Cold War in Red Square</a:t>
            </a:r>
            <a:endParaRPr lang="en-US" sz="2800" b="1" dirty="0">
              <a:effectLst>
                <a:outerShdw blurRad="38100" dist="38100" dir="2700000" algn="tl">
                  <a:srgbClr val="000000">
                    <a:alpha val="43137"/>
                  </a:srgbClr>
                </a:outerShdw>
              </a:effectLst>
            </a:endParaRPr>
          </a:p>
        </p:txBody>
      </p:sp>
      <p:pic>
        <p:nvPicPr>
          <p:cNvPr id="3" name="Picture 2" descr="Red_Square,_Moscow,_Russia.jpg"/>
          <p:cNvPicPr>
            <a:picLocks noChangeAspect="1"/>
          </p:cNvPicPr>
          <p:nvPr/>
        </p:nvPicPr>
        <p:blipFill>
          <a:blip r:embed="rId2" cstate="print"/>
          <a:stretch>
            <a:fillRect/>
          </a:stretch>
        </p:blipFill>
        <p:spPr>
          <a:xfrm>
            <a:off x="304800" y="743761"/>
            <a:ext cx="8610600" cy="572513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840" y="152400"/>
            <a:ext cx="4305759" cy="2862322"/>
          </a:xfrm>
          <a:prstGeom prst="rect">
            <a:avLst/>
          </a:prstGeom>
          <a:noFill/>
        </p:spPr>
        <p:txBody>
          <a:bodyPr wrap="square" rtlCol="0">
            <a:spAutoFit/>
          </a:bodyPr>
          <a:lstStyle/>
          <a:p>
            <a:pPr algn="ctr"/>
            <a:r>
              <a:rPr lang="en-US" b="1" dirty="0" smtClean="0"/>
              <a:t>Functional </a:t>
            </a:r>
            <a:r>
              <a:rPr lang="en-US" b="1" dirty="0" smtClean="0"/>
              <a:t>Cargo Block</a:t>
            </a:r>
            <a:r>
              <a:rPr lang="en-US" dirty="0" smtClean="0"/>
              <a:t> or </a:t>
            </a:r>
            <a:r>
              <a:rPr lang="en-US" b="1" dirty="0" smtClean="0"/>
              <a:t>FGB</a:t>
            </a:r>
            <a:r>
              <a:rPr lang="en-US" dirty="0" smtClean="0"/>
              <a:t> </a:t>
            </a:r>
            <a:endParaRPr lang="en-US" dirty="0" smtClean="0"/>
          </a:p>
          <a:p>
            <a:pPr algn="ctr"/>
            <a:endParaRPr lang="en-US" dirty="0" smtClean="0"/>
          </a:p>
          <a:p>
            <a:pPr algn="ctr"/>
            <a:r>
              <a:rPr lang="en-US" dirty="0" smtClean="0"/>
              <a:t>Launch </a:t>
            </a:r>
            <a:r>
              <a:rPr lang="en-US" dirty="0" smtClean="0"/>
              <a:t>on a Proton </a:t>
            </a:r>
            <a:r>
              <a:rPr lang="en-US" sz="1600" dirty="0" smtClean="0"/>
              <a:t>Rocket</a:t>
            </a:r>
            <a:r>
              <a:rPr lang="en-US" dirty="0" smtClean="0"/>
              <a:t> </a:t>
            </a:r>
            <a:r>
              <a:rPr lang="en-US" dirty="0" smtClean="0"/>
              <a:t>November </a:t>
            </a:r>
            <a:r>
              <a:rPr lang="en-US" dirty="0" smtClean="0"/>
              <a:t>20, 1998 from Baikonur.  </a:t>
            </a:r>
            <a:endParaRPr lang="en-US" dirty="0" smtClean="0"/>
          </a:p>
          <a:p>
            <a:pPr algn="ctr"/>
            <a:endParaRPr lang="en-US" dirty="0"/>
          </a:p>
          <a:p>
            <a:pPr algn="ctr"/>
            <a:r>
              <a:rPr lang="en-US" dirty="0" err="1" smtClean="0"/>
              <a:t>Zarya</a:t>
            </a:r>
            <a:r>
              <a:rPr lang="en-US" dirty="0" smtClean="0"/>
              <a:t>--the </a:t>
            </a:r>
            <a:r>
              <a:rPr lang="en-US" dirty="0" smtClean="0"/>
              <a:t>first module of the International Space </a:t>
            </a:r>
            <a:r>
              <a:rPr lang="en-US" dirty="0" smtClean="0"/>
              <a:t>Station--provided </a:t>
            </a:r>
            <a:r>
              <a:rPr lang="en-US" dirty="0" smtClean="0"/>
              <a:t>electrical power</a:t>
            </a:r>
            <a:r>
              <a:rPr lang="en-US" dirty="0" smtClean="0"/>
              <a:t>, </a:t>
            </a:r>
            <a:r>
              <a:rPr lang="en-US" dirty="0" smtClean="0"/>
              <a:t>propulsion, and </a:t>
            </a:r>
            <a:r>
              <a:rPr lang="en-US" dirty="0" smtClean="0"/>
              <a:t>control of ISS </a:t>
            </a:r>
            <a:r>
              <a:rPr lang="en-US" dirty="0" smtClean="0"/>
              <a:t>during the initial stage of assembly.</a:t>
            </a:r>
            <a:endParaRPr lang="en-US" dirty="0"/>
          </a:p>
        </p:txBody>
      </p:sp>
      <p:pic>
        <p:nvPicPr>
          <p:cNvPr id="4" name="Picture 3" descr="Zarya Launch.jpg"/>
          <p:cNvPicPr>
            <a:picLocks noChangeAspect="1"/>
          </p:cNvPicPr>
          <p:nvPr/>
        </p:nvPicPr>
        <p:blipFill>
          <a:blip r:embed="rId2" cstate="print"/>
          <a:stretch>
            <a:fillRect/>
          </a:stretch>
        </p:blipFill>
        <p:spPr>
          <a:xfrm>
            <a:off x="4495800" y="0"/>
            <a:ext cx="4500000" cy="6858000"/>
          </a:xfrm>
          <a:prstGeom prst="rect">
            <a:avLst/>
          </a:prstGeom>
        </p:spPr>
      </p:pic>
      <p:pic>
        <p:nvPicPr>
          <p:cNvPr id="5" name="Picture 4" descr="300px-Zarya_from_STS-88.jpg"/>
          <p:cNvPicPr>
            <a:picLocks noChangeAspect="1"/>
          </p:cNvPicPr>
          <p:nvPr/>
        </p:nvPicPr>
        <p:blipFill>
          <a:blip r:embed="rId3" cstate="print"/>
          <a:stretch>
            <a:fillRect/>
          </a:stretch>
        </p:blipFill>
        <p:spPr>
          <a:xfrm>
            <a:off x="533400" y="2895600"/>
            <a:ext cx="3580482" cy="3962400"/>
          </a:xfrm>
          <a:prstGeom prst="rect">
            <a:avLst/>
          </a:prstGeom>
        </p:spPr>
      </p:pic>
    </p:spTree>
    <p:extLst>
      <p:ext uri="{BB962C8B-B14F-4D97-AF65-F5344CB8AC3E}">
        <p14:creationId xmlns:p14="http://schemas.microsoft.com/office/powerpoint/2010/main" val="246248559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991600" cy="830997"/>
          </a:xfrm>
          <a:prstGeom prst="rect">
            <a:avLst/>
          </a:prstGeom>
          <a:noFill/>
        </p:spPr>
        <p:txBody>
          <a:bodyPr wrap="square" rtlCol="0">
            <a:spAutoFit/>
          </a:bodyPr>
          <a:lstStyle/>
          <a:p>
            <a:pPr algn="ctr"/>
            <a:r>
              <a:rPr lang="en-US" sz="2400" b="1" dirty="0" smtClean="0"/>
              <a:t>Launch of US Node 1 Unity and </a:t>
            </a:r>
            <a:r>
              <a:rPr lang="en-US" sz="2400" b="1" dirty="0" err="1" smtClean="0"/>
              <a:t>Zvezda</a:t>
            </a:r>
            <a:r>
              <a:rPr lang="en-US" sz="2400" b="1" dirty="0" smtClean="0"/>
              <a:t> Crew Living  Quarters</a:t>
            </a:r>
          </a:p>
          <a:p>
            <a:pPr algn="ctr"/>
            <a:r>
              <a:rPr lang="en-US" sz="2400" dirty="0" smtClean="0"/>
              <a:t>December 4, 1998        July 11, 2000</a:t>
            </a:r>
            <a:endParaRPr lang="en-US" sz="2400" dirty="0"/>
          </a:p>
        </p:txBody>
      </p:sp>
      <p:pic>
        <p:nvPicPr>
          <p:cNvPr id="4" name="Picture 3" descr="STS-88_launches.jpg"/>
          <p:cNvPicPr>
            <a:picLocks noChangeAspect="1"/>
          </p:cNvPicPr>
          <p:nvPr/>
        </p:nvPicPr>
        <p:blipFill>
          <a:blip r:embed="rId2" cstate="print"/>
          <a:stretch>
            <a:fillRect/>
          </a:stretch>
        </p:blipFill>
        <p:spPr>
          <a:xfrm>
            <a:off x="152400" y="1039091"/>
            <a:ext cx="4572001" cy="5791200"/>
          </a:xfrm>
          <a:prstGeom prst="rect">
            <a:avLst/>
          </a:prstGeom>
        </p:spPr>
      </p:pic>
      <p:pic>
        <p:nvPicPr>
          <p:cNvPr id="5" name="Picture 4" descr="Zevda Launch.jpg"/>
          <p:cNvPicPr>
            <a:picLocks noChangeAspect="1"/>
          </p:cNvPicPr>
          <p:nvPr/>
        </p:nvPicPr>
        <p:blipFill>
          <a:blip r:embed="rId3" cstate="print"/>
          <a:stretch>
            <a:fillRect/>
          </a:stretch>
        </p:blipFill>
        <p:spPr>
          <a:xfrm>
            <a:off x="4953000" y="1039091"/>
            <a:ext cx="4191000" cy="5791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TotalTime>
  <Words>1187</Words>
  <Application>Microsoft Office PowerPoint</Application>
  <PresentationFormat>On-screen Show (4:3)</PresentationFormat>
  <Paragraphs>98</Paragraphs>
  <Slides>44</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Times New Roman</vt:lpstr>
      <vt:lpstr>Office Theme</vt:lpstr>
      <vt:lpstr>Reflections of a Chief Engineer  International Space Station</vt:lpstr>
      <vt:lpstr>We dreamed of a reusable Space Plane to build a Space Station…A transportation node to go to Mars</vt:lpstr>
      <vt:lpstr>“It worked…the damn thing worked!” Frank Buzzard, MCC Guidance Support to Jim I’anson, Entry Guido and WW2 B-17 pilot</vt:lpstr>
      <vt:lpstr>PowerPoint Presentation</vt:lpstr>
      <vt:lpstr>PowerPoint Presentation</vt:lpstr>
      <vt:lpstr>Keys to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NBL is crucial to EVA successes</vt:lpstr>
      <vt:lpstr>We practiced ISS Assembly Space Walks over and over in the NBL</vt:lpstr>
      <vt:lpstr>Building the International Space Station 1998-2001</vt:lpstr>
      <vt:lpstr>Extra-vehicular Activity  EVA space suits</vt:lpstr>
      <vt:lpstr>Every Shuttle mission to ISS delivered new modules that required robot arm and EVA assembly</vt:lpstr>
      <vt:lpstr>PowerPoint Presentation</vt:lpstr>
      <vt:lpstr>Building the International Space Station 2002-2010</vt:lpstr>
      <vt:lpstr>Continuing ISS Assembly</vt:lpstr>
      <vt:lpstr>Continuing ISS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 View!</vt:lpstr>
      <vt:lpstr>What a view!</vt:lpstr>
      <vt:lpstr>PowerPoint Presentation</vt:lpstr>
      <vt:lpstr>What a view!</vt:lpstr>
      <vt:lpstr>What a view!</vt:lpstr>
      <vt:lpstr>PowerPoint Presentation</vt:lpstr>
      <vt:lpstr>PowerPoint Presentation</vt:lpstr>
      <vt:lpstr>PowerPoint Presentation</vt:lpstr>
      <vt:lpstr>Make sure you have fun along the way</vt:lpstr>
      <vt:lpstr>Parting Thoughts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of a Chief Engineer</dc:title>
  <dc:creator>Frank Buzzard</dc:creator>
  <cp:lastModifiedBy>Frank T Buzzard</cp:lastModifiedBy>
  <cp:revision>107</cp:revision>
  <dcterms:created xsi:type="dcterms:W3CDTF">2011-03-24T11:13:59Z</dcterms:created>
  <dcterms:modified xsi:type="dcterms:W3CDTF">2019-03-31T13:42:02Z</dcterms:modified>
</cp:coreProperties>
</file>