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1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fehack.org/10benefits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onathan@dialogueconsultancy.com" TargetMode="External"/><Relationship Id="rId2" Type="http://schemas.openxmlformats.org/officeDocument/2006/relationships/hyperlink" Target="http://www.dialogueconsultancy.co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8A7A0-638C-B444-B974-CF95F8B45E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Managing Stress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C7EFD6-8D0D-1D46-A406-00C8751C76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Exploring stress in myself and my staff</a:t>
            </a:r>
          </a:p>
        </p:txBody>
      </p:sp>
    </p:spTree>
    <p:extLst>
      <p:ext uri="{BB962C8B-B14F-4D97-AF65-F5344CB8AC3E}">
        <p14:creationId xmlns:p14="http://schemas.microsoft.com/office/powerpoint/2010/main" val="4187190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632D3-EF64-6345-9A7A-12F0DB088DA8}"/>
              </a:ext>
            </a:extLst>
          </p:cNvPr>
          <p:cNvSpPr txBox="1"/>
          <p:nvPr/>
        </p:nvSpPr>
        <p:spPr>
          <a:xfrm>
            <a:off x="1351722" y="516835"/>
            <a:ext cx="9640956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To Help Reduce Stress, Anxiety and Panic</a:t>
            </a:r>
          </a:p>
          <a:p>
            <a:pPr algn="ctr"/>
            <a:r>
              <a:rPr lang="en-GB" dirty="0"/>
              <a:t> </a:t>
            </a:r>
          </a:p>
          <a:p>
            <a:pPr algn="ctr"/>
            <a:r>
              <a:rPr lang="en-GB" dirty="0"/>
              <a:t> </a:t>
            </a:r>
            <a:r>
              <a:rPr lang="en-GB" b="1" dirty="0"/>
              <a:t>Abdominal Breathing</a:t>
            </a:r>
            <a:endParaRPr lang="en-GB" dirty="0"/>
          </a:p>
          <a:p>
            <a:pPr algn="ctr"/>
            <a:r>
              <a:rPr lang="en-GB" dirty="0"/>
              <a:t> </a:t>
            </a:r>
          </a:p>
          <a:p>
            <a:pPr lvl="0" algn="ctr"/>
            <a:r>
              <a:rPr lang="en-GB" dirty="0"/>
              <a:t>Relax tummy</a:t>
            </a:r>
          </a:p>
          <a:p>
            <a:pPr lvl="0" algn="ctr"/>
            <a:r>
              <a:rPr lang="en-GB" dirty="0"/>
              <a:t>Breathe in through nose</a:t>
            </a:r>
          </a:p>
          <a:p>
            <a:pPr lvl="0" algn="ctr"/>
            <a:r>
              <a:rPr lang="en-GB" dirty="0"/>
              <a:t>Allow tummy to expand – move outwards</a:t>
            </a:r>
          </a:p>
          <a:p>
            <a:pPr lvl="0" algn="ctr"/>
            <a:r>
              <a:rPr lang="en-GB" dirty="0"/>
              <a:t>Breath from tummy up into chest – air moves in wave from tummy up into chest</a:t>
            </a:r>
          </a:p>
          <a:p>
            <a:pPr lvl="0" algn="ctr"/>
            <a:r>
              <a:rPr lang="en-GB" dirty="0"/>
              <a:t>Open mouth</a:t>
            </a:r>
          </a:p>
          <a:p>
            <a:pPr lvl="0" algn="ctr"/>
            <a:r>
              <a:rPr lang="en-GB" dirty="0"/>
              <a:t>Breathe out</a:t>
            </a:r>
          </a:p>
          <a:p>
            <a:pPr lvl="0" algn="ctr"/>
            <a:r>
              <a:rPr lang="en-GB" dirty="0"/>
              <a:t>Contract tummy muscles lightly to push air out</a:t>
            </a:r>
          </a:p>
          <a:p>
            <a:pPr lvl="0" algn="ctr"/>
            <a:r>
              <a:rPr lang="en-GB" dirty="0"/>
              <a:t>When all air is gone release contracted tummy muscles and start again at 1.</a:t>
            </a:r>
          </a:p>
          <a:p>
            <a:pPr lvl="0"/>
            <a:endParaRPr lang="en-GB" dirty="0"/>
          </a:p>
          <a:p>
            <a:pPr algn="ctr"/>
            <a:r>
              <a:rPr lang="en-GB" b="1" dirty="0"/>
              <a:t>Lateral Breathing</a:t>
            </a:r>
            <a:endParaRPr lang="en-GB" dirty="0"/>
          </a:p>
          <a:p>
            <a:pPr algn="ctr"/>
            <a:r>
              <a:rPr lang="en-GB" dirty="0"/>
              <a:t> </a:t>
            </a:r>
          </a:p>
          <a:p>
            <a:pPr lvl="0" algn="ctr"/>
            <a:r>
              <a:rPr lang="en-GB" dirty="0"/>
              <a:t>Place hands on ribs</a:t>
            </a:r>
          </a:p>
          <a:p>
            <a:pPr lvl="0" algn="ctr"/>
            <a:r>
              <a:rPr lang="en-GB" dirty="0"/>
              <a:t>Breathe fully and deeply through nose</a:t>
            </a:r>
          </a:p>
          <a:p>
            <a:pPr lvl="0" algn="ctr"/>
            <a:r>
              <a:rPr lang="en-GB" dirty="0"/>
              <a:t>Feel breath pushing outwards (laterally) into ribs</a:t>
            </a:r>
          </a:p>
          <a:p>
            <a:pPr lvl="0" algn="ctr"/>
            <a:r>
              <a:rPr lang="en-GB" dirty="0"/>
              <a:t>Feel your ribs expand, lift and separate</a:t>
            </a:r>
          </a:p>
          <a:p>
            <a:pPr lvl="0" algn="ctr"/>
            <a:r>
              <a:rPr lang="en-GB" dirty="0"/>
              <a:t>Open mouth, breathe out</a:t>
            </a:r>
          </a:p>
          <a:p>
            <a:pPr lvl="0" algn="ctr"/>
            <a:r>
              <a:rPr lang="en-GB" dirty="0"/>
              <a:t>Feel ribs dropping and contracting</a:t>
            </a:r>
          </a:p>
          <a:p>
            <a:pPr lvl="0" algn="ctr"/>
            <a:r>
              <a:rPr lang="en-GB" dirty="0"/>
              <a:t>When all air gone re-start from 2.</a:t>
            </a:r>
          </a:p>
          <a:p>
            <a:pPr algn="ctr"/>
            <a:r>
              <a:rPr lang="en-GB" dirty="0"/>
              <a:t> 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40529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8337E6-193B-0843-9614-0612A09EB120}"/>
              </a:ext>
            </a:extLst>
          </p:cNvPr>
          <p:cNvSpPr txBox="1"/>
          <p:nvPr/>
        </p:nvSpPr>
        <p:spPr>
          <a:xfrm>
            <a:off x="980388" y="688157"/>
            <a:ext cx="10114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Full Practice: 2-3 minutes. Practice everyday for 2 weeks.  If you get light-headed go back to more shallow breathing and then try a deeper breath. Over 2 weeks light-headedness will resolve.</a:t>
            </a:r>
          </a:p>
          <a:p>
            <a:pPr algn="ctr"/>
            <a:r>
              <a:rPr lang="en-GB" dirty="0"/>
              <a:t> </a:t>
            </a:r>
          </a:p>
          <a:p>
            <a:pPr lvl="0" algn="ctr"/>
            <a:r>
              <a:rPr lang="en-GB" dirty="0"/>
              <a:t>Breathe with one of above methods</a:t>
            </a:r>
          </a:p>
          <a:p>
            <a:pPr lvl="0" algn="ctr"/>
            <a:r>
              <a:rPr lang="en-GB" dirty="0"/>
              <a:t>On first breath say: “Just slow down”</a:t>
            </a:r>
          </a:p>
          <a:p>
            <a:pPr lvl="0" algn="ctr"/>
            <a:r>
              <a:rPr lang="en-GB" dirty="0"/>
              <a:t>Breathe a few additional breaths just focussing on the breath</a:t>
            </a:r>
          </a:p>
          <a:p>
            <a:pPr lvl="0" algn="ctr"/>
            <a:r>
              <a:rPr lang="en-GB" dirty="0"/>
              <a:t>On the next breath say: “Here and now I’m safe”</a:t>
            </a:r>
          </a:p>
          <a:p>
            <a:pPr lvl="0" algn="ctr"/>
            <a:r>
              <a:rPr lang="en-GB" dirty="0"/>
              <a:t>Alternate these two statements every few breaths through the breathing practice</a:t>
            </a:r>
          </a:p>
          <a:p>
            <a:pPr algn="ctr"/>
            <a:r>
              <a:rPr lang="en-GB" dirty="0"/>
              <a:t> </a:t>
            </a:r>
          </a:p>
          <a:p>
            <a:pPr algn="ctr"/>
            <a:r>
              <a:rPr lang="en-GB" b="1" dirty="0"/>
              <a:t>Usage</a:t>
            </a:r>
            <a:endParaRPr lang="en-GB" dirty="0"/>
          </a:p>
          <a:p>
            <a:pPr algn="ctr"/>
            <a:r>
              <a:rPr lang="en-GB" dirty="0"/>
              <a:t> </a:t>
            </a:r>
          </a:p>
          <a:p>
            <a:pPr algn="ctr"/>
            <a:r>
              <a:rPr lang="en-GB" dirty="0"/>
              <a:t>Notice your stress/anxiety  graph as you go about your day. Whenever you feel stressed/anxious say:</a:t>
            </a:r>
          </a:p>
          <a:p>
            <a:pPr lvl="0" algn="ctr"/>
            <a:r>
              <a:rPr lang="en-GB" dirty="0"/>
              <a:t>Breathe </a:t>
            </a:r>
          </a:p>
          <a:p>
            <a:pPr lvl="0" algn="ctr"/>
            <a:r>
              <a:rPr lang="en-GB" dirty="0"/>
              <a:t>“Just slow down</a:t>
            </a:r>
          </a:p>
          <a:p>
            <a:pPr lvl="0" algn="ctr"/>
            <a:r>
              <a:rPr lang="en-GB" dirty="0"/>
              <a:t>“Here and Now I’m safe”</a:t>
            </a:r>
          </a:p>
          <a:p>
            <a:pPr algn="ctr"/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94783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EB61A-0DE3-0345-862B-EF647C61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681872"/>
          </a:xfrm>
        </p:spPr>
        <p:txBody>
          <a:bodyPr>
            <a:normAutofit/>
          </a:bodyPr>
          <a:lstStyle/>
          <a:p>
            <a:r>
              <a:rPr lang="en-US" dirty="0"/>
              <a:t>Physical Signs            STRESS         Mental Signs                                                 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4E27021-89A4-FC41-B3A3-8365EC6A20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1432874"/>
            <a:ext cx="4995334" cy="4358327"/>
          </a:xfrm>
        </p:spPr>
        <p:txBody>
          <a:bodyPr/>
          <a:lstStyle/>
          <a:p>
            <a:r>
              <a:rPr lang="en-US" dirty="0"/>
              <a:t>Headaches</a:t>
            </a:r>
          </a:p>
          <a:p>
            <a:r>
              <a:rPr lang="en-US" dirty="0"/>
              <a:t>Tension</a:t>
            </a:r>
          </a:p>
          <a:p>
            <a:r>
              <a:rPr lang="en-US" dirty="0"/>
              <a:t>Indigestion</a:t>
            </a:r>
          </a:p>
          <a:p>
            <a:r>
              <a:rPr lang="en-US" dirty="0"/>
              <a:t>Breathlessness</a:t>
            </a:r>
          </a:p>
          <a:p>
            <a:r>
              <a:rPr lang="en-US" dirty="0"/>
              <a:t>Rashes</a:t>
            </a:r>
          </a:p>
          <a:p>
            <a:r>
              <a:rPr lang="en-US" dirty="0"/>
              <a:t>Frequent Colds</a:t>
            </a:r>
          </a:p>
          <a:p>
            <a:r>
              <a:rPr lang="en-US" dirty="0"/>
              <a:t>Recurrence of illness</a:t>
            </a:r>
          </a:p>
          <a:p>
            <a:r>
              <a:rPr lang="en-US" dirty="0"/>
              <a:t>Sleep Disturbance</a:t>
            </a:r>
          </a:p>
          <a:p>
            <a:r>
              <a:rPr lang="en-US" dirty="0"/>
              <a:t>Dizziness</a:t>
            </a:r>
          </a:p>
          <a:p>
            <a:r>
              <a:rPr lang="en-US" dirty="0"/>
              <a:t>Dry Mouth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EBF575D-EC69-834A-AB88-00C846564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1513" y="1351175"/>
            <a:ext cx="4995332" cy="4521724"/>
          </a:xfrm>
        </p:spPr>
        <p:txBody>
          <a:bodyPr/>
          <a:lstStyle/>
          <a:p>
            <a:r>
              <a:rPr lang="en-US" dirty="0"/>
              <a:t>Inability to Concentrate</a:t>
            </a:r>
          </a:p>
          <a:p>
            <a:r>
              <a:rPr lang="en-US" dirty="0"/>
              <a:t>Worrying/ Indecisive</a:t>
            </a:r>
          </a:p>
          <a:p>
            <a:r>
              <a:rPr lang="en-US" dirty="0"/>
              <a:t>Making Mistakes</a:t>
            </a:r>
          </a:p>
          <a:p>
            <a:r>
              <a:rPr lang="en-US" dirty="0"/>
              <a:t>Muddled Thinking</a:t>
            </a:r>
          </a:p>
          <a:p>
            <a:r>
              <a:rPr lang="en-US" dirty="0"/>
              <a:t>Persistent Negative Thinking/ Crying</a:t>
            </a:r>
          </a:p>
          <a:p>
            <a:r>
              <a:rPr lang="en-US" dirty="0"/>
              <a:t>Nervousness</a:t>
            </a:r>
          </a:p>
          <a:p>
            <a:r>
              <a:rPr lang="en-US" dirty="0"/>
              <a:t>Memory Losses</a:t>
            </a:r>
          </a:p>
          <a:p>
            <a:r>
              <a:rPr lang="en-US" dirty="0"/>
              <a:t>Work Errors</a:t>
            </a:r>
          </a:p>
          <a:p>
            <a:r>
              <a:rPr lang="en-US" dirty="0"/>
              <a:t>Irritability/ Critical/ Bad temper</a:t>
            </a:r>
          </a:p>
          <a:p>
            <a:r>
              <a:rPr lang="en-US" dirty="0"/>
              <a:t>Bullying</a:t>
            </a:r>
          </a:p>
        </p:txBody>
      </p:sp>
    </p:spTree>
    <p:extLst>
      <p:ext uri="{BB962C8B-B14F-4D97-AF65-F5344CB8AC3E}">
        <p14:creationId xmlns:p14="http://schemas.microsoft.com/office/powerpoint/2010/main" val="1368686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BA4FAF-6DE6-9F45-9F61-1865C951FD78}"/>
              </a:ext>
            </a:extLst>
          </p:cNvPr>
          <p:cNvSpPr txBox="1"/>
          <p:nvPr/>
        </p:nvSpPr>
        <p:spPr>
          <a:xfrm>
            <a:off x="855449" y="2356701"/>
            <a:ext cx="103129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page1image1831168">
            <a:extLst>
              <a:ext uri="{FF2B5EF4-FFF2-40B4-BE49-F238E27FC236}">
                <a16:creationId xmlns:a16="http://schemas.microsoft.com/office/drawing/2014/main" id="{BCED6D1A-3F88-684B-8F10-C98C05BAB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98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506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2F8E1-7916-354D-AE66-2ED9C721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the Present</a:t>
            </a:r>
          </a:p>
        </p:txBody>
      </p:sp>
      <p:sp>
        <p:nvSpPr>
          <p:cNvPr id="3" name="Donut 2">
            <a:extLst>
              <a:ext uri="{FF2B5EF4-FFF2-40B4-BE49-F238E27FC236}">
                <a16:creationId xmlns:a16="http://schemas.microsoft.com/office/drawing/2014/main" id="{DD492B55-41E1-FE42-91E7-6AA4B7E9FD1A}"/>
              </a:ext>
            </a:extLst>
          </p:cNvPr>
          <p:cNvSpPr/>
          <p:nvPr/>
        </p:nvSpPr>
        <p:spPr>
          <a:xfrm>
            <a:off x="1382046" y="2897466"/>
            <a:ext cx="3436452" cy="3107915"/>
          </a:xfrm>
          <a:prstGeom prst="donut">
            <a:avLst/>
          </a:prstGeom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onut 3">
            <a:extLst>
              <a:ext uri="{FF2B5EF4-FFF2-40B4-BE49-F238E27FC236}">
                <a16:creationId xmlns:a16="http://schemas.microsoft.com/office/drawing/2014/main" id="{108BD3E0-E822-9847-B4E6-B23A4A4F91DC}"/>
              </a:ext>
            </a:extLst>
          </p:cNvPr>
          <p:cNvSpPr/>
          <p:nvPr/>
        </p:nvSpPr>
        <p:spPr>
          <a:xfrm>
            <a:off x="4929709" y="3858300"/>
            <a:ext cx="914400" cy="914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>
            <a:extLst>
              <a:ext uri="{FF2B5EF4-FFF2-40B4-BE49-F238E27FC236}">
                <a16:creationId xmlns:a16="http://schemas.microsoft.com/office/drawing/2014/main" id="{102BF1F5-15DB-7445-9AA8-090585107893}"/>
              </a:ext>
            </a:extLst>
          </p:cNvPr>
          <p:cNvSpPr/>
          <p:nvPr/>
        </p:nvSpPr>
        <p:spPr>
          <a:xfrm>
            <a:off x="5955320" y="3033389"/>
            <a:ext cx="3436452" cy="283606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7EB76A-1594-C44A-BEF5-B6E891C5AD6E}"/>
              </a:ext>
            </a:extLst>
          </p:cNvPr>
          <p:cNvSpPr txBox="1"/>
          <p:nvPr/>
        </p:nvSpPr>
        <p:spPr>
          <a:xfrm>
            <a:off x="2248930" y="4015946"/>
            <a:ext cx="169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C2C547-64E2-F74A-A33D-8A2640D1CE15}"/>
              </a:ext>
            </a:extLst>
          </p:cNvPr>
          <p:cNvSpPr txBox="1"/>
          <p:nvPr/>
        </p:nvSpPr>
        <p:spPr>
          <a:xfrm>
            <a:off x="2401330" y="4168346"/>
            <a:ext cx="169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975755-8AFA-E84C-A6A4-1F0491D11BDC}"/>
              </a:ext>
            </a:extLst>
          </p:cNvPr>
          <p:cNvSpPr txBox="1"/>
          <p:nvPr/>
        </p:nvSpPr>
        <p:spPr>
          <a:xfrm>
            <a:off x="2522029" y="4315500"/>
            <a:ext cx="1160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PAST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1BFCEB-10D6-E84D-82FE-B73FF3BBAF8A}"/>
              </a:ext>
            </a:extLst>
          </p:cNvPr>
          <p:cNvSpPr txBox="1"/>
          <p:nvPr/>
        </p:nvSpPr>
        <p:spPr>
          <a:xfrm>
            <a:off x="7092778" y="4200612"/>
            <a:ext cx="1643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679102-9120-2045-9227-8BACC1CF855D}"/>
              </a:ext>
            </a:extLst>
          </p:cNvPr>
          <p:cNvSpPr txBox="1"/>
          <p:nvPr/>
        </p:nvSpPr>
        <p:spPr>
          <a:xfrm>
            <a:off x="4818498" y="3225114"/>
            <a:ext cx="113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61712A-F34F-E343-9998-59ABEB45215F}"/>
              </a:ext>
            </a:extLst>
          </p:cNvPr>
          <p:cNvSpPr txBox="1"/>
          <p:nvPr/>
        </p:nvSpPr>
        <p:spPr>
          <a:xfrm>
            <a:off x="2248930" y="2331311"/>
            <a:ext cx="2273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RUMINATING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3B25B4-3379-824F-9205-DA880706A882}"/>
              </a:ext>
            </a:extLst>
          </p:cNvPr>
          <p:cNvSpPr txBox="1"/>
          <p:nvPr/>
        </p:nvSpPr>
        <p:spPr>
          <a:xfrm>
            <a:off x="6908047" y="2396546"/>
            <a:ext cx="2483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CATASTROPHISING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5FB612-A6DE-A24B-A129-112645410D1C}"/>
              </a:ext>
            </a:extLst>
          </p:cNvPr>
          <p:cNvSpPr txBox="1"/>
          <p:nvPr/>
        </p:nvSpPr>
        <p:spPr>
          <a:xfrm>
            <a:off x="4726141" y="1927668"/>
            <a:ext cx="1321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BUSY MIND</a:t>
            </a:r>
          </a:p>
        </p:txBody>
      </p:sp>
    </p:spTree>
    <p:extLst>
      <p:ext uri="{BB962C8B-B14F-4D97-AF65-F5344CB8AC3E}">
        <p14:creationId xmlns:p14="http://schemas.microsoft.com/office/powerpoint/2010/main" val="1246034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3FBB2-C185-E340-86F4-2F75151D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IN THE HERE &amp; NOW</a:t>
            </a:r>
            <a:br>
              <a:rPr lang="en-US" dirty="0"/>
            </a:br>
            <a:endParaRPr lang="en-US" dirty="0"/>
          </a:p>
        </p:txBody>
      </p:sp>
      <p:sp>
        <p:nvSpPr>
          <p:cNvPr id="3" name="Donut 2">
            <a:extLst>
              <a:ext uri="{FF2B5EF4-FFF2-40B4-BE49-F238E27FC236}">
                <a16:creationId xmlns:a16="http://schemas.microsoft.com/office/drawing/2014/main" id="{3DD7DAED-8875-E24C-A906-47B460130910}"/>
              </a:ext>
            </a:extLst>
          </p:cNvPr>
          <p:cNvSpPr/>
          <p:nvPr/>
        </p:nvSpPr>
        <p:spPr>
          <a:xfrm>
            <a:off x="2361279" y="4040522"/>
            <a:ext cx="1000898" cy="1039267"/>
          </a:xfrm>
          <a:prstGeom prst="donut">
            <a:avLst/>
          </a:prstGeom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D98C55-24C0-4C4F-8A53-411F7A20C34F}"/>
              </a:ext>
            </a:extLst>
          </p:cNvPr>
          <p:cNvSpPr txBox="1"/>
          <p:nvPr/>
        </p:nvSpPr>
        <p:spPr>
          <a:xfrm>
            <a:off x="2522029" y="4315500"/>
            <a:ext cx="1160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PAST </a:t>
            </a:r>
          </a:p>
        </p:txBody>
      </p:sp>
      <p:sp>
        <p:nvSpPr>
          <p:cNvPr id="5" name="Donut 4">
            <a:extLst>
              <a:ext uri="{FF2B5EF4-FFF2-40B4-BE49-F238E27FC236}">
                <a16:creationId xmlns:a16="http://schemas.microsoft.com/office/drawing/2014/main" id="{8C0D791A-F393-2043-8B7A-E5A7BCC7DF7A}"/>
              </a:ext>
            </a:extLst>
          </p:cNvPr>
          <p:cNvSpPr/>
          <p:nvPr/>
        </p:nvSpPr>
        <p:spPr>
          <a:xfrm>
            <a:off x="3463647" y="3301902"/>
            <a:ext cx="2321182" cy="239652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>
            <a:extLst>
              <a:ext uri="{FF2B5EF4-FFF2-40B4-BE49-F238E27FC236}">
                <a16:creationId xmlns:a16="http://schemas.microsoft.com/office/drawing/2014/main" id="{9081E12E-4307-844B-8BD9-17F17B343CE8}"/>
              </a:ext>
            </a:extLst>
          </p:cNvPr>
          <p:cNvSpPr/>
          <p:nvPr/>
        </p:nvSpPr>
        <p:spPr>
          <a:xfrm>
            <a:off x="5886299" y="4027844"/>
            <a:ext cx="1142465" cy="1051945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043971-67EB-7349-87F9-6E02A7BB0D3B}"/>
              </a:ext>
            </a:extLst>
          </p:cNvPr>
          <p:cNvSpPr txBox="1"/>
          <p:nvPr/>
        </p:nvSpPr>
        <p:spPr>
          <a:xfrm>
            <a:off x="5886299" y="2862189"/>
            <a:ext cx="2623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Reduced </a:t>
            </a:r>
            <a:r>
              <a:rPr lang="en-US" dirty="0" err="1"/>
              <a:t>Catastrophising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1FAF94-BC30-2B4B-A470-D6C4B234DB05}"/>
              </a:ext>
            </a:extLst>
          </p:cNvPr>
          <p:cNvSpPr txBox="1"/>
          <p:nvPr/>
        </p:nvSpPr>
        <p:spPr>
          <a:xfrm>
            <a:off x="4106562" y="4315499"/>
            <a:ext cx="113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0B87D6-6034-DC43-A42E-0BFF1748D669}"/>
              </a:ext>
            </a:extLst>
          </p:cNvPr>
          <p:cNvSpPr txBox="1"/>
          <p:nvPr/>
        </p:nvSpPr>
        <p:spPr>
          <a:xfrm>
            <a:off x="5993027" y="4315499"/>
            <a:ext cx="1643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0A1C64-E150-8A47-8502-47C9F44DB86E}"/>
              </a:ext>
            </a:extLst>
          </p:cNvPr>
          <p:cNvSpPr txBox="1"/>
          <p:nvPr/>
        </p:nvSpPr>
        <p:spPr>
          <a:xfrm>
            <a:off x="1554553" y="2852121"/>
            <a:ext cx="212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Reduced Ruminating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DC1AB6-D75E-C14B-8429-9085C260A973}"/>
              </a:ext>
            </a:extLst>
          </p:cNvPr>
          <p:cNvSpPr txBox="1"/>
          <p:nvPr/>
        </p:nvSpPr>
        <p:spPr>
          <a:xfrm>
            <a:off x="3298226" y="2033052"/>
            <a:ext cx="351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Quieter Mind - Living in the Present</a:t>
            </a:r>
          </a:p>
        </p:txBody>
      </p:sp>
    </p:spTree>
    <p:extLst>
      <p:ext uri="{BB962C8B-B14F-4D97-AF65-F5344CB8AC3E}">
        <p14:creationId xmlns:p14="http://schemas.microsoft.com/office/powerpoint/2010/main" val="3684788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73055-42EF-8141-8B1A-0CC2CD681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Benefits of Mindfulness:</a:t>
            </a:r>
            <a:br>
              <a:rPr lang="en-US" dirty="0"/>
            </a:br>
            <a:r>
              <a:rPr lang="en-US" dirty="0"/>
              <a:t>Living in The Here &amp; NOW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C6934E-2C89-F945-9456-02D585C2DB0E}"/>
              </a:ext>
            </a:extLst>
          </p:cNvPr>
          <p:cNvSpPr txBox="1"/>
          <p:nvPr/>
        </p:nvSpPr>
        <p:spPr>
          <a:xfrm>
            <a:off x="988541" y="2162432"/>
            <a:ext cx="91316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Lowers Cortisol – stress hormone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Greater Blood Flow to Frontal Cortex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Improvement in Communication between Left &amp; Right Hemispheres of the Brain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Improved Executive Function </a:t>
            </a:r>
            <a:r>
              <a:rPr lang="en-US" dirty="0" err="1"/>
              <a:t>i.e</a:t>
            </a:r>
            <a:r>
              <a:rPr lang="en-US" dirty="0"/>
              <a:t> capacity to think rationally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Improves mood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Increases empathy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Improves resilience &amp; equanimity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Enhances creativity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Improves decision 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Improves lucidity</a:t>
            </a:r>
          </a:p>
          <a:p>
            <a:r>
              <a:rPr lang="en-US" dirty="0">
                <a:hlinkClick r:id="rId2"/>
              </a:rPr>
              <a:t>www.lifehack.org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738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E3F38C-3723-D340-87A3-F492E8735791}"/>
              </a:ext>
            </a:extLst>
          </p:cNvPr>
          <p:cNvSpPr txBox="1"/>
          <p:nvPr/>
        </p:nvSpPr>
        <p:spPr>
          <a:xfrm>
            <a:off x="2150076" y="1396314"/>
            <a:ext cx="71545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hlinkClick r:id="rId2"/>
              </a:rPr>
              <a:t>The Dialogue Consultancy</a:t>
            </a:r>
          </a:p>
          <a:p>
            <a:pPr algn="ctr"/>
            <a:endParaRPr lang="en-US" sz="2800" i="1" dirty="0">
              <a:hlinkClick r:id="rId2"/>
            </a:endParaRPr>
          </a:p>
          <a:p>
            <a:pPr algn="ctr"/>
            <a:r>
              <a:rPr lang="en-US" sz="2800" dirty="0">
                <a:hlinkClick r:id="rId2"/>
              </a:rPr>
              <a:t>www.dialogueconsultancy.com</a:t>
            </a:r>
            <a:endParaRPr lang="en-US" sz="2800" dirty="0"/>
          </a:p>
          <a:p>
            <a:pPr algn="ctr"/>
            <a:r>
              <a:rPr lang="en-US" sz="2800" dirty="0">
                <a:hlinkClick r:id="rId3"/>
              </a:rPr>
              <a:t>jonathan@dialogueconsultancy.com</a:t>
            </a:r>
            <a:endParaRPr lang="en-US" sz="2800" dirty="0"/>
          </a:p>
          <a:p>
            <a:pPr algn="ctr"/>
            <a:r>
              <a:rPr lang="en-US" sz="2800" dirty="0"/>
              <a:t>Tel: 020 8892 3644</a:t>
            </a:r>
          </a:p>
        </p:txBody>
      </p:sp>
    </p:spTree>
    <p:extLst>
      <p:ext uri="{BB962C8B-B14F-4D97-AF65-F5344CB8AC3E}">
        <p14:creationId xmlns:p14="http://schemas.microsoft.com/office/powerpoint/2010/main" val="32715549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127</TotalTime>
  <Words>206</Words>
  <Application>Microsoft Macintosh PowerPoint</Application>
  <PresentationFormat>Widescreen</PresentationFormat>
  <Paragraphs>110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Celestial</vt:lpstr>
      <vt:lpstr>Managing Stress </vt:lpstr>
      <vt:lpstr>PowerPoint Presentation</vt:lpstr>
      <vt:lpstr>PowerPoint Presentation</vt:lpstr>
      <vt:lpstr>Physical Signs            STRESS         Mental Signs                                                    </vt:lpstr>
      <vt:lpstr>PowerPoint Presentation</vt:lpstr>
      <vt:lpstr>Avoiding the Present</vt:lpstr>
      <vt:lpstr>LIVING IN THE HERE &amp; NOW </vt:lpstr>
      <vt:lpstr>Benefits of Mindfulness: Living in The Here &amp; NOW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Stress </dc:title>
  <dc:creator>Jonathan Whines</dc:creator>
  <cp:lastModifiedBy>Jonathan Whines</cp:lastModifiedBy>
  <cp:revision>9</cp:revision>
  <dcterms:created xsi:type="dcterms:W3CDTF">2018-12-09T13:15:23Z</dcterms:created>
  <dcterms:modified xsi:type="dcterms:W3CDTF">2018-12-09T15:23:13Z</dcterms:modified>
</cp:coreProperties>
</file>