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PT Sans Narrow" panose="020B050602020302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6ad200aa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6ad200aa7_0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86ad200aa7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ad200aa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6ad200aa7_0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86ad200aa7_0_2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6ad200aa7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6ad200aa7_0_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86ad200aa7_0_2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6ad200aa7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6ad200aa7_0_3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86ad200aa7_0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6ad200aa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6ad200aa7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86ad200aa7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6ad200aa7_0_3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86ad200aa7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6ad200aa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86ad200aa7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86ad200aa7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6ad200a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6ad200aa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86ad200aa7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6ad200aa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6ad200aa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86ad200aa7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6ad200aa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86ad200aa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6ad200aa7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6ad200aa7_0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86ad200aa7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6ad200aa7_0_3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86ad200aa7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6ad200aa7_0_3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86ad200aa7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6ad200aa7_0_5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86ad200aa7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6ad200aa7_0_3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86ad200aa7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581193" y="2495446"/>
            <a:ext cx="10993547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8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dt" idx="10"/>
          </p:nvPr>
        </p:nvSpPr>
        <p:spPr>
          <a:xfrm>
            <a:off x="7605951" y="5956138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10558300" y="5956138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62986" y="3236976"/>
            <a:ext cx="3017520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448056" y="603504"/>
            <a:ext cx="11301984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664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1"/>
          </p:nvPr>
        </p:nvSpPr>
        <p:spPr>
          <a:xfrm rot="5400000">
            <a:off x="4129064" y="-1627632"/>
            <a:ext cx="3931920" cy="1102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2176" algn="l">
              <a:spcBef>
                <a:spcPts val="560"/>
              </a:spcBef>
              <a:spcAft>
                <a:spcPts val="0"/>
              </a:spcAft>
              <a:buSzPts val="2576"/>
              <a:buChar char="◼"/>
              <a:defRPr/>
            </a:lvl1pPr>
            <a:lvl2pPr marL="914400" lvl="1" indent="-368808" algn="l">
              <a:spcBef>
                <a:spcPts val="600"/>
              </a:spcBef>
              <a:spcAft>
                <a:spcPts val="0"/>
              </a:spcAft>
              <a:buSzPts val="2208"/>
              <a:buChar char="◼"/>
              <a:defRPr/>
            </a:lvl2pPr>
            <a:lvl3pPr marL="1371600" lvl="2" indent="-345439" algn="l">
              <a:spcBef>
                <a:spcPts val="600"/>
              </a:spcBef>
              <a:spcAft>
                <a:spcPts val="0"/>
              </a:spcAft>
              <a:buSzPts val="1840"/>
              <a:buChar char="◼"/>
              <a:defRPr/>
            </a:lvl3pPr>
            <a:lvl4pPr marL="1828800" lvl="3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/>
          <p:nvPr/>
        </p:nvSpPr>
        <p:spPr>
          <a:xfrm>
            <a:off x="8839202" y="599726"/>
            <a:ext cx="2906817" cy="5816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title"/>
          </p:nvPr>
        </p:nvSpPr>
        <p:spPr>
          <a:xfrm rot="5400000">
            <a:off x="7275578" y="2295144"/>
            <a:ext cx="5129784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body" idx="1"/>
          </p:nvPr>
        </p:nvSpPr>
        <p:spPr>
          <a:xfrm rot="5400000">
            <a:off x="2160240" y="-653796"/>
            <a:ext cx="5129784" cy="79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dt" idx="10"/>
          </p:nvPr>
        </p:nvSpPr>
        <p:spPr>
          <a:xfrm>
            <a:off x="8993674" y="5956138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ftr" idx="11"/>
          </p:nvPr>
        </p:nvSpPr>
        <p:spPr>
          <a:xfrm>
            <a:off x="774925" y="5951812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10446616" y="5956138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700" cy="106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700" cy="4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2176" rtl="0">
              <a:spcBef>
                <a:spcPts val="560"/>
              </a:spcBef>
              <a:spcAft>
                <a:spcPts val="0"/>
              </a:spcAft>
              <a:buSzPts val="2576"/>
              <a:buChar char="◼"/>
              <a:defRPr/>
            </a:lvl1pPr>
            <a:lvl2pPr marL="914400" lvl="1" indent="-368808" rtl="0">
              <a:spcBef>
                <a:spcPts val="600"/>
              </a:spcBef>
              <a:spcAft>
                <a:spcPts val="0"/>
              </a:spcAft>
              <a:buSzPts val="2208"/>
              <a:buChar char="◼"/>
              <a:defRPr/>
            </a:lvl2pPr>
            <a:lvl3pPr marL="1371600" lvl="2" indent="-345439" rtl="0">
              <a:spcBef>
                <a:spcPts val="600"/>
              </a:spcBef>
              <a:spcAft>
                <a:spcPts val="0"/>
              </a:spcAft>
              <a:buSzPts val="1840"/>
              <a:buChar char="◼"/>
              <a:defRPr/>
            </a:lvl3pPr>
            <a:lvl4pPr marL="1828800" lvl="3" indent="-322072" rtl="0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4pPr>
            <a:lvl5pPr marL="2286000" lvl="4" indent="-298704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marL="2743200" lvl="5" indent="-298704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6pPr>
            <a:lvl7pPr marL="3200400" lvl="6" indent="-298704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7pPr>
            <a:lvl8pPr marL="3657600" lvl="7" indent="-298703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8pPr>
            <a:lvl9pPr marL="4114800" lvl="8" indent="-298703" rtl="0">
              <a:spcBef>
                <a:spcPts val="600"/>
              </a:spcBef>
              <a:spcAft>
                <a:spcPts val="600"/>
              </a:spcAft>
              <a:buSzPts val="1104"/>
              <a:buChar char="◼"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76936" y="1920240"/>
            <a:ext cx="39319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581194" y="1920240"/>
            <a:ext cx="11027664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2176" algn="l">
              <a:spcBef>
                <a:spcPts val="560"/>
              </a:spcBef>
              <a:spcAft>
                <a:spcPts val="0"/>
              </a:spcAft>
              <a:buSzPts val="2576"/>
              <a:buChar char="◼"/>
              <a:defRPr sz="2800"/>
            </a:lvl1pPr>
            <a:lvl2pPr marL="914400" lvl="1" indent="-368808" algn="l">
              <a:spcBef>
                <a:spcPts val="600"/>
              </a:spcBef>
              <a:spcAft>
                <a:spcPts val="0"/>
              </a:spcAft>
              <a:buSzPts val="2208"/>
              <a:buChar char="◼"/>
              <a:defRPr sz="2400"/>
            </a:lvl2pPr>
            <a:lvl3pPr marL="1371600" lvl="2" indent="-345439" algn="l">
              <a:spcBef>
                <a:spcPts val="600"/>
              </a:spcBef>
              <a:spcAft>
                <a:spcPts val="0"/>
              </a:spcAft>
              <a:buSzPts val="1840"/>
              <a:buChar char="◼"/>
              <a:defRPr sz="2000"/>
            </a:lvl3pPr>
            <a:lvl4pPr marL="1828800" lvl="3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448056" y="603504"/>
            <a:ext cx="11303829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664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82405" y="731520"/>
            <a:ext cx="3928403" cy="392840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cap="none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581194" y="4541418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76936" y="1920240"/>
            <a:ext cx="39319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6188417" y="1920240"/>
            <a:ext cx="5422392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445983" y="606554"/>
            <a:ext cx="11301984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581193" y="729659"/>
            <a:ext cx="11029616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581193" y="1920240"/>
            <a:ext cx="5422392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76584" y="1920240"/>
            <a:ext cx="39319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/>
          <p:nvPr/>
        </p:nvSpPr>
        <p:spPr>
          <a:xfrm>
            <a:off x="445983" y="606555"/>
            <a:ext cx="11301984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581193" y="729659"/>
            <a:ext cx="11027664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1"/>
          </p:nvPr>
        </p:nvSpPr>
        <p:spPr>
          <a:xfrm>
            <a:off x="887220" y="1920240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2"/>
          </p:nvPr>
        </p:nvSpPr>
        <p:spPr>
          <a:xfrm>
            <a:off x="581195" y="2624328"/>
            <a:ext cx="5394960" cy="323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3"/>
          </p:nvPr>
        </p:nvSpPr>
        <p:spPr>
          <a:xfrm>
            <a:off x="6523737" y="1920240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4"/>
          </p:nvPr>
        </p:nvSpPr>
        <p:spPr>
          <a:xfrm>
            <a:off x="6217710" y="2624328"/>
            <a:ext cx="5394960" cy="323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7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76584" y="1920240"/>
            <a:ext cx="39319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448056" y="603504"/>
            <a:ext cx="11301984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585216" y="731520"/>
            <a:ext cx="11027664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76584" y="1920240"/>
            <a:ext cx="39319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80960" y="731520"/>
            <a:ext cx="39319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447816" y="731520"/>
            <a:ext cx="11292840" cy="4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2176" algn="l">
              <a:spcBef>
                <a:spcPts val="560"/>
              </a:spcBef>
              <a:spcAft>
                <a:spcPts val="0"/>
              </a:spcAft>
              <a:buSzPts val="2576"/>
              <a:buChar char="◼"/>
              <a:defRPr sz="2800">
                <a:solidFill>
                  <a:schemeClr val="dk2"/>
                </a:solidFill>
              </a:defRPr>
            </a:lvl1pPr>
            <a:lvl2pPr marL="914400" lvl="1" indent="-368808" algn="l">
              <a:spcBef>
                <a:spcPts val="600"/>
              </a:spcBef>
              <a:spcAft>
                <a:spcPts val="0"/>
              </a:spcAft>
              <a:buSzPts val="2208"/>
              <a:buChar char="◼"/>
              <a:defRPr sz="2400">
                <a:solidFill>
                  <a:schemeClr val="dk2"/>
                </a:solidFill>
              </a:defRPr>
            </a:lvl2pPr>
            <a:lvl3pPr marL="1371600" lvl="2" indent="-345439" algn="l">
              <a:spcBef>
                <a:spcPts val="6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3pPr>
            <a:lvl4pPr marL="1828800" lvl="3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>
                <a:solidFill>
                  <a:schemeClr val="dk2"/>
                </a:solidFill>
              </a:defRPr>
            </a:lvl5pPr>
            <a:lvl6pPr marL="2743200" lvl="5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marL="3200400" lvl="6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marL="3657600" lvl="7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marL="4114800" lvl="8" indent="-310388" algn="l"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447817" y="5141974"/>
            <a:ext cx="11298200" cy="12747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581192" y="5262296"/>
            <a:ext cx="4909445" cy="68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34DA9"/>
              </a:buClr>
              <a:buSzPts val="2000"/>
              <a:buFont typeface="Arial"/>
              <a:buNone/>
              <a:defRPr sz="2000" b="0"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5740824" y="5262297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4D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4D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7682405" y="731520"/>
            <a:ext cx="3928403" cy="392840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447817" y="731520"/>
            <a:ext cx="11290859" cy="355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72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581193" y="4693389"/>
            <a:ext cx="11029616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581193" y="5260129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664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81192" y="1920240"/>
            <a:ext cx="11027664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2176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76"/>
              <a:buFont typeface="Noto Sans Symbols"/>
              <a:buChar char="◼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808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Char char="◼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5439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◼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207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"/>
          <p:cNvSpPr/>
          <p:nvPr/>
        </p:nvSpPr>
        <p:spPr>
          <a:xfrm>
            <a:off x="8042147" y="453643"/>
            <a:ext cx="3703320" cy="985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://www.youtube.com/watch?v=Bj0C8irrYZk" TargetMode="External"/><Relationship Id="rId7" Type="http://schemas.openxmlformats.org/officeDocument/2006/relationships/hyperlink" Target="http://www.youtube.com/watch?v=kKVfLb77tg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youtube.com/watch?v=MI4s7sd9vAg" TargetMode="Externa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400"/>
              <a:t>GENERATING GRASSROOTS FINANCIAL SUPPORT</a:t>
            </a:r>
            <a:endParaRPr sz="3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endParaRPr sz="3400"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"/>
          </p:nvPr>
        </p:nvSpPr>
        <p:spPr>
          <a:xfrm>
            <a:off x="581200" y="5004851"/>
            <a:ext cx="4477800" cy="12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sz="1800">
                <a:solidFill>
                  <a:srgbClr val="FFFFFF"/>
                </a:solidFill>
              </a:rPr>
              <a:t>JOE CERUTTI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sz="1800">
                <a:solidFill>
                  <a:srgbClr val="FFFFFF"/>
                </a:solidFill>
              </a:rPr>
              <a:t>Certified Music Judge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sz="1800">
                <a:solidFill>
                  <a:srgbClr val="FFFFFF"/>
                </a:solidFill>
              </a:rPr>
              <a:t>BHS Staff, Director of Outreach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sz="1800">
                <a:solidFill>
                  <a:srgbClr val="FFFFFF"/>
                </a:solidFill>
              </a:rPr>
              <a:t>Artistic Director, Alexandria Harmonizers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body" idx="1"/>
          </p:nvPr>
        </p:nvSpPr>
        <p:spPr>
          <a:xfrm>
            <a:off x="581194" y="1920240"/>
            <a:ext cx="11027700" cy="393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comprehensive look at preceding year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summarize achievements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increase confidence in membership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establish interest from community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garner support from donor base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support/legitimize grant applications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compare Y2Y - build your story/legacy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start small, ask for help</a:t>
            </a: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ANNUAL REPORT - TELL YOUR STORY</a:t>
            </a:r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6100" y="1666400"/>
            <a:ext cx="3922799" cy="5076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ANNUAL REPORT</a:t>
            </a:r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25" y="1802050"/>
            <a:ext cx="3275787" cy="383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144" y="1813950"/>
            <a:ext cx="3275787" cy="383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9086" y="1813976"/>
            <a:ext cx="3275787" cy="383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775263" y="5737400"/>
            <a:ext cx="32757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MESSAGE FROM DIRECTOR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4457175" y="5737400"/>
            <a:ext cx="32757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MESSAGE FROM PRESIDENT(S)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8139075" y="5737400"/>
            <a:ext cx="32757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ABOUT US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ANNUAL REPORT</a:t>
            </a:r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825" y="1746610"/>
            <a:ext cx="3362303" cy="411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6575" y="1746600"/>
            <a:ext cx="3362302" cy="411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4850" y="1746612"/>
            <a:ext cx="3362303" cy="411033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/>
        </p:nvSpPr>
        <p:spPr>
          <a:xfrm>
            <a:off x="8069875" y="5856950"/>
            <a:ext cx="3275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YOUTH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803125" y="5856950"/>
            <a:ext cx="3275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PERFORMANCE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4458150" y="5856950"/>
            <a:ext cx="3275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COMMUNITY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ANNUAL REPORT</a:t>
            </a:r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725" y="1795337"/>
            <a:ext cx="3215174" cy="41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37" y="1795349"/>
            <a:ext cx="3215174" cy="41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5225" y="1795337"/>
            <a:ext cx="3215174" cy="416082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6"/>
          <p:cNvSpPr txBox="1"/>
          <p:nvPr/>
        </p:nvSpPr>
        <p:spPr>
          <a:xfrm>
            <a:off x="514113" y="5956150"/>
            <a:ext cx="3500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COLLABORATIONS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4344838" y="5956150"/>
            <a:ext cx="3500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QUARTETS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8251100" y="5956150"/>
            <a:ext cx="3500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ORG STRUCTURE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ANNUAL REPORT</a:t>
            </a:r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41" name="Google Shape;2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63" y="1795337"/>
            <a:ext cx="3215174" cy="41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461" y="1795337"/>
            <a:ext cx="3215174" cy="41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352" y="1795320"/>
            <a:ext cx="3215180" cy="416082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 txBox="1"/>
          <p:nvPr/>
        </p:nvSpPr>
        <p:spPr>
          <a:xfrm>
            <a:off x="638938" y="5956150"/>
            <a:ext cx="3500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FINANCES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4345788" y="5956150"/>
            <a:ext cx="3500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DONOR BASE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46" name="Google Shape;246;p27"/>
          <p:cNvSpPr txBox="1"/>
          <p:nvPr/>
        </p:nvSpPr>
        <p:spPr>
          <a:xfrm>
            <a:off x="8052638" y="5956150"/>
            <a:ext cx="3500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6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PHILANTHROPY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COMMUNITY BOARD MEMBERS</a:t>
            </a:r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581200" y="1972225"/>
            <a:ext cx="11117700" cy="41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a best practice of non-profit community choral arts organizations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start small, eventually a “pay-to-play” commitment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focus on key needs: fundraising, community influence, strategy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create awareness, broaden network, garner support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motivate membership and relieve membership of commitment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consider surveying membership for possible candidates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ANNUAL DAY OF GIVING</a:t>
            </a:r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61" name="Google Shape;261;p29"/>
          <p:cNvPicPr preferRelativeResize="0"/>
          <p:nvPr/>
        </p:nvPicPr>
        <p:blipFill rotWithShape="1">
          <a:blip r:embed="rId3">
            <a:alphaModFix/>
          </a:blip>
          <a:srcRect b="20108"/>
          <a:stretch/>
        </p:blipFill>
        <p:spPr>
          <a:xfrm>
            <a:off x="4350923" y="2121625"/>
            <a:ext cx="7540550" cy="38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386975" y="2121625"/>
            <a:ext cx="8929800" cy="41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start small/slow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focus on members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broaden network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social media 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matching challenge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consider incentives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subTitle" idx="4294967295"/>
          </p:nvPr>
        </p:nvSpPr>
        <p:spPr>
          <a:xfrm>
            <a:off x="581200" y="5004851"/>
            <a:ext cx="4477800" cy="12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sz="2300">
                <a:solidFill>
                  <a:srgbClr val="FFFFFF"/>
                </a:solidFill>
              </a:rPr>
              <a:t>jcerutti@barbershop.org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 b="20108"/>
          <a:stretch/>
        </p:blipFill>
        <p:spPr>
          <a:xfrm>
            <a:off x="225650" y="443800"/>
            <a:ext cx="11740698" cy="59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YEAR COMPARISON: DONOR VS DOLLAR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29" name="Google Shape;129;p1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78" y="1642928"/>
            <a:ext cx="5620323" cy="506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9200" y="1683570"/>
            <a:ext cx="5530077" cy="498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WHO/WHAT/WHY VIDEOS</a:t>
            </a:r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37" name="Google Shape;137;p17" title="Spring2ACTion - Alexandria Harmonizer Performance Highlight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13" y="2106824"/>
            <a:ext cx="3525800" cy="26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title="Spring2ACTion message from Joe Cerutti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8988" y="2106824"/>
            <a:ext cx="3525800" cy="26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descr="The quartet, &quot;Eubie 4&quot; - named after the namesake of Blake High School, 'Jame Hubert Blake' - sings for the Alexandria Harmonizers." title="Eubie 4 @ the Alexandria Harmonizers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3100" y="2106825"/>
            <a:ext cx="3525800" cy="26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720125" y="4751175"/>
            <a:ext cx="30000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18"/>
              </a:spcBef>
              <a:spcAft>
                <a:spcPts val="0"/>
              </a:spcAft>
              <a:buNone/>
            </a:pPr>
            <a:r>
              <a:rPr lang="en-US" sz="2590" b="1" u="sng">
                <a:solidFill>
                  <a:schemeClr val="dk2"/>
                </a:solidFill>
              </a:rPr>
              <a:t>WHO</a:t>
            </a:r>
            <a:r>
              <a:rPr lang="en-US" sz="2590" b="1">
                <a:solidFill>
                  <a:schemeClr val="dk2"/>
                </a:solidFill>
              </a:rPr>
              <a:t> ARE WE?</a:t>
            </a:r>
            <a:endParaRPr b="1"/>
          </a:p>
        </p:txBody>
      </p:sp>
      <p:sp>
        <p:nvSpPr>
          <p:cNvPr id="141" name="Google Shape;141;p17"/>
          <p:cNvSpPr txBox="1"/>
          <p:nvPr/>
        </p:nvSpPr>
        <p:spPr>
          <a:xfrm>
            <a:off x="4426813" y="4751175"/>
            <a:ext cx="33384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18"/>
              </a:spcBef>
              <a:spcAft>
                <a:spcPts val="0"/>
              </a:spcAft>
              <a:buNone/>
            </a:pPr>
            <a:r>
              <a:rPr lang="en-US" sz="2590" b="1" u="sng">
                <a:solidFill>
                  <a:schemeClr val="dk2"/>
                </a:solidFill>
              </a:rPr>
              <a:t>WHAT</a:t>
            </a:r>
            <a:r>
              <a:rPr lang="en-US" sz="2590" b="1">
                <a:solidFill>
                  <a:schemeClr val="dk2"/>
                </a:solidFill>
              </a:rPr>
              <a:t> DO WE DO?</a:t>
            </a:r>
            <a:endParaRPr b="1"/>
          </a:p>
        </p:txBody>
      </p:sp>
      <p:sp>
        <p:nvSpPr>
          <p:cNvPr id="142" name="Google Shape;142;p17"/>
          <p:cNvSpPr txBox="1"/>
          <p:nvPr/>
        </p:nvSpPr>
        <p:spPr>
          <a:xfrm>
            <a:off x="8302688" y="4751175"/>
            <a:ext cx="33384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18"/>
              </a:spcBef>
              <a:spcAft>
                <a:spcPts val="0"/>
              </a:spcAft>
              <a:buNone/>
            </a:pPr>
            <a:r>
              <a:rPr lang="en-US" sz="2590" b="1" u="sng">
                <a:solidFill>
                  <a:schemeClr val="dk2"/>
                </a:solidFill>
              </a:rPr>
              <a:t>WHY</a:t>
            </a:r>
            <a:r>
              <a:rPr lang="en-US" sz="2590" b="1">
                <a:solidFill>
                  <a:schemeClr val="dk2"/>
                </a:solidFill>
              </a:rPr>
              <a:t> DONATE?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582144" y="1757428"/>
            <a:ext cx="11027700" cy="393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step back from day-to-day ops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create new goals/objectives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target plan to achieve them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develop new priorities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establish future direction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sharpen focus/min. distraction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align membership mindset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communicate your message</a:t>
            </a:r>
            <a:endParaRPr/>
          </a:p>
          <a:p>
            <a:pPr marL="457200" lvl="0" indent="-39217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engage community for help</a:t>
            </a:r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3-5 YEAR STRATEGIC PLAN</a:t>
            </a: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51" name="Google Shape;151;p18"/>
          <p:cNvPicPr preferRelativeResize="0"/>
          <p:nvPr/>
        </p:nvPicPr>
        <p:blipFill rotWithShape="1">
          <a:blip r:embed="rId3">
            <a:alphaModFix/>
          </a:blip>
          <a:srcRect l="4520" t="38854" r="4520" b="3812"/>
          <a:stretch/>
        </p:blipFill>
        <p:spPr>
          <a:xfrm>
            <a:off x="6015450" y="1664525"/>
            <a:ext cx="5995828" cy="489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SUCCESS MEASUREMENT &amp; EVALUATION</a:t>
            </a:r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1155700" y="1852700"/>
            <a:ext cx="10620600" cy="423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How Do You Measure Success?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What Are Your Measures of Success?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How Do You Define Them?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700" y="3942420"/>
            <a:ext cx="9880588" cy="2304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SUCCESS MEASUREMENT &amp; EVALUATION</a:t>
            </a:r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162650" y="2413775"/>
            <a:ext cx="9866700" cy="67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What do you do that aligns to your Measures of Success?</a:t>
            </a:r>
            <a:endParaRPr/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800" y="3295225"/>
            <a:ext cx="9804400" cy="19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SUCCESS MEASUREMENT &amp; EVALUATION</a:t>
            </a:r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0" y="2636981"/>
            <a:ext cx="12191999" cy="18597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916600" y="1862375"/>
            <a:ext cx="10356900" cy="67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Clarify how you will specifically measure the outcomes?</a:t>
            </a: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916600" y="4593375"/>
            <a:ext cx="10902000" cy="67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Answer question(s) for each activity depending on # of measures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Evaluate their impact based on alignment to success measures</a:t>
            </a:r>
            <a:endParaRPr/>
          </a:p>
          <a:p>
            <a:pPr marL="457200" lvl="0" indent="-392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Decide to intentionally continue, stop, modify each activity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581192" y="731520"/>
            <a:ext cx="11027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SUCCESS MEASUREMENT &amp; EVALUATION</a:t>
            </a:r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ldNum" idx="12"/>
          </p:nvPr>
        </p:nvSpPr>
        <p:spPr>
          <a:xfrm>
            <a:off x="10558301" y="595613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1872775" y="1857400"/>
            <a:ext cx="8929800" cy="110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2176" algn="l" rtl="0">
              <a:spcBef>
                <a:spcPts val="560"/>
              </a:spcBef>
              <a:spcAft>
                <a:spcPts val="0"/>
              </a:spcAft>
              <a:buSzPts val="2576"/>
              <a:buChar char="◼"/>
            </a:pPr>
            <a:r>
              <a:rPr lang="en-US"/>
              <a:t>What are the impacts based on those outcomes?</a:t>
            </a:r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525" y="2554951"/>
            <a:ext cx="10572949" cy="39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9814880" y="2959299"/>
            <a:ext cx="10812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?</a:t>
            </a:r>
            <a:endParaRPr sz="1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Harmony University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E2C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Dividend</vt:lpstr>
      <vt:lpstr>GENERATING GRASSROOTS FINANCIAL SUPPORT </vt:lpstr>
      <vt:lpstr>PowerPoint Presentation</vt:lpstr>
      <vt:lpstr>5 YEAR COMPARISON: DONOR VS DOLLAR</vt:lpstr>
      <vt:lpstr>WHO/WHAT/WHY VIDEOS</vt:lpstr>
      <vt:lpstr>3-5 YEAR STRATEGIC PLAN</vt:lpstr>
      <vt:lpstr>SUCCESS MEASUREMENT &amp; EVALUATION</vt:lpstr>
      <vt:lpstr>SUCCESS MEASUREMENT &amp; EVALUATION</vt:lpstr>
      <vt:lpstr>SUCCESS MEASUREMENT &amp; EVALUATION</vt:lpstr>
      <vt:lpstr>SUCCESS MEASUREMENT &amp; EVALUATION</vt:lpstr>
      <vt:lpstr>ANNUAL REPORT - TELL YOUR STORY</vt:lpstr>
      <vt:lpstr>ANNUAL REPORT</vt:lpstr>
      <vt:lpstr>ANNUAL REPORT</vt:lpstr>
      <vt:lpstr>ANNUAL REPORT</vt:lpstr>
      <vt:lpstr>ANNUAL REPORT</vt:lpstr>
      <vt:lpstr>COMMUNITY BOARD MEMBERS</vt:lpstr>
      <vt:lpstr>ANNUAL DAY OF GIVING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GENERATING GRASSROOTS FINANCIAL SUPPORT </dc:title>
  <cp:revision>1</cp:revision>
  <dcterms:modified xsi:type="dcterms:W3CDTF">2024-01-10T14:32:42Z</dcterms:modified>
</cp:coreProperties>
</file>