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8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0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0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2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4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8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B995-3AA2-4673-9F83-1E18699430A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87F6-6929-47D7-8D7E-4E5B3848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salampuru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,,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4117"/>
            <a:ext cx="9144000" cy="2513425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Presentation on animal </a:t>
            </a:r>
            <a:r>
              <a:rPr lang="en-US" b="1" dirty="0"/>
              <a:t>h</a:t>
            </a:r>
            <a:r>
              <a:rPr lang="en-US" b="1" dirty="0" smtClean="0"/>
              <a:t>ealth </a:t>
            </a:r>
            <a:r>
              <a:rPr lang="en-US" b="1" dirty="0" smtClean="0"/>
              <a:t>and diseases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Dr </a:t>
            </a:r>
            <a:r>
              <a:rPr lang="en-US" b="1" dirty="0" smtClean="0"/>
              <a:t>Mburu </a:t>
            </a:r>
            <a:r>
              <a:rPr lang="en-US" b="1" dirty="0" smtClean="0"/>
              <a:t>M.G</a:t>
            </a:r>
          </a:p>
          <a:p>
            <a:r>
              <a:rPr lang="en-US" b="1" dirty="0" smtClean="0"/>
              <a:t>UON,BVM</a:t>
            </a:r>
          </a:p>
          <a:p>
            <a:r>
              <a:rPr lang="en-US" b="1" dirty="0" smtClean="0">
                <a:hlinkClick r:id="rId2"/>
              </a:rPr>
              <a:t>masalampuru@gmail.com</a:t>
            </a:r>
            <a:r>
              <a:rPr lang="en-US" b="1" dirty="0" smtClean="0"/>
              <a:t>, 0659390154</a:t>
            </a:r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25" y="1017431"/>
            <a:ext cx="12247807" cy="260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397"/>
            <a:ext cx="12247807" cy="260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4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Mange in pigs</a:t>
            </a:r>
            <a:endParaRPr lang="en-ZA" sz="2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6" y="2235199"/>
            <a:ext cx="5849257" cy="3947885"/>
          </a:xfrm>
        </p:spPr>
      </p:pic>
    </p:spTree>
    <p:extLst>
      <p:ext uri="{BB962C8B-B14F-4D97-AF65-F5344CB8AC3E}">
        <p14:creationId xmlns:p14="http://schemas.microsoft.com/office/powerpoint/2010/main" val="3240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Mastitis </a:t>
            </a:r>
            <a:endParaRPr lang="en-ZA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2002971"/>
            <a:ext cx="8374743" cy="4855029"/>
          </a:xfrm>
        </p:spPr>
      </p:pic>
    </p:spTree>
    <p:extLst>
      <p:ext uri="{BB962C8B-B14F-4D97-AF65-F5344CB8AC3E}">
        <p14:creationId xmlns:p14="http://schemas.microsoft.com/office/powerpoint/2010/main" val="39881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Pneumonia</a:t>
            </a:r>
            <a:r>
              <a:rPr lang="en-US" dirty="0" smtClean="0"/>
              <a:t> 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82" y="1825625"/>
            <a:ext cx="7459436" cy="4351338"/>
          </a:xfrm>
        </p:spPr>
      </p:pic>
    </p:spTree>
    <p:extLst>
      <p:ext uri="{BB962C8B-B14F-4D97-AF65-F5344CB8AC3E}">
        <p14:creationId xmlns:p14="http://schemas.microsoft.com/office/powerpoint/2010/main" val="20642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Footrot </a:t>
            </a:r>
            <a:endParaRPr lang="en-ZA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4" y="2177144"/>
            <a:ext cx="7329715" cy="4252686"/>
          </a:xfrm>
        </p:spPr>
      </p:pic>
    </p:spTree>
    <p:extLst>
      <p:ext uri="{BB962C8B-B14F-4D97-AF65-F5344CB8AC3E}">
        <p14:creationId xmlns:p14="http://schemas.microsoft.com/office/powerpoint/2010/main" val="10805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Lumpy Skin Disease</a:t>
            </a:r>
            <a:endParaRPr lang="en-ZA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1" y="2058193"/>
            <a:ext cx="7794172" cy="4473235"/>
          </a:xfrm>
        </p:spPr>
      </p:pic>
    </p:spTree>
    <p:extLst>
      <p:ext uri="{BB962C8B-B14F-4D97-AF65-F5344CB8AC3E}">
        <p14:creationId xmlns:p14="http://schemas.microsoft.com/office/powerpoint/2010/main" val="42598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Pink eye( Moraxella Bovis)</a:t>
            </a:r>
            <a:endParaRPr lang="en-ZA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2220686"/>
            <a:ext cx="7649028" cy="3991427"/>
          </a:xfrm>
        </p:spPr>
      </p:pic>
    </p:spTree>
    <p:extLst>
      <p:ext uri="{BB962C8B-B14F-4D97-AF65-F5344CB8AC3E}">
        <p14:creationId xmlns:p14="http://schemas.microsoft.com/office/powerpoint/2010/main" val="4753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How to spot a sick chicken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media3.picsearch.com/is?BavnEbJRVl9xudsq-PSsruy6iP-Q-NysE5TDnMKhG94&amp;height=18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9" y="1690688"/>
            <a:ext cx="32480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ck broiler chi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16" y="1514475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ck broiler chi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32" y="1609724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ck broiler chi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4" y="3667125"/>
            <a:ext cx="3536577" cy="26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ick broiler chic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99" y="3846698"/>
            <a:ext cx="3047907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ead broiler chic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32" y="410863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Diseases prevention &amp; Management</a:t>
            </a:r>
            <a:endParaRPr lang="en-ZA" sz="28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acting</a:t>
            </a: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2656115"/>
            <a:ext cx="4557485" cy="35335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Long acting</a:t>
            </a:r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28" y="3150612"/>
            <a:ext cx="5471885" cy="3039051"/>
          </a:xfrm>
        </p:spPr>
      </p:pic>
    </p:spTree>
    <p:extLst>
      <p:ext uri="{BB962C8B-B14F-4D97-AF65-F5344CB8AC3E}">
        <p14:creationId xmlns:p14="http://schemas.microsoft.com/office/powerpoint/2010/main" val="31672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Footrot solution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Clinical signs</a:t>
            </a: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58058"/>
            <a:ext cx="5157787" cy="362982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 Footbath</a:t>
            </a:r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43" y="2858058"/>
            <a:ext cx="4809445" cy="3629828"/>
          </a:xfrm>
        </p:spPr>
      </p:pic>
    </p:spTree>
    <p:extLst>
      <p:ext uri="{BB962C8B-B14F-4D97-AF65-F5344CB8AC3E}">
        <p14:creationId xmlns:p14="http://schemas.microsoft.com/office/powerpoint/2010/main" val="32820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accent5"/>
                </a:solidFill>
              </a:rPr>
              <a:t>THANK YOU</a:t>
            </a:r>
            <a:endParaRPr lang="en-ZA" b="1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0" y="1825625"/>
            <a:ext cx="5138059" cy="5155746"/>
          </a:xfrm>
        </p:spPr>
      </p:pic>
    </p:spTree>
    <p:extLst>
      <p:ext uri="{BB962C8B-B14F-4D97-AF65-F5344CB8AC3E}">
        <p14:creationId xmlns:p14="http://schemas.microsoft.com/office/powerpoint/2010/main" val="22478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Animal Health Care (PAHC)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Appetite</a:t>
            </a:r>
          </a:p>
          <a:p>
            <a:r>
              <a:rPr lang="en-US" dirty="0"/>
              <a:t> </a:t>
            </a:r>
            <a:r>
              <a:rPr lang="en-US" dirty="0" smtClean="0"/>
              <a:t>Mucous membranes</a:t>
            </a:r>
          </a:p>
          <a:p>
            <a:r>
              <a:rPr lang="en-US" dirty="0" smtClean="0"/>
              <a:t>Vital parameters (TRP)</a:t>
            </a:r>
          </a:p>
          <a:p>
            <a:r>
              <a:rPr lang="en-US" dirty="0"/>
              <a:t> </a:t>
            </a:r>
            <a:r>
              <a:rPr lang="en-US" dirty="0" smtClean="0"/>
              <a:t>Skin coat</a:t>
            </a:r>
          </a:p>
          <a:p>
            <a:r>
              <a:rPr lang="en-US" dirty="0"/>
              <a:t> </a:t>
            </a:r>
            <a:r>
              <a:rPr lang="en-US" dirty="0" smtClean="0"/>
              <a:t>Lameness?</a:t>
            </a:r>
          </a:p>
          <a:p>
            <a:r>
              <a:rPr lang="en-US" dirty="0"/>
              <a:t> </a:t>
            </a:r>
            <a:r>
              <a:rPr lang="en-US" dirty="0" smtClean="0"/>
              <a:t>feces &amp; urine</a:t>
            </a:r>
          </a:p>
          <a:p>
            <a:r>
              <a:rPr lang="en-US" dirty="0"/>
              <a:t> </a:t>
            </a:r>
            <a:r>
              <a:rPr lang="en-US" dirty="0" smtClean="0"/>
              <a:t>Body condition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53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99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QUESTIONS??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Monitor animal health </a:t>
            </a:r>
            <a:endParaRPr lang="en-ZA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Rectal thermometer</a:t>
            </a: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Stethoscope</a:t>
            </a:r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06" y="3423444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31020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Animal diseases </a:t>
            </a:r>
            <a:endParaRPr lang="en-ZA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Notifiable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Non controlled</a:t>
            </a:r>
          </a:p>
          <a:p>
            <a:endParaRPr lang="en-US" dirty="0"/>
          </a:p>
          <a:p>
            <a:r>
              <a:rPr lang="en-US" dirty="0" smtClean="0"/>
              <a:t>Zoonotic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7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Common animal diseases in production animals</a:t>
            </a:r>
            <a:endParaRPr lang="en-ZA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Foot and Mouth Disease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Brucellosis ( Contagious abortion, B. melitensis, abortus, ovis)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Tick borne ( Heartwater by R. ruminantium, red water by Babesia </a:t>
            </a:r>
            <a:r>
              <a:rPr lang="en-US" dirty="0" err="1" smtClean="0"/>
              <a:t>spp</a:t>
            </a:r>
            <a:r>
              <a:rPr lang="en-US" dirty="0" smtClean="0"/>
              <a:t> , verminous etc)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Pneumonia ( pasteurella, mycoplasma etc)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Footrot ( footbaths, copper sulphate)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Mastitis ( Clinical vs subclinical, coliform mastitis 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eye infections ( Pink eye)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Mange ( Demodex, Sacorptes, Psoroptes)</a:t>
            </a:r>
          </a:p>
          <a:p>
            <a:pPr>
              <a:buFont typeface="Courier New" panose="02070309020205020404" pitchFamily="49" charset="0"/>
              <a:buChar char="o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97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Clostridial ( Black leg, Pulpy kidney, tetanus etc)</a:t>
            </a:r>
          </a:p>
          <a:p>
            <a:r>
              <a:rPr lang="en-US" dirty="0"/>
              <a:t> </a:t>
            </a:r>
            <a:r>
              <a:rPr lang="en-US" dirty="0" smtClean="0"/>
              <a:t> African Swine fever</a:t>
            </a:r>
          </a:p>
          <a:p>
            <a:r>
              <a:rPr lang="en-US" dirty="0"/>
              <a:t> </a:t>
            </a:r>
            <a:r>
              <a:rPr lang="en-US" dirty="0" smtClean="0"/>
              <a:t>Lumpy skin Disease (LSD)</a:t>
            </a:r>
          </a:p>
          <a:p>
            <a:r>
              <a:rPr lang="en-US" dirty="0"/>
              <a:t> </a:t>
            </a:r>
            <a:r>
              <a:rPr lang="en-US" dirty="0" smtClean="0"/>
              <a:t>Helminths </a:t>
            </a:r>
          </a:p>
          <a:p>
            <a:r>
              <a:rPr lang="en-US" dirty="0"/>
              <a:t> </a:t>
            </a:r>
            <a:r>
              <a:rPr lang="en-US" dirty="0" smtClean="0"/>
              <a:t>Blue tongue </a:t>
            </a:r>
          </a:p>
          <a:p>
            <a:r>
              <a:rPr lang="en-US" dirty="0"/>
              <a:t> </a:t>
            </a:r>
            <a:r>
              <a:rPr lang="en-US" dirty="0" smtClean="0"/>
              <a:t>Coccidiosis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10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2418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Presentation of animal diseases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FMD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1825625"/>
            <a:ext cx="7155543" cy="4351338"/>
          </a:xfrm>
        </p:spPr>
      </p:pic>
    </p:spTree>
    <p:extLst>
      <p:ext uri="{BB962C8B-B14F-4D97-AF65-F5344CB8AC3E}">
        <p14:creationId xmlns:p14="http://schemas.microsoft.com/office/powerpoint/2010/main" val="11975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Frothy nasal discharge due to Heartwater</a:t>
            </a:r>
            <a:endParaRPr lang="en-ZA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3" y="1690688"/>
            <a:ext cx="6589487" cy="4811712"/>
          </a:xfrm>
        </p:spPr>
      </p:pic>
    </p:spTree>
    <p:extLst>
      <p:ext uri="{BB962C8B-B14F-4D97-AF65-F5344CB8AC3E}">
        <p14:creationId xmlns:p14="http://schemas.microsoft.com/office/powerpoint/2010/main" val="8888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Lateral flexion</a:t>
            </a:r>
            <a:endParaRPr lang="en-ZA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690688"/>
            <a:ext cx="7213600" cy="4637541"/>
          </a:xfrm>
        </p:spPr>
      </p:pic>
    </p:spTree>
    <p:extLst>
      <p:ext uri="{BB962C8B-B14F-4D97-AF65-F5344CB8AC3E}">
        <p14:creationId xmlns:p14="http://schemas.microsoft.com/office/powerpoint/2010/main" val="26186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