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y="6858000" cx="12192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11" Type="http://schemas.openxmlformats.org/officeDocument/2006/relationships/slide" Target="slides/slide8.xml"/><Relationship Id="rId22" Type="http://schemas.openxmlformats.org/officeDocument/2006/relationships/slide" Target="slides/slide19.xml"/><Relationship Id="rId10" Type="http://schemas.openxmlformats.org/officeDocument/2006/relationships/slide" Target="slides/slide7.xml"/><Relationship Id="rId21" Type="http://schemas.openxmlformats.org/officeDocument/2006/relationships/slide" Target="slides/slide18.xml"/><Relationship Id="rId13" Type="http://schemas.openxmlformats.org/officeDocument/2006/relationships/slide" Target="slides/slide10.xml"/><Relationship Id="rId12" Type="http://schemas.openxmlformats.org/officeDocument/2006/relationships/slide" Target="slides/slide9.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slide" Target="slides/slide1.xml"/><Relationship Id="rId9" Type="http://schemas.openxmlformats.org/officeDocument/2006/relationships/slide" Target="slides/slide6.xml"/><Relationship Id="rId15" Type="http://schemas.openxmlformats.org/officeDocument/2006/relationships/slide" Target="slides/slide12.xml"/><Relationship Id="rId14" Type="http://schemas.openxmlformats.org/officeDocument/2006/relationships/slide" Target="slides/slide11.xml"/><Relationship Id="rId17" Type="http://schemas.openxmlformats.org/officeDocument/2006/relationships/slide" Target="slides/slide14.xml"/><Relationship Id="rId16" Type="http://schemas.openxmlformats.org/officeDocument/2006/relationships/slide" Target="slides/slide13.xml"/><Relationship Id="rId5" Type="http://schemas.openxmlformats.org/officeDocument/2006/relationships/slide" Target="slides/slide2.xml"/><Relationship Id="rId19" Type="http://schemas.openxmlformats.org/officeDocument/2006/relationships/slide" Target="slides/slide16.xml"/><Relationship Id="rId6" Type="http://schemas.openxmlformats.org/officeDocument/2006/relationships/slide" Target="slides/slide3.xml"/><Relationship Id="rId18" Type="http://schemas.openxmlformats.org/officeDocument/2006/relationships/slide" Target="slides/slide15.xml"/><Relationship Id="rId7" Type="http://schemas.openxmlformats.org/officeDocument/2006/relationships/slide" Target="slides/slide4.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rcRect b="3795"/>
          <a:stretch>
            <a:fillRect/>
          </a:stretch>
        </p:blipFill>
        <p:spPr>
          <a:xfrm>
            <a:off x="0" y="260350"/>
            <a:ext cx="12192000" cy="6597650"/>
          </a:xfrm>
          <a:prstGeom prst="rect">
            <a:avLst/>
          </a:prstGeom>
          <a:noFill/>
          <a:ln w="9525">
            <a:noFill/>
          </a:ln>
        </p:spPr>
      </p:pic>
      <p:sp>
        <p:nvSpPr>
          <p:cNvPr id="2051" name="Rectangle 3"/>
          <p:cNvSpPr>
            <a:spLocks noGrp="1" noChangeArrowheads="1"/>
          </p:cNvSpPr>
          <p:nvPr>
            <p:ph type="ctrTitle"/>
          </p:nvPr>
        </p:nvSpPr>
        <p:spPr>
          <a:xfrm>
            <a:off x="624417" y="620713"/>
            <a:ext cx="10943167" cy="1082675"/>
          </a:xfrm>
        </p:spPr>
        <p:txBody>
          <a:bodyPr/>
          <a:lstStyle>
            <a:lvl1pP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1843088"/>
            <a:ext cx="10949517" cy="981075"/>
          </a:xfrm>
        </p:spPr>
        <p:txBody>
          <a:bodyPr/>
          <a:lstStyle>
            <a:lvl1pPr marL="0" indent="0">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B3DEEA14-31FB-6340-AD11-723851C0B259}"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733854D9-8F59-8540-916E-CE172D0C8B81}"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B3DEEA14-31FB-6340-AD11-723851C0B259}"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733854D9-8F59-8540-916E-CE172D0C8B81}"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B3DEEA14-31FB-6340-AD11-723851C0B259}"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733854D9-8F59-8540-916E-CE172D0C8B81}"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B3DEEA14-31FB-6340-AD11-723851C0B259}"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733854D9-8F59-8540-916E-CE172D0C8B81}"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B3DEEA14-31FB-6340-AD11-723851C0B259}"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733854D9-8F59-8540-916E-CE172D0C8B81}"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B3DEEA14-31FB-6340-AD11-723851C0B259}"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733854D9-8F59-8540-916E-CE172D0C8B81}"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B3DEEA14-31FB-6340-AD11-723851C0B259}"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733854D9-8F59-8540-916E-CE172D0C8B81}"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B3DEEA14-31FB-6340-AD11-723851C0B259}"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733854D9-8F59-8540-916E-CE172D0C8B81}"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B3DEEA14-31FB-6340-AD11-723851C0B259}"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733854D9-8F59-8540-916E-CE172D0C8B81}"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B3DEEA14-31FB-6340-AD11-723851C0B259}"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733854D9-8F59-8540-916E-CE172D0C8B81}"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B3DEEA14-31FB-6340-AD11-723851C0B259}"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733854D9-8F59-8540-916E-CE172D0C8B81}"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2"/>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B3DEEA14-31FB-6340-AD11-723851C0B259}"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733854D9-8F59-8540-916E-CE172D0C8B8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solidFill>
                  <a:schemeClr val="accent5"/>
                </a:solidFill>
              </a:rPr>
              <a:t>INNOVATION AND AGRICULTURE </a:t>
            </a:r>
            <a:endParaRPr lang="en-US"/>
          </a:p>
        </p:txBody>
      </p:sp>
      <p:sp>
        <p:nvSpPr>
          <p:cNvPr id="3" name="Subtitle 2"/>
          <p:cNvSpPr>
            <a:spLocks noGrp="1"/>
          </p:cNvSpPr>
          <p:nvPr>
            <p:ph type="subTitle" idx="1"/>
          </p:nvPr>
        </p:nvSpPr>
        <p:spPr>
          <a:xfrm>
            <a:off x="1470212" y="3530320"/>
            <a:ext cx="9144000" cy="1655762"/>
          </a:xfrm>
        </p:spPr>
        <p:txBody>
          <a:bodyPr/>
          <a:lstStyle/>
          <a:p>
            <a:endParaRPr lang="en-US" i="1"/>
          </a:p>
          <a:p>
            <a:r>
              <a:rPr lang="en-US" i="1"/>
              <a:t>The power of Expere</a:t>
            </a:r>
            <a:r>
              <a:rPr lang="en-ZA" altLang="en-US" i="1"/>
              <a:t>me</a:t>
            </a:r>
            <a:r>
              <a:rPr lang="en-US" i="1"/>
              <a:t>ntial learning !!</a:t>
            </a:r>
            <a:endParaRPr lang="en-US" i="1"/>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a:solidFill>
                  <a:schemeClr val="accent6">
                    <a:lumMod val="50000"/>
                  </a:schemeClr>
                </a:solidFill>
              </a:rPr>
              <a:t>INCUBATION PHASE</a:t>
            </a:r>
            <a:endParaRPr lang="en-US">
              <a:solidFill>
                <a:schemeClr val="accent6">
                  <a:lumMod val="50000"/>
                </a:schemeClr>
              </a:solidFill>
            </a:endParaRPr>
          </a:p>
        </p:txBody>
      </p:sp>
      <p:pic>
        <p:nvPicPr>
          <p:cNvPr id="4" name="Picture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1538605"/>
            <a:ext cx="6096000" cy="5319395"/>
          </a:xfrm>
        </p:spPr>
      </p:pic>
      <p:pic>
        <p:nvPicPr>
          <p:cNvPr id="5"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9030" y="1538754"/>
            <a:ext cx="6275294" cy="53192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494" y="0"/>
            <a:ext cx="10515600" cy="1325563"/>
          </a:xfrm>
        </p:spPr>
        <p:txBody>
          <a:bodyPr/>
          <a:lstStyle/>
          <a:p>
            <a:r>
              <a:rPr lang="en-US">
                <a:solidFill>
                  <a:schemeClr val="accent6">
                    <a:lumMod val="50000"/>
                  </a:schemeClr>
                </a:solidFill>
              </a:rPr>
              <a:t>CROPPING HOUSE</a:t>
            </a:r>
            <a:endParaRPr lang="en-US">
              <a:solidFill>
                <a:schemeClr val="accent6">
                  <a:lumMod val="50000"/>
                </a:schemeClr>
              </a:solidFill>
            </a:endParaRPr>
          </a:p>
        </p:txBody>
      </p:sp>
      <p:pic>
        <p:nvPicPr>
          <p:cNvPr id="4" name="Picture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961029" y="1325563"/>
            <a:ext cx="8269941" cy="5546727"/>
          </a:xfrm>
        </p:spPr>
      </p:pic>
    </p:spTree>
  </p:cSld>
  <p:clrMapOvr>
    <a:masterClrMapping/>
  </p:clrMapOvr>
  <mc:AlternateContent xmlns:mc="http://schemas.openxmlformats.org/markup-compatibility/2006">
    <mc:Choice xmlns:p14="http://schemas.microsoft.com/office/powerpoint/2010/main" Requires="p14">
      <p:transition spd="slow" p14:dur="1000">
        <p:push dir="u"/>
      </p:transition>
    </mc:Choice>
    <mc:Fallback>
      <p:transition spd="slow">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ZA" altLang="en-US"/>
              <a:t>COMPLIENCE</a:t>
            </a:r>
            <a:endParaRPr lang="en-ZA" altLang="en-US"/>
          </a:p>
        </p:txBody>
      </p:sp>
      <p:sp>
        <p:nvSpPr>
          <p:cNvPr id="3" name="Content Placeholder 2"/>
          <p:cNvSpPr>
            <a:spLocks noGrp="1"/>
          </p:cNvSpPr>
          <p:nvPr>
            <p:ph idx="1"/>
          </p:nvPr>
        </p:nvSpPr>
        <p:spPr/>
        <p:txBody>
          <a:bodyPr/>
          <a:p>
            <a:r>
              <a:rPr lang="en-ZA" altLang="en-US"/>
              <a:t>I involved inspectors who are experts in this field</a:t>
            </a:r>
            <a:endParaRPr lang="en-ZA" altLang="en-US"/>
          </a:p>
          <a:p>
            <a:r>
              <a:rPr lang="en-ZA" altLang="en-US"/>
              <a:t>I attended Hazard Analysis Critical &amp; Control Point (HACCP) which ensures that there are good safety management system, which is in line with the regulation 638- Foodstuff Cosmetics and Disinfectant Act (FCD Act)</a:t>
            </a:r>
            <a:endParaRPr lang="en-ZA"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ZA" altLang="en-US"/>
              <a:t>CONT...</a:t>
            </a:r>
            <a:endParaRPr lang="en-ZA" altLang="en-US"/>
          </a:p>
        </p:txBody>
      </p:sp>
      <p:pic>
        <p:nvPicPr>
          <p:cNvPr id="6" name="Content Placeholder 5"/>
          <p:cNvPicPr>
            <a:picLocks noChangeAspect="1"/>
          </p:cNvPicPr>
          <p:nvPr>
            <p:ph sz="half" idx="1"/>
          </p:nvPr>
        </p:nvPicPr>
        <p:blipFill>
          <a:blip r:embed="rId1"/>
          <a:stretch>
            <a:fillRect/>
          </a:stretch>
        </p:blipFill>
        <p:spPr>
          <a:xfrm>
            <a:off x="934720" y="953135"/>
            <a:ext cx="4224020" cy="5245100"/>
          </a:xfrm>
          <a:prstGeom prst="rect">
            <a:avLst/>
          </a:prstGeom>
        </p:spPr>
      </p:pic>
      <p:pic>
        <p:nvPicPr>
          <p:cNvPr id="7" name="Content Placeholder 6"/>
          <p:cNvPicPr>
            <a:picLocks noChangeAspect="1"/>
          </p:cNvPicPr>
          <p:nvPr>
            <p:ph sz="half" idx="2"/>
          </p:nvPr>
        </p:nvPicPr>
        <p:blipFill>
          <a:blip r:embed="rId2"/>
          <a:stretch>
            <a:fillRect/>
          </a:stretch>
        </p:blipFill>
        <p:spPr>
          <a:xfrm>
            <a:off x="5725160" y="952500"/>
            <a:ext cx="4747895" cy="52660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111"/>
            <a:ext cx="10515600" cy="938865"/>
          </a:xfrm>
        </p:spPr>
        <p:txBody>
          <a:bodyPr>
            <a:normAutofit fontScale="90000"/>
          </a:bodyPr>
          <a:lstStyle/>
          <a:p>
            <a:r>
              <a:rPr lang="en-US">
                <a:solidFill>
                  <a:schemeClr val="accent6">
                    <a:lumMod val="50000"/>
                  </a:schemeClr>
                </a:solidFill>
              </a:rPr>
              <a:t>MCHE OYSTER MUSHROOM</a:t>
            </a:r>
            <a:r>
              <a:rPr lang="en-ZA" altLang="en-US">
                <a:solidFill>
                  <a:schemeClr val="accent6">
                    <a:lumMod val="50000"/>
                  </a:schemeClr>
                </a:solidFill>
              </a:rPr>
              <a:t>S </a:t>
            </a:r>
            <a:r>
              <a:rPr lang="en-US">
                <a:solidFill>
                  <a:schemeClr val="accent6">
                    <a:lumMod val="50000"/>
                  </a:schemeClr>
                </a:solidFill>
              </a:rPr>
              <a:t>TO </a:t>
            </a:r>
            <a:r>
              <a:rPr lang="en-ZA" altLang="en-US">
                <a:solidFill>
                  <a:schemeClr val="accent6">
                    <a:lumMod val="50000"/>
                  </a:schemeClr>
                </a:solidFill>
              </a:rPr>
              <a:t>THE MARKET</a:t>
            </a:r>
            <a:r>
              <a:rPr lang="en-US">
                <a:solidFill>
                  <a:schemeClr val="accent6">
                    <a:lumMod val="50000"/>
                  </a:schemeClr>
                </a:solidFill>
              </a:rPr>
              <a:t>!!</a:t>
            </a:r>
            <a:endParaRPr lang="en-US">
              <a:solidFill>
                <a:schemeClr val="accent6">
                  <a:lumMod val="50000"/>
                </a:schemeClr>
              </a:solidFill>
            </a:endParaRPr>
          </a:p>
        </p:txBody>
      </p:sp>
      <p:pic>
        <p:nvPicPr>
          <p:cNvPr id="4" name="Picture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71948" y="1320238"/>
            <a:ext cx="5801784" cy="5537761"/>
          </a:xfrm>
        </p:spPr>
      </p:pic>
      <p:pic>
        <p:nvPicPr>
          <p:cNvPr id="5"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9835" y="1320237"/>
            <a:ext cx="6734113" cy="55377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ZA" altLang="en-US"/>
              <a:t>BENEFITS OF OYSTER MUSHROOMS</a:t>
            </a:r>
            <a:endParaRPr lang="en-ZA" altLang="en-US"/>
          </a:p>
        </p:txBody>
      </p:sp>
      <p:sp>
        <p:nvSpPr>
          <p:cNvPr id="3" name="Content Placeholder 2"/>
          <p:cNvSpPr>
            <a:spLocks noGrp="1"/>
          </p:cNvSpPr>
          <p:nvPr>
            <p:ph idx="1"/>
          </p:nvPr>
        </p:nvSpPr>
        <p:spPr/>
        <p:txBody>
          <a:bodyPr/>
          <a:p>
            <a:r>
              <a:rPr lang="en-ZA" altLang="en-US"/>
              <a:t>Prevents osteoporosis and arthritis.</a:t>
            </a:r>
            <a:endParaRPr lang="en-ZA" altLang="en-US"/>
          </a:p>
          <a:p>
            <a:r>
              <a:rPr lang="en-ZA" altLang="en-US"/>
              <a:t>Boost vitamin D levels.</a:t>
            </a:r>
            <a:endParaRPr lang="en-ZA" altLang="en-US"/>
          </a:p>
          <a:p>
            <a:r>
              <a:rPr lang="en-ZA" altLang="en-US"/>
              <a:t>Help maintain blood pressure</a:t>
            </a:r>
            <a:endParaRPr lang="en-ZA" altLang="en-US"/>
          </a:p>
          <a:p>
            <a:r>
              <a:rPr lang="en-ZA" altLang="en-US"/>
              <a:t>Lower bad cholesterol levels</a:t>
            </a:r>
            <a:endParaRPr lang="en-ZA" altLang="en-US"/>
          </a:p>
          <a:p>
            <a:r>
              <a:rPr lang="en-ZA" altLang="en-US"/>
              <a:t>May prevent anemia</a:t>
            </a:r>
            <a:endParaRPr lang="en-ZA" altLang="en-US"/>
          </a:p>
          <a:p>
            <a:r>
              <a:rPr lang="en-ZA" altLang="en-US"/>
              <a:t>Rich in antioxidants</a:t>
            </a:r>
            <a:endParaRPr lang="en-ZA" altLang="en-US"/>
          </a:p>
          <a:p>
            <a:r>
              <a:rPr lang="en-ZA" altLang="en-US"/>
              <a:t>Provide protection against cancer</a:t>
            </a:r>
            <a:endParaRPr lang="en-ZA" altLang="en-US"/>
          </a:p>
          <a:p>
            <a:r>
              <a:rPr lang="en-ZA" altLang="en-US"/>
              <a:t>Boost bone mineral density</a:t>
            </a:r>
            <a:endParaRPr lang="en-ZA"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ZA" altLang="en-US"/>
              <a:t>CONT...</a:t>
            </a:r>
            <a:endParaRPr lang="en-ZA" altLang="en-US"/>
          </a:p>
        </p:txBody>
      </p:sp>
      <p:sp>
        <p:nvSpPr>
          <p:cNvPr id="3" name="Content Placeholder 2"/>
          <p:cNvSpPr>
            <a:spLocks noGrp="1"/>
          </p:cNvSpPr>
          <p:nvPr>
            <p:ph idx="1"/>
          </p:nvPr>
        </p:nvSpPr>
        <p:spPr/>
        <p:txBody>
          <a:bodyPr/>
          <a:p>
            <a:r>
              <a:rPr lang="en-ZA" altLang="en-US"/>
              <a:t>Considering the health benefits and nutrients of mushrooms, i wish mushrooms can be added in the school nutrition and also in hospitals.</a:t>
            </a:r>
            <a:endParaRPr lang="en-ZA"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6">
                    <a:lumMod val="50000"/>
                  </a:schemeClr>
                </a:solidFill>
              </a:rPr>
              <a:t>BY WORKING TOGETHER WE CAN CREATE A BRIGHT FUTURE!!!!</a:t>
            </a:r>
            <a:endParaRPr lang="en-US">
              <a:solidFill>
                <a:schemeClr val="accent6">
                  <a:lumMod val="50000"/>
                </a:schemeClr>
              </a:solidFill>
            </a:endParaRPr>
          </a:p>
        </p:txBody>
      </p:sp>
      <p:sp>
        <p:nvSpPr>
          <p:cNvPr id="3" name="Content Placeholder 2"/>
          <p:cNvSpPr>
            <a:spLocks noGrp="1"/>
          </p:cNvSpPr>
          <p:nvPr>
            <p:ph idx="1"/>
          </p:nvPr>
        </p:nvSpPr>
        <p:spPr/>
        <p:txBody>
          <a:bodyPr/>
          <a:lstStyle/>
          <a:p>
            <a:pPr marL="0" indent="0">
              <a:buNone/>
            </a:pPr>
            <a:r>
              <a:rPr lang="en-US"/>
              <a:t>The process of innovation and agriculture may be time-consuming and difficult, but the rewards are worth it.</a:t>
            </a:r>
            <a:endParaRPr lang="en-US"/>
          </a:p>
          <a:p>
            <a:pPr marL="0" indent="0">
              <a:buNone/>
            </a:pPr>
            <a:r>
              <a:rPr lang="en-US"/>
              <a:t> By investing in innovation, we can reap the benefits of higher yields, better quality products, and a more sustainable future. The time and effort required to innovate are nothing compared to the benefits that we can reap as a society.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3">
                                            <p:txEl>
                                              <p:pRg st="0" end="0"/>
                                            </p:txEl>
                                          </p:spTgt>
                                        </p:tgtEl>
                                      </p:cBhvr>
                                    </p:animEffect>
                                    <p:anim calcmode="lin" valueType="num">
                                      <p:cBhvr>
                                        <p:cTn id="7" dur="1822" tmFilter="0,0; 0.14,0.31; 0.43,0.73; 0.71,0.91; 1.0,1.0">
                                          <p:stCondLst>
                                            <p:cond delay="0"/>
                                          </p:stCondLst>
                                        </p:cTn>
                                        <p:tgtEl>
                                          <p:spTgt spid="3">
                                            <p:txEl>
                                              <p:pRg st="0" end="0"/>
                                            </p:txEl>
                                          </p:spTgt>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3">
                                            <p:txEl>
                                              <p:pRg st="0" end="0"/>
                                            </p:txEl>
                                          </p:spTgt>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3">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3">
                                            <p:txEl>
                                              <p:pRg st="0" end="0"/>
                                            </p:txEl>
                                          </p:spTgt>
                                        </p:tgtEl>
                                        <p:attrNameLst>
                                          <p:attrName>ppt_y</p:attrName>
                                        </p:attrNameLst>
                                      </p:cBhvr>
                                      <p:tavLst>
                                        <p:tav tm="0">
                                          <p:val>
                                            <p:strVal val="ppt_y"/>
                                          </p:val>
                                        </p:tav>
                                        <p:tav tm="100000">
                                          <p:val>
                                            <p:strVal val="ppt_y+ppt_h"/>
                                          </p:val>
                                        </p:tav>
                                      </p:tavLst>
                                    </p:anim>
                                    <p:animScale>
                                      <p:cBhvr>
                                        <p:cTn id="14" dur="26">
                                          <p:stCondLst>
                                            <p:cond delay="620"/>
                                          </p:stCondLst>
                                        </p:cTn>
                                        <p:tgtEl>
                                          <p:spTgt spid="3">
                                            <p:txEl>
                                              <p:pRg st="0" end="0"/>
                                            </p:txEl>
                                          </p:spTgt>
                                        </p:tgtEl>
                                      </p:cBhvr>
                                      <p:to x="100000" y="60000"/>
                                    </p:animScale>
                                    <p:animScale>
                                      <p:cBhvr>
                                        <p:cTn id="15" dur="166" decel="50000">
                                          <p:stCondLst>
                                            <p:cond delay="646"/>
                                          </p:stCondLst>
                                        </p:cTn>
                                        <p:tgtEl>
                                          <p:spTgt spid="3">
                                            <p:txEl>
                                              <p:pRg st="0" end="0"/>
                                            </p:txEl>
                                          </p:spTgt>
                                        </p:tgtEl>
                                      </p:cBhvr>
                                      <p:to x="100000" y="100000"/>
                                    </p:animScale>
                                    <p:animScale>
                                      <p:cBhvr>
                                        <p:cTn id="16" dur="26">
                                          <p:stCondLst>
                                            <p:cond delay="1312"/>
                                          </p:stCondLst>
                                        </p:cTn>
                                        <p:tgtEl>
                                          <p:spTgt spid="3">
                                            <p:txEl>
                                              <p:pRg st="0" end="0"/>
                                            </p:txEl>
                                          </p:spTgt>
                                        </p:tgtEl>
                                      </p:cBhvr>
                                      <p:to x="100000" y="80000"/>
                                    </p:animScale>
                                    <p:animScale>
                                      <p:cBhvr>
                                        <p:cTn id="17" dur="166" decel="50000">
                                          <p:stCondLst>
                                            <p:cond delay="1338"/>
                                          </p:stCondLst>
                                        </p:cTn>
                                        <p:tgtEl>
                                          <p:spTgt spid="3">
                                            <p:txEl>
                                              <p:pRg st="0" end="0"/>
                                            </p:txEl>
                                          </p:spTgt>
                                        </p:tgtEl>
                                      </p:cBhvr>
                                      <p:to x="100000" y="100000"/>
                                    </p:animScale>
                                    <p:animScale>
                                      <p:cBhvr>
                                        <p:cTn id="18" dur="26">
                                          <p:stCondLst>
                                            <p:cond delay="1642"/>
                                          </p:stCondLst>
                                        </p:cTn>
                                        <p:tgtEl>
                                          <p:spTgt spid="3">
                                            <p:txEl>
                                              <p:pRg st="0" end="0"/>
                                            </p:txEl>
                                          </p:spTgt>
                                        </p:tgtEl>
                                      </p:cBhvr>
                                      <p:to x="100000" y="90000"/>
                                    </p:animScale>
                                    <p:animScale>
                                      <p:cBhvr>
                                        <p:cTn id="19" dur="166" decel="50000">
                                          <p:stCondLst>
                                            <p:cond delay="1668"/>
                                          </p:stCondLst>
                                        </p:cTn>
                                        <p:tgtEl>
                                          <p:spTgt spid="3">
                                            <p:txEl>
                                              <p:pRg st="0" end="0"/>
                                            </p:txEl>
                                          </p:spTgt>
                                        </p:tgtEl>
                                      </p:cBhvr>
                                      <p:to x="100000" y="100000"/>
                                    </p:animScale>
                                    <p:animScale>
                                      <p:cBhvr>
                                        <p:cTn id="20" dur="26">
                                          <p:stCondLst>
                                            <p:cond delay="1808"/>
                                          </p:stCondLst>
                                        </p:cTn>
                                        <p:tgtEl>
                                          <p:spTgt spid="3">
                                            <p:txEl>
                                              <p:pRg st="0" end="0"/>
                                            </p:txEl>
                                          </p:spTgt>
                                        </p:tgtEl>
                                      </p:cBhvr>
                                      <p:to x="100000" y="95000"/>
                                    </p:animScale>
                                    <p:animScale>
                                      <p:cBhvr>
                                        <p:cTn id="21" dur="166" decel="50000">
                                          <p:stCondLst>
                                            <p:cond delay="1834"/>
                                          </p:stCondLst>
                                        </p:cTn>
                                        <p:tgtEl>
                                          <p:spTgt spid="3">
                                            <p:txEl>
                                              <p:pRg st="0" end="0"/>
                                            </p:txEl>
                                          </p:spTgt>
                                        </p:tgtEl>
                                      </p:cBhvr>
                                      <p:to x="100000" y="100000"/>
                                    </p:animScale>
                                    <p:set>
                                      <p:cBhvr>
                                        <p:cTn id="2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grpId="0" nodeType="clickEffect">
                                  <p:stCondLst>
                                    <p:cond delay="0"/>
                                  </p:stCondLst>
                                  <p:childTnLst>
                                    <p:animEffect transition="out" filter="wipe(down)">
                                      <p:cBhvr>
                                        <p:cTn id="26" dur="180" accel="50000">
                                          <p:stCondLst>
                                            <p:cond delay="1820"/>
                                          </p:stCondLst>
                                        </p:cTn>
                                        <p:tgtEl>
                                          <p:spTgt spid="3">
                                            <p:txEl>
                                              <p:pRg st="1" end="1"/>
                                            </p:txEl>
                                          </p:spTgt>
                                        </p:tgtEl>
                                      </p:cBhvr>
                                    </p:animEffect>
                                    <p:anim calcmode="lin" valueType="num">
                                      <p:cBhvr>
                                        <p:cTn id="27" dur="1822" tmFilter="0,0; 0.14,0.31; 0.43,0.73; 0.71,0.91; 1.0,1.0">
                                          <p:stCondLst>
                                            <p:cond delay="0"/>
                                          </p:stCondLst>
                                        </p:cTn>
                                        <p:tgtEl>
                                          <p:spTgt spid="3">
                                            <p:txEl>
                                              <p:pRg st="1" end="1"/>
                                            </p:txEl>
                                          </p:spTgt>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3">
                                            <p:txEl>
                                              <p:pRg st="1" end="1"/>
                                            </p:txEl>
                                          </p:spTgt>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3">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3">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3">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3">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3">
                                            <p:txEl>
                                              <p:pRg st="1" end="1"/>
                                            </p:txEl>
                                          </p:spTgt>
                                        </p:tgtEl>
                                        <p:attrNameLst>
                                          <p:attrName>ppt_y</p:attrName>
                                        </p:attrNameLst>
                                      </p:cBhvr>
                                      <p:tavLst>
                                        <p:tav tm="0">
                                          <p:val>
                                            <p:strVal val="ppt_y"/>
                                          </p:val>
                                        </p:tav>
                                        <p:tav tm="100000">
                                          <p:val>
                                            <p:strVal val="ppt_y+ppt_h"/>
                                          </p:val>
                                        </p:tav>
                                      </p:tavLst>
                                    </p:anim>
                                    <p:animScale>
                                      <p:cBhvr>
                                        <p:cTn id="34" dur="26">
                                          <p:stCondLst>
                                            <p:cond delay="620"/>
                                          </p:stCondLst>
                                        </p:cTn>
                                        <p:tgtEl>
                                          <p:spTgt spid="3">
                                            <p:txEl>
                                              <p:pRg st="1" end="1"/>
                                            </p:txEl>
                                          </p:spTgt>
                                        </p:tgtEl>
                                      </p:cBhvr>
                                      <p:to x="100000" y="60000"/>
                                    </p:animScale>
                                    <p:animScale>
                                      <p:cBhvr>
                                        <p:cTn id="35" dur="166" decel="50000">
                                          <p:stCondLst>
                                            <p:cond delay="646"/>
                                          </p:stCondLst>
                                        </p:cTn>
                                        <p:tgtEl>
                                          <p:spTgt spid="3">
                                            <p:txEl>
                                              <p:pRg st="1" end="1"/>
                                            </p:txEl>
                                          </p:spTgt>
                                        </p:tgtEl>
                                      </p:cBhvr>
                                      <p:to x="100000" y="100000"/>
                                    </p:animScale>
                                    <p:animScale>
                                      <p:cBhvr>
                                        <p:cTn id="36" dur="26">
                                          <p:stCondLst>
                                            <p:cond delay="1312"/>
                                          </p:stCondLst>
                                        </p:cTn>
                                        <p:tgtEl>
                                          <p:spTgt spid="3">
                                            <p:txEl>
                                              <p:pRg st="1" end="1"/>
                                            </p:txEl>
                                          </p:spTgt>
                                        </p:tgtEl>
                                      </p:cBhvr>
                                      <p:to x="100000" y="80000"/>
                                    </p:animScale>
                                    <p:animScale>
                                      <p:cBhvr>
                                        <p:cTn id="37" dur="166" decel="50000">
                                          <p:stCondLst>
                                            <p:cond delay="1338"/>
                                          </p:stCondLst>
                                        </p:cTn>
                                        <p:tgtEl>
                                          <p:spTgt spid="3">
                                            <p:txEl>
                                              <p:pRg st="1" end="1"/>
                                            </p:txEl>
                                          </p:spTgt>
                                        </p:tgtEl>
                                      </p:cBhvr>
                                      <p:to x="100000" y="100000"/>
                                    </p:animScale>
                                    <p:animScale>
                                      <p:cBhvr>
                                        <p:cTn id="38" dur="26">
                                          <p:stCondLst>
                                            <p:cond delay="1642"/>
                                          </p:stCondLst>
                                        </p:cTn>
                                        <p:tgtEl>
                                          <p:spTgt spid="3">
                                            <p:txEl>
                                              <p:pRg st="1" end="1"/>
                                            </p:txEl>
                                          </p:spTgt>
                                        </p:tgtEl>
                                      </p:cBhvr>
                                      <p:to x="100000" y="90000"/>
                                    </p:animScale>
                                    <p:animScale>
                                      <p:cBhvr>
                                        <p:cTn id="39" dur="166" decel="50000">
                                          <p:stCondLst>
                                            <p:cond delay="1668"/>
                                          </p:stCondLst>
                                        </p:cTn>
                                        <p:tgtEl>
                                          <p:spTgt spid="3">
                                            <p:txEl>
                                              <p:pRg st="1" end="1"/>
                                            </p:txEl>
                                          </p:spTgt>
                                        </p:tgtEl>
                                      </p:cBhvr>
                                      <p:to x="100000" y="100000"/>
                                    </p:animScale>
                                    <p:animScale>
                                      <p:cBhvr>
                                        <p:cTn id="40" dur="26">
                                          <p:stCondLst>
                                            <p:cond delay="1808"/>
                                          </p:stCondLst>
                                        </p:cTn>
                                        <p:tgtEl>
                                          <p:spTgt spid="3">
                                            <p:txEl>
                                              <p:pRg st="1" end="1"/>
                                            </p:txEl>
                                          </p:spTgt>
                                        </p:tgtEl>
                                      </p:cBhvr>
                                      <p:to x="100000" y="95000"/>
                                    </p:animScale>
                                    <p:animScale>
                                      <p:cBhvr>
                                        <p:cTn id="41" dur="166" decel="50000">
                                          <p:stCondLst>
                                            <p:cond delay="1834"/>
                                          </p:stCondLst>
                                        </p:cTn>
                                        <p:tgtEl>
                                          <p:spTgt spid="3">
                                            <p:txEl>
                                              <p:pRg st="1" end="1"/>
                                            </p:txEl>
                                          </p:spTgt>
                                        </p:tgtEl>
                                      </p:cBhvr>
                                      <p:to x="100000" y="100000"/>
                                    </p:animScale>
                                    <p:set>
                                      <p:cBhvr>
                                        <p:cTn id="42"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ZA" altLang="en-US"/>
              <a:t>CONCLUTION</a:t>
            </a:r>
            <a:endParaRPr lang="en-ZA" altLang="en-US"/>
          </a:p>
        </p:txBody>
      </p:sp>
      <p:sp>
        <p:nvSpPr>
          <p:cNvPr id="3" name="Content Placeholder 2"/>
          <p:cNvSpPr>
            <a:spLocks noGrp="1"/>
          </p:cNvSpPr>
          <p:nvPr>
            <p:ph idx="1"/>
          </p:nvPr>
        </p:nvSpPr>
        <p:spPr/>
        <p:txBody>
          <a:bodyPr/>
          <a:p>
            <a:r>
              <a:rPr lang="en-ZA" altLang="en-US"/>
              <a:t>I greatly appreciate the opportunity that ASAAE has provided me with to share my experience in agricultural innovation</a:t>
            </a:r>
            <a:endParaRPr lang="en-ZA"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pPr marL="0" indent="0">
              <a:buNone/>
            </a:pPr>
            <a:r>
              <a:rPr lang="en-ZA" altLang="en-US" sz="3600">
                <a:solidFill>
                  <a:schemeClr val="bg2">
                    <a:lumMod val="50000"/>
                  </a:schemeClr>
                </a:solidFill>
              </a:rPr>
              <a:t>THANKS TO YOU ALL!!</a:t>
            </a:r>
            <a:endParaRPr lang="en-ZA" altLang="en-US" sz="3600">
              <a:solidFill>
                <a:schemeClr val="bg2">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a:t>WHAT AM I TALKING ABOUT?</a:t>
            </a:r>
            <a:endParaRPr lang="en-ZA" altLang="en-US"/>
          </a:p>
        </p:txBody>
      </p:sp>
      <p:sp>
        <p:nvSpPr>
          <p:cNvPr id="3" name="Content Placeholder 2"/>
          <p:cNvSpPr>
            <a:spLocks noGrp="1"/>
          </p:cNvSpPr>
          <p:nvPr>
            <p:ph idx="1"/>
          </p:nvPr>
        </p:nvSpPr>
        <p:spPr/>
        <p:txBody>
          <a:bodyPr>
            <a:normAutofit lnSpcReduction="20000"/>
          </a:bodyPr>
          <a:lstStyle/>
          <a:p>
            <a:pPr marL="0" indent="0">
              <a:buNone/>
            </a:pPr>
            <a:r>
              <a:rPr lang="en-ZA" altLang="en-US"/>
              <a:t>What is innovation ?</a:t>
            </a:r>
            <a:endParaRPr lang="en-ZA" altLang="en-US"/>
          </a:p>
          <a:p>
            <a:pPr marL="0" indent="0">
              <a:buNone/>
            </a:pPr>
            <a:endParaRPr lang="en-ZA" altLang="en-US"/>
          </a:p>
          <a:p>
            <a:pPr marL="0" indent="0">
              <a:buNone/>
            </a:pPr>
            <a:r>
              <a:rPr lang="en-ZA" altLang="en-US"/>
              <a:t>it is the process of introducing new ideas,practices or products that create value.It involves creativity,risk-taking and willngness to experiment.When we talk about innovation in agriculture we are talking about new ways of farming that improve effeciency,sustainability and productivity.This could include things like using new technologies,implementing new practices,or developing new products.</a:t>
            </a:r>
            <a:endParaRPr lang="en-ZA" altLang="en-US"/>
          </a:p>
          <a:p>
            <a:pPr marL="0" indent="0">
              <a:buNone/>
            </a:pPr>
            <a:endParaRPr lang="en-ZA" altLang="en-US" i="1"/>
          </a:p>
          <a:p>
            <a:pPr marL="0" indent="0">
              <a:buNone/>
            </a:pPr>
            <a:endParaRPr lang="en-US" i="1"/>
          </a:p>
          <a:p>
            <a:pPr marL="0" indent="0">
              <a:buNone/>
            </a:pPr>
            <a:endParaRPr lang="en-US"/>
          </a:p>
          <a:p>
            <a:pPr marL="0" indent="0">
              <a:buNone/>
            </a:pPr>
            <a:endParaRPr lang="en-US"/>
          </a:p>
        </p:txBody>
      </p:sp>
    </p:spTree>
  </p:cSld>
  <p:clrMapOvr>
    <a:masterClrMapping/>
  </p:clrMapOvr>
  <mc:AlternateContent xmlns:mc="http://schemas.openxmlformats.org/markup-compatibility/2006">
    <mc:Choice xmlns:p14="http://schemas.microsoft.com/office/powerpoint/2010/main" Requires="p14">
      <p:transition spd="slow" p14:dur="1000">
        <p:wheel spokes="8"/>
      </p:transition>
    </mc:Choice>
    <mc:Fallback>
      <p:transition spd="slow">
        <p:wheel spokes="8"/>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ZA" altLang="en-US"/>
              <a:t>STRATEGY OF INNOVATION IN AGRICULTURE</a:t>
            </a:r>
            <a:endParaRPr lang="en-ZA" altLang="en-US"/>
          </a:p>
        </p:txBody>
      </p:sp>
      <p:sp>
        <p:nvSpPr>
          <p:cNvPr id="3" name="Content Placeholder 2"/>
          <p:cNvSpPr>
            <a:spLocks noGrp="1"/>
          </p:cNvSpPr>
          <p:nvPr>
            <p:ph idx="1"/>
          </p:nvPr>
        </p:nvSpPr>
        <p:spPr/>
        <p:txBody>
          <a:bodyPr>
            <a:normAutofit fontScale="90000" lnSpcReduction="20000"/>
          </a:bodyPr>
          <a:p>
            <a:pPr marL="0" indent="0">
              <a:buNone/>
            </a:pPr>
            <a:r>
              <a:rPr lang="en-US">
                <a:sym typeface="+mn-ea"/>
              </a:rPr>
              <a:t> </a:t>
            </a:r>
            <a:r>
              <a:rPr lang="en-ZA" altLang="en-US">
                <a:sym typeface="+mn-ea"/>
              </a:rPr>
              <a:t>H</a:t>
            </a:r>
            <a:r>
              <a:rPr lang="en-US">
                <a:sym typeface="+mn-ea"/>
              </a:rPr>
              <a:t>ands-on learning</a:t>
            </a:r>
            <a:r>
              <a:rPr lang="en-ZA" altLang="en-US">
                <a:sym typeface="+mn-ea"/>
              </a:rPr>
              <a:t> also known as experimential learning</a:t>
            </a:r>
            <a:r>
              <a:rPr lang="en-US">
                <a:sym typeface="+mn-ea"/>
              </a:rPr>
              <a:t> is the key to innovation</a:t>
            </a:r>
            <a:r>
              <a:rPr lang="en-ZA" altLang="en-US">
                <a:sym typeface="+mn-ea"/>
              </a:rPr>
              <a:t>,it is a form of education that involves learning through direct experience.Instead of learning through books or lectures,learners learn by doing,In agriculture, this could mean geting your hands dirty by planting high-demand crops,tending to livestocks,or operating machinery.Hands-on learning allow students to learn by making mistakes,think critically,solving problems,geting feedback from their instrutors and make impact to the world.</a:t>
            </a:r>
            <a:endParaRPr lang="en-US"/>
          </a:p>
          <a:p>
            <a:pPr marL="0" indent="0">
              <a:buNone/>
            </a:pPr>
            <a:endParaRPr lang="en-US"/>
          </a:p>
          <a:p>
            <a:pPr marL="0" indent="0">
              <a:buNone/>
            </a:pPr>
            <a:r>
              <a:rPr lang="en-US" i="1">
                <a:sym typeface="+mn-ea"/>
              </a:rPr>
              <a:t>“Christensen (1997) argues that Innovation is not just about coming</a:t>
            </a:r>
            <a:r>
              <a:rPr lang="en-ZA" altLang="en-US" i="1">
                <a:sym typeface="+mn-ea"/>
              </a:rPr>
              <a:t> up</a:t>
            </a:r>
            <a:r>
              <a:rPr lang="en-US" i="1">
                <a:sym typeface="+mn-ea"/>
              </a:rPr>
              <a:t> with new ideas, but about having the courage to challenge the status quo and take risks.”</a:t>
            </a:r>
            <a:endParaRPr lang="en-US" i="1"/>
          </a:p>
          <a:p>
            <a:pPr marL="0" indent="0">
              <a:buNone/>
            </a:pPr>
            <a:endParaRPr lang="en-US"/>
          </a:p>
          <a:p>
            <a:endParaRPr lang="en-US"/>
          </a:p>
        </p:txBody>
      </p:sp>
    </p:spTree>
  </p:cSld>
  <p:clrMapOvr>
    <a:masterClrMapping/>
  </p:clrMapOvr>
  <mc:AlternateContent xmlns:mc="http://schemas.openxmlformats.org/markup-compatibility/2006">
    <mc:Choice xmlns:p14="http://schemas.microsoft.com/office/powerpoint/2010/main" Requires="p14">
      <p:transition spd="med" p14:dur="750">
        <p:newsflash/>
      </p:transition>
    </mc:Choice>
    <mc:Fallback>
      <p:transition spd="med">
        <p:newsflash/>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10972800" cy="4953000"/>
          </a:xfrm>
        </p:spPr>
        <p:txBody>
          <a:bodyPr>
            <a:normAutofit lnSpcReduction="10000"/>
          </a:bodyPr>
          <a:lstStyle/>
          <a:p>
            <a:pPr marL="0" indent="0">
              <a:buNone/>
            </a:pPr>
            <a:r>
              <a:rPr lang="en-ZA" altLang="en-US"/>
              <a:t>CONT....</a:t>
            </a:r>
            <a:endParaRPr lang="en-US"/>
          </a:p>
          <a:p>
            <a:pPr marL="0" indent="0">
              <a:buNone/>
            </a:pPr>
            <a:r>
              <a:rPr lang="en-US"/>
              <a:t>Research</a:t>
            </a:r>
            <a:r>
              <a:rPr lang="en-ZA" altLang="en-US"/>
              <a:t>es </a:t>
            </a:r>
            <a:r>
              <a:rPr lang="en-US"/>
              <a:t> ha</a:t>
            </a:r>
            <a:r>
              <a:rPr lang="en-ZA" altLang="en-US"/>
              <a:t>ve</a:t>
            </a:r>
            <a:r>
              <a:rPr lang="en-US"/>
              <a:t> shown that students who participate in hands-on learning are more likely to remember what they've learned and apply it to real-world situations. They are also more likely to enjoy the learning process and be engaged . In short, hands-on learning leads to better learning outcomes.</a:t>
            </a:r>
            <a:endParaRPr lang="en-US"/>
          </a:p>
          <a:p>
            <a:pPr marL="0" indent="0">
              <a:buNone/>
            </a:pPr>
            <a:r>
              <a:rPr lang="en-US"/>
              <a:t>Moreover,both the </a:t>
            </a:r>
            <a:r>
              <a:rPr lang="en-US" b="1"/>
              <a:t>National Science Foundation and the Havard school of Graduate Association</a:t>
            </a:r>
            <a:r>
              <a:rPr lang="en-US"/>
              <a:t> have suported the statement that I have made here above. </a:t>
            </a:r>
            <a:endParaRPr lang="en-US"/>
          </a:p>
          <a:p>
            <a:pPr marL="0" indent="0">
              <a:buNone/>
            </a:pPr>
            <a:endParaRPr lang="en-US" b="1" u="sng"/>
          </a:p>
          <a:p>
            <a:pPr marL="0" indent="0">
              <a:buNone/>
            </a:pPr>
            <a:endParaRPr lang="en-US" b="1" i="1" u="sng">
              <a:solidFill>
                <a:schemeClr val="tx1">
                  <a:lumMod val="90000"/>
                  <a:lumOff val="1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p:transition>
    </mc:Choice>
    <mc:Fallback>
      <p:transition spd="slow">
        <p:blind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ZA" altLang="en-US"/>
              <a:t>CONT....</a:t>
            </a:r>
            <a:endParaRPr lang="en-ZA" altLang="en-US"/>
          </a:p>
        </p:txBody>
      </p:sp>
      <p:sp>
        <p:nvSpPr>
          <p:cNvPr id="3" name="Content Placeholder 2"/>
          <p:cNvSpPr>
            <a:spLocks noGrp="1"/>
          </p:cNvSpPr>
          <p:nvPr>
            <p:ph idx="1"/>
          </p:nvPr>
        </p:nvSpPr>
        <p:spPr>
          <a:xfrm>
            <a:off x="609600" y="609600"/>
            <a:ext cx="10972800" cy="5495925"/>
          </a:xfrm>
        </p:spPr>
        <p:txBody>
          <a:bodyPr/>
          <a:p>
            <a:r>
              <a:rPr lang="en-ZA" altLang="en-US"/>
              <a:t>It is essential for the learners to have exposure to farms which are operational , and which are doing well in the market for practicals.</a:t>
            </a:r>
            <a:endParaRPr lang="en-ZA" altLang="en-US"/>
          </a:p>
          <a:p>
            <a:r>
              <a:rPr lang="en-ZA" altLang="en-US"/>
              <a:t>As agricultural science educators we need to make the learners aware that agriculture is not about being dirty or being a farm slave, there are lot of opportunities in the agricultural sector such as engineering etc. we must make them fall inlove with the subject.</a:t>
            </a:r>
            <a:endParaRPr lang="en-ZA" altLang="en-US"/>
          </a:p>
          <a:p>
            <a:r>
              <a:rPr lang="en-ZA" altLang="en-US"/>
              <a:t>We need learners who are going to be problem solvers within the sector, learners who will take agriculture to the next level in the near future.</a:t>
            </a:r>
            <a:endParaRPr lang="en-ZA"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pPr marL="0" indent="0">
              <a:buNone/>
            </a:pPr>
            <a:r>
              <a:rPr lang="en-ZA" altLang="en-US"/>
              <a:t>As an Agricultural science educator, i have put my best foot foward to prove that the method or strategy (Experimental Learning) works. I started farming Oyster mushrooms last year August after identifying a gap in the market for mushroom production in our country (South Africa). i started with what i have.</a:t>
            </a:r>
            <a:endParaRPr lang="en-ZA"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609600"/>
            <a:ext cx="10972800" cy="1007745"/>
          </a:xfrm>
        </p:spPr>
        <p:txBody>
          <a:bodyPr/>
          <a:p>
            <a:r>
              <a:rPr lang="en-ZA" altLang="en-US"/>
              <a:t>WHAT ARE OYSTER MUSHROOMS </a:t>
            </a:r>
            <a:endParaRPr lang="en-ZA" altLang="en-US" i="1"/>
          </a:p>
        </p:txBody>
      </p:sp>
      <p:sp>
        <p:nvSpPr>
          <p:cNvPr id="3" name="Content Placeholder 2"/>
          <p:cNvSpPr>
            <a:spLocks noGrp="1"/>
          </p:cNvSpPr>
          <p:nvPr>
            <p:ph idx="1"/>
          </p:nvPr>
        </p:nvSpPr>
        <p:spPr>
          <a:xfrm>
            <a:off x="609600" y="1752600"/>
            <a:ext cx="10972800" cy="4953000"/>
          </a:xfrm>
        </p:spPr>
        <p:txBody>
          <a:bodyPr/>
          <a:p>
            <a:r>
              <a:rPr lang="en-ZA" altLang="en-US"/>
              <a:t> Oyster mushrooms known as </a:t>
            </a:r>
            <a:r>
              <a:rPr lang="en-ZA" altLang="en-US" i="1">
                <a:sym typeface="+mn-ea"/>
              </a:rPr>
              <a:t>Pleurotus Ostreatus </a:t>
            </a:r>
            <a:r>
              <a:rPr lang="en-ZA" altLang="en-US"/>
              <a:t>is a widely distributed edible fungus with a greyish-brown oyster-shaped cap and a very short or absent stem.</a:t>
            </a:r>
            <a:endParaRPr lang="en-ZA" altLang="en-US"/>
          </a:p>
          <a:p>
            <a:r>
              <a:rPr lang="en-ZA" altLang="en-US"/>
              <a:t>The oyster mushroom is named for its shell-like appearance and resemblance to oyster. It is very versatile(able to adapt to many different functions) and has quickly become an intergral part of many Asian dishes,from soup to sauces and beyond</a:t>
            </a:r>
            <a:endParaRPr lang="en-ZA"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835" y="0"/>
            <a:ext cx="10515600" cy="1325563"/>
          </a:xfrm>
        </p:spPr>
        <p:txBody>
          <a:bodyPr/>
          <a:lstStyle/>
          <a:p>
            <a:r>
              <a:rPr lang="en-US">
                <a:solidFill>
                  <a:schemeClr val="accent6">
                    <a:lumMod val="50000"/>
                  </a:schemeClr>
                </a:solidFill>
              </a:rPr>
              <a:t>PASTEURIZATION AND STERILIZATION </a:t>
            </a:r>
            <a:endParaRPr lang="en-US">
              <a:solidFill>
                <a:schemeClr val="accent6">
                  <a:lumMod val="50000"/>
                </a:schemeClr>
              </a:solidFill>
            </a:endParaRPr>
          </a:p>
        </p:txBody>
      </p:sp>
      <p:pic>
        <p:nvPicPr>
          <p:cNvPr id="4" name="Picture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28600" y="914400"/>
            <a:ext cx="5804535" cy="5567045"/>
          </a:xfrm>
        </p:spPr>
      </p:pic>
      <p:pic>
        <p:nvPicPr>
          <p:cNvPr id="5"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914400"/>
            <a:ext cx="5824855" cy="556704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6">
                    <a:lumMod val="50000"/>
                  </a:schemeClr>
                </a:solidFill>
              </a:rPr>
              <a:t>INOCULATION PHASE</a:t>
            </a:r>
            <a:endParaRPr lang="en-US">
              <a:solidFill>
                <a:schemeClr val="accent6">
                  <a:lumMod val="50000"/>
                </a:schemeClr>
              </a:solidFill>
            </a:endParaRPr>
          </a:p>
        </p:txBody>
      </p:sp>
      <p:pic>
        <p:nvPicPr>
          <p:cNvPr id="4" name="Picture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707341" y="1690689"/>
            <a:ext cx="5468471" cy="5167312"/>
          </a:xfr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
</file>

<file path=ppt/theme/theme1.xml><?xml version="1.0" encoding="utf-8"?>
<a:theme xmlns:a="http://schemas.openxmlformats.org/drawingml/2006/main" name="Orange Waves">
  <a:themeElements>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fontScheme name="Orang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Orang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