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y="6858000" cx="12192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11" Type="http://schemas.openxmlformats.org/officeDocument/2006/relationships/slide" Target="slides/slide8.xml"/><Relationship Id="rId22" Type="http://schemas.openxmlformats.org/officeDocument/2006/relationships/slide" Target="slides/slide19.xml"/><Relationship Id="rId10" Type="http://schemas.openxmlformats.org/officeDocument/2006/relationships/slide" Target="slides/slide7.xml"/><Relationship Id="rId21" Type="http://schemas.openxmlformats.org/officeDocument/2006/relationships/slide" Target="slides/slide18.xml"/><Relationship Id="rId13" Type="http://schemas.openxmlformats.org/officeDocument/2006/relationships/slide" Target="slides/slide10.xml"/><Relationship Id="rId24" Type="http://schemas.openxmlformats.org/officeDocument/2006/relationships/slide" Target="slides/slide21.xml"/><Relationship Id="rId12" Type="http://schemas.openxmlformats.org/officeDocument/2006/relationships/slide" Target="slides/slide9.xml"/><Relationship Id="rId23" Type="http://schemas.openxmlformats.org/officeDocument/2006/relationships/slide" Target="slides/slide20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E499-DAB9-41A2-B8A8-6C4D4E4D9769}" type="datetimeFigureOut">
              <a:rPr lang="en-ZA" smtClean="0"/>
              <a:t>2024/01/30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7189-9F44-4866-A0FD-B31948748E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236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E499-DAB9-41A2-B8A8-6C4D4E4D9769}" type="datetimeFigureOut">
              <a:rPr lang="en-ZA" smtClean="0"/>
              <a:t>2024/01/30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7189-9F44-4866-A0FD-B31948748E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487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E499-DAB9-41A2-B8A8-6C4D4E4D9769}" type="datetimeFigureOut">
              <a:rPr lang="en-ZA" smtClean="0"/>
              <a:t>2024/01/30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7189-9F44-4866-A0FD-B31948748E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685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E499-DAB9-41A2-B8A8-6C4D4E4D9769}" type="datetimeFigureOut">
              <a:rPr lang="en-ZA" smtClean="0"/>
              <a:t>2024/01/30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7189-9F44-4866-A0FD-B31948748E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452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E499-DAB9-41A2-B8A8-6C4D4E4D9769}" type="datetimeFigureOut">
              <a:rPr lang="en-ZA" smtClean="0"/>
              <a:t>2024/01/30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7189-9F44-4866-A0FD-B31948748E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589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E499-DAB9-41A2-B8A8-6C4D4E4D9769}" type="datetimeFigureOut">
              <a:rPr lang="en-ZA" smtClean="0"/>
              <a:t>2024/01/30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7189-9F44-4866-A0FD-B31948748E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737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E499-DAB9-41A2-B8A8-6C4D4E4D9769}" type="datetimeFigureOut">
              <a:rPr lang="en-ZA" smtClean="0"/>
              <a:t>2024/01/30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7189-9F44-4866-A0FD-B31948748E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278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E499-DAB9-41A2-B8A8-6C4D4E4D9769}" type="datetimeFigureOut">
              <a:rPr lang="en-ZA" smtClean="0"/>
              <a:t>2024/01/30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7189-9F44-4866-A0FD-B31948748E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186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E499-DAB9-41A2-B8A8-6C4D4E4D9769}" type="datetimeFigureOut">
              <a:rPr lang="en-ZA" smtClean="0"/>
              <a:t>2024/01/30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7189-9F44-4866-A0FD-B31948748E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52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E499-DAB9-41A2-B8A8-6C4D4E4D9769}" type="datetimeFigureOut">
              <a:rPr lang="en-ZA" smtClean="0"/>
              <a:t>2024/01/30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7189-9F44-4866-A0FD-B31948748E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748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E499-DAB9-41A2-B8A8-6C4D4E4D9769}" type="datetimeFigureOut">
              <a:rPr lang="en-ZA" smtClean="0"/>
              <a:t>2024/01/30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7189-9F44-4866-A0FD-B31948748E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26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8E499-DAB9-41A2-B8A8-6C4D4E4D9769}" type="datetimeFigureOut">
              <a:rPr lang="en-ZA" smtClean="0"/>
              <a:t>2024/01/30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C7189-9F44-4866-A0FD-B31948748E9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197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r>
              <a:rPr lang="en-ZA" dirty="0"/>
              <a:t>POTATO PRODUCTION</a:t>
            </a:r>
            <a:br>
              <a:rPr lang="en-ZA" dirty="0"/>
            </a:br>
            <a:r>
              <a:rPr lang="en-ZA" dirty="0"/>
              <a:t>ASAAE 2024 </a:t>
            </a:r>
            <a:br>
              <a:rPr lang="en-ZA" dirty="0"/>
            </a:br>
            <a:r>
              <a:rPr lang="en-ZA" dirty="0"/>
              <a:t>(Louis Trichardt High School)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878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HARVESTING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Potatoes are harvested when physiological growth has ceased, and foliage dried off</a:t>
            </a:r>
          </a:p>
          <a:p>
            <a:r>
              <a:rPr lang="en-ZA" dirty="0"/>
              <a:t>Potatoes are dug either by garden forks or tractor-drawn potato lifter</a:t>
            </a:r>
          </a:p>
          <a:p>
            <a:r>
              <a:rPr lang="en-ZA" dirty="0"/>
              <a:t>Harvesting is mostly done when product is to be delivered immediately, unless one has cool storage</a:t>
            </a:r>
          </a:p>
        </p:txBody>
      </p:sp>
    </p:spTree>
    <p:extLst>
      <p:ext uri="{BB962C8B-B14F-4D97-AF65-F5344CB8AC3E}">
        <p14:creationId xmlns:p14="http://schemas.microsoft.com/office/powerpoint/2010/main" val="29521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SORTING/GRADING AND PACKAGING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Potatoes are sold either washed or unwashed</a:t>
            </a:r>
          </a:p>
          <a:p>
            <a:r>
              <a:rPr lang="en-ZA" dirty="0"/>
              <a:t>For better market price they need to be sorted and packed into sizes of Large, Large medium, Medium, Small, and Baby.</a:t>
            </a:r>
          </a:p>
          <a:p>
            <a:r>
              <a:rPr lang="en-ZA" dirty="0"/>
              <a:t>Grading should be in terms of visual appearance, physical blemishes, truth to shape</a:t>
            </a:r>
          </a:p>
          <a:p>
            <a:r>
              <a:rPr lang="en-ZA" dirty="0"/>
              <a:t>Packaging is done according to the need of the customer and ease of handling and transportation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8322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Pricing of potatoes (just like other agricultural goods) is determined by: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Cost of production plus percentage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Being in line with the National Market price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Taking into consideration the retail price in the area</a:t>
            </a:r>
          </a:p>
        </p:txBody>
      </p:sp>
    </p:spTree>
    <p:extLst>
      <p:ext uri="{BB962C8B-B14F-4D97-AF65-F5344CB8AC3E}">
        <p14:creationId xmlns:p14="http://schemas.microsoft.com/office/powerpoint/2010/main" val="3839328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This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 The Provincial Fresh produce markets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Local retailers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Informal hawkers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Local households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Catering companies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Feeding schemes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Governmental departments</a:t>
            </a:r>
          </a:p>
        </p:txBody>
      </p:sp>
    </p:spTree>
    <p:extLst>
      <p:ext uri="{BB962C8B-B14F-4D97-AF65-F5344CB8AC3E}">
        <p14:creationId xmlns:p14="http://schemas.microsoft.com/office/powerpoint/2010/main" val="2735264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40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ZA" dirty="0"/>
              <a:t>GROWTH</a:t>
            </a:r>
            <a:br>
              <a:rPr lang="en-ZA" dirty="0"/>
            </a:br>
            <a:br>
              <a:rPr lang="en-ZA" dirty="0"/>
            </a:b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4521"/>
            <a:ext cx="9144000" cy="57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4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GROWTH </a:t>
            </a:r>
            <a:r>
              <a:rPr lang="en-ZA" dirty="0" err="1"/>
              <a:t>Cont</a:t>
            </a:r>
            <a:r>
              <a:rPr lang="en-ZA" dirty="0"/>
              <a:t>…</a:t>
            </a:r>
            <a:br>
              <a:rPr lang="en-ZA" dirty="0"/>
            </a:br>
            <a:br>
              <a:rPr lang="en-ZA" dirty="0"/>
            </a:b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SAMPLE PACKING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03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YIELD DETERMINATION</a:t>
            </a:r>
            <a:br>
              <a:rPr lang="en-ZA" dirty="0"/>
            </a:b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6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37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ADD VALUE TO VALUELESS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179"/>
            <a:ext cx="12192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61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br>
              <a:rPr lang="en-ZA" dirty="0"/>
            </a:br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0064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SOIL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Slightly acidic soil (pH 5.5 - 6)</a:t>
            </a:r>
          </a:p>
          <a:p>
            <a:r>
              <a:rPr lang="en-ZA" dirty="0"/>
              <a:t>Well prepared/tilled soil</a:t>
            </a:r>
          </a:p>
          <a:p>
            <a:r>
              <a:rPr lang="en-ZA" dirty="0"/>
              <a:t>Well drained/aerated soil</a:t>
            </a:r>
          </a:p>
          <a:p>
            <a:r>
              <a:rPr lang="en-ZA" dirty="0"/>
              <a:t>Soil sampling for analysis is important</a:t>
            </a:r>
          </a:p>
        </p:txBody>
      </p:sp>
    </p:spTree>
    <p:extLst>
      <p:ext uri="{BB962C8B-B14F-4D97-AF65-F5344CB8AC3E}">
        <p14:creationId xmlns:p14="http://schemas.microsoft.com/office/powerpoint/2010/main" val="866310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780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en-ZA" dirty="0"/>
            </a:b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6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309" y="2588779"/>
            <a:ext cx="10515600" cy="1325563"/>
          </a:xfrm>
        </p:spPr>
        <p:txBody>
          <a:bodyPr/>
          <a:lstStyle/>
          <a:p>
            <a:r>
              <a:rPr lang="en-ZA" dirty="0"/>
              <a:t>Qinisani Mzimela</a:t>
            </a:r>
            <a:br>
              <a:rPr lang="en-ZA" dirty="0"/>
            </a:br>
            <a:r>
              <a:rPr lang="en-ZA" dirty="0"/>
              <a:t>072 271 5458</a:t>
            </a:r>
          </a:p>
        </p:txBody>
      </p:sp>
    </p:spTree>
    <p:extLst>
      <p:ext uri="{BB962C8B-B14F-4D97-AF65-F5344CB8AC3E}">
        <p14:creationId xmlns:p14="http://schemas.microsoft.com/office/powerpoint/2010/main" val="358549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WATER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Potatoes require a minimum of 25mm of water every week</a:t>
            </a:r>
          </a:p>
          <a:p>
            <a:pPr marL="0" indent="0">
              <a:buNone/>
            </a:pPr>
            <a:r>
              <a:rPr lang="en-ZA" dirty="0"/>
              <a:t>This can be achieved by splitting application into two </a:t>
            </a:r>
            <a:r>
              <a:rPr lang="en-ZA" dirty="0" err="1"/>
              <a:t>eg</a:t>
            </a:r>
            <a:r>
              <a:rPr lang="en-ZA" dirty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12mm on Tuesday and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13mm on Friday </a:t>
            </a:r>
          </a:p>
          <a:p>
            <a:pPr marL="457200" lvl="1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555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CHOOSING THE CORRECT/RIGHT CULTIVAR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Correct cultivar depends, among other things, 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Requirement by the 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/>
              <a:t>Purpose of </a:t>
            </a:r>
            <a:r>
              <a:rPr lang="en-ZA" dirty="0"/>
              <a:t>production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Season length (early, mid, or late season varieties)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Climatic conditions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Degree of </a:t>
            </a:r>
            <a:r>
              <a:rPr lang="en-ZA" dirty="0" err="1"/>
              <a:t>succeptibility</a:t>
            </a:r>
            <a:r>
              <a:rPr lang="en-ZA" dirty="0"/>
              <a:t> to fungal infections</a:t>
            </a:r>
          </a:p>
          <a:p>
            <a:r>
              <a:rPr lang="en-ZA" dirty="0"/>
              <a:t>Buy certified seed from reputable dealer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Dealer must be a registered dealer/distributor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Seed bags must have a label indicating: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ZA" dirty="0"/>
              <a:t>Name/code of the producer and production site ( for traceability)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ZA" dirty="0"/>
              <a:t>Variety/cultivar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ZA" dirty="0"/>
              <a:t>Burn off date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ZA" dirty="0"/>
              <a:t>Seed count/size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142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PLANT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Each hectare of potato is normally occupied by 37 000 seed tubers: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90cm between the lines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30cm between tubers</a:t>
            </a:r>
          </a:p>
          <a:p>
            <a:r>
              <a:rPr lang="en-ZA" dirty="0"/>
              <a:t>Seed size will therefore tell as to how many seed bags you need for each ha: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Chats (&lt;28g – about 700 in a bag) means 53 bags per ha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28g – 90g (about 400 in a bag) means 93 bags per ha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90g -160g (about 240 in a bag) means 155 bags per ha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160g – 200g (about 150 in a bag) means 247 bags per ha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972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OUTLINE</a:t>
            </a:r>
            <a:br>
              <a:rPr lang="en-ZA" dirty="0"/>
            </a:b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01" y="1175532"/>
            <a:ext cx="68580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COVERING THE SEED</a:t>
            </a:r>
            <a:br>
              <a:rPr lang="en-ZA" dirty="0"/>
            </a:br>
            <a:br>
              <a:rPr lang="en-ZA" dirty="0"/>
            </a:b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09625"/>
            <a:ext cx="68580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2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DISEASE AND PEST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Potato is mostly affected by fungal infections (Blight being the most common disease)</a:t>
            </a:r>
          </a:p>
          <a:p>
            <a:r>
              <a:rPr lang="en-ZA" dirty="0"/>
              <a:t>Diseases and pests are controlled by adhering to the prescribed spraying programme</a:t>
            </a:r>
          </a:p>
          <a:p>
            <a:r>
              <a:rPr lang="en-ZA" dirty="0"/>
              <a:t>Spraying mixture should include pesticides and fungicides: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Pesticide should alternate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ZA" dirty="0"/>
              <a:t>Fungicides should also alternate and rotation to include both contact and systemic chemicals</a:t>
            </a:r>
          </a:p>
          <a:p>
            <a:r>
              <a:rPr lang="en-ZA" dirty="0"/>
              <a:t>Spraying is mostly done every week after irrigation or after rain, but should there be an infection observed it should be done immediately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497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PRE EMERGENCE HERBICIDE SPRAYING</a:t>
            </a:r>
            <a:br>
              <a:rPr lang="en-ZA" dirty="0"/>
            </a:br>
            <a:br>
              <a:rPr lang="en-ZA" dirty="0"/>
            </a:b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38200"/>
            <a:ext cx="6858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80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