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  <p:sldMasterId id="2147483659" r:id="rId5"/>
    <p:sldMasterId id="2147483660" r:id="rId6"/>
    <p:sldMasterId id="214748366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6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403502" y="89454"/>
            <a:ext cx="90990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546035" y="3617844"/>
            <a:ext cx="3864600" cy="19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A90E1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95300" y="1535113"/>
            <a:ext cx="4377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95300" y="2174875"/>
            <a:ext cx="43770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5032111" y="1535113"/>
            <a:ext cx="4378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5"/>
          <p:cNvSpPr txBox="1"/>
          <p:nvPr>
            <p:ph idx="4" type="body"/>
          </p:nvPr>
        </p:nvSpPr>
        <p:spPr>
          <a:xfrm>
            <a:off x="5032111" y="2174875"/>
            <a:ext cx="43785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536575" y="1600201"/>
            <a:ext cx="4313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5094733" y="1600201"/>
            <a:ext cx="4316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l">
  <p:cSld name="Title onlyl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&amp; caption 2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1941645" y="4800600"/>
            <a:ext cx="5943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/>
          <p:nvPr>
            <p:ph idx="2" type="pic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1941645" y="5367338"/>
            <a:ext cx="59436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tcure &amp; caption">
  <p:cSld name="Pitcure &amp;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6521450" y="1600201"/>
            <a:ext cx="2889300" cy="4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/>
          <p:nvPr>
            <p:ph idx="2" type="pic"/>
          </p:nvPr>
        </p:nvSpPr>
        <p:spPr>
          <a:xfrm>
            <a:off x="495300" y="1600200"/>
            <a:ext cx="5943600" cy="418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white)">
  <p:cSld name="Blank (white)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6350" y="0"/>
            <a:ext cx="99187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95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384550" y="6356350"/>
            <a:ext cx="313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7099300" y="6356350"/>
            <a:ext cx="23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6350" y="0"/>
            <a:ext cx="9918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79" name="Google Shape;7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322887"/>
            <a:ext cx="9906002" cy="153511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49530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112" y="-3175"/>
            <a:ext cx="9928226" cy="68643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>
            <p:ph type="ctrTitle"/>
          </p:nvPr>
        </p:nvSpPr>
        <p:spPr>
          <a:xfrm>
            <a:off x="693737" y="0"/>
            <a:ext cx="9540900" cy="6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595312" y="461962"/>
            <a:ext cx="8815500" cy="6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15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effective are new land beneficiaries in utilisation of the new resource?</a:t>
            </a:r>
            <a:endParaRPr/>
          </a:p>
          <a:p>
            <a:pPr indent="-215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there any succession planning strategies for incorporation of future generation/youth at school?</a:t>
            </a:r>
            <a:endParaRPr/>
          </a:p>
          <a:p>
            <a:pPr indent="-215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technology skills are resident within the  envisaged future landowners?</a:t>
            </a:r>
            <a:endParaRPr/>
          </a:p>
          <a:p>
            <a:pPr indent="-215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Thus, becomes necessary to assess the technological knowledge held by learners, including AI 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495300" y="461962"/>
            <a:ext cx="8915400" cy="6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Perhaps another crucial question that begs immediate responses could 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“is the schooling system. especially in the rural areas of South Africa providing learners with sufficient technological skills for future upscaling of agricultural  productivity of vast  restored land?”.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Rather than dependence on the limited empirical  research technique, this paper relied substantially on a review of relevant literature on technology, inclusive of </a:t>
            </a: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aligned to the conference themde gthat revoves around technology.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495300" y="274637"/>
            <a:ext cx="89154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95300" y="461962"/>
            <a:ext cx="8915400" cy="6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  <a:p>
            <a:pPr indent="-177800" lvl="0" marL="1143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Focused on partial systematic literature review involving: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143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Selection of databases: </a:t>
            </a:r>
            <a:endParaRPr/>
          </a:p>
          <a:p>
            <a:pPr indent="-177800" lvl="0" marL="1143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Scopus, </a:t>
            </a:r>
            <a:endParaRPr/>
          </a:p>
          <a:p>
            <a:pPr indent="-177800" lvl="0" marL="1143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EBSCOhost, </a:t>
            </a:r>
            <a:endParaRPr/>
          </a:p>
          <a:p>
            <a:pPr indent="-177800" lvl="0" marL="1143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Scholar etc. </a:t>
            </a:r>
            <a:endParaRPr/>
          </a:p>
          <a:p>
            <a:pPr indent="-177800" lvl="0" marL="1143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Depended  largely  on the latter.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1273175" y="0"/>
            <a:ext cx="8137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708025" y="708025"/>
            <a:ext cx="9393300" cy="6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990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Selection of Connection Boolean operators:</a:t>
            </a:r>
            <a:endParaRPr/>
          </a:p>
          <a:p>
            <a:pPr indent="-457200" lvl="0" marL="9906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‘AND’ and ‘OR’.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90600" marR="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Developing a search string, i.e. </a:t>
            </a:r>
            <a:endParaRPr/>
          </a:p>
          <a:p>
            <a:pPr indent="-457200" lvl="0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Adoption OR Adoption or Adopter AND </a:t>
            </a:r>
            <a:endParaRPr/>
          </a:p>
          <a:p>
            <a:pPr indent="-457200" lvl="0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Learner OR Student OR Pupil AND</a:t>
            </a:r>
            <a:endParaRPr/>
          </a:p>
          <a:p>
            <a:pPr indent="-457200" lvl="0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Teacher OR  Teaching OR Educator Or  Educating AND </a:t>
            </a:r>
            <a:endParaRPr/>
          </a:p>
          <a:p>
            <a:pPr indent="-457200" lvl="0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Agriculture OR Farming  AND </a:t>
            </a:r>
            <a:endParaRPr/>
          </a:p>
          <a:p>
            <a:pPr indent="-457200" lvl="0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Africa Or  South Africa OR South African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566737" y="320675"/>
            <a:ext cx="8915400" cy="58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2" y="739775"/>
            <a:ext cx="9058275" cy="53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495300" y="274637"/>
            <a:ext cx="8915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576262" y="1023937"/>
            <a:ext cx="8834400" cy="53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Technologies as disruptive agents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Common technologies: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 of Things (IoT), 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Notion that that virtually every physical thing in this world can also become a computer that is connected to the Internet (ITU, 2005).</a:t>
            </a:r>
            <a:endParaRPr b="0" i="1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 flipH="1" rot="10800000">
            <a:off x="495300" y="174737"/>
            <a:ext cx="8915400" cy="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576262" y="274637"/>
            <a:ext cx="8834400" cy="61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990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Augmented reality simulations:</a:t>
            </a:r>
            <a:endParaRPr b="0" i="0" sz="2800" u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906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  game and place -based  learning</a:t>
            </a:r>
            <a:endParaRPr/>
          </a:p>
          <a:p>
            <a:pPr indent="-457200" lvl="0" marL="9906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participatory simulations </a:t>
            </a:r>
            <a:endParaRPr/>
          </a:p>
          <a:p>
            <a:pPr indent="-457200" lvl="0" marL="9906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problem-based  learning</a:t>
            </a:r>
            <a:endParaRPr/>
          </a:p>
          <a:p>
            <a:pPr indent="-457200" lvl="0" marL="9906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Learning through role playing</a:t>
            </a:r>
            <a:endParaRPr/>
          </a:p>
          <a:p>
            <a:pPr indent="-165100" lvl="0" marL="342900" marR="0" rtl="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 flipH="1" rot="10800000">
            <a:off x="495300" y="185837"/>
            <a:ext cx="8915400" cy="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576262" y="369887"/>
            <a:ext cx="8834400" cy="60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990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Robots</a:t>
            </a:r>
            <a:endParaRPr/>
          </a:p>
          <a:p>
            <a:pPr indent="-457200" lvl="0" marL="9906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Machines that are made to do things that are normally done by humans: </a:t>
            </a:r>
            <a:endParaRPr/>
          </a:p>
          <a:p>
            <a:pPr indent="-457200" lvl="0" marL="9906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Artificial intelligence etc.</a:t>
            </a:r>
            <a:endParaRPr/>
          </a:p>
          <a:p>
            <a:pPr indent="-457200" lvl="0" marL="9906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Creation of intelligent machines and computer programs </a:t>
            </a:r>
            <a:endParaRPr/>
          </a:p>
          <a:p>
            <a:pPr indent="-457200" lvl="0" marL="9906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various tasks which requires human intelligence.</a:t>
            </a:r>
            <a:endParaRPr b="0" i="1" sz="4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342900" marR="0" rtl="0" algn="l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1" sz="4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495300" y="796925"/>
            <a:ext cx="8915400" cy="5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TECHNOLOGIES REFERRED TO AS BEING DISRUPTIVE 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Disruptive</a:t>
            </a: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Changing traditional methods of doing business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1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resulting in new ground-breaking products.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Characterised by: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grow industries or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entirely new ones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495300" y="411162"/>
            <a:ext cx="8915400" cy="6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Observations from literature as regards technology adoption’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influences the thinking of people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 provides quick access to information technology.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Learners prefer mobile application and video learning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technology usage quite common amongst students but not amongst teachers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latter affected specialization in their training, that usually excludes humanities/arts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95300" y="590550"/>
            <a:ext cx="8915400" cy="5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LITERATURE REVIEW OF THE IMPACT OF TECHNOLOGY ON THE TEACHING OF AGRICULTURAL SCIENCE FOR ENHANCEMENT OF THE LAND REFORM PROGRAMME IN SOUTH AFRICA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 PK CHAUKE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AGRICULTURE AND ANIMAL HEALTH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OF AGRICULTURE AND NATURA SCIENCES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OF AGRICULTURE AND ENVIRONMENTAL SCIECE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UNISA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ASAAE CONFERENCE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TRICHARDT HIGH SCHOOL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LIMPOPO PROVINCE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 FEBRUARY 2024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495300" y="320675"/>
            <a:ext cx="8915400" cy="6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critical observations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utilisation of educational technology is generally widespread in western countries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Utilisation in developing countries especially Africa is very minimal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 worsened by COVID-19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However some studies have outlined beneficiary effects of COVID-19 such as: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✔"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enhanced  adoption of Virtual learning  during lockdown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495300" y="296862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371475" y="342900"/>
            <a:ext cx="8915400" cy="58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IMPACT OF COVID-19 ON TECHNOLOGY ADOPTION</a:t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just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 19 fast-tracked distance E-learning as a replacement mechanisms for contact learning.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Continentally and globally,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 pandemic forced policy maker and implementers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seek urgent life-saving strategies and thus the development of new technologies</a:t>
            </a:r>
            <a:endParaRPr/>
          </a:p>
          <a:p>
            <a:pPr indent="-165100" lvl="0" marL="342900" marR="0" rtl="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495300" y="296862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1547812" y="320675"/>
            <a:ext cx="8915400" cy="61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REGARDS THE SCHOOLING SYSTEM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learners and teachers (especially in rural areas) faced a number of challenges such as: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access to the Internet,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Unavailability of electricity,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basic amenities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E-Leaning led to massive improve in class attendance </a:t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Lockdown negatively affected women more than men, especially  in rural areas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495300" y="296862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371475" y="342900"/>
            <a:ext cx="9120300" cy="6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THE HIGHER EDUCATION SECTOR IN SA</a:t>
            </a:r>
            <a:endParaRPr b="1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Most institutions adopted video conferencing and Zoom/Teams as mitigating strategies against COVID-19 and lockdown:</a:t>
            </a:r>
            <a:endParaRPr/>
          </a:p>
          <a:p>
            <a:pPr indent="-1778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However they faced a number of challenges, i.e.:</a:t>
            </a:r>
            <a:endParaRPr/>
          </a:p>
          <a:p>
            <a:pPr indent="-1778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unpreparedness, </a:t>
            </a:r>
            <a:endParaRPr/>
          </a:p>
          <a:p>
            <a:pPr indent="-1778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haphazard implementation, </a:t>
            </a:r>
            <a:endParaRPr/>
          </a:p>
          <a:p>
            <a:pPr indent="-1778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autonomy and </a:t>
            </a:r>
            <a:endParaRPr/>
          </a:p>
          <a:p>
            <a:pPr indent="-1778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emotional disconnect with the gadgets, leading to the so-called Zoom Digital Fatigue (ZDF), </a:t>
            </a:r>
            <a:endParaRPr/>
          </a:p>
          <a:p>
            <a:pPr indent="-165100" lvl="0" marL="342900" marR="0" rtl="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495300" y="296862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71475" y="342900"/>
            <a:ext cx="8915400" cy="58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EXPERIENCES OUTSIDE SA: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e-learning resources and skilled ICT teachers such as in India.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Blended Learning (BL) model (an integrated face-to-face approach) (was seen as a solution to ensuring effective learning  during the Covid-19 pandemic(Kenya and DRC)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However, the model becomes effective mainly within digitally developed societies, leaving out learners in rural areas.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495300" y="296862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71475" y="342900"/>
            <a:ext cx="8915400" cy="6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 Findings on technological innovation adoption in Africa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a mutual relationship between education and technology innovations.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Its  adoption and utilization by learners depends largely on information and communication skills  held by teachers. 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SA technology adoption  has largely been found to be minimal due to  the above.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African continent has also been found to be lagging behind in adapting to the 4IR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Learners reported minimal usage of technologies such as computers </a:t>
            </a:r>
            <a:endParaRPr/>
          </a:p>
          <a:p>
            <a:pPr indent="-165100" lvl="0" marL="342900" marR="0" rtl="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495300" y="296862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371475" y="342900"/>
            <a:ext cx="8915400" cy="6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IN CONCLUSION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for a technologically  skilled cadre of youth for upscaling productivity of restored land in SA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Specifically concerted efforts should be made towards provision of enhanced technology for adoption by both educators  and learners.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should however be biased towards rural areas that have continued to face neglect even within the new political dispensation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 Departments of Education and Agriculture  should work mutually towards the attainment of a conducive technological environment directed at youth.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>
            <p:ph type="title"/>
          </p:nvPr>
        </p:nvSpPr>
        <p:spPr>
          <a:xfrm>
            <a:off x="495300" y="296862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249" name="Google Shape;249;p41"/>
          <p:cNvSpPr txBox="1"/>
          <p:nvPr>
            <p:ph idx="1" type="body"/>
          </p:nvPr>
        </p:nvSpPr>
        <p:spPr>
          <a:xfrm>
            <a:off x="371475" y="342900"/>
            <a:ext cx="8915400" cy="6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COMMENTS AND SUGGESTIONS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humble call for colleagues to study at Unisa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FOR YOUR ATTENTION</a:t>
            </a:r>
            <a:b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95300" y="461962"/>
            <a:ext cx="8915400" cy="6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OUTLINE CONTEXT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Greetings to colleagues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interest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brief on the 4IR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Contextualization of the problem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Methodology and procedure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Comments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humble  call to colleagues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495300" y="461962"/>
            <a:ext cx="8915400" cy="6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INTEREST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Perhaps essential  at the outset to reveal my research interest, i.e. Policy, especially the land policy.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Prompted by  a desire  for not only  equitable re-distribution of land in SA but also its effective utilisation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Vast areas of land redistributed  to the previously dispossessed under Restitution, LRAD, land market but grossly misused. 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Thus, focus on how youth, with their  technological skills  could reverse the scourge.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495300" y="461962"/>
            <a:ext cx="8915400" cy="6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BRIEF ON THE  4 INDUSTRIAL REVOLUTIONS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Occurred in the late 18</a:t>
            </a:r>
            <a:r>
              <a:rPr b="0" baseline="30000" i="0" lang="en-US" sz="2800" u="none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b="0" i="0" lang="en-US" sz="2800" u="none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 Century (1700s)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Hand production methods replaced by machines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Culminated in: manufacturing, steam power, etc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Output greatly increased,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444444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Also experienced unprecedented rise in the rate of population growth</a:t>
            </a:r>
            <a:endParaRPr/>
          </a:p>
          <a:p>
            <a:pPr indent="-165100" lvl="0" marL="342900" marR="0" rtl="0" algn="l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95300" y="461962"/>
            <a:ext cx="8915400" cy="6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Second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1900s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Groundbreaking inventions (energy, materials, chemicals,  medicine  etc.).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Saw development of new technologies such as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electricity,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combustion engine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chemical industries, etc.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495300" y="461962"/>
            <a:ext cx="8915400" cy="6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 Third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Began around the 1950s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Characterized by: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diffusion of new productive systems, and development of advanced software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move from mechanical technology to digital electronics. artificial intelligence, robotics,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495300" y="274637"/>
            <a:ext cx="8915400" cy="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95300" y="368300"/>
            <a:ext cx="8915400" cy="6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fourth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late 20</a:t>
            </a:r>
            <a:r>
              <a:rPr b="0" baseline="3000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to early 21</a:t>
            </a:r>
            <a:r>
              <a:rPr b="0" baseline="3000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centuries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technology applied  to manufacturing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igital devices and systems powered by microprocessors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are: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Acceleration of industry through the Internet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cameras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Tablets, </a:t>
            </a:r>
            <a:endParaRPr/>
          </a:p>
          <a:p>
            <a:pPr indent="-177800" lvl="0" marL="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quality, efficiency and security of production.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495300" y="274637"/>
            <a:ext cx="8915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CONTEXTUALISATION OF THE PROBLEM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750887" y="1131887"/>
            <a:ext cx="8659800" cy="57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Inequities/discriminatory practises have had  lasting impact on access to technological advancement  in SA with the blacks being the worst affected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Disparities in infrastructure is still massive: buildings, amenities, equipment etc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very critical outcome of the apartheid policy was land dispossession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political dispensation in 1994 led to land reform policy and thus restoration of land to  the previously disowened (balcks, Indians and coloureds).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