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1827" r:id="rId2"/>
    <p:sldId id="1840" r:id="rId3"/>
    <p:sldId id="1861" r:id="rId4"/>
    <p:sldId id="1835" r:id="rId5"/>
    <p:sldId id="1836" r:id="rId6"/>
    <p:sldId id="1837" r:id="rId7"/>
    <p:sldId id="312" r:id="rId8"/>
    <p:sldId id="1845" r:id="rId9"/>
    <p:sldId id="1844" r:id="rId10"/>
    <p:sldId id="1846" r:id="rId11"/>
    <p:sldId id="1849" r:id="rId12"/>
    <p:sldId id="1848" r:id="rId13"/>
    <p:sldId id="1859" r:id="rId14"/>
    <p:sldId id="1878" r:id="rId15"/>
    <p:sldId id="302" r:id="rId16"/>
    <p:sldId id="429" r:id="rId17"/>
    <p:sldId id="1472" r:id="rId18"/>
    <p:sldId id="1473" r:id="rId19"/>
    <p:sldId id="448" r:id="rId20"/>
    <p:sldId id="1818" r:id="rId21"/>
    <p:sldId id="626" r:id="rId22"/>
    <p:sldId id="627" r:id="rId23"/>
    <p:sldId id="265" r:id="rId24"/>
    <p:sldId id="1831" r:id="rId25"/>
    <p:sldId id="1865" r:id="rId26"/>
    <p:sldId id="1863" r:id="rId27"/>
    <p:sldId id="1867" r:id="rId28"/>
    <p:sldId id="1882" r:id="rId29"/>
    <p:sldId id="1901" r:id="rId30"/>
    <p:sldId id="1883" r:id="rId31"/>
    <p:sldId id="1881" r:id="rId32"/>
    <p:sldId id="1870" r:id="rId33"/>
    <p:sldId id="1897" r:id="rId34"/>
    <p:sldId id="1244" r:id="rId35"/>
    <p:sldId id="1310" r:id="rId36"/>
    <p:sldId id="1880" r:id="rId37"/>
    <p:sldId id="1245" r:id="rId38"/>
    <p:sldId id="1246" r:id="rId39"/>
    <p:sldId id="1898" r:id="rId40"/>
    <p:sldId id="1852" r:id="rId41"/>
    <p:sldId id="268" r:id="rId42"/>
    <p:sldId id="270" r:id="rId43"/>
    <p:sldId id="271" r:id="rId44"/>
    <p:sldId id="1874" r:id="rId45"/>
    <p:sldId id="1875" r:id="rId46"/>
    <p:sldId id="1862" r:id="rId47"/>
    <p:sldId id="1838" r:id="rId48"/>
    <p:sldId id="1885" r:id="rId49"/>
    <p:sldId id="1886" r:id="rId50"/>
    <p:sldId id="1887" r:id="rId51"/>
    <p:sldId id="1888" r:id="rId52"/>
    <p:sldId id="1889" r:id="rId53"/>
    <p:sldId id="1890" r:id="rId54"/>
    <p:sldId id="1891" r:id="rId55"/>
    <p:sldId id="1892" r:id="rId56"/>
    <p:sldId id="1893" r:id="rId57"/>
    <p:sldId id="1894" r:id="rId58"/>
    <p:sldId id="1895" r:id="rId59"/>
    <p:sldId id="1851" r:id="rId60"/>
    <p:sldId id="1899" r:id="rId61"/>
    <p:sldId id="1896" r:id="rId62"/>
    <p:sldId id="675" r:id="rId63"/>
    <p:sldId id="1834" r:id="rId64"/>
    <p:sldId id="325" r:id="rId65"/>
    <p:sldId id="324" r:id="rId66"/>
    <p:sldId id="617" r:id="rId6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1179" autoAdjust="0"/>
  </p:normalViewPr>
  <p:slideViewPr>
    <p:cSldViewPr snapToGrid="0">
      <p:cViewPr varScale="1">
        <p:scale>
          <a:sx n="49" d="100"/>
          <a:sy n="49" d="100"/>
        </p:scale>
        <p:origin x="13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im.purcell\Desktop\Copy%20of%20Alabama%20Labor%20Population%20and%20Participation%20rate%201975%20-%202019%20-%20ststdsadat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Alabama Employment</a:t>
            </a:r>
            <a:r>
              <a:rPr lang="en-US" baseline="0"/>
              <a:t> Rates Compared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2847820043180267E-2"/>
          <c:y val="3.9667974008763478E-2"/>
          <c:w val="0.94732323879004099"/>
          <c:h val="0.88660438896098148"/>
        </c:manualLayout>
      </c:layout>
      <c:lineChart>
        <c:grouping val="standard"/>
        <c:varyColors val="0"/>
        <c:ser>
          <c:idx val="0"/>
          <c:order val="0"/>
          <c:spPr>
            <a:ln w="28575" cap="rnd">
              <a:solidFill>
                <a:schemeClr val="accent1"/>
              </a:solidFill>
              <a:round/>
            </a:ln>
            <a:effectLst/>
          </c:spPr>
          <c:marker>
            <c:symbol val="none"/>
          </c:marker>
          <c:dLbls>
            <c:dLbl>
              <c:idx val="7"/>
              <c:layout>
                <c:manualLayout>
                  <c:x val="-8.3333333333333332E-3"/>
                  <c:y val="-8.7962962962962965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D8-41C3-9914-712FA4AD7F11}"/>
                </c:ext>
              </c:extLst>
            </c:dLbl>
            <c:dLbl>
              <c:idx val="43"/>
              <c:layout>
                <c:manualLayout>
                  <c:x val="-5.5555555555555657E-2"/>
                  <c:y val="-0.22222222222222221"/>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D8-41C3-9914-712FA4AD7F1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Sheet1!$B$2:$B$45</c:f>
              <c:strCache>
                <c:ptCount val="44"/>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pt idx="43">
                  <c:v>2019</c:v>
                </c:pt>
              </c:strCache>
            </c:strRef>
          </c:cat>
          <c:val>
            <c:numRef>
              <c:f>Sheet1!$C$2:$C$45</c:f>
              <c:numCache>
                <c:formatCode>0.0%</c:formatCode>
                <c:ptCount val="44"/>
                <c:pt idx="0">
                  <c:v>6.7000000000000004E-2</c:v>
                </c:pt>
                <c:pt idx="1">
                  <c:v>7.4999999999999997E-2</c:v>
                </c:pt>
                <c:pt idx="2">
                  <c:v>6.5000000000000002E-2</c:v>
                </c:pt>
                <c:pt idx="3">
                  <c:v>6.8000000000000005E-2</c:v>
                </c:pt>
                <c:pt idx="4">
                  <c:v>7.2999999999999995E-2</c:v>
                </c:pt>
                <c:pt idx="5">
                  <c:v>9.6000000000000002E-2</c:v>
                </c:pt>
                <c:pt idx="6">
                  <c:v>0.125</c:v>
                </c:pt>
                <c:pt idx="7">
                  <c:v>0.154</c:v>
                </c:pt>
                <c:pt idx="8">
                  <c:v>0.11900000000000001</c:v>
                </c:pt>
                <c:pt idx="9">
                  <c:v>0.1</c:v>
                </c:pt>
                <c:pt idx="10">
                  <c:v>9.1999999999999998E-2</c:v>
                </c:pt>
                <c:pt idx="11">
                  <c:v>9.3000000000000013E-2</c:v>
                </c:pt>
                <c:pt idx="12">
                  <c:v>7.2999999999999995E-2</c:v>
                </c:pt>
                <c:pt idx="13">
                  <c:v>7.2000000000000008E-2</c:v>
                </c:pt>
                <c:pt idx="14">
                  <c:v>6.7000000000000004E-2</c:v>
                </c:pt>
                <c:pt idx="15">
                  <c:v>7.2999999999999995E-2</c:v>
                </c:pt>
                <c:pt idx="16">
                  <c:v>7.4999999999999997E-2</c:v>
                </c:pt>
                <c:pt idx="17">
                  <c:v>7.4999999999999997E-2</c:v>
                </c:pt>
                <c:pt idx="18">
                  <c:v>6.8000000000000005E-2</c:v>
                </c:pt>
                <c:pt idx="19">
                  <c:v>0.06</c:v>
                </c:pt>
                <c:pt idx="20">
                  <c:v>5.4000000000000006E-2</c:v>
                </c:pt>
                <c:pt idx="21">
                  <c:v>5.2999999999999999E-2</c:v>
                </c:pt>
                <c:pt idx="22">
                  <c:v>4.2999999999999997E-2</c:v>
                </c:pt>
                <c:pt idx="23">
                  <c:v>4.4999999999999998E-2</c:v>
                </c:pt>
                <c:pt idx="24">
                  <c:v>4.7E-2</c:v>
                </c:pt>
                <c:pt idx="25">
                  <c:v>4.7E-2</c:v>
                </c:pt>
                <c:pt idx="26">
                  <c:v>6.0999999999999999E-2</c:v>
                </c:pt>
                <c:pt idx="27">
                  <c:v>5.7999999999999996E-2</c:v>
                </c:pt>
                <c:pt idx="28">
                  <c:v>0.06</c:v>
                </c:pt>
                <c:pt idx="29">
                  <c:v>5.0999999999999997E-2</c:v>
                </c:pt>
                <c:pt idx="30">
                  <c:v>4.0999999999999995E-2</c:v>
                </c:pt>
                <c:pt idx="31">
                  <c:v>3.9E-2</c:v>
                </c:pt>
                <c:pt idx="32">
                  <c:v>4.4000000000000004E-2</c:v>
                </c:pt>
                <c:pt idx="33">
                  <c:v>8.900000000000001E-2</c:v>
                </c:pt>
                <c:pt idx="34">
                  <c:v>0.11699999999999999</c:v>
                </c:pt>
                <c:pt idx="35">
                  <c:v>0.10199999999999999</c:v>
                </c:pt>
                <c:pt idx="36">
                  <c:v>8.1000000000000003E-2</c:v>
                </c:pt>
                <c:pt idx="37">
                  <c:v>7.4999999999999997E-2</c:v>
                </c:pt>
                <c:pt idx="38">
                  <c:v>7.2000000000000008E-2</c:v>
                </c:pt>
                <c:pt idx="39">
                  <c:v>0.06</c:v>
                </c:pt>
                <c:pt idx="40">
                  <c:v>0.06</c:v>
                </c:pt>
                <c:pt idx="41">
                  <c:v>5.5E-2</c:v>
                </c:pt>
                <c:pt idx="42">
                  <c:v>3.9E-2</c:v>
                </c:pt>
                <c:pt idx="43">
                  <c:v>3.7999999999999999E-2</c:v>
                </c:pt>
              </c:numCache>
            </c:numRef>
          </c:val>
          <c:smooth val="0"/>
          <c:extLst>
            <c:ext xmlns:c16="http://schemas.microsoft.com/office/drawing/2014/chart" uri="{C3380CC4-5D6E-409C-BE32-E72D297353CC}">
              <c16:uniqueId val="{00000002-6CD8-41C3-9914-712FA4AD7F11}"/>
            </c:ext>
          </c:extLst>
        </c:ser>
        <c:ser>
          <c:idx val="1"/>
          <c:order val="1"/>
          <c:spPr>
            <a:ln w="28575" cap="rnd">
              <a:solidFill>
                <a:schemeClr val="accent2"/>
              </a:solidFill>
              <a:round/>
            </a:ln>
            <a:effectLst/>
          </c:spPr>
          <c:marker>
            <c:symbol val="none"/>
          </c:marker>
          <c:dLbls>
            <c:dLbl>
              <c:idx val="7"/>
              <c:layout>
                <c:manualLayout>
                  <c:x val="0"/>
                  <c:y val="0.194444444444444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D8-41C3-9914-712FA4AD7F11}"/>
                </c:ext>
              </c:extLst>
            </c:dLbl>
            <c:dLbl>
              <c:idx val="43"/>
              <c:layout>
                <c:manualLayout>
                  <c:x val="-7.2222222222222118E-2"/>
                  <c:y val="0.13888888888888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D8-41C3-9914-712FA4AD7F1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Sheet1!$B$2:$B$45</c:f>
              <c:strCache>
                <c:ptCount val="44"/>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pt idx="43">
                  <c:v>2019</c:v>
                </c:pt>
              </c:strCache>
            </c:strRef>
          </c:cat>
          <c:val>
            <c:numRef>
              <c:f>Sheet1!$D$2:$D$45</c:f>
              <c:numCache>
                <c:formatCode>0%</c:formatCode>
                <c:ptCount val="44"/>
                <c:pt idx="0">
                  <c:v>0.46558387715930905</c:v>
                </c:pt>
                <c:pt idx="1">
                  <c:v>0.46719489297784456</c:v>
                </c:pt>
                <c:pt idx="2">
                  <c:v>0.45301176470588234</c:v>
                </c:pt>
                <c:pt idx="3">
                  <c:v>0.44595525081198129</c:v>
                </c:pt>
                <c:pt idx="4">
                  <c:v>0.45053271692745378</c:v>
                </c:pt>
                <c:pt idx="5">
                  <c:v>0.46768409968409963</c:v>
                </c:pt>
                <c:pt idx="6">
                  <c:v>0.48572316776658564</c:v>
                </c:pt>
                <c:pt idx="7">
                  <c:v>0.4926639089968976</c:v>
                </c:pt>
                <c:pt idx="8">
                  <c:v>0.46627897435897436</c:v>
                </c:pt>
                <c:pt idx="9">
                  <c:v>0.45226531302876483</c:v>
                </c:pt>
                <c:pt idx="10">
                  <c:v>0.44189484259879441</c:v>
                </c:pt>
                <c:pt idx="11">
                  <c:v>0.43854915590863952</c:v>
                </c:pt>
                <c:pt idx="12">
                  <c:v>0.43142276156116754</c:v>
                </c:pt>
                <c:pt idx="13">
                  <c:v>0.42648467058056094</c:v>
                </c:pt>
                <c:pt idx="14">
                  <c:v>0.41703677279739682</c:v>
                </c:pt>
                <c:pt idx="15">
                  <c:v>0.4277487419448821</c:v>
                </c:pt>
                <c:pt idx="16">
                  <c:v>0.42699387246925069</c:v>
                </c:pt>
                <c:pt idx="17">
                  <c:v>0.42133630088954266</c:v>
                </c:pt>
                <c:pt idx="18">
                  <c:v>0.41660410126327174</c:v>
                </c:pt>
                <c:pt idx="19">
                  <c:v>0.40326470500261025</c:v>
                </c:pt>
                <c:pt idx="20">
                  <c:v>0.40232994307994496</c:v>
                </c:pt>
                <c:pt idx="21">
                  <c:v>0.39177747132956808</c:v>
                </c:pt>
                <c:pt idx="22">
                  <c:v>0.38652163751403656</c:v>
                </c:pt>
                <c:pt idx="23">
                  <c:v>0.39173456450237254</c:v>
                </c:pt>
                <c:pt idx="24">
                  <c:v>0.39407225763875453</c:v>
                </c:pt>
                <c:pt idx="25">
                  <c:v>0.40149965796083242</c:v>
                </c:pt>
                <c:pt idx="26">
                  <c:v>0.41763398406298313</c:v>
                </c:pt>
                <c:pt idx="27">
                  <c:v>0.41661307007154413</c:v>
                </c:pt>
                <c:pt idx="28">
                  <c:v>0.41687461860105413</c:v>
                </c:pt>
                <c:pt idx="29">
                  <c:v>0.41356642912050123</c:v>
                </c:pt>
                <c:pt idx="30">
                  <c:v>0.40970600508153465</c:v>
                </c:pt>
                <c:pt idx="31">
                  <c:v>0.40858018270781848</c:v>
                </c:pt>
                <c:pt idx="32">
                  <c:v>0.41733529986318896</c:v>
                </c:pt>
                <c:pt idx="33">
                  <c:v>0.45119508113140627</c:v>
                </c:pt>
                <c:pt idx="34">
                  <c:v>0.47938086778609501</c:v>
                </c:pt>
                <c:pt idx="35">
                  <c:v>0.46455631767534988</c:v>
                </c:pt>
                <c:pt idx="36">
                  <c:v>0.46511773578945814</c:v>
                </c:pt>
                <c:pt idx="37">
                  <c:v>0.46286213945762933</c:v>
                </c:pt>
                <c:pt idx="38">
                  <c:v>0.46744400981065037</c:v>
                </c:pt>
                <c:pt idx="39">
                  <c:v>0.46644045822242464</c:v>
                </c:pt>
                <c:pt idx="40">
                  <c:v>0.46449117676255969</c:v>
                </c:pt>
                <c:pt idx="41">
                  <c:v>0.46037005081409454</c:v>
                </c:pt>
                <c:pt idx="42">
                  <c:v>0.45379694742315635</c:v>
                </c:pt>
                <c:pt idx="43">
                  <c:v>0.44906858047440834</c:v>
                </c:pt>
              </c:numCache>
            </c:numRef>
          </c:val>
          <c:smooth val="0"/>
          <c:extLst>
            <c:ext xmlns:c16="http://schemas.microsoft.com/office/drawing/2014/chart" uri="{C3380CC4-5D6E-409C-BE32-E72D297353CC}">
              <c16:uniqueId val="{00000005-6CD8-41C3-9914-712FA4AD7F11}"/>
            </c:ext>
          </c:extLst>
        </c:ser>
        <c:dLbls>
          <c:showLegendKey val="0"/>
          <c:showVal val="0"/>
          <c:showCatName val="0"/>
          <c:showSerName val="0"/>
          <c:showPercent val="0"/>
          <c:showBubbleSize val="0"/>
        </c:dLbls>
        <c:smooth val="0"/>
        <c:axId val="363690736"/>
        <c:axId val="363685744"/>
      </c:lineChart>
      <c:catAx>
        <c:axId val="363690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685744"/>
        <c:crosses val="autoZero"/>
        <c:auto val="1"/>
        <c:lblAlgn val="ctr"/>
        <c:lblOffset val="100"/>
        <c:noMultiLvlLbl val="0"/>
      </c:catAx>
      <c:valAx>
        <c:axId val="3636857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690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000" b="1" i="0" baseline="0">
                <a:solidFill>
                  <a:schemeClr val="tx1"/>
                </a:solidFill>
                <a:effectLst/>
              </a:rPr>
              <a:t>Figure 5</a:t>
            </a:r>
            <a:endParaRPr lang="en-US" sz="1000">
              <a:solidFill>
                <a:schemeClr val="tx1"/>
              </a:solidFill>
              <a:effectLst/>
            </a:endParaRPr>
          </a:p>
          <a:p>
            <a:pPr>
              <a:defRPr>
                <a:solidFill>
                  <a:schemeClr val="tx1"/>
                </a:solidFill>
              </a:defRPr>
            </a:pPr>
            <a:r>
              <a:rPr lang="en-US" sz="1000" b="1" i="0" baseline="0">
                <a:solidFill>
                  <a:schemeClr val="tx1"/>
                </a:solidFill>
                <a:effectLst/>
              </a:rPr>
              <a:t>Alabama Employment by Field of Study</a:t>
            </a:r>
            <a:endParaRPr lang="en-US" sz="1000">
              <a:solidFill>
                <a:schemeClr val="tx1"/>
              </a:solidFill>
              <a:effectLst/>
            </a:endParaRPr>
          </a:p>
          <a:p>
            <a:pPr>
              <a:defRPr>
                <a:solidFill>
                  <a:schemeClr val="tx1"/>
                </a:solidFill>
              </a:defRPr>
            </a:pPr>
            <a:r>
              <a:rPr lang="en-US" sz="1000" b="1" i="1" baseline="0">
                <a:solidFill>
                  <a:schemeClr val="tx1"/>
                </a:solidFill>
                <a:effectLst/>
              </a:rPr>
              <a:t>After Five Years</a:t>
            </a:r>
            <a:endParaRPr lang="en-US" sz="1000">
              <a:solidFill>
                <a:schemeClr val="tx1"/>
              </a:solidFill>
              <a:effectLst/>
            </a:endParaRPr>
          </a:p>
          <a:p>
            <a:pPr>
              <a:defRPr>
                <a:solidFill>
                  <a:schemeClr val="tx1"/>
                </a:solidFill>
              </a:defRPr>
            </a:pPr>
            <a:r>
              <a:rPr lang="en-US" sz="1000" b="1" i="0" baseline="0">
                <a:solidFill>
                  <a:schemeClr val="tx1"/>
                </a:solidFill>
                <a:effectLst/>
              </a:rPr>
              <a:t>for 2013 Bachelor's Degree and Post Bacc. Certificate Recipients</a:t>
            </a:r>
            <a:endParaRPr lang="en-US" sz="1000">
              <a:solidFill>
                <a:schemeClr val="tx1"/>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'FIGURE 5'!$C$33</c:f>
              <c:strCache>
                <c:ptCount val="1"/>
                <c:pt idx="0">
                  <c:v>Found in Alabama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5'!$B$34:$B$61</c:f>
              <c:strCache>
                <c:ptCount val="28"/>
                <c:pt idx="0">
                  <c:v>ARCHITECTURE</c:v>
                </c:pt>
                <c:pt idx="1">
                  <c:v>PHYSICAL SCIENCES</c:v>
                </c:pt>
                <c:pt idx="2">
                  <c:v>COMMUNICATIONS TECHNOLOGIES</c:v>
                </c:pt>
                <c:pt idx="3">
                  <c:v>PHILOSOPHY &amp; RELIGION</c:v>
                </c:pt>
                <c:pt idx="4">
                  <c:v>FOREIGN LANGUAGES</c:v>
                </c:pt>
                <c:pt idx="5">
                  <c:v>VISUAL &amp; PERFORMING ARTS</c:v>
                </c:pt>
                <c:pt idx="6">
                  <c:v>BIOLOGICAL SCIENCES</c:v>
                </c:pt>
                <c:pt idx="7">
                  <c:v>MULTI/ INTERDISCIPLINARY STUDIES</c:v>
                </c:pt>
                <c:pt idx="8">
                  <c:v>AGRICULTURE</c:v>
                </c:pt>
                <c:pt idx="9">
                  <c:v>COMMUNICATIONS</c:v>
                </c:pt>
                <c:pt idx="10">
                  <c:v>ENGINEERING</c:v>
                </c:pt>
                <c:pt idx="11">
                  <c:v>SOCIAL SCIENCES</c:v>
                </c:pt>
                <c:pt idx="12">
                  <c:v>FAMILY &amp; CONSUMER SCIENCES</c:v>
                </c:pt>
                <c:pt idx="13">
                  <c:v>AREA &amp; ETHNIC STUDIES</c:v>
                </c:pt>
                <c:pt idx="14">
                  <c:v>BUSINESS, MGMT, &amp; MARKETING</c:v>
                </c:pt>
                <c:pt idx="15">
                  <c:v>PARKS, RECREATION, &amp; FITNESS</c:v>
                </c:pt>
                <c:pt idx="16">
                  <c:v>PSYCHOLOGY</c:v>
                </c:pt>
                <c:pt idx="17">
                  <c:v>HISTORY</c:v>
                </c:pt>
                <c:pt idx="18">
                  <c:v>NATURAL RESOURCES &amp; CONSERVATION</c:v>
                </c:pt>
                <c:pt idx="19">
                  <c:v>ENGLISH/LETTERS</c:v>
                </c:pt>
                <c:pt idx="20">
                  <c:v>PROTECTIVE SERVICES</c:v>
                </c:pt>
                <c:pt idx="21">
                  <c:v>LIBERAL ARTS/GENERAL STUDIES</c:v>
                </c:pt>
                <c:pt idx="22">
                  <c:v>COMPUTER &amp; INFO SCIENCES</c:v>
                </c:pt>
                <c:pt idx="23">
                  <c:v>MATHEMATICS &amp; STATISTICS</c:v>
                </c:pt>
                <c:pt idx="24">
                  <c:v>HEALTH PROFESSIONS</c:v>
                </c:pt>
                <c:pt idx="25">
                  <c:v>PUBLIC ADMIN &amp; SOCIAL SERVICES</c:v>
                </c:pt>
                <c:pt idx="26">
                  <c:v>ENGINEERING TECHNOLOGIES</c:v>
                </c:pt>
                <c:pt idx="27">
                  <c:v>EDUCATION</c:v>
                </c:pt>
              </c:strCache>
            </c:strRef>
          </c:cat>
          <c:val>
            <c:numRef>
              <c:f>'FIGURE 5'!$C$34:$C$61</c:f>
            </c:numRef>
          </c:val>
          <c:extLst>
            <c:ext xmlns:c16="http://schemas.microsoft.com/office/drawing/2014/chart" uri="{C3380CC4-5D6E-409C-BE32-E72D297353CC}">
              <c16:uniqueId val="{00000000-A599-4208-A461-977B6D738053}"/>
            </c:ext>
          </c:extLst>
        </c:ser>
        <c:ser>
          <c:idx val="1"/>
          <c:order val="1"/>
          <c:tx>
            <c:strRef>
              <c:f>'FIGURE 5'!$D$33</c:f>
              <c:strCache>
                <c:ptCount val="1"/>
                <c:pt idx="0">
                  <c:v>% Employed in AL</c:v>
                </c:pt>
              </c:strCache>
            </c:strRef>
          </c:tx>
          <c:spPr>
            <a:solidFill>
              <a:schemeClr val="accent4"/>
            </a:solidFill>
            <a:ln>
              <a:solidFill>
                <a:schemeClr val="tx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5'!$B$34:$B$61</c:f>
              <c:strCache>
                <c:ptCount val="28"/>
                <c:pt idx="0">
                  <c:v>ARCHITECTURE</c:v>
                </c:pt>
                <c:pt idx="1">
                  <c:v>PHYSICAL SCIENCES</c:v>
                </c:pt>
                <c:pt idx="2">
                  <c:v>COMMUNICATIONS TECHNOLOGIES</c:v>
                </c:pt>
                <c:pt idx="3">
                  <c:v>PHILOSOPHY &amp; RELIGION</c:v>
                </c:pt>
                <c:pt idx="4">
                  <c:v>FOREIGN LANGUAGES</c:v>
                </c:pt>
                <c:pt idx="5">
                  <c:v>VISUAL &amp; PERFORMING ARTS</c:v>
                </c:pt>
                <c:pt idx="6">
                  <c:v>BIOLOGICAL SCIENCES</c:v>
                </c:pt>
                <c:pt idx="7">
                  <c:v>MULTI/ INTERDISCIPLINARY STUDIES</c:v>
                </c:pt>
                <c:pt idx="8">
                  <c:v>AGRICULTURE</c:v>
                </c:pt>
                <c:pt idx="9">
                  <c:v>COMMUNICATIONS</c:v>
                </c:pt>
                <c:pt idx="10">
                  <c:v>ENGINEERING</c:v>
                </c:pt>
                <c:pt idx="11">
                  <c:v>SOCIAL SCIENCES</c:v>
                </c:pt>
                <c:pt idx="12">
                  <c:v>FAMILY &amp; CONSUMER SCIENCES</c:v>
                </c:pt>
                <c:pt idx="13">
                  <c:v>AREA &amp; ETHNIC STUDIES</c:v>
                </c:pt>
                <c:pt idx="14">
                  <c:v>BUSINESS, MGMT, &amp; MARKETING</c:v>
                </c:pt>
                <c:pt idx="15">
                  <c:v>PARKS, RECREATION, &amp; FITNESS</c:v>
                </c:pt>
                <c:pt idx="16">
                  <c:v>PSYCHOLOGY</c:v>
                </c:pt>
                <c:pt idx="17">
                  <c:v>HISTORY</c:v>
                </c:pt>
                <c:pt idx="18">
                  <c:v>NATURAL RESOURCES &amp; CONSERVATION</c:v>
                </c:pt>
                <c:pt idx="19">
                  <c:v>ENGLISH/LETTERS</c:v>
                </c:pt>
                <c:pt idx="20">
                  <c:v>PROTECTIVE SERVICES</c:v>
                </c:pt>
                <c:pt idx="21">
                  <c:v>LIBERAL ARTS/GENERAL STUDIES</c:v>
                </c:pt>
                <c:pt idx="22">
                  <c:v>COMPUTER &amp; INFO SCIENCES</c:v>
                </c:pt>
                <c:pt idx="23">
                  <c:v>MATHEMATICS &amp; STATISTICS</c:v>
                </c:pt>
                <c:pt idx="24">
                  <c:v>HEALTH PROFESSIONS</c:v>
                </c:pt>
                <c:pt idx="25">
                  <c:v>PUBLIC ADMIN &amp; SOCIAL SERVICES</c:v>
                </c:pt>
                <c:pt idx="26">
                  <c:v>ENGINEERING TECHNOLOGIES</c:v>
                </c:pt>
                <c:pt idx="27">
                  <c:v>EDUCATION</c:v>
                </c:pt>
              </c:strCache>
            </c:strRef>
          </c:cat>
          <c:val>
            <c:numRef>
              <c:f>'FIGURE 5'!$D$34:$D$61</c:f>
              <c:numCache>
                <c:formatCode>0%</c:formatCode>
                <c:ptCount val="28"/>
                <c:pt idx="0">
                  <c:v>0.32876712328767121</c:v>
                </c:pt>
                <c:pt idx="1">
                  <c:v>0.36013986013986016</c:v>
                </c:pt>
                <c:pt idx="2">
                  <c:v>0.38095238095238093</c:v>
                </c:pt>
                <c:pt idx="3">
                  <c:v>0.39473684210526316</c:v>
                </c:pt>
                <c:pt idx="4">
                  <c:v>0.42567567567567566</c:v>
                </c:pt>
                <c:pt idx="5">
                  <c:v>0.4306282722513089</c:v>
                </c:pt>
                <c:pt idx="6">
                  <c:v>0.4363784665579119</c:v>
                </c:pt>
                <c:pt idx="7">
                  <c:v>0.43645083932853718</c:v>
                </c:pt>
                <c:pt idx="8">
                  <c:v>0.43661971830985913</c:v>
                </c:pt>
                <c:pt idx="9">
                  <c:v>0.43915756630265212</c:v>
                </c:pt>
                <c:pt idx="10">
                  <c:v>0.44166666666666665</c:v>
                </c:pt>
                <c:pt idx="11">
                  <c:v>0.44575725026852847</c:v>
                </c:pt>
                <c:pt idx="12">
                  <c:v>0.44916540212443096</c:v>
                </c:pt>
                <c:pt idx="13">
                  <c:v>0.46666666666666667</c:v>
                </c:pt>
                <c:pt idx="14">
                  <c:v>0.47610773240660298</c:v>
                </c:pt>
                <c:pt idx="15">
                  <c:v>0.48295454545454547</c:v>
                </c:pt>
                <c:pt idx="16">
                  <c:v>0.48681732580037662</c:v>
                </c:pt>
                <c:pt idx="17">
                  <c:v>0.4935064935064935</c:v>
                </c:pt>
                <c:pt idx="18">
                  <c:v>0.51923076923076927</c:v>
                </c:pt>
                <c:pt idx="19">
                  <c:v>0.54414784394250515</c:v>
                </c:pt>
                <c:pt idx="20">
                  <c:v>0.545016077170418</c:v>
                </c:pt>
                <c:pt idx="21">
                  <c:v>0.55072463768115942</c:v>
                </c:pt>
                <c:pt idx="22">
                  <c:v>0.55192878338278928</c:v>
                </c:pt>
                <c:pt idx="23">
                  <c:v>0.56273764258555137</c:v>
                </c:pt>
                <c:pt idx="24">
                  <c:v>0.58616692426584238</c:v>
                </c:pt>
                <c:pt idx="25">
                  <c:v>0.6</c:v>
                </c:pt>
                <c:pt idx="26">
                  <c:v>0.62857142857142856</c:v>
                </c:pt>
                <c:pt idx="27">
                  <c:v>0.65076100370218015</c:v>
                </c:pt>
              </c:numCache>
            </c:numRef>
          </c:val>
          <c:extLst>
            <c:ext xmlns:c16="http://schemas.microsoft.com/office/drawing/2014/chart" uri="{C3380CC4-5D6E-409C-BE32-E72D297353CC}">
              <c16:uniqueId val="{00000001-A599-4208-A461-977B6D738053}"/>
            </c:ext>
          </c:extLst>
        </c:ser>
        <c:ser>
          <c:idx val="2"/>
          <c:order val="2"/>
          <c:tx>
            <c:strRef>
              <c:f>'FIGURE 5'!$E$33</c:f>
              <c:strCache>
                <c:ptCount val="1"/>
                <c:pt idx="0">
                  <c:v>Not found in Alabama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5'!$B$34:$B$61</c:f>
              <c:strCache>
                <c:ptCount val="28"/>
                <c:pt idx="0">
                  <c:v>ARCHITECTURE</c:v>
                </c:pt>
                <c:pt idx="1">
                  <c:v>PHYSICAL SCIENCES</c:v>
                </c:pt>
                <c:pt idx="2">
                  <c:v>COMMUNICATIONS TECHNOLOGIES</c:v>
                </c:pt>
                <c:pt idx="3">
                  <c:v>PHILOSOPHY &amp; RELIGION</c:v>
                </c:pt>
                <c:pt idx="4">
                  <c:v>FOREIGN LANGUAGES</c:v>
                </c:pt>
                <c:pt idx="5">
                  <c:v>VISUAL &amp; PERFORMING ARTS</c:v>
                </c:pt>
                <c:pt idx="6">
                  <c:v>BIOLOGICAL SCIENCES</c:v>
                </c:pt>
                <c:pt idx="7">
                  <c:v>MULTI/ INTERDISCIPLINARY STUDIES</c:v>
                </c:pt>
                <c:pt idx="8">
                  <c:v>AGRICULTURE</c:v>
                </c:pt>
                <c:pt idx="9">
                  <c:v>COMMUNICATIONS</c:v>
                </c:pt>
                <c:pt idx="10">
                  <c:v>ENGINEERING</c:v>
                </c:pt>
                <c:pt idx="11">
                  <c:v>SOCIAL SCIENCES</c:v>
                </c:pt>
                <c:pt idx="12">
                  <c:v>FAMILY &amp; CONSUMER SCIENCES</c:v>
                </c:pt>
                <c:pt idx="13">
                  <c:v>AREA &amp; ETHNIC STUDIES</c:v>
                </c:pt>
                <c:pt idx="14">
                  <c:v>BUSINESS, MGMT, &amp; MARKETING</c:v>
                </c:pt>
                <c:pt idx="15">
                  <c:v>PARKS, RECREATION, &amp; FITNESS</c:v>
                </c:pt>
                <c:pt idx="16">
                  <c:v>PSYCHOLOGY</c:v>
                </c:pt>
                <c:pt idx="17">
                  <c:v>HISTORY</c:v>
                </c:pt>
                <c:pt idx="18">
                  <c:v>NATURAL RESOURCES &amp; CONSERVATION</c:v>
                </c:pt>
                <c:pt idx="19">
                  <c:v>ENGLISH/LETTERS</c:v>
                </c:pt>
                <c:pt idx="20">
                  <c:v>PROTECTIVE SERVICES</c:v>
                </c:pt>
                <c:pt idx="21">
                  <c:v>LIBERAL ARTS/GENERAL STUDIES</c:v>
                </c:pt>
                <c:pt idx="22">
                  <c:v>COMPUTER &amp; INFO SCIENCES</c:v>
                </c:pt>
                <c:pt idx="23">
                  <c:v>MATHEMATICS &amp; STATISTICS</c:v>
                </c:pt>
                <c:pt idx="24">
                  <c:v>HEALTH PROFESSIONS</c:v>
                </c:pt>
                <c:pt idx="25">
                  <c:v>PUBLIC ADMIN &amp; SOCIAL SERVICES</c:v>
                </c:pt>
                <c:pt idx="26">
                  <c:v>ENGINEERING TECHNOLOGIES</c:v>
                </c:pt>
                <c:pt idx="27">
                  <c:v>EDUCATION</c:v>
                </c:pt>
              </c:strCache>
            </c:strRef>
          </c:cat>
          <c:val>
            <c:numRef>
              <c:f>'FIGURE 5'!$E$34:$E$61</c:f>
            </c:numRef>
          </c:val>
          <c:extLst>
            <c:ext xmlns:c16="http://schemas.microsoft.com/office/drawing/2014/chart" uri="{C3380CC4-5D6E-409C-BE32-E72D297353CC}">
              <c16:uniqueId val="{00000002-A599-4208-A461-977B6D738053}"/>
            </c:ext>
          </c:extLst>
        </c:ser>
        <c:ser>
          <c:idx val="3"/>
          <c:order val="3"/>
          <c:tx>
            <c:strRef>
              <c:f>'FIGURE 5'!$F$33</c:f>
              <c:strCache>
                <c:ptCount val="1"/>
                <c:pt idx="0">
                  <c:v>% Not Employed in AL</c:v>
                </c:pt>
              </c:strCache>
            </c:strRef>
          </c:tx>
          <c:spPr>
            <a:solidFill>
              <a:schemeClr val="accent5"/>
            </a:solidFill>
            <a:ln>
              <a:solidFill>
                <a:schemeClr val="tx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5'!$B$34:$B$61</c:f>
              <c:strCache>
                <c:ptCount val="28"/>
                <c:pt idx="0">
                  <c:v>ARCHITECTURE</c:v>
                </c:pt>
                <c:pt idx="1">
                  <c:v>PHYSICAL SCIENCES</c:v>
                </c:pt>
                <c:pt idx="2">
                  <c:v>COMMUNICATIONS TECHNOLOGIES</c:v>
                </c:pt>
                <c:pt idx="3">
                  <c:v>PHILOSOPHY &amp; RELIGION</c:v>
                </c:pt>
                <c:pt idx="4">
                  <c:v>FOREIGN LANGUAGES</c:v>
                </c:pt>
                <c:pt idx="5">
                  <c:v>VISUAL &amp; PERFORMING ARTS</c:v>
                </c:pt>
                <c:pt idx="6">
                  <c:v>BIOLOGICAL SCIENCES</c:v>
                </c:pt>
                <c:pt idx="7">
                  <c:v>MULTI/ INTERDISCIPLINARY STUDIES</c:v>
                </c:pt>
                <c:pt idx="8">
                  <c:v>AGRICULTURE</c:v>
                </c:pt>
                <c:pt idx="9">
                  <c:v>COMMUNICATIONS</c:v>
                </c:pt>
                <c:pt idx="10">
                  <c:v>ENGINEERING</c:v>
                </c:pt>
                <c:pt idx="11">
                  <c:v>SOCIAL SCIENCES</c:v>
                </c:pt>
                <c:pt idx="12">
                  <c:v>FAMILY &amp; CONSUMER SCIENCES</c:v>
                </c:pt>
                <c:pt idx="13">
                  <c:v>AREA &amp; ETHNIC STUDIES</c:v>
                </c:pt>
                <c:pt idx="14">
                  <c:v>BUSINESS, MGMT, &amp; MARKETING</c:v>
                </c:pt>
                <c:pt idx="15">
                  <c:v>PARKS, RECREATION, &amp; FITNESS</c:v>
                </c:pt>
                <c:pt idx="16">
                  <c:v>PSYCHOLOGY</c:v>
                </c:pt>
                <c:pt idx="17">
                  <c:v>HISTORY</c:v>
                </c:pt>
                <c:pt idx="18">
                  <c:v>NATURAL RESOURCES &amp; CONSERVATION</c:v>
                </c:pt>
                <c:pt idx="19">
                  <c:v>ENGLISH/LETTERS</c:v>
                </c:pt>
                <c:pt idx="20">
                  <c:v>PROTECTIVE SERVICES</c:v>
                </c:pt>
                <c:pt idx="21">
                  <c:v>LIBERAL ARTS/GENERAL STUDIES</c:v>
                </c:pt>
                <c:pt idx="22">
                  <c:v>COMPUTER &amp; INFO SCIENCES</c:v>
                </c:pt>
                <c:pt idx="23">
                  <c:v>MATHEMATICS &amp; STATISTICS</c:v>
                </c:pt>
                <c:pt idx="24">
                  <c:v>HEALTH PROFESSIONS</c:v>
                </c:pt>
                <c:pt idx="25">
                  <c:v>PUBLIC ADMIN &amp; SOCIAL SERVICES</c:v>
                </c:pt>
                <c:pt idx="26">
                  <c:v>ENGINEERING TECHNOLOGIES</c:v>
                </c:pt>
                <c:pt idx="27">
                  <c:v>EDUCATION</c:v>
                </c:pt>
              </c:strCache>
            </c:strRef>
          </c:cat>
          <c:val>
            <c:numRef>
              <c:f>'FIGURE 5'!$F$34:$F$61</c:f>
              <c:numCache>
                <c:formatCode>0%</c:formatCode>
                <c:ptCount val="28"/>
                <c:pt idx="0">
                  <c:v>0.67123287671232879</c:v>
                </c:pt>
                <c:pt idx="1">
                  <c:v>0.6398601398601399</c:v>
                </c:pt>
                <c:pt idx="2">
                  <c:v>0.61904761904761907</c:v>
                </c:pt>
                <c:pt idx="3">
                  <c:v>0.60526315789473684</c:v>
                </c:pt>
                <c:pt idx="4">
                  <c:v>0.57432432432432434</c:v>
                </c:pt>
                <c:pt idx="5">
                  <c:v>0.56937172774869105</c:v>
                </c:pt>
                <c:pt idx="6">
                  <c:v>0.5636215334420881</c:v>
                </c:pt>
                <c:pt idx="7">
                  <c:v>0.56354916067146288</c:v>
                </c:pt>
                <c:pt idx="8">
                  <c:v>0.56338028169014087</c:v>
                </c:pt>
                <c:pt idx="9">
                  <c:v>0.56084243369734788</c:v>
                </c:pt>
                <c:pt idx="10">
                  <c:v>0.55833333333333335</c:v>
                </c:pt>
                <c:pt idx="11">
                  <c:v>0.55424274973147158</c:v>
                </c:pt>
                <c:pt idx="12">
                  <c:v>0.5508345978755691</c:v>
                </c:pt>
                <c:pt idx="13">
                  <c:v>0.53333333333333333</c:v>
                </c:pt>
                <c:pt idx="14">
                  <c:v>0.52389226759339702</c:v>
                </c:pt>
                <c:pt idx="15">
                  <c:v>0.51704545454545459</c:v>
                </c:pt>
                <c:pt idx="16">
                  <c:v>0.51318267419962338</c:v>
                </c:pt>
                <c:pt idx="17">
                  <c:v>0.50649350649350644</c:v>
                </c:pt>
                <c:pt idx="18">
                  <c:v>0.48076923076923078</c:v>
                </c:pt>
                <c:pt idx="19">
                  <c:v>0.45585215605749485</c:v>
                </c:pt>
                <c:pt idx="20">
                  <c:v>0.454983922829582</c:v>
                </c:pt>
                <c:pt idx="21">
                  <c:v>0.44927536231884058</c:v>
                </c:pt>
                <c:pt idx="22">
                  <c:v>0.44807121661721067</c:v>
                </c:pt>
                <c:pt idx="23">
                  <c:v>0.43726235741444869</c:v>
                </c:pt>
                <c:pt idx="24">
                  <c:v>0.41383307573415767</c:v>
                </c:pt>
                <c:pt idx="25">
                  <c:v>0.4</c:v>
                </c:pt>
                <c:pt idx="26">
                  <c:v>0.37142857142857144</c:v>
                </c:pt>
                <c:pt idx="27">
                  <c:v>0.34923899629781985</c:v>
                </c:pt>
              </c:numCache>
            </c:numRef>
          </c:val>
          <c:extLst>
            <c:ext xmlns:c16="http://schemas.microsoft.com/office/drawing/2014/chart" uri="{C3380CC4-5D6E-409C-BE32-E72D297353CC}">
              <c16:uniqueId val="{00000003-A599-4208-A461-977B6D738053}"/>
            </c:ext>
          </c:extLst>
        </c:ser>
        <c:dLbls>
          <c:dLblPos val="ctr"/>
          <c:showLegendKey val="0"/>
          <c:showVal val="1"/>
          <c:showCatName val="0"/>
          <c:showSerName val="0"/>
          <c:showPercent val="0"/>
          <c:showBubbleSize val="0"/>
        </c:dLbls>
        <c:gapWidth val="50"/>
        <c:overlap val="100"/>
        <c:axId val="1811562544"/>
        <c:axId val="1811564624"/>
      </c:barChart>
      <c:catAx>
        <c:axId val="1811562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811564624"/>
        <c:crosses val="autoZero"/>
        <c:auto val="1"/>
        <c:lblAlgn val="ctr"/>
        <c:lblOffset val="100"/>
        <c:noMultiLvlLbl val="0"/>
      </c:catAx>
      <c:valAx>
        <c:axId val="1811564624"/>
        <c:scaling>
          <c:orientation val="minMax"/>
          <c:max val="1"/>
        </c:scaling>
        <c:delete val="0"/>
        <c:axPos val="b"/>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1562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12700"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drawing1.xml><?xml version="1.0" encoding="utf-8"?>
<c:userShapes xmlns:c="http://schemas.openxmlformats.org/drawingml/2006/chart">
  <cdr:relSizeAnchor xmlns:cdr="http://schemas.openxmlformats.org/drawingml/2006/chartDrawing">
    <cdr:from>
      <cdr:x>0.31841</cdr:x>
      <cdr:y>0.62192</cdr:y>
    </cdr:from>
    <cdr:to>
      <cdr:x>0.70495</cdr:x>
      <cdr:y>0.71764</cdr:y>
    </cdr:to>
    <cdr:sp macro="" textlink="">
      <cdr:nvSpPr>
        <cdr:cNvPr id="2" name="TextBox 1"/>
        <cdr:cNvSpPr txBox="1"/>
      </cdr:nvSpPr>
      <cdr:spPr>
        <a:xfrm xmlns:a="http://schemas.openxmlformats.org/drawingml/2006/main">
          <a:off x="3702783" y="4199289"/>
          <a:ext cx="4494998" cy="6463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The bottom bar is the official unemployment rate (January data for each year)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A53B862-B7EB-420B-9141-D9FD988D6074}" type="datetimeFigureOut">
              <a:rPr lang="en-US" smtClean="0"/>
              <a:t>3/6/2022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2BA2824-DA1B-44EF-8E18-8057A0782677}" type="slidenum">
              <a:rPr lang="en-US" smtClean="0"/>
              <a:t>‹#›</a:t>
            </a:fld>
            <a:endParaRPr lang="en-US"/>
          </a:p>
        </p:txBody>
      </p:sp>
    </p:spTree>
    <p:extLst>
      <p:ext uri="{BB962C8B-B14F-4D97-AF65-F5344CB8AC3E}">
        <p14:creationId xmlns:p14="http://schemas.microsoft.com/office/powerpoint/2010/main" val="2958454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bowlingalone.co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BA2824-DA1B-44EF-8E18-8057A0782677}" type="slidenum">
              <a:rPr lang="en-US" smtClean="0"/>
              <a:t>6</a:t>
            </a:fld>
            <a:endParaRPr lang="en-US"/>
          </a:p>
        </p:txBody>
      </p:sp>
    </p:spTree>
    <p:extLst>
      <p:ext uri="{BB962C8B-B14F-4D97-AF65-F5344CB8AC3E}">
        <p14:creationId xmlns:p14="http://schemas.microsoft.com/office/powerpoint/2010/main" val="2837146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14962">
              <a:defRPr>
                <a:solidFill>
                  <a:schemeClr val="tx1"/>
                </a:solidFill>
                <a:latin typeface="Arial" charset="0"/>
              </a:defRPr>
            </a:lvl1pPr>
            <a:lvl2pPr marL="734480" indent="-282492" defTabSz="914962">
              <a:defRPr>
                <a:solidFill>
                  <a:schemeClr val="tx1"/>
                </a:solidFill>
                <a:latin typeface="Arial" charset="0"/>
              </a:defRPr>
            </a:lvl2pPr>
            <a:lvl3pPr marL="1129970" indent="-225994" defTabSz="914962">
              <a:defRPr>
                <a:solidFill>
                  <a:schemeClr val="tx1"/>
                </a:solidFill>
                <a:latin typeface="Arial" charset="0"/>
              </a:defRPr>
            </a:lvl3pPr>
            <a:lvl4pPr marL="1581958" indent="-225994" defTabSz="914962">
              <a:defRPr>
                <a:solidFill>
                  <a:schemeClr val="tx1"/>
                </a:solidFill>
                <a:latin typeface="Arial" charset="0"/>
              </a:defRPr>
            </a:lvl4pPr>
            <a:lvl5pPr marL="2033946" indent="-225994" defTabSz="914962">
              <a:defRPr>
                <a:solidFill>
                  <a:schemeClr val="tx1"/>
                </a:solidFill>
                <a:latin typeface="Arial" charset="0"/>
              </a:defRPr>
            </a:lvl5pPr>
            <a:lvl6pPr marL="2485934" indent="-225994" defTabSz="914962" eaLnBrk="0" fontAlgn="base" hangingPunct="0">
              <a:spcBef>
                <a:spcPct val="0"/>
              </a:spcBef>
              <a:spcAft>
                <a:spcPct val="0"/>
              </a:spcAft>
              <a:defRPr>
                <a:solidFill>
                  <a:schemeClr val="tx1"/>
                </a:solidFill>
                <a:latin typeface="Arial" charset="0"/>
              </a:defRPr>
            </a:lvl6pPr>
            <a:lvl7pPr marL="2937921" indent="-225994" defTabSz="914962" eaLnBrk="0" fontAlgn="base" hangingPunct="0">
              <a:spcBef>
                <a:spcPct val="0"/>
              </a:spcBef>
              <a:spcAft>
                <a:spcPct val="0"/>
              </a:spcAft>
              <a:defRPr>
                <a:solidFill>
                  <a:schemeClr val="tx1"/>
                </a:solidFill>
                <a:latin typeface="Arial" charset="0"/>
              </a:defRPr>
            </a:lvl7pPr>
            <a:lvl8pPr marL="3389909" indent="-225994" defTabSz="914962" eaLnBrk="0" fontAlgn="base" hangingPunct="0">
              <a:spcBef>
                <a:spcPct val="0"/>
              </a:spcBef>
              <a:spcAft>
                <a:spcPct val="0"/>
              </a:spcAft>
              <a:defRPr>
                <a:solidFill>
                  <a:schemeClr val="tx1"/>
                </a:solidFill>
                <a:latin typeface="Arial" charset="0"/>
              </a:defRPr>
            </a:lvl8pPr>
            <a:lvl9pPr marL="3841897" indent="-225994" defTabSz="914962" eaLnBrk="0" fontAlgn="base" hangingPunct="0">
              <a:spcBef>
                <a:spcPct val="0"/>
              </a:spcBef>
              <a:spcAft>
                <a:spcPct val="0"/>
              </a:spcAft>
              <a:defRPr>
                <a:solidFill>
                  <a:schemeClr val="tx1"/>
                </a:solidFill>
                <a:latin typeface="Arial" charset="0"/>
              </a:defRPr>
            </a:lvl9pPr>
          </a:lstStyle>
          <a:p>
            <a:fld id="{F0B00AE6-0066-469A-9AC2-9C4DAC46E106}" type="slidenum">
              <a:rPr lang="en-US" altLang="en-US"/>
              <a:pPr/>
              <a:t>52</a:t>
            </a:fld>
            <a:endParaRPr lang="en-US" altLang="en-US" dirty="0"/>
          </a:p>
        </p:txBody>
      </p:sp>
      <p:sp>
        <p:nvSpPr>
          <p:cNvPr id="46083" name="Rectangle 2"/>
          <p:cNvSpPr>
            <a:spLocks noGrp="1" noRot="1" noChangeAspect="1" noChangeArrowheads="1" noTextEdit="1"/>
          </p:cNvSpPr>
          <p:nvPr>
            <p:ph type="sldImg"/>
          </p:nvPr>
        </p:nvSpPr>
        <p:spPr>
          <a:xfrm>
            <a:off x="382588" y="687388"/>
            <a:ext cx="6094412" cy="3429000"/>
          </a:xfrm>
          <a:ln/>
        </p:spPr>
      </p:sp>
      <p:sp>
        <p:nvSpPr>
          <p:cNvPr id="46084" name="Rectangle 3"/>
          <p:cNvSpPr>
            <a:spLocks noGrp="1" noChangeArrowheads="1"/>
          </p:cNvSpPr>
          <p:nvPr>
            <p:ph type="body" idx="1"/>
          </p:nvPr>
        </p:nvSpPr>
        <p:spPr>
          <a:xfrm>
            <a:off x="686114" y="4344107"/>
            <a:ext cx="5485773" cy="4113072"/>
          </a:xfrm>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a:solidFill>
                  <a:schemeClr val="bg1"/>
                </a:solidFill>
              </a:rPr>
              <a:t>Census Bureau</a:t>
            </a:r>
          </a:p>
          <a:p>
            <a:pPr eaLnBrk="1" hangingPunct="1"/>
            <a:endParaRPr lang="en-US" altLang="en-US" dirty="0">
              <a:latin typeface="Arial" charset="0"/>
            </a:endParaRPr>
          </a:p>
        </p:txBody>
      </p:sp>
    </p:spTree>
    <p:extLst>
      <p:ext uri="{BB962C8B-B14F-4D97-AF65-F5344CB8AC3E}">
        <p14:creationId xmlns:p14="http://schemas.microsoft.com/office/powerpoint/2010/main" val="2241827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14962">
              <a:defRPr>
                <a:solidFill>
                  <a:schemeClr val="tx1"/>
                </a:solidFill>
                <a:latin typeface="Arial" charset="0"/>
              </a:defRPr>
            </a:lvl1pPr>
            <a:lvl2pPr marL="734480" indent="-282492" defTabSz="914962">
              <a:defRPr>
                <a:solidFill>
                  <a:schemeClr val="tx1"/>
                </a:solidFill>
                <a:latin typeface="Arial" charset="0"/>
              </a:defRPr>
            </a:lvl2pPr>
            <a:lvl3pPr marL="1129970" indent="-225994" defTabSz="914962">
              <a:defRPr>
                <a:solidFill>
                  <a:schemeClr val="tx1"/>
                </a:solidFill>
                <a:latin typeface="Arial" charset="0"/>
              </a:defRPr>
            </a:lvl3pPr>
            <a:lvl4pPr marL="1581958" indent="-225994" defTabSz="914962">
              <a:defRPr>
                <a:solidFill>
                  <a:schemeClr val="tx1"/>
                </a:solidFill>
                <a:latin typeface="Arial" charset="0"/>
              </a:defRPr>
            </a:lvl4pPr>
            <a:lvl5pPr marL="2033946" indent="-225994" defTabSz="914962">
              <a:defRPr>
                <a:solidFill>
                  <a:schemeClr val="tx1"/>
                </a:solidFill>
                <a:latin typeface="Arial" charset="0"/>
              </a:defRPr>
            </a:lvl5pPr>
            <a:lvl6pPr marL="2485934" indent="-225994" defTabSz="914962" eaLnBrk="0" fontAlgn="base" hangingPunct="0">
              <a:spcBef>
                <a:spcPct val="0"/>
              </a:spcBef>
              <a:spcAft>
                <a:spcPct val="0"/>
              </a:spcAft>
              <a:defRPr>
                <a:solidFill>
                  <a:schemeClr val="tx1"/>
                </a:solidFill>
                <a:latin typeface="Arial" charset="0"/>
              </a:defRPr>
            </a:lvl6pPr>
            <a:lvl7pPr marL="2937921" indent="-225994" defTabSz="914962" eaLnBrk="0" fontAlgn="base" hangingPunct="0">
              <a:spcBef>
                <a:spcPct val="0"/>
              </a:spcBef>
              <a:spcAft>
                <a:spcPct val="0"/>
              </a:spcAft>
              <a:defRPr>
                <a:solidFill>
                  <a:schemeClr val="tx1"/>
                </a:solidFill>
                <a:latin typeface="Arial" charset="0"/>
              </a:defRPr>
            </a:lvl7pPr>
            <a:lvl8pPr marL="3389909" indent="-225994" defTabSz="914962" eaLnBrk="0" fontAlgn="base" hangingPunct="0">
              <a:spcBef>
                <a:spcPct val="0"/>
              </a:spcBef>
              <a:spcAft>
                <a:spcPct val="0"/>
              </a:spcAft>
              <a:defRPr>
                <a:solidFill>
                  <a:schemeClr val="tx1"/>
                </a:solidFill>
                <a:latin typeface="Arial" charset="0"/>
              </a:defRPr>
            </a:lvl8pPr>
            <a:lvl9pPr marL="3841897" indent="-225994" defTabSz="914962" eaLnBrk="0" fontAlgn="base" hangingPunct="0">
              <a:spcBef>
                <a:spcPct val="0"/>
              </a:spcBef>
              <a:spcAft>
                <a:spcPct val="0"/>
              </a:spcAft>
              <a:defRPr>
                <a:solidFill>
                  <a:schemeClr val="tx1"/>
                </a:solidFill>
                <a:latin typeface="Arial" charset="0"/>
              </a:defRPr>
            </a:lvl9pPr>
          </a:lstStyle>
          <a:p>
            <a:fld id="{36C248B5-0525-4C50-B67F-B756BB06BABC}" type="slidenum">
              <a:rPr lang="en-US" altLang="en-US"/>
              <a:pPr/>
              <a:t>53</a:t>
            </a:fld>
            <a:endParaRPr lang="en-US" altLang="en-US" dirty="0"/>
          </a:p>
        </p:txBody>
      </p:sp>
      <p:sp>
        <p:nvSpPr>
          <p:cNvPr id="47107" name="Rectangle 2"/>
          <p:cNvSpPr>
            <a:spLocks noGrp="1" noRot="1" noChangeAspect="1" noChangeArrowheads="1" noTextEdit="1"/>
          </p:cNvSpPr>
          <p:nvPr>
            <p:ph type="sldImg"/>
          </p:nvPr>
        </p:nvSpPr>
        <p:spPr>
          <a:xfrm>
            <a:off x="382588" y="687388"/>
            <a:ext cx="6094412" cy="3429000"/>
          </a:xfrm>
          <a:ln/>
        </p:spPr>
      </p:sp>
      <p:sp>
        <p:nvSpPr>
          <p:cNvPr id="47108" name="Rectangle 3"/>
          <p:cNvSpPr>
            <a:spLocks noGrp="1" noChangeArrowheads="1"/>
          </p:cNvSpPr>
          <p:nvPr>
            <p:ph type="body" idx="1"/>
          </p:nvPr>
        </p:nvSpPr>
        <p:spPr>
          <a:xfrm>
            <a:off x="686114" y="4344107"/>
            <a:ext cx="5485773" cy="4113072"/>
          </a:xfrm>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a:solidFill>
                  <a:srgbClr val="FFFFCC"/>
                </a:solidFill>
              </a:rPr>
              <a:t>Source:  Employment Policy Institute</a:t>
            </a:r>
          </a:p>
          <a:p>
            <a:pPr eaLnBrk="1" hangingPunct="1"/>
            <a:endParaRPr lang="en-US" altLang="en-US" dirty="0">
              <a:latin typeface="Arial" charset="0"/>
            </a:endParaRPr>
          </a:p>
        </p:txBody>
      </p:sp>
    </p:spTree>
    <p:extLst>
      <p:ext uri="{BB962C8B-B14F-4D97-AF65-F5344CB8AC3E}">
        <p14:creationId xmlns:p14="http://schemas.microsoft.com/office/powerpoint/2010/main" val="2661706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14962">
              <a:defRPr>
                <a:solidFill>
                  <a:schemeClr val="tx1"/>
                </a:solidFill>
                <a:latin typeface="Arial" charset="0"/>
              </a:defRPr>
            </a:lvl1pPr>
            <a:lvl2pPr marL="734480" indent="-282492" defTabSz="914962">
              <a:defRPr>
                <a:solidFill>
                  <a:schemeClr val="tx1"/>
                </a:solidFill>
                <a:latin typeface="Arial" charset="0"/>
              </a:defRPr>
            </a:lvl2pPr>
            <a:lvl3pPr marL="1129970" indent="-225994" defTabSz="914962">
              <a:defRPr>
                <a:solidFill>
                  <a:schemeClr val="tx1"/>
                </a:solidFill>
                <a:latin typeface="Arial" charset="0"/>
              </a:defRPr>
            </a:lvl3pPr>
            <a:lvl4pPr marL="1581958" indent="-225994" defTabSz="914962">
              <a:defRPr>
                <a:solidFill>
                  <a:schemeClr val="tx1"/>
                </a:solidFill>
                <a:latin typeface="Arial" charset="0"/>
              </a:defRPr>
            </a:lvl4pPr>
            <a:lvl5pPr marL="2033946" indent="-225994" defTabSz="914962">
              <a:defRPr>
                <a:solidFill>
                  <a:schemeClr val="tx1"/>
                </a:solidFill>
                <a:latin typeface="Arial" charset="0"/>
              </a:defRPr>
            </a:lvl5pPr>
            <a:lvl6pPr marL="2485934" indent="-225994" defTabSz="914962" eaLnBrk="0" fontAlgn="base" hangingPunct="0">
              <a:spcBef>
                <a:spcPct val="0"/>
              </a:spcBef>
              <a:spcAft>
                <a:spcPct val="0"/>
              </a:spcAft>
              <a:defRPr>
                <a:solidFill>
                  <a:schemeClr val="tx1"/>
                </a:solidFill>
                <a:latin typeface="Arial" charset="0"/>
              </a:defRPr>
            </a:lvl6pPr>
            <a:lvl7pPr marL="2937921" indent="-225994" defTabSz="914962" eaLnBrk="0" fontAlgn="base" hangingPunct="0">
              <a:spcBef>
                <a:spcPct val="0"/>
              </a:spcBef>
              <a:spcAft>
                <a:spcPct val="0"/>
              </a:spcAft>
              <a:defRPr>
                <a:solidFill>
                  <a:schemeClr val="tx1"/>
                </a:solidFill>
                <a:latin typeface="Arial" charset="0"/>
              </a:defRPr>
            </a:lvl7pPr>
            <a:lvl8pPr marL="3389909" indent="-225994" defTabSz="914962" eaLnBrk="0" fontAlgn="base" hangingPunct="0">
              <a:spcBef>
                <a:spcPct val="0"/>
              </a:spcBef>
              <a:spcAft>
                <a:spcPct val="0"/>
              </a:spcAft>
              <a:defRPr>
                <a:solidFill>
                  <a:schemeClr val="tx1"/>
                </a:solidFill>
                <a:latin typeface="Arial" charset="0"/>
              </a:defRPr>
            </a:lvl8pPr>
            <a:lvl9pPr marL="3841897" indent="-225994" defTabSz="914962" eaLnBrk="0" fontAlgn="base" hangingPunct="0">
              <a:spcBef>
                <a:spcPct val="0"/>
              </a:spcBef>
              <a:spcAft>
                <a:spcPct val="0"/>
              </a:spcAft>
              <a:defRPr>
                <a:solidFill>
                  <a:schemeClr val="tx1"/>
                </a:solidFill>
                <a:latin typeface="Arial" charset="0"/>
              </a:defRPr>
            </a:lvl9pPr>
          </a:lstStyle>
          <a:p>
            <a:fld id="{47FB1F83-50C6-4A14-A019-7D8B09E2DD17}" type="slidenum">
              <a:rPr lang="en-US" altLang="en-US"/>
              <a:pPr/>
              <a:t>54</a:t>
            </a:fld>
            <a:endParaRPr lang="en-US" altLang="en-US" dirty="0"/>
          </a:p>
        </p:txBody>
      </p:sp>
      <p:sp>
        <p:nvSpPr>
          <p:cNvPr id="48131" name="Rectangle 2"/>
          <p:cNvSpPr>
            <a:spLocks noGrp="1" noRot="1" noChangeAspect="1" noChangeArrowheads="1" noTextEdit="1"/>
          </p:cNvSpPr>
          <p:nvPr>
            <p:ph type="sldImg"/>
          </p:nvPr>
        </p:nvSpPr>
        <p:spPr>
          <a:xfrm>
            <a:off x="382588" y="687388"/>
            <a:ext cx="6094412" cy="3429000"/>
          </a:xfrm>
          <a:ln/>
        </p:spPr>
      </p:sp>
      <p:sp>
        <p:nvSpPr>
          <p:cNvPr id="48132" name="Rectangle 3"/>
          <p:cNvSpPr>
            <a:spLocks noGrp="1" noChangeArrowheads="1"/>
          </p:cNvSpPr>
          <p:nvPr>
            <p:ph type="body" idx="1"/>
          </p:nvPr>
        </p:nvSpPr>
        <p:spPr>
          <a:xfrm>
            <a:off x="686114" y="4344107"/>
            <a:ext cx="5485773" cy="4113072"/>
          </a:xfrm>
          <a:noFill/>
        </p:spPr>
        <p:txBody>
          <a:bodyPr/>
          <a:lstStyle/>
          <a:p>
            <a:pPr eaLnBrk="1" hangingPunct="1">
              <a:spcBef>
                <a:spcPct val="50000"/>
              </a:spcBef>
            </a:pPr>
            <a:r>
              <a:rPr lang="en-US" altLang="en-US" sz="1200" i="1" dirty="0">
                <a:solidFill>
                  <a:schemeClr val="bg1"/>
                </a:solidFill>
              </a:rPr>
              <a:t>Census Bureau, American Housing Survey for the United States:2005</a:t>
            </a:r>
          </a:p>
        </p:txBody>
      </p:sp>
    </p:spTree>
    <p:extLst>
      <p:ext uri="{BB962C8B-B14F-4D97-AF65-F5344CB8AC3E}">
        <p14:creationId xmlns:p14="http://schemas.microsoft.com/office/powerpoint/2010/main" val="817595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xfrm>
            <a:off x="369888" y="688975"/>
            <a:ext cx="6121400" cy="3443288"/>
          </a:xfrm>
          <a:ln/>
        </p:spPr>
      </p:sp>
      <p:sp>
        <p:nvSpPr>
          <p:cNvPr id="270339" name="Rectangle 3"/>
          <p:cNvSpPr>
            <a:spLocks noGrp="1" noChangeArrowheads="1"/>
          </p:cNvSpPr>
          <p:nvPr>
            <p:ph type="body" idx="1"/>
          </p:nvPr>
        </p:nvSpPr>
        <p:spPr>
          <a:xfrm>
            <a:off x="685800" y="4360863"/>
            <a:ext cx="5486400" cy="413067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FFFFCC"/>
                </a:solidFill>
              </a:rPr>
              <a:t>Source:  American Journal of Public Health, 1990 </a:t>
            </a:r>
          </a:p>
          <a:p>
            <a:endParaRPr lang="en-US" dirty="0"/>
          </a:p>
        </p:txBody>
      </p:sp>
    </p:spTree>
    <p:extLst>
      <p:ext uri="{BB962C8B-B14F-4D97-AF65-F5344CB8AC3E}">
        <p14:creationId xmlns:p14="http://schemas.microsoft.com/office/powerpoint/2010/main" val="1298550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4962">
              <a:defRPr>
                <a:solidFill>
                  <a:schemeClr val="tx1"/>
                </a:solidFill>
                <a:latin typeface="Arial" charset="0"/>
              </a:defRPr>
            </a:lvl1pPr>
            <a:lvl2pPr marL="734480" indent="-282492" defTabSz="914962">
              <a:defRPr>
                <a:solidFill>
                  <a:schemeClr val="tx1"/>
                </a:solidFill>
                <a:latin typeface="Arial" charset="0"/>
              </a:defRPr>
            </a:lvl2pPr>
            <a:lvl3pPr marL="1129970" indent="-225994" defTabSz="914962">
              <a:defRPr>
                <a:solidFill>
                  <a:schemeClr val="tx1"/>
                </a:solidFill>
                <a:latin typeface="Arial" charset="0"/>
              </a:defRPr>
            </a:lvl3pPr>
            <a:lvl4pPr marL="1581958" indent="-225994" defTabSz="914962">
              <a:defRPr>
                <a:solidFill>
                  <a:schemeClr val="tx1"/>
                </a:solidFill>
                <a:latin typeface="Arial" charset="0"/>
              </a:defRPr>
            </a:lvl4pPr>
            <a:lvl5pPr marL="2033946" indent="-225994" defTabSz="914962">
              <a:defRPr>
                <a:solidFill>
                  <a:schemeClr val="tx1"/>
                </a:solidFill>
                <a:latin typeface="Arial" charset="0"/>
              </a:defRPr>
            </a:lvl5pPr>
            <a:lvl6pPr marL="2485934" indent="-225994" defTabSz="914962" eaLnBrk="0" fontAlgn="base" hangingPunct="0">
              <a:spcBef>
                <a:spcPct val="0"/>
              </a:spcBef>
              <a:spcAft>
                <a:spcPct val="0"/>
              </a:spcAft>
              <a:defRPr>
                <a:solidFill>
                  <a:schemeClr val="tx1"/>
                </a:solidFill>
                <a:latin typeface="Arial" charset="0"/>
              </a:defRPr>
            </a:lvl6pPr>
            <a:lvl7pPr marL="2937921" indent="-225994" defTabSz="914962" eaLnBrk="0" fontAlgn="base" hangingPunct="0">
              <a:spcBef>
                <a:spcPct val="0"/>
              </a:spcBef>
              <a:spcAft>
                <a:spcPct val="0"/>
              </a:spcAft>
              <a:defRPr>
                <a:solidFill>
                  <a:schemeClr val="tx1"/>
                </a:solidFill>
                <a:latin typeface="Arial" charset="0"/>
              </a:defRPr>
            </a:lvl7pPr>
            <a:lvl8pPr marL="3389909" indent="-225994" defTabSz="914962" eaLnBrk="0" fontAlgn="base" hangingPunct="0">
              <a:spcBef>
                <a:spcPct val="0"/>
              </a:spcBef>
              <a:spcAft>
                <a:spcPct val="0"/>
              </a:spcAft>
              <a:defRPr>
                <a:solidFill>
                  <a:schemeClr val="tx1"/>
                </a:solidFill>
                <a:latin typeface="Arial" charset="0"/>
              </a:defRPr>
            </a:lvl8pPr>
            <a:lvl9pPr marL="3841897" indent="-225994" defTabSz="914962" eaLnBrk="0" fontAlgn="base" hangingPunct="0">
              <a:spcBef>
                <a:spcPct val="0"/>
              </a:spcBef>
              <a:spcAft>
                <a:spcPct val="0"/>
              </a:spcAft>
              <a:defRPr>
                <a:solidFill>
                  <a:schemeClr val="tx1"/>
                </a:solidFill>
                <a:latin typeface="Arial" charset="0"/>
              </a:defRPr>
            </a:lvl9pPr>
          </a:lstStyle>
          <a:p>
            <a:fld id="{8CCF7796-795F-4632-A41E-836DE57318CB}" type="slidenum">
              <a:rPr lang="en-US" altLang="en-US"/>
              <a:pPr/>
              <a:t>56</a:t>
            </a:fld>
            <a:endParaRPr lang="en-US" altLang="en-US" dirty="0"/>
          </a:p>
        </p:txBody>
      </p:sp>
      <p:sp>
        <p:nvSpPr>
          <p:cNvPr id="50179" name="Rectangle 2"/>
          <p:cNvSpPr>
            <a:spLocks noGrp="1" noRot="1" noChangeAspect="1" noChangeArrowheads="1" noTextEdit="1"/>
          </p:cNvSpPr>
          <p:nvPr>
            <p:ph type="sldImg"/>
          </p:nvPr>
        </p:nvSpPr>
        <p:spPr>
          <a:xfrm>
            <a:off x="382588" y="687388"/>
            <a:ext cx="6094412" cy="3429000"/>
          </a:xfrm>
          <a:ln/>
        </p:spPr>
      </p:sp>
      <p:sp>
        <p:nvSpPr>
          <p:cNvPr id="50180" name="Rectangle 3"/>
          <p:cNvSpPr>
            <a:spLocks noGrp="1" noChangeArrowheads="1"/>
          </p:cNvSpPr>
          <p:nvPr>
            <p:ph type="body" idx="1"/>
          </p:nvPr>
        </p:nvSpPr>
        <p:spPr>
          <a:xfrm>
            <a:off x="686114" y="4344107"/>
            <a:ext cx="5485773" cy="4113072"/>
          </a:xfrm>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i="1" dirty="0">
                <a:solidFill>
                  <a:schemeClr val="tx2"/>
                </a:solidFill>
              </a:rPr>
              <a:t>Source: Postsecondary Education Opportunity, 2005</a:t>
            </a:r>
          </a:p>
          <a:p>
            <a:pPr eaLnBrk="1" hangingPunct="1"/>
            <a:endParaRPr lang="en-US" altLang="en-US" dirty="0">
              <a:latin typeface="Arial" charset="0"/>
            </a:endParaRPr>
          </a:p>
        </p:txBody>
      </p:sp>
    </p:spTree>
    <p:extLst>
      <p:ext uri="{BB962C8B-B14F-4D97-AF65-F5344CB8AC3E}">
        <p14:creationId xmlns:p14="http://schemas.microsoft.com/office/powerpoint/2010/main" val="2780026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14962">
              <a:defRPr>
                <a:solidFill>
                  <a:schemeClr val="tx1"/>
                </a:solidFill>
                <a:latin typeface="Arial" charset="0"/>
              </a:defRPr>
            </a:lvl1pPr>
            <a:lvl2pPr marL="734480" indent="-282492" defTabSz="914962">
              <a:defRPr>
                <a:solidFill>
                  <a:schemeClr val="tx1"/>
                </a:solidFill>
                <a:latin typeface="Arial" charset="0"/>
              </a:defRPr>
            </a:lvl2pPr>
            <a:lvl3pPr marL="1129970" indent="-225994" defTabSz="914962">
              <a:defRPr>
                <a:solidFill>
                  <a:schemeClr val="tx1"/>
                </a:solidFill>
                <a:latin typeface="Arial" charset="0"/>
              </a:defRPr>
            </a:lvl3pPr>
            <a:lvl4pPr marL="1581958" indent="-225994" defTabSz="914962">
              <a:defRPr>
                <a:solidFill>
                  <a:schemeClr val="tx1"/>
                </a:solidFill>
                <a:latin typeface="Arial" charset="0"/>
              </a:defRPr>
            </a:lvl4pPr>
            <a:lvl5pPr marL="2033946" indent="-225994" defTabSz="914962">
              <a:defRPr>
                <a:solidFill>
                  <a:schemeClr val="tx1"/>
                </a:solidFill>
                <a:latin typeface="Arial" charset="0"/>
              </a:defRPr>
            </a:lvl5pPr>
            <a:lvl6pPr marL="2485934" indent="-225994" defTabSz="914962" eaLnBrk="0" fontAlgn="base" hangingPunct="0">
              <a:spcBef>
                <a:spcPct val="0"/>
              </a:spcBef>
              <a:spcAft>
                <a:spcPct val="0"/>
              </a:spcAft>
              <a:defRPr>
                <a:solidFill>
                  <a:schemeClr val="tx1"/>
                </a:solidFill>
                <a:latin typeface="Arial" charset="0"/>
              </a:defRPr>
            </a:lvl6pPr>
            <a:lvl7pPr marL="2937921" indent="-225994" defTabSz="914962" eaLnBrk="0" fontAlgn="base" hangingPunct="0">
              <a:spcBef>
                <a:spcPct val="0"/>
              </a:spcBef>
              <a:spcAft>
                <a:spcPct val="0"/>
              </a:spcAft>
              <a:defRPr>
                <a:solidFill>
                  <a:schemeClr val="tx1"/>
                </a:solidFill>
                <a:latin typeface="Arial" charset="0"/>
              </a:defRPr>
            </a:lvl7pPr>
            <a:lvl8pPr marL="3389909" indent="-225994" defTabSz="914962" eaLnBrk="0" fontAlgn="base" hangingPunct="0">
              <a:spcBef>
                <a:spcPct val="0"/>
              </a:spcBef>
              <a:spcAft>
                <a:spcPct val="0"/>
              </a:spcAft>
              <a:defRPr>
                <a:solidFill>
                  <a:schemeClr val="tx1"/>
                </a:solidFill>
                <a:latin typeface="Arial" charset="0"/>
              </a:defRPr>
            </a:lvl8pPr>
            <a:lvl9pPr marL="3841897" indent="-225994" defTabSz="914962" eaLnBrk="0" fontAlgn="base" hangingPunct="0">
              <a:spcBef>
                <a:spcPct val="0"/>
              </a:spcBef>
              <a:spcAft>
                <a:spcPct val="0"/>
              </a:spcAft>
              <a:defRPr>
                <a:solidFill>
                  <a:schemeClr val="tx1"/>
                </a:solidFill>
                <a:latin typeface="Arial" charset="0"/>
              </a:defRPr>
            </a:lvl9pPr>
          </a:lstStyle>
          <a:p>
            <a:fld id="{02207D1B-8BEC-4A1E-809E-2901A4BC55AB}" type="slidenum">
              <a:rPr lang="en-US" altLang="en-US"/>
              <a:pPr/>
              <a:t>57</a:t>
            </a:fld>
            <a:endParaRPr lang="en-US" altLang="en-US" dirty="0"/>
          </a:p>
        </p:txBody>
      </p:sp>
      <p:sp>
        <p:nvSpPr>
          <p:cNvPr id="51203" name="Rectangle 2"/>
          <p:cNvSpPr>
            <a:spLocks noGrp="1" noRot="1" noChangeAspect="1" noChangeArrowheads="1" noTextEdit="1"/>
          </p:cNvSpPr>
          <p:nvPr>
            <p:ph type="sldImg"/>
          </p:nvPr>
        </p:nvSpPr>
        <p:spPr>
          <a:xfrm>
            <a:off x="382588" y="687388"/>
            <a:ext cx="6094412" cy="3429000"/>
          </a:xfrm>
          <a:ln/>
        </p:spPr>
      </p:sp>
      <p:sp>
        <p:nvSpPr>
          <p:cNvPr id="51204" name="Rectangle 3"/>
          <p:cNvSpPr>
            <a:spLocks noGrp="1" noChangeArrowheads="1"/>
          </p:cNvSpPr>
          <p:nvPr>
            <p:ph type="body" idx="1"/>
          </p:nvPr>
        </p:nvSpPr>
        <p:spPr>
          <a:xfrm>
            <a:off x="686114" y="4344107"/>
            <a:ext cx="5485773" cy="4113072"/>
          </a:xfrm>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Source:  Federal Reserve Bank of Dallas, 2005</a:t>
            </a:r>
          </a:p>
          <a:p>
            <a:pPr eaLnBrk="1" hangingPunct="1"/>
            <a:endParaRPr lang="en-US" altLang="en-US" dirty="0">
              <a:latin typeface="Arial" charset="0"/>
            </a:endParaRPr>
          </a:p>
        </p:txBody>
      </p:sp>
    </p:spTree>
    <p:extLst>
      <p:ext uri="{BB962C8B-B14F-4D97-AF65-F5344CB8AC3E}">
        <p14:creationId xmlns:p14="http://schemas.microsoft.com/office/powerpoint/2010/main" val="99573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F3117B-B0D6-4EBF-BC6D-90BAE04B90D3}" type="slidenum">
              <a:rPr lang="en-US" smtClean="0"/>
              <a:t>17</a:t>
            </a:fld>
            <a:endParaRPr lang="en-US"/>
          </a:p>
        </p:txBody>
      </p:sp>
    </p:spTree>
    <p:extLst>
      <p:ext uri="{BB962C8B-B14F-4D97-AF65-F5344CB8AC3E}">
        <p14:creationId xmlns:p14="http://schemas.microsoft.com/office/powerpoint/2010/main" val="75991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F3117B-B0D6-4EBF-BC6D-90BAE04B90D3}" type="slidenum">
              <a:rPr lang="en-US" smtClean="0"/>
              <a:t>18</a:t>
            </a:fld>
            <a:endParaRPr lang="en-US"/>
          </a:p>
        </p:txBody>
      </p:sp>
    </p:spTree>
    <p:extLst>
      <p:ext uri="{BB962C8B-B14F-4D97-AF65-F5344CB8AC3E}">
        <p14:creationId xmlns:p14="http://schemas.microsoft.com/office/powerpoint/2010/main" val="27462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DBD20F-268B-45C6-920E-B8E66598636D}" type="slidenum">
              <a:rPr lang="en-US" smtClean="0"/>
              <a:t>27</a:t>
            </a:fld>
            <a:endParaRPr lang="en-US"/>
          </a:p>
        </p:txBody>
      </p:sp>
    </p:spTree>
    <p:extLst>
      <p:ext uri="{BB962C8B-B14F-4D97-AF65-F5344CB8AC3E}">
        <p14:creationId xmlns:p14="http://schemas.microsoft.com/office/powerpoint/2010/main" val="319548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BA2824-DA1B-44EF-8E18-8057A0782677}" type="slidenum">
              <a:rPr lang="en-US" smtClean="0"/>
              <a:t>46</a:t>
            </a:fld>
            <a:endParaRPr lang="en-US"/>
          </a:p>
        </p:txBody>
      </p:sp>
    </p:spTree>
    <p:extLst>
      <p:ext uri="{BB962C8B-B14F-4D97-AF65-F5344CB8AC3E}">
        <p14:creationId xmlns:p14="http://schemas.microsoft.com/office/powerpoint/2010/main" val="2725151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14962">
              <a:defRPr>
                <a:solidFill>
                  <a:schemeClr val="tx1"/>
                </a:solidFill>
                <a:latin typeface="Arial" charset="0"/>
              </a:defRPr>
            </a:lvl1pPr>
            <a:lvl2pPr marL="734480" indent="-282492" defTabSz="914962">
              <a:defRPr>
                <a:solidFill>
                  <a:schemeClr val="tx1"/>
                </a:solidFill>
                <a:latin typeface="Arial" charset="0"/>
              </a:defRPr>
            </a:lvl2pPr>
            <a:lvl3pPr marL="1129970" indent="-225994" defTabSz="914962">
              <a:defRPr>
                <a:solidFill>
                  <a:schemeClr val="tx1"/>
                </a:solidFill>
                <a:latin typeface="Arial" charset="0"/>
              </a:defRPr>
            </a:lvl3pPr>
            <a:lvl4pPr marL="1581958" indent="-225994" defTabSz="914962">
              <a:defRPr>
                <a:solidFill>
                  <a:schemeClr val="tx1"/>
                </a:solidFill>
                <a:latin typeface="Arial" charset="0"/>
              </a:defRPr>
            </a:lvl4pPr>
            <a:lvl5pPr marL="2033946" indent="-225994" defTabSz="914962">
              <a:defRPr>
                <a:solidFill>
                  <a:schemeClr val="tx1"/>
                </a:solidFill>
                <a:latin typeface="Arial" charset="0"/>
              </a:defRPr>
            </a:lvl5pPr>
            <a:lvl6pPr marL="2485934" indent="-225994" defTabSz="914962" eaLnBrk="0" fontAlgn="base" hangingPunct="0">
              <a:spcBef>
                <a:spcPct val="0"/>
              </a:spcBef>
              <a:spcAft>
                <a:spcPct val="0"/>
              </a:spcAft>
              <a:defRPr>
                <a:solidFill>
                  <a:schemeClr val="tx1"/>
                </a:solidFill>
                <a:latin typeface="Arial" charset="0"/>
              </a:defRPr>
            </a:lvl6pPr>
            <a:lvl7pPr marL="2937921" indent="-225994" defTabSz="914962" eaLnBrk="0" fontAlgn="base" hangingPunct="0">
              <a:spcBef>
                <a:spcPct val="0"/>
              </a:spcBef>
              <a:spcAft>
                <a:spcPct val="0"/>
              </a:spcAft>
              <a:defRPr>
                <a:solidFill>
                  <a:schemeClr val="tx1"/>
                </a:solidFill>
                <a:latin typeface="Arial" charset="0"/>
              </a:defRPr>
            </a:lvl7pPr>
            <a:lvl8pPr marL="3389909" indent="-225994" defTabSz="914962" eaLnBrk="0" fontAlgn="base" hangingPunct="0">
              <a:spcBef>
                <a:spcPct val="0"/>
              </a:spcBef>
              <a:spcAft>
                <a:spcPct val="0"/>
              </a:spcAft>
              <a:defRPr>
                <a:solidFill>
                  <a:schemeClr val="tx1"/>
                </a:solidFill>
                <a:latin typeface="Arial" charset="0"/>
              </a:defRPr>
            </a:lvl8pPr>
            <a:lvl9pPr marL="3841897" indent="-225994" defTabSz="914962" eaLnBrk="0" fontAlgn="base" hangingPunct="0">
              <a:spcBef>
                <a:spcPct val="0"/>
              </a:spcBef>
              <a:spcAft>
                <a:spcPct val="0"/>
              </a:spcAft>
              <a:defRPr>
                <a:solidFill>
                  <a:schemeClr val="tx1"/>
                </a:solidFill>
                <a:latin typeface="Arial" charset="0"/>
              </a:defRPr>
            </a:lvl9pPr>
          </a:lstStyle>
          <a:p>
            <a:fld id="{6F7518FE-C932-4D7D-BA00-7F1ACD1A1B87}" type="slidenum">
              <a:rPr lang="en-US" altLang="en-US"/>
              <a:pPr/>
              <a:t>48</a:t>
            </a:fld>
            <a:endParaRPr lang="en-US" altLang="en-US" dirty="0"/>
          </a:p>
        </p:txBody>
      </p:sp>
      <p:sp>
        <p:nvSpPr>
          <p:cNvPr id="41987" name="Rectangle 2"/>
          <p:cNvSpPr>
            <a:spLocks noGrp="1" noRot="1" noChangeAspect="1" noChangeArrowheads="1" noTextEdit="1"/>
          </p:cNvSpPr>
          <p:nvPr>
            <p:ph type="sldImg"/>
          </p:nvPr>
        </p:nvSpPr>
        <p:spPr>
          <a:xfrm>
            <a:off x="382588" y="687388"/>
            <a:ext cx="6094412" cy="3429000"/>
          </a:xfrm>
          <a:ln/>
        </p:spPr>
      </p:sp>
      <p:sp>
        <p:nvSpPr>
          <p:cNvPr id="41988" name="Rectangle 3"/>
          <p:cNvSpPr>
            <a:spLocks noGrp="1" noChangeArrowheads="1"/>
          </p:cNvSpPr>
          <p:nvPr>
            <p:ph type="body" idx="1"/>
          </p:nvPr>
        </p:nvSpPr>
        <p:spPr>
          <a:xfrm>
            <a:off x="686114" y="4344107"/>
            <a:ext cx="5485773" cy="4113072"/>
          </a:xfrm>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a:solidFill>
                  <a:srgbClr val="FFFFCC"/>
                </a:solidFill>
              </a:rPr>
              <a:t>Bureau of Labor Statistics.  (2003).  Volunteering in the United States, 2003.  USDL03-888.  U.S. Department of Labor.</a:t>
            </a:r>
          </a:p>
          <a:p>
            <a:pPr eaLnBrk="1" hangingPunct="1"/>
            <a:endParaRPr lang="en-US" altLang="en-US" dirty="0">
              <a:latin typeface="Arial" charset="0"/>
            </a:endParaRPr>
          </a:p>
        </p:txBody>
      </p:sp>
    </p:spTree>
    <p:extLst>
      <p:ext uri="{BB962C8B-B14F-4D97-AF65-F5344CB8AC3E}">
        <p14:creationId xmlns:p14="http://schemas.microsoft.com/office/powerpoint/2010/main" val="985547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14962">
              <a:defRPr>
                <a:solidFill>
                  <a:schemeClr val="tx1"/>
                </a:solidFill>
                <a:latin typeface="Arial" charset="0"/>
              </a:defRPr>
            </a:lvl1pPr>
            <a:lvl2pPr marL="734480" indent="-282492" defTabSz="914962">
              <a:defRPr>
                <a:solidFill>
                  <a:schemeClr val="tx1"/>
                </a:solidFill>
                <a:latin typeface="Arial" charset="0"/>
              </a:defRPr>
            </a:lvl2pPr>
            <a:lvl3pPr marL="1129970" indent="-225994" defTabSz="914962">
              <a:defRPr>
                <a:solidFill>
                  <a:schemeClr val="tx1"/>
                </a:solidFill>
                <a:latin typeface="Arial" charset="0"/>
              </a:defRPr>
            </a:lvl3pPr>
            <a:lvl4pPr marL="1581958" indent="-225994" defTabSz="914962">
              <a:defRPr>
                <a:solidFill>
                  <a:schemeClr val="tx1"/>
                </a:solidFill>
                <a:latin typeface="Arial" charset="0"/>
              </a:defRPr>
            </a:lvl4pPr>
            <a:lvl5pPr marL="2033946" indent="-225994" defTabSz="914962">
              <a:defRPr>
                <a:solidFill>
                  <a:schemeClr val="tx1"/>
                </a:solidFill>
                <a:latin typeface="Arial" charset="0"/>
              </a:defRPr>
            </a:lvl5pPr>
            <a:lvl6pPr marL="2485934" indent="-225994" defTabSz="914962" eaLnBrk="0" fontAlgn="base" hangingPunct="0">
              <a:spcBef>
                <a:spcPct val="0"/>
              </a:spcBef>
              <a:spcAft>
                <a:spcPct val="0"/>
              </a:spcAft>
              <a:defRPr>
                <a:solidFill>
                  <a:schemeClr val="tx1"/>
                </a:solidFill>
                <a:latin typeface="Arial" charset="0"/>
              </a:defRPr>
            </a:lvl6pPr>
            <a:lvl7pPr marL="2937921" indent="-225994" defTabSz="914962" eaLnBrk="0" fontAlgn="base" hangingPunct="0">
              <a:spcBef>
                <a:spcPct val="0"/>
              </a:spcBef>
              <a:spcAft>
                <a:spcPct val="0"/>
              </a:spcAft>
              <a:defRPr>
                <a:solidFill>
                  <a:schemeClr val="tx1"/>
                </a:solidFill>
                <a:latin typeface="Arial" charset="0"/>
              </a:defRPr>
            </a:lvl7pPr>
            <a:lvl8pPr marL="3389909" indent="-225994" defTabSz="914962" eaLnBrk="0" fontAlgn="base" hangingPunct="0">
              <a:spcBef>
                <a:spcPct val="0"/>
              </a:spcBef>
              <a:spcAft>
                <a:spcPct val="0"/>
              </a:spcAft>
              <a:defRPr>
                <a:solidFill>
                  <a:schemeClr val="tx1"/>
                </a:solidFill>
                <a:latin typeface="Arial" charset="0"/>
              </a:defRPr>
            </a:lvl8pPr>
            <a:lvl9pPr marL="3841897" indent="-225994" defTabSz="914962" eaLnBrk="0" fontAlgn="base" hangingPunct="0">
              <a:spcBef>
                <a:spcPct val="0"/>
              </a:spcBef>
              <a:spcAft>
                <a:spcPct val="0"/>
              </a:spcAft>
              <a:defRPr>
                <a:solidFill>
                  <a:schemeClr val="tx1"/>
                </a:solidFill>
                <a:latin typeface="Arial" charset="0"/>
              </a:defRPr>
            </a:lvl9pPr>
          </a:lstStyle>
          <a:p>
            <a:fld id="{24E16025-F9A0-4879-A8A7-7E898799B54B}" type="slidenum">
              <a:rPr lang="en-US" altLang="en-US"/>
              <a:pPr/>
              <a:t>49</a:t>
            </a:fld>
            <a:endParaRPr lang="en-US" altLang="en-US" dirty="0"/>
          </a:p>
        </p:txBody>
      </p:sp>
      <p:sp>
        <p:nvSpPr>
          <p:cNvPr id="43011" name="Rectangle 2"/>
          <p:cNvSpPr>
            <a:spLocks noGrp="1" noRot="1" noChangeAspect="1" noChangeArrowheads="1" noTextEdit="1"/>
          </p:cNvSpPr>
          <p:nvPr>
            <p:ph type="sldImg"/>
          </p:nvPr>
        </p:nvSpPr>
        <p:spPr>
          <a:xfrm>
            <a:off x="382588" y="687388"/>
            <a:ext cx="6094412" cy="3429000"/>
          </a:xfrm>
          <a:ln/>
        </p:spPr>
      </p:sp>
      <p:sp>
        <p:nvSpPr>
          <p:cNvPr id="43012" name="Rectangle 3"/>
          <p:cNvSpPr>
            <a:spLocks noGrp="1" noChangeArrowheads="1"/>
          </p:cNvSpPr>
          <p:nvPr>
            <p:ph type="body" idx="1"/>
          </p:nvPr>
        </p:nvSpPr>
        <p:spPr>
          <a:xfrm>
            <a:off x="686114" y="4344107"/>
            <a:ext cx="5485773" cy="4113072"/>
          </a:xfrm>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a:solidFill>
                  <a:srgbClr val="FFFFCC"/>
                </a:solidFill>
              </a:rPr>
              <a:t>Source:  DBD Worldwide.  (2000).  DBD Lifestyle Survey.  Chicago.  Available at </a:t>
            </a:r>
            <a:r>
              <a:rPr lang="en-US" altLang="en-US" sz="1200" i="1" dirty="0">
                <a:solidFill>
                  <a:srgbClr val="FFFFCC"/>
                </a:solidFill>
                <a:hlinkClick r:id="rId3"/>
              </a:rPr>
              <a:t>www.bowlingalone.com</a:t>
            </a:r>
            <a:r>
              <a:rPr lang="en-US" altLang="en-US" sz="1200" i="1" dirty="0">
                <a:solidFill>
                  <a:srgbClr val="FFFFCC"/>
                </a:solidFill>
              </a:rPr>
              <a:t>.</a:t>
            </a:r>
          </a:p>
          <a:p>
            <a:pPr eaLnBrk="1" hangingPunct="1"/>
            <a:endParaRPr lang="en-US" altLang="en-US" dirty="0">
              <a:latin typeface="Arial" charset="0"/>
            </a:endParaRPr>
          </a:p>
        </p:txBody>
      </p:sp>
    </p:spTree>
    <p:extLst>
      <p:ext uri="{BB962C8B-B14F-4D97-AF65-F5344CB8AC3E}">
        <p14:creationId xmlns:p14="http://schemas.microsoft.com/office/powerpoint/2010/main" val="352354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14962">
              <a:defRPr>
                <a:solidFill>
                  <a:schemeClr val="tx1"/>
                </a:solidFill>
                <a:latin typeface="Arial" charset="0"/>
              </a:defRPr>
            </a:lvl1pPr>
            <a:lvl2pPr marL="734480" indent="-282492" defTabSz="914962">
              <a:defRPr>
                <a:solidFill>
                  <a:schemeClr val="tx1"/>
                </a:solidFill>
                <a:latin typeface="Arial" charset="0"/>
              </a:defRPr>
            </a:lvl2pPr>
            <a:lvl3pPr marL="1129970" indent="-225994" defTabSz="914962">
              <a:defRPr>
                <a:solidFill>
                  <a:schemeClr val="tx1"/>
                </a:solidFill>
                <a:latin typeface="Arial" charset="0"/>
              </a:defRPr>
            </a:lvl3pPr>
            <a:lvl4pPr marL="1581958" indent="-225994" defTabSz="914962">
              <a:defRPr>
                <a:solidFill>
                  <a:schemeClr val="tx1"/>
                </a:solidFill>
                <a:latin typeface="Arial" charset="0"/>
              </a:defRPr>
            </a:lvl4pPr>
            <a:lvl5pPr marL="2033946" indent="-225994" defTabSz="914962">
              <a:defRPr>
                <a:solidFill>
                  <a:schemeClr val="tx1"/>
                </a:solidFill>
                <a:latin typeface="Arial" charset="0"/>
              </a:defRPr>
            </a:lvl5pPr>
            <a:lvl6pPr marL="2485934" indent="-225994" defTabSz="914962" eaLnBrk="0" fontAlgn="base" hangingPunct="0">
              <a:spcBef>
                <a:spcPct val="0"/>
              </a:spcBef>
              <a:spcAft>
                <a:spcPct val="0"/>
              </a:spcAft>
              <a:defRPr>
                <a:solidFill>
                  <a:schemeClr val="tx1"/>
                </a:solidFill>
                <a:latin typeface="Arial" charset="0"/>
              </a:defRPr>
            </a:lvl6pPr>
            <a:lvl7pPr marL="2937921" indent="-225994" defTabSz="914962" eaLnBrk="0" fontAlgn="base" hangingPunct="0">
              <a:spcBef>
                <a:spcPct val="0"/>
              </a:spcBef>
              <a:spcAft>
                <a:spcPct val="0"/>
              </a:spcAft>
              <a:defRPr>
                <a:solidFill>
                  <a:schemeClr val="tx1"/>
                </a:solidFill>
                <a:latin typeface="Arial" charset="0"/>
              </a:defRPr>
            </a:lvl7pPr>
            <a:lvl8pPr marL="3389909" indent="-225994" defTabSz="914962" eaLnBrk="0" fontAlgn="base" hangingPunct="0">
              <a:spcBef>
                <a:spcPct val="0"/>
              </a:spcBef>
              <a:spcAft>
                <a:spcPct val="0"/>
              </a:spcAft>
              <a:defRPr>
                <a:solidFill>
                  <a:schemeClr val="tx1"/>
                </a:solidFill>
                <a:latin typeface="Arial" charset="0"/>
              </a:defRPr>
            </a:lvl8pPr>
            <a:lvl9pPr marL="3841897" indent="-225994" defTabSz="914962" eaLnBrk="0" fontAlgn="base" hangingPunct="0">
              <a:spcBef>
                <a:spcPct val="0"/>
              </a:spcBef>
              <a:spcAft>
                <a:spcPct val="0"/>
              </a:spcAft>
              <a:defRPr>
                <a:solidFill>
                  <a:schemeClr val="tx1"/>
                </a:solidFill>
                <a:latin typeface="Arial" charset="0"/>
              </a:defRPr>
            </a:lvl9pPr>
          </a:lstStyle>
          <a:p>
            <a:fld id="{11B197E3-D5A9-46D1-BAFF-809321EDC3E4}" type="slidenum">
              <a:rPr lang="en-US" altLang="en-US"/>
              <a:pPr/>
              <a:t>50</a:t>
            </a:fld>
            <a:endParaRPr lang="en-US" altLang="en-US" dirty="0"/>
          </a:p>
        </p:txBody>
      </p:sp>
      <p:sp>
        <p:nvSpPr>
          <p:cNvPr id="44035" name="Rectangle 2"/>
          <p:cNvSpPr>
            <a:spLocks noGrp="1" noRot="1" noChangeAspect="1" noChangeArrowheads="1" noTextEdit="1"/>
          </p:cNvSpPr>
          <p:nvPr>
            <p:ph type="sldImg"/>
          </p:nvPr>
        </p:nvSpPr>
        <p:spPr>
          <a:xfrm>
            <a:off x="382588" y="687388"/>
            <a:ext cx="6094412" cy="3429000"/>
          </a:xfrm>
          <a:ln/>
        </p:spPr>
      </p:sp>
      <p:sp>
        <p:nvSpPr>
          <p:cNvPr id="44036" name="Rectangle 3"/>
          <p:cNvSpPr>
            <a:spLocks noGrp="1" noChangeArrowheads="1"/>
          </p:cNvSpPr>
          <p:nvPr>
            <p:ph type="body" idx="1"/>
          </p:nvPr>
        </p:nvSpPr>
        <p:spPr>
          <a:xfrm>
            <a:off x="686114" y="4344107"/>
            <a:ext cx="5485773" cy="4113072"/>
          </a:xfrm>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a:solidFill>
                  <a:srgbClr val="FFFFCC"/>
                </a:solidFill>
              </a:rPr>
              <a:t>Source: Postsecondary Education Opportunity, May 28, 1997, </a:t>
            </a:r>
            <a:r>
              <a:rPr lang="en-US" altLang="en-US" sz="1200" i="1" dirty="0" err="1">
                <a:solidFill>
                  <a:srgbClr val="FFFFCC"/>
                </a:solidFill>
              </a:rPr>
              <a:t>pg</a:t>
            </a:r>
            <a:r>
              <a:rPr lang="en-US" altLang="en-US" sz="1200" i="1" dirty="0">
                <a:solidFill>
                  <a:srgbClr val="FFFFCC"/>
                </a:solidFill>
              </a:rPr>
              <a:t> 47.</a:t>
            </a:r>
          </a:p>
          <a:p>
            <a:pPr eaLnBrk="1" hangingPunct="1"/>
            <a:endParaRPr lang="en-US" altLang="en-US" dirty="0">
              <a:latin typeface="Arial" charset="0"/>
            </a:endParaRPr>
          </a:p>
        </p:txBody>
      </p:sp>
    </p:spTree>
    <p:extLst>
      <p:ext uri="{BB962C8B-B14F-4D97-AF65-F5344CB8AC3E}">
        <p14:creationId xmlns:p14="http://schemas.microsoft.com/office/powerpoint/2010/main" val="175532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14962">
              <a:defRPr>
                <a:solidFill>
                  <a:schemeClr val="tx1"/>
                </a:solidFill>
                <a:latin typeface="Arial" charset="0"/>
              </a:defRPr>
            </a:lvl1pPr>
            <a:lvl2pPr marL="734480" indent="-282492" defTabSz="914962">
              <a:defRPr>
                <a:solidFill>
                  <a:schemeClr val="tx1"/>
                </a:solidFill>
                <a:latin typeface="Arial" charset="0"/>
              </a:defRPr>
            </a:lvl2pPr>
            <a:lvl3pPr marL="1129970" indent="-225994" defTabSz="914962">
              <a:defRPr>
                <a:solidFill>
                  <a:schemeClr val="tx1"/>
                </a:solidFill>
                <a:latin typeface="Arial" charset="0"/>
              </a:defRPr>
            </a:lvl3pPr>
            <a:lvl4pPr marL="1581958" indent="-225994" defTabSz="914962">
              <a:defRPr>
                <a:solidFill>
                  <a:schemeClr val="tx1"/>
                </a:solidFill>
                <a:latin typeface="Arial" charset="0"/>
              </a:defRPr>
            </a:lvl4pPr>
            <a:lvl5pPr marL="2033946" indent="-225994" defTabSz="914962">
              <a:defRPr>
                <a:solidFill>
                  <a:schemeClr val="tx1"/>
                </a:solidFill>
                <a:latin typeface="Arial" charset="0"/>
              </a:defRPr>
            </a:lvl5pPr>
            <a:lvl6pPr marL="2485934" indent="-225994" defTabSz="914962" eaLnBrk="0" fontAlgn="base" hangingPunct="0">
              <a:spcBef>
                <a:spcPct val="0"/>
              </a:spcBef>
              <a:spcAft>
                <a:spcPct val="0"/>
              </a:spcAft>
              <a:defRPr>
                <a:solidFill>
                  <a:schemeClr val="tx1"/>
                </a:solidFill>
                <a:latin typeface="Arial" charset="0"/>
              </a:defRPr>
            </a:lvl6pPr>
            <a:lvl7pPr marL="2937921" indent="-225994" defTabSz="914962" eaLnBrk="0" fontAlgn="base" hangingPunct="0">
              <a:spcBef>
                <a:spcPct val="0"/>
              </a:spcBef>
              <a:spcAft>
                <a:spcPct val="0"/>
              </a:spcAft>
              <a:defRPr>
                <a:solidFill>
                  <a:schemeClr val="tx1"/>
                </a:solidFill>
                <a:latin typeface="Arial" charset="0"/>
              </a:defRPr>
            </a:lvl7pPr>
            <a:lvl8pPr marL="3389909" indent="-225994" defTabSz="914962" eaLnBrk="0" fontAlgn="base" hangingPunct="0">
              <a:spcBef>
                <a:spcPct val="0"/>
              </a:spcBef>
              <a:spcAft>
                <a:spcPct val="0"/>
              </a:spcAft>
              <a:defRPr>
                <a:solidFill>
                  <a:schemeClr val="tx1"/>
                </a:solidFill>
                <a:latin typeface="Arial" charset="0"/>
              </a:defRPr>
            </a:lvl8pPr>
            <a:lvl9pPr marL="3841897" indent="-225994" defTabSz="914962" eaLnBrk="0" fontAlgn="base" hangingPunct="0">
              <a:spcBef>
                <a:spcPct val="0"/>
              </a:spcBef>
              <a:spcAft>
                <a:spcPct val="0"/>
              </a:spcAft>
              <a:defRPr>
                <a:solidFill>
                  <a:schemeClr val="tx1"/>
                </a:solidFill>
                <a:latin typeface="Arial" charset="0"/>
              </a:defRPr>
            </a:lvl9pPr>
          </a:lstStyle>
          <a:p>
            <a:fld id="{39D377D7-7CA3-4816-BA55-B60E28325948}" type="slidenum">
              <a:rPr lang="en-US" altLang="en-US"/>
              <a:pPr/>
              <a:t>51</a:t>
            </a:fld>
            <a:endParaRPr lang="en-US" altLang="en-US" dirty="0"/>
          </a:p>
        </p:txBody>
      </p:sp>
      <p:sp>
        <p:nvSpPr>
          <p:cNvPr id="45059" name="Rectangle 2"/>
          <p:cNvSpPr>
            <a:spLocks noGrp="1" noRot="1" noChangeAspect="1" noChangeArrowheads="1" noTextEdit="1"/>
          </p:cNvSpPr>
          <p:nvPr>
            <p:ph type="sldImg"/>
          </p:nvPr>
        </p:nvSpPr>
        <p:spPr>
          <a:xfrm>
            <a:off x="382588" y="687388"/>
            <a:ext cx="6094412" cy="3429000"/>
          </a:xfrm>
          <a:ln/>
        </p:spPr>
      </p:sp>
      <p:sp>
        <p:nvSpPr>
          <p:cNvPr id="45060" name="Rectangle 3"/>
          <p:cNvSpPr>
            <a:spLocks noGrp="1" noChangeArrowheads="1"/>
          </p:cNvSpPr>
          <p:nvPr>
            <p:ph type="body" idx="1"/>
          </p:nvPr>
        </p:nvSpPr>
        <p:spPr>
          <a:xfrm>
            <a:off x="686114" y="4344107"/>
            <a:ext cx="5485773" cy="4113072"/>
          </a:xfrm>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en-US" sz="1200" i="1" dirty="0">
                <a:solidFill>
                  <a:srgbClr val="FFFFCC"/>
                </a:solidFill>
                <a:latin typeface="Times New Roman" pitchFamily="18" charset="0"/>
              </a:rPr>
              <a:t>Source:  Harlow, C.W.  (2003).  Education and Correctional Populations.  Bureau of Justice Statistics, Department of Justice.  NCJ195670.</a:t>
            </a:r>
          </a:p>
          <a:p>
            <a:pPr eaLnBrk="1" hangingPunct="1"/>
            <a:endParaRPr lang="en-US" altLang="en-US" dirty="0">
              <a:latin typeface="Arial" charset="0"/>
            </a:endParaRPr>
          </a:p>
        </p:txBody>
      </p:sp>
    </p:spTree>
    <p:extLst>
      <p:ext uri="{BB962C8B-B14F-4D97-AF65-F5344CB8AC3E}">
        <p14:creationId xmlns:p14="http://schemas.microsoft.com/office/powerpoint/2010/main" val="2897847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CD24-D775-40F7-8B37-7A5689218B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EEE2A0-80E6-4B4D-926D-F001F0C422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6FE6FD-6D93-4173-9AB7-6CA6FAF6ED73}"/>
              </a:ext>
            </a:extLst>
          </p:cNvPr>
          <p:cNvSpPr>
            <a:spLocks noGrp="1"/>
          </p:cNvSpPr>
          <p:nvPr>
            <p:ph type="dt" sz="half" idx="10"/>
          </p:nvPr>
        </p:nvSpPr>
        <p:spPr/>
        <p:txBody>
          <a:bodyPr/>
          <a:lstStyle/>
          <a:p>
            <a:fld id="{C96CA44A-08EE-40D4-BC64-506D72B8CDAF}" type="datetimeFigureOut">
              <a:rPr lang="en-US" smtClean="0"/>
              <a:t>3/6/2022</a:t>
            </a:fld>
            <a:endParaRPr lang="en-US"/>
          </a:p>
        </p:txBody>
      </p:sp>
      <p:sp>
        <p:nvSpPr>
          <p:cNvPr id="5" name="Footer Placeholder 4">
            <a:extLst>
              <a:ext uri="{FF2B5EF4-FFF2-40B4-BE49-F238E27FC236}">
                <a16:creationId xmlns:a16="http://schemas.microsoft.com/office/drawing/2014/main" id="{CCA29D1C-3DBF-45CA-A7F6-992281080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A4421-639A-474D-A82C-E6D74F9E9A34}"/>
              </a:ext>
            </a:extLst>
          </p:cNvPr>
          <p:cNvSpPr>
            <a:spLocks noGrp="1"/>
          </p:cNvSpPr>
          <p:nvPr>
            <p:ph type="sldNum" sz="quarter" idx="12"/>
          </p:nvPr>
        </p:nvSpPr>
        <p:spPr/>
        <p:txBody>
          <a:bodyPr/>
          <a:lstStyle/>
          <a:p>
            <a:fld id="{D7953909-3514-4DE4-8FF9-C9F594685102}" type="slidenum">
              <a:rPr lang="en-US" smtClean="0"/>
              <a:t>‹#›</a:t>
            </a:fld>
            <a:endParaRPr lang="en-US"/>
          </a:p>
        </p:txBody>
      </p:sp>
    </p:spTree>
    <p:extLst>
      <p:ext uri="{BB962C8B-B14F-4D97-AF65-F5344CB8AC3E}">
        <p14:creationId xmlns:p14="http://schemas.microsoft.com/office/powerpoint/2010/main" val="2473658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3AF7-3C32-4AB7-9300-49A966B2A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A6DFFA-C494-4EE5-8995-FA36491216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3C297-483D-4962-B92D-2FC93BD62E92}"/>
              </a:ext>
            </a:extLst>
          </p:cNvPr>
          <p:cNvSpPr>
            <a:spLocks noGrp="1"/>
          </p:cNvSpPr>
          <p:nvPr>
            <p:ph type="dt" sz="half" idx="10"/>
          </p:nvPr>
        </p:nvSpPr>
        <p:spPr/>
        <p:txBody>
          <a:bodyPr/>
          <a:lstStyle/>
          <a:p>
            <a:fld id="{C96CA44A-08EE-40D4-BC64-506D72B8CDAF}" type="datetimeFigureOut">
              <a:rPr lang="en-US" smtClean="0"/>
              <a:t>3/6/2022</a:t>
            </a:fld>
            <a:endParaRPr lang="en-US"/>
          </a:p>
        </p:txBody>
      </p:sp>
      <p:sp>
        <p:nvSpPr>
          <p:cNvPr id="5" name="Footer Placeholder 4">
            <a:extLst>
              <a:ext uri="{FF2B5EF4-FFF2-40B4-BE49-F238E27FC236}">
                <a16:creationId xmlns:a16="http://schemas.microsoft.com/office/drawing/2014/main" id="{27E71D6C-C17E-4071-9826-D1FD5E90F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4BEE8-4D57-46FB-8660-7C46AEA6AB07}"/>
              </a:ext>
            </a:extLst>
          </p:cNvPr>
          <p:cNvSpPr>
            <a:spLocks noGrp="1"/>
          </p:cNvSpPr>
          <p:nvPr>
            <p:ph type="sldNum" sz="quarter" idx="12"/>
          </p:nvPr>
        </p:nvSpPr>
        <p:spPr/>
        <p:txBody>
          <a:bodyPr/>
          <a:lstStyle/>
          <a:p>
            <a:fld id="{D7953909-3514-4DE4-8FF9-C9F594685102}" type="slidenum">
              <a:rPr lang="en-US" smtClean="0"/>
              <a:t>‹#›</a:t>
            </a:fld>
            <a:endParaRPr lang="en-US"/>
          </a:p>
        </p:txBody>
      </p:sp>
    </p:spTree>
    <p:extLst>
      <p:ext uri="{BB962C8B-B14F-4D97-AF65-F5344CB8AC3E}">
        <p14:creationId xmlns:p14="http://schemas.microsoft.com/office/powerpoint/2010/main" val="122140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6FFE1-6DB4-4068-99B9-ED3881E1A7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53AC76-CE26-41A4-86DF-15344835EF4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6C389-0F1A-4113-AB38-DB74EBE4F127}"/>
              </a:ext>
            </a:extLst>
          </p:cNvPr>
          <p:cNvSpPr>
            <a:spLocks noGrp="1"/>
          </p:cNvSpPr>
          <p:nvPr>
            <p:ph type="dt" sz="half" idx="10"/>
          </p:nvPr>
        </p:nvSpPr>
        <p:spPr/>
        <p:txBody>
          <a:bodyPr/>
          <a:lstStyle/>
          <a:p>
            <a:fld id="{C96CA44A-08EE-40D4-BC64-506D72B8CDAF}" type="datetimeFigureOut">
              <a:rPr lang="en-US" smtClean="0"/>
              <a:t>3/6/2022</a:t>
            </a:fld>
            <a:endParaRPr lang="en-US"/>
          </a:p>
        </p:txBody>
      </p:sp>
      <p:sp>
        <p:nvSpPr>
          <p:cNvPr id="5" name="Footer Placeholder 4">
            <a:extLst>
              <a:ext uri="{FF2B5EF4-FFF2-40B4-BE49-F238E27FC236}">
                <a16:creationId xmlns:a16="http://schemas.microsoft.com/office/drawing/2014/main" id="{C21485D1-C07E-4615-AD49-8491440AE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EED5D-60F8-4BC9-9B8E-1228E7E86243}"/>
              </a:ext>
            </a:extLst>
          </p:cNvPr>
          <p:cNvSpPr>
            <a:spLocks noGrp="1"/>
          </p:cNvSpPr>
          <p:nvPr>
            <p:ph type="sldNum" sz="quarter" idx="12"/>
          </p:nvPr>
        </p:nvSpPr>
        <p:spPr/>
        <p:txBody>
          <a:bodyPr/>
          <a:lstStyle/>
          <a:p>
            <a:fld id="{D7953909-3514-4DE4-8FF9-C9F594685102}" type="slidenum">
              <a:rPr lang="en-US" smtClean="0"/>
              <a:t>‹#›</a:t>
            </a:fld>
            <a:endParaRPr lang="en-US"/>
          </a:p>
        </p:txBody>
      </p:sp>
    </p:spTree>
    <p:extLst>
      <p:ext uri="{BB962C8B-B14F-4D97-AF65-F5344CB8AC3E}">
        <p14:creationId xmlns:p14="http://schemas.microsoft.com/office/powerpoint/2010/main" val="37263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74CDED-874B-47B1-8D5C-364A5F4B862E}" type="slidenum">
              <a:rPr lang="en-US" altLang="en-US"/>
              <a:pPr>
                <a:defRPr/>
              </a:pPr>
              <a:t>‹#›</a:t>
            </a:fld>
            <a:endParaRPr lang="en-US" altLang="en-US" dirty="0"/>
          </a:p>
        </p:txBody>
      </p:sp>
    </p:spTree>
    <p:extLst>
      <p:ext uri="{BB962C8B-B14F-4D97-AF65-F5344CB8AC3E}">
        <p14:creationId xmlns:p14="http://schemas.microsoft.com/office/powerpoint/2010/main" val="359434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ADEB-DA6F-474B-B896-984D1508F1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9B413-73AC-48F7-BF05-55E8A25947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7C27B-266F-4721-B38B-BB3F26B82543}"/>
              </a:ext>
            </a:extLst>
          </p:cNvPr>
          <p:cNvSpPr>
            <a:spLocks noGrp="1"/>
          </p:cNvSpPr>
          <p:nvPr>
            <p:ph type="dt" sz="half" idx="10"/>
          </p:nvPr>
        </p:nvSpPr>
        <p:spPr/>
        <p:txBody>
          <a:bodyPr/>
          <a:lstStyle/>
          <a:p>
            <a:fld id="{C96CA44A-08EE-40D4-BC64-506D72B8CDAF}" type="datetimeFigureOut">
              <a:rPr lang="en-US" smtClean="0"/>
              <a:t>3/6/2022</a:t>
            </a:fld>
            <a:endParaRPr lang="en-US"/>
          </a:p>
        </p:txBody>
      </p:sp>
      <p:sp>
        <p:nvSpPr>
          <p:cNvPr id="5" name="Footer Placeholder 4">
            <a:extLst>
              <a:ext uri="{FF2B5EF4-FFF2-40B4-BE49-F238E27FC236}">
                <a16:creationId xmlns:a16="http://schemas.microsoft.com/office/drawing/2014/main" id="{897504DE-A673-4BAF-B7C3-5A9EB0F74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CEDEC-883E-4B51-9424-16762A786EF0}"/>
              </a:ext>
            </a:extLst>
          </p:cNvPr>
          <p:cNvSpPr>
            <a:spLocks noGrp="1"/>
          </p:cNvSpPr>
          <p:nvPr>
            <p:ph type="sldNum" sz="quarter" idx="12"/>
          </p:nvPr>
        </p:nvSpPr>
        <p:spPr/>
        <p:txBody>
          <a:bodyPr/>
          <a:lstStyle/>
          <a:p>
            <a:fld id="{D7953909-3514-4DE4-8FF9-C9F594685102}" type="slidenum">
              <a:rPr lang="en-US" smtClean="0"/>
              <a:t>‹#›</a:t>
            </a:fld>
            <a:endParaRPr lang="en-US"/>
          </a:p>
        </p:txBody>
      </p:sp>
    </p:spTree>
    <p:extLst>
      <p:ext uri="{BB962C8B-B14F-4D97-AF65-F5344CB8AC3E}">
        <p14:creationId xmlns:p14="http://schemas.microsoft.com/office/powerpoint/2010/main" val="246422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71F6-5D92-4CA2-B10A-B712170D07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0CAA3A-C3BD-4F8A-9460-C2B7D616D2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1F01EB1-F11C-4ADB-B72A-CD63DBF259CD}"/>
              </a:ext>
            </a:extLst>
          </p:cNvPr>
          <p:cNvSpPr>
            <a:spLocks noGrp="1"/>
          </p:cNvSpPr>
          <p:nvPr>
            <p:ph type="dt" sz="half" idx="10"/>
          </p:nvPr>
        </p:nvSpPr>
        <p:spPr/>
        <p:txBody>
          <a:bodyPr/>
          <a:lstStyle/>
          <a:p>
            <a:fld id="{C96CA44A-08EE-40D4-BC64-506D72B8CDAF}" type="datetimeFigureOut">
              <a:rPr lang="en-US" smtClean="0"/>
              <a:t>3/6/2022</a:t>
            </a:fld>
            <a:endParaRPr lang="en-US"/>
          </a:p>
        </p:txBody>
      </p:sp>
      <p:sp>
        <p:nvSpPr>
          <p:cNvPr id="5" name="Footer Placeholder 4">
            <a:extLst>
              <a:ext uri="{FF2B5EF4-FFF2-40B4-BE49-F238E27FC236}">
                <a16:creationId xmlns:a16="http://schemas.microsoft.com/office/drawing/2014/main" id="{BEBC82EB-4507-422A-822A-B9CB8FEEA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61834-A98F-4732-96B6-C839240FD8D4}"/>
              </a:ext>
            </a:extLst>
          </p:cNvPr>
          <p:cNvSpPr>
            <a:spLocks noGrp="1"/>
          </p:cNvSpPr>
          <p:nvPr>
            <p:ph type="sldNum" sz="quarter" idx="12"/>
          </p:nvPr>
        </p:nvSpPr>
        <p:spPr/>
        <p:txBody>
          <a:bodyPr/>
          <a:lstStyle/>
          <a:p>
            <a:fld id="{D7953909-3514-4DE4-8FF9-C9F594685102}" type="slidenum">
              <a:rPr lang="en-US" smtClean="0"/>
              <a:t>‹#›</a:t>
            </a:fld>
            <a:endParaRPr lang="en-US"/>
          </a:p>
        </p:txBody>
      </p:sp>
    </p:spTree>
    <p:extLst>
      <p:ext uri="{BB962C8B-B14F-4D97-AF65-F5344CB8AC3E}">
        <p14:creationId xmlns:p14="http://schemas.microsoft.com/office/powerpoint/2010/main" val="284076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63214-33AD-49D1-8C95-4ADDD10C73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C65B02-CC3D-45C8-9284-4A0F4F5A5F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6D83F7-C58A-40A0-BAE5-C4FFF80D227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69266F-27BE-4B53-8E73-99E54B0CBFAB}"/>
              </a:ext>
            </a:extLst>
          </p:cNvPr>
          <p:cNvSpPr>
            <a:spLocks noGrp="1"/>
          </p:cNvSpPr>
          <p:nvPr>
            <p:ph type="dt" sz="half" idx="10"/>
          </p:nvPr>
        </p:nvSpPr>
        <p:spPr/>
        <p:txBody>
          <a:bodyPr/>
          <a:lstStyle/>
          <a:p>
            <a:fld id="{C96CA44A-08EE-40D4-BC64-506D72B8CDAF}" type="datetimeFigureOut">
              <a:rPr lang="en-US" smtClean="0"/>
              <a:t>3/6/2022</a:t>
            </a:fld>
            <a:endParaRPr lang="en-US"/>
          </a:p>
        </p:txBody>
      </p:sp>
      <p:sp>
        <p:nvSpPr>
          <p:cNvPr id="6" name="Footer Placeholder 5">
            <a:extLst>
              <a:ext uri="{FF2B5EF4-FFF2-40B4-BE49-F238E27FC236}">
                <a16:creationId xmlns:a16="http://schemas.microsoft.com/office/drawing/2014/main" id="{7BD33956-DE59-4C30-A2E2-84AC8F5880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2A5ED-7B74-460E-A483-FF337FFCF527}"/>
              </a:ext>
            </a:extLst>
          </p:cNvPr>
          <p:cNvSpPr>
            <a:spLocks noGrp="1"/>
          </p:cNvSpPr>
          <p:nvPr>
            <p:ph type="sldNum" sz="quarter" idx="12"/>
          </p:nvPr>
        </p:nvSpPr>
        <p:spPr/>
        <p:txBody>
          <a:bodyPr/>
          <a:lstStyle/>
          <a:p>
            <a:fld id="{D7953909-3514-4DE4-8FF9-C9F594685102}" type="slidenum">
              <a:rPr lang="en-US" smtClean="0"/>
              <a:t>‹#›</a:t>
            </a:fld>
            <a:endParaRPr lang="en-US"/>
          </a:p>
        </p:txBody>
      </p:sp>
    </p:spTree>
    <p:extLst>
      <p:ext uri="{BB962C8B-B14F-4D97-AF65-F5344CB8AC3E}">
        <p14:creationId xmlns:p14="http://schemas.microsoft.com/office/powerpoint/2010/main" val="164695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9138-C16F-4BBC-B2D2-DC27510DE5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54F68B-14CC-4B10-975E-4C99B9B0BF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B64B7E-0D58-4FC3-A89E-726C4FBD5B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60C7A0-DA74-453E-91DF-0782F54E7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79FB336-46E8-4962-9160-913F30644F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760838-8684-4DCE-A69B-C5598E1693D8}"/>
              </a:ext>
            </a:extLst>
          </p:cNvPr>
          <p:cNvSpPr>
            <a:spLocks noGrp="1"/>
          </p:cNvSpPr>
          <p:nvPr>
            <p:ph type="dt" sz="half" idx="10"/>
          </p:nvPr>
        </p:nvSpPr>
        <p:spPr/>
        <p:txBody>
          <a:bodyPr/>
          <a:lstStyle/>
          <a:p>
            <a:fld id="{C96CA44A-08EE-40D4-BC64-506D72B8CDAF}" type="datetimeFigureOut">
              <a:rPr lang="en-US" smtClean="0"/>
              <a:t>3/6/2022</a:t>
            </a:fld>
            <a:endParaRPr lang="en-US"/>
          </a:p>
        </p:txBody>
      </p:sp>
      <p:sp>
        <p:nvSpPr>
          <p:cNvPr id="8" name="Footer Placeholder 7">
            <a:extLst>
              <a:ext uri="{FF2B5EF4-FFF2-40B4-BE49-F238E27FC236}">
                <a16:creationId xmlns:a16="http://schemas.microsoft.com/office/drawing/2014/main" id="{BA7CAA25-BF12-4A82-9419-6ED61852D1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C96FFB-8E92-4095-8F3F-4BD49A7FC3FD}"/>
              </a:ext>
            </a:extLst>
          </p:cNvPr>
          <p:cNvSpPr>
            <a:spLocks noGrp="1"/>
          </p:cNvSpPr>
          <p:nvPr>
            <p:ph type="sldNum" sz="quarter" idx="12"/>
          </p:nvPr>
        </p:nvSpPr>
        <p:spPr/>
        <p:txBody>
          <a:bodyPr/>
          <a:lstStyle/>
          <a:p>
            <a:fld id="{D7953909-3514-4DE4-8FF9-C9F594685102}" type="slidenum">
              <a:rPr lang="en-US" smtClean="0"/>
              <a:t>‹#›</a:t>
            </a:fld>
            <a:endParaRPr lang="en-US"/>
          </a:p>
        </p:txBody>
      </p:sp>
    </p:spTree>
    <p:extLst>
      <p:ext uri="{BB962C8B-B14F-4D97-AF65-F5344CB8AC3E}">
        <p14:creationId xmlns:p14="http://schemas.microsoft.com/office/powerpoint/2010/main" val="2770202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BF677-09F3-4BCD-B954-C276DD19CF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F011FE-6A79-402E-B3B6-004D01B4A9C3}"/>
              </a:ext>
            </a:extLst>
          </p:cNvPr>
          <p:cNvSpPr>
            <a:spLocks noGrp="1"/>
          </p:cNvSpPr>
          <p:nvPr>
            <p:ph type="dt" sz="half" idx="10"/>
          </p:nvPr>
        </p:nvSpPr>
        <p:spPr/>
        <p:txBody>
          <a:bodyPr/>
          <a:lstStyle/>
          <a:p>
            <a:fld id="{C96CA44A-08EE-40D4-BC64-506D72B8CDAF}" type="datetimeFigureOut">
              <a:rPr lang="en-US" smtClean="0"/>
              <a:t>3/6/2022</a:t>
            </a:fld>
            <a:endParaRPr lang="en-US"/>
          </a:p>
        </p:txBody>
      </p:sp>
      <p:sp>
        <p:nvSpPr>
          <p:cNvPr id="4" name="Footer Placeholder 3">
            <a:extLst>
              <a:ext uri="{FF2B5EF4-FFF2-40B4-BE49-F238E27FC236}">
                <a16:creationId xmlns:a16="http://schemas.microsoft.com/office/drawing/2014/main" id="{993E9784-DC76-4851-BE7F-246A8C0199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76A284-FC93-4BBF-8E02-248FE7E6E208}"/>
              </a:ext>
            </a:extLst>
          </p:cNvPr>
          <p:cNvSpPr>
            <a:spLocks noGrp="1"/>
          </p:cNvSpPr>
          <p:nvPr>
            <p:ph type="sldNum" sz="quarter" idx="12"/>
          </p:nvPr>
        </p:nvSpPr>
        <p:spPr/>
        <p:txBody>
          <a:bodyPr/>
          <a:lstStyle/>
          <a:p>
            <a:fld id="{D7953909-3514-4DE4-8FF9-C9F594685102}" type="slidenum">
              <a:rPr lang="en-US" smtClean="0"/>
              <a:t>‹#›</a:t>
            </a:fld>
            <a:endParaRPr lang="en-US"/>
          </a:p>
        </p:txBody>
      </p:sp>
    </p:spTree>
    <p:extLst>
      <p:ext uri="{BB962C8B-B14F-4D97-AF65-F5344CB8AC3E}">
        <p14:creationId xmlns:p14="http://schemas.microsoft.com/office/powerpoint/2010/main" val="2085691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B7C28-828A-472E-AF8E-FA759122E96E}"/>
              </a:ext>
            </a:extLst>
          </p:cNvPr>
          <p:cNvSpPr>
            <a:spLocks noGrp="1"/>
          </p:cNvSpPr>
          <p:nvPr>
            <p:ph type="dt" sz="half" idx="10"/>
          </p:nvPr>
        </p:nvSpPr>
        <p:spPr/>
        <p:txBody>
          <a:bodyPr/>
          <a:lstStyle/>
          <a:p>
            <a:fld id="{C96CA44A-08EE-40D4-BC64-506D72B8CDAF}" type="datetimeFigureOut">
              <a:rPr lang="en-US" smtClean="0"/>
              <a:t>3/6/2022</a:t>
            </a:fld>
            <a:endParaRPr lang="en-US"/>
          </a:p>
        </p:txBody>
      </p:sp>
      <p:sp>
        <p:nvSpPr>
          <p:cNvPr id="3" name="Footer Placeholder 2">
            <a:extLst>
              <a:ext uri="{FF2B5EF4-FFF2-40B4-BE49-F238E27FC236}">
                <a16:creationId xmlns:a16="http://schemas.microsoft.com/office/drawing/2014/main" id="{343A14BF-92DE-4B22-84FC-89B1E2C16E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C9F7FF-5A8C-4CA7-B3C3-4CB8E8E95F59}"/>
              </a:ext>
            </a:extLst>
          </p:cNvPr>
          <p:cNvSpPr>
            <a:spLocks noGrp="1"/>
          </p:cNvSpPr>
          <p:nvPr>
            <p:ph type="sldNum" sz="quarter" idx="12"/>
          </p:nvPr>
        </p:nvSpPr>
        <p:spPr/>
        <p:txBody>
          <a:bodyPr/>
          <a:lstStyle/>
          <a:p>
            <a:fld id="{D7953909-3514-4DE4-8FF9-C9F594685102}" type="slidenum">
              <a:rPr lang="en-US" smtClean="0"/>
              <a:t>‹#›</a:t>
            </a:fld>
            <a:endParaRPr lang="en-US"/>
          </a:p>
        </p:txBody>
      </p:sp>
    </p:spTree>
    <p:extLst>
      <p:ext uri="{BB962C8B-B14F-4D97-AF65-F5344CB8AC3E}">
        <p14:creationId xmlns:p14="http://schemas.microsoft.com/office/powerpoint/2010/main" val="354140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83E4-8056-4061-BFD2-327149BAE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0F365F-E279-4092-82DA-FC1CB191A2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26D72-15B2-4275-99B1-AC75CF8C9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FB569-D5C2-4F69-8163-5F5792D4CAA4}"/>
              </a:ext>
            </a:extLst>
          </p:cNvPr>
          <p:cNvSpPr>
            <a:spLocks noGrp="1"/>
          </p:cNvSpPr>
          <p:nvPr>
            <p:ph type="dt" sz="half" idx="10"/>
          </p:nvPr>
        </p:nvSpPr>
        <p:spPr/>
        <p:txBody>
          <a:bodyPr/>
          <a:lstStyle/>
          <a:p>
            <a:fld id="{C96CA44A-08EE-40D4-BC64-506D72B8CDAF}" type="datetimeFigureOut">
              <a:rPr lang="en-US" smtClean="0"/>
              <a:t>3/6/2022</a:t>
            </a:fld>
            <a:endParaRPr lang="en-US"/>
          </a:p>
        </p:txBody>
      </p:sp>
      <p:sp>
        <p:nvSpPr>
          <p:cNvPr id="6" name="Footer Placeholder 5">
            <a:extLst>
              <a:ext uri="{FF2B5EF4-FFF2-40B4-BE49-F238E27FC236}">
                <a16:creationId xmlns:a16="http://schemas.microsoft.com/office/drawing/2014/main" id="{DCDED70F-8C02-4676-96DA-6456B9D70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E3E195-55A7-4160-BB96-A0936A6AF127}"/>
              </a:ext>
            </a:extLst>
          </p:cNvPr>
          <p:cNvSpPr>
            <a:spLocks noGrp="1"/>
          </p:cNvSpPr>
          <p:nvPr>
            <p:ph type="sldNum" sz="quarter" idx="12"/>
          </p:nvPr>
        </p:nvSpPr>
        <p:spPr/>
        <p:txBody>
          <a:bodyPr/>
          <a:lstStyle/>
          <a:p>
            <a:fld id="{D7953909-3514-4DE4-8FF9-C9F594685102}" type="slidenum">
              <a:rPr lang="en-US" smtClean="0"/>
              <a:t>‹#›</a:t>
            </a:fld>
            <a:endParaRPr lang="en-US"/>
          </a:p>
        </p:txBody>
      </p:sp>
    </p:spTree>
    <p:extLst>
      <p:ext uri="{BB962C8B-B14F-4D97-AF65-F5344CB8AC3E}">
        <p14:creationId xmlns:p14="http://schemas.microsoft.com/office/powerpoint/2010/main" val="343561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E435A-3D61-4CD7-BC03-B4EF586BD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27F21B-4A56-4A4F-9AF4-DD2A2D54C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2B8484-0A5B-405F-A617-65490841C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887BE2-D391-4445-A815-B334A05E3F73}"/>
              </a:ext>
            </a:extLst>
          </p:cNvPr>
          <p:cNvSpPr>
            <a:spLocks noGrp="1"/>
          </p:cNvSpPr>
          <p:nvPr>
            <p:ph type="dt" sz="half" idx="10"/>
          </p:nvPr>
        </p:nvSpPr>
        <p:spPr/>
        <p:txBody>
          <a:bodyPr/>
          <a:lstStyle/>
          <a:p>
            <a:fld id="{C96CA44A-08EE-40D4-BC64-506D72B8CDAF}" type="datetimeFigureOut">
              <a:rPr lang="en-US" smtClean="0"/>
              <a:t>3/6/2022</a:t>
            </a:fld>
            <a:endParaRPr lang="en-US"/>
          </a:p>
        </p:txBody>
      </p:sp>
      <p:sp>
        <p:nvSpPr>
          <p:cNvPr id="6" name="Footer Placeholder 5">
            <a:extLst>
              <a:ext uri="{FF2B5EF4-FFF2-40B4-BE49-F238E27FC236}">
                <a16:creationId xmlns:a16="http://schemas.microsoft.com/office/drawing/2014/main" id="{BCBA06D7-848E-4DA0-9B0A-3EDAA1A09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329A28-AD80-48F8-9590-4E19CA258C16}"/>
              </a:ext>
            </a:extLst>
          </p:cNvPr>
          <p:cNvSpPr>
            <a:spLocks noGrp="1"/>
          </p:cNvSpPr>
          <p:nvPr>
            <p:ph type="sldNum" sz="quarter" idx="12"/>
          </p:nvPr>
        </p:nvSpPr>
        <p:spPr/>
        <p:txBody>
          <a:bodyPr/>
          <a:lstStyle/>
          <a:p>
            <a:fld id="{D7953909-3514-4DE4-8FF9-C9F594685102}" type="slidenum">
              <a:rPr lang="en-US" smtClean="0"/>
              <a:t>‹#›</a:t>
            </a:fld>
            <a:endParaRPr lang="en-US"/>
          </a:p>
        </p:txBody>
      </p:sp>
    </p:spTree>
    <p:extLst>
      <p:ext uri="{BB962C8B-B14F-4D97-AF65-F5344CB8AC3E}">
        <p14:creationId xmlns:p14="http://schemas.microsoft.com/office/powerpoint/2010/main" val="91066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09266A-6826-4E61-B58C-B89B3C1B18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00EFB5-FB1C-4C1D-A59D-298875A44C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BDBC8-E321-457C-920F-4F45A86B32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6CA44A-08EE-40D4-BC64-506D72B8CDAF}" type="datetimeFigureOut">
              <a:rPr lang="en-US" smtClean="0"/>
              <a:t>3/6/2022</a:t>
            </a:fld>
            <a:endParaRPr lang="en-US"/>
          </a:p>
        </p:txBody>
      </p:sp>
      <p:sp>
        <p:nvSpPr>
          <p:cNvPr id="5" name="Footer Placeholder 4">
            <a:extLst>
              <a:ext uri="{FF2B5EF4-FFF2-40B4-BE49-F238E27FC236}">
                <a16:creationId xmlns:a16="http://schemas.microsoft.com/office/drawing/2014/main" id="{AE374728-BCE2-4788-ADDC-52034A403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2EBC51-1073-45B3-8FBD-84523DF6E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53909-3514-4DE4-8FF9-C9F594685102}" type="slidenum">
              <a:rPr lang="en-US" smtClean="0"/>
              <a:t>‹#›</a:t>
            </a:fld>
            <a:endParaRPr lang="en-US"/>
          </a:p>
        </p:txBody>
      </p:sp>
    </p:spTree>
    <p:extLst>
      <p:ext uri="{BB962C8B-B14F-4D97-AF65-F5344CB8AC3E}">
        <p14:creationId xmlns:p14="http://schemas.microsoft.com/office/powerpoint/2010/main" val="1112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earch.barnesandnoble.com/booksearch/imageviewer.asp?ean=9780061937194&amp;imId=51593771" TargetMode="Externa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7.gif"/></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mailto:Jim.purcell@ache.edu"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E00DF-49C4-4048-AC63-30EA2B6D5C2A}"/>
              </a:ext>
            </a:extLst>
          </p:cNvPr>
          <p:cNvSpPr>
            <a:spLocks noGrp="1"/>
          </p:cNvSpPr>
          <p:nvPr>
            <p:ph type="ctrTitle"/>
          </p:nvPr>
        </p:nvSpPr>
        <p:spPr>
          <a:xfrm>
            <a:off x="1524000" y="633265"/>
            <a:ext cx="9144000" cy="2387600"/>
          </a:xfrm>
        </p:spPr>
        <p:txBody>
          <a:bodyPr>
            <a:normAutofit/>
          </a:bodyPr>
          <a:lstStyle/>
          <a:p>
            <a:r>
              <a:rPr lang="en-US" sz="4400" b="1" dirty="0">
                <a:solidFill>
                  <a:srgbClr val="0070C0"/>
                </a:solidFill>
              </a:rPr>
              <a:t>Building Human Capital: The Educational Path to Alabama’s Economic Success … </a:t>
            </a:r>
            <a:r>
              <a:rPr lang="en-US" sz="4400" b="1" i="1" dirty="0">
                <a:solidFill>
                  <a:srgbClr val="FF0000"/>
                </a:solidFill>
              </a:rPr>
              <a:t>and why reading matters. </a:t>
            </a:r>
          </a:p>
        </p:txBody>
      </p:sp>
      <p:sp>
        <p:nvSpPr>
          <p:cNvPr id="3" name="Subtitle 2">
            <a:extLst>
              <a:ext uri="{FF2B5EF4-FFF2-40B4-BE49-F238E27FC236}">
                <a16:creationId xmlns:a16="http://schemas.microsoft.com/office/drawing/2014/main" id="{EC88FCD5-DF75-47ED-BA31-4317A7BA5899}"/>
              </a:ext>
            </a:extLst>
          </p:cNvPr>
          <p:cNvSpPr>
            <a:spLocks noGrp="1"/>
          </p:cNvSpPr>
          <p:nvPr>
            <p:ph type="subTitle" idx="1"/>
          </p:nvPr>
        </p:nvSpPr>
        <p:spPr>
          <a:xfrm>
            <a:off x="1646274" y="3009255"/>
            <a:ext cx="9144000" cy="1655762"/>
          </a:xfrm>
        </p:spPr>
        <p:txBody>
          <a:bodyPr/>
          <a:lstStyle/>
          <a:p>
            <a:r>
              <a:rPr lang="en-US" dirty="0"/>
              <a:t>Jim Purcell, </a:t>
            </a:r>
            <a:r>
              <a:rPr lang="en-US" dirty="0" err="1"/>
              <a:t>Ed.D</a:t>
            </a:r>
            <a:r>
              <a:rPr lang="en-US" dirty="0"/>
              <a:t>, Executive Director</a:t>
            </a:r>
          </a:p>
          <a:p>
            <a:r>
              <a:rPr lang="en-US" dirty="0"/>
              <a:t>Alabama Commission on Higher Education </a:t>
            </a:r>
          </a:p>
        </p:txBody>
      </p:sp>
      <p:pic>
        <p:nvPicPr>
          <p:cNvPr id="4" name="Picture 3">
            <a:extLst>
              <a:ext uri="{FF2B5EF4-FFF2-40B4-BE49-F238E27FC236}">
                <a16:creationId xmlns:a16="http://schemas.microsoft.com/office/drawing/2014/main" id="{D3AC9894-A81A-40C9-9862-46D8D4ED2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576" y="4126890"/>
            <a:ext cx="2216847" cy="2204797"/>
          </a:xfrm>
          <a:prstGeom prst="rect">
            <a:avLst/>
          </a:prstGeom>
        </p:spPr>
      </p:pic>
    </p:spTree>
    <p:extLst>
      <p:ext uri="{BB962C8B-B14F-4D97-AF65-F5344CB8AC3E}">
        <p14:creationId xmlns:p14="http://schemas.microsoft.com/office/powerpoint/2010/main" val="946219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52D9-D8E0-4AD5-904A-3B39E2E05AE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741E7F4-374B-44BA-A00D-0894811745F0}"/>
              </a:ext>
            </a:extLst>
          </p:cNvPr>
          <p:cNvSpPr>
            <a:spLocks noGrp="1"/>
          </p:cNvSpPr>
          <p:nvPr>
            <p:ph idx="1"/>
          </p:nvPr>
        </p:nvSpPr>
        <p:spPr/>
        <p:txBody>
          <a:bodyPr/>
          <a:lstStyle/>
          <a:p>
            <a:endParaRPr lang="en-US"/>
          </a:p>
        </p:txBody>
      </p:sp>
      <p:pic>
        <p:nvPicPr>
          <p:cNvPr id="8194" name="Picture 2" descr="See the source image">
            <a:extLst>
              <a:ext uri="{FF2B5EF4-FFF2-40B4-BE49-F238E27FC236}">
                <a16:creationId xmlns:a16="http://schemas.microsoft.com/office/drawing/2014/main" id="{AD8BB999-F3AB-4968-9627-BA81183E4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624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0BA4-1F08-41C1-8F59-282246A5F0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F3A48A-0DC1-403E-A162-12BF1206A7C0}"/>
              </a:ext>
            </a:extLst>
          </p:cNvPr>
          <p:cNvSpPr>
            <a:spLocks noGrp="1"/>
          </p:cNvSpPr>
          <p:nvPr>
            <p:ph idx="1"/>
          </p:nvPr>
        </p:nvSpPr>
        <p:spPr/>
        <p:txBody>
          <a:bodyPr/>
          <a:lstStyle/>
          <a:p>
            <a:endParaRPr lang="en-US" dirty="0"/>
          </a:p>
        </p:txBody>
      </p:sp>
      <p:pic>
        <p:nvPicPr>
          <p:cNvPr id="11266" name="Picture 2" descr="See the source image">
            <a:extLst>
              <a:ext uri="{FF2B5EF4-FFF2-40B4-BE49-F238E27FC236}">
                <a16:creationId xmlns:a16="http://schemas.microsoft.com/office/drawing/2014/main" id="{51F90E66-7E4E-4C70-B664-A933B9508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759" y="100725"/>
            <a:ext cx="10113579" cy="6742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013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2C62-689C-40D7-9830-0192646344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02A84B-A059-4D98-8EDF-AFFC59852AFD}"/>
              </a:ext>
            </a:extLst>
          </p:cNvPr>
          <p:cNvSpPr>
            <a:spLocks noGrp="1"/>
          </p:cNvSpPr>
          <p:nvPr>
            <p:ph idx="1"/>
          </p:nvPr>
        </p:nvSpPr>
        <p:spPr/>
        <p:txBody>
          <a:bodyPr/>
          <a:lstStyle/>
          <a:p>
            <a:endParaRPr lang="en-US"/>
          </a:p>
        </p:txBody>
      </p:sp>
      <p:pic>
        <p:nvPicPr>
          <p:cNvPr id="10242" name="Picture 2">
            <a:extLst>
              <a:ext uri="{FF2B5EF4-FFF2-40B4-BE49-F238E27FC236}">
                <a16:creationId xmlns:a16="http://schemas.microsoft.com/office/drawing/2014/main" id="{49641D94-EAC9-4D94-9040-73AA4514F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054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ee the source image">
            <a:extLst>
              <a:ext uri="{FF2B5EF4-FFF2-40B4-BE49-F238E27FC236}">
                <a16:creationId xmlns:a16="http://schemas.microsoft.com/office/drawing/2014/main" id="{01A9C4A6-328A-47EE-8C94-DEA79CB646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59470"/>
            <a:ext cx="12192000" cy="8182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0C1651-2BD4-4BB5-9660-56553D890B24}"/>
              </a:ext>
            </a:extLst>
          </p:cNvPr>
          <p:cNvPicPr>
            <a:picLocks noChangeAspect="1"/>
          </p:cNvPicPr>
          <p:nvPr/>
        </p:nvPicPr>
        <p:blipFill>
          <a:blip r:embed="rId3"/>
          <a:stretch>
            <a:fillRect/>
          </a:stretch>
        </p:blipFill>
        <p:spPr>
          <a:xfrm>
            <a:off x="-8" y="2624"/>
            <a:ext cx="6684171" cy="2003186"/>
          </a:xfrm>
          <a:prstGeom prst="rect">
            <a:avLst/>
          </a:prstGeom>
        </p:spPr>
      </p:pic>
    </p:spTree>
    <p:extLst>
      <p:ext uri="{BB962C8B-B14F-4D97-AF65-F5344CB8AC3E}">
        <p14:creationId xmlns:p14="http://schemas.microsoft.com/office/powerpoint/2010/main" val="2691156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884A-9C60-4C5A-B662-1AD3CE7946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DE26BF-5D43-4F13-AC5D-3EB185379346}"/>
              </a:ext>
            </a:extLst>
          </p:cNvPr>
          <p:cNvSpPr>
            <a:spLocks noGrp="1"/>
          </p:cNvSpPr>
          <p:nvPr>
            <p:ph idx="1"/>
          </p:nvPr>
        </p:nvSpPr>
        <p:spPr/>
        <p:txBody>
          <a:bodyPr/>
          <a:lstStyle/>
          <a:p>
            <a:endParaRPr lang="en-US"/>
          </a:p>
        </p:txBody>
      </p:sp>
      <p:pic>
        <p:nvPicPr>
          <p:cNvPr id="9218" name="Picture 2" descr="See the source image">
            <a:extLst>
              <a:ext uri="{FF2B5EF4-FFF2-40B4-BE49-F238E27FC236}">
                <a16:creationId xmlns:a16="http://schemas.microsoft.com/office/drawing/2014/main" id="{7AB1BDA2-354C-4937-A13F-90B7C9522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0"/>
            <a:ext cx="10279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922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47" y="125744"/>
            <a:ext cx="11673905" cy="1325563"/>
          </a:xfrm>
        </p:spPr>
        <p:txBody>
          <a:bodyPr>
            <a:normAutofit/>
          </a:bodyPr>
          <a:lstStyle/>
          <a:p>
            <a:r>
              <a:rPr lang="en-US" sz="3600" b="1" dirty="0">
                <a:solidFill>
                  <a:srgbClr val="0070C0"/>
                </a:solidFill>
              </a:rPr>
              <a:t>Impact of International Investment in Alabama (481 Locations) </a:t>
            </a:r>
          </a:p>
        </p:txBody>
      </p:sp>
      <p:sp>
        <p:nvSpPr>
          <p:cNvPr id="8" name="Content Placeholder 7"/>
          <p:cNvSpPr>
            <a:spLocks noGrp="1"/>
          </p:cNvSpPr>
          <p:nvPr>
            <p:ph idx="1"/>
          </p:nvPr>
        </p:nvSpPr>
        <p:spPr>
          <a:xfrm>
            <a:off x="662509" y="666882"/>
            <a:ext cx="11373548" cy="4351338"/>
          </a:xfrm>
        </p:spPr>
        <p:txBody>
          <a:bodyPr/>
          <a:lstStyle/>
          <a:p>
            <a:pPr marL="0" indent="0">
              <a:buNone/>
            </a:pPr>
            <a:endParaRPr lang="en-US" dirty="0"/>
          </a:p>
          <a:p>
            <a:pPr marL="0" indent="0">
              <a:buNone/>
            </a:pPr>
            <a:endParaRPr lang="en-US" dirty="0"/>
          </a:p>
        </p:txBody>
      </p:sp>
      <p:pic>
        <p:nvPicPr>
          <p:cNvPr id="10" name="Picture 9"/>
          <p:cNvPicPr>
            <a:picLocks noChangeAspect="1"/>
          </p:cNvPicPr>
          <p:nvPr/>
        </p:nvPicPr>
        <p:blipFill>
          <a:blip r:embed="rId3"/>
          <a:stretch>
            <a:fillRect/>
          </a:stretch>
        </p:blipFill>
        <p:spPr>
          <a:xfrm>
            <a:off x="8983958" y="968905"/>
            <a:ext cx="2800350" cy="4410075"/>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860935039"/>
              </p:ext>
            </p:extLst>
          </p:nvPr>
        </p:nvGraphicFramePr>
        <p:xfrm>
          <a:off x="128160" y="1077456"/>
          <a:ext cx="8643825" cy="5395123"/>
        </p:xfrm>
        <a:graphic>
          <a:graphicData uri="http://schemas.openxmlformats.org/presentationml/2006/ole">
            <mc:AlternateContent xmlns:mc="http://schemas.openxmlformats.org/markup-compatibility/2006">
              <mc:Choice xmlns:v="urn:schemas-microsoft-com:vml" Requires="v">
                <p:oleObj spid="_x0000_s1064" name="Worksheet" r:id="rId4" imgW="11791856" imgH="7639084" progId="Excel.Sheet.12">
                  <p:embed/>
                </p:oleObj>
              </mc:Choice>
              <mc:Fallback>
                <p:oleObj name="Worksheet" r:id="rId4" imgW="11791856" imgH="7639084" progId="Excel.Sheet.12">
                  <p:embed/>
                  <p:pic>
                    <p:nvPicPr>
                      <p:cNvPr id="13" name="Object 12"/>
                      <p:cNvPicPr/>
                      <p:nvPr/>
                    </p:nvPicPr>
                    <p:blipFill>
                      <a:blip r:embed="rId5"/>
                      <a:stretch>
                        <a:fillRect/>
                      </a:stretch>
                    </p:blipFill>
                    <p:spPr>
                      <a:xfrm>
                        <a:off x="128160" y="1077456"/>
                        <a:ext cx="8643825" cy="5395123"/>
                      </a:xfrm>
                      <a:prstGeom prst="rect">
                        <a:avLst/>
                      </a:prstGeom>
                    </p:spPr>
                  </p:pic>
                </p:oleObj>
              </mc:Fallback>
            </mc:AlternateContent>
          </a:graphicData>
        </a:graphic>
      </p:graphicFrame>
      <p:pic>
        <p:nvPicPr>
          <p:cNvPr id="14" name="Picture 13"/>
          <p:cNvPicPr>
            <a:picLocks noChangeAspect="1"/>
          </p:cNvPicPr>
          <p:nvPr/>
        </p:nvPicPr>
        <p:blipFill>
          <a:blip r:embed="rId6"/>
          <a:stretch>
            <a:fillRect/>
          </a:stretch>
        </p:blipFill>
        <p:spPr>
          <a:xfrm>
            <a:off x="8983958" y="5378980"/>
            <a:ext cx="2371725" cy="1314450"/>
          </a:xfrm>
          <a:prstGeom prst="rect">
            <a:avLst/>
          </a:prstGeom>
        </p:spPr>
      </p:pic>
      <p:sp>
        <p:nvSpPr>
          <p:cNvPr id="3" name="TextBox 2">
            <a:extLst>
              <a:ext uri="{FF2B5EF4-FFF2-40B4-BE49-F238E27FC236}">
                <a16:creationId xmlns:a16="http://schemas.microsoft.com/office/drawing/2014/main" id="{99FAC4BC-3A71-4273-83A6-49290F8843FA}"/>
              </a:ext>
            </a:extLst>
          </p:cNvPr>
          <p:cNvSpPr txBox="1"/>
          <p:nvPr/>
        </p:nvSpPr>
        <p:spPr>
          <a:xfrm>
            <a:off x="7789027" y="1555572"/>
            <a:ext cx="982958" cy="369332"/>
          </a:xfrm>
          <a:prstGeom prst="rect">
            <a:avLst/>
          </a:prstGeom>
          <a:noFill/>
        </p:spPr>
        <p:txBody>
          <a:bodyPr wrap="square" rtlCol="0">
            <a:spAutoFit/>
          </a:bodyPr>
          <a:lstStyle/>
          <a:p>
            <a:r>
              <a:rPr lang="en-US" dirty="0"/>
              <a:t>Percent </a:t>
            </a:r>
          </a:p>
        </p:txBody>
      </p:sp>
      <p:sp>
        <p:nvSpPr>
          <p:cNvPr id="9" name="TextBox 8">
            <a:extLst>
              <a:ext uri="{FF2B5EF4-FFF2-40B4-BE49-F238E27FC236}">
                <a16:creationId xmlns:a16="http://schemas.microsoft.com/office/drawing/2014/main" id="{3FFEB0A4-7301-4A24-99B4-D13D401A6DDB}"/>
              </a:ext>
            </a:extLst>
          </p:cNvPr>
          <p:cNvSpPr txBox="1"/>
          <p:nvPr/>
        </p:nvSpPr>
        <p:spPr>
          <a:xfrm>
            <a:off x="3892112" y="96441"/>
            <a:ext cx="6097314" cy="584775"/>
          </a:xfrm>
          <a:prstGeom prst="rect">
            <a:avLst/>
          </a:prstGeom>
          <a:noFill/>
        </p:spPr>
        <p:txBody>
          <a:bodyPr wrap="square">
            <a:spAutoFit/>
          </a:bodyPr>
          <a:lstStyle/>
          <a:p>
            <a:r>
              <a:rPr lang="en-US" sz="3200" b="1" dirty="0">
                <a:solidFill>
                  <a:srgbClr val="0070C0"/>
                </a:solidFill>
              </a:rPr>
              <a:t>New Economic Realities</a:t>
            </a:r>
            <a:endParaRPr lang="en-US" sz="3200" b="1" dirty="0"/>
          </a:p>
        </p:txBody>
      </p:sp>
    </p:spTree>
    <p:extLst>
      <p:ext uri="{BB962C8B-B14F-4D97-AF65-F5344CB8AC3E}">
        <p14:creationId xmlns:p14="http://schemas.microsoft.com/office/powerpoint/2010/main" val="3655569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Building Human Capital </a:t>
            </a:r>
          </a:p>
        </p:txBody>
      </p:sp>
      <p:sp>
        <p:nvSpPr>
          <p:cNvPr id="3" name="Content Placeholder 2"/>
          <p:cNvSpPr>
            <a:spLocks noGrp="1"/>
          </p:cNvSpPr>
          <p:nvPr>
            <p:ph idx="1"/>
          </p:nvPr>
        </p:nvSpPr>
        <p:spPr>
          <a:xfrm>
            <a:off x="731520" y="1690688"/>
            <a:ext cx="8092048" cy="4351338"/>
          </a:xfrm>
        </p:spPr>
        <p:txBody>
          <a:bodyPr>
            <a:normAutofit/>
          </a:bodyPr>
          <a:lstStyle/>
          <a:p>
            <a:pPr marL="0" indent="0">
              <a:buNone/>
            </a:pPr>
            <a:r>
              <a:rPr lang="en-US" sz="4300" b="1" dirty="0"/>
              <a:t>Governor Ivey on Human Capital </a:t>
            </a:r>
          </a:p>
          <a:p>
            <a:r>
              <a:rPr lang="en-US" dirty="0"/>
              <a:t>“</a:t>
            </a:r>
            <a:r>
              <a:rPr lang="en-US" dirty="0">
                <a:solidFill>
                  <a:srgbClr val="FF0000"/>
                </a:solidFill>
              </a:rPr>
              <a:t>The best investment in economic development is an investment in education</a:t>
            </a:r>
            <a:r>
              <a:rPr lang="en-US" dirty="0"/>
              <a:t>. If we don’t have a qualified, effective, up-to-date workforce, then the top companies will not come to Alabama no matter what we do. A well-trained workforce is essential.”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5534" y="1626576"/>
            <a:ext cx="2619375" cy="3276600"/>
          </a:xfrm>
          <a:prstGeom prst="rect">
            <a:avLst/>
          </a:prstGeom>
        </p:spPr>
      </p:pic>
    </p:spTree>
    <p:extLst>
      <p:ext uri="{BB962C8B-B14F-4D97-AF65-F5344CB8AC3E}">
        <p14:creationId xmlns:p14="http://schemas.microsoft.com/office/powerpoint/2010/main" val="312770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76DC-7395-E74C-AF59-8DB4041D2A24}"/>
              </a:ext>
            </a:extLst>
          </p:cNvPr>
          <p:cNvSpPr>
            <a:spLocks noGrp="1"/>
          </p:cNvSpPr>
          <p:nvPr>
            <p:ph type="title"/>
          </p:nvPr>
        </p:nvSpPr>
        <p:spPr>
          <a:xfrm>
            <a:off x="331462" y="839434"/>
            <a:ext cx="12964303" cy="1325563"/>
          </a:xfrm>
        </p:spPr>
        <p:txBody>
          <a:bodyPr>
            <a:noAutofit/>
          </a:bodyPr>
          <a:lstStyle/>
          <a:p>
            <a:r>
              <a:rPr lang="en-US" b="1" i="1" dirty="0">
                <a:solidFill>
                  <a:srgbClr val="0070C0"/>
                </a:solidFill>
              </a:rPr>
              <a:t>Strong Start, Strong Finish: </a:t>
            </a:r>
            <a:br>
              <a:rPr lang="en-US" b="1" i="1" dirty="0">
                <a:solidFill>
                  <a:srgbClr val="0070C0"/>
                </a:solidFill>
              </a:rPr>
            </a:br>
            <a:r>
              <a:rPr lang="en-US" b="1" i="1" dirty="0">
                <a:solidFill>
                  <a:srgbClr val="0070C0"/>
                </a:solidFill>
              </a:rPr>
              <a:t>An Education-to-Workforce Vision for Alabama </a:t>
            </a:r>
            <a:r>
              <a:rPr lang="en-US" b="1" dirty="0">
                <a:solidFill>
                  <a:srgbClr val="0070C0"/>
                </a:solidFill>
              </a:rPr>
              <a:t/>
            </a:r>
            <a:br>
              <a:rPr lang="en-US" b="1" dirty="0">
                <a:solidFill>
                  <a:srgbClr val="0070C0"/>
                </a:solidFill>
              </a:rPr>
            </a:br>
            <a:endParaRPr lang="en-US" b="1" dirty="0">
              <a:solidFill>
                <a:srgbClr val="0070C0"/>
              </a:solidFill>
            </a:endParaRPr>
          </a:p>
        </p:txBody>
      </p:sp>
      <p:sp>
        <p:nvSpPr>
          <p:cNvPr id="3" name="Content Placeholder 2">
            <a:extLst>
              <a:ext uri="{FF2B5EF4-FFF2-40B4-BE49-F238E27FC236}">
                <a16:creationId xmlns:a16="http://schemas.microsoft.com/office/drawing/2014/main" id="{94E9807E-6090-2B4F-8335-8E00E8507A13}"/>
              </a:ext>
            </a:extLst>
          </p:cNvPr>
          <p:cNvSpPr>
            <a:spLocks noGrp="1"/>
          </p:cNvSpPr>
          <p:nvPr>
            <p:ph idx="1"/>
          </p:nvPr>
        </p:nvSpPr>
        <p:spPr>
          <a:xfrm>
            <a:off x="3830291" y="2164997"/>
            <a:ext cx="8107214" cy="5533612"/>
          </a:xfrm>
        </p:spPr>
        <p:txBody>
          <a:bodyPr>
            <a:normAutofit/>
          </a:bodyPr>
          <a:lstStyle/>
          <a:p>
            <a:pPr lvl="0"/>
            <a:r>
              <a:rPr lang="en-US" dirty="0"/>
              <a:t>Governor Ivey established a strategic vision for aligning Alabama’s education and workforce programs from pre-k to the workforce to provide for a seamless education-to-workforce continuum for all Alabamians. </a:t>
            </a:r>
          </a:p>
          <a:p>
            <a:pPr lvl="0"/>
            <a:r>
              <a:rPr lang="en-US" dirty="0">
                <a:solidFill>
                  <a:schemeClr val="accent2">
                    <a:lumMod val="50000"/>
                  </a:schemeClr>
                </a:solidFill>
              </a:rPr>
              <a:t>Governor Ivey has set </a:t>
            </a:r>
            <a:r>
              <a:rPr lang="en-US" sz="2400" b="1" dirty="0">
                <a:solidFill>
                  <a:schemeClr val="accent2">
                    <a:lumMod val="50000"/>
                  </a:schemeClr>
                </a:solidFill>
              </a:rPr>
              <a:t>a postsecondary education attainment goal of adding 500,000 credential holders to Alabama’s workforce by 2025 </a:t>
            </a:r>
            <a:r>
              <a:rPr lang="en-US" dirty="0">
                <a:solidFill>
                  <a:schemeClr val="accent2">
                    <a:lumMod val="50000"/>
                  </a:schemeClr>
                </a:solidFill>
              </a:rPr>
              <a:t>and a goal to increase Alabama’s labor force participation rate of 57.6 percent to the national average by 2025. </a:t>
            </a:r>
          </a:p>
          <a:p>
            <a:endParaRPr lang="en-US" sz="1300" dirty="0"/>
          </a:p>
        </p:txBody>
      </p:sp>
      <p:pic>
        <p:nvPicPr>
          <p:cNvPr id="4" name="Content Placeholder 3">
            <a:extLst>
              <a:ext uri="{FF2B5EF4-FFF2-40B4-BE49-F238E27FC236}">
                <a16:creationId xmlns:a16="http://schemas.microsoft.com/office/drawing/2014/main" id="{10D8618F-F410-C14B-B55A-C4DF1D84B010}"/>
              </a:ext>
            </a:extLst>
          </p:cNvPr>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185483" y="1716021"/>
            <a:ext cx="3425957" cy="3425957"/>
          </a:xfrm>
          <a:prstGeom prst="rect">
            <a:avLst/>
          </a:prstGeom>
          <a:no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26" y="4924540"/>
            <a:ext cx="1545644" cy="1933460"/>
          </a:xfrm>
          <a:prstGeom prst="rect">
            <a:avLst/>
          </a:prstGeom>
        </p:spPr>
      </p:pic>
    </p:spTree>
    <p:extLst>
      <p:ext uri="{BB962C8B-B14F-4D97-AF65-F5344CB8AC3E}">
        <p14:creationId xmlns:p14="http://schemas.microsoft.com/office/powerpoint/2010/main" val="3098817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1001170" y="151205"/>
          <a:ext cx="13542085" cy="6202082"/>
        </p:xfrm>
        <a:graphic>
          <a:graphicData uri="http://schemas.openxmlformats.org/presentationml/2006/ole">
            <mc:AlternateContent xmlns:mc="http://schemas.openxmlformats.org/markup-compatibility/2006">
              <mc:Choice xmlns:v="urn:schemas-microsoft-com:vml" Requires="v">
                <p:oleObj spid="_x0000_s14368" name="Worksheet" r:id="rId4" imgW="13227121" imgH="5708627" progId="Excel.Sheet.12">
                  <p:embed/>
                </p:oleObj>
              </mc:Choice>
              <mc:Fallback>
                <p:oleObj name="Worksheet" r:id="rId4" imgW="13227121" imgH="5708627" progId="Excel.Sheet.12">
                  <p:embed/>
                  <p:pic>
                    <p:nvPicPr>
                      <p:cNvPr id="4" name="Object 3"/>
                      <p:cNvPicPr/>
                      <p:nvPr/>
                    </p:nvPicPr>
                    <p:blipFill>
                      <a:blip r:embed="rId5"/>
                      <a:stretch>
                        <a:fillRect/>
                      </a:stretch>
                    </p:blipFill>
                    <p:spPr>
                      <a:xfrm>
                        <a:off x="-1001170" y="151205"/>
                        <a:ext cx="13542085" cy="6202082"/>
                      </a:xfrm>
                      <a:prstGeom prst="rect">
                        <a:avLst/>
                      </a:prstGeom>
                    </p:spPr>
                  </p:pic>
                </p:oleObj>
              </mc:Fallback>
            </mc:AlternateContent>
          </a:graphicData>
        </a:graphic>
      </p:graphicFrame>
      <p:sp>
        <p:nvSpPr>
          <p:cNvPr id="5" name="TextBox 4"/>
          <p:cNvSpPr txBox="1"/>
          <p:nvPr/>
        </p:nvSpPr>
        <p:spPr>
          <a:xfrm>
            <a:off x="382213" y="2544562"/>
            <a:ext cx="2802578" cy="1815882"/>
          </a:xfrm>
          <a:prstGeom prst="rect">
            <a:avLst/>
          </a:prstGeom>
          <a:solidFill>
            <a:srgbClr val="FFE07D"/>
          </a:solidFill>
        </p:spPr>
        <p:txBody>
          <a:bodyPr wrap="square" rtlCol="0">
            <a:spAutoFit/>
          </a:bodyPr>
          <a:lstStyle/>
          <a:p>
            <a:r>
              <a:rPr lang="en-US" sz="4000" dirty="0"/>
              <a:t>1/3</a:t>
            </a:r>
            <a:r>
              <a:rPr lang="en-US" sz="3600" dirty="0"/>
              <a:t> </a:t>
            </a:r>
            <a:r>
              <a:rPr lang="en-US" sz="2400" dirty="0"/>
              <a:t>of needed credentials can be earned at Alabama’s Community Colleges </a:t>
            </a:r>
          </a:p>
        </p:txBody>
      </p:sp>
      <p:sp>
        <p:nvSpPr>
          <p:cNvPr id="6" name="TextBox 5"/>
          <p:cNvSpPr txBox="1"/>
          <p:nvPr/>
        </p:nvSpPr>
        <p:spPr>
          <a:xfrm>
            <a:off x="8672282" y="2344305"/>
            <a:ext cx="2683823" cy="1815882"/>
          </a:xfrm>
          <a:prstGeom prst="rect">
            <a:avLst/>
          </a:prstGeom>
          <a:solidFill>
            <a:srgbClr val="9CBAFE"/>
          </a:solidFill>
          <a:ln>
            <a:solidFill>
              <a:srgbClr val="0070C0"/>
            </a:solidFill>
          </a:ln>
        </p:spPr>
        <p:txBody>
          <a:bodyPr wrap="square" rtlCol="0">
            <a:spAutoFit/>
          </a:bodyPr>
          <a:lstStyle/>
          <a:p>
            <a:r>
              <a:rPr lang="en-US" sz="4000" dirty="0"/>
              <a:t>2/3</a:t>
            </a:r>
            <a:r>
              <a:rPr lang="en-US" sz="3600" dirty="0"/>
              <a:t> </a:t>
            </a:r>
            <a:r>
              <a:rPr lang="en-US" sz="2400" dirty="0"/>
              <a:t>of new jobs in Alabama will require a University degree</a:t>
            </a:r>
          </a:p>
        </p:txBody>
      </p:sp>
    </p:spTree>
    <p:extLst>
      <p:ext uri="{BB962C8B-B14F-4D97-AF65-F5344CB8AC3E}">
        <p14:creationId xmlns:p14="http://schemas.microsoft.com/office/powerpoint/2010/main" val="183066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Text Box 3"/>
          <p:cNvSpPr txBox="1">
            <a:spLocks noChangeArrowheads="1"/>
          </p:cNvSpPr>
          <p:nvPr/>
        </p:nvSpPr>
        <p:spPr bwMode="auto">
          <a:xfrm>
            <a:off x="2362200" y="685801"/>
            <a:ext cx="7315200" cy="2031325"/>
          </a:xfrm>
          <a:prstGeom prst="rect">
            <a:avLst/>
          </a:prstGeom>
          <a:noFill/>
          <a:ln w="9525">
            <a:noFill/>
            <a:miter lim="800000"/>
            <a:headEnd/>
            <a:tailEnd/>
          </a:ln>
          <a:effectLst/>
        </p:spPr>
        <p:txBody>
          <a:bodyPr wrap="square">
            <a:spAutoFit/>
          </a:bodyPr>
          <a:lstStyle/>
          <a:p>
            <a:pPr>
              <a:lnSpc>
                <a:spcPct val="90000"/>
              </a:lnSpc>
              <a:spcBef>
                <a:spcPct val="50000"/>
              </a:spcBef>
            </a:pPr>
            <a:r>
              <a:rPr lang="en-US" sz="2800" b="1" dirty="0"/>
              <a:t>Those individuals, families, cities, states and –increasingly—countries with the</a:t>
            </a:r>
            <a:r>
              <a:rPr lang="en-US" sz="2800" b="1" dirty="0">
                <a:solidFill>
                  <a:srgbClr val="FF0000"/>
                </a:solidFill>
              </a:rPr>
              <a:t> most education are prospering, while those with the least higher education </a:t>
            </a:r>
            <a:r>
              <a:rPr lang="en-US" sz="2800" b="1" dirty="0"/>
              <a:t>are experiencing relative and often absolute</a:t>
            </a:r>
            <a:r>
              <a:rPr lang="en-US" sz="2800" b="1" dirty="0">
                <a:solidFill>
                  <a:srgbClr val="FF0066"/>
                </a:solidFill>
              </a:rPr>
              <a:t> </a:t>
            </a:r>
            <a:r>
              <a:rPr lang="en-US" sz="2800" b="1" dirty="0">
                <a:solidFill>
                  <a:srgbClr val="FF0000"/>
                </a:solidFill>
              </a:rPr>
              <a:t>economic decline.</a:t>
            </a:r>
          </a:p>
        </p:txBody>
      </p:sp>
      <p:sp>
        <p:nvSpPr>
          <p:cNvPr id="249860" name="Text Box 4"/>
          <p:cNvSpPr txBox="1">
            <a:spLocks noChangeArrowheads="1"/>
          </p:cNvSpPr>
          <p:nvPr/>
        </p:nvSpPr>
        <p:spPr bwMode="auto">
          <a:xfrm>
            <a:off x="1981200" y="2667000"/>
            <a:ext cx="8229600" cy="400110"/>
          </a:xfrm>
          <a:prstGeom prst="rect">
            <a:avLst/>
          </a:prstGeom>
          <a:noFill/>
          <a:ln w="9525">
            <a:noFill/>
            <a:miter lim="800000"/>
            <a:headEnd/>
            <a:tailEnd/>
          </a:ln>
          <a:effectLst/>
        </p:spPr>
        <p:txBody>
          <a:bodyPr>
            <a:spAutoFit/>
          </a:bodyPr>
          <a:lstStyle/>
          <a:p>
            <a:pPr algn="r">
              <a:spcBef>
                <a:spcPct val="50000"/>
              </a:spcBef>
            </a:pPr>
            <a:r>
              <a:rPr lang="en-US" sz="2000" b="1" i="1" dirty="0"/>
              <a:t>--Postsecondary Education OPPORTUNITY, </a:t>
            </a:r>
            <a:r>
              <a:rPr lang="en-US" sz="2000" b="1" dirty="0"/>
              <a:t>June 2005.</a:t>
            </a:r>
          </a:p>
        </p:txBody>
      </p:sp>
      <p:sp>
        <p:nvSpPr>
          <p:cNvPr id="249861" name="Rectangle 5"/>
          <p:cNvSpPr>
            <a:spLocks noGrp="1" noChangeArrowheads="1"/>
          </p:cNvSpPr>
          <p:nvPr>
            <p:ph type="title"/>
          </p:nvPr>
        </p:nvSpPr>
        <p:spPr>
          <a:xfrm>
            <a:off x="2819400" y="0"/>
            <a:ext cx="6096000" cy="838200"/>
          </a:xfrm>
        </p:spPr>
        <p:txBody>
          <a:bodyPr>
            <a:normAutofit/>
          </a:bodyPr>
          <a:lstStyle/>
          <a:p>
            <a:pPr algn="ctr"/>
            <a:r>
              <a:rPr lang="en-US" sz="4000" b="1" dirty="0">
                <a:solidFill>
                  <a:srgbClr val="002060"/>
                </a:solidFill>
              </a:rPr>
              <a:t>Time and Place</a:t>
            </a:r>
          </a:p>
        </p:txBody>
      </p:sp>
      <p:sp>
        <p:nvSpPr>
          <p:cNvPr id="6" name="TextBox 5"/>
          <p:cNvSpPr txBox="1"/>
          <p:nvPr/>
        </p:nvSpPr>
        <p:spPr>
          <a:xfrm>
            <a:off x="2590800" y="3124201"/>
            <a:ext cx="7086600" cy="1384995"/>
          </a:xfrm>
          <a:prstGeom prst="rect">
            <a:avLst/>
          </a:prstGeom>
          <a:solidFill>
            <a:srgbClr val="FFC000"/>
          </a:solidFill>
        </p:spPr>
        <p:txBody>
          <a:bodyPr wrap="square" rtlCol="0">
            <a:spAutoFit/>
          </a:bodyPr>
          <a:lstStyle/>
          <a:p>
            <a:r>
              <a:rPr lang="en-US" sz="2800" b="1" dirty="0"/>
              <a:t>For  people and communities to thrive in the new economy they will need to have access to a good college and good health care. </a:t>
            </a:r>
          </a:p>
        </p:txBody>
      </p:sp>
      <p:pic>
        <p:nvPicPr>
          <p:cNvPr id="8" name="Picture 2" descr="http://img2.imagesbn.com/images/51580000/51588093.JPG">
            <a:hlinkClick r:id="rId2"/>
          </p:cNvPr>
          <p:cNvPicPr>
            <a:picLocks noChangeAspect="1" noChangeArrowheads="1"/>
          </p:cNvPicPr>
          <p:nvPr/>
        </p:nvPicPr>
        <p:blipFill>
          <a:blip r:embed="rId3" cstate="print"/>
          <a:srcRect/>
          <a:stretch>
            <a:fillRect/>
          </a:stretch>
        </p:blipFill>
        <p:spPr bwMode="auto">
          <a:xfrm>
            <a:off x="5410199" y="4555157"/>
            <a:ext cx="1532467" cy="2302843"/>
          </a:xfrm>
          <a:prstGeom prst="rect">
            <a:avLst/>
          </a:prstGeom>
          <a:noFill/>
        </p:spPr>
      </p:pic>
      <p:pic>
        <p:nvPicPr>
          <p:cNvPr id="9" name="Picture 6" descr="http://blog.oup.com/wp-content/uploads/2010/05/9780195382761.jpg"/>
          <p:cNvPicPr>
            <a:picLocks noChangeAspect="1" noChangeArrowheads="1"/>
          </p:cNvPicPr>
          <p:nvPr/>
        </p:nvPicPr>
        <p:blipFill>
          <a:blip r:embed="rId4" cstate="print"/>
          <a:srcRect/>
          <a:stretch>
            <a:fillRect/>
          </a:stretch>
        </p:blipFill>
        <p:spPr bwMode="auto">
          <a:xfrm>
            <a:off x="7543799" y="4568710"/>
            <a:ext cx="1470549" cy="2219440"/>
          </a:xfrm>
          <a:prstGeom prst="rect">
            <a:avLst/>
          </a:prstGeom>
          <a:noFill/>
        </p:spPr>
      </p:pic>
      <p:pic>
        <p:nvPicPr>
          <p:cNvPr id="11" name="Picture 10" descr="C:\Users\emily.saleh\Desktop\coming-jobs-war.jpg">
            <a:extLst>
              <a:ext uri="{FF2B5EF4-FFF2-40B4-BE49-F238E27FC236}">
                <a16:creationId xmlns:a16="http://schemas.microsoft.com/office/drawing/2014/main" id="{09B20263-84F9-45F1-B139-87A044A2DEE7}"/>
              </a:ext>
            </a:extLst>
          </p:cNvPr>
          <p:cNvPicPr>
            <a:picLocks noChangeAspect="1" noChangeArrowheads="1"/>
          </p:cNvPicPr>
          <p:nvPr/>
        </p:nvPicPr>
        <p:blipFill>
          <a:blip r:embed="rId5" cstate="print"/>
          <a:stretch>
            <a:fillRect/>
          </a:stretch>
        </p:blipFill>
        <p:spPr bwMode="auto">
          <a:xfrm>
            <a:off x="3346865" y="4604554"/>
            <a:ext cx="1470550" cy="222810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548C-BE86-4983-97DB-D0648F1FDE40}"/>
              </a:ext>
            </a:extLst>
          </p:cNvPr>
          <p:cNvSpPr>
            <a:spLocks noGrp="1"/>
          </p:cNvSpPr>
          <p:nvPr>
            <p:ph type="title"/>
          </p:nvPr>
        </p:nvSpPr>
        <p:spPr/>
        <p:txBody>
          <a:bodyPr>
            <a:normAutofit/>
          </a:bodyPr>
          <a:lstStyle/>
          <a:p>
            <a:r>
              <a:rPr lang="en-US" sz="3600" b="1" dirty="0">
                <a:solidFill>
                  <a:srgbClr val="0070C0"/>
                </a:solidFill>
              </a:rPr>
              <a:t>Building Human Capital: The Educational Path to Alabama’s Economic Success … </a:t>
            </a:r>
            <a:r>
              <a:rPr lang="en-US" sz="3600" b="1" i="1" dirty="0">
                <a:solidFill>
                  <a:srgbClr val="FF0000"/>
                </a:solidFill>
              </a:rPr>
              <a:t>and why reading matters. </a:t>
            </a:r>
            <a:endParaRPr lang="en-US" sz="3600" b="1" dirty="0">
              <a:solidFill>
                <a:srgbClr val="0070C0"/>
              </a:solidFill>
            </a:endParaRPr>
          </a:p>
        </p:txBody>
      </p:sp>
      <p:sp>
        <p:nvSpPr>
          <p:cNvPr id="3" name="Content Placeholder 2">
            <a:extLst>
              <a:ext uri="{FF2B5EF4-FFF2-40B4-BE49-F238E27FC236}">
                <a16:creationId xmlns:a16="http://schemas.microsoft.com/office/drawing/2014/main" id="{CFCFC63A-2B7B-42EB-87F4-F471B3908784}"/>
              </a:ext>
            </a:extLst>
          </p:cNvPr>
          <p:cNvSpPr>
            <a:spLocks noGrp="1"/>
          </p:cNvSpPr>
          <p:nvPr>
            <p:ph idx="1"/>
          </p:nvPr>
        </p:nvSpPr>
        <p:spPr>
          <a:xfrm>
            <a:off x="838199" y="1825625"/>
            <a:ext cx="4829503" cy="4351338"/>
          </a:xfrm>
        </p:spPr>
        <p:txBody>
          <a:bodyPr>
            <a:normAutofit/>
          </a:bodyPr>
          <a:lstStyle/>
          <a:p>
            <a:r>
              <a:rPr lang="en-US" dirty="0"/>
              <a:t>New economic realities</a:t>
            </a:r>
          </a:p>
          <a:p>
            <a:r>
              <a:rPr lang="en-US" dirty="0"/>
              <a:t>Our old economies and their legacy </a:t>
            </a:r>
          </a:p>
          <a:p>
            <a:r>
              <a:rPr lang="en-US" dirty="0"/>
              <a:t>Quantifying our literacy needs</a:t>
            </a:r>
          </a:p>
          <a:p>
            <a:endParaRPr lang="en-US" dirty="0"/>
          </a:p>
        </p:txBody>
      </p:sp>
      <p:pic>
        <p:nvPicPr>
          <p:cNvPr id="5" name="Picture 2">
            <a:extLst>
              <a:ext uri="{FF2B5EF4-FFF2-40B4-BE49-F238E27FC236}">
                <a16:creationId xmlns:a16="http://schemas.microsoft.com/office/drawing/2014/main" id="{B838677E-DB35-409A-B600-21E6D17C22B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48432" y="1767489"/>
            <a:ext cx="652700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019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a:stretch>
            <a:fillRect/>
          </a:stretch>
        </p:blipFill>
        <p:spPr>
          <a:xfrm>
            <a:off x="838200" y="1690688"/>
            <a:ext cx="5994465" cy="3791499"/>
          </a:xfrm>
          <a:prstGeom prst="rect">
            <a:avLst/>
          </a:prstGeom>
        </p:spPr>
      </p:pic>
      <p:pic>
        <p:nvPicPr>
          <p:cNvPr id="6" name="Picture 4" descr="http://www.randysouders.com/souders1030o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0728" y="701040"/>
            <a:ext cx="4493187"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12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4532" y="164592"/>
            <a:ext cx="6932215" cy="6380646"/>
          </a:xfrm>
          <a:prstGeom prst="rect">
            <a:avLst/>
          </a:prstGeom>
        </p:spPr>
      </p:pic>
      <p:sp>
        <p:nvSpPr>
          <p:cNvPr id="8" name="Subtitle 2"/>
          <p:cNvSpPr txBox="1">
            <a:spLocks/>
          </p:cNvSpPr>
          <p:nvPr/>
        </p:nvSpPr>
        <p:spPr>
          <a:xfrm>
            <a:off x="6768354" y="2045885"/>
            <a:ext cx="4482294" cy="2295109"/>
          </a:xfrm>
          <a:prstGeom prst="rect">
            <a:avLst/>
          </a:prstGeom>
          <a:solidFill>
            <a:srgbClr val="FFFF00"/>
          </a:solidFill>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pPr>
            <a:r>
              <a:rPr lang="en-US" b="1" dirty="0">
                <a:solidFill>
                  <a:prstClr val="black"/>
                </a:solidFill>
                <a:latin typeface="Times New Roman" panose="02020603050405020304" pitchFamily="18" charset="0"/>
                <a:cs typeface="Times New Roman" panose="02020603050405020304" pitchFamily="18" charset="0"/>
              </a:rPr>
              <a:t>Futurists say that communities with higher levels of educated and skilled citizens have the potential of becoming the ‘engines’ that drive a state’s economy. </a:t>
            </a:r>
          </a:p>
        </p:txBody>
      </p:sp>
      <p:sp>
        <p:nvSpPr>
          <p:cNvPr id="5" name="Freeform 4"/>
          <p:cNvSpPr/>
          <p:nvPr/>
        </p:nvSpPr>
        <p:spPr>
          <a:xfrm>
            <a:off x="2550589" y="5058726"/>
            <a:ext cx="1259878" cy="1296524"/>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Freeform 5"/>
          <p:cNvSpPr/>
          <p:nvPr/>
        </p:nvSpPr>
        <p:spPr>
          <a:xfrm>
            <a:off x="4318433" y="2879835"/>
            <a:ext cx="2354316" cy="1226482"/>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 name="Freeform 6"/>
          <p:cNvSpPr/>
          <p:nvPr/>
        </p:nvSpPr>
        <p:spPr>
          <a:xfrm rot="20942235">
            <a:off x="3169655" y="1848661"/>
            <a:ext cx="1976827" cy="993757"/>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Freeform 8"/>
          <p:cNvSpPr/>
          <p:nvPr/>
        </p:nvSpPr>
        <p:spPr>
          <a:xfrm rot="1240363">
            <a:off x="2872895" y="-15323"/>
            <a:ext cx="2459910" cy="1370873"/>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Freeform 10"/>
          <p:cNvSpPr/>
          <p:nvPr/>
        </p:nvSpPr>
        <p:spPr>
          <a:xfrm rot="19064803">
            <a:off x="5259004" y="4016719"/>
            <a:ext cx="959668" cy="1863598"/>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Title 1"/>
          <p:cNvSpPr txBox="1">
            <a:spLocks/>
          </p:cNvSpPr>
          <p:nvPr/>
        </p:nvSpPr>
        <p:spPr>
          <a:xfrm>
            <a:off x="768096" y="164592"/>
            <a:ext cx="1143000" cy="6546451"/>
          </a:xfrm>
          <a:prstGeom prst="rect">
            <a:avLst/>
          </a:prstGeom>
          <a:solidFill>
            <a:schemeClr val="bg2"/>
          </a:solidFill>
        </p:spPr>
        <p:txBody>
          <a:bodyPr vert="wordArtVert"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800" b="1">
                <a:latin typeface="Times New Roman" panose="02020603050405020304" pitchFamily="18" charset="0"/>
                <a:cs typeface="Times New Roman" panose="02020603050405020304" pitchFamily="18" charset="0"/>
              </a:rPr>
              <a:t>Education</a:t>
            </a:r>
            <a:endParaRPr lang="en-US"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654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7315" y="186018"/>
            <a:ext cx="5381301" cy="6208701"/>
          </a:xfrm>
          <a:prstGeom prst="rect">
            <a:avLst/>
          </a:prstGeom>
        </p:spPr>
      </p:pic>
      <p:sp>
        <p:nvSpPr>
          <p:cNvPr id="10" name="Freeform 9"/>
          <p:cNvSpPr/>
          <p:nvPr/>
        </p:nvSpPr>
        <p:spPr>
          <a:xfrm rot="6459164">
            <a:off x="2778963" y="889340"/>
            <a:ext cx="1183500" cy="1467680"/>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B050"/>
              </a:solidFill>
              <a:latin typeface="Calibri" panose="020F0502020204030204"/>
            </a:endParaRPr>
          </a:p>
        </p:txBody>
      </p:sp>
      <p:sp>
        <p:nvSpPr>
          <p:cNvPr id="11" name="Freeform 10"/>
          <p:cNvSpPr/>
          <p:nvPr/>
        </p:nvSpPr>
        <p:spPr>
          <a:xfrm rot="19538533">
            <a:off x="2250601" y="2667548"/>
            <a:ext cx="2521300" cy="3355364"/>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B050"/>
              </a:solidFill>
              <a:latin typeface="Calibri" panose="020F0502020204030204"/>
            </a:endParaRPr>
          </a:p>
        </p:txBody>
      </p:sp>
      <p:sp>
        <p:nvSpPr>
          <p:cNvPr id="12" name="Freeform 11"/>
          <p:cNvSpPr/>
          <p:nvPr/>
        </p:nvSpPr>
        <p:spPr>
          <a:xfrm rot="7869922">
            <a:off x="4467214" y="2340495"/>
            <a:ext cx="1295569" cy="579672"/>
          </a:xfrm>
          <a:custGeom>
            <a:avLst/>
            <a:gdLst>
              <a:gd name="connsiteX0" fmla="*/ 37482 w 1526322"/>
              <a:gd name="connsiteY0" fmla="*/ 404905 h 1806085"/>
              <a:gd name="connsiteX1" fmla="*/ 1143470 w 1526322"/>
              <a:gd name="connsiteY1" fmla="*/ 4311 h 1806085"/>
              <a:gd name="connsiteX2" fmla="*/ 1361185 w 1526322"/>
              <a:gd name="connsiteY2" fmla="*/ 596494 h 1806085"/>
              <a:gd name="connsiteX3" fmla="*/ 1491813 w 1526322"/>
              <a:gd name="connsiteY3" fmla="*/ 1153842 h 1806085"/>
              <a:gd name="connsiteX4" fmla="*/ 1413436 w 1526322"/>
              <a:gd name="connsiteY4" fmla="*/ 1624105 h 1806085"/>
              <a:gd name="connsiteX5" fmla="*/ 368408 w 1526322"/>
              <a:gd name="connsiteY5" fmla="*/ 1719899 h 1806085"/>
              <a:gd name="connsiteX6" fmla="*/ 37482 w 1526322"/>
              <a:gd name="connsiteY6" fmla="*/ 404905 h 180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322" h="1806085">
                <a:moveTo>
                  <a:pt x="37482" y="404905"/>
                </a:moveTo>
                <a:cubicBezTo>
                  <a:pt x="166659" y="118974"/>
                  <a:pt x="922853" y="-27620"/>
                  <a:pt x="1143470" y="4311"/>
                </a:cubicBezTo>
                <a:cubicBezTo>
                  <a:pt x="1364087" y="36242"/>
                  <a:pt x="1303128" y="404906"/>
                  <a:pt x="1361185" y="596494"/>
                </a:cubicBezTo>
                <a:cubicBezTo>
                  <a:pt x="1419242" y="788082"/>
                  <a:pt x="1483105" y="982574"/>
                  <a:pt x="1491813" y="1153842"/>
                </a:cubicBezTo>
                <a:cubicBezTo>
                  <a:pt x="1500522" y="1325111"/>
                  <a:pt x="1600670" y="1529762"/>
                  <a:pt x="1413436" y="1624105"/>
                </a:cubicBezTo>
                <a:cubicBezTo>
                  <a:pt x="1226202" y="1718448"/>
                  <a:pt x="600636" y="1921647"/>
                  <a:pt x="368408" y="1719899"/>
                </a:cubicBezTo>
                <a:cubicBezTo>
                  <a:pt x="136180" y="1518151"/>
                  <a:pt x="-91695" y="690836"/>
                  <a:pt x="37482" y="404905"/>
                </a:cubicBezTo>
                <a:close/>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00B050"/>
              </a:solidFill>
              <a:latin typeface="Calibri" panose="020F0502020204030204"/>
            </a:endParaRPr>
          </a:p>
        </p:txBody>
      </p:sp>
      <p:sp>
        <p:nvSpPr>
          <p:cNvPr id="13" name="Title 1"/>
          <p:cNvSpPr txBox="1">
            <a:spLocks/>
          </p:cNvSpPr>
          <p:nvPr/>
        </p:nvSpPr>
        <p:spPr>
          <a:xfrm>
            <a:off x="562714" y="204421"/>
            <a:ext cx="1142999" cy="6490326"/>
          </a:xfrm>
          <a:prstGeom prst="rect">
            <a:avLst/>
          </a:prstGeom>
          <a:solidFill>
            <a:schemeClr val="bg2"/>
          </a:solidFill>
        </p:spPr>
        <p:txBody>
          <a:bodyPr vert="wordArtVert"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800" b="1" dirty="0">
                <a:latin typeface="Times New Roman" panose="02020603050405020304" pitchFamily="18" charset="0"/>
                <a:cs typeface="Times New Roman" panose="02020603050405020304" pitchFamily="18" charset="0"/>
              </a:rPr>
              <a:t>Income</a:t>
            </a:r>
          </a:p>
        </p:txBody>
      </p:sp>
      <p:sp>
        <p:nvSpPr>
          <p:cNvPr id="7" name="Subtitle 2"/>
          <p:cNvSpPr txBox="1">
            <a:spLocks/>
          </p:cNvSpPr>
          <p:nvPr/>
        </p:nvSpPr>
        <p:spPr>
          <a:xfrm>
            <a:off x="6459291" y="186018"/>
            <a:ext cx="2606040" cy="1069848"/>
          </a:xfrm>
          <a:prstGeom prst="rect">
            <a:avLst/>
          </a:prstGeom>
        </p:spPr>
        <p:txBody>
          <a:bodyPr vert="horz" lIns="68580" tIns="34290" rIns="68580" bIns="34290" rtlCol="0">
            <a:noAutofit/>
          </a:bodyPr>
          <a:lstStyle>
            <a:defPPr>
              <a:defRPr lang="en-US"/>
            </a:defPPr>
            <a:lvl1pPr indent="0" algn="ctr">
              <a:lnSpc>
                <a:spcPct val="90000"/>
              </a:lnSpc>
              <a:spcBef>
                <a:spcPts val="1000"/>
              </a:spcBef>
              <a:buFont typeface="Arial" panose="020B0604020202020204" pitchFamily="34" charset="0"/>
              <a:buNone/>
              <a:defRPr sz="2400" b="1">
                <a:latin typeface="Times New Roman" panose="02020603050405020304" pitchFamily="18" charset="0"/>
                <a:cs typeface="Times New Roman" panose="02020603050405020304" pitchFamily="18"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defTabSz="685800">
              <a:spcBef>
                <a:spcPts val="750"/>
              </a:spcBef>
            </a:pPr>
            <a:r>
              <a:rPr lang="en-US" sz="1800" dirty="0">
                <a:solidFill>
                  <a:prstClr val="black"/>
                </a:solidFill>
              </a:rPr>
              <a:t>Percentage of households receiving Social Security Income</a:t>
            </a:r>
          </a:p>
        </p:txBody>
      </p:sp>
      <p:sp>
        <p:nvSpPr>
          <p:cNvPr id="14" name="TextBox 13">
            <a:extLst>
              <a:ext uri="{FF2B5EF4-FFF2-40B4-BE49-F238E27FC236}">
                <a16:creationId xmlns:a16="http://schemas.microsoft.com/office/drawing/2014/main" id="{3244F9C5-F8C7-4CA2-B8E0-BA7D28DBA846}"/>
              </a:ext>
            </a:extLst>
          </p:cNvPr>
          <p:cNvSpPr txBox="1"/>
          <p:nvPr/>
        </p:nvSpPr>
        <p:spPr>
          <a:xfrm>
            <a:off x="6403270" y="1161515"/>
            <a:ext cx="5739866" cy="2585323"/>
          </a:xfrm>
          <a:prstGeom prst="rect">
            <a:avLst/>
          </a:prstGeom>
          <a:noFill/>
          <a:ln w="38100">
            <a:solidFill>
              <a:schemeClr val="accent1"/>
            </a:solidFill>
          </a:ln>
        </p:spPr>
        <p:txBody>
          <a:bodyPr wrap="square" rtlCol="0">
            <a:spAutoFit/>
          </a:bodyPr>
          <a:lstStyle/>
          <a:p>
            <a:pPr marL="285750" indent="-285750">
              <a:buFont typeface="Arial" panose="020B0604020202020204" pitchFamily="34" charset="0"/>
              <a:buChar char="•"/>
            </a:pPr>
            <a:r>
              <a:rPr lang="en-US" dirty="0"/>
              <a:t>Some economist argue that economies which have more than 50% of their households supported by local/ state/ federal government resources are not sustainable in the long run. (This includes county, city and school district workers, and transfer payments like Social security.)</a:t>
            </a:r>
          </a:p>
          <a:p>
            <a:pPr marL="285750" indent="-285750">
              <a:buFont typeface="Arial" panose="020B0604020202020204" pitchFamily="34" charset="0"/>
              <a:buChar char="•"/>
            </a:pPr>
            <a:r>
              <a:rPr lang="en-US" dirty="0"/>
              <a:t>This chart is only of SS income. If we added the households dependent on local government salaries, more than half of the counties would be considered as not having sustainable economies. </a:t>
            </a:r>
          </a:p>
        </p:txBody>
      </p:sp>
    </p:spTree>
    <p:extLst>
      <p:ext uri="{BB962C8B-B14F-4D97-AF65-F5344CB8AC3E}">
        <p14:creationId xmlns:p14="http://schemas.microsoft.com/office/powerpoint/2010/main" val="376426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728" y="846941"/>
            <a:ext cx="6723094" cy="4921868"/>
          </a:xfrm>
        </p:spPr>
        <p:txBody>
          <a:bodyPr>
            <a:normAutofit lnSpcReduction="10000"/>
          </a:bodyPr>
          <a:lstStyle/>
          <a:p>
            <a:r>
              <a:rPr lang="en-US" dirty="0"/>
              <a:t>Automation technologies promise to deliver major productivity benefits… </a:t>
            </a:r>
          </a:p>
          <a:p>
            <a:r>
              <a:rPr lang="en-US" dirty="0">
                <a:solidFill>
                  <a:srgbClr val="0070C0"/>
                </a:solidFill>
              </a:rPr>
              <a:t>beginning to reshape the American workplace, and this evolution will become more pronounced in the next decade. </a:t>
            </a:r>
          </a:p>
          <a:p>
            <a:r>
              <a:rPr lang="en-US" dirty="0"/>
              <a:t>Some occupations will shrink, others will grow, and the tasks and time allocation associated with every job will be subject to change. </a:t>
            </a:r>
          </a:p>
          <a:p>
            <a:r>
              <a:rPr lang="en-US" dirty="0">
                <a:solidFill>
                  <a:srgbClr val="FF0000"/>
                </a:solidFill>
              </a:rPr>
              <a:t>The challenge will be equipping people with the skills that will serve them well, helping them move into new roles, and addressing local mismatches.</a:t>
            </a:r>
          </a:p>
        </p:txBody>
      </p:sp>
      <p:pic>
        <p:nvPicPr>
          <p:cNvPr id="4" name="Picture 3"/>
          <p:cNvPicPr>
            <a:picLocks noChangeAspect="1"/>
          </p:cNvPicPr>
          <p:nvPr/>
        </p:nvPicPr>
        <p:blipFill rotWithShape="1">
          <a:blip r:embed="rId2"/>
          <a:srcRect l="3470" r="3419"/>
          <a:stretch/>
        </p:blipFill>
        <p:spPr>
          <a:xfrm>
            <a:off x="7247822" y="136544"/>
            <a:ext cx="4649003" cy="6609362"/>
          </a:xfrm>
          <a:prstGeom prst="rect">
            <a:avLst/>
          </a:prstGeom>
        </p:spPr>
      </p:pic>
    </p:spTree>
    <p:extLst>
      <p:ext uri="{BB962C8B-B14F-4D97-AF65-F5344CB8AC3E}">
        <p14:creationId xmlns:p14="http://schemas.microsoft.com/office/powerpoint/2010/main" val="3293801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7F94DC-7991-43AD-A015-A1F795A0C1DE}"/>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24</a:t>
            </a:fld>
            <a:endParaRPr lang="en-US">
              <a:solidFill>
                <a:srgbClr val="46464A">
                  <a:lumMod val="60000"/>
                  <a:lumOff val="40000"/>
                </a:srgbClr>
              </a:solidFill>
            </a:endParaRPr>
          </a:p>
        </p:txBody>
      </p:sp>
      <p:pic>
        <p:nvPicPr>
          <p:cNvPr id="5" name="Picture 4">
            <a:extLst>
              <a:ext uri="{FF2B5EF4-FFF2-40B4-BE49-F238E27FC236}">
                <a16:creationId xmlns:a16="http://schemas.microsoft.com/office/drawing/2014/main" id="{3409CFBF-32C5-4FCE-AF83-5C37A143825C}"/>
              </a:ext>
            </a:extLst>
          </p:cNvPr>
          <p:cNvPicPr>
            <a:picLocks noChangeAspect="1"/>
          </p:cNvPicPr>
          <p:nvPr/>
        </p:nvPicPr>
        <p:blipFill rotWithShape="1">
          <a:blip r:embed="rId2"/>
          <a:srcRect t="3905"/>
          <a:stretch/>
        </p:blipFill>
        <p:spPr>
          <a:xfrm>
            <a:off x="4915942" y="242111"/>
            <a:ext cx="7448550" cy="6114239"/>
          </a:xfrm>
          <a:prstGeom prst="rect">
            <a:avLst/>
          </a:prstGeom>
        </p:spPr>
      </p:pic>
      <p:pic>
        <p:nvPicPr>
          <p:cNvPr id="6" name="Content Placeholder 5">
            <a:extLst>
              <a:ext uri="{FF2B5EF4-FFF2-40B4-BE49-F238E27FC236}">
                <a16:creationId xmlns:a16="http://schemas.microsoft.com/office/drawing/2014/main" id="{DA5827F9-57F3-4F20-A309-07AF493F6B7E}"/>
              </a:ext>
            </a:extLst>
          </p:cNvPr>
          <p:cNvPicPr>
            <a:picLocks noGrp="1" noChangeAspect="1"/>
          </p:cNvPicPr>
          <p:nvPr>
            <p:ph idx="1"/>
          </p:nvPr>
        </p:nvPicPr>
        <p:blipFill rotWithShape="1">
          <a:blip r:embed="rId3"/>
          <a:srcRect b="35043"/>
          <a:stretch/>
        </p:blipFill>
        <p:spPr>
          <a:xfrm>
            <a:off x="181098" y="1319368"/>
            <a:ext cx="5393543" cy="2914701"/>
          </a:xfrm>
          <a:prstGeom prst="rect">
            <a:avLst/>
          </a:prstGeom>
        </p:spPr>
      </p:pic>
      <p:pic>
        <p:nvPicPr>
          <p:cNvPr id="7" name="Picture 6">
            <a:extLst>
              <a:ext uri="{FF2B5EF4-FFF2-40B4-BE49-F238E27FC236}">
                <a16:creationId xmlns:a16="http://schemas.microsoft.com/office/drawing/2014/main" id="{B4DA1578-8C02-41CA-8A88-D9848148CFF6}"/>
              </a:ext>
            </a:extLst>
          </p:cNvPr>
          <p:cNvPicPr>
            <a:picLocks noChangeAspect="1"/>
          </p:cNvPicPr>
          <p:nvPr/>
        </p:nvPicPr>
        <p:blipFill rotWithShape="1">
          <a:blip r:embed="rId4"/>
          <a:srcRect l="3470" r="3419"/>
          <a:stretch/>
        </p:blipFill>
        <p:spPr>
          <a:xfrm>
            <a:off x="2400519" y="3988399"/>
            <a:ext cx="1861085" cy="2645854"/>
          </a:xfrm>
          <a:prstGeom prst="rect">
            <a:avLst/>
          </a:prstGeom>
        </p:spPr>
      </p:pic>
      <p:sp>
        <p:nvSpPr>
          <p:cNvPr id="8" name="Title 1">
            <a:extLst>
              <a:ext uri="{FF2B5EF4-FFF2-40B4-BE49-F238E27FC236}">
                <a16:creationId xmlns:a16="http://schemas.microsoft.com/office/drawing/2014/main" id="{E411D29D-1B91-4DC1-83FB-E3B0136193A0}"/>
              </a:ext>
            </a:extLst>
          </p:cNvPr>
          <p:cNvSpPr>
            <a:spLocks noGrp="1"/>
          </p:cNvSpPr>
          <p:nvPr>
            <p:ph type="title"/>
          </p:nvPr>
        </p:nvSpPr>
        <p:spPr>
          <a:xfrm>
            <a:off x="316841" y="117958"/>
            <a:ext cx="10515600" cy="1325563"/>
          </a:xfrm>
        </p:spPr>
        <p:txBody>
          <a:bodyPr/>
          <a:lstStyle/>
          <a:p>
            <a:r>
              <a:rPr lang="en-US" b="1" dirty="0">
                <a:solidFill>
                  <a:srgbClr val="0070C0"/>
                </a:solidFill>
              </a:rPr>
              <a:t>Changing Economy </a:t>
            </a:r>
          </a:p>
        </p:txBody>
      </p:sp>
    </p:spTree>
    <p:extLst>
      <p:ext uri="{BB962C8B-B14F-4D97-AF65-F5344CB8AC3E}">
        <p14:creationId xmlns:p14="http://schemas.microsoft.com/office/powerpoint/2010/main" val="1629347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zgif.com-gif-maker (3)">
            <a:hlinkClick r:id="" action="ppaction://media"/>
            <a:extLst>
              <a:ext uri="{FF2B5EF4-FFF2-40B4-BE49-F238E27FC236}">
                <a16:creationId xmlns:a16="http://schemas.microsoft.com/office/drawing/2014/main" id="{1ED1F113-52C8-4BD9-AC30-E6B722A4BE4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55589" y="1090064"/>
            <a:ext cx="10404388" cy="5767936"/>
          </a:xfrm>
        </p:spPr>
      </p:pic>
      <p:sp>
        <p:nvSpPr>
          <p:cNvPr id="6" name="Title 1">
            <a:extLst>
              <a:ext uri="{FF2B5EF4-FFF2-40B4-BE49-F238E27FC236}">
                <a16:creationId xmlns:a16="http://schemas.microsoft.com/office/drawing/2014/main" id="{D7FECAE9-1301-47E5-8FF1-DFD21A6A2AC6}"/>
              </a:ext>
            </a:extLst>
          </p:cNvPr>
          <p:cNvSpPr txBox="1">
            <a:spLocks/>
          </p:cNvSpPr>
          <p:nvPr/>
        </p:nvSpPr>
        <p:spPr>
          <a:xfrm>
            <a:off x="316841" y="1179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Changing Economy </a:t>
            </a:r>
          </a:p>
        </p:txBody>
      </p:sp>
    </p:spTree>
    <p:extLst>
      <p:ext uri="{BB962C8B-B14F-4D97-AF65-F5344CB8AC3E}">
        <p14:creationId xmlns:p14="http://schemas.microsoft.com/office/powerpoint/2010/main" val="388940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548C-BE86-4983-97DB-D0648F1FDE40}"/>
              </a:ext>
            </a:extLst>
          </p:cNvPr>
          <p:cNvSpPr>
            <a:spLocks noGrp="1"/>
          </p:cNvSpPr>
          <p:nvPr>
            <p:ph type="title"/>
          </p:nvPr>
        </p:nvSpPr>
        <p:spPr/>
        <p:txBody>
          <a:bodyPr>
            <a:normAutofit/>
          </a:bodyPr>
          <a:lstStyle/>
          <a:p>
            <a:r>
              <a:rPr lang="en-US" sz="3600" b="1" dirty="0">
                <a:solidFill>
                  <a:srgbClr val="0070C0"/>
                </a:solidFill>
              </a:rPr>
              <a:t>Building Human Capital: The Educational Path to Alabama’s Economic Success … </a:t>
            </a:r>
            <a:r>
              <a:rPr lang="en-US" sz="3600" b="1" i="1" dirty="0">
                <a:solidFill>
                  <a:srgbClr val="FF0000"/>
                </a:solidFill>
              </a:rPr>
              <a:t>and why reading matters. </a:t>
            </a:r>
            <a:endParaRPr lang="en-US" sz="3600" b="1" dirty="0">
              <a:solidFill>
                <a:srgbClr val="0070C0"/>
              </a:solidFill>
            </a:endParaRPr>
          </a:p>
        </p:txBody>
      </p:sp>
      <p:sp>
        <p:nvSpPr>
          <p:cNvPr id="3" name="Content Placeholder 2">
            <a:extLst>
              <a:ext uri="{FF2B5EF4-FFF2-40B4-BE49-F238E27FC236}">
                <a16:creationId xmlns:a16="http://schemas.microsoft.com/office/drawing/2014/main" id="{CFCFC63A-2B7B-42EB-87F4-F471B3908784}"/>
              </a:ext>
            </a:extLst>
          </p:cNvPr>
          <p:cNvSpPr>
            <a:spLocks noGrp="1"/>
          </p:cNvSpPr>
          <p:nvPr>
            <p:ph idx="1"/>
          </p:nvPr>
        </p:nvSpPr>
        <p:spPr>
          <a:xfrm>
            <a:off x="838199" y="1825625"/>
            <a:ext cx="4829503" cy="4351338"/>
          </a:xfrm>
        </p:spPr>
        <p:txBody>
          <a:bodyPr>
            <a:normAutofit/>
          </a:bodyPr>
          <a:lstStyle/>
          <a:p>
            <a:r>
              <a:rPr lang="en-US" dirty="0"/>
              <a:t>New economic realities</a:t>
            </a:r>
          </a:p>
          <a:p>
            <a:r>
              <a:rPr lang="en-US" dirty="0">
                <a:solidFill>
                  <a:srgbClr val="0070C0"/>
                </a:solidFill>
              </a:rPr>
              <a:t>Our old economies and their legacy </a:t>
            </a:r>
          </a:p>
          <a:p>
            <a:r>
              <a:rPr lang="en-US" dirty="0"/>
              <a:t>Quantifying our literacy needs</a:t>
            </a:r>
          </a:p>
          <a:p>
            <a:endParaRPr lang="en-US" dirty="0"/>
          </a:p>
        </p:txBody>
      </p:sp>
      <p:pic>
        <p:nvPicPr>
          <p:cNvPr id="5" name="Picture 2">
            <a:extLst>
              <a:ext uri="{FF2B5EF4-FFF2-40B4-BE49-F238E27FC236}">
                <a16:creationId xmlns:a16="http://schemas.microsoft.com/office/drawing/2014/main" id="{B838677E-DB35-409A-B600-21E6D17C22B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48432" y="1767489"/>
            <a:ext cx="652700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467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360256-5B13-41B8-B598-82570736E770}"/>
              </a:ext>
            </a:extLst>
          </p:cNvPr>
          <p:cNvPicPr>
            <a:picLocks noChangeAspect="1"/>
          </p:cNvPicPr>
          <p:nvPr/>
        </p:nvPicPr>
        <p:blipFill>
          <a:blip r:embed="rId3"/>
          <a:stretch>
            <a:fillRect/>
          </a:stretch>
        </p:blipFill>
        <p:spPr>
          <a:xfrm>
            <a:off x="3542973" y="80963"/>
            <a:ext cx="8490857" cy="6858000"/>
          </a:xfrm>
          <a:prstGeom prst="rect">
            <a:avLst/>
          </a:prstGeom>
        </p:spPr>
      </p:pic>
      <p:sp>
        <p:nvSpPr>
          <p:cNvPr id="5" name="TextBox 4">
            <a:extLst>
              <a:ext uri="{FF2B5EF4-FFF2-40B4-BE49-F238E27FC236}">
                <a16:creationId xmlns:a16="http://schemas.microsoft.com/office/drawing/2014/main" id="{7AA355CE-6836-48DB-B0DA-A2D7312108D3}"/>
              </a:ext>
            </a:extLst>
          </p:cNvPr>
          <p:cNvSpPr txBox="1"/>
          <p:nvPr/>
        </p:nvSpPr>
        <p:spPr>
          <a:xfrm>
            <a:off x="158170" y="3105834"/>
            <a:ext cx="3166920" cy="646331"/>
          </a:xfrm>
          <a:prstGeom prst="rect">
            <a:avLst/>
          </a:prstGeom>
          <a:noFill/>
          <a:ln w="38100">
            <a:solidFill>
              <a:schemeClr val="accent1"/>
            </a:solidFill>
          </a:ln>
        </p:spPr>
        <p:txBody>
          <a:bodyPr wrap="square" rtlCol="0">
            <a:spAutoFit/>
          </a:bodyPr>
          <a:lstStyle/>
          <a:p>
            <a:pPr algn="ctr"/>
            <a:r>
              <a:rPr lang="en-US" dirty="0"/>
              <a:t>This is a map of slaveholding counties in the US in 1860.</a:t>
            </a:r>
          </a:p>
        </p:txBody>
      </p:sp>
      <p:sp>
        <p:nvSpPr>
          <p:cNvPr id="6" name="TextBox 5">
            <a:extLst>
              <a:ext uri="{FF2B5EF4-FFF2-40B4-BE49-F238E27FC236}">
                <a16:creationId xmlns:a16="http://schemas.microsoft.com/office/drawing/2014/main" id="{42B1B5F4-78DD-412A-90EB-F3E6BB830240}"/>
              </a:ext>
            </a:extLst>
          </p:cNvPr>
          <p:cNvSpPr txBox="1"/>
          <p:nvPr/>
        </p:nvSpPr>
        <p:spPr>
          <a:xfrm>
            <a:off x="375824" y="572254"/>
            <a:ext cx="3058208" cy="954107"/>
          </a:xfrm>
          <a:prstGeom prst="rect">
            <a:avLst/>
          </a:prstGeom>
          <a:noFill/>
        </p:spPr>
        <p:txBody>
          <a:bodyPr wrap="square">
            <a:spAutoFit/>
          </a:bodyPr>
          <a:lstStyle/>
          <a:p>
            <a:r>
              <a:rPr lang="en-US" sz="2800" b="1" dirty="0">
                <a:solidFill>
                  <a:srgbClr val="0070C0"/>
                </a:solidFill>
              </a:rPr>
              <a:t>Our old economies and their legacy </a:t>
            </a:r>
          </a:p>
        </p:txBody>
      </p:sp>
    </p:spTree>
    <p:extLst>
      <p:ext uri="{BB962C8B-B14F-4D97-AF65-F5344CB8AC3E}">
        <p14:creationId xmlns:p14="http://schemas.microsoft.com/office/powerpoint/2010/main" val="2109052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51295" t="23219" r="2279" b="5671"/>
          <a:stretch/>
        </p:blipFill>
        <p:spPr>
          <a:xfrm>
            <a:off x="4160961" y="81887"/>
            <a:ext cx="8031040" cy="6491616"/>
          </a:xfrm>
          <a:prstGeom prst="rect">
            <a:avLst/>
          </a:prstGeom>
        </p:spPr>
      </p:pic>
      <p:sp>
        <p:nvSpPr>
          <p:cNvPr id="5" name="TextBox 4">
            <a:extLst>
              <a:ext uri="{FF2B5EF4-FFF2-40B4-BE49-F238E27FC236}">
                <a16:creationId xmlns:a16="http://schemas.microsoft.com/office/drawing/2014/main" id="{C463FA54-3775-497F-8A23-5F9759BAD326}"/>
              </a:ext>
            </a:extLst>
          </p:cNvPr>
          <p:cNvSpPr txBox="1"/>
          <p:nvPr/>
        </p:nvSpPr>
        <p:spPr>
          <a:xfrm>
            <a:off x="630577" y="2447160"/>
            <a:ext cx="2903455" cy="923330"/>
          </a:xfrm>
          <a:prstGeom prst="rect">
            <a:avLst/>
          </a:prstGeom>
          <a:noFill/>
          <a:ln w="38100">
            <a:solidFill>
              <a:schemeClr val="accent1"/>
            </a:solidFill>
          </a:ln>
        </p:spPr>
        <p:txBody>
          <a:bodyPr wrap="square" rtlCol="0">
            <a:spAutoFit/>
          </a:bodyPr>
          <a:lstStyle/>
          <a:p>
            <a:r>
              <a:rPr lang="en-US" dirty="0"/>
              <a:t>Counties with persistent poverty rates of 20% and above (2010 Census)  </a:t>
            </a:r>
          </a:p>
        </p:txBody>
      </p:sp>
      <p:sp>
        <p:nvSpPr>
          <p:cNvPr id="6" name="TextBox 5">
            <a:extLst>
              <a:ext uri="{FF2B5EF4-FFF2-40B4-BE49-F238E27FC236}">
                <a16:creationId xmlns:a16="http://schemas.microsoft.com/office/drawing/2014/main" id="{1BDA7876-FE14-499C-A016-0AC663ECC013}"/>
              </a:ext>
            </a:extLst>
          </p:cNvPr>
          <p:cNvSpPr txBox="1"/>
          <p:nvPr/>
        </p:nvSpPr>
        <p:spPr>
          <a:xfrm>
            <a:off x="630577" y="795774"/>
            <a:ext cx="3058208" cy="954107"/>
          </a:xfrm>
          <a:prstGeom prst="rect">
            <a:avLst/>
          </a:prstGeom>
          <a:noFill/>
        </p:spPr>
        <p:txBody>
          <a:bodyPr wrap="square">
            <a:spAutoFit/>
          </a:bodyPr>
          <a:lstStyle/>
          <a:p>
            <a:r>
              <a:rPr lang="en-US" sz="2800" b="1" dirty="0">
                <a:solidFill>
                  <a:srgbClr val="0070C0"/>
                </a:solidFill>
              </a:rPr>
              <a:t>Our old economies and their legacy </a:t>
            </a:r>
          </a:p>
        </p:txBody>
      </p:sp>
    </p:spTree>
    <p:extLst>
      <p:ext uri="{BB962C8B-B14F-4D97-AF65-F5344CB8AC3E}">
        <p14:creationId xmlns:p14="http://schemas.microsoft.com/office/powerpoint/2010/main" val="60200173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9586" y="488469"/>
            <a:ext cx="3665417" cy="5684337"/>
          </a:xfrm>
          <a:prstGeom prst="rect">
            <a:avLst/>
          </a:prstGeom>
        </p:spPr>
      </p:pic>
      <p:pic>
        <p:nvPicPr>
          <p:cNvPr id="3" name="Picture 2"/>
          <p:cNvPicPr>
            <a:picLocks noChangeAspect="1"/>
          </p:cNvPicPr>
          <p:nvPr/>
        </p:nvPicPr>
        <p:blipFill>
          <a:blip r:embed="rId3"/>
          <a:stretch>
            <a:fillRect/>
          </a:stretch>
        </p:blipFill>
        <p:spPr>
          <a:xfrm>
            <a:off x="4783541" y="4321493"/>
            <a:ext cx="1390650" cy="1390650"/>
          </a:xfrm>
          <a:prstGeom prst="rect">
            <a:avLst/>
          </a:prstGeom>
        </p:spPr>
      </p:pic>
      <p:pic>
        <p:nvPicPr>
          <p:cNvPr id="4" name="Picture 3"/>
          <p:cNvPicPr>
            <a:picLocks noChangeAspect="1"/>
          </p:cNvPicPr>
          <p:nvPr/>
        </p:nvPicPr>
        <p:blipFill>
          <a:blip r:embed="rId4"/>
          <a:stretch>
            <a:fillRect/>
          </a:stretch>
        </p:blipFill>
        <p:spPr>
          <a:xfrm>
            <a:off x="6650770" y="488469"/>
            <a:ext cx="3630586" cy="5687008"/>
          </a:xfrm>
          <a:prstGeom prst="rect">
            <a:avLst/>
          </a:prstGeom>
        </p:spPr>
      </p:pic>
      <p:pic>
        <p:nvPicPr>
          <p:cNvPr id="5" name="Picture 4"/>
          <p:cNvPicPr>
            <a:picLocks noChangeAspect="1"/>
          </p:cNvPicPr>
          <p:nvPr/>
        </p:nvPicPr>
        <p:blipFill>
          <a:blip r:embed="rId5"/>
          <a:stretch>
            <a:fillRect/>
          </a:stretch>
        </p:blipFill>
        <p:spPr>
          <a:xfrm>
            <a:off x="10159418" y="4321493"/>
            <a:ext cx="1750601" cy="1720930"/>
          </a:xfrm>
          <a:prstGeom prst="rect">
            <a:avLst/>
          </a:prstGeom>
        </p:spPr>
      </p:pic>
      <p:sp>
        <p:nvSpPr>
          <p:cNvPr id="6" name="TextBox 5">
            <a:extLst>
              <a:ext uri="{FF2B5EF4-FFF2-40B4-BE49-F238E27FC236}">
                <a16:creationId xmlns:a16="http://schemas.microsoft.com/office/drawing/2014/main" id="{D0B2C979-8E69-48C2-B3D2-023F263AEC6E}"/>
              </a:ext>
            </a:extLst>
          </p:cNvPr>
          <p:cNvSpPr txBox="1"/>
          <p:nvPr/>
        </p:nvSpPr>
        <p:spPr>
          <a:xfrm>
            <a:off x="5163091" y="4063999"/>
            <a:ext cx="692727" cy="369332"/>
          </a:xfrm>
          <a:prstGeom prst="rect">
            <a:avLst/>
          </a:prstGeom>
          <a:noFill/>
        </p:spPr>
        <p:txBody>
          <a:bodyPr wrap="square" rtlCol="0">
            <a:spAutoFit/>
          </a:bodyPr>
          <a:lstStyle/>
          <a:p>
            <a:r>
              <a:rPr lang="en-US" b="1" dirty="0"/>
              <a:t>2017</a:t>
            </a:r>
          </a:p>
        </p:txBody>
      </p:sp>
      <p:sp>
        <p:nvSpPr>
          <p:cNvPr id="7" name="TextBox 6">
            <a:extLst>
              <a:ext uri="{FF2B5EF4-FFF2-40B4-BE49-F238E27FC236}">
                <a16:creationId xmlns:a16="http://schemas.microsoft.com/office/drawing/2014/main" id="{95D06B41-0422-4652-BCB8-D9DA32F160E0}"/>
              </a:ext>
            </a:extLst>
          </p:cNvPr>
          <p:cNvSpPr txBox="1"/>
          <p:nvPr/>
        </p:nvSpPr>
        <p:spPr>
          <a:xfrm>
            <a:off x="4401585" y="796683"/>
            <a:ext cx="2279291" cy="369332"/>
          </a:xfrm>
          <a:prstGeom prst="rect">
            <a:avLst/>
          </a:prstGeom>
          <a:noFill/>
          <a:ln w="38100">
            <a:solidFill>
              <a:schemeClr val="accent1"/>
            </a:solidFill>
          </a:ln>
        </p:spPr>
        <p:txBody>
          <a:bodyPr wrap="square" rtlCol="0">
            <a:spAutoFit/>
          </a:bodyPr>
          <a:lstStyle/>
          <a:p>
            <a:r>
              <a:rPr lang="en-US" dirty="0"/>
              <a:t>Side-by-side maps. </a:t>
            </a:r>
          </a:p>
        </p:txBody>
      </p:sp>
      <p:sp>
        <p:nvSpPr>
          <p:cNvPr id="8" name="Oval 7">
            <a:extLst>
              <a:ext uri="{FF2B5EF4-FFF2-40B4-BE49-F238E27FC236}">
                <a16:creationId xmlns:a16="http://schemas.microsoft.com/office/drawing/2014/main" id="{DA45068E-B10D-49F1-BE03-BEAE81688A6F}"/>
              </a:ext>
            </a:extLst>
          </p:cNvPr>
          <p:cNvSpPr/>
          <p:nvPr/>
        </p:nvSpPr>
        <p:spPr>
          <a:xfrm>
            <a:off x="2449002" y="3508514"/>
            <a:ext cx="159026" cy="117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9" name="Oval 8">
            <a:extLst>
              <a:ext uri="{FF2B5EF4-FFF2-40B4-BE49-F238E27FC236}">
                <a16:creationId xmlns:a16="http://schemas.microsoft.com/office/drawing/2014/main" id="{A2F3FBA5-1EE7-4F03-9840-2B5C9D4549EA}"/>
              </a:ext>
            </a:extLst>
          </p:cNvPr>
          <p:cNvSpPr/>
          <p:nvPr/>
        </p:nvSpPr>
        <p:spPr>
          <a:xfrm>
            <a:off x="8119607" y="3508514"/>
            <a:ext cx="159026" cy="1172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t>
            </a:r>
          </a:p>
        </p:txBody>
      </p:sp>
      <p:sp>
        <p:nvSpPr>
          <p:cNvPr id="10" name="Oval 9">
            <a:extLst>
              <a:ext uri="{FF2B5EF4-FFF2-40B4-BE49-F238E27FC236}">
                <a16:creationId xmlns:a16="http://schemas.microsoft.com/office/drawing/2014/main" id="{50DCF9EE-7629-49B7-A07C-29F783F4195B}"/>
              </a:ext>
            </a:extLst>
          </p:cNvPr>
          <p:cNvSpPr/>
          <p:nvPr/>
        </p:nvSpPr>
        <p:spPr>
          <a:xfrm>
            <a:off x="8838523" y="3500563"/>
            <a:ext cx="159026" cy="1172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p>
        </p:txBody>
      </p:sp>
      <p:sp>
        <p:nvSpPr>
          <p:cNvPr id="11" name="Oval 10">
            <a:extLst>
              <a:ext uri="{FF2B5EF4-FFF2-40B4-BE49-F238E27FC236}">
                <a16:creationId xmlns:a16="http://schemas.microsoft.com/office/drawing/2014/main" id="{236227D5-3665-4D25-B038-CA38CBE37504}"/>
              </a:ext>
            </a:extLst>
          </p:cNvPr>
          <p:cNvSpPr/>
          <p:nvPr/>
        </p:nvSpPr>
        <p:spPr>
          <a:xfrm>
            <a:off x="3243954" y="3524416"/>
            <a:ext cx="159026" cy="1172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p>
        </p:txBody>
      </p:sp>
      <p:sp>
        <p:nvSpPr>
          <p:cNvPr id="12" name="Freeform: Shape 11">
            <a:extLst>
              <a:ext uri="{FF2B5EF4-FFF2-40B4-BE49-F238E27FC236}">
                <a16:creationId xmlns:a16="http://schemas.microsoft.com/office/drawing/2014/main" id="{A1165704-2A7C-43AD-9E19-4154748F62A7}"/>
              </a:ext>
            </a:extLst>
          </p:cNvPr>
          <p:cNvSpPr/>
          <p:nvPr/>
        </p:nvSpPr>
        <p:spPr>
          <a:xfrm>
            <a:off x="8278633" y="3572126"/>
            <a:ext cx="559890" cy="45719"/>
          </a:xfrm>
          <a:custGeom>
            <a:avLst/>
            <a:gdLst>
              <a:gd name="connsiteX0" fmla="*/ 0 w 811763"/>
              <a:gd name="connsiteY0" fmla="*/ 18661 h 74869"/>
              <a:gd name="connsiteX1" fmla="*/ 326572 w 811763"/>
              <a:gd name="connsiteY1" fmla="*/ 74644 h 74869"/>
              <a:gd name="connsiteX2" fmla="*/ 811763 w 811763"/>
              <a:gd name="connsiteY2" fmla="*/ 0 h 74869"/>
            </a:gdLst>
            <a:ahLst/>
            <a:cxnLst>
              <a:cxn ang="0">
                <a:pos x="connsiteX0" y="connsiteY0"/>
              </a:cxn>
              <a:cxn ang="0">
                <a:pos x="connsiteX1" y="connsiteY1"/>
              </a:cxn>
              <a:cxn ang="0">
                <a:pos x="connsiteX2" y="connsiteY2"/>
              </a:cxn>
            </a:cxnLst>
            <a:rect l="l" t="t" r="r" b="b"/>
            <a:pathLst>
              <a:path w="811763" h="74869">
                <a:moveTo>
                  <a:pt x="0" y="18661"/>
                </a:moveTo>
                <a:cubicBezTo>
                  <a:pt x="95639" y="48207"/>
                  <a:pt x="191278" y="77754"/>
                  <a:pt x="326572" y="74644"/>
                </a:cubicBezTo>
                <a:cubicBezTo>
                  <a:pt x="461866" y="71534"/>
                  <a:pt x="741783" y="20216"/>
                  <a:pt x="811763"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6C6749B-BDD9-4899-B8E8-E35406EED76E}"/>
              </a:ext>
            </a:extLst>
          </p:cNvPr>
          <p:cNvSpPr/>
          <p:nvPr/>
        </p:nvSpPr>
        <p:spPr>
          <a:xfrm>
            <a:off x="2604551" y="3579303"/>
            <a:ext cx="639403" cy="88125"/>
          </a:xfrm>
          <a:custGeom>
            <a:avLst/>
            <a:gdLst>
              <a:gd name="connsiteX0" fmla="*/ 0 w 811763"/>
              <a:gd name="connsiteY0" fmla="*/ 18661 h 74869"/>
              <a:gd name="connsiteX1" fmla="*/ 326572 w 811763"/>
              <a:gd name="connsiteY1" fmla="*/ 74644 h 74869"/>
              <a:gd name="connsiteX2" fmla="*/ 811763 w 811763"/>
              <a:gd name="connsiteY2" fmla="*/ 0 h 74869"/>
            </a:gdLst>
            <a:ahLst/>
            <a:cxnLst>
              <a:cxn ang="0">
                <a:pos x="connsiteX0" y="connsiteY0"/>
              </a:cxn>
              <a:cxn ang="0">
                <a:pos x="connsiteX1" y="connsiteY1"/>
              </a:cxn>
              <a:cxn ang="0">
                <a:pos x="connsiteX2" y="connsiteY2"/>
              </a:cxn>
            </a:cxnLst>
            <a:rect l="l" t="t" r="r" b="b"/>
            <a:pathLst>
              <a:path w="811763" h="74869">
                <a:moveTo>
                  <a:pt x="0" y="18661"/>
                </a:moveTo>
                <a:cubicBezTo>
                  <a:pt x="95639" y="48207"/>
                  <a:pt x="191278" y="77754"/>
                  <a:pt x="326572" y="74644"/>
                </a:cubicBezTo>
                <a:cubicBezTo>
                  <a:pt x="461866" y="71534"/>
                  <a:pt x="741783" y="20216"/>
                  <a:pt x="811763"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74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548C-BE86-4983-97DB-D0648F1FDE40}"/>
              </a:ext>
            </a:extLst>
          </p:cNvPr>
          <p:cNvSpPr>
            <a:spLocks noGrp="1"/>
          </p:cNvSpPr>
          <p:nvPr>
            <p:ph type="title"/>
          </p:nvPr>
        </p:nvSpPr>
        <p:spPr/>
        <p:txBody>
          <a:bodyPr>
            <a:normAutofit/>
          </a:bodyPr>
          <a:lstStyle/>
          <a:p>
            <a:r>
              <a:rPr lang="en-US" sz="3600" b="1" dirty="0">
                <a:solidFill>
                  <a:srgbClr val="0070C0"/>
                </a:solidFill>
              </a:rPr>
              <a:t>Building Human Capital: The Educational Path to Alabama’s Economic Success … </a:t>
            </a:r>
            <a:r>
              <a:rPr lang="en-US" sz="3600" b="1" i="1" dirty="0">
                <a:solidFill>
                  <a:srgbClr val="FF0000"/>
                </a:solidFill>
              </a:rPr>
              <a:t>and why reading matters. </a:t>
            </a:r>
            <a:endParaRPr lang="en-US" sz="3600" b="1" dirty="0">
              <a:solidFill>
                <a:srgbClr val="0070C0"/>
              </a:solidFill>
            </a:endParaRPr>
          </a:p>
        </p:txBody>
      </p:sp>
      <p:sp>
        <p:nvSpPr>
          <p:cNvPr id="3" name="Content Placeholder 2">
            <a:extLst>
              <a:ext uri="{FF2B5EF4-FFF2-40B4-BE49-F238E27FC236}">
                <a16:creationId xmlns:a16="http://schemas.microsoft.com/office/drawing/2014/main" id="{CFCFC63A-2B7B-42EB-87F4-F471B3908784}"/>
              </a:ext>
            </a:extLst>
          </p:cNvPr>
          <p:cNvSpPr>
            <a:spLocks noGrp="1"/>
          </p:cNvSpPr>
          <p:nvPr>
            <p:ph idx="1"/>
          </p:nvPr>
        </p:nvSpPr>
        <p:spPr>
          <a:xfrm>
            <a:off x="838199" y="1825625"/>
            <a:ext cx="4829503" cy="4351338"/>
          </a:xfrm>
        </p:spPr>
        <p:txBody>
          <a:bodyPr>
            <a:normAutofit/>
          </a:bodyPr>
          <a:lstStyle/>
          <a:p>
            <a:r>
              <a:rPr lang="en-US" dirty="0">
                <a:solidFill>
                  <a:srgbClr val="0070C0"/>
                </a:solidFill>
              </a:rPr>
              <a:t>New economic realities</a:t>
            </a:r>
          </a:p>
          <a:p>
            <a:r>
              <a:rPr lang="en-US" dirty="0"/>
              <a:t>Our old economies and their legacy </a:t>
            </a:r>
          </a:p>
          <a:p>
            <a:r>
              <a:rPr lang="en-US" dirty="0"/>
              <a:t>Quantifying our literacy needs</a:t>
            </a:r>
          </a:p>
          <a:p>
            <a:endParaRPr lang="en-US" dirty="0"/>
          </a:p>
        </p:txBody>
      </p:sp>
      <p:pic>
        <p:nvPicPr>
          <p:cNvPr id="5" name="Picture 2">
            <a:extLst>
              <a:ext uri="{FF2B5EF4-FFF2-40B4-BE49-F238E27FC236}">
                <a16:creationId xmlns:a16="http://schemas.microsoft.com/office/drawing/2014/main" id="{B838677E-DB35-409A-B600-21E6D17C22B2}"/>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48432" y="1767489"/>
            <a:ext cx="652700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137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CD4F2A4-FD0E-4ACE-89BD-A4350CCD7CBB}"/>
              </a:ext>
            </a:extLst>
          </p:cNvPr>
          <p:cNvSpPr txBox="1">
            <a:spLocks/>
          </p:cNvSpPr>
          <p:nvPr/>
        </p:nvSpPr>
        <p:spPr>
          <a:xfrm>
            <a:off x="375824" y="2253648"/>
            <a:ext cx="46780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Throughout the history of mankind, the agrarian economy has always been built on a model of cheap labor.</a:t>
            </a:r>
          </a:p>
          <a:p>
            <a:endParaRPr lang="en-US" dirty="0"/>
          </a:p>
        </p:txBody>
      </p:sp>
      <p:pic>
        <p:nvPicPr>
          <p:cNvPr id="17412" name="Picture 4" descr="See the source image">
            <a:extLst>
              <a:ext uri="{FF2B5EF4-FFF2-40B4-BE49-F238E27FC236}">
                <a16:creationId xmlns:a16="http://schemas.microsoft.com/office/drawing/2014/main" id="{3ED73C5B-26A3-42BF-804E-554CD7003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08" y="1334529"/>
            <a:ext cx="7431203" cy="49491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3C110A-4C68-40AB-92EB-F1A4AFCC14D6}"/>
              </a:ext>
            </a:extLst>
          </p:cNvPr>
          <p:cNvSpPr txBox="1"/>
          <p:nvPr/>
        </p:nvSpPr>
        <p:spPr>
          <a:xfrm>
            <a:off x="375824" y="559897"/>
            <a:ext cx="3058208" cy="954107"/>
          </a:xfrm>
          <a:prstGeom prst="rect">
            <a:avLst/>
          </a:prstGeom>
          <a:noFill/>
        </p:spPr>
        <p:txBody>
          <a:bodyPr wrap="square">
            <a:spAutoFit/>
          </a:bodyPr>
          <a:lstStyle/>
          <a:p>
            <a:r>
              <a:rPr lang="en-US" sz="2800" b="1" dirty="0">
                <a:solidFill>
                  <a:srgbClr val="0070C0"/>
                </a:solidFill>
              </a:rPr>
              <a:t>Our old economies and their legacy </a:t>
            </a:r>
          </a:p>
        </p:txBody>
      </p:sp>
    </p:spTree>
    <p:extLst>
      <p:ext uri="{BB962C8B-B14F-4D97-AF65-F5344CB8AC3E}">
        <p14:creationId xmlns:p14="http://schemas.microsoft.com/office/powerpoint/2010/main" val="1664968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88CA64-AA52-4057-8E28-66A369E6C346}"/>
              </a:ext>
            </a:extLst>
          </p:cNvPr>
          <p:cNvSpPr>
            <a:spLocks noGrp="1"/>
          </p:cNvSpPr>
          <p:nvPr>
            <p:ph idx="1"/>
          </p:nvPr>
        </p:nvSpPr>
        <p:spPr>
          <a:xfrm>
            <a:off x="228050" y="3614952"/>
            <a:ext cx="11963950" cy="4351338"/>
          </a:xfrm>
        </p:spPr>
        <p:txBody>
          <a:bodyPr/>
          <a:lstStyle/>
          <a:p>
            <a:endParaRPr lang="en-US" dirty="0"/>
          </a:p>
          <a:p>
            <a:r>
              <a:rPr lang="en-US" dirty="0"/>
              <a:t>The industrialization of Alabama post Civil War was also built on this cheap labor model and to some extent in the extreme. Alabama, in essence, became a conveniently located third world workforce where literacy and quality education was not that necessary to find work.    </a:t>
            </a:r>
          </a:p>
          <a:p>
            <a:endParaRPr lang="en-US" dirty="0"/>
          </a:p>
        </p:txBody>
      </p:sp>
      <p:pic>
        <p:nvPicPr>
          <p:cNvPr id="4" name="Picture 2" descr="See the source image">
            <a:extLst>
              <a:ext uri="{FF2B5EF4-FFF2-40B4-BE49-F238E27FC236}">
                <a16:creationId xmlns:a16="http://schemas.microsoft.com/office/drawing/2014/main" id="{A5464163-C5AC-4770-BF4A-8E607DD75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285"/>
          <a:stretch/>
        </p:blipFill>
        <p:spPr bwMode="auto">
          <a:xfrm>
            <a:off x="3579248" y="167481"/>
            <a:ext cx="7884160" cy="3603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BB2D2C-1CF6-4270-9532-196CF62DAECF}"/>
              </a:ext>
            </a:extLst>
          </p:cNvPr>
          <p:cNvSpPr txBox="1"/>
          <p:nvPr/>
        </p:nvSpPr>
        <p:spPr>
          <a:xfrm>
            <a:off x="375824" y="559897"/>
            <a:ext cx="3058208" cy="954107"/>
          </a:xfrm>
          <a:prstGeom prst="rect">
            <a:avLst/>
          </a:prstGeom>
          <a:noFill/>
        </p:spPr>
        <p:txBody>
          <a:bodyPr wrap="square">
            <a:spAutoFit/>
          </a:bodyPr>
          <a:lstStyle/>
          <a:p>
            <a:r>
              <a:rPr lang="en-US" sz="2800" b="1" dirty="0">
                <a:solidFill>
                  <a:srgbClr val="0070C0"/>
                </a:solidFill>
              </a:rPr>
              <a:t>Our old economies and their legacy </a:t>
            </a:r>
          </a:p>
        </p:txBody>
      </p:sp>
    </p:spTree>
    <p:extLst>
      <p:ext uri="{BB962C8B-B14F-4D97-AF65-F5344CB8AC3E}">
        <p14:creationId xmlns:p14="http://schemas.microsoft.com/office/powerpoint/2010/main" val="787893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735E9-EAB9-4B1B-8BB4-78F7D4FF48C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1F0AD62-D795-4135-A4F7-79BEF89F9FA5}"/>
              </a:ext>
            </a:extLst>
          </p:cNvPr>
          <p:cNvPicPr>
            <a:picLocks noGrp="1" noChangeAspect="1"/>
          </p:cNvPicPr>
          <p:nvPr>
            <p:ph idx="1"/>
          </p:nvPr>
        </p:nvPicPr>
        <p:blipFill>
          <a:blip r:embed="rId2"/>
          <a:stretch>
            <a:fillRect/>
          </a:stretch>
        </p:blipFill>
        <p:spPr>
          <a:xfrm>
            <a:off x="4685204" y="1105959"/>
            <a:ext cx="7021058" cy="4351338"/>
          </a:xfrm>
        </p:spPr>
      </p:pic>
      <p:pic>
        <p:nvPicPr>
          <p:cNvPr id="15362" name="Picture 2" descr="See the source image">
            <a:extLst>
              <a:ext uri="{FF2B5EF4-FFF2-40B4-BE49-F238E27FC236}">
                <a16:creationId xmlns:a16="http://schemas.microsoft.com/office/drawing/2014/main" id="{52264C20-531F-4730-8348-AED20B01A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182841"/>
            <a:ext cx="4269845" cy="637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626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51295" t="23219" r="2279" b="5671"/>
          <a:stretch/>
        </p:blipFill>
        <p:spPr>
          <a:xfrm>
            <a:off x="4160961" y="81887"/>
            <a:ext cx="8031040" cy="6491616"/>
          </a:xfrm>
          <a:prstGeom prst="rect">
            <a:avLst/>
          </a:prstGeom>
        </p:spPr>
      </p:pic>
      <p:sp>
        <p:nvSpPr>
          <p:cNvPr id="5" name="TextBox 4">
            <a:extLst>
              <a:ext uri="{FF2B5EF4-FFF2-40B4-BE49-F238E27FC236}">
                <a16:creationId xmlns:a16="http://schemas.microsoft.com/office/drawing/2014/main" id="{C463FA54-3775-497F-8A23-5F9759BAD326}"/>
              </a:ext>
            </a:extLst>
          </p:cNvPr>
          <p:cNvSpPr txBox="1"/>
          <p:nvPr/>
        </p:nvSpPr>
        <p:spPr>
          <a:xfrm>
            <a:off x="630577" y="2447160"/>
            <a:ext cx="2903455" cy="923330"/>
          </a:xfrm>
          <a:prstGeom prst="rect">
            <a:avLst/>
          </a:prstGeom>
          <a:noFill/>
          <a:ln w="38100">
            <a:solidFill>
              <a:schemeClr val="accent1"/>
            </a:solidFill>
          </a:ln>
        </p:spPr>
        <p:txBody>
          <a:bodyPr wrap="square" rtlCol="0">
            <a:spAutoFit/>
          </a:bodyPr>
          <a:lstStyle/>
          <a:p>
            <a:r>
              <a:rPr lang="en-US" dirty="0"/>
              <a:t>Counties with persistent poverty rates of 20% and above (2010 Census)  </a:t>
            </a:r>
          </a:p>
        </p:txBody>
      </p:sp>
      <p:sp>
        <p:nvSpPr>
          <p:cNvPr id="6" name="TextBox 5">
            <a:extLst>
              <a:ext uri="{FF2B5EF4-FFF2-40B4-BE49-F238E27FC236}">
                <a16:creationId xmlns:a16="http://schemas.microsoft.com/office/drawing/2014/main" id="{1BDA7876-FE14-499C-A016-0AC663ECC013}"/>
              </a:ext>
            </a:extLst>
          </p:cNvPr>
          <p:cNvSpPr txBox="1"/>
          <p:nvPr/>
        </p:nvSpPr>
        <p:spPr>
          <a:xfrm>
            <a:off x="630577" y="795774"/>
            <a:ext cx="3058208" cy="954107"/>
          </a:xfrm>
          <a:prstGeom prst="rect">
            <a:avLst/>
          </a:prstGeom>
          <a:noFill/>
        </p:spPr>
        <p:txBody>
          <a:bodyPr wrap="square">
            <a:spAutoFit/>
          </a:bodyPr>
          <a:lstStyle/>
          <a:p>
            <a:r>
              <a:rPr lang="en-US" sz="2800" b="1" dirty="0">
                <a:solidFill>
                  <a:srgbClr val="0070C0"/>
                </a:solidFill>
              </a:rPr>
              <a:t>Our old economies and their legacy </a:t>
            </a:r>
          </a:p>
        </p:txBody>
      </p:sp>
    </p:spTree>
    <p:extLst>
      <p:ext uri="{BB962C8B-B14F-4D97-AF65-F5344CB8AC3E}">
        <p14:creationId xmlns:p14="http://schemas.microsoft.com/office/powerpoint/2010/main" val="18249638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4074" y="0"/>
            <a:ext cx="11540836" cy="6533334"/>
          </a:xfrm>
          <a:prstGeom prst="rect">
            <a:avLst/>
          </a:prstGeom>
        </p:spPr>
      </p:pic>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34</a:t>
            </a:fld>
            <a:endParaRPr lang="en-US">
              <a:solidFill>
                <a:srgbClr val="46464A">
                  <a:lumMod val="60000"/>
                  <a:lumOff val="40000"/>
                </a:srgbClr>
              </a:solidFill>
            </a:endParaRPr>
          </a:p>
        </p:txBody>
      </p:sp>
      <p:cxnSp>
        <p:nvCxnSpPr>
          <p:cNvPr id="5" name="Straight Connector 4"/>
          <p:cNvCxnSpPr/>
          <p:nvPr/>
        </p:nvCxnSpPr>
        <p:spPr>
          <a:xfrm>
            <a:off x="10609544" y="6413728"/>
            <a:ext cx="1217683"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7A069C0-AA98-4555-9871-5C3C1E1AAF57}"/>
              </a:ext>
            </a:extLst>
          </p:cNvPr>
          <p:cNvSpPr txBox="1"/>
          <p:nvPr/>
        </p:nvSpPr>
        <p:spPr>
          <a:xfrm>
            <a:off x="5754344" y="5331728"/>
            <a:ext cx="2573579" cy="369332"/>
          </a:xfrm>
          <a:prstGeom prst="rect">
            <a:avLst/>
          </a:prstGeom>
          <a:noFill/>
          <a:ln w="38100">
            <a:solidFill>
              <a:schemeClr val="accent1"/>
            </a:solidFill>
          </a:ln>
        </p:spPr>
        <p:txBody>
          <a:bodyPr wrap="square" rtlCol="0">
            <a:spAutoFit/>
          </a:bodyPr>
          <a:lstStyle/>
          <a:p>
            <a:pPr marL="285750" indent="-285750">
              <a:buFont typeface="Arial" panose="020B0604020202020204" pitchFamily="34" charset="0"/>
              <a:buChar char="•"/>
            </a:pPr>
            <a:r>
              <a:rPr lang="en-US" dirty="0"/>
              <a:t>Alabama, very poor.</a:t>
            </a:r>
          </a:p>
        </p:txBody>
      </p:sp>
    </p:spTree>
    <p:extLst>
      <p:ext uri="{BB962C8B-B14F-4D97-AF65-F5344CB8AC3E}">
        <p14:creationId xmlns:p14="http://schemas.microsoft.com/office/powerpoint/2010/main" val="268434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2360" y="836536"/>
            <a:ext cx="10945094" cy="4845628"/>
          </a:xfrm>
        </p:spPr>
        <p:txBody>
          <a:bodyPr>
            <a:noAutofit/>
          </a:bodyPr>
          <a:lstStyle/>
          <a:p>
            <a:pPr marL="1828800" lvl="4" indent="0">
              <a:buNone/>
            </a:pPr>
            <a:r>
              <a:rPr lang="en-US" sz="3200" dirty="0"/>
              <a:t>President Lyndon Johnson announced the </a:t>
            </a:r>
            <a:r>
              <a:rPr lang="en-US" sz="3200" b="1" dirty="0">
                <a:solidFill>
                  <a:srgbClr val="0070C0"/>
                </a:solidFill>
              </a:rPr>
              <a:t>”Unconditional War on Poverty” in 1964. </a:t>
            </a:r>
          </a:p>
          <a:p>
            <a:r>
              <a:rPr lang="en-US" sz="2400" dirty="0"/>
              <a:t>He considered the depth and extent of poverty in the country (nearly 20 percent of Americans at the time were poor) to be a national disgrace that merited a national response. </a:t>
            </a:r>
          </a:p>
          <a:p>
            <a:r>
              <a:rPr lang="en-US" sz="2400" dirty="0"/>
              <a:t>“The cause may lie deeper in our failure to give our fellow citizens a fair chance to develop their own capacities, </a:t>
            </a:r>
            <a:r>
              <a:rPr lang="en-US" sz="2400" dirty="0">
                <a:solidFill>
                  <a:schemeClr val="accent2">
                    <a:lumMod val="75000"/>
                  </a:schemeClr>
                </a:solidFill>
              </a:rPr>
              <a:t>in a lack of education and training</a:t>
            </a:r>
            <a:r>
              <a:rPr lang="en-US" sz="2400" dirty="0"/>
              <a:t>, </a:t>
            </a:r>
            <a:r>
              <a:rPr lang="en-US" sz="2400" dirty="0">
                <a:solidFill>
                  <a:srgbClr val="7030A0"/>
                </a:solidFill>
              </a:rPr>
              <a:t>in a lack of medical care </a:t>
            </a:r>
            <a:r>
              <a:rPr lang="en-US" sz="2400" dirty="0"/>
              <a:t>and </a:t>
            </a:r>
            <a:r>
              <a:rPr lang="en-US" sz="2400" dirty="0">
                <a:solidFill>
                  <a:schemeClr val="accent6">
                    <a:lumMod val="75000"/>
                  </a:schemeClr>
                </a:solidFill>
              </a:rPr>
              <a:t>housing</a:t>
            </a:r>
            <a:r>
              <a:rPr lang="en-US" sz="2400" dirty="0"/>
              <a:t>, in a </a:t>
            </a:r>
            <a:r>
              <a:rPr lang="en-US" sz="2400" dirty="0">
                <a:solidFill>
                  <a:srgbClr val="0070C0"/>
                </a:solidFill>
              </a:rPr>
              <a:t>lack of decent communities in which to live and bring up their children.”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46" y="203990"/>
            <a:ext cx="2013488" cy="1492829"/>
          </a:xfrm>
          <a:prstGeom prst="rect">
            <a:avLst/>
          </a:prstGeom>
        </p:spPr>
      </p:pic>
      <p:sp>
        <p:nvSpPr>
          <p:cNvPr id="8" name="TextBox 7">
            <a:extLst>
              <a:ext uri="{FF2B5EF4-FFF2-40B4-BE49-F238E27FC236}">
                <a16:creationId xmlns:a16="http://schemas.microsoft.com/office/drawing/2014/main" id="{57816639-39C0-4E19-8948-44DC57ABF77A}"/>
              </a:ext>
            </a:extLst>
          </p:cNvPr>
          <p:cNvSpPr txBox="1"/>
          <p:nvPr/>
        </p:nvSpPr>
        <p:spPr>
          <a:xfrm>
            <a:off x="2960422" y="335597"/>
            <a:ext cx="7843703" cy="369332"/>
          </a:xfrm>
          <a:prstGeom prst="rect">
            <a:avLst/>
          </a:prstGeom>
          <a:noFill/>
          <a:ln w="38100">
            <a:solidFill>
              <a:schemeClr val="accent1"/>
            </a:solidFill>
          </a:ln>
        </p:spPr>
        <p:txBody>
          <a:bodyPr wrap="square" rtlCol="0">
            <a:spAutoFit/>
          </a:bodyPr>
          <a:lstStyle/>
          <a:p>
            <a:pPr marL="285750" indent="-285750" algn="ctr">
              <a:buFont typeface="Arial" panose="020B0604020202020204" pitchFamily="34" charset="0"/>
              <a:buChar char="•"/>
            </a:pPr>
            <a:r>
              <a:rPr lang="en-US" dirty="0"/>
              <a:t>LBJ addresses the issues from the previous map with the war on poverty. </a:t>
            </a:r>
          </a:p>
        </p:txBody>
      </p:sp>
    </p:spTree>
    <p:extLst>
      <p:ext uri="{BB962C8B-B14F-4D97-AF65-F5344CB8AC3E}">
        <p14:creationId xmlns:p14="http://schemas.microsoft.com/office/powerpoint/2010/main" val="3518747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4074" y="0"/>
            <a:ext cx="11540836" cy="6533334"/>
          </a:xfrm>
          <a:prstGeom prst="rect">
            <a:avLst/>
          </a:prstGeom>
        </p:spPr>
      </p:pic>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36</a:t>
            </a:fld>
            <a:endParaRPr lang="en-US">
              <a:solidFill>
                <a:srgbClr val="46464A">
                  <a:lumMod val="60000"/>
                  <a:lumOff val="40000"/>
                </a:srgbClr>
              </a:solidFill>
            </a:endParaRPr>
          </a:p>
        </p:txBody>
      </p:sp>
      <p:cxnSp>
        <p:nvCxnSpPr>
          <p:cNvPr id="5" name="Straight Connector 4"/>
          <p:cNvCxnSpPr/>
          <p:nvPr/>
        </p:nvCxnSpPr>
        <p:spPr>
          <a:xfrm>
            <a:off x="10609544" y="6413728"/>
            <a:ext cx="1217683"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7A069C0-AA98-4555-9871-5C3C1E1AAF57}"/>
              </a:ext>
            </a:extLst>
          </p:cNvPr>
          <p:cNvSpPr txBox="1"/>
          <p:nvPr/>
        </p:nvSpPr>
        <p:spPr>
          <a:xfrm>
            <a:off x="5754344" y="5331728"/>
            <a:ext cx="2573579" cy="369332"/>
          </a:xfrm>
          <a:prstGeom prst="rect">
            <a:avLst/>
          </a:prstGeom>
          <a:noFill/>
          <a:ln w="38100">
            <a:solidFill>
              <a:schemeClr val="accent1"/>
            </a:solidFill>
          </a:ln>
        </p:spPr>
        <p:txBody>
          <a:bodyPr wrap="square" rtlCol="0">
            <a:spAutoFit/>
          </a:bodyPr>
          <a:lstStyle/>
          <a:p>
            <a:pPr marL="285750" indent="-285750">
              <a:buFont typeface="Arial" panose="020B0604020202020204" pitchFamily="34" charset="0"/>
              <a:buChar char="•"/>
            </a:pPr>
            <a:r>
              <a:rPr lang="en-US" dirty="0"/>
              <a:t>Alabama, very poor.</a:t>
            </a:r>
          </a:p>
        </p:txBody>
      </p:sp>
    </p:spTree>
    <p:extLst>
      <p:ext uri="{BB962C8B-B14F-4D97-AF65-F5344CB8AC3E}">
        <p14:creationId xmlns:p14="http://schemas.microsoft.com/office/powerpoint/2010/main" val="239889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0328" y="0"/>
            <a:ext cx="11337066" cy="6614423"/>
          </a:xfrm>
          <a:prstGeom prst="rect">
            <a:avLst/>
          </a:prstGeom>
        </p:spPr>
      </p:pic>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37</a:t>
            </a:fld>
            <a:endParaRPr lang="en-US">
              <a:solidFill>
                <a:srgbClr val="46464A">
                  <a:lumMod val="60000"/>
                  <a:lumOff val="40000"/>
                </a:srgbClr>
              </a:solidFill>
            </a:endParaRPr>
          </a:p>
        </p:txBody>
      </p:sp>
      <p:sp>
        <p:nvSpPr>
          <p:cNvPr id="5" name="TextBox 4">
            <a:extLst>
              <a:ext uri="{FF2B5EF4-FFF2-40B4-BE49-F238E27FC236}">
                <a16:creationId xmlns:a16="http://schemas.microsoft.com/office/drawing/2014/main" id="{22E0FA2C-15C0-4FAC-9F1C-B2B08D53C3B9}"/>
              </a:ext>
            </a:extLst>
          </p:cNvPr>
          <p:cNvSpPr txBox="1"/>
          <p:nvPr/>
        </p:nvSpPr>
        <p:spPr>
          <a:xfrm>
            <a:off x="5813336" y="5200650"/>
            <a:ext cx="3881269" cy="646331"/>
          </a:xfrm>
          <a:prstGeom prst="rect">
            <a:avLst/>
          </a:prstGeom>
          <a:noFill/>
          <a:ln w="38100">
            <a:solidFill>
              <a:schemeClr val="accent1"/>
            </a:solidFill>
          </a:ln>
        </p:spPr>
        <p:txBody>
          <a:bodyPr wrap="square" rtlCol="0">
            <a:spAutoFit/>
          </a:bodyPr>
          <a:lstStyle/>
          <a:p>
            <a:r>
              <a:rPr lang="en-US" dirty="0"/>
              <a:t>20 years later:</a:t>
            </a:r>
          </a:p>
          <a:p>
            <a:pPr marL="285750" indent="-285750">
              <a:buFont typeface="Arial" panose="020B0604020202020204" pitchFamily="34" charset="0"/>
              <a:buChar char="•"/>
            </a:pPr>
            <a:r>
              <a:rPr lang="en-US" dirty="0"/>
              <a:t>Alabama, half as poor as they were.</a:t>
            </a:r>
          </a:p>
        </p:txBody>
      </p:sp>
    </p:spTree>
    <p:extLst>
      <p:ext uri="{BB962C8B-B14F-4D97-AF65-F5344CB8AC3E}">
        <p14:creationId xmlns:p14="http://schemas.microsoft.com/office/powerpoint/2010/main" val="1726466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87086" y="202620"/>
            <a:ext cx="10912187" cy="6655380"/>
          </a:xfrm>
          <a:prstGeom prst="rect">
            <a:avLst/>
          </a:prstGeom>
        </p:spPr>
      </p:pic>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38</a:t>
            </a:fld>
            <a:endParaRPr lang="en-US">
              <a:solidFill>
                <a:srgbClr val="46464A">
                  <a:lumMod val="60000"/>
                  <a:lumOff val="40000"/>
                </a:srgbClr>
              </a:solidFill>
            </a:endParaRPr>
          </a:p>
        </p:txBody>
      </p:sp>
      <p:sp>
        <p:nvSpPr>
          <p:cNvPr id="6" name="TextBox 5">
            <a:extLst>
              <a:ext uri="{FF2B5EF4-FFF2-40B4-BE49-F238E27FC236}">
                <a16:creationId xmlns:a16="http://schemas.microsoft.com/office/drawing/2014/main" id="{01985033-A487-434B-9817-981D62584906}"/>
              </a:ext>
            </a:extLst>
          </p:cNvPr>
          <p:cNvSpPr txBox="1"/>
          <p:nvPr/>
        </p:nvSpPr>
        <p:spPr>
          <a:xfrm>
            <a:off x="5813336" y="5200650"/>
            <a:ext cx="3065193" cy="646331"/>
          </a:xfrm>
          <a:prstGeom prst="rect">
            <a:avLst/>
          </a:prstGeom>
          <a:noFill/>
          <a:ln w="38100">
            <a:solidFill>
              <a:schemeClr val="accent1"/>
            </a:solidFill>
          </a:ln>
        </p:spPr>
        <p:txBody>
          <a:bodyPr wrap="square" rtlCol="0">
            <a:spAutoFit/>
          </a:bodyPr>
          <a:lstStyle/>
          <a:p>
            <a:r>
              <a:rPr lang="en-US" dirty="0"/>
              <a:t>50 years later:</a:t>
            </a:r>
          </a:p>
          <a:p>
            <a:pPr marL="285750" indent="-285750">
              <a:buFont typeface="Arial" panose="020B0604020202020204" pitchFamily="34" charset="0"/>
              <a:buChar char="•"/>
            </a:pPr>
            <a:r>
              <a:rPr lang="en-US" dirty="0"/>
              <a:t>Alabama, much improved</a:t>
            </a:r>
          </a:p>
        </p:txBody>
      </p:sp>
    </p:spTree>
    <p:extLst>
      <p:ext uri="{BB962C8B-B14F-4D97-AF65-F5344CB8AC3E}">
        <p14:creationId xmlns:p14="http://schemas.microsoft.com/office/powerpoint/2010/main" val="1125294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51295" t="23219" r="2279" b="5671"/>
          <a:stretch/>
        </p:blipFill>
        <p:spPr>
          <a:xfrm>
            <a:off x="4160961" y="81887"/>
            <a:ext cx="8031040" cy="6491616"/>
          </a:xfrm>
          <a:prstGeom prst="rect">
            <a:avLst/>
          </a:prstGeom>
        </p:spPr>
      </p:pic>
      <p:sp>
        <p:nvSpPr>
          <p:cNvPr id="5" name="TextBox 4">
            <a:extLst>
              <a:ext uri="{FF2B5EF4-FFF2-40B4-BE49-F238E27FC236}">
                <a16:creationId xmlns:a16="http://schemas.microsoft.com/office/drawing/2014/main" id="{C463FA54-3775-497F-8A23-5F9759BAD326}"/>
              </a:ext>
            </a:extLst>
          </p:cNvPr>
          <p:cNvSpPr txBox="1"/>
          <p:nvPr/>
        </p:nvSpPr>
        <p:spPr>
          <a:xfrm>
            <a:off x="630577" y="2447160"/>
            <a:ext cx="2903455" cy="923330"/>
          </a:xfrm>
          <a:prstGeom prst="rect">
            <a:avLst/>
          </a:prstGeom>
          <a:noFill/>
          <a:ln w="38100">
            <a:solidFill>
              <a:schemeClr val="accent1"/>
            </a:solidFill>
          </a:ln>
        </p:spPr>
        <p:txBody>
          <a:bodyPr wrap="square" rtlCol="0">
            <a:spAutoFit/>
          </a:bodyPr>
          <a:lstStyle/>
          <a:p>
            <a:r>
              <a:rPr lang="en-US" dirty="0"/>
              <a:t>Counties with persistent poverty rates of 20% and above (2010 Census)  </a:t>
            </a:r>
          </a:p>
        </p:txBody>
      </p:sp>
      <p:sp>
        <p:nvSpPr>
          <p:cNvPr id="6" name="TextBox 5">
            <a:extLst>
              <a:ext uri="{FF2B5EF4-FFF2-40B4-BE49-F238E27FC236}">
                <a16:creationId xmlns:a16="http://schemas.microsoft.com/office/drawing/2014/main" id="{1BDA7876-FE14-499C-A016-0AC663ECC013}"/>
              </a:ext>
            </a:extLst>
          </p:cNvPr>
          <p:cNvSpPr txBox="1"/>
          <p:nvPr/>
        </p:nvSpPr>
        <p:spPr>
          <a:xfrm>
            <a:off x="630577" y="795774"/>
            <a:ext cx="3058208" cy="954107"/>
          </a:xfrm>
          <a:prstGeom prst="rect">
            <a:avLst/>
          </a:prstGeom>
          <a:noFill/>
        </p:spPr>
        <p:txBody>
          <a:bodyPr wrap="square">
            <a:spAutoFit/>
          </a:bodyPr>
          <a:lstStyle/>
          <a:p>
            <a:r>
              <a:rPr lang="en-US" sz="2800" b="1" dirty="0">
                <a:solidFill>
                  <a:srgbClr val="0070C0"/>
                </a:solidFill>
              </a:rPr>
              <a:t>Our old economies and their legacy </a:t>
            </a:r>
          </a:p>
        </p:txBody>
      </p:sp>
    </p:spTree>
    <p:extLst>
      <p:ext uri="{BB962C8B-B14F-4D97-AF65-F5344CB8AC3E}">
        <p14:creationId xmlns:p14="http://schemas.microsoft.com/office/powerpoint/2010/main" val="429193986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t="6472"/>
          <a:stretch/>
        </p:blipFill>
        <p:spPr>
          <a:xfrm>
            <a:off x="988704" y="955040"/>
            <a:ext cx="9878420" cy="5687600"/>
          </a:xfrm>
          <a:prstGeom prst="rect">
            <a:avLst/>
          </a:prstGeom>
        </p:spPr>
      </p:pic>
      <p:sp>
        <p:nvSpPr>
          <p:cNvPr id="6" name="TextBox 5">
            <a:extLst>
              <a:ext uri="{FF2B5EF4-FFF2-40B4-BE49-F238E27FC236}">
                <a16:creationId xmlns:a16="http://schemas.microsoft.com/office/drawing/2014/main" id="{14EC7D99-40D9-4A85-981C-7D5717A0656F}"/>
              </a:ext>
            </a:extLst>
          </p:cNvPr>
          <p:cNvSpPr txBox="1"/>
          <p:nvPr/>
        </p:nvSpPr>
        <p:spPr>
          <a:xfrm>
            <a:off x="3892112" y="96441"/>
            <a:ext cx="6097314" cy="584775"/>
          </a:xfrm>
          <a:prstGeom prst="rect">
            <a:avLst/>
          </a:prstGeom>
          <a:noFill/>
        </p:spPr>
        <p:txBody>
          <a:bodyPr wrap="square">
            <a:spAutoFit/>
          </a:bodyPr>
          <a:lstStyle/>
          <a:p>
            <a:r>
              <a:rPr lang="en-US" sz="3200" b="1" dirty="0">
                <a:solidFill>
                  <a:srgbClr val="0070C0"/>
                </a:solidFill>
              </a:rPr>
              <a:t>New Economic Realities</a:t>
            </a:r>
            <a:endParaRPr lang="en-US" sz="3200" b="1" dirty="0"/>
          </a:p>
        </p:txBody>
      </p:sp>
      <p:sp>
        <p:nvSpPr>
          <p:cNvPr id="5" name="Rectangle 4">
            <a:extLst>
              <a:ext uri="{FF2B5EF4-FFF2-40B4-BE49-F238E27FC236}">
                <a16:creationId xmlns:a16="http://schemas.microsoft.com/office/drawing/2014/main" id="{02B2A63C-9623-4FBA-8A09-71442F76B62E}"/>
              </a:ext>
            </a:extLst>
          </p:cNvPr>
          <p:cNvSpPr/>
          <p:nvPr/>
        </p:nvSpPr>
        <p:spPr>
          <a:xfrm>
            <a:off x="8332076" y="1868214"/>
            <a:ext cx="2041634" cy="4893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17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EABD-CE19-49D5-97B1-20E1826CE020}"/>
              </a:ext>
            </a:extLst>
          </p:cNvPr>
          <p:cNvSpPr>
            <a:spLocks noGrp="1"/>
          </p:cNvSpPr>
          <p:nvPr>
            <p:ph type="title"/>
          </p:nvPr>
        </p:nvSpPr>
        <p:spPr/>
        <p:txBody>
          <a:bodyPr/>
          <a:lstStyle/>
          <a:p>
            <a:endParaRPr lang="en-US"/>
          </a:p>
        </p:txBody>
      </p:sp>
      <p:sp>
        <p:nvSpPr>
          <p:cNvPr id="4" name="Content Placeholder 2">
            <a:extLst>
              <a:ext uri="{FF2B5EF4-FFF2-40B4-BE49-F238E27FC236}">
                <a16:creationId xmlns:a16="http://schemas.microsoft.com/office/drawing/2014/main" id="{A3F3E51C-4BEA-4DB7-80A6-D62153B01C2F}"/>
              </a:ext>
            </a:extLst>
          </p:cNvPr>
          <p:cNvSpPr>
            <a:spLocks noGrp="1"/>
          </p:cNvSpPr>
          <p:nvPr>
            <p:ph idx="1"/>
          </p:nvPr>
        </p:nvSpPr>
        <p:spPr>
          <a:xfrm>
            <a:off x="838199" y="1825625"/>
            <a:ext cx="4829503" cy="4351338"/>
          </a:xfrm>
        </p:spPr>
        <p:txBody>
          <a:bodyPr>
            <a:normAutofit/>
          </a:bodyPr>
          <a:lstStyle/>
          <a:p>
            <a:r>
              <a:rPr lang="en-US" dirty="0"/>
              <a:t>Our new economic realities</a:t>
            </a:r>
          </a:p>
          <a:p>
            <a:r>
              <a:rPr lang="en-US" dirty="0"/>
              <a:t>Our old economies and their legacy </a:t>
            </a:r>
          </a:p>
          <a:p>
            <a:r>
              <a:rPr lang="en-US" dirty="0">
                <a:solidFill>
                  <a:srgbClr val="0070C0"/>
                </a:solidFill>
              </a:rPr>
              <a:t>Quantifying our literacy needs</a:t>
            </a:r>
          </a:p>
          <a:p>
            <a:endParaRPr lang="en-US" dirty="0"/>
          </a:p>
        </p:txBody>
      </p:sp>
      <p:pic>
        <p:nvPicPr>
          <p:cNvPr id="5" name="Picture 4">
            <a:extLst>
              <a:ext uri="{FF2B5EF4-FFF2-40B4-BE49-F238E27FC236}">
                <a16:creationId xmlns:a16="http://schemas.microsoft.com/office/drawing/2014/main" id="{56B261C3-4427-4C8E-A61E-0A4681A95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702" y="1242483"/>
            <a:ext cx="6295698" cy="428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319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22999" y="413654"/>
            <a:ext cx="3816164" cy="5761823"/>
          </a:xfrm>
          <a:prstGeom prst="rect">
            <a:avLst/>
          </a:prstGeom>
        </p:spPr>
      </p:pic>
      <p:pic>
        <p:nvPicPr>
          <p:cNvPr id="6" name="Picture 5"/>
          <p:cNvPicPr>
            <a:picLocks noChangeAspect="1"/>
          </p:cNvPicPr>
          <p:nvPr/>
        </p:nvPicPr>
        <p:blipFill>
          <a:blip r:embed="rId3"/>
          <a:stretch>
            <a:fillRect/>
          </a:stretch>
        </p:blipFill>
        <p:spPr>
          <a:xfrm>
            <a:off x="177945" y="542990"/>
            <a:ext cx="2265997" cy="4065266"/>
          </a:xfrm>
          <a:prstGeom prst="rect">
            <a:avLst/>
          </a:prstGeom>
        </p:spPr>
      </p:pic>
      <p:pic>
        <p:nvPicPr>
          <p:cNvPr id="7" name="Picture 6"/>
          <p:cNvPicPr>
            <a:picLocks noChangeAspect="1"/>
          </p:cNvPicPr>
          <p:nvPr/>
        </p:nvPicPr>
        <p:blipFill>
          <a:blip r:embed="rId4"/>
          <a:stretch>
            <a:fillRect/>
          </a:stretch>
        </p:blipFill>
        <p:spPr>
          <a:xfrm>
            <a:off x="718056" y="4987635"/>
            <a:ext cx="1264833" cy="1264833"/>
          </a:xfrm>
          <a:prstGeom prst="rect">
            <a:avLst/>
          </a:prstGeom>
        </p:spPr>
      </p:pic>
      <p:sp>
        <p:nvSpPr>
          <p:cNvPr id="10" name="TextBox 9">
            <a:extLst>
              <a:ext uri="{FF2B5EF4-FFF2-40B4-BE49-F238E27FC236}">
                <a16:creationId xmlns:a16="http://schemas.microsoft.com/office/drawing/2014/main" id="{BDD615EF-CDAA-4A9B-80E0-F16676A61C25}"/>
              </a:ext>
            </a:extLst>
          </p:cNvPr>
          <p:cNvSpPr txBox="1"/>
          <p:nvPr/>
        </p:nvSpPr>
        <p:spPr>
          <a:xfrm>
            <a:off x="5877638" y="682523"/>
            <a:ext cx="2671385" cy="923330"/>
          </a:xfrm>
          <a:prstGeom prst="rect">
            <a:avLst/>
          </a:prstGeom>
          <a:noFill/>
          <a:ln w="38100">
            <a:solidFill>
              <a:schemeClr val="accent1"/>
            </a:solidFill>
          </a:ln>
        </p:spPr>
        <p:txBody>
          <a:bodyPr wrap="square" rtlCol="0">
            <a:spAutoFit/>
          </a:bodyPr>
          <a:lstStyle/>
          <a:p>
            <a:pPr marL="285750" indent="-285750">
              <a:buFont typeface="Arial" panose="020B0604020202020204" pitchFamily="34" charset="0"/>
              <a:buChar char="•"/>
            </a:pPr>
            <a:r>
              <a:rPr lang="en-US" dirty="0"/>
              <a:t>The proficiency in </a:t>
            </a:r>
            <a:r>
              <a:rPr lang="en-US" b="1" dirty="0">
                <a:solidFill>
                  <a:srgbClr val="FF0000"/>
                </a:solidFill>
              </a:rPr>
              <a:t>math </a:t>
            </a:r>
            <a:r>
              <a:rPr lang="en-US" dirty="0"/>
              <a:t>of 3rd graders over the poverty map. </a:t>
            </a:r>
          </a:p>
        </p:txBody>
      </p:sp>
    </p:spTree>
    <p:extLst>
      <p:ext uri="{BB962C8B-B14F-4D97-AF65-F5344CB8AC3E}">
        <p14:creationId xmlns:p14="http://schemas.microsoft.com/office/powerpoint/2010/main" val="529472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64219" y="413654"/>
            <a:ext cx="3804040" cy="5846477"/>
          </a:xfrm>
          <a:prstGeom prst="rect">
            <a:avLst/>
          </a:prstGeom>
        </p:spPr>
      </p:pic>
      <p:pic>
        <p:nvPicPr>
          <p:cNvPr id="4" name="Picture 3"/>
          <p:cNvPicPr>
            <a:picLocks noChangeAspect="1"/>
          </p:cNvPicPr>
          <p:nvPr/>
        </p:nvPicPr>
        <p:blipFill>
          <a:blip r:embed="rId3"/>
          <a:stretch>
            <a:fillRect/>
          </a:stretch>
        </p:blipFill>
        <p:spPr>
          <a:xfrm>
            <a:off x="261071" y="556891"/>
            <a:ext cx="2146681" cy="3985778"/>
          </a:xfrm>
          <a:prstGeom prst="rect">
            <a:avLst/>
          </a:prstGeom>
        </p:spPr>
      </p:pic>
      <p:pic>
        <p:nvPicPr>
          <p:cNvPr id="5" name="Picture 4"/>
          <p:cNvPicPr>
            <a:picLocks noChangeAspect="1"/>
          </p:cNvPicPr>
          <p:nvPr/>
        </p:nvPicPr>
        <p:blipFill>
          <a:blip r:embed="rId4"/>
          <a:stretch>
            <a:fillRect/>
          </a:stretch>
        </p:blipFill>
        <p:spPr>
          <a:xfrm>
            <a:off x="594837" y="4754879"/>
            <a:ext cx="1264833" cy="1264833"/>
          </a:xfrm>
          <a:prstGeom prst="rect">
            <a:avLst/>
          </a:prstGeom>
        </p:spPr>
      </p:pic>
      <p:sp>
        <p:nvSpPr>
          <p:cNvPr id="7" name="TextBox 6">
            <a:extLst>
              <a:ext uri="{FF2B5EF4-FFF2-40B4-BE49-F238E27FC236}">
                <a16:creationId xmlns:a16="http://schemas.microsoft.com/office/drawing/2014/main" id="{19B5EEC3-5D23-45EF-9FB0-E82BDEB10925}"/>
              </a:ext>
            </a:extLst>
          </p:cNvPr>
          <p:cNvSpPr txBox="1"/>
          <p:nvPr/>
        </p:nvSpPr>
        <p:spPr>
          <a:xfrm>
            <a:off x="5885894" y="686896"/>
            <a:ext cx="2961543" cy="923330"/>
          </a:xfrm>
          <a:prstGeom prst="rect">
            <a:avLst/>
          </a:prstGeom>
          <a:noFill/>
          <a:ln w="38100">
            <a:solidFill>
              <a:schemeClr val="accent1"/>
            </a:solidFill>
          </a:ln>
        </p:spPr>
        <p:txBody>
          <a:bodyPr wrap="square" rtlCol="0">
            <a:spAutoFit/>
          </a:bodyPr>
          <a:lstStyle/>
          <a:p>
            <a:pPr marL="285750" indent="-285750">
              <a:buFont typeface="Arial" panose="020B0604020202020204" pitchFamily="34" charset="0"/>
              <a:buChar char="•"/>
            </a:pPr>
            <a:r>
              <a:rPr lang="en-US" dirty="0"/>
              <a:t>The proficiency in </a:t>
            </a:r>
            <a:r>
              <a:rPr lang="en-US" b="1" dirty="0">
                <a:solidFill>
                  <a:srgbClr val="FF0000"/>
                </a:solidFill>
              </a:rPr>
              <a:t>reading </a:t>
            </a:r>
            <a:r>
              <a:rPr lang="en-US" dirty="0"/>
              <a:t>of 3rd graders over the poverty map. </a:t>
            </a:r>
          </a:p>
        </p:txBody>
      </p:sp>
    </p:spTree>
    <p:extLst>
      <p:ext uri="{BB962C8B-B14F-4D97-AF65-F5344CB8AC3E}">
        <p14:creationId xmlns:p14="http://schemas.microsoft.com/office/powerpoint/2010/main" val="2606277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8206" y="413654"/>
            <a:ext cx="4431031" cy="5661874"/>
          </a:xfrm>
          <a:prstGeom prst="rect">
            <a:avLst/>
          </a:prstGeom>
        </p:spPr>
      </p:pic>
      <p:pic>
        <p:nvPicPr>
          <p:cNvPr id="5" name="Picture 4"/>
          <p:cNvPicPr>
            <a:picLocks noChangeAspect="1"/>
          </p:cNvPicPr>
          <p:nvPr/>
        </p:nvPicPr>
        <p:blipFill>
          <a:blip r:embed="rId3"/>
          <a:stretch>
            <a:fillRect/>
          </a:stretch>
        </p:blipFill>
        <p:spPr>
          <a:xfrm>
            <a:off x="469224" y="2587435"/>
            <a:ext cx="1392480" cy="3432277"/>
          </a:xfrm>
          <a:prstGeom prst="rect">
            <a:avLst/>
          </a:prstGeom>
        </p:spPr>
      </p:pic>
      <p:sp>
        <p:nvSpPr>
          <p:cNvPr id="6" name="TextBox 5">
            <a:extLst>
              <a:ext uri="{FF2B5EF4-FFF2-40B4-BE49-F238E27FC236}">
                <a16:creationId xmlns:a16="http://schemas.microsoft.com/office/drawing/2014/main" id="{B472769E-E521-4E7D-8AF8-5918BBE1088E}"/>
              </a:ext>
            </a:extLst>
          </p:cNvPr>
          <p:cNvSpPr txBox="1"/>
          <p:nvPr/>
        </p:nvSpPr>
        <p:spPr>
          <a:xfrm>
            <a:off x="5885895" y="686896"/>
            <a:ext cx="2849732" cy="923330"/>
          </a:xfrm>
          <a:prstGeom prst="rect">
            <a:avLst/>
          </a:prstGeom>
          <a:noFill/>
          <a:ln w="38100">
            <a:solidFill>
              <a:schemeClr val="accent1"/>
            </a:solidFill>
          </a:ln>
        </p:spPr>
        <p:txBody>
          <a:bodyPr wrap="square" rtlCol="0">
            <a:spAutoFit/>
          </a:bodyPr>
          <a:lstStyle/>
          <a:p>
            <a:pPr marL="285750" indent="-285750">
              <a:buFont typeface="Arial" panose="020B0604020202020204" pitchFamily="34" charset="0"/>
              <a:buChar char="•"/>
            </a:pPr>
            <a:r>
              <a:rPr lang="en-US" dirty="0"/>
              <a:t>The </a:t>
            </a:r>
            <a:r>
              <a:rPr lang="en-US" b="1" dirty="0">
                <a:solidFill>
                  <a:srgbClr val="FF0000"/>
                </a:solidFill>
              </a:rPr>
              <a:t>Report card </a:t>
            </a:r>
            <a:r>
              <a:rPr lang="en-US" dirty="0"/>
              <a:t>of School Districts over the poverty map. </a:t>
            </a:r>
          </a:p>
        </p:txBody>
      </p:sp>
    </p:spTree>
    <p:extLst>
      <p:ext uri="{BB962C8B-B14F-4D97-AF65-F5344CB8AC3E}">
        <p14:creationId xmlns:p14="http://schemas.microsoft.com/office/powerpoint/2010/main" val="1600990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5AE3A7-6527-4707-BC85-136C5927D4C3}"/>
              </a:ext>
            </a:extLst>
          </p:cNvPr>
          <p:cNvSpPr txBox="1"/>
          <p:nvPr/>
        </p:nvSpPr>
        <p:spPr>
          <a:xfrm>
            <a:off x="388188" y="508958"/>
            <a:ext cx="3761118" cy="20313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2020-2021</a:t>
            </a:r>
          </a:p>
          <a:p>
            <a:pPr algn="ctr"/>
            <a:r>
              <a:rPr lang="en-US" b="1" dirty="0">
                <a:latin typeface="Arial" panose="020B0604020202020204" pitchFamily="34" charset="0"/>
                <a:cs typeface="Arial" panose="020B0604020202020204" pitchFamily="34" charset="0"/>
              </a:rPr>
              <a:t>High School Graduates</a:t>
            </a:r>
          </a:p>
          <a:p>
            <a:pPr algn="ctr"/>
            <a:r>
              <a:rPr lang="en-US" b="1" dirty="0">
                <a:latin typeface="Arial" panose="020B0604020202020204" pitchFamily="34" charset="0"/>
                <a:cs typeface="Arial" panose="020B0604020202020204" pitchFamily="34" charset="0"/>
              </a:rPr>
              <a:t>Who Enrolled in </a:t>
            </a:r>
          </a:p>
          <a:p>
            <a:pPr algn="ctr"/>
            <a:r>
              <a:rPr lang="en-US" b="1" dirty="0">
                <a:latin typeface="Arial" panose="020B0604020202020204" pitchFamily="34" charset="0"/>
                <a:cs typeface="Arial" panose="020B0604020202020204" pitchFamily="34" charset="0"/>
              </a:rPr>
              <a:t>Alabama Public Institutions</a:t>
            </a:r>
          </a:p>
          <a:p>
            <a:pPr algn="ctr"/>
            <a:r>
              <a:rPr lang="en-US" b="1" dirty="0">
                <a:latin typeface="Arial" panose="020B0604020202020204" pitchFamily="34" charset="0"/>
                <a:cs typeface="Arial" panose="020B0604020202020204" pitchFamily="34" charset="0"/>
              </a:rPr>
              <a:t>Fall 2021</a:t>
            </a:r>
          </a:p>
          <a:p>
            <a:pPr algn="ctr"/>
            <a:r>
              <a:rPr lang="en-US" b="1" dirty="0">
                <a:latin typeface="Arial" panose="020B0604020202020204" pitchFamily="34" charset="0"/>
                <a:cs typeface="Arial" panose="020B0604020202020204" pitchFamily="34" charset="0"/>
              </a:rPr>
              <a:t>and were </a:t>
            </a:r>
            <a:r>
              <a:rPr lang="en-US" b="1" dirty="0">
                <a:solidFill>
                  <a:schemeClr val="accent2">
                    <a:lumMod val="50000"/>
                  </a:schemeClr>
                </a:solidFill>
                <a:latin typeface="Arial" panose="020B0604020202020204" pitchFamily="34" charset="0"/>
                <a:cs typeface="Arial" panose="020B0604020202020204" pitchFamily="34" charset="0"/>
              </a:rPr>
              <a:t>Enrolled in</a:t>
            </a:r>
          </a:p>
          <a:p>
            <a:pPr algn="ctr"/>
            <a:r>
              <a:rPr lang="en-US" b="1" dirty="0">
                <a:solidFill>
                  <a:schemeClr val="accent2">
                    <a:lumMod val="50000"/>
                  </a:schemeClr>
                </a:solidFill>
                <a:latin typeface="Arial" panose="020B0604020202020204" pitchFamily="34" charset="0"/>
                <a:cs typeface="Arial" panose="020B0604020202020204" pitchFamily="34" charset="0"/>
              </a:rPr>
              <a:t>Remedial English</a:t>
            </a:r>
          </a:p>
        </p:txBody>
      </p:sp>
      <p:sp>
        <p:nvSpPr>
          <p:cNvPr id="3" name="TextBox 2">
            <a:extLst>
              <a:ext uri="{FF2B5EF4-FFF2-40B4-BE49-F238E27FC236}">
                <a16:creationId xmlns:a16="http://schemas.microsoft.com/office/drawing/2014/main" id="{A368EBB4-B468-4516-B81A-2525E776D905}"/>
              </a:ext>
            </a:extLst>
          </p:cNvPr>
          <p:cNvSpPr txBox="1"/>
          <p:nvPr/>
        </p:nvSpPr>
        <p:spPr>
          <a:xfrm>
            <a:off x="1354698" y="2838696"/>
            <a:ext cx="1828098" cy="369332"/>
          </a:xfrm>
          <a:prstGeom prst="rect">
            <a:avLst/>
          </a:prstGeom>
          <a:noFill/>
        </p:spPr>
        <p:txBody>
          <a:bodyPr wrap="square" rtlCol="0">
            <a:spAutoFit/>
          </a:bodyPr>
          <a:lstStyle/>
          <a:p>
            <a:r>
              <a:rPr lang="en-US" dirty="0"/>
              <a:t>Remedial English</a:t>
            </a:r>
          </a:p>
        </p:txBody>
      </p:sp>
      <p:sp>
        <p:nvSpPr>
          <p:cNvPr id="4" name="TextBox 3">
            <a:extLst>
              <a:ext uri="{FF2B5EF4-FFF2-40B4-BE49-F238E27FC236}">
                <a16:creationId xmlns:a16="http://schemas.microsoft.com/office/drawing/2014/main" id="{8C481F97-7F03-4FEC-90BC-9B77141CF030}"/>
              </a:ext>
            </a:extLst>
          </p:cNvPr>
          <p:cNvSpPr txBox="1"/>
          <p:nvPr/>
        </p:nvSpPr>
        <p:spPr>
          <a:xfrm>
            <a:off x="1184197" y="3316763"/>
            <a:ext cx="2169100" cy="369332"/>
          </a:xfrm>
          <a:prstGeom prst="rect">
            <a:avLst/>
          </a:prstGeom>
          <a:noFill/>
        </p:spPr>
        <p:txBody>
          <a:bodyPr wrap="square" rtlCol="0">
            <a:spAutoFit/>
          </a:bodyPr>
          <a:lstStyle/>
          <a:p>
            <a:r>
              <a:rPr lang="en-US" dirty="0"/>
              <a:t>All Races/Ethnicities</a:t>
            </a:r>
          </a:p>
        </p:txBody>
      </p:sp>
      <p:sp>
        <p:nvSpPr>
          <p:cNvPr id="5" name="TextBox 4">
            <a:extLst>
              <a:ext uri="{FF2B5EF4-FFF2-40B4-BE49-F238E27FC236}">
                <a16:creationId xmlns:a16="http://schemas.microsoft.com/office/drawing/2014/main" id="{D2ADC9CA-532D-4EDD-9AF1-5BADB7CDC566}"/>
              </a:ext>
            </a:extLst>
          </p:cNvPr>
          <p:cNvSpPr txBox="1"/>
          <p:nvPr/>
        </p:nvSpPr>
        <p:spPr>
          <a:xfrm>
            <a:off x="891468" y="5206251"/>
            <a:ext cx="2907101" cy="646331"/>
          </a:xfrm>
          <a:prstGeom prst="rect">
            <a:avLst/>
          </a:prstGeom>
          <a:noFill/>
        </p:spPr>
        <p:txBody>
          <a:bodyPr wrap="square" rtlCol="0">
            <a:spAutoFit/>
          </a:bodyPr>
          <a:lstStyle/>
          <a:p>
            <a:pPr algn="ctr"/>
            <a:r>
              <a:rPr lang="en-US" dirty="0"/>
              <a:t>State Total Remediation</a:t>
            </a:r>
          </a:p>
          <a:p>
            <a:pPr algn="ctr"/>
            <a:r>
              <a:rPr lang="en-US" dirty="0"/>
              <a:t>English 10%</a:t>
            </a:r>
          </a:p>
        </p:txBody>
      </p:sp>
      <p:pic>
        <p:nvPicPr>
          <p:cNvPr id="6" name="Picture 5">
            <a:extLst>
              <a:ext uri="{FF2B5EF4-FFF2-40B4-BE49-F238E27FC236}">
                <a16:creationId xmlns:a16="http://schemas.microsoft.com/office/drawing/2014/main" id="{5F22C1B6-EB7D-497C-8DA9-AEFB773669C0}"/>
              </a:ext>
            </a:extLst>
          </p:cNvPr>
          <p:cNvPicPr>
            <a:picLocks noChangeAspect="1"/>
          </p:cNvPicPr>
          <p:nvPr/>
        </p:nvPicPr>
        <p:blipFill>
          <a:blip r:embed="rId2"/>
          <a:stretch>
            <a:fillRect/>
          </a:stretch>
        </p:blipFill>
        <p:spPr>
          <a:xfrm>
            <a:off x="4099588" y="8627"/>
            <a:ext cx="6243483" cy="6791428"/>
          </a:xfrm>
          <a:prstGeom prst="rect">
            <a:avLst/>
          </a:prstGeom>
        </p:spPr>
      </p:pic>
      <p:sp>
        <p:nvSpPr>
          <p:cNvPr id="7" name="TextBox 6">
            <a:extLst>
              <a:ext uri="{FF2B5EF4-FFF2-40B4-BE49-F238E27FC236}">
                <a16:creationId xmlns:a16="http://schemas.microsoft.com/office/drawing/2014/main" id="{19FB2BDB-95F7-4001-9345-C9C4CC62634C}"/>
              </a:ext>
            </a:extLst>
          </p:cNvPr>
          <p:cNvSpPr txBox="1"/>
          <p:nvPr/>
        </p:nvSpPr>
        <p:spPr>
          <a:xfrm>
            <a:off x="833460" y="3984508"/>
            <a:ext cx="3023118" cy="1200329"/>
          </a:xfrm>
          <a:prstGeom prst="rect">
            <a:avLst/>
          </a:prstGeom>
          <a:noFill/>
        </p:spPr>
        <p:txBody>
          <a:bodyPr wrap="square" rtlCol="0">
            <a:spAutoFit/>
          </a:bodyPr>
          <a:lstStyle/>
          <a:p>
            <a:pPr algn="ctr"/>
            <a:r>
              <a:rPr lang="en-US" dirty="0">
                <a:solidFill>
                  <a:schemeClr val="accent2">
                    <a:lumMod val="50000"/>
                  </a:schemeClr>
                </a:solidFill>
              </a:rPr>
              <a:t>Percent of High School Graduates from the county who Enrolled in Remedial English.</a:t>
            </a:r>
          </a:p>
        </p:txBody>
      </p:sp>
      <p:cxnSp>
        <p:nvCxnSpPr>
          <p:cNvPr id="9" name="Straight Arrow Connector 8">
            <a:extLst>
              <a:ext uri="{FF2B5EF4-FFF2-40B4-BE49-F238E27FC236}">
                <a16:creationId xmlns:a16="http://schemas.microsoft.com/office/drawing/2014/main" id="{535DCE25-BB8F-489E-A113-0EC965E06DCD}"/>
              </a:ext>
            </a:extLst>
          </p:cNvPr>
          <p:cNvCxnSpPr/>
          <p:nvPr/>
        </p:nvCxnSpPr>
        <p:spPr>
          <a:xfrm flipH="1">
            <a:off x="8182303" y="1340069"/>
            <a:ext cx="614856" cy="394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FCAB1B-A3FC-49E3-AA1B-0CF628611C21}"/>
              </a:ext>
            </a:extLst>
          </p:cNvPr>
          <p:cNvSpPr txBox="1"/>
          <p:nvPr/>
        </p:nvSpPr>
        <p:spPr>
          <a:xfrm>
            <a:off x="8797159" y="1146248"/>
            <a:ext cx="767020" cy="369332"/>
          </a:xfrm>
          <a:prstGeom prst="rect">
            <a:avLst/>
          </a:prstGeom>
          <a:noFill/>
        </p:spPr>
        <p:txBody>
          <a:bodyPr wrap="square" rtlCol="0">
            <a:spAutoFit/>
          </a:bodyPr>
          <a:lstStyle/>
          <a:p>
            <a:r>
              <a:rPr lang="en-US" dirty="0"/>
              <a:t>2/72</a:t>
            </a:r>
          </a:p>
        </p:txBody>
      </p:sp>
      <p:cxnSp>
        <p:nvCxnSpPr>
          <p:cNvPr id="11" name="Straight Arrow Connector 10">
            <a:extLst>
              <a:ext uri="{FF2B5EF4-FFF2-40B4-BE49-F238E27FC236}">
                <a16:creationId xmlns:a16="http://schemas.microsoft.com/office/drawing/2014/main" id="{6941FA20-7F7B-4C73-94AC-637A94FE2434}"/>
              </a:ext>
            </a:extLst>
          </p:cNvPr>
          <p:cNvCxnSpPr>
            <a:cxnSpLocks/>
          </p:cNvCxnSpPr>
          <p:nvPr/>
        </p:nvCxnSpPr>
        <p:spPr>
          <a:xfrm flipH="1">
            <a:off x="7625255" y="2033752"/>
            <a:ext cx="1171904" cy="288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EAF2A08-4860-4244-82B4-420ABC197FA5}"/>
              </a:ext>
            </a:extLst>
          </p:cNvPr>
          <p:cNvSpPr txBox="1"/>
          <p:nvPr/>
        </p:nvSpPr>
        <p:spPr>
          <a:xfrm>
            <a:off x="8797159" y="1808627"/>
            <a:ext cx="767020" cy="369332"/>
          </a:xfrm>
          <a:prstGeom prst="rect">
            <a:avLst/>
          </a:prstGeom>
          <a:noFill/>
        </p:spPr>
        <p:txBody>
          <a:bodyPr wrap="square" rtlCol="0">
            <a:spAutoFit/>
          </a:bodyPr>
          <a:lstStyle/>
          <a:p>
            <a:r>
              <a:rPr lang="en-US" dirty="0"/>
              <a:t>2/49</a:t>
            </a:r>
          </a:p>
        </p:txBody>
      </p:sp>
      <p:sp>
        <p:nvSpPr>
          <p:cNvPr id="14" name="TextBox 13">
            <a:extLst>
              <a:ext uri="{FF2B5EF4-FFF2-40B4-BE49-F238E27FC236}">
                <a16:creationId xmlns:a16="http://schemas.microsoft.com/office/drawing/2014/main" id="{8A751D7C-0F30-4DDE-8E92-B2086ECF63F9}"/>
              </a:ext>
            </a:extLst>
          </p:cNvPr>
          <p:cNvSpPr txBox="1"/>
          <p:nvPr/>
        </p:nvSpPr>
        <p:spPr>
          <a:xfrm>
            <a:off x="3473068" y="2580753"/>
            <a:ext cx="767020" cy="369332"/>
          </a:xfrm>
          <a:prstGeom prst="rect">
            <a:avLst/>
          </a:prstGeom>
          <a:noFill/>
        </p:spPr>
        <p:txBody>
          <a:bodyPr wrap="square" rtlCol="0">
            <a:spAutoFit/>
          </a:bodyPr>
          <a:lstStyle/>
          <a:p>
            <a:r>
              <a:rPr lang="en-US" dirty="0"/>
              <a:t>12/25</a:t>
            </a:r>
          </a:p>
        </p:txBody>
      </p:sp>
      <p:cxnSp>
        <p:nvCxnSpPr>
          <p:cNvPr id="15" name="Straight Arrow Connector 14">
            <a:extLst>
              <a:ext uri="{FF2B5EF4-FFF2-40B4-BE49-F238E27FC236}">
                <a16:creationId xmlns:a16="http://schemas.microsoft.com/office/drawing/2014/main" id="{054C958A-9BF8-4647-87FF-E1AFAA230270}"/>
              </a:ext>
            </a:extLst>
          </p:cNvPr>
          <p:cNvCxnSpPr>
            <a:cxnSpLocks/>
          </p:cNvCxnSpPr>
          <p:nvPr/>
        </p:nvCxnSpPr>
        <p:spPr>
          <a:xfrm>
            <a:off x="4182079" y="2838696"/>
            <a:ext cx="214306" cy="222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68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F5337C-3546-4BFE-860E-5B3EB7B7A414}"/>
              </a:ext>
            </a:extLst>
          </p:cNvPr>
          <p:cNvSpPr txBox="1"/>
          <p:nvPr/>
        </p:nvSpPr>
        <p:spPr>
          <a:xfrm>
            <a:off x="388188" y="508958"/>
            <a:ext cx="3761118" cy="20313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2020-2021</a:t>
            </a:r>
          </a:p>
          <a:p>
            <a:pPr algn="ctr"/>
            <a:r>
              <a:rPr lang="en-US" b="1" dirty="0">
                <a:latin typeface="Arial" panose="020B0604020202020204" pitchFamily="34" charset="0"/>
                <a:cs typeface="Arial" panose="020B0604020202020204" pitchFamily="34" charset="0"/>
              </a:rPr>
              <a:t>High School Graduates</a:t>
            </a:r>
          </a:p>
          <a:p>
            <a:pPr algn="ctr"/>
            <a:r>
              <a:rPr lang="en-US" b="1" dirty="0">
                <a:latin typeface="Arial" panose="020B0604020202020204" pitchFamily="34" charset="0"/>
                <a:cs typeface="Arial" panose="020B0604020202020204" pitchFamily="34" charset="0"/>
              </a:rPr>
              <a:t>Who Enrolled in </a:t>
            </a:r>
          </a:p>
          <a:p>
            <a:pPr algn="ctr"/>
            <a:r>
              <a:rPr lang="en-US" b="1" dirty="0">
                <a:latin typeface="Arial" panose="020B0604020202020204" pitchFamily="34" charset="0"/>
                <a:cs typeface="Arial" panose="020B0604020202020204" pitchFamily="34" charset="0"/>
              </a:rPr>
              <a:t>Alabama Public Institutions</a:t>
            </a:r>
          </a:p>
          <a:p>
            <a:pPr algn="ctr"/>
            <a:r>
              <a:rPr lang="en-US" b="1" dirty="0">
                <a:latin typeface="Arial" panose="020B0604020202020204" pitchFamily="34" charset="0"/>
                <a:cs typeface="Arial" panose="020B0604020202020204" pitchFamily="34" charset="0"/>
              </a:rPr>
              <a:t>Fall 2021</a:t>
            </a:r>
          </a:p>
          <a:p>
            <a:pPr algn="ctr"/>
            <a:r>
              <a:rPr lang="en-US" b="1" dirty="0">
                <a:latin typeface="Arial" panose="020B0604020202020204" pitchFamily="34" charset="0"/>
                <a:cs typeface="Arial" panose="020B0604020202020204" pitchFamily="34" charset="0"/>
              </a:rPr>
              <a:t>and were </a:t>
            </a:r>
            <a:r>
              <a:rPr lang="en-US" b="1" dirty="0">
                <a:solidFill>
                  <a:srgbClr val="0070C0"/>
                </a:solidFill>
                <a:latin typeface="Arial" panose="020B0604020202020204" pitchFamily="34" charset="0"/>
                <a:cs typeface="Arial" panose="020B0604020202020204" pitchFamily="34" charset="0"/>
              </a:rPr>
              <a:t>Enrolled in</a:t>
            </a:r>
          </a:p>
          <a:p>
            <a:pPr algn="ctr"/>
            <a:r>
              <a:rPr lang="en-US" b="1" dirty="0">
                <a:solidFill>
                  <a:srgbClr val="0070C0"/>
                </a:solidFill>
                <a:latin typeface="Arial" panose="020B0604020202020204" pitchFamily="34" charset="0"/>
                <a:cs typeface="Arial" panose="020B0604020202020204" pitchFamily="34" charset="0"/>
              </a:rPr>
              <a:t>Remedial English</a:t>
            </a:r>
          </a:p>
        </p:txBody>
      </p:sp>
      <p:sp>
        <p:nvSpPr>
          <p:cNvPr id="4" name="TextBox 3">
            <a:extLst>
              <a:ext uri="{FF2B5EF4-FFF2-40B4-BE49-F238E27FC236}">
                <a16:creationId xmlns:a16="http://schemas.microsoft.com/office/drawing/2014/main" id="{2EF406F3-B829-4718-A74E-25F0ACE92448}"/>
              </a:ext>
            </a:extLst>
          </p:cNvPr>
          <p:cNvSpPr txBox="1"/>
          <p:nvPr/>
        </p:nvSpPr>
        <p:spPr>
          <a:xfrm>
            <a:off x="1354698" y="2838696"/>
            <a:ext cx="1828098" cy="369332"/>
          </a:xfrm>
          <a:prstGeom prst="rect">
            <a:avLst/>
          </a:prstGeom>
          <a:noFill/>
        </p:spPr>
        <p:txBody>
          <a:bodyPr wrap="square" rtlCol="0">
            <a:spAutoFit/>
          </a:bodyPr>
          <a:lstStyle/>
          <a:p>
            <a:r>
              <a:rPr lang="en-US" dirty="0"/>
              <a:t>Remedial English</a:t>
            </a:r>
          </a:p>
        </p:txBody>
      </p:sp>
      <p:sp>
        <p:nvSpPr>
          <p:cNvPr id="5" name="TextBox 4">
            <a:extLst>
              <a:ext uri="{FF2B5EF4-FFF2-40B4-BE49-F238E27FC236}">
                <a16:creationId xmlns:a16="http://schemas.microsoft.com/office/drawing/2014/main" id="{71FC6980-FF34-4027-8072-CC5321BB97E2}"/>
              </a:ext>
            </a:extLst>
          </p:cNvPr>
          <p:cNvSpPr txBox="1"/>
          <p:nvPr/>
        </p:nvSpPr>
        <p:spPr>
          <a:xfrm>
            <a:off x="1184197" y="3316763"/>
            <a:ext cx="2169100" cy="369332"/>
          </a:xfrm>
          <a:prstGeom prst="rect">
            <a:avLst/>
          </a:prstGeom>
          <a:noFill/>
        </p:spPr>
        <p:txBody>
          <a:bodyPr wrap="square" rtlCol="0">
            <a:spAutoFit/>
          </a:bodyPr>
          <a:lstStyle/>
          <a:p>
            <a:r>
              <a:rPr lang="en-US" dirty="0"/>
              <a:t>All Races/Ethnicities</a:t>
            </a:r>
          </a:p>
        </p:txBody>
      </p:sp>
      <p:sp>
        <p:nvSpPr>
          <p:cNvPr id="7" name="TextBox 6">
            <a:extLst>
              <a:ext uri="{FF2B5EF4-FFF2-40B4-BE49-F238E27FC236}">
                <a16:creationId xmlns:a16="http://schemas.microsoft.com/office/drawing/2014/main" id="{73686F9E-44D6-4506-A670-0E85FAAF7F3C}"/>
              </a:ext>
            </a:extLst>
          </p:cNvPr>
          <p:cNvSpPr txBox="1"/>
          <p:nvPr/>
        </p:nvSpPr>
        <p:spPr>
          <a:xfrm>
            <a:off x="889620" y="4000910"/>
            <a:ext cx="2758254" cy="923330"/>
          </a:xfrm>
          <a:prstGeom prst="rect">
            <a:avLst/>
          </a:prstGeom>
          <a:noFill/>
        </p:spPr>
        <p:txBody>
          <a:bodyPr wrap="square" rtlCol="0">
            <a:spAutoFit/>
          </a:bodyPr>
          <a:lstStyle/>
          <a:p>
            <a:pPr algn="ctr"/>
            <a:r>
              <a:rPr lang="en-US" dirty="0">
                <a:solidFill>
                  <a:srgbClr val="0070C0"/>
                </a:solidFill>
              </a:rPr>
              <a:t>Remedial English of County  divided by State total Remedial English</a:t>
            </a:r>
          </a:p>
        </p:txBody>
      </p:sp>
      <p:pic>
        <p:nvPicPr>
          <p:cNvPr id="2" name="Picture 1">
            <a:extLst>
              <a:ext uri="{FF2B5EF4-FFF2-40B4-BE49-F238E27FC236}">
                <a16:creationId xmlns:a16="http://schemas.microsoft.com/office/drawing/2014/main" id="{9ED69D67-423D-486E-8FE2-338050391BB3}"/>
              </a:ext>
            </a:extLst>
          </p:cNvPr>
          <p:cNvPicPr>
            <a:picLocks noChangeAspect="1"/>
          </p:cNvPicPr>
          <p:nvPr/>
        </p:nvPicPr>
        <p:blipFill>
          <a:blip r:embed="rId2"/>
          <a:stretch>
            <a:fillRect/>
          </a:stretch>
        </p:blipFill>
        <p:spPr>
          <a:xfrm>
            <a:off x="4059141" y="0"/>
            <a:ext cx="6316579" cy="6858000"/>
          </a:xfrm>
          <a:prstGeom prst="rect">
            <a:avLst/>
          </a:prstGeom>
        </p:spPr>
      </p:pic>
      <p:cxnSp>
        <p:nvCxnSpPr>
          <p:cNvPr id="8" name="Straight Arrow Connector 7">
            <a:extLst>
              <a:ext uri="{FF2B5EF4-FFF2-40B4-BE49-F238E27FC236}">
                <a16:creationId xmlns:a16="http://schemas.microsoft.com/office/drawing/2014/main" id="{76A25BA2-0DDC-4258-9F5E-6DBB73FC471C}"/>
              </a:ext>
            </a:extLst>
          </p:cNvPr>
          <p:cNvCxnSpPr>
            <a:cxnSpLocks/>
          </p:cNvCxnSpPr>
          <p:nvPr/>
        </p:nvCxnSpPr>
        <p:spPr>
          <a:xfrm flipH="1">
            <a:off x="6597869" y="1340069"/>
            <a:ext cx="2199290" cy="5990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4F457EB-AFD1-4DEA-9448-69E8CF7E1CE0}"/>
              </a:ext>
            </a:extLst>
          </p:cNvPr>
          <p:cNvSpPr txBox="1"/>
          <p:nvPr/>
        </p:nvSpPr>
        <p:spPr>
          <a:xfrm>
            <a:off x="8797159" y="1146248"/>
            <a:ext cx="1166648" cy="369332"/>
          </a:xfrm>
          <a:prstGeom prst="rect">
            <a:avLst/>
          </a:prstGeom>
          <a:noFill/>
        </p:spPr>
        <p:txBody>
          <a:bodyPr wrap="square" rtlCol="0">
            <a:spAutoFit/>
          </a:bodyPr>
          <a:lstStyle/>
          <a:p>
            <a:r>
              <a:rPr lang="en-US" dirty="0"/>
              <a:t>301/1991</a:t>
            </a:r>
          </a:p>
        </p:txBody>
      </p:sp>
    </p:spTree>
    <p:extLst>
      <p:ext uri="{BB962C8B-B14F-4D97-AF65-F5344CB8AC3E}">
        <p14:creationId xmlns:p14="http://schemas.microsoft.com/office/powerpoint/2010/main" val="4883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66B-2B49-4446-9756-21500993F576}"/>
              </a:ext>
            </a:extLst>
          </p:cNvPr>
          <p:cNvSpPr>
            <a:spLocks noGrp="1"/>
          </p:cNvSpPr>
          <p:nvPr>
            <p:ph type="title"/>
          </p:nvPr>
        </p:nvSpPr>
        <p:spPr/>
        <p:txBody>
          <a:bodyPr/>
          <a:lstStyle/>
          <a:p>
            <a:r>
              <a:rPr lang="en-US" b="1" dirty="0">
                <a:solidFill>
                  <a:srgbClr val="0070C0"/>
                </a:solidFill>
              </a:rPr>
              <a:t>Our Charge  </a:t>
            </a:r>
            <a:r>
              <a:rPr lang="en-US" dirty="0">
                <a:solidFill>
                  <a:srgbClr val="0070C0"/>
                </a:solidFill>
              </a:rPr>
              <a:t>(those of us in this room) </a:t>
            </a:r>
          </a:p>
        </p:txBody>
      </p:sp>
      <p:sp>
        <p:nvSpPr>
          <p:cNvPr id="3" name="Content Placeholder 2">
            <a:extLst>
              <a:ext uri="{FF2B5EF4-FFF2-40B4-BE49-F238E27FC236}">
                <a16:creationId xmlns:a16="http://schemas.microsoft.com/office/drawing/2014/main" id="{4987D60C-0DFA-42B9-A7C4-7DDC60892D1A}"/>
              </a:ext>
            </a:extLst>
          </p:cNvPr>
          <p:cNvSpPr>
            <a:spLocks noGrp="1"/>
          </p:cNvSpPr>
          <p:nvPr>
            <p:ph idx="1"/>
          </p:nvPr>
        </p:nvSpPr>
        <p:spPr>
          <a:xfrm>
            <a:off x="492210" y="1479635"/>
            <a:ext cx="11061357" cy="4834667"/>
          </a:xfrm>
        </p:spPr>
        <p:txBody>
          <a:bodyPr>
            <a:normAutofit fontScale="92500"/>
          </a:bodyPr>
          <a:lstStyle/>
          <a:p>
            <a:r>
              <a:rPr lang="en-US" dirty="0"/>
              <a:t>Continue Governor Ivey’s emphasis in improving Education and the Workforce. </a:t>
            </a:r>
          </a:p>
          <a:p>
            <a:pPr lvl="1"/>
            <a:r>
              <a:rPr lang="en-US" dirty="0"/>
              <a:t>Expand the state’s investment in Pre-K </a:t>
            </a:r>
          </a:p>
          <a:p>
            <a:pPr lvl="1"/>
            <a:r>
              <a:rPr lang="en-US" dirty="0"/>
              <a:t>Increase the number and percentage of students proficient in reading in the third grade</a:t>
            </a:r>
          </a:p>
          <a:p>
            <a:pPr lvl="1"/>
            <a:r>
              <a:rPr lang="en-US" dirty="0"/>
              <a:t>Increase student preparation for post-secondary education.</a:t>
            </a:r>
          </a:p>
          <a:p>
            <a:pPr lvl="1"/>
            <a:r>
              <a:rPr lang="en-US" dirty="0"/>
              <a:t>Reduce remediation rates in Math and English </a:t>
            </a:r>
          </a:p>
          <a:p>
            <a:pPr lvl="1"/>
            <a:r>
              <a:rPr lang="en-US" dirty="0"/>
              <a:t>Provide many options for citizens to prepare themselves for a quickly changing workforce </a:t>
            </a:r>
          </a:p>
          <a:p>
            <a:pPr lvl="1"/>
            <a:r>
              <a:rPr lang="en-US" dirty="0"/>
              <a:t>Integrate reading proficiency throughout elementary and secondary education.  </a:t>
            </a:r>
          </a:p>
          <a:p>
            <a:pPr lvl="1"/>
            <a:r>
              <a:rPr lang="en-US" dirty="0"/>
              <a:t>Increase state and local support for students as they move through the education system. </a:t>
            </a:r>
          </a:p>
          <a:p>
            <a:r>
              <a:rPr lang="en-US" dirty="0"/>
              <a:t>Commit to reducing rural poverty in our lifetime. </a:t>
            </a:r>
          </a:p>
          <a:p>
            <a:r>
              <a:rPr lang="en-US" dirty="0"/>
              <a:t>Build sustainable economies by improving workforce participation rates. </a:t>
            </a:r>
          </a:p>
        </p:txBody>
      </p:sp>
      <p:sp>
        <p:nvSpPr>
          <p:cNvPr id="7" name="TextBox 6">
            <a:extLst>
              <a:ext uri="{FF2B5EF4-FFF2-40B4-BE49-F238E27FC236}">
                <a16:creationId xmlns:a16="http://schemas.microsoft.com/office/drawing/2014/main" id="{7B55F8C6-3F39-4A6E-9051-CB327696E7B4}"/>
              </a:ext>
            </a:extLst>
          </p:cNvPr>
          <p:cNvSpPr txBox="1"/>
          <p:nvPr/>
        </p:nvSpPr>
        <p:spPr>
          <a:xfrm>
            <a:off x="714631" y="5469090"/>
            <a:ext cx="10616513" cy="492443"/>
          </a:xfrm>
          <a:prstGeom prst="rect">
            <a:avLst/>
          </a:prstGeom>
          <a:noFill/>
        </p:spPr>
        <p:txBody>
          <a:bodyPr wrap="square">
            <a:spAutoFit/>
          </a:bodyPr>
          <a:lstStyle/>
          <a:p>
            <a:r>
              <a:rPr lang="en-US" sz="2600" dirty="0">
                <a:solidFill>
                  <a:srgbClr val="FF0000"/>
                </a:solidFill>
              </a:rPr>
              <a:t>Improve student critical thinking skills and discernment of information.</a:t>
            </a:r>
          </a:p>
        </p:txBody>
      </p:sp>
    </p:spTree>
    <p:extLst>
      <p:ext uri="{BB962C8B-B14F-4D97-AF65-F5344CB8AC3E}">
        <p14:creationId xmlns:p14="http://schemas.microsoft.com/office/powerpoint/2010/main" val="401708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C7317-BB15-4CB6-9348-F6C5DB13A152}"/>
              </a:ext>
            </a:extLst>
          </p:cNvPr>
          <p:cNvSpPr>
            <a:spLocks noGrp="1"/>
          </p:cNvSpPr>
          <p:nvPr>
            <p:ph idx="1"/>
          </p:nvPr>
        </p:nvSpPr>
        <p:spPr>
          <a:xfrm>
            <a:off x="393133" y="932346"/>
            <a:ext cx="7576975" cy="5184247"/>
          </a:xfrm>
        </p:spPr>
        <p:txBody>
          <a:bodyPr>
            <a:normAutofit/>
          </a:bodyPr>
          <a:lstStyle/>
          <a:p>
            <a:r>
              <a:rPr lang="en-US" dirty="0"/>
              <a:t>…  gazing on the printed word, [we] call it God. </a:t>
            </a:r>
          </a:p>
          <a:p>
            <a:r>
              <a:rPr lang="en-US" dirty="0"/>
              <a:t>We think by compulsory education to free the average man from the darkness of literacy and ignorance.</a:t>
            </a:r>
          </a:p>
          <a:p>
            <a:r>
              <a:rPr lang="en-US" dirty="0"/>
              <a:t>We think to free him from his cunning exploiters, so he would be able to think for himself. But we have discovered the fallacy, He cannot think … </a:t>
            </a:r>
          </a:p>
          <a:p>
            <a:r>
              <a:rPr lang="en-US" dirty="0"/>
              <a:t>The exploiters once could only reach the illiterate directly, a slow and tedious task. Now thanks to education and the printed word, they are able to seduce the millions, where once they were only able to seduce hundreds. </a:t>
            </a:r>
          </a:p>
        </p:txBody>
      </p:sp>
      <p:pic>
        <p:nvPicPr>
          <p:cNvPr id="5" name="Picture 4">
            <a:extLst>
              <a:ext uri="{FF2B5EF4-FFF2-40B4-BE49-F238E27FC236}">
                <a16:creationId xmlns:a16="http://schemas.microsoft.com/office/drawing/2014/main" id="{91477EF7-9262-40CF-B7D8-B563BBC1D19B}"/>
              </a:ext>
            </a:extLst>
          </p:cNvPr>
          <p:cNvPicPr>
            <a:picLocks noChangeAspect="1"/>
          </p:cNvPicPr>
          <p:nvPr/>
        </p:nvPicPr>
        <p:blipFill>
          <a:blip r:embed="rId2"/>
          <a:stretch>
            <a:fillRect/>
          </a:stretch>
        </p:blipFill>
        <p:spPr>
          <a:xfrm>
            <a:off x="8217942" y="582060"/>
            <a:ext cx="3716138" cy="5693879"/>
          </a:xfrm>
          <a:prstGeom prst="rect">
            <a:avLst/>
          </a:prstGeom>
        </p:spPr>
      </p:pic>
    </p:spTree>
    <p:extLst>
      <p:ext uri="{BB962C8B-B14F-4D97-AF65-F5344CB8AC3E}">
        <p14:creationId xmlns:p14="http://schemas.microsoft.com/office/powerpoint/2010/main" val="752943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4399" y="-7034"/>
            <a:ext cx="9144000" cy="6858000"/>
          </a:xfrm>
          <a:prstGeom prst="rect">
            <a:avLst/>
          </a:prstGeom>
          <a:solidFill>
            <a:srgbClr val="3DAFFD"/>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0482" name="Text Box 2">
            <a:hlinkClick r:id="" action="ppaction://noaction"/>
          </p:cNvPr>
          <p:cNvSpPr txBox="1">
            <a:spLocks noChangeArrowheads="1"/>
          </p:cNvSpPr>
          <p:nvPr/>
        </p:nvSpPr>
        <p:spPr bwMode="auto">
          <a:xfrm>
            <a:off x="6203950" y="52388"/>
            <a:ext cx="4464050"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4400" b="1" dirty="0">
                <a:solidFill>
                  <a:schemeClr val="bg1"/>
                </a:solidFill>
                <a:latin typeface="Times New Roman" pitchFamily="18" charset="0"/>
              </a:rPr>
              <a:t>civic involvement</a:t>
            </a:r>
          </a:p>
        </p:txBody>
      </p:sp>
      <p:sp>
        <p:nvSpPr>
          <p:cNvPr id="20483" name="Text Box 3"/>
          <p:cNvSpPr txBox="1">
            <a:spLocks noChangeArrowheads="1"/>
          </p:cNvSpPr>
          <p:nvPr/>
        </p:nvSpPr>
        <p:spPr bwMode="auto">
          <a:xfrm>
            <a:off x="6438900" y="762001"/>
            <a:ext cx="3962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kumimoji="1" lang="en-US" altLang="en-US" sz="2400" b="1" dirty="0">
                <a:solidFill>
                  <a:schemeClr val="bg1"/>
                </a:solidFill>
              </a:rPr>
              <a:t>volunteer activity by education levels</a:t>
            </a:r>
          </a:p>
        </p:txBody>
      </p:sp>
      <p:sp>
        <p:nvSpPr>
          <p:cNvPr id="20485" name="Rectangle 5"/>
          <p:cNvSpPr>
            <a:spLocks noChangeArrowheads="1"/>
          </p:cNvSpPr>
          <p:nvPr/>
        </p:nvSpPr>
        <p:spPr bwMode="auto">
          <a:xfrm>
            <a:off x="2819400" y="1905000"/>
            <a:ext cx="7162800" cy="4038600"/>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0486" name="Line 6"/>
          <p:cNvSpPr>
            <a:spLocks noChangeShapeType="1"/>
          </p:cNvSpPr>
          <p:nvPr/>
        </p:nvSpPr>
        <p:spPr bwMode="auto">
          <a:xfrm>
            <a:off x="2819400" y="26860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487" name="Line 7"/>
          <p:cNvSpPr>
            <a:spLocks noChangeShapeType="1"/>
          </p:cNvSpPr>
          <p:nvPr/>
        </p:nvSpPr>
        <p:spPr bwMode="auto">
          <a:xfrm>
            <a:off x="2819400" y="34480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488" name="Line 8"/>
          <p:cNvSpPr>
            <a:spLocks noChangeShapeType="1"/>
          </p:cNvSpPr>
          <p:nvPr/>
        </p:nvSpPr>
        <p:spPr bwMode="auto">
          <a:xfrm>
            <a:off x="2800350" y="42862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489" name="Line 9"/>
          <p:cNvSpPr>
            <a:spLocks noChangeShapeType="1"/>
          </p:cNvSpPr>
          <p:nvPr/>
        </p:nvSpPr>
        <p:spPr bwMode="auto">
          <a:xfrm>
            <a:off x="2800350" y="51054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490" name="Text Box 10"/>
          <p:cNvSpPr txBox="1">
            <a:spLocks noChangeArrowheads="1"/>
          </p:cNvSpPr>
          <p:nvPr/>
        </p:nvSpPr>
        <p:spPr bwMode="auto">
          <a:xfrm>
            <a:off x="2209800" y="18288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50%</a:t>
            </a:r>
          </a:p>
        </p:txBody>
      </p:sp>
      <p:sp>
        <p:nvSpPr>
          <p:cNvPr id="20491" name="Text Box 11"/>
          <p:cNvSpPr txBox="1">
            <a:spLocks noChangeArrowheads="1"/>
          </p:cNvSpPr>
          <p:nvPr/>
        </p:nvSpPr>
        <p:spPr bwMode="auto">
          <a:xfrm>
            <a:off x="2190750" y="25146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40%</a:t>
            </a:r>
          </a:p>
        </p:txBody>
      </p:sp>
      <p:sp>
        <p:nvSpPr>
          <p:cNvPr id="20492" name="Text Box 12"/>
          <p:cNvSpPr txBox="1">
            <a:spLocks noChangeArrowheads="1"/>
          </p:cNvSpPr>
          <p:nvPr/>
        </p:nvSpPr>
        <p:spPr bwMode="auto">
          <a:xfrm>
            <a:off x="2152650" y="32956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30%</a:t>
            </a:r>
          </a:p>
        </p:txBody>
      </p:sp>
      <p:sp>
        <p:nvSpPr>
          <p:cNvPr id="20493" name="Text Box 13"/>
          <p:cNvSpPr txBox="1">
            <a:spLocks noChangeArrowheads="1"/>
          </p:cNvSpPr>
          <p:nvPr/>
        </p:nvSpPr>
        <p:spPr bwMode="auto">
          <a:xfrm>
            <a:off x="2171700" y="41148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20%</a:t>
            </a:r>
          </a:p>
        </p:txBody>
      </p:sp>
      <p:sp>
        <p:nvSpPr>
          <p:cNvPr id="20494" name="Text Box 14"/>
          <p:cNvSpPr txBox="1">
            <a:spLocks noChangeArrowheads="1"/>
          </p:cNvSpPr>
          <p:nvPr/>
        </p:nvSpPr>
        <p:spPr bwMode="auto">
          <a:xfrm>
            <a:off x="2152650" y="49530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10%</a:t>
            </a:r>
          </a:p>
        </p:txBody>
      </p:sp>
      <p:sp>
        <p:nvSpPr>
          <p:cNvPr id="20495" name="Text Box 15"/>
          <p:cNvSpPr txBox="1">
            <a:spLocks noChangeArrowheads="1"/>
          </p:cNvSpPr>
          <p:nvPr/>
        </p:nvSpPr>
        <p:spPr bwMode="auto">
          <a:xfrm>
            <a:off x="2133600" y="57340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0%</a:t>
            </a:r>
          </a:p>
        </p:txBody>
      </p:sp>
      <p:sp>
        <p:nvSpPr>
          <p:cNvPr id="230416" name="Rectangle 16"/>
          <p:cNvSpPr>
            <a:spLocks noChangeArrowheads="1"/>
          </p:cNvSpPr>
          <p:nvPr/>
        </p:nvSpPr>
        <p:spPr bwMode="auto">
          <a:xfrm>
            <a:off x="3200400" y="5105400"/>
            <a:ext cx="1219200" cy="8382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0417" name="Rectangle 17"/>
          <p:cNvSpPr>
            <a:spLocks noChangeArrowheads="1"/>
          </p:cNvSpPr>
          <p:nvPr/>
        </p:nvSpPr>
        <p:spPr bwMode="auto">
          <a:xfrm>
            <a:off x="4953000" y="4114800"/>
            <a:ext cx="1219200" cy="1828800"/>
          </a:xfrm>
          <a:prstGeom prst="rect">
            <a:avLst/>
          </a:prstGeom>
          <a:solidFill>
            <a:srgbClr val="990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0418" name="Rectangle 18"/>
          <p:cNvSpPr>
            <a:spLocks noChangeArrowheads="1"/>
          </p:cNvSpPr>
          <p:nvPr/>
        </p:nvSpPr>
        <p:spPr bwMode="auto">
          <a:xfrm>
            <a:off x="6667500" y="3124200"/>
            <a:ext cx="1219200" cy="2819400"/>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0419" name="Rectangle 19"/>
          <p:cNvSpPr>
            <a:spLocks noChangeArrowheads="1"/>
          </p:cNvSpPr>
          <p:nvPr/>
        </p:nvSpPr>
        <p:spPr bwMode="auto">
          <a:xfrm>
            <a:off x="8305800" y="2209800"/>
            <a:ext cx="1219200" cy="373380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0420" name="Text Box 20"/>
          <p:cNvSpPr txBox="1">
            <a:spLocks noChangeArrowheads="1"/>
          </p:cNvSpPr>
          <p:nvPr/>
        </p:nvSpPr>
        <p:spPr bwMode="auto">
          <a:xfrm>
            <a:off x="3124200" y="5105400"/>
            <a:ext cx="1371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rgbClr val="000000"/>
                </a:solidFill>
              </a:rPr>
              <a:t>Less Than High School Diploma</a:t>
            </a:r>
          </a:p>
        </p:txBody>
      </p:sp>
      <p:sp>
        <p:nvSpPr>
          <p:cNvPr id="230421" name="Text Box 21"/>
          <p:cNvSpPr txBox="1">
            <a:spLocks noChangeArrowheads="1"/>
          </p:cNvSpPr>
          <p:nvPr/>
        </p:nvSpPr>
        <p:spPr bwMode="auto">
          <a:xfrm>
            <a:off x="4876800" y="4152900"/>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High School Diploma</a:t>
            </a:r>
          </a:p>
        </p:txBody>
      </p:sp>
      <p:sp>
        <p:nvSpPr>
          <p:cNvPr id="230422" name="Text Box 22"/>
          <p:cNvSpPr txBox="1">
            <a:spLocks noChangeArrowheads="1"/>
          </p:cNvSpPr>
          <p:nvPr/>
        </p:nvSpPr>
        <p:spPr bwMode="auto">
          <a:xfrm>
            <a:off x="6591300" y="31242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Some College</a:t>
            </a:r>
          </a:p>
        </p:txBody>
      </p:sp>
      <p:sp>
        <p:nvSpPr>
          <p:cNvPr id="230423" name="Text Box 23"/>
          <p:cNvSpPr txBox="1">
            <a:spLocks noChangeArrowheads="1"/>
          </p:cNvSpPr>
          <p:nvPr/>
        </p:nvSpPr>
        <p:spPr bwMode="auto">
          <a:xfrm>
            <a:off x="8153400" y="22098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B.A. or Higher</a:t>
            </a:r>
          </a:p>
        </p:txBody>
      </p:sp>
      <p:sp>
        <p:nvSpPr>
          <p:cNvPr id="230424" name="Text Box 24"/>
          <p:cNvSpPr txBox="1">
            <a:spLocks noChangeArrowheads="1"/>
          </p:cNvSpPr>
          <p:nvPr/>
        </p:nvSpPr>
        <p:spPr bwMode="auto">
          <a:xfrm>
            <a:off x="3048000" y="4533901"/>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b="1" dirty="0">
                <a:solidFill>
                  <a:srgbClr val="000099"/>
                </a:solidFill>
              </a:rPr>
              <a:t>9.9%</a:t>
            </a:r>
            <a:br>
              <a:rPr lang="en-US" altLang="en-US" sz="1600" b="1" dirty="0">
                <a:solidFill>
                  <a:srgbClr val="000099"/>
                </a:solidFill>
              </a:rPr>
            </a:br>
            <a:r>
              <a:rPr lang="en-US" altLang="en-US" sz="1600" b="1" dirty="0">
                <a:solidFill>
                  <a:srgbClr val="000099"/>
                </a:solidFill>
              </a:rPr>
              <a:t>(48 hours)</a:t>
            </a:r>
          </a:p>
        </p:txBody>
      </p:sp>
      <p:sp>
        <p:nvSpPr>
          <p:cNvPr id="230425" name="Text Box 25"/>
          <p:cNvSpPr txBox="1">
            <a:spLocks noChangeArrowheads="1"/>
          </p:cNvSpPr>
          <p:nvPr/>
        </p:nvSpPr>
        <p:spPr bwMode="auto">
          <a:xfrm>
            <a:off x="4800600" y="3505201"/>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b="1" dirty="0">
                <a:solidFill>
                  <a:srgbClr val="000099"/>
                </a:solidFill>
              </a:rPr>
              <a:t>21.7%</a:t>
            </a:r>
            <a:br>
              <a:rPr lang="en-US" altLang="en-US" sz="1600" b="1" dirty="0">
                <a:solidFill>
                  <a:srgbClr val="000099"/>
                </a:solidFill>
              </a:rPr>
            </a:br>
            <a:r>
              <a:rPr lang="en-US" altLang="en-US" sz="1600" b="1" dirty="0">
                <a:solidFill>
                  <a:srgbClr val="000099"/>
                </a:solidFill>
              </a:rPr>
              <a:t>(48 hours)</a:t>
            </a:r>
          </a:p>
        </p:txBody>
      </p:sp>
      <p:sp>
        <p:nvSpPr>
          <p:cNvPr id="230426" name="Text Box 26"/>
          <p:cNvSpPr txBox="1">
            <a:spLocks noChangeArrowheads="1"/>
          </p:cNvSpPr>
          <p:nvPr/>
        </p:nvSpPr>
        <p:spPr bwMode="auto">
          <a:xfrm>
            <a:off x="6381750" y="2609851"/>
            <a:ext cx="1752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b="1" dirty="0">
                <a:solidFill>
                  <a:srgbClr val="000099"/>
                </a:solidFill>
              </a:rPr>
              <a:t>34.1%</a:t>
            </a:r>
            <a:br>
              <a:rPr lang="en-US" altLang="en-US" sz="1600" b="1" dirty="0">
                <a:solidFill>
                  <a:srgbClr val="000099"/>
                </a:solidFill>
              </a:rPr>
            </a:br>
            <a:r>
              <a:rPr lang="en-US" altLang="en-US" sz="1600" b="1" dirty="0">
                <a:solidFill>
                  <a:srgbClr val="000099"/>
                </a:solidFill>
              </a:rPr>
              <a:t>(52 hours)</a:t>
            </a:r>
          </a:p>
        </p:txBody>
      </p:sp>
      <p:sp>
        <p:nvSpPr>
          <p:cNvPr id="230427" name="Text Box 27"/>
          <p:cNvSpPr txBox="1">
            <a:spLocks noChangeArrowheads="1"/>
          </p:cNvSpPr>
          <p:nvPr/>
        </p:nvSpPr>
        <p:spPr bwMode="auto">
          <a:xfrm>
            <a:off x="7867650" y="1885950"/>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b="1" dirty="0">
                <a:solidFill>
                  <a:srgbClr val="000099"/>
                </a:solidFill>
              </a:rPr>
              <a:t>45.6% (60 hours)</a:t>
            </a:r>
          </a:p>
        </p:txBody>
      </p:sp>
      <p:sp>
        <p:nvSpPr>
          <p:cNvPr id="20508" name="Text Box 28"/>
          <p:cNvSpPr txBox="1">
            <a:spLocks noChangeArrowheads="1"/>
          </p:cNvSpPr>
          <p:nvPr/>
        </p:nvSpPr>
        <p:spPr bwMode="auto">
          <a:xfrm rot="-5400000">
            <a:off x="628650" y="370205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dirty="0">
                <a:solidFill>
                  <a:schemeClr val="bg1"/>
                </a:solidFill>
              </a:rPr>
              <a:t>Percentage Volunteering</a:t>
            </a:r>
          </a:p>
        </p:txBody>
      </p:sp>
    </p:spTree>
    <p:extLst>
      <p:ext uri="{BB962C8B-B14F-4D97-AF65-F5344CB8AC3E}">
        <p14:creationId xmlns:p14="http://schemas.microsoft.com/office/powerpoint/2010/main" val="1986421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0416"/>
                                        </p:tgtEl>
                                        <p:attrNameLst>
                                          <p:attrName>style.visibility</p:attrName>
                                        </p:attrNameLst>
                                      </p:cBhvr>
                                      <p:to>
                                        <p:strVal val="visible"/>
                                      </p:to>
                                    </p:set>
                                    <p:animEffect transition="in" filter="wipe(down)">
                                      <p:cBhvr>
                                        <p:cTn id="7" dur="500"/>
                                        <p:tgtEl>
                                          <p:spTgt spid="23041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0420"/>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30424"/>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30417"/>
                                        </p:tgtEl>
                                        <p:attrNameLst>
                                          <p:attrName>style.visibility</p:attrName>
                                        </p:attrNameLst>
                                      </p:cBhvr>
                                      <p:to>
                                        <p:strVal val="visible"/>
                                      </p:to>
                                    </p:set>
                                    <p:animEffect transition="in" filter="wipe(down)">
                                      <p:cBhvr>
                                        <p:cTn id="17" dur="500"/>
                                        <p:tgtEl>
                                          <p:spTgt spid="23041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30421"/>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30425"/>
                                        </p:tgtEl>
                                        <p:attrNameLst>
                                          <p:attrName>style.visibility</p:attrName>
                                        </p:attrNameLst>
                                      </p:cBhvr>
                                      <p:to>
                                        <p:strVal val="visible"/>
                                      </p:to>
                                    </p:set>
                                  </p:childTnLst>
                                </p:cTn>
                              </p:par>
                            </p:childTnLst>
                          </p:cTn>
                        </p:par>
                        <p:par>
                          <p:cTn id="24" fill="hold" nodeType="after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230418"/>
                                        </p:tgtEl>
                                        <p:attrNameLst>
                                          <p:attrName>style.visibility</p:attrName>
                                        </p:attrNameLst>
                                      </p:cBhvr>
                                      <p:to>
                                        <p:strVal val="visible"/>
                                      </p:to>
                                    </p:set>
                                    <p:animEffect transition="in" filter="wipe(down)">
                                      <p:cBhvr>
                                        <p:cTn id="27" dur="500"/>
                                        <p:tgtEl>
                                          <p:spTgt spid="230418"/>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230422"/>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230426"/>
                                        </p:tgtEl>
                                        <p:attrNameLst>
                                          <p:attrName>style.visibility</p:attrName>
                                        </p:attrNameLst>
                                      </p:cBhvr>
                                      <p:to>
                                        <p:strVal val="visible"/>
                                      </p:to>
                                    </p:set>
                                  </p:childTnLst>
                                </p:cTn>
                              </p:par>
                            </p:childTnLst>
                          </p:cTn>
                        </p:par>
                        <p:par>
                          <p:cTn id="34" fill="hold" nodeType="afterGroup">
                            <p:stCondLst>
                              <p:cond delay="1500"/>
                            </p:stCondLst>
                            <p:childTnLst>
                              <p:par>
                                <p:cTn id="35" presetID="22" presetClass="entr" presetSubtype="4" fill="hold" grpId="0" nodeType="afterEffect">
                                  <p:stCondLst>
                                    <p:cond delay="0"/>
                                  </p:stCondLst>
                                  <p:childTnLst>
                                    <p:set>
                                      <p:cBhvr>
                                        <p:cTn id="36" dur="1" fill="hold">
                                          <p:stCondLst>
                                            <p:cond delay="0"/>
                                          </p:stCondLst>
                                        </p:cTn>
                                        <p:tgtEl>
                                          <p:spTgt spid="230419"/>
                                        </p:tgtEl>
                                        <p:attrNameLst>
                                          <p:attrName>style.visibility</p:attrName>
                                        </p:attrNameLst>
                                      </p:cBhvr>
                                      <p:to>
                                        <p:strVal val="visible"/>
                                      </p:to>
                                    </p:set>
                                    <p:animEffect transition="in" filter="wipe(down)">
                                      <p:cBhvr>
                                        <p:cTn id="37" dur="500"/>
                                        <p:tgtEl>
                                          <p:spTgt spid="230419"/>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30423"/>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30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16" grpId="0" animBg="1"/>
      <p:bldP spid="230417" grpId="0" animBg="1"/>
      <p:bldP spid="230418" grpId="0" animBg="1"/>
      <p:bldP spid="230419" grpId="0" animBg="1"/>
      <p:bldP spid="230420" grpId="0"/>
      <p:bldP spid="230421" grpId="0"/>
      <p:bldP spid="230422" grpId="0"/>
      <p:bldP spid="230423" grpId="0"/>
      <p:bldP spid="230424" grpId="0"/>
      <p:bldP spid="230425" grpId="0"/>
      <p:bldP spid="230426" grpId="0"/>
      <p:bldP spid="2304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300" y="-9525"/>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6" name="Rectangle 2"/>
          <p:cNvSpPr>
            <a:spLocks noChangeArrowheads="1"/>
          </p:cNvSpPr>
          <p:nvPr/>
        </p:nvSpPr>
        <p:spPr bwMode="auto">
          <a:xfrm>
            <a:off x="5829300" y="769938"/>
            <a:ext cx="5143500" cy="819150"/>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1" hangingPunct="1"/>
            <a:r>
              <a:rPr lang="en-US" altLang="en-US" sz="2800" dirty="0">
                <a:solidFill>
                  <a:schemeClr val="bg1"/>
                </a:solidFill>
              </a:rPr>
              <a:t>blood donation by </a:t>
            </a:r>
            <a:br>
              <a:rPr lang="en-US" altLang="en-US" sz="2800" dirty="0">
                <a:solidFill>
                  <a:schemeClr val="bg1"/>
                </a:solidFill>
              </a:rPr>
            </a:br>
            <a:r>
              <a:rPr lang="en-US" altLang="en-US" sz="2800" dirty="0">
                <a:solidFill>
                  <a:schemeClr val="bg1"/>
                </a:solidFill>
              </a:rPr>
              <a:t>education level</a:t>
            </a:r>
            <a:br>
              <a:rPr lang="en-US" altLang="en-US" sz="2800" dirty="0">
                <a:solidFill>
                  <a:schemeClr val="bg1"/>
                </a:solidFill>
              </a:rPr>
            </a:br>
            <a:endParaRPr lang="en-US" altLang="en-US" sz="2000" dirty="0">
              <a:solidFill>
                <a:schemeClr val="bg1"/>
              </a:solidFill>
            </a:endParaRPr>
          </a:p>
        </p:txBody>
      </p:sp>
      <p:sp>
        <p:nvSpPr>
          <p:cNvPr id="21508" name="Rectangle 4"/>
          <p:cNvSpPr>
            <a:spLocks noChangeArrowheads="1"/>
          </p:cNvSpPr>
          <p:nvPr/>
        </p:nvSpPr>
        <p:spPr bwMode="auto">
          <a:xfrm>
            <a:off x="2781300" y="2019300"/>
            <a:ext cx="7162800" cy="4038600"/>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1509" name="Line 5"/>
          <p:cNvSpPr>
            <a:spLocks noChangeShapeType="1"/>
          </p:cNvSpPr>
          <p:nvPr/>
        </p:nvSpPr>
        <p:spPr bwMode="auto">
          <a:xfrm>
            <a:off x="2781300" y="28003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10" name="Line 6"/>
          <p:cNvSpPr>
            <a:spLocks noChangeShapeType="1"/>
          </p:cNvSpPr>
          <p:nvPr/>
        </p:nvSpPr>
        <p:spPr bwMode="auto">
          <a:xfrm>
            <a:off x="2781300" y="35623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11" name="Line 7"/>
          <p:cNvSpPr>
            <a:spLocks noChangeShapeType="1"/>
          </p:cNvSpPr>
          <p:nvPr/>
        </p:nvSpPr>
        <p:spPr bwMode="auto">
          <a:xfrm>
            <a:off x="2762250" y="44005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12" name="Line 8"/>
          <p:cNvSpPr>
            <a:spLocks noChangeShapeType="1"/>
          </p:cNvSpPr>
          <p:nvPr/>
        </p:nvSpPr>
        <p:spPr bwMode="auto">
          <a:xfrm>
            <a:off x="2762250" y="52197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13" name="Text Box 9"/>
          <p:cNvSpPr txBox="1">
            <a:spLocks noChangeArrowheads="1"/>
          </p:cNvSpPr>
          <p:nvPr/>
        </p:nvSpPr>
        <p:spPr bwMode="auto">
          <a:xfrm>
            <a:off x="2152650" y="26289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20%</a:t>
            </a:r>
          </a:p>
        </p:txBody>
      </p:sp>
      <p:sp>
        <p:nvSpPr>
          <p:cNvPr id="21514" name="Text Box 10"/>
          <p:cNvSpPr txBox="1">
            <a:spLocks noChangeArrowheads="1"/>
          </p:cNvSpPr>
          <p:nvPr/>
        </p:nvSpPr>
        <p:spPr bwMode="auto">
          <a:xfrm>
            <a:off x="2114550" y="34099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15%</a:t>
            </a:r>
          </a:p>
        </p:txBody>
      </p:sp>
      <p:sp>
        <p:nvSpPr>
          <p:cNvPr id="21515" name="Text Box 11"/>
          <p:cNvSpPr txBox="1">
            <a:spLocks noChangeArrowheads="1"/>
          </p:cNvSpPr>
          <p:nvPr/>
        </p:nvSpPr>
        <p:spPr bwMode="auto">
          <a:xfrm>
            <a:off x="2133600" y="42291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10%</a:t>
            </a:r>
          </a:p>
        </p:txBody>
      </p:sp>
      <p:sp>
        <p:nvSpPr>
          <p:cNvPr id="21516" name="Text Box 12"/>
          <p:cNvSpPr txBox="1">
            <a:spLocks noChangeArrowheads="1"/>
          </p:cNvSpPr>
          <p:nvPr/>
        </p:nvSpPr>
        <p:spPr bwMode="auto">
          <a:xfrm>
            <a:off x="2114550" y="50673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5%</a:t>
            </a:r>
          </a:p>
        </p:txBody>
      </p:sp>
      <p:sp>
        <p:nvSpPr>
          <p:cNvPr id="21517" name="Text Box 13"/>
          <p:cNvSpPr txBox="1">
            <a:spLocks noChangeArrowheads="1"/>
          </p:cNvSpPr>
          <p:nvPr/>
        </p:nvSpPr>
        <p:spPr bwMode="auto">
          <a:xfrm>
            <a:off x="2095500" y="58483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0%</a:t>
            </a:r>
          </a:p>
        </p:txBody>
      </p:sp>
      <p:sp>
        <p:nvSpPr>
          <p:cNvPr id="232462" name="Rectangle 14"/>
          <p:cNvSpPr>
            <a:spLocks noChangeArrowheads="1"/>
          </p:cNvSpPr>
          <p:nvPr/>
        </p:nvSpPr>
        <p:spPr bwMode="auto">
          <a:xfrm>
            <a:off x="3162300" y="4991100"/>
            <a:ext cx="1219200" cy="10668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2463" name="Rectangle 15"/>
          <p:cNvSpPr>
            <a:spLocks noChangeArrowheads="1"/>
          </p:cNvSpPr>
          <p:nvPr/>
        </p:nvSpPr>
        <p:spPr bwMode="auto">
          <a:xfrm>
            <a:off x="4914900" y="4152900"/>
            <a:ext cx="1219200" cy="1905000"/>
          </a:xfrm>
          <a:prstGeom prst="rect">
            <a:avLst/>
          </a:prstGeom>
          <a:solidFill>
            <a:srgbClr val="990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2464" name="Rectangle 16"/>
          <p:cNvSpPr>
            <a:spLocks noChangeArrowheads="1"/>
          </p:cNvSpPr>
          <p:nvPr/>
        </p:nvSpPr>
        <p:spPr bwMode="auto">
          <a:xfrm>
            <a:off x="6629400" y="3771900"/>
            <a:ext cx="1219200" cy="2286000"/>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2465" name="Rectangle 17"/>
          <p:cNvSpPr>
            <a:spLocks noChangeArrowheads="1"/>
          </p:cNvSpPr>
          <p:nvPr/>
        </p:nvSpPr>
        <p:spPr bwMode="auto">
          <a:xfrm>
            <a:off x="8267700" y="3162300"/>
            <a:ext cx="1219200" cy="289560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2466" name="Text Box 18"/>
          <p:cNvSpPr txBox="1">
            <a:spLocks noChangeArrowheads="1"/>
          </p:cNvSpPr>
          <p:nvPr/>
        </p:nvSpPr>
        <p:spPr bwMode="auto">
          <a:xfrm>
            <a:off x="3086100" y="5067300"/>
            <a:ext cx="1371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rgbClr val="000000"/>
                </a:solidFill>
              </a:rPr>
              <a:t>Less Than High School Diploma</a:t>
            </a:r>
          </a:p>
        </p:txBody>
      </p:sp>
      <p:sp>
        <p:nvSpPr>
          <p:cNvPr id="232467" name="Text Box 19"/>
          <p:cNvSpPr txBox="1">
            <a:spLocks noChangeArrowheads="1"/>
          </p:cNvSpPr>
          <p:nvPr/>
        </p:nvSpPr>
        <p:spPr bwMode="auto">
          <a:xfrm>
            <a:off x="4838700" y="4210050"/>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High School Diploma</a:t>
            </a:r>
          </a:p>
        </p:txBody>
      </p:sp>
      <p:sp>
        <p:nvSpPr>
          <p:cNvPr id="232468" name="Text Box 20"/>
          <p:cNvSpPr txBox="1">
            <a:spLocks noChangeArrowheads="1"/>
          </p:cNvSpPr>
          <p:nvPr/>
        </p:nvSpPr>
        <p:spPr bwMode="auto">
          <a:xfrm>
            <a:off x="6553200" y="38481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Some College</a:t>
            </a:r>
          </a:p>
        </p:txBody>
      </p:sp>
      <p:sp>
        <p:nvSpPr>
          <p:cNvPr id="232469" name="Text Box 21"/>
          <p:cNvSpPr txBox="1">
            <a:spLocks noChangeArrowheads="1"/>
          </p:cNvSpPr>
          <p:nvPr/>
        </p:nvSpPr>
        <p:spPr bwMode="auto">
          <a:xfrm>
            <a:off x="8143875" y="32385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B.A. or Higher</a:t>
            </a:r>
          </a:p>
        </p:txBody>
      </p:sp>
      <p:sp>
        <p:nvSpPr>
          <p:cNvPr id="232470" name="Text Box 22"/>
          <p:cNvSpPr txBox="1">
            <a:spLocks noChangeArrowheads="1"/>
          </p:cNvSpPr>
          <p:nvPr/>
        </p:nvSpPr>
        <p:spPr bwMode="auto">
          <a:xfrm>
            <a:off x="3467100" y="46101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solidFill>
                  <a:srgbClr val="000099"/>
                </a:solidFill>
              </a:rPr>
              <a:t>6%</a:t>
            </a:r>
          </a:p>
        </p:txBody>
      </p:sp>
      <p:sp>
        <p:nvSpPr>
          <p:cNvPr id="232471" name="Text Box 23"/>
          <p:cNvSpPr txBox="1">
            <a:spLocks noChangeArrowheads="1"/>
          </p:cNvSpPr>
          <p:nvPr/>
        </p:nvSpPr>
        <p:spPr bwMode="auto">
          <a:xfrm>
            <a:off x="5219700" y="37719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solidFill>
                  <a:srgbClr val="000099"/>
                </a:solidFill>
              </a:rPr>
              <a:t>11%</a:t>
            </a:r>
          </a:p>
        </p:txBody>
      </p:sp>
      <p:sp>
        <p:nvSpPr>
          <p:cNvPr id="232472" name="Text Box 24"/>
          <p:cNvSpPr txBox="1">
            <a:spLocks noChangeArrowheads="1"/>
          </p:cNvSpPr>
          <p:nvPr/>
        </p:nvSpPr>
        <p:spPr bwMode="auto">
          <a:xfrm>
            <a:off x="6896100" y="33147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solidFill>
                  <a:srgbClr val="000099"/>
                </a:solidFill>
              </a:rPr>
              <a:t>13%</a:t>
            </a:r>
          </a:p>
        </p:txBody>
      </p:sp>
      <p:sp>
        <p:nvSpPr>
          <p:cNvPr id="232473" name="Text Box 25"/>
          <p:cNvSpPr txBox="1">
            <a:spLocks noChangeArrowheads="1"/>
          </p:cNvSpPr>
          <p:nvPr/>
        </p:nvSpPr>
        <p:spPr bwMode="auto">
          <a:xfrm>
            <a:off x="8572500" y="27813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solidFill>
                  <a:srgbClr val="000099"/>
                </a:solidFill>
              </a:rPr>
              <a:t>17%</a:t>
            </a:r>
          </a:p>
        </p:txBody>
      </p:sp>
      <p:sp>
        <p:nvSpPr>
          <p:cNvPr id="21530" name="Text Box 26"/>
          <p:cNvSpPr txBox="1">
            <a:spLocks noChangeArrowheads="1"/>
          </p:cNvSpPr>
          <p:nvPr/>
        </p:nvSpPr>
        <p:spPr bwMode="auto">
          <a:xfrm rot="-5400000">
            <a:off x="558007" y="3847307"/>
            <a:ext cx="2819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200" dirty="0">
                <a:solidFill>
                  <a:schemeClr val="bg1"/>
                </a:solidFill>
              </a:rPr>
              <a:t>Percentage Donating Blood</a:t>
            </a:r>
          </a:p>
        </p:txBody>
      </p:sp>
      <p:sp>
        <p:nvSpPr>
          <p:cNvPr id="21531" name="Text Box 27"/>
          <p:cNvSpPr txBox="1">
            <a:spLocks noChangeArrowheads="1"/>
          </p:cNvSpPr>
          <p:nvPr/>
        </p:nvSpPr>
        <p:spPr bwMode="auto">
          <a:xfrm>
            <a:off x="3524250" y="2076451"/>
            <a:ext cx="55245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kumimoji="1" lang="en-US" altLang="en-US" sz="2400" b="1" dirty="0">
                <a:solidFill>
                  <a:srgbClr val="008000"/>
                </a:solidFill>
              </a:rPr>
              <a:t>percentage who donate regularly</a:t>
            </a:r>
          </a:p>
          <a:p>
            <a:pPr>
              <a:spcBef>
                <a:spcPct val="50000"/>
              </a:spcBef>
            </a:pPr>
            <a:endParaRPr lang="en-US" altLang="en-US" sz="2400" dirty="0"/>
          </a:p>
        </p:txBody>
      </p:sp>
      <p:sp>
        <p:nvSpPr>
          <p:cNvPr id="21532" name="Text Box 28">
            <a:hlinkClick r:id="" action="ppaction://noaction"/>
          </p:cNvPr>
          <p:cNvSpPr txBox="1">
            <a:spLocks noChangeArrowheads="1"/>
          </p:cNvSpPr>
          <p:nvPr/>
        </p:nvSpPr>
        <p:spPr bwMode="auto">
          <a:xfrm>
            <a:off x="6203950" y="52388"/>
            <a:ext cx="4464050" cy="762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4400" b="1" dirty="0">
                <a:solidFill>
                  <a:schemeClr val="bg1"/>
                </a:solidFill>
                <a:latin typeface="Times New Roman" pitchFamily="18" charset="0"/>
              </a:rPr>
              <a:t>civic involvement</a:t>
            </a:r>
          </a:p>
        </p:txBody>
      </p:sp>
    </p:spTree>
    <p:extLst>
      <p:ext uri="{BB962C8B-B14F-4D97-AF65-F5344CB8AC3E}">
        <p14:creationId xmlns:p14="http://schemas.microsoft.com/office/powerpoint/2010/main" val="4137642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2462"/>
                                        </p:tgtEl>
                                        <p:attrNameLst>
                                          <p:attrName>style.visibility</p:attrName>
                                        </p:attrNameLst>
                                      </p:cBhvr>
                                      <p:to>
                                        <p:strVal val="visible"/>
                                      </p:to>
                                    </p:set>
                                    <p:animEffect transition="in" filter="wipe(down)">
                                      <p:cBhvr>
                                        <p:cTn id="7" dur="500"/>
                                        <p:tgtEl>
                                          <p:spTgt spid="23246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2466"/>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32470"/>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32463"/>
                                        </p:tgtEl>
                                        <p:attrNameLst>
                                          <p:attrName>style.visibility</p:attrName>
                                        </p:attrNameLst>
                                      </p:cBhvr>
                                      <p:to>
                                        <p:strVal val="visible"/>
                                      </p:to>
                                    </p:set>
                                    <p:animEffect transition="in" filter="wipe(down)">
                                      <p:cBhvr>
                                        <p:cTn id="17" dur="500"/>
                                        <p:tgtEl>
                                          <p:spTgt spid="232463"/>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32467"/>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32471"/>
                                        </p:tgtEl>
                                        <p:attrNameLst>
                                          <p:attrName>style.visibility</p:attrName>
                                        </p:attrNameLst>
                                      </p:cBhvr>
                                      <p:to>
                                        <p:strVal val="visible"/>
                                      </p:to>
                                    </p:set>
                                  </p:childTnLst>
                                </p:cTn>
                              </p:par>
                            </p:childTnLst>
                          </p:cTn>
                        </p:par>
                        <p:par>
                          <p:cTn id="24" fill="hold" nodeType="after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232464"/>
                                        </p:tgtEl>
                                        <p:attrNameLst>
                                          <p:attrName>style.visibility</p:attrName>
                                        </p:attrNameLst>
                                      </p:cBhvr>
                                      <p:to>
                                        <p:strVal val="visible"/>
                                      </p:to>
                                    </p:set>
                                    <p:animEffect transition="in" filter="wipe(down)">
                                      <p:cBhvr>
                                        <p:cTn id="27" dur="500"/>
                                        <p:tgtEl>
                                          <p:spTgt spid="232464"/>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232468"/>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232472"/>
                                        </p:tgtEl>
                                        <p:attrNameLst>
                                          <p:attrName>style.visibility</p:attrName>
                                        </p:attrNameLst>
                                      </p:cBhvr>
                                      <p:to>
                                        <p:strVal val="visible"/>
                                      </p:to>
                                    </p:set>
                                  </p:childTnLst>
                                </p:cTn>
                              </p:par>
                            </p:childTnLst>
                          </p:cTn>
                        </p:par>
                        <p:par>
                          <p:cTn id="34" fill="hold" nodeType="afterGroup">
                            <p:stCondLst>
                              <p:cond delay="1500"/>
                            </p:stCondLst>
                            <p:childTnLst>
                              <p:par>
                                <p:cTn id="35" presetID="22" presetClass="entr" presetSubtype="4" fill="hold" grpId="0" nodeType="afterEffect">
                                  <p:stCondLst>
                                    <p:cond delay="0"/>
                                  </p:stCondLst>
                                  <p:childTnLst>
                                    <p:set>
                                      <p:cBhvr>
                                        <p:cTn id="36" dur="1" fill="hold">
                                          <p:stCondLst>
                                            <p:cond delay="0"/>
                                          </p:stCondLst>
                                        </p:cTn>
                                        <p:tgtEl>
                                          <p:spTgt spid="232465"/>
                                        </p:tgtEl>
                                        <p:attrNameLst>
                                          <p:attrName>style.visibility</p:attrName>
                                        </p:attrNameLst>
                                      </p:cBhvr>
                                      <p:to>
                                        <p:strVal val="visible"/>
                                      </p:to>
                                    </p:set>
                                    <p:animEffect transition="in" filter="wipe(down)">
                                      <p:cBhvr>
                                        <p:cTn id="37" dur="500"/>
                                        <p:tgtEl>
                                          <p:spTgt spid="232465"/>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32469"/>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32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62" grpId="0" animBg="1"/>
      <p:bldP spid="232463" grpId="0" animBg="1"/>
      <p:bldP spid="232464" grpId="0" animBg="1"/>
      <p:bldP spid="232465" grpId="0" animBg="1"/>
      <p:bldP spid="232466" grpId="0"/>
      <p:bldP spid="232467" grpId="0"/>
      <p:bldP spid="232468" grpId="0"/>
      <p:bldP spid="232469" grpId="0"/>
      <p:bldP spid="232470" grpId="0"/>
      <p:bldP spid="232471" grpId="0"/>
      <p:bldP spid="232472" grpId="0"/>
      <p:bldP spid="2324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CA5AF2-1725-42A3-8461-171A38E405F0}"/>
              </a:ext>
            </a:extLst>
          </p:cNvPr>
          <p:cNvSpPr txBox="1"/>
          <p:nvPr/>
        </p:nvSpPr>
        <p:spPr>
          <a:xfrm>
            <a:off x="3892112" y="96441"/>
            <a:ext cx="6097314" cy="584775"/>
          </a:xfrm>
          <a:prstGeom prst="rect">
            <a:avLst/>
          </a:prstGeom>
          <a:noFill/>
        </p:spPr>
        <p:txBody>
          <a:bodyPr wrap="square">
            <a:spAutoFit/>
          </a:bodyPr>
          <a:lstStyle/>
          <a:p>
            <a:r>
              <a:rPr lang="en-US" sz="3200" b="1" dirty="0">
                <a:solidFill>
                  <a:srgbClr val="0070C0"/>
                </a:solidFill>
              </a:rPr>
              <a:t>New Economic Realities</a:t>
            </a:r>
            <a:endParaRPr lang="en-US" sz="3200" b="1"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986789" y="1272144"/>
            <a:ext cx="6667750" cy="5669280"/>
          </a:xfrm>
          <a:prstGeom prst="rect">
            <a:avLst/>
          </a:prstGeom>
        </p:spPr>
      </p:pic>
      <p:pic>
        <p:nvPicPr>
          <p:cNvPr id="5" name="Picture 4"/>
          <p:cNvPicPr>
            <a:picLocks noChangeAspect="1"/>
          </p:cNvPicPr>
          <p:nvPr/>
        </p:nvPicPr>
        <p:blipFill rotWithShape="1">
          <a:blip r:embed="rId3"/>
          <a:srcRect l="41644" t="-828" r="41906" b="93899"/>
          <a:stretch/>
        </p:blipFill>
        <p:spPr>
          <a:xfrm>
            <a:off x="5119369" y="736650"/>
            <a:ext cx="1851661" cy="480060"/>
          </a:xfrm>
          <a:prstGeom prst="rect">
            <a:avLst/>
          </a:prstGeom>
        </p:spPr>
      </p:pic>
    </p:spTree>
    <p:extLst>
      <p:ext uri="{BB962C8B-B14F-4D97-AF65-F5344CB8AC3E}">
        <p14:creationId xmlns:p14="http://schemas.microsoft.com/office/powerpoint/2010/main" val="4114537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300" y="-9525"/>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0" name="Rectangle 2"/>
          <p:cNvSpPr>
            <a:spLocks noChangeArrowheads="1"/>
          </p:cNvSpPr>
          <p:nvPr/>
        </p:nvSpPr>
        <p:spPr bwMode="auto">
          <a:xfrm>
            <a:off x="5829300" y="750888"/>
            <a:ext cx="5143500" cy="819150"/>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1" hangingPunct="1"/>
            <a:r>
              <a:rPr lang="en-US" altLang="en-US" sz="2800" dirty="0">
                <a:solidFill>
                  <a:schemeClr val="bg1"/>
                </a:solidFill>
              </a:rPr>
              <a:t>participation assistance programs</a:t>
            </a:r>
          </a:p>
        </p:txBody>
      </p:sp>
      <p:sp>
        <p:nvSpPr>
          <p:cNvPr id="22531" name="Rectangle 3"/>
          <p:cNvSpPr>
            <a:spLocks noChangeArrowheads="1"/>
          </p:cNvSpPr>
          <p:nvPr/>
        </p:nvSpPr>
        <p:spPr bwMode="auto">
          <a:xfrm>
            <a:off x="3314700" y="2133601"/>
            <a:ext cx="5981700" cy="3705225"/>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4501" name="Rectangle 5"/>
          <p:cNvSpPr>
            <a:spLocks noChangeArrowheads="1"/>
          </p:cNvSpPr>
          <p:nvPr/>
        </p:nvSpPr>
        <p:spPr bwMode="auto">
          <a:xfrm>
            <a:off x="4000500" y="2714625"/>
            <a:ext cx="1219200" cy="31242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4502" name="Rectangle 6"/>
          <p:cNvSpPr>
            <a:spLocks noChangeArrowheads="1"/>
          </p:cNvSpPr>
          <p:nvPr/>
        </p:nvSpPr>
        <p:spPr bwMode="auto">
          <a:xfrm>
            <a:off x="5753100" y="4267201"/>
            <a:ext cx="1219200" cy="1571625"/>
          </a:xfrm>
          <a:prstGeom prst="rect">
            <a:avLst/>
          </a:prstGeom>
          <a:solidFill>
            <a:srgbClr val="990000"/>
          </a:solidFill>
          <a:ln>
            <a:noFill/>
          </a:ln>
          <a:effectLst/>
          <a:extLst>
            <a:ext uri="{91240B29-F687-4F45-9708-019B960494DF}">
              <a14:hiddenLine xmlns:a14="http://schemas.microsoft.com/office/drawing/2010/main" w="5715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4503" name="Rectangle 7"/>
          <p:cNvSpPr>
            <a:spLocks noChangeArrowheads="1"/>
          </p:cNvSpPr>
          <p:nvPr/>
        </p:nvSpPr>
        <p:spPr bwMode="auto">
          <a:xfrm>
            <a:off x="7467600" y="5029201"/>
            <a:ext cx="1219200" cy="809625"/>
          </a:xfrm>
          <a:prstGeom prst="rect">
            <a:avLst/>
          </a:prstGeom>
          <a:gradFill rotWithShape="1">
            <a:gsLst>
              <a:gs pos="0">
                <a:srgbClr val="008000"/>
              </a:gs>
              <a:gs pos="100000">
                <a:srgbClr val="003399"/>
              </a:gs>
            </a:gsLst>
            <a:lin ang="5400000" scaled="1"/>
          </a:gra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4504" name="Text Box 8"/>
          <p:cNvSpPr txBox="1">
            <a:spLocks noChangeArrowheads="1"/>
          </p:cNvSpPr>
          <p:nvPr/>
        </p:nvSpPr>
        <p:spPr bwMode="auto">
          <a:xfrm>
            <a:off x="3924300" y="2714625"/>
            <a:ext cx="1371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rgbClr val="000000"/>
                </a:solidFill>
              </a:rPr>
              <a:t>Less Than High School Diploma</a:t>
            </a:r>
          </a:p>
        </p:txBody>
      </p:sp>
      <p:sp>
        <p:nvSpPr>
          <p:cNvPr id="234505" name="Text Box 9"/>
          <p:cNvSpPr txBox="1">
            <a:spLocks noChangeArrowheads="1"/>
          </p:cNvSpPr>
          <p:nvPr/>
        </p:nvSpPr>
        <p:spPr bwMode="auto">
          <a:xfrm>
            <a:off x="5695950" y="4267200"/>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High School Diploma</a:t>
            </a:r>
          </a:p>
        </p:txBody>
      </p:sp>
      <p:sp>
        <p:nvSpPr>
          <p:cNvPr id="234506" name="Text Box 10"/>
          <p:cNvSpPr txBox="1">
            <a:spLocks noChangeArrowheads="1"/>
          </p:cNvSpPr>
          <p:nvPr/>
        </p:nvSpPr>
        <p:spPr bwMode="auto">
          <a:xfrm>
            <a:off x="7391400" y="5033964"/>
            <a:ext cx="137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200" b="1" dirty="0">
                <a:solidFill>
                  <a:schemeClr val="bg1"/>
                </a:solidFill>
              </a:rPr>
              <a:t>Some College</a:t>
            </a:r>
            <a:br>
              <a:rPr lang="en-US" altLang="en-US" sz="1200" b="1" dirty="0">
                <a:solidFill>
                  <a:schemeClr val="bg1"/>
                </a:solidFill>
              </a:rPr>
            </a:br>
            <a:r>
              <a:rPr lang="en-US" altLang="en-US" sz="1200" b="1" dirty="0">
                <a:solidFill>
                  <a:schemeClr val="bg1"/>
                </a:solidFill>
              </a:rPr>
              <a:t>&amp; Bachelor’s Degree or More</a:t>
            </a:r>
          </a:p>
        </p:txBody>
      </p:sp>
      <p:sp>
        <p:nvSpPr>
          <p:cNvPr id="234507" name="Text Box 11"/>
          <p:cNvSpPr txBox="1">
            <a:spLocks noChangeArrowheads="1"/>
          </p:cNvSpPr>
          <p:nvPr/>
        </p:nvSpPr>
        <p:spPr bwMode="auto">
          <a:xfrm>
            <a:off x="4038600" y="2424113"/>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b="1" dirty="0">
                <a:solidFill>
                  <a:srgbClr val="000099"/>
                </a:solidFill>
              </a:rPr>
              <a:t>24.3%</a:t>
            </a:r>
          </a:p>
        </p:txBody>
      </p:sp>
      <p:sp>
        <p:nvSpPr>
          <p:cNvPr id="234508" name="Text Box 12"/>
          <p:cNvSpPr txBox="1">
            <a:spLocks noChangeArrowheads="1"/>
          </p:cNvSpPr>
          <p:nvPr/>
        </p:nvSpPr>
        <p:spPr bwMode="auto">
          <a:xfrm>
            <a:off x="5757863" y="3910013"/>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b="1" dirty="0">
                <a:solidFill>
                  <a:srgbClr val="000099"/>
                </a:solidFill>
              </a:rPr>
              <a:t>10.2%</a:t>
            </a:r>
          </a:p>
        </p:txBody>
      </p:sp>
      <p:sp>
        <p:nvSpPr>
          <p:cNvPr id="234509" name="Text Box 13"/>
          <p:cNvSpPr txBox="1">
            <a:spLocks noChangeArrowheads="1"/>
          </p:cNvSpPr>
          <p:nvPr/>
        </p:nvSpPr>
        <p:spPr bwMode="auto">
          <a:xfrm>
            <a:off x="7524750" y="4738688"/>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b="1" dirty="0">
                <a:solidFill>
                  <a:srgbClr val="000099"/>
                </a:solidFill>
              </a:rPr>
              <a:t>4.6%</a:t>
            </a:r>
          </a:p>
        </p:txBody>
      </p:sp>
      <p:sp>
        <p:nvSpPr>
          <p:cNvPr id="22542" name="Rectangle 14"/>
          <p:cNvSpPr>
            <a:spLocks noChangeArrowheads="1"/>
          </p:cNvSpPr>
          <p:nvPr/>
        </p:nvSpPr>
        <p:spPr bwMode="auto">
          <a:xfrm>
            <a:off x="2024063" y="581025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altLang="en-US" sz="2800" dirty="0">
                <a:solidFill>
                  <a:srgbClr val="FFFFFF"/>
                </a:solidFill>
              </a:rPr>
              <a:t>Ever Participated in Assistance Programs</a:t>
            </a:r>
          </a:p>
        </p:txBody>
      </p:sp>
      <p:sp>
        <p:nvSpPr>
          <p:cNvPr id="22543" name="Text Box 15"/>
          <p:cNvSpPr txBox="1">
            <a:spLocks noChangeArrowheads="1"/>
          </p:cNvSpPr>
          <p:nvPr/>
        </p:nvSpPr>
        <p:spPr bwMode="auto">
          <a:xfrm>
            <a:off x="3524250" y="2076451"/>
            <a:ext cx="55245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kumimoji="1" lang="en-US" altLang="en-US" sz="2400" b="1" dirty="0">
                <a:solidFill>
                  <a:srgbClr val="008000"/>
                </a:solidFill>
              </a:rPr>
              <a:t>education level</a:t>
            </a:r>
          </a:p>
          <a:p>
            <a:pPr>
              <a:spcBef>
                <a:spcPct val="50000"/>
              </a:spcBef>
            </a:pPr>
            <a:endParaRPr lang="en-US" altLang="en-US" sz="2400" dirty="0"/>
          </a:p>
        </p:txBody>
      </p:sp>
      <p:sp>
        <p:nvSpPr>
          <p:cNvPr id="22544" name="Text Box 16">
            <a:hlinkClick r:id="" action="ppaction://noaction"/>
          </p:cNvPr>
          <p:cNvSpPr txBox="1">
            <a:spLocks noChangeArrowheads="1"/>
          </p:cNvSpPr>
          <p:nvPr/>
        </p:nvSpPr>
        <p:spPr bwMode="auto">
          <a:xfrm>
            <a:off x="6203950" y="-61913"/>
            <a:ext cx="4464050" cy="91440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5400" b="1" dirty="0">
                <a:solidFill>
                  <a:schemeClr val="bg1"/>
                </a:solidFill>
                <a:latin typeface="Times New Roman" pitchFamily="18" charset="0"/>
              </a:rPr>
              <a:t>government</a:t>
            </a:r>
          </a:p>
        </p:txBody>
      </p:sp>
    </p:spTree>
    <p:extLst>
      <p:ext uri="{BB962C8B-B14F-4D97-AF65-F5344CB8AC3E}">
        <p14:creationId xmlns:p14="http://schemas.microsoft.com/office/powerpoint/2010/main" val="32949072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4501"/>
                                        </p:tgtEl>
                                        <p:attrNameLst>
                                          <p:attrName>style.visibility</p:attrName>
                                        </p:attrNameLst>
                                      </p:cBhvr>
                                      <p:to>
                                        <p:strVal val="visible"/>
                                      </p:to>
                                    </p:set>
                                    <p:animEffect transition="in" filter="wipe(down)">
                                      <p:cBhvr>
                                        <p:cTn id="7" dur="500"/>
                                        <p:tgtEl>
                                          <p:spTgt spid="234501"/>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450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34507"/>
                                        </p:tgtEl>
                                        <p:attrNameLst>
                                          <p:attrName>style.visibility</p:attrName>
                                        </p:attrNameLst>
                                      </p:cBhvr>
                                      <p:to>
                                        <p:strVal val="visible"/>
                                      </p:to>
                                    </p:set>
                                  </p:childTnLst>
                                </p:cTn>
                              </p:par>
                              <p:par>
                                <p:cTn id="14" presetID="22" presetClass="entr" presetSubtype="4" fill="hold" grpId="0" nodeType="withEffect">
                                  <p:stCondLst>
                                    <p:cond delay="0"/>
                                  </p:stCondLst>
                                  <p:childTnLst>
                                    <p:set>
                                      <p:cBhvr>
                                        <p:cTn id="15" dur="1" fill="hold">
                                          <p:stCondLst>
                                            <p:cond delay="0"/>
                                          </p:stCondLst>
                                        </p:cTn>
                                        <p:tgtEl>
                                          <p:spTgt spid="234502"/>
                                        </p:tgtEl>
                                        <p:attrNameLst>
                                          <p:attrName>style.visibility</p:attrName>
                                        </p:attrNameLst>
                                      </p:cBhvr>
                                      <p:to>
                                        <p:strVal val="visible"/>
                                      </p:to>
                                    </p:set>
                                    <p:animEffect transition="in" filter="wipe(down)">
                                      <p:cBhvr>
                                        <p:cTn id="16" dur="500"/>
                                        <p:tgtEl>
                                          <p:spTgt spid="234502"/>
                                        </p:tgtEl>
                                      </p:cBhvr>
                                    </p:animEffect>
                                  </p:childTnLst>
                                </p:cTn>
                              </p:par>
                            </p:childTnLst>
                          </p:cTn>
                        </p:par>
                        <p:par>
                          <p:cTn id="17" fill="hold" nodeType="afterGroup">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234505"/>
                                        </p:tgtEl>
                                        <p:attrNameLst>
                                          <p:attrName>style.visibility</p:attrName>
                                        </p:attrNameLst>
                                      </p:cBhvr>
                                      <p:to>
                                        <p:strVal val="visible"/>
                                      </p:to>
                                    </p:set>
                                  </p:childTnLst>
                                </p:cTn>
                              </p:par>
                            </p:childTnLst>
                          </p:cTn>
                        </p:par>
                        <p:par>
                          <p:cTn id="20" fill="hold" nodeType="afterGroup">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234508"/>
                                        </p:tgtEl>
                                        <p:attrNameLst>
                                          <p:attrName>style.visibility</p:attrName>
                                        </p:attrNameLst>
                                      </p:cBhvr>
                                      <p:to>
                                        <p:strVal val="visible"/>
                                      </p:to>
                                    </p:set>
                                  </p:childTnLst>
                                </p:cTn>
                              </p:par>
                              <p:par>
                                <p:cTn id="23" presetID="22" presetClass="entr" presetSubtype="4" fill="hold" grpId="0" nodeType="withEffect">
                                  <p:stCondLst>
                                    <p:cond delay="0"/>
                                  </p:stCondLst>
                                  <p:childTnLst>
                                    <p:set>
                                      <p:cBhvr>
                                        <p:cTn id="24" dur="1" fill="hold">
                                          <p:stCondLst>
                                            <p:cond delay="0"/>
                                          </p:stCondLst>
                                        </p:cTn>
                                        <p:tgtEl>
                                          <p:spTgt spid="234503"/>
                                        </p:tgtEl>
                                        <p:attrNameLst>
                                          <p:attrName>style.visibility</p:attrName>
                                        </p:attrNameLst>
                                      </p:cBhvr>
                                      <p:to>
                                        <p:strVal val="visible"/>
                                      </p:to>
                                    </p:set>
                                    <p:animEffect transition="in" filter="wipe(down)">
                                      <p:cBhvr>
                                        <p:cTn id="25" dur="500"/>
                                        <p:tgtEl>
                                          <p:spTgt spid="234503"/>
                                        </p:tgtEl>
                                      </p:cBhvr>
                                    </p:animEffec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234506"/>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0"/>
                                          </p:stCondLst>
                                        </p:cTn>
                                        <p:tgtEl>
                                          <p:spTgt spid="234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1" grpId="0" animBg="1"/>
      <p:bldP spid="234502" grpId="0" animBg="1"/>
      <p:bldP spid="234503" grpId="0" animBg="1"/>
      <p:bldP spid="234504" grpId="0"/>
      <p:bldP spid="234505" grpId="0"/>
      <p:bldP spid="234506" grpId="0"/>
      <p:bldP spid="234507" grpId="0"/>
      <p:bldP spid="234508" grpId="0"/>
      <p:bldP spid="23450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300" y="-9525"/>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4" name="Text Box 2">
            <a:hlinkClick r:id="" action="ppaction://noaction"/>
          </p:cNvPr>
          <p:cNvSpPr txBox="1">
            <a:spLocks noChangeArrowheads="1"/>
          </p:cNvSpPr>
          <p:nvPr/>
        </p:nvSpPr>
        <p:spPr bwMode="auto">
          <a:xfrm>
            <a:off x="6203950" y="-61913"/>
            <a:ext cx="4464050" cy="100647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6000" b="1" dirty="0">
                <a:solidFill>
                  <a:schemeClr val="bg1"/>
                </a:solidFill>
                <a:latin typeface="Times New Roman" pitchFamily="18" charset="0"/>
              </a:rPr>
              <a:t>government</a:t>
            </a:r>
          </a:p>
        </p:txBody>
      </p:sp>
      <p:sp>
        <p:nvSpPr>
          <p:cNvPr id="236547" name="Text Box 3"/>
          <p:cNvSpPr txBox="1">
            <a:spLocks noChangeArrowheads="1"/>
          </p:cNvSpPr>
          <p:nvPr/>
        </p:nvSpPr>
        <p:spPr bwMode="auto">
          <a:xfrm>
            <a:off x="6438900" y="762001"/>
            <a:ext cx="3962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kumimoji="1" lang="en-US" altLang="en-US" sz="2400" b="1" dirty="0">
                <a:solidFill>
                  <a:schemeClr val="bg1"/>
                </a:solidFill>
                <a:effectLst>
                  <a:outerShdw blurRad="38100" dist="38100" dir="2700000" algn="tl">
                    <a:srgbClr val="000000"/>
                  </a:outerShdw>
                </a:effectLst>
                <a:latin typeface="Arial" panose="020B0604020202020204" pitchFamily="34" charset="0"/>
              </a:rPr>
              <a:t>incarceration rates by education levels</a:t>
            </a:r>
          </a:p>
        </p:txBody>
      </p:sp>
      <p:sp>
        <p:nvSpPr>
          <p:cNvPr id="23556" name="Rectangle 4"/>
          <p:cNvSpPr>
            <a:spLocks noChangeArrowheads="1"/>
          </p:cNvSpPr>
          <p:nvPr/>
        </p:nvSpPr>
        <p:spPr bwMode="auto">
          <a:xfrm>
            <a:off x="2952750" y="1809750"/>
            <a:ext cx="7162800" cy="4038600"/>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557" name="Line 5"/>
          <p:cNvSpPr>
            <a:spLocks noChangeShapeType="1"/>
          </p:cNvSpPr>
          <p:nvPr/>
        </p:nvSpPr>
        <p:spPr bwMode="auto">
          <a:xfrm>
            <a:off x="2952750" y="25908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58" name="Line 6"/>
          <p:cNvSpPr>
            <a:spLocks noChangeShapeType="1"/>
          </p:cNvSpPr>
          <p:nvPr/>
        </p:nvSpPr>
        <p:spPr bwMode="auto">
          <a:xfrm>
            <a:off x="2952750" y="33528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59" name="Line 7"/>
          <p:cNvSpPr>
            <a:spLocks noChangeShapeType="1"/>
          </p:cNvSpPr>
          <p:nvPr/>
        </p:nvSpPr>
        <p:spPr bwMode="auto">
          <a:xfrm>
            <a:off x="2933700" y="41910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60" name="Line 8"/>
          <p:cNvSpPr>
            <a:spLocks noChangeShapeType="1"/>
          </p:cNvSpPr>
          <p:nvPr/>
        </p:nvSpPr>
        <p:spPr bwMode="auto">
          <a:xfrm>
            <a:off x="2933700" y="50101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561" name="Text Box 9"/>
          <p:cNvSpPr txBox="1">
            <a:spLocks noChangeArrowheads="1"/>
          </p:cNvSpPr>
          <p:nvPr/>
        </p:nvSpPr>
        <p:spPr bwMode="auto">
          <a:xfrm>
            <a:off x="2343150" y="173355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2.5%</a:t>
            </a:r>
          </a:p>
        </p:txBody>
      </p:sp>
      <p:sp>
        <p:nvSpPr>
          <p:cNvPr id="23562" name="Text Box 10"/>
          <p:cNvSpPr txBox="1">
            <a:spLocks noChangeArrowheads="1"/>
          </p:cNvSpPr>
          <p:nvPr/>
        </p:nvSpPr>
        <p:spPr bwMode="auto">
          <a:xfrm>
            <a:off x="2324100" y="24193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2.0%</a:t>
            </a:r>
          </a:p>
        </p:txBody>
      </p:sp>
      <p:sp>
        <p:nvSpPr>
          <p:cNvPr id="23563" name="Text Box 11"/>
          <p:cNvSpPr txBox="1">
            <a:spLocks noChangeArrowheads="1"/>
          </p:cNvSpPr>
          <p:nvPr/>
        </p:nvSpPr>
        <p:spPr bwMode="auto">
          <a:xfrm>
            <a:off x="2286000" y="32004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1.5%</a:t>
            </a:r>
          </a:p>
        </p:txBody>
      </p:sp>
      <p:sp>
        <p:nvSpPr>
          <p:cNvPr id="23564" name="Text Box 12"/>
          <p:cNvSpPr txBox="1">
            <a:spLocks noChangeArrowheads="1"/>
          </p:cNvSpPr>
          <p:nvPr/>
        </p:nvSpPr>
        <p:spPr bwMode="auto">
          <a:xfrm>
            <a:off x="2305050" y="40195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1.0%</a:t>
            </a:r>
          </a:p>
        </p:txBody>
      </p:sp>
      <p:sp>
        <p:nvSpPr>
          <p:cNvPr id="23565" name="Text Box 13"/>
          <p:cNvSpPr txBox="1">
            <a:spLocks noChangeArrowheads="1"/>
          </p:cNvSpPr>
          <p:nvPr/>
        </p:nvSpPr>
        <p:spPr bwMode="auto">
          <a:xfrm>
            <a:off x="2286000" y="48577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0.5%</a:t>
            </a:r>
          </a:p>
        </p:txBody>
      </p:sp>
      <p:sp>
        <p:nvSpPr>
          <p:cNvPr id="23566" name="Text Box 14"/>
          <p:cNvSpPr txBox="1">
            <a:spLocks noChangeArrowheads="1"/>
          </p:cNvSpPr>
          <p:nvPr/>
        </p:nvSpPr>
        <p:spPr bwMode="auto">
          <a:xfrm>
            <a:off x="2266950" y="56388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0.0%</a:t>
            </a:r>
          </a:p>
        </p:txBody>
      </p:sp>
      <p:sp>
        <p:nvSpPr>
          <p:cNvPr id="236559" name="Rectangle 15"/>
          <p:cNvSpPr>
            <a:spLocks noChangeArrowheads="1"/>
          </p:cNvSpPr>
          <p:nvPr/>
        </p:nvSpPr>
        <p:spPr bwMode="auto">
          <a:xfrm>
            <a:off x="3333750" y="2724150"/>
            <a:ext cx="1219200" cy="31242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6560" name="Rectangle 16"/>
          <p:cNvSpPr>
            <a:spLocks noChangeArrowheads="1"/>
          </p:cNvSpPr>
          <p:nvPr/>
        </p:nvSpPr>
        <p:spPr bwMode="auto">
          <a:xfrm>
            <a:off x="5086350" y="3943350"/>
            <a:ext cx="1219200" cy="1905000"/>
          </a:xfrm>
          <a:prstGeom prst="rect">
            <a:avLst/>
          </a:prstGeom>
          <a:solidFill>
            <a:srgbClr val="990000"/>
          </a:solidFill>
          <a:ln>
            <a:noFill/>
          </a:ln>
          <a:effectLst/>
          <a:extLst>
            <a:ext uri="{91240B29-F687-4F45-9708-019B960494DF}">
              <a14:hiddenLine xmlns:a14="http://schemas.microsoft.com/office/drawing/2010/main" w="5715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6561" name="Rectangle 17"/>
          <p:cNvSpPr>
            <a:spLocks noChangeArrowheads="1"/>
          </p:cNvSpPr>
          <p:nvPr/>
        </p:nvSpPr>
        <p:spPr bwMode="auto">
          <a:xfrm>
            <a:off x="6800850" y="5314950"/>
            <a:ext cx="1219200" cy="533400"/>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6562" name="Rectangle 18"/>
          <p:cNvSpPr>
            <a:spLocks noChangeArrowheads="1"/>
          </p:cNvSpPr>
          <p:nvPr/>
        </p:nvSpPr>
        <p:spPr bwMode="auto">
          <a:xfrm>
            <a:off x="8439150" y="5543550"/>
            <a:ext cx="1219200" cy="30480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6563" name="Text Box 19"/>
          <p:cNvSpPr txBox="1">
            <a:spLocks noChangeArrowheads="1"/>
          </p:cNvSpPr>
          <p:nvPr/>
        </p:nvSpPr>
        <p:spPr bwMode="auto">
          <a:xfrm>
            <a:off x="3257550" y="2724150"/>
            <a:ext cx="1371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rgbClr val="000000"/>
                </a:solidFill>
              </a:rPr>
              <a:t>Less Than High School Diploma</a:t>
            </a:r>
          </a:p>
        </p:txBody>
      </p:sp>
      <p:sp>
        <p:nvSpPr>
          <p:cNvPr id="236564" name="Text Box 20"/>
          <p:cNvSpPr txBox="1">
            <a:spLocks noChangeArrowheads="1"/>
          </p:cNvSpPr>
          <p:nvPr/>
        </p:nvSpPr>
        <p:spPr bwMode="auto">
          <a:xfrm>
            <a:off x="5010150" y="4000500"/>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High School Diploma</a:t>
            </a:r>
          </a:p>
        </p:txBody>
      </p:sp>
      <p:sp>
        <p:nvSpPr>
          <p:cNvPr id="236565" name="Text Box 21"/>
          <p:cNvSpPr txBox="1">
            <a:spLocks noChangeArrowheads="1"/>
          </p:cNvSpPr>
          <p:nvPr/>
        </p:nvSpPr>
        <p:spPr bwMode="auto">
          <a:xfrm>
            <a:off x="6724650" y="53149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Some College</a:t>
            </a:r>
          </a:p>
        </p:txBody>
      </p:sp>
      <p:sp>
        <p:nvSpPr>
          <p:cNvPr id="236566" name="Text Box 22"/>
          <p:cNvSpPr txBox="1">
            <a:spLocks noChangeArrowheads="1"/>
          </p:cNvSpPr>
          <p:nvPr/>
        </p:nvSpPr>
        <p:spPr bwMode="auto">
          <a:xfrm>
            <a:off x="8286750" y="554355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B.A. or Higher</a:t>
            </a:r>
          </a:p>
        </p:txBody>
      </p:sp>
      <p:sp>
        <p:nvSpPr>
          <p:cNvPr id="236567" name="Text Box 23"/>
          <p:cNvSpPr txBox="1">
            <a:spLocks noChangeArrowheads="1"/>
          </p:cNvSpPr>
          <p:nvPr/>
        </p:nvSpPr>
        <p:spPr bwMode="auto">
          <a:xfrm>
            <a:off x="3619500" y="22669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solidFill>
                  <a:srgbClr val="000099"/>
                </a:solidFill>
              </a:rPr>
              <a:t>1.9%</a:t>
            </a:r>
          </a:p>
        </p:txBody>
      </p:sp>
      <p:sp>
        <p:nvSpPr>
          <p:cNvPr id="236568" name="Text Box 24"/>
          <p:cNvSpPr txBox="1">
            <a:spLocks noChangeArrowheads="1"/>
          </p:cNvSpPr>
          <p:nvPr/>
        </p:nvSpPr>
        <p:spPr bwMode="auto">
          <a:xfrm>
            <a:off x="5391150" y="35623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solidFill>
                  <a:srgbClr val="000099"/>
                </a:solidFill>
              </a:rPr>
              <a:t>1.2%</a:t>
            </a:r>
          </a:p>
        </p:txBody>
      </p:sp>
      <p:sp>
        <p:nvSpPr>
          <p:cNvPr id="236569" name="Text Box 25"/>
          <p:cNvSpPr txBox="1">
            <a:spLocks noChangeArrowheads="1"/>
          </p:cNvSpPr>
          <p:nvPr/>
        </p:nvSpPr>
        <p:spPr bwMode="auto">
          <a:xfrm>
            <a:off x="7105650" y="5010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solidFill>
                  <a:srgbClr val="000099"/>
                </a:solidFill>
              </a:rPr>
              <a:t>0.3%</a:t>
            </a:r>
          </a:p>
        </p:txBody>
      </p:sp>
      <p:sp>
        <p:nvSpPr>
          <p:cNvPr id="236570" name="Text Box 26"/>
          <p:cNvSpPr txBox="1">
            <a:spLocks noChangeArrowheads="1"/>
          </p:cNvSpPr>
          <p:nvPr/>
        </p:nvSpPr>
        <p:spPr bwMode="auto">
          <a:xfrm>
            <a:off x="8743950" y="52197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solidFill>
                  <a:srgbClr val="000099"/>
                </a:solidFill>
              </a:rPr>
              <a:t>0.1%</a:t>
            </a:r>
          </a:p>
        </p:txBody>
      </p:sp>
      <p:sp>
        <p:nvSpPr>
          <p:cNvPr id="23579" name="Text Box 27"/>
          <p:cNvSpPr txBox="1">
            <a:spLocks noChangeArrowheads="1"/>
          </p:cNvSpPr>
          <p:nvPr/>
        </p:nvSpPr>
        <p:spPr bwMode="auto">
          <a:xfrm rot="-5400000">
            <a:off x="762000" y="36068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dirty="0">
                <a:solidFill>
                  <a:schemeClr val="bg1"/>
                </a:solidFill>
              </a:rPr>
              <a:t>Percentage Incarcerated</a:t>
            </a:r>
          </a:p>
        </p:txBody>
      </p:sp>
    </p:spTree>
    <p:extLst>
      <p:ext uri="{BB962C8B-B14F-4D97-AF65-F5344CB8AC3E}">
        <p14:creationId xmlns:p14="http://schemas.microsoft.com/office/powerpoint/2010/main" val="2214286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6559"/>
                                        </p:tgtEl>
                                        <p:attrNameLst>
                                          <p:attrName>style.visibility</p:attrName>
                                        </p:attrNameLst>
                                      </p:cBhvr>
                                      <p:to>
                                        <p:strVal val="visible"/>
                                      </p:to>
                                    </p:set>
                                    <p:animEffect transition="in" filter="wipe(down)">
                                      <p:cBhvr>
                                        <p:cTn id="7" dur="500"/>
                                        <p:tgtEl>
                                          <p:spTgt spid="236559"/>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6563"/>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36567"/>
                                        </p:tgtEl>
                                        <p:attrNameLst>
                                          <p:attrName>style.visibility</p:attrName>
                                        </p:attrNameLst>
                                      </p:cBhvr>
                                      <p:to>
                                        <p:strVal val="visible"/>
                                      </p:to>
                                    </p:set>
                                  </p:childTnLst>
                                </p:cTn>
                              </p:par>
                              <p:par>
                                <p:cTn id="14" presetID="22" presetClass="entr" presetSubtype="4" fill="hold" grpId="0" nodeType="withEffect">
                                  <p:stCondLst>
                                    <p:cond delay="0"/>
                                  </p:stCondLst>
                                  <p:childTnLst>
                                    <p:set>
                                      <p:cBhvr>
                                        <p:cTn id="15" dur="1" fill="hold">
                                          <p:stCondLst>
                                            <p:cond delay="0"/>
                                          </p:stCondLst>
                                        </p:cTn>
                                        <p:tgtEl>
                                          <p:spTgt spid="236560"/>
                                        </p:tgtEl>
                                        <p:attrNameLst>
                                          <p:attrName>style.visibility</p:attrName>
                                        </p:attrNameLst>
                                      </p:cBhvr>
                                      <p:to>
                                        <p:strVal val="visible"/>
                                      </p:to>
                                    </p:set>
                                    <p:animEffect transition="in" filter="wipe(down)">
                                      <p:cBhvr>
                                        <p:cTn id="16" dur="500"/>
                                        <p:tgtEl>
                                          <p:spTgt spid="236560"/>
                                        </p:tgtEl>
                                      </p:cBhvr>
                                    </p:animEffect>
                                  </p:childTnLst>
                                </p:cTn>
                              </p:par>
                            </p:childTnLst>
                          </p:cTn>
                        </p:par>
                        <p:par>
                          <p:cTn id="17" fill="hold" nodeType="afterGroup">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236564"/>
                                        </p:tgtEl>
                                        <p:attrNameLst>
                                          <p:attrName>style.visibility</p:attrName>
                                        </p:attrNameLst>
                                      </p:cBhvr>
                                      <p:to>
                                        <p:strVal val="visible"/>
                                      </p:to>
                                    </p:set>
                                  </p:childTnLst>
                                </p:cTn>
                              </p:par>
                            </p:childTnLst>
                          </p:cTn>
                        </p:par>
                        <p:par>
                          <p:cTn id="20" fill="hold" nodeType="afterGroup">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236568"/>
                                        </p:tgtEl>
                                        <p:attrNameLst>
                                          <p:attrName>style.visibility</p:attrName>
                                        </p:attrNameLst>
                                      </p:cBhvr>
                                      <p:to>
                                        <p:strVal val="visible"/>
                                      </p:to>
                                    </p:set>
                                  </p:childTnLst>
                                </p:cTn>
                              </p:par>
                              <p:par>
                                <p:cTn id="23" presetID="22" presetClass="entr" presetSubtype="4" fill="hold" grpId="0" nodeType="withEffect">
                                  <p:stCondLst>
                                    <p:cond delay="0"/>
                                  </p:stCondLst>
                                  <p:childTnLst>
                                    <p:set>
                                      <p:cBhvr>
                                        <p:cTn id="24" dur="1" fill="hold">
                                          <p:stCondLst>
                                            <p:cond delay="0"/>
                                          </p:stCondLst>
                                        </p:cTn>
                                        <p:tgtEl>
                                          <p:spTgt spid="236561"/>
                                        </p:tgtEl>
                                        <p:attrNameLst>
                                          <p:attrName>style.visibility</p:attrName>
                                        </p:attrNameLst>
                                      </p:cBhvr>
                                      <p:to>
                                        <p:strVal val="visible"/>
                                      </p:to>
                                    </p:set>
                                    <p:animEffect transition="in" filter="wipe(down)">
                                      <p:cBhvr>
                                        <p:cTn id="25" dur="500"/>
                                        <p:tgtEl>
                                          <p:spTgt spid="236561"/>
                                        </p:tgtEl>
                                      </p:cBhvr>
                                    </p:animEffec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236565"/>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0"/>
                                          </p:stCondLst>
                                        </p:cTn>
                                        <p:tgtEl>
                                          <p:spTgt spid="236569"/>
                                        </p:tgtEl>
                                        <p:attrNameLst>
                                          <p:attrName>style.visibility</p:attrName>
                                        </p:attrNameLst>
                                      </p:cBhvr>
                                      <p:to>
                                        <p:strVal val="visible"/>
                                      </p:to>
                                    </p:set>
                                  </p:childTnLst>
                                </p:cTn>
                              </p:par>
                              <p:par>
                                <p:cTn id="32" presetID="22" presetClass="entr" presetSubtype="4" fill="hold" grpId="0" nodeType="withEffect">
                                  <p:stCondLst>
                                    <p:cond delay="0"/>
                                  </p:stCondLst>
                                  <p:childTnLst>
                                    <p:set>
                                      <p:cBhvr>
                                        <p:cTn id="33" dur="1" fill="hold">
                                          <p:stCondLst>
                                            <p:cond delay="0"/>
                                          </p:stCondLst>
                                        </p:cTn>
                                        <p:tgtEl>
                                          <p:spTgt spid="236562"/>
                                        </p:tgtEl>
                                        <p:attrNameLst>
                                          <p:attrName>style.visibility</p:attrName>
                                        </p:attrNameLst>
                                      </p:cBhvr>
                                      <p:to>
                                        <p:strVal val="visible"/>
                                      </p:to>
                                    </p:set>
                                    <p:animEffect transition="in" filter="wipe(down)">
                                      <p:cBhvr>
                                        <p:cTn id="34" dur="500"/>
                                        <p:tgtEl>
                                          <p:spTgt spid="236562"/>
                                        </p:tgtEl>
                                      </p:cBhvr>
                                    </p:animEffect>
                                  </p:childTnLst>
                                </p:cTn>
                              </p:par>
                            </p:childTnLst>
                          </p:cTn>
                        </p:par>
                        <p:par>
                          <p:cTn id="35" fill="hold" nodeType="afterGroup">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236566"/>
                                        </p:tgtEl>
                                        <p:attrNameLst>
                                          <p:attrName>style.visibility</p:attrName>
                                        </p:attrNameLst>
                                      </p:cBhvr>
                                      <p:to>
                                        <p:strVal val="visible"/>
                                      </p:to>
                                    </p:se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36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9" grpId="0" animBg="1"/>
      <p:bldP spid="236560" grpId="0" animBg="1"/>
      <p:bldP spid="236561" grpId="0" animBg="1"/>
      <p:bldP spid="236562" grpId="0" animBg="1"/>
      <p:bldP spid="236563" grpId="0"/>
      <p:bldP spid="236564" grpId="0"/>
      <p:bldP spid="236565" grpId="0"/>
      <p:bldP spid="236566" grpId="0"/>
      <p:bldP spid="236567" grpId="0"/>
      <p:bldP spid="236568" grpId="0"/>
      <p:bldP spid="236569" grpId="0"/>
      <p:bldP spid="23657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300" y="-9525"/>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8" name="Rectangle 2"/>
          <p:cNvSpPr>
            <a:spLocks noChangeArrowheads="1"/>
          </p:cNvSpPr>
          <p:nvPr/>
        </p:nvSpPr>
        <p:spPr bwMode="auto">
          <a:xfrm>
            <a:off x="2819400" y="1905000"/>
            <a:ext cx="7162800" cy="4038600"/>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4579" name="Line 3"/>
          <p:cNvSpPr>
            <a:spLocks noChangeShapeType="1"/>
          </p:cNvSpPr>
          <p:nvPr/>
        </p:nvSpPr>
        <p:spPr bwMode="auto">
          <a:xfrm>
            <a:off x="2819400" y="28956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580" name="Text Box 4">
            <a:hlinkClick r:id="" action="ppaction://noaction"/>
          </p:cNvPr>
          <p:cNvSpPr txBox="1">
            <a:spLocks noChangeArrowheads="1"/>
          </p:cNvSpPr>
          <p:nvPr/>
        </p:nvSpPr>
        <p:spPr bwMode="auto">
          <a:xfrm>
            <a:off x="6203950" y="52388"/>
            <a:ext cx="4464050" cy="1860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6000" b="1" dirty="0">
                <a:solidFill>
                  <a:schemeClr val="bg1"/>
                </a:solidFill>
                <a:effectLst>
                  <a:outerShdw blurRad="38100" dist="38100" dir="2700000" algn="tl">
                    <a:srgbClr val="000000">
                      <a:alpha val="43137"/>
                    </a:srgbClr>
                  </a:outerShdw>
                </a:effectLst>
              </a:rPr>
              <a:t>economic</a:t>
            </a:r>
          </a:p>
          <a:p>
            <a:pPr algn="ctr"/>
            <a:r>
              <a:rPr lang="en-US" altLang="en-US" sz="2800" b="1" dirty="0">
                <a:solidFill>
                  <a:schemeClr val="bg1"/>
                </a:solidFill>
                <a:effectLst>
                  <a:outerShdw blurRad="38100" dist="38100" dir="2700000" algn="tl">
                    <a:srgbClr val="000000">
                      <a:alpha val="43137"/>
                    </a:srgbClr>
                  </a:outerShdw>
                </a:effectLst>
                <a:latin typeface="Times New Roman" pitchFamily="18" charset="0"/>
              </a:rPr>
              <a:t>Percent Below Poverty Threshold</a:t>
            </a:r>
          </a:p>
        </p:txBody>
      </p:sp>
      <p:sp>
        <p:nvSpPr>
          <p:cNvPr id="24582" name="Line 6"/>
          <p:cNvSpPr>
            <a:spLocks noChangeShapeType="1"/>
          </p:cNvSpPr>
          <p:nvPr/>
        </p:nvSpPr>
        <p:spPr bwMode="auto">
          <a:xfrm>
            <a:off x="2819400" y="38862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583" name="Line 7"/>
          <p:cNvSpPr>
            <a:spLocks noChangeShapeType="1"/>
          </p:cNvSpPr>
          <p:nvPr/>
        </p:nvSpPr>
        <p:spPr bwMode="auto">
          <a:xfrm>
            <a:off x="2819400" y="49530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584" name="Text Box 8"/>
          <p:cNvSpPr txBox="1">
            <a:spLocks noChangeArrowheads="1"/>
          </p:cNvSpPr>
          <p:nvPr/>
        </p:nvSpPr>
        <p:spPr bwMode="auto">
          <a:xfrm>
            <a:off x="2209800" y="17526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40%</a:t>
            </a:r>
          </a:p>
        </p:txBody>
      </p:sp>
      <p:sp>
        <p:nvSpPr>
          <p:cNvPr id="24585" name="Text Box 9"/>
          <p:cNvSpPr txBox="1">
            <a:spLocks noChangeArrowheads="1"/>
          </p:cNvSpPr>
          <p:nvPr/>
        </p:nvSpPr>
        <p:spPr bwMode="auto">
          <a:xfrm>
            <a:off x="2209800" y="27432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30%</a:t>
            </a:r>
          </a:p>
        </p:txBody>
      </p:sp>
      <p:sp>
        <p:nvSpPr>
          <p:cNvPr id="24586" name="Text Box 10"/>
          <p:cNvSpPr txBox="1">
            <a:spLocks noChangeArrowheads="1"/>
          </p:cNvSpPr>
          <p:nvPr/>
        </p:nvSpPr>
        <p:spPr bwMode="auto">
          <a:xfrm>
            <a:off x="2209800" y="48006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10%</a:t>
            </a:r>
          </a:p>
        </p:txBody>
      </p:sp>
      <p:sp>
        <p:nvSpPr>
          <p:cNvPr id="24587" name="Text Box 11"/>
          <p:cNvSpPr txBox="1">
            <a:spLocks noChangeArrowheads="1"/>
          </p:cNvSpPr>
          <p:nvPr/>
        </p:nvSpPr>
        <p:spPr bwMode="auto">
          <a:xfrm>
            <a:off x="2133600" y="57340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0%</a:t>
            </a:r>
          </a:p>
        </p:txBody>
      </p:sp>
      <p:sp>
        <p:nvSpPr>
          <p:cNvPr id="238604" name="Rectangle 12"/>
          <p:cNvSpPr>
            <a:spLocks noChangeArrowheads="1"/>
          </p:cNvSpPr>
          <p:nvPr/>
        </p:nvSpPr>
        <p:spPr bwMode="auto">
          <a:xfrm>
            <a:off x="3200400" y="2743200"/>
            <a:ext cx="1219200" cy="32004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8605" name="Rectangle 13"/>
          <p:cNvSpPr>
            <a:spLocks noChangeArrowheads="1"/>
          </p:cNvSpPr>
          <p:nvPr/>
        </p:nvSpPr>
        <p:spPr bwMode="auto">
          <a:xfrm>
            <a:off x="4953000" y="4419600"/>
            <a:ext cx="1219200" cy="1524000"/>
          </a:xfrm>
          <a:prstGeom prst="rect">
            <a:avLst/>
          </a:prstGeom>
          <a:solidFill>
            <a:srgbClr val="990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8606" name="Rectangle 14"/>
          <p:cNvSpPr>
            <a:spLocks noChangeArrowheads="1"/>
          </p:cNvSpPr>
          <p:nvPr/>
        </p:nvSpPr>
        <p:spPr bwMode="auto">
          <a:xfrm>
            <a:off x="6667500" y="4953000"/>
            <a:ext cx="1219200" cy="990600"/>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8607" name="Rectangle 15"/>
          <p:cNvSpPr>
            <a:spLocks noChangeArrowheads="1"/>
          </p:cNvSpPr>
          <p:nvPr/>
        </p:nvSpPr>
        <p:spPr bwMode="auto">
          <a:xfrm>
            <a:off x="8305800" y="5562600"/>
            <a:ext cx="1219200" cy="38100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38608" name="Text Box 16"/>
          <p:cNvSpPr txBox="1">
            <a:spLocks noChangeArrowheads="1"/>
          </p:cNvSpPr>
          <p:nvPr/>
        </p:nvSpPr>
        <p:spPr bwMode="auto">
          <a:xfrm>
            <a:off x="3124200" y="2743200"/>
            <a:ext cx="1371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rgbClr val="000000"/>
                </a:solidFill>
              </a:rPr>
              <a:t>Less Than High School Diploma</a:t>
            </a:r>
          </a:p>
        </p:txBody>
      </p:sp>
      <p:sp>
        <p:nvSpPr>
          <p:cNvPr id="238609" name="Text Box 17"/>
          <p:cNvSpPr txBox="1">
            <a:spLocks noChangeArrowheads="1"/>
          </p:cNvSpPr>
          <p:nvPr/>
        </p:nvSpPr>
        <p:spPr bwMode="auto">
          <a:xfrm>
            <a:off x="4876800" y="4435475"/>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High School Diploma</a:t>
            </a:r>
          </a:p>
        </p:txBody>
      </p:sp>
      <p:sp>
        <p:nvSpPr>
          <p:cNvPr id="238610" name="Text Box 18"/>
          <p:cNvSpPr txBox="1">
            <a:spLocks noChangeArrowheads="1"/>
          </p:cNvSpPr>
          <p:nvPr/>
        </p:nvSpPr>
        <p:spPr bwMode="auto">
          <a:xfrm>
            <a:off x="6553200" y="50292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Some College</a:t>
            </a:r>
          </a:p>
        </p:txBody>
      </p:sp>
      <p:sp>
        <p:nvSpPr>
          <p:cNvPr id="238611" name="Text Box 19"/>
          <p:cNvSpPr txBox="1">
            <a:spLocks noChangeArrowheads="1"/>
          </p:cNvSpPr>
          <p:nvPr/>
        </p:nvSpPr>
        <p:spPr bwMode="auto">
          <a:xfrm>
            <a:off x="8153400" y="5653088"/>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B.A. or Higher</a:t>
            </a:r>
          </a:p>
        </p:txBody>
      </p:sp>
      <p:sp>
        <p:nvSpPr>
          <p:cNvPr id="238612" name="Text Box 20"/>
          <p:cNvSpPr txBox="1">
            <a:spLocks noChangeArrowheads="1"/>
          </p:cNvSpPr>
          <p:nvPr/>
        </p:nvSpPr>
        <p:spPr bwMode="auto">
          <a:xfrm>
            <a:off x="3048000" y="228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dirty="0">
                <a:solidFill>
                  <a:srgbClr val="000099"/>
                </a:solidFill>
              </a:rPr>
              <a:t>32%</a:t>
            </a:r>
          </a:p>
        </p:txBody>
      </p:sp>
      <p:sp>
        <p:nvSpPr>
          <p:cNvPr id="238613" name="Text Box 21"/>
          <p:cNvSpPr txBox="1">
            <a:spLocks noChangeArrowheads="1"/>
          </p:cNvSpPr>
          <p:nvPr/>
        </p:nvSpPr>
        <p:spPr bwMode="auto">
          <a:xfrm>
            <a:off x="4800600" y="3962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dirty="0">
                <a:solidFill>
                  <a:srgbClr val="000099"/>
                </a:solidFill>
              </a:rPr>
              <a:t>15%</a:t>
            </a:r>
          </a:p>
        </p:txBody>
      </p:sp>
      <p:sp>
        <p:nvSpPr>
          <p:cNvPr id="238614" name="Text Box 22"/>
          <p:cNvSpPr txBox="1">
            <a:spLocks noChangeArrowheads="1"/>
          </p:cNvSpPr>
          <p:nvPr/>
        </p:nvSpPr>
        <p:spPr bwMode="auto">
          <a:xfrm>
            <a:off x="6477000" y="44958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dirty="0">
                <a:solidFill>
                  <a:srgbClr val="000099"/>
                </a:solidFill>
              </a:rPr>
              <a:t>10%</a:t>
            </a:r>
          </a:p>
        </p:txBody>
      </p:sp>
      <p:sp>
        <p:nvSpPr>
          <p:cNvPr id="238615" name="Text Box 23"/>
          <p:cNvSpPr txBox="1">
            <a:spLocks noChangeArrowheads="1"/>
          </p:cNvSpPr>
          <p:nvPr/>
        </p:nvSpPr>
        <p:spPr bwMode="auto">
          <a:xfrm>
            <a:off x="7924800" y="5105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dirty="0">
                <a:solidFill>
                  <a:srgbClr val="000099"/>
                </a:solidFill>
              </a:rPr>
              <a:t>4% </a:t>
            </a:r>
          </a:p>
        </p:txBody>
      </p:sp>
      <p:sp>
        <p:nvSpPr>
          <p:cNvPr id="24600" name="Text Box 24"/>
          <p:cNvSpPr txBox="1">
            <a:spLocks noChangeArrowheads="1"/>
          </p:cNvSpPr>
          <p:nvPr/>
        </p:nvSpPr>
        <p:spPr bwMode="auto">
          <a:xfrm rot="-5400000">
            <a:off x="625475" y="3641725"/>
            <a:ext cx="289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dirty="0">
                <a:solidFill>
                  <a:schemeClr val="bg1"/>
                </a:solidFill>
              </a:rPr>
              <a:t>Percentage Home Ownership</a:t>
            </a:r>
          </a:p>
        </p:txBody>
      </p:sp>
      <p:sp>
        <p:nvSpPr>
          <p:cNvPr id="24601" name="Text Box 25"/>
          <p:cNvSpPr txBox="1">
            <a:spLocks noChangeArrowheads="1"/>
          </p:cNvSpPr>
          <p:nvPr/>
        </p:nvSpPr>
        <p:spPr bwMode="auto">
          <a:xfrm>
            <a:off x="2209800" y="36576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20%</a:t>
            </a:r>
          </a:p>
        </p:txBody>
      </p:sp>
    </p:spTree>
    <p:extLst>
      <p:ext uri="{BB962C8B-B14F-4D97-AF65-F5344CB8AC3E}">
        <p14:creationId xmlns:p14="http://schemas.microsoft.com/office/powerpoint/2010/main" val="4223707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8604"/>
                                        </p:tgtEl>
                                        <p:attrNameLst>
                                          <p:attrName>style.visibility</p:attrName>
                                        </p:attrNameLst>
                                      </p:cBhvr>
                                      <p:to>
                                        <p:strVal val="visible"/>
                                      </p:to>
                                    </p:set>
                                    <p:animEffect transition="in" filter="wipe(down)">
                                      <p:cBhvr>
                                        <p:cTn id="7" dur="500"/>
                                        <p:tgtEl>
                                          <p:spTgt spid="23860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38608"/>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38612"/>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38605"/>
                                        </p:tgtEl>
                                        <p:attrNameLst>
                                          <p:attrName>style.visibility</p:attrName>
                                        </p:attrNameLst>
                                      </p:cBhvr>
                                      <p:to>
                                        <p:strVal val="visible"/>
                                      </p:to>
                                    </p:set>
                                    <p:animEffect transition="in" filter="wipe(down)">
                                      <p:cBhvr>
                                        <p:cTn id="17" dur="500"/>
                                        <p:tgtEl>
                                          <p:spTgt spid="238605"/>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38609"/>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38613"/>
                                        </p:tgtEl>
                                        <p:attrNameLst>
                                          <p:attrName>style.visibility</p:attrName>
                                        </p:attrNameLst>
                                      </p:cBhvr>
                                      <p:to>
                                        <p:strVal val="visible"/>
                                      </p:to>
                                    </p:set>
                                  </p:childTnLst>
                                </p:cTn>
                              </p:par>
                            </p:childTnLst>
                          </p:cTn>
                        </p:par>
                        <p:par>
                          <p:cTn id="24" fill="hold" nodeType="after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238606"/>
                                        </p:tgtEl>
                                        <p:attrNameLst>
                                          <p:attrName>style.visibility</p:attrName>
                                        </p:attrNameLst>
                                      </p:cBhvr>
                                      <p:to>
                                        <p:strVal val="visible"/>
                                      </p:to>
                                    </p:set>
                                    <p:animEffect transition="in" filter="wipe(down)">
                                      <p:cBhvr>
                                        <p:cTn id="27" dur="500"/>
                                        <p:tgtEl>
                                          <p:spTgt spid="238606"/>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238610"/>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238614"/>
                                        </p:tgtEl>
                                        <p:attrNameLst>
                                          <p:attrName>style.visibility</p:attrName>
                                        </p:attrNameLst>
                                      </p:cBhvr>
                                      <p:to>
                                        <p:strVal val="visible"/>
                                      </p:to>
                                    </p:set>
                                  </p:childTnLst>
                                </p:cTn>
                              </p:par>
                            </p:childTnLst>
                          </p:cTn>
                        </p:par>
                        <p:par>
                          <p:cTn id="34" fill="hold" nodeType="afterGroup">
                            <p:stCondLst>
                              <p:cond delay="1500"/>
                            </p:stCondLst>
                            <p:childTnLst>
                              <p:par>
                                <p:cTn id="35" presetID="22" presetClass="entr" presetSubtype="4" fill="hold" grpId="0" nodeType="afterEffect">
                                  <p:stCondLst>
                                    <p:cond delay="0"/>
                                  </p:stCondLst>
                                  <p:childTnLst>
                                    <p:set>
                                      <p:cBhvr>
                                        <p:cTn id="36" dur="1" fill="hold">
                                          <p:stCondLst>
                                            <p:cond delay="0"/>
                                          </p:stCondLst>
                                        </p:cTn>
                                        <p:tgtEl>
                                          <p:spTgt spid="238607"/>
                                        </p:tgtEl>
                                        <p:attrNameLst>
                                          <p:attrName>style.visibility</p:attrName>
                                        </p:attrNameLst>
                                      </p:cBhvr>
                                      <p:to>
                                        <p:strVal val="visible"/>
                                      </p:to>
                                    </p:set>
                                    <p:animEffect transition="in" filter="wipe(down)">
                                      <p:cBhvr>
                                        <p:cTn id="37" dur="500"/>
                                        <p:tgtEl>
                                          <p:spTgt spid="238607"/>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38611"/>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38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04" grpId="0" animBg="1"/>
      <p:bldP spid="238605" grpId="0" animBg="1"/>
      <p:bldP spid="238606" grpId="0" animBg="1"/>
      <p:bldP spid="238607" grpId="0" animBg="1"/>
      <p:bldP spid="238608" grpId="0"/>
      <p:bldP spid="238609" grpId="0"/>
      <p:bldP spid="238610" grpId="0"/>
      <p:bldP spid="238611" grpId="0"/>
      <p:bldP spid="238612" grpId="0"/>
      <p:bldP spid="238613" grpId="0"/>
      <p:bldP spid="238614" grpId="0"/>
      <p:bldP spid="2386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300" y="-9525"/>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2" name="Text Box 2">
            <a:hlinkClick r:id="" action="ppaction://noaction"/>
          </p:cNvPr>
          <p:cNvSpPr txBox="1">
            <a:spLocks noChangeArrowheads="1"/>
          </p:cNvSpPr>
          <p:nvPr/>
        </p:nvSpPr>
        <p:spPr bwMode="auto">
          <a:xfrm>
            <a:off x="6203950" y="-100013"/>
            <a:ext cx="4464050" cy="100647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6000" b="1" dirty="0">
                <a:solidFill>
                  <a:schemeClr val="bg1"/>
                </a:solidFill>
                <a:latin typeface="Times New Roman" pitchFamily="18" charset="0"/>
              </a:rPr>
              <a:t>economic</a:t>
            </a:r>
          </a:p>
        </p:txBody>
      </p:sp>
      <p:sp>
        <p:nvSpPr>
          <p:cNvPr id="240643" name="Text Box 3"/>
          <p:cNvSpPr txBox="1">
            <a:spLocks noChangeArrowheads="1"/>
          </p:cNvSpPr>
          <p:nvPr/>
        </p:nvSpPr>
        <p:spPr bwMode="auto">
          <a:xfrm>
            <a:off x="6438900" y="762001"/>
            <a:ext cx="3962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kumimoji="1" lang="en-US" altLang="en-US" sz="2400" b="1" dirty="0">
                <a:solidFill>
                  <a:schemeClr val="bg1"/>
                </a:solidFill>
                <a:effectLst>
                  <a:outerShdw blurRad="38100" dist="38100" dir="2700000" algn="tl">
                    <a:srgbClr val="000000"/>
                  </a:outerShdw>
                </a:effectLst>
                <a:latin typeface="Arial" panose="020B0604020202020204" pitchFamily="34" charset="0"/>
              </a:rPr>
              <a:t>unemployment rates and education level</a:t>
            </a:r>
          </a:p>
        </p:txBody>
      </p:sp>
      <p:sp>
        <p:nvSpPr>
          <p:cNvPr id="25605" name="Rectangle 5"/>
          <p:cNvSpPr>
            <a:spLocks noChangeArrowheads="1"/>
          </p:cNvSpPr>
          <p:nvPr/>
        </p:nvSpPr>
        <p:spPr bwMode="auto">
          <a:xfrm>
            <a:off x="2562225" y="1885950"/>
            <a:ext cx="7162800" cy="4038600"/>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5606" name="Line 6"/>
          <p:cNvSpPr>
            <a:spLocks noChangeShapeType="1"/>
          </p:cNvSpPr>
          <p:nvPr/>
        </p:nvSpPr>
        <p:spPr bwMode="auto">
          <a:xfrm>
            <a:off x="2562225" y="26670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607" name="Line 7"/>
          <p:cNvSpPr>
            <a:spLocks noChangeShapeType="1"/>
          </p:cNvSpPr>
          <p:nvPr/>
        </p:nvSpPr>
        <p:spPr bwMode="auto">
          <a:xfrm>
            <a:off x="2562225" y="34290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608" name="Line 8"/>
          <p:cNvSpPr>
            <a:spLocks noChangeShapeType="1"/>
          </p:cNvSpPr>
          <p:nvPr/>
        </p:nvSpPr>
        <p:spPr bwMode="auto">
          <a:xfrm>
            <a:off x="2543175" y="42672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609" name="Line 9"/>
          <p:cNvSpPr>
            <a:spLocks noChangeShapeType="1"/>
          </p:cNvSpPr>
          <p:nvPr/>
        </p:nvSpPr>
        <p:spPr bwMode="auto">
          <a:xfrm>
            <a:off x="2543175" y="508635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610" name="Text Box 10"/>
          <p:cNvSpPr txBox="1">
            <a:spLocks noChangeArrowheads="1"/>
          </p:cNvSpPr>
          <p:nvPr/>
        </p:nvSpPr>
        <p:spPr bwMode="auto">
          <a:xfrm>
            <a:off x="1952625" y="1809750"/>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1600" dirty="0">
                <a:solidFill>
                  <a:schemeClr val="bg1"/>
                </a:solidFill>
              </a:rPr>
              <a:t>10</a:t>
            </a:r>
          </a:p>
        </p:txBody>
      </p:sp>
      <p:sp>
        <p:nvSpPr>
          <p:cNvPr id="25611" name="Text Box 11"/>
          <p:cNvSpPr txBox="1">
            <a:spLocks noChangeArrowheads="1"/>
          </p:cNvSpPr>
          <p:nvPr/>
        </p:nvSpPr>
        <p:spPr bwMode="auto">
          <a:xfrm>
            <a:off x="2005013" y="2505075"/>
            <a:ext cx="552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1600" dirty="0">
                <a:solidFill>
                  <a:schemeClr val="bg1"/>
                </a:solidFill>
              </a:rPr>
              <a:t>8</a:t>
            </a:r>
          </a:p>
        </p:txBody>
      </p:sp>
      <p:sp>
        <p:nvSpPr>
          <p:cNvPr id="25612" name="Text Box 12"/>
          <p:cNvSpPr txBox="1">
            <a:spLocks noChangeArrowheads="1"/>
          </p:cNvSpPr>
          <p:nvPr/>
        </p:nvSpPr>
        <p:spPr bwMode="auto">
          <a:xfrm>
            <a:off x="1833563" y="3295650"/>
            <a:ext cx="704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1600" dirty="0">
                <a:solidFill>
                  <a:schemeClr val="bg1"/>
                </a:solidFill>
              </a:rPr>
              <a:t>6</a:t>
            </a:r>
          </a:p>
        </p:txBody>
      </p:sp>
      <p:sp>
        <p:nvSpPr>
          <p:cNvPr id="25613" name="Text Box 13"/>
          <p:cNvSpPr txBox="1">
            <a:spLocks noChangeArrowheads="1"/>
          </p:cNvSpPr>
          <p:nvPr/>
        </p:nvSpPr>
        <p:spPr bwMode="auto">
          <a:xfrm>
            <a:off x="2043113" y="4110038"/>
            <a:ext cx="495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1600" dirty="0">
                <a:solidFill>
                  <a:schemeClr val="bg1"/>
                </a:solidFill>
              </a:rPr>
              <a:t>4</a:t>
            </a:r>
          </a:p>
        </p:txBody>
      </p:sp>
      <p:sp>
        <p:nvSpPr>
          <p:cNvPr id="25614" name="Text Box 14"/>
          <p:cNvSpPr txBox="1">
            <a:spLocks noChangeArrowheads="1"/>
          </p:cNvSpPr>
          <p:nvPr/>
        </p:nvSpPr>
        <p:spPr bwMode="auto">
          <a:xfrm>
            <a:off x="1981200" y="4924425"/>
            <a:ext cx="552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1600" dirty="0">
                <a:solidFill>
                  <a:schemeClr val="bg1"/>
                </a:solidFill>
              </a:rPr>
              <a:t>2</a:t>
            </a:r>
          </a:p>
        </p:txBody>
      </p:sp>
      <p:sp>
        <p:nvSpPr>
          <p:cNvPr id="25615" name="Text Box 15"/>
          <p:cNvSpPr txBox="1">
            <a:spLocks noChangeArrowheads="1"/>
          </p:cNvSpPr>
          <p:nvPr/>
        </p:nvSpPr>
        <p:spPr bwMode="auto">
          <a:xfrm>
            <a:off x="1909763" y="5686425"/>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1600" dirty="0">
                <a:solidFill>
                  <a:schemeClr val="bg1"/>
                </a:solidFill>
              </a:rPr>
              <a:t>0</a:t>
            </a:r>
          </a:p>
        </p:txBody>
      </p:sp>
      <p:sp>
        <p:nvSpPr>
          <p:cNvPr id="240656" name="Rectangle 16"/>
          <p:cNvSpPr>
            <a:spLocks noChangeArrowheads="1"/>
          </p:cNvSpPr>
          <p:nvPr/>
        </p:nvSpPr>
        <p:spPr bwMode="auto">
          <a:xfrm>
            <a:off x="2943225" y="1981200"/>
            <a:ext cx="1219200" cy="394335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40657" name="Rectangle 17"/>
          <p:cNvSpPr>
            <a:spLocks noChangeArrowheads="1"/>
          </p:cNvSpPr>
          <p:nvPr/>
        </p:nvSpPr>
        <p:spPr bwMode="auto">
          <a:xfrm>
            <a:off x="4695825" y="2895600"/>
            <a:ext cx="1219200" cy="3028950"/>
          </a:xfrm>
          <a:prstGeom prst="rect">
            <a:avLst/>
          </a:prstGeom>
          <a:solidFill>
            <a:srgbClr val="990000"/>
          </a:solidFill>
          <a:ln>
            <a:noFill/>
          </a:ln>
          <a:effectLst/>
          <a:extLst>
            <a:ext uri="{91240B29-F687-4F45-9708-019B960494DF}">
              <a14:hiddenLine xmlns:a14="http://schemas.microsoft.com/office/drawing/2010/main" w="57150"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40658" name="Rectangle 18"/>
          <p:cNvSpPr>
            <a:spLocks noChangeArrowheads="1"/>
          </p:cNvSpPr>
          <p:nvPr/>
        </p:nvSpPr>
        <p:spPr bwMode="auto">
          <a:xfrm>
            <a:off x="6410325" y="3810000"/>
            <a:ext cx="1219200" cy="2114550"/>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40659" name="Rectangle 19"/>
          <p:cNvSpPr>
            <a:spLocks noChangeArrowheads="1"/>
          </p:cNvSpPr>
          <p:nvPr/>
        </p:nvSpPr>
        <p:spPr bwMode="auto">
          <a:xfrm>
            <a:off x="8048625" y="4038600"/>
            <a:ext cx="1219200" cy="188595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40660" name="Text Box 20"/>
          <p:cNvSpPr txBox="1">
            <a:spLocks noChangeArrowheads="1"/>
          </p:cNvSpPr>
          <p:nvPr/>
        </p:nvSpPr>
        <p:spPr bwMode="auto">
          <a:xfrm>
            <a:off x="2867025" y="1936750"/>
            <a:ext cx="1371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rgbClr val="000000"/>
                </a:solidFill>
              </a:rPr>
              <a:t>Less Than High School Diploma</a:t>
            </a:r>
          </a:p>
        </p:txBody>
      </p:sp>
      <p:sp>
        <p:nvSpPr>
          <p:cNvPr id="240661" name="Text Box 21"/>
          <p:cNvSpPr txBox="1">
            <a:spLocks noChangeArrowheads="1"/>
          </p:cNvSpPr>
          <p:nvPr/>
        </p:nvSpPr>
        <p:spPr bwMode="auto">
          <a:xfrm>
            <a:off x="4648200" y="2911475"/>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High School Diploma</a:t>
            </a:r>
          </a:p>
        </p:txBody>
      </p:sp>
      <p:sp>
        <p:nvSpPr>
          <p:cNvPr id="240662" name="Text Box 22"/>
          <p:cNvSpPr txBox="1">
            <a:spLocks noChangeArrowheads="1"/>
          </p:cNvSpPr>
          <p:nvPr/>
        </p:nvSpPr>
        <p:spPr bwMode="auto">
          <a:xfrm>
            <a:off x="6334125" y="38100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Some College</a:t>
            </a:r>
          </a:p>
        </p:txBody>
      </p:sp>
      <p:sp>
        <p:nvSpPr>
          <p:cNvPr id="240663" name="Text Box 23"/>
          <p:cNvSpPr txBox="1">
            <a:spLocks noChangeArrowheads="1"/>
          </p:cNvSpPr>
          <p:nvPr/>
        </p:nvSpPr>
        <p:spPr bwMode="auto">
          <a:xfrm>
            <a:off x="7924800" y="39624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B.A. or Higher</a:t>
            </a:r>
          </a:p>
        </p:txBody>
      </p:sp>
      <p:sp>
        <p:nvSpPr>
          <p:cNvPr id="240664" name="Text Box 24"/>
          <p:cNvSpPr txBox="1">
            <a:spLocks noChangeArrowheads="1"/>
          </p:cNvSpPr>
          <p:nvPr/>
        </p:nvSpPr>
        <p:spPr bwMode="auto">
          <a:xfrm>
            <a:off x="3228975" y="1371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dirty="0">
                <a:solidFill>
                  <a:schemeClr val="bg1"/>
                </a:solidFill>
              </a:rPr>
              <a:t>9.7%</a:t>
            </a:r>
          </a:p>
        </p:txBody>
      </p:sp>
      <p:sp>
        <p:nvSpPr>
          <p:cNvPr id="240665" name="Text Box 25"/>
          <p:cNvSpPr txBox="1">
            <a:spLocks noChangeArrowheads="1"/>
          </p:cNvSpPr>
          <p:nvPr/>
        </p:nvSpPr>
        <p:spPr bwMode="auto">
          <a:xfrm>
            <a:off x="4876800" y="2209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dirty="0">
                <a:solidFill>
                  <a:srgbClr val="000099"/>
                </a:solidFill>
              </a:rPr>
              <a:t>7.5%</a:t>
            </a:r>
          </a:p>
        </p:txBody>
      </p:sp>
      <p:sp>
        <p:nvSpPr>
          <p:cNvPr id="240666" name="Text Box 26"/>
          <p:cNvSpPr txBox="1">
            <a:spLocks noChangeArrowheads="1"/>
          </p:cNvSpPr>
          <p:nvPr/>
        </p:nvSpPr>
        <p:spPr bwMode="auto">
          <a:xfrm>
            <a:off x="6629400" y="3352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dirty="0">
                <a:solidFill>
                  <a:srgbClr val="000099"/>
                </a:solidFill>
              </a:rPr>
              <a:t>5.1%</a:t>
            </a:r>
          </a:p>
        </p:txBody>
      </p:sp>
      <p:sp>
        <p:nvSpPr>
          <p:cNvPr id="240667" name="Text Box 27"/>
          <p:cNvSpPr txBox="1">
            <a:spLocks noChangeArrowheads="1"/>
          </p:cNvSpPr>
          <p:nvPr/>
        </p:nvSpPr>
        <p:spPr bwMode="auto">
          <a:xfrm>
            <a:off x="8229600" y="3581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dirty="0">
                <a:solidFill>
                  <a:srgbClr val="000099"/>
                </a:solidFill>
              </a:rPr>
              <a:t>4.6%</a:t>
            </a:r>
          </a:p>
        </p:txBody>
      </p:sp>
    </p:spTree>
    <p:extLst>
      <p:ext uri="{BB962C8B-B14F-4D97-AF65-F5344CB8AC3E}">
        <p14:creationId xmlns:p14="http://schemas.microsoft.com/office/powerpoint/2010/main" val="3947969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0656"/>
                                        </p:tgtEl>
                                        <p:attrNameLst>
                                          <p:attrName>style.visibility</p:attrName>
                                        </p:attrNameLst>
                                      </p:cBhvr>
                                      <p:to>
                                        <p:strVal val="visible"/>
                                      </p:to>
                                    </p:set>
                                    <p:animEffect transition="in" filter="wipe(down)">
                                      <p:cBhvr>
                                        <p:cTn id="7" dur="500"/>
                                        <p:tgtEl>
                                          <p:spTgt spid="24065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40660"/>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40664"/>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40657"/>
                                        </p:tgtEl>
                                        <p:attrNameLst>
                                          <p:attrName>style.visibility</p:attrName>
                                        </p:attrNameLst>
                                      </p:cBhvr>
                                      <p:to>
                                        <p:strVal val="visible"/>
                                      </p:to>
                                    </p:set>
                                    <p:animEffect transition="in" filter="wipe(down)">
                                      <p:cBhvr>
                                        <p:cTn id="17" dur="500"/>
                                        <p:tgtEl>
                                          <p:spTgt spid="2406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40661"/>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40665"/>
                                        </p:tgtEl>
                                        <p:attrNameLst>
                                          <p:attrName>style.visibility</p:attrName>
                                        </p:attrNameLst>
                                      </p:cBhvr>
                                      <p:to>
                                        <p:strVal val="visible"/>
                                      </p:to>
                                    </p:set>
                                  </p:childTnLst>
                                </p:cTn>
                              </p:par>
                            </p:childTnLst>
                          </p:cTn>
                        </p:par>
                        <p:par>
                          <p:cTn id="24" fill="hold" nodeType="after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240658"/>
                                        </p:tgtEl>
                                        <p:attrNameLst>
                                          <p:attrName>style.visibility</p:attrName>
                                        </p:attrNameLst>
                                      </p:cBhvr>
                                      <p:to>
                                        <p:strVal val="visible"/>
                                      </p:to>
                                    </p:set>
                                    <p:animEffect transition="in" filter="wipe(down)">
                                      <p:cBhvr>
                                        <p:cTn id="27" dur="500"/>
                                        <p:tgtEl>
                                          <p:spTgt spid="240658"/>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240662"/>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240666"/>
                                        </p:tgtEl>
                                        <p:attrNameLst>
                                          <p:attrName>style.visibility</p:attrName>
                                        </p:attrNameLst>
                                      </p:cBhvr>
                                      <p:to>
                                        <p:strVal val="visible"/>
                                      </p:to>
                                    </p:set>
                                  </p:childTnLst>
                                </p:cTn>
                              </p:par>
                            </p:childTnLst>
                          </p:cTn>
                        </p:par>
                        <p:par>
                          <p:cTn id="34" fill="hold" nodeType="afterGroup">
                            <p:stCondLst>
                              <p:cond delay="1500"/>
                            </p:stCondLst>
                            <p:childTnLst>
                              <p:par>
                                <p:cTn id="35" presetID="22" presetClass="entr" presetSubtype="4" fill="hold" grpId="0" nodeType="afterEffect">
                                  <p:stCondLst>
                                    <p:cond delay="0"/>
                                  </p:stCondLst>
                                  <p:childTnLst>
                                    <p:set>
                                      <p:cBhvr>
                                        <p:cTn id="36" dur="1" fill="hold">
                                          <p:stCondLst>
                                            <p:cond delay="0"/>
                                          </p:stCondLst>
                                        </p:cTn>
                                        <p:tgtEl>
                                          <p:spTgt spid="240659"/>
                                        </p:tgtEl>
                                        <p:attrNameLst>
                                          <p:attrName>style.visibility</p:attrName>
                                        </p:attrNameLst>
                                      </p:cBhvr>
                                      <p:to>
                                        <p:strVal val="visible"/>
                                      </p:to>
                                    </p:set>
                                    <p:animEffect transition="in" filter="wipe(down)">
                                      <p:cBhvr>
                                        <p:cTn id="37" dur="500"/>
                                        <p:tgtEl>
                                          <p:spTgt spid="240659"/>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4066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40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56" grpId="0" animBg="1"/>
      <p:bldP spid="240657" grpId="0" animBg="1"/>
      <p:bldP spid="240658" grpId="0" animBg="1"/>
      <p:bldP spid="240659" grpId="0" animBg="1"/>
      <p:bldP spid="240660" grpId="0"/>
      <p:bldP spid="240661" grpId="0"/>
      <p:bldP spid="240662" grpId="0"/>
      <p:bldP spid="240663" grpId="0"/>
      <p:bldP spid="240664" grpId="0"/>
      <p:bldP spid="240665" grpId="0"/>
      <p:bldP spid="240666" grpId="0"/>
      <p:bldP spid="24066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300" y="-9525"/>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6" name="Text Box 2">
            <a:hlinkClick r:id="" action="ppaction://noaction"/>
          </p:cNvPr>
          <p:cNvSpPr txBox="1">
            <a:spLocks noChangeArrowheads="1"/>
          </p:cNvSpPr>
          <p:nvPr/>
        </p:nvSpPr>
        <p:spPr bwMode="auto">
          <a:xfrm>
            <a:off x="6203950" y="52388"/>
            <a:ext cx="4464050" cy="144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4400" b="1" dirty="0">
                <a:solidFill>
                  <a:schemeClr val="bg1"/>
                </a:solidFill>
                <a:latin typeface="Times New Roman" pitchFamily="18" charset="0"/>
              </a:rPr>
              <a:t>Quality of Life</a:t>
            </a:r>
          </a:p>
          <a:p>
            <a:pPr algn="ctr"/>
            <a:endParaRPr lang="en-US" altLang="en-US" sz="4400" b="1" dirty="0">
              <a:solidFill>
                <a:schemeClr val="bg1"/>
              </a:solidFill>
              <a:latin typeface="Times New Roman" pitchFamily="18" charset="0"/>
            </a:endParaRPr>
          </a:p>
        </p:txBody>
      </p:sp>
      <p:sp>
        <p:nvSpPr>
          <p:cNvPr id="26627" name="Text Box 3"/>
          <p:cNvSpPr txBox="1">
            <a:spLocks noChangeArrowheads="1"/>
          </p:cNvSpPr>
          <p:nvPr/>
        </p:nvSpPr>
        <p:spPr bwMode="auto">
          <a:xfrm>
            <a:off x="6438900" y="7620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kumimoji="1" lang="en-US" altLang="en-US" sz="2400" b="1" dirty="0">
                <a:solidFill>
                  <a:schemeClr val="bg1"/>
                </a:solidFill>
              </a:rPr>
              <a:t>Home Ownership</a:t>
            </a:r>
          </a:p>
        </p:txBody>
      </p:sp>
      <p:sp>
        <p:nvSpPr>
          <p:cNvPr id="26629" name="Rectangle 5"/>
          <p:cNvSpPr>
            <a:spLocks noChangeArrowheads="1"/>
          </p:cNvSpPr>
          <p:nvPr/>
        </p:nvSpPr>
        <p:spPr bwMode="auto">
          <a:xfrm>
            <a:off x="2819400" y="1905000"/>
            <a:ext cx="7162800" cy="4038600"/>
          </a:xfrm>
          <a:prstGeom prst="rect">
            <a:avLst/>
          </a:prstGeom>
          <a:solidFill>
            <a:srgbClr val="FFFFCC"/>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6630" name="Line 6"/>
          <p:cNvSpPr>
            <a:spLocks noChangeShapeType="1"/>
          </p:cNvSpPr>
          <p:nvPr/>
        </p:nvSpPr>
        <p:spPr bwMode="auto">
          <a:xfrm>
            <a:off x="2819400" y="32766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6631" name="Line 7"/>
          <p:cNvSpPr>
            <a:spLocks noChangeShapeType="1"/>
          </p:cNvSpPr>
          <p:nvPr/>
        </p:nvSpPr>
        <p:spPr bwMode="auto">
          <a:xfrm>
            <a:off x="2819400" y="4572000"/>
            <a:ext cx="7162800" cy="0"/>
          </a:xfrm>
          <a:prstGeom prst="line">
            <a:avLst/>
          </a:prstGeom>
          <a:noFill/>
          <a:ln w="127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6632" name="Text Box 8"/>
          <p:cNvSpPr txBox="1">
            <a:spLocks noChangeArrowheads="1"/>
          </p:cNvSpPr>
          <p:nvPr/>
        </p:nvSpPr>
        <p:spPr bwMode="auto">
          <a:xfrm>
            <a:off x="2209800" y="18288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80%</a:t>
            </a:r>
          </a:p>
        </p:txBody>
      </p:sp>
      <p:sp>
        <p:nvSpPr>
          <p:cNvPr id="26633" name="Text Box 9"/>
          <p:cNvSpPr txBox="1">
            <a:spLocks noChangeArrowheads="1"/>
          </p:cNvSpPr>
          <p:nvPr/>
        </p:nvSpPr>
        <p:spPr bwMode="auto">
          <a:xfrm>
            <a:off x="2209800" y="34290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70%</a:t>
            </a:r>
          </a:p>
        </p:txBody>
      </p:sp>
      <p:sp>
        <p:nvSpPr>
          <p:cNvPr id="26634" name="Text Box 10"/>
          <p:cNvSpPr txBox="1">
            <a:spLocks noChangeArrowheads="1"/>
          </p:cNvSpPr>
          <p:nvPr/>
        </p:nvSpPr>
        <p:spPr bwMode="auto">
          <a:xfrm>
            <a:off x="2209800" y="44958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60%</a:t>
            </a:r>
          </a:p>
        </p:txBody>
      </p:sp>
      <p:sp>
        <p:nvSpPr>
          <p:cNvPr id="26635" name="Text Box 11"/>
          <p:cNvSpPr txBox="1">
            <a:spLocks noChangeArrowheads="1"/>
          </p:cNvSpPr>
          <p:nvPr/>
        </p:nvSpPr>
        <p:spPr bwMode="auto">
          <a:xfrm>
            <a:off x="2133600" y="573405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dirty="0">
                <a:solidFill>
                  <a:schemeClr val="bg1"/>
                </a:solidFill>
              </a:rPr>
              <a:t>50%</a:t>
            </a:r>
          </a:p>
        </p:txBody>
      </p:sp>
      <p:sp>
        <p:nvSpPr>
          <p:cNvPr id="242700" name="Rectangle 12"/>
          <p:cNvSpPr>
            <a:spLocks noChangeArrowheads="1"/>
          </p:cNvSpPr>
          <p:nvPr/>
        </p:nvSpPr>
        <p:spPr bwMode="auto">
          <a:xfrm>
            <a:off x="3200400" y="4800600"/>
            <a:ext cx="1219200" cy="1143000"/>
          </a:xfrm>
          <a:prstGeom prst="rect">
            <a:avLst/>
          </a:prstGeom>
          <a:solidFill>
            <a:srgbClr val="FF99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42701" name="Rectangle 13"/>
          <p:cNvSpPr>
            <a:spLocks noChangeArrowheads="1"/>
          </p:cNvSpPr>
          <p:nvPr/>
        </p:nvSpPr>
        <p:spPr bwMode="auto">
          <a:xfrm>
            <a:off x="4953000" y="3505200"/>
            <a:ext cx="1219200" cy="2438400"/>
          </a:xfrm>
          <a:prstGeom prst="rect">
            <a:avLst/>
          </a:prstGeom>
          <a:solidFill>
            <a:srgbClr val="990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42702" name="Rectangle 14"/>
          <p:cNvSpPr>
            <a:spLocks noChangeArrowheads="1"/>
          </p:cNvSpPr>
          <p:nvPr/>
        </p:nvSpPr>
        <p:spPr bwMode="auto">
          <a:xfrm>
            <a:off x="6667500" y="3810000"/>
            <a:ext cx="1219200" cy="2133600"/>
          </a:xfrm>
          <a:prstGeom prst="rect">
            <a:avLst/>
          </a:prstGeom>
          <a:solidFill>
            <a:srgbClr val="000099"/>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42703" name="Rectangle 15"/>
          <p:cNvSpPr>
            <a:spLocks noChangeArrowheads="1"/>
          </p:cNvSpPr>
          <p:nvPr/>
        </p:nvSpPr>
        <p:spPr bwMode="auto">
          <a:xfrm>
            <a:off x="8305800" y="2514600"/>
            <a:ext cx="1219200" cy="3429000"/>
          </a:xfrm>
          <a:prstGeom prst="rect">
            <a:avLst/>
          </a:prstGeom>
          <a:solidFill>
            <a:srgbClr val="008000"/>
          </a:solidFill>
          <a:ln>
            <a:noFill/>
          </a:ln>
          <a:effectLst/>
          <a:extLst>
            <a:ext uri="{91240B29-F687-4F45-9708-019B960494DF}">
              <a14:hiddenLine xmlns:a14="http://schemas.microsoft.com/office/drawing/2010/main" w="57150" algn="ctr">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42704" name="Text Box 16"/>
          <p:cNvSpPr txBox="1">
            <a:spLocks noChangeArrowheads="1"/>
          </p:cNvSpPr>
          <p:nvPr/>
        </p:nvSpPr>
        <p:spPr bwMode="auto">
          <a:xfrm>
            <a:off x="3124200" y="4800600"/>
            <a:ext cx="1371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rgbClr val="000000"/>
                </a:solidFill>
              </a:rPr>
              <a:t>Less Than High School Diploma</a:t>
            </a:r>
          </a:p>
        </p:txBody>
      </p:sp>
      <p:sp>
        <p:nvSpPr>
          <p:cNvPr id="242705" name="Text Box 17"/>
          <p:cNvSpPr txBox="1">
            <a:spLocks noChangeArrowheads="1"/>
          </p:cNvSpPr>
          <p:nvPr/>
        </p:nvSpPr>
        <p:spPr bwMode="auto">
          <a:xfrm>
            <a:off x="4876800" y="3581400"/>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High School Diploma</a:t>
            </a:r>
          </a:p>
        </p:txBody>
      </p:sp>
      <p:sp>
        <p:nvSpPr>
          <p:cNvPr id="242706" name="Text Box 18"/>
          <p:cNvSpPr txBox="1">
            <a:spLocks noChangeArrowheads="1"/>
          </p:cNvSpPr>
          <p:nvPr/>
        </p:nvSpPr>
        <p:spPr bwMode="auto">
          <a:xfrm>
            <a:off x="6553200" y="3886200"/>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Some College</a:t>
            </a:r>
          </a:p>
        </p:txBody>
      </p:sp>
      <p:sp>
        <p:nvSpPr>
          <p:cNvPr id="242707" name="Text Box 19"/>
          <p:cNvSpPr txBox="1">
            <a:spLocks noChangeArrowheads="1"/>
          </p:cNvSpPr>
          <p:nvPr/>
        </p:nvSpPr>
        <p:spPr bwMode="auto">
          <a:xfrm>
            <a:off x="8153400" y="26670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B.A. or Higher</a:t>
            </a:r>
          </a:p>
        </p:txBody>
      </p:sp>
      <p:sp>
        <p:nvSpPr>
          <p:cNvPr id="242708" name="Text Box 20"/>
          <p:cNvSpPr txBox="1">
            <a:spLocks noChangeArrowheads="1"/>
          </p:cNvSpPr>
          <p:nvPr/>
        </p:nvSpPr>
        <p:spPr bwMode="auto">
          <a:xfrm>
            <a:off x="3048000" y="44196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dirty="0">
                <a:solidFill>
                  <a:srgbClr val="000099"/>
                </a:solidFill>
              </a:rPr>
              <a:t>58%</a:t>
            </a:r>
          </a:p>
        </p:txBody>
      </p:sp>
      <p:sp>
        <p:nvSpPr>
          <p:cNvPr id="242709" name="Text Box 21"/>
          <p:cNvSpPr txBox="1">
            <a:spLocks noChangeArrowheads="1"/>
          </p:cNvSpPr>
          <p:nvPr/>
        </p:nvSpPr>
        <p:spPr bwMode="auto">
          <a:xfrm>
            <a:off x="4800600" y="31242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dirty="0">
                <a:solidFill>
                  <a:srgbClr val="000099"/>
                </a:solidFill>
              </a:rPr>
              <a:t>69%</a:t>
            </a:r>
          </a:p>
        </p:txBody>
      </p:sp>
      <p:sp>
        <p:nvSpPr>
          <p:cNvPr id="242710" name="Text Box 22"/>
          <p:cNvSpPr txBox="1">
            <a:spLocks noChangeArrowheads="1"/>
          </p:cNvSpPr>
          <p:nvPr/>
        </p:nvSpPr>
        <p:spPr bwMode="auto">
          <a:xfrm>
            <a:off x="6400800" y="33528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dirty="0">
                <a:solidFill>
                  <a:srgbClr val="000099"/>
                </a:solidFill>
              </a:rPr>
              <a:t>66%</a:t>
            </a:r>
          </a:p>
        </p:txBody>
      </p:sp>
      <p:sp>
        <p:nvSpPr>
          <p:cNvPr id="242711" name="Text Box 23"/>
          <p:cNvSpPr txBox="1">
            <a:spLocks noChangeArrowheads="1"/>
          </p:cNvSpPr>
          <p:nvPr/>
        </p:nvSpPr>
        <p:spPr bwMode="auto">
          <a:xfrm>
            <a:off x="7924800" y="2057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400" b="1" dirty="0">
                <a:solidFill>
                  <a:srgbClr val="000099"/>
                </a:solidFill>
              </a:rPr>
              <a:t>75% </a:t>
            </a:r>
          </a:p>
        </p:txBody>
      </p:sp>
      <p:sp>
        <p:nvSpPr>
          <p:cNvPr id="26648" name="Text Box 24"/>
          <p:cNvSpPr txBox="1">
            <a:spLocks noChangeArrowheads="1"/>
          </p:cNvSpPr>
          <p:nvPr/>
        </p:nvSpPr>
        <p:spPr bwMode="auto">
          <a:xfrm rot="-5400000">
            <a:off x="625475" y="3641725"/>
            <a:ext cx="289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dirty="0">
                <a:solidFill>
                  <a:schemeClr val="bg1"/>
                </a:solidFill>
              </a:rPr>
              <a:t>Percentage Home Ownership</a:t>
            </a:r>
          </a:p>
        </p:txBody>
      </p:sp>
    </p:spTree>
    <p:extLst>
      <p:ext uri="{BB962C8B-B14F-4D97-AF65-F5344CB8AC3E}">
        <p14:creationId xmlns:p14="http://schemas.microsoft.com/office/powerpoint/2010/main" val="32663001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2700"/>
                                        </p:tgtEl>
                                        <p:attrNameLst>
                                          <p:attrName>style.visibility</p:attrName>
                                        </p:attrNameLst>
                                      </p:cBhvr>
                                      <p:to>
                                        <p:strVal val="visible"/>
                                      </p:to>
                                    </p:set>
                                    <p:animEffect transition="in" filter="wipe(down)">
                                      <p:cBhvr>
                                        <p:cTn id="7" dur="500"/>
                                        <p:tgtEl>
                                          <p:spTgt spid="242700"/>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4270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42708"/>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42701"/>
                                        </p:tgtEl>
                                        <p:attrNameLst>
                                          <p:attrName>style.visibility</p:attrName>
                                        </p:attrNameLst>
                                      </p:cBhvr>
                                      <p:to>
                                        <p:strVal val="visible"/>
                                      </p:to>
                                    </p:set>
                                    <p:animEffect transition="in" filter="wipe(down)">
                                      <p:cBhvr>
                                        <p:cTn id="17" dur="500"/>
                                        <p:tgtEl>
                                          <p:spTgt spid="242701"/>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4270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42709"/>
                                        </p:tgtEl>
                                        <p:attrNameLst>
                                          <p:attrName>style.visibility</p:attrName>
                                        </p:attrNameLst>
                                      </p:cBhvr>
                                      <p:to>
                                        <p:strVal val="visible"/>
                                      </p:to>
                                    </p:set>
                                  </p:childTnLst>
                                </p:cTn>
                              </p:par>
                            </p:childTnLst>
                          </p:cTn>
                        </p:par>
                        <p:par>
                          <p:cTn id="24" fill="hold" nodeType="after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242702"/>
                                        </p:tgtEl>
                                        <p:attrNameLst>
                                          <p:attrName>style.visibility</p:attrName>
                                        </p:attrNameLst>
                                      </p:cBhvr>
                                      <p:to>
                                        <p:strVal val="visible"/>
                                      </p:to>
                                    </p:set>
                                    <p:animEffect transition="in" filter="wipe(down)">
                                      <p:cBhvr>
                                        <p:cTn id="27" dur="500"/>
                                        <p:tgtEl>
                                          <p:spTgt spid="242702"/>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242706"/>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242710"/>
                                        </p:tgtEl>
                                        <p:attrNameLst>
                                          <p:attrName>style.visibility</p:attrName>
                                        </p:attrNameLst>
                                      </p:cBhvr>
                                      <p:to>
                                        <p:strVal val="visible"/>
                                      </p:to>
                                    </p:set>
                                  </p:childTnLst>
                                </p:cTn>
                              </p:par>
                            </p:childTnLst>
                          </p:cTn>
                        </p:par>
                        <p:par>
                          <p:cTn id="34" fill="hold" nodeType="afterGroup">
                            <p:stCondLst>
                              <p:cond delay="1500"/>
                            </p:stCondLst>
                            <p:childTnLst>
                              <p:par>
                                <p:cTn id="35" presetID="22" presetClass="entr" presetSubtype="4" fill="hold" grpId="0" nodeType="afterEffect">
                                  <p:stCondLst>
                                    <p:cond delay="0"/>
                                  </p:stCondLst>
                                  <p:childTnLst>
                                    <p:set>
                                      <p:cBhvr>
                                        <p:cTn id="36" dur="1" fill="hold">
                                          <p:stCondLst>
                                            <p:cond delay="0"/>
                                          </p:stCondLst>
                                        </p:cTn>
                                        <p:tgtEl>
                                          <p:spTgt spid="242703"/>
                                        </p:tgtEl>
                                        <p:attrNameLst>
                                          <p:attrName>style.visibility</p:attrName>
                                        </p:attrNameLst>
                                      </p:cBhvr>
                                      <p:to>
                                        <p:strVal val="visible"/>
                                      </p:to>
                                    </p:set>
                                    <p:animEffect transition="in" filter="wipe(down)">
                                      <p:cBhvr>
                                        <p:cTn id="37" dur="500"/>
                                        <p:tgtEl>
                                          <p:spTgt spid="242703"/>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4270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427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00" grpId="0" animBg="1"/>
      <p:bldP spid="242701" grpId="0" animBg="1"/>
      <p:bldP spid="242702" grpId="0" animBg="1"/>
      <p:bldP spid="242703" grpId="0" animBg="1"/>
      <p:bldP spid="242704" grpId="0"/>
      <p:bldP spid="242705" grpId="0"/>
      <p:bldP spid="242706" grpId="0"/>
      <p:bldP spid="242707" grpId="0"/>
      <p:bldP spid="242708" grpId="0"/>
      <p:bldP spid="242709" grpId="0"/>
      <p:bldP spid="242710" grpId="0"/>
      <p:bldP spid="2427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781800"/>
          </a:xfrm>
          <a:prstGeom prst="rect">
            <a:avLst/>
          </a:prstGeom>
          <a:solidFill>
            <a:srgbClr val="3DAF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314" name="Rectangle 2"/>
          <p:cNvSpPr>
            <a:spLocks noChangeArrowheads="1"/>
          </p:cNvSpPr>
          <p:nvPr/>
        </p:nvSpPr>
        <p:spPr bwMode="auto">
          <a:xfrm>
            <a:off x="6057900" y="762000"/>
            <a:ext cx="4610100" cy="819150"/>
          </a:xfrm>
          <a:prstGeom prst="rect">
            <a:avLst/>
          </a:prstGeom>
          <a:noFill/>
          <a:ln w="9525">
            <a:noFill/>
            <a:miter lim="800000"/>
            <a:headEnd/>
            <a:tailEnd/>
          </a:ln>
        </p:spPr>
        <p:txBody>
          <a:bodyPr/>
          <a:lstStyle/>
          <a:p>
            <a:pPr algn="ctr"/>
            <a:r>
              <a:rPr lang="en-US" sz="2800" b="1" dirty="0">
                <a:solidFill>
                  <a:schemeClr val="bg1"/>
                </a:solidFill>
                <a:latin typeface="Book Antiqua" pitchFamily="18" charset="0"/>
              </a:rPr>
              <a:t>Seatbelt Use</a:t>
            </a:r>
            <a:r>
              <a:rPr lang="en-US" sz="2800" dirty="0">
                <a:solidFill>
                  <a:schemeClr val="bg1"/>
                </a:solidFill>
                <a:latin typeface="Book Antiqua" pitchFamily="18" charset="0"/>
              </a:rPr>
              <a:t/>
            </a:r>
            <a:br>
              <a:rPr lang="en-US" sz="2800" dirty="0">
                <a:solidFill>
                  <a:schemeClr val="bg1"/>
                </a:solidFill>
                <a:latin typeface="Book Antiqua" pitchFamily="18" charset="0"/>
              </a:rPr>
            </a:br>
            <a:r>
              <a:rPr lang="en-US" sz="2800" dirty="0">
                <a:solidFill>
                  <a:schemeClr val="bg1"/>
                </a:solidFill>
                <a:latin typeface="Book Antiqua" pitchFamily="18" charset="0"/>
              </a:rPr>
              <a:t> while intoxicated</a:t>
            </a:r>
            <a:br>
              <a:rPr lang="en-US" sz="2800" dirty="0">
                <a:solidFill>
                  <a:schemeClr val="bg1"/>
                </a:solidFill>
                <a:latin typeface="Book Antiqua" pitchFamily="18" charset="0"/>
              </a:rPr>
            </a:br>
            <a:endParaRPr lang="en-US" sz="2000" dirty="0">
              <a:solidFill>
                <a:schemeClr val="bg1"/>
              </a:solidFill>
              <a:latin typeface="Book Antiqua" pitchFamily="18" charset="0"/>
            </a:endParaRPr>
          </a:p>
        </p:txBody>
      </p:sp>
      <p:sp>
        <p:nvSpPr>
          <p:cNvPr id="269316" name="Rectangle 4"/>
          <p:cNvSpPr>
            <a:spLocks noChangeArrowheads="1"/>
          </p:cNvSpPr>
          <p:nvPr/>
        </p:nvSpPr>
        <p:spPr bwMode="auto">
          <a:xfrm>
            <a:off x="2781300" y="2019300"/>
            <a:ext cx="7162800" cy="4038600"/>
          </a:xfrm>
          <a:prstGeom prst="rect">
            <a:avLst/>
          </a:prstGeom>
          <a:solidFill>
            <a:srgbClr val="FFFFCC"/>
          </a:solidFill>
          <a:ln w="57150" algn="ctr">
            <a:noFill/>
            <a:miter lim="800000"/>
            <a:headEnd/>
            <a:tailEnd/>
          </a:ln>
          <a:effectLst/>
        </p:spPr>
        <p:txBody>
          <a:bodyPr wrap="none" anchor="ctr"/>
          <a:lstStyle/>
          <a:p>
            <a:endParaRPr lang="en-US"/>
          </a:p>
        </p:txBody>
      </p:sp>
      <p:sp>
        <p:nvSpPr>
          <p:cNvPr id="269317" name="Line 5"/>
          <p:cNvSpPr>
            <a:spLocks noChangeShapeType="1"/>
          </p:cNvSpPr>
          <p:nvPr/>
        </p:nvSpPr>
        <p:spPr bwMode="auto">
          <a:xfrm>
            <a:off x="2781300" y="2800350"/>
            <a:ext cx="7162800" cy="0"/>
          </a:xfrm>
          <a:prstGeom prst="line">
            <a:avLst/>
          </a:prstGeom>
          <a:noFill/>
          <a:ln w="12700">
            <a:solidFill>
              <a:srgbClr val="000099"/>
            </a:solidFill>
            <a:round/>
            <a:headEnd/>
            <a:tailEnd/>
          </a:ln>
          <a:effectLst/>
        </p:spPr>
        <p:txBody>
          <a:bodyPr/>
          <a:lstStyle/>
          <a:p>
            <a:endParaRPr lang="en-US"/>
          </a:p>
        </p:txBody>
      </p:sp>
      <p:sp>
        <p:nvSpPr>
          <p:cNvPr id="269318" name="Line 6"/>
          <p:cNvSpPr>
            <a:spLocks noChangeShapeType="1"/>
          </p:cNvSpPr>
          <p:nvPr/>
        </p:nvSpPr>
        <p:spPr bwMode="auto">
          <a:xfrm>
            <a:off x="2781300" y="3562350"/>
            <a:ext cx="7162800" cy="0"/>
          </a:xfrm>
          <a:prstGeom prst="line">
            <a:avLst/>
          </a:prstGeom>
          <a:noFill/>
          <a:ln w="12700">
            <a:solidFill>
              <a:srgbClr val="000099"/>
            </a:solidFill>
            <a:round/>
            <a:headEnd/>
            <a:tailEnd/>
          </a:ln>
          <a:effectLst/>
        </p:spPr>
        <p:txBody>
          <a:bodyPr/>
          <a:lstStyle/>
          <a:p>
            <a:endParaRPr lang="en-US"/>
          </a:p>
        </p:txBody>
      </p:sp>
      <p:sp>
        <p:nvSpPr>
          <p:cNvPr id="269319" name="Line 7"/>
          <p:cNvSpPr>
            <a:spLocks noChangeShapeType="1"/>
          </p:cNvSpPr>
          <p:nvPr/>
        </p:nvSpPr>
        <p:spPr bwMode="auto">
          <a:xfrm>
            <a:off x="2762250" y="4400550"/>
            <a:ext cx="7162800" cy="0"/>
          </a:xfrm>
          <a:prstGeom prst="line">
            <a:avLst/>
          </a:prstGeom>
          <a:noFill/>
          <a:ln w="12700">
            <a:solidFill>
              <a:srgbClr val="000099"/>
            </a:solidFill>
            <a:round/>
            <a:headEnd/>
            <a:tailEnd/>
          </a:ln>
          <a:effectLst/>
        </p:spPr>
        <p:txBody>
          <a:bodyPr/>
          <a:lstStyle/>
          <a:p>
            <a:endParaRPr lang="en-US"/>
          </a:p>
        </p:txBody>
      </p:sp>
      <p:sp>
        <p:nvSpPr>
          <p:cNvPr id="269320" name="Line 8"/>
          <p:cNvSpPr>
            <a:spLocks noChangeShapeType="1"/>
          </p:cNvSpPr>
          <p:nvPr/>
        </p:nvSpPr>
        <p:spPr bwMode="auto">
          <a:xfrm>
            <a:off x="2762250" y="5219700"/>
            <a:ext cx="7162800" cy="0"/>
          </a:xfrm>
          <a:prstGeom prst="line">
            <a:avLst/>
          </a:prstGeom>
          <a:noFill/>
          <a:ln w="12700">
            <a:solidFill>
              <a:srgbClr val="000099"/>
            </a:solidFill>
            <a:round/>
            <a:headEnd/>
            <a:tailEnd/>
          </a:ln>
          <a:effectLst/>
        </p:spPr>
        <p:txBody>
          <a:bodyPr/>
          <a:lstStyle/>
          <a:p>
            <a:endParaRPr lang="en-US"/>
          </a:p>
        </p:txBody>
      </p:sp>
      <p:sp>
        <p:nvSpPr>
          <p:cNvPr id="269321" name="Text Box 9"/>
          <p:cNvSpPr txBox="1">
            <a:spLocks noChangeArrowheads="1"/>
          </p:cNvSpPr>
          <p:nvPr/>
        </p:nvSpPr>
        <p:spPr bwMode="auto">
          <a:xfrm>
            <a:off x="2152650" y="2628900"/>
            <a:ext cx="13716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chemeClr val="bg1"/>
                </a:solidFill>
              </a:rPr>
              <a:t>80%</a:t>
            </a:r>
          </a:p>
        </p:txBody>
      </p:sp>
      <p:sp>
        <p:nvSpPr>
          <p:cNvPr id="269322" name="Text Box 10"/>
          <p:cNvSpPr txBox="1">
            <a:spLocks noChangeArrowheads="1"/>
          </p:cNvSpPr>
          <p:nvPr/>
        </p:nvSpPr>
        <p:spPr bwMode="auto">
          <a:xfrm>
            <a:off x="2114550" y="3409950"/>
            <a:ext cx="13716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chemeClr val="bg1"/>
                </a:solidFill>
              </a:rPr>
              <a:t>60%</a:t>
            </a:r>
          </a:p>
        </p:txBody>
      </p:sp>
      <p:sp>
        <p:nvSpPr>
          <p:cNvPr id="269323" name="Text Box 11"/>
          <p:cNvSpPr txBox="1">
            <a:spLocks noChangeArrowheads="1"/>
          </p:cNvSpPr>
          <p:nvPr/>
        </p:nvSpPr>
        <p:spPr bwMode="auto">
          <a:xfrm>
            <a:off x="2133600" y="4229100"/>
            <a:ext cx="13716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chemeClr val="bg1"/>
                </a:solidFill>
              </a:rPr>
              <a:t>40%</a:t>
            </a:r>
          </a:p>
        </p:txBody>
      </p:sp>
      <p:sp>
        <p:nvSpPr>
          <p:cNvPr id="269324" name="Text Box 12"/>
          <p:cNvSpPr txBox="1">
            <a:spLocks noChangeArrowheads="1"/>
          </p:cNvSpPr>
          <p:nvPr/>
        </p:nvSpPr>
        <p:spPr bwMode="auto">
          <a:xfrm>
            <a:off x="2114550" y="5067300"/>
            <a:ext cx="13716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chemeClr val="bg1"/>
                </a:solidFill>
              </a:rPr>
              <a:t>20%</a:t>
            </a:r>
          </a:p>
        </p:txBody>
      </p:sp>
      <p:sp>
        <p:nvSpPr>
          <p:cNvPr id="269325" name="Text Box 13"/>
          <p:cNvSpPr txBox="1">
            <a:spLocks noChangeArrowheads="1"/>
          </p:cNvSpPr>
          <p:nvPr/>
        </p:nvSpPr>
        <p:spPr bwMode="auto">
          <a:xfrm>
            <a:off x="2095500" y="5848350"/>
            <a:ext cx="1371600" cy="304800"/>
          </a:xfrm>
          <a:prstGeom prst="rect">
            <a:avLst/>
          </a:prstGeom>
          <a:noFill/>
          <a:ln w="9525">
            <a:noFill/>
            <a:miter lim="800000"/>
            <a:headEnd/>
            <a:tailEnd/>
          </a:ln>
          <a:effectLst/>
        </p:spPr>
        <p:txBody>
          <a:bodyPr>
            <a:spAutoFit/>
          </a:bodyPr>
          <a:lstStyle/>
          <a:p>
            <a:pPr eaLnBrk="1" hangingPunct="1">
              <a:spcBef>
                <a:spcPct val="50000"/>
              </a:spcBef>
            </a:pPr>
            <a:r>
              <a:rPr lang="en-US" sz="1400">
                <a:solidFill>
                  <a:schemeClr val="bg1"/>
                </a:solidFill>
              </a:rPr>
              <a:t>0%</a:t>
            </a:r>
          </a:p>
        </p:txBody>
      </p:sp>
      <p:sp>
        <p:nvSpPr>
          <p:cNvPr id="269326" name="Rectangle 14"/>
          <p:cNvSpPr>
            <a:spLocks noChangeArrowheads="1"/>
          </p:cNvSpPr>
          <p:nvPr/>
        </p:nvSpPr>
        <p:spPr bwMode="auto">
          <a:xfrm>
            <a:off x="2819400" y="4419600"/>
            <a:ext cx="1219200" cy="1600200"/>
          </a:xfrm>
          <a:prstGeom prst="rect">
            <a:avLst/>
          </a:prstGeom>
          <a:solidFill>
            <a:srgbClr val="FF9900"/>
          </a:solidFill>
          <a:ln w="57150" algn="ctr">
            <a:noFill/>
            <a:miter lim="800000"/>
            <a:headEnd/>
            <a:tailEnd/>
          </a:ln>
          <a:effectLst/>
        </p:spPr>
        <p:txBody>
          <a:bodyPr wrap="none" anchor="ctr"/>
          <a:lstStyle/>
          <a:p>
            <a:endParaRPr lang="en-US"/>
          </a:p>
        </p:txBody>
      </p:sp>
      <p:sp>
        <p:nvSpPr>
          <p:cNvPr id="269327" name="Rectangle 15"/>
          <p:cNvSpPr>
            <a:spLocks noChangeArrowheads="1"/>
          </p:cNvSpPr>
          <p:nvPr/>
        </p:nvSpPr>
        <p:spPr bwMode="auto">
          <a:xfrm>
            <a:off x="4572000" y="4310063"/>
            <a:ext cx="1219200" cy="1752600"/>
          </a:xfrm>
          <a:prstGeom prst="rect">
            <a:avLst/>
          </a:prstGeom>
          <a:solidFill>
            <a:srgbClr val="990000"/>
          </a:solidFill>
          <a:ln w="57150" algn="ctr">
            <a:noFill/>
            <a:miter lim="800000"/>
            <a:headEnd/>
            <a:tailEnd/>
          </a:ln>
          <a:effectLst/>
        </p:spPr>
        <p:txBody>
          <a:bodyPr wrap="none" anchor="ctr"/>
          <a:lstStyle/>
          <a:p>
            <a:endParaRPr lang="en-US"/>
          </a:p>
        </p:txBody>
      </p:sp>
      <p:sp>
        <p:nvSpPr>
          <p:cNvPr id="269328" name="Rectangle 16"/>
          <p:cNvSpPr>
            <a:spLocks noChangeArrowheads="1"/>
          </p:cNvSpPr>
          <p:nvPr/>
        </p:nvSpPr>
        <p:spPr bwMode="auto">
          <a:xfrm>
            <a:off x="6324600" y="3929063"/>
            <a:ext cx="1219200" cy="2133600"/>
          </a:xfrm>
          <a:prstGeom prst="rect">
            <a:avLst/>
          </a:prstGeom>
          <a:solidFill>
            <a:srgbClr val="000099"/>
          </a:solidFill>
          <a:ln w="57150" algn="ctr">
            <a:noFill/>
            <a:miter lim="800000"/>
            <a:headEnd/>
            <a:tailEnd/>
          </a:ln>
          <a:effectLst/>
        </p:spPr>
        <p:txBody>
          <a:bodyPr wrap="none" anchor="ctr"/>
          <a:lstStyle/>
          <a:p>
            <a:endParaRPr lang="en-US"/>
          </a:p>
        </p:txBody>
      </p:sp>
      <p:sp>
        <p:nvSpPr>
          <p:cNvPr id="269329" name="Rectangle 17"/>
          <p:cNvSpPr>
            <a:spLocks noChangeArrowheads="1"/>
          </p:cNvSpPr>
          <p:nvPr/>
        </p:nvSpPr>
        <p:spPr bwMode="auto">
          <a:xfrm>
            <a:off x="8229600" y="3200400"/>
            <a:ext cx="1219200" cy="2895600"/>
          </a:xfrm>
          <a:prstGeom prst="rect">
            <a:avLst/>
          </a:prstGeom>
          <a:solidFill>
            <a:srgbClr val="008000"/>
          </a:solidFill>
          <a:ln w="57150" algn="ctr">
            <a:noFill/>
            <a:miter lim="800000"/>
            <a:headEnd/>
            <a:tailEnd/>
          </a:ln>
          <a:effectLst/>
        </p:spPr>
        <p:txBody>
          <a:bodyPr wrap="none" anchor="ctr"/>
          <a:lstStyle/>
          <a:p>
            <a:endParaRPr lang="en-US"/>
          </a:p>
        </p:txBody>
      </p:sp>
      <p:sp>
        <p:nvSpPr>
          <p:cNvPr id="269330" name="Text Box 18"/>
          <p:cNvSpPr txBox="1">
            <a:spLocks noChangeArrowheads="1"/>
          </p:cNvSpPr>
          <p:nvPr/>
        </p:nvSpPr>
        <p:spPr bwMode="auto">
          <a:xfrm>
            <a:off x="2743200" y="4419600"/>
            <a:ext cx="1371600" cy="523220"/>
          </a:xfrm>
          <a:prstGeom prst="rect">
            <a:avLst/>
          </a:prstGeom>
          <a:noFill/>
          <a:ln w="9525">
            <a:noFill/>
            <a:miter lim="800000"/>
            <a:headEnd/>
            <a:tailEnd/>
          </a:ln>
          <a:effectLst/>
        </p:spPr>
        <p:txBody>
          <a:bodyPr>
            <a:spAutoFit/>
          </a:bodyPr>
          <a:lstStyle/>
          <a:p>
            <a:pPr algn="ctr" eaLnBrk="1" hangingPunct="1">
              <a:spcBef>
                <a:spcPct val="50000"/>
              </a:spcBef>
            </a:pPr>
            <a:r>
              <a:rPr lang="en-US" sz="1400" b="1" dirty="0">
                <a:solidFill>
                  <a:schemeClr val="bg1"/>
                </a:solidFill>
              </a:rPr>
              <a:t>Less Than High School Diploma</a:t>
            </a:r>
          </a:p>
        </p:txBody>
      </p:sp>
      <p:sp>
        <p:nvSpPr>
          <p:cNvPr id="269331" name="Text Box 19"/>
          <p:cNvSpPr txBox="1">
            <a:spLocks noChangeArrowheads="1"/>
          </p:cNvSpPr>
          <p:nvPr/>
        </p:nvSpPr>
        <p:spPr bwMode="auto">
          <a:xfrm>
            <a:off x="4476750" y="4310062"/>
            <a:ext cx="1371600" cy="523220"/>
          </a:xfrm>
          <a:prstGeom prst="rect">
            <a:avLst/>
          </a:prstGeom>
          <a:noFill/>
          <a:ln w="9525">
            <a:noFill/>
            <a:miter lim="800000"/>
            <a:headEnd/>
            <a:tailEnd/>
          </a:ln>
          <a:effectLst/>
        </p:spPr>
        <p:txBody>
          <a:bodyPr>
            <a:spAutoFit/>
          </a:bodyPr>
          <a:lstStyle/>
          <a:p>
            <a:pPr algn="ctr" eaLnBrk="1" hangingPunct="1">
              <a:spcBef>
                <a:spcPct val="50000"/>
              </a:spcBef>
            </a:pPr>
            <a:r>
              <a:rPr lang="en-US" sz="1400" b="1" dirty="0">
                <a:solidFill>
                  <a:schemeClr val="bg1"/>
                </a:solidFill>
              </a:rPr>
              <a:t>High School Diploma</a:t>
            </a:r>
          </a:p>
        </p:txBody>
      </p:sp>
      <p:sp>
        <p:nvSpPr>
          <p:cNvPr id="269332" name="Text Box 20"/>
          <p:cNvSpPr txBox="1">
            <a:spLocks noChangeArrowheads="1"/>
          </p:cNvSpPr>
          <p:nvPr/>
        </p:nvSpPr>
        <p:spPr bwMode="auto">
          <a:xfrm>
            <a:off x="6229350" y="3927475"/>
            <a:ext cx="1371600" cy="304800"/>
          </a:xfrm>
          <a:prstGeom prst="rect">
            <a:avLst/>
          </a:prstGeom>
          <a:noFill/>
          <a:ln w="9525">
            <a:noFill/>
            <a:miter lim="800000"/>
            <a:headEnd/>
            <a:tailEnd/>
          </a:ln>
          <a:effectLst/>
        </p:spPr>
        <p:txBody>
          <a:bodyPr>
            <a:spAutoFit/>
          </a:bodyPr>
          <a:lstStyle/>
          <a:p>
            <a:pPr algn="ctr" eaLnBrk="1" hangingPunct="1">
              <a:spcBef>
                <a:spcPct val="50000"/>
              </a:spcBef>
            </a:pPr>
            <a:r>
              <a:rPr lang="en-US" sz="1400" b="1" dirty="0">
                <a:solidFill>
                  <a:schemeClr val="bg1"/>
                </a:solidFill>
              </a:rPr>
              <a:t>Some College</a:t>
            </a:r>
          </a:p>
        </p:txBody>
      </p:sp>
      <p:sp>
        <p:nvSpPr>
          <p:cNvPr id="269333" name="Text Box 21"/>
          <p:cNvSpPr txBox="1">
            <a:spLocks noChangeArrowheads="1"/>
          </p:cNvSpPr>
          <p:nvPr/>
        </p:nvSpPr>
        <p:spPr bwMode="auto">
          <a:xfrm>
            <a:off x="8077200" y="3276600"/>
            <a:ext cx="1524000" cy="630942"/>
          </a:xfrm>
          <a:prstGeom prst="rect">
            <a:avLst/>
          </a:prstGeom>
          <a:noFill/>
          <a:ln w="9525">
            <a:noFill/>
            <a:miter lim="800000"/>
            <a:headEnd/>
            <a:tailEnd/>
          </a:ln>
          <a:effectLst/>
        </p:spPr>
        <p:txBody>
          <a:bodyPr>
            <a:spAutoFit/>
          </a:bodyPr>
          <a:lstStyle/>
          <a:p>
            <a:pPr algn="ctr" eaLnBrk="1" hangingPunct="1">
              <a:spcBef>
                <a:spcPct val="50000"/>
              </a:spcBef>
            </a:pPr>
            <a:r>
              <a:rPr lang="en-US" sz="1400" b="1" dirty="0">
                <a:solidFill>
                  <a:schemeClr val="bg1"/>
                </a:solidFill>
              </a:rPr>
              <a:t>B.A. or </a:t>
            </a:r>
          </a:p>
          <a:p>
            <a:pPr algn="ctr" eaLnBrk="1" hangingPunct="1">
              <a:spcBef>
                <a:spcPct val="50000"/>
              </a:spcBef>
            </a:pPr>
            <a:r>
              <a:rPr lang="en-US" sz="1400" b="1" dirty="0">
                <a:solidFill>
                  <a:schemeClr val="bg1"/>
                </a:solidFill>
              </a:rPr>
              <a:t>Higher</a:t>
            </a:r>
          </a:p>
        </p:txBody>
      </p:sp>
      <p:sp>
        <p:nvSpPr>
          <p:cNvPr id="269334" name="Text Box 22"/>
          <p:cNvSpPr txBox="1">
            <a:spLocks noChangeArrowheads="1"/>
          </p:cNvSpPr>
          <p:nvPr/>
        </p:nvSpPr>
        <p:spPr bwMode="auto">
          <a:xfrm>
            <a:off x="3048000" y="4038600"/>
            <a:ext cx="1143000" cy="336550"/>
          </a:xfrm>
          <a:prstGeom prst="rect">
            <a:avLst/>
          </a:prstGeom>
          <a:noFill/>
          <a:ln w="9525">
            <a:noFill/>
            <a:miter lim="800000"/>
            <a:headEnd/>
            <a:tailEnd/>
          </a:ln>
          <a:effectLst/>
        </p:spPr>
        <p:txBody>
          <a:bodyPr>
            <a:spAutoFit/>
          </a:bodyPr>
          <a:lstStyle/>
          <a:p>
            <a:pPr eaLnBrk="1" hangingPunct="1">
              <a:spcBef>
                <a:spcPct val="50000"/>
              </a:spcBef>
            </a:pPr>
            <a:r>
              <a:rPr lang="en-US" sz="1600" b="1">
                <a:solidFill>
                  <a:srgbClr val="000099"/>
                </a:solidFill>
              </a:rPr>
              <a:t>39%</a:t>
            </a:r>
          </a:p>
        </p:txBody>
      </p:sp>
      <p:sp>
        <p:nvSpPr>
          <p:cNvPr id="269335" name="Text Box 23"/>
          <p:cNvSpPr txBox="1">
            <a:spLocks noChangeArrowheads="1"/>
          </p:cNvSpPr>
          <p:nvPr/>
        </p:nvSpPr>
        <p:spPr bwMode="auto">
          <a:xfrm>
            <a:off x="4953000" y="3886200"/>
            <a:ext cx="1143000" cy="336550"/>
          </a:xfrm>
          <a:prstGeom prst="rect">
            <a:avLst/>
          </a:prstGeom>
          <a:noFill/>
          <a:ln w="9525">
            <a:noFill/>
            <a:miter lim="800000"/>
            <a:headEnd/>
            <a:tailEnd/>
          </a:ln>
          <a:effectLst/>
        </p:spPr>
        <p:txBody>
          <a:bodyPr>
            <a:spAutoFit/>
          </a:bodyPr>
          <a:lstStyle/>
          <a:p>
            <a:pPr eaLnBrk="1" hangingPunct="1">
              <a:spcBef>
                <a:spcPct val="50000"/>
              </a:spcBef>
            </a:pPr>
            <a:r>
              <a:rPr lang="en-US" sz="1600" b="1">
                <a:solidFill>
                  <a:srgbClr val="000099"/>
                </a:solidFill>
              </a:rPr>
              <a:t>41%</a:t>
            </a:r>
          </a:p>
        </p:txBody>
      </p:sp>
      <p:sp>
        <p:nvSpPr>
          <p:cNvPr id="269336" name="Text Box 24"/>
          <p:cNvSpPr txBox="1">
            <a:spLocks noChangeArrowheads="1"/>
          </p:cNvSpPr>
          <p:nvPr/>
        </p:nvSpPr>
        <p:spPr bwMode="auto">
          <a:xfrm>
            <a:off x="6629400" y="3625850"/>
            <a:ext cx="1143000" cy="336550"/>
          </a:xfrm>
          <a:prstGeom prst="rect">
            <a:avLst/>
          </a:prstGeom>
          <a:noFill/>
          <a:ln w="9525">
            <a:noFill/>
            <a:miter lim="800000"/>
            <a:headEnd/>
            <a:tailEnd/>
          </a:ln>
          <a:effectLst/>
        </p:spPr>
        <p:txBody>
          <a:bodyPr>
            <a:spAutoFit/>
          </a:bodyPr>
          <a:lstStyle/>
          <a:p>
            <a:pPr eaLnBrk="1" hangingPunct="1">
              <a:spcBef>
                <a:spcPct val="50000"/>
              </a:spcBef>
            </a:pPr>
            <a:r>
              <a:rPr lang="en-US" sz="1600" b="1">
                <a:solidFill>
                  <a:srgbClr val="000099"/>
                </a:solidFill>
              </a:rPr>
              <a:t>52%</a:t>
            </a:r>
          </a:p>
        </p:txBody>
      </p:sp>
      <p:sp>
        <p:nvSpPr>
          <p:cNvPr id="269337" name="Text Box 25"/>
          <p:cNvSpPr txBox="1">
            <a:spLocks noChangeArrowheads="1"/>
          </p:cNvSpPr>
          <p:nvPr/>
        </p:nvSpPr>
        <p:spPr bwMode="auto">
          <a:xfrm>
            <a:off x="8572500" y="2895600"/>
            <a:ext cx="1143000" cy="336550"/>
          </a:xfrm>
          <a:prstGeom prst="rect">
            <a:avLst/>
          </a:prstGeom>
          <a:noFill/>
          <a:ln w="9525">
            <a:noFill/>
            <a:miter lim="800000"/>
            <a:headEnd/>
            <a:tailEnd/>
          </a:ln>
          <a:effectLst/>
        </p:spPr>
        <p:txBody>
          <a:bodyPr>
            <a:spAutoFit/>
          </a:bodyPr>
          <a:lstStyle/>
          <a:p>
            <a:pPr eaLnBrk="1" hangingPunct="1">
              <a:spcBef>
                <a:spcPct val="50000"/>
              </a:spcBef>
            </a:pPr>
            <a:r>
              <a:rPr lang="en-US" sz="1600" b="1">
                <a:solidFill>
                  <a:srgbClr val="000099"/>
                </a:solidFill>
              </a:rPr>
              <a:t>66%</a:t>
            </a:r>
          </a:p>
        </p:txBody>
      </p:sp>
      <p:sp>
        <p:nvSpPr>
          <p:cNvPr id="269339" name="Text Box 27"/>
          <p:cNvSpPr txBox="1">
            <a:spLocks noChangeArrowheads="1"/>
          </p:cNvSpPr>
          <p:nvPr/>
        </p:nvSpPr>
        <p:spPr bwMode="auto">
          <a:xfrm>
            <a:off x="3524250" y="2076450"/>
            <a:ext cx="5524500" cy="369332"/>
          </a:xfrm>
          <a:prstGeom prst="rect">
            <a:avLst/>
          </a:prstGeom>
          <a:noFill/>
          <a:ln w="9525">
            <a:noFill/>
            <a:miter lim="800000"/>
            <a:headEnd/>
            <a:tailEnd/>
          </a:ln>
          <a:effectLst/>
        </p:spPr>
        <p:txBody>
          <a:bodyPr>
            <a:spAutoFit/>
          </a:bodyPr>
          <a:lstStyle/>
          <a:p>
            <a:pPr algn="ctr"/>
            <a:r>
              <a:rPr kumimoji="1" lang="en-US" b="1">
                <a:solidFill>
                  <a:srgbClr val="008000"/>
                </a:solidFill>
              </a:rPr>
              <a:t>percentage who use seatbelt</a:t>
            </a:r>
            <a:endParaRPr lang="en-US"/>
          </a:p>
        </p:txBody>
      </p:sp>
      <p:sp>
        <p:nvSpPr>
          <p:cNvPr id="269340" name="Text Box 28">
            <a:hlinkClick r:id="" action="ppaction://noaction"/>
          </p:cNvPr>
          <p:cNvSpPr txBox="1">
            <a:spLocks noChangeArrowheads="1"/>
          </p:cNvSpPr>
          <p:nvPr/>
        </p:nvSpPr>
        <p:spPr bwMode="auto">
          <a:xfrm>
            <a:off x="6203950" y="0"/>
            <a:ext cx="4464050" cy="76200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r>
              <a:rPr lang="en-US" sz="4400" b="1">
                <a:solidFill>
                  <a:schemeClr val="bg1"/>
                </a:solidFill>
                <a:latin typeface="Times New Roman" pitchFamily="18" charset="0"/>
              </a:rPr>
              <a:t>Safety</a:t>
            </a:r>
          </a:p>
        </p:txBody>
      </p:sp>
      <p:sp>
        <p:nvSpPr>
          <p:cNvPr id="269341" name="Rectangle 29"/>
          <p:cNvSpPr>
            <a:spLocks noChangeArrowheads="1"/>
          </p:cNvSpPr>
          <p:nvPr/>
        </p:nvSpPr>
        <p:spPr bwMode="auto">
          <a:xfrm>
            <a:off x="4052888" y="5410200"/>
            <a:ext cx="457200" cy="609600"/>
          </a:xfrm>
          <a:prstGeom prst="rect">
            <a:avLst/>
          </a:prstGeom>
          <a:solidFill>
            <a:srgbClr val="FF9900"/>
          </a:solidFill>
          <a:ln w="57150" algn="ctr">
            <a:noFill/>
            <a:miter lim="800000"/>
            <a:headEnd/>
            <a:tailEnd/>
          </a:ln>
          <a:effectLst/>
        </p:spPr>
        <p:txBody>
          <a:bodyPr wrap="none" anchor="ctr"/>
          <a:lstStyle/>
          <a:p>
            <a:endParaRPr lang="en-US"/>
          </a:p>
        </p:txBody>
      </p:sp>
      <p:sp>
        <p:nvSpPr>
          <p:cNvPr id="269342" name="Text Box 30"/>
          <p:cNvSpPr txBox="1">
            <a:spLocks noChangeArrowheads="1"/>
          </p:cNvSpPr>
          <p:nvPr/>
        </p:nvSpPr>
        <p:spPr bwMode="auto">
          <a:xfrm>
            <a:off x="3962400" y="5029200"/>
            <a:ext cx="1143000" cy="336550"/>
          </a:xfrm>
          <a:prstGeom prst="rect">
            <a:avLst/>
          </a:prstGeom>
          <a:noFill/>
          <a:ln w="9525">
            <a:noFill/>
            <a:miter lim="800000"/>
            <a:headEnd/>
            <a:tailEnd/>
          </a:ln>
          <a:effectLst/>
        </p:spPr>
        <p:txBody>
          <a:bodyPr>
            <a:spAutoFit/>
          </a:bodyPr>
          <a:lstStyle/>
          <a:p>
            <a:pPr eaLnBrk="1" hangingPunct="1">
              <a:spcBef>
                <a:spcPct val="50000"/>
              </a:spcBef>
            </a:pPr>
            <a:r>
              <a:rPr lang="en-US" sz="1600" b="1" i="1">
                <a:solidFill>
                  <a:srgbClr val="000099"/>
                </a:solidFill>
              </a:rPr>
              <a:t>15%</a:t>
            </a:r>
          </a:p>
        </p:txBody>
      </p:sp>
      <p:sp>
        <p:nvSpPr>
          <p:cNvPr id="269343" name="Rectangle 31"/>
          <p:cNvSpPr>
            <a:spLocks noChangeArrowheads="1"/>
          </p:cNvSpPr>
          <p:nvPr/>
        </p:nvSpPr>
        <p:spPr bwMode="auto">
          <a:xfrm>
            <a:off x="5805488" y="5224463"/>
            <a:ext cx="457200" cy="838200"/>
          </a:xfrm>
          <a:prstGeom prst="rect">
            <a:avLst/>
          </a:prstGeom>
          <a:solidFill>
            <a:srgbClr val="990000"/>
          </a:solidFill>
          <a:ln w="57150" algn="ctr">
            <a:noFill/>
            <a:miter lim="800000"/>
            <a:headEnd/>
            <a:tailEnd/>
          </a:ln>
          <a:effectLst/>
        </p:spPr>
        <p:txBody>
          <a:bodyPr wrap="none" anchor="ctr"/>
          <a:lstStyle/>
          <a:p>
            <a:endParaRPr lang="en-US"/>
          </a:p>
        </p:txBody>
      </p:sp>
      <p:sp>
        <p:nvSpPr>
          <p:cNvPr id="269344" name="Text Box 32"/>
          <p:cNvSpPr txBox="1">
            <a:spLocks noChangeArrowheads="1"/>
          </p:cNvSpPr>
          <p:nvPr/>
        </p:nvSpPr>
        <p:spPr bwMode="auto">
          <a:xfrm>
            <a:off x="5791200" y="4800600"/>
            <a:ext cx="1143000" cy="336550"/>
          </a:xfrm>
          <a:prstGeom prst="rect">
            <a:avLst/>
          </a:prstGeom>
          <a:noFill/>
          <a:ln w="9525">
            <a:noFill/>
            <a:miter lim="800000"/>
            <a:headEnd/>
            <a:tailEnd/>
          </a:ln>
          <a:effectLst/>
        </p:spPr>
        <p:txBody>
          <a:bodyPr>
            <a:spAutoFit/>
          </a:bodyPr>
          <a:lstStyle/>
          <a:p>
            <a:pPr eaLnBrk="1" hangingPunct="1">
              <a:spcBef>
                <a:spcPct val="50000"/>
              </a:spcBef>
            </a:pPr>
            <a:r>
              <a:rPr lang="en-US" sz="1600" b="1" i="1">
                <a:solidFill>
                  <a:srgbClr val="000099"/>
                </a:solidFill>
              </a:rPr>
              <a:t>20%</a:t>
            </a:r>
          </a:p>
        </p:txBody>
      </p:sp>
      <p:sp>
        <p:nvSpPr>
          <p:cNvPr id="269345" name="Rectangle 33"/>
          <p:cNvSpPr>
            <a:spLocks noChangeArrowheads="1"/>
          </p:cNvSpPr>
          <p:nvPr/>
        </p:nvSpPr>
        <p:spPr bwMode="auto">
          <a:xfrm>
            <a:off x="7558088" y="4800601"/>
            <a:ext cx="457200" cy="1266825"/>
          </a:xfrm>
          <a:prstGeom prst="rect">
            <a:avLst/>
          </a:prstGeom>
          <a:solidFill>
            <a:srgbClr val="000099"/>
          </a:solidFill>
          <a:ln w="57150" algn="ctr">
            <a:noFill/>
            <a:miter lim="800000"/>
            <a:headEnd/>
            <a:tailEnd/>
          </a:ln>
          <a:effectLst/>
        </p:spPr>
        <p:txBody>
          <a:bodyPr wrap="none" anchor="ctr"/>
          <a:lstStyle/>
          <a:p>
            <a:endParaRPr lang="en-US"/>
          </a:p>
        </p:txBody>
      </p:sp>
      <p:sp>
        <p:nvSpPr>
          <p:cNvPr id="269346" name="Text Box 34"/>
          <p:cNvSpPr txBox="1">
            <a:spLocks noChangeArrowheads="1"/>
          </p:cNvSpPr>
          <p:nvPr/>
        </p:nvSpPr>
        <p:spPr bwMode="auto">
          <a:xfrm>
            <a:off x="7543800" y="4464050"/>
            <a:ext cx="1143000" cy="336550"/>
          </a:xfrm>
          <a:prstGeom prst="rect">
            <a:avLst/>
          </a:prstGeom>
          <a:noFill/>
          <a:ln w="9525">
            <a:noFill/>
            <a:miter lim="800000"/>
            <a:headEnd/>
            <a:tailEnd/>
          </a:ln>
          <a:effectLst/>
        </p:spPr>
        <p:txBody>
          <a:bodyPr>
            <a:spAutoFit/>
          </a:bodyPr>
          <a:lstStyle/>
          <a:p>
            <a:pPr eaLnBrk="1" hangingPunct="1">
              <a:spcBef>
                <a:spcPct val="50000"/>
              </a:spcBef>
            </a:pPr>
            <a:r>
              <a:rPr lang="en-US" sz="1600" b="1" i="1">
                <a:solidFill>
                  <a:srgbClr val="000099"/>
                </a:solidFill>
              </a:rPr>
              <a:t>31%</a:t>
            </a:r>
          </a:p>
        </p:txBody>
      </p:sp>
      <p:sp>
        <p:nvSpPr>
          <p:cNvPr id="269347" name="Rectangle 35"/>
          <p:cNvSpPr>
            <a:spLocks noChangeArrowheads="1"/>
          </p:cNvSpPr>
          <p:nvPr/>
        </p:nvSpPr>
        <p:spPr bwMode="auto">
          <a:xfrm>
            <a:off x="9482138" y="2895600"/>
            <a:ext cx="457200" cy="3200400"/>
          </a:xfrm>
          <a:prstGeom prst="rect">
            <a:avLst/>
          </a:prstGeom>
          <a:solidFill>
            <a:srgbClr val="008000"/>
          </a:solidFill>
          <a:ln w="57150" algn="ctr">
            <a:noFill/>
            <a:miter lim="800000"/>
            <a:headEnd/>
            <a:tailEnd/>
          </a:ln>
          <a:effectLst/>
        </p:spPr>
        <p:txBody>
          <a:bodyPr wrap="none" anchor="ctr"/>
          <a:lstStyle/>
          <a:p>
            <a:endParaRPr lang="en-US"/>
          </a:p>
        </p:txBody>
      </p:sp>
      <p:sp>
        <p:nvSpPr>
          <p:cNvPr id="269348" name="Text Box 36"/>
          <p:cNvSpPr txBox="1">
            <a:spLocks noChangeArrowheads="1"/>
          </p:cNvSpPr>
          <p:nvPr/>
        </p:nvSpPr>
        <p:spPr bwMode="auto">
          <a:xfrm>
            <a:off x="9448800" y="2590800"/>
            <a:ext cx="1143000" cy="336550"/>
          </a:xfrm>
          <a:prstGeom prst="rect">
            <a:avLst/>
          </a:prstGeom>
          <a:noFill/>
          <a:ln w="9525">
            <a:noFill/>
            <a:miter lim="800000"/>
            <a:headEnd/>
            <a:tailEnd/>
          </a:ln>
          <a:effectLst/>
        </p:spPr>
        <p:txBody>
          <a:bodyPr>
            <a:spAutoFit/>
          </a:bodyPr>
          <a:lstStyle/>
          <a:p>
            <a:pPr eaLnBrk="1" hangingPunct="1">
              <a:spcBef>
                <a:spcPct val="50000"/>
              </a:spcBef>
            </a:pPr>
            <a:r>
              <a:rPr lang="en-US" sz="1600" b="1" i="1">
                <a:solidFill>
                  <a:srgbClr val="000099"/>
                </a:solidFill>
              </a:rPr>
              <a:t>78%</a:t>
            </a:r>
          </a:p>
        </p:txBody>
      </p:sp>
    </p:spTree>
    <p:extLst>
      <p:ext uri="{BB962C8B-B14F-4D97-AF65-F5344CB8AC3E}">
        <p14:creationId xmlns:p14="http://schemas.microsoft.com/office/powerpoint/2010/main" val="3905172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9326"/>
                                        </p:tgtEl>
                                        <p:attrNameLst>
                                          <p:attrName>style.visibility</p:attrName>
                                        </p:attrNameLst>
                                      </p:cBhvr>
                                      <p:to>
                                        <p:strVal val="visible"/>
                                      </p:to>
                                    </p:set>
                                    <p:animEffect transition="in" filter="wipe(down)">
                                      <p:cBhvr>
                                        <p:cTn id="7" dur="500"/>
                                        <p:tgtEl>
                                          <p:spTgt spid="26932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69330"/>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69334"/>
                                        </p:tgtEl>
                                        <p:attrNameLst>
                                          <p:attrName>style.visibility</p:attrName>
                                        </p:attrNameLst>
                                      </p:cBhvr>
                                      <p:to>
                                        <p:strVal val="visible"/>
                                      </p:to>
                                    </p:se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269327"/>
                                        </p:tgtEl>
                                        <p:attrNameLst>
                                          <p:attrName>style.visibility</p:attrName>
                                        </p:attrNameLst>
                                      </p:cBhvr>
                                      <p:to>
                                        <p:strVal val="visible"/>
                                      </p:to>
                                    </p:set>
                                    <p:animEffect transition="in" filter="wipe(down)">
                                      <p:cBhvr>
                                        <p:cTn id="17" dur="500"/>
                                        <p:tgtEl>
                                          <p:spTgt spid="269327"/>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69331"/>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69335"/>
                                        </p:tgtEl>
                                        <p:attrNameLst>
                                          <p:attrName>style.visibility</p:attrName>
                                        </p:attrNameLst>
                                      </p:cBhvr>
                                      <p:to>
                                        <p:strVal val="visible"/>
                                      </p:to>
                                    </p:se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269328"/>
                                        </p:tgtEl>
                                        <p:attrNameLst>
                                          <p:attrName>style.visibility</p:attrName>
                                        </p:attrNameLst>
                                      </p:cBhvr>
                                      <p:to>
                                        <p:strVal val="visible"/>
                                      </p:to>
                                    </p:set>
                                    <p:animEffect transition="in" filter="wipe(down)">
                                      <p:cBhvr>
                                        <p:cTn id="27" dur="500"/>
                                        <p:tgtEl>
                                          <p:spTgt spid="269328"/>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269332"/>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269336"/>
                                        </p:tgtEl>
                                        <p:attrNameLst>
                                          <p:attrName>style.visibility</p:attrName>
                                        </p:attrNameLst>
                                      </p:cBhvr>
                                      <p:to>
                                        <p:strVal val="visible"/>
                                      </p:to>
                                    </p:set>
                                  </p:childTnLst>
                                </p:cTn>
                              </p:par>
                            </p:childTnLst>
                          </p:cTn>
                        </p:par>
                        <p:par>
                          <p:cTn id="34" fill="hold">
                            <p:stCondLst>
                              <p:cond delay="1500"/>
                            </p:stCondLst>
                            <p:childTnLst>
                              <p:par>
                                <p:cTn id="35" presetID="22" presetClass="entr" presetSubtype="4" fill="hold" grpId="0" nodeType="afterEffect">
                                  <p:stCondLst>
                                    <p:cond delay="0"/>
                                  </p:stCondLst>
                                  <p:childTnLst>
                                    <p:set>
                                      <p:cBhvr>
                                        <p:cTn id="36" dur="1" fill="hold">
                                          <p:stCondLst>
                                            <p:cond delay="0"/>
                                          </p:stCondLst>
                                        </p:cTn>
                                        <p:tgtEl>
                                          <p:spTgt spid="269329"/>
                                        </p:tgtEl>
                                        <p:attrNameLst>
                                          <p:attrName>style.visibility</p:attrName>
                                        </p:attrNameLst>
                                      </p:cBhvr>
                                      <p:to>
                                        <p:strVal val="visible"/>
                                      </p:to>
                                    </p:set>
                                    <p:animEffect transition="in" filter="wipe(down)">
                                      <p:cBhvr>
                                        <p:cTn id="37" dur="500"/>
                                        <p:tgtEl>
                                          <p:spTgt spid="269329"/>
                                        </p:tgtEl>
                                      </p:cBhvr>
                                    </p:animEffect>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69333"/>
                                        </p:tgtEl>
                                        <p:attrNameLst>
                                          <p:attrName>style.visibility</p:attrName>
                                        </p:attrNameLst>
                                      </p:cBhvr>
                                      <p:to>
                                        <p:strVal val="visible"/>
                                      </p:to>
                                    </p:set>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6933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69341"/>
                                        </p:tgtEl>
                                        <p:attrNameLst>
                                          <p:attrName>style.visibility</p:attrName>
                                        </p:attrNameLst>
                                      </p:cBhvr>
                                      <p:to>
                                        <p:strVal val="visible"/>
                                      </p:to>
                                    </p:set>
                                    <p:animEffect transition="in" filter="wipe(down)">
                                      <p:cBhvr>
                                        <p:cTn id="48" dur="500"/>
                                        <p:tgtEl>
                                          <p:spTgt spid="269341"/>
                                        </p:tgtEl>
                                      </p:cBhvr>
                                    </p:animEffec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269342"/>
                                        </p:tgtEl>
                                        <p:attrNameLst>
                                          <p:attrName>style.visibility</p:attrName>
                                        </p:attrNameLst>
                                      </p:cBhvr>
                                      <p:to>
                                        <p:strVal val="visible"/>
                                      </p:to>
                                    </p:se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269343"/>
                                        </p:tgtEl>
                                        <p:attrNameLst>
                                          <p:attrName>style.visibility</p:attrName>
                                        </p:attrNameLst>
                                      </p:cBhvr>
                                      <p:to>
                                        <p:strVal val="visible"/>
                                      </p:to>
                                    </p:set>
                                    <p:animEffect transition="in" filter="wipe(down)">
                                      <p:cBhvr>
                                        <p:cTn id="55" dur="500"/>
                                        <p:tgtEl>
                                          <p:spTgt spid="269343"/>
                                        </p:tgtEl>
                                      </p:cBhvr>
                                    </p:animEffect>
                                  </p:childTnLst>
                                </p:cTn>
                              </p:par>
                            </p:childTnLst>
                          </p:cTn>
                        </p:par>
                        <p:par>
                          <p:cTn id="56" fill="hold">
                            <p:stCondLst>
                              <p:cond delay="1000"/>
                            </p:stCondLst>
                            <p:childTnLst>
                              <p:par>
                                <p:cTn id="57" presetID="1" presetClass="entr" presetSubtype="0" fill="hold" grpId="0" nodeType="afterEffect">
                                  <p:stCondLst>
                                    <p:cond delay="0"/>
                                  </p:stCondLst>
                                  <p:childTnLst>
                                    <p:set>
                                      <p:cBhvr>
                                        <p:cTn id="58" dur="1" fill="hold">
                                          <p:stCondLst>
                                            <p:cond delay="0"/>
                                          </p:stCondLst>
                                        </p:cTn>
                                        <p:tgtEl>
                                          <p:spTgt spid="269344"/>
                                        </p:tgtEl>
                                        <p:attrNameLst>
                                          <p:attrName>style.visibility</p:attrName>
                                        </p:attrNameLst>
                                      </p:cBhvr>
                                      <p:to>
                                        <p:strVal val="visible"/>
                                      </p:to>
                                    </p:set>
                                  </p:childTnLst>
                                </p:cTn>
                              </p:par>
                            </p:childTnLst>
                          </p:cTn>
                        </p:par>
                        <p:par>
                          <p:cTn id="59" fill="hold">
                            <p:stCondLst>
                              <p:cond delay="1000"/>
                            </p:stCondLst>
                            <p:childTnLst>
                              <p:par>
                                <p:cTn id="60" presetID="22" presetClass="entr" presetSubtype="4" fill="hold" grpId="0" nodeType="afterEffect">
                                  <p:stCondLst>
                                    <p:cond delay="0"/>
                                  </p:stCondLst>
                                  <p:childTnLst>
                                    <p:set>
                                      <p:cBhvr>
                                        <p:cTn id="61" dur="1" fill="hold">
                                          <p:stCondLst>
                                            <p:cond delay="0"/>
                                          </p:stCondLst>
                                        </p:cTn>
                                        <p:tgtEl>
                                          <p:spTgt spid="269345"/>
                                        </p:tgtEl>
                                        <p:attrNameLst>
                                          <p:attrName>style.visibility</p:attrName>
                                        </p:attrNameLst>
                                      </p:cBhvr>
                                      <p:to>
                                        <p:strVal val="visible"/>
                                      </p:to>
                                    </p:set>
                                    <p:animEffect transition="in" filter="wipe(down)">
                                      <p:cBhvr>
                                        <p:cTn id="62" dur="500"/>
                                        <p:tgtEl>
                                          <p:spTgt spid="269345"/>
                                        </p:tgtEl>
                                      </p:cBhvr>
                                    </p:animEffect>
                                  </p:childTnLst>
                                </p:cTn>
                              </p:par>
                            </p:childTnLst>
                          </p:cTn>
                        </p:par>
                        <p:par>
                          <p:cTn id="63" fill="hold">
                            <p:stCondLst>
                              <p:cond delay="1500"/>
                            </p:stCondLst>
                            <p:childTnLst>
                              <p:par>
                                <p:cTn id="64" presetID="1" presetClass="entr" presetSubtype="0" fill="hold" grpId="0" nodeType="afterEffect">
                                  <p:stCondLst>
                                    <p:cond delay="0"/>
                                  </p:stCondLst>
                                  <p:childTnLst>
                                    <p:set>
                                      <p:cBhvr>
                                        <p:cTn id="65" dur="1" fill="hold">
                                          <p:stCondLst>
                                            <p:cond delay="0"/>
                                          </p:stCondLst>
                                        </p:cTn>
                                        <p:tgtEl>
                                          <p:spTgt spid="26934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69347"/>
                                        </p:tgtEl>
                                        <p:attrNameLst>
                                          <p:attrName>style.visibility</p:attrName>
                                        </p:attrNameLst>
                                      </p:cBhvr>
                                      <p:to>
                                        <p:strVal val="visible"/>
                                      </p:to>
                                    </p:set>
                                    <p:animEffect transition="in" filter="wipe(down)">
                                      <p:cBhvr>
                                        <p:cTn id="70" dur="500"/>
                                        <p:tgtEl>
                                          <p:spTgt spid="269347"/>
                                        </p:tgtEl>
                                      </p:cBhvr>
                                    </p:animEffec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69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26" grpId="0" animBg="1"/>
      <p:bldP spid="269327" grpId="0" animBg="1"/>
      <p:bldP spid="269328" grpId="0" animBg="1"/>
      <p:bldP spid="269329" grpId="0" animBg="1"/>
      <p:bldP spid="269330" grpId="0"/>
      <p:bldP spid="269331" grpId="0"/>
      <p:bldP spid="269332" grpId="0"/>
      <p:bldP spid="269333" grpId="0"/>
      <p:bldP spid="269334" grpId="0"/>
      <p:bldP spid="269335" grpId="0"/>
      <p:bldP spid="269336" grpId="0"/>
      <p:bldP spid="269337" grpId="0"/>
      <p:bldP spid="269341" grpId="0" animBg="1"/>
      <p:bldP spid="269342" grpId="0"/>
      <p:bldP spid="269343" grpId="0" animBg="1"/>
      <p:bldP spid="269344" grpId="0"/>
      <p:bldP spid="269345" grpId="0" animBg="1"/>
      <p:bldP spid="269346" grpId="0"/>
      <p:bldP spid="269347" grpId="0" animBg="1"/>
      <p:bldP spid="26934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300" y="-9525"/>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descr="MMj01740090000[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7086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hlinkClick r:id="" action="ppaction://noaction"/>
          </p:cNvPr>
          <p:cNvSpPr txBox="1">
            <a:spLocks noChangeArrowheads="1"/>
          </p:cNvSpPr>
          <p:nvPr/>
        </p:nvSpPr>
        <p:spPr bwMode="auto">
          <a:xfrm rot="-6500">
            <a:off x="6553200" y="152400"/>
            <a:ext cx="2927350" cy="914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5400" b="1" dirty="0">
                <a:solidFill>
                  <a:schemeClr val="bg1"/>
                </a:solidFill>
                <a:latin typeface="Times New Roman" pitchFamily="18" charset="0"/>
              </a:rPr>
              <a:t>economic</a:t>
            </a:r>
          </a:p>
        </p:txBody>
      </p:sp>
      <p:sp>
        <p:nvSpPr>
          <p:cNvPr id="28676" name="Rectangle 4"/>
          <p:cNvSpPr>
            <a:spLocks noGrp="1" noChangeArrowheads="1"/>
          </p:cNvSpPr>
          <p:nvPr>
            <p:ph type="title"/>
          </p:nvPr>
        </p:nvSpPr>
        <p:spPr>
          <a:xfrm>
            <a:off x="1698625" y="2665413"/>
            <a:ext cx="3505200" cy="1143000"/>
          </a:xfrm>
          <a:noFill/>
        </p:spPr>
        <p:txBody>
          <a:bodyPr>
            <a:normAutofit fontScale="90000"/>
          </a:bodyPr>
          <a:lstStyle/>
          <a:p>
            <a:pPr eaLnBrk="1" hangingPunct="1"/>
            <a:r>
              <a:rPr lang="en-US" altLang="en-US" sz="4000" dirty="0">
                <a:solidFill>
                  <a:schemeClr val="bg1"/>
                </a:solidFill>
              </a:rPr>
              <a:t>Average family income </a:t>
            </a:r>
            <a:br>
              <a:rPr lang="en-US" altLang="en-US" sz="4000" dirty="0">
                <a:solidFill>
                  <a:schemeClr val="bg1"/>
                </a:solidFill>
              </a:rPr>
            </a:br>
            <a:r>
              <a:rPr lang="en-US" altLang="en-US" sz="4000" dirty="0">
                <a:solidFill>
                  <a:schemeClr val="bg1"/>
                </a:solidFill>
              </a:rPr>
              <a:t>by educational attainment </a:t>
            </a:r>
            <a:br>
              <a:rPr lang="en-US" altLang="en-US" sz="4000" dirty="0">
                <a:solidFill>
                  <a:schemeClr val="bg1"/>
                </a:solidFill>
              </a:rPr>
            </a:br>
            <a:endParaRPr lang="en-US" altLang="en-US" sz="4000" dirty="0">
              <a:solidFill>
                <a:schemeClr val="bg1"/>
              </a:solidFill>
            </a:endParaRPr>
          </a:p>
        </p:txBody>
      </p:sp>
      <p:sp>
        <p:nvSpPr>
          <p:cNvPr id="28677" name="Rectangle 5"/>
          <p:cNvSpPr>
            <a:spLocks noChangeArrowheads="1"/>
          </p:cNvSpPr>
          <p:nvPr/>
        </p:nvSpPr>
        <p:spPr bwMode="auto">
          <a:xfrm>
            <a:off x="1905000" y="57150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endParaRPr lang="en-US" altLang="en-US" sz="1400" b="1" i="1" dirty="0">
              <a:solidFill>
                <a:schemeClr val="tx2"/>
              </a:solidFill>
            </a:endParaRPr>
          </a:p>
        </p:txBody>
      </p:sp>
      <p:sp>
        <p:nvSpPr>
          <p:cNvPr id="28678" name="Rectangle 6"/>
          <p:cNvSpPr>
            <a:spLocks noChangeArrowheads="1"/>
          </p:cNvSpPr>
          <p:nvPr/>
        </p:nvSpPr>
        <p:spPr bwMode="auto">
          <a:xfrm>
            <a:off x="5981701" y="1322389"/>
            <a:ext cx="4530725" cy="498633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8679" name="Line 7"/>
          <p:cNvSpPr>
            <a:spLocks noChangeShapeType="1"/>
          </p:cNvSpPr>
          <p:nvPr/>
        </p:nvSpPr>
        <p:spPr bwMode="auto">
          <a:xfrm>
            <a:off x="5981701" y="5570539"/>
            <a:ext cx="4530725"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680" name="Line 8"/>
          <p:cNvSpPr>
            <a:spLocks noChangeShapeType="1"/>
          </p:cNvSpPr>
          <p:nvPr/>
        </p:nvSpPr>
        <p:spPr bwMode="auto">
          <a:xfrm>
            <a:off x="5980114" y="4792664"/>
            <a:ext cx="452913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681" name="Line 9"/>
          <p:cNvSpPr>
            <a:spLocks noChangeShapeType="1"/>
          </p:cNvSpPr>
          <p:nvPr/>
        </p:nvSpPr>
        <p:spPr bwMode="auto">
          <a:xfrm>
            <a:off x="5976939" y="4073525"/>
            <a:ext cx="453072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682" name="Line 10"/>
          <p:cNvSpPr>
            <a:spLocks noChangeShapeType="1"/>
          </p:cNvSpPr>
          <p:nvPr/>
        </p:nvSpPr>
        <p:spPr bwMode="auto">
          <a:xfrm>
            <a:off x="5973764" y="3333750"/>
            <a:ext cx="453072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683" name="Line 11"/>
          <p:cNvSpPr>
            <a:spLocks noChangeShapeType="1"/>
          </p:cNvSpPr>
          <p:nvPr/>
        </p:nvSpPr>
        <p:spPr bwMode="auto">
          <a:xfrm>
            <a:off x="5972175" y="1839914"/>
            <a:ext cx="4529138"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684" name="Line 12"/>
          <p:cNvSpPr>
            <a:spLocks noChangeShapeType="1"/>
          </p:cNvSpPr>
          <p:nvPr/>
        </p:nvSpPr>
        <p:spPr bwMode="auto">
          <a:xfrm>
            <a:off x="5969001" y="2611439"/>
            <a:ext cx="4530725"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246797" name="Group 13"/>
          <p:cNvGrpSpPr>
            <a:grpSpLocks/>
          </p:cNvGrpSpPr>
          <p:nvPr/>
        </p:nvGrpSpPr>
        <p:grpSpPr bwMode="auto">
          <a:xfrm>
            <a:off x="6161088" y="1582739"/>
            <a:ext cx="4165600" cy="4725987"/>
            <a:chOff x="2921" y="997"/>
            <a:chExt cx="2624" cy="2977"/>
          </a:xfrm>
        </p:grpSpPr>
        <p:sp>
          <p:nvSpPr>
            <p:cNvPr id="28705" name="Rectangle 14"/>
            <p:cNvSpPr>
              <a:spLocks noChangeArrowheads="1"/>
            </p:cNvSpPr>
            <p:nvPr/>
          </p:nvSpPr>
          <p:spPr bwMode="auto">
            <a:xfrm>
              <a:off x="2921" y="3349"/>
              <a:ext cx="156" cy="625"/>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dirty="0">
                <a:solidFill>
                  <a:srgbClr val="006600"/>
                </a:solidFill>
              </a:endParaRPr>
            </a:p>
          </p:txBody>
        </p:sp>
        <p:sp>
          <p:nvSpPr>
            <p:cNvPr id="28706" name="Rectangle 15"/>
            <p:cNvSpPr>
              <a:spLocks noChangeArrowheads="1"/>
            </p:cNvSpPr>
            <p:nvPr/>
          </p:nvSpPr>
          <p:spPr bwMode="auto">
            <a:xfrm>
              <a:off x="3195" y="3287"/>
              <a:ext cx="172" cy="686"/>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dirty="0">
                <a:solidFill>
                  <a:srgbClr val="006600"/>
                </a:solidFill>
              </a:endParaRPr>
            </a:p>
          </p:txBody>
        </p:sp>
        <p:sp>
          <p:nvSpPr>
            <p:cNvPr id="28707" name="Rectangle 16"/>
            <p:cNvSpPr>
              <a:spLocks noChangeArrowheads="1"/>
            </p:cNvSpPr>
            <p:nvPr/>
          </p:nvSpPr>
          <p:spPr bwMode="auto">
            <a:xfrm>
              <a:off x="3468" y="2903"/>
              <a:ext cx="162" cy="107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dirty="0">
                <a:solidFill>
                  <a:srgbClr val="006600"/>
                </a:solidFill>
              </a:endParaRPr>
            </a:p>
          </p:txBody>
        </p:sp>
        <p:sp>
          <p:nvSpPr>
            <p:cNvPr id="28708" name="Rectangle 17"/>
            <p:cNvSpPr>
              <a:spLocks noChangeArrowheads="1"/>
            </p:cNvSpPr>
            <p:nvPr/>
          </p:nvSpPr>
          <p:spPr bwMode="auto">
            <a:xfrm>
              <a:off x="3781" y="2802"/>
              <a:ext cx="182" cy="1171"/>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dirty="0">
                <a:solidFill>
                  <a:srgbClr val="006600"/>
                </a:solidFill>
              </a:endParaRPr>
            </a:p>
          </p:txBody>
        </p:sp>
        <p:sp>
          <p:nvSpPr>
            <p:cNvPr id="28709" name="Rectangle 18"/>
            <p:cNvSpPr>
              <a:spLocks noChangeArrowheads="1"/>
            </p:cNvSpPr>
            <p:nvPr/>
          </p:nvSpPr>
          <p:spPr bwMode="auto">
            <a:xfrm>
              <a:off x="4132" y="2669"/>
              <a:ext cx="162" cy="1304"/>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dirty="0">
                <a:solidFill>
                  <a:srgbClr val="006600"/>
                </a:solidFill>
              </a:endParaRPr>
            </a:p>
          </p:txBody>
        </p:sp>
        <p:sp>
          <p:nvSpPr>
            <p:cNvPr id="28710" name="Rectangle 19"/>
            <p:cNvSpPr>
              <a:spLocks noChangeArrowheads="1"/>
            </p:cNvSpPr>
            <p:nvPr/>
          </p:nvSpPr>
          <p:spPr bwMode="auto">
            <a:xfrm>
              <a:off x="4406" y="2157"/>
              <a:ext cx="182" cy="1816"/>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dirty="0">
                <a:solidFill>
                  <a:srgbClr val="006600"/>
                </a:solidFill>
              </a:endParaRPr>
            </a:p>
          </p:txBody>
        </p:sp>
        <p:sp>
          <p:nvSpPr>
            <p:cNvPr id="28711" name="Rectangle 20"/>
            <p:cNvSpPr>
              <a:spLocks noChangeArrowheads="1"/>
            </p:cNvSpPr>
            <p:nvPr/>
          </p:nvSpPr>
          <p:spPr bwMode="auto">
            <a:xfrm>
              <a:off x="4719" y="1917"/>
              <a:ext cx="182" cy="2056"/>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dirty="0">
                <a:solidFill>
                  <a:srgbClr val="006600"/>
                </a:solidFill>
              </a:endParaRPr>
            </a:p>
          </p:txBody>
        </p:sp>
        <p:sp>
          <p:nvSpPr>
            <p:cNvPr id="28712" name="Rectangle 21"/>
            <p:cNvSpPr>
              <a:spLocks noChangeArrowheads="1"/>
            </p:cNvSpPr>
            <p:nvPr/>
          </p:nvSpPr>
          <p:spPr bwMode="auto">
            <a:xfrm>
              <a:off x="5031" y="1551"/>
              <a:ext cx="187" cy="242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dirty="0">
                <a:solidFill>
                  <a:srgbClr val="006600"/>
                </a:solidFill>
              </a:endParaRPr>
            </a:p>
          </p:txBody>
        </p:sp>
        <p:sp>
          <p:nvSpPr>
            <p:cNvPr id="28713" name="Rectangle 22"/>
            <p:cNvSpPr>
              <a:spLocks noChangeArrowheads="1"/>
            </p:cNvSpPr>
            <p:nvPr/>
          </p:nvSpPr>
          <p:spPr bwMode="auto">
            <a:xfrm>
              <a:off x="5344" y="997"/>
              <a:ext cx="201" cy="2974"/>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dirty="0">
                <a:solidFill>
                  <a:srgbClr val="006600"/>
                </a:solidFill>
              </a:endParaRPr>
            </a:p>
          </p:txBody>
        </p:sp>
      </p:grpSp>
      <p:sp>
        <p:nvSpPr>
          <p:cNvPr id="28686" name="Text Box 23"/>
          <p:cNvSpPr txBox="1">
            <a:spLocks noChangeArrowheads="1"/>
          </p:cNvSpPr>
          <p:nvPr/>
        </p:nvSpPr>
        <p:spPr bwMode="auto">
          <a:xfrm>
            <a:off x="5413376" y="5387975"/>
            <a:ext cx="620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25</a:t>
            </a:r>
          </a:p>
        </p:txBody>
      </p:sp>
      <p:sp>
        <p:nvSpPr>
          <p:cNvPr id="28687" name="Text Box 24"/>
          <p:cNvSpPr txBox="1">
            <a:spLocks noChangeArrowheads="1"/>
          </p:cNvSpPr>
          <p:nvPr/>
        </p:nvSpPr>
        <p:spPr bwMode="auto">
          <a:xfrm>
            <a:off x="5397501" y="1201738"/>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175</a:t>
            </a:r>
          </a:p>
        </p:txBody>
      </p:sp>
      <p:sp>
        <p:nvSpPr>
          <p:cNvPr id="28688" name="Text Box 25"/>
          <p:cNvSpPr txBox="1">
            <a:spLocks noChangeArrowheads="1"/>
          </p:cNvSpPr>
          <p:nvPr/>
        </p:nvSpPr>
        <p:spPr bwMode="auto">
          <a:xfrm>
            <a:off x="5413376" y="4629150"/>
            <a:ext cx="620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50</a:t>
            </a:r>
          </a:p>
        </p:txBody>
      </p:sp>
      <p:sp>
        <p:nvSpPr>
          <p:cNvPr id="28689" name="Text Box 26"/>
          <p:cNvSpPr txBox="1">
            <a:spLocks noChangeArrowheads="1"/>
          </p:cNvSpPr>
          <p:nvPr/>
        </p:nvSpPr>
        <p:spPr bwMode="auto">
          <a:xfrm>
            <a:off x="5405438" y="3205163"/>
            <a:ext cx="622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100</a:t>
            </a:r>
          </a:p>
        </p:txBody>
      </p:sp>
      <p:sp>
        <p:nvSpPr>
          <p:cNvPr id="28690" name="Text Box 27"/>
          <p:cNvSpPr txBox="1">
            <a:spLocks noChangeArrowheads="1"/>
          </p:cNvSpPr>
          <p:nvPr/>
        </p:nvSpPr>
        <p:spPr bwMode="auto">
          <a:xfrm>
            <a:off x="5443539" y="3943350"/>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75</a:t>
            </a:r>
          </a:p>
        </p:txBody>
      </p:sp>
      <p:sp>
        <p:nvSpPr>
          <p:cNvPr id="28691" name="Text Box 28"/>
          <p:cNvSpPr txBox="1">
            <a:spLocks noChangeArrowheads="1"/>
          </p:cNvSpPr>
          <p:nvPr/>
        </p:nvSpPr>
        <p:spPr bwMode="auto">
          <a:xfrm>
            <a:off x="5405438" y="2455863"/>
            <a:ext cx="622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125</a:t>
            </a:r>
          </a:p>
        </p:txBody>
      </p:sp>
      <p:sp>
        <p:nvSpPr>
          <p:cNvPr id="28692" name="Text Box 29"/>
          <p:cNvSpPr txBox="1">
            <a:spLocks noChangeArrowheads="1"/>
          </p:cNvSpPr>
          <p:nvPr/>
        </p:nvSpPr>
        <p:spPr bwMode="auto">
          <a:xfrm>
            <a:off x="5405438" y="1735138"/>
            <a:ext cx="622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150</a:t>
            </a:r>
          </a:p>
        </p:txBody>
      </p:sp>
      <p:sp>
        <p:nvSpPr>
          <p:cNvPr id="28693" name="Text Box 30"/>
          <p:cNvSpPr txBox="1">
            <a:spLocks noChangeArrowheads="1"/>
          </p:cNvSpPr>
          <p:nvPr/>
        </p:nvSpPr>
        <p:spPr bwMode="auto">
          <a:xfrm>
            <a:off x="5459413" y="6151563"/>
            <a:ext cx="620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0</a:t>
            </a:r>
          </a:p>
        </p:txBody>
      </p:sp>
      <p:sp>
        <p:nvSpPr>
          <p:cNvPr id="28694" name="Text Box 31"/>
          <p:cNvSpPr txBox="1">
            <a:spLocks noChangeArrowheads="1"/>
          </p:cNvSpPr>
          <p:nvPr/>
        </p:nvSpPr>
        <p:spPr bwMode="auto">
          <a:xfrm>
            <a:off x="5956301" y="6330950"/>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LT-9</a:t>
            </a:r>
          </a:p>
        </p:txBody>
      </p:sp>
      <p:sp>
        <p:nvSpPr>
          <p:cNvPr id="28695" name="Text Box 32"/>
          <p:cNvSpPr txBox="1">
            <a:spLocks noChangeArrowheads="1"/>
          </p:cNvSpPr>
          <p:nvPr/>
        </p:nvSpPr>
        <p:spPr bwMode="auto">
          <a:xfrm>
            <a:off x="6415089" y="6330950"/>
            <a:ext cx="61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9-12</a:t>
            </a:r>
          </a:p>
        </p:txBody>
      </p:sp>
      <p:sp>
        <p:nvSpPr>
          <p:cNvPr id="28696" name="Text Box 33"/>
          <p:cNvSpPr txBox="1">
            <a:spLocks noChangeArrowheads="1"/>
          </p:cNvSpPr>
          <p:nvPr/>
        </p:nvSpPr>
        <p:spPr bwMode="auto">
          <a:xfrm>
            <a:off x="6862763" y="6330950"/>
            <a:ext cx="620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HSG</a:t>
            </a:r>
          </a:p>
        </p:txBody>
      </p:sp>
      <p:sp>
        <p:nvSpPr>
          <p:cNvPr id="28697" name="Text Box 34"/>
          <p:cNvSpPr txBox="1">
            <a:spLocks noChangeArrowheads="1"/>
          </p:cNvSpPr>
          <p:nvPr/>
        </p:nvSpPr>
        <p:spPr bwMode="auto">
          <a:xfrm>
            <a:off x="7297738" y="6324600"/>
            <a:ext cx="7604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Some</a:t>
            </a:r>
          </a:p>
        </p:txBody>
      </p:sp>
      <p:sp>
        <p:nvSpPr>
          <p:cNvPr id="28698" name="Text Box 35"/>
          <p:cNvSpPr txBox="1">
            <a:spLocks noChangeArrowheads="1"/>
          </p:cNvSpPr>
          <p:nvPr/>
        </p:nvSpPr>
        <p:spPr bwMode="auto">
          <a:xfrm>
            <a:off x="9859963" y="6330950"/>
            <a:ext cx="620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Prof</a:t>
            </a:r>
          </a:p>
        </p:txBody>
      </p:sp>
      <p:sp>
        <p:nvSpPr>
          <p:cNvPr id="28699" name="Text Box 36"/>
          <p:cNvSpPr txBox="1">
            <a:spLocks noChangeArrowheads="1"/>
          </p:cNvSpPr>
          <p:nvPr/>
        </p:nvSpPr>
        <p:spPr bwMode="auto">
          <a:xfrm>
            <a:off x="8837613" y="6326188"/>
            <a:ext cx="620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MA</a:t>
            </a:r>
          </a:p>
        </p:txBody>
      </p:sp>
      <p:sp>
        <p:nvSpPr>
          <p:cNvPr id="28700" name="Text Box 37"/>
          <p:cNvSpPr txBox="1">
            <a:spLocks noChangeArrowheads="1"/>
          </p:cNvSpPr>
          <p:nvPr/>
        </p:nvSpPr>
        <p:spPr bwMode="auto">
          <a:xfrm>
            <a:off x="9353551" y="6330950"/>
            <a:ext cx="620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PhD</a:t>
            </a:r>
          </a:p>
        </p:txBody>
      </p:sp>
      <p:sp>
        <p:nvSpPr>
          <p:cNvPr id="28701" name="Text Box 38"/>
          <p:cNvSpPr txBox="1">
            <a:spLocks noChangeArrowheads="1"/>
          </p:cNvSpPr>
          <p:nvPr/>
        </p:nvSpPr>
        <p:spPr bwMode="auto">
          <a:xfrm>
            <a:off x="8380413" y="6330950"/>
            <a:ext cx="620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BA</a:t>
            </a:r>
          </a:p>
        </p:txBody>
      </p:sp>
      <p:sp>
        <p:nvSpPr>
          <p:cNvPr id="28702" name="Text Box 39"/>
          <p:cNvSpPr txBox="1">
            <a:spLocks noChangeArrowheads="1"/>
          </p:cNvSpPr>
          <p:nvPr/>
        </p:nvSpPr>
        <p:spPr bwMode="auto">
          <a:xfrm>
            <a:off x="7885113" y="6330950"/>
            <a:ext cx="6207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400" b="1" dirty="0">
                <a:solidFill>
                  <a:schemeClr val="bg1"/>
                </a:solidFill>
              </a:rPr>
              <a:t>AA</a:t>
            </a:r>
          </a:p>
        </p:txBody>
      </p:sp>
      <p:sp>
        <p:nvSpPr>
          <p:cNvPr id="28703" name="Text Box 40"/>
          <p:cNvSpPr txBox="1">
            <a:spLocks noChangeArrowheads="1"/>
          </p:cNvSpPr>
          <p:nvPr/>
        </p:nvSpPr>
        <p:spPr bwMode="auto">
          <a:xfrm rot="-5400000">
            <a:off x="4391819" y="3632994"/>
            <a:ext cx="20875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600" b="1" dirty="0">
                <a:solidFill>
                  <a:schemeClr val="bg1"/>
                </a:solidFill>
              </a:rPr>
              <a:t>Income ($000)</a:t>
            </a:r>
          </a:p>
        </p:txBody>
      </p:sp>
      <p:sp>
        <p:nvSpPr>
          <p:cNvPr id="28704" name="Rectangle 41"/>
          <p:cNvSpPr>
            <a:spLocks noChangeArrowheads="1"/>
          </p:cNvSpPr>
          <p:nvPr/>
        </p:nvSpPr>
        <p:spPr bwMode="auto">
          <a:xfrm>
            <a:off x="7718426" y="6621463"/>
            <a:ext cx="1304925" cy="12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altLang="en-US" sz="1400" b="1" dirty="0">
                <a:solidFill>
                  <a:schemeClr val="bg1"/>
                </a:solidFill>
              </a:rPr>
              <a:t>College</a:t>
            </a:r>
          </a:p>
        </p:txBody>
      </p:sp>
    </p:spTree>
    <p:extLst>
      <p:ext uri="{BB962C8B-B14F-4D97-AF65-F5344CB8AC3E}">
        <p14:creationId xmlns:p14="http://schemas.microsoft.com/office/powerpoint/2010/main" val="21869573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46797"/>
                                        </p:tgtEl>
                                        <p:attrNameLst>
                                          <p:attrName>style.visibility</p:attrName>
                                        </p:attrNameLst>
                                      </p:cBhvr>
                                      <p:to>
                                        <p:strVal val="visible"/>
                                      </p:to>
                                    </p:set>
                                    <p:animEffect transition="in" filter="wipe(down)">
                                      <p:cBhvr>
                                        <p:cTn id="7" dur="500"/>
                                        <p:tgtEl>
                                          <p:spTgt spid="246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ext Box 43"/>
          <p:cNvSpPr txBox="1">
            <a:spLocks noChangeArrowheads="1"/>
          </p:cNvSpPr>
          <p:nvPr/>
        </p:nvSpPr>
        <p:spPr bwMode="auto">
          <a:xfrm>
            <a:off x="3327401" y="5552281"/>
            <a:ext cx="441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dirty="0"/>
              <a:t>Source:  Federal Reserve Bank of Dallas, 2005</a:t>
            </a:r>
          </a:p>
        </p:txBody>
      </p:sp>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300" y="-9525"/>
            <a:ext cx="91694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8" name="Rectangle 2"/>
          <p:cNvSpPr>
            <a:spLocks noChangeArrowheads="1"/>
          </p:cNvSpPr>
          <p:nvPr/>
        </p:nvSpPr>
        <p:spPr bwMode="auto">
          <a:xfrm>
            <a:off x="2060575" y="2711450"/>
            <a:ext cx="8072438" cy="34369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48835" name="Rectangle 3"/>
          <p:cNvSpPr>
            <a:spLocks noChangeArrowheads="1"/>
          </p:cNvSpPr>
          <p:nvPr/>
        </p:nvSpPr>
        <p:spPr bwMode="auto">
          <a:xfrm>
            <a:off x="2082801" y="3533776"/>
            <a:ext cx="8074025" cy="309563"/>
          </a:xfrm>
          <a:prstGeom prst="rect">
            <a:avLst/>
          </a:prstGeom>
          <a:solidFill>
            <a:srgbClr val="C0C0C0"/>
          </a:solidFill>
          <a:ln w="9525">
            <a:solidFill>
              <a:srgbClr val="DDDDD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sp>
        <p:nvSpPr>
          <p:cNvPr id="248836" name="Rectangle 4"/>
          <p:cNvSpPr>
            <a:spLocks noChangeArrowheads="1"/>
          </p:cNvSpPr>
          <p:nvPr/>
        </p:nvSpPr>
        <p:spPr bwMode="auto">
          <a:xfrm>
            <a:off x="2081213" y="4687888"/>
            <a:ext cx="8070850" cy="304800"/>
          </a:xfrm>
          <a:prstGeom prst="rect">
            <a:avLst/>
          </a:prstGeom>
          <a:solidFill>
            <a:srgbClr val="99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dirty="0"/>
          </a:p>
        </p:txBody>
      </p:sp>
      <p:grpSp>
        <p:nvGrpSpPr>
          <p:cNvPr id="29701" name="Group 5"/>
          <p:cNvGrpSpPr>
            <a:grpSpLocks/>
          </p:cNvGrpSpPr>
          <p:nvPr/>
        </p:nvGrpSpPr>
        <p:grpSpPr bwMode="auto">
          <a:xfrm>
            <a:off x="2063751" y="1658938"/>
            <a:ext cx="8088313" cy="4506912"/>
            <a:chOff x="288" y="912"/>
            <a:chExt cx="5095" cy="2839"/>
          </a:xfrm>
        </p:grpSpPr>
        <p:sp>
          <p:nvSpPr>
            <p:cNvPr id="29705" name="Rectangle 6"/>
            <p:cNvSpPr>
              <a:spLocks noChangeArrowheads="1"/>
            </p:cNvSpPr>
            <p:nvPr/>
          </p:nvSpPr>
          <p:spPr bwMode="auto">
            <a:xfrm>
              <a:off x="3587" y="3508"/>
              <a:ext cx="1796"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  3,798,940</a:t>
              </a:r>
              <a:endParaRPr lang="en-US" altLang="en-US" dirty="0"/>
            </a:p>
          </p:txBody>
        </p:sp>
        <p:sp>
          <p:nvSpPr>
            <p:cNvPr id="29706" name="Rectangle 7"/>
            <p:cNvSpPr>
              <a:spLocks noChangeArrowheads="1"/>
            </p:cNvSpPr>
            <p:nvPr/>
          </p:nvSpPr>
          <p:spPr bwMode="auto">
            <a:xfrm>
              <a:off x="2130" y="3508"/>
              <a:ext cx="1457"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5,254,193</a:t>
              </a:r>
              <a:endParaRPr lang="en-US" altLang="en-US" dirty="0"/>
            </a:p>
          </p:txBody>
        </p:sp>
        <p:sp>
          <p:nvSpPr>
            <p:cNvPr id="29707" name="Rectangle 8"/>
            <p:cNvSpPr>
              <a:spLocks noChangeArrowheads="1"/>
            </p:cNvSpPr>
            <p:nvPr/>
          </p:nvSpPr>
          <p:spPr bwMode="auto">
            <a:xfrm>
              <a:off x="288" y="3508"/>
              <a:ext cx="1842"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fontAlgn="ctr"/>
              <a:r>
                <a:rPr lang="en-US" altLang="en-US" b="1" dirty="0">
                  <a:cs typeface="Arial" charset="0"/>
                </a:rPr>
                <a:t>Professional degree</a:t>
              </a:r>
              <a:endParaRPr lang="en-US" altLang="en-US" dirty="0"/>
            </a:p>
          </p:txBody>
        </p:sp>
        <p:sp>
          <p:nvSpPr>
            <p:cNvPr id="29708" name="Rectangle 9"/>
            <p:cNvSpPr>
              <a:spLocks noChangeArrowheads="1"/>
            </p:cNvSpPr>
            <p:nvPr/>
          </p:nvSpPr>
          <p:spPr bwMode="auto">
            <a:xfrm>
              <a:off x="3587" y="3278"/>
              <a:ext cx="179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  2,527,324</a:t>
              </a:r>
              <a:endParaRPr lang="en-US" altLang="en-US" dirty="0"/>
            </a:p>
          </p:txBody>
        </p:sp>
        <p:sp>
          <p:nvSpPr>
            <p:cNvPr id="29709" name="Rectangle 10"/>
            <p:cNvSpPr>
              <a:spLocks noChangeArrowheads="1"/>
            </p:cNvSpPr>
            <p:nvPr/>
          </p:nvSpPr>
          <p:spPr bwMode="auto">
            <a:xfrm>
              <a:off x="2130" y="3278"/>
              <a:ext cx="145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3,982,577</a:t>
              </a:r>
              <a:endParaRPr lang="en-US" altLang="en-US" dirty="0"/>
            </a:p>
          </p:txBody>
        </p:sp>
        <p:sp>
          <p:nvSpPr>
            <p:cNvPr id="29710" name="Rectangle 11"/>
            <p:cNvSpPr>
              <a:spLocks noChangeArrowheads="1"/>
            </p:cNvSpPr>
            <p:nvPr/>
          </p:nvSpPr>
          <p:spPr bwMode="auto">
            <a:xfrm>
              <a:off x="288" y="3278"/>
              <a:ext cx="1842"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fontAlgn="ctr"/>
              <a:r>
                <a:rPr lang="en-US" altLang="en-US" b="1" dirty="0">
                  <a:cs typeface="Arial" charset="0"/>
                </a:rPr>
                <a:t>Doctorate</a:t>
              </a:r>
              <a:endParaRPr lang="en-US" altLang="en-US" dirty="0"/>
            </a:p>
          </p:txBody>
        </p:sp>
        <p:sp>
          <p:nvSpPr>
            <p:cNvPr id="29711" name="Rectangle 12"/>
            <p:cNvSpPr>
              <a:spLocks noChangeArrowheads="1"/>
            </p:cNvSpPr>
            <p:nvPr/>
          </p:nvSpPr>
          <p:spPr bwMode="auto">
            <a:xfrm>
              <a:off x="3587" y="3035"/>
              <a:ext cx="1796"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  1,507,823</a:t>
              </a:r>
              <a:endParaRPr lang="en-US" altLang="en-US" dirty="0"/>
            </a:p>
          </p:txBody>
        </p:sp>
        <p:sp>
          <p:nvSpPr>
            <p:cNvPr id="29712" name="Rectangle 13"/>
            <p:cNvSpPr>
              <a:spLocks noChangeArrowheads="1"/>
            </p:cNvSpPr>
            <p:nvPr/>
          </p:nvSpPr>
          <p:spPr bwMode="auto">
            <a:xfrm>
              <a:off x="2130" y="3035"/>
              <a:ext cx="1457"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2,963,076</a:t>
              </a:r>
              <a:endParaRPr lang="en-US" altLang="en-US" dirty="0"/>
            </a:p>
          </p:txBody>
        </p:sp>
        <p:sp>
          <p:nvSpPr>
            <p:cNvPr id="29713" name="Rectangle 14"/>
            <p:cNvSpPr>
              <a:spLocks noChangeArrowheads="1"/>
            </p:cNvSpPr>
            <p:nvPr/>
          </p:nvSpPr>
          <p:spPr bwMode="auto">
            <a:xfrm>
              <a:off x="288" y="3035"/>
              <a:ext cx="1842"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fontAlgn="ctr"/>
              <a:r>
                <a:rPr lang="en-US" altLang="en-US" b="1" dirty="0">
                  <a:cs typeface="Arial" charset="0"/>
                </a:rPr>
                <a:t>Master's degree</a:t>
              </a:r>
              <a:endParaRPr lang="en-US" altLang="en-US" dirty="0"/>
            </a:p>
          </p:txBody>
        </p:sp>
        <p:sp>
          <p:nvSpPr>
            <p:cNvPr id="29714" name="Rectangle 15"/>
            <p:cNvSpPr>
              <a:spLocks noChangeArrowheads="1"/>
            </p:cNvSpPr>
            <p:nvPr/>
          </p:nvSpPr>
          <p:spPr bwMode="auto">
            <a:xfrm>
              <a:off x="3587" y="2793"/>
              <a:ext cx="1796"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  $1,111,921</a:t>
              </a:r>
              <a:endParaRPr lang="en-US" altLang="en-US" dirty="0"/>
            </a:p>
          </p:txBody>
        </p:sp>
        <p:sp>
          <p:nvSpPr>
            <p:cNvPr id="29715" name="Rectangle 16"/>
            <p:cNvSpPr>
              <a:spLocks noChangeArrowheads="1"/>
            </p:cNvSpPr>
            <p:nvPr/>
          </p:nvSpPr>
          <p:spPr bwMode="auto">
            <a:xfrm>
              <a:off x="2130" y="2793"/>
              <a:ext cx="1457"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$2,567,174</a:t>
              </a:r>
              <a:endParaRPr lang="en-US" altLang="en-US" dirty="0"/>
            </a:p>
          </p:txBody>
        </p:sp>
        <p:sp>
          <p:nvSpPr>
            <p:cNvPr id="29716" name="Rectangle 17"/>
            <p:cNvSpPr>
              <a:spLocks noChangeArrowheads="1"/>
            </p:cNvSpPr>
            <p:nvPr/>
          </p:nvSpPr>
          <p:spPr bwMode="auto">
            <a:xfrm>
              <a:off x="288" y="2793"/>
              <a:ext cx="184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fontAlgn="ctr"/>
              <a:r>
                <a:rPr lang="en-US" altLang="en-US" b="1" dirty="0">
                  <a:cs typeface="Arial" charset="0"/>
                </a:rPr>
                <a:t>Bachelor's degree</a:t>
              </a:r>
              <a:endParaRPr lang="en-US" altLang="en-US" dirty="0"/>
            </a:p>
          </p:txBody>
        </p:sp>
        <p:sp>
          <p:nvSpPr>
            <p:cNvPr id="29717" name="Rectangle 18"/>
            <p:cNvSpPr>
              <a:spLocks noChangeArrowheads="1"/>
            </p:cNvSpPr>
            <p:nvPr/>
          </p:nvSpPr>
          <p:spPr bwMode="auto">
            <a:xfrm>
              <a:off x="3587" y="2551"/>
              <a:ext cx="1796"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     346,120</a:t>
              </a:r>
              <a:endParaRPr lang="en-US" altLang="en-US" dirty="0"/>
            </a:p>
          </p:txBody>
        </p:sp>
        <p:sp>
          <p:nvSpPr>
            <p:cNvPr id="29718" name="Rectangle 19"/>
            <p:cNvSpPr>
              <a:spLocks noChangeArrowheads="1"/>
            </p:cNvSpPr>
            <p:nvPr/>
          </p:nvSpPr>
          <p:spPr bwMode="auto">
            <a:xfrm>
              <a:off x="2130" y="2551"/>
              <a:ext cx="1457"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1,801,373</a:t>
              </a:r>
              <a:endParaRPr lang="en-US" altLang="en-US" dirty="0"/>
            </a:p>
          </p:txBody>
        </p:sp>
        <p:sp>
          <p:nvSpPr>
            <p:cNvPr id="29719" name="Rectangle 20"/>
            <p:cNvSpPr>
              <a:spLocks noChangeArrowheads="1"/>
            </p:cNvSpPr>
            <p:nvPr/>
          </p:nvSpPr>
          <p:spPr bwMode="auto">
            <a:xfrm>
              <a:off x="288" y="2551"/>
              <a:ext cx="184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fontAlgn="ctr"/>
              <a:r>
                <a:rPr lang="en-US" altLang="en-US" b="1" dirty="0">
                  <a:cs typeface="Arial" charset="0"/>
                </a:rPr>
                <a:t>Associate degree</a:t>
              </a:r>
              <a:endParaRPr lang="en-US" altLang="en-US" dirty="0"/>
            </a:p>
          </p:txBody>
        </p:sp>
        <p:sp>
          <p:nvSpPr>
            <p:cNvPr id="29720" name="Rectangle 21"/>
            <p:cNvSpPr>
              <a:spLocks noChangeArrowheads="1"/>
            </p:cNvSpPr>
            <p:nvPr/>
          </p:nvSpPr>
          <p:spPr bwMode="auto">
            <a:xfrm>
              <a:off x="3587" y="2308"/>
              <a:ext cx="1796"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     270,569</a:t>
              </a:r>
              <a:endParaRPr lang="en-US" altLang="en-US" dirty="0"/>
            </a:p>
          </p:txBody>
        </p:sp>
        <p:sp>
          <p:nvSpPr>
            <p:cNvPr id="29721" name="Rectangle 22"/>
            <p:cNvSpPr>
              <a:spLocks noChangeArrowheads="1"/>
            </p:cNvSpPr>
            <p:nvPr/>
          </p:nvSpPr>
          <p:spPr bwMode="auto">
            <a:xfrm>
              <a:off x="2130" y="2308"/>
              <a:ext cx="1457"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1,725,822</a:t>
              </a:r>
              <a:endParaRPr lang="en-US" altLang="en-US" dirty="0"/>
            </a:p>
          </p:txBody>
        </p:sp>
        <p:sp>
          <p:nvSpPr>
            <p:cNvPr id="29722" name="Rectangle 23"/>
            <p:cNvSpPr>
              <a:spLocks noChangeArrowheads="1"/>
            </p:cNvSpPr>
            <p:nvPr/>
          </p:nvSpPr>
          <p:spPr bwMode="auto">
            <a:xfrm>
              <a:off x="288" y="2308"/>
              <a:ext cx="1842"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fontAlgn="ctr"/>
              <a:r>
                <a:rPr lang="en-US" altLang="en-US" b="1" dirty="0">
                  <a:cs typeface="Arial" charset="0"/>
                </a:rPr>
                <a:t>Some college, no degree</a:t>
              </a:r>
              <a:endParaRPr lang="en-US" altLang="en-US" dirty="0"/>
            </a:p>
          </p:txBody>
        </p:sp>
        <p:sp>
          <p:nvSpPr>
            <p:cNvPr id="29723" name="Rectangle 24"/>
            <p:cNvSpPr>
              <a:spLocks noChangeArrowheads="1"/>
            </p:cNvSpPr>
            <p:nvPr/>
          </p:nvSpPr>
          <p:spPr bwMode="auto">
            <a:xfrm>
              <a:off x="3587" y="2066"/>
              <a:ext cx="1796"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               0</a:t>
              </a:r>
              <a:endParaRPr lang="en-US" altLang="en-US" dirty="0"/>
            </a:p>
          </p:txBody>
        </p:sp>
        <p:sp>
          <p:nvSpPr>
            <p:cNvPr id="29724" name="Rectangle 25"/>
            <p:cNvSpPr>
              <a:spLocks noChangeArrowheads="1"/>
            </p:cNvSpPr>
            <p:nvPr/>
          </p:nvSpPr>
          <p:spPr bwMode="auto">
            <a:xfrm>
              <a:off x="2130" y="2066"/>
              <a:ext cx="1457"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1,455,253</a:t>
              </a:r>
              <a:endParaRPr lang="en-US" altLang="en-US" dirty="0"/>
            </a:p>
          </p:txBody>
        </p:sp>
        <p:sp>
          <p:nvSpPr>
            <p:cNvPr id="29725" name="Rectangle 26"/>
            <p:cNvSpPr>
              <a:spLocks noChangeArrowheads="1"/>
            </p:cNvSpPr>
            <p:nvPr/>
          </p:nvSpPr>
          <p:spPr bwMode="auto">
            <a:xfrm>
              <a:off x="288" y="2066"/>
              <a:ext cx="184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fontAlgn="ctr"/>
              <a:r>
                <a:rPr lang="en-US" altLang="en-US" b="1" dirty="0">
                  <a:cs typeface="Arial" charset="0"/>
                </a:rPr>
                <a:t>High school graduate</a:t>
              </a:r>
              <a:endParaRPr lang="en-US" altLang="en-US" dirty="0"/>
            </a:p>
          </p:txBody>
        </p:sp>
        <p:sp>
          <p:nvSpPr>
            <p:cNvPr id="29726" name="Rectangle 27"/>
            <p:cNvSpPr>
              <a:spLocks noChangeArrowheads="1"/>
            </p:cNvSpPr>
            <p:nvPr/>
          </p:nvSpPr>
          <p:spPr bwMode="auto">
            <a:xfrm>
              <a:off x="3587" y="1824"/>
              <a:ext cx="1796"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solidFill>
                    <a:srgbClr val="FF0000"/>
                  </a:solidFill>
                  <a:cs typeface="Arial" charset="0"/>
                </a:rPr>
                <a:t>    -304,555</a:t>
              </a:r>
              <a:endParaRPr lang="en-US" altLang="en-US" dirty="0"/>
            </a:p>
          </p:txBody>
        </p:sp>
        <p:sp>
          <p:nvSpPr>
            <p:cNvPr id="29727" name="Rectangle 28"/>
            <p:cNvSpPr>
              <a:spLocks noChangeArrowheads="1"/>
            </p:cNvSpPr>
            <p:nvPr/>
          </p:nvSpPr>
          <p:spPr bwMode="auto">
            <a:xfrm>
              <a:off x="2130" y="1824"/>
              <a:ext cx="1457"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1,150,698</a:t>
              </a:r>
              <a:endParaRPr lang="en-US" altLang="en-US" dirty="0"/>
            </a:p>
          </p:txBody>
        </p:sp>
        <p:sp>
          <p:nvSpPr>
            <p:cNvPr id="29728" name="Rectangle 29"/>
            <p:cNvSpPr>
              <a:spLocks noChangeArrowheads="1"/>
            </p:cNvSpPr>
            <p:nvPr/>
          </p:nvSpPr>
          <p:spPr bwMode="auto">
            <a:xfrm>
              <a:off x="288" y="1824"/>
              <a:ext cx="184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fontAlgn="ctr"/>
              <a:r>
                <a:rPr lang="en-US" altLang="en-US" b="1" dirty="0">
                  <a:cs typeface="Arial" charset="0"/>
                </a:rPr>
                <a:t>High school dropout</a:t>
              </a:r>
              <a:endParaRPr lang="en-US" altLang="en-US" dirty="0"/>
            </a:p>
          </p:txBody>
        </p:sp>
        <p:sp>
          <p:nvSpPr>
            <p:cNvPr id="29729" name="Rectangle 30"/>
            <p:cNvSpPr>
              <a:spLocks noChangeArrowheads="1"/>
            </p:cNvSpPr>
            <p:nvPr/>
          </p:nvSpPr>
          <p:spPr bwMode="auto">
            <a:xfrm>
              <a:off x="3587" y="1582"/>
              <a:ext cx="1796"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solidFill>
                    <a:srgbClr val="FF0000"/>
                  </a:solidFill>
                  <a:cs typeface="Arial" charset="0"/>
                </a:rPr>
                <a:t>  -$478,903</a:t>
              </a:r>
              <a:endParaRPr lang="en-US" altLang="en-US" dirty="0"/>
            </a:p>
          </p:txBody>
        </p:sp>
        <p:sp>
          <p:nvSpPr>
            <p:cNvPr id="29730" name="Rectangle 31"/>
            <p:cNvSpPr>
              <a:spLocks noChangeArrowheads="1"/>
            </p:cNvSpPr>
            <p:nvPr/>
          </p:nvSpPr>
          <p:spPr bwMode="auto">
            <a:xfrm>
              <a:off x="2130" y="1582"/>
              <a:ext cx="1457"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b="1" dirty="0">
                  <a:cs typeface="Arial" charset="0"/>
                </a:rPr>
                <a:t>$976,350</a:t>
              </a:r>
              <a:endParaRPr lang="en-US" altLang="en-US" dirty="0"/>
            </a:p>
          </p:txBody>
        </p:sp>
        <p:sp>
          <p:nvSpPr>
            <p:cNvPr id="29731" name="Rectangle 32"/>
            <p:cNvSpPr>
              <a:spLocks noChangeArrowheads="1"/>
            </p:cNvSpPr>
            <p:nvPr/>
          </p:nvSpPr>
          <p:spPr bwMode="auto">
            <a:xfrm>
              <a:off x="288" y="1582"/>
              <a:ext cx="184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fontAlgn="ctr"/>
              <a:r>
                <a:rPr lang="en-US" altLang="en-US" b="1" dirty="0">
                  <a:cs typeface="Arial" charset="0"/>
                </a:rPr>
                <a:t>Less than 9th grade</a:t>
              </a:r>
              <a:endParaRPr lang="en-US" altLang="en-US" dirty="0"/>
            </a:p>
          </p:txBody>
        </p:sp>
        <p:sp>
          <p:nvSpPr>
            <p:cNvPr id="29732" name="Rectangle 33"/>
            <p:cNvSpPr>
              <a:spLocks noChangeArrowheads="1"/>
            </p:cNvSpPr>
            <p:nvPr/>
          </p:nvSpPr>
          <p:spPr bwMode="auto">
            <a:xfrm>
              <a:off x="3587" y="912"/>
              <a:ext cx="1796" cy="670"/>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sz="2000" b="1" dirty="0">
                  <a:cs typeface="Arial" charset="0"/>
                </a:rPr>
                <a:t>Difference</a:t>
              </a:r>
            </a:p>
            <a:p>
              <a:pPr marL="342900" indent="-342900" algn="ctr" fontAlgn="ctr"/>
              <a:r>
                <a:rPr lang="en-US" altLang="en-US" sz="2000" b="1" dirty="0">
                  <a:cs typeface="Arial" charset="0"/>
                </a:rPr>
                <a:t>Compared to</a:t>
              </a:r>
            </a:p>
            <a:p>
              <a:pPr marL="342900" indent="-342900" algn="ctr" fontAlgn="ctr"/>
              <a:r>
                <a:rPr lang="en-US" altLang="en-US" sz="2000" b="1" dirty="0">
                  <a:cs typeface="Arial" charset="0"/>
                </a:rPr>
                <a:t>High School Graduate</a:t>
              </a:r>
              <a:endParaRPr lang="en-US" altLang="en-US" sz="2000" dirty="0"/>
            </a:p>
          </p:txBody>
        </p:sp>
        <p:sp>
          <p:nvSpPr>
            <p:cNvPr id="29733" name="Rectangle 34"/>
            <p:cNvSpPr>
              <a:spLocks noChangeArrowheads="1"/>
            </p:cNvSpPr>
            <p:nvPr/>
          </p:nvSpPr>
          <p:spPr bwMode="auto">
            <a:xfrm>
              <a:off x="2130" y="912"/>
              <a:ext cx="1457" cy="670"/>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algn="ctr" fontAlgn="ctr"/>
              <a:r>
                <a:rPr lang="en-US" altLang="en-US" sz="2000" b="1" dirty="0">
                  <a:cs typeface="Arial" charset="0"/>
                </a:rPr>
                <a:t>Estimated</a:t>
              </a:r>
            </a:p>
            <a:p>
              <a:pPr marL="342900" indent="-342900" algn="ctr" fontAlgn="ctr"/>
              <a:r>
                <a:rPr lang="en-US" altLang="en-US" sz="2000" b="1" dirty="0">
                  <a:cs typeface="Arial" charset="0"/>
                </a:rPr>
                <a:t>Lifetime</a:t>
              </a:r>
            </a:p>
            <a:p>
              <a:pPr marL="342900" indent="-342900" algn="ctr" fontAlgn="ctr"/>
              <a:r>
                <a:rPr lang="en-US" altLang="en-US" sz="2000" b="1" dirty="0">
                  <a:cs typeface="Arial" charset="0"/>
                </a:rPr>
                <a:t>Earnings</a:t>
              </a:r>
              <a:endParaRPr lang="en-US" altLang="en-US" sz="2000" dirty="0"/>
            </a:p>
          </p:txBody>
        </p:sp>
        <p:sp>
          <p:nvSpPr>
            <p:cNvPr id="29734" name="Rectangle 35"/>
            <p:cNvSpPr>
              <a:spLocks noChangeArrowheads="1"/>
            </p:cNvSpPr>
            <p:nvPr/>
          </p:nvSpPr>
          <p:spPr bwMode="auto">
            <a:xfrm>
              <a:off x="288" y="912"/>
              <a:ext cx="1842" cy="670"/>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342900" indent="-342900" fontAlgn="ctr"/>
              <a:r>
                <a:rPr lang="en-US" altLang="en-US" sz="2000" b="1" dirty="0">
                  <a:cs typeface="Arial" charset="0"/>
                </a:rPr>
                <a:t>      Education Level</a:t>
              </a:r>
              <a:endParaRPr lang="en-US" altLang="en-US" sz="2000" dirty="0"/>
            </a:p>
          </p:txBody>
        </p:sp>
        <p:sp>
          <p:nvSpPr>
            <p:cNvPr id="29735" name="Line 36"/>
            <p:cNvSpPr>
              <a:spLocks noChangeShapeType="1"/>
            </p:cNvSpPr>
            <p:nvPr/>
          </p:nvSpPr>
          <p:spPr bwMode="auto">
            <a:xfrm>
              <a:off x="288" y="912"/>
              <a:ext cx="5095"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9736" name="Line 37"/>
            <p:cNvSpPr>
              <a:spLocks noChangeShapeType="1"/>
            </p:cNvSpPr>
            <p:nvPr/>
          </p:nvSpPr>
          <p:spPr bwMode="auto">
            <a:xfrm>
              <a:off x="288" y="3751"/>
              <a:ext cx="5095"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9737" name="Line 38"/>
            <p:cNvSpPr>
              <a:spLocks noChangeShapeType="1"/>
            </p:cNvSpPr>
            <p:nvPr/>
          </p:nvSpPr>
          <p:spPr bwMode="auto">
            <a:xfrm>
              <a:off x="288" y="912"/>
              <a:ext cx="0" cy="2839"/>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9738" name="Line 39"/>
            <p:cNvSpPr>
              <a:spLocks noChangeShapeType="1"/>
            </p:cNvSpPr>
            <p:nvPr/>
          </p:nvSpPr>
          <p:spPr bwMode="auto">
            <a:xfrm>
              <a:off x="5383" y="912"/>
              <a:ext cx="0" cy="2839"/>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9739" name="Line 40"/>
            <p:cNvSpPr>
              <a:spLocks noChangeShapeType="1"/>
            </p:cNvSpPr>
            <p:nvPr/>
          </p:nvSpPr>
          <p:spPr bwMode="auto">
            <a:xfrm>
              <a:off x="288" y="1582"/>
              <a:ext cx="5095"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9740" name="Line 41"/>
            <p:cNvSpPr>
              <a:spLocks noChangeShapeType="1"/>
            </p:cNvSpPr>
            <p:nvPr/>
          </p:nvSpPr>
          <p:spPr bwMode="auto">
            <a:xfrm>
              <a:off x="2130" y="912"/>
              <a:ext cx="0" cy="2839"/>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9741" name="Line 42"/>
            <p:cNvSpPr>
              <a:spLocks noChangeShapeType="1"/>
            </p:cNvSpPr>
            <p:nvPr/>
          </p:nvSpPr>
          <p:spPr bwMode="auto">
            <a:xfrm>
              <a:off x="3587" y="912"/>
              <a:ext cx="0" cy="2839"/>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29703" name="Text Box 44"/>
          <p:cNvSpPr txBox="1">
            <a:spLocks noChangeArrowheads="1"/>
          </p:cNvSpPr>
          <p:nvPr/>
        </p:nvSpPr>
        <p:spPr bwMode="auto">
          <a:xfrm>
            <a:off x="5105401" y="990600"/>
            <a:ext cx="47609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kumimoji="1" lang="en-US" altLang="en-US" b="1" dirty="0">
                <a:solidFill>
                  <a:schemeClr val="bg1"/>
                </a:solidFill>
              </a:rPr>
              <a:t>The Impact of Education on Individuals:</a:t>
            </a:r>
            <a:br>
              <a:rPr kumimoji="1" lang="en-US" altLang="en-US" b="1" dirty="0">
                <a:solidFill>
                  <a:schemeClr val="bg1"/>
                </a:solidFill>
              </a:rPr>
            </a:br>
            <a:r>
              <a:rPr kumimoji="1" lang="en-US" altLang="en-US" b="1" dirty="0">
                <a:solidFill>
                  <a:schemeClr val="bg1"/>
                </a:solidFill>
              </a:rPr>
              <a:t>Lifetime Earnings</a:t>
            </a:r>
          </a:p>
        </p:txBody>
      </p:sp>
      <p:sp>
        <p:nvSpPr>
          <p:cNvPr id="29704" name="Text Box 45">
            <a:hlinkClick r:id="" action="ppaction://noaction"/>
          </p:cNvPr>
          <p:cNvSpPr txBox="1">
            <a:spLocks noChangeArrowheads="1"/>
          </p:cNvSpPr>
          <p:nvPr/>
        </p:nvSpPr>
        <p:spPr bwMode="auto">
          <a:xfrm rot="-6500">
            <a:off x="6553200" y="0"/>
            <a:ext cx="2927350" cy="914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5400" b="1" dirty="0">
                <a:solidFill>
                  <a:schemeClr val="bg1"/>
                </a:solidFill>
                <a:latin typeface="Times New Roman" pitchFamily="18" charset="0"/>
              </a:rPr>
              <a:t>economic</a:t>
            </a:r>
          </a:p>
        </p:txBody>
      </p:sp>
    </p:spTree>
    <p:extLst>
      <p:ext uri="{BB962C8B-B14F-4D97-AF65-F5344CB8AC3E}">
        <p14:creationId xmlns:p14="http://schemas.microsoft.com/office/powerpoint/2010/main" val="38460969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8835"/>
                                        </p:tgtEl>
                                        <p:attrNameLst>
                                          <p:attrName>style.visibility</p:attrName>
                                        </p:attrNameLst>
                                      </p:cBhvr>
                                      <p:to>
                                        <p:strVal val="visible"/>
                                      </p:to>
                                    </p:set>
                                    <p:animEffect transition="in" filter="wipe(left)">
                                      <p:cBhvr>
                                        <p:cTn id="7" dur="500"/>
                                        <p:tgtEl>
                                          <p:spTgt spid="24883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8836"/>
                                        </p:tgtEl>
                                        <p:attrNameLst>
                                          <p:attrName>style.visibility</p:attrName>
                                        </p:attrNameLst>
                                      </p:cBhvr>
                                      <p:to>
                                        <p:strVal val="visible"/>
                                      </p:to>
                                    </p:set>
                                    <p:animEffect transition="in" filter="wipe(left)">
                                      <p:cBhvr>
                                        <p:cTn id="11" dur="500"/>
                                        <p:tgtEl>
                                          <p:spTgt spid="24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animBg="1"/>
      <p:bldP spid="24883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reatestgene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62657"/>
            <a:ext cx="3462338" cy="565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5981700" y="733692"/>
            <a:ext cx="464784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tabLst>
                <a:tab pos="0" algn="l"/>
                <a:tab pos="5486400" algn="r"/>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5486400" algn="r"/>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5486400" algn="r"/>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5486400" algn="r"/>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5486400" algn="r"/>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t>At the end of WWII, the U.S made a bold decision to invest in the future of its economy by providing $1.9 billion annually to the education of returning veterans of the war. </a:t>
            </a:r>
            <a:r>
              <a:rPr lang="en-US" altLang="en-US" sz="2400" dirty="0">
                <a:solidFill>
                  <a:srgbClr val="0070C0"/>
                </a:solidFill>
              </a:rPr>
              <a:t>This commitment to human capital helped enable the WWII generation to become the “greatest generation.”</a:t>
            </a:r>
          </a:p>
          <a:p>
            <a:pPr eaLnBrk="1" hangingPunct="1">
              <a:lnSpc>
                <a:spcPct val="100000"/>
              </a:lnSpc>
              <a:spcBef>
                <a:spcPct val="0"/>
              </a:spcBef>
              <a:buFontTx/>
              <a:buNone/>
            </a:pPr>
            <a:endParaRPr lang="en-US" altLang="en-US" sz="2400" dirty="0"/>
          </a:p>
        </p:txBody>
      </p:sp>
      <p:sp>
        <p:nvSpPr>
          <p:cNvPr id="872452" name="Text Box 4"/>
          <p:cNvSpPr txBox="1">
            <a:spLocks noChangeArrowheads="1"/>
          </p:cNvSpPr>
          <p:nvPr/>
        </p:nvSpPr>
        <p:spPr bwMode="auto">
          <a:xfrm>
            <a:off x="5807691" y="4365010"/>
            <a:ext cx="505909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a:solidFill>
                  <a:srgbClr val="FF0000"/>
                </a:solidFill>
              </a:rPr>
              <a:t>Possibly, Alabama’s greatest generation is at the schoolhouse door waiting for the opportunity to propel Alabama into the global economy.  </a:t>
            </a:r>
          </a:p>
          <a:p>
            <a:pPr eaLnBrk="1" hangingPunct="1">
              <a:lnSpc>
                <a:spcPct val="100000"/>
              </a:lnSpc>
              <a:spcBef>
                <a:spcPct val="50000"/>
              </a:spcBef>
              <a:buFontTx/>
              <a:buNone/>
            </a:pPr>
            <a:endParaRPr lang="en-US" altLang="en-US" sz="2400" dirty="0"/>
          </a:p>
        </p:txBody>
      </p:sp>
    </p:spTree>
    <p:extLst>
      <p:ext uri="{BB962C8B-B14F-4D97-AF65-F5344CB8AC3E}">
        <p14:creationId xmlns:p14="http://schemas.microsoft.com/office/powerpoint/2010/main" val="564673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2452"/>
                                        </p:tgtEl>
                                        <p:attrNameLst>
                                          <p:attrName>style.visibility</p:attrName>
                                        </p:attrNameLst>
                                      </p:cBhvr>
                                      <p:to>
                                        <p:strVal val="visible"/>
                                      </p:to>
                                    </p:set>
                                    <p:animEffect transition="in" filter="wipe(left)">
                                      <p:cBhvr>
                                        <p:cTn id="7" dur="500"/>
                                        <p:tgtEl>
                                          <p:spTgt spid="872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245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ACE1B-2482-430D-B1B2-379EF09DBF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7C5394-4C04-410A-9D28-C9FF1ADF0297}"/>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EA6FFC0A-7308-4E3C-B821-CD089FE4259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38200" y="90817"/>
            <a:ext cx="10150774" cy="6767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589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7561" y="1087120"/>
            <a:ext cx="8360791" cy="5770880"/>
          </a:xfrm>
          <a:prstGeom prst="rect">
            <a:avLst/>
          </a:prstGeom>
        </p:spPr>
      </p:pic>
      <p:sp>
        <p:nvSpPr>
          <p:cNvPr id="7" name="Rectangle 6"/>
          <p:cNvSpPr/>
          <p:nvPr/>
        </p:nvSpPr>
        <p:spPr>
          <a:xfrm>
            <a:off x="8343993" y="3470301"/>
            <a:ext cx="3345087" cy="1200329"/>
          </a:xfrm>
          <a:prstGeom prst="rect">
            <a:avLst/>
          </a:prstGeom>
          <a:noFill/>
          <a:ln>
            <a:noFill/>
          </a:ln>
        </p:spPr>
        <p:txBody>
          <a:bodyPr wrap="square">
            <a:spAutoFit/>
          </a:bodyPr>
          <a:lstStyle/>
          <a:p>
            <a:r>
              <a:rPr lang="en-US" b="1" dirty="0">
                <a:solidFill>
                  <a:srgbClr val="0070C0"/>
                </a:solidFill>
                <a:latin typeface="georgia" panose="02040502050405020303" pitchFamily="18" charset="0"/>
              </a:rPr>
              <a:t>Mississippi relies more on low-wage versions of these production jobs than does any other state…</a:t>
            </a:r>
            <a:endParaRPr lang="en-US" b="1" dirty="0">
              <a:solidFill>
                <a:srgbClr val="0070C0"/>
              </a:solidFill>
            </a:endParaRPr>
          </a:p>
        </p:txBody>
      </p:sp>
      <p:sp>
        <p:nvSpPr>
          <p:cNvPr id="8" name="Rectangle 7"/>
          <p:cNvSpPr/>
          <p:nvPr/>
        </p:nvSpPr>
        <p:spPr>
          <a:xfrm>
            <a:off x="8343993" y="1438976"/>
            <a:ext cx="3600357" cy="2031325"/>
          </a:xfrm>
          <a:prstGeom prst="rect">
            <a:avLst/>
          </a:prstGeom>
        </p:spPr>
        <p:txBody>
          <a:bodyPr wrap="square">
            <a:spAutoFit/>
          </a:bodyPr>
          <a:lstStyle/>
          <a:p>
            <a:r>
              <a:rPr lang="en-US" b="1" dirty="0">
                <a:solidFill>
                  <a:srgbClr val="FF0000"/>
                </a:solidFill>
                <a:latin typeface="georgia" panose="02040502050405020303" pitchFamily="18" charset="0"/>
              </a:rPr>
              <a:t>Alabama, on the other hand, diversified beyond low-skilled manufacturing… It now ranks near the top in its reliance on higher-paid, but still trade-sensitive, manufacturing jobs.</a:t>
            </a:r>
            <a:endParaRPr lang="en-US" b="1" dirty="0">
              <a:solidFill>
                <a:srgbClr val="FF0000"/>
              </a:solidFill>
            </a:endParaRPr>
          </a:p>
        </p:txBody>
      </p:sp>
      <p:pic>
        <p:nvPicPr>
          <p:cNvPr id="9" name="Picture 8"/>
          <p:cNvPicPr>
            <a:picLocks noChangeAspect="1"/>
          </p:cNvPicPr>
          <p:nvPr/>
        </p:nvPicPr>
        <p:blipFill rotWithShape="1">
          <a:blip r:embed="rId4"/>
          <a:srcRect l="41644" t="-828" r="41906" b="93899"/>
          <a:stretch/>
        </p:blipFill>
        <p:spPr>
          <a:xfrm>
            <a:off x="5107939" y="742176"/>
            <a:ext cx="1851661" cy="480060"/>
          </a:xfrm>
          <a:prstGeom prst="rect">
            <a:avLst/>
          </a:prstGeom>
        </p:spPr>
      </p:pic>
      <p:sp>
        <p:nvSpPr>
          <p:cNvPr id="6" name="TextBox 5">
            <a:extLst>
              <a:ext uri="{FF2B5EF4-FFF2-40B4-BE49-F238E27FC236}">
                <a16:creationId xmlns:a16="http://schemas.microsoft.com/office/drawing/2014/main" id="{24D035CB-FDD6-46D6-AB7D-E99C28B489CD}"/>
              </a:ext>
            </a:extLst>
          </p:cNvPr>
          <p:cNvSpPr txBox="1"/>
          <p:nvPr/>
        </p:nvSpPr>
        <p:spPr>
          <a:xfrm>
            <a:off x="3892112" y="96441"/>
            <a:ext cx="6097314" cy="584775"/>
          </a:xfrm>
          <a:prstGeom prst="rect">
            <a:avLst/>
          </a:prstGeom>
          <a:noFill/>
        </p:spPr>
        <p:txBody>
          <a:bodyPr wrap="square">
            <a:spAutoFit/>
          </a:bodyPr>
          <a:lstStyle/>
          <a:p>
            <a:r>
              <a:rPr lang="en-US" sz="3200" b="1" dirty="0">
                <a:solidFill>
                  <a:srgbClr val="0070C0"/>
                </a:solidFill>
              </a:rPr>
              <a:t>New Economic Realities</a:t>
            </a:r>
            <a:endParaRPr lang="en-US" sz="3200" b="1" dirty="0"/>
          </a:p>
        </p:txBody>
      </p:sp>
    </p:spTree>
    <p:extLst>
      <p:ext uri="{BB962C8B-B14F-4D97-AF65-F5344CB8AC3E}">
        <p14:creationId xmlns:p14="http://schemas.microsoft.com/office/powerpoint/2010/main" val="260627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8DBD62-76E5-496E-99DF-3B977F1B1712}"/>
              </a:ext>
            </a:extLst>
          </p:cNvPr>
          <p:cNvSpPr txBox="1"/>
          <p:nvPr/>
        </p:nvSpPr>
        <p:spPr>
          <a:xfrm>
            <a:off x="3046971" y="3283963"/>
            <a:ext cx="6098058" cy="2031325"/>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Jim Purcell, Ed.D.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Executive Director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Alabama Commission on Higher Education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100 N Union Street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Montgomery AL 36104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2"/>
              </a:rPr>
              <a:t>Jim.purcell@ache.edu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Cell 334-328-7177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1693294-302D-4019-A98B-AF87A70909A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94450" y="3283963"/>
            <a:ext cx="2141220" cy="2004060"/>
          </a:xfrm>
          <a:prstGeom prst="rect">
            <a:avLst/>
          </a:prstGeom>
          <a:noFill/>
          <a:ln>
            <a:noFill/>
          </a:ln>
        </p:spPr>
      </p:pic>
      <p:sp>
        <p:nvSpPr>
          <p:cNvPr id="7" name="Title 1">
            <a:extLst>
              <a:ext uri="{FF2B5EF4-FFF2-40B4-BE49-F238E27FC236}">
                <a16:creationId xmlns:a16="http://schemas.microsoft.com/office/drawing/2014/main" id="{51C316D9-0B15-4745-BA52-B6ED5E81DB45}"/>
              </a:ext>
            </a:extLst>
          </p:cNvPr>
          <p:cNvSpPr txBox="1">
            <a:spLocks/>
          </p:cNvSpPr>
          <p:nvPr/>
        </p:nvSpPr>
        <p:spPr>
          <a:xfrm>
            <a:off x="1524000" y="157143"/>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Building Human Capital: The Educational Path to Alabama’s Economic Success … </a:t>
            </a:r>
            <a:r>
              <a:rPr lang="en-US" b="1" i="1" dirty="0">
                <a:solidFill>
                  <a:srgbClr val="FF0000"/>
                </a:solidFill>
              </a:rPr>
              <a:t>and why reading matters. </a:t>
            </a:r>
          </a:p>
        </p:txBody>
      </p:sp>
    </p:spTree>
    <p:extLst>
      <p:ext uri="{BB962C8B-B14F-4D97-AF65-F5344CB8AC3E}">
        <p14:creationId xmlns:p14="http://schemas.microsoft.com/office/powerpoint/2010/main" val="1354349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CA60E-5C4E-4A34-8545-9AE233950A1B}"/>
              </a:ext>
            </a:extLst>
          </p:cNvPr>
          <p:cNvSpPr>
            <a:spLocks noGrp="1"/>
          </p:cNvSpPr>
          <p:nvPr>
            <p:ph type="ctrTitle"/>
          </p:nvPr>
        </p:nvSpPr>
        <p:spPr/>
        <p:txBody>
          <a:bodyPr/>
          <a:lstStyle/>
          <a:p>
            <a:r>
              <a:rPr lang="en-US" dirty="0"/>
              <a:t>extras</a:t>
            </a:r>
          </a:p>
        </p:txBody>
      </p:sp>
      <p:sp>
        <p:nvSpPr>
          <p:cNvPr id="3" name="Subtitle 2">
            <a:extLst>
              <a:ext uri="{FF2B5EF4-FFF2-40B4-BE49-F238E27FC236}">
                <a16:creationId xmlns:a16="http://schemas.microsoft.com/office/drawing/2014/main" id="{680BB217-9F68-493E-AEFF-8123D10CD60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91983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83236"/>
          <a:stretch/>
        </p:blipFill>
        <p:spPr>
          <a:xfrm>
            <a:off x="55465" y="707833"/>
            <a:ext cx="6450980" cy="1067728"/>
          </a:xfrm>
          <a:prstGeom prst="rect">
            <a:avLst/>
          </a:prstGeom>
        </p:spPr>
      </p:pic>
      <p:sp>
        <p:nvSpPr>
          <p:cNvPr id="5" name="Rectangle 4"/>
          <p:cNvSpPr/>
          <p:nvPr/>
        </p:nvSpPr>
        <p:spPr>
          <a:xfrm>
            <a:off x="6470954" y="298736"/>
            <a:ext cx="5665581" cy="6924973"/>
          </a:xfrm>
          <a:prstGeom prst="rect">
            <a:avLst/>
          </a:prstGeom>
        </p:spPr>
        <p:txBody>
          <a:bodyPr wrap="square">
            <a:spAutoFit/>
          </a:bodyPr>
          <a:lstStyle/>
          <a:p>
            <a:pPr marL="457200" indent="-457200">
              <a:buFont typeface="Arial" panose="020B0604020202020204" pitchFamily="34" charset="0"/>
              <a:buChar char="•"/>
            </a:pPr>
            <a:r>
              <a:rPr lang="en-US" sz="2800" b="1" dirty="0">
                <a:solidFill>
                  <a:srgbClr val="002060"/>
                </a:solidFill>
                <a:latin typeface="+mj-lt"/>
              </a:rPr>
              <a:t>More than 40 % of college graduates take positions out of school that don't require a degree.</a:t>
            </a:r>
          </a:p>
          <a:p>
            <a:pPr marL="457200" indent="-457200">
              <a:buFont typeface="Arial" panose="020B0604020202020204" pitchFamily="34" charset="0"/>
              <a:buChar char="•"/>
            </a:pPr>
            <a:r>
              <a:rPr lang="en-US" sz="2800" b="1" dirty="0">
                <a:solidFill>
                  <a:schemeClr val="accent2">
                    <a:lumMod val="75000"/>
                  </a:schemeClr>
                </a:solidFill>
                <a:latin typeface="+mj-lt"/>
              </a:rPr>
              <a:t>more than 1 in 5 college grads still aren't working a degree-demanding job a decade after leaving school.</a:t>
            </a:r>
          </a:p>
          <a:p>
            <a:pPr marL="457200" indent="-457200">
              <a:buFont typeface="Arial" panose="020B0604020202020204" pitchFamily="34" charset="0"/>
              <a:buChar char="•"/>
            </a:pPr>
            <a:r>
              <a:rPr lang="en-US" sz="2800" dirty="0">
                <a:solidFill>
                  <a:srgbClr val="7030A0"/>
                </a:solidFill>
                <a:latin typeface="+mj-lt"/>
              </a:rPr>
              <a:t>Employers are surprisingly specific of the work-ready skills you’re supposed to bring in . . .  that makes it challenging for students who haven’t designed their path through college to include picking up those kind of skills.”</a:t>
            </a:r>
          </a:p>
          <a:p>
            <a:pPr marL="457200" indent="-457200">
              <a:buFont typeface="Arial" panose="020B0604020202020204" pitchFamily="34" charset="0"/>
              <a:buChar char="•"/>
            </a:pPr>
            <a:r>
              <a:rPr lang="en-US" sz="2800" dirty="0">
                <a:latin typeface="+mj-lt"/>
              </a:rPr>
              <a:t>“Once you’re underemployed, it’s increasingly difficult to escape."</a:t>
            </a:r>
          </a:p>
          <a:p>
            <a:endParaRPr lang="en-US" sz="2400" b="0" i="0" u="none" strike="noStrike" dirty="0">
              <a:solidFill>
                <a:srgbClr val="333333"/>
              </a:solidFill>
              <a:effectLst/>
              <a:latin typeface="&amp;quot"/>
            </a:endParaRPr>
          </a:p>
        </p:txBody>
      </p:sp>
      <p:pic>
        <p:nvPicPr>
          <p:cNvPr id="7" name="Picture 6"/>
          <p:cNvPicPr>
            <a:picLocks noChangeAspect="1"/>
          </p:cNvPicPr>
          <p:nvPr/>
        </p:nvPicPr>
        <p:blipFill rotWithShape="1">
          <a:blip r:embed="rId2"/>
          <a:srcRect t="26281"/>
          <a:stretch/>
        </p:blipFill>
        <p:spPr>
          <a:xfrm>
            <a:off x="989900" y="2076986"/>
            <a:ext cx="5481053" cy="3989337"/>
          </a:xfrm>
          <a:prstGeom prst="rect">
            <a:avLst/>
          </a:prstGeom>
        </p:spPr>
      </p:pic>
      <p:pic>
        <p:nvPicPr>
          <p:cNvPr id="8" name="Picture 7"/>
          <p:cNvPicPr>
            <a:picLocks noChangeAspect="1"/>
          </p:cNvPicPr>
          <p:nvPr/>
        </p:nvPicPr>
        <p:blipFill>
          <a:blip r:embed="rId3"/>
          <a:stretch>
            <a:fillRect/>
          </a:stretch>
        </p:blipFill>
        <p:spPr>
          <a:xfrm>
            <a:off x="989898" y="1902240"/>
            <a:ext cx="4177719" cy="4863883"/>
          </a:xfrm>
          <a:prstGeom prst="rect">
            <a:avLst/>
          </a:prstGeom>
        </p:spPr>
      </p:pic>
      <p:sp>
        <p:nvSpPr>
          <p:cNvPr id="9" name="Title 1">
            <a:extLst>
              <a:ext uri="{FF2B5EF4-FFF2-40B4-BE49-F238E27FC236}">
                <a16:creationId xmlns:a16="http://schemas.microsoft.com/office/drawing/2014/main" id="{A4D08141-4CD6-4F97-A8C5-1A2B183BFBA2}"/>
              </a:ext>
            </a:extLst>
          </p:cNvPr>
          <p:cNvSpPr txBox="1">
            <a:spLocks/>
          </p:cNvSpPr>
          <p:nvPr/>
        </p:nvSpPr>
        <p:spPr>
          <a:xfrm>
            <a:off x="838200" y="-79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New Realities </a:t>
            </a:r>
          </a:p>
        </p:txBody>
      </p:sp>
    </p:spTree>
    <p:extLst>
      <p:ext uri="{BB962C8B-B14F-4D97-AF65-F5344CB8AC3E}">
        <p14:creationId xmlns:p14="http://schemas.microsoft.com/office/powerpoint/2010/main" val="256090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383404" y="105878"/>
          <a:ext cx="11628923" cy="675212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3950366" y="798897"/>
            <a:ext cx="4494998" cy="923330"/>
          </a:xfrm>
          <a:prstGeom prst="rect">
            <a:avLst/>
          </a:prstGeom>
          <a:noFill/>
        </p:spPr>
        <p:txBody>
          <a:bodyPr wrap="square" rtlCol="0">
            <a:spAutoFit/>
          </a:bodyPr>
          <a:lstStyle/>
          <a:p>
            <a:r>
              <a:rPr lang="en-US" dirty="0"/>
              <a:t>The top bar is the unemployed number  divided by the civilian non-institutional population (January data for each year)</a:t>
            </a:r>
          </a:p>
        </p:txBody>
      </p:sp>
    </p:spTree>
    <p:extLst>
      <p:ext uri="{BB962C8B-B14F-4D97-AF65-F5344CB8AC3E}">
        <p14:creationId xmlns:p14="http://schemas.microsoft.com/office/powerpoint/2010/main" val="24027025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5156-D358-4CC5-A3CE-08F7506A3864}"/>
              </a:ext>
            </a:extLst>
          </p:cNvPr>
          <p:cNvSpPr>
            <a:spLocks noGrp="1"/>
          </p:cNvSpPr>
          <p:nvPr>
            <p:ph type="title"/>
          </p:nvPr>
        </p:nvSpPr>
        <p:spPr>
          <a:xfrm>
            <a:off x="164727" y="-44330"/>
            <a:ext cx="11862546" cy="1450757"/>
          </a:xfrm>
        </p:spPr>
        <p:txBody>
          <a:bodyPr>
            <a:normAutofit/>
          </a:bodyPr>
          <a:lstStyle/>
          <a:p>
            <a:r>
              <a:rPr lang="en-US" sz="4000" b="1" dirty="0">
                <a:solidFill>
                  <a:srgbClr val="0070C0"/>
                </a:solidFill>
                <a:latin typeface="+mn-lt"/>
              </a:rPr>
              <a:t>Retain Alabama is a initiative established in response to the 2020 Employment Outcomes Report </a:t>
            </a:r>
          </a:p>
        </p:txBody>
      </p:sp>
      <p:sp>
        <p:nvSpPr>
          <p:cNvPr id="3" name="Content Placeholder 2">
            <a:extLst>
              <a:ext uri="{FF2B5EF4-FFF2-40B4-BE49-F238E27FC236}">
                <a16:creationId xmlns:a16="http://schemas.microsoft.com/office/drawing/2014/main" id="{61FE6BE8-DA25-49DB-B030-C1198257DAE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A27FDAD7-E894-4D93-83B3-C4CBA4F100F0}"/>
              </a:ext>
            </a:extLst>
          </p:cNvPr>
          <p:cNvSpPr>
            <a:spLocks noGrp="1"/>
          </p:cNvSpPr>
          <p:nvPr>
            <p:ph type="sldNum" sz="quarter" idx="12"/>
          </p:nvPr>
        </p:nvSpPr>
        <p:spPr/>
        <p:txBody>
          <a:bodyPr/>
          <a:lstStyle/>
          <a:p>
            <a:fld id="{BBEEDDFD-C589-44DF-AB8A-F9A65C3AD0B9}" type="slidenum">
              <a:rPr lang="en-US" smtClean="0"/>
              <a:pPr/>
              <a:t>64</a:t>
            </a:fld>
            <a:endParaRPr lang="en-US" dirty="0"/>
          </a:p>
        </p:txBody>
      </p:sp>
      <p:pic>
        <p:nvPicPr>
          <p:cNvPr id="5" name="Picture 4">
            <a:extLst>
              <a:ext uri="{FF2B5EF4-FFF2-40B4-BE49-F238E27FC236}">
                <a16:creationId xmlns:a16="http://schemas.microsoft.com/office/drawing/2014/main" id="{0317F863-739A-4CC2-BCBA-42DB79B13732}"/>
              </a:ext>
            </a:extLst>
          </p:cNvPr>
          <p:cNvPicPr>
            <a:picLocks noChangeAspect="1"/>
          </p:cNvPicPr>
          <p:nvPr/>
        </p:nvPicPr>
        <p:blipFill>
          <a:blip r:embed="rId2"/>
          <a:stretch>
            <a:fillRect/>
          </a:stretch>
        </p:blipFill>
        <p:spPr>
          <a:xfrm>
            <a:off x="597039" y="1417320"/>
            <a:ext cx="3723471" cy="4776446"/>
          </a:xfrm>
          <a:prstGeom prst="rect">
            <a:avLst/>
          </a:prstGeom>
        </p:spPr>
      </p:pic>
      <p:pic>
        <p:nvPicPr>
          <p:cNvPr id="7" name="Picture 6">
            <a:extLst>
              <a:ext uri="{FF2B5EF4-FFF2-40B4-BE49-F238E27FC236}">
                <a16:creationId xmlns:a16="http://schemas.microsoft.com/office/drawing/2014/main" id="{81815E09-26A6-4D59-94C1-2764C638482D}"/>
              </a:ext>
            </a:extLst>
          </p:cNvPr>
          <p:cNvPicPr>
            <a:picLocks noChangeAspect="1"/>
          </p:cNvPicPr>
          <p:nvPr/>
        </p:nvPicPr>
        <p:blipFill rotWithShape="1">
          <a:blip r:embed="rId3"/>
          <a:srcRect l="1561" t="12477" r="50189" b="21113"/>
          <a:stretch/>
        </p:blipFill>
        <p:spPr>
          <a:xfrm>
            <a:off x="5321175" y="1339274"/>
            <a:ext cx="4382581" cy="3392968"/>
          </a:xfrm>
          <a:prstGeom prst="rect">
            <a:avLst/>
          </a:prstGeom>
        </p:spPr>
      </p:pic>
      <p:grpSp>
        <p:nvGrpSpPr>
          <p:cNvPr id="8" name="Group 7">
            <a:extLst>
              <a:ext uri="{FF2B5EF4-FFF2-40B4-BE49-F238E27FC236}">
                <a16:creationId xmlns:a16="http://schemas.microsoft.com/office/drawing/2014/main" id="{D93C1B43-72FA-431B-87B0-C54E5DF0129E}"/>
              </a:ext>
            </a:extLst>
          </p:cNvPr>
          <p:cNvGrpSpPr/>
          <p:nvPr/>
        </p:nvGrpSpPr>
        <p:grpSpPr>
          <a:xfrm>
            <a:off x="5172304" y="4742519"/>
            <a:ext cx="4539179" cy="1373327"/>
            <a:chOff x="5088261" y="4760053"/>
            <a:chExt cx="4539179" cy="1373327"/>
          </a:xfrm>
        </p:grpSpPr>
        <p:pic>
          <p:nvPicPr>
            <p:cNvPr id="6" name="Picture 5">
              <a:extLst>
                <a:ext uri="{FF2B5EF4-FFF2-40B4-BE49-F238E27FC236}">
                  <a16:creationId xmlns:a16="http://schemas.microsoft.com/office/drawing/2014/main" id="{A1DA1F8E-EBF9-42FB-9908-B92FF211F75A}"/>
                </a:ext>
              </a:extLst>
            </p:cNvPr>
            <p:cNvPicPr>
              <a:picLocks noChangeAspect="1"/>
            </p:cNvPicPr>
            <p:nvPr/>
          </p:nvPicPr>
          <p:blipFill rotWithShape="1">
            <a:blip r:embed="rId3"/>
            <a:srcRect l="50000" t="57364" r="1750" b="22450"/>
            <a:stretch/>
          </p:blipFill>
          <p:spPr>
            <a:xfrm>
              <a:off x="5088261" y="5082357"/>
              <a:ext cx="4539179" cy="1051023"/>
            </a:xfrm>
            <a:prstGeom prst="rect">
              <a:avLst/>
            </a:prstGeom>
          </p:spPr>
        </p:pic>
        <p:pic>
          <p:nvPicPr>
            <p:cNvPr id="9" name="Picture 8">
              <a:extLst>
                <a:ext uri="{FF2B5EF4-FFF2-40B4-BE49-F238E27FC236}">
                  <a16:creationId xmlns:a16="http://schemas.microsoft.com/office/drawing/2014/main" id="{12DF47E4-87CF-450C-80EF-FDD8F26C9300}"/>
                </a:ext>
              </a:extLst>
            </p:cNvPr>
            <p:cNvPicPr>
              <a:picLocks noChangeAspect="1"/>
            </p:cNvPicPr>
            <p:nvPr/>
          </p:nvPicPr>
          <p:blipFill rotWithShape="1">
            <a:blip r:embed="rId3"/>
            <a:srcRect l="53519" t="28276" r="1750" b="65875"/>
            <a:stretch/>
          </p:blipFill>
          <p:spPr>
            <a:xfrm>
              <a:off x="5244859" y="4760053"/>
              <a:ext cx="4382581" cy="322304"/>
            </a:xfrm>
            <a:prstGeom prst="rect">
              <a:avLst/>
            </a:prstGeom>
          </p:spPr>
        </p:pic>
      </p:grpSp>
    </p:spTree>
    <p:extLst>
      <p:ext uri="{BB962C8B-B14F-4D97-AF65-F5344CB8AC3E}">
        <p14:creationId xmlns:p14="http://schemas.microsoft.com/office/powerpoint/2010/main" val="58597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000-000003000000}"/>
              </a:ext>
            </a:extLst>
          </p:cNvPr>
          <p:cNvGraphicFramePr>
            <a:graphicFrameLocks/>
          </p:cNvGraphicFramePr>
          <p:nvPr/>
        </p:nvGraphicFramePr>
        <p:xfrm>
          <a:off x="1194547" y="0"/>
          <a:ext cx="9802905" cy="6586794"/>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a:extLst>
              <a:ext uri="{FF2B5EF4-FFF2-40B4-BE49-F238E27FC236}">
                <a16:creationId xmlns:a16="http://schemas.microsoft.com/office/drawing/2014/main" id="{04F545E3-B1D8-4410-8FB5-3ADE97D121AB}"/>
              </a:ext>
            </a:extLst>
          </p:cNvPr>
          <p:cNvCxnSpPr/>
          <p:nvPr/>
        </p:nvCxnSpPr>
        <p:spPr>
          <a:xfrm flipV="1">
            <a:off x="156411" y="2634915"/>
            <a:ext cx="11887200" cy="8422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ttps://cdn.technologyreview.com/i/images/destroying.jobs_.chart2x910.jpg?sw=1080"/>
          <p:cNvPicPr>
            <a:picLocks noChangeAspect="1" noChangeArrowheads="1"/>
          </p:cNvPicPr>
          <p:nvPr/>
        </p:nvPicPr>
        <p:blipFill rotWithShape="1">
          <a:blip r:embed="rId2">
            <a:extLst>
              <a:ext uri="{28A0092B-C50C-407E-A947-70E740481C1C}">
                <a14:useLocalDpi xmlns:a14="http://schemas.microsoft.com/office/drawing/2010/main" val="0"/>
              </a:ext>
            </a:extLst>
          </a:blip>
          <a:srcRect t="6077" b="63488"/>
          <a:stretch/>
        </p:blipFill>
        <p:spPr bwMode="auto">
          <a:xfrm>
            <a:off x="314324" y="259247"/>
            <a:ext cx="11563351" cy="49580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14324" y="5217288"/>
            <a:ext cx="11563350" cy="1857375"/>
          </a:xfrm>
          <a:prstGeom prst="rect">
            <a:avLst/>
          </a:prstGeom>
        </p:spPr>
      </p:pic>
      <p:pic>
        <p:nvPicPr>
          <p:cNvPr id="7" name="Picture 6"/>
          <p:cNvPicPr>
            <a:picLocks noChangeAspect="1"/>
          </p:cNvPicPr>
          <p:nvPr/>
        </p:nvPicPr>
        <p:blipFill rotWithShape="1">
          <a:blip r:embed="rId4"/>
          <a:srcRect r="6892"/>
          <a:stretch/>
        </p:blipFill>
        <p:spPr>
          <a:xfrm>
            <a:off x="3130215" y="3397717"/>
            <a:ext cx="1684832" cy="1819571"/>
          </a:xfrm>
          <a:prstGeom prst="rect">
            <a:avLst/>
          </a:prstGeom>
        </p:spPr>
      </p:pic>
      <p:pic>
        <p:nvPicPr>
          <p:cNvPr id="12" name="Picture 11"/>
          <p:cNvPicPr>
            <a:picLocks noChangeAspect="1"/>
          </p:cNvPicPr>
          <p:nvPr/>
        </p:nvPicPr>
        <p:blipFill rotWithShape="1">
          <a:blip r:embed="rId4"/>
          <a:srcRect r="6892"/>
          <a:stretch/>
        </p:blipFill>
        <p:spPr>
          <a:xfrm>
            <a:off x="3061234" y="5101390"/>
            <a:ext cx="765357" cy="826564"/>
          </a:xfrm>
          <a:prstGeom prst="rect">
            <a:avLst/>
          </a:prstGeom>
        </p:spPr>
      </p:pic>
      <p:pic>
        <p:nvPicPr>
          <p:cNvPr id="13" name="Picture 12"/>
          <p:cNvPicPr>
            <a:picLocks noChangeAspect="1"/>
          </p:cNvPicPr>
          <p:nvPr/>
        </p:nvPicPr>
        <p:blipFill rotWithShape="1">
          <a:blip r:embed="rId4"/>
          <a:srcRect r="6892"/>
          <a:stretch/>
        </p:blipFill>
        <p:spPr>
          <a:xfrm>
            <a:off x="4815047" y="3510259"/>
            <a:ext cx="1057800" cy="1278021"/>
          </a:xfrm>
          <a:prstGeom prst="rect">
            <a:avLst/>
          </a:prstGeom>
        </p:spPr>
      </p:pic>
      <p:pic>
        <p:nvPicPr>
          <p:cNvPr id="14" name="Picture 13"/>
          <p:cNvPicPr>
            <a:picLocks noChangeAspect="1"/>
          </p:cNvPicPr>
          <p:nvPr/>
        </p:nvPicPr>
        <p:blipFill rotWithShape="1">
          <a:blip r:embed="rId4"/>
          <a:srcRect r="6892"/>
          <a:stretch/>
        </p:blipFill>
        <p:spPr>
          <a:xfrm>
            <a:off x="5872847" y="3510258"/>
            <a:ext cx="1190561" cy="1438422"/>
          </a:xfrm>
          <a:prstGeom prst="rect">
            <a:avLst/>
          </a:prstGeom>
        </p:spPr>
      </p:pic>
      <p:pic>
        <p:nvPicPr>
          <p:cNvPr id="15" name="Picture 14"/>
          <p:cNvPicPr>
            <a:picLocks noChangeAspect="1"/>
          </p:cNvPicPr>
          <p:nvPr/>
        </p:nvPicPr>
        <p:blipFill rotWithShape="1">
          <a:blip r:embed="rId4"/>
          <a:srcRect r="6892"/>
          <a:stretch/>
        </p:blipFill>
        <p:spPr>
          <a:xfrm>
            <a:off x="7063408" y="3564362"/>
            <a:ext cx="1192695" cy="1438422"/>
          </a:xfrm>
          <a:prstGeom prst="rect">
            <a:avLst/>
          </a:prstGeom>
        </p:spPr>
      </p:pic>
      <p:pic>
        <p:nvPicPr>
          <p:cNvPr id="16" name="Picture 15"/>
          <p:cNvPicPr>
            <a:picLocks noChangeAspect="1"/>
          </p:cNvPicPr>
          <p:nvPr/>
        </p:nvPicPr>
        <p:blipFill rotWithShape="1">
          <a:blip r:embed="rId4"/>
          <a:srcRect r="6892"/>
          <a:stretch/>
        </p:blipFill>
        <p:spPr>
          <a:xfrm>
            <a:off x="8229601" y="3601648"/>
            <a:ext cx="954656" cy="1153404"/>
          </a:xfrm>
          <a:prstGeom prst="rect">
            <a:avLst/>
          </a:prstGeom>
        </p:spPr>
      </p:pic>
      <p:pic>
        <p:nvPicPr>
          <p:cNvPr id="17" name="Picture 16"/>
          <p:cNvPicPr>
            <a:picLocks noChangeAspect="1"/>
          </p:cNvPicPr>
          <p:nvPr/>
        </p:nvPicPr>
        <p:blipFill rotWithShape="1">
          <a:blip r:embed="rId4"/>
          <a:srcRect r="6892"/>
          <a:stretch/>
        </p:blipFill>
        <p:spPr>
          <a:xfrm>
            <a:off x="9176279" y="3644562"/>
            <a:ext cx="988138" cy="1438422"/>
          </a:xfrm>
          <a:prstGeom prst="rect">
            <a:avLst/>
          </a:prstGeom>
        </p:spPr>
      </p:pic>
      <p:pic>
        <p:nvPicPr>
          <p:cNvPr id="18" name="Picture 17"/>
          <p:cNvPicPr>
            <a:picLocks noChangeAspect="1"/>
          </p:cNvPicPr>
          <p:nvPr/>
        </p:nvPicPr>
        <p:blipFill rotWithShape="1">
          <a:blip r:embed="rId4"/>
          <a:srcRect r="6892"/>
          <a:stretch/>
        </p:blipFill>
        <p:spPr>
          <a:xfrm>
            <a:off x="10234079" y="3843335"/>
            <a:ext cx="1323324" cy="1438422"/>
          </a:xfrm>
          <a:prstGeom prst="rect">
            <a:avLst/>
          </a:prstGeom>
        </p:spPr>
      </p:pic>
      <p:sp>
        <p:nvSpPr>
          <p:cNvPr id="4" name="Rectangle 3"/>
          <p:cNvSpPr/>
          <p:nvPr/>
        </p:nvSpPr>
        <p:spPr>
          <a:xfrm>
            <a:off x="314322" y="5208743"/>
            <a:ext cx="11563352" cy="1438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3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1" fill="hold" nodeType="clickEffect">
                                  <p:stCondLst>
                                    <p:cond delay="0"/>
                                  </p:stCondLst>
                                  <p:childTnLst>
                                    <p:animEffect transition="out" filter="wipe(up)">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536" y="1222236"/>
            <a:ext cx="11152928" cy="4883785"/>
          </a:xfrm>
        </p:spPr>
        <p:txBody>
          <a:bodyPr>
            <a:normAutofit/>
          </a:bodyPr>
          <a:lstStyle/>
          <a:p>
            <a:r>
              <a:rPr lang="en-US" dirty="0"/>
              <a:t>Alabama has cultivated different industries, notably aerospace and automobiles, and ended up with an economy that differs from its neighbor’s in significant ways.</a:t>
            </a:r>
          </a:p>
          <a:p>
            <a:r>
              <a:rPr lang="en-US" dirty="0"/>
              <a:t> In addition, Alabama’s … more urbanized. The Birmingham, Ala., metropolitan area has twice as many people as Mississippi’s Jackson, and that’s before we’ve even counted Huntsville.</a:t>
            </a:r>
          </a:p>
          <a:p>
            <a:endParaRPr lang="en-US" dirty="0"/>
          </a:p>
          <a:p>
            <a:pPr lvl="1"/>
            <a:endParaRPr lang="en-US" dirty="0"/>
          </a:p>
        </p:txBody>
      </p:sp>
      <p:pic>
        <p:nvPicPr>
          <p:cNvPr id="5122" name="Picture 2" descr="f083910a-0ed0-4cab-8732-81808720435f@namprd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418"/>
          <a:stretch/>
        </p:blipFill>
        <p:spPr bwMode="auto">
          <a:xfrm>
            <a:off x="4004733" y="3761323"/>
            <a:ext cx="4885267" cy="305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E382E6F-50E7-4A48-B2DD-27DD35169511}"/>
              </a:ext>
            </a:extLst>
          </p:cNvPr>
          <p:cNvSpPr txBox="1"/>
          <p:nvPr/>
        </p:nvSpPr>
        <p:spPr>
          <a:xfrm>
            <a:off x="3892112" y="96441"/>
            <a:ext cx="6097314" cy="584775"/>
          </a:xfrm>
          <a:prstGeom prst="rect">
            <a:avLst/>
          </a:prstGeom>
          <a:noFill/>
        </p:spPr>
        <p:txBody>
          <a:bodyPr wrap="square">
            <a:spAutoFit/>
          </a:bodyPr>
          <a:lstStyle/>
          <a:p>
            <a:r>
              <a:rPr lang="en-US" sz="3200" b="1" dirty="0">
                <a:solidFill>
                  <a:srgbClr val="0070C0"/>
                </a:solidFill>
              </a:rPr>
              <a:t>New Economic Realities</a:t>
            </a:r>
            <a:endParaRPr lang="en-US" sz="3200" b="1" dirty="0"/>
          </a:p>
        </p:txBody>
      </p:sp>
      <p:pic>
        <p:nvPicPr>
          <p:cNvPr id="7" name="Picture 6">
            <a:extLst>
              <a:ext uri="{FF2B5EF4-FFF2-40B4-BE49-F238E27FC236}">
                <a16:creationId xmlns:a16="http://schemas.microsoft.com/office/drawing/2014/main" id="{73181F30-9F70-4423-B9CC-F952BE7982B8}"/>
              </a:ext>
            </a:extLst>
          </p:cNvPr>
          <p:cNvPicPr>
            <a:picLocks noChangeAspect="1"/>
          </p:cNvPicPr>
          <p:nvPr/>
        </p:nvPicPr>
        <p:blipFill rotWithShape="1">
          <a:blip r:embed="rId3"/>
          <a:srcRect l="41644" t="-828" r="41906" b="93899"/>
          <a:stretch/>
        </p:blipFill>
        <p:spPr>
          <a:xfrm>
            <a:off x="5107939" y="742176"/>
            <a:ext cx="1851661" cy="480060"/>
          </a:xfrm>
          <a:prstGeom prst="rect">
            <a:avLst/>
          </a:prstGeom>
        </p:spPr>
      </p:pic>
    </p:spTree>
    <p:extLst>
      <p:ext uri="{BB962C8B-B14F-4D97-AF65-F5344CB8AC3E}">
        <p14:creationId xmlns:p14="http://schemas.microsoft.com/office/powerpoint/2010/main" val="530032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5310-5C6C-4B97-979C-B66AFC464B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113141-FAF9-4F12-960F-CA4FBFFBBFC2}"/>
              </a:ext>
            </a:extLst>
          </p:cNvPr>
          <p:cNvSpPr>
            <a:spLocks noGrp="1"/>
          </p:cNvSpPr>
          <p:nvPr>
            <p:ph idx="1"/>
          </p:nvPr>
        </p:nvSpPr>
        <p:spPr/>
        <p:txBody>
          <a:bodyPr/>
          <a:lstStyle/>
          <a:p>
            <a:endParaRPr lang="en-US"/>
          </a:p>
        </p:txBody>
      </p:sp>
      <p:pic>
        <p:nvPicPr>
          <p:cNvPr id="7170" name="Picture 2" descr="See the source image">
            <a:extLst>
              <a:ext uri="{FF2B5EF4-FFF2-40B4-BE49-F238E27FC236}">
                <a16:creationId xmlns:a16="http://schemas.microsoft.com/office/drawing/2014/main" id="{B1D54219-57CA-4E58-B0DC-F99AFF55C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0"/>
            <a:ext cx="11042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370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4E933-D8DE-4C03-8CD4-F2A7D0CB65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93D60B-39AA-423D-980A-FB888F596555}"/>
              </a:ext>
            </a:extLst>
          </p:cNvPr>
          <p:cNvSpPr>
            <a:spLocks noGrp="1"/>
          </p:cNvSpPr>
          <p:nvPr>
            <p:ph idx="1"/>
          </p:nvPr>
        </p:nvSpPr>
        <p:spPr/>
        <p:txBody>
          <a:bodyPr/>
          <a:lstStyle/>
          <a:p>
            <a:endParaRPr lang="en-US"/>
          </a:p>
        </p:txBody>
      </p:sp>
      <p:pic>
        <p:nvPicPr>
          <p:cNvPr id="6146" name="Picture 2" descr="See the source image">
            <a:extLst>
              <a:ext uri="{FF2B5EF4-FFF2-40B4-BE49-F238E27FC236}">
                <a16:creationId xmlns:a16="http://schemas.microsoft.com/office/drawing/2014/main" id="{87267900-9C77-43FC-A77C-DC2858176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98" y="280659"/>
            <a:ext cx="10893865" cy="589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525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4211</TotalTime>
  <Words>2238</Words>
  <Application>Microsoft Office PowerPoint</Application>
  <PresentationFormat>Widescreen</PresentationFormat>
  <Paragraphs>368</Paragraphs>
  <Slides>66</Slides>
  <Notes>15</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5" baseType="lpstr">
      <vt:lpstr>&amp;quot</vt:lpstr>
      <vt:lpstr>Arial</vt:lpstr>
      <vt:lpstr>Book Antiqua</vt:lpstr>
      <vt:lpstr>Calibri</vt:lpstr>
      <vt:lpstr>Calibri Light</vt:lpstr>
      <vt:lpstr>georgia</vt:lpstr>
      <vt:lpstr>Times New Roman</vt:lpstr>
      <vt:lpstr>Office Theme</vt:lpstr>
      <vt:lpstr>Worksheet</vt:lpstr>
      <vt:lpstr>Building Human Capital: The Educational Path to Alabama’s Economic Success … and why reading matters. </vt:lpstr>
      <vt:lpstr>Building Human Capital: The Educational Path to Alabama’s Economic Success … and why reading matters. </vt:lpstr>
      <vt:lpstr>Building Human Capital: The Educational Path to Alabama’s Economic Success … and why reading matters.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International Investment in Alabama (481 Locations) </vt:lpstr>
      <vt:lpstr>Building Human Capital </vt:lpstr>
      <vt:lpstr>Strong Start, Strong Finish:  An Education-to-Workforce Vision for Alabama  </vt:lpstr>
      <vt:lpstr>PowerPoint Presentation</vt:lpstr>
      <vt:lpstr>Time and Place</vt:lpstr>
      <vt:lpstr>PowerPoint Presentation</vt:lpstr>
      <vt:lpstr>PowerPoint Presentation</vt:lpstr>
      <vt:lpstr>PowerPoint Presentation</vt:lpstr>
      <vt:lpstr>PowerPoint Presentation</vt:lpstr>
      <vt:lpstr>Changing Economy </vt:lpstr>
      <vt:lpstr>PowerPoint Presentation</vt:lpstr>
      <vt:lpstr>Building Human Capital: The Educational Path to Alabama’s Economic Success … and why reading matters.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Charge  (those of us in this room)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Average family income  by educational attainment  </vt:lpstr>
      <vt:lpstr>PowerPoint Presentation</vt:lpstr>
      <vt:lpstr>PowerPoint Presentation</vt:lpstr>
      <vt:lpstr>PowerPoint Presentation</vt:lpstr>
      <vt:lpstr>PowerPoint Presentation</vt:lpstr>
      <vt:lpstr>extras</vt:lpstr>
      <vt:lpstr>PowerPoint Presentation</vt:lpstr>
      <vt:lpstr>PowerPoint Presentation</vt:lpstr>
      <vt:lpstr>Retain Alabama is a initiative established in response to the 2020 Employment Outcomes Report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wanda rowe</dc:creator>
  <cp:lastModifiedBy>Christie  Aitken</cp:lastModifiedBy>
  <cp:revision>129</cp:revision>
  <cp:lastPrinted>2022-02-22T13:06:39Z</cp:lastPrinted>
  <dcterms:created xsi:type="dcterms:W3CDTF">2022-02-15T13:31:08Z</dcterms:created>
  <dcterms:modified xsi:type="dcterms:W3CDTF">2022-03-07T02:04:04Z</dcterms:modified>
</cp:coreProperties>
</file>