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5"/>
  </p:notesMasterIdLst>
  <p:sldIdLst>
    <p:sldId id="284" r:id="rId3"/>
    <p:sldId id="296" r:id="rId4"/>
    <p:sldId id="256" r:id="rId5"/>
    <p:sldId id="301" r:id="rId6"/>
    <p:sldId id="259" r:id="rId7"/>
    <p:sldId id="260" r:id="rId8"/>
    <p:sldId id="277" r:id="rId9"/>
    <p:sldId id="266" r:id="rId10"/>
    <p:sldId id="267" r:id="rId11"/>
    <p:sldId id="270" r:id="rId12"/>
    <p:sldId id="258" r:id="rId13"/>
    <p:sldId id="304" r:id="rId14"/>
    <p:sldId id="283" r:id="rId15"/>
    <p:sldId id="285" r:id="rId16"/>
    <p:sldId id="294" r:id="rId17"/>
    <p:sldId id="261" r:id="rId18"/>
    <p:sldId id="286" r:id="rId19"/>
    <p:sldId id="274" r:id="rId20"/>
    <p:sldId id="262" r:id="rId21"/>
    <p:sldId id="275" r:id="rId22"/>
    <p:sldId id="263" r:id="rId23"/>
    <p:sldId id="265" r:id="rId24"/>
    <p:sldId id="264" r:id="rId25"/>
    <p:sldId id="278" r:id="rId26"/>
    <p:sldId id="268" r:id="rId27"/>
    <p:sldId id="273" r:id="rId28"/>
    <p:sldId id="272" r:id="rId29"/>
    <p:sldId id="271" r:id="rId30"/>
    <p:sldId id="292" r:id="rId31"/>
    <p:sldId id="276" r:id="rId32"/>
    <p:sldId id="305" r:id="rId33"/>
    <p:sldId id="30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3" autoAdjust="0"/>
    <p:restoredTop sz="94667" autoAdjust="0"/>
  </p:normalViewPr>
  <p:slideViewPr>
    <p:cSldViewPr>
      <p:cViewPr>
        <p:scale>
          <a:sx n="66" d="100"/>
          <a:sy n="66" d="100"/>
        </p:scale>
        <p:origin x="-72" y="6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EFCA3E-F50C-4486-AC94-42223638740B}" type="datetimeFigureOut">
              <a:rPr lang="en-US" smtClean="0"/>
              <a:pPr/>
              <a:t>2/17/2024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309F0-2EE6-4F27-AF71-A2CFE74BD60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9309F0-2EE6-4F27-AF71-A2CFE74BD601}"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and one half years aircraft development</a:t>
            </a:r>
            <a:r>
              <a:rPr lang="en-US" baseline="0" dirty="0" smtClean="0"/>
              <a:t> and two years operational development</a:t>
            </a:r>
            <a:endParaRPr lang="en-US" dirty="0"/>
          </a:p>
        </p:txBody>
      </p:sp>
      <p:sp>
        <p:nvSpPr>
          <p:cNvPr id="4" name="Slide Number Placeholder 3"/>
          <p:cNvSpPr>
            <a:spLocks noGrp="1"/>
          </p:cNvSpPr>
          <p:nvPr>
            <p:ph type="sldNum" sz="quarter" idx="10"/>
          </p:nvPr>
        </p:nvSpPr>
        <p:spPr/>
        <p:txBody>
          <a:bodyPr/>
          <a:lstStyle/>
          <a:p>
            <a:fld id="{469309F0-2EE6-4F27-AF71-A2CFE74BD601}" type="slidenum">
              <a:rPr lang="en-US" smtClean="0"/>
              <a:pPr/>
              <a:t>14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Lindstrand</a:t>
            </a:r>
            <a:r>
              <a:rPr lang="en-US" dirty="0" smtClean="0"/>
              <a:t> technologies/ Vertigo- HDT</a:t>
            </a:r>
            <a:endParaRPr lang="en-US" dirty="0"/>
          </a:p>
        </p:txBody>
      </p:sp>
      <p:sp>
        <p:nvSpPr>
          <p:cNvPr id="4" name="Slide Number Placeholder 3"/>
          <p:cNvSpPr>
            <a:spLocks noGrp="1"/>
          </p:cNvSpPr>
          <p:nvPr>
            <p:ph type="sldNum" sz="quarter" idx="10"/>
          </p:nvPr>
        </p:nvSpPr>
        <p:spPr/>
        <p:txBody>
          <a:bodyPr/>
          <a:lstStyle/>
          <a:p>
            <a:fld id="{469309F0-2EE6-4F27-AF71-A2CFE74BD601}" type="slidenum">
              <a:rPr lang="en-US" smtClean="0"/>
              <a:pPr/>
              <a:t>22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SPS web site</a:t>
            </a:r>
            <a:endParaRPr lang="en-US" dirty="0"/>
          </a:p>
        </p:txBody>
      </p:sp>
      <p:sp>
        <p:nvSpPr>
          <p:cNvPr id="4" name="Slide Number Placeholder 3"/>
          <p:cNvSpPr>
            <a:spLocks noGrp="1"/>
          </p:cNvSpPr>
          <p:nvPr>
            <p:ph type="sldNum" sz="quarter" idx="10"/>
          </p:nvPr>
        </p:nvSpPr>
        <p:spPr/>
        <p:txBody>
          <a:bodyPr/>
          <a:lstStyle/>
          <a:p>
            <a:fld id="{469309F0-2EE6-4F27-AF71-A2CFE74BD601}" type="slidenum">
              <a:rPr lang="en-US" smtClean="0"/>
              <a:pPr/>
              <a:t>23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Hawaiian Space Port / YOUTUBE</a:t>
            </a:r>
            <a:endParaRPr lang="en-US" dirty="0"/>
          </a:p>
        </p:txBody>
      </p:sp>
      <p:sp>
        <p:nvSpPr>
          <p:cNvPr id="4" name="Slide Number Placeholder 3"/>
          <p:cNvSpPr>
            <a:spLocks noGrp="1"/>
          </p:cNvSpPr>
          <p:nvPr>
            <p:ph type="sldNum" sz="quarter" idx="10"/>
          </p:nvPr>
        </p:nvSpPr>
        <p:spPr/>
        <p:txBody>
          <a:bodyPr/>
          <a:lstStyle/>
          <a:p>
            <a:fld id="{469309F0-2EE6-4F27-AF71-A2CFE74BD601}" type="slidenum">
              <a:rPr lang="en-US" smtClean="0"/>
              <a:pPr/>
              <a:t>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762000" y="685800"/>
            <a:ext cx="7772400" cy="1470025"/>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Subtitle 2"/>
          <p:cNvSpPr>
            <a:spLocks noGrp="1"/>
          </p:cNvSpPr>
          <p:nvPr>
            <p:ph type="subTitle" idx="1"/>
          </p:nvPr>
        </p:nvSpPr>
        <p:spPr>
          <a:xfrm>
            <a:off x="3886200" y="3200400"/>
            <a:ext cx="5257800" cy="990600"/>
          </a:xfrm>
        </p:spPr>
        <p:txBody>
          <a:bodyPr anchor="ctr" anchorCtr="0"/>
          <a:lstStyle>
            <a:lvl1pPr marL="0" indent="0" algn="ctr">
              <a:buNone/>
              <a:defRPr b="0">
                <a:solidFill>
                  <a:schemeClr val="bg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03BF79-F614-4249-B196-BC2C63D6DCD8}" type="datetimeFigureOut">
              <a:rPr lang="en-US" smtClean="0"/>
              <a:pPr/>
              <a:t>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3BF79-F614-4249-B196-BC2C63D6DCD8}" type="datetimeFigureOut">
              <a:rPr lang="en-US" smtClean="0"/>
              <a:pPr/>
              <a:t>2/17/2024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A953FE-008D-4B84-AA16-12880D631E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3BF79-F614-4249-B196-BC2C63D6DCD8}" type="datetimeFigureOut">
              <a:rPr lang="en-US" smtClean="0"/>
              <a:pPr/>
              <a:t>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A953FE-008D-4B84-AA16-12880D631E9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3BF79-F614-4249-B196-BC2C63D6DCD8}" type="datetimeFigureOut">
              <a:rPr lang="en-US" smtClean="0"/>
              <a:pPr/>
              <a:t>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A953FE-008D-4B84-AA16-12880D631E9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9525" y="-6350"/>
            <a:ext cx="9163050" cy="6870700"/>
          </a:xfrm>
          <a:prstGeom prst="rect">
            <a:avLst/>
          </a:prstGeom>
          <a:noFill/>
          <a:ln w="9525">
            <a:noFill/>
            <a:miter lim="800000"/>
            <a:headEnd/>
            <a:tailEnd/>
          </a:ln>
          <a:effectLst/>
        </p:spPr>
      </p:pic>
      <p:sp>
        <p:nvSpPr>
          <p:cNvPr id="2" name="Vertical Title 1"/>
          <p:cNvSpPr>
            <a:spLocks noGrp="1"/>
          </p:cNvSpPr>
          <p:nvPr>
            <p:ph type="title" orient="vert"/>
          </p:nvPr>
        </p:nvSpPr>
        <p:spPr>
          <a:xfrm>
            <a:off x="7315200" y="274638"/>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74638"/>
            <a:ext cx="7010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03BF79-F614-4249-B196-BC2C63D6DCD8}" type="datetimeFigureOut">
              <a:rPr lang="en-US" smtClean="0"/>
              <a:pPr/>
              <a:t>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9" name="Rectangle 8"/>
          <p:cNvSpPr/>
          <p:nvPr/>
        </p:nvSpPr>
        <p:spPr>
          <a:xfrm>
            <a:off x="15876" y="635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28600" y="-6350"/>
            <a:ext cx="9388476" cy="6870700"/>
          </a:xfrm>
          <a:prstGeom prst="rect">
            <a:avLst/>
          </a:prstGeom>
          <a:noFill/>
          <a:ln w="9525">
            <a:noFill/>
            <a:miter lim="800000"/>
            <a:headEnd/>
            <a:tailEnd/>
          </a:ln>
          <a:effectLst/>
        </p:spPr>
      </p:pic>
      <p:sp>
        <p:nvSpPr>
          <p:cNvPr id="2" name="Title 1"/>
          <p:cNvSpPr>
            <a:spLocks noGrp="1"/>
          </p:cNvSpPr>
          <p:nvPr>
            <p:ph type="title"/>
          </p:nvPr>
        </p:nvSpPr>
        <p:spPr>
          <a:xfrm>
            <a:off x="1066800" y="228600"/>
            <a:ext cx="76200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cstate="print"/>
          <a:srcRect l="2472"/>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1066800" y="228600"/>
            <a:ext cx="76200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PPP_SGLOB_TLE_Western_Hemishpere.png"/>
          <p:cNvPicPr>
            <a:picLocks noChangeAspect="1"/>
          </p:cNvPicPr>
          <p:nvPr userDrawn="1"/>
        </p:nvPicPr>
        <p:blipFill>
          <a:blip r:embed="rId2" cstate="print"/>
          <a:stretch>
            <a:fillRect/>
          </a:stretch>
        </p:blipFill>
        <p:spPr>
          <a:xfrm>
            <a:off x="0" y="0"/>
            <a:ext cx="9143999" cy="6858000"/>
          </a:xfrm>
          <a:prstGeom prst="rect">
            <a:avLst/>
          </a:prstGeom>
          <a:noFill/>
          <a:ln>
            <a:noFill/>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3BF79-F614-4249-B196-BC2C63D6DCD8}" type="datetimeFigureOut">
              <a:rPr lang="en-US" smtClean="0"/>
              <a:pPr/>
              <a:t>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03BF79-F614-4249-B196-BC2C63D6DCD8}" type="datetimeFigureOut">
              <a:rPr lang="en-US" smtClean="0"/>
              <a:pPr/>
              <a:t>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A953FE-008D-4B84-AA16-12880D631E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03BF79-F614-4249-B196-BC2C63D6DCD8}" type="datetimeFigureOut">
              <a:rPr lang="en-US" smtClean="0"/>
              <a:pPr/>
              <a:t>2/17/2024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A953FE-008D-4B84-AA16-12880D631E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3BF79-F614-4249-B196-BC2C63D6DCD8}" type="datetimeFigureOut">
              <a:rPr lang="en-US" smtClean="0"/>
              <a:pPr/>
              <a:t>2/17/2024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A953FE-008D-4B84-AA16-12880D631E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Microsoft_2007__TXT_02.png"/>
          <p:cNvPicPr>
            <a:picLocks noChangeAspect="1"/>
          </p:cNvPicPr>
          <p:nvPr/>
        </p:nvPicPr>
        <p:blipFill>
          <a:blip r:embed="rId16" cstate="print"/>
          <a:stretch>
            <a:fillRect/>
          </a:stretch>
        </p:blipFill>
        <p:spPr>
          <a:xfrm>
            <a:off x="0" y="0"/>
            <a:ext cx="9143999" cy="6858000"/>
          </a:xfrm>
          <a:prstGeom prst="rect">
            <a:avLst/>
          </a:prstGeom>
        </p:spPr>
      </p:pic>
      <p:sp>
        <p:nvSpPr>
          <p:cNvPr id="2" name="Title Placeholder 1"/>
          <p:cNvSpPr>
            <a:spLocks noGrp="1"/>
          </p:cNvSpPr>
          <p:nvPr>
            <p:ph type="title"/>
          </p:nvPr>
        </p:nvSpPr>
        <p:spPr>
          <a:xfrm>
            <a:off x="457200" y="228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3BF79-F614-4249-B196-BC2C63D6DCD8}" type="datetimeFigureOut">
              <a:rPr lang="en-US" smtClean="0"/>
              <a:pPr/>
              <a:t>2/17/2024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953FE-008D-4B84-AA16-12880D631E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7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xStyles>
    <p:titleStyle>
      <a:lvl1pPr algn="ctr" defTabSz="914400" rtl="0" eaLnBrk="1" latinLnBrk="0" hangingPunct="1">
        <a:spcBef>
          <a:spcPct val="0"/>
        </a:spcBef>
        <a:buNone/>
        <a:defRPr lang="en-US" sz="4400" b="1" kern="1200" smtClean="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20000"/>
                    <a:lumOff val="80000"/>
                  </a:schemeClr>
                </a:solidFill>
              </a:rPr>
              <a:t>US-Space Plane Systems LLC.</a:t>
            </a:r>
            <a:endParaRPr lang="en-US" dirty="0">
              <a:solidFill>
                <a:schemeClr val="accent2">
                  <a:lumMod val="20000"/>
                  <a:lumOff val="80000"/>
                </a:schemeClr>
              </a:solidFill>
            </a:endParaRPr>
          </a:p>
        </p:txBody>
      </p:sp>
      <p:sp>
        <p:nvSpPr>
          <p:cNvPr id="3" name="Content Placeholder 2"/>
          <p:cNvSpPr>
            <a:spLocks noGrp="1"/>
          </p:cNvSpPr>
          <p:nvPr>
            <p:ph sz="half" idx="1"/>
          </p:nvPr>
        </p:nvSpPr>
        <p:spPr>
          <a:xfrm>
            <a:off x="457200" y="2743200"/>
            <a:ext cx="8305800" cy="3886200"/>
          </a:xfrm>
        </p:spPr>
        <p:txBody>
          <a:bodyPr>
            <a:normAutofit fontScale="92500" lnSpcReduction="20000"/>
          </a:bodyPr>
          <a:lstStyle/>
          <a:p>
            <a:pPr>
              <a:buNone/>
            </a:pPr>
            <a:r>
              <a:rPr lang="en-US" dirty="0" smtClean="0"/>
              <a:t>    US-Space Plane Systems LLC is a Research &amp; Development Company involved in creating advanced vehicle designs and manufacturing methods that will allow the construction of manned orbital and suborbital space vehicles for commercial and military customers.</a:t>
            </a:r>
            <a:br>
              <a:rPr lang="en-US" dirty="0" smtClean="0"/>
            </a:br>
            <a:r>
              <a:rPr lang="en-US" dirty="0" smtClean="0"/>
              <a:t>   US-Space Plane Systems utilizes patented technology, superior vehicle design, streamlined manufacturing, component integration and vehicle processing.  </a:t>
            </a:r>
          </a:p>
          <a:p>
            <a:pPr>
              <a:buNone/>
            </a:pPr>
            <a:r>
              <a:rPr lang="en-US" dirty="0" smtClean="0"/>
              <a:t>     Combined with an experienced aerospace contracting group accompanied by a veteran aerospace management team make for a good start.</a:t>
            </a:r>
            <a:endParaRPr lang="en-US" dirty="0"/>
          </a:p>
        </p:txBody>
      </p:sp>
      <p:sp>
        <p:nvSpPr>
          <p:cNvPr id="4" name="Content Placeholder 3"/>
          <p:cNvSpPr>
            <a:spLocks noGrp="1"/>
          </p:cNvSpPr>
          <p:nvPr>
            <p:ph sz="half" idx="2"/>
          </p:nvPr>
        </p:nvSpPr>
        <p:spPr>
          <a:xfrm>
            <a:off x="7467600" y="2286000"/>
            <a:ext cx="1905000" cy="457200"/>
          </a:xfrm>
        </p:spPr>
        <p:txBody>
          <a:bodyPr>
            <a:normAutofit fontScale="92500" lnSpcReduction="20000"/>
          </a:bodyPr>
          <a:lstStyle/>
          <a:p>
            <a:pPr>
              <a:buNone/>
            </a:pPr>
            <a:r>
              <a:rPr lang="en-US" dirty="0" smtClean="0"/>
              <a:t>  </a:t>
            </a:r>
            <a:endParaRPr lang="en-US" sz="1500" dirty="0"/>
          </a:p>
        </p:txBody>
      </p:sp>
      <p:pic>
        <p:nvPicPr>
          <p:cNvPr id="6" name="Picture 5" descr="image001.jpg"/>
          <p:cNvPicPr>
            <a:picLocks noChangeAspect="1"/>
          </p:cNvPicPr>
          <p:nvPr/>
        </p:nvPicPr>
        <p:blipFill>
          <a:blip r:embed="rId2" cstate="print"/>
          <a:stretch>
            <a:fillRect/>
          </a:stretch>
        </p:blipFill>
        <p:spPr>
          <a:xfrm>
            <a:off x="2743200" y="1600200"/>
            <a:ext cx="3810000" cy="659219"/>
          </a:xfrm>
          <a:prstGeom prst="roundRect">
            <a:avLst/>
          </a:prstGeom>
          <a:ln>
            <a:solidFill>
              <a:srgbClr val="00206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1143000"/>
          </a:xfrm>
        </p:spPr>
        <p:txBody>
          <a:bodyPr/>
          <a:lstStyle/>
          <a:p>
            <a:r>
              <a:rPr lang="en-US" dirty="0" smtClean="0"/>
              <a:t>Business Idea</a:t>
            </a:r>
            <a:endParaRPr lang="en-US" dirty="0"/>
          </a:p>
        </p:txBody>
      </p:sp>
      <p:sp>
        <p:nvSpPr>
          <p:cNvPr id="3" name="Content Placeholder 2"/>
          <p:cNvSpPr>
            <a:spLocks noGrp="1"/>
          </p:cNvSpPr>
          <p:nvPr>
            <p:ph idx="1"/>
          </p:nvPr>
        </p:nvSpPr>
        <p:spPr>
          <a:xfrm>
            <a:off x="457200" y="1828800"/>
            <a:ext cx="8229600" cy="5029200"/>
          </a:xfrm>
        </p:spPr>
        <p:txBody>
          <a:bodyPr>
            <a:normAutofit fontScale="62500" lnSpcReduction="20000"/>
          </a:bodyPr>
          <a:lstStyle/>
          <a:p>
            <a:r>
              <a:rPr lang="en-US" dirty="0" smtClean="0"/>
              <a:t>An alliance of ten nations and thirteen international corporations will make up our core partner group. </a:t>
            </a:r>
          </a:p>
          <a:p>
            <a:r>
              <a:rPr lang="en-US" dirty="0" smtClean="0"/>
              <a:t>Each member will participate in the collective network of landing sites and servicing facilities necessary for the daily operation of international service.</a:t>
            </a:r>
          </a:p>
          <a:p>
            <a:r>
              <a:rPr lang="en-US" dirty="0" smtClean="0"/>
              <a:t>It is proposed that international air carriers in each country shall provide connecting domestic flights for SUPER FLIGHT suborbital service. </a:t>
            </a:r>
          </a:p>
          <a:p>
            <a:pPr>
              <a:buNone/>
            </a:pPr>
            <a:r>
              <a:rPr lang="en-US" dirty="0" smtClean="0"/>
              <a:t>      As the service matures, the aerospace administrations of each partnering country can anticipate the second phase of development. The Orbital Vehicle.</a:t>
            </a:r>
          </a:p>
          <a:p>
            <a:r>
              <a:rPr lang="en-US" dirty="0" smtClean="0"/>
              <a:t>With low cost and simplicity as the driving factor, our 12 passenger SUV space craft will be available as a purchase or leased item.</a:t>
            </a:r>
          </a:p>
          <a:p>
            <a:r>
              <a:rPr lang="en-US" dirty="0" smtClean="0"/>
              <a:t>With our design, the carrier transport aircraft can double as an aerial launch platform for our orbital vehicle utilizing a two stage to orbit system.</a:t>
            </a:r>
          </a:p>
          <a:p>
            <a:r>
              <a:rPr lang="en-US" dirty="0" smtClean="0"/>
              <a:t>Super Flight shall provide the mother ships for air launching of the orbital crafts under a lease or contract agreement. Each country’s aerospace agency operate their own </a:t>
            </a:r>
            <a:r>
              <a:rPr lang="en-US" u="sng" dirty="0" smtClean="0"/>
              <a:t>orbital </a:t>
            </a:r>
            <a:r>
              <a:rPr lang="en-US" dirty="0" smtClean="0"/>
              <a:t>vehicle.</a:t>
            </a:r>
          </a:p>
          <a:p>
            <a:r>
              <a:rPr lang="en-US" dirty="0" smtClean="0"/>
              <a:t>This arrangement will lead to daily flight to orbital stations.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3600" dirty="0" smtClean="0"/>
              <a:t>Atlantic Destination</a:t>
            </a:r>
            <a:r>
              <a:rPr lang="en-US" dirty="0" smtClean="0"/>
              <a:t> </a:t>
            </a:r>
            <a:r>
              <a:rPr lang="en-US" sz="3600" dirty="0" smtClean="0"/>
              <a:t>Cities</a:t>
            </a:r>
            <a:endParaRPr lang="en-US" dirty="0"/>
          </a:p>
        </p:txBody>
      </p:sp>
      <p:sp>
        <p:nvSpPr>
          <p:cNvPr id="3" name="Content Placeholder 2"/>
          <p:cNvSpPr>
            <a:spLocks noGrp="1"/>
          </p:cNvSpPr>
          <p:nvPr>
            <p:ph idx="1"/>
          </p:nvPr>
        </p:nvSpPr>
        <p:spPr>
          <a:xfrm>
            <a:off x="1600200" y="1295400"/>
            <a:ext cx="7162800" cy="5257800"/>
          </a:xfrm>
        </p:spPr>
        <p:txBody>
          <a:bodyPr>
            <a:normAutofit fontScale="92500" lnSpcReduction="20000"/>
          </a:bodyPr>
          <a:lstStyle/>
          <a:p>
            <a:r>
              <a:rPr lang="en-US" dirty="0" smtClean="0"/>
              <a:t>London UK</a:t>
            </a:r>
          </a:p>
          <a:p>
            <a:r>
              <a:rPr lang="en-US" dirty="0" smtClean="0"/>
              <a:t>Amsterdam</a:t>
            </a:r>
          </a:p>
          <a:p>
            <a:r>
              <a:rPr lang="en-US" dirty="0" smtClean="0"/>
              <a:t>Zurich </a:t>
            </a:r>
          </a:p>
          <a:p>
            <a:r>
              <a:rPr lang="en-US" dirty="0" smtClean="0"/>
              <a:t>Munich</a:t>
            </a:r>
          </a:p>
          <a:p>
            <a:r>
              <a:rPr lang="en-US" dirty="0" smtClean="0"/>
              <a:t>Rio De Janeiro</a:t>
            </a:r>
          </a:p>
          <a:p>
            <a:r>
              <a:rPr lang="en-US" dirty="0" smtClean="0"/>
              <a:t>Madrid Spain</a:t>
            </a:r>
          </a:p>
          <a:p>
            <a:r>
              <a:rPr lang="en-US" dirty="0" smtClean="0"/>
              <a:t>Lisbon  Portugal</a:t>
            </a:r>
          </a:p>
          <a:p>
            <a:r>
              <a:rPr lang="en-US" dirty="0" smtClean="0"/>
              <a:t>Kenya &amp; Johannesburg Africa   </a:t>
            </a:r>
          </a:p>
          <a:p>
            <a:r>
              <a:rPr lang="en-US" dirty="0" smtClean="0"/>
              <a:t>New York  New York</a:t>
            </a:r>
          </a:p>
          <a:p>
            <a:r>
              <a:rPr lang="en-US" dirty="0" smtClean="0"/>
              <a:t>KSC  Florida</a:t>
            </a:r>
          </a:p>
          <a:p>
            <a:r>
              <a:rPr lang="en-US" dirty="0" smtClean="0"/>
              <a:t>Paris France</a:t>
            </a:r>
          </a:p>
          <a:p>
            <a:endParaRPr lang="en-US" dirty="0" smtClean="0"/>
          </a:p>
          <a:p>
            <a:endParaRPr lang="en-US" dirty="0" smtClean="0"/>
          </a:p>
          <a:p>
            <a:endParaRPr lang="en-US" dirty="0"/>
          </a:p>
        </p:txBody>
      </p:sp>
      <p:sp>
        <p:nvSpPr>
          <p:cNvPr id="6" name="Rectangle 5"/>
          <p:cNvSpPr/>
          <p:nvPr/>
        </p:nvSpPr>
        <p:spPr>
          <a:xfrm>
            <a:off x="-1609725" y="1610867"/>
            <a:ext cx="2286000" cy="584775"/>
          </a:xfrm>
          <a:prstGeom prst="rect">
            <a:avLst/>
          </a:prstGeom>
        </p:spPr>
        <p:txBody>
          <a:bodyPr>
            <a:spAutoFit/>
          </a:bodyPr>
          <a:lstStyle/>
          <a:p>
            <a:pPr marL="342900" lvl="0" indent="-342900">
              <a:spcBef>
                <a:spcPct val="20000"/>
              </a:spcBef>
            </a:pPr>
            <a:r>
              <a:rPr lang="en-US" sz="3200" dirty="0" smtClean="0">
                <a:solidFill>
                  <a:prstClr val="black"/>
                </a:solidFill>
              </a:rPr>
              <a:t>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3600" dirty="0" smtClean="0"/>
              <a:t>Pacific Destination</a:t>
            </a:r>
            <a:r>
              <a:rPr lang="en-US" dirty="0" smtClean="0"/>
              <a:t> </a:t>
            </a:r>
            <a:r>
              <a:rPr lang="en-US" sz="3600" dirty="0" smtClean="0"/>
              <a:t>Cities</a:t>
            </a:r>
            <a:endParaRPr lang="en-US" dirty="0"/>
          </a:p>
        </p:txBody>
      </p:sp>
      <p:sp>
        <p:nvSpPr>
          <p:cNvPr id="3" name="Content Placeholder 2"/>
          <p:cNvSpPr>
            <a:spLocks noGrp="1"/>
          </p:cNvSpPr>
          <p:nvPr>
            <p:ph idx="1"/>
          </p:nvPr>
        </p:nvSpPr>
        <p:spPr>
          <a:xfrm>
            <a:off x="1600200" y="1524000"/>
            <a:ext cx="7162800" cy="4876800"/>
          </a:xfrm>
        </p:spPr>
        <p:txBody>
          <a:bodyPr>
            <a:noAutofit/>
          </a:bodyPr>
          <a:lstStyle/>
          <a:p>
            <a:r>
              <a:rPr lang="en-US" dirty="0" smtClean="0"/>
              <a:t>Auckland New Zealand</a:t>
            </a:r>
          </a:p>
          <a:p>
            <a:r>
              <a:rPr lang="en-US" dirty="0" smtClean="0"/>
              <a:t>Kuala Lumpur</a:t>
            </a:r>
          </a:p>
          <a:p>
            <a:r>
              <a:rPr lang="en-US" dirty="0" smtClean="0"/>
              <a:t>Hong Kong</a:t>
            </a:r>
          </a:p>
          <a:p>
            <a:r>
              <a:rPr lang="en-US" dirty="0" smtClean="0"/>
              <a:t>Kansai Japan</a:t>
            </a:r>
          </a:p>
          <a:p>
            <a:r>
              <a:rPr lang="en-US" dirty="0" smtClean="0"/>
              <a:t>Sentrair Nagoya</a:t>
            </a:r>
          </a:p>
          <a:p>
            <a:r>
              <a:rPr lang="en-US" dirty="0" smtClean="0"/>
              <a:t>Sydney Australia</a:t>
            </a:r>
          </a:p>
          <a:p>
            <a:r>
              <a:rPr lang="en-US" dirty="0" smtClean="0"/>
              <a:t>Tokyo Japan</a:t>
            </a:r>
          </a:p>
          <a:p>
            <a:r>
              <a:rPr lang="en-US" dirty="0" smtClean="0"/>
              <a:t>New Delhi India</a:t>
            </a:r>
          </a:p>
          <a:p>
            <a:r>
              <a:rPr lang="en-US" dirty="0" smtClean="0"/>
              <a:t>Honolulu Hawaii</a:t>
            </a:r>
          </a:p>
          <a:p>
            <a:endParaRPr lang="en-US" dirty="0" smtClean="0"/>
          </a:p>
          <a:p>
            <a:endParaRPr lang="en-US" dirty="0" smtClean="0"/>
          </a:p>
          <a:p>
            <a:pPr>
              <a:buNone/>
            </a:pPr>
            <a:r>
              <a:rPr lang="en-US" dirty="0" smtClean="0"/>
              <a:t> </a:t>
            </a:r>
          </a:p>
          <a:p>
            <a:pPr>
              <a:buNone/>
            </a:pPr>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143000"/>
          </a:xfrm>
        </p:spPr>
        <p:txBody>
          <a:bodyPr/>
          <a:lstStyle/>
          <a:p>
            <a:r>
              <a:rPr lang="en-US" dirty="0" smtClean="0"/>
              <a:t>Vehicle Test Program</a:t>
            </a:r>
            <a:endParaRPr lang="en-US" dirty="0"/>
          </a:p>
        </p:txBody>
      </p:sp>
      <p:sp>
        <p:nvSpPr>
          <p:cNvPr id="3" name="Content Placeholder 2"/>
          <p:cNvSpPr>
            <a:spLocks noGrp="1"/>
          </p:cNvSpPr>
          <p:nvPr>
            <p:ph idx="1"/>
          </p:nvPr>
        </p:nvSpPr>
        <p:spPr/>
        <p:txBody>
          <a:bodyPr>
            <a:normAutofit lnSpcReduction="10000"/>
          </a:bodyPr>
          <a:lstStyle/>
          <a:p>
            <a:r>
              <a:rPr lang="en-US" dirty="0" smtClean="0"/>
              <a:t>The first generation transport aircraft will begin flight service departing </a:t>
            </a:r>
            <a:r>
              <a:rPr lang="en-US" smtClean="0"/>
              <a:t>the Mojave </a:t>
            </a:r>
            <a:r>
              <a:rPr lang="en-US" dirty="0" smtClean="0"/>
              <a:t>Space Port, California and fly the 2500nm suborbital trip to the Hawaiian Space Port on the Island of Hawaii in just under 45 minutes. This will demonstrate the aircrafts capability and certify FAA manned rated requirements. This test aircraft will hold 100 passengers and a limited cargo area.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Operations</a:t>
            </a:r>
            <a:endParaRPr lang="en-US" dirty="0"/>
          </a:p>
        </p:txBody>
      </p:sp>
      <p:sp>
        <p:nvSpPr>
          <p:cNvPr id="3" name="Content Placeholder 2"/>
          <p:cNvSpPr>
            <a:spLocks noGrp="1"/>
          </p:cNvSpPr>
          <p:nvPr>
            <p:ph idx="1"/>
          </p:nvPr>
        </p:nvSpPr>
        <p:spPr/>
        <p:txBody>
          <a:bodyPr/>
          <a:lstStyle/>
          <a:p>
            <a:r>
              <a:rPr lang="en-US" dirty="0" smtClean="0"/>
              <a:t>Two flights per day departing each designated space port. </a:t>
            </a:r>
          </a:p>
          <a:p>
            <a:r>
              <a:rPr lang="en-US" dirty="0" smtClean="0"/>
              <a:t>A morning and evening flight will enable passengers unprecedented flexibility.</a:t>
            </a:r>
          </a:p>
          <a:p>
            <a:r>
              <a:rPr lang="en-US" dirty="0" smtClean="0"/>
              <a:t>At the beginning of “Super Flight” operations, a total of 60 aircrafts servicing 13 international cities providing 120 flights per day make up our global coverage. </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Reach</a:t>
            </a:r>
            <a:endParaRPr lang="en-US" dirty="0"/>
          </a:p>
        </p:txBody>
      </p:sp>
      <p:sp>
        <p:nvSpPr>
          <p:cNvPr id="3" name="Content Placeholder 2"/>
          <p:cNvSpPr>
            <a:spLocks noGrp="1"/>
          </p:cNvSpPr>
          <p:nvPr>
            <p:ph idx="1"/>
          </p:nvPr>
        </p:nvSpPr>
        <p:spPr>
          <a:xfrm>
            <a:off x="457200" y="1828800"/>
            <a:ext cx="8229600" cy="5029200"/>
          </a:xfrm>
        </p:spPr>
        <p:txBody>
          <a:bodyPr/>
          <a:lstStyle/>
          <a:p>
            <a:r>
              <a:rPr lang="en-US" dirty="0" smtClean="0"/>
              <a:t>Our point to point daily service to these airports and others will allow passengers and cargo to connect to hundreds of destinations through the region. </a:t>
            </a:r>
            <a:endParaRPr lang="en-US" sz="1400" dirty="0"/>
          </a:p>
        </p:txBody>
      </p:sp>
      <p:pic>
        <p:nvPicPr>
          <p:cNvPr id="4" name="Picture 3" descr="Dubai_Airport.jpg"/>
          <p:cNvPicPr>
            <a:picLocks noChangeAspect="1"/>
          </p:cNvPicPr>
          <p:nvPr/>
        </p:nvPicPr>
        <p:blipFill>
          <a:blip r:embed="rId2" cstate="print"/>
          <a:stretch>
            <a:fillRect/>
          </a:stretch>
        </p:blipFill>
        <p:spPr>
          <a:xfrm>
            <a:off x="762000" y="4267200"/>
            <a:ext cx="2438400" cy="1828800"/>
          </a:xfrm>
          <a:prstGeom prst="roundRect">
            <a:avLst/>
          </a:prstGeom>
          <a:ln>
            <a:solidFill>
              <a:schemeClr val="tx1"/>
            </a:solidFill>
          </a:ln>
        </p:spPr>
      </p:pic>
      <p:pic>
        <p:nvPicPr>
          <p:cNvPr id="5" name="Picture 4" descr="hong_kong_international_airport.jpg"/>
          <p:cNvPicPr>
            <a:picLocks noChangeAspect="1"/>
          </p:cNvPicPr>
          <p:nvPr/>
        </p:nvPicPr>
        <p:blipFill>
          <a:blip r:embed="rId3" cstate="print"/>
          <a:stretch>
            <a:fillRect/>
          </a:stretch>
        </p:blipFill>
        <p:spPr>
          <a:xfrm>
            <a:off x="4572000" y="3581400"/>
            <a:ext cx="3782568" cy="2514600"/>
          </a:xfrm>
          <a:prstGeom prst="roundRect">
            <a:avLst/>
          </a:prstGeom>
          <a:ln>
            <a:solidFill>
              <a:schemeClr val="tx1"/>
            </a:solidFill>
          </a:ln>
        </p:spPr>
      </p:pic>
      <p:sp>
        <p:nvSpPr>
          <p:cNvPr id="6" name="Rectangle 5"/>
          <p:cNvSpPr/>
          <p:nvPr/>
        </p:nvSpPr>
        <p:spPr>
          <a:xfrm>
            <a:off x="1371600" y="6096000"/>
            <a:ext cx="1255472" cy="584775"/>
          </a:xfrm>
          <a:prstGeom prst="rect">
            <a:avLst/>
          </a:prstGeom>
        </p:spPr>
        <p:txBody>
          <a:bodyPr wrap="square">
            <a:spAutoFit/>
          </a:bodyPr>
          <a:lstStyle/>
          <a:p>
            <a:r>
              <a:rPr lang="en-US" sz="3200" dirty="0" smtClean="0">
                <a:solidFill>
                  <a:prstClr val="black"/>
                </a:solidFill>
              </a:rPr>
              <a:t>Dubai </a:t>
            </a:r>
            <a:endParaRPr lang="en-US" dirty="0"/>
          </a:p>
        </p:txBody>
      </p:sp>
      <p:sp>
        <p:nvSpPr>
          <p:cNvPr id="7" name="Rectangle 6"/>
          <p:cNvSpPr/>
          <p:nvPr/>
        </p:nvSpPr>
        <p:spPr>
          <a:xfrm>
            <a:off x="5334000" y="6172200"/>
            <a:ext cx="2438400" cy="523220"/>
          </a:xfrm>
          <a:prstGeom prst="rect">
            <a:avLst/>
          </a:prstGeom>
        </p:spPr>
        <p:txBody>
          <a:bodyPr wrap="square">
            <a:spAutoFit/>
          </a:bodyPr>
          <a:lstStyle/>
          <a:p>
            <a:r>
              <a:rPr lang="en-US" sz="2800" dirty="0" smtClean="0">
                <a:solidFill>
                  <a:prstClr val="black"/>
                </a:solidFill>
              </a:rPr>
              <a:t>    Hong Kong</a:t>
            </a:r>
            <a:endParaRPr lang="en-US" sz="28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7620000" cy="1143000"/>
          </a:xfrm>
        </p:spPr>
        <p:txBody>
          <a:bodyPr/>
          <a:lstStyle/>
          <a:p>
            <a:r>
              <a:rPr lang="en-US" dirty="0" smtClean="0"/>
              <a:t>Potential Global Partners</a:t>
            </a:r>
            <a:endParaRPr lang="en-US" dirty="0"/>
          </a:p>
        </p:txBody>
      </p:sp>
      <p:sp>
        <p:nvSpPr>
          <p:cNvPr id="3" name="Content Placeholder 2"/>
          <p:cNvSpPr>
            <a:spLocks noGrp="1"/>
          </p:cNvSpPr>
          <p:nvPr>
            <p:ph sz="half" idx="4294967295"/>
          </p:nvPr>
        </p:nvSpPr>
        <p:spPr>
          <a:xfrm>
            <a:off x="0" y="1447800"/>
            <a:ext cx="9144000" cy="5867400"/>
          </a:xfrm>
        </p:spPr>
        <p:txBody>
          <a:bodyPr>
            <a:normAutofit/>
          </a:bodyPr>
          <a:lstStyle/>
          <a:p>
            <a:r>
              <a:rPr lang="en-US" dirty="0" smtClean="0"/>
              <a:t>Japan-</a:t>
            </a:r>
            <a:r>
              <a:rPr lang="en-US" sz="2400" dirty="0" smtClean="0"/>
              <a:t>, Air Japan, Mitsubishi, Honda, Kawasaki, JAS.</a:t>
            </a:r>
          </a:p>
          <a:p>
            <a:r>
              <a:rPr lang="en-US" dirty="0" smtClean="0"/>
              <a:t>Australia- </a:t>
            </a:r>
            <a:r>
              <a:rPr lang="en-US" sz="2400" dirty="0" smtClean="0"/>
              <a:t>Quantis, BAE, Australian Aerospace.</a:t>
            </a:r>
          </a:p>
          <a:p>
            <a:r>
              <a:rPr lang="en-US" dirty="0" smtClean="0"/>
              <a:t>India- </a:t>
            </a:r>
            <a:r>
              <a:rPr lang="en-US" sz="2400" dirty="0" smtClean="0"/>
              <a:t>Air India, (HAL), (ISRO)</a:t>
            </a:r>
            <a:r>
              <a:rPr lang="en-US" dirty="0" smtClean="0"/>
              <a:t>		</a:t>
            </a:r>
          </a:p>
          <a:p>
            <a:r>
              <a:rPr lang="en-US" dirty="0" smtClean="0"/>
              <a:t> France- </a:t>
            </a:r>
            <a:r>
              <a:rPr lang="en-US" sz="2400" dirty="0" smtClean="0"/>
              <a:t>Air France, ESA, GIFAS Aerospace Group.</a:t>
            </a:r>
          </a:p>
          <a:p>
            <a:r>
              <a:rPr lang="en-US" dirty="0" smtClean="0"/>
              <a:t>UK- </a:t>
            </a:r>
            <a:r>
              <a:rPr lang="en-US" sz="2400" dirty="0" smtClean="0"/>
              <a:t>Virgin Group</a:t>
            </a:r>
            <a:r>
              <a:rPr lang="en-US" sz="2400" dirty="0" smtClean="0"/>
              <a:t>, </a:t>
            </a:r>
            <a:r>
              <a:rPr lang="en-US" sz="2400" dirty="0" smtClean="0"/>
              <a:t>British Aerospace , ESA. </a:t>
            </a:r>
          </a:p>
          <a:p>
            <a:r>
              <a:rPr lang="en-US" dirty="0" smtClean="0"/>
              <a:t>United Arab Emirates- </a:t>
            </a:r>
            <a:r>
              <a:rPr lang="en-US" sz="2400" dirty="0" smtClean="0"/>
              <a:t>UAE Airline, Mubadala Development Company, MEAC, Al Maktoum Air Port.</a:t>
            </a:r>
          </a:p>
          <a:p>
            <a:r>
              <a:rPr lang="en-US" dirty="0" smtClean="0"/>
              <a:t> Africa- </a:t>
            </a:r>
            <a:r>
              <a:rPr lang="en-US" sz="2400" dirty="0" smtClean="0"/>
              <a:t>Air Africa, SA Aerospace Maritime &amp; Defense Industry Association.</a:t>
            </a:r>
          </a:p>
          <a:p>
            <a:r>
              <a:rPr lang="en-US" dirty="0" smtClean="0"/>
              <a:t>Spain-</a:t>
            </a:r>
            <a:r>
              <a:rPr lang="en-US" sz="2400" dirty="0" smtClean="0"/>
              <a:t>  Spanish Air Line Spanish Aerospace Consortium.</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Profit Potential</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With a ticket price of 2K us dollars and an average passenger volume of 400, a revenue of $800,000 per flight can be generated.</a:t>
            </a:r>
          </a:p>
          <a:p>
            <a:r>
              <a:rPr lang="en-US" dirty="0" smtClean="0"/>
              <a:t>The large volume cargo area will enable oversize items to be transported. </a:t>
            </a:r>
          </a:p>
          <a:p>
            <a:r>
              <a:rPr lang="en-US" dirty="0" smtClean="0"/>
              <a:t>Contracts with major cargo companies will generate an additional revenue of up to 50%</a:t>
            </a:r>
          </a:p>
          <a:p>
            <a:r>
              <a:rPr lang="en-US" dirty="0" smtClean="0"/>
              <a:t>Revenue per flight could yield 1.2 million.</a:t>
            </a:r>
          </a:p>
          <a:p>
            <a:r>
              <a:rPr lang="en-US" dirty="0" smtClean="0"/>
              <a:t>It is estimated 41% of the flight revenue is operating , maintenance, International fees, tariffs and insurance.</a:t>
            </a:r>
          </a:p>
          <a:p>
            <a:r>
              <a:rPr lang="en-US" dirty="0" smtClean="0"/>
              <a:t>With all “startup spaceports” fully operational providing two flights per destination per day, a total of 20 air routs creating 80 flights per 24 hour period. Generating an est. 96 million in revenue daily.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Aircraft Technology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Super Flight fleet of aircraft shall use a technology referred to as lifting bodies. </a:t>
            </a:r>
          </a:p>
          <a:p>
            <a:r>
              <a:rPr lang="en-US" dirty="0" smtClean="0"/>
              <a:t>This design will allow a massive internal cabin and cargo space that will enable passengers the freedom of being in a large auditorium.</a:t>
            </a:r>
          </a:p>
          <a:p>
            <a:r>
              <a:rPr lang="en-US" dirty="0" smtClean="0"/>
              <a:t>Advances in composite materials, air breathing and rocket engine, propellant formulas and light weight construction techniques will make our aircraft the safest and most operationally efficient in the world. </a:t>
            </a:r>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2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Aircraft Design</a:t>
            </a:r>
            <a:endParaRPr lang="en-US" dirty="0"/>
          </a:p>
        </p:txBody>
      </p:sp>
      <p:sp>
        <p:nvSpPr>
          <p:cNvPr id="9" name="Text Placeholder 8"/>
          <p:cNvSpPr>
            <a:spLocks noGrp="1"/>
          </p:cNvSpPr>
          <p:nvPr>
            <p:ph type="body" idx="1"/>
          </p:nvPr>
        </p:nvSpPr>
        <p:spPr>
          <a:xfrm>
            <a:off x="2286000" y="2895600"/>
            <a:ext cx="5029200" cy="609600"/>
          </a:xfrm>
        </p:spPr>
        <p:txBody>
          <a:bodyPr>
            <a:normAutofit fontScale="85000" lnSpcReduction="10000"/>
          </a:bodyPr>
          <a:lstStyle/>
          <a:p>
            <a:r>
              <a:rPr lang="en-US" dirty="0" smtClean="0"/>
              <a:t>120 %  scale “Global Flyer” Transport vehicle</a:t>
            </a:r>
            <a:endParaRPr lang="en-US" dirty="0"/>
          </a:p>
        </p:txBody>
      </p:sp>
      <p:pic>
        <p:nvPicPr>
          <p:cNvPr id="4098" name="Picture 2" descr="C:\Users\John Stephenson\Pictures\P8220007.JPG"/>
          <p:cNvPicPr>
            <a:picLocks noGrp="1" noChangeAspect="1" noChangeArrowheads="1"/>
          </p:cNvPicPr>
          <p:nvPr>
            <p:ph sz="half" idx="2"/>
          </p:nvPr>
        </p:nvPicPr>
        <p:blipFill>
          <a:blip r:embed="rId2" cstate="print"/>
          <a:srcRect t="8586" b="46149"/>
          <a:stretch>
            <a:fillRect/>
          </a:stretch>
        </p:blipFill>
        <p:spPr bwMode="auto">
          <a:xfrm>
            <a:off x="2362200" y="1524000"/>
            <a:ext cx="4497388"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9"/>
          <p:cNvSpPr>
            <a:spLocks noGrp="1"/>
          </p:cNvSpPr>
          <p:nvPr>
            <p:ph type="body" sz="quarter" idx="3"/>
          </p:nvPr>
        </p:nvSpPr>
        <p:spPr>
          <a:xfrm>
            <a:off x="609600" y="3810000"/>
            <a:ext cx="4041775" cy="639762"/>
          </a:xfrm>
        </p:spPr>
        <p:txBody>
          <a:bodyPr>
            <a:normAutofit fontScale="70000" lnSpcReduction="20000"/>
          </a:bodyPr>
          <a:lstStyle/>
          <a:p>
            <a:r>
              <a:rPr lang="en-US" dirty="0" smtClean="0"/>
              <a:t>Even at 160ft, this “phase one”  aircraft can abort to a safe water landing!</a:t>
            </a:r>
            <a:endParaRPr lang="en-US" dirty="0"/>
          </a:p>
        </p:txBody>
      </p:sp>
      <p:sp>
        <p:nvSpPr>
          <p:cNvPr id="11" name="Content Placeholder 10"/>
          <p:cNvSpPr>
            <a:spLocks noGrp="1"/>
          </p:cNvSpPr>
          <p:nvPr>
            <p:ph sz="quarter" idx="4"/>
          </p:nvPr>
        </p:nvSpPr>
        <p:spPr>
          <a:xfrm>
            <a:off x="5029200" y="4191000"/>
            <a:ext cx="3813175" cy="457200"/>
          </a:xfrm>
        </p:spPr>
        <p:txBody>
          <a:bodyPr>
            <a:normAutofit/>
          </a:bodyPr>
          <a:lstStyle/>
          <a:p>
            <a:pPr>
              <a:buNone/>
            </a:pPr>
            <a:r>
              <a:rPr lang="en-US" dirty="0" smtClean="0"/>
              <a:t> Flight test aircraft 80002B </a:t>
            </a:r>
            <a:endParaRPr lang="en-US" dirty="0"/>
          </a:p>
        </p:txBody>
      </p:sp>
      <p:pic>
        <p:nvPicPr>
          <p:cNvPr id="7" name="Picture 6" descr="032.JPG"/>
          <p:cNvPicPr>
            <a:picLocks noChangeAspect="1"/>
          </p:cNvPicPr>
          <p:nvPr/>
        </p:nvPicPr>
        <p:blipFill>
          <a:blip r:embed="rId3" cstate="print"/>
          <a:srcRect t="12000" b="26667"/>
          <a:stretch>
            <a:fillRect/>
          </a:stretch>
        </p:blipFill>
        <p:spPr>
          <a:xfrm>
            <a:off x="533400" y="4724400"/>
            <a:ext cx="3810000" cy="1752600"/>
          </a:xfrm>
          <a:prstGeom prst="rect">
            <a:avLst/>
          </a:prstGeom>
        </p:spPr>
      </p:pic>
      <p:pic>
        <p:nvPicPr>
          <p:cNvPr id="8" name="Picture 7" descr="P8220009.JPG"/>
          <p:cNvPicPr>
            <a:picLocks noChangeAspect="1"/>
          </p:cNvPicPr>
          <p:nvPr/>
        </p:nvPicPr>
        <p:blipFill>
          <a:blip r:embed="rId4" cstate="print"/>
          <a:srcRect l="14865" r="12162" b="46847"/>
          <a:stretch>
            <a:fillRect/>
          </a:stretch>
        </p:blipFill>
        <p:spPr>
          <a:xfrm>
            <a:off x="5029200" y="4724400"/>
            <a:ext cx="3352800" cy="1714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20000"/>
                    <a:lumOff val="80000"/>
                  </a:schemeClr>
                </a:solidFill>
              </a:rPr>
              <a:t>US-Space Plane LLC. &amp; SF</a:t>
            </a:r>
            <a:endParaRPr lang="en-US" dirty="0">
              <a:solidFill>
                <a:schemeClr val="accent2">
                  <a:lumMod val="20000"/>
                  <a:lumOff val="80000"/>
                </a:schemeClr>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t>    US-SpacePlane Systems LLC’s goal is to manufacture a reusable 420 passenger suborbital transport aircraft capable of reaching a 5000 mi downrange landing site in approximately one hour, in addition to manufacturing a 12 passenger orbital vehicle capable of daily access to orbit.</a:t>
            </a:r>
          </a:p>
          <a:p>
            <a:pPr>
              <a:buNone/>
            </a:pPr>
            <a:r>
              <a:rPr lang="en-US" dirty="0" smtClean="0"/>
              <a:t>    “Super Flight” Suborbital Flight Services will use this technology to create an international “point to point” suborbital air passenger and cargo service operating in cooperation with a select group of international airline partners.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 “lifting body” aircraft is a vehicle that produces sustained lift from the unique shape of its body alone, eliminating the need for conventional wings.                                          </a:t>
            </a:r>
          </a:p>
          <a:p>
            <a:r>
              <a:rPr lang="en-US" dirty="0" smtClean="0"/>
              <a:t>  As current aircraft generate lift from the use of wings, air flowing over a wings top and bottom surfaces cause a difference in pressure on the wings surface thus allowing the aircraft to fly.</a:t>
            </a:r>
          </a:p>
          <a:p>
            <a:r>
              <a:rPr lang="en-US" dirty="0" smtClean="0"/>
              <a:t>The lifting body aircraft is “different” in the way air flow affects the craft. The effect has now become very three dimensional, like a submerged submarine hull moving through the water. </a:t>
            </a:r>
          </a:p>
          <a:p>
            <a:r>
              <a:rPr lang="en-US" dirty="0" smtClean="0"/>
              <a:t>By carefully designing portions of the lifting bodies surface contours, we can now force the airflow to go where we want it to go. This result produces a very dynamic shift in the way the craft is able to sustain useful lift. As speed and angel of attack change, air moving around the craft can proceed in a positive manner, enhancing the planes flying abilities. They are by far the best flying machines in the world today.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Passengers will love our aircraft</a:t>
            </a:r>
            <a:endParaRPr lang="en-US" dirty="0"/>
          </a:p>
        </p:txBody>
      </p:sp>
      <p:sp>
        <p:nvSpPr>
          <p:cNvPr id="3" name="Content Placeholder 2"/>
          <p:cNvSpPr>
            <a:spLocks noGrp="1"/>
          </p:cNvSpPr>
          <p:nvPr>
            <p:ph sz="half" idx="1"/>
          </p:nvPr>
        </p:nvSpPr>
        <p:spPr>
          <a:xfrm>
            <a:off x="457200" y="1600200"/>
            <a:ext cx="4038600" cy="3886200"/>
          </a:xfrm>
        </p:spPr>
        <p:txBody>
          <a:bodyPr>
            <a:normAutofit fontScale="62500" lnSpcReduction="20000"/>
          </a:bodyPr>
          <a:lstStyle/>
          <a:p>
            <a:r>
              <a:rPr lang="en-US" dirty="0" smtClean="0"/>
              <a:t>The aircraft’s unique design will allow a large volume passenger interior, a radical departure from the small tubular airframes of the past.</a:t>
            </a:r>
          </a:p>
          <a:p>
            <a:r>
              <a:rPr lang="en-US" dirty="0" smtClean="0"/>
              <a:t>This design will also allow an upper and lower deck with arena style seating for passengers. </a:t>
            </a:r>
          </a:p>
          <a:p>
            <a:r>
              <a:rPr lang="en-US" dirty="0" smtClean="0"/>
              <a:t>Large view port windows are provided to enable passengers a spectacular view while high above the earth.</a:t>
            </a:r>
          </a:p>
          <a:p>
            <a:r>
              <a:rPr lang="en-US" dirty="0" smtClean="0"/>
              <a:t>A conventional horizontal takeoff and landing mode will be easer on passengers.</a:t>
            </a:r>
          </a:p>
          <a:p>
            <a:r>
              <a:rPr lang="en-US" dirty="0" smtClean="0"/>
              <a:t>Best of all, most flights last only one hour.</a:t>
            </a:r>
          </a:p>
          <a:p>
            <a:pPr>
              <a:buNone/>
            </a:pPr>
            <a:endParaRPr lang="en-US" dirty="0" smtClean="0"/>
          </a:p>
          <a:p>
            <a:endParaRPr lang="en-US" dirty="0" smtClean="0"/>
          </a:p>
          <a:p>
            <a:endParaRPr lang="en-US" dirty="0"/>
          </a:p>
        </p:txBody>
      </p:sp>
      <p:pic>
        <p:nvPicPr>
          <p:cNvPr id="8" name="Content Placeholder 7" descr="Yellow-B 026.jpg"/>
          <p:cNvPicPr>
            <a:picLocks noGrp="1" noChangeAspect="1"/>
          </p:cNvPicPr>
          <p:nvPr>
            <p:ph sz="half" idx="2"/>
          </p:nvPr>
        </p:nvPicPr>
        <p:blipFill>
          <a:blip r:embed="rId2" cstate="print"/>
          <a:stretch>
            <a:fillRect/>
          </a:stretch>
        </p:blipFill>
        <p:spPr>
          <a:xfrm>
            <a:off x="4648200" y="2348706"/>
            <a:ext cx="4038600" cy="3028950"/>
          </a:xfrm>
          <a:prstGeom prst="round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Aircraft Construction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Global Flyer “phase one” will be 160ft in length with a 110ft span. The main structure will consist of micro filament bulkheads and outer skin, filled with pressurized gas. Advancements in composite strands and windings will allow an airframe that is lighter and stronger in tensile strength, while providing the necessary elasticity in flight.  </a:t>
            </a:r>
          </a:p>
          <a:p>
            <a:r>
              <a:rPr lang="en-US" dirty="0" smtClean="0"/>
              <a:t> A modular construction will permit the airframe to be mostly built using automated processes. This will ensure consistent components and a huge cost reduction.                As sections of the airframe time out, replacement pieces are easily replaced. </a:t>
            </a:r>
          </a:p>
          <a:p>
            <a:r>
              <a:rPr lang="en-US" dirty="0" smtClean="0"/>
              <a:t>Maintenance and annual inspections are far less costly and time consuming.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1143000"/>
          </a:xfrm>
        </p:spPr>
        <p:txBody>
          <a:bodyPr/>
          <a:lstStyle/>
          <a:p>
            <a:r>
              <a:rPr lang="en-US" dirty="0" smtClean="0"/>
              <a:t>Advanced Propulsion</a:t>
            </a:r>
            <a:endParaRPr lang="en-US" dirty="0"/>
          </a:p>
        </p:txBody>
      </p:sp>
      <p:sp>
        <p:nvSpPr>
          <p:cNvPr id="3" name="Content Placeholder 2"/>
          <p:cNvSpPr>
            <a:spLocks noGrp="1"/>
          </p:cNvSpPr>
          <p:nvPr>
            <p:ph idx="1"/>
          </p:nvPr>
        </p:nvSpPr>
        <p:spPr>
          <a:xfrm>
            <a:off x="457200" y="1828800"/>
            <a:ext cx="8229600" cy="4800600"/>
          </a:xfrm>
        </p:spPr>
        <p:txBody>
          <a:bodyPr>
            <a:normAutofit fontScale="62500" lnSpcReduction="20000"/>
          </a:bodyPr>
          <a:lstStyle/>
          <a:p>
            <a:pPr>
              <a:buNone/>
            </a:pPr>
            <a:r>
              <a:rPr lang="en-US" sz="4000" dirty="0" smtClean="0"/>
              <a:t>                  MICRO CELLULAR FUEL TECHNOLOGY.</a:t>
            </a:r>
          </a:p>
          <a:p>
            <a:r>
              <a:rPr lang="en-US" sz="4000" dirty="0" smtClean="0"/>
              <a:t>Fuel and oxidizer used in our engine is encapsulated into  singular micro sized pellets measuring 10 microns.</a:t>
            </a:r>
          </a:p>
          <a:p>
            <a:r>
              <a:rPr lang="en-US" sz="4000" dirty="0" smtClean="0"/>
              <a:t>This process will enable custom blends of fuel and oxidizer to meet specific performance requirements.</a:t>
            </a:r>
          </a:p>
          <a:p>
            <a:r>
              <a:rPr lang="en-US" sz="4000" dirty="0" smtClean="0"/>
              <a:t>Solid rocket booster motors can be produced with throttling capabilities.   </a:t>
            </a:r>
          </a:p>
          <a:p>
            <a:r>
              <a:rPr lang="en-US" sz="4000" dirty="0" smtClean="0"/>
              <a:t>This technology will allow an air breathing turbofan aircraft engine and a rocket engine to combine into a single unit.</a:t>
            </a:r>
          </a:p>
          <a:p>
            <a:r>
              <a:rPr lang="en-US" sz="4000" dirty="0" smtClean="0"/>
              <a:t> The advantage is a fuel and oxidizer combination stored in a low pressure non cryogenic mono container.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Advanced Hybrid Engine</a:t>
            </a:r>
            <a:endParaRPr lang="en-US" dirty="0"/>
          </a:p>
        </p:txBody>
      </p:sp>
      <p:sp>
        <p:nvSpPr>
          <p:cNvPr id="3" name="Content Placeholder 2"/>
          <p:cNvSpPr>
            <a:spLocks noGrp="1"/>
          </p:cNvSpPr>
          <p:nvPr>
            <p:ph idx="1"/>
          </p:nvPr>
        </p:nvSpPr>
        <p:spPr/>
        <p:txBody>
          <a:bodyPr/>
          <a:lstStyle/>
          <a:p>
            <a:r>
              <a:rPr lang="en-US" dirty="0" smtClean="0"/>
              <a:t>A bid proposal for the development of a combination high bypass turbofan aircraft engine with a rocket engine be presented                                 to qualified engine manufactures. </a:t>
            </a:r>
          </a:p>
          <a:p>
            <a:r>
              <a:rPr lang="en-US" dirty="0" smtClean="0"/>
              <a:t>Engine propellant will utilize the Micro Cellular fuel/oxidizer technology.</a:t>
            </a:r>
          </a:p>
          <a:p>
            <a:r>
              <a:rPr lang="en-US" dirty="0" smtClean="0"/>
              <a:t>A custom rocket engine.</a:t>
            </a:r>
          </a:p>
          <a:p>
            <a:endParaRPr lang="en-US" dirty="0"/>
          </a:p>
        </p:txBody>
      </p:sp>
      <p:pic>
        <p:nvPicPr>
          <p:cNvPr id="4" name="Picture 3" descr="pw4000.jpg"/>
          <p:cNvPicPr>
            <a:picLocks noChangeAspect="1"/>
          </p:cNvPicPr>
          <p:nvPr/>
        </p:nvPicPr>
        <p:blipFill>
          <a:blip r:embed="rId2" cstate="print"/>
          <a:stretch>
            <a:fillRect/>
          </a:stretch>
        </p:blipFill>
        <p:spPr>
          <a:xfrm>
            <a:off x="5558460" y="4724400"/>
            <a:ext cx="3128339" cy="1914525"/>
          </a:xfrm>
          <a:prstGeom prst="round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System</a:t>
            </a:r>
            <a:endParaRPr lang="en-US" dirty="0"/>
          </a:p>
        </p:txBody>
      </p:sp>
      <p:sp>
        <p:nvSpPr>
          <p:cNvPr id="4" name="Text Placeholder 3"/>
          <p:cNvSpPr>
            <a:spLocks noGrp="1"/>
          </p:cNvSpPr>
          <p:nvPr>
            <p:ph type="body" idx="1"/>
          </p:nvPr>
        </p:nvSpPr>
        <p:spPr>
          <a:xfrm>
            <a:off x="457200" y="1535113"/>
            <a:ext cx="8305800" cy="639762"/>
          </a:xfrm>
        </p:spPr>
        <p:txBody>
          <a:bodyPr/>
          <a:lstStyle/>
          <a:p>
            <a:r>
              <a:rPr lang="en-US" dirty="0" smtClean="0"/>
              <a:t>Advanced fuselage shape allows efficient cooling system design.</a:t>
            </a:r>
            <a:endParaRPr lang="en-US" dirty="0"/>
          </a:p>
        </p:txBody>
      </p:sp>
      <p:sp>
        <p:nvSpPr>
          <p:cNvPr id="3" name="Content Placeholder 2"/>
          <p:cNvSpPr>
            <a:spLocks noGrp="1"/>
          </p:cNvSpPr>
          <p:nvPr>
            <p:ph sz="half" idx="2"/>
          </p:nvPr>
        </p:nvSpPr>
        <p:spPr>
          <a:xfrm>
            <a:off x="457200" y="2362201"/>
            <a:ext cx="4040188" cy="4267200"/>
          </a:xfrm>
        </p:spPr>
        <p:txBody>
          <a:bodyPr>
            <a:normAutofit fontScale="70000" lnSpcReduction="20000"/>
          </a:bodyPr>
          <a:lstStyle/>
          <a:p>
            <a:r>
              <a:rPr lang="en-US" dirty="0" smtClean="0"/>
              <a:t>The process of shedding thermal energy from this type of vehicle shape is much easer than with winged vehicles. The nose of the craft takes the brunt of the heat and distributes the remainder in a more even manner.                                               </a:t>
            </a:r>
          </a:p>
          <a:p>
            <a:r>
              <a:rPr lang="en-US" dirty="0" smtClean="0"/>
              <a:t>High temperature reusable blanketing material similar to that used on space shuttle will be employed in an overlapping manner beginning at the nose of the craft. </a:t>
            </a:r>
          </a:p>
          <a:p>
            <a:r>
              <a:rPr lang="en-US" dirty="0" smtClean="0"/>
              <a:t>Re-enforced carbon carbon  will form the nose cone. </a:t>
            </a:r>
          </a:p>
          <a:p>
            <a:r>
              <a:rPr lang="en-US" dirty="0" smtClean="0"/>
              <a:t>Our craft also forms a well defined bow wave in front of the craft which also helps deflect heat away from the vehicle.                     </a:t>
            </a:r>
            <a:endParaRPr lang="en-US" dirty="0"/>
          </a:p>
        </p:txBody>
      </p:sp>
      <p:sp>
        <p:nvSpPr>
          <p:cNvPr id="5" name="Text Placeholder 4"/>
          <p:cNvSpPr>
            <a:spLocks noGrp="1"/>
          </p:cNvSpPr>
          <p:nvPr>
            <p:ph type="body" sz="quarter" idx="3"/>
          </p:nvPr>
        </p:nvSpPr>
        <p:spPr>
          <a:xfrm>
            <a:off x="4876800" y="6172200"/>
            <a:ext cx="533400" cy="182562"/>
          </a:xfrm>
        </p:spPr>
        <p:txBody>
          <a:bodyPr>
            <a:normAutofit fontScale="25000" lnSpcReduction="20000"/>
          </a:bodyPr>
          <a:lstStyle/>
          <a:p>
            <a:r>
              <a:rPr lang="en-US" dirty="0" smtClean="0"/>
              <a:t>2012</a:t>
            </a:r>
            <a:endParaRPr lang="en-US" dirty="0"/>
          </a:p>
        </p:txBody>
      </p:sp>
      <p:pic>
        <p:nvPicPr>
          <p:cNvPr id="3074" name="Picture 2" descr="C:\Users\John Stephenson\Pictures\2008-11-01 ors\TempSurf1.jpg"/>
          <p:cNvPicPr>
            <a:picLocks noGrp="1" noChangeAspect="1" noChangeArrowheads="1"/>
          </p:cNvPicPr>
          <p:nvPr>
            <p:ph sz="quarter" idx="4"/>
          </p:nvPr>
        </p:nvPicPr>
        <p:blipFill>
          <a:blip r:embed="rId2" cstate="print"/>
          <a:srcRect/>
          <a:stretch>
            <a:fillRect/>
          </a:stretch>
        </p:blipFill>
        <p:spPr bwMode="auto">
          <a:xfrm>
            <a:off x="4876800" y="2438400"/>
            <a:ext cx="4041775" cy="1728504"/>
          </a:xfrm>
          <a:prstGeom prst="rect">
            <a:avLst/>
          </a:prstGeom>
          <a:noFill/>
        </p:spPr>
      </p:pic>
      <p:pic>
        <p:nvPicPr>
          <p:cNvPr id="3075" name="Picture 3" descr="C:\Users\John Stephenson\Pictures\2008-11-01 ors\VelAxialProfile1a.jpg"/>
          <p:cNvPicPr>
            <a:picLocks noChangeAspect="1" noChangeArrowheads="1"/>
          </p:cNvPicPr>
          <p:nvPr/>
        </p:nvPicPr>
        <p:blipFill>
          <a:blip r:embed="rId3" cstate="print"/>
          <a:srcRect/>
          <a:stretch>
            <a:fillRect/>
          </a:stretch>
        </p:blipFill>
        <p:spPr bwMode="auto">
          <a:xfrm>
            <a:off x="5867400" y="4876800"/>
            <a:ext cx="2667000" cy="161629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A</a:t>
            </a:r>
            <a:r>
              <a:rPr lang="en-US" dirty="0" smtClean="0"/>
              <a:t>ctive Thermal Protection</a:t>
            </a:r>
            <a:endParaRPr lang="en-US" dirty="0"/>
          </a:p>
        </p:txBody>
      </p:sp>
      <p:sp>
        <p:nvSpPr>
          <p:cNvPr id="3" name="Content Placeholder 2"/>
          <p:cNvSpPr>
            <a:spLocks noGrp="1"/>
          </p:cNvSpPr>
          <p:nvPr>
            <p:ph sz="half" idx="1"/>
          </p:nvPr>
        </p:nvSpPr>
        <p:spPr/>
        <p:txBody>
          <a:bodyPr/>
          <a:lstStyle/>
          <a:p>
            <a:r>
              <a:rPr lang="en-US" dirty="0" smtClean="0"/>
              <a:t>The blanket material will be aided by an active cryogenic cooling system embedded beneath the blanket. Tubes of super cold liquid will circulate in high frictional heating areas.</a:t>
            </a:r>
            <a:endParaRPr lang="en-US" dirty="0"/>
          </a:p>
        </p:txBody>
      </p:sp>
      <p:pic>
        <p:nvPicPr>
          <p:cNvPr id="2051" name="Picture 3" descr="C:\Users\John Stephenson\Pictures\2008-11-01 ors\TempSurf1.jpg"/>
          <p:cNvPicPr>
            <a:picLocks noGrp="1" noChangeAspect="1" noChangeArrowheads="1"/>
          </p:cNvPicPr>
          <p:nvPr>
            <p:ph sz="half" idx="2"/>
          </p:nvPr>
        </p:nvPicPr>
        <p:blipFill>
          <a:blip r:embed="rId2" cstate="print"/>
          <a:stretch>
            <a:fillRect/>
          </a:stretch>
        </p:blipFill>
        <p:spPr bwMode="auto">
          <a:xfrm>
            <a:off x="5463363" y="2999608"/>
            <a:ext cx="2408274" cy="172714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at tier </a:t>
            </a:r>
            <a:r>
              <a:rPr lang="en-US" dirty="0"/>
              <a:t>6</a:t>
            </a:r>
            <a:r>
              <a:rPr lang="en-US" dirty="0" smtClean="0"/>
              <a:t> stage</a:t>
            </a:r>
            <a:endParaRPr lang="en-US" dirty="0"/>
          </a:p>
        </p:txBody>
      </p:sp>
      <p:sp>
        <p:nvSpPr>
          <p:cNvPr id="3" name="Content Placeholder 2"/>
          <p:cNvSpPr>
            <a:spLocks noGrp="1"/>
          </p:cNvSpPr>
          <p:nvPr>
            <p:ph sz="half" idx="1"/>
          </p:nvPr>
        </p:nvSpPr>
        <p:spPr/>
        <p:txBody>
          <a:bodyPr/>
          <a:lstStyle/>
          <a:p>
            <a:r>
              <a:rPr lang="en-US" dirty="0" smtClean="0"/>
              <a:t>Six years of R&amp;D show a vehicle with excellent flight dynamics and stability.</a:t>
            </a:r>
          </a:p>
          <a:p>
            <a:r>
              <a:rPr lang="en-US" dirty="0" smtClean="0"/>
              <a:t>Flow model at right shows a well defined shock wave consistent with established studies.</a:t>
            </a:r>
            <a:endParaRPr lang="en-US" dirty="0"/>
          </a:p>
        </p:txBody>
      </p:sp>
      <p:pic>
        <p:nvPicPr>
          <p:cNvPr id="1027" name="Picture 3" descr="C:\Users\John Stephenson\Pictures\2008-11-01 ors\DynPressureProfile1.jpg"/>
          <p:cNvPicPr>
            <a:picLocks noGrp="1" noChangeAspect="1" noChangeArrowheads="1"/>
          </p:cNvPicPr>
          <p:nvPr>
            <p:ph sz="half" idx="2"/>
          </p:nvPr>
        </p:nvPicPr>
        <p:blipFill>
          <a:blip r:embed="rId2" cstate="print"/>
          <a:srcRect/>
          <a:stretch>
            <a:fillRect/>
          </a:stretch>
        </p:blipFill>
        <p:spPr bwMode="auto">
          <a:xfrm>
            <a:off x="4648200" y="2687202"/>
            <a:ext cx="3581400" cy="176617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FAA Regulations</a:t>
            </a:r>
            <a:endParaRPr lang="en-US" dirty="0"/>
          </a:p>
        </p:txBody>
      </p:sp>
      <p:sp>
        <p:nvSpPr>
          <p:cNvPr id="3" name="Content Placeholder 2"/>
          <p:cNvSpPr>
            <a:spLocks noGrp="1"/>
          </p:cNvSpPr>
          <p:nvPr>
            <p:ph idx="1"/>
          </p:nvPr>
        </p:nvSpPr>
        <p:spPr>
          <a:xfrm>
            <a:off x="457200" y="1828800"/>
            <a:ext cx="8229600" cy="4800600"/>
          </a:xfrm>
        </p:spPr>
        <p:txBody>
          <a:bodyPr>
            <a:normAutofit fontScale="92500" lnSpcReduction="20000"/>
          </a:bodyPr>
          <a:lstStyle/>
          <a:p>
            <a:r>
              <a:rPr lang="en-US" dirty="0" smtClean="0"/>
              <a:t>The regulations necessary for suborbital intercontinental flight are being discussed with in the international community of air carrying nations right now. Guide lines for vehicle safety and manned flight certification are being published. International rules regarding over flight altitudes and emergency decent are all being discussed. Most all of the worlds air carriers are anticipating point to point service with in their own flight routs. International government agencies are ready to begin this exciting new phase in air travel.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accomplish first year</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Establish the International partner group.</a:t>
            </a:r>
          </a:p>
          <a:p>
            <a:r>
              <a:rPr lang="en-US" dirty="0" smtClean="0"/>
              <a:t>Acquire commitments from international countries and their corporate partners.</a:t>
            </a:r>
          </a:p>
          <a:p>
            <a:r>
              <a:rPr lang="en-US" dirty="0" smtClean="0"/>
              <a:t>Finalize joint venture agreements with int. partners to establish the point to point network.</a:t>
            </a:r>
          </a:p>
          <a:p>
            <a:r>
              <a:rPr lang="en-US" dirty="0" smtClean="0"/>
              <a:t>Establish working relation ships with Int. governmental aerospace agencies.</a:t>
            </a:r>
          </a:p>
          <a:p>
            <a:r>
              <a:rPr lang="en-US" dirty="0" smtClean="0"/>
              <a:t>Finalize financial commitments  with each country with in the core partnership.</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Completed business plan for Super Flight.</a:t>
            </a:r>
          </a:p>
          <a:p>
            <a:r>
              <a:rPr lang="en-US" dirty="0" smtClean="0"/>
              <a:t>Create an International marketing network for Super Flight.</a:t>
            </a:r>
          </a:p>
          <a:p>
            <a:r>
              <a:rPr lang="en-US" dirty="0" smtClean="0"/>
              <a:t>Finalize aircraft design.</a:t>
            </a:r>
          </a:p>
          <a:p>
            <a:r>
              <a:rPr lang="en-US" dirty="0" smtClean="0"/>
              <a:t>Begin sub-contractor selection</a:t>
            </a:r>
          </a:p>
          <a:p>
            <a:r>
              <a:rPr lang="en-US" dirty="0" smtClean="0"/>
              <a:t>Produce scaled mockups.</a:t>
            </a:r>
          </a:p>
          <a:p>
            <a:r>
              <a:rPr lang="en-US" dirty="0" smtClean="0"/>
              <a:t>Begin construction of first prototype “test” aircraft.</a:t>
            </a:r>
          </a:p>
          <a:p>
            <a:r>
              <a:rPr lang="en-US" dirty="0" smtClean="0"/>
              <a:t>Fly first 30 ft “test” aircraft in 12 months</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i="1" dirty="0" smtClean="0"/>
              <a:t>Ultrafast travel around the world</a:t>
            </a:r>
            <a:endParaRPr lang="en-US" sz="2400" i="1" dirty="0"/>
          </a:p>
        </p:txBody>
      </p:sp>
      <p:sp>
        <p:nvSpPr>
          <p:cNvPr id="4" name="TextBox 3"/>
          <p:cNvSpPr txBox="1"/>
          <p:nvPr/>
        </p:nvSpPr>
        <p:spPr>
          <a:xfrm>
            <a:off x="1066800" y="753070"/>
            <a:ext cx="6781800" cy="1107996"/>
          </a:xfrm>
          <a:prstGeom prst="rect">
            <a:avLst/>
          </a:prstGeom>
          <a:noFill/>
        </p:spPr>
        <p:txBody>
          <a:bodyPr wrap="square" rtlCol="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Super Flight    </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rPr>
              <a:t>                 </a:t>
            </a: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rPr>
              <a:t>Suborbital flight services </a:t>
            </a: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(ORBITAL ACCESS)</a:t>
            </a:r>
            <a:endParaRPr lang="en-US" dirty="0"/>
          </a:p>
        </p:txBody>
      </p:sp>
      <p:sp>
        <p:nvSpPr>
          <p:cNvPr id="3" name="Content Placeholder 2"/>
          <p:cNvSpPr>
            <a:spLocks noGrp="1"/>
          </p:cNvSpPr>
          <p:nvPr>
            <p:ph sz="half" idx="1"/>
          </p:nvPr>
        </p:nvSpPr>
        <p:spPr/>
        <p:txBody>
          <a:bodyPr>
            <a:normAutofit fontScale="92500"/>
          </a:bodyPr>
          <a:lstStyle/>
          <a:p>
            <a:r>
              <a:rPr lang="en-US" dirty="0" smtClean="0"/>
              <a:t>Upon the successful start of Super Flight intercontinental point to point flight service, and as production of transport aircrafts become routine.                US-Space Plane Systems LLC shall commence with the second phase of production, the orbital craft.</a:t>
            </a:r>
            <a:endParaRPr lang="en-US" dirty="0"/>
          </a:p>
        </p:txBody>
      </p:sp>
      <p:sp>
        <p:nvSpPr>
          <p:cNvPr id="4" name="Content Placeholder 3"/>
          <p:cNvSpPr>
            <a:spLocks noGrp="1"/>
          </p:cNvSpPr>
          <p:nvPr>
            <p:ph sz="half" idx="2"/>
          </p:nvPr>
        </p:nvSpPr>
        <p:spPr>
          <a:xfrm>
            <a:off x="4648200" y="1600200"/>
            <a:ext cx="4038600" cy="4525963"/>
          </a:xfrm>
        </p:spPr>
        <p:txBody>
          <a:bodyPr>
            <a:normAutofit fontScale="92500"/>
          </a:bodyPr>
          <a:lstStyle/>
          <a:p>
            <a:r>
              <a:rPr lang="en-US" dirty="0" smtClean="0"/>
              <a:t>After year 5, US-Space Plane Systems will tool up to build the orbiter.                        Once again our streamlined manufacturing process already in place for the carrier, will be utilized for producing the orbiter.  </a:t>
            </a:r>
            <a:endParaRPr lang="en-US" dirty="0"/>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passenger SUV scale model</a:t>
            </a:r>
            <a:endParaRPr lang="en-US" dirty="0"/>
          </a:p>
        </p:txBody>
      </p:sp>
      <p:pic>
        <p:nvPicPr>
          <p:cNvPr id="4" name="Content Placeholder 3" descr="twostage2.jpg"/>
          <p:cNvPicPr>
            <a:picLocks noGrp="1" noChangeAspect="1"/>
          </p:cNvPicPr>
          <p:nvPr>
            <p:ph idx="1"/>
          </p:nvPr>
        </p:nvPicPr>
        <p:blipFill>
          <a:blip r:embed="rId2" cstate="print"/>
          <a:stretch>
            <a:fillRect/>
          </a:stretch>
        </p:blipFill>
        <p:spPr>
          <a:xfrm>
            <a:off x="2032000" y="2072481"/>
            <a:ext cx="5080000" cy="3810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Lets Go</a:t>
            </a:r>
            <a:endParaRPr lang="en-US" dirty="0"/>
          </a:p>
        </p:txBody>
      </p:sp>
      <p:sp>
        <p:nvSpPr>
          <p:cNvPr id="3" name="Content Placeholder 2"/>
          <p:cNvSpPr>
            <a:spLocks noGrp="1"/>
          </p:cNvSpPr>
          <p:nvPr>
            <p:ph idx="1"/>
          </p:nvPr>
        </p:nvSpPr>
        <p:spPr>
          <a:xfrm>
            <a:off x="1600200" y="2133601"/>
            <a:ext cx="6096000" cy="3200399"/>
          </a:xfrm>
        </p:spPr>
        <p:txBody>
          <a:bodyPr/>
          <a:lstStyle/>
          <a:p>
            <a:pPr>
              <a:buNone/>
            </a:pPr>
            <a:endParaRPr lang="en-US" dirty="0"/>
          </a:p>
        </p:txBody>
      </p:sp>
      <p:pic>
        <p:nvPicPr>
          <p:cNvPr id="5" name="Content Placeholder 4" descr="741.jpg"/>
          <p:cNvPicPr>
            <a:picLocks noGrp="1" noChangeAspect="1"/>
          </p:cNvPicPr>
          <p:nvPr>
            <p:ph sz="half" idx="4294967295"/>
          </p:nvPr>
        </p:nvPicPr>
        <p:blipFill>
          <a:blip r:embed="rId2" cstate="print"/>
          <a:stretch>
            <a:fillRect/>
          </a:stretch>
        </p:blipFill>
        <p:spPr>
          <a:xfrm>
            <a:off x="1676400" y="2209800"/>
            <a:ext cx="5943600" cy="30289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620000" cy="990600"/>
          </a:xfrm>
        </p:spPr>
        <p:txBody>
          <a:bodyPr>
            <a:normAutofit/>
          </a:bodyPr>
          <a:lstStyle/>
          <a:p>
            <a:r>
              <a:rPr lang="en-US" dirty="0" smtClean="0">
                <a:solidFill>
                  <a:srgbClr val="00B0F0"/>
                </a:solidFill>
              </a:rPr>
              <a:t> The Future is </a:t>
            </a:r>
            <a:r>
              <a:rPr lang="en-US" dirty="0">
                <a:solidFill>
                  <a:srgbClr val="00B0F0"/>
                </a:solidFill>
              </a:rPr>
              <a:t>C</a:t>
            </a:r>
            <a:r>
              <a:rPr lang="en-US" dirty="0" smtClean="0">
                <a:solidFill>
                  <a:srgbClr val="00B0F0"/>
                </a:solidFill>
              </a:rPr>
              <a:t>oming</a:t>
            </a:r>
            <a:endParaRPr lang="en-US" dirty="0">
              <a:solidFill>
                <a:srgbClr val="00B0F0"/>
              </a:solidFill>
            </a:endParaRPr>
          </a:p>
        </p:txBody>
      </p:sp>
      <p:pic>
        <p:nvPicPr>
          <p:cNvPr id="4" name="Content Placeholder 3" descr="ATWcropped.jpg"/>
          <p:cNvPicPr>
            <a:picLocks noGrp="1" noChangeAspect="1"/>
          </p:cNvPicPr>
          <p:nvPr>
            <p:ph idx="1"/>
          </p:nvPr>
        </p:nvPicPr>
        <p:blipFill>
          <a:blip r:embed="rId2" cstate="print"/>
          <a:stretch>
            <a:fillRect/>
          </a:stretch>
        </p:blipFill>
        <p:spPr>
          <a:xfrm>
            <a:off x="457200" y="2509062"/>
            <a:ext cx="8229600" cy="293683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accent2"/>
                </a:solidFill>
              </a:rPr>
              <a:t>Flight Scenarios</a:t>
            </a:r>
            <a:endParaRPr lang="en-US" dirty="0">
              <a:solidFill>
                <a:schemeClr val="accent2"/>
              </a:solidFill>
            </a:endParaRPr>
          </a:p>
        </p:txBody>
      </p:sp>
      <p:pic>
        <p:nvPicPr>
          <p:cNvPr id="27" name="Content Placeholder 26" descr="earthview.jpg"/>
          <p:cNvPicPr>
            <a:picLocks noGrp="1" noChangeAspect="1"/>
          </p:cNvPicPr>
          <p:nvPr>
            <p:ph sz="half" idx="1"/>
          </p:nvPr>
        </p:nvPicPr>
        <p:blipFill>
          <a:blip r:embed="rId2" cstate="print"/>
          <a:stretch>
            <a:fillRect/>
          </a:stretch>
        </p:blipFill>
        <p:spPr>
          <a:xfrm>
            <a:off x="0" y="3931920"/>
            <a:ext cx="9144000" cy="2926080"/>
          </a:xfrm>
        </p:spPr>
      </p:pic>
      <p:pic>
        <p:nvPicPr>
          <p:cNvPr id="1030" name="Picture 6" descr="C:\Users\John Stephenson\AppData\Local\Microsoft\Windows\Temporary Internet Files\Content.IE5\04R1TZX4\MP900316918[1].jpg"/>
          <p:cNvPicPr>
            <a:picLocks noChangeAspect="1" noChangeArrowheads="1"/>
          </p:cNvPicPr>
          <p:nvPr/>
        </p:nvPicPr>
        <p:blipFill>
          <a:blip r:embed="rId3" cstate="print"/>
          <a:srcRect t="6000"/>
          <a:stretch>
            <a:fillRect/>
          </a:stretch>
        </p:blipFill>
        <p:spPr bwMode="auto">
          <a:xfrm>
            <a:off x="152400" y="3733800"/>
            <a:ext cx="1219200" cy="1736437"/>
          </a:xfrm>
          <a:prstGeom prst="ellipse">
            <a:avLst/>
          </a:prstGeom>
          <a:ln>
            <a:noFill/>
          </a:ln>
          <a:effectLst>
            <a:softEdge rad="112500"/>
          </a:effectLst>
        </p:spPr>
      </p:pic>
      <p:pic>
        <p:nvPicPr>
          <p:cNvPr id="1028" name="Picture 4" descr="C:\Users\John Stephenson\AppData\Local\Microsoft\Windows\Temporary Internet Files\Content.IE5\EPUJOML6\MP900149126[1].jpg"/>
          <p:cNvPicPr>
            <a:picLocks noChangeAspect="1" noChangeArrowheads="1"/>
          </p:cNvPicPr>
          <p:nvPr/>
        </p:nvPicPr>
        <p:blipFill>
          <a:blip r:embed="rId4" cstate="print"/>
          <a:srcRect t="3939"/>
          <a:stretch>
            <a:fillRect/>
          </a:stretch>
        </p:blipFill>
        <p:spPr bwMode="auto">
          <a:xfrm>
            <a:off x="7848600" y="4968240"/>
            <a:ext cx="1217795" cy="1737360"/>
          </a:xfrm>
          <a:prstGeom prst="ellipse">
            <a:avLst/>
          </a:prstGeom>
          <a:ln>
            <a:noFill/>
          </a:ln>
          <a:effectLst>
            <a:softEdge rad="112500"/>
          </a:effectLst>
        </p:spPr>
      </p:pic>
      <p:sp>
        <p:nvSpPr>
          <p:cNvPr id="31" name="TextBox 30"/>
          <p:cNvSpPr txBox="1"/>
          <p:nvPr/>
        </p:nvSpPr>
        <p:spPr>
          <a:xfrm>
            <a:off x="1466850" y="1219200"/>
            <a:ext cx="6210300" cy="830997"/>
          </a:xfrm>
          <a:prstGeom prst="rect">
            <a:avLst/>
          </a:prstGeom>
          <a:noFill/>
        </p:spPr>
        <p:txBody>
          <a:bodyPr wrap="square" rtlCol="0">
            <a:spAutoFit/>
          </a:bodyPr>
          <a:lstStyle/>
          <a:p>
            <a:pPr algn="ctr"/>
            <a:r>
              <a:rPr lang="en-US" sz="2400" dirty="0" smtClean="0">
                <a:solidFill>
                  <a:schemeClr val="bg2">
                    <a:lumMod val="90000"/>
                  </a:schemeClr>
                </a:solidFill>
              </a:rPr>
              <a:t>Imagine leaving New York and arriving </a:t>
            </a:r>
            <a:br>
              <a:rPr lang="en-US" sz="2400" dirty="0" smtClean="0">
                <a:solidFill>
                  <a:schemeClr val="bg2">
                    <a:lumMod val="90000"/>
                  </a:schemeClr>
                </a:solidFill>
              </a:rPr>
            </a:br>
            <a:r>
              <a:rPr lang="en-US" sz="2400" dirty="0" smtClean="0">
                <a:solidFill>
                  <a:schemeClr val="bg2">
                    <a:lumMod val="90000"/>
                  </a:schemeClr>
                </a:solidFill>
              </a:rPr>
              <a:t>in Paris in 45 minutes.</a:t>
            </a:r>
            <a:endParaRPr lang="en-US" sz="2400" dirty="0">
              <a:solidFill>
                <a:schemeClr val="bg2">
                  <a:lumMod val="90000"/>
                </a:schemeClr>
              </a:solidFill>
            </a:endParaRPr>
          </a:p>
        </p:txBody>
      </p:sp>
      <p:sp>
        <p:nvSpPr>
          <p:cNvPr id="36" name="Arc 35"/>
          <p:cNvSpPr/>
          <p:nvPr/>
        </p:nvSpPr>
        <p:spPr>
          <a:xfrm rot="18362722">
            <a:off x="-191575" y="3913824"/>
            <a:ext cx="8892432" cy="8199290"/>
          </a:xfrm>
          <a:prstGeom prst="arc">
            <a:avLst>
              <a:gd name="adj1" fmla="val 16200000"/>
              <a:gd name="adj2" fmla="val 127743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accent2"/>
                </a:solidFill>
              </a:rPr>
              <a:t>Flight Scenarios</a:t>
            </a:r>
            <a:endParaRPr lang="en-US" dirty="0">
              <a:solidFill>
                <a:schemeClr val="accent2"/>
              </a:solidFill>
            </a:endParaRPr>
          </a:p>
        </p:txBody>
      </p:sp>
      <p:pic>
        <p:nvPicPr>
          <p:cNvPr id="27" name="Content Placeholder 26" descr="earthview.jpg"/>
          <p:cNvPicPr>
            <a:picLocks noGrp="1" noChangeAspect="1"/>
          </p:cNvPicPr>
          <p:nvPr>
            <p:ph sz="half" idx="1"/>
          </p:nvPr>
        </p:nvPicPr>
        <p:blipFill>
          <a:blip r:embed="rId2" cstate="print"/>
          <a:stretch>
            <a:fillRect/>
          </a:stretch>
        </p:blipFill>
        <p:spPr>
          <a:xfrm>
            <a:off x="0" y="3931920"/>
            <a:ext cx="9144000" cy="2926080"/>
          </a:xfrm>
        </p:spPr>
      </p:pic>
      <p:sp>
        <p:nvSpPr>
          <p:cNvPr id="31" name="TextBox 30"/>
          <p:cNvSpPr txBox="1"/>
          <p:nvPr/>
        </p:nvSpPr>
        <p:spPr>
          <a:xfrm>
            <a:off x="1466850" y="1219200"/>
            <a:ext cx="6210300" cy="830997"/>
          </a:xfrm>
          <a:prstGeom prst="rect">
            <a:avLst/>
          </a:prstGeom>
          <a:noFill/>
        </p:spPr>
        <p:txBody>
          <a:bodyPr wrap="square" rtlCol="0">
            <a:spAutoFit/>
          </a:bodyPr>
          <a:lstStyle/>
          <a:p>
            <a:pPr algn="ctr"/>
            <a:r>
              <a:rPr lang="en-US" sz="2400" dirty="0" smtClean="0">
                <a:solidFill>
                  <a:schemeClr val="bg2">
                    <a:lumMod val="90000"/>
                  </a:schemeClr>
                </a:solidFill>
              </a:rPr>
              <a:t>Imagine leaving the Los Angeles and arriving in Sydney in 55 minutes.</a:t>
            </a:r>
            <a:endParaRPr lang="en-US" sz="2400" dirty="0">
              <a:solidFill>
                <a:schemeClr val="bg2">
                  <a:lumMod val="90000"/>
                </a:schemeClr>
              </a:solidFill>
            </a:endParaRPr>
          </a:p>
        </p:txBody>
      </p:sp>
      <p:pic>
        <p:nvPicPr>
          <p:cNvPr id="2050" name="Picture 2" descr="C:\Users\John Stephenson\AppData\Local\Microsoft\Windows\Temporary Internet Files\Content.IE5\G7UVMXUC\MC900231789[1].wmf"/>
          <p:cNvPicPr>
            <a:picLocks noChangeAspect="1" noChangeArrowheads="1"/>
          </p:cNvPicPr>
          <p:nvPr/>
        </p:nvPicPr>
        <p:blipFill>
          <a:blip r:embed="rId3" cstate="print"/>
          <a:srcRect/>
          <a:stretch>
            <a:fillRect/>
          </a:stretch>
        </p:blipFill>
        <p:spPr bwMode="auto">
          <a:xfrm>
            <a:off x="76200" y="3657600"/>
            <a:ext cx="1447800" cy="15765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Arc 8"/>
          <p:cNvSpPr/>
          <p:nvPr/>
        </p:nvSpPr>
        <p:spPr>
          <a:xfrm rot="18362722">
            <a:off x="-191575" y="3913824"/>
            <a:ext cx="8892432" cy="8199290"/>
          </a:xfrm>
          <a:prstGeom prst="arc">
            <a:avLst>
              <a:gd name="adj1" fmla="val 16200000"/>
              <a:gd name="adj2" fmla="val 127743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1" name="Picture 3" descr="C:\Users\John Stephenson\AppData\Local\Microsoft\Windows\Temporary Internet Files\Content.IE5\G7UVMXUC\MP900403876[1].jpg"/>
          <p:cNvPicPr>
            <a:picLocks noChangeAspect="1" noChangeArrowheads="1"/>
          </p:cNvPicPr>
          <p:nvPr/>
        </p:nvPicPr>
        <p:blipFill>
          <a:blip r:embed="rId4" cstate="print"/>
          <a:srcRect l="7174" t="11068"/>
          <a:stretch>
            <a:fillRect/>
          </a:stretch>
        </p:blipFill>
        <p:spPr bwMode="auto">
          <a:xfrm>
            <a:off x="6858000" y="5181600"/>
            <a:ext cx="1957244" cy="1500123"/>
          </a:xfrm>
          <a:prstGeom prst="ellipse">
            <a:avLst/>
          </a:prstGeom>
          <a:solidFill>
            <a:srgbClr val="FFFFFF">
              <a:shade val="85000"/>
            </a:srgbClr>
          </a:solidFill>
          <a:ln>
            <a:solidFill>
              <a:schemeClr val="tx1"/>
            </a:solid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Worlds Top 10 Airports</a:t>
            </a:r>
            <a:endParaRPr lang="en-US" dirty="0"/>
          </a:p>
        </p:txBody>
      </p:sp>
      <p:sp>
        <p:nvSpPr>
          <p:cNvPr id="3" name="Content Placeholder 2"/>
          <p:cNvSpPr>
            <a:spLocks noGrp="1"/>
          </p:cNvSpPr>
          <p:nvPr>
            <p:ph idx="1"/>
          </p:nvPr>
        </p:nvSpPr>
        <p:spPr>
          <a:xfrm>
            <a:off x="457200" y="1676400"/>
            <a:ext cx="8229600" cy="5181600"/>
          </a:xfrm>
        </p:spPr>
        <p:txBody>
          <a:bodyPr>
            <a:normAutofit fontScale="70000" lnSpcReduction="20000"/>
          </a:bodyPr>
          <a:lstStyle/>
          <a:p>
            <a:r>
              <a:rPr lang="en-US" dirty="0" smtClean="0"/>
              <a:t>Incheon Int.  Seoul South- Korea 2 million passengers per year 25 airlines fly to 30 destinations.</a:t>
            </a:r>
          </a:p>
          <a:p>
            <a:r>
              <a:rPr lang="en-US" dirty="0" smtClean="0"/>
              <a:t>Hong Kong Int. (IATA) 51M passengers 2010, 900M in expansion.</a:t>
            </a:r>
          </a:p>
          <a:p>
            <a:r>
              <a:rPr lang="en-US" dirty="0" smtClean="0"/>
              <a:t>Changi Int. Singapore.</a:t>
            </a:r>
          </a:p>
          <a:p>
            <a:r>
              <a:rPr lang="en-US" dirty="0" smtClean="0"/>
              <a:t>Zurich Int. Germany- Handled 22.1 million passengers in 2008.</a:t>
            </a:r>
          </a:p>
          <a:p>
            <a:r>
              <a:rPr lang="en-US" dirty="0" smtClean="0"/>
              <a:t>Munich Int. Germany-34.7 million passengers in 2008 second to Frankfurt.</a:t>
            </a:r>
          </a:p>
          <a:p>
            <a:r>
              <a:rPr lang="en-US" dirty="0" smtClean="0"/>
              <a:t>Kansai Int. Japan-50km south of Osaka, cost.3.5 billion.</a:t>
            </a:r>
          </a:p>
          <a:p>
            <a:r>
              <a:rPr lang="en-US" dirty="0" smtClean="0"/>
              <a:t>Kuala Lumpur Int. Malaysia. Handled 27.5 million passengers in 2008 with an annual increase  of 4% per year. 50 airlines fly to 90 destinations. Moved 728 tones of cargo.</a:t>
            </a:r>
          </a:p>
          <a:p>
            <a:r>
              <a:rPr lang="en-US" dirty="0" smtClean="0"/>
              <a:t>Amsterdam Int.- 3 largest in International travelers. Showcases largest shopping mall in the airport.</a:t>
            </a:r>
          </a:p>
          <a:p>
            <a:r>
              <a:rPr lang="en-US" dirty="0" smtClean="0"/>
              <a:t>Sentrair Nagoya Airport Japan. </a:t>
            </a:r>
          </a:p>
          <a:p>
            <a:r>
              <a:rPr lang="en-US" dirty="0" smtClean="0"/>
              <a:t>Auckland Airport, New Zealand- 13 million passengers yearly. Supports 30 airlines with annual passenger flow increases.</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accent3">
                    <a:lumMod val="40000"/>
                    <a:lumOff val="60000"/>
                  </a:schemeClr>
                </a:solidFill>
              </a:rPr>
              <a:t>Flight Scenarios</a:t>
            </a:r>
            <a:endParaRPr lang="en-US" dirty="0">
              <a:solidFill>
                <a:schemeClr val="accent3">
                  <a:lumMod val="40000"/>
                  <a:lumOff val="60000"/>
                </a:schemeClr>
              </a:solidFill>
            </a:endParaRPr>
          </a:p>
        </p:txBody>
      </p:sp>
      <p:pic>
        <p:nvPicPr>
          <p:cNvPr id="27" name="Content Placeholder 26" descr="earthview.jpg"/>
          <p:cNvPicPr>
            <a:picLocks noGrp="1" noChangeAspect="1"/>
          </p:cNvPicPr>
          <p:nvPr>
            <p:ph sz="half" idx="1"/>
          </p:nvPr>
        </p:nvPicPr>
        <p:blipFill>
          <a:blip r:embed="rId2" cstate="print"/>
          <a:stretch>
            <a:fillRect/>
          </a:stretch>
        </p:blipFill>
        <p:spPr>
          <a:xfrm>
            <a:off x="0" y="3931920"/>
            <a:ext cx="9144000" cy="2926080"/>
          </a:xfrm>
        </p:spPr>
      </p:pic>
      <p:sp>
        <p:nvSpPr>
          <p:cNvPr id="31" name="TextBox 30"/>
          <p:cNvSpPr txBox="1"/>
          <p:nvPr/>
        </p:nvSpPr>
        <p:spPr>
          <a:xfrm>
            <a:off x="1466850" y="1219200"/>
            <a:ext cx="6210300" cy="830997"/>
          </a:xfrm>
          <a:prstGeom prst="rect">
            <a:avLst/>
          </a:prstGeom>
          <a:noFill/>
        </p:spPr>
        <p:txBody>
          <a:bodyPr wrap="square" rtlCol="0">
            <a:spAutoFit/>
          </a:bodyPr>
          <a:lstStyle/>
          <a:p>
            <a:pPr algn="ctr"/>
            <a:r>
              <a:rPr lang="en-US" sz="2400" dirty="0" smtClean="0">
                <a:solidFill>
                  <a:schemeClr val="bg2">
                    <a:lumMod val="90000"/>
                  </a:schemeClr>
                </a:solidFill>
              </a:rPr>
              <a:t>Imagine leaving the Rio De Janeiro and arriving in London in 40 minutes.</a:t>
            </a:r>
            <a:endParaRPr lang="en-US" sz="2400" dirty="0">
              <a:solidFill>
                <a:schemeClr val="bg2">
                  <a:lumMod val="90000"/>
                </a:schemeClr>
              </a:solidFill>
            </a:endParaRPr>
          </a:p>
        </p:txBody>
      </p:sp>
      <p:sp>
        <p:nvSpPr>
          <p:cNvPr id="9" name="Arc 8"/>
          <p:cNvSpPr/>
          <p:nvPr/>
        </p:nvSpPr>
        <p:spPr>
          <a:xfrm rot="18362722">
            <a:off x="-191575" y="3913824"/>
            <a:ext cx="8892432" cy="8199290"/>
          </a:xfrm>
          <a:prstGeom prst="arc">
            <a:avLst>
              <a:gd name="adj1" fmla="val 16200000"/>
              <a:gd name="adj2" fmla="val 127743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7" descr="corcovado_overlooking_rio_de_janeiro,_brazil.jpg"/>
          <p:cNvPicPr>
            <a:picLocks noChangeAspect="1"/>
          </p:cNvPicPr>
          <p:nvPr/>
        </p:nvPicPr>
        <p:blipFill>
          <a:blip r:embed="rId3" cstate="print"/>
          <a:stretch>
            <a:fillRect/>
          </a:stretch>
        </p:blipFill>
        <p:spPr>
          <a:xfrm>
            <a:off x="228600" y="4953000"/>
            <a:ext cx="2133600" cy="1600200"/>
          </a:xfrm>
          <a:prstGeom prst="roundRect">
            <a:avLst/>
          </a:prstGeom>
          <a:ln>
            <a:solidFill>
              <a:schemeClr val="bg2"/>
            </a:solidFill>
          </a:ln>
        </p:spPr>
      </p:pic>
      <p:pic>
        <p:nvPicPr>
          <p:cNvPr id="2051" name="Picture 3" descr="C:\Users\John Stephenson\AppData\Local\Microsoft\Windows\Temporary Internet Files\Content.IE5\G7UVMXUC\MP900403876[1].jpg"/>
          <p:cNvPicPr>
            <a:picLocks noChangeAspect="1" noChangeArrowheads="1"/>
          </p:cNvPicPr>
          <p:nvPr/>
        </p:nvPicPr>
        <p:blipFill>
          <a:blip r:embed="rId4" cstate="print"/>
          <a:stretch>
            <a:fillRect/>
          </a:stretch>
        </p:blipFill>
        <p:spPr bwMode="auto">
          <a:xfrm>
            <a:off x="6934200" y="5410200"/>
            <a:ext cx="1957244" cy="1301567"/>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accent3">
                    <a:lumMod val="40000"/>
                    <a:lumOff val="60000"/>
                  </a:schemeClr>
                </a:solidFill>
              </a:rPr>
              <a:t>Flight Scenarios</a:t>
            </a:r>
            <a:endParaRPr lang="en-US" dirty="0">
              <a:solidFill>
                <a:schemeClr val="accent3">
                  <a:lumMod val="40000"/>
                  <a:lumOff val="60000"/>
                </a:schemeClr>
              </a:solidFill>
            </a:endParaRPr>
          </a:p>
        </p:txBody>
      </p:sp>
      <p:pic>
        <p:nvPicPr>
          <p:cNvPr id="27" name="Content Placeholder 26" descr="earthview.jpg"/>
          <p:cNvPicPr>
            <a:picLocks noGrp="1" noChangeAspect="1"/>
          </p:cNvPicPr>
          <p:nvPr>
            <p:ph sz="half" idx="1"/>
          </p:nvPr>
        </p:nvPicPr>
        <p:blipFill>
          <a:blip r:embed="rId2" cstate="print"/>
          <a:stretch>
            <a:fillRect/>
          </a:stretch>
        </p:blipFill>
        <p:spPr>
          <a:xfrm>
            <a:off x="0" y="3931920"/>
            <a:ext cx="9144000" cy="2926080"/>
          </a:xfrm>
        </p:spPr>
      </p:pic>
      <p:sp>
        <p:nvSpPr>
          <p:cNvPr id="31" name="TextBox 30"/>
          <p:cNvSpPr txBox="1"/>
          <p:nvPr/>
        </p:nvSpPr>
        <p:spPr>
          <a:xfrm>
            <a:off x="1466850" y="1219200"/>
            <a:ext cx="6210300" cy="830997"/>
          </a:xfrm>
          <a:prstGeom prst="rect">
            <a:avLst/>
          </a:prstGeom>
          <a:noFill/>
        </p:spPr>
        <p:txBody>
          <a:bodyPr wrap="square" rtlCol="0">
            <a:spAutoFit/>
          </a:bodyPr>
          <a:lstStyle/>
          <a:p>
            <a:pPr algn="ctr"/>
            <a:r>
              <a:rPr lang="en-US" sz="2400" dirty="0" smtClean="0">
                <a:solidFill>
                  <a:schemeClr val="bg2">
                    <a:lumMod val="90000"/>
                  </a:schemeClr>
                </a:solidFill>
              </a:rPr>
              <a:t>Imagine leaving the Sydney and arriving in Tokyo in 50 minutes.</a:t>
            </a:r>
            <a:endParaRPr lang="en-US" sz="2400" dirty="0">
              <a:solidFill>
                <a:schemeClr val="bg2">
                  <a:lumMod val="90000"/>
                </a:schemeClr>
              </a:solidFill>
            </a:endParaRPr>
          </a:p>
        </p:txBody>
      </p:sp>
      <p:sp>
        <p:nvSpPr>
          <p:cNvPr id="9" name="Arc 8"/>
          <p:cNvSpPr/>
          <p:nvPr/>
        </p:nvSpPr>
        <p:spPr>
          <a:xfrm rot="18362722">
            <a:off x="-191575" y="3913824"/>
            <a:ext cx="8892432" cy="8199290"/>
          </a:xfrm>
          <a:prstGeom prst="arc">
            <a:avLst>
              <a:gd name="adj1" fmla="val 16200000"/>
              <a:gd name="adj2" fmla="val 127743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7" descr="corcovado_overlooking_rio_de_janeiro,_brazil.jpg"/>
          <p:cNvPicPr>
            <a:picLocks noChangeAspect="1"/>
          </p:cNvPicPr>
          <p:nvPr/>
        </p:nvPicPr>
        <p:blipFill>
          <a:blip r:embed="rId3" cstate="print"/>
          <a:stretch>
            <a:fillRect/>
          </a:stretch>
        </p:blipFill>
        <p:spPr>
          <a:xfrm>
            <a:off x="495300" y="4953000"/>
            <a:ext cx="1600200" cy="1600200"/>
          </a:xfrm>
          <a:prstGeom prst="roundRect">
            <a:avLst/>
          </a:prstGeom>
          <a:ln>
            <a:solidFill>
              <a:schemeClr val="bg2"/>
            </a:solidFill>
          </a:ln>
        </p:spPr>
      </p:pic>
      <p:pic>
        <p:nvPicPr>
          <p:cNvPr id="2051" name="Picture 3" descr="C:\Users\John Stephenson\AppData\Local\Microsoft\Windows\Temporary Internet Files\Content.IE5\G7UVMXUC\MP900403876[1].jpg"/>
          <p:cNvPicPr>
            <a:picLocks noChangeAspect="1" noChangeArrowheads="1"/>
          </p:cNvPicPr>
          <p:nvPr/>
        </p:nvPicPr>
        <p:blipFill>
          <a:blip r:embed="rId4" cstate="print"/>
          <a:stretch>
            <a:fillRect/>
          </a:stretch>
        </p:blipFill>
        <p:spPr bwMode="auto">
          <a:xfrm>
            <a:off x="7275699" y="5280878"/>
            <a:ext cx="1626958" cy="1301567"/>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PresentationPro_WesternHemisphe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DD60D30-713E-453E-94E8-1A13EB413C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Template>
  <TotalTime>0</TotalTime>
  <Words>2038</Words>
  <Application>Microsoft Office PowerPoint</Application>
  <PresentationFormat>On-screen Show (4:3)</PresentationFormat>
  <Paragraphs>169</Paragraphs>
  <Slides>32</Slides>
  <Notes>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PresentationPro_WesternHemisphere</vt:lpstr>
      <vt:lpstr>US-Space Plane Systems LLC.</vt:lpstr>
      <vt:lpstr>US-Space Plane LLC. &amp; SF</vt:lpstr>
      <vt:lpstr>Slide 3</vt:lpstr>
      <vt:lpstr> The Future is Coming</vt:lpstr>
      <vt:lpstr>Flight Scenarios</vt:lpstr>
      <vt:lpstr>Flight Scenarios</vt:lpstr>
      <vt:lpstr>Worlds Top 10 Airports</vt:lpstr>
      <vt:lpstr>Flight Scenarios</vt:lpstr>
      <vt:lpstr>Flight Scenarios</vt:lpstr>
      <vt:lpstr>Business Idea</vt:lpstr>
      <vt:lpstr>Atlantic Destination Cities</vt:lpstr>
      <vt:lpstr>Pacific Destination Cities</vt:lpstr>
      <vt:lpstr>Vehicle Test Program</vt:lpstr>
      <vt:lpstr>Flight Operations</vt:lpstr>
      <vt:lpstr>Global Reach</vt:lpstr>
      <vt:lpstr>Potential Global Partners</vt:lpstr>
      <vt:lpstr>Good Profit Potential</vt:lpstr>
      <vt:lpstr> Aircraft Technology</vt:lpstr>
      <vt:lpstr>The Basic Aircraft Design</vt:lpstr>
      <vt:lpstr>How it works</vt:lpstr>
      <vt:lpstr>Passengers will love our aircraft</vt:lpstr>
      <vt:lpstr>Aircraft Construction</vt:lpstr>
      <vt:lpstr>Advanced Propulsion</vt:lpstr>
      <vt:lpstr>Advanced Hybrid Engine</vt:lpstr>
      <vt:lpstr>Thermal System</vt:lpstr>
      <vt:lpstr> Active Thermal Protection</vt:lpstr>
      <vt:lpstr>Development at tier 6 stage</vt:lpstr>
      <vt:lpstr>FAA Regulations</vt:lpstr>
      <vt:lpstr>What we will accomplish first year</vt:lpstr>
      <vt:lpstr>Phase 2 (ORBITAL ACCESS)</vt:lpstr>
      <vt:lpstr>12 passenger SUV scale model</vt:lpstr>
      <vt:lpstr>Lets Go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2012-06-16T02:34:29Z</dcterms:created>
  <dcterms:modified xsi:type="dcterms:W3CDTF">2024-02-18T02:19:02Z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TC102413949990</vt:lpwstr>
  </property>
</Properties>
</file>