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3" autoAdjust="0"/>
    <p:restoredTop sz="94660"/>
  </p:normalViewPr>
  <p:slideViewPr>
    <p:cSldViewPr snapToGrid="0">
      <p:cViewPr varScale="1">
        <p:scale>
          <a:sx n="100" d="100"/>
          <a:sy n="100" d="100"/>
        </p:scale>
        <p:origin x="1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B9D74E8-B478-4A09-9F3F-FF59CA7B830C}" type="datetimeFigureOut">
              <a:rPr lang="en-US" smtClean="0"/>
              <a:t>4/25/2024</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1513"/>
            <a:ext cx="5486400" cy="3668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1F6AB2F8-D07E-42CE-8FFF-EAD8639AD120}" type="slidenum">
              <a:rPr lang="en-US" smtClean="0"/>
              <a:t>‹#›</a:t>
            </a:fld>
            <a:endParaRPr lang="en-US"/>
          </a:p>
        </p:txBody>
      </p:sp>
    </p:spTree>
    <p:extLst>
      <p:ext uri="{BB962C8B-B14F-4D97-AF65-F5344CB8AC3E}">
        <p14:creationId xmlns:p14="http://schemas.microsoft.com/office/powerpoint/2010/main" val="295063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5B3AB-2036-4F57-E562-14D7CBE6FB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E2A046-2C5E-F7B3-3A2D-4BB4451FAE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3A252A-4782-0990-763F-62F44400F284}"/>
              </a:ext>
            </a:extLst>
          </p:cNvPr>
          <p:cNvSpPr>
            <a:spLocks noGrp="1"/>
          </p:cNvSpPr>
          <p:nvPr>
            <p:ph type="dt" sz="half" idx="10"/>
          </p:nvPr>
        </p:nvSpPr>
        <p:spPr/>
        <p:txBody>
          <a:bodyPr/>
          <a:lstStyle/>
          <a:p>
            <a:fld id="{4E7C9739-C8B9-4EA6-9225-70D31DC7DE69}" type="datetimeFigureOut">
              <a:rPr lang="en-US" smtClean="0"/>
              <a:t>4/25/2024</a:t>
            </a:fld>
            <a:endParaRPr lang="en-US"/>
          </a:p>
        </p:txBody>
      </p:sp>
      <p:sp>
        <p:nvSpPr>
          <p:cNvPr id="5" name="Footer Placeholder 4">
            <a:extLst>
              <a:ext uri="{FF2B5EF4-FFF2-40B4-BE49-F238E27FC236}">
                <a16:creationId xmlns:a16="http://schemas.microsoft.com/office/drawing/2014/main" id="{291616A8-A84B-0259-FE4F-23E97759CF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D2FFC0-3714-B29E-C96B-4E84A1E394AA}"/>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256139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1339F-0A1F-73D9-A116-166F5DC21D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2980B1-EC60-DB22-FBBE-6CE1ABF86F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EE680B-50F3-F88A-D667-329D266CDD61}"/>
              </a:ext>
            </a:extLst>
          </p:cNvPr>
          <p:cNvSpPr>
            <a:spLocks noGrp="1"/>
          </p:cNvSpPr>
          <p:nvPr>
            <p:ph type="dt" sz="half" idx="10"/>
          </p:nvPr>
        </p:nvSpPr>
        <p:spPr/>
        <p:txBody>
          <a:bodyPr/>
          <a:lstStyle/>
          <a:p>
            <a:fld id="{4E7C9739-C8B9-4EA6-9225-70D31DC7DE69}" type="datetimeFigureOut">
              <a:rPr lang="en-US" smtClean="0"/>
              <a:t>4/25/2024</a:t>
            </a:fld>
            <a:endParaRPr lang="en-US"/>
          </a:p>
        </p:txBody>
      </p:sp>
      <p:sp>
        <p:nvSpPr>
          <p:cNvPr id="5" name="Footer Placeholder 4">
            <a:extLst>
              <a:ext uri="{FF2B5EF4-FFF2-40B4-BE49-F238E27FC236}">
                <a16:creationId xmlns:a16="http://schemas.microsoft.com/office/drawing/2014/main" id="{3B75EAED-2C4D-0C58-40F0-AB376683E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8FD6A3-D6FA-5273-B86A-3CC8AC8C8A52}"/>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26571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2102E3-57C4-16EB-5D42-6F121A52A2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C1E18F-0B1B-3E87-5163-EB62A68E41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5DF206-02F7-0B3F-135F-8558EF405D10}"/>
              </a:ext>
            </a:extLst>
          </p:cNvPr>
          <p:cNvSpPr>
            <a:spLocks noGrp="1"/>
          </p:cNvSpPr>
          <p:nvPr>
            <p:ph type="dt" sz="half" idx="10"/>
          </p:nvPr>
        </p:nvSpPr>
        <p:spPr/>
        <p:txBody>
          <a:bodyPr/>
          <a:lstStyle/>
          <a:p>
            <a:fld id="{4E7C9739-C8B9-4EA6-9225-70D31DC7DE69}" type="datetimeFigureOut">
              <a:rPr lang="en-US" smtClean="0"/>
              <a:t>4/25/2024</a:t>
            </a:fld>
            <a:endParaRPr lang="en-US"/>
          </a:p>
        </p:txBody>
      </p:sp>
      <p:sp>
        <p:nvSpPr>
          <p:cNvPr id="5" name="Footer Placeholder 4">
            <a:extLst>
              <a:ext uri="{FF2B5EF4-FFF2-40B4-BE49-F238E27FC236}">
                <a16:creationId xmlns:a16="http://schemas.microsoft.com/office/drawing/2014/main" id="{F3CBEC5F-7005-2FBA-1C38-FCD548035C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7CC90-53B3-1623-200D-30E5CA18773A}"/>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2370497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8F2C2-544B-F5C8-A3ED-7FEA539D36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F1D407-E52A-E545-D7C0-B90AEA9B78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264ED5-6D87-9C09-8039-F7C064E3C0B0}"/>
              </a:ext>
            </a:extLst>
          </p:cNvPr>
          <p:cNvSpPr>
            <a:spLocks noGrp="1"/>
          </p:cNvSpPr>
          <p:nvPr>
            <p:ph type="dt" sz="half" idx="10"/>
          </p:nvPr>
        </p:nvSpPr>
        <p:spPr/>
        <p:txBody>
          <a:bodyPr/>
          <a:lstStyle/>
          <a:p>
            <a:fld id="{4E7C9739-C8B9-4EA6-9225-70D31DC7DE69}" type="datetimeFigureOut">
              <a:rPr lang="en-US" smtClean="0"/>
              <a:t>4/25/2024</a:t>
            </a:fld>
            <a:endParaRPr lang="en-US"/>
          </a:p>
        </p:txBody>
      </p:sp>
      <p:sp>
        <p:nvSpPr>
          <p:cNvPr id="5" name="Footer Placeholder 4">
            <a:extLst>
              <a:ext uri="{FF2B5EF4-FFF2-40B4-BE49-F238E27FC236}">
                <a16:creationId xmlns:a16="http://schemas.microsoft.com/office/drawing/2014/main" id="{A7E815ED-DF61-C277-7875-B0D58684E3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4C90A1-BF2C-686A-8F03-60849D7027C8}"/>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399816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CE648-439D-98B2-6B87-57AE8EEBA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5F17AA-EE34-70F1-BB58-59E80166811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89153F-0D33-BB30-7C25-42A79FB4D6F4}"/>
              </a:ext>
            </a:extLst>
          </p:cNvPr>
          <p:cNvSpPr>
            <a:spLocks noGrp="1"/>
          </p:cNvSpPr>
          <p:nvPr>
            <p:ph type="dt" sz="half" idx="10"/>
          </p:nvPr>
        </p:nvSpPr>
        <p:spPr/>
        <p:txBody>
          <a:bodyPr/>
          <a:lstStyle/>
          <a:p>
            <a:fld id="{4E7C9739-C8B9-4EA6-9225-70D31DC7DE69}" type="datetimeFigureOut">
              <a:rPr lang="en-US" smtClean="0"/>
              <a:t>4/25/2024</a:t>
            </a:fld>
            <a:endParaRPr lang="en-US"/>
          </a:p>
        </p:txBody>
      </p:sp>
      <p:sp>
        <p:nvSpPr>
          <p:cNvPr id="5" name="Footer Placeholder 4">
            <a:extLst>
              <a:ext uri="{FF2B5EF4-FFF2-40B4-BE49-F238E27FC236}">
                <a16:creationId xmlns:a16="http://schemas.microsoft.com/office/drawing/2014/main" id="{1B0A8675-7C08-72A4-752C-F1DC2C44CB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DE01E6-B675-4F9C-0234-60F22224466D}"/>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1728472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83D0E-E9C7-251F-F13A-7C660758B2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663040-A484-A505-AEA1-F5D419FAE6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E8143A-84A2-2D68-AAF2-6123B0133B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1F9AFB-EC41-B181-6AA7-2A74125577B8}"/>
              </a:ext>
            </a:extLst>
          </p:cNvPr>
          <p:cNvSpPr>
            <a:spLocks noGrp="1"/>
          </p:cNvSpPr>
          <p:nvPr>
            <p:ph type="dt" sz="half" idx="10"/>
          </p:nvPr>
        </p:nvSpPr>
        <p:spPr/>
        <p:txBody>
          <a:bodyPr/>
          <a:lstStyle/>
          <a:p>
            <a:fld id="{4E7C9739-C8B9-4EA6-9225-70D31DC7DE69}" type="datetimeFigureOut">
              <a:rPr lang="en-US" smtClean="0"/>
              <a:t>4/25/2024</a:t>
            </a:fld>
            <a:endParaRPr lang="en-US"/>
          </a:p>
        </p:txBody>
      </p:sp>
      <p:sp>
        <p:nvSpPr>
          <p:cNvPr id="6" name="Footer Placeholder 5">
            <a:extLst>
              <a:ext uri="{FF2B5EF4-FFF2-40B4-BE49-F238E27FC236}">
                <a16:creationId xmlns:a16="http://schemas.microsoft.com/office/drawing/2014/main" id="{3FB55EE3-D424-4EE9-565D-B2DB19B9A9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582F5A-7368-EBCC-A00C-4D83B36E281B}"/>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351256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8C270-C931-6F69-6FF1-4080AD7B59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70EF4B-A5C0-1A54-FE20-454269F427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07DAD7-F29C-E8DE-C239-B16F86FBD8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BEE733-C93E-2308-145D-DB6F8C0D9E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96BFFA-5FD4-4196-BE46-75424846C0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B71419-65FB-CEBC-AA6C-5B66FD74B3BF}"/>
              </a:ext>
            </a:extLst>
          </p:cNvPr>
          <p:cNvSpPr>
            <a:spLocks noGrp="1"/>
          </p:cNvSpPr>
          <p:nvPr>
            <p:ph type="dt" sz="half" idx="10"/>
          </p:nvPr>
        </p:nvSpPr>
        <p:spPr/>
        <p:txBody>
          <a:bodyPr/>
          <a:lstStyle/>
          <a:p>
            <a:fld id="{4E7C9739-C8B9-4EA6-9225-70D31DC7DE69}" type="datetimeFigureOut">
              <a:rPr lang="en-US" smtClean="0"/>
              <a:t>4/25/2024</a:t>
            </a:fld>
            <a:endParaRPr lang="en-US"/>
          </a:p>
        </p:txBody>
      </p:sp>
      <p:sp>
        <p:nvSpPr>
          <p:cNvPr id="8" name="Footer Placeholder 7">
            <a:extLst>
              <a:ext uri="{FF2B5EF4-FFF2-40B4-BE49-F238E27FC236}">
                <a16:creationId xmlns:a16="http://schemas.microsoft.com/office/drawing/2014/main" id="{BAF21791-13F5-D2CC-4201-03BA60B584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EDF832-71CC-2251-50DC-B506101266A9}"/>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4498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E30B-6271-A0EA-D8B2-6271C653D0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8C691A-03B4-BE3C-98F7-0EB963EF45EF}"/>
              </a:ext>
            </a:extLst>
          </p:cNvPr>
          <p:cNvSpPr>
            <a:spLocks noGrp="1"/>
          </p:cNvSpPr>
          <p:nvPr>
            <p:ph type="dt" sz="half" idx="10"/>
          </p:nvPr>
        </p:nvSpPr>
        <p:spPr/>
        <p:txBody>
          <a:bodyPr/>
          <a:lstStyle/>
          <a:p>
            <a:fld id="{4E7C9739-C8B9-4EA6-9225-70D31DC7DE69}" type="datetimeFigureOut">
              <a:rPr lang="en-US" smtClean="0"/>
              <a:t>4/25/2024</a:t>
            </a:fld>
            <a:endParaRPr lang="en-US"/>
          </a:p>
        </p:txBody>
      </p:sp>
      <p:sp>
        <p:nvSpPr>
          <p:cNvPr id="4" name="Footer Placeholder 3">
            <a:extLst>
              <a:ext uri="{FF2B5EF4-FFF2-40B4-BE49-F238E27FC236}">
                <a16:creationId xmlns:a16="http://schemas.microsoft.com/office/drawing/2014/main" id="{6DB84327-2CBB-7548-0BA1-DBF27F9E7A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DFE86E-94D5-9EF5-D8FE-D53C83C4F713}"/>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334803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FDE1DD-7A5B-2C0D-A9B4-234C6357FC6D}"/>
              </a:ext>
            </a:extLst>
          </p:cNvPr>
          <p:cNvSpPr>
            <a:spLocks noGrp="1"/>
          </p:cNvSpPr>
          <p:nvPr>
            <p:ph type="dt" sz="half" idx="10"/>
          </p:nvPr>
        </p:nvSpPr>
        <p:spPr/>
        <p:txBody>
          <a:bodyPr/>
          <a:lstStyle/>
          <a:p>
            <a:fld id="{4E7C9739-C8B9-4EA6-9225-70D31DC7DE69}" type="datetimeFigureOut">
              <a:rPr lang="en-US" smtClean="0"/>
              <a:t>4/25/2024</a:t>
            </a:fld>
            <a:endParaRPr lang="en-US"/>
          </a:p>
        </p:txBody>
      </p:sp>
      <p:sp>
        <p:nvSpPr>
          <p:cNvPr id="3" name="Footer Placeholder 2">
            <a:extLst>
              <a:ext uri="{FF2B5EF4-FFF2-40B4-BE49-F238E27FC236}">
                <a16:creationId xmlns:a16="http://schemas.microsoft.com/office/drawing/2014/main" id="{59349C1D-0CB6-C275-98B2-72B7FD66D7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FB1A9E-0415-8721-E458-0BA7D6AF436A}"/>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1867583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066C-6D79-6E5C-B966-2ED949DBC3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935EFE-59B1-0639-1A42-E0C368A4FA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F985A0-5F3A-EBF6-D0CD-5212F1BF12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4FC162-0575-8D37-E349-506A9729F14D}"/>
              </a:ext>
            </a:extLst>
          </p:cNvPr>
          <p:cNvSpPr>
            <a:spLocks noGrp="1"/>
          </p:cNvSpPr>
          <p:nvPr>
            <p:ph type="dt" sz="half" idx="10"/>
          </p:nvPr>
        </p:nvSpPr>
        <p:spPr/>
        <p:txBody>
          <a:bodyPr/>
          <a:lstStyle/>
          <a:p>
            <a:fld id="{4E7C9739-C8B9-4EA6-9225-70D31DC7DE69}" type="datetimeFigureOut">
              <a:rPr lang="en-US" smtClean="0"/>
              <a:t>4/25/2024</a:t>
            </a:fld>
            <a:endParaRPr lang="en-US"/>
          </a:p>
        </p:txBody>
      </p:sp>
      <p:sp>
        <p:nvSpPr>
          <p:cNvPr id="6" name="Footer Placeholder 5">
            <a:extLst>
              <a:ext uri="{FF2B5EF4-FFF2-40B4-BE49-F238E27FC236}">
                <a16:creationId xmlns:a16="http://schemas.microsoft.com/office/drawing/2014/main" id="{444E2A9C-DF7F-CDD3-CB10-111822E5D0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25E4B7-A973-6F6D-A52A-33C278D2719C}"/>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82248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6E395-C054-4F49-871C-CA18BEA0E4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A6C0CB-939C-FEEC-C1AF-68D76063E1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513F09-268D-87EA-A25F-75D72E975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31A5ED-8150-6C4D-2F5B-BE44069A0112}"/>
              </a:ext>
            </a:extLst>
          </p:cNvPr>
          <p:cNvSpPr>
            <a:spLocks noGrp="1"/>
          </p:cNvSpPr>
          <p:nvPr>
            <p:ph type="dt" sz="half" idx="10"/>
          </p:nvPr>
        </p:nvSpPr>
        <p:spPr/>
        <p:txBody>
          <a:bodyPr/>
          <a:lstStyle/>
          <a:p>
            <a:fld id="{4E7C9739-C8B9-4EA6-9225-70D31DC7DE69}" type="datetimeFigureOut">
              <a:rPr lang="en-US" smtClean="0"/>
              <a:t>4/25/2024</a:t>
            </a:fld>
            <a:endParaRPr lang="en-US"/>
          </a:p>
        </p:txBody>
      </p:sp>
      <p:sp>
        <p:nvSpPr>
          <p:cNvPr id="6" name="Footer Placeholder 5">
            <a:extLst>
              <a:ext uri="{FF2B5EF4-FFF2-40B4-BE49-F238E27FC236}">
                <a16:creationId xmlns:a16="http://schemas.microsoft.com/office/drawing/2014/main" id="{5A4B7BAF-9966-D53A-17CF-FCE2FD4403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C658D4-0EF6-5932-EE2B-FD6247F49A9A}"/>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3085987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CA9E8-34A6-6866-AAA7-3E6377FA47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EF8CE6-A49C-A3AE-DEF6-AB49C55E19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C907B1-98BB-E9E8-9A2F-AFCE780097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E7C9739-C8B9-4EA6-9225-70D31DC7DE69}" type="datetimeFigureOut">
              <a:rPr lang="en-US" smtClean="0"/>
              <a:t>4/25/2024</a:t>
            </a:fld>
            <a:endParaRPr lang="en-US"/>
          </a:p>
        </p:txBody>
      </p:sp>
      <p:sp>
        <p:nvSpPr>
          <p:cNvPr id="5" name="Footer Placeholder 4">
            <a:extLst>
              <a:ext uri="{FF2B5EF4-FFF2-40B4-BE49-F238E27FC236}">
                <a16:creationId xmlns:a16="http://schemas.microsoft.com/office/drawing/2014/main" id="{6FD343C9-537F-651D-646C-267ED20711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F89A147-5DF8-FEC2-610A-E0391D3FF3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97F1A1B-FFE9-44CA-A021-03CB956CDBA5}" type="slidenum">
              <a:rPr lang="en-US" smtClean="0"/>
              <a:t>‹#›</a:t>
            </a:fld>
            <a:endParaRPr lang="en-US"/>
          </a:p>
        </p:txBody>
      </p:sp>
    </p:spTree>
    <p:extLst>
      <p:ext uri="{BB962C8B-B14F-4D97-AF65-F5344CB8AC3E}">
        <p14:creationId xmlns:p14="http://schemas.microsoft.com/office/powerpoint/2010/main" val="154584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A9A99AC-AD1B-8FB6-2C70-2536900D3CB1}"/>
              </a:ext>
            </a:extLst>
          </p:cNvPr>
          <p:cNvGraphicFramePr>
            <a:graphicFrameLocks noGrp="1"/>
          </p:cNvGraphicFramePr>
          <p:nvPr>
            <p:extLst>
              <p:ext uri="{D42A27DB-BD31-4B8C-83A1-F6EECF244321}">
                <p14:modId xmlns:p14="http://schemas.microsoft.com/office/powerpoint/2010/main" val="286587113"/>
              </p:ext>
            </p:extLst>
          </p:nvPr>
        </p:nvGraphicFramePr>
        <p:xfrm>
          <a:off x="-1" y="0"/>
          <a:ext cx="12296775" cy="5354606"/>
        </p:xfrm>
        <a:graphic>
          <a:graphicData uri="http://schemas.openxmlformats.org/drawingml/2006/table">
            <a:tbl>
              <a:tblPr firstRow="1" firstCol="1" bandRow="1">
                <a:tableStyleId>{BC89EF96-8CEA-46FF-86C4-4CE0E7609802}</a:tableStyleId>
              </a:tblPr>
              <a:tblGrid>
                <a:gridCol w="457201">
                  <a:extLst>
                    <a:ext uri="{9D8B030D-6E8A-4147-A177-3AD203B41FA5}">
                      <a16:colId xmlns:a16="http://schemas.microsoft.com/office/drawing/2014/main" val="1702414196"/>
                    </a:ext>
                  </a:extLst>
                </a:gridCol>
                <a:gridCol w="5817247">
                  <a:extLst>
                    <a:ext uri="{9D8B030D-6E8A-4147-A177-3AD203B41FA5}">
                      <a16:colId xmlns:a16="http://schemas.microsoft.com/office/drawing/2014/main" val="3515432576"/>
                    </a:ext>
                  </a:extLst>
                </a:gridCol>
                <a:gridCol w="6022327">
                  <a:extLst>
                    <a:ext uri="{9D8B030D-6E8A-4147-A177-3AD203B41FA5}">
                      <a16:colId xmlns:a16="http://schemas.microsoft.com/office/drawing/2014/main" val="1028836579"/>
                    </a:ext>
                  </a:extLst>
                </a:gridCol>
              </a:tblGrid>
              <a:tr h="580591">
                <a:tc>
                  <a:txBody>
                    <a:bodyPr/>
                    <a:lstStyle/>
                    <a:p>
                      <a:pPr marL="0" marR="0">
                        <a:lnSpc>
                          <a:spcPct val="115000"/>
                        </a:lnSpc>
                        <a:spcBef>
                          <a:spcPts val="0"/>
                        </a:spcBef>
                        <a:spcAft>
                          <a:spcPts val="0"/>
                        </a:spcAft>
                      </a:pPr>
                      <a:r>
                        <a:rPr lang="en-US" sz="1200" kern="100" dirty="0">
                          <a:solidFill>
                            <a:schemeClr val="tx2">
                              <a:lumMod val="90000"/>
                              <a:lumOff val="10000"/>
                            </a:schemeClr>
                          </a:solidFill>
                          <a:effectLst/>
                        </a:rPr>
                        <a:t>√</a:t>
                      </a: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gn="ctr">
                        <a:lnSpc>
                          <a:spcPct val="115000"/>
                        </a:lnSpc>
                        <a:spcBef>
                          <a:spcPts val="0"/>
                        </a:spcBef>
                        <a:spcAft>
                          <a:spcPts val="0"/>
                        </a:spcAft>
                      </a:pPr>
                      <a:r>
                        <a:rPr lang="en-US" sz="1600" kern="100" dirty="0">
                          <a:solidFill>
                            <a:schemeClr val="tx2">
                              <a:lumMod val="90000"/>
                              <a:lumOff val="10000"/>
                            </a:schemeClr>
                          </a:solidFill>
                          <a:effectLst/>
                        </a:rPr>
                        <a:t>CHECK MARK AN AILMENT OR AREA OF HEALTH TO IMPROVE</a:t>
                      </a:r>
                    </a:p>
                    <a:p>
                      <a:pPr marL="0" marR="0">
                        <a:lnSpc>
                          <a:spcPct val="115000"/>
                        </a:lnSpc>
                        <a:spcBef>
                          <a:spcPts val="0"/>
                        </a:spcBef>
                        <a:spcAft>
                          <a:spcPts val="0"/>
                        </a:spcAft>
                      </a:pPr>
                      <a:r>
                        <a:rPr lang="en-US" sz="1000" kern="100" dirty="0">
                          <a:solidFill>
                            <a:schemeClr val="tx2">
                              <a:lumMod val="90000"/>
                              <a:lumOff val="10000"/>
                            </a:schemeClr>
                          </a:solidFill>
                          <a:effectLst/>
                        </a:rPr>
                        <a:t>  </a:t>
                      </a:r>
                      <a:endParaRPr lang="en-US" sz="10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gn="ctr">
                        <a:lnSpc>
                          <a:spcPct val="115000"/>
                        </a:lnSpc>
                        <a:spcBef>
                          <a:spcPts val="0"/>
                        </a:spcBef>
                        <a:spcAft>
                          <a:spcPts val="0"/>
                        </a:spcAft>
                      </a:pPr>
                      <a:r>
                        <a:rPr lang="en-US" sz="1600" kern="100" dirty="0">
                          <a:solidFill>
                            <a:schemeClr val="tx2">
                              <a:lumMod val="90000"/>
                              <a:lumOff val="10000"/>
                            </a:schemeClr>
                          </a:solidFill>
                          <a:effectLst/>
                        </a:rPr>
                        <a:t>PRODUCTS WITH POTENTIAL BENEFICIAL INGREDIENTS</a:t>
                      </a:r>
                      <a:endParaRPr lang="en-US" sz="16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extLst>
                  <a:ext uri="{0D108BD9-81ED-4DB2-BD59-A6C34878D82A}">
                    <a16:rowId xmlns:a16="http://schemas.microsoft.com/office/drawing/2014/main" val="3331228863"/>
                  </a:ext>
                </a:extLst>
              </a:tr>
              <a:tr h="277325">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nSpc>
                          <a:spcPct val="115000"/>
                        </a:lnSpc>
                        <a:spcBef>
                          <a:spcPts val="0"/>
                        </a:spcBef>
                        <a:spcAft>
                          <a:spcPts val="0"/>
                        </a:spcAft>
                      </a:pPr>
                      <a:r>
                        <a:rPr lang="en-US" sz="1600" b="0" kern="100" dirty="0">
                          <a:solidFill>
                            <a:schemeClr val="tx1"/>
                          </a:solidFill>
                          <a:effectLst/>
                        </a:rPr>
                        <a:t> </a:t>
                      </a:r>
                      <a:r>
                        <a:rPr lang="en-US" sz="1400" b="1" kern="100" dirty="0">
                          <a:solidFill>
                            <a:schemeClr val="tx1"/>
                          </a:solidFill>
                          <a:effectLst/>
                        </a:rPr>
                        <a:t>GENERAL HEALTH VITAMINS/MINERALS </a:t>
                      </a:r>
                      <a:r>
                        <a:rPr lang="en-US" sz="1200" b="1" kern="100" dirty="0">
                          <a:solidFill>
                            <a:schemeClr val="tx1"/>
                          </a:solidFill>
                          <a:effectLst/>
                        </a:rPr>
                        <a:t>(Energy / Gut Health / Sleep)</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nSpc>
                          <a:spcPct val="115000"/>
                        </a:lnSpc>
                        <a:spcBef>
                          <a:spcPts val="0"/>
                        </a:spcBef>
                        <a:spcAft>
                          <a:spcPts val="0"/>
                        </a:spcAft>
                      </a:pPr>
                      <a:r>
                        <a:rPr lang="en-US" sz="1400" b="1" kern="100" dirty="0">
                          <a:solidFill>
                            <a:srgbClr val="0070C0"/>
                          </a:solidFill>
                          <a:effectLst/>
                        </a:rPr>
                        <a:t>ELEV8 / ACCELER8/ ACCELER8 SLEEP (in combo pack)</a:t>
                      </a:r>
                      <a:endParaRPr lang="en-US" sz="14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extLst>
                  <a:ext uri="{0D108BD9-81ED-4DB2-BD59-A6C34878D82A}">
                    <a16:rowId xmlns:a16="http://schemas.microsoft.com/office/drawing/2014/main" val="4229318130"/>
                  </a:ext>
                </a:extLst>
              </a:tr>
              <a:tr h="20032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nSpc>
                          <a:spcPct val="115000"/>
                        </a:lnSpc>
                        <a:spcBef>
                          <a:spcPts val="0"/>
                        </a:spcBef>
                        <a:spcAft>
                          <a:spcPts val="0"/>
                        </a:spcAft>
                      </a:pPr>
                      <a:endParaRPr lang="en-US" sz="1000" b="1" kern="100" dirty="0">
                        <a:solidFill>
                          <a:srgbClr val="0070C0"/>
                        </a:solidFill>
                        <a:effectLst/>
                      </a:endParaRPr>
                    </a:p>
                  </a:txBody>
                  <a:tcPr marL="51293" marR="51293" marT="0" marB="0"/>
                </a:tc>
                <a:extLst>
                  <a:ext uri="{0D108BD9-81ED-4DB2-BD59-A6C34878D82A}">
                    <a16:rowId xmlns:a16="http://schemas.microsoft.com/office/drawing/2014/main" val="2754917097"/>
                  </a:ext>
                </a:extLst>
              </a:tr>
              <a:tr h="83802">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WEIGHT MANAGEMENT / FAT LOSS/ DETOX</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DRINK 2 SHRINK </a:t>
                      </a:r>
                      <a:r>
                        <a:rPr lang="en-US" sz="1200" b="1" kern="100" dirty="0">
                          <a:solidFill>
                            <a:schemeClr val="accent6"/>
                          </a:solidFill>
                          <a:effectLst/>
                        </a:rPr>
                        <a:t>OR</a:t>
                      </a:r>
                      <a:r>
                        <a:rPr lang="en-US" sz="1200" b="1" kern="100" dirty="0">
                          <a:solidFill>
                            <a:schemeClr val="tx1"/>
                          </a:solidFill>
                          <a:effectLst/>
                        </a:rPr>
                        <a:t> W8 MAGIC CHEWS </a:t>
                      </a:r>
                      <a:r>
                        <a:rPr lang="en-US" sz="1200" b="1" kern="100" dirty="0">
                          <a:solidFill>
                            <a:schemeClr val="accent6"/>
                          </a:solidFill>
                          <a:effectLst/>
                        </a:rPr>
                        <a:t>OR</a:t>
                      </a:r>
                      <a:r>
                        <a:rPr lang="en-US" sz="1200" b="1" kern="100" dirty="0">
                          <a:solidFill>
                            <a:schemeClr val="tx1"/>
                          </a:solidFill>
                          <a:effectLst/>
                        </a:rPr>
                        <a:t> BLUE TEA </a:t>
                      </a:r>
                      <a:r>
                        <a:rPr lang="en-US" sz="1200" b="1" kern="100" dirty="0">
                          <a:solidFill>
                            <a:schemeClr val="accent6"/>
                          </a:solidFill>
                          <a:effectLst/>
                        </a:rPr>
                        <a:t>OR </a:t>
                      </a:r>
                      <a:r>
                        <a:rPr lang="en-US" sz="1200" b="1" kern="100" dirty="0">
                          <a:solidFill>
                            <a:srgbClr val="0070C0"/>
                          </a:solidFill>
                          <a:effectLst/>
                        </a:rPr>
                        <a:t>ELEV8/ACCL/SLEEP </a:t>
                      </a:r>
                      <a:r>
                        <a:rPr lang="en-US" sz="800" b="1" kern="100" dirty="0">
                          <a:solidFill>
                            <a:srgbClr val="0070C0"/>
                          </a:solidFill>
                          <a:effectLst/>
                        </a:rPr>
                        <a:t>(combo pk)</a:t>
                      </a:r>
                    </a:p>
                  </a:txBody>
                  <a:tcPr marL="51293" marR="51293" marT="0" marB="0"/>
                </a:tc>
                <a:extLst>
                  <a:ext uri="{0D108BD9-81ED-4DB2-BD59-A6C34878D82A}">
                    <a16:rowId xmlns:a16="http://schemas.microsoft.com/office/drawing/2014/main" val="3984469150"/>
                  </a:ext>
                </a:extLst>
              </a:tr>
              <a:tr h="0">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PAIN, INFLAMMATION, ARTHRITIS, JOINTS, GOUT, SWELLING, HEALING</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REGENER8 TURMERIC  </a:t>
                      </a:r>
                      <a:r>
                        <a:rPr lang="en-US" sz="1200" b="1" kern="100" dirty="0">
                          <a:solidFill>
                            <a:schemeClr val="accent6"/>
                          </a:solidFill>
                          <a:effectLst/>
                        </a:rPr>
                        <a:t>OR</a:t>
                      </a:r>
                      <a:r>
                        <a:rPr lang="en-US" sz="1200" b="1" kern="100" dirty="0">
                          <a:solidFill>
                            <a:schemeClr val="tx1"/>
                          </a:solidFill>
                          <a:effectLst/>
                        </a:rPr>
                        <a:t>  ALLEVI8 RELIEF PATCH </a:t>
                      </a:r>
                      <a:r>
                        <a:rPr lang="en-US" sz="1200" b="1" kern="100" dirty="0">
                          <a:solidFill>
                            <a:schemeClr val="accent6"/>
                          </a:solidFill>
                          <a:effectLst/>
                        </a:rPr>
                        <a:t>OR </a:t>
                      </a:r>
                      <a:r>
                        <a:rPr lang="en-US" sz="1200" b="1" kern="100" dirty="0">
                          <a:solidFill>
                            <a:schemeClr val="tx1"/>
                          </a:solidFill>
                          <a:effectLst/>
                        </a:rPr>
                        <a:t>GR8-GREENS </a:t>
                      </a:r>
                      <a:r>
                        <a:rPr lang="en-US" sz="1200" b="1" kern="100" dirty="0">
                          <a:solidFill>
                            <a:schemeClr val="accent6"/>
                          </a:solidFill>
                          <a:effectLst/>
                        </a:rPr>
                        <a:t>OR </a:t>
                      </a:r>
                      <a:r>
                        <a:rPr lang="en-US" sz="1200" b="1" kern="100" dirty="0">
                          <a:solidFill>
                            <a:schemeClr val="tx1"/>
                          </a:solidFill>
                          <a:effectLst/>
                        </a:rPr>
                        <a:t>B- IMMUNE</a:t>
                      </a:r>
                      <a:endParaRPr lang="en-US" sz="900" b="1" kern="100" dirty="0">
                        <a:solidFill>
                          <a:schemeClr val="tx1"/>
                        </a:solidFill>
                        <a:effectLst/>
                      </a:endParaRPr>
                    </a:p>
                  </a:txBody>
                  <a:tcPr marL="51293" marR="51293" marT="0" marB="0"/>
                </a:tc>
                <a:extLst>
                  <a:ext uri="{0D108BD9-81ED-4DB2-BD59-A6C34878D82A}">
                    <a16:rowId xmlns:a16="http://schemas.microsoft.com/office/drawing/2014/main" val="394567916"/>
                  </a:ext>
                </a:extLst>
              </a:tr>
              <a:tr h="274455">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ALLERGIES /IMMUNE SYSTEM </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B-IMMUNE  </a:t>
                      </a:r>
                      <a:r>
                        <a:rPr lang="en-US" sz="1200" b="1" kern="100" dirty="0">
                          <a:solidFill>
                            <a:schemeClr val="accent6"/>
                          </a:solidFill>
                          <a:effectLst/>
                        </a:rPr>
                        <a:t>OR</a:t>
                      </a:r>
                      <a:r>
                        <a:rPr lang="en-US" sz="1200" b="1" kern="100" dirty="0">
                          <a:solidFill>
                            <a:schemeClr val="tx1"/>
                          </a:solidFill>
                          <a:effectLst/>
                        </a:rPr>
                        <a:t>  </a:t>
                      </a:r>
                      <a:r>
                        <a:rPr lang="en-US" sz="1200" b="1" kern="100" dirty="0">
                          <a:solidFill>
                            <a:srgbClr val="0070C0"/>
                          </a:solidFill>
                          <a:effectLst/>
                        </a:rPr>
                        <a:t>ELEV8 / ACCELER8/ ACCELER8 SLEEP </a:t>
                      </a:r>
                      <a:r>
                        <a:rPr lang="en-US" sz="1100" b="1" kern="100" dirty="0">
                          <a:solidFill>
                            <a:srgbClr val="0070C0"/>
                          </a:solidFill>
                          <a:effectLst/>
                        </a:rPr>
                        <a:t>(in combo pack) </a:t>
                      </a:r>
                    </a:p>
                  </a:txBody>
                  <a:tcPr marL="51293" marR="51293" marT="0" marB="0"/>
                </a:tc>
                <a:extLst>
                  <a:ext uri="{0D108BD9-81ED-4DB2-BD59-A6C34878D82A}">
                    <a16:rowId xmlns:a16="http://schemas.microsoft.com/office/drawing/2014/main" val="3088174813"/>
                  </a:ext>
                </a:extLst>
              </a:tr>
              <a:tr h="43898">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BEAUTY CARE AND ANTI AGING FOR SKIN/HAIR/NAILS/EYES/WRINKELS</a:t>
                      </a: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REJUVEN8 SKIN CARE </a:t>
                      </a:r>
                      <a:r>
                        <a:rPr lang="en-US" sz="1200" b="1" kern="100" dirty="0">
                          <a:solidFill>
                            <a:schemeClr val="accent6"/>
                          </a:solidFill>
                          <a:effectLst/>
                        </a:rPr>
                        <a:t>OR </a:t>
                      </a:r>
                      <a:r>
                        <a:rPr lang="en-US" sz="1200" b="1" kern="100" dirty="0">
                          <a:solidFill>
                            <a:schemeClr val="tx1"/>
                          </a:solidFill>
                          <a:effectLst/>
                        </a:rPr>
                        <a:t>REGENER8 COLLAGEN CHI </a:t>
                      </a:r>
                      <a:r>
                        <a:rPr lang="en-US" sz="1200" b="1" kern="100" dirty="0">
                          <a:solidFill>
                            <a:schemeClr val="accent6"/>
                          </a:solidFill>
                          <a:effectLst/>
                        </a:rPr>
                        <a:t>OR</a:t>
                      </a:r>
                      <a:r>
                        <a:rPr lang="en-US" sz="1200" b="1" kern="100" dirty="0">
                          <a:solidFill>
                            <a:schemeClr val="tx1"/>
                          </a:solidFill>
                          <a:effectLst/>
                        </a:rPr>
                        <a:t>  COLLAGEN DRINK </a:t>
                      </a:r>
                    </a:p>
                  </a:txBody>
                  <a:tcPr marL="51293" marR="51293" marT="0" marB="0"/>
                </a:tc>
                <a:extLst>
                  <a:ext uri="{0D108BD9-81ED-4DB2-BD59-A6C34878D82A}">
                    <a16:rowId xmlns:a16="http://schemas.microsoft.com/office/drawing/2014/main" val="4060621859"/>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ENERGY/ REDUCE FOOD CRAVINGS</a:t>
                      </a:r>
                    </a:p>
                  </a:txBody>
                  <a:tcPr marL="51293" marR="51293" marT="0" marB="0"/>
                </a:tc>
                <a:tc>
                  <a:txBody>
                    <a:bodyPr/>
                    <a:lstStyle/>
                    <a:p>
                      <a:pPr marL="0" marR="0">
                        <a:lnSpc>
                          <a:spcPct val="115000"/>
                        </a:lnSpc>
                        <a:spcBef>
                          <a:spcPts val="0"/>
                        </a:spcBef>
                        <a:spcAft>
                          <a:spcPts val="0"/>
                        </a:spcAft>
                      </a:pPr>
                      <a:r>
                        <a:rPr lang="en-US" sz="1200" b="1" kern="100" dirty="0">
                          <a:solidFill>
                            <a:schemeClr val="tx1"/>
                          </a:solidFill>
                          <a:effectLst/>
                        </a:rPr>
                        <a:t>NUTRI-NRG DRINK </a:t>
                      </a:r>
                      <a:r>
                        <a:rPr lang="en-US" sz="1200" b="1" kern="100" dirty="0">
                          <a:solidFill>
                            <a:schemeClr val="accent6"/>
                          </a:solidFill>
                          <a:effectLst/>
                        </a:rPr>
                        <a:t>OR</a:t>
                      </a:r>
                      <a:r>
                        <a:rPr lang="en-US" sz="1200" b="1" kern="100" dirty="0">
                          <a:solidFill>
                            <a:schemeClr val="tx1"/>
                          </a:solidFill>
                          <a:effectLst/>
                        </a:rPr>
                        <a:t> ELEV8</a:t>
                      </a:r>
                      <a:r>
                        <a:rPr lang="en-US" sz="1200" b="1" kern="100" dirty="0">
                          <a:solidFill>
                            <a:srgbClr val="0070C0"/>
                          </a:solidFill>
                          <a:effectLst/>
                        </a:rPr>
                        <a:t> </a:t>
                      </a:r>
                      <a:r>
                        <a:rPr lang="en-US" sz="1200" b="1" kern="100" dirty="0">
                          <a:solidFill>
                            <a:schemeClr val="accent6"/>
                          </a:solidFill>
                          <a:effectLst/>
                        </a:rPr>
                        <a:t>OR</a:t>
                      </a:r>
                      <a:r>
                        <a:rPr lang="en-US" sz="1200" b="1" kern="100" dirty="0">
                          <a:solidFill>
                            <a:srgbClr val="0070C0"/>
                          </a:solidFill>
                          <a:effectLst/>
                        </a:rPr>
                        <a:t> ELEV8/ACCLER8/ACCELER8 SLEEP </a:t>
                      </a:r>
                      <a:r>
                        <a:rPr lang="en-US" sz="1100" b="1" kern="100" dirty="0">
                          <a:solidFill>
                            <a:srgbClr val="0070C0"/>
                          </a:solidFill>
                          <a:effectLst/>
                        </a:rPr>
                        <a:t>(in combo pack)</a:t>
                      </a:r>
                    </a:p>
                    <a:p>
                      <a:pPr marL="0" marR="0">
                        <a:lnSpc>
                          <a:spcPct val="115000"/>
                        </a:lnSpc>
                        <a:spcBef>
                          <a:spcPts val="0"/>
                        </a:spcBef>
                        <a:spcAft>
                          <a:spcPts val="0"/>
                        </a:spcAft>
                      </a:pPr>
                      <a:r>
                        <a:rPr lang="en-US" sz="800" b="1" u="sng" kern="100" dirty="0">
                          <a:solidFill>
                            <a:schemeClr val="tx2">
                              <a:lumMod val="90000"/>
                              <a:lumOff val="10000"/>
                            </a:schemeClr>
                          </a:solidFill>
                          <a:effectLst/>
                        </a:rPr>
                        <a:t>NUTINRG</a:t>
                      </a:r>
                      <a:r>
                        <a:rPr lang="en-US" sz="800" b="1" kern="100" dirty="0">
                          <a:solidFill>
                            <a:schemeClr val="tx2">
                              <a:lumMod val="90000"/>
                              <a:lumOff val="10000"/>
                            </a:schemeClr>
                          </a:solidFill>
                          <a:effectLst/>
                        </a:rPr>
                        <a:t>: </a:t>
                      </a:r>
                      <a:r>
                        <a:rPr lang="en-US" sz="800" b="1" u="sng" kern="100" dirty="0">
                          <a:solidFill>
                            <a:schemeClr val="tx2">
                              <a:lumMod val="90000"/>
                              <a:lumOff val="10000"/>
                            </a:schemeClr>
                          </a:solidFill>
                          <a:effectLst/>
                        </a:rPr>
                        <a:t>No</a:t>
                      </a:r>
                      <a:r>
                        <a:rPr lang="en-US" sz="800" b="1" kern="100" dirty="0">
                          <a:solidFill>
                            <a:schemeClr val="tx2">
                              <a:lumMod val="90000"/>
                              <a:lumOff val="10000"/>
                            </a:schemeClr>
                          </a:solidFill>
                          <a:effectLst/>
                        </a:rPr>
                        <a:t> sugar or caffeine </a:t>
                      </a:r>
                      <a:r>
                        <a:rPr lang="en-US" sz="800" b="1" kern="100" dirty="0">
                          <a:solidFill>
                            <a:schemeClr val="accent6"/>
                          </a:solidFill>
                          <a:effectLst/>
                        </a:rPr>
                        <a:t>OR</a:t>
                      </a:r>
                      <a:r>
                        <a:rPr lang="en-US" sz="800" b="1" kern="100" dirty="0">
                          <a:solidFill>
                            <a:schemeClr val="tx2">
                              <a:lumMod val="90000"/>
                              <a:lumOff val="10000"/>
                            </a:schemeClr>
                          </a:solidFill>
                          <a:effectLst/>
                        </a:rPr>
                        <a:t> ELEV8 </a:t>
                      </a:r>
                      <a:r>
                        <a:rPr lang="en-US" sz="800" b="1" u="sng" kern="100" dirty="0">
                          <a:solidFill>
                            <a:schemeClr val="tx2">
                              <a:lumMod val="90000"/>
                              <a:lumOff val="10000"/>
                            </a:schemeClr>
                          </a:solidFill>
                          <a:effectLst/>
                        </a:rPr>
                        <a:t>CAPSULE</a:t>
                      </a:r>
                      <a:r>
                        <a:rPr lang="en-US" sz="800" b="1" kern="100" dirty="0">
                          <a:solidFill>
                            <a:schemeClr val="tx2">
                              <a:lumMod val="90000"/>
                              <a:lumOff val="10000"/>
                            </a:schemeClr>
                          </a:solidFill>
                          <a:effectLst/>
                        </a:rPr>
                        <a:t>:150 mg of natural, plant caffeine </a:t>
                      </a:r>
                      <a:r>
                        <a:rPr lang="en-US" sz="800" b="1" kern="100" dirty="0">
                          <a:solidFill>
                            <a:schemeClr val="accent6"/>
                          </a:solidFill>
                          <a:effectLst/>
                        </a:rPr>
                        <a:t>OR </a:t>
                      </a:r>
                      <a:r>
                        <a:rPr lang="en-US" sz="800" b="1" kern="100" dirty="0">
                          <a:solidFill>
                            <a:schemeClr val="tx2">
                              <a:lumMod val="90000"/>
                              <a:lumOff val="10000"/>
                            </a:schemeClr>
                          </a:solidFill>
                          <a:effectLst/>
                        </a:rPr>
                        <a:t>ELEV8 </a:t>
                      </a:r>
                      <a:r>
                        <a:rPr lang="en-US" sz="800" b="1" u="sng" kern="100" dirty="0">
                          <a:solidFill>
                            <a:schemeClr val="tx2">
                              <a:lumMod val="90000"/>
                              <a:lumOff val="10000"/>
                            </a:schemeClr>
                          </a:solidFill>
                          <a:effectLst/>
                        </a:rPr>
                        <a:t>DRINK</a:t>
                      </a:r>
                      <a:r>
                        <a:rPr lang="en-US" sz="800" b="1" kern="100" dirty="0">
                          <a:solidFill>
                            <a:schemeClr val="tx2">
                              <a:lumMod val="90000"/>
                              <a:lumOff val="10000"/>
                            </a:schemeClr>
                          </a:solidFill>
                          <a:effectLst/>
                        </a:rPr>
                        <a:t>: 110 mg of natural caffeine </a:t>
                      </a:r>
                    </a:p>
                  </a:txBody>
                  <a:tcPr marL="51293" marR="51293" marT="0" marB="0"/>
                </a:tc>
                <a:extLst>
                  <a:ext uri="{0D108BD9-81ED-4DB2-BD59-A6C34878D82A}">
                    <a16:rowId xmlns:a16="http://schemas.microsoft.com/office/drawing/2014/main" val="3916272643"/>
                  </a:ext>
                </a:extLst>
              </a:tr>
              <a:tr h="223577">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nSpc>
                          <a:spcPct val="115000"/>
                        </a:lnSpc>
                        <a:spcBef>
                          <a:spcPts val="0"/>
                        </a:spcBef>
                        <a:spcAft>
                          <a:spcPts val="0"/>
                        </a:spcAft>
                      </a:pPr>
                      <a:endParaRPr lang="en-US" sz="1200" b="1" kern="100" dirty="0">
                        <a:solidFill>
                          <a:srgbClr val="0070C0"/>
                        </a:solidFill>
                        <a:effectLst/>
                      </a:endParaRPr>
                    </a:p>
                  </a:txBody>
                  <a:tcPr marL="51293" marR="51293" marT="0" marB="0"/>
                </a:tc>
                <a:extLst>
                  <a:ext uri="{0D108BD9-81ED-4DB2-BD59-A6C34878D82A}">
                    <a16:rowId xmlns:a16="http://schemas.microsoft.com/office/drawing/2014/main" val="3210704369"/>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HIGH BLOOD PRESSURE/COLESTEROL</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B-CARDIO</a:t>
                      </a:r>
                      <a:r>
                        <a:rPr lang="en-US" sz="1200" b="1" kern="100" dirty="0">
                          <a:solidFill>
                            <a:schemeClr val="accent6"/>
                          </a:solidFill>
                          <a:effectLst/>
                        </a:rPr>
                        <a:t> OR </a:t>
                      </a:r>
                      <a:r>
                        <a:rPr lang="en-US" sz="1200" b="1" kern="100" dirty="0">
                          <a:solidFill>
                            <a:schemeClr val="tx1"/>
                          </a:solidFill>
                          <a:effectLst/>
                        </a:rPr>
                        <a:t>B-IMMUNE</a:t>
                      </a:r>
                      <a:r>
                        <a:rPr lang="en-US" sz="1200" b="1" kern="100" dirty="0">
                          <a:solidFill>
                            <a:schemeClr val="accent6"/>
                          </a:solidFill>
                          <a:effectLst/>
                        </a:rPr>
                        <a:t> OR </a:t>
                      </a:r>
                      <a:r>
                        <a:rPr lang="en-US" sz="1200" b="1" kern="100" dirty="0">
                          <a:solidFill>
                            <a:schemeClr val="tx1"/>
                          </a:solidFill>
                          <a:effectLst/>
                        </a:rPr>
                        <a:t>GR8 GREENS </a:t>
                      </a:r>
                      <a:r>
                        <a:rPr lang="en-US" sz="1200" b="1" kern="100" dirty="0">
                          <a:solidFill>
                            <a:srgbClr val="00B050"/>
                          </a:solidFill>
                          <a:effectLst/>
                        </a:rPr>
                        <a:t>OR</a:t>
                      </a:r>
                      <a:r>
                        <a:rPr lang="en-US" sz="1200" b="1" kern="100" dirty="0">
                          <a:solidFill>
                            <a:schemeClr val="tx1"/>
                          </a:solidFill>
                          <a:effectLst/>
                        </a:rPr>
                        <a:t> </a:t>
                      </a:r>
                      <a:r>
                        <a:rPr lang="en-US" sz="1200" b="1" kern="100" dirty="0">
                          <a:solidFill>
                            <a:srgbClr val="0070C0"/>
                          </a:solidFill>
                          <a:effectLst/>
                        </a:rPr>
                        <a:t>ELEV8 &amp; ACCELER8 </a:t>
                      </a:r>
                      <a:r>
                        <a:rPr lang="en-US" sz="1100" b="1" kern="100" dirty="0">
                          <a:solidFill>
                            <a:srgbClr val="0070C0"/>
                          </a:solidFill>
                          <a:effectLst/>
                        </a:rPr>
                        <a:t>(in combo pack)</a:t>
                      </a:r>
                    </a:p>
                  </a:txBody>
                  <a:tcPr marL="51293" marR="51293" marT="0" marB="0"/>
                </a:tc>
                <a:extLst>
                  <a:ext uri="{0D108BD9-81ED-4DB2-BD59-A6C34878D82A}">
                    <a16:rowId xmlns:a16="http://schemas.microsoft.com/office/drawing/2014/main" val="2379863630"/>
                  </a:ext>
                </a:extLst>
              </a:tr>
              <a:tr h="213585">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HEART/CARDIOVASCULAR/CIRCULATION</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B-CARDIO </a:t>
                      </a:r>
                      <a:r>
                        <a:rPr lang="en-US" sz="1200" b="1" kern="100" dirty="0">
                          <a:solidFill>
                            <a:srgbClr val="00B050"/>
                          </a:solidFill>
                          <a:effectLst/>
                        </a:rPr>
                        <a:t>OR</a:t>
                      </a:r>
                      <a:r>
                        <a:rPr lang="en-US" sz="1200" b="1" kern="100" dirty="0">
                          <a:solidFill>
                            <a:srgbClr val="0070C0"/>
                          </a:solidFill>
                          <a:effectLst/>
                        </a:rPr>
                        <a:t>  </a:t>
                      </a:r>
                      <a:r>
                        <a:rPr lang="en-US" sz="1200" b="1" kern="100" dirty="0">
                          <a:solidFill>
                            <a:schemeClr val="tx1"/>
                          </a:solidFill>
                          <a:effectLst/>
                        </a:rPr>
                        <a:t>B-IMMUNE </a:t>
                      </a:r>
                      <a:r>
                        <a:rPr lang="en-US" sz="1200" b="1" kern="100" dirty="0">
                          <a:solidFill>
                            <a:schemeClr val="accent6"/>
                          </a:solidFill>
                          <a:effectLst/>
                        </a:rPr>
                        <a:t>OR</a:t>
                      </a:r>
                      <a:r>
                        <a:rPr lang="en-US" sz="1200" b="1" kern="100" dirty="0">
                          <a:solidFill>
                            <a:schemeClr val="tx1"/>
                          </a:solidFill>
                          <a:effectLst/>
                        </a:rPr>
                        <a:t> </a:t>
                      </a:r>
                      <a:r>
                        <a:rPr lang="en-US" sz="1200" b="1" kern="100" dirty="0">
                          <a:solidFill>
                            <a:srgbClr val="0070C0"/>
                          </a:solidFill>
                          <a:effectLst/>
                        </a:rPr>
                        <a:t>ELEV8 / ACCELER8 / ACCELER8 SLEEP </a:t>
                      </a:r>
                      <a:r>
                        <a:rPr lang="en-US" sz="1100" b="1" kern="100" dirty="0">
                          <a:solidFill>
                            <a:srgbClr val="0070C0"/>
                          </a:solidFill>
                          <a:effectLst/>
                        </a:rPr>
                        <a:t>(in combo pack) </a:t>
                      </a:r>
                    </a:p>
                  </a:txBody>
                  <a:tcPr marL="51293" marR="51293" marT="0" marB="0"/>
                </a:tc>
                <a:extLst>
                  <a:ext uri="{0D108BD9-81ED-4DB2-BD59-A6C34878D82A}">
                    <a16:rowId xmlns:a16="http://schemas.microsoft.com/office/drawing/2014/main" val="3823154503"/>
                  </a:ext>
                </a:extLst>
              </a:tr>
              <a:tr h="217619">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PMS, MENOPAUSE, INFERTILITY </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B-CARDIO</a:t>
                      </a:r>
                      <a:r>
                        <a:rPr lang="en-US" sz="1200" b="1" kern="100" dirty="0">
                          <a:solidFill>
                            <a:srgbClr val="0070C0"/>
                          </a:solidFill>
                          <a:effectLst/>
                        </a:rPr>
                        <a:t> </a:t>
                      </a:r>
                      <a:r>
                        <a:rPr lang="en-US" sz="1200" b="1" kern="100" dirty="0">
                          <a:solidFill>
                            <a:srgbClr val="00B050"/>
                          </a:solidFill>
                          <a:effectLst/>
                        </a:rPr>
                        <a:t>OR</a:t>
                      </a:r>
                      <a:r>
                        <a:rPr lang="en-US" sz="1200" b="1" kern="100" dirty="0">
                          <a:solidFill>
                            <a:srgbClr val="0070C0"/>
                          </a:solidFill>
                          <a:effectLst/>
                        </a:rPr>
                        <a:t>  </a:t>
                      </a:r>
                      <a:r>
                        <a:rPr lang="en-US" sz="1200" b="1" kern="100" dirty="0">
                          <a:solidFill>
                            <a:schemeClr val="tx1"/>
                          </a:solidFill>
                          <a:effectLst/>
                        </a:rPr>
                        <a:t>B-IMMUNE </a:t>
                      </a:r>
                      <a:r>
                        <a:rPr lang="en-US" sz="1200" b="1" kern="100" dirty="0">
                          <a:solidFill>
                            <a:schemeClr val="accent6"/>
                          </a:solidFill>
                          <a:effectLst/>
                        </a:rPr>
                        <a:t>OR</a:t>
                      </a:r>
                      <a:r>
                        <a:rPr lang="en-US" sz="1200" b="1" kern="100" dirty="0">
                          <a:solidFill>
                            <a:schemeClr val="tx1"/>
                          </a:solidFill>
                          <a:effectLst/>
                        </a:rPr>
                        <a:t> </a:t>
                      </a:r>
                      <a:r>
                        <a:rPr lang="en-US" sz="1200" b="1" kern="100" dirty="0">
                          <a:solidFill>
                            <a:srgbClr val="0070C0"/>
                          </a:solidFill>
                          <a:effectLst/>
                        </a:rPr>
                        <a:t>ELEV8 / ACCELER8 / ACCELER8 SLEEP </a:t>
                      </a:r>
                      <a:r>
                        <a:rPr lang="en-US" sz="1100" b="1" kern="100" dirty="0">
                          <a:solidFill>
                            <a:srgbClr val="0070C0"/>
                          </a:solidFill>
                          <a:effectLst/>
                        </a:rPr>
                        <a:t>(in combo pack) </a:t>
                      </a:r>
                    </a:p>
                  </a:txBody>
                  <a:tcPr marL="51293" marR="51293" marT="0" marB="0"/>
                </a:tc>
                <a:extLst>
                  <a:ext uri="{0D108BD9-81ED-4DB2-BD59-A6C34878D82A}">
                    <a16:rowId xmlns:a16="http://schemas.microsoft.com/office/drawing/2014/main" val="2692588876"/>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IMMUNE SYSTEM/FLU, RESPIRATORY, SINUSES</a:t>
                      </a: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B-IMMUNE</a:t>
                      </a:r>
                      <a:r>
                        <a:rPr lang="en-US" sz="1200" b="1" kern="100" dirty="0">
                          <a:solidFill>
                            <a:srgbClr val="0070C0"/>
                          </a:solidFill>
                          <a:effectLst/>
                        </a:rPr>
                        <a:t> </a:t>
                      </a:r>
                      <a:r>
                        <a:rPr lang="en-US" sz="1200" b="1" kern="100" dirty="0">
                          <a:solidFill>
                            <a:srgbClr val="00B050"/>
                          </a:solidFill>
                          <a:effectLst/>
                        </a:rPr>
                        <a:t>OR</a:t>
                      </a:r>
                      <a:r>
                        <a:rPr lang="en-US" sz="1200" b="1" kern="100" dirty="0">
                          <a:solidFill>
                            <a:srgbClr val="0070C0"/>
                          </a:solidFill>
                          <a:effectLst/>
                        </a:rPr>
                        <a:t>  ELEV8 / ACCELER8/ ACCELER8 SLEEP (in combo pack) </a:t>
                      </a:r>
                    </a:p>
                  </a:txBody>
                  <a:tcPr marL="51293" marR="51293" marT="0" marB="0"/>
                </a:tc>
                <a:extLst>
                  <a:ext uri="{0D108BD9-81ED-4DB2-BD59-A6C34878D82A}">
                    <a16:rowId xmlns:a16="http://schemas.microsoft.com/office/drawing/2014/main" val="3161868223"/>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KIDNEYS, INTESTINAL TRACT INFECTIONS, LIVER</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nSpc>
                          <a:spcPct val="115000"/>
                        </a:lnSpc>
                        <a:spcBef>
                          <a:spcPts val="0"/>
                        </a:spcBef>
                        <a:spcAft>
                          <a:spcPts val="0"/>
                        </a:spcAft>
                      </a:pPr>
                      <a:r>
                        <a:rPr lang="en-US" sz="1200" b="1" kern="100" dirty="0">
                          <a:solidFill>
                            <a:srgbClr val="0070C0"/>
                          </a:solidFill>
                          <a:effectLst/>
                        </a:rPr>
                        <a:t>ELEV8 / ACCELER8/ ACCELER8 SLEEP (in combo pack) </a:t>
                      </a:r>
                    </a:p>
                  </a:txBody>
                  <a:tcPr marL="51293" marR="51293" marT="0" marB="0"/>
                </a:tc>
                <a:extLst>
                  <a:ext uri="{0D108BD9-81ED-4DB2-BD59-A6C34878D82A}">
                    <a16:rowId xmlns:a16="http://schemas.microsoft.com/office/drawing/2014/main" val="1898909617"/>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b="1" kern="100" dirty="0">
                          <a:solidFill>
                            <a:schemeClr val="tx1"/>
                          </a:solidFill>
                          <a:effectLst/>
                        </a:rPr>
                        <a:t> </a:t>
                      </a:r>
                      <a:r>
                        <a:rPr lang="en-US" sz="1200" b="1" kern="100" dirty="0">
                          <a:solidFill>
                            <a:schemeClr val="tx1"/>
                          </a:solidFill>
                          <a:effectLst/>
                        </a:rPr>
                        <a:t>MEMORY &amp; CONCENTRATION, MIGRAINES/HEADACHES </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B-IMMUNE</a:t>
                      </a:r>
                      <a:r>
                        <a:rPr lang="en-US" sz="1200" b="1" kern="100" dirty="0">
                          <a:solidFill>
                            <a:srgbClr val="0070C0"/>
                          </a:solidFill>
                          <a:effectLst/>
                        </a:rPr>
                        <a:t> </a:t>
                      </a:r>
                      <a:r>
                        <a:rPr lang="en-US" sz="1200" b="1" kern="100" dirty="0">
                          <a:solidFill>
                            <a:srgbClr val="00B050"/>
                          </a:solidFill>
                          <a:effectLst/>
                        </a:rPr>
                        <a:t>OR</a:t>
                      </a:r>
                      <a:r>
                        <a:rPr lang="en-US" sz="1200" b="1" kern="100" dirty="0">
                          <a:solidFill>
                            <a:srgbClr val="0070C0"/>
                          </a:solidFill>
                          <a:effectLst/>
                        </a:rPr>
                        <a:t> ELEV8 / ACCELER8/ ACCELER8 SLEEP (in combo pack</a:t>
                      </a:r>
                      <a:r>
                        <a:rPr lang="en-US" sz="1200" b="1" kern="100" dirty="0">
                          <a:solidFill>
                            <a:schemeClr val="tx2">
                              <a:lumMod val="90000"/>
                              <a:lumOff val="10000"/>
                            </a:schemeClr>
                          </a:solidFill>
                          <a:effectLst/>
                        </a:rPr>
                        <a:t>) </a:t>
                      </a:r>
                    </a:p>
                  </a:txBody>
                  <a:tcPr marL="51293" marR="51293" marT="0" marB="0"/>
                </a:tc>
                <a:extLst>
                  <a:ext uri="{0D108BD9-81ED-4DB2-BD59-A6C34878D82A}">
                    <a16:rowId xmlns:a16="http://schemas.microsoft.com/office/drawing/2014/main" val="3127756709"/>
                  </a:ext>
                </a:extLst>
              </a:tr>
              <a:tr h="0">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MUSCLE TONE, STRUCTURAL SYSTEM</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REGENER8 TURMERIC </a:t>
                      </a:r>
                      <a:r>
                        <a:rPr lang="en-US" sz="1200" b="1" kern="100" dirty="0">
                          <a:solidFill>
                            <a:srgbClr val="00B050"/>
                          </a:solidFill>
                          <a:effectLst/>
                        </a:rPr>
                        <a:t>OR</a:t>
                      </a:r>
                      <a:r>
                        <a:rPr lang="en-US" sz="1200" b="1" kern="100" dirty="0">
                          <a:solidFill>
                            <a:schemeClr val="tx1"/>
                          </a:solidFill>
                          <a:effectLst/>
                        </a:rPr>
                        <a:t> </a:t>
                      </a:r>
                      <a:r>
                        <a:rPr lang="en-US" sz="1200" b="1" kern="100" dirty="0">
                          <a:solidFill>
                            <a:srgbClr val="0070C0"/>
                          </a:solidFill>
                          <a:effectLst/>
                        </a:rPr>
                        <a:t>ELEV8 / ACCELER8/ ACCELER8 SLEEP (in combo pack) </a:t>
                      </a:r>
                    </a:p>
                  </a:txBody>
                  <a:tcPr marL="51293" marR="51293" marT="0" marB="0"/>
                </a:tc>
                <a:extLst>
                  <a:ext uri="{0D108BD9-81ED-4DB2-BD59-A6C34878D82A}">
                    <a16:rowId xmlns:a16="http://schemas.microsoft.com/office/drawing/2014/main" val="2961018093"/>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OSTEOPOROSIS</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nSpc>
                          <a:spcPct val="115000"/>
                        </a:lnSpc>
                        <a:spcBef>
                          <a:spcPts val="0"/>
                        </a:spcBef>
                        <a:spcAft>
                          <a:spcPts val="0"/>
                        </a:spcAft>
                      </a:pPr>
                      <a:r>
                        <a:rPr lang="en-US" sz="1200" b="1" kern="100" dirty="0">
                          <a:solidFill>
                            <a:schemeClr val="tx1"/>
                          </a:solidFill>
                          <a:effectLst/>
                        </a:rPr>
                        <a:t>REGENER8 TURMERIC </a:t>
                      </a:r>
                      <a:r>
                        <a:rPr lang="en-US" sz="1200" b="1" kern="100" dirty="0">
                          <a:solidFill>
                            <a:srgbClr val="00B050"/>
                          </a:solidFill>
                          <a:effectLst/>
                        </a:rPr>
                        <a:t>OR </a:t>
                      </a:r>
                      <a:r>
                        <a:rPr lang="en-US" sz="1200" b="1" kern="100" dirty="0">
                          <a:solidFill>
                            <a:schemeClr val="tx1"/>
                          </a:solidFill>
                          <a:effectLst/>
                        </a:rPr>
                        <a:t>GR8GREENS OR </a:t>
                      </a:r>
                      <a:r>
                        <a:rPr lang="en-US" sz="1200" b="1" kern="100" dirty="0">
                          <a:solidFill>
                            <a:srgbClr val="0070C0"/>
                          </a:solidFill>
                          <a:effectLst/>
                        </a:rPr>
                        <a:t>ACCELER8 SLEEP</a:t>
                      </a:r>
                      <a:r>
                        <a:rPr lang="en-US" sz="1000" b="1" kern="100" dirty="0">
                          <a:solidFill>
                            <a:srgbClr val="0070C0"/>
                          </a:solidFill>
                          <a:effectLst/>
                        </a:rPr>
                        <a:t> (in combo pk)</a:t>
                      </a:r>
                    </a:p>
                  </a:txBody>
                  <a:tcPr marL="51293" marR="51293" marT="0" marB="0"/>
                </a:tc>
                <a:extLst>
                  <a:ext uri="{0D108BD9-81ED-4DB2-BD59-A6C34878D82A}">
                    <a16:rowId xmlns:a16="http://schemas.microsoft.com/office/drawing/2014/main" val="3732414887"/>
                  </a:ext>
                </a:extLst>
              </a:tr>
              <a:tr h="0">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DIABETES ISSUES</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nSpc>
                          <a:spcPct val="115000"/>
                        </a:lnSpc>
                        <a:spcBef>
                          <a:spcPts val="0"/>
                        </a:spcBef>
                        <a:spcAft>
                          <a:spcPts val="0"/>
                        </a:spcAft>
                      </a:pPr>
                      <a:r>
                        <a:rPr lang="en-US" sz="1200" b="1" kern="100" dirty="0">
                          <a:solidFill>
                            <a:schemeClr val="tx1"/>
                          </a:solidFill>
                          <a:effectLst/>
                        </a:rPr>
                        <a:t>B-IMMUNE</a:t>
                      </a:r>
                      <a:r>
                        <a:rPr lang="en-US" sz="1200" b="1" kern="100" dirty="0">
                          <a:solidFill>
                            <a:srgbClr val="0070C0"/>
                          </a:solidFill>
                          <a:effectLst/>
                        </a:rPr>
                        <a:t>  </a:t>
                      </a:r>
                      <a:r>
                        <a:rPr lang="en-US" sz="1200" b="1" kern="100" dirty="0">
                          <a:solidFill>
                            <a:schemeClr val="accent6"/>
                          </a:solidFill>
                          <a:effectLst/>
                        </a:rPr>
                        <a:t>OR</a:t>
                      </a:r>
                      <a:r>
                        <a:rPr lang="en-US" sz="1200" b="1" kern="100" dirty="0">
                          <a:solidFill>
                            <a:srgbClr val="0070C0"/>
                          </a:solidFill>
                          <a:effectLst/>
                        </a:rPr>
                        <a:t>  ELEV8 / ACCELER8/ ACCELER8 SLEEP (in combo pack)</a:t>
                      </a:r>
                    </a:p>
                  </a:txBody>
                  <a:tcPr marL="51293" marR="51293" marT="0" marB="0"/>
                </a:tc>
                <a:extLst>
                  <a:ext uri="{0D108BD9-81ED-4DB2-BD59-A6C34878D82A}">
                    <a16:rowId xmlns:a16="http://schemas.microsoft.com/office/drawing/2014/main" val="1101122511"/>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SLEEPING ISSUES</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rgbClr val="0070C0"/>
                          </a:solidFill>
                          <a:effectLst/>
                        </a:rPr>
                        <a:t>ACCELER8 SLEEP / ELEV8 / ACCELER8 (in combo pack) </a:t>
                      </a:r>
                      <a:r>
                        <a:rPr lang="en-US" sz="1200" b="1" kern="100" dirty="0">
                          <a:solidFill>
                            <a:srgbClr val="0070C0"/>
                          </a:solidFill>
                          <a:effectLst/>
                          <a:latin typeface="Aptos" panose="020B0004020202020204" pitchFamily="34" charset="0"/>
                          <a:cs typeface="Times New Roman" panose="02020603050405020304" pitchFamily="18" charset="0"/>
                        </a:rPr>
                        <a:t> </a:t>
                      </a:r>
                      <a:endParaRPr lang="en-US" sz="1200" b="1" kern="100" dirty="0">
                        <a:solidFill>
                          <a:srgbClr val="0070C0"/>
                        </a:solidFill>
                        <a:effectLst/>
                      </a:endParaRPr>
                    </a:p>
                  </a:txBody>
                  <a:tcPr marL="51293" marR="51293" marT="0" marB="0"/>
                </a:tc>
                <a:extLst>
                  <a:ext uri="{0D108BD9-81ED-4DB2-BD59-A6C34878D82A}">
                    <a16:rowId xmlns:a16="http://schemas.microsoft.com/office/drawing/2014/main" val="1152954317"/>
                  </a:ext>
                </a:extLst>
              </a:tr>
              <a:tr h="182440">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ULCERS, REFLUX, GASTRITISETS</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B-IMMUNE </a:t>
                      </a:r>
                      <a:r>
                        <a:rPr lang="en-US" sz="1200" b="1" kern="100" dirty="0">
                          <a:solidFill>
                            <a:schemeClr val="accent6"/>
                          </a:solidFill>
                          <a:effectLst/>
                        </a:rPr>
                        <a:t>OR</a:t>
                      </a:r>
                      <a:r>
                        <a:rPr lang="en-US" sz="1200" b="1" kern="100" dirty="0">
                          <a:solidFill>
                            <a:schemeClr val="tx1"/>
                          </a:solidFill>
                          <a:effectLst/>
                        </a:rPr>
                        <a:t>  GR8GEENS</a:t>
                      </a:r>
                    </a:p>
                  </a:txBody>
                  <a:tcPr marL="51293" marR="51293" marT="0" marB="0"/>
                </a:tc>
                <a:extLst>
                  <a:ext uri="{0D108BD9-81ED-4DB2-BD59-A6C34878D82A}">
                    <a16:rowId xmlns:a16="http://schemas.microsoft.com/office/drawing/2014/main" val="1946872757"/>
                  </a:ext>
                </a:extLst>
              </a:tr>
              <a:tr h="22200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SEX DRIVE/ STAMINA/ STRENGTH/ BLOOD FLOW</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rgbClr val="0070C0"/>
                          </a:solidFill>
                          <a:effectLst/>
                        </a:rPr>
                        <a:t>ELEV8 / ACCELER8 / ACCELER8 SLEEP (in combo pack) </a:t>
                      </a:r>
                    </a:p>
                  </a:txBody>
                  <a:tcPr marL="51293" marR="51293" marT="0" marB="0"/>
                </a:tc>
                <a:extLst>
                  <a:ext uri="{0D108BD9-81ED-4DB2-BD59-A6C34878D82A}">
                    <a16:rowId xmlns:a16="http://schemas.microsoft.com/office/drawing/2014/main" val="3767548533"/>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HEALTHY WATER </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HYDR8TION AKALINE WATER DROPS</a:t>
                      </a:r>
                      <a:endParaRPr lang="en-US" sz="1200" b="1" kern="100" dirty="0">
                        <a:solidFill>
                          <a:srgbClr val="0070C0"/>
                        </a:solidFill>
                        <a:effectLst/>
                      </a:endParaRPr>
                    </a:p>
                  </a:txBody>
                  <a:tcPr marL="51293" marR="51293" marT="0" marB="0"/>
                </a:tc>
                <a:extLst>
                  <a:ext uri="{0D108BD9-81ED-4DB2-BD59-A6C34878D82A}">
                    <a16:rowId xmlns:a16="http://schemas.microsoft.com/office/drawing/2014/main" val="1102195029"/>
                  </a:ext>
                </a:extLst>
              </a:tr>
              <a:tr h="133054">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HEALTHY COFFEE</a:t>
                      </a: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B-EPIC KAIROZ COFFEE</a:t>
                      </a:r>
                    </a:p>
                  </a:txBody>
                  <a:tcPr marL="51293" marR="51293" marT="0" marB="0"/>
                </a:tc>
                <a:extLst>
                  <a:ext uri="{0D108BD9-81ED-4DB2-BD59-A6C34878D82A}">
                    <a16:rowId xmlns:a16="http://schemas.microsoft.com/office/drawing/2014/main" val="573818352"/>
                  </a:ext>
                </a:extLst>
              </a:tr>
            </a:tbl>
          </a:graphicData>
        </a:graphic>
      </p:graphicFrame>
      <p:sp>
        <p:nvSpPr>
          <p:cNvPr id="4" name="TextBox 3">
            <a:extLst>
              <a:ext uri="{FF2B5EF4-FFF2-40B4-BE49-F238E27FC236}">
                <a16:creationId xmlns:a16="http://schemas.microsoft.com/office/drawing/2014/main" id="{00363921-FB12-304E-9004-2EE678131112}"/>
              </a:ext>
            </a:extLst>
          </p:cNvPr>
          <p:cNvSpPr txBox="1"/>
          <p:nvPr/>
        </p:nvSpPr>
        <p:spPr>
          <a:xfrm>
            <a:off x="-14289" y="5725303"/>
            <a:ext cx="12311064" cy="1023742"/>
          </a:xfrm>
          <a:prstGeom prst="rect">
            <a:avLst/>
          </a:prstGeom>
          <a:solidFill>
            <a:schemeClr val="tx2">
              <a:lumMod val="10000"/>
              <a:lumOff val="90000"/>
            </a:schemeClr>
          </a:solidFill>
          <a:ln w="9525">
            <a:solidFill>
              <a:schemeClr val="tx2">
                <a:lumMod val="50000"/>
                <a:lumOff val="50000"/>
              </a:schemeClr>
            </a:solidFill>
          </a:ln>
        </p:spPr>
        <p:txBody>
          <a:bodyPr wrap="square" rtlCol="0">
            <a:spAutoFit/>
          </a:bodyPr>
          <a:lstStyle/>
          <a:p>
            <a:pPr algn="ctr"/>
            <a:r>
              <a:rPr lang="en-US" sz="1200" b="1" dirty="0"/>
              <a:t>These products are said to be made from real whole foods. </a:t>
            </a:r>
          </a:p>
          <a:p>
            <a:pPr algn="ctr"/>
            <a:r>
              <a:rPr lang="en-US" sz="1200" b="1" dirty="0"/>
              <a:t>“The plant-derived vitamins are 100% natural and in their complete form making them much more bioavailable and usable by the body than synthetic vitamin supplements.”</a:t>
            </a:r>
          </a:p>
          <a:p>
            <a:pPr algn="ctr"/>
            <a:endParaRPr lang="en-US" sz="1200" b="1" dirty="0"/>
          </a:p>
          <a:p>
            <a:pPr algn="ctr">
              <a:lnSpc>
                <a:spcPct val="115000"/>
              </a:lnSpc>
              <a:spcAft>
                <a:spcPts val="800"/>
              </a:spcAft>
            </a:pPr>
            <a:r>
              <a:rPr lang="en-US" sz="1100" b="1" kern="100" dirty="0">
                <a:solidFill>
                  <a:schemeClr val="tx2">
                    <a:lumMod val="90000"/>
                    <a:lumOff val="10000"/>
                  </a:schemeClr>
                </a:solidFill>
                <a:latin typeface="Abadi" panose="020B0604020104020204" pitchFamily="34" charset="0"/>
                <a:ea typeface="Aptos" panose="020B0004020202020204" pitchFamily="34" charset="0"/>
                <a:cs typeface="Times New Roman" panose="02020603050405020304" pitchFamily="18" charset="0"/>
              </a:rPr>
              <a:t> </a:t>
            </a:r>
            <a:r>
              <a:rPr lang="en-US" sz="1100" b="1" kern="100" dirty="0">
                <a:latin typeface="Abadi" panose="020B0604020104020204" pitchFamily="34" charset="0"/>
                <a:ea typeface="Aptos" panose="020B0004020202020204" pitchFamily="34" charset="0"/>
                <a:cs typeface="Times New Roman" panose="02020603050405020304" pitchFamily="18" charset="0"/>
              </a:rPr>
              <a:t>This is not official information, and it does not represent any company. Information is for illustrative purposes, and it is based on individual testimonies. This information is not intended to diagnose, treat, cure, or prevent any disease. There are no medical or income claims. No claims are being made. Please consult your Doctor, Veterinarian, or Pediatrician before taking.</a:t>
            </a:r>
            <a:endParaRPr lang="en-US" sz="1100" b="1" kern="100" dirty="0">
              <a:solidFill>
                <a:schemeClr val="tx2">
                  <a:lumMod val="90000"/>
                  <a:lumOff val="10000"/>
                </a:schemeClr>
              </a:solidFill>
              <a:effectLst/>
              <a:latin typeface="Abadi" panose="020B0604020104020204" pitchFamily="34" charset="0"/>
              <a:ea typeface="Aptos" panose="020B0004020202020204" pitchFamily="34" charset="0"/>
              <a:cs typeface="Times New Roman" panose="02020603050405020304" pitchFamily="18" charset="0"/>
            </a:endParaRPr>
          </a:p>
        </p:txBody>
      </p:sp>
      <p:graphicFrame>
        <p:nvGraphicFramePr>
          <p:cNvPr id="14" name="Table 13">
            <a:extLst>
              <a:ext uri="{FF2B5EF4-FFF2-40B4-BE49-F238E27FC236}">
                <a16:creationId xmlns:a16="http://schemas.microsoft.com/office/drawing/2014/main" id="{66F6AABB-BE90-C8AB-DF73-FEDD9296B690}"/>
              </a:ext>
            </a:extLst>
          </p:cNvPr>
          <p:cNvGraphicFramePr>
            <a:graphicFrameLocks noGrp="1"/>
          </p:cNvGraphicFramePr>
          <p:nvPr>
            <p:extLst>
              <p:ext uri="{D42A27DB-BD31-4B8C-83A1-F6EECF244321}">
                <p14:modId xmlns:p14="http://schemas.microsoft.com/office/powerpoint/2010/main" val="2964964908"/>
              </p:ext>
            </p:extLst>
          </p:nvPr>
        </p:nvGraphicFramePr>
        <p:xfrm>
          <a:off x="-9525" y="5343715"/>
          <a:ext cx="12306300" cy="199898"/>
        </p:xfrm>
        <a:graphic>
          <a:graphicData uri="http://schemas.openxmlformats.org/drawingml/2006/table">
            <a:tbl>
              <a:tblPr firstRow="1" firstCol="1" bandRow="1">
                <a:tableStyleId>{BC89EF96-8CEA-46FF-86C4-4CE0E7609802}</a:tableStyleId>
              </a:tblPr>
              <a:tblGrid>
                <a:gridCol w="466725">
                  <a:extLst>
                    <a:ext uri="{9D8B030D-6E8A-4147-A177-3AD203B41FA5}">
                      <a16:colId xmlns:a16="http://schemas.microsoft.com/office/drawing/2014/main" val="2318406548"/>
                    </a:ext>
                  </a:extLst>
                </a:gridCol>
                <a:gridCol w="5829300">
                  <a:extLst>
                    <a:ext uri="{9D8B030D-6E8A-4147-A177-3AD203B41FA5}">
                      <a16:colId xmlns:a16="http://schemas.microsoft.com/office/drawing/2014/main" val="3294059861"/>
                    </a:ext>
                  </a:extLst>
                </a:gridCol>
                <a:gridCol w="6010275">
                  <a:extLst>
                    <a:ext uri="{9D8B030D-6E8A-4147-A177-3AD203B41FA5}">
                      <a16:colId xmlns:a16="http://schemas.microsoft.com/office/drawing/2014/main" val="1513143055"/>
                    </a:ext>
                  </a:extLst>
                </a:gridCol>
              </a:tblGrid>
              <a:tr h="119329">
                <a:tc>
                  <a:txBody>
                    <a:bodyPr/>
                    <a:lstStyle/>
                    <a:p>
                      <a:pPr marL="0" marR="0">
                        <a:lnSpc>
                          <a:spcPct val="115000"/>
                        </a:lnSpc>
                        <a:spcBef>
                          <a:spcPts val="0"/>
                        </a:spcBef>
                        <a:spcAft>
                          <a:spcPts val="0"/>
                        </a:spcAft>
                      </a:pPr>
                      <a:r>
                        <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 </a:t>
                      </a: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HEALTHY CHILDREN</a:t>
                      </a: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B-EPIC GR8KIDS GREAT TASTING PRODUCTS </a:t>
                      </a:r>
                    </a:p>
                  </a:txBody>
                  <a:tcPr marL="51293" marR="51293" marT="0" marB="0"/>
                </a:tc>
                <a:extLst>
                  <a:ext uri="{0D108BD9-81ED-4DB2-BD59-A6C34878D82A}">
                    <a16:rowId xmlns:a16="http://schemas.microsoft.com/office/drawing/2014/main" val="1128289743"/>
                  </a:ext>
                </a:extLst>
              </a:tr>
            </a:tbl>
          </a:graphicData>
        </a:graphic>
      </p:graphicFrame>
      <p:graphicFrame>
        <p:nvGraphicFramePr>
          <p:cNvPr id="2" name="Table 1">
            <a:extLst>
              <a:ext uri="{FF2B5EF4-FFF2-40B4-BE49-F238E27FC236}">
                <a16:creationId xmlns:a16="http://schemas.microsoft.com/office/drawing/2014/main" id="{DDB9EBC0-2DE4-B553-667B-DAC540551621}"/>
              </a:ext>
            </a:extLst>
          </p:cNvPr>
          <p:cNvGraphicFramePr>
            <a:graphicFrameLocks noGrp="1"/>
          </p:cNvGraphicFramePr>
          <p:nvPr>
            <p:extLst>
              <p:ext uri="{D42A27DB-BD31-4B8C-83A1-F6EECF244321}">
                <p14:modId xmlns:p14="http://schemas.microsoft.com/office/powerpoint/2010/main" val="283555311"/>
              </p:ext>
            </p:extLst>
          </p:nvPr>
        </p:nvGraphicFramePr>
        <p:xfrm>
          <a:off x="0" y="5536296"/>
          <a:ext cx="12315825" cy="277588"/>
        </p:xfrm>
        <a:graphic>
          <a:graphicData uri="http://schemas.openxmlformats.org/drawingml/2006/table">
            <a:tbl>
              <a:tblPr firstRow="1" firstCol="1" bandRow="1">
                <a:tableStyleId>{BC89EF96-8CEA-46FF-86C4-4CE0E7609802}</a:tableStyleId>
              </a:tblPr>
              <a:tblGrid>
                <a:gridCol w="438150">
                  <a:extLst>
                    <a:ext uri="{9D8B030D-6E8A-4147-A177-3AD203B41FA5}">
                      <a16:colId xmlns:a16="http://schemas.microsoft.com/office/drawing/2014/main" val="2133878858"/>
                    </a:ext>
                  </a:extLst>
                </a:gridCol>
                <a:gridCol w="5857875">
                  <a:extLst>
                    <a:ext uri="{9D8B030D-6E8A-4147-A177-3AD203B41FA5}">
                      <a16:colId xmlns:a16="http://schemas.microsoft.com/office/drawing/2014/main" val="3999272078"/>
                    </a:ext>
                  </a:extLst>
                </a:gridCol>
                <a:gridCol w="6019800">
                  <a:extLst>
                    <a:ext uri="{9D8B030D-6E8A-4147-A177-3AD203B41FA5}">
                      <a16:colId xmlns:a16="http://schemas.microsoft.com/office/drawing/2014/main" val="1515850507"/>
                    </a:ext>
                  </a:extLst>
                </a:gridCol>
              </a:tblGrid>
              <a:tr h="277588">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HEALTHY PETS</a:t>
                      </a: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B-EPIC HAPPY DOG CBD FOR MOST PETS</a:t>
                      </a:r>
                    </a:p>
                  </a:txBody>
                  <a:tcPr marL="51293" marR="51293" marT="0" marB="0"/>
                </a:tc>
                <a:extLst>
                  <a:ext uri="{0D108BD9-81ED-4DB2-BD59-A6C34878D82A}">
                    <a16:rowId xmlns:a16="http://schemas.microsoft.com/office/drawing/2014/main" val="4213952701"/>
                  </a:ext>
                </a:extLst>
              </a:tr>
            </a:tbl>
          </a:graphicData>
        </a:graphic>
      </p:graphicFrame>
    </p:spTree>
    <p:extLst>
      <p:ext uri="{BB962C8B-B14F-4D97-AF65-F5344CB8AC3E}">
        <p14:creationId xmlns:p14="http://schemas.microsoft.com/office/powerpoint/2010/main" val="3985390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5052</TotalTime>
  <Words>541</Words>
  <Application>Microsoft Office PowerPoint</Application>
  <PresentationFormat>Widescreen</PresentationFormat>
  <Paragraphs>55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Abadi</vt: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Chiquita Haygood</dc:creator>
  <cp:lastModifiedBy>Clyde Richardson</cp:lastModifiedBy>
  <cp:revision>9</cp:revision>
  <cp:lastPrinted>2024-04-25T18:07:49Z</cp:lastPrinted>
  <dcterms:created xsi:type="dcterms:W3CDTF">2024-03-19T18:22:26Z</dcterms:created>
  <dcterms:modified xsi:type="dcterms:W3CDTF">2024-04-25T20:48:07Z</dcterms:modified>
</cp:coreProperties>
</file>