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258" r:id="rId3"/>
    <p:sldId id="259" r:id="rId4"/>
    <p:sldId id="260" r:id="rId5"/>
    <p:sldId id="261" r:id="rId6"/>
    <p:sldId id="262" r:id="rId7"/>
    <p:sldId id="328" r:id="rId8"/>
    <p:sldId id="263" r:id="rId9"/>
    <p:sldId id="265" r:id="rId10"/>
    <p:sldId id="326" r:id="rId11"/>
    <p:sldId id="330" r:id="rId12"/>
    <p:sldId id="352" r:id="rId13"/>
    <p:sldId id="353" r:id="rId14"/>
    <p:sldId id="354" r:id="rId15"/>
    <p:sldId id="351" r:id="rId16"/>
    <p:sldId id="378" r:id="rId17"/>
    <p:sldId id="385" r:id="rId18"/>
    <p:sldId id="379" r:id="rId19"/>
    <p:sldId id="388" r:id="rId20"/>
    <p:sldId id="386" r:id="rId21"/>
    <p:sldId id="392" r:id="rId22"/>
    <p:sldId id="357" r:id="rId23"/>
    <p:sldId id="380" r:id="rId24"/>
    <p:sldId id="381" r:id="rId25"/>
    <p:sldId id="382" r:id="rId26"/>
    <p:sldId id="383" r:id="rId27"/>
    <p:sldId id="384" r:id="rId28"/>
    <p:sldId id="362" r:id="rId29"/>
    <p:sldId id="365" r:id="rId30"/>
    <p:sldId id="366" r:id="rId31"/>
    <p:sldId id="369" r:id="rId32"/>
    <p:sldId id="368" r:id="rId33"/>
    <p:sldId id="376" r:id="rId34"/>
    <p:sldId id="389" r:id="rId35"/>
    <p:sldId id="390" r:id="rId36"/>
    <p:sldId id="391" r:id="rId37"/>
    <p:sldId id="371" r:id="rId38"/>
    <p:sldId id="373" r:id="rId39"/>
    <p:sldId id="37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2356B30-6490-4BAC-82ED-F83D10C41645}">
          <p14:sldIdLst/>
        </p14:section>
        <p14:section name="Untitled Section" id="{CA38A2EF-AAF2-49E5-B87E-9F71C03B5C8B}">
          <p14:sldIdLst>
            <p14:sldId id="256"/>
            <p14:sldId id="258"/>
            <p14:sldId id="259"/>
            <p14:sldId id="260"/>
            <p14:sldId id="261"/>
            <p14:sldId id="262"/>
            <p14:sldId id="328"/>
            <p14:sldId id="263"/>
            <p14:sldId id="265"/>
            <p14:sldId id="326"/>
            <p14:sldId id="330"/>
            <p14:sldId id="352"/>
            <p14:sldId id="353"/>
            <p14:sldId id="354"/>
            <p14:sldId id="351"/>
            <p14:sldId id="378"/>
            <p14:sldId id="385"/>
            <p14:sldId id="379"/>
            <p14:sldId id="388"/>
            <p14:sldId id="386"/>
            <p14:sldId id="392"/>
            <p14:sldId id="357"/>
            <p14:sldId id="380"/>
            <p14:sldId id="381"/>
            <p14:sldId id="382"/>
            <p14:sldId id="383"/>
            <p14:sldId id="384"/>
            <p14:sldId id="362"/>
            <p14:sldId id="365"/>
            <p14:sldId id="366"/>
            <p14:sldId id="369"/>
            <p14:sldId id="368"/>
            <p14:sldId id="376"/>
            <p14:sldId id="389"/>
            <p14:sldId id="390"/>
            <p14:sldId id="391"/>
            <p14:sldId id="371"/>
            <p14:sldId id="373"/>
            <p14:sldId id="3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94598" autoAdjust="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4D001-DA80-44FF-8B57-37D58523B1B6}" type="datetimeFigureOut">
              <a:rPr lang="en-US" smtClean="0"/>
              <a:t>9/26/2023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8FAD6-931A-461F-A646-4383BCAC1988}" type="slidenum">
              <a:rPr lang="en-US" smtClean="0"/>
              <a:t>‹#›</a:t>
            </a:fld>
            <a:endParaRPr lang="en-US" dirty="0"/>
          </a:p>
        </p:txBody>
      </p:sp>
    </p:spTree>
    <p:extLst>
      <p:ext uri="{BB962C8B-B14F-4D97-AF65-F5344CB8AC3E}">
        <p14:creationId xmlns:p14="http://schemas.microsoft.com/office/powerpoint/2010/main" val="221303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diligence is arguably the most important part of any transaction process. Due diligence can make or break a transaction. Participants and legal counsel identify risks by reviewing information about the other Participants, and the Participants can quantify and make decisions based upon those risks.</a:t>
            </a:r>
          </a:p>
          <a:p>
            <a:endParaRPr lang="en-US" dirty="0"/>
          </a:p>
          <a:p>
            <a:r>
              <a:rPr lang="en-US" dirty="0"/>
              <a:t>Due diligence for JV transactions differs from acquisition due diligence. For a JV involving more than two parties, every Participant will be involved in both sharing and reviewing information. That means if there are three Participants, each Participant will provide requested information and be subject to the review of the other two Participants. There may be additional supplemental requests or different risk analyses that result from such review. Also, the JV Participants are all motivated to achieve a shared business objective, so the information sharing process may be more open among the Participants.</a:t>
            </a:r>
          </a:p>
          <a:p>
            <a:endParaRPr lang="en-US" dirty="0"/>
          </a:p>
          <a:p>
            <a:r>
              <a:rPr lang="en-US" dirty="0"/>
              <a:t>Due diligence requests for JV transactions are narrowly tailored to the specific purpose of the proposed JV. This means Participants should not request information that relates to business or assets outside of the scope of the proposed JV. If a Participant is contributing real property and funding, the information requested would be specific to the real property (e.g., title, condition, environmental liabilities, liens or encumbrances, property taxes, and litigation affecting the real property). In this example, it would not be appropriate to request information that does not reasonably relate to the contributed assets or services (e.g., securities compliance, employment matters, customers, capitalization, etc.). Legal counsel must carefully review the due diligence requests and object to requests that are outside of the scope of the JV transaction.</a:t>
            </a:r>
          </a:p>
          <a:p>
            <a:endParaRPr lang="en-US" dirty="0"/>
          </a:p>
          <a:p>
            <a:r>
              <a:rPr lang="en-US" dirty="0"/>
              <a:t>JV transactions involve contributions from two or more Participants. Financial and tax advisors will play a significant role in valuing the contributions to determine the value in relation to capitalization of the JV. It should be noted there is no legal requirement that contributions of Participants be of equal value. Due diligence is necessary for the Participants to determine how to allocate profits and losses, and whether management decisions should also be tied to the pro rata contribution values.</a:t>
            </a:r>
          </a:p>
          <a:p>
            <a:endParaRPr lang="en-US" dirty="0"/>
          </a:p>
          <a:p>
            <a:r>
              <a:rPr lang="en-US" dirty="0"/>
              <a:t>Legal counsel responsible for conducting due diligence review should be mindful of workstreams and use of specialists (e.g., real estate, environmental, labor and employment, antitrust, employee benefits, financing, intellectual property, tax, etc.). Legal counsel will quarterback the delegation of work and collection of information in a comprehensive due diligence report.</a:t>
            </a:r>
          </a:p>
          <a:p>
            <a:endParaRPr lang="en-US" dirty="0"/>
          </a:p>
          <a:p>
            <a:r>
              <a:rPr lang="en-US" dirty="0"/>
              <a:t>There is no standard JV transaction due diligence request list. Every request will be transaction-specific. If legal counsel uses a request list template, it should be customized for the JV transaction.</a:t>
            </a:r>
          </a:p>
          <a:p>
            <a:endParaRPr lang="en-US" dirty="0"/>
          </a:p>
          <a:p>
            <a:r>
              <a:rPr lang="en-US" dirty="0"/>
              <a:t>For more information about due diligence, see Due Diligence in the Establishment of Joint Ventures.</a:t>
            </a:r>
          </a:p>
          <a:p>
            <a:endParaRPr lang="en-US" dirty="0"/>
          </a:p>
        </p:txBody>
      </p:sp>
      <p:sp>
        <p:nvSpPr>
          <p:cNvPr id="4" name="Slide Number Placeholder 3"/>
          <p:cNvSpPr>
            <a:spLocks noGrp="1"/>
          </p:cNvSpPr>
          <p:nvPr>
            <p:ph type="sldNum" sz="quarter" idx="5"/>
          </p:nvPr>
        </p:nvSpPr>
        <p:spPr/>
        <p:txBody>
          <a:bodyPr/>
          <a:lstStyle/>
          <a:p>
            <a:fld id="{030DAD4A-CB90-BB46-9140-CF7C348B5AF8}" type="slidenum">
              <a:rPr lang="en-US" smtClean="0"/>
              <a:t>7</a:t>
            </a:fld>
            <a:endParaRPr lang="en-US" dirty="0"/>
          </a:p>
        </p:txBody>
      </p:sp>
    </p:spTree>
    <p:extLst>
      <p:ext uri="{BB962C8B-B14F-4D97-AF65-F5344CB8AC3E}">
        <p14:creationId xmlns:p14="http://schemas.microsoft.com/office/powerpoint/2010/main" val="2326687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Non-disclosure Agreements. </a:t>
            </a:r>
            <a:r>
              <a:rPr lang="en-US" dirty="0"/>
              <a:t>The Participants need to determine the point of negotiations when the execution of a mutual non-disclosure agreement (NDA) becomes necessary. Transaction planning and structuring is typically the longest part of the JV process, but confidential information may or may not be exchanged until the scope and purpose of the JV are clearly defined. Joint ventures involve an ongoing relationship among individuals or entities, and therefore, any exchange of confidential information among the Participants is mutual. It should be noted that mutual NDAs are easier to negotiate because the Participants' interests and obligations are aligned.</a:t>
            </a:r>
          </a:p>
          <a:p>
            <a:endParaRPr lang="en-US" dirty="0"/>
          </a:p>
          <a:p>
            <a:r>
              <a:rPr lang="en-US" dirty="0"/>
              <a:t>The scope of what constitutes confidential information under an NDA is typically negotiated. Participants will likely avoid an overly broad definition that increases the risk of unintended breaches, but at the same time, Participants will want to meaningfully protect their confidential information.</a:t>
            </a:r>
          </a:p>
          <a:p>
            <a:endParaRPr lang="en-US" dirty="0"/>
          </a:p>
          <a:p>
            <a:r>
              <a:rPr lang="en-US" dirty="0"/>
              <a:t>Participants will also negotiate exclusions to what is deemed confidential information. The standard market exceptions include:</a:t>
            </a:r>
          </a:p>
          <a:p>
            <a:r>
              <a:rPr lang="en-US" dirty="0"/>
              <a:t>•Information that is already public or becomes public (without any action by the receiving party)</a:t>
            </a:r>
          </a:p>
          <a:p>
            <a:r>
              <a:rPr lang="en-US" dirty="0"/>
              <a:t>•Information obtained by a third party that was not prohibited from making the disclosure</a:t>
            </a:r>
          </a:p>
          <a:p>
            <a:r>
              <a:rPr lang="en-US" dirty="0"/>
              <a:t>•Information already known by the receiving party –and–</a:t>
            </a:r>
          </a:p>
          <a:p>
            <a:r>
              <a:rPr lang="en-US" dirty="0"/>
              <a:t>•Information independently developed by the receiving party</a:t>
            </a:r>
          </a:p>
          <a:p>
            <a:endParaRPr lang="en-US" dirty="0"/>
          </a:p>
          <a:p>
            <a:endParaRPr lang="en-US" dirty="0"/>
          </a:p>
          <a:p>
            <a:r>
              <a:rPr lang="en-US" dirty="0"/>
              <a:t>Any Participant receiving confidential information should also make sure it can disclose information to advisors, employees, and affiliates as necessary without breaching the NDA.</a:t>
            </a:r>
          </a:p>
          <a:p>
            <a:endParaRPr lang="en-US" dirty="0"/>
          </a:p>
          <a:p>
            <a:r>
              <a:rPr lang="en-US" dirty="0"/>
              <a:t>Participants may also want to include certain restrictive covenants to prevent the receiving Participant from using confidential information to undermine the JV negotiations, soliciting disclosing Participant's employees, or using the information to compete with the disclosing Participant's business.</a:t>
            </a:r>
          </a:p>
          <a:p>
            <a:endParaRPr lang="en-US" dirty="0"/>
          </a:p>
          <a:p>
            <a:r>
              <a:rPr lang="en-US" dirty="0"/>
              <a:t>NDAs present a host of legal and business risk issues that are not covered in-depth in this presentation. This slide is intended to highlight that NDAs may expose Participants to legal liability and will govern relations and impose obligations on Participants before, during, and after the JV transaction. NDAs should be carefully drafted.</a:t>
            </a:r>
          </a:p>
          <a:p>
            <a:endParaRPr lang="en-US" dirty="0"/>
          </a:p>
          <a:p>
            <a:r>
              <a:rPr lang="en-US" dirty="0"/>
              <a:t>For additional information on specific NDA provisions and common issues, see Confidentiality/Non-Disclosure Agreements in Private M&amp;A Deals, Confidentiality/Non-Disclosure Agreements in Public M&amp;A Deals, and Confidentiality and Non-disclosure Agreement Drafting Checklist.</a:t>
            </a:r>
          </a:p>
          <a:p>
            <a:endParaRPr lang="en-US" dirty="0"/>
          </a:p>
          <a:p>
            <a:r>
              <a:rPr lang="en-US" dirty="0"/>
              <a:t>For a template joint venture confidentiality agreement, see Joint Venture Confidentiality Agreement.</a:t>
            </a:r>
          </a:p>
          <a:p>
            <a:endParaRPr lang="en-US" dirty="0"/>
          </a:p>
          <a:p>
            <a:r>
              <a:rPr lang="en-US" b="1" dirty="0"/>
              <a:t>MOU / LOI / Term Sheet.</a:t>
            </a:r>
            <a:r>
              <a:rPr lang="en-US" dirty="0"/>
              <a:t> Each JV transaction is unique to the Participants and objectives involved. Depending on the JV transaction, the Participants may enter into a memorandum of understanding or letter of intent or agree to a term sheet. In other circumstances, the Participants may agree to enter into a binding contract that memorializes the terms of the joint venture and is conditioned upon the negotiation and finalization of additional documents and future contributions. There is no one-size-fits-all transaction structure for a JV.</a:t>
            </a:r>
          </a:p>
          <a:p>
            <a:endParaRPr lang="en-US" dirty="0"/>
          </a:p>
          <a:p>
            <a:r>
              <a:rPr lang="en-US" dirty="0"/>
              <a:t>The Participants should be clear as to whether preliminary documentation is binding or nonbinding. Certain industries are heavily regulated, and it is important to comply with any applicable laws or agency rules and regulations to avoid any regulatory pitfalls. For example, a healthcare transaction may involve a state agency that expressly prohibits the Participants from entering into any binding agreement prior to the agency's consent and approval. In that example, it is critical to ensure the preliminary documentation does not trigger any defaults for any Participant.</a:t>
            </a:r>
          </a:p>
          <a:p>
            <a:endParaRPr lang="en-US" dirty="0"/>
          </a:p>
          <a:p>
            <a:r>
              <a:rPr lang="en-US" dirty="0"/>
              <a:t>Participants may also wish to include restrictive covenants and exclusivity provisions in the preliminary documentation.</a:t>
            </a:r>
          </a:p>
          <a:p>
            <a:endParaRPr lang="en-US" dirty="0"/>
          </a:p>
          <a:p>
            <a:r>
              <a:rPr lang="en-US" dirty="0"/>
              <a:t>For templates of letters of intent, see Letter of Intent (Joint Venture, 50/50) and Letter of Intent (Joint Venture, Majority/Minority).</a:t>
            </a:r>
          </a:p>
          <a:p>
            <a:endParaRPr lang="en-US" dirty="0"/>
          </a:p>
        </p:txBody>
      </p:sp>
      <p:sp>
        <p:nvSpPr>
          <p:cNvPr id="4" name="Slide Number Placeholder 3"/>
          <p:cNvSpPr>
            <a:spLocks noGrp="1"/>
          </p:cNvSpPr>
          <p:nvPr>
            <p:ph type="sldNum" sz="quarter" idx="5"/>
          </p:nvPr>
        </p:nvSpPr>
        <p:spPr/>
        <p:txBody>
          <a:bodyPr/>
          <a:lstStyle/>
          <a:p>
            <a:fld id="{030DAD4A-CB90-BB46-9140-CF7C348B5AF8}" type="slidenum">
              <a:rPr lang="en-US" smtClean="0"/>
              <a:t>10</a:t>
            </a:fld>
            <a:endParaRPr lang="en-US" dirty="0"/>
          </a:p>
        </p:txBody>
      </p:sp>
    </p:spTree>
    <p:extLst>
      <p:ext uri="{BB962C8B-B14F-4D97-AF65-F5344CB8AC3E}">
        <p14:creationId xmlns:p14="http://schemas.microsoft.com/office/powerpoint/2010/main" val="44827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Participants have identified and clearly defined the purpose of a JV (i.e., they have defined their relationship and the specific objective they wish to accomplish through the JV enterprise), it is imperative they engage legal and financial advisors if they have not already done so.</a:t>
            </a:r>
          </a:p>
          <a:p>
            <a:endParaRPr lang="en-US" dirty="0"/>
          </a:p>
          <a:p>
            <a:r>
              <a:rPr lang="en-US" dirty="0"/>
              <a:t>There are four basic structures that a JV could take: (1) contractual, (2) partnership, (3) corporate entity, and (4) limited liability company entity. The structure that best serves the purpose of the JV needs to be agreed upon with careful guidance of tax advisors. Certain JVs may involve heavily regulated industries, cross-border transactions, international Participants, and/or international and domestic asset transfers. A tax advisor must assess the potential tax implications of the various JV structures so that Participants may structure the JV in a way that maximizes the business opportunities while balancing tax consequences and regulatory matters. In some industries or cross-border JVs, regulatory matters may dictate the JV structure.</a:t>
            </a:r>
          </a:p>
          <a:p>
            <a:endParaRPr lang="en-US" dirty="0"/>
          </a:p>
          <a:p>
            <a:r>
              <a:rPr lang="en-US" dirty="0"/>
              <a:t>For more information, including the distinctions among JV structures, see Joint Venture Entity Formation Comparison (Chart) and Joint Venture Structuring and Planning — Basic Forms of Joint Ventures.</a:t>
            </a:r>
          </a:p>
          <a:p>
            <a:endParaRPr lang="en-US" dirty="0"/>
          </a:p>
          <a:p>
            <a:r>
              <a:rPr lang="en-US" dirty="0"/>
              <a:t>For cross-border guidance, see Cross-Border Joint Venture and Strategic Alliance Resource Kit and Cross-Border Joint Ventures Tax Issues.</a:t>
            </a:r>
          </a:p>
          <a:p>
            <a:endParaRPr lang="en-US" dirty="0"/>
          </a:p>
        </p:txBody>
      </p:sp>
      <p:sp>
        <p:nvSpPr>
          <p:cNvPr id="4" name="Slide Number Placeholder 3"/>
          <p:cNvSpPr>
            <a:spLocks noGrp="1"/>
          </p:cNvSpPr>
          <p:nvPr>
            <p:ph type="sldNum" sz="quarter" idx="5"/>
          </p:nvPr>
        </p:nvSpPr>
        <p:spPr/>
        <p:txBody>
          <a:bodyPr/>
          <a:lstStyle/>
          <a:p>
            <a:fld id="{030DAD4A-CB90-BB46-9140-CF7C348B5AF8}" type="slidenum">
              <a:rPr lang="en-US" smtClean="0"/>
              <a:t>15</a:t>
            </a:fld>
            <a:endParaRPr lang="en-US" dirty="0"/>
          </a:p>
        </p:txBody>
      </p:sp>
    </p:spTree>
    <p:extLst>
      <p:ext uri="{BB962C8B-B14F-4D97-AF65-F5344CB8AC3E}">
        <p14:creationId xmlns:p14="http://schemas.microsoft.com/office/powerpoint/2010/main" val="785934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D8FAD6-931A-461F-A646-4383BCAC1988}" type="slidenum">
              <a:rPr lang="en-US" smtClean="0"/>
              <a:t>24</a:t>
            </a:fld>
            <a:endParaRPr lang="en-US" dirty="0"/>
          </a:p>
        </p:txBody>
      </p:sp>
    </p:spTree>
    <p:extLst>
      <p:ext uri="{BB962C8B-B14F-4D97-AF65-F5344CB8AC3E}">
        <p14:creationId xmlns:p14="http://schemas.microsoft.com/office/powerpoint/2010/main" val="313058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DBAD3-6CBF-4458-F661-E9A21BBAFB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60324E-8482-4384-1766-784BBDAFC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802976-F186-A398-916A-648933654A5A}"/>
              </a:ext>
            </a:extLst>
          </p:cNvPr>
          <p:cNvSpPr>
            <a:spLocks noGrp="1"/>
          </p:cNvSpPr>
          <p:nvPr>
            <p:ph type="dt" sz="half" idx="10"/>
          </p:nvPr>
        </p:nvSpPr>
        <p:spPr/>
        <p:txBody>
          <a:bodyPr/>
          <a:lstStyle/>
          <a:p>
            <a:fld id="{49BB67A1-1E1A-4197-BD6C-F39080A67431}" type="datetime1">
              <a:rPr lang="en-US" smtClean="0"/>
              <a:t>9/26/2023</a:t>
            </a:fld>
            <a:endParaRPr lang="en-US" dirty="0"/>
          </a:p>
        </p:txBody>
      </p:sp>
      <p:sp>
        <p:nvSpPr>
          <p:cNvPr id="5" name="Footer Placeholder 4">
            <a:extLst>
              <a:ext uri="{FF2B5EF4-FFF2-40B4-BE49-F238E27FC236}">
                <a16:creationId xmlns:a16="http://schemas.microsoft.com/office/drawing/2014/main" id="{248304F4-F954-BD40-2F4C-96A784A9A043}"/>
              </a:ext>
            </a:extLst>
          </p:cNvPr>
          <p:cNvSpPr>
            <a:spLocks noGrp="1"/>
          </p:cNvSpPr>
          <p:nvPr>
            <p:ph type="ftr" sz="quarter" idx="11"/>
          </p:nvPr>
        </p:nvSpPr>
        <p:spPr/>
        <p:txBody>
          <a:bodyPr/>
          <a:lstStyle/>
          <a:p>
            <a:r>
              <a:rPr lang="en-US" dirty="0"/>
              <a:t>Law Office of Edsel M. Brown Jr., PLLC</a:t>
            </a:r>
          </a:p>
        </p:txBody>
      </p:sp>
      <p:sp>
        <p:nvSpPr>
          <p:cNvPr id="6" name="Slide Number Placeholder 5">
            <a:extLst>
              <a:ext uri="{FF2B5EF4-FFF2-40B4-BE49-F238E27FC236}">
                <a16:creationId xmlns:a16="http://schemas.microsoft.com/office/drawing/2014/main" id="{EDCE3276-A61D-93D0-E074-BF084A14E622}"/>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360627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1A36D-2F84-B755-7268-C3F23F4E1C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84873D-889D-7BE1-6E15-5CB0CB604E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A73445-B5FD-B91D-C88D-FFCE3AA6C517}"/>
              </a:ext>
            </a:extLst>
          </p:cNvPr>
          <p:cNvSpPr>
            <a:spLocks noGrp="1"/>
          </p:cNvSpPr>
          <p:nvPr>
            <p:ph type="dt" sz="half" idx="10"/>
          </p:nvPr>
        </p:nvSpPr>
        <p:spPr/>
        <p:txBody>
          <a:bodyPr/>
          <a:lstStyle/>
          <a:p>
            <a:fld id="{4DAF2056-7980-4F03-9FEE-DC7B4003C43B}" type="datetime1">
              <a:rPr lang="en-US" smtClean="0"/>
              <a:t>9/26/2023</a:t>
            </a:fld>
            <a:endParaRPr lang="en-US" dirty="0"/>
          </a:p>
        </p:txBody>
      </p:sp>
      <p:sp>
        <p:nvSpPr>
          <p:cNvPr id="5" name="Footer Placeholder 4">
            <a:extLst>
              <a:ext uri="{FF2B5EF4-FFF2-40B4-BE49-F238E27FC236}">
                <a16:creationId xmlns:a16="http://schemas.microsoft.com/office/drawing/2014/main" id="{A6E8A375-E9D8-664A-4D81-B8C043368AB7}"/>
              </a:ext>
            </a:extLst>
          </p:cNvPr>
          <p:cNvSpPr>
            <a:spLocks noGrp="1"/>
          </p:cNvSpPr>
          <p:nvPr>
            <p:ph type="ftr" sz="quarter" idx="11"/>
          </p:nvPr>
        </p:nvSpPr>
        <p:spPr/>
        <p:txBody>
          <a:bodyPr/>
          <a:lstStyle/>
          <a:p>
            <a:r>
              <a:rPr lang="en-US" dirty="0"/>
              <a:t>Law Office of Edsel M. Brown Jr., PLLC</a:t>
            </a:r>
          </a:p>
        </p:txBody>
      </p:sp>
      <p:sp>
        <p:nvSpPr>
          <p:cNvPr id="6" name="Slide Number Placeholder 5">
            <a:extLst>
              <a:ext uri="{FF2B5EF4-FFF2-40B4-BE49-F238E27FC236}">
                <a16:creationId xmlns:a16="http://schemas.microsoft.com/office/drawing/2014/main" id="{9CE4CB26-4BC9-65C5-74C7-6C04D039F1CA}"/>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90489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F11A55-B0BE-1643-8092-BBF481138B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78A0A7-C6BA-1A93-7850-BAF9AC18F4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D8B14-F236-93A1-B2D7-1FC74060CAD5}"/>
              </a:ext>
            </a:extLst>
          </p:cNvPr>
          <p:cNvSpPr>
            <a:spLocks noGrp="1"/>
          </p:cNvSpPr>
          <p:nvPr>
            <p:ph type="dt" sz="half" idx="10"/>
          </p:nvPr>
        </p:nvSpPr>
        <p:spPr/>
        <p:txBody>
          <a:bodyPr/>
          <a:lstStyle/>
          <a:p>
            <a:fld id="{9D5A36A2-06C7-42EA-A593-1D083FB9B081}" type="datetime1">
              <a:rPr lang="en-US" smtClean="0"/>
              <a:t>9/26/2023</a:t>
            </a:fld>
            <a:endParaRPr lang="en-US" dirty="0"/>
          </a:p>
        </p:txBody>
      </p:sp>
      <p:sp>
        <p:nvSpPr>
          <p:cNvPr id="5" name="Footer Placeholder 4">
            <a:extLst>
              <a:ext uri="{FF2B5EF4-FFF2-40B4-BE49-F238E27FC236}">
                <a16:creationId xmlns:a16="http://schemas.microsoft.com/office/drawing/2014/main" id="{68678F92-1606-FB12-BC14-C475CE486287}"/>
              </a:ext>
            </a:extLst>
          </p:cNvPr>
          <p:cNvSpPr>
            <a:spLocks noGrp="1"/>
          </p:cNvSpPr>
          <p:nvPr>
            <p:ph type="ftr" sz="quarter" idx="11"/>
          </p:nvPr>
        </p:nvSpPr>
        <p:spPr/>
        <p:txBody>
          <a:bodyPr/>
          <a:lstStyle/>
          <a:p>
            <a:r>
              <a:rPr lang="en-US" dirty="0"/>
              <a:t>Law Office of Edsel M. Brown Jr., PLLC</a:t>
            </a:r>
          </a:p>
        </p:txBody>
      </p:sp>
      <p:sp>
        <p:nvSpPr>
          <p:cNvPr id="6" name="Slide Number Placeholder 5">
            <a:extLst>
              <a:ext uri="{FF2B5EF4-FFF2-40B4-BE49-F238E27FC236}">
                <a16:creationId xmlns:a16="http://schemas.microsoft.com/office/drawing/2014/main" id="{8040384C-1BD1-F0C5-EA84-482F261B3839}"/>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1427970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10892368" y="6124197"/>
            <a:ext cx="685797" cy="733078"/>
          </a:xfrm>
          <a:prstGeom prst="rect">
            <a:avLst/>
          </a:prstGeom>
        </p:spPr>
        <p:txBody>
          <a:bodyPr tIns="0" bIns="0"/>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6218768" y="6124196"/>
            <a:ext cx="4423833" cy="733803"/>
          </a:xfrm>
        </p:spPr>
        <p:txBody>
          <a:bodyPr/>
          <a:lstStyle>
            <a:lvl1pPr algn="r">
              <a:defRPr>
                <a:latin typeface="Arial" panose="020B0604020202020204" pitchFamily="34" charset="0"/>
                <a:cs typeface="Arial" panose="020B0604020202020204" pitchFamily="34" charset="0"/>
              </a:defRPr>
            </a:lvl1pPr>
          </a:lstStyle>
          <a:p>
            <a:r>
              <a:rPr lang="en-US" dirty="0"/>
              <a:t>Law Office of Edsel M. Brown Jr., PLLC</a:t>
            </a:r>
          </a:p>
        </p:txBody>
      </p:sp>
      <p:sp>
        <p:nvSpPr>
          <p:cNvPr id="5" name="Title 1">
            <a:extLst>
              <a:ext uri="{FF2B5EF4-FFF2-40B4-BE49-F238E27FC236}">
                <a16:creationId xmlns:a16="http://schemas.microsoft.com/office/drawing/2014/main" id="{4C6F94FB-325B-FB47-B51A-3D115D101634}"/>
              </a:ext>
            </a:extLst>
          </p:cNvPr>
          <p:cNvSpPr>
            <a:spLocks noGrp="1"/>
          </p:cNvSpPr>
          <p:nvPr>
            <p:ph type="title"/>
          </p:nvPr>
        </p:nvSpPr>
        <p:spPr>
          <a:xfrm>
            <a:off x="609601" y="604806"/>
            <a:ext cx="10968567" cy="452003"/>
          </a:xfrm>
          <a:prstGeom prst="rect">
            <a:avLst/>
          </a:prstGeom>
        </p:spPr>
        <p:txBody>
          <a:bodyPr lIns="0" tIns="0" bIns="0" anchor="t">
            <a:noAutofit/>
          </a:bodyPr>
          <a:lstStyle>
            <a:lvl1pPr>
              <a:defRPr sz="2398"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Master title</a:t>
            </a:r>
          </a:p>
        </p:txBody>
      </p:sp>
      <p:sp>
        <p:nvSpPr>
          <p:cNvPr id="6" name="Text Placeholder 14">
            <a:extLst>
              <a:ext uri="{FF2B5EF4-FFF2-40B4-BE49-F238E27FC236}">
                <a16:creationId xmlns:a16="http://schemas.microsoft.com/office/drawing/2014/main" id="{E5955F41-45D9-2842-8C50-F534299A7E65}"/>
              </a:ext>
            </a:extLst>
          </p:cNvPr>
          <p:cNvSpPr>
            <a:spLocks noGrp="1"/>
          </p:cNvSpPr>
          <p:nvPr>
            <p:ph type="body" sz="quarter" idx="13" hasCustomPrompt="1"/>
          </p:nvPr>
        </p:nvSpPr>
        <p:spPr>
          <a:xfrm>
            <a:off x="609603" y="1057688"/>
            <a:ext cx="10968564" cy="277416"/>
          </a:xfrm>
          <a:prstGeom prst="rect">
            <a:avLst/>
          </a:prstGeom>
        </p:spPr>
        <p:txBody>
          <a:bodyPr lIns="0" tIns="0" bIns="0">
            <a:noAutofit/>
          </a:bodyPr>
          <a:lstStyle>
            <a:lvl1pPr marL="12181" indent="0">
              <a:lnSpc>
                <a:spcPct val="100000"/>
              </a:lnSpc>
              <a:buNone/>
              <a:defRPr sz="1599" b="1" i="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edit Subtitle</a:t>
            </a:r>
          </a:p>
        </p:txBody>
      </p:sp>
      <p:sp>
        <p:nvSpPr>
          <p:cNvPr id="7" name="Text Placeholder 4">
            <a:extLst>
              <a:ext uri="{FF2B5EF4-FFF2-40B4-BE49-F238E27FC236}">
                <a16:creationId xmlns:a16="http://schemas.microsoft.com/office/drawing/2014/main" id="{5DD18C1B-B4E0-7246-93E1-80FD73B427E8}"/>
              </a:ext>
            </a:extLst>
          </p:cNvPr>
          <p:cNvSpPr>
            <a:spLocks noGrp="1"/>
          </p:cNvSpPr>
          <p:nvPr>
            <p:ph type="body" sz="quarter" idx="15" hasCustomPrompt="1"/>
          </p:nvPr>
        </p:nvSpPr>
        <p:spPr>
          <a:xfrm>
            <a:off x="609601" y="2313491"/>
            <a:ext cx="10968564" cy="3565397"/>
          </a:xfrm>
          <a:prstGeom prst="rect">
            <a:avLst/>
          </a:prstGeom>
        </p:spPr>
        <p:txBody>
          <a:bodyPr lIns="0" tIns="0" rIns="0" bIns="0">
            <a:noAutofit/>
          </a:bodyPr>
          <a:lstStyle>
            <a:lvl1pPr marL="0" indent="0">
              <a:spcAft>
                <a:spcPts val="799"/>
              </a:spcAft>
              <a:buNone/>
              <a:defRPr sz="2131" b="1" i="0">
                <a:solidFill>
                  <a:schemeClr val="tx1"/>
                </a:solidFill>
                <a:latin typeface="Arial" panose="020B0604020202020204" pitchFamily="34" charset="0"/>
                <a:cs typeface="Arial" panose="020B0604020202020204" pitchFamily="34" charset="0"/>
              </a:defRPr>
            </a:lvl1pPr>
            <a:lvl2pPr marL="12181" indent="0">
              <a:lnSpc>
                <a:spcPct val="100000"/>
              </a:lnSpc>
              <a:buNone/>
              <a:tabLst/>
              <a:defRPr sz="1599" b="0" i="0">
                <a:solidFill>
                  <a:schemeClr val="tx1"/>
                </a:solidFill>
                <a:latin typeface="Arial" panose="020B0604020202020204" pitchFamily="34" charset="0"/>
                <a:cs typeface="Arial" panose="020B0604020202020204" pitchFamily="34" charset="0"/>
              </a:defRPr>
            </a:lvl2pPr>
            <a:lvl3pPr marL="386992" indent="-150145">
              <a:lnSpc>
                <a:spcPct val="100000"/>
              </a:lnSpc>
              <a:tabLst/>
              <a:defRPr sz="1599" b="0" i="0">
                <a:solidFill>
                  <a:schemeClr val="tx1"/>
                </a:solidFill>
                <a:latin typeface="Arial" panose="020B0604020202020204" pitchFamily="34" charset="0"/>
                <a:cs typeface="Arial" panose="020B0604020202020204" pitchFamily="34" charset="0"/>
              </a:defRPr>
            </a:lvl3pPr>
            <a:lvl4pPr marL="537136" indent="-150145">
              <a:lnSpc>
                <a:spcPct val="100000"/>
              </a:lnSpc>
              <a:buFont typeface="System Font Regular"/>
              <a:buChar char="-"/>
              <a:tabLst/>
              <a:defRPr sz="1599" b="0" i="0">
                <a:solidFill>
                  <a:schemeClr val="tx1"/>
                </a:solidFill>
                <a:latin typeface="Arial" panose="020B0604020202020204" pitchFamily="34" charset="0"/>
                <a:cs typeface="Arial" panose="020B0604020202020204" pitchFamily="34" charset="0"/>
              </a:defRPr>
            </a:lvl4pPr>
            <a:lvl5pPr>
              <a:defRPr sz="1599" b="1">
                <a:solidFill>
                  <a:schemeClr val="bg1">
                    <a:lumMod val="10000"/>
                  </a:schemeClr>
                </a:solidFill>
                <a:latin typeface="Lato" panose="020F0502020204030203" pitchFamily="34" charset="77"/>
              </a:defRPr>
            </a:lvl5pPr>
          </a:lstStyle>
          <a:p>
            <a:r>
              <a:rPr lang="en-US" dirty="0"/>
              <a:t>Subhead</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843204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AF1F9A-8179-6B45-A384-F1F461D2D4A8}"/>
              </a:ext>
            </a:extLst>
          </p:cNvPr>
          <p:cNvSpPr>
            <a:spLocks noGrp="1"/>
          </p:cNvSpPr>
          <p:nvPr>
            <p:ph type="sldNum" sz="quarter" idx="10"/>
          </p:nvPr>
        </p:nvSpPr>
        <p:spPr>
          <a:xfrm>
            <a:off x="10892369" y="6124196"/>
            <a:ext cx="685799" cy="733803"/>
          </a:xfrm>
          <a:prstGeom prst="rect">
            <a:avLst/>
          </a:prstGeom>
        </p:spPr>
        <p:txBody>
          <a:bodyPr/>
          <a:lstStyle>
            <a:lvl1pPr>
              <a:defRPr>
                <a:latin typeface="Arial" panose="020B0604020202020204" pitchFamily="34" charset="0"/>
                <a:cs typeface="Arial" panose="020B0604020202020204" pitchFamily="34" charset="0"/>
              </a:defRPr>
            </a:lvl1pPr>
          </a:lstStyle>
          <a:p>
            <a:fld id="{D41FAE98-9FDA-8740-8F93-1E3A00396EB1}" type="slidenum">
              <a:rPr lang="en-US" smtClean="0"/>
              <a:pPr/>
              <a:t>‹#›</a:t>
            </a:fld>
            <a:endParaRPr lang="en-US" dirty="0"/>
          </a:p>
        </p:txBody>
      </p:sp>
      <p:sp>
        <p:nvSpPr>
          <p:cNvPr id="4" name="Footer Placeholder 3">
            <a:extLst>
              <a:ext uri="{FF2B5EF4-FFF2-40B4-BE49-F238E27FC236}">
                <a16:creationId xmlns:a16="http://schemas.microsoft.com/office/drawing/2014/main" id="{76673F75-F9CB-F54D-88BF-B378AAEC3E3F}"/>
              </a:ext>
            </a:extLst>
          </p:cNvPr>
          <p:cNvSpPr>
            <a:spLocks noGrp="1"/>
          </p:cNvSpPr>
          <p:nvPr>
            <p:ph type="ftr" sz="quarter" idx="11"/>
          </p:nvPr>
        </p:nvSpPr>
        <p:spPr>
          <a:xfrm>
            <a:off x="6218768" y="6124196"/>
            <a:ext cx="4423833" cy="733803"/>
          </a:xfrm>
        </p:spPr>
        <p:txBody>
          <a:bodyPr/>
          <a:lstStyle>
            <a:lvl1pPr algn="r">
              <a:defRPr>
                <a:latin typeface="Arial" panose="020B0604020202020204" pitchFamily="34" charset="0"/>
                <a:cs typeface="Arial" panose="020B0604020202020204" pitchFamily="34" charset="0"/>
              </a:defRPr>
            </a:lvl1pPr>
          </a:lstStyle>
          <a:p>
            <a:r>
              <a:rPr lang="en-US" dirty="0"/>
              <a:t>Law Office of Edsel M. Brown Jr., PLLC</a:t>
            </a:r>
          </a:p>
        </p:txBody>
      </p:sp>
      <p:sp>
        <p:nvSpPr>
          <p:cNvPr id="5" name="Title 1">
            <a:extLst>
              <a:ext uri="{FF2B5EF4-FFF2-40B4-BE49-F238E27FC236}">
                <a16:creationId xmlns:a16="http://schemas.microsoft.com/office/drawing/2014/main" id="{85DC55FF-7A8D-684A-B830-96275BC164F7}"/>
              </a:ext>
            </a:extLst>
          </p:cNvPr>
          <p:cNvSpPr>
            <a:spLocks noGrp="1"/>
          </p:cNvSpPr>
          <p:nvPr>
            <p:ph type="title" hasCustomPrompt="1"/>
          </p:nvPr>
        </p:nvSpPr>
        <p:spPr>
          <a:xfrm>
            <a:off x="609601" y="604805"/>
            <a:ext cx="10968567" cy="450687"/>
          </a:xfrm>
          <a:prstGeom prst="rect">
            <a:avLst/>
          </a:prstGeom>
        </p:spPr>
        <p:txBody>
          <a:bodyPr lIns="0" tIns="0" bIns="0" anchor="t">
            <a:noAutofit/>
          </a:bodyPr>
          <a:lstStyle>
            <a:lvl1pPr>
              <a:defRPr sz="2398" b="0" i="0">
                <a:solidFill>
                  <a:schemeClr val="tx1"/>
                </a:solidFill>
                <a:latin typeface="Arial" panose="020B0604020202020204" pitchFamily="34" charset="0"/>
                <a:ea typeface="Source Sans Pro Light" charset="0"/>
                <a:cs typeface="Arial" panose="020B0604020202020204" pitchFamily="34" charset="0"/>
              </a:defRPr>
            </a:lvl1pPr>
          </a:lstStyle>
          <a:p>
            <a:r>
              <a:rPr lang="en-US" dirty="0"/>
              <a:t>Click to edit Table of contents title</a:t>
            </a:r>
          </a:p>
        </p:txBody>
      </p:sp>
      <p:sp>
        <p:nvSpPr>
          <p:cNvPr id="9" name="Text Placeholder 4">
            <a:extLst>
              <a:ext uri="{FF2B5EF4-FFF2-40B4-BE49-F238E27FC236}">
                <a16:creationId xmlns:a16="http://schemas.microsoft.com/office/drawing/2014/main" id="{466E63F1-0C39-9245-B8AA-CC0AC2D87C40}"/>
              </a:ext>
            </a:extLst>
          </p:cNvPr>
          <p:cNvSpPr>
            <a:spLocks noGrp="1"/>
          </p:cNvSpPr>
          <p:nvPr>
            <p:ph type="body" sz="quarter" idx="17"/>
          </p:nvPr>
        </p:nvSpPr>
        <p:spPr>
          <a:xfrm>
            <a:off x="609602" y="2313491"/>
            <a:ext cx="5359399" cy="3565397"/>
          </a:xfrm>
          <a:prstGeom prst="rect">
            <a:avLst/>
          </a:prstGeom>
        </p:spPr>
        <p:txBody>
          <a:bodyPr lIns="0" tIns="0" rIns="91440" bIns="0">
            <a:noAutofit/>
          </a:bodyPr>
          <a:lstStyle>
            <a:lvl1pPr marL="280157" indent="-280157">
              <a:spcBef>
                <a:spcPts val="0"/>
              </a:spcBef>
              <a:spcAft>
                <a:spcPts val="1599"/>
              </a:spcAft>
              <a:buClr>
                <a:schemeClr val="tx1"/>
              </a:buClr>
              <a:buFont typeface="Wingdings" pitchFamily="2" charset="2"/>
              <a:buChar char="§"/>
              <a:defRPr sz="1599" b="0" i="0">
                <a:solidFill>
                  <a:schemeClr val="tx1"/>
                </a:solidFill>
                <a:latin typeface="Arial" panose="020B0604020202020204" pitchFamily="34" charset="0"/>
                <a:cs typeface="Arial" panose="020B0604020202020204" pitchFamily="34" charset="0"/>
              </a:defRPr>
            </a:lvl1pPr>
            <a:lvl2pPr marL="10573" indent="0">
              <a:lnSpc>
                <a:spcPct val="100000"/>
              </a:lnSpc>
              <a:buNone/>
              <a:tabLst/>
              <a:defRPr sz="1199" b="0" i="0">
                <a:solidFill>
                  <a:schemeClr val="tx1"/>
                </a:solidFill>
                <a:latin typeface="Lato Light" panose="020F0302020204030203" pitchFamily="34" charset="77"/>
              </a:defRPr>
            </a:lvl2pPr>
            <a:lvl3pPr marL="386992" indent="-150145">
              <a:lnSpc>
                <a:spcPct val="100000"/>
              </a:lnSpc>
              <a:tabLst/>
              <a:defRPr sz="1199" b="0" i="0">
                <a:solidFill>
                  <a:schemeClr val="tx1"/>
                </a:solidFill>
                <a:latin typeface="Lato Light" panose="020F0302020204030203" pitchFamily="34" charset="77"/>
              </a:defRPr>
            </a:lvl3pPr>
            <a:lvl4pPr marL="537136" indent="-150145">
              <a:lnSpc>
                <a:spcPct val="100000"/>
              </a:lnSpc>
              <a:buFont typeface="System Font Regular"/>
              <a:buChar char="-"/>
              <a:tabLst/>
              <a:defRPr sz="1199" b="0" i="0">
                <a:solidFill>
                  <a:schemeClr val="tx1"/>
                </a:solidFill>
                <a:latin typeface="Lato Light" panose="020F0302020204030203" pitchFamily="34" charset="77"/>
              </a:defRPr>
            </a:lvl4pPr>
            <a:lvl5pPr>
              <a:defRPr sz="1599" b="1">
                <a:solidFill>
                  <a:schemeClr val="bg1">
                    <a:lumMod val="10000"/>
                  </a:schemeClr>
                </a:solidFill>
                <a:latin typeface="Lato" panose="020F0502020204030203" pitchFamily="34" charset="77"/>
              </a:defRPr>
            </a:lvl5pPr>
          </a:lstStyle>
          <a:p>
            <a:pPr lvl="0"/>
            <a:r>
              <a:rPr lang="en-US" dirty="0"/>
              <a:t>Edit Master text</a:t>
            </a:r>
          </a:p>
          <a:p>
            <a:pPr lvl="0"/>
            <a:r>
              <a:rPr lang="en-US" dirty="0"/>
              <a:t>Edit Master text</a:t>
            </a:r>
          </a:p>
          <a:p>
            <a:pPr lvl="0"/>
            <a:r>
              <a:rPr lang="en-US" dirty="0"/>
              <a:t>Edit Master text</a:t>
            </a:r>
          </a:p>
          <a:p>
            <a:pPr lvl="0"/>
            <a:r>
              <a:rPr lang="en-US" dirty="0"/>
              <a:t>Edit Master text</a:t>
            </a:r>
          </a:p>
          <a:p>
            <a:pPr lvl="0"/>
            <a:r>
              <a:rPr lang="en-US" dirty="0"/>
              <a:t>Edit Master text</a:t>
            </a:r>
          </a:p>
        </p:txBody>
      </p:sp>
    </p:spTree>
    <p:extLst>
      <p:ext uri="{BB962C8B-B14F-4D97-AF65-F5344CB8AC3E}">
        <p14:creationId xmlns:p14="http://schemas.microsoft.com/office/powerpoint/2010/main" val="211766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94DB-8EF5-D807-7D39-87F1A8B1B5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901440-6A90-6B4F-E4F1-07FC6DA4BF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5595E-38DD-F31B-6AF0-6F99666276EB}"/>
              </a:ext>
            </a:extLst>
          </p:cNvPr>
          <p:cNvSpPr>
            <a:spLocks noGrp="1"/>
          </p:cNvSpPr>
          <p:nvPr>
            <p:ph type="dt" sz="half" idx="10"/>
          </p:nvPr>
        </p:nvSpPr>
        <p:spPr/>
        <p:txBody>
          <a:bodyPr/>
          <a:lstStyle/>
          <a:p>
            <a:fld id="{682BC5BA-C25A-4DCF-87AE-13B99362B6F0}" type="datetime1">
              <a:rPr lang="en-US" smtClean="0"/>
              <a:t>9/26/2023</a:t>
            </a:fld>
            <a:endParaRPr lang="en-US" dirty="0"/>
          </a:p>
        </p:txBody>
      </p:sp>
      <p:sp>
        <p:nvSpPr>
          <p:cNvPr id="5" name="Footer Placeholder 4">
            <a:extLst>
              <a:ext uri="{FF2B5EF4-FFF2-40B4-BE49-F238E27FC236}">
                <a16:creationId xmlns:a16="http://schemas.microsoft.com/office/drawing/2014/main" id="{972557CB-E396-A742-E891-F79FE406B639}"/>
              </a:ext>
            </a:extLst>
          </p:cNvPr>
          <p:cNvSpPr>
            <a:spLocks noGrp="1"/>
          </p:cNvSpPr>
          <p:nvPr>
            <p:ph type="ftr" sz="quarter" idx="11"/>
          </p:nvPr>
        </p:nvSpPr>
        <p:spPr/>
        <p:txBody>
          <a:bodyPr/>
          <a:lstStyle/>
          <a:p>
            <a:r>
              <a:rPr lang="en-US" dirty="0"/>
              <a:t>Law Office of Edsel M. Brown Jr., PLLC</a:t>
            </a:r>
          </a:p>
        </p:txBody>
      </p:sp>
      <p:sp>
        <p:nvSpPr>
          <p:cNvPr id="6" name="Slide Number Placeholder 5">
            <a:extLst>
              <a:ext uri="{FF2B5EF4-FFF2-40B4-BE49-F238E27FC236}">
                <a16:creationId xmlns:a16="http://schemas.microsoft.com/office/drawing/2014/main" id="{E745C750-7C4E-4A16-2A87-251EF0EB3163}"/>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37032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CC8AB-1FEF-49D3-406D-6BC96D816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64AA30-376D-1965-5F1B-A089ECFAC1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D34348-DBB6-E233-5F95-4312747176BD}"/>
              </a:ext>
            </a:extLst>
          </p:cNvPr>
          <p:cNvSpPr>
            <a:spLocks noGrp="1"/>
          </p:cNvSpPr>
          <p:nvPr>
            <p:ph type="dt" sz="half" idx="10"/>
          </p:nvPr>
        </p:nvSpPr>
        <p:spPr/>
        <p:txBody>
          <a:bodyPr/>
          <a:lstStyle/>
          <a:p>
            <a:fld id="{03A705B0-4D82-40C0-87C7-1D13BEA68F2A}" type="datetime1">
              <a:rPr lang="en-US" smtClean="0"/>
              <a:t>9/26/2023</a:t>
            </a:fld>
            <a:endParaRPr lang="en-US" dirty="0"/>
          </a:p>
        </p:txBody>
      </p:sp>
      <p:sp>
        <p:nvSpPr>
          <p:cNvPr id="5" name="Footer Placeholder 4">
            <a:extLst>
              <a:ext uri="{FF2B5EF4-FFF2-40B4-BE49-F238E27FC236}">
                <a16:creationId xmlns:a16="http://schemas.microsoft.com/office/drawing/2014/main" id="{307C0DCB-F05C-D8FF-8088-940B2DE90641}"/>
              </a:ext>
            </a:extLst>
          </p:cNvPr>
          <p:cNvSpPr>
            <a:spLocks noGrp="1"/>
          </p:cNvSpPr>
          <p:nvPr>
            <p:ph type="ftr" sz="quarter" idx="11"/>
          </p:nvPr>
        </p:nvSpPr>
        <p:spPr/>
        <p:txBody>
          <a:bodyPr/>
          <a:lstStyle/>
          <a:p>
            <a:r>
              <a:rPr lang="en-US" dirty="0"/>
              <a:t>Law Office of Edsel M. Brown Jr., PLLC</a:t>
            </a:r>
          </a:p>
        </p:txBody>
      </p:sp>
      <p:sp>
        <p:nvSpPr>
          <p:cNvPr id="6" name="Slide Number Placeholder 5">
            <a:extLst>
              <a:ext uri="{FF2B5EF4-FFF2-40B4-BE49-F238E27FC236}">
                <a16:creationId xmlns:a16="http://schemas.microsoft.com/office/drawing/2014/main" id="{BD511CC9-0FA0-B9CE-3B60-C0BC3AF508F4}"/>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116053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69E94-F2CA-69E9-9108-2651409C2F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05849C-02B2-39EA-21DD-860B6EDE29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80C754-BFB6-0669-3D21-C152F71D66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88C3EF-78D3-3B4C-FFE6-185AF3BB4813}"/>
              </a:ext>
            </a:extLst>
          </p:cNvPr>
          <p:cNvSpPr>
            <a:spLocks noGrp="1"/>
          </p:cNvSpPr>
          <p:nvPr>
            <p:ph type="dt" sz="half" idx="10"/>
          </p:nvPr>
        </p:nvSpPr>
        <p:spPr/>
        <p:txBody>
          <a:bodyPr/>
          <a:lstStyle/>
          <a:p>
            <a:fld id="{F533C560-00A6-4064-A19D-083B75DD56EA}" type="datetime1">
              <a:rPr lang="en-US" smtClean="0"/>
              <a:t>9/26/2023</a:t>
            </a:fld>
            <a:endParaRPr lang="en-US" dirty="0"/>
          </a:p>
        </p:txBody>
      </p:sp>
      <p:sp>
        <p:nvSpPr>
          <p:cNvPr id="6" name="Footer Placeholder 5">
            <a:extLst>
              <a:ext uri="{FF2B5EF4-FFF2-40B4-BE49-F238E27FC236}">
                <a16:creationId xmlns:a16="http://schemas.microsoft.com/office/drawing/2014/main" id="{645B3ED7-2F1F-958B-1AF7-734E1C32EA1A}"/>
              </a:ext>
            </a:extLst>
          </p:cNvPr>
          <p:cNvSpPr>
            <a:spLocks noGrp="1"/>
          </p:cNvSpPr>
          <p:nvPr>
            <p:ph type="ftr" sz="quarter" idx="11"/>
          </p:nvPr>
        </p:nvSpPr>
        <p:spPr/>
        <p:txBody>
          <a:bodyPr/>
          <a:lstStyle/>
          <a:p>
            <a:r>
              <a:rPr lang="en-US" dirty="0"/>
              <a:t>Law Office of Edsel M. Brown Jr., PLLC</a:t>
            </a:r>
          </a:p>
        </p:txBody>
      </p:sp>
      <p:sp>
        <p:nvSpPr>
          <p:cNvPr id="7" name="Slide Number Placeholder 6">
            <a:extLst>
              <a:ext uri="{FF2B5EF4-FFF2-40B4-BE49-F238E27FC236}">
                <a16:creationId xmlns:a16="http://schemas.microsoft.com/office/drawing/2014/main" id="{187A273A-F3A2-C8CB-E0B7-28CE5447285D}"/>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66880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A1C91-FAFB-0201-A20F-E2CFA61100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3FB455-E247-67E6-E6E5-4749A52E21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1C27A8-8FA6-510C-FDE1-FFE8B7E093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1A2AFA-CCF5-9B54-43F1-A10E3EF6E7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A0F45F-4015-8723-F487-515DB542E8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6FA46C-41F5-E68D-029F-C0BA8D53B37A}"/>
              </a:ext>
            </a:extLst>
          </p:cNvPr>
          <p:cNvSpPr>
            <a:spLocks noGrp="1"/>
          </p:cNvSpPr>
          <p:nvPr>
            <p:ph type="dt" sz="half" idx="10"/>
          </p:nvPr>
        </p:nvSpPr>
        <p:spPr/>
        <p:txBody>
          <a:bodyPr/>
          <a:lstStyle/>
          <a:p>
            <a:fld id="{5DD75E23-353F-4AD4-9E55-74957CB5EED5}" type="datetime1">
              <a:rPr lang="en-US" smtClean="0"/>
              <a:t>9/26/2023</a:t>
            </a:fld>
            <a:endParaRPr lang="en-US" dirty="0"/>
          </a:p>
        </p:txBody>
      </p:sp>
      <p:sp>
        <p:nvSpPr>
          <p:cNvPr id="8" name="Footer Placeholder 7">
            <a:extLst>
              <a:ext uri="{FF2B5EF4-FFF2-40B4-BE49-F238E27FC236}">
                <a16:creationId xmlns:a16="http://schemas.microsoft.com/office/drawing/2014/main" id="{78C07420-C3BA-A4BE-FAA3-88161D845B1B}"/>
              </a:ext>
            </a:extLst>
          </p:cNvPr>
          <p:cNvSpPr>
            <a:spLocks noGrp="1"/>
          </p:cNvSpPr>
          <p:nvPr>
            <p:ph type="ftr" sz="quarter" idx="11"/>
          </p:nvPr>
        </p:nvSpPr>
        <p:spPr/>
        <p:txBody>
          <a:bodyPr/>
          <a:lstStyle/>
          <a:p>
            <a:r>
              <a:rPr lang="en-US" dirty="0"/>
              <a:t>Law Office of Edsel M. Brown Jr., PLLC</a:t>
            </a:r>
          </a:p>
        </p:txBody>
      </p:sp>
      <p:sp>
        <p:nvSpPr>
          <p:cNvPr id="9" name="Slide Number Placeholder 8">
            <a:extLst>
              <a:ext uri="{FF2B5EF4-FFF2-40B4-BE49-F238E27FC236}">
                <a16:creationId xmlns:a16="http://schemas.microsoft.com/office/drawing/2014/main" id="{CE5CF035-B1BD-F64C-79AE-731610DD376A}"/>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284997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76A3-30D2-445E-E6EB-359CE3A4B6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BDD836-48B0-1A26-31FC-CD7C44080487}"/>
              </a:ext>
            </a:extLst>
          </p:cNvPr>
          <p:cNvSpPr>
            <a:spLocks noGrp="1"/>
          </p:cNvSpPr>
          <p:nvPr>
            <p:ph type="dt" sz="half" idx="10"/>
          </p:nvPr>
        </p:nvSpPr>
        <p:spPr/>
        <p:txBody>
          <a:bodyPr/>
          <a:lstStyle/>
          <a:p>
            <a:fld id="{3933858B-5704-4DA2-94E9-882282F0CB1B}" type="datetime1">
              <a:rPr lang="en-US" smtClean="0"/>
              <a:t>9/26/2023</a:t>
            </a:fld>
            <a:endParaRPr lang="en-US" dirty="0"/>
          </a:p>
        </p:txBody>
      </p:sp>
      <p:sp>
        <p:nvSpPr>
          <p:cNvPr id="4" name="Footer Placeholder 3">
            <a:extLst>
              <a:ext uri="{FF2B5EF4-FFF2-40B4-BE49-F238E27FC236}">
                <a16:creationId xmlns:a16="http://schemas.microsoft.com/office/drawing/2014/main" id="{3504FB6F-9A7C-8438-EC16-4F27C648E085}"/>
              </a:ext>
            </a:extLst>
          </p:cNvPr>
          <p:cNvSpPr>
            <a:spLocks noGrp="1"/>
          </p:cNvSpPr>
          <p:nvPr>
            <p:ph type="ftr" sz="quarter" idx="11"/>
          </p:nvPr>
        </p:nvSpPr>
        <p:spPr/>
        <p:txBody>
          <a:bodyPr/>
          <a:lstStyle/>
          <a:p>
            <a:r>
              <a:rPr lang="en-US" dirty="0"/>
              <a:t>Law Office of Edsel M. Brown Jr., PLLC</a:t>
            </a:r>
          </a:p>
        </p:txBody>
      </p:sp>
      <p:sp>
        <p:nvSpPr>
          <p:cNvPr id="5" name="Slide Number Placeholder 4">
            <a:extLst>
              <a:ext uri="{FF2B5EF4-FFF2-40B4-BE49-F238E27FC236}">
                <a16:creationId xmlns:a16="http://schemas.microsoft.com/office/drawing/2014/main" id="{7F0768E8-4891-1478-AD53-508798DC1FFF}"/>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3189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FEC52A-1A09-EE28-12CB-9D248B5216BA}"/>
              </a:ext>
            </a:extLst>
          </p:cNvPr>
          <p:cNvSpPr>
            <a:spLocks noGrp="1"/>
          </p:cNvSpPr>
          <p:nvPr>
            <p:ph type="dt" sz="half" idx="10"/>
          </p:nvPr>
        </p:nvSpPr>
        <p:spPr/>
        <p:txBody>
          <a:bodyPr/>
          <a:lstStyle/>
          <a:p>
            <a:fld id="{455573C3-5E26-4775-AB47-C1DB8C014ADB}" type="datetime1">
              <a:rPr lang="en-US" smtClean="0"/>
              <a:t>9/26/2023</a:t>
            </a:fld>
            <a:endParaRPr lang="en-US" dirty="0"/>
          </a:p>
        </p:txBody>
      </p:sp>
      <p:sp>
        <p:nvSpPr>
          <p:cNvPr id="3" name="Footer Placeholder 2">
            <a:extLst>
              <a:ext uri="{FF2B5EF4-FFF2-40B4-BE49-F238E27FC236}">
                <a16:creationId xmlns:a16="http://schemas.microsoft.com/office/drawing/2014/main" id="{6705CA58-ECB2-2579-A6E6-DA94EA1A5896}"/>
              </a:ext>
            </a:extLst>
          </p:cNvPr>
          <p:cNvSpPr>
            <a:spLocks noGrp="1"/>
          </p:cNvSpPr>
          <p:nvPr>
            <p:ph type="ftr" sz="quarter" idx="11"/>
          </p:nvPr>
        </p:nvSpPr>
        <p:spPr/>
        <p:txBody>
          <a:bodyPr/>
          <a:lstStyle/>
          <a:p>
            <a:r>
              <a:rPr lang="en-US" dirty="0"/>
              <a:t>Law Office of Edsel M. Brown Jr., PLLC</a:t>
            </a:r>
          </a:p>
        </p:txBody>
      </p:sp>
      <p:sp>
        <p:nvSpPr>
          <p:cNvPr id="4" name="Slide Number Placeholder 3">
            <a:extLst>
              <a:ext uri="{FF2B5EF4-FFF2-40B4-BE49-F238E27FC236}">
                <a16:creationId xmlns:a16="http://schemas.microsoft.com/office/drawing/2014/main" id="{4E786A2E-4F99-8441-86A2-75782F3E1C5D}"/>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276536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3417-EEE3-388F-AD5B-1D6ED9B32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D33E8B-0956-7BC4-9F79-6B379D4BAA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73C403-267D-F1B2-0DAB-78DD1C3C8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405243-59B4-8B78-FC83-8708B7C949FD}"/>
              </a:ext>
            </a:extLst>
          </p:cNvPr>
          <p:cNvSpPr>
            <a:spLocks noGrp="1"/>
          </p:cNvSpPr>
          <p:nvPr>
            <p:ph type="dt" sz="half" idx="10"/>
          </p:nvPr>
        </p:nvSpPr>
        <p:spPr/>
        <p:txBody>
          <a:bodyPr/>
          <a:lstStyle/>
          <a:p>
            <a:fld id="{09E90FB6-BFF8-4B39-B7D7-24DB330501F3}" type="datetime1">
              <a:rPr lang="en-US" smtClean="0"/>
              <a:t>9/26/2023</a:t>
            </a:fld>
            <a:endParaRPr lang="en-US" dirty="0"/>
          </a:p>
        </p:txBody>
      </p:sp>
      <p:sp>
        <p:nvSpPr>
          <p:cNvPr id="6" name="Footer Placeholder 5">
            <a:extLst>
              <a:ext uri="{FF2B5EF4-FFF2-40B4-BE49-F238E27FC236}">
                <a16:creationId xmlns:a16="http://schemas.microsoft.com/office/drawing/2014/main" id="{72370C5E-0B14-1BD6-AB0F-51F0F0F40E73}"/>
              </a:ext>
            </a:extLst>
          </p:cNvPr>
          <p:cNvSpPr>
            <a:spLocks noGrp="1"/>
          </p:cNvSpPr>
          <p:nvPr>
            <p:ph type="ftr" sz="quarter" idx="11"/>
          </p:nvPr>
        </p:nvSpPr>
        <p:spPr/>
        <p:txBody>
          <a:bodyPr/>
          <a:lstStyle/>
          <a:p>
            <a:r>
              <a:rPr lang="en-US" dirty="0"/>
              <a:t>Law Office of Edsel M. Brown Jr., PLLC</a:t>
            </a:r>
          </a:p>
        </p:txBody>
      </p:sp>
      <p:sp>
        <p:nvSpPr>
          <p:cNvPr id="7" name="Slide Number Placeholder 6">
            <a:extLst>
              <a:ext uri="{FF2B5EF4-FFF2-40B4-BE49-F238E27FC236}">
                <a16:creationId xmlns:a16="http://schemas.microsoft.com/office/drawing/2014/main" id="{C9E95698-02F9-1DC4-E10F-9553F10EE536}"/>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68168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7647A-76F4-889C-7FC6-34ABB11BA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DA0C76-A900-496B-DC97-6D4798FA37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D635227-23C3-6C70-0725-8F39D8B34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456E-FAB2-E3FB-4CC0-D5AA5583C74E}"/>
              </a:ext>
            </a:extLst>
          </p:cNvPr>
          <p:cNvSpPr>
            <a:spLocks noGrp="1"/>
          </p:cNvSpPr>
          <p:nvPr>
            <p:ph type="dt" sz="half" idx="10"/>
          </p:nvPr>
        </p:nvSpPr>
        <p:spPr/>
        <p:txBody>
          <a:bodyPr/>
          <a:lstStyle/>
          <a:p>
            <a:fld id="{8B104F74-1463-4E80-99BB-9AFBC6F1D437}" type="datetime1">
              <a:rPr lang="en-US" smtClean="0"/>
              <a:t>9/26/2023</a:t>
            </a:fld>
            <a:endParaRPr lang="en-US" dirty="0"/>
          </a:p>
        </p:txBody>
      </p:sp>
      <p:sp>
        <p:nvSpPr>
          <p:cNvPr id="6" name="Footer Placeholder 5">
            <a:extLst>
              <a:ext uri="{FF2B5EF4-FFF2-40B4-BE49-F238E27FC236}">
                <a16:creationId xmlns:a16="http://schemas.microsoft.com/office/drawing/2014/main" id="{CC99BA57-BE50-E975-62D5-496753470C12}"/>
              </a:ext>
            </a:extLst>
          </p:cNvPr>
          <p:cNvSpPr>
            <a:spLocks noGrp="1"/>
          </p:cNvSpPr>
          <p:nvPr>
            <p:ph type="ftr" sz="quarter" idx="11"/>
          </p:nvPr>
        </p:nvSpPr>
        <p:spPr/>
        <p:txBody>
          <a:bodyPr/>
          <a:lstStyle/>
          <a:p>
            <a:r>
              <a:rPr lang="en-US" dirty="0"/>
              <a:t>Law Office of Edsel M. Brown Jr., PLLC</a:t>
            </a:r>
          </a:p>
        </p:txBody>
      </p:sp>
      <p:sp>
        <p:nvSpPr>
          <p:cNvPr id="7" name="Slide Number Placeholder 6">
            <a:extLst>
              <a:ext uri="{FF2B5EF4-FFF2-40B4-BE49-F238E27FC236}">
                <a16:creationId xmlns:a16="http://schemas.microsoft.com/office/drawing/2014/main" id="{B15EE65D-CC79-1573-9F42-283D9C6C2777}"/>
              </a:ext>
            </a:extLst>
          </p:cNvPr>
          <p:cNvSpPr>
            <a:spLocks noGrp="1"/>
          </p:cNvSpPr>
          <p:nvPr>
            <p:ph type="sldNum" sz="quarter" idx="12"/>
          </p:nvPr>
        </p:nvSpPr>
        <p:spPr/>
        <p:txBody>
          <a:bodyPr/>
          <a:lstStyle/>
          <a:p>
            <a:fld id="{4BA915EE-10CB-4CF1-8569-6154455DA573}" type="slidenum">
              <a:rPr lang="en-US" smtClean="0"/>
              <a:t>‹#›</a:t>
            </a:fld>
            <a:endParaRPr lang="en-US" dirty="0"/>
          </a:p>
        </p:txBody>
      </p:sp>
    </p:spTree>
    <p:extLst>
      <p:ext uri="{BB962C8B-B14F-4D97-AF65-F5344CB8AC3E}">
        <p14:creationId xmlns:p14="http://schemas.microsoft.com/office/powerpoint/2010/main" val="109813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E51319-B2D8-406B-30B0-DE5A8283FB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9E417D-DAEF-160B-1D76-693C78627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5488A-C167-8CA1-C08B-4E4523B71C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BA180-CA0D-479D-8FC5-51AE33037AD4}" type="datetime1">
              <a:rPr lang="en-US" smtClean="0"/>
              <a:t>9/26/2023</a:t>
            </a:fld>
            <a:endParaRPr lang="en-US" dirty="0"/>
          </a:p>
        </p:txBody>
      </p:sp>
      <p:sp>
        <p:nvSpPr>
          <p:cNvPr id="5" name="Footer Placeholder 4">
            <a:extLst>
              <a:ext uri="{FF2B5EF4-FFF2-40B4-BE49-F238E27FC236}">
                <a16:creationId xmlns:a16="http://schemas.microsoft.com/office/drawing/2014/main" id="{8E14B4BE-74CB-DFEF-82E0-46FC81575F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Law Office of Edsel M. Brown Jr., PLLC</a:t>
            </a:r>
          </a:p>
        </p:txBody>
      </p:sp>
      <p:sp>
        <p:nvSpPr>
          <p:cNvPr id="6" name="Slide Number Placeholder 5">
            <a:extLst>
              <a:ext uri="{FF2B5EF4-FFF2-40B4-BE49-F238E27FC236}">
                <a16:creationId xmlns:a16="http://schemas.microsoft.com/office/drawing/2014/main" id="{17275A2D-AD4F-BBDA-EB6D-4F5AEF0B65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915EE-10CB-4CF1-8569-6154455DA573}" type="slidenum">
              <a:rPr lang="en-US" smtClean="0"/>
              <a:t>‹#›</a:t>
            </a:fld>
            <a:endParaRPr lang="en-US" dirty="0"/>
          </a:p>
        </p:txBody>
      </p:sp>
    </p:spTree>
    <p:extLst>
      <p:ext uri="{BB962C8B-B14F-4D97-AF65-F5344CB8AC3E}">
        <p14:creationId xmlns:p14="http://schemas.microsoft.com/office/powerpoint/2010/main" val="19075505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588AAB06-2A15-6828-68E4-0BC20C2DBD1B}"/>
              </a:ext>
            </a:extLst>
          </p:cNvPr>
          <p:cNvSpPr>
            <a:spLocks noGrp="1"/>
          </p:cNvSpPr>
          <p:nvPr>
            <p:ph type="ctrTitle"/>
          </p:nvPr>
        </p:nvSpPr>
        <p:spPr>
          <a:xfrm>
            <a:off x="640080" y="320040"/>
            <a:ext cx="11386268" cy="2128693"/>
          </a:xfrm>
        </p:spPr>
        <p:txBody>
          <a:bodyPr>
            <a:normAutofit/>
          </a:bodyPr>
          <a:lstStyle/>
          <a:p>
            <a:pPr algn="l"/>
            <a:r>
              <a:rPr lang="en-US" sz="6600" b="1" dirty="0">
                <a:latin typeface="Calibri" panose="020F0502020204030204" pitchFamily="34" charset="0"/>
                <a:cs typeface="Calibri" panose="020F0502020204030204" pitchFamily="34" charset="0"/>
              </a:rPr>
              <a:t>JOINT VENTURE</a:t>
            </a:r>
            <a:br>
              <a:rPr lang="en-US" sz="6600" b="1" dirty="0">
                <a:latin typeface="Calibri" panose="020F0502020204030204" pitchFamily="34" charset="0"/>
                <a:cs typeface="Calibri" panose="020F0502020204030204" pitchFamily="34" charset="0"/>
              </a:rPr>
            </a:br>
            <a:r>
              <a:rPr lang="en-US" sz="6600" b="1" dirty="0">
                <a:latin typeface="Calibri" panose="020F0502020204030204" pitchFamily="34" charset="0"/>
                <a:cs typeface="Calibri" panose="020F0502020204030204" pitchFamily="34" charset="0"/>
              </a:rPr>
              <a:t>TRAINING PRESENTATION</a:t>
            </a:r>
          </a:p>
        </p:txBody>
      </p:sp>
      <p:sp>
        <p:nvSpPr>
          <p:cNvPr id="5" name="Subtitle 4">
            <a:extLst>
              <a:ext uri="{FF2B5EF4-FFF2-40B4-BE49-F238E27FC236}">
                <a16:creationId xmlns:a16="http://schemas.microsoft.com/office/drawing/2014/main" id="{FE1A7EFF-6E43-74E6-C091-5EA7ABFC849D}"/>
              </a:ext>
            </a:extLst>
          </p:cNvPr>
          <p:cNvSpPr>
            <a:spLocks noGrp="1"/>
          </p:cNvSpPr>
          <p:nvPr>
            <p:ph type="subTitle" idx="1"/>
          </p:nvPr>
        </p:nvSpPr>
        <p:spPr>
          <a:xfrm>
            <a:off x="640081" y="2683565"/>
            <a:ext cx="6929644" cy="3707552"/>
          </a:xfrm>
        </p:spPr>
        <p:txBody>
          <a:bodyPr>
            <a:normAutofit/>
          </a:bodyPr>
          <a:lstStyle/>
          <a:p>
            <a:pPr algn="l">
              <a:spcBef>
                <a:spcPts val="0"/>
              </a:spcBef>
            </a:pPr>
            <a:r>
              <a:rPr lang="en-US" sz="3600" b="1" dirty="0">
                <a:solidFill>
                  <a:srgbClr val="0070C0"/>
                </a:solidFill>
              </a:rPr>
              <a:t>DISTRICT </a:t>
            </a:r>
            <a:r>
              <a:rPr lang="en-US" sz="3600" b="1">
                <a:solidFill>
                  <a:srgbClr val="0070C0"/>
                </a:solidFill>
              </a:rPr>
              <a:t>DEPARTMENT  TRANSPORTATION</a:t>
            </a:r>
            <a:endParaRPr lang="en-US" sz="3600" b="1" dirty="0">
              <a:solidFill>
                <a:srgbClr val="0070C0"/>
              </a:solidFill>
            </a:endParaRPr>
          </a:p>
          <a:p>
            <a:pPr algn="l">
              <a:spcBef>
                <a:spcPts val="0"/>
              </a:spcBef>
            </a:pPr>
            <a:endParaRPr lang="en-US" b="1" dirty="0"/>
          </a:p>
          <a:p>
            <a:pPr algn="l">
              <a:spcBef>
                <a:spcPts val="0"/>
              </a:spcBef>
            </a:pPr>
            <a:endParaRPr lang="en-US" sz="2000" b="1" dirty="0"/>
          </a:p>
          <a:p>
            <a:pPr algn="l">
              <a:spcBef>
                <a:spcPts val="0"/>
              </a:spcBef>
            </a:pPr>
            <a:endParaRPr lang="en-US" sz="2000" b="1" dirty="0"/>
          </a:p>
          <a:p>
            <a:pPr algn="l">
              <a:spcBef>
                <a:spcPts val="0"/>
              </a:spcBef>
            </a:pPr>
            <a:r>
              <a:rPr lang="en-US" sz="2800" b="1" dirty="0"/>
              <a:t>EDSEL M. BROWN JR., ESQ.</a:t>
            </a:r>
          </a:p>
          <a:p>
            <a:pPr algn="l">
              <a:spcBef>
                <a:spcPts val="0"/>
              </a:spcBef>
            </a:pPr>
            <a:r>
              <a:rPr lang="en-US" sz="2800" b="1" dirty="0"/>
              <a:t>Attorney</a:t>
            </a:r>
          </a:p>
          <a:p>
            <a:pPr algn="l">
              <a:spcBef>
                <a:spcPts val="0"/>
              </a:spcBef>
            </a:pPr>
            <a:r>
              <a:rPr lang="en-US" sz="2800" b="1" dirty="0"/>
              <a:t>Law Office of Edsel M. Brown Jr., PLLC</a:t>
            </a:r>
          </a:p>
          <a:p>
            <a:pPr algn="l">
              <a:spcBef>
                <a:spcPts val="0"/>
              </a:spcBef>
            </a:pPr>
            <a:endParaRPr lang="en-US" b="1" dirty="0"/>
          </a:p>
          <a:p>
            <a:pPr algn="l"/>
            <a:endParaRPr lang="en-US" b="1" dirty="0"/>
          </a:p>
        </p:txBody>
      </p:sp>
      <p:sp>
        <p:nvSpPr>
          <p:cNvPr id="9"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18145278-1A6B-9E14-03D7-FB436174D8AA}"/>
              </a:ext>
            </a:extLst>
          </p:cNvPr>
          <p:cNvSpPr>
            <a:spLocks noGrp="1"/>
          </p:cNvSpPr>
          <p:nvPr>
            <p:ph type="sldNum" sz="quarter" idx="12"/>
          </p:nvPr>
        </p:nvSpPr>
        <p:spPr/>
        <p:txBody>
          <a:bodyPr/>
          <a:lstStyle/>
          <a:p>
            <a:fld id="{4BA915EE-10CB-4CF1-8569-6154455DA573}" type="slidenum">
              <a:rPr lang="en-US" smtClean="0"/>
              <a:t>1</a:t>
            </a:fld>
            <a:endParaRPr lang="en-US" dirty="0"/>
          </a:p>
        </p:txBody>
      </p:sp>
    </p:spTree>
    <p:extLst>
      <p:ext uri="{BB962C8B-B14F-4D97-AF65-F5344CB8AC3E}">
        <p14:creationId xmlns:p14="http://schemas.microsoft.com/office/powerpoint/2010/main" val="17784287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34A3E3-7A62-E445-BF6E-9C0EB981261D}"/>
              </a:ext>
            </a:extLst>
          </p:cNvPr>
          <p:cNvSpPr>
            <a:spLocks noGrp="1"/>
          </p:cNvSpPr>
          <p:nvPr>
            <p:ph type="sldNum" sz="quarter" idx="12"/>
          </p:nvPr>
        </p:nvSpPr>
        <p:spPr/>
        <p:txBody>
          <a:bodyPr/>
          <a:lstStyle/>
          <a:p>
            <a:fld id="{D41FAE98-9FDA-8740-8F93-1E3A00396EB1}" type="slidenum">
              <a:rPr lang="en-US" smtClean="0"/>
              <a:pPr/>
              <a:t>10</a:t>
            </a:fld>
            <a:endParaRPr lang="en-US" dirty="0"/>
          </a:p>
        </p:txBody>
      </p:sp>
      <p:sp>
        <p:nvSpPr>
          <p:cNvPr id="4" name="Title 3">
            <a:extLst>
              <a:ext uri="{FF2B5EF4-FFF2-40B4-BE49-F238E27FC236}">
                <a16:creationId xmlns:a16="http://schemas.microsoft.com/office/drawing/2014/main" id="{3314FFAF-0A30-304C-95EF-53E1B4E6A3CD}"/>
              </a:ext>
            </a:extLst>
          </p:cNvPr>
          <p:cNvSpPr>
            <a:spLocks noGrp="1"/>
          </p:cNvSpPr>
          <p:nvPr>
            <p:ph type="title" idx="4294967295"/>
          </p:nvPr>
        </p:nvSpPr>
        <p:spPr>
          <a:xfrm>
            <a:off x="0" y="604838"/>
            <a:ext cx="10968038" cy="452437"/>
          </a:xfrm>
        </p:spPr>
        <p:txBody>
          <a:bodyPr>
            <a:normAutofit fontScale="90000"/>
          </a:bodyPr>
          <a:lstStyle/>
          <a:p>
            <a:r>
              <a:rPr lang="en-US" dirty="0">
                <a:latin typeface="Arial"/>
                <a:ea typeface="Source Sans Pro Light"/>
                <a:cs typeface="Arial"/>
              </a:rPr>
              <a:t>Preliminary Agreements</a:t>
            </a:r>
          </a:p>
        </p:txBody>
      </p:sp>
      <p:graphicFrame>
        <p:nvGraphicFramePr>
          <p:cNvPr id="7" name="Table 6">
            <a:extLst>
              <a:ext uri="{FF2B5EF4-FFF2-40B4-BE49-F238E27FC236}">
                <a16:creationId xmlns:a16="http://schemas.microsoft.com/office/drawing/2014/main" id="{8A8D5760-E69B-5243-B489-204F02953B44}"/>
              </a:ext>
            </a:extLst>
          </p:cNvPr>
          <p:cNvGraphicFramePr>
            <a:graphicFrameLocks noGrp="1"/>
          </p:cNvGraphicFramePr>
          <p:nvPr>
            <p:extLst>
              <p:ext uri="{D42A27DB-BD31-4B8C-83A1-F6EECF244321}">
                <p14:modId xmlns:p14="http://schemas.microsoft.com/office/powerpoint/2010/main" val="2139471486"/>
              </p:ext>
            </p:extLst>
          </p:nvPr>
        </p:nvGraphicFramePr>
        <p:xfrm>
          <a:off x="614674" y="1890912"/>
          <a:ext cx="10701636" cy="4575876"/>
        </p:xfrm>
        <a:graphic>
          <a:graphicData uri="http://schemas.openxmlformats.org/drawingml/2006/table">
            <a:tbl>
              <a:tblPr firstRow="1" bandRow="1">
                <a:tableStyleId>{F5AB1C69-6EDB-4FF4-983F-18BD219EF322}</a:tableStyleId>
              </a:tblPr>
              <a:tblGrid>
                <a:gridCol w="5350818">
                  <a:extLst>
                    <a:ext uri="{9D8B030D-6E8A-4147-A177-3AD203B41FA5}">
                      <a16:colId xmlns:a16="http://schemas.microsoft.com/office/drawing/2014/main" val="1391232355"/>
                    </a:ext>
                  </a:extLst>
                </a:gridCol>
                <a:gridCol w="5350818">
                  <a:extLst>
                    <a:ext uri="{9D8B030D-6E8A-4147-A177-3AD203B41FA5}">
                      <a16:colId xmlns:a16="http://schemas.microsoft.com/office/drawing/2014/main" val="631514201"/>
                    </a:ext>
                  </a:extLst>
                </a:gridCol>
              </a:tblGrid>
              <a:tr h="1007709">
                <a:tc>
                  <a:txBody>
                    <a:bodyPr/>
                    <a:lstStyle/>
                    <a:p>
                      <a:pPr algn="ctr"/>
                      <a:r>
                        <a:rPr lang="en-US" sz="1600" dirty="0">
                          <a:solidFill>
                            <a:schemeClr val="bg1"/>
                          </a:solidFill>
                        </a:rPr>
                        <a:t>NON-DISCLOSURE AGREEMENTS</a:t>
                      </a:r>
                    </a:p>
                  </a:txBody>
                  <a:tcPr marL="121807" marR="121807" marT="60904" marB="60904" anchor="ctr">
                    <a:solidFill>
                      <a:schemeClr val="accent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TERM SHEET/LOI/MOU</a:t>
                      </a:r>
                    </a:p>
                  </a:txBody>
                  <a:tcPr marL="121807" marR="121807" marT="60904" marB="60904" anchor="ctr">
                    <a:solidFill>
                      <a:schemeClr val="accent6"/>
                    </a:solidFill>
                  </a:tcPr>
                </a:tc>
                <a:extLst>
                  <a:ext uri="{0D108BD9-81ED-4DB2-BD59-A6C34878D82A}">
                    <a16:rowId xmlns:a16="http://schemas.microsoft.com/office/drawing/2014/main" val="1279681810"/>
                  </a:ext>
                </a:extLst>
              </a:tr>
              <a:tr h="3568167">
                <a:tc>
                  <a:txBody>
                    <a:bodyPr/>
                    <a:lstStyle/>
                    <a:p>
                      <a:pPr marL="171450" indent="-171450">
                        <a:lnSpc>
                          <a:spcPct val="100000"/>
                        </a:lnSpc>
                        <a:spcAft>
                          <a:spcPts val="600"/>
                        </a:spcAft>
                        <a:buFont typeface="Arial" panose="020B0604020202020204" pitchFamily="34" charset="0"/>
                        <a:buChar char="•"/>
                      </a:pPr>
                      <a:r>
                        <a:rPr lang="en-US" sz="2000" b="1" dirty="0"/>
                        <a:t>Mutual/bilateral</a:t>
                      </a:r>
                    </a:p>
                    <a:p>
                      <a:pPr marL="171450" indent="-171450">
                        <a:lnSpc>
                          <a:spcPct val="100000"/>
                        </a:lnSpc>
                        <a:spcAft>
                          <a:spcPts val="600"/>
                        </a:spcAft>
                        <a:buFont typeface="Arial" panose="020B0604020202020204" pitchFamily="34" charset="0"/>
                        <a:buChar char="•"/>
                      </a:pPr>
                      <a:r>
                        <a:rPr lang="en-US" sz="2000" b="1" dirty="0"/>
                        <a:t>Avoid broad definitions of “Confidential Information” and “Representatives”</a:t>
                      </a:r>
                    </a:p>
                    <a:p>
                      <a:pPr marL="171450" indent="-171450">
                        <a:lnSpc>
                          <a:spcPct val="100000"/>
                        </a:lnSpc>
                        <a:spcAft>
                          <a:spcPts val="600"/>
                        </a:spcAft>
                        <a:buFont typeface="Arial" panose="020B0604020202020204" pitchFamily="34" charset="0"/>
                        <a:buChar char="•"/>
                      </a:pPr>
                      <a:r>
                        <a:rPr lang="en-US" sz="2000" b="1" dirty="0"/>
                        <a:t>Limited permitted disclosure (flexibility to disclose to advisors and other internal parties)</a:t>
                      </a:r>
                    </a:p>
                    <a:p>
                      <a:pPr marL="171450" indent="-171450">
                        <a:lnSpc>
                          <a:spcPct val="100000"/>
                        </a:lnSpc>
                        <a:spcAft>
                          <a:spcPts val="600"/>
                        </a:spcAft>
                        <a:buFont typeface="Arial" panose="020B0604020202020204" pitchFamily="34" charset="0"/>
                        <a:buChar char="•"/>
                      </a:pPr>
                      <a:r>
                        <a:rPr lang="en-US" sz="2000" b="1" dirty="0"/>
                        <a:t>Return and destroy provisions (avoid unduly burdensome obligations)</a:t>
                      </a:r>
                    </a:p>
                    <a:p>
                      <a:pPr marL="171450" indent="-171450">
                        <a:lnSpc>
                          <a:spcPct val="100000"/>
                        </a:lnSpc>
                        <a:spcAft>
                          <a:spcPts val="600"/>
                        </a:spcAft>
                        <a:buFont typeface="Arial" panose="020B0604020202020204" pitchFamily="34" charset="0"/>
                        <a:buChar char="•"/>
                      </a:pPr>
                      <a:r>
                        <a:rPr lang="en-US" sz="2000" b="1" dirty="0"/>
                        <a:t>Survival of obligations</a:t>
                      </a:r>
                    </a:p>
                    <a:p>
                      <a:pPr marL="171450" indent="-171450">
                        <a:lnSpc>
                          <a:spcPct val="100000"/>
                        </a:lnSpc>
                        <a:buFont typeface="Arial" panose="020B0604020202020204" pitchFamily="34" charset="0"/>
                        <a:buChar char="•"/>
                      </a:pPr>
                      <a:r>
                        <a:rPr lang="en-US" sz="2000" b="1" dirty="0"/>
                        <a:t>Remedies and procedures for breach</a:t>
                      </a:r>
                    </a:p>
                  </a:txBody>
                  <a:tcPr marL="121807" marR="121807" marT="60904" marB="60904"/>
                </a:tc>
                <a:tc>
                  <a:txBody>
                    <a:bodyPr/>
                    <a:lstStyle/>
                    <a:p>
                      <a:pPr marL="171450" marR="70485" indent="-171450">
                        <a:lnSpc>
                          <a:spcPct val="100000"/>
                        </a:lnSpc>
                        <a:spcBef>
                          <a:spcPts val="0"/>
                        </a:spcBef>
                        <a:spcAft>
                          <a:spcPts val="600"/>
                        </a:spcAft>
                        <a:buFont typeface="Arial" panose="020B0604020202020204" pitchFamily="34" charset="0"/>
                        <a:buChar char="•"/>
                        <a:tabLst>
                          <a:tab pos="114935" algn="l"/>
                        </a:tabLst>
                      </a:pPr>
                      <a:r>
                        <a:rPr lang="en-US" sz="2000" b="1" spc="35" dirty="0">
                          <a:latin typeface="+mn-lt"/>
                          <a:cs typeface="Arial"/>
                        </a:rPr>
                        <a:t>Identify and outline scope and purpose of JV</a:t>
                      </a:r>
                    </a:p>
                    <a:p>
                      <a:pPr marL="171450" marR="70485" indent="-171450">
                        <a:lnSpc>
                          <a:spcPct val="100000"/>
                        </a:lnSpc>
                        <a:spcBef>
                          <a:spcPts val="0"/>
                        </a:spcBef>
                        <a:spcAft>
                          <a:spcPts val="600"/>
                        </a:spcAft>
                        <a:buFont typeface="Arial" panose="020B0604020202020204" pitchFamily="34" charset="0"/>
                        <a:buChar char="•"/>
                        <a:tabLst>
                          <a:tab pos="114935" algn="l"/>
                        </a:tabLst>
                      </a:pPr>
                      <a:r>
                        <a:rPr lang="en-US" sz="2000" b="1" spc="35" dirty="0">
                          <a:latin typeface="+mn-lt"/>
                          <a:cs typeface="Arial"/>
                        </a:rPr>
                        <a:t>Propose JV structure</a:t>
                      </a:r>
                    </a:p>
                    <a:p>
                      <a:pPr marL="171450" marR="70485" indent="-171450">
                        <a:lnSpc>
                          <a:spcPct val="100000"/>
                        </a:lnSpc>
                        <a:spcBef>
                          <a:spcPts val="0"/>
                        </a:spcBef>
                        <a:spcAft>
                          <a:spcPts val="600"/>
                        </a:spcAft>
                        <a:buFont typeface="Arial" panose="020B0604020202020204" pitchFamily="34" charset="0"/>
                        <a:buChar char="•"/>
                        <a:tabLst>
                          <a:tab pos="114935" algn="l"/>
                        </a:tabLst>
                      </a:pPr>
                      <a:r>
                        <a:rPr lang="en-US" sz="2000" b="1" spc="35" dirty="0">
                          <a:latin typeface="+mn-lt"/>
                          <a:cs typeface="Arial"/>
                        </a:rPr>
                        <a:t>Key terms (e.g., management, exit strategies, contributions, profit sharing)</a:t>
                      </a:r>
                    </a:p>
                    <a:p>
                      <a:pPr marL="171450" marR="70485" indent="-171450">
                        <a:lnSpc>
                          <a:spcPct val="100000"/>
                        </a:lnSpc>
                        <a:spcBef>
                          <a:spcPts val="125"/>
                        </a:spcBef>
                        <a:buFont typeface="Arial" panose="020B0604020202020204" pitchFamily="34" charset="0"/>
                        <a:buChar char="•"/>
                        <a:tabLst>
                          <a:tab pos="114935" algn="l"/>
                        </a:tabLst>
                      </a:pPr>
                      <a:r>
                        <a:rPr lang="en-US" sz="2000" b="1" spc="35" dirty="0">
                          <a:latin typeface="+mn-lt"/>
                          <a:cs typeface="Arial"/>
                        </a:rPr>
                        <a:t>Binding vs. non-binding</a:t>
                      </a:r>
                    </a:p>
                  </a:txBody>
                  <a:tcPr marL="121807" marR="121807" marT="60904" marB="60904"/>
                </a:tc>
                <a:extLst>
                  <a:ext uri="{0D108BD9-81ED-4DB2-BD59-A6C34878D82A}">
                    <a16:rowId xmlns:a16="http://schemas.microsoft.com/office/drawing/2014/main" val="3517191985"/>
                  </a:ext>
                </a:extLst>
              </a:tr>
            </a:tbl>
          </a:graphicData>
        </a:graphic>
      </p:graphicFrame>
    </p:spTree>
    <p:extLst>
      <p:ext uri="{BB962C8B-B14F-4D97-AF65-F5344CB8AC3E}">
        <p14:creationId xmlns:p14="http://schemas.microsoft.com/office/powerpoint/2010/main" val="344744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B5C2-84B9-9012-D106-C747EFCE65C4}"/>
              </a:ext>
            </a:extLst>
          </p:cNvPr>
          <p:cNvSpPr>
            <a:spLocks noGrp="1"/>
          </p:cNvSpPr>
          <p:nvPr>
            <p:ph type="title"/>
          </p:nvPr>
        </p:nvSpPr>
        <p:spPr/>
        <p:txBody>
          <a:bodyPr anchor="b">
            <a:normAutofit/>
          </a:bodyPr>
          <a:lstStyle/>
          <a:p>
            <a:r>
              <a:rPr lang="en-US" sz="5400" b="1" dirty="0">
                <a:solidFill>
                  <a:srgbClr val="00B050"/>
                </a:solidFill>
                <a:latin typeface="+mn-lt"/>
              </a:rPr>
              <a:t>JOINT VENTURE STRUCTURES</a:t>
            </a:r>
          </a:p>
        </p:txBody>
      </p:sp>
      <p:sp>
        <p:nvSpPr>
          <p:cNvPr id="3" name="Content Placeholder 2">
            <a:extLst>
              <a:ext uri="{FF2B5EF4-FFF2-40B4-BE49-F238E27FC236}">
                <a16:creationId xmlns:a16="http://schemas.microsoft.com/office/drawing/2014/main" id="{06518083-1FC3-0B8B-5382-AF2DE3C03FA5}"/>
              </a:ext>
            </a:extLst>
          </p:cNvPr>
          <p:cNvSpPr>
            <a:spLocks noGrp="1"/>
          </p:cNvSpPr>
          <p:nvPr>
            <p:ph idx="1"/>
          </p:nvPr>
        </p:nvSpPr>
        <p:spPr/>
        <p:txBody>
          <a:bodyPr>
            <a:normAutofit/>
          </a:bodyPr>
          <a:lstStyle/>
          <a:p>
            <a:pPr marL="0" indent="0">
              <a:buNone/>
            </a:pPr>
            <a:endParaRPr lang="en-US" sz="2400" b="1" u="sng" dirty="0"/>
          </a:p>
          <a:p>
            <a:pPr>
              <a:spcBef>
                <a:spcPts val="0"/>
              </a:spcBef>
            </a:pPr>
            <a:r>
              <a:rPr lang="en-US" sz="3200" b="1" u="sng" dirty="0"/>
              <a:t>Joint Venture Structures Overview:</a:t>
            </a:r>
          </a:p>
          <a:p>
            <a:pPr>
              <a:spcBef>
                <a:spcPts val="0"/>
              </a:spcBef>
            </a:pPr>
            <a:endParaRPr lang="en-US" sz="3200" b="1" u="sng" dirty="0"/>
          </a:p>
          <a:p>
            <a:pPr marL="0" indent="0">
              <a:spcBef>
                <a:spcPts val="0"/>
              </a:spcBef>
              <a:buNone/>
            </a:pPr>
            <a:r>
              <a:rPr lang="en-US" sz="3200" b="1" dirty="0"/>
              <a:t>	-A JV may be set up through a contractual relationship 	among the parties by the formation of a new entity </a:t>
            </a:r>
          </a:p>
          <a:p>
            <a:pPr marL="0" indent="0">
              <a:spcBef>
                <a:spcPts val="0"/>
              </a:spcBef>
              <a:buNone/>
            </a:pPr>
            <a:r>
              <a:rPr lang="en-US" sz="3200" b="1" dirty="0"/>
              <a:t>	(i.e. corporation, partnership, or limited liability 	company in which each joint venture party holds an 	interest.</a:t>
            </a:r>
          </a:p>
          <a:p>
            <a:pPr marL="0" indent="0">
              <a:spcBef>
                <a:spcPts val="0"/>
              </a:spcBef>
              <a:buNone/>
            </a:pPr>
            <a:endParaRPr lang="en-US" b="1" u="sng" dirty="0"/>
          </a:p>
          <a:p>
            <a:pPr marL="0" indent="0" fontAlgn="base">
              <a:buNone/>
            </a:pPr>
            <a:endParaRPr lang="en-US" sz="2200" dirty="0"/>
          </a:p>
        </p:txBody>
      </p:sp>
      <p:sp>
        <p:nvSpPr>
          <p:cNvPr id="5" name="Slide Number Placeholder 4">
            <a:extLst>
              <a:ext uri="{FF2B5EF4-FFF2-40B4-BE49-F238E27FC236}">
                <a16:creationId xmlns:a16="http://schemas.microsoft.com/office/drawing/2014/main" id="{A6622FF0-F048-723F-48D7-0A1101D4C1E9}"/>
              </a:ext>
            </a:extLst>
          </p:cNvPr>
          <p:cNvSpPr>
            <a:spLocks noGrp="1"/>
          </p:cNvSpPr>
          <p:nvPr>
            <p:ph type="sldNum" sz="quarter" idx="12"/>
          </p:nvPr>
        </p:nvSpPr>
        <p:spPr/>
        <p:txBody>
          <a:bodyPr/>
          <a:lstStyle/>
          <a:p>
            <a:fld id="{4BA915EE-10CB-4CF1-8569-6154455DA573}" type="slidenum">
              <a:rPr lang="en-US" smtClean="0"/>
              <a:t>11</a:t>
            </a:fld>
            <a:endParaRPr lang="en-US" dirty="0"/>
          </a:p>
        </p:txBody>
      </p:sp>
    </p:spTree>
    <p:extLst>
      <p:ext uri="{BB962C8B-B14F-4D97-AF65-F5344CB8AC3E}">
        <p14:creationId xmlns:p14="http://schemas.microsoft.com/office/powerpoint/2010/main" val="408297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rmAutofit/>
          </a:bodyPr>
          <a:lstStyle/>
          <a:p>
            <a:r>
              <a:rPr lang="en-US" sz="5400" b="1" dirty="0">
                <a:solidFill>
                  <a:srgbClr val="00B050"/>
                </a:solidFill>
                <a:latin typeface="+mn-lt"/>
              </a:rPr>
              <a:t>JOINT VENTURE STRUCTURES</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825624"/>
            <a:ext cx="10515600" cy="4530725"/>
          </a:xfrm>
        </p:spPr>
        <p:txBody>
          <a:bodyPr>
            <a:noAutofit/>
          </a:bodyPr>
          <a:lstStyle/>
          <a:p>
            <a:pPr marL="0" indent="0" algn="ctr">
              <a:buNone/>
            </a:pPr>
            <a:r>
              <a:rPr lang="en-US" sz="3200" b="1" u="sng" dirty="0">
                <a:solidFill>
                  <a:srgbClr val="00B050"/>
                </a:solidFill>
              </a:rPr>
              <a:t>CONTRACTUAL JV</a:t>
            </a:r>
            <a:endParaRPr lang="en-US" sz="3200" b="0" i="0" dirty="0">
              <a:solidFill>
                <a:srgbClr val="00B050"/>
              </a:solidFill>
              <a:effectLst/>
            </a:endParaRPr>
          </a:p>
          <a:p>
            <a:pPr algn="l" fontAlgn="base"/>
            <a:r>
              <a:rPr lang="en-US" sz="2400" b="1" i="0" dirty="0">
                <a:solidFill>
                  <a:srgbClr val="212121"/>
                </a:solidFill>
                <a:effectLst/>
              </a:rPr>
              <a:t>Instead of forming a separate legal entity, the parties can enter into a contract setting forth the terms of the joint venture. In such an arrangement, the parties' rights and obligations would be determined solely with reference to the contract. </a:t>
            </a:r>
          </a:p>
          <a:p>
            <a:pPr algn="l" fontAlgn="base"/>
            <a:r>
              <a:rPr lang="en-US" sz="2400" b="1" i="0" dirty="0">
                <a:solidFill>
                  <a:srgbClr val="212121"/>
                </a:solidFill>
                <a:effectLst/>
              </a:rPr>
              <a:t>Some of the benefits of a contractual joint venture include the following:</a:t>
            </a:r>
          </a:p>
          <a:p>
            <a:pPr marL="0" indent="0" algn="l" fontAlgn="base">
              <a:buNone/>
            </a:pPr>
            <a:r>
              <a:rPr lang="en-US" sz="2400" b="1" dirty="0">
                <a:solidFill>
                  <a:srgbClr val="212121"/>
                </a:solidFill>
              </a:rPr>
              <a:t>	-</a:t>
            </a:r>
            <a:r>
              <a:rPr lang="en-US" sz="2400" b="1" i="0" dirty="0">
                <a:solidFill>
                  <a:srgbClr val="212121"/>
                </a:solidFill>
                <a:effectLst/>
              </a:rPr>
              <a:t>Clear division of assets and liabilities. </a:t>
            </a:r>
          </a:p>
          <a:p>
            <a:pPr marL="0" indent="0" algn="l" fontAlgn="base">
              <a:buNone/>
            </a:pPr>
            <a:r>
              <a:rPr lang="en-US" sz="2400" b="1" dirty="0">
                <a:solidFill>
                  <a:srgbClr val="212121"/>
                </a:solidFill>
              </a:rPr>
              <a:t>	-</a:t>
            </a:r>
            <a:r>
              <a:rPr lang="en-US" sz="2400" b="1" i="0" dirty="0">
                <a:solidFill>
                  <a:srgbClr val="212121"/>
                </a:solidFill>
                <a:effectLst/>
              </a:rPr>
              <a:t>Clear ownership of products and revenues. </a:t>
            </a:r>
          </a:p>
          <a:p>
            <a:pPr marL="0" indent="0" algn="l" fontAlgn="base">
              <a:buNone/>
            </a:pPr>
            <a:r>
              <a:rPr lang="en-US" sz="2400" b="1" dirty="0">
                <a:solidFill>
                  <a:srgbClr val="212121"/>
                </a:solidFill>
              </a:rPr>
              <a:t>	-</a:t>
            </a:r>
            <a:r>
              <a:rPr lang="en-US" sz="2400" b="1" i="0" dirty="0">
                <a:solidFill>
                  <a:srgbClr val="212121"/>
                </a:solidFill>
                <a:effectLst/>
              </a:rPr>
              <a:t>No joint and several liability. Liability is never joint and several unless 	specifically provided for under the terms of the agreement.</a:t>
            </a:r>
          </a:p>
          <a:p>
            <a:pPr marL="457200" lvl="1" indent="0" fontAlgn="base">
              <a:buNone/>
            </a:pPr>
            <a:r>
              <a:rPr lang="en-US" b="1" i="0" dirty="0">
                <a:solidFill>
                  <a:srgbClr val="212121"/>
                </a:solidFill>
                <a:effectLst/>
              </a:rPr>
              <a:t>	-Flexible terms and ease of exit. </a:t>
            </a:r>
            <a:endParaRPr lang="en-US" b="1" dirty="0">
              <a:solidFill>
                <a:srgbClr val="FF0000"/>
              </a:solidFill>
            </a:endParaRPr>
          </a:p>
        </p:txBody>
      </p:sp>
      <p:sp>
        <p:nvSpPr>
          <p:cNvPr id="5" name="Slide Number Placeholder 4">
            <a:extLst>
              <a:ext uri="{FF2B5EF4-FFF2-40B4-BE49-F238E27FC236}">
                <a16:creationId xmlns:a16="http://schemas.microsoft.com/office/drawing/2014/main" id="{97E3A1AD-759A-3945-54D9-B655E68A1F15}"/>
              </a:ext>
            </a:extLst>
          </p:cNvPr>
          <p:cNvSpPr>
            <a:spLocks noGrp="1"/>
          </p:cNvSpPr>
          <p:nvPr>
            <p:ph type="sldNum" sz="quarter" idx="12"/>
          </p:nvPr>
        </p:nvSpPr>
        <p:spPr/>
        <p:txBody>
          <a:bodyPr/>
          <a:lstStyle/>
          <a:p>
            <a:fld id="{4BA915EE-10CB-4CF1-8569-6154455DA573}" type="slidenum">
              <a:rPr lang="en-US" smtClean="0"/>
              <a:t>12</a:t>
            </a:fld>
            <a:endParaRPr lang="en-US" dirty="0"/>
          </a:p>
        </p:txBody>
      </p:sp>
    </p:spTree>
    <p:extLst>
      <p:ext uri="{BB962C8B-B14F-4D97-AF65-F5344CB8AC3E}">
        <p14:creationId xmlns:p14="http://schemas.microsoft.com/office/powerpoint/2010/main" val="3585566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rmAutofit/>
          </a:bodyPr>
          <a:lstStyle/>
          <a:p>
            <a:r>
              <a:rPr lang="en-US" sz="5400" b="1" dirty="0">
                <a:solidFill>
                  <a:srgbClr val="00B050"/>
                </a:solidFill>
                <a:latin typeface="+mn-lt"/>
              </a:rPr>
              <a:t>JOINT VENTURE STRUCTURES</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825624"/>
            <a:ext cx="10515600" cy="4530725"/>
          </a:xfrm>
        </p:spPr>
        <p:txBody>
          <a:bodyPr>
            <a:noAutofit/>
          </a:bodyPr>
          <a:lstStyle/>
          <a:p>
            <a:pPr marL="0" indent="0" algn="ctr">
              <a:buNone/>
            </a:pPr>
            <a:r>
              <a:rPr lang="en-US" b="1" u="sng" dirty="0">
                <a:solidFill>
                  <a:srgbClr val="00B050"/>
                </a:solidFill>
              </a:rPr>
              <a:t>JOINT VENTURE ENTITIES</a:t>
            </a:r>
            <a:endParaRPr lang="en-US" b="0" i="0" dirty="0">
              <a:solidFill>
                <a:srgbClr val="00B050"/>
              </a:solidFill>
              <a:effectLst/>
            </a:endParaRPr>
          </a:p>
          <a:p>
            <a:pPr algn="l" fontAlgn="base"/>
            <a:r>
              <a:rPr lang="en-US" b="1" dirty="0">
                <a:solidFill>
                  <a:srgbClr val="212121"/>
                </a:solidFill>
              </a:rPr>
              <a:t>Instead of forming a JV via a Contract keeping the parties separate, the parties may select forming a formal separate entity.  The varying organizational entities that can be formed are as follows:</a:t>
            </a:r>
            <a:endParaRPr lang="en-US" b="1" i="0" dirty="0">
              <a:solidFill>
                <a:srgbClr val="212121"/>
              </a:solidFill>
              <a:effectLst/>
            </a:endParaRPr>
          </a:p>
          <a:p>
            <a:pPr marL="457200" lvl="1" indent="0" algn="ctr" fontAlgn="base">
              <a:buNone/>
            </a:pPr>
            <a:r>
              <a:rPr lang="en-US" sz="2800" b="1" i="0" u="sng" dirty="0">
                <a:solidFill>
                  <a:srgbClr val="00B050"/>
                </a:solidFill>
                <a:effectLst/>
              </a:rPr>
              <a:t>CORPORATION</a:t>
            </a:r>
          </a:p>
          <a:p>
            <a:pPr lvl="1" fontAlgn="base"/>
            <a:r>
              <a:rPr lang="en-US" sz="2800" b="1" dirty="0">
                <a:solidFill>
                  <a:srgbClr val="212121"/>
                </a:solidFill>
              </a:rPr>
              <a:t>The forming of a JV as a corporation can have tax benefits if the venture is expected to generate independent profits. Additionally, a corporation provides liability protection to the venture parties. </a:t>
            </a:r>
            <a:r>
              <a:rPr lang="en-US" sz="2800" b="1" dirty="0"/>
              <a:t>A corporation also requires maintenance in the form of corporate filings and other organizational matters.</a:t>
            </a:r>
            <a:endParaRPr lang="en-US" sz="2800" b="1" dirty="0">
              <a:solidFill>
                <a:srgbClr val="212121"/>
              </a:solidFill>
            </a:endParaRPr>
          </a:p>
          <a:p>
            <a:pPr marL="457200" lvl="1" indent="0" algn="ctr" fontAlgn="base">
              <a:buNone/>
            </a:pPr>
            <a:endParaRPr lang="en-US" dirty="0">
              <a:solidFill>
                <a:srgbClr val="FF0000"/>
              </a:solidFill>
            </a:endParaRP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13</a:t>
            </a:fld>
            <a:endParaRPr lang="en-US" dirty="0"/>
          </a:p>
        </p:txBody>
      </p:sp>
    </p:spTree>
    <p:extLst>
      <p:ext uri="{BB962C8B-B14F-4D97-AF65-F5344CB8AC3E}">
        <p14:creationId xmlns:p14="http://schemas.microsoft.com/office/powerpoint/2010/main" val="450035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chor="ctr">
            <a:normAutofit/>
          </a:bodyPr>
          <a:lstStyle/>
          <a:p>
            <a:r>
              <a:rPr lang="en-US" sz="5400" b="1" dirty="0">
                <a:solidFill>
                  <a:srgbClr val="00B050"/>
                </a:solidFill>
                <a:latin typeface="+mn-lt"/>
              </a:rPr>
              <a:t>JOINT VENTURE STRUCTURES</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825624"/>
            <a:ext cx="10515600" cy="4530725"/>
          </a:xfrm>
        </p:spPr>
        <p:txBody>
          <a:bodyPr anchor="ctr">
            <a:normAutofit lnSpcReduction="10000"/>
          </a:bodyPr>
          <a:lstStyle/>
          <a:p>
            <a:pPr marL="0" indent="0" algn="ctr">
              <a:buNone/>
            </a:pPr>
            <a:r>
              <a:rPr lang="en-US" sz="2400" b="1" u="sng" dirty="0">
                <a:solidFill>
                  <a:srgbClr val="00B050"/>
                </a:solidFill>
              </a:rPr>
              <a:t>JOINT VENTURE ENTITIES</a:t>
            </a:r>
            <a:endParaRPr lang="en-US" sz="2400" dirty="0">
              <a:solidFill>
                <a:srgbClr val="00B050"/>
              </a:solidFill>
            </a:endParaRPr>
          </a:p>
          <a:p>
            <a:pPr marL="0" indent="0">
              <a:buNone/>
            </a:pPr>
            <a:r>
              <a:rPr lang="en-US" sz="2400" b="1" dirty="0"/>
              <a:t>       </a:t>
            </a:r>
            <a:r>
              <a:rPr lang="en-US" sz="2400" b="1" i="0" u="sng" dirty="0">
                <a:effectLst/>
              </a:rPr>
              <a:t>PARTNERSHIPS</a:t>
            </a:r>
            <a:r>
              <a:rPr lang="en-US" sz="2400" b="1" i="0" dirty="0">
                <a:effectLst/>
              </a:rPr>
              <a:t> </a:t>
            </a:r>
          </a:p>
          <a:p>
            <a:pPr marL="0" indent="0">
              <a:buNone/>
            </a:pPr>
            <a:endParaRPr lang="en-US" sz="2400" b="1" i="0" dirty="0">
              <a:effectLst/>
            </a:endParaRPr>
          </a:p>
          <a:p>
            <a:pPr lvl="1" fontAlgn="base">
              <a:spcBef>
                <a:spcPts val="0"/>
              </a:spcBef>
            </a:pPr>
            <a:r>
              <a:rPr lang="en-US" b="1" dirty="0"/>
              <a:t>If JV is expected to generate losses, the tax benefit of those losses can be passed through to the parties in a partnership structure.  Partnership parties are exposed to liability, especially if the partnership is a General Partnership or one of the parties serves as the General Partner.                                    </a:t>
            </a:r>
          </a:p>
          <a:p>
            <a:pPr marL="457200" lvl="1" indent="0" fontAlgn="base">
              <a:spcBef>
                <a:spcPts val="0"/>
              </a:spcBef>
              <a:buNone/>
            </a:pPr>
            <a:r>
              <a:rPr lang="en-US" b="1" dirty="0"/>
              <a:t>      </a:t>
            </a:r>
          </a:p>
          <a:p>
            <a:pPr marL="457200" lvl="1" indent="0" fontAlgn="base">
              <a:spcBef>
                <a:spcPts val="0"/>
              </a:spcBef>
              <a:buNone/>
            </a:pPr>
            <a:r>
              <a:rPr lang="en-US" b="1" u="sng" dirty="0"/>
              <a:t>LIMITED LIABILITY COMPANY (LLC)</a:t>
            </a:r>
            <a:r>
              <a:rPr lang="en-US" b="1" dirty="0"/>
              <a:t> </a:t>
            </a:r>
          </a:p>
          <a:p>
            <a:pPr marL="457200" lvl="1" indent="0" fontAlgn="base">
              <a:spcBef>
                <a:spcPts val="0"/>
              </a:spcBef>
              <a:buNone/>
            </a:pPr>
            <a:endParaRPr lang="en-US" b="1" dirty="0"/>
          </a:p>
          <a:p>
            <a:pPr lvl="1" fontAlgn="base">
              <a:spcBef>
                <a:spcPts val="0"/>
              </a:spcBef>
            </a:pPr>
            <a:r>
              <a:rPr lang="en-US" b="1" dirty="0"/>
              <a:t>LLCs provide the management flexibility of a partnership with the limited liability of a corporation and the tax benefit of either a partnership or corporation (as the parties decide).  Also have few legal requirements.                           </a:t>
            </a:r>
          </a:p>
          <a:p>
            <a:pPr marL="0" indent="0">
              <a:buNone/>
            </a:pPr>
            <a:endParaRPr lang="en-US" sz="1400" dirty="0"/>
          </a:p>
        </p:txBody>
      </p:sp>
      <p:sp>
        <p:nvSpPr>
          <p:cNvPr id="7" name="Slide Number Placeholder 6">
            <a:extLst>
              <a:ext uri="{FF2B5EF4-FFF2-40B4-BE49-F238E27FC236}">
                <a16:creationId xmlns:a16="http://schemas.microsoft.com/office/drawing/2014/main" id="{434E59E2-D50E-A489-D90D-D78C9D739E83}"/>
              </a:ext>
            </a:extLst>
          </p:cNvPr>
          <p:cNvSpPr>
            <a:spLocks noGrp="1"/>
          </p:cNvSpPr>
          <p:nvPr>
            <p:ph type="sldNum" sz="quarter" idx="12"/>
          </p:nvPr>
        </p:nvSpPr>
        <p:spPr/>
        <p:txBody>
          <a:bodyPr/>
          <a:lstStyle/>
          <a:p>
            <a:fld id="{4BA915EE-10CB-4CF1-8569-6154455DA573}" type="slidenum">
              <a:rPr lang="en-US" smtClean="0"/>
              <a:t>14</a:t>
            </a:fld>
            <a:endParaRPr lang="en-US" dirty="0"/>
          </a:p>
        </p:txBody>
      </p:sp>
    </p:spTree>
    <p:extLst>
      <p:ext uri="{BB962C8B-B14F-4D97-AF65-F5344CB8AC3E}">
        <p14:creationId xmlns:p14="http://schemas.microsoft.com/office/powerpoint/2010/main" val="70883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4676" y="604806"/>
            <a:ext cx="10958420" cy="447543"/>
          </a:xfrm>
          <a:prstGeom prst="rect">
            <a:avLst/>
          </a:prstGeom>
        </p:spPr>
        <p:txBody>
          <a:bodyPr vert="horz" wrap="square" lIns="0" tIns="16495" rIns="0" bIns="0" rtlCol="0" anchor="t">
            <a:spAutoFit/>
          </a:bodyPr>
          <a:lstStyle/>
          <a:p>
            <a:pPr marL="12688">
              <a:lnSpc>
                <a:spcPct val="100000"/>
              </a:lnSpc>
              <a:spcBef>
                <a:spcPts val="131"/>
              </a:spcBef>
            </a:pPr>
            <a:r>
              <a:rPr lang="en-US" sz="2800" b="1" spc="20" dirty="0">
                <a:solidFill>
                  <a:srgbClr val="00B050"/>
                </a:solidFill>
                <a:latin typeface="Arial"/>
                <a:ea typeface="Source Sans Pro Light"/>
                <a:cs typeface="Arial"/>
              </a:rPr>
              <a:t>Joint Venture Structures</a:t>
            </a:r>
            <a:endParaRPr sz="2800" b="1" spc="20" dirty="0">
              <a:solidFill>
                <a:srgbClr val="00B050"/>
              </a:solidFill>
              <a:latin typeface="Arial"/>
              <a:ea typeface="Source Sans Pro Light"/>
              <a:cs typeface="Arial"/>
            </a:endParaRPr>
          </a:p>
        </p:txBody>
      </p:sp>
      <p:sp>
        <p:nvSpPr>
          <p:cNvPr id="6" name="Text Placeholder 5">
            <a:extLst>
              <a:ext uri="{FF2B5EF4-FFF2-40B4-BE49-F238E27FC236}">
                <a16:creationId xmlns:a16="http://schemas.microsoft.com/office/drawing/2014/main" id="{F954EDBB-7558-914A-AF52-60EB590ADF16}"/>
              </a:ext>
            </a:extLst>
          </p:cNvPr>
          <p:cNvSpPr>
            <a:spLocks noGrp="1"/>
          </p:cNvSpPr>
          <p:nvPr>
            <p:ph type="body" sz="quarter" idx="17"/>
          </p:nvPr>
        </p:nvSpPr>
        <p:spPr/>
        <p:txBody>
          <a:bodyPr/>
          <a:lstStyle/>
          <a:p>
            <a:endParaRPr lang="en-US" dirty="0"/>
          </a:p>
        </p:txBody>
      </p:sp>
      <p:graphicFrame>
        <p:nvGraphicFramePr>
          <p:cNvPr id="7" name="Table 6">
            <a:extLst>
              <a:ext uri="{FF2B5EF4-FFF2-40B4-BE49-F238E27FC236}">
                <a16:creationId xmlns:a16="http://schemas.microsoft.com/office/drawing/2014/main" id="{309839FC-9F1E-A943-88AE-106C0BC043BA}"/>
              </a:ext>
            </a:extLst>
          </p:cNvPr>
          <p:cNvGraphicFramePr>
            <a:graphicFrameLocks noGrp="1"/>
          </p:cNvGraphicFramePr>
          <p:nvPr>
            <p:extLst>
              <p:ext uri="{D42A27DB-BD31-4B8C-83A1-F6EECF244321}">
                <p14:modId xmlns:p14="http://schemas.microsoft.com/office/powerpoint/2010/main" val="680702357"/>
              </p:ext>
            </p:extLst>
          </p:nvPr>
        </p:nvGraphicFramePr>
        <p:xfrm>
          <a:off x="614675" y="1350259"/>
          <a:ext cx="10958418" cy="4787810"/>
        </p:xfrm>
        <a:graphic>
          <a:graphicData uri="http://schemas.openxmlformats.org/drawingml/2006/table">
            <a:tbl>
              <a:tblPr firstCol="1" bandRow="1">
                <a:tableStyleId>{F5AB1C69-6EDB-4FF4-983F-18BD219EF322}</a:tableStyleId>
              </a:tblPr>
              <a:tblGrid>
                <a:gridCol w="3429138">
                  <a:extLst>
                    <a:ext uri="{9D8B030D-6E8A-4147-A177-3AD203B41FA5}">
                      <a16:colId xmlns:a16="http://schemas.microsoft.com/office/drawing/2014/main" val="1391232355"/>
                    </a:ext>
                  </a:extLst>
                </a:gridCol>
                <a:gridCol w="7529280">
                  <a:extLst>
                    <a:ext uri="{9D8B030D-6E8A-4147-A177-3AD203B41FA5}">
                      <a16:colId xmlns:a16="http://schemas.microsoft.com/office/drawing/2014/main" val="631514201"/>
                    </a:ext>
                  </a:extLst>
                </a:gridCol>
              </a:tblGrid>
              <a:tr h="1096265">
                <a:tc>
                  <a:txBody>
                    <a:bodyPr/>
                    <a:lstStyle/>
                    <a:p>
                      <a:pPr lvl="0" algn="ctr"/>
                      <a:r>
                        <a:rPr lang="en-US" sz="1600" dirty="0"/>
                        <a:t>CONTRACTUAL</a:t>
                      </a:r>
                    </a:p>
                  </a:txBody>
                  <a:tcPr marL="121807" marR="121807" marT="60904" marB="60904" anchor="ctr">
                    <a:solidFill>
                      <a:schemeClr val="accent6">
                        <a:lumMod val="50000"/>
                      </a:schemeClr>
                    </a:solidFill>
                  </a:tcPr>
                </a:tc>
                <a:tc>
                  <a:txBody>
                    <a:bodyPr/>
                    <a:lstStyle/>
                    <a:p>
                      <a:pPr marL="171450" lvl="0" indent="-171450">
                        <a:buFont typeface="Arial" panose="020B0604020202020204" pitchFamily="34" charset="0"/>
                        <a:buChar char="•"/>
                      </a:pPr>
                      <a:r>
                        <a:rPr lang="en-US" sz="1600" b="1" dirty="0"/>
                        <a:t>No legal entity established, only a written or oral contract between parties</a:t>
                      </a:r>
                    </a:p>
                    <a:p>
                      <a:pPr marL="171450" lvl="0" indent="-171450">
                        <a:buFont typeface="Arial" panose="020B0604020202020204" pitchFamily="34" charset="0"/>
                        <a:buChar char="•"/>
                      </a:pPr>
                      <a:r>
                        <a:rPr lang="en-US" sz="1600" b="1" dirty="0"/>
                        <a:t>Ownership of assets retained by contracting parties</a:t>
                      </a:r>
                    </a:p>
                    <a:p>
                      <a:pPr marL="171450" lvl="0" indent="-171450">
                        <a:buFont typeface="Arial" panose="020B0604020202020204" pitchFamily="34" charset="0"/>
                        <a:buChar char="•"/>
                      </a:pPr>
                      <a:r>
                        <a:rPr lang="en-US" sz="1600" b="1" dirty="0"/>
                        <a:t>Liability shared by contracting parties (subject to indemnities)</a:t>
                      </a:r>
                    </a:p>
                    <a:p>
                      <a:pPr marL="171450" lvl="0" indent="-171450">
                        <a:buFont typeface="Arial" panose="020B0604020202020204" pitchFamily="34" charset="0"/>
                        <a:buChar char="•"/>
                      </a:pPr>
                      <a:r>
                        <a:rPr lang="en-US" sz="1600" b="1" dirty="0"/>
                        <a:t>No fiduciary duties</a:t>
                      </a:r>
                    </a:p>
                  </a:txBody>
                  <a:tcPr marL="121807" marR="121807" marT="60904" marB="60904" anchor="ctr"/>
                </a:tc>
                <a:extLst>
                  <a:ext uri="{0D108BD9-81ED-4DB2-BD59-A6C34878D82A}">
                    <a16:rowId xmlns:a16="http://schemas.microsoft.com/office/drawing/2014/main" val="1279681810"/>
                  </a:ext>
                </a:extLst>
              </a:tr>
              <a:tr h="1344628">
                <a:tc>
                  <a:txBody>
                    <a:bodyPr/>
                    <a:lstStyle/>
                    <a:p>
                      <a:pPr lvl="0" algn="ctr"/>
                      <a:r>
                        <a:rPr lang="en-US" sz="1600" dirty="0"/>
                        <a:t>PARTNERSHIP</a:t>
                      </a:r>
                    </a:p>
                  </a:txBody>
                  <a:tcPr marL="121807" marR="121807" marT="60904" marB="60904" anchor="ctr">
                    <a:solidFill>
                      <a:schemeClr val="accent6">
                        <a:lumMod val="75000"/>
                      </a:schemeClr>
                    </a:solidFill>
                  </a:tcPr>
                </a:tc>
                <a:tc>
                  <a:txBody>
                    <a:bodyPr/>
                    <a:lstStyle/>
                    <a:p>
                      <a:pPr marL="171450" lvl="0" indent="-171450">
                        <a:buFont typeface="Arial" panose="020B0604020202020204" pitchFamily="34" charset="0"/>
                        <a:buChar char="•"/>
                      </a:pPr>
                      <a:r>
                        <a:rPr lang="en-US" sz="1600" b="1" dirty="0"/>
                        <a:t>No legal entity established, only a written or oral partnership agreement between parties (general partnership if oral)</a:t>
                      </a:r>
                    </a:p>
                    <a:p>
                      <a:pPr marL="171450" lvl="0" indent="-171450">
                        <a:buFont typeface="Arial" panose="020B0604020202020204" pitchFamily="34" charset="0"/>
                        <a:buChar char="•"/>
                      </a:pPr>
                      <a:r>
                        <a:rPr lang="en-US" sz="1600" b="1" dirty="0"/>
                        <a:t>May be created by operation of law if elements of JV are satisfied</a:t>
                      </a:r>
                    </a:p>
                    <a:p>
                      <a:pPr marL="171450" lvl="0" indent="-171450">
                        <a:buFont typeface="Arial" panose="020B0604020202020204" pitchFamily="34" charset="0"/>
                        <a:buChar char="•"/>
                      </a:pPr>
                      <a:r>
                        <a:rPr lang="en-US" sz="1600" b="1" dirty="0"/>
                        <a:t>Assets may be contributed to/owned by the partnership</a:t>
                      </a:r>
                    </a:p>
                    <a:p>
                      <a:pPr marL="171450" lvl="0" indent="-171450">
                        <a:buFont typeface="Arial" panose="020B0604020202020204" pitchFamily="34" charset="0"/>
                        <a:buChar char="•"/>
                      </a:pPr>
                      <a:r>
                        <a:rPr lang="en-US" sz="1600" b="1" dirty="0"/>
                        <a:t>Liability and fiduciary duties based on type of partnership</a:t>
                      </a:r>
                    </a:p>
                  </a:txBody>
                  <a:tcPr marL="121807" marR="121807" marT="60904" marB="60904" anchor="ctr"/>
                </a:tc>
                <a:extLst>
                  <a:ext uri="{0D108BD9-81ED-4DB2-BD59-A6C34878D82A}">
                    <a16:rowId xmlns:a16="http://schemas.microsoft.com/office/drawing/2014/main" val="4012441431"/>
                  </a:ext>
                </a:extLst>
              </a:tr>
              <a:tr h="1173007">
                <a:tc>
                  <a:txBody>
                    <a:bodyPr/>
                    <a:lstStyle/>
                    <a:p>
                      <a:pPr lvl="0" algn="ctr"/>
                      <a:r>
                        <a:rPr lang="en-US" sz="1600" dirty="0">
                          <a:solidFill>
                            <a:schemeClr val="bg1"/>
                          </a:solidFill>
                        </a:rPr>
                        <a:t>CORPORATE ENTITY</a:t>
                      </a:r>
                    </a:p>
                  </a:txBody>
                  <a:tcPr marL="121807" marR="121807" marT="60904" marB="60904" anchor="ctr">
                    <a:solidFill>
                      <a:schemeClr val="accent2"/>
                    </a:solidFill>
                  </a:tcPr>
                </a:tc>
                <a:tc>
                  <a:txBody>
                    <a:bodyPr/>
                    <a:lstStyle/>
                    <a:p>
                      <a:pPr marL="171450" lvl="0" indent="-171450">
                        <a:buFont typeface="Arial" panose="020B0604020202020204" pitchFamily="34" charset="0"/>
                        <a:buChar char="•"/>
                      </a:pPr>
                      <a:r>
                        <a:rPr lang="en-US" sz="1600" b="1" dirty="0"/>
                        <a:t>Corporation formed</a:t>
                      </a:r>
                    </a:p>
                    <a:p>
                      <a:pPr marL="171450" lvl="0" indent="-171450">
                        <a:buFont typeface="Arial" panose="020B0604020202020204" pitchFamily="34" charset="0"/>
                        <a:buChar char="•"/>
                      </a:pPr>
                      <a:r>
                        <a:rPr lang="en-US" sz="1600" b="1" dirty="0"/>
                        <a:t>Assets contributed to/owned by the corporation</a:t>
                      </a:r>
                    </a:p>
                    <a:p>
                      <a:pPr marL="171450" lvl="0" indent="-171450">
                        <a:buFont typeface="Arial" panose="020B0604020202020204" pitchFamily="34" charset="0"/>
                        <a:buChar char="•"/>
                      </a:pPr>
                      <a:r>
                        <a:rPr lang="en-US" sz="1600" b="1" dirty="0"/>
                        <a:t>Liability is limited and fiduciary duties apply</a:t>
                      </a:r>
                    </a:p>
                    <a:p>
                      <a:pPr marL="171450" lvl="0" indent="-171450">
                        <a:buFont typeface="Arial" panose="020B0604020202020204" pitchFamily="34" charset="0"/>
                        <a:buChar char="•"/>
                      </a:pPr>
                      <a:r>
                        <a:rPr lang="en-US" sz="1600" b="1" dirty="0"/>
                        <a:t>Board of directors / shareholder rights</a:t>
                      </a:r>
                    </a:p>
                  </a:txBody>
                  <a:tcPr marL="121807" marR="121807" marT="60904" marB="60904" anchor="ctr"/>
                </a:tc>
                <a:extLst>
                  <a:ext uri="{0D108BD9-81ED-4DB2-BD59-A6C34878D82A}">
                    <a16:rowId xmlns:a16="http://schemas.microsoft.com/office/drawing/2014/main" val="103816174"/>
                  </a:ext>
                </a:extLst>
              </a:tr>
              <a:tr h="1173007">
                <a:tc>
                  <a:txBody>
                    <a:bodyPr/>
                    <a:lstStyle/>
                    <a:p>
                      <a:pPr lvl="0" algn="ctr"/>
                      <a:r>
                        <a:rPr lang="en-US" sz="1600" dirty="0">
                          <a:solidFill>
                            <a:schemeClr val="bg1"/>
                          </a:solidFill>
                        </a:rPr>
                        <a:t>LIMITED LIABILITY COMPANY</a:t>
                      </a:r>
                    </a:p>
                  </a:txBody>
                  <a:tcPr marL="121807" marR="121807" marT="60904" marB="60904" anchor="ctr">
                    <a:solidFill>
                      <a:schemeClr val="accent2"/>
                    </a:solidFill>
                  </a:tcPr>
                </a:tc>
                <a:tc>
                  <a:txBody>
                    <a:bodyPr/>
                    <a:lstStyle/>
                    <a:p>
                      <a:pPr marL="171450" lvl="0" indent="-171450">
                        <a:buFont typeface="Arial" panose="020B0604020202020204" pitchFamily="34" charset="0"/>
                        <a:buChar char="•"/>
                      </a:pPr>
                      <a:r>
                        <a:rPr lang="en-US" sz="1600" b="1" dirty="0"/>
                        <a:t>LLC formed</a:t>
                      </a:r>
                    </a:p>
                    <a:p>
                      <a:pPr marL="171450" lvl="0" indent="-171450">
                        <a:buFont typeface="Arial" panose="020B0604020202020204" pitchFamily="34" charset="0"/>
                        <a:buChar char="•"/>
                      </a:pPr>
                      <a:r>
                        <a:rPr lang="en-US" sz="1600" b="1" dirty="0"/>
                        <a:t>Assets contributed to/owned by the LLC</a:t>
                      </a:r>
                    </a:p>
                    <a:p>
                      <a:pPr marL="171450" lvl="0" indent="-171450">
                        <a:buFont typeface="Arial" panose="020B0604020202020204" pitchFamily="34" charset="0"/>
                        <a:buChar char="•"/>
                      </a:pPr>
                      <a:r>
                        <a:rPr lang="en-US" sz="1600" b="1" dirty="0"/>
                        <a:t>Liability is limited and fiduciary duties may apply</a:t>
                      </a:r>
                    </a:p>
                    <a:p>
                      <a:pPr marL="171450" lvl="0" indent="-171450">
                        <a:buFont typeface="Arial" panose="020B0604020202020204" pitchFamily="34" charset="0"/>
                        <a:buChar char="•"/>
                      </a:pPr>
                      <a:r>
                        <a:rPr lang="en-US" sz="1600" b="1" dirty="0"/>
                        <a:t>Manager/member-managed</a:t>
                      </a:r>
                    </a:p>
                  </a:txBody>
                  <a:tcPr marL="121807" marR="121807" marT="60904" marB="60904" anchor="ctr"/>
                </a:tc>
                <a:extLst>
                  <a:ext uri="{0D108BD9-81ED-4DB2-BD59-A6C34878D82A}">
                    <a16:rowId xmlns:a16="http://schemas.microsoft.com/office/drawing/2014/main" val="695543897"/>
                  </a:ext>
                </a:extLst>
              </a:tr>
            </a:tbl>
          </a:graphicData>
        </a:graphic>
      </p:graphicFrame>
      <p:sp>
        <p:nvSpPr>
          <p:cNvPr id="4" name="Rectangle 3">
            <a:extLst>
              <a:ext uri="{FF2B5EF4-FFF2-40B4-BE49-F238E27FC236}">
                <a16:creationId xmlns:a16="http://schemas.microsoft.com/office/drawing/2014/main" id="{2678A3F3-5703-4F46-A457-9EC146E51D88}"/>
              </a:ext>
            </a:extLst>
          </p:cNvPr>
          <p:cNvSpPr/>
          <p:nvPr/>
        </p:nvSpPr>
        <p:spPr>
          <a:xfrm>
            <a:off x="503284" y="957618"/>
            <a:ext cx="3152210" cy="338426"/>
          </a:xfrm>
          <a:prstGeom prst="rect">
            <a:avLst/>
          </a:prstGeom>
        </p:spPr>
        <p:txBody>
          <a:bodyPr wrap="none">
            <a:spAutoFit/>
          </a:bodyPr>
          <a:lstStyle/>
          <a:p>
            <a:r>
              <a:rPr lang="en-US" sz="1599" b="1" dirty="0"/>
              <a:t>The different types of JV structures</a:t>
            </a:r>
          </a:p>
        </p:txBody>
      </p:sp>
      <p:sp>
        <p:nvSpPr>
          <p:cNvPr id="5" name="Slide Number Placeholder 4">
            <a:extLst>
              <a:ext uri="{FF2B5EF4-FFF2-40B4-BE49-F238E27FC236}">
                <a16:creationId xmlns:a16="http://schemas.microsoft.com/office/drawing/2014/main" id="{6CA2F63C-22F8-5AB9-D52D-69E36E4A9DD4}"/>
              </a:ext>
            </a:extLst>
          </p:cNvPr>
          <p:cNvSpPr>
            <a:spLocks noGrp="1"/>
          </p:cNvSpPr>
          <p:nvPr>
            <p:ph type="sldNum" sz="quarter" idx="10"/>
          </p:nvPr>
        </p:nvSpPr>
        <p:spPr/>
        <p:txBody>
          <a:bodyPr/>
          <a:lstStyle/>
          <a:p>
            <a:fld id="{D41FAE98-9FDA-8740-8F93-1E3A00396EB1}" type="slidenum">
              <a:rPr lang="en-US" smtClean="0"/>
              <a:pPr/>
              <a:t>15</a:t>
            </a:fld>
            <a:endParaRPr lang="en-US" dirty="0"/>
          </a:p>
        </p:txBody>
      </p:sp>
    </p:spTree>
    <p:extLst>
      <p:ext uri="{BB962C8B-B14F-4D97-AF65-F5344CB8AC3E}">
        <p14:creationId xmlns:p14="http://schemas.microsoft.com/office/powerpoint/2010/main" val="1971144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A886-5EEB-B090-DE02-C3A6E779B9AD}"/>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IN DC</a:t>
            </a:r>
          </a:p>
        </p:txBody>
      </p:sp>
      <p:sp>
        <p:nvSpPr>
          <p:cNvPr id="3" name="Content Placeholder 2">
            <a:extLst>
              <a:ext uri="{FF2B5EF4-FFF2-40B4-BE49-F238E27FC236}">
                <a16:creationId xmlns:a16="http://schemas.microsoft.com/office/drawing/2014/main" id="{D44481FA-6EB5-E44B-BB84-F2578E46651A}"/>
              </a:ext>
            </a:extLst>
          </p:cNvPr>
          <p:cNvSpPr>
            <a:spLocks noGrp="1"/>
          </p:cNvSpPr>
          <p:nvPr>
            <p:ph idx="1"/>
          </p:nvPr>
        </p:nvSpPr>
        <p:spPr/>
        <p:txBody>
          <a:bodyPr/>
          <a:lstStyle/>
          <a:p>
            <a:r>
              <a:rPr lang="en-US" b="1" u="sng" dirty="0"/>
              <a:t>BENEFITS:</a:t>
            </a:r>
          </a:p>
          <a:p>
            <a:pPr marL="0" indent="0">
              <a:buNone/>
            </a:pPr>
            <a:r>
              <a:rPr lang="en-US" b="1" dirty="0"/>
              <a:t>	-If one or more of the businesses associated in a joint venture is 	a certified business enterprise (“CBE”), the joint venture may 	qualify to be certified under the Department of Small and Local 	Business Development’s CBE program.</a:t>
            </a:r>
          </a:p>
          <a:p>
            <a:r>
              <a:rPr lang="en-US" b="1" u="sng" dirty="0"/>
              <a:t>HOW IS CERTIFICATION OF A JV DETERMNED/TIMELINE:</a:t>
            </a:r>
          </a:p>
          <a:p>
            <a:pPr marL="0" indent="0">
              <a:buNone/>
            </a:pPr>
            <a:r>
              <a:rPr lang="en-US" b="1" dirty="0"/>
              <a:t>	-The Department of Small and Local Business Development 	(“DSLBD”) determines the eligibility of a joint venture for 	certification on a contract-by contract basis. Usually takes 1-3 	weeks</a:t>
            </a:r>
          </a:p>
        </p:txBody>
      </p:sp>
      <p:sp>
        <p:nvSpPr>
          <p:cNvPr id="4" name="Slide Number Placeholder 3">
            <a:extLst>
              <a:ext uri="{FF2B5EF4-FFF2-40B4-BE49-F238E27FC236}">
                <a16:creationId xmlns:a16="http://schemas.microsoft.com/office/drawing/2014/main" id="{1656DA65-45FF-7173-7A3E-CFFFD49C8083}"/>
              </a:ext>
            </a:extLst>
          </p:cNvPr>
          <p:cNvSpPr>
            <a:spLocks noGrp="1"/>
          </p:cNvSpPr>
          <p:nvPr>
            <p:ph type="sldNum" sz="quarter" idx="12"/>
          </p:nvPr>
        </p:nvSpPr>
        <p:spPr/>
        <p:txBody>
          <a:bodyPr/>
          <a:lstStyle/>
          <a:p>
            <a:fld id="{4BA915EE-10CB-4CF1-8569-6154455DA573}" type="slidenum">
              <a:rPr lang="en-US" smtClean="0"/>
              <a:t>16</a:t>
            </a:fld>
            <a:endParaRPr lang="en-US" dirty="0"/>
          </a:p>
        </p:txBody>
      </p:sp>
    </p:spTree>
    <p:extLst>
      <p:ext uri="{BB962C8B-B14F-4D97-AF65-F5344CB8AC3E}">
        <p14:creationId xmlns:p14="http://schemas.microsoft.com/office/powerpoint/2010/main" val="2489475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A886-5EEB-B090-DE02-C3A6E779B9AD}"/>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IN DC</a:t>
            </a:r>
          </a:p>
        </p:txBody>
      </p:sp>
      <p:sp>
        <p:nvSpPr>
          <p:cNvPr id="3" name="Content Placeholder 2">
            <a:extLst>
              <a:ext uri="{FF2B5EF4-FFF2-40B4-BE49-F238E27FC236}">
                <a16:creationId xmlns:a16="http://schemas.microsoft.com/office/drawing/2014/main" id="{D44481FA-6EB5-E44B-BB84-F2578E46651A}"/>
              </a:ext>
            </a:extLst>
          </p:cNvPr>
          <p:cNvSpPr>
            <a:spLocks noGrp="1"/>
          </p:cNvSpPr>
          <p:nvPr>
            <p:ph idx="1"/>
          </p:nvPr>
        </p:nvSpPr>
        <p:spPr>
          <a:xfrm>
            <a:off x="838200" y="2045615"/>
            <a:ext cx="10515600" cy="4131347"/>
          </a:xfrm>
        </p:spPr>
        <p:txBody>
          <a:bodyPr/>
          <a:lstStyle/>
          <a:p>
            <a:r>
              <a:rPr lang="en-US" b="1" u="sng" dirty="0"/>
              <a:t>WHAT IS A “CERTIFIED BUSINESS ENTERPRISE” :</a:t>
            </a:r>
          </a:p>
          <a:p>
            <a:pPr marL="0" indent="0">
              <a:buNone/>
            </a:pPr>
            <a:r>
              <a:rPr lang="en-US" b="1" dirty="0"/>
              <a:t>	-It is</a:t>
            </a:r>
            <a:r>
              <a:rPr lang="en-US" b="1" i="0" dirty="0">
                <a:solidFill>
                  <a:srgbClr val="202124"/>
                </a:solidFill>
                <a:effectLst/>
                <a:latin typeface="Google Sans"/>
              </a:rPr>
              <a:t> </a:t>
            </a:r>
            <a:r>
              <a:rPr lang="en-US" b="1" i="0" dirty="0">
                <a:solidFill>
                  <a:srgbClr val="040C28"/>
                </a:solidFill>
                <a:effectLst/>
                <a:latin typeface="Google Sans"/>
              </a:rPr>
              <a:t>a business headquartered in the District of Columbia and 	certified by the Department of Small and Local Business 	Development (DSLBD)</a:t>
            </a:r>
            <a:r>
              <a:rPr lang="en-US" b="1" i="0" dirty="0">
                <a:solidFill>
                  <a:srgbClr val="202124"/>
                </a:solidFill>
                <a:effectLst/>
                <a:latin typeface="Google Sans"/>
              </a:rPr>
              <a:t>. Businesses with CBE certification 	receive preferred procurement and contracting opportunities.</a:t>
            </a:r>
            <a:endParaRPr lang="en-US" b="1" dirty="0"/>
          </a:p>
        </p:txBody>
      </p:sp>
      <p:sp>
        <p:nvSpPr>
          <p:cNvPr id="4" name="Slide Number Placeholder 3">
            <a:extLst>
              <a:ext uri="{FF2B5EF4-FFF2-40B4-BE49-F238E27FC236}">
                <a16:creationId xmlns:a16="http://schemas.microsoft.com/office/drawing/2014/main" id="{1656DA65-45FF-7173-7A3E-CFFFD49C8083}"/>
              </a:ext>
            </a:extLst>
          </p:cNvPr>
          <p:cNvSpPr>
            <a:spLocks noGrp="1"/>
          </p:cNvSpPr>
          <p:nvPr>
            <p:ph type="sldNum" sz="quarter" idx="12"/>
          </p:nvPr>
        </p:nvSpPr>
        <p:spPr/>
        <p:txBody>
          <a:bodyPr/>
          <a:lstStyle/>
          <a:p>
            <a:fld id="{4BA915EE-10CB-4CF1-8569-6154455DA573}" type="slidenum">
              <a:rPr lang="en-US" smtClean="0"/>
              <a:t>17</a:t>
            </a:fld>
            <a:endParaRPr lang="en-US" dirty="0"/>
          </a:p>
        </p:txBody>
      </p:sp>
    </p:spTree>
    <p:extLst>
      <p:ext uri="{BB962C8B-B14F-4D97-AF65-F5344CB8AC3E}">
        <p14:creationId xmlns:p14="http://schemas.microsoft.com/office/powerpoint/2010/main" val="473290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A886-5EEB-B090-DE02-C3A6E779B9AD}"/>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IN DC</a:t>
            </a:r>
          </a:p>
        </p:txBody>
      </p:sp>
      <p:sp>
        <p:nvSpPr>
          <p:cNvPr id="3" name="Content Placeholder 2">
            <a:extLst>
              <a:ext uri="{FF2B5EF4-FFF2-40B4-BE49-F238E27FC236}">
                <a16:creationId xmlns:a16="http://schemas.microsoft.com/office/drawing/2014/main" id="{D44481FA-6EB5-E44B-BB84-F2578E46651A}"/>
              </a:ext>
            </a:extLst>
          </p:cNvPr>
          <p:cNvSpPr>
            <a:spLocks noGrp="1"/>
          </p:cNvSpPr>
          <p:nvPr>
            <p:ph idx="1"/>
          </p:nvPr>
        </p:nvSpPr>
        <p:spPr>
          <a:xfrm>
            <a:off x="838200" y="1825625"/>
            <a:ext cx="10515600" cy="4667250"/>
          </a:xfrm>
        </p:spPr>
        <p:txBody>
          <a:bodyPr>
            <a:normAutofit fontScale="92500" lnSpcReduction="20000"/>
          </a:bodyPr>
          <a:lstStyle/>
          <a:p>
            <a:r>
              <a:rPr lang="en-US" b="1" u="sng" dirty="0"/>
              <a:t>CBE CRITERIA</a:t>
            </a:r>
            <a:r>
              <a:rPr lang="en-US" dirty="0"/>
              <a:t>: </a:t>
            </a:r>
          </a:p>
          <a:p>
            <a:pPr marL="0" indent="0" algn="l" fontAlgn="base">
              <a:buNone/>
            </a:pPr>
            <a:r>
              <a:rPr lang="en-US" sz="2600" b="1" dirty="0"/>
              <a:t>-</a:t>
            </a:r>
            <a:r>
              <a:rPr lang="en-US" sz="2600" b="1" i="0" dirty="0">
                <a:effectLst/>
              </a:rPr>
              <a:t>The principal office of the business must be physically located in the District of Columbia;</a:t>
            </a:r>
          </a:p>
          <a:p>
            <a:pPr marL="0" indent="0" algn="l" fontAlgn="base">
              <a:lnSpc>
                <a:spcPct val="160000"/>
              </a:lnSpc>
              <a:buNone/>
            </a:pPr>
            <a:r>
              <a:rPr lang="en-US" sz="2600" b="1" dirty="0"/>
              <a:t>	-</a:t>
            </a:r>
            <a:r>
              <a:rPr lang="en-US" sz="2600" b="1" i="0" u="sng" dirty="0">
                <a:effectLst/>
              </a:rPr>
              <a:t>Meets one of the following standards</a:t>
            </a:r>
            <a:r>
              <a:rPr lang="en-US" sz="2600" b="1" i="0" dirty="0">
                <a:effectLst/>
              </a:rPr>
              <a:t>:</a:t>
            </a:r>
          </a:p>
          <a:p>
            <a:pPr marL="914400" lvl="2" indent="0" fontAlgn="base">
              <a:buNone/>
            </a:pPr>
            <a:r>
              <a:rPr lang="en-US" sz="2600" b="1" i="0" dirty="0">
                <a:effectLst/>
              </a:rPr>
              <a:t>-Independently owned, operated, and controlled; or</a:t>
            </a:r>
          </a:p>
          <a:p>
            <a:pPr marL="457200" lvl="1" indent="0" algn="l" fontAlgn="base">
              <a:buNone/>
            </a:pPr>
            <a:r>
              <a:rPr lang="en-US" sz="2600" b="1" i="0" dirty="0">
                <a:effectLst/>
              </a:rPr>
              <a:t>	-More than 50% owned, operated, and controlled by a District-based 	enterprise or not-for-profit business; or</a:t>
            </a:r>
          </a:p>
          <a:p>
            <a:pPr marL="457200" lvl="1" indent="0" algn="l" fontAlgn="base">
              <a:buNone/>
            </a:pPr>
            <a:r>
              <a:rPr lang="en-US" sz="2600" b="1" i="0" dirty="0">
                <a:effectLst/>
              </a:rPr>
              <a:t>	-Owned by a non-District-based business enterprise or not-for-profit 	business that is more than 50% owned by District residents;</a:t>
            </a:r>
          </a:p>
          <a:p>
            <a:pPr marL="0" indent="0" algn="l" fontAlgn="base">
              <a:buNone/>
            </a:pPr>
            <a:r>
              <a:rPr lang="en-US" sz="2600" b="1" i="0" dirty="0">
                <a:effectLst/>
              </a:rPr>
              <a:t>	</a:t>
            </a:r>
          </a:p>
          <a:p>
            <a:pPr marL="0" indent="0" algn="l" fontAlgn="base">
              <a:buNone/>
            </a:pPr>
            <a:r>
              <a:rPr lang="en-US" sz="2600" b="1" i="0" dirty="0">
                <a:effectLst/>
              </a:rPr>
              <a:t>-Chief Executive Officer and highest-level managerial employees 	of the business enterprise must perform their managerial functions in their principal office located in the District;</a:t>
            </a:r>
          </a:p>
          <a:p>
            <a:pPr marL="0" indent="0">
              <a:buNone/>
            </a:pPr>
            <a:endParaRPr lang="en-US" b="1" dirty="0"/>
          </a:p>
        </p:txBody>
      </p:sp>
      <p:sp>
        <p:nvSpPr>
          <p:cNvPr id="4" name="Slide Number Placeholder 3">
            <a:extLst>
              <a:ext uri="{FF2B5EF4-FFF2-40B4-BE49-F238E27FC236}">
                <a16:creationId xmlns:a16="http://schemas.microsoft.com/office/drawing/2014/main" id="{1656DA65-45FF-7173-7A3E-CFFFD49C8083}"/>
              </a:ext>
            </a:extLst>
          </p:cNvPr>
          <p:cNvSpPr>
            <a:spLocks noGrp="1"/>
          </p:cNvSpPr>
          <p:nvPr>
            <p:ph type="sldNum" sz="quarter" idx="12"/>
          </p:nvPr>
        </p:nvSpPr>
        <p:spPr/>
        <p:txBody>
          <a:bodyPr/>
          <a:lstStyle/>
          <a:p>
            <a:fld id="{4BA915EE-10CB-4CF1-8569-6154455DA573}" type="slidenum">
              <a:rPr lang="en-US" smtClean="0"/>
              <a:t>18</a:t>
            </a:fld>
            <a:endParaRPr lang="en-US" dirty="0"/>
          </a:p>
        </p:txBody>
      </p:sp>
    </p:spTree>
    <p:extLst>
      <p:ext uri="{BB962C8B-B14F-4D97-AF65-F5344CB8AC3E}">
        <p14:creationId xmlns:p14="http://schemas.microsoft.com/office/powerpoint/2010/main" val="315427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A886-5EEB-B090-DE02-C3A6E779B9AD}"/>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IN DC</a:t>
            </a:r>
          </a:p>
        </p:txBody>
      </p:sp>
      <p:sp>
        <p:nvSpPr>
          <p:cNvPr id="3" name="Content Placeholder 2">
            <a:extLst>
              <a:ext uri="{FF2B5EF4-FFF2-40B4-BE49-F238E27FC236}">
                <a16:creationId xmlns:a16="http://schemas.microsoft.com/office/drawing/2014/main" id="{D44481FA-6EB5-E44B-BB84-F2578E46651A}"/>
              </a:ext>
            </a:extLst>
          </p:cNvPr>
          <p:cNvSpPr>
            <a:spLocks noGrp="1"/>
          </p:cNvSpPr>
          <p:nvPr>
            <p:ph idx="1"/>
          </p:nvPr>
        </p:nvSpPr>
        <p:spPr>
          <a:xfrm>
            <a:off x="838200" y="1825625"/>
            <a:ext cx="10515600" cy="4667250"/>
          </a:xfrm>
        </p:spPr>
        <p:txBody>
          <a:bodyPr>
            <a:normAutofit fontScale="92500" lnSpcReduction="10000"/>
          </a:bodyPr>
          <a:lstStyle/>
          <a:p>
            <a:r>
              <a:rPr lang="en-US" b="1" u="sng" dirty="0"/>
              <a:t>CBE CRITERIA</a:t>
            </a:r>
            <a:r>
              <a:rPr lang="en-US" dirty="0"/>
              <a:t>: </a:t>
            </a:r>
          </a:p>
          <a:p>
            <a:pPr marL="0" indent="0" algn="l" fontAlgn="base">
              <a:lnSpc>
                <a:spcPct val="160000"/>
              </a:lnSpc>
              <a:buNone/>
            </a:pPr>
            <a:r>
              <a:rPr lang="en-US" sz="2600" b="1" dirty="0"/>
              <a:t>	-</a:t>
            </a:r>
            <a:r>
              <a:rPr lang="en-US" sz="2600" b="1" i="0" u="sng" dirty="0">
                <a:effectLst/>
              </a:rPr>
              <a:t>Meets one of the following four standards</a:t>
            </a:r>
            <a:r>
              <a:rPr lang="en-US" sz="2600" b="1" i="0" dirty="0">
                <a:effectLst/>
              </a:rPr>
              <a:t>:</a:t>
            </a:r>
          </a:p>
          <a:p>
            <a:pPr marL="457200" lvl="1" indent="0" algn="l" fontAlgn="base">
              <a:buNone/>
            </a:pPr>
            <a:r>
              <a:rPr lang="en-US" b="1" i="0" dirty="0">
                <a:solidFill>
                  <a:srgbClr val="444444"/>
                </a:solidFill>
                <a:effectLst/>
                <a:latin typeface="Roboto-Regular"/>
              </a:rPr>
              <a:t>	-More than 50% of the employees of the business are residents of the 	District; or</a:t>
            </a:r>
          </a:p>
          <a:p>
            <a:pPr marL="457200" lvl="1" indent="0" algn="l" fontAlgn="base">
              <a:buNone/>
            </a:pPr>
            <a:endParaRPr lang="en-US" b="1" i="0" dirty="0">
              <a:solidFill>
                <a:srgbClr val="444444"/>
              </a:solidFill>
              <a:effectLst/>
              <a:latin typeface="Roboto-Regular"/>
            </a:endParaRPr>
          </a:p>
          <a:p>
            <a:pPr marL="457200" lvl="1" indent="0" algn="l" fontAlgn="base">
              <a:buNone/>
            </a:pPr>
            <a:r>
              <a:rPr lang="en-US" b="1" i="0" dirty="0">
                <a:solidFill>
                  <a:srgbClr val="444444"/>
                </a:solidFill>
                <a:effectLst/>
                <a:latin typeface="Roboto-Regular"/>
              </a:rPr>
              <a:t>	-The owners of more than 50% of the business enterprise are 		residents of the District; or</a:t>
            </a:r>
          </a:p>
          <a:p>
            <a:pPr marL="457200" lvl="1" indent="0" algn="l" fontAlgn="base">
              <a:buNone/>
            </a:pPr>
            <a:endParaRPr lang="en-US" b="1" i="0" dirty="0">
              <a:solidFill>
                <a:srgbClr val="444444"/>
              </a:solidFill>
              <a:effectLst/>
              <a:latin typeface="Roboto-Regular"/>
            </a:endParaRPr>
          </a:p>
          <a:p>
            <a:pPr marL="457200" lvl="1" indent="0" algn="l" fontAlgn="base">
              <a:buNone/>
            </a:pPr>
            <a:r>
              <a:rPr lang="en-US" b="1" i="0" dirty="0">
                <a:solidFill>
                  <a:srgbClr val="444444"/>
                </a:solidFill>
                <a:effectLst/>
                <a:latin typeface="Roboto-Regular"/>
              </a:rPr>
              <a:t>	-More than 50% of the assets of the business, excluding bank 	accounts, are in the District; or</a:t>
            </a:r>
          </a:p>
          <a:p>
            <a:pPr marL="457200" lvl="1" indent="0" algn="l" fontAlgn="base">
              <a:buNone/>
            </a:pPr>
            <a:endParaRPr lang="en-US" b="1" i="0" dirty="0">
              <a:solidFill>
                <a:srgbClr val="444444"/>
              </a:solidFill>
              <a:effectLst/>
              <a:latin typeface="Roboto-Regular"/>
            </a:endParaRPr>
          </a:p>
          <a:p>
            <a:pPr marL="457200" lvl="1" indent="0" algn="l" fontAlgn="base">
              <a:buNone/>
            </a:pPr>
            <a:r>
              <a:rPr lang="en-US" b="1" i="0" dirty="0">
                <a:solidFill>
                  <a:srgbClr val="444444"/>
                </a:solidFill>
                <a:effectLst/>
                <a:latin typeface="Roboto-Regular"/>
              </a:rPr>
              <a:t>	-More than 50% of the business gross receipts are District gross receipts</a:t>
            </a:r>
          </a:p>
          <a:p>
            <a:pPr marL="0" indent="0" algn="l" fontAlgn="base">
              <a:buNone/>
            </a:pPr>
            <a:r>
              <a:rPr lang="en-US" sz="2600" b="1" i="0" dirty="0">
                <a:effectLst/>
              </a:rPr>
              <a:t>	</a:t>
            </a:r>
          </a:p>
          <a:p>
            <a:pPr marL="0" indent="0">
              <a:buNone/>
            </a:pPr>
            <a:endParaRPr lang="en-US" b="1" dirty="0"/>
          </a:p>
        </p:txBody>
      </p:sp>
      <p:sp>
        <p:nvSpPr>
          <p:cNvPr id="4" name="Slide Number Placeholder 3">
            <a:extLst>
              <a:ext uri="{FF2B5EF4-FFF2-40B4-BE49-F238E27FC236}">
                <a16:creationId xmlns:a16="http://schemas.microsoft.com/office/drawing/2014/main" id="{1656DA65-45FF-7173-7A3E-CFFFD49C8083}"/>
              </a:ext>
            </a:extLst>
          </p:cNvPr>
          <p:cNvSpPr>
            <a:spLocks noGrp="1"/>
          </p:cNvSpPr>
          <p:nvPr>
            <p:ph type="sldNum" sz="quarter" idx="12"/>
          </p:nvPr>
        </p:nvSpPr>
        <p:spPr/>
        <p:txBody>
          <a:bodyPr/>
          <a:lstStyle/>
          <a:p>
            <a:fld id="{4BA915EE-10CB-4CF1-8569-6154455DA573}" type="slidenum">
              <a:rPr lang="en-US" smtClean="0"/>
              <a:t>19</a:t>
            </a:fld>
            <a:endParaRPr lang="en-US" dirty="0"/>
          </a:p>
        </p:txBody>
      </p:sp>
    </p:spTree>
    <p:extLst>
      <p:ext uri="{BB962C8B-B14F-4D97-AF65-F5344CB8AC3E}">
        <p14:creationId xmlns:p14="http://schemas.microsoft.com/office/powerpoint/2010/main" val="216088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7CC33-BFEB-A7EE-AA75-C72C3937D004}"/>
              </a:ext>
            </a:extLst>
          </p:cNvPr>
          <p:cNvSpPr>
            <a:spLocks noGrp="1"/>
          </p:cNvSpPr>
          <p:nvPr>
            <p:ph type="title"/>
          </p:nvPr>
        </p:nvSpPr>
        <p:spPr/>
        <p:txBody>
          <a:bodyPr anchor="ctr">
            <a:noAutofit/>
          </a:bodyPr>
          <a:lstStyle/>
          <a:p>
            <a:r>
              <a:rPr lang="en-US" sz="4800" b="1" dirty="0">
                <a:solidFill>
                  <a:srgbClr val="0070C0"/>
                </a:solidFill>
                <a:latin typeface="+mn-lt"/>
              </a:rPr>
              <a:t>WHAT ARE WE LOOKING TO ACCOMPLISH?</a:t>
            </a:r>
          </a:p>
        </p:txBody>
      </p:sp>
      <p:sp>
        <p:nvSpPr>
          <p:cNvPr id="3" name="Content Placeholder 2">
            <a:extLst>
              <a:ext uri="{FF2B5EF4-FFF2-40B4-BE49-F238E27FC236}">
                <a16:creationId xmlns:a16="http://schemas.microsoft.com/office/drawing/2014/main" id="{7D0E94C7-9AC7-FED1-EA22-485D68FA334F}"/>
              </a:ext>
            </a:extLst>
          </p:cNvPr>
          <p:cNvSpPr>
            <a:spLocks noGrp="1"/>
          </p:cNvSpPr>
          <p:nvPr>
            <p:ph idx="1"/>
          </p:nvPr>
        </p:nvSpPr>
        <p:spPr>
          <a:xfrm>
            <a:off x="838200" y="1825625"/>
            <a:ext cx="10515600" cy="4377212"/>
          </a:xfrm>
        </p:spPr>
        <p:txBody>
          <a:bodyPr anchor="ctr">
            <a:normAutofit/>
          </a:bodyPr>
          <a:lstStyle/>
          <a:p>
            <a:r>
              <a:rPr lang="en-US" sz="3600" b="1" u="sng" dirty="0">
                <a:solidFill>
                  <a:srgbClr val="0070C0"/>
                </a:solidFill>
              </a:rPr>
              <a:t>Fundamental understanding </a:t>
            </a:r>
            <a:r>
              <a:rPr lang="en-US" sz="3600" b="1" dirty="0"/>
              <a:t>of what is a JV</a:t>
            </a:r>
          </a:p>
          <a:p>
            <a:r>
              <a:rPr lang="en-US" sz="3600" b="1" dirty="0"/>
              <a:t>Key considerations in deciding whether to enter into a JV relationship</a:t>
            </a:r>
          </a:p>
          <a:p>
            <a:r>
              <a:rPr lang="en-US" sz="3600" b="1" dirty="0"/>
              <a:t>JV alternatives</a:t>
            </a:r>
          </a:p>
          <a:p>
            <a:r>
              <a:rPr lang="en-US" sz="3600" b="1" dirty="0"/>
              <a:t>Key considerations in developing and operating a JV in DC </a:t>
            </a:r>
          </a:p>
          <a:p>
            <a:pPr marL="0" indent="0">
              <a:buNone/>
            </a:pPr>
            <a:endParaRPr lang="en-US" sz="3600" b="1" dirty="0"/>
          </a:p>
        </p:txBody>
      </p:sp>
      <p:sp>
        <p:nvSpPr>
          <p:cNvPr id="5" name="Slide Number Placeholder 4">
            <a:extLst>
              <a:ext uri="{FF2B5EF4-FFF2-40B4-BE49-F238E27FC236}">
                <a16:creationId xmlns:a16="http://schemas.microsoft.com/office/drawing/2014/main" id="{ED605A9B-C4B7-0270-6B62-6BF4A7C1ECFC}"/>
              </a:ext>
            </a:extLst>
          </p:cNvPr>
          <p:cNvSpPr>
            <a:spLocks noGrp="1"/>
          </p:cNvSpPr>
          <p:nvPr>
            <p:ph type="sldNum" sz="quarter" idx="12"/>
          </p:nvPr>
        </p:nvSpPr>
        <p:spPr/>
        <p:txBody>
          <a:bodyPr/>
          <a:lstStyle/>
          <a:p>
            <a:fld id="{4BA915EE-10CB-4CF1-8569-6154455DA573}" type="slidenum">
              <a:rPr lang="en-US" smtClean="0"/>
              <a:t>2</a:t>
            </a:fld>
            <a:endParaRPr lang="en-US" dirty="0"/>
          </a:p>
        </p:txBody>
      </p:sp>
    </p:spTree>
    <p:extLst>
      <p:ext uri="{BB962C8B-B14F-4D97-AF65-F5344CB8AC3E}">
        <p14:creationId xmlns:p14="http://schemas.microsoft.com/office/powerpoint/2010/main" val="1260606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A886-5EEB-B090-DE02-C3A6E779B9AD}"/>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IN DC</a:t>
            </a:r>
          </a:p>
        </p:txBody>
      </p:sp>
      <p:sp>
        <p:nvSpPr>
          <p:cNvPr id="3" name="Content Placeholder 2">
            <a:extLst>
              <a:ext uri="{FF2B5EF4-FFF2-40B4-BE49-F238E27FC236}">
                <a16:creationId xmlns:a16="http://schemas.microsoft.com/office/drawing/2014/main" id="{D44481FA-6EB5-E44B-BB84-F2578E46651A}"/>
              </a:ext>
            </a:extLst>
          </p:cNvPr>
          <p:cNvSpPr>
            <a:spLocks noGrp="1"/>
          </p:cNvSpPr>
          <p:nvPr>
            <p:ph idx="1"/>
          </p:nvPr>
        </p:nvSpPr>
        <p:spPr/>
        <p:txBody>
          <a:bodyPr>
            <a:normAutofit/>
          </a:bodyPr>
          <a:lstStyle/>
          <a:p>
            <a:r>
              <a:rPr lang="en-US" b="1" u="sng" dirty="0"/>
              <a:t>HOW DO YOU APPLY TO HAVE A JV CERTIFIED</a:t>
            </a:r>
            <a:r>
              <a:rPr lang="en-US" dirty="0"/>
              <a:t>: </a:t>
            </a:r>
          </a:p>
          <a:p>
            <a:pPr marL="0" indent="0">
              <a:buNone/>
            </a:pPr>
            <a:r>
              <a:rPr lang="en-US" dirty="0"/>
              <a:t>	</a:t>
            </a:r>
            <a:r>
              <a:rPr lang="en-US" b="1" dirty="0"/>
              <a:t>-To apply for certification of a joint venture, the following 	documents must be submitted to the Department of Small and 	Local Business Development for review: </a:t>
            </a:r>
          </a:p>
          <a:p>
            <a:pPr marL="0" indent="0">
              <a:buNone/>
            </a:pPr>
            <a:r>
              <a:rPr lang="en-US" b="1" dirty="0"/>
              <a:t>		-Signed agreement between companies that contains all 		necessary requirements.</a:t>
            </a:r>
          </a:p>
          <a:p>
            <a:pPr marL="0" indent="0">
              <a:buNone/>
            </a:pPr>
            <a:r>
              <a:rPr lang="en-US" b="1" dirty="0"/>
              <a:t>		-Labor &amp; profit breakdown spreadsheet </a:t>
            </a:r>
          </a:p>
          <a:p>
            <a:pPr marL="0" indent="0">
              <a:buNone/>
            </a:pPr>
            <a:r>
              <a:rPr lang="en-US" b="1" dirty="0"/>
              <a:t>		-Work performance breakdown spreadsheet </a:t>
            </a:r>
          </a:p>
          <a:p>
            <a:pPr marL="0" indent="0">
              <a:buNone/>
            </a:pPr>
            <a:r>
              <a:rPr lang="en-US" b="1" dirty="0"/>
              <a:t>		-Non-CBE financial statement</a:t>
            </a:r>
          </a:p>
        </p:txBody>
      </p:sp>
      <p:sp>
        <p:nvSpPr>
          <p:cNvPr id="4" name="Slide Number Placeholder 3">
            <a:extLst>
              <a:ext uri="{FF2B5EF4-FFF2-40B4-BE49-F238E27FC236}">
                <a16:creationId xmlns:a16="http://schemas.microsoft.com/office/drawing/2014/main" id="{1656DA65-45FF-7173-7A3E-CFFFD49C8083}"/>
              </a:ext>
            </a:extLst>
          </p:cNvPr>
          <p:cNvSpPr>
            <a:spLocks noGrp="1"/>
          </p:cNvSpPr>
          <p:nvPr>
            <p:ph type="sldNum" sz="quarter" idx="12"/>
          </p:nvPr>
        </p:nvSpPr>
        <p:spPr/>
        <p:txBody>
          <a:bodyPr/>
          <a:lstStyle/>
          <a:p>
            <a:fld id="{4BA915EE-10CB-4CF1-8569-6154455DA573}" type="slidenum">
              <a:rPr lang="en-US" smtClean="0"/>
              <a:t>20</a:t>
            </a:fld>
            <a:endParaRPr lang="en-US" dirty="0"/>
          </a:p>
        </p:txBody>
      </p:sp>
    </p:spTree>
    <p:extLst>
      <p:ext uri="{BB962C8B-B14F-4D97-AF65-F5344CB8AC3E}">
        <p14:creationId xmlns:p14="http://schemas.microsoft.com/office/powerpoint/2010/main" val="2625594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A886-5EEB-B090-DE02-C3A6E779B9AD}"/>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IN DC</a:t>
            </a:r>
          </a:p>
        </p:txBody>
      </p:sp>
      <p:sp>
        <p:nvSpPr>
          <p:cNvPr id="3" name="Content Placeholder 2">
            <a:extLst>
              <a:ext uri="{FF2B5EF4-FFF2-40B4-BE49-F238E27FC236}">
                <a16:creationId xmlns:a16="http://schemas.microsoft.com/office/drawing/2014/main" id="{D44481FA-6EB5-E44B-BB84-F2578E46651A}"/>
              </a:ext>
            </a:extLst>
          </p:cNvPr>
          <p:cNvSpPr>
            <a:spLocks noGrp="1"/>
          </p:cNvSpPr>
          <p:nvPr>
            <p:ph idx="1"/>
          </p:nvPr>
        </p:nvSpPr>
        <p:spPr/>
        <p:txBody>
          <a:bodyPr>
            <a:normAutofit/>
          </a:bodyPr>
          <a:lstStyle/>
          <a:p>
            <a:endParaRPr lang="en-US" b="1" dirty="0"/>
          </a:p>
          <a:p>
            <a:pPr algn="l"/>
            <a:r>
              <a:rPr lang="en-US" sz="4000" b="1" i="0" dirty="0">
                <a:solidFill>
                  <a:srgbClr val="000000"/>
                </a:solidFill>
                <a:effectLst/>
              </a:rPr>
              <a:t>Code of the District of Columbia</a:t>
            </a:r>
          </a:p>
          <a:p>
            <a:pPr algn="l"/>
            <a:r>
              <a:rPr lang="en-US" sz="4000" b="0" i="0" dirty="0">
                <a:solidFill>
                  <a:srgbClr val="000000"/>
                </a:solidFill>
                <a:effectLst/>
              </a:rPr>
              <a:t>§ 2–218.39a. Certified joint venture</a:t>
            </a:r>
          </a:p>
          <a:p>
            <a:endParaRPr lang="en-US" b="1" dirty="0"/>
          </a:p>
        </p:txBody>
      </p:sp>
      <p:sp>
        <p:nvSpPr>
          <p:cNvPr id="4" name="Slide Number Placeholder 3">
            <a:extLst>
              <a:ext uri="{FF2B5EF4-FFF2-40B4-BE49-F238E27FC236}">
                <a16:creationId xmlns:a16="http://schemas.microsoft.com/office/drawing/2014/main" id="{1656DA65-45FF-7173-7A3E-CFFFD49C8083}"/>
              </a:ext>
            </a:extLst>
          </p:cNvPr>
          <p:cNvSpPr>
            <a:spLocks noGrp="1"/>
          </p:cNvSpPr>
          <p:nvPr>
            <p:ph type="sldNum" sz="quarter" idx="12"/>
          </p:nvPr>
        </p:nvSpPr>
        <p:spPr/>
        <p:txBody>
          <a:bodyPr/>
          <a:lstStyle/>
          <a:p>
            <a:fld id="{4BA915EE-10CB-4CF1-8569-6154455DA573}" type="slidenum">
              <a:rPr lang="en-US" smtClean="0"/>
              <a:t>21</a:t>
            </a:fld>
            <a:endParaRPr lang="en-US" dirty="0"/>
          </a:p>
        </p:txBody>
      </p:sp>
    </p:spTree>
    <p:extLst>
      <p:ext uri="{BB962C8B-B14F-4D97-AF65-F5344CB8AC3E}">
        <p14:creationId xmlns:p14="http://schemas.microsoft.com/office/powerpoint/2010/main" val="740858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470581"/>
            <a:ext cx="10515600" cy="5022294"/>
          </a:xfrm>
        </p:spPr>
        <p:txBody>
          <a:bodyPr>
            <a:noAutofit/>
          </a:bodyPr>
          <a:lstStyle/>
          <a:p>
            <a:pPr>
              <a:lnSpc>
                <a:spcPct val="200000"/>
              </a:lnSpc>
              <a:spcBef>
                <a:spcPts val="0"/>
              </a:spcBef>
            </a:pPr>
            <a:r>
              <a:rPr lang="en-US" sz="2400" b="1" u="sng" dirty="0"/>
              <a:t>EXECUTED JV AGREEMENT MUST INCLUDE THE FOLLOWING REQUIREMENTS:</a:t>
            </a:r>
          </a:p>
          <a:p>
            <a:pPr marL="0" indent="0">
              <a:lnSpc>
                <a:spcPct val="100000"/>
              </a:lnSpc>
              <a:spcBef>
                <a:spcPts val="0"/>
              </a:spcBef>
              <a:buNone/>
            </a:pPr>
            <a:r>
              <a:rPr lang="en-US" sz="2400" b="1" dirty="0"/>
              <a:t>	-Specifies in reasonable detail the purpose(s) of the joint venture;</a:t>
            </a:r>
          </a:p>
          <a:p>
            <a:pPr marL="0" indent="0">
              <a:lnSpc>
                <a:spcPct val="100000"/>
              </a:lnSpc>
              <a:spcBef>
                <a:spcPts val="0"/>
              </a:spcBef>
              <a:buNone/>
            </a:pPr>
            <a:endParaRPr lang="en-US" sz="2400" b="1" dirty="0"/>
          </a:p>
          <a:p>
            <a:pPr marL="0" indent="0">
              <a:lnSpc>
                <a:spcPct val="100000"/>
              </a:lnSpc>
              <a:spcBef>
                <a:spcPts val="0"/>
              </a:spcBef>
              <a:buNone/>
            </a:pPr>
            <a:r>
              <a:rPr lang="en-US" sz="2400" b="1" dirty="0"/>
              <a:t>	-Identifies the specific procurement, solicitation, or project the applicant 	wishes to be certified to fulfill; and</a:t>
            </a:r>
          </a:p>
          <a:p>
            <a:pPr marL="0" indent="0">
              <a:lnSpc>
                <a:spcPct val="100000"/>
              </a:lnSpc>
              <a:spcBef>
                <a:spcPts val="0"/>
              </a:spcBef>
              <a:buNone/>
            </a:pPr>
            <a:endParaRPr lang="en-US" sz="2400" b="1" dirty="0"/>
          </a:p>
          <a:p>
            <a:pPr marL="0" indent="0">
              <a:lnSpc>
                <a:spcPct val="100000"/>
              </a:lnSpc>
              <a:spcBef>
                <a:spcPts val="0"/>
              </a:spcBef>
              <a:buNone/>
            </a:pPr>
            <a:r>
              <a:rPr lang="en-US" sz="2400" b="1" dirty="0"/>
              <a:t>	-Identifies the parties of the joint venture and defines their respective 	obligations and responsibilities;</a:t>
            </a:r>
          </a:p>
          <a:p>
            <a:pPr marL="0" indent="0">
              <a:lnSpc>
                <a:spcPct val="100000"/>
              </a:lnSpc>
              <a:spcBef>
                <a:spcPts val="0"/>
              </a:spcBef>
              <a:buNone/>
            </a:pPr>
            <a:endParaRPr lang="en-US" sz="2400" b="1" dirty="0"/>
          </a:p>
          <a:p>
            <a:pPr marL="0" indent="0">
              <a:lnSpc>
                <a:spcPct val="100000"/>
              </a:lnSpc>
              <a:spcBef>
                <a:spcPts val="0"/>
              </a:spcBef>
              <a:buNone/>
            </a:pPr>
            <a:r>
              <a:rPr lang="en-US" sz="2400" b="1" dirty="0"/>
              <a:t>	-Provides for the establishment and administration of a separate bank 	account in the name of the JV, and requires all deposits and withdrawals 	to be signed by all members.</a:t>
            </a: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22</a:t>
            </a:fld>
            <a:endParaRPr lang="en-US" dirty="0"/>
          </a:p>
        </p:txBody>
      </p:sp>
    </p:spTree>
    <p:extLst>
      <p:ext uri="{BB962C8B-B14F-4D97-AF65-F5344CB8AC3E}">
        <p14:creationId xmlns:p14="http://schemas.microsoft.com/office/powerpoint/2010/main" val="1033426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536569"/>
            <a:ext cx="10515600" cy="4956306"/>
          </a:xfrm>
        </p:spPr>
        <p:txBody>
          <a:bodyPr>
            <a:noAutofit/>
          </a:bodyPr>
          <a:lstStyle/>
          <a:p>
            <a:pPr>
              <a:lnSpc>
                <a:spcPct val="200000"/>
              </a:lnSpc>
              <a:spcBef>
                <a:spcPts val="0"/>
              </a:spcBef>
            </a:pPr>
            <a:r>
              <a:rPr lang="en-US" sz="2400" b="1" u="sng" dirty="0"/>
              <a:t>EXECUTED JV AGREEMENT MUST INCLUDE THE FOLLOWING REQUIREMENTS:</a:t>
            </a:r>
          </a:p>
          <a:p>
            <a:pPr marL="0" indent="0">
              <a:lnSpc>
                <a:spcPct val="100000"/>
              </a:lnSpc>
              <a:spcBef>
                <a:spcPts val="0"/>
              </a:spcBef>
              <a:buNone/>
            </a:pPr>
            <a:r>
              <a:rPr lang="en-US" sz="2400" b="1" dirty="0"/>
              <a:t>	-Contains an itemized description of all major equipment, facilities and 	other resources to be furnished by each participant in the JV management 	committee.</a:t>
            </a:r>
          </a:p>
          <a:p>
            <a:pPr marL="0" indent="0">
              <a:lnSpc>
                <a:spcPct val="100000"/>
              </a:lnSpc>
              <a:spcBef>
                <a:spcPts val="0"/>
              </a:spcBef>
              <a:buNone/>
            </a:pPr>
            <a:endParaRPr lang="en-US" sz="2400" b="1" dirty="0"/>
          </a:p>
          <a:p>
            <a:pPr marL="0" indent="0">
              <a:lnSpc>
                <a:spcPct val="100000"/>
              </a:lnSpc>
              <a:spcBef>
                <a:spcPts val="0"/>
              </a:spcBef>
              <a:buNone/>
            </a:pPr>
            <a:r>
              <a:rPr lang="en-US" sz="2400" b="1" dirty="0"/>
              <a:t>	-Specifies the responsibilities of the parties in at least the areas of 	negotiations with owners, subcontract negotiation, contract and 	subcontract performance.</a:t>
            </a:r>
          </a:p>
          <a:p>
            <a:pPr marL="0" indent="0">
              <a:lnSpc>
                <a:spcPct val="100000"/>
              </a:lnSpc>
              <a:spcBef>
                <a:spcPts val="0"/>
              </a:spcBef>
              <a:buNone/>
            </a:pPr>
            <a:endParaRPr lang="en-US" sz="2400" b="1" dirty="0"/>
          </a:p>
          <a:p>
            <a:pPr marL="0" indent="0">
              <a:lnSpc>
                <a:spcPct val="100000"/>
              </a:lnSpc>
              <a:spcBef>
                <a:spcPts val="0"/>
              </a:spcBef>
              <a:buNone/>
            </a:pPr>
            <a:r>
              <a:rPr lang="en-US" sz="2400" b="1" dirty="0"/>
              <a:t>	-Contain a provision indicating the CBE’s interest in the VJ shall not be 	reduced or diluted.</a:t>
            </a: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23</a:t>
            </a:fld>
            <a:endParaRPr lang="en-US" dirty="0"/>
          </a:p>
        </p:txBody>
      </p:sp>
    </p:spTree>
    <p:extLst>
      <p:ext uri="{BB962C8B-B14F-4D97-AF65-F5344CB8AC3E}">
        <p14:creationId xmlns:p14="http://schemas.microsoft.com/office/powerpoint/2010/main" val="3651096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536569"/>
            <a:ext cx="10515600" cy="4956306"/>
          </a:xfrm>
        </p:spPr>
        <p:txBody>
          <a:bodyPr>
            <a:noAutofit/>
          </a:bodyPr>
          <a:lstStyle/>
          <a:p>
            <a:pPr>
              <a:lnSpc>
                <a:spcPct val="200000"/>
              </a:lnSpc>
              <a:spcBef>
                <a:spcPts val="0"/>
              </a:spcBef>
            </a:pPr>
            <a:r>
              <a:rPr lang="en-US" sz="2400" b="1" u="sng" dirty="0"/>
              <a:t>EXECUTED JV AGREEMENT MUST INCLUDE THE FOLLOWING REQUIREMENTS:</a:t>
            </a:r>
          </a:p>
          <a:p>
            <a:pPr marL="0" indent="0">
              <a:lnSpc>
                <a:spcPct val="100000"/>
              </a:lnSpc>
              <a:spcBef>
                <a:spcPts val="0"/>
              </a:spcBef>
              <a:buNone/>
            </a:pPr>
            <a:r>
              <a:rPr lang="en-US" sz="2400" b="1" dirty="0"/>
              <a:t>	- Provides that the certified business enterprise participant will exercise 	more than 50 percent of the control over contract performance, including 	the manner in which contract specifications will be completed, day to day 	operations will be carried out, personnel decisions, employees will be 	managed, equipment supplies will be purchased.</a:t>
            </a:r>
          </a:p>
          <a:p>
            <a:pPr marL="0" indent="0">
              <a:lnSpc>
                <a:spcPct val="100000"/>
              </a:lnSpc>
              <a:spcBef>
                <a:spcPts val="0"/>
              </a:spcBef>
              <a:buNone/>
            </a:pPr>
            <a:endParaRPr lang="en-US" sz="2400" b="1" dirty="0"/>
          </a:p>
          <a:p>
            <a:pPr marL="0" indent="0">
              <a:lnSpc>
                <a:spcPct val="100000"/>
              </a:lnSpc>
              <a:spcBef>
                <a:spcPts val="0"/>
              </a:spcBef>
              <a:buNone/>
            </a:pPr>
            <a:r>
              <a:rPr lang="en-US" sz="2400" b="1" dirty="0"/>
              <a:t>	-Contain a provision indicating that the joint venture agreement is the 	controlling agreement between the parties regarding interest, ownership, 	control, responsibilities, duties, and functions of the parties and that the 	JV agreement shall prevail if there is any conflict between any other 	agreement.</a:t>
            </a: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24</a:t>
            </a:fld>
            <a:endParaRPr lang="en-US" dirty="0"/>
          </a:p>
        </p:txBody>
      </p:sp>
    </p:spTree>
    <p:extLst>
      <p:ext uri="{BB962C8B-B14F-4D97-AF65-F5344CB8AC3E}">
        <p14:creationId xmlns:p14="http://schemas.microsoft.com/office/powerpoint/2010/main" val="1621712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536569"/>
            <a:ext cx="10515600" cy="4956306"/>
          </a:xfrm>
        </p:spPr>
        <p:txBody>
          <a:bodyPr>
            <a:noAutofit/>
          </a:bodyPr>
          <a:lstStyle/>
          <a:p>
            <a:pPr>
              <a:lnSpc>
                <a:spcPct val="200000"/>
              </a:lnSpc>
              <a:spcBef>
                <a:spcPts val="0"/>
              </a:spcBef>
            </a:pPr>
            <a:r>
              <a:rPr lang="en-US" sz="2400" b="1" u="sng" dirty="0"/>
              <a:t>EXECUTED JV AGREEMENT MUST INCLUDE THE FOLLOWING REQUIREMENTS:</a:t>
            </a:r>
          </a:p>
          <a:p>
            <a:pPr marL="0" indent="0">
              <a:lnSpc>
                <a:spcPct val="100000"/>
              </a:lnSpc>
              <a:spcBef>
                <a:spcPts val="0"/>
              </a:spcBef>
              <a:buNone/>
            </a:pPr>
            <a:r>
              <a:rPr lang="en-US" sz="2400" b="1" dirty="0"/>
              <a:t>	-Contain a provision indicating the CBE’s financial risk is commensurate 	with its percentage interest in the join venture.</a:t>
            </a:r>
          </a:p>
          <a:p>
            <a:pPr marL="0" indent="0">
              <a:lnSpc>
                <a:spcPct val="100000"/>
              </a:lnSpc>
              <a:spcBef>
                <a:spcPts val="0"/>
              </a:spcBef>
              <a:buNone/>
            </a:pPr>
            <a:endParaRPr lang="en-US" sz="2400" b="1" dirty="0"/>
          </a:p>
          <a:p>
            <a:pPr marL="0" indent="0">
              <a:lnSpc>
                <a:spcPct val="100000"/>
              </a:lnSpc>
              <a:spcBef>
                <a:spcPts val="0"/>
              </a:spcBef>
              <a:buNone/>
            </a:pPr>
            <a:r>
              <a:rPr lang="en-US" sz="2400" b="1" dirty="0"/>
              <a:t>	-Contain a provision indicating that the CBE’s financial risk is 	commensurate with its percentage interest in the JV</a:t>
            </a:r>
          </a:p>
          <a:p>
            <a:pPr marL="0" indent="0">
              <a:lnSpc>
                <a:spcPct val="100000"/>
              </a:lnSpc>
              <a:spcBef>
                <a:spcPts val="0"/>
              </a:spcBef>
              <a:buNone/>
            </a:pPr>
            <a:endParaRPr lang="en-US" sz="2400" b="1" dirty="0"/>
          </a:p>
          <a:p>
            <a:pPr marL="0" indent="0">
              <a:lnSpc>
                <a:spcPct val="100000"/>
              </a:lnSpc>
              <a:spcBef>
                <a:spcPts val="0"/>
              </a:spcBef>
              <a:buNone/>
            </a:pPr>
            <a:r>
              <a:rPr lang="en-US" sz="2400" b="1" dirty="0"/>
              <a:t>	-Indicate that the CBE shall perform services of the JV, receive profits or 	the JV, provide labor hours required of the JV, or perform other work for 	the JV as approved by the Department that is at a minimum equal to its 	percentage of ownership in the JV.</a:t>
            </a: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25</a:t>
            </a:fld>
            <a:endParaRPr lang="en-US" dirty="0"/>
          </a:p>
        </p:txBody>
      </p:sp>
    </p:spTree>
    <p:extLst>
      <p:ext uri="{BB962C8B-B14F-4D97-AF65-F5344CB8AC3E}">
        <p14:creationId xmlns:p14="http://schemas.microsoft.com/office/powerpoint/2010/main" val="320075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536569"/>
            <a:ext cx="10515600" cy="4956306"/>
          </a:xfrm>
        </p:spPr>
        <p:txBody>
          <a:bodyPr>
            <a:noAutofit/>
          </a:bodyPr>
          <a:lstStyle/>
          <a:p>
            <a:pPr>
              <a:lnSpc>
                <a:spcPct val="200000"/>
              </a:lnSpc>
              <a:spcBef>
                <a:spcPts val="0"/>
              </a:spcBef>
            </a:pPr>
            <a:r>
              <a:rPr lang="en-US" sz="2400" b="1" u="sng" dirty="0"/>
              <a:t>EXECUTED JV AGREEMENT MUST INCLUDE THE FOLLOWING REQUIREMENTS:</a:t>
            </a:r>
          </a:p>
          <a:p>
            <a:pPr marL="0" indent="0">
              <a:lnSpc>
                <a:spcPct val="100000"/>
              </a:lnSpc>
              <a:spcBef>
                <a:spcPts val="0"/>
              </a:spcBef>
              <a:buNone/>
            </a:pPr>
            <a:r>
              <a:rPr lang="en-US" sz="2400" b="1" dirty="0"/>
              <a:t>	-Demonstrate that an applicant for or holder of an CBE certification is one 	of the joint venturers (an application for joint venture certification may be 	submitted to and reviewed by DSLBD simultaneously with an application 	for certification of the individual CBE)</a:t>
            </a:r>
          </a:p>
          <a:p>
            <a:pPr marL="0" indent="0">
              <a:lnSpc>
                <a:spcPct val="100000"/>
              </a:lnSpc>
              <a:spcBef>
                <a:spcPts val="0"/>
              </a:spcBef>
              <a:buNone/>
            </a:pPr>
            <a:endParaRPr lang="en-US" sz="2400" b="1" dirty="0"/>
          </a:p>
          <a:p>
            <a:pPr marL="0" indent="0">
              <a:lnSpc>
                <a:spcPct val="100000"/>
              </a:lnSpc>
              <a:spcBef>
                <a:spcPts val="0"/>
              </a:spcBef>
              <a:buNone/>
            </a:pPr>
            <a:r>
              <a:rPr lang="en-US" sz="2400" b="1" dirty="0"/>
              <a:t>	-Inform DSLBD whether the CBE has relinquished its ownership in any JV 	within the one year period prior to application date.</a:t>
            </a:r>
          </a:p>
          <a:p>
            <a:pPr marL="0" indent="0">
              <a:lnSpc>
                <a:spcPct val="100000"/>
              </a:lnSpc>
              <a:spcBef>
                <a:spcPts val="0"/>
              </a:spcBef>
              <a:buNone/>
            </a:pPr>
            <a:endParaRPr lang="en-US" sz="2400" b="1" dirty="0"/>
          </a:p>
          <a:p>
            <a:pPr marL="0" indent="0">
              <a:lnSpc>
                <a:spcPct val="100000"/>
              </a:lnSpc>
              <a:spcBef>
                <a:spcPts val="0"/>
              </a:spcBef>
              <a:buNone/>
            </a:pPr>
            <a:r>
              <a:rPr lang="en-US" sz="2400" b="1" dirty="0"/>
              <a:t>	-Submit to DSLBD the most current audited financial statement for the 	non-CBE participant</a:t>
            </a: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26</a:t>
            </a:fld>
            <a:endParaRPr lang="en-US" dirty="0"/>
          </a:p>
        </p:txBody>
      </p:sp>
    </p:spTree>
    <p:extLst>
      <p:ext uri="{BB962C8B-B14F-4D97-AF65-F5344CB8AC3E}">
        <p14:creationId xmlns:p14="http://schemas.microsoft.com/office/powerpoint/2010/main" val="2126747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FORMING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536569"/>
            <a:ext cx="10515600" cy="4956306"/>
          </a:xfrm>
        </p:spPr>
        <p:txBody>
          <a:bodyPr>
            <a:noAutofit/>
          </a:bodyPr>
          <a:lstStyle/>
          <a:p>
            <a:pPr>
              <a:lnSpc>
                <a:spcPct val="200000"/>
              </a:lnSpc>
              <a:spcBef>
                <a:spcPts val="0"/>
              </a:spcBef>
            </a:pPr>
            <a:r>
              <a:rPr lang="en-US" sz="2400" b="1" u="sng" dirty="0"/>
              <a:t>EXECUTED JV AGREEMENT MUST INCLUDE THE FOLLOWING REQUIREMENTS:</a:t>
            </a:r>
          </a:p>
          <a:p>
            <a:pPr marL="0" indent="0">
              <a:lnSpc>
                <a:spcPct val="100000"/>
              </a:lnSpc>
              <a:spcBef>
                <a:spcPts val="0"/>
              </a:spcBef>
              <a:buNone/>
            </a:pPr>
            <a:r>
              <a:rPr lang="en-US" sz="2400" b="1" dirty="0"/>
              <a:t>	-Demonstrate that the CBE participant in the joint venture has the 	competence and expertise necessary to perform the contract for which 	the applicant is seeking certification, but lacks the necessary capacity to 	independently perform the contract due to factors which may include 	inadequate financial or technical resources or an inability to secure 	sufficient bonding,</a:t>
            </a:r>
          </a:p>
          <a:p>
            <a:pPr marL="0" indent="0">
              <a:lnSpc>
                <a:spcPct val="100000"/>
              </a:lnSpc>
              <a:spcBef>
                <a:spcPts val="0"/>
              </a:spcBef>
              <a:buNone/>
            </a:pPr>
            <a:endParaRPr lang="en-US" sz="2400" b="1" dirty="0"/>
          </a:p>
          <a:p>
            <a:pPr marL="0" indent="0">
              <a:lnSpc>
                <a:spcPct val="100000"/>
              </a:lnSpc>
              <a:spcBef>
                <a:spcPts val="0"/>
              </a:spcBef>
              <a:buNone/>
            </a:pPr>
            <a:r>
              <a:rPr lang="en-US" sz="2400" b="1" dirty="0"/>
              <a:t>	-Permit DSLBD to enter and conduct an onside inspection or reinspection 	of the applicant’s business premises.</a:t>
            </a: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27</a:t>
            </a:fld>
            <a:endParaRPr lang="en-US" dirty="0"/>
          </a:p>
        </p:txBody>
      </p:sp>
    </p:spTree>
    <p:extLst>
      <p:ext uri="{BB962C8B-B14F-4D97-AF65-F5344CB8AC3E}">
        <p14:creationId xmlns:p14="http://schemas.microsoft.com/office/powerpoint/2010/main" val="1725310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a:xfrm>
            <a:off x="337930" y="405685"/>
            <a:ext cx="11242355" cy="1559301"/>
          </a:xfrm>
        </p:spPr>
        <p:txBody>
          <a:bodyPr>
            <a:noAutofit/>
          </a:bodyPr>
          <a:lstStyle/>
          <a:p>
            <a:r>
              <a:rPr lang="en-US" sz="5400" b="1" dirty="0">
                <a:solidFill>
                  <a:srgbClr val="0070C0"/>
                </a:solidFill>
                <a:latin typeface="+mn-lt"/>
              </a:rPr>
              <a:t>DEVELOPING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427384" y="1964985"/>
            <a:ext cx="11505536" cy="4980563"/>
          </a:xfrm>
        </p:spPr>
        <p:txBody>
          <a:bodyPr anchor="ctr">
            <a:normAutofit fontScale="92500" lnSpcReduction="20000"/>
          </a:bodyPr>
          <a:lstStyle/>
          <a:p>
            <a:pPr marL="0" indent="0">
              <a:spcBef>
                <a:spcPts val="0"/>
              </a:spcBef>
              <a:buNone/>
            </a:pPr>
            <a:endParaRPr lang="en-US" sz="2400" b="1" u="sng" dirty="0"/>
          </a:p>
          <a:p>
            <a:pPr>
              <a:spcBef>
                <a:spcPts val="0"/>
              </a:spcBef>
            </a:pPr>
            <a:r>
              <a:rPr lang="en-US" sz="2400" b="1" u="sng" dirty="0"/>
              <a:t>AVOIDING PARTNERSHIPS</a:t>
            </a:r>
            <a:r>
              <a:rPr lang="en-US" sz="2400" b="1" dirty="0"/>
              <a:t>:</a:t>
            </a:r>
          </a:p>
          <a:p>
            <a:pPr marL="0" indent="0">
              <a:spcBef>
                <a:spcPts val="0"/>
              </a:spcBef>
              <a:buNone/>
            </a:pPr>
            <a:endParaRPr lang="en-US" sz="2400" b="1" dirty="0"/>
          </a:p>
          <a:p>
            <a:pPr marL="0" indent="0">
              <a:spcBef>
                <a:spcPts val="0"/>
              </a:spcBef>
              <a:buNone/>
            </a:pPr>
            <a:r>
              <a:rPr lang="en-US" sz="2400" b="1" dirty="0"/>
              <a:t>	-In order to avoid the inference of a partnership, and the resulting joint and several 	liability of the participants, the JV agreement should be drafted in a manner that 	emphasizes the separation and independence of the participants’ businesses.  The 	parties should maintain separate operational control and the agreement should 	provide for the separate accrual and taxation of profits.  </a:t>
            </a:r>
          </a:p>
          <a:p>
            <a:pPr marL="0" indent="0">
              <a:spcBef>
                <a:spcPts val="1200"/>
              </a:spcBef>
              <a:spcAft>
                <a:spcPts val="600"/>
              </a:spcAft>
              <a:buNone/>
            </a:pPr>
            <a:r>
              <a:rPr lang="en-US" sz="2400" b="1" dirty="0"/>
              <a:t>		</a:t>
            </a:r>
            <a:r>
              <a:rPr lang="en-US" sz="2400" b="1" u="sng" dirty="0"/>
              <a:t>Things to consider to avoid Partnership consideration</a:t>
            </a:r>
            <a:r>
              <a:rPr lang="en-US" sz="2400" b="1" dirty="0"/>
              <a:t>:</a:t>
            </a:r>
          </a:p>
          <a:p>
            <a:pPr marL="0" indent="0">
              <a:lnSpc>
                <a:spcPct val="100000"/>
              </a:lnSpc>
              <a:spcBef>
                <a:spcPts val="0"/>
              </a:spcBef>
              <a:spcAft>
                <a:spcPts val="600"/>
              </a:spcAft>
              <a:buNone/>
            </a:pPr>
            <a:r>
              <a:rPr lang="en-US" sz="2400" b="1" i="0" dirty="0">
                <a:effectLst/>
              </a:rPr>
              <a:t>		-The business of the JV is not operated in common</a:t>
            </a:r>
          </a:p>
          <a:p>
            <a:pPr marL="0" indent="0">
              <a:lnSpc>
                <a:spcPct val="100000"/>
              </a:lnSpc>
              <a:spcBef>
                <a:spcPts val="0"/>
              </a:spcBef>
              <a:spcAft>
                <a:spcPts val="600"/>
              </a:spcAft>
              <a:buNone/>
            </a:pPr>
            <a:r>
              <a:rPr lang="en-US" sz="2400" b="1" dirty="0"/>
              <a:t>		-No participant in the JV has the authority to bind any other participant</a:t>
            </a:r>
          </a:p>
          <a:p>
            <a:pPr marL="0" indent="0">
              <a:lnSpc>
                <a:spcPct val="100000"/>
              </a:lnSpc>
              <a:spcBef>
                <a:spcPts val="0"/>
              </a:spcBef>
              <a:spcAft>
                <a:spcPts val="600"/>
              </a:spcAft>
              <a:buNone/>
            </a:pPr>
            <a:r>
              <a:rPr lang="en-US" sz="2400" b="1" i="0" dirty="0">
                <a:effectLst/>
              </a:rPr>
              <a:t>		-The participants will not be jointly and severally liable for the JV 		 		debts/liabilities</a:t>
            </a:r>
          </a:p>
          <a:p>
            <a:pPr marL="0" indent="0">
              <a:lnSpc>
                <a:spcPct val="100000"/>
              </a:lnSpc>
              <a:spcBef>
                <a:spcPts val="0"/>
              </a:spcBef>
              <a:spcAft>
                <a:spcPts val="600"/>
              </a:spcAft>
              <a:buNone/>
            </a:pPr>
            <a:r>
              <a:rPr lang="en-US" sz="2400" b="1" dirty="0"/>
              <a:t>		-There is no legal or joint ownership of any assets used by the JV</a:t>
            </a:r>
          </a:p>
          <a:p>
            <a:pPr marL="0" indent="0">
              <a:spcBef>
                <a:spcPts val="0"/>
              </a:spcBef>
              <a:buNone/>
            </a:pPr>
            <a:r>
              <a:rPr lang="en-US" sz="2400" b="1" i="0" dirty="0">
                <a:effectLst/>
              </a:rPr>
              <a:t>		-Each party will be responsible for the acts and conduct of its 			 		employees/agents</a:t>
            </a:r>
          </a:p>
          <a:p>
            <a:pPr marL="457200" lvl="1" indent="0" fontAlgn="base">
              <a:buNone/>
            </a:pPr>
            <a:endParaRPr lang="en-US" sz="1100" dirty="0"/>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a:xfrm>
            <a:off x="8732520" y="6356350"/>
            <a:ext cx="3200400" cy="365125"/>
          </a:xfrm>
        </p:spPr>
        <p:txBody>
          <a:bodyPr>
            <a:normAutofit/>
          </a:bodyPr>
          <a:lstStyle/>
          <a:p>
            <a:pPr>
              <a:spcAft>
                <a:spcPts val="600"/>
              </a:spcAft>
            </a:pPr>
            <a:fld id="{4BA915EE-10CB-4CF1-8569-6154455DA573}" type="slidenum">
              <a:rPr lang="en-US">
                <a:solidFill>
                  <a:schemeClr val="tx1"/>
                </a:solidFill>
              </a:rPr>
              <a:pPr>
                <a:spcAft>
                  <a:spcPts val="600"/>
                </a:spcAft>
              </a:pPr>
              <a:t>28</a:t>
            </a:fld>
            <a:endParaRPr lang="en-US" dirty="0">
              <a:solidFill>
                <a:schemeClr val="tx1"/>
              </a:solidFill>
            </a:endParaRPr>
          </a:p>
        </p:txBody>
      </p:sp>
    </p:spTree>
    <p:extLst>
      <p:ext uri="{BB962C8B-B14F-4D97-AF65-F5344CB8AC3E}">
        <p14:creationId xmlns:p14="http://schemas.microsoft.com/office/powerpoint/2010/main" val="392077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DEVELOPING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825625"/>
            <a:ext cx="10515600" cy="4530725"/>
          </a:xfrm>
        </p:spPr>
        <p:txBody>
          <a:bodyPr>
            <a:noAutofit/>
          </a:bodyPr>
          <a:lstStyle/>
          <a:p>
            <a:pPr>
              <a:lnSpc>
                <a:spcPct val="200000"/>
              </a:lnSpc>
              <a:spcBef>
                <a:spcPts val="0"/>
              </a:spcBef>
            </a:pPr>
            <a:r>
              <a:rPr lang="en-US" sz="2000" b="1" u="sng" dirty="0"/>
              <a:t>INDEMNIFICATION:</a:t>
            </a:r>
          </a:p>
          <a:p>
            <a:pPr marL="0" indent="0">
              <a:lnSpc>
                <a:spcPct val="100000"/>
              </a:lnSpc>
              <a:spcBef>
                <a:spcPts val="0"/>
              </a:spcBef>
              <a:buNone/>
            </a:pPr>
            <a:r>
              <a:rPr lang="en-US" sz="2000" dirty="0"/>
              <a:t>	</a:t>
            </a:r>
            <a:r>
              <a:rPr lang="en-US" sz="2000" b="1" dirty="0"/>
              <a:t>-The parties will likely want to include indemnification provisions in the agreement to 	cover potential third party claims attributable to acts, omissions and/or breaches of the 	other party.  The issue may be of particular importance in project based JV agreements, 	where underlying contracts with third-party clients usually hold all JV participants jointly 	and severally liable for any breaches by the JV or any individual participant.</a:t>
            </a:r>
          </a:p>
          <a:p>
            <a:pPr marL="0" indent="0">
              <a:lnSpc>
                <a:spcPct val="100000"/>
              </a:lnSpc>
              <a:spcBef>
                <a:spcPts val="0"/>
              </a:spcBef>
              <a:buNone/>
            </a:pPr>
            <a:endParaRPr lang="en-US" sz="2000" dirty="0"/>
          </a:p>
          <a:p>
            <a:pPr>
              <a:lnSpc>
                <a:spcPct val="100000"/>
              </a:lnSpc>
              <a:spcBef>
                <a:spcPts val="0"/>
              </a:spcBef>
            </a:pPr>
            <a:r>
              <a:rPr lang="en-US" sz="2000" dirty="0"/>
              <a:t> </a:t>
            </a:r>
            <a:r>
              <a:rPr lang="en-US" sz="2000" b="1" u="sng" dirty="0">
                <a:solidFill>
                  <a:srgbClr val="212121"/>
                </a:solidFill>
              </a:rPr>
              <a:t>DURATION:</a:t>
            </a:r>
          </a:p>
          <a:p>
            <a:pPr marL="0" indent="0" algn="l" fontAlgn="base">
              <a:buNone/>
            </a:pPr>
            <a:r>
              <a:rPr lang="en-US" sz="2000" b="1" dirty="0">
                <a:solidFill>
                  <a:srgbClr val="212121"/>
                </a:solidFill>
              </a:rPr>
              <a:t>	-Contractual JV relationships are usually for a limited duration.  Frequently these 	agreements are such that the term starts when the agreement has been signed by all the 	parties and terminates when the project is completed.  </a:t>
            </a:r>
            <a:endParaRPr lang="en-US" sz="2000" b="1" i="0" dirty="0">
              <a:solidFill>
                <a:srgbClr val="212121"/>
              </a:solidFill>
              <a:effectLst/>
            </a:endParaRPr>
          </a:p>
          <a:p>
            <a:pPr marL="457200" lvl="1" indent="0" algn="ctr" fontAlgn="base">
              <a:buNone/>
            </a:pPr>
            <a:endParaRPr lang="en-US" dirty="0">
              <a:solidFill>
                <a:srgbClr val="FF0000"/>
              </a:solidFill>
            </a:endParaRP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29</a:t>
            </a:fld>
            <a:endParaRPr lang="en-US" dirty="0"/>
          </a:p>
        </p:txBody>
      </p:sp>
    </p:spTree>
    <p:extLst>
      <p:ext uri="{BB962C8B-B14F-4D97-AF65-F5344CB8AC3E}">
        <p14:creationId xmlns:p14="http://schemas.microsoft.com/office/powerpoint/2010/main" val="79084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F9493-812B-C7BA-EBCB-D4B4D6DD0E1C}"/>
              </a:ext>
            </a:extLst>
          </p:cNvPr>
          <p:cNvSpPr>
            <a:spLocks noGrp="1"/>
          </p:cNvSpPr>
          <p:nvPr>
            <p:ph type="title"/>
          </p:nvPr>
        </p:nvSpPr>
        <p:spPr>
          <a:xfrm>
            <a:off x="838200" y="365125"/>
            <a:ext cx="10515600" cy="907863"/>
          </a:xfrm>
        </p:spPr>
        <p:txBody>
          <a:bodyPr>
            <a:normAutofit/>
          </a:bodyPr>
          <a:lstStyle/>
          <a:p>
            <a:r>
              <a:rPr lang="en-US" sz="5400" b="1" dirty="0">
                <a:solidFill>
                  <a:srgbClr val="0070C0"/>
                </a:solidFill>
                <a:latin typeface="+mn-lt"/>
              </a:rPr>
              <a:t>WHAT IS A JOINT VENTURE?</a:t>
            </a:r>
          </a:p>
        </p:txBody>
      </p:sp>
      <p:sp>
        <p:nvSpPr>
          <p:cNvPr id="3" name="Content Placeholder 2">
            <a:extLst>
              <a:ext uri="{FF2B5EF4-FFF2-40B4-BE49-F238E27FC236}">
                <a16:creationId xmlns:a16="http://schemas.microsoft.com/office/drawing/2014/main" id="{7B8679D4-C136-7C28-5D09-30C6E72AA6F3}"/>
              </a:ext>
            </a:extLst>
          </p:cNvPr>
          <p:cNvSpPr>
            <a:spLocks noGrp="1"/>
          </p:cNvSpPr>
          <p:nvPr>
            <p:ph idx="1"/>
          </p:nvPr>
        </p:nvSpPr>
        <p:spPr>
          <a:xfrm>
            <a:off x="838200" y="1272988"/>
            <a:ext cx="10515600" cy="5083362"/>
          </a:xfrm>
        </p:spPr>
        <p:txBody>
          <a:bodyPr>
            <a:normAutofit fontScale="92500"/>
          </a:bodyPr>
          <a:lstStyle/>
          <a:p>
            <a:pPr algn="l" rtl="0"/>
            <a:endParaRPr lang="en-US" b="0" i="0" dirty="0">
              <a:solidFill>
                <a:srgbClr val="333333"/>
              </a:solidFill>
              <a:effectLst/>
            </a:endParaRPr>
          </a:p>
          <a:p>
            <a:pPr algn="l" rtl="0"/>
            <a:r>
              <a:rPr lang="en-US" sz="3600" b="1" i="0" dirty="0">
                <a:solidFill>
                  <a:srgbClr val="333333"/>
                </a:solidFill>
                <a:effectLst/>
              </a:rPr>
              <a:t>A joint venture is a combination of two or more parties that seek the development of a single enterprise or project for profit, sharing the risks associated with its development. The parties to the joint venture must be at least a combination of two natural persons or entities.</a:t>
            </a:r>
          </a:p>
          <a:p>
            <a:pPr algn="l" rtl="0"/>
            <a:r>
              <a:rPr lang="en-US" sz="3600" b="1" i="0" dirty="0">
                <a:solidFill>
                  <a:srgbClr val="333333"/>
                </a:solidFill>
                <a:effectLst/>
              </a:rPr>
              <a:t>The parties may contribute capital, labor, assets, skill, experience, knowledge, or other resources useful for the single enterprise or project.</a:t>
            </a:r>
          </a:p>
          <a:p>
            <a:pPr marL="0" indent="0" algn="l" rtl="0">
              <a:buNone/>
            </a:pPr>
            <a:r>
              <a:rPr lang="en-US" dirty="0">
                <a:solidFill>
                  <a:srgbClr val="333333"/>
                </a:solidFill>
              </a:rPr>
              <a:t>								</a:t>
            </a:r>
            <a:r>
              <a:rPr lang="en-US" sz="2000" b="1" dirty="0">
                <a:solidFill>
                  <a:srgbClr val="0070C0"/>
                </a:solidFill>
              </a:rPr>
              <a:t>*Legal Information Institute</a:t>
            </a:r>
            <a:endParaRPr lang="en-US" b="0" i="0" dirty="0">
              <a:solidFill>
                <a:srgbClr val="0070C0"/>
              </a:solidFill>
              <a:effectLst/>
            </a:endParaRPr>
          </a:p>
          <a:p>
            <a:pPr marL="0" indent="0">
              <a:buNone/>
            </a:pPr>
            <a:endParaRPr lang="en-US" dirty="0"/>
          </a:p>
        </p:txBody>
      </p:sp>
      <p:sp>
        <p:nvSpPr>
          <p:cNvPr id="5" name="Slide Number Placeholder 4">
            <a:extLst>
              <a:ext uri="{FF2B5EF4-FFF2-40B4-BE49-F238E27FC236}">
                <a16:creationId xmlns:a16="http://schemas.microsoft.com/office/drawing/2014/main" id="{08C5548D-0273-ED4D-8CCE-D0C1FA653A36}"/>
              </a:ext>
            </a:extLst>
          </p:cNvPr>
          <p:cNvSpPr>
            <a:spLocks noGrp="1"/>
          </p:cNvSpPr>
          <p:nvPr>
            <p:ph type="sldNum" sz="quarter" idx="12"/>
          </p:nvPr>
        </p:nvSpPr>
        <p:spPr/>
        <p:txBody>
          <a:bodyPr/>
          <a:lstStyle/>
          <a:p>
            <a:fld id="{4BA915EE-10CB-4CF1-8569-6154455DA573}" type="slidenum">
              <a:rPr lang="en-US" smtClean="0"/>
              <a:t>3</a:t>
            </a:fld>
            <a:endParaRPr lang="en-US" dirty="0"/>
          </a:p>
        </p:txBody>
      </p:sp>
    </p:spTree>
    <p:extLst>
      <p:ext uri="{BB962C8B-B14F-4D97-AF65-F5344CB8AC3E}">
        <p14:creationId xmlns:p14="http://schemas.microsoft.com/office/powerpoint/2010/main" val="1940275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lstStyle/>
          <a:p>
            <a:r>
              <a:rPr lang="en-US" b="1" dirty="0">
                <a:solidFill>
                  <a:srgbClr val="0070C0"/>
                </a:solidFill>
                <a:latin typeface="+mn-lt"/>
              </a:rPr>
              <a:t>DEVELOPING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825625"/>
            <a:ext cx="10515600" cy="4601808"/>
          </a:xfrm>
        </p:spPr>
        <p:txBody>
          <a:bodyPr>
            <a:noAutofit/>
          </a:bodyPr>
          <a:lstStyle/>
          <a:p>
            <a:pPr marL="0" indent="0" algn="ctr">
              <a:buNone/>
            </a:pPr>
            <a:endParaRPr lang="en-US" sz="2400" b="1" i="0" u="sng" dirty="0">
              <a:solidFill>
                <a:srgbClr val="FF0000"/>
              </a:solidFill>
              <a:effectLst/>
            </a:endParaRPr>
          </a:p>
          <a:p>
            <a:pPr>
              <a:lnSpc>
                <a:spcPct val="200000"/>
              </a:lnSpc>
              <a:spcBef>
                <a:spcPts val="0"/>
              </a:spcBef>
            </a:pPr>
            <a:r>
              <a:rPr lang="en-US" sz="2000" b="1" u="sng" dirty="0"/>
              <a:t>CONFIDENTIAL INFORMATION:</a:t>
            </a:r>
          </a:p>
          <a:p>
            <a:pPr marL="0" indent="0">
              <a:lnSpc>
                <a:spcPct val="100000"/>
              </a:lnSpc>
              <a:spcBef>
                <a:spcPts val="0"/>
              </a:spcBef>
              <a:buNone/>
            </a:pPr>
            <a:r>
              <a:rPr lang="en-US" sz="2000" dirty="0"/>
              <a:t>	</a:t>
            </a:r>
            <a:r>
              <a:rPr lang="en-US" sz="2000" b="1" dirty="0"/>
              <a:t>-In light of the collaborative nature of JV relationships, in many instances participants	will be provided with or have access to sensitive and proprietary information of the other 	participants during the term of the agreement.  Access to a party’s customers or vendors 	may also be necessary to accomplish the JV’s mission.  Each party will therefore want to 	ensure that its confidential information is protected from improper use. A confidentiality 	agreement therefore should be in 	place before any disclosure of confidential information 	is shared.</a:t>
            </a:r>
          </a:p>
          <a:p>
            <a:pPr>
              <a:lnSpc>
                <a:spcPct val="100000"/>
              </a:lnSpc>
              <a:spcBef>
                <a:spcPts val="0"/>
              </a:spcBef>
            </a:pPr>
            <a:r>
              <a:rPr lang="en-US" sz="2000" dirty="0"/>
              <a:t> </a:t>
            </a:r>
            <a:r>
              <a:rPr lang="en-US" sz="2000" b="1" u="sng" dirty="0">
                <a:solidFill>
                  <a:srgbClr val="212121"/>
                </a:solidFill>
              </a:rPr>
              <a:t>RESTRICTIVE COVENANTS:</a:t>
            </a:r>
          </a:p>
          <a:p>
            <a:pPr marL="0" indent="0" algn="l" fontAlgn="base">
              <a:lnSpc>
                <a:spcPct val="100000"/>
              </a:lnSpc>
              <a:spcBef>
                <a:spcPts val="0"/>
              </a:spcBef>
              <a:buNone/>
            </a:pPr>
            <a:r>
              <a:rPr lang="en-US" sz="2000" b="1" dirty="0">
                <a:solidFill>
                  <a:srgbClr val="212121"/>
                </a:solidFill>
              </a:rPr>
              <a:t>	-Any restrictions on the JV participants’ right to compete against the JV should be 	carefully drafted and included in the agreement. The parties may desire terms that 	preclude them from engaging in activities that directly compete with the business of the 	JV.</a:t>
            </a:r>
            <a:endParaRPr lang="en-US" sz="2000" b="1" i="0" dirty="0">
              <a:solidFill>
                <a:srgbClr val="212121"/>
              </a:solidFill>
              <a:effectLst/>
            </a:endParaRPr>
          </a:p>
          <a:p>
            <a:pPr marL="0" indent="0" algn="l" fontAlgn="base">
              <a:buNone/>
            </a:pPr>
            <a:endParaRPr lang="en-US" sz="2000" i="0" dirty="0">
              <a:solidFill>
                <a:srgbClr val="212121"/>
              </a:solidFill>
              <a:effectLst/>
            </a:endParaRPr>
          </a:p>
          <a:p>
            <a:pPr marL="457200" lvl="1" indent="0" algn="ctr" fontAlgn="base">
              <a:buNone/>
            </a:pPr>
            <a:endParaRPr lang="en-US" dirty="0">
              <a:solidFill>
                <a:srgbClr val="FF0000"/>
              </a:solidFill>
            </a:endParaRP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30</a:t>
            </a:fld>
            <a:endParaRPr lang="en-US" dirty="0"/>
          </a:p>
        </p:txBody>
      </p:sp>
    </p:spTree>
    <p:extLst>
      <p:ext uri="{BB962C8B-B14F-4D97-AF65-F5344CB8AC3E}">
        <p14:creationId xmlns:p14="http://schemas.microsoft.com/office/powerpoint/2010/main" val="3464606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chor="b">
            <a:noAutofit/>
          </a:bodyPr>
          <a:lstStyle/>
          <a:p>
            <a:r>
              <a:rPr lang="en-US" sz="5400" b="1" dirty="0">
                <a:solidFill>
                  <a:srgbClr val="0070C0"/>
                </a:solidFill>
                <a:latin typeface="+mn-lt"/>
              </a:rPr>
              <a:t>DEVELOPING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p:txBody>
          <a:bodyPr>
            <a:normAutofit lnSpcReduction="10000"/>
          </a:bodyPr>
          <a:lstStyle/>
          <a:p>
            <a:pPr marL="0" indent="0" algn="ctr">
              <a:buNone/>
            </a:pPr>
            <a:r>
              <a:rPr lang="en-US" sz="1600" b="1" i="0" dirty="0">
                <a:solidFill>
                  <a:srgbClr val="FF0000"/>
                </a:solidFill>
                <a:effectLst/>
              </a:rPr>
              <a:t> </a:t>
            </a:r>
            <a:endParaRPr lang="en-US" b="1" i="0" dirty="0">
              <a:solidFill>
                <a:srgbClr val="FF0000"/>
              </a:solidFill>
              <a:effectLst/>
            </a:endParaRPr>
          </a:p>
          <a:p>
            <a:pPr marL="0" indent="0">
              <a:buNone/>
            </a:pPr>
            <a:endParaRPr lang="en-US" sz="1600" b="1" i="0" u="sng" dirty="0">
              <a:solidFill>
                <a:schemeClr val="tx2"/>
              </a:solidFill>
              <a:effectLst/>
            </a:endParaRPr>
          </a:p>
          <a:p>
            <a:pPr>
              <a:spcBef>
                <a:spcPts val="0"/>
              </a:spcBef>
            </a:pPr>
            <a:r>
              <a:rPr lang="en-US" sz="3200" b="1" u="sng" dirty="0">
                <a:solidFill>
                  <a:schemeClr val="tx2"/>
                </a:solidFill>
              </a:rPr>
              <a:t>STANDARD CONTRACTUAL JV PROVISIONS:</a:t>
            </a:r>
          </a:p>
          <a:p>
            <a:pPr>
              <a:spcBef>
                <a:spcPts val="0"/>
              </a:spcBef>
            </a:pPr>
            <a:endParaRPr lang="en-US" sz="3200" b="1" u="sng" dirty="0">
              <a:solidFill>
                <a:schemeClr val="tx2"/>
              </a:solidFill>
            </a:endParaRPr>
          </a:p>
          <a:p>
            <a:pPr marL="0" indent="0">
              <a:spcBef>
                <a:spcPts val="0"/>
              </a:spcBef>
              <a:buNone/>
            </a:pPr>
            <a:r>
              <a:rPr lang="en-US" sz="3200" b="1" dirty="0">
                <a:solidFill>
                  <a:schemeClr val="tx2"/>
                </a:solidFill>
              </a:rPr>
              <a:t>	-Limitation of Liability</a:t>
            </a:r>
          </a:p>
          <a:p>
            <a:pPr marL="0" indent="0">
              <a:spcBef>
                <a:spcPts val="0"/>
              </a:spcBef>
              <a:buNone/>
            </a:pPr>
            <a:r>
              <a:rPr lang="en-US" sz="3200" b="1" dirty="0">
                <a:solidFill>
                  <a:schemeClr val="tx2"/>
                </a:solidFill>
              </a:rPr>
              <a:t>	-Force Majeure</a:t>
            </a:r>
          </a:p>
          <a:p>
            <a:pPr marL="0" indent="0">
              <a:spcBef>
                <a:spcPts val="0"/>
              </a:spcBef>
              <a:buNone/>
            </a:pPr>
            <a:r>
              <a:rPr lang="en-US" sz="3200" b="1" dirty="0">
                <a:solidFill>
                  <a:schemeClr val="tx2"/>
                </a:solidFill>
              </a:rPr>
              <a:t>	-Choice of Law</a:t>
            </a:r>
          </a:p>
          <a:p>
            <a:pPr marL="0" indent="0">
              <a:spcBef>
                <a:spcPts val="0"/>
              </a:spcBef>
              <a:buNone/>
            </a:pPr>
            <a:r>
              <a:rPr lang="en-US" sz="3200" b="1" dirty="0">
                <a:solidFill>
                  <a:schemeClr val="tx2"/>
                </a:solidFill>
              </a:rPr>
              <a:t>	-Choice of Forum</a:t>
            </a:r>
          </a:p>
          <a:p>
            <a:pPr marL="0" indent="0">
              <a:spcBef>
                <a:spcPts val="0"/>
              </a:spcBef>
              <a:buNone/>
            </a:pPr>
            <a:r>
              <a:rPr lang="en-US" sz="3200" b="1" dirty="0">
                <a:solidFill>
                  <a:schemeClr val="tx2"/>
                </a:solidFill>
              </a:rPr>
              <a:t>	-Waiver</a:t>
            </a:r>
          </a:p>
          <a:p>
            <a:pPr marL="0" indent="0">
              <a:spcBef>
                <a:spcPts val="0"/>
              </a:spcBef>
              <a:buNone/>
            </a:pPr>
            <a:r>
              <a:rPr lang="en-US" sz="3200" b="1" dirty="0">
                <a:solidFill>
                  <a:schemeClr val="tx2"/>
                </a:solidFill>
              </a:rPr>
              <a:t>	-Integrated Agreement</a:t>
            </a:r>
          </a:p>
          <a:p>
            <a:pPr marL="0" indent="0" fontAlgn="base">
              <a:buNone/>
            </a:pPr>
            <a:r>
              <a:rPr lang="en-US" sz="2000" b="1" dirty="0">
                <a:solidFill>
                  <a:schemeClr val="tx2"/>
                </a:solidFill>
              </a:rPr>
              <a:t>	</a:t>
            </a:r>
            <a:r>
              <a:rPr lang="en-US" sz="2000" dirty="0">
                <a:solidFill>
                  <a:schemeClr val="tx2"/>
                </a:solidFill>
              </a:rPr>
              <a:t> </a:t>
            </a:r>
            <a:endParaRPr lang="en-US" sz="2000" i="0" dirty="0">
              <a:solidFill>
                <a:schemeClr val="tx2"/>
              </a:solidFill>
              <a:effectLst/>
            </a:endParaRPr>
          </a:p>
          <a:p>
            <a:pPr marL="457200" lvl="1" indent="0" fontAlgn="base">
              <a:buNone/>
            </a:pPr>
            <a:endParaRPr lang="en-US" sz="1600" dirty="0">
              <a:solidFill>
                <a:schemeClr val="tx2"/>
              </a:solidFill>
            </a:endParaRP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normAutofit/>
          </a:bodyPr>
          <a:lstStyle/>
          <a:p>
            <a:pPr>
              <a:spcAft>
                <a:spcPts val="600"/>
              </a:spcAft>
            </a:pPr>
            <a:fld id="{4BA915EE-10CB-4CF1-8569-6154455DA573}" type="slidenum">
              <a:rPr lang="en-US">
                <a:solidFill>
                  <a:schemeClr val="tx2"/>
                </a:solidFill>
              </a:rPr>
              <a:pPr>
                <a:spcAft>
                  <a:spcPts val="600"/>
                </a:spcAft>
              </a:pPr>
              <a:t>31</a:t>
            </a:fld>
            <a:endParaRPr lang="en-US" dirty="0">
              <a:solidFill>
                <a:schemeClr val="tx2"/>
              </a:solidFill>
            </a:endParaRPr>
          </a:p>
        </p:txBody>
      </p:sp>
    </p:spTree>
    <p:extLst>
      <p:ext uri="{BB962C8B-B14F-4D97-AF65-F5344CB8AC3E}">
        <p14:creationId xmlns:p14="http://schemas.microsoft.com/office/powerpoint/2010/main" val="2621784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Autofit/>
          </a:bodyPr>
          <a:lstStyle/>
          <a:p>
            <a:r>
              <a:rPr lang="en-US" sz="5400" b="1" dirty="0">
                <a:solidFill>
                  <a:srgbClr val="0070C0"/>
                </a:solidFill>
                <a:latin typeface="+mn-lt"/>
              </a:rPr>
              <a:t>DEVELOPING A CONTRACTUAL JOINT VENTURE AGREEMENT IN DC</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580225"/>
            <a:ext cx="10515600" cy="4776125"/>
          </a:xfrm>
        </p:spPr>
        <p:txBody>
          <a:bodyPr>
            <a:noAutofit/>
          </a:bodyPr>
          <a:lstStyle/>
          <a:p>
            <a:pPr marL="0" indent="0" algn="ctr">
              <a:buNone/>
            </a:pPr>
            <a:endParaRPr lang="en-US" sz="2400" b="1" i="0" u="sng" dirty="0">
              <a:solidFill>
                <a:srgbClr val="FF0000"/>
              </a:solidFill>
              <a:effectLst/>
            </a:endParaRPr>
          </a:p>
          <a:p>
            <a:pPr>
              <a:lnSpc>
                <a:spcPct val="200000"/>
              </a:lnSpc>
              <a:spcBef>
                <a:spcPts val="0"/>
              </a:spcBef>
            </a:pPr>
            <a:r>
              <a:rPr lang="en-US" b="1" u="sng" dirty="0"/>
              <a:t>EXIT AND TERMINATION PROVISIONS:</a:t>
            </a:r>
          </a:p>
          <a:p>
            <a:pPr marL="0" indent="0">
              <a:lnSpc>
                <a:spcPct val="100000"/>
              </a:lnSpc>
              <a:spcBef>
                <a:spcPts val="0"/>
              </a:spcBef>
              <a:buNone/>
            </a:pPr>
            <a:r>
              <a:rPr lang="en-US" sz="2000" dirty="0"/>
              <a:t>	</a:t>
            </a:r>
            <a:r>
              <a:rPr lang="en-US" sz="2000" b="1" dirty="0"/>
              <a:t>-</a:t>
            </a:r>
            <a:r>
              <a:rPr lang="en-US" sz="2400" b="1" u="sng" dirty="0"/>
              <a:t>Effect of Termination</a:t>
            </a:r>
            <a:r>
              <a:rPr lang="en-US" sz="2000" b="1" dirty="0"/>
              <a:t>:</a:t>
            </a:r>
          </a:p>
          <a:p>
            <a:pPr marL="0" indent="0">
              <a:lnSpc>
                <a:spcPct val="100000"/>
              </a:lnSpc>
              <a:spcBef>
                <a:spcPts val="0"/>
              </a:spcBef>
              <a:buNone/>
            </a:pPr>
            <a:r>
              <a:rPr lang="en-US" sz="2000" b="1" dirty="0"/>
              <a:t>		-The JV agreement should set out the effect of a termination, regardless of the </a:t>
            </a:r>
          </a:p>
          <a:p>
            <a:pPr marL="0" indent="0">
              <a:lnSpc>
                <a:spcPct val="100000"/>
              </a:lnSpc>
              <a:spcBef>
                <a:spcPts val="0"/>
              </a:spcBef>
              <a:buNone/>
            </a:pPr>
            <a:r>
              <a:rPr lang="en-US" sz="2000" b="1" dirty="0"/>
              <a:t>		cause.  Termination usually involves allocating any profits or losses along agreed 		lines and taking into account any relevant indemnities and any other post 			termination obligations that might exist.  Termination provisions should address 		the parties’ respective rights and obligations, including ownership and use of 			rights of any JV assets, any post termination restrictive covenants, any 			obligations to support any customers, and the resolution of any existing or 			potential liabilities of the JV.</a:t>
            </a:r>
          </a:p>
          <a:p>
            <a:pPr marL="0" indent="0">
              <a:lnSpc>
                <a:spcPct val="100000"/>
              </a:lnSpc>
              <a:spcBef>
                <a:spcPts val="0"/>
              </a:spcBef>
              <a:buNone/>
            </a:pPr>
            <a:r>
              <a:rPr lang="en-US" sz="2000" dirty="0"/>
              <a:t>			</a:t>
            </a:r>
          </a:p>
          <a:p>
            <a:pPr marL="0" indent="0" algn="l" fontAlgn="base">
              <a:buNone/>
            </a:pPr>
            <a:r>
              <a:rPr lang="en-US" sz="2000" b="1" dirty="0">
                <a:solidFill>
                  <a:srgbClr val="212121"/>
                </a:solidFill>
              </a:rPr>
              <a:t>	</a:t>
            </a:r>
            <a:r>
              <a:rPr lang="en-US" sz="2000" dirty="0">
                <a:solidFill>
                  <a:srgbClr val="212121"/>
                </a:solidFill>
              </a:rPr>
              <a:t> </a:t>
            </a:r>
            <a:endParaRPr lang="en-US" sz="2000" i="0" dirty="0">
              <a:solidFill>
                <a:srgbClr val="212121"/>
              </a:solidFill>
              <a:effectLst/>
            </a:endParaRPr>
          </a:p>
          <a:p>
            <a:pPr marL="457200" lvl="1" indent="0" algn="ctr" fontAlgn="base">
              <a:buNone/>
            </a:pPr>
            <a:endParaRPr lang="en-US" dirty="0">
              <a:solidFill>
                <a:srgbClr val="FF0000"/>
              </a:solidFill>
            </a:endParaRP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32</a:t>
            </a:fld>
            <a:endParaRPr lang="en-US" dirty="0"/>
          </a:p>
        </p:txBody>
      </p:sp>
    </p:spTree>
    <p:extLst>
      <p:ext uri="{BB962C8B-B14F-4D97-AF65-F5344CB8AC3E}">
        <p14:creationId xmlns:p14="http://schemas.microsoft.com/office/powerpoint/2010/main" val="4284626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24DE-FE8E-D26C-C7CE-5C299731D6B3}"/>
              </a:ext>
            </a:extLst>
          </p:cNvPr>
          <p:cNvSpPr>
            <a:spLocks noGrp="1"/>
          </p:cNvSpPr>
          <p:nvPr>
            <p:ph type="title"/>
          </p:nvPr>
        </p:nvSpPr>
        <p:spPr/>
        <p:txBody>
          <a:bodyPr>
            <a:noAutofit/>
          </a:bodyPr>
          <a:lstStyle/>
          <a:p>
            <a:r>
              <a:rPr lang="en-US" sz="5400" b="1" dirty="0">
                <a:solidFill>
                  <a:srgbClr val="0070C0"/>
                </a:solidFill>
                <a:latin typeface="+mn-lt"/>
              </a:rPr>
              <a:t>DEVELOPING A CONTRACTUAL JOINT VENTURE AGREEMENT IN DC</a:t>
            </a:r>
            <a:endParaRPr lang="en-US" sz="5400" dirty="0">
              <a:solidFill>
                <a:srgbClr val="0070C0"/>
              </a:solidFill>
            </a:endParaRPr>
          </a:p>
        </p:txBody>
      </p:sp>
      <p:sp>
        <p:nvSpPr>
          <p:cNvPr id="3" name="Content Placeholder 2">
            <a:extLst>
              <a:ext uri="{FF2B5EF4-FFF2-40B4-BE49-F238E27FC236}">
                <a16:creationId xmlns:a16="http://schemas.microsoft.com/office/drawing/2014/main" id="{90652D53-8396-BB5C-4C9B-70B51A963D7D}"/>
              </a:ext>
            </a:extLst>
          </p:cNvPr>
          <p:cNvSpPr>
            <a:spLocks noGrp="1"/>
          </p:cNvSpPr>
          <p:nvPr>
            <p:ph idx="1"/>
          </p:nvPr>
        </p:nvSpPr>
        <p:spPr/>
        <p:txBody>
          <a:bodyPr>
            <a:normAutofit fontScale="92500" lnSpcReduction="10000"/>
          </a:bodyPr>
          <a:lstStyle/>
          <a:p>
            <a:pPr>
              <a:lnSpc>
                <a:spcPct val="200000"/>
              </a:lnSpc>
              <a:spcBef>
                <a:spcPts val="0"/>
              </a:spcBef>
            </a:pPr>
            <a:r>
              <a:rPr lang="en-US" sz="2400" b="1" u="sng" dirty="0"/>
              <a:t>EXIT AND TERMINATION PROVISIONS:</a:t>
            </a:r>
          </a:p>
          <a:p>
            <a:pPr marL="0" indent="0">
              <a:lnSpc>
                <a:spcPct val="100000"/>
              </a:lnSpc>
              <a:spcBef>
                <a:spcPts val="0"/>
              </a:spcBef>
              <a:buNone/>
            </a:pPr>
            <a:r>
              <a:rPr lang="en-US" sz="2400" dirty="0"/>
              <a:t>	</a:t>
            </a:r>
            <a:r>
              <a:rPr lang="en-US" sz="2400" b="1" dirty="0"/>
              <a:t>-In light of the short term nature of most contractual JVs and the crucial role 	that each party’s contribution plays in the success of the project, the 	expectation is usually that each party will remain in the project until it is 	concluded.  It is thus unusual for a party to have the right to voluntarily exit 	from a contractual JV before it comes to its natural conclusion. These JVs 	may be for a finite duration with a predetermined expiration date or may 	automatically terminate upon the occurrence of a designated event, such as 	completion of 	the project.</a:t>
            </a:r>
          </a:p>
          <a:p>
            <a:pPr marL="0" indent="0">
              <a:lnSpc>
                <a:spcPct val="100000"/>
              </a:lnSpc>
              <a:spcBef>
                <a:spcPts val="0"/>
              </a:spcBef>
              <a:buNone/>
            </a:pPr>
            <a:r>
              <a:rPr lang="en-US" sz="2400" b="1" dirty="0"/>
              <a:t>		</a:t>
            </a:r>
          </a:p>
          <a:p>
            <a:pPr marL="0" indent="0">
              <a:lnSpc>
                <a:spcPct val="100000"/>
              </a:lnSpc>
              <a:spcBef>
                <a:spcPts val="0"/>
              </a:spcBef>
              <a:buNone/>
            </a:pPr>
            <a:r>
              <a:rPr lang="en-US" sz="2400" b="1" dirty="0"/>
              <a:t>		-</a:t>
            </a:r>
            <a:r>
              <a:rPr lang="en-US" sz="2400" b="1" u="sng" dirty="0"/>
              <a:t>Other Considerations</a:t>
            </a:r>
            <a:r>
              <a:rPr lang="en-US" sz="2400" b="1" dirty="0"/>
              <a:t>:</a:t>
            </a:r>
          </a:p>
          <a:p>
            <a:pPr marL="0" indent="0">
              <a:lnSpc>
                <a:spcPct val="100000"/>
              </a:lnSpc>
              <a:spcBef>
                <a:spcPts val="0"/>
              </a:spcBef>
              <a:buNone/>
            </a:pPr>
            <a:r>
              <a:rPr lang="en-US" sz="2400" b="1" dirty="0"/>
              <a:t>			-Termination for convenience</a:t>
            </a:r>
          </a:p>
          <a:p>
            <a:pPr marL="0" indent="0">
              <a:lnSpc>
                <a:spcPct val="100000"/>
              </a:lnSpc>
              <a:spcBef>
                <a:spcPts val="0"/>
              </a:spcBef>
              <a:buNone/>
            </a:pPr>
            <a:r>
              <a:rPr lang="en-US" sz="2400" b="1" dirty="0"/>
              <a:t>			-Insolvency or change of control</a:t>
            </a:r>
          </a:p>
          <a:p>
            <a:endParaRPr lang="en-US" dirty="0"/>
          </a:p>
        </p:txBody>
      </p:sp>
      <p:sp>
        <p:nvSpPr>
          <p:cNvPr id="5" name="Slide Number Placeholder 4">
            <a:extLst>
              <a:ext uri="{FF2B5EF4-FFF2-40B4-BE49-F238E27FC236}">
                <a16:creationId xmlns:a16="http://schemas.microsoft.com/office/drawing/2014/main" id="{E2D18E84-5357-2E0E-3CD1-F70A0976B6E2}"/>
              </a:ext>
            </a:extLst>
          </p:cNvPr>
          <p:cNvSpPr>
            <a:spLocks noGrp="1"/>
          </p:cNvSpPr>
          <p:nvPr>
            <p:ph type="sldNum" sz="quarter" idx="12"/>
          </p:nvPr>
        </p:nvSpPr>
        <p:spPr/>
        <p:txBody>
          <a:bodyPr/>
          <a:lstStyle/>
          <a:p>
            <a:fld id="{4BA915EE-10CB-4CF1-8569-6154455DA573}" type="slidenum">
              <a:rPr lang="en-US" smtClean="0"/>
              <a:t>33</a:t>
            </a:fld>
            <a:endParaRPr lang="en-US" dirty="0"/>
          </a:p>
        </p:txBody>
      </p:sp>
    </p:spTree>
    <p:extLst>
      <p:ext uri="{BB962C8B-B14F-4D97-AF65-F5344CB8AC3E}">
        <p14:creationId xmlns:p14="http://schemas.microsoft.com/office/powerpoint/2010/main" val="4008243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24DE-FE8E-D26C-C7CE-5C299731D6B3}"/>
              </a:ext>
            </a:extLst>
          </p:cNvPr>
          <p:cNvSpPr>
            <a:spLocks noGrp="1"/>
          </p:cNvSpPr>
          <p:nvPr>
            <p:ph type="title"/>
          </p:nvPr>
        </p:nvSpPr>
        <p:spPr/>
        <p:txBody>
          <a:bodyPr>
            <a:noAutofit/>
          </a:bodyPr>
          <a:lstStyle/>
          <a:p>
            <a:r>
              <a:rPr lang="en-US" b="1" dirty="0">
                <a:solidFill>
                  <a:srgbClr val="0070C0"/>
                </a:solidFill>
                <a:latin typeface="+mn-lt"/>
              </a:rPr>
              <a:t>ADDITIONAL REQUIREMENTS TO GETTING A DC JOINT VENTURE APPROVED</a:t>
            </a:r>
            <a:endParaRPr lang="en-US" dirty="0">
              <a:solidFill>
                <a:srgbClr val="0070C0"/>
              </a:solidFill>
            </a:endParaRPr>
          </a:p>
        </p:txBody>
      </p:sp>
      <p:sp>
        <p:nvSpPr>
          <p:cNvPr id="3" name="Content Placeholder 2">
            <a:extLst>
              <a:ext uri="{FF2B5EF4-FFF2-40B4-BE49-F238E27FC236}">
                <a16:creationId xmlns:a16="http://schemas.microsoft.com/office/drawing/2014/main" id="{90652D53-8396-BB5C-4C9B-70B51A963D7D}"/>
              </a:ext>
            </a:extLst>
          </p:cNvPr>
          <p:cNvSpPr>
            <a:spLocks noGrp="1"/>
          </p:cNvSpPr>
          <p:nvPr>
            <p:ph idx="1"/>
          </p:nvPr>
        </p:nvSpPr>
        <p:spPr>
          <a:xfrm>
            <a:off x="838200" y="1857079"/>
            <a:ext cx="10515600" cy="4635795"/>
          </a:xfrm>
        </p:spPr>
        <p:txBody>
          <a:bodyPr>
            <a:normAutofit fontScale="70000" lnSpcReduction="20000"/>
          </a:bodyPr>
          <a:lstStyle/>
          <a:p>
            <a:pPr marL="0" indent="0" algn="l" fontAlgn="base">
              <a:buNone/>
            </a:pPr>
            <a:endParaRPr lang="en-US" b="1" dirty="0">
              <a:solidFill>
                <a:srgbClr val="444444"/>
              </a:solidFill>
              <a:latin typeface="Roboto-Regular"/>
            </a:endParaRPr>
          </a:p>
          <a:p>
            <a:pPr marL="0" indent="0" algn="l" fontAlgn="base">
              <a:buNone/>
            </a:pPr>
            <a:r>
              <a:rPr lang="en-US" sz="3400" b="1" dirty="0">
                <a:solidFill>
                  <a:srgbClr val="444444"/>
                </a:solidFill>
              </a:rPr>
              <a:t>-</a:t>
            </a:r>
            <a:r>
              <a:rPr lang="en-US" sz="3400" b="1" i="0" dirty="0">
                <a:solidFill>
                  <a:srgbClr val="444444"/>
                </a:solidFill>
                <a:effectLst/>
              </a:rPr>
              <a:t>Executed Addendum to the JV Agreement;</a:t>
            </a:r>
          </a:p>
          <a:p>
            <a:pPr marL="0" indent="0" algn="l" fontAlgn="base">
              <a:buNone/>
            </a:pPr>
            <a:r>
              <a:rPr lang="en-US" sz="3400" b="1" i="0" dirty="0">
                <a:solidFill>
                  <a:srgbClr val="444444"/>
                </a:solidFill>
                <a:effectLst/>
              </a:rPr>
              <a:t>-Work performance and Labor and Profit breakdown spreadsheet;</a:t>
            </a:r>
          </a:p>
          <a:p>
            <a:pPr marL="0" indent="0" algn="l" fontAlgn="base">
              <a:buNone/>
            </a:pPr>
            <a:r>
              <a:rPr lang="en-US" sz="3400" b="1" i="0" dirty="0">
                <a:solidFill>
                  <a:srgbClr val="444444"/>
                </a:solidFill>
                <a:effectLst/>
              </a:rPr>
              <a:t>-Resumes for the key personnel of the joint venture;</a:t>
            </a:r>
          </a:p>
          <a:p>
            <a:pPr marL="0" indent="0" algn="l" fontAlgn="base">
              <a:buNone/>
            </a:pPr>
            <a:r>
              <a:rPr lang="en-US" sz="3400" b="1" i="0" dirty="0">
                <a:solidFill>
                  <a:srgbClr val="444444"/>
                </a:solidFill>
                <a:effectLst/>
              </a:rPr>
              <a:t>-The most current audited or reviewed financials for the non-CBE member(s); </a:t>
            </a:r>
          </a:p>
          <a:p>
            <a:pPr marL="0" indent="0" algn="l" fontAlgn="base">
              <a:buNone/>
            </a:pPr>
            <a:r>
              <a:rPr lang="en-US" sz="3400" b="1" i="0" dirty="0">
                <a:solidFill>
                  <a:srgbClr val="444444"/>
                </a:solidFill>
                <a:effectLst/>
              </a:rPr>
              <a:t>-The most current audited or reviewed financials for the non-CBE member(s); </a:t>
            </a:r>
          </a:p>
          <a:p>
            <a:pPr marL="0" indent="0" algn="l" fontAlgn="base">
              <a:buNone/>
            </a:pPr>
            <a:r>
              <a:rPr lang="en-US" sz="3400" b="1" i="0" dirty="0">
                <a:solidFill>
                  <a:srgbClr val="444444"/>
                </a:solidFill>
                <a:effectLst/>
              </a:rPr>
              <a:t>-Documentation demonstrating past project performance of the businesses within the JV. Each member must demonstrate that the JV has the competence and expertise necessary to perform the type of work in connection with the opportunity the joint venture wishes to be certified (i.e. list of past or current projects that are similar to the project scope of the opportunity the JV wishes to pursue);</a:t>
            </a:r>
          </a:p>
          <a:p>
            <a:pPr marL="0" indent="0">
              <a:lnSpc>
                <a:spcPct val="200000"/>
              </a:lnSpc>
              <a:spcBef>
                <a:spcPts val="0"/>
              </a:spcBef>
              <a:buNone/>
            </a:pPr>
            <a:endParaRPr lang="en-US" sz="2400" b="1" u="sng" dirty="0"/>
          </a:p>
          <a:p>
            <a:pPr marL="0" indent="0">
              <a:lnSpc>
                <a:spcPct val="100000"/>
              </a:lnSpc>
              <a:spcBef>
                <a:spcPts val="0"/>
              </a:spcBef>
              <a:buNone/>
            </a:pPr>
            <a:r>
              <a:rPr lang="en-US" sz="2400" dirty="0"/>
              <a:t>	</a:t>
            </a:r>
            <a:r>
              <a:rPr lang="en-US" sz="2400" b="1" dirty="0"/>
              <a:t>-</a:t>
            </a:r>
            <a:endParaRPr lang="en-US" dirty="0"/>
          </a:p>
        </p:txBody>
      </p:sp>
      <p:sp>
        <p:nvSpPr>
          <p:cNvPr id="5" name="Slide Number Placeholder 4">
            <a:extLst>
              <a:ext uri="{FF2B5EF4-FFF2-40B4-BE49-F238E27FC236}">
                <a16:creationId xmlns:a16="http://schemas.microsoft.com/office/drawing/2014/main" id="{E2D18E84-5357-2E0E-3CD1-F70A0976B6E2}"/>
              </a:ext>
            </a:extLst>
          </p:cNvPr>
          <p:cNvSpPr>
            <a:spLocks noGrp="1"/>
          </p:cNvSpPr>
          <p:nvPr>
            <p:ph type="sldNum" sz="quarter" idx="12"/>
          </p:nvPr>
        </p:nvSpPr>
        <p:spPr/>
        <p:txBody>
          <a:bodyPr/>
          <a:lstStyle/>
          <a:p>
            <a:fld id="{4BA915EE-10CB-4CF1-8569-6154455DA573}" type="slidenum">
              <a:rPr lang="en-US" smtClean="0"/>
              <a:t>34</a:t>
            </a:fld>
            <a:endParaRPr lang="en-US" dirty="0"/>
          </a:p>
        </p:txBody>
      </p:sp>
    </p:spTree>
    <p:extLst>
      <p:ext uri="{BB962C8B-B14F-4D97-AF65-F5344CB8AC3E}">
        <p14:creationId xmlns:p14="http://schemas.microsoft.com/office/powerpoint/2010/main" val="1912674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24DE-FE8E-D26C-C7CE-5C299731D6B3}"/>
              </a:ext>
            </a:extLst>
          </p:cNvPr>
          <p:cNvSpPr>
            <a:spLocks noGrp="1"/>
          </p:cNvSpPr>
          <p:nvPr>
            <p:ph type="title"/>
          </p:nvPr>
        </p:nvSpPr>
        <p:spPr/>
        <p:txBody>
          <a:bodyPr>
            <a:noAutofit/>
          </a:bodyPr>
          <a:lstStyle/>
          <a:p>
            <a:r>
              <a:rPr lang="en-US" b="1" dirty="0">
                <a:solidFill>
                  <a:srgbClr val="0070C0"/>
                </a:solidFill>
                <a:latin typeface="+mn-lt"/>
              </a:rPr>
              <a:t>ADDITIONAL REQUIREMENTS IN GETTING A DC JOINT VENTURE APPROVED</a:t>
            </a:r>
            <a:endParaRPr lang="en-US" dirty="0">
              <a:solidFill>
                <a:srgbClr val="0070C0"/>
              </a:solidFill>
            </a:endParaRPr>
          </a:p>
        </p:txBody>
      </p:sp>
      <p:sp>
        <p:nvSpPr>
          <p:cNvPr id="3" name="Content Placeholder 2">
            <a:extLst>
              <a:ext uri="{FF2B5EF4-FFF2-40B4-BE49-F238E27FC236}">
                <a16:creationId xmlns:a16="http://schemas.microsoft.com/office/drawing/2014/main" id="{90652D53-8396-BB5C-4C9B-70B51A963D7D}"/>
              </a:ext>
            </a:extLst>
          </p:cNvPr>
          <p:cNvSpPr>
            <a:spLocks noGrp="1"/>
          </p:cNvSpPr>
          <p:nvPr>
            <p:ph idx="1"/>
          </p:nvPr>
        </p:nvSpPr>
        <p:spPr>
          <a:xfrm>
            <a:off x="838200" y="1857079"/>
            <a:ext cx="10515600" cy="4635795"/>
          </a:xfrm>
        </p:spPr>
        <p:txBody>
          <a:bodyPr>
            <a:normAutofit lnSpcReduction="10000"/>
          </a:bodyPr>
          <a:lstStyle/>
          <a:p>
            <a:pPr marL="0" indent="0" algn="l" fontAlgn="base">
              <a:buNone/>
            </a:pPr>
            <a:endParaRPr lang="en-US" sz="2400" b="1" i="0" dirty="0">
              <a:solidFill>
                <a:srgbClr val="444444"/>
              </a:solidFill>
              <a:effectLst/>
            </a:endParaRPr>
          </a:p>
          <a:p>
            <a:pPr marL="0" indent="0" algn="l" fontAlgn="base">
              <a:buNone/>
            </a:pPr>
            <a:r>
              <a:rPr lang="en-US" sz="2400" b="1" i="0" dirty="0">
                <a:solidFill>
                  <a:srgbClr val="444444"/>
                </a:solidFill>
                <a:effectLst/>
              </a:rPr>
              <a:t>-Proof of bonding capacity for each member of the JV (i.e. letter from the bonding company that details on a single level what each party can bond).  The CBE partner needs to demonstrate the ability to bond the percentage of the contract amount that is commensurate to their percentage interest in the JV (e.g.  a 51% joint venture member needs to demonstrate the ability to bond at a minimum 51% of the contract amount)—if applicable;</a:t>
            </a:r>
          </a:p>
          <a:p>
            <a:pPr marL="0" indent="0" algn="l" fontAlgn="base">
              <a:buNone/>
            </a:pPr>
            <a:r>
              <a:rPr lang="en-US" sz="2400" b="1" i="0" dirty="0">
                <a:solidFill>
                  <a:srgbClr val="444444"/>
                </a:solidFill>
                <a:effectLst/>
              </a:rPr>
              <a:t>-The bid bond (in the name of the JV) - if applicable;</a:t>
            </a:r>
          </a:p>
          <a:p>
            <a:pPr marL="0" indent="0" algn="l" fontAlgn="base">
              <a:buNone/>
            </a:pPr>
            <a:r>
              <a:rPr lang="en-US" sz="2400" b="1" dirty="0">
                <a:solidFill>
                  <a:srgbClr val="444444"/>
                </a:solidFill>
              </a:rPr>
              <a:t>-</a:t>
            </a:r>
            <a:r>
              <a:rPr lang="en-US" sz="2400" b="1" i="0" dirty="0">
                <a:solidFill>
                  <a:srgbClr val="444444"/>
                </a:solidFill>
                <a:effectLst/>
              </a:rPr>
              <a:t>A copy of the solicitation the JV wishes to pursue; and</a:t>
            </a:r>
          </a:p>
          <a:p>
            <a:pPr marL="0" indent="0" algn="l" fontAlgn="base">
              <a:buNone/>
            </a:pPr>
            <a:endParaRPr lang="en-US" sz="2400" b="0" i="0" dirty="0">
              <a:solidFill>
                <a:srgbClr val="444444"/>
              </a:solidFill>
              <a:effectLst/>
            </a:endParaRPr>
          </a:p>
          <a:p>
            <a:pPr marL="0" indent="0" algn="l" fontAlgn="base">
              <a:buNone/>
            </a:pPr>
            <a:endParaRPr lang="en-US" sz="2400" b="1" u="sng" dirty="0"/>
          </a:p>
          <a:p>
            <a:pPr marL="0" indent="0">
              <a:lnSpc>
                <a:spcPct val="100000"/>
              </a:lnSpc>
              <a:spcBef>
                <a:spcPts val="0"/>
              </a:spcBef>
              <a:buNone/>
            </a:pPr>
            <a:r>
              <a:rPr lang="en-US" sz="2400" dirty="0"/>
              <a:t>	</a:t>
            </a:r>
            <a:endParaRPr lang="en-US" dirty="0"/>
          </a:p>
        </p:txBody>
      </p:sp>
      <p:sp>
        <p:nvSpPr>
          <p:cNvPr id="5" name="Slide Number Placeholder 4">
            <a:extLst>
              <a:ext uri="{FF2B5EF4-FFF2-40B4-BE49-F238E27FC236}">
                <a16:creationId xmlns:a16="http://schemas.microsoft.com/office/drawing/2014/main" id="{E2D18E84-5357-2E0E-3CD1-F70A0976B6E2}"/>
              </a:ext>
            </a:extLst>
          </p:cNvPr>
          <p:cNvSpPr>
            <a:spLocks noGrp="1"/>
          </p:cNvSpPr>
          <p:nvPr>
            <p:ph type="sldNum" sz="quarter" idx="12"/>
          </p:nvPr>
        </p:nvSpPr>
        <p:spPr/>
        <p:txBody>
          <a:bodyPr/>
          <a:lstStyle/>
          <a:p>
            <a:fld id="{4BA915EE-10CB-4CF1-8569-6154455DA573}" type="slidenum">
              <a:rPr lang="en-US" smtClean="0"/>
              <a:t>35</a:t>
            </a:fld>
            <a:endParaRPr lang="en-US" dirty="0"/>
          </a:p>
        </p:txBody>
      </p:sp>
    </p:spTree>
    <p:extLst>
      <p:ext uri="{BB962C8B-B14F-4D97-AF65-F5344CB8AC3E}">
        <p14:creationId xmlns:p14="http://schemas.microsoft.com/office/powerpoint/2010/main" val="840636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24DE-FE8E-D26C-C7CE-5C299731D6B3}"/>
              </a:ext>
            </a:extLst>
          </p:cNvPr>
          <p:cNvSpPr>
            <a:spLocks noGrp="1"/>
          </p:cNvSpPr>
          <p:nvPr>
            <p:ph type="title"/>
          </p:nvPr>
        </p:nvSpPr>
        <p:spPr>
          <a:xfrm>
            <a:off x="1045590" y="647929"/>
            <a:ext cx="10515600" cy="1325563"/>
          </a:xfrm>
        </p:spPr>
        <p:txBody>
          <a:bodyPr>
            <a:noAutofit/>
          </a:bodyPr>
          <a:lstStyle/>
          <a:p>
            <a:r>
              <a:rPr lang="en-US" b="1" dirty="0">
                <a:solidFill>
                  <a:srgbClr val="0070C0"/>
                </a:solidFill>
                <a:latin typeface="+mn-lt"/>
              </a:rPr>
              <a:t>ADDITIONAL REQUIREMENTS IN GETTING A DC JOINT VENTURE APPROVED</a:t>
            </a:r>
            <a:endParaRPr lang="en-US" dirty="0">
              <a:solidFill>
                <a:srgbClr val="0070C0"/>
              </a:solidFill>
            </a:endParaRPr>
          </a:p>
        </p:txBody>
      </p:sp>
      <p:sp>
        <p:nvSpPr>
          <p:cNvPr id="3" name="Content Placeholder 2">
            <a:extLst>
              <a:ext uri="{FF2B5EF4-FFF2-40B4-BE49-F238E27FC236}">
                <a16:creationId xmlns:a16="http://schemas.microsoft.com/office/drawing/2014/main" id="{90652D53-8396-BB5C-4C9B-70B51A963D7D}"/>
              </a:ext>
            </a:extLst>
          </p:cNvPr>
          <p:cNvSpPr>
            <a:spLocks noGrp="1"/>
          </p:cNvSpPr>
          <p:nvPr>
            <p:ph idx="1"/>
          </p:nvPr>
        </p:nvSpPr>
        <p:spPr>
          <a:xfrm>
            <a:off x="838200" y="1857079"/>
            <a:ext cx="10515600" cy="4635795"/>
          </a:xfrm>
        </p:spPr>
        <p:txBody>
          <a:bodyPr>
            <a:normAutofit/>
          </a:bodyPr>
          <a:lstStyle/>
          <a:p>
            <a:pPr marL="0" indent="0" algn="l" fontAlgn="base">
              <a:buNone/>
            </a:pPr>
            <a:endParaRPr lang="en-US" sz="2400" b="1" i="0" dirty="0">
              <a:solidFill>
                <a:srgbClr val="444444"/>
              </a:solidFill>
              <a:effectLst/>
            </a:endParaRPr>
          </a:p>
          <a:p>
            <a:pPr marL="0" indent="0" algn="l" fontAlgn="base">
              <a:buNone/>
            </a:pPr>
            <a:r>
              <a:rPr lang="en-US" b="1" dirty="0">
                <a:solidFill>
                  <a:srgbClr val="444444"/>
                </a:solidFill>
              </a:rPr>
              <a:t>-</a:t>
            </a:r>
            <a:r>
              <a:rPr lang="en-US" b="1" i="0" dirty="0">
                <a:solidFill>
                  <a:srgbClr val="444444"/>
                </a:solidFill>
                <a:effectLst/>
              </a:rPr>
              <a:t>Any other agreements between the parties regarding the operations of the JV.</a:t>
            </a:r>
          </a:p>
          <a:p>
            <a:pPr marL="0" indent="0" algn="l" fontAlgn="base">
              <a:buNone/>
            </a:pPr>
            <a:r>
              <a:rPr lang="en-US" b="1" i="0" u="none" strike="noStrike" dirty="0">
                <a:solidFill>
                  <a:srgbClr val="20394F"/>
                </a:solidFill>
                <a:effectLst/>
              </a:rPr>
              <a:t>	</a:t>
            </a:r>
          </a:p>
          <a:p>
            <a:pPr marL="0" indent="0" algn="l" fontAlgn="base">
              <a:buNone/>
            </a:pPr>
            <a:r>
              <a:rPr lang="en-US" b="1" i="0" dirty="0">
                <a:solidFill>
                  <a:srgbClr val="444444"/>
                </a:solidFill>
                <a:effectLst/>
              </a:rPr>
              <a:t>*A certificate issued to a JV shall be nonrenewable and nontransferable and shall expire upon the completion or termination of the contract or any extensions thereof.</a:t>
            </a:r>
          </a:p>
          <a:p>
            <a:pPr marL="0" indent="0" algn="l" fontAlgn="base">
              <a:buNone/>
            </a:pPr>
            <a:endParaRPr lang="en-US" sz="2400" b="0" i="0" dirty="0">
              <a:solidFill>
                <a:srgbClr val="444444"/>
              </a:solidFill>
              <a:effectLst/>
            </a:endParaRPr>
          </a:p>
          <a:p>
            <a:pPr marL="0" indent="0" algn="l" fontAlgn="base">
              <a:buNone/>
            </a:pPr>
            <a:endParaRPr lang="en-US" sz="2400" b="1" u="sng" dirty="0"/>
          </a:p>
          <a:p>
            <a:pPr marL="0" indent="0">
              <a:lnSpc>
                <a:spcPct val="100000"/>
              </a:lnSpc>
              <a:spcBef>
                <a:spcPts val="0"/>
              </a:spcBef>
              <a:buNone/>
            </a:pPr>
            <a:r>
              <a:rPr lang="en-US" sz="2400" dirty="0"/>
              <a:t>	</a:t>
            </a:r>
            <a:endParaRPr lang="en-US" dirty="0"/>
          </a:p>
        </p:txBody>
      </p:sp>
      <p:sp>
        <p:nvSpPr>
          <p:cNvPr id="5" name="Slide Number Placeholder 4">
            <a:extLst>
              <a:ext uri="{FF2B5EF4-FFF2-40B4-BE49-F238E27FC236}">
                <a16:creationId xmlns:a16="http://schemas.microsoft.com/office/drawing/2014/main" id="{E2D18E84-5357-2E0E-3CD1-F70A0976B6E2}"/>
              </a:ext>
            </a:extLst>
          </p:cNvPr>
          <p:cNvSpPr>
            <a:spLocks noGrp="1"/>
          </p:cNvSpPr>
          <p:nvPr>
            <p:ph type="sldNum" sz="quarter" idx="12"/>
          </p:nvPr>
        </p:nvSpPr>
        <p:spPr/>
        <p:txBody>
          <a:bodyPr/>
          <a:lstStyle/>
          <a:p>
            <a:fld id="{4BA915EE-10CB-4CF1-8569-6154455DA573}" type="slidenum">
              <a:rPr lang="en-US" smtClean="0"/>
              <a:t>36</a:t>
            </a:fld>
            <a:endParaRPr lang="en-US" dirty="0"/>
          </a:p>
        </p:txBody>
      </p:sp>
    </p:spTree>
    <p:extLst>
      <p:ext uri="{BB962C8B-B14F-4D97-AF65-F5344CB8AC3E}">
        <p14:creationId xmlns:p14="http://schemas.microsoft.com/office/powerpoint/2010/main" val="4271880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040-C413-D17D-D964-D2AA517D6B7B}"/>
              </a:ext>
            </a:extLst>
          </p:cNvPr>
          <p:cNvSpPr>
            <a:spLocks noGrp="1"/>
          </p:cNvSpPr>
          <p:nvPr>
            <p:ph type="title"/>
          </p:nvPr>
        </p:nvSpPr>
        <p:spPr/>
        <p:txBody>
          <a:bodyPr>
            <a:normAutofit/>
          </a:bodyPr>
          <a:lstStyle/>
          <a:p>
            <a:r>
              <a:rPr lang="en-US" sz="5400" b="1" dirty="0">
                <a:solidFill>
                  <a:srgbClr val="00B050"/>
                </a:solidFill>
                <a:latin typeface="+mn-lt"/>
              </a:rPr>
              <a:t>OPERATING THE JOINT VENTURE</a:t>
            </a:r>
          </a:p>
        </p:txBody>
      </p:sp>
      <p:sp>
        <p:nvSpPr>
          <p:cNvPr id="3" name="Content Placeholder 2">
            <a:extLst>
              <a:ext uri="{FF2B5EF4-FFF2-40B4-BE49-F238E27FC236}">
                <a16:creationId xmlns:a16="http://schemas.microsoft.com/office/drawing/2014/main" id="{703A2805-161C-52CC-7C6E-EC49076EAEB3}"/>
              </a:ext>
            </a:extLst>
          </p:cNvPr>
          <p:cNvSpPr>
            <a:spLocks noGrp="1"/>
          </p:cNvSpPr>
          <p:nvPr>
            <p:ph idx="1"/>
          </p:nvPr>
        </p:nvSpPr>
        <p:spPr>
          <a:xfrm>
            <a:off x="838200" y="1825625"/>
            <a:ext cx="10515600" cy="4530725"/>
          </a:xfrm>
        </p:spPr>
        <p:txBody>
          <a:bodyPr>
            <a:noAutofit/>
          </a:bodyPr>
          <a:lstStyle/>
          <a:p>
            <a:pPr marL="0" indent="0" algn="ctr">
              <a:buNone/>
            </a:pPr>
            <a:endParaRPr lang="en-US" sz="2400" b="1" i="0" u="sng" dirty="0">
              <a:solidFill>
                <a:srgbClr val="FF0000"/>
              </a:solidFill>
              <a:effectLst/>
            </a:endParaRPr>
          </a:p>
          <a:p>
            <a:pPr>
              <a:lnSpc>
                <a:spcPct val="100000"/>
              </a:lnSpc>
              <a:spcBef>
                <a:spcPts val="0"/>
              </a:spcBef>
            </a:pPr>
            <a:r>
              <a:rPr lang="en-US" sz="2400" b="1" u="sng" dirty="0"/>
              <a:t>JV OPERATES IN LINE WITH THE THIRD PARTY AWARD REQUIREMENTS AND PROVISIONS OF THE JV CONTRACTUAL AGREEMENT:</a:t>
            </a:r>
          </a:p>
          <a:p>
            <a:pPr marL="0" indent="0">
              <a:lnSpc>
                <a:spcPct val="100000"/>
              </a:lnSpc>
              <a:spcBef>
                <a:spcPts val="0"/>
              </a:spcBef>
              <a:buNone/>
            </a:pPr>
            <a:r>
              <a:rPr lang="en-US" sz="2400" dirty="0"/>
              <a:t>	</a:t>
            </a:r>
          </a:p>
          <a:p>
            <a:pPr marL="0" indent="0">
              <a:lnSpc>
                <a:spcPct val="100000"/>
              </a:lnSpc>
              <a:spcBef>
                <a:spcPts val="0"/>
              </a:spcBef>
              <a:buNone/>
            </a:pPr>
            <a:r>
              <a:rPr lang="en-US" sz="2400" b="1" dirty="0"/>
              <a:t>	-</a:t>
            </a:r>
            <a:r>
              <a:rPr lang="en-US" sz="2400" b="1" u="sng" dirty="0"/>
              <a:t>Additional agreements may be needed to effectively operate the JV</a:t>
            </a:r>
            <a:r>
              <a:rPr lang="en-US" sz="2400" b="1" dirty="0"/>
              <a:t>:</a:t>
            </a:r>
          </a:p>
          <a:p>
            <a:pPr marL="0" indent="0">
              <a:lnSpc>
                <a:spcPct val="100000"/>
              </a:lnSpc>
              <a:spcBef>
                <a:spcPts val="0"/>
              </a:spcBef>
              <a:buNone/>
            </a:pPr>
            <a:endParaRPr lang="en-US" sz="2400" b="1" dirty="0"/>
          </a:p>
          <a:p>
            <a:pPr marL="0" indent="0">
              <a:lnSpc>
                <a:spcPct val="100000"/>
              </a:lnSpc>
              <a:spcBef>
                <a:spcPts val="0"/>
              </a:spcBef>
              <a:buNone/>
            </a:pPr>
            <a:r>
              <a:rPr lang="en-US" sz="2400" b="1" dirty="0"/>
              <a:t>		-Branding and marketing agreements</a:t>
            </a:r>
          </a:p>
          <a:p>
            <a:pPr marL="0" indent="0">
              <a:lnSpc>
                <a:spcPct val="100000"/>
              </a:lnSpc>
              <a:spcBef>
                <a:spcPts val="0"/>
              </a:spcBef>
              <a:buNone/>
            </a:pPr>
            <a:r>
              <a:rPr lang="en-US" sz="2400" b="1" dirty="0"/>
              <a:t>		-Business opportunity agreements</a:t>
            </a:r>
          </a:p>
          <a:p>
            <a:pPr marL="0" indent="0">
              <a:lnSpc>
                <a:spcPct val="100000"/>
              </a:lnSpc>
              <a:spcBef>
                <a:spcPts val="0"/>
              </a:spcBef>
              <a:buNone/>
            </a:pPr>
            <a:r>
              <a:rPr lang="en-US" sz="2400" b="1" dirty="0"/>
              <a:t>		-Supply and distribution agreements</a:t>
            </a:r>
          </a:p>
          <a:p>
            <a:pPr marL="0" indent="0">
              <a:lnSpc>
                <a:spcPct val="100000"/>
              </a:lnSpc>
              <a:spcBef>
                <a:spcPts val="0"/>
              </a:spcBef>
              <a:buNone/>
            </a:pPr>
            <a:r>
              <a:rPr lang="en-US" sz="2400" b="1" dirty="0"/>
              <a:t>		-Service agreements</a:t>
            </a:r>
          </a:p>
          <a:p>
            <a:pPr marL="0" indent="0">
              <a:lnSpc>
                <a:spcPct val="100000"/>
              </a:lnSpc>
              <a:spcBef>
                <a:spcPts val="0"/>
              </a:spcBef>
              <a:buNone/>
            </a:pPr>
            <a:r>
              <a:rPr lang="en-US" sz="2400" b="1" dirty="0"/>
              <a:t>		</a:t>
            </a:r>
          </a:p>
          <a:p>
            <a:pPr marL="0" indent="0">
              <a:lnSpc>
                <a:spcPct val="100000"/>
              </a:lnSpc>
              <a:spcBef>
                <a:spcPts val="0"/>
              </a:spcBef>
              <a:buNone/>
            </a:pPr>
            <a:endParaRPr lang="en-US" sz="2000" dirty="0"/>
          </a:p>
          <a:p>
            <a:pPr marL="0" indent="0" algn="l" fontAlgn="base">
              <a:buNone/>
            </a:pPr>
            <a:r>
              <a:rPr lang="en-US" sz="2000" b="1" dirty="0">
                <a:solidFill>
                  <a:srgbClr val="212121"/>
                </a:solidFill>
              </a:rPr>
              <a:t>	</a:t>
            </a:r>
            <a:r>
              <a:rPr lang="en-US" sz="2000" dirty="0">
                <a:solidFill>
                  <a:srgbClr val="212121"/>
                </a:solidFill>
              </a:rPr>
              <a:t> </a:t>
            </a:r>
            <a:endParaRPr lang="en-US" sz="2000" i="0" dirty="0">
              <a:solidFill>
                <a:srgbClr val="212121"/>
              </a:solidFill>
              <a:effectLst/>
            </a:endParaRPr>
          </a:p>
          <a:p>
            <a:pPr marL="457200" lvl="1" indent="0" algn="ctr" fontAlgn="base">
              <a:buNone/>
            </a:pPr>
            <a:endParaRPr lang="en-US" dirty="0">
              <a:solidFill>
                <a:srgbClr val="FF0000"/>
              </a:solidFill>
            </a:endParaRPr>
          </a:p>
        </p:txBody>
      </p:sp>
      <p:sp>
        <p:nvSpPr>
          <p:cNvPr id="5" name="Slide Number Placeholder 4">
            <a:extLst>
              <a:ext uri="{FF2B5EF4-FFF2-40B4-BE49-F238E27FC236}">
                <a16:creationId xmlns:a16="http://schemas.microsoft.com/office/drawing/2014/main" id="{16572ACD-8C4D-8BF6-F9BF-30B76E497DAA}"/>
              </a:ext>
            </a:extLst>
          </p:cNvPr>
          <p:cNvSpPr>
            <a:spLocks noGrp="1"/>
          </p:cNvSpPr>
          <p:nvPr>
            <p:ph type="sldNum" sz="quarter" idx="12"/>
          </p:nvPr>
        </p:nvSpPr>
        <p:spPr/>
        <p:txBody>
          <a:bodyPr/>
          <a:lstStyle/>
          <a:p>
            <a:fld id="{4BA915EE-10CB-4CF1-8569-6154455DA573}" type="slidenum">
              <a:rPr lang="en-US" smtClean="0"/>
              <a:t>37</a:t>
            </a:fld>
            <a:endParaRPr lang="en-US" dirty="0"/>
          </a:p>
        </p:txBody>
      </p:sp>
    </p:spTree>
    <p:extLst>
      <p:ext uri="{BB962C8B-B14F-4D97-AF65-F5344CB8AC3E}">
        <p14:creationId xmlns:p14="http://schemas.microsoft.com/office/powerpoint/2010/main" val="2772864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6D024B3-7FCB-69DF-38F4-025D6C161C7F}"/>
              </a:ext>
            </a:extLst>
          </p:cNvPr>
          <p:cNvSpPr>
            <a:spLocks noGrp="1"/>
          </p:cNvSpPr>
          <p:nvPr>
            <p:ph type="sldNum" sz="quarter" idx="12"/>
          </p:nvPr>
        </p:nvSpPr>
        <p:spPr/>
        <p:txBody>
          <a:bodyPr/>
          <a:lstStyle/>
          <a:p>
            <a:fld id="{4BA915EE-10CB-4CF1-8569-6154455DA573}" type="slidenum">
              <a:rPr lang="en-US" smtClean="0"/>
              <a:t>38</a:t>
            </a:fld>
            <a:endParaRPr lang="en-US" dirty="0"/>
          </a:p>
        </p:txBody>
      </p:sp>
      <p:sp>
        <p:nvSpPr>
          <p:cNvPr id="2" name="Title 1">
            <a:extLst>
              <a:ext uri="{FF2B5EF4-FFF2-40B4-BE49-F238E27FC236}">
                <a16:creationId xmlns:a16="http://schemas.microsoft.com/office/drawing/2014/main" id="{40F604F9-9F3F-60FA-AC2B-965DB2DDA8F2}"/>
              </a:ext>
            </a:extLst>
          </p:cNvPr>
          <p:cNvSpPr>
            <a:spLocks noGrp="1"/>
          </p:cNvSpPr>
          <p:nvPr>
            <p:ph type="title" idx="4294967295"/>
          </p:nvPr>
        </p:nvSpPr>
        <p:spPr>
          <a:xfrm>
            <a:off x="0" y="365125"/>
            <a:ext cx="10515600" cy="3411538"/>
          </a:xfrm>
        </p:spPr>
        <p:txBody>
          <a:bodyPr vert="horz" lIns="91440" tIns="45720" rIns="91440" bIns="45720" rtlCol="0" anchor="b">
            <a:normAutofit/>
          </a:bodyPr>
          <a:lstStyle/>
          <a:p>
            <a:pPr algn="ctr"/>
            <a:r>
              <a:rPr lang="en-US" sz="5400" b="1" dirty="0"/>
              <a:t>            </a:t>
            </a:r>
            <a:r>
              <a:rPr lang="en-US" sz="5400" b="1" dirty="0">
                <a:latin typeface="+mn-lt"/>
              </a:rPr>
              <a:t>QUESTIONS</a:t>
            </a:r>
          </a:p>
        </p:txBody>
      </p:sp>
    </p:spTree>
    <p:extLst>
      <p:ext uri="{BB962C8B-B14F-4D97-AF65-F5344CB8AC3E}">
        <p14:creationId xmlns:p14="http://schemas.microsoft.com/office/powerpoint/2010/main" val="1117225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78F33B-E635-0AE0-6583-526D9D2BBC11}"/>
              </a:ext>
            </a:extLst>
          </p:cNvPr>
          <p:cNvSpPr>
            <a:spLocks noGrp="1"/>
          </p:cNvSpPr>
          <p:nvPr>
            <p:ph type="title"/>
          </p:nvPr>
        </p:nvSpPr>
        <p:spPr>
          <a:xfrm>
            <a:off x="0" y="-593387"/>
            <a:ext cx="12192000" cy="7519481"/>
          </a:xfrm>
        </p:spPr>
        <p:txBody>
          <a:bodyPr>
            <a:normAutofit/>
          </a:bodyPr>
          <a:lstStyle/>
          <a:p>
            <a:pPr algn="ctr"/>
            <a:r>
              <a:rPr lang="en-US" sz="4000" b="1" dirty="0">
                <a:latin typeface="+mn-lt"/>
              </a:rPr>
              <a:t>Edsel M. Brown Jr., Esq</a:t>
            </a:r>
            <a:br>
              <a:rPr lang="en-US" sz="4000" b="1" dirty="0">
                <a:latin typeface="+mn-lt"/>
              </a:rPr>
            </a:br>
            <a:r>
              <a:rPr lang="en-US" sz="4000" b="1" dirty="0">
                <a:latin typeface="+mn-lt"/>
              </a:rPr>
              <a:t>Attorney</a:t>
            </a:r>
            <a:br>
              <a:rPr lang="en-US" sz="4000" b="1" dirty="0">
                <a:latin typeface="+mn-lt"/>
              </a:rPr>
            </a:br>
            <a:r>
              <a:rPr lang="en-US" sz="4000" b="1" dirty="0">
                <a:latin typeface="+mn-lt"/>
              </a:rPr>
              <a:t>1629 K Street, N. W. – Suite 300</a:t>
            </a:r>
            <a:br>
              <a:rPr lang="en-US" sz="4000" b="1" dirty="0">
                <a:latin typeface="+mn-lt"/>
              </a:rPr>
            </a:br>
            <a:r>
              <a:rPr lang="en-US" sz="4000" b="1" dirty="0">
                <a:latin typeface="+mn-lt"/>
              </a:rPr>
              <a:t>Washington, D. C. 20006</a:t>
            </a:r>
            <a:br>
              <a:rPr lang="en-US" sz="4000" b="1" dirty="0">
                <a:latin typeface="+mn-lt"/>
              </a:rPr>
            </a:br>
            <a:r>
              <a:rPr lang="en-US" sz="4000" b="1" dirty="0">
                <a:latin typeface="+mn-lt"/>
              </a:rPr>
              <a:t>(202) 329-1520</a:t>
            </a:r>
            <a:br>
              <a:rPr lang="en-US" sz="4000" b="1" dirty="0">
                <a:solidFill>
                  <a:srgbClr val="0070C0"/>
                </a:solidFill>
              </a:rPr>
            </a:br>
            <a:r>
              <a:rPr lang="en-US" sz="4000" b="1" dirty="0">
                <a:solidFill>
                  <a:srgbClr val="0070C0"/>
                </a:solidFill>
                <a:hlinkClick r:id="rId2">
                  <a:extLst>
                    <a:ext uri="{A12FA001-AC4F-418D-AE19-62706E023703}">
                      <ahyp:hlinkClr xmlns:ahyp="http://schemas.microsoft.com/office/drawing/2018/hyperlinkcolor" val="tx"/>
                    </a:ext>
                  </a:extLst>
                </a:hlinkClick>
              </a:rPr>
              <a:t>emb@edselmbrownjrlaw.com</a:t>
            </a:r>
            <a:br>
              <a:rPr lang="en-US" sz="4000" b="1" dirty="0">
                <a:solidFill>
                  <a:srgbClr val="0070C0"/>
                </a:solidFill>
              </a:rPr>
            </a:br>
            <a:r>
              <a:rPr lang="en-US" sz="4000" b="1" dirty="0">
                <a:solidFill>
                  <a:srgbClr val="0070C0"/>
                </a:solidFill>
                <a:hlinkClick r:id="rId2">
                  <a:extLst>
                    <a:ext uri="{A12FA001-AC4F-418D-AE19-62706E023703}">
                      <ahyp:hlinkClr xmlns:ahyp="http://schemas.microsoft.com/office/drawing/2018/hyperlinkcolor" val="tx"/>
                    </a:ext>
                  </a:extLst>
                </a:hlinkClick>
              </a:rPr>
              <a:t>www.edselmbrownjrlaw.com</a:t>
            </a:r>
            <a:br>
              <a:rPr lang="en-US" dirty="0"/>
            </a:br>
            <a:endParaRPr lang="en-US" dirty="0"/>
          </a:p>
        </p:txBody>
      </p:sp>
      <p:sp>
        <p:nvSpPr>
          <p:cNvPr id="2" name="Slide Number Placeholder 1">
            <a:extLst>
              <a:ext uri="{FF2B5EF4-FFF2-40B4-BE49-F238E27FC236}">
                <a16:creationId xmlns:a16="http://schemas.microsoft.com/office/drawing/2014/main" id="{4E3CB246-B387-C7C8-D5D8-7475E997BDAE}"/>
              </a:ext>
            </a:extLst>
          </p:cNvPr>
          <p:cNvSpPr>
            <a:spLocks noGrp="1"/>
          </p:cNvSpPr>
          <p:nvPr>
            <p:ph type="sldNum" sz="quarter" idx="12"/>
          </p:nvPr>
        </p:nvSpPr>
        <p:spPr/>
        <p:txBody>
          <a:bodyPr/>
          <a:lstStyle/>
          <a:p>
            <a:fld id="{4BA915EE-10CB-4CF1-8569-6154455DA573}" type="slidenum">
              <a:rPr lang="en-US" smtClean="0"/>
              <a:t>39</a:t>
            </a:fld>
            <a:endParaRPr lang="en-US" dirty="0"/>
          </a:p>
        </p:txBody>
      </p:sp>
    </p:spTree>
    <p:extLst>
      <p:ext uri="{BB962C8B-B14F-4D97-AF65-F5344CB8AC3E}">
        <p14:creationId xmlns:p14="http://schemas.microsoft.com/office/powerpoint/2010/main" val="2441232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B4F891-57B4-1914-5FC1-6FB7C085EEE6}"/>
              </a:ext>
            </a:extLst>
          </p:cNvPr>
          <p:cNvSpPr>
            <a:spLocks noGrp="1"/>
          </p:cNvSpPr>
          <p:nvPr>
            <p:ph type="title"/>
          </p:nvPr>
        </p:nvSpPr>
        <p:spPr>
          <a:xfrm>
            <a:off x="838200" y="136525"/>
            <a:ext cx="10515600" cy="1554163"/>
          </a:xfrm>
        </p:spPr>
        <p:txBody>
          <a:bodyPr anchor="b">
            <a:noAutofit/>
          </a:bodyPr>
          <a:lstStyle/>
          <a:p>
            <a:r>
              <a:rPr lang="en-US" sz="5400" b="1" dirty="0">
                <a:solidFill>
                  <a:srgbClr val="C00000"/>
                </a:solidFill>
                <a:latin typeface="+mn-lt"/>
              </a:rPr>
              <a:t>PRE-JOINT VENTURE CONSIDERATIONS</a:t>
            </a:r>
          </a:p>
        </p:txBody>
      </p:sp>
      <p:sp>
        <p:nvSpPr>
          <p:cNvPr id="8" name="Content Placeholder 7">
            <a:extLst>
              <a:ext uri="{FF2B5EF4-FFF2-40B4-BE49-F238E27FC236}">
                <a16:creationId xmlns:a16="http://schemas.microsoft.com/office/drawing/2014/main" id="{8E85BA52-59D5-672A-5A1D-3B2923DCCBD5}"/>
              </a:ext>
            </a:extLst>
          </p:cNvPr>
          <p:cNvSpPr>
            <a:spLocks noGrp="1"/>
          </p:cNvSpPr>
          <p:nvPr>
            <p:ph idx="1"/>
          </p:nvPr>
        </p:nvSpPr>
        <p:spPr/>
        <p:txBody>
          <a:bodyPr>
            <a:normAutofit lnSpcReduction="10000"/>
          </a:bodyPr>
          <a:lstStyle/>
          <a:p>
            <a:pPr>
              <a:lnSpc>
                <a:spcPct val="100000"/>
              </a:lnSpc>
              <a:spcBef>
                <a:spcPts val="0"/>
              </a:spcBef>
            </a:pPr>
            <a:endParaRPr lang="en-US" sz="2400" b="1" dirty="0"/>
          </a:p>
          <a:p>
            <a:pPr>
              <a:lnSpc>
                <a:spcPct val="100000"/>
              </a:lnSpc>
              <a:spcBef>
                <a:spcPts val="0"/>
              </a:spcBef>
            </a:pPr>
            <a:r>
              <a:rPr lang="en-US" sz="3600" b="1" dirty="0"/>
              <a:t>Why enter into a JV relationship:    </a:t>
            </a:r>
          </a:p>
          <a:p>
            <a:pPr marL="0" indent="0">
              <a:lnSpc>
                <a:spcPct val="150000"/>
              </a:lnSpc>
              <a:spcBef>
                <a:spcPts val="0"/>
              </a:spcBef>
              <a:buNone/>
            </a:pPr>
            <a:r>
              <a:rPr lang="en-US" sz="3600" b="1" dirty="0"/>
              <a:t>	-pool resources</a:t>
            </a:r>
          </a:p>
          <a:p>
            <a:pPr marL="0" indent="0">
              <a:lnSpc>
                <a:spcPct val="150000"/>
              </a:lnSpc>
              <a:spcBef>
                <a:spcPts val="0"/>
              </a:spcBef>
              <a:buNone/>
            </a:pPr>
            <a:r>
              <a:rPr lang="en-US" sz="3600" b="1" dirty="0"/>
              <a:t>	-develop new products   	</a:t>
            </a:r>
          </a:p>
          <a:p>
            <a:pPr marL="0" indent="0">
              <a:lnSpc>
                <a:spcPct val="150000"/>
              </a:lnSpc>
              <a:spcBef>
                <a:spcPts val="0"/>
              </a:spcBef>
              <a:buNone/>
            </a:pPr>
            <a:r>
              <a:rPr lang="en-US" sz="3600" b="1" dirty="0"/>
              <a:t>	-access new markets</a:t>
            </a:r>
          </a:p>
          <a:p>
            <a:pPr marL="0" indent="0">
              <a:lnSpc>
                <a:spcPct val="150000"/>
              </a:lnSpc>
              <a:spcBef>
                <a:spcPts val="0"/>
              </a:spcBef>
              <a:buNone/>
            </a:pPr>
            <a:r>
              <a:rPr lang="en-US" sz="3600" b="1" dirty="0"/>
              <a:t>	-less capital/risk than an outright M &amp; A</a:t>
            </a:r>
          </a:p>
          <a:p>
            <a:pPr marL="0" indent="0">
              <a:lnSpc>
                <a:spcPct val="100000"/>
              </a:lnSpc>
              <a:spcBef>
                <a:spcPts val="0"/>
              </a:spcBef>
              <a:buNone/>
            </a:pPr>
            <a:r>
              <a:rPr lang="en-US" sz="2200" dirty="0"/>
              <a:t>    </a:t>
            </a:r>
          </a:p>
        </p:txBody>
      </p:sp>
      <p:sp>
        <p:nvSpPr>
          <p:cNvPr id="9" name="Slide Number Placeholder 8">
            <a:extLst>
              <a:ext uri="{FF2B5EF4-FFF2-40B4-BE49-F238E27FC236}">
                <a16:creationId xmlns:a16="http://schemas.microsoft.com/office/drawing/2014/main" id="{2F00C2F9-D189-C731-1F8E-8BB0B4B108F4}"/>
              </a:ext>
            </a:extLst>
          </p:cNvPr>
          <p:cNvSpPr>
            <a:spLocks noGrp="1"/>
          </p:cNvSpPr>
          <p:nvPr>
            <p:ph type="sldNum" sz="quarter" idx="12"/>
          </p:nvPr>
        </p:nvSpPr>
        <p:spPr/>
        <p:txBody>
          <a:bodyPr/>
          <a:lstStyle/>
          <a:p>
            <a:fld id="{4BA915EE-10CB-4CF1-8569-6154455DA573}" type="slidenum">
              <a:rPr lang="en-US" smtClean="0"/>
              <a:t>4</a:t>
            </a:fld>
            <a:endParaRPr lang="en-US" dirty="0"/>
          </a:p>
        </p:txBody>
      </p:sp>
    </p:spTree>
    <p:extLst>
      <p:ext uri="{BB962C8B-B14F-4D97-AF65-F5344CB8AC3E}">
        <p14:creationId xmlns:p14="http://schemas.microsoft.com/office/powerpoint/2010/main" val="12816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42CEC-E2D4-DB24-0479-764314968CE5}"/>
              </a:ext>
            </a:extLst>
          </p:cNvPr>
          <p:cNvSpPr>
            <a:spLocks noGrp="1"/>
          </p:cNvSpPr>
          <p:nvPr>
            <p:ph type="title"/>
          </p:nvPr>
        </p:nvSpPr>
        <p:spPr/>
        <p:txBody>
          <a:bodyPr anchor="b">
            <a:noAutofit/>
          </a:bodyPr>
          <a:lstStyle/>
          <a:p>
            <a:r>
              <a:rPr lang="en-US" sz="5400" b="1" dirty="0">
                <a:solidFill>
                  <a:srgbClr val="C00000"/>
                </a:solidFill>
                <a:latin typeface="+mn-lt"/>
              </a:rPr>
              <a:t>PRE-JOINT VENTURE CONSIDERTIONS</a:t>
            </a:r>
          </a:p>
        </p:txBody>
      </p:sp>
      <p:sp>
        <p:nvSpPr>
          <p:cNvPr id="3" name="Content Placeholder 2">
            <a:extLst>
              <a:ext uri="{FF2B5EF4-FFF2-40B4-BE49-F238E27FC236}">
                <a16:creationId xmlns:a16="http://schemas.microsoft.com/office/drawing/2014/main" id="{684093A9-990E-AD39-E40B-DFB096E367AD}"/>
              </a:ext>
            </a:extLst>
          </p:cNvPr>
          <p:cNvSpPr>
            <a:spLocks noGrp="1"/>
          </p:cNvSpPr>
          <p:nvPr>
            <p:ph idx="1"/>
          </p:nvPr>
        </p:nvSpPr>
        <p:spPr>
          <a:xfrm>
            <a:off x="838200" y="1825625"/>
            <a:ext cx="10515600" cy="4667250"/>
          </a:xfrm>
        </p:spPr>
        <p:txBody>
          <a:bodyPr>
            <a:normAutofit/>
          </a:bodyPr>
          <a:lstStyle/>
          <a:p>
            <a:pPr marL="0" indent="0" algn="ctr">
              <a:lnSpc>
                <a:spcPct val="100000"/>
              </a:lnSpc>
              <a:spcBef>
                <a:spcPts val="0"/>
              </a:spcBef>
              <a:buNone/>
            </a:pPr>
            <a:r>
              <a:rPr lang="en-US" sz="3200" b="1" u="sng" dirty="0">
                <a:solidFill>
                  <a:srgbClr val="C00000"/>
                </a:solidFill>
              </a:rPr>
              <a:t>DUE DILIGENCE</a:t>
            </a:r>
          </a:p>
          <a:p>
            <a:pPr>
              <a:lnSpc>
                <a:spcPct val="150000"/>
              </a:lnSpc>
              <a:spcBef>
                <a:spcPts val="0"/>
              </a:spcBef>
              <a:buFont typeface="Wingdings" panose="05000000000000000000" pitchFamily="2" charset="2"/>
              <a:buChar char="§"/>
            </a:pPr>
            <a:r>
              <a:rPr lang="en-US" sz="3200" b="1" dirty="0"/>
              <a:t>Promised Contributions to the JV:</a:t>
            </a:r>
            <a:r>
              <a:rPr lang="en-US" sz="3200" dirty="0"/>
              <a:t>	</a:t>
            </a:r>
          </a:p>
          <a:p>
            <a:pPr marL="0" indent="0">
              <a:lnSpc>
                <a:spcPct val="100000"/>
              </a:lnSpc>
              <a:spcBef>
                <a:spcPts val="0"/>
              </a:spcBef>
              <a:buNone/>
            </a:pPr>
            <a:r>
              <a:rPr lang="en-US" sz="3200" dirty="0"/>
              <a:t>	</a:t>
            </a:r>
            <a:r>
              <a:rPr lang="en-US" sz="3200" b="1" dirty="0"/>
              <a:t>-Does the party have title to the assets promised?</a:t>
            </a:r>
          </a:p>
          <a:p>
            <a:pPr marL="0" indent="0">
              <a:lnSpc>
                <a:spcPct val="100000"/>
              </a:lnSpc>
              <a:spcBef>
                <a:spcPts val="0"/>
              </a:spcBef>
              <a:buNone/>
            </a:pPr>
            <a:r>
              <a:rPr lang="en-US" sz="3200" b="1" dirty="0"/>
              <a:t>	</a:t>
            </a:r>
          </a:p>
          <a:p>
            <a:pPr marL="0" indent="0">
              <a:spcBef>
                <a:spcPts val="0"/>
              </a:spcBef>
              <a:buNone/>
            </a:pPr>
            <a:r>
              <a:rPr lang="en-US" sz="3200" b="1" dirty="0"/>
              <a:t>	-Does the party have the expertise needed?</a:t>
            </a:r>
          </a:p>
          <a:p>
            <a:pPr marL="0" indent="0">
              <a:spcBef>
                <a:spcPts val="0"/>
              </a:spcBef>
              <a:buNone/>
            </a:pPr>
            <a:r>
              <a:rPr lang="en-US" sz="3200" b="1" dirty="0"/>
              <a:t>	</a:t>
            </a:r>
          </a:p>
          <a:p>
            <a:pPr marL="0" indent="0">
              <a:spcBef>
                <a:spcPts val="0"/>
              </a:spcBef>
              <a:buNone/>
            </a:pPr>
            <a:r>
              <a:rPr lang="en-US" sz="3200" b="1" dirty="0"/>
              <a:t>	-If party has committed to make a future capital 	contribution, what are the sources of capital?</a:t>
            </a:r>
          </a:p>
          <a:p>
            <a:pPr marL="0" indent="0">
              <a:buNone/>
            </a:pPr>
            <a:endParaRPr lang="en-US" sz="2200" dirty="0"/>
          </a:p>
          <a:p>
            <a:pPr marL="0" indent="0">
              <a:buNone/>
            </a:pPr>
            <a:endParaRPr lang="en-US" sz="2200" b="1" u="sng" dirty="0"/>
          </a:p>
          <a:p>
            <a:pPr marL="0" indent="0">
              <a:buNone/>
            </a:pPr>
            <a:endParaRPr lang="en-US" sz="2200" b="1" dirty="0"/>
          </a:p>
        </p:txBody>
      </p:sp>
      <p:sp>
        <p:nvSpPr>
          <p:cNvPr id="5" name="Slide Number Placeholder 4">
            <a:extLst>
              <a:ext uri="{FF2B5EF4-FFF2-40B4-BE49-F238E27FC236}">
                <a16:creationId xmlns:a16="http://schemas.microsoft.com/office/drawing/2014/main" id="{C3D9CC30-1D4F-79AD-1182-D306A7B5261B}"/>
              </a:ext>
            </a:extLst>
          </p:cNvPr>
          <p:cNvSpPr>
            <a:spLocks noGrp="1"/>
          </p:cNvSpPr>
          <p:nvPr>
            <p:ph type="sldNum" sz="quarter" idx="12"/>
          </p:nvPr>
        </p:nvSpPr>
        <p:spPr/>
        <p:txBody>
          <a:bodyPr/>
          <a:lstStyle/>
          <a:p>
            <a:fld id="{4BA915EE-10CB-4CF1-8569-6154455DA573}" type="slidenum">
              <a:rPr lang="en-US" smtClean="0"/>
              <a:t>5</a:t>
            </a:fld>
            <a:endParaRPr lang="en-US" dirty="0"/>
          </a:p>
        </p:txBody>
      </p:sp>
    </p:spTree>
    <p:extLst>
      <p:ext uri="{BB962C8B-B14F-4D97-AF65-F5344CB8AC3E}">
        <p14:creationId xmlns:p14="http://schemas.microsoft.com/office/powerpoint/2010/main" val="304212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C8864-68F6-0B1E-D216-83FDBD1D08A8}"/>
              </a:ext>
            </a:extLst>
          </p:cNvPr>
          <p:cNvSpPr>
            <a:spLocks noGrp="1"/>
          </p:cNvSpPr>
          <p:nvPr>
            <p:ph type="title"/>
          </p:nvPr>
        </p:nvSpPr>
        <p:spPr>
          <a:xfrm>
            <a:off x="838200" y="136525"/>
            <a:ext cx="10515600" cy="1554163"/>
          </a:xfrm>
        </p:spPr>
        <p:txBody>
          <a:bodyPr>
            <a:noAutofit/>
          </a:bodyPr>
          <a:lstStyle/>
          <a:p>
            <a:r>
              <a:rPr lang="en-US" sz="5400" b="1" dirty="0">
                <a:solidFill>
                  <a:srgbClr val="C00000"/>
                </a:solidFill>
                <a:latin typeface="+mn-lt"/>
              </a:rPr>
              <a:t>PRE-JOINT VENTURE CONSIDERATIONS</a:t>
            </a:r>
          </a:p>
        </p:txBody>
      </p:sp>
      <p:sp>
        <p:nvSpPr>
          <p:cNvPr id="3" name="Content Placeholder 2">
            <a:extLst>
              <a:ext uri="{FF2B5EF4-FFF2-40B4-BE49-F238E27FC236}">
                <a16:creationId xmlns:a16="http://schemas.microsoft.com/office/drawing/2014/main" id="{588EC81D-DC1A-4EA9-1CD2-596DD703E8CB}"/>
              </a:ext>
            </a:extLst>
          </p:cNvPr>
          <p:cNvSpPr>
            <a:spLocks noGrp="1"/>
          </p:cNvSpPr>
          <p:nvPr>
            <p:ph idx="1"/>
          </p:nvPr>
        </p:nvSpPr>
        <p:spPr>
          <a:xfrm>
            <a:off x="838200" y="1540566"/>
            <a:ext cx="10515600" cy="4815784"/>
          </a:xfrm>
        </p:spPr>
        <p:txBody>
          <a:bodyPr>
            <a:normAutofit lnSpcReduction="10000"/>
          </a:bodyPr>
          <a:lstStyle/>
          <a:p>
            <a:pPr marL="0" indent="0" algn="ctr">
              <a:buNone/>
            </a:pPr>
            <a:endParaRPr lang="en-US" sz="3500" b="1" u="sng" dirty="0">
              <a:solidFill>
                <a:srgbClr val="0070C0"/>
              </a:solidFill>
            </a:endParaRPr>
          </a:p>
          <a:p>
            <a:pPr marL="0" indent="0" algn="ctr">
              <a:buNone/>
            </a:pPr>
            <a:r>
              <a:rPr lang="en-US" sz="3500" b="1" u="sng" dirty="0">
                <a:solidFill>
                  <a:srgbClr val="C00000"/>
                </a:solidFill>
              </a:rPr>
              <a:t>DUE DILIGENCE</a:t>
            </a:r>
          </a:p>
          <a:p>
            <a:pPr>
              <a:lnSpc>
                <a:spcPct val="100000"/>
              </a:lnSpc>
              <a:spcBef>
                <a:spcPts val="0"/>
              </a:spcBef>
            </a:pPr>
            <a:r>
              <a:rPr lang="en-US" sz="2600" b="1" u="sng" dirty="0"/>
              <a:t>Competing Businesses:</a:t>
            </a:r>
          </a:p>
          <a:p>
            <a:pPr marL="0" indent="0">
              <a:lnSpc>
                <a:spcPct val="100000"/>
              </a:lnSpc>
              <a:spcBef>
                <a:spcPts val="0"/>
              </a:spcBef>
              <a:buNone/>
            </a:pPr>
            <a:r>
              <a:rPr lang="en-US" sz="2600" b="1" dirty="0"/>
              <a:t>	-Does the party have duties or obligations to its existing business 	which will potentially deprive the joint venture of opportunities.</a:t>
            </a:r>
          </a:p>
          <a:p>
            <a:pPr marL="0" indent="0">
              <a:lnSpc>
                <a:spcPct val="100000"/>
              </a:lnSpc>
              <a:spcBef>
                <a:spcPts val="0"/>
              </a:spcBef>
              <a:buNone/>
            </a:pPr>
            <a:endParaRPr lang="en-US" sz="2600" b="1" dirty="0"/>
          </a:p>
          <a:p>
            <a:pPr marL="0" indent="0">
              <a:lnSpc>
                <a:spcPct val="100000"/>
              </a:lnSpc>
              <a:spcBef>
                <a:spcPts val="0"/>
              </a:spcBef>
              <a:buNone/>
            </a:pPr>
            <a:r>
              <a:rPr lang="en-US" sz="2600" b="1" dirty="0"/>
              <a:t>	-Are there non-compete or other restriction in place with respect 	to the existing business which will hamper the JV in any way</a:t>
            </a:r>
          </a:p>
          <a:p>
            <a:pPr>
              <a:lnSpc>
                <a:spcPct val="150000"/>
              </a:lnSpc>
              <a:spcBef>
                <a:spcPts val="0"/>
              </a:spcBef>
            </a:pPr>
            <a:r>
              <a:rPr lang="en-US" sz="2600" b="1" u="sng" dirty="0"/>
              <a:t>Existing Loan Documentation:</a:t>
            </a:r>
            <a:r>
              <a:rPr lang="en-US" sz="2600" b="1" dirty="0"/>
              <a:t>	</a:t>
            </a:r>
          </a:p>
          <a:p>
            <a:pPr marL="0" indent="0">
              <a:lnSpc>
                <a:spcPct val="110000"/>
              </a:lnSpc>
              <a:spcBef>
                <a:spcPts val="0"/>
              </a:spcBef>
              <a:buNone/>
            </a:pPr>
            <a:r>
              <a:rPr lang="en-US" sz="2600" b="1" dirty="0"/>
              <a:t>	-Are there negative covenants in loan or other documents limiting 	JV participation.</a:t>
            </a:r>
          </a:p>
          <a:p>
            <a:pPr marL="0" indent="0">
              <a:buNone/>
            </a:pPr>
            <a:endParaRPr lang="en-US" sz="2400" b="1" dirty="0"/>
          </a:p>
        </p:txBody>
      </p:sp>
      <p:sp>
        <p:nvSpPr>
          <p:cNvPr id="5" name="Slide Number Placeholder 4">
            <a:extLst>
              <a:ext uri="{FF2B5EF4-FFF2-40B4-BE49-F238E27FC236}">
                <a16:creationId xmlns:a16="http://schemas.microsoft.com/office/drawing/2014/main" id="{6B01A9D8-D7BD-F61F-3041-A3CB0877BD95}"/>
              </a:ext>
            </a:extLst>
          </p:cNvPr>
          <p:cNvSpPr>
            <a:spLocks noGrp="1"/>
          </p:cNvSpPr>
          <p:nvPr>
            <p:ph type="sldNum" sz="quarter" idx="12"/>
          </p:nvPr>
        </p:nvSpPr>
        <p:spPr/>
        <p:txBody>
          <a:bodyPr/>
          <a:lstStyle/>
          <a:p>
            <a:fld id="{4BA915EE-10CB-4CF1-8569-6154455DA573}" type="slidenum">
              <a:rPr lang="en-US" smtClean="0"/>
              <a:t>6</a:t>
            </a:fld>
            <a:endParaRPr lang="en-US" dirty="0"/>
          </a:p>
        </p:txBody>
      </p:sp>
    </p:spTree>
    <p:extLst>
      <p:ext uri="{BB962C8B-B14F-4D97-AF65-F5344CB8AC3E}">
        <p14:creationId xmlns:p14="http://schemas.microsoft.com/office/powerpoint/2010/main" val="357818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4676" y="604807"/>
            <a:ext cx="10958420" cy="447543"/>
          </a:xfrm>
          <a:prstGeom prst="rect">
            <a:avLst/>
          </a:prstGeom>
        </p:spPr>
        <p:txBody>
          <a:bodyPr vert="horz" wrap="square" lIns="0" tIns="16495" rIns="0" bIns="0" rtlCol="0" anchor="t">
            <a:spAutoFit/>
          </a:bodyPr>
          <a:lstStyle/>
          <a:p>
            <a:pPr marL="12688">
              <a:lnSpc>
                <a:spcPct val="100000"/>
              </a:lnSpc>
              <a:spcBef>
                <a:spcPts val="131"/>
              </a:spcBef>
            </a:pPr>
            <a:r>
              <a:rPr lang="en-US" sz="2800" b="1" spc="15" dirty="0">
                <a:solidFill>
                  <a:srgbClr val="C00000"/>
                </a:solidFill>
              </a:rPr>
              <a:t>Due Diligence</a:t>
            </a:r>
            <a:endParaRPr sz="2800" b="1" spc="15" dirty="0">
              <a:solidFill>
                <a:srgbClr val="C00000"/>
              </a:solidFill>
            </a:endParaRPr>
          </a:p>
        </p:txBody>
      </p:sp>
      <p:sp>
        <p:nvSpPr>
          <p:cNvPr id="13" name="Text Placeholder 12">
            <a:extLst>
              <a:ext uri="{FF2B5EF4-FFF2-40B4-BE49-F238E27FC236}">
                <a16:creationId xmlns:a16="http://schemas.microsoft.com/office/drawing/2014/main" id="{647E6328-078A-3940-9EDC-A7124A386E1E}"/>
              </a:ext>
            </a:extLst>
          </p:cNvPr>
          <p:cNvSpPr>
            <a:spLocks noGrp="1"/>
          </p:cNvSpPr>
          <p:nvPr>
            <p:ph type="body" sz="quarter" idx="13"/>
          </p:nvPr>
        </p:nvSpPr>
        <p:spPr/>
        <p:txBody>
          <a:bodyPr/>
          <a:lstStyle/>
          <a:p>
            <a:r>
              <a:rPr lang="en-US" dirty="0"/>
              <a:t>Essential to identifying assets, liabilities, and operational needs </a:t>
            </a:r>
          </a:p>
          <a:p>
            <a:endParaRPr lang="en-US" dirty="0"/>
          </a:p>
          <a:p>
            <a:endParaRPr lang="en-US" dirty="0"/>
          </a:p>
          <a:p>
            <a:endParaRPr lang="en-US" dirty="0"/>
          </a:p>
          <a:p>
            <a:endParaRPr lang="en-US" dirty="0"/>
          </a:p>
        </p:txBody>
      </p:sp>
      <p:sp>
        <p:nvSpPr>
          <p:cNvPr id="3" name="object 3"/>
          <p:cNvSpPr txBox="1"/>
          <p:nvPr/>
        </p:nvSpPr>
        <p:spPr>
          <a:xfrm>
            <a:off x="614676" y="1380522"/>
            <a:ext cx="10340962" cy="413480"/>
          </a:xfrm>
          <a:prstGeom prst="rect">
            <a:avLst/>
          </a:prstGeom>
        </p:spPr>
        <p:txBody>
          <a:bodyPr vert="horz" wrap="square" lIns="0" tIns="171292" rIns="0" bIns="0" rtlCol="0">
            <a:spAutoFit/>
          </a:bodyPr>
          <a:lstStyle/>
          <a:p>
            <a:pPr marL="12688" marR="5075">
              <a:lnSpc>
                <a:spcPct val="101000"/>
              </a:lnSpc>
              <a:spcBef>
                <a:spcPts val="825"/>
              </a:spcBef>
            </a:pPr>
            <a:r>
              <a:rPr lang="en-US" sz="1599" spc="-20" dirty="0">
                <a:cs typeface="Arial"/>
              </a:rPr>
              <a:t> </a:t>
            </a:r>
          </a:p>
        </p:txBody>
      </p:sp>
      <p:graphicFrame>
        <p:nvGraphicFramePr>
          <p:cNvPr id="16" name="Table 15">
            <a:extLst>
              <a:ext uri="{FF2B5EF4-FFF2-40B4-BE49-F238E27FC236}">
                <a16:creationId xmlns:a16="http://schemas.microsoft.com/office/drawing/2014/main" id="{3B117BE5-E13F-3441-AA6A-A048DC9C46D8}"/>
              </a:ext>
            </a:extLst>
          </p:cNvPr>
          <p:cNvGraphicFramePr>
            <a:graphicFrameLocks noGrp="1"/>
          </p:cNvGraphicFramePr>
          <p:nvPr>
            <p:extLst>
              <p:ext uri="{D42A27DB-BD31-4B8C-83A1-F6EECF244321}">
                <p14:modId xmlns:p14="http://schemas.microsoft.com/office/powerpoint/2010/main" val="355290733"/>
              </p:ext>
            </p:extLst>
          </p:nvPr>
        </p:nvGraphicFramePr>
        <p:xfrm>
          <a:off x="614679" y="1370945"/>
          <a:ext cx="10967952" cy="5227096"/>
        </p:xfrm>
        <a:graphic>
          <a:graphicData uri="http://schemas.openxmlformats.org/drawingml/2006/table">
            <a:tbl>
              <a:tblPr firstRow="1" bandRow="1">
                <a:tableStyleId>{F5AB1C69-6EDB-4FF4-983F-18BD219EF322}</a:tableStyleId>
              </a:tblPr>
              <a:tblGrid>
                <a:gridCol w="3655984">
                  <a:extLst>
                    <a:ext uri="{9D8B030D-6E8A-4147-A177-3AD203B41FA5}">
                      <a16:colId xmlns:a16="http://schemas.microsoft.com/office/drawing/2014/main" val="1391232355"/>
                    </a:ext>
                  </a:extLst>
                </a:gridCol>
                <a:gridCol w="3655984">
                  <a:extLst>
                    <a:ext uri="{9D8B030D-6E8A-4147-A177-3AD203B41FA5}">
                      <a16:colId xmlns:a16="http://schemas.microsoft.com/office/drawing/2014/main" val="631514201"/>
                    </a:ext>
                  </a:extLst>
                </a:gridCol>
                <a:gridCol w="3655984">
                  <a:extLst>
                    <a:ext uri="{9D8B030D-6E8A-4147-A177-3AD203B41FA5}">
                      <a16:colId xmlns:a16="http://schemas.microsoft.com/office/drawing/2014/main" val="3604427719"/>
                    </a:ext>
                  </a:extLst>
                </a:gridCol>
              </a:tblGrid>
              <a:tr h="609036">
                <a:tc>
                  <a:txBody>
                    <a:bodyPr/>
                    <a:lstStyle/>
                    <a:p>
                      <a:pPr algn="ctr"/>
                      <a:r>
                        <a:rPr lang="en-US" sz="1600" dirty="0">
                          <a:solidFill>
                            <a:schemeClr val="bg1"/>
                          </a:solidFill>
                        </a:rPr>
                        <a:t>PURPOSE</a:t>
                      </a:r>
                    </a:p>
                  </a:txBody>
                  <a:tcPr marL="121807" marR="121807" marT="60904" marB="60904">
                    <a:solidFill>
                      <a:schemeClr val="accent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dirty="0"/>
                        <a:t>JV TRANSACTION </a:t>
                      </a:r>
                      <a:br>
                        <a:rPr lang="en-US" sz="1600" dirty="0"/>
                      </a:br>
                      <a:r>
                        <a:rPr lang="en-US" sz="1600" dirty="0"/>
                        <a:t>SPECIFIC ISSUES</a:t>
                      </a:r>
                    </a:p>
                  </a:txBody>
                  <a:tcPr marL="121807" marR="121807" marT="60904" marB="60904">
                    <a:solidFill>
                      <a:schemeClr val="accent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GENERAL CONSIDERATIONS</a:t>
                      </a:r>
                    </a:p>
                  </a:txBody>
                  <a:tcPr marL="121807" marR="121807" marT="60904" marB="60904">
                    <a:solidFill>
                      <a:schemeClr val="accent2"/>
                    </a:solidFill>
                  </a:tcPr>
                </a:tc>
                <a:extLst>
                  <a:ext uri="{0D108BD9-81ED-4DB2-BD59-A6C34878D82A}">
                    <a16:rowId xmlns:a16="http://schemas.microsoft.com/office/drawing/2014/main" val="1279681810"/>
                  </a:ext>
                </a:extLst>
              </a:tr>
              <a:tr h="4240963">
                <a:tc>
                  <a:txBody>
                    <a:bodyPr/>
                    <a:lstStyle/>
                    <a:p>
                      <a:pPr marL="171450" indent="-171450">
                        <a:lnSpc>
                          <a:spcPct val="100000"/>
                        </a:lnSpc>
                        <a:spcAft>
                          <a:spcPts val="600"/>
                        </a:spcAft>
                        <a:buFont typeface="Arial" panose="020B0604020202020204" pitchFamily="34" charset="0"/>
                        <a:buChar char="•"/>
                      </a:pPr>
                      <a:r>
                        <a:rPr lang="en-US" sz="1800" b="1" dirty="0"/>
                        <a:t>Due diligence is specific to the purpose and scope of the JV</a:t>
                      </a:r>
                    </a:p>
                    <a:p>
                      <a:pPr marL="171450" indent="-171450">
                        <a:lnSpc>
                          <a:spcPct val="100000"/>
                        </a:lnSpc>
                        <a:spcAft>
                          <a:spcPts val="600"/>
                        </a:spcAft>
                        <a:buFont typeface="Arial" panose="020B0604020202020204" pitchFamily="34" charset="0"/>
                        <a:buChar char="•"/>
                      </a:pPr>
                      <a:r>
                        <a:rPr lang="en-US" sz="1800" b="1" dirty="0"/>
                        <a:t>Determine value of participant contributions</a:t>
                      </a:r>
                    </a:p>
                    <a:p>
                      <a:pPr marL="171450" indent="-171450">
                        <a:lnSpc>
                          <a:spcPct val="100000"/>
                        </a:lnSpc>
                        <a:spcAft>
                          <a:spcPts val="600"/>
                        </a:spcAft>
                        <a:buFont typeface="Arial" panose="020B0604020202020204" pitchFamily="34" charset="0"/>
                        <a:buChar char="•"/>
                      </a:pPr>
                      <a:r>
                        <a:rPr lang="en-US" sz="1800" b="1" dirty="0"/>
                        <a:t>Quantify business risk and issues that impact value or JV purpose</a:t>
                      </a:r>
                    </a:p>
                    <a:p>
                      <a:pPr marL="171450" indent="-171450">
                        <a:lnSpc>
                          <a:spcPct val="100000"/>
                        </a:lnSpc>
                        <a:spcAft>
                          <a:spcPts val="600"/>
                        </a:spcAft>
                        <a:buFont typeface="Arial" panose="020B0604020202020204" pitchFamily="34" charset="0"/>
                        <a:buChar char="•"/>
                      </a:pPr>
                      <a:r>
                        <a:rPr lang="en-US" sz="1800" b="1" dirty="0"/>
                        <a:t>Identify required regulatory and third-party notices/consents/ approvals</a:t>
                      </a:r>
                    </a:p>
                    <a:p>
                      <a:pPr marL="171450" indent="-171450">
                        <a:lnSpc>
                          <a:spcPct val="100000"/>
                        </a:lnSpc>
                        <a:spcAft>
                          <a:spcPts val="600"/>
                        </a:spcAft>
                        <a:buFont typeface="Arial" panose="020B0604020202020204" pitchFamily="34" charset="0"/>
                        <a:buChar char="•"/>
                      </a:pPr>
                      <a:r>
                        <a:rPr lang="en-US" sz="1800" b="1" dirty="0"/>
                        <a:t>Discover red flag issues (i.e., potential successor liability concerns) </a:t>
                      </a:r>
                    </a:p>
                    <a:p>
                      <a:pPr marL="171450" indent="-171450">
                        <a:lnSpc>
                          <a:spcPct val="100000"/>
                        </a:lnSpc>
                        <a:buFont typeface="Arial" panose="020B0604020202020204" pitchFamily="34" charset="0"/>
                        <a:buChar char="•"/>
                      </a:pPr>
                      <a:r>
                        <a:rPr lang="en-US" sz="1800" b="1" dirty="0"/>
                        <a:t>Confirm ownership and transferability of contributed assets </a:t>
                      </a:r>
                    </a:p>
                  </a:txBody>
                  <a:tcPr marL="121807" marR="121807" marT="60904" marB="60904"/>
                </a:tc>
                <a:tc>
                  <a:txBody>
                    <a:bodyPr/>
                    <a:lstStyle/>
                    <a:p>
                      <a:pPr marL="171450" marR="70485" indent="-171450" algn="l">
                        <a:lnSpc>
                          <a:spcPct val="100000"/>
                        </a:lnSpc>
                        <a:spcBef>
                          <a:spcPts val="0"/>
                        </a:spcBef>
                        <a:spcAft>
                          <a:spcPts val="600"/>
                        </a:spcAft>
                        <a:buFont typeface="Arial" panose="020B0604020202020204" pitchFamily="34" charset="0"/>
                        <a:buChar char="•"/>
                        <a:tabLst>
                          <a:tab pos="114935" algn="l"/>
                        </a:tabLst>
                      </a:pPr>
                      <a:r>
                        <a:rPr lang="en-US" sz="1800" b="1" spc="35" dirty="0">
                          <a:latin typeface="+mn-lt"/>
                          <a:cs typeface="Arial"/>
                        </a:rPr>
                        <a:t>Contract assignability</a:t>
                      </a:r>
                    </a:p>
                    <a:p>
                      <a:pPr marL="171450" marR="70485" indent="-171450" algn="l">
                        <a:lnSpc>
                          <a:spcPct val="100000"/>
                        </a:lnSpc>
                        <a:spcBef>
                          <a:spcPts val="0"/>
                        </a:spcBef>
                        <a:spcAft>
                          <a:spcPts val="600"/>
                        </a:spcAft>
                        <a:buFont typeface="Arial" panose="020B0604020202020204" pitchFamily="34" charset="0"/>
                        <a:buChar char="•"/>
                        <a:tabLst>
                          <a:tab pos="114935" algn="l"/>
                        </a:tabLst>
                      </a:pPr>
                      <a:r>
                        <a:rPr lang="en-US" sz="1800" b="1" spc="35" dirty="0">
                          <a:latin typeface="+mn-lt"/>
                          <a:cs typeface="Arial"/>
                        </a:rPr>
                        <a:t>Encumbrances</a:t>
                      </a:r>
                    </a:p>
                    <a:p>
                      <a:pPr marL="171450" marR="70485" indent="-171450" algn="l">
                        <a:lnSpc>
                          <a:spcPct val="100000"/>
                        </a:lnSpc>
                        <a:spcBef>
                          <a:spcPts val="0"/>
                        </a:spcBef>
                        <a:spcAft>
                          <a:spcPts val="600"/>
                        </a:spcAft>
                        <a:buFont typeface="Arial" panose="020B0604020202020204" pitchFamily="34" charset="0"/>
                        <a:buChar char="•"/>
                        <a:tabLst>
                          <a:tab pos="114935" algn="l"/>
                        </a:tabLst>
                      </a:pPr>
                      <a:r>
                        <a:rPr lang="en-US" sz="1800" b="1" spc="35" dirty="0">
                          <a:latin typeface="+mn-lt"/>
                          <a:cs typeface="Arial"/>
                        </a:rPr>
                        <a:t>Identifying contributed assets and need for shared/leased services</a:t>
                      </a:r>
                    </a:p>
                    <a:p>
                      <a:pPr marL="171450" marR="70485" indent="-171450" algn="l">
                        <a:lnSpc>
                          <a:spcPct val="100000"/>
                        </a:lnSpc>
                        <a:spcBef>
                          <a:spcPts val="0"/>
                        </a:spcBef>
                        <a:spcAft>
                          <a:spcPts val="600"/>
                        </a:spcAft>
                        <a:buFont typeface="Arial" panose="020B0604020202020204" pitchFamily="34" charset="0"/>
                        <a:buChar char="•"/>
                        <a:tabLst>
                          <a:tab pos="114935" algn="l"/>
                        </a:tabLst>
                      </a:pPr>
                      <a:r>
                        <a:rPr lang="en-US" sz="1800" b="1" spc="35" dirty="0">
                          <a:latin typeface="+mn-lt"/>
                          <a:cs typeface="Arial"/>
                        </a:rPr>
                        <a:t>Potential tax implications of JV structure</a:t>
                      </a:r>
                    </a:p>
                    <a:p>
                      <a:pPr marL="171450" marR="70485" indent="-171450" algn="l">
                        <a:lnSpc>
                          <a:spcPct val="100000"/>
                        </a:lnSpc>
                        <a:spcBef>
                          <a:spcPts val="0"/>
                        </a:spcBef>
                        <a:spcAft>
                          <a:spcPts val="600"/>
                        </a:spcAft>
                        <a:buFont typeface="Arial" panose="020B0604020202020204" pitchFamily="34" charset="0"/>
                        <a:buChar char="•"/>
                        <a:tabLst>
                          <a:tab pos="114935" algn="l"/>
                        </a:tabLst>
                      </a:pPr>
                      <a:r>
                        <a:rPr lang="en-US" sz="1800" b="1" spc="35" dirty="0">
                          <a:latin typeface="+mn-lt"/>
                          <a:cs typeface="Arial"/>
                        </a:rPr>
                        <a:t>Level of detail to asset and liability listings</a:t>
                      </a:r>
                    </a:p>
                    <a:p>
                      <a:pPr marL="171450" marR="70485" indent="-171450" algn="l">
                        <a:lnSpc>
                          <a:spcPct val="100000"/>
                        </a:lnSpc>
                        <a:spcBef>
                          <a:spcPts val="0"/>
                        </a:spcBef>
                        <a:spcAft>
                          <a:spcPts val="600"/>
                        </a:spcAft>
                        <a:buFont typeface="Arial" panose="020B0604020202020204" pitchFamily="34" charset="0"/>
                        <a:buChar char="•"/>
                        <a:tabLst>
                          <a:tab pos="114935" algn="l"/>
                        </a:tabLst>
                      </a:pPr>
                      <a:r>
                        <a:rPr lang="en-US" sz="1800" b="1" spc="35" dirty="0">
                          <a:latin typeface="+mn-lt"/>
                          <a:cs typeface="Arial"/>
                        </a:rPr>
                        <a:t>Clearly understand the business objective and verify JV will satisfy that strategic objective</a:t>
                      </a:r>
                    </a:p>
                    <a:p>
                      <a:pPr marL="171450" marR="70485" indent="-171450" algn="l">
                        <a:lnSpc>
                          <a:spcPct val="100000"/>
                        </a:lnSpc>
                        <a:spcBef>
                          <a:spcPts val="0"/>
                        </a:spcBef>
                        <a:spcAft>
                          <a:spcPts val="600"/>
                        </a:spcAft>
                        <a:buFont typeface="Arial" panose="020B0604020202020204" pitchFamily="34" charset="0"/>
                        <a:buChar char="•"/>
                        <a:tabLst>
                          <a:tab pos="114935" algn="l"/>
                        </a:tabLst>
                      </a:pPr>
                      <a:r>
                        <a:rPr lang="en-US" sz="1800" b="1" spc="35" dirty="0">
                          <a:latin typeface="+mn-lt"/>
                          <a:cs typeface="Arial"/>
                        </a:rPr>
                        <a:t>Consider mechanics to exit JV</a:t>
                      </a:r>
                    </a:p>
                  </a:txBody>
                  <a:tcPr marL="121807" marR="121807" marT="60904" marB="60904"/>
                </a:tc>
                <a:tc>
                  <a:txBody>
                    <a:bodyPr/>
                    <a:lstStyle/>
                    <a:p>
                      <a:pPr marL="127000" indent="-114300">
                        <a:lnSpc>
                          <a:spcPct val="100000"/>
                        </a:lnSpc>
                        <a:spcBef>
                          <a:spcPts val="125"/>
                        </a:spcBef>
                        <a:spcAft>
                          <a:spcPts val="600"/>
                        </a:spcAft>
                        <a:buChar char="•"/>
                        <a:tabLst>
                          <a:tab pos="127000" algn="l"/>
                        </a:tabLst>
                      </a:pPr>
                      <a:r>
                        <a:rPr lang="en-US" sz="1800" b="1" dirty="0">
                          <a:latin typeface="+mn-lt"/>
                          <a:cs typeface="Arial"/>
                        </a:rPr>
                        <a:t>Logistics and workstreams (i.e., scope, timing, cost sensitivity)</a:t>
                      </a:r>
                    </a:p>
                    <a:p>
                      <a:pPr marL="127000" indent="-114300">
                        <a:lnSpc>
                          <a:spcPct val="100000"/>
                        </a:lnSpc>
                        <a:spcBef>
                          <a:spcPts val="125"/>
                        </a:spcBef>
                        <a:spcAft>
                          <a:spcPts val="600"/>
                        </a:spcAft>
                        <a:buChar char="•"/>
                        <a:tabLst>
                          <a:tab pos="127000" algn="l"/>
                        </a:tabLst>
                      </a:pPr>
                      <a:r>
                        <a:rPr lang="en-US" sz="1800" b="1" dirty="0">
                          <a:latin typeface="+mn-lt"/>
                          <a:cs typeface="Arial"/>
                        </a:rPr>
                        <a:t>Scope of due diligence </a:t>
                      </a:r>
                    </a:p>
                    <a:p>
                      <a:pPr marL="127000" indent="-114300">
                        <a:lnSpc>
                          <a:spcPct val="100000"/>
                        </a:lnSpc>
                        <a:spcBef>
                          <a:spcPts val="125"/>
                        </a:spcBef>
                        <a:spcAft>
                          <a:spcPts val="600"/>
                        </a:spcAft>
                        <a:buChar char="•"/>
                        <a:tabLst>
                          <a:tab pos="127000" algn="l"/>
                        </a:tabLst>
                      </a:pPr>
                      <a:r>
                        <a:rPr lang="en-US" sz="1800" b="1" dirty="0">
                          <a:latin typeface="+mn-lt"/>
                          <a:cs typeface="Arial"/>
                        </a:rPr>
                        <a:t>Format of deliverables and privilege issues </a:t>
                      </a:r>
                    </a:p>
                    <a:p>
                      <a:pPr marL="127000" indent="-114300">
                        <a:lnSpc>
                          <a:spcPct val="100000"/>
                        </a:lnSpc>
                        <a:spcBef>
                          <a:spcPts val="125"/>
                        </a:spcBef>
                        <a:spcAft>
                          <a:spcPts val="600"/>
                        </a:spcAft>
                        <a:buChar char="•"/>
                        <a:tabLst>
                          <a:tab pos="127000" algn="l"/>
                        </a:tabLst>
                      </a:pPr>
                      <a:r>
                        <a:rPr lang="en-US" sz="1800" b="1" dirty="0">
                          <a:latin typeface="+mn-lt"/>
                          <a:cs typeface="Arial"/>
                        </a:rPr>
                        <a:t>Updates to schedules between signing and closing (if applicable in the principal JV agreement)</a:t>
                      </a:r>
                    </a:p>
                    <a:p>
                      <a:pPr marL="127000" indent="-114300">
                        <a:lnSpc>
                          <a:spcPct val="100000"/>
                        </a:lnSpc>
                        <a:spcBef>
                          <a:spcPts val="125"/>
                        </a:spcBef>
                        <a:spcAft>
                          <a:spcPts val="600"/>
                        </a:spcAft>
                        <a:buChar char="•"/>
                        <a:tabLst>
                          <a:tab pos="127000" algn="l"/>
                        </a:tabLst>
                      </a:pPr>
                      <a:r>
                        <a:rPr lang="en-US" sz="1800" b="1" dirty="0">
                          <a:latin typeface="+mn-lt"/>
                          <a:cs typeface="Arial"/>
                        </a:rPr>
                        <a:t>Ancillaries needed for operating the JV after its formation</a:t>
                      </a:r>
                    </a:p>
                    <a:p>
                      <a:pPr marL="127000" indent="-114300">
                        <a:lnSpc>
                          <a:spcPct val="100000"/>
                        </a:lnSpc>
                        <a:spcBef>
                          <a:spcPts val="125"/>
                        </a:spcBef>
                        <a:spcAft>
                          <a:spcPts val="600"/>
                        </a:spcAft>
                        <a:buChar char="•"/>
                        <a:tabLst>
                          <a:tab pos="127000" algn="l"/>
                        </a:tabLst>
                      </a:pPr>
                      <a:r>
                        <a:rPr lang="en-US" sz="1800" b="1" dirty="0">
                          <a:latin typeface="+mn-lt"/>
                          <a:cs typeface="Arial"/>
                        </a:rPr>
                        <a:t>Accounting and tax matters </a:t>
                      </a:r>
                    </a:p>
                    <a:p>
                      <a:pPr marL="12700" indent="0">
                        <a:lnSpc>
                          <a:spcPct val="100000"/>
                        </a:lnSpc>
                        <a:spcBef>
                          <a:spcPts val="125"/>
                        </a:spcBef>
                        <a:spcAft>
                          <a:spcPts val="600"/>
                        </a:spcAft>
                        <a:buNone/>
                        <a:tabLst>
                          <a:tab pos="127000" algn="l"/>
                        </a:tabLst>
                      </a:pPr>
                      <a:endParaRPr lang="en-US" sz="1600" b="1" dirty="0">
                        <a:latin typeface="+mn-lt"/>
                        <a:cs typeface="Arial"/>
                      </a:endParaRPr>
                    </a:p>
                    <a:p>
                      <a:pPr marL="12700" indent="0">
                        <a:lnSpc>
                          <a:spcPct val="100000"/>
                        </a:lnSpc>
                        <a:spcBef>
                          <a:spcPts val="125"/>
                        </a:spcBef>
                        <a:spcAft>
                          <a:spcPts val="600"/>
                        </a:spcAft>
                        <a:buNone/>
                        <a:tabLst>
                          <a:tab pos="127000" algn="l"/>
                        </a:tabLst>
                      </a:pPr>
                      <a:endParaRPr lang="en-US" sz="1600" b="1" dirty="0">
                        <a:latin typeface="+mn-lt"/>
                        <a:cs typeface="Arial"/>
                      </a:endParaRPr>
                    </a:p>
                  </a:txBody>
                  <a:tcPr marL="121807" marR="121807" marT="60904" marB="60904"/>
                </a:tc>
                <a:extLst>
                  <a:ext uri="{0D108BD9-81ED-4DB2-BD59-A6C34878D82A}">
                    <a16:rowId xmlns:a16="http://schemas.microsoft.com/office/drawing/2014/main" val="3517191985"/>
                  </a:ext>
                </a:extLst>
              </a:tr>
            </a:tbl>
          </a:graphicData>
        </a:graphic>
      </p:graphicFrame>
      <p:sp>
        <p:nvSpPr>
          <p:cNvPr id="5" name="Slide Number Placeholder 4">
            <a:extLst>
              <a:ext uri="{FF2B5EF4-FFF2-40B4-BE49-F238E27FC236}">
                <a16:creationId xmlns:a16="http://schemas.microsoft.com/office/drawing/2014/main" id="{EC2EB2C2-8D23-9A13-295B-72B818CD1127}"/>
              </a:ext>
            </a:extLst>
          </p:cNvPr>
          <p:cNvSpPr>
            <a:spLocks noGrp="1"/>
          </p:cNvSpPr>
          <p:nvPr>
            <p:ph type="sldNum" sz="quarter" idx="10"/>
          </p:nvPr>
        </p:nvSpPr>
        <p:spPr/>
        <p:txBody>
          <a:bodyPr/>
          <a:lstStyle/>
          <a:p>
            <a:fld id="{D41FAE98-9FDA-8740-8F93-1E3A00396EB1}" type="slidenum">
              <a:rPr lang="en-US" smtClean="0"/>
              <a:pPr/>
              <a:t>7</a:t>
            </a:fld>
            <a:endParaRPr lang="en-US" dirty="0"/>
          </a:p>
        </p:txBody>
      </p:sp>
    </p:spTree>
    <p:extLst>
      <p:ext uri="{BB962C8B-B14F-4D97-AF65-F5344CB8AC3E}">
        <p14:creationId xmlns:p14="http://schemas.microsoft.com/office/powerpoint/2010/main" val="88364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B5C2-84B9-9012-D106-C747EFCE65C4}"/>
              </a:ext>
            </a:extLst>
          </p:cNvPr>
          <p:cNvSpPr>
            <a:spLocks noGrp="1"/>
          </p:cNvSpPr>
          <p:nvPr>
            <p:ph type="title"/>
          </p:nvPr>
        </p:nvSpPr>
        <p:spPr/>
        <p:txBody>
          <a:bodyPr>
            <a:normAutofit/>
          </a:bodyPr>
          <a:lstStyle/>
          <a:p>
            <a:r>
              <a:rPr lang="en-US" sz="5400" b="1" dirty="0">
                <a:latin typeface="+mn-lt"/>
              </a:rPr>
              <a:t>PRELIMINARY AGREEMENTS</a:t>
            </a:r>
          </a:p>
        </p:txBody>
      </p:sp>
      <p:sp>
        <p:nvSpPr>
          <p:cNvPr id="3" name="Content Placeholder 2">
            <a:extLst>
              <a:ext uri="{FF2B5EF4-FFF2-40B4-BE49-F238E27FC236}">
                <a16:creationId xmlns:a16="http://schemas.microsoft.com/office/drawing/2014/main" id="{06518083-1FC3-0B8B-5382-AF2DE3C03FA5}"/>
              </a:ext>
            </a:extLst>
          </p:cNvPr>
          <p:cNvSpPr>
            <a:spLocks noGrp="1"/>
          </p:cNvSpPr>
          <p:nvPr>
            <p:ph idx="1"/>
          </p:nvPr>
        </p:nvSpPr>
        <p:spPr>
          <a:xfrm>
            <a:off x="838200" y="1329179"/>
            <a:ext cx="10515600" cy="4847784"/>
          </a:xfrm>
        </p:spPr>
        <p:txBody>
          <a:bodyPr>
            <a:normAutofit fontScale="92500" lnSpcReduction="20000"/>
          </a:bodyPr>
          <a:lstStyle/>
          <a:p>
            <a:pPr marL="0" indent="0" algn="ctr">
              <a:buNone/>
            </a:pPr>
            <a:endParaRPr lang="en-US" sz="2400" b="1" u="sng" dirty="0">
              <a:solidFill>
                <a:srgbClr val="FF0000"/>
              </a:solidFill>
            </a:endParaRPr>
          </a:p>
          <a:p>
            <a:pPr>
              <a:lnSpc>
                <a:spcPct val="100000"/>
              </a:lnSpc>
              <a:spcBef>
                <a:spcPts val="0"/>
              </a:spcBef>
            </a:pPr>
            <a:r>
              <a:rPr lang="en-US" sz="2600" b="1" u="sng" dirty="0"/>
              <a:t>Letters of Intent (LOI) or Term Sheets:</a:t>
            </a:r>
          </a:p>
          <a:p>
            <a:pPr marL="0" indent="0">
              <a:lnSpc>
                <a:spcPct val="100000"/>
              </a:lnSpc>
              <a:spcBef>
                <a:spcPts val="0"/>
              </a:spcBef>
              <a:buNone/>
            </a:pPr>
            <a:r>
              <a:rPr lang="en-US" sz="2600" b="1" dirty="0"/>
              <a:t>	</a:t>
            </a:r>
          </a:p>
          <a:p>
            <a:pPr marL="0" indent="0">
              <a:lnSpc>
                <a:spcPct val="100000"/>
              </a:lnSpc>
              <a:spcBef>
                <a:spcPts val="0"/>
              </a:spcBef>
              <a:buNone/>
            </a:pPr>
            <a:r>
              <a:rPr lang="en-US" sz="2600" b="1" dirty="0"/>
              <a:t>	-</a:t>
            </a:r>
            <a:r>
              <a:rPr lang="en-US" sz="2600" b="1" dirty="0">
                <a:solidFill>
                  <a:srgbClr val="212121"/>
                </a:solidFill>
              </a:rPr>
              <a:t>Used to establish a common understanding of the basic terms of the 	transaction and to facilitate negotiations. Sets for</a:t>
            </a:r>
            <a:r>
              <a:rPr lang="en-US" sz="2600" b="1" i="0" dirty="0">
                <a:solidFill>
                  <a:srgbClr val="212121"/>
                </a:solidFill>
                <a:effectLst/>
              </a:rPr>
              <a:t>th important terms of 	the proposed joint venture. It is often one of the first documents prepared 	in connection with a transaction, before a full-fledged legal, tax, and 	accounting due diligence investigation commences, and before time</a:t>
            </a:r>
          </a:p>
          <a:p>
            <a:pPr marL="0" indent="0">
              <a:lnSpc>
                <a:spcPct val="100000"/>
              </a:lnSpc>
              <a:spcBef>
                <a:spcPts val="0"/>
              </a:spcBef>
              <a:buNone/>
            </a:pPr>
            <a:r>
              <a:rPr lang="en-US" sz="2600" b="1" i="0" dirty="0">
                <a:solidFill>
                  <a:srgbClr val="212121"/>
                </a:solidFill>
                <a:effectLst/>
              </a:rPr>
              <a:t>	intensive and costly drafting of definitive documents begins</a:t>
            </a:r>
            <a:r>
              <a:rPr lang="en-US" sz="2600" b="1" i="0" dirty="0">
                <a:solidFill>
                  <a:srgbClr val="212121"/>
                </a:solidFill>
                <a:effectLst/>
                <a:latin typeface="verdana" panose="020B0604030504040204" pitchFamily="34" charset="0"/>
              </a:rPr>
              <a:t>.</a:t>
            </a:r>
            <a:r>
              <a:rPr lang="en-US" sz="2600" b="1" dirty="0">
                <a:solidFill>
                  <a:srgbClr val="212121"/>
                </a:solidFill>
              </a:rPr>
              <a:t>        </a:t>
            </a:r>
          </a:p>
          <a:p>
            <a:pPr fontAlgn="base"/>
            <a:r>
              <a:rPr lang="en-US" sz="2600" b="1" u="sng" dirty="0">
                <a:solidFill>
                  <a:srgbClr val="212121"/>
                </a:solidFill>
              </a:rPr>
              <a:t>Key benefits of an LOI or Term Sheet:</a:t>
            </a:r>
          </a:p>
          <a:p>
            <a:pPr marL="0" indent="0" fontAlgn="base">
              <a:buNone/>
            </a:pPr>
            <a:r>
              <a:rPr lang="en-US" sz="2600" b="1" dirty="0">
                <a:solidFill>
                  <a:srgbClr val="212121"/>
                </a:solidFill>
              </a:rPr>
              <a:t>	</a:t>
            </a:r>
          </a:p>
          <a:p>
            <a:pPr marL="0" indent="0" fontAlgn="base">
              <a:buNone/>
            </a:pPr>
            <a:r>
              <a:rPr lang="en-US" sz="2600" b="1" dirty="0">
                <a:solidFill>
                  <a:srgbClr val="212121"/>
                </a:solidFill>
              </a:rPr>
              <a:t>	-</a:t>
            </a:r>
            <a:r>
              <a:rPr lang="en-US" sz="2600" b="1" i="0" dirty="0">
                <a:solidFill>
                  <a:srgbClr val="212121"/>
                </a:solidFill>
                <a:effectLst/>
              </a:rPr>
              <a:t>Defines key terms and facilitates negotiations, expedites the drafting 	process, identifies potential deal-breaking issues, measures good 	faith, secure financing</a:t>
            </a:r>
            <a:r>
              <a:rPr lang="en-US" sz="2600" b="1" dirty="0">
                <a:solidFill>
                  <a:srgbClr val="212121"/>
                </a:solidFill>
              </a:rPr>
              <a:t>, e</a:t>
            </a:r>
            <a:r>
              <a:rPr lang="en-US" sz="2600" b="1" i="0" dirty="0">
                <a:solidFill>
                  <a:srgbClr val="212121"/>
                </a:solidFill>
                <a:effectLst/>
              </a:rPr>
              <a:t>xpedite regulatory waiting periods, focuses the 	due diligence process, and improves deal certainty. </a:t>
            </a:r>
            <a:endParaRPr lang="en-US" sz="2600" b="1" dirty="0"/>
          </a:p>
        </p:txBody>
      </p:sp>
      <p:sp>
        <p:nvSpPr>
          <p:cNvPr id="5" name="Slide Number Placeholder 4">
            <a:extLst>
              <a:ext uri="{FF2B5EF4-FFF2-40B4-BE49-F238E27FC236}">
                <a16:creationId xmlns:a16="http://schemas.microsoft.com/office/drawing/2014/main" id="{BF9B0D85-7B68-31E7-84BA-C9F983179736}"/>
              </a:ext>
            </a:extLst>
          </p:cNvPr>
          <p:cNvSpPr>
            <a:spLocks noGrp="1"/>
          </p:cNvSpPr>
          <p:nvPr>
            <p:ph type="sldNum" sz="quarter" idx="12"/>
          </p:nvPr>
        </p:nvSpPr>
        <p:spPr/>
        <p:txBody>
          <a:bodyPr/>
          <a:lstStyle/>
          <a:p>
            <a:fld id="{4BA915EE-10CB-4CF1-8569-6154455DA573}" type="slidenum">
              <a:rPr lang="en-US" smtClean="0"/>
              <a:t>8</a:t>
            </a:fld>
            <a:endParaRPr lang="en-US" dirty="0"/>
          </a:p>
        </p:txBody>
      </p:sp>
    </p:spTree>
    <p:extLst>
      <p:ext uri="{BB962C8B-B14F-4D97-AF65-F5344CB8AC3E}">
        <p14:creationId xmlns:p14="http://schemas.microsoft.com/office/powerpoint/2010/main" val="3846063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B5C2-84B9-9012-D106-C747EFCE65C4}"/>
              </a:ext>
            </a:extLst>
          </p:cNvPr>
          <p:cNvSpPr>
            <a:spLocks noGrp="1"/>
          </p:cNvSpPr>
          <p:nvPr>
            <p:ph type="title"/>
          </p:nvPr>
        </p:nvSpPr>
        <p:spPr/>
        <p:txBody>
          <a:bodyPr>
            <a:normAutofit/>
          </a:bodyPr>
          <a:lstStyle/>
          <a:p>
            <a:r>
              <a:rPr lang="en-US" sz="5400" b="1" dirty="0">
                <a:latin typeface="+mn-lt"/>
              </a:rPr>
              <a:t>PRELIMINARY AGREEMENTS</a:t>
            </a:r>
          </a:p>
        </p:txBody>
      </p:sp>
      <p:sp>
        <p:nvSpPr>
          <p:cNvPr id="3" name="Content Placeholder 2">
            <a:extLst>
              <a:ext uri="{FF2B5EF4-FFF2-40B4-BE49-F238E27FC236}">
                <a16:creationId xmlns:a16="http://schemas.microsoft.com/office/drawing/2014/main" id="{06518083-1FC3-0B8B-5382-AF2DE3C03FA5}"/>
              </a:ext>
            </a:extLst>
          </p:cNvPr>
          <p:cNvSpPr>
            <a:spLocks noGrp="1"/>
          </p:cNvSpPr>
          <p:nvPr>
            <p:ph idx="1"/>
          </p:nvPr>
        </p:nvSpPr>
        <p:spPr>
          <a:xfrm>
            <a:off x="838200" y="1508290"/>
            <a:ext cx="10515600" cy="4848060"/>
          </a:xfrm>
        </p:spPr>
        <p:txBody>
          <a:bodyPr>
            <a:normAutofit fontScale="85000" lnSpcReduction="20000"/>
          </a:bodyPr>
          <a:lstStyle/>
          <a:p>
            <a:pPr marL="0" indent="0" algn="ctr">
              <a:buNone/>
            </a:pPr>
            <a:endParaRPr lang="en-US" sz="2400" b="1" u="sng" dirty="0">
              <a:solidFill>
                <a:srgbClr val="FF0000"/>
              </a:solidFill>
            </a:endParaRPr>
          </a:p>
          <a:p>
            <a:pPr>
              <a:lnSpc>
                <a:spcPct val="100000"/>
              </a:lnSpc>
              <a:spcBef>
                <a:spcPts val="0"/>
              </a:spcBef>
            </a:pPr>
            <a:r>
              <a:rPr lang="en-US" sz="2600" b="1" u="sng" dirty="0"/>
              <a:t>Confidentiality Agreement:</a:t>
            </a:r>
          </a:p>
          <a:p>
            <a:pPr marL="0" indent="0">
              <a:lnSpc>
                <a:spcPct val="100000"/>
              </a:lnSpc>
              <a:spcBef>
                <a:spcPts val="0"/>
              </a:spcBef>
              <a:buNone/>
            </a:pPr>
            <a:r>
              <a:rPr lang="en-US" sz="2600" b="1" dirty="0"/>
              <a:t>	</a:t>
            </a:r>
          </a:p>
          <a:p>
            <a:pPr marL="0" indent="0">
              <a:lnSpc>
                <a:spcPct val="100000"/>
              </a:lnSpc>
              <a:spcBef>
                <a:spcPts val="0"/>
              </a:spcBef>
              <a:buNone/>
            </a:pPr>
            <a:r>
              <a:rPr lang="en-US" sz="2600" b="1" dirty="0"/>
              <a:t>	-</a:t>
            </a:r>
            <a:r>
              <a:rPr lang="en-US" sz="2600" b="1" i="0" dirty="0">
                <a:solidFill>
                  <a:srgbClr val="212121"/>
                </a:solidFill>
                <a:effectLst/>
              </a:rPr>
              <a:t>Parties to a potential joint venture will likely exchange confidential or 	proprietary nonpublic business and financial information over the course of 	negotiations. Therefore, it is important to have a confidentiality 	agreement in place early in the transaction process to govern the parties’ 	use a disclosure of such information.</a:t>
            </a:r>
            <a:endParaRPr lang="en-US" sz="2600" b="1" dirty="0"/>
          </a:p>
          <a:p>
            <a:pPr marL="0" indent="0">
              <a:lnSpc>
                <a:spcPct val="100000"/>
              </a:lnSpc>
              <a:spcBef>
                <a:spcPts val="0"/>
              </a:spcBef>
              <a:buNone/>
            </a:pPr>
            <a:endParaRPr lang="en-US" sz="2600" b="1" u="sng" dirty="0">
              <a:solidFill>
                <a:srgbClr val="212121"/>
              </a:solidFill>
            </a:endParaRPr>
          </a:p>
          <a:p>
            <a:pPr>
              <a:lnSpc>
                <a:spcPct val="100000"/>
              </a:lnSpc>
              <a:spcBef>
                <a:spcPts val="0"/>
              </a:spcBef>
            </a:pPr>
            <a:r>
              <a:rPr lang="en-US" sz="2600" b="1" u="sng" dirty="0">
                <a:solidFill>
                  <a:srgbClr val="212121"/>
                </a:solidFill>
              </a:rPr>
              <a:t>Important Items to Consider in Drafting a Confidentiality Agreement:</a:t>
            </a:r>
          </a:p>
          <a:p>
            <a:pPr marL="0" indent="0" algn="l" fontAlgn="base">
              <a:buNone/>
            </a:pPr>
            <a:r>
              <a:rPr lang="en-US" sz="2600" b="1" dirty="0">
                <a:solidFill>
                  <a:srgbClr val="212121"/>
                </a:solidFill>
              </a:rPr>
              <a:t>	</a:t>
            </a:r>
          </a:p>
          <a:p>
            <a:pPr marL="0" indent="0" algn="l" fontAlgn="base">
              <a:buNone/>
            </a:pPr>
            <a:r>
              <a:rPr lang="en-US" sz="2600" b="1" dirty="0">
                <a:solidFill>
                  <a:srgbClr val="212121"/>
                </a:solidFill>
              </a:rPr>
              <a:t>	-</a:t>
            </a:r>
            <a:r>
              <a:rPr lang="en-US" sz="2600" b="1" i="0" dirty="0">
                <a:solidFill>
                  <a:srgbClr val="212121"/>
                </a:solidFill>
                <a:effectLst/>
              </a:rPr>
              <a:t>The kinds of information that will be exchanged between them</a:t>
            </a:r>
          </a:p>
          <a:p>
            <a:pPr marL="914400" lvl="2" indent="0" fontAlgn="base">
              <a:buNone/>
            </a:pPr>
            <a:r>
              <a:rPr lang="en-US" sz="2600" b="1" i="0" dirty="0">
                <a:solidFill>
                  <a:srgbClr val="212121"/>
                </a:solidFill>
                <a:effectLst/>
              </a:rPr>
              <a:t>-How such information may or may not be used by each party</a:t>
            </a:r>
          </a:p>
          <a:p>
            <a:pPr marL="0" indent="0" algn="l" fontAlgn="base">
              <a:buNone/>
            </a:pPr>
            <a:r>
              <a:rPr lang="en-US" sz="2600" b="1" i="0" dirty="0">
                <a:solidFill>
                  <a:srgbClr val="212121"/>
                </a:solidFill>
                <a:effectLst/>
              </a:rPr>
              <a:t>	-Whether to include non-solicits or non-hires of customers, suppliers, or 	employees, and</a:t>
            </a:r>
          </a:p>
          <a:p>
            <a:pPr marL="0" indent="0" algn="l" fontAlgn="base">
              <a:buNone/>
            </a:pPr>
            <a:r>
              <a:rPr lang="en-US" sz="2600" b="1" dirty="0">
                <a:solidFill>
                  <a:srgbClr val="212121"/>
                </a:solidFill>
              </a:rPr>
              <a:t>	-</a:t>
            </a:r>
            <a:r>
              <a:rPr lang="en-US" sz="2600" b="1" i="0" dirty="0">
                <a:solidFill>
                  <a:srgbClr val="212121"/>
                </a:solidFill>
                <a:effectLst/>
              </a:rPr>
              <a:t>How long the confidentiality obligations should last</a:t>
            </a:r>
          </a:p>
          <a:p>
            <a:pPr marL="0" indent="0" fontAlgn="base">
              <a:buNone/>
            </a:pPr>
            <a:endParaRPr lang="en-US" sz="2400" dirty="0"/>
          </a:p>
        </p:txBody>
      </p:sp>
      <p:sp>
        <p:nvSpPr>
          <p:cNvPr id="5" name="Slide Number Placeholder 4">
            <a:extLst>
              <a:ext uri="{FF2B5EF4-FFF2-40B4-BE49-F238E27FC236}">
                <a16:creationId xmlns:a16="http://schemas.microsoft.com/office/drawing/2014/main" id="{C8E1A726-FD33-06EE-E7B7-FC23A186013D}"/>
              </a:ext>
            </a:extLst>
          </p:cNvPr>
          <p:cNvSpPr>
            <a:spLocks noGrp="1"/>
          </p:cNvSpPr>
          <p:nvPr>
            <p:ph type="sldNum" sz="quarter" idx="12"/>
          </p:nvPr>
        </p:nvSpPr>
        <p:spPr/>
        <p:txBody>
          <a:bodyPr/>
          <a:lstStyle/>
          <a:p>
            <a:fld id="{4BA915EE-10CB-4CF1-8569-6154455DA573}" type="slidenum">
              <a:rPr lang="en-US" smtClean="0"/>
              <a:t>9</a:t>
            </a:fld>
            <a:endParaRPr lang="en-US" dirty="0"/>
          </a:p>
        </p:txBody>
      </p:sp>
    </p:spTree>
    <p:extLst>
      <p:ext uri="{BB962C8B-B14F-4D97-AF65-F5344CB8AC3E}">
        <p14:creationId xmlns:p14="http://schemas.microsoft.com/office/powerpoint/2010/main" val="1261035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934</TotalTime>
  <Words>5183</Words>
  <Application>Microsoft Office PowerPoint</Application>
  <PresentationFormat>Widescreen</PresentationFormat>
  <Paragraphs>416</Paragraphs>
  <Slides>39</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Calibri</vt:lpstr>
      <vt:lpstr>Calibri Light</vt:lpstr>
      <vt:lpstr>Google Sans</vt:lpstr>
      <vt:lpstr>Lato</vt:lpstr>
      <vt:lpstr>Lato Light</vt:lpstr>
      <vt:lpstr>Roboto-Regular</vt:lpstr>
      <vt:lpstr>System Font Regular</vt:lpstr>
      <vt:lpstr>verdana</vt:lpstr>
      <vt:lpstr>Wingdings</vt:lpstr>
      <vt:lpstr>Office Theme</vt:lpstr>
      <vt:lpstr>JOINT VENTURE TRAINING PRESENTATION</vt:lpstr>
      <vt:lpstr>WHAT ARE WE LOOKING TO ACCOMPLISH?</vt:lpstr>
      <vt:lpstr>WHAT IS A JOINT VENTURE?</vt:lpstr>
      <vt:lpstr>PRE-JOINT VENTURE CONSIDERATIONS</vt:lpstr>
      <vt:lpstr>PRE-JOINT VENTURE CONSIDERTIONS</vt:lpstr>
      <vt:lpstr>PRE-JOINT VENTURE CONSIDERATIONS</vt:lpstr>
      <vt:lpstr>Due Diligence</vt:lpstr>
      <vt:lpstr>PRELIMINARY AGREEMENTS</vt:lpstr>
      <vt:lpstr>PRELIMINARY AGREEMENTS</vt:lpstr>
      <vt:lpstr>Preliminary Agreements</vt:lpstr>
      <vt:lpstr>JOINT VENTURE STRUCTURES</vt:lpstr>
      <vt:lpstr>JOINT VENTURE STRUCTURES</vt:lpstr>
      <vt:lpstr>JOINT VENTURE STRUCTURES</vt:lpstr>
      <vt:lpstr>JOINT VENTURE STRUCTURES</vt:lpstr>
      <vt:lpstr>Joint Venture Structures</vt:lpstr>
      <vt:lpstr>FORMING A CONTRACTUAL JOINT VENTURE IN DC</vt:lpstr>
      <vt:lpstr>FORMING A CONTRACTUAL JOINT VENTURE IN DC</vt:lpstr>
      <vt:lpstr>FORMING A CONTRACTUAL JOINT VENTURE IN DC</vt:lpstr>
      <vt:lpstr>FORMING A CONTRACTUAL JOINT VENTURE IN DC</vt:lpstr>
      <vt:lpstr>FORMING A CONTRACTUAL JOINT VENTURE IN DC</vt:lpstr>
      <vt:lpstr>FORMING A CONTRACTUAL JOINT VENTURE IN DC</vt:lpstr>
      <vt:lpstr>FORMING A CONTRACTUAL JOINT VENTURE AGREEMENT IN DC</vt:lpstr>
      <vt:lpstr>FORMING A CONTRACTUAL JOINT VENTURE AGREEMENT IN DC</vt:lpstr>
      <vt:lpstr>FORMING A CONTRACTUAL JOINT VENTURE AGREEMENT IN DC</vt:lpstr>
      <vt:lpstr>FORMING A CONTRACTUAL JOINT VENTURE AGREEMENT IN DC</vt:lpstr>
      <vt:lpstr>FORMING A CONTRACTUAL JOINT VENTURE AGREEMENT IN DC</vt:lpstr>
      <vt:lpstr>FORMING A CONTRACTUAL JOINT VENTURE AGREEMENT IN DC</vt:lpstr>
      <vt:lpstr>DEVELOPING A CONTRACTUAL JOINT VENTURE AGREEMENT IN DC</vt:lpstr>
      <vt:lpstr>DEVELOPING A CONTRACTUAL JOINT VENTURE AGREEMENT IN DC</vt:lpstr>
      <vt:lpstr>DEVELOPING A CONTRACTUAL JOINT VENTURE AGREEMENT IN DC</vt:lpstr>
      <vt:lpstr>DEVELOPING A CONTRACTUAL JOINT VENTURE AGREEMENT IN DC</vt:lpstr>
      <vt:lpstr>DEVELOPING A CONTRACTUAL JOINT VENTURE AGREEMENT IN DC</vt:lpstr>
      <vt:lpstr>DEVELOPING A CONTRACTUAL JOINT VENTURE AGREEMENT IN DC</vt:lpstr>
      <vt:lpstr>ADDITIONAL REQUIREMENTS TO GETTING A DC JOINT VENTURE APPROVED</vt:lpstr>
      <vt:lpstr>ADDITIONAL REQUIREMENTS IN GETTING A DC JOINT VENTURE APPROVED</vt:lpstr>
      <vt:lpstr>ADDITIONAL REQUIREMENTS IN GETTING A DC JOINT VENTURE APPROVED</vt:lpstr>
      <vt:lpstr>OPERATING THE JOINT VENTURE</vt:lpstr>
      <vt:lpstr>            QUESTIONS</vt:lpstr>
      <vt:lpstr>Edsel M. Brown Jr., Esq Attorney 1629 K Street, N. W. – Suite 300 Washington, D. C. 20006 (202) 329-1520 emb@edselmbrownjrlaw.com www.edselmbrownjrlaw.com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VENTURE TRAINING PRESENTATION</dc:title>
  <dc:creator>Edsel Brown</dc:creator>
  <cp:lastModifiedBy>info ltmctraining.com</cp:lastModifiedBy>
  <cp:revision>21</cp:revision>
  <cp:lastPrinted>2023-09-25T17:04:17Z</cp:lastPrinted>
  <dcterms:created xsi:type="dcterms:W3CDTF">2023-09-18T15:17:41Z</dcterms:created>
  <dcterms:modified xsi:type="dcterms:W3CDTF">2023-09-26T11:59:04Z</dcterms:modified>
</cp:coreProperties>
</file>