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2" r:id="rId4"/>
    <p:sldId id="265" r:id="rId5"/>
    <p:sldId id="269" r:id="rId6"/>
    <p:sldId id="260" r:id="rId7"/>
    <p:sldId id="258" r:id="rId8"/>
    <p:sldId id="259" r:id="rId9"/>
    <p:sldId id="261" r:id="rId10"/>
    <p:sldId id="263" r:id="rId11"/>
    <p:sldId id="264" r:id="rId12"/>
    <p:sldId id="266" r:id="rId13"/>
    <p:sldId id="267" r:id="rId14"/>
    <p:sldId id="270" r:id="rId15"/>
    <p:sldId id="268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547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7998E-0F14-4940-AB7D-5F3D6A29484D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FD33B-6B47-6046-B82A-C03793A3C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577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A7A99-C7F5-8E4E-81FB-64CA870F7DC7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5A9DE-CA55-0543-93AE-8A407E6D8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277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81B1-AA57-AA45-A77C-22C038FEC605}" type="datetime1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4FCD6B0-F2B8-314A-B846-720877B494D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BBF4-85BC-6E4A-8791-B6ECF431DA7B}" type="datetime1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D6B0-F2B8-314A-B846-720877B494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9A31C-3109-FF4E-9E22-916705D5D5CC}" type="datetime1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D6B0-F2B8-314A-B846-720877B494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F096-8746-B44F-87A9-E09CB4E68555}" type="datetime1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D6B0-F2B8-314A-B846-720877B494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0FCD-C272-0D4F-A105-8669644E243A}" type="datetime1">
              <a:rPr lang="en-US" smtClean="0"/>
              <a:t>9/25/2014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D6B0-F2B8-314A-B846-720877B494D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A743-5327-D144-BA5D-2277A66BB9A4}" type="datetime1">
              <a:rPr lang="en-US" smtClean="0"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D6B0-F2B8-314A-B846-720877B494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F9635-2039-E947-8A6B-2D5870EA2B04}" type="datetime1">
              <a:rPr lang="en-US" smtClean="0"/>
              <a:t>9/25/2014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D6B0-F2B8-314A-B846-720877B494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AAA2C-13E2-4247-A442-F329F6909EB1}" type="datetime1">
              <a:rPr lang="en-US" smtClean="0"/>
              <a:t>9/25/2014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D6B0-F2B8-314A-B846-720877B494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8A3F-FF6A-B54E-80DB-D976407F4070}" type="datetime1">
              <a:rPr lang="en-US" smtClean="0"/>
              <a:t>9/25/2014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D6B0-F2B8-314A-B846-720877B494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E646-24A4-494C-B89C-D2298A435E1C}" type="datetime1">
              <a:rPr lang="en-US" smtClean="0"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D6B0-F2B8-314A-B846-720877B494D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ADB5-50DE-0D49-9C94-65010715BA85}" type="datetime1">
              <a:rPr lang="en-US" smtClean="0"/>
              <a:t>9/25/2014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D6B0-F2B8-314A-B846-720877B494D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5C7E44D-E7D1-4244-B237-8B2DABB21FAD}" type="datetime1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Sandra Coker AP Summer Inst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FCD6B0-F2B8-314A-B846-720877B494D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rhetoric.byu.edu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harepoint.mvla.net/teachers/HectorP/Language%20and%20Comp%20AP/Documents/Resource%20AP%20Prompts/Richard%20Rodriguez%20attitude%20towards%20family%20(sample)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Sandra Coker AP Summer Institute</a:t>
            </a:r>
            <a:endParaRPr lang="en-US" dirty="0"/>
          </a:p>
        </p:txBody>
      </p:sp>
      <p:pic>
        <p:nvPicPr>
          <p:cNvPr id="5" name="Picture 4" descr="usdpool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80" y="-66564"/>
            <a:ext cx="9050720" cy="678803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229" y="4648200"/>
            <a:ext cx="6553200" cy="457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AP by the Sea Conference with Sandra Coker</a:t>
            </a:r>
          </a:p>
          <a:p>
            <a:r>
              <a:rPr lang="en-US" dirty="0" smtClean="0"/>
              <a:t>Westlake high school, </a:t>
            </a:r>
            <a:r>
              <a:rPr lang="en-US" dirty="0" err="1" smtClean="0"/>
              <a:t>austin</a:t>
            </a:r>
            <a:r>
              <a:rPr lang="en-US" dirty="0" smtClean="0"/>
              <a:t>, </a:t>
            </a:r>
            <a:r>
              <a:rPr lang="en-US" dirty="0" err="1" smtClean="0"/>
              <a:t>tx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129" y="3025669"/>
            <a:ext cx="6629400" cy="1219201"/>
          </a:xfrm>
        </p:spPr>
        <p:txBody>
          <a:bodyPr/>
          <a:lstStyle/>
          <a:p>
            <a:r>
              <a:rPr lang="en-US" dirty="0" smtClean="0"/>
              <a:t>AP conference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026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choice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 at AP English Lang/Comp Question Stems page 27 in binder</a:t>
            </a:r>
          </a:p>
          <a:p>
            <a:r>
              <a:rPr lang="en-US" dirty="0" smtClean="0"/>
              <a:t>Reflections on the Multiple Choice</a:t>
            </a:r>
          </a:p>
          <a:p>
            <a:pPr lvl="1"/>
            <a:r>
              <a:rPr lang="en-US" dirty="0" smtClean="0"/>
              <a:t>Do test corrections assignment on page 31</a:t>
            </a:r>
          </a:p>
          <a:p>
            <a:r>
              <a:rPr lang="en-US" dirty="0" smtClean="0"/>
              <a:t>Underline the stems from the questions</a:t>
            </a:r>
          </a:p>
          <a:p>
            <a:r>
              <a:rPr lang="en-US" dirty="0" smtClean="0"/>
              <a:t>“Reflect” on incorrect answers</a:t>
            </a:r>
          </a:p>
          <a:p>
            <a:r>
              <a:rPr lang="en-US" dirty="0" smtClean="0"/>
              <a:t>If you don’t know the Roman numeral questions immediately, just skip them and come back to them at the end (time trap)</a:t>
            </a:r>
          </a:p>
          <a:p>
            <a:r>
              <a:rPr lang="en-US" dirty="0" smtClean="0"/>
              <a:t>Recommended book: </a:t>
            </a:r>
            <a:r>
              <a:rPr lang="en-US" i="1" dirty="0" smtClean="0"/>
              <a:t>5 Steps to a 5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927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Ways to improve your </a:t>
            </a:r>
            <a:br>
              <a:rPr lang="en-US" dirty="0" smtClean="0"/>
            </a:br>
            <a:r>
              <a:rPr lang="en-US" dirty="0" smtClean="0"/>
              <a:t>multiple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the question stems</a:t>
            </a:r>
          </a:p>
          <a:p>
            <a:r>
              <a:rPr lang="en-US" dirty="0" smtClean="0"/>
              <a:t>Answer choices</a:t>
            </a:r>
          </a:p>
          <a:p>
            <a:r>
              <a:rPr lang="en-US" dirty="0" smtClean="0"/>
              <a:t>Reflections</a:t>
            </a:r>
          </a:p>
          <a:p>
            <a:r>
              <a:rPr lang="en-US" dirty="0" smtClean="0"/>
              <a:t>Rationales</a:t>
            </a:r>
          </a:p>
          <a:p>
            <a:r>
              <a:rPr lang="en-US" dirty="0" smtClean="0"/>
              <a:t>Pre-20</a:t>
            </a:r>
            <a:r>
              <a:rPr lang="en-US" baseline="30000" dirty="0" smtClean="0"/>
              <a:t>th</a:t>
            </a:r>
            <a:r>
              <a:rPr lang="en-US" dirty="0" smtClean="0"/>
              <a:t>/contemporary</a:t>
            </a:r>
          </a:p>
          <a:p>
            <a:r>
              <a:rPr lang="en-US" dirty="0" smtClean="0"/>
              <a:t>Up your SAT/ACT score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49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the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think of an </a:t>
            </a:r>
            <a:r>
              <a:rPr lang="en-US" b="1" dirty="0" smtClean="0"/>
              <a:t>image</a:t>
            </a:r>
            <a:r>
              <a:rPr lang="en-US" dirty="0" smtClean="0"/>
              <a:t> or you look for an </a:t>
            </a:r>
            <a:r>
              <a:rPr lang="en-US" b="1" dirty="0" smtClean="0"/>
              <a:t>image</a:t>
            </a:r>
            <a:r>
              <a:rPr lang="en-US" dirty="0" smtClean="0"/>
              <a:t>, look for:</a:t>
            </a:r>
          </a:p>
          <a:p>
            <a:pPr lvl="1"/>
            <a:r>
              <a:rPr lang="en-US" dirty="0" smtClean="0"/>
              <a:t>Visual</a:t>
            </a:r>
          </a:p>
          <a:p>
            <a:pPr lvl="1"/>
            <a:r>
              <a:rPr lang="en-US" dirty="0" smtClean="0"/>
              <a:t>Auditory</a:t>
            </a:r>
          </a:p>
          <a:p>
            <a:pPr lvl="1"/>
            <a:r>
              <a:rPr lang="en-US" dirty="0" smtClean="0"/>
              <a:t>TOUCH</a:t>
            </a:r>
          </a:p>
          <a:p>
            <a:pPr lvl="1"/>
            <a:r>
              <a:rPr lang="en-US" dirty="0" smtClean="0"/>
              <a:t>Gustatory</a:t>
            </a:r>
          </a:p>
          <a:p>
            <a:pPr lvl="1"/>
            <a:r>
              <a:rPr lang="en-US" dirty="0" smtClean="0"/>
              <a:t>Olfactory</a:t>
            </a:r>
          </a:p>
          <a:p>
            <a:r>
              <a:rPr lang="en-US" dirty="0" smtClean="0"/>
              <a:t>Then discuss its EFFECT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15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Look at the elements in the rubric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65292" y="1547367"/>
            <a:ext cx="6629400" cy="1219201"/>
          </a:xfrm>
        </p:spPr>
        <p:txBody>
          <a:bodyPr/>
          <a:lstStyle/>
          <a:p>
            <a:r>
              <a:rPr lang="en-US" dirty="0" smtClean="0"/>
              <a:t>“there are many rooms in the house of 8.”</a:t>
            </a:r>
            <a:br>
              <a:rPr lang="en-US" dirty="0" smtClean="0"/>
            </a:br>
            <a:r>
              <a:rPr lang="en-US" dirty="0" smtClean="0"/>
              <a:t>- Sandra </a:t>
            </a:r>
            <a:r>
              <a:rPr lang="en-US" dirty="0" err="1" smtClean="0"/>
              <a:t>coker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77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the students: “…in order to…”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Remember:</a:t>
            </a:r>
          </a:p>
          <a:p>
            <a:pPr lvl="1"/>
            <a:r>
              <a:rPr lang="en-US" sz="2800" dirty="0" smtClean="0"/>
              <a:t>Purpose &amp; effect</a:t>
            </a:r>
          </a:p>
          <a:p>
            <a:pPr lvl="1"/>
            <a:r>
              <a:rPr lang="en-US" sz="2800" dirty="0" smtClean="0"/>
              <a:t>Talk about the technique &amp; then add “IN ORDER TO” between the technique and the purpose</a:t>
            </a:r>
          </a:p>
          <a:p>
            <a:pPr lvl="1"/>
            <a:r>
              <a:rPr lang="en-US" sz="2800" dirty="0" smtClean="0"/>
              <a:t>The Scoring Guideline for AP Readers says:</a:t>
            </a:r>
          </a:p>
          <a:p>
            <a:pPr lvl="2"/>
            <a:r>
              <a:rPr lang="en-US" sz="2600" dirty="0" smtClean="0"/>
              <a:t>“For the purpose of scoring, analysis means explaining the rhetorical choices an author makes in an attempt to achieve a particular effect or purpose”</a:t>
            </a: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27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the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Check out this site: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://rhetoric.byu.edu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Great source for detailed rhetoric terms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02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Toulmin</a:t>
            </a:r>
            <a:r>
              <a:rPr lang="en-US" dirty="0" smtClean="0"/>
              <a:t> template (for stating your position)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Argument: to support claims with premises (reasons &amp; assertions)</a:t>
            </a:r>
          </a:p>
          <a:p>
            <a:pPr lvl="1"/>
            <a:r>
              <a:rPr lang="en-US" dirty="0" smtClean="0"/>
              <a:t>Identify a topic</a:t>
            </a:r>
          </a:p>
          <a:p>
            <a:pPr lvl="1"/>
            <a:r>
              <a:rPr lang="en-US" dirty="0" smtClean="0"/>
              <a:t>Make a statement about the topic</a:t>
            </a:r>
          </a:p>
          <a:p>
            <a:pPr lvl="1"/>
            <a:r>
              <a:rPr lang="en-US" dirty="0" smtClean="0"/>
              <a:t>Supply a reason (a “because” clause to support your claim)</a:t>
            </a:r>
          </a:p>
          <a:p>
            <a:pPr lvl="1"/>
            <a:r>
              <a:rPr lang="en-US" dirty="0" smtClean="0"/>
              <a:t>State your claim (your statement of position)</a:t>
            </a:r>
          </a:p>
          <a:p>
            <a:pPr lvl="1"/>
            <a:r>
              <a:rPr lang="en-US" dirty="0" smtClean="0"/>
              <a:t>Add a warrant (assumption of S/B’s or shared values)</a:t>
            </a:r>
          </a:p>
          <a:p>
            <a:pPr lvl="1"/>
            <a:r>
              <a:rPr lang="en-US" dirty="0" smtClean="0"/>
              <a:t>Put these together in this order: since-statement-because</a:t>
            </a:r>
          </a:p>
          <a:p>
            <a:pPr lvl="1"/>
            <a:r>
              <a:rPr lang="en-US" dirty="0" smtClean="0"/>
              <a:t>Example: Because such actions can be proactive, school administrators should consider random backpack searches, since student safety is of utmost importance.</a:t>
            </a:r>
          </a:p>
          <a:p>
            <a:pPr lvl="1"/>
            <a:r>
              <a:rPr lang="en-US" dirty="0" smtClean="0"/>
              <a:t>(You could also start with “Although” and a concession, before your stated claim)</a:t>
            </a:r>
          </a:p>
          <a:p>
            <a:pPr lvl="2"/>
            <a:r>
              <a:rPr lang="en-US" dirty="0" smtClean="0"/>
              <a:t>I prefer this method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86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the students: How many paragraphs for the argument?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 the argument…</a:t>
            </a:r>
          </a:p>
          <a:p>
            <a:pPr lvl="1"/>
            <a:r>
              <a:rPr lang="en-US" sz="2800" dirty="0" smtClean="0"/>
              <a:t>Take out “I believe…” before your position</a:t>
            </a:r>
          </a:p>
          <a:p>
            <a:pPr lvl="1"/>
            <a:r>
              <a:rPr lang="en-US" sz="2800" dirty="0" smtClean="0"/>
              <a:t>Just go right into stating your position </a:t>
            </a:r>
          </a:p>
          <a:p>
            <a:pPr lvl="2"/>
            <a:r>
              <a:rPr lang="en-US" sz="2400" dirty="0" smtClean="0"/>
              <a:t>Use the </a:t>
            </a:r>
            <a:r>
              <a:rPr lang="en-US" sz="2400" dirty="0" err="1" smtClean="0"/>
              <a:t>Toulmin</a:t>
            </a:r>
            <a:r>
              <a:rPr lang="en-US" sz="2400" dirty="0" smtClean="0"/>
              <a:t> Model</a:t>
            </a:r>
          </a:p>
          <a:p>
            <a:pPr lvl="1"/>
            <a:r>
              <a:rPr lang="en-US" sz="2600" i="1" dirty="0" smtClean="0"/>
              <a:t>Two</a:t>
            </a:r>
            <a:r>
              <a:rPr lang="en-US" sz="2600" dirty="0" smtClean="0"/>
              <a:t> strong BODY paragraphs is better than </a:t>
            </a:r>
            <a:r>
              <a:rPr lang="en-US" sz="2600" i="1" dirty="0" smtClean="0"/>
              <a:t>three</a:t>
            </a:r>
            <a:r>
              <a:rPr lang="en-US" sz="2600" dirty="0" smtClean="0"/>
              <a:t> weak BODY paragraphs</a:t>
            </a: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91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This is a great essay with a great skill you may need for:</a:t>
            </a:r>
          </a:p>
          <a:p>
            <a:pPr lvl="1"/>
            <a:r>
              <a:rPr lang="en-US" sz="2400" dirty="0" smtClean="0"/>
              <a:t>Analysis papers to examine related theories</a:t>
            </a:r>
          </a:p>
          <a:p>
            <a:pPr lvl="1"/>
            <a:r>
              <a:rPr lang="en-US" sz="2400" dirty="0" smtClean="0"/>
              <a:t>Research papers to incorporate multiple sources</a:t>
            </a:r>
          </a:p>
          <a:p>
            <a:pPr lvl="1"/>
            <a:r>
              <a:rPr lang="en-US" sz="2400" dirty="0" smtClean="0"/>
              <a:t>Argument papers to compare differing views</a:t>
            </a:r>
          </a:p>
          <a:p>
            <a:pPr lvl="1"/>
            <a:r>
              <a:rPr lang="en-US" sz="2400" dirty="0" smtClean="0"/>
              <a:t>Business reports to examine differing ideas &amp; blend into a coherent plan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28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5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the 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26128" y="1776694"/>
            <a:ext cx="4040188" cy="4678363"/>
          </a:xfrm>
        </p:spPr>
        <p:txBody>
          <a:bodyPr>
            <a:normAutofit/>
          </a:bodyPr>
          <a:lstStyle/>
          <a:p>
            <a:r>
              <a:rPr lang="en-US" dirty="0" smtClean="0"/>
              <a:t>Give 1 MC passage every 2 weeks</a:t>
            </a:r>
          </a:p>
          <a:p>
            <a:r>
              <a:rPr lang="en-US" dirty="0" smtClean="0"/>
              <a:t>(50% on MC and 3 5’s each a 3)</a:t>
            </a:r>
          </a:p>
          <a:p>
            <a:r>
              <a:rPr lang="en-US" dirty="0" smtClean="0"/>
              <a:t>Do a rhetorical triangle on Reagan: Challenger speech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Top 10 Essays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84027"/>
            <a:ext cx="4041775" cy="4184115"/>
          </a:xfrm>
        </p:spPr>
        <p:txBody>
          <a:bodyPr>
            <a:noAutofit/>
          </a:bodyPr>
          <a:lstStyle/>
          <a:p>
            <a:r>
              <a:rPr lang="en-US" sz="1700" dirty="0" smtClean="0"/>
              <a:t>Lincoln</a:t>
            </a:r>
            <a:endParaRPr lang="en-US" sz="1700" dirty="0"/>
          </a:p>
          <a:p>
            <a:r>
              <a:rPr lang="en-US" sz="1700" dirty="0"/>
              <a:t>Kennedy</a:t>
            </a:r>
          </a:p>
          <a:p>
            <a:r>
              <a:rPr lang="en-US" sz="1700" dirty="0"/>
              <a:t>Churchill</a:t>
            </a:r>
          </a:p>
          <a:p>
            <a:r>
              <a:rPr lang="en-US" sz="1700" dirty="0"/>
              <a:t>Orwell</a:t>
            </a:r>
          </a:p>
          <a:p>
            <a:r>
              <a:rPr lang="en-US" sz="1700" dirty="0" err="1"/>
              <a:t>Ghandi</a:t>
            </a:r>
            <a:endParaRPr lang="en-US" sz="1700" dirty="0"/>
          </a:p>
          <a:p>
            <a:r>
              <a:rPr lang="en-US" sz="1700" dirty="0"/>
              <a:t>MLK</a:t>
            </a:r>
          </a:p>
          <a:p>
            <a:r>
              <a:rPr lang="en-US" sz="1700" dirty="0"/>
              <a:t>M. </a:t>
            </a:r>
            <a:r>
              <a:rPr lang="en-US" sz="1700" dirty="0" err="1"/>
              <a:t>Wolfstonecraft’s</a:t>
            </a:r>
            <a:r>
              <a:rPr lang="en-US" sz="1700" dirty="0"/>
              <a:t> letter</a:t>
            </a:r>
          </a:p>
          <a:p>
            <a:r>
              <a:rPr lang="en-US" sz="1700" dirty="0"/>
              <a:t>Virginia Wolf (Death of a Moth)</a:t>
            </a:r>
          </a:p>
          <a:p>
            <a:r>
              <a:rPr lang="en-US" sz="1700" dirty="0" smtClean="0"/>
              <a:t>Dillard</a:t>
            </a:r>
          </a:p>
          <a:p>
            <a:r>
              <a:rPr lang="en-US" sz="1700" dirty="0" err="1" smtClean="0"/>
              <a:t>Didion</a:t>
            </a:r>
            <a:r>
              <a:rPr lang="en-US" sz="1700" dirty="0" smtClean="0"/>
              <a:t> (Bethlehem)</a:t>
            </a:r>
          </a:p>
          <a:p>
            <a:r>
              <a:rPr lang="en-US" sz="1700" dirty="0" smtClean="0"/>
              <a:t>Sontag</a:t>
            </a:r>
          </a:p>
          <a:p>
            <a:r>
              <a:rPr lang="en-US" sz="1700" dirty="0" smtClean="0"/>
              <a:t>Baldwin (on Education)</a:t>
            </a:r>
          </a:p>
          <a:p>
            <a:r>
              <a:rPr lang="en-US" sz="1700" dirty="0" smtClean="0"/>
              <a:t>Twain (Advice to Youth)</a:t>
            </a:r>
          </a:p>
          <a:p>
            <a:r>
              <a:rPr lang="en-US" sz="1700" dirty="0" smtClean="0"/>
              <a:t>H. Lee (eulogy of GW)</a:t>
            </a:r>
            <a:endParaRPr lang="en-US" sz="1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09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the teacher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52600"/>
            <a:ext cx="8432038" cy="49688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Syntax for the superior </a:t>
            </a:r>
            <a:r>
              <a:rPr lang="en-US" dirty="0" smtClean="0"/>
              <a:t>student</a:t>
            </a:r>
          </a:p>
          <a:p>
            <a:pPr lvl="1"/>
            <a:r>
              <a:rPr lang="en-US" dirty="0" smtClean="0"/>
              <a:t>From page 14 of the binder</a:t>
            </a:r>
          </a:p>
          <a:p>
            <a:r>
              <a:rPr lang="en-US" dirty="0" smtClean="0"/>
              <a:t>Go through and underline the first 3 words of each of your sentences:</a:t>
            </a:r>
          </a:p>
          <a:p>
            <a:pPr lvl="1"/>
            <a:r>
              <a:rPr lang="en-US" dirty="0" smtClean="0"/>
              <a:t>If they are article, verb, subject each time, then you need to VARY your sentence</a:t>
            </a:r>
          </a:p>
          <a:p>
            <a:r>
              <a:rPr lang="en-US" dirty="0" smtClean="0"/>
              <a:t>Go through your essay and circle all verb forms of be: being, am, were, are</a:t>
            </a:r>
          </a:p>
          <a:p>
            <a:pPr lvl="1"/>
            <a:r>
              <a:rPr lang="en-US" dirty="0" smtClean="0"/>
              <a:t>Use effective verbs</a:t>
            </a:r>
          </a:p>
          <a:p>
            <a:r>
              <a:rPr lang="en-US" dirty="0" smtClean="0"/>
              <a:t>Do “Imitation” handout page 15 &amp; do “Copying Passages” assignment p. 17</a:t>
            </a:r>
          </a:p>
          <a:p>
            <a:r>
              <a:rPr lang="en-US" dirty="0" smtClean="0"/>
              <a:t>Add “In Praise of Bats” to Rhetoric Packet (p 61, Diane Ackerman)</a:t>
            </a:r>
          </a:p>
          <a:p>
            <a:r>
              <a:rPr lang="en-US" dirty="0" smtClean="0"/>
              <a:t>Add Annie Dillard’s “The Fixed” to the syntax or rhetoric packet p. 65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54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Other suggested books:</a:t>
            </a:r>
          </a:p>
          <a:p>
            <a:r>
              <a:rPr lang="en-US" i="1" dirty="0" smtClean="0"/>
              <a:t>Devil’s Highway </a:t>
            </a:r>
          </a:p>
          <a:p>
            <a:pPr lvl="1"/>
            <a:r>
              <a:rPr lang="en-US" dirty="0" smtClean="0"/>
              <a:t>about a Mexican crossing illegally into Arizona with a “coyote”</a:t>
            </a:r>
          </a:p>
          <a:p>
            <a:r>
              <a:rPr lang="en-US" dirty="0" smtClean="0"/>
              <a:t>Read Mary Gordon’s “More Than Just a Shrine: Paying Homage to the Ghosts of Ellis Island”</a:t>
            </a:r>
          </a:p>
          <a:p>
            <a:r>
              <a:rPr lang="en-US" dirty="0" smtClean="0"/>
              <a:t>Rad Mary Wollstonecraft’s letter from 1795 (p. 75)</a:t>
            </a:r>
          </a:p>
          <a:p>
            <a:r>
              <a:rPr lang="en-US" dirty="0" smtClean="0"/>
              <a:t>Give the Montagu essay/argument from 1996 Exam Q1 (p 81)</a:t>
            </a:r>
          </a:p>
          <a:p>
            <a:r>
              <a:rPr lang="en-US" dirty="0" smtClean="0"/>
              <a:t>Add the Richard Rodriguez essay on Christmas &amp; </a:t>
            </a:r>
            <a:r>
              <a:rPr lang="en-US" dirty="0" err="1" smtClean="0"/>
              <a:t>fam</a:t>
            </a:r>
            <a:endParaRPr lang="en-US" dirty="0" smtClean="0"/>
          </a:p>
          <a:p>
            <a:pPr lvl="1"/>
            <a:r>
              <a:rPr lang="en-US" dirty="0">
                <a:hlinkClick r:id="rId2"/>
              </a:rPr>
              <a:t>http://sharepoint.mvla.net/teachers/HectorP/Language%20and%20Comp%20AP/Documents/Resource%20AP%20Prompts/Richard%20Rodriguez%20attitude%20towards%20family%20%28sample%29.</a:t>
            </a:r>
            <a:r>
              <a:rPr lang="en-US" dirty="0" smtClean="0">
                <a:hlinkClick r:id="rId2"/>
              </a:rPr>
              <a:t>pdf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  <p:sp>
        <p:nvSpPr>
          <p:cNvPr id="5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the teacher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55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the teacher: Satire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</a:t>
            </a:r>
            <a:r>
              <a:rPr lang="en-US" i="1" dirty="0" smtClean="0"/>
              <a:t>The Onion</a:t>
            </a:r>
            <a:r>
              <a:rPr lang="en-US" dirty="0" smtClean="0"/>
              <a:t>…Aug 18, 2006 “Girl Moved to Tears By Of Mice and Men Cliffs Notes.” (p 91-92)</a:t>
            </a:r>
          </a:p>
          <a:p>
            <a:endParaRPr lang="en-US" dirty="0"/>
          </a:p>
          <a:p>
            <a:r>
              <a:rPr lang="en-US" dirty="0" smtClean="0"/>
              <a:t>Add </a:t>
            </a:r>
            <a:r>
              <a:rPr lang="en-US" i="1" dirty="0" smtClean="0"/>
              <a:t>The Onion</a:t>
            </a:r>
            <a:r>
              <a:rPr lang="en-US" dirty="0" smtClean="0"/>
              <a:t>: “All Seven Deadly Sings Committed at Church Bake Sale” p. 200 The Norton Sampler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8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67592"/>
            <a:ext cx="8260672" cy="1039427"/>
          </a:xfrm>
        </p:spPr>
        <p:txBody>
          <a:bodyPr>
            <a:normAutofit/>
          </a:bodyPr>
          <a:lstStyle/>
          <a:p>
            <a:pPr algn="l"/>
            <a:r>
              <a:rPr lang="en-US" sz="1800" dirty="0" smtClean="0"/>
              <a:t>Rhetorical triangle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315" y="5390365"/>
            <a:ext cx="8229600" cy="4373563"/>
          </a:xfrm>
        </p:spPr>
        <p:txBody>
          <a:bodyPr/>
          <a:lstStyle/>
          <a:p>
            <a:r>
              <a:rPr lang="en-US" dirty="0" smtClean="0"/>
              <a:t>SPEAKER                                                          AUDIENCE</a:t>
            </a:r>
            <a:endParaRPr lang="en-US" dirty="0"/>
          </a:p>
        </p:txBody>
      </p:sp>
      <p:sp>
        <p:nvSpPr>
          <p:cNvPr id="4" name="Arc 3"/>
          <p:cNvSpPr/>
          <p:nvPr/>
        </p:nvSpPr>
        <p:spPr>
          <a:xfrm>
            <a:off x="1362986" y="898393"/>
            <a:ext cx="6226524" cy="2943015"/>
          </a:xfrm>
          <a:prstGeom prst="arc">
            <a:avLst>
              <a:gd name="adj1" fmla="val 17619700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c 4"/>
          <p:cNvSpPr/>
          <p:nvPr/>
        </p:nvSpPr>
        <p:spPr>
          <a:xfrm rot="10800000">
            <a:off x="1515386" y="2292454"/>
            <a:ext cx="6396734" cy="3097910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c 5"/>
          <p:cNvSpPr/>
          <p:nvPr/>
        </p:nvSpPr>
        <p:spPr>
          <a:xfrm rot="15736250">
            <a:off x="2190961" y="87334"/>
            <a:ext cx="3096512" cy="4596111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c 6"/>
          <p:cNvSpPr/>
          <p:nvPr/>
        </p:nvSpPr>
        <p:spPr>
          <a:xfrm rot="5400000">
            <a:off x="3391973" y="1192828"/>
            <a:ext cx="3748208" cy="4646866"/>
          </a:xfrm>
          <a:prstGeom prst="arc">
            <a:avLst>
              <a:gd name="adj1" fmla="val 15889457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>
            <a:off x="2942644" y="1161966"/>
            <a:ext cx="3127097" cy="3748209"/>
          </a:xfrm>
          <a:prstGeom prst="triangl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32725" y="511141"/>
            <a:ext cx="1600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MESSAGE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051227" y="2029132"/>
            <a:ext cx="898330" cy="19671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080215" y="2029132"/>
            <a:ext cx="836377" cy="19671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422950" y="5529771"/>
            <a:ext cx="2214850" cy="1548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91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the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“Nowadays…”</a:t>
            </a:r>
          </a:p>
          <a:p>
            <a:pPr lvl="1"/>
            <a:r>
              <a:rPr lang="en-US" dirty="0" smtClean="0"/>
              <a:t>Use “Currently….”</a:t>
            </a:r>
          </a:p>
          <a:p>
            <a:r>
              <a:rPr lang="en-US" dirty="0" smtClean="0"/>
              <a:t>Learn to spell “argument”</a:t>
            </a:r>
          </a:p>
          <a:p>
            <a:pPr lvl="1"/>
            <a:r>
              <a:rPr lang="en-US" dirty="0" smtClean="0"/>
              <a:t>NOT argument</a:t>
            </a:r>
          </a:p>
          <a:p>
            <a:r>
              <a:rPr lang="en-US" dirty="0" smtClean="0"/>
              <a:t>Use “I” or “we” in your argument with AUTHORITY, but don’t use YOU</a:t>
            </a:r>
          </a:p>
          <a:p>
            <a:r>
              <a:rPr lang="en-US" dirty="0" smtClean="0"/>
              <a:t>Very is very overused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32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satire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Inference: info derived by reasoning</a:t>
            </a:r>
          </a:p>
          <a:p>
            <a:r>
              <a:rPr lang="en-US" dirty="0" smtClean="0"/>
              <a:t>Invective: the harsh denunciation of some person or thing in abusive speech or writing</a:t>
            </a:r>
          </a:p>
          <a:p>
            <a:r>
              <a:rPr lang="en-US" dirty="0" smtClean="0"/>
              <a:t>Parody: imitation of serious work or style in a ridiculous manner (SNL)</a:t>
            </a:r>
          </a:p>
          <a:p>
            <a:r>
              <a:rPr lang="en-US" dirty="0" smtClean="0"/>
              <a:t>Lampoon: imitation in writing (humorous) harsh satire directed toward an individual or thing</a:t>
            </a:r>
          </a:p>
          <a:p>
            <a:r>
              <a:rPr lang="en-US" dirty="0" smtClean="0"/>
              <a:t>Sarcasm: technique that ridicules through caustic language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22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non fiction 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Rumor of War by Caputo</a:t>
            </a:r>
          </a:p>
          <a:p>
            <a:r>
              <a:rPr lang="en-US" dirty="0" smtClean="0"/>
              <a:t>Artic Dreams</a:t>
            </a:r>
          </a:p>
          <a:p>
            <a:r>
              <a:rPr lang="en-US" dirty="0" smtClean="0"/>
              <a:t>Desert Solitude</a:t>
            </a:r>
          </a:p>
          <a:p>
            <a:r>
              <a:rPr lang="en-US" dirty="0" smtClean="0"/>
              <a:t>Devil in White City</a:t>
            </a:r>
          </a:p>
          <a:p>
            <a:r>
              <a:rPr lang="en-US" dirty="0" smtClean="0"/>
              <a:t>In Cold Blood by Capote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Sandra Coker AP Summer Inst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80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2701</TotalTime>
  <Words>993</Words>
  <Application>Microsoft Office PowerPoint</Application>
  <PresentationFormat>On-screen Show (4:3)</PresentationFormat>
  <Paragraphs>145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Apothecary</vt:lpstr>
      <vt:lpstr>AP conference 2014</vt:lpstr>
      <vt:lpstr>For the teacher</vt:lpstr>
      <vt:lpstr>For the teacher</vt:lpstr>
      <vt:lpstr>For the teacher</vt:lpstr>
      <vt:lpstr>For the teacher: Satire</vt:lpstr>
      <vt:lpstr>Rhetorical triangle</vt:lpstr>
      <vt:lpstr>For the students</vt:lpstr>
      <vt:lpstr>More satire terms</vt:lpstr>
      <vt:lpstr>Suggested non fiction books</vt:lpstr>
      <vt:lpstr>Multiple choice tips</vt:lpstr>
      <vt:lpstr>Ways to improve your  multiple choice</vt:lpstr>
      <vt:lpstr>For the students</vt:lpstr>
      <vt:lpstr>“there are many rooms in the house of 8.” - Sandra coker</vt:lpstr>
      <vt:lpstr>For the students: “…in order to…”</vt:lpstr>
      <vt:lpstr>For the students</vt:lpstr>
      <vt:lpstr>Toulmin template (for stating your position)</vt:lpstr>
      <vt:lpstr>For the students: How many paragraphs for the argument?</vt:lpstr>
      <vt:lpstr>synthesis</vt:lpstr>
      <vt:lpstr>Questions?</vt:lpstr>
    </vt:vector>
  </TitlesOfParts>
  <Company>www.mrmooney.com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English Language &amp; Composition 2014</dc:title>
  <dc:creator>M Mooney</dc:creator>
  <cp:lastModifiedBy>cusd1</cp:lastModifiedBy>
  <cp:revision>73</cp:revision>
  <dcterms:created xsi:type="dcterms:W3CDTF">2014-07-07T15:50:03Z</dcterms:created>
  <dcterms:modified xsi:type="dcterms:W3CDTF">2014-09-25T21:09:28Z</dcterms:modified>
</cp:coreProperties>
</file>