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embeddedFontLst>
    <p:embeddedFont>
      <p:font typeface="Libre Baskerville" panose="020B0604020202020204" charset="0"/>
      <p:regular r:id="rId43"/>
      <p:bold r:id="rId44"/>
      <p:italic r:id="rId45"/>
    </p:embeddedFont>
    <p:embeddedFont>
      <p:font typeface="Source Sans Pro" panose="020B0604020202020204" charset="0"/>
      <p:regular r:id="rId46"/>
      <p:bold r:id="rId47"/>
      <p:italic r:id="rId48"/>
      <p:boldItalic r:id="rId4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30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3CC44-2E2B-4FEE-AB94-D4657F71D831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CE90D-0419-414E-B7D1-0E3512E8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72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5794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7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26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ctr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 sz="24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ctr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Font typeface="Noto Symbol"/>
              <a:buNone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ctr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Noto Symbol"/>
              <a:buNone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ctr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Libre Baskerville"/>
              <a:buNone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ctr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ctr" rtl="0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ctr" rtl="0">
              <a:spcBef>
                <a:spcPts val="370"/>
              </a:spcBef>
              <a:buClr>
                <a:srgbClr val="E6AFA9"/>
              </a:buClr>
              <a:buFont typeface="Libre Baskerville"/>
              <a:buNone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ctr" rtl="0">
              <a:spcBef>
                <a:spcPts val="370"/>
              </a:spcBef>
              <a:buClr>
                <a:srgbClr val="CAABA9"/>
              </a:buClr>
              <a:buFont typeface="Libre Baskerville"/>
              <a:buNone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57200" y="1505929"/>
            <a:ext cx="82296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3200"/>
            </a:lvl2pPr>
            <a:lvl3pPr rtl="0">
              <a:spcBef>
                <a:spcPts val="0"/>
              </a:spcBef>
              <a:defRPr sz="2800"/>
            </a:lvl3pPr>
            <a:lvl4pPr rtl="0">
              <a:spcBef>
                <a:spcPts val="0"/>
              </a:spcBef>
              <a:defRPr sz="2800"/>
            </a:lvl4pPr>
            <a:lvl5pPr rtl="0">
              <a:spcBef>
                <a:spcPts val="0"/>
              </a:spcBef>
              <a:defRPr sz="2800"/>
            </a:lvl5pPr>
            <a:lvl6pPr rtl="0">
              <a:spcBef>
                <a:spcPts val="0"/>
              </a:spcBef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 rot="5400000">
            <a:off x="4709477" y="2194563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7699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2514599" y="-152399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rtl="0">
              <a:spcBef>
                <a:spcPts val="0"/>
              </a:spcBef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rtl="0">
              <a:spcBef>
                <a:spcPts val="0"/>
              </a:spcBef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rtl="0">
              <a:spcBef>
                <a:spcPts val="0"/>
              </a:spcBef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rtl="0">
              <a:spcBef>
                <a:spcPts val="0"/>
              </a:spcBef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0"/>
              </a:spcBef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0"/>
              </a:spcBef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0"/>
              </a:spcBef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buFont typeface="Libre Baskerville"/>
              <a:buNone/>
              <a:defRPr sz="2000" b="1"/>
            </a:lvl2pPr>
            <a:lvl3pPr rtl="0">
              <a:spcBef>
                <a:spcPts val="0"/>
              </a:spcBef>
              <a:buFont typeface="Libre Baskerville"/>
              <a:buNone/>
              <a:defRPr sz="1800" b="1"/>
            </a:lvl3pPr>
            <a:lvl4pPr rtl="0">
              <a:spcBef>
                <a:spcPts val="0"/>
              </a:spcBef>
              <a:buFont typeface="Libre Baskerville"/>
              <a:buNone/>
              <a:defRPr sz="1600" b="1"/>
            </a:lvl4pPr>
            <a:lvl5pPr rtl="0">
              <a:spcBef>
                <a:spcPts val="0"/>
              </a:spcBef>
              <a:buFont typeface="Libre Baskerville"/>
              <a:buNone/>
              <a:defRPr sz="1600" b="1"/>
            </a:lvl5pPr>
            <a:lvl6pPr rtl="0">
              <a:spcBef>
                <a:spcPts val="0"/>
              </a:spcBef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buFont typeface="Libre Baskerville"/>
              <a:buNone/>
              <a:defRPr sz="2000" b="1"/>
            </a:lvl2pPr>
            <a:lvl3pPr rtl="0">
              <a:spcBef>
                <a:spcPts val="0"/>
              </a:spcBef>
              <a:buFont typeface="Libre Baskerville"/>
              <a:buNone/>
              <a:defRPr sz="1800" b="1"/>
            </a:lvl3pPr>
            <a:lvl4pPr rtl="0">
              <a:spcBef>
                <a:spcPts val="0"/>
              </a:spcBef>
              <a:buFont typeface="Libre Baskerville"/>
              <a:buNone/>
              <a:defRPr sz="1600" b="1"/>
            </a:lvl4pPr>
            <a:lvl5pPr rtl="0">
              <a:spcBef>
                <a:spcPts val="0"/>
              </a:spcBef>
              <a:buFont typeface="Libre Baskerville"/>
              <a:buNone/>
              <a:defRPr sz="1600" b="1"/>
            </a:lvl5pPr>
            <a:lvl6pPr rtl="0">
              <a:spcBef>
                <a:spcPts val="0"/>
              </a:spcBef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65086" y="69850"/>
            <a:ext cx="9013825" cy="6691311"/>
          </a:xfrm>
          <a:prstGeom prst="roundRect">
            <a:avLst>
              <a:gd name="adj" fmla="val 106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/>
          <p:nvPr/>
        </p:nvSpPr>
        <p:spPr>
          <a:xfrm>
            <a:off x="63500" y="1449387"/>
            <a:ext cx="9020175" cy="152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63500" y="1397000"/>
            <a:ext cx="9020175" cy="120649"/>
          </a:xfrm>
          <a:prstGeom prst="rect">
            <a:avLst/>
          </a:prstGeom>
          <a:solidFill>
            <a:srgbClr val="E6B1A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63500" y="2976561"/>
            <a:ext cx="9020175" cy="111125"/>
          </a:xfrm>
          <a:prstGeom prst="rect">
            <a:avLst/>
          </a:prstGeom>
          <a:solidFill>
            <a:srgbClr val="9184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6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marR="0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4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marR="0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Font typeface="Noto Symbol"/>
              <a:buChar char="●"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marR="0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Noto Symbol"/>
              <a:buChar char="●"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Libre Baskerville"/>
              <a:buChar char="o"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63500" y="69850"/>
            <a:ext cx="9013825" cy="6692899"/>
          </a:xfrm>
          <a:prstGeom prst="roundRect">
            <a:avLst>
              <a:gd name="adj" fmla="val 1065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6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marR="0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4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marR="0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Font typeface="Noto Symbol"/>
              <a:buChar char="●"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marR="0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Noto Symbol"/>
              <a:buChar char="●"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Libre Baskerville"/>
              <a:buChar char="o"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7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English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Mr. Mooney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52400" y="1447800"/>
            <a:ext cx="8534399" cy="1736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Persuasion/Argumentation Terminology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Fact!!!!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(A thing done); an actual occurrence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Bears eat be</a:t>
            </a:r>
            <a:r>
              <a:rPr lang="en-US"/>
              <a:t>et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s.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I go to a Korean BBQ restaurant, I see a diverse array of cultures eating – not just Koreans.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Statistic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collection of quantitative data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 out of 10 of these are made up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 out of 10 Korean BBQ restaurants have an “A” rating, but a “B” is good enough for me, i</a:t>
            </a:r>
            <a:r>
              <a:rPr lang="en-US"/>
              <a:t>f I’m in LA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Example/Anecdote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 individual instance taken to be representative of a general pattern, and usually a short narrative of a relevant episode</a:t>
            </a:r>
          </a:p>
          <a:p>
            <a:pPr marL="273050" marR="0" lvl="0" indent="-2908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3000" dirty="0"/>
              <a:t>Ex</a:t>
            </a:r>
            <a:r>
              <a:rPr lang="en-US" sz="3000"/>
              <a:t>. </a:t>
            </a:r>
            <a:r>
              <a:rPr lang="en-US" sz="3000" smtClean="0"/>
              <a:t> </a:t>
            </a:r>
            <a:r>
              <a:rPr lang="en-US" sz="3000" dirty="0"/>
              <a:t>For my daughter’s </a:t>
            </a:r>
            <a:r>
              <a:rPr lang="en-US" sz="3000" dirty="0" smtClean="0"/>
              <a:t>12th </a:t>
            </a:r>
            <a:r>
              <a:rPr lang="en-US" sz="3000" dirty="0"/>
              <a:t>birthday, I asked her where she wanted to eat, and she said Korean BBQ.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Opinion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judgment, view, or appraisal formed in the mind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my opinion, you should never start a sentence with “in my opinion.”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/>
              <a:t>Ex. I love red meat.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Analogy/Comparison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92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comparison to a </a:t>
            </a:r>
            <a:r>
              <a:rPr lang="en-US" sz="3200" b="0" i="1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directly parallel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case (when a writer uses an analogy, he or she argues that a claim reasonable for one case is reasonable for the analogous case.)</a:t>
            </a:r>
          </a:p>
          <a:p>
            <a:pPr marL="547687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Ex. Korean BBQ is like Japanese </a:t>
            </a:r>
            <a:r>
              <a:rPr lang="en-US" dirty="0" err="1"/>
              <a:t>Teppanyaki</a:t>
            </a:r>
            <a:r>
              <a:rPr lang="en-US" dirty="0"/>
              <a:t> but </a:t>
            </a:r>
            <a:r>
              <a:rPr lang="en-US" i="1" dirty="0"/>
              <a:t>you’re</a:t>
            </a:r>
            <a:r>
              <a:rPr lang="en-US" dirty="0"/>
              <a:t> the chef!</a:t>
            </a:r>
          </a:p>
          <a:p>
            <a:pPr marL="547687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Ex. Korean BBQ is today what Mongolian BBQ was in the </a:t>
            </a:r>
            <a:r>
              <a:rPr lang="en-US" dirty="0" smtClean="0"/>
              <a:t>1980’s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Authority/Expertise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Support from an authority on the subject; expert advice or opinion. 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(Readers are expected to accept claims if they are in agreement with an authority’s view.)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/>
              <a:t>Ex. Anthony Bourdain and Mrs. Brewer like it...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Shared Beliefs/Values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a writer argues that if something is widely believed or valued, then readers should accept it.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Ex. Who doesn’t like all-you-can-eat?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Causal Relationship (C/R)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writer asserts that one thing results from another.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(To show how one thing produces or brings about another is often relevant in establishing a logical argument)</a:t>
            </a:r>
          </a:p>
          <a:p>
            <a:pPr marL="547687"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/>
              <a:t>Ex. When you’re done eating, your clothes will smell like Korean BBQ.  (C/R and a concession)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Emotional (Pathos)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Appeal based on emotion.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Example: humor</a:t>
            </a:r>
          </a:p>
          <a:p>
            <a: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Advertisements tend to be pathos-driven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/>
              <a:t>Cute kids provide nice pathos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299" y="4123700"/>
            <a:ext cx="3410049" cy="25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Logical (Logos)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Appeal based on logic or reason.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Example: corporate documents tend to be logos driven.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/>
              <a:t>Causal relationships are employing logos: Ex. If you are going to run a mile or go on a date after, you may not want to go to Korean BBQ, because you will not want to move after, and you will stink.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Persuasion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 appeal in order to compel some action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Example: Like trying to persuade someone that Korean BBQ is the best type of food &amp; </a:t>
            </a:r>
            <a:r>
              <a:rPr lang="en-US"/>
              <a:t>he/she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should try it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725" y="4056305"/>
            <a:ext cx="3854450" cy="259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Ethical (Ethos)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Appeal based on character of the speaker.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 ethos-driven document relies on the reputation of the author.  Ex. Bill of Rights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/>
              <a:t>Ex.  My Korean friends tell where the best places to go in Irvine, Garden Grove, and Koreatown are...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Sentimental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Evoking sorrow or pity. (Over-emotionalism can be the result of an excess of pathos. )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Example: advertisements for starving babies in Africa.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/>
              <a:t>Some all-you-can eat places will charge you for meat you didn’t eat, and you will need to employ sentimental appeals to avoid this extra charge.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8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Logical Fallacies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mistakes in logic…avoid these at all costs!  Especially the Slippery Slope!!!!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 hominem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Attacks the personality of the individual (instead of dealing with arguments &amp; issues).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Example: </a:t>
            </a:r>
            <a:r>
              <a:rPr lang="en-US"/>
              <a:t>What do you know about Korean BBQ; you’re white trash, Mooney!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955050" y="612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Nonsequitur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97850" y="1204275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Latin for “it does not follow”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1 statement isn’t logically connected to another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Examples:</a:t>
            </a:r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 bet she’s expecting, she vomited twice this morning. (She vomited twice this morning</a:t>
            </a:r>
            <a:r>
              <a:rPr lang="en-US" sz="2400"/>
              <a:t>;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therefore, she must be pregnant.)</a:t>
            </a:r>
          </a:p>
          <a:p>
            <a:pPr marL="547687" marR="0" lvl="1" indent="-25304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●"/>
            </a:pPr>
            <a:r>
              <a:rPr lang="en-US" sz="2400"/>
              <a:t>I ate Korean BBQ and then got a listing the next day. As long as I keep eating Korean BBQ, I will keep getting real estate listings.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False Analogy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2 cases are not sufficiently parallel (to lead readers to accept a claim of connection between them.)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Example: Students are like nails. Just as nails must be hit in the head in order to make them work, so must students. 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/>
              <a:t>Ex. Korean BBQ is better than a BMW X-5.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Hasty/Sweeping/Over Generalization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Uses too few examples needed to reach a valid conclusion.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Example: </a:t>
            </a:r>
            <a:r>
              <a:rPr lang="en-US"/>
              <a:t>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he drives a </a:t>
            </a:r>
            <a:r>
              <a:rPr lang="en-US"/>
              <a:t>red convertible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 </a:t>
            </a:r>
            <a:r>
              <a:rPr lang="en-US"/>
              <a:t>She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must be rich!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/>
              <a:t>Ex. I went to one Korean restaurant and it was dirty.  All Korean restaurants are dirty.</a:t>
            </a:r>
          </a:p>
          <a:p>
            <a:pPr marL="547687" marR="0" lvl="1" indent="-17176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●"/>
            </a:pPr>
            <a:r>
              <a:rPr lang="en-US" sz="1800"/>
              <a:t>Counterargument: I like my restaurants with a little bit of dust.  It helps build up my immune system.  I do not want a weak immune system.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Stereotyping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 oversimplified conception that one is regarded as embodying a set type.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Example. All Irish people are angry drunks.  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/>
              <a:t>Ex.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All Koreans                              are good at golf.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475" y="3783225"/>
            <a:ext cx="2443000" cy="24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Begging the Question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Assumes something to be true that needs proof: (the arguer uses as proof the very argument that needs proving.)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Example: I like her</a:t>
            </a:r>
            <a:r>
              <a:rPr lang="en-US"/>
              <a:t>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because she is likeable.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/>
              <a:t>Ex. I like Korean BBQ because it’s the best.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False Authority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(This fallacy is committed…) when the person in question is not a legitimate authority on the subject.</a:t>
            </a:r>
          </a:p>
          <a:p>
            <a:pPr marL="547687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Ex. What do you know about Korean food: you’re white!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Argumentation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Forming reasons, drawing conclusions, and applying them to a case in debate</a:t>
            </a:r>
          </a:p>
          <a:p>
            <a:pPr marL="547687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Ex. Let’s debate: What is the greatest American novel of all time?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7687" y="4691900"/>
            <a:ext cx="9906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473" y="4679682"/>
            <a:ext cx="990600" cy="14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1100" y="4753900"/>
            <a:ext cx="941525" cy="139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269" y="4712917"/>
            <a:ext cx="941523" cy="14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6324" y="4678772"/>
            <a:ext cx="990600" cy="14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56262" y="4751350"/>
            <a:ext cx="990599" cy="140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Slippery Slope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(One asserts that) some event must inevitably follow from another without any argument for the inevitability of the event in question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"We have to stop the tuition increase! The next thing you know, they'll be charging $40,000 a semester!"  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904225" y="-3555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SS Ad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792475" y="7366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6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1. When your cable company puts you on hold, you get angry. </a:t>
            </a:r>
          </a:p>
          <a:p>
            <a:pPr marL="273050" marR="0" lvl="0" indent="-2768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2. When you get angry, you go blow-off steam. </a:t>
            </a:r>
          </a:p>
          <a:p>
            <a:pPr marL="273050" marR="0" lvl="0" indent="-2768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3. When you go blow-off steam, accidents happen. </a:t>
            </a:r>
          </a:p>
          <a:p>
            <a:pPr marL="273050" marR="0" lvl="0" indent="-2768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4. When accidents happen, you get an eye-patch. </a:t>
            </a:r>
          </a:p>
          <a:p>
            <a:pPr marL="273050" marR="0" lvl="0" indent="-2768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5. When you get an eye-patch, people think you’re tough. </a:t>
            </a:r>
          </a:p>
          <a:p>
            <a:pPr marL="273050" marR="0" lvl="0" indent="-2768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6. When people think you’re tough, people want to see how tough. </a:t>
            </a:r>
          </a:p>
          <a:p>
            <a:pPr marL="273050" marR="0" lvl="0" indent="-2768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7. And when people want to see how tough, you wake-up in a roadside ditch. </a:t>
            </a:r>
          </a:p>
          <a:p>
            <a:pPr marL="273050" marR="0" lvl="0" indent="-27686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8. Don’t wake-up in a roadside ditch. Get rid of cable. 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475" y="505660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45625" y="442462"/>
            <a:ext cx="77724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Slippery Slope	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890300" cy="501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Ex. </a:t>
            </a:r>
            <a:r>
              <a:rPr lang="en-US" sz="2400"/>
              <a:t>I ate Korean BBQ before a job interview.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/>
              <a:t>I smelled so badly, the Human Resources guy threw me out of the interview.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/>
              <a:t>I went on unemployment, but couldn’t pay all my bills. 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/>
              <a:t>I got kicked out of the house, because I couldn’t help pay the mortgage and taxes.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/>
              <a:t>I had to move into my van and park it down by the river.</a:t>
            </a:r>
          </a:p>
          <a:p>
            <a:pPr>
              <a:spcBef>
                <a:spcPts val="0"/>
              </a:spcBef>
              <a:buNone/>
            </a:pPr>
            <a:r>
              <a:rPr lang="en-US" sz="2400"/>
              <a:t>Don’t eat Korean BBQ before a job interview, or you’ll end up in a van down by the river.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740" y="180577"/>
            <a:ext cx="2512784" cy="140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Either/Or Reasoning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Does not allow for any shades of meaning, compromise or intermediate cases.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Example: We either abolish cars or the environment is doomed.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/>
              <a:t>Ex. I must eat Korean BBQ after this presentation, or I will starve to death.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685800" y="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Smoke Screen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944875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(Similar to “straw man”)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Method of argument in which an opponent creates a weakened, incomplete, and often distorted version of an argument, then destroys it.</a:t>
            </a:r>
          </a:p>
          <a:p>
            <a:pPr marL="273050" marR="0" lvl="0" indent="-2362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Example: Bill and Jill are arguing about cleaning out their closets.</a:t>
            </a:r>
          </a:p>
          <a:p>
            <a:pPr marL="547687" marR="0" lvl="1" indent="-17176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Jill: “We should clean out the closets. They are getting a bit messy.”</a:t>
            </a:r>
          </a:p>
          <a:p>
            <a:pPr marL="547687" marR="0" lvl="1" indent="-17176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Bill: “Why, we just went through those clothes last year. Do we have to clean them out every day?”</a:t>
            </a:r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51111"/>
              <a:buFont typeface="Noto Symbol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Jill: “I never said anything about cleaning them every day. You just want to keep all your junk forever, which is just ridiculous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.”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Smoke Screen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914400" y="1366725"/>
            <a:ext cx="7772400" cy="536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/>
              <a:t>Chad: We should eat Korean barbecue. They have a new dish and we have some discount coupons.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Me: Are you saying that we should eat wherever is cheapest?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Chad: No, I was just saying we could try a new dish while paying less. You’re always trying to make me look like a Scrooge and it’s getting old! 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632300" y="99537"/>
            <a:ext cx="77724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Smoke Screen 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914400" y="1301900"/>
            <a:ext cx="77724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Ex. John: You should try Korean BBQ; it’s the best.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Me: I don’t really like all-you-can eat. It makes me fat.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John: I never said you have to get All-You-Can-Eat.  You can order a la carte.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Me: You are always calling making jokes about my waist, which is really hurtful. 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subTitle" idx="1"/>
          </p:nvPr>
        </p:nvSpPr>
        <p:spPr>
          <a:xfrm>
            <a:off x="535025" y="3200400"/>
            <a:ext cx="71612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ctr" rtl="0">
              <a:spcBef>
                <a:spcPts val="0"/>
              </a:spcBef>
              <a:spcAft>
                <a:spcPts val="0"/>
              </a:spcAft>
              <a:buChar char="➔"/>
            </a:pPr>
            <a:r>
              <a:rPr lang="en-US"/>
              <a:t>Look for opportunities to introduce these argument concepts and terms in our literature:</a:t>
            </a:r>
          </a:p>
          <a:p>
            <a:pPr marL="457200" marR="0" lvl="0" indent="-228600" algn="ctr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US"/>
              <a:t>There are arguments in: </a:t>
            </a:r>
            <a:r>
              <a:rPr lang="en-US" i="1"/>
              <a:t>The Great Gatsby, Lord of the Flies, The Scarlet Letter, The Catcher in the Rye, Romeo &amp; Juliet, Macbeth, Frankenstein, East of Eden, </a:t>
            </a:r>
            <a:r>
              <a:rPr lang="en-US"/>
              <a:t>and the list goes on...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ctrTitle"/>
          </p:nvPr>
        </p:nvSpPr>
        <p:spPr>
          <a:xfrm>
            <a:off x="457200" y="1506537"/>
            <a:ext cx="82296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r>
              <a:rPr lang="en-US"/>
              <a:t>Conclusion: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7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/>
              <a:t>Ask Mrs. Pagani, authority/expertise!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ctrTitle"/>
          </p:nvPr>
        </p:nvSpPr>
        <p:spPr>
          <a:xfrm>
            <a:off x="457200" y="1506537"/>
            <a:ext cx="82296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62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Claim/Assertion/Proposition/Position/Thesis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Something asserted or maintained, the main point or position of your argument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Ex. Korean BBQ is the best.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 claims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subordinate point to a larger claim or position in your argument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 Subclaim: You get to cook the meat yourself to your own liking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/>
              <a:t>2 Subclaim: It’s all-you-can-eat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ymbol"/>
              <a:buChar char="●"/>
            </a:pPr>
            <a:r>
              <a:rPr lang="en-US"/>
              <a:t>3 Subclaim: it’s a fun group outing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Support/Evidence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Support or evidence used to help strengthen (or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support)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your argument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Examples: facts, anecdotes, descriptions, statistics, or details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Refutation/Counter Argument/Counter Claim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 discredit an argument, particularly a counterargument(aka counter claim)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Ex. American rib eye or filet minon at restaurants sometimes is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prepared the way you like it.  Then I say, “Take it back!”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Concession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l="45860" t="-6040" r="-45860" b="6040"/>
          <a:stretch/>
        </p:blipFill>
        <p:spPr>
          <a:xfrm>
            <a:off x="7484500" y="0"/>
            <a:ext cx="3136299" cy="211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00450" y="1481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Conceding, acknowledging or admitting an opponent’s point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(Some also consider a concession a form of counter-claim)</a:t>
            </a:r>
          </a:p>
          <a:p>
            <a:pPr marL="547687" marR="0" lvl="1" indent="-20986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●"/>
            </a:pPr>
            <a:r>
              <a:rPr lang="en-US" sz="2400"/>
              <a:t>Ex.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Even though I love my mom’s home-cooked lasagna, I still prefer Korean BBQ.</a:t>
            </a:r>
          </a:p>
          <a:p>
            <a:pPr marL="547687" lvl="1" indent="-209867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Noto Symbol"/>
              <a:buChar char="●"/>
            </a:pPr>
            <a:r>
              <a:rPr lang="en-US" sz="2400"/>
              <a:t>Ex. Even though it’s a meat lovers meal, they also provide a wide array of veggie side dishes for the vegetarian in the group.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1656</Words>
  <Application>Microsoft Office PowerPoint</Application>
  <PresentationFormat>On-screen Show (4:3)</PresentationFormat>
  <Paragraphs>150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Libre Baskerville</vt:lpstr>
      <vt:lpstr>Source Sans Pro</vt:lpstr>
      <vt:lpstr>Noto Symbol</vt:lpstr>
      <vt:lpstr>1_Equity</vt:lpstr>
      <vt:lpstr>Equity</vt:lpstr>
      <vt:lpstr>Persuasion/Argumentation Terminology</vt:lpstr>
      <vt:lpstr>Persuasion</vt:lpstr>
      <vt:lpstr>Argumentation</vt:lpstr>
      <vt:lpstr>Claim/Assertion/Proposition/Position/Thesis</vt:lpstr>
      <vt:lpstr>Sub claims</vt:lpstr>
      <vt:lpstr>Support/Evidence</vt:lpstr>
      <vt:lpstr>Refutation/Counter Argument/Counter Claim</vt:lpstr>
      <vt:lpstr>Concession</vt:lpstr>
      <vt:lpstr>Evidence Types</vt:lpstr>
      <vt:lpstr>Fact!!!!</vt:lpstr>
      <vt:lpstr>Statistic</vt:lpstr>
      <vt:lpstr>Example/Anecdote</vt:lpstr>
      <vt:lpstr>Opinion</vt:lpstr>
      <vt:lpstr>Analogy/Comparison</vt:lpstr>
      <vt:lpstr>Authority/Expertise</vt:lpstr>
      <vt:lpstr>Shared Beliefs/Values</vt:lpstr>
      <vt:lpstr>Causal Relationship (C/R)</vt:lpstr>
      <vt:lpstr>Emotional (Pathos)</vt:lpstr>
      <vt:lpstr>Logical (Logos)</vt:lpstr>
      <vt:lpstr>Ethical (Ethos)</vt:lpstr>
      <vt:lpstr>Sentimental</vt:lpstr>
      <vt:lpstr>PowerPoint Presentation</vt:lpstr>
      <vt:lpstr>Ad hominem</vt:lpstr>
      <vt:lpstr>Nonsequitur</vt:lpstr>
      <vt:lpstr>False Analogy</vt:lpstr>
      <vt:lpstr>Hasty/Sweeping/Over Generalization</vt:lpstr>
      <vt:lpstr>Stereotyping</vt:lpstr>
      <vt:lpstr>Begging the Question</vt:lpstr>
      <vt:lpstr>False Authority</vt:lpstr>
      <vt:lpstr>Slippery Slope</vt:lpstr>
      <vt:lpstr>SS Ad</vt:lpstr>
      <vt:lpstr>Slippery Slope </vt:lpstr>
      <vt:lpstr>Either/Or Reasoning</vt:lpstr>
      <vt:lpstr>Smoke Screen</vt:lpstr>
      <vt:lpstr>Smoke Screen</vt:lpstr>
      <vt:lpstr>Smoke Screen </vt:lpstr>
      <vt:lpstr>Conclusion: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Persuasion/Argumentation Terminology</dc:title>
  <dc:creator>Mooney, Mark S.</dc:creator>
  <cp:lastModifiedBy>CUSD</cp:lastModifiedBy>
  <cp:revision>5</cp:revision>
  <cp:lastPrinted>2017-10-02T15:13:22Z</cp:lastPrinted>
  <dcterms:modified xsi:type="dcterms:W3CDTF">2017-10-02T20:26:07Z</dcterms:modified>
</cp:coreProperties>
</file>