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34"/>
    </p:embeddedFont>
    <p:embeddedFont>
      <p:font typeface="Arial Black" panose="020B0A04020102020204" pitchFamily="34" charset="0"/>
      <p:regular r:id="rId35"/>
      <p:bold r:id="rId36"/>
    </p:embeddedFont>
    <p:embeddedFont>
      <p:font typeface="Old Standard TT" panose="020B0604020202020204" charset="0"/>
      <p:regular r:id="rId37"/>
      <p:bold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2e4bc1cd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2e4bc1cd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2e4bc1cdd_0_7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82e4bc1cdd_0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2e4bc1cdd_0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82e4bc1cdd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2e4bc1cdd_0_8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82e4bc1cdd_0_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2e4bc1cdd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82e4bc1cdd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2e4bc1cdd_0_1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2e4bc1cdd_0_1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bc1cdd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82e4bc1cdd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2e4bc1cdd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82e4bc1cdd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2e4bc1cdd_0_1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82e4bc1cdd_0_1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2e4bc1cdd_0_1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82e4bc1cdd_0_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2e4bc1cdd_0_1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82e4bc1cdd_0_1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2e4bc1cdd_0_20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82e4bc1cdd_0_20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2e4bc1cdd_0_1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82e4bc1cdd_0_1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2e4bc1cdd_0_1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2e4bc1cdd_0_1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2e4bc1cdd_0_1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2e4bc1cdd_0_1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2e4bc1cdd_0_1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82e4bc1cdd_0_1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2e4bc1cdd_0_1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82e4bc1cdd_0_1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2e4bc1cdd_0_1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82e4bc1cdd_0_1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2e4bc1cdd_0_2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82e4bc1cdd_0_2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2e4bc1cdd_0_2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82e4bc1cdd_0_2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2e4bc1cdd_0_2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82e4bc1cdd_0_2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82e4bc1cdd_0_1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82e4bc1cdd_0_1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2e4bc1c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2e4bc1c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82e4bc1cdd_0_2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82e4bc1cdd_0_2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82e4bc1cdd_0_2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82e4bc1cdd_0_2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2e4bc1cdd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82e4bc1cdd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2e4bc1cdd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82e4bc1cdd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2e4bc1cdd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82e4bc1cdd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2e4bc1cdd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82e4bc1cdd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2e4bc1cdd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82e4bc1cdd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2e4bc1cdd_0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82e4bc1cdd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228600" y="240506"/>
            <a:ext cx="74676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228600" y="1485900"/>
            <a:ext cx="7543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228600" y="4686300"/>
            <a:ext cx="1600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2209800" y="4686300"/>
            <a:ext cx="3505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6248400" y="4686300"/>
            <a:ext cx="1524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311700" y="-322225"/>
            <a:ext cx="88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Preparing for the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Rhetorical Analysis FRQ: </a:t>
            </a:r>
            <a:r>
              <a:rPr lang="en" sz="3900"/>
              <a:t>Question 2</a:t>
            </a:r>
            <a:endParaRPr sz="3900"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512700" y="20118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Mr. Mooney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Mr. Beukema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AP English Language &amp; Comp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Tesoro High School, the # 1 High School in CUSD!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228600" y="742950"/>
            <a:ext cx="7467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For the Rhetorical Analysis Essay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228600" y="1485900"/>
            <a:ext cx="75438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32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✴"/>
            </a:pPr>
            <a:r>
              <a:rPr lang="en" sz="2400"/>
              <a:t>Don’t parrot the prompt -- especially in the first paragraph</a:t>
            </a:r>
            <a:endParaRPr sz="2400"/>
          </a:p>
          <a:p>
            <a:pPr marL="74295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If it says analyze various rhetorical strategies, don’t write some fluff line about the various rhetorical strategies</a:t>
            </a:r>
            <a:endParaRPr sz="2400"/>
          </a:p>
          <a:p>
            <a:pPr marL="342900" lvl="0" indent="-3632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✴"/>
            </a:pPr>
            <a:r>
              <a:rPr lang="en" sz="2400"/>
              <a:t>Give your thesis w/specific strategies or devices</a:t>
            </a:r>
            <a:endParaRPr sz="2400"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2949" y="3964687"/>
            <a:ext cx="1377731" cy="918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228600" y="1485900"/>
            <a:ext cx="75438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32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✴"/>
            </a:pPr>
            <a:r>
              <a:rPr lang="en" sz="2400"/>
              <a:t>Read the footnotes and dates₁</a:t>
            </a:r>
            <a:endParaRPr sz="2400"/>
          </a:p>
          <a:p>
            <a:pPr marL="342900" lvl="0" indent="-421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✴"/>
            </a:pPr>
            <a:r>
              <a:rPr lang="en" sz="2400"/>
              <a:t>Get context!</a:t>
            </a:r>
            <a:endParaRPr sz="2400"/>
          </a:p>
          <a:p>
            <a:pPr marL="74295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Is it during the Civil War?  </a:t>
            </a:r>
            <a:endParaRPr sz="2400"/>
          </a:p>
          <a:p>
            <a:pPr marL="74295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Is it during Depression?</a:t>
            </a:r>
            <a:endParaRPr sz="2400"/>
          </a:p>
          <a:p>
            <a:pPr marL="74295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Is it during the women’s movement?</a:t>
            </a:r>
            <a:endParaRPr sz="2400"/>
          </a:p>
          <a:p>
            <a:pPr marL="74295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Is it during an oil crisis?</a:t>
            </a:r>
            <a:endParaRPr sz="2400"/>
          </a:p>
        </p:txBody>
      </p:sp>
      <p:sp>
        <p:nvSpPr>
          <p:cNvPr id="139" name="Google Shape;139;p24"/>
          <p:cNvSpPr txBox="1"/>
          <p:nvPr/>
        </p:nvSpPr>
        <p:spPr>
          <a:xfrm>
            <a:off x="653150" y="4362788"/>
            <a:ext cx="6715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*1. Footnote: this slideshow was made during the CORONA VIRUS pandemic;  I will tweet about it later...</a:t>
            </a: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581725" y="831100"/>
            <a:ext cx="7467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Fo</a:t>
            </a:r>
            <a:r>
              <a:rPr lang="en" sz="44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otnotes</a:t>
            </a: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7674" y="1191900"/>
            <a:ext cx="1876250" cy="250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228600" y="1485900"/>
            <a:ext cx="75438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32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✴"/>
            </a:pPr>
            <a:r>
              <a:rPr lang="en" sz="2400"/>
              <a:t>If there’s a super long run-on sentence in the passage, and you don’t point it out, you can’t be rewarded</a:t>
            </a:r>
            <a:endParaRPr sz="2400"/>
          </a:p>
          <a:p>
            <a:pPr marL="74295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Recall: compound-complex from SYNTAX</a:t>
            </a:r>
            <a:endParaRPr sz="2400"/>
          </a:p>
          <a:p>
            <a:pPr marL="74295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If I had booger, you’d notice, right?  And you’d  tell me,right?</a:t>
            </a:r>
            <a:endParaRPr sz="2400"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4063" y="3413197"/>
            <a:ext cx="1607344" cy="160734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228600" y="742950"/>
            <a:ext cx="7467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For the Rhetorical Analysis Essay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0" y="589856"/>
            <a:ext cx="7467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All Essays</a:t>
            </a: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228600" y="1114425"/>
            <a:ext cx="75438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401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✴"/>
            </a:pPr>
            <a:r>
              <a:rPr lang="en" sz="3000"/>
              <a:t>Avoid “you” in all essays</a:t>
            </a:r>
            <a:endParaRPr sz="3000"/>
          </a:p>
          <a:p>
            <a:pPr marL="74295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The AP Reader doesn’t want to be dictated to</a:t>
            </a:r>
            <a:endParaRPr sz="3000"/>
          </a:p>
          <a:p>
            <a:pPr marL="74295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It’s not academic in tone</a:t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228600" y="180380"/>
            <a:ext cx="7467600" cy="805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74E13"/>
                </a:solidFill>
                <a:latin typeface="Arial Black"/>
                <a:ea typeface="Arial Black"/>
                <a:cs typeface="Arial Black"/>
                <a:sym typeface="Arial Black"/>
              </a:rPr>
              <a:t>Remember IOT:</a:t>
            </a:r>
            <a:endParaRPr sz="3600" b="1">
              <a:solidFill>
                <a:srgbClr val="274E1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228600" y="1114425"/>
            <a:ext cx="7543800" cy="23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CF543F"/>
                </a:solidFill>
              </a:rPr>
              <a:t>••</a:t>
            </a:r>
            <a:r>
              <a:rPr lang="en" sz="2800">
                <a:solidFill>
                  <a:srgbClr val="564B3C"/>
                </a:solidFill>
              </a:rPr>
              <a:t>Talk about the technique &amp; then add “IN ORDER TO” between the technique and the purpose</a:t>
            </a:r>
            <a:endParaRPr sz="2800">
              <a:solidFill>
                <a:srgbClr val="564B3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CF543F"/>
                </a:solidFill>
              </a:rPr>
              <a:t>•</a:t>
            </a:r>
            <a:r>
              <a:rPr lang="en" sz="2800">
                <a:solidFill>
                  <a:srgbClr val="564B3C"/>
                </a:solidFill>
              </a:rPr>
              <a:t>The Scoring Guideline for AP Readers says:</a:t>
            </a:r>
            <a:endParaRPr sz="2800">
              <a:solidFill>
                <a:srgbClr val="564B3C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B5AE53"/>
                </a:solidFill>
              </a:rPr>
              <a:t>•</a:t>
            </a:r>
            <a:r>
              <a:rPr lang="en" sz="2600">
                <a:solidFill>
                  <a:srgbClr val="564B3C"/>
                </a:solidFill>
              </a:rPr>
              <a:t>“For the purpose of scoring, analysis means explaining the rhetorical choices an author makes in an attempt </a:t>
            </a:r>
            <a:r>
              <a:rPr lang="en" sz="2600" b="1">
                <a:solidFill>
                  <a:srgbClr val="564B3C"/>
                </a:solidFill>
              </a:rPr>
              <a:t>to achieve a particular effect or purpose”</a:t>
            </a:r>
            <a:endParaRPr sz="2600" b="1">
              <a:solidFill>
                <a:srgbClr val="564B3C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228600" y="742950"/>
            <a:ext cx="7467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AP Comp=AP Rhetoric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228600" y="1419225"/>
            <a:ext cx="75438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✴"/>
            </a:pPr>
            <a:r>
              <a:rPr lang="en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test is assessing your thinking skills just as much as your writing skills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–"/>
            </a:pPr>
            <a:r>
              <a:rPr lang="en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willing to take risks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–"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Be vivid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228600" y="813197"/>
            <a:ext cx="74676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Analysis of Argument Possibility?</a:t>
            </a:r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body" idx="1"/>
          </p:nvPr>
        </p:nvSpPr>
        <p:spPr>
          <a:xfrm>
            <a:off x="228600" y="1343025"/>
            <a:ext cx="75438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✴"/>
            </a:pPr>
            <a:r>
              <a:rPr lang="en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it’s an analysis of an argument (hint: words like “position” or “view” will appear in prompt), then use largely argument terms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–"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addition to diction, syntax, rhetoric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✴"/>
            </a:pPr>
            <a:r>
              <a:rPr lang="en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sure you tie all analysis back to the PROMPT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266700" y="542925"/>
            <a:ext cx="7467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Avoid:</a:t>
            </a:r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1"/>
          </p:nvPr>
        </p:nvSpPr>
        <p:spPr>
          <a:xfrm>
            <a:off x="228600" y="1114425"/>
            <a:ext cx="75438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✴"/>
            </a:pPr>
            <a:r>
              <a:rPr lang="en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“shows” – go deeper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✴"/>
            </a:pPr>
            <a:r>
              <a:rPr lang="en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“positive” or “negative”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–"/>
            </a:pPr>
            <a:r>
              <a:rPr lang="en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of the 23 terms we hammered on diction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✴"/>
            </a:pPr>
            <a:r>
              <a:rPr lang="en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Writing, “In conclusion…” in your conclusion</a:t>
            </a:r>
            <a:endParaRPr/>
          </a:p>
        </p:txBody>
      </p:sp>
      <p:pic>
        <p:nvPicPr>
          <p:cNvPr id="179" name="Google Shape;179;p30" descr="MCj0424454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3771900"/>
            <a:ext cx="858439" cy="827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228600" y="637580"/>
            <a:ext cx="74676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Vary your </a:t>
            </a:r>
            <a:br>
              <a:rPr lang="en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sentence length</a:t>
            </a:r>
            <a:endParaRPr/>
          </a:p>
        </p:txBody>
      </p:sp>
      <p:sp>
        <p:nvSpPr>
          <p:cNvPr id="185" name="Google Shape;185;p31"/>
          <p:cNvSpPr txBox="1">
            <a:spLocks noGrp="1"/>
          </p:cNvSpPr>
          <p:nvPr>
            <p:ph type="body" idx="1"/>
          </p:nvPr>
        </p:nvSpPr>
        <p:spPr>
          <a:xfrm>
            <a:off x="228600" y="1419225"/>
            <a:ext cx="75438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✴"/>
            </a:pPr>
            <a:r>
              <a:rPr lang="en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your first three sentences are the same length, you have just increased the likelihood of earning a lower ½ grade on your paper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–"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3, 2, 1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742950" lvl="1" indent="-349250" algn="l" rtl="0">
              <a:spcBef>
                <a:spcPts val="360"/>
              </a:spcBef>
              <a:spcAft>
                <a:spcPts val="0"/>
              </a:spcAft>
              <a:buSzPts val="2800"/>
              <a:buFont typeface="Arial"/>
              <a:buChar char="–"/>
            </a:pPr>
            <a:r>
              <a:rPr lang="en" sz="2000" b="1"/>
              <a:t>Top scores are: “Employing a style that is consistently vivid and persuasive.”</a:t>
            </a:r>
            <a:endParaRPr sz="2000" b="1"/>
          </a:p>
          <a:p>
            <a:pPr marL="74295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228600" y="561380"/>
            <a:ext cx="74676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Think about what the author is NOT saying</a:t>
            </a:r>
            <a:endParaRPr/>
          </a:p>
        </p:txBody>
      </p:sp>
      <p:sp>
        <p:nvSpPr>
          <p:cNvPr id="191" name="Google Shape;191;p32"/>
          <p:cNvSpPr txBox="1">
            <a:spLocks noGrp="1"/>
          </p:cNvSpPr>
          <p:nvPr>
            <p:ph type="body" idx="1"/>
          </p:nvPr>
        </p:nvSpPr>
        <p:spPr>
          <a:xfrm>
            <a:off x="228600" y="1419225"/>
            <a:ext cx="75438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✴"/>
            </a:pPr>
            <a:r>
              <a:rPr lang="en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Recall the “On World War II” piece by Ernie Pyle</a:t>
            </a:r>
            <a:endParaRPr/>
          </a:p>
        </p:txBody>
      </p:sp>
      <p:pic>
        <p:nvPicPr>
          <p:cNvPr id="192" name="Google Shape;192;p32" descr="savingpriva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343150"/>
            <a:ext cx="885825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2"/>
          <p:cNvSpPr txBox="1"/>
          <p:nvPr/>
        </p:nvSpPr>
        <p:spPr>
          <a:xfrm>
            <a:off x="898525" y="2659856"/>
            <a:ext cx="5121300" cy="14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took a walk along the historic coast of Normandy in the country of France.  It was a lovely day for strolling along the seashore.  Men were sleeping on the sand, some of them sleeping forever…”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4294967295"/>
          </p:nvPr>
        </p:nvSpPr>
        <p:spPr>
          <a:xfrm>
            <a:off x="315912" y="-33337"/>
            <a:ext cx="8153400" cy="30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25"/>
              <a:buFont typeface="Noto Sans Symbols"/>
              <a:buChar char="■"/>
            </a:pPr>
            <a:r>
              <a:rPr lang="en" sz="47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Remember: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accent2"/>
              </a:buClr>
              <a:buSzPts val="3525"/>
              <a:buFont typeface="Noto Sans Symbols"/>
              <a:buChar char="■"/>
            </a:pPr>
            <a:r>
              <a:rPr lang="en" sz="47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It’s </a:t>
            </a:r>
            <a:r>
              <a:rPr lang="en" sz="4700" b="0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en" sz="47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tied together!</a:t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2987675" y="2031206"/>
            <a:ext cx="4752900" cy="275400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924300" y="1437084"/>
            <a:ext cx="1955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" sz="4400" b="0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Diction</a:t>
            </a:r>
            <a:r>
              <a:rPr lang="en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1331912" y="2571750"/>
            <a:ext cx="20877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" sz="3200" b="0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Pathos, Logos, Ethos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7143750" y="1988344"/>
            <a:ext cx="15813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 sz="3600" b="0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Syntax</a:t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2700337" y="4754165"/>
            <a:ext cx="38481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“Argumentation Terms”</a:t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6904037" y="3921919"/>
            <a:ext cx="19083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“Rhetorical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Strategies”</a:t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3589337" y="2836069"/>
            <a:ext cx="35370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mpact"/>
              <a:buNone/>
            </a:pPr>
            <a:r>
              <a:rPr lang="en" sz="28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“Rhetoric” &amp;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mpact"/>
              <a:buNone/>
            </a:pPr>
            <a:r>
              <a:rPr lang="en" sz="28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“Rhetorical Strategies”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title"/>
          </p:nvPr>
        </p:nvSpPr>
        <p:spPr>
          <a:xfrm>
            <a:off x="228600" y="637580"/>
            <a:ext cx="74676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Think like the </a:t>
            </a:r>
            <a:br>
              <a:rPr lang="en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College Board</a:t>
            </a:r>
            <a:endParaRPr/>
          </a:p>
        </p:txBody>
      </p:sp>
      <p:sp>
        <p:nvSpPr>
          <p:cNvPr id="199" name="Google Shape;199;p33"/>
          <p:cNvSpPr txBox="1">
            <a:spLocks noGrp="1"/>
          </p:cNvSpPr>
          <p:nvPr>
            <p:ph type="body" idx="1"/>
          </p:nvPr>
        </p:nvSpPr>
        <p:spPr>
          <a:xfrm>
            <a:off x="228600" y="1571625"/>
            <a:ext cx="75438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✴"/>
            </a:pPr>
            <a:r>
              <a:rPr lang="en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front line and the last line of the piece will be important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–"/>
            </a:pPr>
            <a:r>
              <a:rPr lang="en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their </a:t>
            </a:r>
            <a:r>
              <a:rPr lang="en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733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33" descr="ap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3600450"/>
            <a:ext cx="2143125" cy="35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>
            <a:spLocks noGrp="1"/>
          </p:cNvSpPr>
          <p:nvPr>
            <p:ph type="title"/>
          </p:nvPr>
        </p:nvSpPr>
        <p:spPr>
          <a:xfrm>
            <a:off x="228600" y="-273844"/>
            <a:ext cx="7467600" cy="1074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Analysis Essay</a:t>
            </a:r>
            <a:endParaRPr sz="36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6" name="Google Shape;206;p34"/>
          <p:cNvSpPr txBox="1">
            <a:spLocks noGrp="1"/>
          </p:cNvSpPr>
          <p:nvPr>
            <p:ph type="body" idx="1"/>
          </p:nvPr>
        </p:nvSpPr>
        <p:spPr>
          <a:xfrm>
            <a:off x="228600" y="1051725"/>
            <a:ext cx="7543800" cy="346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300">
                <a:latin typeface="Arial"/>
                <a:ea typeface="Arial"/>
                <a:cs typeface="Arial"/>
                <a:sym typeface="Arial"/>
              </a:rPr>
              <a:t>All that reading of the </a:t>
            </a:r>
            <a:r>
              <a:rPr lang="en" sz="2300" i="1">
                <a:latin typeface="Arial"/>
                <a:ea typeface="Arial"/>
                <a:cs typeface="Arial"/>
                <a:sym typeface="Arial"/>
              </a:rPr>
              <a:t>The Scarlet Letter </a:t>
            </a:r>
            <a:r>
              <a:rPr lang="en" sz="2300">
                <a:latin typeface="Arial"/>
                <a:ea typeface="Arial"/>
                <a:cs typeface="Arial"/>
                <a:sym typeface="Arial"/>
              </a:rPr>
              <a:t>was designed to get you ready for a pre-20th Century FRQ Passage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spcBef>
                <a:spcPts val="360"/>
              </a:spcBef>
              <a:spcAft>
                <a:spcPts val="0"/>
              </a:spcAft>
              <a:buSzPts val="2300"/>
              <a:buFont typeface="Arial"/>
              <a:buChar char="●"/>
            </a:pPr>
            <a:r>
              <a:rPr lang="en" sz="2300">
                <a:latin typeface="Arial"/>
                <a:ea typeface="Arial"/>
                <a:cs typeface="Arial"/>
                <a:sym typeface="Arial"/>
              </a:rPr>
              <a:t>Remember, words and phrases meant different things back then.  Figure it out from context clues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●"/>
            </a:pPr>
            <a:r>
              <a:rPr lang="en" sz="2300">
                <a:latin typeface="Arial"/>
                <a:ea typeface="Arial"/>
                <a:cs typeface="Arial"/>
                <a:sym typeface="Arial"/>
              </a:rPr>
              <a:t>Ex. “the want of” something does not mean you want it explicitly; it means you are lacking something or “wherefore art thou a Montague” </a:t>
            </a:r>
            <a:r>
              <a:rPr lang="en" sz="2300" i="1">
                <a:latin typeface="Arial"/>
                <a:ea typeface="Arial"/>
                <a:cs typeface="Arial"/>
                <a:sym typeface="Arial"/>
              </a:rPr>
              <a:t>wherefore </a:t>
            </a:r>
            <a:r>
              <a:rPr lang="en" sz="2300">
                <a:latin typeface="Arial"/>
                <a:ea typeface="Arial"/>
                <a:cs typeface="Arial"/>
                <a:sym typeface="Arial"/>
              </a:rPr>
              <a:t>means </a:t>
            </a:r>
            <a:r>
              <a:rPr lang="en" sz="2300" i="1">
                <a:latin typeface="Arial"/>
                <a:ea typeface="Arial"/>
                <a:cs typeface="Arial"/>
                <a:sym typeface="Arial"/>
              </a:rPr>
              <a:t>why</a:t>
            </a:r>
            <a:endParaRPr sz="23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8826" y="78427"/>
            <a:ext cx="1295175" cy="12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>
            <a:spLocks noGrp="1"/>
          </p:cNvSpPr>
          <p:nvPr>
            <p:ph type="title"/>
          </p:nvPr>
        </p:nvSpPr>
        <p:spPr>
          <a:xfrm>
            <a:off x="228600" y="-45244"/>
            <a:ext cx="7467600" cy="1074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5"/>
          <p:cNvSpPr txBox="1">
            <a:spLocks noGrp="1"/>
          </p:cNvSpPr>
          <p:nvPr>
            <p:ph type="body" idx="1"/>
          </p:nvPr>
        </p:nvSpPr>
        <p:spPr>
          <a:xfrm>
            <a:off x="228600" y="1108875"/>
            <a:ext cx="7543800" cy="346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/>
              <a:t>Again, all that reading of the </a:t>
            </a:r>
            <a:r>
              <a:rPr lang="en" sz="2500" i="1"/>
              <a:t>The Scarlet Letter </a:t>
            </a:r>
            <a:r>
              <a:rPr lang="en" sz="2500"/>
              <a:t>as well as, “A Modest Proposal,” was designed to get you ready for a pre-20th Century FRQ Passage</a:t>
            </a:r>
            <a:endParaRPr sz="2500"/>
          </a:p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Listen for the </a:t>
            </a:r>
            <a:r>
              <a:rPr lang="en" sz="2500" b="1"/>
              <a:t>tone</a:t>
            </a:r>
            <a:r>
              <a:rPr lang="en" sz="2500"/>
              <a:t> of the author, and listen for shifts in tone</a:t>
            </a:r>
            <a:endParaRPr sz="2500"/>
          </a:p>
        </p:txBody>
      </p:sp>
      <p:sp>
        <p:nvSpPr>
          <p:cNvPr id="214" name="Google Shape;214;p35"/>
          <p:cNvSpPr txBox="1">
            <a:spLocks noGrp="1"/>
          </p:cNvSpPr>
          <p:nvPr>
            <p:ph type="title"/>
          </p:nvPr>
        </p:nvSpPr>
        <p:spPr>
          <a:xfrm>
            <a:off x="266700" y="-178644"/>
            <a:ext cx="7467600" cy="1074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Analysis Essay</a:t>
            </a:r>
            <a:endParaRPr sz="36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15" name="Google Shape;2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1475" y="1913725"/>
            <a:ext cx="1323700" cy="18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>
            <a:spLocks noGrp="1"/>
          </p:cNvSpPr>
          <p:nvPr>
            <p:ph type="title"/>
          </p:nvPr>
        </p:nvSpPr>
        <p:spPr>
          <a:xfrm>
            <a:off x="228600" y="514350"/>
            <a:ext cx="7467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Don’t explain the terms</a:t>
            </a:r>
            <a:endParaRPr/>
          </a:p>
        </p:txBody>
      </p:sp>
      <p:sp>
        <p:nvSpPr>
          <p:cNvPr id="221" name="Google Shape;221;p36"/>
          <p:cNvSpPr txBox="1">
            <a:spLocks noGrp="1"/>
          </p:cNvSpPr>
          <p:nvPr>
            <p:ph type="body" idx="1"/>
          </p:nvPr>
        </p:nvSpPr>
        <p:spPr>
          <a:xfrm>
            <a:off x="228600" y="1114425"/>
            <a:ext cx="75438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✴"/>
            </a:pPr>
            <a:r>
              <a:rPr lang="en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 your audience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✴"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Even though 10% of your class might not know, y</a:t>
            </a:r>
            <a:r>
              <a:rPr lang="en" sz="320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AP reader knows what polysyndeton </a:t>
            </a:r>
            <a:r>
              <a:rPr lang="en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is, asyndeton is, periodic is etc. :)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✴"/>
            </a:pPr>
            <a:r>
              <a:rPr lang="en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reader is a college professor or an experienced AP Teacher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>
            <a:spLocks noGrp="1"/>
          </p:cNvSpPr>
          <p:nvPr>
            <p:ph type="title"/>
          </p:nvPr>
        </p:nvSpPr>
        <p:spPr>
          <a:xfrm>
            <a:off x="228600" y="514350"/>
            <a:ext cx="7467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Remember…	</a:t>
            </a:r>
            <a:endParaRPr/>
          </a:p>
        </p:txBody>
      </p:sp>
      <p:sp>
        <p:nvSpPr>
          <p:cNvPr id="227" name="Google Shape;227;p37"/>
          <p:cNvSpPr txBox="1">
            <a:spLocks noGrp="1"/>
          </p:cNvSpPr>
          <p:nvPr>
            <p:ph type="body" idx="1"/>
          </p:nvPr>
        </p:nvSpPr>
        <p:spPr>
          <a:xfrm>
            <a:off x="228600" y="1038225"/>
            <a:ext cx="75438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✴"/>
            </a:pPr>
            <a:r>
              <a:rPr lang="en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your audience is: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–"/>
            </a:pPr>
            <a:r>
              <a:rPr lang="en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professors &amp; experienced AP Teachers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✴"/>
            </a:pPr>
            <a:r>
              <a:rPr lang="en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sure you have a mature academic voice &amp; a mature perspective</a:t>
            </a: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3746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–"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They like NPR and CNN -- not pop culture references (stereotype)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7650" y="3079775"/>
            <a:ext cx="2384150" cy="7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7848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Use Effective Verbs </a:t>
            </a:r>
            <a:br>
              <a:rPr lang="en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" sz="20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(present tense focusing on what the author is doing)</a:t>
            </a:r>
            <a:endParaRPr/>
          </a:p>
        </p:txBody>
      </p:sp>
      <p:sp>
        <p:nvSpPr>
          <p:cNvPr id="234" name="Google Shape;234;p38"/>
          <p:cNvSpPr txBox="1">
            <a:spLocks noGrp="1"/>
          </p:cNvSpPr>
          <p:nvPr>
            <p:ph type="body" idx="1"/>
          </p:nvPr>
        </p:nvSpPr>
        <p:spPr>
          <a:xfrm>
            <a:off x="381000" y="1512425"/>
            <a:ext cx="7543800" cy="28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32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✴"/>
            </a:pPr>
            <a:r>
              <a:rPr lang="en" sz="2400"/>
              <a:t>Stop writing “shows” and “emphasizes”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✴"/>
            </a:pPr>
            <a:r>
              <a:rPr lang="en"/>
              <a:t> </a:t>
            </a:r>
            <a:r>
              <a:rPr lang="en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Conveys, reveals, connotes, delineates, emphasizes, accomplishes, advocates, represents, presents, implements, enhances, contrasts, demonstrates, reflects, asserts, contributes, creates, permeates, flows, illustrates, alludes, displays, paints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>
            <a:spLocks noGrp="1"/>
          </p:cNvSpPr>
          <p:nvPr>
            <p:ph type="title"/>
          </p:nvPr>
        </p:nvSpPr>
        <p:spPr>
          <a:xfrm>
            <a:off x="228600" y="240506"/>
            <a:ext cx="7467600" cy="1074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74E13"/>
                </a:solidFill>
                <a:latin typeface="Arial Black"/>
                <a:ea typeface="Arial Black"/>
                <a:cs typeface="Arial Black"/>
                <a:sym typeface="Arial Black"/>
              </a:rPr>
              <a:t>Review the Rubric</a:t>
            </a:r>
            <a:endParaRPr b="1">
              <a:solidFill>
                <a:srgbClr val="274E1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0" name="Google Shape;240;p39"/>
          <p:cNvSpPr txBox="1">
            <a:spLocks noGrp="1"/>
          </p:cNvSpPr>
          <p:nvPr>
            <p:ph type="body" idx="1"/>
          </p:nvPr>
        </p:nvSpPr>
        <p:spPr>
          <a:xfrm>
            <a:off x="228600" y="1485900"/>
            <a:ext cx="75438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Make sure your thesis is crystal clear and easily found in the first paragraph!!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/>
              <a:t>“Responds to the prompt with a defensible thesis that analyzes the writer’s rhetorical choices.”</a:t>
            </a:r>
            <a:endParaRPr sz="2000"/>
          </a:p>
        </p:txBody>
      </p:sp>
      <p:cxnSp>
        <p:nvCxnSpPr>
          <p:cNvPr id="241" name="Google Shape;241;p39"/>
          <p:cNvCxnSpPr/>
          <p:nvPr/>
        </p:nvCxnSpPr>
        <p:spPr>
          <a:xfrm>
            <a:off x="2893225" y="3505550"/>
            <a:ext cx="1408200" cy="97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2" name="Google Shape;242;p39"/>
          <p:cNvSpPr txBox="1"/>
          <p:nvPr/>
        </p:nvSpPr>
        <p:spPr>
          <a:xfrm>
            <a:off x="4408725" y="4546475"/>
            <a:ext cx="7335600" cy="855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Remember: it’s all tied together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>
            <a:spLocks noGrp="1"/>
          </p:cNvSpPr>
          <p:nvPr>
            <p:ph type="title"/>
          </p:nvPr>
        </p:nvSpPr>
        <p:spPr>
          <a:xfrm>
            <a:off x="228600" y="240506"/>
            <a:ext cx="7467600" cy="1074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74E13"/>
                </a:solidFill>
                <a:latin typeface="Arial Black"/>
                <a:ea typeface="Arial Black"/>
                <a:cs typeface="Arial Black"/>
                <a:sym typeface="Arial Black"/>
              </a:rPr>
              <a:t>Review the Rubric</a:t>
            </a:r>
            <a:endParaRPr b="1">
              <a:solidFill>
                <a:srgbClr val="274E1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8" name="Google Shape;248;p40"/>
          <p:cNvSpPr txBox="1">
            <a:spLocks noGrp="1"/>
          </p:cNvSpPr>
          <p:nvPr>
            <p:ph type="body" idx="1"/>
          </p:nvPr>
        </p:nvSpPr>
        <p:spPr>
          <a:xfrm>
            <a:off x="228600" y="1485900"/>
            <a:ext cx="75438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/>
              <a:t>Typical responses that earn 4 points: • Uniformly offer evidence to support claims. • Focus on the importance of specific words and details from the passage to build an argument. • Organize and support an argument as a line of reasoning composed of multiple supporting claims, each with </a:t>
            </a:r>
            <a:r>
              <a:rPr lang="en" sz="2000" b="1"/>
              <a:t>adequate evidence that is clearly explained.</a:t>
            </a:r>
            <a:r>
              <a:rPr lang="en" sz="2000"/>
              <a:t> • Explain </a:t>
            </a:r>
            <a:r>
              <a:rPr lang="en" sz="2000" b="1"/>
              <a:t>how t</a:t>
            </a:r>
            <a:r>
              <a:rPr lang="en" sz="2000"/>
              <a:t>he writer’s use of rhetorical choices contributes to the student’s interpretation of the passage</a:t>
            </a:r>
            <a:endParaRPr sz="2000"/>
          </a:p>
        </p:txBody>
      </p:sp>
      <p:cxnSp>
        <p:nvCxnSpPr>
          <p:cNvPr id="249" name="Google Shape;249;p40"/>
          <p:cNvCxnSpPr/>
          <p:nvPr/>
        </p:nvCxnSpPr>
        <p:spPr>
          <a:xfrm flipH="1">
            <a:off x="6494625" y="1142900"/>
            <a:ext cx="1627500" cy="92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0" name="Google Shape;250;p40"/>
          <p:cNvSpPr txBox="1"/>
          <p:nvPr/>
        </p:nvSpPr>
        <p:spPr>
          <a:xfrm>
            <a:off x="7738275" y="820475"/>
            <a:ext cx="1405800" cy="12438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Diction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251" name="Google Shape;251;p40"/>
          <p:cNvCxnSpPr/>
          <p:nvPr/>
        </p:nvCxnSpPr>
        <p:spPr>
          <a:xfrm>
            <a:off x="6985950" y="3215650"/>
            <a:ext cx="921300" cy="38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2" name="Google Shape;252;p40"/>
          <p:cNvSpPr txBox="1"/>
          <p:nvPr/>
        </p:nvSpPr>
        <p:spPr>
          <a:xfrm>
            <a:off x="7630800" y="3753025"/>
            <a:ext cx="1811700" cy="7677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Quote &amp; analysis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253" name="Google Shape;253;p40"/>
          <p:cNvCxnSpPr/>
          <p:nvPr/>
        </p:nvCxnSpPr>
        <p:spPr>
          <a:xfrm rot="10800000" flipH="1">
            <a:off x="2226300" y="4029375"/>
            <a:ext cx="1750200" cy="76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4" name="Google Shape;254;p40"/>
          <p:cNvSpPr txBox="1"/>
          <p:nvPr/>
        </p:nvSpPr>
        <p:spPr>
          <a:xfrm>
            <a:off x="583450" y="4459300"/>
            <a:ext cx="4360500" cy="856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The deeper your analysis, the higher your score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>
            <a:spLocks noGrp="1"/>
          </p:cNvSpPr>
          <p:nvPr>
            <p:ph type="title"/>
          </p:nvPr>
        </p:nvSpPr>
        <p:spPr>
          <a:xfrm>
            <a:off x="228600" y="240506"/>
            <a:ext cx="7467600" cy="1074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74E13"/>
                </a:solidFill>
                <a:latin typeface="Arial Black"/>
                <a:ea typeface="Arial Black"/>
                <a:cs typeface="Arial Black"/>
                <a:sym typeface="Arial Black"/>
              </a:rPr>
              <a:t>Review the “Sophistication” Point on the Rubric</a:t>
            </a:r>
            <a:endParaRPr b="1">
              <a:solidFill>
                <a:srgbClr val="274E1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0" name="Google Shape;260;p41"/>
          <p:cNvSpPr txBox="1">
            <a:spLocks noGrp="1"/>
          </p:cNvSpPr>
          <p:nvPr>
            <p:ph type="body" idx="1"/>
          </p:nvPr>
        </p:nvSpPr>
        <p:spPr>
          <a:xfrm>
            <a:off x="533400" y="1260475"/>
            <a:ext cx="75438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/>
              <a:t>Responses that earn this point may demonstrate sophistication of thought and/or a complex understanding of the rhetorical situation by doing any of the following: 1. Explaining the </a:t>
            </a:r>
            <a:r>
              <a:rPr lang="en" sz="2000" b="1"/>
              <a:t>significance</a:t>
            </a:r>
            <a:r>
              <a:rPr lang="en" sz="2000"/>
              <a:t> or relevance of the writer’s rhetorical choices (given the rhetorical situation). 2. Explaining a </a:t>
            </a:r>
            <a:r>
              <a:rPr lang="en" sz="2000" b="1"/>
              <a:t>purpose or function </a:t>
            </a:r>
            <a:r>
              <a:rPr lang="en" sz="2000"/>
              <a:t>of the passage’s complexities or tensions. 3. </a:t>
            </a:r>
            <a:r>
              <a:rPr lang="en" sz="2000" b="1"/>
              <a:t>Employing a style that is consistently vivid and persuasive.</a:t>
            </a:r>
            <a:endParaRPr sz="2000" b="1"/>
          </a:p>
        </p:txBody>
      </p:sp>
      <p:cxnSp>
        <p:nvCxnSpPr>
          <p:cNvPr id="261" name="Google Shape;261;p41"/>
          <p:cNvCxnSpPr>
            <a:endCxn id="260" idx="2"/>
          </p:cNvCxnSpPr>
          <p:nvPr/>
        </p:nvCxnSpPr>
        <p:spPr>
          <a:xfrm>
            <a:off x="3473700" y="3800575"/>
            <a:ext cx="831600" cy="54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2" name="Google Shape;262;p41"/>
          <p:cNvSpPr txBox="1"/>
          <p:nvPr/>
        </p:nvSpPr>
        <p:spPr>
          <a:xfrm>
            <a:off x="3473700" y="4514500"/>
            <a:ext cx="7335600" cy="8559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Impress them w/your writing STYLE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>
            <a:spLocks noGrp="1"/>
          </p:cNvSpPr>
          <p:nvPr>
            <p:ph type="ctrTitle"/>
          </p:nvPr>
        </p:nvSpPr>
        <p:spPr>
          <a:xfrm>
            <a:off x="1295400" y="823913"/>
            <a:ext cx="6248400" cy="15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If it’s a piece of satire, don’t take it seriously</a:t>
            </a:r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subTitle" idx="1"/>
          </p:nvPr>
        </p:nvSpPr>
        <p:spPr>
          <a:xfrm>
            <a:off x="512700" y="2118479"/>
            <a:ext cx="81186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13208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✴"/>
            </a:pPr>
            <a:r>
              <a:rPr lang="en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 for the underlying satirical message</a:t>
            </a:r>
            <a:r>
              <a:rPr lang="en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s):</a:t>
            </a:r>
            <a:endParaRPr sz="3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80"/>
              <a:buNone/>
            </a:pPr>
            <a:r>
              <a:rPr lang="en" sz="2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Ex. </a:t>
            </a:r>
            <a:r>
              <a:rPr lang="en" sz="2200" b="0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Onion: we are easily mani</a:t>
            </a:r>
            <a:r>
              <a:rPr lang="en" sz="22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pulated by fake science &amp; advertising claims</a:t>
            </a:r>
            <a:endParaRPr sz="22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80"/>
              <a:buNone/>
            </a:pPr>
            <a:r>
              <a:rPr lang="en" sz="22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" sz="2200" b="0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Modest Proposal</a:t>
            </a:r>
            <a:r>
              <a:rPr lang="en" sz="22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" sz="2200" b="0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the </a:t>
            </a:r>
            <a:r>
              <a:rPr lang="en" sz="22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British landlords had been grossly mistreating the Irish people and Irish land for their own financial gain</a:t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269" name="Google Shape;26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3825" y="638144"/>
            <a:ext cx="1668579" cy="93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9678" y="260225"/>
            <a:ext cx="1129871" cy="18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Arial Black"/>
                <a:ea typeface="Arial Black"/>
                <a:cs typeface="Arial Black"/>
                <a:sym typeface="Arial Black"/>
              </a:rPr>
              <a:t>The BASICS</a:t>
            </a:r>
            <a:endParaRPr>
              <a:solidFill>
                <a:srgbClr val="274E1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790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20"/>
              <a:buFont typeface="Noto Sans Symbols"/>
              <a:buChar char="✴"/>
            </a:pPr>
            <a:r>
              <a:rPr lang="en" sz="2800"/>
              <a:t>Remember the terms, BUT: </a:t>
            </a:r>
            <a:r>
              <a:rPr lang="en" sz="2800">
                <a:solidFill>
                  <a:schemeClr val="dk1"/>
                </a:solidFill>
              </a:rPr>
              <a:t>Remember: discussing </a:t>
            </a:r>
            <a:r>
              <a:rPr lang="en" sz="2800" b="1">
                <a:solidFill>
                  <a:schemeClr val="dk1"/>
                </a:solidFill>
              </a:rPr>
              <a:t>purpose &amp; effect</a:t>
            </a:r>
            <a:r>
              <a:rPr lang="en" sz="2800">
                <a:solidFill>
                  <a:schemeClr val="dk1"/>
                </a:solidFill>
              </a:rPr>
              <a:t> is more important than listing terms</a:t>
            </a:r>
            <a:endParaRPr sz="3200">
              <a:solidFill>
                <a:schemeClr val="dk1"/>
              </a:solidFill>
            </a:endParaRPr>
          </a:p>
          <a:p>
            <a:pPr marL="533400" lvl="0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ts val="1820"/>
              <a:buFont typeface="Noto Sans Symbols"/>
              <a:buChar char="✴"/>
            </a:pPr>
            <a:r>
              <a:rPr lang="en" sz="2800">
                <a:solidFill>
                  <a:schemeClr val="dk1"/>
                </a:solidFill>
              </a:rPr>
              <a:t>Read the prompt carefully and make sure you </a:t>
            </a:r>
            <a:r>
              <a:rPr lang="en" sz="2800" u="sng">
                <a:solidFill>
                  <a:schemeClr val="dk1"/>
                </a:solidFill>
              </a:rPr>
              <a:t>know exactly what is being asked</a:t>
            </a:r>
            <a:r>
              <a:rPr lang="en" sz="2800">
                <a:solidFill>
                  <a:schemeClr val="dk1"/>
                </a:solidFill>
              </a:rPr>
              <a:t> before you dive right in</a:t>
            </a:r>
            <a:endParaRPr sz="2800">
              <a:solidFill>
                <a:schemeClr val="dk1"/>
              </a:solidFill>
            </a:endParaRPr>
          </a:p>
          <a:p>
            <a:pPr marL="533400" lvl="0" indent="-5956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Noto Sans Symbols"/>
              <a:buChar char="✴"/>
            </a:pPr>
            <a:r>
              <a:rPr lang="en" sz="2800">
                <a:solidFill>
                  <a:schemeClr val="dk1"/>
                </a:solidFill>
              </a:rPr>
              <a:t>For the analysis, LINK the stylistic choice to the prompt’s question</a:t>
            </a:r>
            <a:endParaRPr sz="2800">
              <a:solidFill>
                <a:schemeClr val="dk1"/>
              </a:solidFill>
            </a:endParaRPr>
          </a:p>
          <a:p>
            <a:pPr marL="742950" lvl="1" indent="-3492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ts val="2800"/>
              <a:buChar char="–"/>
            </a:pPr>
            <a:r>
              <a:rPr lang="en" sz="2800">
                <a:solidFill>
                  <a:schemeClr val="dk1"/>
                </a:solidFill>
              </a:rPr>
              <a:t>ex. balanced to state of mind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 </a:t>
            </a:r>
            <a:endParaRPr/>
          </a:p>
        </p:txBody>
      </p:sp>
      <p:sp>
        <p:nvSpPr>
          <p:cNvPr id="276" name="Google Shape;276;p4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E-mail us or post on the Google Classroom for all to benefit from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>
            <a:spLocks noGrp="1"/>
          </p:cNvSpPr>
          <p:nvPr>
            <p:ph type="ctrTitle"/>
          </p:nvPr>
        </p:nvSpPr>
        <p:spPr>
          <a:xfrm>
            <a:off x="1350900" y="3188700"/>
            <a:ext cx="8118600" cy="1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 to write an amazing rhetorical analysis FRQ</a:t>
            </a:r>
            <a:endParaRPr sz="44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44"/>
          <p:cNvSpPr txBox="1">
            <a:spLocks noGrp="1"/>
          </p:cNvSpPr>
          <p:nvPr>
            <p:ph type="subTitle" idx="1"/>
          </p:nvPr>
        </p:nvSpPr>
        <p:spPr>
          <a:xfrm>
            <a:off x="336775" y="183050"/>
            <a:ext cx="82947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Noto Sans Symbols"/>
              <a:buChar char="■"/>
            </a:pPr>
            <a:r>
              <a:rPr lang="en" sz="9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 better than the GAP!</a:t>
            </a:r>
            <a:endParaRPr/>
          </a:p>
        </p:txBody>
      </p:sp>
      <p:pic>
        <p:nvPicPr>
          <p:cNvPr id="283" name="Google Shape;28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5825" y="2031206"/>
            <a:ext cx="917971" cy="919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228600" y="742950"/>
            <a:ext cx="7467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Speculate!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228600" y="1485900"/>
            <a:ext cx="7543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✴"/>
            </a:pPr>
            <a:r>
              <a:rPr lang="en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non-fiction piece will have various levels of complexity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–"/>
            </a:pPr>
            <a:r>
              <a:rPr lang="en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your job to look for that curve, that shift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222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–"/>
            </a:pPr>
            <a:r>
              <a:rPr lang="en"/>
              <a:t>Remember, </a:t>
            </a:r>
            <a:r>
              <a:rPr lang="en" i="1"/>
              <a:t>holy shift</a:t>
            </a:r>
            <a:r>
              <a:rPr lang="en"/>
              <a:t>!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✴"/>
            </a:pPr>
            <a:r>
              <a:rPr lang="en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do, you will take your essay to the next level of </a:t>
            </a:r>
            <a:r>
              <a:rPr lang="en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critical analysis</a:t>
            </a:r>
            <a:endParaRPr/>
          </a:p>
          <a:p>
            <a:pPr marL="342900" lvl="0" indent="-210820" algn="l" rtl="0">
              <a:spcBef>
                <a:spcPts val="640"/>
              </a:spcBef>
              <a:spcAft>
                <a:spcPts val="0"/>
              </a:spcAft>
              <a:buSzPts val="2080"/>
              <a:buNone/>
            </a:pPr>
            <a:endParaRPr sz="3200" b="0" i="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228600" y="742950"/>
            <a:ext cx="7467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Speculate!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228600" y="1114425"/>
            <a:ext cx="75438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08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10820" algn="l" rtl="0">
              <a:spcBef>
                <a:spcPts val="640"/>
              </a:spcBef>
              <a:spcAft>
                <a:spcPts val="0"/>
              </a:spcAft>
              <a:buSzPts val="2080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381000" y="1600200"/>
            <a:ext cx="7543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✴"/>
            </a:pPr>
            <a:r>
              <a:rPr lang="en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don’t speculate, you will reach a ceiling on your essay prompt score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✴"/>
            </a:pPr>
            <a:r>
              <a:rPr lang="en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follow a formula for you essay, you will be limited in your score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8" descr="MCj0398331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874" y="3871776"/>
            <a:ext cx="1090950" cy="115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228600" y="742950"/>
            <a:ext cx="7467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" sz="3400" i="0" u="none">
                <a:solidFill>
                  <a:srgbClr val="38761D"/>
                </a:solidFill>
                <a:latin typeface="Arial Black"/>
                <a:ea typeface="Arial Black"/>
                <a:cs typeface="Arial Black"/>
                <a:sym typeface="Arial Black"/>
              </a:rPr>
              <a:t>For the Rhetorical Analy</a:t>
            </a:r>
            <a:r>
              <a:rPr lang="en" sz="3400">
                <a:solidFill>
                  <a:srgbClr val="38761D"/>
                </a:solidFill>
                <a:latin typeface="Arial Black"/>
                <a:ea typeface="Arial Black"/>
                <a:cs typeface="Arial Black"/>
                <a:sym typeface="Arial Black"/>
              </a:rPr>
              <a:t>sis</a:t>
            </a:r>
            <a:r>
              <a:rPr lang="en" sz="3400" i="0" u="none">
                <a:solidFill>
                  <a:srgbClr val="38761D"/>
                </a:solidFill>
                <a:latin typeface="Arial Black"/>
                <a:ea typeface="Arial Black"/>
                <a:cs typeface="Arial Black"/>
                <a:sym typeface="Arial Black"/>
              </a:rPr>
              <a:t> Essay</a:t>
            </a:r>
            <a:endParaRPr sz="3400">
              <a:solidFill>
                <a:srgbClr val="38761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228600" y="1114425"/>
            <a:ext cx="75438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✴"/>
            </a:pPr>
            <a:r>
              <a:rPr lang="en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always fall back on DICTION but the reader will also reward you for discussing the </a:t>
            </a:r>
            <a:r>
              <a:rPr lang="en" sz="3200" b="1" i="0" u="none">
                <a:solidFill>
                  <a:schemeClr val="dk1"/>
                </a:solidFill>
              </a:rPr>
              <a:t>function</a:t>
            </a:r>
            <a:r>
              <a:rPr lang="en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" sz="3200">
                <a:latin typeface="Arial"/>
                <a:ea typeface="Arial"/>
                <a:cs typeface="Arial"/>
                <a:sym typeface="Arial"/>
              </a:rPr>
              <a:t>SYNTAX</a:t>
            </a:r>
            <a:endParaRPr/>
          </a:p>
        </p:txBody>
      </p:sp>
      <p:pic>
        <p:nvPicPr>
          <p:cNvPr id="105" name="Google Shape;105;p19" descr="MPj0309616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2900363"/>
            <a:ext cx="2743200" cy="1957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228600" y="742950"/>
            <a:ext cx="7467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" sz="350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For the Rhetorical Analy</a:t>
            </a:r>
            <a:r>
              <a:rPr lang="en" sz="35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sis</a:t>
            </a:r>
            <a:r>
              <a:rPr lang="en" sz="350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Essay</a:t>
            </a:r>
            <a:endParaRPr sz="35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228600" y="1495425"/>
            <a:ext cx="75438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68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Noto Sans Symbols"/>
              <a:buChar char="✴"/>
            </a:pPr>
            <a:r>
              <a:rPr lang="en" sz="2300"/>
              <a:t>Beware of the </a:t>
            </a:r>
            <a:r>
              <a:rPr lang="en" sz="2300" b="1"/>
              <a:t>misread</a:t>
            </a:r>
            <a:r>
              <a:rPr lang="en" sz="2300"/>
              <a:t>. </a:t>
            </a:r>
            <a:endParaRPr sz="2300"/>
          </a:p>
          <a:p>
            <a:pPr marL="342900" lvl="0" indent="-3568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Noto Sans Symbols"/>
              <a:buChar char="✴"/>
            </a:pPr>
            <a:r>
              <a:rPr lang="en" sz="2300"/>
              <a:t>If you misread the prompt, or the author’s purpose, you will land in 4 territory. </a:t>
            </a:r>
            <a:endParaRPr sz="2300"/>
          </a:p>
          <a:p>
            <a:pPr marL="342900" lvl="0" indent="-3568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Noto Sans Symbols"/>
              <a:buChar char="✴"/>
            </a:pPr>
            <a:r>
              <a:rPr lang="en" sz="2300"/>
              <a:t>AP equals answer the prompt, yes, but it also equals answer the purpose</a:t>
            </a:r>
            <a:endParaRPr sz="2300"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8298" y="3827007"/>
            <a:ext cx="1610920" cy="1207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0" y="1275656"/>
            <a:ext cx="7467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" sz="4400" i="0" u="none">
                <a:solidFill>
                  <a:srgbClr val="274E13"/>
                </a:solidFill>
                <a:latin typeface="Arial Black"/>
                <a:ea typeface="Arial Black"/>
                <a:cs typeface="Arial Black"/>
                <a:sym typeface="Arial Black"/>
              </a:rPr>
              <a:t>For the Rhetorical Analy</a:t>
            </a:r>
            <a:r>
              <a:rPr lang="en" sz="4400">
                <a:solidFill>
                  <a:srgbClr val="274E13"/>
                </a:solidFill>
                <a:latin typeface="Arial Black"/>
                <a:ea typeface="Arial Black"/>
                <a:cs typeface="Arial Black"/>
                <a:sym typeface="Arial Black"/>
              </a:rPr>
              <a:t>sis</a:t>
            </a:r>
            <a:r>
              <a:rPr lang="en" sz="4400" i="0" u="none">
                <a:solidFill>
                  <a:srgbClr val="274E13"/>
                </a:solidFill>
                <a:latin typeface="Arial Black"/>
                <a:ea typeface="Arial Black"/>
                <a:cs typeface="Arial Black"/>
                <a:sym typeface="Arial Black"/>
              </a:rPr>
              <a:t> Essay</a:t>
            </a:r>
            <a:endParaRPr sz="4400">
              <a:solidFill>
                <a:srgbClr val="274E1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228600" y="2638425"/>
            <a:ext cx="75438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80"/>
              <a:buFont typeface="Noto Sans Symbols"/>
              <a:buChar char="✴"/>
            </a:pPr>
            <a:r>
              <a:rPr lang="en"/>
              <a:t>$</a:t>
            </a:r>
            <a:r>
              <a:rPr lang="en" sz="2300"/>
              <a:t>5 says there will be IRONY on the analysis essay</a:t>
            </a:r>
            <a:endParaRPr sz="2300"/>
          </a:p>
          <a:p>
            <a:pPr marL="342900" lvl="0" indent="-3568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✴"/>
            </a:pPr>
            <a:r>
              <a:rPr lang="en" sz="2300"/>
              <a:t>English teachers think they are so witty and ironical.  Professors even more so</a:t>
            </a:r>
            <a:endParaRPr sz="2300"/>
          </a:p>
          <a:p>
            <a:pPr marL="342900" lvl="0" indent="-3568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✴"/>
            </a:pPr>
            <a:r>
              <a:rPr lang="en" sz="2300"/>
              <a:t>Look for glaring incongruencies. If you don’t know what an incongruency is, please remember the exam is on May 97th at 11 p.m. (ha ha)</a:t>
            </a:r>
            <a:endParaRPr sz="2300"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6025" y="1269206"/>
            <a:ext cx="2471738" cy="1042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228600" y="742950"/>
            <a:ext cx="7467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" sz="44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For the Rhetorical Analysis Essay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228600" y="1485900"/>
            <a:ext cx="75438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32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✴"/>
            </a:pPr>
            <a:r>
              <a:rPr lang="en" sz="2400"/>
              <a:t>Look for allusions</a:t>
            </a:r>
            <a:endParaRPr sz="2400"/>
          </a:p>
          <a:p>
            <a:pPr marL="342900" lvl="0" indent="-3632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✴"/>
            </a:pPr>
            <a:r>
              <a:rPr lang="en" sz="2400"/>
              <a:t>Another reason we studied </a:t>
            </a:r>
            <a:r>
              <a:rPr lang="en" sz="2400" i="1"/>
              <a:t>The Scarlet Letter,</a:t>
            </a:r>
            <a:r>
              <a:rPr lang="en" sz="2400"/>
              <a:t> was to highlight the importance of allusions</a:t>
            </a:r>
            <a:endParaRPr sz="2400"/>
          </a:p>
          <a:p>
            <a:pPr marL="342900" lvl="0" indent="-3632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✴"/>
            </a:pPr>
            <a:r>
              <a:rPr lang="en" sz="2400"/>
              <a:t>If there’s a specific allusion and it has a powerful effect, and you ignore it, you can’t be rewarded </a:t>
            </a:r>
            <a:endParaRPr sz="2400"/>
          </a:p>
          <a:p>
            <a:pPr marL="74295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They could be </a:t>
            </a:r>
            <a:r>
              <a:rPr lang="en" sz="2400" i="1"/>
              <a:t>Biblical </a:t>
            </a:r>
            <a:r>
              <a:rPr lang="en" sz="2400"/>
              <a:t>in proportion or historically</a:t>
            </a:r>
            <a:r>
              <a:rPr lang="en" sz="2400" i="1"/>
              <a:t> epic</a:t>
            </a:r>
            <a:r>
              <a:rPr lang="en" sz="2400"/>
              <a:t> :)</a:t>
            </a:r>
            <a:endParaRPr sz="2400"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9317" y="9"/>
            <a:ext cx="2340516" cy="16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1419</Words>
  <Application>Microsoft Office PowerPoint</Application>
  <PresentationFormat>On-screen Show (16:9)</PresentationFormat>
  <Paragraphs>131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Impact</vt:lpstr>
      <vt:lpstr>Times New Roman</vt:lpstr>
      <vt:lpstr>Arial Black</vt:lpstr>
      <vt:lpstr>Arial</vt:lpstr>
      <vt:lpstr>Old Standard TT</vt:lpstr>
      <vt:lpstr>Noto Sans Symbols</vt:lpstr>
      <vt:lpstr>Paperback</vt:lpstr>
      <vt:lpstr>Preparing for the  Rhetorical Analysis FRQ: Question 2</vt:lpstr>
      <vt:lpstr>PowerPoint Presentation</vt:lpstr>
      <vt:lpstr>The BASICS</vt:lpstr>
      <vt:lpstr>Speculate!</vt:lpstr>
      <vt:lpstr>Speculate!</vt:lpstr>
      <vt:lpstr>For the Rhetorical Analysis Essay</vt:lpstr>
      <vt:lpstr>For the Rhetorical Analysis Essay</vt:lpstr>
      <vt:lpstr>For the Rhetorical Analysis Essay</vt:lpstr>
      <vt:lpstr>For the Rhetorical Analysis Essay</vt:lpstr>
      <vt:lpstr>For the Rhetorical Analysis Essay</vt:lpstr>
      <vt:lpstr>Footnotes</vt:lpstr>
      <vt:lpstr>For the Rhetorical Analysis Essay</vt:lpstr>
      <vt:lpstr>All Essays</vt:lpstr>
      <vt:lpstr>Remember IOT:</vt:lpstr>
      <vt:lpstr>AP Comp=AP Rhetoric</vt:lpstr>
      <vt:lpstr>Analysis of Argument Possibility?</vt:lpstr>
      <vt:lpstr>Avoid:</vt:lpstr>
      <vt:lpstr>Vary your  sentence length</vt:lpstr>
      <vt:lpstr>Think about what the author is NOT saying</vt:lpstr>
      <vt:lpstr>Think like the  College Board</vt:lpstr>
      <vt:lpstr>Analysis Essay</vt:lpstr>
      <vt:lpstr>PowerPoint Presentation</vt:lpstr>
      <vt:lpstr>Don’t explain the terms</vt:lpstr>
      <vt:lpstr>Remember… </vt:lpstr>
      <vt:lpstr>Use Effective Verbs  (present tense focusing on what the author is doing)</vt:lpstr>
      <vt:lpstr>Review the Rubric</vt:lpstr>
      <vt:lpstr>Review the Rubric</vt:lpstr>
      <vt:lpstr>Review the “Sophistication” Point on the Rubric</vt:lpstr>
      <vt:lpstr>If it’s a piece of satire, don’t take it seriously</vt:lpstr>
      <vt:lpstr>Questions? </vt:lpstr>
      <vt:lpstr>Learn to write an amazing rhetorical analysis FRQ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the  Rhetorical Analysis FRQ: Question 2</dc:title>
  <dc:creator>Mooney, Mark S.</dc:creator>
  <cp:lastModifiedBy>Mooney, Mark S.</cp:lastModifiedBy>
  <cp:revision>1</cp:revision>
  <dcterms:modified xsi:type="dcterms:W3CDTF">2020-04-05T17:33:50Z</dcterms:modified>
</cp:coreProperties>
</file>