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325" r:id="rId4"/>
    <p:sldId id="290" r:id="rId5"/>
    <p:sldId id="291" r:id="rId6"/>
    <p:sldId id="292" r:id="rId7"/>
    <p:sldId id="293" r:id="rId8"/>
    <p:sldId id="294" r:id="rId9"/>
    <p:sldId id="295" r:id="rId10"/>
    <p:sldId id="296" r:id="rId11"/>
    <p:sldId id="324" r:id="rId12"/>
    <p:sldId id="327" r:id="rId13"/>
    <p:sldId id="298" r:id="rId14"/>
    <p:sldId id="299" r:id="rId15"/>
    <p:sldId id="300" r:id="rId16"/>
    <p:sldId id="301" r:id="rId17"/>
    <p:sldId id="302" r:id="rId18"/>
    <p:sldId id="303" r:id="rId19"/>
    <p:sldId id="304" r:id="rId20"/>
    <p:sldId id="305" r:id="rId21"/>
    <p:sldId id="306" r:id="rId22"/>
    <p:sldId id="308" r:id="rId23"/>
    <p:sldId id="309" r:id="rId24"/>
    <p:sldId id="310" r:id="rId25"/>
    <p:sldId id="311" r:id="rId26"/>
    <p:sldId id="328" r:id="rId27"/>
    <p:sldId id="312" r:id="rId28"/>
    <p:sldId id="313" r:id="rId29"/>
    <p:sldId id="314" r:id="rId30"/>
    <p:sldId id="317" r:id="rId31"/>
    <p:sldId id="318" r:id="rId32"/>
    <p:sldId id="319" r:id="rId33"/>
    <p:sldId id="320" r:id="rId34"/>
    <p:sldId id="321" r:id="rId35"/>
    <p:sldId id="322" r:id="rId36"/>
    <p:sldId id="32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9DDEAC-3726-4F58-B43C-8360B9C830D8}" type="doc">
      <dgm:prSet loTypeId="urn:microsoft.com/office/officeart/2005/8/layout/hProcess9" loCatId="process" qsTypeId="urn:microsoft.com/office/officeart/2005/8/quickstyle/simple1" qsCatId="simple" csTypeId="urn:microsoft.com/office/officeart/2005/8/colors/accent1_2" csCatId="accent1" phldr="1"/>
      <dgm:spPr/>
    </dgm:pt>
    <dgm:pt modelId="{0B65E423-FABA-4410-90C3-4A569CA9BA24}">
      <dgm:prSet phldrT="[Text]"/>
      <dgm:spPr/>
      <dgm:t>
        <a:bodyPr/>
        <a:lstStyle/>
        <a:p>
          <a:r>
            <a:rPr lang="en-US" b="1" dirty="0" smtClean="0"/>
            <a:t>The nature of the Kingdom</a:t>
          </a:r>
          <a:endParaRPr lang="en-US" b="1" dirty="0"/>
        </a:p>
      </dgm:t>
    </dgm:pt>
    <dgm:pt modelId="{E0DE1C18-A26E-438E-AB60-81116831C442}" type="parTrans" cxnId="{F98B1ED1-1BEC-4D56-81A8-464DC14155B1}">
      <dgm:prSet/>
      <dgm:spPr/>
      <dgm:t>
        <a:bodyPr/>
        <a:lstStyle/>
        <a:p>
          <a:endParaRPr lang="en-US"/>
        </a:p>
      </dgm:t>
    </dgm:pt>
    <dgm:pt modelId="{8EBB23C4-2F99-4978-9E7A-DD551A2CA2B2}" type="sibTrans" cxnId="{F98B1ED1-1BEC-4D56-81A8-464DC14155B1}">
      <dgm:prSet/>
      <dgm:spPr/>
      <dgm:t>
        <a:bodyPr/>
        <a:lstStyle/>
        <a:p>
          <a:endParaRPr lang="en-US"/>
        </a:p>
      </dgm:t>
    </dgm:pt>
    <dgm:pt modelId="{3564816C-0C82-4B99-A5D9-9010B562DBF6}">
      <dgm:prSet phldrT="[Text]"/>
      <dgm:spPr/>
      <dgm:t>
        <a:bodyPr/>
        <a:lstStyle/>
        <a:p>
          <a:r>
            <a:rPr lang="en-US" dirty="0" smtClean="0"/>
            <a:t>Sociology of Religion</a:t>
          </a:r>
          <a:endParaRPr lang="en-US" dirty="0"/>
        </a:p>
      </dgm:t>
    </dgm:pt>
    <dgm:pt modelId="{88481D06-71E2-45DA-955B-131BE2FF9BAB}" type="parTrans" cxnId="{FB0096EA-D3F7-43F2-84FC-D01E1C922452}">
      <dgm:prSet/>
      <dgm:spPr/>
      <dgm:t>
        <a:bodyPr/>
        <a:lstStyle/>
        <a:p>
          <a:endParaRPr lang="en-US"/>
        </a:p>
      </dgm:t>
    </dgm:pt>
    <dgm:pt modelId="{947104E6-F030-49F2-B581-2F33C31EC869}" type="sibTrans" cxnId="{FB0096EA-D3F7-43F2-84FC-D01E1C922452}">
      <dgm:prSet/>
      <dgm:spPr/>
      <dgm:t>
        <a:bodyPr/>
        <a:lstStyle/>
        <a:p>
          <a:endParaRPr lang="en-US"/>
        </a:p>
      </dgm:t>
    </dgm:pt>
    <dgm:pt modelId="{25407E76-C378-4E46-A235-FA2AB270FDAB}">
      <dgm:prSet phldrT="[Text]"/>
      <dgm:spPr/>
      <dgm:t>
        <a:bodyPr/>
        <a:lstStyle/>
        <a:p>
          <a:r>
            <a:rPr lang="en-US" dirty="0" smtClean="0"/>
            <a:t>The Contemporary Scene</a:t>
          </a:r>
          <a:endParaRPr lang="en-US" dirty="0"/>
        </a:p>
      </dgm:t>
    </dgm:pt>
    <dgm:pt modelId="{9DC052E0-9F40-44F6-8122-AA869E918B5D}" type="parTrans" cxnId="{D31281CC-2D23-41D2-A378-7B1A37D4678C}">
      <dgm:prSet/>
      <dgm:spPr/>
      <dgm:t>
        <a:bodyPr/>
        <a:lstStyle/>
        <a:p>
          <a:endParaRPr lang="en-US"/>
        </a:p>
      </dgm:t>
    </dgm:pt>
    <dgm:pt modelId="{59DB3F61-84F9-4AC1-B0F8-0A6E73A017CA}" type="sibTrans" cxnId="{D31281CC-2D23-41D2-A378-7B1A37D4678C}">
      <dgm:prSet/>
      <dgm:spPr/>
      <dgm:t>
        <a:bodyPr/>
        <a:lstStyle/>
        <a:p>
          <a:endParaRPr lang="en-US"/>
        </a:p>
      </dgm:t>
    </dgm:pt>
    <dgm:pt modelId="{2D6E97C7-6E2D-432A-9DB5-65E22CBA7E9E}" type="pres">
      <dgm:prSet presAssocID="{A79DDEAC-3726-4F58-B43C-8360B9C830D8}" presName="CompostProcess" presStyleCnt="0">
        <dgm:presLayoutVars>
          <dgm:dir/>
          <dgm:resizeHandles val="exact"/>
        </dgm:presLayoutVars>
      </dgm:prSet>
      <dgm:spPr/>
    </dgm:pt>
    <dgm:pt modelId="{4E054B12-076D-47EB-8233-F0A3B348697E}" type="pres">
      <dgm:prSet presAssocID="{A79DDEAC-3726-4F58-B43C-8360B9C830D8}" presName="arrow" presStyleLbl="bgShp" presStyleIdx="0" presStyleCnt="1"/>
      <dgm:spPr/>
    </dgm:pt>
    <dgm:pt modelId="{EDB83BBA-10BC-4252-B011-3A625D741880}" type="pres">
      <dgm:prSet presAssocID="{A79DDEAC-3726-4F58-B43C-8360B9C830D8}" presName="linearProcess" presStyleCnt="0"/>
      <dgm:spPr/>
    </dgm:pt>
    <dgm:pt modelId="{B79C208A-7E24-489B-8033-080240CB426B}" type="pres">
      <dgm:prSet presAssocID="{0B65E423-FABA-4410-90C3-4A569CA9BA24}" presName="textNode" presStyleLbl="node1" presStyleIdx="0" presStyleCnt="3">
        <dgm:presLayoutVars>
          <dgm:bulletEnabled val="1"/>
        </dgm:presLayoutVars>
      </dgm:prSet>
      <dgm:spPr/>
    </dgm:pt>
    <dgm:pt modelId="{4E7E28B5-C657-4248-B319-C983DA22F0F2}" type="pres">
      <dgm:prSet presAssocID="{8EBB23C4-2F99-4978-9E7A-DD551A2CA2B2}" presName="sibTrans" presStyleCnt="0"/>
      <dgm:spPr/>
    </dgm:pt>
    <dgm:pt modelId="{B56EC77F-0783-4680-835A-F6D02402C5CB}" type="pres">
      <dgm:prSet presAssocID="{3564816C-0C82-4B99-A5D9-9010B562DBF6}" presName="textNode" presStyleLbl="node1" presStyleIdx="1" presStyleCnt="3">
        <dgm:presLayoutVars>
          <dgm:bulletEnabled val="1"/>
        </dgm:presLayoutVars>
      </dgm:prSet>
      <dgm:spPr/>
    </dgm:pt>
    <dgm:pt modelId="{1C7AAAE7-B652-42A2-944C-AB7A3A92A162}" type="pres">
      <dgm:prSet presAssocID="{947104E6-F030-49F2-B581-2F33C31EC869}" presName="sibTrans" presStyleCnt="0"/>
      <dgm:spPr/>
    </dgm:pt>
    <dgm:pt modelId="{AAE1DD36-5FBC-46EE-A304-438CBBAA453C}" type="pres">
      <dgm:prSet presAssocID="{25407E76-C378-4E46-A235-FA2AB270FDAB}" presName="textNode" presStyleLbl="node1" presStyleIdx="2" presStyleCnt="3">
        <dgm:presLayoutVars>
          <dgm:bulletEnabled val="1"/>
        </dgm:presLayoutVars>
      </dgm:prSet>
      <dgm:spPr/>
      <dgm:t>
        <a:bodyPr/>
        <a:lstStyle/>
        <a:p>
          <a:endParaRPr lang="en-US"/>
        </a:p>
      </dgm:t>
    </dgm:pt>
  </dgm:ptLst>
  <dgm:cxnLst>
    <dgm:cxn modelId="{72BE207A-530E-403F-A8F2-FDE29CCB90D5}" type="presOf" srcId="{25407E76-C378-4E46-A235-FA2AB270FDAB}" destId="{AAE1DD36-5FBC-46EE-A304-438CBBAA453C}" srcOrd="0" destOrd="0" presId="urn:microsoft.com/office/officeart/2005/8/layout/hProcess9"/>
    <dgm:cxn modelId="{FB0096EA-D3F7-43F2-84FC-D01E1C922452}" srcId="{A79DDEAC-3726-4F58-B43C-8360B9C830D8}" destId="{3564816C-0C82-4B99-A5D9-9010B562DBF6}" srcOrd="1" destOrd="0" parTransId="{88481D06-71E2-45DA-955B-131BE2FF9BAB}" sibTransId="{947104E6-F030-49F2-B581-2F33C31EC869}"/>
    <dgm:cxn modelId="{E081C99B-C87A-4874-B5F2-B84CF61631FB}" type="presOf" srcId="{A79DDEAC-3726-4F58-B43C-8360B9C830D8}" destId="{2D6E97C7-6E2D-432A-9DB5-65E22CBA7E9E}" srcOrd="0" destOrd="0" presId="urn:microsoft.com/office/officeart/2005/8/layout/hProcess9"/>
    <dgm:cxn modelId="{D089EC10-8C23-4285-A7AC-57804AC7AA0A}" type="presOf" srcId="{3564816C-0C82-4B99-A5D9-9010B562DBF6}" destId="{B56EC77F-0783-4680-835A-F6D02402C5CB}" srcOrd="0" destOrd="0" presId="urn:microsoft.com/office/officeart/2005/8/layout/hProcess9"/>
    <dgm:cxn modelId="{F98B1ED1-1BEC-4D56-81A8-464DC14155B1}" srcId="{A79DDEAC-3726-4F58-B43C-8360B9C830D8}" destId="{0B65E423-FABA-4410-90C3-4A569CA9BA24}" srcOrd="0" destOrd="0" parTransId="{E0DE1C18-A26E-438E-AB60-81116831C442}" sibTransId="{8EBB23C4-2F99-4978-9E7A-DD551A2CA2B2}"/>
    <dgm:cxn modelId="{D31281CC-2D23-41D2-A378-7B1A37D4678C}" srcId="{A79DDEAC-3726-4F58-B43C-8360B9C830D8}" destId="{25407E76-C378-4E46-A235-FA2AB270FDAB}" srcOrd="2" destOrd="0" parTransId="{9DC052E0-9F40-44F6-8122-AA869E918B5D}" sibTransId="{59DB3F61-84F9-4AC1-B0F8-0A6E73A017CA}"/>
    <dgm:cxn modelId="{937E3DBB-508A-4A58-988D-A10F1C45F379}" type="presOf" srcId="{0B65E423-FABA-4410-90C3-4A569CA9BA24}" destId="{B79C208A-7E24-489B-8033-080240CB426B}" srcOrd="0" destOrd="0" presId="urn:microsoft.com/office/officeart/2005/8/layout/hProcess9"/>
    <dgm:cxn modelId="{C6CE7BF1-E758-4620-AA46-7A5520F44139}" type="presParOf" srcId="{2D6E97C7-6E2D-432A-9DB5-65E22CBA7E9E}" destId="{4E054B12-076D-47EB-8233-F0A3B348697E}" srcOrd="0" destOrd="0" presId="urn:microsoft.com/office/officeart/2005/8/layout/hProcess9"/>
    <dgm:cxn modelId="{9188675A-4817-4598-AA9D-8F4B90E4DCAE}" type="presParOf" srcId="{2D6E97C7-6E2D-432A-9DB5-65E22CBA7E9E}" destId="{EDB83BBA-10BC-4252-B011-3A625D741880}" srcOrd="1" destOrd="0" presId="urn:microsoft.com/office/officeart/2005/8/layout/hProcess9"/>
    <dgm:cxn modelId="{3DBB8D54-26D2-4C14-A257-F457653DD6AC}" type="presParOf" srcId="{EDB83BBA-10BC-4252-B011-3A625D741880}" destId="{B79C208A-7E24-489B-8033-080240CB426B}" srcOrd="0" destOrd="0" presId="urn:microsoft.com/office/officeart/2005/8/layout/hProcess9"/>
    <dgm:cxn modelId="{4CAD9F7E-1584-4DDD-8795-DE1D338F1CDE}" type="presParOf" srcId="{EDB83BBA-10BC-4252-B011-3A625D741880}" destId="{4E7E28B5-C657-4248-B319-C983DA22F0F2}" srcOrd="1" destOrd="0" presId="urn:microsoft.com/office/officeart/2005/8/layout/hProcess9"/>
    <dgm:cxn modelId="{5970B131-967F-4AD1-8158-F8CB830FE5E9}" type="presParOf" srcId="{EDB83BBA-10BC-4252-B011-3A625D741880}" destId="{B56EC77F-0783-4680-835A-F6D02402C5CB}" srcOrd="2" destOrd="0" presId="urn:microsoft.com/office/officeart/2005/8/layout/hProcess9"/>
    <dgm:cxn modelId="{B7EF3B7C-9EDD-4BB6-AFCA-D99FD9D5B25D}" type="presParOf" srcId="{EDB83BBA-10BC-4252-B011-3A625D741880}" destId="{1C7AAAE7-B652-42A2-944C-AB7A3A92A162}" srcOrd="3" destOrd="0" presId="urn:microsoft.com/office/officeart/2005/8/layout/hProcess9"/>
    <dgm:cxn modelId="{F7CCAB59-4D75-40C9-9FB7-AC8F421B6182}" type="presParOf" srcId="{EDB83BBA-10BC-4252-B011-3A625D741880}" destId="{AAE1DD36-5FBC-46EE-A304-438CBBAA45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E2B961-5609-4BE1-9B16-786459552966}"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91796FB4-39AA-488C-9145-367E56B24B6A}">
      <dgm:prSet phldrT="[Text]"/>
      <dgm:spPr/>
      <dgm:t>
        <a:bodyPr/>
        <a:lstStyle/>
        <a:p>
          <a:r>
            <a:rPr lang="en-US" dirty="0" smtClean="0"/>
            <a:t>Church</a:t>
          </a:r>
          <a:endParaRPr lang="en-US" dirty="0"/>
        </a:p>
      </dgm:t>
    </dgm:pt>
    <dgm:pt modelId="{5CF95F3F-3EEA-43E6-A61D-651279338CF9}" type="parTrans" cxnId="{DD9B0B6E-2D6E-4311-927D-95634AD33981}">
      <dgm:prSet/>
      <dgm:spPr/>
      <dgm:t>
        <a:bodyPr/>
        <a:lstStyle/>
        <a:p>
          <a:endParaRPr lang="en-US"/>
        </a:p>
      </dgm:t>
    </dgm:pt>
    <dgm:pt modelId="{3D9094A8-F51A-4A6F-A992-EAAB55355062}" type="sibTrans" cxnId="{DD9B0B6E-2D6E-4311-927D-95634AD33981}">
      <dgm:prSet/>
      <dgm:spPr/>
      <dgm:t>
        <a:bodyPr/>
        <a:lstStyle/>
        <a:p>
          <a:endParaRPr lang="en-US"/>
        </a:p>
      </dgm:t>
    </dgm:pt>
    <dgm:pt modelId="{ECFC8528-A150-4B24-BDD7-41B0872DAC28}">
      <dgm:prSet phldrT="[Text]"/>
      <dgm:spPr/>
      <dgm:t>
        <a:bodyPr/>
        <a:lstStyle/>
        <a:p>
          <a:r>
            <a:rPr lang="en-US" dirty="0" smtClean="0"/>
            <a:t>State</a:t>
          </a:r>
          <a:endParaRPr lang="en-US" dirty="0"/>
        </a:p>
      </dgm:t>
    </dgm:pt>
    <dgm:pt modelId="{E6338328-14B1-4045-825D-AF1EB3CB6354}" type="parTrans" cxnId="{06B41200-1717-49AE-AC2E-EDEB92399A24}">
      <dgm:prSet/>
      <dgm:spPr/>
      <dgm:t>
        <a:bodyPr/>
        <a:lstStyle/>
        <a:p>
          <a:endParaRPr lang="en-US"/>
        </a:p>
      </dgm:t>
    </dgm:pt>
    <dgm:pt modelId="{2AA502BD-329B-46A6-A8E1-C846772C392C}" type="sibTrans" cxnId="{06B41200-1717-49AE-AC2E-EDEB92399A24}">
      <dgm:prSet/>
      <dgm:spPr/>
      <dgm:t>
        <a:bodyPr/>
        <a:lstStyle/>
        <a:p>
          <a:endParaRPr lang="en-US"/>
        </a:p>
      </dgm:t>
    </dgm:pt>
    <dgm:pt modelId="{74841C46-2B1C-4332-B8FB-DCA4CEBDB183}" type="pres">
      <dgm:prSet presAssocID="{66E2B961-5609-4BE1-9B16-786459552966}" presName="diagram" presStyleCnt="0">
        <dgm:presLayoutVars>
          <dgm:dir/>
          <dgm:resizeHandles val="exact"/>
        </dgm:presLayoutVars>
      </dgm:prSet>
      <dgm:spPr/>
    </dgm:pt>
    <dgm:pt modelId="{A2205DD9-7938-4238-99AA-41FB91F53ADA}" type="pres">
      <dgm:prSet presAssocID="{91796FB4-39AA-488C-9145-367E56B24B6A}" presName="arrow" presStyleLbl="node1" presStyleIdx="0" presStyleCnt="2">
        <dgm:presLayoutVars>
          <dgm:bulletEnabled val="1"/>
        </dgm:presLayoutVars>
      </dgm:prSet>
      <dgm:spPr/>
    </dgm:pt>
    <dgm:pt modelId="{55E6B7C4-1C45-4674-8FDC-5458FF69EA1A}" type="pres">
      <dgm:prSet presAssocID="{ECFC8528-A150-4B24-BDD7-41B0872DAC28}" presName="arrow" presStyleLbl="node1" presStyleIdx="1" presStyleCnt="2">
        <dgm:presLayoutVars>
          <dgm:bulletEnabled val="1"/>
        </dgm:presLayoutVars>
      </dgm:prSet>
      <dgm:spPr/>
    </dgm:pt>
  </dgm:ptLst>
  <dgm:cxnLst>
    <dgm:cxn modelId="{A1A33B29-7338-44C2-A3A5-1D2E73BCDCF9}" type="presOf" srcId="{91796FB4-39AA-488C-9145-367E56B24B6A}" destId="{A2205DD9-7938-4238-99AA-41FB91F53ADA}" srcOrd="0" destOrd="0" presId="urn:microsoft.com/office/officeart/2005/8/layout/arrow5"/>
    <dgm:cxn modelId="{06B41200-1717-49AE-AC2E-EDEB92399A24}" srcId="{66E2B961-5609-4BE1-9B16-786459552966}" destId="{ECFC8528-A150-4B24-BDD7-41B0872DAC28}" srcOrd="1" destOrd="0" parTransId="{E6338328-14B1-4045-825D-AF1EB3CB6354}" sibTransId="{2AA502BD-329B-46A6-A8E1-C846772C392C}"/>
    <dgm:cxn modelId="{32E0BB13-5834-4E1E-B018-298102F48551}" type="presOf" srcId="{ECFC8528-A150-4B24-BDD7-41B0872DAC28}" destId="{55E6B7C4-1C45-4674-8FDC-5458FF69EA1A}" srcOrd="0" destOrd="0" presId="urn:microsoft.com/office/officeart/2005/8/layout/arrow5"/>
    <dgm:cxn modelId="{3AFBB08D-E890-4A0F-AAAC-EA3966AE8FDE}" type="presOf" srcId="{66E2B961-5609-4BE1-9B16-786459552966}" destId="{74841C46-2B1C-4332-B8FB-DCA4CEBDB183}" srcOrd="0" destOrd="0" presId="urn:microsoft.com/office/officeart/2005/8/layout/arrow5"/>
    <dgm:cxn modelId="{DD9B0B6E-2D6E-4311-927D-95634AD33981}" srcId="{66E2B961-5609-4BE1-9B16-786459552966}" destId="{91796FB4-39AA-488C-9145-367E56B24B6A}" srcOrd="0" destOrd="0" parTransId="{5CF95F3F-3EEA-43E6-A61D-651279338CF9}" sibTransId="{3D9094A8-F51A-4A6F-A992-EAAB55355062}"/>
    <dgm:cxn modelId="{93705634-C254-4D86-92DE-499183176C5F}" type="presParOf" srcId="{74841C46-2B1C-4332-B8FB-DCA4CEBDB183}" destId="{A2205DD9-7938-4238-99AA-41FB91F53ADA}" srcOrd="0" destOrd="0" presId="urn:microsoft.com/office/officeart/2005/8/layout/arrow5"/>
    <dgm:cxn modelId="{54ADE07E-240D-4977-B3A4-8B14D0610DAF}" type="presParOf" srcId="{74841C46-2B1C-4332-B8FB-DCA4CEBDB183}" destId="{55E6B7C4-1C45-4674-8FDC-5458FF69EA1A}"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9DDEAC-3726-4F58-B43C-8360B9C830D8}" type="doc">
      <dgm:prSet loTypeId="urn:microsoft.com/office/officeart/2005/8/layout/hProcess9" loCatId="process" qsTypeId="urn:microsoft.com/office/officeart/2005/8/quickstyle/simple1" qsCatId="simple" csTypeId="urn:microsoft.com/office/officeart/2005/8/colors/accent1_2" csCatId="accent1" phldr="1"/>
      <dgm:spPr/>
    </dgm:pt>
    <dgm:pt modelId="{0B65E423-FABA-4410-90C3-4A569CA9BA24}">
      <dgm:prSet phldrT="[Text]"/>
      <dgm:spPr/>
      <dgm:t>
        <a:bodyPr/>
        <a:lstStyle/>
        <a:p>
          <a:r>
            <a:rPr lang="en-US" dirty="0" smtClean="0"/>
            <a:t>The nature of the Kingdom</a:t>
          </a:r>
          <a:endParaRPr lang="en-US" dirty="0"/>
        </a:p>
      </dgm:t>
    </dgm:pt>
    <dgm:pt modelId="{E0DE1C18-A26E-438E-AB60-81116831C442}" type="parTrans" cxnId="{F98B1ED1-1BEC-4D56-81A8-464DC14155B1}">
      <dgm:prSet/>
      <dgm:spPr/>
      <dgm:t>
        <a:bodyPr/>
        <a:lstStyle/>
        <a:p>
          <a:endParaRPr lang="en-US"/>
        </a:p>
      </dgm:t>
    </dgm:pt>
    <dgm:pt modelId="{8EBB23C4-2F99-4978-9E7A-DD551A2CA2B2}" type="sibTrans" cxnId="{F98B1ED1-1BEC-4D56-81A8-464DC14155B1}">
      <dgm:prSet/>
      <dgm:spPr/>
      <dgm:t>
        <a:bodyPr/>
        <a:lstStyle/>
        <a:p>
          <a:endParaRPr lang="en-US"/>
        </a:p>
      </dgm:t>
    </dgm:pt>
    <dgm:pt modelId="{3564816C-0C82-4B99-A5D9-9010B562DBF6}">
      <dgm:prSet phldrT="[Text]"/>
      <dgm:spPr/>
      <dgm:t>
        <a:bodyPr/>
        <a:lstStyle/>
        <a:p>
          <a:r>
            <a:rPr lang="en-US" b="1" dirty="0" smtClean="0"/>
            <a:t>Sociology of Religion</a:t>
          </a:r>
          <a:endParaRPr lang="en-US" b="1" dirty="0"/>
        </a:p>
      </dgm:t>
    </dgm:pt>
    <dgm:pt modelId="{88481D06-71E2-45DA-955B-131BE2FF9BAB}" type="parTrans" cxnId="{FB0096EA-D3F7-43F2-84FC-D01E1C922452}">
      <dgm:prSet/>
      <dgm:spPr/>
      <dgm:t>
        <a:bodyPr/>
        <a:lstStyle/>
        <a:p>
          <a:endParaRPr lang="en-US"/>
        </a:p>
      </dgm:t>
    </dgm:pt>
    <dgm:pt modelId="{947104E6-F030-49F2-B581-2F33C31EC869}" type="sibTrans" cxnId="{FB0096EA-D3F7-43F2-84FC-D01E1C922452}">
      <dgm:prSet/>
      <dgm:spPr/>
      <dgm:t>
        <a:bodyPr/>
        <a:lstStyle/>
        <a:p>
          <a:endParaRPr lang="en-US"/>
        </a:p>
      </dgm:t>
    </dgm:pt>
    <dgm:pt modelId="{25407E76-C378-4E46-A235-FA2AB270FDAB}">
      <dgm:prSet phldrT="[Text]"/>
      <dgm:spPr/>
      <dgm:t>
        <a:bodyPr/>
        <a:lstStyle/>
        <a:p>
          <a:r>
            <a:rPr lang="en-US" dirty="0" smtClean="0"/>
            <a:t>The Contemporary Scene</a:t>
          </a:r>
          <a:endParaRPr lang="en-US" dirty="0"/>
        </a:p>
      </dgm:t>
    </dgm:pt>
    <dgm:pt modelId="{9DC052E0-9F40-44F6-8122-AA869E918B5D}" type="parTrans" cxnId="{D31281CC-2D23-41D2-A378-7B1A37D4678C}">
      <dgm:prSet/>
      <dgm:spPr/>
      <dgm:t>
        <a:bodyPr/>
        <a:lstStyle/>
        <a:p>
          <a:endParaRPr lang="en-US"/>
        </a:p>
      </dgm:t>
    </dgm:pt>
    <dgm:pt modelId="{59DB3F61-84F9-4AC1-B0F8-0A6E73A017CA}" type="sibTrans" cxnId="{D31281CC-2D23-41D2-A378-7B1A37D4678C}">
      <dgm:prSet/>
      <dgm:spPr/>
      <dgm:t>
        <a:bodyPr/>
        <a:lstStyle/>
        <a:p>
          <a:endParaRPr lang="en-US"/>
        </a:p>
      </dgm:t>
    </dgm:pt>
    <dgm:pt modelId="{2D6E97C7-6E2D-432A-9DB5-65E22CBA7E9E}" type="pres">
      <dgm:prSet presAssocID="{A79DDEAC-3726-4F58-B43C-8360B9C830D8}" presName="CompostProcess" presStyleCnt="0">
        <dgm:presLayoutVars>
          <dgm:dir/>
          <dgm:resizeHandles val="exact"/>
        </dgm:presLayoutVars>
      </dgm:prSet>
      <dgm:spPr/>
    </dgm:pt>
    <dgm:pt modelId="{4E054B12-076D-47EB-8233-F0A3B348697E}" type="pres">
      <dgm:prSet presAssocID="{A79DDEAC-3726-4F58-B43C-8360B9C830D8}" presName="arrow" presStyleLbl="bgShp" presStyleIdx="0" presStyleCnt="1"/>
      <dgm:spPr/>
    </dgm:pt>
    <dgm:pt modelId="{EDB83BBA-10BC-4252-B011-3A625D741880}" type="pres">
      <dgm:prSet presAssocID="{A79DDEAC-3726-4F58-B43C-8360B9C830D8}" presName="linearProcess" presStyleCnt="0"/>
      <dgm:spPr/>
    </dgm:pt>
    <dgm:pt modelId="{B79C208A-7E24-489B-8033-080240CB426B}" type="pres">
      <dgm:prSet presAssocID="{0B65E423-FABA-4410-90C3-4A569CA9BA24}" presName="textNode" presStyleLbl="node1" presStyleIdx="0" presStyleCnt="3">
        <dgm:presLayoutVars>
          <dgm:bulletEnabled val="1"/>
        </dgm:presLayoutVars>
      </dgm:prSet>
      <dgm:spPr/>
    </dgm:pt>
    <dgm:pt modelId="{4E7E28B5-C657-4248-B319-C983DA22F0F2}" type="pres">
      <dgm:prSet presAssocID="{8EBB23C4-2F99-4978-9E7A-DD551A2CA2B2}" presName="sibTrans" presStyleCnt="0"/>
      <dgm:spPr/>
    </dgm:pt>
    <dgm:pt modelId="{B56EC77F-0783-4680-835A-F6D02402C5CB}" type="pres">
      <dgm:prSet presAssocID="{3564816C-0C82-4B99-A5D9-9010B562DBF6}" presName="textNode" presStyleLbl="node1" presStyleIdx="1" presStyleCnt="3">
        <dgm:presLayoutVars>
          <dgm:bulletEnabled val="1"/>
        </dgm:presLayoutVars>
      </dgm:prSet>
      <dgm:spPr/>
    </dgm:pt>
    <dgm:pt modelId="{1C7AAAE7-B652-42A2-944C-AB7A3A92A162}" type="pres">
      <dgm:prSet presAssocID="{947104E6-F030-49F2-B581-2F33C31EC869}" presName="sibTrans" presStyleCnt="0"/>
      <dgm:spPr/>
    </dgm:pt>
    <dgm:pt modelId="{AAE1DD36-5FBC-46EE-A304-438CBBAA453C}" type="pres">
      <dgm:prSet presAssocID="{25407E76-C378-4E46-A235-FA2AB270FDAB}" presName="textNode" presStyleLbl="node1" presStyleIdx="2" presStyleCnt="3">
        <dgm:presLayoutVars>
          <dgm:bulletEnabled val="1"/>
        </dgm:presLayoutVars>
      </dgm:prSet>
      <dgm:spPr/>
      <dgm:t>
        <a:bodyPr/>
        <a:lstStyle/>
        <a:p>
          <a:endParaRPr lang="en-US"/>
        </a:p>
      </dgm:t>
    </dgm:pt>
  </dgm:ptLst>
  <dgm:cxnLst>
    <dgm:cxn modelId="{CD9770A8-BEC6-4B5D-85BB-84A0317622BF}" type="presOf" srcId="{25407E76-C378-4E46-A235-FA2AB270FDAB}" destId="{AAE1DD36-5FBC-46EE-A304-438CBBAA453C}" srcOrd="0" destOrd="0" presId="urn:microsoft.com/office/officeart/2005/8/layout/hProcess9"/>
    <dgm:cxn modelId="{0F647D41-FBBD-438F-B4B6-0B6DE03FE8D8}" type="presOf" srcId="{3564816C-0C82-4B99-A5D9-9010B562DBF6}" destId="{B56EC77F-0783-4680-835A-F6D02402C5CB}" srcOrd="0" destOrd="0" presId="urn:microsoft.com/office/officeart/2005/8/layout/hProcess9"/>
    <dgm:cxn modelId="{FB0096EA-D3F7-43F2-84FC-D01E1C922452}" srcId="{A79DDEAC-3726-4F58-B43C-8360B9C830D8}" destId="{3564816C-0C82-4B99-A5D9-9010B562DBF6}" srcOrd="1" destOrd="0" parTransId="{88481D06-71E2-45DA-955B-131BE2FF9BAB}" sibTransId="{947104E6-F030-49F2-B581-2F33C31EC869}"/>
    <dgm:cxn modelId="{73D39640-A8D9-44DC-9697-36D876989BDA}" type="presOf" srcId="{A79DDEAC-3726-4F58-B43C-8360B9C830D8}" destId="{2D6E97C7-6E2D-432A-9DB5-65E22CBA7E9E}" srcOrd="0" destOrd="0" presId="urn:microsoft.com/office/officeart/2005/8/layout/hProcess9"/>
    <dgm:cxn modelId="{F98B1ED1-1BEC-4D56-81A8-464DC14155B1}" srcId="{A79DDEAC-3726-4F58-B43C-8360B9C830D8}" destId="{0B65E423-FABA-4410-90C3-4A569CA9BA24}" srcOrd="0" destOrd="0" parTransId="{E0DE1C18-A26E-438E-AB60-81116831C442}" sibTransId="{8EBB23C4-2F99-4978-9E7A-DD551A2CA2B2}"/>
    <dgm:cxn modelId="{D31281CC-2D23-41D2-A378-7B1A37D4678C}" srcId="{A79DDEAC-3726-4F58-B43C-8360B9C830D8}" destId="{25407E76-C378-4E46-A235-FA2AB270FDAB}" srcOrd="2" destOrd="0" parTransId="{9DC052E0-9F40-44F6-8122-AA869E918B5D}" sibTransId="{59DB3F61-84F9-4AC1-B0F8-0A6E73A017CA}"/>
    <dgm:cxn modelId="{F8BAC9ED-5F53-4A9A-99CC-05CD8968BF55}" type="presOf" srcId="{0B65E423-FABA-4410-90C3-4A569CA9BA24}" destId="{B79C208A-7E24-489B-8033-080240CB426B}" srcOrd="0" destOrd="0" presId="urn:microsoft.com/office/officeart/2005/8/layout/hProcess9"/>
    <dgm:cxn modelId="{882A5B65-86DE-4925-BD29-663767C3D94E}" type="presParOf" srcId="{2D6E97C7-6E2D-432A-9DB5-65E22CBA7E9E}" destId="{4E054B12-076D-47EB-8233-F0A3B348697E}" srcOrd="0" destOrd="0" presId="urn:microsoft.com/office/officeart/2005/8/layout/hProcess9"/>
    <dgm:cxn modelId="{2313B9F1-2D78-41DE-9E50-7388EF73BEB9}" type="presParOf" srcId="{2D6E97C7-6E2D-432A-9DB5-65E22CBA7E9E}" destId="{EDB83BBA-10BC-4252-B011-3A625D741880}" srcOrd="1" destOrd="0" presId="urn:microsoft.com/office/officeart/2005/8/layout/hProcess9"/>
    <dgm:cxn modelId="{FF9C77FA-6958-4BAB-83CA-52A1DC2DEEE9}" type="presParOf" srcId="{EDB83BBA-10BC-4252-B011-3A625D741880}" destId="{B79C208A-7E24-489B-8033-080240CB426B}" srcOrd="0" destOrd="0" presId="urn:microsoft.com/office/officeart/2005/8/layout/hProcess9"/>
    <dgm:cxn modelId="{977F7FA6-906D-49B1-9554-605497B86FA4}" type="presParOf" srcId="{EDB83BBA-10BC-4252-B011-3A625D741880}" destId="{4E7E28B5-C657-4248-B319-C983DA22F0F2}" srcOrd="1" destOrd="0" presId="urn:microsoft.com/office/officeart/2005/8/layout/hProcess9"/>
    <dgm:cxn modelId="{EEF036AB-F365-421E-BACE-99AFCA604B79}" type="presParOf" srcId="{EDB83BBA-10BC-4252-B011-3A625D741880}" destId="{B56EC77F-0783-4680-835A-F6D02402C5CB}" srcOrd="2" destOrd="0" presId="urn:microsoft.com/office/officeart/2005/8/layout/hProcess9"/>
    <dgm:cxn modelId="{0C01F8E0-12FC-4E4F-9236-8AED37693FAF}" type="presParOf" srcId="{EDB83BBA-10BC-4252-B011-3A625D741880}" destId="{1C7AAAE7-B652-42A2-944C-AB7A3A92A162}" srcOrd="3" destOrd="0" presId="urn:microsoft.com/office/officeart/2005/8/layout/hProcess9"/>
    <dgm:cxn modelId="{B454CF3E-0F2F-4026-93C7-0F330AB63549}" type="presParOf" srcId="{EDB83BBA-10BC-4252-B011-3A625D741880}" destId="{AAE1DD36-5FBC-46EE-A304-438CBBAA45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9DDEAC-3726-4F58-B43C-8360B9C830D8}" type="doc">
      <dgm:prSet loTypeId="urn:microsoft.com/office/officeart/2005/8/layout/hProcess9" loCatId="process" qsTypeId="urn:microsoft.com/office/officeart/2005/8/quickstyle/simple1" qsCatId="simple" csTypeId="urn:microsoft.com/office/officeart/2005/8/colors/accent1_2" csCatId="accent1" phldr="1"/>
      <dgm:spPr/>
    </dgm:pt>
    <dgm:pt modelId="{0B65E423-FABA-4410-90C3-4A569CA9BA24}">
      <dgm:prSet phldrT="[Text]"/>
      <dgm:spPr/>
      <dgm:t>
        <a:bodyPr/>
        <a:lstStyle/>
        <a:p>
          <a:r>
            <a:rPr lang="en-US" dirty="0" smtClean="0"/>
            <a:t>The nature of the Kingdom</a:t>
          </a:r>
          <a:endParaRPr lang="en-US" dirty="0"/>
        </a:p>
      </dgm:t>
    </dgm:pt>
    <dgm:pt modelId="{E0DE1C18-A26E-438E-AB60-81116831C442}" type="parTrans" cxnId="{F98B1ED1-1BEC-4D56-81A8-464DC14155B1}">
      <dgm:prSet/>
      <dgm:spPr/>
      <dgm:t>
        <a:bodyPr/>
        <a:lstStyle/>
        <a:p>
          <a:endParaRPr lang="en-US"/>
        </a:p>
      </dgm:t>
    </dgm:pt>
    <dgm:pt modelId="{8EBB23C4-2F99-4978-9E7A-DD551A2CA2B2}" type="sibTrans" cxnId="{F98B1ED1-1BEC-4D56-81A8-464DC14155B1}">
      <dgm:prSet/>
      <dgm:spPr/>
      <dgm:t>
        <a:bodyPr/>
        <a:lstStyle/>
        <a:p>
          <a:endParaRPr lang="en-US"/>
        </a:p>
      </dgm:t>
    </dgm:pt>
    <dgm:pt modelId="{3564816C-0C82-4B99-A5D9-9010B562DBF6}">
      <dgm:prSet phldrT="[Text]"/>
      <dgm:spPr/>
      <dgm:t>
        <a:bodyPr/>
        <a:lstStyle/>
        <a:p>
          <a:r>
            <a:rPr lang="en-US" dirty="0" smtClean="0"/>
            <a:t>Sociology of Religion</a:t>
          </a:r>
          <a:endParaRPr lang="en-US" dirty="0"/>
        </a:p>
      </dgm:t>
    </dgm:pt>
    <dgm:pt modelId="{88481D06-71E2-45DA-955B-131BE2FF9BAB}" type="parTrans" cxnId="{FB0096EA-D3F7-43F2-84FC-D01E1C922452}">
      <dgm:prSet/>
      <dgm:spPr/>
      <dgm:t>
        <a:bodyPr/>
        <a:lstStyle/>
        <a:p>
          <a:endParaRPr lang="en-US"/>
        </a:p>
      </dgm:t>
    </dgm:pt>
    <dgm:pt modelId="{947104E6-F030-49F2-B581-2F33C31EC869}" type="sibTrans" cxnId="{FB0096EA-D3F7-43F2-84FC-D01E1C922452}">
      <dgm:prSet/>
      <dgm:spPr/>
      <dgm:t>
        <a:bodyPr/>
        <a:lstStyle/>
        <a:p>
          <a:endParaRPr lang="en-US"/>
        </a:p>
      </dgm:t>
    </dgm:pt>
    <dgm:pt modelId="{25407E76-C378-4E46-A235-FA2AB270FDAB}">
      <dgm:prSet phldrT="[Text]"/>
      <dgm:spPr/>
      <dgm:t>
        <a:bodyPr/>
        <a:lstStyle/>
        <a:p>
          <a:r>
            <a:rPr lang="en-US" b="1" dirty="0" smtClean="0"/>
            <a:t>The Contemporary Scene</a:t>
          </a:r>
          <a:endParaRPr lang="en-US" b="1" dirty="0"/>
        </a:p>
      </dgm:t>
    </dgm:pt>
    <dgm:pt modelId="{9DC052E0-9F40-44F6-8122-AA869E918B5D}" type="parTrans" cxnId="{D31281CC-2D23-41D2-A378-7B1A37D4678C}">
      <dgm:prSet/>
      <dgm:spPr/>
      <dgm:t>
        <a:bodyPr/>
        <a:lstStyle/>
        <a:p>
          <a:endParaRPr lang="en-US"/>
        </a:p>
      </dgm:t>
    </dgm:pt>
    <dgm:pt modelId="{59DB3F61-84F9-4AC1-B0F8-0A6E73A017CA}" type="sibTrans" cxnId="{D31281CC-2D23-41D2-A378-7B1A37D4678C}">
      <dgm:prSet/>
      <dgm:spPr/>
      <dgm:t>
        <a:bodyPr/>
        <a:lstStyle/>
        <a:p>
          <a:endParaRPr lang="en-US"/>
        </a:p>
      </dgm:t>
    </dgm:pt>
    <dgm:pt modelId="{2D6E97C7-6E2D-432A-9DB5-65E22CBA7E9E}" type="pres">
      <dgm:prSet presAssocID="{A79DDEAC-3726-4F58-B43C-8360B9C830D8}" presName="CompostProcess" presStyleCnt="0">
        <dgm:presLayoutVars>
          <dgm:dir/>
          <dgm:resizeHandles val="exact"/>
        </dgm:presLayoutVars>
      </dgm:prSet>
      <dgm:spPr/>
    </dgm:pt>
    <dgm:pt modelId="{4E054B12-076D-47EB-8233-F0A3B348697E}" type="pres">
      <dgm:prSet presAssocID="{A79DDEAC-3726-4F58-B43C-8360B9C830D8}" presName="arrow" presStyleLbl="bgShp" presStyleIdx="0" presStyleCnt="1"/>
      <dgm:spPr/>
    </dgm:pt>
    <dgm:pt modelId="{EDB83BBA-10BC-4252-B011-3A625D741880}" type="pres">
      <dgm:prSet presAssocID="{A79DDEAC-3726-4F58-B43C-8360B9C830D8}" presName="linearProcess" presStyleCnt="0"/>
      <dgm:spPr/>
    </dgm:pt>
    <dgm:pt modelId="{B79C208A-7E24-489B-8033-080240CB426B}" type="pres">
      <dgm:prSet presAssocID="{0B65E423-FABA-4410-90C3-4A569CA9BA24}" presName="textNode" presStyleLbl="node1" presStyleIdx="0" presStyleCnt="3">
        <dgm:presLayoutVars>
          <dgm:bulletEnabled val="1"/>
        </dgm:presLayoutVars>
      </dgm:prSet>
      <dgm:spPr/>
    </dgm:pt>
    <dgm:pt modelId="{4E7E28B5-C657-4248-B319-C983DA22F0F2}" type="pres">
      <dgm:prSet presAssocID="{8EBB23C4-2F99-4978-9E7A-DD551A2CA2B2}" presName="sibTrans" presStyleCnt="0"/>
      <dgm:spPr/>
    </dgm:pt>
    <dgm:pt modelId="{B56EC77F-0783-4680-835A-F6D02402C5CB}" type="pres">
      <dgm:prSet presAssocID="{3564816C-0C82-4B99-A5D9-9010B562DBF6}" presName="textNode" presStyleLbl="node1" presStyleIdx="1" presStyleCnt="3">
        <dgm:presLayoutVars>
          <dgm:bulletEnabled val="1"/>
        </dgm:presLayoutVars>
      </dgm:prSet>
      <dgm:spPr/>
    </dgm:pt>
    <dgm:pt modelId="{1C7AAAE7-B652-42A2-944C-AB7A3A92A162}" type="pres">
      <dgm:prSet presAssocID="{947104E6-F030-49F2-B581-2F33C31EC869}" presName="sibTrans" presStyleCnt="0"/>
      <dgm:spPr/>
    </dgm:pt>
    <dgm:pt modelId="{AAE1DD36-5FBC-46EE-A304-438CBBAA453C}" type="pres">
      <dgm:prSet presAssocID="{25407E76-C378-4E46-A235-FA2AB270FDAB}" presName="textNode" presStyleLbl="node1" presStyleIdx="2" presStyleCnt="3">
        <dgm:presLayoutVars>
          <dgm:bulletEnabled val="1"/>
        </dgm:presLayoutVars>
      </dgm:prSet>
      <dgm:spPr/>
      <dgm:t>
        <a:bodyPr/>
        <a:lstStyle/>
        <a:p>
          <a:endParaRPr lang="en-US"/>
        </a:p>
      </dgm:t>
    </dgm:pt>
  </dgm:ptLst>
  <dgm:cxnLst>
    <dgm:cxn modelId="{5C8B7FAB-5267-4836-AAD1-47937C0E9CE4}" type="presOf" srcId="{3564816C-0C82-4B99-A5D9-9010B562DBF6}" destId="{B56EC77F-0783-4680-835A-F6D02402C5CB}" srcOrd="0" destOrd="0" presId="urn:microsoft.com/office/officeart/2005/8/layout/hProcess9"/>
    <dgm:cxn modelId="{FB0096EA-D3F7-43F2-84FC-D01E1C922452}" srcId="{A79DDEAC-3726-4F58-B43C-8360B9C830D8}" destId="{3564816C-0C82-4B99-A5D9-9010B562DBF6}" srcOrd="1" destOrd="0" parTransId="{88481D06-71E2-45DA-955B-131BE2FF9BAB}" sibTransId="{947104E6-F030-49F2-B581-2F33C31EC869}"/>
    <dgm:cxn modelId="{6AF5A78D-9BB6-4009-9BFC-58DC973079ED}" type="presOf" srcId="{0B65E423-FABA-4410-90C3-4A569CA9BA24}" destId="{B79C208A-7E24-489B-8033-080240CB426B}" srcOrd="0" destOrd="0" presId="urn:microsoft.com/office/officeart/2005/8/layout/hProcess9"/>
    <dgm:cxn modelId="{F98B1ED1-1BEC-4D56-81A8-464DC14155B1}" srcId="{A79DDEAC-3726-4F58-B43C-8360B9C830D8}" destId="{0B65E423-FABA-4410-90C3-4A569CA9BA24}" srcOrd="0" destOrd="0" parTransId="{E0DE1C18-A26E-438E-AB60-81116831C442}" sibTransId="{8EBB23C4-2F99-4978-9E7A-DD551A2CA2B2}"/>
    <dgm:cxn modelId="{4601D1BF-FE5D-4E51-B5D5-38B36BE1F9F3}" type="presOf" srcId="{A79DDEAC-3726-4F58-B43C-8360B9C830D8}" destId="{2D6E97C7-6E2D-432A-9DB5-65E22CBA7E9E}" srcOrd="0" destOrd="0" presId="urn:microsoft.com/office/officeart/2005/8/layout/hProcess9"/>
    <dgm:cxn modelId="{D31281CC-2D23-41D2-A378-7B1A37D4678C}" srcId="{A79DDEAC-3726-4F58-B43C-8360B9C830D8}" destId="{25407E76-C378-4E46-A235-FA2AB270FDAB}" srcOrd="2" destOrd="0" parTransId="{9DC052E0-9F40-44F6-8122-AA869E918B5D}" sibTransId="{59DB3F61-84F9-4AC1-B0F8-0A6E73A017CA}"/>
    <dgm:cxn modelId="{91BD1DE6-CAAB-4F99-AF56-8FC3D4B671B7}" type="presOf" srcId="{25407E76-C378-4E46-A235-FA2AB270FDAB}" destId="{AAE1DD36-5FBC-46EE-A304-438CBBAA453C}" srcOrd="0" destOrd="0" presId="urn:microsoft.com/office/officeart/2005/8/layout/hProcess9"/>
    <dgm:cxn modelId="{FC908885-6F47-4E92-BFF8-1DEF12A386DD}" type="presParOf" srcId="{2D6E97C7-6E2D-432A-9DB5-65E22CBA7E9E}" destId="{4E054B12-076D-47EB-8233-F0A3B348697E}" srcOrd="0" destOrd="0" presId="urn:microsoft.com/office/officeart/2005/8/layout/hProcess9"/>
    <dgm:cxn modelId="{7AC700BB-CEF8-416E-A03E-6E2A6A963B2B}" type="presParOf" srcId="{2D6E97C7-6E2D-432A-9DB5-65E22CBA7E9E}" destId="{EDB83BBA-10BC-4252-B011-3A625D741880}" srcOrd="1" destOrd="0" presId="urn:microsoft.com/office/officeart/2005/8/layout/hProcess9"/>
    <dgm:cxn modelId="{58727E06-1917-4276-B8B3-5B4A9CA05855}" type="presParOf" srcId="{EDB83BBA-10BC-4252-B011-3A625D741880}" destId="{B79C208A-7E24-489B-8033-080240CB426B}" srcOrd="0" destOrd="0" presId="urn:microsoft.com/office/officeart/2005/8/layout/hProcess9"/>
    <dgm:cxn modelId="{443462E8-16BD-4E2F-9243-1D0E2B8DD00C}" type="presParOf" srcId="{EDB83BBA-10BC-4252-B011-3A625D741880}" destId="{4E7E28B5-C657-4248-B319-C983DA22F0F2}" srcOrd="1" destOrd="0" presId="urn:microsoft.com/office/officeart/2005/8/layout/hProcess9"/>
    <dgm:cxn modelId="{F173B158-CB80-49A0-A939-8BD28994E3FB}" type="presParOf" srcId="{EDB83BBA-10BC-4252-B011-3A625D741880}" destId="{B56EC77F-0783-4680-835A-F6D02402C5CB}" srcOrd="2" destOrd="0" presId="urn:microsoft.com/office/officeart/2005/8/layout/hProcess9"/>
    <dgm:cxn modelId="{547289F4-A116-4ACF-8E41-23E330D91A09}" type="presParOf" srcId="{EDB83BBA-10BC-4252-B011-3A625D741880}" destId="{1C7AAAE7-B652-42A2-944C-AB7A3A92A162}" srcOrd="3" destOrd="0" presId="urn:microsoft.com/office/officeart/2005/8/layout/hProcess9"/>
    <dgm:cxn modelId="{AFAF4F08-44E5-4D92-B70D-B1108D5F41AA}" type="presParOf" srcId="{EDB83BBA-10BC-4252-B011-3A625D741880}" destId="{AAE1DD36-5FBC-46EE-A304-438CBBAA45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54B12-076D-47EB-8233-F0A3B348697E}">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9C208A-7E24-489B-8033-080240CB426B}">
      <dsp:nvSpPr>
        <dsp:cNvPr id="0" name=""/>
        <dsp:cNvSpPr/>
      </dsp:nvSpPr>
      <dsp:spPr>
        <a:xfrm>
          <a:off x="8840"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t>The nature of the Kingdom</a:t>
          </a:r>
          <a:endParaRPr lang="en-US" sz="3000" b="1" kern="1200" dirty="0"/>
        </a:p>
      </dsp:txBody>
      <dsp:txXfrm>
        <a:off x="97216" y="1446164"/>
        <a:ext cx="2472150" cy="1633633"/>
      </dsp:txXfrm>
    </dsp:sp>
    <dsp:sp modelId="{B56EC77F-0783-4680-835A-F6D02402C5CB}">
      <dsp:nvSpPr>
        <dsp:cNvPr id="0" name=""/>
        <dsp:cNvSpPr/>
      </dsp:nvSpPr>
      <dsp:spPr>
        <a:xfrm>
          <a:off x="2790348"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Sociology of Religion</a:t>
          </a:r>
          <a:endParaRPr lang="en-US" sz="3000" kern="1200" dirty="0"/>
        </a:p>
      </dsp:txBody>
      <dsp:txXfrm>
        <a:off x="2878724" y="1446164"/>
        <a:ext cx="2472150" cy="1633633"/>
      </dsp:txXfrm>
    </dsp:sp>
    <dsp:sp modelId="{AAE1DD36-5FBC-46EE-A304-438CBBAA453C}">
      <dsp:nvSpPr>
        <dsp:cNvPr id="0" name=""/>
        <dsp:cNvSpPr/>
      </dsp:nvSpPr>
      <dsp:spPr>
        <a:xfrm>
          <a:off x="5571857"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The Contemporary Scene</a:t>
          </a:r>
          <a:endParaRPr lang="en-US" sz="3000" kern="1200" dirty="0"/>
        </a:p>
      </dsp:txBody>
      <dsp:txXfrm>
        <a:off x="5660233" y="1446164"/>
        <a:ext cx="2472150"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05DD9-7938-4238-99AA-41FB91F53ADA}">
      <dsp:nvSpPr>
        <dsp:cNvPr id="0" name=""/>
        <dsp:cNvSpPr/>
      </dsp:nvSpPr>
      <dsp:spPr>
        <a:xfrm rot="16200000">
          <a:off x="702" y="261838"/>
          <a:ext cx="4002285" cy="400228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lvl="0" algn="ctr" defTabSz="2889250">
            <a:lnSpc>
              <a:spcPct val="90000"/>
            </a:lnSpc>
            <a:spcBef>
              <a:spcPct val="0"/>
            </a:spcBef>
            <a:spcAft>
              <a:spcPct val="35000"/>
            </a:spcAft>
          </a:pPr>
          <a:r>
            <a:rPr lang="en-US" sz="6500" kern="1200" dirty="0" smtClean="0"/>
            <a:t>Church</a:t>
          </a:r>
          <a:endParaRPr lang="en-US" sz="6500" kern="1200" dirty="0"/>
        </a:p>
      </dsp:txBody>
      <dsp:txXfrm rot="5400000">
        <a:off x="702" y="1262409"/>
        <a:ext cx="3301885" cy="2001143"/>
      </dsp:txXfrm>
    </dsp:sp>
    <dsp:sp modelId="{55E6B7C4-1C45-4674-8FDC-5458FF69EA1A}">
      <dsp:nvSpPr>
        <dsp:cNvPr id="0" name=""/>
        <dsp:cNvSpPr/>
      </dsp:nvSpPr>
      <dsp:spPr>
        <a:xfrm rot="5400000">
          <a:off x="4226611" y="261838"/>
          <a:ext cx="4002285" cy="400228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lvl="0" algn="ctr" defTabSz="2889250">
            <a:lnSpc>
              <a:spcPct val="90000"/>
            </a:lnSpc>
            <a:spcBef>
              <a:spcPct val="0"/>
            </a:spcBef>
            <a:spcAft>
              <a:spcPct val="35000"/>
            </a:spcAft>
          </a:pPr>
          <a:r>
            <a:rPr lang="en-US" sz="6500" kern="1200" dirty="0" smtClean="0"/>
            <a:t>State</a:t>
          </a:r>
          <a:endParaRPr lang="en-US" sz="6500" kern="1200" dirty="0"/>
        </a:p>
      </dsp:txBody>
      <dsp:txXfrm rot="-5400000">
        <a:off x="4927011" y="1262409"/>
        <a:ext cx="3301885" cy="20011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54B12-076D-47EB-8233-F0A3B348697E}">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9C208A-7E24-489B-8033-080240CB426B}">
      <dsp:nvSpPr>
        <dsp:cNvPr id="0" name=""/>
        <dsp:cNvSpPr/>
      </dsp:nvSpPr>
      <dsp:spPr>
        <a:xfrm>
          <a:off x="8840"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The nature of the Kingdom</a:t>
          </a:r>
          <a:endParaRPr lang="en-US" sz="3000" kern="1200" dirty="0"/>
        </a:p>
      </dsp:txBody>
      <dsp:txXfrm>
        <a:off x="97216" y="1446164"/>
        <a:ext cx="2472150" cy="1633633"/>
      </dsp:txXfrm>
    </dsp:sp>
    <dsp:sp modelId="{B56EC77F-0783-4680-835A-F6D02402C5CB}">
      <dsp:nvSpPr>
        <dsp:cNvPr id="0" name=""/>
        <dsp:cNvSpPr/>
      </dsp:nvSpPr>
      <dsp:spPr>
        <a:xfrm>
          <a:off x="2790348"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t>Sociology of Religion</a:t>
          </a:r>
          <a:endParaRPr lang="en-US" sz="3000" b="1" kern="1200" dirty="0"/>
        </a:p>
      </dsp:txBody>
      <dsp:txXfrm>
        <a:off x="2878724" y="1446164"/>
        <a:ext cx="2472150" cy="1633633"/>
      </dsp:txXfrm>
    </dsp:sp>
    <dsp:sp modelId="{AAE1DD36-5FBC-46EE-A304-438CBBAA453C}">
      <dsp:nvSpPr>
        <dsp:cNvPr id="0" name=""/>
        <dsp:cNvSpPr/>
      </dsp:nvSpPr>
      <dsp:spPr>
        <a:xfrm>
          <a:off x="5571857"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The Contemporary Scene</a:t>
          </a:r>
          <a:endParaRPr lang="en-US" sz="3000" kern="1200" dirty="0"/>
        </a:p>
      </dsp:txBody>
      <dsp:txXfrm>
        <a:off x="5660233" y="1446164"/>
        <a:ext cx="2472150"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54B12-076D-47EB-8233-F0A3B348697E}">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9C208A-7E24-489B-8033-080240CB426B}">
      <dsp:nvSpPr>
        <dsp:cNvPr id="0" name=""/>
        <dsp:cNvSpPr/>
      </dsp:nvSpPr>
      <dsp:spPr>
        <a:xfrm>
          <a:off x="8840"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The nature of the Kingdom</a:t>
          </a:r>
          <a:endParaRPr lang="en-US" sz="2900" kern="1200" dirty="0"/>
        </a:p>
      </dsp:txBody>
      <dsp:txXfrm>
        <a:off x="97216" y="1446164"/>
        <a:ext cx="2472150" cy="1633633"/>
      </dsp:txXfrm>
    </dsp:sp>
    <dsp:sp modelId="{B56EC77F-0783-4680-835A-F6D02402C5CB}">
      <dsp:nvSpPr>
        <dsp:cNvPr id="0" name=""/>
        <dsp:cNvSpPr/>
      </dsp:nvSpPr>
      <dsp:spPr>
        <a:xfrm>
          <a:off x="2790348"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Sociology of Religion</a:t>
          </a:r>
          <a:endParaRPr lang="en-US" sz="2900" kern="1200" dirty="0"/>
        </a:p>
      </dsp:txBody>
      <dsp:txXfrm>
        <a:off x="2878724" y="1446164"/>
        <a:ext cx="2472150" cy="1633633"/>
      </dsp:txXfrm>
    </dsp:sp>
    <dsp:sp modelId="{AAE1DD36-5FBC-46EE-A304-438CBBAA453C}">
      <dsp:nvSpPr>
        <dsp:cNvPr id="0" name=""/>
        <dsp:cNvSpPr/>
      </dsp:nvSpPr>
      <dsp:spPr>
        <a:xfrm>
          <a:off x="5571857" y="1357788"/>
          <a:ext cx="2648902"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t>The Contemporary Scene</a:t>
          </a:r>
          <a:endParaRPr lang="en-US" sz="2900" b="1" kern="1200" dirty="0"/>
        </a:p>
      </dsp:txBody>
      <dsp:txXfrm>
        <a:off x="5660233" y="1446164"/>
        <a:ext cx="2472150"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03EDE-564F-4E6B-B1A6-53D7A0DDB5EC}" type="datetimeFigureOut">
              <a:rPr lang="en-US" smtClean="0"/>
              <a:t>11/7/2013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FAC9FA-823F-4B76-8E4B-48D24370B0A3}" type="slidenum">
              <a:rPr lang="en-US" smtClean="0"/>
              <a:t>‹#›</a:t>
            </a:fld>
            <a:endParaRPr lang="en-US"/>
          </a:p>
        </p:txBody>
      </p:sp>
    </p:spTree>
    <p:extLst>
      <p:ext uri="{BB962C8B-B14F-4D97-AF65-F5344CB8AC3E}">
        <p14:creationId xmlns:p14="http://schemas.microsoft.com/office/powerpoint/2010/main" val="726691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AAE550-0EE3-48A4-8A28-5CC7BEC4B567}"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AE550-0EE3-48A4-8A28-5CC7BEC4B567}"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AE550-0EE3-48A4-8A28-5CC7BEC4B567}"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AE550-0EE3-48A4-8A28-5CC7BEC4B567}"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AE550-0EE3-48A4-8A28-5CC7BEC4B567}"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AAE550-0EE3-48A4-8A28-5CC7BEC4B567}"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AAE550-0EE3-48A4-8A28-5CC7BEC4B567}" type="datetimeFigureOut">
              <a:rPr lang="en-US" smtClean="0"/>
              <a:pPr/>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AAE550-0EE3-48A4-8A28-5CC7BEC4B567}" type="datetimeFigureOut">
              <a:rPr lang="en-US" smtClean="0"/>
              <a:pPr/>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AE550-0EE3-48A4-8A28-5CC7BEC4B567}" type="datetimeFigureOut">
              <a:rPr lang="en-US" smtClean="0"/>
              <a:pPr/>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AE550-0EE3-48A4-8A28-5CC7BEC4B567}"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AE550-0EE3-48A4-8A28-5CC7BEC4B567}"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474EA-2DA2-400C-A376-682E8E5B9E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AE550-0EE3-48A4-8A28-5CC7BEC4B567}" type="datetimeFigureOut">
              <a:rPr lang="en-US" smtClean="0"/>
              <a:pPr/>
              <a:t>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474EA-2DA2-400C-A376-682E8E5B9E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Christ and Culture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2227778"/>
              </p:ext>
            </p:extLst>
          </p:nvPr>
        </p:nvGraphicFramePr>
        <p:xfrm>
          <a:off x="457200" y="1600200"/>
          <a:ext cx="8229600" cy="4360333"/>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pPr algn="ctr"/>
                      <a:r>
                        <a:rPr lang="en-US" sz="3200" dirty="0" smtClean="0"/>
                        <a:t>Christ</a:t>
                      </a:r>
                      <a:r>
                        <a:rPr lang="en-US" sz="3200" baseline="0" dirty="0" smtClean="0"/>
                        <a:t> and Culture:  H. Richard Niebuhr</a:t>
                      </a:r>
                      <a:endParaRPr lang="en-US" sz="3200"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2400" b="1" dirty="0" smtClean="0"/>
                        <a:t>Christ against culture</a:t>
                      </a:r>
                      <a:endParaRPr lang="en-US" sz="2400" b="1" dirty="0"/>
                    </a:p>
                  </a:txBody>
                  <a:tcPr/>
                </a:tc>
                <a:tc gridSpan="2">
                  <a:txBody>
                    <a:bodyPr/>
                    <a:lstStyle/>
                    <a:p>
                      <a:r>
                        <a:rPr lang="en-US" dirty="0" smtClean="0"/>
                        <a:t>Competing claims of authority</a:t>
                      </a:r>
                      <a:endParaRPr lang="en-US" dirty="0"/>
                    </a:p>
                  </a:txBody>
                  <a:tcPr/>
                </a:tc>
                <a:tc hMerge="1">
                  <a:txBody>
                    <a:bodyPr/>
                    <a:lstStyle/>
                    <a:p>
                      <a:endParaRPr lang="en-US" dirty="0"/>
                    </a:p>
                  </a:txBody>
                  <a:tcPr/>
                </a:tc>
              </a:tr>
              <a:tr h="370840">
                <a:tc>
                  <a:txBody>
                    <a:bodyPr/>
                    <a:lstStyle/>
                    <a:p>
                      <a:pPr algn="ctr"/>
                      <a:r>
                        <a:rPr lang="en-US" sz="2400" b="1" dirty="0" smtClean="0"/>
                        <a:t>Christ of culture</a:t>
                      </a:r>
                      <a:endParaRPr lang="en-US" sz="2400" b="1" dirty="0"/>
                    </a:p>
                  </a:txBody>
                  <a:tcPr/>
                </a:tc>
                <a:tc gridSpan="2">
                  <a:txBody>
                    <a:bodyPr/>
                    <a:lstStyle/>
                    <a:p>
                      <a:r>
                        <a:rPr lang="en-US" dirty="0" smtClean="0"/>
                        <a:t>Jesus as Messiah of a society</a:t>
                      </a:r>
                      <a:endParaRPr lang="en-US" dirty="0"/>
                    </a:p>
                  </a:txBody>
                  <a:tcPr/>
                </a:tc>
                <a:tc hMerge="1">
                  <a:txBody>
                    <a:bodyPr/>
                    <a:lstStyle/>
                    <a:p>
                      <a:endParaRPr lang="en-US" dirty="0"/>
                    </a:p>
                  </a:txBody>
                  <a:tcPr/>
                </a:tc>
              </a:tr>
              <a:tr h="489373">
                <a:tc>
                  <a:txBody>
                    <a:bodyPr/>
                    <a:lstStyle/>
                    <a:p>
                      <a:pPr algn="ctr"/>
                      <a:r>
                        <a:rPr lang="en-US" sz="2400" b="1" dirty="0" smtClean="0"/>
                        <a:t>Christ above culture</a:t>
                      </a:r>
                      <a:endParaRPr lang="en-US" sz="2400" b="1" dirty="0"/>
                    </a:p>
                  </a:txBody>
                  <a:tcPr/>
                </a:tc>
                <a:tc>
                  <a:txBody>
                    <a:bodyPr/>
                    <a:lstStyle/>
                    <a:p>
                      <a:r>
                        <a:rPr lang="en-US" dirty="0" smtClean="0"/>
                        <a:t>Church of the center</a:t>
                      </a:r>
                      <a:endParaRPr lang="en-US" dirty="0"/>
                    </a:p>
                  </a:txBody>
                  <a:tcPr/>
                </a:tc>
                <a:tc>
                  <a:txBody>
                    <a:bodyPr/>
                    <a:lstStyle/>
                    <a:p>
                      <a:r>
                        <a:rPr lang="en-US" dirty="0" err="1" smtClean="0"/>
                        <a:t>Synthesists</a:t>
                      </a:r>
                      <a:r>
                        <a:rPr lang="en-US" dirty="0" smtClean="0"/>
                        <a:t>- </a:t>
                      </a:r>
                      <a:endParaRPr lang="en-US" dirty="0"/>
                    </a:p>
                  </a:txBody>
                  <a:tcPr/>
                </a:tc>
              </a:tr>
              <a:tr h="370840">
                <a:tc>
                  <a:txBody>
                    <a:bodyPr/>
                    <a:lstStyle/>
                    <a:p>
                      <a:pPr algn="ctr"/>
                      <a:r>
                        <a:rPr lang="en-US" sz="2400" b="1" dirty="0" smtClean="0"/>
                        <a:t>Christ and culture in Paradox</a:t>
                      </a:r>
                      <a:endParaRPr lang="en-US" sz="2400" b="1" dirty="0"/>
                    </a:p>
                  </a:txBody>
                  <a:tcPr/>
                </a:tc>
                <a:tc>
                  <a:txBody>
                    <a:bodyPr/>
                    <a:lstStyle/>
                    <a:p>
                      <a:r>
                        <a:rPr lang="en-US" dirty="0" smtClean="0"/>
                        <a:t>Church of the center</a:t>
                      </a:r>
                      <a:endParaRPr lang="en-US" dirty="0"/>
                    </a:p>
                  </a:txBody>
                  <a:tcPr/>
                </a:tc>
                <a:tc>
                  <a:txBody>
                    <a:bodyPr/>
                    <a:lstStyle/>
                    <a:p>
                      <a:r>
                        <a:rPr lang="en-US" dirty="0" smtClean="0"/>
                        <a:t>Dualists</a:t>
                      </a:r>
                      <a:endParaRPr lang="en-US" dirty="0"/>
                    </a:p>
                  </a:txBody>
                  <a:tcPr/>
                </a:tc>
              </a:tr>
              <a:tr h="370840">
                <a:tc>
                  <a:txBody>
                    <a:bodyPr/>
                    <a:lstStyle/>
                    <a:p>
                      <a:pPr algn="ctr"/>
                      <a:r>
                        <a:rPr lang="en-US" sz="2400" b="1" dirty="0" smtClean="0"/>
                        <a:t>Christ the transformer of culture</a:t>
                      </a:r>
                      <a:endParaRPr lang="en-US" sz="2400" b="1" dirty="0"/>
                    </a:p>
                  </a:txBody>
                  <a:tcPr/>
                </a:tc>
                <a:tc>
                  <a:txBody>
                    <a:bodyPr/>
                    <a:lstStyle/>
                    <a:p>
                      <a:r>
                        <a:rPr lang="en-US" dirty="0" smtClean="0"/>
                        <a:t>Church of the center</a:t>
                      </a:r>
                      <a:endParaRPr lang="en-US" dirty="0"/>
                    </a:p>
                  </a:txBody>
                  <a:tcPr/>
                </a:tc>
                <a:tc>
                  <a:txBody>
                    <a:bodyPr/>
                    <a:lstStyle/>
                    <a:p>
                      <a:r>
                        <a:rPr lang="en-US" dirty="0" err="1" smtClean="0"/>
                        <a:t>Conversionists</a:t>
                      </a:r>
                      <a:r>
                        <a:rPr lang="en-US" dirty="0" smtClean="0"/>
                        <a:t>-</a:t>
                      </a:r>
                      <a:endParaRPr lang="en-US" dirty="0"/>
                    </a:p>
                  </a:txBody>
                  <a:tcPr/>
                </a:tc>
              </a:tr>
            </a:tbl>
          </a:graphicData>
        </a:graphic>
      </p:graphicFrame>
    </p:spTree>
    <p:extLst>
      <p:ext uri="{BB962C8B-B14F-4D97-AF65-F5344CB8AC3E}">
        <p14:creationId xmlns:p14="http://schemas.microsoft.com/office/powerpoint/2010/main" val="2256487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End Game</a:t>
            </a:r>
            <a:endParaRPr lang="en-US" b="1" dirty="0"/>
          </a:p>
        </p:txBody>
      </p:sp>
      <p:sp>
        <p:nvSpPr>
          <p:cNvPr id="3" name="Content Placeholder 2"/>
          <p:cNvSpPr>
            <a:spLocks noGrp="1"/>
          </p:cNvSpPr>
          <p:nvPr>
            <p:ph idx="1"/>
          </p:nvPr>
        </p:nvSpPr>
        <p:spPr/>
        <p:txBody>
          <a:bodyPr/>
          <a:lstStyle/>
          <a:p>
            <a:r>
              <a:rPr lang="en-US" dirty="0" smtClean="0"/>
              <a:t>Revelation 11:15</a:t>
            </a:r>
          </a:p>
          <a:p>
            <a:r>
              <a:rPr lang="en-US" dirty="0" smtClean="0"/>
              <a:t>Then the seventh angel blew his trumpet, and there were loud voices in heaven saying, “The kingdom of the world has become the kingdom of our Lord and of his Christ, and he shall reign forever and ever.</a:t>
            </a:r>
            <a:endParaRPr lang="en-US" dirty="0"/>
          </a:p>
        </p:txBody>
      </p:sp>
    </p:spTree>
    <p:extLst>
      <p:ext uri="{BB962C8B-B14F-4D97-AF65-F5344CB8AC3E}">
        <p14:creationId xmlns:p14="http://schemas.microsoft.com/office/powerpoint/2010/main" val="41691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Overview: Part II</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4037261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027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4400" dirty="0" smtClean="0"/>
              <a:t>Peter Berger, PhD</a:t>
            </a:r>
            <a:r>
              <a:rPr lang="en-US" sz="3200" dirty="0" smtClean="0"/>
              <a:t/>
            </a:r>
            <a:br>
              <a:rPr lang="en-US" sz="3200" dirty="0" smtClean="0"/>
            </a:br>
            <a:r>
              <a:rPr lang="en-US" sz="3200" dirty="0" smtClean="0"/>
              <a:t>Professor Emeritus, Boston University</a:t>
            </a:r>
            <a:endParaRPr lang="en-US" sz="3200" dirty="0"/>
          </a:p>
        </p:txBody>
      </p:sp>
      <p:sp>
        <p:nvSpPr>
          <p:cNvPr id="5" name="Content Placeholder 4"/>
          <p:cNvSpPr>
            <a:spLocks noGrp="1"/>
          </p:cNvSpPr>
          <p:nvPr>
            <p:ph sz="half" idx="1"/>
          </p:nvPr>
        </p:nvSpPr>
        <p:spPr/>
        <p:txBody>
          <a:bodyPr>
            <a:normAutofit lnSpcReduction="10000"/>
          </a:bodyPr>
          <a:lstStyle/>
          <a:p>
            <a:r>
              <a:rPr lang="en-US" dirty="0" smtClean="0"/>
              <a:t>Berger is a sociologist who has focused on religion.</a:t>
            </a:r>
          </a:p>
          <a:p>
            <a:r>
              <a:rPr lang="en-US" dirty="0" smtClean="0"/>
              <a:t>He has long been the leader in the field of sociology of religion</a:t>
            </a:r>
          </a:p>
          <a:p>
            <a:r>
              <a:rPr lang="en-US" dirty="0" smtClean="0"/>
              <a:t>He is the author of many books on the subject, including </a:t>
            </a:r>
            <a:r>
              <a:rPr lang="en-US" i="1" dirty="0" smtClean="0"/>
              <a:t>: The Sacred Canopy</a:t>
            </a:r>
          </a:p>
          <a:p>
            <a:endParaRPr lang="en-US" dirty="0" smtClean="0"/>
          </a:p>
        </p:txBody>
      </p:sp>
      <p:pic>
        <p:nvPicPr>
          <p:cNvPr id="7" name="Content Placeholder 6" descr="Peter berger.jpg"/>
          <p:cNvPicPr>
            <a:picLocks noGrp="1" noChangeAspect="1"/>
          </p:cNvPicPr>
          <p:nvPr>
            <p:ph sz="half" idx="2"/>
          </p:nvPr>
        </p:nvPicPr>
        <p:blipFill>
          <a:blip r:embed="rId2"/>
          <a:stretch>
            <a:fillRect/>
          </a:stretch>
        </p:blipFill>
        <p:spPr>
          <a:xfrm>
            <a:off x="4876800" y="2667000"/>
            <a:ext cx="3810000" cy="2362200"/>
          </a:xfrm>
        </p:spPr>
      </p:pic>
    </p:spTree>
    <p:extLst>
      <p:ext uri="{BB962C8B-B14F-4D97-AF65-F5344CB8AC3E}">
        <p14:creationId xmlns:p14="http://schemas.microsoft.com/office/powerpoint/2010/main" val="1150809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dirty="0" smtClean="0"/>
              <a:t>Peter Berger, PhD</a:t>
            </a:r>
            <a:br>
              <a:rPr lang="en-US" dirty="0" smtClean="0"/>
            </a:br>
            <a:r>
              <a:rPr lang="en-US" dirty="0" smtClean="0"/>
              <a:t>Professor Emeritus, </a:t>
            </a:r>
            <a:br>
              <a:rPr lang="en-US" dirty="0" smtClean="0"/>
            </a:br>
            <a:r>
              <a:rPr lang="en-US" dirty="0" smtClean="0"/>
              <a:t>Boston University</a:t>
            </a:r>
            <a:endParaRPr lang="en-US" dirty="0"/>
          </a:p>
        </p:txBody>
      </p:sp>
      <p:sp>
        <p:nvSpPr>
          <p:cNvPr id="6" name="Content Placeholder 5"/>
          <p:cNvSpPr>
            <a:spLocks noGrp="1"/>
          </p:cNvSpPr>
          <p:nvPr>
            <p:ph idx="1"/>
          </p:nvPr>
        </p:nvSpPr>
        <p:spPr/>
        <p:txBody>
          <a:bodyPr/>
          <a:lstStyle/>
          <a:p>
            <a:r>
              <a:rPr lang="en-US" dirty="0" smtClean="0"/>
              <a:t>This presentation will largely present Berger’s view of sociology of religion.</a:t>
            </a:r>
          </a:p>
          <a:p>
            <a:r>
              <a:rPr lang="en-US" dirty="0" smtClean="0"/>
              <a:t>Berger explains that  in sociology there is only pre-modernity and modernity, not post-modernity</a:t>
            </a:r>
          </a:p>
          <a:p>
            <a:r>
              <a:rPr lang="en-US" dirty="0" smtClean="0"/>
              <a:t>Berger believes that modernization does not require secularization theory, but does involve </a:t>
            </a:r>
            <a:r>
              <a:rPr lang="en-US" dirty="0" err="1" smtClean="0"/>
              <a:t>pluralization</a:t>
            </a:r>
            <a:r>
              <a:rPr lang="en-US" dirty="0" smtClean="0"/>
              <a:t> theory.</a:t>
            </a:r>
          </a:p>
          <a:p>
            <a:endParaRPr lang="en-US" dirty="0"/>
          </a:p>
        </p:txBody>
      </p:sp>
    </p:spTree>
    <p:extLst>
      <p:ext uri="{BB962C8B-B14F-4D97-AF65-F5344CB8AC3E}">
        <p14:creationId xmlns:p14="http://schemas.microsoft.com/office/powerpoint/2010/main" val="1474271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Charles Taylor, PhD</a:t>
            </a:r>
            <a:br>
              <a:rPr lang="en-US" sz="2800" dirty="0" smtClean="0"/>
            </a:br>
            <a:r>
              <a:rPr lang="en-US" sz="2800" dirty="0" smtClean="0"/>
              <a:t>Professor of Emeritus </a:t>
            </a:r>
            <a:br>
              <a:rPr lang="en-US" sz="2800" dirty="0" smtClean="0"/>
            </a:br>
            <a:r>
              <a:rPr lang="en-US" sz="2800" dirty="0" smtClean="0"/>
              <a:t>at McGill University</a:t>
            </a:r>
            <a:endParaRPr lang="en-US" sz="2800" dirty="0"/>
          </a:p>
        </p:txBody>
      </p:sp>
      <p:sp>
        <p:nvSpPr>
          <p:cNvPr id="3" name="Content Placeholder 2"/>
          <p:cNvSpPr>
            <a:spLocks noGrp="1"/>
          </p:cNvSpPr>
          <p:nvPr>
            <p:ph sz="half" idx="1"/>
          </p:nvPr>
        </p:nvSpPr>
        <p:spPr/>
        <p:txBody>
          <a:bodyPr>
            <a:normAutofit lnSpcReduction="10000"/>
          </a:bodyPr>
          <a:lstStyle/>
          <a:p>
            <a:r>
              <a:rPr lang="en-US" dirty="0" smtClean="0"/>
              <a:t>Author of </a:t>
            </a:r>
            <a:r>
              <a:rPr lang="en-US" i="1" dirty="0" smtClean="0"/>
              <a:t>The Secular Age</a:t>
            </a:r>
          </a:p>
          <a:p>
            <a:r>
              <a:rPr lang="en-US" dirty="0" smtClean="0"/>
              <a:t>Major proponent of  secularization theory- it suggests that modernity would result in a decline in religion</a:t>
            </a:r>
          </a:p>
          <a:p>
            <a:r>
              <a:rPr lang="en-US" dirty="0" smtClean="0"/>
              <a:t>Secularization theory did not pass the test of time. </a:t>
            </a:r>
            <a:endParaRPr lang="en-US" dirty="0"/>
          </a:p>
        </p:txBody>
      </p:sp>
      <p:pic>
        <p:nvPicPr>
          <p:cNvPr id="5" name="Content Placeholder 4" descr="Charles_Taylor.jpg"/>
          <p:cNvPicPr>
            <a:picLocks noGrp="1" noChangeAspect="1"/>
          </p:cNvPicPr>
          <p:nvPr>
            <p:ph sz="half" idx="2"/>
          </p:nvPr>
        </p:nvPicPr>
        <p:blipFill>
          <a:blip r:embed="rId2"/>
          <a:stretch>
            <a:fillRect/>
          </a:stretch>
        </p:blipFill>
        <p:spPr>
          <a:xfrm>
            <a:off x="4953000" y="2514600"/>
            <a:ext cx="3505200" cy="3657600"/>
          </a:xfrm>
        </p:spPr>
      </p:pic>
    </p:spTree>
    <p:extLst>
      <p:ext uri="{BB962C8B-B14F-4D97-AF65-F5344CB8AC3E}">
        <p14:creationId xmlns:p14="http://schemas.microsoft.com/office/powerpoint/2010/main" val="380262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Jose Casanova, PhD</a:t>
            </a:r>
            <a:br>
              <a:rPr lang="en-US" dirty="0" smtClean="0"/>
            </a:br>
            <a:r>
              <a:rPr lang="en-US" dirty="0" smtClean="0"/>
              <a:t>Georgetown University</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He is a sociologist of religion.</a:t>
            </a:r>
          </a:p>
          <a:p>
            <a:r>
              <a:rPr lang="en-US" dirty="0" smtClean="0"/>
              <a:t>He argues that modernity results in privatization- religion becomes a private matter</a:t>
            </a:r>
          </a:p>
          <a:p>
            <a:r>
              <a:rPr lang="en-US" dirty="0" smtClean="0"/>
              <a:t>Modernity  does not result in a decline in religious belief or practice</a:t>
            </a:r>
            <a:endParaRPr lang="en-US" dirty="0"/>
          </a:p>
        </p:txBody>
      </p:sp>
      <p:pic>
        <p:nvPicPr>
          <p:cNvPr id="5" name="Content Placeholder 4" descr="Jose Casanova.jpg"/>
          <p:cNvPicPr>
            <a:picLocks noGrp="1" noChangeAspect="1"/>
          </p:cNvPicPr>
          <p:nvPr>
            <p:ph sz="half" idx="2"/>
          </p:nvPr>
        </p:nvPicPr>
        <p:blipFill>
          <a:blip r:embed="rId2"/>
          <a:stretch>
            <a:fillRect/>
          </a:stretch>
        </p:blipFill>
        <p:spPr>
          <a:xfrm>
            <a:off x="5486400" y="2362200"/>
            <a:ext cx="2514600" cy="3886199"/>
          </a:xfrm>
        </p:spPr>
      </p:pic>
    </p:spTree>
    <p:extLst>
      <p:ext uri="{BB962C8B-B14F-4D97-AF65-F5344CB8AC3E}">
        <p14:creationId xmlns:p14="http://schemas.microsoft.com/office/powerpoint/2010/main" val="3444436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The meaning of modernity</a:t>
            </a:r>
            <a:endParaRPr lang="en-US" dirty="0"/>
          </a:p>
        </p:txBody>
      </p:sp>
      <p:sp>
        <p:nvSpPr>
          <p:cNvPr id="6" name="Content Placeholder 5"/>
          <p:cNvSpPr>
            <a:spLocks noGrp="1"/>
          </p:cNvSpPr>
          <p:nvPr>
            <p:ph idx="1"/>
          </p:nvPr>
        </p:nvSpPr>
        <p:spPr/>
        <p:txBody>
          <a:bodyPr/>
          <a:lstStyle/>
          <a:p>
            <a:r>
              <a:rPr lang="en-US" dirty="0" smtClean="0"/>
              <a:t>Modernity does not require secularization</a:t>
            </a:r>
          </a:p>
          <a:p>
            <a:r>
              <a:rPr lang="en-US" dirty="0" smtClean="0"/>
              <a:t>Modernity means that religions are no longer self-evident</a:t>
            </a:r>
          </a:p>
          <a:p>
            <a:r>
              <a:rPr lang="en-US" dirty="0" smtClean="0"/>
              <a:t>Modernity necessarily pluralizes</a:t>
            </a:r>
          </a:p>
          <a:p>
            <a:r>
              <a:rPr lang="en-US" dirty="0" smtClean="0"/>
              <a:t>Plurality is not the same as pluralism. Pluralism is ideological</a:t>
            </a:r>
          </a:p>
          <a:p>
            <a:r>
              <a:rPr lang="en-US" dirty="0" smtClean="0"/>
              <a:t>Peter Berger thinks that </a:t>
            </a:r>
            <a:r>
              <a:rPr lang="en-US" dirty="0" err="1" smtClean="0"/>
              <a:t>pluralization</a:t>
            </a:r>
            <a:r>
              <a:rPr lang="en-US" dirty="0" smtClean="0"/>
              <a:t> theory should replace secularization theory.</a:t>
            </a:r>
            <a:endParaRPr lang="en-US" dirty="0"/>
          </a:p>
        </p:txBody>
      </p:sp>
    </p:spTree>
    <p:extLst>
      <p:ext uri="{BB962C8B-B14F-4D97-AF65-F5344CB8AC3E}">
        <p14:creationId xmlns:p14="http://schemas.microsoft.com/office/powerpoint/2010/main" val="1373275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Consequences of </a:t>
            </a:r>
            <a:r>
              <a:rPr lang="en-US" dirty="0" err="1" smtClean="0"/>
              <a:t>Pluralization</a:t>
            </a:r>
            <a:endParaRPr lang="en-US" dirty="0"/>
          </a:p>
        </p:txBody>
      </p:sp>
      <p:sp>
        <p:nvSpPr>
          <p:cNvPr id="3" name="Content Placeholder 2"/>
          <p:cNvSpPr>
            <a:spLocks noGrp="1"/>
          </p:cNvSpPr>
          <p:nvPr>
            <p:ph idx="1"/>
          </p:nvPr>
        </p:nvSpPr>
        <p:spPr/>
        <p:txBody>
          <a:bodyPr>
            <a:normAutofit lnSpcReduction="10000"/>
          </a:bodyPr>
          <a:lstStyle/>
          <a:p>
            <a:r>
              <a:rPr lang="en-US" dirty="0" err="1" smtClean="0"/>
              <a:t>Pluralization</a:t>
            </a:r>
            <a:r>
              <a:rPr lang="en-US" dirty="0" smtClean="0"/>
              <a:t> involves religious liberty and religious preference</a:t>
            </a:r>
          </a:p>
          <a:p>
            <a:r>
              <a:rPr lang="en-US" dirty="0" smtClean="0"/>
              <a:t>Religious groups become voluntary associations</a:t>
            </a:r>
          </a:p>
          <a:p>
            <a:r>
              <a:rPr lang="en-US" dirty="0" smtClean="0"/>
              <a:t>Other religions become competitors</a:t>
            </a:r>
          </a:p>
          <a:p>
            <a:r>
              <a:rPr lang="en-US" dirty="0" smtClean="0"/>
              <a:t>Religious groups cannot depend on the state to be a traffic cop</a:t>
            </a:r>
          </a:p>
          <a:p>
            <a:r>
              <a:rPr lang="en-US" dirty="0" smtClean="0"/>
              <a:t>Laity cannot be coerced, they must be enticed or persuaded</a:t>
            </a:r>
            <a:endParaRPr lang="en-US" dirty="0"/>
          </a:p>
        </p:txBody>
      </p:sp>
    </p:spTree>
    <p:extLst>
      <p:ext uri="{BB962C8B-B14F-4D97-AF65-F5344CB8AC3E}">
        <p14:creationId xmlns:p14="http://schemas.microsoft.com/office/powerpoint/2010/main" val="3410817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Economics of Religion</a:t>
            </a:r>
            <a:r>
              <a:rPr lang="en-US" sz="2400" dirty="0" smtClean="0"/>
              <a:t/>
            </a:r>
            <a:br>
              <a:rPr lang="en-US" sz="2400" dirty="0" smtClean="0"/>
            </a:br>
            <a:r>
              <a:rPr lang="en-US" sz="2400" dirty="0" smtClean="0"/>
              <a:t>Rodney Stark, PhD </a:t>
            </a:r>
            <a:br>
              <a:rPr lang="en-US" sz="2400" dirty="0" smtClean="0"/>
            </a:br>
            <a:r>
              <a:rPr lang="en-US" sz="2400" dirty="0" smtClean="0"/>
              <a:t>Professor at Baylor University.</a:t>
            </a:r>
            <a:br>
              <a:rPr lang="en-US" sz="2400" dirty="0" smtClean="0"/>
            </a:br>
            <a:endParaRPr lang="en-US" sz="2400" dirty="0"/>
          </a:p>
        </p:txBody>
      </p:sp>
      <p:sp>
        <p:nvSpPr>
          <p:cNvPr id="3" name="Content Placeholder 2"/>
          <p:cNvSpPr>
            <a:spLocks noGrp="1"/>
          </p:cNvSpPr>
          <p:nvPr>
            <p:ph sz="half" idx="1"/>
          </p:nvPr>
        </p:nvSpPr>
        <p:spPr/>
        <p:txBody>
          <a:bodyPr>
            <a:normAutofit fontScale="92500" lnSpcReduction="20000"/>
          </a:bodyPr>
          <a:lstStyle/>
          <a:p>
            <a:r>
              <a:rPr lang="en-US" dirty="0" smtClean="0"/>
              <a:t>Religious liberty means religious preference</a:t>
            </a:r>
          </a:p>
          <a:p>
            <a:r>
              <a:rPr lang="en-US" dirty="0" smtClean="0"/>
              <a:t>Religious marketplace suggests the application of consumer choice theory</a:t>
            </a:r>
          </a:p>
          <a:p>
            <a:r>
              <a:rPr lang="en-US" dirty="0" smtClean="0"/>
              <a:t>Religious marketplace also implies that rational choice theory can be used to analyze religion</a:t>
            </a:r>
          </a:p>
          <a:p>
            <a:r>
              <a:rPr lang="en-US" dirty="0" err="1" smtClean="0"/>
              <a:t>Commity</a:t>
            </a:r>
            <a:r>
              <a:rPr lang="en-US" dirty="0" smtClean="0"/>
              <a:t> agreements act as cartels</a:t>
            </a:r>
          </a:p>
          <a:p>
            <a:endParaRPr lang="en-US" dirty="0"/>
          </a:p>
        </p:txBody>
      </p:sp>
      <p:pic>
        <p:nvPicPr>
          <p:cNvPr id="5" name="Content Placeholder 4" descr="Rodney stark.jpg"/>
          <p:cNvPicPr>
            <a:picLocks noGrp="1" noChangeAspect="1"/>
          </p:cNvPicPr>
          <p:nvPr>
            <p:ph sz="half" idx="2"/>
          </p:nvPr>
        </p:nvPicPr>
        <p:blipFill>
          <a:blip r:embed="rId2"/>
          <a:stretch>
            <a:fillRect/>
          </a:stretch>
        </p:blipFill>
        <p:spPr>
          <a:xfrm>
            <a:off x="5181600" y="2286000"/>
            <a:ext cx="2819400" cy="3962400"/>
          </a:xfrm>
        </p:spPr>
      </p:pic>
    </p:spTree>
    <p:extLst>
      <p:ext uri="{BB962C8B-B14F-4D97-AF65-F5344CB8AC3E}">
        <p14:creationId xmlns:p14="http://schemas.microsoft.com/office/powerpoint/2010/main" val="221328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dirty="0" smtClean="0">
                <a:solidFill>
                  <a:srgbClr val="FF0000"/>
                </a:solidFill>
              </a:rPr>
              <a:t>Craig Vincent Mitchell, PhD</a:t>
            </a:r>
            <a:br>
              <a:rPr lang="en-US" dirty="0" smtClean="0">
                <a:solidFill>
                  <a:srgbClr val="FF0000"/>
                </a:solidFill>
              </a:rPr>
            </a:br>
            <a:r>
              <a:rPr lang="en-US" sz="2800" dirty="0" smtClean="0">
                <a:solidFill>
                  <a:srgbClr val="FF0000"/>
                </a:solidFill>
              </a:rPr>
              <a:t>Associate Professor of Christian Ethics</a:t>
            </a:r>
            <a:endParaRPr lang="en-US" sz="2800" dirty="0">
              <a:solidFill>
                <a:srgbClr val="FF0000"/>
              </a:solidFill>
            </a:endParaRPr>
          </a:p>
        </p:txBody>
      </p:sp>
      <p:sp>
        <p:nvSpPr>
          <p:cNvPr id="5" name="Text Placeholder 4"/>
          <p:cNvSpPr>
            <a:spLocks noGrp="1"/>
          </p:cNvSpPr>
          <p:nvPr>
            <p:ph type="body" idx="1"/>
          </p:nvPr>
        </p:nvSpPr>
        <p:spPr/>
        <p:txBody>
          <a:bodyPr>
            <a:noAutofit/>
          </a:bodyPr>
          <a:lstStyle/>
          <a:p>
            <a:pPr algn="ctr"/>
            <a:r>
              <a:rPr lang="en-US" sz="4800" b="1" dirty="0" smtClean="0">
                <a:solidFill>
                  <a:srgbClr val="FF0000"/>
                </a:solidFill>
              </a:rPr>
              <a:t>The Church and the State</a:t>
            </a:r>
            <a:endParaRPr lang="en-US" sz="4800" b="1" dirty="0">
              <a:solidFill>
                <a:srgbClr val="FF0000"/>
              </a:solidFill>
            </a:endParaRPr>
          </a:p>
        </p:txBody>
      </p:sp>
    </p:spTree>
    <p:extLst>
      <p:ext uri="{BB962C8B-B14F-4D97-AF65-F5344CB8AC3E}">
        <p14:creationId xmlns:p14="http://schemas.microsoft.com/office/powerpoint/2010/main" val="2481785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Economics of Religion</a:t>
            </a:r>
            <a:r>
              <a:rPr lang="en-US" sz="2400" dirty="0" smtClean="0"/>
              <a:t/>
            </a:r>
            <a:br>
              <a:rPr lang="en-US" sz="2400" dirty="0" smtClean="0"/>
            </a:br>
            <a:r>
              <a:rPr lang="en-US" sz="2400" dirty="0" smtClean="0"/>
              <a:t>Laurence </a:t>
            </a:r>
            <a:r>
              <a:rPr lang="en-US" sz="2400" dirty="0" err="1" smtClean="0"/>
              <a:t>Iannaccone</a:t>
            </a:r>
            <a:r>
              <a:rPr lang="en-US" sz="2400" dirty="0" smtClean="0"/>
              <a:t>, PhD </a:t>
            </a:r>
            <a:br>
              <a:rPr lang="en-US" sz="2400" dirty="0" smtClean="0"/>
            </a:br>
            <a:r>
              <a:rPr lang="en-US" sz="2400" dirty="0" smtClean="0"/>
              <a:t>Professor at George Mason University.</a:t>
            </a:r>
            <a:br>
              <a:rPr lang="en-US" sz="2400" dirty="0" smtClean="0"/>
            </a:br>
            <a:endParaRPr lang="en-US" sz="2400" dirty="0"/>
          </a:p>
        </p:txBody>
      </p:sp>
      <p:sp>
        <p:nvSpPr>
          <p:cNvPr id="3" name="Content Placeholder 2"/>
          <p:cNvSpPr>
            <a:spLocks noGrp="1"/>
          </p:cNvSpPr>
          <p:nvPr>
            <p:ph sz="half" idx="1"/>
          </p:nvPr>
        </p:nvSpPr>
        <p:spPr/>
        <p:txBody>
          <a:bodyPr>
            <a:normAutofit fontScale="85000" lnSpcReduction="20000"/>
          </a:bodyPr>
          <a:lstStyle/>
          <a:p>
            <a:r>
              <a:rPr lang="en-US" dirty="0" smtClean="0"/>
              <a:t>In a 1991 </a:t>
            </a:r>
            <a:r>
              <a:rPr lang="en-US" i="1" dirty="0" smtClean="0"/>
              <a:t>Rationality and Society </a:t>
            </a:r>
            <a:r>
              <a:rPr lang="en-US" dirty="0" smtClean="0"/>
              <a:t>article, he wrote  Adam Smith  argued that self-interest motivates clergy just as it does secular producers; that market forces constrain churches just as they do secular firms; and that the benefits of competition, the burdens of monopoly, and the hazards of government regulation are as real in religion as in any other sector of the economy.</a:t>
            </a:r>
          </a:p>
          <a:p>
            <a:endParaRPr lang="en-US" dirty="0"/>
          </a:p>
        </p:txBody>
      </p:sp>
      <p:pic>
        <p:nvPicPr>
          <p:cNvPr id="5" name="Content Placeholder 4" descr="Iannaccone.jpg"/>
          <p:cNvPicPr>
            <a:picLocks noGrp="1" noChangeAspect="1"/>
          </p:cNvPicPr>
          <p:nvPr>
            <p:ph sz="half" idx="2"/>
          </p:nvPr>
        </p:nvPicPr>
        <p:blipFill>
          <a:blip r:embed="rId2"/>
          <a:stretch>
            <a:fillRect/>
          </a:stretch>
        </p:blipFill>
        <p:spPr>
          <a:xfrm>
            <a:off x="5257800" y="2438400"/>
            <a:ext cx="2895599" cy="3810000"/>
          </a:xfrm>
        </p:spPr>
      </p:pic>
    </p:spTree>
    <p:extLst>
      <p:ext uri="{BB962C8B-B14F-4D97-AF65-F5344CB8AC3E}">
        <p14:creationId xmlns:p14="http://schemas.microsoft.com/office/powerpoint/2010/main" val="2059940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Economics of Religion</a:t>
            </a:r>
            <a:endParaRPr lang="en-US" dirty="0"/>
          </a:p>
        </p:txBody>
      </p:sp>
      <p:sp>
        <p:nvSpPr>
          <p:cNvPr id="3" name="Content Placeholder 2"/>
          <p:cNvSpPr>
            <a:spLocks noGrp="1"/>
          </p:cNvSpPr>
          <p:nvPr>
            <p:ph idx="1"/>
          </p:nvPr>
        </p:nvSpPr>
        <p:spPr/>
        <p:txBody>
          <a:bodyPr>
            <a:normAutofit fontScale="92500"/>
          </a:bodyPr>
          <a:lstStyle/>
          <a:p>
            <a:r>
              <a:rPr lang="en-US" dirty="0" smtClean="0"/>
              <a:t>Peter Berger argues that religious choices are not the same as economic choices</a:t>
            </a:r>
          </a:p>
          <a:p>
            <a:r>
              <a:rPr lang="en-US" dirty="0" smtClean="0"/>
              <a:t>He thinks that Rodney Stark takes the idea of a religious marketplace too far</a:t>
            </a:r>
          </a:p>
          <a:p>
            <a:r>
              <a:rPr lang="en-US" dirty="0" smtClean="0"/>
              <a:t>He thinks that a market economy is a sufficient  but not a necessary condition for political liberty</a:t>
            </a:r>
          </a:p>
          <a:p>
            <a:r>
              <a:rPr lang="en-US" dirty="0" err="1" smtClean="0"/>
              <a:t>Micheal</a:t>
            </a:r>
            <a:r>
              <a:rPr lang="en-US" dirty="0" smtClean="0"/>
              <a:t> </a:t>
            </a:r>
            <a:r>
              <a:rPr lang="en-US" dirty="0" err="1" smtClean="0"/>
              <a:t>Cromartie</a:t>
            </a:r>
            <a:r>
              <a:rPr lang="en-US" dirty="0" smtClean="0"/>
              <a:t> argues that most of the things that count about Christianity cannot be counted</a:t>
            </a:r>
          </a:p>
          <a:p>
            <a:endParaRPr lang="en-US" dirty="0"/>
          </a:p>
        </p:txBody>
      </p:sp>
    </p:spTree>
    <p:extLst>
      <p:ext uri="{BB962C8B-B14F-4D97-AF65-F5344CB8AC3E}">
        <p14:creationId xmlns:p14="http://schemas.microsoft.com/office/powerpoint/2010/main" val="3582103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Grace Davies, </a:t>
            </a:r>
            <a:r>
              <a:rPr lang="en-US" sz="3600" dirty="0" err="1" smtClean="0"/>
              <a:t>Phd</a:t>
            </a:r>
            <a:r>
              <a:rPr lang="en-US" sz="3600" dirty="0" smtClean="0"/>
              <a:t/>
            </a:r>
            <a:br>
              <a:rPr lang="en-US" sz="3600" dirty="0" smtClean="0"/>
            </a:br>
            <a:r>
              <a:rPr lang="en-US" sz="3600" dirty="0" smtClean="0"/>
              <a:t>Professor of Sociology</a:t>
            </a:r>
            <a:br>
              <a:rPr lang="en-US" sz="3600" dirty="0" smtClean="0"/>
            </a:br>
            <a:r>
              <a:rPr lang="en-US" sz="3600" dirty="0" smtClean="0"/>
              <a:t>University of Exeter</a:t>
            </a:r>
            <a:endParaRPr lang="en-US" sz="3600" dirty="0"/>
          </a:p>
        </p:txBody>
      </p:sp>
      <p:sp>
        <p:nvSpPr>
          <p:cNvPr id="3" name="Content Placeholder 2"/>
          <p:cNvSpPr>
            <a:spLocks noGrp="1"/>
          </p:cNvSpPr>
          <p:nvPr>
            <p:ph sz="half" idx="1"/>
          </p:nvPr>
        </p:nvSpPr>
        <p:spPr/>
        <p:txBody>
          <a:bodyPr>
            <a:normAutofit fontScale="92500"/>
          </a:bodyPr>
          <a:lstStyle/>
          <a:p>
            <a:r>
              <a:rPr lang="en-US" dirty="0" smtClean="0"/>
              <a:t>The church is viewed as a public utility.</a:t>
            </a:r>
          </a:p>
          <a:p>
            <a:r>
              <a:rPr lang="en-US" b="1" dirty="0" smtClean="0"/>
              <a:t>Vicarious Religion- </a:t>
            </a:r>
            <a:r>
              <a:rPr lang="en-US" dirty="0" smtClean="0"/>
              <a:t>people who are not involved in a church still want the church there</a:t>
            </a:r>
          </a:p>
          <a:p>
            <a:r>
              <a:rPr lang="en-US" dirty="0" smtClean="0"/>
              <a:t>The scope of “of course” statements shrinks</a:t>
            </a:r>
          </a:p>
          <a:p>
            <a:r>
              <a:rPr lang="en-US" dirty="0" err="1" smtClean="0"/>
              <a:t>Pluralization</a:t>
            </a:r>
            <a:r>
              <a:rPr lang="en-US" dirty="0" smtClean="0"/>
              <a:t> leads to </a:t>
            </a:r>
            <a:r>
              <a:rPr lang="en-US" dirty="0" err="1" smtClean="0"/>
              <a:t>relativization</a:t>
            </a:r>
            <a:endParaRPr lang="en-US" dirty="0"/>
          </a:p>
        </p:txBody>
      </p:sp>
      <p:pic>
        <p:nvPicPr>
          <p:cNvPr id="5" name="Content Placeholder 4" descr="Grace davie.jpg"/>
          <p:cNvPicPr>
            <a:picLocks noGrp="1" noChangeAspect="1"/>
          </p:cNvPicPr>
          <p:nvPr>
            <p:ph sz="half" idx="2"/>
          </p:nvPr>
        </p:nvPicPr>
        <p:blipFill>
          <a:blip r:embed="rId2"/>
          <a:stretch>
            <a:fillRect/>
          </a:stretch>
        </p:blipFill>
        <p:spPr>
          <a:xfrm>
            <a:off x="5629275" y="2894806"/>
            <a:ext cx="2076450" cy="2771775"/>
          </a:xfrm>
        </p:spPr>
      </p:pic>
    </p:spTree>
    <p:extLst>
      <p:ext uri="{BB962C8B-B14F-4D97-AF65-F5344CB8AC3E}">
        <p14:creationId xmlns:p14="http://schemas.microsoft.com/office/powerpoint/2010/main" val="3617457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err="1" smtClean="0"/>
              <a:t>Pluralization</a:t>
            </a:r>
            <a:r>
              <a:rPr lang="en-US" dirty="0" smtClean="0"/>
              <a:t> Results</a:t>
            </a:r>
            <a:endParaRPr lang="en-US" dirty="0"/>
          </a:p>
        </p:txBody>
      </p:sp>
      <p:sp>
        <p:nvSpPr>
          <p:cNvPr id="6" name="Content Placeholder 5"/>
          <p:cNvSpPr>
            <a:spLocks noGrp="1"/>
          </p:cNvSpPr>
          <p:nvPr>
            <p:ph idx="1"/>
          </p:nvPr>
        </p:nvSpPr>
        <p:spPr/>
        <p:txBody>
          <a:bodyPr/>
          <a:lstStyle/>
          <a:p>
            <a:r>
              <a:rPr lang="en-US" dirty="0" smtClean="0"/>
              <a:t>1st in freedom</a:t>
            </a:r>
          </a:p>
          <a:p>
            <a:r>
              <a:rPr lang="en-US" dirty="0" smtClean="0"/>
              <a:t>2</a:t>
            </a:r>
            <a:r>
              <a:rPr lang="en-US" baseline="30000" dirty="0" smtClean="0"/>
              <a:t>nd</a:t>
            </a:r>
            <a:r>
              <a:rPr lang="en-US" dirty="0" smtClean="0"/>
              <a:t> relativism- all we have is our own narrative- all are supposedly equal</a:t>
            </a:r>
          </a:p>
          <a:p>
            <a:r>
              <a:rPr lang="en-US" dirty="0" smtClean="0"/>
              <a:t>3</a:t>
            </a:r>
            <a:r>
              <a:rPr lang="en-US" baseline="30000" dirty="0" smtClean="0"/>
              <a:t>rd</a:t>
            </a:r>
            <a:r>
              <a:rPr lang="en-US" dirty="0" smtClean="0"/>
              <a:t> Fundamentalism- any organized attempt to return to the certainty of doctrine</a:t>
            </a:r>
            <a:endParaRPr lang="en-US" dirty="0"/>
          </a:p>
        </p:txBody>
      </p:sp>
    </p:spTree>
    <p:extLst>
      <p:ext uri="{BB962C8B-B14F-4D97-AF65-F5344CB8AC3E}">
        <p14:creationId xmlns:p14="http://schemas.microsoft.com/office/powerpoint/2010/main" val="2451030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Fundamentalism: two types</a:t>
            </a:r>
            <a:endParaRPr lang="en-US" dirty="0"/>
          </a:p>
        </p:txBody>
      </p:sp>
      <p:sp>
        <p:nvSpPr>
          <p:cNvPr id="3" name="Content Placeholder 2"/>
          <p:cNvSpPr>
            <a:spLocks noGrp="1"/>
          </p:cNvSpPr>
          <p:nvPr>
            <p:ph idx="1"/>
          </p:nvPr>
        </p:nvSpPr>
        <p:spPr/>
        <p:txBody>
          <a:bodyPr/>
          <a:lstStyle/>
          <a:p>
            <a:r>
              <a:rPr lang="en-US" dirty="0" err="1" smtClean="0"/>
              <a:t>Reconquista</a:t>
            </a:r>
            <a:r>
              <a:rPr lang="en-US" dirty="0" smtClean="0"/>
              <a:t>- re-establish ideas on the whole society</a:t>
            </a:r>
          </a:p>
          <a:p>
            <a:pPr lvl="1"/>
            <a:r>
              <a:rPr lang="en-US" dirty="0" smtClean="0"/>
              <a:t>Requires totalitarianism</a:t>
            </a:r>
          </a:p>
          <a:p>
            <a:pPr lvl="1"/>
            <a:r>
              <a:rPr lang="en-US" dirty="0" smtClean="0"/>
              <a:t>Very difficult in the modern world</a:t>
            </a:r>
          </a:p>
          <a:p>
            <a:r>
              <a:rPr lang="en-US" dirty="0" smtClean="0"/>
              <a:t>Sectarian or sub-cultural- only on sub-culture within society</a:t>
            </a:r>
          </a:p>
          <a:p>
            <a:pPr lvl="1"/>
            <a:r>
              <a:rPr lang="en-US" dirty="0" smtClean="0"/>
              <a:t>i.e. Amish, Mennonites</a:t>
            </a:r>
            <a:endParaRPr lang="en-US" dirty="0"/>
          </a:p>
        </p:txBody>
      </p:sp>
    </p:spTree>
    <p:extLst>
      <p:ext uri="{BB962C8B-B14F-4D97-AF65-F5344CB8AC3E}">
        <p14:creationId xmlns:p14="http://schemas.microsoft.com/office/powerpoint/2010/main" val="622909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dirty="0" smtClean="0"/>
              <a:t>Three developments in the </a:t>
            </a:r>
            <a:br>
              <a:rPr lang="en-US" dirty="0" smtClean="0"/>
            </a:br>
            <a:r>
              <a:rPr lang="en-US" dirty="0" smtClean="0"/>
              <a:t>1970s  affecting Berger’s ideas</a:t>
            </a:r>
            <a:endParaRPr lang="en-US" dirty="0"/>
          </a:p>
        </p:txBody>
      </p:sp>
      <p:sp>
        <p:nvSpPr>
          <p:cNvPr id="6" name="Content Placeholder 5"/>
          <p:cNvSpPr>
            <a:spLocks noGrp="1"/>
          </p:cNvSpPr>
          <p:nvPr>
            <p:ph idx="1"/>
          </p:nvPr>
        </p:nvSpPr>
        <p:spPr/>
        <p:txBody>
          <a:bodyPr/>
          <a:lstStyle/>
          <a:p>
            <a:pPr marL="514350" indent="-514350">
              <a:buNone/>
            </a:pPr>
            <a:r>
              <a:rPr lang="en-US" dirty="0" smtClean="0"/>
              <a:t>1. Counter Culture- it had under/ overtones from Asian ideas</a:t>
            </a:r>
          </a:p>
          <a:p>
            <a:pPr marL="514350" indent="-514350">
              <a:buNone/>
            </a:pPr>
            <a:r>
              <a:rPr lang="en-US" dirty="0" smtClean="0"/>
              <a:t>2Evangelical Protestantism- during president Carter’s campaign, 1/3 of all US citizens claimed to be born again Christians</a:t>
            </a:r>
          </a:p>
          <a:p>
            <a:pPr marL="514350" indent="-514350">
              <a:buNone/>
            </a:pPr>
            <a:r>
              <a:rPr lang="en-US" dirty="0" smtClean="0"/>
              <a:t>3. Developing world- AKA third world</a:t>
            </a:r>
            <a:endParaRPr lang="en-US" dirty="0"/>
          </a:p>
        </p:txBody>
      </p:sp>
    </p:spTree>
    <p:extLst>
      <p:ext uri="{BB962C8B-B14F-4D97-AF65-F5344CB8AC3E}">
        <p14:creationId xmlns:p14="http://schemas.microsoft.com/office/powerpoint/2010/main" val="968613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Overview: Part III</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1964280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8485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Contemporary Scene</a:t>
            </a:r>
            <a:endParaRPr lang="en-US" dirty="0"/>
          </a:p>
        </p:txBody>
      </p:sp>
      <p:sp>
        <p:nvSpPr>
          <p:cNvPr id="3" name="Content Placeholder 2"/>
          <p:cNvSpPr>
            <a:spLocks noGrp="1"/>
          </p:cNvSpPr>
          <p:nvPr>
            <p:ph idx="1"/>
          </p:nvPr>
        </p:nvSpPr>
        <p:spPr/>
        <p:txBody>
          <a:bodyPr>
            <a:normAutofit lnSpcReduction="10000"/>
          </a:bodyPr>
          <a:lstStyle/>
          <a:p>
            <a:r>
              <a:rPr lang="en-US" dirty="0" smtClean="0"/>
              <a:t>Today every religion in the world is experiencing revival</a:t>
            </a:r>
          </a:p>
          <a:p>
            <a:r>
              <a:rPr lang="en-US" dirty="0" smtClean="0"/>
              <a:t>Evangelical Protestantism and Islam are the two biggest religions experiencing revival</a:t>
            </a:r>
          </a:p>
          <a:p>
            <a:r>
              <a:rPr lang="en-US" dirty="0" smtClean="0"/>
              <a:t>Evangelical Protestantism is changing the world, the most significant part is Pentecostalism</a:t>
            </a:r>
          </a:p>
          <a:p>
            <a:r>
              <a:rPr lang="en-US" dirty="0" smtClean="0"/>
              <a:t>There are possible 130 million Christians in China- around 10%</a:t>
            </a:r>
            <a:endParaRPr lang="en-US" dirty="0"/>
          </a:p>
        </p:txBody>
      </p:sp>
    </p:spTree>
    <p:extLst>
      <p:ext uri="{BB962C8B-B14F-4D97-AF65-F5344CB8AC3E}">
        <p14:creationId xmlns:p14="http://schemas.microsoft.com/office/powerpoint/2010/main" val="426394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Social Consequences of Religious Revivals</a:t>
            </a:r>
            <a:endParaRPr lang="en-US" dirty="0"/>
          </a:p>
        </p:txBody>
      </p:sp>
      <p:sp>
        <p:nvSpPr>
          <p:cNvPr id="3" name="Content Placeholder 2"/>
          <p:cNvSpPr>
            <a:spLocks noGrp="1"/>
          </p:cNvSpPr>
          <p:nvPr>
            <p:ph idx="1"/>
          </p:nvPr>
        </p:nvSpPr>
        <p:spPr/>
        <p:txBody>
          <a:bodyPr/>
          <a:lstStyle/>
          <a:p>
            <a:r>
              <a:rPr lang="en-US" dirty="0" smtClean="0"/>
              <a:t>Islam- women in general are put into socially inferior position</a:t>
            </a:r>
          </a:p>
          <a:p>
            <a:r>
              <a:rPr lang="en-US" dirty="0" smtClean="0"/>
              <a:t>Protestantism- women are emancipated and men are domesticated by their wives</a:t>
            </a:r>
          </a:p>
          <a:p>
            <a:pPr lvl="1"/>
            <a:r>
              <a:rPr lang="en-US" dirty="0" smtClean="0"/>
              <a:t>There is no Protestant equivalent to </a:t>
            </a:r>
            <a:r>
              <a:rPr lang="en-US" dirty="0" err="1" smtClean="0"/>
              <a:t>Sharia</a:t>
            </a:r>
            <a:r>
              <a:rPr lang="en-US" dirty="0" smtClean="0"/>
              <a:t> law</a:t>
            </a:r>
          </a:p>
          <a:p>
            <a:r>
              <a:rPr lang="en-US" dirty="0" smtClean="0"/>
              <a:t>The Roman Catholic Church is still very influential</a:t>
            </a:r>
            <a:endParaRPr lang="en-US" dirty="0"/>
          </a:p>
        </p:txBody>
      </p:sp>
    </p:spTree>
    <p:extLst>
      <p:ext uri="{BB962C8B-B14F-4D97-AF65-F5344CB8AC3E}">
        <p14:creationId xmlns:p14="http://schemas.microsoft.com/office/powerpoint/2010/main" val="3641068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Social Consequences of Christian Religious Revival</a:t>
            </a:r>
            <a:endParaRPr lang="en-US" dirty="0"/>
          </a:p>
        </p:txBody>
      </p:sp>
      <p:sp>
        <p:nvSpPr>
          <p:cNvPr id="3" name="Content Placeholder 2"/>
          <p:cNvSpPr>
            <a:spLocks noGrp="1"/>
          </p:cNvSpPr>
          <p:nvPr>
            <p:ph idx="1"/>
          </p:nvPr>
        </p:nvSpPr>
        <p:spPr/>
        <p:txBody>
          <a:bodyPr>
            <a:normAutofit fontScale="92500"/>
          </a:bodyPr>
          <a:lstStyle/>
          <a:p>
            <a:r>
              <a:rPr lang="en-US" dirty="0" smtClean="0"/>
              <a:t>The demographic center of Christianity is shifting form north to south</a:t>
            </a:r>
          </a:p>
          <a:p>
            <a:r>
              <a:rPr lang="en-US" dirty="0" smtClean="0"/>
              <a:t>Christianity is becoming more rigorous morally and robustly supernatural</a:t>
            </a:r>
          </a:p>
          <a:p>
            <a:r>
              <a:rPr lang="en-US" dirty="0" smtClean="0"/>
              <a:t>Eastern Christian Orthodoxy is not expansionary</a:t>
            </a:r>
          </a:p>
          <a:p>
            <a:r>
              <a:rPr lang="en-US" dirty="0" smtClean="0"/>
              <a:t>Evangelical Protestantism is the most modern of all religions because it requires the individual to choose rather than be born into it.</a:t>
            </a:r>
            <a:endParaRPr lang="en-US" dirty="0"/>
          </a:p>
        </p:txBody>
      </p:sp>
    </p:spTree>
    <p:extLst>
      <p:ext uri="{BB962C8B-B14F-4D97-AF65-F5344CB8AC3E}">
        <p14:creationId xmlns:p14="http://schemas.microsoft.com/office/powerpoint/2010/main" val="269197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Overview: Part I</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365406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8822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Religious Freedom</a:t>
            </a:r>
            <a:endParaRPr lang="en-US" dirty="0"/>
          </a:p>
        </p:txBody>
      </p:sp>
      <p:sp>
        <p:nvSpPr>
          <p:cNvPr id="3" name="Content Placeholder 2"/>
          <p:cNvSpPr>
            <a:spLocks noGrp="1"/>
          </p:cNvSpPr>
          <p:nvPr>
            <p:ph idx="1"/>
          </p:nvPr>
        </p:nvSpPr>
        <p:spPr/>
        <p:txBody>
          <a:bodyPr/>
          <a:lstStyle/>
          <a:p>
            <a:r>
              <a:rPr lang="en-US" dirty="0" smtClean="0"/>
              <a:t>Reduces violence</a:t>
            </a:r>
          </a:p>
          <a:p>
            <a:r>
              <a:rPr lang="en-US" dirty="0" smtClean="0"/>
              <a:t>Is a universal human right</a:t>
            </a:r>
          </a:p>
          <a:p>
            <a:r>
              <a:rPr lang="en-US" dirty="0" smtClean="0"/>
              <a:t>Brings with it bundled commodities</a:t>
            </a:r>
          </a:p>
          <a:p>
            <a:pPr lvl="1"/>
            <a:r>
              <a:rPr lang="en-US" dirty="0" smtClean="0"/>
              <a:t>Freedom of the press</a:t>
            </a:r>
          </a:p>
          <a:p>
            <a:pPr lvl="1"/>
            <a:r>
              <a:rPr lang="en-US" dirty="0" smtClean="0"/>
              <a:t>Economic freedom</a:t>
            </a:r>
          </a:p>
          <a:p>
            <a:pPr lvl="1"/>
            <a:r>
              <a:rPr lang="en-US" dirty="0" smtClean="0"/>
              <a:t>Freedom for women</a:t>
            </a:r>
          </a:p>
          <a:p>
            <a:pPr lvl="1"/>
            <a:r>
              <a:rPr lang="en-US" dirty="0" smtClean="0"/>
              <a:t>Better healthcare</a:t>
            </a:r>
            <a:endParaRPr lang="en-US" dirty="0"/>
          </a:p>
        </p:txBody>
      </p:sp>
    </p:spTree>
    <p:extLst>
      <p:ext uri="{BB962C8B-B14F-4D97-AF65-F5344CB8AC3E}">
        <p14:creationId xmlns:p14="http://schemas.microsoft.com/office/powerpoint/2010/main" val="2422656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Religion and Conflict</a:t>
            </a:r>
            <a:endParaRPr lang="en-US" dirty="0"/>
          </a:p>
        </p:txBody>
      </p:sp>
      <p:sp>
        <p:nvSpPr>
          <p:cNvPr id="3" name="Content Placeholder 2"/>
          <p:cNvSpPr>
            <a:spLocks noGrp="1"/>
          </p:cNvSpPr>
          <p:nvPr>
            <p:ph idx="1"/>
          </p:nvPr>
        </p:nvSpPr>
        <p:spPr/>
        <p:txBody>
          <a:bodyPr/>
          <a:lstStyle/>
          <a:p>
            <a:r>
              <a:rPr lang="en-US" dirty="0" smtClean="0"/>
              <a:t>Every trouble spot in the world today has a religious component</a:t>
            </a:r>
          </a:p>
          <a:p>
            <a:r>
              <a:rPr lang="en-US" dirty="0" smtClean="0"/>
              <a:t>Religious social movements can be deadly because they have cosmological significance</a:t>
            </a:r>
          </a:p>
          <a:p>
            <a:r>
              <a:rPr lang="en-US" dirty="0" smtClean="0"/>
              <a:t>Religion does not cause conflict, but it makes it much worse. It makes conflict much more violent and deadly</a:t>
            </a:r>
            <a:endParaRPr lang="en-US" dirty="0"/>
          </a:p>
        </p:txBody>
      </p:sp>
    </p:spTree>
    <p:extLst>
      <p:ext uri="{BB962C8B-B14F-4D97-AF65-F5344CB8AC3E}">
        <p14:creationId xmlns:p14="http://schemas.microsoft.com/office/powerpoint/2010/main" val="1653843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Exceptions to Religious Revival</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Cultural Elites- </a:t>
            </a:r>
            <a:r>
              <a:rPr lang="en-US" dirty="0" smtClean="0"/>
              <a:t>these are a thin class of people who are highly educated in the humanities. They are intellectuals who control the media, education and law. They have influence far greater than their numbers</a:t>
            </a:r>
          </a:p>
          <a:p>
            <a:r>
              <a:rPr lang="en-US" b="1" dirty="0" smtClean="0"/>
              <a:t>Europe-</a:t>
            </a:r>
            <a:r>
              <a:rPr lang="en-US" dirty="0" smtClean="0"/>
              <a:t> much less religious than the rest of the world</a:t>
            </a:r>
          </a:p>
          <a:p>
            <a:r>
              <a:rPr lang="en-US" b="1" dirty="0" smtClean="0"/>
              <a:t>Turkey-</a:t>
            </a:r>
            <a:r>
              <a:rPr lang="en-US" dirty="0" smtClean="0"/>
              <a:t> was once modeled after France. As they became more democratic they have become more Islamic</a:t>
            </a:r>
            <a:endParaRPr lang="en-US" dirty="0"/>
          </a:p>
        </p:txBody>
      </p:sp>
    </p:spTree>
    <p:extLst>
      <p:ext uri="{BB962C8B-B14F-4D97-AF65-F5344CB8AC3E}">
        <p14:creationId xmlns:p14="http://schemas.microsoft.com/office/powerpoint/2010/main" val="3714691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Exceptions to Religious Revival</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Israel-</a:t>
            </a:r>
            <a:r>
              <a:rPr lang="en-US" dirty="0" smtClean="0"/>
              <a:t> the founders of modern Israel were secular. Secular Jews do not have kids, while religious Jews have kids and </a:t>
            </a:r>
            <a:r>
              <a:rPr lang="en-US" dirty="0" smtClean="0"/>
              <a:t>vote</a:t>
            </a:r>
          </a:p>
          <a:p>
            <a:r>
              <a:rPr lang="en-US" b="1" dirty="0" smtClean="0"/>
              <a:t>Sweden-</a:t>
            </a:r>
            <a:r>
              <a:rPr lang="en-US" dirty="0" smtClean="0"/>
              <a:t> is the least religious free country</a:t>
            </a:r>
            <a:endParaRPr lang="en-US" dirty="0" smtClean="0"/>
          </a:p>
          <a:p>
            <a:r>
              <a:rPr lang="en-US" b="1" dirty="0" smtClean="0"/>
              <a:t>India-</a:t>
            </a:r>
            <a:r>
              <a:rPr lang="en-US" dirty="0" smtClean="0"/>
              <a:t> The founders of the Indian state were secular. Most people are religious. The country is democratic.</a:t>
            </a:r>
          </a:p>
          <a:p>
            <a:r>
              <a:rPr lang="en-US" b="1" dirty="0" smtClean="0"/>
              <a:t>U.S. – </a:t>
            </a:r>
            <a:r>
              <a:rPr lang="en-US" dirty="0" smtClean="0"/>
              <a:t>has a Swedish elite with an Indian population. Democratic party is the home for the Swedes while the Republican party is the home for the Indians</a:t>
            </a:r>
            <a:endParaRPr lang="en-US" dirty="0"/>
          </a:p>
        </p:txBody>
      </p:sp>
    </p:spTree>
    <p:extLst>
      <p:ext uri="{BB962C8B-B14F-4D97-AF65-F5344CB8AC3E}">
        <p14:creationId xmlns:p14="http://schemas.microsoft.com/office/powerpoint/2010/main" val="1169414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Cultural Elite</a:t>
            </a:r>
            <a:endParaRPr lang="en-US" dirty="0"/>
          </a:p>
        </p:txBody>
      </p:sp>
      <p:sp>
        <p:nvSpPr>
          <p:cNvPr id="3" name="Content Placeholder 2"/>
          <p:cNvSpPr>
            <a:spLocks noGrp="1"/>
          </p:cNvSpPr>
          <p:nvPr>
            <p:ph idx="1"/>
          </p:nvPr>
        </p:nvSpPr>
        <p:spPr/>
        <p:txBody>
          <a:bodyPr/>
          <a:lstStyle/>
          <a:p>
            <a:r>
              <a:rPr lang="en-US" dirty="0" smtClean="0"/>
              <a:t>They are secularized and educated in the humanities and social sciences.</a:t>
            </a:r>
          </a:p>
          <a:p>
            <a:r>
              <a:rPr lang="en-US" smtClean="0"/>
              <a:t>Peter Berger </a:t>
            </a:r>
            <a:r>
              <a:rPr lang="en-US" dirty="0" smtClean="0"/>
              <a:t>believes that the cultural elites are influenced by relativity.</a:t>
            </a:r>
          </a:p>
          <a:p>
            <a:r>
              <a:rPr lang="en-US" dirty="0" smtClean="0"/>
              <a:t>Modernity brings people into close contact with those of other religions, which results in further </a:t>
            </a:r>
            <a:r>
              <a:rPr lang="en-US" dirty="0" err="1" smtClean="0"/>
              <a:t>relativization</a:t>
            </a:r>
            <a:endParaRPr lang="en-US" dirty="0"/>
          </a:p>
        </p:txBody>
      </p:sp>
    </p:spTree>
    <p:extLst>
      <p:ext uri="{BB962C8B-B14F-4D97-AF65-F5344CB8AC3E}">
        <p14:creationId xmlns:p14="http://schemas.microsoft.com/office/powerpoint/2010/main" val="19367197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Secularism and Atheism</a:t>
            </a:r>
            <a:endParaRPr lang="en-US" dirty="0"/>
          </a:p>
        </p:txBody>
      </p:sp>
      <p:sp>
        <p:nvSpPr>
          <p:cNvPr id="3" name="Content Placeholder 2"/>
          <p:cNvSpPr>
            <a:spLocks noGrp="1"/>
          </p:cNvSpPr>
          <p:nvPr>
            <p:ph idx="1"/>
          </p:nvPr>
        </p:nvSpPr>
        <p:spPr/>
        <p:txBody>
          <a:bodyPr/>
          <a:lstStyle/>
          <a:p>
            <a:r>
              <a:rPr lang="en-US" dirty="0" smtClean="0"/>
              <a:t>In the Czech Republic, Estonia, and East Germany secularism is the cultural norm.</a:t>
            </a:r>
          </a:p>
          <a:p>
            <a:r>
              <a:rPr lang="en-US" dirty="0" smtClean="0"/>
              <a:t>Only communist governments endorse atheism</a:t>
            </a:r>
          </a:p>
          <a:p>
            <a:r>
              <a:rPr lang="en-US" dirty="0" smtClean="0"/>
              <a:t>State enforced secularism always fails.</a:t>
            </a:r>
          </a:p>
          <a:p>
            <a:r>
              <a:rPr lang="en-US" dirty="0" smtClean="0"/>
              <a:t>Secularism is a point of view, not an empirical fact. It is a sociological/ political ideology</a:t>
            </a:r>
          </a:p>
          <a:p>
            <a:r>
              <a:rPr lang="en-US" dirty="0" smtClean="0"/>
              <a:t>Atheism is a worldview</a:t>
            </a:r>
            <a:endParaRPr lang="en-US" dirty="0"/>
          </a:p>
        </p:txBody>
      </p:sp>
    </p:spTree>
    <p:extLst>
      <p:ext uri="{BB962C8B-B14F-4D97-AF65-F5344CB8AC3E}">
        <p14:creationId xmlns:p14="http://schemas.microsoft.com/office/powerpoint/2010/main" val="1714113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Nation-State </a:t>
            </a:r>
            <a:br>
              <a:rPr lang="en-US" dirty="0" smtClean="0"/>
            </a:br>
            <a:r>
              <a:rPr lang="en-US" dirty="0" smtClean="0"/>
              <a:t>versus Religion</a:t>
            </a:r>
            <a:endParaRPr lang="en-US" dirty="0"/>
          </a:p>
        </p:txBody>
      </p:sp>
      <p:sp>
        <p:nvSpPr>
          <p:cNvPr id="3" name="Content Placeholder 2"/>
          <p:cNvSpPr>
            <a:spLocks noGrp="1"/>
          </p:cNvSpPr>
          <p:nvPr>
            <p:ph idx="1"/>
          </p:nvPr>
        </p:nvSpPr>
        <p:spPr/>
        <p:txBody>
          <a:bodyPr/>
          <a:lstStyle/>
          <a:p>
            <a:r>
              <a:rPr lang="en-US" dirty="0" smtClean="0"/>
              <a:t>A nation is a language with an army. The exception is Switzerland with four languages.</a:t>
            </a:r>
          </a:p>
          <a:p>
            <a:r>
              <a:rPr lang="en-US" dirty="0" smtClean="0"/>
              <a:t>China views Christianity as good because it is productive and bad because it leads to democracy</a:t>
            </a:r>
          </a:p>
          <a:p>
            <a:r>
              <a:rPr lang="en-US" dirty="0" smtClean="0"/>
              <a:t>Only the U.S.A. has church/ state separation</a:t>
            </a:r>
            <a:endParaRPr lang="en-US" dirty="0"/>
          </a:p>
        </p:txBody>
      </p:sp>
    </p:spTree>
    <p:extLst>
      <p:ext uri="{BB962C8B-B14F-4D97-AF65-F5344CB8AC3E}">
        <p14:creationId xmlns:p14="http://schemas.microsoft.com/office/powerpoint/2010/main" val="4191378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The Church and the Kingdom</a:t>
            </a:r>
            <a:endParaRPr lang="en-US" b="1" dirty="0"/>
          </a:p>
        </p:txBody>
      </p:sp>
      <p:sp>
        <p:nvSpPr>
          <p:cNvPr id="5" name="Content Placeholder 4"/>
          <p:cNvSpPr>
            <a:spLocks noGrp="1"/>
          </p:cNvSpPr>
          <p:nvPr>
            <p:ph idx="1"/>
          </p:nvPr>
        </p:nvSpPr>
        <p:spPr/>
        <p:txBody>
          <a:bodyPr>
            <a:normAutofit fontScale="92500"/>
          </a:bodyPr>
          <a:lstStyle/>
          <a:p>
            <a:r>
              <a:rPr lang="en-US" dirty="0" smtClean="0"/>
              <a:t>The Church and the Kingdom of God are not the same thing</a:t>
            </a:r>
          </a:p>
          <a:p>
            <a:r>
              <a:rPr lang="en-US" dirty="0" smtClean="0"/>
              <a:t>The Kingdom came into existence before the Church</a:t>
            </a:r>
          </a:p>
          <a:p>
            <a:r>
              <a:rPr lang="en-US" dirty="0" smtClean="0"/>
              <a:t>The Kingdom will exist after the Church is gone</a:t>
            </a:r>
          </a:p>
          <a:p>
            <a:r>
              <a:rPr lang="en-US" dirty="0" smtClean="0"/>
              <a:t>The Kingdom is manifested today in the form of the Church</a:t>
            </a:r>
          </a:p>
          <a:p>
            <a:r>
              <a:rPr lang="en-US" dirty="0" smtClean="0"/>
              <a:t>The Church is the already aspect of the Kingdom</a:t>
            </a:r>
            <a:endParaRPr lang="en-US" dirty="0"/>
          </a:p>
        </p:txBody>
      </p:sp>
    </p:spTree>
    <p:extLst>
      <p:ext uri="{BB962C8B-B14F-4D97-AF65-F5344CB8AC3E}">
        <p14:creationId xmlns:p14="http://schemas.microsoft.com/office/powerpoint/2010/main" val="373239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Individual Congregation</a:t>
            </a:r>
            <a:endParaRPr lang="en-US" b="1" dirty="0"/>
          </a:p>
        </p:txBody>
      </p:sp>
      <p:sp>
        <p:nvSpPr>
          <p:cNvPr id="3" name="Content Placeholder 2"/>
          <p:cNvSpPr>
            <a:spLocks noGrp="1"/>
          </p:cNvSpPr>
          <p:nvPr>
            <p:ph idx="1"/>
          </p:nvPr>
        </p:nvSpPr>
        <p:spPr/>
        <p:txBody>
          <a:bodyPr>
            <a:normAutofit lnSpcReduction="10000"/>
          </a:bodyPr>
          <a:lstStyle/>
          <a:p>
            <a:r>
              <a:rPr lang="en-US" dirty="0" smtClean="0"/>
              <a:t>Each Church (local congregation) is a representative of the Kingdom</a:t>
            </a:r>
          </a:p>
          <a:p>
            <a:r>
              <a:rPr lang="en-US" dirty="0" smtClean="0"/>
              <a:t>Each Church is an embassy of the Kingdom of God</a:t>
            </a:r>
          </a:p>
          <a:p>
            <a:r>
              <a:rPr lang="en-US" dirty="0" smtClean="0"/>
              <a:t>An Embassy is the representative of one nation inside the boundaries of another.</a:t>
            </a:r>
          </a:p>
          <a:p>
            <a:r>
              <a:rPr lang="en-US" dirty="0" smtClean="0"/>
              <a:t>The mission of any embassy is to represent the wishes of their government to the foreign government in which they are residing.</a:t>
            </a:r>
            <a:endParaRPr lang="en-US" dirty="0"/>
          </a:p>
        </p:txBody>
      </p:sp>
    </p:spTree>
    <p:extLst>
      <p:ext uri="{BB962C8B-B14F-4D97-AF65-F5344CB8AC3E}">
        <p14:creationId xmlns:p14="http://schemas.microsoft.com/office/powerpoint/2010/main" val="3535948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Culture of an Embassy</a:t>
            </a:r>
            <a:endParaRPr lang="en-US" b="1" dirty="0"/>
          </a:p>
        </p:txBody>
      </p:sp>
      <p:sp>
        <p:nvSpPr>
          <p:cNvPr id="3" name="Content Placeholder 2"/>
          <p:cNvSpPr>
            <a:spLocks noGrp="1"/>
          </p:cNvSpPr>
          <p:nvPr>
            <p:ph idx="1"/>
          </p:nvPr>
        </p:nvSpPr>
        <p:spPr/>
        <p:txBody>
          <a:bodyPr>
            <a:normAutofit fontScale="92500"/>
          </a:bodyPr>
          <a:lstStyle/>
          <a:p>
            <a:r>
              <a:rPr lang="en-US" dirty="0" smtClean="0"/>
              <a:t>An embassy exists within the boundaries of a foreign country</a:t>
            </a:r>
          </a:p>
          <a:p>
            <a:r>
              <a:rPr lang="en-US" dirty="0" smtClean="0"/>
              <a:t>An embassy always has the culture of their home country</a:t>
            </a:r>
          </a:p>
          <a:p>
            <a:r>
              <a:rPr lang="en-US" dirty="0" smtClean="0"/>
              <a:t>They speak the language of their home country</a:t>
            </a:r>
          </a:p>
          <a:p>
            <a:r>
              <a:rPr lang="en-US" dirty="0" smtClean="0"/>
              <a:t>They eat the foods of their home country</a:t>
            </a:r>
          </a:p>
          <a:p>
            <a:r>
              <a:rPr lang="en-US" dirty="0" smtClean="0"/>
              <a:t>They sing the songs of their home country</a:t>
            </a:r>
          </a:p>
          <a:p>
            <a:r>
              <a:rPr lang="en-US" dirty="0" smtClean="0"/>
              <a:t>They fly the flag of their home country</a:t>
            </a:r>
            <a:endParaRPr lang="en-US" dirty="0"/>
          </a:p>
        </p:txBody>
      </p:sp>
    </p:spTree>
    <p:extLst>
      <p:ext uri="{BB962C8B-B14F-4D97-AF65-F5344CB8AC3E}">
        <p14:creationId xmlns:p14="http://schemas.microsoft.com/office/powerpoint/2010/main" val="2939835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Residents of an Embassy</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residents of an embassy are called ambassadors</a:t>
            </a:r>
          </a:p>
          <a:p>
            <a:r>
              <a:rPr lang="en-US" dirty="0" smtClean="0"/>
              <a:t>Christians are ambassadors for Christ (2 Corinthians 5: 20)</a:t>
            </a:r>
          </a:p>
          <a:p>
            <a:r>
              <a:rPr lang="en-US" dirty="0" smtClean="0"/>
              <a:t>The job of an ambassador is to represent his king to the foreign nation (2 Corinthians 5: 18-19)</a:t>
            </a:r>
          </a:p>
          <a:p>
            <a:r>
              <a:rPr lang="en-US" dirty="0" smtClean="0"/>
              <a:t>The ambassadors do not set the policy, their king does.</a:t>
            </a:r>
          </a:p>
          <a:p>
            <a:endParaRPr lang="en-US" dirty="0"/>
          </a:p>
        </p:txBody>
      </p:sp>
    </p:spTree>
    <p:extLst>
      <p:ext uri="{BB962C8B-B14F-4D97-AF65-F5344CB8AC3E}">
        <p14:creationId xmlns:p14="http://schemas.microsoft.com/office/powerpoint/2010/main" val="1672622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Ambassador for Christ</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Ambassador for Christ is called to be salt and light to the world (Matthew 5:16)</a:t>
            </a:r>
          </a:p>
          <a:p>
            <a:r>
              <a:rPr lang="en-US" dirty="0" smtClean="0"/>
              <a:t>The Ambassador for Christ is called to be as wise as a serpent and as harmless as a dove</a:t>
            </a:r>
          </a:p>
          <a:p>
            <a:r>
              <a:rPr lang="en-US" dirty="0" smtClean="0"/>
              <a:t>The Ambassador for Christ does not own his vote in elections, because he is representing his king.</a:t>
            </a:r>
          </a:p>
          <a:p>
            <a:r>
              <a:rPr lang="en-US" dirty="0" smtClean="0"/>
              <a:t>The ambassador for Christ must deliver the terms of peace for unbelievers (the Gospel)</a:t>
            </a:r>
            <a:endParaRPr lang="en-US" dirty="0"/>
          </a:p>
        </p:txBody>
      </p:sp>
    </p:spTree>
    <p:extLst>
      <p:ext uri="{BB962C8B-B14F-4D97-AF65-F5344CB8AC3E}">
        <p14:creationId xmlns:p14="http://schemas.microsoft.com/office/powerpoint/2010/main" val="6414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Church and State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972976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7611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6937</TotalTime>
  <Words>1536</Words>
  <Application>Microsoft Office PowerPoint</Application>
  <PresentationFormat>On-screen Show (4:3)</PresentationFormat>
  <Paragraphs>172</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Craig Vincent Mitchell, PhD Associate Professor of Christian Ethics</vt:lpstr>
      <vt:lpstr>Overview: Part I</vt:lpstr>
      <vt:lpstr>The Church and the Kingdom</vt:lpstr>
      <vt:lpstr>The Individual Congregation</vt:lpstr>
      <vt:lpstr>The Culture of an Embassy</vt:lpstr>
      <vt:lpstr>The Residents of an Embassy</vt:lpstr>
      <vt:lpstr>The Ambassador for Christ</vt:lpstr>
      <vt:lpstr>Church and State</vt:lpstr>
      <vt:lpstr>Christ and Culture</vt:lpstr>
      <vt:lpstr>The End Game</vt:lpstr>
      <vt:lpstr>Overview: Part II</vt:lpstr>
      <vt:lpstr>Peter Berger, PhD Professor Emeritus, Boston University</vt:lpstr>
      <vt:lpstr>Peter Berger, PhD Professor Emeritus,  Boston University</vt:lpstr>
      <vt:lpstr>Charles Taylor, PhD Professor of Emeritus  at McGill University</vt:lpstr>
      <vt:lpstr>Jose Casanova, PhD Georgetown University</vt:lpstr>
      <vt:lpstr>The meaning of modernity</vt:lpstr>
      <vt:lpstr>Consequences of Pluralization</vt:lpstr>
      <vt:lpstr>Economics of Religion Rodney Stark, PhD  Professor at Baylor University. </vt:lpstr>
      <vt:lpstr>Economics of Religion Laurence Iannaccone, PhD  Professor at George Mason University. </vt:lpstr>
      <vt:lpstr>Economics of Religion</vt:lpstr>
      <vt:lpstr>Grace Davies, Phd Professor of Sociology University of Exeter</vt:lpstr>
      <vt:lpstr>Pluralization Results</vt:lpstr>
      <vt:lpstr>Fundamentalism: two types</vt:lpstr>
      <vt:lpstr>Three developments in the  1970s  affecting Berger’s ideas</vt:lpstr>
      <vt:lpstr>Overview: Part III</vt:lpstr>
      <vt:lpstr>The Contemporary Scene</vt:lpstr>
      <vt:lpstr>The Social Consequences of Religious Revivals</vt:lpstr>
      <vt:lpstr>The Social Consequences of Christian Religious Revival</vt:lpstr>
      <vt:lpstr>Religious Freedom</vt:lpstr>
      <vt:lpstr>Religion and Conflict</vt:lpstr>
      <vt:lpstr>Exceptions to Religious Revival</vt:lpstr>
      <vt:lpstr>Exceptions to Religious Revival</vt:lpstr>
      <vt:lpstr>The Cultural Elite</vt:lpstr>
      <vt:lpstr>Secularism and Atheism</vt:lpstr>
      <vt:lpstr>The Nation-State  versus Religion</vt:lpstr>
    </vt:vector>
  </TitlesOfParts>
  <Company>SWBTS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cmitchell</dc:creator>
  <cp:lastModifiedBy>Mitchell, Craig</cp:lastModifiedBy>
  <cp:revision>99</cp:revision>
  <dcterms:created xsi:type="dcterms:W3CDTF">2012-10-30T18:26:44Z</dcterms:created>
  <dcterms:modified xsi:type="dcterms:W3CDTF">2013-11-08T14:54:03Z</dcterms:modified>
</cp:coreProperties>
</file>