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313" r:id="rId5"/>
    <p:sldId id="308" r:id="rId6"/>
    <p:sldId id="310" r:id="rId7"/>
    <p:sldId id="312" r:id="rId8"/>
    <p:sldId id="318" r:id="rId9"/>
    <p:sldId id="319" r:id="rId10"/>
    <p:sldId id="302" r:id="rId11"/>
    <p:sldId id="263" r:id="rId12"/>
    <p:sldId id="264" r:id="rId13"/>
    <p:sldId id="317" r:id="rId14"/>
    <p:sldId id="273" r:id="rId15"/>
    <p:sldId id="265" r:id="rId16"/>
    <p:sldId id="300" r:id="rId17"/>
    <p:sldId id="301" r:id="rId18"/>
    <p:sldId id="303" r:id="rId19"/>
    <p:sldId id="292" r:id="rId20"/>
    <p:sldId id="291" r:id="rId21"/>
    <p:sldId id="293" r:id="rId22"/>
    <p:sldId id="294" r:id="rId23"/>
    <p:sldId id="295" r:id="rId24"/>
    <p:sldId id="296" r:id="rId25"/>
    <p:sldId id="297" r:id="rId26"/>
    <p:sldId id="275" r:id="rId27"/>
    <p:sldId id="279" r:id="rId28"/>
    <p:sldId id="276" r:id="rId29"/>
    <p:sldId id="277" r:id="rId30"/>
    <p:sldId id="278" r:id="rId31"/>
    <p:sldId id="286" r:id="rId32"/>
    <p:sldId id="285" r:id="rId33"/>
    <p:sldId id="314" r:id="rId34"/>
    <p:sldId id="304" r:id="rId35"/>
    <p:sldId id="305" r:id="rId36"/>
    <p:sldId id="306" r:id="rId37"/>
    <p:sldId id="307" r:id="rId38"/>
    <p:sldId id="298" r:id="rId39"/>
    <p:sldId id="315" r:id="rId40"/>
    <p:sldId id="31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27194-9877-41C7-8B96-566DD8E7683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CC633DE-6A4E-495E-8EFC-833BD8E73E17}">
      <dgm:prSet phldrT="[Text]"/>
      <dgm:spPr/>
      <dgm:t>
        <a:bodyPr/>
        <a:lstStyle/>
        <a:p>
          <a:r>
            <a:rPr lang="en-US" dirty="0" smtClean="0"/>
            <a:t>Market Structure</a:t>
          </a:r>
          <a:endParaRPr lang="en-US" dirty="0"/>
        </a:p>
      </dgm:t>
    </dgm:pt>
    <dgm:pt modelId="{A4F66517-1325-418A-B457-7830BCC6BF96}" type="parTrans" cxnId="{99AC9E16-03A3-4908-8879-637DCE91F67E}">
      <dgm:prSet/>
      <dgm:spPr/>
      <dgm:t>
        <a:bodyPr/>
        <a:lstStyle/>
        <a:p>
          <a:endParaRPr lang="en-US"/>
        </a:p>
      </dgm:t>
    </dgm:pt>
    <dgm:pt modelId="{FF47C78B-1B83-4FD5-A937-8C75177AC4F5}" type="sibTrans" cxnId="{99AC9E16-03A3-4908-8879-637DCE91F67E}">
      <dgm:prSet/>
      <dgm:spPr/>
      <dgm:t>
        <a:bodyPr/>
        <a:lstStyle/>
        <a:p>
          <a:endParaRPr lang="en-US"/>
        </a:p>
      </dgm:t>
    </dgm:pt>
    <dgm:pt modelId="{FA733EDB-42E7-47EF-B519-CA0A2EB08056}">
      <dgm:prSet phldrT="[Text]"/>
      <dgm:spPr/>
      <dgm:t>
        <a:bodyPr/>
        <a:lstStyle/>
        <a:p>
          <a:r>
            <a:rPr lang="en-US" dirty="0" smtClean="0"/>
            <a:t>Perfect Competition</a:t>
          </a:r>
          <a:endParaRPr lang="en-US" dirty="0"/>
        </a:p>
      </dgm:t>
    </dgm:pt>
    <dgm:pt modelId="{2FF00081-576C-4F6B-BE7A-4F0CBA362FF6}" type="parTrans" cxnId="{188AF6A4-BFD9-4796-9D84-FC6259F866E0}">
      <dgm:prSet/>
      <dgm:spPr/>
      <dgm:t>
        <a:bodyPr/>
        <a:lstStyle/>
        <a:p>
          <a:endParaRPr lang="en-US"/>
        </a:p>
      </dgm:t>
    </dgm:pt>
    <dgm:pt modelId="{8DBB1AE7-E5E9-4CA5-BA9C-18CEEB666BE7}" type="sibTrans" cxnId="{188AF6A4-BFD9-4796-9D84-FC6259F866E0}">
      <dgm:prSet/>
      <dgm:spPr/>
      <dgm:t>
        <a:bodyPr/>
        <a:lstStyle/>
        <a:p>
          <a:endParaRPr lang="en-US"/>
        </a:p>
      </dgm:t>
    </dgm:pt>
    <dgm:pt modelId="{560780C9-D9E1-48D9-9E80-445E2CC3A47E}">
      <dgm:prSet phldrT="[Text]"/>
      <dgm:spPr/>
      <dgm:t>
        <a:bodyPr/>
        <a:lstStyle/>
        <a:p>
          <a:r>
            <a:rPr lang="en-US" dirty="0" smtClean="0"/>
            <a:t>Oligopoly</a:t>
          </a:r>
          <a:endParaRPr lang="en-US" dirty="0"/>
        </a:p>
      </dgm:t>
    </dgm:pt>
    <dgm:pt modelId="{03911260-0165-4CF7-83F4-CDB75ABE30ED}" type="parTrans" cxnId="{DCC45A50-7D1A-45B6-877B-B5FC216BD72D}">
      <dgm:prSet/>
      <dgm:spPr/>
      <dgm:t>
        <a:bodyPr/>
        <a:lstStyle/>
        <a:p>
          <a:endParaRPr lang="en-US"/>
        </a:p>
      </dgm:t>
    </dgm:pt>
    <dgm:pt modelId="{4E16B84F-0E3D-4B83-B03A-98EA66501A43}" type="sibTrans" cxnId="{DCC45A50-7D1A-45B6-877B-B5FC216BD72D}">
      <dgm:prSet/>
      <dgm:spPr/>
      <dgm:t>
        <a:bodyPr/>
        <a:lstStyle/>
        <a:p>
          <a:endParaRPr lang="en-US"/>
        </a:p>
      </dgm:t>
    </dgm:pt>
    <dgm:pt modelId="{3838E418-AFE3-41D6-B167-D9C4F182A2DE}">
      <dgm:prSet phldrT="[Text]"/>
      <dgm:spPr/>
      <dgm:t>
        <a:bodyPr/>
        <a:lstStyle/>
        <a:p>
          <a:r>
            <a:rPr lang="en-US" dirty="0" smtClean="0"/>
            <a:t>Monopoly</a:t>
          </a:r>
          <a:endParaRPr lang="en-US" dirty="0"/>
        </a:p>
      </dgm:t>
    </dgm:pt>
    <dgm:pt modelId="{9C62FF99-42AD-4A03-8CC2-ECAB4B0599C2}" type="parTrans" cxnId="{A371EE2B-9C46-45C5-8B31-30ACCE36AE8E}">
      <dgm:prSet/>
      <dgm:spPr/>
      <dgm:t>
        <a:bodyPr/>
        <a:lstStyle/>
        <a:p>
          <a:endParaRPr lang="en-US"/>
        </a:p>
      </dgm:t>
    </dgm:pt>
    <dgm:pt modelId="{B9C4DBE3-FAF4-4EBA-90E4-29970337F742}" type="sibTrans" cxnId="{A371EE2B-9C46-45C5-8B31-30ACCE36AE8E}">
      <dgm:prSet/>
      <dgm:spPr/>
      <dgm:t>
        <a:bodyPr/>
        <a:lstStyle/>
        <a:p>
          <a:endParaRPr lang="en-US"/>
        </a:p>
      </dgm:t>
    </dgm:pt>
    <dgm:pt modelId="{16309B9C-976C-47E6-AB7F-256748ED14B9}">
      <dgm:prSet/>
      <dgm:spPr/>
      <dgm:t>
        <a:bodyPr/>
        <a:lstStyle/>
        <a:p>
          <a:r>
            <a:rPr lang="en-US" dirty="0" smtClean="0"/>
            <a:t>Monopolistic Competition</a:t>
          </a:r>
          <a:endParaRPr lang="en-US" dirty="0"/>
        </a:p>
      </dgm:t>
    </dgm:pt>
    <dgm:pt modelId="{2CEC8340-C946-4CA4-A8EC-E6AA6AB98366}" type="parTrans" cxnId="{79629672-E49C-4C69-B2B7-846FD45EB358}">
      <dgm:prSet/>
      <dgm:spPr/>
      <dgm:t>
        <a:bodyPr/>
        <a:lstStyle/>
        <a:p>
          <a:endParaRPr lang="en-US"/>
        </a:p>
      </dgm:t>
    </dgm:pt>
    <dgm:pt modelId="{C1F80ACF-A73D-4486-87A1-D50AC7003797}" type="sibTrans" cxnId="{79629672-E49C-4C69-B2B7-846FD45EB358}">
      <dgm:prSet/>
      <dgm:spPr/>
      <dgm:t>
        <a:bodyPr/>
        <a:lstStyle/>
        <a:p>
          <a:endParaRPr lang="en-US"/>
        </a:p>
      </dgm:t>
    </dgm:pt>
    <dgm:pt modelId="{45EC76E8-A327-4257-A848-EA52D22F77D9}" type="pres">
      <dgm:prSet presAssocID="{F3227194-9877-41C7-8B96-566DD8E7683C}" presName="hierChild1" presStyleCnt="0">
        <dgm:presLayoutVars>
          <dgm:orgChart val="1"/>
          <dgm:chPref val="1"/>
          <dgm:dir/>
          <dgm:animOne val="branch"/>
          <dgm:animLvl val="lvl"/>
          <dgm:resizeHandles/>
        </dgm:presLayoutVars>
      </dgm:prSet>
      <dgm:spPr/>
      <dgm:t>
        <a:bodyPr/>
        <a:lstStyle/>
        <a:p>
          <a:endParaRPr lang="en-US"/>
        </a:p>
      </dgm:t>
    </dgm:pt>
    <dgm:pt modelId="{134F9F68-0F48-4E14-B7C9-59E5AC33C5A6}" type="pres">
      <dgm:prSet presAssocID="{FCC633DE-6A4E-495E-8EFC-833BD8E73E17}" presName="hierRoot1" presStyleCnt="0">
        <dgm:presLayoutVars>
          <dgm:hierBranch val="init"/>
        </dgm:presLayoutVars>
      </dgm:prSet>
      <dgm:spPr/>
    </dgm:pt>
    <dgm:pt modelId="{2B65BCD1-BEEC-48F1-A461-A7C8B3EA7E08}" type="pres">
      <dgm:prSet presAssocID="{FCC633DE-6A4E-495E-8EFC-833BD8E73E17}" presName="rootComposite1" presStyleCnt="0"/>
      <dgm:spPr/>
    </dgm:pt>
    <dgm:pt modelId="{4F0E7D90-09AE-48FE-B24D-9BC9C3F1D24F}" type="pres">
      <dgm:prSet presAssocID="{FCC633DE-6A4E-495E-8EFC-833BD8E73E17}" presName="rootText1" presStyleLbl="node0" presStyleIdx="0" presStyleCnt="1">
        <dgm:presLayoutVars>
          <dgm:chPref val="3"/>
        </dgm:presLayoutVars>
      </dgm:prSet>
      <dgm:spPr/>
      <dgm:t>
        <a:bodyPr/>
        <a:lstStyle/>
        <a:p>
          <a:endParaRPr lang="en-US"/>
        </a:p>
      </dgm:t>
    </dgm:pt>
    <dgm:pt modelId="{AE7F8332-6F80-48EA-A7F3-FE18DF71682A}" type="pres">
      <dgm:prSet presAssocID="{FCC633DE-6A4E-495E-8EFC-833BD8E73E17}" presName="rootConnector1" presStyleLbl="node1" presStyleIdx="0" presStyleCnt="0"/>
      <dgm:spPr/>
      <dgm:t>
        <a:bodyPr/>
        <a:lstStyle/>
        <a:p>
          <a:endParaRPr lang="en-US"/>
        </a:p>
      </dgm:t>
    </dgm:pt>
    <dgm:pt modelId="{62891323-84D3-41E6-8218-E392BC8FD56C}" type="pres">
      <dgm:prSet presAssocID="{FCC633DE-6A4E-495E-8EFC-833BD8E73E17}" presName="hierChild2" presStyleCnt="0"/>
      <dgm:spPr/>
    </dgm:pt>
    <dgm:pt modelId="{9DAF50A5-2C35-4E9F-81CE-3FA67E35A449}" type="pres">
      <dgm:prSet presAssocID="{2FF00081-576C-4F6B-BE7A-4F0CBA362FF6}" presName="Name37" presStyleLbl="parChTrans1D2" presStyleIdx="0" presStyleCnt="4"/>
      <dgm:spPr/>
      <dgm:t>
        <a:bodyPr/>
        <a:lstStyle/>
        <a:p>
          <a:endParaRPr lang="en-US"/>
        </a:p>
      </dgm:t>
    </dgm:pt>
    <dgm:pt modelId="{54CFB524-3D71-4749-9EE6-9A33005F19B5}" type="pres">
      <dgm:prSet presAssocID="{FA733EDB-42E7-47EF-B519-CA0A2EB08056}" presName="hierRoot2" presStyleCnt="0">
        <dgm:presLayoutVars>
          <dgm:hierBranch val="init"/>
        </dgm:presLayoutVars>
      </dgm:prSet>
      <dgm:spPr/>
    </dgm:pt>
    <dgm:pt modelId="{DEA5080B-ED73-499F-B179-2324E4E96542}" type="pres">
      <dgm:prSet presAssocID="{FA733EDB-42E7-47EF-B519-CA0A2EB08056}" presName="rootComposite" presStyleCnt="0"/>
      <dgm:spPr/>
    </dgm:pt>
    <dgm:pt modelId="{3AAEA87C-F72C-402D-A3B9-A74DB88E4D86}" type="pres">
      <dgm:prSet presAssocID="{FA733EDB-42E7-47EF-B519-CA0A2EB08056}" presName="rootText" presStyleLbl="node2" presStyleIdx="0" presStyleCnt="4">
        <dgm:presLayoutVars>
          <dgm:chPref val="3"/>
        </dgm:presLayoutVars>
      </dgm:prSet>
      <dgm:spPr/>
      <dgm:t>
        <a:bodyPr/>
        <a:lstStyle/>
        <a:p>
          <a:endParaRPr lang="en-US"/>
        </a:p>
      </dgm:t>
    </dgm:pt>
    <dgm:pt modelId="{7BF3197E-6F99-4E09-9C7F-DD56B2337E2C}" type="pres">
      <dgm:prSet presAssocID="{FA733EDB-42E7-47EF-B519-CA0A2EB08056}" presName="rootConnector" presStyleLbl="node2" presStyleIdx="0" presStyleCnt="4"/>
      <dgm:spPr/>
      <dgm:t>
        <a:bodyPr/>
        <a:lstStyle/>
        <a:p>
          <a:endParaRPr lang="en-US"/>
        </a:p>
      </dgm:t>
    </dgm:pt>
    <dgm:pt modelId="{DEB56D7F-D562-4323-9F63-46716E41DDC9}" type="pres">
      <dgm:prSet presAssocID="{FA733EDB-42E7-47EF-B519-CA0A2EB08056}" presName="hierChild4" presStyleCnt="0"/>
      <dgm:spPr/>
    </dgm:pt>
    <dgm:pt modelId="{8599B3D5-B049-4C44-A18A-E88FF9471C43}" type="pres">
      <dgm:prSet presAssocID="{FA733EDB-42E7-47EF-B519-CA0A2EB08056}" presName="hierChild5" presStyleCnt="0"/>
      <dgm:spPr/>
    </dgm:pt>
    <dgm:pt modelId="{C440BAB0-FD75-42F1-9A59-DF7A941CDFC9}" type="pres">
      <dgm:prSet presAssocID="{03911260-0165-4CF7-83F4-CDB75ABE30ED}" presName="Name37" presStyleLbl="parChTrans1D2" presStyleIdx="1" presStyleCnt="4"/>
      <dgm:spPr/>
      <dgm:t>
        <a:bodyPr/>
        <a:lstStyle/>
        <a:p>
          <a:endParaRPr lang="en-US"/>
        </a:p>
      </dgm:t>
    </dgm:pt>
    <dgm:pt modelId="{32D59EAF-8FC4-4179-8AFD-F6A30D98C82F}" type="pres">
      <dgm:prSet presAssocID="{560780C9-D9E1-48D9-9E80-445E2CC3A47E}" presName="hierRoot2" presStyleCnt="0">
        <dgm:presLayoutVars>
          <dgm:hierBranch val="init"/>
        </dgm:presLayoutVars>
      </dgm:prSet>
      <dgm:spPr/>
    </dgm:pt>
    <dgm:pt modelId="{EA91487A-0DDC-4D31-A2DD-8941C28A1869}" type="pres">
      <dgm:prSet presAssocID="{560780C9-D9E1-48D9-9E80-445E2CC3A47E}" presName="rootComposite" presStyleCnt="0"/>
      <dgm:spPr/>
    </dgm:pt>
    <dgm:pt modelId="{E3CC8C4F-40B6-4572-97E7-B6B101DD31EA}" type="pres">
      <dgm:prSet presAssocID="{560780C9-D9E1-48D9-9E80-445E2CC3A47E}" presName="rootText" presStyleLbl="node2" presStyleIdx="1" presStyleCnt="4">
        <dgm:presLayoutVars>
          <dgm:chPref val="3"/>
        </dgm:presLayoutVars>
      </dgm:prSet>
      <dgm:spPr/>
      <dgm:t>
        <a:bodyPr/>
        <a:lstStyle/>
        <a:p>
          <a:endParaRPr lang="en-US"/>
        </a:p>
      </dgm:t>
    </dgm:pt>
    <dgm:pt modelId="{A46B6442-D852-4635-93AB-904E65B9D9D9}" type="pres">
      <dgm:prSet presAssocID="{560780C9-D9E1-48D9-9E80-445E2CC3A47E}" presName="rootConnector" presStyleLbl="node2" presStyleIdx="1" presStyleCnt="4"/>
      <dgm:spPr/>
      <dgm:t>
        <a:bodyPr/>
        <a:lstStyle/>
        <a:p>
          <a:endParaRPr lang="en-US"/>
        </a:p>
      </dgm:t>
    </dgm:pt>
    <dgm:pt modelId="{7157D3F5-49E4-4ACD-B759-809D35A93600}" type="pres">
      <dgm:prSet presAssocID="{560780C9-D9E1-48D9-9E80-445E2CC3A47E}" presName="hierChild4" presStyleCnt="0"/>
      <dgm:spPr/>
    </dgm:pt>
    <dgm:pt modelId="{B1040A61-FB37-4E86-8061-C02A9D081A3C}" type="pres">
      <dgm:prSet presAssocID="{560780C9-D9E1-48D9-9E80-445E2CC3A47E}" presName="hierChild5" presStyleCnt="0"/>
      <dgm:spPr/>
    </dgm:pt>
    <dgm:pt modelId="{E4F390EB-1982-4B17-A3A9-CDB97369458F}" type="pres">
      <dgm:prSet presAssocID="{2CEC8340-C946-4CA4-A8EC-E6AA6AB98366}" presName="Name37" presStyleLbl="parChTrans1D2" presStyleIdx="2" presStyleCnt="4"/>
      <dgm:spPr/>
      <dgm:t>
        <a:bodyPr/>
        <a:lstStyle/>
        <a:p>
          <a:endParaRPr lang="en-US"/>
        </a:p>
      </dgm:t>
    </dgm:pt>
    <dgm:pt modelId="{87F9AC3F-01DD-4DA4-8DA2-BE6980D737C2}" type="pres">
      <dgm:prSet presAssocID="{16309B9C-976C-47E6-AB7F-256748ED14B9}" presName="hierRoot2" presStyleCnt="0">
        <dgm:presLayoutVars>
          <dgm:hierBranch val="init"/>
        </dgm:presLayoutVars>
      </dgm:prSet>
      <dgm:spPr/>
    </dgm:pt>
    <dgm:pt modelId="{7052F527-42E3-4839-9DFC-362F8A1D68FA}" type="pres">
      <dgm:prSet presAssocID="{16309B9C-976C-47E6-AB7F-256748ED14B9}" presName="rootComposite" presStyleCnt="0"/>
      <dgm:spPr/>
    </dgm:pt>
    <dgm:pt modelId="{99E818BC-E886-4AA9-B67E-E51F2A376E86}" type="pres">
      <dgm:prSet presAssocID="{16309B9C-976C-47E6-AB7F-256748ED14B9}" presName="rootText" presStyleLbl="node2" presStyleIdx="2" presStyleCnt="4">
        <dgm:presLayoutVars>
          <dgm:chPref val="3"/>
        </dgm:presLayoutVars>
      </dgm:prSet>
      <dgm:spPr/>
      <dgm:t>
        <a:bodyPr/>
        <a:lstStyle/>
        <a:p>
          <a:endParaRPr lang="en-US"/>
        </a:p>
      </dgm:t>
    </dgm:pt>
    <dgm:pt modelId="{2184184B-D615-490A-8A1C-B85113D64743}" type="pres">
      <dgm:prSet presAssocID="{16309B9C-976C-47E6-AB7F-256748ED14B9}" presName="rootConnector" presStyleLbl="node2" presStyleIdx="2" presStyleCnt="4"/>
      <dgm:spPr/>
      <dgm:t>
        <a:bodyPr/>
        <a:lstStyle/>
        <a:p>
          <a:endParaRPr lang="en-US"/>
        </a:p>
      </dgm:t>
    </dgm:pt>
    <dgm:pt modelId="{EF64C9D6-55D7-408A-AEB3-3C5A719380BB}" type="pres">
      <dgm:prSet presAssocID="{16309B9C-976C-47E6-AB7F-256748ED14B9}" presName="hierChild4" presStyleCnt="0"/>
      <dgm:spPr/>
    </dgm:pt>
    <dgm:pt modelId="{9D53C2F8-AEFD-4D87-8D3D-E015E2A3ACF8}" type="pres">
      <dgm:prSet presAssocID="{16309B9C-976C-47E6-AB7F-256748ED14B9}" presName="hierChild5" presStyleCnt="0"/>
      <dgm:spPr/>
    </dgm:pt>
    <dgm:pt modelId="{525149C2-2C21-4A20-AA64-A89F49956FC2}" type="pres">
      <dgm:prSet presAssocID="{9C62FF99-42AD-4A03-8CC2-ECAB4B0599C2}" presName="Name37" presStyleLbl="parChTrans1D2" presStyleIdx="3" presStyleCnt="4"/>
      <dgm:spPr/>
      <dgm:t>
        <a:bodyPr/>
        <a:lstStyle/>
        <a:p>
          <a:endParaRPr lang="en-US"/>
        </a:p>
      </dgm:t>
    </dgm:pt>
    <dgm:pt modelId="{1F5C18F9-5D9D-4D83-834C-7F7886C1FF60}" type="pres">
      <dgm:prSet presAssocID="{3838E418-AFE3-41D6-B167-D9C4F182A2DE}" presName="hierRoot2" presStyleCnt="0">
        <dgm:presLayoutVars>
          <dgm:hierBranch val="init"/>
        </dgm:presLayoutVars>
      </dgm:prSet>
      <dgm:spPr/>
    </dgm:pt>
    <dgm:pt modelId="{5E357DF4-3BF6-4B84-B305-ADADE6C23B00}" type="pres">
      <dgm:prSet presAssocID="{3838E418-AFE3-41D6-B167-D9C4F182A2DE}" presName="rootComposite" presStyleCnt="0"/>
      <dgm:spPr/>
    </dgm:pt>
    <dgm:pt modelId="{7C81A4D7-DC77-4EAF-AC6C-590FFD3D4ECF}" type="pres">
      <dgm:prSet presAssocID="{3838E418-AFE3-41D6-B167-D9C4F182A2DE}" presName="rootText" presStyleLbl="node2" presStyleIdx="3" presStyleCnt="4">
        <dgm:presLayoutVars>
          <dgm:chPref val="3"/>
        </dgm:presLayoutVars>
      </dgm:prSet>
      <dgm:spPr/>
      <dgm:t>
        <a:bodyPr/>
        <a:lstStyle/>
        <a:p>
          <a:endParaRPr lang="en-US"/>
        </a:p>
      </dgm:t>
    </dgm:pt>
    <dgm:pt modelId="{15AA319D-EE57-4730-9839-25DCF535DE5C}" type="pres">
      <dgm:prSet presAssocID="{3838E418-AFE3-41D6-B167-D9C4F182A2DE}" presName="rootConnector" presStyleLbl="node2" presStyleIdx="3" presStyleCnt="4"/>
      <dgm:spPr/>
      <dgm:t>
        <a:bodyPr/>
        <a:lstStyle/>
        <a:p>
          <a:endParaRPr lang="en-US"/>
        </a:p>
      </dgm:t>
    </dgm:pt>
    <dgm:pt modelId="{E35F75D7-2A69-4F26-B10B-3EC3B6885331}" type="pres">
      <dgm:prSet presAssocID="{3838E418-AFE3-41D6-B167-D9C4F182A2DE}" presName="hierChild4" presStyleCnt="0"/>
      <dgm:spPr/>
    </dgm:pt>
    <dgm:pt modelId="{54EF66B3-1F8E-4195-A8AE-89A77D443976}" type="pres">
      <dgm:prSet presAssocID="{3838E418-AFE3-41D6-B167-D9C4F182A2DE}" presName="hierChild5" presStyleCnt="0"/>
      <dgm:spPr/>
    </dgm:pt>
    <dgm:pt modelId="{5344D6C3-D1F7-4FDD-B6CB-6C711123DCD5}" type="pres">
      <dgm:prSet presAssocID="{FCC633DE-6A4E-495E-8EFC-833BD8E73E17}" presName="hierChild3" presStyleCnt="0"/>
      <dgm:spPr/>
    </dgm:pt>
  </dgm:ptLst>
  <dgm:cxnLst>
    <dgm:cxn modelId="{BD414EC0-8F88-4CC2-B844-E62B53A3198F}" type="presOf" srcId="{3838E418-AFE3-41D6-B167-D9C4F182A2DE}" destId="{7C81A4D7-DC77-4EAF-AC6C-590FFD3D4ECF}" srcOrd="0" destOrd="0" presId="urn:microsoft.com/office/officeart/2005/8/layout/orgChart1"/>
    <dgm:cxn modelId="{A3F4C1C3-5C4F-418D-93D0-09426F5B91BD}" type="presOf" srcId="{FA733EDB-42E7-47EF-B519-CA0A2EB08056}" destId="{3AAEA87C-F72C-402D-A3B9-A74DB88E4D86}" srcOrd="0" destOrd="0" presId="urn:microsoft.com/office/officeart/2005/8/layout/orgChart1"/>
    <dgm:cxn modelId="{99AC9E16-03A3-4908-8879-637DCE91F67E}" srcId="{F3227194-9877-41C7-8B96-566DD8E7683C}" destId="{FCC633DE-6A4E-495E-8EFC-833BD8E73E17}" srcOrd="0" destOrd="0" parTransId="{A4F66517-1325-418A-B457-7830BCC6BF96}" sibTransId="{FF47C78B-1B83-4FD5-A937-8C75177AC4F5}"/>
    <dgm:cxn modelId="{9D5B7C05-0EA8-4680-9243-F0D1D45C33B0}" type="presOf" srcId="{03911260-0165-4CF7-83F4-CDB75ABE30ED}" destId="{C440BAB0-FD75-42F1-9A59-DF7A941CDFC9}" srcOrd="0" destOrd="0" presId="urn:microsoft.com/office/officeart/2005/8/layout/orgChart1"/>
    <dgm:cxn modelId="{2EBAB5E4-25F0-453E-9652-C427289EA5B2}" type="presOf" srcId="{F3227194-9877-41C7-8B96-566DD8E7683C}" destId="{45EC76E8-A327-4257-A848-EA52D22F77D9}" srcOrd="0" destOrd="0" presId="urn:microsoft.com/office/officeart/2005/8/layout/orgChart1"/>
    <dgm:cxn modelId="{745DA723-26D2-4768-A568-70F1B6D4BA89}" type="presOf" srcId="{2CEC8340-C946-4CA4-A8EC-E6AA6AB98366}" destId="{E4F390EB-1982-4B17-A3A9-CDB97369458F}" srcOrd="0" destOrd="0" presId="urn:microsoft.com/office/officeart/2005/8/layout/orgChart1"/>
    <dgm:cxn modelId="{3483E388-5B17-4780-B5A5-EE549B53EDA0}" type="presOf" srcId="{FA733EDB-42E7-47EF-B519-CA0A2EB08056}" destId="{7BF3197E-6F99-4E09-9C7F-DD56B2337E2C}" srcOrd="1" destOrd="0" presId="urn:microsoft.com/office/officeart/2005/8/layout/orgChart1"/>
    <dgm:cxn modelId="{79629672-E49C-4C69-B2B7-846FD45EB358}" srcId="{FCC633DE-6A4E-495E-8EFC-833BD8E73E17}" destId="{16309B9C-976C-47E6-AB7F-256748ED14B9}" srcOrd="2" destOrd="0" parTransId="{2CEC8340-C946-4CA4-A8EC-E6AA6AB98366}" sibTransId="{C1F80ACF-A73D-4486-87A1-D50AC7003797}"/>
    <dgm:cxn modelId="{66D8875A-0D19-43FE-97AF-D7F00D4B14E9}" type="presOf" srcId="{16309B9C-976C-47E6-AB7F-256748ED14B9}" destId="{2184184B-D615-490A-8A1C-B85113D64743}" srcOrd="1" destOrd="0" presId="urn:microsoft.com/office/officeart/2005/8/layout/orgChart1"/>
    <dgm:cxn modelId="{CA4B5ACA-9662-4028-996B-CB61921CE9A2}" type="presOf" srcId="{FCC633DE-6A4E-495E-8EFC-833BD8E73E17}" destId="{AE7F8332-6F80-48EA-A7F3-FE18DF71682A}" srcOrd="1" destOrd="0" presId="urn:microsoft.com/office/officeart/2005/8/layout/orgChart1"/>
    <dgm:cxn modelId="{6DE03850-D747-40AA-8D77-61009816C11C}" type="presOf" srcId="{FCC633DE-6A4E-495E-8EFC-833BD8E73E17}" destId="{4F0E7D90-09AE-48FE-B24D-9BC9C3F1D24F}" srcOrd="0" destOrd="0" presId="urn:microsoft.com/office/officeart/2005/8/layout/orgChart1"/>
    <dgm:cxn modelId="{A6968FDA-F151-43C6-9586-50160FA8A692}" type="presOf" srcId="{560780C9-D9E1-48D9-9E80-445E2CC3A47E}" destId="{A46B6442-D852-4635-93AB-904E65B9D9D9}" srcOrd="1" destOrd="0" presId="urn:microsoft.com/office/officeart/2005/8/layout/orgChart1"/>
    <dgm:cxn modelId="{DCC45A50-7D1A-45B6-877B-B5FC216BD72D}" srcId="{FCC633DE-6A4E-495E-8EFC-833BD8E73E17}" destId="{560780C9-D9E1-48D9-9E80-445E2CC3A47E}" srcOrd="1" destOrd="0" parTransId="{03911260-0165-4CF7-83F4-CDB75ABE30ED}" sibTransId="{4E16B84F-0E3D-4B83-B03A-98EA66501A43}"/>
    <dgm:cxn modelId="{A371EE2B-9C46-45C5-8B31-30ACCE36AE8E}" srcId="{FCC633DE-6A4E-495E-8EFC-833BD8E73E17}" destId="{3838E418-AFE3-41D6-B167-D9C4F182A2DE}" srcOrd="3" destOrd="0" parTransId="{9C62FF99-42AD-4A03-8CC2-ECAB4B0599C2}" sibTransId="{B9C4DBE3-FAF4-4EBA-90E4-29970337F742}"/>
    <dgm:cxn modelId="{DCC0BC00-C186-44C2-812D-35C7EE914C92}" type="presOf" srcId="{9C62FF99-42AD-4A03-8CC2-ECAB4B0599C2}" destId="{525149C2-2C21-4A20-AA64-A89F49956FC2}" srcOrd="0" destOrd="0" presId="urn:microsoft.com/office/officeart/2005/8/layout/orgChart1"/>
    <dgm:cxn modelId="{188AF6A4-BFD9-4796-9D84-FC6259F866E0}" srcId="{FCC633DE-6A4E-495E-8EFC-833BD8E73E17}" destId="{FA733EDB-42E7-47EF-B519-CA0A2EB08056}" srcOrd="0" destOrd="0" parTransId="{2FF00081-576C-4F6B-BE7A-4F0CBA362FF6}" sibTransId="{8DBB1AE7-E5E9-4CA5-BA9C-18CEEB666BE7}"/>
    <dgm:cxn modelId="{8083562E-DD7B-426D-8833-402DCBB8A1EA}" type="presOf" srcId="{560780C9-D9E1-48D9-9E80-445E2CC3A47E}" destId="{E3CC8C4F-40B6-4572-97E7-B6B101DD31EA}" srcOrd="0" destOrd="0" presId="urn:microsoft.com/office/officeart/2005/8/layout/orgChart1"/>
    <dgm:cxn modelId="{2FFAE55A-F324-45E7-A185-748215799D70}" type="presOf" srcId="{3838E418-AFE3-41D6-B167-D9C4F182A2DE}" destId="{15AA319D-EE57-4730-9839-25DCF535DE5C}" srcOrd="1" destOrd="0" presId="urn:microsoft.com/office/officeart/2005/8/layout/orgChart1"/>
    <dgm:cxn modelId="{38944816-A92C-4F91-A431-360C87648C8C}" type="presOf" srcId="{16309B9C-976C-47E6-AB7F-256748ED14B9}" destId="{99E818BC-E886-4AA9-B67E-E51F2A376E86}" srcOrd="0" destOrd="0" presId="urn:microsoft.com/office/officeart/2005/8/layout/orgChart1"/>
    <dgm:cxn modelId="{117BAD95-F048-4D07-99A1-6D2212F09846}" type="presOf" srcId="{2FF00081-576C-4F6B-BE7A-4F0CBA362FF6}" destId="{9DAF50A5-2C35-4E9F-81CE-3FA67E35A449}" srcOrd="0" destOrd="0" presId="urn:microsoft.com/office/officeart/2005/8/layout/orgChart1"/>
    <dgm:cxn modelId="{811F6EE2-6371-47CA-888A-7AB4B7C7FC82}" type="presParOf" srcId="{45EC76E8-A327-4257-A848-EA52D22F77D9}" destId="{134F9F68-0F48-4E14-B7C9-59E5AC33C5A6}" srcOrd="0" destOrd="0" presId="urn:microsoft.com/office/officeart/2005/8/layout/orgChart1"/>
    <dgm:cxn modelId="{1696D206-01FF-493D-8876-C631FD3CAAE3}" type="presParOf" srcId="{134F9F68-0F48-4E14-B7C9-59E5AC33C5A6}" destId="{2B65BCD1-BEEC-48F1-A461-A7C8B3EA7E08}" srcOrd="0" destOrd="0" presId="urn:microsoft.com/office/officeart/2005/8/layout/orgChart1"/>
    <dgm:cxn modelId="{F5372FEB-143A-47B5-B9DD-9FC587FED79A}" type="presParOf" srcId="{2B65BCD1-BEEC-48F1-A461-A7C8B3EA7E08}" destId="{4F0E7D90-09AE-48FE-B24D-9BC9C3F1D24F}" srcOrd="0" destOrd="0" presId="urn:microsoft.com/office/officeart/2005/8/layout/orgChart1"/>
    <dgm:cxn modelId="{30259B20-B166-4B64-9DBD-23B8CB03B620}" type="presParOf" srcId="{2B65BCD1-BEEC-48F1-A461-A7C8B3EA7E08}" destId="{AE7F8332-6F80-48EA-A7F3-FE18DF71682A}" srcOrd="1" destOrd="0" presId="urn:microsoft.com/office/officeart/2005/8/layout/orgChart1"/>
    <dgm:cxn modelId="{AD2A0166-0C88-4974-B272-BE6BBC937976}" type="presParOf" srcId="{134F9F68-0F48-4E14-B7C9-59E5AC33C5A6}" destId="{62891323-84D3-41E6-8218-E392BC8FD56C}" srcOrd="1" destOrd="0" presId="urn:microsoft.com/office/officeart/2005/8/layout/orgChart1"/>
    <dgm:cxn modelId="{01C13FE2-2854-4D99-87A8-069335B1FD2F}" type="presParOf" srcId="{62891323-84D3-41E6-8218-E392BC8FD56C}" destId="{9DAF50A5-2C35-4E9F-81CE-3FA67E35A449}" srcOrd="0" destOrd="0" presId="urn:microsoft.com/office/officeart/2005/8/layout/orgChart1"/>
    <dgm:cxn modelId="{B24B6B29-59ED-415B-9762-D18B3DA5290B}" type="presParOf" srcId="{62891323-84D3-41E6-8218-E392BC8FD56C}" destId="{54CFB524-3D71-4749-9EE6-9A33005F19B5}" srcOrd="1" destOrd="0" presId="urn:microsoft.com/office/officeart/2005/8/layout/orgChart1"/>
    <dgm:cxn modelId="{A4AED096-312B-49D3-B426-0D81644EC521}" type="presParOf" srcId="{54CFB524-3D71-4749-9EE6-9A33005F19B5}" destId="{DEA5080B-ED73-499F-B179-2324E4E96542}" srcOrd="0" destOrd="0" presId="urn:microsoft.com/office/officeart/2005/8/layout/orgChart1"/>
    <dgm:cxn modelId="{57B477D0-8E93-4D56-9DAE-36C5C92A3202}" type="presParOf" srcId="{DEA5080B-ED73-499F-B179-2324E4E96542}" destId="{3AAEA87C-F72C-402D-A3B9-A74DB88E4D86}" srcOrd="0" destOrd="0" presId="urn:microsoft.com/office/officeart/2005/8/layout/orgChart1"/>
    <dgm:cxn modelId="{364F52D9-06FF-4343-B854-AB1682154986}" type="presParOf" srcId="{DEA5080B-ED73-499F-B179-2324E4E96542}" destId="{7BF3197E-6F99-4E09-9C7F-DD56B2337E2C}" srcOrd="1" destOrd="0" presId="urn:microsoft.com/office/officeart/2005/8/layout/orgChart1"/>
    <dgm:cxn modelId="{020089AA-D3CE-4B84-82BD-5F2F4887867A}" type="presParOf" srcId="{54CFB524-3D71-4749-9EE6-9A33005F19B5}" destId="{DEB56D7F-D562-4323-9F63-46716E41DDC9}" srcOrd="1" destOrd="0" presId="urn:microsoft.com/office/officeart/2005/8/layout/orgChart1"/>
    <dgm:cxn modelId="{D23D40CB-C8C9-463F-9D3F-719380A35B61}" type="presParOf" srcId="{54CFB524-3D71-4749-9EE6-9A33005F19B5}" destId="{8599B3D5-B049-4C44-A18A-E88FF9471C43}" srcOrd="2" destOrd="0" presId="urn:microsoft.com/office/officeart/2005/8/layout/orgChart1"/>
    <dgm:cxn modelId="{4235A900-4D32-4798-AB13-2839704F9FB3}" type="presParOf" srcId="{62891323-84D3-41E6-8218-E392BC8FD56C}" destId="{C440BAB0-FD75-42F1-9A59-DF7A941CDFC9}" srcOrd="2" destOrd="0" presId="urn:microsoft.com/office/officeart/2005/8/layout/orgChart1"/>
    <dgm:cxn modelId="{58D529A6-4F2B-4A34-B74D-FC79F98492FD}" type="presParOf" srcId="{62891323-84D3-41E6-8218-E392BC8FD56C}" destId="{32D59EAF-8FC4-4179-8AFD-F6A30D98C82F}" srcOrd="3" destOrd="0" presId="urn:microsoft.com/office/officeart/2005/8/layout/orgChart1"/>
    <dgm:cxn modelId="{3A5BE3DC-25EB-4B55-B004-133FA0118C17}" type="presParOf" srcId="{32D59EAF-8FC4-4179-8AFD-F6A30D98C82F}" destId="{EA91487A-0DDC-4D31-A2DD-8941C28A1869}" srcOrd="0" destOrd="0" presId="urn:microsoft.com/office/officeart/2005/8/layout/orgChart1"/>
    <dgm:cxn modelId="{D5F29538-EB31-455D-94D5-97B1E6EFE550}" type="presParOf" srcId="{EA91487A-0DDC-4D31-A2DD-8941C28A1869}" destId="{E3CC8C4F-40B6-4572-97E7-B6B101DD31EA}" srcOrd="0" destOrd="0" presId="urn:microsoft.com/office/officeart/2005/8/layout/orgChart1"/>
    <dgm:cxn modelId="{93B540F3-A3EE-44D6-8032-DE769E0667F8}" type="presParOf" srcId="{EA91487A-0DDC-4D31-A2DD-8941C28A1869}" destId="{A46B6442-D852-4635-93AB-904E65B9D9D9}" srcOrd="1" destOrd="0" presId="urn:microsoft.com/office/officeart/2005/8/layout/orgChart1"/>
    <dgm:cxn modelId="{6AACB335-D232-4C66-8993-388AD63DD8F7}" type="presParOf" srcId="{32D59EAF-8FC4-4179-8AFD-F6A30D98C82F}" destId="{7157D3F5-49E4-4ACD-B759-809D35A93600}" srcOrd="1" destOrd="0" presId="urn:microsoft.com/office/officeart/2005/8/layout/orgChart1"/>
    <dgm:cxn modelId="{36AA7E65-180D-4200-BA32-BF4250C64B21}" type="presParOf" srcId="{32D59EAF-8FC4-4179-8AFD-F6A30D98C82F}" destId="{B1040A61-FB37-4E86-8061-C02A9D081A3C}" srcOrd="2" destOrd="0" presId="urn:microsoft.com/office/officeart/2005/8/layout/orgChart1"/>
    <dgm:cxn modelId="{D13F718B-8C5A-4805-8763-9C9D09BC0C01}" type="presParOf" srcId="{62891323-84D3-41E6-8218-E392BC8FD56C}" destId="{E4F390EB-1982-4B17-A3A9-CDB97369458F}" srcOrd="4" destOrd="0" presId="urn:microsoft.com/office/officeart/2005/8/layout/orgChart1"/>
    <dgm:cxn modelId="{FE817993-0908-45FD-B342-E23A8177ADAB}" type="presParOf" srcId="{62891323-84D3-41E6-8218-E392BC8FD56C}" destId="{87F9AC3F-01DD-4DA4-8DA2-BE6980D737C2}" srcOrd="5" destOrd="0" presId="urn:microsoft.com/office/officeart/2005/8/layout/orgChart1"/>
    <dgm:cxn modelId="{17ADC1D4-8375-47E4-BE86-CC400574D654}" type="presParOf" srcId="{87F9AC3F-01DD-4DA4-8DA2-BE6980D737C2}" destId="{7052F527-42E3-4839-9DFC-362F8A1D68FA}" srcOrd="0" destOrd="0" presId="urn:microsoft.com/office/officeart/2005/8/layout/orgChart1"/>
    <dgm:cxn modelId="{31E11B12-A713-48CB-AE0F-4659B672B18A}" type="presParOf" srcId="{7052F527-42E3-4839-9DFC-362F8A1D68FA}" destId="{99E818BC-E886-4AA9-B67E-E51F2A376E86}" srcOrd="0" destOrd="0" presId="urn:microsoft.com/office/officeart/2005/8/layout/orgChart1"/>
    <dgm:cxn modelId="{18BEFEE6-C9BE-4C57-A0A3-93E8E8115BA4}" type="presParOf" srcId="{7052F527-42E3-4839-9DFC-362F8A1D68FA}" destId="{2184184B-D615-490A-8A1C-B85113D64743}" srcOrd="1" destOrd="0" presId="urn:microsoft.com/office/officeart/2005/8/layout/orgChart1"/>
    <dgm:cxn modelId="{86DA95C9-B417-463F-940D-A22469428463}" type="presParOf" srcId="{87F9AC3F-01DD-4DA4-8DA2-BE6980D737C2}" destId="{EF64C9D6-55D7-408A-AEB3-3C5A719380BB}" srcOrd="1" destOrd="0" presId="urn:microsoft.com/office/officeart/2005/8/layout/orgChart1"/>
    <dgm:cxn modelId="{73E460F5-F28C-465F-A6D1-1C15CE84E124}" type="presParOf" srcId="{87F9AC3F-01DD-4DA4-8DA2-BE6980D737C2}" destId="{9D53C2F8-AEFD-4D87-8D3D-E015E2A3ACF8}" srcOrd="2" destOrd="0" presId="urn:microsoft.com/office/officeart/2005/8/layout/orgChart1"/>
    <dgm:cxn modelId="{227B1D5F-ABB9-4BD6-BBC4-3B3BB686165C}" type="presParOf" srcId="{62891323-84D3-41E6-8218-E392BC8FD56C}" destId="{525149C2-2C21-4A20-AA64-A89F49956FC2}" srcOrd="6" destOrd="0" presId="urn:microsoft.com/office/officeart/2005/8/layout/orgChart1"/>
    <dgm:cxn modelId="{BE93B596-E664-4B5C-9862-FCC8F13E454B}" type="presParOf" srcId="{62891323-84D3-41E6-8218-E392BC8FD56C}" destId="{1F5C18F9-5D9D-4D83-834C-7F7886C1FF60}" srcOrd="7" destOrd="0" presId="urn:microsoft.com/office/officeart/2005/8/layout/orgChart1"/>
    <dgm:cxn modelId="{93E4D042-6117-412F-819B-FE6CD5165584}" type="presParOf" srcId="{1F5C18F9-5D9D-4D83-834C-7F7886C1FF60}" destId="{5E357DF4-3BF6-4B84-B305-ADADE6C23B00}" srcOrd="0" destOrd="0" presId="urn:microsoft.com/office/officeart/2005/8/layout/orgChart1"/>
    <dgm:cxn modelId="{789CE1C8-D17A-4B2E-BA11-727ACFC2B910}" type="presParOf" srcId="{5E357DF4-3BF6-4B84-B305-ADADE6C23B00}" destId="{7C81A4D7-DC77-4EAF-AC6C-590FFD3D4ECF}" srcOrd="0" destOrd="0" presId="urn:microsoft.com/office/officeart/2005/8/layout/orgChart1"/>
    <dgm:cxn modelId="{D199F67E-54B3-4D13-A168-9C5B50CF70F5}" type="presParOf" srcId="{5E357DF4-3BF6-4B84-B305-ADADE6C23B00}" destId="{15AA319D-EE57-4730-9839-25DCF535DE5C}" srcOrd="1" destOrd="0" presId="urn:microsoft.com/office/officeart/2005/8/layout/orgChart1"/>
    <dgm:cxn modelId="{5F21889E-23EB-4146-9663-DE8B605CF8CB}" type="presParOf" srcId="{1F5C18F9-5D9D-4D83-834C-7F7886C1FF60}" destId="{E35F75D7-2A69-4F26-B10B-3EC3B6885331}" srcOrd="1" destOrd="0" presId="urn:microsoft.com/office/officeart/2005/8/layout/orgChart1"/>
    <dgm:cxn modelId="{41660DCA-CF40-4428-9247-B2C7B8EB1339}" type="presParOf" srcId="{1F5C18F9-5D9D-4D83-834C-7F7886C1FF60}" destId="{54EF66B3-1F8E-4195-A8AE-89A77D443976}" srcOrd="2" destOrd="0" presId="urn:microsoft.com/office/officeart/2005/8/layout/orgChart1"/>
    <dgm:cxn modelId="{5EFAE87C-0A7E-4508-88FF-4F961E22CF33}" type="presParOf" srcId="{134F9F68-0F48-4E14-B7C9-59E5AC33C5A6}" destId="{5344D6C3-D1F7-4FDD-B6CB-6C711123DCD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149C2-2C21-4A20-AA64-A89F49956FC2}">
      <dsp:nvSpPr>
        <dsp:cNvPr id="0" name=""/>
        <dsp:cNvSpPr/>
      </dsp:nvSpPr>
      <dsp:spPr>
        <a:xfrm>
          <a:off x="4114800" y="2076542"/>
          <a:ext cx="3222736" cy="372878"/>
        </a:xfrm>
        <a:custGeom>
          <a:avLst/>
          <a:gdLst/>
          <a:ahLst/>
          <a:cxnLst/>
          <a:rect l="0" t="0" r="0" b="0"/>
          <a:pathLst>
            <a:path>
              <a:moveTo>
                <a:pt x="0" y="0"/>
              </a:moveTo>
              <a:lnTo>
                <a:pt x="0" y="186439"/>
              </a:lnTo>
              <a:lnTo>
                <a:pt x="3222736" y="186439"/>
              </a:lnTo>
              <a:lnTo>
                <a:pt x="3222736" y="372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F390EB-1982-4B17-A3A9-CDB97369458F}">
      <dsp:nvSpPr>
        <dsp:cNvPr id="0" name=""/>
        <dsp:cNvSpPr/>
      </dsp:nvSpPr>
      <dsp:spPr>
        <a:xfrm>
          <a:off x="4114800" y="2076542"/>
          <a:ext cx="1074245" cy="372878"/>
        </a:xfrm>
        <a:custGeom>
          <a:avLst/>
          <a:gdLst/>
          <a:ahLst/>
          <a:cxnLst/>
          <a:rect l="0" t="0" r="0" b="0"/>
          <a:pathLst>
            <a:path>
              <a:moveTo>
                <a:pt x="0" y="0"/>
              </a:moveTo>
              <a:lnTo>
                <a:pt x="0" y="186439"/>
              </a:lnTo>
              <a:lnTo>
                <a:pt x="1074245" y="186439"/>
              </a:lnTo>
              <a:lnTo>
                <a:pt x="1074245" y="372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40BAB0-FD75-42F1-9A59-DF7A941CDFC9}">
      <dsp:nvSpPr>
        <dsp:cNvPr id="0" name=""/>
        <dsp:cNvSpPr/>
      </dsp:nvSpPr>
      <dsp:spPr>
        <a:xfrm>
          <a:off x="3040554" y="2076542"/>
          <a:ext cx="1074245" cy="372878"/>
        </a:xfrm>
        <a:custGeom>
          <a:avLst/>
          <a:gdLst/>
          <a:ahLst/>
          <a:cxnLst/>
          <a:rect l="0" t="0" r="0" b="0"/>
          <a:pathLst>
            <a:path>
              <a:moveTo>
                <a:pt x="1074245" y="0"/>
              </a:moveTo>
              <a:lnTo>
                <a:pt x="1074245" y="186439"/>
              </a:lnTo>
              <a:lnTo>
                <a:pt x="0" y="186439"/>
              </a:lnTo>
              <a:lnTo>
                <a:pt x="0" y="372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AF50A5-2C35-4E9F-81CE-3FA67E35A449}">
      <dsp:nvSpPr>
        <dsp:cNvPr id="0" name=""/>
        <dsp:cNvSpPr/>
      </dsp:nvSpPr>
      <dsp:spPr>
        <a:xfrm>
          <a:off x="892063" y="2076542"/>
          <a:ext cx="3222736" cy="372878"/>
        </a:xfrm>
        <a:custGeom>
          <a:avLst/>
          <a:gdLst/>
          <a:ahLst/>
          <a:cxnLst/>
          <a:rect l="0" t="0" r="0" b="0"/>
          <a:pathLst>
            <a:path>
              <a:moveTo>
                <a:pt x="3222736" y="0"/>
              </a:moveTo>
              <a:lnTo>
                <a:pt x="3222736" y="186439"/>
              </a:lnTo>
              <a:lnTo>
                <a:pt x="0" y="186439"/>
              </a:lnTo>
              <a:lnTo>
                <a:pt x="0" y="3728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0E7D90-09AE-48FE-B24D-9BC9C3F1D24F}">
      <dsp:nvSpPr>
        <dsp:cNvPr id="0" name=""/>
        <dsp:cNvSpPr/>
      </dsp:nvSpPr>
      <dsp:spPr>
        <a:xfrm>
          <a:off x="3226993" y="1188735"/>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Market Structure</a:t>
          </a:r>
          <a:endParaRPr lang="en-US" sz="2500" kern="1200" dirty="0"/>
        </a:p>
      </dsp:txBody>
      <dsp:txXfrm>
        <a:off x="3226993" y="1188735"/>
        <a:ext cx="1775612" cy="887806"/>
      </dsp:txXfrm>
    </dsp:sp>
    <dsp:sp modelId="{3AAEA87C-F72C-402D-A3B9-A74DB88E4D86}">
      <dsp:nvSpPr>
        <dsp:cNvPr id="0" name=""/>
        <dsp:cNvSpPr/>
      </dsp:nvSpPr>
      <dsp:spPr>
        <a:xfrm>
          <a:off x="4256" y="2449420"/>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Perfect Competition</a:t>
          </a:r>
          <a:endParaRPr lang="en-US" sz="2500" kern="1200" dirty="0"/>
        </a:p>
      </dsp:txBody>
      <dsp:txXfrm>
        <a:off x="4256" y="2449420"/>
        <a:ext cx="1775612" cy="887806"/>
      </dsp:txXfrm>
    </dsp:sp>
    <dsp:sp modelId="{E3CC8C4F-40B6-4572-97E7-B6B101DD31EA}">
      <dsp:nvSpPr>
        <dsp:cNvPr id="0" name=""/>
        <dsp:cNvSpPr/>
      </dsp:nvSpPr>
      <dsp:spPr>
        <a:xfrm>
          <a:off x="2152748" y="2449420"/>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Oligopoly</a:t>
          </a:r>
          <a:endParaRPr lang="en-US" sz="2500" kern="1200" dirty="0"/>
        </a:p>
      </dsp:txBody>
      <dsp:txXfrm>
        <a:off x="2152748" y="2449420"/>
        <a:ext cx="1775612" cy="887806"/>
      </dsp:txXfrm>
    </dsp:sp>
    <dsp:sp modelId="{99E818BC-E886-4AA9-B67E-E51F2A376E86}">
      <dsp:nvSpPr>
        <dsp:cNvPr id="0" name=""/>
        <dsp:cNvSpPr/>
      </dsp:nvSpPr>
      <dsp:spPr>
        <a:xfrm>
          <a:off x="4301239" y="2449420"/>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Monopolistic Competition</a:t>
          </a:r>
          <a:endParaRPr lang="en-US" sz="2500" kern="1200" dirty="0"/>
        </a:p>
      </dsp:txBody>
      <dsp:txXfrm>
        <a:off x="4301239" y="2449420"/>
        <a:ext cx="1775612" cy="887806"/>
      </dsp:txXfrm>
    </dsp:sp>
    <dsp:sp modelId="{7C81A4D7-DC77-4EAF-AC6C-590FFD3D4ECF}">
      <dsp:nvSpPr>
        <dsp:cNvPr id="0" name=""/>
        <dsp:cNvSpPr/>
      </dsp:nvSpPr>
      <dsp:spPr>
        <a:xfrm>
          <a:off x="6449730" y="2449420"/>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Monopoly</a:t>
          </a:r>
          <a:endParaRPr lang="en-US" sz="2500" kern="1200" dirty="0"/>
        </a:p>
      </dsp:txBody>
      <dsp:txXfrm>
        <a:off x="6449730" y="2449420"/>
        <a:ext cx="1775612" cy="88780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AAE550-0EE3-48A4-8A28-5CC7BEC4B567}"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AE550-0EE3-48A4-8A28-5CC7BEC4B567}"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AE550-0EE3-48A4-8A28-5CC7BEC4B567}"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AE550-0EE3-48A4-8A28-5CC7BEC4B567}"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AE550-0EE3-48A4-8A28-5CC7BEC4B567}"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AAE550-0EE3-48A4-8A28-5CC7BEC4B567}" type="datetimeFigureOut">
              <a:rPr lang="en-US" smtClean="0"/>
              <a:pPr/>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AAE550-0EE3-48A4-8A28-5CC7BEC4B567}" type="datetimeFigureOut">
              <a:rPr lang="en-US" smtClean="0"/>
              <a:pPr/>
              <a:t>3/27/2013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AAE550-0EE3-48A4-8A28-5CC7BEC4B567}" type="datetimeFigureOut">
              <a:rPr lang="en-US" smtClean="0"/>
              <a:pPr/>
              <a:t>3/27/2013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AE550-0EE3-48A4-8A28-5CC7BEC4B567}" type="datetimeFigureOut">
              <a:rPr lang="en-US" smtClean="0"/>
              <a:pPr/>
              <a:t>3/27/2013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AE550-0EE3-48A4-8A28-5CC7BEC4B567}" type="datetimeFigureOut">
              <a:rPr lang="en-US" smtClean="0"/>
              <a:pPr/>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AE550-0EE3-48A4-8A28-5CC7BEC4B567}" type="datetimeFigureOut">
              <a:rPr lang="en-US" smtClean="0"/>
              <a:pPr/>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AE550-0EE3-48A4-8A28-5CC7BEC4B567}" type="datetimeFigureOut">
              <a:rPr lang="en-US" smtClean="0"/>
              <a:pPr/>
              <a:t>3/27/2013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474EA-2DA2-400C-A376-682E8E5B9E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The Microeconomic Circular Flow</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734344"/>
            <a:ext cx="8077200" cy="4590256"/>
          </a:xfrm>
        </p:spPr>
      </p:pic>
    </p:spTree>
    <p:extLst>
      <p:ext uri="{BB962C8B-B14F-4D97-AF65-F5344CB8AC3E}">
        <p14:creationId xmlns:p14="http://schemas.microsoft.com/office/powerpoint/2010/main" val="43410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Market Structure</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310474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014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Religious Market Structure</a:t>
            </a:r>
            <a:endParaRPr lang="en-US" b="1" dirty="0"/>
          </a:p>
        </p:txBody>
      </p:sp>
      <p:sp>
        <p:nvSpPr>
          <p:cNvPr id="4" name="Text Placeholder 3"/>
          <p:cNvSpPr>
            <a:spLocks noGrp="1"/>
          </p:cNvSpPr>
          <p:nvPr>
            <p:ph type="body" idx="1"/>
          </p:nvPr>
        </p:nvSpPr>
        <p:spPr/>
        <p:txBody>
          <a:bodyPr/>
          <a:lstStyle/>
          <a:p>
            <a:pPr algn="ctr"/>
            <a:r>
              <a:rPr lang="en-US" dirty="0" smtClean="0"/>
              <a:t>Official State Religion</a:t>
            </a:r>
            <a:endParaRPr lang="en-US" dirty="0"/>
          </a:p>
        </p:txBody>
      </p:sp>
      <p:sp>
        <p:nvSpPr>
          <p:cNvPr id="5" name="Content Placeholder 4"/>
          <p:cNvSpPr>
            <a:spLocks noGrp="1"/>
          </p:cNvSpPr>
          <p:nvPr>
            <p:ph sz="half" idx="2"/>
          </p:nvPr>
        </p:nvSpPr>
        <p:spPr/>
        <p:txBody>
          <a:bodyPr>
            <a:normAutofit fontScale="92500" lnSpcReduction="10000"/>
          </a:bodyPr>
          <a:lstStyle/>
          <a:p>
            <a:r>
              <a:rPr lang="en-US" dirty="0" smtClean="0"/>
              <a:t>Only one religion sanctioned</a:t>
            </a:r>
          </a:p>
          <a:p>
            <a:r>
              <a:rPr lang="en-US" dirty="0" smtClean="0"/>
              <a:t>Very difficult to establish other religions</a:t>
            </a:r>
          </a:p>
          <a:p>
            <a:r>
              <a:rPr lang="en-US" dirty="0" smtClean="0"/>
              <a:t>Religious adherence has high cost</a:t>
            </a:r>
          </a:p>
          <a:p>
            <a:r>
              <a:rPr lang="en-US" dirty="0" smtClean="0"/>
              <a:t>Clergy is unresponsive</a:t>
            </a:r>
          </a:p>
          <a:p>
            <a:r>
              <a:rPr lang="en-US" dirty="0" smtClean="0"/>
              <a:t>Examples: most Islamic countries, </a:t>
            </a:r>
            <a:endParaRPr lang="en-US" dirty="0" smtClean="0"/>
          </a:p>
          <a:p>
            <a:r>
              <a:rPr lang="en-US" dirty="0" smtClean="0"/>
              <a:t>Can produce negative externalities like lower economic growth</a:t>
            </a:r>
            <a:endParaRPr lang="en-US" dirty="0" smtClean="0"/>
          </a:p>
          <a:p>
            <a:endParaRPr lang="en-US" dirty="0"/>
          </a:p>
        </p:txBody>
      </p:sp>
      <p:sp>
        <p:nvSpPr>
          <p:cNvPr id="6" name="Text Placeholder 5"/>
          <p:cNvSpPr>
            <a:spLocks noGrp="1"/>
          </p:cNvSpPr>
          <p:nvPr>
            <p:ph type="body" sz="quarter" idx="3"/>
          </p:nvPr>
        </p:nvSpPr>
        <p:spPr/>
        <p:txBody>
          <a:bodyPr/>
          <a:lstStyle/>
          <a:p>
            <a:pPr algn="ctr"/>
            <a:r>
              <a:rPr lang="en-US" dirty="0" smtClean="0"/>
              <a:t>Monopoly</a:t>
            </a:r>
            <a:endParaRPr lang="en-US" dirty="0"/>
          </a:p>
        </p:txBody>
      </p:sp>
      <p:sp>
        <p:nvSpPr>
          <p:cNvPr id="7" name="Content Placeholder 6"/>
          <p:cNvSpPr>
            <a:spLocks noGrp="1"/>
          </p:cNvSpPr>
          <p:nvPr>
            <p:ph sz="quarter" idx="4"/>
          </p:nvPr>
        </p:nvSpPr>
        <p:spPr/>
        <p:txBody>
          <a:bodyPr>
            <a:normAutofit lnSpcReduction="10000"/>
          </a:bodyPr>
          <a:lstStyle/>
          <a:p>
            <a:r>
              <a:rPr lang="en-US" dirty="0" smtClean="0"/>
              <a:t>Only one firm</a:t>
            </a:r>
          </a:p>
          <a:p>
            <a:r>
              <a:rPr lang="en-US" dirty="0" smtClean="0"/>
              <a:t>Firms have barriers to entry</a:t>
            </a:r>
          </a:p>
          <a:p>
            <a:r>
              <a:rPr lang="en-US" dirty="0" smtClean="0"/>
              <a:t>The government gives a single firm the exclusive right to produce some good or service</a:t>
            </a:r>
          </a:p>
          <a:p>
            <a:r>
              <a:rPr lang="en-US" dirty="0" smtClean="0"/>
              <a:t>Firm is a price maker</a:t>
            </a:r>
          </a:p>
          <a:p>
            <a:r>
              <a:rPr lang="en-US" dirty="0" smtClean="0"/>
              <a:t>A single firm can produce output at a lower cost than can a larger number of firms</a:t>
            </a:r>
            <a:endParaRPr lang="en-US" dirty="0"/>
          </a:p>
        </p:txBody>
      </p:sp>
    </p:spTree>
    <p:extLst>
      <p:ext uri="{BB962C8B-B14F-4D97-AF65-F5344CB8AC3E}">
        <p14:creationId xmlns:p14="http://schemas.microsoft.com/office/powerpoint/2010/main" val="101041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Religious Market Structure</a:t>
            </a:r>
            <a:endParaRPr lang="en-US" dirty="0"/>
          </a:p>
        </p:txBody>
      </p:sp>
      <p:sp>
        <p:nvSpPr>
          <p:cNvPr id="3" name="Text Placeholder 2"/>
          <p:cNvSpPr>
            <a:spLocks noGrp="1"/>
          </p:cNvSpPr>
          <p:nvPr>
            <p:ph type="body" idx="1"/>
          </p:nvPr>
        </p:nvSpPr>
        <p:spPr/>
        <p:txBody>
          <a:bodyPr/>
          <a:lstStyle/>
          <a:p>
            <a:pPr algn="ctr"/>
            <a:r>
              <a:rPr lang="en-US" dirty="0" smtClean="0"/>
              <a:t>Semi- pluralistic</a:t>
            </a:r>
            <a:endParaRPr lang="en-US" dirty="0"/>
          </a:p>
        </p:txBody>
      </p:sp>
      <p:sp>
        <p:nvSpPr>
          <p:cNvPr id="4" name="Content Placeholder 3"/>
          <p:cNvSpPr>
            <a:spLocks noGrp="1"/>
          </p:cNvSpPr>
          <p:nvPr>
            <p:ph sz="half" idx="2"/>
          </p:nvPr>
        </p:nvSpPr>
        <p:spPr/>
        <p:txBody>
          <a:bodyPr/>
          <a:lstStyle/>
          <a:p>
            <a:r>
              <a:rPr lang="en-US" dirty="0"/>
              <a:t>Examples include: Post Reformation Europe with Roman Catholic, Protestant and Jewish </a:t>
            </a:r>
            <a:r>
              <a:rPr lang="en-US" dirty="0" smtClean="0"/>
              <a:t>religions</a:t>
            </a:r>
          </a:p>
          <a:p>
            <a:r>
              <a:rPr lang="en-US" dirty="0" smtClean="0"/>
              <a:t>Positive externalities</a:t>
            </a:r>
          </a:p>
          <a:p>
            <a:r>
              <a:rPr lang="en-US" dirty="0" smtClean="0"/>
              <a:t>Negative externalities include religious war/conflict</a:t>
            </a:r>
            <a:endParaRPr lang="en-US" dirty="0"/>
          </a:p>
          <a:p>
            <a:endParaRPr lang="en-US" dirty="0"/>
          </a:p>
          <a:p>
            <a:endParaRPr lang="en-US" dirty="0"/>
          </a:p>
        </p:txBody>
      </p:sp>
      <p:sp>
        <p:nvSpPr>
          <p:cNvPr id="5" name="Text Placeholder 4"/>
          <p:cNvSpPr>
            <a:spLocks noGrp="1"/>
          </p:cNvSpPr>
          <p:nvPr>
            <p:ph type="body" sz="quarter" idx="3"/>
          </p:nvPr>
        </p:nvSpPr>
        <p:spPr/>
        <p:txBody>
          <a:bodyPr/>
          <a:lstStyle/>
          <a:p>
            <a:pPr algn="ctr"/>
            <a:r>
              <a:rPr lang="en-US" dirty="0" smtClean="0"/>
              <a:t>Oligopoly</a:t>
            </a:r>
            <a:endParaRPr lang="en-US" dirty="0"/>
          </a:p>
        </p:txBody>
      </p:sp>
      <p:sp>
        <p:nvSpPr>
          <p:cNvPr id="6" name="Content Placeholder 5"/>
          <p:cNvSpPr>
            <a:spLocks noGrp="1"/>
          </p:cNvSpPr>
          <p:nvPr>
            <p:ph sz="quarter" idx="4"/>
          </p:nvPr>
        </p:nvSpPr>
        <p:spPr/>
        <p:txBody>
          <a:bodyPr/>
          <a:lstStyle/>
          <a:p>
            <a:r>
              <a:rPr lang="en-US" dirty="0" smtClean="0"/>
              <a:t>Only a few </a:t>
            </a:r>
            <a:r>
              <a:rPr lang="en-US" dirty="0" smtClean="0"/>
              <a:t>firms</a:t>
            </a:r>
          </a:p>
          <a:p>
            <a:r>
              <a:rPr lang="en-US" dirty="0" smtClean="0"/>
              <a:t>Everyone is a price taker</a:t>
            </a:r>
            <a:endParaRPr lang="en-US" dirty="0" smtClean="0"/>
          </a:p>
          <a:p>
            <a:r>
              <a:rPr lang="en-US" dirty="0" smtClean="0"/>
              <a:t>Danger of collusion or cartels</a:t>
            </a:r>
            <a:endParaRPr lang="en-US" dirty="0"/>
          </a:p>
        </p:txBody>
      </p:sp>
    </p:spTree>
    <p:extLst>
      <p:ext uri="{BB962C8B-B14F-4D97-AF65-F5344CB8AC3E}">
        <p14:creationId xmlns:p14="http://schemas.microsoft.com/office/powerpoint/2010/main" val="443682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Religious Market Structure</a:t>
            </a:r>
            <a:endParaRPr lang="en-US" b="1" dirty="0"/>
          </a:p>
        </p:txBody>
      </p:sp>
      <p:sp>
        <p:nvSpPr>
          <p:cNvPr id="3" name="Text Placeholder 2"/>
          <p:cNvSpPr>
            <a:spLocks noGrp="1"/>
          </p:cNvSpPr>
          <p:nvPr>
            <p:ph type="body" idx="1"/>
          </p:nvPr>
        </p:nvSpPr>
        <p:spPr/>
        <p:txBody>
          <a:bodyPr/>
          <a:lstStyle/>
          <a:p>
            <a:pPr algn="ctr"/>
            <a:r>
              <a:rPr lang="en-US" dirty="0" smtClean="0"/>
              <a:t>Semi- Pluralistic</a:t>
            </a:r>
            <a:endParaRPr lang="en-US" dirty="0"/>
          </a:p>
        </p:txBody>
      </p:sp>
      <p:sp>
        <p:nvSpPr>
          <p:cNvPr id="4" name="Content Placeholder 3"/>
          <p:cNvSpPr>
            <a:spLocks noGrp="1"/>
          </p:cNvSpPr>
          <p:nvPr>
            <p:ph sz="half" idx="2"/>
          </p:nvPr>
        </p:nvSpPr>
        <p:spPr/>
        <p:txBody>
          <a:bodyPr/>
          <a:lstStyle/>
          <a:p>
            <a:r>
              <a:rPr lang="en-US" dirty="0"/>
              <a:t>Examples include: </a:t>
            </a:r>
            <a:r>
              <a:rPr lang="en-US" dirty="0" smtClean="0"/>
              <a:t> America before 1963 with </a:t>
            </a:r>
            <a:r>
              <a:rPr lang="en-US" dirty="0"/>
              <a:t>Roman Catholic, Protestant and Jewish </a:t>
            </a:r>
            <a:r>
              <a:rPr lang="en-US" dirty="0" smtClean="0"/>
              <a:t>religions</a:t>
            </a:r>
          </a:p>
          <a:p>
            <a:r>
              <a:rPr lang="en-US" dirty="0" smtClean="0"/>
              <a:t>Spillover effects are positive externalities</a:t>
            </a:r>
            <a:endParaRPr lang="en-US" dirty="0"/>
          </a:p>
          <a:p>
            <a:endParaRPr lang="en-US" dirty="0"/>
          </a:p>
          <a:p>
            <a:endParaRPr lang="en-US" dirty="0"/>
          </a:p>
        </p:txBody>
      </p:sp>
      <p:sp>
        <p:nvSpPr>
          <p:cNvPr id="5" name="Text Placeholder 4"/>
          <p:cNvSpPr>
            <a:spLocks noGrp="1"/>
          </p:cNvSpPr>
          <p:nvPr>
            <p:ph type="body" sz="quarter" idx="3"/>
          </p:nvPr>
        </p:nvSpPr>
        <p:spPr/>
        <p:txBody>
          <a:bodyPr/>
          <a:lstStyle/>
          <a:p>
            <a:pPr algn="ctr"/>
            <a:r>
              <a:rPr lang="en-US" dirty="0" smtClean="0"/>
              <a:t>Monopolistic Competition</a:t>
            </a:r>
            <a:endParaRPr lang="en-US" dirty="0"/>
          </a:p>
        </p:txBody>
      </p:sp>
      <p:sp>
        <p:nvSpPr>
          <p:cNvPr id="6" name="Content Placeholder 5"/>
          <p:cNvSpPr>
            <a:spLocks noGrp="1"/>
          </p:cNvSpPr>
          <p:nvPr>
            <p:ph sz="quarter" idx="4"/>
          </p:nvPr>
        </p:nvSpPr>
        <p:spPr/>
        <p:txBody>
          <a:bodyPr/>
          <a:lstStyle/>
          <a:p>
            <a:r>
              <a:rPr lang="en-US" dirty="0" smtClean="0"/>
              <a:t>many firms</a:t>
            </a:r>
          </a:p>
          <a:p>
            <a:r>
              <a:rPr lang="en-US" dirty="0" smtClean="0"/>
              <a:t>Firms produce differentiated </a:t>
            </a:r>
            <a:r>
              <a:rPr lang="en-US" dirty="0" smtClean="0"/>
              <a:t>goods</a:t>
            </a:r>
          </a:p>
          <a:p>
            <a:r>
              <a:rPr lang="en-US" dirty="0" smtClean="0"/>
              <a:t>Everyone is a price taker</a:t>
            </a:r>
            <a:endParaRPr lang="en-US" dirty="0" smtClean="0"/>
          </a:p>
          <a:p>
            <a:r>
              <a:rPr lang="en-US" dirty="0" smtClean="0"/>
              <a:t>Firms have ease of entry and exit</a:t>
            </a:r>
          </a:p>
          <a:p>
            <a:r>
              <a:rPr lang="en-US" dirty="0" smtClean="0"/>
              <a:t>No spillover effects</a:t>
            </a:r>
          </a:p>
          <a:p>
            <a:r>
              <a:rPr lang="en-US" dirty="0" smtClean="0"/>
              <a:t>Perfect information</a:t>
            </a:r>
            <a:endParaRPr lang="en-US" dirty="0"/>
          </a:p>
        </p:txBody>
      </p:sp>
    </p:spTree>
    <p:extLst>
      <p:ext uri="{BB962C8B-B14F-4D97-AF65-F5344CB8AC3E}">
        <p14:creationId xmlns:p14="http://schemas.microsoft.com/office/powerpoint/2010/main" val="411745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Religious </a:t>
            </a:r>
            <a:r>
              <a:rPr lang="en-US" b="1" dirty="0"/>
              <a:t>Market Structure</a:t>
            </a:r>
            <a:endParaRPr lang="en-US" dirty="0"/>
          </a:p>
        </p:txBody>
      </p:sp>
      <p:sp>
        <p:nvSpPr>
          <p:cNvPr id="3" name="Text Placeholder 2"/>
          <p:cNvSpPr>
            <a:spLocks noGrp="1"/>
          </p:cNvSpPr>
          <p:nvPr>
            <p:ph type="body" idx="1"/>
          </p:nvPr>
        </p:nvSpPr>
        <p:spPr/>
        <p:txBody>
          <a:bodyPr/>
          <a:lstStyle/>
          <a:p>
            <a:pPr algn="ctr"/>
            <a:r>
              <a:rPr lang="en-US" dirty="0" smtClean="0"/>
              <a:t>Pluralism: Religious Liberty</a:t>
            </a:r>
            <a:endParaRPr lang="en-US" dirty="0"/>
          </a:p>
        </p:txBody>
      </p:sp>
      <p:sp>
        <p:nvSpPr>
          <p:cNvPr id="4" name="Content Placeholder 3"/>
          <p:cNvSpPr>
            <a:spLocks noGrp="1"/>
          </p:cNvSpPr>
          <p:nvPr>
            <p:ph sz="half" idx="2"/>
          </p:nvPr>
        </p:nvSpPr>
        <p:spPr/>
        <p:txBody>
          <a:bodyPr/>
          <a:lstStyle/>
          <a:p>
            <a:r>
              <a:rPr lang="en-US" dirty="0" smtClean="0"/>
              <a:t>Many religions: pluralism</a:t>
            </a:r>
          </a:p>
          <a:p>
            <a:r>
              <a:rPr lang="en-US" dirty="0" smtClean="0"/>
              <a:t>All offer salvation</a:t>
            </a:r>
          </a:p>
          <a:p>
            <a:r>
              <a:rPr lang="en-US" dirty="0" smtClean="0"/>
              <a:t>Easy to start a religion</a:t>
            </a:r>
          </a:p>
          <a:p>
            <a:r>
              <a:rPr lang="en-US" dirty="0" smtClean="0"/>
              <a:t>Examples include: USA after </a:t>
            </a:r>
            <a:r>
              <a:rPr lang="en-US" dirty="0" smtClean="0"/>
              <a:t>1963</a:t>
            </a:r>
          </a:p>
          <a:p>
            <a:r>
              <a:rPr lang="en-US" dirty="0" smtClean="0"/>
              <a:t>Spillover effects are positive externalities</a:t>
            </a:r>
            <a:endParaRPr lang="en-US" dirty="0" smtClean="0"/>
          </a:p>
          <a:p>
            <a:endParaRPr lang="en-US" dirty="0"/>
          </a:p>
        </p:txBody>
      </p:sp>
      <p:sp>
        <p:nvSpPr>
          <p:cNvPr id="5" name="Text Placeholder 4"/>
          <p:cNvSpPr>
            <a:spLocks noGrp="1"/>
          </p:cNvSpPr>
          <p:nvPr>
            <p:ph type="body" sz="quarter" idx="3"/>
          </p:nvPr>
        </p:nvSpPr>
        <p:spPr/>
        <p:txBody>
          <a:bodyPr/>
          <a:lstStyle/>
          <a:p>
            <a:pPr algn="ctr"/>
            <a:r>
              <a:rPr lang="en-US" dirty="0" smtClean="0"/>
              <a:t>Perfect Competition</a:t>
            </a:r>
            <a:endParaRPr lang="en-US" dirty="0"/>
          </a:p>
        </p:txBody>
      </p:sp>
      <p:sp>
        <p:nvSpPr>
          <p:cNvPr id="6" name="Content Placeholder 5"/>
          <p:cNvSpPr>
            <a:spLocks noGrp="1"/>
          </p:cNvSpPr>
          <p:nvPr>
            <p:ph sz="quarter" idx="4"/>
          </p:nvPr>
        </p:nvSpPr>
        <p:spPr/>
        <p:txBody>
          <a:bodyPr/>
          <a:lstStyle/>
          <a:p>
            <a:r>
              <a:rPr lang="en-US" dirty="0" smtClean="0"/>
              <a:t>Many buyers and sellers</a:t>
            </a:r>
          </a:p>
          <a:p>
            <a:r>
              <a:rPr lang="en-US" dirty="0" smtClean="0"/>
              <a:t>Homogenous goods</a:t>
            </a:r>
          </a:p>
          <a:p>
            <a:r>
              <a:rPr lang="en-US" dirty="0" smtClean="0"/>
              <a:t>Firms have ease of entry and exit</a:t>
            </a:r>
          </a:p>
          <a:p>
            <a:r>
              <a:rPr lang="en-US" dirty="0" smtClean="0"/>
              <a:t>Everyone is a price </a:t>
            </a:r>
            <a:r>
              <a:rPr lang="en-US" dirty="0" smtClean="0"/>
              <a:t>taker</a:t>
            </a:r>
          </a:p>
          <a:p>
            <a:r>
              <a:rPr lang="en-US" dirty="0" smtClean="0"/>
              <a:t>No spillover effects</a:t>
            </a:r>
          </a:p>
          <a:p>
            <a:r>
              <a:rPr lang="en-US" dirty="0" smtClean="0"/>
              <a:t>Perfect information</a:t>
            </a:r>
            <a:endParaRPr lang="en-US" dirty="0" smtClean="0"/>
          </a:p>
        </p:txBody>
      </p:sp>
    </p:spTree>
    <p:extLst>
      <p:ext uri="{BB962C8B-B14F-4D97-AF65-F5344CB8AC3E}">
        <p14:creationId xmlns:p14="http://schemas.microsoft.com/office/powerpoint/2010/main" val="3943684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Economics of Religion</a:t>
            </a:r>
            <a:r>
              <a:rPr lang="en-US" sz="2400" dirty="0" smtClean="0"/>
              <a:t/>
            </a:r>
            <a:br>
              <a:rPr lang="en-US" sz="2400" dirty="0" smtClean="0"/>
            </a:br>
            <a:r>
              <a:rPr lang="en-US" sz="2400" dirty="0" smtClean="0"/>
              <a:t>Rodney Stark, PhD </a:t>
            </a:r>
            <a:br>
              <a:rPr lang="en-US" sz="2400" dirty="0" smtClean="0"/>
            </a:br>
            <a:r>
              <a:rPr lang="en-US" sz="2400" dirty="0" smtClean="0"/>
              <a:t>Professor at Baylor University.</a:t>
            </a:r>
            <a:br>
              <a:rPr lang="en-US" sz="2400" dirty="0" smtClean="0"/>
            </a:br>
            <a:endParaRPr lang="en-US" sz="2400" dirty="0"/>
          </a:p>
        </p:txBody>
      </p:sp>
      <p:sp>
        <p:nvSpPr>
          <p:cNvPr id="3" name="Content Placeholder 2"/>
          <p:cNvSpPr>
            <a:spLocks noGrp="1"/>
          </p:cNvSpPr>
          <p:nvPr>
            <p:ph sz="half" idx="1"/>
          </p:nvPr>
        </p:nvSpPr>
        <p:spPr/>
        <p:txBody>
          <a:bodyPr>
            <a:normAutofit fontScale="92500" lnSpcReduction="20000"/>
          </a:bodyPr>
          <a:lstStyle/>
          <a:p>
            <a:r>
              <a:rPr lang="en-US" dirty="0" smtClean="0"/>
              <a:t>Religious liberty means religious preference</a:t>
            </a:r>
          </a:p>
          <a:p>
            <a:r>
              <a:rPr lang="en-US" dirty="0" smtClean="0"/>
              <a:t>Religious marketplace suggests the application of consumer choice theory</a:t>
            </a:r>
          </a:p>
          <a:p>
            <a:r>
              <a:rPr lang="en-US" dirty="0" smtClean="0"/>
              <a:t>Religious marketplace also implies that rational choice theory can be used to analyze religion</a:t>
            </a:r>
          </a:p>
          <a:p>
            <a:r>
              <a:rPr lang="en-US" dirty="0" smtClean="0"/>
              <a:t>Comity agreements act as cartels</a:t>
            </a:r>
          </a:p>
          <a:p>
            <a:endParaRPr lang="en-US" dirty="0"/>
          </a:p>
        </p:txBody>
      </p:sp>
      <p:pic>
        <p:nvPicPr>
          <p:cNvPr id="5" name="Content Placeholder 4" descr="Rodney stark.jpg"/>
          <p:cNvPicPr>
            <a:picLocks noGrp="1" noChangeAspect="1"/>
          </p:cNvPicPr>
          <p:nvPr>
            <p:ph sz="half" idx="2"/>
          </p:nvPr>
        </p:nvPicPr>
        <p:blipFill>
          <a:blip r:embed="rId2"/>
          <a:stretch>
            <a:fillRect/>
          </a:stretch>
        </p:blipFill>
        <p:spPr>
          <a:xfrm>
            <a:off x="5181600" y="2286000"/>
            <a:ext cx="2819400" cy="3962400"/>
          </a:xfrm>
        </p:spPr>
      </p:pic>
    </p:spTree>
    <p:extLst>
      <p:ext uri="{BB962C8B-B14F-4D97-AF65-F5344CB8AC3E}">
        <p14:creationId xmlns:p14="http://schemas.microsoft.com/office/powerpoint/2010/main" val="2284764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smtClean="0"/>
              <a:t>Economics of Religion</a:t>
            </a:r>
            <a:r>
              <a:rPr lang="en-US" sz="2400" dirty="0" smtClean="0"/>
              <a:t/>
            </a:r>
            <a:br>
              <a:rPr lang="en-US" sz="2400" dirty="0" smtClean="0"/>
            </a:br>
            <a:r>
              <a:rPr lang="en-US" sz="2400" dirty="0" smtClean="0"/>
              <a:t>Laurence </a:t>
            </a:r>
            <a:r>
              <a:rPr lang="en-US" sz="2400" dirty="0" err="1" smtClean="0"/>
              <a:t>Iannaccone</a:t>
            </a:r>
            <a:r>
              <a:rPr lang="en-US" sz="2400" dirty="0" smtClean="0"/>
              <a:t>, PhD </a:t>
            </a:r>
            <a:br>
              <a:rPr lang="en-US" sz="2400" dirty="0" smtClean="0"/>
            </a:br>
            <a:r>
              <a:rPr lang="en-US" sz="2400" dirty="0" smtClean="0"/>
              <a:t>Professor at George Mason University.</a:t>
            </a:r>
            <a:br>
              <a:rPr lang="en-US" sz="2400" dirty="0" smtClean="0"/>
            </a:br>
            <a:endParaRPr lang="en-US" sz="2400" dirty="0"/>
          </a:p>
        </p:txBody>
      </p:sp>
      <p:sp>
        <p:nvSpPr>
          <p:cNvPr id="3" name="Content Placeholder 2"/>
          <p:cNvSpPr>
            <a:spLocks noGrp="1"/>
          </p:cNvSpPr>
          <p:nvPr>
            <p:ph sz="half" idx="1"/>
          </p:nvPr>
        </p:nvSpPr>
        <p:spPr/>
        <p:txBody>
          <a:bodyPr>
            <a:normAutofit fontScale="85000" lnSpcReduction="10000"/>
          </a:bodyPr>
          <a:lstStyle/>
          <a:p>
            <a:r>
              <a:rPr lang="en-US" dirty="0" smtClean="0"/>
              <a:t>Adam Smith  argued that self-interest motivates clergy just as it does secular producers; that market forces constrain churches just as they do secular firms; and that the benefits of competition, the burdens of monopoly, and the hazards of government regulation are as real in religion as in any other sector of the economy.</a:t>
            </a:r>
          </a:p>
          <a:p>
            <a:endParaRPr lang="en-US" dirty="0"/>
          </a:p>
        </p:txBody>
      </p:sp>
      <p:pic>
        <p:nvPicPr>
          <p:cNvPr id="5" name="Content Placeholder 4" descr="Iannaccone.jpg"/>
          <p:cNvPicPr>
            <a:picLocks noGrp="1" noChangeAspect="1"/>
          </p:cNvPicPr>
          <p:nvPr>
            <p:ph sz="half" idx="2"/>
          </p:nvPr>
        </p:nvPicPr>
        <p:blipFill>
          <a:blip r:embed="rId2"/>
          <a:stretch>
            <a:fillRect/>
          </a:stretch>
        </p:blipFill>
        <p:spPr>
          <a:xfrm>
            <a:off x="5257800" y="2438400"/>
            <a:ext cx="2895599" cy="3810000"/>
          </a:xfrm>
        </p:spPr>
      </p:pic>
    </p:spTree>
    <p:extLst>
      <p:ext uri="{BB962C8B-B14F-4D97-AF65-F5344CB8AC3E}">
        <p14:creationId xmlns:p14="http://schemas.microsoft.com/office/powerpoint/2010/main" val="1475875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Economics of Religion </a:t>
            </a:r>
            <a:br>
              <a:rPr lang="en-US" b="1" dirty="0" smtClean="0"/>
            </a:br>
            <a:r>
              <a:rPr lang="en-US" b="1" dirty="0" smtClean="0"/>
              <a:t>vs. Religious Economics</a:t>
            </a:r>
            <a:endParaRPr lang="en-US" b="1" dirty="0"/>
          </a:p>
        </p:txBody>
      </p:sp>
      <p:sp>
        <p:nvSpPr>
          <p:cNvPr id="6" name="Text Placeholder 5"/>
          <p:cNvSpPr>
            <a:spLocks noGrp="1"/>
          </p:cNvSpPr>
          <p:nvPr>
            <p:ph type="body" idx="1"/>
          </p:nvPr>
        </p:nvSpPr>
        <p:spPr/>
        <p:txBody>
          <a:bodyPr/>
          <a:lstStyle/>
          <a:p>
            <a:pPr algn="ctr"/>
            <a:r>
              <a:rPr lang="en-US" dirty="0" smtClean="0"/>
              <a:t>Economics of Religion</a:t>
            </a:r>
            <a:endParaRPr lang="en-US" dirty="0"/>
          </a:p>
        </p:txBody>
      </p:sp>
      <p:sp>
        <p:nvSpPr>
          <p:cNvPr id="7" name="Content Placeholder 6"/>
          <p:cNvSpPr>
            <a:spLocks noGrp="1"/>
          </p:cNvSpPr>
          <p:nvPr>
            <p:ph sz="half" idx="2"/>
          </p:nvPr>
        </p:nvSpPr>
        <p:spPr/>
        <p:txBody>
          <a:bodyPr/>
          <a:lstStyle/>
          <a:p>
            <a:r>
              <a:rPr lang="en-US" dirty="0" smtClean="0"/>
              <a:t>It applies economic perspectives to the domain of conventional religious beliefs</a:t>
            </a:r>
          </a:p>
          <a:p>
            <a:r>
              <a:rPr lang="en-US" dirty="0" smtClean="0"/>
              <a:t>Related to sociology of religion</a:t>
            </a:r>
          </a:p>
          <a:p>
            <a:r>
              <a:rPr lang="en-US" dirty="0" smtClean="0"/>
              <a:t>Why do some congregations/ denominations grow, while others shrink?</a:t>
            </a:r>
            <a:endParaRPr lang="en-US" dirty="0"/>
          </a:p>
        </p:txBody>
      </p:sp>
      <p:sp>
        <p:nvSpPr>
          <p:cNvPr id="8" name="Text Placeholder 7"/>
          <p:cNvSpPr>
            <a:spLocks noGrp="1"/>
          </p:cNvSpPr>
          <p:nvPr>
            <p:ph type="body" sz="quarter" idx="3"/>
          </p:nvPr>
        </p:nvSpPr>
        <p:spPr/>
        <p:txBody>
          <a:bodyPr/>
          <a:lstStyle/>
          <a:p>
            <a:pPr algn="ctr"/>
            <a:r>
              <a:rPr lang="en-US" dirty="0" smtClean="0"/>
              <a:t>Religious Economics</a:t>
            </a:r>
            <a:endParaRPr lang="en-US" dirty="0"/>
          </a:p>
        </p:txBody>
      </p:sp>
      <p:sp>
        <p:nvSpPr>
          <p:cNvPr id="9" name="Content Placeholder 8"/>
          <p:cNvSpPr>
            <a:spLocks noGrp="1"/>
          </p:cNvSpPr>
          <p:nvPr>
            <p:ph sz="quarter" idx="4"/>
          </p:nvPr>
        </p:nvSpPr>
        <p:spPr/>
        <p:txBody>
          <a:bodyPr/>
          <a:lstStyle/>
          <a:p>
            <a:r>
              <a:rPr lang="en-US" dirty="0" smtClean="0"/>
              <a:t>The commercial side of religion</a:t>
            </a:r>
          </a:p>
          <a:p>
            <a:r>
              <a:rPr lang="en-US" dirty="0" smtClean="0"/>
              <a:t>Religious contributions</a:t>
            </a:r>
          </a:p>
          <a:p>
            <a:r>
              <a:rPr lang="en-US" dirty="0" smtClean="0"/>
              <a:t>Congregational assets and expenses</a:t>
            </a:r>
          </a:p>
          <a:p>
            <a:r>
              <a:rPr lang="en-US" dirty="0" smtClean="0"/>
              <a:t>Islamic economics</a:t>
            </a:r>
          </a:p>
          <a:p>
            <a:r>
              <a:rPr lang="en-US" dirty="0" smtClean="0"/>
              <a:t>Christian economics</a:t>
            </a:r>
          </a:p>
          <a:p>
            <a:r>
              <a:rPr lang="en-US" dirty="0" smtClean="0"/>
              <a:t>What is the Christian view of wealth and poverty?</a:t>
            </a:r>
            <a:endParaRPr lang="en-US" dirty="0"/>
          </a:p>
        </p:txBody>
      </p:sp>
    </p:spTree>
    <p:extLst>
      <p:ext uri="{BB962C8B-B14F-4D97-AF65-F5344CB8AC3E}">
        <p14:creationId xmlns:p14="http://schemas.microsoft.com/office/powerpoint/2010/main" val="2185590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smtClean="0"/>
              <a:t>International Economics of Religion</a:t>
            </a:r>
            <a:endParaRPr lang="en-US" b="1" dirty="0"/>
          </a:p>
        </p:txBody>
      </p:sp>
      <p:sp>
        <p:nvSpPr>
          <p:cNvPr id="8" name="Content Placeholder 7"/>
          <p:cNvSpPr>
            <a:spLocks noGrp="1"/>
          </p:cNvSpPr>
          <p:nvPr>
            <p:ph idx="1"/>
          </p:nvPr>
        </p:nvSpPr>
        <p:spPr/>
        <p:txBody>
          <a:bodyPr/>
          <a:lstStyle/>
          <a:p>
            <a:r>
              <a:rPr lang="en-US" dirty="0"/>
              <a:t>Harvard University economics professor Robert </a:t>
            </a:r>
            <a:r>
              <a:rPr lang="en-US" dirty="0" err="1"/>
              <a:t>Barro</a:t>
            </a:r>
            <a:r>
              <a:rPr lang="en-US" dirty="0"/>
              <a:t> has an interest in the relationship between, economics, politics and religion. There are three studies in particular that he did with Rachel </a:t>
            </a:r>
            <a:r>
              <a:rPr lang="en-US" dirty="0" err="1"/>
              <a:t>McCleary</a:t>
            </a:r>
            <a:r>
              <a:rPr lang="en-US" dirty="0"/>
              <a:t> that are of some significance.  In each of these papers, they employed econometric methods to analyze religious and economic data.</a:t>
            </a:r>
          </a:p>
          <a:p>
            <a:endParaRPr lang="en-US" dirty="0"/>
          </a:p>
        </p:txBody>
      </p:sp>
    </p:spTree>
    <p:extLst>
      <p:ext uri="{BB962C8B-B14F-4D97-AF65-F5344CB8AC3E}">
        <p14:creationId xmlns:p14="http://schemas.microsoft.com/office/powerpoint/2010/main" val="95824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2800" dirty="0" smtClean="0">
                <a:solidFill>
                  <a:srgbClr val="FF0000"/>
                </a:solidFill>
              </a:rPr>
              <a:t>Craig Vincent </a:t>
            </a:r>
            <a:r>
              <a:rPr lang="en-US" sz="2800" dirty="0" err="1" smtClean="0">
                <a:solidFill>
                  <a:srgbClr val="FF0000"/>
                </a:solidFill>
              </a:rPr>
              <a:t>mitchell</a:t>
            </a:r>
            <a:r>
              <a:rPr lang="en-US" sz="2800" dirty="0" smtClean="0">
                <a:solidFill>
                  <a:srgbClr val="FF0000"/>
                </a:solidFill>
              </a:rPr>
              <a:t>, PhD</a:t>
            </a:r>
            <a:br>
              <a:rPr lang="en-US" sz="2800" dirty="0" smtClean="0">
                <a:solidFill>
                  <a:srgbClr val="FF0000"/>
                </a:solidFill>
              </a:rPr>
            </a:br>
            <a:r>
              <a:rPr lang="en-US" sz="2800" dirty="0" smtClean="0">
                <a:solidFill>
                  <a:srgbClr val="FF0000"/>
                </a:solidFill>
              </a:rPr>
              <a:t>Associate Professor of Christian Ethics</a:t>
            </a:r>
            <a:br>
              <a:rPr lang="en-US" sz="2800" dirty="0" smtClean="0">
                <a:solidFill>
                  <a:srgbClr val="FF0000"/>
                </a:solidFill>
              </a:rPr>
            </a:br>
            <a:r>
              <a:rPr lang="en-US" sz="2800" dirty="0" smtClean="0">
                <a:solidFill>
                  <a:srgbClr val="FF0000"/>
                </a:solidFill>
              </a:rPr>
              <a:t>Southwestern Baptist theological Seminary</a:t>
            </a:r>
            <a:endParaRPr lang="en-US" sz="2800" dirty="0">
              <a:solidFill>
                <a:srgbClr val="FF0000"/>
              </a:solidFill>
            </a:endParaRPr>
          </a:p>
        </p:txBody>
      </p:sp>
      <p:sp>
        <p:nvSpPr>
          <p:cNvPr id="5" name="Text Placeholder 4"/>
          <p:cNvSpPr>
            <a:spLocks noGrp="1"/>
          </p:cNvSpPr>
          <p:nvPr>
            <p:ph type="body" idx="1"/>
          </p:nvPr>
        </p:nvSpPr>
        <p:spPr/>
        <p:txBody>
          <a:bodyPr>
            <a:noAutofit/>
          </a:bodyPr>
          <a:lstStyle/>
          <a:p>
            <a:pPr algn="ctr"/>
            <a:r>
              <a:rPr lang="en-US" sz="4800" b="1" dirty="0" smtClean="0">
                <a:solidFill>
                  <a:schemeClr val="tx1"/>
                </a:solidFill>
              </a:rPr>
              <a:t>Religious Pluralism:</a:t>
            </a:r>
          </a:p>
          <a:p>
            <a:pPr algn="ctr"/>
            <a:r>
              <a:rPr lang="en-US" sz="4800" b="1" dirty="0" smtClean="0">
                <a:solidFill>
                  <a:schemeClr val="tx1"/>
                </a:solidFill>
              </a:rPr>
              <a:t>The Economics of Religion</a:t>
            </a:r>
            <a:endParaRPr lang="en-US" sz="4800" b="1"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International Economics of Religion</a:t>
            </a:r>
            <a:endParaRPr lang="en-US" dirty="0"/>
          </a:p>
        </p:txBody>
      </p:sp>
      <p:sp>
        <p:nvSpPr>
          <p:cNvPr id="5" name="Text Placeholder 4"/>
          <p:cNvSpPr>
            <a:spLocks noGrp="1"/>
          </p:cNvSpPr>
          <p:nvPr>
            <p:ph type="body" idx="1"/>
          </p:nvPr>
        </p:nvSpPr>
        <p:spPr/>
        <p:txBody>
          <a:bodyPr/>
          <a:lstStyle/>
          <a:p>
            <a:pPr algn="ctr"/>
            <a:r>
              <a:rPr lang="en-US" dirty="0" smtClean="0"/>
              <a:t>Robert </a:t>
            </a:r>
            <a:r>
              <a:rPr lang="en-US" dirty="0" err="1" smtClean="0"/>
              <a:t>Barro</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19200" y="2438400"/>
            <a:ext cx="2514599" cy="3505200"/>
          </a:xfrm>
        </p:spPr>
      </p:pic>
      <p:sp>
        <p:nvSpPr>
          <p:cNvPr id="7" name="Text Placeholder 6"/>
          <p:cNvSpPr>
            <a:spLocks noGrp="1"/>
          </p:cNvSpPr>
          <p:nvPr>
            <p:ph type="body" sz="quarter" idx="3"/>
          </p:nvPr>
        </p:nvSpPr>
        <p:spPr/>
        <p:txBody>
          <a:bodyPr/>
          <a:lstStyle/>
          <a:p>
            <a:pPr algn="ctr"/>
            <a:r>
              <a:rPr lang="en-US" dirty="0" smtClean="0"/>
              <a:t>Rachel </a:t>
            </a:r>
            <a:r>
              <a:rPr lang="en-US" dirty="0" err="1" smtClean="0"/>
              <a:t>McCleary</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8200" y="2743200"/>
            <a:ext cx="3581399" cy="2667000"/>
          </a:xfrm>
        </p:spPr>
      </p:pic>
    </p:spTree>
    <p:extLst>
      <p:ext uri="{BB962C8B-B14F-4D97-AF65-F5344CB8AC3E}">
        <p14:creationId xmlns:p14="http://schemas.microsoft.com/office/powerpoint/2010/main" val="144601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err="1" smtClean="0"/>
              <a:t>Barro</a:t>
            </a:r>
            <a:r>
              <a:rPr lang="en-US" b="1" dirty="0" smtClean="0"/>
              <a:t> and </a:t>
            </a:r>
            <a:r>
              <a:rPr lang="en-US" b="1" dirty="0" err="1" smtClean="0"/>
              <a:t>McCleary</a:t>
            </a:r>
            <a:r>
              <a:rPr lang="en-US" b="1" dirty="0" smtClean="0"/>
              <a:t>: </a:t>
            </a:r>
            <a:r>
              <a:rPr lang="en-US" b="1" dirty="0"/>
              <a:t>Religion and </a:t>
            </a:r>
            <a:r>
              <a:rPr lang="en-US" sz="3100" b="1" dirty="0"/>
              <a:t>Political Economy in an International Panel</a:t>
            </a:r>
            <a:r>
              <a:rPr lang="en-US" sz="3100" dirty="0"/>
              <a:t>, 2002.</a:t>
            </a:r>
            <a:endParaRPr lang="en-US" sz="3100" b="1" dirty="0"/>
          </a:p>
        </p:txBody>
      </p:sp>
      <p:sp>
        <p:nvSpPr>
          <p:cNvPr id="8" name="Content Placeholder 7"/>
          <p:cNvSpPr>
            <a:spLocks noGrp="1"/>
          </p:cNvSpPr>
          <p:nvPr>
            <p:ph idx="1"/>
          </p:nvPr>
        </p:nvSpPr>
        <p:spPr/>
        <p:txBody>
          <a:bodyPr>
            <a:normAutofit/>
          </a:bodyPr>
          <a:lstStyle/>
          <a:p>
            <a:endParaRPr lang="en-US" dirty="0"/>
          </a:p>
          <a:p>
            <a:r>
              <a:rPr lang="en-US" sz="3800" dirty="0" smtClean="0"/>
              <a:t>They investigated </a:t>
            </a:r>
            <a:r>
              <a:rPr lang="en-US" sz="3800" dirty="0"/>
              <a:t>the way that economic and political </a:t>
            </a:r>
            <a:r>
              <a:rPr lang="en-US" sz="3800" dirty="0" smtClean="0"/>
              <a:t>developments </a:t>
            </a:r>
            <a:r>
              <a:rPr lang="en-US" sz="3800" dirty="0"/>
              <a:t>affect </a:t>
            </a:r>
            <a:r>
              <a:rPr lang="en-US" sz="3800" dirty="0" smtClean="0"/>
              <a:t>religiosity </a:t>
            </a:r>
            <a:r>
              <a:rPr lang="en-US" sz="3800" dirty="0"/>
              <a:t>and vice versa. In this study, they used data gathered over a twenty year period for fifty-nine different countries. </a:t>
            </a:r>
            <a:endParaRPr lang="en-US" sz="3800" dirty="0" smtClean="0"/>
          </a:p>
        </p:txBody>
      </p:sp>
    </p:spTree>
    <p:extLst>
      <p:ext uri="{BB962C8B-B14F-4D97-AF65-F5344CB8AC3E}">
        <p14:creationId xmlns:p14="http://schemas.microsoft.com/office/powerpoint/2010/main" val="410065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Barro</a:t>
            </a:r>
            <a:r>
              <a:rPr lang="en-US" b="1" dirty="0"/>
              <a:t> and </a:t>
            </a:r>
            <a:r>
              <a:rPr lang="en-US" b="1" dirty="0" err="1" smtClean="0"/>
              <a:t>McCleary</a:t>
            </a:r>
            <a:r>
              <a:rPr lang="en-US" sz="3600" b="1" dirty="0" smtClean="0"/>
              <a:t>: </a:t>
            </a:r>
            <a:br>
              <a:rPr lang="en-US" sz="3600" b="1" dirty="0" smtClean="0"/>
            </a:br>
            <a:r>
              <a:rPr lang="en-US" sz="2400" b="1" dirty="0" smtClean="0"/>
              <a:t>Religion and Political Economy in an International Panel</a:t>
            </a:r>
            <a:r>
              <a:rPr lang="en-US" sz="2400" dirty="0" smtClean="0"/>
              <a:t>, 2002.</a:t>
            </a:r>
            <a:endParaRPr lang="en-US" sz="2400" dirty="0"/>
          </a:p>
        </p:txBody>
      </p:sp>
      <p:sp>
        <p:nvSpPr>
          <p:cNvPr id="3" name="Content Placeholder 2"/>
          <p:cNvSpPr>
            <a:spLocks noGrp="1"/>
          </p:cNvSpPr>
          <p:nvPr>
            <p:ph idx="1"/>
          </p:nvPr>
        </p:nvSpPr>
        <p:spPr/>
        <p:txBody>
          <a:bodyPr>
            <a:normAutofit fontScale="85000" lnSpcReduction="20000"/>
          </a:bodyPr>
          <a:lstStyle/>
          <a:p>
            <a:r>
              <a:rPr lang="en-US" dirty="0" smtClean="0"/>
              <a:t>State </a:t>
            </a:r>
            <a:r>
              <a:rPr lang="en-US" dirty="0"/>
              <a:t>religion promotes monopoly and therefore, poor service and low rates of church attendance</a:t>
            </a:r>
            <a:r>
              <a:rPr lang="en-US" dirty="0" smtClean="0"/>
              <a:t>.”</a:t>
            </a:r>
          </a:p>
          <a:p>
            <a:r>
              <a:rPr lang="en-US" dirty="0" smtClean="0"/>
              <a:t>State </a:t>
            </a:r>
            <a:r>
              <a:rPr lang="en-US" dirty="0"/>
              <a:t>religion </a:t>
            </a:r>
            <a:r>
              <a:rPr lang="en-US" dirty="0" smtClean="0"/>
              <a:t>results in a low </a:t>
            </a:r>
            <a:r>
              <a:rPr lang="en-US" dirty="0"/>
              <a:t>degree of religious pluralism. </a:t>
            </a:r>
          </a:p>
          <a:p>
            <a:r>
              <a:rPr lang="en-US" dirty="0" smtClean="0"/>
              <a:t>An </a:t>
            </a:r>
            <a:r>
              <a:rPr lang="en-US" dirty="0"/>
              <a:t>increase in religious beliefs (at least belief in heaven) or a decrease in church attendance tends to stimulate economic growth.” </a:t>
            </a:r>
          </a:p>
          <a:p>
            <a:r>
              <a:rPr lang="en-US" dirty="0" smtClean="0"/>
              <a:t>The </a:t>
            </a:r>
            <a:r>
              <a:rPr lang="en-US" dirty="0"/>
              <a:t>measures of religiosity are positively related to education and negatively to urbanization. </a:t>
            </a:r>
          </a:p>
          <a:p>
            <a:r>
              <a:rPr lang="en-US" dirty="0"/>
              <a:t>Enhanced life expectancy and reduced fertility are inversely related to church attendance but have weak associations with religious beliefs.” </a:t>
            </a:r>
          </a:p>
          <a:p>
            <a:endParaRPr lang="en-US" dirty="0"/>
          </a:p>
        </p:txBody>
      </p:sp>
    </p:spTree>
    <p:extLst>
      <p:ext uri="{BB962C8B-B14F-4D97-AF65-F5344CB8AC3E}">
        <p14:creationId xmlns:p14="http://schemas.microsoft.com/office/powerpoint/2010/main" val="1995108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Barro</a:t>
            </a:r>
            <a:r>
              <a:rPr lang="en-US" b="1" dirty="0"/>
              <a:t> and </a:t>
            </a:r>
            <a:r>
              <a:rPr lang="en-US" b="1" dirty="0" err="1"/>
              <a:t>McCleary</a:t>
            </a:r>
            <a:r>
              <a:rPr lang="en-US" b="1" dirty="0"/>
              <a:t>: </a:t>
            </a:r>
            <a:br>
              <a:rPr lang="en-US" b="1" dirty="0"/>
            </a:br>
            <a:r>
              <a:rPr lang="en-US" b="1" dirty="0"/>
              <a:t>Religion and Economic Growth, </a:t>
            </a:r>
            <a:r>
              <a:rPr lang="en-US" dirty="0"/>
              <a:t>2003</a:t>
            </a:r>
          </a:p>
        </p:txBody>
      </p:sp>
      <p:sp>
        <p:nvSpPr>
          <p:cNvPr id="3" name="Content Placeholder 2"/>
          <p:cNvSpPr>
            <a:spLocks noGrp="1"/>
          </p:cNvSpPr>
          <p:nvPr>
            <p:ph idx="1"/>
          </p:nvPr>
        </p:nvSpPr>
        <p:spPr/>
        <p:txBody>
          <a:bodyPr/>
          <a:lstStyle/>
          <a:p>
            <a:r>
              <a:rPr lang="en-US" dirty="0"/>
              <a:t>Focused on the relationship between religion and economic growth. They used data from 87 countries. They sought to “determine how church attendance and beliefs co-vary with per capita GDP, education, and urbanization, while holding fixed other measures of economic development and the other independent variables.” </a:t>
            </a:r>
          </a:p>
          <a:p>
            <a:endParaRPr lang="en-US" dirty="0"/>
          </a:p>
        </p:txBody>
      </p:sp>
    </p:spTree>
    <p:extLst>
      <p:ext uri="{BB962C8B-B14F-4D97-AF65-F5344CB8AC3E}">
        <p14:creationId xmlns:p14="http://schemas.microsoft.com/office/powerpoint/2010/main" val="3649857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Barro</a:t>
            </a:r>
            <a:r>
              <a:rPr lang="en-US" b="1" dirty="0"/>
              <a:t> and </a:t>
            </a:r>
            <a:r>
              <a:rPr lang="en-US" b="1" dirty="0" err="1" smtClean="0"/>
              <a:t>McCleary</a:t>
            </a:r>
            <a:r>
              <a:rPr lang="en-US" b="1" dirty="0" smtClean="0"/>
              <a:t>: </a:t>
            </a:r>
            <a:br>
              <a:rPr lang="en-US" b="1" dirty="0" smtClean="0"/>
            </a:br>
            <a:r>
              <a:rPr lang="en-US" b="1" dirty="0" smtClean="0"/>
              <a:t>Religion </a:t>
            </a:r>
            <a:r>
              <a:rPr lang="en-US" b="1" dirty="0"/>
              <a:t>and Economic Growth, </a:t>
            </a:r>
            <a:r>
              <a:rPr lang="en-US" dirty="0"/>
              <a:t>2003. </a:t>
            </a:r>
          </a:p>
        </p:txBody>
      </p:sp>
      <p:sp>
        <p:nvSpPr>
          <p:cNvPr id="3" name="Content Placeholder 2"/>
          <p:cNvSpPr>
            <a:spLocks noGrp="1"/>
          </p:cNvSpPr>
          <p:nvPr>
            <p:ph idx="1"/>
          </p:nvPr>
        </p:nvSpPr>
        <p:spPr/>
        <p:txBody>
          <a:bodyPr>
            <a:normAutofit fontScale="70000" lnSpcReduction="20000"/>
          </a:bodyPr>
          <a:lstStyle/>
          <a:p>
            <a:r>
              <a:rPr lang="en-US" dirty="0" smtClean="0"/>
              <a:t>Economic </a:t>
            </a:r>
            <a:r>
              <a:rPr lang="en-US" dirty="0"/>
              <a:t>growth responds positively </a:t>
            </a:r>
            <a:r>
              <a:rPr lang="en-US" dirty="0" smtClean="0"/>
              <a:t>with </a:t>
            </a:r>
            <a:r>
              <a:rPr lang="en-US" dirty="0"/>
              <a:t>religious beliefs, notably those in heaven and hell, but negatively to church attendance</a:t>
            </a:r>
            <a:r>
              <a:rPr lang="en-US" dirty="0" smtClean="0"/>
              <a:t>.</a:t>
            </a:r>
          </a:p>
          <a:p>
            <a:r>
              <a:rPr lang="en-US" dirty="0" smtClean="0"/>
              <a:t>There is a </a:t>
            </a:r>
            <a:r>
              <a:rPr lang="en-US" dirty="0"/>
              <a:t>weak correlation with economic growth when church attendance and religious beliefs  “move together.” </a:t>
            </a:r>
            <a:endParaRPr lang="en-US" dirty="0" smtClean="0"/>
          </a:p>
          <a:p>
            <a:r>
              <a:rPr lang="en-US" dirty="0" smtClean="0"/>
              <a:t>Roman </a:t>
            </a:r>
            <a:r>
              <a:rPr lang="en-US" dirty="0"/>
              <a:t>Catholicism and Muslim religious services was higher than for other religions. The same is true for belief in heaven and hell.  </a:t>
            </a:r>
            <a:endParaRPr lang="en-US" dirty="0" smtClean="0"/>
          </a:p>
          <a:p>
            <a:r>
              <a:rPr lang="en-US" dirty="0" smtClean="0"/>
              <a:t>Higher </a:t>
            </a:r>
            <a:r>
              <a:rPr lang="en-US" dirty="0"/>
              <a:t>religious beliefs stimulate growth because they help to sustain aspects of individual behavior that enhance productivity</a:t>
            </a:r>
            <a:r>
              <a:rPr lang="en-US" dirty="0" smtClean="0"/>
              <a:t>. </a:t>
            </a:r>
          </a:p>
          <a:p>
            <a:r>
              <a:rPr lang="en-US" dirty="0" smtClean="0"/>
              <a:t>Higher </a:t>
            </a:r>
            <a:r>
              <a:rPr lang="en-US" dirty="0"/>
              <a:t>church attendance is accompanied by lower economic growth because of a larger use of resources by the religion sector. In other words, the social capital associated with higher church attendance is expensive</a:t>
            </a:r>
            <a:r>
              <a:rPr lang="en-US" dirty="0" smtClean="0"/>
              <a:t>.</a:t>
            </a:r>
            <a:r>
              <a:rPr lang="en-US" dirty="0"/>
              <a:t> </a:t>
            </a:r>
          </a:p>
          <a:p>
            <a:endParaRPr lang="en-US" dirty="0"/>
          </a:p>
        </p:txBody>
      </p:sp>
    </p:spTree>
    <p:extLst>
      <p:ext uri="{BB962C8B-B14F-4D97-AF65-F5344CB8AC3E}">
        <p14:creationId xmlns:p14="http://schemas.microsoft.com/office/powerpoint/2010/main" val="71869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Barro</a:t>
            </a:r>
            <a:r>
              <a:rPr lang="en-US" b="1" dirty="0"/>
              <a:t> and </a:t>
            </a:r>
            <a:r>
              <a:rPr lang="en-US" b="1" dirty="0" err="1" smtClean="0"/>
              <a:t>McCleary</a:t>
            </a:r>
            <a:r>
              <a:rPr lang="en-US" b="1" dirty="0" smtClean="0"/>
              <a:t>: </a:t>
            </a:r>
            <a:br>
              <a:rPr lang="en-US" b="1" dirty="0" smtClean="0"/>
            </a:br>
            <a:r>
              <a:rPr lang="en-US" sz="3100" b="1" dirty="0" smtClean="0"/>
              <a:t>International </a:t>
            </a:r>
            <a:r>
              <a:rPr lang="en-US" sz="3100" b="1" dirty="0"/>
              <a:t>Determinants of </a:t>
            </a:r>
            <a:r>
              <a:rPr lang="en-US" sz="3100" b="1" dirty="0" err="1" smtClean="0"/>
              <a:t>Relgiosity</a:t>
            </a:r>
            <a:r>
              <a:rPr lang="en-US" sz="3100" dirty="0"/>
              <a:t>, 2003. </a:t>
            </a:r>
          </a:p>
        </p:txBody>
      </p:sp>
      <p:sp>
        <p:nvSpPr>
          <p:cNvPr id="3" name="Content Placeholder 2"/>
          <p:cNvSpPr>
            <a:spLocks noGrp="1"/>
          </p:cNvSpPr>
          <p:nvPr>
            <p:ph idx="1"/>
          </p:nvPr>
        </p:nvSpPr>
        <p:spPr/>
        <p:txBody>
          <a:bodyPr>
            <a:normAutofit fontScale="85000" lnSpcReduction="20000"/>
          </a:bodyPr>
          <a:lstStyle/>
          <a:p>
            <a:r>
              <a:rPr lang="en-US" dirty="0" smtClean="0"/>
              <a:t>Increases </a:t>
            </a:r>
            <a:r>
              <a:rPr lang="en-US" dirty="0"/>
              <a:t>in GDP result in decreased </a:t>
            </a:r>
            <a:r>
              <a:rPr lang="en-US" dirty="0" smtClean="0"/>
              <a:t>religiosity</a:t>
            </a:r>
            <a:r>
              <a:rPr lang="en-US" dirty="0"/>
              <a:t>. </a:t>
            </a:r>
            <a:endParaRPr lang="en-US" dirty="0" smtClean="0"/>
          </a:p>
          <a:p>
            <a:r>
              <a:rPr lang="en-US" dirty="0" smtClean="0"/>
              <a:t>There is a </a:t>
            </a:r>
            <a:r>
              <a:rPr lang="en-US" dirty="0"/>
              <a:t>causal relationship between GDP and </a:t>
            </a:r>
            <a:r>
              <a:rPr lang="en-US" dirty="0" smtClean="0"/>
              <a:t>religiosity</a:t>
            </a:r>
            <a:r>
              <a:rPr lang="en-US" dirty="0"/>
              <a:t>. </a:t>
            </a:r>
            <a:r>
              <a:rPr lang="en-US" dirty="0" smtClean="0"/>
              <a:t>The </a:t>
            </a:r>
            <a:r>
              <a:rPr lang="en-US" dirty="0"/>
              <a:t>more the economic growth a country experiences, the less religious the people become</a:t>
            </a:r>
            <a:r>
              <a:rPr lang="en-US" dirty="0" smtClean="0"/>
              <a:t>.</a:t>
            </a:r>
          </a:p>
          <a:p>
            <a:r>
              <a:rPr lang="en-US" dirty="0" smtClean="0"/>
              <a:t>The </a:t>
            </a:r>
            <a:r>
              <a:rPr lang="en-US" dirty="0"/>
              <a:t>existence of a state religion increases </a:t>
            </a:r>
            <a:r>
              <a:rPr lang="en-US" dirty="0" smtClean="0"/>
              <a:t>religiosity</a:t>
            </a:r>
            <a:r>
              <a:rPr lang="en-US" dirty="0"/>
              <a:t>. </a:t>
            </a:r>
            <a:r>
              <a:rPr lang="en-US" dirty="0" smtClean="0"/>
              <a:t>This </a:t>
            </a:r>
            <a:r>
              <a:rPr lang="en-US" dirty="0"/>
              <a:t>is the result of government subsidies to the state religion. </a:t>
            </a:r>
            <a:endParaRPr lang="en-US" dirty="0" smtClean="0"/>
          </a:p>
          <a:p>
            <a:r>
              <a:rPr lang="en-US" dirty="0" smtClean="0"/>
              <a:t>Government </a:t>
            </a:r>
            <a:r>
              <a:rPr lang="en-US" dirty="0"/>
              <a:t>regulation of the religious marketplace reduces </a:t>
            </a:r>
            <a:r>
              <a:rPr lang="en-US" dirty="0" smtClean="0"/>
              <a:t>religiosity</a:t>
            </a:r>
            <a:r>
              <a:rPr lang="en-US" dirty="0"/>
              <a:t>. </a:t>
            </a:r>
            <a:endParaRPr lang="en-US" dirty="0" smtClean="0"/>
          </a:p>
          <a:p>
            <a:r>
              <a:rPr lang="en-US" dirty="0" smtClean="0"/>
              <a:t>Religiosity </a:t>
            </a:r>
            <a:r>
              <a:rPr lang="en-US" dirty="0"/>
              <a:t>is positively related to education and the presence of children and negatively related to </a:t>
            </a:r>
            <a:r>
              <a:rPr lang="en-US" dirty="0" smtClean="0"/>
              <a:t>urbanization</a:t>
            </a:r>
            <a:endParaRPr lang="en-US" dirty="0"/>
          </a:p>
        </p:txBody>
      </p:sp>
    </p:spTree>
    <p:extLst>
      <p:ext uri="{BB962C8B-B14F-4D97-AF65-F5344CB8AC3E}">
        <p14:creationId xmlns:p14="http://schemas.microsoft.com/office/powerpoint/2010/main" val="3716791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Church and Society</a:t>
            </a:r>
            <a:endParaRPr lang="en-US" b="1" dirty="0"/>
          </a:p>
        </p:txBody>
      </p:sp>
      <p:sp>
        <p:nvSpPr>
          <p:cNvPr id="3" name="Text Placeholder 2"/>
          <p:cNvSpPr>
            <a:spLocks noGrp="1"/>
          </p:cNvSpPr>
          <p:nvPr>
            <p:ph type="body" idx="1"/>
          </p:nvPr>
        </p:nvSpPr>
        <p:spPr/>
        <p:txBody>
          <a:bodyPr>
            <a:normAutofit fontScale="92500" lnSpcReduction="20000"/>
          </a:bodyPr>
          <a:lstStyle/>
          <a:p>
            <a:pPr algn="ctr"/>
            <a:r>
              <a:rPr lang="en-US" dirty="0" smtClean="0"/>
              <a:t>Association of Christian Economists</a:t>
            </a:r>
            <a:endParaRPr lang="en-US" dirty="0"/>
          </a:p>
        </p:txBody>
      </p:sp>
      <p:sp>
        <p:nvSpPr>
          <p:cNvPr id="4" name="Content Placeholder 3"/>
          <p:cNvSpPr>
            <a:spLocks noGrp="1"/>
          </p:cNvSpPr>
          <p:nvPr>
            <p:ph sz="half" idx="2"/>
          </p:nvPr>
        </p:nvSpPr>
        <p:spPr/>
        <p:txBody>
          <a:bodyPr>
            <a:normAutofit/>
          </a:bodyPr>
          <a:lstStyle/>
          <a:p>
            <a:r>
              <a:rPr lang="en-US" i="1" dirty="0" smtClean="0"/>
              <a:t>Faith and Economics, </a:t>
            </a:r>
            <a:r>
              <a:rPr lang="en-US" dirty="0" smtClean="0"/>
              <a:t>Number 55, Spring 2010</a:t>
            </a:r>
          </a:p>
          <a:p>
            <a:r>
              <a:rPr lang="en-US" dirty="0"/>
              <a:t>Love thy Neighbor as thyself</a:t>
            </a:r>
            <a:r>
              <a:rPr lang="en-US" dirty="0" smtClean="0"/>
              <a:t>: Community </a:t>
            </a:r>
            <a:r>
              <a:rPr lang="en-US" dirty="0"/>
              <a:t>Formation and the </a:t>
            </a:r>
            <a:r>
              <a:rPr lang="en-US" dirty="0" smtClean="0"/>
              <a:t>Church</a:t>
            </a:r>
          </a:p>
          <a:p>
            <a:r>
              <a:rPr lang="en-US" dirty="0"/>
              <a:t>Thomas </a:t>
            </a:r>
            <a:r>
              <a:rPr lang="en-US" dirty="0" err="1"/>
              <a:t>Deliere</a:t>
            </a:r>
            <a:endParaRPr lang="en-US" dirty="0"/>
          </a:p>
          <a:p>
            <a:r>
              <a:rPr lang="en-US" dirty="0"/>
              <a:t>Thomas </a:t>
            </a:r>
            <a:r>
              <a:rPr lang="en-US" dirty="0" err="1"/>
              <a:t>Jeitschko</a:t>
            </a:r>
            <a:endParaRPr lang="en-US" dirty="0"/>
          </a:p>
          <a:p>
            <a:r>
              <a:rPr lang="en-US" dirty="0"/>
              <a:t>Seamus O’Connell</a:t>
            </a:r>
          </a:p>
          <a:p>
            <a:r>
              <a:rPr lang="en-US" dirty="0"/>
              <a:t>Rowena A. </a:t>
            </a:r>
            <a:r>
              <a:rPr lang="en-US" dirty="0" err="1"/>
              <a:t>Pecchenino</a:t>
            </a:r>
            <a:endParaRPr lang="en-US" dirty="0"/>
          </a:p>
          <a:p>
            <a:endParaRPr lang="en-US" dirty="0"/>
          </a:p>
        </p:txBody>
      </p:sp>
      <p:sp>
        <p:nvSpPr>
          <p:cNvPr id="5" name="Text Placeholder 4"/>
          <p:cNvSpPr>
            <a:spLocks noGrp="1"/>
          </p:cNvSpPr>
          <p:nvPr>
            <p:ph type="body" sz="quarter" idx="3"/>
          </p:nvPr>
        </p:nvSpPr>
        <p:spPr/>
        <p:txBody>
          <a:bodyPr/>
          <a:lstStyle/>
          <a:p>
            <a:pPr algn="ctr"/>
            <a:r>
              <a:rPr lang="en-US" dirty="0" smtClean="0"/>
              <a:t>Journal</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257800" y="2438400"/>
            <a:ext cx="2590799" cy="3200400"/>
          </a:xfrm>
        </p:spPr>
      </p:pic>
    </p:spTree>
    <p:extLst>
      <p:ext uri="{BB962C8B-B14F-4D97-AF65-F5344CB8AC3E}">
        <p14:creationId xmlns:p14="http://schemas.microsoft.com/office/powerpoint/2010/main" val="2959255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The Church and Society</a:t>
            </a:r>
            <a:endParaRPr lang="en-US" b="1" dirty="0"/>
          </a:p>
        </p:txBody>
      </p:sp>
      <p:sp>
        <p:nvSpPr>
          <p:cNvPr id="8" name="Content Placeholder 7"/>
          <p:cNvSpPr>
            <a:spLocks noGrp="1"/>
          </p:cNvSpPr>
          <p:nvPr>
            <p:ph idx="1"/>
          </p:nvPr>
        </p:nvSpPr>
        <p:spPr/>
        <p:txBody>
          <a:bodyPr>
            <a:normAutofit fontScale="92500" lnSpcReduction="10000"/>
          </a:bodyPr>
          <a:lstStyle/>
          <a:p>
            <a:endParaRPr lang="en-US" dirty="0" smtClean="0"/>
          </a:p>
          <a:p>
            <a:r>
              <a:rPr lang="en-US" dirty="0" smtClean="0"/>
              <a:t>A </a:t>
            </a:r>
            <a:r>
              <a:rPr lang="en-US" b="1" dirty="0" smtClean="0"/>
              <a:t>secular equilibrium </a:t>
            </a:r>
            <a:r>
              <a:rPr lang="en-US" dirty="0" smtClean="0"/>
              <a:t>is always in existence that is based upon the state and culture. If this is unbalanced by </a:t>
            </a:r>
            <a:r>
              <a:rPr lang="en-US" b="1" dirty="0" smtClean="0"/>
              <a:t>Religious Equilibrium </a:t>
            </a:r>
            <a:r>
              <a:rPr lang="en-US" dirty="0" smtClean="0"/>
              <a:t>then society may unravel. Men are inherently moral creatures and the church provides moral norms that ensure a civil society.</a:t>
            </a:r>
          </a:p>
          <a:p>
            <a:r>
              <a:rPr lang="en-US" dirty="0" smtClean="0"/>
              <a:t>A </a:t>
            </a:r>
            <a:r>
              <a:rPr lang="en-US" b="1" dirty="0" smtClean="0"/>
              <a:t>Religious Equilibrium </a:t>
            </a:r>
            <a:r>
              <a:rPr lang="en-US" dirty="0" smtClean="0"/>
              <a:t>exists when a minimum level of religious devotion exists and a minimum level of financial resources</a:t>
            </a:r>
            <a:endParaRPr lang="en-US" dirty="0"/>
          </a:p>
        </p:txBody>
      </p:sp>
    </p:spTree>
    <p:extLst>
      <p:ext uri="{BB962C8B-B14F-4D97-AF65-F5344CB8AC3E}">
        <p14:creationId xmlns:p14="http://schemas.microsoft.com/office/powerpoint/2010/main" val="771066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The Church and Society</a:t>
            </a:r>
          </a:p>
        </p:txBody>
      </p:sp>
      <p:sp>
        <p:nvSpPr>
          <p:cNvPr id="8" name="Content Placeholder 7"/>
          <p:cNvSpPr>
            <a:spLocks noGrp="1"/>
          </p:cNvSpPr>
          <p:nvPr>
            <p:ph idx="1"/>
          </p:nvPr>
        </p:nvSpPr>
        <p:spPr/>
        <p:txBody>
          <a:bodyPr/>
          <a:lstStyle/>
          <a:p>
            <a:r>
              <a:rPr lang="en-US" dirty="0" smtClean="0"/>
              <a:t>An equilibrium in which agents sustain religious participation does not exist if the Church lacks sufficient moral authority</a:t>
            </a:r>
          </a:p>
          <a:p>
            <a:r>
              <a:rPr lang="en-US" dirty="0" smtClean="0"/>
              <a:t>In the religious equilibrium, an increase in Church membership yields higher religious participation by individual members and results in higher levels of spirituality and over-all wellbeing</a:t>
            </a:r>
            <a:endParaRPr lang="en-US" dirty="0"/>
          </a:p>
        </p:txBody>
      </p:sp>
    </p:spTree>
    <p:extLst>
      <p:ext uri="{BB962C8B-B14F-4D97-AF65-F5344CB8AC3E}">
        <p14:creationId xmlns:p14="http://schemas.microsoft.com/office/powerpoint/2010/main" val="1131716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Church and Society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religious equilibrium, a strengthening of Church doctrine and an improvement of the quality of Church leadership yields higher religious participation by members and results in higher levels of spirituality and over-all wellbeing.</a:t>
            </a:r>
          </a:p>
          <a:p>
            <a:r>
              <a:rPr lang="en-US" dirty="0" smtClean="0"/>
              <a:t>In the religious equilibrium, an increase in the financial resources available to the Church yields higher religious participation by members and results in higher levels of spirituality and over-all wellbeing</a:t>
            </a:r>
            <a:endParaRPr lang="en-US" dirty="0"/>
          </a:p>
        </p:txBody>
      </p:sp>
    </p:spTree>
    <p:extLst>
      <p:ext uri="{BB962C8B-B14F-4D97-AF65-F5344CB8AC3E}">
        <p14:creationId xmlns:p14="http://schemas.microsoft.com/office/powerpoint/2010/main" val="35182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Adam Smith on Religion</a:t>
            </a:r>
            <a:endParaRPr lang="en-US" b="1" dirty="0"/>
          </a:p>
        </p:txBody>
      </p:sp>
      <p:sp>
        <p:nvSpPr>
          <p:cNvPr id="8" name="Text Placeholder 7"/>
          <p:cNvSpPr>
            <a:spLocks noGrp="1"/>
          </p:cNvSpPr>
          <p:nvPr>
            <p:ph type="body" idx="1"/>
          </p:nvPr>
        </p:nvSpPr>
        <p:spPr/>
        <p:txBody>
          <a:bodyPr/>
          <a:lstStyle/>
          <a:p>
            <a:pPr algn="ctr"/>
            <a:r>
              <a:rPr lang="en-US" dirty="0" smtClean="0"/>
              <a:t>Wealth of Nations</a:t>
            </a:r>
            <a:endParaRPr lang="en-US" dirty="0"/>
          </a:p>
        </p:txBody>
      </p:sp>
      <p:sp>
        <p:nvSpPr>
          <p:cNvPr id="9" name="Content Placeholder 8"/>
          <p:cNvSpPr>
            <a:spLocks noGrp="1"/>
          </p:cNvSpPr>
          <p:nvPr>
            <p:ph sz="half" idx="2"/>
          </p:nvPr>
        </p:nvSpPr>
        <p:spPr/>
        <p:txBody>
          <a:bodyPr/>
          <a:lstStyle/>
          <a:p>
            <a:r>
              <a:rPr lang="en-US" b="1" dirty="0" smtClean="0"/>
              <a:t>bk</a:t>
            </a:r>
            <a:r>
              <a:rPr lang="en-US" b="1" dirty="0"/>
              <a:t>. 5, CH. 1, PT. 3, ART. 3</a:t>
            </a:r>
            <a:endParaRPr lang="en-US" dirty="0"/>
          </a:p>
          <a:p>
            <a:r>
              <a:rPr lang="en-US" b="1" dirty="0" smtClean="0"/>
              <a:t>Of </a:t>
            </a:r>
            <a:r>
              <a:rPr lang="en-US" b="1" dirty="0"/>
              <a:t>the </a:t>
            </a:r>
            <a:r>
              <a:rPr lang="en-US" b="1" dirty="0" err="1"/>
              <a:t>Expence</a:t>
            </a:r>
            <a:r>
              <a:rPr lang="en-US" b="1" dirty="0"/>
              <a:t> of the Institutions for the Instruction of People of all Ages</a:t>
            </a:r>
            <a:endParaRPr lang="en-US" dirty="0"/>
          </a:p>
          <a:p>
            <a:endParaRPr lang="en-US" dirty="0"/>
          </a:p>
        </p:txBody>
      </p:sp>
      <p:sp>
        <p:nvSpPr>
          <p:cNvPr id="10" name="Text Placeholder 9"/>
          <p:cNvSpPr>
            <a:spLocks noGrp="1"/>
          </p:cNvSpPr>
          <p:nvPr>
            <p:ph type="body" sz="quarter" idx="3"/>
          </p:nvPr>
        </p:nvSpPr>
        <p:spPr/>
        <p:txBody>
          <a:bodyPr/>
          <a:lstStyle/>
          <a:p>
            <a:pPr algn="ctr"/>
            <a:r>
              <a:rPr lang="en-US" dirty="0" smtClean="0"/>
              <a:t>Adam Smith</a:t>
            </a:r>
            <a:endParaRPr lang="en-US" dirty="0"/>
          </a:p>
        </p:txBody>
      </p:sp>
      <p:pic>
        <p:nvPicPr>
          <p:cNvPr id="12" name="Content Placeholder 11"/>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876800" y="2362200"/>
            <a:ext cx="3124200" cy="3657600"/>
          </a:xfrm>
        </p:spPr>
      </p:pic>
    </p:spTree>
    <p:extLst>
      <p:ext uri="{BB962C8B-B14F-4D97-AF65-F5344CB8AC3E}">
        <p14:creationId xmlns:p14="http://schemas.microsoft.com/office/powerpoint/2010/main" val="2666343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Church and Society</a:t>
            </a:r>
            <a:endParaRPr lang="en-US" dirty="0"/>
          </a:p>
        </p:txBody>
      </p:sp>
      <p:sp>
        <p:nvSpPr>
          <p:cNvPr id="3" name="Content Placeholder 2"/>
          <p:cNvSpPr>
            <a:spLocks noGrp="1"/>
          </p:cNvSpPr>
          <p:nvPr>
            <p:ph idx="1"/>
          </p:nvPr>
        </p:nvSpPr>
        <p:spPr/>
        <p:txBody>
          <a:bodyPr/>
          <a:lstStyle/>
          <a:p>
            <a:r>
              <a:rPr lang="en-US" dirty="0" smtClean="0"/>
              <a:t>In the religious equilibrium, an increase in the socially minimal requirements on time spent at leisurely activities yields diminished religious participation by members and results in lower levels of spirituality and overall wellbeing.</a:t>
            </a:r>
            <a:endParaRPr lang="en-US" dirty="0"/>
          </a:p>
        </p:txBody>
      </p:sp>
    </p:spTree>
    <p:extLst>
      <p:ext uri="{BB962C8B-B14F-4D97-AF65-F5344CB8AC3E}">
        <p14:creationId xmlns:p14="http://schemas.microsoft.com/office/powerpoint/2010/main" val="702569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The Religious Individual</a:t>
            </a:r>
            <a:endParaRPr lang="en-US" b="1" dirty="0"/>
          </a:p>
        </p:txBody>
      </p:sp>
      <p:sp>
        <p:nvSpPr>
          <p:cNvPr id="5" name="Text Placeholder 4"/>
          <p:cNvSpPr>
            <a:spLocks noGrp="1"/>
          </p:cNvSpPr>
          <p:nvPr>
            <p:ph type="body" idx="1"/>
          </p:nvPr>
        </p:nvSpPr>
        <p:spPr/>
        <p:txBody>
          <a:bodyPr/>
          <a:lstStyle/>
          <a:p>
            <a:pPr algn="ctr"/>
            <a:r>
              <a:rPr lang="en-US" dirty="0" smtClean="0"/>
              <a:t>Arthur Brooks</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000" y="2590800"/>
            <a:ext cx="3429000" cy="2743200"/>
          </a:xfrm>
        </p:spPr>
      </p:pic>
      <p:sp>
        <p:nvSpPr>
          <p:cNvPr id="7" name="Text Placeholder 6"/>
          <p:cNvSpPr>
            <a:spLocks noGrp="1"/>
          </p:cNvSpPr>
          <p:nvPr>
            <p:ph type="body" sz="quarter" idx="3"/>
          </p:nvPr>
        </p:nvSpPr>
        <p:spPr/>
        <p:txBody>
          <a:bodyPr/>
          <a:lstStyle/>
          <a:p>
            <a:pPr algn="ctr"/>
            <a:r>
              <a:rPr lang="en-US" dirty="0" smtClean="0"/>
              <a:t>Economics of Happiness</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05400" y="2688771"/>
            <a:ext cx="2667000" cy="3254829"/>
          </a:xfrm>
        </p:spPr>
      </p:pic>
    </p:spTree>
    <p:extLst>
      <p:ext uri="{BB962C8B-B14F-4D97-AF65-F5344CB8AC3E}">
        <p14:creationId xmlns:p14="http://schemas.microsoft.com/office/powerpoint/2010/main" val="1119778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Religious Individual</a:t>
            </a:r>
            <a:endParaRPr lang="en-US" dirty="0"/>
          </a:p>
        </p:txBody>
      </p:sp>
      <p:sp>
        <p:nvSpPr>
          <p:cNvPr id="3" name="Content Placeholder 2"/>
          <p:cNvSpPr>
            <a:spLocks noGrp="1"/>
          </p:cNvSpPr>
          <p:nvPr>
            <p:ph idx="1"/>
          </p:nvPr>
        </p:nvSpPr>
        <p:spPr/>
        <p:txBody>
          <a:bodyPr>
            <a:normAutofit lnSpcReduction="10000"/>
          </a:bodyPr>
          <a:lstStyle/>
          <a:p>
            <a:r>
              <a:rPr lang="en-US" dirty="0" smtClean="0"/>
              <a:t>“</a:t>
            </a:r>
            <a:r>
              <a:rPr lang="en-US" dirty="0"/>
              <a:t>Religious people of all faiths are much happier than secularists on average. In 2004, 43 percent of religious folks said they were very happy with their lives, versus 23 percent of secularists.” He also notes that money, age, education, family status, race, or sex do not affect the happiness of religious or secular people. Religious people tend to have more children than secular people</a:t>
            </a:r>
            <a:r>
              <a:rPr lang="en-US" dirty="0" smtClean="0"/>
              <a:t>. </a:t>
            </a:r>
            <a:r>
              <a:rPr lang="en-US" dirty="0"/>
              <a:t>In fact, Brooks finds a </a:t>
            </a:r>
            <a:r>
              <a:rPr lang="en-US" dirty="0" smtClean="0"/>
              <a:t>41 percent </a:t>
            </a:r>
            <a:r>
              <a:rPr lang="en-US" dirty="0"/>
              <a:t>fertility gap</a:t>
            </a:r>
            <a:r>
              <a:rPr lang="en-US" dirty="0" smtClean="0"/>
              <a:t>.</a:t>
            </a:r>
            <a:r>
              <a:rPr lang="en-US" dirty="0"/>
              <a:t> </a:t>
            </a:r>
          </a:p>
        </p:txBody>
      </p:sp>
    </p:spTree>
    <p:extLst>
      <p:ext uri="{BB962C8B-B14F-4D97-AF65-F5344CB8AC3E}">
        <p14:creationId xmlns:p14="http://schemas.microsoft.com/office/powerpoint/2010/main" val="1926847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Religious Market Structure in America</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a:t>Congress shall make no law respecting an establishment of religion, or prohibiting the free exercise thereof; or abridging the freedom of speech, or of the press; or the right of the people peaceably to assemble, and to petition the Government for a redress of grievances.</a:t>
            </a:r>
            <a:endParaRPr lang="en-US" dirty="0">
              <a:effectLst/>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905000"/>
            <a:ext cx="3810000" cy="3886200"/>
          </a:xfrm>
        </p:spPr>
      </p:pic>
    </p:spTree>
    <p:extLst>
      <p:ext uri="{BB962C8B-B14F-4D97-AF65-F5344CB8AC3E}">
        <p14:creationId xmlns:p14="http://schemas.microsoft.com/office/powerpoint/2010/main" val="1065939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Religious Market Structure in America</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In the beginning, The USA had a religious market structure that was largely a monopoly of protestant denominations</a:t>
            </a:r>
          </a:p>
          <a:p>
            <a:r>
              <a:rPr lang="en-US" dirty="0" smtClean="0"/>
              <a:t>Beginning in the 1800s, there was a large immigration from Europe with many Roman Catholics. The religious market structure, became more of a monopolistic competition.</a:t>
            </a:r>
          </a:p>
          <a:p>
            <a:r>
              <a:rPr lang="en-US" dirty="0" smtClean="0"/>
              <a:t>Until 1963, the religious market structure in the USA was monopolistic competition. This was because there were </a:t>
            </a:r>
            <a:r>
              <a:rPr lang="en-US" dirty="0" err="1" smtClean="0"/>
              <a:t>mai</a:t>
            </a:r>
            <a:endParaRPr lang="en-US" dirty="0"/>
          </a:p>
        </p:txBody>
      </p:sp>
    </p:spTree>
    <p:extLst>
      <p:ext uri="{BB962C8B-B14F-4D97-AF65-F5344CB8AC3E}">
        <p14:creationId xmlns:p14="http://schemas.microsoft.com/office/powerpoint/2010/main" val="2944119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Religious Market Structure in America</a:t>
            </a:r>
          </a:p>
        </p:txBody>
      </p:sp>
      <p:sp>
        <p:nvSpPr>
          <p:cNvPr id="3" name="Text Placeholder 2"/>
          <p:cNvSpPr>
            <a:spLocks noGrp="1"/>
          </p:cNvSpPr>
          <p:nvPr>
            <p:ph type="body" idx="1"/>
          </p:nvPr>
        </p:nvSpPr>
        <p:spPr/>
        <p:txBody>
          <a:bodyPr/>
          <a:lstStyle/>
          <a:p>
            <a:pPr algn="ctr"/>
            <a:r>
              <a:rPr lang="en-US" dirty="0" smtClean="0"/>
              <a:t>Creative Destruction</a:t>
            </a:r>
            <a:endParaRPr lang="en-US" dirty="0"/>
          </a:p>
        </p:txBody>
      </p:sp>
      <p:sp>
        <p:nvSpPr>
          <p:cNvPr id="4" name="Content Placeholder 3"/>
          <p:cNvSpPr>
            <a:spLocks noGrp="1"/>
          </p:cNvSpPr>
          <p:nvPr>
            <p:ph sz="half" idx="2"/>
          </p:nvPr>
        </p:nvSpPr>
        <p:spPr/>
        <p:txBody>
          <a:bodyPr/>
          <a:lstStyle/>
          <a:p>
            <a:r>
              <a:rPr lang="en-US" dirty="0" smtClean="0"/>
              <a:t>In a free market system, the entrepreneur must be wise with his capital and labor. If he is not, then his firm will fail. His capital and labor will then go to another who will use these resources efficiently</a:t>
            </a:r>
            <a:endParaRPr lang="en-US" dirty="0"/>
          </a:p>
        </p:txBody>
      </p:sp>
      <p:sp>
        <p:nvSpPr>
          <p:cNvPr id="5" name="Text Placeholder 4"/>
          <p:cNvSpPr>
            <a:spLocks noGrp="1"/>
          </p:cNvSpPr>
          <p:nvPr>
            <p:ph type="body" sz="quarter" idx="3"/>
          </p:nvPr>
        </p:nvSpPr>
        <p:spPr/>
        <p:txBody>
          <a:bodyPr/>
          <a:lstStyle/>
          <a:p>
            <a:pPr algn="ctr"/>
            <a:r>
              <a:rPr lang="en-US" dirty="0" smtClean="0"/>
              <a:t>Joseph Schumpeter</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81600" y="2438400"/>
            <a:ext cx="3047999" cy="3581400"/>
          </a:xfrm>
        </p:spPr>
      </p:pic>
    </p:spTree>
    <p:extLst>
      <p:ext uri="{BB962C8B-B14F-4D97-AF65-F5344CB8AC3E}">
        <p14:creationId xmlns:p14="http://schemas.microsoft.com/office/powerpoint/2010/main" val="2029543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Religious Market Structure in America</a:t>
            </a:r>
            <a:endParaRPr lang="en-US" dirty="0"/>
          </a:p>
        </p:txBody>
      </p:sp>
      <p:sp>
        <p:nvSpPr>
          <p:cNvPr id="3" name="Text Placeholder 2"/>
          <p:cNvSpPr>
            <a:spLocks noGrp="1"/>
          </p:cNvSpPr>
          <p:nvPr>
            <p:ph type="body" idx="1"/>
          </p:nvPr>
        </p:nvSpPr>
        <p:spPr/>
        <p:txBody>
          <a:bodyPr/>
          <a:lstStyle/>
          <a:p>
            <a:pPr algn="ctr"/>
            <a:r>
              <a:rPr lang="en-US" dirty="0" smtClean="0"/>
              <a:t>The Entrepreneur</a:t>
            </a:r>
            <a:endParaRPr lang="en-US" dirty="0"/>
          </a:p>
        </p:txBody>
      </p:sp>
      <p:sp>
        <p:nvSpPr>
          <p:cNvPr id="4" name="Content Placeholder 3"/>
          <p:cNvSpPr>
            <a:spLocks noGrp="1"/>
          </p:cNvSpPr>
          <p:nvPr>
            <p:ph sz="half" idx="2"/>
          </p:nvPr>
        </p:nvSpPr>
        <p:spPr/>
        <p:txBody>
          <a:bodyPr>
            <a:normAutofit/>
          </a:bodyPr>
          <a:lstStyle/>
          <a:p>
            <a:r>
              <a:rPr lang="en-US" dirty="0"/>
              <a:t>Schumpeter argued that the innovation and technological change of a nation come from the entrepreneurs, or wild spirits. He coined the word </a:t>
            </a:r>
            <a:r>
              <a:rPr lang="en-US" i="1" dirty="0" err="1"/>
              <a:t>Unternehmergeist</a:t>
            </a:r>
            <a:r>
              <a:rPr lang="en-US" dirty="0"/>
              <a:t>, German for </a:t>
            </a:r>
            <a:r>
              <a:rPr lang="en-US" i="1" dirty="0"/>
              <a:t>entrepreneur-spirit</a:t>
            </a:r>
            <a:r>
              <a:rPr lang="en-US" dirty="0"/>
              <a:t>. </a:t>
            </a:r>
          </a:p>
        </p:txBody>
      </p:sp>
      <p:sp>
        <p:nvSpPr>
          <p:cNvPr id="5" name="Text Placeholder 4"/>
          <p:cNvSpPr>
            <a:spLocks noGrp="1"/>
          </p:cNvSpPr>
          <p:nvPr>
            <p:ph type="body" sz="quarter" idx="3"/>
          </p:nvPr>
        </p:nvSpPr>
        <p:spPr/>
        <p:txBody>
          <a:bodyPr/>
          <a:lstStyle/>
          <a:p>
            <a:pPr algn="ctr"/>
            <a:r>
              <a:rPr lang="en-US" dirty="0" smtClean="0"/>
              <a:t>Joseph Schumpeter</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410200" y="2362200"/>
            <a:ext cx="2590800" cy="3200400"/>
          </a:xfrm>
        </p:spPr>
      </p:pic>
    </p:spTree>
    <p:extLst>
      <p:ext uri="{BB962C8B-B14F-4D97-AF65-F5344CB8AC3E}">
        <p14:creationId xmlns:p14="http://schemas.microsoft.com/office/powerpoint/2010/main" val="4286908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a:t>Religious Market Structure in America</a:t>
            </a:r>
          </a:p>
        </p:txBody>
      </p:sp>
      <p:sp>
        <p:nvSpPr>
          <p:cNvPr id="8" name="Content Placeholder 7"/>
          <p:cNvSpPr>
            <a:spLocks noGrp="1"/>
          </p:cNvSpPr>
          <p:nvPr>
            <p:ph idx="1"/>
          </p:nvPr>
        </p:nvSpPr>
        <p:spPr/>
        <p:txBody>
          <a:bodyPr>
            <a:normAutofit lnSpcReduction="10000"/>
          </a:bodyPr>
          <a:lstStyle/>
          <a:p>
            <a:r>
              <a:rPr lang="en-US" b="1" dirty="0" smtClean="0"/>
              <a:t>The Entrepreneur- </a:t>
            </a:r>
            <a:r>
              <a:rPr lang="en-US" dirty="0" smtClean="0"/>
              <a:t>Pastors and especially church planters are social entrepreneurs.</a:t>
            </a:r>
          </a:p>
          <a:p>
            <a:r>
              <a:rPr lang="en-US" b="1" dirty="0" smtClean="0"/>
              <a:t>Creative Destruction-</a:t>
            </a:r>
            <a:r>
              <a:rPr lang="en-US" dirty="0" smtClean="0"/>
              <a:t> Pastors must be wise and efficient with their capital (finances, facilities, equipment) and labor (church staff, and church members) or they will lose them to other Churches who will be.</a:t>
            </a:r>
          </a:p>
          <a:p>
            <a:r>
              <a:rPr lang="en-US" dirty="0" smtClean="0"/>
              <a:t>Pastors must continually seek to grow their congregations and or plant new churches</a:t>
            </a:r>
            <a:endParaRPr lang="en-US" dirty="0"/>
          </a:p>
        </p:txBody>
      </p:sp>
    </p:spTree>
    <p:extLst>
      <p:ext uri="{BB962C8B-B14F-4D97-AF65-F5344CB8AC3E}">
        <p14:creationId xmlns:p14="http://schemas.microsoft.com/office/powerpoint/2010/main" val="1526013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 The Church</a:t>
            </a:r>
            <a:endParaRPr lang="en-US" b="1" dirty="0"/>
          </a:p>
        </p:txBody>
      </p:sp>
      <p:sp>
        <p:nvSpPr>
          <p:cNvPr id="3" name="Content Placeholder 2"/>
          <p:cNvSpPr>
            <a:spLocks noGrp="1"/>
          </p:cNvSpPr>
          <p:nvPr>
            <p:ph idx="1"/>
          </p:nvPr>
        </p:nvSpPr>
        <p:spPr/>
        <p:txBody>
          <a:bodyPr>
            <a:normAutofit/>
          </a:bodyPr>
          <a:lstStyle/>
          <a:p>
            <a:r>
              <a:rPr lang="en-US" dirty="0" smtClean="0"/>
              <a:t>The Church can be viewed as a firm</a:t>
            </a:r>
          </a:p>
          <a:p>
            <a:r>
              <a:rPr lang="en-US" dirty="0" smtClean="0"/>
              <a:t>In the USA, we have freedom of religion, consequently we have a perfect competition religious market structure</a:t>
            </a:r>
          </a:p>
          <a:p>
            <a:r>
              <a:rPr lang="en-US" dirty="0" smtClean="0"/>
              <a:t>Creative destruction applies to churches, denominations, and religions</a:t>
            </a:r>
          </a:p>
        </p:txBody>
      </p:sp>
    </p:spTree>
    <p:extLst>
      <p:ext uri="{BB962C8B-B14F-4D97-AF65-F5344CB8AC3E}">
        <p14:creationId xmlns:p14="http://schemas.microsoft.com/office/powerpoint/2010/main" val="1168169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 Pastors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Pastors and church planters are </a:t>
            </a:r>
            <a:r>
              <a:rPr lang="en-US" dirty="0" smtClean="0"/>
              <a:t>entrepreneurs</a:t>
            </a:r>
          </a:p>
          <a:p>
            <a:pPr lvl="1"/>
            <a:r>
              <a:rPr lang="en-US" dirty="0" smtClean="0"/>
              <a:t>Pastors must constantly review their situation to make sure that they are using their capital and labor wisely</a:t>
            </a:r>
          </a:p>
          <a:p>
            <a:pPr lvl="1"/>
            <a:r>
              <a:rPr lang="en-US" dirty="0" smtClean="0"/>
              <a:t>Pastors must work hard to reach new people with the Gospel</a:t>
            </a:r>
            <a:endParaRPr lang="en-US" dirty="0"/>
          </a:p>
          <a:p>
            <a:r>
              <a:rPr lang="en-US" dirty="0"/>
              <a:t>Pastors and religious leaders must model and maintain moral purity</a:t>
            </a:r>
          </a:p>
          <a:p>
            <a:r>
              <a:rPr lang="en-US" dirty="0" smtClean="0"/>
              <a:t>Pastors and religious leaders must teach sound doctrine</a:t>
            </a:r>
          </a:p>
          <a:p>
            <a:r>
              <a:rPr lang="en-US" dirty="0" smtClean="0"/>
              <a:t>Especially true for youth pastors</a:t>
            </a:r>
            <a:endParaRPr lang="en-US" dirty="0"/>
          </a:p>
          <a:p>
            <a:endParaRPr lang="en-US" dirty="0"/>
          </a:p>
        </p:txBody>
      </p:sp>
    </p:spTree>
    <p:extLst>
      <p:ext uri="{BB962C8B-B14F-4D97-AF65-F5344CB8AC3E}">
        <p14:creationId xmlns:p14="http://schemas.microsoft.com/office/powerpoint/2010/main" val="2158872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Adam Smith on Religion</a:t>
            </a:r>
            <a:endParaRPr lang="en-US" dirty="0"/>
          </a:p>
        </p:txBody>
      </p:sp>
      <p:sp>
        <p:nvSpPr>
          <p:cNvPr id="8" name="Content Placeholder 7"/>
          <p:cNvSpPr>
            <a:spLocks noGrp="1"/>
          </p:cNvSpPr>
          <p:nvPr>
            <p:ph idx="1"/>
          </p:nvPr>
        </p:nvSpPr>
        <p:spPr/>
        <p:txBody>
          <a:bodyPr>
            <a:normAutofit fontScale="77500" lnSpcReduction="20000"/>
          </a:bodyPr>
          <a:lstStyle/>
          <a:p>
            <a:r>
              <a:rPr lang="en-US" dirty="0"/>
              <a:t>The institutions for the instruction of people of all ages are chiefly those for religious instruction. This is a species of instruction of which the object is not so much to render the people good citizens in this world, as to prepare them for another and a better world in a life to come. The teachers of the doctrine which contains this instruction, in the same manner as other teachers, may either depend altogether for their subsistence upon the voluntary contributions of their hearers; or they may derive it from some other fund to which the law of their country may entitle them; such as a landed estate, a </a:t>
            </a:r>
            <a:r>
              <a:rPr lang="en-US" dirty="0" err="1"/>
              <a:t>tythe</a:t>
            </a:r>
            <a:r>
              <a:rPr lang="en-US" dirty="0"/>
              <a:t> or land tax, an established salary or stipend. Their exertion, their zeal and industry, are likely to be much greater in the former situation than in the latter.</a:t>
            </a:r>
          </a:p>
        </p:txBody>
      </p:sp>
    </p:spTree>
    <p:extLst>
      <p:ext uri="{BB962C8B-B14F-4D97-AF65-F5344CB8AC3E}">
        <p14:creationId xmlns:p14="http://schemas.microsoft.com/office/powerpoint/2010/main" val="4017421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 Laity</a:t>
            </a:r>
            <a:endParaRPr lang="en-US" b="1" dirty="0"/>
          </a:p>
        </p:txBody>
      </p:sp>
      <p:sp>
        <p:nvSpPr>
          <p:cNvPr id="3" name="Content Placeholder 2"/>
          <p:cNvSpPr>
            <a:spLocks noGrp="1"/>
          </p:cNvSpPr>
          <p:nvPr>
            <p:ph idx="1"/>
          </p:nvPr>
        </p:nvSpPr>
        <p:spPr/>
        <p:txBody>
          <a:bodyPr>
            <a:normAutofit/>
          </a:bodyPr>
          <a:lstStyle/>
          <a:p>
            <a:r>
              <a:rPr lang="en-US" dirty="0"/>
              <a:t>Truly committed believers are happier</a:t>
            </a:r>
          </a:p>
          <a:p>
            <a:r>
              <a:rPr lang="en-US" dirty="0" smtClean="0"/>
              <a:t>Truly committed believers live holy lives</a:t>
            </a:r>
          </a:p>
          <a:p>
            <a:r>
              <a:rPr lang="en-US" dirty="0" smtClean="0"/>
              <a:t>Truly committed believers adhere to sound doctrine</a:t>
            </a:r>
          </a:p>
          <a:p>
            <a:r>
              <a:rPr lang="en-US" dirty="0" smtClean="0"/>
              <a:t>Truly committed believers give</a:t>
            </a:r>
          </a:p>
          <a:p>
            <a:r>
              <a:rPr lang="en-US" dirty="0" smtClean="0"/>
              <a:t>Truly committed believers share their faith</a:t>
            </a:r>
          </a:p>
          <a:p>
            <a:r>
              <a:rPr lang="en-US" dirty="0" smtClean="0"/>
              <a:t>Truly committed believers will have stronger marriages and larger families</a:t>
            </a:r>
            <a:endParaRPr lang="en-US" dirty="0"/>
          </a:p>
        </p:txBody>
      </p:sp>
    </p:spTree>
    <p:extLst>
      <p:ext uri="{BB962C8B-B14F-4D97-AF65-F5344CB8AC3E}">
        <p14:creationId xmlns:p14="http://schemas.microsoft.com/office/powerpoint/2010/main" val="283428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Adam Smith on Religion</a:t>
            </a:r>
            <a:endParaRPr lang="en-US" dirty="0"/>
          </a:p>
        </p:txBody>
      </p:sp>
      <p:sp>
        <p:nvSpPr>
          <p:cNvPr id="8" name="Content Placeholder 7"/>
          <p:cNvSpPr>
            <a:spLocks noGrp="1"/>
          </p:cNvSpPr>
          <p:nvPr>
            <p:ph idx="1"/>
          </p:nvPr>
        </p:nvSpPr>
        <p:spPr/>
        <p:txBody>
          <a:bodyPr>
            <a:normAutofit fontScale="92500" lnSpcReduction="10000"/>
          </a:bodyPr>
          <a:lstStyle/>
          <a:p>
            <a:r>
              <a:rPr lang="en-US" dirty="0"/>
              <a:t>The clergy of an established and well-endowed religion frequently become men of learning and elegance, who possess all the virtues of gentlemen, or which can recommend them to the esteem of gentlemen; but they are apt gradually to lose the qualities, both good and bad, which gave them authority and influence with the inferior ranks of people, and which had perhaps been the original causes of the success and establishment of their religion. </a:t>
            </a:r>
          </a:p>
        </p:txBody>
      </p:sp>
    </p:spTree>
    <p:extLst>
      <p:ext uri="{BB962C8B-B14F-4D97-AF65-F5344CB8AC3E}">
        <p14:creationId xmlns:p14="http://schemas.microsoft.com/office/powerpoint/2010/main" val="3859555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Adam Smith on Religion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Such a clergy, upon such an emergency, have commonly no other resource than to call upon the civil magistrate to persecute, destroy, or drive out their adversaries, as disturbers of the public peace. It was thus that the Roman catholic clergy called upon the civil magistrate to persecute the protestants; and the church of England, to persecute the dissenters; and that in general every religious sect, when it has once enjoyed for a century or two the security of a legal establishment, has found itself incapable of making any </a:t>
            </a:r>
          </a:p>
          <a:p>
            <a:endParaRPr lang="en-US" dirty="0"/>
          </a:p>
        </p:txBody>
      </p:sp>
    </p:spTree>
    <p:extLst>
      <p:ext uri="{BB962C8B-B14F-4D97-AF65-F5344CB8AC3E}">
        <p14:creationId xmlns:p14="http://schemas.microsoft.com/office/powerpoint/2010/main" val="168944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Adam Smith On Religion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Clergymen work harder when they are paid by their congregation</a:t>
            </a:r>
          </a:p>
          <a:p>
            <a:r>
              <a:rPr lang="en-US" dirty="0" smtClean="0"/>
              <a:t>Clergymen </a:t>
            </a:r>
            <a:r>
              <a:rPr lang="en-US" dirty="0"/>
              <a:t>will act </a:t>
            </a:r>
            <a:r>
              <a:rPr lang="en-US" dirty="0" smtClean="0"/>
              <a:t>rationally and will attempt to maximize their utility</a:t>
            </a:r>
          </a:p>
          <a:p>
            <a:r>
              <a:rPr lang="en-US" dirty="0" smtClean="0"/>
              <a:t>Churches </a:t>
            </a:r>
            <a:r>
              <a:rPr lang="en-US" dirty="0"/>
              <a:t>can be viewed as </a:t>
            </a:r>
            <a:r>
              <a:rPr lang="en-US" dirty="0" smtClean="0"/>
              <a:t>firms and they participate in a religious market structure</a:t>
            </a:r>
          </a:p>
          <a:p>
            <a:r>
              <a:rPr lang="en-US" dirty="0" smtClean="0"/>
              <a:t>Clergymen desire monopoly and will seek the aid of politicians to get it.</a:t>
            </a:r>
          </a:p>
          <a:p>
            <a:r>
              <a:rPr lang="en-US" dirty="0" smtClean="0"/>
              <a:t>With religious monopoly clergymen become lazy and immoral</a:t>
            </a:r>
            <a:endParaRPr lang="en-US" dirty="0"/>
          </a:p>
        </p:txBody>
      </p:sp>
    </p:spTree>
    <p:extLst>
      <p:ext uri="{BB962C8B-B14F-4D97-AF65-F5344CB8AC3E}">
        <p14:creationId xmlns:p14="http://schemas.microsoft.com/office/powerpoint/2010/main" val="2556505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Factors of Production</a:t>
            </a:r>
            <a:endParaRPr lang="en-US" b="1" dirty="0"/>
          </a:p>
        </p:txBody>
      </p:sp>
      <p:sp>
        <p:nvSpPr>
          <p:cNvPr id="5" name="Text Placeholder 4"/>
          <p:cNvSpPr>
            <a:spLocks noGrp="1"/>
          </p:cNvSpPr>
          <p:nvPr>
            <p:ph type="body" idx="1"/>
          </p:nvPr>
        </p:nvSpPr>
        <p:spPr/>
        <p:txBody>
          <a:bodyPr/>
          <a:lstStyle/>
          <a:p>
            <a:pPr algn="ctr"/>
            <a:r>
              <a:rPr lang="en-US" dirty="0" smtClean="0"/>
              <a:t>Religious Capital</a:t>
            </a:r>
            <a:endParaRPr lang="en-US" dirty="0"/>
          </a:p>
        </p:txBody>
      </p:sp>
      <p:sp>
        <p:nvSpPr>
          <p:cNvPr id="6" name="Content Placeholder 5"/>
          <p:cNvSpPr>
            <a:spLocks noGrp="1"/>
          </p:cNvSpPr>
          <p:nvPr>
            <p:ph sz="half" idx="2"/>
          </p:nvPr>
        </p:nvSpPr>
        <p:spPr/>
        <p:txBody>
          <a:bodyPr/>
          <a:lstStyle/>
          <a:p>
            <a:r>
              <a:rPr lang="en-US" dirty="0" smtClean="0"/>
              <a:t>Tithes</a:t>
            </a:r>
          </a:p>
          <a:p>
            <a:r>
              <a:rPr lang="en-US" dirty="0" smtClean="0"/>
              <a:t>Gifts</a:t>
            </a:r>
          </a:p>
          <a:p>
            <a:r>
              <a:rPr lang="en-US" dirty="0" smtClean="0"/>
              <a:t>Offerings</a:t>
            </a:r>
          </a:p>
          <a:p>
            <a:r>
              <a:rPr lang="en-US" dirty="0" smtClean="0"/>
              <a:t>Buildings</a:t>
            </a:r>
          </a:p>
          <a:p>
            <a:r>
              <a:rPr lang="en-US" dirty="0" smtClean="0"/>
              <a:t>Equipment</a:t>
            </a:r>
            <a:endParaRPr lang="en-US" dirty="0"/>
          </a:p>
        </p:txBody>
      </p:sp>
      <p:sp>
        <p:nvSpPr>
          <p:cNvPr id="7" name="Text Placeholder 6"/>
          <p:cNvSpPr>
            <a:spLocks noGrp="1"/>
          </p:cNvSpPr>
          <p:nvPr>
            <p:ph type="body" sz="quarter" idx="3"/>
          </p:nvPr>
        </p:nvSpPr>
        <p:spPr/>
        <p:txBody>
          <a:bodyPr/>
          <a:lstStyle/>
          <a:p>
            <a:pPr algn="ctr"/>
            <a:r>
              <a:rPr lang="en-US" dirty="0" smtClean="0"/>
              <a:t>Religious Labor</a:t>
            </a:r>
            <a:endParaRPr lang="en-US" dirty="0"/>
          </a:p>
        </p:txBody>
      </p:sp>
      <p:sp>
        <p:nvSpPr>
          <p:cNvPr id="8" name="Content Placeholder 7"/>
          <p:cNvSpPr>
            <a:spLocks noGrp="1"/>
          </p:cNvSpPr>
          <p:nvPr>
            <p:ph sz="quarter" idx="4"/>
          </p:nvPr>
        </p:nvSpPr>
        <p:spPr/>
        <p:txBody>
          <a:bodyPr/>
          <a:lstStyle/>
          <a:p>
            <a:r>
              <a:rPr lang="en-US" dirty="0" smtClean="0"/>
              <a:t>Church staff</a:t>
            </a:r>
          </a:p>
          <a:p>
            <a:r>
              <a:rPr lang="en-US" dirty="0" smtClean="0"/>
              <a:t>Church members/ workers</a:t>
            </a:r>
            <a:endParaRPr lang="en-US" dirty="0"/>
          </a:p>
        </p:txBody>
      </p:sp>
    </p:spTree>
    <p:extLst>
      <p:ext uri="{BB962C8B-B14F-4D97-AF65-F5344CB8AC3E}">
        <p14:creationId xmlns:p14="http://schemas.microsoft.com/office/powerpoint/2010/main" val="4137340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Religious Products</a:t>
            </a:r>
            <a:endParaRPr lang="en-US" b="1" dirty="0"/>
          </a:p>
        </p:txBody>
      </p:sp>
      <p:sp>
        <p:nvSpPr>
          <p:cNvPr id="7" name="Content Placeholder 6"/>
          <p:cNvSpPr>
            <a:spLocks noGrp="1"/>
          </p:cNvSpPr>
          <p:nvPr>
            <p:ph idx="1"/>
          </p:nvPr>
        </p:nvSpPr>
        <p:spPr/>
        <p:txBody>
          <a:bodyPr>
            <a:normAutofit fontScale="92500" lnSpcReduction="10000"/>
          </a:bodyPr>
          <a:lstStyle/>
          <a:p>
            <a:r>
              <a:rPr lang="en-US" b="1" dirty="0" smtClean="0"/>
              <a:t>Churches should produce:</a:t>
            </a:r>
          </a:p>
          <a:p>
            <a:pPr lvl="1"/>
            <a:r>
              <a:rPr lang="en-US" dirty="0" smtClean="0"/>
              <a:t>new converts</a:t>
            </a:r>
          </a:p>
          <a:p>
            <a:pPr lvl="1"/>
            <a:r>
              <a:rPr lang="en-US" dirty="0" smtClean="0"/>
              <a:t>New churches</a:t>
            </a:r>
          </a:p>
          <a:p>
            <a:r>
              <a:rPr lang="en-US" b="1" dirty="0" smtClean="0"/>
              <a:t>Spillover effects: </a:t>
            </a:r>
          </a:p>
          <a:p>
            <a:pPr lvl="1"/>
            <a:r>
              <a:rPr lang="en-US" b="1" dirty="0" smtClean="0"/>
              <a:t>Positive externalities</a:t>
            </a:r>
          </a:p>
          <a:p>
            <a:pPr lvl="1"/>
            <a:r>
              <a:rPr lang="en-US" dirty="0"/>
              <a:t>Moral effect on the community</a:t>
            </a:r>
          </a:p>
          <a:p>
            <a:pPr lvl="1"/>
            <a:r>
              <a:rPr lang="en-US" dirty="0"/>
              <a:t>Helping the poor</a:t>
            </a:r>
          </a:p>
          <a:p>
            <a:pPr lvl="1"/>
            <a:r>
              <a:rPr lang="en-US" dirty="0"/>
              <a:t>Help in emergencies</a:t>
            </a:r>
          </a:p>
          <a:p>
            <a:pPr lvl="1"/>
            <a:r>
              <a:rPr lang="en-US" b="1" dirty="0" smtClean="0"/>
              <a:t>Negative externalities</a:t>
            </a:r>
          </a:p>
          <a:p>
            <a:pPr lvl="2"/>
            <a:r>
              <a:rPr lang="en-US" dirty="0" smtClean="0"/>
              <a:t>Religious conflict or low economic growth</a:t>
            </a:r>
          </a:p>
        </p:txBody>
      </p:sp>
    </p:spTree>
    <p:extLst>
      <p:ext uri="{BB962C8B-B14F-4D97-AF65-F5344CB8AC3E}">
        <p14:creationId xmlns:p14="http://schemas.microsoft.com/office/powerpoint/2010/main" val="4098005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2125</TotalTime>
  <Words>2167</Words>
  <Application>Microsoft Office PowerPoint</Application>
  <PresentationFormat>On-screen Show (4:3)</PresentationFormat>
  <Paragraphs>205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Craig Vincent mitchell, PhD Associate Professor of Christian Ethics Southwestern Baptist theological Seminary</vt:lpstr>
      <vt:lpstr>Adam Smith on Religion</vt:lpstr>
      <vt:lpstr>Adam Smith on Religion</vt:lpstr>
      <vt:lpstr>Adam Smith on Religion</vt:lpstr>
      <vt:lpstr>Adam Smith on Religion</vt:lpstr>
      <vt:lpstr>Adam Smith On Religion</vt:lpstr>
      <vt:lpstr>Factors of Production</vt:lpstr>
      <vt:lpstr>Religious Products</vt:lpstr>
      <vt:lpstr>The Microeconomic Circular Flow</vt:lpstr>
      <vt:lpstr>Market Structure</vt:lpstr>
      <vt:lpstr>Religious Market Structure</vt:lpstr>
      <vt:lpstr>Religious Market Structure</vt:lpstr>
      <vt:lpstr>Religious Market Structure</vt:lpstr>
      <vt:lpstr>Religious Market Structure</vt:lpstr>
      <vt:lpstr>Economics of Religion Rodney Stark, PhD  Professor at Baylor University. </vt:lpstr>
      <vt:lpstr>Economics of Religion Laurence Iannaccone, PhD  Professor at George Mason University. </vt:lpstr>
      <vt:lpstr>Economics of Religion  vs. Religious Economics</vt:lpstr>
      <vt:lpstr>International Economics of Religion</vt:lpstr>
      <vt:lpstr>International Economics of Religion</vt:lpstr>
      <vt:lpstr>Barro and McCleary: Religion and Political Economy in an International Panel, 2002.</vt:lpstr>
      <vt:lpstr>Barro and McCleary:  Religion and Political Economy in an International Panel, 2002.</vt:lpstr>
      <vt:lpstr>Barro and McCleary:  Religion and Economic Growth, 2003</vt:lpstr>
      <vt:lpstr>Barro and McCleary:  Religion and Economic Growth, 2003. </vt:lpstr>
      <vt:lpstr>Barro and McCleary:  International Determinants of Relgiosity, 2003. </vt:lpstr>
      <vt:lpstr>The Church and Society</vt:lpstr>
      <vt:lpstr>The Church and Society</vt:lpstr>
      <vt:lpstr>The Church and Society</vt:lpstr>
      <vt:lpstr>The Church and Society</vt:lpstr>
      <vt:lpstr>The Church and Society</vt:lpstr>
      <vt:lpstr>The Religious Individual</vt:lpstr>
      <vt:lpstr>The Religious Individual</vt:lpstr>
      <vt:lpstr>Religious Market Structure in America</vt:lpstr>
      <vt:lpstr>Religious Market Structure in America</vt:lpstr>
      <vt:lpstr>Religious Market Structure in America</vt:lpstr>
      <vt:lpstr>Religious Market Structure in America</vt:lpstr>
      <vt:lpstr>Religious Market Structure in America</vt:lpstr>
      <vt:lpstr>Conclusions: The Church</vt:lpstr>
      <vt:lpstr>Conclusions: Pastors</vt:lpstr>
      <vt:lpstr>Conclusions: Laity</vt:lpstr>
    </vt:vector>
  </TitlesOfParts>
  <Company>SWBTS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cmitchell</dc:creator>
  <cp:lastModifiedBy>Mitchell, Craig</cp:lastModifiedBy>
  <cp:revision>88</cp:revision>
  <dcterms:created xsi:type="dcterms:W3CDTF">2012-10-30T18:26:44Z</dcterms:created>
  <dcterms:modified xsi:type="dcterms:W3CDTF">2013-03-27T14:00:42Z</dcterms:modified>
</cp:coreProperties>
</file>