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64" r:id="rId4"/>
    <p:sldId id="259" r:id="rId5"/>
    <p:sldId id="260" r:id="rId6"/>
    <p:sldId id="261" r:id="rId7"/>
    <p:sldId id="262" r:id="rId8"/>
    <p:sldId id="286" r:id="rId9"/>
    <p:sldId id="287" r:id="rId10"/>
    <p:sldId id="288" r:id="rId11"/>
    <p:sldId id="289" r:id="rId12"/>
    <p:sldId id="291" r:id="rId13"/>
    <p:sldId id="292" r:id="rId14"/>
    <p:sldId id="293" r:id="rId15"/>
    <p:sldId id="263" r:id="rId16"/>
    <p:sldId id="265" r:id="rId17"/>
    <p:sldId id="266" r:id="rId18"/>
    <p:sldId id="267" r:id="rId19"/>
    <p:sldId id="269" r:id="rId20"/>
    <p:sldId id="268" r:id="rId21"/>
    <p:sldId id="294" r:id="rId22"/>
    <p:sldId id="295" r:id="rId23"/>
    <p:sldId id="296" r:id="rId24"/>
    <p:sldId id="297" r:id="rId25"/>
    <p:sldId id="278" r:id="rId26"/>
    <p:sldId id="270" r:id="rId27"/>
    <p:sldId id="275" r:id="rId28"/>
    <p:sldId id="279" r:id="rId29"/>
    <p:sldId id="333" r:id="rId30"/>
    <p:sldId id="273" r:id="rId31"/>
    <p:sldId id="276" r:id="rId32"/>
    <p:sldId id="298" r:id="rId33"/>
    <p:sldId id="281" r:id="rId34"/>
    <p:sldId id="283" r:id="rId35"/>
    <p:sldId id="290" r:id="rId36"/>
    <p:sldId id="284" r:id="rId37"/>
    <p:sldId id="33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79"/>
    <p:restoredTop sz="94038"/>
  </p:normalViewPr>
  <p:slideViewPr>
    <p:cSldViewPr snapToGrid="0">
      <p:cViewPr varScale="1">
        <p:scale>
          <a:sx n="75" d="100"/>
          <a:sy n="75" d="100"/>
        </p:scale>
        <p:origin x="184"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C8BFF-F949-6548-95ED-9BB42D6282DE}" type="datetimeFigureOut">
              <a:rPr lang="en-US" smtClean="0"/>
              <a:t>4/10/24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D395D-65DB-C048-97FA-344F7E458719}" type="slidenum">
              <a:rPr lang="en-US" smtClean="0"/>
              <a:t>‹#›</a:t>
            </a:fld>
            <a:endParaRPr lang="en-US"/>
          </a:p>
        </p:txBody>
      </p:sp>
    </p:spTree>
    <p:extLst>
      <p:ext uri="{BB962C8B-B14F-4D97-AF65-F5344CB8AC3E}">
        <p14:creationId xmlns:p14="http://schemas.microsoft.com/office/powerpoint/2010/main" val="3179868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medium.com</a:t>
            </a:r>
            <a:r>
              <a:rPr lang="en-US" dirty="0"/>
              <a:t>/@</a:t>
            </a:r>
            <a:r>
              <a:rPr lang="en-US" dirty="0" err="1"/>
              <a:t>amykwilson</a:t>
            </a:r>
            <a:r>
              <a:rPr lang="en-US" dirty="0"/>
              <a:t>/weird-and-wonderful-creatures-of-the-deep-sea-66826a3ae5e4</a:t>
            </a:r>
          </a:p>
        </p:txBody>
      </p:sp>
      <p:sp>
        <p:nvSpPr>
          <p:cNvPr id="4" name="Slide Number Placeholder 3"/>
          <p:cNvSpPr>
            <a:spLocks noGrp="1"/>
          </p:cNvSpPr>
          <p:nvPr>
            <p:ph type="sldNum" sz="quarter" idx="5"/>
          </p:nvPr>
        </p:nvSpPr>
        <p:spPr/>
        <p:txBody>
          <a:bodyPr/>
          <a:lstStyle/>
          <a:p>
            <a:fld id="{47CD395D-65DB-C048-97FA-344F7E458719}" type="slidenum">
              <a:rPr lang="en-US" smtClean="0"/>
              <a:t>1</a:t>
            </a:fld>
            <a:endParaRPr lang="en-US"/>
          </a:p>
        </p:txBody>
      </p:sp>
    </p:spTree>
    <p:extLst>
      <p:ext uri="{BB962C8B-B14F-4D97-AF65-F5344CB8AC3E}">
        <p14:creationId xmlns:p14="http://schemas.microsoft.com/office/powerpoint/2010/main" val="163843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Schmidt Institute</a:t>
            </a:r>
          </a:p>
          <a:p>
            <a:endParaRPr lang="en-US" dirty="0"/>
          </a:p>
        </p:txBody>
      </p:sp>
      <p:sp>
        <p:nvSpPr>
          <p:cNvPr id="4" name="Slide Number Placeholder 3"/>
          <p:cNvSpPr>
            <a:spLocks noGrp="1"/>
          </p:cNvSpPr>
          <p:nvPr>
            <p:ph type="sldNum" sz="quarter" idx="5"/>
          </p:nvPr>
        </p:nvSpPr>
        <p:spPr/>
        <p:txBody>
          <a:bodyPr/>
          <a:lstStyle/>
          <a:p>
            <a:fld id="{47CD395D-65DB-C048-97FA-344F7E458719}" type="slidenum">
              <a:rPr lang="en-US" smtClean="0"/>
              <a:t>12</a:t>
            </a:fld>
            <a:endParaRPr lang="en-US"/>
          </a:p>
        </p:txBody>
      </p:sp>
    </p:spTree>
    <p:extLst>
      <p:ext uri="{BB962C8B-B14F-4D97-AF65-F5344CB8AC3E}">
        <p14:creationId xmlns:p14="http://schemas.microsoft.com/office/powerpoint/2010/main" val="2005951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Schmidt Institute</a:t>
            </a:r>
          </a:p>
          <a:p>
            <a:endParaRPr lang="en-US" dirty="0"/>
          </a:p>
        </p:txBody>
      </p:sp>
      <p:sp>
        <p:nvSpPr>
          <p:cNvPr id="4" name="Slide Number Placeholder 3"/>
          <p:cNvSpPr>
            <a:spLocks noGrp="1"/>
          </p:cNvSpPr>
          <p:nvPr>
            <p:ph type="sldNum" sz="quarter" idx="5"/>
          </p:nvPr>
        </p:nvSpPr>
        <p:spPr/>
        <p:txBody>
          <a:bodyPr/>
          <a:lstStyle/>
          <a:p>
            <a:fld id="{47CD395D-65DB-C048-97FA-344F7E458719}" type="slidenum">
              <a:rPr lang="en-US" smtClean="0"/>
              <a:t>13</a:t>
            </a:fld>
            <a:endParaRPr lang="en-US"/>
          </a:p>
        </p:txBody>
      </p:sp>
    </p:spTree>
    <p:extLst>
      <p:ext uri="{BB962C8B-B14F-4D97-AF65-F5344CB8AC3E}">
        <p14:creationId xmlns:p14="http://schemas.microsoft.com/office/powerpoint/2010/main" val="2997224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Schmidt Institute</a:t>
            </a:r>
          </a:p>
          <a:p>
            <a:endParaRPr lang="en-US" dirty="0"/>
          </a:p>
        </p:txBody>
      </p:sp>
      <p:sp>
        <p:nvSpPr>
          <p:cNvPr id="4" name="Slide Number Placeholder 3"/>
          <p:cNvSpPr>
            <a:spLocks noGrp="1"/>
          </p:cNvSpPr>
          <p:nvPr>
            <p:ph type="sldNum" sz="quarter" idx="5"/>
          </p:nvPr>
        </p:nvSpPr>
        <p:spPr/>
        <p:txBody>
          <a:bodyPr/>
          <a:lstStyle/>
          <a:p>
            <a:fld id="{47CD395D-65DB-C048-97FA-344F7E458719}" type="slidenum">
              <a:rPr lang="en-US" smtClean="0"/>
              <a:t>14</a:t>
            </a:fld>
            <a:endParaRPr lang="en-US"/>
          </a:p>
        </p:txBody>
      </p:sp>
    </p:spTree>
    <p:extLst>
      <p:ext uri="{BB962C8B-B14F-4D97-AF65-F5344CB8AC3E}">
        <p14:creationId xmlns:p14="http://schemas.microsoft.com/office/powerpoint/2010/main" val="1249259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schmidtocean.org</a:t>
            </a:r>
            <a:r>
              <a:rPr lang="en-US" dirty="0"/>
              <a:t>/wp-content/uploads/False-colour-bathymetry-image-of-Cape-Range-Canyon-and-Cloates-Canyon-see-Fig-53.jpg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Zhi</a:t>
            </a:r>
            <a:r>
              <a:rPr lang="en-US" dirty="0"/>
              <a:t> Huang, Scott L. Nichol, Peter T. Harris, M. Julian Caley, Classification of submarine canyons of the Australian continental margin, Marine Geology, Volume 357, 2014, Pages 362-383, ISSN 0025-3227, https://</a:t>
            </a:r>
            <a:r>
              <a:rPr lang="en-US" dirty="0" err="1"/>
              <a:t>doi.org</a:t>
            </a:r>
            <a:r>
              <a:rPr lang="en-US" dirty="0"/>
              <a:t>/10.1016/j.margeo.2014.07.007.</a:t>
            </a:r>
          </a:p>
          <a:p>
            <a:endParaRPr lang="en-US" dirty="0"/>
          </a:p>
        </p:txBody>
      </p:sp>
      <p:sp>
        <p:nvSpPr>
          <p:cNvPr id="4" name="Slide Number Placeholder 3"/>
          <p:cNvSpPr>
            <a:spLocks noGrp="1"/>
          </p:cNvSpPr>
          <p:nvPr>
            <p:ph type="sldNum" sz="quarter" idx="5"/>
          </p:nvPr>
        </p:nvSpPr>
        <p:spPr/>
        <p:txBody>
          <a:bodyPr/>
          <a:lstStyle/>
          <a:p>
            <a:fld id="{47CD395D-65DB-C048-97FA-344F7E458719}" type="slidenum">
              <a:rPr lang="en-US" smtClean="0"/>
              <a:t>15</a:t>
            </a:fld>
            <a:endParaRPr lang="en-US"/>
          </a:p>
        </p:txBody>
      </p:sp>
    </p:spTree>
    <p:extLst>
      <p:ext uri="{BB962C8B-B14F-4D97-AF65-F5344CB8AC3E}">
        <p14:creationId xmlns:p14="http://schemas.microsoft.com/office/powerpoint/2010/main" val="1999056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Zhi</a:t>
            </a:r>
            <a:r>
              <a:rPr lang="en-US" dirty="0"/>
              <a:t> Huang, Scott L. Nichol, Peter T. Harris, M. Julian Caley, Classification of submarine canyons of the Australian continental margin, Marine Geology, Volume 357, 2014, Pages 362-383, ISSN 0025-3227, https://</a:t>
            </a:r>
            <a:r>
              <a:rPr lang="en-US" dirty="0" err="1"/>
              <a:t>doi.org</a:t>
            </a:r>
            <a:r>
              <a:rPr lang="en-US" dirty="0"/>
              <a:t>/10.1016/j.margeo.2014.07.007.</a:t>
            </a:r>
          </a:p>
          <a:p>
            <a:endParaRPr lang="en-US" dirty="0"/>
          </a:p>
        </p:txBody>
      </p:sp>
      <p:sp>
        <p:nvSpPr>
          <p:cNvPr id="4" name="Slide Number Placeholder 3"/>
          <p:cNvSpPr>
            <a:spLocks noGrp="1"/>
          </p:cNvSpPr>
          <p:nvPr>
            <p:ph type="sldNum" sz="quarter" idx="5"/>
          </p:nvPr>
        </p:nvSpPr>
        <p:spPr/>
        <p:txBody>
          <a:bodyPr/>
          <a:lstStyle/>
          <a:p>
            <a:fld id="{47CD395D-65DB-C048-97FA-344F7E458719}" type="slidenum">
              <a:rPr lang="en-US" smtClean="0"/>
              <a:t>16</a:t>
            </a:fld>
            <a:endParaRPr lang="en-US"/>
          </a:p>
        </p:txBody>
      </p:sp>
    </p:spTree>
    <p:extLst>
      <p:ext uri="{BB962C8B-B14F-4D97-AF65-F5344CB8AC3E}">
        <p14:creationId xmlns:p14="http://schemas.microsoft.com/office/powerpoint/2010/main" val="129076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grgusyd.org</a:t>
            </a:r>
            <a:r>
              <a:rPr lang="en-US" dirty="0"/>
              <a:t>/2020/07/20/how-the-great-barrier-reef-sculpts-underwater-landscapes/</a:t>
            </a:r>
          </a:p>
        </p:txBody>
      </p:sp>
      <p:sp>
        <p:nvSpPr>
          <p:cNvPr id="4" name="Slide Number Placeholder 3"/>
          <p:cNvSpPr>
            <a:spLocks noGrp="1"/>
          </p:cNvSpPr>
          <p:nvPr>
            <p:ph type="sldNum" sz="quarter" idx="5"/>
          </p:nvPr>
        </p:nvSpPr>
        <p:spPr/>
        <p:txBody>
          <a:bodyPr/>
          <a:lstStyle/>
          <a:p>
            <a:fld id="{47CD395D-65DB-C048-97FA-344F7E458719}" type="slidenum">
              <a:rPr lang="en-US" smtClean="0"/>
              <a:t>18</a:t>
            </a:fld>
            <a:endParaRPr lang="en-US"/>
          </a:p>
        </p:txBody>
      </p:sp>
    </p:spTree>
    <p:extLst>
      <p:ext uri="{BB962C8B-B14F-4D97-AF65-F5344CB8AC3E}">
        <p14:creationId xmlns:p14="http://schemas.microsoft.com/office/powerpoint/2010/main" val="4058187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a:t>
            </a:r>
            <a:r>
              <a:rPr lang="en-US" dirty="0" err="1"/>
              <a:t>vkfTSlTnaBQ</a:t>
            </a:r>
            <a:endParaRPr lang="en-US" dirty="0"/>
          </a:p>
        </p:txBody>
      </p:sp>
      <p:sp>
        <p:nvSpPr>
          <p:cNvPr id="4" name="Slide Number Placeholder 3"/>
          <p:cNvSpPr>
            <a:spLocks noGrp="1"/>
          </p:cNvSpPr>
          <p:nvPr>
            <p:ph type="sldNum" sz="quarter" idx="5"/>
          </p:nvPr>
        </p:nvSpPr>
        <p:spPr/>
        <p:txBody>
          <a:bodyPr/>
          <a:lstStyle/>
          <a:p>
            <a:fld id="{47CD395D-65DB-C048-97FA-344F7E458719}" type="slidenum">
              <a:rPr lang="en-US" smtClean="0"/>
              <a:t>20</a:t>
            </a:fld>
            <a:endParaRPr lang="en-US"/>
          </a:p>
        </p:txBody>
      </p:sp>
    </p:spTree>
    <p:extLst>
      <p:ext uri="{BB962C8B-B14F-4D97-AF65-F5344CB8AC3E}">
        <p14:creationId xmlns:p14="http://schemas.microsoft.com/office/powerpoint/2010/main" val="3260370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www.insider.com</a:t>
            </a:r>
            <a:r>
              <a:rPr lang="en-US" dirty="0"/>
              <a:t>/strange-deep-sea-creatures-trivia-facts-2018-4</a:t>
            </a:r>
          </a:p>
        </p:txBody>
      </p:sp>
      <p:sp>
        <p:nvSpPr>
          <p:cNvPr id="4" name="Slide Number Placeholder 3"/>
          <p:cNvSpPr>
            <a:spLocks noGrp="1"/>
          </p:cNvSpPr>
          <p:nvPr>
            <p:ph type="sldNum" sz="quarter" idx="5"/>
          </p:nvPr>
        </p:nvSpPr>
        <p:spPr/>
        <p:txBody>
          <a:bodyPr/>
          <a:lstStyle/>
          <a:p>
            <a:fld id="{47CD395D-65DB-C048-97FA-344F7E458719}" type="slidenum">
              <a:rPr lang="en-US" smtClean="0"/>
              <a:t>21</a:t>
            </a:fld>
            <a:endParaRPr lang="en-US"/>
          </a:p>
        </p:txBody>
      </p:sp>
    </p:spTree>
    <p:extLst>
      <p:ext uri="{BB962C8B-B14F-4D97-AF65-F5344CB8AC3E}">
        <p14:creationId xmlns:p14="http://schemas.microsoft.com/office/powerpoint/2010/main" val="336223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www.independent.co.uk</a:t>
            </a:r>
            <a:r>
              <a:rPr lang="en-US" dirty="0"/>
              <a:t>/news/world/bizarre-sea-creatures-baby-dragon-b2087090.html</a:t>
            </a:r>
          </a:p>
        </p:txBody>
      </p:sp>
      <p:sp>
        <p:nvSpPr>
          <p:cNvPr id="4" name="Slide Number Placeholder 3"/>
          <p:cNvSpPr>
            <a:spLocks noGrp="1"/>
          </p:cNvSpPr>
          <p:nvPr>
            <p:ph type="sldNum" sz="quarter" idx="5"/>
          </p:nvPr>
        </p:nvSpPr>
        <p:spPr/>
        <p:txBody>
          <a:bodyPr/>
          <a:lstStyle/>
          <a:p>
            <a:fld id="{47CD395D-65DB-C048-97FA-344F7E458719}" type="slidenum">
              <a:rPr lang="en-US" smtClean="0"/>
              <a:t>22</a:t>
            </a:fld>
            <a:endParaRPr lang="en-US"/>
          </a:p>
        </p:txBody>
      </p:sp>
    </p:spTree>
    <p:extLst>
      <p:ext uri="{BB962C8B-B14F-4D97-AF65-F5344CB8AC3E}">
        <p14:creationId xmlns:p14="http://schemas.microsoft.com/office/powerpoint/2010/main" val="3528080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owlmanandy.com</a:t>
            </a:r>
            <a:r>
              <a:rPr lang="en-US" dirty="0"/>
              <a:t>/2020/09/29/spooky-sea-creatures/</a:t>
            </a:r>
          </a:p>
        </p:txBody>
      </p:sp>
      <p:sp>
        <p:nvSpPr>
          <p:cNvPr id="4" name="Slide Number Placeholder 3"/>
          <p:cNvSpPr>
            <a:spLocks noGrp="1"/>
          </p:cNvSpPr>
          <p:nvPr>
            <p:ph type="sldNum" sz="quarter" idx="5"/>
          </p:nvPr>
        </p:nvSpPr>
        <p:spPr/>
        <p:txBody>
          <a:bodyPr/>
          <a:lstStyle/>
          <a:p>
            <a:fld id="{47CD395D-65DB-C048-97FA-344F7E458719}" type="slidenum">
              <a:rPr lang="en-US" smtClean="0"/>
              <a:t>23</a:t>
            </a:fld>
            <a:endParaRPr lang="en-US"/>
          </a:p>
        </p:txBody>
      </p:sp>
    </p:spTree>
    <p:extLst>
      <p:ext uri="{BB962C8B-B14F-4D97-AF65-F5344CB8AC3E}">
        <p14:creationId xmlns:p14="http://schemas.microsoft.com/office/powerpoint/2010/main" val="273661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mapsontheweb.zoom-maps.com</a:t>
            </a:r>
            <a:r>
              <a:rPr lang="en-US" dirty="0"/>
              <a:t>/post/664689059746217984/the-bathymetry-of-the-pacific-ocean</a:t>
            </a:r>
          </a:p>
        </p:txBody>
      </p:sp>
      <p:sp>
        <p:nvSpPr>
          <p:cNvPr id="4" name="Slide Number Placeholder 3"/>
          <p:cNvSpPr>
            <a:spLocks noGrp="1"/>
          </p:cNvSpPr>
          <p:nvPr>
            <p:ph type="sldNum" sz="quarter" idx="5"/>
          </p:nvPr>
        </p:nvSpPr>
        <p:spPr/>
        <p:txBody>
          <a:bodyPr/>
          <a:lstStyle/>
          <a:p>
            <a:fld id="{47CD395D-65DB-C048-97FA-344F7E458719}" type="slidenum">
              <a:rPr lang="en-US" smtClean="0"/>
              <a:t>2</a:t>
            </a:fld>
            <a:endParaRPr lang="en-US"/>
          </a:p>
        </p:txBody>
      </p:sp>
    </p:spTree>
    <p:extLst>
      <p:ext uri="{BB962C8B-B14F-4D97-AF65-F5344CB8AC3E}">
        <p14:creationId xmlns:p14="http://schemas.microsoft.com/office/powerpoint/2010/main" val="889515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www.wired.com</a:t>
            </a:r>
            <a:r>
              <a:rPr lang="en-US" dirty="0"/>
              <a:t>/2014/06/the-creature-feature-10-fun-facts-about-sea-pigs/</a:t>
            </a:r>
          </a:p>
        </p:txBody>
      </p:sp>
      <p:sp>
        <p:nvSpPr>
          <p:cNvPr id="4" name="Slide Number Placeholder 3"/>
          <p:cNvSpPr>
            <a:spLocks noGrp="1"/>
          </p:cNvSpPr>
          <p:nvPr>
            <p:ph type="sldNum" sz="quarter" idx="5"/>
          </p:nvPr>
        </p:nvSpPr>
        <p:spPr/>
        <p:txBody>
          <a:bodyPr/>
          <a:lstStyle/>
          <a:p>
            <a:fld id="{47CD395D-65DB-C048-97FA-344F7E458719}" type="slidenum">
              <a:rPr lang="en-US" smtClean="0"/>
              <a:t>24</a:t>
            </a:fld>
            <a:endParaRPr lang="en-US"/>
          </a:p>
        </p:txBody>
      </p:sp>
    </p:spTree>
    <p:extLst>
      <p:ext uri="{BB962C8B-B14F-4D97-AF65-F5344CB8AC3E}">
        <p14:creationId xmlns:p14="http://schemas.microsoft.com/office/powerpoint/2010/main" val="2396244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geographical.co.uk</a:t>
            </a:r>
            <a:r>
              <a:rPr lang="en-US" dirty="0"/>
              <a:t>/science-environment/geo-explainer-exploring-the-</a:t>
            </a:r>
            <a:r>
              <a:rPr lang="en-US" dirty="0" err="1"/>
              <a:t>mariana</a:t>
            </a:r>
            <a:r>
              <a:rPr lang="en-US" dirty="0"/>
              <a:t>-trench</a:t>
            </a:r>
          </a:p>
        </p:txBody>
      </p:sp>
      <p:sp>
        <p:nvSpPr>
          <p:cNvPr id="4" name="Slide Number Placeholder 3"/>
          <p:cNvSpPr>
            <a:spLocks noGrp="1"/>
          </p:cNvSpPr>
          <p:nvPr>
            <p:ph type="sldNum" sz="quarter" idx="5"/>
          </p:nvPr>
        </p:nvSpPr>
        <p:spPr/>
        <p:txBody>
          <a:bodyPr/>
          <a:lstStyle/>
          <a:p>
            <a:fld id="{47CD395D-65DB-C048-97FA-344F7E458719}" type="slidenum">
              <a:rPr lang="en-US" smtClean="0"/>
              <a:t>26</a:t>
            </a:fld>
            <a:endParaRPr lang="en-US"/>
          </a:p>
        </p:txBody>
      </p:sp>
    </p:spTree>
    <p:extLst>
      <p:ext uri="{BB962C8B-B14F-4D97-AF65-F5344CB8AC3E}">
        <p14:creationId xmlns:p14="http://schemas.microsoft.com/office/powerpoint/2010/main" val="560790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wikapedia</a:t>
            </a:r>
            <a:endParaRPr lang="en-US" dirty="0"/>
          </a:p>
        </p:txBody>
      </p:sp>
      <p:sp>
        <p:nvSpPr>
          <p:cNvPr id="4" name="Slide Number Placeholder 3"/>
          <p:cNvSpPr>
            <a:spLocks noGrp="1"/>
          </p:cNvSpPr>
          <p:nvPr>
            <p:ph type="sldNum" sz="quarter" idx="5"/>
          </p:nvPr>
        </p:nvSpPr>
        <p:spPr/>
        <p:txBody>
          <a:bodyPr/>
          <a:lstStyle/>
          <a:p>
            <a:fld id="{47CD395D-65DB-C048-97FA-344F7E458719}" type="slidenum">
              <a:rPr lang="en-US" smtClean="0"/>
              <a:t>27</a:t>
            </a:fld>
            <a:endParaRPr lang="en-US"/>
          </a:p>
        </p:txBody>
      </p:sp>
    </p:spTree>
    <p:extLst>
      <p:ext uri="{BB962C8B-B14F-4D97-AF65-F5344CB8AC3E}">
        <p14:creationId xmlns:p14="http://schemas.microsoft.com/office/powerpoint/2010/main" val="1145446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www.researchgate.net</a:t>
            </a:r>
            <a:r>
              <a:rPr lang="en-US" dirty="0"/>
              <a:t>/figure/A-representation-of-a-seamount-community-showing-potential-currents-and-how-dispersal_fig9_340584052</a:t>
            </a:r>
          </a:p>
        </p:txBody>
      </p:sp>
      <p:sp>
        <p:nvSpPr>
          <p:cNvPr id="4" name="Slide Number Placeholder 3"/>
          <p:cNvSpPr>
            <a:spLocks noGrp="1"/>
          </p:cNvSpPr>
          <p:nvPr>
            <p:ph type="sldNum" sz="quarter" idx="5"/>
          </p:nvPr>
        </p:nvSpPr>
        <p:spPr/>
        <p:txBody>
          <a:bodyPr/>
          <a:lstStyle/>
          <a:p>
            <a:fld id="{47CD395D-65DB-C048-97FA-344F7E458719}" type="slidenum">
              <a:rPr lang="en-US" smtClean="0"/>
              <a:t>28</a:t>
            </a:fld>
            <a:endParaRPr lang="en-US"/>
          </a:p>
        </p:txBody>
      </p:sp>
    </p:spTree>
    <p:extLst>
      <p:ext uri="{BB962C8B-B14F-4D97-AF65-F5344CB8AC3E}">
        <p14:creationId xmlns:p14="http://schemas.microsoft.com/office/powerpoint/2010/main" val="86018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111111"/>
                </a:solidFill>
                <a:effectLst/>
                <a:latin typeface="Roboto" panose="02000000000000000000" pitchFamily="2" charset="0"/>
              </a:rPr>
              <a:t>Illustration of the three-dimensional structure of deep-sea ecosystems. The figure includes both the benthic component (seafloor) and the pelagic component (water column), with an example of the diversity of various planktonic components across depths and some life cycles and </a:t>
            </a:r>
            <a:r>
              <a:rPr lang="en-AU" b="0" i="0" dirty="0" err="1">
                <a:solidFill>
                  <a:srgbClr val="111111"/>
                </a:solidFill>
                <a:effectLst/>
                <a:latin typeface="Roboto" panose="02000000000000000000" pitchFamily="2" charset="0"/>
              </a:rPr>
              <a:t>behavioral</a:t>
            </a:r>
            <a:r>
              <a:rPr lang="en-AU" b="0" i="0" dirty="0">
                <a:solidFill>
                  <a:srgbClr val="111111"/>
                </a:solidFill>
                <a:effectLst/>
                <a:latin typeface="Roboto" panose="02000000000000000000" pitchFamily="2" charset="0"/>
              </a:rPr>
              <a:t> aspects. The mesopelagic deep ocean (also called the twilight zone) is generally defined as the part of the water column between 200 m and ca. 1,000 m depth. The upper limit coincides with the maximum depth of seasonal variability in temperature, the seasonal thermocline, and the penetration of sunlight sufficient to support photosynthesis. Between 200 to 1,000 m depth, light can penetrate and influence the nictemeral cycle of many planktonic and benthic species. Below 1,000 m begins the entirely dark portion of the oceans. The zones beneath the mesopelagic (see Glossary of terms), which are the bathypelagic and abyssopelagic zones, comprise nearly 75% of the volume of the oceans and are generally less influenced by the seafloor and its ecological communities. Light, chemical, and physical clines are barriers to marine species across depths; the photic cline, thermocline and the halocline can limit the photosynthetic production and export of primary production, and hamper the biological exchange among specific classes of organisms.</a:t>
            </a:r>
          </a:p>
          <a:p>
            <a:pPr algn="l"/>
            <a:r>
              <a:rPr lang="en-AU" b="0" i="0" dirty="0">
                <a:solidFill>
                  <a:srgbClr val="111111"/>
                </a:solidFill>
                <a:effectLst/>
                <a:latin typeface="Roboto" panose="02000000000000000000" pitchFamily="2" charset="0"/>
              </a:rPr>
              <a:t>https://</a:t>
            </a:r>
            <a:r>
              <a:rPr lang="en-AU" b="0" i="0" dirty="0" err="1">
                <a:solidFill>
                  <a:srgbClr val="111111"/>
                </a:solidFill>
                <a:effectLst/>
                <a:latin typeface="Roboto" panose="02000000000000000000" pitchFamily="2" charset="0"/>
              </a:rPr>
              <a:t>www.researchgate.net</a:t>
            </a:r>
            <a:r>
              <a:rPr lang="en-AU" b="0" i="0" dirty="0">
                <a:solidFill>
                  <a:srgbClr val="111111"/>
                </a:solidFill>
                <a:effectLst/>
                <a:latin typeface="Roboto" panose="02000000000000000000" pitchFamily="2" charset="0"/>
              </a:rPr>
              <a:t>/figure/llustration-of-the-three-dimensional-structure-of-deep-sea-ecosystems-The-figure_fig3_319414901</a:t>
            </a:r>
          </a:p>
        </p:txBody>
      </p:sp>
      <p:sp>
        <p:nvSpPr>
          <p:cNvPr id="4" name="Slide Number Placeholder 3"/>
          <p:cNvSpPr>
            <a:spLocks noGrp="1"/>
          </p:cNvSpPr>
          <p:nvPr>
            <p:ph type="sldNum" sz="quarter" idx="5"/>
          </p:nvPr>
        </p:nvSpPr>
        <p:spPr/>
        <p:txBody>
          <a:bodyPr/>
          <a:lstStyle/>
          <a:p>
            <a:fld id="{1E9A60AA-0504-9D43-9C67-9C1121590EC0}" type="slidenum">
              <a:rPr lang="en-US" smtClean="0"/>
              <a:t>29</a:t>
            </a:fld>
            <a:endParaRPr lang="en-US"/>
          </a:p>
        </p:txBody>
      </p:sp>
    </p:spTree>
    <p:extLst>
      <p:ext uri="{BB962C8B-B14F-4D97-AF65-F5344CB8AC3E}">
        <p14:creationId xmlns:p14="http://schemas.microsoft.com/office/powerpoint/2010/main" val="4019872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jupiterfoundation.org</a:t>
            </a:r>
            <a:r>
              <a:rPr lang="en-US" dirty="0"/>
              <a:t>/current/2018/3/7/mountains-in-the-deep-sea</a:t>
            </a:r>
          </a:p>
        </p:txBody>
      </p:sp>
      <p:sp>
        <p:nvSpPr>
          <p:cNvPr id="4" name="Slide Number Placeholder 3"/>
          <p:cNvSpPr>
            <a:spLocks noGrp="1"/>
          </p:cNvSpPr>
          <p:nvPr>
            <p:ph type="sldNum" sz="quarter" idx="5"/>
          </p:nvPr>
        </p:nvSpPr>
        <p:spPr/>
        <p:txBody>
          <a:bodyPr/>
          <a:lstStyle/>
          <a:p>
            <a:fld id="{47CD395D-65DB-C048-97FA-344F7E458719}" type="slidenum">
              <a:rPr lang="en-US" smtClean="0"/>
              <a:t>30</a:t>
            </a:fld>
            <a:endParaRPr lang="en-US"/>
          </a:p>
        </p:txBody>
      </p:sp>
    </p:spTree>
    <p:extLst>
      <p:ext uri="{BB962C8B-B14F-4D97-AF65-F5344CB8AC3E}">
        <p14:creationId xmlns:p14="http://schemas.microsoft.com/office/powerpoint/2010/main" val="2769428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=rpqc6tlKSgk&amp;t=191s</a:t>
            </a:r>
          </a:p>
        </p:txBody>
      </p:sp>
      <p:sp>
        <p:nvSpPr>
          <p:cNvPr id="4" name="Slide Number Placeholder 3"/>
          <p:cNvSpPr>
            <a:spLocks noGrp="1"/>
          </p:cNvSpPr>
          <p:nvPr>
            <p:ph type="sldNum" sz="quarter" idx="5"/>
          </p:nvPr>
        </p:nvSpPr>
        <p:spPr/>
        <p:txBody>
          <a:bodyPr/>
          <a:lstStyle/>
          <a:p>
            <a:fld id="{47CD395D-65DB-C048-97FA-344F7E458719}" type="slidenum">
              <a:rPr lang="en-US" smtClean="0"/>
              <a:t>31</a:t>
            </a:fld>
            <a:endParaRPr lang="en-US"/>
          </a:p>
        </p:txBody>
      </p:sp>
    </p:spTree>
    <p:extLst>
      <p:ext uri="{BB962C8B-B14F-4D97-AF65-F5344CB8AC3E}">
        <p14:creationId xmlns:p14="http://schemas.microsoft.com/office/powerpoint/2010/main" val="1536101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oceanexplorer.noaa.gov</a:t>
            </a:r>
            <a:r>
              <a:rPr lang="en-US" dirty="0"/>
              <a:t>/</a:t>
            </a:r>
            <a:r>
              <a:rPr lang="en-US" dirty="0" err="1"/>
              <a:t>welcome.html</a:t>
            </a:r>
            <a:endParaRPr lang="en-US" dirty="0"/>
          </a:p>
        </p:txBody>
      </p:sp>
      <p:sp>
        <p:nvSpPr>
          <p:cNvPr id="4" name="Slide Number Placeholder 3"/>
          <p:cNvSpPr>
            <a:spLocks noGrp="1"/>
          </p:cNvSpPr>
          <p:nvPr>
            <p:ph type="sldNum" sz="quarter" idx="5"/>
          </p:nvPr>
        </p:nvSpPr>
        <p:spPr/>
        <p:txBody>
          <a:bodyPr/>
          <a:lstStyle/>
          <a:p>
            <a:fld id="{47CD395D-65DB-C048-97FA-344F7E458719}" type="slidenum">
              <a:rPr lang="en-US" smtClean="0"/>
              <a:t>33</a:t>
            </a:fld>
            <a:endParaRPr lang="en-US"/>
          </a:p>
        </p:txBody>
      </p:sp>
    </p:spTree>
    <p:extLst>
      <p:ext uri="{BB962C8B-B14F-4D97-AF65-F5344CB8AC3E}">
        <p14:creationId xmlns:p14="http://schemas.microsoft.com/office/powerpoint/2010/main" val="4223589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Schmidt Institute</a:t>
            </a:r>
          </a:p>
        </p:txBody>
      </p:sp>
      <p:sp>
        <p:nvSpPr>
          <p:cNvPr id="4" name="Slide Number Placeholder 3"/>
          <p:cNvSpPr>
            <a:spLocks noGrp="1"/>
          </p:cNvSpPr>
          <p:nvPr>
            <p:ph type="sldNum" sz="quarter" idx="5"/>
          </p:nvPr>
        </p:nvSpPr>
        <p:spPr/>
        <p:txBody>
          <a:bodyPr/>
          <a:lstStyle/>
          <a:p>
            <a:fld id="{47CD395D-65DB-C048-97FA-344F7E458719}" type="slidenum">
              <a:rPr lang="en-US" smtClean="0"/>
              <a:t>35</a:t>
            </a:fld>
            <a:endParaRPr lang="en-US"/>
          </a:p>
        </p:txBody>
      </p:sp>
    </p:spTree>
    <p:extLst>
      <p:ext uri="{BB962C8B-B14F-4D97-AF65-F5344CB8AC3E}">
        <p14:creationId xmlns:p14="http://schemas.microsoft.com/office/powerpoint/2010/main" val="275745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a:t>
            </a:r>
            <a:r>
              <a:rPr lang="en-US" dirty="0" err="1"/>
              <a:t>yYt_psQXvEM</a:t>
            </a:r>
            <a:endParaRPr lang="en-US" dirty="0"/>
          </a:p>
        </p:txBody>
      </p:sp>
      <p:sp>
        <p:nvSpPr>
          <p:cNvPr id="4" name="Slide Number Placeholder 3"/>
          <p:cNvSpPr>
            <a:spLocks noGrp="1"/>
          </p:cNvSpPr>
          <p:nvPr>
            <p:ph type="sldNum" sz="quarter" idx="5"/>
          </p:nvPr>
        </p:nvSpPr>
        <p:spPr/>
        <p:txBody>
          <a:bodyPr/>
          <a:lstStyle/>
          <a:p>
            <a:fld id="{47CD395D-65DB-C048-97FA-344F7E458719}" type="slidenum">
              <a:rPr lang="en-US" smtClean="0"/>
              <a:t>36</a:t>
            </a:fld>
            <a:endParaRPr lang="en-US"/>
          </a:p>
        </p:txBody>
      </p:sp>
    </p:spTree>
    <p:extLst>
      <p:ext uri="{BB962C8B-B14F-4D97-AF65-F5344CB8AC3E}">
        <p14:creationId xmlns:p14="http://schemas.microsoft.com/office/powerpoint/2010/main" val="3535130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schmidtocean.org</a:t>
            </a:r>
            <a:r>
              <a:rPr lang="en-US" dirty="0"/>
              <a:t>/collection/illuminating-biodiversity-of-the-</a:t>
            </a:r>
            <a:r>
              <a:rPr lang="en-US" dirty="0" err="1"/>
              <a:t>ningaloo</a:t>
            </a:r>
            <a:r>
              <a:rPr lang="en-US" dirty="0"/>
              <a:t>-canyons/</a:t>
            </a:r>
          </a:p>
        </p:txBody>
      </p:sp>
      <p:sp>
        <p:nvSpPr>
          <p:cNvPr id="4" name="Slide Number Placeholder 3"/>
          <p:cNvSpPr>
            <a:spLocks noGrp="1"/>
          </p:cNvSpPr>
          <p:nvPr>
            <p:ph type="sldNum" sz="quarter" idx="5"/>
          </p:nvPr>
        </p:nvSpPr>
        <p:spPr/>
        <p:txBody>
          <a:bodyPr/>
          <a:lstStyle/>
          <a:p>
            <a:fld id="{47CD395D-65DB-C048-97FA-344F7E458719}" type="slidenum">
              <a:rPr lang="en-US" smtClean="0"/>
              <a:t>4</a:t>
            </a:fld>
            <a:endParaRPr lang="en-US"/>
          </a:p>
        </p:txBody>
      </p:sp>
    </p:spTree>
    <p:extLst>
      <p:ext uri="{BB962C8B-B14F-4D97-AF65-F5344CB8AC3E}">
        <p14:creationId xmlns:p14="http://schemas.microsoft.com/office/powerpoint/2010/main" val="1007855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medium.com</a:t>
            </a:r>
            <a:r>
              <a:rPr lang="en-US" dirty="0"/>
              <a:t>/@</a:t>
            </a:r>
            <a:r>
              <a:rPr lang="en-US" dirty="0" err="1"/>
              <a:t>amykwilson</a:t>
            </a:r>
            <a:r>
              <a:rPr lang="en-US" dirty="0"/>
              <a:t>/weird-and-wonderful-creatures-of-the-deep-sea-66826a3ae5e4</a:t>
            </a:r>
          </a:p>
        </p:txBody>
      </p:sp>
      <p:sp>
        <p:nvSpPr>
          <p:cNvPr id="4" name="Slide Number Placeholder 3"/>
          <p:cNvSpPr>
            <a:spLocks noGrp="1"/>
          </p:cNvSpPr>
          <p:nvPr>
            <p:ph type="sldNum" sz="quarter" idx="5"/>
          </p:nvPr>
        </p:nvSpPr>
        <p:spPr/>
        <p:txBody>
          <a:bodyPr/>
          <a:lstStyle/>
          <a:p>
            <a:fld id="{47CD395D-65DB-C048-97FA-344F7E458719}" type="slidenum">
              <a:rPr lang="en-US" smtClean="0"/>
              <a:t>37</a:t>
            </a:fld>
            <a:endParaRPr lang="en-US"/>
          </a:p>
        </p:txBody>
      </p:sp>
    </p:spTree>
    <p:extLst>
      <p:ext uri="{BB962C8B-B14F-4D97-AF65-F5344CB8AC3E}">
        <p14:creationId xmlns:p14="http://schemas.microsoft.com/office/powerpoint/2010/main" val="557983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=6C3xulQuGWI&amp;t=145s</a:t>
            </a:r>
          </a:p>
        </p:txBody>
      </p:sp>
      <p:sp>
        <p:nvSpPr>
          <p:cNvPr id="4" name="Slide Number Placeholder 3"/>
          <p:cNvSpPr>
            <a:spLocks noGrp="1"/>
          </p:cNvSpPr>
          <p:nvPr>
            <p:ph type="sldNum" sz="quarter" idx="5"/>
          </p:nvPr>
        </p:nvSpPr>
        <p:spPr/>
        <p:txBody>
          <a:bodyPr/>
          <a:lstStyle/>
          <a:p>
            <a:fld id="{47CD395D-65DB-C048-97FA-344F7E458719}" type="slidenum">
              <a:rPr lang="en-US" smtClean="0"/>
              <a:t>5</a:t>
            </a:fld>
            <a:endParaRPr lang="en-US"/>
          </a:p>
        </p:txBody>
      </p:sp>
    </p:spTree>
    <p:extLst>
      <p:ext uri="{BB962C8B-B14F-4D97-AF65-F5344CB8AC3E}">
        <p14:creationId xmlns:p14="http://schemas.microsoft.com/office/powerpoint/2010/main" val="373094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schmidtocean.org</a:t>
            </a:r>
            <a:r>
              <a:rPr lang="en-US" dirty="0"/>
              <a:t>/collection/illuminating-biodiversity-of-the-</a:t>
            </a:r>
            <a:r>
              <a:rPr lang="en-US" dirty="0" err="1"/>
              <a:t>ningaloo</a:t>
            </a:r>
            <a:r>
              <a:rPr lang="en-US" dirty="0"/>
              <a:t>-canyons/</a:t>
            </a:r>
          </a:p>
        </p:txBody>
      </p:sp>
      <p:sp>
        <p:nvSpPr>
          <p:cNvPr id="4" name="Slide Number Placeholder 3"/>
          <p:cNvSpPr>
            <a:spLocks noGrp="1"/>
          </p:cNvSpPr>
          <p:nvPr>
            <p:ph type="sldNum" sz="quarter" idx="5"/>
          </p:nvPr>
        </p:nvSpPr>
        <p:spPr/>
        <p:txBody>
          <a:bodyPr/>
          <a:lstStyle/>
          <a:p>
            <a:fld id="{47CD395D-65DB-C048-97FA-344F7E458719}" type="slidenum">
              <a:rPr lang="en-US" smtClean="0"/>
              <a:t>6</a:t>
            </a:fld>
            <a:endParaRPr lang="en-US"/>
          </a:p>
        </p:txBody>
      </p:sp>
    </p:spTree>
    <p:extLst>
      <p:ext uri="{BB962C8B-B14F-4D97-AF65-F5344CB8AC3E}">
        <p14:creationId xmlns:p14="http://schemas.microsoft.com/office/powerpoint/2010/main" val="1784936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schmidtocean.org</a:t>
            </a:r>
            <a:r>
              <a:rPr lang="en-US" dirty="0"/>
              <a:t>/collection/illuminating-biodiversity-of-the-</a:t>
            </a:r>
            <a:r>
              <a:rPr lang="en-US" dirty="0" err="1"/>
              <a:t>ningaloo</a:t>
            </a:r>
            <a:r>
              <a:rPr lang="en-US" dirty="0"/>
              <a:t>-canyons/</a:t>
            </a:r>
          </a:p>
        </p:txBody>
      </p:sp>
      <p:sp>
        <p:nvSpPr>
          <p:cNvPr id="4" name="Slide Number Placeholder 3"/>
          <p:cNvSpPr>
            <a:spLocks noGrp="1"/>
          </p:cNvSpPr>
          <p:nvPr>
            <p:ph type="sldNum" sz="quarter" idx="5"/>
          </p:nvPr>
        </p:nvSpPr>
        <p:spPr/>
        <p:txBody>
          <a:bodyPr/>
          <a:lstStyle/>
          <a:p>
            <a:fld id="{47CD395D-65DB-C048-97FA-344F7E458719}" type="slidenum">
              <a:rPr lang="en-US" smtClean="0"/>
              <a:t>7</a:t>
            </a:fld>
            <a:endParaRPr lang="en-US"/>
          </a:p>
        </p:txBody>
      </p:sp>
    </p:spTree>
    <p:extLst>
      <p:ext uri="{BB962C8B-B14F-4D97-AF65-F5344CB8AC3E}">
        <p14:creationId xmlns:p14="http://schemas.microsoft.com/office/powerpoint/2010/main" val="282267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Schmidt Institute</a:t>
            </a:r>
          </a:p>
          <a:p>
            <a:endParaRPr lang="en-US" dirty="0"/>
          </a:p>
        </p:txBody>
      </p:sp>
      <p:sp>
        <p:nvSpPr>
          <p:cNvPr id="4" name="Slide Number Placeholder 3"/>
          <p:cNvSpPr>
            <a:spLocks noGrp="1"/>
          </p:cNvSpPr>
          <p:nvPr>
            <p:ph type="sldNum" sz="quarter" idx="5"/>
          </p:nvPr>
        </p:nvSpPr>
        <p:spPr/>
        <p:txBody>
          <a:bodyPr/>
          <a:lstStyle/>
          <a:p>
            <a:fld id="{47CD395D-65DB-C048-97FA-344F7E458719}" type="slidenum">
              <a:rPr lang="en-US" smtClean="0"/>
              <a:t>8</a:t>
            </a:fld>
            <a:endParaRPr lang="en-US"/>
          </a:p>
        </p:txBody>
      </p:sp>
    </p:spTree>
    <p:extLst>
      <p:ext uri="{BB962C8B-B14F-4D97-AF65-F5344CB8AC3E}">
        <p14:creationId xmlns:p14="http://schemas.microsoft.com/office/powerpoint/2010/main" val="150494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Schmidt Institute</a:t>
            </a:r>
          </a:p>
          <a:p>
            <a:endParaRPr lang="en-US" dirty="0"/>
          </a:p>
        </p:txBody>
      </p:sp>
      <p:sp>
        <p:nvSpPr>
          <p:cNvPr id="4" name="Slide Number Placeholder 3"/>
          <p:cNvSpPr>
            <a:spLocks noGrp="1"/>
          </p:cNvSpPr>
          <p:nvPr>
            <p:ph type="sldNum" sz="quarter" idx="5"/>
          </p:nvPr>
        </p:nvSpPr>
        <p:spPr/>
        <p:txBody>
          <a:bodyPr/>
          <a:lstStyle/>
          <a:p>
            <a:fld id="{47CD395D-65DB-C048-97FA-344F7E458719}" type="slidenum">
              <a:rPr lang="en-US" smtClean="0"/>
              <a:t>9</a:t>
            </a:fld>
            <a:endParaRPr lang="en-US"/>
          </a:p>
        </p:txBody>
      </p:sp>
    </p:spTree>
    <p:extLst>
      <p:ext uri="{BB962C8B-B14F-4D97-AF65-F5344CB8AC3E}">
        <p14:creationId xmlns:p14="http://schemas.microsoft.com/office/powerpoint/2010/main" val="983138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Schmidt Institute</a:t>
            </a:r>
          </a:p>
          <a:p>
            <a:endParaRPr lang="en-US" dirty="0"/>
          </a:p>
        </p:txBody>
      </p:sp>
      <p:sp>
        <p:nvSpPr>
          <p:cNvPr id="4" name="Slide Number Placeholder 3"/>
          <p:cNvSpPr>
            <a:spLocks noGrp="1"/>
          </p:cNvSpPr>
          <p:nvPr>
            <p:ph type="sldNum" sz="quarter" idx="5"/>
          </p:nvPr>
        </p:nvSpPr>
        <p:spPr/>
        <p:txBody>
          <a:bodyPr/>
          <a:lstStyle/>
          <a:p>
            <a:fld id="{47CD395D-65DB-C048-97FA-344F7E458719}" type="slidenum">
              <a:rPr lang="en-US" smtClean="0"/>
              <a:t>11</a:t>
            </a:fld>
            <a:endParaRPr lang="en-US"/>
          </a:p>
        </p:txBody>
      </p:sp>
    </p:spTree>
    <p:extLst>
      <p:ext uri="{BB962C8B-B14F-4D97-AF65-F5344CB8AC3E}">
        <p14:creationId xmlns:p14="http://schemas.microsoft.com/office/powerpoint/2010/main" val="171206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B00-3681-D81C-E8D3-23FBC34A66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610184-31F4-4834-D108-16605C76A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F30A5D-9E6A-43DE-9877-5F9959C5C0E4}"/>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B1D8F991-04E9-FE0A-0A28-DBBA7BE93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5ECFD-8BAA-B144-FE73-33006A839E53}"/>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66949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F7ED-48F8-857F-0151-19BF6EC0C0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AD5A0A-EBD1-EC68-E0A4-1FECD4C2FE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BFC02C-56C0-926D-DC2D-C2C50BF3B41F}"/>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1FD347DB-0E7A-D877-62EF-707C95F7A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F5E8B-73D5-58B5-82B2-5B404F61E55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72000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4E0C5-6AFD-2A44-D15C-92DDD3DA8E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F76A50-7649-C56E-DE10-F0D67D9222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5EE7A8-AFC9-4334-3D72-B605140DD838}"/>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8859FED6-C283-1B3C-E3E5-EE63AD44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EECF5-E24C-2B96-3421-65EB3A69336D}"/>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63325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7B04-3FDF-8531-8033-50BE46564E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42B373-1A53-B65F-801C-7B2214DF09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93F12D-D2DA-7CD0-4D47-FD2EF99CC56E}"/>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557E31C4-A141-A5BC-D3CF-28B2FC09A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664F-AFAF-A4D8-FB34-798404AECA9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27040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A64-F975-4C24-0C58-BF88B71371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39D21D-59A1-FB87-B364-3EA5583DD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A666C-29EA-3DD2-580E-9A1194AD24DE}"/>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2D2317A1-CFCD-7D3F-EA0D-781DCD22D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EAB1D-98B7-88AE-9AF3-4308F170FC0B}"/>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94148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058B-A77D-C907-AB48-0DD92FC270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919A4D-48C0-A7EB-524A-DCD87B922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A4C157-6826-EFD8-9449-88F97E6819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E173CB-3CD3-3215-A4C6-65FABEBBDB1B}"/>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6" name="Footer Placeholder 5">
            <a:extLst>
              <a:ext uri="{FF2B5EF4-FFF2-40B4-BE49-F238E27FC236}">
                <a16:creationId xmlns:a16="http://schemas.microsoft.com/office/drawing/2014/main" id="{E687CE9A-537A-2ED1-CF77-4C05AEEEE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4D78-85FE-F049-D0B5-C67AC30EE7F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33653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8DD-8F3C-A43C-00A3-753D849C3C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E0639B-95F7-F180-EAAB-23FAD6A9B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E35258-5285-2B03-0835-9605CA8ACF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837F36-5CE6-2ACD-2E52-207871933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0FF160-1983-EEFF-25FE-AE9ABF04CD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687847-084F-7291-A9D0-A0BE887CA035}"/>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8" name="Footer Placeholder 7">
            <a:extLst>
              <a:ext uri="{FF2B5EF4-FFF2-40B4-BE49-F238E27FC236}">
                <a16:creationId xmlns:a16="http://schemas.microsoft.com/office/drawing/2014/main" id="{0A15634E-8060-88E6-7043-2C7F3EAD5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FA7C5-A7A0-D382-465B-95684513C59E}"/>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58151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6C3C-1D3C-1FBB-5477-4A72C4B50F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1A7C2D-C6FE-50C3-BB20-5C12080D21C0}"/>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4" name="Footer Placeholder 3">
            <a:extLst>
              <a:ext uri="{FF2B5EF4-FFF2-40B4-BE49-F238E27FC236}">
                <a16:creationId xmlns:a16="http://schemas.microsoft.com/office/drawing/2014/main" id="{46C80CA2-F867-3229-6314-A25F0215C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4A6FA-C283-5540-0BFD-DF42E44457F0}"/>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146189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C7A72-5C7F-CF5E-07F5-34EEEAD0A360}"/>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3" name="Footer Placeholder 2">
            <a:extLst>
              <a:ext uri="{FF2B5EF4-FFF2-40B4-BE49-F238E27FC236}">
                <a16:creationId xmlns:a16="http://schemas.microsoft.com/office/drawing/2014/main" id="{97650DAB-D692-AB90-38BC-A385F71AF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42F97-3157-3D76-6268-9419F8F701B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7347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49E7-BD2B-EEC3-2A7F-9C99A4C552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3BD6EF-F883-C5DD-B20F-E13E951C2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C7BF00-AB59-5474-3AD6-7E5DDB0FF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43674D-BF8C-0434-A75E-74C4A632644A}"/>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6" name="Footer Placeholder 5">
            <a:extLst>
              <a:ext uri="{FF2B5EF4-FFF2-40B4-BE49-F238E27FC236}">
                <a16:creationId xmlns:a16="http://schemas.microsoft.com/office/drawing/2014/main" id="{69279AA8-431F-02AD-DD9F-42667657D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0049C-D5AB-3D65-B357-1EE328AD0FB9}"/>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02356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2FCC-528A-8A4C-793C-566BE7D1D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EFF084-5A7F-3B79-1504-98B8B22EE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9B21F-6907-332B-771E-0BDAE9821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504F51-03DE-1F5F-C855-44800EF8447F}"/>
              </a:ext>
            </a:extLst>
          </p:cNvPr>
          <p:cNvSpPr>
            <a:spLocks noGrp="1"/>
          </p:cNvSpPr>
          <p:nvPr>
            <p:ph type="dt" sz="half" idx="10"/>
          </p:nvPr>
        </p:nvSpPr>
        <p:spPr/>
        <p:txBody>
          <a:bodyPr/>
          <a:lstStyle/>
          <a:p>
            <a:fld id="{A3873F5B-6CE6-524F-AA69-62F39574D03D}" type="datetimeFigureOut">
              <a:rPr lang="en-US" smtClean="0"/>
              <a:t>4/10/24</a:t>
            </a:fld>
            <a:endParaRPr lang="en-US"/>
          </a:p>
        </p:txBody>
      </p:sp>
      <p:sp>
        <p:nvSpPr>
          <p:cNvPr id="6" name="Footer Placeholder 5">
            <a:extLst>
              <a:ext uri="{FF2B5EF4-FFF2-40B4-BE49-F238E27FC236}">
                <a16:creationId xmlns:a16="http://schemas.microsoft.com/office/drawing/2014/main" id="{C49ECA8D-0954-E5F4-132B-B83909BC5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80B50-74BB-1FA7-4725-9AE5EEE90608}"/>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81333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41128-A5F0-6476-58DC-41F0FA5E5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C783F3-C75E-C1DE-9C35-A37B410C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6D37F9-4F1E-1510-51D2-F6AD9B167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73F5B-6CE6-524F-AA69-62F39574D03D}" type="datetimeFigureOut">
              <a:rPr lang="en-US" smtClean="0"/>
              <a:t>4/10/24</a:t>
            </a:fld>
            <a:endParaRPr lang="en-US"/>
          </a:p>
        </p:txBody>
      </p:sp>
      <p:sp>
        <p:nvSpPr>
          <p:cNvPr id="5" name="Footer Placeholder 4">
            <a:extLst>
              <a:ext uri="{FF2B5EF4-FFF2-40B4-BE49-F238E27FC236}">
                <a16:creationId xmlns:a16="http://schemas.microsoft.com/office/drawing/2014/main" id="{113ABD11-53AB-54F2-CDAE-BFE4173E2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D9F28-8083-EAC6-E9DD-72D078BA5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2A194-70AA-1C40-9239-EA61794B30EE}" type="slidenum">
              <a:rPr lang="en-US" smtClean="0"/>
              <a:t>‹#›</a:t>
            </a:fld>
            <a:endParaRPr lang="en-US"/>
          </a:p>
        </p:txBody>
      </p:sp>
    </p:spTree>
    <p:extLst>
      <p:ext uri="{BB962C8B-B14F-4D97-AF65-F5344CB8AC3E}">
        <p14:creationId xmlns:p14="http://schemas.microsoft.com/office/powerpoint/2010/main" val="931229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vkfTSlTnaBQ?feature=oembed" TargetMode="Externa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ideo" Target="https://www.youtube.com/embed/rpqc6tlKSgk?start=191&amp;feature=oembed" TargetMode="Externa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ideo" Target="https://www.youtube.com/embed/zsGTksZAFmE?feature=oembed" TargetMode="Externa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6C3xulQuGWI?start=145&amp;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eird and wonderful creatures of the deep sea | by Amy Wilson, MSc | Medium">
            <a:extLst>
              <a:ext uri="{FF2B5EF4-FFF2-40B4-BE49-F238E27FC236}">
                <a16:creationId xmlns:a16="http://schemas.microsoft.com/office/drawing/2014/main" id="{B240FF70-AF9E-D83B-6382-9F7CC7AC2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674" y="1066800"/>
            <a:ext cx="5575300"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B3BA42-21BC-F0B8-C83E-56C928E65523}"/>
              </a:ext>
            </a:extLst>
          </p:cNvPr>
          <p:cNvSpPr txBox="1"/>
          <p:nvPr/>
        </p:nvSpPr>
        <p:spPr>
          <a:xfrm>
            <a:off x="401051" y="1568837"/>
            <a:ext cx="6372282" cy="3170099"/>
          </a:xfrm>
          <a:prstGeom prst="rect">
            <a:avLst/>
          </a:prstGeom>
          <a:noFill/>
        </p:spPr>
        <p:txBody>
          <a:bodyPr wrap="square">
            <a:spAutoFit/>
          </a:bodyPr>
          <a:lstStyle/>
          <a:p>
            <a:r>
              <a:rPr lang="en-US" sz="2000" dirty="0">
                <a:solidFill>
                  <a:schemeClr val="bg1"/>
                </a:solidFill>
                <a:latin typeface="Arial Narrow" panose="020B0604020202020204" pitchFamily="34" charset="0"/>
                <a:cs typeface="Arial Narrow" panose="020B0604020202020204" pitchFamily="34" charset="0"/>
              </a:rPr>
              <a:t>Learning Intention:</a:t>
            </a:r>
          </a:p>
          <a:p>
            <a:endParaRPr lang="en-US" sz="2000" dirty="0">
              <a:solidFill>
                <a:schemeClr val="bg1"/>
              </a:solidFill>
              <a:latin typeface="Arial Narrow" panose="020B0604020202020204" pitchFamily="34" charset="0"/>
              <a:cs typeface="Arial Narrow"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Narrow" panose="020B0604020202020204" pitchFamily="34" charset="0"/>
                <a:cs typeface="Arial Narrow" panose="020B0604020202020204" pitchFamily="34" charset="0"/>
              </a:rPr>
              <a:t>Describe bathymetric features of the ocean floor, including the continental margin, ocean-basin floor, deep-sea trenches, mid-ocean ridges, abyssal plain</a:t>
            </a:r>
            <a:br>
              <a:rPr lang="en-US" sz="2000" dirty="0">
                <a:solidFill>
                  <a:schemeClr val="bg1"/>
                </a:solidFill>
                <a:latin typeface="Arial Narrow" panose="020B0604020202020204" pitchFamily="34" charset="0"/>
                <a:cs typeface="Arial Narrow" panose="020B0604020202020204" pitchFamily="34" charset="0"/>
              </a:rPr>
            </a:br>
            <a:endParaRPr lang="en-US" sz="2000" dirty="0">
              <a:solidFill>
                <a:schemeClr val="bg1"/>
              </a:solidFill>
              <a:latin typeface="Arial Narrow" panose="020B0604020202020204" pitchFamily="34" charset="0"/>
              <a:cs typeface="Arial Narrow" panose="020B0604020202020204" pitchFamily="34" charset="0"/>
            </a:endParaRPr>
          </a:p>
          <a:p>
            <a:r>
              <a:rPr lang="en-US" sz="2000" dirty="0">
                <a:solidFill>
                  <a:schemeClr val="bg1"/>
                </a:solidFill>
                <a:latin typeface="Arial Narrow" panose="020B0604020202020204" pitchFamily="34" charset="0"/>
                <a:cs typeface="Arial Narrow" panose="020B0604020202020204" pitchFamily="34" charset="0"/>
              </a:rPr>
              <a:t>Success Criteria:</a:t>
            </a:r>
          </a:p>
          <a:p>
            <a:endParaRPr lang="en-US" sz="2000" dirty="0">
              <a:solidFill>
                <a:schemeClr val="bg1"/>
              </a:solidFill>
              <a:latin typeface="Arial Narrow" panose="020B0604020202020204" pitchFamily="34" charset="0"/>
              <a:cs typeface="Arial Narrow"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Narrow" panose="020B0604020202020204" pitchFamily="34" charset="0"/>
                <a:cs typeface="Arial Narrow" panose="020B0604020202020204" pitchFamily="34" charset="0"/>
              </a:rPr>
              <a:t>Complete Marine Education worksheet </a:t>
            </a:r>
            <a:r>
              <a:rPr lang="en-US" sz="2000" i="1" dirty="0">
                <a:solidFill>
                  <a:schemeClr val="bg1"/>
                </a:solidFill>
                <a:latin typeface="Arial Narrow" panose="020B0604020202020204" pitchFamily="34" charset="0"/>
                <a:cs typeface="Arial Narrow" panose="020B0604020202020204" pitchFamily="34" charset="0"/>
              </a:rPr>
              <a:t>‘1. Explore the Floor’</a:t>
            </a:r>
          </a:p>
          <a:p>
            <a:endParaRPr lang="en-US" sz="20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99040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sea creature with wings&#10;&#10;Description automatically generated">
            <a:extLst>
              <a:ext uri="{FF2B5EF4-FFF2-40B4-BE49-F238E27FC236}">
                <a16:creationId xmlns:a16="http://schemas.microsoft.com/office/drawing/2014/main" id="{160A9216-0DC2-6343-DBEB-DF6174E4543C}"/>
              </a:ext>
            </a:extLst>
          </p:cNvPr>
          <p:cNvPicPr>
            <a:picLocks noChangeAspect="1"/>
          </p:cNvPicPr>
          <p:nvPr/>
        </p:nvPicPr>
        <p:blipFill rotWithShape="1">
          <a:blip r:embed="rId2"/>
          <a:srcRect t="27381" b="26190"/>
          <a:stretch/>
        </p:blipFill>
        <p:spPr>
          <a:xfrm>
            <a:off x="2232206" y="173086"/>
            <a:ext cx="7727587" cy="6146071"/>
          </a:xfrm>
          <a:prstGeom prst="rect">
            <a:avLst/>
          </a:prstGeom>
        </p:spPr>
      </p:pic>
    </p:spTree>
    <p:extLst>
      <p:ext uri="{BB962C8B-B14F-4D97-AF65-F5344CB8AC3E}">
        <p14:creationId xmlns:p14="http://schemas.microsoft.com/office/powerpoint/2010/main" val="4097846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quid with a fishing hook&#10;&#10;Description automatically generated">
            <a:extLst>
              <a:ext uri="{FF2B5EF4-FFF2-40B4-BE49-F238E27FC236}">
                <a16:creationId xmlns:a16="http://schemas.microsoft.com/office/drawing/2014/main" id="{47D8ED5E-6EE2-EF38-9373-7A0AF189F50A}"/>
              </a:ext>
            </a:extLst>
          </p:cNvPr>
          <p:cNvPicPr>
            <a:picLocks noChangeAspect="1"/>
          </p:cNvPicPr>
          <p:nvPr/>
        </p:nvPicPr>
        <p:blipFill rotWithShape="1">
          <a:blip r:embed="rId3"/>
          <a:srcRect t="32381" b="34444"/>
          <a:stretch/>
        </p:blipFill>
        <p:spPr>
          <a:xfrm>
            <a:off x="241343" y="215900"/>
            <a:ext cx="11440208" cy="6248400"/>
          </a:xfrm>
          <a:prstGeom prst="rect">
            <a:avLst/>
          </a:prstGeom>
        </p:spPr>
      </p:pic>
    </p:spTree>
    <p:extLst>
      <p:ext uri="{BB962C8B-B14F-4D97-AF65-F5344CB8AC3E}">
        <p14:creationId xmlns:p14="http://schemas.microsoft.com/office/powerpoint/2010/main" val="3983327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ish with a baby fish&#10;&#10;Description automatically generated">
            <a:extLst>
              <a:ext uri="{FF2B5EF4-FFF2-40B4-BE49-F238E27FC236}">
                <a16:creationId xmlns:a16="http://schemas.microsoft.com/office/drawing/2014/main" id="{16BD7032-B164-B1C6-F72C-B8F710077E52}"/>
              </a:ext>
            </a:extLst>
          </p:cNvPr>
          <p:cNvPicPr>
            <a:picLocks noChangeAspect="1"/>
          </p:cNvPicPr>
          <p:nvPr/>
        </p:nvPicPr>
        <p:blipFill rotWithShape="1">
          <a:blip r:embed="rId3"/>
          <a:srcRect t="38333" b="28703"/>
          <a:stretch/>
        </p:blipFill>
        <p:spPr>
          <a:xfrm>
            <a:off x="1157206" y="770370"/>
            <a:ext cx="10145793" cy="5719330"/>
          </a:xfrm>
          <a:prstGeom prst="rect">
            <a:avLst/>
          </a:prstGeom>
        </p:spPr>
      </p:pic>
    </p:spTree>
    <p:extLst>
      <p:ext uri="{BB962C8B-B14F-4D97-AF65-F5344CB8AC3E}">
        <p14:creationId xmlns:p14="http://schemas.microsoft.com/office/powerpoint/2010/main" val="416735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ea creature&#10;&#10;Description automatically generated">
            <a:extLst>
              <a:ext uri="{FF2B5EF4-FFF2-40B4-BE49-F238E27FC236}">
                <a16:creationId xmlns:a16="http://schemas.microsoft.com/office/drawing/2014/main" id="{D17DCC6D-0D64-4554-CE30-6BCFC62022DF}"/>
              </a:ext>
            </a:extLst>
          </p:cNvPr>
          <p:cNvPicPr>
            <a:picLocks noChangeAspect="1"/>
          </p:cNvPicPr>
          <p:nvPr/>
        </p:nvPicPr>
        <p:blipFill rotWithShape="1">
          <a:blip r:embed="rId3"/>
          <a:srcRect t="28889" b="25740"/>
          <a:stretch/>
        </p:blipFill>
        <p:spPr>
          <a:xfrm>
            <a:off x="1584682" y="0"/>
            <a:ext cx="8626118" cy="6851814"/>
          </a:xfrm>
          <a:prstGeom prst="rect">
            <a:avLst/>
          </a:prstGeom>
        </p:spPr>
      </p:pic>
    </p:spTree>
    <p:extLst>
      <p:ext uri="{BB962C8B-B14F-4D97-AF65-F5344CB8AC3E}">
        <p14:creationId xmlns:p14="http://schemas.microsoft.com/office/powerpoint/2010/main" val="1282622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in front of a large computer screen&#10;&#10;Description automatically generated">
            <a:extLst>
              <a:ext uri="{FF2B5EF4-FFF2-40B4-BE49-F238E27FC236}">
                <a16:creationId xmlns:a16="http://schemas.microsoft.com/office/drawing/2014/main" id="{F3013ACC-7607-3591-619E-49BC4C28952A}"/>
              </a:ext>
            </a:extLst>
          </p:cNvPr>
          <p:cNvPicPr>
            <a:picLocks noChangeAspect="1"/>
          </p:cNvPicPr>
          <p:nvPr/>
        </p:nvPicPr>
        <p:blipFill rotWithShape="1">
          <a:blip r:embed="rId3"/>
          <a:srcRect t="28518" b="26111"/>
          <a:stretch/>
        </p:blipFill>
        <p:spPr>
          <a:xfrm>
            <a:off x="1629246" y="0"/>
            <a:ext cx="8619654" cy="6869350"/>
          </a:xfrm>
          <a:prstGeom prst="rect">
            <a:avLst/>
          </a:prstGeom>
        </p:spPr>
      </p:pic>
    </p:spTree>
    <p:extLst>
      <p:ext uri="{BB962C8B-B14F-4D97-AF65-F5344CB8AC3E}">
        <p14:creationId xmlns:p14="http://schemas.microsoft.com/office/powerpoint/2010/main" val="48597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7CB1BCFB-C61F-6560-2F4C-6A1DB41A7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1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BE006E-9B2B-5F2C-EDCF-67F706E44D54}"/>
              </a:ext>
            </a:extLst>
          </p:cNvPr>
          <p:cNvSpPr txBox="1"/>
          <p:nvPr/>
        </p:nvSpPr>
        <p:spPr>
          <a:xfrm>
            <a:off x="7544384" y="843677"/>
            <a:ext cx="4326773" cy="4339650"/>
          </a:xfrm>
          <a:prstGeom prst="rect">
            <a:avLst/>
          </a:prstGeom>
          <a:noFill/>
        </p:spPr>
        <p:txBody>
          <a:bodyPr wrap="square" rtlCol="0">
            <a:spAutoFit/>
          </a:bodyPr>
          <a:lstStyle/>
          <a:p>
            <a:pPr algn="ctr"/>
            <a:r>
              <a:rPr lang="en-US" sz="2000" u="sng" dirty="0">
                <a:solidFill>
                  <a:schemeClr val="bg1"/>
                </a:solidFill>
                <a:latin typeface="Arial Narrow" panose="020B0604020202020204" pitchFamily="34" charset="0"/>
                <a:cs typeface="Arial Narrow" panose="020B0604020202020204" pitchFamily="34" charset="0"/>
              </a:rPr>
              <a:t>Submarine canyons </a:t>
            </a:r>
          </a:p>
          <a:p>
            <a:pPr algn="ctr"/>
            <a:endParaRPr lang="en-US" sz="2000" b="1" dirty="0">
              <a:solidFill>
                <a:schemeClr val="bg1"/>
              </a:solidFill>
              <a:latin typeface="Arial Narrow" panose="020B0604020202020204" pitchFamily="34" charset="0"/>
              <a:cs typeface="Arial Narrow" panose="020B0604020202020204" pitchFamily="34" charset="0"/>
            </a:endParaRPr>
          </a:p>
          <a:p>
            <a:pPr algn="ctr"/>
            <a:endParaRPr lang="en-US" sz="2000" b="1" dirty="0">
              <a:solidFill>
                <a:schemeClr val="bg1"/>
              </a:solidFill>
              <a:latin typeface="Arial Narrow" panose="020B0604020202020204" pitchFamily="34" charset="0"/>
              <a:cs typeface="Arial Narrow" panose="020B0604020202020204" pitchFamily="34" charset="0"/>
            </a:endParaRPr>
          </a:p>
          <a:p>
            <a:pPr algn="ctr"/>
            <a:r>
              <a:rPr lang="en-US" dirty="0">
                <a:solidFill>
                  <a:schemeClr val="bg1"/>
                </a:solidFill>
                <a:latin typeface="Arial Narrow" panose="020B0604020202020204" pitchFamily="34" charset="0"/>
                <a:cs typeface="Arial Narrow" panose="020B0604020202020204" pitchFamily="34" charset="0"/>
              </a:rPr>
              <a:t>Steep-walled cliffs, shaped like a ‘V’,</a:t>
            </a:r>
          </a:p>
          <a:p>
            <a:pPr algn="ctr"/>
            <a:r>
              <a:rPr lang="en-US" dirty="0">
                <a:solidFill>
                  <a:schemeClr val="bg1"/>
                </a:solidFill>
                <a:latin typeface="Arial Narrow" panose="020B0604020202020204" pitchFamily="34" charset="0"/>
                <a:cs typeface="Arial Narrow" panose="020B0604020202020204" pitchFamily="34" charset="0"/>
              </a:rPr>
              <a:t> that cut into the continental margin. </a:t>
            </a:r>
          </a:p>
          <a:p>
            <a:pPr algn="ctr"/>
            <a:endParaRPr lang="en-AU" dirty="0">
              <a:solidFill>
                <a:schemeClr val="bg1"/>
              </a:solidFill>
              <a:latin typeface="Arial Narrow" panose="020B0604020202020204" pitchFamily="34" charset="0"/>
              <a:cs typeface="Arial Narrow" panose="020B0604020202020204" pitchFamily="34" charset="0"/>
            </a:endParaRPr>
          </a:p>
          <a:p>
            <a:pPr algn="ctr"/>
            <a:endParaRPr lang="en-AU" dirty="0">
              <a:solidFill>
                <a:schemeClr val="bg1"/>
              </a:solidFill>
              <a:latin typeface="Arial Narrow" panose="020B0604020202020204" pitchFamily="34" charset="0"/>
              <a:cs typeface="Arial Narrow" panose="020B0604020202020204" pitchFamily="34" charset="0"/>
            </a:endParaRPr>
          </a:p>
          <a:p>
            <a:pPr algn="ctr"/>
            <a:endParaRPr lang="en-AU" dirty="0">
              <a:solidFill>
                <a:schemeClr val="bg1"/>
              </a:solidFill>
              <a:latin typeface="Arial Narrow" panose="020B0604020202020204" pitchFamily="34" charset="0"/>
              <a:cs typeface="Arial Narrow" panose="020B0604020202020204" pitchFamily="34" charset="0"/>
            </a:endParaRPr>
          </a:p>
          <a:p>
            <a:pPr algn="ctr"/>
            <a:r>
              <a:rPr lang="en-AU" dirty="0">
                <a:solidFill>
                  <a:schemeClr val="bg1"/>
                </a:solidFill>
                <a:effectLst/>
                <a:latin typeface="Arial Narrow" panose="020B0604020202020204" pitchFamily="34" charset="0"/>
                <a:cs typeface="Arial Narrow" panose="020B0604020202020204" pitchFamily="34" charset="0"/>
              </a:rPr>
              <a:t>This is a cross section of one found off the Western Australian coast, called the </a:t>
            </a:r>
            <a:r>
              <a:rPr lang="en-US" dirty="0">
                <a:solidFill>
                  <a:schemeClr val="bg1"/>
                </a:solidFill>
                <a:effectLst/>
                <a:latin typeface="Arial Narrow" panose="020B0604020202020204" pitchFamily="34" charset="0"/>
                <a:cs typeface="Arial Narrow" panose="020B0604020202020204" pitchFamily="34" charset="0"/>
              </a:rPr>
              <a:t>’Ca</a:t>
            </a:r>
            <a:r>
              <a:rPr lang="en-US" dirty="0">
                <a:solidFill>
                  <a:schemeClr val="bg1"/>
                </a:solidFill>
                <a:latin typeface="Arial Narrow" panose="020B0604020202020204" pitchFamily="34" charset="0"/>
                <a:cs typeface="Arial Narrow" panose="020B0604020202020204" pitchFamily="34" charset="0"/>
              </a:rPr>
              <a:t>pe Range Canyon’ (near Ningaloo Reef). </a:t>
            </a:r>
          </a:p>
          <a:p>
            <a:pPr algn="ctr"/>
            <a:endParaRPr lang="en-US" dirty="0">
              <a:solidFill>
                <a:schemeClr val="bg1"/>
              </a:solidFill>
              <a:effectLst/>
              <a:latin typeface="Arial Narrow" panose="020B0604020202020204" pitchFamily="34" charset="0"/>
              <a:cs typeface="Arial Narrow" panose="020B0604020202020204" pitchFamily="34" charset="0"/>
            </a:endParaRPr>
          </a:p>
          <a:p>
            <a:pPr algn="ctr"/>
            <a:endParaRPr lang="en-US" dirty="0">
              <a:solidFill>
                <a:schemeClr val="bg1"/>
              </a:solidFill>
              <a:latin typeface="Arial Narrow" panose="020B0604020202020204" pitchFamily="34" charset="0"/>
              <a:cs typeface="Arial Narrow" panose="020B0604020202020204" pitchFamily="34" charset="0"/>
            </a:endParaRPr>
          </a:p>
          <a:p>
            <a:pPr algn="ctr"/>
            <a:endParaRPr lang="en-US" dirty="0">
              <a:solidFill>
                <a:schemeClr val="bg1"/>
              </a:solidFill>
              <a:effectLst/>
              <a:latin typeface="Arial Narrow" panose="020B0604020202020204" pitchFamily="34" charset="0"/>
              <a:cs typeface="Arial Narrow" panose="020B0604020202020204" pitchFamily="34" charset="0"/>
            </a:endParaRPr>
          </a:p>
          <a:p>
            <a:pPr algn="ctr"/>
            <a:r>
              <a:rPr lang="en-US" dirty="0">
                <a:solidFill>
                  <a:schemeClr val="bg1"/>
                </a:solidFill>
                <a:latin typeface="Arial Narrow" panose="020B0604020202020204" pitchFamily="34" charset="0"/>
                <a:cs typeface="Arial Narrow" panose="020B0604020202020204" pitchFamily="34" charset="0"/>
              </a:rPr>
              <a:t>It’s walls are 1000m high (BB).</a:t>
            </a:r>
            <a:endParaRPr lang="en-AU" dirty="0">
              <a:solidFill>
                <a:schemeClr val="bg1"/>
              </a:solidFill>
              <a:effectLst/>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725662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CF7E41F-44B2-5327-45B5-210371E73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237" y="107950"/>
            <a:ext cx="8458200" cy="6642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AA14B9-43C7-D8E3-ED0F-AD01281AC5BD}"/>
              </a:ext>
            </a:extLst>
          </p:cNvPr>
          <p:cNvSpPr txBox="1"/>
          <p:nvPr/>
        </p:nvSpPr>
        <p:spPr>
          <a:xfrm>
            <a:off x="657726" y="1633970"/>
            <a:ext cx="2197768" cy="3139321"/>
          </a:xfrm>
          <a:prstGeom prst="rect">
            <a:avLst/>
          </a:prstGeom>
          <a:noFill/>
        </p:spPr>
        <p:txBody>
          <a:bodyPr wrap="square">
            <a:spAutoFit/>
          </a:bodyPr>
          <a:lstStyle/>
          <a:p>
            <a:pPr algn="ctr"/>
            <a:r>
              <a:rPr lang="en-AU" dirty="0">
                <a:solidFill>
                  <a:schemeClr val="bg1"/>
                </a:solidFill>
                <a:effectLst/>
                <a:latin typeface="Arial Narrow" panose="020B0604020202020204" pitchFamily="34" charset="0"/>
                <a:cs typeface="Arial Narrow" panose="020B0604020202020204" pitchFamily="34" charset="0"/>
              </a:rPr>
              <a:t>There are 713 submarine canyons on </a:t>
            </a:r>
          </a:p>
          <a:p>
            <a:pPr algn="ctr"/>
            <a:r>
              <a:rPr lang="en-AU" dirty="0">
                <a:solidFill>
                  <a:schemeClr val="bg1"/>
                </a:solidFill>
                <a:effectLst/>
                <a:latin typeface="Arial Narrow" panose="020B0604020202020204" pitchFamily="34" charset="0"/>
                <a:cs typeface="Arial Narrow" panose="020B0604020202020204" pitchFamily="34" charset="0"/>
              </a:rPr>
              <a:t>Australia’s continental margin. </a:t>
            </a:r>
          </a:p>
          <a:p>
            <a:pPr algn="ctr"/>
            <a:endParaRPr lang="en-AU" dirty="0">
              <a:solidFill>
                <a:schemeClr val="bg1"/>
              </a:solidFill>
              <a:latin typeface="Arial Narrow" panose="020B0604020202020204" pitchFamily="34" charset="0"/>
              <a:cs typeface="Arial Narrow" panose="020B0604020202020204" pitchFamily="34" charset="0"/>
            </a:endParaRPr>
          </a:p>
          <a:p>
            <a:pPr algn="ctr"/>
            <a:endParaRPr lang="en-AU" dirty="0">
              <a:solidFill>
                <a:schemeClr val="bg1"/>
              </a:solidFill>
              <a:latin typeface="Arial Narrow" panose="020B0604020202020204" pitchFamily="34" charset="0"/>
              <a:cs typeface="Arial Narrow" panose="020B0604020202020204" pitchFamily="34" charset="0"/>
            </a:endParaRPr>
          </a:p>
          <a:p>
            <a:pPr algn="ctr"/>
            <a:endParaRPr lang="en-AU" dirty="0">
              <a:solidFill>
                <a:schemeClr val="bg1"/>
              </a:solidFill>
              <a:latin typeface="Arial Narrow" panose="020B0604020202020204" pitchFamily="34" charset="0"/>
              <a:cs typeface="Arial Narrow" panose="020B0604020202020204" pitchFamily="34" charset="0"/>
            </a:endParaRPr>
          </a:p>
          <a:p>
            <a:pPr algn="ctr"/>
            <a:endParaRPr lang="en-AU" dirty="0">
              <a:solidFill>
                <a:schemeClr val="bg1"/>
              </a:solidFill>
              <a:latin typeface="Arial Narrow" panose="020B0604020202020204" pitchFamily="34" charset="0"/>
              <a:cs typeface="Arial Narrow" panose="020B0604020202020204" pitchFamily="34" charset="0"/>
            </a:endParaRPr>
          </a:p>
          <a:p>
            <a:pPr algn="ctr"/>
            <a:r>
              <a:rPr lang="en-AU" i="1" dirty="0">
                <a:solidFill>
                  <a:schemeClr val="bg1"/>
                </a:solidFill>
                <a:latin typeface="Arial Narrow" panose="020B0604020202020204" pitchFamily="34" charset="0"/>
                <a:cs typeface="Arial Narrow" panose="020B0604020202020204" pitchFamily="34" charset="0"/>
              </a:rPr>
              <a:t>Note: g</a:t>
            </a:r>
            <a:r>
              <a:rPr lang="en-AU" dirty="0">
                <a:solidFill>
                  <a:schemeClr val="bg1"/>
                </a:solidFill>
                <a:latin typeface="Arial Narrow" panose="020B0604020202020204" pitchFamily="34" charset="0"/>
                <a:cs typeface="Arial Narrow" panose="020B0604020202020204" pitchFamily="34" charset="0"/>
              </a:rPr>
              <a:t>rey areas are Commonwealth Marine Reserves (CMR)</a:t>
            </a:r>
            <a:endParaRPr lang="en-AU" dirty="0">
              <a:solidFill>
                <a:schemeClr val="bg1"/>
              </a:solidFill>
              <a:effectLst/>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921052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9E6DB2-0CE9-17A5-0641-19837CA3985F}"/>
              </a:ext>
            </a:extLst>
          </p:cNvPr>
          <p:cNvSpPr txBox="1"/>
          <p:nvPr/>
        </p:nvSpPr>
        <p:spPr>
          <a:xfrm>
            <a:off x="272715" y="2228671"/>
            <a:ext cx="1846301" cy="1200329"/>
          </a:xfrm>
          <a:prstGeom prst="rect">
            <a:avLst/>
          </a:prstGeom>
          <a:noFill/>
        </p:spPr>
        <p:txBody>
          <a:bodyPr wrap="square">
            <a:spAutoFit/>
          </a:bodyPr>
          <a:lstStyle/>
          <a:p>
            <a:pPr algn="ctr"/>
            <a:r>
              <a:rPr lang="en-AU" dirty="0">
                <a:solidFill>
                  <a:schemeClr val="bg1"/>
                </a:solidFill>
                <a:effectLst/>
                <a:latin typeface="Arial Narrow" panose="020B0604020202020204" pitchFamily="34" charset="0"/>
                <a:cs typeface="Arial Narrow" panose="020B0604020202020204" pitchFamily="34" charset="0"/>
              </a:rPr>
              <a:t>Sediment flowing down submarine canyons resemble waterfalls on land</a:t>
            </a:r>
          </a:p>
        </p:txBody>
      </p:sp>
      <p:pic>
        <p:nvPicPr>
          <p:cNvPr id="11266" name="Picture 2">
            <a:extLst>
              <a:ext uri="{FF2B5EF4-FFF2-40B4-BE49-F238E27FC236}">
                <a16:creationId xmlns:a16="http://schemas.microsoft.com/office/drawing/2014/main" id="{D7F4AF66-713C-4D29-0330-507FF4CCF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574" y="802104"/>
            <a:ext cx="9479426" cy="48878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1F00E1-4743-E36C-86FF-DCB34057F655}"/>
              </a:ext>
            </a:extLst>
          </p:cNvPr>
          <p:cNvSpPr txBox="1"/>
          <p:nvPr/>
        </p:nvSpPr>
        <p:spPr>
          <a:xfrm>
            <a:off x="2712573" y="5689933"/>
            <a:ext cx="7153321" cy="276999"/>
          </a:xfrm>
          <a:prstGeom prst="rect">
            <a:avLst/>
          </a:prstGeom>
          <a:noFill/>
        </p:spPr>
        <p:txBody>
          <a:bodyPr wrap="square">
            <a:spAutoFit/>
          </a:bodyPr>
          <a:lstStyle/>
          <a:p>
            <a:r>
              <a:rPr lang="en-AU" sz="1200" dirty="0">
                <a:solidFill>
                  <a:schemeClr val="bg1"/>
                </a:solidFill>
                <a:effectLst/>
                <a:latin typeface="Arial Narrow" panose="020B0604020202020204" pitchFamily="34" charset="0"/>
                <a:cs typeface="Arial Narrow" panose="020B0604020202020204" pitchFamily="34" charset="0"/>
              </a:rPr>
              <a:t>3D view of </a:t>
            </a:r>
            <a:r>
              <a:rPr lang="en-AU" sz="1200" dirty="0">
                <a:solidFill>
                  <a:schemeClr val="bg1"/>
                </a:solidFill>
                <a:latin typeface="Arial Narrow" panose="020B0604020202020204" pitchFamily="34" charset="0"/>
                <a:cs typeface="Arial Narrow" panose="020B0604020202020204" pitchFamily="34" charset="0"/>
              </a:rPr>
              <a:t>14 separate </a:t>
            </a:r>
            <a:r>
              <a:rPr lang="en-AU" sz="1200" dirty="0">
                <a:solidFill>
                  <a:schemeClr val="bg1"/>
                </a:solidFill>
                <a:effectLst/>
                <a:latin typeface="Arial Narrow" panose="020B0604020202020204" pitchFamily="34" charset="0"/>
                <a:cs typeface="Arial Narrow" panose="020B0604020202020204" pitchFamily="34" charset="0"/>
              </a:rPr>
              <a:t>canyons offshore of Princess Charlotte Bay, Cape York. </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5" name="TextBox 4">
            <a:extLst>
              <a:ext uri="{FF2B5EF4-FFF2-40B4-BE49-F238E27FC236}">
                <a16:creationId xmlns:a16="http://schemas.microsoft.com/office/drawing/2014/main" id="{B09E7DEE-2D39-8D66-7219-D7A9D1E32DDD}"/>
              </a:ext>
            </a:extLst>
          </p:cNvPr>
          <p:cNvSpPr txBox="1"/>
          <p:nvPr/>
        </p:nvSpPr>
        <p:spPr>
          <a:xfrm>
            <a:off x="10026315" y="3608885"/>
            <a:ext cx="1846301" cy="369332"/>
          </a:xfrm>
          <a:prstGeom prst="rect">
            <a:avLst/>
          </a:prstGeom>
          <a:noFill/>
        </p:spPr>
        <p:txBody>
          <a:bodyPr wrap="square">
            <a:spAutoFit/>
          </a:bodyPr>
          <a:lstStyle/>
          <a:p>
            <a:pPr algn="ctr"/>
            <a:r>
              <a:rPr lang="en-AU" dirty="0">
                <a:solidFill>
                  <a:schemeClr val="bg1"/>
                </a:solidFill>
                <a:effectLst/>
                <a:latin typeface="Arial Narrow" panose="020B0604020202020204" pitchFamily="34" charset="0"/>
                <a:cs typeface="Arial Narrow" panose="020B0604020202020204" pitchFamily="34" charset="0"/>
              </a:rPr>
              <a:t>2500m</a:t>
            </a:r>
          </a:p>
        </p:txBody>
      </p:sp>
    </p:spTree>
    <p:extLst>
      <p:ext uri="{BB962C8B-B14F-4D97-AF65-F5344CB8AC3E}">
        <p14:creationId xmlns:p14="http://schemas.microsoft.com/office/powerpoint/2010/main" val="3502009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B61ADAFC-5973-758A-E718-DE10C8414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491"/>
            <a:ext cx="9128292" cy="68365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E81810-3B33-B833-551D-611850EF124C}"/>
              </a:ext>
            </a:extLst>
          </p:cNvPr>
          <p:cNvSpPr txBox="1"/>
          <p:nvPr/>
        </p:nvSpPr>
        <p:spPr>
          <a:xfrm>
            <a:off x="9817768" y="1373054"/>
            <a:ext cx="1846301" cy="923330"/>
          </a:xfrm>
          <a:prstGeom prst="rect">
            <a:avLst/>
          </a:prstGeom>
          <a:noFill/>
        </p:spPr>
        <p:txBody>
          <a:bodyPr wrap="square">
            <a:spAutoFit/>
          </a:bodyPr>
          <a:lstStyle/>
          <a:p>
            <a:pPr algn="ctr"/>
            <a:r>
              <a:rPr lang="en-AU" dirty="0">
                <a:solidFill>
                  <a:schemeClr val="bg1"/>
                </a:solidFill>
                <a:effectLst/>
                <a:latin typeface="Arial Narrow" panose="020B0604020202020204" pitchFamily="34" charset="0"/>
                <a:cs typeface="Arial Narrow" panose="020B0604020202020204" pitchFamily="34" charset="0"/>
              </a:rPr>
              <a:t>Submarine canyons off the Great Barrier Reef (Cairns)</a:t>
            </a:r>
          </a:p>
        </p:txBody>
      </p:sp>
      <p:sp>
        <p:nvSpPr>
          <p:cNvPr id="3" name="TextBox 2">
            <a:extLst>
              <a:ext uri="{FF2B5EF4-FFF2-40B4-BE49-F238E27FC236}">
                <a16:creationId xmlns:a16="http://schemas.microsoft.com/office/drawing/2014/main" id="{56F2A3C0-BFD0-49D6-5399-5D6DF789B179}"/>
              </a:ext>
            </a:extLst>
          </p:cNvPr>
          <p:cNvSpPr txBox="1"/>
          <p:nvPr/>
        </p:nvSpPr>
        <p:spPr>
          <a:xfrm>
            <a:off x="9819226" y="4322166"/>
            <a:ext cx="1846301" cy="1754326"/>
          </a:xfrm>
          <a:prstGeom prst="rect">
            <a:avLst/>
          </a:prstGeom>
          <a:noFill/>
        </p:spPr>
        <p:txBody>
          <a:bodyPr wrap="square">
            <a:spAutoFit/>
          </a:bodyPr>
          <a:lstStyle/>
          <a:p>
            <a:pPr algn="ctr"/>
            <a:r>
              <a:rPr lang="en-AU" dirty="0">
                <a:solidFill>
                  <a:schemeClr val="bg1"/>
                </a:solidFill>
                <a:latin typeface="Arial Narrow" panose="020B0604020202020204" pitchFamily="34" charset="0"/>
                <a:cs typeface="Arial Narrow" panose="020B0604020202020204" pitchFamily="34" charset="0"/>
              </a:rPr>
              <a:t>Then , </a:t>
            </a:r>
            <a:r>
              <a:rPr lang="en-AU" i="1" dirty="0">
                <a:solidFill>
                  <a:schemeClr val="bg1"/>
                </a:solidFill>
                <a:latin typeface="Arial Narrow" panose="020B0604020202020204" pitchFamily="34" charset="0"/>
                <a:cs typeface="Arial Narrow" panose="020B0604020202020204" pitchFamily="34" charset="0"/>
              </a:rPr>
              <a:t>a</a:t>
            </a:r>
            <a:r>
              <a:rPr lang="en-AU" i="1" dirty="0">
                <a:solidFill>
                  <a:schemeClr val="bg1"/>
                </a:solidFill>
                <a:effectLst/>
                <a:latin typeface="Arial Narrow" panose="020B0604020202020204" pitchFamily="34" charset="0"/>
                <a:cs typeface="Arial Narrow" panose="020B0604020202020204" pitchFamily="34" charset="0"/>
              </a:rPr>
              <a:t>fter</a:t>
            </a:r>
            <a:r>
              <a:rPr lang="en-AU" dirty="0">
                <a:solidFill>
                  <a:schemeClr val="bg1"/>
                </a:solidFill>
                <a:effectLst/>
                <a:latin typeface="Arial Narrow" panose="020B0604020202020204" pitchFamily="34" charset="0"/>
                <a:cs typeface="Arial Narrow" panose="020B0604020202020204" pitchFamily="34" charset="0"/>
              </a:rPr>
              <a:t> the continental margin…</a:t>
            </a:r>
          </a:p>
          <a:p>
            <a:pPr algn="ctr"/>
            <a:endParaRPr lang="en-AU" dirty="0">
              <a:solidFill>
                <a:schemeClr val="bg1"/>
              </a:solidFill>
              <a:effectLst/>
              <a:latin typeface="Arial Narrow" panose="020B0604020202020204" pitchFamily="34" charset="0"/>
              <a:cs typeface="Arial Narrow" panose="020B0604020202020204" pitchFamily="34" charset="0"/>
            </a:endParaRPr>
          </a:p>
          <a:p>
            <a:pPr algn="ctr"/>
            <a:r>
              <a:rPr lang="en-AU" dirty="0">
                <a:solidFill>
                  <a:schemeClr val="bg1"/>
                </a:solidFill>
                <a:effectLst/>
                <a:latin typeface="Arial Narrow" panose="020B0604020202020204" pitchFamily="34" charset="0"/>
                <a:cs typeface="Arial Narrow" panose="020B0604020202020204" pitchFamily="34" charset="0"/>
              </a:rPr>
              <a:t> is the deep ocean basin floor. </a:t>
            </a:r>
          </a:p>
        </p:txBody>
      </p:sp>
    </p:spTree>
    <p:extLst>
      <p:ext uri="{BB962C8B-B14F-4D97-AF65-F5344CB8AC3E}">
        <p14:creationId xmlns:p14="http://schemas.microsoft.com/office/powerpoint/2010/main" val="1297771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9DC703-945F-D48E-33B2-EEE815BE1D89}"/>
              </a:ext>
            </a:extLst>
          </p:cNvPr>
          <p:cNvSpPr txBox="1"/>
          <p:nvPr/>
        </p:nvSpPr>
        <p:spPr>
          <a:xfrm>
            <a:off x="9722973" y="2252735"/>
            <a:ext cx="1846301" cy="1754326"/>
          </a:xfrm>
          <a:prstGeom prst="rect">
            <a:avLst/>
          </a:prstGeom>
          <a:noFill/>
        </p:spPr>
        <p:txBody>
          <a:bodyPr wrap="square">
            <a:spAutoFit/>
          </a:bodyPr>
          <a:lstStyle/>
          <a:p>
            <a:pPr algn="ctr"/>
            <a:r>
              <a:rPr lang="en-AU" dirty="0">
                <a:solidFill>
                  <a:schemeClr val="bg1"/>
                </a:solidFill>
                <a:latin typeface="Arial Narrow" panose="020B0604020202020204" pitchFamily="34" charset="0"/>
                <a:cs typeface="Arial Narrow" panose="020B0604020202020204" pitchFamily="34" charset="0"/>
              </a:rPr>
              <a:t>In the deep ocean, features include abyssal plains, deep sea trenches, seamounts and mid-ocean ridges.</a:t>
            </a:r>
            <a:endParaRPr lang="en-AU" dirty="0">
              <a:solidFill>
                <a:schemeClr val="bg1"/>
              </a:solidFill>
              <a:effectLst/>
              <a:latin typeface="Arial Narrow" panose="020B0604020202020204" pitchFamily="34" charset="0"/>
              <a:cs typeface="Arial Narrow" panose="020B0604020202020204" pitchFamily="34" charset="0"/>
            </a:endParaRPr>
          </a:p>
        </p:txBody>
      </p:sp>
      <p:pic>
        <p:nvPicPr>
          <p:cNvPr id="13314" name="Picture 2" descr="A map of the Mid Ocean Ridge">
            <a:extLst>
              <a:ext uri="{FF2B5EF4-FFF2-40B4-BE49-F238E27FC236}">
                <a16:creationId xmlns:a16="http://schemas.microsoft.com/office/drawing/2014/main" id="{4DCFA473-E4DA-8123-C78C-4054DB38D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31" y="0"/>
            <a:ext cx="8194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55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Bathymetry of the Pacific Ocean.... - Maps on the Web">
            <a:extLst>
              <a:ext uri="{FF2B5EF4-FFF2-40B4-BE49-F238E27FC236}">
                <a16:creationId xmlns:a16="http://schemas.microsoft.com/office/drawing/2014/main" id="{53CD1218-0D6E-EB62-9F3A-78D037B392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1" r="17581" b="-1"/>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2055" name="Group 2054">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2056" name="Freeform: Shape 2055">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57" name="Group 2056">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058" name="Group 2057">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062" name="Freeform: Shape 2061">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3" name="Freeform: Shape 2062">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59" name="Group 2058">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2060" name="Freeform: Shape 2059">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1" name="Freeform: Shape 2060">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extBox 1">
            <a:extLst>
              <a:ext uri="{FF2B5EF4-FFF2-40B4-BE49-F238E27FC236}">
                <a16:creationId xmlns:a16="http://schemas.microsoft.com/office/drawing/2014/main" id="{57F16C3D-81B0-D858-214A-C5E40609259E}"/>
              </a:ext>
            </a:extLst>
          </p:cNvPr>
          <p:cNvSpPr txBox="1"/>
          <p:nvPr/>
        </p:nvSpPr>
        <p:spPr>
          <a:xfrm>
            <a:off x="657726" y="2037347"/>
            <a:ext cx="3923799" cy="369332"/>
          </a:xfrm>
          <a:prstGeom prst="rect">
            <a:avLst/>
          </a:prstGeom>
          <a:noFill/>
        </p:spPr>
        <p:txBody>
          <a:bodyPr wrap="square" rtlCol="0">
            <a:spAutoFit/>
          </a:bodyPr>
          <a:lstStyle/>
          <a:p>
            <a:r>
              <a:rPr lang="en-US" dirty="0"/>
              <a:t>ocean</a:t>
            </a:r>
          </a:p>
        </p:txBody>
      </p:sp>
      <p:sp>
        <p:nvSpPr>
          <p:cNvPr id="3" name="TextBox 2">
            <a:extLst>
              <a:ext uri="{FF2B5EF4-FFF2-40B4-BE49-F238E27FC236}">
                <a16:creationId xmlns:a16="http://schemas.microsoft.com/office/drawing/2014/main" id="{03637868-7BE7-C7BC-4197-F658980B6038}"/>
              </a:ext>
            </a:extLst>
          </p:cNvPr>
          <p:cNvSpPr txBox="1"/>
          <p:nvPr/>
        </p:nvSpPr>
        <p:spPr>
          <a:xfrm>
            <a:off x="577514" y="2693347"/>
            <a:ext cx="3129294" cy="1938992"/>
          </a:xfrm>
          <a:prstGeom prst="rect">
            <a:avLst/>
          </a:prstGeom>
          <a:noFill/>
        </p:spPr>
        <p:txBody>
          <a:bodyPr wrap="square">
            <a:spAutoFit/>
          </a:bodyPr>
          <a:lstStyle/>
          <a:p>
            <a:r>
              <a:rPr lang="en-US" sz="2000" i="1" dirty="0">
                <a:solidFill>
                  <a:schemeClr val="bg1"/>
                </a:solidFill>
                <a:latin typeface="Arial Narrow" panose="020B0604020202020204" pitchFamily="34" charset="0"/>
                <a:cs typeface="Arial Narrow" panose="020B0604020202020204" pitchFamily="34" charset="0"/>
              </a:rPr>
              <a:t>Bathymetry: </a:t>
            </a:r>
          </a:p>
          <a:p>
            <a:endParaRPr lang="en-US" sz="2000" i="1" dirty="0">
              <a:solidFill>
                <a:schemeClr val="bg1"/>
              </a:solidFill>
              <a:latin typeface="Arial Narrow" panose="020B0604020202020204" pitchFamily="34" charset="0"/>
              <a:cs typeface="Arial Narrow" panose="020B0604020202020204" pitchFamily="34" charset="0"/>
            </a:endParaRPr>
          </a:p>
          <a:p>
            <a:r>
              <a:rPr lang="en-US" sz="2000" i="1" dirty="0">
                <a:solidFill>
                  <a:schemeClr val="bg1"/>
                </a:solidFill>
                <a:latin typeface="Arial Narrow" panose="020B0604020202020204" pitchFamily="34" charset="0"/>
                <a:cs typeface="Arial Narrow" panose="020B0604020202020204" pitchFamily="34" charset="0"/>
              </a:rPr>
              <a:t>“the depths and shapes of underwater features”</a:t>
            </a:r>
          </a:p>
          <a:p>
            <a:r>
              <a:rPr lang="en-US" sz="2000" i="1" dirty="0">
                <a:solidFill>
                  <a:schemeClr val="bg1"/>
                </a:solidFill>
                <a:latin typeface="Arial Narrow" panose="020B0604020202020204" pitchFamily="34" charset="0"/>
                <a:cs typeface="Arial Narrow" panose="020B0604020202020204" pitchFamily="34" charset="0"/>
              </a:rPr>
              <a:t> </a:t>
            </a:r>
          </a:p>
          <a:p>
            <a:endParaRPr lang="en-US" sz="20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754526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What Lurks in the Midnight Zone? | Blue Planet II | BBC Earth">
            <a:hlinkClick r:id="" action="ppaction://media"/>
            <a:extLst>
              <a:ext uri="{FF2B5EF4-FFF2-40B4-BE49-F238E27FC236}">
                <a16:creationId xmlns:a16="http://schemas.microsoft.com/office/drawing/2014/main" id="{FD4A9D2B-FC4F-CAE1-6D86-8008370A1AF5}"/>
              </a:ext>
            </a:extLst>
          </p:cNvPr>
          <p:cNvPicPr>
            <a:picLocks noRot="1" noChangeAspect="1"/>
          </p:cNvPicPr>
          <p:nvPr>
            <a:videoFile r:link="rId1"/>
          </p:nvPr>
        </p:nvPicPr>
        <p:blipFill>
          <a:blip r:embed="rId4"/>
          <a:stretch>
            <a:fillRect/>
          </a:stretch>
        </p:blipFill>
        <p:spPr>
          <a:xfrm>
            <a:off x="737937" y="401694"/>
            <a:ext cx="10716126" cy="6054611"/>
          </a:xfrm>
          <a:prstGeom prst="rect">
            <a:avLst/>
          </a:prstGeom>
        </p:spPr>
      </p:pic>
      <p:sp>
        <p:nvSpPr>
          <p:cNvPr id="3" name="TextBox 2">
            <a:extLst>
              <a:ext uri="{FF2B5EF4-FFF2-40B4-BE49-F238E27FC236}">
                <a16:creationId xmlns:a16="http://schemas.microsoft.com/office/drawing/2014/main" id="{952A55C0-8C87-7A9F-C077-3A75F90DFB70}"/>
              </a:ext>
            </a:extLst>
          </p:cNvPr>
          <p:cNvSpPr txBox="1"/>
          <p:nvPr/>
        </p:nvSpPr>
        <p:spPr>
          <a:xfrm>
            <a:off x="3930316" y="6456305"/>
            <a:ext cx="5005137" cy="261610"/>
          </a:xfrm>
          <a:prstGeom prst="rect">
            <a:avLst/>
          </a:prstGeom>
          <a:noFill/>
        </p:spPr>
        <p:txBody>
          <a:bodyPr wrap="square" rtlCol="0">
            <a:spAutoFit/>
          </a:bodyPr>
          <a:lstStyle/>
          <a:p>
            <a:pPr algn="ctr"/>
            <a:r>
              <a:rPr lang="en-US" sz="1100" dirty="0">
                <a:solidFill>
                  <a:schemeClr val="bg1"/>
                </a:solidFill>
                <a:latin typeface="Arial Narrow" panose="020B0604020202020204" pitchFamily="34" charset="0"/>
                <a:cs typeface="Arial Narrow" panose="020B0604020202020204" pitchFamily="34" charset="0"/>
              </a:rPr>
              <a:t>https://</a:t>
            </a:r>
            <a:r>
              <a:rPr lang="en-US" sz="1100" dirty="0" err="1">
                <a:solidFill>
                  <a:schemeClr val="bg1"/>
                </a:solidFill>
                <a:latin typeface="Arial Narrow" panose="020B0604020202020204" pitchFamily="34" charset="0"/>
                <a:cs typeface="Arial Narrow" panose="020B0604020202020204" pitchFamily="34" charset="0"/>
              </a:rPr>
              <a:t>www.youtube.com</a:t>
            </a:r>
            <a:r>
              <a:rPr lang="en-US" sz="1100" dirty="0">
                <a:solidFill>
                  <a:schemeClr val="bg1"/>
                </a:solidFill>
                <a:latin typeface="Arial Narrow" panose="020B0604020202020204" pitchFamily="34" charset="0"/>
                <a:cs typeface="Arial Narrow" panose="020B0604020202020204" pitchFamily="34" charset="0"/>
              </a:rPr>
              <a:t>/</a:t>
            </a:r>
            <a:r>
              <a:rPr lang="en-US" sz="1100" dirty="0" err="1">
                <a:solidFill>
                  <a:schemeClr val="bg1"/>
                </a:solidFill>
                <a:latin typeface="Arial Narrow" panose="020B0604020202020204" pitchFamily="34" charset="0"/>
                <a:cs typeface="Arial Narrow" panose="020B0604020202020204" pitchFamily="34" charset="0"/>
              </a:rPr>
              <a:t>watch?v</a:t>
            </a:r>
            <a:r>
              <a:rPr lang="en-US" sz="1100" dirty="0">
                <a:solidFill>
                  <a:schemeClr val="bg1"/>
                </a:solidFill>
                <a:latin typeface="Arial Narrow" panose="020B0604020202020204" pitchFamily="34" charset="0"/>
                <a:cs typeface="Arial Narrow" panose="020B0604020202020204" pitchFamily="34" charset="0"/>
              </a:rPr>
              <a:t>=</a:t>
            </a:r>
            <a:r>
              <a:rPr lang="en-US" sz="1100" dirty="0" err="1">
                <a:solidFill>
                  <a:schemeClr val="bg1"/>
                </a:solidFill>
                <a:latin typeface="Arial Narrow" panose="020B0604020202020204" pitchFamily="34" charset="0"/>
                <a:cs typeface="Arial Narrow" panose="020B0604020202020204" pitchFamily="34" charset="0"/>
              </a:rPr>
              <a:t>vkfTSlTnaBQ</a:t>
            </a:r>
            <a:endParaRPr lang="en-US" sz="11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49677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rrifying Deep Sea Creatures That Will Give You Nightmares">
            <a:extLst>
              <a:ext uri="{FF2B5EF4-FFF2-40B4-BE49-F238E27FC236}">
                <a16:creationId xmlns:a16="http://schemas.microsoft.com/office/drawing/2014/main" id="{FA8E5FF6-88CA-258A-DF51-ECF7F7069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5937" y="0"/>
            <a:ext cx="91360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5C3EDE-DDF0-8D06-80F3-EB1CF4CC4E22}"/>
              </a:ext>
            </a:extLst>
          </p:cNvPr>
          <p:cNvSpPr txBox="1"/>
          <p:nvPr/>
        </p:nvSpPr>
        <p:spPr>
          <a:xfrm>
            <a:off x="482600" y="2505670"/>
            <a:ext cx="2082800" cy="1600438"/>
          </a:xfrm>
          <a:prstGeom prst="rect">
            <a:avLst/>
          </a:prstGeom>
          <a:noFill/>
        </p:spPr>
        <p:txBody>
          <a:bodyPr wrap="square" rtlCol="0">
            <a:spAutoFit/>
          </a:bodyPr>
          <a:lstStyle/>
          <a:p>
            <a:pPr algn="ctr"/>
            <a:r>
              <a:rPr lang="en-AU" sz="1600" dirty="0">
                <a:solidFill>
                  <a:schemeClr val="bg1"/>
                </a:solidFill>
                <a:effectLst/>
                <a:latin typeface="Arial Narrow" panose="020B0604020202020204" pitchFamily="34" charset="0"/>
                <a:cs typeface="Arial Narrow" panose="020B0604020202020204" pitchFamily="34" charset="0"/>
              </a:rPr>
              <a:t>The barreleye, also known as a spook fish, has extremely light-sensitive eyes on the top of its fluid-filled head.</a:t>
            </a:r>
          </a:p>
          <a:p>
            <a:pPr algn="ctr"/>
            <a:endParaRPr lang="en-US" dirty="0"/>
          </a:p>
        </p:txBody>
      </p:sp>
    </p:spTree>
    <p:extLst>
      <p:ext uri="{BB962C8B-B14F-4D97-AF65-F5344CB8AC3E}">
        <p14:creationId xmlns:p14="http://schemas.microsoft.com/office/powerpoint/2010/main" val="3874156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t;p&gt;Roman Fedortsov was fishing in the Norwegian Sea when he came across the unusual-looking creature&lt;/p&gt;">
            <a:extLst>
              <a:ext uri="{FF2B5EF4-FFF2-40B4-BE49-F238E27FC236}">
                <a16:creationId xmlns:a16="http://schemas.microsoft.com/office/drawing/2014/main" id="{2915303E-3426-5D35-3D2F-DC797AB66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89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F368F9-AD0B-6C72-B4D8-D40058674A3E}"/>
              </a:ext>
            </a:extLst>
          </p:cNvPr>
          <p:cNvSpPr txBox="1"/>
          <p:nvPr/>
        </p:nvSpPr>
        <p:spPr>
          <a:xfrm>
            <a:off x="7315200" y="1859339"/>
            <a:ext cx="3644900" cy="3139321"/>
          </a:xfrm>
          <a:prstGeom prst="rect">
            <a:avLst/>
          </a:prstGeom>
          <a:noFill/>
        </p:spPr>
        <p:txBody>
          <a:bodyPr wrap="square">
            <a:spAutoFit/>
          </a:bodyPr>
          <a:lstStyle/>
          <a:p>
            <a:pPr algn="ctr"/>
            <a:r>
              <a:rPr lang="en-AU" dirty="0">
                <a:solidFill>
                  <a:schemeClr val="bg1"/>
                </a:solidFill>
                <a:effectLst/>
                <a:latin typeface="Arial Narrow" panose="020B0604020202020204" pitchFamily="34" charset="0"/>
                <a:cs typeface="Arial Narrow" panose="020B0604020202020204" pitchFamily="34" charset="0"/>
              </a:rPr>
              <a:t>Roman </a:t>
            </a:r>
            <a:r>
              <a:rPr lang="en-AU" dirty="0" err="1">
                <a:solidFill>
                  <a:schemeClr val="bg1"/>
                </a:solidFill>
                <a:effectLst/>
                <a:latin typeface="Arial Narrow" panose="020B0604020202020204" pitchFamily="34" charset="0"/>
                <a:cs typeface="Arial Narrow" panose="020B0604020202020204" pitchFamily="34" charset="0"/>
              </a:rPr>
              <a:t>Fedortsov</a:t>
            </a:r>
            <a:r>
              <a:rPr lang="en-AU" dirty="0">
                <a:solidFill>
                  <a:schemeClr val="bg1"/>
                </a:solidFill>
                <a:effectLst/>
                <a:latin typeface="Arial Narrow" panose="020B0604020202020204" pitchFamily="34" charset="0"/>
                <a:cs typeface="Arial Narrow" panose="020B0604020202020204" pitchFamily="34" charset="0"/>
              </a:rPr>
              <a:t> was fishing in the Norwegian Sea when he came across the unusual-looking creature.</a:t>
            </a:r>
          </a:p>
          <a:p>
            <a:pPr algn="ctr"/>
            <a:endParaRPr lang="en-AU" dirty="0">
              <a:solidFill>
                <a:schemeClr val="bg1"/>
              </a:solidFill>
              <a:latin typeface="Arial Narrow" panose="020B0604020202020204" pitchFamily="34" charset="0"/>
              <a:cs typeface="Arial Narrow" panose="020B0604020202020204" pitchFamily="34" charset="0"/>
            </a:endParaRPr>
          </a:p>
          <a:p>
            <a:pPr algn="ctr"/>
            <a:r>
              <a:rPr lang="en-AU" i="1" dirty="0">
                <a:solidFill>
                  <a:schemeClr val="bg1"/>
                </a:solidFill>
                <a:effectLst/>
                <a:latin typeface="Arial Narrow" panose="020B0604020202020204" pitchFamily="34" charset="0"/>
                <a:cs typeface="Arial Narrow" panose="020B0604020202020204" pitchFamily="34" charset="0"/>
              </a:rPr>
              <a:t>“It looks a little like a newly hatched dragon to me,” </a:t>
            </a:r>
            <a:r>
              <a:rPr lang="en-AU" dirty="0">
                <a:solidFill>
                  <a:schemeClr val="bg1"/>
                </a:solidFill>
                <a:effectLst/>
                <a:latin typeface="Arial Narrow" panose="020B0604020202020204" pitchFamily="34" charset="0"/>
                <a:cs typeface="Arial Narrow" panose="020B0604020202020204" pitchFamily="34" charset="0"/>
              </a:rPr>
              <a:t>one person said in the comments, while another added: </a:t>
            </a:r>
            <a:r>
              <a:rPr lang="en-AU" i="1" dirty="0">
                <a:solidFill>
                  <a:schemeClr val="bg1"/>
                </a:solidFill>
                <a:effectLst/>
                <a:latin typeface="Arial Narrow" panose="020B0604020202020204" pitchFamily="34" charset="0"/>
                <a:cs typeface="Arial Narrow" panose="020B0604020202020204" pitchFamily="34" charset="0"/>
              </a:rPr>
              <a:t>“Looks like a baby dragon!”</a:t>
            </a:r>
          </a:p>
          <a:p>
            <a:pPr algn="ctr"/>
            <a:endParaRPr lang="en-AU" dirty="0">
              <a:solidFill>
                <a:schemeClr val="bg1"/>
              </a:solidFill>
              <a:latin typeface="Arial Narrow" panose="020B0604020202020204" pitchFamily="34" charset="0"/>
              <a:cs typeface="Arial Narrow" panose="020B0604020202020204" pitchFamily="34" charset="0"/>
            </a:endParaRPr>
          </a:p>
          <a:p>
            <a:pPr algn="ctr"/>
            <a:r>
              <a:rPr lang="en-AU" dirty="0">
                <a:solidFill>
                  <a:schemeClr val="bg1"/>
                </a:solidFill>
                <a:effectLst/>
                <a:latin typeface="Arial Narrow" panose="020B0604020202020204" pitchFamily="34" charset="0"/>
                <a:cs typeface="Arial Narrow" panose="020B0604020202020204" pitchFamily="34" charset="0"/>
              </a:rPr>
              <a:t>The fish has since been identified as a chimaera – a cartilaginous fish.</a:t>
            </a:r>
          </a:p>
        </p:txBody>
      </p:sp>
    </p:spTree>
    <p:extLst>
      <p:ext uri="{BB962C8B-B14F-4D97-AF65-F5344CB8AC3E}">
        <p14:creationId xmlns:p14="http://schemas.microsoft.com/office/powerpoint/2010/main" val="551970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pooky Sea Creatures – Owlmanandy Writes">
            <a:extLst>
              <a:ext uri="{FF2B5EF4-FFF2-40B4-BE49-F238E27FC236}">
                <a16:creationId xmlns:a16="http://schemas.microsoft.com/office/drawing/2014/main" id="{984A3E7F-9EE2-D727-19A0-9EBE64B54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0"/>
            <a:ext cx="9740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62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Creature Feature: 10 Fun Facts About Sea Pigs | WIRED">
            <a:extLst>
              <a:ext uri="{FF2B5EF4-FFF2-40B4-BE49-F238E27FC236}">
                <a16:creationId xmlns:a16="http://schemas.microsoft.com/office/drawing/2014/main" id="{37430703-AD7B-0D4F-6E35-FDDC3655A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05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16D3DD-1E84-37E3-FF5E-6ED03475231E}"/>
              </a:ext>
            </a:extLst>
          </p:cNvPr>
          <p:cNvSpPr txBox="1"/>
          <p:nvPr/>
        </p:nvSpPr>
        <p:spPr>
          <a:xfrm>
            <a:off x="9804400" y="1720840"/>
            <a:ext cx="2184400" cy="3416320"/>
          </a:xfrm>
          <a:prstGeom prst="rect">
            <a:avLst/>
          </a:prstGeom>
          <a:noFill/>
        </p:spPr>
        <p:txBody>
          <a:bodyPr wrap="square" rtlCol="0">
            <a:spAutoFit/>
          </a:bodyPr>
          <a:lstStyle/>
          <a:p>
            <a:r>
              <a:rPr lang="en-US" i="1" dirty="0" err="1">
                <a:solidFill>
                  <a:schemeClr val="bg1"/>
                </a:solidFill>
                <a:latin typeface="Arial Narrow" panose="020B0604020202020204" pitchFamily="34" charset="0"/>
                <a:cs typeface="Arial Narrow" panose="020B0604020202020204" pitchFamily="34" charset="0"/>
              </a:rPr>
              <a:t>Scotoplanes</a:t>
            </a:r>
            <a:r>
              <a:rPr lang="en-US" i="1" dirty="0">
                <a:solidFill>
                  <a:schemeClr val="bg1"/>
                </a:solidFill>
                <a:latin typeface="Arial Narrow" panose="020B0604020202020204" pitchFamily="34" charset="0"/>
                <a:cs typeface="Arial Narrow" panose="020B0604020202020204" pitchFamily="34" charset="0"/>
              </a:rPr>
              <a:t> </a:t>
            </a:r>
            <a:r>
              <a:rPr lang="en-US" i="1" dirty="0" err="1">
                <a:solidFill>
                  <a:schemeClr val="bg1"/>
                </a:solidFill>
                <a:latin typeface="Arial Narrow" panose="020B0604020202020204" pitchFamily="34" charset="0"/>
                <a:cs typeface="Arial Narrow" panose="020B0604020202020204" pitchFamily="34" charset="0"/>
              </a:rPr>
              <a:t>globosa</a:t>
            </a:r>
            <a:endParaRPr lang="en-US" i="1" dirty="0">
              <a:solidFill>
                <a:schemeClr val="bg1"/>
              </a:solidFill>
              <a:latin typeface="Arial Narrow" panose="020B0604020202020204" pitchFamily="34" charset="0"/>
              <a:cs typeface="Arial Narrow" panose="020B0604020202020204" pitchFamily="34" charset="0"/>
            </a:endParaRPr>
          </a:p>
          <a:p>
            <a:endParaRPr lang="en-US" i="1" dirty="0">
              <a:solidFill>
                <a:schemeClr val="bg1"/>
              </a:solidFill>
              <a:latin typeface="Arial Narrow" panose="020B0604020202020204" pitchFamily="34" charset="0"/>
              <a:cs typeface="Arial Narrow" panose="020B0604020202020204" pitchFamily="34" charset="0"/>
            </a:endParaRPr>
          </a:p>
          <a:p>
            <a:r>
              <a:rPr lang="en-US" dirty="0">
                <a:solidFill>
                  <a:schemeClr val="bg1"/>
                </a:solidFill>
                <a:latin typeface="Arial Narrow" panose="020B0604020202020204" pitchFamily="34" charset="0"/>
                <a:cs typeface="Arial Narrow" panose="020B0604020202020204" pitchFamily="34" charset="0"/>
              </a:rPr>
              <a:t>or “</a:t>
            </a:r>
            <a:r>
              <a:rPr lang="en-US" i="1" dirty="0">
                <a:solidFill>
                  <a:schemeClr val="bg1"/>
                </a:solidFill>
                <a:latin typeface="Arial Narrow" panose="020B0604020202020204" pitchFamily="34" charset="0"/>
                <a:cs typeface="Arial Narrow" panose="020B0604020202020204" pitchFamily="34" charset="0"/>
              </a:rPr>
              <a:t>Sea pig</a:t>
            </a:r>
            <a:r>
              <a:rPr lang="en-US" dirty="0">
                <a:solidFill>
                  <a:schemeClr val="bg1"/>
                </a:solidFill>
                <a:latin typeface="Arial Narrow" panose="020B0604020202020204" pitchFamily="34" charset="0"/>
                <a:cs typeface="Arial Narrow" panose="020B0604020202020204" pitchFamily="34" charset="0"/>
              </a:rPr>
              <a:t>”</a:t>
            </a:r>
          </a:p>
          <a:p>
            <a:endParaRPr lang="en-US" dirty="0">
              <a:solidFill>
                <a:schemeClr val="bg1"/>
              </a:solidFill>
              <a:latin typeface="Arial Narrow" panose="020B0604020202020204" pitchFamily="34" charset="0"/>
              <a:cs typeface="Arial Narrow" panose="020B0604020202020204" pitchFamily="34" charset="0"/>
            </a:endParaRPr>
          </a:p>
          <a:p>
            <a:r>
              <a:rPr lang="en-US" dirty="0">
                <a:solidFill>
                  <a:schemeClr val="bg1"/>
                </a:solidFill>
                <a:latin typeface="Arial Narrow" panose="020B0604020202020204" pitchFamily="34" charset="0"/>
                <a:cs typeface="Arial Narrow" panose="020B0604020202020204" pitchFamily="34" charset="0"/>
              </a:rPr>
              <a:t>is a sea cucumber that lives on the abyssal plain.</a:t>
            </a:r>
          </a:p>
          <a:p>
            <a:endParaRPr lang="en-US" dirty="0">
              <a:solidFill>
                <a:schemeClr val="bg1"/>
              </a:solidFill>
              <a:latin typeface="Arial Narrow" panose="020B0604020202020204" pitchFamily="34" charset="0"/>
              <a:cs typeface="Arial Narrow" panose="020B0604020202020204" pitchFamily="34" charset="0"/>
            </a:endParaRPr>
          </a:p>
          <a:p>
            <a:r>
              <a:rPr lang="en-US" dirty="0">
                <a:solidFill>
                  <a:schemeClr val="bg1"/>
                </a:solidFill>
                <a:latin typeface="Arial Narrow" panose="020B0604020202020204" pitchFamily="34" charset="0"/>
                <a:cs typeface="Arial Narrow" panose="020B0604020202020204" pitchFamily="34" charset="0"/>
              </a:rPr>
              <a:t>It’s a deposit feeder, eating detritus which has sunk to the ocean floor.</a:t>
            </a:r>
          </a:p>
        </p:txBody>
      </p:sp>
    </p:spTree>
    <p:extLst>
      <p:ext uri="{BB962C8B-B14F-4D97-AF65-F5344CB8AC3E}">
        <p14:creationId xmlns:p14="http://schemas.microsoft.com/office/powerpoint/2010/main" val="316350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41" name="Rectangle 1843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434" name="Picture 2" descr="Abyssal Plain Educational Resources K12 Learning, Earth Science, Science  Lesson Plans, Activities, Experiments, Homeschool Help">
            <a:extLst>
              <a:ext uri="{FF2B5EF4-FFF2-40B4-BE49-F238E27FC236}">
                <a16:creationId xmlns:a16="http://schemas.microsoft.com/office/drawing/2014/main" id="{92CFB87A-C9B6-36D7-C230-3685AAC8BA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8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1D0A0F-4978-3574-7F56-54F93983E80D}"/>
              </a:ext>
            </a:extLst>
          </p:cNvPr>
          <p:cNvSpPr txBox="1"/>
          <p:nvPr/>
        </p:nvSpPr>
        <p:spPr>
          <a:xfrm>
            <a:off x="3609475" y="689811"/>
            <a:ext cx="5181600" cy="830997"/>
          </a:xfrm>
          <a:prstGeom prst="rect">
            <a:avLst/>
          </a:prstGeom>
          <a:noFill/>
        </p:spPr>
        <p:txBody>
          <a:bodyPr wrap="square" rtlCol="0">
            <a:spAutoFit/>
          </a:bodyPr>
          <a:lstStyle/>
          <a:p>
            <a:pPr algn="ctr"/>
            <a:r>
              <a:rPr lang="en-US" sz="3600" dirty="0">
                <a:solidFill>
                  <a:srgbClr val="FFFF00"/>
                </a:solidFill>
                <a:latin typeface="Arial Narrow" panose="020B0604020202020204" pitchFamily="34" charset="0"/>
                <a:cs typeface="Arial Narrow" panose="020B0604020202020204" pitchFamily="34" charset="0"/>
              </a:rPr>
              <a:t>The abyssal plain is </a:t>
            </a:r>
            <a:r>
              <a:rPr lang="en-US" sz="4800" b="1" i="1" u="sng" dirty="0">
                <a:solidFill>
                  <a:srgbClr val="FFFF00"/>
                </a:solidFill>
                <a:latin typeface="Arial Narrow" panose="020B0604020202020204" pitchFamily="34" charset="0"/>
                <a:cs typeface="Arial Narrow" panose="020B0604020202020204" pitchFamily="34" charset="0"/>
              </a:rPr>
              <a:t>FLAT</a:t>
            </a:r>
            <a:endParaRPr lang="en-US" sz="3600" b="1" i="1" u="sng" dirty="0">
              <a:solidFill>
                <a:srgbClr val="FFFF00"/>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595415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ariana Trench">
            <a:extLst>
              <a:ext uri="{FF2B5EF4-FFF2-40B4-BE49-F238E27FC236}">
                <a16:creationId xmlns:a16="http://schemas.microsoft.com/office/drawing/2014/main" id="{09F3C3AF-4237-CBC7-C9CE-13B3035E9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88" y="0"/>
            <a:ext cx="10282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2A90CD-CBF5-1C0A-EE74-75ECF7641E5C}"/>
              </a:ext>
            </a:extLst>
          </p:cNvPr>
          <p:cNvSpPr txBox="1"/>
          <p:nvPr/>
        </p:nvSpPr>
        <p:spPr>
          <a:xfrm>
            <a:off x="207754" y="6414519"/>
            <a:ext cx="6096000" cy="307777"/>
          </a:xfrm>
          <a:prstGeom prst="rect">
            <a:avLst/>
          </a:prstGeom>
          <a:noFill/>
        </p:spPr>
        <p:txBody>
          <a:bodyPr wrap="square">
            <a:spAutoFit/>
          </a:bodyPr>
          <a:lstStyle/>
          <a:p>
            <a:r>
              <a:rPr lang="en-AU" sz="1400" dirty="0">
                <a:solidFill>
                  <a:schemeClr val="bg1"/>
                </a:solidFill>
                <a:effectLst/>
                <a:latin typeface="Arial Narrow" panose="020B0604020202020204" pitchFamily="34" charset="0"/>
                <a:cs typeface="Arial Narrow" panose="020B0604020202020204" pitchFamily="34" charset="0"/>
              </a:rPr>
              <a:t>The Mariana Trench is the deepest point on Earth. Image: Shutterstock/DOERS</a:t>
            </a:r>
            <a:endParaRPr lang="en-US" sz="1400" dirty="0">
              <a:solidFill>
                <a:schemeClr val="bg1"/>
              </a:solidFill>
              <a:latin typeface="Arial Narrow" panose="020B0604020202020204" pitchFamily="34" charset="0"/>
              <a:cs typeface="Arial Narrow" panose="020B0604020202020204" pitchFamily="34" charset="0"/>
            </a:endParaRPr>
          </a:p>
        </p:txBody>
      </p:sp>
      <p:sp>
        <p:nvSpPr>
          <p:cNvPr id="4" name="TextBox 3">
            <a:extLst>
              <a:ext uri="{FF2B5EF4-FFF2-40B4-BE49-F238E27FC236}">
                <a16:creationId xmlns:a16="http://schemas.microsoft.com/office/drawing/2014/main" id="{94F1E741-1FC7-BA13-C7D2-C9D0CC19B656}"/>
              </a:ext>
            </a:extLst>
          </p:cNvPr>
          <p:cNvSpPr txBox="1"/>
          <p:nvPr/>
        </p:nvSpPr>
        <p:spPr>
          <a:xfrm>
            <a:off x="7649745" y="5044589"/>
            <a:ext cx="3586580" cy="1200329"/>
          </a:xfrm>
          <a:prstGeom prst="rect">
            <a:avLst/>
          </a:prstGeom>
          <a:noFill/>
        </p:spPr>
        <p:txBody>
          <a:bodyPr wrap="square" rtlCol="0">
            <a:spAutoFit/>
          </a:bodyPr>
          <a:lstStyle/>
          <a:p>
            <a:pPr algn="ctr"/>
            <a:r>
              <a:rPr lang="en-US" sz="3600" dirty="0">
                <a:solidFill>
                  <a:srgbClr val="FFFF00"/>
                </a:solidFill>
                <a:latin typeface="Arial Narrow" panose="020B0604020202020204" pitchFamily="34" charset="0"/>
                <a:cs typeface="Arial Narrow" panose="020B0604020202020204" pitchFamily="34" charset="0"/>
              </a:rPr>
              <a:t>unlike a TRENCH (big HOLE)</a:t>
            </a:r>
          </a:p>
        </p:txBody>
      </p:sp>
    </p:spTree>
    <p:extLst>
      <p:ext uri="{BB962C8B-B14F-4D97-AF65-F5344CB8AC3E}">
        <p14:creationId xmlns:p14="http://schemas.microsoft.com/office/powerpoint/2010/main" val="172244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FBF00C-7AD4-044B-D5B8-9079A28552A7}"/>
              </a:ext>
            </a:extLst>
          </p:cNvPr>
          <p:cNvSpPr txBox="1"/>
          <p:nvPr/>
        </p:nvSpPr>
        <p:spPr>
          <a:xfrm>
            <a:off x="524755" y="2244854"/>
            <a:ext cx="1958596" cy="2862322"/>
          </a:xfrm>
          <a:prstGeom prst="rect">
            <a:avLst/>
          </a:prstGeom>
          <a:noFill/>
        </p:spPr>
        <p:txBody>
          <a:bodyPr wrap="square">
            <a:spAutoFit/>
          </a:bodyPr>
          <a:lstStyle/>
          <a:p>
            <a:pPr algn="ctr"/>
            <a:r>
              <a:rPr lang="en-AU" dirty="0">
                <a:solidFill>
                  <a:schemeClr val="bg1"/>
                </a:solidFill>
                <a:effectLst/>
                <a:latin typeface="Arial Narrow" panose="020B0604020202020204" pitchFamily="34" charset="0"/>
                <a:cs typeface="Arial Narrow" panose="020B0604020202020204" pitchFamily="34" charset="0"/>
              </a:rPr>
              <a:t>Seamounts are undersea mountains  that never reach the surface. </a:t>
            </a:r>
          </a:p>
          <a:p>
            <a:pPr algn="ctr"/>
            <a:endParaRPr lang="en-AU" dirty="0">
              <a:solidFill>
                <a:schemeClr val="bg1"/>
              </a:solidFill>
              <a:latin typeface="Arial Narrow" panose="020B0604020202020204" pitchFamily="34" charset="0"/>
              <a:cs typeface="Arial Narrow" panose="020B0604020202020204" pitchFamily="34" charset="0"/>
            </a:endParaRPr>
          </a:p>
          <a:p>
            <a:pPr algn="ctr"/>
            <a:endParaRPr lang="en-AU" dirty="0">
              <a:solidFill>
                <a:schemeClr val="bg1"/>
              </a:solidFill>
              <a:effectLst/>
              <a:latin typeface="Arial Narrow" panose="020B0604020202020204" pitchFamily="34" charset="0"/>
              <a:cs typeface="Arial Narrow" panose="020B0604020202020204" pitchFamily="34" charset="0"/>
            </a:endParaRPr>
          </a:p>
          <a:p>
            <a:pPr algn="ctr"/>
            <a:r>
              <a:rPr lang="en-AU" dirty="0">
                <a:solidFill>
                  <a:schemeClr val="bg1"/>
                </a:solidFill>
                <a:latin typeface="Arial Narrow" panose="020B0604020202020204" pitchFamily="34" charset="0"/>
                <a:cs typeface="Arial Narrow" panose="020B0604020202020204" pitchFamily="34" charset="0"/>
              </a:rPr>
              <a:t>They must be taller than 1km to be called a seamount.</a:t>
            </a:r>
          </a:p>
          <a:p>
            <a:pPr algn="ctr"/>
            <a:endParaRPr lang="en-AU" dirty="0">
              <a:solidFill>
                <a:schemeClr val="bg1"/>
              </a:solidFill>
              <a:effectLst/>
              <a:latin typeface="Arial Narrow" panose="020B0604020202020204" pitchFamily="34" charset="0"/>
              <a:cs typeface="Arial Narrow" panose="020B0604020202020204" pitchFamily="34" charset="0"/>
            </a:endParaRPr>
          </a:p>
        </p:txBody>
      </p:sp>
      <p:sp>
        <p:nvSpPr>
          <p:cNvPr id="5" name="TextBox 4">
            <a:extLst>
              <a:ext uri="{FF2B5EF4-FFF2-40B4-BE49-F238E27FC236}">
                <a16:creationId xmlns:a16="http://schemas.microsoft.com/office/drawing/2014/main" id="{B027FACC-80FE-A9B5-C2D6-79D1CCF6298A}"/>
              </a:ext>
            </a:extLst>
          </p:cNvPr>
          <p:cNvSpPr txBox="1"/>
          <p:nvPr/>
        </p:nvSpPr>
        <p:spPr>
          <a:xfrm>
            <a:off x="2958598" y="403168"/>
            <a:ext cx="6274803" cy="646331"/>
          </a:xfrm>
          <a:prstGeom prst="rect">
            <a:avLst/>
          </a:prstGeom>
          <a:noFill/>
        </p:spPr>
        <p:txBody>
          <a:bodyPr wrap="square" rtlCol="0">
            <a:spAutoFit/>
          </a:bodyPr>
          <a:lstStyle/>
          <a:p>
            <a:pPr algn="ctr"/>
            <a:r>
              <a:rPr lang="en-US" sz="3600" dirty="0">
                <a:solidFill>
                  <a:srgbClr val="FFFF00"/>
                </a:solidFill>
                <a:latin typeface="Arial Narrow" panose="020B0604020202020204" pitchFamily="34" charset="0"/>
                <a:cs typeface="Arial Narrow" panose="020B0604020202020204" pitchFamily="34" charset="0"/>
              </a:rPr>
              <a:t>a SEAMOUNT (undersea mountain)</a:t>
            </a:r>
          </a:p>
        </p:txBody>
      </p:sp>
      <p:pic>
        <p:nvPicPr>
          <p:cNvPr id="16386" name="Picture 2" descr="Seamount - Wikipedia">
            <a:extLst>
              <a:ext uri="{FF2B5EF4-FFF2-40B4-BE49-F238E27FC236}">
                <a16:creationId xmlns:a16="http://schemas.microsoft.com/office/drawing/2014/main" id="{17E1A217-1572-C391-AC77-8053211C76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40"/>
          <a:stretch/>
        </p:blipFill>
        <p:spPr bwMode="auto">
          <a:xfrm>
            <a:off x="4852737" y="1684421"/>
            <a:ext cx="5939783" cy="444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20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FBF00C-7AD4-044B-D5B8-9079A28552A7}"/>
              </a:ext>
            </a:extLst>
          </p:cNvPr>
          <p:cNvSpPr txBox="1"/>
          <p:nvPr/>
        </p:nvSpPr>
        <p:spPr>
          <a:xfrm>
            <a:off x="1844842" y="1026746"/>
            <a:ext cx="1958596" cy="2585323"/>
          </a:xfrm>
          <a:prstGeom prst="rect">
            <a:avLst/>
          </a:prstGeom>
          <a:noFill/>
        </p:spPr>
        <p:txBody>
          <a:bodyPr wrap="square">
            <a:spAutoFit/>
          </a:bodyPr>
          <a:lstStyle/>
          <a:p>
            <a:pPr algn="ctr"/>
            <a:endParaRPr lang="en-AU" dirty="0">
              <a:solidFill>
                <a:schemeClr val="bg1"/>
              </a:solidFill>
              <a:effectLst/>
              <a:latin typeface="Arial Narrow" panose="020B0604020202020204" pitchFamily="34" charset="0"/>
              <a:cs typeface="Arial Narrow" panose="020B0604020202020204" pitchFamily="34" charset="0"/>
            </a:endParaRPr>
          </a:p>
          <a:p>
            <a:pPr algn="ctr"/>
            <a:endParaRPr lang="en-AU" dirty="0">
              <a:solidFill>
                <a:schemeClr val="bg1"/>
              </a:solidFill>
              <a:latin typeface="Arial Narrow" panose="020B0604020202020204" pitchFamily="34" charset="0"/>
              <a:cs typeface="Arial Narrow" panose="020B0604020202020204" pitchFamily="34" charset="0"/>
            </a:endParaRPr>
          </a:p>
          <a:p>
            <a:pPr algn="ctr"/>
            <a:r>
              <a:rPr lang="en-AU" dirty="0">
                <a:solidFill>
                  <a:schemeClr val="bg1"/>
                </a:solidFill>
                <a:latin typeface="Arial Narrow" panose="020B0604020202020204" pitchFamily="34" charset="0"/>
                <a:cs typeface="Arial Narrow" panose="020B0604020202020204" pitchFamily="34" charset="0"/>
              </a:rPr>
              <a:t>Seamounts</a:t>
            </a:r>
            <a:r>
              <a:rPr lang="en-AU" dirty="0">
                <a:solidFill>
                  <a:schemeClr val="bg1"/>
                </a:solidFill>
                <a:effectLst/>
                <a:latin typeface="Arial Narrow" panose="020B0604020202020204" pitchFamily="34" charset="0"/>
                <a:cs typeface="Arial Narrow" panose="020B0604020202020204" pitchFamily="34" charset="0"/>
              </a:rPr>
              <a:t> are biodiversity hotspots. </a:t>
            </a:r>
          </a:p>
          <a:p>
            <a:pPr algn="ctr"/>
            <a:endParaRPr lang="en-AU" dirty="0">
              <a:solidFill>
                <a:schemeClr val="bg1"/>
              </a:solidFill>
              <a:latin typeface="Arial Narrow" panose="020B0604020202020204" pitchFamily="34" charset="0"/>
              <a:cs typeface="Arial Narrow" panose="020B0604020202020204" pitchFamily="34" charset="0"/>
            </a:endParaRPr>
          </a:p>
          <a:p>
            <a:pPr algn="ctr"/>
            <a:r>
              <a:rPr lang="en-AU" dirty="0">
                <a:solidFill>
                  <a:schemeClr val="bg1"/>
                </a:solidFill>
                <a:latin typeface="Arial Narrow" panose="020B0604020202020204" pitchFamily="34" charset="0"/>
                <a:cs typeface="Arial Narrow" panose="020B0604020202020204" pitchFamily="34" charset="0"/>
              </a:rPr>
              <a:t>They </a:t>
            </a:r>
            <a:r>
              <a:rPr lang="en-AU" dirty="0">
                <a:solidFill>
                  <a:schemeClr val="bg1"/>
                </a:solidFill>
                <a:effectLst/>
                <a:latin typeface="Arial Narrow" panose="020B0604020202020204" pitchFamily="34" charset="0"/>
                <a:cs typeface="Arial Narrow" panose="020B0604020202020204" pitchFamily="34" charset="0"/>
              </a:rPr>
              <a:t>intercept the flow of nutrient–rich deep ocean </a:t>
            </a:r>
            <a:r>
              <a:rPr lang="en-AU" dirty="0">
                <a:solidFill>
                  <a:schemeClr val="bg1"/>
                </a:solidFill>
                <a:latin typeface="Arial Narrow" panose="020B0604020202020204" pitchFamily="34" charset="0"/>
                <a:cs typeface="Arial Narrow" panose="020B0604020202020204" pitchFamily="34" charset="0"/>
              </a:rPr>
              <a:t>currents.</a:t>
            </a:r>
          </a:p>
          <a:p>
            <a:pPr algn="ctr"/>
            <a:endParaRPr lang="en-AU" dirty="0">
              <a:solidFill>
                <a:schemeClr val="bg1"/>
              </a:solidFill>
              <a:effectLst/>
              <a:latin typeface="Arial Narrow" panose="020B0604020202020204" pitchFamily="34" charset="0"/>
              <a:cs typeface="Arial Narrow" panose="020B0604020202020204" pitchFamily="34" charset="0"/>
            </a:endParaRPr>
          </a:p>
        </p:txBody>
      </p:sp>
      <p:pic>
        <p:nvPicPr>
          <p:cNvPr id="19458" name="Picture 2" descr="A representation of a seamount community, showing potential currents... |  Download Scientific Diagram">
            <a:extLst>
              <a:ext uri="{FF2B5EF4-FFF2-40B4-BE49-F238E27FC236}">
                <a16:creationId xmlns:a16="http://schemas.microsoft.com/office/drawing/2014/main" id="{AB9C4015-1F66-EA44-1740-E1D413FDBC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56" r="1916"/>
          <a:stretch/>
        </p:blipFill>
        <p:spPr bwMode="auto">
          <a:xfrm>
            <a:off x="5550568" y="347368"/>
            <a:ext cx="4668253" cy="616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149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llustration of the three-dimensional structure of deep-sea ecosystems....  | Download Scientific Diagram">
            <a:extLst>
              <a:ext uri="{FF2B5EF4-FFF2-40B4-BE49-F238E27FC236}">
                <a16:creationId xmlns:a16="http://schemas.microsoft.com/office/drawing/2014/main" id="{906AA5E5-C967-7566-C406-2D20045EB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59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F2C23E-11CE-60F0-BF69-4EFA6F79F83F}"/>
              </a:ext>
            </a:extLst>
          </p:cNvPr>
          <p:cNvSpPr txBox="1"/>
          <p:nvPr/>
        </p:nvSpPr>
        <p:spPr>
          <a:xfrm>
            <a:off x="8817142" y="1903046"/>
            <a:ext cx="1958596" cy="2308324"/>
          </a:xfrm>
          <a:prstGeom prst="rect">
            <a:avLst/>
          </a:prstGeom>
          <a:noFill/>
        </p:spPr>
        <p:txBody>
          <a:bodyPr wrap="square">
            <a:spAutoFit/>
          </a:bodyPr>
          <a:lstStyle/>
          <a:p>
            <a:pPr algn="ctr"/>
            <a:endParaRPr lang="en-AU" dirty="0">
              <a:solidFill>
                <a:schemeClr val="bg1"/>
              </a:solidFill>
              <a:effectLst/>
              <a:latin typeface="Arial Narrow" panose="020B0604020202020204" pitchFamily="34" charset="0"/>
              <a:cs typeface="Arial Narrow" panose="020B0604020202020204" pitchFamily="34" charset="0"/>
            </a:endParaRPr>
          </a:p>
          <a:p>
            <a:pPr algn="ctr"/>
            <a:endParaRPr lang="en-AU" dirty="0">
              <a:solidFill>
                <a:schemeClr val="bg1"/>
              </a:solidFill>
              <a:latin typeface="Arial Narrow" panose="020B0604020202020204" pitchFamily="34" charset="0"/>
              <a:cs typeface="Arial Narrow" panose="020B0604020202020204" pitchFamily="34" charset="0"/>
            </a:endParaRPr>
          </a:p>
          <a:p>
            <a:pPr algn="ctr"/>
            <a:r>
              <a:rPr lang="en-AU" dirty="0">
                <a:solidFill>
                  <a:schemeClr val="bg1"/>
                </a:solidFill>
                <a:latin typeface="Arial Narrow" panose="020B0604020202020204" pitchFamily="34" charset="0"/>
                <a:cs typeface="Arial Narrow" panose="020B0604020202020204" pitchFamily="34" charset="0"/>
              </a:rPr>
              <a:t>Illustration of the three-dimensional structure of a seamount and some of it’s occupants at varying depths. </a:t>
            </a:r>
            <a:endParaRPr lang="en-AU" dirty="0">
              <a:solidFill>
                <a:schemeClr val="bg1"/>
              </a:solidFill>
              <a:effectLst/>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930191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A map of the continental slope&#10;&#10;Description automatically generated">
            <a:extLst>
              <a:ext uri="{FF2B5EF4-FFF2-40B4-BE49-F238E27FC236}">
                <a16:creationId xmlns:a16="http://schemas.microsoft.com/office/drawing/2014/main" id="{02D42956-50EE-B262-CC74-6F0A62B2FF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199" name="Rectangle 8198">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CECC7A9-5748-45ED-0BC1-AEAA9BAF504A}"/>
              </a:ext>
            </a:extLst>
          </p:cNvPr>
          <p:cNvSpPr txBox="1"/>
          <p:nvPr/>
        </p:nvSpPr>
        <p:spPr>
          <a:xfrm>
            <a:off x="4203031" y="6361599"/>
            <a:ext cx="3529263" cy="369332"/>
          </a:xfrm>
          <a:prstGeom prst="rect">
            <a:avLst/>
          </a:prstGeom>
          <a:noFill/>
        </p:spPr>
        <p:txBody>
          <a:bodyPr wrap="square" rtlCol="0">
            <a:spAutoFit/>
          </a:bodyPr>
          <a:lstStyle/>
          <a:p>
            <a:r>
              <a:rPr lang="en-US" dirty="0">
                <a:highlight>
                  <a:srgbClr val="FFFF00"/>
                </a:highlight>
              </a:rPr>
              <a:t>(Shelf + Slope + Rise)</a:t>
            </a:r>
          </a:p>
        </p:txBody>
      </p:sp>
    </p:spTree>
    <p:extLst>
      <p:ext uri="{BB962C8B-B14F-4D97-AF65-F5344CB8AC3E}">
        <p14:creationId xmlns:p14="http://schemas.microsoft.com/office/powerpoint/2010/main" val="194289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10;&#10;Description automatically generated">
            <a:extLst>
              <a:ext uri="{FF2B5EF4-FFF2-40B4-BE49-F238E27FC236}">
                <a16:creationId xmlns:a16="http://schemas.microsoft.com/office/drawing/2014/main" id="{E193E703-E574-48DA-0A74-CAAB136304EC}"/>
              </a:ext>
            </a:extLst>
          </p:cNvPr>
          <p:cNvPicPr>
            <a:picLocks noChangeAspect="1"/>
          </p:cNvPicPr>
          <p:nvPr/>
        </p:nvPicPr>
        <p:blipFill>
          <a:blip r:embed="rId3"/>
          <a:stretch>
            <a:fillRect/>
          </a:stretch>
        </p:blipFill>
        <p:spPr>
          <a:xfrm>
            <a:off x="371473" y="433137"/>
            <a:ext cx="11435515" cy="5984639"/>
          </a:xfrm>
          <a:prstGeom prst="rect">
            <a:avLst/>
          </a:prstGeom>
        </p:spPr>
      </p:pic>
    </p:spTree>
    <p:extLst>
      <p:ext uri="{BB962C8B-B14F-4D97-AF65-F5344CB8AC3E}">
        <p14:creationId xmlns:p14="http://schemas.microsoft.com/office/powerpoint/2010/main" val="2165381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Discover the seamounts in the Huon and Tasman Fracture Marine Parks">
            <a:hlinkClick r:id="" action="ppaction://media"/>
            <a:extLst>
              <a:ext uri="{FF2B5EF4-FFF2-40B4-BE49-F238E27FC236}">
                <a16:creationId xmlns:a16="http://schemas.microsoft.com/office/drawing/2014/main" id="{9637C553-41C5-94CA-2B67-A6AAED93B47B}"/>
              </a:ext>
            </a:extLst>
          </p:cNvPr>
          <p:cNvPicPr>
            <a:picLocks noRot="1" noChangeAspect="1"/>
          </p:cNvPicPr>
          <p:nvPr>
            <a:videoFile r:link="rId1"/>
          </p:nvPr>
        </p:nvPicPr>
        <p:blipFill>
          <a:blip r:embed="rId4"/>
          <a:stretch>
            <a:fillRect/>
          </a:stretch>
        </p:blipFill>
        <p:spPr>
          <a:xfrm>
            <a:off x="1892969" y="653716"/>
            <a:ext cx="8042443" cy="6031832"/>
          </a:xfrm>
          <a:prstGeom prst="rect">
            <a:avLst/>
          </a:prstGeom>
        </p:spPr>
      </p:pic>
      <p:sp>
        <p:nvSpPr>
          <p:cNvPr id="3" name="TextBox 2">
            <a:extLst>
              <a:ext uri="{FF2B5EF4-FFF2-40B4-BE49-F238E27FC236}">
                <a16:creationId xmlns:a16="http://schemas.microsoft.com/office/drawing/2014/main" id="{A498C7AC-3800-AE53-1046-F8E9576C3C6B}"/>
              </a:ext>
            </a:extLst>
          </p:cNvPr>
          <p:cNvSpPr txBox="1"/>
          <p:nvPr/>
        </p:nvSpPr>
        <p:spPr>
          <a:xfrm>
            <a:off x="3761873" y="6204284"/>
            <a:ext cx="4668253" cy="276999"/>
          </a:xfrm>
          <a:prstGeom prst="rect">
            <a:avLst/>
          </a:prstGeom>
          <a:noFill/>
        </p:spPr>
        <p:txBody>
          <a:bodyPr wrap="square" rtlCol="0">
            <a:spAutoFit/>
          </a:bodyPr>
          <a:lstStyle/>
          <a:p>
            <a:pPr algn="ctr"/>
            <a:r>
              <a:rPr lang="en-US" sz="1200" dirty="0">
                <a:solidFill>
                  <a:schemeClr val="bg1"/>
                </a:solidFill>
              </a:rPr>
              <a:t>https://</a:t>
            </a:r>
            <a:r>
              <a:rPr lang="en-US" sz="1200" dirty="0" err="1">
                <a:solidFill>
                  <a:schemeClr val="bg1"/>
                </a:solidFill>
              </a:rPr>
              <a:t>www.youtube.com</a:t>
            </a:r>
            <a:r>
              <a:rPr lang="en-US" sz="1200" dirty="0">
                <a:solidFill>
                  <a:schemeClr val="bg1"/>
                </a:solidFill>
              </a:rPr>
              <a:t>/</a:t>
            </a:r>
            <a:r>
              <a:rPr lang="en-US" sz="1200" dirty="0" err="1">
                <a:solidFill>
                  <a:schemeClr val="bg1"/>
                </a:solidFill>
              </a:rPr>
              <a:t>watch?v</a:t>
            </a:r>
            <a:r>
              <a:rPr lang="en-US" sz="1200" dirty="0">
                <a:solidFill>
                  <a:schemeClr val="bg1"/>
                </a:solidFill>
              </a:rPr>
              <a:t>=rpqc6tlKSgk&amp;t=191s</a:t>
            </a:r>
          </a:p>
        </p:txBody>
      </p:sp>
    </p:spTree>
    <p:extLst>
      <p:ext uri="{BB962C8B-B14F-4D97-AF65-F5344CB8AC3E}">
        <p14:creationId xmlns:p14="http://schemas.microsoft.com/office/powerpoint/2010/main" val="143494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Origin of the Land Under the Sea">
            <a:extLst>
              <a:ext uri="{FF2B5EF4-FFF2-40B4-BE49-F238E27FC236}">
                <a16:creationId xmlns:a16="http://schemas.microsoft.com/office/drawing/2014/main" id="{A1519F01-7FAA-3799-1F55-43916709C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114" y="1255643"/>
            <a:ext cx="5384800" cy="538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C2D46F1-D18A-1981-A404-D34D76E37BD4}"/>
              </a:ext>
            </a:extLst>
          </p:cNvPr>
          <p:cNvSpPr txBox="1"/>
          <p:nvPr/>
        </p:nvSpPr>
        <p:spPr>
          <a:xfrm>
            <a:off x="1749288" y="403168"/>
            <a:ext cx="9581322" cy="646331"/>
          </a:xfrm>
          <a:prstGeom prst="rect">
            <a:avLst/>
          </a:prstGeom>
          <a:noFill/>
        </p:spPr>
        <p:txBody>
          <a:bodyPr wrap="square" rtlCol="0">
            <a:spAutoFit/>
          </a:bodyPr>
          <a:lstStyle/>
          <a:p>
            <a:pPr algn="ctr"/>
            <a:r>
              <a:rPr lang="en-US" sz="3600" dirty="0">
                <a:solidFill>
                  <a:srgbClr val="FFFF00"/>
                </a:solidFill>
                <a:latin typeface="Arial Narrow" panose="020B0604020202020204" pitchFamily="34" charset="0"/>
                <a:cs typeface="Arial Narrow" panose="020B0604020202020204" pitchFamily="34" charset="0"/>
              </a:rPr>
              <a:t>a MID-OCEAN RIDGE (seafloor spreading </a:t>
            </a:r>
            <a:r>
              <a:rPr lang="en-US" sz="3600" dirty="0" err="1">
                <a:solidFill>
                  <a:srgbClr val="FFFF00"/>
                </a:solidFill>
                <a:latin typeface="Arial Narrow" panose="020B0604020202020204" pitchFamily="34" charset="0"/>
                <a:cs typeface="Arial Narrow" panose="020B0604020202020204" pitchFamily="34" charset="0"/>
              </a:rPr>
              <a:t>centres</a:t>
            </a:r>
            <a:r>
              <a:rPr lang="en-US" sz="3600" dirty="0">
                <a:solidFill>
                  <a:srgbClr val="FFFF00"/>
                </a:solidFill>
                <a:latin typeface="Arial Narrow" panose="020B0604020202020204" pitchFamily="34" charset="0"/>
                <a:cs typeface="Arial Narrow" panose="020B0604020202020204" pitchFamily="34" charset="0"/>
              </a:rPr>
              <a:t>)</a:t>
            </a:r>
          </a:p>
        </p:txBody>
      </p:sp>
    </p:spTree>
    <p:extLst>
      <p:ext uri="{BB962C8B-B14F-4D97-AF65-F5344CB8AC3E}">
        <p14:creationId xmlns:p14="http://schemas.microsoft.com/office/powerpoint/2010/main" val="3854701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What is the mid-ocean ridge?: Ocean Exploration Facts: NOAA Ocean  Exploration">
            <a:extLst>
              <a:ext uri="{FF2B5EF4-FFF2-40B4-BE49-F238E27FC236}">
                <a16:creationId xmlns:a16="http://schemas.microsoft.com/office/drawing/2014/main" id="{0D70FE1B-F128-809B-03C6-213C9E14BF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
            <a:ext cx="1219197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2535" name="Group 22534">
            <a:extLst>
              <a:ext uri="{FF2B5EF4-FFF2-40B4-BE49-F238E27FC236}">
                <a16:creationId xmlns:a16="http://schemas.microsoft.com/office/drawing/2014/main" id="{D4D7444E-8572-6DFD-CB75-0984238C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2536" name="Rectangle 22535">
              <a:extLst>
                <a:ext uri="{FF2B5EF4-FFF2-40B4-BE49-F238E27FC236}">
                  <a16:creationId xmlns:a16="http://schemas.microsoft.com/office/drawing/2014/main" id="{01C89D56-574B-DBE6-E414-A886D4CD9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7" name="Rectangle 22536">
              <a:extLst>
                <a:ext uri="{FF2B5EF4-FFF2-40B4-BE49-F238E27FC236}">
                  <a16:creationId xmlns:a16="http://schemas.microsoft.com/office/drawing/2014/main" id="{26808B29-2E24-7E95-6543-9B0B82179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F985B1AD-FCCE-1B3F-E5A2-8177862659EB}"/>
              </a:ext>
            </a:extLst>
          </p:cNvPr>
          <p:cNvSpPr txBox="1"/>
          <p:nvPr/>
        </p:nvSpPr>
        <p:spPr>
          <a:xfrm>
            <a:off x="9288380" y="139406"/>
            <a:ext cx="2791306" cy="1200329"/>
          </a:xfrm>
          <a:prstGeom prst="rect">
            <a:avLst/>
          </a:prstGeom>
          <a:noFill/>
        </p:spPr>
        <p:txBody>
          <a:bodyPr wrap="square" rtlCol="0">
            <a:spAutoFit/>
          </a:bodyPr>
          <a:lstStyle/>
          <a:p>
            <a:pPr algn="ctr"/>
            <a:r>
              <a:rPr lang="en-US" dirty="0">
                <a:solidFill>
                  <a:srgbClr val="FFFF00"/>
                </a:solidFill>
                <a:latin typeface="Arial Narrow" panose="020B0604020202020204" pitchFamily="34" charset="0"/>
                <a:cs typeface="Arial Narrow" panose="020B0604020202020204" pitchFamily="34" charset="0"/>
              </a:rPr>
              <a:t>Mid-ocean ridges are where new oceanic crust is formed. They create the longest mountain ranges in the world</a:t>
            </a:r>
          </a:p>
        </p:txBody>
      </p:sp>
    </p:spTree>
    <p:extLst>
      <p:ext uri="{BB962C8B-B14F-4D97-AF65-F5344CB8AC3E}">
        <p14:creationId xmlns:p14="http://schemas.microsoft.com/office/powerpoint/2010/main" val="4039866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5A08B7-C437-B38A-8B14-652FEA3156CD}"/>
              </a:ext>
            </a:extLst>
          </p:cNvPr>
          <p:cNvSpPr txBox="1"/>
          <p:nvPr/>
        </p:nvSpPr>
        <p:spPr>
          <a:xfrm>
            <a:off x="3625518" y="513348"/>
            <a:ext cx="5181600" cy="1200329"/>
          </a:xfrm>
          <a:prstGeom prst="rect">
            <a:avLst/>
          </a:prstGeom>
          <a:noFill/>
        </p:spPr>
        <p:txBody>
          <a:bodyPr wrap="square" rtlCol="0">
            <a:spAutoFit/>
          </a:bodyPr>
          <a:lstStyle/>
          <a:p>
            <a:pPr algn="ctr"/>
            <a:r>
              <a:rPr lang="en-US" sz="3600" u="sng" dirty="0">
                <a:solidFill>
                  <a:srgbClr val="FFFF00"/>
                </a:solidFill>
                <a:latin typeface="Arial Narrow" panose="020B0604020202020204" pitchFamily="34" charset="0"/>
                <a:cs typeface="Arial Narrow" panose="020B0604020202020204" pitchFamily="34" charset="0"/>
              </a:rPr>
              <a:t>Hydrothermal vents</a:t>
            </a:r>
          </a:p>
          <a:p>
            <a:pPr algn="ctr"/>
            <a:r>
              <a:rPr lang="en-US" sz="3600" i="1" dirty="0">
                <a:solidFill>
                  <a:srgbClr val="FFFF00"/>
                </a:solidFill>
                <a:latin typeface="Arial Narrow" panose="020B0604020202020204" pitchFamily="34" charset="0"/>
                <a:cs typeface="Arial Narrow" panose="020B0604020202020204" pitchFamily="34" charset="0"/>
              </a:rPr>
              <a:t>‘black smoker chimneys’</a:t>
            </a:r>
          </a:p>
        </p:txBody>
      </p:sp>
      <p:sp>
        <p:nvSpPr>
          <p:cNvPr id="4" name="TextBox 3">
            <a:extLst>
              <a:ext uri="{FF2B5EF4-FFF2-40B4-BE49-F238E27FC236}">
                <a16:creationId xmlns:a16="http://schemas.microsoft.com/office/drawing/2014/main" id="{EBD9F926-16CB-4FC8-29D1-FAE1FF5A02AC}"/>
              </a:ext>
            </a:extLst>
          </p:cNvPr>
          <p:cNvSpPr txBox="1"/>
          <p:nvPr/>
        </p:nvSpPr>
        <p:spPr>
          <a:xfrm>
            <a:off x="625642" y="5982977"/>
            <a:ext cx="10940716" cy="646331"/>
          </a:xfrm>
          <a:prstGeom prst="rect">
            <a:avLst/>
          </a:prstGeom>
          <a:noFill/>
        </p:spPr>
        <p:txBody>
          <a:bodyPr wrap="square">
            <a:spAutoFit/>
          </a:bodyPr>
          <a:lstStyle/>
          <a:p>
            <a:r>
              <a:rPr lang="en-AU" dirty="0">
                <a:solidFill>
                  <a:schemeClr val="bg1"/>
                </a:solidFill>
                <a:effectLst/>
                <a:latin typeface="Arial Narrow" panose="020B0604020202020204" pitchFamily="34" charset="0"/>
                <a:cs typeface="Arial Narrow" panose="020B0604020202020204" pitchFamily="34" charset="0"/>
              </a:rPr>
              <a:t>Looking through the portholes of the submersible ALVIN near the bottom of the Pacific Ocean in 1979, American scientists saw for the first time chimneys, several meters tall, from which black water at about 300 degrees and saturated with minerals shot out.</a:t>
            </a:r>
            <a:endParaRPr lang="en-US" dirty="0">
              <a:solidFill>
                <a:schemeClr val="bg1"/>
              </a:solidFill>
              <a:latin typeface="Arial Narrow" panose="020B0604020202020204" pitchFamily="34" charset="0"/>
              <a:cs typeface="Arial Narrow" panose="020B0604020202020204" pitchFamily="34" charset="0"/>
            </a:endParaRPr>
          </a:p>
        </p:txBody>
      </p:sp>
      <p:pic>
        <p:nvPicPr>
          <p:cNvPr id="24580" name="Picture 4" descr="Scientists Discover Three New Hydrothermal Vent Fields on Mid-Atlantic Ridge  - Schmidt Ocean Institute">
            <a:extLst>
              <a:ext uri="{FF2B5EF4-FFF2-40B4-BE49-F238E27FC236}">
                <a16:creationId xmlns:a16="http://schemas.microsoft.com/office/drawing/2014/main" id="{18BC1DBD-2EC6-292C-6351-F9B4B1343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649" y="1998832"/>
            <a:ext cx="6605337" cy="369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020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botic arm holding a device&#10;&#10;Description automatically generated with medium confidence">
            <a:extLst>
              <a:ext uri="{FF2B5EF4-FFF2-40B4-BE49-F238E27FC236}">
                <a16:creationId xmlns:a16="http://schemas.microsoft.com/office/drawing/2014/main" id="{34191E35-DF12-F148-2C9F-89642D415EE7}"/>
              </a:ext>
            </a:extLst>
          </p:cNvPr>
          <p:cNvPicPr>
            <a:picLocks noChangeAspect="1"/>
          </p:cNvPicPr>
          <p:nvPr/>
        </p:nvPicPr>
        <p:blipFill rotWithShape="1">
          <a:blip r:embed="rId3"/>
          <a:srcRect t="28333" b="26667"/>
          <a:stretch/>
        </p:blipFill>
        <p:spPr>
          <a:xfrm>
            <a:off x="1699168" y="58989"/>
            <a:ext cx="8498932" cy="6740022"/>
          </a:xfrm>
          <a:prstGeom prst="rect">
            <a:avLst/>
          </a:prstGeom>
        </p:spPr>
      </p:pic>
    </p:spTree>
    <p:extLst>
      <p:ext uri="{BB962C8B-B14F-4D97-AF65-F5344CB8AC3E}">
        <p14:creationId xmlns:p14="http://schemas.microsoft.com/office/powerpoint/2010/main" val="1417459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David Attenborough on Hydrothermal Vents">
            <a:hlinkClick r:id="" action="ppaction://media"/>
            <a:extLst>
              <a:ext uri="{FF2B5EF4-FFF2-40B4-BE49-F238E27FC236}">
                <a16:creationId xmlns:a16="http://schemas.microsoft.com/office/drawing/2014/main" id="{A6E48B14-15A0-2AB7-DB04-7754405A7485}"/>
              </a:ext>
            </a:extLst>
          </p:cNvPr>
          <p:cNvPicPr>
            <a:picLocks noRot="1" noChangeAspect="1"/>
          </p:cNvPicPr>
          <p:nvPr>
            <a:videoFile r:link="rId1"/>
          </p:nvPr>
        </p:nvPicPr>
        <p:blipFill>
          <a:blip r:embed="rId4"/>
          <a:stretch>
            <a:fillRect/>
          </a:stretch>
        </p:blipFill>
        <p:spPr>
          <a:xfrm>
            <a:off x="689811" y="447013"/>
            <a:ext cx="10684042" cy="6036484"/>
          </a:xfrm>
          <a:prstGeom prst="rect">
            <a:avLst/>
          </a:prstGeom>
        </p:spPr>
      </p:pic>
      <p:sp>
        <p:nvSpPr>
          <p:cNvPr id="3" name="TextBox 2">
            <a:extLst>
              <a:ext uri="{FF2B5EF4-FFF2-40B4-BE49-F238E27FC236}">
                <a16:creationId xmlns:a16="http://schemas.microsoft.com/office/drawing/2014/main" id="{82F7B32C-BEA9-9CAD-4DDF-7FFA98D5D9CB}"/>
              </a:ext>
            </a:extLst>
          </p:cNvPr>
          <p:cNvSpPr txBox="1"/>
          <p:nvPr/>
        </p:nvSpPr>
        <p:spPr>
          <a:xfrm>
            <a:off x="4267200" y="6483497"/>
            <a:ext cx="5005136" cy="276999"/>
          </a:xfrm>
          <a:prstGeom prst="rect">
            <a:avLst/>
          </a:prstGeom>
          <a:noFill/>
        </p:spPr>
        <p:txBody>
          <a:bodyPr wrap="square" rtlCol="0">
            <a:spAutoFit/>
          </a:bodyPr>
          <a:lstStyle/>
          <a:p>
            <a:r>
              <a:rPr lang="en-US" sz="1200" dirty="0">
                <a:solidFill>
                  <a:schemeClr val="bg1"/>
                </a:solidFill>
              </a:rPr>
              <a:t>https://</a:t>
            </a:r>
            <a:r>
              <a:rPr lang="en-US" sz="1200" dirty="0" err="1">
                <a:solidFill>
                  <a:schemeClr val="bg1"/>
                </a:solidFill>
              </a:rPr>
              <a:t>www.youtube.com</a:t>
            </a:r>
            <a:r>
              <a:rPr lang="en-US" sz="1200" dirty="0">
                <a:solidFill>
                  <a:schemeClr val="bg1"/>
                </a:solidFill>
              </a:rPr>
              <a:t>/</a:t>
            </a:r>
            <a:r>
              <a:rPr lang="en-US" sz="1200" dirty="0" err="1">
                <a:solidFill>
                  <a:schemeClr val="bg1"/>
                </a:solidFill>
              </a:rPr>
              <a:t>watch?v</a:t>
            </a:r>
            <a:r>
              <a:rPr lang="en-US" sz="1200" dirty="0">
                <a:solidFill>
                  <a:schemeClr val="bg1"/>
                </a:solidFill>
              </a:rPr>
              <a:t>=</a:t>
            </a:r>
            <a:r>
              <a:rPr lang="en-US" sz="1200" dirty="0" err="1">
                <a:solidFill>
                  <a:schemeClr val="bg1"/>
                </a:solidFill>
              </a:rPr>
              <a:t>yYt_psQXvEM</a:t>
            </a:r>
            <a:endParaRPr lang="en-US" sz="1200" dirty="0">
              <a:solidFill>
                <a:schemeClr val="bg1"/>
              </a:solidFill>
            </a:endParaRPr>
          </a:p>
        </p:txBody>
      </p:sp>
    </p:spTree>
    <p:extLst>
      <p:ext uri="{BB962C8B-B14F-4D97-AF65-F5344CB8AC3E}">
        <p14:creationId xmlns:p14="http://schemas.microsoft.com/office/powerpoint/2010/main" val="170234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78A886-B4F9-2210-8623-80ED7FACB8B8}"/>
              </a:ext>
            </a:extLst>
          </p:cNvPr>
          <p:cNvSpPr txBox="1"/>
          <p:nvPr/>
        </p:nvSpPr>
        <p:spPr>
          <a:xfrm>
            <a:off x="401051" y="1568837"/>
            <a:ext cx="6372282" cy="3170099"/>
          </a:xfrm>
          <a:prstGeom prst="rect">
            <a:avLst/>
          </a:prstGeom>
          <a:noFill/>
        </p:spPr>
        <p:txBody>
          <a:bodyPr wrap="square">
            <a:spAutoFit/>
          </a:bodyPr>
          <a:lstStyle/>
          <a:p>
            <a:r>
              <a:rPr lang="en-US" sz="2000" dirty="0">
                <a:solidFill>
                  <a:schemeClr val="bg1"/>
                </a:solidFill>
                <a:latin typeface="Arial Narrow" panose="020B0604020202020204" pitchFamily="34" charset="0"/>
                <a:cs typeface="Arial Narrow" panose="020B0604020202020204" pitchFamily="34" charset="0"/>
              </a:rPr>
              <a:t>Learning Intention:</a:t>
            </a:r>
          </a:p>
          <a:p>
            <a:endParaRPr lang="en-US" sz="2000" dirty="0">
              <a:solidFill>
                <a:schemeClr val="bg1"/>
              </a:solidFill>
              <a:latin typeface="Arial Narrow" panose="020B0604020202020204" pitchFamily="34" charset="0"/>
              <a:cs typeface="Arial Narrow"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Narrow" panose="020B0604020202020204" pitchFamily="34" charset="0"/>
                <a:cs typeface="Arial Narrow" panose="020B0604020202020204" pitchFamily="34" charset="0"/>
              </a:rPr>
              <a:t>Describe bathymetric features of the ocean floor, including the continental margin, ocean-basin floor, deep-sea trenches, mid-ocean ridges, abyssal plain</a:t>
            </a:r>
            <a:br>
              <a:rPr lang="en-US" sz="2000" dirty="0">
                <a:solidFill>
                  <a:schemeClr val="bg1"/>
                </a:solidFill>
                <a:latin typeface="Arial Narrow" panose="020B0604020202020204" pitchFamily="34" charset="0"/>
                <a:cs typeface="Arial Narrow" panose="020B0604020202020204" pitchFamily="34" charset="0"/>
              </a:rPr>
            </a:br>
            <a:endParaRPr lang="en-US" sz="2000" dirty="0">
              <a:solidFill>
                <a:schemeClr val="bg1"/>
              </a:solidFill>
              <a:latin typeface="Arial Narrow" panose="020B0604020202020204" pitchFamily="34" charset="0"/>
              <a:cs typeface="Arial Narrow" panose="020B0604020202020204" pitchFamily="34" charset="0"/>
            </a:endParaRPr>
          </a:p>
          <a:p>
            <a:r>
              <a:rPr lang="en-US" sz="2000" dirty="0">
                <a:solidFill>
                  <a:schemeClr val="bg1"/>
                </a:solidFill>
                <a:latin typeface="Arial Narrow" panose="020B0604020202020204" pitchFamily="34" charset="0"/>
                <a:cs typeface="Arial Narrow" panose="020B0604020202020204" pitchFamily="34" charset="0"/>
              </a:rPr>
              <a:t>Success Criteria:</a:t>
            </a:r>
          </a:p>
          <a:p>
            <a:endParaRPr lang="en-US" sz="2000" dirty="0">
              <a:solidFill>
                <a:schemeClr val="bg1"/>
              </a:solidFill>
              <a:latin typeface="Arial Narrow" panose="020B0604020202020204" pitchFamily="34" charset="0"/>
              <a:cs typeface="Arial Narrow"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Narrow" panose="020B0604020202020204" pitchFamily="34" charset="0"/>
                <a:cs typeface="Arial Narrow" panose="020B0604020202020204" pitchFamily="34" charset="0"/>
              </a:rPr>
              <a:t>Complete Marine Education worksheet </a:t>
            </a:r>
            <a:r>
              <a:rPr lang="en-US" sz="2000" i="1" dirty="0">
                <a:solidFill>
                  <a:schemeClr val="bg1"/>
                </a:solidFill>
                <a:latin typeface="Arial Narrow" panose="020B0604020202020204" pitchFamily="34" charset="0"/>
                <a:cs typeface="Arial Narrow" panose="020B0604020202020204" pitchFamily="34" charset="0"/>
              </a:rPr>
              <a:t>‘1. Explore the Floor’</a:t>
            </a:r>
          </a:p>
          <a:p>
            <a:endParaRPr lang="en-US" sz="2000" dirty="0">
              <a:solidFill>
                <a:schemeClr val="bg1"/>
              </a:solidFill>
              <a:latin typeface="Arial Narrow" panose="020B0604020202020204" pitchFamily="34" charset="0"/>
              <a:cs typeface="Arial Narrow" panose="020B0604020202020204" pitchFamily="34" charset="0"/>
            </a:endParaRPr>
          </a:p>
        </p:txBody>
      </p:sp>
      <p:pic>
        <p:nvPicPr>
          <p:cNvPr id="3" name="Picture 2" descr="A black and white document with text&#10;&#10;Description automatically generated">
            <a:extLst>
              <a:ext uri="{FF2B5EF4-FFF2-40B4-BE49-F238E27FC236}">
                <a16:creationId xmlns:a16="http://schemas.microsoft.com/office/drawing/2014/main" id="{0DF35E91-42F1-1FCB-BF7F-B726E2B2222F}"/>
              </a:ext>
            </a:extLst>
          </p:cNvPr>
          <p:cNvPicPr>
            <a:picLocks noChangeAspect="1"/>
          </p:cNvPicPr>
          <p:nvPr/>
        </p:nvPicPr>
        <p:blipFill>
          <a:blip r:embed="rId3"/>
          <a:stretch>
            <a:fillRect/>
          </a:stretch>
        </p:blipFill>
        <p:spPr>
          <a:xfrm>
            <a:off x="7452391" y="533400"/>
            <a:ext cx="4338558" cy="5791200"/>
          </a:xfrm>
          <a:prstGeom prst="rect">
            <a:avLst/>
          </a:prstGeom>
        </p:spPr>
      </p:pic>
    </p:spTree>
    <p:extLst>
      <p:ext uri="{BB962C8B-B14F-4D97-AF65-F5344CB8AC3E}">
        <p14:creationId xmlns:p14="http://schemas.microsoft.com/office/powerpoint/2010/main" val="183369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31" name="Rectangle 5130">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799265C-D4AE-6C66-C3A9-DC59080E32CF}"/>
              </a:ext>
            </a:extLst>
          </p:cNvPr>
          <p:cNvSpPr txBox="1"/>
          <p:nvPr/>
        </p:nvSpPr>
        <p:spPr>
          <a:xfrm>
            <a:off x="233906" y="474620"/>
            <a:ext cx="6485409" cy="2101850"/>
          </a:xfrm>
          <a:prstGeom prst="rect">
            <a:avLst/>
          </a:prstGeom>
          <a:solidFill>
            <a:schemeClr val="tx1"/>
          </a:solidFill>
        </p:spPr>
        <p:txBody>
          <a:bodyPr vert="horz" lIns="91440" tIns="45720" rIns="91440" bIns="45720" rtlCol="0" anchor="ctr">
            <a:normAutofit fontScale="92500" lnSpcReduction="10000"/>
          </a:bodyPr>
          <a:lstStyle/>
          <a:p>
            <a:pPr algn="ctr">
              <a:lnSpc>
                <a:spcPct val="90000"/>
              </a:lnSpc>
              <a:spcAft>
                <a:spcPts val="600"/>
              </a:spcAft>
            </a:pPr>
            <a:r>
              <a:rPr lang="en-US" sz="1600" dirty="0">
                <a:solidFill>
                  <a:schemeClr val="bg1"/>
                </a:solidFill>
                <a:latin typeface="Arial Narrow" panose="020B0604020202020204" pitchFamily="34" charset="0"/>
                <a:cs typeface="Arial Narrow" panose="020B0604020202020204" pitchFamily="34" charset="0"/>
              </a:rPr>
              <a:t>A rare hydroid discovered thousands of </a:t>
            </a:r>
            <a:r>
              <a:rPr lang="en-US" sz="1600" dirty="0" err="1">
                <a:solidFill>
                  <a:schemeClr val="bg1"/>
                </a:solidFill>
                <a:latin typeface="Arial Narrow" panose="020B0604020202020204" pitchFamily="34" charset="0"/>
                <a:cs typeface="Arial Narrow" panose="020B0604020202020204" pitchFamily="34" charset="0"/>
              </a:rPr>
              <a:t>metres</a:t>
            </a:r>
            <a:r>
              <a:rPr lang="en-US" sz="1600" dirty="0">
                <a:solidFill>
                  <a:schemeClr val="bg1"/>
                </a:solidFill>
                <a:latin typeface="Arial Narrow" panose="020B0604020202020204" pitchFamily="34" charset="0"/>
                <a:cs typeface="Arial Narrow" panose="020B0604020202020204" pitchFamily="34" charset="0"/>
              </a:rPr>
              <a:t> down on the sea floor of </a:t>
            </a:r>
          </a:p>
          <a:p>
            <a:pPr algn="ctr">
              <a:lnSpc>
                <a:spcPct val="90000"/>
              </a:lnSpc>
              <a:spcAft>
                <a:spcPts val="600"/>
              </a:spcAft>
            </a:pPr>
            <a:r>
              <a:rPr lang="en-US" sz="1600" dirty="0">
                <a:solidFill>
                  <a:schemeClr val="bg1"/>
                </a:solidFill>
                <a:latin typeface="Arial Narrow" panose="020B0604020202020204" pitchFamily="34" charset="0"/>
                <a:cs typeface="Arial Narrow" panose="020B0604020202020204" pitchFamily="34" charset="0"/>
              </a:rPr>
              <a:t>Cape Range Canyon (Ningaloo, Western Australia). </a:t>
            </a:r>
          </a:p>
          <a:p>
            <a:pPr algn="ctr">
              <a:lnSpc>
                <a:spcPct val="90000"/>
              </a:lnSpc>
              <a:spcAft>
                <a:spcPts val="600"/>
              </a:spcAft>
            </a:pPr>
            <a:endParaRPr lang="en-US" sz="1600" dirty="0">
              <a:solidFill>
                <a:schemeClr val="bg1"/>
              </a:solidFill>
              <a:latin typeface="Arial Narrow" panose="020B0604020202020204" pitchFamily="34" charset="0"/>
              <a:cs typeface="Arial Narrow" panose="020B0604020202020204" pitchFamily="34" charset="0"/>
            </a:endParaRPr>
          </a:p>
          <a:p>
            <a:pPr algn="ctr">
              <a:lnSpc>
                <a:spcPct val="90000"/>
              </a:lnSpc>
              <a:spcAft>
                <a:spcPts val="600"/>
              </a:spcAft>
            </a:pPr>
            <a:r>
              <a:rPr lang="en-US" sz="1600" dirty="0">
                <a:solidFill>
                  <a:schemeClr val="bg1"/>
                </a:solidFill>
                <a:latin typeface="Arial Narrow" panose="020B0604020202020204" pitchFamily="34" charset="0"/>
                <a:cs typeface="Arial Narrow" panose="020B0604020202020204" pitchFamily="34" charset="0"/>
              </a:rPr>
              <a:t>It is the first time this amazing animal has been filmed and collected in Australian waters. </a:t>
            </a:r>
          </a:p>
          <a:p>
            <a:pPr algn="ctr">
              <a:lnSpc>
                <a:spcPct val="90000"/>
              </a:lnSpc>
              <a:spcAft>
                <a:spcPts val="600"/>
              </a:spcAft>
            </a:pPr>
            <a:endParaRPr lang="en-US" sz="1600" dirty="0">
              <a:solidFill>
                <a:schemeClr val="bg1"/>
              </a:solidFill>
              <a:latin typeface="Arial Narrow" panose="020B0604020202020204" pitchFamily="34" charset="0"/>
              <a:cs typeface="Arial Narrow" panose="020B0604020202020204" pitchFamily="34" charset="0"/>
            </a:endParaRPr>
          </a:p>
          <a:p>
            <a:pPr algn="ctr">
              <a:lnSpc>
                <a:spcPct val="90000"/>
              </a:lnSpc>
              <a:spcAft>
                <a:spcPts val="600"/>
              </a:spcAft>
            </a:pPr>
            <a:r>
              <a:rPr lang="en-US" sz="1600" dirty="0">
                <a:solidFill>
                  <a:schemeClr val="bg1"/>
                </a:solidFill>
                <a:latin typeface="Arial Narrow" panose="020B0604020202020204" pitchFamily="34" charset="0"/>
                <a:cs typeface="Arial Narrow" panose="020B0604020202020204" pitchFamily="34" charset="0"/>
              </a:rPr>
              <a:t>It stood 1m tall.</a:t>
            </a:r>
          </a:p>
          <a:p>
            <a:pPr algn="ctr">
              <a:lnSpc>
                <a:spcPct val="90000"/>
              </a:lnSpc>
              <a:spcAft>
                <a:spcPts val="600"/>
              </a:spcAft>
            </a:pPr>
            <a:endParaRPr lang="en-US" sz="1600" dirty="0">
              <a:solidFill>
                <a:schemeClr val="bg1"/>
              </a:solidFill>
              <a:latin typeface="Arial Narrow" panose="020B0604020202020204" pitchFamily="34" charset="0"/>
              <a:cs typeface="Arial Narrow" panose="020B0604020202020204" pitchFamily="34" charset="0"/>
            </a:endParaRPr>
          </a:p>
          <a:p>
            <a:pPr algn="ctr">
              <a:lnSpc>
                <a:spcPct val="90000"/>
              </a:lnSpc>
              <a:spcAft>
                <a:spcPts val="600"/>
              </a:spcAft>
            </a:pPr>
            <a:r>
              <a:rPr lang="en-US" sz="1100" dirty="0">
                <a:solidFill>
                  <a:schemeClr val="bg1"/>
                </a:solidFill>
                <a:latin typeface="Arial Narrow" panose="020B0604020202020204" pitchFamily="34" charset="0"/>
                <a:cs typeface="Arial Narrow" panose="020B0604020202020204" pitchFamily="34" charset="0"/>
              </a:rPr>
              <a:t>Image: </a:t>
            </a:r>
            <a:r>
              <a:rPr lang="en-US" sz="1100" dirty="0" err="1">
                <a:solidFill>
                  <a:schemeClr val="bg1"/>
                </a:solidFill>
                <a:latin typeface="Arial Narrow" panose="020B0604020202020204" pitchFamily="34" charset="0"/>
                <a:cs typeface="Arial Narrow" panose="020B0604020202020204" pitchFamily="34" charset="0"/>
              </a:rPr>
              <a:t>Schmidtocean.org</a:t>
            </a:r>
            <a:r>
              <a:rPr lang="en-US" sz="1100" dirty="0">
                <a:solidFill>
                  <a:schemeClr val="bg1"/>
                </a:solidFill>
                <a:latin typeface="Arial Narrow" panose="020B0604020202020204" pitchFamily="34" charset="0"/>
                <a:cs typeface="Arial Narrow" panose="020B0604020202020204" pitchFamily="34" charset="0"/>
              </a:rPr>
              <a:t>/</a:t>
            </a:r>
          </a:p>
        </p:txBody>
      </p:sp>
      <p:pic>
        <p:nvPicPr>
          <p:cNvPr id="5" name="Picture 4" descr="A map of australia with a location pin&#10;&#10;Description automatically generated">
            <a:extLst>
              <a:ext uri="{FF2B5EF4-FFF2-40B4-BE49-F238E27FC236}">
                <a16:creationId xmlns:a16="http://schemas.microsoft.com/office/drawing/2014/main" id="{0DA0FBFE-3594-5C09-69AE-CB803EB06CD3}"/>
              </a:ext>
            </a:extLst>
          </p:cNvPr>
          <p:cNvPicPr>
            <a:picLocks noChangeAspect="1"/>
          </p:cNvPicPr>
          <p:nvPr/>
        </p:nvPicPr>
        <p:blipFill rotWithShape="1">
          <a:blip r:embed="rId3"/>
          <a:srcRect t="382" b="12300"/>
          <a:stretch/>
        </p:blipFill>
        <p:spPr>
          <a:xfrm>
            <a:off x="20" y="2959630"/>
            <a:ext cx="6400781" cy="3898370"/>
          </a:xfrm>
          <a:prstGeom prst="rect">
            <a:avLst/>
          </a:prstGeom>
        </p:spPr>
      </p:pic>
      <p:pic>
        <p:nvPicPr>
          <p:cNvPr id="5122" name="Picture 2" descr="A pink sea anemone in the water&#10;&#10;Description automatically generated">
            <a:extLst>
              <a:ext uri="{FF2B5EF4-FFF2-40B4-BE49-F238E27FC236}">
                <a16:creationId xmlns:a16="http://schemas.microsoft.com/office/drawing/2014/main" id="{73201E12-4E89-973A-D1E3-8521801B46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5407"/>
          <a:stretch/>
        </p:blipFill>
        <p:spPr bwMode="auto">
          <a:xfrm>
            <a:off x="6591299" y="1"/>
            <a:ext cx="5600701"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a:extLst>
              <a:ext uri="{FF2B5EF4-FFF2-40B4-BE49-F238E27FC236}">
                <a16:creationId xmlns:a16="http://schemas.microsoft.com/office/drawing/2014/main" id="{8185227E-CED7-0B12-1B56-82F51AEB21C7}"/>
              </a:ext>
            </a:extLst>
          </p:cNvPr>
          <p:cNvSpPr/>
          <p:nvPr/>
        </p:nvSpPr>
        <p:spPr>
          <a:xfrm>
            <a:off x="318514" y="4331299"/>
            <a:ext cx="836518" cy="57751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375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Illuminating Biodiversity of the Ningaloo Canyons - Week 1 Video - FK200308">
            <a:hlinkClick r:id="" action="ppaction://media"/>
            <a:extLst>
              <a:ext uri="{FF2B5EF4-FFF2-40B4-BE49-F238E27FC236}">
                <a16:creationId xmlns:a16="http://schemas.microsoft.com/office/drawing/2014/main" id="{A8BACF10-BC90-B448-FFF8-B9537048C8B1}"/>
              </a:ext>
            </a:extLst>
          </p:cNvPr>
          <p:cNvPicPr>
            <a:picLocks noRot="1" noChangeAspect="1"/>
          </p:cNvPicPr>
          <p:nvPr>
            <a:videoFile r:link="rId1"/>
          </p:nvPr>
        </p:nvPicPr>
        <p:blipFill>
          <a:blip r:embed="rId4"/>
          <a:stretch>
            <a:fillRect/>
          </a:stretch>
        </p:blipFill>
        <p:spPr>
          <a:xfrm>
            <a:off x="1379621" y="256674"/>
            <a:ext cx="10331116" cy="5837080"/>
          </a:xfrm>
          <a:prstGeom prst="rect">
            <a:avLst/>
          </a:prstGeom>
        </p:spPr>
      </p:pic>
      <p:sp>
        <p:nvSpPr>
          <p:cNvPr id="5" name="TextBox 4">
            <a:extLst>
              <a:ext uri="{FF2B5EF4-FFF2-40B4-BE49-F238E27FC236}">
                <a16:creationId xmlns:a16="http://schemas.microsoft.com/office/drawing/2014/main" id="{5ED961D5-F071-6A4A-644D-8448E54AFA9C}"/>
              </a:ext>
            </a:extLst>
          </p:cNvPr>
          <p:cNvSpPr txBox="1"/>
          <p:nvPr/>
        </p:nvSpPr>
        <p:spPr>
          <a:xfrm>
            <a:off x="2662989" y="6320589"/>
            <a:ext cx="7892716" cy="276999"/>
          </a:xfrm>
          <a:prstGeom prst="rect">
            <a:avLst/>
          </a:prstGeom>
          <a:noFill/>
        </p:spPr>
        <p:txBody>
          <a:bodyPr wrap="square" rtlCol="0">
            <a:spAutoFit/>
          </a:bodyPr>
          <a:lstStyle/>
          <a:p>
            <a:pPr algn="ctr"/>
            <a:r>
              <a:rPr lang="en-US" sz="1200" dirty="0">
                <a:solidFill>
                  <a:schemeClr val="bg1"/>
                </a:solidFill>
                <a:latin typeface="Arial Narrow" panose="020B0604020202020204" pitchFamily="34" charset="0"/>
                <a:cs typeface="Arial Narrow" panose="020B0604020202020204" pitchFamily="34" charset="0"/>
              </a:rPr>
              <a:t>https://</a:t>
            </a:r>
            <a:r>
              <a:rPr lang="en-US" sz="1200" dirty="0" err="1">
                <a:solidFill>
                  <a:schemeClr val="bg1"/>
                </a:solidFill>
                <a:latin typeface="Arial Narrow" panose="020B0604020202020204" pitchFamily="34" charset="0"/>
                <a:cs typeface="Arial Narrow" panose="020B0604020202020204" pitchFamily="34" charset="0"/>
              </a:rPr>
              <a:t>www.youtube.com</a:t>
            </a:r>
            <a:r>
              <a:rPr lang="en-US" sz="1200" dirty="0">
                <a:solidFill>
                  <a:schemeClr val="bg1"/>
                </a:solidFill>
                <a:latin typeface="Arial Narrow" panose="020B0604020202020204" pitchFamily="34" charset="0"/>
                <a:cs typeface="Arial Narrow" panose="020B0604020202020204" pitchFamily="34" charset="0"/>
              </a:rPr>
              <a:t>/</a:t>
            </a:r>
            <a:r>
              <a:rPr lang="en-US" sz="1200" dirty="0" err="1">
                <a:solidFill>
                  <a:schemeClr val="bg1"/>
                </a:solidFill>
                <a:latin typeface="Arial Narrow" panose="020B0604020202020204" pitchFamily="34" charset="0"/>
                <a:cs typeface="Arial Narrow" panose="020B0604020202020204" pitchFamily="34" charset="0"/>
              </a:rPr>
              <a:t>watch?v</a:t>
            </a:r>
            <a:r>
              <a:rPr lang="en-US" sz="1200" dirty="0">
                <a:solidFill>
                  <a:schemeClr val="bg1"/>
                </a:solidFill>
                <a:latin typeface="Arial Narrow" panose="020B0604020202020204" pitchFamily="34" charset="0"/>
                <a:cs typeface="Arial Narrow" panose="020B0604020202020204" pitchFamily="34" charset="0"/>
              </a:rPr>
              <a:t>=6C3xulQuGWI&amp;t=145s</a:t>
            </a:r>
          </a:p>
        </p:txBody>
      </p:sp>
    </p:spTree>
    <p:extLst>
      <p:ext uri="{BB962C8B-B14F-4D97-AF65-F5344CB8AC3E}">
        <p14:creationId xmlns:p14="http://schemas.microsoft.com/office/powerpoint/2010/main" val="79698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13F1EE2-6883-809D-BC51-6C46F49D0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83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ACD0DAB-94BA-B799-21D2-22662B97A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75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10;&#10;Description automatically generated">
            <a:extLst>
              <a:ext uri="{FF2B5EF4-FFF2-40B4-BE49-F238E27FC236}">
                <a16:creationId xmlns:a16="http://schemas.microsoft.com/office/drawing/2014/main" id="{545E38E1-B06B-F267-7C29-3F0EDD84B094}"/>
              </a:ext>
            </a:extLst>
          </p:cNvPr>
          <p:cNvPicPr>
            <a:picLocks noChangeAspect="1"/>
          </p:cNvPicPr>
          <p:nvPr/>
        </p:nvPicPr>
        <p:blipFill rotWithShape="1">
          <a:blip r:embed="rId3"/>
          <a:srcRect t="27963" b="27222"/>
          <a:stretch/>
        </p:blipFill>
        <p:spPr>
          <a:xfrm>
            <a:off x="1879600" y="415170"/>
            <a:ext cx="7759700" cy="6027660"/>
          </a:xfrm>
          <a:prstGeom prst="rect">
            <a:avLst/>
          </a:prstGeom>
        </p:spPr>
      </p:pic>
    </p:spTree>
    <p:extLst>
      <p:ext uri="{BB962C8B-B14F-4D97-AF65-F5344CB8AC3E}">
        <p14:creationId xmlns:p14="http://schemas.microsoft.com/office/powerpoint/2010/main" val="2113161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hrimp&#10;&#10;Description automatically generated">
            <a:extLst>
              <a:ext uri="{FF2B5EF4-FFF2-40B4-BE49-F238E27FC236}">
                <a16:creationId xmlns:a16="http://schemas.microsoft.com/office/drawing/2014/main" id="{FA8EB488-25D0-5E0D-4065-9AB3751B19FE}"/>
              </a:ext>
            </a:extLst>
          </p:cNvPr>
          <p:cNvPicPr>
            <a:picLocks noChangeAspect="1"/>
          </p:cNvPicPr>
          <p:nvPr/>
        </p:nvPicPr>
        <p:blipFill rotWithShape="1">
          <a:blip r:embed="rId3"/>
          <a:srcRect t="37963" b="38148"/>
          <a:stretch/>
        </p:blipFill>
        <p:spPr>
          <a:xfrm>
            <a:off x="948680" y="1193800"/>
            <a:ext cx="10551994" cy="4025900"/>
          </a:xfrm>
          <a:prstGeom prst="rect">
            <a:avLst/>
          </a:prstGeom>
        </p:spPr>
      </p:pic>
    </p:spTree>
    <p:extLst>
      <p:ext uri="{BB962C8B-B14F-4D97-AF65-F5344CB8AC3E}">
        <p14:creationId xmlns:p14="http://schemas.microsoft.com/office/powerpoint/2010/main" val="4236768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1324</Words>
  <Application>Microsoft Macintosh PowerPoint</Application>
  <PresentationFormat>Widescreen</PresentationFormat>
  <Paragraphs>155</Paragraphs>
  <Slides>37</Slides>
  <Notes>30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Narrow</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43</cp:revision>
  <dcterms:created xsi:type="dcterms:W3CDTF">2023-09-23T02:22:09Z</dcterms:created>
  <dcterms:modified xsi:type="dcterms:W3CDTF">2024-04-10T02:11:42Z</dcterms:modified>
</cp:coreProperties>
</file>