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8" r:id="rId2"/>
    <p:sldId id="260" r:id="rId3"/>
    <p:sldId id="274" r:id="rId4"/>
    <p:sldId id="265" r:id="rId5"/>
    <p:sldId id="264" r:id="rId6"/>
    <p:sldId id="268" r:id="rId7"/>
    <p:sldId id="271" r:id="rId8"/>
    <p:sldId id="269" r:id="rId9"/>
    <p:sldId id="270" r:id="rId10"/>
    <p:sldId id="287" r:id="rId11"/>
    <p:sldId id="279" r:id="rId12"/>
    <p:sldId id="267" r:id="rId13"/>
    <p:sldId id="275" r:id="rId14"/>
    <p:sldId id="261" r:id="rId15"/>
    <p:sldId id="273" r:id="rId16"/>
    <p:sldId id="280" r:id="rId17"/>
    <p:sldId id="272" r:id="rId18"/>
    <p:sldId id="276" r:id="rId19"/>
    <p:sldId id="262" r:id="rId20"/>
    <p:sldId id="288" r:id="rId21"/>
    <p:sldId id="281" r:id="rId22"/>
    <p:sldId id="282" r:id="rId23"/>
    <p:sldId id="290" r:id="rId24"/>
    <p:sldId id="285" r:id="rId25"/>
    <p:sldId id="283" r:id="rId26"/>
    <p:sldId id="284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28"/>
    <p:restoredTop sz="95440"/>
  </p:normalViewPr>
  <p:slideViewPr>
    <p:cSldViewPr snapToGrid="0">
      <p:cViewPr varScale="1">
        <p:scale>
          <a:sx n="50" d="100"/>
          <a:sy n="50" d="100"/>
        </p:scale>
        <p:origin x="160" y="1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Image; https://</a:t>
            </a:r>
            <a:r>
              <a:rPr lang="en-US" dirty="0" err="1"/>
              <a:t>www.newscientist.com</a:t>
            </a:r>
            <a:r>
              <a:rPr lang="en-US" dirty="0"/>
              <a:t>/article/2077033-playing-cupid-to-get-reluctant-corals-in-the-mood-for-love/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sanctuaries.noaa.gov</a:t>
            </a:r>
            <a:r>
              <a:rPr lang="en-US" dirty="0"/>
              <a:t>/news/may22/explore-spectacular/coral-</a:t>
            </a:r>
            <a:r>
              <a:rPr lang="en-US" dirty="0" err="1"/>
              <a:t>spawning.html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3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www.semanticscholar.org</a:t>
            </a:r>
            <a:r>
              <a:rPr lang="en-US" dirty="0"/>
              <a:t>/paper/The-story-of-symbiosis-with-zooxanthellae-%2C-or-how-Fournier/75f7f63a1dc6b0f1e42a0d149d6eb237ed8b564a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Youtube</a:t>
            </a:r>
            <a:r>
              <a:rPr lang="en-US" dirty="0"/>
              <a:t> video title: </a:t>
            </a:r>
            <a:r>
              <a:rPr lang="en-A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The genes of heat tolerant corals on the Great Barrier Reef (AIMS)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3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=MXsKEs19Jzs </a:t>
            </a:r>
            <a:r>
              <a:rPr lang="en-A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Living Coral Biobank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57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FCojXVAKyw?feature=oembed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XsKEs19Jzs?feature=oembed" TargetMode="Externa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p15 Negotiators Are Barely Even Mentioning the Ocean – Mother Jones">
            <a:extLst>
              <a:ext uri="{FF2B5EF4-FFF2-40B4-BE49-F238E27FC236}">
                <a16:creationId xmlns:a16="http://schemas.microsoft.com/office/drawing/2014/main" id="{C5B6774E-1C98-CD5F-1C73-1FB6B7372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7"/>
          <a:stretch/>
        </p:blipFill>
        <p:spPr bwMode="auto">
          <a:xfrm>
            <a:off x="57128" y="1134533"/>
            <a:ext cx="9323940" cy="57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6C7BC4-A3BA-E605-B809-DCE95AC54E6F}"/>
              </a:ext>
            </a:extLst>
          </p:cNvPr>
          <p:cNvSpPr txBox="1"/>
          <p:nvPr/>
        </p:nvSpPr>
        <p:spPr>
          <a:xfrm>
            <a:off x="9533466" y="1473929"/>
            <a:ext cx="26014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three main types of diversity, i.e. genetic, species and ecosystem.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‘1. Life’s Diversity’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iosis | Cell division | Biology (article) | Khan Academy">
            <a:extLst>
              <a:ext uri="{FF2B5EF4-FFF2-40B4-BE49-F238E27FC236}">
                <a16:creationId xmlns:a16="http://schemas.microsoft.com/office/drawing/2014/main" id="{0A9832BA-B1E4-FF4F-282D-9323940FD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/>
          <a:stretch/>
        </p:blipFill>
        <p:spPr bwMode="auto">
          <a:xfrm>
            <a:off x="2429320" y="438912"/>
            <a:ext cx="6931025" cy="5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AFB02D-603E-8A14-86EE-8F9F901DEF69}"/>
              </a:ext>
            </a:extLst>
          </p:cNvPr>
          <p:cNvSpPr txBox="1"/>
          <p:nvPr/>
        </p:nvSpPr>
        <p:spPr>
          <a:xfrm>
            <a:off x="9762680" y="2967335"/>
            <a:ext cx="201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Meiosis</a:t>
            </a:r>
          </a:p>
        </p:txBody>
      </p:sp>
    </p:spTree>
    <p:extLst>
      <p:ext uri="{BB962C8B-B14F-4D97-AF65-F5344CB8AC3E}">
        <p14:creationId xmlns:p14="http://schemas.microsoft.com/office/powerpoint/2010/main" val="326425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E1305A-D6DD-48BF-9EB0-674FAFE0C1C0}"/>
              </a:ext>
            </a:extLst>
          </p:cNvPr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2" descr="Figure 2 from The story of symbiosis with zooxanthellae , or how they  enable their host to thrive in a nutrient poor environment . | Semantic  Scholar">
            <a:extLst>
              <a:ext uri="{FF2B5EF4-FFF2-40B4-BE49-F238E27FC236}">
                <a16:creationId xmlns:a16="http://schemas.microsoft.com/office/drawing/2014/main" id="{996F53BF-BAC4-42D7-4423-3454F238A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/>
          <a:stretch/>
        </p:blipFill>
        <p:spPr bwMode="auto">
          <a:xfrm>
            <a:off x="474134" y="524933"/>
            <a:ext cx="6096000" cy="59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3CD68B-3AA7-510B-7055-1ECF369BC69D}"/>
              </a:ext>
            </a:extLst>
          </p:cNvPr>
          <p:cNvSpPr txBox="1"/>
          <p:nvPr/>
        </p:nvSpPr>
        <p:spPr>
          <a:xfrm>
            <a:off x="1151467" y="2334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zooxanthellae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DBD05-B59A-FA66-3388-C11839EB0BA8}"/>
              </a:ext>
            </a:extLst>
          </p:cNvPr>
          <p:cNvSpPr txBox="1"/>
          <p:nvPr/>
        </p:nvSpPr>
        <p:spPr>
          <a:xfrm>
            <a:off x="8940801" y="2698354"/>
            <a:ext cx="2015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e.g. zooxanthellae exist as many different genetic clades</a:t>
            </a:r>
          </a:p>
        </p:txBody>
      </p:sp>
    </p:spTree>
    <p:extLst>
      <p:ext uri="{BB962C8B-B14F-4D97-AF65-F5344CB8AC3E}">
        <p14:creationId xmlns:p14="http://schemas.microsoft.com/office/powerpoint/2010/main" val="76518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he genes of heat tolerant corals on the Great Barrier Reef">
            <a:hlinkClick r:id="" action="ppaction://media"/>
            <a:extLst>
              <a:ext uri="{FF2B5EF4-FFF2-40B4-BE49-F238E27FC236}">
                <a16:creationId xmlns:a16="http://schemas.microsoft.com/office/drawing/2014/main" id="{A0CE2D0F-BE6A-9F7F-82DD-9C8840B07E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6117" y="491066"/>
            <a:ext cx="10399765" cy="5875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192F0-D25A-5004-6E52-3E298E29C334}"/>
              </a:ext>
            </a:extLst>
          </p:cNvPr>
          <p:cNvSpPr txBox="1"/>
          <p:nvPr/>
        </p:nvSpPr>
        <p:spPr>
          <a:xfrm>
            <a:off x="3640667" y="63669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 err="1">
                <a:solidFill>
                  <a:schemeClr val="bg1"/>
                </a:solidFill>
              </a:rPr>
              <a:t>uFCojXVAKyw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2421467" y="3105834"/>
            <a:ext cx="704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Species</a:t>
            </a: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diversity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4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0" y="335845"/>
            <a:ext cx="12293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Species diversity is the diversity of species in an ecosystem. </a:t>
            </a:r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The greater the diversity, the healthier and more resilient the ecosystem. </a:t>
            </a:r>
          </a:p>
        </p:txBody>
      </p:sp>
      <p:pic>
        <p:nvPicPr>
          <p:cNvPr id="6146" name="Picture 2" descr="Marine Biodiversity and Ecosystems Underpin a Healthy Planet and Social  Well-Being | United Nations">
            <a:extLst>
              <a:ext uri="{FF2B5EF4-FFF2-40B4-BE49-F238E27FC236}">
                <a16:creationId xmlns:a16="http://schemas.microsoft.com/office/drawing/2014/main" id="{CDE278F5-BD6B-F2BE-C974-3D27A155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54309"/>
            <a:ext cx="8089900" cy="45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7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ur friend the cleaner wrasse | onebreathkohala">
            <a:extLst>
              <a:ext uri="{FF2B5EF4-FFF2-40B4-BE49-F238E27FC236}">
                <a16:creationId xmlns:a16="http://schemas.microsoft.com/office/drawing/2014/main" id="{6B9DD9B1-AD92-9DD8-3C89-1E795FBD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B7868-67FC-7C15-F9AC-29B1DFD97D96}"/>
              </a:ext>
            </a:extLst>
          </p:cNvPr>
          <p:cNvSpPr txBox="1"/>
          <p:nvPr/>
        </p:nvSpPr>
        <p:spPr>
          <a:xfrm>
            <a:off x="9601201" y="2245785"/>
            <a:ext cx="2015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many different species can you count? 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dult color patterns of clownfish species. Pictures of adult... | Download  Scientific Diagram">
            <a:extLst>
              <a:ext uri="{FF2B5EF4-FFF2-40B4-BE49-F238E27FC236}">
                <a16:creationId xmlns:a16="http://schemas.microsoft.com/office/drawing/2014/main" id="{B8472974-6A0E-B5D9-9BDF-22E2E2AA5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12208"/>
            <a:ext cx="10054167" cy="62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09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Living Coral Biobank">
            <a:hlinkClick r:id="" action="ppaction://media"/>
            <a:extLst>
              <a:ext uri="{FF2B5EF4-FFF2-40B4-BE49-F238E27FC236}">
                <a16:creationId xmlns:a16="http://schemas.microsoft.com/office/drawing/2014/main" id="{72692819-A8DF-7E49-EB9A-08DEE6F62B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6207" y="254000"/>
            <a:ext cx="10909262" cy="6163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EEFB42-4A57-DA06-30CC-1717868E9F3D}"/>
              </a:ext>
            </a:extLst>
          </p:cNvPr>
          <p:cNvSpPr txBox="1"/>
          <p:nvPr/>
        </p:nvSpPr>
        <p:spPr>
          <a:xfrm>
            <a:off x="3352800" y="60484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=MXsKEs19Jzs</a:t>
            </a:r>
          </a:p>
        </p:txBody>
      </p:sp>
    </p:spTree>
    <p:extLst>
      <p:ext uri="{BB962C8B-B14F-4D97-AF65-F5344CB8AC3E}">
        <p14:creationId xmlns:p14="http://schemas.microsoft.com/office/powerpoint/2010/main" val="4989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2421467" y="3105834"/>
            <a:ext cx="704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Ecosystem</a:t>
            </a: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diversity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93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0" y="551289"/>
            <a:ext cx="122936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Ecosystem diversity is the diversity of ecosystems. </a:t>
            </a:r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The greater the diversity, the more habitat diversity for more species to occupy. </a:t>
            </a:r>
          </a:p>
        </p:txBody>
      </p:sp>
      <p:pic>
        <p:nvPicPr>
          <p:cNvPr id="7170" name="Picture 2" descr="Coral Reef Seagrass">
            <a:extLst>
              <a:ext uri="{FF2B5EF4-FFF2-40B4-BE49-F238E27FC236}">
                <a16:creationId xmlns:a16="http://schemas.microsoft.com/office/drawing/2014/main" id="{A2701B35-6EB9-49F9-2C53-224127BB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17" y="1403350"/>
            <a:ext cx="7152719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1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2421467" y="3105834"/>
            <a:ext cx="704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Genetic</a:t>
            </a: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diversity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6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24ABD6-F485-3662-D974-E1728DE1612F}"/>
              </a:ext>
            </a:extLst>
          </p:cNvPr>
          <p:cNvSpPr txBox="1"/>
          <p:nvPr/>
        </p:nvSpPr>
        <p:spPr>
          <a:xfrm>
            <a:off x="0" y="330962"/>
            <a:ext cx="1229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To summarise: </a:t>
            </a:r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551A18-9811-0BE3-B775-4B67801A086F}"/>
              </a:ext>
            </a:extLst>
          </p:cNvPr>
          <p:cNvSpPr/>
          <p:nvPr/>
        </p:nvSpPr>
        <p:spPr>
          <a:xfrm>
            <a:off x="0" y="1197620"/>
            <a:ext cx="12192000" cy="5660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This is genetic biodiversity | University of Gothenburg">
            <a:extLst>
              <a:ext uri="{FF2B5EF4-FFF2-40B4-BE49-F238E27FC236}">
                <a16:creationId xmlns:a16="http://schemas.microsoft.com/office/drawing/2014/main" id="{325C8AFE-01A1-5DB5-B91B-7770AF3A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48" y="1661767"/>
            <a:ext cx="7305040" cy="48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27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40B52-8ED1-1CE2-3693-09A00A90ED06}"/>
              </a:ext>
            </a:extLst>
          </p:cNvPr>
          <p:cNvSpPr txBox="1"/>
          <p:nvPr/>
        </p:nvSpPr>
        <p:spPr>
          <a:xfrm>
            <a:off x="2421467" y="3105834"/>
            <a:ext cx="704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Measuring</a:t>
            </a:r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 Species </a:t>
            </a: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bio</a:t>
            </a:r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diversity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6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it 3: Module 13 Diagram | Quizlet">
            <a:extLst>
              <a:ext uri="{FF2B5EF4-FFF2-40B4-BE49-F238E27FC236}">
                <a16:creationId xmlns:a16="http://schemas.microsoft.com/office/drawing/2014/main" id="{EB6E6223-3159-2D68-D390-A964AD4C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7" y="1032933"/>
            <a:ext cx="6934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011C10-645C-ACC6-142C-811514411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49638"/>
              </p:ext>
            </p:extLst>
          </p:nvPr>
        </p:nvGraphicFramePr>
        <p:xfrm>
          <a:off x="8466665" y="1032932"/>
          <a:ext cx="3200400" cy="5368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028">
                  <a:extLst>
                    <a:ext uri="{9D8B030D-6E8A-4147-A177-3AD203B41FA5}">
                      <a16:colId xmlns:a16="http://schemas.microsoft.com/office/drawing/2014/main" val="522730430"/>
                    </a:ext>
                  </a:extLst>
                </a:gridCol>
                <a:gridCol w="1096774">
                  <a:extLst>
                    <a:ext uri="{9D8B030D-6E8A-4147-A177-3AD203B41FA5}">
                      <a16:colId xmlns:a16="http://schemas.microsoft.com/office/drawing/2014/main" val="2975499782"/>
                    </a:ext>
                  </a:extLst>
                </a:gridCol>
                <a:gridCol w="846666">
                  <a:extLst>
                    <a:ext uri="{9D8B030D-6E8A-4147-A177-3AD203B41FA5}">
                      <a16:colId xmlns:a16="http://schemas.microsoft.com/office/drawing/2014/main" val="2995760032"/>
                    </a:ext>
                  </a:extLst>
                </a:gridCol>
                <a:gridCol w="778932">
                  <a:extLst>
                    <a:ext uri="{9D8B030D-6E8A-4147-A177-3AD203B41FA5}">
                      <a16:colId xmlns:a16="http://schemas.microsoft.com/office/drawing/2014/main" val="2863072751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#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tally in 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tally in 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25969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200663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5088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626646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13967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9465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816578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26513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B29CD8-AE4C-54B5-3A49-09D73933BCE5}"/>
              </a:ext>
            </a:extLst>
          </p:cNvPr>
          <p:cNvSpPr txBox="1"/>
          <p:nvPr/>
        </p:nvSpPr>
        <p:spPr>
          <a:xfrm>
            <a:off x="1269998" y="229457"/>
            <a:ext cx="103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Species Richness (# of different species) and species evenness (even?)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7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ign with white text&#10;&#10;Description automatically generated">
            <a:extLst>
              <a:ext uri="{FF2B5EF4-FFF2-40B4-BE49-F238E27FC236}">
                <a16:creationId xmlns:a16="http://schemas.microsoft.com/office/drawing/2014/main" id="{E2CFBC06-8DFF-47F8-8C68-F187BC773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80" y="625357"/>
            <a:ext cx="4127040" cy="5607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30DBA-244B-279F-859F-3FCF06B071D0}"/>
              </a:ext>
            </a:extLst>
          </p:cNvPr>
          <p:cNvSpPr txBox="1"/>
          <p:nvPr/>
        </p:nvSpPr>
        <p:spPr>
          <a:xfrm>
            <a:off x="7790688" y="2502325"/>
            <a:ext cx="34151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Download from </a:t>
            </a:r>
            <a:r>
              <a:rPr lang="en-AU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marineeducation.com.au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7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40B52-8ED1-1CE2-3693-09A00A90ED06}"/>
              </a:ext>
            </a:extLst>
          </p:cNvPr>
          <p:cNvSpPr txBox="1"/>
          <p:nvPr/>
        </p:nvSpPr>
        <p:spPr>
          <a:xfrm>
            <a:off x="2573866" y="548900"/>
            <a:ext cx="704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Simpson’s Diversity Index</a:t>
            </a:r>
            <a:endParaRPr lang="en-A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4580" name="Picture 4" descr="How to calculate Simpson's Diversity Index (AP Biology)">
            <a:extLst>
              <a:ext uri="{FF2B5EF4-FFF2-40B4-BE49-F238E27FC236}">
                <a16:creationId xmlns:a16="http://schemas.microsoft.com/office/drawing/2014/main" id="{D3FFDEA3-A3A1-0FF7-6A51-17CCB57EC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60" b="54695"/>
          <a:stretch/>
        </p:blipFill>
        <p:spPr bwMode="auto">
          <a:xfrm>
            <a:off x="2744297" y="1925482"/>
            <a:ext cx="6703404" cy="17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ow to calculate Simpson's Diversity Index (AP Biology)">
            <a:extLst>
              <a:ext uri="{FF2B5EF4-FFF2-40B4-BE49-F238E27FC236}">
                <a16:creationId xmlns:a16="http://schemas.microsoft.com/office/drawing/2014/main" id="{947DA9FD-1509-F1FC-85B4-0A35F10A6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097617" y="4372350"/>
            <a:ext cx="867410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59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7078A422-BCE1-530B-1DAB-9EF9C27EC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38" r="34815" b="34087"/>
          <a:stretch/>
        </p:blipFill>
        <p:spPr>
          <a:xfrm>
            <a:off x="596581" y="422868"/>
            <a:ext cx="11141254" cy="58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51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140B52-8ED1-1CE2-3693-09A00A90ED06}"/>
              </a:ext>
            </a:extLst>
          </p:cNvPr>
          <p:cNvSpPr txBox="1"/>
          <p:nvPr/>
        </p:nvSpPr>
        <p:spPr>
          <a:xfrm>
            <a:off x="2302933" y="2736502"/>
            <a:ext cx="80433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Simpsons Diversity Index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Close to 1.0 means high species diversity</a:t>
            </a:r>
          </a:p>
          <a:p>
            <a:pPr algn="ctr"/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Close to zero means low species diversity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08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p15 Negotiators Are Barely Even Mentioning the Ocean – Mother Jones">
            <a:extLst>
              <a:ext uri="{FF2B5EF4-FFF2-40B4-BE49-F238E27FC236}">
                <a16:creationId xmlns:a16="http://schemas.microsoft.com/office/drawing/2014/main" id="{C5B6774E-1C98-CD5F-1C73-1FB6B7372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7"/>
          <a:stretch/>
        </p:blipFill>
        <p:spPr bwMode="auto">
          <a:xfrm>
            <a:off x="57128" y="1134533"/>
            <a:ext cx="9323940" cy="57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6C067B-4F26-200B-218C-F1EBE2EC9491}"/>
              </a:ext>
            </a:extLst>
          </p:cNvPr>
          <p:cNvSpPr txBox="1"/>
          <p:nvPr/>
        </p:nvSpPr>
        <p:spPr>
          <a:xfrm>
            <a:off x="9533466" y="1473929"/>
            <a:ext cx="26014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three main types of diversity, i.e. genetic, species and ecosystem.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‘1. Life’s Diversity’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6D788D22-B4F8-7CF7-574A-6A48B1EE7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720" y="736964"/>
            <a:ext cx="3988424" cy="53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-50800" y="274290"/>
            <a:ext cx="122936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Genetic diversity is the diversity of genes in one species. </a:t>
            </a: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The greater the diversity, the greater chance of adapting to change and avoiding extinction. </a:t>
            </a:r>
          </a:p>
        </p:txBody>
      </p:sp>
      <p:pic>
        <p:nvPicPr>
          <p:cNvPr id="3078" name="Picture 6" descr="Human Subject Diversity Improves Genetics Research and Reduces Health  Disparities">
            <a:extLst>
              <a:ext uri="{FF2B5EF4-FFF2-40B4-BE49-F238E27FC236}">
                <a16:creationId xmlns:a16="http://schemas.microsoft.com/office/drawing/2014/main" id="{D68811C6-B995-2051-327B-1E491189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33" y="1338262"/>
            <a:ext cx="7433733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netic diversity important for protecting the marine environment |  University of Gothenburg">
            <a:extLst>
              <a:ext uri="{FF2B5EF4-FFF2-40B4-BE49-F238E27FC236}">
                <a16:creationId xmlns:a16="http://schemas.microsoft.com/office/drawing/2014/main" id="{B07E2257-6B8E-5592-CC31-A0DD2A32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8D944-C12D-5AA4-31B6-5F332DFF2E43}"/>
              </a:ext>
            </a:extLst>
          </p:cNvPr>
          <p:cNvSpPr txBox="1"/>
          <p:nvPr/>
        </p:nvSpPr>
        <p:spPr>
          <a:xfrm>
            <a:off x="2921000" y="5994400"/>
            <a:ext cx="635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Low </a:t>
            </a:r>
            <a:r>
              <a:rPr lang="en-US" sz="2400" dirty="0">
                <a:solidFill>
                  <a:schemeClr val="bg1"/>
                </a:solidFill>
              </a:rPr>
              <a:t>genetic diversity (all the same)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B3D89-775F-F026-F107-3AC5699A5DEB}"/>
              </a:ext>
            </a:extLst>
          </p:cNvPr>
          <p:cNvSpPr txBox="1"/>
          <p:nvPr/>
        </p:nvSpPr>
        <p:spPr>
          <a:xfrm>
            <a:off x="3158067" y="278825"/>
            <a:ext cx="63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example….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4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Why and How of Genetic Diversity | Ecology for the Masses">
            <a:extLst>
              <a:ext uri="{FF2B5EF4-FFF2-40B4-BE49-F238E27FC236}">
                <a16:creationId xmlns:a16="http://schemas.microsoft.com/office/drawing/2014/main" id="{C0A6802C-DFFF-1874-D8CA-D335B2D0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9523"/>
            <a:ext cx="12155108" cy="39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35508-9DA0-7F85-38CF-A3493B4C6A0F}"/>
              </a:ext>
            </a:extLst>
          </p:cNvPr>
          <p:cNvSpPr txBox="1"/>
          <p:nvPr/>
        </p:nvSpPr>
        <p:spPr>
          <a:xfrm>
            <a:off x="3268134" y="5774266"/>
            <a:ext cx="635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</a:t>
            </a:r>
            <a:r>
              <a:rPr lang="en-US" sz="2400" dirty="0">
                <a:solidFill>
                  <a:schemeClr val="bg1"/>
                </a:solidFill>
              </a:rPr>
              <a:t> genetic diversity (all different)</a:t>
            </a:r>
          </a:p>
        </p:txBody>
      </p:sp>
    </p:spTree>
    <p:extLst>
      <p:ext uri="{BB962C8B-B14F-4D97-AF65-F5344CB8AC3E}">
        <p14:creationId xmlns:p14="http://schemas.microsoft.com/office/powerpoint/2010/main" val="136001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A22CFB-4E80-B0DC-2473-54F47925043D}"/>
              </a:ext>
            </a:extLst>
          </p:cNvPr>
          <p:cNvSpPr txBox="1"/>
          <p:nvPr/>
        </p:nvSpPr>
        <p:spPr>
          <a:xfrm>
            <a:off x="9668934" y="2489199"/>
            <a:ext cx="2015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Asexual reproduction = identical offspring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the same) </a:t>
            </a:r>
          </a:p>
        </p:txBody>
      </p:sp>
      <p:pic>
        <p:nvPicPr>
          <p:cNvPr id="9222" name="Picture 6" descr="Northern sea star - Stock Image - Z550/0054 - Science Photo Library">
            <a:extLst>
              <a:ext uri="{FF2B5EF4-FFF2-40B4-BE49-F238E27FC236}">
                <a16:creationId xmlns:a16="http://schemas.microsoft.com/office/drawing/2014/main" id="{87EFE0D4-0C75-F298-3E00-E11D0C6F3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/>
          <a:stretch/>
        </p:blipFill>
        <p:spPr bwMode="auto">
          <a:xfrm>
            <a:off x="0" y="0"/>
            <a:ext cx="8903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CORE">
            <a:extLst>
              <a:ext uri="{FF2B5EF4-FFF2-40B4-BE49-F238E27FC236}">
                <a16:creationId xmlns:a16="http://schemas.microsoft.com/office/drawing/2014/main" id="{70A270D2-DA8A-424C-1C7E-A5D351604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B6809-0E0C-043D-121F-FDFCBD9D3E68}"/>
              </a:ext>
            </a:extLst>
          </p:cNvPr>
          <p:cNvSpPr txBox="1"/>
          <p:nvPr/>
        </p:nvSpPr>
        <p:spPr>
          <a:xfrm>
            <a:off x="9702801" y="3198167"/>
            <a:ext cx="201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e.g. budding</a:t>
            </a:r>
          </a:p>
        </p:txBody>
      </p:sp>
    </p:spTree>
    <p:extLst>
      <p:ext uri="{BB962C8B-B14F-4D97-AF65-F5344CB8AC3E}">
        <p14:creationId xmlns:p14="http://schemas.microsoft.com/office/powerpoint/2010/main" val="108845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Playing Cupid to get reluctant corals in the mood for love | New Scientist">
            <a:extLst>
              <a:ext uri="{FF2B5EF4-FFF2-40B4-BE49-F238E27FC236}">
                <a16:creationId xmlns:a16="http://schemas.microsoft.com/office/drawing/2014/main" id="{02149FC0-F6B7-78C1-C56E-D1079289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15754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4E577-8622-26CC-3EF7-0A2470DE8221}"/>
              </a:ext>
            </a:extLst>
          </p:cNvPr>
          <p:cNvSpPr txBox="1"/>
          <p:nvPr/>
        </p:nvSpPr>
        <p:spPr>
          <a:xfrm>
            <a:off x="9533468" y="2973918"/>
            <a:ext cx="2015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vs. sexual reproduction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different)</a:t>
            </a:r>
          </a:p>
        </p:txBody>
      </p:sp>
    </p:spTree>
    <p:extLst>
      <p:ext uri="{BB962C8B-B14F-4D97-AF65-F5344CB8AC3E}">
        <p14:creationId xmlns:p14="http://schemas.microsoft.com/office/powerpoint/2010/main" val="277210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ral Spawning">
            <a:extLst>
              <a:ext uri="{FF2B5EF4-FFF2-40B4-BE49-F238E27FC236}">
                <a16:creationId xmlns:a16="http://schemas.microsoft.com/office/drawing/2014/main" id="{0EDDBD44-0A0B-2D27-91DC-AA5F31C50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316F9-071C-CCF6-C23C-A548E7149DD0}"/>
              </a:ext>
            </a:extLst>
          </p:cNvPr>
          <p:cNvSpPr txBox="1"/>
          <p:nvPr/>
        </p:nvSpPr>
        <p:spPr>
          <a:xfrm>
            <a:off x="287868" y="230717"/>
            <a:ext cx="2015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e.g. coral spawning</a:t>
            </a:r>
          </a:p>
        </p:txBody>
      </p:sp>
    </p:spTree>
    <p:extLst>
      <p:ext uri="{BB962C8B-B14F-4D97-AF65-F5344CB8AC3E}">
        <p14:creationId xmlns:p14="http://schemas.microsoft.com/office/powerpoint/2010/main" val="34944049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400</Words>
  <Application>Microsoft Macintosh PowerPoint</Application>
  <PresentationFormat>Widescreen</PresentationFormat>
  <Paragraphs>102</Paragraphs>
  <Slides>27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311</cp:revision>
  <dcterms:created xsi:type="dcterms:W3CDTF">2023-09-23T08:38:28Z</dcterms:created>
  <dcterms:modified xsi:type="dcterms:W3CDTF">2024-04-11T08:20:19Z</dcterms:modified>
</cp:coreProperties>
</file>