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5"/>
  </p:notesMasterIdLst>
  <p:sldIdLst>
    <p:sldId id="352" r:id="rId2"/>
    <p:sldId id="295" r:id="rId3"/>
    <p:sldId id="354" r:id="rId4"/>
    <p:sldId id="320" r:id="rId5"/>
    <p:sldId id="319" r:id="rId6"/>
    <p:sldId id="331" r:id="rId7"/>
    <p:sldId id="316" r:id="rId8"/>
    <p:sldId id="348" r:id="rId9"/>
    <p:sldId id="318" r:id="rId10"/>
    <p:sldId id="323" r:id="rId11"/>
    <p:sldId id="350" r:id="rId12"/>
    <p:sldId id="347" r:id="rId13"/>
    <p:sldId id="349" r:id="rId14"/>
    <p:sldId id="346" r:id="rId15"/>
    <p:sldId id="342" r:id="rId16"/>
    <p:sldId id="343" r:id="rId17"/>
    <p:sldId id="351" r:id="rId18"/>
    <p:sldId id="353" r:id="rId19"/>
    <p:sldId id="345" r:id="rId20"/>
    <p:sldId id="337" r:id="rId21"/>
    <p:sldId id="340" r:id="rId22"/>
    <p:sldId id="341" r:id="rId23"/>
    <p:sldId id="35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3178"/>
    <p:restoredTop sz="95411"/>
  </p:normalViewPr>
  <p:slideViewPr>
    <p:cSldViewPr snapToGrid="0">
      <p:cViewPr varScale="1">
        <p:scale>
          <a:sx n="64" d="100"/>
          <a:sy n="64" d="100"/>
        </p:scale>
        <p:origin x="184" y="10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ABC923-08BB-3442-8B25-8677E068E517}" type="datetimeFigureOut">
              <a:rPr lang="en-US" smtClean="0"/>
              <a:t>4/10/24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9A60AA-0504-9D43-9C67-9C1121590EC0}" type="slidenum">
              <a:rPr lang="en-US" smtClean="0"/>
              <a:t>‹#›</a:t>
            </a:fld>
            <a:endParaRPr lang="en-US"/>
          </a:p>
        </p:txBody>
      </p:sp>
    </p:spTree>
    <p:extLst>
      <p:ext uri="{BB962C8B-B14F-4D97-AF65-F5344CB8AC3E}">
        <p14:creationId xmlns:p14="http://schemas.microsoft.com/office/powerpoint/2010/main" val="2626484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www.nasa.gov</a:t>
            </a:r>
            <a:r>
              <a:rPr lang="en-US" dirty="0"/>
              <a:t>/missions/tech-demonstration/new-ground-station-brings-laser-communications-closer-to-reality/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CD395D-65DB-C048-97FA-344F7E45871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7527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en.wikipedia.org</a:t>
            </a:r>
            <a:r>
              <a:rPr lang="en-US" dirty="0"/>
              <a:t>/wiki/</a:t>
            </a:r>
            <a:r>
              <a:rPr lang="en-US" dirty="0" err="1"/>
              <a:t>Earth_Gravitational_Model</a:t>
            </a:r>
            <a:endParaRPr lang="en-US" dirty="0"/>
          </a:p>
        </p:txBody>
      </p:sp>
      <p:sp>
        <p:nvSpPr>
          <p:cNvPr id="4" name="Slide Number Placeholder 3"/>
          <p:cNvSpPr>
            <a:spLocks noGrp="1"/>
          </p:cNvSpPr>
          <p:nvPr>
            <p:ph type="sldNum" sz="quarter" idx="5"/>
          </p:nvPr>
        </p:nvSpPr>
        <p:spPr/>
        <p:txBody>
          <a:bodyPr/>
          <a:lstStyle/>
          <a:p>
            <a:fld id="{1E9A60AA-0504-9D43-9C67-9C1121590EC0}" type="slidenum">
              <a:rPr lang="en-US" smtClean="0"/>
              <a:t>13</a:t>
            </a:fld>
            <a:endParaRPr lang="en-US"/>
          </a:p>
        </p:txBody>
      </p:sp>
    </p:spTree>
    <p:extLst>
      <p:ext uri="{BB962C8B-B14F-4D97-AF65-F5344CB8AC3E}">
        <p14:creationId xmlns:p14="http://schemas.microsoft.com/office/powerpoint/2010/main" val="709443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www.britannica.com</a:t>
            </a:r>
            <a:r>
              <a:rPr lang="en-US" dirty="0"/>
              <a:t>/science/geoid</a:t>
            </a:r>
          </a:p>
        </p:txBody>
      </p:sp>
      <p:sp>
        <p:nvSpPr>
          <p:cNvPr id="4" name="Slide Number Placeholder 3"/>
          <p:cNvSpPr>
            <a:spLocks noGrp="1"/>
          </p:cNvSpPr>
          <p:nvPr>
            <p:ph type="sldNum" sz="quarter" idx="5"/>
          </p:nvPr>
        </p:nvSpPr>
        <p:spPr/>
        <p:txBody>
          <a:bodyPr/>
          <a:lstStyle/>
          <a:p>
            <a:fld id="{1E9A60AA-0504-9D43-9C67-9C1121590EC0}" type="slidenum">
              <a:rPr lang="en-US" smtClean="0"/>
              <a:t>14</a:t>
            </a:fld>
            <a:endParaRPr lang="en-US"/>
          </a:p>
        </p:txBody>
      </p:sp>
    </p:spTree>
    <p:extLst>
      <p:ext uri="{BB962C8B-B14F-4D97-AF65-F5344CB8AC3E}">
        <p14:creationId xmlns:p14="http://schemas.microsoft.com/office/powerpoint/2010/main" val="2730463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commons.wikimedia.org</a:t>
            </a:r>
            <a:r>
              <a:rPr lang="en-US" dirty="0"/>
              <a:t>/wiki/File:NASA_Jason_3_satellite_altimetry.png</a:t>
            </a:r>
          </a:p>
        </p:txBody>
      </p:sp>
      <p:sp>
        <p:nvSpPr>
          <p:cNvPr id="4" name="Slide Number Placeholder 3"/>
          <p:cNvSpPr>
            <a:spLocks noGrp="1"/>
          </p:cNvSpPr>
          <p:nvPr>
            <p:ph type="sldNum" sz="quarter" idx="5"/>
          </p:nvPr>
        </p:nvSpPr>
        <p:spPr/>
        <p:txBody>
          <a:bodyPr/>
          <a:lstStyle/>
          <a:p>
            <a:fld id="{1E9A60AA-0504-9D43-9C67-9C1121590EC0}" type="slidenum">
              <a:rPr lang="en-US" smtClean="0"/>
              <a:t>16</a:t>
            </a:fld>
            <a:endParaRPr lang="en-US"/>
          </a:p>
        </p:txBody>
      </p:sp>
    </p:spTree>
    <p:extLst>
      <p:ext uri="{BB962C8B-B14F-4D97-AF65-F5344CB8AC3E}">
        <p14:creationId xmlns:p14="http://schemas.microsoft.com/office/powerpoint/2010/main" val="13298861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link.springer.com</a:t>
            </a:r>
            <a:r>
              <a:rPr lang="en-US" dirty="0"/>
              <a:t>/article/10.1007/s00190-018-1196-1</a:t>
            </a:r>
          </a:p>
        </p:txBody>
      </p:sp>
      <p:sp>
        <p:nvSpPr>
          <p:cNvPr id="4" name="Slide Number Placeholder 3"/>
          <p:cNvSpPr>
            <a:spLocks noGrp="1"/>
          </p:cNvSpPr>
          <p:nvPr>
            <p:ph type="sldNum" sz="quarter" idx="5"/>
          </p:nvPr>
        </p:nvSpPr>
        <p:spPr/>
        <p:txBody>
          <a:bodyPr/>
          <a:lstStyle/>
          <a:p>
            <a:fld id="{1E9A60AA-0504-9D43-9C67-9C1121590EC0}" type="slidenum">
              <a:rPr lang="en-US" smtClean="0"/>
              <a:t>17</a:t>
            </a:fld>
            <a:endParaRPr lang="en-US"/>
          </a:p>
        </p:txBody>
      </p:sp>
    </p:spTree>
    <p:extLst>
      <p:ext uri="{BB962C8B-B14F-4D97-AF65-F5344CB8AC3E}">
        <p14:creationId xmlns:p14="http://schemas.microsoft.com/office/powerpoint/2010/main" val="4198692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geologylearn.blogspot.com</a:t>
            </a:r>
            <a:r>
              <a:rPr lang="en-US" dirty="0"/>
              <a:t>/2016/02/what-drives-plate-motion-and-how-</a:t>
            </a:r>
            <a:r>
              <a:rPr lang="en-US" dirty="0" err="1"/>
              <a:t>fast.html</a:t>
            </a:r>
            <a:endParaRPr lang="en-US" dirty="0"/>
          </a:p>
        </p:txBody>
      </p:sp>
      <p:sp>
        <p:nvSpPr>
          <p:cNvPr id="4" name="Slide Number Placeholder 3"/>
          <p:cNvSpPr>
            <a:spLocks noGrp="1"/>
          </p:cNvSpPr>
          <p:nvPr>
            <p:ph type="sldNum" sz="quarter" idx="5"/>
          </p:nvPr>
        </p:nvSpPr>
        <p:spPr/>
        <p:txBody>
          <a:bodyPr/>
          <a:lstStyle/>
          <a:p>
            <a:fld id="{1E9A60AA-0504-9D43-9C67-9C1121590EC0}" type="slidenum">
              <a:rPr lang="en-US" smtClean="0"/>
              <a:t>19</a:t>
            </a:fld>
            <a:endParaRPr lang="en-US"/>
          </a:p>
        </p:txBody>
      </p:sp>
    </p:spTree>
    <p:extLst>
      <p:ext uri="{BB962C8B-B14F-4D97-AF65-F5344CB8AC3E}">
        <p14:creationId xmlns:p14="http://schemas.microsoft.com/office/powerpoint/2010/main" val="20842446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www.ga.gov.au</a:t>
            </a:r>
            <a:r>
              <a:rPr lang="en-US" dirty="0"/>
              <a:t>/news/</a:t>
            </a:r>
            <a:r>
              <a:rPr lang="en-US" dirty="0" err="1"/>
              <a:t>yarragadee</a:t>
            </a:r>
            <a:r>
              <a:rPr lang="en-US" dirty="0"/>
              <a:t>-the-geodetic-supersite-in-the-west-</a:t>
            </a:r>
            <a:r>
              <a:rPr lang="en-US" dirty="0" err="1"/>
              <a:t>australian</a:t>
            </a:r>
            <a:r>
              <a:rPr lang="en-US" dirty="0"/>
              <a:t>-desert</a:t>
            </a:r>
          </a:p>
        </p:txBody>
      </p:sp>
      <p:sp>
        <p:nvSpPr>
          <p:cNvPr id="4" name="Slide Number Placeholder 3"/>
          <p:cNvSpPr>
            <a:spLocks noGrp="1"/>
          </p:cNvSpPr>
          <p:nvPr>
            <p:ph type="sldNum" sz="quarter" idx="5"/>
          </p:nvPr>
        </p:nvSpPr>
        <p:spPr/>
        <p:txBody>
          <a:bodyPr/>
          <a:lstStyle/>
          <a:p>
            <a:fld id="{1E9A60AA-0504-9D43-9C67-9C1121590EC0}" type="slidenum">
              <a:rPr lang="en-US" smtClean="0"/>
              <a:t>20</a:t>
            </a:fld>
            <a:endParaRPr lang="en-US"/>
          </a:p>
        </p:txBody>
      </p:sp>
    </p:spTree>
    <p:extLst>
      <p:ext uri="{BB962C8B-B14F-4D97-AF65-F5344CB8AC3E}">
        <p14:creationId xmlns:p14="http://schemas.microsoft.com/office/powerpoint/2010/main" val="41583324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www.ga.gov.au</a:t>
            </a:r>
            <a:r>
              <a:rPr lang="en-US" dirty="0"/>
              <a:t>/news/</a:t>
            </a:r>
            <a:r>
              <a:rPr lang="en-US" dirty="0" err="1"/>
              <a:t>yarragadee</a:t>
            </a:r>
            <a:r>
              <a:rPr lang="en-US" dirty="0"/>
              <a:t>-the-geodetic-supersite-in-the-west-</a:t>
            </a:r>
            <a:r>
              <a:rPr lang="en-US" dirty="0" err="1"/>
              <a:t>australian</a:t>
            </a:r>
            <a:r>
              <a:rPr lang="en-US" dirty="0"/>
              <a:t>-desert</a:t>
            </a:r>
          </a:p>
        </p:txBody>
      </p:sp>
      <p:sp>
        <p:nvSpPr>
          <p:cNvPr id="4" name="Slide Number Placeholder 3"/>
          <p:cNvSpPr>
            <a:spLocks noGrp="1"/>
          </p:cNvSpPr>
          <p:nvPr>
            <p:ph type="sldNum" sz="quarter" idx="5"/>
          </p:nvPr>
        </p:nvSpPr>
        <p:spPr/>
        <p:txBody>
          <a:bodyPr/>
          <a:lstStyle/>
          <a:p>
            <a:fld id="{1E9A60AA-0504-9D43-9C67-9C1121590EC0}" type="slidenum">
              <a:rPr lang="en-US" smtClean="0"/>
              <a:t>21</a:t>
            </a:fld>
            <a:endParaRPr lang="en-US"/>
          </a:p>
        </p:txBody>
      </p:sp>
    </p:spTree>
    <p:extLst>
      <p:ext uri="{BB962C8B-B14F-4D97-AF65-F5344CB8AC3E}">
        <p14:creationId xmlns:p14="http://schemas.microsoft.com/office/powerpoint/2010/main" val="7616386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www.researchgate.net</a:t>
            </a:r>
            <a:r>
              <a:rPr lang="en-US" dirty="0"/>
              <a:t>/figure/Satellite-constellation-for-Phase-I-of-Starlink_fig1_349641367</a:t>
            </a:r>
          </a:p>
        </p:txBody>
      </p:sp>
      <p:sp>
        <p:nvSpPr>
          <p:cNvPr id="4" name="Slide Number Placeholder 3"/>
          <p:cNvSpPr>
            <a:spLocks noGrp="1"/>
          </p:cNvSpPr>
          <p:nvPr>
            <p:ph type="sldNum" sz="quarter" idx="5"/>
          </p:nvPr>
        </p:nvSpPr>
        <p:spPr/>
        <p:txBody>
          <a:bodyPr/>
          <a:lstStyle/>
          <a:p>
            <a:fld id="{1E9A60AA-0504-9D43-9C67-9C1121590EC0}" type="slidenum">
              <a:rPr lang="en-US" smtClean="0"/>
              <a:t>22</a:t>
            </a:fld>
            <a:endParaRPr lang="en-US"/>
          </a:p>
        </p:txBody>
      </p:sp>
    </p:spTree>
    <p:extLst>
      <p:ext uri="{BB962C8B-B14F-4D97-AF65-F5344CB8AC3E}">
        <p14:creationId xmlns:p14="http://schemas.microsoft.com/office/powerpoint/2010/main" val="11699993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www.nasa.gov</a:t>
            </a:r>
            <a:r>
              <a:rPr lang="en-US" dirty="0"/>
              <a:t>/missions/tech-demonstration/new-ground-station-brings-laser-communications-closer-to-reality/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CD395D-65DB-C048-97FA-344F7E45871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0235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sciencing.com</a:t>
            </a:r>
            <a:r>
              <a:rPr lang="en-US" dirty="0"/>
              <a:t>/how-fast-do-gps-satellites-travel-12213923.html</a:t>
            </a:r>
          </a:p>
        </p:txBody>
      </p:sp>
      <p:sp>
        <p:nvSpPr>
          <p:cNvPr id="4" name="Slide Number Placeholder 3"/>
          <p:cNvSpPr>
            <a:spLocks noGrp="1"/>
          </p:cNvSpPr>
          <p:nvPr>
            <p:ph type="sldNum" sz="quarter" idx="5"/>
          </p:nvPr>
        </p:nvSpPr>
        <p:spPr/>
        <p:txBody>
          <a:bodyPr/>
          <a:lstStyle/>
          <a:p>
            <a:fld id="{1E9A60AA-0504-9D43-9C67-9C1121590EC0}" type="slidenum">
              <a:rPr lang="en-US" smtClean="0"/>
              <a:t>2</a:t>
            </a:fld>
            <a:endParaRPr lang="en-US"/>
          </a:p>
        </p:txBody>
      </p:sp>
    </p:spTree>
    <p:extLst>
      <p:ext uri="{BB962C8B-B14F-4D97-AF65-F5344CB8AC3E}">
        <p14:creationId xmlns:p14="http://schemas.microsoft.com/office/powerpoint/2010/main" val="2441772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www.science.org</a:t>
            </a:r>
            <a:r>
              <a:rPr lang="en-US" dirty="0"/>
              <a:t>/content/article/scientists-create-their-own-</a:t>
            </a:r>
            <a:r>
              <a:rPr lang="en-US" dirty="0" err="1"/>
              <a:t>gps</a:t>
            </a:r>
            <a:r>
              <a:rPr lang="en-US" dirty="0"/>
              <a:t>-spying-internet-satellites</a:t>
            </a:r>
          </a:p>
        </p:txBody>
      </p:sp>
      <p:sp>
        <p:nvSpPr>
          <p:cNvPr id="4" name="Slide Number Placeholder 3"/>
          <p:cNvSpPr>
            <a:spLocks noGrp="1"/>
          </p:cNvSpPr>
          <p:nvPr>
            <p:ph type="sldNum" sz="quarter" idx="5"/>
          </p:nvPr>
        </p:nvSpPr>
        <p:spPr/>
        <p:txBody>
          <a:bodyPr/>
          <a:lstStyle/>
          <a:p>
            <a:fld id="{1E9A60AA-0504-9D43-9C67-9C1121590EC0}" type="slidenum">
              <a:rPr lang="en-US" smtClean="0"/>
              <a:t>4</a:t>
            </a:fld>
            <a:endParaRPr lang="en-US"/>
          </a:p>
        </p:txBody>
      </p:sp>
    </p:spTree>
    <p:extLst>
      <p:ext uri="{BB962C8B-B14F-4D97-AF65-F5344CB8AC3E}">
        <p14:creationId xmlns:p14="http://schemas.microsoft.com/office/powerpoint/2010/main" val="2831356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9A60AA-0504-9D43-9C67-9C1121590EC0}" type="slidenum">
              <a:rPr lang="en-US" smtClean="0"/>
              <a:t>5</a:t>
            </a:fld>
            <a:endParaRPr lang="en-US"/>
          </a:p>
        </p:txBody>
      </p:sp>
    </p:spTree>
    <p:extLst>
      <p:ext uri="{BB962C8B-B14F-4D97-AF65-F5344CB8AC3E}">
        <p14:creationId xmlns:p14="http://schemas.microsoft.com/office/powerpoint/2010/main" val="691840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www.youtube.com</a:t>
            </a:r>
            <a:r>
              <a:rPr lang="en-US" dirty="0"/>
              <a:t>/</a:t>
            </a:r>
            <a:r>
              <a:rPr lang="en-US" dirty="0" err="1"/>
              <a:t>watch?v</a:t>
            </a:r>
            <a:r>
              <a:rPr lang="en-US" dirty="0"/>
              <a:t>=_Cj1vgmXr5M&amp;t=3s</a:t>
            </a:r>
          </a:p>
        </p:txBody>
      </p:sp>
      <p:sp>
        <p:nvSpPr>
          <p:cNvPr id="4" name="Slide Number Placeholder 3"/>
          <p:cNvSpPr>
            <a:spLocks noGrp="1"/>
          </p:cNvSpPr>
          <p:nvPr>
            <p:ph type="sldNum" sz="quarter" idx="5"/>
          </p:nvPr>
        </p:nvSpPr>
        <p:spPr/>
        <p:txBody>
          <a:bodyPr/>
          <a:lstStyle/>
          <a:p>
            <a:fld id="{1E9A60AA-0504-9D43-9C67-9C1121590EC0}" type="slidenum">
              <a:rPr lang="en-US" smtClean="0"/>
              <a:t>6</a:t>
            </a:fld>
            <a:endParaRPr lang="en-US"/>
          </a:p>
        </p:txBody>
      </p:sp>
    </p:spTree>
    <p:extLst>
      <p:ext uri="{BB962C8B-B14F-4D97-AF65-F5344CB8AC3E}">
        <p14:creationId xmlns:p14="http://schemas.microsoft.com/office/powerpoint/2010/main" val="3632983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en.wikipedia.org</a:t>
            </a:r>
            <a:r>
              <a:rPr lang="en-US" dirty="0"/>
              <a:t>/wiki/</a:t>
            </a:r>
            <a:r>
              <a:rPr lang="en-US" dirty="0" err="1"/>
              <a:t>Figure_of_the_Earth</a:t>
            </a:r>
            <a:r>
              <a:rPr lang="en-US" dirty="0"/>
              <a:t>#/media/File:Earth2014shape_SouthAmerica_small.jpg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9A60AA-0504-9D43-9C67-9C1121590E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3408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en.wikipedia.org</a:t>
            </a:r>
            <a:r>
              <a:rPr lang="en-US" dirty="0"/>
              <a:t>/wiki/</a:t>
            </a:r>
            <a:r>
              <a:rPr lang="en-US" dirty="0" err="1"/>
              <a:t>Figure_of_the_Earth</a:t>
            </a:r>
            <a:r>
              <a:rPr lang="en-US" dirty="0"/>
              <a:t>#/media/File:Earth2014shape_SouthAmerica_small.jpg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9A60AA-0504-9D43-9C67-9C1121590E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6675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9A60AA-0504-9D43-9C67-9C1121590E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2994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www.ardusimple.com</a:t>
            </a:r>
            <a:r>
              <a:rPr lang="en-US" dirty="0"/>
              <a:t>/ellipsoidal-orthometric-and-geoid-height/</a:t>
            </a:r>
          </a:p>
        </p:txBody>
      </p:sp>
      <p:sp>
        <p:nvSpPr>
          <p:cNvPr id="4" name="Slide Number Placeholder 3"/>
          <p:cNvSpPr>
            <a:spLocks noGrp="1"/>
          </p:cNvSpPr>
          <p:nvPr>
            <p:ph type="sldNum" sz="quarter" idx="5"/>
          </p:nvPr>
        </p:nvSpPr>
        <p:spPr/>
        <p:txBody>
          <a:bodyPr/>
          <a:lstStyle/>
          <a:p>
            <a:fld id="{1E9A60AA-0504-9D43-9C67-9C1121590EC0}" type="slidenum">
              <a:rPr lang="en-US" smtClean="0"/>
              <a:t>11</a:t>
            </a:fld>
            <a:endParaRPr lang="en-US"/>
          </a:p>
        </p:txBody>
      </p:sp>
    </p:spTree>
    <p:extLst>
      <p:ext uri="{BB962C8B-B14F-4D97-AF65-F5344CB8AC3E}">
        <p14:creationId xmlns:p14="http://schemas.microsoft.com/office/powerpoint/2010/main" val="1868411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CCB00-3681-D81C-E8D3-23FBC34A666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E610184-31F4-4834-D108-16605C76A1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8F30A5D-9E6A-43DE-9877-5F9959C5C0E4}"/>
              </a:ext>
            </a:extLst>
          </p:cNvPr>
          <p:cNvSpPr>
            <a:spLocks noGrp="1"/>
          </p:cNvSpPr>
          <p:nvPr>
            <p:ph type="dt" sz="half" idx="10"/>
          </p:nvPr>
        </p:nvSpPr>
        <p:spPr/>
        <p:txBody>
          <a:bodyPr/>
          <a:lstStyle/>
          <a:p>
            <a:fld id="{A3873F5B-6CE6-524F-AA69-62F39574D03D}" type="datetimeFigureOut">
              <a:rPr lang="en-US" smtClean="0"/>
              <a:t>4/10/24</a:t>
            </a:fld>
            <a:endParaRPr lang="en-US"/>
          </a:p>
        </p:txBody>
      </p:sp>
      <p:sp>
        <p:nvSpPr>
          <p:cNvPr id="5" name="Footer Placeholder 4">
            <a:extLst>
              <a:ext uri="{FF2B5EF4-FFF2-40B4-BE49-F238E27FC236}">
                <a16:creationId xmlns:a16="http://schemas.microsoft.com/office/drawing/2014/main" id="{B1D8F991-04E9-FE0A-0A28-DBBA7BE936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E5ECFD-8BAA-B144-FE73-33006A839E53}"/>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109789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AF7ED-48F8-857F-0151-19BF6EC0C0C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3AD5A0A-EBD1-EC68-E0A4-1FECD4C2FEF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6BFC02C-56C0-926D-DC2D-C2C50BF3B41F}"/>
              </a:ext>
            </a:extLst>
          </p:cNvPr>
          <p:cNvSpPr>
            <a:spLocks noGrp="1"/>
          </p:cNvSpPr>
          <p:nvPr>
            <p:ph type="dt" sz="half" idx="10"/>
          </p:nvPr>
        </p:nvSpPr>
        <p:spPr/>
        <p:txBody>
          <a:bodyPr/>
          <a:lstStyle/>
          <a:p>
            <a:fld id="{A3873F5B-6CE6-524F-AA69-62F39574D03D}" type="datetimeFigureOut">
              <a:rPr lang="en-US" smtClean="0"/>
              <a:t>4/10/24</a:t>
            </a:fld>
            <a:endParaRPr lang="en-US"/>
          </a:p>
        </p:txBody>
      </p:sp>
      <p:sp>
        <p:nvSpPr>
          <p:cNvPr id="5" name="Footer Placeholder 4">
            <a:extLst>
              <a:ext uri="{FF2B5EF4-FFF2-40B4-BE49-F238E27FC236}">
                <a16:creationId xmlns:a16="http://schemas.microsoft.com/office/drawing/2014/main" id="{1FD347DB-0E7A-D877-62EF-707C95F7A8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DF5E8B-73D5-58B5-82B2-5B404F61E552}"/>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1836693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B4E0C5-6AFD-2A44-D15C-92DDD3DA8E8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BF76A50-7649-C56E-DE10-F0D67D92229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65EE7A8-AFC9-4334-3D72-B605140DD838}"/>
              </a:ext>
            </a:extLst>
          </p:cNvPr>
          <p:cNvSpPr>
            <a:spLocks noGrp="1"/>
          </p:cNvSpPr>
          <p:nvPr>
            <p:ph type="dt" sz="half" idx="10"/>
          </p:nvPr>
        </p:nvSpPr>
        <p:spPr/>
        <p:txBody>
          <a:bodyPr/>
          <a:lstStyle/>
          <a:p>
            <a:fld id="{A3873F5B-6CE6-524F-AA69-62F39574D03D}" type="datetimeFigureOut">
              <a:rPr lang="en-US" smtClean="0"/>
              <a:t>4/10/24</a:t>
            </a:fld>
            <a:endParaRPr lang="en-US"/>
          </a:p>
        </p:txBody>
      </p:sp>
      <p:sp>
        <p:nvSpPr>
          <p:cNvPr id="5" name="Footer Placeholder 4">
            <a:extLst>
              <a:ext uri="{FF2B5EF4-FFF2-40B4-BE49-F238E27FC236}">
                <a16:creationId xmlns:a16="http://schemas.microsoft.com/office/drawing/2014/main" id="{8859FED6-C283-1B3C-E3E5-EE63AD44CC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1EECF5-E24C-2B96-3421-65EB3A69336D}"/>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1944503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F7B04-3FDF-8531-8033-50BE46564E0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042B373-1A53-B65F-801C-7B2214DF09D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693F12D-D2DA-7CD0-4D47-FD2EF99CC56E}"/>
              </a:ext>
            </a:extLst>
          </p:cNvPr>
          <p:cNvSpPr>
            <a:spLocks noGrp="1"/>
          </p:cNvSpPr>
          <p:nvPr>
            <p:ph type="dt" sz="half" idx="10"/>
          </p:nvPr>
        </p:nvSpPr>
        <p:spPr/>
        <p:txBody>
          <a:bodyPr/>
          <a:lstStyle/>
          <a:p>
            <a:fld id="{A3873F5B-6CE6-524F-AA69-62F39574D03D}" type="datetimeFigureOut">
              <a:rPr lang="en-US" smtClean="0"/>
              <a:t>4/10/24</a:t>
            </a:fld>
            <a:endParaRPr lang="en-US"/>
          </a:p>
        </p:txBody>
      </p:sp>
      <p:sp>
        <p:nvSpPr>
          <p:cNvPr id="5" name="Footer Placeholder 4">
            <a:extLst>
              <a:ext uri="{FF2B5EF4-FFF2-40B4-BE49-F238E27FC236}">
                <a16:creationId xmlns:a16="http://schemas.microsoft.com/office/drawing/2014/main" id="{557E31C4-A141-A5BC-D3CF-28B2FC09AB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A6664F-AFAF-A4D8-FB34-798404AECA9F}"/>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3249945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7EA64-F975-4C24-0C58-BF88B713717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839D21D-59A1-FB87-B364-3EA5583DDF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71A666C-29EA-3DD2-580E-9A1194AD24DE}"/>
              </a:ext>
            </a:extLst>
          </p:cNvPr>
          <p:cNvSpPr>
            <a:spLocks noGrp="1"/>
          </p:cNvSpPr>
          <p:nvPr>
            <p:ph type="dt" sz="half" idx="10"/>
          </p:nvPr>
        </p:nvSpPr>
        <p:spPr/>
        <p:txBody>
          <a:bodyPr/>
          <a:lstStyle/>
          <a:p>
            <a:fld id="{A3873F5B-6CE6-524F-AA69-62F39574D03D}" type="datetimeFigureOut">
              <a:rPr lang="en-US" smtClean="0"/>
              <a:t>4/10/24</a:t>
            </a:fld>
            <a:endParaRPr lang="en-US"/>
          </a:p>
        </p:txBody>
      </p:sp>
      <p:sp>
        <p:nvSpPr>
          <p:cNvPr id="5" name="Footer Placeholder 4">
            <a:extLst>
              <a:ext uri="{FF2B5EF4-FFF2-40B4-BE49-F238E27FC236}">
                <a16:creationId xmlns:a16="http://schemas.microsoft.com/office/drawing/2014/main" id="{2D2317A1-CFCD-7D3F-EA0D-781DCD22D4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3EAB1D-98B7-88AE-9AF3-4308F170FC0B}"/>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2587616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8058B-A77D-C907-AB48-0DD92FC270A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2919A4D-48C0-A7EB-524A-DCD87B9226A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3A4C157-6826-EFD8-9449-88F97E68192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FE173CB-3CD3-3215-A4C6-65FABEBBDB1B}"/>
              </a:ext>
            </a:extLst>
          </p:cNvPr>
          <p:cNvSpPr>
            <a:spLocks noGrp="1"/>
          </p:cNvSpPr>
          <p:nvPr>
            <p:ph type="dt" sz="half" idx="10"/>
          </p:nvPr>
        </p:nvSpPr>
        <p:spPr/>
        <p:txBody>
          <a:bodyPr/>
          <a:lstStyle/>
          <a:p>
            <a:fld id="{A3873F5B-6CE6-524F-AA69-62F39574D03D}" type="datetimeFigureOut">
              <a:rPr lang="en-US" smtClean="0"/>
              <a:t>4/10/24</a:t>
            </a:fld>
            <a:endParaRPr lang="en-US"/>
          </a:p>
        </p:txBody>
      </p:sp>
      <p:sp>
        <p:nvSpPr>
          <p:cNvPr id="6" name="Footer Placeholder 5">
            <a:extLst>
              <a:ext uri="{FF2B5EF4-FFF2-40B4-BE49-F238E27FC236}">
                <a16:creationId xmlns:a16="http://schemas.microsoft.com/office/drawing/2014/main" id="{E687CE9A-537A-2ED1-CF77-4C05AEEEE7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044D78-85FE-F049-D0B5-C67AC30EE7FF}"/>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272525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6D8DD-8F3C-A43C-00A3-753D849C3C6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1E0639B-95F7-F180-EAAB-23FAD6A9B2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AE35258-5285-2B03-0835-9605CA8ACF4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4837F36-5CE6-2ACD-2E52-207871933C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B0FF160-1983-EEFF-25FE-AE9ABF04CD3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F687847-084F-7291-A9D0-A0BE887CA035}"/>
              </a:ext>
            </a:extLst>
          </p:cNvPr>
          <p:cNvSpPr>
            <a:spLocks noGrp="1"/>
          </p:cNvSpPr>
          <p:nvPr>
            <p:ph type="dt" sz="half" idx="10"/>
          </p:nvPr>
        </p:nvSpPr>
        <p:spPr/>
        <p:txBody>
          <a:bodyPr/>
          <a:lstStyle/>
          <a:p>
            <a:fld id="{A3873F5B-6CE6-524F-AA69-62F39574D03D}" type="datetimeFigureOut">
              <a:rPr lang="en-US" smtClean="0"/>
              <a:t>4/10/24</a:t>
            </a:fld>
            <a:endParaRPr lang="en-US"/>
          </a:p>
        </p:txBody>
      </p:sp>
      <p:sp>
        <p:nvSpPr>
          <p:cNvPr id="8" name="Footer Placeholder 7">
            <a:extLst>
              <a:ext uri="{FF2B5EF4-FFF2-40B4-BE49-F238E27FC236}">
                <a16:creationId xmlns:a16="http://schemas.microsoft.com/office/drawing/2014/main" id="{0A15634E-8060-88E6-7043-2C7F3EAD535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81FA7C5-A7A0-D382-465B-95684513C59E}"/>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389418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A6C3C-1D3C-1FBB-5477-4A72C4B50F9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71A7C2D-C6FE-50C3-BB20-5C12080D21C0}"/>
              </a:ext>
            </a:extLst>
          </p:cNvPr>
          <p:cNvSpPr>
            <a:spLocks noGrp="1"/>
          </p:cNvSpPr>
          <p:nvPr>
            <p:ph type="dt" sz="half" idx="10"/>
          </p:nvPr>
        </p:nvSpPr>
        <p:spPr/>
        <p:txBody>
          <a:bodyPr/>
          <a:lstStyle/>
          <a:p>
            <a:fld id="{A3873F5B-6CE6-524F-AA69-62F39574D03D}" type="datetimeFigureOut">
              <a:rPr lang="en-US" smtClean="0"/>
              <a:t>4/10/24</a:t>
            </a:fld>
            <a:endParaRPr lang="en-US"/>
          </a:p>
        </p:txBody>
      </p:sp>
      <p:sp>
        <p:nvSpPr>
          <p:cNvPr id="4" name="Footer Placeholder 3">
            <a:extLst>
              <a:ext uri="{FF2B5EF4-FFF2-40B4-BE49-F238E27FC236}">
                <a16:creationId xmlns:a16="http://schemas.microsoft.com/office/drawing/2014/main" id="{46C80CA2-F867-3229-6314-A25F0215C1B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E4A6FA-C283-5540-0BFD-DF42E44457F0}"/>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2405705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4C7A72-5C7F-CF5E-07F5-34EEEAD0A360}"/>
              </a:ext>
            </a:extLst>
          </p:cNvPr>
          <p:cNvSpPr>
            <a:spLocks noGrp="1"/>
          </p:cNvSpPr>
          <p:nvPr>
            <p:ph type="dt" sz="half" idx="10"/>
          </p:nvPr>
        </p:nvSpPr>
        <p:spPr/>
        <p:txBody>
          <a:bodyPr/>
          <a:lstStyle/>
          <a:p>
            <a:fld id="{A3873F5B-6CE6-524F-AA69-62F39574D03D}" type="datetimeFigureOut">
              <a:rPr lang="en-US" smtClean="0"/>
              <a:t>4/10/24</a:t>
            </a:fld>
            <a:endParaRPr lang="en-US"/>
          </a:p>
        </p:txBody>
      </p:sp>
      <p:sp>
        <p:nvSpPr>
          <p:cNvPr id="3" name="Footer Placeholder 2">
            <a:extLst>
              <a:ext uri="{FF2B5EF4-FFF2-40B4-BE49-F238E27FC236}">
                <a16:creationId xmlns:a16="http://schemas.microsoft.com/office/drawing/2014/main" id="{97650DAB-D692-AB90-38BC-A385F71AF6F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A42F97-3157-3D76-6268-9419F8F701B2}"/>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1198749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149E7-BD2B-EEC3-2A7F-9C99A4C552E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53BD6EF-F883-C5DD-B20F-E13E951C24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EC7BF00-AB59-5474-3AD6-7E5DDB0FFE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043674D-BF8C-0434-A75E-74C4A632644A}"/>
              </a:ext>
            </a:extLst>
          </p:cNvPr>
          <p:cNvSpPr>
            <a:spLocks noGrp="1"/>
          </p:cNvSpPr>
          <p:nvPr>
            <p:ph type="dt" sz="half" idx="10"/>
          </p:nvPr>
        </p:nvSpPr>
        <p:spPr/>
        <p:txBody>
          <a:bodyPr/>
          <a:lstStyle/>
          <a:p>
            <a:fld id="{A3873F5B-6CE6-524F-AA69-62F39574D03D}" type="datetimeFigureOut">
              <a:rPr lang="en-US" smtClean="0"/>
              <a:t>4/10/24</a:t>
            </a:fld>
            <a:endParaRPr lang="en-US"/>
          </a:p>
        </p:txBody>
      </p:sp>
      <p:sp>
        <p:nvSpPr>
          <p:cNvPr id="6" name="Footer Placeholder 5">
            <a:extLst>
              <a:ext uri="{FF2B5EF4-FFF2-40B4-BE49-F238E27FC236}">
                <a16:creationId xmlns:a16="http://schemas.microsoft.com/office/drawing/2014/main" id="{69279AA8-431F-02AD-DD9F-42667657DB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00049C-D5AB-3D65-B357-1EE328AD0FB9}"/>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6537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62FCC-528A-8A4C-793C-566BE7D1DA3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AEFF084-5A7F-3B79-1504-98B8B22EE1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99B21F-6907-332B-771E-0BDAE9821D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5504F51-03DE-1F5F-C855-44800EF8447F}"/>
              </a:ext>
            </a:extLst>
          </p:cNvPr>
          <p:cNvSpPr>
            <a:spLocks noGrp="1"/>
          </p:cNvSpPr>
          <p:nvPr>
            <p:ph type="dt" sz="half" idx="10"/>
          </p:nvPr>
        </p:nvSpPr>
        <p:spPr/>
        <p:txBody>
          <a:bodyPr/>
          <a:lstStyle/>
          <a:p>
            <a:fld id="{A3873F5B-6CE6-524F-AA69-62F39574D03D}" type="datetimeFigureOut">
              <a:rPr lang="en-US" smtClean="0"/>
              <a:t>4/10/24</a:t>
            </a:fld>
            <a:endParaRPr lang="en-US"/>
          </a:p>
        </p:txBody>
      </p:sp>
      <p:sp>
        <p:nvSpPr>
          <p:cNvPr id="6" name="Footer Placeholder 5">
            <a:extLst>
              <a:ext uri="{FF2B5EF4-FFF2-40B4-BE49-F238E27FC236}">
                <a16:creationId xmlns:a16="http://schemas.microsoft.com/office/drawing/2014/main" id="{C49ECA8D-0954-E5F4-132B-B83909BC5D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E80B50-74BB-1FA7-4725-9AE5EEE90608}"/>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706442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D41128-A5F0-6476-58DC-41F0FA5E5D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EC783F3-C75E-C1DE-9C35-A37B410C1F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56D37F9-4F1E-1510-51D2-F6AD9B167D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873F5B-6CE6-524F-AA69-62F39574D03D}" type="datetimeFigureOut">
              <a:rPr lang="en-US" smtClean="0"/>
              <a:t>4/10/24</a:t>
            </a:fld>
            <a:endParaRPr lang="en-US"/>
          </a:p>
        </p:txBody>
      </p:sp>
      <p:sp>
        <p:nvSpPr>
          <p:cNvPr id="5" name="Footer Placeholder 4">
            <a:extLst>
              <a:ext uri="{FF2B5EF4-FFF2-40B4-BE49-F238E27FC236}">
                <a16:creationId xmlns:a16="http://schemas.microsoft.com/office/drawing/2014/main" id="{113ABD11-53AB-54F2-CDAE-BFE4173E2C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CFD9F28-8083-EAC6-E9DD-72D078BA53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E2A194-70AA-1C40-9239-EA61794B30EE}" type="slidenum">
              <a:rPr lang="en-US" smtClean="0"/>
              <a:t>‹#›</a:t>
            </a:fld>
            <a:endParaRPr lang="en-US"/>
          </a:p>
        </p:txBody>
      </p:sp>
    </p:spTree>
    <p:extLst>
      <p:ext uri="{BB962C8B-B14F-4D97-AF65-F5344CB8AC3E}">
        <p14:creationId xmlns:p14="http://schemas.microsoft.com/office/powerpoint/2010/main" val="31814323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ideo" Target="https://www.youtube.com/embed/_Cj1vgmXr5M?start=3&amp;feature=oembed" TargetMode="Externa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158688-00BA-A6FA-515F-3BC79FF1D64D}"/>
              </a:ext>
            </a:extLst>
          </p:cNvPr>
          <p:cNvSpPr txBox="1"/>
          <p:nvPr/>
        </p:nvSpPr>
        <p:spPr>
          <a:xfrm>
            <a:off x="713087" y="1074509"/>
            <a:ext cx="4656082" cy="470898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rPr>
              <a:t>Learning Intention (2019 &amp; 2023 syllabus):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rPr>
              <a:t>Appreciate that development of satellite measurement techniques allows scientists to predict the direction and rate of plate movement. Consider how this has developed improved understandings of processes such as sea floor spreading and mantle convection. </a:t>
            </a:r>
          </a:p>
          <a:p>
            <a:pPr marR="0" lvl="0" algn="l" defTabSz="914400" rtl="0" eaLnBrk="1" fontAlgn="auto" latinLnBrk="0" hangingPunct="1">
              <a:lnSpc>
                <a:spcPct val="100000"/>
              </a:lnSpc>
              <a:spcBef>
                <a:spcPts val="0"/>
              </a:spcBef>
              <a:spcAft>
                <a:spcPts val="0"/>
              </a:spcAft>
              <a:buClrTx/>
              <a:buSzTx/>
              <a:tabLst/>
              <a:defRPr/>
            </a:pPr>
            <a:endParaRPr kumimoji="0" lang="en-US" sz="2000" b="0" i="0"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rPr>
              <a:t>Success Criteria: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rPr>
              <a:t>Complete Marine Education worksheet </a:t>
            </a:r>
            <a:r>
              <a:rPr kumimoji="0" lang="en-US" sz="2000" b="0" i="1"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rPr>
              <a:t>‘</a:t>
            </a:r>
            <a:r>
              <a:rPr lang="en-US" sz="2000" i="1" dirty="0">
                <a:solidFill>
                  <a:schemeClr val="bg1"/>
                </a:solidFill>
                <a:latin typeface="Arial Narrow" panose="020B0604020202020204" pitchFamily="34" charset="0"/>
                <a:cs typeface="Arial Narrow" panose="020B0604020202020204" pitchFamily="34" charset="0"/>
              </a:rPr>
              <a:t>Eyes Looking Down</a:t>
            </a:r>
            <a:r>
              <a:rPr kumimoji="0" lang="en-US" sz="2000" b="0" i="1"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endParaRPr>
          </a:p>
        </p:txBody>
      </p:sp>
      <p:pic>
        <p:nvPicPr>
          <p:cNvPr id="47106" name="Picture 2" descr="LCRD communicating down to Earth">
            <a:extLst>
              <a:ext uri="{FF2B5EF4-FFF2-40B4-BE49-F238E27FC236}">
                <a16:creationId xmlns:a16="http://schemas.microsoft.com/office/drawing/2014/main" id="{62073964-A1EC-FEFD-A2BE-0A0C07A33E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A3924E3-4FAC-9AC5-3943-591FB0BB50F4}"/>
              </a:ext>
            </a:extLst>
          </p:cNvPr>
          <p:cNvSpPr txBox="1"/>
          <p:nvPr/>
        </p:nvSpPr>
        <p:spPr>
          <a:xfrm>
            <a:off x="515003" y="1220283"/>
            <a:ext cx="4454563" cy="470898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rPr>
              <a:t>Learning Intention: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rPr>
              <a:t>Appreciate that development of satellite measurement techniques allows scientists to predict the direction and rate of plate movement. Consider how this has developed improved understandings of processes such as sea floor spreading and mantle convection. </a:t>
            </a:r>
          </a:p>
          <a:p>
            <a:pPr marR="0" lvl="0" algn="l" defTabSz="914400" rtl="0" eaLnBrk="1" fontAlgn="auto" latinLnBrk="0" hangingPunct="1">
              <a:lnSpc>
                <a:spcPct val="100000"/>
              </a:lnSpc>
              <a:spcBef>
                <a:spcPts val="0"/>
              </a:spcBef>
              <a:spcAft>
                <a:spcPts val="0"/>
              </a:spcAft>
              <a:buClrTx/>
              <a:buSzTx/>
              <a:tabLst/>
              <a:defRPr/>
            </a:pPr>
            <a:endParaRPr kumimoji="0" lang="en-US" sz="2000" b="0" i="0"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rPr>
              <a:t>Success Criteria: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rPr>
              <a:t>Complete Marine Education worksheet </a:t>
            </a:r>
            <a:r>
              <a:rPr kumimoji="0" lang="en-US" sz="2000" b="0" i="1"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rPr>
              <a:t>’10. </a:t>
            </a:r>
            <a:r>
              <a:rPr lang="en-US" sz="2000" i="1" dirty="0">
                <a:solidFill>
                  <a:schemeClr val="bg1"/>
                </a:solidFill>
                <a:latin typeface="Arial Narrow" panose="020B0604020202020204" pitchFamily="34" charset="0"/>
                <a:cs typeface="Arial Narrow" panose="020B0604020202020204" pitchFamily="34" charset="0"/>
              </a:rPr>
              <a:t>Eyes Looking Down</a:t>
            </a:r>
            <a:r>
              <a:rPr kumimoji="0" lang="en-US" sz="2000" b="0" i="1"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endParaRPr>
          </a:p>
        </p:txBody>
      </p:sp>
    </p:spTree>
    <p:extLst>
      <p:ext uri="{BB962C8B-B14F-4D97-AF65-F5344CB8AC3E}">
        <p14:creationId xmlns:p14="http://schemas.microsoft.com/office/powerpoint/2010/main" val="2711037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2BD540-9375-D890-F95F-9D862FB2D6A9}"/>
              </a:ext>
            </a:extLst>
          </p:cNvPr>
          <p:cNvSpPr txBox="1"/>
          <p:nvPr/>
        </p:nvSpPr>
        <p:spPr>
          <a:xfrm>
            <a:off x="642850" y="641474"/>
            <a:ext cx="4064924" cy="5575052"/>
          </a:xfrm>
          <a:prstGeom prst="rect">
            <a:avLst/>
          </a:prstGeom>
          <a:noFill/>
        </p:spPr>
        <p:txBody>
          <a:bodyPr wrap="square">
            <a:spAutoFit/>
          </a:bodyPr>
          <a:lstStyle/>
          <a:p>
            <a:pPr>
              <a:lnSpc>
                <a:spcPct val="150000"/>
              </a:lnSpc>
            </a:pPr>
            <a:r>
              <a:rPr lang="en-AU" sz="2400" dirty="0">
                <a:solidFill>
                  <a:schemeClr val="bg1"/>
                </a:solidFill>
                <a:latin typeface="+mj-lt"/>
              </a:rPr>
              <a:t>The geoid model of Earth is a model of what the Earth would look like if the entire Earth was: </a:t>
            </a:r>
          </a:p>
          <a:p>
            <a:pPr>
              <a:lnSpc>
                <a:spcPct val="150000"/>
              </a:lnSpc>
            </a:pPr>
            <a:endParaRPr lang="en-AU" sz="2400" dirty="0">
              <a:solidFill>
                <a:schemeClr val="bg1"/>
              </a:solidFill>
              <a:latin typeface="+mj-lt"/>
            </a:endParaRPr>
          </a:p>
          <a:p>
            <a:pPr marL="342900" indent="-342900">
              <a:lnSpc>
                <a:spcPct val="150000"/>
              </a:lnSpc>
              <a:buFont typeface="Arial" panose="020B0604020202020204" pitchFamily="34" charset="0"/>
              <a:buChar char="•"/>
            </a:pPr>
            <a:r>
              <a:rPr lang="en-AU" sz="2400" dirty="0">
                <a:solidFill>
                  <a:schemeClr val="bg1"/>
                </a:solidFill>
                <a:latin typeface="+mj-lt"/>
              </a:rPr>
              <a:t>covered in water, </a:t>
            </a:r>
          </a:p>
          <a:p>
            <a:pPr marL="342900" indent="-342900">
              <a:lnSpc>
                <a:spcPct val="150000"/>
              </a:lnSpc>
              <a:buFont typeface="Arial" panose="020B0604020202020204" pitchFamily="34" charset="0"/>
              <a:buChar char="•"/>
            </a:pPr>
            <a:r>
              <a:rPr lang="en-AU" sz="2400" dirty="0">
                <a:solidFill>
                  <a:schemeClr val="bg1"/>
                </a:solidFill>
                <a:latin typeface="+mj-lt"/>
              </a:rPr>
              <a:t>there were no waves or tides or currents, and</a:t>
            </a:r>
          </a:p>
          <a:p>
            <a:pPr marL="342900" indent="-342900">
              <a:lnSpc>
                <a:spcPct val="150000"/>
              </a:lnSpc>
              <a:buFont typeface="Arial" panose="020B0604020202020204" pitchFamily="34" charset="0"/>
              <a:buChar char="•"/>
            </a:pPr>
            <a:r>
              <a:rPr lang="en-AU" sz="2400" dirty="0">
                <a:solidFill>
                  <a:schemeClr val="bg1"/>
                </a:solidFill>
                <a:latin typeface="+mj-lt"/>
              </a:rPr>
              <a:t>the water would seek its own mean sea level relative to gravity.</a:t>
            </a:r>
            <a:endParaRPr lang="en-US" sz="2400" dirty="0">
              <a:solidFill>
                <a:schemeClr val="bg1"/>
              </a:solidFill>
              <a:latin typeface="+mj-lt"/>
            </a:endParaRPr>
          </a:p>
        </p:txBody>
      </p:sp>
      <p:pic>
        <p:nvPicPr>
          <p:cNvPr id="41986" name="Picture 2" descr="Geoid 3D models - Sketchfab">
            <a:extLst>
              <a:ext uri="{FF2B5EF4-FFF2-40B4-BE49-F238E27FC236}">
                <a16:creationId xmlns:a16="http://schemas.microsoft.com/office/drawing/2014/main" id="{0CF8A86D-6BDA-1B05-F1D2-8B9C49632D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243" r="22121"/>
          <a:stretch/>
        </p:blipFill>
        <p:spPr bwMode="auto">
          <a:xfrm>
            <a:off x="5043053" y="-2"/>
            <a:ext cx="7148947"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4762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pic>
        <p:nvPicPr>
          <p:cNvPr id="2" name="Picture 4" descr="Ellipsoidal, orthometric and geoid height 101 - ArduSimple">
            <a:extLst>
              <a:ext uri="{FF2B5EF4-FFF2-40B4-BE49-F238E27FC236}">
                <a16:creationId xmlns:a16="http://schemas.microsoft.com/office/drawing/2014/main" id="{555AB043-2EB9-A8EC-B8E5-FF6B0AFB3F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74721"/>
            <a:ext cx="9462837" cy="6308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6303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2BD540-9375-D890-F95F-9D862FB2D6A9}"/>
              </a:ext>
            </a:extLst>
          </p:cNvPr>
          <p:cNvSpPr txBox="1"/>
          <p:nvPr/>
        </p:nvSpPr>
        <p:spPr>
          <a:xfrm>
            <a:off x="622138" y="1548398"/>
            <a:ext cx="4174451" cy="4282391"/>
          </a:xfrm>
          <a:prstGeom prst="rect">
            <a:avLst/>
          </a:prstGeom>
          <a:noFill/>
        </p:spPr>
        <p:txBody>
          <a:bodyPr wrap="square">
            <a:spAutoFit/>
          </a:bodyPr>
          <a:lstStyle/>
          <a:p>
            <a:pPr algn="ctr">
              <a:lnSpc>
                <a:spcPct val="150000"/>
              </a:lnSpc>
            </a:pPr>
            <a:endParaRPr lang="en-AU" sz="2400" dirty="0">
              <a:solidFill>
                <a:schemeClr val="bg1"/>
              </a:solidFill>
              <a:latin typeface="+mj-lt"/>
            </a:endParaRPr>
          </a:p>
          <a:p>
            <a:pPr algn="ctr">
              <a:lnSpc>
                <a:spcPct val="150000"/>
              </a:lnSpc>
            </a:pPr>
            <a:r>
              <a:rPr lang="en-AU" sz="2400" dirty="0">
                <a:solidFill>
                  <a:schemeClr val="bg1"/>
                </a:solidFill>
                <a:latin typeface="+mj-lt"/>
              </a:rPr>
              <a:t>We use the</a:t>
            </a:r>
            <a:r>
              <a:rPr lang="en-AU" sz="2400" i="1" dirty="0">
                <a:solidFill>
                  <a:schemeClr val="bg1"/>
                </a:solidFill>
                <a:latin typeface="+mj-lt"/>
              </a:rPr>
              <a:t> </a:t>
            </a:r>
            <a:r>
              <a:rPr lang="en-AU" sz="3200" i="1" dirty="0">
                <a:solidFill>
                  <a:schemeClr val="bg1"/>
                </a:solidFill>
                <a:latin typeface="+mj-lt"/>
              </a:rPr>
              <a:t>ellipsoid </a:t>
            </a:r>
            <a:r>
              <a:rPr lang="en-AU" sz="2400" dirty="0">
                <a:solidFill>
                  <a:schemeClr val="bg1"/>
                </a:solidFill>
                <a:latin typeface="+mj-lt"/>
              </a:rPr>
              <a:t>model of earth to measure the </a:t>
            </a:r>
            <a:r>
              <a:rPr lang="en-AU" sz="2400" i="1" dirty="0">
                <a:solidFill>
                  <a:schemeClr val="bg1"/>
                </a:solidFill>
                <a:latin typeface="+mj-lt"/>
              </a:rPr>
              <a:t>horizontal </a:t>
            </a:r>
            <a:r>
              <a:rPr lang="en-AU" sz="2400" dirty="0">
                <a:solidFill>
                  <a:schemeClr val="bg1"/>
                </a:solidFill>
                <a:latin typeface="+mj-lt"/>
              </a:rPr>
              <a:t>coordinate system that gives us our coordinates for </a:t>
            </a:r>
          </a:p>
          <a:p>
            <a:pPr algn="ctr">
              <a:lnSpc>
                <a:spcPct val="150000"/>
              </a:lnSpc>
            </a:pPr>
            <a:r>
              <a:rPr lang="en-AU" sz="3200" i="1" dirty="0">
                <a:solidFill>
                  <a:schemeClr val="bg1"/>
                </a:solidFill>
                <a:latin typeface="+mj-lt"/>
              </a:rPr>
              <a:t>latitude and longitude</a:t>
            </a:r>
            <a:endParaRPr lang="en-AU" sz="1600" i="1" dirty="0">
              <a:solidFill>
                <a:schemeClr val="bg1"/>
              </a:solidFill>
              <a:latin typeface="+mj-lt"/>
            </a:endParaRPr>
          </a:p>
          <a:p>
            <a:pPr algn="ctr">
              <a:lnSpc>
                <a:spcPct val="150000"/>
              </a:lnSpc>
            </a:pPr>
            <a:endParaRPr lang="en-AU" sz="2400" dirty="0">
              <a:solidFill>
                <a:schemeClr val="bg1"/>
              </a:solidFill>
              <a:latin typeface="+mj-lt"/>
            </a:endParaRPr>
          </a:p>
        </p:txBody>
      </p:sp>
      <p:sp>
        <p:nvSpPr>
          <p:cNvPr id="5" name="Rectangle 4">
            <a:extLst>
              <a:ext uri="{FF2B5EF4-FFF2-40B4-BE49-F238E27FC236}">
                <a16:creationId xmlns:a16="http://schemas.microsoft.com/office/drawing/2014/main" id="{2723DD83-D648-0E6A-41D0-5669F7195C2C}"/>
              </a:ext>
            </a:extLst>
          </p:cNvPr>
          <p:cNvSpPr/>
          <p:nvPr/>
        </p:nvSpPr>
        <p:spPr>
          <a:xfrm>
            <a:off x="5342021" y="0"/>
            <a:ext cx="6849979"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Lesson 5: Geodetic Datums">
            <a:extLst>
              <a:ext uri="{FF2B5EF4-FFF2-40B4-BE49-F238E27FC236}">
                <a16:creationId xmlns:a16="http://schemas.microsoft.com/office/drawing/2014/main" id="{6E0CCA13-C07D-9956-8916-30706B37B23E}"/>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b="7365"/>
          <a:stretch/>
        </p:blipFill>
        <p:spPr bwMode="auto">
          <a:xfrm>
            <a:off x="5592010" y="1548398"/>
            <a:ext cx="6350000" cy="4435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274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2BD540-9375-D890-F95F-9D862FB2D6A9}"/>
              </a:ext>
            </a:extLst>
          </p:cNvPr>
          <p:cNvSpPr txBox="1"/>
          <p:nvPr/>
        </p:nvSpPr>
        <p:spPr>
          <a:xfrm>
            <a:off x="356168" y="-194380"/>
            <a:ext cx="4727174" cy="7052380"/>
          </a:xfrm>
          <a:prstGeom prst="rect">
            <a:avLst/>
          </a:prstGeom>
          <a:noFill/>
        </p:spPr>
        <p:txBody>
          <a:bodyPr wrap="square">
            <a:spAutoFit/>
          </a:bodyPr>
          <a:lstStyle/>
          <a:p>
            <a:pPr algn="ctr">
              <a:lnSpc>
                <a:spcPct val="150000"/>
              </a:lnSpc>
            </a:pPr>
            <a:endParaRPr lang="en-AU" sz="2400" dirty="0">
              <a:solidFill>
                <a:schemeClr val="bg1"/>
              </a:solidFill>
              <a:latin typeface="+mj-lt"/>
            </a:endParaRPr>
          </a:p>
          <a:p>
            <a:pPr algn="ctr">
              <a:lnSpc>
                <a:spcPct val="150000"/>
              </a:lnSpc>
            </a:pPr>
            <a:endParaRPr lang="en-AU" sz="2400" dirty="0">
              <a:solidFill>
                <a:schemeClr val="bg1"/>
              </a:solidFill>
              <a:latin typeface="+mj-lt"/>
            </a:endParaRPr>
          </a:p>
          <a:p>
            <a:pPr algn="ctr">
              <a:lnSpc>
                <a:spcPct val="150000"/>
              </a:lnSpc>
            </a:pPr>
            <a:r>
              <a:rPr lang="en-AU" sz="2400" dirty="0">
                <a:solidFill>
                  <a:schemeClr val="bg1"/>
                </a:solidFill>
                <a:latin typeface="+mj-lt"/>
              </a:rPr>
              <a:t>We use the </a:t>
            </a:r>
            <a:r>
              <a:rPr lang="en-AU" sz="3200" i="1" dirty="0">
                <a:solidFill>
                  <a:schemeClr val="bg1"/>
                </a:solidFill>
                <a:latin typeface="+mj-lt"/>
              </a:rPr>
              <a:t>geoid</a:t>
            </a:r>
            <a:r>
              <a:rPr lang="en-AU" sz="2400" i="1" dirty="0">
                <a:solidFill>
                  <a:schemeClr val="bg1"/>
                </a:solidFill>
                <a:latin typeface="+mj-lt"/>
              </a:rPr>
              <a:t> </a:t>
            </a:r>
            <a:r>
              <a:rPr lang="en-AU" sz="2400" dirty="0">
                <a:solidFill>
                  <a:schemeClr val="bg1"/>
                </a:solidFill>
                <a:latin typeface="+mj-lt"/>
              </a:rPr>
              <a:t>model to measure the </a:t>
            </a:r>
            <a:r>
              <a:rPr lang="en-AU" sz="2400" i="1" dirty="0">
                <a:solidFill>
                  <a:schemeClr val="bg1"/>
                </a:solidFill>
                <a:latin typeface="+mj-lt"/>
              </a:rPr>
              <a:t>vertical</a:t>
            </a:r>
            <a:r>
              <a:rPr lang="en-AU" sz="2400" dirty="0">
                <a:solidFill>
                  <a:schemeClr val="bg1"/>
                </a:solidFill>
                <a:latin typeface="+mj-lt"/>
              </a:rPr>
              <a:t> surface </a:t>
            </a:r>
            <a:r>
              <a:rPr lang="en-AU" sz="3200" i="1" dirty="0">
                <a:solidFill>
                  <a:schemeClr val="bg1"/>
                </a:solidFill>
                <a:latin typeface="+mj-lt"/>
              </a:rPr>
              <a:t>elevations </a:t>
            </a:r>
            <a:r>
              <a:rPr lang="en-AU" sz="2400" i="1" dirty="0">
                <a:solidFill>
                  <a:schemeClr val="bg1"/>
                </a:solidFill>
                <a:latin typeface="+mj-lt"/>
              </a:rPr>
              <a:t>(the ups and downs) </a:t>
            </a:r>
          </a:p>
          <a:p>
            <a:pPr algn="ctr">
              <a:lnSpc>
                <a:spcPct val="150000"/>
              </a:lnSpc>
            </a:pPr>
            <a:r>
              <a:rPr lang="en-AU" sz="2400" dirty="0">
                <a:solidFill>
                  <a:schemeClr val="bg1"/>
                </a:solidFill>
                <a:latin typeface="+mj-lt"/>
              </a:rPr>
              <a:t>with a high degree of accuracy</a:t>
            </a:r>
          </a:p>
          <a:p>
            <a:pPr algn="ctr">
              <a:lnSpc>
                <a:spcPct val="150000"/>
              </a:lnSpc>
            </a:pPr>
            <a:endParaRPr lang="en-AU" sz="2400" dirty="0">
              <a:solidFill>
                <a:schemeClr val="bg1"/>
              </a:solidFill>
              <a:latin typeface="+mj-lt"/>
            </a:endParaRPr>
          </a:p>
          <a:p>
            <a:pPr algn="ctr">
              <a:lnSpc>
                <a:spcPct val="150000"/>
              </a:lnSpc>
            </a:pPr>
            <a:r>
              <a:rPr lang="en-AU" sz="2400" dirty="0">
                <a:solidFill>
                  <a:schemeClr val="bg1"/>
                </a:solidFill>
                <a:latin typeface="+mj-lt"/>
              </a:rPr>
              <a:t>(using mean sea level as the baseline - but without the tides, currents or waves).</a:t>
            </a:r>
          </a:p>
          <a:p>
            <a:pPr algn="ctr">
              <a:lnSpc>
                <a:spcPct val="150000"/>
              </a:lnSpc>
            </a:pPr>
            <a:endParaRPr lang="en-AU" sz="2400" dirty="0">
              <a:solidFill>
                <a:schemeClr val="bg1"/>
              </a:solidFill>
              <a:latin typeface="+mj-lt"/>
            </a:endParaRPr>
          </a:p>
          <a:p>
            <a:pPr algn="ctr">
              <a:lnSpc>
                <a:spcPct val="150000"/>
              </a:lnSpc>
            </a:pPr>
            <a:endParaRPr lang="en-AU" sz="2400" dirty="0">
              <a:solidFill>
                <a:schemeClr val="bg1"/>
              </a:solidFill>
              <a:latin typeface="+mj-lt"/>
            </a:endParaRPr>
          </a:p>
        </p:txBody>
      </p:sp>
      <p:sp>
        <p:nvSpPr>
          <p:cNvPr id="2" name="Rectangle 1">
            <a:extLst>
              <a:ext uri="{FF2B5EF4-FFF2-40B4-BE49-F238E27FC236}">
                <a16:creationId xmlns:a16="http://schemas.microsoft.com/office/drawing/2014/main" id="{5B665203-2A0C-5B78-1619-D9C850926117}"/>
              </a:ext>
            </a:extLst>
          </p:cNvPr>
          <p:cNvSpPr/>
          <p:nvPr/>
        </p:nvSpPr>
        <p:spPr>
          <a:xfrm>
            <a:off x="5213684" y="0"/>
            <a:ext cx="6978316" cy="68580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038" name="Picture 6" descr="Earth Gravitational Model - Wikipedia">
            <a:extLst>
              <a:ext uri="{FF2B5EF4-FFF2-40B4-BE49-F238E27FC236}">
                <a16:creationId xmlns:a16="http://schemas.microsoft.com/office/drawing/2014/main" id="{7497C0A8-201F-A8EF-8501-654DA890B7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8884" y="1220936"/>
            <a:ext cx="6687916" cy="4221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3643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2BD540-9375-D890-F95F-9D862FB2D6A9}"/>
              </a:ext>
            </a:extLst>
          </p:cNvPr>
          <p:cNvSpPr txBox="1"/>
          <p:nvPr/>
        </p:nvSpPr>
        <p:spPr>
          <a:xfrm>
            <a:off x="642850" y="641474"/>
            <a:ext cx="4064924" cy="5575052"/>
          </a:xfrm>
          <a:prstGeom prst="rect">
            <a:avLst/>
          </a:prstGeom>
          <a:noFill/>
        </p:spPr>
        <p:txBody>
          <a:bodyPr wrap="square">
            <a:spAutoFit/>
          </a:bodyPr>
          <a:lstStyle/>
          <a:p>
            <a:pPr>
              <a:lnSpc>
                <a:spcPct val="150000"/>
              </a:lnSpc>
            </a:pPr>
            <a:r>
              <a:rPr lang="en-AU" sz="2400" dirty="0">
                <a:solidFill>
                  <a:schemeClr val="bg1"/>
                </a:solidFill>
                <a:latin typeface="+mj-lt"/>
              </a:rPr>
              <a:t>The geoid model of Earth is a model of what the Earth would look like if the entire Earth was: </a:t>
            </a:r>
          </a:p>
          <a:p>
            <a:pPr>
              <a:lnSpc>
                <a:spcPct val="150000"/>
              </a:lnSpc>
            </a:pPr>
            <a:endParaRPr lang="en-AU" sz="2400" dirty="0">
              <a:solidFill>
                <a:schemeClr val="bg1"/>
              </a:solidFill>
              <a:latin typeface="+mj-lt"/>
            </a:endParaRPr>
          </a:p>
          <a:p>
            <a:pPr marL="342900" indent="-342900">
              <a:lnSpc>
                <a:spcPct val="150000"/>
              </a:lnSpc>
              <a:buFont typeface="Arial" panose="020B0604020202020204" pitchFamily="34" charset="0"/>
              <a:buChar char="•"/>
            </a:pPr>
            <a:r>
              <a:rPr lang="en-AU" sz="2400" dirty="0">
                <a:solidFill>
                  <a:schemeClr val="bg1"/>
                </a:solidFill>
                <a:latin typeface="+mj-lt"/>
              </a:rPr>
              <a:t>covered in water, </a:t>
            </a:r>
          </a:p>
          <a:p>
            <a:pPr marL="342900" indent="-342900">
              <a:lnSpc>
                <a:spcPct val="150000"/>
              </a:lnSpc>
              <a:buFont typeface="Arial" panose="020B0604020202020204" pitchFamily="34" charset="0"/>
              <a:buChar char="•"/>
            </a:pPr>
            <a:r>
              <a:rPr lang="en-AU" sz="2400" dirty="0">
                <a:solidFill>
                  <a:schemeClr val="bg1"/>
                </a:solidFill>
                <a:latin typeface="+mj-lt"/>
              </a:rPr>
              <a:t>there were no waves or tides or currents, and</a:t>
            </a:r>
          </a:p>
          <a:p>
            <a:pPr marL="342900" indent="-342900">
              <a:lnSpc>
                <a:spcPct val="150000"/>
              </a:lnSpc>
              <a:buFont typeface="Arial" panose="020B0604020202020204" pitchFamily="34" charset="0"/>
              <a:buChar char="•"/>
            </a:pPr>
            <a:r>
              <a:rPr lang="en-AU" sz="2400" dirty="0">
                <a:solidFill>
                  <a:schemeClr val="bg1"/>
                </a:solidFill>
                <a:latin typeface="+mj-lt"/>
              </a:rPr>
              <a:t>the water would seek its own mean sea level relative to gravity.</a:t>
            </a:r>
            <a:endParaRPr lang="en-US" sz="2400" dirty="0">
              <a:solidFill>
                <a:schemeClr val="bg1"/>
              </a:solidFill>
              <a:latin typeface="+mj-lt"/>
            </a:endParaRPr>
          </a:p>
        </p:txBody>
      </p:sp>
      <p:pic>
        <p:nvPicPr>
          <p:cNvPr id="21506" name="Picture 2" descr="Geoid | Definition &amp; Examples | Britannica">
            <a:extLst>
              <a:ext uri="{FF2B5EF4-FFF2-40B4-BE49-F238E27FC236}">
                <a16:creationId xmlns:a16="http://schemas.microsoft.com/office/drawing/2014/main" id="{95A4776B-CB4F-1AD7-3A07-B35D1E84C4B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438"/>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4641E89-8217-CD0F-6070-2FC07A864BDD}"/>
              </a:ext>
            </a:extLst>
          </p:cNvPr>
          <p:cNvSpPr txBox="1"/>
          <p:nvPr/>
        </p:nvSpPr>
        <p:spPr>
          <a:xfrm>
            <a:off x="2675312" y="6209241"/>
            <a:ext cx="6830290" cy="646331"/>
          </a:xfrm>
          <a:prstGeom prst="rect">
            <a:avLst/>
          </a:prstGeom>
          <a:noFill/>
        </p:spPr>
        <p:txBody>
          <a:bodyPr wrap="square">
            <a:spAutoFit/>
          </a:bodyPr>
          <a:lstStyle/>
          <a:p>
            <a:r>
              <a:rPr lang="en-AU" dirty="0">
                <a:solidFill>
                  <a:srgbClr val="1A1A1A"/>
                </a:solidFill>
                <a:latin typeface="Georgia" panose="02040502050405020303" pitchFamily="18" charset="0"/>
              </a:rPr>
              <a:t>The geoid model of earth</a:t>
            </a:r>
            <a:r>
              <a:rPr lang="en-AU" b="0" i="0" dirty="0">
                <a:solidFill>
                  <a:srgbClr val="1A1A1A"/>
                </a:solidFill>
                <a:effectLst/>
                <a:latin typeface="Georgia" panose="02040502050405020303" pitchFamily="18" charset="0"/>
              </a:rPr>
              <a:t> serves as a reference surface that can be used to measure precise </a:t>
            </a:r>
            <a:r>
              <a:rPr lang="en-AU" b="0" i="1" dirty="0">
                <a:solidFill>
                  <a:srgbClr val="1A1A1A"/>
                </a:solidFill>
                <a:effectLst/>
                <a:latin typeface="Georgia" panose="02040502050405020303" pitchFamily="18" charset="0"/>
              </a:rPr>
              <a:t>elevations</a:t>
            </a:r>
            <a:r>
              <a:rPr lang="en-AU" b="0" i="0" dirty="0">
                <a:solidFill>
                  <a:srgbClr val="1A1A1A"/>
                </a:solidFill>
                <a:effectLst/>
                <a:latin typeface="Georgia" panose="02040502050405020303" pitchFamily="18" charset="0"/>
              </a:rPr>
              <a:t> of Earth’s surface features.</a:t>
            </a:r>
            <a:endParaRPr lang="en-US" dirty="0"/>
          </a:p>
        </p:txBody>
      </p:sp>
    </p:spTree>
    <p:extLst>
      <p:ext uri="{BB962C8B-B14F-4D97-AF65-F5344CB8AC3E}">
        <p14:creationId xmlns:p14="http://schemas.microsoft.com/office/powerpoint/2010/main" val="3904147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49AC08-4FF1-A598-48B1-E985E6017BE6}"/>
              </a:ext>
            </a:extLst>
          </p:cNvPr>
          <p:cNvSpPr txBox="1"/>
          <p:nvPr/>
        </p:nvSpPr>
        <p:spPr>
          <a:xfrm>
            <a:off x="8307805" y="1472470"/>
            <a:ext cx="3221936" cy="4467057"/>
          </a:xfrm>
          <a:prstGeom prst="rect">
            <a:avLst/>
          </a:prstGeom>
          <a:noFill/>
        </p:spPr>
        <p:txBody>
          <a:bodyPr wrap="square">
            <a:spAutoFit/>
          </a:bodyPr>
          <a:lstStyle/>
          <a:p>
            <a:pPr algn="ctr">
              <a:lnSpc>
                <a:spcPct val="150000"/>
              </a:lnSpc>
            </a:pPr>
            <a:r>
              <a:rPr lang="en-AU" sz="2400" dirty="0">
                <a:solidFill>
                  <a:schemeClr val="bg1"/>
                </a:solidFill>
                <a:latin typeface="+mj-lt"/>
              </a:rPr>
              <a:t>Satellite laser ranging stations and radar altimeters are used to measure the height of the geoid, accurate to less than 10cm at long wavelengths less than 1,500 km.</a:t>
            </a:r>
          </a:p>
        </p:txBody>
      </p:sp>
      <p:pic>
        <p:nvPicPr>
          <p:cNvPr id="25606" name="Picture 6" descr="CDDIS | | Data and Derived Products | SLR | SLR data and product archive">
            <a:extLst>
              <a:ext uri="{FF2B5EF4-FFF2-40B4-BE49-F238E27FC236}">
                <a16:creationId xmlns:a16="http://schemas.microsoft.com/office/drawing/2014/main" id="{2CB9CF7F-217F-5F92-FDD1-2EFF16626A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840" r="17333"/>
          <a:stretch/>
        </p:blipFill>
        <p:spPr bwMode="auto">
          <a:xfrm>
            <a:off x="0" y="0"/>
            <a:ext cx="763604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1346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a:extLst>
              <a:ext uri="{FF2B5EF4-FFF2-40B4-BE49-F238E27FC236}">
                <a16:creationId xmlns:a16="http://schemas.microsoft.com/office/drawing/2014/main" id="{C91B3811-E98D-B71B-12BD-00A5F89FEE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750" y="0"/>
            <a:ext cx="912495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Jason-3 Officially Reaches Orbit! | NESDIS">
            <a:extLst>
              <a:ext uri="{FF2B5EF4-FFF2-40B4-BE49-F238E27FC236}">
                <a16:creationId xmlns:a16="http://schemas.microsoft.com/office/drawing/2014/main" id="{818B6E78-82A5-2FFC-C4F7-CCE3E29AE0B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764" r="13793"/>
          <a:stretch/>
        </p:blipFill>
        <p:spPr bwMode="auto">
          <a:xfrm>
            <a:off x="1" y="42860"/>
            <a:ext cx="2800350" cy="683657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30835FD-8F65-1E99-D18D-07AD43E87AD6}"/>
              </a:ext>
            </a:extLst>
          </p:cNvPr>
          <p:cNvSpPr txBox="1"/>
          <p:nvPr/>
        </p:nvSpPr>
        <p:spPr>
          <a:xfrm>
            <a:off x="114300" y="42860"/>
            <a:ext cx="2800350" cy="369332"/>
          </a:xfrm>
          <a:prstGeom prst="rect">
            <a:avLst/>
          </a:prstGeom>
          <a:noFill/>
        </p:spPr>
        <p:txBody>
          <a:bodyPr wrap="square" rtlCol="0">
            <a:spAutoFit/>
          </a:bodyPr>
          <a:lstStyle/>
          <a:p>
            <a:r>
              <a:rPr lang="en-US" dirty="0">
                <a:solidFill>
                  <a:schemeClr val="bg2"/>
                </a:solidFill>
              </a:rPr>
              <a:t>Launching Jason 3 in 2016</a:t>
            </a:r>
          </a:p>
        </p:txBody>
      </p:sp>
    </p:spTree>
    <p:extLst>
      <p:ext uri="{BB962C8B-B14F-4D97-AF65-F5344CB8AC3E}">
        <p14:creationId xmlns:p14="http://schemas.microsoft.com/office/powerpoint/2010/main" val="1242393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6082" name="Picture 2" descr="The next generation of satellite laser ranging systems | SpringerLink">
            <a:extLst>
              <a:ext uri="{FF2B5EF4-FFF2-40B4-BE49-F238E27FC236}">
                <a16:creationId xmlns:a16="http://schemas.microsoft.com/office/drawing/2014/main" id="{4B681388-31E6-C8F1-4017-F416FC2FE8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4822" y="286246"/>
            <a:ext cx="9532167" cy="58723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2C9BD47-39A4-36A7-B389-D17CDAA350F1}"/>
              </a:ext>
            </a:extLst>
          </p:cNvPr>
          <p:cNvSpPr txBox="1"/>
          <p:nvPr/>
        </p:nvSpPr>
        <p:spPr>
          <a:xfrm>
            <a:off x="1327685" y="6158618"/>
            <a:ext cx="9026440" cy="461665"/>
          </a:xfrm>
          <a:prstGeom prst="rect">
            <a:avLst/>
          </a:prstGeom>
          <a:noFill/>
        </p:spPr>
        <p:txBody>
          <a:bodyPr wrap="square" rtlCol="0">
            <a:spAutoFit/>
          </a:bodyPr>
          <a:lstStyle/>
          <a:p>
            <a:r>
              <a:rPr lang="en-US" sz="2400" b="1" dirty="0">
                <a:latin typeface="+mj-lt"/>
              </a:rPr>
              <a:t>There are 42 Satellite laser ranging (SRL) stations (yellow triangles)</a:t>
            </a:r>
          </a:p>
        </p:txBody>
      </p:sp>
    </p:spTree>
    <p:extLst>
      <p:ext uri="{BB962C8B-B14F-4D97-AF65-F5344CB8AC3E}">
        <p14:creationId xmlns:p14="http://schemas.microsoft.com/office/powerpoint/2010/main" val="2532400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49AC08-4FF1-A598-48B1-E985E6017BE6}"/>
              </a:ext>
            </a:extLst>
          </p:cNvPr>
          <p:cNvSpPr txBox="1"/>
          <p:nvPr/>
        </p:nvSpPr>
        <p:spPr>
          <a:xfrm>
            <a:off x="8500310" y="1472470"/>
            <a:ext cx="3221936" cy="3913059"/>
          </a:xfrm>
          <a:prstGeom prst="rect">
            <a:avLst/>
          </a:prstGeom>
          <a:noFill/>
        </p:spPr>
        <p:txBody>
          <a:bodyPr wrap="square">
            <a:spAutoFit/>
          </a:bodyPr>
          <a:lstStyle/>
          <a:p>
            <a:pPr algn="ctr">
              <a:lnSpc>
                <a:spcPct val="150000"/>
              </a:lnSpc>
            </a:pPr>
            <a:r>
              <a:rPr lang="en-AU" sz="2400" dirty="0">
                <a:solidFill>
                  <a:schemeClr val="bg1"/>
                </a:solidFill>
                <a:latin typeface="+mj-lt"/>
              </a:rPr>
              <a:t>The position of the SLR stations in reference to one another reveal how tectonic plates are moving with respect to each other </a:t>
            </a:r>
          </a:p>
          <a:p>
            <a:pPr algn="ctr">
              <a:lnSpc>
                <a:spcPct val="150000"/>
              </a:lnSpc>
            </a:pPr>
            <a:r>
              <a:rPr lang="en-AU" sz="2400" dirty="0">
                <a:solidFill>
                  <a:schemeClr val="bg1"/>
                </a:solidFill>
                <a:latin typeface="+mj-lt"/>
              </a:rPr>
              <a:t>(accurate to mm/year).</a:t>
            </a:r>
          </a:p>
        </p:txBody>
      </p:sp>
      <p:pic>
        <p:nvPicPr>
          <p:cNvPr id="49154" name="Picture 2" descr="Australia installs first space laser optical ground station in southern  hemisphere - ABC News">
            <a:extLst>
              <a:ext uri="{FF2B5EF4-FFF2-40B4-BE49-F238E27FC236}">
                <a16:creationId xmlns:a16="http://schemas.microsoft.com/office/drawing/2014/main" id="{8054DB3C-212B-DF3A-E8B4-0F59A33B8B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480" r="23321"/>
          <a:stretch/>
        </p:blipFill>
        <p:spPr bwMode="auto">
          <a:xfrm>
            <a:off x="21535" y="0"/>
            <a:ext cx="7903265" cy="6717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2365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49AC08-4FF1-A598-48B1-E985E6017BE6}"/>
              </a:ext>
            </a:extLst>
          </p:cNvPr>
          <p:cNvSpPr txBox="1"/>
          <p:nvPr/>
        </p:nvSpPr>
        <p:spPr>
          <a:xfrm>
            <a:off x="255555" y="641473"/>
            <a:ext cx="2912229" cy="5575052"/>
          </a:xfrm>
          <a:prstGeom prst="rect">
            <a:avLst/>
          </a:prstGeom>
          <a:noFill/>
        </p:spPr>
        <p:txBody>
          <a:bodyPr wrap="square">
            <a:spAutoFit/>
          </a:bodyPr>
          <a:lstStyle/>
          <a:p>
            <a:pPr algn="ctr">
              <a:lnSpc>
                <a:spcPct val="150000"/>
              </a:lnSpc>
            </a:pPr>
            <a:r>
              <a:rPr lang="en-AU" sz="2400" dirty="0">
                <a:solidFill>
                  <a:schemeClr val="bg1"/>
                </a:solidFill>
                <a:latin typeface="+mj-lt"/>
              </a:rPr>
              <a:t>With the invention of satellite laser ranging stations, now dotted all over the world, their position in reference to one another reveal how tectonic plates are moving with respect to each other.</a:t>
            </a:r>
          </a:p>
        </p:txBody>
      </p:sp>
      <p:pic>
        <p:nvPicPr>
          <p:cNvPr id="16390" name="Picture 6" descr="Learning Geology: What Drives Plate Motion, and How Fast Do Plates Move?">
            <a:extLst>
              <a:ext uri="{FF2B5EF4-FFF2-40B4-BE49-F238E27FC236}">
                <a16:creationId xmlns:a16="http://schemas.microsoft.com/office/drawing/2014/main" id="{263D487F-A69B-1895-6628-AB371EC512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3023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9669C30-7B31-0508-E46C-492E0E5BFB9C}"/>
              </a:ext>
            </a:extLst>
          </p:cNvPr>
          <p:cNvSpPr txBox="1"/>
          <p:nvPr/>
        </p:nvSpPr>
        <p:spPr>
          <a:xfrm>
            <a:off x="110837" y="6302375"/>
            <a:ext cx="12081163" cy="461665"/>
          </a:xfrm>
          <a:prstGeom prst="rect">
            <a:avLst/>
          </a:prstGeom>
          <a:noFill/>
        </p:spPr>
        <p:txBody>
          <a:bodyPr wrap="square">
            <a:spAutoFit/>
          </a:bodyPr>
          <a:lstStyle/>
          <a:p>
            <a:r>
              <a:rPr lang="en-AU" sz="1200" b="0" i="0" dirty="0">
                <a:solidFill>
                  <a:schemeClr val="bg1"/>
                </a:solidFill>
                <a:effectLst/>
                <a:latin typeface="+mj-lt"/>
              </a:rPr>
              <a:t>Relative plate velocities: The blue arrows show the rate and direction at which the plate on one side of the boundary is moving with respect to the plate on the other side. The length of an arrow represents the velocity. Absolute plate velocities: The red arrows show the velocity of the plates with respect to a fixed point in the mantle.</a:t>
            </a:r>
            <a:endParaRPr lang="en-US" sz="1200" dirty="0">
              <a:solidFill>
                <a:schemeClr val="bg1"/>
              </a:solidFill>
              <a:latin typeface="+mj-lt"/>
            </a:endParaRPr>
          </a:p>
        </p:txBody>
      </p:sp>
    </p:spTree>
    <p:extLst>
      <p:ext uri="{BB962C8B-B14F-4D97-AF65-F5344CB8AC3E}">
        <p14:creationId xmlns:p14="http://schemas.microsoft.com/office/powerpoint/2010/main" val="2764084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9D755F-1EAB-F8D0-A85D-DFA7484E5F2B}"/>
              </a:ext>
            </a:extLst>
          </p:cNvPr>
          <p:cNvSpPr txBox="1"/>
          <p:nvPr/>
        </p:nvSpPr>
        <p:spPr>
          <a:xfrm>
            <a:off x="609463" y="769523"/>
            <a:ext cx="4599845" cy="5575052"/>
          </a:xfrm>
          <a:prstGeom prst="rect">
            <a:avLst/>
          </a:prstGeom>
          <a:noFill/>
        </p:spPr>
        <p:txBody>
          <a:bodyPr wrap="square">
            <a:spAutoFit/>
          </a:bodyPr>
          <a:lstStyle/>
          <a:p>
            <a:pPr algn="ctr">
              <a:lnSpc>
                <a:spcPct val="150000"/>
              </a:lnSpc>
            </a:pPr>
            <a:r>
              <a:rPr lang="en-AU" sz="2400" dirty="0">
                <a:solidFill>
                  <a:schemeClr val="bg1"/>
                </a:solidFill>
                <a:latin typeface="+mj-lt"/>
              </a:rPr>
              <a:t>The measurement of plate motion is measured directly using GPS, the Global Positioning System.</a:t>
            </a:r>
          </a:p>
          <a:p>
            <a:pPr algn="ctr">
              <a:lnSpc>
                <a:spcPct val="150000"/>
              </a:lnSpc>
            </a:pPr>
            <a:endParaRPr lang="en-AU" sz="2400" dirty="0">
              <a:solidFill>
                <a:schemeClr val="bg1"/>
              </a:solidFill>
              <a:latin typeface="+mj-lt"/>
            </a:endParaRPr>
          </a:p>
          <a:p>
            <a:pPr algn="ctr">
              <a:lnSpc>
                <a:spcPct val="150000"/>
              </a:lnSpc>
            </a:pPr>
            <a:r>
              <a:rPr lang="en-AU" sz="2400" dirty="0">
                <a:solidFill>
                  <a:schemeClr val="bg1"/>
                </a:solidFill>
                <a:latin typeface="+mj-lt"/>
              </a:rPr>
              <a:t>This network of 24 satellites is more stable than the Earth's surface, </a:t>
            </a:r>
          </a:p>
          <a:p>
            <a:pPr algn="ctr">
              <a:lnSpc>
                <a:spcPct val="150000"/>
              </a:lnSpc>
            </a:pPr>
            <a:r>
              <a:rPr lang="en-AU" sz="2400" dirty="0">
                <a:solidFill>
                  <a:schemeClr val="bg1"/>
                </a:solidFill>
                <a:latin typeface="+mj-lt"/>
              </a:rPr>
              <a:t>so when a whole continent moves somewhere at a few centimetres per year, GPS can tell.</a:t>
            </a:r>
          </a:p>
          <a:p>
            <a:pPr algn="ctr">
              <a:lnSpc>
                <a:spcPct val="150000"/>
              </a:lnSpc>
            </a:pPr>
            <a:endParaRPr lang="en-AU" sz="2400" dirty="0">
              <a:solidFill>
                <a:schemeClr val="bg1"/>
              </a:solidFill>
              <a:latin typeface="+mj-lt"/>
            </a:endParaRPr>
          </a:p>
        </p:txBody>
      </p:sp>
      <p:pic>
        <p:nvPicPr>
          <p:cNvPr id="20486" name="Picture 6" descr="How Fast Do GPS Satellites Travel? | Sciencing">
            <a:extLst>
              <a:ext uri="{FF2B5EF4-FFF2-40B4-BE49-F238E27FC236}">
                <a16:creationId xmlns:a16="http://schemas.microsoft.com/office/drawing/2014/main" id="{C521741C-43D7-CB04-8B16-87C257F654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8180" y="310742"/>
            <a:ext cx="5957455" cy="6033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68015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Yarragadee: the 'geodetic supersite' in the West Australian desert |  Geoscience Australia">
            <a:extLst>
              <a:ext uri="{FF2B5EF4-FFF2-40B4-BE49-F238E27FC236}">
                <a16:creationId xmlns:a16="http://schemas.microsoft.com/office/drawing/2014/main" id="{96883E62-26A1-3110-B2FC-9A6968F752F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364"/>
          <a:stretch/>
        </p:blipFill>
        <p:spPr bwMode="auto">
          <a:xfrm>
            <a:off x="3588327" y="0"/>
            <a:ext cx="8603672"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0D89F4D-83AC-C443-4A0F-E317C2D23607}"/>
              </a:ext>
            </a:extLst>
          </p:cNvPr>
          <p:cNvSpPr txBox="1"/>
          <p:nvPr/>
        </p:nvSpPr>
        <p:spPr>
          <a:xfrm>
            <a:off x="180105" y="364475"/>
            <a:ext cx="3117277" cy="5575052"/>
          </a:xfrm>
          <a:prstGeom prst="rect">
            <a:avLst/>
          </a:prstGeom>
          <a:noFill/>
        </p:spPr>
        <p:txBody>
          <a:bodyPr wrap="square">
            <a:spAutoFit/>
          </a:bodyPr>
          <a:lstStyle/>
          <a:p>
            <a:pPr algn="ctr">
              <a:lnSpc>
                <a:spcPct val="150000"/>
              </a:lnSpc>
            </a:pPr>
            <a:r>
              <a:rPr lang="en-AU" sz="2400" i="0" dirty="0">
                <a:solidFill>
                  <a:schemeClr val="bg1"/>
                </a:solidFill>
                <a:effectLst/>
                <a:latin typeface="+mj-lt"/>
              </a:rPr>
              <a:t> </a:t>
            </a:r>
          </a:p>
          <a:p>
            <a:pPr algn="ctr">
              <a:lnSpc>
                <a:spcPct val="150000"/>
              </a:lnSpc>
            </a:pPr>
            <a:r>
              <a:rPr lang="en-AU" sz="2400" i="0" dirty="0">
                <a:solidFill>
                  <a:schemeClr val="bg1"/>
                </a:solidFill>
                <a:effectLst/>
                <a:latin typeface="+mj-lt"/>
              </a:rPr>
              <a:t>SLR stations like this one at </a:t>
            </a:r>
            <a:r>
              <a:rPr lang="en-AU" sz="2400" i="0" dirty="0" err="1">
                <a:solidFill>
                  <a:schemeClr val="bg1"/>
                </a:solidFill>
                <a:effectLst/>
                <a:latin typeface="+mj-lt"/>
              </a:rPr>
              <a:t>Yarragadee</a:t>
            </a:r>
            <a:r>
              <a:rPr lang="en-AU" sz="2400" i="0" dirty="0">
                <a:solidFill>
                  <a:schemeClr val="bg1"/>
                </a:solidFill>
                <a:effectLst/>
                <a:latin typeface="+mj-lt"/>
              </a:rPr>
              <a:t> </a:t>
            </a:r>
            <a:r>
              <a:rPr lang="en-AU" sz="2400" dirty="0">
                <a:solidFill>
                  <a:schemeClr val="bg1"/>
                </a:solidFill>
                <a:latin typeface="+mj-lt"/>
              </a:rPr>
              <a:t>W.A.</a:t>
            </a:r>
            <a:r>
              <a:rPr lang="en-AU" sz="2400" i="0" dirty="0">
                <a:solidFill>
                  <a:schemeClr val="bg1"/>
                </a:solidFill>
                <a:effectLst/>
                <a:latin typeface="+mj-lt"/>
              </a:rPr>
              <a:t> shoots high-powered lasers at satellites flying thousands </a:t>
            </a:r>
          </a:p>
          <a:p>
            <a:pPr algn="ctr">
              <a:lnSpc>
                <a:spcPct val="150000"/>
              </a:lnSpc>
            </a:pPr>
            <a:r>
              <a:rPr lang="en-AU" sz="2400" i="0" dirty="0">
                <a:solidFill>
                  <a:schemeClr val="bg1"/>
                </a:solidFill>
                <a:effectLst/>
                <a:latin typeface="+mj-lt"/>
              </a:rPr>
              <a:t>of kilometres overhead to measure how far away they are</a:t>
            </a:r>
            <a:r>
              <a:rPr lang="en-AU" sz="2400" dirty="0">
                <a:solidFill>
                  <a:schemeClr val="bg1"/>
                </a:solidFill>
                <a:latin typeface="+mj-lt"/>
              </a:rPr>
              <a:t>. </a:t>
            </a:r>
          </a:p>
          <a:p>
            <a:pPr algn="ctr">
              <a:lnSpc>
                <a:spcPct val="150000"/>
              </a:lnSpc>
            </a:pPr>
            <a:endParaRPr lang="en-AU" sz="2400" dirty="0">
              <a:solidFill>
                <a:schemeClr val="bg1"/>
              </a:solidFill>
              <a:latin typeface="+mj-lt"/>
            </a:endParaRPr>
          </a:p>
        </p:txBody>
      </p:sp>
    </p:spTree>
    <p:extLst>
      <p:ext uri="{BB962C8B-B14F-4D97-AF65-F5344CB8AC3E}">
        <p14:creationId xmlns:p14="http://schemas.microsoft.com/office/powerpoint/2010/main" val="694391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D89F4D-83AC-C443-4A0F-E317C2D23607}"/>
              </a:ext>
            </a:extLst>
          </p:cNvPr>
          <p:cNvSpPr txBox="1"/>
          <p:nvPr/>
        </p:nvSpPr>
        <p:spPr>
          <a:xfrm>
            <a:off x="595743" y="0"/>
            <a:ext cx="11333021" cy="2034531"/>
          </a:xfrm>
          <a:prstGeom prst="rect">
            <a:avLst/>
          </a:prstGeom>
          <a:noFill/>
        </p:spPr>
        <p:txBody>
          <a:bodyPr wrap="square">
            <a:spAutoFit/>
          </a:bodyPr>
          <a:lstStyle/>
          <a:p>
            <a:pPr algn="ctr">
              <a:lnSpc>
                <a:spcPct val="150000"/>
              </a:lnSpc>
            </a:pPr>
            <a:r>
              <a:rPr lang="en-AU" sz="2400" dirty="0">
                <a:solidFill>
                  <a:schemeClr val="bg1"/>
                </a:solidFill>
                <a:latin typeface="+mj-lt"/>
              </a:rPr>
              <a:t>There is another station like this one in Australia and 42 stations around the world </a:t>
            </a:r>
          </a:p>
          <a:p>
            <a:pPr algn="ctr">
              <a:lnSpc>
                <a:spcPct val="150000"/>
              </a:lnSpc>
            </a:pPr>
            <a:r>
              <a:rPr lang="en-AU" dirty="0">
                <a:solidFill>
                  <a:schemeClr val="bg1"/>
                </a:solidFill>
                <a:latin typeface="+mj-lt"/>
              </a:rPr>
              <a:t>(only 7 in the southern hemisphere).</a:t>
            </a:r>
          </a:p>
          <a:p>
            <a:pPr algn="ctr">
              <a:lnSpc>
                <a:spcPct val="150000"/>
              </a:lnSpc>
            </a:pPr>
            <a:endParaRPr lang="en-AU" sz="2400" dirty="0">
              <a:solidFill>
                <a:schemeClr val="bg1"/>
              </a:solidFill>
              <a:latin typeface="+mj-lt"/>
            </a:endParaRPr>
          </a:p>
          <a:p>
            <a:pPr algn="ctr">
              <a:lnSpc>
                <a:spcPct val="150000"/>
              </a:lnSpc>
            </a:pPr>
            <a:endParaRPr lang="en-AU" dirty="0">
              <a:solidFill>
                <a:schemeClr val="bg1"/>
              </a:solidFill>
              <a:latin typeface="+mj-lt"/>
            </a:endParaRPr>
          </a:p>
        </p:txBody>
      </p:sp>
      <p:pic>
        <p:nvPicPr>
          <p:cNvPr id="2" name="Picture 1" descr="A green laser beam coming out of a dome&#10;&#10;Description automatically generated">
            <a:extLst>
              <a:ext uri="{FF2B5EF4-FFF2-40B4-BE49-F238E27FC236}">
                <a16:creationId xmlns:a16="http://schemas.microsoft.com/office/drawing/2014/main" id="{9CD3B1D1-4E94-58ED-5DE6-511DB843F082}"/>
              </a:ext>
            </a:extLst>
          </p:cNvPr>
          <p:cNvPicPr>
            <a:picLocks noChangeAspect="1"/>
          </p:cNvPicPr>
          <p:nvPr/>
        </p:nvPicPr>
        <p:blipFill rotWithShape="1">
          <a:blip r:embed="rId3"/>
          <a:srcRect b="4152"/>
          <a:stretch/>
        </p:blipFill>
        <p:spPr>
          <a:xfrm>
            <a:off x="0" y="1177637"/>
            <a:ext cx="12192000" cy="5680363"/>
          </a:xfrm>
          <a:prstGeom prst="rect">
            <a:avLst/>
          </a:prstGeom>
        </p:spPr>
      </p:pic>
    </p:spTree>
    <p:extLst>
      <p:ext uri="{BB962C8B-B14F-4D97-AF65-F5344CB8AC3E}">
        <p14:creationId xmlns:p14="http://schemas.microsoft.com/office/powerpoint/2010/main" val="41374523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D89F4D-83AC-C443-4A0F-E317C2D23607}"/>
              </a:ext>
            </a:extLst>
          </p:cNvPr>
          <p:cNvSpPr txBox="1"/>
          <p:nvPr/>
        </p:nvSpPr>
        <p:spPr>
          <a:xfrm>
            <a:off x="748146" y="1195471"/>
            <a:ext cx="3435928" cy="4467057"/>
          </a:xfrm>
          <a:prstGeom prst="rect">
            <a:avLst/>
          </a:prstGeom>
          <a:noFill/>
        </p:spPr>
        <p:txBody>
          <a:bodyPr wrap="square">
            <a:spAutoFit/>
          </a:bodyPr>
          <a:lstStyle/>
          <a:p>
            <a:pPr algn="ctr">
              <a:lnSpc>
                <a:spcPct val="150000"/>
              </a:lnSpc>
            </a:pPr>
            <a:r>
              <a:rPr lang="en-AU" sz="2400" dirty="0">
                <a:solidFill>
                  <a:schemeClr val="bg1"/>
                </a:solidFill>
                <a:latin typeface="+mj-lt"/>
              </a:rPr>
              <a:t>Once you know the distance to a satellite you can calculate its orbit.</a:t>
            </a:r>
          </a:p>
          <a:p>
            <a:pPr algn="ctr">
              <a:lnSpc>
                <a:spcPct val="150000"/>
              </a:lnSpc>
            </a:pPr>
            <a:endParaRPr lang="en-AU" sz="2400" dirty="0">
              <a:solidFill>
                <a:schemeClr val="bg1"/>
              </a:solidFill>
              <a:latin typeface="+mj-lt"/>
            </a:endParaRPr>
          </a:p>
          <a:p>
            <a:pPr algn="ctr">
              <a:lnSpc>
                <a:spcPct val="150000"/>
              </a:lnSpc>
            </a:pPr>
            <a:r>
              <a:rPr lang="en-AU" sz="2400" dirty="0">
                <a:solidFill>
                  <a:schemeClr val="bg1"/>
                </a:solidFill>
                <a:latin typeface="+mj-lt"/>
              </a:rPr>
              <a:t>Combining all the orbits of all the satellites reveals our planet’s changing shape and gravity. </a:t>
            </a:r>
            <a:endParaRPr lang="en-AU" dirty="0">
              <a:solidFill>
                <a:schemeClr val="bg1"/>
              </a:solidFill>
              <a:latin typeface="+mj-lt"/>
            </a:endParaRPr>
          </a:p>
        </p:txBody>
      </p:sp>
      <p:pic>
        <p:nvPicPr>
          <p:cNvPr id="38914" name="Picture 2" descr="Satellite constellation for Phase I of Starlink. | Download Scientific  Diagram">
            <a:extLst>
              <a:ext uri="{FF2B5EF4-FFF2-40B4-BE49-F238E27FC236}">
                <a16:creationId xmlns:a16="http://schemas.microsoft.com/office/drawing/2014/main" id="{5AD4C2AA-DE43-FD73-7A81-351579A54F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0905" y="204294"/>
            <a:ext cx="6385244" cy="638524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91AACA0-3335-2F90-1932-64B4D3064468}"/>
              </a:ext>
            </a:extLst>
          </p:cNvPr>
          <p:cNvSpPr txBox="1"/>
          <p:nvPr/>
        </p:nvSpPr>
        <p:spPr>
          <a:xfrm>
            <a:off x="6609347" y="6467733"/>
            <a:ext cx="6096000" cy="307777"/>
          </a:xfrm>
          <a:prstGeom prst="rect">
            <a:avLst/>
          </a:prstGeom>
          <a:noFill/>
        </p:spPr>
        <p:txBody>
          <a:bodyPr wrap="square">
            <a:spAutoFit/>
          </a:bodyPr>
          <a:lstStyle/>
          <a:p>
            <a:pPr algn="l"/>
            <a:r>
              <a:rPr lang="en-AU" sz="1400" b="0" i="0" dirty="0">
                <a:solidFill>
                  <a:schemeClr val="bg2"/>
                </a:solidFill>
                <a:effectLst/>
                <a:latin typeface="Roboto" panose="02000000000000000000" pitchFamily="2" charset="0"/>
              </a:rPr>
              <a:t>Satellite constellation for Phase I of </a:t>
            </a:r>
            <a:r>
              <a:rPr lang="en-AU" sz="1400" b="0" i="0" dirty="0" err="1">
                <a:solidFill>
                  <a:schemeClr val="bg2"/>
                </a:solidFill>
                <a:effectLst/>
                <a:latin typeface="Roboto" panose="02000000000000000000" pitchFamily="2" charset="0"/>
              </a:rPr>
              <a:t>Starlink</a:t>
            </a:r>
            <a:r>
              <a:rPr lang="en-AU" sz="1400" b="0" i="0" dirty="0">
                <a:solidFill>
                  <a:schemeClr val="bg2"/>
                </a:solidFill>
                <a:effectLst/>
                <a:latin typeface="Roboto" panose="02000000000000000000" pitchFamily="2" charset="0"/>
              </a:rPr>
              <a:t>.</a:t>
            </a:r>
          </a:p>
        </p:txBody>
      </p:sp>
    </p:spTree>
    <p:extLst>
      <p:ext uri="{BB962C8B-B14F-4D97-AF65-F5344CB8AC3E}">
        <p14:creationId xmlns:p14="http://schemas.microsoft.com/office/powerpoint/2010/main" val="1499839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158688-00BA-A6FA-515F-3BC79FF1D64D}"/>
              </a:ext>
            </a:extLst>
          </p:cNvPr>
          <p:cNvSpPr txBox="1"/>
          <p:nvPr/>
        </p:nvSpPr>
        <p:spPr>
          <a:xfrm>
            <a:off x="713087" y="1074509"/>
            <a:ext cx="4656082" cy="470898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rPr>
              <a:t>Learning Intention (2019 &amp; 2023 syllabus):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rPr>
              <a:t>Appreciate that development of satellite measurement techniques allows scientists to predict the direction and rate of plate movement. Consider how this has developed improved understandings of processes such as sea floor spreading and mantle convection. </a:t>
            </a:r>
          </a:p>
          <a:p>
            <a:pPr marR="0" lvl="0" algn="l" defTabSz="914400" rtl="0" eaLnBrk="1" fontAlgn="auto" latinLnBrk="0" hangingPunct="1">
              <a:lnSpc>
                <a:spcPct val="100000"/>
              </a:lnSpc>
              <a:spcBef>
                <a:spcPts val="0"/>
              </a:spcBef>
              <a:spcAft>
                <a:spcPts val="0"/>
              </a:spcAft>
              <a:buClrTx/>
              <a:buSzTx/>
              <a:tabLst/>
              <a:defRPr/>
            </a:pPr>
            <a:endParaRPr kumimoji="0" lang="en-US" sz="2000" b="0" i="0"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rPr>
              <a:t>Success Criteria: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rPr>
              <a:t>Complete Marine Education worksheet </a:t>
            </a:r>
            <a:r>
              <a:rPr kumimoji="0" lang="en-US" sz="2000" b="0" i="1"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rPr>
              <a:t>‘</a:t>
            </a:r>
            <a:r>
              <a:rPr lang="en-US" sz="2000" i="1" dirty="0">
                <a:solidFill>
                  <a:schemeClr val="bg1"/>
                </a:solidFill>
                <a:latin typeface="Arial Narrow" panose="020B0604020202020204" pitchFamily="34" charset="0"/>
                <a:cs typeface="Arial Narrow" panose="020B0604020202020204" pitchFamily="34" charset="0"/>
              </a:rPr>
              <a:t>Eyes Looking Down</a:t>
            </a:r>
            <a:r>
              <a:rPr kumimoji="0" lang="en-US" sz="2000" b="0" i="1"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endParaRPr>
          </a:p>
        </p:txBody>
      </p:sp>
      <p:pic>
        <p:nvPicPr>
          <p:cNvPr id="47106" name="Picture 2" descr="LCRD communicating down to Earth">
            <a:extLst>
              <a:ext uri="{FF2B5EF4-FFF2-40B4-BE49-F238E27FC236}">
                <a16:creationId xmlns:a16="http://schemas.microsoft.com/office/drawing/2014/main" id="{62073964-A1EC-FEFD-A2BE-0A0C07A33E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A3924E3-4FAC-9AC5-3943-591FB0BB50F4}"/>
              </a:ext>
            </a:extLst>
          </p:cNvPr>
          <p:cNvSpPr txBox="1"/>
          <p:nvPr/>
        </p:nvSpPr>
        <p:spPr>
          <a:xfrm>
            <a:off x="515003" y="1220283"/>
            <a:ext cx="4454563" cy="470898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rPr>
              <a:t>Learning Intention: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rPr>
              <a:t>Appreciate that development of satellite measurement techniques allows scientists to predict the direction and rate of plate movement. Consider how this has developed improved understandings of processes such as sea floor spreading and mantle convection. </a:t>
            </a:r>
          </a:p>
          <a:p>
            <a:pPr marR="0" lvl="0" algn="l" defTabSz="914400" rtl="0" eaLnBrk="1" fontAlgn="auto" latinLnBrk="0" hangingPunct="1">
              <a:lnSpc>
                <a:spcPct val="100000"/>
              </a:lnSpc>
              <a:spcBef>
                <a:spcPts val="0"/>
              </a:spcBef>
              <a:spcAft>
                <a:spcPts val="0"/>
              </a:spcAft>
              <a:buClrTx/>
              <a:buSzTx/>
              <a:tabLst/>
              <a:defRPr/>
            </a:pPr>
            <a:endParaRPr kumimoji="0" lang="en-US" sz="2000" b="0" i="0"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rPr>
              <a:t>Success Criteria: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rPr>
              <a:t>Complete Marine Education worksheet </a:t>
            </a:r>
            <a:r>
              <a:rPr kumimoji="0" lang="en-US" sz="2000" b="0" i="1"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rPr>
              <a:t>’10. </a:t>
            </a:r>
            <a:r>
              <a:rPr lang="en-US" sz="2000" i="1" dirty="0">
                <a:solidFill>
                  <a:schemeClr val="bg1"/>
                </a:solidFill>
                <a:latin typeface="Arial Narrow" panose="020B0604020202020204" pitchFamily="34" charset="0"/>
                <a:cs typeface="Arial Narrow" panose="020B0604020202020204" pitchFamily="34" charset="0"/>
              </a:rPr>
              <a:t>Eyes Looking Down</a:t>
            </a:r>
            <a:r>
              <a:rPr kumimoji="0" lang="en-US" sz="2000" b="0" i="1"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endParaRPr>
          </a:p>
        </p:txBody>
      </p:sp>
      <p:pic>
        <p:nvPicPr>
          <p:cNvPr id="5" name="Picture 4" descr="A close-up of a map&#10;&#10;Description automatically generated">
            <a:extLst>
              <a:ext uri="{FF2B5EF4-FFF2-40B4-BE49-F238E27FC236}">
                <a16:creationId xmlns:a16="http://schemas.microsoft.com/office/drawing/2014/main" id="{D7AD8BF2-9A00-0FB7-D711-2166DD5C814C}"/>
              </a:ext>
            </a:extLst>
          </p:cNvPr>
          <p:cNvPicPr>
            <a:picLocks noChangeAspect="1"/>
          </p:cNvPicPr>
          <p:nvPr/>
        </p:nvPicPr>
        <p:blipFill>
          <a:blip r:embed="rId4"/>
          <a:stretch>
            <a:fillRect/>
          </a:stretch>
        </p:blipFill>
        <p:spPr>
          <a:xfrm>
            <a:off x="7222436" y="457064"/>
            <a:ext cx="4454563" cy="5943870"/>
          </a:xfrm>
          <a:prstGeom prst="rect">
            <a:avLst/>
          </a:prstGeom>
        </p:spPr>
      </p:pic>
    </p:spTree>
    <p:extLst>
      <p:ext uri="{BB962C8B-B14F-4D97-AF65-F5344CB8AC3E}">
        <p14:creationId xmlns:p14="http://schemas.microsoft.com/office/powerpoint/2010/main" val="612626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757614-5B06-C8E9-93DC-DCD36B2B0ED7}"/>
              </a:ext>
            </a:extLst>
          </p:cNvPr>
          <p:cNvSpPr txBox="1"/>
          <p:nvPr/>
        </p:nvSpPr>
        <p:spPr>
          <a:xfrm>
            <a:off x="2717800" y="2029480"/>
            <a:ext cx="6096000" cy="2246769"/>
          </a:xfrm>
          <a:prstGeom prst="rect">
            <a:avLst/>
          </a:prstGeom>
          <a:noFill/>
        </p:spPr>
        <p:txBody>
          <a:bodyPr wrap="square">
            <a:spAutoFit/>
          </a:bodyPr>
          <a:lstStyle/>
          <a:p>
            <a:pPr algn="ctr"/>
            <a:r>
              <a:rPr lang="en-US" sz="2800" u="sng" dirty="0">
                <a:solidFill>
                  <a:schemeClr val="bg1"/>
                </a:solidFill>
              </a:rPr>
              <a:t>Activity: </a:t>
            </a:r>
          </a:p>
          <a:p>
            <a:pPr algn="ctr"/>
            <a:r>
              <a:rPr lang="en-US" sz="2800" dirty="0">
                <a:solidFill>
                  <a:schemeClr val="bg1"/>
                </a:solidFill>
              </a:rPr>
              <a:t>Find the latitude and longitude coordinates for where you are now</a:t>
            </a:r>
          </a:p>
          <a:p>
            <a:pPr algn="ctr"/>
            <a:endParaRPr lang="en-US" sz="2800" dirty="0">
              <a:solidFill>
                <a:schemeClr val="bg1"/>
              </a:solidFill>
            </a:endParaRPr>
          </a:p>
          <a:p>
            <a:pPr algn="ctr"/>
            <a:r>
              <a:rPr lang="en-US" sz="2800" dirty="0">
                <a:solidFill>
                  <a:schemeClr val="bg1"/>
                </a:solidFill>
              </a:rPr>
              <a:t>https://</a:t>
            </a:r>
            <a:r>
              <a:rPr lang="en-US" sz="2800" dirty="0" err="1">
                <a:solidFill>
                  <a:schemeClr val="bg1"/>
                </a:solidFill>
              </a:rPr>
              <a:t>www.latlong.net</a:t>
            </a:r>
            <a:r>
              <a:rPr lang="en-US" sz="2800" dirty="0">
                <a:solidFill>
                  <a:schemeClr val="bg1"/>
                </a:solidFill>
              </a:rPr>
              <a:t>/</a:t>
            </a:r>
          </a:p>
        </p:txBody>
      </p:sp>
    </p:spTree>
    <p:extLst>
      <p:ext uri="{BB962C8B-B14F-4D97-AF65-F5344CB8AC3E}">
        <p14:creationId xmlns:p14="http://schemas.microsoft.com/office/powerpoint/2010/main" val="2815422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Scientists create their own GPS by spying on internet satellites | Science  | AAAS">
            <a:extLst>
              <a:ext uri="{FF2B5EF4-FFF2-40B4-BE49-F238E27FC236}">
                <a16:creationId xmlns:a16="http://schemas.microsoft.com/office/drawing/2014/main" id="{C65317ED-6D3C-063B-2700-08F212D6627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Effect>
                      <a14:saturation sat="0"/>
                    </a14:imgEffect>
                  </a14:imgLayer>
                </a14:imgProps>
              </a:ext>
              <a:ext uri="{28A0092B-C50C-407E-A947-70E740481C1C}">
                <a14:useLocalDpi xmlns:a14="http://schemas.microsoft.com/office/drawing/2010/main" val="0"/>
              </a:ext>
            </a:extLst>
          </a:blip>
          <a:srcRect r="14975"/>
          <a:stretch/>
        </p:blipFill>
        <p:spPr bwMode="auto">
          <a:xfrm>
            <a:off x="0" y="122962"/>
            <a:ext cx="8661862" cy="673503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B2095E0-143C-2578-B477-FFA6EB38E87A}"/>
              </a:ext>
            </a:extLst>
          </p:cNvPr>
          <p:cNvSpPr txBox="1"/>
          <p:nvPr/>
        </p:nvSpPr>
        <p:spPr>
          <a:xfrm>
            <a:off x="9091354" y="364475"/>
            <a:ext cx="2745970" cy="6129050"/>
          </a:xfrm>
          <a:prstGeom prst="rect">
            <a:avLst/>
          </a:prstGeom>
          <a:noFill/>
        </p:spPr>
        <p:txBody>
          <a:bodyPr wrap="square">
            <a:spAutoFit/>
          </a:bodyPr>
          <a:lstStyle/>
          <a:p>
            <a:pPr algn="ctr">
              <a:lnSpc>
                <a:spcPct val="150000"/>
              </a:lnSpc>
            </a:pPr>
            <a:r>
              <a:rPr lang="en-AU" sz="2400" dirty="0">
                <a:solidFill>
                  <a:schemeClr val="bg1"/>
                </a:solidFill>
                <a:effectLst/>
                <a:latin typeface="+mj-lt"/>
              </a:rPr>
              <a:t>Developed by the military for tracking subs and launching nuclear weapons, GPS is a network of satellites, equipped with an atomic clock, a computer, and a radio, orbiting Earth approximately every 12 hours. </a:t>
            </a:r>
            <a:endParaRPr lang="en-US" sz="2400" dirty="0">
              <a:solidFill>
                <a:schemeClr val="bg1"/>
              </a:solidFill>
              <a:latin typeface="+mj-lt"/>
            </a:endParaRPr>
          </a:p>
        </p:txBody>
      </p:sp>
    </p:spTree>
    <p:extLst>
      <p:ext uri="{BB962C8B-B14F-4D97-AF65-F5344CB8AC3E}">
        <p14:creationId xmlns:p14="http://schemas.microsoft.com/office/powerpoint/2010/main" val="4131844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9D755F-1EAB-F8D0-A85D-DFA7484E5F2B}"/>
              </a:ext>
            </a:extLst>
          </p:cNvPr>
          <p:cNvSpPr txBox="1"/>
          <p:nvPr/>
        </p:nvSpPr>
        <p:spPr>
          <a:xfrm>
            <a:off x="7320604" y="1472470"/>
            <a:ext cx="3125723" cy="3913059"/>
          </a:xfrm>
          <a:prstGeom prst="rect">
            <a:avLst/>
          </a:prstGeom>
          <a:noFill/>
        </p:spPr>
        <p:txBody>
          <a:bodyPr wrap="square">
            <a:spAutoFit/>
          </a:bodyPr>
          <a:lstStyle/>
          <a:p>
            <a:pPr algn="ctr">
              <a:lnSpc>
                <a:spcPct val="150000"/>
              </a:lnSpc>
            </a:pPr>
            <a:r>
              <a:rPr lang="en-AU" sz="2400" dirty="0">
                <a:solidFill>
                  <a:schemeClr val="bg1"/>
                </a:solidFill>
                <a:latin typeface="+mj-lt"/>
              </a:rPr>
              <a:t>Geodesy is the science of  accurately measuring and understanding the Earth's geometric shape, orientation in space, and gravity field.</a:t>
            </a:r>
          </a:p>
        </p:txBody>
      </p:sp>
      <p:pic>
        <p:nvPicPr>
          <p:cNvPr id="3" name="Picture 2" descr="Geodesy | Geoscience Australia">
            <a:extLst>
              <a:ext uri="{FF2B5EF4-FFF2-40B4-BE49-F238E27FC236}">
                <a16:creationId xmlns:a16="http://schemas.microsoft.com/office/drawing/2014/main" id="{350239E9-C267-969C-3A14-6BB5758BA7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749" r="47387"/>
          <a:stretch/>
        </p:blipFill>
        <p:spPr bwMode="auto">
          <a:xfrm>
            <a:off x="0" y="0"/>
            <a:ext cx="534785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8067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538E89-BC02-0731-8468-8E3F62EC29E3}"/>
              </a:ext>
            </a:extLst>
          </p:cNvPr>
          <p:cNvSpPr txBox="1"/>
          <p:nvPr/>
        </p:nvSpPr>
        <p:spPr>
          <a:xfrm>
            <a:off x="3045229" y="6407330"/>
            <a:ext cx="6101542" cy="369332"/>
          </a:xfrm>
          <a:prstGeom prst="rect">
            <a:avLst/>
          </a:prstGeom>
          <a:noFill/>
        </p:spPr>
        <p:txBody>
          <a:bodyPr wrap="square">
            <a:spAutoFit/>
          </a:bodyPr>
          <a:lstStyle/>
          <a:p>
            <a:pPr algn="ctr"/>
            <a:r>
              <a:rPr lang="en-US" dirty="0">
                <a:solidFill>
                  <a:schemeClr val="bg1"/>
                </a:solidFill>
              </a:rPr>
              <a:t>https://</a:t>
            </a:r>
            <a:r>
              <a:rPr lang="en-US" dirty="0" err="1">
                <a:solidFill>
                  <a:schemeClr val="bg1"/>
                </a:solidFill>
              </a:rPr>
              <a:t>www.youtube.com</a:t>
            </a:r>
            <a:r>
              <a:rPr lang="en-US" dirty="0">
                <a:solidFill>
                  <a:schemeClr val="bg1"/>
                </a:solidFill>
              </a:rPr>
              <a:t>/</a:t>
            </a:r>
            <a:r>
              <a:rPr lang="en-US" dirty="0" err="1">
                <a:solidFill>
                  <a:schemeClr val="bg1"/>
                </a:solidFill>
              </a:rPr>
              <a:t>watch?v</a:t>
            </a:r>
            <a:r>
              <a:rPr lang="en-US" dirty="0">
                <a:solidFill>
                  <a:schemeClr val="bg1"/>
                </a:solidFill>
              </a:rPr>
              <a:t>=_Cj1vgmXr5M&amp;t=3s</a:t>
            </a:r>
          </a:p>
        </p:txBody>
      </p:sp>
      <p:pic>
        <p:nvPicPr>
          <p:cNvPr id="4" name="Online Media 3" descr="NASA | Looking Down a Well: A Brief History of Geodesy">
            <a:hlinkClick r:id="" action="ppaction://media"/>
            <a:extLst>
              <a:ext uri="{FF2B5EF4-FFF2-40B4-BE49-F238E27FC236}">
                <a16:creationId xmlns:a16="http://schemas.microsoft.com/office/drawing/2014/main" id="{50970B79-1558-08F1-A8FD-26C20E0BE8A6}"/>
              </a:ext>
            </a:extLst>
          </p:cNvPr>
          <p:cNvPicPr>
            <a:picLocks noRot="1" noChangeAspect="1"/>
          </p:cNvPicPr>
          <p:nvPr>
            <a:videoFile r:link="rId1"/>
          </p:nvPr>
        </p:nvPicPr>
        <p:blipFill>
          <a:blip r:embed="rId4"/>
          <a:stretch>
            <a:fillRect/>
          </a:stretch>
        </p:blipFill>
        <p:spPr>
          <a:xfrm>
            <a:off x="720436" y="258734"/>
            <a:ext cx="10986655" cy="6207459"/>
          </a:xfrm>
          <a:prstGeom prst="rect">
            <a:avLst/>
          </a:prstGeom>
        </p:spPr>
      </p:pic>
    </p:spTree>
    <p:extLst>
      <p:ext uri="{BB962C8B-B14F-4D97-AF65-F5344CB8AC3E}">
        <p14:creationId xmlns:p14="http://schemas.microsoft.com/office/powerpoint/2010/main" val="2938659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9D755F-1EAB-F8D0-A85D-DFA7484E5F2B}"/>
              </a:ext>
            </a:extLst>
          </p:cNvPr>
          <p:cNvSpPr txBox="1"/>
          <p:nvPr/>
        </p:nvSpPr>
        <p:spPr>
          <a:xfrm>
            <a:off x="482023" y="848923"/>
            <a:ext cx="3115886" cy="5575052"/>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AU" sz="2400" b="0" i="0" u="none" strike="noStrike" kern="1200" cap="none" spc="0" normalizeH="0" baseline="0" noProof="0" dirty="0">
                <a:ln>
                  <a:noFill/>
                </a:ln>
                <a:solidFill>
                  <a:prstClr val="white"/>
                </a:solidFill>
                <a:effectLst/>
                <a:uLnTx/>
                <a:uFillTx/>
                <a:latin typeface="Calibri Light" panose="020F0302020204030204"/>
                <a:ea typeface="+mn-ea"/>
                <a:cs typeface="+mn-cs"/>
              </a:rPr>
              <a:t>We often think of the Earth as a sphere. </a:t>
            </a:r>
          </a:p>
          <a:p>
            <a:pPr marL="0" marR="0" lvl="0" indent="0" algn="ctr" defTabSz="914400" rtl="0" eaLnBrk="1" fontAlgn="auto" latinLnBrk="0" hangingPunct="1">
              <a:lnSpc>
                <a:spcPct val="150000"/>
              </a:lnSpc>
              <a:spcBef>
                <a:spcPts val="0"/>
              </a:spcBef>
              <a:spcAft>
                <a:spcPts val="0"/>
              </a:spcAft>
              <a:buClrTx/>
              <a:buSzTx/>
              <a:buFontTx/>
              <a:buNone/>
              <a:tabLst/>
              <a:defRPr/>
            </a:pPr>
            <a:endParaRPr lang="en-AU" sz="2400" dirty="0">
              <a:solidFill>
                <a:prstClr val="white"/>
              </a:solidFill>
              <a:latin typeface="Calibri Light" panose="020F0302020204030204"/>
            </a:endParaRPr>
          </a:p>
          <a:p>
            <a:pPr algn="ctr">
              <a:lnSpc>
                <a:spcPct val="150000"/>
              </a:lnSpc>
            </a:pPr>
            <a:r>
              <a:rPr kumimoji="0" lang="en-AU" sz="2400" b="0" i="0" u="none" strike="noStrike" kern="1200" cap="none" spc="0" normalizeH="0" baseline="0" noProof="0" dirty="0">
                <a:ln>
                  <a:noFill/>
                </a:ln>
                <a:solidFill>
                  <a:prstClr val="white"/>
                </a:solidFill>
                <a:effectLst/>
                <a:uLnTx/>
                <a:uFillTx/>
                <a:latin typeface="Calibri Light" panose="020F0302020204030204"/>
                <a:ea typeface="+mn-ea"/>
                <a:cs typeface="+mn-cs"/>
              </a:rPr>
              <a:t>But our planet is actually </a:t>
            </a:r>
            <a:r>
              <a:rPr lang="en-AU" sz="2400" dirty="0">
                <a:solidFill>
                  <a:prstClr val="white"/>
                </a:solidFill>
                <a:latin typeface="Calibri Light" panose="020F0302020204030204"/>
              </a:rPr>
              <a:t>a little squashed at the equator.</a:t>
            </a:r>
          </a:p>
          <a:p>
            <a:pPr algn="ctr">
              <a:lnSpc>
                <a:spcPct val="150000"/>
              </a:lnSpc>
            </a:pPr>
            <a:endParaRPr lang="en-AU" sz="2400" dirty="0">
              <a:solidFill>
                <a:prstClr val="white"/>
              </a:solidFill>
              <a:latin typeface="Calibri Light" panose="020F0302020204030204"/>
            </a:endParaRPr>
          </a:p>
          <a:p>
            <a:pPr algn="ctr">
              <a:lnSpc>
                <a:spcPct val="150000"/>
              </a:lnSpc>
            </a:pPr>
            <a:r>
              <a:rPr lang="en-AU" sz="2400" dirty="0">
                <a:solidFill>
                  <a:prstClr val="white"/>
                </a:solidFill>
                <a:latin typeface="Calibri Light" panose="020F0302020204030204"/>
              </a:rPr>
              <a:t>It is </a:t>
            </a:r>
            <a:r>
              <a:rPr lang="en-AU" sz="2400" i="1" dirty="0">
                <a:solidFill>
                  <a:prstClr val="white"/>
                </a:solidFill>
                <a:latin typeface="Calibri Light" panose="020F0302020204030204"/>
              </a:rPr>
              <a:t>“ellipsoid”</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AU" sz="2400" b="0" i="0" u="none" strike="noStrike" kern="1200" cap="none" spc="0" normalizeH="0" baseline="0" noProof="0" dirty="0">
                <a:ln>
                  <a:noFill/>
                </a:ln>
                <a:solidFill>
                  <a:prstClr val="white"/>
                </a:solidFill>
                <a:effectLst/>
                <a:uLnTx/>
                <a:uFillTx/>
                <a:latin typeface="Calibri Light" panose="020F0302020204030204"/>
                <a:ea typeface="+mn-ea"/>
                <a:cs typeface="+mn-cs"/>
              </a:rPr>
              <a:t> </a:t>
            </a:r>
          </a:p>
        </p:txBody>
      </p:sp>
      <p:pic>
        <p:nvPicPr>
          <p:cNvPr id="3" name="Picture 2" descr="Why does the Earth have to be flat or spherical? What if the truth is  somewhere in the middle? Couldn't its shape change based on perspective? -  Quora">
            <a:extLst>
              <a:ext uri="{FF2B5EF4-FFF2-40B4-BE49-F238E27FC236}">
                <a16:creationId xmlns:a16="http://schemas.microsoft.com/office/drawing/2014/main" id="{92BD25FE-62B4-3654-A211-DDBA06D61A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0677" y="332509"/>
            <a:ext cx="70993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297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9D755F-1EAB-F8D0-A85D-DFA7484E5F2B}"/>
              </a:ext>
            </a:extLst>
          </p:cNvPr>
          <p:cNvSpPr txBox="1"/>
          <p:nvPr/>
        </p:nvSpPr>
        <p:spPr>
          <a:xfrm>
            <a:off x="482023" y="1624778"/>
            <a:ext cx="3115886" cy="1697068"/>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lang="en-AU" sz="2400" dirty="0">
              <a:solidFill>
                <a:prstClr val="white"/>
              </a:solidFill>
              <a:latin typeface="Calibri Light" panose="020F0302020204030204"/>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AU" sz="2400" b="0" i="0" u="none" strike="noStrike" kern="1200" cap="none" spc="0" normalizeH="0" baseline="0" noProof="0" dirty="0">
                <a:ln>
                  <a:noFill/>
                </a:ln>
                <a:solidFill>
                  <a:prstClr val="white"/>
                </a:solidFill>
                <a:effectLst/>
                <a:uLnTx/>
                <a:uFillTx/>
                <a:latin typeface="Calibri Light" panose="020F0302020204030204"/>
                <a:ea typeface="+mn-ea"/>
                <a:cs typeface="+mn-cs"/>
              </a:rPr>
              <a:t>Our planet is also very bumpy and irregular</a:t>
            </a:r>
          </a:p>
        </p:txBody>
      </p:sp>
      <p:pic>
        <p:nvPicPr>
          <p:cNvPr id="5124" name="Picture 4" descr="undefined">
            <a:extLst>
              <a:ext uri="{FF2B5EF4-FFF2-40B4-BE49-F238E27FC236}">
                <a16:creationId xmlns:a16="http://schemas.microsoft.com/office/drawing/2014/main" id="{6B77CC9A-0DE4-B580-C622-16973E950CD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22" t="14319" r="14453" b="5175"/>
          <a:stretch/>
        </p:blipFill>
        <p:spPr bwMode="auto">
          <a:xfrm>
            <a:off x="5292154" y="511225"/>
            <a:ext cx="6417823" cy="5563107"/>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135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9D755F-1EAB-F8D0-A85D-DFA7484E5F2B}"/>
              </a:ext>
            </a:extLst>
          </p:cNvPr>
          <p:cNvSpPr txBox="1"/>
          <p:nvPr/>
        </p:nvSpPr>
        <p:spPr>
          <a:xfrm>
            <a:off x="9418184" y="1292729"/>
            <a:ext cx="2385890" cy="3913059"/>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AU" sz="2400" b="0" i="0" u="none" strike="noStrike" kern="1200" cap="none" spc="0" normalizeH="0" baseline="0" noProof="0" dirty="0">
              <a:ln>
                <a:noFill/>
              </a:ln>
              <a:solidFill>
                <a:prstClr val="white"/>
              </a:solidFill>
              <a:effectLst/>
              <a:uLnTx/>
              <a:uFillTx/>
              <a:latin typeface="Calibri Light" panose="020F0302020204030204"/>
              <a:ea typeface="+mn-ea"/>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lang="en-AU" sz="2400" dirty="0">
                <a:solidFill>
                  <a:prstClr val="white"/>
                </a:solidFill>
                <a:latin typeface="Calibri Light" panose="020F0302020204030204"/>
              </a:rPr>
              <a:t>Because the Earth is</a:t>
            </a:r>
            <a:r>
              <a:rPr kumimoji="0" lang="en-AU" sz="2400" b="0" i="0" u="none" strike="noStrike" kern="1200" cap="none" spc="0" normalizeH="0" baseline="0" noProof="0" dirty="0">
                <a:ln>
                  <a:noFill/>
                </a:ln>
                <a:solidFill>
                  <a:prstClr val="white"/>
                </a:solidFill>
                <a:effectLst/>
                <a:uLnTx/>
                <a:uFillTx/>
                <a:latin typeface="Calibri Light" panose="020F0302020204030204"/>
                <a:ea typeface="+mn-ea"/>
                <a:cs typeface="+mn-cs"/>
              </a:rPr>
              <a:t> </a:t>
            </a:r>
            <a:r>
              <a:rPr kumimoji="0" lang="en-AU" sz="2400" b="0" i="1" u="none" strike="noStrike" kern="1200" cap="none" spc="0" normalizeH="0" baseline="0" noProof="0" dirty="0">
                <a:ln>
                  <a:noFill/>
                </a:ln>
                <a:solidFill>
                  <a:prstClr val="white"/>
                </a:solidFill>
                <a:effectLst/>
                <a:uLnTx/>
                <a:uFillTx/>
                <a:latin typeface="Calibri Light" panose="020F0302020204030204"/>
                <a:ea typeface="+mn-ea"/>
                <a:cs typeface="+mn-cs"/>
              </a:rPr>
              <a:t>bumpy </a:t>
            </a:r>
            <a:r>
              <a:rPr kumimoji="0" lang="en-AU" sz="2400" b="0" u="none" strike="noStrike" kern="1200" cap="none" spc="0" normalizeH="0" baseline="0" noProof="0" dirty="0">
                <a:ln>
                  <a:noFill/>
                </a:ln>
                <a:solidFill>
                  <a:prstClr val="white"/>
                </a:solidFill>
                <a:effectLst/>
                <a:uLnTx/>
                <a:uFillTx/>
                <a:latin typeface="Calibri Light" panose="020F0302020204030204"/>
                <a:ea typeface="+mn-ea"/>
                <a:cs typeface="+mn-cs"/>
              </a:rPr>
              <a:t>and</a:t>
            </a:r>
            <a:r>
              <a:rPr kumimoji="0" lang="en-AU" sz="2400" b="0" i="1" u="none" strike="noStrike" kern="1200" cap="none" spc="0" normalizeH="0" baseline="0" noProof="0" dirty="0">
                <a:ln>
                  <a:noFill/>
                </a:ln>
                <a:solidFill>
                  <a:prstClr val="white"/>
                </a:solidFill>
                <a:effectLst/>
                <a:uLnTx/>
                <a:uFillTx/>
                <a:latin typeface="Calibri Light" panose="020F0302020204030204"/>
                <a:ea typeface="+mn-ea"/>
                <a:cs typeface="+mn-cs"/>
              </a:rPr>
              <a:t> irregular,</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AU" sz="2400" b="0" u="none" strike="noStrike" kern="1200" cap="none" spc="0" normalizeH="0" baseline="0" noProof="0" dirty="0">
                <a:ln>
                  <a:noFill/>
                </a:ln>
                <a:solidFill>
                  <a:prstClr val="white"/>
                </a:solidFill>
                <a:effectLst/>
                <a:uLnTx/>
                <a:uFillTx/>
                <a:latin typeface="Calibri Light" panose="020F0302020204030204"/>
                <a:ea typeface="+mn-ea"/>
                <a:cs typeface="+mn-cs"/>
              </a:rPr>
              <a:t>Earth’s </a:t>
            </a:r>
            <a:r>
              <a:rPr lang="en-AU" sz="2400" dirty="0">
                <a:solidFill>
                  <a:prstClr val="white"/>
                </a:solidFill>
                <a:latin typeface="Calibri Light" panose="020F0302020204030204"/>
              </a:rPr>
              <a:t>gravity </a:t>
            </a:r>
            <a:r>
              <a:rPr kumimoji="0" lang="en-AU" sz="2400" b="0" i="0" u="none" strike="noStrike" kern="1200" cap="none" spc="0" normalizeH="0" baseline="0" noProof="0" dirty="0">
                <a:ln>
                  <a:noFill/>
                </a:ln>
                <a:solidFill>
                  <a:prstClr val="white"/>
                </a:solidFill>
                <a:effectLst/>
                <a:uLnTx/>
                <a:uFillTx/>
                <a:latin typeface="Calibri Light" panose="020F0302020204030204"/>
                <a:ea typeface="+mn-ea"/>
                <a:cs typeface="+mn-cs"/>
              </a:rPr>
              <a:t>is also bumpy and irregular.</a:t>
            </a:r>
            <a:endParaRPr kumimoji="0" lang="en-AU" sz="2400" b="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pic>
        <p:nvPicPr>
          <p:cNvPr id="7170" name="Picture 2" descr="Photos of the Himalayas From Space">
            <a:extLst>
              <a:ext uri="{FF2B5EF4-FFF2-40B4-BE49-F238E27FC236}">
                <a16:creationId xmlns:a16="http://schemas.microsoft.com/office/drawing/2014/main" id="{933DAB2F-6BEF-62C9-96C1-55122BC76FB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306"/>
          <a:stretch/>
        </p:blipFill>
        <p:spPr bwMode="auto">
          <a:xfrm>
            <a:off x="0" y="0"/>
            <a:ext cx="893618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740984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3399</TotalTime>
  <Words>1137</Words>
  <Application>Microsoft Macintosh PowerPoint</Application>
  <PresentationFormat>Widescreen</PresentationFormat>
  <Paragraphs>120</Paragraphs>
  <Slides>23</Slides>
  <Notes>18</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Arial Narrow</vt:lpstr>
      <vt:lpstr>Calibri</vt:lpstr>
      <vt:lpstr>Calibri Light</vt:lpstr>
      <vt:lpstr>Georgia</vt:lpstr>
      <vt:lpstr>Roboto</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Gail Riches</dc:creator>
  <cp:lastModifiedBy>Gail Riches</cp:lastModifiedBy>
  <cp:revision>499</cp:revision>
  <dcterms:created xsi:type="dcterms:W3CDTF">2023-09-23T08:38:28Z</dcterms:created>
  <dcterms:modified xsi:type="dcterms:W3CDTF">2024-04-10T02:27:21Z</dcterms:modified>
</cp:coreProperties>
</file>