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50" r:id="rId2"/>
    <p:sldId id="332" r:id="rId3"/>
    <p:sldId id="321" r:id="rId4"/>
    <p:sldId id="337" r:id="rId5"/>
    <p:sldId id="340" r:id="rId6"/>
    <p:sldId id="338" r:id="rId7"/>
    <p:sldId id="320" r:id="rId8"/>
    <p:sldId id="313" r:id="rId9"/>
    <p:sldId id="314" r:id="rId10"/>
    <p:sldId id="316" r:id="rId11"/>
    <p:sldId id="319" r:id="rId12"/>
    <p:sldId id="322" r:id="rId13"/>
    <p:sldId id="326" r:id="rId14"/>
    <p:sldId id="333" r:id="rId15"/>
    <p:sldId id="329" r:id="rId16"/>
    <p:sldId id="325" r:id="rId17"/>
    <p:sldId id="324" r:id="rId18"/>
    <p:sldId id="356" r:id="rId19"/>
    <p:sldId id="327" r:id="rId20"/>
    <p:sldId id="330" r:id="rId21"/>
    <p:sldId id="331" r:id="rId22"/>
    <p:sldId id="317" r:id="rId23"/>
    <p:sldId id="339" r:id="rId24"/>
    <p:sldId id="312" r:id="rId25"/>
    <p:sldId id="308" r:id="rId26"/>
    <p:sldId id="309" r:id="rId27"/>
    <p:sldId id="310" r:id="rId28"/>
    <p:sldId id="354" r:id="rId29"/>
    <p:sldId id="318" r:id="rId30"/>
    <p:sldId id="342" r:id="rId31"/>
    <p:sldId id="344" r:id="rId32"/>
    <p:sldId id="328" r:id="rId33"/>
    <p:sldId id="355" r:id="rId34"/>
    <p:sldId id="341" r:id="rId35"/>
    <p:sldId id="343" r:id="rId36"/>
    <p:sldId id="345" r:id="rId37"/>
    <p:sldId id="346" r:id="rId38"/>
    <p:sldId id="305" r:id="rId39"/>
    <p:sldId id="306" r:id="rId40"/>
    <p:sldId id="307" r:id="rId41"/>
    <p:sldId id="347" r:id="rId42"/>
    <p:sldId id="335" r:id="rId43"/>
    <p:sldId id="348" r:id="rId44"/>
    <p:sldId id="352" r:id="rId45"/>
    <p:sldId id="351" r:id="rId46"/>
    <p:sldId id="353" r:id="rId47"/>
    <p:sldId id="358" r:id="rId48"/>
    <p:sldId id="35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0"/>
    <p:restoredTop sz="91520"/>
  </p:normalViewPr>
  <p:slideViewPr>
    <p:cSldViewPr snapToGrid="0">
      <p:cViewPr varScale="1">
        <p:scale>
          <a:sx n="90" d="100"/>
          <a:sy n="90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sketchfab.com</a:t>
            </a:r>
            <a:r>
              <a:rPr lang="en-US" dirty="0"/>
              <a:t>/blogs/community/underwater-imaging-for-coral-reef-3d-mapping/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93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BOvrNXGJhTA&amp;t</a:t>
            </a:r>
            <a:r>
              <a:rPr lang="en-US" dirty="0"/>
              <a:t>=23s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16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www.nature.com</a:t>
            </a:r>
            <a:r>
              <a:rPr lang="en-US" dirty="0"/>
              <a:t>/articles/s41597-021-00958-z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Paper Title: </a:t>
            </a:r>
            <a:r>
              <a:rPr lang="en-AU" b="1" i="0" dirty="0">
                <a:solidFill>
                  <a:srgbClr val="222222"/>
                </a:solidFill>
                <a:effectLst/>
                <a:latin typeface="-apple-system"/>
              </a:rPr>
              <a:t>Reef Cover, a coral reef classification for global habitat mapping from remote sensing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4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www.yellowscan.com</a:t>
            </a:r>
            <a:r>
              <a:rPr lang="en-US" dirty="0"/>
              <a:t>/knowledge/lidar-drone/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dronebelow.com</a:t>
            </a:r>
            <a:r>
              <a:rPr lang="en-US" dirty="0"/>
              <a:t>/2018/06/12/what-is-lidar-and-why-is-it-important-for-drones/</a:t>
            </a:r>
          </a:p>
          <a:p>
            <a:r>
              <a:rPr lang="en-US" dirty="0"/>
              <a:t>Video with more information: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=6K36y-I2i0g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64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www.yellowscan.com</a:t>
            </a:r>
            <a:r>
              <a:rPr lang="en-US" dirty="0"/>
              <a:t>/knowledge/lidar-drone/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www.spacequip.eu</a:t>
            </a:r>
            <a:r>
              <a:rPr lang="en-US" dirty="0"/>
              <a:t>/2022/03/30/german-enmap-satellite-ready-for-launch-environmental-data-for-researchers-worldwide/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32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=TJ-3IglKbZ4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9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www.ncei.noaa.gov</a:t>
            </a:r>
            <a:r>
              <a:rPr lang="en-US" dirty="0"/>
              <a:t>/maps/deep-sea-corals/</a:t>
            </a:r>
            <a:r>
              <a:rPr lang="en-US" dirty="0" err="1"/>
              <a:t>mapSites.htm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0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www.reef.support</a:t>
            </a:r>
            <a:r>
              <a:rPr lang="en-US" dirty="0"/>
              <a:t>/tools/3d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8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=sE5bcnPaSLk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3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arstechnica.com</a:t>
            </a:r>
            <a:r>
              <a:rPr lang="en-US" dirty="0"/>
              <a:t>/science/2020/04/great-barrier-reef-survey-what-we-saw-was-an-utter-tragedy/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05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=fwwDWln7Ivk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2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coralreefwatch.noaa.gov</a:t>
            </a:r>
            <a:r>
              <a:rPr lang="en-US" dirty="0"/>
              <a:t>/product/5km/index_5km_baa-max-7d.php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10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sketchfab.com</a:t>
            </a:r>
            <a:r>
              <a:rPr lang="en-US" dirty="0"/>
              <a:t>/blogs/community/underwater-imaging-for-coral-reef-3d-mapping/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02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sanctuaries.noaa.gov</a:t>
            </a:r>
            <a:r>
              <a:rPr lang="en-US" dirty="0"/>
              <a:t>/news/jun16/how-is-coral-bleaching-affecting-</a:t>
            </a:r>
            <a:r>
              <a:rPr lang="en-US" dirty="0" err="1"/>
              <a:t>sanctuaries.html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flightsim</a:t>
            </a:r>
            <a:r>
              <a:rPr lang="en-US" dirty="0"/>
              <a:t>/comments/h8om3d/i_think_the_future_of_mfs2020_scenery_is_lidar/?</a:t>
            </a:r>
            <a:r>
              <a:rPr lang="en-US" dirty="0" err="1"/>
              <a:t>rdt</a:t>
            </a:r>
            <a:r>
              <a:rPr lang="en-US" dirty="0"/>
              <a:t>=65531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oceanservice.noaa.gov</a:t>
            </a:r>
            <a:r>
              <a:rPr lang="en-US" dirty="0"/>
              <a:t>/facts/</a:t>
            </a:r>
            <a:r>
              <a:rPr lang="en-US" dirty="0" err="1"/>
              <a:t>lidar.html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6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gogeomatics.ca</a:t>
            </a:r>
            <a:r>
              <a:rPr lang="en-US" dirty="0"/>
              <a:t>/a-japanese-perspective-lidar-forest-data-for-resource-analysis-in-japan/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42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www.geographyrealm.com</a:t>
            </a:r>
            <a:r>
              <a:rPr lang="en-US" dirty="0"/>
              <a:t>/lidar/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2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www.deepreef.org</a:t>
            </a:r>
            <a:r>
              <a:rPr lang="en-US" dirty="0"/>
              <a:t>/2009/10/01/lidar/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7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=5Knp_mg5Cw0&amp;t=2s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E5bcnPaSLk?feature=oembed" TargetMode="Externa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water Imaging for Coral Reef 3D Mapping - Sketchfab Community Blog -  Sketchfab Community Blog">
            <a:extLst>
              <a:ext uri="{FF2B5EF4-FFF2-40B4-BE49-F238E27FC236}">
                <a16:creationId xmlns:a16="http://schemas.microsoft.com/office/drawing/2014/main" id="{599846D8-4623-386F-11CA-FFD15464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3C6A1-AE58-51C0-9B8F-B7D0B7D44A5C}"/>
              </a:ext>
            </a:extLst>
          </p:cNvPr>
          <p:cNvSpPr txBox="1"/>
          <p:nvPr/>
        </p:nvSpPr>
        <p:spPr>
          <a:xfrm>
            <a:off x="480448" y="234316"/>
            <a:ext cx="64016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Analyse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evidence from longitudinal studies showing changes that occur in marine environments, e.g. satellite imagery, aerial photography, field research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’11.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Information in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Imagery’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8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Japanese Perspective: LiDAR forest data for resource analysis in Japan –  GoGeomatics">
            <a:extLst>
              <a:ext uri="{FF2B5EF4-FFF2-40B4-BE49-F238E27FC236}">
                <a16:creationId xmlns:a16="http://schemas.microsoft.com/office/drawing/2014/main" id="{E993516E-8E18-2306-CAFE-60BA7957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528"/>
            <a:ext cx="12192000" cy="69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C9767D-12D3-EAB5-7D12-AEBECDDC2CFC}"/>
              </a:ext>
            </a:extLst>
          </p:cNvPr>
          <p:cNvSpPr txBox="1"/>
          <p:nvPr/>
        </p:nvSpPr>
        <p:spPr>
          <a:xfrm>
            <a:off x="9641305" y="5919537"/>
            <a:ext cx="210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LIDAR forest data</a:t>
            </a:r>
          </a:p>
        </p:txBody>
      </p:sp>
    </p:spTree>
    <p:extLst>
      <p:ext uri="{BB962C8B-B14F-4D97-AF65-F5344CB8AC3E}">
        <p14:creationId xmlns:p14="http://schemas.microsoft.com/office/powerpoint/2010/main" val="222184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iDAR: Light Detection And Ranging - Geography Realm">
            <a:extLst>
              <a:ext uri="{FF2B5EF4-FFF2-40B4-BE49-F238E27FC236}">
                <a16:creationId xmlns:a16="http://schemas.microsoft.com/office/drawing/2014/main" id="{D8C2E0E9-A59A-26AE-532C-CDD260B3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37" y="25079"/>
            <a:ext cx="11823031" cy="68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9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 flying over water&#10;&#10;Description automatically generated">
            <a:extLst>
              <a:ext uri="{FF2B5EF4-FFF2-40B4-BE49-F238E27FC236}">
                <a16:creationId xmlns:a16="http://schemas.microsoft.com/office/drawing/2014/main" id="{F2F4504F-B8A1-4046-7CD6-4F393048F4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63" y="21417"/>
            <a:ext cx="9272337" cy="6836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4162F-3E42-6B8A-AABF-12F13EBAE660}"/>
              </a:ext>
            </a:extLst>
          </p:cNvPr>
          <p:cNvSpPr txBox="1"/>
          <p:nvPr/>
        </p:nvSpPr>
        <p:spPr>
          <a:xfrm>
            <a:off x="577515" y="559150"/>
            <a:ext cx="160421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The LIDAR sensor uses the time it takes for each pulse to return to the sensor to calculate the distance it travelled</a:t>
            </a:r>
            <a:r>
              <a:rPr lang="en-AU" sz="2400" dirty="0">
                <a:solidFill>
                  <a:schemeClr val="bg1"/>
                </a:solidFill>
              </a:rPr>
              <a:t> (and hence depth or altitude)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the door of a plane&#10;&#10;Description automatically generated">
            <a:extLst>
              <a:ext uri="{FF2B5EF4-FFF2-40B4-BE49-F238E27FC236}">
                <a16:creationId xmlns:a16="http://schemas.microsoft.com/office/drawing/2014/main" id="{40ADAA12-8A3D-C70B-0DC7-1B279243AC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368" y="0"/>
            <a:ext cx="9384632" cy="687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3E973-750C-DDA8-3C28-CFFD47161C46}"/>
              </a:ext>
            </a:extLst>
          </p:cNvPr>
          <p:cNvSpPr txBox="1"/>
          <p:nvPr/>
        </p:nvSpPr>
        <p:spPr>
          <a:xfrm>
            <a:off x="288758" y="366623"/>
            <a:ext cx="218172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This aircraft is a Fokker F27.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It has been used many years by the Royal Australian Navy LADS Flight team to conduct LIDAR hydrographic surveying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3E973-750C-DDA8-3C28-CFFD47161C46}"/>
              </a:ext>
            </a:extLst>
          </p:cNvPr>
          <p:cNvSpPr txBox="1"/>
          <p:nvPr/>
        </p:nvSpPr>
        <p:spPr>
          <a:xfrm>
            <a:off x="368970" y="978620"/>
            <a:ext cx="21817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Many of the navigational charts in use for the Great Barrier Reef were surveyed using this aircraft.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i="1" dirty="0">
                <a:solidFill>
                  <a:schemeClr val="bg1"/>
                </a:solidFill>
              </a:rPr>
              <a:t>Note</a:t>
            </a:r>
            <a:r>
              <a:rPr lang="en-AU" dirty="0">
                <a:solidFill>
                  <a:schemeClr val="bg1"/>
                </a:solidFill>
              </a:rPr>
              <a:t>: In late 2009, </a:t>
            </a:r>
          </a:p>
          <a:p>
            <a:r>
              <a:rPr lang="en-AU" dirty="0">
                <a:solidFill>
                  <a:schemeClr val="bg1"/>
                </a:solidFill>
              </a:rPr>
              <a:t>a newer Dash 8 aircraft replaced the </a:t>
            </a:r>
          </a:p>
          <a:p>
            <a:r>
              <a:rPr lang="en-AU" dirty="0">
                <a:solidFill>
                  <a:schemeClr val="bg1"/>
                </a:solidFill>
              </a:rPr>
              <a:t>Fokker F27.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in a blue chair in a cockpit&#10;&#10;Description automatically generated">
            <a:extLst>
              <a:ext uri="{FF2B5EF4-FFF2-40B4-BE49-F238E27FC236}">
                <a16:creationId xmlns:a16="http://schemas.microsoft.com/office/drawing/2014/main" id="{BC85EE36-20AE-B85E-6235-0D9C3922B8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874" y="0"/>
            <a:ext cx="9192126" cy="68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F53445-4A6F-7E91-6EB3-BB92A7B2229C}"/>
              </a:ext>
            </a:extLst>
          </p:cNvPr>
          <p:cNvSpPr txBox="1"/>
          <p:nvPr/>
        </p:nvSpPr>
        <p:spPr>
          <a:xfrm>
            <a:off x="2353850" y="6200745"/>
            <a:ext cx="7876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=5Knp_mg5Cw0&amp;t=2s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996CC-F1BE-F0F5-1A61-1550CE2CD3F5}"/>
              </a:ext>
            </a:extLst>
          </p:cNvPr>
          <p:cNvSpPr txBox="1"/>
          <p:nvPr/>
        </p:nvSpPr>
        <p:spPr>
          <a:xfrm>
            <a:off x="4129790" y="200578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Lidar mapping on the Great Barrier Reef</a:t>
            </a:r>
          </a:p>
        </p:txBody>
      </p:sp>
      <p:pic>
        <p:nvPicPr>
          <p:cNvPr id="7" name="Picture 6" descr="A play button on a green surface&#10;&#10;Description automatically generated">
            <a:extLst>
              <a:ext uri="{FF2B5EF4-FFF2-40B4-BE49-F238E27FC236}">
                <a16:creationId xmlns:a16="http://schemas.microsoft.com/office/drawing/2014/main" id="{B5DCFC8C-3E90-1BD4-ED6A-114B70A4C5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570" y="717105"/>
            <a:ext cx="9217495" cy="53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7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ocean&#10;&#10;Description automatically generated">
            <a:extLst>
              <a:ext uri="{FF2B5EF4-FFF2-40B4-BE49-F238E27FC236}">
                <a16:creationId xmlns:a16="http://schemas.microsoft.com/office/drawing/2014/main" id="{53636955-C100-3195-F272-1EF4B8ADF2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832" y="0"/>
            <a:ext cx="9208168" cy="6873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E2E751-EB13-9270-5B37-D8CCF95C084C}"/>
              </a:ext>
            </a:extLst>
          </p:cNvPr>
          <p:cNvSpPr txBox="1"/>
          <p:nvPr/>
        </p:nvSpPr>
        <p:spPr>
          <a:xfrm flipH="1">
            <a:off x="3144251" y="6352674"/>
            <a:ext cx="231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GBR shelf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1E348-E3CD-9E31-65E2-68676316A3F3}"/>
              </a:ext>
            </a:extLst>
          </p:cNvPr>
          <p:cNvSpPr txBox="1"/>
          <p:nvPr/>
        </p:nvSpPr>
        <p:spPr>
          <a:xfrm>
            <a:off x="352927" y="658808"/>
            <a:ext cx="218172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LIDAR</a:t>
            </a:r>
            <a:r>
              <a:rPr lang="en-AU" sz="2800" b="0" i="0" dirty="0">
                <a:solidFill>
                  <a:schemeClr val="bg1"/>
                </a:solidFill>
                <a:effectLst/>
              </a:rPr>
              <a:t> has been used to successfully map large areas of continental shelf where vessel surveys would be impracticable (or too expensive)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10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EB84BF-78B9-410C-5B57-3175AB531C67}"/>
              </a:ext>
            </a:extLst>
          </p:cNvPr>
          <p:cNvSpPr txBox="1"/>
          <p:nvPr/>
        </p:nvSpPr>
        <p:spPr>
          <a:xfrm>
            <a:off x="1982383" y="6033095"/>
            <a:ext cx="8227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Play video: 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BOvrNXGJhTA&amp;t</a:t>
            </a:r>
            <a:r>
              <a:rPr lang="en-US" dirty="0">
                <a:solidFill>
                  <a:schemeClr val="bg1"/>
                </a:solidFill>
              </a:rPr>
              <a:t>=23s</a:t>
            </a:r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86D26EEE-A295-2D45-D0E3-77BDBB176C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1386903"/>
            <a:ext cx="7772400" cy="4468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CB18F3-5A93-A15B-D44C-793CA29EFFCC}"/>
              </a:ext>
            </a:extLst>
          </p:cNvPr>
          <p:cNvSpPr txBox="1"/>
          <p:nvPr/>
        </p:nvSpPr>
        <p:spPr>
          <a:xfrm>
            <a:off x="3725055" y="633574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3D view of the Great Barrier Reef, Coral Sea</a:t>
            </a:r>
          </a:p>
        </p:txBody>
      </p:sp>
    </p:spTree>
    <p:extLst>
      <p:ext uri="{BB962C8B-B14F-4D97-AF65-F5344CB8AC3E}">
        <p14:creationId xmlns:p14="http://schemas.microsoft.com/office/powerpoint/2010/main" val="273964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great barrier reef&#10;&#10;Description automatically generated">
            <a:extLst>
              <a:ext uri="{FF2B5EF4-FFF2-40B4-BE49-F238E27FC236}">
                <a16:creationId xmlns:a16="http://schemas.microsoft.com/office/drawing/2014/main" id="{D9DF18A1-3170-E9FD-A4D2-DEABF2BA3B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619" y="0"/>
            <a:ext cx="62313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41C56-82BD-5838-0837-D0DA7061D43C}"/>
              </a:ext>
            </a:extLst>
          </p:cNvPr>
          <p:cNvSpPr txBox="1"/>
          <p:nvPr/>
        </p:nvSpPr>
        <p:spPr>
          <a:xfrm>
            <a:off x="1505712" y="1924919"/>
            <a:ext cx="305257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effectLst/>
              </a:rPr>
              <a:t>e.g. LIDAR was used to map 1,900 km</a:t>
            </a:r>
            <a:r>
              <a:rPr lang="en-AU" sz="24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en-AU" sz="2400" dirty="0">
                <a:solidFill>
                  <a:schemeClr val="bg1"/>
                </a:solidFill>
                <a:effectLst/>
              </a:rPr>
              <a:t> of reef habitat across the </a:t>
            </a:r>
            <a:r>
              <a:rPr lang="en-AU" sz="2400" i="1" dirty="0">
                <a:solidFill>
                  <a:schemeClr val="bg1"/>
                </a:solidFill>
                <a:effectLst/>
              </a:rPr>
              <a:t>Cairns Management Area </a:t>
            </a:r>
            <a:r>
              <a:rPr lang="en-AU" sz="2400" dirty="0">
                <a:solidFill>
                  <a:schemeClr val="bg1"/>
                </a:solidFill>
                <a:effectLst/>
              </a:rPr>
              <a:t>(37,000 km</a:t>
            </a:r>
            <a:r>
              <a:rPr lang="en-AU" sz="28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en-AU" sz="2400" dirty="0">
                <a:solidFill>
                  <a:schemeClr val="bg1"/>
                </a:solidFill>
                <a:effectLst/>
              </a:rPr>
              <a:t>) to support national management.</a:t>
            </a:r>
          </a:p>
        </p:txBody>
      </p:sp>
    </p:spTree>
    <p:extLst>
      <p:ext uri="{BB962C8B-B14F-4D97-AF65-F5344CB8AC3E}">
        <p14:creationId xmlns:p14="http://schemas.microsoft.com/office/powerpoint/2010/main" val="219633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dar Drone: Everything you need to know about LiDARs on UAVs">
            <a:extLst>
              <a:ext uri="{FF2B5EF4-FFF2-40B4-BE49-F238E27FC236}">
                <a16:creationId xmlns:a16="http://schemas.microsoft.com/office/drawing/2014/main" id="{8131A3D1-6BC5-94C8-9D72-65E257C22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446"/>
            <a:ext cx="12192001" cy="68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B4234-06B8-E152-2CDE-636BFB2FF47D}"/>
              </a:ext>
            </a:extLst>
          </p:cNvPr>
          <p:cNvSpPr txBox="1"/>
          <p:nvPr/>
        </p:nvSpPr>
        <p:spPr>
          <a:xfrm>
            <a:off x="192505" y="160421"/>
            <a:ext cx="380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LIDAR on a drone</a:t>
            </a:r>
          </a:p>
        </p:txBody>
      </p:sp>
    </p:spTree>
    <p:extLst>
      <p:ext uri="{BB962C8B-B14F-4D97-AF65-F5344CB8AC3E}">
        <p14:creationId xmlns:p14="http://schemas.microsoft.com/office/powerpoint/2010/main" val="194083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1187116" y="3971743"/>
            <a:ext cx="91760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Question – Why do </a:t>
            </a:r>
            <a:r>
              <a:rPr kumimoji="0" lang="en-US" sz="2800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you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use a map?</a:t>
            </a:r>
          </a:p>
          <a:p>
            <a:pPr algn="ctr"/>
            <a:endParaRPr lang="en-US" sz="28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Question – Why might an </a:t>
            </a:r>
            <a:r>
              <a:rPr lang="en-US" sz="2800" i="1" u="sng" dirty="0">
                <a:solidFill>
                  <a:schemeClr val="bg1"/>
                </a:solidFill>
                <a:cs typeface="Arial Narrow" panose="020B0604020202020204" pitchFamily="34" charset="0"/>
              </a:rPr>
              <a:t>environmental scientist </a:t>
            </a:r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use a map?</a:t>
            </a:r>
            <a:endParaRPr lang="en-US" sz="2800" dirty="0"/>
          </a:p>
        </p:txBody>
      </p:sp>
      <p:pic>
        <p:nvPicPr>
          <p:cNvPr id="2" name="Picture 2" descr="The Weird History of Extremely Wrong Maps | Sporcle Blog">
            <a:extLst>
              <a:ext uri="{FF2B5EF4-FFF2-40B4-BE49-F238E27FC236}">
                <a16:creationId xmlns:a16="http://schemas.microsoft.com/office/drawing/2014/main" id="{04F873FE-297F-1D33-9487-047915F3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63949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1570B-9F38-0C31-A3BB-ADC5FCF2A48D}"/>
              </a:ext>
            </a:extLst>
          </p:cNvPr>
          <p:cNvSpPr txBox="1"/>
          <p:nvPr/>
        </p:nvSpPr>
        <p:spPr>
          <a:xfrm>
            <a:off x="2076832" y="184864"/>
            <a:ext cx="102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1753</a:t>
            </a:r>
          </a:p>
        </p:txBody>
      </p:sp>
      <p:pic>
        <p:nvPicPr>
          <p:cNvPr id="13314" name="Picture 2" descr="Google Maps Review | PCMag">
            <a:extLst>
              <a:ext uri="{FF2B5EF4-FFF2-40B4-BE49-F238E27FC236}">
                <a16:creationId xmlns:a16="http://schemas.microsoft.com/office/drawing/2014/main" id="{0B1490E7-9747-1242-2122-8E79ABB9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3949" y="0"/>
            <a:ext cx="2310063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opographic Map | Definition, Features &amp; Examples - Video &amp; Lesson  Transcript | Study.com">
            <a:extLst>
              <a:ext uri="{FF2B5EF4-FFF2-40B4-BE49-F238E27FC236}">
                <a16:creationId xmlns:a16="http://schemas.microsoft.com/office/drawing/2014/main" id="{5F9447A2-907D-F97C-81C8-FDDD03B25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4012" y="0"/>
            <a:ext cx="3263949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8D18A-A62B-95C5-37F7-7158A8F8B621}"/>
              </a:ext>
            </a:extLst>
          </p:cNvPr>
          <p:cNvSpPr txBox="1"/>
          <p:nvPr/>
        </p:nvSpPr>
        <p:spPr>
          <a:xfrm>
            <a:off x="6286251" y="-15191"/>
            <a:ext cx="247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Topographic map</a:t>
            </a:r>
          </a:p>
        </p:txBody>
      </p:sp>
      <p:pic>
        <p:nvPicPr>
          <p:cNvPr id="13318" name="Picture 6" descr="Australia total rainfall, February 2020 | Australia map, Rainfall, Australia">
            <a:extLst>
              <a:ext uri="{FF2B5EF4-FFF2-40B4-BE49-F238E27FC236}">
                <a16:creationId xmlns:a16="http://schemas.microsoft.com/office/drawing/2014/main" id="{3307DA38-6B1A-F09F-B152-0A43E6F2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5374" y="0"/>
            <a:ext cx="3426626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at is LiDAR and Why is it Important for Drones? | Drone Below">
            <a:extLst>
              <a:ext uri="{FF2B5EF4-FFF2-40B4-BE49-F238E27FC236}">
                <a16:creationId xmlns:a16="http://schemas.microsoft.com/office/drawing/2014/main" id="{F3E4D462-D0B7-3C8F-85BD-48DA2389B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5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rone&#10;&#10;Description automatically generated">
            <a:extLst>
              <a:ext uri="{FF2B5EF4-FFF2-40B4-BE49-F238E27FC236}">
                <a16:creationId xmlns:a16="http://schemas.microsoft.com/office/drawing/2014/main" id="{40DB650C-3FBD-AE23-3137-6AA218B8D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"/>
            <a:ext cx="12192000" cy="68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9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2903621" y="2905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satellite imagery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279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rman EnMAP satellite ready for launch - Environmental data for  researchers worldwide - SpaceQuip Journal">
            <a:extLst>
              <a:ext uri="{FF2B5EF4-FFF2-40B4-BE49-F238E27FC236}">
                <a16:creationId xmlns:a16="http://schemas.microsoft.com/office/drawing/2014/main" id="{40F599B8-8AFD-0A55-7559-60D1E79A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39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BB9DF-93D5-854C-6752-24C8F9A00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442" y="394077"/>
            <a:ext cx="7772400" cy="821927"/>
          </a:xfrm>
          <a:prstGeom prst="rect">
            <a:avLst/>
          </a:prstGeom>
        </p:spPr>
      </p:pic>
      <p:pic>
        <p:nvPicPr>
          <p:cNvPr id="4" name="Picture 3" descr="A blue ocean with white text&#10;&#10;Description automatically generated">
            <a:extLst>
              <a:ext uri="{FF2B5EF4-FFF2-40B4-BE49-F238E27FC236}">
                <a16:creationId xmlns:a16="http://schemas.microsoft.com/office/drawing/2014/main" id="{76AC4960-15D3-6222-15EB-44026EAED2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871" y="1974065"/>
            <a:ext cx="8721308" cy="4489858"/>
          </a:xfrm>
          <a:prstGeom prst="rect">
            <a:avLst/>
          </a:prstGeom>
        </p:spPr>
      </p:pic>
      <p:pic>
        <p:nvPicPr>
          <p:cNvPr id="3" name="Picture 2" descr="Bill Gates patched things up with Paul Allen, hoped to travel the world  with Microsoft co-founder – GeekWire">
            <a:extLst>
              <a:ext uri="{FF2B5EF4-FFF2-40B4-BE49-F238E27FC236}">
                <a16:creationId xmlns:a16="http://schemas.microsoft.com/office/drawing/2014/main" id="{AEAC1803-CB1C-95C1-EA30-DA83FDD1B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896" y="1431882"/>
            <a:ext cx="2078462" cy="20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l Gates patched things up with Paul Allen, hoped to travel the world  with Microsoft co-founder – GeekWire">
            <a:extLst>
              <a:ext uri="{FF2B5EF4-FFF2-40B4-BE49-F238E27FC236}">
                <a16:creationId xmlns:a16="http://schemas.microsoft.com/office/drawing/2014/main" id="{A7E8781E-C802-1782-3C54-8AF8895E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896" y="3507687"/>
            <a:ext cx="2078462" cy="21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73549-C563-DFDC-A7D6-F919D34E8B58}"/>
              </a:ext>
            </a:extLst>
          </p:cNvPr>
          <p:cNvSpPr txBox="1"/>
          <p:nvPr/>
        </p:nvSpPr>
        <p:spPr>
          <a:xfrm>
            <a:off x="721896" y="5632926"/>
            <a:ext cx="2078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Paul Allen and Bill Gates re-enact an iconic Microsoft photo. (Photos: Microsoft and Vulcan)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01BA0-D97E-A7BA-3503-9D4CF4076274}"/>
              </a:ext>
            </a:extLst>
          </p:cNvPr>
          <p:cNvSpPr txBox="1"/>
          <p:nvPr/>
        </p:nvSpPr>
        <p:spPr>
          <a:xfrm>
            <a:off x="4358230" y="1431882"/>
            <a:ext cx="63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Allen had a vision to map all the reefs of the world!</a:t>
            </a:r>
          </a:p>
        </p:txBody>
      </p:sp>
    </p:spTree>
    <p:extLst>
      <p:ext uri="{BB962C8B-B14F-4D97-AF65-F5344CB8AC3E}">
        <p14:creationId xmlns:p14="http://schemas.microsoft.com/office/powerpoint/2010/main" val="2075950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0BFD1F-9C3B-8F76-AD21-A17B0B834CCF}"/>
              </a:ext>
            </a:extLst>
          </p:cNvPr>
          <p:cNvSpPr txBox="1"/>
          <p:nvPr/>
        </p:nvSpPr>
        <p:spPr>
          <a:xfrm>
            <a:off x="2938073" y="6165966"/>
            <a:ext cx="6595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=TJ-3IglKbZ4</a:t>
            </a:r>
          </a:p>
        </p:txBody>
      </p:sp>
      <p:pic>
        <p:nvPicPr>
          <p:cNvPr id="5" name="Picture 4" descr="A person pointing at a screen&#10;&#10;Description automatically generated">
            <a:extLst>
              <a:ext uri="{FF2B5EF4-FFF2-40B4-BE49-F238E27FC236}">
                <a16:creationId xmlns:a16="http://schemas.microsoft.com/office/drawing/2014/main" id="{70639BF9-890A-1C34-A7BA-71E7521416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639" y="1513174"/>
            <a:ext cx="7772400" cy="4434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5CE56-AE51-DE3B-61D6-89396CE073D9}"/>
              </a:ext>
            </a:extLst>
          </p:cNvPr>
          <p:cNvSpPr txBox="1"/>
          <p:nvPr/>
        </p:nvSpPr>
        <p:spPr>
          <a:xfrm>
            <a:off x="2938073" y="587407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Allen Coral Atlas Completes the World's First Global Coral Habitat Maps and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2580966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7A4CF1B-F748-71A8-E3EC-032378CF9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5" y="838545"/>
            <a:ext cx="10600270" cy="54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BD7B6E51-F2C9-6470-02FD-99FF0EB3B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57" y="464057"/>
            <a:ext cx="10374085" cy="5641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C745E3-68AD-76DC-D6FD-825C9F52689C}"/>
              </a:ext>
            </a:extLst>
          </p:cNvPr>
          <p:cNvSpPr txBox="1"/>
          <p:nvPr/>
        </p:nvSpPr>
        <p:spPr>
          <a:xfrm>
            <a:off x="4962453" y="6368860"/>
            <a:ext cx="63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 on and take a look!</a:t>
            </a:r>
          </a:p>
        </p:txBody>
      </p:sp>
    </p:spTree>
    <p:extLst>
      <p:ext uri="{BB962C8B-B14F-4D97-AF65-F5344CB8AC3E}">
        <p14:creationId xmlns:p14="http://schemas.microsoft.com/office/powerpoint/2010/main" val="143997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A9C749-241B-78AA-D39D-F23C479F8F6A}"/>
              </a:ext>
            </a:extLst>
          </p:cNvPr>
          <p:cNvSpPr/>
          <p:nvPr/>
        </p:nvSpPr>
        <p:spPr>
          <a:xfrm>
            <a:off x="6613071" y="0"/>
            <a:ext cx="557892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56588344-F45A-A32B-42A2-73811FFF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364" y="197081"/>
            <a:ext cx="4511221" cy="64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8E47A-EE24-F522-55F8-954BC1BF22BC}"/>
              </a:ext>
            </a:extLst>
          </p:cNvPr>
          <p:cNvSpPr txBox="1"/>
          <p:nvPr/>
        </p:nvSpPr>
        <p:spPr>
          <a:xfrm>
            <a:off x="897991" y="1146792"/>
            <a:ext cx="44957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Allen Coral Atlas c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ombines satellite data with direct field measurements (field research) to observe changes occurring in marine environments.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Other coral reef habitat maps that use this technology include: NOAA’s 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Biogeography of Coral Reef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 maps, 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Living Oceans Foundation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 and 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Millennium Coral Reef Mapping Project.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4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7108F-C81E-0762-9FE5-D2805DDC966B}"/>
              </a:ext>
            </a:extLst>
          </p:cNvPr>
          <p:cNvSpPr txBox="1"/>
          <p:nvPr/>
        </p:nvSpPr>
        <p:spPr>
          <a:xfrm>
            <a:off x="2919663" y="2905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Field research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8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 model&#10;&#10;Description automatically generated">
            <a:extLst>
              <a:ext uri="{FF2B5EF4-FFF2-40B4-BE49-F238E27FC236}">
                <a16:creationId xmlns:a16="http://schemas.microsoft.com/office/drawing/2014/main" id="{E1FCC2AC-74B9-A2CB-9816-B4B7AF5C98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81" y="543426"/>
            <a:ext cx="11071038" cy="3787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042E7-844B-59FD-C94B-07A87D216570}"/>
              </a:ext>
            </a:extLst>
          </p:cNvPr>
          <p:cNvSpPr txBox="1"/>
          <p:nvPr/>
        </p:nvSpPr>
        <p:spPr>
          <a:xfrm>
            <a:off x="2903620" y="5461411"/>
            <a:ext cx="7860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“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If you can’t map it, you can’t manage it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6079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A5E12-9061-6FDC-C42B-B1A85AD781F2}"/>
              </a:ext>
            </a:extLst>
          </p:cNvPr>
          <p:cNvSpPr txBox="1"/>
          <p:nvPr/>
        </p:nvSpPr>
        <p:spPr>
          <a:xfrm>
            <a:off x="7016750" y="4449087"/>
            <a:ext cx="45175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cap="all" dirty="0">
                <a:solidFill>
                  <a:srgbClr val="FFFFFF"/>
                </a:solidFill>
                <a:effectLst/>
                <a:latin typeface="aktiv-grotesk-extended"/>
              </a:rPr>
              <a:t>OUR MISSION WAS TO SCIENTIFICALLY RECORD THE WORLD’S CORAL REEFS AND REVEAL THEM TO ALL IN HIGH RESOLUTION, 360-DEGREE PANORAMIC VISION</a:t>
            </a:r>
          </a:p>
          <a:p>
            <a:pPr algn="r"/>
            <a:r>
              <a:rPr lang="en-AU" b="0" i="0" cap="all" dirty="0">
                <a:solidFill>
                  <a:srgbClr val="FFFFFF"/>
                </a:solidFill>
                <a:effectLst/>
                <a:latin typeface="agency-fb-wide"/>
              </a:rPr>
              <a:t>XL CATLIN SEAVIEW SURVEY</a:t>
            </a:r>
          </a:p>
        </p:txBody>
      </p:sp>
      <p:pic>
        <p:nvPicPr>
          <p:cNvPr id="21506" name="Picture 2" descr="The SVII Camera system in Raja Ampat, Indonesia. January 2013">
            <a:extLst>
              <a:ext uri="{FF2B5EF4-FFF2-40B4-BE49-F238E27FC236}">
                <a16:creationId xmlns:a16="http://schemas.microsoft.com/office/drawing/2014/main" id="{ECD08C8B-77DC-5150-43F4-F069895B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30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bout — XL Catlin Seaview Survey">
            <a:extLst>
              <a:ext uri="{FF2B5EF4-FFF2-40B4-BE49-F238E27FC236}">
                <a16:creationId xmlns:a16="http://schemas.microsoft.com/office/drawing/2014/main" id="{48E09E0E-A11F-15AB-F8FD-E85C116C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97" y="3053424"/>
            <a:ext cx="6586956" cy="37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31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F28F8D0-0A1C-9463-D2CA-F1F60710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7BD30-1249-8974-A0ED-4F7264D14F6B}"/>
              </a:ext>
            </a:extLst>
          </p:cNvPr>
          <p:cNvSpPr txBox="1"/>
          <p:nvPr/>
        </p:nvSpPr>
        <p:spPr>
          <a:xfrm>
            <a:off x="5662864" y="176463"/>
            <a:ext cx="729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are cameras for shallow water surveys….</a:t>
            </a:r>
          </a:p>
        </p:txBody>
      </p:sp>
    </p:spTree>
    <p:extLst>
      <p:ext uri="{BB962C8B-B14F-4D97-AF65-F5344CB8AC3E}">
        <p14:creationId xmlns:p14="http://schemas.microsoft.com/office/powerpoint/2010/main" val="3776101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amera_rov_s">
            <a:extLst>
              <a:ext uri="{FF2B5EF4-FFF2-40B4-BE49-F238E27FC236}">
                <a16:creationId xmlns:a16="http://schemas.microsoft.com/office/drawing/2014/main" id="{F2615F4E-D7E8-D92E-550B-B5FFECED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959" y="-1"/>
            <a:ext cx="9160042" cy="68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78F0A-F4F0-7F34-C0B5-5653F5DC5C31}"/>
              </a:ext>
            </a:extLst>
          </p:cNvPr>
          <p:cNvSpPr txBox="1"/>
          <p:nvPr/>
        </p:nvSpPr>
        <p:spPr>
          <a:xfrm>
            <a:off x="434553" y="2483241"/>
            <a:ext cx="2133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…and there are cameras for deep water surveys</a:t>
            </a:r>
          </a:p>
        </p:txBody>
      </p:sp>
    </p:spTree>
    <p:extLst>
      <p:ext uri="{BB962C8B-B14F-4D97-AF65-F5344CB8AC3E}">
        <p14:creationId xmlns:p14="http://schemas.microsoft.com/office/powerpoint/2010/main" val="1731708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colored dots&#10;&#10;Description automatically generated">
            <a:extLst>
              <a:ext uri="{FF2B5EF4-FFF2-40B4-BE49-F238E27FC236}">
                <a16:creationId xmlns:a16="http://schemas.microsoft.com/office/drawing/2014/main" id="{8CEBE5FF-6238-9A2C-4509-39E56D6736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3629"/>
            <a:ext cx="12199253" cy="5584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871CA-3926-92A2-4FB3-717ECB056A87}"/>
              </a:ext>
            </a:extLst>
          </p:cNvPr>
          <p:cNvSpPr txBox="1"/>
          <p:nvPr/>
        </p:nvSpPr>
        <p:spPr>
          <a:xfrm>
            <a:off x="1069951" y="465662"/>
            <a:ext cx="981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Maps of deep sea corals and sponges!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0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defined">
            <a:extLst>
              <a:ext uri="{FF2B5EF4-FFF2-40B4-BE49-F238E27FC236}">
                <a16:creationId xmlns:a16="http://schemas.microsoft.com/office/drawing/2014/main" id="{6013BF13-5B7E-B901-623E-24B266C8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962C6-F58F-53C6-5C27-119293C01172}"/>
              </a:ext>
            </a:extLst>
          </p:cNvPr>
          <p:cNvSpPr txBox="1"/>
          <p:nvPr/>
        </p:nvSpPr>
        <p:spPr>
          <a:xfrm>
            <a:off x="272716" y="2828835"/>
            <a:ext cx="2919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AUV – Autonomous Underwater </a:t>
            </a:r>
            <a:r>
              <a:rPr lang="en-AU" sz="2400" dirty="0">
                <a:solidFill>
                  <a:schemeClr val="bg1"/>
                </a:solidFill>
              </a:rPr>
              <a:t>V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ehicle (</a:t>
            </a:r>
            <a:r>
              <a:rPr lang="en-AU" sz="2400" dirty="0">
                <a:solidFill>
                  <a:schemeClr val="bg1"/>
                </a:solidFill>
              </a:rPr>
              <a:t>unmanned)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17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327A634-094E-60CF-D1C3-999D105C1E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076"/>
            <a:ext cx="12192000" cy="666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DBC4C-F3E3-755C-097A-10D8F7680C9C}"/>
              </a:ext>
            </a:extLst>
          </p:cNvPr>
          <p:cNvSpPr txBox="1"/>
          <p:nvPr/>
        </p:nvSpPr>
        <p:spPr>
          <a:xfrm>
            <a:off x="1347537" y="188076"/>
            <a:ext cx="981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All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AU" sz="2400" dirty="0">
                <a:solidFill>
                  <a:schemeClr val="bg1"/>
                </a:solidFill>
              </a:rPr>
              <a:t>C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atlin Seaview data is now publicly available on the 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Global Reef Record. 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46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2E540019-500C-DD35-A6FC-8FF6828C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6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0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7DBCC85-A3F8-7B53-E47A-5B23F641B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85" y="0"/>
            <a:ext cx="920931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13FEE-F5A3-5B36-32D1-ECB81F5049B8}"/>
              </a:ext>
            </a:extLst>
          </p:cNvPr>
          <p:cNvSpPr txBox="1"/>
          <p:nvPr/>
        </p:nvSpPr>
        <p:spPr>
          <a:xfrm>
            <a:off x="673769" y="2397948"/>
            <a:ext cx="17004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C</a:t>
            </a:r>
            <a:r>
              <a:rPr lang="en-AU" sz="3200" b="0" i="0" dirty="0">
                <a:solidFill>
                  <a:schemeClr val="bg1"/>
                </a:solidFill>
                <a:effectLst/>
              </a:rPr>
              <a:t>lick on the ‘</a:t>
            </a:r>
            <a:r>
              <a:rPr lang="en-AU" sz="3200" b="0" i="1" dirty="0">
                <a:solidFill>
                  <a:schemeClr val="bg1"/>
                </a:solidFill>
                <a:effectLst/>
              </a:rPr>
              <a:t>data</a:t>
            </a:r>
            <a:r>
              <a:rPr lang="en-AU" sz="3200" b="0" i="0" dirty="0">
                <a:solidFill>
                  <a:schemeClr val="bg1"/>
                </a:solidFill>
                <a:effectLst/>
              </a:rPr>
              <a:t>’ tab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45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F32560-DB2C-4AC3-A244-257E3B6658F8}"/>
              </a:ext>
            </a:extLst>
          </p:cNvPr>
          <p:cNvSpPr txBox="1"/>
          <p:nvPr/>
        </p:nvSpPr>
        <p:spPr>
          <a:xfrm>
            <a:off x="1115877" y="309966"/>
            <a:ext cx="1022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0" i="0" dirty="0">
                <a:solidFill>
                  <a:schemeClr val="bg1"/>
                </a:solidFill>
                <a:effectLst/>
                <a:latin typeface="Google Sans"/>
              </a:rPr>
              <a:t>Photogrammetry </a:t>
            </a:r>
            <a:r>
              <a:rPr lang="en-AU" b="0" i="0" dirty="0">
                <a:solidFill>
                  <a:schemeClr val="bg1"/>
                </a:solidFill>
                <a:effectLst/>
                <a:latin typeface="Google Sans"/>
              </a:rPr>
              <a:t>is the art and science of extracting 3D information from photographs.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-up of a coral reef&#10;&#10;Description automatically generated">
            <a:extLst>
              <a:ext uri="{FF2B5EF4-FFF2-40B4-BE49-F238E27FC236}">
                <a16:creationId xmlns:a16="http://schemas.microsoft.com/office/drawing/2014/main" id="{A7484E51-683D-EC74-5A27-B71C6A2824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1576"/>
            <a:ext cx="12192000" cy="55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3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3D photogrammetry maps of coral reefs">
            <a:hlinkClick r:id="" action="ppaction://media"/>
            <a:extLst>
              <a:ext uri="{FF2B5EF4-FFF2-40B4-BE49-F238E27FC236}">
                <a16:creationId xmlns:a16="http://schemas.microsoft.com/office/drawing/2014/main" id="{1AC38B21-116F-F3AF-5131-B66ED5709F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9670" y="1144470"/>
            <a:ext cx="8652659" cy="488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143CB-4128-0B26-3411-7062486086B3}"/>
              </a:ext>
            </a:extLst>
          </p:cNvPr>
          <p:cNvSpPr txBox="1"/>
          <p:nvPr/>
        </p:nvSpPr>
        <p:spPr>
          <a:xfrm>
            <a:off x="2789075" y="6190521"/>
            <a:ext cx="7001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=sE5bcnPaSLk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EB3E0-F1B7-80BC-884E-867DDD769951}"/>
              </a:ext>
            </a:extLst>
          </p:cNvPr>
          <p:cNvSpPr txBox="1"/>
          <p:nvPr/>
        </p:nvSpPr>
        <p:spPr>
          <a:xfrm>
            <a:off x="3045501" y="511823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3D photogrammetry maps of coral reefs</a:t>
            </a:r>
          </a:p>
        </p:txBody>
      </p:sp>
    </p:spTree>
    <p:extLst>
      <p:ext uri="{BB962C8B-B14F-4D97-AF65-F5344CB8AC3E}">
        <p14:creationId xmlns:p14="http://schemas.microsoft.com/office/powerpoint/2010/main" val="8882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ACBC24-5FFC-AA0B-D8E2-DA6E3169D568}"/>
              </a:ext>
            </a:extLst>
          </p:cNvPr>
          <p:cNvSpPr txBox="1"/>
          <p:nvPr/>
        </p:nvSpPr>
        <p:spPr>
          <a:xfrm>
            <a:off x="352926" y="2397948"/>
            <a:ext cx="25988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AND </a:t>
            </a:r>
          </a:p>
          <a:p>
            <a:r>
              <a:rPr lang="en-US" sz="3200" dirty="0">
                <a:solidFill>
                  <a:schemeClr val="bg1"/>
                </a:solidFill>
              </a:rPr>
              <a:t>temporal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91F3D-0400-6BDE-41BA-98D495BB23E5}"/>
              </a:ext>
            </a:extLst>
          </p:cNvPr>
          <p:cNvSpPr txBox="1"/>
          <p:nvPr/>
        </p:nvSpPr>
        <p:spPr>
          <a:xfrm>
            <a:off x="352926" y="5560259"/>
            <a:ext cx="195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Spatial</a:t>
            </a:r>
            <a:r>
              <a:rPr lang="en-US" dirty="0">
                <a:solidFill>
                  <a:schemeClr val="bg1"/>
                </a:solidFill>
              </a:rPr>
              <a:t> = location</a:t>
            </a:r>
          </a:p>
          <a:p>
            <a:r>
              <a:rPr lang="en-US" i="1" dirty="0">
                <a:solidFill>
                  <a:schemeClr val="bg1"/>
                </a:solidFill>
              </a:rPr>
              <a:t>Temporal</a:t>
            </a:r>
            <a:r>
              <a:rPr lang="en-US" dirty="0">
                <a:solidFill>
                  <a:schemeClr val="bg1"/>
                </a:solidFill>
              </a:rPr>
              <a:t> = time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F9A95B-243A-4D25-496A-78C9FA3E5180}"/>
              </a:ext>
            </a:extLst>
          </p:cNvPr>
          <p:cNvSpPr/>
          <p:nvPr/>
        </p:nvSpPr>
        <p:spPr>
          <a:xfrm>
            <a:off x="2756647" y="0"/>
            <a:ext cx="94353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Great Barrier Reef survey: “What we saw was an utter tragedy” | Ars Technica">
            <a:extLst>
              <a:ext uri="{FF2B5EF4-FFF2-40B4-BE49-F238E27FC236}">
                <a16:creationId xmlns:a16="http://schemas.microsoft.com/office/drawing/2014/main" id="{00ED2FD2-BE28-50E8-6AF3-851E2FB55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31"/>
          <a:stretch/>
        </p:blipFill>
        <p:spPr bwMode="auto">
          <a:xfrm>
            <a:off x="2951747" y="887506"/>
            <a:ext cx="8921081" cy="53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57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54396A-A309-F784-81DD-6A7F574698C8}"/>
              </a:ext>
            </a:extLst>
          </p:cNvPr>
          <p:cNvSpPr txBox="1"/>
          <p:nvPr/>
        </p:nvSpPr>
        <p:spPr>
          <a:xfrm>
            <a:off x="2743200" y="5992734"/>
            <a:ext cx="7016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=fwwDWln7Ivk</a:t>
            </a:r>
          </a:p>
        </p:txBody>
      </p:sp>
      <p:pic>
        <p:nvPicPr>
          <p:cNvPr id="5" name="Picture 4" descr="A video of a coral reef&#10;&#10;Description automatically generated">
            <a:extLst>
              <a:ext uri="{FF2B5EF4-FFF2-40B4-BE49-F238E27FC236}">
                <a16:creationId xmlns:a16="http://schemas.microsoft.com/office/drawing/2014/main" id="{6F571A06-EF20-7716-21DC-2352091FF8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736" y="1057015"/>
            <a:ext cx="8329529" cy="4743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E92EAA-167B-68FA-8516-76BB348114E5}"/>
              </a:ext>
            </a:extLst>
          </p:cNvPr>
          <p:cNvSpPr txBox="1"/>
          <p:nvPr/>
        </p:nvSpPr>
        <p:spPr>
          <a:xfrm>
            <a:off x="3642610" y="404734"/>
            <a:ext cx="410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What is 3D reef mapping?</a:t>
            </a:r>
          </a:p>
          <a:p>
            <a:pPr algn="ctr"/>
            <a:endParaRPr lang="en-AU" sz="20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8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ssociate Professor Chris Roelfsema - UQ Researchers">
            <a:extLst>
              <a:ext uri="{FF2B5EF4-FFF2-40B4-BE49-F238E27FC236}">
                <a16:creationId xmlns:a16="http://schemas.microsoft.com/office/drawing/2014/main" id="{06C20355-6A83-ABD8-EDC7-31488197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526" y="1579692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39066-ADFF-6ABF-BE49-EF013939239A}"/>
              </a:ext>
            </a:extLst>
          </p:cNvPr>
          <p:cNvSpPr txBox="1"/>
          <p:nvPr/>
        </p:nvSpPr>
        <p:spPr>
          <a:xfrm>
            <a:off x="960520" y="4573821"/>
            <a:ext cx="30800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Associate Professor Chris </a:t>
            </a:r>
            <a:r>
              <a:rPr lang="en-AU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Roelfsema</a:t>
            </a:r>
            <a:endParaRPr lang="en-AU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AU" b="0" i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School of the Environment</a:t>
            </a:r>
          </a:p>
          <a:p>
            <a:pPr algn="l"/>
            <a:r>
              <a:rPr lang="en-AU" b="0" i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Faculty of Science</a:t>
            </a:r>
          </a:p>
          <a:p>
            <a:pPr algn="l"/>
            <a:r>
              <a:rPr lang="en-AU" dirty="0">
                <a:solidFill>
                  <a:srgbClr val="FFFFFF"/>
                </a:solidFill>
                <a:latin typeface="Verdana" panose="020B0604030504040204" pitchFamily="34" charset="0"/>
              </a:rPr>
              <a:t>University of Queensland</a:t>
            </a:r>
          </a:p>
          <a:p>
            <a:pPr algn="l"/>
            <a:endParaRPr lang="en-AU" b="0" i="0" dirty="0">
              <a:solidFill>
                <a:srgbClr val="FFFFFF"/>
              </a:solidFill>
              <a:effectLst/>
              <a:latin typeface="Verdana" panose="020B0604030504040204" pitchFamily="34" charset="0"/>
            </a:endParaRPr>
          </a:p>
          <a:p>
            <a:pPr algn="l"/>
            <a:endParaRPr lang="en-AU" b="0" i="0" dirty="0">
              <a:solidFill>
                <a:srgbClr val="FFFFFF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3EBECB6B-E908-7912-D03B-46F5A2E747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664" y="1839496"/>
            <a:ext cx="5823841" cy="4496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2F649-95CD-D335-6002-A2C1DA061FE8}"/>
              </a:ext>
            </a:extLst>
          </p:cNvPr>
          <p:cNvSpPr txBox="1"/>
          <p:nvPr/>
        </p:nvSpPr>
        <p:spPr>
          <a:xfrm>
            <a:off x="962526" y="284153"/>
            <a:ext cx="10266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Chris has been working on the Allen Coral Atlas, as well as many other mapping projects. He has kindly shared his photographs!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382E6-DA68-9305-3FCA-F5FF886DDCE9}"/>
              </a:ext>
            </a:extLst>
          </p:cNvPr>
          <p:cNvSpPr txBox="1"/>
          <p:nvPr/>
        </p:nvSpPr>
        <p:spPr>
          <a:xfrm>
            <a:off x="4562420" y="1338823"/>
            <a:ext cx="648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About Chris (also an awesome guy!)</a:t>
            </a:r>
          </a:p>
        </p:txBody>
      </p:sp>
    </p:spTree>
    <p:extLst>
      <p:ext uri="{BB962C8B-B14F-4D97-AF65-F5344CB8AC3E}">
        <p14:creationId xmlns:p14="http://schemas.microsoft.com/office/powerpoint/2010/main" val="3890567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F18859-AA1E-EE61-0275-AC379F248073}"/>
              </a:ext>
            </a:extLst>
          </p:cNvPr>
          <p:cNvSpPr txBox="1"/>
          <p:nvPr/>
        </p:nvSpPr>
        <p:spPr>
          <a:xfrm>
            <a:off x="978567" y="4867054"/>
            <a:ext cx="2871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=FNR&amp;S=</a:t>
            </a:r>
            <a:r>
              <a:rPr lang="en-US" dirty="0" err="1">
                <a:solidFill>
                  <a:schemeClr val="bg1"/>
                </a:solidFill>
              </a:rPr>
              <a:t>Tydeman&amp;ID</a:t>
            </a:r>
            <a:r>
              <a:rPr lang="en-US" dirty="0">
                <a:solidFill>
                  <a:schemeClr val="bg1"/>
                </a:solidFill>
              </a:rPr>
              <a:t>=891496&amp;Page=0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BFDEA-9420-C803-02AD-C322DDC96C11}"/>
              </a:ext>
            </a:extLst>
          </p:cNvPr>
          <p:cNvSpPr txBox="1"/>
          <p:nvPr/>
        </p:nvSpPr>
        <p:spPr>
          <a:xfrm>
            <a:off x="4606890" y="4867054"/>
            <a:ext cx="28715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=CCMR&amp;S=Opal_Reef_2017-01&amp;ID=877563&amp;Page=0</a:t>
            </a:r>
          </a:p>
        </p:txBody>
      </p:sp>
      <p:pic>
        <p:nvPicPr>
          <p:cNvPr id="12" name="Picture 11" descr="A screenshot of a cellphone&#10;&#10;Description automatically generated">
            <a:extLst>
              <a:ext uri="{FF2B5EF4-FFF2-40B4-BE49-F238E27FC236}">
                <a16:creationId xmlns:a16="http://schemas.microsoft.com/office/drawing/2014/main" id="{63EEA3CA-89AF-BBA1-530B-7BCA175C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6890" y="513618"/>
            <a:ext cx="2753623" cy="4014537"/>
          </a:xfrm>
          <a:prstGeom prst="rect">
            <a:avLst/>
          </a:prstGeom>
        </p:spPr>
      </p:pic>
      <p:pic>
        <p:nvPicPr>
          <p:cNvPr id="14" name="Picture 13" descr="A screenshot of a cellphone&#10;&#10;Description automatically generated">
            <a:extLst>
              <a:ext uri="{FF2B5EF4-FFF2-40B4-BE49-F238E27FC236}">
                <a16:creationId xmlns:a16="http://schemas.microsoft.com/office/drawing/2014/main" id="{26D65970-5CCC-A9B3-46C5-35D47B5649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67" y="513617"/>
            <a:ext cx="2872788" cy="4014537"/>
          </a:xfrm>
          <a:prstGeom prst="rect">
            <a:avLst/>
          </a:prstGeom>
        </p:spPr>
      </p:pic>
      <p:pic>
        <p:nvPicPr>
          <p:cNvPr id="16" name="Picture 15" descr="A screenshot of a phone&#10;&#10;Description automatically generated">
            <a:extLst>
              <a:ext uri="{FF2B5EF4-FFF2-40B4-BE49-F238E27FC236}">
                <a16:creationId xmlns:a16="http://schemas.microsoft.com/office/drawing/2014/main" id="{072D8586-B1C9-7EAC-490C-8B678ED039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752" y="513617"/>
            <a:ext cx="2857193" cy="4014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1CF5E8-11E0-8DEB-CFAB-4881F1423071}"/>
              </a:ext>
            </a:extLst>
          </p:cNvPr>
          <p:cNvSpPr txBox="1"/>
          <p:nvPr/>
        </p:nvSpPr>
        <p:spPr>
          <a:xfrm>
            <a:off x="8153752" y="4832646"/>
            <a:ext cx="28715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=CCMR&amp;S=Chinaman_Reef_2017-05&amp;ID=877554</a:t>
            </a:r>
          </a:p>
        </p:txBody>
      </p:sp>
    </p:spTree>
    <p:extLst>
      <p:ext uri="{BB962C8B-B14F-4D97-AF65-F5344CB8AC3E}">
        <p14:creationId xmlns:p14="http://schemas.microsoft.com/office/powerpoint/2010/main" val="7778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94AE2AEE-D9B8-B15E-5725-2C5ED4E73F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76" y="673768"/>
            <a:ext cx="2926142" cy="434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B48AC-59BA-BB7D-DBA6-4410EA0E4A11}"/>
              </a:ext>
            </a:extLst>
          </p:cNvPr>
          <p:cNvSpPr txBox="1"/>
          <p:nvPr/>
        </p:nvSpPr>
        <p:spPr>
          <a:xfrm>
            <a:off x="1095876" y="5049253"/>
            <a:ext cx="29261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=CCMR&amp;S=Boulder_Reef_2017-01&amp;ID=877552</a:t>
            </a:r>
          </a:p>
        </p:txBody>
      </p:sp>
      <p:pic>
        <p:nvPicPr>
          <p:cNvPr id="7" name="Picture 6" descr="A screenshot of a cellphone&#10;&#10;Description automatically generated">
            <a:extLst>
              <a:ext uri="{FF2B5EF4-FFF2-40B4-BE49-F238E27FC236}">
                <a16:creationId xmlns:a16="http://schemas.microsoft.com/office/drawing/2014/main" id="{C43C32FA-86F1-AD21-42A9-758000C83E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762" y="673768"/>
            <a:ext cx="3013118" cy="4375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18849-CA30-9DB4-E28E-B74C68580DC1}"/>
              </a:ext>
            </a:extLst>
          </p:cNvPr>
          <p:cNvSpPr txBox="1"/>
          <p:nvPr/>
        </p:nvSpPr>
        <p:spPr>
          <a:xfrm>
            <a:off x="4861763" y="5187752"/>
            <a:ext cx="3013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=FNR&amp;S=</a:t>
            </a:r>
            <a:r>
              <a:rPr lang="en-US" dirty="0" err="1">
                <a:solidFill>
                  <a:schemeClr val="bg1"/>
                </a:solidFill>
              </a:rPr>
              <a:t>Tijou&amp;ID</a:t>
            </a:r>
            <a:r>
              <a:rPr lang="en-US" dirty="0">
                <a:solidFill>
                  <a:schemeClr val="bg1"/>
                </a:solidFill>
              </a:rPr>
              <a:t>=891495&amp;Page=9</a:t>
            </a:r>
          </a:p>
        </p:txBody>
      </p:sp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827022CA-4903-1F4A-18CE-60C5051E2E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537" y="657175"/>
            <a:ext cx="2851999" cy="4392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613DCE-435E-5671-75BF-0C478A9850B0}"/>
              </a:ext>
            </a:extLst>
          </p:cNvPr>
          <p:cNvSpPr txBox="1"/>
          <p:nvPr/>
        </p:nvSpPr>
        <p:spPr>
          <a:xfrm>
            <a:off x="8586537" y="5187751"/>
            <a:ext cx="26629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Heron_Reef&amp;C</a:t>
            </a:r>
            <a:r>
              <a:rPr lang="en-US" dirty="0">
                <a:solidFill>
                  <a:schemeClr val="bg1"/>
                </a:solidFill>
              </a:rPr>
              <a:t>=2009&amp;ID=895570</a:t>
            </a:r>
          </a:p>
        </p:txBody>
      </p:sp>
    </p:spTree>
    <p:extLst>
      <p:ext uri="{BB962C8B-B14F-4D97-AF65-F5344CB8AC3E}">
        <p14:creationId xmlns:p14="http://schemas.microsoft.com/office/powerpoint/2010/main" val="3126374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at is GIS: a Complete Guide to Geographic Information Systems - Stratoflow">
            <a:extLst>
              <a:ext uri="{FF2B5EF4-FFF2-40B4-BE49-F238E27FC236}">
                <a16:creationId xmlns:a16="http://schemas.microsoft.com/office/drawing/2014/main" id="{FBFEDB59-7D9D-6E54-1435-ACB08137A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3" r="1404"/>
          <a:stretch/>
        </p:blipFill>
        <p:spPr bwMode="auto">
          <a:xfrm>
            <a:off x="2470483" y="0"/>
            <a:ext cx="9721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15497-59B2-475C-4DF7-B9E34C73B8D9}"/>
              </a:ext>
            </a:extLst>
          </p:cNvPr>
          <p:cNvSpPr txBox="1"/>
          <p:nvPr/>
        </p:nvSpPr>
        <p:spPr>
          <a:xfrm>
            <a:off x="224590" y="1417129"/>
            <a:ext cx="203734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800" b="0" i="0" dirty="0">
                <a:solidFill>
                  <a:schemeClr val="bg1"/>
                </a:solidFill>
                <a:effectLst/>
              </a:rPr>
              <a:t>GIS</a:t>
            </a:r>
          </a:p>
          <a:p>
            <a:pPr algn="ctr"/>
            <a:endParaRPr lang="en-AU" sz="4000" b="0" i="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AU" sz="2000" i="1" dirty="0">
                <a:solidFill>
                  <a:schemeClr val="bg1"/>
                </a:solidFill>
              </a:rPr>
              <a:t>Geographic Information</a:t>
            </a:r>
          </a:p>
          <a:p>
            <a:pPr algn="ctr"/>
            <a:r>
              <a:rPr lang="en-AU" sz="2000" b="0" i="1" dirty="0">
                <a:solidFill>
                  <a:schemeClr val="bg1"/>
                </a:solidFill>
                <a:effectLst/>
              </a:rPr>
              <a:t>System</a:t>
            </a:r>
          </a:p>
          <a:p>
            <a:pPr algn="ctr"/>
            <a:r>
              <a:rPr lang="en-AU" sz="3200" b="0" i="0" dirty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en-AU" sz="3200" b="0" i="0" dirty="0">
                <a:solidFill>
                  <a:schemeClr val="bg1"/>
                </a:solidFill>
                <a:effectLst/>
              </a:rPr>
              <a:t> brings it altogether!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96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hat is GIS? Geographic Information Systems - GIS Geography">
            <a:extLst>
              <a:ext uri="{FF2B5EF4-FFF2-40B4-BE49-F238E27FC236}">
                <a16:creationId xmlns:a16="http://schemas.microsoft.com/office/drawing/2014/main" id="{26E47C0E-5B14-89F4-B68C-C27788716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26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o photo description available.">
            <a:extLst>
              <a:ext uri="{FF2B5EF4-FFF2-40B4-BE49-F238E27FC236}">
                <a16:creationId xmlns:a16="http://schemas.microsoft.com/office/drawing/2014/main" id="{55BA70A9-FACC-77AE-EB9E-CFCA64B26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82" y="409165"/>
            <a:ext cx="8406063" cy="30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23A90E1B-7E7A-7422-AF94-8716BA97B7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82" y="3522431"/>
            <a:ext cx="8406063" cy="3113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9110A-894D-30EE-E3BC-1A4D5162FF5C}"/>
              </a:ext>
            </a:extLst>
          </p:cNvPr>
          <p:cNvSpPr txBox="1"/>
          <p:nvPr/>
        </p:nvSpPr>
        <p:spPr>
          <a:xfrm>
            <a:off x="7563851" y="409165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ighlight>
                  <a:srgbClr val="FFFF00"/>
                </a:highlight>
              </a:rPr>
              <a:t>AUGUST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7E568-ED67-884A-52C6-AC9801D6D056}"/>
              </a:ext>
            </a:extLst>
          </p:cNvPr>
          <p:cNvSpPr txBox="1"/>
          <p:nvPr/>
        </p:nvSpPr>
        <p:spPr>
          <a:xfrm>
            <a:off x="7948860" y="3522431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ighlight>
                  <a:srgbClr val="FFFF00"/>
                </a:highlight>
              </a:rPr>
              <a:t>DEC.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27B36-549A-4BE0-02D7-1C59DE09222E}"/>
              </a:ext>
            </a:extLst>
          </p:cNvPr>
          <p:cNvSpPr txBox="1"/>
          <p:nvPr/>
        </p:nvSpPr>
        <p:spPr>
          <a:xfrm>
            <a:off x="9464843" y="4632953"/>
            <a:ext cx="25186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What do you predict will happen in 2024?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0A584-5C8C-3252-5419-7DBE011B8F36}"/>
              </a:ext>
            </a:extLst>
          </p:cNvPr>
          <p:cNvSpPr txBox="1"/>
          <p:nvPr/>
        </p:nvSpPr>
        <p:spPr>
          <a:xfrm>
            <a:off x="9368590" y="378387"/>
            <a:ext cx="2614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Coral bleaching alerts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95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 graphic of map and text that says '20°E 40°E 60°E 80°E 100°E 120°E 140°E NOAA Coral Reef Watch Daily 5km Bleaching Alert Area 7-day Maximum (v3.1) 21 Mar 2024 160°E 180° 160°W 140°W 120°W 100°W 80°W 60°W 40°W 20°W 20°E 20°E 40°E 60°E 80°E 100°E No Stress 120°E 140°E Watch 180° 160°E Warning 160°W 140°W Alert Level 120°W 100°W AL2 80°W AL3 60°W AL4 40°W 20°W AL5 20°E'">
            <a:extLst>
              <a:ext uri="{FF2B5EF4-FFF2-40B4-BE49-F238E27FC236}">
                <a16:creationId xmlns:a16="http://schemas.microsoft.com/office/drawing/2014/main" id="{F0B180FF-4975-8FC0-22BC-A09D8A0A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4" y="3429001"/>
            <a:ext cx="8927001" cy="31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51F6E-62F7-6595-E285-8C51A5939B42}"/>
              </a:ext>
            </a:extLst>
          </p:cNvPr>
          <p:cNvSpPr txBox="1"/>
          <p:nvPr/>
        </p:nvSpPr>
        <p:spPr>
          <a:xfrm>
            <a:off x="7657981" y="3591945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ighlight>
                  <a:srgbClr val="FFFF00"/>
                </a:highlight>
              </a:rPr>
              <a:t>21 March 2024</a:t>
            </a:r>
          </a:p>
        </p:txBody>
      </p:sp>
      <p:pic>
        <p:nvPicPr>
          <p:cNvPr id="1030" name="Picture 6" descr="May be an image of ‎text that says '‎20°E 40°E 60°E 80°E 100°E 120°E NOAA Coral Reef Watch Daily 5km Bleaching Alert Area 7-day Maximum (v3.1) 10 Mar 2024 140°E 160°E 180° 160°W 140°W 120°W 100°W % 80°W 60°W 40°W 20°W :0 50% 20°E 40°E 60°E 80°E 100°E No Stress 120°E 140°E Watch 。。 160°E 180° Warning 160°W 140°W Alert Level 2.07 120°W 100°W 80°W AL2 AL3 60°W AL4 40°W 20°W AL5 5.00 ره‎'‎">
            <a:extLst>
              <a:ext uri="{FF2B5EF4-FFF2-40B4-BE49-F238E27FC236}">
                <a16:creationId xmlns:a16="http://schemas.microsoft.com/office/drawing/2014/main" id="{7548A271-AF76-2CE9-04AE-0A46A17D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205421"/>
            <a:ext cx="9091194" cy="29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09324-632B-39F0-4F2A-873AB92C831F}"/>
              </a:ext>
            </a:extLst>
          </p:cNvPr>
          <p:cNvSpPr txBox="1"/>
          <p:nvPr/>
        </p:nvSpPr>
        <p:spPr>
          <a:xfrm>
            <a:off x="7657981" y="205421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ighlight>
                  <a:srgbClr val="FFFF00"/>
                </a:highlight>
              </a:rPr>
              <a:t>10 March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16F71-A258-5E0B-65FA-040973893967}"/>
              </a:ext>
            </a:extLst>
          </p:cNvPr>
          <p:cNvSpPr txBox="1"/>
          <p:nvPr/>
        </p:nvSpPr>
        <p:spPr>
          <a:xfrm>
            <a:off x="9374726" y="2789001"/>
            <a:ext cx="25186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This is what happened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8337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water Imaging for Coral Reef 3D Mapping - Sketchfab Community Blog -  Sketchfab Community Blog">
            <a:extLst>
              <a:ext uri="{FF2B5EF4-FFF2-40B4-BE49-F238E27FC236}">
                <a16:creationId xmlns:a16="http://schemas.microsoft.com/office/drawing/2014/main" id="{599846D8-4623-386F-11CA-FFD15464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3C6A1-AE58-51C0-9B8F-B7D0B7D44A5C}"/>
              </a:ext>
            </a:extLst>
          </p:cNvPr>
          <p:cNvSpPr txBox="1"/>
          <p:nvPr/>
        </p:nvSpPr>
        <p:spPr>
          <a:xfrm>
            <a:off x="480448" y="234316"/>
            <a:ext cx="64016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Analyse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evidence from longitudinal studies showing changes that occur in marine environments, e.g. satellite imagery, aerial photography, field research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’11.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Information in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Imagery’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paper with text and images&#10;&#10;Description automatically generated">
            <a:extLst>
              <a:ext uri="{FF2B5EF4-FFF2-40B4-BE49-F238E27FC236}">
                <a16:creationId xmlns:a16="http://schemas.microsoft.com/office/drawing/2014/main" id="{E0A586B9-9B88-C724-F7BB-4ADBED82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615" y="544503"/>
            <a:ext cx="4472937" cy="60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8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ow is coral bleaching affecting national marine sanctuaries? | Office of  National Marine Sanctuaries">
            <a:extLst>
              <a:ext uri="{FF2B5EF4-FFF2-40B4-BE49-F238E27FC236}">
                <a16:creationId xmlns:a16="http://schemas.microsoft.com/office/drawing/2014/main" id="{BADD15E1-FCAD-807F-E415-DC027E24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3238"/>
            <a:ext cx="121920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E01B0-2CE5-D62C-68DD-F7409CF241D1}"/>
              </a:ext>
            </a:extLst>
          </p:cNvPr>
          <p:cNvSpPr txBox="1"/>
          <p:nvPr/>
        </p:nvSpPr>
        <p:spPr>
          <a:xfrm>
            <a:off x="128337" y="6491120"/>
            <a:ext cx="12432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Before it hit Australia, mass bleaching was recorded in coral reefs of American Samoa between 2014 and 2015. Photo: XL Catlin Seaview Survey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5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1219163" y="3804138"/>
            <a:ext cx="9689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Question – How do we obtain the information to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make 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map?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B12A4-B231-FFA6-36D6-5E77135D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44251" cy="1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dar Drone: Everything you need to know about LiDARs on UAVs">
            <a:extLst>
              <a:ext uri="{FF2B5EF4-FFF2-40B4-BE49-F238E27FC236}">
                <a16:creationId xmlns:a16="http://schemas.microsoft.com/office/drawing/2014/main" id="{B77EAD75-77D2-DBC6-EFBC-FCFF1A75B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4251" y="0"/>
            <a:ext cx="3050032" cy="1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erman EnMAP satellite ready for launch - Environmental data for  researchers worldwide - SpaceQuip Journal">
            <a:extLst>
              <a:ext uri="{FF2B5EF4-FFF2-40B4-BE49-F238E27FC236}">
                <a16:creationId xmlns:a16="http://schemas.microsoft.com/office/drawing/2014/main" id="{DC5077BB-4C8A-895C-F730-4540BEF3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273" y="40104"/>
            <a:ext cx="3015916" cy="16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500,000 photos to help world coral reef health - UQ News - The University  of Queensland, Australia">
            <a:extLst>
              <a:ext uri="{FF2B5EF4-FFF2-40B4-BE49-F238E27FC236}">
                <a16:creationId xmlns:a16="http://schemas.microsoft.com/office/drawing/2014/main" id="{7C3EE702-42B6-81C4-F678-955CE546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5189" y="20052"/>
            <a:ext cx="2566811" cy="1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5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3048000" y="2736502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Aerial photography</a:t>
            </a:r>
          </a:p>
          <a:p>
            <a:endParaRPr lang="en-US" sz="28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e.g. LIDAR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165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 think the future of MFS2020 scenery is LiDAR planes and getting higher  resolution imagery via drones/planes : r/flightsim">
            <a:extLst>
              <a:ext uri="{FF2B5EF4-FFF2-40B4-BE49-F238E27FC236}">
                <a16:creationId xmlns:a16="http://schemas.microsoft.com/office/drawing/2014/main" id="{8FEB775A-1F78-EB74-2E52-3783234E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0151990" cy="67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F99AB-A6BF-39C4-0D53-61278B90C7C9}"/>
              </a:ext>
            </a:extLst>
          </p:cNvPr>
          <p:cNvSpPr txBox="1"/>
          <p:nvPr/>
        </p:nvSpPr>
        <p:spPr>
          <a:xfrm>
            <a:off x="497305" y="481263"/>
            <a:ext cx="2582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LIDAR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9016C68-3B2F-B6C1-3478-8DEF862C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870157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A767F-93DC-6D51-FFCE-F174734A8531}"/>
              </a:ext>
            </a:extLst>
          </p:cNvPr>
          <p:cNvSpPr txBox="1"/>
          <p:nvPr/>
        </p:nvSpPr>
        <p:spPr>
          <a:xfrm>
            <a:off x="497305" y="1404593"/>
            <a:ext cx="1636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Light Detection and Ranging </a:t>
            </a:r>
          </a:p>
          <a:p>
            <a:r>
              <a:rPr lang="en-US" dirty="0"/>
              <a:t>a.k.a. laser scanning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1F738-EA40-7D72-0951-657188BCFA33}"/>
              </a:ext>
            </a:extLst>
          </p:cNvPr>
          <p:cNvSpPr txBox="1"/>
          <p:nvPr/>
        </p:nvSpPr>
        <p:spPr>
          <a:xfrm>
            <a:off x="8983579" y="397043"/>
            <a:ext cx="32084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effectLst/>
              </a:rPr>
              <a:t>a remote sensing method</a:t>
            </a:r>
            <a:r>
              <a:rPr lang="en-AU" b="0" i="0" dirty="0">
                <a:effectLst/>
              </a:rPr>
              <a:t> </a:t>
            </a:r>
          </a:p>
          <a:p>
            <a:pPr algn="l"/>
            <a:r>
              <a:rPr lang="en-AU" b="0" i="0" dirty="0">
                <a:effectLst/>
              </a:rPr>
              <a:t>used to examine the surface </a:t>
            </a:r>
          </a:p>
          <a:p>
            <a:pPr algn="l"/>
            <a:r>
              <a:rPr lang="en-AU" b="0" i="0" dirty="0">
                <a:effectLst/>
              </a:rPr>
              <a:t>of the Earth.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8071B-1EAE-E2BA-19E6-256A65869FA7}"/>
              </a:ext>
            </a:extLst>
          </p:cNvPr>
          <p:cNvSpPr txBox="1"/>
          <p:nvPr/>
        </p:nvSpPr>
        <p:spPr>
          <a:xfrm>
            <a:off x="3654937" y="5537627"/>
            <a:ext cx="287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222222"/>
                </a:solidFill>
                <a:effectLst/>
              </a:rPr>
              <a:t>uses reflected light off objects as a kind of visual sonar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7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ulticolored map of a river&#10;&#10;Description automatically generated">
            <a:extLst>
              <a:ext uri="{FF2B5EF4-FFF2-40B4-BE49-F238E27FC236}">
                <a16:creationId xmlns:a16="http://schemas.microsoft.com/office/drawing/2014/main" id="{40EAA5E1-F16B-30A5-9642-B79DDBFD6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5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3888</TotalTime>
  <Words>1382</Words>
  <Application>Microsoft Macintosh PowerPoint</Application>
  <PresentationFormat>Widescreen</PresentationFormat>
  <Paragraphs>152</Paragraphs>
  <Slides>48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-apple-system</vt:lpstr>
      <vt:lpstr>agency-fb-wide</vt:lpstr>
      <vt:lpstr>aktiv-grotesk-extended</vt:lpstr>
      <vt:lpstr>Arial</vt:lpstr>
      <vt:lpstr>Arial Narrow</vt:lpstr>
      <vt:lpstr>Calibri</vt:lpstr>
      <vt:lpstr>Calibri Light</vt:lpstr>
      <vt:lpstr>Google Sans</vt:lpstr>
      <vt:lpstr>Open Sans</vt:lpstr>
      <vt:lpstr>Roboto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468</cp:revision>
  <dcterms:created xsi:type="dcterms:W3CDTF">2023-09-23T08:38:28Z</dcterms:created>
  <dcterms:modified xsi:type="dcterms:W3CDTF">2024-04-10T21:22:27Z</dcterms:modified>
</cp:coreProperties>
</file>